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777" r:id="rId1"/>
  </p:sldMasterIdLst>
  <p:notesMasterIdLst>
    <p:notesMasterId r:id="rId46"/>
  </p:notesMasterIdLst>
  <p:sldIdLst>
    <p:sldId id="256" r:id="rId2"/>
    <p:sldId id="257" r:id="rId3"/>
    <p:sldId id="258" r:id="rId4"/>
    <p:sldId id="259" r:id="rId5"/>
    <p:sldId id="260" r:id="rId6"/>
    <p:sldId id="519" r:id="rId7"/>
    <p:sldId id="267" r:id="rId8"/>
    <p:sldId id="264" r:id="rId9"/>
    <p:sldId id="265" r:id="rId10"/>
    <p:sldId id="786" r:id="rId11"/>
    <p:sldId id="787" r:id="rId12"/>
    <p:sldId id="788" r:id="rId13"/>
    <p:sldId id="906" r:id="rId14"/>
    <p:sldId id="907" r:id="rId15"/>
    <p:sldId id="282" r:id="rId16"/>
    <p:sldId id="284" r:id="rId17"/>
    <p:sldId id="285" r:id="rId18"/>
    <p:sldId id="283" r:id="rId19"/>
    <p:sldId id="286" r:id="rId20"/>
    <p:sldId id="287" r:id="rId21"/>
    <p:sldId id="288" r:id="rId22"/>
    <p:sldId id="289" r:id="rId23"/>
    <p:sldId id="290" r:id="rId24"/>
    <p:sldId id="291" r:id="rId25"/>
    <p:sldId id="292" r:id="rId26"/>
    <p:sldId id="293" r:id="rId27"/>
    <p:sldId id="294" r:id="rId28"/>
    <p:sldId id="295" r:id="rId29"/>
    <p:sldId id="297" r:id="rId30"/>
    <p:sldId id="296" r:id="rId31"/>
    <p:sldId id="298" r:id="rId32"/>
    <p:sldId id="299" r:id="rId33"/>
    <p:sldId id="300" r:id="rId34"/>
    <p:sldId id="302" r:id="rId35"/>
    <p:sldId id="303" r:id="rId36"/>
    <p:sldId id="266" r:id="rId37"/>
    <p:sldId id="915" r:id="rId38"/>
    <p:sldId id="268" r:id="rId39"/>
    <p:sldId id="916" r:id="rId40"/>
    <p:sldId id="917" r:id="rId41"/>
    <p:sldId id="918" r:id="rId42"/>
    <p:sldId id="919" r:id="rId43"/>
    <p:sldId id="269" r:id="rId44"/>
    <p:sldId id="920" r:id="rId4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14" autoAdjust="0"/>
    <p:restoredTop sz="99642" autoAdjust="0"/>
  </p:normalViewPr>
  <p:slideViewPr>
    <p:cSldViewPr>
      <p:cViewPr varScale="1">
        <p:scale>
          <a:sx n="66" d="100"/>
          <a:sy n="66" d="100"/>
        </p:scale>
        <p:origin x="1240" y="44"/>
      </p:cViewPr>
      <p:guideLst>
        <p:guide orient="horz" pos="2160"/>
        <p:guide pos="2880"/>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cs typeface="+mn-cs"/>
              </a:defRPr>
            </a:lvl1pPr>
          </a:lstStyle>
          <a:p>
            <a:pPr>
              <a:defRPr/>
            </a:pPr>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a:cs typeface="+mn-cs"/>
              </a:defRPr>
            </a:lvl1pPr>
          </a:lstStyle>
          <a:p>
            <a:pPr>
              <a:defRPr/>
            </a:pPr>
            <a:fld id="{20990CE9-BF0D-46AF-8E4E-79791EC53BDD}" type="datetimeFigureOut">
              <a:rPr lang="en-US"/>
              <a:pPr>
                <a:defRPr/>
              </a:pPr>
              <a:t>12/10/2024</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N"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IN"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cs typeface="+mn-cs"/>
              </a:defRPr>
            </a:lvl1pPr>
          </a:lstStyle>
          <a:p>
            <a:pPr>
              <a:defRPr/>
            </a:pPr>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0" hangingPunct="0">
              <a:defRPr sz="1200">
                <a:cs typeface="+mn-cs"/>
              </a:defRPr>
            </a:lvl1pPr>
          </a:lstStyle>
          <a:p>
            <a:pPr>
              <a:defRPr/>
            </a:pPr>
            <a:fld id="{7E20FE02-BC14-4F80-B1B0-99AE40F40C6D}" type="slidenum">
              <a:rPr lang="en-IN"/>
              <a:pPr>
                <a:defRPr/>
              </a:pPr>
              <a:t>‹#›</a:t>
            </a:fld>
            <a:endParaRPr lang="en-IN"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pPr>
              <a:defRPr/>
            </a:pPr>
            <a:fld id="{411B65C7-DABD-44BA-B555-4F15A37EF585}" type="datetime1">
              <a:rPr lang="en-US" smtClean="0"/>
              <a:pPr>
                <a:defRPr/>
              </a:pPr>
              <a:t>12/10/2024</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pPr>
              <a:defRPr/>
            </a:pPr>
            <a:r>
              <a:rPr lang="en-US"/>
              <a:t>Mr.</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pPr>
              <a:defRPr/>
            </a:pPr>
            <a:fld id="{4B76DA5C-22D3-4462-92E8-84C3999001BC}" type="slidenum">
              <a:rPr lang="en-US" smtClean="0"/>
              <a:pPr>
                <a:defRPr/>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0B8B8775-C020-4A3D-854B-67BA7DC7A9A8}" type="datetime1">
              <a:rPr lang="en-US" smtClean="0"/>
              <a:pPr>
                <a:defRPr/>
              </a:pPr>
              <a:t>12/10/2024</a:t>
            </a:fld>
            <a:endParaRPr lang="en-US" dirty="0"/>
          </a:p>
        </p:txBody>
      </p:sp>
      <p:sp>
        <p:nvSpPr>
          <p:cNvPr id="5" name="Footer Placeholder 4"/>
          <p:cNvSpPr>
            <a:spLocks noGrp="1"/>
          </p:cNvSpPr>
          <p:nvPr>
            <p:ph type="ftr" sz="quarter" idx="11"/>
          </p:nvPr>
        </p:nvSpPr>
        <p:spPr/>
        <p:txBody>
          <a:bodyPr/>
          <a:lstStyle/>
          <a:p>
            <a:pPr>
              <a:defRPr/>
            </a:pPr>
            <a:r>
              <a:rPr lang="en-US"/>
              <a:t>Mr.</a:t>
            </a:r>
          </a:p>
        </p:txBody>
      </p:sp>
      <p:sp>
        <p:nvSpPr>
          <p:cNvPr id="6" name="Slide Number Placeholder 5"/>
          <p:cNvSpPr>
            <a:spLocks noGrp="1"/>
          </p:cNvSpPr>
          <p:nvPr>
            <p:ph type="sldNum" sz="quarter" idx="12"/>
          </p:nvPr>
        </p:nvSpPr>
        <p:spPr/>
        <p:txBody>
          <a:bodyPr/>
          <a:lstStyle/>
          <a:p>
            <a:pPr>
              <a:defRPr/>
            </a:pPr>
            <a:fld id="{72939B32-E762-4E1F-96F8-41522A13985F}"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50FDD577-2524-4F65-AD48-D15704975572}" type="datetime1">
              <a:rPr lang="en-US" smtClean="0"/>
              <a:pPr>
                <a:defRPr/>
              </a:pPr>
              <a:t>12/10/2024</a:t>
            </a:fld>
            <a:endParaRPr lang="en-US" dirty="0"/>
          </a:p>
        </p:txBody>
      </p:sp>
      <p:sp>
        <p:nvSpPr>
          <p:cNvPr id="5" name="Footer Placeholder 4"/>
          <p:cNvSpPr>
            <a:spLocks noGrp="1"/>
          </p:cNvSpPr>
          <p:nvPr>
            <p:ph type="ftr" sz="quarter" idx="11"/>
          </p:nvPr>
        </p:nvSpPr>
        <p:spPr/>
        <p:txBody>
          <a:bodyPr/>
          <a:lstStyle/>
          <a:p>
            <a:pPr>
              <a:defRPr/>
            </a:pPr>
            <a:r>
              <a:rPr lang="en-US"/>
              <a:t>Mr.</a:t>
            </a:r>
          </a:p>
        </p:txBody>
      </p:sp>
      <p:sp>
        <p:nvSpPr>
          <p:cNvPr id="6" name="Slide Number Placeholder 5"/>
          <p:cNvSpPr>
            <a:spLocks noGrp="1"/>
          </p:cNvSpPr>
          <p:nvPr>
            <p:ph type="sldNum" sz="quarter" idx="12"/>
          </p:nvPr>
        </p:nvSpPr>
        <p:spPr/>
        <p:txBody>
          <a:bodyPr/>
          <a:lstStyle/>
          <a:p>
            <a:pPr>
              <a:defRPr/>
            </a:pPr>
            <a:fld id="{7904B8AB-A51B-48E2-9F0B-1A5E86716A2B}"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pPr>
              <a:defRPr/>
            </a:pPr>
            <a:fld id="{CA77BC46-E772-4280-B857-73F8E92FE63B}" type="datetime1">
              <a:rPr lang="en-US" smtClean="0"/>
              <a:pPr>
                <a:defRPr/>
              </a:pPr>
              <a:t>12/10/2024</a:t>
            </a:fld>
            <a:endParaRPr lang="en-US" dirty="0"/>
          </a:p>
        </p:txBody>
      </p:sp>
      <p:sp>
        <p:nvSpPr>
          <p:cNvPr id="9" name="Slide Number Placeholder 8"/>
          <p:cNvSpPr>
            <a:spLocks noGrp="1"/>
          </p:cNvSpPr>
          <p:nvPr>
            <p:ph type="sldNum" sz="quarter" idx="15"/>
          </p:nvPr>
        </p:nvSpPr>
        <p:spPr/>
        <p:txBody>
          <a:bodyPr rtlCol="0"/>
          <a:lstStyle/>
          <a:p>
            <a:pPr>
              <a:defRPr/>
            </a:pPr>
            <a:fld id="{F154A0CC-22EF-419F-832F-A719FB310FF4}" type="slidenum">
              <a:rPr lang="en-US" smtClean="0"/>
              <a:pPr>
                <a:defRPr/>
              </a:pPr>
              <a:t>‹#›</a:t>
            </a:fld>
            <a:endParaRPr lang="en-US" dirty="0"/>
          </a:p>
        </p:txBody>
      </p:sp>
      <p:sp>
        <p:nvSpPr>
          <p:cNvPr id="10" name="Footer Placeholder 9"/>
          <p:cNvSpPr>
            <a:spLocks noGrp="1"/>
          </p:cNvSpPr>
          <p:nvPr>
            <p:ph type="ftr" sz="quarter" idx="16"/>
          </p:nvPr>
        </p:nvSpPr>
        <p:spPr/>
        <p:txBody>
          <a:bodyPr rtlCol="0"/>
          <a:lstStyle/>
          <a:p>
            <a:pPr>
              <a:defRPr/>
            </a:pPr>
            <a:r>
              <a:rPr lang="en-US"/>
              <a:t>Mr.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pPr>
              <a:defRPr/>
            </a:pPr>
            <a:fld id="{C5F6F636-8E49-4A78-AF63-69336976563E}" type="datetime1">
              <a:rPr lang="en-US" smtClean="0"/>
              <a:pPr>
                <a:defRPr/>
              </a:pPr>
              <a:t>12/10/2024</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pPr>
              <a:defRPr/>
            </a:pPr>
            <a:r>
              <a:rPr lang="en-US"/>
              <a:t>Mr.</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pPr>
              <a:defRPr/>
            </a:pPr>
            <a:fld id="{01EF8ABF-60F0-44EC-B5D3-A388B37843CB}" type="slidenum">
              <a:rPr lang="en-US" smtClean="0"/>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pPr>
              <a:defRPr/>
            </a:pPr>
            <a:fld id="{DEDD57C6-B3AE-40D5-8794-48F0D617E6A4}" type="datetime1">
              <a:rPr lang="en-US" smtClean="0"/>
              <a:pPr>
                <a:defRPr/>
              </a:pPr>
              <a:t>12/10/2024</a:t>
            </a:fld>
            <a:endParaRPr lang="en-US" dirty="0"/>
          </a:p>
        </p:txBody>
      </p:sp>
      <p:sp>
        <p:nvSpPr>
          <p:cNvPr id="6" name="Footer Placeholder 5"/>
          <p:cNvSpPr>
            <a:spLocks noGrp="1"/>
          </p:cNvSpPr>
          <p:nvPr>
            <p:ph type="ftr" sz="quarter" idx="11"/>
          </p:nvPr>
        </p:nvSpPr>
        <p:spPr/>
        <p:txBody>
          <a:bodyPr/>
          <a:lstStyle/>
          <a:p>
            <a:pPr>
              <a:defRPr/>
            </a:pPr>
            <a:r>
              <a:rPr lang="en-US"/>
              <a:t>Mr.</a:t>
            </a:r>
          </a:p>
        </p:txBody>
      </p:sp>
      <p:sp>
        <p:nvSpPr>
          <p:cNvPr id="7" name="Slide Number Placeholder 6"/>
          <p:cNvSpPr>
            <a:spLocks noGrp="1"/>
          </p:cNvSpPr>
          <p:nvPr>
            <p:ph type="sldNum" sz="quarter" idx="12"/>
          </p:nvPr>
        </p:nvSpPr>
        <p:spPr/>
        <p:txBody>
          <a:bodyPr/>
          <a:lstStyle/>
          <a:p>
            <a:pPr>
              <a:defRPr/>
            </a:pPr>
            <a:fld id="{F24FBBD8-DFDF-4B92-9A31-CE54FC224357}" type="slidenum">
              <a:rPr lang="en-US" smtClean="0"/>
              <a:pPr>
                <a:defRPr/>
              </a:pPr>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pPr>
              <a:defRPr/>
            </a:pPr>
            <a:fld id="{AFA97704-98B4-4FF8-87E0-C0981E13404B}" type="datetime1">
              <a:rPr lang="en-US" smtClean="0"/>
              <a:pPr>
                <a:defRPr/>
              </a:pPr>
              <a:t>12/10/2024</a:t>
            </a:fld>
            <a:endParaRPr lang="en-US" dirty="0"/>
          </a:p>
        </p:txBody>
      </p:sp>
      <p:sp>
        <p:nvSpPr>
          <p:cNvPr id="8" name="Footer Placeholder 7"/>
          <p:cNvSpPr>
            <a:spLocks noGrp="1"/>
          </p:cNvSpPr>
          <p:nvPr>
            <p:ph type="ftr" sz="quarter" idx="11"/>
          </p:nvPr>
        </p:nvSpPr>
        <p:spPr/>
        <p:txBody>
          <a:bodyPr/>
          <a:lstStyle/>
          <a:p>
            <a:pPr>
              <a:defRPr/>
            </a:pPr>
            <a:r>
              <a:rPr lang="en-US"/>
              <a:t>Mr.</a:t>
            </a:r>
          </a:p>
        </p:txBody>
      </p:sp>
      <p:sp>
        <p:nvSpPr>
          <p:cNvPr id="9" name="Slide Number Placeholder 8"/>
          <p:cNvSpPr>
            <a:spLocks noGrp="1"/>
          </p:cNvSpPr>
          <p:nvPr>
            <p:ph type="sldNum" sz="quarter" idx="12"/>
          </p:nvPr>
        </p:nvSpPr>
        <p:spPr/>
        <p:txBody>
          <a:bodyPr/>
          <a:lstStyle/>
          <a:p>
            <a:pPr>
              <a:defRPr/>
            </a:pPr>
            <a:fld id="{1AED72BE-5C0C-421D-A3B4-9B44A5427524}" type="slidenum">
              <a:rPr lang="en-US" smtClean="0"/>
              <a:pPr>
                <a:defRPr/>
              </a:pPr>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pPr>
              <a:defRPr/>
            </a:pPr>
            <a:fld id="{C3C63BE7-1C51-40C2-A90A-AE19A61744DB}" type="datetime1">
              <a:rPr lang="en-US" smtClean="0"/>
              <a:pPr>
                <a:defRPr/>
              </a:pPr>
              <a:t>12/10/2024</a:t>
            </a:fld>
            <a:endParaRPr lang="en-US" dirty="0"/>
          </a:p>
        </p:txBody>
      </p:sp>
      <p:sp>
        <p:nvSpPr>
          <p:cNvPr id="7" name="Slide Number Placeholder 6"/>
          <p:cNvSpPr>
            <a:spLocks noGrp="1"/>
          </p:cNvSpPr>
          <p:nvPr>
            <p:ph type="sldNum" sz="quarter" idx="11"/>
          </p:nvPr>
        </p:nvSpPr>
        <p:spPr/>
        <p:txBody>
          <a:bodyPr rtlCol="0"/>
          <a:lstStyle/>
          <a:p>
            <a:pPr>
              <a:defRPr/>
            </a:pPr>
            <a:fld id="{F66B244C-A5DF-4883-9E00-0E28A279BDC7}" type="slidenum">
              <a:rPr lang="en-US" smtClean="0"/>
              <a:pPr>
                <a:defRPr/>
              </a:pPr>
              <a:t>‹#›</a:t>
            </a:fld>
            <a:endParaRPr lang="en-US" dirty="0"/>
          </a:p>
        </p:txBody>
      </p:sp>
      <p:sp>
        <p:nvSpPr>
          <p:cNvPr id="8" name="Footer Placeholder 7"/>
          <p:cNvSpPr>
            <a:spLocks noGrp="1"/>
          </p:cNvSpPr>
          <p:nvPr>
            <p:ph type="ftr" sz="quarter" idx="12"/>
          </p:nvPr>
        </p:nvSpPr>
        <p:spPr/>
        <p:txBody>
          <a:bodyPr rtlCol="0"/>
          <a:lstStyle/>
          <a:p>
            <a:pPr>
              <a:defRPr/>
            </a:pPr>
            <a:r>
              <a:rPr lang="en-US"/>
              <a:t>Mr.</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3F3B6AD2-7117-4811-813F-7905BF00AC9D}" type="datetime1">
              <a:rPr lang="en-US" smtClean="0"/>
              <a:pPr>
                <a:defRPr/>
              </a:pPr>
              <a:t>12/10/2024</a:t>
            </a:fld>
            <a:endParaRPr lang="en-US" dirty="0"/>
          </a:p>
        </p:txBody>
      </p:sp>
      <p:sp>
        <p:nvSpPr>
          <p:cNvPr id="3" name="Footer Placeholder 2"/>
          <p:cNvSpPr>
            <a:spLocks noGrp="1"/>
          </p:cNvSpPr>
          <p:nvPr>
            <p:ph type="ftr" sz="quarter" idx="11"/>
          </p:nvPr>
        </p:nvSpPr>
        <p:spPr/>
        <p:txBody>
          <a:bodyPr/>
          <a:lstStyle/>
          <a:p>
            <a:pPr>
              <a:defRPr/>
            </a:pPr>
            <a:r>
              <a:rPr lang="en-US"/>
              <a:t>Mr.</a:t>
            </a:r>
          </a:p>
        </p:txBody>
      </p:sp>
      <p:sp>
        <p:nvSpPr>
          <p:cNvPr id="4" name="Slide Number Placeholder 3"/>
          <p:cNvSpPr>
            <a:spLocks noGrp="1"/>
          </p:cNvSpPr>
          <p:nvPr>
            <p:ph type="sldNum" sz="quarter" idx="12"/>
          </p:nvPr>
        </p:nvSpPr>
        <p:spPr/>
        <p:txBody>
          <a:bodyPr/>
          <a:lstStyle/>
          <a:p>
            <a:pPr>
              <a:defRPr/>
            </a:pPr>
            <a:fld id="{AA65F0BF-F124-4EF1-BB9D-995F1E73119B}"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pPr>
              <a:defRPr/>
            </a:pPr>
            <a:fld id="{BD9C6869-E6A4-4429-BFA9-6C9BCEB32682}" type="datetime1">
              <a:rPr lang="en-US" smtClean="0"/>
              <a:pPr>
                <a:defRPr/>
              </a:pPr>
              <a:t>12/10/2024</a:t>
            </a:fld>
            <a:endParaRPr lang="en-US" dirty="0"/>
          </a:p>
        </p:txBody>
      </p:sp>
      <p:sp>
        <p:nvSpPr>
          <p:cNvPr id="22" name="Slide Number Placeholder 21"/>
          <p:cNvSpPr>
            <a:spLocks noGrp="1"/>
          </p:cNvSpPr>
          <p:nvPr>
            <p:ph type="sldNum" sz="quarter" idx="15"/>
          </p:nvPr>
        </p:nvSpPr>
        <p:spPr/>
        <p:txBody>
          <a:bodyPr rtlCol="0"/>
          <a:lstStyle/>
          <a:p>
            <a:pPr>
              <a:defRPr/>
            </a:pPr>
            <a:fld id="{68A63BB5-03D1-4322-9967-6EC4356DD1EB}" type="slidenum">
              <a:rPr lang="en-US" smtClean="0"/>
              <a:pPr>
                <a:defRPr/>
              </a:pPr>
              <a:t>‹#›</a:t>
            </a:fld>
            <a:endParaRPr lang="en-US" dirty="0"/>
          </a:p>
        </p:txBody>
      </p:sp>
      <p:sp>
        <p:nvSpPr>
          <p:cNvPr id="23" name="Footer Placeholder 22"/>
          <p:cNvSpPr>
            <a:spLocks noGrp="1"/>
          </p:cNvSpPr>
          <p:nvPr>
            <p:ph type="ftr" sz="quarter" idx="16"/>
          </p:nvPr>
        </p:nvSpPr>
        <p:spPr/>
        <p:txBody>
          <a:bodyPr rtlCol="0"/>
          <a:lstStyle/>
          <a:p>
            <a:pPr>
              <a:defRPr/>
            </a:pPr>
            <a:r>
              <a:rPr lang="en-US"/>
              <a:t>Mr.</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pPr>
              <a:defRPr/>
            </a:pPr>
            <a:fld id="{134E9119-9CC0-4023-BC3D-E4E56A093EBC}" type="datetime1">
              <a:rPr lang="en-US" smtClean="0"/>
              <a:pPr>
                <a:defRPr/>
              </a:pPr>
              <a:t>12/10/2024</a:t>
            </a:fld>
            <a:endParaRPr lang="en-US" dirty="0"/>
          </a:p>
        </p:txBody>
      </p:sp>
      <p:sp>
        <p:nvSpPr>
          <p:cNvPr id="18" name="Slide Number Placeholder 17"/>
          <p:cNvSpPr>
            <a:spLocks noGrp="1"/>
          </p:cNvSpPr>
          <p:nvPr>
            <p:ph type="sldNum" sz="quarter" idx="11"/>
          </p:nvPr>
        </p:nvSpPr>
        <p:spPr/>
        <p:txBody>
          <a:bodyPr rtlCol="0"/>
          <a:lstStyle/>
          <a:p>
            <a:pPr>
              <a:defRPr/>
            </a:pPr>
            <a:fld id="{8C7B8C68-5255-40B0-8AE3-EC2122395DBA}" type="slidenum">
              <a:rPr lang="en-US" smtClean="0"/>
              <a:pPr>
                <a:defRPr/>
              </a:pPr>
              <a:t>‹#›</a:t>
            </a:fld>
            <a:endParaRPr lang="en-US" dirty="0"/>
          </a:p>
        </p:txBody>
      </p:sp>
      <p:sp>
        <p:nvSpPr>
          <p:cNvPr id="21" name="Footer Placeholder 20"/>
          <p:cNvSpPr>
            <a:spLocks noGrp="1"/>
          </p:cNvSpPr>
          <p:nvPr>
            <p:ph type="ftr" sz="quarter" idx="12"/>
          </p:nvPr>
        </p:nvSpPr>
        <p:spPr/>
        <p:txBody>
          <a:bodyPr rtlCol="0"/>
          <a:lstStyle/>
          <a:p>
            <a:pPr>
              <a:defRPr/>
            </a:pPr>
            <a:r>
              <a:rPr lang="en-US"/>
              <a:t>Mr.</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pPr>
              <a:defRPr/>
            </a:pPr>
            <a:fld id="{356CCD42-6034-46EB-80D5-01257E46FAEA}" type="datetime1">
              <a:rPr lang="en-US" smtClean="0"/>
              <a:pPr>
                <a:defRPr/>
              </a:pPr>
              <a:t>12/10/2024</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pPr>
              <a:defRPr/>
            </a:pPr>
            <a:r>
              <a:rPr lang="en-US"/>
              <a:t>Mr.</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pPr>
              <a:defRPr/>
            </a:pPr>
            <a:fld id="{5BFC768D-1DE0-4A62-937F-43F20A5762C9}" type="slidenum">
              <a:rPr lang="en-US" smtClean="0"/>
              <a:pPr>
                <a:defRPr/>
              </a:pPr>
              <a:t>‹#›</a:t>
            </a:fld>
            <a:endParaRPr lang="en-US" dirty="0"/>
          </a:p>
        </p:txBody>
      </p:sp>
    </p:spTree>
  </p:cSld>
  <p:clrMap bg1="lt1" tx1="dk1" bg2="lt2" tx2="dk2" accent1="accent1" accent2="accent2" accent3="accent3" accent4="accent4" accent5="accent5" accent6="accent6" hlink="hlink" folHlink="folHlink"/>
  <p:sldLayoutIdLst>
    <p:sldLayoutId id="2147484778" r:id="rId1"/>
    <p:sldLayoutId id="2147484779" r:id="rId2"/>
    <p:sldLayoutId id="2147484780" r:id="rId3"/>
    <p:sldLayoutId id="2147484781" r:id="rId4"/>
    <p:sldLayoutId id="2147484782" r:id="rId5"/>
    <p:sldLayoutId id="2147484783" r:id="rId6"/>
    <p:sldLayoutId id="2147484784" r:id="rId7"/>
    <p:sldLayoutId id="2147484785" r:id="rId8"/>
    <p:sldLayoutId id="2147484786" r:id="rId9"/>
    <p:sldLayoutId id="2147484787" r:id="rId10"/>
    <p:sldLayoutId id="2147484788" r:id="rId11"/>
  </p:sldLayoutIdLst>
  <p:hf sldNum="0"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ilo.org/global/topics/decent-work/lang--en/index.htm" TargetMode="External"/><Relationship Id="rId2" Type="http://schemas.openxmlformats.org/officeDocument/2006/relationships/hyperlink" Target="https://www.ilo.org/public/english/standards/relm/country.ht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38200" y="2468802"/>
            <a:ext cx="7772400" cy="452676"/>
          </a:xfrm>
        </p:spPr>
        <p:txBody>
          <a:bodyPr>
            <a:normAutofit fontScale="90000"/>
          </a:bodyPr>
          <a:lstStyle/>
          <a:p>
            <a:pPr algn="ctr" eaLnBrk="1" hangingPunct="1">
              <a:defRPr/>
            </a:pPr>
            <a:r>
              <a:rPr lang="en-US" sz="4400" dirty="0"/>
              <a:t>INDUSTRIAL RELATIONS AND Labour Laws</a:t>
            </a:r>
            <a:br>
              <a:rPr lang="en-US" sz="4400" dirty="0"/>
            </a:br>
            <a:endParaRPr lang="en-US" sz="4400" dirty="0"/>
          </a:p>
        </p:txBody>
      </p:sp>
      <p:sp>
        <p:nvSpPr>
          <p:cNvPr id="2051" name="Rectangle 3"/>
          <p:cNvSpPr>
            <a:spLocks noGrp="1" noChangeArrowheads="1"/>
          </p:cNvSpPr>
          <p:nvPr>
            <p:ph type="subTitle" idx="1"/>
          </p:nvPr>
        </p:nvSpPr>
        <p:spPr/>
        <p:txBody>
          <a:bodyPr>
            <a:normAutofit/>
          </a:bodyPr>
          <a:lstStyle/>
          <a:p>
            <a:pPr algn="ctr" eaLnBrk="1" hangingPunct="1">
              <a:defRPr/>
            </a:pPr>
            <a:r>
              <a:rPr lang="en-US" dirty="0"/>
              <a:t>           </a:t>
            </a:r>
          </a:p>
          <a:p>
            <a:pPr algn="ctr" eaLnBrk="1" hangingPunct="1">
              <a:defRPr/>
            </a:pPr>
            <a:r>
              <a:rPr lang="en-US" dirty="0"/>
              <a:t> </a:t>
            </a:r>
          </a:p>
          <a:p>
            <a:pPr algn="ctr" eaLnBrk="1" hangingPunct="1">
              <a:defRPr/>
            </a:pPr>
            <a:r>
              <a:rPr lang="en-US" dirty="0"/>
              <a:t>    </a:t>
            </a:r>
          </a:p>
        </p:txBody>
      </p:sp>
      <p:pic>
        <p:nvPicPr>
          <p:cNvPr id="148481" name="Picture 1" descr="C:\Users\svd\Pictures\IR Image.jpg"/>
          <p:cNvPicPr>
            <a:picLocks noChangeAspect="1" noChangeArrowheads="1"/>
          </p:cNvPicPr>
          <p:nvPr/>
        </p:nvPicPr>
        <p:blipFill>
          <a:blip r:embed="rId2" cstate="print"/>
          <a:srcRect/>
          <a:stretch>
            <a:fillRect/>
          </a:stretch>
        </p:blipFill>
        <p:spPr bwMode="auto">
          <a:xfrm>
            <a:off x="2324100" y="3467100"/>
            <a:ext cx="5105400" cy="23622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pPr algn="ctr">
              <a:defRPr/>
            </a:pPr>
            <a:r>
              <a:rPr lang="en-US" b="1" dirty="0">
                <a:solidFill>
                  <a:srgbClr val="FF0000"/>
                </a:solidFill>
              </a:rPr>
              <a:t>NATURE/ FEATURES OF IR</a:t>
            </a:r>
            <a:endParaRPr lang="en-IN" b="1" dirty="0">
              <a:solidFill>
                <a:srgbClr val="FF0000"/>
              </a:solidFill>
            </a:endParaRPr>
          </a:p>
        </p:txBody>
      </p:sp>
      <p:sp>
        <p:nvSpPr>
          <p:cNvPr id="3" name="Content Placeholder 2"/>
          <p:cNvSpPr>
            <a:spLocks noGrp="1"/>
          </p:cNvSpPr>
          <p:nvPr>
            <p:ph idx="1"/>
          </p:nvPr>
        </p:nvSpPr>
        <p:spPr>
          <a:xfrm>
            <a:off x="609600" y="1143000"/>
            <a:ext cx="7772400" cy="5440362"/>
          </a:xfrm>
        </p:spPr>
        <p:txBody>
          <a:bodyPr>
            <a:normAutofit fontScale="92500" lnSpcReduction="10000"/>
          </a:bodyPr>
          <a:lstStyle/>
          <a:p>
            <a:pPr algn="just">
              <a:lnSpc>
                <a:spcPct val="150000"/>
              </a:lnSpc>
              <a:buFont typeface="Wingdings" pitchFamily="2" charset="2"/>
              <a:buNone/>
              <a:defRPr/>
            </a:pPr>
            <a:r>
              <a:rPr lang="en-US" dirty="0">
                <a:solidFill>
                  <a:srgbClr val="002060"/>
                </a:solidFill>
              </a:rPr>
              <a:t> </a:t>
            </a:r>
            <a:r>
              <a:rPr lang="en-US" dirty="0"/>
              <a:t>1) IR does not emerge in vacuum (emptiness)  – born out of ‘employment relationship’.</a:t>
            </a:r>
          </a:p>
          <a:p>
            <a:pPr algn="just">
              <a:lnSpc>
                <a:spcPct val="150000"/>
              </a:lnSpc>
              <a:defRPr/>
            </a:pPr>
            <a:r>
              <a:rPr lang="en-US" dirty="0"/>
              <a:t>Without – existence of two parties – labour and management – this relationship cannot exist</a:t>
            </a:r>
          </a:p>
          <a:p>
            <a:pPr algn="just">
              <a:lnSpc>
                <a:spcPct val="150000"/>
              </a:lnSpc>
              <a:defRPr/>
            </a:pPr>
            <a:r>
              <a:rPr lang="en-US" dirty="0"/>
              <a:t>Industry – provides the environment- for IR</a:t>
            </a:r>
          </a:p>
          <a:p>
            <a:pPr algn="just">
              <a:lnSpc>
                <a:spcPct val="150000"/>
              </a:lnSpc>
              <a:buNone/>
              <a:defRPr/>
            </a:pPr>
            <a:endParaRPr lang="en-US" dirty="0"/>
          </a:p>
          <a:p>
            <a:pPr algn="just">
              <a:lnSpc>
                <a:spcPct val="150000"/>
              </a:lnSpc>
              <a:buFont typeface="Wingdings" pitchFamily="2" charset="2"/>
              <a:buNone/>
              <a:defRPr/>
            </a:pPr>
            <a:r>
              <a:rPr lang="en-US" dirty="0"/>
              <a:t> 2) IR characterisized – both conflict and  co-operation</a:t>
            </a:r>
          </a:p>
          <a:p>
            <a:pPr algn="just">
              <a:lnSpc>
                <a:spcPct val="150000"/>
              </a:lnSpc>
              <a:defRPr/>
            </a:pPr>
            <a:r>
              <a:rPr lang="en-US" dirty="0"/>
              <a:t>(Focus of IR – study of relationships , practices and procedures developed by the parties to resolve or at least minimize conflicts)</a:t>
            </a:r>
          </a:p>
          <a:p>
            <a:pPr>
              <a:buNone/>
              <a:defRPr/>
            </a:pPr>
            <a:endParaRPr lang="en-IN" dirty="0">
              <a:solidFill>
                <a:srgbClr val="00206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001000" cy="5791200"/>
          </a:xfrm>
        </p:spPr>
        <p:txBody>
          <a:bodyPr>
            <a:normAutofit lnSpcReduction="10000"/>
          </a:bodyPr>
          <a:lstStyle/>
          <a:p>
            <a:pPr algn="just">
              <a:lnSpc>
                <a:spcPct val="150000"/>
              </a:lnSpc>
              <a:buFont typeface="Wingdings" pitchFamily="2" charset="2"/>
              <a:buNone/>
              <a:defRPr/>
            </a:pPr>
            <a:r>
              <a:rPr lang="en-US" dirty="0">
                <a:solidFill>
                  <a:schemeClr val="tx2">
                    <a:lumMod val="75000"/>
                  </a:schemeClr>
                </a:solidFill>
              </a:rPr>
              <a:t>3) </a:t>
            </a:r>
            <a:r>
              <a:rPr lang="en-US" dirty="0"/>
              <a:t>The study of IR includes issues like – technology of the workplace , countries socio-economic environment , political environment , Nations labour policy, attitude of TU, employers and workers.</a:t>
            </a:r>
          </a:p>
          <a:p>
            <a:pPr algn="just">
              <a:lnSpc>
                <a:spcPct val="150000"/>
              </a:lnSpc>
              <a:buFont typeface="Wingdings" pitchFamily="2" charset="2"/>
              <a:buNone/>
              <a:defRPr/>
            </a:pPr>
            <a:endParaRPr lang="en-US" dirty="0"/>
          </a:p>
          <a:p>
            <a:pPr algn="just">
              <a:lnSpc>
                <a:spcPct val="150000"/>
              </a:lnSpc>
              <a:buFont typeface="Wingdings" pitchFamily="2" charset="2"/>
              <a:buNone/>
              <a:defRPr/>
            </a:pPr>
            <a:r>
              <a:rPr lang="en-US" dirty="0"/>
              <a:t> 4 )  Both the groups (labor and management) develop different orientations and perceptions of their interests.</a:t>
            </a:r>
          </a:p>
          <a:p>
            <a:pPr algn="just">
              <a:lnSpc>
                <a:spcPct val="150000"/>
              </a:lnSpc>
              <a:buFont typeface="Wingdings" pitchFamily="2" charset="2"/>
              <a:buNone/>
              <a:defRPr/>
            </a:pPr>
            <a:r>
              <a:rPr lang="en-US" dirty="0"/>
              <a:t>   They generally , also develop negative images about each other.</a:t>
            </a:r>
          </a:p>
          <a:p>
            <a:pPr>
              <a:buFont typeface="Wingdings" pitchFamily="2" charset="2"/>
              <a:buNone/>
              <a:defRPr/>
            </a:pPr>
            <a:endParaRPr lang="en-US" dirty="0">
              <a:solidFill>
                <a:schemeClr val="tx2">
                  <a:lumMod val="75000"/>
                </a:schemeClr>
              </a:solidFill>
            </a:endParaRPr>
          </a:p>
          <a:p>
            <a:pPr>
              <a:defRPr/>
            </a:pPr>
            <a:endParaRPr lang="en-US" dirty="0"/>
          </a:p>
          <a:p>
            <a:pPr>
              <a:defRPr/>
            </a:pP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28600"/>
            <a:ext cx="8153400" cy="6096000"/>
          </a:xfrm>
        </p:spPr>
        <p:txBody>
          <a:bodyPr>
            <a:normAutofit/>
          </a:bodyPr>
          <a:lstStyle/>
          <a:p>
            <a:pPr algn="just">
              <a:lnSpc>
                <a:spcPct val="150000"/>
              </a:lnSpc>
              <a:buFont typeface="Wingdings" pitchFamily="2" charset="2"/>
              <a:buNone/>
              <a:defRPr/>
            </a:pPr>
            <a:r>
              <a:rPr lang="en-US" dirty="0"/>
              <a:t>5) IR involves the role of three players viz. Management , Labor and the State</a:t>
            </a:r>
          </a:p>
          <a:p>
            <a:pPr algn="just">
              <a:lnSpc>
                <a:spcPct val="150000"/>
              </a:lnSpc>
              <a:buFont typeface="Wingdings" pitchFamily="2" charset="2"/>
              <a:buNone/>
              <a:defRPr/>
            </a:pPr>
            <a:endParaRPr lang="en-US" dirty="0"/>
          </a:p>
          <a:p>
            <a:pPr algn="just">
              <a:lnSpc>
                <a:spcPct val="150000"/>
              </a:lnSpc>
              <a:buFont typeface="Wingdings" pitchFamily="2" charset="2"/>
              <a:buNone/>
              <a:defRPr/>
            </a:pPr>
            <a:r>
              <a:rPr lang="en-US" dirty="0"/>
              <a:t>6) The concept of IR , draws heavily from a variety of disciplines like social sciences , humanities , behavioral sciences , law , economics , sociology etc.</a:t>
            </a:r>
          </a:p>
          <a:p>
            <a:pPr algn="just">
              <a:lnSpc>
                <a:spcPct val="150000"/>
              </a:lnSpc>
              <a:buFont typeface="Wingdings" pitchFamily="2" charset="2"/>
              <a:buNone/>
              <a:defRPr/>
            </a:pPr>
            <a:endParaRPr lang="en-US" dirty="0"/>
          </a:p>
          <a:p>
            <a:pPr algn="just">
              <a:lnSpc>
                <a:spcPct val="150000"/>
              </a:lnSpc>
              <a:buFont typeface="Wingdings" pitchFamily="2" charset="2"/>
              <a:buNone/>
              <a:defRPr/>
            </a:pPr>
            <a:r>
              <a:rPr lang="en-US" dirty="0"/>
              <a:t>7) The levels covered by IR , range from, individual relations at the shopfloor to the regional , national and international bodies.</a:t>
            </a:r>
            <a:endParaRPr lang="en-IN" dirty="0"/>
          </a:p>
          <a:p>
            <a:pPr>
              <a:lnSpc>
                <a:spcPct val="150000"/>
              </a:lnSpc>
              <a:buFont typeface="Wingdings" pitchFamily="2" charset="2"/>
              <a:buNone/>
              <a:defRPr/>
            </a:pPr>
            <a:endParaRPr lang="en-US" dirty="0"/>
          </a:p>
          <a:p>
            <a:pPr>
              <a:buFont typeface="Wingdings" pitchFamily="2" charset="2"/>
              <a:buNone/>
              <a:defRPr/>
            </a:pPr>
            <a:endParaRPr lang="en-US" dirty="0"/>
          </a:p>
          <a:p>
            <a:pPr>
              <a:buFont typeface="Wingdings" pitchFamily="2" charset="2"/>
              <a:buNone/>
              <a:defRPr/>
            </a:pPr>
            <a:endParaRPr lang="en-IN"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15962"/>
          </a:xfrm>
        </p:spPr>
        <p:txBody>
          <a:bodyPr/>
          <a:lstStyle/>
          <a:p>
            <a:pPr algn="ctr">
              <a:defRPr/>
            </a:pPr>
            <a:r>
              <a:rPr lang="en-US" b="1" dirty="0">
                <a:solidFill>
                  <a:schemeClr val="tx1"/>
                </a:solidFill>
              </a:rPr>
              <a:t>OBJECTIVES OF IR</a:t>
            </a:r>
            <a:endParaRPr lang="en-IN" b="1" dirty="0">
              <a:solidFill>
                <a:schemeClr val="tx1"/>
              </a:solidFill>
            </a:endParaRPr>
          </a:p>
        </p:txBody>
      </p:sp>
      <p:sp>
        <p:nvSpPr>
          <p:cNvPr id="3" name="Content Placeholder 2"/>
          <p:cNvSpPr>
            <a:spLocks noGrp="1"/>
          </p:cNvSpPr>
          <p:nvPr>
            <p:ph sz="quarter" idx="1"/>
          </p:nvPr>
        </p:nvSpPr>
        <p:spPr>
          <a:xfrm>
            <a:off x="381000" y="1219200"/>
            <a:ext cx="8077200" cy="5181600"/>
          </a:xfrm>
        </p:spPr>
        <p:txBody>
          <a:bodyPr>
            <a:normAutofit/>
          </a:bodyPr>
          <a:lstStyle/>
          <a:p>
            <a:pPr algn="just">
              <a:lnSpc>
                <a:spcPct val="150000"/>
              </a:lnSpc>
              <a:buFont typeface="Wingdings" pitchFamily="2" charset="2"/>
              <a:buChar char="q"/>
              <a:defRPr/>
            </a:pPr>
            <a:r>
              <a:rPr lang="en-US" dirty="0">
                <a:solidFill>
                  <a:schemeClr val="tx2">
                    <a:lumMod val="50000"/>
                  </a:schemeClr>
                </a:solidFill>
              </a:rPr>
              <a:t> </a:t>
            </a:r>
            <a:r>
              <a:rPr lang="en-US" b="1" dirty="0">
                <a:solidFill>
                  <a:schemeClr val="tx2">
                    <a:lumMod val="50000"/>
                  </a:schemeClr>
                </a:solidFill>
              </a:rPr>
              <a:t>To safeguard the interests -</a:t>
            </a:r>
          </a:p>
          <a:p>
            <a:pPr algn="just">
              <a:lnSpc>
                <a:spcPct val="150000"/>
              </a:lnSpc>
              <a:buFont typeface="Wingdings" pitchFamily="2" charset="2"/>
              <a:buChar char="v"/>
              <a:defRPr/>
            </a:pPr>
            <a:r>
              <a:rPr lang="en-US" dirty="0">
                <a:solidFill>
                  <a:schemeClr val="tx2">
                    <a:lumMod val="50000"/>
                  </a:schemeClr>
                </a:solidFill>
              </a:rPr>
              <a:t> labour and management </a:t>
            </a:r>
          </a:p>
          <a:p>
            <a:pPr algn="just">
              <a:lnSpc>
                <a:spcPct val="150000"/>
              </a:lnSpc>
              <a:buFont typeface="Wingdings" pitchFamily="2" charset="2"/>
              <a:buChar char="v"/>
              <a:defRPr/>
            </a:pPr>
            <a:r>
              <a:rPr lang="en-US" dirty="0">
                <a:solidFill>
                  <a:schemeClr val="tx2">
                    <a:lumMod val="50000"/>
                  </a:schemeClr>
                </a:solidFill>
              </a:rPr>
              <a:t> securing – highest level of - mutual understanding and goodwill among them.(TISCO)</a:t>
            </a:r>
          </a:p>
          <a:p>
            <a:pPr algn="just">
              <a:lnSpc>
                <a:spcPct val="150000"/>
              </a:lnSpc>
              <a:buNone/>
              <a:defRPr/>
            </a:pPr>
            <a:endParaRPr lang="en-US" dirty="0">
              <a:solidFill>
                <a:schemeClr val="tx2">
                  <a:lumMod val="50000"/>
                </a:schemeClr>
              </a:solidFill>
            </a:endParaRPr>
          </a:p>
          <a:p>
            <a:pPr algn="just">
              <a:lnSpc>
                <a:spcPct val="150000"/>
              </a:lnSpc>
              <a:buFont typeface="Wingdings" pitchFamily="2" charset="2"/>
              <a:buChar char="q"/>
              <a:defRPr/>
            </a:pPr>
            <a:r>
              <a:rPr lang="en-US" dirty="0">
                <a:solidFill>
                  <a:schemeClr val="tx2">
                    <a:lumMod val="50000"/>
                  </a:schemeClr>
                </a:solidFill>
              </a:rPr>
              <a:t> </a:t>
            </a:r>
            <a:r>
              <a:rPr lang="en-US" b="1" dirty="0">
                <a:solidFill>
                  <a:schemeClr val="tx2">
                    <a:lumMod val="50000"/>
                  </a:schemeClr>
                </a:solidFill>
              </a:rPr>
              <a:t>To establish - </a:t>
            </a:r>
            <a:r>
              <a:rPr lang="en-US" dirty="0">
                <a:solidFill>
                  <a:schemeClr val="tx2">
                    <a:lumMod val="50000"/>
                  </a:schemeClr>
                </a:solidFill>
              </a:rPr>
              <a:t>growth of industrial democracy </a:t>
            </a:r>
          </a:p>
          <a:p>
            <a:pPr algn="just">
              <a:lnSpc>
                <a:spcPct val="150000"/>
              </a:lnSpc>
              <a:buFont typeface="Wingdings" pitchFamily="2" charset="2"/>
              <a:buChar char="v"/>
              <a:defRPr/>
            </a:pPr>
            <a:r>
              <a:rPr lang="en-US" dirty="0">
                <a:solidFill>
                  <a:schemeClr val="tx2">
                    <a:lumMod val="50000"/>
                  </a:schemeClr>
                </a:solidFill>
              </a:rPr>
              <a:t> labor partnership in – sharing of profits</a:t>
            </a:r>
          </a:p>
          <a:p>
            <a:pPr algn="just">
              <a:lnSpc>
                <a:spcPct val="150000"/>
              </a:lnSpc>
              <a:buFont typeface="Wingdings" pitchFamily="2" charset="2"/>
              <a:buChar char="v"/>
              <a:defRPr/>
            </a:pPr>
            <a:r>
              <a:rPr lang="en-US" dirty="0">
                <a:solidFill>
                  <a:schemeClr val="tx2">
                    <a:lumMod val="50000"/>
                  </a:schemeClr>
                </a:solidFill>
              </a:rPr>
              <a:t> &amp; participative decision-making </a:t>
            </a:r>
            <a:endParaRPr lang="en-IN" dirty="0">
              <a:solidFill>
                <a:schemeClr val="tx2">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457200"/>
            <a:ext cx="8007350" cy="5029200"/>
          </a:xfrm>
        </p:spPr>
        <p:txBody>
          <a:bodyPr/>
          <a:lstStyle/>
          <a:p>
            <a:pPr>
              <a:buFont typeface="Wingdings" pitchFamily="2" charset="2"/>
              <a:buNone/>
              <a:defRPr/>
            </a:pPr>
            <a:endParaRPr lang="en-US" dirty="0"/>
          </a:p>
          <a:p>
            <a:pPr algn="just">
              <a:lnSpc>
                <a:spcPct val="150000"/>
              </a:lnSpc>
              <a:defRPr/>
            </a:pPr>
            <a:r>
              <a:rPr lang="en-US" dirty="0"/>
              <a:t>To avoid - industrial conflict and strife.</a:t>
            </a:r>
          </a:p>
          <a:p>
            <a:pPr algn="just">
              <a:lnSpc>
                <a:spcPct val="150000"/>
              </a:lnSpc>
              <a:defRPr/>
            </a:pPr>
            <a:r>
              <a:rPr lang="en-US" dirty="0"/>
              <a:t>To raise productivity to highest levels</a:t>
            </a:r>
          </a:p>
          <a:p>
            <a:pPr algn="just">
              <a:lnSpc>
                <a:spcPct val="150000"/>
              </a:lnSpc>
              <a:defRPr/>
            </a:pPr>
            <a:r>
              <a:rPr lang="en-US" dirty="0"/>
              <a:t>To eliminate or minimize the number of strikes , lockouts and gheraos.</a:t>
            </a:r>
          </a:p>
          <a:p>
            <a:pPr algn="just">
              <a:lnSpc>
                <a:spcPct val="150000"/>
              </a:lnSpc>
              <a:defRPr/>
            </a:pPr>
            <a:r>
              <a:rPr lang="en-US" dirty="0"/>
              <a:t>Vesting of a proprietary interest - workers in  industries - in which they are employed.</a:t>
            </a:r>
          </a:p>
          <a:p>
            <a:pPr algn="just">
              <a:buNone/>
              <a:defRPr/>
            </a:pPr>
            <a:endParaRPr lang="en-US" dirty="0"/>
          </a:p>
          <a:p>
            <a:pPr algn="just">
              <a:buNone/>
              <a:defRPr/>
            </a:pPr>
            <a:r>
              <a:rPr lang="en-US" dirty="0"/>
              <a:t>                                </a:t>
            </a:r>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F4E27-9CD4-A13B-3065-5C9122A4B660}"/>
              </a:ext>
            </a:extLst>
          </p:cNvPr>
          <p:cNvSpPr>
            <a:spLocks noGrp="1"/>
          </p:cNvSpPr>
          <p:nvPr>
            <p:ph type="ctrTitle"/>
          </p:nvPr>
        </p:nvSpPr>
        <p:spPr>
          <a:xfrm>
            <a:off x="685800" y="1219200"/>
            <a:ext cx="7772400" cy="3733800"/>
          </a:xfrm>
          <a:ln>
            <a:miter lim="800000"/>
            <a:headEnd/>
            <a:tailEnd/>
          </a:ln>
        </p:spPr>
        <p:txBody>
          <a:bodyPr>
            <a:noAutofit/>
          </a:bodyPr>
          <a:lstStyle/>
          <a:p>
            <a:pPr algn="ctr" eaLnBrk="1" fontAlgn="auto" hangingPunct="1">
              <a:spcAft>
                <a:spcPts val="0"/>
              </a:spcAft>
              <a:defRPr/>
            </a:pPr>
            <a:r>
              <a:rPr lang="en-US" sz="7200" dirty="0">
                <a:solidFill>
                  <a:schemeClr val="tx1">
                    <a:lumMod val="85000"/>
                  </a:schemeClr>
                </a:solidFill>
              </a:rPr>
              <a:t>Approaches </a:t>
            </a:r>
            <a:br>
              <a:rPr lang="en-US" sz="7200" dirty="0">
                <a:solidFill>
                  <a:schemeClr val="tx1">
                    <a:lumMod val="85000"/>
                  </a:schemeClr>
                </a:solidFill>
              </a:rPr>
            </a:br>
            <a:r>
              <a:rPr lang="en-US" sz="7200" dirty="0">
                <a:solidFill>
                  <a:schemeClr val="tx1">
                    <a:lumMod val="85000"/>
                  </a:schemeClr>
                </a:solidFill>
              </a:rPr>
              <a:t>To</a:t>
            </a:r>
            <a:br>
              <a:rPr lang="en-US" sz="7200" dirty="0">
                <a:solidFill>
                  <a:schemeClr val="tx1">
                    <a:lumMod val="85000"/>
                  </a:schemeClr>
                </a:solidFill>
              </a:rPr>
            </a:br>
            <a:r>
              <a:rPr lang="en-US" sz="6600" dirty="0">
                <a:solidFill>
                  <a:schemeClr val="tx1">
                    <a:lumMod val="85000"/>
                  </a:schemeClr>
                </a:solidFill>
              </a:rPr>
              <a:t>Industrial</a:t>
            </a:r>
            <a:r>
              <a:rPr lang="en-US" sz="7200" dirty="0">
                <a:solidFill>
                  <a:schemeClr val="tx1">
                    <a:lumMod val="85000"/>
                  </a:schemeClr>
                </a:solidFill>
              </a:rPr>
              <a:t> Relations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AA4BD989-B69A-C5CC-83FB-5A9AA1E2E999}"/>
              </a:ext>
            </a:extLst>
          </p:cNvPr>
          <p:cNvSpPr>
            <a:spLocks noGrp="1"/>
          </p:cNvSpPr>
          <p:nvPr>
            <p:ph type="title"/>
          </p:nvPr>
        </p:nvSpPr>
        <p:spPr>
          <a:xfrm>
            <a:off x="381000" y="361950"/>
            <a:ext cx="8229600" cy="1143000"/>
          </a:xfrm>
        </p:spPr>
        <p:txBody>
          <a:bodyPr>
            <a:normAutofit fontScale="90000"/>
          </a:bodyPr>
          <a:lstStyle/>
          <a:p>
            <a:pPr eaLnBrk="1" hangingPunct="1"/>
            <a:r>
              <a:rPr lang="en-US" altLang="en-US" sz="4400" dirty="0">
                <a:solidFill>
                  <a:schemeClr val="tx1"/>
                </a:solidFill>
              </a:rPr>
              <a:t>Approaches to Industrial Relations</a:t>
            </a:r>
          </a:p>
        </p:txBody>
      </p:sp>
      <p:sp>
        <p:nvSpPr>
          <p:cNvPr id="6147" name="Content Placeholder 2">
            <a:extLst>
              <a:ext uri="{FF2B5EF4-FFF2-40B4-BE49-F238E27FC236}">
                <a16:creationId xmlns:a16="http://schemas.microsoft.com/office/drawing/2014/main" id="{C552D301-DB95-035C-190F-376ED6B6DDE4}"/>
              </a:ext>
            </a:extLst>
          </p:cNvPr>
          <p:cNvSpPr>
            <a:spLocks noGrp="1"/>
          </p:cNvSpPr>
          <p:nvPr>
            <p:ph sz="quarter" idx="1"/>
          </p:nvPr>
        </p:nvSpPr>
        <p:spPr>
          <a:xfrm>
            <a:off x="457200" y="1811337"/>
            <a:ext cx="8229600" cy="4389438"/>
          </a:xfrm>
        </p:spPr>
        <p:txBody>
          <a:bodyPr/>
          <a:lstStyle/>
          <a:p>
            <a:pPr eaLnBrk="1" hangingPunct="1">
              <a:lnSpc>
                <a:spcPct val="150000"/>
              </a:lnSpc>
              <a:buFont typeface="Wingdings" panose="05000000000000000000" pitchFamily="2" charset="2"/>
              <a:buChar char="Ø"/>
            </a:pPr>
            <a:r>
              <a:rPr lang="en-US" altLang="en-US" dirty="0"/>
              <a:t>Psychological Approach</a:t>
            </a:r>
          </a:p>
          <a:p>
            <a:pPr eaLnBrk="1" hangingPunct="1">
              <a:lnSpc>
                <a:spcPct val="150000"/>
              </a:lnSpc>
              <a:buFont typeface="Wingdings" panose="05000000000000000000" pitchFamily="2" charset="2"/>
              <a:buChar char="Ø"/>
            </a:pPr>
            <a:r>
              <a:rPr lang="en-US" altLang="en-US" dirty="0"/>
              <a:t>Sociological Approach</a:t>
            </a:r>
          </a:p>
          <a:p>
            <a:pPr eaLnBrk="1" hangingPunct="1">
              <a:lnSpc>
                <a:spcPct val="150000"/>
              </a:lnSpc>
              <a:buFont typeface="Wingdings" panose="05000000000000000000" pitchFamily="2" charset="2"/>
              <a:buChar char="Ø"/>
            </a:pPr>
            <a:r>
              <a:rPr lang="en-US" altLang="en-US" dirty="0"/>
              <a:t>Human Relations Approach</a:t>
            </a:r>
          </a:p>
          <a:p>
            <a:pPr eaLnBrk="1" hangingPunct="1">
              <a:lnSpc>
                <a:spcPct val="150000"/>
              </a:lnSpc>
              <a:buFont typeface="Wingdings" panose="05000000000000000000" pitchFamily="2" charset="2"/>
              <a:buChar char="Ø"/>
            </a:pPr>
            <a:r>
              <a:rPr lang="en-US" altLang="en-US" dirty="0"/>
              <a:t>Gandhian Approach</a:t>
            </a:r>
          </a:p>
          <a:p>
            <a:pPr eaLnBrk="1" hangingPunct="1">
              <a:lnSpc>
                <a:spcPct val="150000"/>
              </a:lnSpc>
              <a:buFont typeface="Wingdings" panose="05000000000000000000" pitchFamily="2" charset="2"/>
              <a:buChar char="Ø"/>
            </a:pPr>
            <a:r>
              <a:rPr lang="en-US" altLang="en-US" dirty="0"/>
              <a:t>System Approach</a:t>
            </a:r>
          </a:p>
          <a:p>
            <a:pPr eaLnBrk="1" hangingPunct="1">
              <a:lnSpc>
                <a:spcPct val="150000"/>
              </a:lnSpc>
              <a:buFont typeface="Wingdings" panose="05000000000000000000" pitchFamily="2" charset="2"/>
              <a:buChar char="Ø"/>
            </a:pPr>
            <a:r>
              <a:rPr lang="en-US" altLang="en-US" dirty="0"/>
              <a:t>Human Resource Management Approach</a:t>
            </a:r>
          </a:p>
          <a:p>
            <a:pPr eaLnBrk="1" hangingPunct="1">
              <a:buFont typeface="Wingdings 2" panose="05020102010507070707" pitchFamily="18" charset="2"/>
              <a:buNone/>
            </a:pPr>
            <a:endParaRPr lang="en-US" altLang="en-US" dirty="0">
              <a:solidFill>
                <a:srgbClr val="00B0F0"/>
              </a:solidFill>
            </a:endParaRPr>
          </a:p>
        </p:txBody>
      </p:sp>
      <p:sp>
        <p:nvSpPr>
          <p:cNvPr id="6148" name="TextBox 3">
            <a:extLst>
              <a:ext uri="{FF2B5EF4-FFF2-40B4-BE49-F238E27FC236}">
                <a16:creationId xmlns:a16="http://schemas.microsoft.com/office/drawing/2014/main" id="{4A8B67DB-9252-CDC6-8FAB-5EFFC205751D}"/>
              </a:ext>
            </a:extLst>
          </p:cNvPr>
          <p:cNvSpPr txBox="1">
            <a:spLocks noChangeArrowheads="1"/>
          </p:cNvSpPr>
          <p:nvPr/>
        </p:nvSpPr>
        <p:spPr bwMode="auto">
          <a:xfrm>
            <a:off x="8458200" y="6488113"/>
            <a:ext cx="685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2/20</a:t>
            </a:r>
          </a:p>
        </p:txBody>
      </p:sp>
    </p:spTree>
  </p:cSld>
  <p:clrMapOvr>
    <a:masterClrMapping/>
  </p:clrMapOvr>
  <p:transition>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E9601BD6-9AB7-01A7-B59B-F8C0DB23F707}"/>
              </a:ext>
            </a:extLst>
          </p:cNvPr>
          <p:cNvSpPr>
            <a:spLocks noGrp="1"/>
          </p:cNvSpPr>
          <p:nvPr>
            <p:ph type="title"/>
          </p:nvPr>
        </p:nvSpPr>
        <p:spPr>
          <a:xfrm>
            <a:off x="228600" y="152400"/>
            <a:ext cx="8229600" cy="1352550"/>
          </a:xfrm>
        </p:spPr>
        <p:txBody>
          <a:bodyPr>
            <a:normAutofit fontScale="90000"/>
          </a:bodyPr>
          <a:lstStyle/>
          <a:p>
            <a:r>
              <a:rPr lang="en-US" altLang="en-US" sz="4400" dirty="0">
                <a:solidFill>
                  <a:schemeClr val="tx1"/>
                </a:solidFill>
              </a:rPr>
              <a:t>Approaches to Industrial Relations (contd.)</a:t>
            </a:r>
          </a:p>
        </p:txBody>
      </p:sp>
      <p:sp>
        <p:nvSpPr>
          <p:cNvPr id="7171" name="Content Placeholder 2">
            <a:extLst>
              <a:ext uri="{FF2B5EF4-FFF2-40B4-BE49-F238E27FC236}">
                <a16:creationId xmlns:a16="http://schemas.microsoft.com/office/drawing/2014/main" id="{E468E175-E5AD-AA11-612F-9BD047D3A6E4}"/>
              </a:ext>
            </a:extLst>
          </p:cNvPr>
          <p:cNvSpPr>
            <a:spLocks noGrp="1"/>
          </p:cNvSpPr>
          <p:nvPr>
            <p:ph sz="quarter" idx="1"/>
          </p:nvPr>
        </p:nvSpPr>
        <p:spPr>
          <a:xfrm>
            <a:off x="304800" y="1600199"/>
            <a:ext cx="8229600" cy="4887913"/>
          </a:xfrm>
        </p:spPr>
        <p:txBody>
          <a:bodyPr>
            <a:normAutofit/>
          </a:bodyPr>
          <a:lstStyle/>
          <a:p>
            <a:pPr>
              <a:lnSpc>
                <a:spcPct val="150000"/>
              </a:lnSpc>
              <a:buFont typeface="Wingdings" panose="05000000000000000000" pitchFamily="2" charset="2"/>
              <a:buChar char="Ø"/>
            </a:pPr>
            <a:r>
              <a:rPr lang="en-US" altLang="en-US" dirty="0"/>
              <a:t>The Oxford Approach</a:t>
            </a:r>
          </a:p>
          <a:p>
            <a:pPr>
              <a:lnSpc>
                <a:spcPct val="150000"/>
              </a:lnSpc>
              <a:buFont typeface="Wingdings" panose="05000000000000000000" pitchFamily="2" charset="2"/>
              <a:buChar char="Ø"/>
            </a:pPr>
            <a:r>
              <a:rPr lang="en-US" altLang="en-US" dirty="0"/>
              <a:t>The Action Theory Approach</a:t>
            </a:r>
          </a:p>
          <a:p>
            <a:pPr>
              <a:lnSpc>
                <a:spcPct val="150000"/>
              </a:lnSpc>
              <a:buFont typeface="Wingdings" panose="05000000000000000000" pitchFamily="2" charset="2"/>
              <a:buChar char="Ø"/>
            </a:pPr>
            <a:r>
              <a:rPr lang="en-US" altLang="en-US" dirty="0"/>
              <a:t>The Unitary Approach</a:t>
            </a:r>
          </a:p>
          <a:p>
            <a:pPr>
              <a:lnSpc>
                <a:spcPct val="150000"/>
              </a:lnSpc>
              <a:buFont typeface="Wingdings" panose="05000000000000000000" pitchFamily="2" charset="2"/>
              <a:buChar char="Ø"/>
            </a:pPr>
            <a:r>
              <a:rPr lang="en-US" altLang="en-US" dirty="0"/>
              <a:t>The Pluralist Approach</a:t>
            </a:r>
          </a:p>
          <a:p>
            <a:pPr>
              <a:lnSpc>
                <a:spcPct val="150000"/>
              </a:lnSpc>
              <a:buFont typeface="Wingdings" panose="05000000000000000000" pitchFamily="2" charset="2"/>
              <a:buChar char="Ø"/>
            </a:pPr>
            <a:r>
              <a:rPr lang="en-US" altLang="en-US" dirty="0"/>
              <a:t> The Marxist/Radical Approach</a:t>
            </a:r>
          </a:p>
          <a:p>
            <a:pPr>
              <a:lnSpc>
                <a:spcPct val="150000"/>
              </a:lnSpc>
              <a:buFont typeface="Wingdings" panose="05000000000000000000" pitchFamily="2" charset="2"/>
              <a:buChar char="Ø"/>
            </a:pPr>
            <a:r>
              <a:rPr lang="en-US" altLang="en-US" dirty="0"/>
              <a:t>Weber’s Social Action Approach</a:t>
            </a:r>
          </a:p>
          <a:p>
            <a:pPr>
              <a:lnSpc>
                <a:spcPct val="150000"/>
              </a:lnSpc>
              <a:buFont typeface="Wingdings" panose="05000000000000000000" pitchFamily="2" charset="2"/>
              <a:buChar char="Ø"/>
            </a:pPr>
            <a:r>
              <a:rPr lang="en-US" altLang="en-US" dirty="0"/>
              <a:t>Socio-Ethical Approach</a:t>
            </a:r>
          </a:p>
        </p:txBody>
      </p:sp>
      <p:sp>
        <p:nvSpPr>
          <p:cNvPr id="7172" name="TextBox 3">
            <a:extLst>
              <a:ext uri="{FF2B5EF4-FFF2-40B4-BE49-F238E27FC236}">
                <a16:creationId xmlns:a16="http://schemas.microsoft.com/office/drawing/2014/main" id="{0F8BFC65-634B-5CDB-A8E2-39EC26773A2A}"/>
              </a:ext>
            </a:extLst>
          </p:cNvPr>
          <p:cNvSpPr txBox="1">
            <a:spLocks noChangeArrowheads="1"/>
          </p:cNvSpPr>
          <p:nvPr/>
        </p:nvSpPr>
        <p:spPr bwMode="auto">
          <a:xfrm>
            <a:off x="8458200" y="6488113"/>
            <a:ext cx="6858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3/20</a:t>
            </a:r>
          </a:p>
        </p:txBody>
      </p:sp>
    </p:spTree>
  </p:cSld>
  <p:clrMapOvr>
    <a:masterClrMapping/>
  </p:clrMapOvr>
  <p:transition>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6F317AB7-4D74-1643-F9EE-2FC2895210EB}"/>
              </a:ext>
            </a:extLst>
          </p:cNvPr>
          <p:cNvSpPr>
            <a:spLocks noGrp="1"/>
          </p:cNvSpPr>
          <p:nvPr>
            <p:ph type="title"/>
          </p:nvPr>
        </p:nvSpPr>
        <p:spPr/>
        <p:txBody>
          <a:bodyPr>
            <a:normAutofit fontScale="90000"/>
          </a:bodyPr>
          <a:lstStyle/>
          <a:p>
            <a:r>
              <a:rPr lang="en-US" altLang="en-US" sz="4400" dirty="0">
                <a:solidFill>
                  <a:schemeClr val="tx1"/>
                </a:solidFill>
              </a:rPr>
              <a:t>Why So Many Approaches...?</a:t>
            </a:r>
          </a:p>
        </p:txBody>
      </p:sp>
      <p:sp>
        <p:nvSpPr>
          <p:cNvPr id="3" name="Content Placeholder 2">
            <a:extLst>
              <a:ext uri="{FF2B5EF4-FFF2-40B4-BE49-F238E27FC236}">
                <a16:creationId xmlns:a16="http://schemas.microsoft.com/office/drawing/2014/main" id="{BAE3C9D9-D397-682D-C83A-88AACC4D2A98}"/>
              </a:ext>
            </a:extLst>
          </p:cNvPr>
          <p:cNvSpPr>
            <a:spLocks noGrp="1"/>
          </p:cNvSpPr>
          <p:nvPr>
            <p:ph sz="quarter" idx="1"/>
          </p:nvPr>
        </p:nvSpPr>
        <p:spPr>
          <a:xfrm>
            <a:off x="457200" y="2057400"/>
            <a:ext cx="8229600" cy="4389438"/>
          </a:xfrm>
        </p:spPr>
        <p:txBody>
          <a:bodyPr/>
          <a:lstStyle/>
          <a:p>
            <a:pPr algn="just">
              <a:lnSpc>
                <a:spcPct val="150000"/>
              </a:lnSpc>
            </a:pPr>
            <a:r>
              <a:rPr lang="en-US" altLang="en-US" dirty="0"/>
              <a:t>The problems posed in the field of industrial relations cannot be solved within the limits of a single discipline, and hence it is bound to be inter-disciplinary in approach.</a:t>
            </a:r>
          </a:p>
          <a:p>
            <a:pPr algn="just">
              <a:lnSpc>
                <a:spcPct val="150000"/>
              </a:lnSpc>
            </a:pPr>
            <a:r>
              <a:rPr lang="en-US" altLang="en-US" dirty="0"/>
              <a:t>Any problem in industrial relations has to be approached on a multi-disciplinary basis, drawing from the contributions of a number of disciplines.</a:t>
            </a:r>
          </a:p>
          <a:p>
            <a:endParaRPr lang="en-US" altLang="en-US" dirty="0"/>
          </a:p>
        </p:txBody>
      </p:sp>
      <p:sp>
        <p:nvSpPr>
          <p:cNvPr id="8196" name="TextBox 3">
            <a:extLst>
              <a:ext uri="{FF2B5EF4-FFF2-40B4-BE49-F238E27FC236}">
                <a16:creationId xmlns:a16="http://schemas.microsoft.com/office/drawing/2014/main" id="{8786E178-F2A1-EE44-026E-B09981BE4A06}"/>
              </a:ext>
            </a:extLst>
          </p:cNvPr>
          <p:cNvSpPr txBox="1">
            <a:spLocks noChangeArrowheads="1"/>
          </p:cNvSpPr>
          <p:nvPr/>
        </p:nvSpPr>
        <p:spPr bwMode="auto">
          <a:xfrm>
            <a:off x="8305800" y="6488113"/>
            <a:ext cx="6334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1/20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5F73D4A1-B73B-D51E-7DD0-5D26C3EEE3D5}"/>
              </a:ext>
            </a:extLst>
          </p:cNvPr>
          <p:cNvSpPr>
            <a:spLocks noGrp="1"/>
          </p:cNvSpPr>
          <p:nvPr>
            <p:ph type="title"/>
          </p:nvPr>
        </p:nvSpPr>
        <p:spPr>
          <a:xfrm>
            <a:off x="457200" y="533400"/>
            <a:ext cx="5638800" cy="1143000"/>
          </a:xfrm>
        </p:spPr>
        <p:txBody>
          <a:bodyPr>
            <a:normAutofit fontScale="90000"/>
          </a:bodyPr>
          <a:lstStyle/>
          <a:p>
            <a:pPr eaLnBrk="1" hangingPunct="1"/>
            <a:r>
              <a:rPr lang="en-US" altLang="en-US" sz="4400" dirty="0">
                <a:solidFill>
                  <a:schemeClr val="tx1"/>
                </a:solidFill>
              </a:rPr>
              <a:t>Psychological Approach</a:t>
            </a:r>
          </a:p>
        </p:txBody>
      </p:sp>
      <p:sp>
        <p:nvSpPr>
          <p:cNvPr id="25603" name="Content Placeholder 2">
            <a:extLst>
              <a:ext uri="{FF2B5EF4-FFF2-40B4-BE49-F238E27FC236}">
                <a16:creationId xmlns:a16="http://schemas.microsoft.com/office/drawing/2014/main" id="{61EBAA42-5620-369A-8212-5124BC845A64}"/>
              </a:ext>
            </a:extLst>
          </p:cNvPr>
          <p:cNvSpPr>
            <a:spLocks noGrp="1"/>
          </p:cNvSpPr>
          <p:nvPr>
            <p:ph sz="quarter" idx="1"/>
          </p:nvPr>
        </p:nvSpPr>
        <p:spPr>
          <a:xfrm>
            <a:off x="533400" y="2057400"/>
            <a:ext cx="8229600" cy="4267200"/>
          </a:xfrm>
        </p:spPr>
        <p:txBody>
          <a:bodyPr/>
          <a:lstStyle/>
          <a:p>
            <a:pPr eaLnBrk="1" hangingPunct="1">
              <a:lnSpc>
                <a:spcPct val="150000"/>
              </a:lnSpc>
            </a:pPr>
            <a:r>
              <a:rPr lang="en-US" altLang="en-US" dirty="0">
                <a:latin typeface="Times New Roman" panose="02020603050405020304" pitchFamily="18" charset="0"/>
                <a:cs typeface="Times New Roman" panose="02020603050405020304" pitchFamily="18" charset="0"/>
              </a:rPr>
              <a:t>Problem of industrial relations lie in the p</a:t>
            </a:r>
            <a:r>
              <a:rPr lang="en-US" altLang="en-US" u="sng" dirty="0">
                <a:latin typeface="Times New Roman" panose="02020603050405020304" pitchFamily="18" charset="0"/>
                <a:cs typeface="Times New Roman" panose="02020603050405020304" pitchFamily="18" charset="0"/>
              </a:rPr>
              <a:t>erception</a:t>
            </a:r>
            <a:r>
              <a:rPr lang="en-US" altLang="en-US" dirty="0">
                <a:latin typeface="Times New Roman" panose="02020603050405020304" pitchFamily="18" charset="0"/>
                <a:cs typeface="Times New Roman" panose="02020603050405020304" pitchFamily="18" charset="0"/>
              </a:rPr>
              <a:t> and </a:t>
            </a:r>
            <a:r>
              <a:rPr lang="en-US" altLang="en-US" u="sng" dirty="0">
                <a:latin typeface="Times New Roman" panose="02020603050405020304" pitchFamily="18" charset="0"/>
                <a:cs typeface="Times New Roman" panose="02020603050405020304" pitchFamily="18" charset="0"/>
              </a:rPr>
              <a:t>attitude</a:t>
            </a:r>
            <a:r>
              <a:rPr lang="en-US" altLang="en-US" dirty="0">
                <a:latin typeface="Times New Roman" panose="02020603050405020304" pitchFamily="18" charset="0"/>
                <a:cs typeface="Times New Roman" panose="02020603050405020304" pitchFamily="18" charset="0"/>
              </a:rPr>
              <a:t> of the participants.</a:t>
            </a:r>
          </a:p>
          <a:p>
            <a:pPr eaLnBrk="1" hangingPunct="1">
              <a:lnSpc>
                <a:spcPct val="150000"/>
              </a:lnSpc>
            </a:pPr>
            <a:endParaRPr lang="en-US" altLang="en-US" dirty="0">
              <a:latin typeface="Times New Roman" panose="02020603050405020304" pitchFamily="18" charset="0"/>
              <a:cs typeface="Times New Roman" panose="02020603050405020304" pitchFamily="18" charset="0"/>
            </a:endParaRPr>
          </a:p>
          <a:p>
            <a:pPr eaLnBrk="1" hangingPunct="1">
              <a:lnSpc>
                <a:spcPct val="150000"/>
              </a:lnSpc>
            </a:pPr>
            <a:r>
              <a:rPr lang="en-US" altLang="en-US" dirty="0">
                <a:latin typeface="Times New Roman" panose="02020603050405020304" pitchFamily="18" charset="0"/>
                <a:cs typeface="Times New Roman" panose="02020603050405020304" pitchFamily="18" charset="0"/>
              </a:rPr>
              <a:t>Study by Mason </a:t>
            </a:r>
            <a:r>
              <a:rPr lang="en-US" altLang="en-US" dirty="0" err="1">
                <a:latin typeface="Times New Roman" panose="02020603050405020304" pitchFamily="18" charset="0"/>
                <a:cs typeface="Times New Roman" panose="02020603050405020304" pitchFamily="18" charset="0"/>
              </a:rPr>
              <a:t>Haire</a:t>
            </a:r>
            <a:r>
              <a:rPr lang="en-US" altLang="en-US" dirty="0">
                <a:latin typeface="Times New Roman" panose="02020603050405020304" pitchFamily="18" charset="0"/>
                <a:cs typeface="Times New Roman" panose="02020603050405020304" pitchFamily="18" charset="0"/>
              </a:rPr>
              <a:t> on the </a:t>
            </a:r>
            <a:r>
              <a:rPr lang="en-US" altLang="en-US" dirty="0" err="1">
                <a:latin typeface="Times New Roman" panose="02020603050405020304" pitchFamily="18" charset="0"/>
                <a:cs typeface="Times New Roman" panose="02020603050405020304" pitchFamily="18" charset="0"/>
              </a:rPr>
              <a:t>behaviour</a:t>
            </a:r>
            <a:r>
              <a:rPr lang="en-US" altLang="en-US" dirty="0">
                <a:latin typeface="Times New Roman" panose="02020603050405020304" pitchFamily="18" charset="0"/>
                <a:cs typeface="Times New Roman" panose="02020603050405020304" pitchFamily="18" charset="0"/>
              </a:rPr>
              <a:t> of two groups, namely, “Union leaders” and “Executives”.</a:t>
            </a:r>
          </a:p>
        </p:txBody>
      </p:sp>
      <p:pic>
        <p:nvPicPr>
          <p:cNvPr id="9220" name="Picture 3" descr="psy.jpg">
            <a:extLst>
              <a:ext uri="{FF2B5EF4-FFF2-40B4-BE49-F238E27FC236}">
                <a16:creationId xmlns:a16="http://schemas.microsoft.com/office/drawing/2014/main" id="{6FC46D9E-44F8-D442-0C0E-E6196EF5DEA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446087"/>
            <a:ext cx="12954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1" name="TextBox 4">
            <a:extLst>
              <a:ext uri="{FF2B5EF4-FFF2-40B4-BE49-F238E27FC236}">
                <a16:creationId xmlns:a16="http://schemas.microsoft.com/office/drawing/2014/main" id="{5837968D-60A0-A304-709B-6B1DA97F9955}"/>
              </a:ext>
            </a:extLst>
          </p:cNvPr>
          <p:cNvSpPr txBox="1">
            <a:spLocks noChangeArrowheads="1"/>
          </p:cNvSpPr>
          <p:nvPr/>
        </p:nvSpPr>
        <p:spPr bwMode="auto">
          <a:xfrm>
            <a:off x="8305800" y="6488113"/>
            <a:ext cx="6334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4/20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5603">
                                            <p:txEl>
                                              <p:pRg st="2" end="2"/>
                                            </p:txEl>
                                          </p:spTgt>
                                        </p:tgtEl>
                                        <p:attrNameLst>
                                          <p:attrName>style.visibility</p:attrName>
                                        </p:attrNameLst>
                                      </p:cBhvr>
                                      <p:to>
                                        <p:strVal val="visible"/>
                                      </p:to>
                                    </p:set>
                                    <p:animEffect transition="in" filter="blinds(horizontal)">
                                      <p:cBhvr>
                                        <p:cTn id="7" dur="500"/>
                                        <p:tgtEl>
                                          <p:spTgt spid="2560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Rot="1" noChangeArrowheads="1"/>
          </p:cNvSpPr>
          <p:nvPr>
            <p:ph type="title"/>
          </p:nvPr>
        </p:nvSpPr>
        <p:spPr/>
        <p:txBody>
          <a:bodyPr/>
          <a:lstStyle/>
          <a:p>
            <a:pPr eaLnBrk="1" hangingPunct="1">
              <a:defRPr/>
            </a:pPr>
            <a:r>
              <a:rPr lang="en-US" dirty="0">
                <a:solidFill>
                  <a:srgbClr val="FF0000"/>
                </a:solidFill>
              </a:rPr>
              <a:t>INDUSTRIAL REVOLUTION</a:t>
            </a:r>
          </a:p>
        </p:txBody>
      </p:sp>
      <p:sp>
        <p:nvSpPr>
          <p:cNvPr id="3075" name="Rectangle 3"/>
          <p:cNvSpPr>
            <a:spLocks noGrp="1" noRot="1" noChangeArrowheads="1"/>
          </p:cNvSpPr>
          <p:nvPr>
            <p:ph sz="quarter" idx="1"/>
          </p:nvPr>
        </p:nvSpPr>
        <p:spPr>
          <a:xfrm>
            <a:off x="457200" y="1828800"/>
            <a:ext cx="7467600" cy="4645152"/>
          </a:xfrm>
        </p:spPr>
        <p:txBody>
          <a:bodyPr>
            <a:normAutofit/>
          </a:bodyPr>
          <a:lstStyle/>
          <a:p>
            <a:pPr eaLnBrk="1" hangingPunct="1">
              <a:buFont typeface="Wingdings" pitchFamily="2" charset="2"/>
              <a:buNone/>
              <a:defRPr/>
            </a:pPr>
            <a:r>
              <a:rPr lang="en-US" dirty="0"/>
              <a:t>1760 : Industrial Revolution – Great Britain- spread to other countries</a:t>
            </a:r>
          </a:p>
          <a:p>
            <a:pPr eaLnBrk="1" hangingPunct="1">
              <a:buFont typeface="Wingdings" pitchFamily="2" charset="2"/>
              <a:buNone/>
              <a:defRPr/>
            </a:pPr>
            <a:endParaRPr lang="en-US" dirty="0"/>
          </a:p>
          <a:p>
            <a:pPr eaLnBrk="1" hangingPunct="1">
              <a:buFont typeface="Wingdings" pitchFamily="2" charset="2"/>
              <a:buNone/>
              <a:defRPr/>
            </a:pPr>
            <a:r>
              <a:rPr lang="en-US" dirty="0"/>
              <a:t>1830 :France ,Belgium , USA</a:t>
            </a:r>
          </a:p>
          <a:p>
            <a:pPr eaLnBrk="1" hangingPunct="1">
              <a:buFont typeface="Wingdings" pitchFamily="2" charset="2"/>
              <a:buNone/>
              <a:defRPr/>
            </a:pPr>
            <a:endParaRPr lang="en-US" dirty="0"/>
          </a:p>
          <a:p>
            <a:pPr eaLnBrk="1" hangingPunct="1">
              <a:buFont typeface="Wingdings" pitchFamily="2" charset="2"/>
              <a:buNone/>
              <a:defRPr/>
            </a:pPr>
            <a:r>
              <a:rPr lang="en-US" dirty="0"/>
              <a:t>1850 : Sweden and Japan</a:t>
            </a:r>
          </a:p>
          <a:p>
            <a:pPr eaLnBrk="1" hangingPunct="1">
              <a:buFont typeface="Wingdings" pitchFamily="2" charset="2"/>
              <a:buNone/>
              <a:defRPr/>
            </a:pPr>
            <a:endParaRPr lang="en-US" dirty="0"/>
          </a:p>
          <a:p>
            <a:pPr eaLnBrk="1" hangingPunct="1">
              <a:buFont typeface="Wingdings" pitchFamily="2" charset="2"/>
              <a:buNone/>
              <a:defRPr/>
            </a:pPr>
            <a:r>
              <a:rPr lang="en-US" dirty="0"/>
              <a:t>1870 -80 : Canada , USSR ,Japan , India</a:t>
            </a:r>
          </a:p>
          <a:p>
            <a:pPr eaLnBrk="1" hangingPunct="1">
              <a:buFont typeface="Wingdings" pitchFamily="2" charset="2"/>
              <a:buNone/>
              <a:defRPr/>
            </a:pPr>
            <a:endParaRPr lang="en-US" dirty="0"/>
          </a:p>
          <a:p>
            <a:pPr eaLnBrk="1" hangingPunct="1">
              <a:buFont typeface="Wingdings" pitchFamily="2" charset="2"/>
              <a:buNone/>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35911DDF-EBCB-4A2D-F62F-EEC2943AB0B2}"/>
              </a:ext>
            </a:extLst>
          </p:cNvPr>
          <p:cNvSpPr>
            <a:spLocks noGrp="1"/>
          </p:cNvSpPr>
          <p:nvPr>
            <p:ph type="title"/>
          </p:nvPr>
        </p:nvSpPr>
        <p:spPr>
          <a:xfrm>
            <a:off x="457200" y="381000"/>
            <a:ext cx="8229600" cy="1143000"/>
          </a:xfrm>
        </p:spPr>
        <p:txBody>
          <a:bodyPr>
            <a:normAutofit fontScale="90000"/>
          </a:bodyPr>
          <a:lstStyle/>
          <a:p>
            <a:pPr eaLnBrk="1" hangingPunct="1"/>
            <a:r>
              <a:rPr lang="en-US" altLang="en-US" sz="4400" dirty="0">
                <a:solidFill>
                  <a:schemeClr val="tx1"/>
                </a:solidFill>
              </a:rPr>
              <a:t>Psychological Approach (contd.)</a:t>
            </a:r>
          </a:p>
        </p:txBody>
      </p:sp>
      <p:sp>
        <p:nvSpPr>
          <p:cNvPr id="3" name="Content Placeholder 2">
            <a:extLst>
              <a:ext uri="{FF2B5EF4-FFF2-40B4-BE49-F238E27FC236}">
                <a16:creationId xmlns:a16="http://schemas.microsoft.com/office/drawing/2014/main" id="{22564D0F-6AC2-4ACA-ABCE-718A414ABAAF}"/>
              </a:ext>
            </a:extLst>
          </p:cNvPr>
          <p:cNvSpPr>
            <a:spLocks noGrp="1"/>
          </p:cNvSpPr>
          <p:nvPr>
            <p:ph sz="quarter" idx="1"/>
          </p:nvPr>
        </p:nvSpPr>
        <p:spPr>
          <a:xfrm>
            <a:off x="533400" y="1676400"/>
            <a:ext cx="8229600" cy="4876800"/>
          </a:xfrm>
        </p:spPr>
        <p:txBody>
          <a:bodyPr>
            <a:normAutofit/>
          </a:bodyPr>
          <a:lstStyle/>
          <a:p>
            <a:pPr marL="274320" indent="-274320" eaLnBrk="1" fontAlgn="auto" hangingPunct="1">
              <a:spcAft>
                <a:spcPts val="0"/>
              </a:spcAft>
              <a:buClr>
                <a:schemeClr val="accent3"/>
              </a:buClr>
              <a:buFont typeface="Wingdings 2"/>
              <a:buNone/>
              <a:defRPr/>
            </a:pPr>
            <a:r>
              <a:rPr lang="en-US" dirty="0"/>
              <a:t>Results of Mason Study:</a:t>
            </a:r>
          </a:p>
          <a:p>
            <a:pPr marL="514350" indent="-514350" eaLnBrk="1" fontAlgn="auto" hangingPunct="1">
              <a:spcAft>
                <a:spcPts val="0"/>
              </a:spcAft>
              <a:buClr>
                <a:schemeClr val="accent3"/>
              </a:buClr>
              <a:buFont typeface="+mj-lt"/>
              <a:buAutoNum type="alphaLcParenR"/>
              <a:defRPr/>
            </a:pPr>
            <a:r>
              <a:rPr lang="en-US" dirty="0"/>
              <a:t>The general impression about a person is radically different when he is seen as a representative of management from that of a person as a representative of labour.</a:t>
            </a:r>
          </a:p>
          <a:p>
            <a:pPr marL="514350" indent="-514350" eaLnBrk="1" fontAlgn="auto" hangingPunct="1">
              <a:spcAft>
                <a:spcPts val="0"/>
              </a:spcAft>
              <a:buClr>
                <a:schemeClr val="accent3"/>
              </a:buClr>
              <a:buFont typeface="+mj-lt"/>
              <a:buAutoNum type="alphaLcParenR"/>
              <a:defRPr/>
            </a:pPr>
            <a:endParaRPr lang="en-US" dirty="0"/>
          </a:p>
          <a:p>
            <a:pPr marL="514350" indent="-514350" eaLnBrk="1" fontAlgn="auto" hangingPunct="1">
              <a:spcAft>
                <a:spcPts val="0"/>
              </a:spcAft>
              <a:buClr>
                <a:schemeClr val="accent3"/>
              </a:buClr>
              <a:buFont typeface="+mj-lt"/>
              <a:buAutoNum type="alphaLcParenR"/>
              <a:defRPr/>
            </a:pPr>
            <a:r>
              <a:rPr lang="en-US" dirty="0"/>
              <a:t>The management and labour see each other as less dependable.</a:t>
            </a:r>
          </a:p>
          <a:p>
            <a:pPr marL="514350" indent="-514350" eaLnBrk="1" fontAlgn="auto" hangingPunct="1">
              <a:spcAft>
                <a:spcPts val="0"/>
              </a:spcAft>
              <a:buClr>
                <a:schemeClr val="accent3"/>
              </a:buClr>
              <a:buFont typeface="+mj-lt"/>
              <a:buAutoNum type="alphaLcParenR"/>
              <a:defRPr/>
            </a:pPr>
            <a:endParaRPr lang="en-US" dirty="0"/>
          </a:p>
          <a:p>
            <a:pPr marL="514350" indent="-514350" eaLnBrk="1" fontAlgn="auto" hangingPunct="1">
              <a:spcAft>
                <a:spcPts val="0"/>
              </a:spcAft>
              <a:buClr>
                <a:schemeClr val="accent3"/>
              </a:buClr>
              <a:buFont typeface="+mj-lt"/>
              <a:buAutoNum type="alphaLcParenR"/>
              <a:defRPr/>
            </a:pPr>
            <a:r>
              <a:rPr lang="en-US" dirty="0"/>
              <a:t>The management and labour see each other as inadequate in thinking regarding emotional characteristics and inter-personal relations.</a:t>
            </a:r>
          </a:p>
        </p:txBody>
      </p:sp>
      <p:sp>
        <p:nvSpPr>
          <p:cNvPr id="10244" name="TextBox 3">
            <a:extLst>
              <a:ext uri="{FF2B5EF4-FFF2-40B4-BE49-F238E27FC236}">
                <a16:creationId xmlns:a16="http://schemas.microsoft.com/office/drawing/2014/main" id="{D8480A9F-D9AE-F8A7-5091-0484830C3B2E}"/>
              </a:ext>
            </a:extLst>
          </p:cNvPr>
          <p:cNvSpPr txBox="1">
            <a:spLocks noChangeArrowheads="1"/>
          </p:cNvSpPr>
          <p:nvPr/>
        </p:nvSpPr>
        <p:spPr bwMode="auto">
          <a:xfrm>
            <a:off x="8434388" y="6488113"/>
            <a:ext cx="6334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5/20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2FAC2728-82F6-0358-D2A4-F3C8BD42136E}"/>
              </a:ext>
            </a:extLst>
          </p:cNvPr>
          <p:cNvSpPr>
            <a:spLocks noGrp="1"/>
          </p:cNvSpPr>
          <p:nvPr>
            <p:ph type="title"/>
          </p:nvPr>
        </p:nvSpPr>
        <p:spPr>
          <a:xfrm>
            <a:off x="457200" y="457200"/>
            <a:ext cx="8229600" cy="609600"/>
          </a:xfrm>
        </p:spPr>
        <p:txBody>
          <a:bodyPr>
            <a:normAutofit fontScale="90000"/>
          </a:bodyPr>
          <a:lstStyle/>
          <a:p>
            <a:pPr eaLnBrk="1" hangingPunct="1"/>
            <a:r>
              <a:rPr lang="en-US" altLang="en-US" sz="4400" dirty="0">
                <a:solidFill>
                  <a:schemeClr val="tx1"/>
                </a:solidFill>
              </a:rPr>
              <a:t>Sociological Approach</a:t>
            </a:r>
          </a:p>
        </p:txBody>
      </p:sp>
      <p:pic>
        <p:nvPicPr>
          <p:cNvPr id="11267" name="Content Placeholder 3" descr="social.jpg">
            <a:extLst>
              <a:ext uri="{FF2B5EF4-FFF2-40B4-BE49-F238E27FC236}">
                <a16:creationId xmlns:a16="http://schemas.microsoft.com/office/drawing/2014/main" id="{D029FC89-45DF-FC84-6B9A-127F8EC0D932}"/>
              </a:ext>
            </a:extLst>
          </p:cNvPr>
          <p:cNvPicPr>
            <a:picLocks noGrp="1" noChangeAspect="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6934200" y="403225"/>
            <a:ext cx="1447800" cy="1006475"/>
          </a:xfrm>
        </p:spPr>
      </p:pic>
      <p:sp>
        <p:nvSpPr>
          <p:cNvPr id="7" name="Content Placeholder 2">
            <a:extLst>
              <a:ext uri="{FF2B5EF4-FFF2-40B4-BE49-F238E27FC236}">
                <a16:creationId xmlns:a16="http://schemas.microsoft.com/office/drawing/2014/main" id="{CD0DDA83-CBCE-4F5B-9476-EC50289D3B74}"/>
              </a:ext>
            </a:extLst>
          </p:cNvPr>
          <p:cNvSpPr txBox="1">
            <a:spLocks/>
          </p:cNvSpPr>
          <p:nvPr/>
        </p:nvSpPr>
        <p:spPr>
          <a:xfrm>
            <a:off x="533400" y="1409700"/>
            <a:ext cx="8229600" cy="5295900"/>
          </a:xfrm>
          <a:prstGeom prst="rect">
            <a:avLst/>
          </a:prstGeom>
        </p:spPr>
        <p:txBody>
          <a:bodyPr>
            <a:normAutofit lnSpcReduction="10000"/>
          </a:bodyPr>
          <a:lstStyle/>
          <a:p>
            <a:pPr marL="274320" indent="-274320" algn="just" fontAlgn="auto">
              <a:lnSpc>
                <a:spcPct val="150000"/>
              </a:lnSpc>
              <a:spcBef>
                <a:spcPct val="20000"/>
              </a:spcBef>
              <a:spcAft>
                <a:spcPts val="0"/>
              </a:spcAft>
              <a:buClr>
                <a:schemeClr val="accent3"/>
              </a:buClr>
              <a:buSzPct val="95000"/>
              <a:buFont typeface="Arial" pitchFamily="34" charset="0"/>
              <a:buChar char="•"/>
              <a:defRPr/>
            </a:pPr>
            <a:r>
              <a:rPr lang="en-US" sz="2600" dirty="0">
                <a:latin typeface="+mn-lt"/>
                <a:cs typeface="+mn-cs"/>
              </a:rPr>
              <a:t>This approach includes various sociological factors like </a:t>
            </a:r>
            <a:r>
              <a:rPr lang="en-US" sz="2600" u="sng" dirty="0">
                <a:latin typeface="+mn-lt"/>
                <a:cs typeface="+mn-cs"/>
              </a:rPr>
              <a:t>value system</a:t>
            </a:r>
            <a:r>
              <a:rPr lang="en-US" sz="2600" dirty="0">
                <a:latin typeface="+mn-lt"/>
                <a:cs typeface="+mn-cs"/>
              </a:rPr>
              <a:t>, </a:t>
            </a:r>
            <a:r>
              <a:rPr lang="en-US" sz="2600" u="sng" dirty="0">
                <a:latin typeface="+mn-lt"/>
                <a:cs typeface="+mn-cs"/>
              </a:rPr>
              <a:t>customs</a:t>
            </a:r>
            <a:r>
              <a:rPr lang="en-US" sz="2600" dirty="0">
                <a:latin typeface="+mn-lt"/>
                <a:cs typeface="+mn-cs"/>
              </a:rPr>
              <a:t>, </a:t>
            </a:r>
            <a:r>
              <a:rPr lang="en-US" sz="2600" u="sng" dirty="0">
                <a:latin typeface="+mn-lt"/>
                <a:cs typeface="+mn-cs"/>
              </a:rPr>
              <a:t>norms</a:t>
            </a:r>
            <a:r>
              <a:rPr lang="en-US" sz="2600" dirty="0">
                <a:latin typeface="+mn-lt"/>
                <a:cs typeface="+mn-cs"/>
              </a:rPr>
              <a:t>, </a:t>
            </a:r>
            <a:r>
              <a:rPr lang="en-US" sz="2600" u="sng" dirty="0">
                <a:latin typeface="+mn-lt"/>
                <a:cs typeface="+mn-cs"/>
              </a:rPr>
              <a:t>symbols</a:t>
            </a:r>
            <a:r>
              <a:rPr lang="en-US" sz="2600" dirty="0">
                <a:latin typeface="+mn-lt"/>
                <a:cs typeface="+mn-cs"/>
              </a:rPr>
              <a:t>, </a:t>
            </a:r>
            <a:r>
              <a:rPr lang="en-US" sz="2600" u="sng" dirty="0">
                <a:latin typeface="+mn-lt"/>
                <a:cs typeface="+mn-cs"/>
              </a:rPr>
              <a:t>attitude</a:t>
            </a:r>
            <a:r>
              <a:rPr lang="en-US" sz="2600" dirty="0">
                <a:latin typeface="+mn-lt"/>
                <a:cs typeface="+mn-cs"/>
              </a:rPr>
              <a:t> and </a:t>
            </a:r>
            <a:r>
              <a:rPr lang="en-US" sz="2600" u="sng" dirty="0">
                <a:latin typeface="+mn-lt"/>
                <a:cs typeface="+mn-cs"/>
              </a:rPr>
              <a:t>preception</a:t>
            </a:r>
            <a:r>
              <a:rPr lang="en-US" sz="2600" dirty="0">
                <a:latin typeface="+mn-lt"/>
                <a:cs typeface="+mn-cs"/>
              </a:rPr>
              <a:t> of </a:t>
            </a:r>
            <a:r>
              <a:rPr lang="en-US" sz="2600" b="1" dirty="0">
                <a:latin typeface="+mn-lt"/>
                <a:cs typeface="+mn-cs"/>
              </a:rPr>
              <a:t>both</a:t>
            </a:r>
            <a:r>
              <a:rPr lang="en-US" sz="2600" dirty="0">
                <a:latin typeface="+mn-lt"/>
                <a:cs typeface="+mn-cs"/>
              </a:rPr>
              <a:t> labour and management.</a:t>
            </a:r>
          </a:p>
          <a:p>
            <a:pPr marL="274320" indent="-274320" algn="just" fontAlgn="auto">
              <a:lnSpc>
                <a:spcPct val="150000"/>
              </a:lnSpc>
              <a:spcBef>
                <a:spcPct val="20000"/>
              </a:spcBef>
              <a:spcAft>
                <a:spcPts val="0"/>
              </a:spcAft>
              <a:buClr>
                <a:schemeClr val="accent3"/>
              </a:buClr>
              <a:buSzPct val="95000"/>
              <a:buFont typeface="Arial" pitchFamily="34" charset="0"/>
              <a:buChar char="•"/>
              <a:defRPr/>
            </a:pPr>
            <a:r>
              <a:rPr lang="en-US" sz="2600" dirty="0">
                <a:latin typeface="+mn-lt"/>
                <a:cs typeface="+mn-cs"/>
              </a:rPr>
              <a:t>As industrialisation gets momentum, a set of </a:t>
            </a:r>
            <a:r>
              <a:rPr lang="en-US" sz="2600" b="1" dirty="0">
                <a:latin typeface="+mn-lt"/>
                <a:cs typeface="+mn-cs"/>
              </a:rPr>
              <a:t>new</a:t>
            </a:r>
            <a:r>
              <a:rPr lang="en-US" sz="2600" dirty="0">
                <a:latin typeface="+mn-lt"/>
                <a:cs typeface="+mn-cs"/>
              </a:rPr>
              <a:t> industrial-cum-social patterns emerges. These influences shape the industrial relations.</a:t>
            </a:r>
          </a:p>
          <a:p>
            <a:pPr marL="274320" indent="-274320" algn="just" fontAlgn="auto">
              <a:lnSpc>
                <a:spcPct val="150000"/>
              </a:lnSpc>
              <a:spcBef>
                <a:spcPct val="20000"/>
              </a:spcBef>
              <a:spcAft>
                <a:spcPts val="0"/>
              </a:spcAft>
              <a:buClr>
                <a:schemeClr val="accent3"/>
              </a:buClr>
              <a:buSzPct val="95000"/>
              <a:buFont typeface="Arial" pitchFamily="34" charset="0"/>
              <a:buChar char="•"/>
              <a:defRPr/>
            </a:pPr>
            <a:r>
              <a:rPr lang="en-US" sz="2600" dirty="0">
                <a:latin typeface="+mn-lt"/>
                <a:cs typeface="+mn-cs"/>
              </a:rPr>
              <a:t>Now a days industrial relations are determined by </a:t>
            </a:r>
            <a:r>
              <a:rPr lang="en-US" sz="2600" u="sng" dirty="0">
                <a:latin typeface="+mn-lt"/>
                <a:cs typeface="+mn-cs"/>
              </a:rPr>
              <a:t>power</a:t>
            </a:r>
            <a:r>
              <a:rPr lang="en-US" sz="2600" dirty="0">
                <a:latin typeface="+mn-lt"/>
                <a:cs typeface="+mn-cs"/>
              </a:rPr>
              <a:t>.</a:t>
            </a:r>
          </a:p>
          <a:p>
            <a:pPr marL="274320" indent="-274320" fontAlgn="auto">
              <a:spcBef>
                <a:spcPct val="20000"/>
              </a:spcBef>
              <a:spcAft>
                <a:spcPts val="0"/>
              </a:spcAft>
              <a:buClr>
                <a:schemeClr val="accent3"/>
              </a:buClr>
              <a:buSzPct val="95000"/>
              <a:buFont typeface="Arial" pitchFamily="34" charset="0"/>
              <a:buChar char="•"/>
              <a:defRPr/>
            </a:pPr>
            <a:endParaRPr lang="en-US" sz="2600" dirty="0">
              <a:solidFill>
                <a:srgbClr val="00B0F0"/>
              </a:solidFill>
              <a:latin typeface="+mn-lt"/>
              <a:cs typeface="+mn-cs"/>
            </a:endParaRPr>
          </a:p>
        </p:txBody>
      </p:sp>
      <p:sp>
        <p:nvSpPr>
          <p:cNvPr id="11269" name="TextBox 4">
            <a:extLst>
              <a:ext uri="{FF2B5EF4-FFF2-40B4-BE49-F238E27FC236}">
                <a16:creationId xmlns:a16="http://schemas.microsoft.com/office/drawing/2014/main" id="{B2F3DB3D-122A-1C26-BAC8-BB7B14BDB882}"/>
              </a:ext>
            </a:extLst>
          </p:cNvPr>
          <p:cNvSpPr txBox="1">
            <a:spLocks noChangeArrowheads="1"/>
          </p:cNvSpPr>
          <p:nvPr/>
        </p:nvSpPr>
        <p:spPr bwMode="auto">
          <a:xfrm>
            <a:off x="8510588" y="6488113"/>
            <a:ext cx="6334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6/20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blinds(horizontal)">
                                      <p:cBhvr>
                                        <p:cTn id="7" dur="500"/>
                                        <p:tgtEl>
                                          <p:spTgt spid="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blinds(horizontal)">
                                      <p:cBhvr>
                                        <p:cTn id="12"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6F5A6287-6BD5-EB2E-D73F-C4519CDDE159}"/>
              </a:ext>
            </a:extLst>
          </p:cNvPr>
          <p:cNvSpPr>
            <a:spLocks noGrp="1"/>
          </p:cNvSpPr>
          <p:nvPr>
            <p:ph type="title"/>
          </p:nvPr>
        </p:nvSpPr>
        <p:spPr>
          <a:xfrm>
            <a:off x="457200" y="457200"/>
            <a:ext cx="8229600" cy="838200"/>
          </a:xfrm>
        </p:spPr>
        <p:txBody>
          <a:bodyPr/>
          <a:lstStyle/>
          <a:p>
            <a:r>
              <a:rPr lang="en-US" altLang="en-US" sz="4400" dirty="0">
                <a:solidFill>
                  <a:schemeClr val="tx1"/>
                </a:solidFill>
              </a:rPr>
              <a:t>Human Relations Approach</a:t>
            </a:r>
          </a:p>
        </p:txBody>
      </p:sp>
      <p:sp>
        <p:nvSpPr>
          <p:cNvPr id="12291" name="Content Placeholder 2">
            <a:extLst>
              <a:ext uri="{FF2B5EF4-FFF2-40B4-BE49-F238E27FC236}">
                <a16:creationId xmlns:a16="http://schemas.microsoft.com/office/drawing/2014/main" id="{62589AD7-2EC7-09AA-0097-63B971A8CE25}"/>
              </a:ext>
            </a:extLst>
          </p:cNvPr>
          <p:cNvSpPr>
            <a:spLocks noGrp="1"/>
          </p:cNvSpPr>
          <p:nvPr>
            <p:ph sz="quarter" idx="1"/>
          </p:nvPr>
        </p:nvSpPr>
        <p:spPr/>
        <p:txBody>
          <a:bodyPr/>
          <a:lstStyle/>
          <a:p>
            <a:endParaRPr lang="en-US" altLang="en-US" dirty="0">
              <a:solidFill>
                <a:srgbClr val="00B0F0"/>
              </a:solidFill>
            </a:endParaRPr>
          </a:p>
          <a:p>
            <a:pPr>
              <a:lnSpc>
                <a:spcPct val="150000"/>
              </a:lnSpc>
            </a:pPr>
            <a:r>
              <a:rPr lang="en-US" altLang="en-US" dirty="0"/>
              <a:t>Human are not </a:t>
            </a:r>
            <a:r>
              <a:rPr lang="en-US" altLang="en-US" b="1" dirty="0"/>
              <a:t>inanimate</a:t>
            </a:r>
            <a:r>
              <a:rPr lang="en-US" altLang="en-US" dirty="0"/>
              <a:t> or </a:t>
            </a:r>
            <a:r>
              <a:rPr lang="en-US" altLang="en-US" b="1" dirty="0"/>
              <a:t>passive</a:t>
            </a:r>
            <a:r>
              <a:rPr lang="en-US" altLang="en-US" dirty="0"/>
              <a:t>.</a:t>
            </a:r>
          </a:p>
          <a:p>
            <a:pPr>
              <a:lnSpc>
                <a:spcPct val="150000"/>
              </a:lnSpc>
              <a:buFont typeface="Wingdings 2" panose="05020102010507070707" pitchFamily="18" charset="2"/>
              <a:buNone/>
            </a:pPr>
            <a:endParaRPr lang="en-US" altLang="en-US" dirty="0"/>
          </a:p>
          <a:p>
            <a:pPr>
              <a:lnSpc>
                <a:spcPct val="150000"/>
              </a:lnSpc>
            </a:pPr>
            <a:r>
              <a:rPr lang="en-US" altLang="en-US" dirty="0"/>
              <a:t>Human are very complex to understand i.e. to manage.</a:t>
            </a:r>
          </a:p>
          <a:p>
            <a:pPr>
              <a:lnSpc>
                <a:spcPct val="150000"/>
              </a:lnSpc>
            </a:pPr>
            <a:r>
              <a:rPr lang="en-US" altLang="en-US" dirty="0"/>
              <a:t>Relationship during out of employment</a:t>
            </a:r>
          </a:p>
          <a:p>
            <a:pPr marL="0" indent="0">
              <a:lnSpc>
                <a:spcPct val="150000"/>
              </a:lnSpc>
              <a:buNone/>
            </a:pPr>
            <a:r>
              <a:rPr lang="en-US" altLang="en-US" dirty="0"/>
              <a:t>     situation.</a:t>
            </a:r>
          </a:p>
        </p:txBody>
      </p:sp>
      <p:pic>
        <p:nvPicPr>
          <p:cNvPr id="12292" name="Picture 3" descr="human relations.jpg">
            <a:extLst>
              <a:ext uri="{FF2B5EF4-FFF2-40B4-BE49-F238E27FC236}">
                <a16:creationId xmlns:a16="http://schemas.microsoft.com/office/drawing/2014/main" id="{821CA0C4-7274-A56A-1EA7-857E8622A9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934200" y="4008501"/>
            <a:ext cx="1428750"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3" name="TextBox 4">
            <a:extLst>
              <a:ext uri="{FF2B5EF4-FFF2-40B4-BE49-F238E27FC236}">
                <a16:creationId xmlns:a16="http://schemas.microsoft.com/office/drawing/2014/main" id="{701068DD-4BC3-38A2-EC9B-ABF01B2249F1}"/>
              </a:ext>
            </a:extLst>
          </p:cNvPr>
          <p:cNvSpPr txBox="1">
            <a:spLocks noChangeArrowheads="1"/>
          </p:cNvSpPr>
          <p:nvPr/>
        </p:nvSpPr>
        <p:spPr bwMode="auto">
          <a:xfrm>
            <a:off x="8510588" y="6488113"/>
            <a:ext cx="6334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7/20</a:t>
            </a:r>
          </a:p>
        </p:txBody>
      </p:sp>
    </p:spTree>
  </p:cSld>
  <p:clrMapOvr>
    <a:masterClrMapping/>
  </p:clrMapOvr>
  <p:transition>
    <p:wipe dir="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9DCB3405-8CCC-A8EF-0776-AEF29FFE10EF}"/>
              </a:ext>
            </a:extLst>
          </p:cNvPr>
          <p:cNvSpPr>
            <a:spLocks noGrp="1"/>
          </p:cNvSpPr>
          <p:nvPr>
            <p:ph type="title"/>
          </p:nvPr>
        </p:nvSpPr>
        <p:spPr>
          <a:xfrm>
            <a:off x="381000" y="152400"/>
            <a:ext cx="8458200" cy="1371600"/>
          </a:xfrm>
        </p:spPr>
        <p:txBody>
          <a:bodyPr>
            <a:normAutofit fontScale="90000"/>
          </a:bodyPr>
          <a:lstStyle/>
          <a:p>
            <a:r>
              <a:rPr lang="en-US" altLang="en-US" sz="4400" dirty="0">
                <a:solidFill>
                  <a:schemeClr val="tx1"/>
                </a:solidFill>
              </a:rPr>
              <a:t>What Influences Human To Work</a:t>
            </a:r>
          </a:p>
        </p:txBody>
      </p:sp>
      <p:sp>
        <p:nvSpPr>
          <p:cNvPr id="3" name="Content Placeholder 2">
            <a:extLst>
              <a:ext uri="{FF2B5EF4-FFF2-40B4-BE49-F238E27FC236}">
                <a16:creationId xmlns:a16="http://schemas.microsoft.com/office/drawing/2014/main" id="{38BE9B77-69FD-D20F-89AF-43AC8AC312D9}"/>
              </a:ext>
            </a:extLst>
          </p:cNvPr>
          <p:cNvSpPr>
            <a:spLocks noGrp="1"/>
          </p:cNvSpPr>
          <p:nvPr>
            <p:ph sz="quarter" idx="1"/>
          </p:nvPr>
        </p:nvSpPr>
        <p:spPr>
          <a:xfrm>
            <a:off x="457200" y="1828800"/>
            <a:ext cx="7924800" cy="5105400"/>
          </a:xfrm>
        </p:spPr>
        <p:txBody>
          <a:bodyPr>
            <a:normAutofit/>
          </a:bodyPr>
          <a:lstStyle/>
          <a:p>
            <a:r>
              <a:rPr lang="en-US" altLang="en-US" dirty="0"/>
              <a:t>Style of leadership</a:t>
            </a:r>
          </a:p>
          <a:p>
            <a:pPr lvl="2">
              <a:buFont typeface="Wingdings" panose="05000000000000000000" pitchFamily="2" charset="2"/>
              <a:buChar char="Ø"/>
            </a:pPr>
            <a:r>
              <a:rPr lang="en-US" altLang="en-US" sz="2400" dirty="0"/>
              <a:t>Autocratic style</a:t>
            </a:r>
          </a:p>
          <a:p>
            <a:pPr lvl="2">
              <a:buFont typeface="Wingdings" panose="05000000000000000000" pitchFamily="2" charset="2"/>
              <a:buChar char="Ø"/>
            </a:pPr>
            <a:r>
              <a:rPr lang="en-US" altLang="en-US" sz="2400" dirty="0"/>
              <a:t>Democratic  style</a:t>
            </a:r>
          </a:p>
          <a:p>
            <a:pPr lvl="2"/>
            <a:endParaRPr lang="en-US" altLang="en-US" dirty="0"/>
          </a:p>
          <a:p>
            <a:r>
              <a:rPr lang="en-US" altLang="en-US" dirty="0"/>
              <a:t>Motivation (satisfy the dissatisfied needs)</a:t>
            </a:r>
          </a:p>
          <a:p>
            <a:pPr lvl="2">
              <a:buFont typeface="Wingdings" panose="05000000000000000000" pitchFamily="2" charset="2"/>
              <a:buChar char="Ø"/>
            </a:pPr>
            <a:r>
              <a:rPr lang="en-US" altLang="en-US" sz="2400" dirty="0"/>
              <a:t>Physiological needs (food, water, clothing, shelter)</a:t>
            </a:r>
          </a:p>
          <a:p>
            <a:pPr lvl="2">
              <a:buFont typeface="Wingdings" panose="05000000000000000000" pitchFamily="2" charset="2"/>
              <a:buChar char="Ø"/>
            </a:pPr>
            <a:r>
              <a:rPr lang="en-US" altLang="en-US" sz="2400" dirty="0"/>
              <a:t>Safety needs (physical, finance and job security)</a:t>
            </a:r>
          </a:p>
          <a:p>
            <a:pPr lvl="2">
              <a:buFont typeface="Wingdings" panose="05000000000000000000" pitchFamily="2" charset="2"/>
              <a:buChar char="Ø"/>
            </a:pPr>
            <a:r>
              <a:rPr lang="en-US" altLang="en-US" sz="2400" dirty="0"/>
              <a:t>Social needs (belonging, affection)</a:t>
            </a:r>
          </a:p>
          <a:p>
            <a:pPr lvl="2">
              <a:buFont typeface="Wingdings" panose="05000000000000000000" pitchFamily="2" charset="2"/>
              <a:buChar char="Ø"/>
            </a:pPr>
            <a:r>
              <a:rPr lang="en-US" altLang="en-US" sz="2400" dirty="0"/>
              <a:t>Egoistic needs (self-esteem and esteem from others)</a:t>
            </a:r>
          </a:p>
          <a:p>
            <a:pPr lvl="2">
              <a:buFont typeface="Wingdings" panose="05000000000000000000" pitchFamily="2" charset="2"/>
              <a:buChar char="Ø"/>
            </a:pPr>
            <a:endParaRPr lang="en-US" altLang="en-US" sz="2400" dirty="0">
              <a:solidFill>
                <a:srgbClr val="00B0F0"/>
              </a:solidFill>
            </a:endParaRPr>
          </a:p>
          <a:p>
            <a:pPr lvl="2"/>
            <a:endParaRPr lang="en-US" altLang="en-US" dirty="0">
              <a:solidFill>
                <a:srgbClr val="00B0F0"/>
              </a:solidFill>
            </a:endParaRPr>
          </a:p>
        </p:txBody>
      </p:sp>
      <p:sp>
        <p:nvSpPr>
          <p:cNvPr id="13316" name="TextBox 3">
            <a:extLst>
              <a:ext uri="{FF2B5EF4-FFF2-40B4-BE49-F238E27FC236}">
                <a16:creationId xmlns:a16="http://schemas.microsoft.com/office/drawing/2014/main" id="{E6073231-8156-80DF-5272-263BEED9F0C5}"/>
              </a:ext>
            </a:extLst>
          </p:cNvPr>
          <p:cNvSpPr txBox="1">
            <a:spLocks noChangeArrowheads="1"/>
          </p:cNvSpPr>
          <p:nvPr/>
        </p:nvSpPr>
        <p:spPr bwMode="auto">
          <a:xfrm>
            <a:off x="8510588" y="6488113"/>
            <a:ext cx="633412"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8/20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linds(horizontal)">
                                      <p:cBhvr>
                                        <p:cTn id="17" dur="500"/>
                                        <p:tgtEl>
                                          <p:spTgt spid="3">
                                            <p:txEl>
                                              <p:pRg st="5" end="5"/>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blinds(horizontal)">
                                      <p:cBhvr>
                                        <p:cTn id="27" dur="500"/>
                                        <p:tgtEl>
                                          <p:spTgt spid="3">
                                            <p:txEl>
                                              <p:pRg st="7" end="7"/>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blinds(horizontal)">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6927FF83-4927-22A6-B168-2D816B501552}"/>
              </a:ext>
            </a:extLst>
          </p:cNvPr>
          <p:cNvSpPr>
            <a:spLocks noGrp="1"/>
          </p:cNvSpPr>
          <p:nvPr>
            <p:ph type="title"/>
          </p:nvPr>
        </p:nvSpPr>
        <p:spPr>
          <a:xfrm>
            <a:off x="457200" y="304800"/>
            <a:ext cx="8229600" cy="1131887"/>
          </a:xfrm>
        </p:spPr>
        <p:txBody>
          <a:bodyPr/>
          <a:lstStyle/>
          <a:p>
            <a:r>
              <a:rPr lang="en-US" altLang="en-US" sz="4400" dirty="0">
                <a:solidFill>
                  <a:schemeClr val="tx1"/>
                </a:solidFill>
              </a:rPr>
              <a:t>Gandhian Approach</a:t>
            </a:r>
          </a:p>
        </p:txBody>
      </p:sp>
      <p:sp>
        <p:nvSpPr>
          <p:cNvPr id="3" name="Content Placeholder 2">
            <a:extLst>
              <a:ext uri="{FF2B5EF4-FFF2-40B4-BE49-F238E27FC236}">
                <a16:creationId xmlns:a16="http://schemas.microsoft.com/office/drawing/2014/main" id="{F4B1807B-B6AE-0149-1D14-C075C3289871}"/>
              </a:ext>
            </a:extLst>
          </p:cNvPr>
          <p:cNvSpPr>
            <a:spLocks noGrp="1"/>
          </p:cNvSpPr>
          <p:nvPr>
            <p:ph sz="quarter" idx="1"/>
          </p:nvPr>
        </p:nvSpPr>
        <p:spPr/>
        <p:txBody>
          <a:bodyPr/>
          <a:lstStyle/>
          <a:p>
            <a:pPr>
              <a:lnSpc>
                <a:spcPct val="150000"/>
              </a:lnSpc>
            </a:pPr>
            <a:r>
              <a:rPr lang="en-US" altLang="en-US" dirty="0"/>
              <a:t>Truth, Non-violence, Non-possession, Non-co-operation (Satyagraha), trusteeship...</a:t>
            </a:r>
          </a:p>
          <a:p>
            <a:pPr marL="0" indent="0">
              <a:lnSpc>
                <a:spcPct val="150000"/>
              </a:lnSpc>
              <a:buNone/>
            </a:pPr>
            <a:endParaRPr lang="en-US" altLang="en-US" dirty="0"/>
          </a:p>
          <a:p>
            <a:pPr>
              <a:lnSpc>
                <a:spcPct val="150000"/>
              </a:lnSpc>
            </a:pPr>
            <a:r>
              <a:rPr lang="en-US" altLang="en-US" dirty="0"/>
              <a:t>Workers’ right to strike.</a:t>
            </a:r>
          </a:p>
          <a:p>
            <a:pPr>
              <a:lnSpc>
                <a:spcPct val="150000"/>
              </a:lnSpc>
              <a:buFont typeface="Wingdings 2" panose="05020102010507070707" pitchFamily="18" charset="2"/>
              <a:buNone/>
            </a:pPr>
            <a:endParaRPr lang="en-US" altLang="en-US" dirty="0"/>
          </a:p>
          <a:p>
            <a:pPr>
              <a:lnSpc>
                <a:spcPct val="150000"/>
              </a:lnSpc>
            </a:pPr>
            <a:r>
              <a:rPr lang="en-US" altLang="en-US" dirty="0"/>
              <a:t>Concept of equality</a:t>
            </a:r>
          </a:p>
        </p:txBody>
      </p:sp>
      <p:sp>
        <p:nvSpPr>
          <p:cNvPr id="14340" name="TextBox 3">
            <a:extLst>
              <a:ext uri="{FF2B5EF4-FFF2-40B4-BE49-F238E27FC236}">
                <a16:creationId xmlns:a16="http://schemas.microsoft.com/office/drawing/2014/main" id="{8C604DEA-A559-E5AA-45E8-46FE54B20831}"/>
              </a:ext>
            </a:extLst>
          </p:cNvPr>
          <p:cNvSpPr txBox="1">
            <a:spLocks noChangeArrowheads="1"/>
          </p:cNvSpPr>
          <p:nvPr/>
        </p:nvSpPr>
        <p:spPr bwMode="auto">
          <a:xfrm>
            <a:off x="8382000" y="6488113"/>
            <a:ext cx="63341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9/20</a:t>
            </a:r>
          </a:p>
        </p:txBody>
      </p:sp>
      <p:pic>
        <p:nvPicPr>
          <p:cNvPr id="14341" name="Picture 4" descr="gandhi.jpg">
            <a:extLst>
              <a:ext uri="{FF2B5EF4-FFF2-40B4-BE49-F238E27FC236}">
                <a16:creationId xmlns:a16="http://schemas.microsoft.com/office/drawing/2014/main" id="{849321EC-8232-4B1A-E256-F99D4E97BDE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91268" y="4114800"/>
            <a:ext cx="323353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linds(horizontal)">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DF6F95C3-9347-5F34-A7FA-3558CB87273F}"/>
              </a:ext>
            </a:extLst>
          </p:cNvPr>
          <p:cNvSpPr>
            <a:spLocks noGrp="1"/>
          </p:cNvSpPr>
          <p:nvPr>
            <p:ph type="title"/>
          </p:nvPr>
        </p:nvSpPr>
        <p:spPr>
          <a:xfrm>
            <a:off x="457200" y="457200"/>
            <a:ext cx="8229600" cy="1143000"/>
          </a:xfrm>
        </p:spPr>
        <p:txBody>
          <a:bodyPr/>
          <a:lstStyle/>
          <a:p>
            <a:r>
              <a:rPr lang="en-US" altLang="en-US" sz="4400" dirty="0">
                <a:solidFill>
                  <a:schemeClr val="tx1"/>
                </a:solidFill>
              </a:rPr>
              <a:t>Gandhian Approach (contd.)</a:t>
            </a:r>
          </a:p>
        </p:txBody>
      </p:sp>
      <p:sp>
        <p:nvSpPr>
          <p:cNvPr id="3" name="Content Placeholder 2">
            <a:extLst>
              <a:ext uri="{FF2B5EF4-FFF2-40B4-BE49-F238E27FC236}">
                <a16:creationId xmlns:a16="http://schemas.microsoft.com/office/drawing/2014/main" id="{FA51FE43-512B-62DB-AEEF-67679FA50DA3}"/>
              </a:ext>
            </a:extLst>
          </p:cNvPr>
          <p:cNvSpPr>
            <a:spLocks noGrp="1"/>
          </p:cNvSpPr>
          <p:nvPr>
            <p:ph sz="quarter" idx="1"/>
          </p:nvPr>
        </p:nvSpPr>
        <p:spPr>
          <a:xfrm>
            <a:off x="457200" y="1600200"/>
            <a:ext cx="6705600" cy="4873752"/>
          </a:xfrm>
        </p:spPr>
        <p:txBody>
          <a:bodyPr/>
          <a:lstStyle/>
          <a:p>
            <a:pPr marL="0" indent="0">
              <a:lnSpc>
                <a:spcPct val="150000"/>
              </a:lnSpc>
              <a:buNone/>
            </a:pPr>
            <a:r>
              <a:rPr lang="en-US" altLang="en-US" dirty="0">
                <a:solidFill>
                  <a:srgbClr val="00B0F0"/>
                </a:solidFill>
              </a:rPr>
              <a:t> </a:t>
            </a:r>
          </a:p>
          <a:p>
            <a:pPr>
              <a:lnSpc>
                <a:spcPct val="150000"/>
              </a:lnSpc>
              <a:buFont typeface="Wingdings" panose="05000000000000000000" pitchFamily="2" charset="2"/>
              <a:buChar char="Ø"/>
            </a:pPr>
            <a:r>
              <a:rPr lang="en-US" altLang="en-US" dirty="0"/>
              <a:t>There is no room for conflict of interests between the capitalist and the laborers.</a:t>
            </a:r>
          </a:p>
          <a:p>
            <a:pPr>
              <a:lnSpc>
                <a:spcPct val="150000"/>
              </a:lnSpc>
              <a:buFont typeface="Wingdings 2" panose="05020102010507070707" pitchFamily="18" charset="2"/>
              <a:buNone/>
            </a:pPr>
            <a:endParaRPr lang="en-US" altLang="en-US" dirty="0"/>
          </a:p>
          <a:p>
            <a:pPr>
              <a:lnSpc>
                <a:spcPct val="150000"/>
              </a:lnSpc>
              <a:buFont typeface="Wingdings 2" panose="05020102010507070707" pitchFamily="18" charset="2"/>
              <a:buNone/>
            </a:pPr>
            <a:r>
              <a:rPr lang="en-US" altLang="en-US" dirty="0"/>
              <a:t>But what IF conflicts occur...?</a:t>
            </a:r>
          </a:p>
          <a:p>
            <a:pPr lvl="1">
              <a:lnSpc>
                <a:spcPct val="150000"/>
              </a:lnSpc>
              <a:buFont typeface="Courier New" panose="02070309020205020404" pitchFamily="49" charset="0"/>
              <a:buChar char="o"/>
            </a:pPr>
            <a:r>
              <a:rPr lang="en-US" altLang="en-US" dirty="0"/>
              <a:t>Should they go for strikes/lockouts...!</a:t>
            </a:r>
          </a:p>
          <a:p>
            <a:pPr>
              <a:buFont typeface="Wingdings 2" panose="05020102010507070707" pitchFamily="18" charset="2"/>
              <a:buNone/>
            </a:pPr>
            <a:endParaRPr lang="en-US" altLang="en-US" dirty="0">
              <a:solidFill>
                <a:srgbClr val="00B0F0"/>
              </a:solidFill>
            </a:endParaRPr>
          </a:p>
        </p:txBody>
      </p:sp>
      <p:sp>
        <p:nvSpPr>
          <p:cNvPr id="15364" name="TextBox 3">
            <a:extLst>
              <a:ext uri="{FF2B5EF4-FFF2-40B4-BE49-F238E27FC236}">
                <a16:creationId xmlns:a16="http://schemas.microsoft.com/office/drawing/2014/main" id="{12DBC70F-021D-4DD3-2140-ED614B89720C}"/>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10/20</a:t>
            </a:r>
          </a:p>
        </p:txBody>
      </p:sp>
      <p:pic>
        <p:nvPicPr>
          <p:cNvPr id="15365" name="Picture 4" descr="gandhi2.jpg">
            <a:extLst>
              <a:ext uri="{FF2B5EF4-FFF2-40B4-BE49-F238E27FC236}">
                <a16:creationId xmlns:a16="http://schemas.microsoft.com/office/drawing/2014/main" id="{53232F8C-F246-416A-0F1B-17E766653EE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215188" y="1752600"/>
            <a:ext cx="127635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blinds(horizontal)">
                                      <p:cBhvr>
                                        <p:cTn id="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38B91F5A-E520-AA88-A7F2-C5CA31EFA0D6}"/>
              </a:ext>
            </a:extLst>
          </p:cNvPr>
          <p:cNvSpPr>
            <a:spLocks noGrp="1"/>
          </p:cNvSpPr>
          <p:nvPr>
            <p:ph type="title"/>
          </p:nvPr>
        </p:nvSpPr>
        <p:spPr>
          <a:xfrm>
            <a:off x="457200" y="533400"/>
            <a:ext cx="8229600" cy="838200"/>
          </a:xfrm>
        </p:spPr>
        <p:txBody>
          <a:bodyPr/>
          <a:lstStyle/>
          <a:p>
            <a:r>
              <a:rPr lang="en-US" altLang="en-US" sz="4400" dirty="0">
                <a:solidFill>
                  <a:schemeClr val="tx1"/>
                </a:solidFill>
              </a:rPr>
              <a:t>Gandhian Approach (contd.)</a:t>
            </a:r>
          </a:p>
        </p:txBody>
      </p:sp>
      <p:sp>
        <p:nvSpPr>
          <p:cNvPr id="3" name="Content Placeholder 2">
            <a:extLst>
              <a:ext uri="{FF2B5EF4-FFF2-40B4-BE49-F238E27FC236}">
                <a16:creationId xmlns:a16="http://schemas.microsoft.com/office/drawing/2014/main" id="{B8070D56-CEAD-ACD2-31C2-C54B90002844}"/>
              </a:ext>
            </a:extLst>
          </p:cNvPr>
          <p:cNvSpPr>
            <a:spLocks noGrp="1"/>
          </p:cNvSpPr>
          <p:nvPr>
            <p:ph sz="quarter" idx="1"/>
          </p:nvPr>
        </p:nvSpPr>
        <p:spPr>
          <a:xfrm>
            <a:off x="457200" y="2209800"/>
            <a:ext cx="8229600" cy="4389438"/>
          </a:xfrm>
        </p:spPr>
        <p:txBody>
          <a:bodyPr/>
          <a:lstStyle/>
          <a:p>
            <a:pPr>
              <a:lnSpc>
                <a:spcPct val="150000"/>
              </a:lnSpc>
              <a:buFont typeface="Wingdings" panose="05000000000000000000" pitchFamily="2" charset="2"/>
              <a:buChar char="Ø"/>
            </a:pPr>
            <a:r>
              <a:rPr lang="en-US" altLang="en-US" dirty="0">
                <a:solidFill>
                  <a:srgbClr val="00B0F0"/>
                </a:solidFill>
              </a:rPr>
              <a:t> </a:t>
            </a:r>
            <a:r>
              <a:rPr lang="en-US" altLang="en-US" dirty="0"/>
              <a:t>Two things that Gandhiji expect from workers</a:t>
            </a:r>
            <a:endParaRPr lang="en-US" altLang="en-US" sz="2400" dirty="0"/>
          </a:p>
          <a:p>
            <a:pPr marL="1181100" lvl="2" indent="-514350">
              <a:lnSpc>
                <a:spcPct val="150000"/>
              </a:lnSpc>
              <a:buFont typeface="Calibri" panose="020F0502020204030204" pitchFamily="34" charset="0"/>
              <a:buAutoNum type="romanLcPeriod"/>
            </a:pPr>
            <a:r>
              <a:rPr lang="en-US" altLang="en-US" sz="2400" dirty="0"/>
              <a:t>Awakening</a:t>
            </a:r>
          </a:p>
          <a:p>
            <a:pPr marL="1730375" lvl="4" indent="-514350">
              <a:lnSpc>
                <a:spcPct val="150000"/>
              </a:lnSpc>
              <a:buFont typeface="Courier New" panose="02070309020205020404" pitchFamily="49" charset="0"/>
              <a:buChar char="o"/>
            </a:pPr>
            <a:r>
              <a:rPr lang="en-US" altLang="en-US" sz="2200" dirty="0"/>
              <a:t>Nurturing faith in their moral strength</a:t>
            </a:r>
          </a:p>
          <a:p>
            <a:pPr marL="1730375" lvl="4" indent="-514350">
              <a:lnSpc>
                <a:spcPct val="150000"/>
              </a:lnSpc>
              <a:buFont typeface="Courier New" panose="02070309020205020404" pitchFamily="49" charset="0"/>
              <a:buChar char="o"/>
            </a:pPr>
            <a:r>
              <a:rPr lang="en-US" altLang="en-US" sz="2200" dirty="0"/>
              <a:t>Awareness of its existence</a:t>
            </a:r>
          </a:p>
          <a:p>
            <a:pPr marL="1730375" lvl="4" indent="-514350">
              <a:lnSpc>
                <a:spcPct val="150000"/>
              </a:lnSpc>
              <a:buFont typeface="Wingdings 2" panose="05020102010507070707" pitchFamily="18" charset="2"/>
              <a:buNone/>
            </a:pPr>
            <a:endParaRPr lang="en-US" altLang="en-US" sz="2400" dirty="0"/>
          </a:p>
          <a:p>
            <a:pPr marL="1181100" lvl="2" indent="-514350">
              <a:lnSpc>
                <a:spcPct val="150000"/>
              </a:lnSpc>
              <a:buFont typeface="Calibri" panose="020F0502020204030204" pitchFamily="34" charset="0"/>
              <a:buAutoNum type="romanLcPeriod"/>
            </a:pPr>
            <a:r>
              <a:rPr lang="en-US" altLang="en-US" sz="2400" dirty="0"/>
              <a:t>Unity</a:t>
            </a:r>
          </a:p>
        </p:txBody>
      </p:sp>
      <p:sp>
        <p:nvSpPr>
          <p:cNvPr id="16388" name="TextBox 3">
            <a:extLst>
              <a:ext uri="{FF2B5EF4-FFF2-40B4-BE49-F238E27FC236}">
                <a16:creationId xmlns:a16="http://schemas.microsoft.com/office/drawing/2014/main" id="{78A450EC-03DB-1EBA-E46D-C9B2103EAB4F}"/>
              </a:ext>
            </a:extLst>
          </p:cNvPr>
          <p:cNvSpPr txBox="1">
            <a:spLocks noChangeArrowheads="1"/>
          </p:cNvSpPr>
          <p:nvPr/>
        </p:nvSpPr>
        <p:spPr bwMode="auto">
          <a:xfrm>
            <a:off x="8434388" y="6488113"/>
            <a:ext cx="744537"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11/20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899A6430-A422-0CC2-CC61-44F80B648491}"/>
              </a:ext>
            </a:extLst>
          </p:cNvPr>
          <p:cNvSpPr>
            <a:spLocks noGrp="1"/>
          </p:cNvSpPr>
          <p:nvPr>
            <p:ph type="title"/>
          </p:nvPr>
        </p:nvSpPr>
        <p:spPr>
          <a:xfrm>
            <a:off x="457200" y="533400"/>
            <a:ext cx="8229600" cy="1143000"/>
          </a:xfrm>
        </p:spPr>
        <p:txBody>
          <a:bodyPr>
            <a:normAutofit fontScale="90000"/>
          </a:bodyPr>
          <a:lstStyle/>
          <a:p>
            <a:r>
              <a:rPr lang="en-US" altLang="en-US" sz="4400" b="1" dirty="0">
                <a:solidFill>
                  <a:schemeClr val="tx1"/>
                </a:solidFill>
              </a:rPr>
              <a:t>Gandhian Approach (contd.)</a:t>
            </a:r>
          </a:p>
        </p:txBody>
      </p:sp>
      <p:sp>
        <p:nvSpPr>
          <p:cNvPr id="17411" name="Content Placeholder 2">
            <a:extLst>
              <a:ext uri="{FF2B5EF4-FFF2-40B4-BE49-F238E27FC236}">
                <a16:creationId xmlns:a16="http://schemas.microsoft.com/office/drawing/2014/main" id="{C46C1DFA-8A0B-403F-37C7-C3ADB5AC3CFF}"/>
              </a:ext>
            </a:extLst>
          </p:cNvPr>
          <p:cNvSpPr>
            <a:spLocks noGrp="1"/>
          </p:cNvSpPr>
          <p:nvPr>
            <p:ph sz="quarter" idx="1"/>
          </p:nvPr>
        </p:nvSpPr>
        <p:spPr>
          <a:xfrm>
            <a:off x="457200" y="1935163"/>
            <a:ext cx="8229600" cy="4541837"/>
          </a:xfrm>
        </p:spPr>
        <p:txBody>
          <a:bodyPr/>
          <a:lstStyle/>
          <a:p>
            <a:pPr>
              <a:buFont typeface="Wingdings 2" panose="05020102010507070707" pitchFamily="18" charset="2"/>
              <a:buNone/>
            </a:pPr>
            <a:r>
              <a:rPr lang="en-US" altLang="en-US" dirty="0"/>
              <a:t>Gandhiji advocates</a:t>
            </a:r>
          </a:p>
          <a:p>
            <a:pPr>
              <a:buFont typeface="Wingdings 2" panose="05020102010507070707" pitchFamily="18" charset="2"/>
              <a:buNone/>
            </a:pPr>
            <a:endParaRPr lang="en-US" altLang="en-US" sz="1100" dirty="0"/>
          </a:p>
          <a:p>
            <a:pPr lvl="1"/>
            <a:r>
              <a:rPr lang="en-US" altLang="en-US" sz="2600" dirty="0"/>
              <a:t>Demands should be reasonable and through collective action.</a:t>
            </a:r>
          </a:p>
          <a:p>
            <a:pPr lvl="1"/>
            <a:r>
              <a:rPr lang="en-US" altLang="en-US" sz="2600" dirty="0"/>
              <a:t>Avoid strikes as far as possible.</a:t>
            </a:r>
          </a:p>
          <a:p>
            <a:pPr lvl="1"/>
            <a:r>
              <a:rPr lang="en-US" altLang="en-US" sz="2600" dirty="0"/>
              <a:t>Avoid formation of unions in philanthropic organizations.</a:t>
            </a:r>
          </a:p>
          <a:p>
            <a:pPr lvl="1"/>
            <a:r>
              <a:rPr lang="en-US" altLang="en-US" sz="2600" dirty="0"/>
              <a:t>Strikes should be the last resort only.</a:t>
            </a:r>
          </a:p>
          <a:p>
            <a:pPr lvl="1"/>
            <a:r>
              <a:rPr lang="en-US" altLang="en-US" sz="2600" dirty="0"/>
              <a:t>In case of organizing a strike, workers should remain peaceful and non-violent.</a:t>
            </a:r>
          </a:p>
        </p:txBody>
      </p:sp>
      <p:sp>
        <p:nvSpPr>
          <p:cNvPr id="17412" name="TextBox 3">
            <a:extLst>
              <a:ext uri="{FF2B5EF4-FFF2-40B4-BE49-F238E27FC236}">
                <a16:creationId xmlns:a16="http://schemas.microsoft.com/office/drawing/2014/main" id="{9ABC3449-5F71-8420-3456-A565DF71D228}"/>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12/20</a:t>
            </a:r>
          </a:p>
        </p:txBody>
      </p:sp>
    </p:spTree>
  </p:cSld>
  <p:clrMapOvr>
    <a:masterClrMapping/>
  </p:clrMapOvr>
  <p:transition>
    <p:wipe dir="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BF951DE4-5E9E-3EA9-14A7-FCB5235ECD3A}"/>
              </a:ext>
            </a:extLst>
          </p:cNvPr>
          <p:cNvSpPr>
            <a:spLocks noGrp="1"/>
          </p:cNvSpPr>
          <p:nvPr>
            <p:ph type="title"/>
          </p:nvPr>
        </p:nvSpPr>
        <p:spPr>
          <a:xfrm>
            <a:off x="457200" y="609600"/>
            <a:ext cx="8229600" cy="1143000"/>
          </a:xfrm>
        </p:spPr>
        <p:txBody>
          <a:bodyPr>
            <a:normAutofit fontScale="90000"/>
          </a:bodyPr>
          <a:lstStyle/>
          <a:p>
            <a:r>
              <a:rPr lang="en-US" altLang="en-US" sz="4400" dirty="0">
                <a:solidFill>
                  <a:schemeClr val="tx1"/>
                </a:solidFill>
              </a:rPr>
              <a:t>System Approach (by John Dunlop)</a:t>
            </a:r>
          </a:p>
        </p:txBody>
      </p:sp>
      <p:sp>
        <p:nvSpPr>
          <p:cNvPr id="18435" name="Content Placeholder 2">
            <a:extLst>
              <a:ext uri="{FF2B5EF4-FFF2-40B4-BE49-F238E27FC236}">
                <a16:creationId xmlns:a16="http://schemas.microsoft.com/office/drawing/2014/main" id="{7CBAC164-9CF1-C462-4115-5530340646E6}"/>
              </a:ext>
            </a:extLst>
          </p:cNvPr>
          <p:cNvSpPr>
            <a:spLocks noGrp="1"/>
          </p:cNvSpPr>
          <p:nvPr>
            <p:ph sz="quarter" idx="1"/>
          </p:nvPr>
        </p:nvSpPr>
        <p:spPr>
          <a:xfrm>
            <a:off x="457200" y="2286000"/>
            <a:ext cx="7467600" cy="4187952"/>
          </a:xfrm>
        </p:spPr>
        <p:txBody>
          <a:bodyPr/>
          <a:lstStyle/>
          <a:p>
            <a:pPr>
              <a:lnSpc>
                <a:spcPct val="150000"/>
              </a:lnSpc>
              <a:buFont typeface="Wingdings" panose="05000000000000000000" pitchFamily="2" charset="2"/>
              <a:buChar char="Ø"/>
            </a:pPr>
            <a:r>
              <a:rPr lang="en-US" altLang="en-US" dirty="0"/>
              <a:t>Focuses on </a:t>
            </a:r>
          </a:p>
          <a:p>
            <a:pPr lvl="1">
              <a:lnSpc>
                <a:spcPct val="150000"/>
              </a:lnSpc>
            </a:pPr>
            <a:r>
              <a:rPr lang="en-US" altLang="en-US" sz="2400" dirty="0"/>
              <a:t>Participants in the process</a:t>
            </a:r>
          </a:p>
          <a:p>
            <a:pPr lvl="1">
              <a:lnSpc>
                <a:spcPct val="150000"/>
              </a:lnSpc>
            </a:pPr>
            <a:r>
              <a:rPr lang="en-US" altLang="en-US" sz="2400" dirty="0"/>
              <a:t>Environmental forces</a:t>
            </a:r>
          </a:p>
          <a:p>
            <a:pPr lvl="1">
              <a:lnSpc>
                <a:spcPct val="150000"/>
              </a:lnSpc>
            </a:pPr>
            <a:r>
              <a:rPr lang="en-US" altLang="en-US" sz="2400" dirty="0"/>
              <a:t>Output </a:t>
            </a:r>
          </a:p>
          <a:p>
            <a:pPr>
              <a:lnSpc>
                <a:spcPct val="150000"/>
              </a:lnSpc>
              <a:buFont typeface="Wingdings 2" panose="05020102010507070707" pitchFamily="18" charset="2"/>
              <a:buNone/>
            </a:pPr>
            <a:r>
              <a:rPr lang="en-US" altLang="en-US" dirty="0"/>
              <a:t>	And their inter-relationship.</a:t>
            </a:r>
          </a:p>
          <a:p>
            <a:pPr>
              <a:buFont typeface="Wingdings 2" panose="05020102010507070707" pitchFamily="18" charset="2"/>
              <a:buNone/>
            </a:pPr>
            <a:endParaRPr lang="en-US" altLang="en-US" dirty="0"/>
          </a:p>
        </p:txBody>
      </p:sp>
      <p:sp>
        <p:nvSpPr>
          <p:cNvPr id="18436" name="TextBox 3">
            <a:extLst>
              <a:ext uri="{FF2B5EF4-FFF2-40B4-BE49-F238E27FC236}">
                <a16:creationId xmlns:a16="http://schemas.microsoft.com/office/drawing/2014/main" id="{F56B8D4C-4905-1D2B-7730-EB828ED02891}"/>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13/20</a:t>
            </a:r>
          </a:p>
        </p:txBody>
      </p:sp>
    </p:spTree>
  </p:cSld>
  <p:clrMapOvr>
    <a:masterClrMapping/>
  </p:clrMapOvr>
  <p:transition>
    <p:wipe dir="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3DA5457-B461-6950-45FD-C5405A819059}"/>
              </a:ext>
            </a:extLst>
          </p:cNvPr>
          <p:cNvSpPr>
            <a:spLocks noGrp="1"/>
          </p:cNvSpPr>
          <p:nvPr>
            <p:ph type="title"/>
          </p:nvPr>
        </p:nvSpPr>
        <p:spPr>
          <a:xfrm>
            <a:off x="457200" y="401425"/>
            <a:ext cx="8229600" cy="857250"/>
          </a:xfrm>
        </p:spPr>
        <p:txBody>
          <a:bodyPr/>
          <a:lstStyle/>
          <a:p>
            <a:pPr eaLnBrk="1" hangingPunct="1"/>
            <a:r>
              <a:rPr lang="en-US" altLang="en-US" sz="4400" dirty="0">
                <a:solidFill>
                  <a:schemeClr val="tx1"/>
                </a:solidFill>
              </a:rPr>
              <a:t>System Approach (contd.)</a:t>
            </a:r>
          </a:p>
        </p:txBody>
      </p:sp>
      <p:grpSp>
        <p:nvGrpSpPr>
          <p:cNvPr id="20483" name="Group 26">
            <a:extLst>
              <a:ext uri="{FF2B5EF4-FFF2-40B4-BE49-F238E27FC236}">
                <a16:creationId xmlns:a16="http://schemas.microsoft.com/office/drawing/2014/main" id="{36D8972A-A823-E76D-1845-8557E88D8DF6}"/>
              </a:ext>
            </a:extLst>
          </p:cNvPr>
          <p:cNvGrpSpPr>
            <a:grpSpLocks/>
          </p:cNvGrpSpPr>
          <p:nvPr/>
        </p:nvGrpSpPr>
        <p:grpSpPr bwMode="auto">
          <a:xfrm>
            <a:off x="381000" y="1868488"/>
            <a:ext cx="8229600" cy="4648200"/>
            <a:chOff x="304800" y="1524000"/>
            <a:chExt cx="8610600" cy="3582988"/>
          </a:xfrm>
        </p:grpSpPr>
        <p:sp>
          <p:nvSpPr>
            <p:cNvPr id="4" name="Rectangle 3">
              <a:extLst>
                <a:ext uri="{FF2B5EF4-FFF2-40B4-BE49-F238E27FC236}">
                  <a16:creationId xmlns:a16="http://schemas.microsoft.com/office/drawing/2014/main" id="{AC099514-710E-8F5A-279D-8BF50100E7EA}"/>
                </a:ext>
              </a:extLst>
            </p:cNvPr>
            <p:cNvSpPr/>
            <p:nvPr/>
          </p:nvSpPr>
          <p:spPr>
            <a:xfrm>
              <a:off x="304800" y="2209800"/>
              <a:ext cx="3352800" cy="2741612"/>
            </a:xfrm>
            <a:prstGeom prst="rect">
              <a:avLst/>
            </a:prstGeom>
            <a:ln/>
          </p:spPr>
          <p:style>
            <a:lnRef idx="2">
              <a:schemeClr val="dk1"/>
            </a:lnRef>
            <a:fillRef idx="1">
              <a:schemeClr val="lt1"/>
            </a:fillRef>
            <a:effectRef idx="0">
              <a:schemeClr val="dk1"/>
            </a:effectRef>
            <a:fontRef idx="minor">
              <a:schemeClr val="dk1"/>
            </a:fontRef>
          </p:style>
          <p:txBody>
            <a:bodyPr anchor="ctr"/>
            <a:lstStyle/>
            <a:p>
              <a:pPr marL="342900" indent="-342900">
                <a:buFontTx/>
                <a:buAutoNum type="romanLcParenBoth"/>
                <a:defRPr/>
              </a:pPr>
              <a:r>
                <a:rPr lang="en-US" sz="2000" dirty="0"/>
                <a:t>Market or Budgetary Restraints</a:t>
              </a:r>
            </a:p>
            <a:p>
              <a:pPr marL="342900" indent="-342900">
                <a:buFontTx/>
                <a:buAutoNum type="romanLcParenBoth"/>
                <a:defRPr/>
              </a:pPr>
              <a:endParaRPr lang="en-US" sz="2000" dirty="0"/>
            </a:p>
            <a:p>
              <a:pPr marL="342900" indent="-342900">
                <a:buFontTx/>
                <a:buAutoNum type="romanLcParenBoth"/>
                <a:defRPr/>
              </a:pPr>
              <a:r>
                <a:rPr lang="en-US" sz="2000" dirty="0"/>
                <a:t>Technology</a:t>
              </a:r>
            </a:p>
            <a:p>
              <a:pPr marL="342900" indent="-342900">
                <a:buFontTx/>
                <a:buAutoNum type="romanLcParenBoth"/>
                <a:defRPr/>
              </a:pPr>
              <a:endParaRPr lang="en-US" sz="2000" dirty="0"/>
            </a:p>
            <a:p>
              <a:pPr marL="342900" indent="-342900">
                <a:buFontTx/>
                <a:buAutoNum type="romanLcParenBoth"/>
                <a:defRPr/>
              </a:pPr>
              <a:r>
                <a:rPr lang="en-US" sz="2000" dirty="0"/>
                <a:t>Distribution of Power in Society</a:t>
              </a:r>
            </a:p>
          </p:txBody>
        </p:sp>
        <p:sp>
          <p:nvSpPr>
            <p:cNvPr id="5" name="Rectangle 4">
              <a:extLst>
                <a:ext uri="{FF2B5EF4-FFF2-40B4-BE49-F238E27FC236}">
                  <a16:creationId xmlns:a16="http://schemas.microsoft.com/office/drawing/2014/main" id="{66F80535-C714-1770-86F6-672DEB3FCB85}"/>
                </a:ext>
              </a:extLst>
            </p:cNvPr>
            <p:cNvSpPr/>
            <p:nvPr/>
          </p:nvSpPr>
          <p:spPr>
            <a:xfrm>
              <a:off x="4267200" y="2209800"/>
              <a:ext cx="2057400" cy="251460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en-US" sz="2000" dirty="0"/>
                <a:t>Union – Management</a:t>
              </a:r>
            </a:p>
            <a:p>
              <a:pPr algn="ctr">
                <a:defRPr/>
              </a:pPr>
              <a:endParaRPr lang="en-US" sz="2000" dirty="0"/>
            </a:p>
            <a:p>
              <a:pPr algn="ctr">
                <a:defRPr/>
              </a:pPr>
              <a:endParaRPr lang="en-US" sz="2000" dirty="0"/>
            </a:p>
            <a:p>
              <a:pPr algn="ctr">
                <a:defRPr/>
              </a:pPr>
              <a:r>
                <a:rPr lang="en-US" sz="2000" dirty="0"/>
                <a:t>Government</a:t>
              </a:r>
            </a:p>
          </p:txBody>
        </p:sp>
        <p:sp>
          <p:nvSpPr>
            <p:cNvPr id="6" name="Rectangle 5">
              <a:extLst>
                <a:ext uri="{FF2B5EF4-FFF2-40B4-BE49-F238E27FC236}">
                  <a16:creationId xmlns:a16="http://schemas.microsoft.com/office/drawing/2014/main" id="{A9374631-844F-D93E-6D7C-68D2284C89DB}"/>
                </a:ext>
              </a:extLst>
            </p:cNvPr>
            <p:cNvSpPr/>
            <p:nvPr/>
          </p:nvSpPr>
          <p:spPr>
            <a:xfrm>
              <a:off x="6934200" y="2209800"/>
              <a:ext cx="1981200" cy="251460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en-US" sz="2000" dirty="0"/>
                <a:t>Rules of the Workplace</a:t>
              </a:r>
            </a:p>
          </p:txBody>
        </p:sp>
        <p:sp>
          <p:nvSpPr>
            <p:cNvPr id="7" name="Rectangle 6">
              <a:extLst>
                <a:ext uri="{FF2B5EF4-FFF2-40B4-BE49-F238E27FC236}">
                  <a16:creationId xmlns:a16="http://schemas.microsoft.com/office/drawing/2014/main" id="{975622DB-C594-AFDF-893A-CE22BCB55994}"/>
                </a:ext>
              </a:extLst>
            </p:cNvPr>
            <p:cNvSpPr/>
            <p:nvPr/>
          </p:nvSpPr>
          <p:spPr>
            <a:xfrm>
              <a:off x="533400" y="1524000"/>
              <a:ext cx="2895600" cy="60960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en-US" sz="2400" dirty="0">
                  <a:solidFill>
                    <a:srgbClr val="00B0F0"/>
                  </a:solidFill>
                </a:rPr>
                <a:t>Environmental Forces</a:t>
              </a:r>
            </a:p>
          </p:txBody>
        </p:sp>
        <p:sp>
          <p:nvSpPr>
            <p:cNvPr id="8" name="Rectangle 7">
              <a:extLst>
                <a:ext uri="{FF2B5EF4-FFF2-40B4-BE49-F238E27FC236}">
                  <a16:creationId xmlns:a16="http://schemas.microsoft.com/office/drawing/2014/main" id="{A384B860-63DC-00D9-3689-496247CF7073}"/>
                </a:ext>
              </a:extLst>
            </p:cNvPr>
            <p:cNvSpPr/>
            <p:nvPr/>
          </p:nvSpPr>
          <p:spPr>
            <a:xfrm>
              <a:off x="4038599" y="1524000"/>
              <a:ext cx="2057400" cy="60960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en-US" sz="2400" dirty="0">
                  <a:solidFill>
                    <a:srgbClr val="00B0F0"/>
                  </a:solidFill>
                </a:rPr>
                <a:t>Participants</a:t>
              </a:r>
            </a:p>
          </p:txBody>
        </p:sp>
        <p:sp>
          <p:nvSpPr>
            <p:cNvPr id="9" name="Rectangle 8">
              <a:extLst>
                <a:ext uri="{FF2B5EF4-FFF2-40B4-BE49-F238E27FC236}">
                  <a16:creationId xmlns:a16="http://schemas.microsoft.com/office/drawing/2014/main" id="{9A2016C2-DABE-BFBF-276E-DA8509F9A42E}"/>
                </a:ext>
              </a:extLst>
            </p:cNvPr>
            <p:cNvSpPr/>
            <p:nvPr/>
          </p:nvSpPr>
          <p:spPr>
            <a:xfrm>
              <a:off x="6934200" y="1524000"/>
              <a:ext cx="1752600" cy="533400"/>
            </a:xfrm>
            <a:prstGeom prst="rect">
              <a:avLst/>
            </a:prstGeom>
            <a:ln/>
          </p:spPr>
          <p:style>
            <a:lnRef idx="2">
              <a:schemeClr val="dk1"/>
            </a:lnRef>
            <a:fillRef idx="1">
              <a:schemeClr val="lt1"/>
            </a:fillRef>
            <a:effectRef idx="0">
              <a:schemeClr val="dk1"/>
            </a:effectRef>
            <a:fontRef idx="minor">
              <a:schemeClr val="dk1"/>
            </a:fontRef>
          </p:style>
          <p:txBody>
            <a:bodyPr anchor="ctr"/>
            <a:lstStyle/>
            <a:p>
              <a:pPr algn="ctr">
                <a:defRPr/>
              </a:pPr>
              <a:r>
                <a:rPr lang="en-US" sz="2400" dirty="0">
                  <a:solidFill>
                    <a:srgbClr val="00B0F0"/>
                  </a:solidFill>
                </a:rPr>
                <a:t>Outputs</a:t>
              </a:r>
            </a:p>
          </p:txBody>
        </p:sp>
        <p:cxnSp>
          <p:nvCxnSpPr>
            <p:cNvPr id="11" name="Straight Connector 10">
              <a:extLst>
                <a:ext uri="{FF2B5EF4-FFF2-40B4-BE49-F238E27FC236}">
                  <a16:creationId xmlns:a16="http://schemas.microsoft.com/office/drawing/2014/main" id="{D500B328-1E90-2219-8CC5-65D5B0A7B489}"/>
                </a:ext>
              </a:extLst>
            </p:cNvPr>
            <p:cNvCxnSpPr>
              <a:cxnSpLocks/>
              <a:endCxn id="5" idx="1"/>
            </p:cNvCxnSpPr>
            <p:nvPr/>
          </p:nvCxnSpPr>
          <p:spPr>
            <a:xfrm>
              <a:off x="3657600" y="3467100"/>
              <a:ext cx="609600" cy="0"/>
            </a:xfrm>
            <a:prstGeom prst="line">
              <a:avLst/>
            </a:prstGeom>
          </p:spPr>
          <p:style>
            <a:lnRef idx="2">
              <a:schemeClr val="dk1"/>
            </a:lnRef>
            <a:fillRef idx="1">
              <a:schemeClr val="lt1"/>
            </a:fillRef>
            <a:effectRef idx="0">
              <a:schemeClr val="dk1"/>
            </a:effectRef>
            <a:fontRef idx="minor">
              <a:schemeClr val="dk1"/>
            </a:fontRef>
          </p:style>
        </p:cxnSp>
        <p:cxnSp>
          <p:nvCxnSpPr>
            <p:cNvPr id="14" name="Straight Connector 13">
              <a:extLst>
                <a:ext uri="{FF2B5EF4-FFF2-40B4-BE49-F238E27FC236}">
                  <a16:creationId xmlns:a16="http://schemas.microsoft.com/office/drawing/2014/main" id="{562EF002-FC6A-35A6-061B-B07EF83089BF}"/>
                </a:ext>
              </a:extLst>
            </p:cNvPr>
            <p:cNvCxnSpPr>
              <a:stCxn id="5" idx="3"/>
              <a:endCxn id="6" idx="1"/>
            </p:cNvCxnSpPr>
            <p:nvPr/>
          </p:nvCxnSpPr>
          <p:spPr>
            <a:xfrm>
              <a:off x="6324600" y="3467100"/>
              <a:ext cx="609600" cy="1588"/>
            </a:xfrm>
            <a:prstGeom prst="line">
              <a:avLst/>
            </a:prstGeom>
          </p:spPr>
          <p:style>
            <a:lnRef idx="2">
              <a:schemeClr val="dk1"/>
            </a:lnRef>
            <a:fillRef idx="1">
              <a:schemeClr val="lt1"/>
            </a:fillRef>
            <a:effectRef idx="0">
              <a:schemeClr val="dk1"/>
            </a:effectRef>
            <a:fontRef idx="minor">
              <a:schemeClr val="dk1"/>
            </a:fontRef>
          </p:style>
        </p:cxnSp>
        <p:cxnSp>
          <p:nvCxnSpPr>
            <p:cNvPr id="16" name="Straight Connector 15">
              <a:extLst>
                <a:ext uri="{FF2B5EF4-FFF2-40B4-BE49-F238E27FC236}">
                  <a16:creationId xmlns:a16="http://schemas.microsoft.com/office/drawing/2014/main" id="{0A59B92A-754F-B8C1-E7C1-9DE1E5140EBC}"/>
                </a:ext>
              </a:extLst>
            </p:cNvPr>
            <p:cNvCxnSpPr>
              <a:cxnSpLocks/>
              <a:stCxn id="4" idx="2"/>
            </p:cNvCxnSpPr>
            <p:nvPr/>
          </p:nvCxnSpPr>
          <p:spPr>
            <a:xfrm flipH="1">
              <a:off x="1979614" y="4951412"/>
              <a:ext cx="1586" cy="153988"/>
            </a:xfrm>
            <a:prstGeom prst="line">
              <a:avLst/>
            </a:prstGeom>
          </p:spPr>
          <p:style>
            <a:lnRef idx="2">
              <a:schemeClr val="dk1"/>
            </a:lnRef>
            <a:fillRef idx="1">
              <a:schemeClr val="lt1"/>
            </a:fillRef>
            <a:effectRef idx="0">
              <a:schemeClr val="dk1"/>
            </a:effectRef>
            <a:fontRef idx="minor">
              <a:schemeClr val="dk1"/>
            </a:fontRef>
          </p:style>
        </p:cxnSp>
        <p:cxnSp>
          <p:nvCxnSpPr>
            <p:cNvPr id="24" name="Straight Connector 23">
              <a:extLst>
                <a:ext uri="{FF2B5EF4-FFF2-40B4-BE49-F238E27FC236}">
                  <a16:creationId xmlns:a16="http://schemas.microsoft.com/office/drawing/2014/main" id="{F1E62E03-6F9F-5ED1-8DED-394FD8044389}"/>
                </a:ext>
              </a:extLst>
            </p:cNvPr>
            <p:cNvCxnSpPr>
              <a:stCxn id="6" idx="2"/>
            </p:cNvCxnSpPr>
            <p:nvPr/>
          </p:nvCxnSpPr>
          <p:spPr>
            <a:xfrm rot="5400000">
              <a:off x="7734301" y="4913312"/>
              <a:ext cx="381000" cy="3175"/>
            </a:xfrm>
            <a:prstGeom prst="line">
              <a:avLst/>
            </a:prstGeom>
          </p:spPr>
          <p:style>
            <a:lnRef idx="2">
              <a:schemeClr val="dk1"/>
            </a:lnRef>
            <a:fillRef idx="1">
              <a:schemeClr val="lt1"/>
            </a:fillRef>
            <a:effectRef idx="0">
              <a:schemeClr val="dk1"/>
            </a:effectRef>
            <a:fontRef idx="minor">
              <a:schemeClr val="dk1"/>
            </a:fontRef>
          </p:style>
        </p:cxnSp>
        <p:cxnSp>
          <p:nvCxnSpPr>
            <p:cNvPr id="26" name="Straight Connector 25">
              <a:extLst>
                <a:ext uri="{FF2B5EF4-FFF2-40B4-BE49-F238E27FC236}">
                  <a16:creationId xmlns:a16="http://schemas.microsoft.com/office/drawing/2014/main" id="{E68D1B6F-6CA5-3B85-EB70-98C933251091}"/>
                </a:ext>
              </a:extLst>
            </p:cNvPr>
            <p:cNvCxnSpPr/>
            <p:nvPr/>
          </p:nvCxnSpPr>
          <p:spPr>
            <a:xfrm>
              <a:off x="1981200" y="5105400"/>
              <a:ext cx="5943600" cy="1588"/>
            </a:xfrm>
            <a:prstGeom prst="line">
              <a:avLst/>
            </a:prstGeom>
          </p:spPr>
          <p:style>
            <a:lnRef idx="2">
              <a:schemeClr val="dk1"/>
            </a:lnRef>
            <a:fillRef idx="1">
              <a:schemeClr val="lt1"/>
            </a:fillRef>
            <a:effectRef idx="0">
              <a:schemeClr val="dk1"/>
            </a:effectRef>
            <a:fontRef idx="minor">
              <a:schemeClr val="dk1"/>
            </a:fontRef>
          </p:style>
        </p:cxnSp>
      </p:grpSp>
      <p:sp>
        <p:nvSpPr>
          <p:cNvPr id="20484" name="TextBox 14">
            <a:extLst>
              <a:ext uri="{FF2B5EF4-FFF2-40B4-BE49-F238E27FC236}">
                <a16:creationId xmlns:a16="http://schemas.microsoft.com/office/drawing/2014/main" id="{C221EF15-10A5-D19F-3D0D-24F2D2029E98}"/>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15/20</a:t>
            </a:r>
          </a:p>
        </p:txBody>
      </p:sp>
    </p:spTree>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Rot="1" noChangeArrowheads="1"/>
          </p:cNvSpPr>
          <p:nvPr>
            <p:ph sz="quarter" idx="1"/>
          </p:nvPr>
        </p:nvSpPr>
        <p:spPr>
          <a:xfrm>
            <a:off x="381000" y="228600"/>
            <a:ext cx="8007350" cy="3733800"/>
          </a:xfrm>
        </p:spPr>
        <p:txBody>
          <a:bodyPr>
            <a:normAutofit lnSpcReduction="10000"/>
          </a:bodyPr>
          <a:lstStyle/>
          <a:p>
            <a:pPr eaLnBrk="1" hangingPunct="1">
              <a:buFont typeface="Wingdings" pitchFamily="2" charset="2"/>
              <a:buNone/>
              <a:defRPr/>
            </a:pPr>
            <a:r>
              <a:rPr lang="en-US" dirty="0">
                <a:solidFill>
                  <a:srgbClr val="00B0F0"/>
                </a:solidFill>
              </a:rPr>
              <a:t>Agrarian , Artisans – use of machines in mass production (Industrialization)</a:t>
            </a:r>
          </a:p>
          <a:p>
            <a:pPr eaLnBrk="1" hangingPunct="1">
              <a:buFont typeface="Wingdings" pitchFamily="2" charset="2"/>
              <a:buNone/>
              <a:defRPr/>
            </a:pPr>
            <a:r>
              <a:rPr lang="en-US" dirty="0">
                <a:solidFill>
                  <a:srgbClr val="00B0F0"/>
                </a:solidFill>
              </a:rPr>
              <a:t>Out-workers – people working at their homes with their own tools</a:t>
            </a:r>
          </a:p>
          <a:p>
            <a:pPr algn="ctr" eaLnBrk="1" hangingPunct="1">
              <a:buFont typeface="Wingdings" pitchFamily="2" charset="2"/>
              <a:buNone/>
              <a:defRPr/>
            </a:pPr>
            <a:r>
              <a:rPr lang="en-US" dirty="0">
                <a:solidFill>
                  <a:schemeClr val="tx2"/>
                </a:solidFill>
              </a:rPr>
              <a:t>REPLACED BY</a:t>
            </a:r>
          </a:p>
          <a:p>
            <a:pPr eaLnBrk="1" hangingPunct="1">
              <a:buFont typeface="Wingdings" pitchFamily="2" charset="2"/>
              <a:buNone/>
              <a:defRPr/>
            </a:pPr>
            <a:r>
              <a:rPr lang="en-US" dirty="0">
                <a:solidFill>
                  <a:schemeClr val="tx2"/>
                </a:solidFill>
              </a:rPr>
              <a:t>Factory System – </a:t>
            </a:r>
          </a:p>
          <a:p>
            <a:pPr eaLnBrk="1" hangingPunct="1">
              <a:buFont typeface="Wingdings" pitchFamily="2" charset="2"/>
              <a:buNone/>
              <a:defRPr/>
            </a:pPr>
            <a:r>
              <a:rPr lang="en-US" b="1" i="1" dirty="0">
                <a:solidFill>
                  <a:schemeClr val="tx2"/>
                </a:solidFill>
              </a:rPr>
              <a:t>Owners</a:t>
            </a:r>
            <a:r>
              <a:rPr lang="en-US" dirty="0">
                <a:solidFill>
                  <a:schemeClr val="tx2"/>
                </a:solidFill>
              </a:rPr>
              <a:t> provided premises , machinery and means of production</a:t>
            </a:r>
          </a:p>
          <a:p>
            <a:pPr eaLnBrk="1" hangingPunct="1">
              <a:buFont typeface="Wingdings" pitchFamily="2" charset="2"/>
              <a:buNone/>
              <a:defRPr/>
            </a:pPr>
            <a:r>
              <a:rPr lang="en-US" b="1" i="1" dirty="0">
                <a:solidFill>
                  <a:schemeClr val="tx2"/>
                </a:solidFill>
              </a:rPr>
              <a:t>Workers</a:t>
            </a:r>
            <a:r>
              <a:rPr lang="en-US" dirty="0">
                <a:solidFill>
                  <a:schemeClr val="tx2"/>
                </a:solidFill>
              </a:rPr>
              <a:t> supplied their labor</a:t>
            </a:r>
          </a:p>
        </p:txBody>
      </p:sp>
      <p:sp>
        <p:nvSpPr>
          <p:cNvPr id="3" name="Rounded Rectangle 2"/>
          <p:cNvSpPr/>
          <p:nvPr/>
        </p:nvSpPr>
        <p:spPr>
          <a:xfrm>
            <a:off x="1447800" y="3810000"/>
            <a:ext cx="5410200" cy="2667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77153" name="Picture 1" descr="C:\Users\SONY\Pictures\Zebesco - 1.jpg"/>
          <p:cNvPicPr>
            <a:picLocks noChangeAspect="1" noChangeArrowheads="1"/>
          </p:cNvPicPr>
          <p:nvPr/>
        </p:nvPicPr>
        <p:blipFill>
          <a:blip r:embed="rId2"/>
          <a:srcRect/>
          <a:stretch>
            <a:fillRect/>
          </a:stretch>
        </p:blipFill>
        <p:spPr bwMode="auto">
          <a:xfrm>
            <a:off x="1447800" y="3810000"/>
            <a:ext cx="5410201" cy="2667000"/>
          </a:xfrm>
          <a:prstGeom prst="rect">
            <a:avLst/>
          </a:prstGeom>
          <a:noFill/>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0795BA5C-FDFF-96D2-C1F0-D692EBF109E2}"/>
              </a:ext>
            </a:extLst>
          </p:cNvPr>
          <p:cNvSpPr>
            <a:spLocks noGrp="1"/>
          </p:cNvSpPr>
          <p:nvPr>
            <p:ph type="title"/>
          </p:nvPr>
        </p:nvSpPr>
        <p:spPr>
          <a:xfrm>
            <a:off x="457200" y="333375"/>
            <a:ext cx="8229600" cy="895350"/>
          </a:xfrm>
        </p:spPr>
        <p:txBody>
          <a:bodyPr/>
          <a:lstStyle/>
          <a:p>
            <a:r>
              <a:rPr lang="en-US" altLang="en-US" sz="4400" dirty="0">
                <a:solidFill>
                  <a:schemeClr val="tx1"/>
                </a:solidFill>
              </a:rPr>
              <a:t>System Approach (contd.)</a:t>
            </a:r>
          </a:p>
        </p:txBody>
      </p:sp>
      <p:pic>
        <p:nvPicPr>
          <p:cNvPr id="19459" name="Picture 2">
            <a:extLst>
              <a:ext uri="{FF2B5EF4-FFF2-40B4-BE49-F238E27FC236}">
                <a16:creationId xmlns:a16="http://schemas.microsoft.com/office/drawing/2014/main" id="{36399156-BBD1-4CCA-8D0D-72F23EF2C3AB}"/>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457200" y="1447800"/>
            <a:ext cx="6705600" cy="5181600"/>
          </a:xfrm>
          <a:noFill/>
        </p:spPr>
      </p:pic>
      <p:sp>
        <p:nvSpPr>
          <p:cNvPr id="19460" name="TextBox 4">
            <a:extLst>
              <a:ext uri="{FF2B5EF4-FFF2-40B4-BE49-F238E27FC236}">
                <a16:creationId xmlns:a16="http://schemas.microsoft.com/office/drawing/2014/main" id="{8A9069EF-436B-B5B8-F819-A76178684FB9}"/>
              </a:ext>
            </a:extLst>
          </p:cNvPr>
          <p:cNvSpPr txBox="1">
            <a:spLocks noChangeArrowheads="1"/>
          </p:cNvSpPr>
          <p:nvPr/>
        </p:nvSpPr>
        <p:spPr bwMode="auto">
          <a:xfrm>
            <a:off x="5638800" y="1981200"/>
            <a:ext cx="3048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t>(Set of Ideas and Beliefs)</a:t>
            </a:r>
          </a:p>
        </p:txBody>
      </p:sp>
      <p:sp>
        <p:nvSpPr>
          <p:cNvPr id="19461" name="TextBox 4">
            <a:extLst>
              <a:ext uri="{FF2B5EF4-FFF2-40B4-BE49-F238E27FC236}">
                <a16:creationId xmlns:a16="http://schemas.microsoft.com/office/drawing/2014/main" id="{2E737D23-0DF9-060C-32D6-7497CC672459}"/>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14/20</a:t>
            </a:r>
          </a:p>
        </p:txBody>
      </p:sp>
    </p:spTree>
  </p:cSld>
  <p:clrMapOvr>
    <a:masterClrMapping/>
  </p:clrMapOvr>
  <p:transition>
    <p:wipe dir="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6C7A440D-940D-D830-FCF6-C0823FD3F92E}"/>
              </a:ext>
            </a:extLst>
          </p:cNvPr>
          <p:cNvSpPr>
            <a:spLocks noGrp="1"/>
          </p:cNvSpPr>
          <p:nvPr>
            <p:ph type="title"/>
          </p:nvPr>
        </p:nvSpPr>
        <p:spPr>
          <a:xfrm>
            <a:off x="381000" y="384048"/>
            <a:ext cx="8229600" cy="933450"/>
          </a:xfrm>
        </p:spPr>
        <p:txBody>
          <a:bodyPr>
            <a:normAutofit fontScale="90000"/>
          </a:bodyPr>
          <a:lstStyle/>
          <a:p>
            <a:r>
              <a:rPr lang="en-US" altLang="en-US" sz="4400" dirty="0">
                <a:solidFill>
                  <a:schemeClr val="tx1"/>
                </a:solidFill>
              </a:rPr>
              <a:t>System Approach: Participants</a:t>
            </a:r>
          </a:p>
        </p:txBody>
      </p:sp>
      <p:sp>
        <p:nvSpPr>
          <p:cNvPr id="3" name="Content Placeholder 2">
            <a:extLst>
              <a:ext uri="{FF2B5EF4-FFF2-40B4-BE49-F238E27FC236}">
                <a16:creationId xmlns:a16="http://schemas.microsoft.com/office/drawing/2014/main" id="{923E6090-80F8-9351-BE3E-4FEBE31361A7}"/>
              </a:ext>
            </a:extLst>
          </p:cNvPr>
          <p:cNvSpPr>
            <a:spLocks noGrp="1"/>
          </p:cNvSpPr>
          <p:nvPr>
            <p:ph sz="quarter" idx="1"/>
          </p:nvPr>
        </p:nvSpPr>
        <p:spPr/>
        <p:txBody>
          <a:bodyPr/>
          <a:lstStyle/>
          <a:p>
            <a:pPr>
              <a:buFont typeface="Wingdings 2" panose="05020102010507070707" pitchFamily="18" charset="2"/>
              <a:buNone/>
              <a:defRPr/>
            </a:pPr>
            <a:endParaRPr lang="en-US" dirty="0">
              <a:solidFill>
                <a:srgbClr val="00B0F0"/>
              </a:solidFill>
            </a:endParaRPr>
          </a:p>
          <a:p>
            <a:pPr>
              <a:buFont typeface="Wingdings 2" panose="05020102010507070707" pitchFamily="18" charset="2"/>
              <a:buNone/>
              <a:defRPr/>
            </a:pPr>
            <a:r>
              <a:rPr lang="en-US" dirty="0"/>
              <a:t>The main participants are</a:t>
            </a:r>
          </a:p>
          <a:p>
            <a:pPr>
              <a:buFont typeface="Wingdings 2" panose="05020102010507070707" pitchFamily="18" charset="2"/>
              <a:buNone/>
              <a:defRPr/>
            </a:pPr>
            <a:endParaRPr lang="en-US" sz="1200" dirty="0"/>
          </a:p>
          <a:p>
            <a:pPr marL="938213" lvl="1" indent="-571500">
              <a:buFont typeface="Wingdings" pitchFamily="2" charset="2"/>
              <a:buChar char="Ø"/>
              <a:defRPr/>
            </a:pPr>
            <a:r>
              <a:rPr lang="en-US" sz="2500" dirty="0"/>
              <a:t>Workers and their organisations</a:t>
            </a:r>
          </a:p>
          <a:p>
            <a:pPr marL="571500" indent="-571500">
              <a:buFont typeface="Wingdings" pitchFamily="2" charset="2"/>
              <a:buChar char="Ø"/>
              <a:defRPr/>
            </a:pPr>
            <a:endParaRPr lang="en-US" sz="2500" dirty="0"/>
          </a:p>
          <a:p>
            <a:pPr marL="938213" lvl="1" indent="-571500">
              <a:buFont typeface="Wingdings" pitchFamily="2" charset="2"/>
              <a:buChar char="Ø"/>
              <a:defRPr/>
            </a:pPr>
            <a:r>
              <a:rPr lang="en-US" sz="2500" dirty="0"/>
              <a:t>Management and their representatives</a:t>
            </a:r>
          </a:p>
          <a:p>
            <a:pPr marL="571500" indent="-571500">
              <a:buFont typeface="Wingdings" pitchFamily="2" charset="2"/>
              <a:buChar char="Ø"/>
              <a:defRPr/>
            </a:pPr>
            <a:endParaRPr lang="en-US" sz="2500" dirty="0"/>
          </a:p>
          <a:p>
            <a:pPr marL="938213" lvl="1" indent="-571500">
              <a:buFont typeface="Wingdings" pitchFamily="2" charset="2"/>
              <a:buChar char="Ø"/>
              <a:defRPr/>
            </a:pPr>
            <a:r>
              <a:rPr lang="en-US" sz="2500" dirty="0"/>
              <a:t>Government agencies</a:t>
            </a:r>
          </a:p>
        </p:txBody>
      </p:sp>
      <p:sp>
        <p:nvSpPr>
          <p:cNvPr id="21508" name="TextBox 3">
            <a:extLst>
              <a:ext uri="{FF2B5EF4-FFF2-40B4-BE49-F238E27FC236}">
                <a16:creationId xmlns:a16="http://schemas.microsoft.com/office/drawing/2014/main" id="{0F3226CA-CC55-014E-192A-6AEC1F497AF2}"/>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16/20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linds(horizontal)">
                                      <p:cBhvr>
                                        <p:cTn id="7" dur="500"/>
                                        <p:tgtEl>
                                          <p:spTgt spid="3">
                                            <p:txEl>
                                              <p:pRg st="3" end="3"/>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5" end="5"/>
                                            </p:txEl>
                                          </p:spTgt>
                                        </p:tgtEl>
                                        <p:attrNameLst>
                                          <p:attrName>style.visibility</p:attrName>
                                        </p:attrNameLst>
                                      </p:cBhvr>
                                      <p:to>
                                        <p:strVal val="visible"/>
                                      </p:to>
                                    </p:set>
                                    <p:animEffect transition="in" filter="blinds(horizontal)">
                                      <p:cBhvr>
                                        <p:cTn id="10" dur="500"/>
                                        <p:tgtEl>
                                          <p:spTgt spid="3">
                                            <p:txEl>
                                              <p:pRg st="5" end="5"/>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blinds(horizontal)">
                                      <p:cBhvr>
                                        <p:cTn id="1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A5FF1120-7797-4B03-C35A-87A333BA3D97}"/>
              </a:ext>
            </a:extLst>
          </p:cNvPr>
          <p:cNvSpPr>
            <a:spLocks noGrp="1"/>
          </p:cNvSpPr>
          <p:nvPr>
            <p:ph type="title"/>
          </p:nvPr>
        </p:nvSpPr>
        <p:spPr>
          <a:xfrm>
            <a:off x="152400" y="457200"/>
            <a:ext cx="8458200" cy="857250"/>
          </a:xfrm>
        </p:spPr>
        <p:txBody>
          <a:bodyPr>
            <a:normAutofit fontScale="90000"/>
          </a:bodyPr>
          <a:lstStyle/>
          <a:p>
            <a:r>
              <a:rPr lang="en-US" altLang="en-US" sz="4400" dirty="0">
                <a:solidFill>
                  <a:schemeClr val="tx1"/>
                </a:solidFill>
              </a:rPr>
              <a:t>System Approach : Environment</a:t>
            </a:r>
          </a:p>
        </p:txBody>
      </p:sp>
      <p:sp>
        <p:nvSpPr>
          <p:cNvPr id="3" name="Content Placeholder 2">
            <a:extLst>
              <a:ext uri="{FF2B5EF4-FFF2-40B4-BE49-F238E27FC236}">
                <a16:creationId xmlns:a16="http://schemas.microsoft.com/office/drawing/2014/main" id="{7D393696-F183-5D5E-20A7-3C2BD42A4EFE}"/>
              </a:ext>
            </a:extLst>
          </p:cNvPr>
          <p:cNvSpPr>
            <a:spLocks noGrp="1"/>
          </p:cNvSpPr>
          <p:nvPr>
            <p:ph sz="quarter" idx="1"/>
          </p:nvPr>
        </p:nvSpPr>
        <p:spPr>
          <a:xfrm>
            <a:off x="457200" y="1676400"/>
            <a:ext cx="8229600" cy="4876800"/>
          </a:xfrm>
        </p:spPr>
        <p:txBody>
          <a:bodyPr>
            <a:normAutofit/>
          </a:bodyPr>
          <a:lstStyle/>
          <a:p>
            <a:pPr>
              <a:buFont typeface="Wingdings 2" panose="05020102010507070707" pitchFamily="18" charset="2"/>
              <a:buNone/>
              <a:defRPr/>
            </a:pPr>
            <a:r>
              <a:rPr lang="en-US" dirty="0"/>
              <a:t>Three types of environments</a:t>
            </a:r>
          </a:p>
          <a:p>
            <a:pPr>
              <a:buFont typeface="Wingdings 2" panose="05020102010507070707" pitchFamily="18" charset="2"/>
              <a:buNone/>
              <a:defRPr/>
            </a:pPr>
            <a:endParaRPr lang="en-US" sz="1200" dirty="0"/>
          </a:p>
          <a:p>
            <a:pPr marL="514350" indent="-514350">
              <a:buFont typeface="Wingdings" pitchFamily="2" charset="2"/>
              <a:buChar char="Ø"/>
              <a:defRPr/>
            </a:pPr>
            <a:r>
              <a:rPr lang="en-US" dirty="0"/>
              <a:t>Technological characteristics of workplace</a:t>
            </a:r>
          </a:p>
          <a:p>
            <a:pPr marL="514350" indent="-514350">
              <a:buFont typeface="Wingdings 2" panose="05020102010507070707" pitchFamily="18" charset="2"/>
              <a:buNone/>
              <a:defRPr/>
            </a:pPr>
            <a:r>
              <a:rPr lang="en-US" dirty="0"/>
              <a:t>	(Technological sub-system)</a:t>
            </a:r>
          </a:p>
          <a:p>
            <a:pPr marL="514350" indent="-514350">
              <a:buFont typeface="Wingdings" pitchFamily="2" charset="2"/>
              <a:buChar char="Ø"/>
              <a:defRPr/>
            </a:pPr>
            <a:endParaRPr lang="en-US" dirty="0"/>
          </a:p>
          <a:p>
            <a:pPr marL="514350" indent="-514350">
              <a:buFont typeface="Wingdings" pitchFamily="2" charset="2"/>
              <a:buChar char="Ø"/>
              <a:defRPr/>
            </a:pPr>
            <a:r>
              <a:rPr lang="en-US" dirty="0"/>
              <a:t>The market or economic constraints</a:t>
            </a:r>
          </a:p>
          <a:p>
            <a:pPr marL="514350" indent="-514350">
              <a:buFont typeface="Wingdings 2" panose="05020102010507070707" pitchFamily="18" charset="2"/>
              <a:buNone/>
              <a:defRPr/>
            </a:pPr>
            <a:r>
              <a:rPr lang="en-US" dirty="0"/>
              <a:t>	(Economic sub-system)</a:t>
            </a:r>
          </a:p>
          <a:p>
            <a:pPr marL="514350" indent="-514350">
              <a:buFont typeface="Wingdings" pitchFamily="2" charset="2"/>
              <a:buChar char="Ø"/>
              <a:defRPr/>
            </a:pPr>
            <a:endParaRPr lang="en-US" dirty="0"/>
          </a:p>
          <a:p>
            <a:pPr marL="514350" indent="-514350">
              <a:buFont typeface="Wingdings" pitchFamily="2" charset="2"/>
              <a:buChar char="Ø"/>
              <a:defRPr/>
            </a:pPr>
            <a:r>
              <a:rPr lang="en-US" dirty="0"/>
              <a:t>The ‘locus’ and ‘balance of power’ existing in society</a:t>
            </a:r>
          </a:p>
          <a:p>
            <a:pPr marL="514350" indent="-514350">
              <a:buFont typeface="Wingdings 2" panose="05020102010507070707" pitchFamily="18" charset="2"/>
              <a:buNone/>
              <a:defRPr/>
            </a:pPr>
            <a:r>
              <a:rPr lang="en-US" dirty="0"/>
              <a:t>	(Political sub-system)</a:t>
            </a:r>
          </a:p>
        </p:txBody>
      </p:sp>
      <p:sp>
        <p:nvSpPr>
          <p:cNvPr id="22532" name="TextBox 3">
            <a:extLst>
              <a:ext uri="{FF2B5EF4-FFF2-40B4-BE49-F238E27FC236}">
                <a16:creationId xmlns:a16="http://schemas.microsoft.com/office/drawing/2014/main" id="{9BF0D4A9-24E2-28E9-2E5E-8D6DFBBD50FB}"/>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17/20</a:t>
            </a: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linds(horizontal)">
                                      <p:cBhvr>
                                        <p:cTn id="10" dur="500"/>
                                        <p:tgtEl>
                                          <p:spTgt spid="3">
                                            <p:txEl>
                                              <p:pRg st="3" end="3"/>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3" presetClass="entr" presetSubtype="1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Effect transition="in" filter="blinds(horizontal)">
                                      <p:cBhvr>
                                        <p:cTn id="15" dur="500"/>
                                        <p:tgtEl>
                                          <p:spTgt spid="3">
                                            <p:txEl>
                                              <p:pRg st="5" end="5"/>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3">
                                            <p:txEl>
                                              <p:pRg st="6" end="6"/>
                                            </p:txEl>
                                          </p:spTgt>
                                        </p:tgtEl>
                                        <p:attrNameLst>
                                          <p:attrName>style.visibility</p:attrName>
                                        </p:attrNameLst>
                                      </p:cBhvr>
                                      <p:to>
                                        <p:strVal val="visible"/>
                                      </p:to>
                                    </p:set>
                                    <p:animEffect transition="in" filter="blinds(horizontal)">
                                      <p:cBhvr>
                                        <p:cTn id="18" dur="500"/>
                                        <p:tgtEl>
                                          <p:spTgt spid="3">
                                            <p:txEl>
                                              <p:pRg st="6" end="6"/>
                                            </p:txEl>
                                          </p:spTgt>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animEffect transition="in" filter="blinds(horizontal)">
                                      <p:cBhvr>
                                        <p:cTn id="23" dur="500"/>
                                        <p:tgtEl>
                                          <p:spTgt spid="3">
                                            <p:txEl>
                                              <p:pRg st="8" end="8"/>
                                            </p:txEl>
                                          </p:spTgt>
                                        </p:tgtEl>
                                      </p:cBhvr>
                                    </p:animEffect>
                                  </p:childTnLst>
                                </p:cTn>
                              </p:par>
                              <p:par>
                                <p:cTn id="24" presetID="3" presetClass="entr" presetSubtype="10" fill="hold" nodeType="withEffect">
                                  <p:stCondLst>
                                    <p:cond delay="0"/>
                                  </p:stCondLst>
                                  <p:childTnLst>
                                    <p:set>
                                      <p:cBhvr>
                                        <p:cTn id="25" dur="1" fill="hold">
                                          <p:stCondLst>
                                            <p:cond delay="0"/>
                                          </p:stCondLst>
                                        </p:cTn>
                                        <p:tgtEl>
                                          <p:spTgt spid="3">
                                            <p:txEl>
                                              <p:pRg st="9" end="9"/>
                                            </p:txEl>
                                          </p:spTgt>
                                        </p:tgtEl>
                                        <p:attrNameLst>
                                          <p:attrName>style.visibility</p:attrName>
                                        </p:attrNameLst>
                                      </p:cBhvr>
                                      <p:to>
                                        <p:strVal val="visible"/>
                                      </p:to>
                                    </p:set>
                                    <p:animEffect transition="in" filter="blinds(horizontal)">
                                      <p:cBhvr>
                                        <p:cTn id="26"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ACC49849-5D2A-EB6F-C6D0-5C60F94F2152}"/>
              </a:ext>
            </a:extLst>
          </p:cNvPr>
          <p:cNvSpPr>
            <a:spLocks noGrp="1"/>
          </p:cNvSpPr>
          <p:nvPr>
            <p:ph type="title"/>
          </p:nvPr>
        </p:nvSpPr>
        <p:spPr/>
        <p:txBody>
          <a:bodyPr/>
          <a:lstStyle/>
          <a:p>
            <a:r>
              <a:rPr lang="en-US" altLang="en-US" sz="4400" dirty="0">
                <a:solidFill>
                  <a:schemeClr val="tx1"/>
                </a:solidFill>
              </a:rPr>
              <a:t>System Approach: Output</a:t>
            </a:r>
          </a:p>
        </p:txBody>
      </p:sp>
      <p:sp>
        <p:nvSpPr>
          <p:cNvPr id="23555" name="Content Placeholder 2">
            <a:extLst>
              <a:ext uri="{FF2B5EF4-FFF2-40B4-BE49-F238E27FC236}">
                <a16:creationId xmlns:a16="http://schemas.microsoft.com/office/drawing/2014/main" id="{4A665CD3-FE19-74C1-655F-F84377095330}"/>
              </a:ext>
            </a:extLst>
          </p:cNvPr>
          <p:cNvSpPr>
            <a:spLocks noGrp="1"/>
          </p:cNvSpPr>
          <p:nvPr>
            <p:ph sz="quarter" idx="1"/>
          </p:nvPr>
        </p:nvSpPr>
        <p:spPr>
          <a:xfrm>
            <a:off x="381000" y="2468563"/>
            <a:ext cx="8229600" cy="3094037"/>
          </a:xfrm>
        </p:spPr>
        <p:txBody>
          <a:bodyPr/>
          <a:lstStyle/>
          <a:p>
            <a:pPr>
              <a:lnSpc>
                <a:spcPct val="150000"/>
              </a:lnSpc>
              <a:buFont typeface="Wingdings 2" panose="05020102010507070707" pitchFamily="18" charset="2"/>
              <a:buNone/>
            </a:pPr>
            <a:r>
              <a:rPr lang="en-US" altLang="en-US" dirty="0"/>
              <a:t>Output is the result of interaction of the parties/actors of the system which is manifested in the network of rules, country’s labour policy and labour agreements etc. that facilitate a fair deal to workers.</a:t>
            </a:r>
          </a:p>
        </p:txBody>
      </p:sp>
      <p:sp>
        <p:nvSpPr>
          <p:cNvPr id="23556" name="TextBox 3">
            <a:extLst>
              <a:ext uri="{FF2B5EF4-FFF2-40B4-BE49-F238E27FC236}">
                <a16:creationId xmlns:a16="http://schemas.microsoft.com/office/drawing/2014/main" id="{D3F0B08B-5EBB-DB55-7162-E6ABB9D581C7}"/>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18/20</a:t>
            </a:r>
          </a:p>
        </p:txBody>
      </p:sp>
    </p:spTree>
  </p:cSld>
  <p:clrMapOvr>
    <a:masterClrMapping/>
  </p:clrMapOvr>
  <p:transition>
    <p:wipe dir="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6FE50183-1C04-09CF-0404-4395FB5D466F}"/>
              </a:ext>
            </a:extLst>
          </p:cNvPr>
          <p:cNvSpPr>
            <a:spLocks noGrp="1"/>
          </p:cNvSpPr>
          <p:nvPr>
            <p:ph type="title"/>
          </p:nvPr>
        </p:nvSpPr>
        <p:spPr>
          <a:xfrm>
            <a:off x="381000" y="762000"/>
            <a:ext cx="8229600" cy="838200"/>
          </a:xfrm>
        </p:spPr>
        <p:txBody>
          <a:bodyPr>
            <a:normAutofit fontScale="90000"/>
          </a:bodyPr>
          <a:lstStyle/>
          <a:p>
            <a:r>
              <a:rPr lang="en-US" altLang="en-US" b="1" dirty="0">
                <a:solidFill>
                  <a:schemeClr val="tx1"/>
                </a:solidFill>
              </a:rPr>
              <a:t>Human Resource Management Approach </a:t>
            </a:r>
          </a:p>
        </p:txBody>
      </p:sp>
      <p:sp>
        <p:nvSpPr>
          <p:cNvPr id="24579" name="Content Placeholder 2">
            <a:extLst>
              <a:ext uri="{FF2B5EF4-FFF2-40B4-BE49-F238E27FC236}">
                <a16:creationId xmlns:a16="http://schemas.microsoft.com/office/drawing/2014/main" id="{F75CA25C-3F6D-39E5-E6CC-8FF6BCCE0C17}"/>
              </a:ext>
            </a:extLst>
          </p:cNvPr>
          <p:cNvSpPr>
            <a:spLocks noGrp="1"/>
          </p:cNvSpPr>
          <p:nvPr>
            <p:ph sz="quarter" idx="1"/>
          </p:nvPr>
        </p:nvSpPr>
        <p:spPr>
          <a:xfrm>
            <a:off x="457200" y="1981200"/>
            <a:ext cx="8229600" cy="4694238"/>
          </a:xfrm>
        </p:spPr>
        <p:txBody>
          <a:bodyPr/>
          <a:lstStyle/>
          <a:p>
            <a:pPr>
              <a:lnSpc>
                <a:spcPct val="150000"/>
              </a:lnSpc>
              <a:buFont typeface="Wingdings 2" panose="05020102010507070707" pitchFamily="18" charset="2"/>
              <a:buNone/>
            </a:pPr>
            <a:r>
              <a:rPr lang="en-US" altLang="en-US" dirty="0"/>
              <a:t>	The term, human resource management (HRM) has become increasingly used in the literature of personnel/industrial relations. The term has been applied to a diverse range of management strategies and, indeed, sometimes used simply as a more modern, and therefore more acceptable, term for personnel or industrial relations management.</a:t>
            </a:r>
          </a:p>
          <a:p>
            <a:endParaRPr lang="en-US" altLang="en-US" dirty="0"/>
          </a:p>
        </p:txBody>
      </p:sp>
      <p:sp>
        <p:nvSpPr>
          <p:cNvPr id="24580" name="TextBox 3">
            <a:extLst>
              <a:ext uri="{FF2B5EF4-FFF2-40B4-BE49-F238E27FC236}">
                <a16:creationId xmlns:a16="http://schemas.microsoft.com/office/drawing/2014/main" id="{584D37A1-B623-5F2B-0B51-FAC6679B7861}"/>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19/20</a:t>
            </a:r>
          </a:p>
        </p:txBody>
      </p:sp>
    </p:spTree>
  </p:cSld>
  <p:clrMapOvr>
    <a:masterClrMapping/>
  </p:clrMapOvr>
  <p:transition>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AA8899F4-281D-CA82-CE23-09A6F36A2A70}"/>
              </a:ext>
            </a:extLst>
          </p:cNvPr>
          <p:cNvSpPr>
            <a:spLocks noGrp="1"/>
          </p:cNvSpPr>
          <p:nvPr>
            <p:ph type="title"/>
          </p:nvPr>
        </p:nvSpPr>
        <p:spPr>
          <a:xfrm>
            <a:off x="457200" y="369887"/>
            <a:ext cx="8229600" cy="696913"/>
          </a:xfrm>
        </p:spPr>
        <p:txBody>
          <a:bodyPr>
            <a:normAutofit/>
          </a:bodyPr>
          <a:lstStyle/>
          <a:p>
            <a:r>
              <a:rPr lang="en-US" altLang="en-US" b="1" dirty="0">
                <a:solidFill>
                  <a:schemeClr val="tx1"/>
                </a:solidFill>
              </a:rPr>
              <a:t>HRM Approach (Contd.)</a:t>
            </a:r>
          </a:p>
        </p:txBody>
      </p:sp>
      <p:sp>
        <p:nvSpPr>
          <p:cNvPr id="25603" name="Content Placeholder 2">
            <a:extLst>
              <a:ext uri="{FF2B5EF4-FFF2-40B4-BE49-F238E27FC236}">
                <a16:creationId xmlns:a16="http://schemas.microsoft.com/office/drawing/2014/main" id="{C7B6468E-0FA7-288F-982B-5C897764D5C6}"/>
              </a:ext>
            </a:extLst>
          </p:cNvPr>
          <p:cNvSpPr>
            <a:spLocks noGrp="1"/>
          </p:cNvSpPr>
          <p:nvPr>
            <p:ph sz="quarter" idx="1"/>
          </p:nvPr>
        </p:nvSpPr>
        <p:spPr>
          <a:xfrm>
            <a:off x="304800" y="1295400"/>
            <a:ext cx="8534400" cy="5562600"/>
          </a:xfrm>
        </p:spPr>
        <p:txBody>
          <a:bodyPr>
            <a:normAutofit/>
          </a:bodyPr>
          <a:lstStyle/>
          <a:p>
            <a:pPr>
              <a:lnSpc>
                <a:spcPct val="110000"/>
              </a:lnSpc>
              <a:buFont typeface="Wingdings 2" panose="05020102010507070707" pitchFamily="18" charset="2"/>
              <a:buNone/>
            </a:pPr>
            <a:r>
              <a:rPr lang="en-US" altLang="en-US" sz="2400" dirty="0"/>
              <a:t>Some of the components of HRM are:</a:t>
            </a:r>
          </a:p>
          <a:p>
            <a:pPr>
              <a:lnSpc>
                <a:spcPct val="150000"/>
              </a:lnSpc>
              <a:buFont typeface="Wingdings 2" panose="05020102010507070707" pitchFamily="18" charset="2"/>
              <a:buNone/>
            </a:pPr>
            <a:r>
              <a:rPr lang="en-US" altLang="en-US" sz="2400" dirty="0"/>
              <a:t>(i) human resource organisation</a:t>
            </a:r>
          </a:p>
          <a:p>
            <a:pPr>
              <a:lnSpc>
                <a:spcPct val="150000"/>
              </a:lnSpc>
              <a:buFont typeface="Wingdings 2" panose="05020102010507070707" pitchFamily="18" charset="2"/>
              <a:buNone/>
            </a:pPr>
            <a:r>
              <a:rPr lang="en-US" altLang="en-US" sz="2400" dirty="0"/>
              <a:t>(ii) human resource planning</a:t>
            </a:r>
          </a:p>
          <a:p>
            <a:pPr>
              <a:lnSpc>
                <a:spcPct val="150000"/>
              </a:lnSpc>
              <a:buFont typeface="Wingdings 2" panose="05020102010507070707" pitchFamily="18" charset="2"/>
              <a:buNone/>
            </a:pPr>
            <a:r>
              <a:rPr lang="en-US" altLang="en-US" sz="2400" dirty="0"/>
              <a:t>(iii) human resource systems</a:t>
            </a:r>
          </a:p>
          <a:p>
            <a:pPr>
              <a:lnSpc>
                <a:spcPct val="150000"/>
              </a:lnSpc>
              <a:buFont typeface="Wingdings 2" panose="05020102010507070707" pitchFamily="18" charset="2"/>
              <a:buNone/>
            </a:pPr>
            <a:r>
              <a:rPr lang="en-US" altLang="en-US" sz="2400" dirty="0"/>
              <a:t>(iv) human resource development</a:t>
            </a:r>
          </a:p>
          <a:p>
            <a:pPr>
              <a:lnSpc>
                <a:spcPct val="150000"/>
              </a:lnSpc>
              <a:buFont typeface="Wingdings 2" panose="05020102010507070707" pitchFamily="18" charset="2"/>
              <a:buNone/>
            </a:pPr>
            <a:r>
              <a:rPr lang="en-US" altLang="en-US" sz="2400" dirty="0"/>
              <a:t>(v) human resource relationships</a:t>
            </a:r>
          </a:p>
          <a:p>
            <a:pPr>
              <a:lnSpc>
                <a:spcPct val="150000"/>
              </a:lnSpc>
              <a:buFont typeface="Wingdings 2" panose="05020102010507070707" pitchFamily="18" charset="2"/>
              <a:buNone/>
            </a:pPr>
            <a:r>
              <a:rPr lang="en-US" altLang="en-US" sz="2400" dirty="0"/>
              <a:t>(vi) human resource utilization</a:t>
            </a:r>
          </a:p>
          <a:p>
            <a:pPr>
              <a:lnSpc>
                <a:spcPct val="150000"/>
              </a:lnSpc>
              <a:buFont typeface="Wingdings 2" panose="05020102010507070707" pitchFamily="18" charset="2"/>
              <a:buNone/>
            </a:pPr>
            <a:r>
              <a:rPr lang="en-US" altLang="en-US" sz="2400" dirty="0"/>
              <a:t>(vii) human resource accounting</a:t>
            </a:r>
          </a:p>
          <a:p>
            <a:pPr>
              <a:lnSpc>
                <a:spcPct val="150000"/>
              </a:lnSpc>
              <a:buFont typeface="Wingdings 2" panose="05020102010507070707" pitchFamily="18" charset="2"/>
              <a:buNone/>
            </a:pPr>
            <a:r>
              <a:rPr lang="en-US" altLang="en-US" sz="2400" dirty="0"/>
              <a:t>(viii) human resource audit.</a:t>
            </a:r>
          </a:p>
        </p:txBody>
      </p:sp>
      <p:sp>
        <p:nvSpPr>
          <p:cNvPr id="25604" name="TextBox 3">
            <a:extLst>
              <a:ext uri="{FF2B5EF4-FFF2-40B4-BE49-F238E27FC236}">
                <a16:creationId xmlns:a16="http://schemas.microsoft.com/office/drawing/2014/main" id="{F8C9004D-45ED-139B-92B9-A8D9E2D248D9}"/>
              </a:ext>
            </a:extLst>
          </p:cNvPr>
          <p:cNvSpPr txBox="1">
            <a:spLocks noChangeArrowheads="1"/>
          </p:cNvSpPr>
          <p:nvPr/>
        </p:nvSpPr>
        <p:spPr bwMode="auto">
          <a:xfrm>
            <a:off x="8434388" y="6488113"/>
            <a:ext cx="7620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B0F0"/>
                </a:solidFill>
              </a:rPr>
              <a:t>20/20</a:t>
            </a:r>
          </a:p>
        </p:txBody>
      </p:sp>
    </p:spTree>
  </p:cSld>
  <p:clrMapOvr>
    <a:masterClrMapping/>
  </p:clrMapOvr>
  <p:transition>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304800" y="152400"/>
            <a:ext cx="8626985" cy="6477000"/>
          </a:xfrm>
        </p:spPr>
      </p:pic>
    </p:spTree>
    <p:extLst>
      <p:ext uri="{BB962C8B-B14F-4D97-AF65-F5344CB8AC3E}">
        <p14:creationId xmlns:p14="http://schemas.microsoft.com/office/powerpoint/2010/main" val="18039696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52400" y="212444"/>
            <a:ext cx="8805359" cy="6610920"/>
          </a:xfrm>
        </p:spPr>
      </p:pic>
    </p:spTree>
    <p:extLst>
      <p:ext uri="{BB962C8B-B14F-4D97-AF65-F5344CB8AC3E}">
        <p14:creationId xmlns:p14="http://schemas.microsoft.com/office/powerpoint/2010/main" val="39360359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 y="221434"/>
            <a:ext cx="9144000" cy="6865166"/>
          </a:xfrm>
        </p:spPr>
      </p:pic>
    </p:spTree>
    <p:extLst>
      <p:ext uri="{BB962C8B-B14F-4D97-AF65-F5344CB8AC3E}">
        <p14:creationId xmlns:p14="http://schemas.microsoft.com/office/powerpoint/2010/main" val="24233599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1683FE4-6928-1E01-5D5A-08FD97436232}"/>
              </a:ext>
            </a:extLst>
          </p:cNvPr>
          <p:cNvSpPr>
            <a:spLocks noGrp="1"/>
          </p:cNvSpPr>
          <p:nvPr>
            <p:ph sz="quarter" idx="1"/>
          </p:nvPr>
        </p:nvSpPr>
        <p:spPr>
          <a:xfrm>
            <a:off x="457200" y="304800"/>
            <a:ext cx="7924800" cy="6400800"/>
          </a:xfrm>
        </p:spPr>
        <p:txBody>
          <a:bodyPr>
            <a:normAutofit/>
          </a:bodyPr>
          <a:lstStyle/>
          <a:p>
            <a:pPr>
              <a:lnSpc>
                <a:spcPct val="150000"/>
              </a:lnSpc>
            </a:pPr>
            <a:r>
              <a:rPr lang="en-US" b="0" i="0" dirty="0">
                <a:solidFill>
                  <a:srgbClr val="230050"/>
                </a:solidFill>
                <a:effectLst/>
                <a:latin typeface="Noto Sans" panose="020B0502040504020204" pitchFamily="34" charset="0"/>
              </a:rPr>
              <a:t>Only tripartite U.N. agency, the ILO brings together governments, employers and workers representatives of </a:t>
            </a:r>
            <a:r>
              <a:rPr lang="en-US" b="0" i="0" u="none" strike="noStrike" dirty="0">
                <a:solidFill>
                  <a:srgbClr val="1E2DBE"/>
                </a:solidFill>
                <a:effectLst/>
                <a:latin typeface="Noto Sans" panose="020B0502040504020204" pitchFamily="34" charset="0"/>
                <a:hlinkClick r:id="rId2"/>
              </a:rPr>
              <a:t>187 member States </a:t>
            </a:r>
            <a:r>
              <a:rPr lang="en-US" b="0" i="0" dirty="0">
                <a:solidFill>
                  <a:srgbClr val="230050"/>
                </a:solidFill>
                <a:effectLst/>
                <a:latin typeface="Noto Sans" panose="020B0502040504020204" pitchFamily="34" charset="0"/>
              </a:rPr>
              <a:t>, to set labour standards, develop policies and devise programs promoting decent work for all women and men.</a:t>
            </a:r>
          </a:p>
          <a:p>
            <a:pPr>
              <a:lnSpc>
                <a:spcPct val="150000"/>
              </a:lnSpc>
            </a:pPr>
            <a:r>
              <a:rPr lang="en-US" b="0" i="0" dirty="0">
                <a:solidFill>
                  <a:srgbClr val="230050"/>
                </a:solidFill>
                <a:effectLst/>
                <a:latin typeface="Noto Sans" panose="020B0502040504020204" pitchFamily="34" charset="0"/>
              </a:rPr>
              <a:t>the </a:t>
            </a:r>
            <a:r>
              <a:rPr lang="en-US" b="1" i="0" u="none" strike="noStrike" dirty="0">
                <a:solidFill>
                  <a:srgbClr val="1E2DBE"/>
                </a:solidFill>
                <a:effectLst/>
                <a:latin typeface="Noto Sans" panose="020B0502040504020204" pitchFamily="34" charset="0"/>
                <a:hlinkClick r:id="rId3"/>
              </a:rPr>
              <a:t>ILO's Decent Work agenda</a:t>
            </a:r>
            <a:r>
              <a:rPr lang="en-US" b="0" i="0" u="none" strike="noStrike" dirty="0">
                <a:solidFill>
                  <a:srgbClr val="1E2DBE"/>
                </a:solidFill>
                <a:effectLst/>
                <a:latin typeface="Noto Sans" panose="020B0502040504020204" pitchFamily="34" charset="0"/>
                <a:hlinkClick r:id="rId3"/>
              </a:rPr>
              <a:t> </a:t>
            </a:r>
            <a:r>
              <a:rPr lang="en-US" b="0" i="0" dirty="0">
                <a:solidFill>
                  <a:srgbClr val="230050"/>
                </a:solidFill>
                <a:effectLst/>
                <a:latin typeface="Noto Sans" panose="020B0502040504020204" pitchFamily="34" charset="0"/>
              </a:rPr>
              <a:t> helps advance the economic and working conditions that give all workers, employers and governments a stake in lasting peace, prosperity and progress.</a:t>
            </a:r>
            <a:endParaRPr lang="en-IN" dirty="0"/>
          </a:p>
        </p:txBody>
      </p:sp>
    </p:spTree>
    <p:extLst>
      <p:ext uri="{BB962C8B-B14F-4D97-AF65-F5344CB8AC3E}">
        <p14:creationId xmlns:p14="http://schemas.microsoft.com/office/powerpoint/2010/main" val="2041509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Rot="1" noChangeArrowheads="1"/>
          </p:cNvSpPr>
          <p:nvPr>
            <p:ph sz="quarter" idx="1"/>
          </p:nvPr>
        </p:nvSpPr>
        <p:spPr>
          <a:xfrm>
            <a:off x="838200" y="1066800"/>
            <a:ext cx="8007350" cy="2667000"/>
          </a:xfrm>
        </p:spPr>
        <p:txBody>
          <a:bodyPr>
            <a:normAutofit fontScale="92500" lnSpcReduction="10000"/>
          </a:bodyPr>
          <a:lstStyle/>
          <a:p>
            <a:pPr algn="ctr" eaLnBrk="1" hangingPunct="1">
              <a:buFont typeface="Wingdings" pitchFamily="2" charset="2"/>
              <a:buNone/>
              <a:defRPr/>
            </a:pPr>
            <a:r>
              <a:rPr lang="en-US" dirty="0"/>
              <a:t>EMERGENCE OF TWO DISTINCT CLASSES</a:t>
            </a:r>
          </a:p>
          <a:p>
            <a:pPr eaLnBrk="1" hangingPunct="1">
              <a:buFont typeface="Wingdings" pitchFamily="2" charset="2"/>
              <a:buNone/>
              <a:defRPr/>
            </a:pPr>
            <a:endParaRPr lang="en-US" dirty="0"/>
          </a:p>
          <a:p>
            <a:pPr eaLnBrk="1" hangingPunct="1">
              <a:buFont typeface="Wingdings" pitchFamily="2" charset="2"/>
              <a:buNone/>
              <a:defRPr/>
            </a:pPr>
            <a:endParaRPr lang="en-US" dirty="0"/>
          </a:p>
          <a:p>
            <a:pPr eaLnBrk="1" hangingPunct="1">
              <a:buFont typeface="Wingdings" pitchFamily="2" charset="2"/>
              <a:buNone/>
              <a:defRPr/>
            </a:pPr>
            <a:endParaRPr lang="en-US" dirty="0">
              <a:solidFill>
                <a:schemeClr val="accent6">
                  <a:lumMod val="60000"/>
                  <a:lumOff val="40000"/>
                </a:schemeClr>
              </a:solidFill>
            </a:endParaRPr>
          </a:p>
          <a:p>
            <a:pPr eaLnBrk="1" hangingPunct="1">
              <a:buFont typeface="Wingdings" pitchFamily="2" charset="2"/>
              <a:buNone/>
              <a:defRPr/>
            </a:pPr>
            <a:endParaRPr lang="en-US" dirty="0">
              <a:solidFill>
                <a:schemeClr val="accent6">
                  <a:lumMod val="60000"/>
                  <a:lumOff val="40000"/>
                </a:schemeClr>
              </a:solidFill>
            </a:endParaRPr>
          </a:p>
          <a:p>
            <a:pPr eaLnBrk="1" hangingPunct="1">
              <a:buFont typeface="Wingdings" pitchFamily="2" charset="2"/>
              <a:buNone/>
              <a:defRPr/>
            </a:pPr>
            <a:r>
              <a:rPr lang="en-US" dirty="0">
                <a:solidFill>
                  <a:srgbClr val="FF0000"/>
                </a:solidFill>
              </a:rPr>
              <a:t>Capitalist                                                 Working</a:t>
            </a:r>
          </a:p>
          <a:p>
            <a:pPr eaLnBrk="1" hangingPunct="1">
              <a:buFont typeface="Wingdings" pitchFamily="2" charset="2"/>
              <a:buNone/>
              <a:defRPr/>
            </a:pPr>
            <a:r>
              <a:rPr lang="en-US" dirty="0">
                <a:solidFill>
                  <a:srgbClr val="FF0000"/>
                </a:solidFill>
              </a:rPr>
              <a:t>Class                                                         </a:t>
            </a:r>
            <a:r>
              <a:rPr lang="en-US" dirty="0" err="1">
                <a:solidFill>
                  <a:srgbClr val="FF0000"/>
                </a:solidFill>
              </a:rPr>
              <a:t>Class</a:t>
            </a:r>
            <a:endParaRPr lang="en-US" dirty="0">
              <a:solidFill>
                <a:srgbClr val="FF0000"/>
              </a:solidFill>
            </a:endParaRPr>
          </a:p>
        </p:txBody>
      </p:sp>
      <p:sp>
        <p:nvSpPr>
          <p:cNvPr id="8196" name="Line 4"/>
          <p:cNvSpPr>
            <a:spLocks noChangeShapeType="1"/>
          </p:cNvSpPr>
          <p:nvPr/>
        </p:nvSpPr>
        <p:spPr bwMode="auto">
          <a:xfrm flipH="1">
            <a:off x="2362200" y="2133600"/>
            <a:ext cx="2590800" cy="1143000"/>
          </a:xfrm>
          <a:prstGeom prst="line">
            <a:avLst/>
          </a:prstGeom>
          <a:noFill/>
          <a:ln w="9525">
            <a:solidFill>
              <a:schemeClr val="tx1"/>
            </a:solidFill>
            <a:round/>
            <a:headEnd/>
            <a:tailEnd type="triangle" w="med" len="med"/>
          </a:ln>
        </p:spPr>
        <p:txBody>
          <a:bodyPr/>
          <a:lstStyle/>
          <a:p>
            <a:endParaRPr lang="en-US"/>
          </a:p>
        </p:txBody>
      </p:sp>
      <p:sp>
        <p:nvSpPr>
          <p:cNvPr id="8197" name="Line 6"/>
          <p:cNvSpPr>
            <a:spLocks noChangeShapeType="1"/>
          </p:cNvSpPr>
          <p:nvPr/>
        </p:nvSpPr>
        <p:spPr bwMode="auto">
          <a:xfrm>
            <a:off x="4953000" y="2133600"/>
            <a:ext cx="381000" cy="152400"/>
          </a:xfrm>
          <a:prstGeom prst="line">
            <a:avLst/>
          </a:prstGeom>
          <a:noFill/>
          <a:ln w="9525">
            <a:solidFill>
              <a:schemeClr val="tx1"/>
            </a:solidFill>
            <a:round/>
            <a:headEnd/>
            <a:tailEnd type="triangle" w="med" len="med"/>
          </a:ln>
        </p:spPr>
        <p:txBody>
          <a:bodyPr/>
          <a:lstStyle/>
          <a:p>
            <a:endParaRPr lang="en-US"/>
          </a:p>
        </p:txBody>
      </p:sp>
      <p:sp>
        <p:nvSpPr>
          <p:cNvPr id="8198" name="Line 7"/>
          <p:cNvSpPr>
            <a:spLocks noChangeShapeType="1"/>
          </p:cNvSpPr>
          <p:nvPr/>
        </p:nvSpPr>
        <p:spPr bwMode="auto">
          <a:xfrm>
            <a:off x="5334000" y="2286000"/>
            <a:ext cx="1219200" cy="762000"/>
          </a:xfrm>
          <a:prstGeom prst="line">
            <a:avLst/>
          </a:prstGeom>
          <a:noFill/>
          <a:ln w="9525">
            <a:solidFill>
              <a:schemeClr val="tx1"/>
            </a:solidFill>
            <a:round/>
            <a:headEnd/>
            <a:tailEnd type="triangle" w="med" len="med"/>
          </a:ln>
        </p:spPr>
        <p:txBody>
          <a:bodyPr/>
          <a:lstStyle/>
          <a:p>
            <a:endParaRPr lang="en-US"/>
          </a:p>
        </p:txBody>
      </p:sp>
      <p:sp>
        <p:nvSpPr>
          <p:cNvPr id="7" name="Rounded Rectangle 6"/>
          <p:cNvSpPr/>
          <p:nvPr/>
        </p:nvSpPr>
        <p:spPr>
          <a:xfrm>
            <a:off x="2133600" y="3962400"/>
            <a:ext cx="4648200" cy="2743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176129" name="Picture 1" descr="C:\Users\SONY\Pictures\Zebesco - 14.jpg"/>
          <p:cNvPicPr>
            <a:picLocks noChangeAspect="1" noChangeArrowheads="1"/>
          </p:cNvPicPr>
          <p:nvPr/>
        </p:nvPicPr>
        <p:blipFill>
          <a:blip r:embed="rId2"/>
          <a:srcRect/>
          <a:stretch>
            <a:fillRect/>
          </a:stretch>
        </p:blipFill>
        <p:spPr bwMode="auto">
          <a:xfrm>
            <a:off x="2133601" y="3962400"/>
            <a:ext cx="4724400" cy="2743200"/>
          </a:xfrm>
          <a:prstGeom prst="rect">
            <a:avLst/>
          </a:prstGeom>
          <a:noFill/>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BDB33-01C5-96EF-CC79-E692F7552F3A}"/>
              </a:ext>
            </a:extLst>
          </p:cNvPr>
          <p:cNvSpPr>
            <a:spLocks noGrp="1"/>
          </p:cNvSpPr>
          <p:nvPr>
            <p:ph type="title"/>
          </p:nvPr>
        </p:nvSpPr>
        <p:spPr>
          <a:xfrm>
            <a:off x="457200" y="274638"/>
            <a:ext cx="7467600" cy="411162"/>
          </a:xfrm>
        </p:spPr>
        <p:txBody>
          <a:bodyPr>
            <a:normAutofit fontScale="90000"/>
          </a:bodyPr>
          <a:lstStyle/>
          <a:p>
            <a:r>
              <a:rPr lang="en-IN" dirty="0"/>
              <a:t>Three main bodies of </a:t>
            </a:r>
            <a:r>
              <a:rPr lang="en-IN" dirty="0" err="1"/>
              <a:t>ilo</a:t>
            </a:r>
            <a:r>
              <a:rPr lang="en-IN" dirty="0"/>
              <a:t>:</a:t>
            </a:r>
          </a:p>
        </p:txBody>
      </p:sp>
      <p:sp>
        <p:nvSpPr>
          <p:cNvPr id="3" name="Content Placeholder 2">
            <a:extLst>
              <a:ext uri="{FF2B5EF4-FFF2-40B4-BE49-F238E27FC236}">
                <a16:creationId xmlns:a16="http://schemas.microsoft.com/office/drawing/2014/main" id="{D1679FE3-639A-05E6-58BB-AE75AA9C767E}"/>
              </a:ext>
            </a:extLst>
          </p:cNvPr>
          <p:cNvSpPr>
            <a:spLocks noGrp="1"/>
          </p:cNvSpPr>
          <p:nvPr>
            <p:ph sz="quarter" idx="1"/>
          </p:nvPr>
        </p:nvSpPr>
        <p:spPr>
          <a:xfrm>
            <a:off x="304800" y="914400"/>
            <a:ext cx="8305800" cy="5559552"/>
          </a:xfrm>
        </p:spPr>
        <p:txBody>
          <a:bodyPr>
            <a:normAutofit fontScale="70000" lnSpcReduction="20000"/>
          </a:bodyPr>
          <a:lstStyle/>
          <a:p>
            <a:pPr algn="l">
              <a:lnSpc>
                <a:spcPct val="120000"/>
              </a:lnSpc>
              <a:buFont typeface="+mj-lt"/>
              <a:buAutoNum type="arabicPeriod"/>
            </a:pPr>
            <a:r>
              <a:rPr lang="en-US" b="1" i="0" dirty="0">
                <a:solidFill>
                  <a:srgbClr val="333333"/>
                </a:solidFill>
                <a:effectLst/>
                <a:latin typeface="Open Sans" panose="020B0606030504020204" pitchFamily="34" charset="0"/>
              </a:rPr>
              <a:t>The International Labour Conference</a:t>
            </a:r>
            <a:br>
              <a:rPr lang="en-US" b="0" i="0" dirty="0">
                <a:solidFill>
                  <a:srgbClr val="333333"/>
                </a:solidFill>
                <a:effectLst/>
                <a:latin typeface="Open Sans" panose="020B0606030504020204" pitchFamily="34" charset="0"/>
              </a:rPr>
            </a:br>
            <a:r>
              <a:rPr lang="en-US" b="0" i="0" dirty="0">
                <a:solidFill>
                  <a:srgbClr val="333333"/>
                </a:solidFill>
                <a:effectLst/>
                <a:latin typeface="Open Sans" panose="020B0606030504020204" pitchFamily="34" charset="0"/>
              </a:rPr>
              <a:t>It is an annual gathering of governments, workers, and employers from ILO member countries. The conference's goal is to discuss the organization's broad policies, establish and adopt international labour standards, and elect the governing body.</a:t>
            </a:r>
            <a:br>
              <a:rPr lang="en-US" b="0" i="0" dirty="0">
                <a:solidFill>
                  <a:srgbClr val="333333"/>
                </a:solidFill>
                <a:effectLst/>
                <a:latin typeface="Open Sans" panose="020B0606030504020204" pitchFamily="34" charset="0"/>
              </a:rPr>
            </a:br>
            <a:r>
              <a:rPr lang="en-US" b="0" i="0" dirty="0">
                <a:solidFill>
                  <a:srgbClr val="333333"/>
                </a:solidFill>
                <a:effectLst/>
                <a:latin typeface="Open Sans" panose="020B0606030504020204" pitchFamily="34" charset="0"/>
              </a:rPr>
              <a:t> </a:t>
            </a:r>
          </a:p>
          <a:p>
            <a:pPr algn="l">
              <a:lnSpc>
                <a:spcPct val="120000"/>
              </a:lnSpc>
              <a:buFont typeface="+mj-lt"/>
              <a:buAutoNum type="arabicPeriod"/>
            </a:pPr>
            <a:r>
              <a:rPr lang="en-US" b="1" i="0" dirty="0">
                <a:solidFill>
                  <a:srgbClr val="333333"/>
                </a:solidFill>
                <a:effectLst/>
                <a:latin typeface="Open Sans" panose="020B0606030504020204" pitchFamily="34" charset="0"/>
              </a:rPr>
              <a:t>Governing Body</a:t>
            </a:r>
            <a:br>
              <a:rPr lang="en-US" b="0" i="0" dirty="0">
                <a:solidFill>
                  <a:srgbClr val="333333"/>
                </a:solidFill>
                <a:effectLst/>
                <a:latin typeface="Open Sans" panose="020B0606030504020204" pitchFamily="34" charset="0"/>
              </a:rPr>
            </a:br>
            <a:r>
              <a:rPr lang="en-US" b="0" i="0" dirty="0">
                <a:solidFill>
                  <a:srgbClr val="333333"/>
                </a:solidFill>
                <a:effectLst/>
                <a:latin typeface="Open Sans" panose="020B0606030504020204" pitchFamily="34" charset="0"/>
              </a:rPr>
              <a:t>It is the ILO's executive body, responsible for policy decisions, setting the agenda for the International Labour Conference, adopting a budget, and electing the Director-General. It is made up of 56 titular members, of which 28 are held by governments and 14 by employers and workers, respectively. Ten of the titular government seats are non-elected, permanent seats held by states with the greatest industrial importance; India is one of these nations.</a:t>
            </a:r>
            <a:br>
              <a:rPr lang="en-US" b="0" i="0" dirty="0">
                <a:solidFill>
                  <a:srgbClr val="333333"/>
                </a:solidFill>
                <a:effectLst/>
                <a:latin typeface="Open Sans" panose="020B0606030504020204" pitchFamily="34" charset="0"/>
              </a:rPr>
            </a:br>
            <a:r>
              <a:rPr lang="en-US" b="0" i="0" dirty="0">
                <a:solidFill>
                  <a:srgbClr val="333333"/>
                </a:solidFill>
                <a:effectLst/>
                <a:latin typeface="Open Sans" panose="020B0606030504020204" pitchFamily="34" charset="0"/>
              </a:rPr>
              <a:t> </a:t>
            </a:r>
          </a:p>
          <a:p>
            <a:pPr algn="l">
              <a:lnSpc>
                <a:spcPct val="120000"/>
              </a:lnSpc>
              <a:buFont typeface="+mj-lt"/>
              <a:buAutoNum type="arabicPeriod"/>
            </a:pPr>
            <a:r>
              <a:rPr lang="en-US" b="1" i="0" dirty="0">
                <a:solidFill>
                  <a:srgbClr val="333333"/>
                </a:solidFill>
                <a:effectLst/>
                <a:latin typeface="Open Sans" panose="020B0606030504020204" pitchFamily="34" charset="0"/>
              </a:rPr>
              <a:t>International Labour Office</a:t>
            </a:r>
            <a:br>
              <a:rPr lang="en-US" b="0" i="0" dirty="0">
                <a:solidFill>
                  <a:srgbClr val="333333"/>
                </a:solidFill>
                <a:effectLst/>
                <a:latin typeface="Open Sans" panose="020B0606030504020204" pitchFamily="34" charset="0"/>
              </a:rPr>
            </a:br>
            <a:r>
              <a:rPr lang="en-US" b="0" i="0" dirty="0">
                <a:solidFill>
                  <a:srgbClr val="333333"/>
                </a:solidFill>
                <a:effectLst/>
                <a:latin typeface="Open Sans" panose="020B0606030504020204" pitchFamily="34" charset="0"/>
              </a:rPr>
              <a:t>It is the International Labour Organization's permanent secretariat, and it is in charge of the organization's administration as well as the implementation of technical cooperation activities, as well as programs for awareness, advocacy, and information sharing.</a:t>
            </a:r>
            <a:br>
              <a:rPr lang="en-US" b="0" i="0" dirty="0">
                <a:solidFill>
                  <a:srgbClr val="333333"/>
                </a:solidFill>
                <a:effectLst/>
                <a:latin typeface="Open Sans" panose="020B0606030504020204" pitchFamily="34" charset="0"/>
              </a:rPr>
            </a:br>
            <a:r>
              <a:rPr lang="en-US" b="0" i="0" dirty="0">
                <a:solidFill>
                  <a:srgbClr val="333333"/>
                </a:solidFill>
                <a:effectLst/>
                <a:latin typeface="Open Sans" panose="020B0606030504020204" pitchFamily="34" charset="0"/>
              </a:rPr>
              <a:t> </a:t>
            </a:r>
          </a:p>
          <a:p>
            <a:endParaRPr lang="en-IN" dirty="0"/>
          </a:p>
        </p:txBody>
      </p:sp>
    </p:spTree>
    <p:extLst>
      <p:ext uri="{BB962C8B-B14F-4D97-AF65-F5344CB8AC3E}">
        <p14:creationId xmlns:p14="http://schemas.microsoft.com/office/powerpoint/2010/main" val="133017355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A669B-69C5-9C77-988B-D5559F903ACB}"/>
              </a:ext>
            </a:extLst>
          </p:cNvPr>
          <p:cNvSpPr>
            <a:spLocks noGrp="1"/>
          </p:cNvSpPr>
          <p:nvPr>
            <p:ph type="title"/>
          </p:nvPr>
        </p:nvSpPr>
        <p:spPr/>
        <p:txBody>
          <a:bodyPr/>
          <a:lstStyle/>
          <a:p>
            <a:r>
              <a:rPr lang="en-US" dirty="0"/>
              <a:t>Impact of I.L.O’s Conventions on Labour Legislations in India</a:t>
            </a:r>
            <a:endParaRPr lang="en-IN" dirty="0"/>
          </a:p>
        </p:txBody>
      </p:sp>
      <p:sp>
        <p:nvSpPr>
          <p:cNvPr id="3" name="Content Placeholder 2">
            <a:extLst>
              <a:ext uri="{FF2B5EF4-FFF2-40B4-BE49-F238E27FC236}">
                <a16:creationId xmlns:a16="http://schemas.microsoft.com/office/drawing/2014/main" id="{CCEB80E2-FD74-14BD-E15F-586DB236654F}"/>
              </a:ext>
            </a:extLst>
          </p:cNvPr>
          <p:cNvSpPr>
            <a:spLocks noGrp="1"/>
          </p:cNvSpPr>
          <p:nvPr>
            <p:ph sz="quarter" idx="1"/>
          </p:nvPr>
        </p:nvSpPr>
        <p:spPr>
          <a:xfrm>
            <a:off x="381000" y="1600200"/>
            <a:ext cx="8229600" cy="4873752"/>
          </a:xfrm>
        </p:spPr>
        <p:txBody>
          <a:bodyPr>
            <a:normAutofit lnSpcReduction="10000"/>
          </a:bodyPr>
          <a:lstStyle/>
          <a:p>
            <a:pPr>
              <a:lnSpc>
                <a:spcPct val="150000"/>
              </a:lnSpc>
            </a:pPr>
            <a:r>
              <a:rPr lang="en-US" b="1" dirty="0"/>
              <a:t>Factories and Mines Legislations </a:t>
            </a:r>
            <a:r>
              <a:rPr lang="en-US" dirty="0"/>
              <a:t>with regards to aspects like hours of work, weekly rest, holiday with pay and wages a) Employment of children and young persons b) Employment of women at night c) Industrial health, safety and welfare. </a:t>
            </a:r>
          </a:p>
          <a:p>
            <a:pPr>
              <a:lnSpc>
                <a:spcPct val="150000"/>
              </a:lnSpc>
            </a:pPr>
            <a:r>
              <a:rPr lang="en-US" b="1" dirty="0"/>
              <a:t>Wage-legislations - </a:t>
            </a:r>
            <a:r>
              <a:rPr lang="en-US" dirty="0"/>
              <a:t>India ratified Convention 26 on minimum wages fixing machinery in 1955 and amended Minimum Wages Act to constitute an advisory Committee to advise on this matter. </a:t>
            </a:r>
            <a:endParaRPr lang="en-IN" dirty="0"/>
          </a:p>
        </p:txBody>
      </p:sp>
    </p:spTree>
    <p:extLst>
      <p:ext uri="{BB962C8B-B14F-4D97-AF65-F5344CB8AC3E}">
        <p14:creationId xmlns:p14="http://schemas.microsoft.com/office/powerpoint/2010/main" val="4483797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36E898-8AB2-72D8-72B1-307C04151B68}"/>
              </a:ext>
            </a:extLst>
          </p:cNvPr>
          <p:cNvSpPr>
            <a:spLocks noGrp="1"/>
          </p:cNvSpPr>
          <p:nvPr>
            <p:ph sz="quarter" idx="1"/>
          </p:nvPr>
        </p:nvSpPr>
        <p:spPr>
          <a:xfrm>
            <a:off x="609600" y="609600"/>
            <a:ext cx="7467600" cy="4873752"/>
          </a:xfrm>
        </p:spPr>
        <p:txBody>
          <a:bodyPr/>
          <a:lstStyle/>
          <a:p>
            <a:pPr>
              <a:lnSpc>
                <a:spcPct val="150000"/>
              </a:lnSpc>
            </a:pPr>
            <a:r>
              <a:rPr lang="en-US" b="1" dirty="0"/>
              <a:t> Social Security - </a:t>
            </a:r>
            <a:r>
              <a:rPr lang="en-US" dirty="0"/>
              <a:t>A number of Conventions and Recommendations dealing with workmen compensation, sickness insurance, invalidity, old age and survivors' insurance, unemployment provisions, maternity protection and general aspects of social security have been adopted by the ILO. India has directly or indirectly adopted some of them in its laws.</a:t>
            </a:r>
            <a:endParaRPr lang="en-IN" dirty="0"/>
          </a:p>
        </p:txBody>
      </p:sp>
    </p:spTree>
    <p:extLst>
      <p:ext uri="{BB962C8B-B14F-4D97-AF65-F5344CB8AC3E}">
        <p14:creationId xmlns:p14="http://schemas.microsoft.com/office/powerpoint/2010/main" val="17780458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52400" y="247080"/>
            <a:ext cx="8805359" cy="6610920"/>
          </a:xfrm>
        </p:spPr>
      </p:pic>
    </p:spTree>
    <p:extLst>
      <p:ext uri="{BB962C8B-B14F-4D97-AF65-F5344CB8AC3E}">
        <p14:creationId xmlns:p14="http://schemas.microsoft.com/office/powerpoint/2010/main" val="25226244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218DA7-264B-BDC2-1CE6-0BB52B1A0EED}"/>
              </a:ext>
            </a:extLst>
          </p:cNvPr>
          <p:cNvSpPr>
            <a:spLocks noGrp="1"/>
          </p:cNvSpPr>
          <p:nvPr>
            <p:ph sz="quarter" idx="1"/>
          </p:nvPr>
        </p:nvSpPr>
        <p:spPr/>
        <p:txBody>
          <a:bodyPr/>
          <a:lstStyle/>
          <a:p>
            <a:pPr marL="0" indent="0">
              <a:buNone/>
            </a:pPr>
            <a:endParaRPr lang="en-IN" dirty="0"/>
          </a:p>
          <a:p>
            <a:pPr marL="0" indent="0">
              <a:buNone/>
            </a:pPr>
            <a:endParaRPr lang="en-IN" dirty="0"/>
          </a:p>
          <a:p>
            <a:pPr marL="0" indent="0" algn="ctr">
              <a:buNone/>
            </a:pPr>
            <a:r>
              <a:rPr lang="en-IN" sz="7200" dirty="0"/>
              <a:t>THANK YOU</a:t>
            </a:r>
          </a:p>
        </p:txBody>
      </p:sp>
    </p:spTree>
    <p:extLst>
      <p:ext uri="{BB962C8B-B14F-4D97-AF65-F5344CB8AC3E}">
        <p14:creationId xmlns:p14="http://schemas.microsoft.com/office/powerpoint/2010/main" val="875439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81000" y="457200"/>
            <a:ext cx="8001000" cy="6019800"/>
          </a:xfrm>
        </p:spPr>
        <p:txBody>
          <a:bodyPr/>
          <a:lstStyle/>
          <a:p>
            <a:pPr algn="just" eaLnBrk="1" hangingPunct="1">
              <a:buNone/>
              <a:defRPr/>
            </a:pPr>
            <a:r>
              <a:rPr lang="en-US" dirty="0"/>
              <a:t> </a:t>
            </a:r>
          </a:p>
          <a:p>
            <a:pPr algn="just" eaLnBrk="1" hangingPunct="1">
              <a:lnSpc>
                <a:spcPct val="150000"/>
              </a:lnSpc>
              <a:defRPr/>
            </a:pPr>
            <a:r>
              <a:rPr lang="en-US" dirty="0"/>
              <a:t>Initial stages – industrialization – workers – uneducated , untrained and unorganized</a:t>
            </a:r>
          </a:p>
          <a:p>
            <a:pPr algn="just" eaLnBrk="1" hangingPunct="1">
              <a:lnSpc>
                <a:spcPct val="150000"/>
              </a:lnSpc>
              <a:defRPr/>
            </a:pPr>
            <a:r>
              <a:rPr lang="en-US" dirty="0"/>
              <a:t>Exploitation of labour – slaves , unhygienic working conditions , employment of children</a:t>
            </a:r>
          </a:p>
          <a:p>
            <a:pPr algn="just">
              <a:lnSpc>
                <a:spcPct val="150000"/>
              </a:lnSpc>
              <a:buFont typeface="Wingdings" pitchFamily="2" charset="2"/>
              <a:buChar char="Ø"/>
            </a:pPr>
            <a:r>
              <a:rPr lang="en-US" dirty="0"/>
              <a:t>Problems / Disagreements – Management / Workers </a:t>
            </a:r>
          </a:p>
          <a:p>
            <a:pPr algn="just">
              <a:lnSpc>
                <a:spcPct val="150000"/>
              </a:lnSpc>
              <a:buFont typeface="Wingdings" pitchFamily="2" charset="2"/>
              <a:buChar char="Ø"/>
            </a:pPr>
            <a:r>
              <a:rPr lang="en-US" dirty="0"/>
              <a:t>This led to both sides – studying the problems more closely – the need for IR – began</a:t>
            </a:r>
          </a:p>
          <a:p>
            <a:pPr algn="just">
              <a:lnSpc>
                <a:spcPct val="150000"/>
              </a:lnSpc>
              <a:buFont typeface="Wingdings" pitchFamily="2" charset="2"/>
              <a:buChar char="Ø"/>
            </a:pPr>
            <a:r>
              <a:rPr lang="en-US" dirty="0"/>
              <a:t> The size of modern companies – added to the dimensions of the relationship</a:t>
            </a:r>
          </a:p>
          <a:p>
            <a:pPr algn="just" eaLnBrk="1" hangingPunct="1">
              <a:defRPr/>
            </a:pPr>
            <a:endParaRPr lang="en-US" dirty="0"/>
          </a:p>
          <a:p>
            <a:pPr algn="just" eaLnBrk="1" hangingPunct="1">
              <a:buNone/>
              <a:defRPr/>
            </a:pPr>
            <a:endParaRPr lang="en-IN"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685800"/>
            <a:ext cx="8153400" cy="6096000"/>
          </a:xfrm>
        </p:spPr>
        <p:txBody>
          <a:bodyPr>
            <a:normAutofit/>
          </a:bodyPr>
          <a:lstStyle/>
          <a:p>
            <a:pPr algn="just">
              <a:lnSpc>
                <a:spcPct val="150000"/>
              </a:lnSpc>
              <a:buFont typeface="Wingdings" pitchFamily="2" charset="2"/>
              <a:buChar char="Ø"/>
            </a:pPr>
            <a:r>
              <a:rPr lang="en-US" dirty="0">
                <a:solidFill>
                  <a:srgbClr val="0070C0"/>
                </a:solidFill>
              </a:rPr>
              <a:t>Labour relations departments – added – to negotiate and administer – complex contracts – with union pressures</a:t>
            </a:r>
          </a:p>
          <a:p>
            <a:pPr algn="just">
              <a:lnSpc>
                <a:spcPct val="150000"/>
              </a:lnSpc>
              <a:buFont typeface="Wingdings" pitchFamily="2" charset="2"/>
              <a:buChar char="Ø"/>
            </a:pPr>
            <a:r>
              <a:rPr lang="en-US" dirty="0">
                <a:solidFill>
                  <a:srgbClr val="0070C0"/>
                </a:solidFill>
              </a:rPr>
              <a:t> State – stepped in – exploitation of workers</a:t>
            </a:r>
          </a:p>
          <a:p>
            <a:pPr algn="just">
              <a:lnSpc>
                <a:spcPct val="150000"/>
              </a:lnSpc>
              <a:buFont typeface="Wingdings" pitchFamily="2" charset="2"/>
              <a:buChar char="Ø"/>
            </a:pPr>
            <a:r>
              <a:rPr lang="en-US" dirty="0">
                <a:solidFill>
                  <a:srgbClr val="0070C0"/>
                </a:solidFill>
              </a:rPr>
              <a:t> Organized labour – began lobbying the government for favorable legislation to counter the management</a:t>
            </a:r>
          </a:p>
          <a:p>
            <a:pPr algn="just">
              <a:lnSpc>
                <a:spcPct val="150000"/>
              </a:lnSpc>
              <a:buFont typeface="Wingdings" pitchFamily="2" charset="2"/>
              <a:buChar char="Ø"/>
            </a:pPr>
            <a:r>
              <a:rPr lang="en-US" dirty="0">
                <a:solidFill>
                  <a:srgbClr val="0070C0"/>
                </a:solidFill>
              </a:rPr>
              <a:t>Personnel departments – had to monitor compliance – with labour laws</a:t>
            </a:r>
          </a:p>
          <a:p>
            <a:pPr algn="just">
              <a:lnSpc>
                <a:spcPct val="150000"/>
              </a:lnSpc>
              <a:buFont typeface="Wingdings" pitchFamily="2" charset="2"/>
              <a:buChar char="Ø"/>
            </a:pPr>
            <a:r>
              <a:rPr lang="en-US" dirty="0">
                <a:solidFill>
                  <a:srgbClr val="0070C0"/>
                </a:solidFill>
              </a:rPr>
              <a:t> Further on – Human Resource Departments were added</a:t>
            </a:r>
          </a:p>
          <a:p>
            <a:pPr algn="just">
              <a:buFont typeface="Wingdings" pitchFamily="2" charset="2"/>
              <a:buChar char="Ø"/>
            </a:pPr>
            <a:endParaRPr lang="en-US" dirty="0">
              <a:solidFill>
                <a:srgbClr val="0070C0"/>
              </a:solidFill>
            </a:endParaRPr>
          </a:p>
          <a:p>
            <a:pPr>
              <a:buFont typeface="Wingdings" pitchFamily="2" charset="2"/>
              <a:buChar char="Ø"/>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517525"/>
          </a:xfrm>
        </p:spPr>
        <p:txBody>
          <a:bodyPr>
            <a:normAutofit fontScale="90000"/>
          </a:bodyPr>
          <a:lstStyle/>
          <a:p>
            <a:pPr algn="ctr">
              <a:defRPr/>
            </a:pPr>
            <a:r>
              <a:rPr lang="en-IN" sz="3200" dirty="0">
                <a:solidFill>
                  <a:srgbClr val="0070C0"/>
                </a:solidFill>
              </a:rPr>
              <a:t>IR IS A TRI-PARTITE PROCESS</a:t>
            </a:r>
          </a:p>
        </p:txBody>
      </p:sp>
      <p:sp>
        <p:nvSpPr>
          <p:cNvPr id="3" name="Content Placeholder 2"/>
          <p:cNvSpPr>
            <a:spLocks noGrp="1"/>
          </p:cNvSpPr>
          <p:nvPr>
            <p:ph sz="quarter" idx="1"/>
          </p:nvPr>
        </p:nvSpPr>
        <p:spPr>
          <a:xfrm>
            <a:off x="838200" y="914400"/>
            <a:ext cx="8007350" cy="5181600"/>
          </a:xfrm>
        </p:spPr>
        <p:txBody>
          <a:bodyPr/>
          <a:lstStyle/>
          <a:p>
            <a:pPr>
              <a:defRPr/>
            </a:pPr>
            <a:r>
              <a:rPr lang="en-US" dirty="0"/>
              <a:t>3 Tier system</a:t>
            </a:r>
            <a:endParaRPr lang="en-IN" dirty="0"/>
          </a:p>
        </p:txBody>
      </p:sp>
      <p:sp>
        <p:nvSpPr>
          <p:cNvPr id="4" name="Oval 3"/>
          <p:cNvSpPr/>
          <p:nvPr/>
        </p:nvSpPr>
        <p:spPr bwMode="auto">
          <a:xfrm>
            <a:off x="1066800" y="1676400"/>
            <a:ext cx="2895600" cy="1981200"/>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dirty="0">
              <a:cs typeface="+mn-cs"/>
            </a:endParaRPr>
          </a:p>
          <a:p>
            <a:pPr eaLnBrk="0" hangingPunct="0">
              <a:defRPr/>
            </a:pPr>
            <a:endParaRPr lang="en-US" dirty="0">
              <a:cs typeface="+mn-cs"/>
            </a:endParaRPr>
          </a:p>
          <a:p>
            <a:pPr eaLnBrk="0" hangingPunct="0">
              <a:defRPr/>
            </a:pPr>
            <a:r>
              <a:rPr lang="en-US" dirty="0">
                <a:cs typeface="+mn-cs"/>
              </a:rPr>
              <a:t>      </a:t>
            </a:r>
            <a:r>
              <a:rPr lang="en-US" dirty="0">
                <a:solidFill>
                  <a:schemeClr val="accent4">
                    <a:lumMod val="10000"/>
                  </a:schemeClr>
                </a:solidFill>
                <a:cs typeface="+mn-cs"/>
              </a:rPr>
              <a:t>LABOUR</a:t>
            </a:r>
            <a:endParaRPr lang="en-IN" dirty="0">
              <a:solidFill>
                <a:schemeClr val="accent4">
                  <a:lumMod val="10000"/>
                </a:schemeClr>
              </a:solidFill>
              <a:cs typeface="+mn-cs"/>
            </a:endParaRPr>
          </a:p>
        </p:txBody>
      </p:sp>
      <p:sp>
        <p:nvSpPr>
          <p:cNvPr id="5" name="Oval 4"/>
          <p:cNvSpPr/>
          <p:nvPr/>
        </p:nvSpPr>
        <p:spPr bwMode="auto">
          <a:xfrm>
            <a:off x="5562600" y="1524000"/>
            <a:ext cx="2895600" cy="1981200"/>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0" hangingPunct="0">
              <a:defRPr/>
            </a:pPr>
            <a:endParaRPr lang="en-US" dirty="0">
              <a:cs typeface="+mn-cs"/>
            </a:endParaRPr>
          </a:p>
          <a:p>
            <a:pPr eaLnBrk="0" hangingPunct="0">
              <a:defRPr/>
            </a:pPr>
            <a:endParaRPr lang="en-US" dirty="0">
              <a:cs typeface="+mn-cs"/>
            </a:endParaRPr>
          </a:p>
          <a:p>
            <a:pPr eaLnBrk="0" hangingPunct="0">
              <a:defRPr/>
            </a:pPr>
            <a:r>
              <a:rPr lang="en-US" dirty="0">
                <a:solidFill>
                  <a:schemeClr val="accent4">
                    <a:lumMod val="10000"/>
                  </a:schemeClr>
                </a:solidFill>
                <a:cs typeface="+mn-cs"/>
              </a:rPr>
              <a:t>   MANAGEMENT</a:t>
            </a:r>
            <a:endParaRPr lang="en-IN" dirty="0">
              <a:solidFill>
                <a:schemeClr val="accent4">
                  <a:lumMod val="10000"/>
                </a:schemeClr>
              </a:solidFill>
              <a:cs typeface="+mn-cs"/>
            </a:endParaRPr>
          </a:p>
        </p:txBody>
      </p:sp>
      <p:sp>
        <p:nvSpPr>
          <p:cNvPr id="7" name="Oval 6"/>
          <p:cNvSpPr/>
          <p:nvPr/>
        </p:nvSpPr>
        <p:spPr bwMode="auto">
          <a:xfrm>
            <a:off x="3200400" y="4267200"/>
            <a:ext cx="3200400" cy="1752600"/>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a:lstStyle/>
          <a:p>
            <a:pPr eaLnBrk="0" hangingPunct="0">
              <a:defRPr/>
            </a:pPr>
            <a:r>
              <a:rPr lang="en-US" dirty="0">
                <a:cs typeface="+mn-cs"/>
              </a:rPr>
              <a:t>  </a:t>
            </a:r>
          </a:p>
          <a:p>
            <a:pPr eaLnBrk="0" hangingPunct="0">
              <a:defRPr/>
            </a:pPr>
            <a:r>
              <a:rPr lang="en-US" dirty="0">
                <a:solidFill>
                  <a:schemeClr val="accent4">
                    <a:lumMod val="10000"/>
                  </a:schemeClr>
                </a:solidFill>
                <a:cs typeface="+mn-cs"/>
              </a:rPr>
              <a:t>   GOVERNMENT</a:t>
            </a:r>
          </a:p>
          <a:p>
            <a:pPr eaLnBrk="0" hangingPunct="0">
              <a:defRPr/>
            </a:pPr>
            <a:r>
              <a:rPr lang="en-US" dirty="0">
                <a:solidFill>
                  <a:schemeClr val="accent4">
                    <a:lumMod val="10000"/>
                  </a:schemeClr>
                </a:solidFill>
                <a:cs typeface="+mn-cs"/>
              </a:rPr>
              <a:t>       (STATE)</a:t>
            </a:r>
            <a:endParaRPr lang="en-IN" dirty="0">
              <a:solidFill>
                <a:schemeClr val="accent4">
                  <a:lumMod val="10000"/>
                </a:schemeClr>
              </a:solidFill>
              <a:cs typeface="+mn-cs"/>
            </a:endParaRPr>
          </a:p>
        </p:txBody>
      </p:sp>
      <p:cxnSp>
        <p:nvCxnSpPr>
          <p:cNvPr id="13319" name="Straight Arrow Connector 8"/>
          <p:cNvCxnSpPr>
            <a:cxnSpLocks noChangeShapeType="1"/>
          </p:cNvCxnSpPr>
          <p:nvPr/>
        </p:nvCxnSpPr>
        <p:spPr bwMode="auto">
          <a:xfrm rot="16200000" flipH="1">
            <a:off x="3429000" y="3657600"/>
            <a:ext cx="533400" cy="533400"/>
          </a:xfrm>
          <a:prstGeom prst="straightConnector1">
            <a:avLst/>
          </a:prstGeom>
          <a:noFill/>
          <a:ln w="9525" algn="ctr">
            <a:solidFill>
              <a:schemeClr val="tx1"/>
            </a:solidFill>
            <a:round/>
            <a:headEnd type="arrow" w="med" len="med"/>
            <a:tailEnd type="arrow" w="med" len="med"/>
          </a:ln>
        </p:spPr>
      </p:cxnSp>
      <p:cxnSp>
        <p:nvCxnSpPr>
          <p:cNvPr id="11" name="Straight Arrow Connector 10"/>
          <p:cNvCxnSpPr/>
          <p:nvPr/>
        </p:nvCxnSpPr>
        <p:spPr bwMode="auto">
          <a:xfrm flipH="1">
            <a:off x="5105400" y="3276600"/>
            <a:ext cx="609600" cy="838200"/>
          </a:xfrm>
          <a:prstGeom prst="straightConnector1">
            <a:avLst/>
          </a:prstGeom>
          <a:solidFill>
            <a:schemeClr val="accent1"/>
          </a:solidFill>
          <a:ln w="9525" cap="flat" cmpd="sng" algn="ctr">
            <a:solidFill>
              <a:schemeClr val="tx1"/>
            </a:solidFill>
            <a:prstDash val="solid"/>
            <a:round/>
            <a:headEnd type="arrow"/>
            <a:tailEnd type="arrow"/>
          </a:ln>
          <a:effectLst/>
        </p:spPr>
      </p:cxnSp>
      <p:cxnSp>
        <p:nvCxnSpPr>
          <p:cNvPr id="13" name="Straight Arrow Connector 12"/>
          <p:cNvCxnSpPr/>
          <p:nvPr/>
        </p:nvCxnSpPr>
        <p:spPr bwMode="auto">
          <a:xfrm>
            <a:off x="4267200" y="2667000"/>
            <a:ext cx="990600" cy="0"/>
          </a:xfrm>
          <a:prstGeom prst="straightConnector1">
            <a:avLst/>
          </a:prstGeom>
          <a:solidFill>
            <a:schemeClr val="accent1"/>
          </a:solidFill>
          <a:ln w="9525" cap="flat" cmpd="sng" algn="ctr">
            <a:solidFill>
              <a:schemeClr val="tx1"/>
            </a:solidFill>
            <a:prstDash val="solid"/>
            <a:round/>
            <a:headEnd type="arrow"/>
            <a:tailEnd type="arrow"/>
          </a:ln>
          <a:effectLst/>
        </p:spPr>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92162"/>
          </a:xfrm>
        </p:spPr>
        <p:txBody>
          <a:bodyPr/>
          <a:lstStyle/>
          <a:p>
            <a:pPr algn="ctr">
              <a:defRPr/>
            </a:pPr>
            <a:r>
              <a:rPr lang="en-US" dirty="0">
                <a:solidFill>
                  <a:srgbClr val="FF0000"/>
                </a:solidFill>
              </a:rPr>
              <a:t>INDUSTRIAL RELATIONS</a:t>
            </a:r>
            <a:endParaRPr lang="en-IN" dirty="0">
              <a:solidFill>
                <a:srgbClr val="FF0000"/>
              </a:solidFill>
            </a:endParaRPr>
          </a:p>
        </p:txBody>
      </p:sp>
      <p:sp>
        <p:nvSpPr>
          <p:cNvPr id="3" name="Content Placeholder 2"/>
          <p:cNvSpPr>
            <a:spLocks noGrp="1"/>
          </p:cNvSpPr>
          <p:nvPr>
            <p:ph sz="quarter" idx="1"/>
          </p:nvPr>
        </p:nvSpPr>
        <p:spPr>
          <a:xfrm>
            <a:off x="609600" y="1371600"/>
            <a:ext cx="7848600" cy="5334000"/>
          </a:xfrm>
        </p:spPr>
        <p:txBody>
          <a:bodyPr>
            <a:normAutofit/>
          </a:bodyPr>
          <a:lstStyle/>
          <a:p>
            <a:pPr algn="just">
              <a:lnSpc>
                <a:spcPct val="150000"/>
              </a:lnSpc>
              <a:buFont typeface="Wingdings" pitchFamily="2" charset="2"/>
              <a:buChar char="q"/>
              <a:defRPr/>
            </a:pPr>
            <a:r>
              <a:rPr lang="en-US" dirty="0"/>
              <a:t> All matters that arise in day-to-day association between employers , managers / supervisors  and workers , and includes –</a:t>
            </a:r>
          </a:p>
          <a:p>
            <a:pPr marL="514350" indent="-514350" algn="just">
              <a:lnSpc>
                <a:spcPct val="150000"/>
              </a:lnSpc>
              <a:buAutoNum type="alphaLcParenBoth"/>
              <a:defRPr/>
            </a:pPr>
            <a:r>
              <a:rPr lang="en-US" dirty="0"/>
              <a:t>Relations between supervisors / managers and individual workers</a:t>
            </a:r>
          </a:p>
          <a:p>
            <a:pPr marL="514350" indent="-514350" algn="just">
              <a:lnSpc>
                <a:spcPct val="150000"/>
              </a:lnSpc>
              <a:buAutoNum type="alphaLcParenBoth"/>
              <a:defRPr/>
            </a:pPr>
            <a:r>
              <a:rPr lang="en-US" dirty="0"/>
              <a:t>Collective relations between employers and trade unions ; and</a:t>
            </a:r>
          </a:p>
          <a:p>
            <a:pPr marL="514350" indent="-514350" algn="just">
              <a:lnSpc>
                <a:spcPct val="150000"/>
              </a:lnSpc>
              <a:buAutoNum type="alphaLcParenBoth"/>
              <a:defRPr/>
            </a:pPr>
            <a:r>
              <a:rPr lang="en-US" dirty="0"/>
              <a:t>Role of government in regulation of these relationships.</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475"/>
            <a:ext cx="8385175" cy="517525"/>
          </a:xfrm>
        </p:spPr>
        <p:txBody>
          <a:bodyPr>
            <a:normAutofit fontScale="90000"/>
          </a:bodyPr>
          <a:lstStyle/>
          <a:p>
            <a:pPr algn="ctr">
              <a:defRPr/>
            </a:pPr>
            <a:r>
              <a:rPr lang="en-IN" sz="2800" dirty="0">
                <a:solidFill>
                  <a:srgbClr val="FF0000"/>
                </a:solidFill>
              </a:rPr>
              <a:t>COMPONENTS OF IR</a:t>
            </a:r>
          </a:p>
        </p:txBody>
      </p:sp>
      <p:sp>
        <p:nvSpPr>
          <p:cNvPr id="3" name="Content Placeholder 2"/>
          <p:cNvSpPr>
            <a:spLocks noGrp="1"/>
          </p:cNvSpPr>
          <p:nvPr>
            <p:ph sz="quarter" idx="1"/>
          </p:nvPr>
        </p:nvSpPr>
        <p:spPr>
          <a:xfrm>
            <a:off x="380999" y="914399"/>
            <a:ext cx="8610601" cy="5699125"/>
          </a:xfrm>
        </p:spPr>
        <p:txBody>
          <a:bodyPr>
            <a:normAutofit/>
          </a:bodyPr>
          <a:lstStyle/>
          <a:p>
            <a:pPr>
              <a:defRPr/>
            </a:pPr>
            <a:r>
              <a:rPr lang="en-US" sz="2800" dirty="0"/>
              <a:t>Relations between manager / supervisor and individual workers </a:t>
            </a:r>
          </a:p>
          <a:p>
            <a:pPr>
              <a:buFont typeface="Wingdings" pitchFamily="2" charset="2"/>
              <a:buNone/>
              <a:defRPr/>
            </a:pPr>
            <a:r>
              <a:rPr lang="en-US" sz="2800" dirty="0">
                <a:solidFill>
                  <a:srgbClr val="00B0F0"/>
                </a:solidFill>
              </a:rPr>
              <a:t>   </a:t>
            </a:r>
            <a:r>
              <a:rPr lang="en-US" sz="2800" dirty="0">
                <a:solidFill>
                  <a:srgbClr val="7030A0"/>
                </a:solidFill>
              </a:rPr>
              <a:t>(Personnel Management)</a:t>
            </a:r>
          </a:p>
          <a:p>
            <a:pPr>
              <a:buFont typeface="Wingdings" pitchFamily="2" charset="2"/>
              <a:buNone/>
              <a:defRPr/>
            </a:pPr>
            <a:r>
              <a:rPr lang="en-US" sz="2400" dirty="0">
                <a:solidFill>
                  <a:srgbClr val="7030A0"/>
                </a:solidFill>
              </a:rPr>
              <a:t>(worker – absenting , chronic alcoholism, insubordination)</a:t>
            </a:r>
            <a:endParaRPr lang="en-US" sz="2400" dirty="0">
              <a:solidFill>
                <a:srgbClr val="FFFF00"/>
              </a:solidFill>
            </a:endParaRPr>
          </a:p>
          <a:p>
            <a:pPr>
              <a:defRPr/>
            </a:pPr>
            <a:r>
              <a:rPr lang="en-US" sz="2800" dirty="0"/>
              <a:t>The collective relations between  Employers and Trade Unions</a:t>
            </a:r>
          </a:p>
          <a:p>
            <a:pPr>
              <a:buFont typeface="Wingdings" pitchFamily="2" charset="2"/>
              <a:buNone/>
              <a:defRPr/>
            </a:pPr>
            <a:r>
              <a:rPr lang="en-US" sz="2800" dirty="0">
                <a:solidFill>
                  <a:srgbClr val="FF0000"/>
                </a:solidFill>
              </a:rPr>
              <a:t>   </a:t>
            </a:r>
            <a:r>
              <a:rPr lang="en-US" sz="2800" dirty="0">
                <a:solidFill>
                  <a:srgbClr val="7030A0"/>
                </a:solidFill>
              </a:rPr>
              <a:t>(Collective Bargaining)</a:t>
            </a:r>
          </a:p>
          <a:p>
            <a:pPr>
              <a:buFont typeface="Wingdings" pitchFamily="2" charset="2"/>
              <a:buNone/>
              <a:defRPr/>
            </a:pPr>
            <a:r>
              <a:rPr lang="en-US" sz="2400" dirty="0">
                <a:solidFill>
                  <a:srgbClr val="7030A0"/>
                </a:solidFill>
              </a:rPr>
              <a:t>( revision of wages , profit-sharing , welfare measures for workers , improve working and living conditions)</a:t>
            </a:r>
          </a:p>
          <a:p>
            <a:pPr>
              <a:defRPr/>
            </a:pPr>
            <a:r>
              <a:rPr lang="en-US" sz="2800" dirty="0"/>
              <a:t>The Role of Government in the regulation of these relationships</a:t>
            </a:r>
          </a:p>
          <a:p>
            <a:pPr>
              <a:buFont typeface="Wingdings" pitchFamily="2" charset="2"/>
              <a:buNone/>
              <a:defRPr/>
            </a:pPr>
            <a:r>
              <a:rPr lang="en-US" sz="2800" dirty="0">
                <a:solidFill>
                  <a:srgbClr val="7030A0"/>
                </a:solidFill>
              </a:rPr>
              <a:t>   </a:t>
            </a:r>
            <a:r>
              <a:rPr lang="en-US" dirty="0">
                <a:solidFill>
                  <a:srgbClr val="7030A0"/>
                </a:solidFill>
              </a:rPr>
              <a:t>(Labour Legislation)</a:t>
            </a:r>
            <a:endParaRPr lang="en-IN" dirty="0">
              <a:solidFill>
                <a:srgbClr val="7030A0"/>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11520</TotalTime>
  <Words>1894</Words>
  <Application>Microsoft Office PowerPoint</Application>
  <PresentationFormat>On-screen Show (4:3)</PresentationFormat>
  <Paragraphs>261</Paragraphs>
  <Slides>44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44</vt:i4>
      </vt:variant>
    </vt:vector>
  </HeadingPairs>
  <TitlesOfParts>
    <vt:vector size="54" baseType="lpstr">
      <vt:lpstr>Arial</vt:lpstr>
      <vt:lpstr>Calibri</vt:lpstr>
      <vt:lpstr>Century Schoolbook</vt:lpstr>
      <vt:lpstr>Courier New</vt:lpstr>
      <vt:lpstr>Noto Sans</vt:lpstr>
      <vt:lpstr>Open Sans</vt:lpstr>
      <vt:lpstr>Times New Roman</vt:lpstr>
      <vt:lpstr>Wingdings</vt:lpstr>
      <vt:lpstr>Wingdings 2</vt:lpstr>
      <vt:lpstr>Oriel</vt:lpstr>
      <vt:lpstr>INDUSTRIAL RELATIONS AND Labour Laws </vt:lpstr>
      <vt:lpstr>INDUSTRIAL REVOLUTION</vt:lpstr>
      <vt:lpstr>PowerPoint Presentation</vt:lpstr>
      <vt:lpstr>PowerPoint Presentation</vt:lpstr>
      <vt:lpstr>PowerPoint Presentation</vt:lpstr>
      <vt:lpstr>PowerPoint Presentation</vt:lpstr>
      <vt:lpstr>IR IS A TRI-PARTITE PROCESS</vt:lpstr>
      <vt:lpstr>INDUSTRIAL RELATIONS</vt:lpstr>
      <vt:lpstr>COMPONENTS OF IR</vt:lpstr>
      <vt:lpstr>NATURE/ FEATURES OF IR</vt:lpstr>
      <vt:lpstr>PowerPoint Presentation</vt:lpstr>
      <vt:lpstr>PowerPoint Presentation</vt:lpstr>
      <vt:lpstr>OBJECTIVES OF IR</vt:lpstr>
      <vt:lpstr>PowerPoint Presentation</vt:lpstr>
      <vt:lpstr>Approaches  To Industrial Relations</vt:lpstr>
      <vt:lpstr>Approaches to Industrial Relations</vt:lpstr>
      <vt:lpstr>Approaches to Industrial Relations (contd.)</vt:lpstr>
      <vt:lpstr>Why So Many Approaches...?</vt:lpstr>
      <vt:lpstr>Psychological Approach</vt:lpstr>
      <vt:lpstr>Psychological Approach (contd.)</vt:lpstr>
      <vt:lpstr>Sociological Approach</vt:lpstr>
      <vt:lpstr>Human Relations Approach</vt:lpstr>
      <vt:lpstr>What Influences Human To Work</vt:lpstr>
      <vt:lpstr>Gandhian Approach</vt:lpstr>
      <vt:lpstr>Gandhian Approach (contd.)</vt:lpstr>
      <vt:lpstr>Gandhian Approach (contd.)</vt:lpstr>
      <vt:lpstr>Gandhian Approach (contd.)</vt:lpstr>
      <vt:lpstr>System Approach (by John Dunlop)</vt:lpstr>
      <vt:lpstr>System Approach (contd.)</vt:lpstr>
      <vt:lpstr>System Approach (contd.)</vt:lpstr>
      <vt:lpstr>System Approach: Participants</vt:lpstr>
      <vt:lpstr>System Approach : Environment</vt:lpstr>
      <vt:lpstr>System Approach: Output</vt:lpstr>
      <vt:lpstr>Human Resource Management Approach </vt:lpstr>
      <vt:lpstr>HRM Approach (Contd.)</vt:lpstr>
      <vt:lpstr>PowerPoint Presentation</vt:lpstr>
      <vt:lpstr>PowerPoint Presentation</vt:lpstr>
      <vt:lpstr>PowerPoint Presentation</vt:lpstr>
      <vt:lpstr>PowerPoint Presentation</vt:lpstr>
      <vt:lpstr>Three main bodies of ilo:</vt:lpstr>
      <vt:lpstr>Impact of I.L.O’s Conventions on Labour Legislations in India</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Desktop</dc:creator>
  <cp:lastModifiedBy>Dr. Shweta Sharma</cp:lastModifiedBy>
  <cp:revision>7702</cp:revision>
  <dcterms:created xsi:type="dcterms:W3CDTF">2011-08-14T16:10:09Z</dcterms:created>
  <dcterms:modified xsi:type="dcterms:W3CDTF">2024-12-10T09:19:19Z</dcterms:modified>
</cp:coreProperties>
</file>