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7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C8C4A-5BFF-49F4-BBF1-54C4D1D2044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0FB36F-17BD-424F-916B-18C31137D4C7}">
      <dgm:prSet phldrT="[Text]" custT="1"/>
      <dgm:spPr/>
      <dgm:t>
        <a:bodyPr/>
        <a:lstStyle/>
        <a:p>
          <a:r>
            <a:rPr lang="en-US" sz="4000" b="1" dirty="0"/>
            <a:t>General Manager</a:t>
          </a:r>
        </a:p>
      </dgm:t>
    </dgm:pt>
    <dgm:pt modelId="{4244C971-48B3-4A09-8FE8-BE59A28754DC}" type="parTrans" cxnId="{F0789228-75E6-4EAF-A5AE-D54EAC2F9457}">
      <dgm:prSet/>
      <dgm:spPr/>
      <dgm:t>
        <a:bodyPr/>
        <a:lstStyle/>
        <a:p>
          <a:endParaRPr lang="en-US"/>
        </a:p>
      </dgm:t>
    </dgm:pt>
    <dgm:pt modelId="{D4EB2D2A-CDB0-4DE2-A3B2-ED751DB0B71B}" type="sibTrans" cxnId="{F0789228-75E6-4EAF-A5AE-D54EAC2F9457}">
      <dgm:prSet/>
      <dgm:spPr/>
      <dgm:t>
        <a:bodyPr/>
        <a:lstStyle/>
        <a:p>
          <a:endParaRPr lang="en-US"/>
        </a:p>
      </dgm:t>
    </dgm:pt>
    <dgm:pt modelId="{F815EADE-58AD-4474-8C98-21C4E8686925}">
      <dgm:prSet phldrT="[Text]" custT="1"/>
      <dgm:spPr/>
      <dgm:t>
        <a:bodyPr/>
        <a:lstStyle/>
        <a:p>
          <a:r>
            <a:rPr lang="en-US" sz="2000" b="1" dirty="0"/>
            <a:t>Production Dept</a:t>
          </a:r>
        </a:p>
      </dgm:t>
    </dgm:pt>
    <dgm:pt modelId="{7A22CB9D-0E91-4352-AF09-725895E8D853}" type="parTrans" cxnId="{4B90ADED-DBBD-431E-82C3-FFA1DBFB8AF4}">
      <dgm:prSet/>
      <dgm:spPr/>
      <dgm:t>
        <a:bodyPr/>
        <a:lstStyle/>
        <a:p>
          <a:endParaRPr lang="en-US"/>
        </a:p>
      </dgm:t>
    </dgm:pt>
    <dgm:pt modelId="{8FA1C5FC-629F-45A5-80ED-CA5DAE3C5999}" type="sibTrans" cxnId="{4B90ADED-DBBD-431E-82C3-FFA1DBFB8AF4}">
      <dgm:prSet/>
      <dgm:spPr/>
      <dgm:t>
        <a:bodyPr/>
        <a:lstStyle/>
        <a:p>
          <a:endParaRPr lang="en-US"/>
        </a:p>
      </dgm:t>
    </dgm:pt>
    <dgm:pt modelId="{DB72D551-2C9F-4CE3-A604-1BA612D5A876}">
      <dgm:prSet phldrT="[Text]" custT="1"/>
      <dgm:spPr/>
      <dgm:t>
        <a:bodyPr/>
        <a:lstStyle/>
        <a:p>
          <a:r>
            <a:rPr lang="en-US" sz="2400" b="1" dirty="0"/>
            <a:t>Finance Dept</a:t>
          </a:r>
        </a:p>
      </dgm:t>
    </dgm:pt>
    <dgm:pt modelId="{55446AF4-8317-4204-8BCE-D5EA574989E7}" type="parTrans" cxnId="{B8C5477E-7368-4273-92FA-E94223500118}">
      <dgm:prSet/>
      <dgm:spPr/>
      <dgm:t>
        <a:bodyPr/>
        <a:lstStyle/>
        <a:p>
          <a:endParaRPr lang="en-US"/>
        </a:p>
      </dgm:t>
    </dgm:pt>
    <dgm:pt modelId="{E3311BF6-35EB-4162-9C92-2BA8368D0A04}" type="sibTrans" cxnId="{B8C5477E-7368-4273-92FA-E94223500118}">
      <dgm:prSet/>
      <dgm:spPr/>
      <dgm:t>
        <a:bodyPr/>
        <a:lstStyle/>
        <a:p>
          <a:endParaRPr lang="en-US"/>
        </a:p>
      </dgm:t>
    </dgm:pt>
    <dgm:pt modelId="{F325CD0E-EC6B-4A82-A35A-CA7084B97674}">
      <dgm:prSet phldrT="[Text]" custT="1"/>
      <dgm:spPr/>
      <dgm:t>
        <a:bodyPr/>
        <a:lstStyle/>
        <a:p>
          <a:r>
            <a:rPr lang="en-US" sz="2400" b="1" dirty="0"/>
            <a:t>Marketing Dept</a:t>
          </a:r>
        </a:p>
      </dgm:t>
    </dgm:pt>
    <dgm:pt modelId="{DAA25402-7BDF-4F5F-9281-B64AD1F86DCA}" type="parTrans" cxnId="{91B949E3-F780-4832-984F-8F034A564AD3}">
      <dgm:prSet/>
      <dgm:spPr/>
      <dgm:t>
        <a:bodyPr/>
        <a:lstStyle/>
        <a:p>
          <a:endParaRPr lang="en-US"/>
        </a:p>
      </dgm:t>
    </dgm:pt>
    <dgm:pt modelId="{5A9611A3-A6DA-4E4A-848D-6BB8BE252F1D}" type="sibTrans" cxnId="{91B949E3-F780-4832-984F-8F034A564AD3}">
      <dgm:prSet/>
      <dgm:spPr/>
      <dgm:t>
        <a:bodyPr/>
        <a:lstStyle/>
        <a:p>
          <a:endParaRPr lang="en-US"/>
        </a:p>
      </dgm:t>
    </dgm:pt>
    <dgm:pt modelId="{7D63A5B7-FB7E-4A9D-9C9B-FB27A7F47F30}">
      <dgm:prSet phldrT="[Text]" custT="1"/>
      <dgm:spPr/>
      <dgm:t>
        <a:bodyPr/>
        <a:lstStyle/>
        <a:p>
          <a:r>
            <a:rPr lang="en-US" sz="2000" dirty="0"/>
            <a:t>HR </a:t>
          </a:r>
          <a:r>
            <a:rPr lang="en-US" sz="2000" dirty="0" err="1"/>
            <a:t>Deprtment</a:t>
          </a:r>
          <a:endParaRPr lang="en-US" sz="2000" dirty="0"/>
        </a:p>
      </dgm:t>
    </dgm:pt>
    <dgm:pt modelId="{04D05AD6-5606-46FF-9608-EBDEE943A957}" type="parTrans" cxnId="{8BE76B13-5B28-4B96-98FC-A9C78BC97239}">
      <dgm:prSet/>
      <dgm:spPr/>
      <dgm:t>
        <a:bodyPr/>
        <a:lstStyle/>
        <a:p>
          <a:endParaRPr lang="en-US"/>
        </a:p>
      </dgm:t>
    </dgm:pt>
    <dgm:pt modelId="{DB0CBD74-B94E-4F41-A16A-AB2CCD6EAC2B}" type="sibTrans" cxnId="{8BE76B13-5B28-4B96-98FC-A9C78BC97239}">
      <dgm:prSet/>
      <dgm:spPr/>
      <dgm:t>
        <a:bodyPr/>
        <a:lstStyle/>
        <a:p>
          <a:endParaRPr lang="en-US"/>
        </a:p>
      </dgm:t>
    </dgm:pt>
    <dgm:pt modelId="{8E8EF29F-2805-43D6-A093-7E9448883B4A}" type="pres">
      <dgm:prSet presAssocID="{7F3C8C4A-5BFF-49F4-BBF1-54C4D1D204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0FE33B-DDD4-4ED6-AC5C-33A63C63D2DC}" type="pres">
      <dgm:prSet presAssocID="{B70FB36F-17BD-424F-916B-18C31137D4C7}" presName="hierRoot1" presStyleCnt="0">
        <dgm:presLayoutVars>
          <dgm:hierBranch val="init"/>
        </dgm:presLayoutVars>
      </dgm:prSet>
      <dgm:spPr/>
    </dgm:pt>
    <dgm:pt modelId="{D3B4BCAC-D9A0-485D-AE72-F7EB11677B38}" type="pres">
      <dgm:prSet presAssocID="{B70FB36F-17BD-424F-916B-18C31137D4C7}" presName="rootComposite1" presStyleCnt="0"/>
      <dgm:spPr/>
    </dgm:pt>
    <dgm:pt modelId="{42B19461-A41D-4A2B-9E04-2FD45F021363}" type="pres">
      <dgm:prSet presAssocID="{B70FB36F-17BD-424F-916B-18C31137D4C7}" presName="rootText1" presStyleLbl="node0" presStyleIdx="0" presStyleCnt="1" custScaleX="327827" custScaleY="145218" custLinFactY="-71174" custLinFactNeighborY="-100000">
        <dgm:presLayoutVars>
          <dgm:chPref val="3"/>
        </dgm:presLayoutVars>
      </dgm:prSet>
      <dgm:spPr/>
    </dgm:pt>
    <dgm:pt modelId="{8AF0DDD8-CEBD-443E-A63A-55417304E9CB}" type="pres">
      <dgm:prSet presAssocID="{B70FB36F-17BD-424F-916B-18C31137D4C7}" presName="rootConnector1" presStyleLbl="node1" presStyleIdx="0" presStyleCnt="0"/>
      <dgm:spPr/>
    </dgm:pt>
    <dgm:pt modelId="{90C99FA4-85BC-4791-BBA5-723B220C54DD}" type="pres">
      <dgm:prSet presAssocID="{B70FB36F-17BD-424F-916B-18C31137D4C7}" presName="hierChild2" presStyleCnt="0"/>
      <dgm:spPr/>
    </dgm:pt>
    <dgm:pt modelId="{C443799F-3CDE-40D2-B703-4D251293EFFC}" type="pres">
      <dgm:prSet presAssocID="{7A22CB9D-0E91-4352-AF09-725895E8D853}" presName="Name37" presStyleLbl="parChTrans1D2" presStyleIdx="0" presStyleCnt="4"/>
      <dgm:spPr/>
    </dgm:pt>
    <dgm:pt modelId="{172A5E6B-3172-4185-A0FC-04A66F6742E6}" type="pres">
      <dgm:prSet presAssocID="{F815EADE-58AD-4474-8C98-21C4E8686925}" presName="hierRoot2" presStyleCnt="0">
        <dgm:presLayoutVars>
          <dgm:hierBranch val="init"/>
        </dgm:presLayoutVars>
      </dgm:prSet>
      <dgm:spPr/>
    </dgm:pt>
    <dgm:pt modelId="{8B629A83-BC63-4529-9151-A85B817998CF}" type="pres">
      <dgm:prSet presAssocID="{F815EADE-58AD-4474-8C98-21C4E8686925}" presName="rootComposite" presStyleCnt="0"/>
      <dgm:spPr/>
    </dgm:pt>
    <dgm:pt modelId="{A9FC2D85-3778-4382-8A6C-0E3EF06CC520}" type="pres">
      <dgm:prSet presAssocID="{F815EADE-58AD-4474-8C98-21C4E8686925}" presName="rootText" presStyleLbl="node2" presStyleIdx="0" presStyleCnt="4" custScaleX="102999" custScaleY="152745">
        <dgm:presLayoutVars>
          <dgm:chPref val="3"/>
        </dgm:presLayoutVars>
      </dgm:prSet>
      <dgm:spPr/>
    </dgm:pt>
    <dgm:pt modelId="{04659728-E772-4A8D-B331-2AEE33CE54A2}" type="pres">
      <dgm:prSet presAssocID="{F815EADE-58AD-4474-8C98-21C4E8686925}" presName="rootConnector" presStyleLbl="node2" presStyleIdx="0" presStyleCnt="4"/>
      <dgm:spPr/>
    </dgm:pt>
    <dgm:pt modelId="{64334E94-0383-4D12-8031-5B534EB22BD5}" type="pres">
      <dgm:prSet presAssocID="{F815EADE-58AD-4474-8C98-21C4E8686925}" presName="hierChild4" presStyleCnt="0"/>
      <dgm:spPr/>
    </dgm:pt>
    <dgm:pt modelId="{B6D768B8-A191-4FAC-A477-63BEC5324007}" type="pres">
      <dgm:prSet presAssocID="{F815EADE-58AD-4474-8C98-21C4E8686925}" presName="hierChild5" presStyleCnt="0"/>
      <dgm:spPr/>
    </dgm:pt>
    <dgm:pt modelId="{867669CD-CE57-4BA3-B30A-893AE9C3896F}" type="pres">
      <dgm:prSet presAssocID="{55446AF4-8317-4204-8BCE-D5EA574989E7}" presName="Name37" presStyleLbl="parChTrans1D2" presStyleIdx="1" presStyleCnt="4"/>
      <dgm:spPr/>
    </dgm:pt>
    <dgm:pt modelId="{6CEC7140-1CD8-4374-8DD6-1D009ABE00B7}" type="pres">
      <dgm:prSet presAssocID="{DB72D551-2C9F-4CE3-A604-1BA612D5A876}" presName="hierRoot2" presStyleCnt="0">
        <dgm:presLayoutVars>
          <dgm:hierBranch val="init"/>
        </dgm:presLayoutVars>
      </dgm:prSet>
      <dgm:spPr/>
    </dgm:pt>
    <dgm:pt modelId="{7D797AE3-7278-497B-98BF-C31B33B43E1A}" type="pres">
      <dgm:prSet presAssocID="{DB72D551-2C9F-4CE3-A604-1BA612D5A876}" presName="rootComposite" presStyleCnt="0"/>
      <dgm:spPr/>
    </dgm:pt>
    <dgm:pt modelId="{51F56B5A-9050-4950-B515-69D41D0BA2CB}" type="pres">
      <dgm:prSet presAssocID="{DB72D551-2C9F-4CE3-A604-1BA612D5A876}" presName="rootText" presStyleLbl="node2" presStyleIdx="1" presStyleCnt="4" custScaleX="106633" custScaleY="139673">
        <dgm:presLayoutVars>
          <dgm:chPref val="3"/>
        </dgm:presLayoutVars>
      </dgm:prSet>
      <dgm:spPr/>
    </dgm:pt>
    <dgm:pt modelId="{1E055334-3CED-458E-999B-964D80196C1B}" type="pres">
      <dgm:prSet presAssocID="{DB72D551-2C9F-4CE3-A604-1BA612D5A876}" presName="rootConnector" presStyleLbl="node2" presStyleIdx="1" presStyleCnt="4"/>
      <dgm:spPr/>
    </dgm:pt>
    <dgm:pt modelId="{BF6E8B54-C824-4283-AAF6-E46A243525E6}" type="pres">
      <dgm:prSet presAssocID="{DB72D551-2C9F-4CE3-A604-1BA612D5A876}" presName="hierChild4" presStyleCnt="0"/>
      <dgm:spPr/>
    </dgm:pt>
    <dgm:pt modelId="{C83041B4-D484-479E-A48A-A67EC552A482}" type="pres">
      <dgm:prSet presAssocID="{DB72D551-2C9F-4CE3-A604-1BA612D5A876}" presName="hierChild5" presStyleCnt="0"/>
      <dgm:spPr/>
    </dgm:pt>
    <dgm:pt modelId="{A618C2D1-39DE-44BE-A765-326E5E0D7F6C}" type="pres">
      <dgm:prSet presAssocID="{DAA25402-7BDF-4F5F-9281-B64AD1F86DCA}" presName="Name37" presStyleLbl="parChTrans1D2" presStyleIdx="2" presStyleCnt="4"/>
      <dgm:spPr/>
    </dgm:pt>
    <dgm:pt modelId="{849DBAE4-9C57-4E84-96DC-9FDA7B6A7F11}" type="pres">
      <dgm:prSet presAssocID="{F325CD0E-EC6B-4A82-A35A-CA7084B97674}" presName="hierRoot2" presStyleCnt="0">
        <dgm:presLayoutVars>
          <dgm:hierBranch val="init"/>
        </dgm:presLayoutVars>
      </dgm:prSet>
      <dgm:spPr/>
    </dgm:pt>
    <dgm:pt modelId="{CBBA6B8E-FEA6-4E6E-A0D9-87C03AFA2C55}" type="pres">
      <dgm:prSet presAssocID="{F325CD0E-EC6B-4A82-A35A-CA7084B97674}" presName="rootComposite" presStyleCnt="0"/>
      <dgm:spPr/>
    </dgm:pt>
    <dgm:pt modelId="{1CACE37E-6B63-422B-A0CC-4DAF68BDEC9D}" type="pres">
      <dgm:prSet presAssocID="{F325CD0E-EC6B-4A82-A35A-CA7084B97674}" presName="rootText" presStyleLbl="node2" presStyleIdx="2" presStyleCnt="4" custScaleX="135459" custScaleY="157271">
        <dgm:presLayoutVars>
          <dgm:chPref val="3"/>
        </dgm:presLayoutVars>
      </dgm:prSet>
      <dgm:spPr/>
    </dgm:pt>
    <dgm:pt modelId="{63E5C715-F2E1-4AF0-BAD6-DD1172DC6CF9}" type="pres">
      <dgm:prSet presAssocID="{F325CD0E-EC6B-4A82-A35A-CA7084B97674}" presName="rootConnector" presStyleLbl="node2" presStyleIdx="2" presStyleCnt="4"/>
      <dgm:spPr/>
    </dgm:pt>
    <dgm:pt modelId="{E993E388-B43B-4462-9EB0-3D91239F74F5}" type="pres">
      <dgm:prSet presAssocID="{F325CD0E-EC6B-4A82-A35A-CA7084B97674}" presName="hierChild4" presStyleCnt="0"/>
      <dgm:spPr/>
    </dgm:pt>
    <dgm:pt modelId="{46395DEA-6954-48F3-BFF0-86E3F75DC649}" type="pres">
      <dgm:prSet presAssocID="{F325CD0E-EC6B-4A82-A35A-CA7084B97674}" presName="hierChild5" presStyleCnt="0"/>
      <dgm:spPr/>
    </dgm:pt>
    <dgm:pt modelId="{7CA6C3C1-3511-4D31-93B5-8D99D66B7244}" type="pres">
      <dgm:prSet presAssocID="{04D05AD6-5606-46FF-9608-EBDEE943A957}" presName="Name37" presStyleLbl="parChTrans1D2" presStyleIdx="3" presStyleCnt="4"/>
      <dgm:spPr/>
    </dgm:pt>
    <dgm:pt modelId="{882E5F0D-B754-45C6-9744-E5D830943AB7}" type="pres">
      <dgm:prSet presAssocID="{7D63A5B7-FB7E-4A9D-9C9B-FB27A7F47F30}" presName="hierRoot2" presStyleCnt="0">
        <dgm:presLayoutVars>
          <dgm:hierBranch val="init"/>
        </dgm:presLayoutVars>
      </dgm:prSet>
      <dgm:spPr/>
    </dgm:pt>
    <dgm:pt modelId="{BAC85D1D-EF6C-459C-A5FE-D662B5B36A19}" type="pres">
      <dgm:prSet presAssocID="{7D63A5B7-FB7E-4A9D-9C9B-FB27A7F47F30}" presName="rootComposite" presStyleCnt="0"/>
      <dgm:spPr/>
    </dgm:pt>
    <dgm:pt modelId="{C493D988-DA6F-4E87-B10A-AB6B93F0CF33}" type="pres">
      <dgm:prSet presAssocID="{7D63A5B7-FB7E-4A9D-9C9B-FB27A7F47F30}" presName="rootText" presStyleLbl="node2" presStyleIdx="3" presStyleCnt="4" custScaleX="109288" custScaleY="161826">
        <dgm:presLayoutVars>
          <dgm:chPref val="3"/>
        </dgm:presLayoutVars>
      </dgm:prSet>
      <dgm:spPr/>
    </dgm:pt>
    <dgm:pt modelId="{660711A3-20D0-427E-9B12-A33F43D4A7F4}" type="pres">
      <dgm:prSet presAssocID="{7D63A5B7-FB7E-4A9D-9C9B-FB27A7F47F30}" presName="rootConnector" presStyleLbl="node2" presStyleIdx="3" presStyleCnt="4"/>
      <dgm:spPr/>
    </dgm:pt>
    <dgm:pt modelId="{79F7A9D4-5A6F-4DE4-9413-B86A0AF5D553}" type="pres">
      <dgm:prSet presAssocID="{7D63A5B7-FB7E-4A9D-9C9B-FB27A7F47F30}" presName="hierChild4" presStyleCnt="0"/>
      <dgm:spPr/>
    </dgm:pt>
    <dgm:pt modelId="{E017E7CE-E07F-4D4A-AC39-7C346319AF6C}" type="pres">
      <dgm:prSet presAssocID="{7D63A5B7-FB7E-4A9D-9C9B-FB27A7F47F30}" presName="hierChild5" presStyleCnt="0"/>
      <dgm:spPr/>
    </dgm:pt>
    <dgm:pt modelId="{3CD2BF63-9731-4E39-906C-CAE7C8C50C18}" type="pres">
      <dgm:prSet presAssocID="{B70FB36F-17BD-424F-916B-18C31137D4C7}" presName="hierChild3" presStyleCnt="0"/>
      <dgm:spPr/>
    </dgm:pt>
  </dgm:ptLst>
  <dgm:cxnLst>
    <dgm:cxn modelId="{8BE76B13-5B28-4B96-98FC-A9C78BC97239}" srcId="{B70FB36F-17BD-424F-916B-18C31137D4C7}" destId="{7D63A5B7-FB7E-4A9D-9C9B-FB27A7F47F30}" srcOrd="3" destOrd="0" parTransId="{04D05AD6-5606-46FF-9608-EBDEE943A957}" sibTransId="{DB0CBD74-B94E-4F41-A16A-AB2CCD6EAC2B}"/>
    <dgm:cxn modelId="{DAA12422-A0B8-4B89-BF00-B7B9F74F6AED}" type="presOf" srcId="{F325CD0E-EC6B-4A82-A35A-CA7084B97674}" destId="{1CACE37E-6B63-422B-A0CC-4DAF68BDEC9D}" srcOrd="0" destOrd="0" presId="urn:microsoft.com/office/officeart/2005/8/layout/orgChart1"/>
    <dgm:cxn modelId="{F0789228-75E6-4EAF-A5AE-D54EAC2F9457}" srcId="{7F3C8C4A-5BFF-49F4-BBF1-54C4D1D20441}" destId="{B70FB36F-17BD-424F-916B-18C31137D4C7}" srcOrd="0" destOrd="0" parTransId="{4244C971-48B3-4A09-8FE8-BE59A28754DC}" sibTransId="{D4EB2D2A-CDB0-4DE2-A3B2-ED751DB0B71B}"/>
    <dgm:cxn modelId="{26EED92E-B80F-4A03-B29F-54DD80370785}" type="presOf" srcId="{55446AF4-8317-4204-8BCE-D5EA574989E7}" destId="{867669CD-CE57-4BA3-B30A-893AE9C3896F}" srcOrd="0" destOrd="0" presId="urn:microsoft.com/office/officeart/2005/8/layout/orgChart1"/>
    <dgm:cxn modelId="{BB3C4736-5E22-4C92-BF6A-8C9D56C6536D}" type="presOf" srcId="{DB72D551-2C9F-4CE3-A604-1BA612D5A876}" destId="{1E055334-3CED-458E-999B-964D80196C1B}" srcOrd="1" destOrd="0" presId="urn:microsoft.com/office/officeart/2005/8/layout/orgChart1"/>
    <dgm:cxn modelId="{730DB25B-E896-4BAF-9079-DBC3C1CD7F76}" type="presOf" srcId="{7D63A5B7-FB7E-4A9D-9C9B-FB27A7F47F30}" destId="{C493D988-DA6F-4E87-B10A-AB6B93F0CF33}" srcOrd="0" destOrd="0" presId="urn:microsoft.com/office/officeart/2005/8/layout/orgChart1"/>
    <dgm:cxn modelId="{69167F41-F4EF-4636-ADC6-02895F2557BD}" type="presOf" srcId="{7F3C8C4A-5BFF-49F4-BBF1-54C4D1D20441}" destId="{8E8EF29F-2805-43D6-A093-7E9448883B4A}" srcOrd="0" destOrd="0" presId="urn:microsoft.com/office/officeart/2005/8/layout/orgChart1"/>
    <dgm:cxn modelId="{E5355F47-5447-479A-96D8-A4917432F603}" type="presOf" srcId="{DB72D551-2C9F-4CE3-A604-1BA612D5A876}" destId="{51F56B5A-9050-4950-B515-69D41D0BA2CB}" srcOrd="0" destOrd="0" presId="urn:microsoft.com/office/officeart/2005/8/layout/orgChart1"/>
    <dgm:cxn modelId="{2CD88358-1A0D-4A5E-AE6B-121996682C56}" type="presOf" srcId="{DAA25402-7BDF-4F5F-9281-B64AD1F86DCA}" destId="{A618C2D1-39DE-44BE-A765-326E5E0D7F6C}" srcOrd="0" destOrd="0" presId="urn:microsoft.com/office/officeart/2005/8/layout/orgChart1"/>
    <dgm:cxn modelId="{B950887A-32B9-47CA-8CAA-2DA7018F0472}" type="presOf" srcId="{F815EADE-58AD-4474-8C98-21C4E8686925}" destId="{A9FC2D85-3778-4382-8A6C-0E3EF06CC520}" srcOrd="0" destOrd="0" presId="urn:microsoft.com/office/officeart/2005/8/layout/orgChart1"/>
    <dgm:cxn modelId="{B8C5477E-7368-4273-92FA-E94223500118}" srcId="{B70FB36F-17BD-424F-916B-18C31137D4C7}" destId="{DB72D551-2C9F-4CE3-A604-1BA612D5A876}" srcOrd="1" destOrd="0" parTransId="{55446AF4-8317-4204-8BCE-D5EA574989E7}" sibTransId="{E3311BF6-35EB-4162-9C92-2BA8368D0A04}"/>
    <dgm:cxn modelId="{23B61587-7E9F-478E-A48D-1010FADA8D9F}" type="presOf" srcId="{F325CD0E-EC6B-4A82-A35A-CA7084B97674}" destId="{63E5C715-F2E1-4AF0-BAD6-DD1172DC6CF9}" srcOrd="1" destOrd="0" presId="urn:microsoft.com/office/officeart/2005/8/layout/orgChart1"/>
    <dgm:cxn modelId="{D573A98D-2D87-46D3-901D-30B9F1BF9229}" type="presOf" srcId="{B70FB36F-17BD-424F-916B-18C31137D4C7}" destId="{42B19461-A41D-4A2B-9E04-2FD45F021363}" srcOrd="0" destOrd="0" presId="urn:microsoft.com/office/officeart/2005/8/layout/orgChart1"/>
    <dgm:cxn modelId="{64E50593-92AE-4505-8521-C5548C3D3003}" type="presOf" srcId="{04D05AD6-5606-46FF-9608-EBDEE943A957}" destId="{7CA6C3C1-3511-4D31-93B5-8D99D66B7244}" srcOrd="0" destOrd="0" presId="urn:microsoft.com/office/officeart/2005/8/layout/orgChart1"/>
    <dgm:cxn modelId="{00A4E8B1-4020-4E6F-AAA1-BCD6FA26F2EF}" type="presOf" srcId="{B70FB36F-17BD-424F-916B-18C31137D4C7}" destId="{8AF0DDD8-CEBD-443E-A63A-55417304E9CB}" srcOrd="1" destOrd="0" presId="urn:microsoft.com/office/officeart/2005/8/layout/orgChart1"/>
    <dgm:cxn modelId="{585AC3BB-12E2-413F-98D0-834F921306D2}" type="presOf" srcId="{7A22CB9D-0E91-4352-AF09-725895E8D853}" destId="{C443799F-3CDE-40D2-B703-4D251293EFFC}" srcOrd="0" destOrd="0" presId="urn:microsoft.com/office/officeart/2005/8/layout/orgChart1"/>
    <dgm:cxn modelId="{45139CC1-BFEA-41C7-9D44-F6C7D427DA81}" type="presOf" srcId="{7D63A5B7-FB7E-4A9D-9C9B-FB27A7F47F30}" destId="{660711A3-20D0-427E-9B12-A33F43D4A7F4}" srcOrd="1" destOrd="0" presId="urn:microsoft.com/office/officeart/2005/8/layout/orgChart1"/>
    <dgm:cxn modelId="{6EA9FAC7-4D34-4E91-A328-535B79270E6C}" type="presOf" srcId="{F815EADE-58AD-4474-8C98-21C4E8686925}" destId="{04659728-E772-4A8D-B331-2AEE33CE54A2}" srcOrd="1" destOrd="0" presId="urn:microsoft.com/office/officeart/2005/8/layout/orgChart1"/>
    <dgm:cxn modelId="{91B949E3-F780-4832-984F-8F034A564AD3}" srcId="{B70FB36F-17BD-424F-916B-18C31137D4C7}" destId="{F325CD0E-EC6B-4A82-A35A-CA7084B97674}" srcOrd="2" destOrd="0" parTransId="{DAA25402-7BDF-4F5F-9281-B64AD1F86DCA}" sibTransId="{5A9611A3-A6DA-4E4A-848D-6BB8BE252F1D}"/>
    <dgm:cxn modelId="{4B90ADED-DBBD-431E-82C3-FFA1DBFB8AF4}" srcId="{B70FB36F-17BD-424F-916B-18C31137D4C7}" destId="{F815EADE-58AD-4474-8C98-21C4E8686925}" srcOrd="0" destOrd="0" parTransId="{7A22CB9D-0E91-4352-AF09-725895E8D853}" sibTransId="{8FA1C5FC-629F-45A5-80ED-CA5DAE3C5999}"/>
    <dgm:cxn modelId="{0F541AB1-6951-4BCA-A734-0786ED92E7B7}" type="presParOf" srcId="{8E8EF29F-2805-43D6-A093-7E9448883B4A}" destId="{F10FE33B-DDD4-4ED6-AC5C-33A63C63D2DC}" srcOrd="0" destOrd="0" presId="urn:microsoft.com/office/officeart/2005/8/layout/orgChart1"/>
    <dgm:cxn modelId="{55427667-8491-418C-9816-ACDDC39355A2}" type="presParOf" srcId="{F10FE33B-DDD4-4ED6-AC5C-33A63C63D2DC}" destId="{D3B4BCAC-D9A0-485D-AE72-F7EB11677B38}" srcOrd="0" destOrd="0" presId="urn:microsoft.com/office/officeart/2005/8/layout/orgChart1"/>
    <dgm:cxn modelId="{438EAB34-3D50-49E6-B28F-DCE18005F612}" type="presParOf" srcId="{D3B4BCAC-D9A0-485D-AE72-F7EB11677B38}" destId="{42B19461-A41D-4A2B-9E04-2FD45F021363}" srcOrd="0" destOrd="0" presId="urn:microsoft.com/office/officeart/2005/8/layout/orgChart1"/>
    <dgm:cxn modelId="{6AE59B0B-9121-4E3B-B6D8-D1CCACC1B8CF}" type="presParOf" srcId="{D3B4BCAC-D9A0-485D-AE72-F7EB11677B38}" destId="{8AF0DDD8-CEBD-443E-A63A-55417304E9CB}" srcOrd="1" destOrd="0" presId="urn:microsoft.com/office/officeart/2005/8/layout/orgChart1"/>
    <dgm:cxn modelId="{7F77900F-0913-4A2C-8D3D-9C3E3D987437}" type="presParOf" srcId="{F10FE33B-DDD4-4ED6-AC5C-33A63C63D2DC}" destId="{90C99FA4-85BC-4791-BBA5-723B220C54DD}" srcOrd="1" destOrd="0" presId="urn:microsoft.com/office/officeart/2005/8/layout/orgChart1"/>
    <dgm:cxn modelId="{059BE370-52E6-4358-B7A7-6A97403C4863}" type="presParOf" srcId="{90C99FA4-85BC-4791-BBA5-723B220C54DD}" destId="{C443799F-3CDE-40D2-B703-4D251293EFFC}" srcOrd="0" destOrd="0" presId="urn:microsoft.com/office/officeart/2005/8/layout/orgChart1"/>
    <dgm:cxn modelId="{4CF852B0-569C-4852-B8C7-30D8283BDDFE}" type="presParOf" srcId="{90C99FA4-85BC-4791-BBA5-723B220C54DD}" destId="{172A5E6B-3172-4185-A0FC-04A66F6742E6}" srcOrd="1" destOrd="0" presId="urn:microsoft.com/office/officeart/2005/8/layout/orgChart1"/>
    <dgm:cxn modelId="{176702C6-3801-4E27-A900-F1C585A00D5D}" type="presParOf" srcId="{172A5E6B-3172-4185-A0FC-04A66F6742E6}" destId="{8B629A83-BC63-4529-9151-A85B817998CF}" srcOrd="0" destOrd="0" presId="urn:microsoft.com/office/officeart/2005/8/layout/orgChart1"/>
    <dgm:cxn modelId="{BA7905C1-73D5-4D99-985B-E99FD291752F}" type="presParOf" srcId="{8B629A83-BC63-4529-9151-A85B817998CF}" destId="{A9FC2D85-3778-4382-8A6C-0E3EF06CC520}" srcOrd="0" destOrd="0" presId="urn:microsoft.com/office/officeart/2005/8/layout/orgChart1"/>
    <dgm:cxn modelId="{7947F7B3-F832-4766-B25B-1195D3747D34}" type="presParOf" srcId="{8B629A83-BC63-4529-9151-A85B817998CF}" destId="{04659728-E772-4A8D-B331-2AEE33CE54A2}" srcOrd="1" destOrd="0" presId="urn:microsoft.com/office/officeart/2005/8/layout/orgChart1"/>
    <dgm:cxn modelId="{8EDFE5BE-4812-45AE-9252-36B994E00911}" type="presParOf" srcId="{172A5E6B-3172-4185-A0FC-04A66F6742E6}" destId="{64334E94-0383-4D12-8031-5B534EB22BD5}" srcOrd="1" destOrd="0" presId="urn:microsoft.com/office/officeart/2005/8/layout/orgChart1"/>
    <dgm:cxn modelId="{E63BFAF0-9E84-499C-BFF8-EA127DC40FE5}" type="presParOf" srcId="{172A5E6B-3172-4185-A0FC-04A66F6742E6}" destId="{B6D768B8-A191-4FAC-A477-63BEC5324007}" srcOrd="2" destOrd="0" presId="urn:microsoft.com/office/officeart/2005/8/layout/orgChart1"/>
    <dgm:cxn modelId="{33899890-DBBB-4EC0-A63C-EDC8CB0A9F01}" type="presParOf" srcId="{90C99FA4-85BC-4791-BBA5-723B220C54DD}" destId="{867669CD-CE57-4BA3-B30A-893AE9C3896F}" srcOrd="2" destOrd="0" presId="urn:microsoft.com/office/officeart/2005/8/layout/orgChart1"/>
    <dgm:cxn modelId="{BDB47B32-BEE0-497E-9636-EDA6C08CEA8E}" type="presParOf" srcId="{90C99FA4-85BC-4791-BBA5-723B220C54DD}" destId="{6CEC7140-1CD8-4374-8DD6-1D009ABE00B7}" srcOrd="3" destOrd="0" presId="urn:microsoft.com/office/officeart/2005/8/layout/orgChart1"/>
    <dgm:cxn modelId="{C58EE727-AB29-494A-87EE-920B4AF8AC72}" type="presParOf" srcId="{6CEC7140-1CD8-4374-8DD6-1D009ABE00B7}" destId="{7D797AE3-7278-497B-98BF-C31B33B43E1A}" srcOrd="0" destOrd="0" presId="urn:microsoft.com/office/officeart/2005/8/layout/orgChart1"/>
    <dgm:cxn modelId="{D8330A98-A659-4D08-924F-817337D3D1AF}" type="presParOf" srcId="{7D797AE3-7278-497B-98BF-C31B33B43E1A}" destId="{51F56B5A-9050-4950-B515-69D41D0BA2CB}" srcOrd="0" destOrd="0" presId="urn:microsoft.com/office/officeart/2005/8/layout/orgChart1"/>
    <dgm:cxn modelId="{0CB84C86-0D37-41E9-93A2-D155F63C0102}" type="presParOf" srcId="{7D797AE3-7278-497B-98BF-C31B33B43E1A}" destId="{1E055334-3CED-458E-999B-964D80196C1B}" srcOrd="1" destOrd="0" presId="urn:microsoft.com/office/officeart/2005/8/layout/orgChart1"/>
    <dgm:cxn modelId="{02AF4B17-7639-4490-A64F-2C055CFA9A36}" type="presParOf" srcId="{6CEC7140-1CD8-4374-8DD6-1D009ABE00B7}" destId="{BF6E8B54-C824-4283-AAF6-E46A243525E6}" srcOrd="1" destOrd="0" presId="urn:microsoft.com/office/officeart/2005/8/layout/orgChart1"/>
    <dgm:cxn modelId="{EDD69E93-B7DC-496D-BC52-40EF427CE5A4}" type="presParOf" srcId="{6CEC7140-1CD8-4374-8DD6-1D009ABE00B7}" destId="{C83041B4-D484-479E-A48A-A67EC552A482}" srcOrd="2" destOrd="0" presId="urn:microsoft.com/office/officeart/2005/8/layout/orgChart1"/>
    <dgm:cxn modelId="{B5E51CCD-8A7E-408F-B9A3-9E668547AA3E}" type="presParOf" srcId="{90C99FA4-85BC-4791-BBA5-723B220C54DD}" destId="{A618C2D1-39DE-44BE-A765-326E5E0D7F6C}" srcOrd="4" destOrd="0" presId="urn:microsoft.com/office/officeart/2005/8/layout/orgChart1"/>
    <dgm:cxn modelId="{85A8AF5F-C826-4A55-ACFE-250547D6E0EB}" type="presParOf" srcId="{90C99FA4-85BC-4791-BBA5-723B220C54DD}" destId="{849DBAE4-9C57-4E84-96DC-9FDA7B6A7F11}" srcOrd="5" destOrd="0" presId="urn:microsoft.com/office/officeart/2005/8/layout/orgChart1"/>
    <dgm:cxn modelId="{4706B021-FA2F-4C76-AE23-1CB245A934B7}" type="presParOf" srcId="{849DBAE4-9C57-4E84-96DC-9FDA7B6A7F11}" destId="{CBBA6B8E-FEA6-4E6E-A0D9-87C03AFA2C55}" srcOrd="0" destOrd="0" presId="urn:microsoft.com/office/officeart/2005/8/layout/orgChart1"/>
    <dgm:cxn modelId="{EEC4BCE1-A4D9-43FF-9ABF-C891EF5E365B}" type="presParOf" srcId="{CBBA6B8E-FEA6-4E6E-A0D9-87C03AFA2C55}" destId="{1CACE37E-6B63-422B-A0CC-4DAF68BDEC9D}" srcOrd="0" destOrd="0" presId="urn:microsoft.com/office/officeart/2005/8/layout/orgChart1"/>
    <dgm:cxn modelId="{A8207013-E806-4B02-BDA7-AE26451B447B}" type="presParOf" srcId="{CBBA6B8E-FEA6-4E6E-A0D9-87C03AFA2C55}" destId="{63E5C715-F2E1-4AF0-BAD6-DD1172DC6CF9}" srcOrd="1" destOrd="0" presId="urn:microsoft.com/office/officeart/2005/8/layout/orgChart1"/>
    <dgm:cxn modelId="{0722C9AE-BF72-47B2-9725-13DE495BC3FA}" type="presParOf" srcId="{849DBAE4-9C57-4E84-96DC-9FDA7B6A7F11}" destId="{E993E388-B43B-4462-9EB0-3D91239F74F5}" srcOrd="1" destOrd="0" presId="urn:microsoft.com/office/officeart/2005/8/layout/orgChart1"/>
    <dgm:cxn modelId="{A4B2BA6D-5B22-4B25-A71D-88AFAE0F649D}" type="presParOf" srcId="{849DBAE4-9C57-4E84-96DC-9FDA7B6A7F11}" destId="{46395DEA-6954-48F3-BFF0-86E3F75DC649}" srcOrd="2" destOrd="0" presId="urn:microsoft.com/office/officeart/2005/8/layout/orgChart1"/>
    <dgm:cxn modelId="{A6B6D5E1-86EE-406C-9EDF-D0B20A4AAF89}" type="presParOf" srcId="{90C99FA4-85BC-4791-BBA5-723B220C54DD}" destId="{7CA6C3C1-3511-4D31-93B5-8D99D66B7244}" srcOrd="6" destOrd="0" presId="urn:microsoft.com/office/officeart/2005/8/layout/orgChart1"/>
    <dgm:cxn modelId="{E8739F17-C25D-4D46-9F45-F1F7B7E37582}" type="presParOf" srcId="{90C99FA4-85BC-4791-BBA5-723B220C54DD}" destId="{882E5F0D-B754-45C6-9744-E5D830943AB7}" srcOrd="7" destOrd="0" presId="urn:microsoft.com/office/officeart/2005/8/layout/orgChart1"/>
    <dgm:cxn modelId="{8F69A82D-339A-4007-B44C-C9CEE38545DF}" type="presParOf" srcId="{882E5F0D-B754-45C6-9744-E5D830943AB7}" destId="{BAC85D1D-EF6C-459C-A5FE-D662B5B36A19}" srcOrd="0" destOrd="0" presId="urn:microsoft.com/office/officeart/2005/8/layout/orgChart1"/>
    <dgm:cxn modelId="{22AD5834-3B14-443D-96C3-20961E7051AB}" type="presParOf" srcId="{BAC85D1D-EF6C-459C-A5FE-D662B5B36A19}" destId="{C493D988-DA6F-4E87-B10A-AB6B93F0CF33}" srcOrd="0" destOrd="0" presId="urn:microsoft.com/office/officeart/2005/8/layout/orgChart1"/>
    <dgm:cxn modelId="{B8826DFC-B709-46A5-9249-D058FA262813}" type="presParOf" srcId="{BAC85D1D-EF6C-459C-A5FE-D662B5B36A19}" destId="{660711A3-20D0-427E-9B12-A33F43D4A7F4}" srcOrd="1" destOrd="0" presId="urn:microsoft.com/office/officeart/2005/8/layout/orgChart1"/>
    <dgm:cxn modelId="{0B2AC483-B9A6-4390-81E3-B4CEAE269E55}" type="presParOf" srcId="{882E5F0D-B754-45C6-9744-E5D830943AB7}" destId="{79F7A9D4-5A6F-4DE4-9413-B86A0AF5D553}" srcOrd="1" destOrd="0" presId="urn:microsoft.com/office/officeart/2005/8/layout/orgChart1"/>
    <dgm:cxn modelId="{C27572CE-993A-476E-B139-632F1E9A11D2}" type="presParOf" srcId="{882E5F0D-B754-45C6-9744-E5D830943AB7}" destId="{E017E7CE-E07F-4D4A-AC39-7C346319AF6C}" srcOrd="2" destOrd="0" presId="urn:microsoft.com/office/officeart/2005/8/layout/orgChart1"/>
    <dgm:cxn modelId="{9BEC8438-AB27-46E5-BE82-58602940478B}" type="presParOf" srcId="{F10FE33B-DDD4-4ED6-AC5C-33A63C63D2DC}" destId="{3CD2BF63-9731-4E39-906C-CAE7C8C50C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11E449-7AD0-401E-87D7-A180A1C630D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8BA94C-6E21-4A9A-BA03-ED984AA56B80}">
      <dgm:prSet phldrT="[Text]" custT="1"/>
      <dgm:spPr/>
      <dgm:t>
        <a:bodyPr/>
        <a:lstStyle/>
        <a:p>
          <a:r>
            <a:rPr lang="en-US" sz="2000" b="1" dirty="0"/>
            <a:t>General Manager</a:t>
          </a:r>
        </a:p>
      </dgm:t>
    </dgm:pt>
    <dgm:pt modelId="{768E65FA-AFAE-4F27-A744-C7DE9CA14B1A}" type="parTrans" cxnId="{E6574EA4-A069-4EF9-853F-7EAF57B0ED1A}">
      <dgm:prSet/>
      <dgm:spPr/>
      <dgm:t>
        <a:bodyPr/>
        <a:lstStyle/>
        <a:p>
          <a:endParaRPr lang="en-US"/>
        </a:p>
      </dgm:t>
    </dgm:pt>
    <dgm:pt modelId="{90887A17-2A8E-493A-9EDC-B16CD69CE883}" type="sibTrans" cxnId="{E6574EA4-A069-4EF9-853F-7EAF57B0ED1A}">
      <dgm:prSet/>
      <dgm:spPr/>
      <dgm:t>
        <a:bodyPr/>
        <a:lstStyle/>
        <a:p>
          <a:endParaRPr lang="en-US"/>
        </a:p>
      </dgm:t>
    </dgm:pt>
    <dgm:pt modelId="{1F08C891-656A-41CF-8F0F-8D5005F2F259}">
      <dgm:prSet phldrT="[Text]" custT="1"/>
      <dgm:spPr/>
      <dgm:t>
        <a:bodyPr/>
        <a:lstStyle/>
        <a:p>
          <a:r>
            <a:rPr lang="en-US" sz="1800" b="1" dirty="0"/>
            <a:t>Division I</a:t>
          </a:r>
        </a:p>
      </dgm:t>
    </dgm:pt>
    <dgm:pt modelId="{2C2FAD8D-27E8-45C5-B469-0DB7AE431AEE}" type="parTrans" cxnId="{6C47C53E-3E31-4837-AEC2-D1A86362D50D}">
      <dgm:prSet/>
      <dgm:spPr/>
      <dgm:t>
        <a:bodyPr/>
        <a:lstStyle/>
        <a:p>
          <a:endParaRPr lang="en-US"/>
        </a:p>
      </dgm:t>
    </dgm:pt>
    <dgm:pt modelId="{96F42275-1795-410F-B338-AD143F7459A7}" type="sibTrans" cxnId="{6C47C53E-3E31-4837-AEC2-D1A86362D50D}">
      <dgm:prSet/>
      <dgm:spPr/>
      <dgm:t>
        <a:bodyPr/>
        <a:lstStyle/>
        <a:p>
          <a:endParaRPr lang="en-US"/>
        </a:p>
      </dgm:t>
    </dgm:pt>
    <dgm:pt modelId="{3453DF3A-6382-4794-BF65-E94136432A3A}">
      <dgm:prSet phldrT="[Text]" custT="1"/>
      <dgm:spPr/>
      <dgm:t>
        <a:bodyPr/>
        <a:lstStyle/>
        <a:p>
          <a:r>
            <a:rPr lang="en-US" sz="1800" b="1" dirty="0"/>
            <a:t>Division II</a:t>
          </a:r>
        </a:p>
      </dgm:t>
    </dgm:pt>
    <dgm:pt modelId="{46BF507B-B855-428E-8893-840D7705BB71}" type="parTrans" cxnId="{BEFA278F-AEA2-4F9F-B6C0-361F905CE9DB}">
      <dgm:prSet/>
      <dgm:spPr/>
      <dgm:t>
        <a:bodyPr/>
        <a:lstStyle/>
        <a:p>
          <a:endParaRPr lang="en-US"/>
        </a:p>
      </dgm:t>
    </dgm:pt>
    <dgm:pt modelId="{537DF5C2-7062-4F34-888C-78817163369A}" type="sibTrans" cxnId="{BEFA278F-AEA2-4F9F-B6C0-361F905CE9DB}">
      <dgm:prSet/>
      <dgm:spPr/>
      <dgm:t>
        <a:bodyPr/>
        <a:lstStyle/>
        <a:p>
          <a:endParaRPr lang="en-US"/>
        </a:p>
      </dgm:t>
    </dgm:pt>
    <dgm:pt modelId="{817C608E-1339-4FC0-A265-0C825308F701}">
      <dgm:prSet phldrT="[Text]" custT="1"/>
      <dgm:spPr/>
      <dgm:t>
        <a:bodyPr/>
        <a:lstStyle/>
        <a:p>
          <a:r>
            <a:rPr lang="en-US" sz="1800" b="1" dirty="0"/>
            <a:t>Division III</a:t>
          </a:r>
        </a:p>
      </dgm:t>
    </dgm:pt>
    <dgm:pt modelId="{9CE9A10B-FBCD-432B-84EA-587AFFCDF848}" type="parTrans" cxnId="{6A7DB9DC-0824-4861-A3B9-12F38D0F5281}">
      <dgm:prSet/>
      <dgm:spPr/>
      <dgm:t>
        <a:bodyPr/>
        <a:lstStyle/>
        <a:p>
          <a:endParaRPr lang="en-US"/>
        </a:p>
      </dgm:t>
    </dgm:pt>
    <dgm:pt modelId="{7D6C5EAC-D6DE-4D4C-A0E1-746F91F3C176}" type="sibTrans" cxnId="{6A7DB9DC-0824-4861-A3B9-12F38D0F5281}">
      <dgm:prSet/>
      <dgm:spPr/>
      <dgm:t>
        <a:bodyPr/>
        <a:lstStyle/>
        <a:p>
          <a:endParaRPr lang="en-US"/>
        </a:p>
      </dgm:t>
    </dgm:pt>
    <dgm:pt modelId="{C0FD5EEB-6C32-4590-BB1B-F0A90378EB13}" type="pres">
      <dgm:prSet presAssocID="{1D11E449-7AD0-401E-87D7-A180A1C630D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F6B8D9-5301-4950-9106-28B7D08B35A1}" type="pres">
      <dgm:prSet presAssocID="{688BA94C-6E21-4A9A-BA03-ED984AA56B80}" presName="hierRoot1" presStyleCnt="0">
        <dgm:presLayoutVars>
          <dgm:hierBranch val="init"/>
        </dgm:presLayoutVars>
      </dgm:prSet>
      <dgm:spPr/>
    </dgm:pt>
    <dgm:pt modelId="{3A4193B9-DB16-4A84-86D3-FC7306030077}" type="pres">
      <dgm:prSet presAssocID="{688BA94C-6E21-4A9A-BA03-ED984AA56B80}" presName="rootComposite1" presStyleCnt="0"/>
      <dgm:spPr/>
    </dgm:pt>
    <dgm:pt modelId="{F23B2B82-BD79-4AB1-91EA-BFCACA6FCDE5}" type="pres">
      <dgm:prSet presAssocID="{688BA94C-6E21-4A9A-BA03-ED984AA56B80}" presName="rootText1" presStyleLbl="node0" presStyleIdx="0" presStyleCnt="1" custScaleX="150278" custScaleY="183554" custLinFactY="-20935" custLinFactNeighborX="-4227" custLinFactNeighborY="-100000">
        <dgm:presLayoutVars>
          <dgm:chPref val="3"/>
        </dgm:presLayoutVars>
      </dgm:prSet>
      <dgm:spPr/>
    </dgm:pt>
    <dgm:pt modelId="{D894C4F0-FA61-440B-8AB4-D92B8BFCC6D0}" type="pres">
      <dgm:prSet presAssocID="{688BA94C-6E21-4A9A-BA03-ED984AA56B80}" presName="rootConnector1" presStyleLbl="node1" presStyleIdx="0" presStyleCnt="0"/>
      <dgm:spPr/>
    </dgm:pt>
    <dgm:pt modelId="{21888C83-6439-42B3-85C5-DF800DC003EC}" type="pres">
      <dgm:prSet presAssocID="{688BA94C-6E21-4A9A-BA03-ED984AA56B80}" presName="hierChild2" presStyleCnt="0"/>
      <dgm:spPr/>
    </dgm:pt>
    <dgm:pt modelId="{EA744C98-2455-40B7-8A6B-E26F451BA9FA}" type="pres">
      <dgm:prSet presAssocID="{2C2FAD8D-27E8-45C5-B469-0DB7AE431AEE}" presName="Name37" presStyleLbl="parChTrans1D2" presStyleIdx="0" presStyleCnt="3"/>
      <dgm:spPr/>
    </dgm:pt>
    <dgm:pt modelId="{25AEFA09-8A68-4A89-8254-4A0B73CB4EE8}" type="pres">
      <dgm:prSet presAssocID="{1F08C891-656A-41CF-8F0F-8D5005F2F259}" presName="hierRoot2" presStyleCnt="0">
        <dgm:presLayoutVars>
          <dgm:hierBranch val="init"/>
        </dgm:presLayoutVars>
      </dgm:prSet>
      <dgm:spPr/>
    </dgm:pt>
    <dgm:pt modelId="{530BE733-B7D8-42C2-9995-BAACB45756BB}" type="pres">
      <dgm:prSet presAssocID="{1F08C891-656A-41CF-8F0F-8D5005F2F259}" presName="rootComposite" presStyleCnt="0"/>
      <dgm:spPr/>
    </dgm:pt>
    <dgm:pt modelId="{80CA64F5-6BE6-4AFD-BA76-8EF536E8D6C2}" type="pres">
      <dgm:prSet presAssocID="{1F08C891-656A-41CF-8F0F-8D5005F2F259}" presName="rootText" presStyleLbl="node2" presStyleIdx="0" presStyleCnt="3" custScaleY="183297">
        <dgm:presLayoutVars>
          <dgm:chPref val="3"/>
        </dgm:presLayoutVars>
      </dgm:prSet>
      <dgm:spPr/>
    </dgm:pt>
    <dgm:pt modelId="{C74CFBF9-4D06-4C09-B168-C9912F2C1A52}" type="pres">
      <dgm:prSet presAssocID="{1F08C891-656A-41CF-8F0F-8D5005F2F259}" presName="rootConnector" presStyleLbl="node2" presStyleIdx="0" presStyleCnt="3"/>
      <dgm:spPr/>
    </dgm:pt>
    <dgm:pt modelId="{B782254A-C2EF-4727-9993-0291E72B500E}" type="pres">
      <dgm:prSet presAssocID="{1F08C891-656A-41CF-8F0F-8D5005F2F259}" presName="hierChild4" presStyleCnt="0"/>
      <dgm:spPr/>
    </dgm:pt>
    <dgm:pt modelId="{E3CBB71A-6858-4F61-B9E3-E6402B5231C6}" type="pres">
      <dgm:prSet presAssocID="{1F08C891-656A-41CF-8F0F-8D5005F2F259}" presName="hierChild5" presStyleCnt="0"/>
      <dgm:spPr/>
    </dgm:pt>
    <dgm:pt modelId="{443996F3-0125-4EAA-9FA8-D74B4958CE97}" type="pres">
      <dgm:prSet presAssocID="{46BF507B-B855-428E-8893-840D7705BB71}" presName="Name37" presStyleLbl="parChTrans1D2" presStyleIdx="1" presStyleCnt="3"/>
      <dgm:spPr/>
    </dgm:pt>
    <dgm:pt modelId="{F3EEA77F-099C-4838-A671-6EC6D4997236}" type="pres">
      <dgm:prSet presAssocID="{3453DF3A-6382-4794-BF65-E94136432A3A}" presName="hierRoot2" presStyleCnt="0">
        <dgm:presLayoutVars>
          <dgm:hierBranch val="init"/>
        </dgm:presLayoutVars>
      </dgm:prSet>
      <dgm:spPr/>
    </dgm:pt>
    <dgm:pt modelId="{FEAC6AAF-48A5-4E07-8541-48C5DFE03B46}" type="pres">
      <dgm:prSet presAssocID="{3453DF3A-6382-4794-BF65-E94136432A3A}" presName="rootComposite" presStyleCnt="0"/>
      <dgm:spPr/>
    </dgm:pt>
    <dgm:pt modelId="{C7D47C10-FFC7-40C0-A5BD-7C7D86D4E04F}" type="pres">
      <dgm:prSet presAssocID="{3453DF3A-6382-4794-BF65-E94136432A3A}" presName="rootText" presStyleLbl="node2" presStyleIdx="1" presStyleCnt="3" custScaleY="175019">
        <dgm:presLayoutVars>
          <dgm:chPref val="3"/>
        </dgm:presLayoutVars>
      </dgm:prSet>
      <dgm:spPr/>
    </dgm:pt>
    <dgm:pt modelId="{7770AE4A-4F22-414D-83A3-873AF5512A52}" type="pres">
      <dgm:prSet presAssocID="{3453DF3A-6382-4794-BF65-E94136432A3A}" presName="rootConnector" presStyleLbl="node2" presStyleIdx="1" presStyleCnt="3"/>
      <dgm:spPr/>
    </dgm:pt>
    <dgm:pt modelId="{D7BCE4A4-7E17-4044-B89D-5E877DDF1E16}" type="pres">
      <dgm:prSet presAssocID="{3453DF3A-6382-4794-BF65-E94136432A3A}" presName="hierChild4" presStyleCnt="0"/>
      <dgm:spPr/>
    </dgm:pt>
    <dgm:pt modelId="{101B3FA2-18FB-48E3-968F-2BE059F1C338}" type="pres">
      <dgm:prSet presAssocID="{3453DF3A-6382-4794-BF65-E94136432A3A}" presName="hierChild5" presStyleCnt="0"/>
      <dgm:spPr/>
    </dgm:pt>
    <dgm:pt modelId="{2FDFFB0A-4430-44F5-A848-6AEA0787E42B}" type="pres">
      <dgm:prSet presAssocID="{9CE9A10B-FBCD-432B-84EA-587AFFCDF848}" presName="Name37" presStyleLbl="parChTrans1D2" presStyleIdx="2" presStyleCnt="3"/>
      <dgm:spPr/>
    </dgm:pt>
    <dgm:pt modelId="{5809B584-70F4-4EE9-B7F9-B30C2FD644C5}" type="pres">
      <dgm:prSet presAssocID="{817C608E-1339-4FC0-A265-0C825308F701}" presName="hierRoot2" presStyleCnt="0">
        <dgm:presLayoutVars>
          <dgm:hierBranch val="init"/>
        </dgm:presLayoutVars>
      </dgm:prSet>
      <dgm:spPr/>
    </dgm:pt>
    <dgm:pt modelId="{9904B869-7EE2-4D94-A9C8-787D40A8C541}" type="pres">
      <dgm:prSet presAssocID="{817C608E-1339-4FC0-A265-0C825308F701}" presName="rootComposite" presStyleCnt="0"/>
      <dgm:spPr/>
    </dgm:pt>
    <dgm:pt modelId="{D4EEB350-1F58-4334-AE4C-C3DE425FA7C1}" type="pres">
      <dgm:prSet presAssocID="{817C608E-1339-4FC0-A265-0C825308F701}" presName="rootText" presStyleLbl="node2" presStyleIdx="2" presStyleCnt="3" custScaleY="175019">
        <dgm:presLayoutVars>
          <dgm:chPref val="3"/>
        </dgm:presLayoutVars>
      </dgm:prSet>
      <dgm:spPr/>
    </dgm:pt>
    <dgm:pt modelId="{D6BB2315-9748-4367-B239-099AE34CA986}" type="pres">
      <dgm:prSet presAssocID="{817C608E-1339-4FC0-A265-0C825308F701}" presName="rootConnector" presStyleLbl="node2" presStyleIdx="2" presStyleCnt="3"/>
      <dgm:spPr/>
    </dgm:pt>
    <dgm:pt modelId="{4C910FBC-F551-4860-91BE-C0AF544EFC21}" type="pres">
      <dgm:prSet presAssocID="{817C608E-1339-4FC0-A265-0C825308F701}" presName="hierChild4" presStyleCnt="0"/>
      <dgm:spPr/>
    </dgm:pt>
    <dgm:pt modelId="{047D540A-96CA-4543-872A-F6BE79D4A7F4}" type="pres">
      <dgm:prSet presAssocID="{817C608E-1339-4FC0-A265-0C825308F701}" presName="hierChild5" presStyleCnt="0"/>
      <dgm:spPr/>
    </dgm:pt>
    <dgm:pt modelId="{85B954D1-C47A-4B18-9C1F-8DB768DA13EB}" type="pres">
      <dgm:prSet presAssocID="{688BA94C-6E21-4A9A-BA03-ED984AA56B80}" presName="hierChild3" presStyleCnt="0"/>
      <dgm:spPr/>
    </dgm:pt>
  </dgm:ptLst>
  <dgm:cxnLst>
    <dgm:cxn modelId="{40F9E028-607C-4B87-BED5-74B2715E5A0D}" type="presOf" srcId="{817C608E-1339-4FC0-A265-0C825308F701}" destId="{D6BB2315-9748-4367-B239-099AE34CA986}" srcOrd="1" destOrd="0" presId="urn:microsoft.com/office/officeart/2005/8/layout/orgChart1"/>
    <dgm:cxn modelId="{428F6930-395F-4450-BA6D-6713E5DBD8BB}" type="presOf" srcId="{9CE9A10B-FBCD-432B-84EA-587AFFCDF848}" destId="{2FDFFB0A-4430-44F5-A848-6AEA0787E42B}" srcOrd="0" destOrd="0" presId="urn:microsoft.com/office/officeart/2005/8/layout/orgChart1"/>
    <dgm:cxn modelId="{6C47C53E-3E31-4837-AEC2-D1A86362D50D}" srcId="{688BA94C-6E21-4A9A-BA03-ED984AA56B80}" destId="{1F08C891-656A-41CF-8F0F-8D5005F2F259}" srcOrd="0" destOrd="0" parTransId="{2C2FAD8D-27E8-45C5-B469-0DB7AE431AEE}" sibTransId="{96F42275-1795-410F-B338-AD143F7459A7}"/>
    <dgm:cxn modelId="{D3D1067B-05EB-4478-8085-2DFD21C920B0}" type="presOf" srcId="{817C608E-1339-4FC0-A265-0C825308F701}" destId="{D4EEB350-1F58-4334-AE4C-C3DE425FA7C1}" srcOrd="0" destOrd="0" presId="urn:microsoft.com/office/officeart/2005/8/layout/orgChart1"/>
    <dgm:cxn modelId="{BEFA278F-AEA2-4F9F-B6C0-361F905CE9DB}" srcId="{688BA94C-6E21-4A9A-BA03-ED984AA56B80}" destId="{3453DF3A-6382-4794-BF65-E94136432A3A}" srcOrd="1" destOrd="0" parTransId="{46BF507B-B855-428E-8893-840D7705BB71}" sibTransId="{537DF5C2-7062-4F34-888C-78817163369A}"/>
    <dgm:cxn modelId="{B8459894-11F1-4D85-AE19-AC90D2210758}" type="presOf" srcId="{688BA94C-6E21-4A9A-BA03-ED984AA56B80}" destId="{D894C4F0-FA61-440B-8AB4-D92B8BFCC6D0}" srcOrd="1" destOrd="0" presId="urn:microsoft.com/office/officeart/2005/8/layout/orgChart1"/>
    <dgm:cxn modelId="{AB89049F-0098-48E0-BD24-ABB2D1D82C51}" type="presOf" srcId="{3453DF3A-6382-4794-BF65-E94136432A3A}" destId="{C7D47C10-FFC7-40C0-A5BD-7C7D86D4E04F}" srcOrd="0" destOrd="0" presId="urn:microsoft.com/office/officeart/2005/8/layout/orgChart1"/>
    <dgm:cxn modelId="{E6574EA4-A069-4EF9-853F-7EAF57B0ED1A}" srcId="{1D11E449-7AD0-401E-87D7-A180A1C630D1}" destId="{688BA94C-6E21-4A9A-BA03-ED984AA56B80}" srcOrd="0" destOrd="0" parTransId="{768E65FA-AFAE-4F27-A744-C7DE9CA14B1A}" sibTransId="{90887A17-2A8E-493A-9EDC-B16CD69CE883}"/>
    <dgm:cxn modelId="{01D3C4B0-1CD0-47A1-B9B8-688ABCCEBD27}" type="presOf" srcId="{1F08C891-656A-41CF-8F0F-8D5005F2F259}" destId="{C74CFBF9-4D06-4C09-B168-C9912F2C1A52}" srcOrd="1" destOrd="0" presId="urn:microsoft.com/office/officeart/2005/8/layout/orgChart1"/>
    <dgm:cxn modelId="{A2FCA2BA-288F-4679-BAFB-E146357FD2FF}" type="presOf" srcId="{1F08C891-656A-41CF-8F0F-8D5005F2F259}" destId="{80CA64F5-6BE6-4AFD-BA76-8EF536E8D6C2}" srcOrd="0" destOrd="0" presId="urn:microsoft.com/office/officeart/2005/8/layout/orgChart1"/>
    <dgm:cxn modelId="{3262A5BA-4FC9-46F8-A0B4-4C25C8E3B2F9}" type="presOf" srcId="{1D11E449-7AD0-401E-87D7-A180A1C630D1}" destId="{C0FD5EEB-6C32-4590-BB1B-F0A90378EB13}" srcOrd="0" destOrd="0" presId="urn:microsoft.com/office/officeart/2005/8/layout/orgChart1"/>
    <dgm:cxn modelId="{1C7CADC4-C79C-4747-9CA9-58EA355D95B5}" type="presOf" srcId="{46BF507B-B855-428E-8893-840D7705BB71}" destId="{443996F3-0125-4EAA-9FA8-D74B4958CE97}" srcOrd="0" destOrd="0" presId="urn:microsoft.com/office/officeart/2005/8/layout/orgChart1"/>
    <dgm:cxn modelId="{BF1105D4-B804-43BD-8044-44EFC4D2D7EA}" type="presOf" srcId="{3453DF3A-6382-4794-BF65-E94136432A3A}" destId="{7770AE4A-4F22-414D-83A3-873AF5512A52}" srcOrd="1" destOrd="0" presId="urn:microsoft.com/office/officeart/2005/8/layout/orgChart1"/>
    <dgm:cxn modelId="{6A7DB9DC-0824-4861-A3B9-12F38D0F5281}" srcId="{688BA94C-6E21-4A9A-BA03-ED984AA56B80}" destId="{817C608E-1339-4FC0-A265-0C825308F701}" srcOrd="2" destOrd="0" parTransId="{9CE9A10B-FBCD-432B-84EA-587AFFCDF848}" sibTransId="{7D6C5EAC-D6DE-4D4C-A0E1-746F91F3C176}"/>
    <dgm:cxn modelId="{0C1CE8E8-BDD8-4244-A54D-C5A388C74B3B}" type="presOf" srcId="{688BA94C-6E21-4A9A-BA03-ED984AA56B80}" destId="{F23B2B82-BD79-4AB1-91EA-BFCACA6FCDE5}" srcOrd="0" destOrd="0" presId="urn:microsoft.com/office/officeart/2005/8/layout/orgChart1"/>
    <dgm:cxn modelId="{559E82F1-81F0-4736-8089-0C2E007898AC}" type="presOf" srcId="{2C2FAD8D-27E8-45C5-B469-0DB7AE431AEE}" destId="{EA744C98-2455-40B7-8A6B-E26F451BA9FA}" srcOrd="0" destOrd="0" presId="urn:microsoft.com/office/officeart/2005/8/layout/orgChart1"/>
    <dgm:cxn modelId="{89F729D8-2F2E-4950-9B57-D50F1E6CAC47}" type="presParOf" srcId="{C0FD5EEB-6C32-4590-BB1B-F0A90378EB13}" destId="{E5F6B8D9-5301-4950-9106-28B7D08B35A1}" srcOrd="0" destOrd="0" presId="urn:microsoft.com/office/officeart/2005/8/layout/orgChart1"/>
    <dgm:cxn modelId="{FE393152-4B18-4519-AD79-85F3024F2604}" type="presParOf" srcId="{E5F6B8D9-5301-4950-9106-28B7D08B35A1}" destId="{3A4193B9-DB16-4A84-86D3-FC7306030077}" srcOrd="0" destOrd="0" presId="urn:microsoft.com/office/officeart/2005/8/layout/orgChart1"/>
    <dgm:cxn modelId="{BE5DE235-B2C6-4661-BC77-9C70140249D5}" type="presParOf" srcId="{3A4193B9-DB16-4A84-86D3-FC7306030077}" destId="{F23B2B82-BD79-4AB1-91EA-BFCACA6FCDE5}" srcOrd="0" destOrd="0" presId="urn:microsoft.com/office/officeart/2005/8/layout/orgChart1"/>
    <dgm:cxn modelId="{D84BBEC8-D967-4BCD-B8E9-663112166080}" type="presParOf" srcId="{3A4193B9-DB16-4A84-86D3-FC7306030077}" destId="{D894C4F0-FA61-440B-8AB4-D92B8BFCC6D0}" srcOrd="1" destOrd="0" presId="urn:microsoft.com/office/officeart/2005/8/layout/orgChart1"/>
    <dgm:cxn modelId="{BA98DE10-1EF5-4EE1-847C-D92CB5D48CD8}" type="presParOf" srcId="{E5F6B8D9-5301-4950-9106-28B7D08B35A1}" destId="{21888C83-6439-42B3-85C5-DF800DC003EC}" srcOrd="1" destOrd="0" presId="urn:microsoft.com/office/officeart/2005/8/layout/orgChart1"/>
    <dgm:cxn modelId="{2A80050A-AAFB-470B-9842-2CBFBF0FC438}" type="presParOf" srcId="{21888C83-6439-42B3-85C5-DF800DC003EC}" destId="{EA744C98-2455-40B7-8A6B-E26F451BA9FA}" srcOrd="0" destOrd="0" presId="urn:microsoft.com/office/officeart/2005/8/layout/orgChart1"/>
    <dgm:cxn modelId="{4177963F-BA5F-454B-ACB9-40FCB915A6C8}" type="presParOf" srcId="{21888C83-6439-42B3-85C5-DF800DC003EC}" destId="{25AEFA09-8A68-4A89-8254-4A0B73CB4EE8}" srcOrd="1" destOrd="0" presId="urn:microsoft.com/office/officeart/2005/8/layout/orgChart1"/>
    <dgm:cxn modelId="{93343301-D029-4CFF-85F7-18A4888D76E8}" type="presParOf" srcId="{25AEFA09-8A68-4A89-8254-4A0B73CB4EE8}" destId="{530BE733-B7D8-42C2-9995-BAACB45756BB}" srcOrd="0" destOrd="0" presId="urn:microsoft.com/office/officeart/2005/8/layout/orgChart1"/>
    <dgm:cxn modelId="{3C99EF3D-D4FB-4EA0-B3D1-1179CF09636C}" type="presParOf" srcId="{530BE733-B7D8-42C2-9995-BAACB45756BB}" destId="{80CA64F5-6BE6-4AFD-BA76-8EF536E8D6C2}" srcOrd="0" destOrd="0" presId="urn:microsoft.com/office/officeart/2005/8/layout/orgChart1"/>
    <dgm:cxn modelId="{B0F056A5-9CF1-403C-AAE3-A1C10645C2D5}" type="presParOf" srcId="{530BE733-B7D8-42C2-9995-BAACB45756BB}" destId="{C74CFBF9-4D06-4C09-B168-C9912F2C1A52}" srcOrd="1" destOrd="0" presId="urn:microsoft.com/office/officeart/2005/8/layout/orgChart1"/>
    <dgm:cxn modelId="{BBF68D58-B26B-42E7-9D08-828A0764088D}" type="presParOf" srcId="{25AEFA09-8A68-4A89-8254-4A0B73CB4EE8}" destId="{B782254A-C2EF-4727-9993-0291E72B500E}" srcOrd="1" destOrd="0" presId="urn:microsoft.com/office/officeart/2005/8/layout/orgChart1"/>
    <dgm:cxn modelId="{2B186DE4-5F8B-4D73-8A22-2E00FB06AA40}" type="presParOf" srcId="{25AEFA09-8A68-4A89-8254-4A0B73CB4EE8}" destId="{E3CBB71A-6858-4F61-B9E3-E6402B5231C6}" srcOrd="2" destOrd="0" presId="urn:microsoft.com/office/officeart/2005/8/layout/orgChart1"/>
    <dgm:cxn modelId="{9A58420F-178B-40EF-B98A-5E38FD8A15D0}" type="presParOf" srcId="{21888C83-6439-42B3-85C5-DF800DC003EC}" destId="{443996F3-0125-4EAA-9FA8-D74B4958CE97}" srcOrd="2" destOrd="0" presId="urn:microsoft.com/office/officeart/2005/8/layout/orgChart1"/>
    <dgm:cxn modelId="{E825EEE4-F382-4462-8056-E5F4B8468DD9}" type="presParOf" srcId="{21888C83-6439-42B3-85C5-DF800DC003EC}" destId="{F3EEA77F-099C-4838-A671-6EC6D4997236}" srcOrd="3" destOrd="0" presId="urn:microsoft.com/office/officeart/2005/8/layout/orgChart1"/>
    <dgm:cxn modelId="{E10D5FB3-D50A-4F2F-B085-D86524C346C6}" type="presParOf" srcId="{F3EEA77F-099C-4838-A671-6EC6D4997236}" destId="{FEAC6AAF-48A5-4E07-8541-48C5DFE03B46}" srcOrd="0" destOrd="0" presId="urn:microsoft.com/office/officeart/2005/8/layout/orgChart1"/>
    <dgm:cxn modelId="{1A3D03CB-71C7-4989-A8D3-4FEF2632EE1F}" type="presParOf" srcId="{FEAC6AAF-48A5-4E07-8541-48C5DFE03B46}" destId="{C7D47C10-FFC7-40C0-A5BD-7C7D86D4E04F}" srcOrd="0" destOrd="0" presId="urn:microsoft.com/office/officeart/2005/8/layout/orgChart1"/>
    <dgm:cxn modelId="{23E6420A-525C-4C91-9273-A1DBF146A1C4}" type="presParOf" srcId="{FEAC6AAF-48A5-4E07-8541-48C5DFE03B46}" destId="{7770AE4A-4F22-414D-83A3-873AF5512A52}" srcOrd="1" destOrd="0" presId="urn:microsoft.com/office/officeart/2005/8/layout/orgChart1"/>
    <dgm:cxn modelId="{645572C5-2449-433D-AB42-8214734C2930}" type="presParOf" srcId="{F3EEA77F-099C-4838-A671-6EC6D4997236}" destId="{D7BCE4A4-7E17-4044-B89D-5E877DDF1E16}" srcOrd="1" destOrd="0" presId="urn:microsoft.com/office/officeart/2005/8/layout/orgChart1"/>
    <dgm:cxn modelId="{622D4F2C-139F-4423-8EEB-18CE645B28AF}" type="presParOf" srcId="{F3EEA77F-099C-4838-A671-6EC6D4997236}" destId="{101B3FA2-18FB-48E3-968F-2BE059F1C338}" srcOrd="2" destOrd="0" presId="urn:microsoft.com/office/officeart/2005/8/layout/orgChart1"/>
    <dgm:cxn modelId="{52A6CC17-B59A-42B9-A9FE-04E3034CA6E7}" type="presParOf" srcId="{21888C83-6439-42B3-85C5-DF800DC003EC}" destId="{2FDFFB0A-4430-44F5-A848-6AEA0787E42B}" srcOrd="4" destOrd="0" presId="urn:microsoft.com/office/officeart/2005/8/layout/orgChart1"/>
    <dgm:cxn modelId="{700D585F-7EB6-4DE9-BF1A-3362A3D25C2E}" type="presParOf" srcId="{21888C83-6439-42B3-85C5-DF800DC003EC}" destId="{5809B584-70F4-4EE9-B7F9-B30C2FD644C5}" srcOrd="5" destOrd="0" presId="urn:microsoft.com/office/officeart/2005/8/layout/orgChart1"/>
    <dgm:cxn modelId="{0B7218D7-FD94-46F2-A737-5CCAB57DE930}" type="presParOf" srcId="{5809B584-70F4-4EE9-B7F9-B30C2FD644C5}" destId="{9904B869-7EE2-4D94-A9C8-787D40A8C541}" srcOrd="0" destOrd="0" presId="urn:microsoft.com/office/officeart/2005/8/layout/orgChart1"/>
    <dgm:cxn modelId="{DAB4FC07-288A-49F0-B572-4453F367C109}" type="presParOf" srcId="{9904B869-7EE2-4D94-A9C8-787D40A8C541}" destId="{D4EEB350-1F58-4334-AE4C-C3DE425FA7C1}" srcOrd="0" destOrd="0" presId="urn:microsoft.com/office/officeart/2005/8/layout/orgChart1"/>
    <dgm:cxn modelId="{FE7C2787-CA0E-4339-A578-4B0030F843C0}" type="presParOf" srcId="{9904B869-7EE2-4D94-A9C8-787D40A8C541}" destId="{D6BB2315-9748-4367-B239-099AE34CA986}" srcOrd="1" destOrd="0" presId="urn:microsoft.com/office/officeart/2005/8/layout/orgChart1"/>
    <dgm:cxn modelId="{841CE9D7-3D52-4DC8-90BD-B806CC402002}" type="presParOf" srcId="{5809B584-70F4-4EE9-B7F9-B30C2FD644C5}" destId="{4C910FBC-F551-4860-91BE-C0AF544EFC21}" srcOrd="1" destOrd="0" presId="urn:microsoft.com/office/officeart/2005/8/layout/orgChart1"/>
    <dgm:cxn modelId="{8EE39806-056C-48B1-A16F-370486A011FE}" type="presParOf" srcId="{5809B584-70F4-4EE9-B7F9-B30C2FD644C5}" destId="{047D540A-96CA-4543-872A-F6BE79D4A7F4}" srcOrd="2" destOrd="0" presId="urn:microsoft.com/office/officeart/2005/8/layout/orgChart1"/>
    <dgm:cxn modelId="{121FE658-511E-460D-97E4-929157D102EC}" type="presParOf" srcId="{E5F6B8D9-5301-4950-9106-28B7D08B35A1}" destId="{85B954D1-C47A-4B18-9C1F-8DB768DA13E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11E449-7AD0-401E-87D7-A180A1C630D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8BA94C-6E21-4A9A-BA03-ED984AA56B80}">
      <dgm:prSet phldrT="[Text]" custT="1"/>
      <dgm:spPr/>
      <dgm:t>
        <a:bodyPr/>
        <a:lstStyle/>
        <a:p>
          <a:r>
            <a:rPr lang="en-US" sz="2000" b="1" dirty="0"/>
            <a:t>General Manager</a:t>
          </a:r>
        </a:p>
      </dgm:t>
    </dgm:pt>
    <dgm:pt modelId="{768E65FA-AFAE-4F27-A744-C7DE9CA14B1A}" type="parTrans" cxnId="{E6574EA4-A069-4EF9-853F-7EAF57B0ED1A}">
      <dgm:prSet/>
      <dgm:spPr/>
      <dgm:t>
        <a:bodyPr/>
        <a:lstStyle/>
        <a:p>
          <a:endParaRPr lang="en-US"/>
        </a:p>
      </dgm:t>
    </dgm:pt>
    <dgm:pt modelId="{90887A17-2A8E-493A-9EDC-B16CD69CE883}" type="sibTrans" cxnId="{E6574EA4-A069-4EF9-853F-7EAF57B0ED1A}">
      <dgm:prSet/>
      <dgm:spPr/>
      <dgm:t>
        <a:bodyPr/>
        <a:lstStyle/>
        <a:p>
          <a:endParaRPr lang="en-US"/>
        </a:p>
      </dgm:t>
    </dgm:pt>
    <dgm:pt modelId="{1F08C891-656A-41CF-8F0F-8D5005F2F259}">
      <dgm:prSet phldrT="[Text]" custT="1"/>
      <dgm:spPr/>
      <dgm:t>
        <a:bodyPr/>
        <a:lstStyle/>
        <a:p>
          <a:r>
            <a:rPr lang="en-US" sz="1800" b="1" dirty="0"/>
            <a:t>Eastern Region</a:t>
          </a:r>
        </a:p>
      </dgm:t>
    </dgm:pt>
    <dgm:pt modelId="{2C2FAD8D-27E8-45C5-B469-0DB7AE431AEE}" type="parTrans" cxnId="{6C47C53E-3E31-4837-AEC2-D1A86362D50D}">
      <dgm:prSet/>
      <dgm:spPr/>
      <dgm:t>
        <a:bodyPr/>
        <a:lstStyle/>
        <a:p>
          <a:endParaRPr lang="en-US"/>
        </a:p>
      </dgm:t>
    </dgm:pt>
    <dgm:pt modelId="{96F42275-1795-410F-B338-AD143F7459A7}" type="sibTrans" cxnId="{6C47C53E-3E31-4837-AEC2-D1A86362D50D}">
      <dgm:prSet/>
      <dgm:spPr/>
      <dgm:t>
        <a:bodyPr/>
        <a:lstStyle/>
        <a:p>
          <a:endParaRPr lang="en-US"/>
        </a:p>
      </dgm:t>
    </dgm:pt>
    <dgm:pt modelId="{3453DF3A-6382-4794-BF65-E94136432A3A}">
      <dgm:prSet phldrT="[Text]" custT="1"/>
      <dgm:spPr/>
      <dgm:t>
        <a:bodyPr/>
        <a:lstStyle/>
        <a:p>
          <a:r>
            <a:rPr lang="en-US" sz="1800" b="1" dirty="0"/>
            <a:t>Central Region</a:t>
          </a:r>
        </a:p>
      </dgm:t>
    </dgm:pt>
    <dgm:pt modelId="{46BF507B-B855-428E-8893-840D7705BB71}" type="parTrans" cxnId="{BEFA278F-AEA2-4F9F-B6C0-361F905CE9DB}">
      <dgm:prSet/>
      <dgm:spPr/>
      <dgm:t>
        <a:bodyPr/>
        <a:lstStyle/>
        <a:p>
          <a:endParaRPr lang="en-US"/>
        </a:p>
      </dgm:t>
    </dgm:pt>
    <dgm:pt modelId="{537DF5C2-7062-4F34-888C-78817163369A}" type="sibTrans" cxnId="{BEFA278F-AEA2-4F9F-B6C0-361F905CE9DB}">
      <dgm:prSet/>
      <dgm:spPr/>
      <dgm:t>
        <a:bodyPr/>
        <a:lstStyle/>
        <a:p>
          <a:endParaRPr lang="en-US"/>
        </a:p>
      </dgm:t>
    </dgm:pt>
    <dgm:pt modelId="{817C608E-1339-4FC0-A265-0C825308F701}">
      <dgm:prSet phldrT="[Text]" custT="1"/>
      <dgm:spPr/>
      <dgm:t>
        <a:bodyPr/>
        <a:lstStyle/>
        <a:p>
          <a:r>
            <a:rPr lang="en-US" sz="1800" b="1" dirty="0"/>
            <a:t>Western Region</a:t>
          </a:r>
        </a:p>
      </dgm:t>
    </dgm:pt>
    <dgm:pt modelId="{9CE9A10B-FBCD-432B-84EA-587AFFCDF848}" type="parTrans" cxnId="{6A7DB9DC-0824-4861-A3B9-12F38D0F5281}">
      <dgm:prSet/>
      <dgm:spPr/>
      <dgm:t>
        <a:bodyPr/>
        <a:lstStyle/>
        <a:p>
          <a:endParaRPr lang="en-US"/>
        </a:p>
      </dgm:t>
    </dgm:pt>
    <dgm:pt modelId="{7D6C5EAC-D6DE-4D4C-A0E1-746F91F3C176}" type="sibTrans" cxnId="{6A7DB9DC-0824-4861-A3B9-12F38D0F5281}">
      <dgm:prSet/>
      <dgm:spPr/>
      <dgm:t>
        <a:bodyPr/>
        <a:lstStyle/>
        <a:p>
          <a:endParaRPr lang="en-US"/>
        </a:p>
      </dgm:t>
    </dgm:pt>
    <dgm:pt modelId="{C0FD5EEB-6C32-4590-BB1B-F0A90378EB13}" type="pres">
      <dgm:prSet presAssocID="{1D11E449-7AD0-401E-87D7-A180A1C630D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F6B8D9-5301-4950-9106-28B7D08B35A1}" type="pres">
      <dgm:prSet presAssocID="{688BA94C-6E21-4A9A-BA03-ED984AA56B80}" presName="hierRoot1" presStyleCnt="0">
        <dgm:presLayoutVars>
          <dgm:hierBranch val="init"/>
        </dgm:presLayoutVars>
      </dgm:prSet>
      <dgm:spPr/>
    </dgm:pt>
    <dgm:pt modelId="{3A4193B9-DB16-4A84-86D3-FC7306030077}" type="pres">
      <dgm:prSet presAssocID="{688BA94C-6E21-4A9A-BA03-ED984AA56B80}" presName="rootComposite1" presStyleCnt="0"/>
      <dgm:spPr/>
    </dgm:pt>
    <dgm:pt modelId="{F23B2B82-BD79-4AB1-91EA-BFCACA6FCDE5}" type="pres">
      <dgm:prSet presAssocID="{688BA94C-6E21-4A9A-BA03-ED984AA56B80}" presName="rootText1" presStyleLbl="node0" presStyleIdx="0" presStyleCnt="1" custScaleX="150278" custScaleY="183554" custLinFactY="-20935" custLinFactNeighborX="-4227" custLinFactNeighborY="-100000">
        <dgm:presLayoutVars>
          <dgm:chPref val="3"/>
        </dgm:presLayoutVars>
      </dgm:prSet>
      <dgm:spPr/>
    </dgm:pt>
    <dgm:pt modelId="{D894C4F0-FA61-440B-8AB4-D92B8BFCC6D0}" type="pres">
      <dgm:prSet presAssocID="{688BA94C-6E21-4A9A-BA03-ED984AA56B80}" presName="rootConnector1" presStyleLbl="node1" presStyleIdx="0" presStyleCnt="0"/>
      <dgm:spPr/>
    </dgm:pt>
    <dgm:pt modelId="{21888C83-6439-42B3-85C5-DF800DC003EC}" type="pres">
      <dgm:prSet presAssocID="{688BA94C-6E21-4A9A-BA03-ED984AA56B80}" presName="hierChild2" presStyleCnt="0"/>
      <dgm:spPr/>
    </dgm:pt>
    <dgm:pt modelId="{EA744C98-2455-40B7-8A6B-E26F451BA9FA}" type="pres">
      <dgm:prSet presAssocID="{2C2FAD8D-27E8-45C5-B469-0DB7AE431AEE}" presName="Name37" presStyleLbl="parChTrans1D2" presStyleIdx="0" presStyleCnt="3"/>
      <dgm:spPr/>
    </dgm:pt>
    <dgm:pt modelId="{25AEFA09-8A68-4A89-8254-4A0B73CB4EE8}" type="pres">
      <dgm:prSet presAssocID="{1F08C891-656A-41CF-8F0F-8D5005F2F259}" presName="hierRoot2" presStyleCnt="0">
        <dgm:presLayoutVars>
          <dgm:hierBranch val="init"/>
        </dgm:presLayoutVars>
      </dgm:prSet>
      <dgm:spPr/>
    </dgm:pt>
    <dgm:pt modelId="{530BE733-B7D8-42C2-9995-BAACB45756BB}" type="pres">
      <dgm:prSet presAssocID="{1F08C891-656A-41CF-8F0F-8D5005F2F259}" presName="rootComposite" presStyleCnt="0"/>
      <dgm:spPr/>
    </dgm:pt>
    <dgm:pt modelId="{80CA64F5-6BE6-4AFD-BA76-8EF536E8D6C2}" type="pres">
      <dgm:prSet presAssocID="{1F08C891-656A-41CF-8F0F-8D5005F2F259}" presName="rootText" presStyleLbl="node2" presStyleIdx="0" presStyleCnt="3" custScaleY="183297">
        <dgm:presLayoutVars>
          <dgm:chPref val="3"/>
        </dgm:presLayoutVars>
      </dgm:prSet>
      <dgm:spPr/>
    </dgm:pt>
    <dgm:pt modelId="{C74CFBF9-4D06-4C09-B168-C9912F2C1A52}" type="pres">
      <dgm:prSet presAssocID="{1F08C891-656A-41CF-8F0F-8D5005F2F259}" presName="rootConnector" presStyleLbl="node2" presStyleIdx="0" presStyleCnt="3"/>
      <dgm:spPr/>
    </dgm:pt>
    <dgm:pt modelId="{B782254A-C2EF-4727-9993-0291E72B500E}" type="pres">
      <dgm:prSet presAssocID="{1F08C891-656A-41CF-8F0F-8D5005F2F259}" presName="hierChild4" presStyleCnt="0"/>
      <dgm:spPr/>
    </dgm:pt>
    <dgm:pt modelId="{E3CBB71A-6858-4F61-B9E3-E6402B5231C6}" type="pres">
      <dgm:prSet presAssocID="{1F08C891-656A-41CF-8F0F-8D5005F2F259}" presName="hierChild5" presStyleCnt="0"/>
      <dgm:spPr/>
    </dgm:pt>
    <dgm:pt modelId="{443996F3-0125-4EAA-9FA8-D74B4958CE97}" type="pres">
      <dgm:prSet presAssocID="{46BF507B-B855-428E-8893-840D7705BB71}" presName="Name37" presStyleLbl="parChTrans1D2" presStyleIdx="1" presStyleCnt="3"/>
      <dgm:spPr/>
    </dgm:pt>
    <dgm:pt modelId="{F3EEA77F-099C-4838-A671-6EC6D4997236}" type="pres">
      <dgm:prSet presAssocID="{3453DF3A-6382-4794-BF65-E94136432A3A}" presName="hierRoot2" presStyleCnt="0">
        <dgm:presLayoutVars>
          <dgm:hierBranch val="init"/>
        </dgm:presLayoutVars>
      </dgm:prSet>
      <dgm:spPr/>
    </dgm:pt>
    <dgm:pt modelId="{FEAC6AAF-48A5-4E07-8541-48C5DFE03B46}" type="pres">
      <dgm:prSet presAssocID="{3453DF3A-6382-4794-BF65-E94136432A3A}" presName="rootComposite" presStyleCnt="0"/>
      <dgm:spPr/>
    </dgm:pt>
    <dgm:pt modelId="{C7D47C10-FFC7-40C0-A5BD-7C7D86D4E04F}" type="pres">
      <dgm:prSet presAssocID="{3453DF3A-6382-4794-BF65-E94136432A3A}" presName="rootText" presStyleLbl="node2" presStyleIdx="1" presStyleCnt="3" custScaleY="175019">
        <dgm:presLayoutVars>
          <dgm:chPref val="3"/>
        </dgm:presLayoutVars>
      </dgm:prSet>
      <dgm:spPr/>
    </dgm:pt>
    <dgm:pt modelId="{7770AE4A-4F22-414D-83A3-873AF5512A52}" type="pres">
      <dgm:prSet presAssocID="{3453DF3A-6382-4794-BF65-E94136432A3A}" presName="rootConnector" presStyleLbl="node2" presStyleIdx="1" presStyleCnt="3"/>
      <dgm:spPr/>
    </dgm:pt>
    <dgm:pt modelId="{D7BCE4A4-7E17-4044-B89D-5E877DDF1E16}" type="pres">
      <dgm:prSet presAssocID="{3453DF3A-6382-4794-BF65-E94136432A3A}" presName="hierChild4" presStyleCnt="0"/>
      <dgm:spPr/>
    </dgm:pt>
    <dgm:pt modelId="{101B3FA2-18FB-48E3-968F-2BE059F1C338}" type="pres">
      <dgm:prSet presAssocID="{3453DF3A-6382-4794-BF65-E94136432A3A}" presName="hierChild5" presStyleCnt="0"/>
      <dgm:spPr/>
    </dgm:pt>
    <dgm:pt modelId="{2FDFFB0A-4430-44F5-A848-6AEA0787E42B}" type="pres">
      <dgm:prSet presAssocID="{9CE9A10B-FBCD-432B-84EA-587AFFCDF848}" presName="Name37" presStyleLbl="parChTrans1D2" presStyleIdx="2" presStyleCnt="3"/>
      <dgm:spPr/>
    </dgm:pt>
    <dgm:pt modelId="{5809B584-70F4-4EE9-B7F9-B30C2FD644C5}" type="pres">
      <dgm:prSet presAssocID="{817C608E-1339-4FC0-A265-0C825308F701}" presName="hierRoot2" presStyleCnt="0">
        <dgm:presLayoutVars>
          <dgm:hierBranch val="init"/>
        </dgm:presLayoutVars>
      </dgm:prSet>
      <dgm:spPr/>
    </dgm:pt>
    <dgm:pt modelId="{9904B869-7EE2-4D94-A9C8-787D40A8C541}" type="pres">
      <dgm:prSet presAssocID="{817C608E-1339-4FC0-A265-0C825308F701}" presName="rootComposite" presStyleCnt="0"/>
      <dgm:spPr/>
    </dgm:pt>
    <dgm:pt modelId="{D4EEB350-1F58-4334-AE4C-C3DE425FA7C1}" type="pres">
      <dgm:prSet presAssocID="{817C608E-1339-4FC0-A265-0C825308F701}" presName="rootText" presStyleLbl="node2" presStyleIdx="2" presStyleCnt="3" custScaleY="175019">
        <dgm:presLayoutVars>
          <dgm:chPref val="3"/>
        </dgm:presLayoutVars>
      </dgm:prSet>
      <dgm:spPr/>
    </dgm:pt>
    <dgm:pt modelId="{D6BB2315-9748-4367-B239-099AE34CA986}" type="pres">
      <dgm:prSet presAssocID="{817C608E-1339-4FC0-A265-0C825308F701}" presName="rootConnector" presStyleLbl="node2" presStyleIdx="2" presStyleCnt="3"/>
      <dgm:spPr/>
    </dgm:pt>
    <dgm:pt modelId="{4C910FBC-F551-4860-91BE-C0AF544EFC21}" type="pres">
      <dgm:prSet presAssocID="{817C608E-1339-4FC0-A265-0C825308F701}" presName="hierChild4" presStyleCnt="0"/>
      <dgm:spPr/>
    </dgm:pt>
    <dgm:pt modelId="{047D540A-96CA-4543-872A-F6BE79D4A7F4}" type="pres">
      <dgm:prSet presAssocID="{817C608E-1339-4FC0-A265-0C825308F701}" presName="hierChild5" presStyleCnt="0"/>
      <dgm:spPr/>
    </dgm:pt>
    <dgm:pt modelId="{85B954D1-C47A-4B18-9C1F-8DB768DA13EB}" type="pres">
      <dgm:prSet presAssocID="{688BA94C-6E21-4A9A-BA03-ED984AA56B80}" presName="hierChild3" presStyleCnt="0"/>
      <dgm:spPr/>
    </dgm:pt>
  </dgm:ptLst>
  <dgm:cxnLst>
    <dgm:cxn modelId="{7C49AF0D-3484-4D18-9472-B8EA8241090B}" type="presOf" srcId="{2C2FAD8D-27E8-45C5-B469-0DB7AE431AEE}" destId="{EA744C98-2455-40B7-8A6B-E26F451BA9FA}" srcOrd="0" destOrd="0" presId="urn:microsoft.com/office/officeart/2005/8/layout/orgChart1"/>
    <dgm:cxn modelId="{DE3E9B16-635B-4FE8-9D33-01ACE44C98FB}" type="presOf" srcId="{817C608E-1339-4FC0-A265-0C825308F701}" destId="{D4EEB350-1F58-4334-AE4C-C3DE425FA7C1}" srcOrd="0" destOrd="0" presId="urn:microsoft.com/office/officeart/2005/8/layout/orgChart1"/>
    <dgm:cxn modelId="{2DF4EA23-8283-4D05-B676-ACA61B02D711}" type="presOf" srcId="{1F08C891-656A-41CF-8F0F-8D5005F2F259}" destId="{80CA64F5-6BE6-4AFD-BA76-8EF536E8D6C2}" srcOrd="0" destOrd="0" presId="urn:microsoft.com/office/officeart/2005/8/layout/orgChart1"/>
    <dgm:cxn modelId="{756C633B-A9DF-4E2C-B78C-4E40F4A15461}" type="presOf" srcId="{1F08C891-656A-41CF-8F0F-8D5005F2F259}" destId="{C74CFBF9-4D06-4C09-B168-C9912F2C1A52}" srcOrd="1" destOrd="0" presId="urn:microsoft.com/office/officeart/2005/8/layout/orgChart1"/>
    <dgm:cxn modelId="{6C47C53E-3E31-4837-AEC2-D1A86362D50D}" srcId="{688BA94C-6E21-4A9A-BA03-ED984AA56B80}" destId="{1F08C891-656A-41CF-8F0F-8D5005F2F259}" srcOrd="0" destOrd="0" parTransId="{2C2FAD8D-27E8-45C5-B469-0DB7AE431AEE}" sibTransId="{96F42275-1795-410F-B338-AD143F7459A7}"/>
    <dgm:cxn modelId="{A902285C-A834-490D-B9F5-469A0370E4FA}" type="presOf" srcId="{9CE9A10B-FBCD-432B-84EA-587AFFCDF848}" destId="{2FDFFB0A-4430-44F5-A848-6AEA0787E42B}" srcOrd="0" destOrd="0" presId="urn:microsoft.com/office/officeart/2005/8/layout/orgChart1"/>
    <dgm:cxn modelId="{70522563-F2D3-41C5-9EE0-7A87B85CA158}" type="presOf" srcId="{3453DF3A-6382-4794-BF65-E94136432A3A}" destId="{C7D47C10-FFC7-40C0-A5BD-7C7D86D4E04F}" srcOrd="0" destOrd="0" presId="urn:microsoft.com/office/officeart/2005/8/layout/orgChart1"/>
    <dgm:cxn modelId="{068C2C50-85B9-4998-998C-80531CB2919B}" type="presOf" srcId="{46BF507B-B855-428E-8893-840D7705BB71}" destId="{443996F3-0125-4EAA-9FA8-D74B4958CE97}" srcOrd="0" destOrd="0" presId="urn:microsoft.com/office/officeart/2005/8/layout/orgChart1"/>
    <dgm:cxn modelId="{BEFA278F-AEA2-4F9F-B6C0-361F905CE9DB}" srcId="{688BA94C-6E21-4A9A-BA03-ED984AA56B80}" destId="{3453DF3A-6382-4794-BF65-E94136432A3A}" srcOrd="1" destOrd="0" parTransId="{46BF507B-B855-428E-8893-840D7705BB71}" sibTransId="{537DF5C2-7062-4F34-888C-78817163369A}"/>
    <dgm:cxn modelId="{E6574EA4-A069-4EF9-853F-7EAF57B0ED1A}" srcId="{1D11E449-7AD0-401E-87D7-A180A1C630D1}" destId="{688BA94C-6E21-4A9A-BA03-ED984AA56B80}" srcOrd="0" destOrd="0" parTransId="{768E65FA-AFAE-4F27-A744-C7DE9CA14B1A}" sibTransId="{90887A17-2A8E-493A-9EDC-B16CD69CE883}"/>
    <dgm:cxn modelId="{0AEB6DB0-86CC-462B-9979-D075A9BD9085}" type="presOf" srcId="{3453DF3A-6382-4794-BF65-E94136432A3A}" destId="{7770AE4A-4F22-414D-83A3-873AF5512A52}" srcOrd="1" destOrd="0" presId="urn:microsoft.com/office/officeart/2005/8/layout/orgChart1"/>
    <dgm:cxn modelId="{6A7DB9DC-0824-4861-A3B9-12F38D0F5281}" srcId="{688BA94C-6E21-4A9A-BA03-ED984AA56B80}" destId="{817C608E-1339-4FC0-A265-0C825308F701}" srcOrd="2" destOrd="0" parTransId="{9CE9A10B-FBCD-432B-84EA-587AFFCDF848}" sibTransId="{7D6C5EAC-D6DE-4D4C-A0E1-746F91F3C176}"/>
    <dgm:cxn modelId="{396F49E5-592B-463F-860C-A75B23930C48}" type="presOf" srcId="{688BA94C-6E21-4A9A-BA03-ED984AA56B80}" destId="{D894C4F0-FA61-440B-8AB4-D92B8BFCC6D0}" srcOrd="1" destOrd="0" presId="urn:microsoft.com/office/officeart/2005/8/layout/orgChart1"/>
    <dgm:cxn modelId="{73EEE8F0-AEB2-499B-838D-ABD780ACE882}" type="presOf" srcId="{1D11E449-7AD0-401E-87D7-A180A1C630D1}" destId="{C0FD5EEB-6C32-4590-BB1B-F0A90378EB13}" srcOrd="0" destOrd="0" presId="urn:microsoft.com/office/officeart/2005/8/layout/orgChart1"/>
    <dgm:cxn modelId="{BD6BCCF3-4A85-4E7C-9775-90A15005E3CA}" type="presOf" srcId="{688BA94C-6E21-4A9A-BA03-ED984AA56B80}" destId="{F23B2B82-BD79-4AB1-91EA-BFCACA6FCDE5}" srcOrd="0" destOrd="0" presId="urn:microsoft.com/office/officeart/2005/8/layout/orgChart1"/>
    <dgm:cxn modelId="{F38DC5F4-A7CB-481E-ACD9-4ED6D59D6A60}" type="presOf" srcId="{817C608E-1339-4FC0-A265-0C825308F701}" destId="{D6BB2315-9748-4367-B239-099AE34CA986}" srcOrd="1" destOrd="0" presId="urn:microsoft.com/office/officeart/2005/8/layout/orgChart1"/>
    <dgm:cxn modelId="{7290A5DF-93B7-4C36-AF1D-92EA432A9FA7}" type="presParOf" srcId="{C0FD5EEB-6C32-4590-BB1B-F0A90378EB13}" destId="{E5F6B8D9-5301-4950-9106-28B7D08B35A1}" srcOrd="0" destOrd="0" presId="urn:microsoft.com/office/officeart/2005/8/layout/orgChart1"/>
    <dgm:cxn modelId="{AF3D3B06-A31B-4908-BA22-52F6F3A24559}" type="presParOf" srcId="{E5F6B8D9-5301-4950-9106-28B7D08B35A1}" destId="{3A4193B9-DB16-4A84-86D3-FC7306030077}" srcOrd="0" destOrd="0" presId="urn:microsoft.com/office/officeart/2005/8/layout/orgChart1"/>
    <dgm:cxn modelId="{2CDF2975-CF98-4134-96C1-198E94DD398A}" type="presParOf" srcId="{3A4193B9-DB16-4A84-86D3-FC7306030077}" destId="{F23B2B82-BD79-4AB1-91EA-BFCACA6FCDE5}" srcOrd="0" destOrd="0" presId="urn:microsoft.com/office/officeart/2005/8/layout/orgChart1"/>
    <dgm:cxn modelId="{9564CD17-93C7-4943-B5C7-8FB5FCC35D0F}" type="presParOf" srcId="{3A4193B9-DB16-4A84-86D3-FC7306030077}" destId="{D894C4F0-FA61-440B-8AB4-D92B8BFCC6D0}" srcOrd="1" destOrd="0" presId="urn:microsoft.com/office/officeart/2005/8/layout/orgChart1"/>
    <dgm:cxn modelId="{F8EF0A1A-B927-4C9D-9434-1801E3E25E5F}" type="presParOf" srcId="{E5F6B8D9-5301-4950-9106-28B7D08B35A1}" destId="{21888C83-6439-42B3-85C5-DF800DC003EC}" srcOrd="1" destOrd="0" presId="urn:microsoft.com/office/officeart/2005/8/layout/orgChart1"/>
    <dgm:cxn modelId="{07AEE494-CE88-4B69-901E-A7BF9F53BC8F}" type="presParOf" srcId="{21888C83-6439-42B3-85C5-DF800DC003EC}" destId="{EA744C98-2455-40B7-8A6B-E26F451BA9FA}" srcOrd="0" destOrd="0" presId="urn:microsoft.com/office/officeart/2005/8/layout/orgChart1"/>
    <dgm:cxn modelId="{7B4514F6-8CB9-485A-A1C0-5A60564047FC}" type="presParOf" srcId="{21888C83-6439-42B3-85C5-DF800DC003EC}" destId="{25AEFA09-8A68-4A89-8254-4A0B73CB4EE8}" srcOrd="1" destOrd="0" presId="urn:microsoft.com/office/officeart/2005/8/layout/orgChart1"/>
    <dgm:cxn modelId="{B1B19C43-2ABC-4370-BCD3-344EF51A11D8}" type="presParOf" srcId="{25AEFA09-8A68-4A89-8254-4A0B73CB4EE8}" destId="{530BE733-B7D8-42C2-9995-BAACB45756BB}" srcOrd="0" destOrd="0" presId="urn:microsoft.com/office/officeart/2005/8/layout/orgChart1"/>
    <dgm:cxn modelId="{A2A3DB4F-CB5C-4F49-BF4B-BC359C31A488}" type="presParOf" srcId="{530BE733-B7D8-42C2-9995-BAACB45756BB}" destId="{80CA64F5-6BE6-4AFD-BA76-8EF536E8D6C2}" srcOrd="0" destOrd="0" presId="urn:microsoft.com/office/officeart/2005/8/layout/orgChart1"/>
    <dgm:cxn modelId="{92E3D33F-85D2-476E-A0D6-8E93890385CC}" type="presParOf" srcId="{530BE733-B7D8-42C2-9995-BAACB45756BB}" destId="{C74CFBF9-4D06-4C09-B168-C9912F2C1A52}" srcOrd="1" destOrd="0" presId="urn:microsoft.com/office/officeart/2005/8/layout/orgChart1"/>
    <dgm:cxn modelId="{DF33F7F2-A8DB-48CC-8DB5-8B6E440C45F5}" type="presParOf" srcId="{25AEFA09-8A68-4A89-8254-4A0B73CB4EE8}" destId="{B782254A-C2EF-4727-9993-0291E72B500E}" srcOrd="1" destOrd="0" presId="urn:microsoft.com/office/officeart/2005/8/layout/orgChart1"/>
    <dgm:cxn modelId="{28C2AE7D-F8A9-4633-99F6-F4385155FFB3}" type="presParOf" srcId="{25AEFA09-8A68-4A89-8254-4A0B73CB4EE8}" destId="{E3CBB71A-6858-4F61-B9E3-E6402B5231C6}" srcOrd="2" destOrd="0" presId="urn:microsoft.com/office/officeart/2005/8/layout/orgChart1"/>
    <dgm:cxn modelId="{8200C047-4D56-4FBB-8EEE-0E175625009E}" type="presParOf" srcId="{21888C83-6439-42B3-85C5-DF800DC003EC}" destId="{443996F3-0125-4EAA-9FA8-D74B4958CE97}" srcOrd="2" destOrd="0" presId="urn:microsoft.com/office/officeart/2005/8/layout/orgChart1"/>
    <dgm:cxn modelId="{8021B6B9-7FCB-460A-A0E1-B3E25E5A0FFF}" type="presParOf" srcId="{21888C83-6439-42B3-85C5-DF800DC003EC}" destId="{F3EEA77F-099C-4838-A671-6EC6D4997236}" srcOrd="3" destOrd="0" presId="urn:microsoft.com/office/officeart/2005/8/layout/orgChart1"/>
    <dgm:cxn modelId="{0890881F-62E5-4E90-9DAD-798649D039F6}" type="presParOf" srcId="{F3EEA77F-099C-4838-A671-6EC6D4997236}" destId="{FEAC6AAF-48A5-4E07-8541-48C5DFE03B46}" srcOrd="0" destOrd="0" presId="urn:microsoft.com/office/officeart/2005/8/layout/orgChart1"/>
    <dgm:cxn modelId="{C7946424-487F-46FE-A114-2871B19ED903}" type="presParOf" srcId="{FEAC6AAF-48A5-4E07-8541-48C5DFE03B46}" destId="{C7D47C10-FFC7-40C0-A5BD-7C7D86D4E04F}" srcOrd="0" destOrd="0" presId="urn:microsoft.com/office/officeart/2005/8/layout/orgChart1"/>
    <dgm:cxn modelId="{D688933A-1E4D-47C6-8411-654609FAFF59}" type="presParOf" srcId="{FEAC6AAF-48A5-4E07-8541-48C5DFE03B46}" destId="{7770AE4A-4F22-414D-83A3-873AF5512A52}" srcOrd="1" destOrd="0" presId="urn:microsoft.com/office/officeart/2005/8/layout/orgChart1"/>
    <dgm:cxn modelId="{040BEECB-B358-43DA-BFA2-38DE11742BAC}" type="presParOf" srcId="{F3EEA77F-099C-4838-A671-6EC6D4997236}" destId="{D7BCE4A4-7E17-4044-B89D-5E877DDF1E16}" srcOrd="1" destOrd="0" presId="urn:microsoft.com/office/officeart/2005/8/layout/orgChart1"/>
    <dgm:cxn modelId="{01402CBE-33D7-461D-9102-E590D1C772B2}" type="presParOf" srcId="{F3EEA77F-099C-4838-A671-6EC6D4997236}" destId="{101B3FA2-18FB-48E3-968F-2BE059F1C338}" srcOrd="2" destOrd="0" presId="urn:microsoft.com/office/officeart/2005/8/layout/orgChart1"/>
    <dgm:cxn modelId="{3799A55F-9CF9-4677-9F04-2A45A559F99D}" type="presParOf" srcId="{21888C83-6439-42B3-85C5-DF800DC003EC}" destId="{2FDFFB0A-4430-44F5-A848-6AEA0787E42B}" srcOrd="4" destOrd="0" presId="urn:microsoft.com/office/officeart/2005/8/layout/orgChart1"/>
    <dgm:cxn modelId="{27669544-F959-4A07-AB73-F724699E034A}" type="presParOf" srcId="{21888C83-6439-42B3-85C5-DF800DC003EC}" destId="{5809B584-70F4-4EE9-B7F9-B30C2FD644C5}" srcOrd="5" destOrd="0" presId="urn:microsoft.com/office/officeart/2005/8/layout/orgChart1"/>
    <dgm:cxn modelId="{68A48D07-AF96-4BB7-A434-75B053CD6605}" type="presParOf" srcId="{5809B584-70F4-4EE9-B7F9-B30C2FD644C5}" destId="{9904B869-7EE2-4D94-A9C8-787D40A8C541}" srcOrd="0" destOrd="0" presId="urn:microsoft.com/office/officeart/2005/8/layout/orgChart1"/>
    <dgm:cxn modelId="{CB12D526-26D4-4B8D-81BD-0E6D51404015}" type="presParOf" srcId="{9904B869-7EE2-4D94-A9C8-787D40A8C541}" destId="{D4EEB350-1F58-4334-AE4C-C3DE425FA7C1}" srcOrd="0" destOrd="0" presId="urn:microsoft.com/office/officeart/2005/8/layout/orgChart1"/>
    <dgm:cxn modelId="{E5DFADDF-42E2-48A4-97EB-3EC2096C3096}" type="presParOf" srcId="{9904B869-7EE2-4D94-A9C8-787D40A8C541}" destId="{D6BB2315-9748-4367-B239-099AE34CA986}" srcOrd="1" destOrd="0" presId="urn:microsoft.com/office/officeart/2005/8/layout/orgChart1"/>
    <dgm:cxn modelId="{34CE7BCB-ABF6-491C-9B02-A10DE1282646}" type="presParOf" srcId="{5809B584-70F4-4EE9-B7F9-B30C2FD644C5}" destId="{4C910FBC-F551-4860-91BE-C0AF544EFC21}" srcOrd="1" destOrd="0" presId="urn:microsoft.com/office/officeart/2005/8/layout/orgChart1"/>
    <dgm:cxn modelId="{32A706C0-D7D9-4A1B-979E-2D304D3E49E3}" type="presParOf" srcId="{5809B584-70F4-4EE9-B7F9-B30C2FD644C5}" destId="{047D540A-96CA-4543-872A-F6BE79D4A7F4}" srcOrd="2" destOrd="0" presId="urn:microsoft.com/office/officeart/2005/8/layout/orgChart1"/>
    <dgm:cxn modelId="{0F83E373-518C-48AF-BEFA-3DC0F8A5765B}" type="presParOf" srcId="{E5F6B8D9-5301-4950-9106-28B7D08B35A1}" destId="{85B954D1-C47A-4B18-9C1F-8DB768DA13E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6C3C1-3511-4D31-93B5-8D99D66B7244}">
      <dsp:nvSpPr>
        <dsp:cNvPr id="0" name=""/>
        <dsp:cNvSpPr/>
      </dsp:nvSpPr>
      <dsp:spPr>
        <a:xfrm>
          <a:off x="3810000" y="1068806"/>
          <a:ext cx="3003556" cy="320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75"/>
              </a:lnTo>
              <a:lnTo>
                <a:pt x="3003556" y="165475"/>
              </a:lnTo>
              <a:lnTo>
                <a:pt x="3003556" y="32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8C2D1-39DE-44BE-A765-326E5E0D7F6C}">
      <dsp:nvSpPr>
        <dsp:cNvPr id="0" name=""/>
        <dsp:cNvSpPr/>
      </dsp:nvSpPr>
      <dsp:spPr>
        <a:xfrm>
          <a:off x="3810000" y="1068806"/>
          <a:ext cx="893093" cy="320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75"/>
              </a:lnTo>
              <a:lnTo>
                <a:pt x="893093" y="165475"/>
              </a:lnTo>
              <a:lnTo>
                <a:pt x="893093" y="32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7669CD-CE57-4BA3-B30A-893AE9C3896F}">
      <dsp:nvSpPr>
        <dsp:cNvPr id="0" name=""/>
        <dsp:cNvSpPr/>
      </dsp:nvSpPr>
      <dsp:spPr>
        <a:xfrm>
          <a:off x="2612172" y="1068806"/>
          <a:ext cx="1197827" cy="320035"/>
        </a:xfrm>
        <a:custGeom>
          <a:avLst/>
          <a:gdLst/>
          <a:ahLst/>
          <a:cxnLst/>
          <a:rect l="0" t="0" r="0" b="0"/>
          <a:pathLst>
            <a:path>
              <a:moveTo>
                <a:pt x="1197827" y="0"/>
              </a:moveTo>
              <a:lnTo>
                <a:pt x="1197827" y="165475"/>
              </a:lnTo>
              <a:lnTo>
                <a:pt x="0" y="165475"/>
              </a:lnTo>
              <a:lnTo>
                <a:pt x="0" y="32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3799F-3CDE-40D2-B703-4D251293EFFC}">
      <dsp:nvSpPr>
        <dsp:cNvPr id="0" name=""/>
        <dsp:cNvSpPr/>
      </dsp:nvSpPr>
      <dsp:spPr>
        <a:xfrm>
          <a:off x="760156" y="1068806"/>
          <a:ext cx="3049843" cy="320035"/>
        </a:xfrm>
        <a:custGeom>
          <a:avLst/>
          <a:gdLst/>
          <a:ahLst/>
          <a:cxnLst/>
          <a:rect l="0" t="0" r="0" b="0"/>
          <a:pathLst>
            <a:path>
              <a:moveTo>
                <a:pt x="3049843" y="0"/>
              </a:moveTo>
              <a:lnTo>
                <a:pt x="3049843" y="165475"/>
              </a:lnTo>
              <a:lnTo>
                <a:pt x="0" y="165475"/>
              </a:lnTo>
              <a:lnTo>
                <a:pt x="0" y="32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19461-A41D-4A2B-9E04-2FD45F021363}">
      <dsp:nvSpPr>
        <dsp:cNvPr id="0" name=""/>
        <dsp:cNvSpPr/>
      </dsp:nvSpPr>
      <dsp:spPr>
        <a:xfrm>
          <a:off x="1397188" y="0"/>
          <a:ext cx="4825623" cy="1068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General Manager</a:t>
          </a:r>
        </a:p>
      </dsp:txBody>
      <dsp:txXfrm>
        <a:off x="1397188" y="0"/>
        <a:ext cx="4825623" cy="1068806"/>
      </dsp:txXfrm>
    </dsp:sp>
    <dsp:sp modelId="{A9FC2D85-3778-4382-8A6C-0E3EF06CC520}">
      <dsp:nvSpPr>
        <dsp:cNvPr id="0" name=""/>
        <dsp:cNvSpPr/>
      </dsp:nvSpPr>
      <dsp:spPr>
        <a:xfrm>
          <a:off x="2082" y="1388842"/>
          <a:ext cx="1516148" cy="112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Production Dept</a:t>
          </a:r>
        </a:p>
      </dsp:txBody>
      <dsp:txXfrm>
        <a:off x="2082" y="1388842"/>
        <a:ext cx="1516148" cy="1124205"/>
      </dsp:txXfrm>
    </dsp:sp>
    <dsp:sp modelId="{51F56B5A-9050-4950-B515-69D41D0BA2CB}">
      <dsp:nvSpPr>
        <dsp:cNvPr id="0" name=""/>
        <dsp:cNvSpPr/>
      </dsp:nvSpPr>
      <dsp:spPr>
        <a:xfrm>
          <a:off x="1827351" y="1388842"/>
          <a:ext cx="1569641" cy="10279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Finance Dept</a:t>
          </a:r>
        </a:p>
      </dsp:txBody>
      <dsp:txXfrm>
        <a:off x="1827351" y="1388842"/>
        <a:ext cx="1569641" cy="1027995"/>
      </dsp:txXfrm>
    </dsp:sp>
    <dsp:sp modelId="{1CACE37E-6B63-422B-A0CC-4DAF68BDEC9D}">
      <dsp:nvSpPr>
        <dsp:cNvPr id="0" name=""/>
        <dsp:cNvSpPr/>
      </dsp:nvSpPr>
      <dsp:spPr>
        <a:xfrm>
          <a:off x="3706113" y="1388842"/>
          <a:ext cx="1993960" cy="1157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Marketing Dept</a:t>
          </a:r>
        </a:p>
      </dsp:txBody>
      <dsp:txXfrm>
        <a:off x="3706113" y="1388842"/>
        <a:ext cx="1993960" cy="1157517"/>
      </dsp:txXfrm>
    </dsp:sp>
    <dsp:sp modelId="{C493D988-DA6F-4E87-B10A-AB6B93F0CF33}">
      <dsp:nvSpPr>
        <dsp:cNvPr id="0" name=""/>
        <dsp:cNvSpPr/>
      </dsp:nvSpPr>
      <dsp:spPr>
        <a:xfrm>
          <a:off x="6009194" y="1388842"/>
          <a:ext cx="1608722" cy="1191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HR </a:t>
          </a:r>
          <a:r>
            <a:rPr lang="en-US" sz="2000" kern="1200" dirty="0" err="1"/>
            <a:t>Deprtment</a:t>
          </a:r>
          <a:endParaRPr lang="en-US" sz="2000" kern="1200" dirty="0"/>
        </a:p>
      </dsp:txBody>
      <dsp:txXfrm>
        <a:off x="6009194" y="1388842"/>
        <a:ext cx="1608722" cy="11910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FFB0A-4430-44F5-A848-6AEA0787E42B}">
      <dsp:nvSpPr>
        <dsp:cNvPr id="0" name=""/>
        <dsp:cNvSpPr/>
      </dsp:nvSpPr>
      <dsp:spPr>
        <a:xfrm>
          <a:off x="3746992" y="1368034"/>
          <a:ext cx="1866642" cy="313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923"/>
              </a:lnTo>
              <a:lnTo>
                <a:pt x="1866642" y="156923"/>
              </a:lnTo>
              <a:lnTo>
                <a:pt x="1866642" y="313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996F3-0125-4EAA-9FA8-D74B4958CE97}">
      <dsp:nvSpPr>
        <dsp:cNvPr id="0" name=""/>
        <dsp:cNvSpPr/>
      </dsp:nvSpPr>
      <dsp:spPr>
        <a:xfrm>
          <a:off x="3701272" y="1368034"/>
          <a:ext cx="91440" cy="313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923"/>
              </a:lnTo>
              <a:lnTo>
                <a:pt x="108727" y="156923"/>
              </a:lnTo>
              <a:lnTo>
                <a:pt x="108727" y="313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44C98-2455-40B7-8A6B-E26F451BA9FA}">
      <dsp:nvSpPr>
        <dsp:cNvPr id="0" name=""/>
        <dsp:cNvSpPr/>
      </dsp:nvSpPr>
      <dsp:spPr>
        <a:xfrm>
          <a:off x="2006365" y="1368034"/>
          <a:ext cx="1740626" cy="313437"/>
        </a:xfrm>
        <a:custGeom>
          <a:avLst/>
          <a:gdLst/>
          <a:ahLst/>
          <a:cxnLst/>
          <a:rect l="0" t="0" r="0" b="0"/>
          <a:pathLst>
            <a:path>
              <a:moveTo>
                <a:pt x="1740626" y="0"/>
              </a:moveTo>
              <a:lnTo>
                <a:pt x="1740626" y="156923"/>
              </a:lnTo>
              <a:lnTo>
                <a:pt x="0" y="156923"/>
              </a:lnTo>
              <a:lnTo>
                <a:pt x="0" y="313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B2B82-BD79-4AB1-91EA-BFCACA6FCDE5}">
      <dsp:nvSpPr>
        <dsp:cNvPr id="0" name=""/>
        <dsp:cNvSpPr/>
      </dsp:nvSpPr>
      <dsp:spPr>
        <a:xfrm>
          <a:off x="2626965" y="0"/>
          <a:ext cx="2240053" cy="1368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General Manager</a:t>
          </a:r>
        </a:p>
      </dsp:txBody>
      <dsp:txXfrm>
        <a:off x="2626965" y="0"/>
        <a:ext cx="2240053" cy="1368034"/>
      </dsp:txXfrm>
    </dsp:sp>
    <dsp:sp modelId="{80CA64F5-6BE6-4AFD-BA76-8EF536E8D6C2}">
      <dsp:nvSpPr>
        <dsp:cNvPr id="0" name=""/>
        <dsp:cNvSpPr/>
      </dsp:nvSpPr>
      <dsp:spPr>
        <a:xfrm>
          <a:off x="1261062" y="1681471"/>
          <a:ext cx="1490606" cy="1366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Division I</a:t>
          </a:r>
        </a:p>
      </dsp:txBody>
      <dsp:txXfrm>
        <a:off x="1261062" y="1681471"/>
        <a:ext cx="1490606" cy="1366118"/>
      </dsp:txXfrm>
    </dsp:sp>
    <dsp:sp modelId="{C7D47C10-FFC7-40C0-A5BD-7C7D86D4E04F}">
      <dsp:nvSpPr>
        <dsp:cNvPr id="0" name=""/>
        <dsp:cNvSpPr/>
      </dsp:nvSpPr>
      <dsp:spPr>
        <a:xfrm>
          <a:off x="3064696" y="1681471"/>
          <a:ext cx="1490606" cy="1304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Division II</a:t>
          </a:r>
        </a:p>
      </dsp:txBody>
      <dsp:txXfrm>
        <a:off x="3064696" y="1681471"/>
        <a:ext cx="1490606" cy="1304422"/>
      </dsp:txXfrm>
    </dsp:sp>
    <dsp:sp modelId="{D4EEB350-1F58-4334-AE4C-C3DE425FA7C1}">
      <dsp:nvSpPr>
        <dsp:cNvPr id="0" name=""/>
        <dsp:cNvSpPr/>
      </dsp:nvSpPr>
      <dsp:spPr>
        <a:xfrm>
          <a:off x="4868330" y="1681471"/>
          <a:ext cx="1490606" cy="1304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Division III</a:t>
          </a:r>
        </a:p>
      </dsp:txBody>
      <dsp:txXfrm>
        <a:off x="4868330" y="1681471"/>
        <a:ext cx="1490606" cy="13044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FFB0A-4430-44F5-A848-6AEA0787E42B}">
      <dsp:nvSpPr>
        <dsp:cNvPr id="0" name=""/>
        <dsp:cNvSpPr/>
      </dsp:nvSpPr>
      <dsp:spPr>
        <a:xfrm>
          <a:off x="1783599" y="1527810"/>
          <a:ext cx="1339089" cy="871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8876"/>
              </a:lnTo>
              <a:lnTo>
                <a:pt x="1339089" y="758876"/>
              </a:lnTo>
              <a:lnTo>
                <a:pt x="1339089" y="871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996F3-0125-4EAA-9FA8-D74B4958CE97}">
      <dsp:nvSpPr>
        <dsp:cNvPr id="0" name=""/>
        <dsp:cNvSpPr/>
      </dsp:nvSpPr>
      <dsp:spPr>
        <a:xfrm>
          <a:off x="1737879" y="1527810"/>
          <a:ext cx="91440" cy="8711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58876"/>
              </a:lnTo>
              <a:lnTo>
                <a:pt x="90920" y="758876"/>
              </a:lnTo>
              <a:lnTo>
                <a:pt x="90920" y="871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44C98-2455-40B7-8A6B-E26F451BA9FA}">
      <dsp:nvSpPr>
        <dsp:cNvPr id="0" name=""/>
        <dsp:cNvSpPr/>
      </dsp:nvSpPr>
      <dsp:spPr>
        <a:xfrm>
          <a:off x="534910" y="1527810"/>
          <a:ext cx="1248688" cy="871156"/>
        </a:xfrm>
        <a:custGeom>
          <a:avLst/>
          <a:gdLst/>
          <a:ahLst/>
          <a:cxnLst/>
          <a:rect l="0" t="0" r="0" b="0"/>
          <a:pathLst>
            <a:path>
              <a:moveTo>
                <a:pt x="1248688" y="0"/>
              </a:moveTo>
              <a:lnTo>
                <a:pt x="1248688" y="758876"/>
              </a:lnTo>
              <a:lnTo>
                <a:pt x="0" y="758876"/>
              </a:lnTo>
              <a:lnTo>
                <a:pt x="0" y="871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B2B82-BD79-4AB1-91EA-BFCACA6FCDE5}">
      <dsp:nvSpPr>
        <dsp:cNvPr id="0" name=""/>
        <dsp:cNvSpPr/>
      </dsp:nvSpPr>
      <dsp:spPr>
        <a:xfrm>
          <a:off x="980115" y="546411"/>
          <a:ext cx="1606967" cy="981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General Manager</a:t>
          </a:r>
        </a:p>
      </dsp:txBody>
      <dsp:txXfrm>
        <a:off x="980115" y="546411"/>
        <a:ext cx="1606967" cy="981399"/>
      </dsp:txXfrm>
    </dsp:sp>
    <dsp:sp modelId="{80CA64F5-6BE6-4AFD-BA76-8EF536E8D6C2}">
      <dsp:nvSpPr>
        <dsp:cNvPr id="0" name=""/>
        <dsp:cNvSpPr/>
      </dsp:nvSpPr>
      <dsp:spPr>
        <a:xfrm>
          <a:off x="245" y="2398966"/>
          <a:ext cx="1069330" cy="9800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Eastern Region</a:t>
          </a:r>
        </a:p>
      </dsp:txBody>
      <dsp:txXfrm>
        <a:off x="245" y="2398966"/>
        <a:ext cx="1069330" cy="980024"/>
      </dsp:txXfrm>
    </dsp:sp>
    <dsp:sp modelId="{C7D47C10-FFC7-40C0-A5BD-7C7D86D4E04F}">
      <dsp:nvSpPr>
        <dsp:cNvPr id="0" name=""/>
        <dsp:cNvSpPr/>
      </dsp:nvSpPr>
      <dsp:spPr>
        <a:xfrm>
          <a:off x="1294134" y="2398966"/>
          <a:ext cx="1069330" cy="9357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Central Region</a:t>
          </a:r>
        </a:p>
      </dsp:txBody>
      <dsp:txXfrm>
        <a:off x="1294134" y="2398966"/>
        <a:ext cx="1069330" cy="935765"/>
      </dsp:txXfrm>
    </dsp:sp>
    <dsp:sp modelId="{D4EEB350-1F58-4334-AE4C-C3DE425FA7C1}">
      <dsp:nvSpPr>
        <dsp:cNvPr id="0" name=""/>
        <dsp:cNvSpPr/>
      </dsp:nvSpPr>
      <dsp:spPr>
        <a:xfrm>
          <a:off x="2588024" y="2398966"/>
          <a:ext cx="1069330" cy="9357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Western Region</a:t>
          </a:r>
        </a:p>
      </dsp:txBody>
      <dsp:txXfrm>
        <a:off x="2588024" y="2398966"/>
        <a:ext cx="1069330" cy="935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E48B8-89DA-4202-BA2E-919BC793AEF6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0D167-6F54-4FD6-BF6E-A8E5BCAB3BC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0D167-6F54-4FD6-BF6E-A8E5BCAB3BC6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88572-01B6-44D4-921D-2D8427A0E33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79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42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40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86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E8E483-B8A1-4A65-B072-12221271A8A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A7734-3DE6-439B-89BD-EA66147BBCB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51F9A-89D3-4806-828C-D35ED8552169}" type="datetimeFigureOut">
              <a:rPr lang="en-US" smtClean="0"/>
              <a:pPr/>
              <a:t>11/22/2024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8C218-C5E9-4C3C-9844-EB53E10A283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990600" y="304800"/>
            <a:ext cx="5113964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</a:rPr>
              <a:t>UNIT 3</a:t>
            </a:r>
          </a:p>
          <a:p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Process of Organizing – </a:t>
            </a:r>
          </a:p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Span of </a:t>
            </a:r>
            <a:r>
              <a:rPr lang="en-IN" sz="3200">
                <a:latin typeface="Times New Roman" pitchFamily="18" charset="0"/>
                <a:cs typeface="Times New Roman" pitchFamily="18" charset="0"/>
              </a:rPr>
              <a:t>Management, 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Levels of Authority, </a:t>
            </a:r>
          </a:p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Delegation of Authority,</a:t>
            </a:r>
          </a:p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Decentralization of Authority, </a:t>
            </a:r>
          </a:p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Line and Staff Organization.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1771650" y="4594225"/>
            <a:ext cx="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  <a:p>
            <a:endParaRPr lang="en-US" sz="2200" b="1">
              <a:solidFill>
                <a:srgbClr val="990033"/>
              </a:solidFill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Organizational architecture - Vertical integration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en-US" b="1" u="sng" dirty="0">
                <a:solidFill>
                  <a:srgbClr val="C00000"/>
                </a:solidFill>
              </a:rPr>
              <a:t>Flat organization:</a:t>
            </a:r>
          </a:p>
          <a:p>
            <a:r>
              <a:rPr lang="en-US" sz="3600" dirty="0"/>
              <a:t>This type of organizational architecture has few layers and wide span of control.</a:t>
            </a:r>
          </a:p>
          <a:p>
            <a:pPr>
              <a:buNone/>
            </a:pP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Tall Organization:</a:t>
            </a:r>
          </a:p>
          <a:p>
            <a:r>
              <a:rPr lang="en-US" sz="3200" dirty="0"/>
              <a:t>This type of organizational architecture has many layers and narrow span of control.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7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77200" cy="1257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Establishing Reporting Relationships:</a:t>
            </a:r>
            <a:br>
              <a:rPr lang="en-US" dirty="0"/>
            </a:br>
            <a:r>
              <a:rPr lang="en-US" dirty="0"/>
              <a:t> Tall Versus Flat Organizations</a:t>
            </a:r>
          </a:p>
        </p:txBody>
      </p:sp>
      <p:sp>
        <p:nvSpPr>
          <p:cNvPr id="463879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3810000" y="1371600"/>
            <a:ext cx="4572000" cy="49530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/>
            <a:r>
              <a:rPr lang="en-US" sz="2800" dirty="0"/>
              <a:t>Flat Organizations</a:t>
            </a:r>
          </a:p>
          <a:p>
            <a:pPr lvl="1" eaLnBrk="1" hangingPunct="1"/>
            <a:r>
              <a:rPr lang="en-US" sz="2400" dirty="0"/>
              <a:t>Lead to higher levels of employee morale and productivity.</a:t>
            </a:r>
          </a:p>
          <a:p>
            <a:pPr lvl="1" eaLnBrk="1" hangingPunct="1"/>
            <a:r>
              <a:rPr lang="en-US" sz="2400" dirty="0"/>
              <a:t>Create more administrative responsibility for the relatively few managers.</a:t>
            </a:r>
          </a:p>
          <a:p>
            <a:pPr lvl="1" eaLnBrk="1" hangingPunct="1"/>
            <a:r>
              <a:rPr lang="en-US" sz="2400" dirty="0"/>
              <a:t>Create more supervisory responsibility for managers due to wider spans of control.</a:t>
            </a:r>
          </a:p>
        </p:txBody>
      </p:sp>
      <p:sp>
        <p:nvSpPr>
          <p:cNvPr id="463878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152400" y="1447800"/>
            <a:ext cx="3962400" cy="46482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/>
            <a:r>
              <a:rPr lang="en-US" sz="2800" dirty="0"/>
              <a:t>Tall Organizations</a:t>
            </a:r>
          </a:p>
          <a:p>
            <a:pPr lvl="1" eaLnBrk="1" hangingPunct="1"/>
            <a:r>
              <a:rPr lang="en-US" sz="2400" dirty="0"/>
              <a:t>Are more expensive because of the number of managers involved.</a:t>
            </a:r>
          </a:p>
          <a:p>
            <a:pPr lvl="1" eaLnBrk="1" hangingPunct="1"/>
            <a:r>
              <a:rPr lang="en-US" sz="2400" dirty="0"/>
              <a:t>Foster more communication problems because of the number of people through whom information must pass.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63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3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63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638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63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63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63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638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7" grpId="0" animBg="1" autoUpdateAnimBg="0"/>
      <p:bldP spid="463879" grpId="0" build="p" autoUpdateAnimBg="0"/>
      <p:bldP spid="46387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295400"/>
            <a:ext cx="70866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 Functional structure: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457200" y="1905000"/>
          <a:ext cx="76200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838200" y="4800600"/>
            <a:ext cx="7089648" cy="1371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dirty="0"/>
              <a:t>Structure is created based on the various functions of an organization.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533400" y="0"/>
            <a:ext cx="8077200" cy="12573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Architecture – Horizontal Differentiation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066800"/>
            <a:ext cx="5334000" cy="685800"/>
          </a:xfrm>
        </p:spPr>
        <p:txBody>
          <a:bodyPr>
            <a:normAutofit/>
          </a:bodyPr>
          <a:lstStyle/>
          <a:p>
            <a:r>
              <a:rPr lang="en-US" sz="2800" b="1" dirty="0"/>
              <a:t>2. Multi-Division structure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685800" y="4876800"/>
            <a:ext cx="7242048" cy="1295400"/>
          </a:xfrm>
        </p:spPr>
        <p:txBody>
          <a:bodyPr>
            <a:normAutofit/>
          </a:bodyPr>
          <a:lstStyle/>
          <a:p>
            <a:r>
              <a:rPr lang="en-US" sz="3200" dirty="0"/>
              <a:t>Multiple divisions are created in a related industry.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457200" y="1828800"/>
          <a:ext cx="76200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533400" y="0"/>
            <a:ext cx="8077200" cy="1081087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Architecture – Horizontal Differentiation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90513"/>
            <a:ext cx="8077200" cy="1257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/>
              <a:t>Organizational Architecture – Horizontal Differentiation</a:t>
            </a:r>
          </a:p>
        </p:txBody>
      </p:sp>
      <p:sp>
        <p:nvSpPr>
          <p:cNvPr id="5109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7720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/>
              <a:t>Divisional or M-form (Multidivisional) Design</a:t>
            </a:r>
          </a:p>
          <a:p>
            <a:pPr lvl="1" eaLnBrk="1" hangingPunct="1"/>
            <a:r>
              <a:rPr lang="en-US" sz="2400" dirty="0"/>
              <a:t>An organizational arrangement based on multiple businesses in related areas operating within a larger organizational framework; following a strategy of related diversification.</a:t>
            </a:r>
          </a:p>
          <a:p>
            <a:pPr lvl="1" eaLnBrk="1" hangingPunct="1"/>
            <a:r>
              <a:rPr lang="en-US" sz="2400" dirty="0"/>
              <a:t>Activities are decentralized down to the divisional level; others are centralized at the corporate level.</a:t>
            </a:r>
          </a:p>
          <a:p>
            <a:pPr lvl="1" eaLnBrk="1" hangingPunct="1"/>
            <a:r>
              <a:rPr lang="en-US" sz="2400" dirty="0"/>
              <a:t>The largest advantages of the M-form design are the opportunities for coordination and sharing of resources.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0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10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10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10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80" grpId="0" animBg="1" autoUpdateAnimBg="0"/>
      <p:bldP spid="510981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0104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3. Geographic structure: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3657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648200" y="2438400"/>
            <a:ext cx="3657600" cy="3124200"/>
          </a:xfrm>
        </p:spPr>
        <p:txBody>
          <a:bodyPr>
            <a:noAutofit/>
          </a:bodyPr>
          <a:lstStyle/>
          <a:p>
            <a:r>
              <a:rPr lang="en-US" sz="2400" dirty="0"/>
              <a:t>Departments are created based on geographic regions.</a:t>
            </a:r>
          </a:p>
          <a:p>
            <a:r>
              <a:rPr lang="en-US" sz="2400" dirty="0"/>
              <a:t>All the activities in one geographic region is categorized into one unit.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228600" y="-152400"/>
            <a:ext cx="8077200" cy="12573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Architecture – Horizontal Differentiation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66800"/>
            <a:ext cx="5486400" cy="579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4. Matrix Organization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20750" y="1600200"/>
            <a:ext cx="7232650" cy="4306888"/>
            <a:chOff x="580" y="1127"/>
            <a:chExt cx="4609" cy="2857"/>
          </a:xfrm>
        </p:grpSpPr>
        <p:sp>
          <p:nvSpPr>
            <p:cNvPr id="56327" name="Rectangle 4"/>
            <p:cNvSpPr>
              <a:spLocks noChangeArrowheads="1"/>
            </p:cNvSpPr>
            <p:nvPr/>
          </p:nvSpPr>
          <p:spPr bwMode="auto">
            <a:xfrm>
              <a:off x="2716" y="3367"/>
              <a:ext cx="505" cy="116"/>
            </a:xfrm>
            <a:prstGeom prst="rect">
              <a:avLst/>
            </a:prstGeom>
            <a:solidFill>
              <a:srgbClr val="E6E6E6"/>
            </a:solidFill>
            <a:ln w="3175">
              <a:solidFill>
                <a:srgbClr val="E6E6E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28" name="Rectangle 5"/>
            <p:cNvSpPr>
              <a:spLocks noChangeArrowheads="1"/>
            </p:cNvSpPr>
            <p:nvPr/>
          </p:nvSpPr>
          <p:spPr bwMode="auto">
            <a:xfrm>
              <a:off x="694" y="3480"/>
              <a:ext cx="4495" cy="504"/>
            </a:xfrm>
            <a:prstGeom prst="rect">
              <a:avLst/>
            </a:prstGeom>
            <a:solidFill>
              <a:srgbClr val="FFF2A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29" name="Rectangle 6"/>
            <p:cNvSpPr>
              <a:spLocks noChangeArrowheads="1"/>
            </p:cNvSpPr>
            <p:nvPr/>
          </p:nvSpPr>
          <p:spPr bwMode="auto">
            <a:xfrm>
              <a:off x="694" y="2866"/>
              <a:ext cx="4495" cy="501"/>
            </a:xfrm>
            <a:prstGeom prst="rect">
              <a:avLst/>
            </a:prstGeom>
            <a:solidFill>
              <a:srgbClr val="FFF2A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0" name="Rectangle 7"/>
            <p:cNvSpPr>
              <a:spLocks noChangeArrowheads="1"/>
            </p:cNvSpPr>
            <p:nvPr/>
          </p:nvSpPr>
          <p:spPr bwMode="auto">
            <a:xfrm>
              <a:off x="2716" y="2866"/>
              <a:ext cx="505" cy="501"/>
            </a:xfrm>
            <a:prstGeom prst="rect">
              <a:avLst/>
            </a:prstGeom>
            <a:solidFill>
              <a:srgbClr val="E6DA9D"/>
            </a:solidFill>
            <a:ln w="3175">
              <a:solidFill>
                <a:srgbClr val="E6DA9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1" name="Freeform 8"/>
            <p:cNvSpPr>
              <a:spLocks/>
            </p:cNvSpPr>
            <p:nvPr/>
          </p:nvSpPr>
          <p:spPr bwMode="auto">
            <a:xfrm>
              <a:off x="5151" y="1745"/>
              <a:ext cx="38" cy="390"/>
            </a:xfrm>
            <a:custGeom>
              <a:avLst/>
              <a:gdLst>
                <a:gd name="T0" fmla="*/ 38 w 38"/>
                <a:gd name="T1" fmla="*/ 390 h 390"/>
                <a:gd name="T2" fmla="*/ 38 w 38"/>
                <a:gd name="T3" fmla="*/ 37 h 390"/>
                <a:gd name="T4" fmla="*/ 0 w 38"/>
                <a:gd name="T5" fmla="*/ 0 h 390"/>
                <a:gd name="T6" fmla="*/ 0 w 38"/>
                <a:gd name="T7" fmla="*/ 352 h 390"/>
                <a:gd name="T8" fmla="*/ 38 w 38"/>
                <a:gd name="T9" fmla="*/ 390 h 3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0"/>
                <a:gd name="T17" fmla="*/ 38 w 38"/>
                <a:gd name="T18" fmla="*/ 390 h 3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0">
                  <a:moveTo>
                    <a:pt x="38" y="390"/>
                  </a:moveTo>
                  <a:lnTo>
                    <a:pt x="38" y="37"/>
                  </a:lnTo>
                  <a:lnTo>
                    <a:pt x="0" y="0"/>
                  </a:lnTo>
                  <a:lnTo>
                    <a:pt x="0" y="352"/>
                  </a:lnTo>
                  <a:lnTo>
                    <a:pt x="38" y="390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2" name="Freeform 9"/>
            <p:cNvSpPr>
              <a:spLocks/>
            </p:cNvSpPr>
            <p:nvPr/>
          </p:nvSpPr>
          <p:spPr bwMode="auto">
            <a:xfrm>
              <a:off x="4400" y="2097"/>
              <a:ext cx="789" cy="38"/>
            </a:xfrm>
            <a:custGeom>
              <a:avLst/>
              <a:gdLst>
                <a:gd name="T0" fmla="*/ 751 w 789"/>
                <a:gd name="T1" fmla="*/ 0 h 38"/>
                <a:gd name="T2" fmla="*/ 0 w 789"/>
                <a:gd name="T3" fmla="*/ 0 h 38"/>
                <a:gd name="T4" fmla="*/ 37 w 789"/>
                <a:gd name="T5" fmla="*/ 38 h 38"/>
                <a:gd name="T6" fmla="*/ 789 w 789"/>
                <a:gd name="T7" fmla="*/ 38 h 38"/>
                <a:gd name="T8" fmla="*/ 751 w 789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8"/>
                <a:gd name="T17" fmla="*/ 789 w 789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8">
                  <a:moveTo>
                    <a:pt x="751" y="0"/>
                  </a:moveTo>
                  <a:lnTo>
                    <a:pt x="0" y="0"/>
                  </a:lnTo>
                  <a:lnTo>
                    <a:pt x="37" y="38"/>
                  </a:lnTo>
                  <a:lnTo>
                    <a:pt x="789" y="38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3" name="Rectangle 10"/>
            <p:cNvSpPr>
              <a:spLocks noChangeArrowheads="1"/>
            </p:cNvSpPr>
            <p:nvPr/>
          </p:nvSpPr>
          <p:spPr bwMode="auto">
            <a:xfrm>
              <a:off x="694" y="2248"/>
              <a:ext cx="4495" cy="504"/>
            </a:xfrm>
            <a:prstGeom prst="rect">
              <a:avLst/>
            </a:prstGeom>
            <a:solidFill>
              <a:srgbClr val="FFF2A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4" name="Freeform 11"/>
            <p:cNvSpPr>
              <a:spLocks/>
            </p:cNvSpPr>
            <p:nvPr/>
          </p:nvSpPr>
          <p:spPr bwMode="auto">
            <a:xfrm>
              <a:off x="4895" y="2362"/>
              <a:ext cx="38" cy="276"/>
            </a:xfrm>
            <a:custGeom>
              <a:avLst/>
              <a:gdLst>
                <a:gd name="T0" fmla="*/ 38 w 38"/>
                <a:gd name="T1" fmla="*/ 276 h 276"/>
                <a:gd name="T2" fmla="*/ 38 w 38"/>
                <a:gd name="T3" fmla="*/ 38 h 276"/>
                <a:gd name="T4" fmla="*/ 0 w 38"/>
                <a:gd name="T5" fmla="*/ 0 h 276"/>
                <a:gd name="T6" fmla="*/ 0 w 38"/>
                <a:gd name="T7" fmla="*/ 239 h 276"/>
                <a:gd name="T8" fmla="*/ 38 w 38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6"/>
                <a:gd name="T17" fmla="*/ 38 w 38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6">
                  <a:moveTo>
                    <a:pt x="38" y="276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8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5" name="Freeform 12"/>
            <p:cNvSpPr>
              <a:spLocks/>
            </p:cNvSpPr>
            <p:nvPr/>
          </p:nvSpPr>
          <p:spPr bwMode="auto">
            <a:xfrm>
              <a:off x="4656" y="2601"/>
              <a:ext cx="277" cy="37"/>
            </a:xfrm>
            <a:custGeom>
              <a:avLst/>
              <a:gdLst>
                <a:gd name="T0" fmla="*/ 239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39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39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6" name="Freeform 13"/>
            <p:cNvSpPr>
              <a:spLocks/>
            </p:cNvSpPr>
            <p:nvPr/>
          </p:nvSpPr>
          <p:spPr bwMode="auto">
            <a:xfrm>
              <a:off x="3982" y="2362"/>
              <a:ext cx="38" cy="276"/>
            </a:xfrm>
            <a:custGeom>
              <a:avLst/>
              <a:gdLst>
                <a:gd name="T0" fmla="*/ 38 w 38"/>
                <a:gd name="T1" fmla="*/ 276 h 276"/>
                <a:gd name="T2" fmla="*/ 38 w 38"/>
                <a:gd name="T3" fmla="*/ 38 h 276"/>
                <a:gd name="T4" fmla="*/ 0 w 38"/>
                <a:gd name="T5" fmla="*/ 0 h 276"/>
                <a:gd name="T6" fmla="*/ 0 w 38"/>
                <a:gd name="T7" fmla="*/ 239 h 276"/>
                <a:gd name="T8" fmla="*/ 38 w 38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6"/>
                <a:gd name="T17" fmla="*/ 38 w 38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6">
                  <a:moveTo>
                    <a:pt x="38" y="276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8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7" name="Freeform 14"/>
            <p:cNvSpPr>
              <a:spLocks/>
            </p:cNvSpPr>
            <p:nvPr/>
          </p:nvSpPr>
          <p:spPr bwMode="auto">
            <a:xfrm>
              <a:off x="3743" y="2601"/>
              <a:ext cx="277" cy="37"/>
            </a:xfrm>
            <a:custGeom>
              <a:avLst/>
              <a:gdLst>
                <a:gd name="T0" fmla="*/ 239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39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39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8" name="Freeform 15"/>
            <p:cNvSpPr>
              <a:spLocks/>
            </p:cNvSpPr>
            <p:nvPr/>
          </p:nvSpPr>
          <p:spPr bwMode="auto">
            <a:xfrm>
              <a:off x="3070" y="2362"/>
              <a:ext cx="37" cy="276"/>
            </a:xfrm>
            <a:custGeom>
              <a:avLst/>
              <a:gdLst>
                <a:gd name="T0" fmla="*/ 37 w 37"/>
                <a:gd name="T1" fmla="*/ 276 h 276"/>
                <a:gd name="T2" fmla="*/ 37 w 37"/>
                <a:gd name="T3" fmla="*/ 38 h 276"/>
                <a:gd name="T4" fmla="*/ 0 w 37"/>
                <a:gd name="T5" fmla="*/ 0 h 276"/>
                <a:gd name="T6" fmla="*/ 0 w 37"/>
                <a:gd name="T7" fmla="*/ 239 h 276"/>
                <a:gd name="T8" fmla="*/ 37 w 37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76"/>
                <a:gd name="T17" fmla="*/ 37 w 37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76">
                  <a:moveTo>
                    <a:pt x="37" y="276"/>
                  </a:moveTo>
                  <a:lnTo>
                    <a:pt x="37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7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39" name="Freeform 16"/>
            <p:cNvSpPr>
              <a:spLocks/>
            </p:cNvSpPr>
            <p:nvPr/>
          </p:nvSpPr>
          <p:spPr bwMode="auto">
            <a:xfrm>
              <a:off x="2830" y="2601"/>
              <a:ext cx="277" cy="37"/>
            </a:xfrm>
            <a:custGeom>
              <a:avLst/>
              <a:gdLst>
                <a:gd name="T0" fmla="*/ 240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40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40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0" name="Rectangle 17"/>
            <p:cNvSpPr>
              <a:spLocks noChangeArrowheads="1"/>
            </p:cNvSpPr>
            <p:nvPr/>
          </p:nvSpPr>
          <p:spPr bwMode="auto">
            <a:xfrm>
              <a:off x="4400" y="1745"/>
              <a:ext cx="751" cy="352"/>
            </a:xfrm>
            <a:prstGeom prst="rect">
              <a:avLst/>
            </a:prstGeom>
            <a:solidFill>
              <a:srgbClr val="CAA7D1"/>
            </a:solidFill>
            <a:ln w="3175">
              <a:solidFill>
                <a:srgbClr val="CAA7D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Rectangle 18"/>
            <p:cNvSpPr>
              <a:spLocks noChangeArrowheads="1"/>
            </p:cNvSpPr>
            <p:nvPr/>
          </p:nvSpPr>
          <p:spPr bwMode="auto">
            <a:xfrm>
              <a:off x="3195" y="2284"/>
              <a:ext cx="5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Employees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342" name="Freeform 19"/>
            <p:cNvSpPr>
              <a:spLocks/>
            </p:cNvSpPr>
            <p:nvPr/>
          </p:nvSpPr>
          <p:spPr bwMode="auto">
            <a:xfrm>
              <a:off x="2415" y="1745"/>
              <a:ext cx="38" cy="390"/>
            </a:xfrm>
            <a:custGeom>
              <a:avLst/>
              <a:gdLst>
                <a:gd name="T0" fmla="*/ 38 w 38"/>
                <a:gd name="T1" fmla="*/ 390 h 390"/>
                <a:gd name="T2" fmla="*/ 38 w 38"/>
                <a:gd name="T3" fmla="*/ 37 h 390"/>
                <a:gd name="T4" fmla="*/ 0 w 38"/>
                <a:gd name="T5" fmla="*/ 0 h 390"/>
                <a:gd name="T6" fmla="*/ 0 w 38"/>
                <a:gd name="T7" fmla="*/ 352 h 390"/>
                <a:gd name="T8" fmla="*/ 38 w 38"/>
                <a:gd name="T9" fmla="*/ 390 h 3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0"/>
                <a:gd name="T17" fmla="*/ 38 w 38"/>
                <a:gd name="T18" fmla="*/ 390 h 3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0">
                  <a:moveTo>
                    <a:pt x="38" y="390"/>
                  </a:moveTo>
                  <a:lnTo>
                    <a:pt x="38" y="37"/>
                  </a:lnTo>
                  <a:lnTo>
                    <a:pt x="0" y="0"/>
                  </a:lnTo>
                  <a:lnTo>
                    <a:pt x="0" y="352"/>
                  </a:lnTo>
                  <a:lnTo>
                    <a:pt x="38" y="390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Freeform 20"/>
            <p:cNvSpPr>
              <a:spLocks/>
            </p:cNvSpPr>
            <p:nvPr/>
          </p:nvSpPr>
          <p:spPr bwMode="auto">
            <a:xfrm>
              <a:off x="1664" y="2097"/>
              <a:ext cx="789" cy="38"/>
            </a:xfrm>
            <a:custGeom>
              <a:avLst/>
              <a:gdLst>
                <a:gd name="T0" fmla="*/ 751 w 789"/>
                <a:gd name="T1" fmla="*/ 0 h 38"/>
                <a:gd name="T2" fmla="*/ 0 w 789"/>
                <a:gd name="T3" fmla="*/ 0 h 38"/>
                <a:gd name="T4" fmla="*/ 38 w 789"/>
                <a:gd name="T5" fmla="*/ 38 h 38"/>
                <a:gd name="T6" fmla="*/ 789 w 789"/>
                <a:gd name="T7" fmla="*/ 38 h 38"/>
                <a:gd name="T8" fmla="*/ 751 w 789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8"/>
                <a:gd name="T17" fmla="*/ 789 w 789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8">
                  <a:moveTo>
                    <a:pt x="751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89" y="38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4" name="Freeform 21"/>
            <p:cNvSpPr>
              <a:spLocks/>
            </p:cNvSpPr>
            <p:nvPr/>
          </p:nvSpPr>
          <p:spPr bwMode="auto">
            <a:xfrm>
              <a:off x="3326" y="1745"/>
              <a:ext cx="38" cy="390"/>
            </a:xfrm>
            <a:custGeom>
              <a:avLst/>
              <a:gdLst>
                <a:gd name="T0" fmla="*/ 38 w 38"/>
                <a:gd name="T1" fmla="*/ 390 h 390"/>
                <a:gd name="T2" fmla="*/ 38 w 38"/>
                <a:gd name="T3" fmla="*/ 37 h 390"/>
                <a:gd name="T4" fmla="*/ 0 w 38"/>
                <a:gd name="T5" fmla="*/ 0 h 390"/>
                <a:gd name="T6" fmla="*/ 0 w 38"/>
                <a:gd name="T7" fmla="*/ 352 h 390"/>
                <a:gd name="T8" fmla="*/ 38 w 38"/>
                <a:gd name="T9" fmla="*/ 390 h 3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0"/>
                <a:gd name="T17" fmla="*/ 38 w 38"/>
                <a:gd name="T18" fmla="*/ 390 h 3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0">
                  <a:moveTo>
                    <a:pt x="38" y="390"/>
                  </a:moveTo>
                  <a:lnTo>
                    <a:pt x="38" y="37"/>
                  </a:lnTo>
                  <a:lnTo>
                    <a:pt x="0" y="0"/>
                  </a:lnTo>
                  <a:lnTo>
                    <a:pt x="0" y="352"/>
                  </a:lnTo>
                  <a:lnTo>
                    <a:pt x="38" y="390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Freeform 22"/>
            <p:cNvSpPr>
              <a:spLocks/>
            </p:cNvSpPr>
            <p:nvPr/>
          </p:nvSpPr>
          <p:spPr bwMode="auto">
            <a:xfrm>
              <a:off x="2574" y="2097"/>
              <a:ext cx="790" cy="38"/>
            </a:xfrm>
            <a:custGeom>
              <a:avLst/>
              <a:gdLst>
                <a:gd name="T0" fmla="*/ 752 w 790"/>
                <a:gd name="T1" fmla="*/ 0 h 38"/>
                <a:gd name="T2" fmla="*/ 0 w 790"/>
                <a:gd name="T3" fmla="*/ 0 h 38"/>
                <a:gd name="T4" fmla="*/ 38 w 790"/>
                <a:gd name="T5" fmla="*/ 38 h 38"/>
                <a:gd name="T6" fmla="*/ 790 w 790"/>
                <a:gd name="T7" fmla="*/ 38 h 38"/>
                <a:gd name="T8" fmla="*/ 752 w 790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0"/>
                <a:gd name="T16" fmla="*/ 0 h 38"/>
                <a:gd name="T17" fmla="*/ 790 w 790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0" h="38">
                  <a:moveTo>
                    <a:pt x="752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90" y="38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6" name="Freeform 23"/>
            <p:cNvSpPr>
              <a:spLocks/>
            </p:cNvSpPr>
            <p:nvPr/>
          </p:nvSpPr>
          <p:spPr bwMode="auto">
            <a:xfrm>
              <a:off x="3328" y="1127"/>
              <a:ext cx="38" cy="391"/>
            </a:xfrm>
            <a:custGeom>
              <a:avLst/>
              <a:gdLst>
                <a:gd name="T0" fmla="*/ 38 w 38"/>
                <a:gd name="T1" fmla="*/ 391 h 391"/>
                <a:gd name="T2" fmla="*/ 38 w 38"/>
                <a:gd name="T3" fmla="*/ 38 h 391"/>
                <a:gd name="T4" fmla="*/ 0 w 38"/>
                <a:gd name="T5" fmla="*/ 0 h 391"/>
                <a:gd name="T6" fmla="*/ 0 w 38"/>
                <a:gd name="T7" fmla="*/ 353 h 391"/>
                <a:gd name="T8" fmla="*/ 38 w 38"/>
                <a:gd name="T9" fmla="*/ 391 h 3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1"/>
                <a:gd name="T17" fmla="*/ 38 w 38"/>
                <a:gd name="T18" fmla="*/ 391 h 3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1">
                  <a:moveTo>
                    <a:pt x="38" y="391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353"/>
                  </a:lnTo>
                  <a:lnTo>
                    <a:pt x="38" y="391"/>
                  </a:lnTo>
                  <a:close/>
                </a:path>
              </a:pathLst>
            </a:custGeom>
            <a:solidFill>
              <a:srgbClr val="976B9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Freeform 24"/>
            <p:cNvSpPr>
              <a:spLocks/>
            </p:cNvSpPr>
            <p:nvPr/>
          </p:nvSpPr>
          <p:spPr bwMode="auto">
            <a:xfrm>
              <a:off x="2574" y="1480"/>
              <a:ext cx="792" cy="38"/>
            </a:xfrm>
            <a:custGeom>
              <a:avLst/>
              <a:gdLst>
                <a:gd name="T0" fmla="*/ 754 w 792"/>
                <a:gd name="T1" fmla="*/ 0 h 38"/>
                <a:gd name="T2" fmla="*/ 0 w 792"/>
                <a:gd name="T3" fmla="*/ 0 h 38"/>
                <a:gd name="T4" fmla="*/ 38 w 792"/>
                <a:gd name="T5" fmla="*/ 38 h 38"/>
                <a:gd name="T6" fmla="*/ 792 w 792"/>
                <a:gd name="T7" fmla="*/ 38 h 38"/>
                <a:gd name="T8" fmla="*/ 754 w 79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2"/>
                <a:gd name="T16" fmla="*/ 0 h 38"/>
                <a:gd name="T17" fmla="*/ 792 w 79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2" h="38">
                  <a:moveTo>
                    <a:pt x="754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92" y="38"/>
                  </a:lnTo>
                  <a:lnTo>
                    <a:pt x="754" y="0"/>
                  </a:lnTo>
                  <a:close/>
                </a:path>
              </a:pathLst>
            </a:custGeom>
            <a:solidFill>
              <a:srgbClr val="7C588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8" name="Rectangle 25"/>
            <p:cNvSpPr>
              <a:spLocks noChangeArrowheads="1"/>
            </p:cNvSpPr>
            <p:nvPr/>
          </p:nvSpPr>
          <p:spPr bwMode="auto">
            <a:xfrm>
              <a:off x="2574" y="1127"/>
              <a:ext cx="754" cy="353"/>
            </a:xfrm>
            <a:prstGeom prst="rect">
              <a:avLst/>
            </a:prstGeom>
            <a:solidFill>
              <a:srgbClr val="B17EBC"/>
            </a:solidFill>
            <a:ln w="3175">
              <a:solidFill>
                <a:srgbClr val="B17EB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49" name="Freeform 26"/>
            <p:cNvSpPr>
              <a:spLocks/>
            </p:cNvSpPr>
            <p:nvPr/>
          </p:nvSpPr>
          <p:spPr bwMode="auto">
            <a:xfrm>
              <a:off x="4238" y="1745"/>
              <a:ext cx="38" cy="390"/>
            </a:xfrm>
            <a:custGeom>
              <a:avLst/>
              <a:gdLst>
                <a:gd name="T0" fmla="*/ 38 w 38"/>
                <a:gd name="T1" fmla="*/ 390 h 390"/>
                <a:gd name="T2" fmla="*/ 38 w 38"/>
                <a:gd name="T3" fmla="*/ 37 h 390"/>
                <a:gd name="T4" fmla="*/ 0 w 38"/>
                <a:gd name="T5" fmla="*/ 0 h 390"/>
                <a:gd name="T6" fmla="*/ 0 w 38"/>
                <a:gd name="T7" fmla="*/ 352 h 390"/>
                <a:gd name="T8" fmla="*/ 38 w 38"/>
                <a:gd name="T9" fmla="*/ 390 h 3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0"/>
                <a:gd name="T17" fmla="*/ 38 w 38"/>
                <a:gd name="T18" fmla="*/ 390 h 3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0">
                  <a:moveTo>
                    <a:pt x="38" y="390"/>
                  </a:moveTo>
                  <a:lnTo>
                    <a:pt x="38" y="37"/>
                  </a:lnTo>
                  <a:lnTo>
                    <a:pt x="0" y="0"/>
                  </a:lnTo>
                  <a:lnTo>
                    <a:pt x="0" y="352"/>
                  </a:lnTo>
                  <a:lnTo>
                    <a:pt x="38" y="390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0" name="Freeform 27"/>
            <p:cNvSpPr>
              <a:spLocks/>
            </p:cNvSpPr>
            <p:nvPr/>
          </p:nvSpPr>
          <p:spPr bwMode="auto">
            <a:xfrm>
              <a:off x="3487" y="2097"/>
              <a:ext cx="789" cy="38"/>
            </a:xfrm>
            <a:custGeom>
              <a:avLst/>
              <a:gdLst>
                <a:gd name="T0" fmla="*/ 751 w 789"/>
                <a:gd name="T1" fmla="*/ 0 h 38"/>
                <a:gd name="T2" fmla="*/ 0 w 789"/>
                <a:gd name="T3" fmla="*/ 0 h 38"/>
                <a:gd name="T4" fmla="*/ 38 w 789"/>
                <a:gd name="T5" fmla="*/ 38 h 38"/>
                <a:gd name="T6" fmla="*/ 789 w 789"/>
                <a:gd name="T7" fmla="*/ 38 h 38"/>
                <a:gd name="T8" fmla="*/ 751 w 789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8"/>
                <a:gd name="T17" fmla="*/ 789 w 789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8">
                  <a:moveTo>
                    <a:pt x="751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89" y="38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1" name="Freeform 28"/>
            <p:cNvSpPr>
              <a:spLocks/>
            </p:cNvSpPr>
            <p:nvPr/>
          </p:nvSpPr>
          <p:spPr bwMode="auto">
            <a:xfrm>
              <a:off x="1502" y="2922"/>
              <a:ext cx="38" cy="388"/>
            </a:xfrm>
            <a:custGeom>
              <a:avLst/>
              <a:gdLst>
                <a:gd name="T0" fmla="*/ 38 w 38"/>
                <a:gd name="T1" fmla="*/ 388 h 388"/>
                <a:gd name="T2" fmla="*/ 38 w 38"/>
                <a:gd name="T3" fmla="*/ 38 h 388"/>
                <a:gd name="T4" fmla="*/ 0 w 38"/>
                <a:gd name="T5" fmla="*/ 0 h 388"/>
                <a:gd name="T6" fmla="*/ 0 w 38"/>
                <a:gd name="T7" fmla="*/ 350 h 388"/>
                <a:gd name="T8" fmla="*/ 38 w 38"/>
                <a:gd name="T9" fmla="*/ 388 h 3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88"/>
                <a:gd name="T17" fmla="*/ 38 w 38"/>
                <a:gd name="T18" fmla="*/ 388 h 3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88">
                  <a:moveTo>
                    <a:pt x="38" y="388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350"/>
                  </a:lnTo>
                  <a:lnTo>
                    <a:pt x="38" y="388"/>
                  </a:lnTo>
                  <a:close/>
                </a:path>
              </a:pathLst>
            </a:custGeom>
            <a:solidFill>
              <a:srgbClr val="D478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2" name="Freeform 29"/>
            <p:cNvSpPr>
              <a:spLocks/>
            </p:cNvSpPr>
            <p:nvPr/>
          </p:nvSpPr>
          <p:spPr bwMode="auto">
            <a:xfrm>
              <a:off x="751" y="3272"/>
              <a:ext cx="789" cy="38"/>
            </a:xfrm>
            <a:custGeom>
              <a:avLst/>
              <a:gdLst>
                <a:gd name="T0" fmla="*/ 751 w 789"/>
                <a:gd name="T1" fmla="*/ 0 h 38"/>
                <a:gd name="T2" fmla="*/ 0 w 789"/>
                <a:gd name="T3" fmla="*/ 0 h 38"/>
                <a:gd name="T4" fmla="*/ 38 w 789"/>
                <a:gd name="T5" fmla="*/ 38 h 38"/>
                <a:gd name="T6" fmla="*/ 789 w 789"/>
                <a:gd name="T7" fmla="*/ 38 h 38"/>
                <a:gd name="T8" fmla="*/ 751 w 789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8"/>
                <a:gd name="T17" fmla="*/ 789 w 789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8">
                  <a:moveTo>
                    <a:pt x="751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89" y="38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AF637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3" name="Freeform 30"/>
            <p:cNvSpPr>
              <a:spLocks/>
            </p:cNvSpPr>
            <p:nvPr/>
          </p:nvSpPr>
          <p:spPr bwMode="auto">
            <a:xfrm>
              <a:off x="1502" y="3537"/>
              <a:ext cx="38" cy="390"/>
            </a:xfrm>
            <a:custGeom>
              <a:avLst/>
              <a:gdLst>
                <a:gd name="T0" fmla="*/ 38 w 38"/>
                <a:gd name="T1" fmla="*/ 390 h 390"/>
                <a:gd name="T2" fmla="*/ 38 w 38"/>
                <a:gd name="T3" fmla="*/ 38 h 390"/>
                <a:gd name="T4" fmla="*/ 0 w 38"/>
                <a:gd name="T5" fmla="*/ 0 h 390"/>
                <a:gd name="T6" fmla="*/ 0 w 38"/>
                <a:gd name="T7" fmla="*/ 352 h 390"/>
                <a:gd name="T8" fmla="*/ 38 w 38"/>
                <a:gd name="T9" fmla="*/ 390 h 3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0"/>
                <a:gd name="T17" fmla="*/ 38 w 38"/>
                <a:gd name="T18" fmla="*/ 390 h 3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0">
                  <a:moveTo>
                    <a:pt x="38" y="390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352"/>
                  </a:lnTo>
                  <a:lnTo>
                    <a:pt x="38" y="390"/>
                  </a:lnTo>
                  <a:close/>
                </a:path>
              </a:pathLst>
            </a:custGeom>
            <a:solidFill>
              <a:srgbClr val="D478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4" name="Freeform 31"/>
            <p:cNvSpPr>
              <a:spLocks/>
            </p:cNvSpPr>
            <p:nvPr/>
          </p:nvSpPr>
          <p:spPr bwMode="auto">
            <a:xfrm>
              <a:off x="751" y="3889"/>
              <a:ext cx="789" cy="38"/>
            </a:xfrm>
            <a:custGeom>
              <a:avLst/>
              <a:gdLst>
                <a:gd name="T0" fmla="*/ 751 w 789"/>
                <a:gd name="T1" fmla="*/ 0 h 38"/>
                <a:gd name="T2" fmla="*/ 0 w 789"/>
                <a:gd name="T3" fmla="*/ 0 h 38"/>
                <a:gd name="T4" fmla="*/ 38 w 789"/>
                <a:gd name="T5" fmla="*/ 38 h 38"/>
                <a:gd name="T6" fmla="*/ 789 w 789"/>
                <a:gd name="T7" fmla="*/ 38 h 38"/>
                <a:gd name="T8" fmla="*/ 751 w 789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8"/>
                <a:gd name="T17" fmla="*/ 789 w 789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8">
                  <a:moveTo>
                    <a:pt x="751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89" y="38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AF637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5" name="Line 32"/>
            <p:cNvSpPr>
              <a:spLocks noChangeShapeType="1"/>
            </p:cNvSpPr>
            <p:nvPr/>
          </p:nvSpPr>
          <p:spPr bwMode="auto">
            <a:xfrm flipH="1">
              <a:off x="580" y="3097"/>
              <a:ext cx="171" cy="1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6" name="Line 33"/>
            <p:cNvSpPr>
              <a:spLocks noChangeShapeType="1"/>
            </p:cNvSpPr>
            <p:nvPr/>
          </p:nvSpPr>
          <p:spPr bwMode="auto">
            <a:xfrm>
              <a:off x="3864" y="1631"/>
              <a:ext cx="1" cy="114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7" name="Line 34"/>
            <p:cNvSpPr>
              <a:spLocks noChangeShapeType="1"/>
            </p:cNvSpPr>
            <p:nvPr/>
          </p:nvSpPr>
          <p:spPr bwMode="auto">
            <a:xfrm>
              <a:off x="2951" y="1631"/>
              <a:ext cx="1" cy="114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8" name="Freeform 35"/>
            <p:cNvSpPr>
              <a:spLocks/>
            </p:cNvSpPr>
            <p:nvPr/>
          </p:nvSpPr>
          <p:spPr bwMode="auto">
            <a:xfrm>
              <a:off x="2038" y="1631"/>
              <a:ext cx="2736" cy="114"/>
            </a:xfrm>
            <a:custGeom>
              <a:avLst/>
              <a:gdLst>
                <a:gd name="T0" fmla="*/ 0 w 2736"/>
                <a:gd name="T1" fmla="*/ 114 h 114"/>
                <a:gd name="T2" fmla="*/ 0 w 2736"/>
                <a:gd name="T3" fmla="*/ 0 h 114"/>
                <a:gd name="T4" fmla="*/ 2736 w 2736"/>
                <a:gd name="T5" fmla="*/ 0 h 114"/>
                <a:gd name="T6" fmla="*/ 2736 w 2736"/>
                <a:gd name="T7" fmla="*/ 114 h 1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6"/>
                <a:gd name="T13" fmla="*/ 0 h 114"/>
                <a:gd name="T14" fmla="*/ 2736 w 2736"/>
                <a:gd name="T15" fmla="*/ 114 h 1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6" h="114">
                  <a:moveTo>
                    <a:pt x="0" y="114"/>
                  </a:moveTo>
                  <a:lnTo>
                    <a:pt x="0" y="0"/>
                  </a:lnTo>
                  <a:lnTo>
                    <a:pt x="2736" y="0"/>
                  </a:lnTo>
                  <a:lnTo>
                    <a:pt x="2736" y="114"/>
                  </a:lnTo>
                </a:path>
              </a:pathLst>
            </a:custGeom>
            <a:noFill/>
            <a:ln w="22225">
              <a:solidFill>
                <a:srgbClr val="0F298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59" name="Line 36"/>
            <p:cNvSpPr>
              <a:spLocks noChangeShapeType="1"/>
            </p:cNvSpPr>
            <p:nvPr/>
          </p:nvSpPr>
          <p:spPr bwMode="auto">
            <a:xfrm>
              <a:off x="2038" y="2116"/>
              <a:ext cx="1" cy="246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0" name="Line 37"/>
            <p:cNvSpPr>
              <a:spLocks noChangeShapeType="1"/>
            </p:cNvSpPr>
            <p:nvPr/>
          </p:nvSpPr>
          <p:spPr bwMode="auto">
            <a:xfrm>
              <a:off x="2951" y="2116"/>
              <a:ext cx="1" cy="246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1" name="Line 38"/>
            <p:cNvSpPr>
              <a:spLocks noChangeShapeType="1"/>
            </p:cNvSpPr>
            <p:nvPr/>
          </p:nvSpPr>
          <p:spPr bwMode="auto">
            <a:xfrm>
              <a:off x="3864" y="2116"/>
              <a:ext cx="1" cy="246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2" name="Line 39"/>
            <p:cNvSpPr>
              <a:spLocks noChangeShapeType="1"/>
            </p:cNvSpPr>
            <p:nvPr/>
          </p:nvSpPr>
          <p:spPr bwMode="auto">
            <a:xfrm>
              <a:off x="4776" y="2116"/>
              <a:ext cx="1" cy="246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3" name="Line 40"/>
            <p:cNvSpPr>
              <a:spLocks noChangeShapeType="1"/>
            </p:cNvSpPr>
            <p:nvPr/>
          </p:nvSpPr>
          <p:spPr bwMode="auto">
            <a:xfrm>
              <a:off x="2951" y="2620"/>
              <a:ext cx="1" cy="359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4" name="Line 41"/>
            <p:cNvSpPr>
              <a:spLocks noChangeShapeType="1"/>
            </p:cNvSpPr>
            <p:nvPr/>
          </p:nvSpPr>
          <p:spPr bwMode="auto">
            <a:xfrm>
              <a:off x="3864" y="2620"/>
              <a:ext cx="1" cy="359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5" name="Line 42"/>
            <p:cNvSpPr>
              <a:spLocks noChangeShapeType="1"/>
            </p:cNvSpPr>
            <p:nvPr/>
          </p:nvSpPr>
          <p:spPr bwMode="auto">
            <a:xfrm>
              <a:off x="4776" y="2620"/>
              <a:ext cx="1" cy="359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6" name="Rectangle 43"/>
            <p:cNvSpPr>
              <a:spLocks noChangeArrowheads="1"/>
            </p:cNvSpPr>
            <p:nvPr/>
          </p:nvSpPr>
          <p:spPr bwMode="auto">
            <a:xfrm>
              <a:off x="2862" y="1255"/>
              <a:ext cx="211" cy="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FFFFFF"/>
                  </a:solidFill>
                  <a:latin typeface="Arial" charset="0"/>
                </a:rPr>
                <a:t>CEO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367" name="Freeform 44"/>
            <p:cNvSpPr>
              <a:spLocks/>
            </p:cNvSpPr>
            <p:nvPr/>
          </p:nvSpPr>
          <p:spPr bwMode="auto">
            <a:xfrm>
              <a:off x="1920" y="3215"/>
              <a:ext cx="277" cy="38"/>
            </a:xfrm>
            <a:custGeom>
              <a:avLst/>
              <a:gdLst>
                <a:gd name="T0" fmla="*/ 239 w 277"/>
                <a:gd name="T1" fmla="*/ 0 h 38"/>
                <a:gd name="T2" fmla="*/ 0 w 277"/>
                <a:gd name="T3" fmla="*/ 0 h 38"/>
                <a:gd name="T4" fmla="*/ 38 w 277"/>
                <a:gd name="T5" fmla="*/ 38 h 38"/>
                <a:gd name="T6" fmla="*/ 277 w 277"/>
                <a:gd name="T7" fmla="*/ 38 h 38"/>
                <a:gd name="T8" fmla="*/ 239 w 27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8"/>
                <a:gd name="T17" fmla="*/ 277 w 27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8">
                  <a:moveTo>
                    <a:pt x="239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277" y="3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8" name="Freeform 45"/>
            <p:cNvSpPr>
              <a:spLocks/>
            </p:cNvSpPr>
            <p:nvPr/>
          </p:nvSpPr>
          <p:spPr bwMode="auto">
            <a:xfrm>
              <a:off x="4656" y="3215"/>
              <a:ext cx="277" cy="38"/>
            </a:xfrm>
            <a:custGeom>
              <a:avLst/>
              <a:gdLst>
                <a:gd name="T0" fmla="*/ 239 w 277"/>
                <a:gd name="T1" fmla="*/ 0 h 38"/>
                <a:gd name="T2" fmla="*/ 0 w 277"/>
                <a:gd name="T3" fmla="*/ 0 h 38"/>
                <a:gd name="T4" fmla="*/ 38 w 277"/>
                <a:gd name="T5" fmla="*/ 38 h 38"/>
                <a:gd name="T6" fmla="*/ 277 w 277"/>
                <a:gd name="T7" fmla="*/ 38 h 38"/>
                <a:gd name="T8" fmla="*/ 239 w 27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8"/>
                <a:gd name="T17" fmla="*/ 277 w 27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8">
                  <a:moveTo>
                    <a:pt x="239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277" y="3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69" name="Freeform 46"/>
            <p:cNvSpPr>
              <a:spLocks/>
            </p:cNvSpPr>
            <p:nvPr/>
          </p:nvSpPr>
          <p:spPr bwMode="auto">
            <a:xfrm>
              <a:off x="3743" y="3215"/>
              <a:ext cx="277" cy="38"/>
            </a:xfrm>
            <a:custGeom>
              <a:avLst/>
              <a:gdLst>
                <a:gd name="T0" fmla="*/ 239 w 277"/>
                <a:gd name="T1" fmla="*/ 0 h 38"/>
                <a:gd name="T2" fmla="*/ 0 w 277"/>
                <a:gd name="T3" fmla="*/ 0 h 38"/>
                <a:gd name="T4" fmla="*/ 38 w 277"/>
                <a:gd name="T5" fmla="*/ 38 h 38"/>
                <a:gd name="T6" fmla="*/ 277 w 277"/>
                <a:gd name="T7" fmla="*/ 38 h 38"/>
                <a:gd name="T8" fmla="*/ 239 w 27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8"/>
                <a:gd name="T17" fmla="*/ 277 w 27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8">
                  <a:moveTo>
                    <a:pt x="239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277" y="3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0" name="Freeform 47"/>
            <p:cNvSpPr>
              <a:spLocks/>
            </p:cNvSpPr>
            <p:nvPr/>
          </p:nvSpPr>
          <p:spPr bwMode="auto">
            <a:xfrm>
              <a:off x="2830" y="3215"/>
              <a:ext cx="277" cy="38"/>
            </a:xfrm>
            <a:custGeom>
              <a:avLst/>
              <a:gdLst>
                <a:gd name="T0" fmla="*/ 240 w 277"/>
                <a:gd name="T1" fmla="*/ 0 h 38"/>
                <a:gd name="T2" fmla="*/ 0 w 277"/>
                <a:gd name="T3" fmla="*/ 0 h 38"/>
                <a:gd name="T4" fmla="*/ 38 w 277"/>
                <a:gd name="T5" fmla="*/ 38 h 38"/>
                <a:gd name="T6" fmla="*/ 277 w 277"/>
                <a:gd name="T7" fmla="*/ 38 h 38"/>
                <a:gd name="T8" fmla="*/ 240 w 27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8"/>
                <a:gd name="T17" fmla="*/ 277 w 27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8">
                  <a:moveTo>
                    <a:pt x="240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277" y="38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1" name="Freeform 48"/>
            <p:cNvSpPr>
              <a:spLocks/>
            </p:cNvSpPr>
            <p:nvPr/>
          </p:nvSpPr>
          <p:spPr bwMode="auto">
            <a:xfrm>
              <a:off x="1920" y="3833"/>
              <a:ext cx="277" cy="37"/>
            </a:xfrm>
            <a:custGeom>
              <a:avLst/>
              <a:gdLst>
                <a:gd name="T0" fmla="*/ 239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39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39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2" name="Freeform 49"/>
            <p:cNvSpPr>
              <a:spLocks/>
            </p:cNvSpPr>
            <p:nvPr/>
          </p:nvSpPr>
          <p:spPr bwMode="auto">
            <a:xfrm>
              <a:off x="4656" y="3833"/>
              <a:ext cx="277" cy="37"/>
            </a:xfrm>
            <a:custGeom>
              <a:avLst/>
              <a:gdLst>
                <a:gd name="T0" fmla="*/ 239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39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39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3" name="Freeform 50"/>
            <p:cNvSpPr>
              <a:spLocks/>
            </p:cNvSpPr>
            <p:nvPr/>
          </p:nvSpPr>
          <p:spPr bwMode="auto">
            <a:xfrm>
              <a:off x="3743" y="3833"/>
              <a:ext cx="277" cy="37"/>
            </a:xfrm>
            <a:custGeom>
              <a:avLst/>
              <a:gdLst>
                <a:gd name="T0" fmla="*/ 239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39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39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4" name="Freeform 51"/>
            <p:cNvSpPr>
              <a:spLocks/>
            </p:cNvSpPr>
            <p:nvPr/>
          </p:nvSpPr>
          <p:spPr bwMode="auto">
            <a:xfrm>
              <a:off x="2830" y="3833"/>
              <a:ext cx="277" cy="37"/>
            </a:xfrm>
            <a:custGeom>
              <a:avLst/>
              <a:gdLst>
                <a:gd name="T0" fmla="*/ 240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40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40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5" name="Line 52"/>
            <p:cNvSpPr>
              <a:spLocks noChangeShapeType="1"/>
            </p:cNvSpPr>
            <p:nvPr/>
          </p:nvSpPr>
          <p:spPr bwMode="auto">
            <a:xfrm>
              <a:off x="2951" y="1499"/>
              <a:ext cx="1" cy="132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6" name="Line 53"/>
            <p:cNvSpPr>
              <a:spLocks noChangeShapeType="1"/>
            </p:cNvSpPr>
            <p:nvPr/>
          </p:nvSpPr>
          <p:spPr bwMode="auto">
            <a:xfrm>
              <a:off x="2038" y="3234"/>
              <a:ext cx="1" cy="360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7" name="Line 54"/>
            <p:cNvSpPr>
              <a:spLocks noChangeShapeType="1"/>
            </p:cNvSpPr>
            <p:nvPr/>
          </p:nvSpPr>
          <p:spPr bwMode="auto">
            <a:xfrm>
              <a:off x="2951" y="3234"/>
              <a:ext cx="1" cy="360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8" name="Line 55"/>
            <p:cNvSpPr>
              <a:spLocks noChangeShapeType="1"/>
            </p:cNvSpPr>
            <p:nvPr/>
          </p:nvSpPr>
          <p:spPr bwMode="auto">
            <a:xfrm>
              <a:off x="3864" y="3234"/>
              <a:ext cx="1" cy="360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79" name="Line 56"/>
            <p:cNvSpPr>
              <a:spLocks noChangeShapeType="1"/>
            </p:cNvSpPr>
            <p:nvPr/>
          </p:nvSpPr>
          <p:spPr bwMode="auto">
            <a:xfrm>
              <a:off x="4776" y="3234"/>
              <a:ext cx="1" cy="360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0" name="Freeform 57"/>
            <p:cNvSpPr>
              <a:spLocks/>
            </p:cNvSpPr>
            <p:nvPr/>
          </p:nvSpPr>
          <p:spPr bwMode="auto">
            <a:xfrm>
              <a:off x="2159" y="2979"/>
              <a:ext cx="38" cy="274"/>
            </a:xfrm>
            <a:custGeom>
              <a:avLst/>
              <a:gdLst>
                <a:gd name="T0" fmla="*/ 38 w 38"/>
                <a:gd name="T1" fmla="*/ 274 h 274"/>
                <a:gd name="T2" fmla="*/ 38 w 38"/>
                <a:gd name="T3" fmla="*/ 38 h 274"/>
                <a:gd name="T4" fmla="*/ 0 w 38"/>
                <a:gd name="T5" fmla="*/ 0 h 274"/>
                <a:gd name="T6" fmla="*/ 0 w 38"/>
                <a:gd name="T7" fmla="*/ 236 h 274"/>
                <a:gd name="T8" fmla="*/ 38 w 38"/>
                <a:gd name="T9" fmla="*/ 274 h 2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4"/>
                <a:gd name="T17" fmla="*/ 38 w 38"/>
                <a:gd name="T18" fmla="*/ 274 h 2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4">
                  <a:moveTo>
                    <a:pt x="38" y="274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6"/>
                  </a:lnTo>
                  <a:lnTo>
                    <a:pt x="38" y="274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1" name="Freeform 58"/>
            <p:cNvSpPr>
              <a:spLocks/>
            </p:cNvSpPr>
            <p:nvPr/>
          </p:nvSpPr>
          <p:spPr bwMode="auto">
            <a:xfrm>
              <a:off x="4895" y="2979"/>
              <a:ext cx="38" cy="274"/>
            </a:xfrm>
            <a:custGeom>
              <a:avLst/>
              <a:gdLst>
                <a:gd name="T0" fmla="*/ 38 w 38"/>
                <a:gd name="T1" fmla="*/ 274 h 274"/>
                <a:gd name="T2" fmla="*/ 38 w 38"/>
                <a:gd name="T3" fmla="*/ 38 h 274"/>
                <a:gd name="T4" fmla="*/ 0 w 38"/>
                <a:gd name="T5" fmla="*/ 0 h 274"/>
                <a:gd name="T6" fmla="*/ 0 w 38"/>
                <a:gd name="T7" fmla="*/ 236 h 274"/>
                <a:gd name="T8" fmla="*/ 38 w 38"/>
                <a:gd name="T9" fmla="*/ 274 h 2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4"/>
                <a:gd name="T17" fmla="*/ 38 w 38"/>
                <a:gd name="T18" fmla="*/ 274 h 2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4">
                  <a:moveTo>
                    <a:pt x="38" y="274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6"/>
                  </a:lnTo>
                  <a:lnTo>
                    <a:pt x="38" y="274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2" name="Freeform 59"/>
            <p:cNvSpPr>
              <a:spLocks/>
            </p:cNvSpPr>
            <p:nvPr/>
          </p:nvSpPr>
          <p:spPr bwMode="auto">
            <a:xfrm>
              <a:off x="3982" y="2979"/>
              <a:ext cx="38" cy="274"/>
            </a:xfrm>
            <a:custGeom>
              <a:avLst/>
              <a:gdLst>
                <a:gd name="T0" fmla="*/ 38 w 38"/>
                <a:gd name="T1" fmla="*/ 274 h 274"/>
                <a:gd name="T2" fmla="*/ 38 w 38"/>
                <a:gd name="T3" fmla="*/ 38 h 274"/>
                <a:gd name="T4" fmla="*/ 0 w 38"/>
                <a:gd name="T5" fmla="*/ 0 h 274"/>
                <a:gd name="T6" fmla="*/ 0 w 38"/>
                <a:gd name="T7" fmla="*/ 236 h 274"/>
                <a:gd name="T8" fmla="*/ 38 w 38"/>
                <a:gd name="T9" fmla="*/ 274 h 2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4"/>
                <a:gd name="T17" fmla="*/ 38 w 38"/>
                <a:gd name="T18" fmla="*/ 274 h 2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4">
                  <a:moveTo>
                    <a:pt x="38" y="274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6"/>
                  </a:lnTo>
                  <a:lnTo>
                    <a:pt x="38" y="274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3" name="Freeform 60"/>
            <p:cNvSpPr>
              <a:spLocks/>
            </p:cNvSpPr>
            <p:nvPr/>
          </p:nvSpPr>
          <p:spPr bwMode="auto">
            <a:xfrm>
              <a:off x="3070" y="2979"/>
              <a:ext cx="37" cy="274"/>
            </a:xfrm>
            <a:custGeom>
              <a:avLst/>
              <a:gdLst>
                <a:gd name="T0" fmla="*/ 37 w 37"/>
                <a:gd name="T1" fmla="*/ 274 h 274"/>
                <a:gd name="T2" fmla="*/ 37 w 37"/>
                <a:gd name="T3" fmla="*/ 38 h 274"/>
                <a:gd name="T4" fmla="*/ 0 w 37"/>
                <a:gd name="T5" fmla="*/ 0 h 274"/>
                <a:gd name="T6" fmla="*/ 0 w 37"/>
                <a:gd name="T7" fmla="*/ 236 h 274"/>
                <a:gd name="T8" fmla="*/ 37 w 37"/>
                <a:gd name="T9" fmla="*/ 274 h 2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74"/>
                <a:gd name="T17" fmla="*/ 37 w 37"/>
                <a:gd name="T18" fmla="*/ 274 h 2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74">
                  <a:moveTo>
                    <a:pt x="37" y="274"/>
                  </a:moveTo>
                  <a:lnTo>
                    <a:pt x="37" y="38"/>
                  </a:lnTo>
                  <a:lnTo>
                    <a:pt x="0" y="0"/>
                  </a:lnTo>
                  <a:lnTo>
                    <a:pt x="0" y="236"/>
                  </a:lnTo>
                  <a:lnTo>
                    <a:pt x="37" y="274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4" name="Freeform 61"/>
            <p:cNvSpPr>
              <a:spLocks/>
            </p:cNvSpPr>
            <p:nvPr/>
          </p:nvSpPr>
          <p:spPr bwMode="auto">
            <a:xfrm>
              <a:off x="2159" y="3594"/>
              <a:ext cx="38" cy="276"/>
            </a:xfrm>
            <a:custGeom>
              <a:avLst/>
              <a:gdLst>
                <a:gd name="T0" fmla="*/ 38 w 38"/>
                <a:gd name="T1" fmla="*/ 276 h 276"/>
                <a:gd name="T2" fmla="*/ 38 w 38"/>
                <a:gd name="T3" fmla="*/ 38 h 276"/>
                <a:gd name="T4" fmla="*/ 0 w 38"/>
                <a:gd name="T5" fmla="*/ 0 h 276"/>
                <a:gd name="T6" fmla="*/ 0 w 38"/>
                <a:gd name="T7" fmla="*/ 239 h 276"/>
                <a:gd name="T8" fmla="*/ 38 w 38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6"/>
                <a:gd name="T17" fmla="*/ 38 w 38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6">
                  <a:moveTo>
                    <a:pt x="38" y="276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8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5" name="Freeform 62"/>
            <p:cNvSpPr>
              <a:spLocks/>
            </p:cNvSpPr>
            <p:nvPr/>
          </p:nvSpPr>
          <p:spPr bwMode="auto">
            <a:xfrm>
              <a:off x="4895" y="3594"/>
              <a:ext cx="38" cy="276"/>
            </a:xfrm>
            <a:custGeom>
              <a:avLst/>
              <a:gdLst>
                <a:gd name="T0" fmla="*/ 38 w 38"/>
                <a:gd name="T1" fmla="*/ 276 h 276"/>
                <a:gd name="T2" fmla="*/ 38 w 38"/>
                <a:gd name="T3" fmla="*/ 38 h 276"/>
                <a:gd name="T4" fmla="*/ 0 w 38"/>
                <a:gd name="T5" fmla="*/ 0 h 276"/>
                <a:gd name="T6" fmla="*/ 0 w 38"/>
                <a:gd name="T7" fmla="*/ 239 h 276"/>
                <a:gd name="T8" fmla="*/ 38 w 38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6"/>
                <a:gd name="T17" fmla="*/ 38 w 38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6">
                  <a:moveTo>
                    <a:pt x="38" y="276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8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6" name="Freeform 63"/>
            <p:cNvSpPr>
              <a:spLocks/>
            </p:cNvSpPr>
            <p:nvPr/>
          </p:nvSpPr>
          <p:spPr bwMode="auto">
            <a:xfrm>
              <a:off x="3982" y="3594"/>
              <a:ext cx="38" cy="276"/>
            </a:xfrm>
            <a:custGeom>
              <a:avLst/>
              <a:gdLst>
                <a:gd name="T0" fmla="*/ 38 w 38"/>
                <a:gd name="T1" fmla="*/ 276 h 276"/>
                <a:gd name="T2" fmla="*/ 38 w 38"/>
                <a:gd name="T3" fmla="*/ 38 h 276"/>
                <a:gd name="T4" fmla="*/ 0 w 38"/>
                <a:gd name="T5" fmla="*/ 0 h 276"/>
                <a:gd name="T6" fmla="*/ 0 w 38"/>
                <a:gd name="T7" fmla="*/ 239 h 276"/>
                <a:gd name="T8" fmla="*/ 38 w 38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6"/>
                <a:gd name="T17" fmla="*/ 38 w 38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6">
                  <a:moveTo>
                    <a:pt x="38" y="276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8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7" name="Freeform 64"/>
            <p:cNvSpPr>
              <a:spLocks/>
            </p:cNvSpPr>
            <p:nvPr/>
          </p:nvSpPr>
          <p:spPr bwMode="auto">
            <a:xfrm>
              <a:off x="3070" y="3594"/>
              <a:ext cx="37" cy="276"/>
            </a:xfrm>
            <a:custGeom>
              <a:avLst/>
              <a:gdLst>
                <a:gd name="T0" fmla="*/ 37 w 37"/>
                <a:gd name="T1" fmla="*/ 276 h 276"/>
                <a:gd name="T2" fmla="*/ 37 w 37"/>
                <a:gd name="T3" fmla="*/ 38 h 276"/>
                <a:gd name="T4" fmla="*/ 0 w 37"/>
                <a:gd name="T5" fmla="*/ 0 h 276"/>
                <a:gd name="T6" fmla="*/ 0 w 37"/>
                <a:gd name="T7" fmla="*/ 239 h 276"/>
                <a:gd name="T8" fmla="*/ 37 w 37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76"/>
                <a:gd name="T17" fmla="*/ 37 w 37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76">
                  <a:moveTo>
                    <a:pt x="37" y="276"/>
                  </a:moveTo>
                  <a:lnTo>
                    <a:pt x="37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7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8" name="Freeform 65"/>
            <p:cNvSpPr>
              <a:spLocks/>
            </p:cNvSpPr>
            <p:nvPr/>
          </p:nvSpPr>
          <p:spPr bwMode="auto">
            <a:xfrm>
              <a:off x="751" y="2657"/>
              <a:ext cx="789" cy="38"/>
            </a:xfrm>
            <a:custGeom>
              <a:avLst/>
              <a:gdLst>
                <a:gd name="T0" fmla="*/ 751 w 789"/>
                <a:gd name="T1" fmla="*/ 0 h 38"/>
                <a:gd name="T2" fmla="*/ 0 w 789"/>
                <a:gd name="T3" fmla="*/ 0 h 38"/>
                <a:gd name="T4" fmla="*/ 38 w 789"/>
                <a:gd name="T5" fmla="*/ 38 h 38"/>
                <a:gd name="T6" fmla="*/ 789 w 789"/>
                <a:gd name="T7" fmla="*/ 38 h 38"/>
                <a:gd name="T8" fmla="*/ 751 w 789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8"/>
                <a:gd name="T17" fmla="*/ 789 w 789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8">
                  <a:moveTo>
                    <a:pt x="751" y="0"/>
                  </a:moveTo>
                  <a:lnTo>
                    <a:pt x="0" y="0"/>
                  </a:lnTo>
                  <a:lnTo>
                    <a:pt x="38" y="38"/>
                  </a:lnTo>
                  <a:lnTo>
                    <a:pt x="789" y="38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AF637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89" name="Freeform 66"/>
            <p:cNvSpPr>
              <a:spLocks/>
            </p:cNvSpPr>
            <p:nvPr/>
          </p:nvSpPr>
          <p:spPr bwMode="auto">
            <a:xfrm>
              <a:off x="1502" y="2305"/>
              <a:ext cx="38" cy="390"/>
            </a:xfrm>
            <a:custGeom>
              <a:avLst/>
              <a:gdLst>
                <a:gd name="T0" fmla="*/ 38 w 38"/>
                <a:gd name="T1" fmla="*/ 390 h 390"/>
                <a:gd name="T2" fmla="*/ 38 w 38"/>
                <a:gd name="T3" fmla="*/ 38 h 390"/>
                <a:gd name="T4" fmla="*/ 0 w 38"/>
                <a:gd name="T5" fmla="*/ 0 h 390"/>
                <a:gd name="T6" fmla="*/ 0 w 38"/>
                <a:gd name="T7" fmla="*/ 352 h 390"/>
                <a:gd name="T8" fmla="*/ 38 w 38"/>
                <a:gd name="T9" fmla="*/ 390 h 3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390"/>
                <a:gd name="T17" fmla="*/ 38 w 38"/>
                <a:gd name="T18" fmla="*/ 390 h 3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390">
                  <a:moveTo>
                    <a:pt x="38" y="390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352"/>
                  </a:lnTo>
                  <a:lnTo>
                    <a:pt x="38" y="390"/>
                  </a:lnTo>
                  <a:close/>
                </a:path>
              </a:pathLst>
            </a:custGeom>
            <a:solidFill>
              <a:srgbClr val="D478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0" name="Freeform 67"/>
            <p:cNvSpPr>
              <a:spLocks/>
            </p:cNvSpPr>
            <p:nvPr/>
          </p:nvSpPr>
          <p:spPr bwMode="auto">
            <a:xfrm>
              <a:off x="2159" y="2362"/>
              <a:ext cx="38" cy="276"/>
            </a:xfrm>
            <a:custGeom>
              <a:avLst/>
              <a:gdLst>
                <a:gd name="T0" fmla="*/ 38 w 38"/>
                <a:gd name="T1" fmla="*/ 276 h 276"/>
                <a:gd name="T2" fmla="*/ 38 w 38"/>
                <a:gd name="T3" fmla="*/ 38 h 276"/>
                <a:gd name="T4" fmla="*/ 0 w 38"/>
                <a:gd name="T5" fmla="*/ 0 h 276"/>
                <a:gd name="T6" fmla="*/ 0 w 38"/>
                <a:gd name="T7" fmla="*/ 239 h 276"/>
                <a:gd name="T8" fmla="*/ 38 w 38"/>
                <a:gd name="T9" fmla="*/ 276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76"/>
                <a:gd name="T17" fmla="*/ 38 w 38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76">
                  <a:moveTo>
                    <a:pt x="38" y="276"/>
                  </a:moveTo>
                  <a:lnTo>
                    <a:pt x="38" y="38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38" y="276"/>
                  </a:lnTo>
                  <a:close/>
                </a:path>
              </a:pathLst>
            </a:custGeom>
            <a:solidFill>
              <a:srgbClr val="99C0A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1" name="Freeform 68"/>
            <p:cNvSpPr>
              <a:spLocks/>
            </p:cNvSpPr>
            <p:nvPr/>
          </p:nvSpPr>
          <p:spPr bwMode="auto">
            <a:xfrm>
              <a:off x="1920" y="2601"/>
              <a:ext cx="277" cy="37"/>
            </a:xfrm>
            <a:custGeom>
              <a:avLst/>
              <a:gdLst>
                <a:gd name="T0" fmla="*/ 239 w 277"/>
                <a:gd name="T1" fmla="*/ 0 h 37"/>
                <a:gd name="T2" fmla="*/ 0 w 277"/>
                <a:gd name="T3" fmla="*/ 0 h 37"/>
                <a:gd name="T4" fmla="*/ 38 w 277"/>
                <a:gd name="T5" fmla="*/ 37 h 37"/>
                <a:gd name="T6" fmla="*/ 277 w 277"/>
                <a:gd name="T7" fmla="*/ 37 h 37"/>
                <a:gd name="T8" fmla="*/ 239 w 277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"/>
                <a:gd name="T16" fmla="*/ 0 h 37"/>
                <a:gd name="T17" fmla="*/ 277 w 277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" h="37">
                  <a:moveTo>
                    <a:pt x="239" y="0"/>
                  </a:moveTo>
                  <a:lnTo>
                    <a:pt x="0" y="0"/>
                  </a:lnTo>
                  <a:lnTo>
                    <a:pt x="38" y="37"/>
                  </a:lnTo>
                  <a:lnTo>
                    <a:pt x="277" y="37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7E9E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2" name="Line 69"/>
            <p:cNvSpPr>
              <a:spLocks noChangeShapeType="1"/>
            </p:cNvSpPr>
            <p:nvPr/>
          </p:nvSpPr>
          <p:spPr bwMode="auto">
            <a:xfrm flipH="1">
              <a:off x="580" y="2480"/>
              <a:ext cx="171" cy="1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3" name="Freeform 70"/>
            <p:cNvSpPr>
              <a:spLocks/>
            </p:cNvSpPr>
            <p:nvPr/>
          </p:nvSpPr>
          <p:spPr bwMode="auto">
            <a:xfrm>
              <a:off x="580" y="1631"/>
              <a:ext cx="1458" cy="2083"/>
            </a:xfrm>
            <a:custGeom>
              <a:avLst/>
              <a:gdLst>
                <a:gd name="T0" fmla="*/ 171 w 1458"/>
                <a:gd name="T1" fmla="*/ 2083 h 2083"/>
                <a:gd name="T2" fmla="*/ 0 w 1458"/>
                <a:gd name="T3" fmla="*/ 2083 h 2083"/>
                <a:gd name="T4" fmla="*/ 0 w 1458"/>
                <a:gd name="T5" fmla="*/ 0 h 2083"/>
                <a:gd name="T6" fmla="*/ 1458 w 1458"/>
                <a:gd name="T7" fmla="*/ 0 h 20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58"/>
                <a:gd name="T13" fmla="*/ 0 h 2083"/>
                <a:gd name="T14" fmla="*/ 1458 w 1458"/>
                <a:gd name="T15" fmla="*/ 2083 h 20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58" h="2083">
                  <a:moveTo>
                    <a:pt x="171" y="2083"/>
                  </a:moveTo>
                  <a:lnTo>
                    <a:pt x="0" y="2083"/>
                  </a:lnTo>
                  <a:lnTo>
                    <a:pt x="0" y="0"/>
                  </a:lnTo>
                  <a:lnTo>
                    <a:pt x="1458" y="0"/>
                  </a:lnTo>
                </a:path>
              </a:pathLst>
            </a:custGeom>
            <a:noFill/>
            <a:ln w="22225">
              <a:solidFill>
                <a:srgbClr val="0F298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4" name="Rectangle 71"/>
            <p:cNvSpPr>
              <a:spLocks noChangeArrowheads="1"/>
            </p:cNvSpPr>
            <p:nvPr/>
          </p:nvSpPr>
          <p:spPr bwMode="auto">
            <a:xfrm>
              <a:off x="751" y="2922"/>
              <a:ext cx="751" cy="350"/>
            </a:xfrm>
            <a:prstGeom prst="rect">
              <a:avLst/>
            </a:prstGeom>
            <a:solidFill>
              <a:srgbClr val="F98EA8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5" name="Rectangle 72"/>
            <p:cNvSpPr>
              <a:spLocks noChangeArrowheads="1"/>
            </p:cNvSpPr>
            <p:nvPr/>
          </p:nvSpPr>
          <p:spPr bwMode="auto">
            <a:xfrm>
              <a:off x="864" y="2992"/>
              <a:ext cx="32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Project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396" name="Rectangle 73"/>
            <p:cNvSpPr>
              <a:spLocks noChangeArrowheads="1"/>
            </p:cNvSpPr>
            <p:nvPr/>
          </p:nvSpPr>
          <p:spPr bwMode="auto">
            <a:xfrm>
              <a:off x="864" y="3097"/>
              <a:ext cx="5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manager B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397" name="Rectangle 74"/>
            <p:cNvSpPr>
              <a:spLocks noChangeArrowheads="1"/>
            </p:cNvSpPr>
            <p:nvPr/>
          </p:nvSpPr>
          <p:spPr bwMode="auto">
            <a:xfrm>
              <a:off x="751" y="3537"/>
              <a:ext cx="751" cy="352"/>
            </a:xfrm>
            <a:prstGeom prst="rect">
              <a:avLst/>
            </a:prstGeom>
            <a:solidFill>
              <a:srgbClr val="F98EA8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398" name="Rectangle 75"/>
            <p:cNvSpPr>
              <a:spLocks noChangeArrowheads="1"/>
            </p:cNvSpPr>
            <p:nvPr/>
          </p:nvSpPr>
          <p:spPr bwMode="auto">
            <a:xfrm>
              <a:off x="864" y="3610"/>
              <a:ext cx="32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Project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399" name="Rectangle 76"/>
            <p:cNvSpPr>
              <a:spLocks noChangeArrowheads="1"/>
            </p:cNvSpPr>
            <p:nvPr/>
          </p:nvSpPr>
          <p:spPr bwMode="auto">
            <a:xfrm>
              <a:off x="864" y="3714"/>
              <a:ext cx="501" cy="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manager C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00" name="Rectangle 77"/>
            <p:cNvSpPr>
              <a:spLocks noChangeArrowheads="1"/>
            </p:cNvSpPr>
            <p:nvPr/>
          </p:nvSpPr>
          <p:spPr bwMode="auto">
            <a:xfrm>
              <a:off x="4656" y="2979"/>
              <a:ext cx="239" cy="236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1" name="Rectangle 78"/>
            <p:cNvSpPr>
              <a:spLocks noChangeArrowheads="1"/>
            </p:cNvSpPr>
            <p:nvPr/>
          </p:nvSpPr>
          <p:spPr bwMode="auto">
            <a:xfrm>
              <a:off x="3743" y="2979"/>
              <a:ext cx="239" cy="236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2" name="Rectangle 79"/>
            <p:cNvSpPr>
              <a:spLocks noChangeArrowheads="1"/>
            </p:cNvSpPr>
            <p:nvPr/>
          </p:nvSpPr>
          <p:spPr bwMode="auto">
            <a:xfrm>
              <a:off x="2830" y="2979"/>
              <a:ext cx="240" cy="236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3" name="Rectangle 80"/>
            <p:cNvSpPr>
              <a:spLocks noChangeArrowheads="1"/>
            </p:cNvSpPr>
            <p:nvPr/>
          </p:nvSpPr>
          <p:spPr bwMode="auto">
            <a:xfrm>
              <a:off x="1920" y="3594"/>
              <a:ext cx="239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4" name="Rectangle 81"/>
            <p:cNvSpPr>
              <a:spLocks noChangeArrowheads="1"/>
            </p:cNvSpPr>
            <p:nvPr/>
          </p:nvSpPr>
          <p:spPr bwMode="auto">
            <a:xfrm>
              <a:off x="4656" y="3594"/>
              <a:ext cx="239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5" name="Rectangle 82"/>
            <p:cNvSpPr>
              <a:spLocks noChangeArrowheads="1"/>
            </p:cNvSpPr>
            <p:nvPr/>
          </p:nvSpPr>
          <p:spPr bwMode="auto">
            <a:xfrm>
              <a:off x="3743" y="3594"/>
              <a:ext cx="239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6" name="Rectangle 83"/>
            <p:cNvSpPr>
              <a:spLocks noChangeArrowheads="1"/>
            </p:cNvSpPr>
            <p:nvPr/>
          </p:nvSpPr>
          <p:spPr bwMode="auto">
            <a:xfrm>
              <a:off x="2830" y="3594"/>
              <a:ext cx="240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7" name="Rectangle 84"/>
            <p:cNvSpPr>
              <a:spLocks noChangeArrowheads="1"/>
            </p:cNvSpPr>
            <p:nvPr/>
          </p:nvSpPr>
          <p:spPr bwMode="auto">
            <a:xfrm>
              <a:off x="1664" y="1745"/>
              <a:ext cx="751" cy="352"/>
            </a:xfrm>
            <a:prstGeom prst="rect">
              <a:avLst/>
            </a:prstGeom>
            <a:solidFill>
              <a:srgbClr val="CAA7D1"/>
            </a:solidFill>
            <a:ln w="3175">
              <a:solidFill>
                <a:srgbClr val="CAA7D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08" name="Rectangle 85"/>
            <p:cNvSpPr>
              <a:spLocks noChangeArrowheads="1"/>
            </p:cNvSpPr>
            <p:nvPr/>
          </p:nvSpPr>
          <p:spPr bwMode="auto">
            <a:xfrm>
              <a:off x="1728" y="1820"/>
              <a:ext cx="69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Vice president,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09" name="Rectangle 86"/>
            <p:cNvSpPr>
              <a:spLocks noChangeArrowheads="1"/>
            </p:cNvSpPr>
            <p:nvPr/>
          </p:nvSpPr>
          <p:spPr bwMode="auto">
            <a:xfrm>
              <a:off x="1728" y="1924"/>
              <a:ext cx="55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engineering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0" name="Rectangle 87"/>
            <p:cNvSpPr>
              <a:spLocks noChangeArrowheads="1"/>
            </p:cNvSpPr>
            <p:nvPr/>
          </p:nvSpPr>
          <p:spPr bwMode="auto">
            <a:xfrm>
              <a:off x="2574" y="1745"/>
              <a:ext cx="752" cy="352"/>
            </a:xfrm>
            <a:prstGeom prst="rect">
              <a:avLst/>
            </a:prstGeom>
            <a:solidFill>
              <a:srgbClr val="CAA7D1"/>
            </a:solidFill>
            <a:ln w="3175">
              <a:solidFill>
                <a:srgbClr val="CAA7D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11" name="Rectangle 88"/>
            <p:cNvSpPr>
              <a:spLocks noChangeArrowheads="1"/>
            </p:cNvSpPr>
            <p:nvPr/>
          </p:nvSpPr>
          <p:spPr bwMode="auto">
            <a:xfrm>
              <a:off x="2641" y="1820"/>
              <a:ext cx="69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Vice president,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2" name="Rectangle 89"/>
            <p:cNvSpPr>
              <a:spLocks noChangeArrowheads="1"/>
            </p:cNvSpPr>
            <p:nvPr/>
          </p:nvSpPr>
          <p:spPr bwMode="auto">
            <a:xfrm>
              <a:off x="2641" y="1924"/>
              <a:ext cx="50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production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3" name="Rectangle 90"/>
            <p:cNvSpPr>
              <a:spLocks noChangeArrowheads="1"/>
            </p:cNvSpPr>
            <p:nvPr/>
          </p:nvSpPr>
          <p:spPr bwMode="auto">
            <a:xfrm>
              <a:off x="3487" y="1745"/>
              <a:ext cx="751" cy="352"/>
            </a:xfrm>
            <a:prstGeom prst="rect">
              <a:avLst/>
            </a:prstGeom>
            <a:solidFill>
              <a:srgbClr val="CAA7D1"/>
            </a:solidFill>
            <a:ln w="3175">
              <a:solidFill>
                <a:srgbClr val="CAA7D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14" name="Rectangle 91"/>
            <p:cNvSpPr>
              <a:spLocks noChangeArrowheads="1"/>
            </p:cNvSpPr>
            <p:nvPr/>
          </p:nvSpPr>
          <p:spPr bwMode="auto">
            <a:xfrm>
              <a:off x="3552" y="1820"/>
              <a:ext cx="69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Vice president,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5" name="Rectangle 92"/>
            <p:cNvSpPr>
              <a:spLocks noChangeArrowheads="1"/>
            </p:cNvSpPr>
            <p:nvPr/>
          </p:nvSpPr>
          <p:spPr bwMode="auto">
            <a:xfrm>
              <a:off x="3552" y="1924"/>
              <a:ext cx="34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finance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6" name="Rectangle 93"/>
            <p:cNvSpPr>
              <a:spLocks noChangeArrowheads="1"/>
            </p:cNvSpPr>
            <p:nvPr/>
          </p:nvSpPr>
          <p:spPr bwMode="auto">
            <a:xfrm>
              <a:off x="4462" y="1820"/>
              <a:ext cx="69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Vice president,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7" name="Rectangle 94"/>
            <p:cNvSpPr>
              <a:spLocks noChangeArrowheads="1"/>
            </p:cNvSpPr>
            <p:nvPr/>
          </p:nvSpPr>
          <p:spPr bwMode="auto">
            <a:xfrm>
              <a:off x="4462" y="1924"/>
              <a:ext cx="46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marketing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18" name="Line 95"/>
            <p:cNvSpPr>
              <a:spLocks noChangeShapeType="1"/>
            </p:cNvSpPr>
            <p:nvPr/>
          </p:nvSpPr>
          <p:spPr bwMode="auto">
            <a:xfrm>
              <a:off x="2038" y="2620"/>
              <a:ext cx="1" cy="359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19" name="Rectangle 96"/>
            <p:cNvSpPr>
              <a:spLocks noChangeArrowheads="1"/>
            </p:cNvSpPr>
            <p:nvPr/>
          </p:nvSpPr>
          <p:spPr bwMode="auto">
            <a:xfrm>
              <a:off x="1920" y="2979"/>
              <a:ext cx="239" cy="236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B3E2CD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0" name="Rectangle 97"/>
            <p:cNvSpPr>
              <a:spLocks noChangeArrowheads="1"/>
            </p:cNvSpPr>
            <p:nvPr/>
          </p:nvSpPr>
          <p:spPr bwMode="auto">
            <a:xfrm>
              <a:off x="751" y="2305"/>
              <a:ext cx="751" cy="352"/>
            </a:xfrm>
            <a:prstGeom prst="rect">
              <a:avLst/>
            </a:prstGeom>
            <a:solidFill>
              <a:srgbClr val="F98EA8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1" name="Rectangle 98"/>
            <p:cNvSpPr>
              <a:spLocks noChangeArrowheads="1"/>
            </p:cNvSpPr>
            <p:nvPr/>
          </p:nvSpPr>
          <p:spPr bwMode="auto">
            <a:xfrm>
              <a:off x="864" y="2381"/>
              <a:ext cx="32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Project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22" name="Rectangle 99"/>
            <p:cNvSpPr>
              <a:spLocks noChangeArrowheads="1"/>
            </p:cNvSpPr>
            <p:nvPr/>
          </p:nvSpPr>
          <p:spPr bwMode="auto">
            <a:xfrm>
              <a:off x="864" y="2484"/>
              <a:ext cx="501" cy="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" charset="0"/>
                </a:rPr>
                <a:t>manager A</a:t>
              </a:r>
              <a:endParaRPr lang="en-US" sz="1200" b="1">
                <a:latin typeface="Arial" charset="0"/>
              </a:endParaRPr>
            </a:p>
          </p:txBody>
        </p:sp>
        <p:sp>
          <p:nvSpPr>
            <p:cNvPr id="56423" name="Rectangle 100"/>
            <p:cNvSpPr>
              <a:spLocks noChangeArrowheads="1"/>
            </p:cNvSpPr>
            <p:nvPr/>
          </p:nvSpPr>
          <p:spPr bwMode="auto">
            <a:xfrm>
              <a:off x="4656" y="2362"/>
              <a:ext cx="239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4" name="Rectangle 101"/>
            <p:cNvSpPr>
              <a:spLocks noChangeArrowheads="1"/>
            </p:cNvSpPr>
            <p:nvPr/>
          </p:nvSpPr>
          <p:spPr bwMode="auto">
            <a:xfrm>
              <a:off x="3743" y="2362"/>
              <a:ext cx="239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5" name="Rectangle 102"/>
            <p:cNvSpPr>
              <a:spLocks noChangeArrowheads="1"/>
            </p:cNvSpPr>
            <p:nvPr/>
          </p:nvSpPr>
          <p:spPr bwMode="auto">
            <a:xfrm>
              <a:off x="2830" y="2362"/>
              <a:ext cx="240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6" name="Rectangle 103"/>
            <p:cNvSpPr>
              <a:spLocks noChangeArrowheads="1"/>
            </p:cNvSpPr>
            <p:nvPr/>
          </p:nvSpPr>
          <p:spPr bwMode="auto">
            <a:xfrm>
              <a:off x="1920" y="2362"/>
              <a:ext cx="239" cy="239"/>
            </a:xfrm>
            <a:prstGeom prst="rect">
              <a:avLst/>
            </a:prstGeom>
            <a:solidFill>
              <a:srgbClr val="B3E2CD"/>
            </a:solidFill>
            <a:ln w="3175">
              <a:solidFill>
                <a:srgbClr val="F98EA8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7" name="Line 104"/>
            <p:cNvSpPr>
              <a:spLocks noChangeShapeType="1"/>
            </p:cNvSpPr>
            <p:nvPr/>
          </p:nvSpPr>
          <p:spPr bwMode="auto">
            <a:xfrm>
              <a:off x="2887" y="2953"/>
              <a:ext cx="1" cy="1"/>
            </a:xfrm>
            <a:prstGeom prst="line">
              <a:avLst/>
            </a:prstGeom>
            <a:noFill/>
            <a:ln w="3175">
              <a:solidFill>
                <a:srgbClr val="F98EA8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428" name="Line 105"/>
            <p:cNvSpPr>
              <a:spLocks noChangeShapeType="1"/>
            </p:cNvSpPr>
            <p:nvPr/>
          </p:nvSpPr>
          <p:spPr bwMode="auto">
            <a:xfrm>
              <a:off x="2887" y="2953"/>
              <a:ext cx="1" cy="1"/>
            </a:xfrm>
            <a:prstGeom prst="line">
              <a:avLst/>
            </a:prstGeom>
            <a:noFill/>
            <a:ln w="3175">
              <a:solidFill>
                <a:srgbClr val="F98EA8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" name="Rectangle 4"/>
          <p:cNvSpPr txBox="1">
            <a:spLocks noChangeArrowheads="1"/>
          </p:cNvSpPr>
          <p:nvPr/>
        </p:nvSpPr>
        <p:spPr>
          <a:xfrm>
            <a:off x="228600" y="-152400"/>
            <a:ext cx="80772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Architecture – Horizontal Differentiation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EC85-83F0-1DB0-7A90-2C485B4BB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0211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Matrix Structure: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273050" indent="-273050"/>
            <a:r>
              <a:rPr lang="en-US" b="1" dirty="0"/>
              <a:t>Advantages:</a:t>
            </a:r>
          </a:p>
          <a:p>
            <a:pPr marL="273050" lvl="1" indent="-273050"/>
            <a:r>
              <a:rPr lang="en-US" sz="2000" dirty="0"/>
              <a:t>Enhances organizational flexibility.</a:t>
            </a:r>
          </a:p>
          <a:p>
            <a:pPr marL="273050" lvl="1" indent="-273050"/>
            <a:r>
              <a:rPr lang="en-US" sz="2000" dirty="0"/>
              <a:t>Team members have the opportunity to learn new skills.</a:t>
            </a:r>
          </a:p>
          <a:p>
            <a:pPr marL="273050" lvl="1" indent="-273050"/>
            <a:r>
              <a:rPr lang="en-US" sz="2000" dirty="0"/>
              <a:t>Provides an efficient way for the organization to use its human resources.</a:t>
            </a:r>
          </a:p>
          <a:p>
            <a:pPr marL="273050" lvl="1" indent="-273050"/>
            <a:r>
              <a:rPr lang="en-US" sz="2000" dirty="0"/>
              <a:t>Team members serve as bridges to their departments for the team.</a:t>
            </a:r>
          </a:p>
          <a:p>
            <a:pPr marL="273050" indent="-273050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4035552" cy="4572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Disadvantages:</a:t>
            </a:r>
          </a:p>
          <a:p>
            <a:pPr lvl="1"/>
            <a:r>
              <a:rPr lang="en-US" dirty="0"/>
              <a:t>Employees are uncertain about reporting relationships.</a:t>
            </a:r>
          </a:p>
          <a:p>
            <a:pPr lvl="1"/>
            <a:r>
              <a:rPr lang="en-US" dirty="0"/>
              <a:t>The dynamics of group behavior may lead to slower decision making, one-person domination, compromise decisions, or a loss of focus.</a:t>
            </a:r>
          </a:p>
          <a:p>
            <a:pPr lvl="1"/>
            <a:r>
              <a:rPr lang="en-US" dirty="0"/>
              <a:t>More time may be required for coordinating task-related activities.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Meaning of Responsibility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Establishing Task and Reporting Relationships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Creating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336247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>
                <a:latin typeface="Times New Roman" pitchFamily="18" charset="0"/>
              </a:rPr>
              <a:t>ORGANISING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790015"/>
                </a:solidFill>
              </a:rPr>
              <a:t>   </a:t>
            </a:r>
            <a:r>
              <a:rPr lang="en-US" altLang="en-US" dirty="0">
                <a:latin typeface="Times New Roman" pitchFamily="18" charset="0"/>
              </a:rPr>
              <a:t>Organizing</a:t>
            </a:r>
            <a:r>
              <a:rPr lang="en-US" altLang="en-US" sz="3200" dirty="0"/>
              <a:t>-</a:t>
            </a:r>
            <a:r>
              <a:rPr lang="en-US" altLang="en-US" dirty="0"/>
              <a:t> </a:t>
            </a:r>
            <a:r>
              <a:rPr lang="en-US" altLang="en-US" sz="2400" dirty="0">
                <a:latin typeface="Times New Roman" pitchFamily="18" charset="0"/>
              </a:rPr>
              <a:t>The process by which managers establish working relationships among employees to achieve goals.</a:t>
            </a: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</a:rPr>
              <a:t>    </a:t>
            </a:r>
            <a:r>
              <a:rPr lang="en-US" sz="2400" u="sng" dirty="0">
                <a:latin typeface="Times New Roman" pitchFamily="18" charset="0"/>
              </a:rPr>
              <a:t>According To Chester Barnard Organization Is Defined As</a:t>
            </a:r>
          </a:p>
          <a:p>
            <a:pPr>
              <a:buClr>
                <a:srgbClr val="990033"/>
              </a:buClr>
              <a:buNone/>
            </a:pPr>
            <a:r>
              <a:rPr lang="en-US" sz="2400">
                <a:latin typeface="Times New Roman" pitchFamily="18" charset="0"/>
              </a:rPr>
              <a:t>   “</a:t>
            </a:r>
            <a:r>
              <a:rPr lang="en-US" sz="2400" dirty="0">
                <a:latin typeface="Times New Roman" pitchFamily="18" charset="0"/>
              </a:rPr>
              <a:t>A system of consciously co-</a:t>
            </a:r>
            <a:r>
              <a:rPr lang="en-US" sz="2400" dirty="0" err="1">
                <a:latin typeface="Times New Roman" pitchFamily="18" charset="0"/>
              </a:rPr>
              <a:t>ordinated</a:t>
            </a:r>
            <a:r>
              <a:rPr lang="en-US" sz="2400" dirty="0">
                <a:latin typeface="Times New Roman" pitchFamily="18" charset="0"/>
              </a:rPr>
              <a:t>  activities or efforts of two or more persons”.</a:t>
            </a:r>
          </a:p>
          <a:p>
            <a:pPr>
              <a:buClr>
                <a:srgbClr val="990033"/>
              </a:buClr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</a:rPr>
              <a:t>    </a:t>
            </a:r>
            <a:r>
              <a:rPr lang="en-US" sz="2400" u="sng" dirty="0">
                <a:latin typeface="Times New Roman" pitchFamily="18" charset="0"/>
              </a:rPr>
              <a:t>An Organization Defined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</a:rPr>
              <a:t>A deliberate arrangement of people to accomplish some specific purpose</a:t>
            </a: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endParaRPr lang="en-US" sz="2000" dirty="0">
              <a:solidFill>
                <a:srgbClr val="990033"/>
              </a:solidFill>
              <a:latin typeface="Times New Roman" pitchFamily="18" charset="0"/>
            </a:endParaRPr>
          </a:p>
          <a:p>
            <a:endParaRPr lang="en-US" altLang="en-US" sz="2000" dirty="0">
              <a:solidFill>
                <a:srgbClr val="990033"/>
              </a:solidFill>
              <a:latin typeface="Times New Roman" pitchFamily="18" charset="0"/>
            </a:endParaRPr>
          </a:p>
          <a:p>
            <a:endParaRPr lang="en-US" sz="20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Responsibility: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Responsibility is the</a:t>
            </a:r>
          </a:p>
          <a:p>
            <a:pPr lvl="1" algn="ctr">
              <a:buNone/>
            </a:pPr>
            <a:r>
              <a:rPr lang="en-US" sz="4000" dirty="0"/>
              <a:t>		</a:t>
            </a:r>
            <a:r>
              <a:rPr lang="en-US" sz="4000" b="1" dirty="0"/>
              <a:t> obligation to perform </a:t>
            </a:r>
          </a:p>
          <a:p>
            <a:pPr lvl="1" algn="ctr">
              <a:buNone/>
            </a:pPr>
            <a:r>
              <a:rPr lang="en-US" sz="4000" b="1" dirty="0"/>
              <a:t>   or </a:t>
            </a:r>
          </a:p>
          <a:p>
            <a:pPr lvl="1" algn="ctr">
              <a:buNone/>
            </a:pPr>
            <a:r>
              <a:rPr lang="en-US" sz="4000" b="1" dirty="0"/>
              <a:t>duty to carryout certain activities</a:t>
            </a:r>
          </a:p>
          <a:p>
            <a:pPr lvl="1" algn="ctr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437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Establishing Task and reporting relationship: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Task Relationship:</a:t>
            </a:r>
          </a:p>
          <a:p>
            <a:pPr lvl="1"/>
            <a:r>
              <a:rPr lang="en-US" sz="2400" dirty="0"/>
              <a:t>How activities related to each other in an organization.</a:t>
            </a:r>
          </a:p>
          <a:p>
            <a:pPr lvl="1"/>
            <a:r>
              <a:rPr lang="en-US" sz="2400" dirty="0"/>
              <a:t>How the basic units of an organization are formed.</a:t>
            </a:r>
          </a:p>
          <a:p>
            <a:pPr lvl="1"/>
            <a:r>
              <a:rPr lang="en-US" sz="2400" dirty="0"/>
              <a:t>Establishment of job description and job specification</a:t>
            </a:r>
          </a:p>
          <a:p>
            <a:pPr lvl="2"/>
            <a:r>
              <a:rPr lang="en-US" sz="2000" dirty="0"/>
              <a:t>Job Specification: Prerequisites of job. Various skills and experiences needed to perform certain job. </a:t>
            </a:r>
          </a:p>
          <a:p>
            <a:pPr lvl="2"/>
            <a:r>
              <a:rPr lang="en-US" sz="2000" dirty="0"/>
              <a:t>Job Description: The activities that have to be carried out at certain position in a job. It describes the job.</a:t>
            </a:r>
          </a:p>
        </p:txBody>
      </p:sp>
    </p:spTree>
    <p:extLst>
      <p:ext uri="{BB962C8B-B14F-4D97-AF65-F5344CB8AC3E}">
        <p14:creationId xmlns:p14="http://schemas.microsoft.com/office/powerpoint/2010/main" val="16901731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Establishing Task and reporting relationship: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Establishing Reporting Relationship:</a:t>
            </a:r>
          </a:p>
          <a:p>
            <a:pPr lvl="1"/>
            <a:r>
              <a:rPr lang="en-US" dirty="0"/>
              <a:t>It is finding out</a:t>
            </a:r>
          </a:p>
          <a:p>
            <a:pPr lvl="2"/>
            <a:r>
              <a:rPr lang="en-US" dirty="0"/>
              <a:t>Chain of command</a:t>
            </a:r>
          </a:p>
          <a:p>
            <a:pPr lvl="2"/>
            <a:r>
              <a:rPr lang="en-US" dirty="0"/>
              <a:t>Span of control or span of management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/>
              <a:t>1. Who reports to whom?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/>
              <a:t>2. How many subordinates will a supervisor have?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/>
              <a:t>(Relate it to tall </a:t>
            </a:r>
            <a:r>
              <a:rPr lang="en-US" dirty="0" err="1"/>
              <a:t>vs</a:t>
            </a:r>
            <a:r>
              <a:rPr lang="en-US" dirty="0"/>
              <a:t> flat organizational architecture.)</a:t>
            </a:r>
          </a:p>
        </p:txBody>
      </p:sp>
    </p:spTree>
    <p:extLst>
      <p:ext uri="{BB962C8B-B14F-4D97-AF65-F5344CB8AC3E}">
        <p14:creationId xmlns:p14="http://schemas.microsoft.com/office/powerpoint/2010/main" val="4140263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accountability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Accountability: </a:t>
            </a:r>
          </a:p>
          <a:p>
            <a:pPr lvl="1"/>
            <a:r>
              <a:rPr lang="en-US" dirty="0"/>
              <a:t>Requirement to report </a:t>
            </a:r>
          </a:p>
        </p:txBody>
      </p:sp>
    </p:spTree>
    <p:extLst>
      <p:ext uri="{BB962C8B-B14F-4D97-AF65-F5344CB8AC3E}">
        <p14:creationId xmlns:p14="http://schemas.microsoft.com/office/powerpoint/2010/main" val="1475561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4000" dirty="0"/>
          </a:p>
          <a:p>
            <a:r>
              <a:rPr lang="en-US" sz="4000" dirty="0"/>
              <a:t> Line and Staff Authority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/>
              <a:t>Delegation of Authority</a:t>
            </a:r>
          </a:p>
        </p:txBody>
      </p:sp>
    </p:spTree>
    <p:extLst>
      <p:ext uri="{BB962C8B-B14F-4D97-AF65-F5344CB8AC3E}">
        <p14:creationId xmlns:p14="http://schemas.microsoft.com/office/powerpoint/2010/main" val="12539230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Authority</a:t>
            </a:r>
            <a:r>
              <a:rPr lang="en-US" sz="54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4000" dirty="0"/>
              <a:t>Right to take decisions that arises due to position in organizational structure.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/>
              <a:t>Authority is the right to perform or command. It allows its holder to act in certain designated ways and to directly influence the actions of others through orders.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/>
              <a:t>Types of Authority:</a:t>
            </a:r>
          </a:p>
          <a:p>
            <a:pPr lvl="1" algn="just"/>
            <a:r>
              <a:rPr lang="en-US" sz="3600" dirty="0"/>
              <a:t>Line Authority</a:t>
            </a:r>
          </a:p>
          <a:p>
            <a:pPr lvl="1" algn="just"/>
            <a:r>
              <a:rPr lang="en-US" sz="3600" dirty="0"/>
              <a:t>Staff Authority </a:t>
            </a:r>
          </a:p>
          <a:p>
            <a:pPr algn="just"/>
            <a:endParaRPr lang="en-US" sz="4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Line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chain of command in the organizational structure that flows major decision making power. </a:t>
            </a:r>
          </a:p>
          <a:p>
            <a:r>
              <a:rPr lang="en-US" sz="3600" dirty="0"/>
              <a:t>The officially sanctioned ability to issue orders to subordinate employees within an organization.</a:t>
            </a:r>
          </a:p>
          <a:p>
            <a:endParaRPr lang="en-US" sz="3600" dirty="0"/>
          </a:p>
          <a:p>
            <a:endParaRPr lang="en-US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Staff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Staff authority consists of the right to advise or assist those who possess line authority as well as other staff personnel.</a:t>
            </a:r>
          </a:p>
          <a:p>
            <a:endParaRPr lang="en-US" sz="3200" dirty="0"/>
          </a:p>
          <a:p>
            <a:r>
              <a:rPr lang="en-US" sz="3200" dirty="0"/>
              <a:t> </a:t>
            </a:r>
            <a:r>
              <a:rPr lang="en-US" sz="3200" b="1" dirty="0"/>
              <a:t>The Advisory or Counseling Role</a:t>
            </a:r>
            <a:r>
              <a:rPr lang="en-US" sz="3200" dirty="0"/>
              <a:t> :                </a:t>
            </a:r>
          </a:p>
          <a:p>
            <a:r>
              <a:rPr lang="en-US" sz="3200" b="1" dirty="0"/>
              <a:t>The Service Role</a:t>
            </a:r>
            <a:r>
              <a:rPr lang="en-US" sz="3200" dirty="0"/>
              <a:t>               </a:t>
            </a:r>
          </a:p>
          <a:p>
            <a:r>
              <a:rPr lang="en-US" sz="3200" b="1" dirty="0"/>
              <a:t>The Control Role</a:t>
            </a:r>
            <a:r>
              <a:rPr lang="en-US" sz="3200" dirty="0"/>
              <a:t> </a:t>
            </a:r>
          </a:p>
          <a:p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7AC7A621-7BD0-43F4-A7D1-FC8177FFE7BE}" type="datetime1">
              <a:rPr lang="en-US" smtClean="0"/>
              <a:pPr/>
              <a:t>11/22/2024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POM/Chapter 4 - Organizing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Delegation of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Assigning work to subordinates and giving them necessary authority to do the assigned work effectively. </a:t>
            </a:r>
          </a:p>
          <a:p>
            <a:endParaRPr lang="en-US" sz="3600" dirty="0"/>
          </a:p>
          <a:p>
            <a:pPr>
              <a:buNone/>
            </a:pPr>
            <a:r>
              <a:rPr lang="en-US" sz="3600" dirty="0"/>
              <a:t>Simple terms, </a:t>
            </a:r>
          </a:p>
          <a:p>
            <a:pPr>
              <a:buNone/>
            </a:pPr>
            <a:r>
              <a:rPr lang="en-US" u="sng" dirty="0">
                <a:solidFill>
                  <a:srgbClr val="00B050"/>
                </a:solidFill>
              </a:rPr>
              <a:t>GRANTING AUTHORITY TO SUBORDINATES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7AC7A621-7BD0-43F4-A7D1-FC8177FFE7BE}" type="datetime1">
              <a:rPr lang="en-US" smtClean="0"/>
              <a:pPr/>
              <a:t>11/22/2024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POM/Chapter 4 - Organizing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FEATURES OF DELEGATION OF AUTHORITY: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No delegation of total authority</a:t>
            </a:r>
          </a:p>
          <a:p>
            <a:r>
              <a:rPr lang="en-US" sz="3000" dirty="0"/>
              <a:t>Delegation of only that authority a manager has</a:t>
            </a:r>
          </a:p>
          <a:p>
            <a:r>
              <a:rPr lang="en-US" sz="3000" dirty="0"/>
              <a:t>Representation of the superior</a:t>
            </a:r>
          </a:p>
          <a:p>
            <a:r>
              <a:rPr lang="en-US" sz="3000" dirty="0"/>
              <a:t>Delegation for organizational purpose</a:t>
            </a:r>
          </a:p>
          <a:p>
            <a:r>
              <a:rPr lang="en-US" sz="3000" dirty="0"/>
              <a:t>Restoration of delegated authority</a:t>
            </a:r>
          </a:p>
          <a:p>
            <a:r>
              <a:rPr lang="en-US" sz="3000" dirty="0"/>
              <a:t>Balance of authority and responsibility</a:t>
            </a:r>
          </a:p>
          <a:p>
            <a:r>
              <a:rPr lang="en-US" sz="3000" dirty="0"/>
              <a:t>No delegation of responsibility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7AC7A621-7BD0-43F4-A7D1-FC8177FFE7BE}" type="datetime1">
              <a:rPr lang="en-US" smtClean="0"/>
              <a:pPr/>
              <a:t>11/22/2024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POM/Chapter 4 - Organizing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 of Organizing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Activities:</a:t>
            </a:r>
          </a:p>
          <a:p>
            <a:pPr lvl="1"/>
            <a:r>
              <a:rPr lang="en-US" dirty="0"/>
              <a:t>Identification of activities</a:t>
            </a:r>
          </a:p>
          <a:p>
            <a:pPr lvl="1"/>
            <a:r>
              <a:rPr lang="en-US" dirty="0"/>
              <a:t>Grouping of Activities</a:t>
            </a:r>
          </a:p>
          <a:p>
            <a:pPr lvl="1"/>
            <a:r>
              <a:rPr lang="en-US" dirty="0"/>
              <a:t>Assignment of jobs to formal groups</a:t>
            </a:r>
          </a:p>
          <a:p>
            <a:pPr lvl="1"/>
            <a:r>
              <a:rPr lang="en-US" dirty="0"/>
              <a:t>Establishing a network of authority and responsibility</a:t>
            </a:r>
          </a:p>
          <a:p>
            <a:pPr lvl="1"/>
            <a:r>
              <a:rPr lang="en-US" dirty="0"/>
              <a:t>Providing framework for measurement, evaluation and control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Resources:</a:t>
            </a:r>
          </a:p>
          <a:p>
            <a:pPr lvl="1"/>
            <a:r>
              <a:rPr lang="en-US" sz="2800" dirty="0"/>
              <a:t>Determining the specific need of resources</a:t>
            </a:r>
          </a:p>
          <a:p>
            <a:pPr lvl="1"/>
            <a:r>
              <a:rPr lang="en-US" sz="2800" dirty="0"/>
              <a:t>Allocation of resources into specific groups</a:t>
            </a:r>
          </a:p>
          <a:p>
            <a:pPr lvl="1"/>
            <a:r>
              <a:rPr lang="en-US" sz="2800" dirty="0"/>
              <a:t>Evaluation and control of use of the resources</a:t>
            </a:r>
          </a:p>
        </p:txBody>
      </p:sp>
    </p:spTree>
    <p:extLst>
      <p:ext uri="{BB962C8B-B14F-4D97-AF65-F5344CB8AC3E}">
        <p14:creationId xmlns:p14="http://schemas.microsoft.com/office/powerpoint/2010/main" val="83706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 between line – staff employees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/>
              <a:t>Assume Line Authority</a:t>
            </a:r>
          </a:p>
          <a:p>
            <a:r>
              <a:rPr lang="en-US" sz="4000" dirty="0"/>
              <a:t>Do not give Sound Advice</a:t>
            </a:r>
          </a:p>
          <a:p>
            <a:r>
              <a:rPr lang="en-US" sz="4000" dirty="0"/>
              <a:t>Steal Credit for Success</a:t>
            </a:r>
          </a:p>
          <a:p>
            <a:r>
              <a:rPr lang="en-US" sz="4000" dirty="0"/>
              <a:t>Fail to Keep  line personnel  informed of their activities</a:t>
            </a:r>
          </a:p>
          <a:p>
            <a:r>
              <a:rPr lang="en-US" sz="4000" dirty="0"/>
              <a:t>Do not see the whole picture.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7AC7A621-7BD0-43F4-A7D1-FC8177FFE7BE}" type="datetime1">
              <a:rPr lang="en-US" smtClean="0"/>
              <a:pPr/>
              <a:t>11/22/2024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POM/Chapter 4 - Organizing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centralization and decentralization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Meaning : Centralization and Decentralization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Reasons: In which case which is needed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Advantages and Disadvantages: of both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7AC7A621-7BD0-43F4-A7D1-FC8177FFE7BE}" type="datetime1">
              <a:rPr lang="en-US" smtClean="0"/>
              <a:pPr/>
              <a:t>11/22/2024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POM/Chapter 4 - Organizing</a:t>
            </a:r>
          </a:p>
        </p:txBody>
      </p:sp>
    </p:spTree>
    <p:extLst>
      <p:ext uri="{BB962C8B-B14F-4D97-AF65-F5344CB8AC3E}">
        <p14:creationId xmlns:p14="http://schemas.microsoft.com/office/powerpoint/2010/main" val="90989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/>
              <a:t>Organizing is the process of arranging and allocating work, authority, and resources among an organization’s members so that they can achieve organizational goal.</a:t>
            </a:r>
          </a:p>
          <a:p>
            <a:pPr lvl="3" algn="r"/>
            <a:r>
              <a:rPr lang="en-US" sz="2800" dirty="0"/>
              <a:t>Stoner, Freeman and Gilbert</a:t>
            </a:r>
          </a:p>
          <a:p>
            <a:pPr marL="3657600" lvl="8" indent="0" algn="just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5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Process of Organizing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Division of Work</a:t>
            </a:r>
          </a:p>
          <a:p>
            <a:r>
              <a:rPr lang="en-US" dirty="0"/>
              <a:t>Grouping of Work</a:t>
            </a:r>
          </a:p>
          <a:p>
            <a:r>
              <a:rPr lang="en-US" dirty="0"/>
              <a:t>Delegation of Authority</a:t>
            </a:r>
          </a:p>
          <a:p>
            <a:r>
              <a:rPr lang="en-US" dirty="0"/>
              <a:t>Coordination of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3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Process of Organizing simplified</a:t>
            </a:r>
          </a:p>
        </p:txBody>
      </p:sp>
      <p:pic>
        <p:nvPicPr>
          <p:cNvPr id="7" name="Picture 3" descr="C:\My Documents\PowerPoint Files\Books\Houghton Mifflin\Griffin 3e\filesPPTcoverted\Batch03\gifs\ch11_et01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9690" y="1600200"/>
            <a:ext cx="7042620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755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342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Principles of Organizing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4267200" cy="4267200"/>
          </a:xfrm>
        </p:spPr>
        <p:txBody>
          <a:bodyPr>
            <a:noAutofit/>
          </a:bodyPr>
          <a:lstStyle/>
          <a:p>
            <a:pPr marL="125730" indent="-400050">
              <a:buFont typeface="+mj-lt"/>
              <a:buAutoNum type="arabicPeriod"/>
            </a:pPr>
            <a:r>
              <a:rPr lang="en-US" sz="3200" dirty="0"/>
              <a:t>Unity of Objective</a:t>
            </a:r>
          </a:p>
          <a:p>
            <a:pPr marL="68580" indent="-342900">
              <a:buFont typeface="+mj-lt"/>
              <a:buAutoNum type="arabicPeriod"/>
            </a:pPr>
            <a:r>
              <a:rPr lang="en-US" sz="3200" dirty="0"/>
              <a:t>Specialization</a:t>
            </a:r>
          </a:p>
          <a:p>
            <a:pPr marL="68580" indent="-342900">
              <a:buFont typeface="+mj-lt"/>
              <a:buAutoNum type="arabicPeriod"/>
            </a:pPr>
            <a:r>
              <a:rPr lang="en-US" sz="3200" dirty="0"/>
              <a:t>Coordination</a:t>
            </a:r>
          </a:p>
          <a:p>
            <a:pPr marL="68580" indent="-342900">
              <a:buFont typeface="+mj-lt"/>
              <a:buAutoNum type="arabicPeriod"/>
            </a:pPr>
            <a:r>
              <a:rPr lang="en-US" sz="3200" dirty="0"/>
              <a:t>Authority and Responsibility</a:t>
            </a:r>
          </a:p>
          <a:p>
            <a:pPr marL="68580" indent="-342900">
              <a:buFont typeface="+mj-lt"/>
              <a:buAutoNum type="arabicPeriod"/>
            </a:pPr>
            <a:r>
              <a:rPr lang="en-US" sz="3200" dirty="0"/>
              <a:t>Unity of Command</a:t>
            </a:r>
          </a:p>
          <a:p>
            <a:pPr marL="68580" indent="-342900">
              <a:buFont typeface="+mj-lt"/>
              <a:buAutoNum type="arabicPeriod"/>
            </a:pPr>
            <a:r>
              <a:rPr lang="en-US" sz="3200" dirty="0"/>
              <a:t>Scalar Chain</a:t>
            </a:r>
          </a:p>
          <a:p>
            <a:pPr marL="68580" indent="-342900">
              <a:buFont typeface="+mj-lt"/>
              <a:buAutoNum type="arabicPeriod"/>
            </a:pPr>
            <a:r>
              <a:rPr lang="en-US" sz="3200" dirty="0"/>
              <a:t>Span of Control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419600" y="1219200"/>
            <a:ext cx="3810000" cy="3962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-27432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Char char="v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-342900">
              <a:buFont typeface="+mj-lt"/>
              <a:buAutoNum type="arabicPeriod" startAt="8"/>
            </a:pPr>
            <a:r>
              <a:rPr lang="en-US" sz="3200" dirty="0"/>
              <a:t>Exception</a:t>
            </a:r>
          </a:p>
          <a:p>
            <a:pPr marL="68580" indent="-342900">
              <a:buFont typeface="+mj-lt"/>
              <a:buAutoNum type="arabicPeriod" startAt="8"/>
            </a:pPr>
            <a:r>
              <a:rPr lang="en-US" sz="3200" dirty="0"/>
              <a:t>Efficiency</a:t>
            </a:r>
          </a:p>
          <a:p>
            <a:pPr marL="68580" indent="-342900">
              <a:buFont typeface="+mj-lt"/>
              <a:buAutoNum type="arabicPeriod" startAt="8"/>
            </a:pPr>
            <a:r>
              <a:rPr lang="en-US" sz="3200" dirty="0"/>
              <a:t>Balance</a:t>
            </a:r>
          </a:p>
          <a:p>
            <a:pPr marL="68580" indent="-342900">
              <a:buFont typeface="+mj-lt"/>
              <a:buAutoNum type="arabicPeriod" startAt="8"/>
            </a:pPr>
            <a:r>
              <a:rPr lang="en-US" sz="3200" dirty="0"/>
              <a:t>Homogeneity</a:t>
            </a:r>
          </a:p>
          <a:p>
            <a:pPr marL="68580" indent="-342900">
              <a:buFont typeface="+mj-lt"/>
              <a:buAutoNum type="arabicPeriod" startAt="8"/>
            </a:pPr>
            <a:r>
              <a:rPr lang="en-US" sz="3200" dirty="0"/>
              <a:t>Continuity</a:t>
            </a:r>
          </a:p>
          <a:p>
            <a:pPr marL="68580" indent="-342900">
              <a:buFont typeface="+mj-lt"/>
              <a:buAutoNum type="arabicPeriod" startAt="8"/>
            </a:pPr>
            <a:r>
              <a:rPr lang="en-US" sz="3200" dirty="0"/>
              <a:t>Simplicity</a:t>
            </a:r>
          </a:p>
        </p:txBody>
      </p:sp>
    </p:spTree>
    <p:extLst>
      <p:ext uri="{BB962C8B-B14F-4D97-AF65-F5344CB8AC3E}">
        <p14:creationId xmlns:p14="http://schemas.microsoft.com/office/powerpoint/2010/main" val="2738324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200" dirty="0"/>
              <a:t> Vertical differentiation</a:t>
            </a:r>
          </a:p>
          <a:p>
            <a:pPr lvl="2"/>
            <a:r>
              <a:rPr lang="en-US" sz="2800" dirty="0"/>
              <a:t>Tall versus Flat Structure</a:t>
            </a:r>
          </a:p>
          <a:p>
            <a:pPr lvl="1">
              <a:buNone/>
            </a:pPr>
            <a:r>
              <a:rPr lang="en-US" sz="3200" dirty="0"/>
              <a:t> Horizontal differentiation</a:t>
            </a:r>
          </a:p>
          <a:p>
            <a:pPr lvl="2"/>
            <a:r>
              <a:rPr lang="en-US" sz="2800" dirty="0"/>
              <a:t>Functional Structure</a:t>
            </a:r>
          </a:p>
          <a:p>
            <a:pPr lvl="2"/>
            <a:r>
              <a:rPr lang="en-US" sz="2800" dirty="0"/>
              <a:t>Multidivisional Structure</a:t>
            </a:r>
          </a:p>
          <a:p>
            <a:pPr lvl="2"/>
            <a:r>
              <a:rPr lang="en-US" sz="2800" dirty="0"/>
              <a:t>Geographic Structure</a:t>
            </a:r>
          </a:p>
          <a:p>
            <a:pPr lvl="2"/>
            <a:r>
              <a:rPr lang="en-US" sz="2800" dirty="0"/>
              <a:t>Matrix Structure</a:t>
            </a:r>
          </a:p>
        </p:txBody>
      </p:sp>
    </p:spTree>
    <p:extLst>
      <p:ext uri="{BB962C8B-B14F-4D97-AF65-F5344CB8AC3E}">
        <p14:creationId xmlns:p14="http://schemas.microsoft.com/office/powerpoint/2010/main" val="1191733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Tall Versus Flat Organizations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25475" y="1676400"/>
            <a:ext cx="7908925" cy="4206875"/>
            <a:chOff x="574" y="1285"/>
            <a:chExt cx="4617" cy="2363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574" y="1299"/>
              <a:ext cx="4617" cy="2349"/>
              <a:chOff x="574" y="1299"/>
              <a:chExt cx="4617" cy="2349"/>
            </a:xfrm>
          </p:grpSpPr>
          <p:sp>
            <p:nvSpPr>
              <p:cNvPr id="25658" name="Freeform 5"/>
              <p:cNvSpPr>
                <a:spLocks/>
              </p:cNvSpPr>
              <p:nvPr/>
            </p:nvSpPr>
            <p:spPr bwMode="blackWhite">
              <a:xfrm>
                <a:off x="1604" y="1652"/>
                <a:ext cx="2554" cy="85"/>
              </a:xfrm>
              <a:custGeom>
                <a:avLst/>
                <a:gdLst>
                  <a:gd name="T0" fmla="*/ 0 w 2554"/>
                  <a:gd name="T1" fmla="*/ 85 h 85"/>
                  <a:gd name="T2" fmla="*/ 0 w 2554"/>
                  <a:gd name="T3" fmla="*/ 0 h 85"/>
                  <a:gd name="T4" fmla="*/ 2554 w 2554"/>
                  <a:gd name="T5" fmla="*/ 0 h 85"/>
                  <a:gd name="T6" fmla="*/ 2554 w 2554"/>
                  <a:gd name="T7" fmla="*/ 85 h 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54"/>
                  <a:gd name="T13" fmla="*/ 0 h 85"/>
                  <a:gd name="T14" fmla="*/ 2554 w 2554"/>
                  <a:gd name="T15" fmla="*/ 85 h 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54" h="85">
                    <a:moveTo>
                      <a:pt x="0" y="85"/>
                    </a:moveTo>
                    <a:lnTo>
                      <a:pt x="0" y="0"/>
                    </a:lnTo>
                    <a:lnTo>
                      <a:pt x="2554" y="0"/>
                    </a:lnTo>
                    <a:lnTo>
                      <a:pt x="2554" y="85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9" name="Freeform 6"/>
              <p:cNvSpPr>
                <a:spLocks/>
              </p:cNvSpPr>
              <p:nvPr/>
            </p:nvSpPr>
            <p:spPr bwMode="blackWhite">
              <a:xfrm>
                <a:off x="3202" y="1299"/>
                <a:ext cx="38" cy="267"/>
              </a:xfrm>
              <a:custGeom>
                <a:avLst/>
                <a:gdLst>
                  <a:gd name="T0" fmla="*/ 38 w 38"/>
                  <a:gd name="T1" fmla="*/ 267 h 267"/>
                  <a:gd name="T2" fmla="*/ 38 w 38"/>
                  <a:gd name="T3" fmla="*/ 38 h 267"/>
                  <a:gd name="T4" fmla="*/ 0 w 38"/>
                  <a:gd name="T5" fmla="*/ 0 h 267"/>
                  <a:gd name="T6" fmla="*/ 0 w 38"/>
                  <a:gd name="T7" fmla="*/ 230 h 267"/>
                  <a:gd name="T8" fmla="*/ 38 w 38"/>
                  <a:gd name="T9" fmla="*/ 267 h 267"/>
                  <a:gd name="T10" fmla="*/ 38 w 38"/>
                  <a:gd name="T11" fmla="*/ 267 h 26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"/>
                  <a:gd name="T19" fmla="*/ 0 h 267"/>
                  <a:gd name="T20" fmla="*/ 38 w 38"/>
                  <a:gd name="T21" fmla="*/ 267 h 26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" h="267">
                    <a:moveTo>
                      <a:pt x="38" y="267"/>
                    </a:moveTo>
                    <a:lnTo>
                      <a:pt x="38" y="38"/>
                    </a:lnTo>
                    <a:lnTo>
                      <a:pt x="0" y="0"/>
                    </a:lnTo>
                    <a:lnTo>
                      <a:pt x="0" y="230"/>
                    </a:lnTo>
                    <a:lnTo>
                      <a:pt x="38" y="267"/>
                    </a:lnTo>
                    <a:close/>
                  </a:path>
                </a:pathLst>
              </a:custGeom>
              <a:solidFill>
                <a:srgbClr val="D4788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0" name="Freeform 7"/>
              <p:cNvSpPr>
                <a:spLocks/>
              </p:cNvSpPr>
              <p:nvPr/>
            </p:nvSpPr>
            <p:spPr bwMode="blackWhite">
              <a:xfrm>
                <a:off x="2544" y="1529"/>
                <a:ext cx="696" cy="37"/>
              </a:xfrm>
              <a:custGeom>
                <a:avLst/>
                <a:gdLst>
                  <a:gd name="T0" fmla="*/ 658 w 696"/>
                  <a:gd name="T1" fmla="*/ 0 h 37"/>
                  <a:gd name="T2" fmla="*/ 0 w 696"/>
                  <a:gd name="T3" fmla="*/ 0 h 37"/>
                  <a:gd name="T4" fmla="*/ 38 w 696"/>
                  <a:gd name="T5" fmla="*/ 37 h 37"/>
                  <a:gd name="T6" fmla="*/ 696 w 696"/>
                  <a:gd name="T7" fmla="*/ 37 h 37"/>
                  <a:gd name="T8" fmla="*/ 658 w 696"/>
                  <a:gd name="T9" fmla="*/ 0 h 37"/>
                  <a:gd name="T10" fmla="*/ 658 w 696"/>
                  <a:gd name="T11" fmla="*/ 0 h 3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6"/>
                  <a:gd name="T19" fmla="*/ 0 h 37"/>
                  <a:gd name="T20" fmla="*/ 696 w 696"/>
                  <a:gd name="T21" fmla="*/ 37 h 3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6" h="37">
                    <a:moveTo>
                      <a:pt x="658" y="0"/>
                    </a:moveTo>
                    <a:lnTo>
                      <a:pt x="0" y="0"/>
                    </a:lnTo>
                    <a:lnTo>
                      <a:pt x="38" y="37"/>
                    </a:lnTo>
                    <a:lnTo>
                      <a:pt x="696" y="37"/>
                    </a:lnTo>
                    <a:lnTo>
                      <a:pt x="658" y="0"/>
                    </a:lnTo>
                    <a:close/>
                  </a:path>
                </a:pathLst>
              </a:custGeom>
              <a:solidFill>
                <a:srgbClr val="AF637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1" name="Freeform 8"/>
              <p:cNvSpPr>
                <a:spLocks/>
              </p:cNvSpPr>
              <p:nvPr/>
            </p:nvSpPr>
            <p:spPr bwMode="blackWhite">
              <a:xfrm>
                <a:off x="2544" y="1299"/>
                <a:ext cx="658" cy="230"/>
              </a:xfrm>
              <a:custGeom>
                <a:avLst/>
                <a:gdLst>
                  <a:gd name="T0" fmla="*/ 658 w 658"/>
                  <a:gd name="T1" fmla="*/ 230 h 230"/>
                  <a:gd name="T2" fmla="*/ 658 w 658"/>
                  <a:gd name="T3" fmla="*/ 0 h 230"/>
                  <a:gd name="T4" fmla="*/ 0 w 658"/>
                  <a:gd name="T5" fmla="*/ 0 h 230"/>
                  <a:gd name="T6" fmla="*/ 0 w 658"/>
                  <a:gd name="T7" fmla="*/ 230 h 230"/>
                  <a:gd name="T8" fmla="*/ 658 w 658"/>
                  <a:gd name="T9" fmla="*/ 230 h 230"/>
                  <a:gd name="T10" fmla="*/ 658 w 658"/>
                  <a:gd name="T11" fmla="*/ 230 h 23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58"/>
                  <a:gd name="T19" fmla="*/ 0 h 230"/>
                  <a:gd name="T20" fmla="*/ 658 w 658"/>
                  <a:gd name="T21" fmla="*/ 230 h 23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58" h="230">
                    <a:moveTo>
                      <a:pt x="658" y="230"/>
                    </a:moveTo>
                    <a:lnTo>
                      <a:pt x="658" y="0"/>
                    </a:lnTo>
                    <a:lnTo>
                      <a:pt x="0" y="0"/>
                    </a:lnTo>
                    <a:lnTo>
                      <a:pt x="0" y="230"/>
                    </a:lnTo>
                    <a:lnTo>
                      <a:pt x="658" y="230"/>
                    </a:lnTo>
                    <a:close/>
                  </a:path>
                </a:pathLst>
              </a:custGeom>
              <a:solidFill>
                <a:srgbClr val="F98EA8"/>
              </a:solidFill>
              <a:ln w="3175">
                <a:solidFill>
                  <a:srgbClr val="F98EA8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2" name="Rectangle 9"/>
              <p:cNvSpPr>
                <a:spLocks noChangeArrowheads="1"/>
              </p:cNvSpPr>
              <p:nvPr/>
            </p:nvSpPr>
            <p:spPr bwMode="blackWhite">
              <a:xfrm>
                <a:off x="2640" y="1372"/>
                <a:ext cx="540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  <a:latin typeface="Arial" charset="0"/>
                  </a:rPr>
                  <a:t>President</a:t>
                </a:r>
                <a:endParaRPr lang="en-US" sz="1600" b="1">
                  <a:latin typeface="Arial" charset="0"/>
                </a:endParaRPr>
              </a:p>
            </p:txBody>
          </p:sp>
          <p:sp>
            <p:nvSpPr>
              <p:cNvPr id="25663" name="Line 10"/>
              <p:cNvSpPr>
                <a:spLocks noChangeShapeType="1"/>
              </p:cNvSpPr>
              <p:nvPr/>
            </p:nvSpPr>
            <p:spPr bwMode="blackWhite">
              <a:xfrm flipV="1">
                <a:off x="2874" y="1548"/>
                <a:ext cx="1" cy="104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4" name="Freeform 11"/>
              <p:cNvSpPr>
                <a:spLocks/>
              </p:cNvSpPr>
              <p:nvPr/>
            </p:nvSpPr>
            <p:spPr bwMode="blackWhite">
              <a:xfrm>
                <a:off x="916" y="3184"/>
                <a:ext cx="3914" cy="85"/>
              </a:xfrm>
              <a:custGeom>
                <a:avLst/>
                <a:gdLst>
                  <a:gd name="T0" fmla="*/ 0 w 3914"/>
                  <a:gd name="T1" fmla="*/ 85 h 85"/>
                  <a:gd name="T2" fmla="*/ 0 w 3914"/>
                  <a:gd name="T3" fmla="*/ 0 h 85"/>
                  <a:gd name="T4" fmla="*/ 3914 w 3914"/>
                  <a:gd name="T5" fmla="*/ 0 h 85"/>
                  <a:gd name="T6" fmla="*/ 3914 w 3914"/>
                  <a:gd name="T7" fmla="*/ 85 h 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914"/>
                  <a:gd name="T13" fmla="*/ 0 h 85"/>
                  <a:gd name="T14" fmla="*/ 3914 w 3914"/>
                  <a:gd name="T15" fmla="*/ 85 h 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914" h="85">
                    <a:moveTo>
                      <a:pt x="0" y="85"/>
                    </a:moveTo>
                    <a:lnTo>
                      <a:pt x="0" y="0"/>
                    </a:lnTo>
                    <a:lnTo>
                      <a:pt x="3914" y="0"/>
                    </a:lnTo>
                    <a:lnTo>
                      <a:pt x="3914" y="85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5" name="Line 12"/>
              <p:cNvSpPr>
                <a:spLocks noChangeShapeType="1"/>
              </p:cNvSpPr>
              <p:nvPr/>
            </p:nvSpPr>
            <p:spPr bwMode="blackWhite">
              <a:xfrm flipV="1">
                <a:off x="1699" y="3184"/>
                <a:ext cx="1" cy="85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6" name="Line 13"/>
              <p:cNvSpPr>
                <a:spLocks noChangeShapeType="1"/>
              </p:cNvSpPr>
              <p:nvPr/>
            </p:nvSpPr>
            <p:spPr bwMode="blackWhite">
              <a:xfrm flipV="1">
                <a:off x="2482" y="3184"/>
                <a:ext cx="1" cy="85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7" name="Line 14"/>
              <p:cNvSpPr>
                <a:spLocks noChangeShapeType="1"/>
              </p:cNvSpPr>
              <p:nvPr/>
            </p:nvSpPr>
            <p:spPr bwMode="blackWhite">
              <a:xfrm flipV="1">
                <a:off x="3266" y="3184"/>
                <a:ext cx="1" cy="85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8" name="Line 15"/>
              <p:cNvSpPr>
                <a:spLocks noChangeShapeType="1"/>
              </p:cNvSpPr>
              <p:nvPr/>
            </p:nvSpPr>
            <p:spPr bwMode="blackWhite">
              <a:xfrm flipV="1">
                <a:off x="4047" y="3184"/>
                <a:ext cx="1" cy="85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9" name="Freeform 16"/>
              <p:cNvSpPr>
                <a:spLocks/>
              </p:cNvSpPr>
              <p:nvPr/>
            </p:nvSpPr>
            <p:spPr bwMode="blackWhite">
              <a:xfrm>
                <a:off x="2544" y="3061"/>
                <a:ext cx="696" cy="38"/>
              </a:xfrm>
              <a:custGeom>
                <a:avLst/>
                <a:gdLst>
                  <a:gd name="T0" fmla="*/ 658 w 696"/>
                  <a:gd name="T1" fmla="*/ 0 h 38"/>
                  <a:gd name="T2" fmla="*/ 0 w 696"/>
                  <a:gd name="T3" fmla="*/ 0 h 38"/>
                  <a:gd name="T4" fmla="*/ 38 w 696"/>
                  <a:gd name="T5" fmla="*/ 38 h 38"/>
                  <a:gd name="T6" fmla="*/ 696 w 696"/>
                  <a:gd name="T7" fmla="*/ 38 h 38"/>
                  <a:gd name="T8" fmla="*/ 658 w 696"/>
                  <a:gd name="T9" fmla="*/ 0 h 38"/>
                  <a:gd name="T10" fmla="*/ 658 w 696"/>
                  <a:gd name="T11" fmla="*/ 0 h 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6"/>
                  <a:gd name="T19" fmla="*/ 0 h 38"/>
                  <a:gd name="T20" fmla="*/ 696 w 696"/>
                  <a:gd name="T21" fmla="*/ 38 h 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6" h="38">
                    <a:moveTo>
                      <a:pt x="658" y="0"/>
                    </a:moveTo>
                    <a:lnTo>
                      <a:pt x="0" y="0"/>
                    </a:lnTo>
                    <a:lnTo>
                      <a:pt x="38" y="38"/>
                    </a:lnTo>
                    <a:lnTo>
                      <a:pt x="696" y="38"/>
                    </a:lnTo>
                    <a:lnTo>
                      <a:pt x="658" y="0"/>
                    </a:lnTo>
                    <a:close/>
                  </a:path>
                </a:pathLst>
              </a:custGeom>
              <a:solidFill>
                <a:srgbClr val="AF637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0" name="Freeform 17"/>
              <p:cNvSpPr>
                <a:spLocks/>
              </p:cNvSpPr>
              <p:nvPr/>
            </p:nvSpPr>
            <p:spPr bwMode="blackWhite">
              <a:xfrm>
                <a:off x="2544" y="2832"/>
                <a:ext cx="658" cy="229"/>
              </a:xfrm>
              <a:custGeom>
                <a:avLst/>
                <a:gdLst>
                  <a:gd name="T0" fmla="*/ 658 w 658"/>
                  <a:gd name="T1" fmla="*/ 229 h 229"/>
                  <a:gd name="T2" fmla="*/ 658 w 658"/>
                  <a:gd name="T3" fmla="*/ 0 h 229"/>
                  <a:gd name="T4" fmla="*/ 0 w 658"/>
                  <a:gd name="T5" fmla="*/ 0 h 229"/>
                  <a:gd name="T6" fmla="*/ 0 w 658"/>
                  <a:gd name="T7" fmla="*/ 229 h 229"/>
                  <a:gd name="T8" fmla="*/ 658 w 658"/>
                  <a:gd name="T9" fmla="*/ 229 h 229"/>
                  <a:gd name="T10" fmla="*/ 658 w 658"/>
                  <a:gd name="T11" fmla="*/ 229 h 22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58"/>
                  <a:gd name="T19" fmla="*/ 0 h 229"/>
                  <a:gd name="T20" fmla="*/ 658 w 658"/>
                  <a:gd name="T21" fmla="*/ 229 h 22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58" h="229">
                    <a:moveTo>
                      <a:pt x="658" y="229"/>
                    </a:moveTo>
                    <a:lnTo>
                      <a:pt x="658" y="0"/>
                    </a:lnTo>
                    <a:lnTo>
                      <a:pt x="0" y="0"/>
                    </a:lnTo>
                    <a:lnTo>
                      <a:pt x="0" y="229"/>
                    </a:lnTo>
                    <a:lnTo>
                      <a:pt x="658" y="229"/>
                    </a:lnTo>
                    <a:close/>
                  </a:path>
                </a:pathLst>
              </a:custGeom>
              <a:solidFill>
                <a:srgbClr val="F98EA8"/>
              </a:solidFill>
              <a:ln w="3175">
                <a:solidFill>
                  <a:srgbClr val="F98EA8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1" name="Rectangle 18"/>
              <p:cNvSpPr>
                <a:spLocks noChangeArrowheads="1"/>
              </p:cNvSpPr>
              <p:nvPr/>
            </p:nvSpPr>
            <p:spPr bwMode="blackWhite">
              <a:xfrm>
                <a:off x="2640" y="2903"/>
                <a:ext cx="540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1">
                    <a:solidFill>
                      <a:srgbClr val="000000"/>
                    </a:solidFill>
                    <a:latin typeface="Arial" charset="0"/>
                  </a:rPr>
                  <a:t>President</a:t>
                </a:r>
                <a:endParaRPr lang="en-US" sz="1600" b="1">
                  <a:latin typeface="Arial" charset="0"/>
                </a:endParaRPr>
              </a:p>
            </p:txBody>
          </p:sp>
          <p:sp>
            <p:nvSpPr>
              <p:cNvPr id="25672" name="Line 19"/>
              <p:cNvSpPr>
                <a:spLocks noChangeShapeType="1"/>
              </p:cNvSpPr>
              <p:nvPr/>
            </p:nvSpPr>
            <p:spPr bwMode="blackWhite">
              <a:xfrm flipV="1">
                <a:off x="2874" y="3080"/>
                <a:ext cx="1" cy="104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3" name="Freeform 20"/>
              <p:cNvSpPr>
                <a:spLocks/>
              </p:cNvSpPr>
              <p:nvPr/>
            </p:nvSpPr>
            <p:spPr bwMode="blackWhite">
              <a:xfrm>
                <a:off x="631" y="2415"/>
                <a:ext cx="275" cy="57"/>
              </a:xfrm>
              <a:custGeom>
                <a:avLst/>
                <a:gdLst>
                  <a:gd name="T0" fmla="*/ 0 w 275"/>
                  <a:gd name="T1" fmla="*/ 57 h 57"/>
                  <a:gd name="T2" fmla="*/ 0 w 275"/>
                  <a:gd name="T3" fmla="*/ 0 h 57"/>
                  <a:gd name="T4" fmla="*/ 275 w 275"/>
                  <a:gd name="T5" fmla="*/ 0 h 57"/>
                  <a:gd name="T6" fmla="*/ 275 w 275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75"/>
                  <a:gd name="T13" fmla="*/ 0 h 57"/>
                  <a:gd name="T14" fmla="*/ 275 w 275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75" h="57">
                    <a:moveTo>
                      <a:pt x="0" y="57"/>
                    </a:moveTo>
                    <a:lnTo>
                      <a:pt x="0" y="0"/>
                    </a:lnTo>
                    <a:lnTo>
                      <a:pt x="275" y="0"/>
                    </a:lnTo>
                    <a:lnTo>
                      <a:pt x="275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4" name="Freeform 21"/>
              <p:cNvSpPr>
                <a:spLocks/>
              </p:cNvSpPr>
              <p:nvPr/>
            </p:nvSpPr>
            <p:spPr bwMode="blackWhite">
              <a:xfrm>
                <a:off x="963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5" name="Freeform 22"/>
              <p:cNvSpPr>
                <a:spLocks/>
              </p:cNvSpPr>
              <p:nvPr/>
            </p:nvSpPr>
            <p:spPr bwMode="blackWhite">
              <a:xfrm>
                <a:off x="849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6" name="Freeform 23"/>
              <p:cNvSpPr>
                <a:spLocks/>
              </p:cNvSpPr>
              <p:nvPr/>
            </p:nvSpPr>
            <p:spPr bwMode="blackWhite">
              <a:xfrm>
                <a:off x="688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7" name="Freeform 24"/>
              <p:cNvSpPr>
                <a:spLocks/>
              </p:cNvSpPr>
              <p:nvPr/>
            </p:nvSpPr>
            <p:spPr bwMode="blackWhite">
              <a:xfrm>
                <a:off x="574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8" name="Freeform 25"/>
              <p:cNvSpPr>
                <a:spLocks/>
              </p:cNvSpPr>
              <p:nvPr/>
            </p:nvSpPr>
            <p:spPr bwMode="blackWhite">
              <a:xfrm>
                <a:off x="631" y="3459"/>
                <a:ext cx="570" cy="56"/>
              </a:xfrm>
              <a:custGeom>
                <a:avLst/>
                <a:gdLst>
                  <a:gd name="T0" fmla="*/ 0 w 570"/>
                  <a:gd name="T1" fmla="*/ 56 h 56"/>
                  <a:gd name="T2" fmla="*/ 0 w 570"/>
                  <a:gd name="T3" fmla="*/ 0 h 56"/>
                  <a:gd name="T4" fmla="*/ 570 w 570"/>
                  <a:gd name="T5" fmla="*/ 0 h 56"/>
                  <a:gd name="T6" fmla="*/ 570 w 570"/>
                  <a:gd name="T7" fmla="*/ 56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70"/>
                  <a:gd name="T13" fmla="*/ 0 h 56"/>
                  <a:gd name="T14" fmla="*/ 570 w 57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70" h="56">
                    <a:moveTo>
                      <a:pt x="0" y="56"/>
                    </a:moveTo>
                    <a:lnTo>
                      <a:pt x="0" y="0"/>
                    </a:lnTo>
                    <a:lnTo>
                      <a:pt x="570" y="0"/>
                    </a:lnTo>
                    <a:lnTo>
                      <a:pt x="570" y="56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9" name="Freeform 26"/>
              <p:cNvSpPr>
                <a:spLocks/>
              </p:cNvSpPr>
              <p:nvPr/>
            </p:nvSpPr>
            <p:spPr bwMode="blackWhite">
              <a:xfrm>
                <a:off x="878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0" name="Freeform 27"/>
              <p:cNvSpPr>
                <a:spLocks/>
              </p:cNvSpPr>
              <p:nvPr/>
            </p:nvSpPr>
            <p:spPr bwMode="blackWhite">
              <a:xfrm>
                <a:off x="764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1" name="Freeform 28"/>
              <p:cNvSpPr>
                <a:spLocks/>
              </p:cNvSpPr>
              <p:nvPr/>
            </p:nvSpPr>
            <p:spPr bwMode="blackWhite">
              <a:xfrm>
                <a:off x="1068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2" name="Freeform 29"/>
              <p:cNvSpPr>
                <a:spLocks/>
              </p:cNvSpPr>
              <p:nvPr/>
            </p:nvSpPr>
            <p:spPr bwMode="blackWhite">
              <a:xfrm>
                <a:off x="954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3" name="Freeform 30"/>
              <p:cNvSpPr>
                <a:spLocks/>
              </p:cNvSpPr>
              <p:nvPr/>
            </p:nvSpPr>
            <p:spPr bwMode="blackWhite">
              <a:xfrm>
                <a:off x="1258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4" name="Freeform 31"/>
              <p:cNvSpPr>
                <a:spLocks/>
              </p:cNvSpPr>
              <p:nvPr/>
            </p:nvSpPr>
            <p:spPr bwMode="blackWhite">
              <a:xfrm>
                <a:off x="1144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5" name="Freeform 32"/>
              <p:cNvSpPr>
                <a:spLocks/>
              </p:cNvSpPr>
              <p:nvPr/>
            </p:nvSpPr>
            <p:spPr bwMode="blackWhite">
              <a:xfrm>
                <a:off x="688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6" name="Freeform 33"/>
              <p:cNvSpPr>
                <a:spLocks/>
              </p:cNvSpPr>
              <p:nvPr/>
            </p:nvSpPr>
            <p:spPr bwMode="blackWhite">
              <a:xfrm>
                <a:off x="574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7" name="Freeform 34"/>
              <p:cNvSpPr>
                <a:spLocks/>
              </p:cNvSpPr>
              <p:nvPr/>
            </p:nvSpPr>
            <p:spPr bwMode="blackWhite">
              <a:xfrm>
                <a:off x="973" y="3269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8" name="Freeform 35"/>
              <p:cNvSpPr>
                <a:spLocks/>
              </p:cNvSpPr>
              <p:nvPr/>
            </p:nvSpPr>
            <p:spPr bwMode="blackWhite">
              <a:xfrm>
                <a:off x="859" y="3383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9" name="Line 36"/>
              <p:cNvSpPr>
                <a:spLocks noChangeShapeType="1"/>
              </p:cNvSpPr>
              <p:nvPr/>
            </p:nvSpPr>
            <p:spPr bwMode="blackWhite">
              <a:xfrm flipV="1">
                <a:off x="916" y="3392"/>
                <a:ext cx="1" cy="67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0" name="Freeform 37"/>
              <p:cNvSpPr>
                <a:spLocks/>
              </p:cNvSpPr>
              <p:nvPr/>
            </p:nvSpPr>
            <p:spPr bwMode="blackWhite">
              <a:xfrm>
                <a:off x="825" y="2229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1" name="Freeform 38"/>
              <p:cNvSpPr>
                <a:spLocks/>
              </p:cNvSpPr>
              <p:nvPr/>
            </p:nvSpPr>
            <p:spPr bwMode="blackWhite">
              <a:xfrm>
                <a:off x="712" y="2342"/>
                <a:ext cx="132" cy="19"/>
              </a:xfrm>
              <a:custGeom>
                <a:avLst/>
                <a:gdLst>
                  <a:gd name="T0" fmla="*/ 132 w 132"/>
                  <a:gd name="T1" fmla="*/ 19 h 19"/>
                  <a:gd name="T2" fmla="*/ 113 w 132"/>
                  <a:gd name="T3" fmla="*/ 0 h 19"/>
                  <a:gd name="T4" fmla="*/ 0 w 132"/>
                  <a:gd name="T5" fmla="*/ 0 h 19"/>
                  <a:gd name="T6" fmla="*/ 19 w 132"/>
                  <a:gd name="T7" fmla="*/ 19 h 19"/>
                  <a:gd name="T8" fmla="*/ 132 w 132"/>
                  <a:gd name="T9" fmla="*/ 19 h 19"/>
                  <a:gd name="T10" fmla="*/ 132 w 132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2"/>
                  <a:gd name="T19" fmla="*/ 0 h 19"/>
                  <a:gd name="T20" fmla="*/ 132 w 132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2" h="19">
                    <a:moveTo>
                      <a:pt x="132" y="19"/>
                    </a:moveTo>
                    <a:lnTo>
                      <a:pt x="113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2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2" name="Line 39"/>
              <p:cNvSpPr>
                <a:spLocks noChangeShapeType="1"/>
              </p:cNvSpPr>
              <p:nvPr/>
            </p:nvSpPr>
            <p:spPr bwMode="blackWhite">
              <a:xfrm flipV="1">
                <a:off x="768" y="2352"/>
                <a:ext cx="1" cy="63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3" name="Freeform 40"/>
              <p:cNvSpPr>
                <a:spLocks/>
              </p:cNvSpPr>
              <p:nvPr/>
            </p:nvSpPr>
            <p:spPr bwMode="blackWhite">
              <a:xfrm>
                <a:off x="1101" y="1983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4" name="Freeform 41"/>
              <p:cNvSpPr>
                <a:spLocks/>
              </p:cNvSpPr>
              <p:nvPr/>
            </p:nvSpPr>
            <p:spPr bwMode="blackWhite">
              <a:xfrm>
                <a:off x="987" y="209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5" name="Line 42"/>
              <p:cNvSpPr>
                <a:spLocks noChangeShapeType="1"/>
              </p:cNvSpPr>
              <p:nvPr/>
            </p:nvSpPr>
            <p:spPr bwMode="blackWhite">
              <a:xfrm flipV="1">
                <a:off x="1044" y="2106"/>
                <a:ext cx="1" cy="6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6" name="Line 43"/>
              <p:cNvSpPr>
                <a:spLocks noChangeShapeType="1"/>
              </p:cNvSpPr>
              <p:nvPr/>
            </p:nvSpPr>
            <p:spPr bwMode="blackWhite">
              <a:xfrm flipV="1">
                <a:off x="821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7" name="Line 44"/>
              <p:cNvSpPr>
                <a:spLocks noChangeShapeType="1"/>
              </p:cNvSpPr>
              <p:nvPr/>
            </p:nvSpPr>
            <p:spPr bwMode="blackWhite">
              <a:xfrm flipV="1">
                <a:off x="1011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8" name="Freeform 45"/>
              <p:cNvSpPr>
                <a:spLocks/>
              </p:cNvSpPr>
              <p:nvPr/>
            </p:nvSpPr>
            <p:spPr bwMode="blackWhite">
              <a:xfrm>
                <a:off x="1414" y="3459"/>
                <a:ext cx="570" cy="56"/>
              </a:xfrm>
              <a:custGeom>
                <a:avLst/>
                <a:gdLst>
                  <a:gd name="T0" fmla="*/ 0 w 570"/>
                  <a:gd name="T1" fmla="*/ 56 h 56"/>
                  <a:gd name="T2" fmla="*/ 0 w 570"/>
                  <a:gd name="T3" fmla="*/ 0 h 56"/>
                  <a:gd name="T4" fmla="*/ 570 w 570"/>
                  <a:gd name="T5" fmla="*/ 0 h 56"/>
                  <a:gd name="T6" fmla="*/ 570 w 570"/>
                  <a:gd name="T7" fmla="*/ 56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70"/>
                  <a:gd name="T13" fmla="*/ 0 h 56"/>
                  <a:gd name="T14" fmla="*/ 570 w 57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70" h="56">
                    <a:moveTo>
                      <a:pt x="0" y="56"/>
                    </a:moveTo>
                    <a:lnTo>
                      <a:pt x="0" y="0"/>
                    </a:lnTo>
                    <a:lnTo>
                      <a:pt x="570" y="0"/>
                    </a:lnTo>
                    <a:lnTo>
                      <a:pt x="570" y="56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9" name="Freeform 46"/>
              <p:cNvSpPr>
                <a:spLocks/>
              </p:cNvSpPr>
              <p:nvPr/>
            </p:nvSpPr>
            <p:spPr bwMode="blackWhite">
              <a:xfrm>
                <a:off x="1661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0" name="Freeform 47"/>
              <p:cNvSpPr>
                <a:spLocks/>
              </p:cNvSpPr>
              <p:nvPr/>
            </p:nvSpPr>
            <p:spPr bwMode="blackWhite">
              <a:xfrm>
                <a:off x="1547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1" name="Freeform 48"/>
              <p:cNvSpPr>
                <a:spLocks/>
              </p:cNvSpPr>
              <p:nvPr/>
            </p:nvSpPr>
            <p:spPr bwMode="blackWhite">
              <a:xfrm>
                <a:off x="1851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2" name="Freeform 49"/>
              <p:cNvSpPr>
                <a:spLocks/>
              </p:cNvSpPr>
              <p:nvPr/>
            </p:nvSpPr>
            <p:spPr bwMode="blackWhite">
              <a:xfrm>
                <a:off x="1737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3" name="Freeform 50"/>
              <p:cNvSpPr>
                <a:spLocks/>
              </p:cNvSpPr>
              <p:nvPr/>
            </p:nvSpPr>
            <p:spPr bwMode="blackWhite">
              <a:xfrm>
                <a:off x="2041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4" name="Freeform 51"/>
              <p:cNvSpPr>
                <a:spLocks/>
              </p:cNvSpPr>
              <p:nvPr/>
            </p:nvSpPr>
            <p:spPr bwMode="blackWhite">
              <a:xfrm>
                <a:off x="1927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5" name="Freeform 52"/>
              <p:cNvSpPr>
                <a:spLocks/>
              </p:cNvSpPr>
              <p:nvPr/>
            </p:nvSpPr>
            <p:spPr bwMode="blackWhite">
              <a:xfrm>
                <a:off x="1471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6" name="Freeform 53"/>
              <p:cNvSpPr>
                <a:spLocks/>
              </p:cNvSpPr>
              <p:nvPr/>
            </p:nvSpPr>
            <p:spPr bwMode="blackWhite">
              <a:xfrm>
                <a:off x="1357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7" name="Freeform 54"/>
              <p:cNvSpPr>
                <a:spLocks/>
              </p:cNvSpPr>
              <p:nvPr/>
            </p:nvSpPr>
            <p:spPr bwMode="blackWhite">
              <a:xfrm>
                <a:off x="1756" y="3269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8" name="Freeform 55"/>
              <p:cNvSpPr>
                <a:spLocks/>
              </p:cNvSpPr>
              <p:nvPr/>
            </p:nvSpPr>
            <p:spPr bwMode="blackWhite">
              <a:xfrm>
                <a:off x="1642" y="3383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9" name="Line 56"/>
              <p:cNvSpPr>
                <a:spLocks noChangeShapeType="1"/>
              </p:cNvSpPr>
              <p:nvPr/>
            </p:nvSpPr>
            <p:spPr bwMode="blackWhite">
              <a:xfrm flipV="1">
                <a:off x="1699" y="3392"/>
                <a:ext cx="1" cy="67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0" name="Line 57"/>
              <p:cNvSpPr>
                <a:spLocks noChangeShapeType="1"/>
              </p:cNvSpPr>
              <p:nvPr/>
            </p:nvSpPr>
            <p:spPr bwMode="blackWhite">
              <a:xfrm flipV="1">
                <a:off x="1604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1" name="Line 58"/>
              <p:cNvSpPr>
                <a:spLocks noChangeShapeType="1"/>
              </p:cNvSpPr>
              <p:nvPr/>
            </p:nvSpPr>
            <p:spPr bwMode="blackWhite">
              <a:xfrm flipV="1">
                <a:off x="1794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2" name="Freeform 59"/>
              <p:cNvSpPr>
                <a:spLocks/>
              </p:cNvSpPr>
              <p:nvPr/>
            </p:nvSpPr>
            <p:spPr bwMode="blackWhite">
              <a:xfrm>
                <a:off x="2198" y="3459"/>
                <a:ext cx="569" cy="56"/>
              </a:xfrm>
              <a:custGeom>
                <a:avLst/>
                <a:gdLst>
                  <a:gd name="T0" fmla="*/ 0 w 569"/>
                  <a:gd name="T1" fmla="*/ 56 h 56"/>
                  <a:gd name="T2" fmla="*/ 0 w 569"/>
                  <a:gd name="T3" fmla="*/ 0 h 56"/>
                  <a:gd name="T4" fmla="*/ 569 w 569"/>
                  <a:gd name="T5" fmla="*/ 0 h 56"/>
                  <a:gd name="T6" fmla="*/ 569 w 569"/>
                  <a:gd name="T7" fmla="*/ 56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69"/>
                  <a:gd name="T13" fmla="*/ 0 h 56"/>
                  <a:gd name="T14" fmla="*/ 569 w 569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69" h="56">
                    <a:moveTo>
                      <a:pt x="0" y="56"/>
                    </a:moveTo>
                    <a:lnTo>
                      <a:pt x="0" y="0"/>
                    </a:lnTo>
                    <a:lnTo>
                      <a:pt x="569" y="0"/>
                    </a:lnTo>
                    <a:lnTo>
                      <a:pt x="569" y="56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3" name="Freeform 60"/>
              <p:cNvSpPr>
                <a:spLocks/>
              </p:cNvSpPr>
              <p:nvPr/>
            </p:nvSpPr>
            <p:spPr bwMode="blackWhite">
              <a:xfrm>
                <a:off x="2444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4" name="Freeform 61"/>
              <p:cNvSpPr>
                <a:spLocks/>
              </p:cNvSpPr>
              <p:nvPr/>
            </p:nvSpPr>
            <p:spPr bwMode="blackWhite">
              <a:xfrm>
                <a:off x="2331" y="3629"/>
                <a:ext cx="132" cy="19"/>
              </a:xfrm>
              <a:custGeom>
                <a:avLst/>
                <a:gdLst>
                  <a:gd name="T0" fmla="*/ 132 w 132"/>
                  <a:gd name="T1" fmla="*/ 19 h 19"/>
                  <a:gd name="T2" fmla="*/ 113 w 132"/>
                  <a:gd name="T3" fmla="*/ 0 h 19"/>
                  <a:gd name="T4" fmla="*/ 0 w 132"/>
                  <a:gd name="T5" fmla="*/ 0 h 19"/>
                  <a:gd name="T6" fmla="*/ 18 w 132"/>
                  <a:gd name="T7" fmla="*/ 19 h 19"/>
                  <a:gd name="T8" fmla="*/ 132 w 132"/>
                  <a:gd name="T9" fmla="*/ 19 h 19"/>
                  <a:gd name="T10" fmla="*/ 132 w 132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2"/>
                  <a:gd name="T19" fmla="*/ 0 h 19"/>
                  <a:gd name="T20" fmla="*/ 132 w 132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2" h="19">
                    <a:moveTo>
                      <a:pt x="132" y="19"/>
                    </a:moveTo>
                    <a:lnTo>
                      <a:pt x="113" y="0"/>
                    </a:lnTo>
                    <a:lnTo>
                      <a:pt x="0" y="0"/>
                    </a:lnTo>
                    <a:lnTo>
                      <a:pt x="18" y="19"/>
                    </a:lnTo>
                    <a:lnTo>
                      <a:pt x="132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5" name="Freeform 62"/>
              <p:cNvSpPr>
                <a:spLocks/>
              </p:cNvSpPr>
              <p:nvPr/>
            </p:nvSpPr>
            <p:spPr bwMode="blackWhite">
              <a:xfrm>
                <a:off x="2634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6" name="Freeform 63"/>
              <p:cNvSpPr>
                <a:spLocks/>
              </p:cNvSpPr>
              <p:nvPr/>
            </p:nvSpPr>
            <p:spPr bwMode="blackWhite">
              <a:xfrm>
                <a:off x="2520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7" name="Freeform 64"/>
              <p:cNvSpPr>
                <a:spLocks/>
              </p:cNvSpPr>
              <p:nvPr/>
            </p:nvSpPr>
            <p:spPr bwMode="blackWhite">
              <a:xfrm>
                <a:off x="2824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8" name="Freeform 65"/>
              <p:cNvSpPr>
                <a:spLocks/>
              </p:cNvSpPr>
              <p:nvPr/>
            </p:nvSpPr>
            <p:spPr bwMode="blackWhite">
              <a:xfrm>
                <a:off x="2710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19" name="Freeform 66"/>
              <p:cNvSpPr>
                <a:spLocks/>
              </p:cNvSpPr>
              <p:nvPr/>
            </p:nvSpPr>
            <p:spPr bwMode="blackWhite">
              <a:xfrm>
                <a:off x="2255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0" name="Freeform 67"/>
              <p:cNvSpPr>
                <a:spLocks/>
              </p:cNvSpPr>
              <p:nvPr/>
            </p:nvSpPr>
            <p:spPr bwMode="blackWhite">
              <a:xfrm>
                <a:off x="2141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1" name="Freeform 68"/>
              <p:cNvSpPr>
                <a:spLocks/>
              </p:cNvSpPr>
              <p:nvPr/>
            </p:nvSpPr>
            <p:spPr bwMode="blackWhite">
              <a:xfrm>
                <a:off x="2539" y="3269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2" name="Freeform 69"/>
              <p:cNvSpPr>
                <a:spLocks/>
              </p:cNvSpPr>
              <p:nvPr/>
            </p:nvSpPr>
            <p:spPr bwMode="blackWhite">
              <a:xfrm>
                <a:off x="2425" y="3383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3" name="Line 70"/>
              <p:cNvSpPr>
                <a:spLocks noChangeShapeType="1"/>
              </p:cNvSpPr>
              <p:nvPr/>
            </p:nvSpPr>
            <p:spPr bwMode="blackWhite">
              <a:xfrm flipV="1">
                <a:off x="2482" y="3392"/>
                <a:ext cx="1" cy="67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4" name="Line 71"/>
              <p:cNvSpPr>
                <a:spLocks noChangeShapeType="1"/>
              </p:cNvSpPr>
              <p:nvPr/>
            </p:nvSpPr>
            <p:spPr bwMode="blackWhite">
              <a:xfrm flipV="1">
                <a:off x="2387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5" name="Line 72"/>
              <p:cNvSpPr>
                <a:spLocks noChangeShapeType="1"/>
              </p:cNvSpPr>
              <p:nvPr/>
            </p:nvSpPr>
            <p:spPr bwMode="blackWhite">
              <a:xfrm flipV="1">
                <a:off x="2577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6" name="Freeform 73"/>
              <p:cNvSpPr>
                <a:spLocks/>
              </p:cNvSpPr>
              <p:nvPr/>
            </p:nvSpPr>
            <p:spPr bwMode="blackWhite">
              <a:xfrm>
                <a:off x="2979" y="3459"/>
                <a:ext cx="569" cy="56"/>
              </a:xfrm>
              <a:custGeom>
                <a:avLst/>
                <a:gdLst>
                  <a:gd name="T0" fmla="*/ 0 w 569"/>
                  <a:gd name="T1" fmla="*/ 56 h 56"/>
                  <a:gd name="T2" fmla="*/ 0 w 569"/>
                  <a:gd name="T3" fmla="*/ 0 h 56"/>
                  <a:gd name="T4" fmla="*/ 569 w 569"/>
                  <a:gd name="T5" fmla="*/ 0 h 56"/>
                  <a:gd name="T6" fmla="*/ 569 w 569"/>
                  <a:gd name="T7" fmla="*/ 56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69"/>
                  <a:gd name="T13" fmla="*/ 0 h 56"/>
                  <a:gd name="T14" fmla="*/ 569 w 569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69" h="56">
                    <a:moveTo>
                      <a:pt x="0" y="56"/>
                    </a:moveTo>
                    <a:lnTo>
                      <a:pt x="0" y="0"/>
                    </a:lnTo>
                    <a:lnTo>
                      <a:pt x="569" y="0"/>
                    </a:lnTo>
                    <a:lnTo>
                      <a:pt x="569" y="56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7" name="Freeform 74"/>
              <p:cNvSpPr>
                <a:spLocks/>
              </p:cNvSpPr>
              <p:nvPr/>
            </p:nvSpPr>
            <p:spPr bwMode="blackWhite">
              <a:xfrm>
                <a:off x="3225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8" name="Freeform 75"/>
              <p:cNvSpPr>
                <a:spLocks/>
              </p:cNvSpPr>
              <p:nvPr/>
            </p:nvSpPr>
            <p:spPr bwMode="blackWhite">
              <a:xfrm>
                <a:off x="3112" y="3629"/>
                <a:ext cx="132" cy="19"/>
              </a:xfrm>
              <a:custGeom>
                <a:avLst/>
                <a:gdLst>
                  <a:gd name="T0" fmla="*/ 132 w 132"/>
                  <a:gd name="T1" fmla="*/ 19 h 19"/>
                  <a:gd name="T2" fmla="*/ 113 w 132"/>
                  <a:gd name="T3" fmla="*/ 0 h 19"/>
                  <a:gd name="T4" fmla="*/ 0 w 132"/>
                  <a:gd name="T5" fmla="*/ 0 h 19"/>
                  <a:gd name="T6" fmla="*/ 18 w 132"/>
                  <a:gd name="T7" fmla="*/ 19 h 19"/>
                  <a:gd name="T8" fmla="*/ 132 w 132"/>
                  <a:gd name="T9" fmla="*/ 19 h 19"/>
                  <a:gd name="T10" fmla="*/ 132 w 132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2"/>
                  <a:gd name="T19" fmla="*/ 0 h 19"/>
                  <a:gd name="T20" fmla="*/ 132 w 132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2" h="19">
                    <a:moveTo>
                      <a:pt x="132" y="19"/>
                    </a:moveTo>
                    <a:lnTo>
                      <a:pt x="113" y="0"/>
                    </a:lnTo>
                    <a:lnTo>
                      <a:pt x="0" y="0"/>
                    </a:lnTo>
                    <a:lnTo>
                      <a:pt x="18" y="19"/>
                    </a:lnTo>
                    <a:lnTo>
                      <a:pt x="132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9" name="Freeform 76"/>
              <p:cNvSpPr>
                <a:spLocks/>
              </p:cNvSpPr>
              <p:nvPr/>
            </p:nvSpPr>
            <p:spPr bwMode="blackWhite">
              <a:xfrm>
                <a:off x="3415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0" name="Freeform 77"/>
              <p:cNvSpPr>
                <a:spLocks/>
              </p:cNvSpPr>
              <p:nvPr/>
            </p:nvSpPr>
            <p:spPr bwMode="blackWhite">
              <a:xfrm>
                <a:off x="3301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1" name="Freeform 78"/>
              <p:cNvSpPr>
                <a:spLocks/>
              </p:cNvSpPr>
              <p:nvPr/>
            </p:nvSpPr>
            <p:spPr bwMode="blackWhite">
              <a:xfrm>
                <a:off x="3605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2" name="Freeform 79"/>
              <p:cNvSpPr>
                <a:spLocks/>
              </p:cNvSpPr>
              <p:nvPr/>
            </p:nvSpPr>
            <p:spPr bwMode="blackWhite">
              <a:xfrm>
                <a:off x="3491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3" name="Freeform 80"/>
              <p:cNvSpPr>
                <a:spLocks/>
              </p:cNvSpPr>
              <p:nvPr/>
            </p:nvSpPr>
            <p:spPr bwMode="blackWhite">
              <a:xfrm>
                <a:off x="3036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4" name="Freeform 81"/>
              <p:cNvSpPr>
                <a:spLocks/>
              </p:cNvSpPr>
              <p:nvPr/>
            </p:nvSpPr>
            <p:spPr bwMode="blackWhite">
              <a:xfrm>
                <a:off x="2922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5" name="Freeform 82"/>
              <p:cNvSpPr>
                <a:spLocks/>
              </p:cNvSpPr>
              <p:nvPr/>
            </p:nvSpPr>
            <p:spPr bwMode="blackWhite">
              <a:xfrm>
                <a:off x="3320" y="3269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6" name="Freeform 83"/>
              <p:cNvSpPr>
                <a:spLocks/>
              </p:cNvSpPr>
              <p:nvPr/>
            </p:nvSpPr>
            <p:spPr bwMode="blackWhite">
              <a:xfrm>
                <a:off x="3206" y="3383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7" name="Line 84"/>
              <p:cNvSpPr>
                <a:spLocks noChangeShapeType="1"/>
              </p:cNvSpPr>
              <p:nvPr/>
            </p:nvSpPr>
            <p:spPr bwMode="blackWhite">
              <a:xfrm flipV="1">
                <a:off x="3263" y="3392"/>
                <a:ext cx="1" cy="67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8" name="Line 85"/>
              <p:cNvSpPr>
                <a:spLocks noChangeShapeType="1"/>
              </p:cNvSpPr>
              <p:nvPr/>
            </p:nvSpPr>
            <p:spPr bwMode="blackWhite">
              <a:xfrm flipV="1">
                <a:off x="3168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9" name="Line 86"/>
              <p:cNvSpPr>
                <a:spLocks noChangeShapeType="1"/>
              </p:cNvSpPr>
              <p:nvPr/>
            </p:nvSpPr>
            <p:spPr bwMode="blackWhite">
              <a:xfrm flipV="1">
                <a:off x="3358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0" name="Freeform 87"/>
              <p:cNvSpPr>
                <a:spLocks/>
              </p:cNvSpPr>
              <p:nvPr/>
            </p:nvSpPr>
            <p:spPr bwMode="blackWhite">
              <a:xfrm>
                <a:off x="3762" y="3459"/>
                <a:ext cx="570" cy="56"/>
              </a:xfrm>
              <a:custGeom>
                <a:avLst/>
                <a:gdLst>
                  <a:gd name="T0" fmla="*/ 0 w 570"/>
                  <a:gd name="T1" fmla="*/ 56 h 56"/>
                  <a:gd name="T2" fmla="*/ 0 w 570"/>
                  <a:gd name="T3" fmla="*/ 0 h 56"/>
                  <a:gd name="T4" fmla="*/ 570 w 570"/>
                  <a:gd name="T5" fmla="*/ 0 h 56"/>
                  <a:gd name="T6" fmla="*/ 570 w 570"/>
                  <a:gd name="T7" fmla="*/ 56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70"/>
                  <a:gd name="T13" fmla="*/ 0 h 56"/>
                  <a:gd name="T14" fmla="*/ 570 w 57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70" h="56">
                    <a:moveTo>
                      <a:pt x="0" y="56"/>
                    </a:moveTo>
                    <a:lnTo>
                      <a:pt x="0" y="0"/>
                    </a:lnTo>
                    <a:lnTo>
                      <a:pt x="570" y="0"/>
                    </a:lnTo>
                    <a:lnTo>
                      <a:pt x="570" y="56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1" name="Freeform 88"/>
              <p:cNvSpPr>
                <a:spLocks/>
              </p:cNvSpPr>
              <p:nvPr/>
            </p:nvSpPr>
            <p:spPr bwMode="blackWhite">
              <a:xfrm>
                <a:off x="4009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2" name="Freeform 89"/>
              <p:cNvSpPr>
                <a:spLocks/>
              </p:cNvSpPr>
              <p:nvPr/>
            </p:nvSpPr>
            <p:spPr bwMode="blackWhite">
              <a:xfrm>
                <a:off x="3895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3" name="Freeform 90"/>
              <p:cNvSpPr>
                <a:spLocks/>
              </p:cNvSpPr>
              <p:nvPr/>
            </p:nvSpPr>
            <p:spPr bwMode="blackWhite">
              <a:xfrm>
                <a:off x="4199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4" name="Freeform 91"/>
              <p:cNvSpPr>
                <a:spLocks/>
              </p:cNvSpPr>
              <p:nvPr/>
            </p:nvSpPr>
            <p:spPr bwMode="blackWhite">
              <a:xfrm>
                <a:off x="4085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5" name="Freeform 92"/>
              <p:cNvSpPr>
                <a:spLocks/>
              </p:cNvSpPr>
              <p:nvPr/>
            </p:nvSpPr>
            <p:spPr bwMode="blackWhite">
              <a:xfrm>
                <a:off x="4389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6" name="Freeform 93"/>
              <p:cNvSpPr>
                <a:spLocks/>
              </p:cNvSpPr>
              <p:nvPr/>
            </p:nvSpPr>
            <p:spPr bwMode="blackWhite">
              <a:xfrm>
                <a:off x="4275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7" name="Freeform 94"/>
              <p:cNvSpPr>
                <a:spLocks/>
              </p:cNvSpPr>
              <p:nvPr/>
            </p:nvSpPr>
            <p:spPr bwMode="blackWhite">
              <a:xfrm>
                <a:off x="3819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8" name="Freeform 95"/>
              <p:cNvSpPr>
                <a:spLocks/>
              </p:cNvSpPr>
              <p:nvPr/>
            </p:nvSpPr>
            <p:spPr bwMode="blackWhite">
              <a:xfrm>
                <a:off x="3705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9" name="Freeform 96"/>
              <p:cNvSpPr>
                <a:spLocks/>
              </p:cNvSpPr>
              <p:nvPr/>
            </p:nvSpPr>
            <p:spPr bwMode="blackWhite">
              <a:xfrm>
                <a:off x="4104" y="3269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0" name="Freeform 97"/>
              <p:cNvSpPr>
                <a:spLocks/>
              </p:cNvSpPr>
              <p:nvPr/>
            </p:nvSpPr>
            <p:spPr bwMode="blackWhite">
              <a:xfrm>
                <a:off x="3990" y="3383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1" name="Line 98"/>
              <p:cNvSpPr>
                <a:spLocks noChangeShapeType="1"/>
              </p:cNvSpPr>
              <p:nvPr/>
            </p:nvSpPr>
            <p:spPr bwMode="blackWhite">
              <a:xfrm flipV="1">
                <a:off x="4047" y="3392"/>
                <a:ext cx="1" cy="67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2" name="Line 99"/>
              <p:cNvSpPr>
                <a:spLocks noChangeShapeType="1"/>
              </p:cNvSpPr>
              <p:nvPr/>
            </p:nvSpPr>
            <p:spPr bwMode="blackWhite">
              <a:xfrm flipV="1">
                <a:off x="3952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3" name="Line 100"/>
              <p:cNvSpPr>
                <a:spLocks noChangeShapeType="1"/>
              </p:cNvSpPr>
              <p:nvPr/>
            </p:nvSpPr>
            <p:spPr bwMode="blackWhite">
              <a:xfrm flipV="1">
                <a:off x="4142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4" name="Freeform 101"/>
              <p:cNvSpPr>
                <a:spLocks/>
              </p:cNvSpPr>
              <p:nvPr/>
            </p:nvSpPr>
            <p:spPr bwMode="blackWhite">
              <a:xfrm>
                <a:off x="4545" y="3459"/>
                <a:ext cx="570" cy="56"/>
              </a:xfrm>
              <a:custGeom>
                <a:avLst/>
                <a:gdLst>
                  <a:gd name="T0" fmla="*/ 0 w 570"/>
                  <a:gd name="T1" fmla="*/ 56 h 56"/>
                  <a:gd name="T2" fmla="*/ 0 w 570"/>
                  <a:gd name="T3" fmla="*/ 0 h 56"/>
                  <a:gd name="T4" fmla="*/ 570 w 570"/>
                  <a:gd name="T5" fmla="*/ 0 h 56"/>
                  <a:gd name="T6" fmla="*/ 570 w 570"/>
                  <a:gd name="T7" fmla="*/ 56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70"/>
                  <a:gd name="T13" fmla="*/ 0 h 56"/>
                  <a:gd name="T14" fmla="*/ 570 w 57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70" h="56">
                    <a:moveTo>
                      <a:pt x="0" y="56"/>
                    </a:moveTo>
                    <a:lnTo>
                      <a:pt x="0" y="0"/>
                    </a:lnTo>
                    <a:lnTo>
                      <a:pt x="570" y="0"/>
                    </a:lnTo>
                    <a:lnTo>
                      <a:pt x="570" y="56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5" name="Freeform 102"/>
              <p:cNvSpPr>
                <a:spLocks/>
              </p:cNvSpPr>
              <p:nvPr/>
            </p:nvSpPr>
            <p:spPr bwMode="blackWhite">
              <a:xfrm>
                <a:off x="4792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6" name="Freeform 103"/>
              <p:cNvSpPr>
                <a:spLocks/>
              </p:cNvSpPr>
              <p:nvPr/>
            </p:nvSpPr>
            <p:spPr bwMode="blackWhite">
              <a:xfrm>
                <a:off x="4678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7" name="Freeform 104"/>
              <p:cNvSpPr>
                <a:spLocks/>
              </p:cNvSpPr>
              <p:nvPr/>
            </p:nvSpPr>
            <p:spPr bwMode="blackWhite">
              <a:xfrm>
                <a:off x="4982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8" name="Freeform 105"/>
              <p:cNvSpPr>
                <a:spLocks/>
              </p:cNvSpPr>
              <p:nvPr/>
            </p:nvSpPr>
            <p:spPr bwMode="blackWhite">
              <a:xfrm>
                <a:off x="4868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9" name="Freeform 106"/>
              <p:cNvSpPr>
                <a:spLocks/>
              </p:cNvSpPr>
              <p:nvPr/>
            </p:nvSpPr>
            <p:spPr bwMode="blackWhite">
              <a:xfrm>
                <a:off x="5172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0" name="Freeform 107"/>
              <p:cNvSpPr>
                <a:spLocks/>
              </p:cNvSpPr>
              <p:nvPr/>
            </p:nvSpPr>
            <p:spPr bwMode="blackWhite">
              <a:xfrm>
                <a:off x="5058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1" name="Freeform 108"/>
              <p:cNvSpPr>
                <a:spLocks/>
              </p:cNvSpPr>
              <p:nvPr/>
            </p:nvSpPr>
            <p:spPr bwMode="blackWhite">
              <a:xfrm>
                <a:off x="4602" y="3515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2" name="Freeform 109"/>
              <p:cNvSpPr>
                <a:spLocks/>
              </p:cNvSpPr>
              <p:nvPr/>
            </p:nvSpPr>
            <p:spPr bwMode="blackWhite">
              <a:xfrm>
                <a:off x="4488" y="3629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3" name="Freeform 110"/>
              <p:cNvSpPr>
                <a:spLocks/>
              </p:cNvSpPr>
              <p:nvPr/>
            </p:nvSpPr>
            <p:spPr bwMode="blackWhite">
              <a:xfrm>
                <a:off x="4887" y="3269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4" name="Freeform 111"/>
              <p:cNvSpPr>
                <a:spLocks/>
              </p:cNvSpPr>
              <p:nvPr/>
            </p:nvSpPr>
            <p:spPr bwMode="blackWhite">
              <a:xfrm>
                <a:off x="4773" y="3383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5" name="Line 112"/>
              <p:cNvSpPr>
                <a:spLocks noChangeShapeType="1"/>
              </p:cNvSpPr>
              <p:nvPr/>
            </p:nvSpPr>
            <p:spPr bwMode="blackWhite">
              <a:xfrm flipV="1">
                <a:off x="4830" y="3392"/>
                <a:ext cx="1" cy="67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6" name="Line 113"/>
              <p:cNvSpPr>
                <a:spLocks noChangeShapeType="1"/>
              </p:cNvSpPr>
              <p:nvPr/>
            </p:nvSpPr>
            <p:spPr bwMode="blackWhite">
              <a:xfrm flipV="1">
                <a:off x="4735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7" name="Line 114"/>
              <p:cNvSpPr>
                <a:spLocks noChangeShapeType="1"/>
              </p:cNvSpPr>
              <p:nvPr/>
            </p:nvSpPr>
            <p:spPr bwMode="blackWhite">
              <a:xfrm flipV="1">
                <a:off x="4925" y="3459"/>
                <a:ext cx="1" cy="5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8" name="Freeform 115"/>
              <p:cNvSpPr>
                <a:spLocks/>
              </p:cNvSpPr>
              <p:nvPr/>
            </p:nvSpPr>
            <p:spPr bwMode="blackWhite">
              <a:xfrm>
                <a:off x="768" y="2172"/>
                <a:ext cx="551" cy="57"/>
              </a:xfrm>
              <a:custGeom>
                <a:avLst/>
                <a:gdLst>
                  <a:gd name="T0" fmla="*/ 0 w 551"/>
                  <a:gd name="T1" fmla="*/ 57 h 57"/>
                  <a:gd name="T2" fmla="*/ 0 w 551"/>
                  <a:gd name="T3" fmla="*/ 0 h 57"/>
                  <a:gd name="T4" fmla="*/ 551 w 551"/>
                  <a:gd name="T5" fmla="*/ 0 h 57"/>
                  <a:gd name="T6" fmla="*/ 551 w 551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51"/>
                  <a:gd name="T13" fmla="*/ 0 h 57"/>
                  <a:gd name="T14" fmla="*/ 551 w 551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51" h="57">
                    <a:moveTo>
                      <a:pt x="0" y="57"/>
                    </a:moveTo>
                    <a:lnTo>
                      <a:pt x="0" y="0"/>
                    </a:lnTo>
                    <a:lnTo>
                      <a:pt x="551" y="0"/>
                    </a:lnTo>
                    <a:lnTo>
                      <a:pt x="551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69" name="Freeform 116"/>
              <p:cNvSpPr>
                <a:spLocks/>
              </p:cNvSpPr>
              <p:nvPr/>
            </p:nvSpPr>
            <p:spPr bwMode="blackWhite">
              <a:xfrm>
                <a:off x="1661" y="1737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0" name="Freeform 117"/>
              <p:cNvSpPr>
                <a:spLocks/>
              </p:cNvSpPr>
              <p:nvPr/>
            </p:nvSpPr>
            <p:spPr bwMode="blackWhite">
              <a:xfrm>
                <a:off x="1547" y="1850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1" name="Line 118"/>
              <p:cNvSpPr>
                <a:spLocks noChangeShapeType="1"/>
              </p:cNvSpPr>
              <p:nvPr/>
            </p:nvSpPr>
            <p:spPr bwMode="blackWhite">
              <a:xfrm flipV="1">
                <a:off x="1604" y="1860"/>
                <a:ext cx="1" cy="6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2" name="Freeform 119"/>
              <p:cNvSpPr>
                <a:spLocks/>
              </p:cNvSpPr>
              <p:nvPr/>
            </p:nvSpPr>
            <p:spPr bwMode="blackWhite">
              <a:xfrm>
                <a:off x="1044" y="1926"/>
                <a:ext cx="1101" cy="57"/>
              </a:xfrm>
              <a:custGeom>
                <a:avLst/>
                <a:gdLst>
                  <a:gd name="T0" fmla="*/ 0 w 1101"/>
                  <a:gd name="T1" fmla="*/ 57 h 57"/>
                  <a:gd name="T2" fmla="*/ 0 w 1101"/>
                  <a:gd name="T3" fmla="*/ 0 h 57"/>
                  <a:gd name="T4" fmla="*/ 1101 w 1101"/>
                  <a:gd name="T5" fmla="*/ 0 h 57"/>
                  <a:gd name="T6" fmla="*/ 1101 w 1101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01"/>
                  <a:gd name="T13" fmla="*/ 0 h 57"/>
                  <a:gd name="T14" fmla="*/ 1101 w 1101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01" h="57">
                    <a:moveTo>
                      <a:pt x="0" y="57"/>
                    </a:moveTo>
                    <a:lnTo>
                      <a:pt x="0" y="0"/>
                    </a:lnTo>
                    <a:lnTo>
                      <a:pt x="1101" y="0"/>
                    </a:lnTo>
                    <a:lnTo>
                      <a:pt x="1101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3" name="Freeform 120"/>
              <p:cNvSpPr>
                <a:spLocks/>
              </p:cNvSpPr>
              <p:nvPr/>
            </p:nvSpPr>
            <p:spPr bwMode="blackWhite">
              <a:xfrm>
                <a:off x="3202" y="2832"/>
                <a:ext cx="38" cy="267"/>
              </a:xfrm>
              <a:custGeom>
                <a:avLst/>
                <a:gdLst>
                  <a:gd name="T0" fmla="*/ 38 w 38"/>
                  <a:gd name="T1" fmla="*/ 267 h 267"/>
                  <a:gd name="T2" fmla="*/ 38 w 38"/>
                  <a:gd name="T3" fmla="*/ 38 h 267"/>
                  <a:gd name="T4" fmla="*/ 0 w 38"/>
                  <a:gd name="T5" fmla="*/ 0 h 267"/>
                  <a:gd name="T6" fmla="*/ 0 w 38"/>
                  <a:gd name="T7" fmla="*/ 229 h 267"/>
                  <a:gd name="T8" fmla="*/ 38 w 38"/>
                  <a:gd name="T9" fmla="*/ 267 h 267"/>
                  <a:gd name="T10" fmla="*/ 38 w 38"/>
                  <a:gd name="T11" fmla="*/ 267 h 26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"/>
                  <a:gd name="T19" fmla="*/ 0 h 267"/>
                  <a:gd name="T20" fmla="*/ 38 w 38"/>
                  <a:gd name="T21" fmla="*/ 267 h 26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" h="267">
                    <a:moveTo>
                      <a:pt x="38" y="267"/>
                    </a:moveTo>
                    <a:lnTo>
                      <a:pt x="38" y="38"/>
                    </a:lnTo>
                    <a:lnTo>
                      <a:pt x="0" y="0"/>
                    </a:lnTo>
                    <a:lnTo>
                      <a:pt x="0" y="229"/>
                    </a:lnTo>
                    <a:lnTo>
                      <a:pt x="38" y="267"/>
                    </a:lnTo>
                    <a:close/>
                  </a:path>
                </a:pathLst>
              </a:custGeom>
              <a:solidFill>
                <a:srgbClr val="D4788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4" name="Freeform 121"/>
              <p:cNvSpPr>
                <a:spLocks/>
              </p:cNvSpPr>
              <p:nvPr/>
            </p:nvSpPr>
            <p:spPr bwMode="blackWhite">
              <a:xfrm>
                <a:off x="849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5" name="Freeform 122"/>
              <p:cNvSpPr>
                <a:spLocks/>
              </p:cNvSpPr>
              <p:nvPr/>
            </p:nvSpPr>
            <p:spPr bwMode="blackWhite">
              <a:xfrm>
                <a:off x="574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6" name="Freeform 123"/>
              <p:cNvSpPr>
                <a:spLocks/>
              </p:cNvSpPr>
              <p:nvPr/>
            </p:nvSpPr>
            <p:spPr bwMode="blackWhite">
              <a:xfrm>
                <a:off x="764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7" name="Freeform 124"/>
              <p:cNvSpPr>
                <a:spLocks/>
              </p:cNvSpPr>
              <p:nvPr/>
            </p:nvSpPr>
            <p:spPr bwMode="blackWhite">
              <a:xfrm>
                <a:off x="954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8" name="Freeform 125"/>
              <p:cNvSpPr>
                <a:spLocks/>
              </p:cNvSpPr>
              <p:nvPr/>
            </p:nvSpPr>
            <p:spPr bwMode="blackWhite">
              <a:xfrm>
                <a:off x="1144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79" name="Freeform 126"/>
              <p:cNvSpPr>
                <a:spLocks/>
              </p:cNvSpPr>
              <p:nvPr/>
            </p:nvSpPr>
            <p:spPr bwMode="blackWhite">
              <a:xfrm>
                <a:off x="574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0" name="Freeform 127"/>
              <p:cNvSpPr>
                <a:spLocks/>
              </p:cNvSpPr>
              <p:nvPr/>
            </p:nvSpPr>
            <p:spPr bwMode="blackWhite">
              <a:xfrm>
                <a:off x="712" y="2229"/>
                <a:ext cx="113" cy="113"/>
              </a:xfrm>
              <a:custGeom>
                <a:avLst/>
                <a:gdLst>
                  <a:gd name="T0" fmla="*/ 113 w 113"/>
                  <a:gd name="T1" fmla="*/ 113 h 113"/>
                  <a:gd name="T2" fmla="*/ 113 w 113"/>
                  <a:gd name="T3" fmla="*/ 0 h 113"/>
                  <a:gd name="T4" fmla="*/ 0 w 113"/>
                  <a:gd name="T5" fmla="*/ 0 h 113"/>
                  <a:gd name="T6" fmla="*/ 0 w 113"/>
                  <a:gd name="T7" fmla="*/ 113 h 113"/>
                  <a:gd name="T8" fmla="*/ 113 w 113"/>
                  <a:gd name="T9" fmla="*/ 113 h 113"/>
                  <a:gd name="T10" fmla="*/ 113 w 113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3"/>
                  <a:gd name="T19" fmla="*/ 0 h 113"/>
                  <a:gd name="T20" fmla="*/ 113 w 113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3" h="113">
                    <a:moveTo>
                      <a:pt x="113" y="113"/>
                    </a:moveTo>
                    <a:lnTo>
                      <a:pt x="113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3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1" name="Freeform 128"/>
              <p:cNvSpPr>
                <a:spLocks/>
              </p:cNvSpPr>
              <p:nvPr/>
            </p:nvSpPr>
            <p:spPr bwMode="blackWhite">
              <a:xfrm>
                <a:off x="1182" y="2415"/>
                <a:ext cx="275" cy="57"/>
              </a:xfrm>
              <a:custGeom>
                <a:avLst/>
                <a:gdLst>
                  <a:gd name="T0" fmla="*/ 0 w 275"/>
                  <a:gd name="T1" fmla="*/ 57 h 57"/>
                  <a:gd name="T2" fmla="*/ 0 w 275"/>
                  <a:gd name="T3" fmla="*/ 0 h 57"/>
                  <a:gd name="T4" fmla="*/ 275 w 275"/>
                  <a:gd name="T5" fmla="*/ 0 h 57"/>
                  <a:gd name="T6" fmla="*/ 275 w 275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75"/>
                  <a:gd name="T13" fmla="*/ 0 h 57"/>
                  <a:gd name="T14" fmla="*/ 275 w 275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75" h="57">
                    <a:moveTo>
                      <a:pt x="0" y="57"/>
                    </a:moveTo>
                    <a:lnTo>
                      <a:pt x="0" y="0"/>
                    </a:lnTo>
                    <a:lnTo>
                      <a:pt x="275" y="0"/>
                    </a:lnTo>
                    <a:lnTo>
                      <a:pt x="275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2" name="Freeform 129"/>
              <p:cNvSpPr>
                <a:spLocks/>
              </p:cNvSpPr>
              <p:nvPr/>
            </p:nvSpPr>
            <p:spPr bwMode="blackWhite">
              <a:xfrm>
                <a:off x="1514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3" name="Freeform 130"/>
              <p:cNvSpPr>
                <a:spLocks/>
              </p:cNvSpPr>
              <p:nvPr/>
            </p:nvSpPr>
            <p:spPr bwMode="blackWhite">
              <a:xfrm>
                <a:off x="1400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4" name="Freeform 131"/>
              <p:cNvSpPr>
                <a:spLocks/>
              </p:cNvSpPr>
              <p:nvPr/>
            </p:nvSpPr>
            <p:spPr bwMode="blackWhite">
              <a:xfrm>
                <a:off x="1239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5" name="Freeform 132"/>
              <p:cNvSpPr>
                <a:spLocks/>
              </p:cNvSpPr>
              <p:nvPr/>
            </p:nvSpPr>
            <p:spPr bwMode="blackWhite">
              <a:xfrm>
                <a:off x="1125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6" name="Freeform 133"/>
              <p:cNvSpPr>
                <a:spLocks/>
              </p:cNvSpPr>
              <p:nvPr/>
            </p:nvSpPr>
            <p:spPr bwMode="blackWhite">
              <a:xfrm>
                <a:off x="1376" y="2229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7" name="Freeform 134"/>
              <p:cNvSpPr>
                <a:spLocks/>
              </p:cNvSpPr>
              <p:nvPr/>
            </p:nvSpPr>
            <p:spPr bwMode="blackWhite">
              <a:xfrm>
                <a:off x="1262" y="2342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8" name="Line 135"/>
              <p:cNvSpPr>
                <a:spLocks noChangeShapeType="1"/>
              </p:cNvSpPr>
              <p:nvPr/>
            </p:nvSpPr>
            <p:spPr bwMode="blackWhite">
              <a:xfrm flipV="1">
                <a:off x="1319" y="2352"/>
                <a:ext cx="1" cy="63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89" name="Freeform 136"/>
              <p:cNvSpPr>
                <a:spLocks/>
              </p:cNvSpPr>
              <p:nvPr/>
            </p:nvSpPr>
            <p:spPr bwMode="blackWhite">
              <a:xfrm>
                <a:off x="1400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0" name="Freeform 137"/>
              <p:cNvSpPr>
                <a:spLocks/>
              </p:cNvSpPr>
              <p:nvPr/>
            </p:nvSpPr>
            <p:spPr bwMode="blackWhite">
              <a:xfrm>
                <a:off x="1125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1" name="Freeform 138"/>
              <p:cNvSpPr>
                <a:spLocks/>
              </p:cNvSpPr>
              <p:nvPr/>
            </p:nvSpPr>
            <p:spPr bwMode="blackWhite">
              <a:xfrm>
                <a:off x="1262" y="2229"/>
                <a:ext cx="114" cy="113"/>
              </a:xfrm>
              <a:custGeom>
                <a:avLst/>
                <a:gdLst>
                  <a:gd name="T0" fmla="*/ 114 w 114"/>
                  <a:gd name="T1" fmla="*/ 113 h 113"/>
                  <a:gd name="T2" fmla="*/ 114 w 114"/>
                  <a:gd name="T3" fmla="*/ 0 h 113"/>
                  <a:gd name="T4" fmla="*/ 0 w 114"/>
                  <a:gd name="T5" fmla="*/ 0 h 113"/>
                  <a:gd name="T6" fmla="*/ 0 w 114"/>
                  <a:gd name="T7" fmla="*/ 113 h 113"/>
                  <a:gd name="T8" fmla="*/ 114 w 114"/>
                  <a:gd name="T9" fmla="*/ 113 h 113"/>
                  <a:gd name="T10" fmla="*/ 114 w 114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3"/>
                  <a:gd name="T20" fmla="*/ 114 w 114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3">
                    <a:moveTo>
                      <a:pt x="114" y="113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4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2" name="Freeform 139"/>
              <p:cNvSpPr>
                <a:spLocks/>
              </p:cNvSpPr>
              <p:nvPr/>
            </p:nvSpPr>
            <p:spPr bwMode="blackWhite">
              <a:xfrm>
                <a:off x="1547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3" name="Freeform 140"/>
              <p:cNvSpPr>
                <a:spLocks/>
              </p:cNvSpPr>
              <p:nvPr/>
            </p:nvSpPr>
            <p:spPr bwMode="blackWhite">
              <a:xfrm>
                <a:off x="1737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4" name="Freeform 141"/>
              <p:cNvSpPr>
                <a:spLocks/>
              </p:cNvSpPr>
              <p:nvPr/>
            </p:nvSpPr>
            <p:spPr bwMode="blackWhite">
              <a:xfrm>
                <a:off x="1927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5" name="Freeform 142"/>
              <p:cNvSpPr>
                <a:spLocks/>
              </p:cNvSpPr>
              <p:nvPr/>
            </p:nvSpPr>
            <p:spPr bwMode="blackWhite">
              <a:xfrm>
                <a:off x="1357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6" name="Freeform 143"/>
              <p:cNvSpPr>
                <a:spLocks/>
              </p:cNvSpPr>
              <p:nvPr/>
            </p:nvSpPr>
            <p:spPr bwMode="blackWhite">
              <a:xfrm>
                <a:off x="2331" y="3515"/>
                <a:ext cx="113" cy="114"/>
              </a:xfrm>
              <a:custGeom>
                <a:avLst/>
                <a:gdLst>
                  <a:gd name="T0" fmla="*/ 113 w 113"/>
                  <a:gd name="T1" fmla="*/ 114 h 114"/>
                  <a:gd name="T2" fmla="*/ 113 w 113"/>
                  <a:gd name="T3" fmla="*/ 0 h 114"/>
                  <a:gd name="T4" fmla="*/ 0 w 113"/>
                  <a:gd name="T5" fmla="*/ 0 h 114"/>
                  <a:gd name="T6" fmla="*/ 0 w 113"/>
                  <a:gd name="T7" fmla="*/ 114 h 114"/>
                  <a:gd name="T8" fmla="*/ 113 w 113"/>
                  <a:gd name="T9" fmla="*/ 114 h 114"/>
                  <a:gd name="T10" fmla="*/ 113 w 113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3"/>
                  <a:gd name="T19" fmla="*/ 0 h 114"/>
                  <a:gd name="T20" fmla="*/ 113 w 113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3" h="114">
                    <a:moveTo>
                      <a:pt x="113" y="114"/>
                    </a:moveTo>
                    <a:lnTo>
                      <a:pt x="113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3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7" name="Freeform 144"/>
              <p:cNvSpPr>
                <a:spLocks/>
              </p:cNvSpPr>
              <p:nvPr/>
            </p:nvSpPr>
            <p:spPr bwMode="blackWhite">
              <a:xfrm>
                <a:off x="2520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8" name="Freeform 145"/>
              <p:cNvSpPr>
                <a:spLocks/>
              </p:cNvSpPr>
              <p:nvPr/>
            </p:nvSpPr>
            <p:spPr bwMode="blackWhite">
              <a:xfrm>
                <a:off x="2710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99" name="Freeform 146"/>
              <p:cNvSpPr>
                <a:spLocks/>
              </p:cNvSpPr>
              <p:nvPr/>
            </p:nvSpPr>
            <p:spPr bwMode="blackWhite">
              <a:xfrm>
                <a:off x="2141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0" name="Freeform 147"/>
              <p:cNvSpPr>
                <a:spLocks/>
              </p:cNvSpPr>
              <p:nvPr/>
            </p:nvSpPr>
            <p:spPr bwMode="blackWhite">
              <a:xfrm>
                <a:off x="3112" y="3515"/>
                <a:ext cx="113" cy="114"/>
              </a:xfrm>
              <a:custGeom>
                <a:avLst/>
                <a:gdLst>
                  <a:gd name="T0" fmla="*/ 113 w 113"/>
                  <a:gd name="T1" fmla="*/ 114 h 114"/>
                  <a:gd name="T2" fmla="*/ 113 w 113"/>
                  <a:gd name="T3" fmla="*/ 0 h 114"/>
                  <a:gd name="T4" fmla="*/ 0 w 113"/>
                  <a:gd name="T5" fmla="*/ 0 h 114"/>
                  <a:gd name="T6" fmla="*/ 0 w 113"/>
                  <a:gd name="T7" fmla="*/ 114 h 114"/>
                  <a:gd name="T8" fmla="*/ 113 w 113"/>
                  <a:gd name="T9" fmla="*/ 114 h 114"/>
                  <a:gd name="T10" fmla="*/ 113 w 113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3"/>
                  <a:gd name="T19" fmla="*/ 0 h 114"/>
                  <a:gd name="T20" fmla="*/ 113 w 113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3" h="114">
                    <a:moveTo>
                      <a:pt x="113" y="114"/>
                    </a:moveTo>
                    <a:lnTo>
                      <a:pt x="113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3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1" name="Freeform 148"/>
              <p:cNvSpPr>
                <a:spLocks/>
              </p:cNvSpPr>
              <p:nvPr/>
            </p:nvSpPr>
            <p:spPr bwMode="blackWhite">
              <a:xfrm>
                <a:off x="3301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2" name="Freeform 149"/>
              <p:cNvSpPr>
                <a:spLocks/>
              </p:cNvSpPr>
              <p:nvPr/>
            </p:nvSpPr>
            <p:spPr bwMode="blackWhite">
              <a:xfrm>
                <a:off x="3491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3" name="Freeform 150"/>
              <p:cNvSpPr>
                <a:spLocks/>
              </p:cNvSpPr>
              <p:nvPr/>
            </p:nvSpPr>
            <p:spPr bwMode="blackWhite">
              <a:xfrm>
                <a:off x="2922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4" name="Freeform 151"/>
              <p:cNvSpPr>
                <a:spLocks/>
              </p:cNvSpPr>
              <p:nvPr/>
            </p:nvSpPr>
            <p:spPr bwMode="blackWhite">
              <a:xfrm>
                <a:off x="3895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5" name="Freeform 152"/>
              <p:cNvSpPr>
                <a:spLocks/>
              </p:cNvSpPr>
              <p:nvPr/>
            </p:nvSpPr>
            <p:spPr bwMode="blackWhite">
              <a:xfrm>
                <a:off x="4085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6" name="Freeform 153"/>
              <p:cNvSpPr>
                <a:spLocks/>
              </p:cNvSpPr>
              <p:nvPr/>
            </p:nvSpPr>
            <p:spPr bwMode="blackWhite">
              <a:xfrm>
                <a:off x="4275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7" name="Freeform 154"/>
              <p:cNvSpPr>
                <a:spLocks/>
              </p:cNvSpPr>
              <p:nvPr/>
            </p:nvSpPr>
            <p:spPr bwMode="blackWhite">
              <a:xfrm>
                <a:off x="3705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8" name="Freeform 155"/>
              <p:cNvSpPr>
                <a:spLocks/>
              </p:cNvSpPr>
              <p:nvPr/>
            </p:nvSpPr>
            <p:spPr bwMode="blackWhite">
              <a:xfrm>
                <a:off x="4678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09" name="Freeform 156"/>
              <p:cNvSpPr>
                <a:spLocks/>
              </p:cNvSpPr>
              <p:nvPr/>
            </p:nvSpPr>
            <p:spPr bwMode="blackWhite">
              <a:xfrm>
                <a:off x="4868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0" name="Freeform 157"/>
              <p:cNvSpPr>
                <a:spLocks/>
              </p:cNvSpPr>
              <p:nvPr/>
            </p:nvSpPr>
            <p:spPr bwMode="blackWhite">
              <a:xfrm>
                <a:off x="5058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1" name="Freeform 158"/>
              <p:cNvSpPr>
                <a:spLocks/>
              </p:cNvSpPr>
              <p:nvPr/>
            </p:nvSpPr>
            <p:spPr bwMode="blackWhite">
              <a:xfrm>
                <a:off x="4488" y="3515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2" name="Freeform 159"/>
              <p:cNvSpPr>
                <a:spLocks/>
              </p:cNvSpPr>
              <p:nvPr/>
            </p:nvSpPr>
            <p:spPr bwMode="blackWhite">
              <a:xfrm>
                <a:off x="1547" y="1737"/>
                <a:ext cx="114" cy="113"/>
              </a:xfrm>
              <a:custGeom>
                <a:avLst/>
                <a:gdLst>
                  <a:gd name="T0" fmla="*/ 114 w 114"/>
                  <a:gd name="T1" fmla="*/ 113 h 113"/>
                  <a:gd name="T2" fmla="*/ 114 w 114"/>
                  <a:gd name="T3" fmla="*/ 0 h 113"/>
                  <a:gd name="T4" fmla="*/ 0 w 114"/>
                  <a:gd name="T5" fmla="*/ 0 h 113"/>
                  <a:gd name="T6" fmla="*/ 0 w 114"/>
                  <a:gd name="T7" fmla="*/ 113 h 113"/>
                  <a:gd name="T8" fmla="*/ 114 w 114"/>
                  <a:gd name="T9" fmla="*/ 113 h 113"/>
                  <a:gd name="T10" fmla="*/ 114 w 114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3"/>
                  <a:gd name="T20" fmla="*/ 114 w 114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3">
                    <a:moveTo>
                      <a:pt x="114" y="113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4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3" name="Freeform 160"/>
              <p:cNvSpPr>
                <a:spLocks/>
              </p:cNvSpPr>
              <p:nvPr/>
            </p:nvSpPr>
            <p:spPr bwMode="blackWhite">
              <a:xfrm>
                <a:off x="987" y="1983"/>
                <a:ext cx="114" cy="113"/>
              </a:xfrm>
              <a:custGeom>
                <a:avLst/>
                <a:gdLst>
                  <a:gd name="T0" fmla="*/ 114 w 114"/>
                  <a:gd name="T1" fmla="*/ 113 h 113"/>
                  <a:gd name="T2" fmla="*/ 114 w 114"/>
                  <a:gd name="T3" fmla="*/ 0 h 113"/>
                  <a:gd name="T4" fmla="*/ 0 w 114"/>
                  <a:gd name="T5" fmla="*/ 0 h 113"/>
                  <a:gd name="T6" fmla="*/ 0 w 114"/>
                  <a:gd name="T7" fmla="*/ 113 h 113"/>
                  <a:gd name="T8" fmla="*/ 114 w 114"/>
                  <a:gd name="T9" fmla="*/ 113 h 113"/>
                  <a:gd name="T10" fmla="*/ 114 w 114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3"/>
                  <a:gd name="T20" fmla="*/ 114 w 114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3">
                    <a:moveTo>
                      <a:pt x="114" y="113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4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4" name="Freeform 161"/>
              <p:cNvSpPr>
                <a:spLocks/>
              </p:cNvSpPr>
              <p:nvPr/>
            </p:nvSpPr>
            <p:spPr bwMode="blackWhite">
              <a:xfrm>
                <a:off x="1732" y="2415"/>
                <a:ext cx="276" cy="57"/>
              </a:xfrm>
              <a:custGeom>
                <a:avLst/>
                <a:gdLst>
                  <a:gd name="T0" fmla="*/ 0 w 276"/>
                  <a:gd name="T1" fmla="*/ 57 h 57"/>
                  <a:gd name="T2" fmla="*/ 0 w 276"/>
                  <a:gd name="T3" fmla="*/ 0 h 57"/>
                  <a:gd name="T4" fmla="*/ 276 w 276"/>
                  <a:gd name="T5" fmla="*/ 0 h 57"/>
                  <a:gd name="T6" fmla="*/ 276 w 276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76"/>
                  <a:gd name="T13" fmla="*/ 0 h 57"/>
                  <a:gd name="T14" fmla="*/ 276 w 276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76" h="57">
                    <a:moveTo>
                      <a:pt x="0" y="57"/>
                    </a:moveTo>
                    <a:lnTo>
                      <a:pt x="0" y="0"/>
                    </a:lnTo>
                    <a:lnTo>
                      <a:pt x="276" y="0"/>
                    </a:lnTo>
                    <a:lnTo>
                      <a:pt x="276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5" name="Freeform 162"/>
              <p:cNvSpPr>
                <a:spLocks/>
              </p:cNvSpPr>
              <p:nvPr/>
            </p:nvSpPr>
            <p:spPr bwMode="blackWhite">
              <a:xfrm>
                <a:off x="2065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6" name="Freeform 163"/>
              <p:cNvSpPr>
                <a:spLocks/>
              </p:cNvSpPr>
              <p:nvPr/>
            </p:nvSpPr>
            <p:spPr bwMode="blackWhite">
              <a:xfrm>
                <a:off x="1951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7" name="Freeform 164"/>
              <p:cNvSpPr>
                <a:spLocks/>
              </p:cNvSpPr>
              <p:nvPr/>
            </p:nvSpPr>
            <p:spPr bwMode="blackWhite">
              <a:xfrm>
                <a:off x="1789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8" name="Freeform 165"/>
              <p:cNvSpPr>
                <a:spLocks/>
              </p:cNvSpPr>
              <p:nvPr/>
            </p:nvSpPr>
            <p:spPr bwMode="blackWhite">
              <a:xfrm>
                <a:off x="1675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19" name="Freeform 166"/>
              <p:cNvSpPr>
                <a:spLocks/>
              </p:cNvSpPr>
              <p:nvPr/>
            </p:nvSpPr>
            <p:spPr bwMode="blackWhite">
              <a:xfrm>
                <a:off x="1927" y="2229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0" name="Freeform 167"/>
              <p:cNvSpPr>
                <a:spLocks/>
              </p:cNvSpPr>
              <p:nvPr/>
            </p:nvSpPr>
            <p:spPr bwMode="blackWhite">
              <a:xfrm>
                <a:off x="1813" y="2342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1" name="Line 168"/>
              <p:cNvSpPr>
                <a:spLocks noChangeShapeType="1"/>
              </p:cNvSpPr>
              <p:nvPr/>
            </p:nvSpPr>
            <p:spPr bwMode="blackWhite">
              <a:xfrm flipV="1">
                <a:off x="1870" y="2352"/>
                <a:ext cx="1" cy="63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2" name="Freeform 169"/>
              <p:cNvSpPr>
                <a:spLocks/>
              </p:cNvSpPr>
              <p:nvPr/>
            </p:nvSpPr>
            <p:spPr bwMode="blackWhite">
              <a:xfrm>
                <a:off x="2202" y="1983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3" name="Freeform 170"/>
              <p:cNvSpPr>
                <a:spLocks/>
              </p:cNvSpPr>
              <p:nvPr/>
            </p:nvSpPr>
            <p:spPr bwMode="blackWhite">
              <a:xfrm>
                <a:off x="2088" y="209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4" name="Line 171"/>
              <p:cNvSpPr>
                <a:spLocks noChangeShapeType="1"/>
              </p:cNvSpPr>
              <p:nvPr/>
            </p:nvSpPr>
            <p:spPr bwMode="blackWhite">
              <a:xfrm flipV="1">
                <a:off x="2145" y="2106"/>
                <a:ext cx="1" cy="6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5" name="Freeform 172"/>
              <p:cNvSpPr>
                <a:spLocks/>
              </p:cNvSpPr>
              <p:nvPr/>
            </p:nvSpPr>
            <p:spPr bwMode="blackWhite">
              <a:xfrm>
                <a:off x="1870" y="2172"/>
                <a:ext cx="551" cy="57"/>
              </a:xfrm>
              <a:custGeom>
                <a:avLst/>
                <a:gdLst>
                  <a:gd name="T0" fmla="*/ 0 w 551"/>
                  <a:gd name="T1" fmla="*/ 57 h 57"/>
                  <a:gd name="T2" fmla="*/ 0 w 551"/>
                  <a:gd name="T3" fmla="*/ 0 h 57"/>
                  <a:gd name="T4" fmla="*/ 551 w 551"/>
                  <a:gd name="T5" fmla="*/ 0 h 57"/>
                  <a:gd name="T6" fmla="*/ 551 w 551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51"/>
                  <a:gd name="T13" fmla="*/ 0 h 57"/>
                  <a:gd name="T14" fmla="*/ 551 w 551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51" h="57">
                    <a:moveTo>
                      <a:pt x="0" y="57"/>
                    </a:moveTo>
                    <a:lnTo>
                      <a:pt x="0" y="0"/>
                    </a:lnTo>
                    <a:lnTo>
                      <a:pt x="551" y="0"/>
                    </a:lnTo>
                    <a:lnTo>
                      <a:pt x="551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6" name="Freeform 173"/>
              <p:cNvSpPr>
                <a:spLocks/>
              </p:cNvSpPr>
              <p:nvPr/>
            </p:nvSpPr>
            <p:spPr bwMode="blackWhite">
              <a:xfrm>
                <a:off x="1951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7" name="Freeform 174"/>
              <p:cNvSpPr>
                <a:spLocks/>
              </p:cNvSpPr>
              <p:nvPr/>
            </p:nvSpPr>
            <p:spPr bwMode="blackWhite">
              <a:xfrm>
                <a:off x="1675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8" name="Freeform 175"/>
              <p:cNvSpPr>
                <a:spLocks/>
              </p:cNvSpPr>
              <p:nvPr/>
            </p:nvSpPr>
            <p:spPr bwMode="blackWhite">
              <a:xfrm>
                <a:off x="1813" y="2229"/>
                <a:ext cx="114" cy="113"/>
              </a:xfrm>
              <a:custGeom>
                <a:avLst/>
                <a:gdLst>
                  <a:gd name="T0" fmla="*/ 114 w 114"/>
                  <a:gd name="T1" fmla="*/ 113 h 113"/>
                  <a:gd name="T2" fmla="*/ 114 w 114"/>
                  <a:gd name="T3" fmla="*/ 0 h 113"/>
                  <a:gd name="T4" fmla="*/ 0 w 114"/>
                  <a:gd name="T5" fmla="*/ 0 h 113"/>
                  <a:gd name="T6" fmla="*/ 0 w 114"/>
                  <a:gd name="T7" fmla="*/ 113 h 113"/>
                  <a:gd name="T8" fmla="*/ 114 w 114"/>
                  <a:gd name="T9" fmla="*/ 113 h 113"/>
                  <a:gd name="T10" fmla="*/ 114 w 114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3"/>
                  <a:gd name="T20" fmla="*/ 114 w 114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3">
                    <a:moveTo>
                      <a:pt x="114" y="113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4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29" name="Freeform 176"/>
              <p:cNvSpPr>
                <a:spLocks/>
              </p:cNvSpPr>
              <p:nvPr/>
            </p:nvSpPr>
            <p:spPr bwMode="blackWhite">
              <a:xfrm>
                <a:off x="2283" y="2415"/>
                <a:ext cx="275" cy="57"/>
              </a:xfrm>
              <a:custGeom>
                <a:avLst/>
                <a:gdLst>
                  <a:gd name="T0" fmla="*/ 0 w 275"/>
                  <a:gd name="T1" fmla="*/ 57 h 57"/>
                  <a:gd name="T2" fmla="*/ 0 w 275"/>
                  <a:gd name="T3" fmla="*/ 0 h 57"/>
                  <a:gd name="T4" fmla="*/ 275 w 275"/>
                  <a:gd name="T5" fmla="*/ 0 h 57"/>
                  <a:gd name="T6" fmla="*/ 275 w 275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75"/>
                  <a:gd name="T13" fmla="*/ 0 h 57"/>
                  <a:gd name="T14" fmla="*/ 275 w 275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75" h="57">
                    <a:moveTo>
                      <a:pt x="0" y="57"/>
                    </a:moveTo>
                    <a:lnTo>
                      <a:pt x="0" y="0"/>
                    </a:lnTo>
                    <a:lnTo>
                      <a:pt x="275" y="0"/>
                    </a:lnTo>
                    <a:lnTo>
                      <a:pt x="275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0" name="Freeform 177"/>
              <p:cNvSpPr>
                <a:spLocks/>
              </p:cNvSpPr>
              <p:nvPr/>
            </p:nvSpPr>
            <p:spPr bwMode="blackWhite">
              <a:xfrm>
                <a:off x="2615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1" name="Freeform 178"/>
              <p:cNvSpPr>
                <a:spLocks/>
              </p:cNvSpPr>
              <p:nvPr/>
            </p:nvSpPr>
            <p:spPr bwMode="blackWhite">
              <a:xfrm>
                <a:off x="2501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2" name="Freeform 179"/>
              <p:cNvSpPr>
                <a:spLocks/>
              </p:cNvSpPr>
              <p:nvPr/>
            </p:nvSpPr>
            <p:spPr bwMode="blackWhite">
              <a:xfrm>
                <a:off x="2340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3" name="Freeform 180"/>
              <p:cNvSpPr>
                <a:spLocks/>
              </p:cNvSpPr>
              <p:nvPr/>
            </p:nvSpPr>
            <p:spPr bwMode="blackWhite">
              <a:xfrm>
                <a:off x="2226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4" name="Freeform 181"/>
              <p:cNvSpPr>
                <a:spLocks/>
              </p:cNvSpPr>
              <p:nvPr/>
            </p:nvSpPr>
            <p:spPr bwMode="blackWhite">
              <a:xfrm>
                <a:off x="2478" y="2229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5" name="Freeform 182"/>
              <p:cNvSpPr>
                <a:spLocks/>
              </p:cNvSpPr>
              <p:nvPr/>
            </p:nvSpPr>
            <p:spPr bwMode="blackWhite">
              <a:xfrm>
                <a:off x="2364" y="2342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6" name="Line 183"/>
              <p:cNvSpPr>
                <a:spLocks noChangeShapeType="1"/>
              </p:cNvSpPr>
              <p:nvPr/>
            </p:nvSpPr>
            <p:spPr bwMode="blackWhite">
              <a:xfrm flipV="1">
                <a:off x="2421" y="2352"/>
                <a:ext cx="1" cy="63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7" name="Freeform 184"/>
              <p:cNvSpPr>
                <a:spLocks/>
              </p:cNvSpPr>
              <p:nvPr/>
            </p:nvSpPr>
            <p:spPr bwMode="blackWhite">
              <a:xfrm>
                <a:off x="2501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8" name="Freeform 185"/>
              <p:cNvSpPr>
                <a:spLocks/>
              </p:cNvSpPr>
              <p:nvPr/>
            </p:nvSpPr>
            <p:spPr bwMode="blackWhite">
              <a:xfrm>
                <a:off x="2226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39" name="Freeform 186"/>
              <p:cNvSpPr>
                <a:spLocks/>
              </p:cNvSpPr>
              <p:nvPr/>
            </p:nvSpPr>
            <p:spPr bwMode="blackWhite">
              <a:xfrm>
                <a:off x="2364" y="2229"/>
                <a:ext cx="114" cy="113"/>
              </a:xfrm>
              <a:custGeom>
                <a:avLst/>
                <a:gdLst>
                  <a:gd name="T0" fmla="*/ 114 w 114"/>
                  <a:gd name="T1" fmla="*/ 113 h 113"/>
                  <a:gd name="T2" fmla="*/ 114 w 114"/>
                  <a:gd name="T3" fmla="*/ 0 h 113"/>
                  <a:gd name="T4" fmla="*/ 0 w 114"/>
                  <a:gd name="T5" fmla="*/ 0 h 113"/>
                  <a:gd name="T6" fmla="*/ 0 w 114"/>
                  <a:gd name="T7" fmla="*/ 113 h 113"/>
                  <a:gd name="T8" fmla="*/ 114 w 114"/>
                  <a:gd name="T9" fmla="*/ 113 h 113"/>
                  <a:gd name="T10" fmla="*/ 114 w 114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3"/>
                  <a:gd name="T20" fmla="*/ 114 w 114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3">
                    <a:moveTo>
                      <a:pt x="114" y="113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4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0" name="Freeform 187"/>
              <p:cNvSpPr>
                <a:spLocks/>
              </p:cNvSpPr>
              <p:nvPr/>
            </p:nvSpPr>
            <p:spPr bwMode="blackWhite">
              <a:xfrm>
                <a:off x="2088" y="1983"/>
                <a:ext cx="114" cy="113"/>
              </a:xfrm>
              <a:custGeom>
                <a:avLst/>
                <a:gdLst>
                  <a:gd name="T0" fmla="*/ 114 w 114"/>
                  <a:gd name="T1" fmla="*/ 113 h 113"/>
                  <a:gd name="T2" fmla="*/ 114 w 114"/>
                  <a:gd name="T3" fmla="*/ 0 h 113"/>
                  <a:gd name="T4" fmla="*/ 0 w 114"/>
                  <a:gd name="T5" fmla="*/ 0 h 113"/>
                  <a:gd name="T6" fmla="*/ 0 w 114"/>
                  <a:gd name="T7" fmla="*/ 113 h 113"/>
                  <a:gd name="T8" fmla="*/ 114 w 114"/>
                  <a:gd name="T9" fmla="*/ 113 h 113"/>
                  <a:gd name="T10" fmla="*/ 114 w 114"/>
                  <a:gd name="T11" fmla="*/ 113 h 1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3"/>
                  <a:gd name="T20" fmla="*/ 114 w 114"/>
                  <a:gd name="T21" fmla="*/ 113 h 1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3">
                    <a:moveTo>
                      <a:pt x="114" y="113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14" y="113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1" name="Freeform 188"/>
              <p:cNvSpPr>
                <a:spLocks/>
              </p:cNvSpPr>
              <p:nvPr/>
            </p:nvSpPr>
            <p:spPr bwMode="blackWhite">
              <a:xfrm>
                <a:off x="3185" y="2415"/>
                <a:ext cx="275" cy="57"/>
              </a:xfrm>
              <a:custGeom>
                <a:avLst/>
                <a:gdLst>
                  <a:gd name="T0" fmla="*/ 0 w 275"/>
                  <a:gd name="T1" fmla="*/ 57 h 57"/>
                  <a:gd name="T2" fmla="*/ 0 w 275"/>
                  <a:gd name="T3" fmla="*/ 0 h 57"/>
                  <a:gd name="T4" fmla="*/ 275 w 275"/>
                  <a:gd name="T5" fmla="*/ 0 h 57"/>
                  <a:gd name="T6" fmla="*/ 275 w 275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75"/>
                  <a:gd name="T13" fmla="*/ 0 h 57"/>
                  <a:gd name="T14" fmla="*/ 275 w 275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75" h="57">
                    <a:moveTo>
                      <a:pt x="0" y="57"/>
                    </a:moveTo>
                    <a:lnTo>
                      <a:pt x="0" y="0"/>
                    </a:lnTo>
                    <a:lnTo>
                      <a:pt x="275" y="0"/>
                    </a:lnTo>
                    <a:lnTo>
                      <a:pt x="275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2" name="Freeform 189"/>
              <p:cNvSpPr>
                <a:spLocks/>
              </p:cNvSpPr>
              <p:nvPr/>
            </p:nvSpPr>
            <p:spPr bwMode="blackWhite">
              <a:xfrm>
                <a:off x="3517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3" name="Freeform 190"/>
              <p:cNvSpPr>
                <a:spLocks/>
              </p:cNvSpPr>
              <p:nvPr/>
            </p:nvSpPr>
            <p:spPr bwMode="blackWhite">
              <a:xfrm>
                <a:off x="3403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4" name="Freeform 191"/>
              <p:cNvSpPr>
                <a:spLocks/>
              </p:cNvSpPr>
              <p:nvPr/>
            </p:nvSpPr>
            <p:spPr bwMode="blackWhite">
              <a:xfrm>
                <a:off x="3242" y="2472"/>
                <a:ext cx="19" cy="133"/>
              </a:xfrm>
              <a:custGeom>
                <a:avLst/>
                <a:gdLst>
                  <a:gd name="T0" fmla="*/ 19 w 19"/>
                  <a:gd name="T1" fmla="*/ 133 h 133"/>
                  <a:gd name="T2" fmla="*/ 19 w 19"/>
                  <a:gd name="T3" fmla="*/ 19 h 133"/>
                  <a:gd name="T4" fmla="*/ 0 w 19"/>
                  <a:gd name="T5" fmla="*/ 0 h 133"/>
                  <a:gd name="T6" fmla="*/ 0 w 19"/>
                  <a:gd name="T7" fmla="*/ 114 h 133"/>
                  <a:gd name="T8" fmla="*/ 19 w 19"/>
                  <a:gd name="T9" fmla="*/ 133 h 133"/>
                  <a:gd name="T10" fmla="*/ 19 w 19"/>
                  <a:gd name="T11" fmla="*/ 133 h 1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3"/>
                  <a:gd name="T20" fmla="*/ 19 w 19"/>
                  <a:gd name="T21" fmla="*/ 133 h 13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3">
                    <a:moveTo>
                      <a:pt x="19" y="133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5" name="Freeform 192"/>
              <p:cNvSpPr>
                <a:spLocks/>
              </p:cNvSpPr>
              <p:nvPr/>
            </p:nvSpPr>
            <p:spPr bwMode="blackWhite">
              <a:xfrm>
                <a:off x="3128" y="258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6" name="Freeform 193"/>
              <p:cNvSpPr>
                <a:spLocks/>
              </p:cNvSpPr>
              <p:nvPr/>
            </p:nvSpPr>
            <p:spPr bwMode="blackWhite">
              <a:xfrm>
                <a:off x="3380" y="2229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7" name="Freeform 194"/>
              <p:cNvSpPr>
                <a:spLocks/>
              </p:cNvSpPr>
              <p:nvPr/>
            </p:nvSpPr>
            <p:spPr bwMode="blackWhite">
              <a:xfrm>
                <a:off x="3266" y="2342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8" name="Line 195"/>
              <p:cNvSpPr>
                <a:spLocks noChangeShapeType="1"/>
              </p:cNvSpPr>
              <p:nvPr/>
            </p:nvSpPr>
            <p:spPr bwMode="blackWhite">
              <a:xfrm flipV="1">
                <a:off x="3323" y="2352"/>
                <a:ext cx="1" cy="63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49" name="Freeform 196"/>
              <p:cNvSpPr>
                <a:spLocks/>
              </p:cNvSpPr>
              <p:nvPr/>
            </p:nvSpPr>
            <p:spPr bwMode="blackWhite">
              <a:xfrm>
                <a:off x="3655" y="1983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0" name="Freeform 197"/>
              <p:cNvSpPr>
                <a:spLocks/>
              </p:cNvSpPr>
              <p:nvPr/>
            </p:nvSpPr>
            <p:spPr bwMode="blackWhite">
              <a:xfrm>
                <a:off x="3541" y="2096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1" name="Line 198"/>
              <p:cNvSpPr>
                <a:spLocks noChangeShapeType="1"/>
              </p:cNvSpPr>
              <p:nvPr/>
            </p:nvSpPr>
            <p:spPr bwMode="blackWhite">
              <a:xfrm flipV="1">
                <a:off x="3598" y="2106"/>
                <a:ext cx="1" cy="6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2" name="Freeform 199"/>
              <p:cNvSpPr>
                <a:spLocks/>
              </p:cNvSpPr>
              <p:nvPr/>
            </p:nvSpPr>
            <p:spPr bwMode="blackWhite">
              <a:xfrm>
                <a:off x="3323" y="2172"/>
                <a:ext cx="551" cy="57"/>
              </a:xfrm>
              <a:custGeom>
                <a:avLst/>
                <a:gdLst>
                  <a:gd name="T0" fmla="*/ 0 w 551"/>
                  <a:gd name="T1" fmla="*/ 57 h 57"/>
                  <a:gd name="T2" fmla="*/ 0 w 551"/>
                  <a:gd name="T3" fmla="*/ 0 h 57"/>
                  <a:gd name="T4" fmla="*/ 551 w 551"/>
                  <a:gd name="T5" fmla="*/ 0 h 57"/>
                  <a:gd name="T6" fmla="*/ 551 w 551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51"/>
                  <a:gd name="T13" fmla="*/ 0 h 57"/>
                  <a:gd name="T14" fmla="*/ 551 w 551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51" h="57">
                    <a:moveTo>
                      <a:pt x="0" y="57"/>
                    </a:moveTo>
                    <a:lnTo>
                      <a:pt x="0" y="0"/>
                    </a:lnTo>
                    <a:lnTo>
                      <a:pt x="551" y="0"/>
                    </a:lnTo>
                    <a:lnTo>
                      <a:pt x="551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3" name="Freeform 200"/>
              <p:cNvSpPr>
                <a:spLocks/>
              </p:cNvSpPr>
              <p:nvPr/>
            </p:nvSpPr>
            <p:spPr bwMode="blackWhite">
              <a:xfrm>
                <a:off x="4215" y="1737"/>
                <a:ext cx="19" cy="132"/>
              </a:xfrm>
              <a:custGeom>
                <a:avLst/>
                <a:gdLst>
                  <a:gd name="T0" fmla="*/ 19 w 19"/>
                  <a:gd name="T1" fmla="*/ 132 h 132"/>
                  <a:gd name="T2" fmla="*/ 19 w 19"/>
                  <a:gd name="T3" fmla="*/ 19 h 132"/>
                  <a:gd name="T4" fmla="*/ 0 w 19"/>
                  <a:gd name="T5" fmla="*/ 0 h 132"/>
                  <a:gd name="T6" fmla="*/ 0 w 19"/>
                  <a:gd name="T7" fmla="*/ 113 h 132"/>
                  <a:gd name="T8" fmla="*/ 19 w 19"/>
                  <a:gd name="T9" fmla="*/ 132 h 132"/>
                  <a:gd name="T10" fmla="*/ 19 w 19"/>
                  <a:gd name="T11" fmla="*/ 132 h 1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32"/>
                  <a:gd name="T20" fmla="*/ 19 w 19"/>
                  <a:gd name="T21" fmla="*/ 132 h 1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32">
                    <a:moveTo>
                      <a:pt x="19" y="132"/>
                    </a:moveTo>
                    <a:lnTo>
                      <a:pt x="19" y="19"/>
                    </a:lnTo>
                    <a:lnTo>
                      <a:pt x="0" y="0"/>
                    </a:lnTo>
                    <a:lnTo>
                      <a:pt x="0" y="113"/>
                    </a:lnTo>
                    <a:lnTo>
                      <a:pt x="19" y="132"/>
                    </a:lnTo>
                    <a:close/>
                  </a:path>
                </a:pathLst>
              </a:custGeom>
              <a:solidFill>
                <a:srgbClr val="AC8E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4" name="Freeform 201"/>
              <p:cNvSpPr>
                <a:spLocks/>
              </p:cNvSpPr>
              <p:nvPr/>
            </p:nvSpPr>
            <p:spPr bwMode="blackWhite">
              <a:xfrm>
                <a:off x="4101" y="1850"/>
                <a:ext cx="133" cy="19"/>
              </a:xfrm>
              <a:custGeom>
                <a:avLst/>
                <a:gdLst>
                  <a:gd name="T0" fmla="*/ 133 w 133"/>
                  <a:gd name="T1" fmla="*/ 19 h 19"/>
                  <a:gd name="T2" fmla="*/ 114 w 133"/>
                  <a:gd name="T3" fmla="*/ 0 h 19"/>
                  <a:gd name="T4" fmla="*/ 0 w 133"/>
                  <a:gd name="T5" fmla="*/ 0 h 19"/>
                  <a:gd name="T6" fmla="*/ 19 w 133"/>
                  <a:gd name="T7" fmla="*/ 19 h 19"/>
                  <a:gd name="T8" fmla="*/ 133 w 133"/>
                  <a:gd name="T9" fmla="*/ 19 h 19"/>
                  <a:gd name="T10" fmla="*/ 133 w 133"/>
                  <a:gd name="T11" fmla="*/ 19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3"/>
                  <a:gd name="T19" fmla="*/ 0 h 19"/>
                  <a:gd name="T20" fmla="*/ 133 w 133"/>
                  <a:gd name="T21" fmla="*/ 19 h 1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3" h="19">
                    <a:moveTo>
                      <a:pt x="133" y="19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19" y="19"/>
                    </a:lnTo>
                    <a:lnTo>
                      <a:pt x="133" y="19"/>
                    </a:lnTo>
                    <a:close/>
                  </a:path>
                </a:pathLst>
              </a:custGeom>
              <a:solidFill>
                <a:srgbClr val="8E75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5" name="Line 202"/>
              <p:cNvSpPr>
                <a:spLocks noChangeShapeType="1"/>
              </p:cNvSpPr>
              <p:nvPr/>
            </p:nvSpPr>
            <p:spPr bwMode="blackWhite">
              <a:xfrm flipV="1">
                <a:off x="4158" y="1860"/>
                <a:ext cx="1" cy="66"/>
              </a:xfrm>
              <a:prstGeom prst="line">
                <a:avLst/>
              </a:prstGeom>
              <a:noFill/>
              <a:ln w="22225">
                <a:solidFill>
                  <a:srgbClr val="0F29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6" name="Freeform 203"/>
              <p:cNvSpPr>
                <a:spLocks/>
              </p:cNvSpPr>
              <p:nvPr/>
            </p:nvSpPr>
            <p:spPr bwMode="blackWhite">
              <a:xfrm>
                <a:off x="3598" y="1926"/>
                <a:ext cx="1102" cy="57"/>
              </a:xfrm>
              <a:custGeom>
                <a:avLst/>
                <a:gdLst>
                  <a:gd name="T0" fmla="*/ 0 w 1102"/>
                  <a:gd name="T1" fmla="*/ 57 h 57"/>
                  <a:gd name="T2" fmla="*/ 0 w 1102"/>
                  <a:gd name="T3" fmla="*/ 0 h 57"/>
                  <a:gd name="T4" fmla="*/ 1102 w 1102"/>
                  <a:gd name="T5" fmla="*/ 0 h 57"/>
                  <a:gd name="T6" fmla="*/ 1102 w 1102"/>
                  <a:gd name="T7" fmla="*/ 57 h 5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02"/>
                  <a:gd name="T13" fmla="*/ 0 h 57"/>
                  <a:gd name="T14" fmla="*/ 1102 w 1102"/>
                  <a:gd name="T15" fmla="*/ 57 h 5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02" h="57">
                    <a:moveTo>
                      <a:pt x="0" y="57"/>
                    </a:moveTo>
                    <a:lnTo>
                      <a:pt x="0" y="0"/>
                    </a:lnTo>
                    <a:lnTo>
                      <a:pt x="1102" y="0"/>
                    </a:lnTo>
                    <a:lnTo>
                      <a:pt x="1102" y="57"/>
                    </a:lnTo>
                  </a:path>
                </a:pathLst>
              </a:custGeom>
              <a:noFill/>
              <a:ln w="22225">
                <a:solidFill>
                  <a:srgbClr val="0F298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57" name="Freeform 204"/>
              <p:cNvSpPr>
                <a:spLocks/>
              </p:cNvSpPr>
              <p:nvPr/>
            </p:nvSpPr>
            <p:spPr bwMode="blackWhite">
              <a:xfrm>
                <a:off x="3403" y="2472"/>
                <a:ext cx="114" cy="114"/>
              </a:xfrm>
              <a:custGeom>
                <a:avLst/>
                <a:gdLst>
                  <a:gd name="T0" fmla="*/ 114 w 114"/>
                  <a:gd name="T1" fmla="*/ 114 h 114"/>
                  <a:gd name="T2" fmla="*/ 114 w 114"/>
                  <a:gd name="T3" fmla="*/ 0 h 114"/>
                  <a:gd name="T4" fmla="*/ 0 w 114"/>
                  <a:gd name="T5" fmla="*/ 0 h 114"/>
                  <a:gd name="T6" fmla="*/ 0 w 114"/>
                  <a:gd name="T7" fmla="*/ 114 h 114"/>
                  <a:gd name="T8" fmla="*/ 114 w 114"/>
                  <a:gd name="T9" fmla="*/ 114 h 114"/>
                  <a:gd name="T10" fmla="*/ 114 w 114"/>
                  <a:gd name="T11" fmla="*/ 114 h 11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4"/>
                  <a:gd name="T19" fmla="*/ 0 h 114"/>
                  <a:gd name="T20" fmla="*/ 114 w 114"/>
                  <a:gd name="T21" fmla="*/ 114 h 11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4" h="114">
                    <a:moveTo>
                      <a:pt x="114" y="114"/>
                    </a:moveTo>
                    <a:lnTo>
                      <a:pt x="114" y="0"/>
                    </a:lnTo>
                    <a:lnTo>
                      <a:pt x="0" y="0"/>
                    </a:lnTo>
                    <a:lnTo>
                      <a:pt x="0" y="114"/>
                    </a:lnTo>
                    <a:lnTo>
                      <a:pt x="114" y="114"/>
                    </a:lnTo>
                    <a:close/>
                  </a:path>
                </a:pathLst>
              </a:custGeom>
              <a:solidFill>
                <a:srgbClr val="CAA7D1"/>
              </a:solidFill>
              <a:ln w="3175">
                <a:solidFill>
                  <a:srgbClr val="CAA7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07" name="Freeform 205"/>
            <p:cNvSpPr>
              <a:spLocks/>
            </p:cNvSpPr>
            <p:nvPr/>
          </p:nvSpPr>
          <p:spPr bwMode="blackWhite">
            <a:xfrm>
              <a:off x="3128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08" name="Freeform 206"/>
            <p:cNvSpPr>
              <a:spLocks/>
            </p:cNvSpPr>
            <p:nvPr/>
          </p:nvSpPr>
          <p:spPr bwMode="blackWhite">
            <a:xfrm>
              <a:off x="3266" y="2229"/>
              <a:ext cx="114" cy="113"/>
            </a:xfrm>
            <a:custGeom>
              <a:avLst/>
              <a:gdLst>
                <a:gd name="T0" fmla="*/ 114 w 114"/>
                <a:gd name="T1" fmla="*/ 113 h 113"/>
                <a:gd name="T2" fmla="*/ 114 w 114"/>
                <a:gd name="T3" fmla="*/ 0 h 113"/>
                <a:gd name="T4" fmla="*/ 0 w 114"/>
                <a:gd name="T5" fmla="*/ 0 h 113"/>
                <a:gd name="T6" fmla="*/ 0 w 114"/>
                <a:gd name="T7" fmla="*/ 113 h 113"/>
                <a:gd name="T8" fmla="*/ 114 w 114"/>
                <a:gd name="T9" fmla="*/ 113 h 113"/>
                <a:gd name="T10" fmla="*/ 114 w 114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3"/>
                <a:gd name="T20" fmla="*/ 114 w 114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3">
                  <a:moveTo>
                    <a:pt x="114" y="113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4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Freeform 207"/>
            <p:cNvSpPr>
              <a:spLocks/>
            </p:cNvSpPr>
            <p:nvPr/>
          </p:nvSpPr>
          <p:spPr bwMode="blackWhite">
            <a:xfrm>
              <a:off x="3736" y="2415"/>
              <a:ext cx="275" cy="57"/>
            </a:xfrm>
            <a:custGeom>
              <a:avLst/>
              <a:gdLst>
                <a:gd name="T0" fmla="*/ 0 w 275"/>
                <a:gd name="T1" fmla="*/ 57 h 57"/>
                <a:gd name="T2" fmla="*/ 0 w 275"/>
                <a:gd name="T3" fmla="*/ 0 h 57"/>
                <a:gd name="T4" fmla="*/ 275 w 275"/>
                <a:gd name="T5" fmla="*/ 0 h 57"/>
                <a:gd name="T6" fmla="*/ 275 w 275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5"/>
                <a:gd name="T13" fmla="*/ 0 h 57"/>
                <a:gd name="T14" fmla="*/ 275 w 275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5" h="57">
                  <a:moveTo>
                    <a:pt x="0" y="57"/>
                  </a:moveTo>
                  <a:lnTo>
                    <a:pt x="0" y="0"/>
                  </a:lnTo>
                  <a:lnTo>
                    <a:pt x="275" y="0"/>
                  </a:lnTo>
                  <a:lnTo>
                    <a:pt x="275" y="57"/>
                  </a:lnTo>
                </a:path>
              </a:pathLst>
            </a:custGeom>
            <a:noFill/>
            <a:ln w="22225">
              <a:solidFill>
                <a:srgbClr val="0F298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0" name="Freeform 208"/>
            <p:cNvSpPr>
              <a:spLocks/>
            </p:cNvSpPr>
            <p:nvPr/>
          </p:nvSpPr>
          <p:spPr bwMode="blackWhite">
            <a:xfrm>
              <a:off x="4068" y="2472"/>
              <a:ext cx="19" cy="133"/>
            </a:xfrm>
            <a:custGeom>
              <a:avLst/>
              <a:gdLst>
                <a:gd name="T0" fmla="*/ 19 w 19"/>
                <a:gd name="T1" fmla="*/ 133 h 133"/>
                <a:gd name="T2" fmla="*/ 19 w 19"/>
                <a:gd name="T3" fmla="*/ 19 h 133"/>
                <a:gd name="T4" fmla="*/ 0 w 19"/>
                <a:gd name="T5" fmla="*/ 0 h 133"/>
                <a:gd name="T6" fmla="*/ 0 w 19"/>
                <a:gd name="T7" fmla="*/ 114 h 133"/>
                <a:gd name="T8" fmla="*/ 19 w 19"/>
                <a:gd name="T9" fmla="*/ 133 h 133"/>
                <a:gd name="T10" fmla="*/ 19 w 19"/>
                <a:gd name="T11" fmla="*/ 133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3"/>
                <a:gd name="T20" fmla="*/ 19 w 19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3">
                  <a:moveTo>
                    <a:pt x="19" y="133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9" y="133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Freeform 209"/>
            <p:cNvSpPr>
              <a:spLocks/>
            </p:cNvSpPr>
            <p:nvPr/>
          </p:nvSpPr>
          <p:spPr bwMode="blackWhite">
            <a:xfrm>
              <a:off x="3954" y="258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Freeform 210"/>
            <p:cNvSpPr>
              <a:spLocks/>
            </p:cNvSpPr>
            <p:nvPr/>
          </p:nvSpPr>
          <p:spPr bwMode="blackWhite">
            <a:xfrm>
              <a:off x="3793" y="2472"/>
              <a:ext cx="19" cy="133"/>
            </a:xfrm>
            <a:custGeom>
              <a:avLst/>
              <a:gdLst>
                <a:gd name="T0" fmla="*/ 19 w 19"/>
                <a:gd name="T1" fmla="*/ 133 h 133"/>
                <a:gd name="T2" fmla="*/ 19 w 19"/>
                <a:gd name="T3" fmla="*/ 19 h 133"/>
                <a:gd name="T4" fmla="*/ 0 w 19"/>
                <a:gd name="T5" fmla="*/ 0 h 133"/>
                <a:gd name="T6" fmla="*/ 0 w 19"/>
                <a:gd name="T7" fmla="*/ 114 h 133"/>
                <a:gd name="T8" fmla="*/ 19 w 19"/>
                <a:gd name="T9" fmla="*/ 133 h 133"/>
                <a:gd name="T10" fmla="*/ 19 w 19"/>
                <a:gd name="T11" fmla="*/ 133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3"/>
                <a:gd name="T20" fmla="*/ 19 w 19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3">
                  <a:moveTo>
                    <a:pt x="19" y="133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9" y="133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Freeform 211"/>
            <p:cNvSpPr>
              <a:spLocks/>
            </p:cNvSpPr>
            <p:nvPr/>
          </p:nvSpPr>
          <p:spPr bwMode="blackWhite">
            <a:xfrm>
              <a:off x="3679" y="258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Freeform 212"/>
            <p:cNvSpPr>
              <a:spLocks/>
            </p:cNvSpPr>
            <p:nvPr/>
          </p:nvSpPr>
          <p:spPr bwMode="blackWhite">
            <a:xfrm>
              <a:off x="3930" y="2229"/>
              <a:ext cx="19" cy="132"/>
            </a:xfrm>
            <a:custGeom>
              <a:avLst/>
              <a:gdLst>
                <a:gd name="T0" fmla="*/ 19 w 19"/>
                <a:gd name="T1" fmla="*/ 132 h 132"/>
                <a:gd name="T2" fmla="*/ 19 w 19"/>
                <a:gd name="T3" fmla="*/ 19 h 132"/>
                <a:gd name="T4" fmla="*/ 0 w 19"/>
                <a:gd name="T5" fmla="*/ 0 h 132"/>
                <a:gd name="T6" fmla="*/ 0 w 19"/>
                <a:gd name="T7" fmla="*/ 113 h 132"/>
                <a:gd name="T8" fmla="*/ 19 w 19"/>
                <a:gd name="T9" fmla="*/ 132 h 132"/>
                <a:gd name="T10" fmla="*/ 19 w 19"/>
                <a:gd name="T11" fmla="*/ 132 h 1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2"/>
                <a:gd name="T20" fmla="*/ 19 w 19"/>
                <a:gd name="T21" fmla="*/ 132 h 1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2">
                  <a:moveTo>
                    <a:pt x="19" y="132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9" y="132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Freeform 213"/>
            <p:cNvSpPr>
              <a:spLocks/>
            </p:cNvSpPr>
            <p:nvPr/>
          </p:nvSpPr>
          <p:spPr bwMode="blackWhite">
            <a:xfrm>
              <a:off x="3817" y="2342"/>
              <a:ext cx="132" cy="19"/>
            </a:xfrm>
            <a:custGeom>
              <a:avLst/>
              <a:gdLst>
                <a:gd name="T0" fmla="*/ 132 w 132"/>
                <a:gd name="T1" fmla="*/ 19 h 19"/>
                <a:gd name="T2" fmla="*/ 113 w 132"/>
                <a:gd name="T3" fmla="*/ 0 h 19"/>
                <a:gd name="T4" fmla="*/ 0 w 132"/>
                <a:gd name="T5" fmla="*/ 0 h 19"/>
                <a:gd name="T6" fmla="*/ 19 w 132"/>
                <a:gd name="T7" fmla="*/ 19 h 19"/>
                <a:gd name="T8" fmla="*/ 132 w 132"/>
                <a:gd name="T9" fmla="*/ 19 h 19"/>
                <a:gd name="T10" fmla="*/ 132 w 132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19"/>
                <a:gd name="T20" fmla="*/ 132 w 132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19">
                  <a:moveTo>
                    <a:pt x="132" y="19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2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214"/>
            <p:cNvSpPr>
              <a:spLocks noChangeShapeType="1"/>
            </p:cNvSpPr>
            <p:nvPr/>
          </p:nvSpPr>
          <p:spPr bwMode="blackWhite">
            <a:xfrm flipV="1">
              <a:off x="3874" y="2352"/>
              <a:ext cx="1" cy="63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Freeform 215"/>
            <p:cNvSpPr>
              <a:spLocks/>
            </p:cNvSpPr>
            <p:nvPr/>
          </p:nvSpPr>
          <p:spPr bwMode="blackWhite">
            <a:xfrm>
              <a:off x="3954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Freeform 216"/>
            <p:cNvSpPr>
              <a:spLocks/>
            </p:cNvSpPr>
            <p:nvPr/>
          </p:nvSpPr>
          <p:spPr bwMode="blackWhite">
            <a:xfrm>
              <a:off x="3679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Freeform 217"/>
            <p:cNvSpPr>
              <a:spLocks/>
            </p:cNvSpPr>
            <p:nvPr/>
          </p:nvSpPr>
          <p:spPr bwMode="blackWhite">
            <a:xfrm>
              <a:off x="3817" y="2229"/>
              <a:ext cx="113" cy="113"/>
            </a:xfrm>
            <a:custGeom>
              <a:avLst/>
              <a:gdLst>
                <a:gd name="T0" fmla="*/ 113 w 113"/>
                <a:gd name="T1" fmla="*/ 113 h 113"/>
                <a:gd name="T2" fmla="*/ 113 w 113"/>
                <a:gd name="T3" fmla="*/ 0 h 113"/>
                <a:gd name="T4" fmla="*/ 0 w 113"/>
                <a:gd name="T5" fmla="*/ 0 h 113"/>
                <a:gd name="T6" fmla="*/ 0 w 113"/>
                <a:gd name="T7" fmla="*/ 113 h 113"/>
                <a:gd name="T8" fmla="*/ 113 w 113"/>
                <a:gd name="T9" fmla="*/ 113 h 113"/>
                <a:gd name="T10" fmla="*/ 113 w 113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3"/>
                <a:gd name="T19" fmla="*/ 0 h 113"/>
                <a:gd name="T20" fmla="*/ 113 w 113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3" h="113">
                  <a:moveTo>
                    <a:pt x="113" y="113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3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Freeform 218"/>
            <p:cNvSpPr>
              <a:spLocks/>
            </p:cNvSpPr>
            <p:nvPr/>
          </p:nvSpPr>
          <p:spPr bwMode="blackWhite">
            <a:xfrm>
              <a:off x="4101" y="1737"/>
              <a:ext cx="114" cy="113"/>
            </a:xfrm>
            <a:custGeom>
              <a:avLst/>
              <a:gdLst>
                <a:gd name="T0" fmla="*/ 114 w 114"/>
                <a:gd name="T1" fmla="*/ 113 h 113"/>
                <a:gd name="T2" fmla="*/ 114 w 114"/>
                <a:gd name="T3" fmla="*/ 0 h 113"/>
                <a:gd name="T4" fmla="*/ 0 w 114"/>
                <a:gd name="T5" fmla="*/ 0 h 113"/>
                <a:gd name="T6" fmla="*/ 0 w 114"/>
                <a:gd name="T7" fmla="*/ 113 h 113"/>
                <a:gd name="T8" fmla="*/ 114 w 114"/>
                <a:gd name="T9" fmla="*/ 113 h 113"/>
                <a:gd name="T10" fmla="*/ 114 w 114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3"/>
                <a:gd name="T20" fmla="*/ 114 w 114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3">
                  <a:moveTo>
                    <a:pt x="114" y="113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4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Freeform 219"/>
            <p:cNvSpPr>
              <a:spLocks/>
            </p:cNvSpPr>
            <p:nvPr/>
          </p:nvSpPr>
          <p:spPr bwMode="blackWhite">
            <a:xfrm>
              <a:off x="3541" y="1983"/>
              <a:ext cx="114" cy="113"/>
            </a:xfrm>
            <a:custGeom>
              <a:avLst/>
              <a:gdLst>
                <a:gd name="T0" fmla="*/ 114 w 114"/>
                <a:gd name="T1" fmla="*/ 113 h 113"/>
                <a:gd name="T2" fmla="*/ 114 w 114"/>
                <a:gd name="T3" fmla="*/ 0 h 113"/>
                <a:gd name="T4" fmla="*/ 0 w 114"/>
                <a:gd name="T5" fmla="*/ 0 h 113"/>
                <a:gd name="T6" fmla="*/ 0 w 114"/>
                <a:gd name="T7" fmla="*/ 113 h 113"/>
                <a:gd name="T8" fmla="*/ 114 w 114"/>
                <a:gd name="T9" fmla="*/ 113 h 113"/>
                <a:gd name="T10" fmla="*/ 114 w 114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3"/>
                <a:gd name="T20" fmla="*/ 114 w 114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3">
                  <a:moveTo>
                    <a:pt x="114" y="113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4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Freeform 220"/>
            <p:cNvSpPr>
              <a:spLocks/>
            </p:cNvSpPr>
            <p:nvPr/>
          </p:nvSpPr>
          <p:spPr bwMode="blackWhite">
            <a:xfrm>
              <a:off x="4287" y="2415"/>
              <a:ext cx="275" cy="57"/>
            </a:xfrm>
            <a:custGeom>
              <a:avLst/>
              <a:gdLst>
                <a:gd name="T0" fmla="*/ 0 w 275"/>
                <a:gd name="T1" fmla="*/ 57 h 57"/>
                <a:gd name="T2" fmla="*/ 0 w 275"/>
                <a:gd name="T3" fmla="*/ 0 h 57"/>
                <a:gd name="T4" fmla="*/ 275 w 275"/>
                <a:gd name="T5" fmla="*/ 0 h 57"/>
                <a:gd name="T6" fmla="*/ 275 w 275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5"/>
                <a:gd name="T13" fmla="*/ 0 h 57"/>
                <a:gd name="T14" fmla="*/ 275 w 275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5" h="57">
                  <a:moveTo>
                    <a:pt x="0" y="57"/>
                  </a:moveTo>
                  <a:lnTo>
                    <a:pt x="0" y="0"/>
                  </a:lnTo>
                  <a:lnTo>
                    <a:pt x="275" y="0"/>
                  </a:lnTo>
                  <a:lnTo>
                    <a:pt x="275" y="57"/>
                  </a:lnTo>
                </a:path>
              </a:pathLst>
            </a:custGeom>
            <a:noFill/>
            <a:ln w="22225">
              <a:solidFill>
                <a:srgbClr val="0F298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Freeform 221"/>
            <p:cNvSpPr>
              <a:spLocks/>
            </p:cNvSpPr>
            <p:nvPr/>
          </p:nvSpPr>
          <p:spPr bwMode="blackWhite">
            <a:xfrm>
              <a:off x="4619" y="2472"/>
              <a:ext cx="19" cy="133"/>
            </a:xfrm>
            <a:custGeom>
              <a:avLst/>
              <a:gdLst>
                <a:gd name="T0" fmla="*/ 19 w 19"/>
                <a:gd name="T1" fmla="*/ 133 h 133"/>
                <a:gd name="T2" fmla="*/ 19 w 19"/>
                <a:gd name="T3" fmla="*/ 19 h 133"/>
                <a:gd name="T4" fmla="*/ 0 w 19"/>
                <a:gd name="T5" fmla="*/ 0 h 133"/>
                <a:gd name="T6" fmla="*/ 0 w 19"/>
                <a:gd name="T7" fmla="*/ 114 h 133"/>
                <a:gd name="T8" fmla="*/ 19 w 19"/>
                <a:gd name="T9" fmla="*/ 133 h 133"/>
                <a:gd name="T10" fmla="*/ 19 w 19"/>
                <a:gd name="T11" fmla="*/ 133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3"/>
                <a:gd name="T20" fmla="*/ 19 w 19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3">
                  <a:moveTo>
                    <a:pt x="19" y="133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9" y="133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Freeform 222"/>
            <p:cNvSpPr>
              <a:spLocks/>
            </p:cNvSpPr>
            <p:nvPr/>
          </p:nvSpPr>
          <p:spPr bwMode="blackWhite">
            <a:xfrm>
              <a:off x="4505" y="258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5" name="Freeform 223"/>
            <p:cNvSpPr>
              <a:spLocks/>
            </p:cNvSpPr>
            <p:nvPr/>
          </p:nvSpPr>
          <p:spPr bwMode="blackWhite">
            <a:xfrm>
              <a:off x="4344" y="2472"/>
              <a:ext cx="19" cy="133"/>
            </a:xfrm>
            <a:custGeom>
              <a:avLst/>
              <a:gdLst>
                <a:gd name="T0" fmla="*/ 19 w 19"/>
                <a:gd name="T1" fmla="*/ 133 h 133"/>
                <a:gd name="T2" fmla="*/ 19 w 19"/>
                <a:gd name="T3" fmla="*/ 19 h 133"/>
                <a:gd name="T4" fmla="*/ 0 w 19"/>
                <a:gd name="T5" fmla="*/ 0 h 133"/>
                <a:gd name="T6" fmla="*/ 0 w 19"/>
                <a:gd name="T7" fmla="*/ 114 h 133"/>
                <a:gd name="T8" fmla="*/ 19 w 19"/>
                <a:gd name="T9" fmla="*/ 133 h 133"/>
                <a:gd name="T10" fmla="*/ 19 w 19"/>
                <a:gd name="T11" fmla="*/ 133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3"/>
                <a:gd name="T20" fmla="*/ 19 w 19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3">
                  <a:moveTo>
                    <a:pt x="19" y="133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9" y="133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Freeform 224"/>
            <p:cNvSpPr>
              <a:spLocks/>
            </p:cNvSpPr>
            <p:nvPr/>
          </p:nvSpPr>
          <p:spPr bwMode="blackWhite">
            <a:xfrm>
              <a:off x="4230" y="258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Freeform 225"/>
            <p:cNvSpPr>
              <a:spLocks/>
            </p:cNvSpPr>
            <p:nvPr/>
          </p:nvSpPr>
          <p:spPr bwMode="blackWhite">
            <a:xfrm>
              <a:off x="4481" y="2229"/>
              <a:ext cx="19" cy="132"/>
            </a:xfrm>
            <a:custGeom>
              <a:avLst/>
              <a:gdLst>
                <a:gd name="T0" fmla="*/ 19 w 19"/>
                <a:gd name="T1" fmla="*/ 132 h 132"/>
                <a:gd name="T2" fmla="*/ 19 w 19"/>
                <a:gd name="T3" fmla="*/ 19 h 132"/>
                <a:gd name="T4" fmla="*/ 0 w 19"/>
                <a:gd name="T5" fmla="*/ 0 h 132"/>
                <a:gd name="T6" fmla="*/ 0 w 19"/>
                <a:gd name="T7" fmla="*/ 113 h 132"/>
                <a:gd name="T8" fmla="*/ 19 w 19"/>
                <a:gd name="T9" fmla="*/ 132 h 132"/>
                <a:gd name="T10" fmla="*/ 19 w 19"/>
                <a:gd name="T11" fmla="*/ 132 h 1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2"/>
                <a:gd name="T20" fmla="*/ 19 w 19"/>
                <a:gd name="T21" fmla="*/ 132 h 1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2">
                  <a:moveTo>
                    <a:pt x="19" y="132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9" y="132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8" name="Freeform 226"/>
            <p:cNvSpPr>
              <a:spLocks/>
            </p:cNvSpPr>
            <p:nvPr/>
          </p:nvSpPr>
          <p:spPr bwMode="blackWhite">
            <a:xfrm>
              <a:off x="4367" y="2342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Line 227"/>
            <p:cNvSpPr>
              <a:spLocks noChangeShapeType="1"/>
            </p:cNvSpPr>
            <p:nvPr/>
          </p:nvSpPr>
          <p:spPr bwMode="blackWhite">
            <a:xfrm flipV="1">
              <a:off x="4424" y="2352"/>
              <a:ext cx="1" cy="63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Freeform 228"/>
            <p:cNvSpPr>
              <a:spLocks/>
            </p:cNvSpPr>
            <p:nvPr/>
          </p:nvSpPr>
          <p:spPr bwMode="blackWhite">
            <a:xfrm>
              <a:off x="4757" y="1983"/>
              <a:ext cx="19" cy="132"/>
            </a:xfrm>
            <a:custGeom>
              <a:avLst/>
              <a:gdLst>
                <a:gd name="T0" fmla="*/ 19 w 19"/>
                <a:gd name="T1" fmla="*/ 132 h 132"/>
                <a:gd name="T2" fmla="*/ 19 w 19"/>
                <a:gd name="T3" fmla="*/ 19 h 132"/>
                <a:gd name="T4" fmla="*/ 0 w 19"/>
                <a:gd name="T5" fmla="*/ 0 h 132"/>
                <a:gd name="T6" fmla="*/ 0 w 19"/>
                <a:gd name="T7" fmla="*/ 113 h 132"/>
                <a:gd name="T8" fmla="*/ 19 w 19"/>
                <a:gd name="T9" fmla="*/ 132 h 132"/>
                <a:gd name="T10" fmla="*/ 19 w 19"/>
                <a:gd name="T11" fmla="*/ 132 h 1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2"/>
                <a:gd name="T20" fmla="*/ 19 w 19"/>
                <a:gd name="T21" fmla="*/ 132 h 1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2">
                  <a:moveTo>
                    <a:pt x="19" y="132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9" y="132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Freeform 229"/>
            <p:cNvSpPr>
              <a:spLocks/>
            </p:cNvSpPr>
            <p:nvPr/>
          </p:nvSpPr>
          <p:spPr bwMode="blackWhite">
            <a:xfrm>
              <a:off x="4643" y="209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Line 230"/>
            <p:cNvSpPr>
              <a:spLocks noChangeShapeType="1"/>
            </p:cNvSpPr>
            <p:nvPr/>
          </p:nvSpPr>
          <p:spPr bwMode="blackWhite">
            <a:xfrm flipV="1">
              <a:off x="4700" y="2106"/>
              <a:ext cx="1" cy="66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Freeform 231"/>
            <p:cNvSpPr>
              <a:spLocks/>
            </p:cNvSpPr>
            <p:nvPr/>
          </p:nvSpPr>
          <p:spPr bwMode="blackWhite">
            <a:xfrm>
              <a:off x="4424" y="2172"/>
              <a:ext cx="551" cy="57"/>
            </a:xfrm>
            <a:custGeom>
              <a:avLst/>
              <a:gdLst>
                <a:gd name="T0" fmla="*/ 0 w 551"/>
                <a:gd name="T1" fmla="*/ 57 h 57"/>
                <a:gd name="T2" fmla="*/ 0 w 551"/>
                <a:gd name="T3" fmla="*/ 0 h 57"/>
                <a:gd name="T4" fmla="*/ 551 w 551"/>
                <a:gd name="T5" fmla="*/ 0 h 57"/>
                <a:gd name="T6" fmla="*/ 551 w 551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1"/>
                <a:gd name="T13" fmla="*/ 0 h 57"/>
                <a:gd name="T14" fmla="*/ 551 w 551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1" h="57">
                  <a:moveTo>
                    <a:pt x="0" y="57"/>
                  </a:moveTo>
                  <a:lnTo>
                    <a:pt x="0" y="0"/>
                  </a:lnTo>
                  <a:lnTo>
                    <a:pt x="551" y="0"/>
                  </a:lnTo>
                  <a:lnTo>
                    <a:pt x="551" y="57"/>
                  </a:lnTo>
                </a:path>
              </a:pathLst>
            </a:custGeom>
            <a:noFill/>
            <a:ln w="22225">
              <a:solidFill>
                <a:srgbClr val="0F298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Freeform 232"/>
            <p:cNvSpPr>
              <a:spLocks/>
            </p:cNvSpPr>
            <p:nvPr/>
          </p:nvSpPr>
          <p:spPr bwMode="blackWhite">
            <a:xfrm>
              <a:off x="4505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Freeform 233"/>
            <p:cNvSpPr>
              <a:spLocks/>
            </p:cNvSpPr>
            <p:nvPr/>
          </p:nvSpPr>
          <p:spPr bwMode="blackWhite">
            <a:xfrm>
              <a:off x="4230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Freeform 234"/>
            <p:cNvSpPr>
              <a:spLocks/>
            </p:cNvSpPr>
            <p:nvPr/>
          </p:nvSpPr>
          <p:spPr bwMode="blackWhite">
            <a:xfrm>
              <a:off x="4367" y="2229"/>
              <a:ext cx="114" cy="113"/>
            </a:xfrm>
            <a:custGeom>
              <a:avLst/>
              <a:gdLst>
                <a:gd name="T0" fmla="*/ 114 w 114"/>
                <a:gd name="T1" fmla="*/ 113 h 113"/>
                <a:gd name="T2" fmla="*/ 114 w 114"/>
                <a:gd name="T3" fmla="*/ 0 h 113"/>
                <a:gd name="T4" fmla="*/ 0 w 114"/>
                <a:gd name="T5" fmla="*/ 0 h 113"/>
                <a:gd name="T6" fmla="*/ 0 w 114"/>
                <a:gd name="T7" fmla="*/ 113 h 113"/>
                <a:gd name="T8" fmla="*/ 114 w 114"/>
                <a:gd name="T9" fmla="*/ 113 h 113"/>
                <a:gd name="T10" fmla="*/ 114 w 114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3"/>
                <a:gd name="T20" fmla="*/ 114 w 114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3">
                  <a:moveTo>
                    <a:pt x="114" y="113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4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Freeform 235"/>
            <p:cNvSpPr>
              <a:spLocks/>
            </p:cNvSpPr>
            <p:nvPr/>
          </p:nvSpPr>
          <p:spPr bwMode="blackWhite">
            <a:xfrm>
              <a:off x="4837" y="2415"/>
              <a:ext cx="276" cy="57"/>
            </a:xfrm>
            <a:custGeom>
              <a:avLst/>
              <a:gdLst>
                <a:gd name="T0" fmla="*/ 0 w 276"/>
                <a:gd name="T1" fmla="*/ 57 h 57"/>
                <a:gd name="T2" fmla="*/ 0 w 276"/>
                <a:gd name="T3" fmla="*/ 0 h 57"/>
                <a:gd name="T4" fmla="*/ 276 w 276"/>
                <a:gd name="T5" fmla="*/ 0 h 57"/>
                <a:gd name="T6" fmla="*/ 276 w 276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6"/>
                <a:gd name="T13" fmla="*/ 0 h 57"/>
                <a:gd name="T14" fmla="*/ 276 w 276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6" h="57">
                  <a:moveTo>
                    <a:pt x="0" y="57"/>
                  </a:moveTo>
                  <a:lnTo>
                    <a:pt x="0" y="0"/>
                  </a:lnTo>
                  <a:lnTo>
                    <a:pt x="276" y="0"/>
                  </a:lnTo>
                  <a:lnTo>
                    <a:pt x="276" y="57"/>
                  </a:lnTo>
                </a:path>
              </a:pathLst>
            </a:custGeom>
            <a:noFill/>
            <a:ln w="22225">
              <a:solidFill>
                <a:srgbClr val="0F298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Freeform 236"/>
            <p:cNvSpPr>
              <a:spLocks/>
            </p:cNvSpPr>
            <p:nvPr/>
          </p:nvSpPr>
          <p:spPr bwMode="blackWhite">
            <a:xfrm>
              <a:off x="5170" y="2472"/>
              <a:ext cx="19" cy="133"/>
            </a:xfrm>
            <a:custGeom>
              <a:avLst/>
              <a:gdLst>
                <a:gd name="T0" fmla="*/ 19 w 19"/>
                <a:gd name="T1" fmla="*/ 133 h 133"/>
                <a:gd name="T2" fmla="*/ 19 w 19"/>
                <a:gd name="T3" fmla="*/ 19 h 133"/>
                <a:gd name="T4" fmla="*/ 0 w 19"/>
                <a:gd name="T5" fmla="*/ 0 h 133"/>
                <a:gd name="T6" fmla="*/ 0 w 19"/>
                <a:gd name="T7" fmla="*/ 114 h 133"/>
                <a:gd name="T8" fmla="*/ 19 w 19"/>
                <a:gd name="T9" fmla="*/ 133 h 133"/>
                <a:gd name="T10" fmla="*/ 19 w 19"/>
                <a:gd name="T11" fmla="*/ 133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3"/>
                <a:gd name="T20" fmla="*/ 19 w 19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3">
                  <a:moveTo>
                    <a:pt x="19" y="133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9" y="133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Freeform 237"/>
            <p:cNvSpPr>
              <a:spLocks/>
            </p:cNvSpPr>
            <p:nvPr/>
          </p:nvSpPr>
          <p:spPr bwMode="blackWhite">
            <a:xfrm>
              <a:off x="5056" y="258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Freeform 238"/>
            <p:cNvSpPr>
              <a:spLocks/>
            </p:cNvSpPr>
            <p:nvPr/>
          </p:nvSpPr>
          <p:spPr bwMode="blackWhite">
            <a:xfrm>
              <a:off x="4894" y="2472"/>
              <a:ext cx="19" cy="133"/>
            </a:xfrm>
            <a:custGeom>
              <a:avLst/>
              <a:gdLst>
                <a:gd name="T0" fmla="*/ 19 w 19"/>
                <a:gd name="T1" fmla="*/ 133 h 133"/>
                <a:gd name="T2" fmla="*/ 19 w 19"/>
                <a:gd name="T3" fmla="*/ 19 h 133"/>
                <a:gd name="T4" fmla="*/ 0 w 19"/>
                <a:gd name="T5" fmla="*/ 0 h 133"/>
                <a:gd name="T6" fmla="*/ 0 w 19"/>
                <a:gd name="T7" fmla="*/ 114 h 133"/>
                <a:gd name="T8" fmla="*/ 19 w 19"/>
                <a:gd name="T9" fmla="*/ 133 h 133"/>
                <a:gd name="T10" fmla="*/ 19 w 19"/>
                <a:gd name="T11" fmla="*/ 133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3"/>
                <a:gd name="T20" fmla="*/ 19 w 19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3">
                  <a:moveTo>
                    <a:pt x="19" y="133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9" y="133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Freeform 239"/>
            <p:cNvSpPr>
              <a:spLocks/>
            </p:cNvSpPr>
            <p:nvPr/>
          </p:nvSpPr>
          <p:spPr bwMode="blackWhite">
            <a:xfrm>
              <a:off x="4780" y="2586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Freeform 240"/>
            <p:cNvSpPr>
              <a:spLocks/>
            </p:cNvSpPr>
            <p:nvPr/>
          </p:nvSpPr>
          <p:spPr bwMode="blackWhite">
            <a:xfrm>
              <a:off x="5032" y="2229"/>
              <a:ext cx="19" cy="132"/>
            </a:xfrm>
            <a:custGeom>
              <a:avLst/>
              <a:gdLst>
                <a:gd name="T0" fmla="*/ 19 w 19"/>
                <a:gd name="T1" fmla="*/ 132 h 132"/>
                <a:gd name="T2" fmla="*/ 19 w 19"/>
                <a:gd name="T3" fmla="*/ 19 h 132"/>
                <a:gd name="T4" fmla="*/ 0 w 19"/>
                <a:gd name="T5" fmla="*/ 0 h 132"/>
                <a:gd name="T6" fmla="*/ 0 w 19"/>
                <a:gd name="T7" fmla="*/ 113 h 132"/>
                <a:gd name="T8" fmla="*/ 19 w 19"/>
                <a:gd name="T9" fmla="*/ 132 h 132"/>
                <a:gd name="T10" fmla="*/ 19 w 19"/>
                <a:gd name="T11" fmla="*/ 132 h 1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32"/>
                <a:gd name="T20" fmla="*/ 19 w 19"/>
                <a:gd name="T21" fmla="*/ 132 h 1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32">
                  <a:moveTo>
                    <a:pt x="19" y="132"/>
                  </a:moveTo>
                  <a:lnTo>
                    <a:pt x="19" y="19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9" y="132"/>
                  </a:lnTo>
                  <a:close/>
                </a:path>
              </a:pathLst>
            </a:custGeom>
            <a:solidFill>
              <a:srgbClr val="AC8E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Freeform 241"/>
            <p:cNvSpPr>
              <a:spLocks/>
            </p:cNvSpPr>
            <p:nvPr/>
          </p:nvSpPr>
          <p:spPr bwMode="blackWhite">
            <a:xfrm>
              <a:off x="4918" y="2342"/>
              <a:ext cx="133" cy="19"/>
            </a:xfrm>
            <a:custGeom>
              <a:avLst/>
              <a:gdLst>
                <a:gd name="T0" fmla="*/ 133 w 133"/>
                <a:gd name="T1" fmla="*/ 19 h 19"/>
                <a:gd name="T2" fmla="*/ 114 w 133"/>
                <a:gd name="T3" fmla="*/ 0 h 19"/>
                <a:gd name="T4" fmla="*/ 0 w 133"/>
                <a:gd name="T5" fmla="*/ 0 h 19"/>
                <a:gd name="T6" fmla="*/ 19 w 133"/>
                <a:gd name="T7" fmla="*/ 19 h 19"/>
                <a:gd name="T8" fmla="*/ 133 w 133"/>
                <a:gd name="T9" fmla="*/ 19 h 19"/>
                <a:gd name="T10" fmla="*/ 133 w 133"/>
                <a:gd name="T11" fmla="*/ 19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9"/>
                <a:gd name="T20" fmla="*/ 133 w 13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9">
                  <a:moveTo>
                    <a:pt x="133" y="19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19" y="19"/>
                  </a:lnTo>
                  <a:lnTo>
                    <a:pt x="133" y="19"/>
                  </a:lnTo>
                  <a:close/>
                </a:path>
              </a:pathLst>
            </a:custGeom>
            <a:solidFill>
              <a:srgbClr val="8E759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Line 242"/>
            <p:cNvSpPr>
              <a:spLocks noChangeShapeType="1"/>
            </p:cNvSpPr>
            <p:nvPr/>
          </p:nvSpPr>
          <p:spPr bwMode="blackWhite">
            <a:xfrm flipV="1">
              <a:off x="4975" y="2352"/>
              <a:ext cx="1" cy="63"/>
            </a:xfrm>
            <a:prstGeom prst="line">
              <a:avLst/>
            </a:prstGeom>
            <a:noFill/>
            <a:ln w="22225">
              <a:solidFill>
                <a:srgbClr val="0F298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Freeform 243"/>
            <p:cNvSpPr>
              <a:spLocks/>
            </p:cNvSpPr>
            <p:nvPr/>
          </p:nvSpPr>
          <p:spPr bwMode="blackWhite">
            <a:xfrm>
              <a:off x="5056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Freeform 244"/>
            <p:cNvSpPr>
              <a:spLocks/>
            </p:cNvSpPr>
            <p:nvPr/>
          </p:nvSpPr>
          <p:spPr bwMode="blackWhite">
            <a:xfrm>
              <a:off x="4780" y="2472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Freeform 245"/>
            <p:cNvSpPr>
              <a:spLocks/>
            </p:cNvSpPr>
            <p:nvPr/>
          </p:nvSpPr>
          <p:spPr bwMode="blackWhite">
            <a:xfrm>
              <a:off x="4918" y="2229"/>
              <a:ext cx="114" cy="113"/>
            </a:xfrm>
            <a:custGeom>
              <a:avLst/>
              <a:gdLst>
                <a:gd name="T0" fmla="*/ 114 w 114"/>
                <a:gd name="T1" fmla="*/ 113 h 113"/>
                <a:gd name="T2" fmla="*/ 114 w 114"/>
                <a:gd name="T3" fmla="*/ 0 h 113"/>
                <a:gd name="T4" fmla="*/ 0 w 114"/>
                <a:gd name="T5" fmla="*/ 0 h 113"/>
                <a:gd name="T6" fmla="*/ 0 w 114"/>
                <a:gd name="T7" fmla="*/ 113 h 113"/>
                <a:gd name="T8" fmla="*/ 114 w 114"/>
                <a:gd name="T9" fmla="*/ 113 h 113"/>
                <a:gd name="T10" fmla="*/ 114 w 114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3"/>
                <a:gd name="T20" fmla="*/ 114 w 114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3">
                  <a:moveTo>
                    <a:pt x="114" y="113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4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8" name="Freeform 246"/>
            <p:cNvSpPr>
              <a:spLocks/>
            </p:cNvSpPr>
            <p:nvPr/>
          </p:nvSpPr>
          <p:spPr bwMode="blackWhite">
            <a:xfrm>
              <a:off x="4643" y="1983"/>
              <a:ext cx="114" cy="113"/>
            </a:xfrm>
            <a:custGeom>
              <a:avLst/>
              <a:gdLst>
                <a:gd name="T0" fmla="*/ 114 w 114"/>
                <a:gd name="T1" fmla="*/ 113 h 113"/>
                <a:gd name="T2" fmla="*/ 114 w 114"/>
                <a:gd name="T3" fmla="*/ 0 h 113"/>
                <a:gd name="T4" fmla="*/ 0 w 114"/>
                <a:gd name="T5" fmla="*/ 0 h 113"/>
                <a:gd name="T6" fmla="*/ 0 w 114"/>
                <a:gd name="T7" fmla="*/ 113 h 113"/>
                <a:gd name="T8" fmla="*/ 114 w 114"/>
                <a:gd name="T9" fmla="*/ 113 h 113"/>
                <a:gd name="T10" fmla="*/ 114 w 114"/>
                <a:gd name="T11" fmla="*/ 113 h 1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3"/>
                <a:gd name="T20" fmla="*/ 114 w 114"/>
                <a:gd name="T21" fmla="*/ 113 h 1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3">
                  <a:moveTo>
                    <a:pt x="114" y="113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3"/>
                  </a:lnTo>
                  <a:lnTo>
                    <a:pt x="114" y="113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Rectangle 247"/>
            <p:cNvSpPr>
              <a:spLocks noChangeArrowheads="1"/>
            </p:cNvSpPr>
            <p:nvPr/>
          </p:nvSpPr>
          <p:spPr bwMode="blackWhite">
            <a:xfrm>
              <a:off x="574" y="1285"/>
              <a:ext cx="108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 b="1">
                  <a:solidFill>
                    <a:srgbClr val="000000"/>
                  </a:solidFill>
                  <a:latin typeface="Arial" charset="0"/>
                </a:rPr>
                <a:t>Tall Organization</a:t>
              </a:r>
              <a:endParaRPr lang="en-US" sz="1800" b="1">
                <a:latin typeface="Arial" charset="0"/>
              </a:endParaRPr>
            </a:p>
          </p:txBody>
        </p:sp>
        <p:sp>
          <p:nvSpPr>
            <p:cNvPr id="25650" name="Rectangle 248"/>
            <p:cNvSpPr>
              <a:spLocks noChangeArrowheads="1"/>
            </p:cNvSpPr>
            <p:nvPr/>
          </p:nvSpPr>
          <p:spPr bwMode="blackWhite">
            <a:xfrm>
              <a:off x="574" y="2815"/>
              <a:ext cx="10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 b="1">
                  <a:solidFill>
                    <a:srgbClr val="000000"/>
                  </a:solidFill>
                  <a:latin typeface="Arial" charset="0"/>
                </a:rPr>
                <a:t>Flat Organization</a:t>
              </a:r>
              <a:endParaRPr lang="en-US" sz="1800" b="1">
                <a:latin typeface="Arial" charset="0"/>
              </a:endParaRPr>
            </a:p>
          </p:txBody>
        </p:sp>
        <p:sp>
          <p:nvSpPr>
            <p:cNvPr id="25651" name="Freeform 249"/>
            <p:cNvSpPr>
              <a:spLocks/>
            </p:cNvSpPr>
            <p:nvPr/>
          </p:nvSpPr>
          <p:spPr bwMode="blackWhite">
            <a:xfrm>
              <a:off x="859" y="3269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Freeform 250"/>
            <p:cNvSpPr>
              <a:spLocks/>
            </p:cNvSpPr>
            <p:nvPr/>
          </p:nvSpPr>
          <p:spPr bwMode="blackWhite">
            <a:xfrm>
              <a:off x="1642" y="3269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Freeform 251"/>
            <p:cNvSpPr>
              <a:spLocks/>
            </p:cNvSpPr>
            <p:nvPr/>
          </p:nvSpPr>
          <p:spPr bwMode="blackWhite">
            <a:xfrm>
              <a:off x="2425" y="3269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Freeform 252"/>
            <p:cNvSpPr>
              <a:spLocks/>
            </p:cNvSpPr>
            <p:nvPr/>
          </p:nvSpPr>
          <p:spPr bwMode="blackWhite">
            <a:xfrm>
              <a:off x="3206" y="3269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Freeform 253"/>
            <p:cNvSpPr>
              <a:spLocks/>
            </p:cNvSpPr>
            <p:nvPr/>
          </p:nvSpPr>
          <p:spPr bwMode="blackWhite">
            <a:xfrm>
              <a:off x="3990" y="3269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Freeform 254"/>
            <p:cNvSpPr>
              <a:spLocks/>
            </p:cNvSpPr>
            <p:nvPr/>
          </p:nvSpPr>
          <p:spPr bwMode="blackWhite">
            <a:xfrm>
              <a:off x="4773" y="3269"/>
              <a:ext cx="114" cy="114"/>
            </a:xfrm>
            <a:custGeom>
              <a:avLst/>
              <a:gdLst>
                <a:gd name="T0" fmla="*/ 114 w 114"/>
                <a:gd name="T1" fmla="*/ 114 h 114"/>
                <a:gd name="T2" fmla="*/ 114 w 114"/>
                <a:gd name="T3" fmla="*/ 0 h 114"/>
                <a:gd name="T4" fmla="*/ 0 w 114"/>
                <a:gd name="T5" fmla="*/ 0 h 114"/>
                <a:gd name="T6" fmla="*/ 0 w 114"/>
                <a:gd name="T7" fmla="*/ 114 h 114"/>
                <a:gd name="T8" fmla="*/ 114 w 114"/>
                <a:gd name="T9" fmla="*/ 114 h 114"/>
                <a:gd name="T10" fmla="*/ 114 w 114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"/>
                <a:gd name="T19" fmla="*/ 0 h 114"/>
                <a:gd name="T20" fmla="*/ 114 w 114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" h="114">
                  <a:moveTo>
                    <a:pt x="114" y="114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114" y="114"/>
                  </a:lnTo>
                  <a:close/>
                </a:path>
              </a:pathLst>
            </a:custGeom>
            <a:solidFill>
              <a:srgbClr val="CAA7D1"/>
            </a:solidFill>
            <a:ln w="3175">
              <a:solidFill>
                <a:srgbClr val="CAA7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7" name="Freeform 255"/>
            <p:cNvSpPr>
              <a:spLocks/>
            </p:cNvSpPr>
            <p:nvPr/>
          </p:nvSpPr>
          <p:spPr bwMode="blackWhite">
            <a:xfrm>
              <a:off x="2876" y="2581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AF637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1117</Words>
  <Application>Microsoft Office PowerPoint</Application>
  <PresentationFormat>On-screen Show (4:3)</PresentationFormat>
  <Paragraphs>243</Paragraphs>
  <Slides>31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Office Theme</vt:lpstr>
      <vt:lpstr>PowerPoint Presentation</vt:lpstr>
      <vt:lpstr>ORGANISING</vt:lpstr>
      <vt:lpstr>Definition of Organizing</vt:lpstr>
      <vt:lpstr>Organizing</vt:lpstr>
      <vt:lpstr>Process of Organizing</vt:lpstr>
      <vt:lpstr>Process of Organizing simplified</vt:lpstr>
      <vt:lpstr>Principles of Organizing</vt:lpstr>
      <vt:lpstr>PowerPoint Presentation</vt:lpstr>
      <vt:lpstr>Tall Versus Flat Organizations</vt:lpstr>
      <vt:lpstr>Organizational architecture - Vertical integration</vt:lpstr>
      <vt:lpstr>Establishing Reporting Relationships:  Tall Versus Flat Organizations</vt:lpstr>
      <vt:lpstr>1. Functional structure:</vt:lpstr>
      <vt:lpstr>2. Multi-Division structure</vt:lpstr>
      <vt:lpstr>Organizational Architecture – Horizontal Differentiation</vt:lpstr>
      <vt:lpstr>3. Geographic structure:</vt:lpstr>
      <vt:lpstr>4. Matrix Organization</vt:lpstr>
      <vt:lpstr>PowerPoint Presentation</vt:lpstr>
      <vt:lpstr>Matrix Structure:</vt:lpstr>
      <vt:lpstr>Responsibility</vt:lpstr>
      <vt:lpstr>Responsibility:</vt:lpstr>
      <vt:lpstr>Establishing Task and reporting relationship:</vt:lpstr>
      <vt:lpstr>Establishing Task and reporting relationship:</vt:lpstr>
      <vt:lpstr>Creating accountability</vt:lpstr>
      <vt:lpstr>authority</vt:lpstr>
      <vt:lpstr>Authority:</vt:lpstr>
      <vt:lpstr>Line Authority</vt:lpstr>
      <vt:lpstr>Staff authority</vt:lpstr>
      <vt:lpstr>Delegation of authority</vt:lpstr>
      <vt:lpstr>FEATURES OF DELEGATION OF AUTHORITY: </vt:lpstr>
      <vt:lpstr>Conflict between line – staff employees </vt:lpstr>
      <vt:lpstr>centralization and decentralization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sangeeta jain</dc:creator>
  <cp:lastModifiedBy>Dr. Sangeeta Jain</cp:lastModifiedBy>
  <cp:revision>9</cp:revision>
  <dcterms:created xsi:type="dcterms:W3CDTF">2016-08-11T10:29:08Z</dcterms:created>
  <dcterms:modified xsi:type="dcterms:W3CDTF">2024-11-22T06:53:05Z</dcterms:modified>
</cp:coreProperties>
</file>