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44"/>
  </p:notesMasterIdLst>
  <p:sldIdLst>
    <p:sldId id="325" r:id="rId2"/>
    <p:sldId id="260" r:id="rId3"/>
    <p:sldId id="261" r:id="rId4"/>
    <p:sldId id="263" r:id="rId5"/>
    <p:sldId id="262" r:id="rId6"/>
    <p:sldId id="297" r:id="rId7"/>
    <p:sldId id="316" r:id="rId8"/>
    <p:sldId id="317" r:id="rId9"/>
    <p:sldId id="318" r:id="rId10"/>
    <p:sldId id="319" r:id="rId11"/>
    <p:sldId id="320" r:id="rId12"/>
    <p:sldId id="321" r:id="rId13"/>
    <p:sldId id="323" r:id="rId14"/>
    <p:sldId id="265" r:id="rId15"/>
    <p:sldId id="266" r:id="rId16"/>
    <p:sldId id="294" r:id="rId17"/>
    <p:sldId id="324" r:id="rId18"/>
    <p:sldId id="326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FF0066"/>
    <a:srgbClr val="CC00CC"/>
    <a:srgbClr val="FF6600"/>
    <a:srgbClr val="FF9966"/>
    <a:srgbClr val="FFCC66"/>
    <a:srgbClr val="3399FF"/>
    <a:srgbClr val="66FFFF"/>
    <a:srgbClr val="33C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723" autoAdjust="0"/>
  </p:normalViewPr>
  <p:slideViewPr>
    <p:cSldViewPr>
      <p:cViewPr varScale="1">
        <p:scale>
          <a:sx n="59" d="100"/>
          <a:sy n="59" d="100"/>
        </p:scale>
        <p:origin x="142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2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2E1A2F-749D-4F1B-A1CF-E111C9D49D51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</dgm:pt>
    <dgm:pt modelId="{99430A46-0B81-4B28-943C-0282A077DECF}">
      <dgm:prSet phldrT="[Text]" custT="1"/>
      <dgm:spPr>
        <a:solidFill>
          <a:srgbClr val="864393"/>
        </a:solidFill>
      </dgm:spPr>
      <dgm:t>
        <a:bodyPr/>
        <a:lstStyle/>
        <a:p>
          <a:r>
            <a:rPr lang="en-US" sz="2000" dirty="0"/>
            <a:t>Corporate planning</a:t>
          </a:r>
        </a:p>
      </dgm:t>
    </dgm:pt>
    <dgm:pt modelId="{83B75A59-AF6D-4F48-83C8-3179FE0DEA00}" type="parTrans" cxnId="{189E227E-0B5A-443A-B33A-6AC4E5F18F62}">
      <dgm:prSet/>
      <dgm:spPr/>
      <dgm:t>
        <a:bodyPr/>
        <a:lstStyle/>
        <a:p>
          <a:endParaRPr lang="en-US"/>
        </a:p>
      </dgm:t>
    </dgm:pt>
    <dgm:pt modelId="{4C1D3F3E-7759-4CF0-86CD-79E3863A0FA8}" type="sibTrans" cxnId="{189E227E-0B5A-443A-B33A-6AC4E5F18F62}">
      <dgm:prSet/>
      <dgm:spPr/>
      <dgm:t>
        <a:bodyPr/>
        <a:lstStyle/>
        <a:p>
          <a:endParaRPr lang="en-US"/>
        </a:p>
      </dgm:t>
    </dgm:pt>
    <dgm:pt modelId="{03B143C6-1A11-4E15-A4F4-C8F4C48862E2}">
      <dgm:prSet phldrT="[Text]" custT="1"/>
      <dgm:spPr/>
      <dgm:t>
        <a:bodyPr/>
        <a:lstStyle/>
        <a:p>
          <a:r>
            <a:rPr lang="en-US" sz="1100"/>
            <a:t>Group </a:t>
          </a:r>
          <a:r>
            <a:rPr lang="en-US" sz="1100" dirty="0"/>
            <a:t>planning</a:t>
          </a:r>
        </a:p>
      </dgm:t>
    </dgm:pt>
    <dgm:pt modelId="{99C5BC1C-5E99-4380-BB75-7DCC2BDA44C4}" type="parTrans" cxnId="{A7DA9EBD-027E-4F60-AE03-279C933D73B8}">
      <dgm:prSet/>
      <dgm:spPr/>
      <dgm:t>
        <a:bodyPr/>
        <a:lstStyle/>
        <a:p>
          <a:endParaRPr lang="en-US"/>
        </a:p>
      </dgm:t>
    </dgm:pt>
    <dgm:pt modelId="{54EF8C95-E7CB-4220-9A29-9E45FF374143}" type="sibTrans" cxnId="{A7DA9EBD-027E-4F60-AE03-279C933D73B8}">
      <dgm:prSet/>
      <dgm:spPr/>
      <dgm:t>
        <a:bodyPr/>
        <a:lstStyle/>
        <a:p>
          <a:endParaRPr lang="en-US"/>
        </a:p>
      </dgm:t>
    </dgm:pt>
    <dgm:pt modelId="{184FE335-AD3D-4405-A6DC-28488C3D01A9}">
      <dgm:prSet phldrT="[Text]" custT="1"/>
      <dgm:spPr>
        <a:solidFill>
          <a:srgbClr val="87CD09"/>
        </a:solidFill>
      </dgm:spPr>
      <dgm:t>
        <a:bodyPr/>
        <a:lstStyle/>
        <a:p>
          <a:r>
            <a:rPr lang="en-US" sz="2000" dirty="0"/>
            <a:t>Divisional or functional planning</a:t>
          </a:r>
        </a:p>
      </dgm:t>
    </dgm:pt>
    <dgm:pt modelId="{298879B4-CBB6-4DED-B689-00F67F0E2065}" type="sibTrans" cxnId="{C232D342-285C-4C40-92F8-E68FD1DDFFD1}">
      <dgm:prSet/>
      <dgm:spPr/>
      <dgm:t>
        <a:bodyPr/>
        <a:lstStyle/>
        <a:p>
          <a:endParaRPr lang="en-US"/>
        </a:p>
      </dgm:t>
    </dgm:pt>
    <dgm:pt modelId="{84788DB8-E638-4124-BF18-7EA5606F6A50}" type="parTrans" cxnId="{C232D342-285C-4C40-92F8-E68FD1DDFFD1}">
      <dgm:prSet/>
      <dgm:spPr/>
      <dgm:t>
        <a:bodyPr/>
        <a:lstStyle/>
        <a:p>
          <a:endParaRPr lang="en-US"/>
        </a:p>
      </dgm:t>
    </dgm:pt>
    <dgm:pt modelId="{5EC7CE4A-1A74-4C80-8B30-BB44AFD421B0}" type="pres">
      <dgm:prSet presAssocID="{ED2E1A2F-749D-4F1B-A1CF-E111C9D49D51}" presName="Name0" presStyleCnt="0">
        <dgm:presLayoutVars>
          <dgm:dir/>
          <dgm:animLvl val="lvl"/>
          <dgm:resizeHandles val="exact"/>
        </dgm:presLayoutVars>
      </dgm:prSet>
      <dgm:spPr/>
    </dgm:pt>
    <dgm:pt modelId="{DEE004E5-F6D9-49A2-A778-9FBDF3B59D8A}" type="pres">
      <dgm:prSet presAssocID="{99430A46-0B81-4B28-943C-0282A077DECF}" presName="Name8" presStyleCnt="0"/>
      <dgm:spPr/>
    </dgm:pt>
    <dgm:pt modelId="{2B16561C-2609-4AC9-96AB-88FB4A46557B}" type="pres">
      <dgm:prSet presAssocID="{99430A46-0B81-4B28-943C-0282A077DECF}" presName="level" presStyleLbl="node1" presStyleIdx="0" presStyleCnt="3">
        <dgm:presLayoutVars>
          <dgm:chMax val="1"/>
          <dgm:bulletEnabled val="1"/>
        </dgm:presLayoutVars>
      </dgm:prSet>
      <dgm:spPr/>
    </dgm:pt>
    <dgm:pt modelId="{1735BBE4-73BE-4618-9E23-58E008FF8724}" type="pres">
      <dgm:prSet presAssocID="{99430A46-0B81-4B28-943C-0282A077DEC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ACFA05C7-BB5D-4919-8997-89A7EDB93962}" type="pres">
      <dgm:prSet presAssocID="{184FE335-AD3D-4405-A6DC-28488C3D01A9}" presName="Name8" presStyleCnt="0"/>
      <dgm:spPr/>
    </dgm:pt>
    <dgm:pt modelId="{69766646-3762-4FF5-AC20-FB1D816F31F3}" type="pres">
      <dgm:prSet presAssocID="{184FE335-AD3D-4405-A6DC-28488C3D01A9}" presName="level" presStyleLbl="node1" presStyleIdx="1" presStyleCnt="3">
        <dgm:presLayoutVars>
          <dgm:chMax val="1"/>
          <dgm:bulletEnabled val="1"/>
        </dgm:presLayoutVars>
      </dgm:prSet>
      <dgm:spPr/>
    </dgm:pt>
    <dgm:pt modelId="{7B81C715-8722-4E93-8B74-0A112EE983BB}" type="pres">
      <dgm:prSet presAssocID="{184FE335-AD3D-4405-A6DC-28488C3D01A9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2F2E87B-6F62-4E14-8145-3A4291969FA6}" type="pres">
      <dgm:prSet presAssocID="{03B143C6-1A11-4E15-A4F4-C8F4C48862E2}" presName="Name8" presStyleCnt="0"/>
      <dgm:spPr/>
    </dgm:pt>
    <dgm:pt modelId="{EBE5FF56-4292-4903-A845-09EDD6B13A38}" type="pres">
      <dgm:prSet presAssocID="{03B143C6-1A11-4E15-A4F4-C8F4C48862E2}" presName="level" presStyleLbl="node1" presStyleIdx="2" presStyleCnt="3" custScaleX="98907" custLinFactNeighborY="939">
        <dgm:presLayoutVars>
          <dgm:chMax val="1"/>
          <dgm:bulletEnabled val="1"/>
        </dgm:presLayoutVars>
      </dgm:prSet>
      <dgm:spPr/>
    </dgm:pt>
    <dgm:pt modelId="{F2521ED3-05C1-492F-A4FF-2FE5C0561DC6}" type="pres">
      <dgm:prSet presAssocID="{03B143C6-1A11-4E15-A4F4-C8F4C48862E2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D0F30401-B4F0-4248-ADA1-974B5EA04E84}" type="presOf" srcId="{184FE335-AD3D-4405-A6DC-28488C3D01A9}" destId="{7B81C715-8722-4E93-8B74-0A112EE983BB}" srcOrd="1" destOrd="0" presId="urn:microsoft.com/office/officeart/2005/8/layout/pyramid3"/>
    <dgm:cxn modelId="{9DD6482F-376F-4FBB-BC25-FA9F40AA43FC}" type="presOf" srcId="{99430A46-0B81-4B28-943C-0282A077DECF}" destId="{2B16561C-2609-4AC9-96AB-88FB4A46557B}" srcOrd="0" destOrd="0" presId="urn:microsoft.com/office/officeart/2005/8/layout/pyramid3"/>
    <dgm:cxn modelId="{C232D342-285C-4C40-92F8-E68FD1DDFFD1}" srcId="{ED2E1A2F-749D-4F1B-A1CF-E111C9D49D51}" destId="{184FE335-AD3D-4405-A6DC-28488C3D01A9}" srcOrd="1" destOrd="0" parTransId="{84788DB8-E638-4124-BF18-7EA5606F6A50}" sibTransId="{298879B4-CBB6-4DED-B689-00F67F0E2065}"/>
    <dgm:cxn modelId="{3F619764-CF8C-4A64-9B89-7DB71CB1C12B}" type="presOf" srcId="{03B143C6-1A11-4E15-A4F4-C8F4C48862E2}" destId="{F2521ED3-05C1-492F-A4FF-2FE5C0561DC6}" srcOrd="1" destOrd="0" presId="urn:microsoft.com/office/officeart/2005/8/layout/pyramid3"/>
    <dgm:cxn modelId="{189E227E-0B5A-443A-B33A-6AC4E5F18F62}" srcId="{ED2E1A2F-749D-4F1B-A1CF-E111C9D49D51}" destId="{99430A46-0B81-4B28-943C-0282A077DECF}" srcOrd="0" destOrd="0" parTransId="{83B75A59-AF6D-4F48-83C8-3179FE0DEA00}" sibTransId="{4C1D3F3E-7759-4CF0-86CD-79E3863A0FA8}"/>
    <dgm:cxn modelId="{96FDF89D-D923-43F5-8FAB-ADD6ADE2B9E1}" type="presOf" srcId="{ED2E1A2F-749D-4F1B-A1CF-E111C9D49D51}" destId="{5EC7CE4A-1A74-4C80-8B30-BB44AFD421B0}" srcOrd="0" destOrd="0" presId="urn:microsoft.com/office/officeart/2005/8/layout/pyramid3"/>
    <dgm:cxn modelId="{F9F67AA5-03E3-4B7D-AA23-88A48766A5D6}" type="presOf" srcId="{184FE335-AD3D-4405-A6DC-28488C3D01A9}" destId="{69766646-3762-4FF5-AC20-FB1D816F31F3}" srcOrd="0" destOrd="0" presId="urn:microsoft.com/office/officeart/2005/8/layout/pyramid3"/>
    <dgm:cxn modelId="{12367AAC-3109-4068-9F28-55D4BCDDEE0A}" type="presOf" srcId="{99430A46-0B81-4B28-943C-0282A077DECF}" destId="{1735BBE4-73BE-4618-9E23-58E008FF8724}" srcOrd="1" destOrd="0" presId="urn:microsoft.com/office/officeart/2005/8/layout/pyramid3"/>
    <dgm:cxn modelId="{A7DA9EBD-027E-4F60-AE03-279C933D73B8}" srcId="{ED2E1A2F-749D-4F1B-A1CF-E111C9D49D51}" destId="{03B143C6-1A11-4E15-A4F4-C8F4C48862E2}" srcOrd="2" destOrd="0" parTransId="{99C5BC1C-5E99-4380-BB75-7DCC2BDA44C4}" sibTransId="{54EF8C95-E7CB-4220-9A29-9E45FF374143}"/>
    <dgm:cxn modelId="{FF2809C8-955E-47FE-AB12-662988FFE8D9}" type="presOf" srcId="{03B143C6-1A11-4E15-A4F4-C8F4C48862E2}" destId="{EBE5FF56-4292-4903-A845-09EDD6B13A38}" srcOrd="0" destOrd="0" presId="urn:microsoft.com/office/officeart/2005/8/layout/pyramid3"/>
    <dgm:cxn modelId="{5BF832D4-2C96-4F71-8E2F-6B8E4279D163}" type="presParOf" srcId="{5EC7CE4A-1A74-4C80-8B30-BB44AFD421B0}" destId="{DEE004E5-F6D9-49A2-A778-9FBDF3B59D8A}" srcOrd="0" destOrd="0" presId="urn:microsoft.com/office/officeart/2005/8/layout/pyramid3"/>
    <dgm:cxn modelId="{CC07597B-0C48-4211-AC69-16916FC64489}" type="presParOf" srcId="{DEE004E5-F6D9-49A2-A778-9FBDF3B59D8A}" destId="{2B16561C-2609-4AC9-96AB-88FB4A46557B}" srcOrd="0" destOrd="0" presId="urn:microsoft.com/office/officeart/2005/8/layout/pyramid3"/>
    <dgm:cxn modelId="{6575504A-0789-4A07-8E84-36A04992ACF2}" type="presParOf" srcId="{DEE004E5-F6D9-49A2-A778-9FBDF3B59D8A}" destId="{1735BBE4-73BE-4618-9E23-58E008FF8724}" srcOrd="1" destOrd="0" presId="urn:microsoft.com/office/officeart/2005/8/layout/pyramid3"/>
    <dgm:cxn modelId="{74FFD9EF-FA08-497B-8941-6F057D220416}" type="presParOf" srcId="{5EC7CE4A-1A74-4C80-8B30-BB44AFD421B0}" destId="{ACFA05C7-BB5D-4919-8997-89A7EDB93962}" srcOrd="1" destOrd="0" presId="urn:microsoft.com/office/officeart/2005/8/layout/pyramid3"/>
    <dgm:cxn modelId="{BF8311FC-4E42-4D60-B3DD-55B29926CDB3}" type="presParOf" srcId="{ACFA05C7-BB5D-4919-8997-89A7EDB93962}" destId="{69766646-3762-4FF5-AC20-FB1D816F31F3}" srcOrd="0" destOrd="0" presId="urn:microsoft.com/office/officeart/2005/8/layout/pyramid3"/>
    <dgm:cxn modelId="{2E127D09-208A-400B-B089-1511095C4803}" type="presParOf" srcId="{ACFA05C7-BB5D-4919-8997-89A7EDB93962}" destId="{7B81C715-8722-4E93-8B74-0A112EE983BB}" srcOrd="1" destOrd="0" presId="urn:microsoft.com/office/officeart/2005/8/layout/pyramid3"/>
    <dgm:cxn modelId="{3F4710C5-62E8-47A6-A7AF-A3BDC7BF8E70}" type="presParOf" srcId="{5EC7CE4A-1A74-4C80-8B30-BB44AFD421B0}" destId="{B2F2E87B-6F62-4E14-8145-3A4291969FA6}" srcOrd="2" destOrd="0" presId="urn:microsoft.com/office/officeart/2005/8/layout/pyramid3"/>
    <dgm:cxn modelId="{579B8A82-7E3F-47E5-A309-A27DC1723A2F}" type="presParOf" srcId="{B2F2E87B-6F62-4E14-8145-3A4291969FA6}" destId="{EBE5FF56-4292-4903-A845-09EDD6B13A38}" srcOrd="0" destOrd="0" presId="urn:microsoft.com/office/officeart/2005/8/layout/pyramid3"/>
    <dgm:cxn modelId="{2D1A045E-8220-4AD0-A0C8-5917A50A218C}" type="presParOf" srcId="{B2F2E87B-6F62-4E14-8145-3A4291969FA6}" destId="{F2521ED3-05C1-492F-A4FF-2FE5C0561DC6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16561C-2609-4AC9-96AB-88FB4A46557B}">
      <dsp:nvSpPr>
        <dsp:cNvPr id="0" name=""/>
        <dsp:cNvSpPr/>
      </dsp:nvSpPr>
      <dsp:spPr>
        <a:xfrm rot="10800000">
          <a:off x="0" y="0"/>
          <a:ext cx="6096000" cy="1354666"/>
        </a:xfrm>
        <a:prstGeom prst="trapezoid">
          <a:avLst>
            <a:gd name="adj" fmla="val 75000"/>
          </a:avLst>
        </a:prstGeom>
        <a:solidFill>
          <a:srgbClr val="864393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Corporate planning</a:t>
          </a:r>
        </a:p>
      </dsp:txBody>
      <dsp:txXfrm rot="-10800000">
        <a:off x="1066799" y="0"/>
        <a:ext cx="3962400" cy="1354666"/>
      </dsp:txXfrm>
    </dsp:sp>
    <dsp:sp modelId="{69766646-3762-4FF5-AC20-FB1D816F31F3}">
      <dsp:nvSpPr>
        <dsp:cNvPr id="0" name=""/>
        <dsp:cNvSpPr/>
      </dsp:nvSpPr>
      <dsp:spPr>
        <a:xfrm rot="10800000">
          <a:off x="1015999" y="1354666"/>
          <a:ext cx="4064000" cy="1354666"/>
        </a:xfrm>
        <a:prstGeom prst="trapezoid">
          <a:avLst>
            <a:gd name="adj" fmla="val 75000"/>
          </a:avLst>
        </a:prstGeom>
        <a:solidFill>
          <a:srgbClr val="87CD09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Divisional or functional planning</a:t>
          </a:r>
        </a:p>
      </dsp:txBody>
      <dsp:txXfrm rot="-10800000">
        <a:off x="1727199" y="1354666"/>
        <a:ext cx="2641600" cy="1354666"/>
      </dsp:txXfrm>
    </dsp:sp>
    <dsp:sp modelId="{EBE5FF56-4292-4903-A845-09EDD6B13A38}">
      <dsp:nvSpPr>
        <dsp:cNvPr id="0" name=""/>
        <dsp:cNvSpPr/>
      </dsp:nvSpPr>
      <dsp:spPr>
        <a:xfrm rot="10800000">
          <a:off x="2043104" y="2709333"/>
          <a:ext cx="2009790" cy="1354666"/>
        </a:xfrm>
        <a:prstGeom prst="trapezoid">
          <a:avLst>
            <a:gd name="adj" fmla="val 7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Group </a:t>
          </a:r>
          <a:r>
            <a:rPr lang="en-US" sz="1100" kern="1200" dirty="0"/>
            <a:t>planning</a:t>
          </a:r>
        </a:p>
      </dsp:txBody>
      <dsp:txXfrm rot="-10800000">
        <a:off x="2043104" y="2709333"/>
        <a:ext cx="2009790" cy="13546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E9467A-7FAB-45FA-AE4A-3552F447D5A7}" type="datetimeFigureOut">
              <a:rPr lang="en-US" smtClean="0"/>
              <a:pPr/>
              <a:t>11/7/2024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B688C4-3204-4D83-A75D-45526AEDCD86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B688C4-3204-4D83-A75D-45526AEDCD86}" type="slidenum">
              <a:rPr lang="en-IN" smtClean="0"/>
              <a:pPr/>
              <a:t>14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3062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1E8F2F-086B-4815-A034-1CC498B60F4A}" type="slidenum">
              <a:rPr lang="en-US"/>
              <a:pPr/>
              <a:t>23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159842-D1BF-4493-B0BC-931011FC34E6}" type="slidenum">
              <a:rPr lang="en-US"/>
              <a:pPr/>
              <a:t>24</a:t>
            </a:fld>
            <a:endParaRPr lang="en-US"/>
          </a:p>
        </p:txBody>
      </p:sp>
      <p:sp>
        <p:nvSpPr>
          <p:cNvPr id="3072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E6BC6B-8EA9-455F-B3E1-4904324E6473}" type="slidenum">
              <a:rPr lang="en-US"/>
              <a:pPr/>
              <a:t>39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4343400"/>
            <a:ext cx="6172200" cy="4495800"/>
          </a:xfrm>
        </p:spPr>
        <p:txBody>
          <a:bodyPr/>
          <a:lstStyle/>
          <a:p>
            <a:r>
              <a:rPr lang="en-US" sz="1600" b="1" u="sng">
                <a:solidFill>
                  <a:srgbClr val="FF0000"/>
                </a:solidFill>
              </a:rPr>
              <a:t>Set goals</a:t>
            </a:r>
            <a:r>
              <a:rPr lang="en-US" sz="1600"/>
              <a:t> – not day to day but rather goals that answer at least a portion of the “where are we going” question and then are linked with other goals</a:t>
            </a:r>
          </a:p>
          <a:p>
            <a:endParaRPr lang="en-US" sz="1600"/>
          </a:p>
          <a:p>
            <a:r>
              <a:rPr lang="en-US" sz="1600" b="1" u="sng">
                <a:solidFill>
                  <a:srgbClr val="FF0000"/>
                </a:solidFill>
              </a:rPr>
              <a:t>Plans</a:t>
            </a:r>
            <a:r>
              <a:rPr lang="en-US" sz="1600"/>
              <a:t> – Steps required</a:t>
            </a:r>
          </a:p>
          <a:p>
            <a:endParaRPr lang="en-US" sz="1600"/>
          </a:p>
          <a:p>
            <a:r>
              <a:rPr lang="en-US" sz="1600" b="1" u="sng">
                <a:solidFill>
                  <a:srgbClr val="FF0000"/>
                </a:solidFill>
              </a:rPr>
              <a:t>Review</a:t>
            </a:r>
            <a:r>
              <a:rPr lang="en-US" sz="1600"/>
              <a:t> – make sure plan is working; Is corrective action necessary either in the plan or the execution?</a:t>
            </a:r>
          </a:p>
          <a:p>
            <a:endParaRPr lang="en-US" sz="1600"/>
          </a:p>
          <a:p>
            <a:pPr algn="ctr"/>
            <a:r>
              <a:rPr lang="en-US" sz="1800" b="1" u="sng">
                <a:solidFill>
                  <a:srgbClr val="FF0000"/>
                </a:solidFill>
              </a:rPr>
              <a:t>CAUTION</a:t>
            </a:r>
            <a:r>
              <a:rPr lang="en-US" sz="1800" b="1">
                <a:solidFill>
                  <a:srgbClr val="FF0000"/>
                </a:solidFill>
              </a:rPr>
              <a:t>: Don’t get locked into </a:t>
            </a:r>
            <a:r>
              <a:rPr lang="en-US" sz="1800" b="1" u="sng">
                <a:solidFill>
                  <a:srgbClr val="FF0000"/>
                </a:solidFill>
              </a:rPr>
              <a:t>PREDETERMINED</a:t>
            </a:r>
            <a:r>
              <a:rPr lang="en-US" sz="1800" b="1">
                <a:solidFill>
                  <a:srgbClr val="FF0000"/>
                </a:solidFill>
              </a:rPr>
              <a:t> behavior or sacrifice QUALITY to “MEET” goal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75A48C-E922-4428-B916-349323090D17}" type="slidenum">
              <a:rPr lang="en-US"/>
              <a:pPr/>
              <a:t>40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4343400"/>
            <a:ext cx="6172200" cy="4495800"/>
          </a:xfrm>
        </p:spPr>
        <p:txBody>
          <a:bodyPr/>
          <a:lstStyle/>
          <a:p>
            <a:r>
              <a:rPr lang="en-US" sz="1600" b="1" u="sng">
                <a:solidFill>
                  <a:srgbClr val="FF0000"/>
                </a:solidFill>
              </a:rPr>
              <a:t>Set goals</a:t>
            </a:r>
            <a:r>
              <a:rPr lang="en-US" sz="1600"/>
              <a:t> – not day to day but rather goals that answer at least a portion of the “where are we going” question and then are linked with other goals</a:t>
            </a:r>
          </a:p>
          <a:p>
            <a:endParaRPr lang="en-US" sz="1600"/>
          </a:p>
          <a:p>
            <a:r>
              <a:rPr lang="en-US" sz="1600" b="1" u="sng">
                <a:solidFill>
                  <a:srgbClr val="FF0000"/>
                </a:solidFill>
              </a:rPr>
              <a:t>Plans</a:t>
            </a:r>
            <a:r>
              <a:rPr lang="en-US" sz="1600"/>
              <a:t> – Steps required</a:t>
            </a:r>
          </a:p>
          <a:p>
            <a:endParaRPr lang="en-US" sz="1600"/>
          </a:p>
          <a:p>
            <a:r>
              <a:rPr lang="en-US" sz="1600" b="1" u="sng">
                <a:solidFill>
                  <a:srgbClr val="FF0000"/>
                </a:solidFill>
              </a:rPr>
              <a:t>Review</a:t>
            </a:r>
            <a:r>
              <a:rPr lang="en-US" sz="1600"/>
              <a:t> – make sure plan is working; Is corrective action necessary either in the plan or the execution?</a:t>
            </a:r>
          </a:p>
          <a:p>
            <a:endParaRPr lang="en-US" sz="1600"/>
          </a:p>
          <a:p>
            <a:pPr algn="ctr"/>
            <a:r>
              <a:rPr lang="en-US" sz="1800" b="1" u="sng">
                <a:solidFill>
                  <a:srgbClr val="FF0000"/>
                </a:solidFill>
              </a:rPr>
              <a:t>CAUTION</a:t>
            </a:r>
            <a:r>
              <a:rPr lang="en-US" sz="1800" b="1">
                <a:solidFill>
                  <a:srgbClr val="FF0000"/>
                </a:solidFill>
              </a:rPr>
              <a:t>: Don’t get locked into </a:t>
            </a:r>
            <a:r>
              <a:rPr lang="en-US" sz="1800" b="1" u="sng">
                <a:solidFill>
                  <a:srgbClr val="FF0000"/>
                </a:solidFill>
              </a:rPr>
              <a:t>PREDETERMINED</a:t>
            </a:r>
            <a:r>
              <a:rPr lang="en-US" sz="1800" b="1">
                <a:solidFill>
                  <a:srgbClr val="FF0000"/>
                </a:solidFill>
              </a:rPr>
              <a:t> behavior or sacrifice QUALITY to “MEET” goal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726F-C668-427C-BB8D-19E889E0B41E}" type="datetimeFigureOut">
              <a:rPr lang="en-US" smtClean="0"/>
              <a:pPr/>
              <a:t>11/7/2024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88992600-18A3-440A-BA4F-63D47ACDC23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4502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726F-C668-427C-BB8D-19E889E0B41E}" type="datetimeFigureOut">
              <a:rPr lang="en-US" smtClean="0"/>
              <a:pPr/>
              <a:t>11/7/2024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8992600-18A3-440A-BA4F-63D47ACDC23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7221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726F-C668-427C-BB8D-19E889E0B41E}" type="datetimeFigureOut">
              <a:rPr lang="en-US" smtClean="0"/>
              <a:pPr/>
              <a:t>11/7/2024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8992600-18A3-440A-BA4F-63D47ACDC238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5810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726F-C668-427C-BB8D-19E889E0B41E}" type="datetimeFigureOut">
              <a:rPr lang="en-US" smtClean="0"/>
              <a:pPr/>
              <a:t>11/7/2024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8992600-18A3-440A-BA4F-63D47ACDC23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71435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726F-C668-427C-BB8D-19E889E0B41E}" type="datetimeFigureOut">
              <a:rPr lang="en-US" smtClean="0"/>
              <a:pPr/>
              <a:t>11/7/2024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8992600-18A3-440A-BA4F-63D47ACDC238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53692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726F-C668-427C-BB8D-19E889E0B41E}" type="datetimeFigureOut">
              <a:rPr lang="en-US" smtClean="0"/>
              <a:pPr/>
              <a:t>11/7/2024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8992600-18A3-440A-BA4F-63D47ACDC23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33868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726F-C668-427C-BB8D-19E889E0B41E}" type="datetimeFigureOut">
              <a:rPr lang="en-US" smtClean="0"/>
              <a:pPr/>
              <a:t>11/7/2024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92600-18A3-440A-BA4F-63D47ACDC23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06899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726F-C668-427C-BB8D-19E889E0B41E}" type="datetimeFigureOut">
              <a:rPr lang="en-US" smtClean="0"/>
              <a:pPr/>
              <a:t>11/7/2024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92600-18A3-440A-BA4F-63D47ACDC23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70205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F6EFF99-B739-48F8-B3EF-CF2B217ECD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519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726F-C668-427C-BB8D-19E889E0B41E}" type="datetimeFigureOut">
              <a:rPr lang="en-US" smtClean="0"/>
              <a:pPr/>
              <a:t>11/7/2024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92600-18A3-440A-BA4F-63D47ACDC23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0862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726F-C668-427C-BB8D-19E889E0B41E}" type="datetimeFigureOut">
              <a:rPr lang="en-US" smtClean="0"/>
              <a:pPr/>
              <a:t>11/7/2024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8992600-18A3-440A-BA4F-63D47ACDC23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83323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726F-C668-427C-BB8D-19E889E0B41E}" type="datetimeFigureOut">
              <a:rPr lang="en-US" smtClean="0"/>
              <a:pPr/>
              <a:t>11/7/2024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8992600-18A3-440A-BA4F-63D47ACDC23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8446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726F-C668-427C-BB8D-19E889E0B41E}" type="datetimeFigureOut">
              <a:rPr lang="en-US" smtClean="0"/>
              <a:pPr/>
              <a:t>11/7/2024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8992600-18A3-440A-BA4F-63D47ACDC23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7560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726F-C668-427C-BB8D-19E889E0B41E}" type="datetimeFigureOut">
              <a:rPr lang="en-US" smtClean="0"/>
              <a:pPr/>
              <a:t>11/7/2024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92600-18A3-440A-BA4F-63D47ACDC23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2023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726F-C668-427C-BB8D-19E889E0B41E}" type="datetimeFigureOut">
              <a:rPr lang="en-US" smtClean="0"/>
              <a:pPr/>
              <a:t>11/7/2024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92600-18A3-440A-BA4F-63D47ACDC23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867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726F-C668-427C-BB8D-19E889E0B41E}" type="datetimeFigureOut">
              <a:rPr lang="en-US" smtClean="0"/>
              <a:pPr/>
              <a:t>11/7/2024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92600-18A3-440A-BA4F-63D47ACDC23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9063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726F-C668-427C-BB8D-19E889E0B41E}" type="datetimeFigureOut">
              <a:rPr lang="en-US" smtClean="0"/>
              <a:pPr/>
              <a:t>11/7/2024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8992600-18A3-440A-BA4F-63D47ACDC23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5169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B726F-C668-427C-BB8D-19E889E0B41E}" type="datetimeFigureOut">
              <a:rPr lang="en-US" smtClean="0"/>
              <a:pPr/>
              <a:t>11/7/2024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8992600-18A3-440A-BA4F-63D47ACDC23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19086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  <p:sldLayoutId id="214748371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w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3B9DA21-9D12-0F7D-3B7E-24EF369438B9}"/>
              </a:ext>
            </a:extLst>
          </p:cNvPr>
          <p:cNvSpPr txBox="1"/>
          <p:nvPr/>
        </p:nvSpPr>
        <p:spPr>
          <a:xfrm>
            <a:off x="107504" y="188640"/>
            <a:ext cx="8640960" cy="49369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UNIT II PLANNING AND CONCEPT OF OBJECTIVES :</a:t>
            </a:r>
          </a:p>
          <a:p>
            <a:pPr marL="1165225" indent="-631825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N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Nature and purpose of planning </a:t>
            </a:r>
          </a:p>
          <a:p>
            <a:pPr marL="1165225" indent="-631825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N" sz="2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IN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planning process </a:t>
            </a:r>
          </a:p>
          <a:p>
            <a:pPr marL="1165225" indent="-631825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N" sz="2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IN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rinciples of planning</a:t>
            </a:r>
          </a:p>
          <a:p>
            <a:pPr marL="1165225" indent="-631825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N" sz="2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IN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ypes of planning </a:t>
            </a:r>
          </a:p>
          <a:p>
            <a:pPr marL="1165225" indent="-631825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N" sz="2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IN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dvantages and limitations of planning </a:t>
            </a:r>
          </a:p>
          <a:p>
            <a:pPr marL="1165225" indent="-631825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N" sz="2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IN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bjectives (Nature and Types) </a:t>
            </a:r>
          </a:p>
          <a:p>
            <a:pPr marL="1165225" indent="-631825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N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MBO (Process benefits and limitations) </a:t>
            </a:r>
            <a:endParaRPr lang="en-IN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0761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200" b="1" i="1" dirty="0"/>
              <a:t>Analysis of Internal Strengths and Weaknesses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229600" cy="45339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i="1" u="sng" dirty="0"/>
              <a:t>Resources</a:t>
            </a:r>
          </a:p>
          <a:p>
            <a:pPr lvl="1" eaLnBrk="1" hangingPunct="1">
              <a:defRPr/>
            </a:pPr>
            <a:r>
              <a:rPr lang="en-US" sz="3200" b="1" dirty="0"/>
              <a:t>Inputs to a system that can enhance performance</a:t>
            </a:r>
          </a:p>
          <a:p>
            <a:pPr lvl="1" eaLnBrk="1" hangingPunct="1">
              <a:defRPr/>
            </a:pPr>
            <a:r>
              <a:rPr lang="en-US" sz="3200" b="1" dirty="0"/>
              <a:t>Tangible, intangible assets</a:t>
            </a:r>
          </a:p>
          <a:p>
            <a:pPr eaLnBrk="1" hangingPunct="1">
              <a:defRPr/>
            </a:pPr>
            <a:endParaRPr lang="en-US" dirty="0"/>
          </a:p>
        </p:txBody>
      </p:sp>
      <p:pic>
        <p:nvPicPr>
          <p:cNvPr id="27652" name="Picture 3" descr="C:\Users\mullenhouse\AppData\Local\Microsoft\Windows\Temporary Internet Files\Content.IE5\P0FM3MHR\MC900233087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3352800"/>
            <a:ext cx="2016125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 u="sng" dirty="0"/>
              <a:t>Internal Resource Analysis</a:t>
            </a:r>
          </a:p>
        </p:txBody>
      </p:sp>
      <p:pic>
        <p:nvPicPr>
          <p:cNvPr id="2867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79605" y="2133600"/>
            <a:ext cx="4918290" cy="3778250"/>
          </a:xfr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200" b="1" i="1" u="sng" dirty="0"/>
              <a:t>Resources and Core Competencies</a:t>
            </a:r>
          </a:p>
        </p:txBody>
      </p:sp>
      <p:pic>
        <p:nvPicPr>
          <p:cNvPr id="29699" name="Picture 4" descr="ch04RBV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52024" y="2654286"/>
            <a:ext cx="2773451" cy="2736878"/>
          </a:xfr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b="1" i="1" dirty="0"/>
              <a:t>SWOT Analysis and Strategy Formulation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339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i="1" u="sng" dirty="0"/>
              <a:t>SWOT analysis</a:t>
            </a:r>
          </a:p>
          <a:p>
            <a:pPr lvl="1" eaLnBrk="1" hangingPunct="1">
              <a:defRPr/>
            </a:pPr>
            <a:r>
              <a:rPr lang="en-US" sz="3200" b="1" dirty="0"/>
              <a:t>A comparison of strengths, weaknesses, opportunities, and threats that helps executives formulate strategy.</a:t>
            </a:r>
          </a:p>
          <a:p>
            <a:pPr eaLnBrk="1" hangingPunct="1">
              <a:defRPr/>
            </a:pPr>
            <a:endParaRPr lang="en-US" b="1" dirty="0"/>
          </a:p>
        </p:txBody>
      </p:sp>
      <p:pic>
        <p:nvPicPr>
          <p:cNvPr id="3174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4267200"/>
            <a:ext cx="3509963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229600" cy="1124712"/>
          </a:xfrm>
        </p:spPr>
        <p:txBody>
          <a:bodyPr>
            <a:normAutofit/>
          </a:bodyPr>
          <a:lstStyle/>
          <a:p>
            <a:r>
              <a:rPr lang="en-US" u="sng" dirty="0"/>
              <a:t>Principles of planning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8912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Principle of contribution to objectives</a:t>
            </a:r>
          </a:p>
          <a:p>
            <a:r>
              <a:rPr lang="en-US" dirty="0"/>
              <a:t>Principle of efficiency of plans</a:t>
            </a:r>
          </a:p>
          <a:p>
            <a:r>
              <a:rPr lang="en-US" dirty="0"/>
              <a:t>Principle of primary of planning</a:t>
            </a:r>
          </a:p>
          <a:p>
            <a:r>
              <a:rPr lang="en-US" dirty="0"/>
              <a:t>Principle of planning premises</a:t>
            </a:r>
          </a:p>
          <a:p>
            <a:r>
              <a:rPr lang="en-US" dirty="0"/>
              <a:t>Principle of policy framwork</a:t>
            </a:r>
          </a:p>
          <a:p>
            <a:r>
              <a:rPr lang="en-US" dirty="0"/>
              <a:t>Principle of timing</a:t>
            </a:r>
          </a:p>
          <a:p>
            <a:r>
              <a:rPr lang="en-US" dirty="0"/>
              <a:t>Principle of alternatives</a:t>
            </a:r>
          </a:p>
          <a:p>
            <a:r>
              <a:rPr lang="en-US" dirty="0"/>
              <a:t>Principle of limiting factor</a:t>
            </a:r>
          </a:p>
          <a:p>
            <a:r>
              <a:rPr lang="en-US" dirty="0"/>
              <a:t>Principle of commitment</a:t>
            </a:r>
          </a:p>
          <a:p>
            <a:r>
              <a:rPr lang="en-US" dirty="0"/>
              <a:t>Principle of flexibility</a:t>
            </a:r>
          </a:p>
          <a:p>
            <a:r>
              <a:rPr lang="en-US" dirty="0"/>
              <a:t>Principle of navigational change</a:t>
            </a:r>
          </a:p>
          <a:p>
            <a:r>
              <a:rPr lang="en-US" dirty="0"/>
              <a:t>Principle of competitive </a:t>
            </a:r>
            <a:r>
              <a:rPr lang="en-US" dirty="0" err="1"/>
              <a:t>stategies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800" decel="100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800" decel="100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800" decel="100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8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800" decel="100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800" decel="100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800" decel="100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800" decel="100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</a:t>
            </a:r>
            <a:r>
              <a:rPr lang="en-US" u="sng" dirty="0">
                <a:solidFill>
                  <a:srgbClr val="FF0000"/>
                </a:solidFill>
              </a:rPr>
              <a:t>Types of planning</a:t>
            </a:r>
          </a:p>
        </p:txBody>
      </p:sp>
      <p:graphicFrame>
        <p:nvGraphicFramePr>
          <p:cNvPr id="7" name="Diagram 6"/>
          <p:cNvGraphicFramePr/>
          <p:nvPr/>
        </p:nvGraphicFramePr>
        <p:xfrm>
          <a:off x="1600200" y="22098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7" grpId="0">
        <p:bldAsOne/>
      </p:bldGraphic>
      <p:bldGraphic spid="7" grpId="1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 flipH="1" flipV="1">
            <a:off x="755576" y="1412776"/>
            <a:ext cx="3816424" cy="486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755576" y="1412776"/>
            <a:ext cx="0" cy="13681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51520" y="2924943"/>
            <a:ext cx="14954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/>
              <a:t>ACTITVITY</a:t>
            </a:r>
          </a:p>
          <a:p>
            <a:r>
              <a:rPr lang="en-IN" sz="2400" b="1" dirty="0"/>
              <a:t>COVERED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812001" y="4155310"/>
            <a:ext cx="0" cy="1185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19432" y="5013176"/>
            <a:ext cx="99135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9444" y="5295691"/>
            <a:ext cx="17374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Corporate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1790756" y="5013176"/>
            <a:ext cx="0" cy="128511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241440" y="6240911"/>
            <a:ext cx="1524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/>
              <a:t>Functional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2766216" y="1417638"/>
            <a:ext cx="0" cy="13632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188173" y="2924943"/>
            <a:ext cx="11560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/>
              <a:t>PERIOD</a:t>
            </a: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819432" y="3887034"/>
            <a:ext cx="0" cy="2621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2766216" y="3341851"/>
            <a:ext cx="0" cy="47946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339752" y="3821318"/>
            <a:ext cx="87303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2339752" y="3835483"/>
            <a:ext cx="0" cy="40606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3200751" y="3815098"/>
            <a:ext cx="0" cy="40606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1893954" y="4241544"/>
            <a:ext cx="6992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b="1" dirty="0"/>
              <a:t>Long</a:t>
            </a:r>
          </a:p>
          <a:p>
            <a:r>
              <a:rPr lang="en-IN" sz="2000" b="1" dirty="0"/>
              <a:t>term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831917" y="4241544"/>
            <a:ext cx="7617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b="1" dirty="0"/>
              <a:t>Short</a:t>
            </a:r>
          </a:p>
          <a:p>
            <a:r>
              <a:rPr lang="en-IN" sz="2000" b="1" dirty="0"/>
              <a:t>term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4590474" y="1417638"/>
            <a:ext cx="0" cy="13632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4572000" y="1412776"/>
            <a:ext cx="3816424" cy="486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593663" y="2926442"/>
            <a:ext cx="16627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APPROACH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572000" y="3815098"/>
            <a:ext cx="18473" cy="719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4572000" y="3388107"/>
            <a:ext cx="9236" cy="16250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139952" y="5013176"/>
            <a:ext cx="86409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139952" y="5013176"/>
            <a:ext cx="0" cy="5133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5004048" y="5013176"/>
            <a:ext cx="0" cy="5133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164239" y="5643454"/>
            <a:ext cx="1551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/>
              <a:t>PROACTIVE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16016" y="5655731"/>
            <a:ext cx="1548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/>
              <a:t>REACTIVE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6084168" y="1417638"/>
            <a:ext cx="0" cy="13632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279241" y="2937100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FORMULATION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8361668" y="1412776"/>
            <a:ext cx="0" cy="15073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084168" y="3374632"/>
            <a:ext cx="0" cy="76261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652120" y="4136136"/>
            <a:ext cx="93610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5652120" y="4155310"/>
            <a:ext cx="0" cy="44017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6588224" y="4137248"/>
            <a:ext cx="0" cy="4582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5040052" y="456325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/>
              <a:t>FORMAL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228184" y="4595487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/>
              <a:t>INFORMAL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301408" y="2932920"/>
            <a:ext cx="1907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IMPORTANCE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8244408" y="3398765"/>
            <a:ext cx="10852" cy="161441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7740352" y="5013176"/>
            <a:ext cx="108012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7217755" y="5013175"/>
            <a:ext cx="0" cy="6425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8820472" y="5013176"/>
            <a:ext cx="0" cy="6425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976156" y="5788134"/>
            <a:ext cx="1764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/>
              <a:t>STRATEGIC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464005" y="5757356"/>
            <a:ext cx="17451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OPERATIONAL</a:t>
            </a:r>
          </a:p>
        </p:txBody>
      </p:sp>
      <p:cxnSp>
        <p:nvCxnSpPr>
          <p:cNvPr id="69" name="Straight Connector 68"/>
          <p:cNvCxnSpPr/>
          <p:nvPr/>
        </p:nvCxnSpPr>
        <p:spPr>
          <a:xfrm flipH="1">
            <a:off x="7187658" y="5013176"/>
            <a:ext cx="55269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57158" y="142852"/>
            <a:ext cx="85725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b="1" dirty="0">
                <a:solidFill>
                  <a:schemeClr val="tx2"/>
                </a:solidFill>
                <a:latin typeface="+mj-lt"/>
              </a:rPr>
              <a:t>      TYPES    OF  PLANNING</a:t>
            </a:r>
          </a:p>
        </p:txBody>
      </p:sp>
    </p:spTree>
    <p:extLst>
      <p:ext uri="{BB962C8B-B14F-4D97-AF65-F5344CB8AC3E}">
        <p14:creationId xmlns:p14="http://schemas.microsoft.com/office/powerpoint/2010/main" val="1971335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/>
              <a:t>Limitation of planning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Lack of accurate information</a:t>
            </a:r>
          </a:p>
          <a:p>
            <a:r>
              <a:rPr lang="en-US" dirty="0"/>
              <a:t>Time and cost </a:t>
            </a:r>
          </a:p>
          <a:p>
            <a:r>
              <a:rPr lang="en-US" dirty="0"/>
              <a:t>Resistance to change</a:t>
            </a:r>
          </a:p>
          <a:p>
            <a:r>
              <a:rPr lang="en-US" dirty="0"/>
              <a:t>Lock of ability to plans</a:t>
            </a:r>
          </a:p>
          <a:p>
            <a:r>
              <a:rPr lang="en-US" dirty="0"/>
              <a:t>False sense of security</a:t>
            </a:r>
          </a:p>
          <a:p>
            <a:r>
              <a:rPr lang="en-US" dirty="0"/>
              <a:t>Environmental constraints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2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7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10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0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7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7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1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7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12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27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129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0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7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134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5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Premium Vector | Hierarchy of Planning or level of planning for management">
            <a:extLst>
              <a:ext uri="{FF2B5EF4-FFF2-40B4-BE49-F238E27FC236}">
                <a16:creationId xmlns:a16="http://schemas.microsoft.com/office/drawing/2014/main" id="{7C914134-9C50-A3BB-95B8-C264B4D48B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0"/>
            <a:ext cx="781236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9B7AEF1-0251-3C82-96E6-3724F70FB2D7}"/>
              </a:ext>
            </a:extLst>
          </p:cNvPr>
          <p:cNvSpPr txBox="1"/>
          <p:nvPr/>
        </p:nvSpPr>
        <p:spPr>
          <a:xfrm>
            <a:off x="251520" y="0"/>
            <a:ext cx="45774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u="sng" dirty="0"/>
              <a:t>Hierarchy of plans 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15168866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BD04972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96863"/>
            <a:ext cx="4343400" cy="6180137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4495800" y="1752600"/>
            <a:ext cx="4267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GB" sz="4000" b="1">
                <a:latin typeface="Verdana" pitchFamily="34" charset="0"/>
              </a:rPr>
              <a:t>MANAGEMENT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5943600" y="2895600"/>
            <a:ext cx="1295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GB" sz="4000" b="1">
                <a:latin typeface="Verdana" pitchFamily="34" charset="0"/>
              </a:rPr>
              <a:t>BY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4800600" y="4038600"/>
            <a:ext cx="3733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GB" sz="4000" b="1">
                <a:latin typeface="Verdana" pitchFamily="34" charset="0"/>
              </a:rPr>
              <a:t>OBJECTIVES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304800"/>
            <a:ext cx="7128792" cy="641978"/>
          </a:xfrm>
        </p:spPr>
        <p:txBody>
          <a:bodyPr/>
          <a:lstStyle/>
          <a:p>
            <a:pPr algn="ctr"/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MEANING OF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4509" y="1268760"/>
            <a:ext cx="7778824" cy="377762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“Planning is deciding in advance what to do, how to do it, when to do it and who to do it. It involves anticipating the future and conciously</a:t>
            </a:r>
          </a:p>
          <a:p>
            <a:pPr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Choosing the future course of action”.</a:t>
            </a:r>
          </a:p>
          <a:p>
            <a:pPr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Haimann, Planning is the function that determines in advance what should be done.”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GB" sz="4000" b="1">
                <a:solidFill>
                  <a:schemeClr val="accent2"/>
                </a:solidFill>
              </a:rPr>
              <a:t>OBJECTIVE SETTING </a:t>
            </a:r>
            <a:r>
              <a:rPr lang="pl-PL" sz="4000" b="1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26630" name="Text Box 1030"/>
          <p:cNvSpPr txBox="1">
            <a:spLocks noChangeArrowheads="1"/>
          </p:cNvSpPr>
          <p:nvPr/>
        </p:nvSpPr>
        <p:spPr bwMode="auto">
          <a:xfrm>
            <a:off x="2195513" y="1905000"/>
            <a:ext cx="2265362" cy="457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pl-PL" sz="40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S</a:t>
            </a:r>
            <a:r>
              <a:rPr lang="pl-PL" sz="54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</a:t>
            </a:r>
            <a:r>
              <a:rPr lang="pl-PL" sz="1800" b="1">
                <a:latin typeface="Arial" charset="0"/>
              </a:rPr>
              <a:t>specific</a:t>
            </a:r>
            <a:r>
              <a:rPr lang="pl-PL" sz="1800">
                <a:latin typeface="Arial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pl-PL" sz="40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M</a:t>
            </a:r>
            <a:r>
              <a:rPr lang="pl-PL" sz="1800">
                <a:latin typeface="Arial" charset="0"/>
              </a:rPr>
              <a:t> </a:t>
            </a:r>
            <a:r>
              <a:rPr lang="pl-PL" sz="1800" b="1">
                <a:latin typeface="Arial" charset="0"/>
              </a:rPr>
              <a:t>measurable</a:t>
            </a:r>
          </a:p>
          <a:p>
            <a:pPr>
              <a:spcBef>
                <a:spcPct val="50000"/>
              </a:spcBef>
            </a:pPr>
            <a:r>
              <a:rPr lang="pl-PL" sz="40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A</a:t>
            </a:r>
            <a:r>
              <a:rPr lang="pl-PL" sz="1800">
                <a:latin typeface="Arial" charset="0"/>
              </a:rPr>
              <a:t>  </a:t>
            </a:r>
            <a:r>
              <a:rPr lang="pl-PL" sz="1800" b="1">
                <a:latin typeface="Arial" charset="0"/>
              </a:rPr>
              <a:t>achievable</a:t>
            </a:r>
          </a:p>
          <a:p>
            <a:pPr>
              <a:spcBef>
                <a:spcPct val="50000"/>
              </a:spcBef>
            </a:pPr>
            <a:r>
              <a:rPr lang="pl-PL" sz="40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R</a:t>
            </a:r>
            <a:r>
              <a:rPr lang="pl-PL" sz="1800">
                <a:latin typeface="Arial" charset="0"/>
              </a:rPr>
              <a:t>  </a:t>
            </a:r>
            <a:r>
              <a:rPr lang="en-US" sz="1800" b="1">
                <a:latin typeface="Arial" charset="0"/>
              </a:rPr>
              <a:t>result oriented</a:t>
            </a:r>
            <a:endParaRPr lang="pl-PL" sz="1800" b="1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pl-PL" sz="40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T</a:t>
            </a:r>
            <a:r>
              <a:rPr lang="pl-PL" sz="1800">
                <a:latin typeface="Arial" charset="0"/>
              </a:rPr>
              <a:t>   </a:t>
            </a:r>
            <a:r>
              <a:rPr lang="pl-PL" sz="1800" b="1">
                <a:latin typeface="Arial" charset="0"/>
              </a:rPr>
              <a:t>t</a:t>
            </a:r>
            <a:r>
              <a:rPr lang="en-US" sz="1800" b="1">
                <a:latin typeface="Arial" charset="0"/>
              </a:rPr>
              <a:t>ime-related</a:t>
            </a:r>
            <a:endParaRPr lang="pl-PL" sz="1800" b="1">
              <a:latin typeface="Arial" charset="0"/>
            </a:endParaRPr>
          </a:p>
        </p:txBody>
      </p:sp>
      <p:grpSp>
        <p:nvGrpSpPr>
          <p:cNvPr id="2" name="Group 1034"/>
          <p:cNvGrpSpPr>
            <a:grpSpLocks/>
          </p:cNvGrpSpPr>
          <p:nvPr/>
        </p:nvGrpSpPr>
        <p:grpSpPr bwMode="auto">
          <a:xfrm>
            <a:off x="304800" y="2109788"/>
            <a:ext cx="8362950" cy="4367212"/>
            <a:chOff x="192" y="856"/>
            <a:chExt cx="5268" cy="2751"/>
          </a:xfrm>
        </p:grpSpPr>
        <p:sp>
          <p:nvSpPr>
            <p:cNvPr id="26627" name="Text Box 1027"/>
            <p:cNvSpPr txBox="1">
              <a:spLocks noChangeArrowheads="1"/>
            </p:cNvSpPr>
            <p:nvPr/>
          </p:nvSpPr>
          <p:spPr bwMode="auto">
            <a:xfrm>
              <a:off x="192" y="2035"/>
              <a:ext cx="108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sz="32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WORK </a:t>
              </a:r>
            </a:p>
          </p:txBody>
        </p:sp>
        <p:sp>
          <p:nvSpPr>
            <p:cNvPr id="26628" name="Text Box 1028"/>
            <p:cNvSpPr txBox="1">
              <a:spLocks noChangeArrowheads="1"/>
            </p:cNvSpPr>
            <p:nvPr/>
          </p:nvSpPr>
          <p:spPr bwMode="auto">
            <a:xfrm>
              <a:off x="2789" y="2064"/>
              <a:ext cx="907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sz="32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HAVE </a:t>
              </a:r>
            </a:p>
          </p:txBody>
        </p:sp>
        <p:pic>
          <p:nvPicPr>
            <p:cNvPr id="26629" name="Picture 1029" descr="MCj04258220000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368" y="1764"/>
              <a:ext cx="1092" cy="1212"/>
            </a:xfrm>
            <a:prstGeom prst="rect">
              <a:avLst/>
            </a:prstGeom>
            <a:noFill/>
          </p:spPr>
        </p:pic>
        <p:sp>
          <p:nvSpPr>
            <p:cNvPr id="26631" name="Text Box 1031"/>
            <p:cNvSpPr txBox="1">
              <a:spLocks noChangeArrowheads="1"/>
            </p:cNvSpPr>
            <p:nvPr/>
          </p:nvSpPr>
          <p:spPr bwMode="auto">
            <a:xfrm>
              <a:off x="3878" y="856"/>
              <a:ext cx="278" cy="275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sz="28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S</a:t>
              </a:r>
            </a:p>
            <a:p>
              <a:pPr>
                <a:spcBef>
                  <a:spcPct val="50000"/>
                </a:spcBef>
              </a:pPr>
              <a:r>
                <a:rPr lang="pl-PL" sz="28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U</a:t>
              </a:r>
            </a:p>
            <a:p>
              <a:pPr>
                <a:spcBef>
                  <a:spcPct val="50000"/>
                </a:spcBef>
              </a:pPr>
              <a:r>
                <a:rPr lang="pl-PL" sz="28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C</a:t>
              </a:r>
            </a:p>
            <a:p>
              <a:pPr>
                <a:spcBef>
                  <a:spcPct val="50000"/>
                </a:spcBef>
              </a:pPr>
              <a:r>
                <a:rPr lang="pl-PL" sz="28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C</a:t>
              </a:r>
            </a:p>
            <a:p>
              <a:pPr>
                <a:spcBef>
                  <a:spcPct val="50000"/>
                </a:spcBef>
              </a:pPr>
              <a:r>
                <a:rPr lang="pl-PL" sz="28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E</a:t>
              </a:r>
            </a:p>
            <a:p>
              <a:pPr>
                <a:spcBef>
                  <a:spcPct val="50000"/>
                </a:spcBef>
              </a:pPr>
              <a:r>
                <a:rPr lang="pl-PL" sz="28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S</a:t>
              </a:r>
            </a:p>
            <a:p>
              <a:pPr>
                <a:spcBef>
                  <a:spcPct val="50000"/>
                </a:spcBef>
              </a:pPr>
              <a:r>
                <a:rPr lang="pl-PL" sz="28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S</a:t>
              </a:r>
              <a:endParaRPr lang="pl-PL" sz="12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</p:grpSp>
      <p:sp>
        <p:nvSpPr>
          <p:cNvPr id="26633" name="Rectangle 1033"/>
          <p:cNvSpPr>
            <a:spLocks noChangeArrowheads="1"/>
          </p:cNvSpPr>
          <p:nvPr/>
        </p:nvSpPr>
        <p:spPr bwMode="auto">
          <a:xfrm>
            <a:off x="774700" y="944563"/>
            <a:ext cx="76073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latin typeface="Tahoma" pitchFamily="34" charset="0"/>
              </a:rPr>
              <a:t>In an MBO, good goals are SMART goals: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04800" y="838200"/>
            <a:ext cx="8534400" cy="5791200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</a:pPr>
            <a:r>
              <a:rPr lang="en-US" sz="3300"/>
              <a:t>Peter Drucker,</a:t>
            </a:r>
            <a:r>
              <a:rPr lang="en-US" sz="3200"/>
              <a:t> </a:t>
            </a:r>
            <a:r>
              <a:rPr lang="en-US" sz="1800" b="1"/>
              <a:t>(1954, “The Practice of Management”)</a:t>
            </a:r>
          </a:p>
          <a:p>
            <a:pPr marL="342900" indent="-342900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  <a:buFontTx/>
              <a:buChar char="•"/>
            </a:pPr>
            <a:r>
              <a:rPr lang="en-US" sz="3300"/>
              <a:t>Is a systematic and organized approach that allows management to </a:t>
            </a:r>
            <a:r>
              <a:rPr lang="en-US" sz="3300" b="1" i="1">
                <a:solidFill>
                  <a:schemeClr val="accent2"/>
                </a:solidFill>
              </a:rPr>
              <a:t>focus on achievable goals</a:t>
            </a:r>
            <a:r>
              <a:rPr lang="en-US" sz="3300"/>
              <a:t> and attain the best possible results from available resources</a:t>
            </a:r>
          </a:p>
          <a:p>
            <a:pPr marL="342900" indent="-342900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  <a:buFontTx/>
              <a:buChar char="•"/>
            </a:pPr>
            <a:r>
              <a:rPr lang="en-US" sz="3300"/>
              <a:t>Aims to increase individual and organizational effectiveness by </a:t>
            </a:r>
            <a:r>
              <a:rPr lang="en-US" sz="3300" b="1" i="1">
                <a:solidFill>
                  <a:schemeClr val="accent2"/>
                </a:solidFill>
              </a:rPr>
              <a:t>aligning organizational goals and subordinate objectives</a:t>
            </a:r>
            <a:r>
              <a:rPr lang="en-US" sz="3300"/>
              <a:t> </a:t>
            </a:r>
          </a:p>
          <a:p>
            <a:pPr marL="342900" indent="-342900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  <a:buFontTx/>
              <a:buChar char="•"/>
            </a:pPr>
            <a:r>
              <a:rPr lang="en-US" sz="3300"/>
              <a:t>Clarifies and quantifies objectives to allow for </a:t>
            </a:r>
            <a:r>
              <a:rPr lang="en-US" sz="3300" b="1" i="1">
                <a:solidFill>
                  <a:schemeClr val="accent2"/>
                </a:solidFill>
              </a:rPr>
              <a:t>monitoring, evaluation, and feedback</a:t>
            </a:r>
            <a:r>
              <a:rPr lang="en-US" sz="3300"/>
              <a:t> throughout the hierarchy of objectives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228600" y="152400"/>
            <a:ext cx="853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GB" sz="4000" b="1">
                <a:solidFill>
                  <a:schemeClr val="accent2"/>
                </a:solidFill>
              </a:rPr>
              <a:t>WHAT IS MBO 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1828800"/>
            <a:ext cx="6705600" cy="4495800"/>
          </a:xfrm>
        </p:spPr>
        <p:txBody>
          <a:bodyPr>
            <a:normAutofit fontScale="92500" lnSpcReduction="10000"/>
          </a:bodyPr>
          <a:lstStyle/>
          <a:p>
            <a:pPr algn="just">
              <a:buFontTx/>
              <a:buChar char="•"/>
            </a:pPr>
            <a:r>
              <a:rPr lang="en-GB" sz="3800" b="1"/>
              <a:t> MBO</a:t>
            </a:r>
            <a:r>
              <a:rPr lang="en-GB" sz="3800"/>
              <a:t> emphasises the importance of </a:t>
            </a:r>
            <a:r>
              <a:rPr lang="en-GB" sz="3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objectives as a tool</a:t>
            </a:r>
            <a:r>
              <a:rPr lang="en-GB" sz="3800"/>
              <a:t> to be used </a:t>
            </a:r>
            <a:r>
              <a:rPr lang="en-GB" sz="3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by managers in fulfilling</a:t>
            </a:r>
            <a:r>
              <a:rPr lang="en-GB" sz="3800"/>
              <a:t> their </a:t>
            </a:r>
            <a:r>
              <a:rPr lang="en-GB" sz="3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managerial roles</a:t>
            </a:r>
            <a:r>
              <a:rPr lang="en-GB" sz="3800"/>
              <a:t> (accomplish their tasks)</a:t>
            </a:r>
          </a:p>
          <a:p>
            <a:pPr algn="just"/>
            <a:endParaRPr lang="en-GB" sz="2000"/>
          </a:p>
          <a:p>
            <a:pPr algn="just">
              <a:spcBef>
                <a:spcPct val="0"/>
              </a:spcBef>
              <a:buFontTx/>
              <a:buChar char="•"/>
            </a:pPr>
            <a:r>
              <a:rPr lang="en-US" sz="3800">
                <a:solidFill>
                  <a:schemeClr val="tx2"/>
                </a:solidFill>
                <a:cs typeface="Times New Roman" pitchFamily="18" charset="0"/>
              </a:rPr>
              <a:t> Divide problem into manageable, “bite-size” chunks</a:t>
            </a:r>
            <a:endParaRPr lang="en-GB" sz="3800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228600" y="457200"/>
            <a:ext cx="8534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GB" sz="4000" b="1">
                <a:solidFill>
                  <a:schemeClr val="accent2"/>
                </a:solidFill>
              </a:rPr>
              <a:t>IN SIMPLE WORDS, </a:t>
            </a:r>
            <a:br>
              <a:rPr lang="en-GB" sz="4000" b="1">
                <a:solidFill>
                  <a:schemeClr val="accent2"/>
                </a:solidFill>
              </a:rPr>
            </a:br>
            <a:r>
              <a:rPr lang="en-GB" sz="4000" b="1">
                <a:solidFill>
                  <a:schemeClr val="accent2"/>
                </a:solidFill>
              </a:rPr>
              <a:t>MBO IS…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 sz="4000" b="1">
                <a:solidFill>
                  <a:schemeClr val="accent2"/>
                </a:solidFill>
              </a:rPr>
              <a:t>MBO; PLAN VIEW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524000" y="1143000"/>
            <a:ext cx="5867400" cy="5334000"/>
            <a:chOff x="1152" y="720"/>
            <a:chExt cx="3696" cy="3360"/>
          </a:xfrm>
        </p:grpSpPr>
        <p:sp>
          <p:nvSpPr>
            <p:cNvPr id="27651" name="Oval 3"/>
            <p:cNvSpPr>
              <a:spLocks noChangeArrowheads="1"/>
            </p:cNvSpPr>
            <p:nvPr/>
          </p:nvSpPr>
          <p:spPr bwMode="auto">
            <a:xfrm>
              <a:off x="1152" y="720"/>
              <a:ext cx="3696" cy="3360"/>
            </a:xfrm>
            <a:prstGeom prst="ellipse">
              <a:avLst/>
            </a:prstGeom>
            <a:gradFill rotWithShape="0">
              <a:gsLst>
                <a:gs pos="0">
                  <a:srgbClr val="00CCFF">
                    <a:gamma/>
                    <a:shade val="46275"/>
                    <a:invGamma/>
                  </a:srgbClr>
                </a:gs>
                <a:gs pos="50000">
                  <a:srgbClr val="00CCFF"/>
                </a:gs>
                <a:gs pos="100000">
                  <a:srgbClr val="00CC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27652" name="Oval 4"/>
            <p:cNvSpPr>
              <a:spLocks noChangeArrowheads="1"/>
            </p:cNvSpPr>
            <p:nvPr/>
          </p:nvSpPr>
          <p:spPr bwMode="auto">
            <a:xfrm>
              <a:off x="1536" y="1104"/>
              <a:ext cx="2976" cy="2640"/>
            </a:xfrm>
            <a:prstGeom prst="ellipse">
              <a:avLst/>
            </a:prstGeom>
            <a:gradFill rotWithShape="0">
              <a:gsLst>
                <a:gs pos="0">
                  <a:srgbClr val="A50021"/>
                </a:gs>
                <a:gs pos="50000">
                  <a:srgbClr val="FFFFFF"/>
                </a:gs>
                <a:gs pos="100000">
                  <a:srgbClr val="A5002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27653" name="Oval 5"/>
            <p:cNvSpPr>
              <a:spLocks noChangeArrowheads="1"/>
            </p:cNvSpPr>
            <p:nvPr/>
          </p:nvSpPr>
          <p:spPr bwMode="auto">
            <a:xfrm>
              <a:off x="1968" y="1488"/>
              <a:ext cx="2160" cy="1872"/>
            </a:xfrm>
            <a:prstGeom prst="ellipse">
              <a:avLst/>
            </a:prstGeom>
            <a:gradFill rotWithShape="0">
              <a:gsLst>
                <a:gs pos="0">
                  <a:srgbClr val="008000"/>
                </a:gs>
                <a:gs pos="50000">
                  <a:srgbClr val="003B00"/>
                </a:gs>
                <a:gs pos="100000">
                  <a:srgbClr val="0080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27654" name="Oval 6"/>
            <p:cNvSpPr>
              <a:spLocks noChangeArrowheads="1"/>
            </p:cNvSpPr>
            <p:nvPr/>
          </p:nvSpPr>
          <p:spPr bwMode="auto">
            <a:xfrm>
              <a:off x="2448" y="1872"/>
              <a:ext cx="1152" cy="1056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50000">
                  <a:srgbClr val="0000FF">
                    <a:gamma/>
                    <a:shade val="46275"/>
                    <a:invGamma/>
                  </a:srgbClr>
                </a:gs>
                <a:gs pos="100000">
                  <a:srgbClr val="0000FF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2800">
                  <a:solidFill>
                    <a:schemeClr val="bg1"/>
                  </a:solidFill>
                </a:rPr>
                <a:t>Vision</a:t>
              </a:r>
            </a:p>
          </p:txBody>
        </p:sp>
        <p:cxnSp>
          <p:nvCxnSpPr>
            <p:cNvPr id="27655" name="AutoShape 7"/>
            <p:cNvCxnSpPr>
              <a:cxnSpLocks noChangeShapeType="1"/>
              <a:stCxn id="27651" idx="0"/>
              <a:endCxn id="27652" idx="0"/>
            </p:cNvCxnSpPr>
            <p:nvPr/>
          </p:nvCxnSpPr>
          <p:spPr bwMode="auto">
            <a:xfrm>
              <a:off x="3000" y="720"/>
              <a:ext cx="24" cy="384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27656" name="AutoShape 8"/>
            <p:cNvCxnSpPr>
              <a:cxnSpLocks noChangeShapeType="1"/>
              <a:stCxn id="27651" idx="3"/>
              <a:endCxn id="27652" idx="3"/>
            </p:cNvCxnSpPr>
            <p:nvPr/>
          </p:nvCxnSpPr>
          <p:spPr bwMode="auto">
            <a:xfrm flipV="1">
              <a:off x="1693" y="3357"/>
              <a:ext cx="279" cy="23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27657" name="AutoShape 9"/>
            <p:cNvCxnSpPr>
              <a:cxnSpLocks noChangeShapeType="1"/>
              <a:stCxn id="27652" idx="1"/>
              <a:endCxn id="27653" idx="1"/>
            </p:cNvCxnSpPr>
            <p:nvPr/>
          </p:nvCxnSpPr>
          <p:spPr bwMode="auto">
            <a:xfrm>
              <a:off x="1972" y="1491"/>
              <a:ext cx="312" cy="27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27658" name="AutoShape 10"/>
            <p:cNvCxnSpPr>
              <a:cxnSpLocks noChangeShapeType="1"/>
              <a:stCxn id="27652" idx="5"/>
              <a:endCxn id="27653" idx="5"/>
            </p:cNvCxnSpPr>
            <p:nvPr/>
          </p:nvCxnSpPr>
          <p:spPr bwMode="auto">
            <a:xfrm flipH="1" flipV="1">
              <a:off x="3812" y="3086"/>
              <a:ext cx="264" cy="27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27659" name="AutoShape 11"/>
            <p:cNvCxnSpPr>
              <a:cxnSpLocks noChangeShapeType="1"/>
              <a:stCxn id="27651" idx="6"/>
              <a:endCxn id="27652" idx="6"/>
            </p:cNvCxnSpPr>
            <p:nvPr/>
          </p:nvCxnSpPr>
          <p:spPr bwMode="auto">
            <a:xfrm flipH="1">
              <a:off x="4512" y="2400"/>
              <a:ext cx="336" cy="24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27660" name="WordArt 12"/>
            <p:cNvSpPr>
              <a:spLocks noChangeArrowheads="1" noChangeShapeType="1" noTextEdit="1"/>
            </p:cNvSpPr>
            <p:nvPr/>
          </p:nvSpPr>
          <p:spPr bwMode="auto">
            <a:xfrm>
              <a:off x="2640" y="1728"/>
              <a:ext cx="816" cy="96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/>
              <a:r>
                <a:rPr lang="en-IN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latin typeface="Arial Black"/>
                </a:rPr>
                <a:t>Mission</a:t>
              </a:r>
            </a:p>
          </p:txBody>
        </p:sp>
        <p:sp>
          <p:nvSpPr>
            <p:cNvPr id="27661" name="WordArt 13"/>
            <p:cNvSpPr>
              <a:spLocks noChangeArrowheads="1" noChangeShapeType="1" noTextEdit="1"/>
            </p:cNvSpPr>
            <p:nvPr/>
          </p:nvSpPr>
          <p:spPr bwMode="auto">
            <a:xfrm rot="2834224">
              <a:off x="2428" y="1460"/>
              <a:ext cx="2038" cy="1326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/>
              <a:r>
                <a:rPr lang="en-IN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3300"/>
                  </a:solidFill>
                  <a:latin typeface="Arial Black"/>
                </a:rPr>
                <a:t>Management by Objectives</a:t>
              </a:r>
            </a:p>
          </p:txBody>
        </p:sp>
        <p:sp>
          <p:nvSpPr>
            <p:cNvPr id="27662" name="WordArt 14"/>
            <p:cNvSpPr>
              <a:spLocks noChangeArrowheads="1" noChangeShapeType="1" noTextEdit="1"/>
            </p:cNvSpPr>
            <p:nvPr/>
          </p:nvSpPr>
          <p:spPr bwMode="auto">
            <a:xfrm rot="-9093119">
              <a:off x="1839" y="3002"/>
              <a:ext cx="1356" cy="360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/>
              <a:r>
                <a:rPr lang="en-IN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3300"/>
                  </a:solidFill>
                  <a:latin typeface="Arial Black"/>
                </a:rPr>
                <a:t>Tactical Plans</a:t>
              </a:r>
            </a:p>
          </p:txBody>
        </p:sp>
        <p:sp>
          <p:nvSpPr>
            <p:cNvPr id="27663" name="WordArt 15"/>
            <p:cNvSpPr>
              <a:spLocks noChangeArrowheads="1" noChangeShapeType="1" noTextEdit="1"/>
            </p:cNvSpPr>
            <p:nvPr/>
          </p:nvSpPr>
          <p:spPr bwMode="auto">
            <a:xfrm rot="2150384">
              <a:off x="3218" y="1279"/>
              <a:ext cx="1488" cy="384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/>
              <a:r>
                <a:rPr lang="en-IN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 Black"/>
                </a:rPr>
                <a:t>Single-Use Plans</a:t>
              </a:r>
            </a:p>
          </p:txBody>
        </p:sp>
        <p:sp>
          <p:nvSpPr>
            <p:cNvPr id="27664" name="WordArt 16"/>
            <p:cNvSpPr>
              <a:spLocks noChangeArrowheads="1" noChangeShapeType="1" noTextEdit="1"/>
            </p:cNvSpPr>
            <p:nvPr/>
          </p:nvSpPr>
          <p:spPr bwMode="auto">
            <a:xfrm rot="-394179">
              <a:off x="2592" y="3648"/>
              <a:ext cx="1290" cy="430"/>
            </a:xfrm>
            <a:prstGeom prst="rect">
              <a:avLst/>
            </a:prstGeom>
          </p:spPr>
          <p:txBody>
            <a:bodyPr wrap="none" fromWordArt="1">
              <a:prstTxWarp prst="textCanDown">
                <a:avLst>
                  <a:gd name="adj" fmla="val 33333"/>
                </a:avLst>
              </a:prstTxWarp>
            </a:bodyPr>
            <a:lstStyle/>
            <a:p>
              <a:pPr algn="ctr"/>
              <a:r>
                <a:rPr lang="en-IN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Times New Roman"/>
                  <a:cs typeface="Times New Roman"/>
                </a:rPr>
                <a:t>Standing Plans</a:t>
              </a:r>
            </a:p>
          </p:txBody>
        </p:sp>
        <p:sp>
          <p:nvSpPr>
            <p:cNvPr id="27665" name="WordArt 17"/>
            <p:cNvSpPr>
              <a:spLocks noChangeArrowheads="1" noChangeShapeType="1" noTextEdit="1"/>
            </p:cNvSpPr>
            <p:nvPr/>
          </p:nvSpPr>
          <p:spPr bwMode="auto">
            <a:xfrm rot="-3838865">
              <a:off x="1000" y="1544"/>
              <a:ext cx="1652" cy="580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/>
              <a:r>
                <a:rPr lang="en-IN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 Black"/>
                </a:rPr>
                <a:t>Operational Plans</a:t>
              </a:r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sz="4000" b="1">
                <a:solidFill>
                  <a:schemeClr val="accent2"/>
                </a:solidFill>
              </a:rPr>
              <a:t>MBO; CROSS SECTION   </a:t>
            </a:r>
          </a:p>
        </p:txBody>
      </p:sp>
      <p:grpSp>
        <p:nvGrpSpPr>
          <p:cNvPr id="2" name="Group 1044"/>
          <p:cNvGrpSpPr>
            <a:grpSpLocks/>
          </p:cNvGrpSpPr>
          <p:nvPr/>
        </p:nvGrpSpPr>
        <p:grpSpPr bwMode="auto">
          <a:xfrm>
            <a:off x="685800" y="1143000"/>
            <a:ext cx="7646988" cy="4929188"/>
            <a:chOff x="271" y="720"/>
            <a:chExt cx="4817" cy="3105"/>
          </a:xfrm>
        </p:grpSpPr>
        <p:sp>
          <p:nvSpPr>
            <p:cNvPr id="29699" name="Text Box 1027"/>
            <p:cNvSpPr txBox="1">
              <a:spLocks noChangeArrowheads="1"/>
            </p:cNvSpPr>
            <p:nvPr/>
          </p:nvSpPr>
          <p:spPr bwMode="auto">
            <a:xfrm>
              <a:off x="4805" y="3018"/>
              <a:ext cx="1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hangingPunct="0">
                <a:lnSpc>
                  <a:spcPct val="75000"/>
                </a:lnSpc>
              </a:pPr>
              <a:endParaRPr lang="en-US"/>
            </a:p>
          </p:txBody>
        </p:sp>
        <p:sp>
          <p:nvSpPr>
            <p:cNvPr id="29700" name="Text Box 1028"/>
            <p:cNvSpPr txBox="1">
              <a:spLocks noChangeArrowheads="1"/>
            </p:cNvSpPr>
            <p:nvPr/>
          </p:nvSpPr>
          <p:spPr bwMode="auto">
            <a:xfrm>
              <a:off x="788" y="3537"/>
              <a:ext cx="1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hangingPunct="0"/>
              <a:endParaRPr lang="en-US"/>
            </a:p>
          </p:txBody>
        </p:sp>
        <p:sp>
          <p:nvSpPr>
            <p:cNvPr id="29701" name="Text Box 1029"/>
            <p:cNvSpPr txBox="1">
              <a:spLocks noChangeArrowheads="1"/>
            </p:cNvSpPr>
            <p:nvPr/>
          </p:nvSpPr>
          <p:spPr bwMode="auto">
            <a:xfrm>
              <a:off x="884" y="1363"/>
              <a:ext cx="1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hangingPunct="0"/>
              <a:endParaRPr lang="en-US"/>
            </a:p>
          </p:txBody>
        </p:sp>
        <p:sp>
          <p:nvSpPr>
            <p:cNvPr id="29702" name="Text Box 1030"/>
            <p:cNvSpPr txBox="1">
              <a:spLocks noChangeArrowheads="1"/>
            </p:cNvSpPr>
            <p:nvPr/>
          </p:nvSpPr>
          <p:spPr bwMode="auto">
            <a:xfrm>
              <a:off x="4817" y="3134"/>
              <a:ext cx="1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hangingPunct="0"/>
              <a:endParaRPr lang="en-US"/>
            </a:p>
          </p:txBody>
        </p:sp>
        <p:sp>
          <p:nvSpPr>
            <p:cNvPr id="29703" name="Text Box 1031"/>
            <p:cNvSpPr txBox="1">
              <a:spLocks noChangeArrowheads="1"/>
            </p:cNvSpPr>
            <p:nvPr/>
          </p:nvSpPr>
          <p:spPr bwMode="auto">
            <a:xfrm>
              <a:off x="4731" y="2381"/>
              <a:ext cx="1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hangingPunct="0"/>
              <a:endParaRPr lang="en-US"/>
            </a:p>
          </p:txBody>
        </p:sp>
        <p:grpSp>
          <p:nvGrpSpPr>
            <p:cNvPr id="3" name="Group 1032"/>
            <p:cNvGrpSpPr>
              <a:grpSpLocks/>
            </p:cNvGrpSpPr>
            <p:nvPr/>
          </p:nvGrpSpPr>
          <p:grpSpPr bwMode="auto">
            <a:xfrm>
              <a:off x="1524" y="720"/>
              <a:ext cx="3564" cy="2976"/>
              <a:chOff x="768" y="720"/>
              <a:chExt cx="3564" cy="2976"/>
            </a:xfrm>
          </p:grpSpPr>
          <p:sp>
            <p:nvSpPr>
              <p:cNvPr id="29705" name="AutoShape 1033"/>
              <p:cNvSpPr>
                <a:spLocks noChangeArrowheads="1"/>
              </p:cNvSpPr>
              <p:nvPr/>
            </p:nvSpPr>
            <p:spPr bwMode="auto">
              <a:xfrm>
                <a:off x="1824" y="720"/>
                <a:ext cx="1512" cy="528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r>
                  <a:rPr lang="en-US" sz="2800"/>
                  <a:t>Vision</a:t>
                </a:r>
              </a:p>
            </p:txBody>
          </p:sp>
          <p:sp>
            <p:nvSpPr>
              <p:cNvPr id="29706" name="AutoShape 1034"/>
              <p:cNvSpPr>
                <a:spLocks noChangeArrowheads="1"/>
              </p:cNvSpPr>
              <p:nvPr/>
            </p:nvSpPr>
            <p:spPr bwMode="auto">
              <a:xfrm>
                <a:off x="1584" y="1248"/>
                <a:ext cx="1968" cy="735"/>
              </a:xfrm>
              <a:prstGeom prst="roundRect">
                <a:avLst>
                  <a:gd name="adj" fmla="val 16667"/>
                </a:avLst>
              </a:prstGeom>
              <a:solidFill>
                <a:srgbClr val="0080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r>
                  <a:rPr lang="en-US" sz="2800">
                    <a:solidFill>
                      <a:srgbClr val="FFFFCC"/>
                    </a:solidFill>
                  </a:rPr>
                  <a:t>Mission</a:t>
                </a:r>
              </a:p>
            </p:txBody>
          </p:sp>
          <p:sp>
            <p:nvSpPr>
              <p:cNvPr id="29707" name="AutoShape 1035"/>
              <p:cNvSpPr>
                <a:spLocks noChangeArrowheads="1"/>
              </p:cNvSpPr>
              <p:nvPr/>
            </p:nvSpPr>
            <p:spPr bwMode="auto">
              <a:xfrm>
                <a:off x="1212" y="1983"/>
                <a:ext cx="1332" cy="768"/>
              </a:xfrm>
              <a:prstGeom prst="roundRect">
                <a:avLst>
                  <a:gd name="adj" fmla="val 16667"/>
                </a:avLst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r>
                  <a:rPr lang="en-US" sz="2800">
                    <a:solidFill>
                      <a:schemeClr val="bg1"/>
                    </a:solidFill>
                  </a:rPr>
                  <a:t>Tactical</a:t>
                </a:r>
                <a:endParaRPr lang="en-US" sz="2800"/>
              </a:p>
              <a:p>
                <a:pPr algn="ctr" eaLnBrk="0" hangingPunct="0"/>
                <a:r>
                  <a:rPr lang="en-US" sz="2800">
                    <a:solidFill>
                      <a:schemeClr val="bg1"/>
                    </a:solidFill>
                  </a:rPr>
                  <a:t>Plans</a:t>
                </a:r>
                <a:endParaRPr lang="en-US" sz="2800"/>
              </a:p>
            </p:txBody>
          </p:sp>
          <p:sp>
            <p:nvSpPr>
              <p:cNvPr id="29708" name="AutoShape 1036"/>
              <p:cNvSpPr>
                <a:spLocks noChangeArrowheads="1"/>
              </p:cNvSpPr>
              <p:nvPr/>
            </p:nvSpPr>
            <p:spPr bwMode="auto">
              <a:xfrm>
                <a:off x="2544" y="1983"/>
                <a:ext cx="1332" cy="768"/>
              </a:xfrm>
              <a:prstGeom prst="roundRect">
                <a:avLst>
                  <a:gd name="adj" fmla="val 16667"/>
                </a:avLst>
              </a:prstGeom>
              <a:solidFill>
                <a:srgbClr val="5353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lnSpc>
                    <a:spcPct val="75000"/>
                  </a:lnSpc>
                </a:pPr>
                <a:r>
                  <a:rPr lang="en-US" sz="2800">
                    <a:solidFill>
                      <a:schemeClr val="bg1"/>
                    </a:solidFill>
                  </a:rPr>
                  <a:t>Management</a:t>
                </a:r>
              </a:p>
              <a:p>
                <a:pPr algn="ctr" eaLnBrk="0" hangingPunct="0">
                  <a:lnSpc>
                    <a:spcPct val="75000"/>
                  </a:lnSpc>
                </a:pPr>
                <a:r>
                  <a:rPr lang="en-US" sz="2800">
                    <a:solidFill>
                      <a:schemeClr val="bg1"/>
                    </a:solidFill>
                  </a:rPr>
                  <a:t>by</a:t>
                </a:r>
              </a:p>
              <a:p>
                <a:pPr algn="ctr" eaLnBrk="0" hangingPunct="0">
                  <a:lnSpc>
                    <a:spcPct val="75000"/>
                  </a:lnSpc>
                </a:pPr>
                <a:r>
                  <a:rPr lang="en-US" sz="2800">
                    <a:solidFill>
                      <a:schemeClr val="bg1"/>
                    </a:solidFill>
                  </a:rPr>
                  <a:t>Objectives</a:t>
                </a:r>
              </a:p>
            </p:txBody>
          </p:sp>
          <p:sp>
            <p:nvSpPr>
              <p:cNvPr id="29709" name="AutoShape 1037"/>
              <p:cNvSpPr>
                <a:spLocks noChangeArrowheads="1"/>
              </p:cNvSpPr>
              <p:nvPr/>
            </p:nvSpPr>
            <p:spPr bwMode="auto">
              <a:xfrm>
                <a:off x="768" y="2751"/>
                <a:ext cx="1188" cy="945"/>
              </a:xfrm>
              <a:prstGeom prst="roundRect">
                <a:avLst>
                  <a:gd name="adj" fmla="val 16667"/>
                </a:avLst>
              </a:prstGeom>
              <a:solidFill>
                <a:srgbClr val="A5002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r>
                  <a:rPr lang="en-US" sz="2800">
                    <a:solidFill>
                      <a:schemeClr val="bg1"/>
                    </a:solidFill>
                  </a:rPr>
                  <a:t>Operational</a:t>
                </a:r>
              </a:p>
              <a:p>
                <a:pPr algn="ctr" eaLnBrk="0" hangingPunct="0"/>
                <a:r>
                  <a:rPr lang="en-US" sz="2800">
                    <a:solidFill>
                      <a:schemeClr val="bg1"/>
                    </a:solidFill>
                  </a:rPr>
                  <a:t>Plans</a:t>
                </a:r>
              </a:p>
            </p:txBody>
          </p:sp>
          <p:sp>
            <p:nvSpPr>
              <p:cNvPr id="29710" name="AutoShape 1038"/>
              <p:cNvSpPr>
                <a:spLocks noChangeArrowheads="1"/>
              </p:cNvSpPr>
              <p:nvPr/>
            </p:nvSpPr>
            <p:spPr bwMode="auto">
              <a:xfrm>
                <a:off x="1956" y="2751"/>
                <a:ext cx="1188" cy="945"/>
              </a:xfrm>
              <a:prstGeom prst="roundRect">
                <a:avLst>
                  <a:gd name="adj" fmla="val 16667"/>
                </a:avLst>
              </a:prstGeom>
              <a:solidFill>
                <a:srgbClr val="FE003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r>
                  <a:rPr lang="en-US" sz="2800">
                    <a:solidFill>
                      <a:srgbClr val="FFFF66"/>
                    </a:solidFill>
                  </a:rPr>
                  <a:t>Standing</a:t>
                </a:r>
              </a:p>
              <a:p>
                <a:pPr algn="ctr" eaLnBrk="0" hangingPunct="0"/>
                <a:r>
                  <a:rPr lang="en-US" sz="2800">
                    <a:solidFill>
                      <a:srgbClr val="FFFF66"/>
                    </a:solidFill>
                  </a:rPr>
                  <a:t>Plans</a:t>
                </a:r>
              </a:p>
            </p:txBody>
          </p:sp>
          <p:sp>
            <p:nvSpPr>
              <p:cNvPr id="29711" name="AutoShape 1039"/>
              <p:cNvSpPr>
                <a:spLocks noChangeArrowheads="1"/>
              </p:cNvSpPr>
              <p:nvPr/>
            </p:nvSpPr>
            <p:spPr bwMode="auto">
              <a:xfrm>
                <a:off x="3144" y="2751"/>
                <a:ext cx="1188" cy="945"/>
              </a:xfrm>
              <a:prstGeom prst="roundRect">
                <a:avLst>
                  <a:gd name="adj" fmla="val 16667"/>
                </a:avLst>
              </a:prstGeom>
              <a:solidFill>
                <a:srgbClr val="FF6986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r>
                  <a:rPr lang="en-US" sz="2800">
                    <a:solidFill>
                      <a:srgbClr val="003300"/>
                    </a:solidFill>
                  </a:rPr>
                  <a:t>Single-Use</a:t>
                </a:r>
              </a:p>
              <a:p>
                <a:pPr algn="ctr" eaLnBrk="0" hangingPunct="0"/>
                <a:r>
                  <a:rPr lang="en-US" sz="2800">
                    <a:solidFill>
                      <a:srgbClr val="003300"/>
                    </a:solidFill>
                  </a:rPr>
                  <a:t>Plans</a:t>
                </a:r>
              </a:p>
            </p:txBody>
          </p:sp>
        </p:grpSp>
        <p:sp>
          <p:nvSpPr>
            <p:cNvPr id="29713" name="Text Box 1041"/>
            <p:cNvSpPr txBox="1">
              <a:spLocks noChangeArrowheads="1"/>
            </p:cNvSpPr>
            <p:nvPr/>
          </p:nvSpPr>
          <p:spPr bwMode="auto">
            <a:xfrm>
              <a:off x="1213" y="979"/>
              <a:ext cx="1127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hangingPunct="0"/>
              <a:r>
                <a:rPr lang="en-US" sz="3200"/>
                <a:t>Top</a:t>
              </a:r>
            </a:p>
            <a:p>
              <a:pPr algn="r" eaLnBrk="0" hangingPunct="0"/>
              <a:r>
                <a:rPr lang="en-US" sz="3200"/>
                <a:t>Managers</a:t>
              </a:r>
            </a:p>
          </p:txBody>
        </p:sp>
        <p:sp>
          <p:nvSpPr>
            <p:cNvPr id="29714" name="Text Box 1042"/>
            <p:cNvSpPr txBox="1">
              <a:spLocks noChangeArrowheads="1"/>
            </p:cNvSpPr>
            <p:nvPr/>
          </p:nvSpPr>
          <p:spPr bwMode="auto">
            <a:xfrm>
              <a:off x="788" y="1983"/>
              <a:ext cx="1127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hangingPunct="0"/>
              <a:r>
                <a:rPr lang="en-US" sz="3200"/>
                <a:t>Middle</a:t>
              </a:r>
            </a:p>
            <a:p>
              <a:pPr algn="r" eaLnBrk="0" hangingPunct="0"/>
              <a:r>
                <a:rPr lang="en-US" sz="3200"/>
                <a:t>Managers</a:t>
              </a:r>
            </a:p>
          </p:txBody>
        </p:sp>
        <p:sp>
          <p:nvSpPr>
            <p:cNvPr id="29715" name="Text Box 1043"/>
            <p:cNvSpPr txBox="1">
              <a:spLocks noChangeArrowheads="1"/>
            </p:cNvSpPr>
            <p:nvPr/>
          </p:nvSpPr>
          <p:spPr bwMode="auto">
            <a:xfrm>
              <a:off x="271" y="2865"/>
              <a:ext cx="1253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3200"/>
                <a:t>First-Level</a:t>
              </a:r>
            </a:p>
            <a:p>
              <a:pPr algn="ctr" eaLnBrk="0" hangingPunct="0"/>
              <a:r>
                <a:rPr lang="en-US" sz="3200"/>
                <a:t>Managers</a:t>
              </a:r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381000" y="561975"/>
            <a:ext cx="8458200" cy="576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just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l"/>
            </a:pPr>
            <a:r>
              <a:rPr lang="en-US" sz="3000" b="1" i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Courier New" pitchFamily="49" charset="0"/>
              </a:rPr>
              <a:t>Single-use Plans</a:t>
            </a:r>
            <a:r>
              <a:rPr lang="en-US" sz="3000">
                <a:cs typeface="Courier New" pitchFamily="49" charset="0"/>
              </a:rPr>
              <a:t> are developed to achieve objectives that are not likely to be repeated in the future.  Single-use plans include both programs and projects.</a:t>
            </a:r>
          </a:p>
          <a:p>
            <a:pPr marL="457200" indent="-457200" algn="just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l"/>
            </a:pPr>
            <a:r>
              <a:rPr lang="en-US" sz="3000" b="1" i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Courier New" pitchFamily="49" charset="0"/>
              </a:rPr>
              <a:t>Standing Plans</a:t>
            </a:r>
            <a:r>
              <a:rPr lang="en-US" sz="3000">
                <a:cs typeface="Courier New" pitchFamily="49" charset="0"/>
              </a:rPr>
              <a:t> are used to provide guidance for tasks performed repeatedly within the organization. The primary standing plans are organizational policies, rules, and procedures.</a:t>
            </a:r>
          </a:p>
          <a:p>
            <a:pPr marL="457200" indent="-457200" algn="just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l"/>
            </a:pPr>
            <a:r>
              <a:rPr lang="en-US" sz="3000" b="1" i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Operational Plans</a:t>
            </a:r>
            <a:r>
              <a:rPr lang="en-US" sz="3000"/>
              <a:t> are used to identifies specific results to be accomplished within a given short term time period. Contain detailed information used in the lower levels in an organization.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381000" y="1066800"/>
            <a:ext cx="8497888" cy="54864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en-GB" sz="3800"/>
              <a:t>Peter Drucker also stated that:</a:t>
            </a:r>
          </a:p>
          <a:p>
            <a:pPr algn="just">
              <a:lnSpc>
                <a:spcPct val="80000"/>
              </a:lnSpc>
            </a:pPr>
            <a:r>
              <a:rPr lang="en-GB" sz="3800"/>
              <a:t>For the business to succeed, the managers and employees must work towards a common goal</a:t>
            </a:r>
          </a:p>
          <a:p>
            <a:pPr algn="just">
              <a:lnSpc>
                <a:spcPct val="80000"/>
              </a:lnSpc>
            </a:pPr>
            <a:r>
              <a:rPr lang="en-GB" sz="3800"/>
              <a:t>Managers must identify and agree targets for achievement with subordinates </a:t>
            </a:r>
          </a:p>
          <a:p>
            <a:pPr algn="just">
              <a:lnSpc>
                <a:spcPct val="80000"/>
              </a:lnSpc>
            </a:pPr>
            <a:r>
              <a:rPr lang="en-GB" sz="3800"/>
              <a:t>Managers must negotiate the support needed to achieve the targets with subordinates </a:t>
            </a:r>
          </a:p>
          <a:p>
            <a:pPr algn="just">
              <a:lnSpc>
                <a:spcPct val="80000"/>
              </a:lnSpc>
            </a:pPr>
            <a:r>
              <a:rPr lang="en-GB" sz="3800"/>
              <a:t>Evaluate the objectives over time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28600" y="228600"/>
            <a:ext cx="853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GB" sz="4000" b="1">
                <a:solidFill>
                  <a:schemeClr val="accent2"/>
                </a:solidFill>
              </a:rPr>
              <a:t>FEATURES OF MBO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pl-PL" sz="4000" b="1">
                <a:solidFill>
                  <a:schemeClr val="accent2"/>
                </a:solidFill>
              </a:rPr>
              <a:t>MBO AIM </a:t>
            </a:r>
          </a:p>
        </p:txBody>
      </p:sp>
      <p:sp>
        <p:nvSpPr>
          <p:cNvPr id="24579" name="Rectangle 1027"/>
          <p:cNvSpPr>
            <a:spLocks noGrp="1" noChangeArrowheads="1"/>
          </p:cNvSpPr>
          <p:nvPr>
            <p:ph idx="1"/>
          </p:nvPr>
        </p:nvSpPr>
        <p:spPr>
          <a:xfrm>
            <a:off x="996950" y="1066800"/>
            <a:ext cx="7232650" cy="1597025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pl-PL"/>
              <a:t>Short and long-term planning</a:t>
            </a:r>
          </a:p>
          <a:p>
            <a:pPr algn="ctr">
              <a:lnSpc>
                <a:spcPct val="90000"/>
              </a:lnSpc>
            </a:pPr>
            <a:r>
              <a:rPr lang="pl-PL"/>
              <a:t>Optymalization of organization structure</a:t>
            </a:r>
          </a:p>
          <a:p>
            <a:pPr algn="ctr">
              <a:lnSpc>
                <a:spcPct val="90000"/>
              </a:lnSpc>
            </a:pPr>
            <a:r>
              <a:rPr lang="pl-PL"/>
              <a:t>Better work and collaboration quality</a:t>
            </a:r>
          </a:p>
        </p:txBody>
      </p:sp>
      <p:sp>
        <p:nvSpPr>
          <p:cNvPr id="24580" name="AutoShape 1028"/>
          <p:cNvSpPr>
            <a:spLocks noChangeArrowheads="1"/>
          </p:cNvSpPr>
          <p:nvPr/>
        </p:nvSpPr>
        <p:spPr bwMode="auto">
          <a:xfrm>
            <a:off x="4038600" y="2743200"/>
            <a:ext cx="863600" cy="647700"/>
          </a:xfrm>
          <a:prstGeom prst="down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chemeClr val="folHlink"/>
              </a:gs>
              <a:gs pos="50000">
                <a:schemeClr val="tx2"/>
              </a:gs>
              <a:gs pos="100000">
                <a:schemeClr val="folHlink"/>
              </a:gs>
            </a:gsLst>
            <a:lin ang="0" scaled="1"/>
          </a:gradFill>
          <a:ln w="57150" cmpd="thinThick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IN"/>
          </a:p>
        </p:txBody>
      </p:sp>
      <p:sp>
        <p:nvSpPr>
          <p:cNvPr id="24581" name="Rectangle 1029"/>
          <p:cNvSpPr>
            <a:spLocks noChangeArrowheads="1"/>
          </p:cNvSpPr>
          <p:nvPr/>
        </p:nvSpPr>
        <p:spPr bwMode="auto">
          <a:xfrm>
            <a:off x="539750" y="4797425"/>
            <a:ext cx="82296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3200"/>
          </a:p>
        </p:txBody>
      </p:sp>
      <p:sp>
        <p:nvSpPr>
          <p:cNvPr id="24582" name="Rectangle 1030"/>
          <p:cNvSpPr>
            <a:spLocks noChangeArrowheads="1"/>
          </p:cNvSpPr>
          <p:nvPr/>
        </p:nvSpPr>
        <p:spPr bwMode="auto">
          <a:xfrm>
            <a:off x="1247775" y="3505200"/>
            <a:ext cx="637222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en-GB" sz="3200"/>
              <a:t>Appraisal </a:t>
            </a:r>
            <a:r>
              <a:rPr lang="pl-PL" sz="3200"/>
              <a:t>based on objective</a:t>
            </a:r>
            <a:r>
              <a:rPr lang="en-GB" sz="3200"/>
              <a:t> results</a:t>
            </a:r>
            <a:r>
              <a:rPr lang="pl-PL" sz="3200"/>
              <a:t> </a:t>
            </a:r>
          </a:p>
        </p:txBody>
      </p:sp>
      <p:sp>
        <p:nvSpPr>
          <p:cNvPr id="24583" name="Rectangle 1031"/>
          <p:cNvSpPr>
            <a:spLocks noChangeArrowheads="1"/>
          </p:cNvSpPr>
          <p:nvPr/>
        </p:nvSpPr>
        <p:spPr bwMode="auto">
          <a:xfrm>
            <a:off x="1828800" y="4910138"/>
            <a:ext cx="535622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pl-PL" sz="3200"/>
              <a:t>BONUSES  </a:t>
            </a:r>
          </a:p>
        </p:txBody>
      </p:sp>
      <p:pic>
        <p:nvPicPr>
          <p:cNvPr id="24584" name="Picture 1032" descr="MCj0424466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4648200"/>
            <a:ext cx="1384300" cy="1190625"/>
          </a:xfrm>
          <a:prstGeom prst="rect">
            <a:avLst/>
          </a:prstGeom>
          <a:noFill/>
        </p:spPr>
      </p:pic>
      <p:sp>
        <p:nvSpPr>
          <p:cNvPr id="24586" name="AutoShape 1034"/>
          <p:cNvSpPr>
            <a:spLocks noChangeArrowheads="1"/>
          </p:cNvSpPr>
          <p:nvPr/>
        </p:nvSpPr>
        <p:spPr bwMode="auto">
          <a:xfrm>
            <a:off x="4038600" y="4152900"/>
            <a:ext cx="863600" cy="647700"/>
          </a:xfrm>
          <a:prstGeom prst="down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chemeClr val="folHlink"/>
              </a:gs>
              <a:gs pos="50000">
                <a:schemeClr val="tx2"/>
              </a:gs>
              <a:gs pos="100000">
                <a:schemeClr val="folHlink"/>
              </a:gs>
            </a:gsLst>
            <a:lin ang="0" scaled="1"/>
          </a:gradFill>
          <a:ln w="57150" cmpd="thinThick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IN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pl-PL" sz="4000" b="1">
                <a:solidFill>
                  <a:schemeClr val="accent2"/>
                </a:solidFill>
              </a:rPr>
              <a:t>MBO </a:t>
            </a:r>
            <a:r>
              <a:rPr lang="en-GB" sz="4000" b="1">
                <a:solidFill>
                  <a:schemeClr val="accent2"/>
                </a:solidFill>
              </a:rPr>
              <a:t>PRINCIPLES</a:t>
            </a:r>
            <a:endParaRPr lang="pl-PL" sz="4000" b="1">
              <a:solidFill>
                <a:schemeClr val="accent2"/>
              </a:solidFill>
            </a:endParaRPr>
          </a:p>
        </p:txBody>
      </p:sp>
      <p:sp>
        <p:nvSpPr>
          <p:cNvPr id="25604" name="Rectangle 1028"/>
          <p:cNvSpPr>
            <a:spLocks noChangeArrowheads="1"/>
          </p:cNvSpPr>
          <p:nvPr/>
        </p:nvSpPr>
        <p:spPr bwMode="auto">
          <a:xfrm>
            <a:off x="457200" y="1152525"/>
            <a:ext cx="8229600" cy="4486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pl-PL" sz="3600"/>
              <a:t>Cascading of </a:t>
            </a:r>
            <a:r>
              <a:rPr lang="en-GB" sz="3600"/>
              <a:t>organizational goals and objectives </a:t>
            </a:r>
            <a:endParaRPr lang="pl-PL" sz="3600"/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pl-PL" sz="3600"/>
              <a:t>Specific objectives for each</a:t>
            </a:r>
            <a:r>
              <a:rPr lang="en-GB" sz="3600"/>
              <a:t> </a:t>
            </a:r>
            <a:r>
              <a:rPr lang="pl-PL" sz="3600"/>
              <a:t>team member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pl-PL" sz="3600"/>
              <a:t>Participative decision making 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pl-PL" sz="3600"/>
              <a:t>Explicit time period 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GB" sz="3600"/>
              <a:t>Performance evaluation &amp;</a:t>
            </a:r>
            <a:r>
              <a:rPr lang="pl-PL" sz="3600"/>
              <a:t> </a:t>
            </a:r>
            <a:r>
              <a:rPr lang="en-GB" sz="3600"/>
              <a:t>feedback </a:t>
            </a:r>
            <a:endParaRPr lang="pl-PL" sz="3600"/>
          </a:p>
        </p:txBody>
      </p:sp>
      <p:pic>
        <p:nvPicPr>
          <p:cNvPr id="25605" name="Picture 1029" descr="MCj0424490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6038" y="5257800"/>
            <a:ext cx="1201737" cy="12652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en-US" sz="4000" b="1">
                <a:solidFill>
                  <a:schemeClr val="accent2"/>
                </a:solidFill>
              </a:rPr>
              <a:t>CASCADING OF OBJECTIVES</a:t>
            </a:r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3388" y="914400"/>
            <a:ext cx="8277225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ut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44650"/>
          </a:xfrm>
        </p:spPr>
        <p:txBody>
          <a:bodyPr/>
          <a:lstStyle/>
          <a:p>
            <a:pPr algn="ctr"/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Nature of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1412776"/>
            <a:ext cx="6591985" cy="3777622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Planning is goal-oriented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Planning is a primary function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Planning is all-pervasive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Planning is a continuous process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Planning is forward-looking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Planning involves choice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Planning is directed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toword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efficiency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14400"/>
            <a:ext cx="8229600" cy="54864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</a:pPr>
            <a:r>
              <a:rPr lang="en-GB" sz="3600"/>
              <a:t>Improves employee motivation</a:t>
            </a:r>
          </a:p>
          <a:p>
            <a:pPr algn="just">
              <a:lnSpc>
                <a:spcPct val="90000"/>
              </a:lnSpc>
            </a:pPr>
            <a:r>
              <a:rPr lang="en-GB" sz="3600"/>
              <a:t>Improves communication in the organisation</a:t>
            </a:r>
          </a:p>
          <a:p>
            <a:pPr algn="just">
              <a:lnSpc>
                <a:spcPct val="90000"/>
              </a:lnSpc>
            </a:pPr>
            <a:r>
              <a:rPr lang="en-GB" sz="3600"/>
              <a:t>Flags up and highlights training needs required to achieve objectives</a:t>
            </a:r>
          </a:p>
          <a:p>
            <a:pPr algn="just">
              <a:lnSpc>
                <a:spcPct val="90000"/>
              </a:lnSpc>
            </a:pPr>
            <a:r>
              <a:rPr lang="en-GB" sz="3600"/>
              <a:t>Improves overall performance and efficiency</a:t>
            </a:r>
          </a:p>
          <a:p>
            <a:pPr algn="just">
              <a:lnSpc>
                <a:spcPct val="90000"/>
              </a:lnSpc>
            </a:pPr>
            <a:r>
              <a:rPr lang="en-GB" sz="3600"/>
              <a:t>Attainment of goals can lead to the satisfaction of Maslow’s higher order needs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28600" y="228600"/>
            <a:ext cx="853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GB" sz="4000" b="1">
                <a:solidFill>
                  <a:schemeClr val="accent2"/>
                </a:solidFill>
              </a:rPr>
              <a:t>ADVANTAGES OF MBO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sz="4000" b="1">
                <a:solidFill>
                  <a:schemeClr val="accent2"/>
                </a:solidFill>
              </a:rPr>
              <a:t>MASLOW’S NEEDS THEORY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838200"/>
            <a:ext cx="8534400" cy="57150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45000"/>
              </a:lnSpc>
              <a:buFontTx/>
              <a:buNone/>
            </a:pPr>
            <a:r>
              <a:rPr lang="en-US" sz="3000" b="1"/>
              <a:t>“We each have a hierarchy of needs that ranges from "lower" to "higher." As lower needs are fulfilled there is a tendency for other, higher needs to emerge.”	</a:t>
            </a:r>
            <a:r>
              <a:rPr lang="en-US" sz="3000"/>
              <a:t>				</a:t>
            </a:r>
            <a:r>
              <a:rPr lang="en-US"/>
              <a:t> </a:t>
            </a:r>
            <a:r>
              <a:rPr lang="en-US" sz="2000"/>
              <a:t>Daniels, 2004</a:t>
            </a:r>
            <a:endParaRPr lang="en-US"/>
          </a:p>
          <a:p>
            <a:pPr marL="0" indent="0" algn="just">
              <a:lnSpc>
                <a:spcPct val="145000"/>
              </a:lnSpc>
              <a:buFontTx/>
              <a:buNone/>
            </a:pPr>
            <a:endParaRPr lang="en-US" sz="1000" b="1"/>
          </a:p>
          <a:p>
            <a:pPr marL="0" indent="0" algn="just">
              <a:lnSpc>
                <a:spcPct val="145000"/>
              </a:lnSpc>
              <a:buFontTx/>
              <a:buNone/>
            </a:pPr>
            <a:r>
              <a:rPr lang="en-US" sz="3000" b="1"/>
              <a:t>Maslow’s theory maintains that a person does not feel a higher need until the needs of the current level have been satisfied. Maslow's basic needs are as follows: </a:t>
            </a:r>
          </a:p>
        </p:txBody>
      </p:sp>
    </p:spTree>
  </p:cSld>
  <p:clrMapOvr>
    <a:masterClrMapping/>
  </p:clrMapOvr>
  <p:transition spd="med" advClick="0"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630363" y="1816100"/>
            <a:ext cx="2273300" cy="1138238"/>
            <a:chOff x="1776" y="1205"/>
            <a:chExt cx="2257" cy="676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776" y="1205"/>
              <a:ext cx="2257" cy="676"/>
              <a:chOff x="1776" y="1205"/>
              <a:chExt cx="2257" cy="676"/>
            </a:xfrm>
          </p:grpSpPr>
          <p:sp>
            <p:nvSpPr>
              <p:cNvPr id="12292" name="Pyr2"/>
              <p:cNvSpPr>
                <a:spLocks noEditPoints="1" noChangeArrowheads="1"/>
              </p:cNvSpPr>
              <p:nvPr/>
            </p:nvSpPr>
            <p:spPr bwMode="auto">
              <a:xfrm>
                <a:off x="1925" y="1205"/>
                <a:ext cx="1888" cy="676"/>
              </a:xfrm>
              <a:custGeom>
                <a:avLst/>
                <a:gdLst>
                  <a:gd name="T0" fmla="*/ 5787 w 21600"/>
                  <a:gd name="T1" fmla="*/ 0 h 21600"/>
                  <a:gd name="T2" fmla="*/ 15812 w 21600"/>
                  <a:gd name="T3" fmla="*/ 0 h 21600"/>
                  <a:gd name="T4" fmla="*/ 21600 w 21600"/>
                  <a:gd name="T5" fmla="*/ 21600 h 21600"/>
                  <a:gd name="T6" fmla="*/ 0 w 21600"/>
                  <a:gd name="T7" fmla="*/ 21600 h 21600"/>
                  <a:gd name="T8" fmla="*/ 5787 w 21600"/>
                  <a:gd name="T9" fmla="*/ 500 h 21600"/>
                  <a:gd name="T10" fmla="*/ 15812 w 21600"/>
                  <a:gd name="T11" fmla="*/ 21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5787" y="0"/>
                    </a:moveTo>
                    <a:lnTo>
                      <a:pt x="15812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5787" y="0"/>
                    </a:lnTo>
                    <a:close/>
                  </a:path>
                </a:pathLst>
              </a:custGeom>
              <a:solidFill>
                <a:srgbClr val="CC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2293" name="Text Box 5"/>
              <p:cNvSpPr txBox="1">
                <a:spLocks noChangeArrowheads="1"/>
              </p:cNvSpPr>
              <p:nvPr/>
            </p:nvSpPr>
            <p:spPr bwMode="auto">
              <a:xfrm>
                <a:off x="1776" y="1380"/>
                <a:ext cx="2257" cy="4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kumimoji="1" lang="en-US">
                    <a:solidFill>
                      <a:srgbClr val="663300"/>
                    </a:solidFill>
                    <a:latin typeface="Arial" charset="0"/>
                  </a:rPr>
                  <a:t>   Esteem  Needs</a:t>
                </a:r>
              </a:p>
            </p:txBody>
          </p:sp>
        </p:grpSp>
        <p:pic>
          <p:nvPicPr>
            <p:cNvPr id="12294" name="Picture 6" descr="j028364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228" y="1229"/>
              <a:ext cx="264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1598613" y="741363"/>
            <a:ext cx="2273300" cy="1181100"/>
            <a:chOff x="1745" y="629"/>
            <a:chExt cx="2256" cy="632"/>
          </a:xfrm>
        </p:grpSpPr>
        <p:sp>
          <p:nvSpPr>
            <p:cNvPr id="12296" name="Pyr1"/>
            <p:cNvSpPr>
              <a:spLocks noEditPoints="1" noChangeArrowheads="1"/>
            </p:cNvSpPr>
            <p:nvPr/>
          </p:nvSpPr>
          <p:spPr bwMode="auto">
            <a:xfrm>
              <a:off x="2437" y="629"/>
              <a:ext cx="868" cy="576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  <a:gd name="T6" fmla="*/ 5400 w 21600"/>
                <a:gd name="T7" fmla="*/ 11800 h 21600"/>
                <a:gd name="T8" fmla="*/ 16200 w 21600"/>
                <a:gd name="T9" fmla="*/ 20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T6" t="T7" r="T8" b="T9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297" name="Text Box 9"/>
            <p:cNvSpPr txBox="1">
              <a:spLocks noChangeArrowheads="1"/>
            </p:cNvSpPr>
            <p:nvPr/>
          </p:nvSpPr>
          <p:spPr bwMode="auto">
            <a:xfrm>
              <a:off x="1745" y="820"/>
              <a:ext cx="2256" cy="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kumimoji="1" lang="en-US">
                  <a:latin typeface="Arial" charset="0"/>
                </a:rPr>
                <a:t>Self-Actualization</a:t>
              </a:r>
            </a:p>
          </p:txBody>
        </p:sp>
      </p:grp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793750" y="4059238"/>
            <a:ext cx="3886200" cy="1136650"/>
            <a:chOff x="946" y="2537"/>
            <a:chExt cx="3857" cy="675"/>
          </a:xfrm>
        </p:grpSpPr>
        <p:grpSp>
          <p:nvGrpSpPr>
            <p:cNvPr id="6" name="Group 11"/>
            <p:cNvGrpSpPr>
              <a:grpSpLocks/>
            </p:cNvGrpSpPr>
            <p:nvPr/>
          </p:nvGrpSpPr>
          <p:grpSpPr bwMode="auto">
            <a:xfrm>
              <a:off x="946" y="2537"/>
              <a:ext cx="3857" cy="675"/>
              <a:chOff x="946" y="2537"/>
              <a:chExt cx="3868" cy="675"/>
            </a:xfrm>
          </p:grpSpPr>
          <p:sp>
            <p:nvSpPr>
              <p:cNvPr id="12300" name="Pyr4"/>
              <p:cNvSpPr>
                <a:spLocks noEditPoints="1" noChangeArrowheads="1"/>
              </p:cNvSpPr>
              <p:nvPr/>
            </p:nvSpPr>
            <p:spPr bwMode="auto">
              <a:xfrm>
                <a:off x="946" y="2537"/>
                <a:ext cx="3868" cy="675"/>
              </a:xfrm>
              <a:custGeom>
                <a:avLst/>
                <a:gdLst>
                  <a:gd name="T0" fmla="*/ 2793 w 21600"/>
                  <a:gd name="T1" fmla="*/ 0 h 21600"/>
                  <a:gd name="T2" fmla="*/ 18806 w 21600"/>
                  <a:gd name="T3" fmla="*/ 0 h 21600"/>
                  <a:gd name="T4" fmla="*/ 21600 w 21600"/>
                  <a:gd name="T5" fmla="*/ 21600 h 21600"/>
                  <a:gd name="T6" fmla="*/ 0 w 21600"/>
                  <a:gd name="T7" fmla="*/ 21600 h 21600"/>
                  <a:gd name="T8" fmla="*/ 3287 w 21600"/>
                  <a:gd name="T9" fmla="*/ 500 h 21600"/>
                  <a:gd name="T10" fmla="*/ 17312 w 21600"/>
                  <a:gd name="T11" fmla="*/ 21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2793" y="0"/>
                    </a:moveTo>
                    <a:lnTo>
                      <a:pt x="18806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2793" y="0"/>
                    </a:lnTo>
                    <a:close/>
                  </a:path>
                </a:pathLst>
              </a:custGeom>
              <a:solidFill>
                <a:srgbClr val="FFFF99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12301" name="Text Box 13"/>
              <p:cNvSpPr txBox="1">
                <a:spLocks noChangeArrowheads="1"/>
              </p:cNvSpPr>
              <p:nvPr/>
            </p:nvSpPr>
            <p:spPr bwMode="auto">
              <a:xfrm>
                <a:off x="1750" y="2769"/>
                <a:ext cx="2260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kumimoji="1" lang="en-US">
                    <a:solidFill>
                      <a:srgbClr val="663300"/>
                    </a:solidFill>
                    <a:latin typeface="Arial" charset="0"/>
                  </a:rPr>
                  <a:t>Safety</a:t>
                </a:r>
              </a:p>
            </p:txBody>
          </p:sp>
        </p:grpSp>
        <p:pic>
          <p:nvPicPr>
            <p:cNvPr id="12302" name="Picture 14" descr="j023951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643" y="2537"/>
              <a:ext cx="776" cy="6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2305" name="Pyr3"/>
          <p:cNvSpPr>
            <a:spLocks noEditPoints="1" noChangeArrowheads="1"/>
          </p:cNvSpPr>
          <p:nvPr/>
        </p:nvSpPr>
        <p:spPr bwMode="auto">
          <a:xfrm>
            <a:off x="1290638" y="2925763"/>
            <a:ext cx="2879725" cy="1136650"/>
          </a:xfrm>
          <a:custGeom>
            <a:avLst/>
            <a:gdLst>
              <a:gd name="T0" fmla="*/ 3768 w 21600"/>
              <a:gd name="T1" fmla="*/ 0 h 21600"/>
              <a:gd name="T2" fmla="*/ 17831 w 21600"/>
              <a:gd name="T3" fmla="*/ 0 h 21600"/>
              <a:gd name="T4" fmla="*/ 21600 w 21600"/>
              <a:gd name="T5" fmla="*/ 21600 h 21600"/>
              <a:gd name="T6" fmla="*/ 0 w 21600"/>
              <a:gd name="T7" fmla="*/ 21600 h 21600"/>
              <a:gd name="T8" fmla="*/ 5287 w 21600"/>
              <a:gd name="T9" fmla="*/ 500 h 21600"/>
              <a:gd name="T10" fmla="*/ 16312 w 21600"/>
              <a:gd name="T11" fmla="*/ 21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3768" y="0"/>
                </a:moveTo>
                <a:lnTo>
                  <a:pt x="17831" y="0"/>
                </a:lnTo>
                <a:lnTo>
                  <a:pt x="21600" y="21600"/>
                </a:lnTo>
                <a:lnTo>
                  <a:pt x="0" y="21600"/>
                </a:lnTo>
                <a:lnTo>
                  <a:pt x="3768" y="0"/>
                </a:lnTo>
                <a:close/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1447800" y="3124200"/>
            <a:ext cx="2286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kumimoji="1" lang="en-US">
                <a:solidFill>
                  <a:srgbClr val="663300"/>
                </a:solidFill>
                <a:latin typeface="Arial" charset="0"/>
              </a:rPr>
              <a:t>  Social Needs </a:t>
            </a:r>
            <a:r>
              <a:rPr kumimoji="1" lang="en-US" sz="1800" b="1">
                <a:solidFill>
                  <a:srgbClr val="663300"/>
                </a:solidFill>
                <a:latin typeface="Arial" charset="0"/>
              </a:rPr>
              <a:t>(Love &amp; Belonging)</a:t>
            </a:r>
          </a:p>
        </p:txBody>
      </p:sp>
      <p:pic>
        <p:nvPicPr>
          <p:cNvPr id="12307" name="Picture 19" descr="j032461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48075" y="2692400"/>
            <a:ext cx="695325" cy="139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325" name="Rectangle 37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620000" cy="685800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sz="4000" b="1">
                <a:solidFill>
                  <a:schemeClr val="accent2"/>
                </a:solidFill>
              </a:rPr>
              <a:t>MASLOW’S NEEDS THEORY</a:t>
            </a:r>
          </a:p>
        </p:txBody>
      </p:sp>
      <p:pic>
        <p:nvPicPr>
          <p:cNvPr id="12310" name="Picture 22"/>
          <p:cNvPicPr>
            <a:picLocks noGrp="1" noChangeAspect="1" noChangeArrowheads="1"/>
          </p:cNvPicPr>
          <p:nvPr>
            <p:ph idx="1"/>
          </p:nvPr>
        </p:nvPicPr>
        <p:blipFill>
          <a:blip r:embed="rId5"/>
          <a:srcRect/>
          <a:stretch>
            <a:fillRect/>
          </a:stretch>
        </p:blipFill>
        <p:spPr>
          <a:xfrm>
            <a:off x="227013" y="3813175"/>
            <a:ext cx="5030787" cy="2511425"/>
          </a:xfrm>
          <a:noFill/>
          <a:ln/>
        </p:spPr>
      </p:pic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506413" y="5334000"/>
            <a:ext cx="31511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kumimoji="1" lang="en-US">
                <a:solidFill>
                  <a:srgbClr val="663300"/>
                </a:solidFill>
                <a:latin typeface="Arial" charset="0"/>
              </a:rPr>
              <a:t>Basic Human Needs </a:t>
            </a:r>
            <a:r>
              <a:rPr kumimoji="1" lang="en-US" sz="1800" b="1">
                <a:solidFill>
                  <a:srgbClr val="663300"/>
                </a:solidFill>
                <a:latin typeface="Arial" charset="0"/>
              </a:rPr>
              <a:t>(Physiological)</a:t>
            </a:r>
            <a:r>
              <a:rPr kumimoji="1" lang="en-US">
                <a:solidFill>
                  <a:srgbClr val="663300"/>
                </a:solidFill>
                <a:latin typeface="Arial" charset="0"/>
              </a:rPr>
              <a:t> </a:t>
            </a:r>
          </a:p>
        </p:txBody>
      </p:sp>
      <p:pic>
        <p:nvPicPr>
          <p:cNvPr id="12312" name="Picture 24" descr="Untitled-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03650" y="5426075"/>
            <a:ext cx="1149350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313" name="Picture 25" descr="j021552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429000" y="5029200"/>
            <a:ext cx="6842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317" name="Rectangle 29"/>
          <p:cNvSpPr>
            <a:spLocks noChangeArrowheads="1"/>
          </p:cNvSpPr>
          <p:nvPr/>
        </p:nvSpPr>
        <p:spPr bwMode="auto">
          <a:xfrm>
            <a:off x="4876800" y="5257800"/>
            <a:ext cx="4038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40000"/>
              </a:spcBef>
              <a:buFontTx/>
              <a:buChar char="•"/>
            </a:pPr>
            <a:r>
              <a:rPr lang="en-US" sz="2900"/>
              <a:t>Food, Air, Water, Sex, Clothing</a:t>
            </a:r>
          </a:p>
        </p:txBody>
      </p:sp>
      <p:sp>
        <p:nvSpPr>
          <p:cNvPr id="12318" name="Rectangle 30"/>
          <p:cNvSpPr>
            <a:spLocks noChangeArrowheads="1"/>
          </p:cNvSpPr>
          <p:nvPr/>
        </p:nvSpPr>
        <p:spPr bwMode="auto">
          <a:xfrm>
            <a:off x="4343400" y="4038600"/>
            <a:ext cx="4572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45000"/>
              </a:spcBef>
              <a:buFontTx/>
              <a:buChar char="•"/>
            </a:pPr>
            <a:r>
              <a:rPr lang="en-US" sz="2900"/>
              <a:t>Protection, Stability, Pain Avoidance,  Routine/Order</a:t>
            </a:r>
          </a:p>
        </p:txBody>
      </p:sp>
      <p:sp>
        <p:nvSpPr>
          <p:cNvPr id="12319" name="Rectangle 31"/>
          <p:cNvSpPr>
            <a:spLocks noChangeArrowheads="1"/>
          </p:cNvSpPr>
          <p:nvPr/>
        </p:nvSpPr>
        <p:spPr bwMode="auto">
          <a:xfrm>
            <a:off x="4343400" y="2971800"/>
            <a:ext cx="4572000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2900"/>
              <a:t>Affection, Acceptance, Inclusion</a:t>
            </a:r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3810000" y="1905000"/>
            <a:ext cx="4724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45000"/>
              </a:spcBef>
              <a:buFontTx/>
              <a:buChar char="•"/>
            </a:pPr>
            <a:r>
              <a:rPr lang="en-US" sz="2900"/>
              <a:t>Self-Respect, Self-Esteem, Respected by Others</a:t>
            </a:r>
          </a:p>
        </p:txBody>
      </p:sp>
      <p:sp>
        <p:nvSpPr>
          <p:cNvPr id="12321" name="Rectangle 33"/>
          <p:cNvSpPr>
            <a:spLocks noChangeArrowheads="1"/>
          </p:cNvSpPr>
          <p:nvPr/>
        </p:nvSpPr>
        <p:spPr bwMode="auto">
          <a:xfrm>
            <a:off x="3429000" y="838200"/>
            <a:ext cx="472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900"/>
              <a:t>Achieve full potential, Fulfillment</a:t>
            </a:r>
          </a:p>
        </p:txBody>
      </p:sp>
      <p:pic>
        <p:nvPicPr>
          <p:cNvPr id="12322" name="Picture 3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752600" y="762000"/>
            <a:ext cx="7572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 advClick="0">
    <p:wipe dir="r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GB" sz="4000" b="1">
                <a:solidFill>
                  <a:schemeClr val="accent2"/>
                </a:solidFill>
              </a:rPr>
              <a:t>DISADVANTAGES OF MBO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03225" y="981075"/>
            <a:ext cx="8359775" cy="5472113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en-GB"/>
              <a:t>May demotivate staff if targets are too high and unrealistic, also if imposed rather than agreed</a:t>
            </a:r>
          </a:p>
          <a:p>
            <a:pPr algn="just">
              <a:lnSpc>
                <a:spcPct val="80000"/>
              </a:lnSpc>
            </a:pPr>
            <a:r>
              <a:rPr lang="en-GB"/>
              <a:t>Requires the cooperation of all employees to succeed</a:t>
            </a:r>
          </a:p>
          <a:p>
            <a:pPr algn="just">
              <a:lnSpc>
                <a:spcPct val="80000"/>
              </a:lnSpc>
            </a:pPr>
            <a:r>
              <a:rPr lang="en-GB"/>
              <a:t>Can be bureaucratic and time consuming (meetings, feedback)</a:t>
            </a:r>
          </a:p>
          <a:p>
            <a:pPr algn="just">
              <a:lnSpc>
                <a:spcPct val="80000"/>
              </a:lnSpc>
            </a:pPr>
            <a:r>
              <a:rPr lang="en-GB"/>
              <a:t>Can encourage short-term rather a more focused long-term growth</a:t>
            </a:r>
          </a:p>
          <a:p>
            <a:pPr algn="just">
              <a:lnSpc>
                <a:spcPct val="80000"/>
              </a:lnSpc>
            </a:pPr>
            <a:r>
              <a:rPr lang="en-GB"/>
              <a:t>Objectives may go out of date and can restrict staff initiative and creativity</a:t>
            </a:r>
          </a:p>
          <a:p>
            <a:pPr algn="just">
              <a:lnSpc>
                <a:spcPct val="80000"/>
              </a:lnSpc>
            </a:pPr>
            <a:r>
              <a:rPr lang="en-GB"/>
              <a:t>Setting targets for certain specialised employees may be difficult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295400"/>
          </a:xfrm>
        </p:spPr>
        <p:txBody>
          <a:bodyPr>
            <a:normAutofit fontScale="90000"/>
          </a:bodyPr>
          <a:lstStyle/>
          <a:p>
            <a:r>
              <a:rPr lang="en-GB" sz="4000" b="1">
                <a:solidFill>
                  <a:schemeClr val="accent2"/>
                </a:solidFill>
              </a:rPr>
              <a:t>IS MBO SUITABLE FOR EVERY BUSINESS?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90000"/>
              </a:lnSpc>
            </a:pPr>
            <a:r>
              <a:rPr lang="en-GB" sz="3600"/>
              <a:t>MBO could be suitable for a medium to large business, using a democratic approach to management and operating in a stable market</a:t>
            </a:r>
          </a:p>
          <a:p>
            <a:pPr algn="just">
              <a:lnSpc>
                <a:spcPct val="90000"/>
              </a:lnSpc>
            </a:pPr>
            <a:r>
              <a:rPr lang="en-GB" sz="3600"/>
              <a:t>The overriding issues therefore are size of the business, the leadership style it uses and the rate of change in the market it operates.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sz="4000" b="1">
                <a:solidFill>
                  <a:schemeClr val="accent2"/>
                </a:solidFill>
              </a:rPr>
              <a:t>HOW MBO WORKS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3352800"/>
          </a:xfrm>
        </p:spPr>
        <p:txBody>
          <a:bodyPr>
            <a:normAutofit fontScale="92500"/>
          </a:bodyPr>
          <a:lstStyle/>
          <a:p>
            <a:pPr algn="just">
              <a:lnSpc>
                <a:spcPct val="90000"/>
              </a:lnSpc>
            </a:pPr>
            <a:r>
              <a:rPr lang="en-US" sz="3600"/>
              <a:t>Jointly identify common goals.</a:t>
            </a:r>
          </a:p>
          <a:p>
            <a:pPr algn="just">
              <a:lnSpc>
                <a:spcPct val="90000"/>
              </a:lnSpc>
            </a:pPr>
            <a:r>
              <a:rPr lang="en-US" sz="3600"/>
              <a:t>Define major areas of responsibility in terms of results expected.</a:t>
            </a:r>
          </a:p>
          <a:p>
            <a:pPr algn="just">
              <a:lnSpc>
                <a:spcPct val="90000"/>
              </a:lnSpc>
            </a:pPr>
            <a:r>
              <a:rPr lang="en-US" sz="3600"/>
              <a:t>Use measurements as guides for operating and assessing contributions of members.</a:t>
            </a:r>
          </a:p>
        </p:txBody>
      </p:sp>
    </p:spTree>
  </p:cSld>
  <p:clrMapOvr>
    <a:masterClrMapping/>
  </p:clrMapOvr>
  <p:transition>
    <p:fade thruBlk="1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381000"/>
            <a:ext cx="6553200" cy="1219200"/>
          </a:xfrm>
        </p:spPr>
        <p:txBody>
          <a:bodyPr>
            <a:normAutofit fontScale="90000"/>
          </a:bodyPr>
          <a:lstStyle/>
          <a:p>
            <a:r>
              <a:rPr lang="en-US" sz="4000" b="1">
                <a:solidFill>
                  <a:schemeClr val="accent2"/>
                </a:solidFill>
              </a:rPr>
              <a:t>UNDERLYING PURPOSES OF MBO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2667000"/>
          </a:xfrm>
        </p:spPr>
        <p:txBody>
          <a:bodyPr>
            <a:normAutofit lnSpcReduction="10000"/>
          </a:bodyPr>
          <a:lstStyle/>
          <a:p>
            <a:pPr marL="533400" indent="-533400" algn="just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3600"/>
              <a:t>Clarify organization’s goals and plans at all levels.</a:t>
            </a:r>
          </a:p>
          <a:p>
            <a:pPr marL="533400" indent="-533400" algn="just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3600"/>
              <a:t>Gain better motivation and participation from organization’s members.</a:t>
            </a:r>
          </a:p>
        </p:txBody>
      </p:sp>
    </p:spTree>
  </p:cSld>
  <p:clrMapOvr>
    <a:masterClrMapping/>
  </p:clrMapOvr>
  <p:transition>
    <p:fade thruBlk="1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28613"/>
            <a:ext cx="8686800" cy="585787"/>
          </a:xfrm>
        </p:spPr>
        <p:txBody>
          <a:bodyPr>
            <a:normAutofit fontScale="90000"/>
          </a:bodyPr>
          <a:lstStyle/>
          <a:p>
            <a:r>
              <a:rPr lang="en-US" sz="3600" b="1">
                <a:solidFill>
                  <a:schemeClr val="accent2"/>
                </a:solidFill>
              </a:rPr>
              <a:t>MBO; FRAMEWORK CONCEPT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323850" y="1447800"/>
            <a:ext cx="8621713" cy="3979863"/>
            <a:chOff x="204" y="1207"/>
            <a:chExt cx="5431" cy="2507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156" y="1706"/>
              <a:ext cx="4479" cy="1445"/>
              <a:chOff x="1156" y="1706"/>
              <a:chExt cx="4479" cy="1445"/>
            </a:xfrm>
          </p:grpSpPr>
          <p:sp>
            <p:nvSpPr>
              <p:cNvPr id="33796" name="Text Box 4"/>
              <p:cNvSpPr txBox="1">
                <a:spLocks noChangeArrowheads="1"/>
              </p:cNvSpPr>
              <p:nvPr/>
            </p:nvSpPr>
            <p:spPr bwMode="auto">
              <a:xfrm>
                <a:off x="1202" y="1709"/>
                <a:ext cx="1334" cy="1442"/>
              </a:xfrm>
              <a:prstGeom prst="rect">
                <a:avLst/>
              </a:prstGeom>
              <a:solidFill>
                <a:srgbClr val="FFCC66"/>
              </a:solidFill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algn="ctr" eaLnBrk="0" hangingPunct="0"/>
                <a:r>
                  <a:rPr lang="en-US" sz="1800" b="1">
                    <a:latin typeface="Arial" charset="0"/>
                  </a:rPr>
                  <a:t>Jointly plan</a:t>
                </a:r>
              </a:p>
              <a:p>
                <a:pPr eaLnBrk="0" hangingPunct="0"/>
                <a:endParaRPr lang="en-US" sz="1800" b="1">
                  <a:latin typeface="Arial" charset="0"/>
                </a:endParaRPr>
              </a:p>
              <a:p>
                <a:pPr eaLnBrk="0" hangingPunct="0">
                  <a:buFontTx/>
                  <a:buChar char="•"/>
                </a:pPr>
                <a:r>
                  <a:rPr lang="en-US" sz="1800" b="1">
                    <a:latin typeface="Arial" charset="0"/>
                  </a:rPr>
                  <a:t> Setting objectives</a:t>
                </a:r>
              </a:p>
              <a:p>
                <a:pPr eaLnBrk="0" hangingPunct="0">
                  <a:buFontTx/>
                  <a:buChar char="•"/>
                </a:pPr>
                <a:r>
                  <a:rPr lang="en-US" sz="1800" b="1">
                    <a:latin typeface="Arial" charset="0"/>
                  </a:rPr>
                  <a:t> Setting standards</a:t>
                </a:r>
              </a:p>
              <a:p>
                <a:pPr eaLnBrk="0" hangingPunct="0">
                  <a:buFontTx/>
                  <a:buChar char="•"/>
                </a:pPr>
                <a:r>
                  <a:rPr lang="en-US" sz="1800" b="1">
                    <a:latin typeface="Arial" charset="0"/>
                  </a:rPr>
                  <a:t> Choosing actions</a:t>
                </a:r>
              </a:p>
            </p:txBody>
          </p:sp>
          <p:sp>
            <p:nvSpPr>
              <p:cNvPr id="33797" name="Text Box 5"/>
              <p:cNvSpPr txBox="1">
                <a:spLocks noChangeArrowheads="1"/>
              </p:cNvSpPr>
              <p:nvPr/>
            </p:nvSpPr>
            <p:spPr bwMode="auto">
              <a:xfrm>
                <a:off x="2750" y="1706"/>
                <a:ext cx="1334" cy="1442"/>
              </a:xfrm>
              <a:prstGeom prst="rect">
                <a:avLst/>
              </a:prstGeom>
              <a:solidFill>
                <a:srgbClr val="CCCC00"/>
              </a:solidFill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marL="52388" indent="-52388" algn="ctr" eaLnBrk="0" hangingPunct="0"/>
                <a:r>
                  <a:rPr lang="en-US" sz="1800" b="1">
                    <a:latin typeface="Arial" charset="0"/>
                  </a:rPr>
                  <a:t>Individually act</a:t>
                </a:r>
              </a:p>
              <a:p>
                <a:pPr marL="52388" indent="-52388" eaLnBrk="0" hangingPunct="0"/>
                <a:endParaRPr lang="en-US" sz="1800" b="1">
                  <a:latin typeface="Arial" charset="0"/>
                </a:endParaRPr>
              </a:p>
              <a:p>
                <a:pPr marL="52388" indent="-52388" eaLnBrk="0" hangingPunct="0">
                  <a:buFontTx/>
                  <a:buChar char="•"/>
                </a:pPr>
                <a:r>
                  <a:rPr lang="en-US" sz="1800" b="1">
                    <a:latin typeface="Arial" charset="0"/>
                  </a:rPr>
                  <a:t> Performing tasks (subordinate)</a:t>
                </a:r>
              </a:p>
              <a:p>
                <a:pPr marL="52388" indent="-52388" eaLnBrk="0" hangingPunct="0">
                  <a:buFontTx/>
                  <a:buChar char="•"/>
                </a:pPr>
                <a:r>
                  <a:rPr lang="en-US" sz="1800" b="1">
                    <a:latin typeface="Arial" charset="0"/>
                  </a:rPr>
                  <a:t> Providing support (supervisor)</a:t>
                </a:r>
              </a:p>
            </p:txBody>
          </p:sp>
          <p:sp>
            <p:nvSpPr>
              <p:cNvPr id="33798" name="Text Box 6"/>
              <p:cNvSpPr txBox="1">
                <a:spLocks noChangeArrowheads="1"/>
              </p:cNvSpPr>
              <p:nvPr/>
            </p:nvSpPr>
            <p:spPr bwMode="auto">
              <a:xfrm>
                <a:off x="4298" y="1709"/>
                <a:ext cx="1334" cy="1442"/>
              </a:xfrm>
              <a:prstGeom prst="rect">
                <a:avLst/>
              </a:prstGeom>
              <a:solidFill>
                <a:srgbClr val="CC99FF"/>
              </a:solidFill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algn="ctr" eaLnBrk="0" hangingPunct="0"/>
                <a:r>
                  <a:rPr lang="en-US" sz="1800" b="1">
                    <a:latin typeface="Arial" charset="0"/>
                  </a:rPr>
                  <a:t>Jointly control</a:t>
                </a:r>
              </a:p>
              <a:p>
                <a:pPr eaLnBrk="0" hangingPunct="0"/>
                <a:endParaRPr lang="en-US" sz="1800" b="1">
                  <a:latin typeface="Arial" charset="0"/>
                </a:endParaRPr>
              </a:p>
              <a:p>
                <a:pPr eaLnBrk="0" hangingPunct="0">
                  <a:buFontTx/>
                  <a:buChar char="•"/>
                </a:pPr>
                <a:r>
                  <a:rPr lang="en-US" sz="1800" b="1">
                    <a:latin typeface="Arial" charset="0"/>
                  </a:rPr>
                  <a:t> Reviewing results</a:t>
                </a:r>
              </a:p>
              <a:p>
                <a:pPr eaLnBrk="0" hangingPunct="0">
                  <a:buFontTx/>
                  <a:buChar char="•"/>
                </a:pPr>
                <a:r>
                  <a:rPr lang="en-US" sz="1800" b="1">
                    <a:latin typeface="Arial" charset="0"/>
                  </a:rPr>
                  <a:t> Discussing implications</a:t>
                </a:r>
              </a:p>
              <a:p>
                <a:pPr eaLnBrk="0" hangingPunct="0">
                  <a:buFontTx/>
                  <a:buChar char="•"/>
                </a:pPr>
                <a:r>
                  <a:rPr lang="en-US" sz="1800" b="1">
                    <a:latin typeface="Arial" charset="0"/>
                  </a:rPr>
                  <a:t> Renewing MBO cycle</a:t>
                </a:r>
              </a:p>
            </p:txBody>
          </p:sp>
          <p:sp>
            <p:nvSpPr>
              <p:cNvPr id="33799" name="Line 7"/>
              <p:cNvSpPr>
                <a:spLocks noChangeShapeType="1"/>
              </p:cNvSpPr>
              <p:nvPr/>
            </p:nvSpPr>
            <p:spPr bwMode="auto">
              <a:xfrm>
                <a:off x="1156" y="2024"/>
                <a:ext cx="125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3800" name="Line 8"/>
              <p:cNvSpPr>
                <a:spLocks noChangeShapeType="1"/>
              </p:cNvSpPr>
              <p:nvPr/>
            </p:nvSpPr>
            <p:spPr bwMode="auto">
              <a:xfrm>
                <a:off x="2789" y="2069"/>
                <a:ext cx="125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33801" name="Line 9"/>
              <p:cNvSpPr>
                <a:spLocks noChangeShapeType="1"/>
              </p:cNvSpPr>
              <p:nvPr/>
            </p:nvSpPr>
            <p:spPr bwMode="auto">
              <a:xfrm>
                <a:off x="4377" y="2024"/>
                <a:ext cx="125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33802" name="Text Box 10"/>
            <p:cNvSpPr txBox="1">
              <a:spLocks noChangeArrowheads="1"/>
            </p:cNvSpPr>
            <p:nvPr/>
          </p:nvSpPr>
          <p:spPr bwMode="auto">
            <a:xfrm>
              <a:off x="295" y="1207"/>
              <a:ext cx="1147" cy="231"/>
            </a:xfrm>
            <a:prstGeom prst="rect">
              <a:avLst/>
            </a:prstGeom>
            <a:solidFill>
              <a:srgbClr val="CC9900"/>
            </a:solidFill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en-US" sz="1800" b="1">
                  <a:latin typeface="Arial" charset="0"/>
                </a:rPr>
                <a:t>Supervisor</a:t>
              </a:r>
            </a:p>
          </p:txBody>
        </p:sp>
        <p:sp>
          <p:nvSpPr>
            <p:cNvPr id="33803" name="Text Box 11"/>
            <p:cNvSpPr txBox="1">
              <a:spLocks noChangeArrowheads="1"/>
            </p:cNvSpPr>
            <p:nvPr/>
          </p:nvSpPr>
          <p:spPr bwMode="auto">
            <a:xfrm>
              <a:off x="204" y="3484"/>
              <a:ext cx="956" cy="230"/>
            </a:xfrm>
            <a:prstGeom prst="rect">
              <a:avLst/>
            </a:prstGeom>
            <a:solidFill>
              <a:srgbClr val="FFCC00"/>
            </a:solidFill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1">
                  <a:latin typeface="Arial" charset="0"/>
                </a:rPr>
                <a:t>Subordinate</a:t>
              </a:r>
            </a:p>
          </p:txBody>
        </p:sp>
        <p:sp>
          <p:nvSpPr>
            <p:cNvPr id="33804" name="Text Box 12"/>
            <p:cNvSpPr txBox="1">
              <a:spLocks noChangeArrowheads="1"/>
            </p:cNvSpPr>
            <p:nvPr/>
          </p:nvSpPr>
          <p:spPr bwMode="auto">
            <a:xfrm>
              <a:off x="533" y="2254"/>
              <a:ext cx="372" cy="23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1">
                  <a:latin typeface="Arial" charset="0"/>
                </a:rPr>
                <a:t>and</a:t>
              </a:r>
            </a:p>
          </p:txBody>
        </p:sp>
        <p:cxnSp>
          <p:nvCxnSpPr>
            <p:cNvPr id="33805" name="AutoShape 13"/>
            <p:cNvCxnSpPr>
              <a:cxnSpLocks noChangeShapeType="1"/>
            </p:cNvCxnSpPr>
            <p:nvPr/>
          </p:nvCxnSpPr>
          <p:spPr bwMode="auto">
            <a:xfrm>
              <a:off x="715" y="2636"/>
              <a:ext cx="0" cy="826"/>
            </a:xfrm>
            <a:prstGeom prst="straightConnector1">
              <a:avLst/>
            </a:prstGeom>
            <a:noFill/>
            <a:ln w="28575">
              <a:solidFill>
                <a:srgbClr val="CC3300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33806" name="AutoShape 14"/>
            <p:cNvCxnSpPr>
              <a:cxnSpLocks noChangeShapeType="1"/>
            </p:cNvCxnSpPr>
            <p:nvPr/>
          </p:nvCxnSpPr>
          <p:spPr bwMode="auto">
            <a:xfrm flipH="1" flipV="1">
              <a:off x="703" y="1434"/>
              <a:ext cx="12" cy="752"/>
            </a:xfrm>
            <a:prstGeom prst="straightConnector1">
              <a:avLst/>
            </a:prstGeom>
            <a:noFill/>
            <a:ln w="28575">
              <a:solidFill>
                <a:srgbClr val="CC3300"/>
              </a:solidFill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33807" name="AutoShape 15"/>
            <p:cNvCxnSpPr>
              <a:cxnSpLocks noChangeShapeType="1"/>
              <a:stCxn id="33804" idx="3"/>
            </p:cNvCxnSpPr>
            <p:nvPr/>
          </p:nvCxnSpPr>
          <p:spPr bwMode="auto">
            <a:xfrm flipV="1">
              <a:off x="905" y="2360"/>
              <a:ext cx="254" cy="9"/>
            </a:xfrm>
            <a:prstGeom prst="straightConnector1">
              <a:avLst/>
            </a:prstGeom>
            <a:noFill/>
            <a:ln w="28575">
              <a:solidFill>
                <a:srgbClr val="CC3300"/>
              </a:solidFill>
              <a:round/>
              <a:headEnd type="none" w="sm" len="sm"/>
              <a:tailEnd type="triangle" w="med" len="med"/>
            </a:ln>
            <a:effectLst/>
          </p:spPr>
        </p:cxnSp>
        <p:cxnSp>
          <p:nvCxnSpPr>
            <p:cNvPr id="33808" name="AutoShape 16"/>
            <p:cNvCxnSpPr>
              <a:cxnSpLocks noChangeShapeType="1"/>
              <a:stCxn id="33798" idx="0"/>
              <a:endCxn id="33802" idx="3"/>
            </p:cNvCxnSpPr>
            <p:nvPr/>
          </p:nvCxnSpPr>
          <p:spPr bwMode="auto">
            <a:xfrm rot="5400000" flipH="1">
              <a:off x="3011" y="-246"/>
              <a:ext cx="386" cy="3523"/>
            </a:xfrm>
            <a:prstGeom prst="bentConnector2">
              <a:avLst/>
            </a:prstGeom>
            <a:noFill/>
            <a:ln w="28575">
              <a:solidFill>
                <a:srgbClr val="CC3300"/>
              </a:solidFill>
              <a:miter lim="800000"/>
              <a:headEnd type="none" w="sm" len="sm"/>
              <a:tailEnd type="triangle" w="med" len="med"/>
            </a:ln>
            <a:effectLst/>
          </p:spPr>
        </p:cxnSp>
        <p:cxnSp>
          <p:nvCxnSpPr>
            <p:cNvPr id="33809" name="AutoShape 17"/>
            <p:cNvCxnSpPr>
              <a:cxnSpLocks noChangeShapeType="1"/>
              <a:stCxn id="33798" idx="2"/>
              <a:endCxn id="33803" idx="3"/>
            </p:cNvCxnSpPr>
            <p:nvPr/>
          </p:nvCxnSpPr>
          <p:spPr bwMode="auto">
            <a:xfrm rot="5400000">
              <a:off x="2839" y="1472"/>
              <a:ext cx="448" cy="3805"/>
            </a:xfrm>
            <a:prstGeom prst="bentConnector2">
              <a:avLst/>
            </a:prstGeom>
            <a:noFill/>
            <a:ln w="28575">
              <a:solidFill>
                <a:srgbClr val="CC3300"/>
              </a:solidFill>
              <a:miter lim="800000"/>
              <a:headEnd type="none" w="sm" len="sm"/>
              <a:tailEnd type="triangle" w="med" len="med"/>
            </a:ln>
            <a:effectLst/>
          </p:spPr>
        </p:cxnSp>
        <p:sp>
          <p:nvSpPr>
            <p:cNvPr id="33810" name="Line 18"/>
            <p:cNvSpPr>
              <a:spLocks noChangeShapeType="1"/>
            </p:cNvSpPr>
            <p:nvPr/>
          </p:nvSpPr>
          <p:spPr bwMode="auto">
            <a:xfrm>
              <a:off x="2562" y="2387"/>
              <a:ext cx="192" cy="0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33811" name="Line 19"/>
            <p:cNvSpPr>
              <a:spLocks noChangeShapeType="1"/>
            </p:cNvSpPr>
            <p:nvPr/>
          </p:nvSpPr>
          <p:spPr bwMode="auto">
            <a:xfrm>
              <a:off x="4105" y="2387"/>
              <a:ext cx="192" cy="0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</p:grp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838200"/>
          </a:xfrm>
        </p:spPr>
        <p:txBody>
          <a:bodyPr/>
          <a:lstStyle/>
          <a:p>
            <a:r>
              <a:rPr lang="en-US" sz="4000" b="1">
                <a:solidFill>
                  <a:schemeClr val="accent2"/>
                </a:solidFill>
              </a:rPr>
              <a:t>PHASES OF MBO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90600"/>
            <a:ext cx="7772400" cy="3657600"/>
          </a:xfrm>
        </p:spPr>
        <p:txBody>
          <a:bodyPr/>
          <a:lstStyle/>
          <a:p>
            <a:pPr marL="609600" indent="-609600" algn="just">
              <a:buFontTx/>
              <a:buAutoNum type="arabicPeriod"/>
            </a:pPr>
            <a:r>
              <a:rPr lang="en-US" sz="3600"/>
              <a:t>Top management team studies system.</a:t>
            </a:r>
          </a:p>
          <a:p>
            <a:pPr marL="609600" indent="-609600" algn="just">
              <a:buFontTx/>
              <a:buAutoNum type="arabicPeriod"/>
            </a:pPr>
            <a:r>
              <a:rPr lang="en-US" sz="3600"/>
              <a:t>Team sets up methods of measuring performance.</a:t>
            </a:r>
          </a:p>
          <a:p>
            <a:pPr marL="609600" indent="-609600" algn="just">
              <a:buFontTx/>
              <a:buAutoNum type="arabicPeriod"/>
            </a:pPr>
            <a:r>
              <a:rPr lang="en-US" sz="3600"/>
              <a:t>Goal-setting sessions are held at all levels of organization.</a:t>
            </a:r>
            <a:endParaRPr lang="en-US" sz="44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304800"/>
            <a:ext cx="5486400" cy="609600"/>
          </a:xfrm>
        </p:spPr>
        <p:txBody>
          <a:bodyPr>
            <a:normAutofit fontScale="90000"/>
          </a:bodyPr>
          <a:lstStyle/>
          <a:p>
            <a:r>
              <a:rPr lang="en-US" sz="4000" b="1">
                <a:solidFill>
                  <a:schemeClr val="accent2"/>
                </a:solidFill>
              </a:rPr>
              <a:t>STEPS FOR MBO</a:t>
            </a: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4686300" y="4648200"/>
            <a:ext cx="390525" cy="0"/>
          </a:xfrm>
          <a:prstGeom prst="line">
            <a:avLst/>
          </a:prstGeom>
          <a:noFill/>
          <a:ln w="15875">
            <a:solidFill>
              <a:srgbClr val="FF0000"/>
            </a:solidFill>
            <a:prstDash val="dash"/>
            <a:miter lim="800000"/>
            <a:headEnd/>
            <a:tailEnd type="none" w="lg" len="lg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6400800" y="4800600"/>
            <a:ext cx="0" cy="381000"/>
          </a:xfrm>
          <a:prstGeom prst="line">
            <a:avLst/>
          </a:prstGeom>
          <a:noFill/>
          <a:ln w="158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933450" y="4968875"/>
            <a:ext cx="2343150" cy="711200"/>
          </a:xfrm>
          <a:prstGeom prst="rect">
            <a:avLst/>
          </a:prstGeom>
          <a:solidFill>
            <a:srgbClr val="00FF00"/>
          </a:solidFill>
          <a:ln w="9525">
            <a:solidFill>
              <a:srgbClr val="00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3300"/>
                </a:solidFill>
                <a:cs typeface="Times New Roman" pitchFamily="18" charset="0"/>
              </a:rPr>
              <a:t>Appraise Performance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533400" y="1457325"/>
            <a:ext cx="3276600" cy="1320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000" b="1">
                <a:solidFill>
                  <a:schemeClr val="tx2"/>
                </a:solidFill>
                <a:latin typeface="Book Antiqua" pitchFamily="18" charset="0"/>
                <a:cs typeface="Times New Roman" pitchFamily="18" charset="0"/>
              </a:rPr>
              <a:t>Corporate Strategic goals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000" b="1">
                <a:solidFill>
                  <a:schemeClr val="tx2"/>
                </a:solidFill>
                <a:latin typeface="Book Antiqua" pitchFamily="18" charset="0"/>
                <a:cs typeface="Times New Roman" pitchFamily="18" charset="0"/>
              </a:rPr>
              <a:t>Departmental goals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000" b="1">
                <a:solidFill>
                  <a:schemeClr val="tx2"/>
                </a:solidFill>
                <a:latin typeface="Book Antiqua" pitchFamily="18" charset="0"/>
                <a:cs typeface="Times New Roman" pitchFamily="18" charset="0"/>
              </a:rPr>
              <a:t>Individual goals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685800" y="1066800"/>
            <a:ext cx="2819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Book Antiqua" pitchFamily="18" charset="0"/>
                <a:cs typeface="Times New Roman" pitchFamily="18" charset="0"/>
              </a:rPr>
              <a:t>STEP 1: SET GOALS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304800" y="5759450"/>
            <a:ext cx="365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Book Antiqua" pitchFamily="18" charset="0"/>
                <a:cs typeface="Times New Roman" pitchFamily="18" charset="0"/>
              </a:rPr>
              <a:t>STEP 4:  APPRAISE OVERALL PERFORMANCE</a:t>
            </a:r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 flipV="1">
            <a:off x="2133600" y="2819400"/>
            <a:ext cx="0" cy="2133600"/>
          </a:xfrm>
          <a:prstGeom prst="line">
            <a:avLst/>
          </a:prstGeom>
          <a:noFill/>
          <a:ln w="15875">
            <a:solidFill>
              <a:srgbClr val="FF0000"/>
            </a:solidFill>
            <a:miter lim="800000"/>
            <a:headEnd/>
            <a:tailEnd type="stealth" w="lg" len="lg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4495800" y="1514475"/>
            <a:ext cx="4038600" cy="1228725"/>
          </a:xfrm>
          <a:prstGeom prst="rect">
            <a:avLst/>
          </a:prstGeom>
          <a:solidFill>
            <a:srgbClr val="80008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400">
              <a:solidFill>
                <a:schemeClr val="tx2"/>
              </a:solidFill>
              <a:latin typeface="Book Antiqua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cs typeface="Times New Roman" pitchFamily="18" charset="0"/>
              </a:rPr>
              <a:t>Action Plans</a:t>
            </a:r>
          </a:p>
          <a:p>
            <a:pPr>
              <a:spcBef>
                <a:spcPct val="50000"/>
              </a:spcBef>
            </a:pPr>
            <a:endParaRPr lang="en-US" sz="2000" b="1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5076825" y="3862388"/>
            <a:ext cx="3076575" cy="1016000"/>
          </a:xfrm>
          <a:prstGeom prst="rect">
            <a:avLst/>
          </a:prstGeom>
          <a:solidFill>
            <a:srgbClr val="8000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cs typeface="Times New Roman" pitchFamily="18" charset="0"/>
              </a:rPr>
              <a:t>Review Progress               &amp;                                  Take Corrective Action</a:t>
            </a: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4724400" y="1114425"/>
            <a:ext cx="3429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Book Antiqua" pitchFamily="18" charset="0"/>
                <a:cs typeface="Times New Roman" pitchFamily="18" charset="0"/>
              </a:rPr>
              <a:t>STEP 2: DEVELOP PLANS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4648200" y="5257800"/>
            <a:ext cx="3962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Book Antiqua" pitchFamily="18" charset="0"/>
                <a:cs typeface="Times New Roman" pitchFamily="18" charset="0"/>
              </a:rPr>
              <a:t>STEP 3: REVIEW PROGRESS</a:t>
            </a:r>
          </a:p>
        </p:txBody>
      </p:sp>
      <p:sp>
        <p:nvSpPr>
          <p:cNvPr id="18453" name="Line 21"/>
          <p:cNvSpPr>
            <a:spLocks noChangeShapeType="1"/>
          </p:cNvSpPr>
          <p:nvPr/>
        </p:nvSpPr>
        <p:spPr bwMode="auto">
          <a:xfrm>
            <a:off x="3810000" y="2133600"/>
            <a:ext cx="703263" cy="0"/>
          </a:xfrm>
          <a:prstGeom prst="line">
            <a:avLst/>
          </a:prstGeom>
          <a:noFill/>
          <a:ln w="15875">
            <a:solidFill>
              <a:srgbClr val="FF0000"/>
            </a:solidFill>
            <a:miter lim="800000"/>
            <a:headEnd/>
            <a:tailEnd type="stealth" w="lg" len="lg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18454" name="Line 22"/>
          <p:cNvSpPr>
            <a:spLocks noChangeShapeType="1"/>
          </p:cNvSpPr>
          <p:nvPr/>
        </p:nvSpPr>
        <p:spPr bwMode="auto">
          <a:xfrm flipV="1">
            <a:off x="4648200" y="2743200"/>
            <a:ext cx="0" cy="1905000"/>
          </a:xfrm>
          <a:prstGeom prst="line">
            <a:avLst/>
          </a:prstGeom>
          <a:noFill/>
          <a:ln w="15875">
            <a:solidFill>
              <a:srgbClr val="FF0000"/>
            </a:solidFill>
            <a:prstDash val="dash"/>
            <a:miter lim="800000"/>
            <a:headEnd/>
            <a:tailEnd type="stealth" w="lg" len="lg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18455" name="Line 23"/>
          <p:cNvSpPr>
            <a:spLocks noChangeShapeType="1"/>
          </p:cNvSpPr>
          <p:nvPr/>
        </p:nvSpPr>
        <p:spPr bwMode="auto">
          <a:xfrm>
            <a:off x="6405563" y="2779713"/>
            <a:ext cx="0" cy="1030287"/>
          </a:xfrm>
          <a:prstGeom prst="line">
            <a:avLst/>
          </a:prstGeom>
          <a:noFill/>
          <a:ln w="15875">
            <a:solidFill>
              <a:srgbClr val="FF0000"/>
            </a:solidFill>
            <a:miter lim="800000"/>
            <a:headEnd/>
            <a:tailEnd type="stealth" w="lg" len="lg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18456" name="Line 24"/>
          <p:cNvSpPr>
            <a:spLocks noChangeShapeType="1"/>
          </p:cNvSpPr>
          <p:nvPr/>
        </p:nvSpPr>
        <p:spPr bwMode="auto">
          <a:xfrm flipH="1" flipV="1">
            <a:off x="3276600" y="5181600"/>
            <a:ext cx="3124200" cy="0"/>
          </a:xfrm>
          <a:prstGeom prst="line">
            <a:avLst/>
          </a:prstGeom>
          <a:noFill/>
          <a:ln w="15875">
            <a:solidFill>
              <a:srgbClr val="FF0000"/>
            </a:solidFill>
            <a:miter lim="800000"/>
            <a:headEnd/>
            <a:tailEnd type="stealth" w="lg" len="lg"/>
          </a:ln>
          <a:effectLst/>
        </p:spPr>
        <p:txBody>
          <a:bodyPr wrap="none"/>
          <a:lstStyle/>
          <a:p>
            <a:endParaRPr lang="en-IN"/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16658"/>
          </a:xfrm>
        </p:spPr>
        <p:txBody>
          <a:bodyPr/>
          <a:lstStyle/>
          <a:p>
            <a:pPr algn="ctr"/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1340768"/>
            <a:ext cx="6591985" cy="3777622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Focuses attention on objectives and result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Reduces uncertainty and risk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sense of direction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Encourages innovation and creativity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Helps in co-ordination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Guides decision-making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efficiency in operation</a:t>
            </a:r>
          </a:p>
          <a:p>
            <a:pPr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en-US" sz="4000" b="1">
                <a:solidFill>
                  <a:schemeClr val="accent2"/>
                </a:solidFill>
              </a:rPr>
              <a:t>ESSENTIAL STEPS FOR MBO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752600" y="1066800"/>
            <a:ext cx="5715000" cy="51816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600" b="1" u="sng"/>
              <a:t>Set Goals</a:t>
            </a:r>
            <a:r>
              <a:rPr lang="en-US" sz="2600" b="1"/>
              <a:t> </a:t>
            </a:r>
            <a:r>
              <a:rPr lang="en-US" sz="2600" b="1">
                <a:solidFill>
                  <a:srgbClr val="FF0000"/>
                </a:solidFill>
              </a:rPr>
              <a:t>(The most difficult step)</a:t>
            </a:r>
          </a:p>
          <a:p>
            <a:pPr lvl="1">
              <a:lnSpc>
                <a:spcPct val="90000"/>
              </a:lnSpc>
            </a:pPr>
            <a:r>
              <a:rPr lang="en-US" sz="2600"/>
              <a:t>What are we trying to accomplish?</a:t>
            </a:r>
          </a:p>
          <a:p>
            <a:pPr>
              <a:lnSpc>
                <a:spcPct val="90000"/>
              </a:lnSpc>
            </a:pPr>
            <a:r>
              <a:rPr lang="en-US" sz="2600" b="1" u="sng"/>
              <a:t>Develop Action Plans</a:t>
            </a:r>
          </a:p>
          <a:p>
            <a:pPr lvl="1">
              <a:lnSpc>
                <a:spcPct val="90000"/>
              </a:lnSpc>
            </a:pPr>
            <a:r>
              <a:rPr lang="en-US" sz="2600"/>
              <a:t>“What do we need to do to get there?”</a:t>
            </a:r>
          </a:p>
          <a:p>
            <a:pPr lvl="1">
              <a:lnSpc>
                <a:spcPct val="90000"/>
              </a:lnSpc>
            </a:pPr>
            <a:r>
              <a:rPr lang="en-US" sz="2600"/>
              <a:t>Groups and individuals</a:t>
            </a:r>
          </a:p>
          <a:p>
            <a:pPr>
              <a:lnSpc>
                <a:spcPct val="90000"/>
              </a:lnSpc>
            </a:pPr>
            <a:r>
              <a:rPr lang="en-US" sz="2600" b="1" u="sng"/>
              <a:t>Review Progress</a:t>
            </a:r>
          </a:p>
          <a:p>
            <a:pPr lvl="1">
              <a:lnSpc>
                <a:spcPct val="90000"/>
              </a:lnSpc>
            </a:pPr>
            <a:r>
              <a:rPr lang="en-US" sz="2600"/>
              <a:t>“How are we doing?”</a:t>
            </a:r>
          </a:p>
          <a:p>
            <a:pPr lvl="1">
              <a:lnSpc>
                <a:spcPct val="90000"/>
              </a:lnSpc>
            </a:pPr>
            <a:r>
              <a:rPr lang="en-US" sz="2600"/>
              <a:t>Periodically </a:t>
            </a:r>
            <a:r>
              <a:rPr lang="en-US" sz="2600">
                <a:solidFill>
                  <a:srgbClr val="FF0000"/>
                </a:solidFill>
              </a:rPr>
              <a:t>(How Often?)</a:t>
            </a:r>
          </a:p>
          <a:p>
            <a:pPr lvl="1">
              <a:lnSpc>
                <a:spcPct val="90000"/>
              </a:lnSpc>
            </a:pPr>
            <a:r>
              <a:rPr lang="en-US" sz="2600"/>
              <a:t>Does plan need to be tweaked?</a:t>
            </a:r>
          </a:p>
          <a:p>
            <a:pPr>
              <a:lnSpc>
                <a:spcPct val="90000"/>
              </a:lnSpc>
            </a:pPr>
            <a:r>
              <a:rPr lang="en-US" sz="2600" b="1" u="sng"/>
              <a:t>Appraise Performance</a:t>
            </a:r>
          </a:p>
          <a:p>
            <a:pPr lvl="1">
              <a:lnSpc>
                <a:spcPct val="90000"/>
              </a:lnSpc>
            </a:pPr>
            <a:r>
              <a:rPr lang="en-US" sz="2600"/>
              <a:t>Rewards?</a:t>
            </a:r>
          </a:p>
        </p:txBody>
      </p:sp>
    </p:spTree>
  </p:cSld>
  <p:clrMapOvr>
    <a:masterClrMapping/>
  </p:clrMapOvr>
  <p:transition>
    <p:random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219200"/>
          </a:xfrm>
        </p:spPr>
        <p:txBody>
          <a:bodyPr>
            <a:normAutofit fontScale="90000"/>
          </a:bodyPr>
          <a:lstStyle/>
          <a:p>
            <a:r>
              <a:rPr lang="en-US" sz="4000" b="1">
                <a:solidFill>
                  <a:schemeClr val="accent2"/>
                </a:solidFill>
              </a:rPr>
              <a:t>e.g. HOW TO SET CORPORATE  OBJECTIVES</a:t>
            </a:r>
            <a:endParaRPr lang="en-GB" sz="4000" b="1">
              <a:solidFill>
                <a:schemeClr val="accent2"/>
              </a:solidFill>
            </a:endParaRPr>
          </a:p>
        </p:txBody>
      </p:sp>
      <p:graphicFrame>
        <p:nvGraphicFramePr>
          <p:cNvPr id="8195" name="Group 3"/>
          <p:cNvGraphicFramePr>
            <a:graphicFrameLocks noGrp="1"/>
          </p:cNvGraphicFramePr>
          <p:nvPr>
            <p:ph type="tbl" idx="1"/>
          </p:nvPr>
        </p:nvGraphicFramePr>
        <p:xfrm>
          <a:off x="457200" y="1828800"/>
          <a:ext cx="3886200" cy="4114800"/>
        </p:xfrm>
        <a:graphic>
          <a:graphicData uri="http://schemas.openxmlformats.org/drawingml/2006/table">
            <a:tbl>
              <a:tblPr/>
              <a:tblGrid>
                <a:gridCol w="388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Mission statement</a:t>
                      </a:r>
                      <a:endParaRPr kumimoji="0" lang="en-GB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A6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Corporate objectives</a:t>
                      </a:r>
                      <a:endParaRPr kumimoji="0" lang="en-GB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CF2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Departmental objectives</a:t>
                      </a:r>
                      <a:endParaRPr kumimoji="0" lang="en-GB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Individuals and team targets</a:t>
                      </a:r>
                      <a:endParaRPr kumimoji="0" lang="en-GB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B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207" name="AutoShape 15"/>
          <p:cNvSpPr>
            <a:spLocks noChangeArrowheads="1"/>
          </p:cNvSpPr>
          <p:nvPr/>
        </p:nvSpPr>
        <p:spPr bwMode="auto">
          <a:xfrm>
            <a:off x="4495800" y="1784350"/>
            <a:ext cx="647700" cy="4464050"/>
          </a:xfrm>
          <a:prstGeom prst="downArrow">
            <a:avLst>
              <a:gd name="adj1" fmla="val 50000"/>
              <a:gd name="adj2" fmla="val 17230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5257800" y="1903413"/>
            <a:ext cx="3657600" cy="641350"/>
          </a:xfrm>
          <a:prstGeom prst="rect">
            <a:avLst/>
          </a:prstGeom>
          <a:solidFill>
            <a:srgbClr val="FAA6A4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1C1C1C"/>
                </a:solidFill>
                <a:latin typeface="Arial" charset="0"/>
              </a:rPr>
              <a:t>To become the leading supplier of computers in London</a:t>
            </a:r>
            <a:endParaRPr lang="en-GB" sz="1800" b="1">
              <a:solidFill>
                <a:srgbClr val="1C1C1C"/>
              </a:solidFill>
              <a:latin typeface="Arial" charset="0"/>
            </a:endParaRP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5257800" y="2940050"/>
            <a:ext cx="3384550" cy="641350"/>
          </a:xfrm>
          <a:prstGeom prst="rect">
            <a:avLst/>
          </a:prstGeom>
          <a:solidFill>
            <a:srgbClr val="ACF2A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FF3300"/>
                </a:solidFill>
                <a:latin typeface="Arial" charset="0"/>
              </a:rPr>
              <a:t>To increase sales in London by 10% in the next 5 years</a:t>
            </a:r>
            <a:endParaRPr lang="en-GB" sz="1800" b="1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5284788" y="3789363"/>
            <a:ext cx="3706812" cy="119062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1C1C1C"/>
                </a:solidFill>
                <a:latin typeface="Arial" charset="0"/>
              </a:rPr>
              <a:t>e.g. (marketing department) to achieve a 10% share of the computer market in London within the next 5 years</a:t>
            </a:r>
            <a:endParaRPr lang="en-GB" sz="1800" b="1">
              <a:solidFill>
                <a:srgbClr val="1C1C1C"/>
              </a:solidFill>
              <a:latin typeface="Arial" charset="0"/>
            </a:endParaRP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5270500" y="5029200"/>
            <a:ext cx="3492500" cy="915988"/>
          </a:xfrm>
          <a:prstGeom prst="rect">
            <a:avLst/>
          </a:prstGeom>
          <a:solidFill>
            <a:srgbClr val="E6EBB3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FF3300"/>
                </a:solidFill>
                <a:latin typeface="Arial" charset="0"/>
              </a:rPr>
              <a:t>e.g. to design questionnaires as part of market research</a:t>
            </a:r>
          </a:p>
          <a:p>
            <a:endParaRPr lang="en-GB" sz="1800" b="1">
              <a:solidFill>
                <a:srgbClr val="FF33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7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990600" y="304800"/>
            <a:ext cx="726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4000" b="1">
                <a:solidFill>
                  <a:schemeClr val="accent2"/>
                </a:solidFill>
              </a:rPr>
              <a:t>SOURCES OF MBO FAILURES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533400" y="1219200"/>
            <a:ext cx="8077200" cy="319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457200" indent="-457200" algn="just">
              <a:buFontTx/>
              <a:buAutoNum type="arabicPeriod"/>
            </a:pPr>
            <a:r>
              <a:rPr lang="en-US" sz="3200" b="1"/>
              <a:t>Lack of top management commitment and follow through on MBO.</a:t>
            </a:r>
          </a:p>
          <a:p>
            <a:pPr marL="457200" indent="-457200" algn="just">
              <a:buFontTx/>
              <a:buAutoNum type="arabicPeriod"/>
            </a:pPr>
            <a:endParaRPr lang="en-US" sz="1800" b="1"/>
          </a:p>
          <a:p>
            <a:pPr marL="457200" indent="-457200" algn="just">
              <a:buFontTx/>
              <a:buAutoNum type="arabicPeriod"/>
            </a:pPr>
            <a:r>
              <a:rPr lang="en-US" sz="3200" b="1"/>
              <a:t>Employees’ negative beliefs about management’s sincerity in its efforts to include them in the decision-making process. </a:t>
            </a:r>
          </a:p>
        </p:txBody>
      </p:sp>
      <p:sp>
        <p:nvSpPr>
          <p:cNvPr id="32779" name="Rectangle 11"/>
          <p:cNvSpPr>
            <a:spLocks noChangeArrowheads="1"/>
          </p:cNvSpPr>
          <p:nvPr/>
        </p:nvSpPr>
        <p:spPr bwMode="auto">
          <a:xfrm>
            <a:off x="1771650" y="4594225"/>
            <a:ext cx="0" cy="70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  <a:p>
            <a:endParaRPr lang="en-US" sz="2200" b="1">
              <a:solidFill>
                <a:srgbClr val="990033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572642"/>
          </a:xfrm>
        </p:spPr>
        <p:txBody>
          <a:bodyPr/>
          <a:lstStyle/>
          <a:p>
            <a:pPr algn="ctr"/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OF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3688" y="1340768"/>
            <a:ext cx="6591985" cy="377762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main step in planning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proccess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as follow:-</a:t>
            </a: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1-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Define the task-</a:t>
            </a: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2- Identify  resources- </a:t>
            </a: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3- consider  alternative-</a:t>
            </a: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4- Create  the  planning-</a:t>
            </a: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5- Work the plan </a:t>
            </a: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6- Evaluate-</a:t>
            </a:r>
          </a:p>
          <a:p>
            <a:pPr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0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6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7" presetClass="exit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5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7" presetClass="exit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9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7" presetClass="exit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63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7" presetClass="exit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67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7" presetClass="exit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71" dur="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7" presetClass="exit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75" dur="5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7" presetClass="exit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79" dur="5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8" descr="ch04DecisionStages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7504" y="-87085"/>
            <a:ext cx="9036496" cy="6741368"/>
          </a:xfrm>
          <a:noFill/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48B63AF5-4733-A340-4197-5214C2952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7864" y="1844824"/>
            <a:ext cx="2448272" cy="2304256"/>
          </a:xfrm>
          <a:solidFill>
            <a:srgbClr val="CCFFFF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Decision Making Stages 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Formal Planning Steps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200" b="1" i="1" u="sng" dirty="0"/>
              <a:t>Establishment of Mission, Vision, and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dirty="0"/>
              <a:t>Mission</a:t>
            </a:r>
          </a:p>
          <a:p>
            <a:pPr lvl="1" eaLnBrk="1" hangingPunct="1">
              <a:defRPr/>
            </a:pPr>
            <a:r>
              <a:rPr lang="en-US" sz="3200" dirty="0"/>
              <a:t>An organization’s basic purpose and scope of operations</a:t>
            </a:r>
          </a:p>
        </p:txBody>
      </p:sp>
      <p:pic>
        <p:nvPicPr>
          <p:cNvPr id="24580" name="Picture 7" descr="C:\Program Files\Microsoft Office\MEDIA\CAGCAT10\j023301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3657600"/>
            <a:ext cx="2574925" cy="261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Environmental Analysis</a:t>
            </a:r>
          </a:p>
        </p:txBody>
      </p:sp>
      <p:pic>
        <p:nvPicPr>
          <p:cNvPr id="2560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66800" y="1524000"/>
            <a:ext cx="6934200" cy="5105400"/>
          </a:xfr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200" b="1" i="1" u="sng" dirty="0"/>
              <a:t>Analysis of External Opportunities and Threats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339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i="1" dirty="0"/>
              <a:t>Stakeholders</a:t>
            </a:r>
          </a:p>
          <a:p>
            <a:pPr lvl="1" eaLnBrk="1" hangingPunct="1">
              <a:defRPr/>
            </a:pPr>
            <a:r>
              <a:rPr lang="en-US" sz="3200" dirty="0"/>
              <a:t>Groups and individuals who affect and are affected by the achievement of the organization’s mission, goals, and strategies</a:t>
            </a:r>
          </a:p>
          <a:p>
            <a:pPr eaLnBrk="1" hangingPunct="1">
              <a:defRPr/>
            </a:pPr>
            <a:endParaRPr lang="en-US" dirty="0"/>
          </a:p>
        </p:txBody>
      </p:sp>
      <p:pic>
        <p:nvPicPr>
          <p:cNvPr id="26628" name="Picture 3" descr="C:\Users\mullenhouse\AppData\Local\Microsoft\Windows\Temporary Internet Files\Content.IE5\FSXG25N2\MC900289953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4191000"/>
            <a:ext cx="2965450" cy="217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427</TotalTime>
  <Words>1576</Words>
  <Application>Microsoft Office PowerPoint</Application>
  <PresentationFormat>On-screen Show (4:3)</PresentationFormat>
  <Paragraphs>291</Paragraphs>
  <Slides>42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5" baseType="lpstr">
      <vt:lpstr>Arial</vt:lpstr>
      <vt:lpstr>Arial Black</vt:lpstr>
      <vt:lpstr>Book Antiqua</vt:lpstr>
      <vt:lpstr>Calibri</vt:lpstr>
      <vt:lpstr>Century Gothic</vt:lpstr>
      <vt:lpstr>Courier New</vt:lpstr>
      <vt:lpstr>Monotype Sorts</vt:lpstr>
      <vt:lpstr>Tahoma</vt:lpstr>
      <vt:lpstr>Times New Roman</vt:lpstr>
      <vt:lpstr>Verdana</vt:lpstr>
      <vt:lpstr>Wingdings</vt:lpstr>
      <vt:lpstr>Wingdings 3</vt:lpstr>
      <vt:lpstr>Wisp</vt:lpstr>
      <vt:lpstr>PowerPoint Presentation</vt:lpstr>
      <vt:lpstr>MEANING OF PLANNING</vt:lpstr>
      <vt:lpstr>Nature of Planning</vt:lpstr>
      <vt:lpstr>Importance of planning</vt:lpstr>
      <vt:lpstr>PROCESS OF PLANNING</vt:lpstr>
      <vt:lpstr>Decision Making Stages  and  Formal Planning Steps</vt:lpstr>
      <vt:lpstr>Establishment of Mission, Vision, and Goals</vt:lpstr>
      <vt:lpstr>Environmental Analysis</vt:lpstr>
      <vt:lpstr>Analysis of External Opportunities and Threats</vt:lpstr>
      <vt:lpstr>Analysis of Internal Strengths and Weaknesses</vt:lpstr>
      <vt:lpstr>Internal Resource Analysis</vt:lpstr>
      <vt:lpstr>Resources and Core Competencies</vt:lpstr>
      <vt:lpstr>SWOT Analysis and Strategy Formulation</vt:lpstr>
      <vt:lpstr>Principles of planning </vt:lpstr>
      <vt:lpstr>             Types of planning</vt:lpstr>
      <vt:lpstr>PowerPoint Presentation</vt:lpstr>
      <vt:lpstr>Limitation of planning </vt:lpstr>
      <vt:lpstr>PowerPoint Presentation</vt:lpstr>
      <vt:lpstr>PowerPoint Presentation</vt:lpstr>
      <vt:lpstr>OBJECTIVE SETTING  </vt:lpstr>
      <vt:lpstr>PowerPoint Presentation</vt:lpstr>
      <vt:lpstr>PowerPoint Presentation</vt:lpstr>
      <vt:lpstr>MBO; PLAN VIEW</vt:lpstr>
      <vt:lpstr>MBO; CROSS SECTION   </vt:lpstr>
      <vt:lpstr>PowerPoint Presentation</vt:lpstr>
      <vt:lpstr>PowerPoint Presentation</vt:lpstr>
      <vt:lpstr>MBO AIM </vt:lpstr>
      <vt:lpstr>MBO PRINCIPLES</vt:lpstr>
      <vt:lpstr>CASCADING OF OBJECTIVES</vt:lpstr>
      <vt:lpstr>PowerPoint Presentation</vt:lpstr>
      <vt:lpstr>MASLOW’S NEEDS THEORY</vt:lpstr>
      <vt:lpstr>MASLOW’S NEEDS THEORY</vt:lpstr>
      <vt:lpstr>DISADVANTAGES OF MBO</vt:lpstr>
      <vt:lpstr>IS MBO SUITABLE FOR EVERY BUSINESS?</vt:lpstr>
      <vt:lpstr>HOW MBO WORKS</vt:lpstr>
      <vt:lpstr>UNDERLYING PURPOSES OF MBO</vt:lpstr>
      <vt:lpstr>MBO; FRAMEWORK CONCEPT</vt:lpstr>
      <vt:lpstr>PHASES OF MBO</vt:lpstr>
      <vt:lpstr>STEPS FOR MBO</vt:lpstr>
      <vt:lpstr>ESSENTIAL STEPS FOR MBO</vt:lpstr>
      <vt:lpstr>e.g. HOW TO SET CORPORATE  OBJECTIVES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Practice and process</dc:title>
  <dc:creator>sangeeta jain</dc:creator>
  <cp:lastModifiedBy>Dr. Sangeeta Jain</cp:lastModifiedBy>
  <cp:revision>49</cp:revision>
  <dcterms:created xsi:type="dcterms:W3CDTF">2016-06-17T07:55:48Z</dcterms:created>
  <dcterms:modified xsi:type="dcterms:W3CDTF">2024-11-07T04:18:59Z</dcterms:modified>
</cp:coreProperties>
</file>