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7BB2D-FC74-F136-E599-4CBDD63F01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36ACBA-F12E-C2DA-46D5-F3FAE19E00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A3B60-8040-E3C0-3177-1882D8511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C161-AFAE-47B3-95E2-30CE8E131023}" type="datetimeFigureOut">
              <a:rPr lang="en-IN" smtClean="0"/>
              <a:t>29-08-2024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316B1-DAD2-914C-EBBE-9E5EE7B21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550E37-8AF3-C2AC-BAA8-96C448DE6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B240-1866-4265-B670-263F0892F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0903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CC71C-4A63-D427-D325-6A66A611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4FE61C-3F75-A316-63D5-5347300A1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E609E-B32D-D1CA-9F5E-E21D8B951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C161-AFAE-47B3-95E2-30CE8E131023}" type="datetimeFigureOut">
              <a:rPr lang="en-IN" smtClean="0"/>
              <a:t>29-08-2024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510E1-1912-2AF1-EA27-4DB4C3C37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A7328-CADA-2744-783F-400B9604A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B240-1866-4265-B670-263F0892F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2892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A8C184-7D6A-9E2B-936F-3F396A9F5A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4D96F5-7826-F4D1-51D2-958E4A2CF2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CC032-CC81-0C24-664D-487096219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C161-AFAE-47B3-95E2-30CE8E131023}" type="datetimeFigureOut">
              <a:rPr lang="en-IN" smtClean="0"/>
              <a:t>29-08-2024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D80C2-E7FF-2788-2A60-6D8CA014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B2226-61E2-AD73-0B2F-BE3D47F46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B240-1866-4265-B670-263F0892F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634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577CA-D0A4-952B-8DDA-ACD9B95BC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545B7-2F7B-6B5A-5A16-F55B75F87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D5F0A-010A-B009-0D54-9D9742ADE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C161-AFAE-47B3-95E2-30CE8E131023}" type="datetimeFigureOut">
              <a:rPr lang="en-IN" smtClean="0"/>
              <a:t>29-08-2024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7D674A-0768-92B4-0EC0-53A53E8CF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083E8-8265-8783-9748-7817F12D1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B240-1866-4265-B670-263F0892F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2738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F2ADE-12FA-831F-61F1-D11BB7F9F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CA0D2E-5944-0620-BF6D-1AFE26C18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C71DF-5E70-1CBD-301B-2F05DEF86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C161-AFAE-47B3-95E2-30CE8E131023}" type="datetimeFigureOut">
              <a:rPr lang="en-IN" smtClean="0"/>
              <a:t>29-08-2024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37C33-9CED-7AA6-C954-725EB9FC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F1090A-DA2E-5DA6-AD70-9B7E6E76C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B240-1866-4265-B670-263F0892F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2003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8A282-B1DD-0AE0-A25E-D339E9E17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DB32F-762C-D4A3-3753-F0E5809A33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A695BC-CF9F-CC9A-D1FA-128CB41F6A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37BFF-5E45-6C03-7360-9F4B7B14D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C161-AFAE-47B3-95E2-30CE8E131023}" type="datetimeFigureOut">
              <a:rPr lang="en-IN" smtClean="0"/>
              <a:t>29-08-2024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1C337F-0E42-E30E-9599-44438FDF8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308F2-8304-640D-B403-6D1AAFAD7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B240-1866-4265-B670-263F0892F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7784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8426A-A1ED-7196-1980-741BD8E55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D7A86E-9091-C0D7-CE7E-76F240E4A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4728C2-90EF-2DED-AF82-D77F1A465B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D6BA0E-E174-0F30-9BB9-36B9C5E023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1EBF6F-E42D-3C71-CE33-99B2BFAC05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2AB50A-612E-5229-B5B9-2F4E3F76A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C161-AFAE-47B3-95E2-30CE8E131023}" type="datetimeFigureOut">
              <a:rPr lang="en-IN" smtClean="0"/>
              <a:t>29-08-2024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E05E3A-C800-5986-A6E5-D24C73D13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102495-4010-6B48-72CA-32A72DC56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B240-1866-4265-B670-263F0892F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372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5CBDD-85D5-55CC-FFCF-510241D51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006F2C-4AF9-9199-D0FB-BC1B3B153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C161-AFAE-47B3-95E2-30CE8E131023}" type="datetimeFigureOut">
              <a:rPr lang="en-IN" smtClean="0"/>
              <a:t>29-08-2024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E2C4D3-F0E1-9A90-CF7D-9996CB05F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851D54-F79C-5765-20F2-1D2F132F9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B240-1866-4265-B670-263F0892F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9226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8FEA1E-B5D2-8581-A843-DD63AA10D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C161-AFAE-47B3-95E2-30CE8E131023}" type="datetimeFigureOut">
              <a:rPr lang="en-IN" smtClean="0"/>
              <a:t>29-08-2024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8C4E94-C8CC-0D92-1786-E4FB08AB8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691489-B2B0-F839-30F3-B82138FF6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B240-1866-4265-B670-263F0892F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0493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E78CC-B403-4A38-5372-EA8CD5C74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2D1F9-2076-4E98-D01D-4502C47AF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A13773-68CB-F2F9-9AD6-E14C76664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76433A-67BD-3112-0864-63C073DC5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C161-AFAE-47B3-95E2-30CE8E131023}" type="datetimeFigureOut">
              <a:rPr lang="en-IN" smtClean="0"/>
              <a:t>29-08-2024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EE3D20-F6F5-E261-4EA5-BCB265FCD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300686-8465-AA35-C031-C181AD83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B240-1866-4265-B670-263F0892F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4793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F1ACF-19CB-332F-C49B-50AE07613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29B86F-A295-DE35-6976-69950FC78F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F52845-635E-8408-3560-146E8CA553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25C078-1FA1-7D26-6606-827B26619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DC161-AFAE-47B3-95E2-30CE8E131023}" type="datetimeFigureOut">
              <a:rPr lang="en-IN" smtClean="0"/>
              <a:t>29-08-2024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39C358-EF77-175A-B570-0768AEC65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4F1B8A-A30E-B60A-3415-9348038DB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B240-1866-4265-B670-263F0892F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930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F3C042-4568-F136-A862-A8C4F0F84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0247E-6BB1-E572-0AA5-7D5139153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F8010-5A99-8152-10C0-B284FBA9FC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DC161-AFAE-47B3-95E2-30CE8E131023}" type="datetimeFigureOut">
              <a:rPr lang="en-IN" smtClean="0"/>
              <a:t>29-08-2024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D3588-4143-3CC0-3E0D-0359B31347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CDD7F-60AF-C8AB-CD5B-72A87169DF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BB240-1866-4265-B670-263F0892F94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401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89471-2EB0-F89C-9E95-37E040CB3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1932"/>
          </a:xfrm>
        </p:spPr>
        <p:txBody>
          <a:bodyPr>
            <a:normAutofit fontScale="90000"/>
          </a:bodyPr>
          <a:lstStyle/>
          <a:p>
            <a:pPr algn="ctr"/>
            <a:br>
              <a:rPr lang="en-IN" dirty="0"/>
            </a:br>
            <a:r>
              <a:rPr lang="en-IN" sz="5300" dirty="0">
                <a:solidFill>
                  <a:srgbClr val="C00000"/>
                </a:solidFill>
              </a:rPr>
              <a:t>COST OF CAPITAL &amp; CAPITAL STRUCTURE</a:t>
            </a:r>
            <a:br>
              <a:rPr lang="en-IN" sz="5300" dirty="0">
                <a:solidFill>
                  <a:srgbClr val="C00000"/>
                </a:solidFill>
              </a:rPr>
            </a:br>
            <a:endParaRPr lang="en-IN" sz="5300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3994C-14EF-A678-E08F-9AE80AE74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4514"/>
            <a:ext cx="10515600" cy="4892449"/>
          </a:xfrm>
        </p:spPr>
        <p:txBody>
          <a:bodyPr/>
          <a:lstStyle/>
          <a:p>
            <a:pPr marL="0" indent="0" algn="ctr">
              <a:buNone/>
            </a:pPr>
            <a:r>
              <a:rPr lang="en-IN" sz="3600" dirty="0"/>
              <a:t>MBA II SEM</a:t>
            </a:r>
          </a:p>
          <a:p>
            <a:pPr marL="0" indent="0" algn="ctr">
              <a:buNone/>
            </a:pPr>
            <a:endParaRPr lang="en-IN" sz="3600" dirty="0"/>
          </a:p>
          <a:p>
            <a:pPr marL="0" indent="0" algn="ctr">
              <a:buNone/>
            </a:pPr>
            <a:r>
              <a:rPr lang="en-IN" sz="3200" b="1" dirty="0">
                <a:solidFill>
                  <a:schemeClr val="accent5">
                    <a:lumMod val="75000"/>
                  </a:schemeClr>
                </a:solidFill>
              </a:rPr>
              <a:t>FINANCIAL MANAGEMENT</a:t>
            </a:r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dirty="0"/>
              <a:t>           </a:t>
            </a:r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dirty="0"/>
              <a:t>          								 </a:t>
            </a:r>
            <a:r>
              <a:rPr lang="en-IN" dirty="0">
                <a:solidFill>
                  <a:srgbClr val="C00000"/>
                </a:solidFill>
              </a:rPr>
              <a:t>CA PREM Dua</a:t>
            </a:r>
          </a:p>
          <a:p>
            <a:pPr marL="0" indent="0" algn="ctr">
              <a:buNone/>
            </a:pPr>
            <a:r>
              <a:rPr lang="en-IN" dirty="0">
                <a:solidFill>
                  <a:srgbClr val="C00000"/>
                </a:solidFill>
              </a:rPr>
              <a:t>							GSIMR</a:t>
            </a:r>
          </a:p>
        </p:txBody>
      </p:sp>
    </p:spTree>
    <p:extLst>
      <p:ext uri="{BB962C8B-B14F-4D97-AF65-F5344CB8AC3E}">
        <p14:creationId xmlns:p14="http://schemas.microsoft.com/office/powerpoint/2010/main" val="3061354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E85A8-975C-AC59-8963-41A98C282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7504"/>
          </a:xfrm>
        </p:spPr>
        <p:txBody>
          <a:bodyPr>
            <a:normAutofit fontScale="90000"/>
          </a:bodyPr>
          <a:lstStyle/>
          <a:p>
            <a:r>
              <a:rPr lang="en-IN" sz="4400" b="1" dirty="0">
                <a:solidFill>
                  <a:schemeClr val="accent1">
                    <a:lumMod val="50000"/>
                  </a:schemeClr>
                </a:solidFill>
              </a:rPr>
              <a:t>Cost of RE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4582D-95F1-DE3F-291D-E4B08924E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4" y="892630"/>
            <a:ext cx="10831286" cy="5600244"/>
          </a:xfrm>
        </p:spPr>
        <p:txBody>
          <a:bodyPr>
            <a:normAutofit/>
          </a:bodyPr>
          <a:lstStyle/>
          <a:p>
            <a:r>
              <a:rPr lang="en-IN" dirty="0"/>
              <a:t>SH usually can not obtained the entire amount of RE by way of dividend even if there is 100% pay out ratio</a:t>
            </a:r>
          </a:p>
          <a:p>
            <a:r>
              <a:rPr lang="en-IN" dirty="0" err="1"/>
              <a:t>Becoz</a:t>
            </a:r>
            <a:r>
              <a:rPr lang="en-IN" dirty="0"/>
              <a:t>, SH required to pay tax on their dividend income so adjustment for tax has to be made</a:t>
            </a:r>
          </a:p>
          <a:p>
            <a:r>
              <a:rPr lang="en-IN" dirty="0"/>
              <a:t>More to that, there is some cost involved in investing the dividend income (after tax) in alternative securities, for that also adjustment have to be made.</a:t>
            </a:r>
          </a:p>
          <a:p>
            <a:r>
              <a:rPr lang="en-IN" dirty="0"/>
              <a:t>Kr= D/NP + G x (1-t) (1-b)</a:t>
            </a:r>
          </a:p>
          <a:p>
            <a:r>
              <a:rPr lang="en-IN" dirty="0"/>
              <a:t>t – tax </a:t>
            </a:r>
          </a:p>
          <a:p>
            <a:r>
              <a:rPr lang="en-IN" dirty="0"/>
              <a:t>b – brokerage cost if any</a:t>
            </a:r>
          </a:p>
        </p:txBody>
      </p:sp>
    </p:spTree>
    <p:extLst>
      <p:ext uri="{BB962C8B-B14F-4D97-AF65-F5344CB8AC3E}">
        <p14:creationId xmlns:p14="http://schemas.microsoft.com/office/powerpoint/2010/main" val="3090545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3D3A1-0F61-6B5A-6E00-618D44434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3446"/>
          </a:xfrm>
        </p:spPr>
        <p:txBody>
          <a:bodyPr/>
          <a:lstStyle/>
          <a:p>
            <a:r>
              <a:rPr lang="en-IN" dirty="0">
                <a:solidFill>
                  <a:srgbClr val="C00000"/>
                </a:solidFill>
              </a:rPr>
              <a:t>Weighted Average Cost of Capital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C102A-C30E-A0D2-2695-D4DCC9114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71" y="1186543"/>
            <a:ext cx="11571515" cy="5486400"/>
          </a:xfrm>
        </p:spPr>
        <p:txBody>
          <a:bodyPr>
            <a:normAutofit/>
          </a:bodyPr>
          <a:lstStyle/>
          <a:p>
            <a:r>
              <a:rPr lang="en-IN" dirty="0"/>
              <a:t>WACOC is the </a:t>
            </a:r>
            <a:r>
              <a:rPr lang="en-IN" dirty="0" err="1"/>
              <a:t>avg</a:t>
            </a:r>
            <a:r>
              <a:rPr lang="en-IN" dirty="0"/>
              <a:t> cost of the various source of financing </a:t>
            </a:r>
          </a:p>
          <a:p>
            <a:r>
              <a:rPr lang="en-IN" dirty="0"/>
              <a:t>Its also known as composite cost of capital</a:t>
            </a:r>
          </a:p>
          <a:p>
            <a:r>
              <a:rPr lang="en-IN" dirty="0"/>
              <a:t>Once the specific cost of sourcing is determined , we may compute WACOC by putting the weights to the specific cost.</a:t>
            </a:r>
          </a:p>
          <a:p>
            <a:r>
              <a:rPr lang="en-IN" dirty="0"/>
              <a:t>Weight … proportion of specific source in composite capital </a:t>
            </a:r>
          </a:p>
          <a:p>
            <a:r>
              <a:rPr lang="en-IN" dirty="0"/>
              <a:t>Weights may be given either by using Book Value or Market Value of the source</a:t>
            </a:r>
          </a:p>
          <a:p>
            <a:r>
              <a:rPr lang="en-IN" dirty="0"/>
              <a:t>If there is a diff in BV and MV, COC will also differ </a:t>
            </a:r>
          </a:p>
          <a:p>
            <a:r>
              <a:rPr lang="en-IN" dirty="0"/>
              <a:t>MV WAC would be overstated if the MV of share is higher than the BV</a:t>
            </a:r>
          </a:p>
          <a:p>
            <a:r>
              <a:rPr lang="en-IN" dirty="0"/>
              <a:t>MV weights are preferred to the BV weights </a:t>
            </a:r>
            <a:r>
              <a:rPr lang="en-IN" dirty="0" err="1"/>
              <a:t>becoz</a:t>
            </a:r>
            <a:r>
              <a:rPr lang="en-IN" dirty="0"/>
              <a:t> the MV represents the true value of the investors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74458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F2D8E-35C1-27D6-55E8-727AD6F2B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6104"/>
          </a:xfrm>
        </p:spPr>
        <p:txBody>
          <a:bodyPr/>
          <a:lstStyle/>
          <a:p>
            <a:r>
              <a:rPr lang="en-IN" dirty="0">
                <a:solidFill>
                  <a:srgbClr val="C00000"/>
                </a:solidFill>
              </a:rPr>
              <a:t>Weighted Average Cost of Capital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0787B-56EB-48EF-351C-C87FDBC2E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/>
              <a:t>MV Weights – limitations </a:t>
            </a:r>
          </a:p>
          <a:p>
            <a:r>
              <a:rPr lang="en-IN" dirty="0"/>
              <a:t>Its difficult to determine the MV due to frequent fluctuations</a:t>
            </a:r>
          </a:p>
          <a:p>
            <a:r>
              <a:rPr lang="en-IN" dirty="0"/>
              <a:t>Equity gets more importance</a:t>
            </a:r>
          </a:p>
          <a:p>
            <a:r>
              <a:rPr lang="en-IN" dirty="0"/>
              <a:t>Due to these limitations , its better to use BV 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60115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DC149-1A03-68D3-5E17-C9807F1DD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56403-F956-17FC-555D-5A43A04C0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3835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7FA97-6E01-C938-F0BC-2A87875F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EB26E-16BA-27CE-8D2E-F392001A7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0572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C8344-568C-8088-426A-0B420751C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1CBAF-8183-46FB-B56F-5C5509DFE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0132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C896F-E05B-FDAA-14A5-D06971B5B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73522-1E24-9DCA-6449-C7D2452E2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0065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DA9D3-63A6-C2F9-E3A4-322DBFD8D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F3E1E-C6BD-0BA2-821B-A0E4F06F4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3323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48352-C2DC-03B2-7C88-2B5FFB0CE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C273A-550A-1B2F-74A6-E02B9F624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105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77248-B83E-0D95-9746-85FB43EE7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5218"/>
          </a:xfrm>
        </p:spPr>
        <p:txBody>
          <a:bodyPr>
            <a:noAutofit/>
          </a:bodyPr>
          <a:lstStyle/>
          <a:p>
            <a:r>
              <a:rPr lang="en-IN" sz="4800" b="1" dirty="0">
                <a:solidFill>
                  <a:schemeClr val="accent1">
                    <a:lumMod val="50000"/>
                  </a:schemeClr>
                </a:solidFill>
              </a:rPr>
              <a:t>Cost of Debt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FDF04-233F-C0BE-C959-E5CB36707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457" y="1306286"/>
            <a:ext cx="11571514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>
                <a:solidFill>
                  <a:srgbClr val="C00000"/>
                </a:solidFill>
              </a:rPr>
              <a:t>Cost of Debt</a:t>
            </a:r>
          </a:p>
          <a:p>
            <a:r>
              <a:rPr lang="en-IN" dirty="0"/>
              <a:t>It’s the Rate of Interest payable </a:t>
            </a:r>
          </a:p>
          <a:p>
            <a:r>
              <a:rPr lang="en-IN" dirty="0" err="1"/>
              <a:t>K</a:t>
            </a:r>
            <a:r>
              <a:rPr lang="en-IN" sz="1600" dirty="0" err="1"/>
              <a:t>db</a:t>
            </a:r>
            <a:r>
              <a:rPr lang="en-IN" sz="1600" dirty="0"/>
              <a:t> </a:t>
            </a:r>
            <a:r>
              <a:rPr lang="en-IN" dirty="0"/>
              <a:t>= I/P</a:t>
            </a:r>
          </a:p>
          <a:p>
            <a:r>
              <a:rPr lang="en-IN" dirty="0" err="1"/>
              <a:t>K</a:t>
            </a:r>
            <a:r>
              <a:rPr lang="en-IN" sz="1800" dirty="0" err="1"/>
              <a:t>db</a:t>
            </a:r>
            <a:r>
              <a:rPr lang="en-IN" sz="1800" dirty="0"/>
              <a:t>: </a:t>
            </a:r>
            <a:r>
              <a:rPr lang="en-IN" dirty="0"/>
              <a:t>Before tax Cost of Debt</a:t>
            </a:r>
          </a:p>
          <a:p>
            <a:r>
              <a:rPr lang="en-IN" dirty="0"/>
              <a:t>I …. Interest </a:t>
            </a:r>
          </a:p>
          <a:p>
            <a:r>
              <a:rPr lang="en-IN" dirty="0"/>
              <a:t>P…..Principal</a:t>
            </a:r>
          </a:p>
          <a:p>
            <a:r>
              <a:rPr lang="en-IN" dirty="0"/>
              <a:t>In case debt is raised at Premium or Discount instead of P, it will be NP</a:t>
            </a:r>
          </a:p>
          <a:p>
            <a:r>
              <a:rPr lang="en-IN" dirty="0"/>
              <a:t>NP…</a:t>
            </a:r>
            <a:r>
              <a:rPr lang="en-IN" dirty="0" err="1"/>
              <a:t>.Net</a:t>
            </a:r>
            <a:r>
              <a:rPr lang="en-IN" dirty="0"/>
              <a:t> proceeds </a:t>
            </a:r>
          </a:p>
          <a:p>
            <a:r>
              <a:rPr lang="en-IN" dirty="0"/>
              <a:t>In case Debt…. Interest is Tax Deductible </a:t>
            </a:r>
          </a:p>
          <a:p>
            <a:r>
              <a:rPr lang="en-IN" dirty="0" err="1"/>
              <a:t>K</a:t>
            </a:r>
            <a:r>
              <a:rPr lang="en-IN" sz="1800" dirty="0" err="1"/>
              <a:t>da</a:t>
            </a:r>
            <a:r>
              <a:rPr lang="en-IN" sz="2400" dirty="0"/>
              <a:t> = </a:t>
            </a:r>
            <a:r>
              <a:rPr lang="en-IN" sz="2400" dirty="0" err="1"/>
              <a:t>K</a:t>
            </a:r>
            <a:r>
              <a:rPr lang="en-IN" sz="1800" dirty="0" err="1"/>
              <a:t>db</a:t>
            </a:r>
            <a:r>
              <a:rPr lang="en-IN" sz="1800" dirty="0"/>
              <a:t> </a:t>
            </a:r>
            <a:r>
              <a:rPr lang="en-IN" sz="2400" dirty="0"/>
              <a:t>(1-t) = I/NP (1-t)</a:t>
            </a:r>
          </a:p>
          <a:p>
            <a:endParaRPr lang="en-IN" sz="18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29094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3806F-6497-1059-4749-C1D411283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9904"/>
          </a:xfrm>
        </p:spPr>
        <p:txBody>
          <a:bodyPr>
            <a:normAutofit fontScale="90000"/>
          </a:bodyPr>
          <a:lstStyle/>
          <a:p>
            <a:r>
              <a:rPr lang="en-IN" sz="4400" b="1" dirty="0">
                <a:solidFill>
                  <a:schemeClr val="accent1">
                    <a:lumMod val="50000"/>
                  </a:schemeClr>
                </a:solidFill>
              </a:rPr>
              <a:t>Cost of Preference Share Capital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EED04-50DA-0393-0E02-34B29CD22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5030"/>
            <a:ext cx="10515600" cy="5447844"/>
          </a:xfrm>
        </p:spPr>
        <p:txBody>
          <a:bodyPr>
            <a:normAutofit lnSpcReduction="10000"/>
          </a:bodyPr>
          <a:lstStyle/>
          <a:p>
            <a:r>
              <a:rPr lang="en-IN" dirty="0"/>
              <a:t>A fixed rate of dividend is payable on Pre Shares</a:t>
            </a:r>
          </a:p>
          <a:p>
            <a:r>
              <a:rPr lang="en-IN" dirty="0"/>
              <a:t>Though dividend payment is at the discretion of the Board yet it does not mean its cost free</a:t>
            </a:r>
          </a:p>
          <a:p>
            <a:r>
              <a:rPr lang="en-IN" dirty="0"/>
              <a:t>The cost is …the stated dividend </a:t>
            </a:r>
          </a:p>
          <a:p>
            <a:r>
              <a:rPr lang="en-IN" dirty="0"/>
              <a:t>In case dividend is not paid, it reflects the future fund raising capacity</a:t>
            </a:r>
          </a:p>
          <a:p>
            <a:r>
              <a:rPr lang="en-IN" dirty="0"/>
              <a:t>That’s why dividend is usually paid regularly to Pre Shareholders</a:t>
            </a:r>
          </a:p>
          <a:p>
            <a:r>
              <a:rPr lang="en-IN" dirty="0" err="1"/>
              <a:t>K</a:t>
            </a:r>
            <a:r>
              <a:rPr lang="en-IN" sz="2000" dirty="0" err="1"/>
              <a:t>p</a:t>
            </a:r>
            <a:r>
              <a:rPr lang="en-IN" sz="2000" dirty="0"/>
              <a:t> </a:t>
            </a:r>
            <a:r>
              <a:rPr lang="en-IN" dirty="0"/>
              <a:t>=D/P</a:t>
            </a:r>
          </a:p>
          <a:p>
            <a:r>
              <a:rPr lang="en-IN" dirty="0" err="1"/>
              <a:t>K</a:t>
            </a:r>
            <a:r>
              <a:rPr lang="en-IN" sz="2000" dirty="0" err="1"/>
              <a:t>p</a:t>
            </a:r>
            <a:r>
              <a:rPr lang="en-IN" sz="2400" dirty="0"/>
              <a:t>= Cost of Pref Share  Capital</a:t>
            </a:r>
          </a:p>
          <a:p>
            <a:r>
              <a:rPr lang="en-IN" sz="2400" dirty="0"/>
              <a:t>D = Annual Preference Dividend</a:t>
            </a:r>
          </a:p>
          <a:p>
            <a:r>
              <a:rPr lang="en-IN" sz="2400" dirty="0"/>
              <a:t>P = Pref Share Capital (Proceeds0</a:t>
            </a:r>
          </a:p>
          <a:p>
            <a:r>
              <a:rPr lang="en-IN" sz="2400" dirty="0"/>
              <a:t>When discount/ premium or flotation cost…. Net Proceeds</a:t>
            </a:r>
          </a:p>
          <a:p>
            <a:r>
              <a:rPr lang="en-IN" sz="2400" dirty="0"/>
              <a:t>No tax impact as its not an expenses, its an appropriation of Profit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30649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E5C81-2860-86FC-5DC2-D239FFB0F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4400" b="1" dirty="0">
                <a:solidFill>
                  <a:schemeClr val="accent1">
                    <a:lumMod val="50000"/>
                  </a:schemeClr>
                </a:solidFill>
              </a:rPr>
              <a:t>Cost of Redeemable Preference Share Capital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41E0E-F91E-E9DB-0EAA-0F7B7FCDC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/>
              <a:t>K</a:t>
            </a:r>
            <a:r>
              <a:rPr lang="en-IN" sz="2000" dirty="0" err="1"/>
              <a:t>pr</a:t>
            </a:r>
            <a:r>
              <a:rPr lang="en-IN" sz="2000" dirty="0"/>
              <a:t> = </a:t>
            </a:r>
            <a:r>
              <a:rPr lang="en-IN" sz="2000" u="sng" dirty="0"/>
              <a:t>D+MV-NP/n</a:t>
            </a:r>
          </a:p>
          <a:p>
            <a:pPr marL="0" indent="0">
              <a:buNone/>
            </a:pPr>
            <a:r>
              <a:rPr lang="en-IN" sz="2000" dirty="0"/>
              <a:t>                </a:t>
            </a:r>
            <a:r>
              <a:rPr lang="en-IN" dirty="0"/>
              <a:t>½ </a:t>
            </a:r>
            <a:r>
              <a:rPr lang="en-IN" sz="2000" dirty="0"/>
              <a:t>(MV+NP)</a:t>
            </a:r>
          </a:p>
          <a:p>
            <a:r>
              <a:rPr lang="en-IN" sz="2000" dirty="0" err="1"/>
              <a:t>Kpr</a:t>
            </a:r>
            <a:r>
              <a:rPr lang="en-IN" sz="2000" dirty="0"/>
              <a:t> = Cost of Redeemable Pref Shares</a:t>
            </a:r>
          </a:p>
          <a:p>
            <a:r>
              <a:rPr lang="en-IN" sz="2000" dirty="0"/>
              <a:t>D = Annual Pref Dividend </a:t>
            </a:r>
          </a:p>
          <a:p>
            <a:r>
              <a:rPr lang="en-IN" sz="2000" dirty="0"/>
              <a:t>MV – Maturity Value of Pref Shares</a:t>
            </a:r>
          </a:p>
          <a:p>
            <a:r>
              <a:rPr lang="en-IN" sz="2000" dirty="0"/>
              <a:t>NP – Net Proceeds of Pref Shares</a:t>
            </a:r>
          </a:p>
          <a:p>
            <a:r>
              <a:rPr lang="en-IN" sz="2000" dirty="0"/>
              <a:t>n – Redemption Period</a:t>
            </a:r>
          </a:p>
        </p:txBody>
      </p:sp>
    </p:spTree>
    <p:extLst>
      <p:ext uri="{BB962C8B-B14F-4D97-AF65-F5344CB8AC3E}">
        <p14:creationId xmlns:p14="http://schemas.microsoft.com/office/powerpoint/2010/main" val="2483612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0EF01-31ED-3E05-E0CD-F2814323F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0532"/>
          </a:xfrm>
        </p:spPr>
        <p:txBody>
          <a:bodyPr/>
          <a:lstStyle/>
          <a:p>
            <a:r>
              <a:rPr lang="en-IN" sz="4400" b="1" dirty="0">
                <a:solidFill>
                  <a:schemeClr val="accent1">
                    <a:lumMod val="50000"/>
                  </a:schemeClr>
                </a:solidFill>
              </a:rPr>
              <a:t>Cost of Equity Share Capital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D3071-44A3-7DCC-3B69-22FE45975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3" y="1175658"/>
            <a:ext cx="11887200" cy="5453742"/>
          </a:xfrm>
        </p:spPr>
        <p:txBody>
          <a:bodyPr/>
          <a:lstStyle/>
          <a:p>
            <a:r>
              <a:rPr lang="en-IN" dirty="0"/>
              <a:t>COE is the max rate of return that the company should earn on Equity Financed </a:t>
            </a:r>
          </a:p>
          <a:p>
            <a:r>
              <a:rPr lang="en-IN" dirty="0"/>
              <a:t>In order to leave unchanged the MP of its stock</a:t>
            </a:r>
          </a:p>
          <a:p>
            <a:r>
              <a:rPr lang="en-IN" dirty="0"/>
              <a:t>COE is expected return by its investors</a:t>
            </a:r>
          </a:p>
          <a:p>
            <a:r>
              <a:rPr lang="en-IN" dirty="0"/>
              <a:t>Payment of dividend is not a legal binding that does not mean its cost free rather it’s a costlier source of financing </a:t>
            </a:r>
          </a:p>
          <a:p>
            <a:r>
              <a:rPr lang="en-IN" dirty="0"/>
              <a:t>Four Methods</a:t>
            </a:r>
          </a:p>
          <a:p>
            <a:pPr marL="514350" indent="-514350">
              <a:buAutoNum type="arabicParenR"/>
            </a:pPr>
            <a:r>
              <a:rPr lang="en-IN" dirty="0"/>
              <a:t>Dividend Yield Method or Dividend Price Ratio</a:t>
            </a:r>
          </a:p>
          <a:p>
            <a:pPr marL="514350" indent="-514350">
              <a:buAutoNum type="arabicParenR"/>
            </a:pPr>
            <a:r>
              <a:rPr lang="en-IN" dirty="0"/>
              <a:t>Dividend Yield plus Growth Method</a:t>
            </a:r>
          </a:p>
          <a:p>
            <a:pPr marL="514350" indent="-514350">
              <a:buAutoNum type="arabicParenR"/>
            </a:pPr>
            <a:r>
              <a:rPr lang="en-IN" dirty="0"/>
              <a:t>Earning Yield Method/Earning Price Ratio</a:t>
            </a:r>
          </a:p>
          <a:p>
            <a:pPr marL="514350" indent="-514350">
              <a:buAutoNum type="arabicParenR"/>
            </a:pPr>
            <a:r>
              <a:rPr lang="en-IN" dirty="0"/>
              <a:t>Realised Yield Method </a:t>
            </a:r>
          </a:p>
        </p:txBody>
      </p:sp>
    </p:spTree>
    <p:extLst>
      <p:ext uri="{BB962C8B-B14F-4D97-AF65-F5344CB8AC3E}">
        <p14:creationId xmlns:p14="http://schemas.microsoft.com/office/powerpoint/2010/main" val="4091666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F6526-E1DA-6832-3118-5777F1FCC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9904"/>
          </a:xfrm>
        </p:spPr>
        <p:txBody>
          <a:bodyPr>
            <a:normAutofit fontScale="90000"/>
          </a:bodyPr>
          <a:lstStyle/>
          <a:p>
            <a:r>
              <a:rPr lang="en-IN" sz="4400" b="1" dirty="0">
                <a:solidFill>
                  <a:schemeClr val="accent1">
                    <a:lumMod val="50000"/>
                  </a:schemeClr>
                </a:solidFill>
              </a:rPr>
              <a:t>Cost of Equity Share Capital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F69CC-E26D-DE46-721D-892C0E2D7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6" y="1306286"/>
            <a:ext cx="9633857" cy="4870677"/>
          </a:xfrm>
        </p:spPr>
        <p:txBody>
          <a:bodyPr/>
          <a:lstStyle/>
          <a:p>
            <a:pPr marL="0" indent="0">
              <a:buNone/>
            </a:pPr>
            <a:r>
              <a:rPr lang="en-IN" dirty="0">
                <a:solidFill>
                  <a:srgbClr val="C00000"/>
                </a:solidFill>
              </a:rPr>
              <a:t>Dividend Yield Method or Dividend Price Ratio</a:t>
            </a:r>
          </a:p>
          <a:p>
            <a:r>
              <a:rPr lang="en-IN" sz="4400" dirty="0"/>
              <a:t>Ke = D/NP or D/MP</a:t>
            </a:r>
          </a:p>
          <a:p>
            <a:r>
              <a:rPr lang="en-IN" sz="4400" dirty="0"/>
              <a:t>Ke =Cost of Equity Capital</a:t>
            </a:r>
          </a:p>
          <a:p>
            <a:r>
              <a:rPr lang="en-IN" sz="4400" dirty="0"/>
              <a:t>D – Expected dividend per share</a:t>
            </a:r>
          </a:p>
          <a:p>
            <a:r>
              <a:rPr lang="en-IN" sz="4400" dirty="0"/>
              <a:t>NP – Net Proceeds per share </a:t>
            </a:r>
          </a:p>
          <a:p>
            <a:r>
              <a:rPr lang="en-IN" sz="4400" dirty="0"/>
              <a:t>MP – Market Price Per share</a:t>
            </a:r>
          </a:p>
          <a:p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4217576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BEAFF-020B-BC1D-DA30-3B38B65E7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6361"/>
          </a:xfrm>
        </p:spPr>
        <p:txBody>
          <a:bodyPr>
            <a:normAutofit fontScale="90000"/>
          </a:bodyPr>
          <a:lstStyle/>
          <a:p>
            <a:r>
              <a:rPr lang="en-IN" sz="4400" b="1" dirty="0">
                <a:solidFill>
                  <a:schemeClr val="accent1">
                    <a:lumMod val="50000"/>
                  </a:schemeClr>
                </a:solidFill>
              </a:rPr>
              <a:t>Cost of Equity Share Capital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18C39-74DC-C6EA-64F8-FAB60BCD3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5657"/>
            <a:ext cx="10515600" cy="5001306"/>
          </a:xfrm>
        </p:spPr>
        <p:txBody>
          <a:bodyPr/>
          <a:lstStyle/>
          <a:p>
            <a:pPr marL="0" indent="0">
              <a:buNone/>
            </a:pPr>
            <a:r>
              <a:rPr lang="en-IN" sz="3200" dirty="0">
                <a:solidFill>
                  <a:srgbClr val="C00000"/>
                </a:solidFill>
              </a:rPr>
              <a:t>Dividend Yield plus Growth Method</a:t>
            </a:r>
          </a:p>
          <a:p>
            <a:r>
              <a:rPr lang="en-IN" sz="3200" dirty="0"/>
              <a:t>Ke = D1/NP + G </a:t>
            </a:r>
          </a:p>
          <a:p>
            <a:r>
              <a:rPr lang="en-IN" sz="3200" dirty="0"/>
              <a:t>Ke = D0(1+G)/NP + G </a:t>
            </a:r>
          </a:p>
          <a:p>
            <a:r>
              <a:rPr lang="en-IN" sz="3200" dirty="0"/>
              <a:t>Ke =Cost of Equity Capital</a:t>
            </a:r>
          </a:p>
          <a:p>
            <a:r>
              <a:rPr lang="en-IN" sz="3200" dirty="0"/>
              <a:t>D1 – Expected dividend per share at the end of the year</a:t>
            </a:r>
          </a:p>
          <a:p>
            <a:r>
              <a:rPr lang="en-IN" sz="3200" dirty="0"/>
              <a:t>D0 – Previous Years dividend </a:t>
            </a:r>
          </a:p>
          <a:p>
            <a:r>
              <a:rPr lang="en-IN" sz="3200" dirty="0"/>
              <a:t>G – Rate of Growth in dividends</a:t>
            </a:r>
          </a:p>
          <a:p>
            <a:endParaRPr lang="en-IN" sz="12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7597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6AC3B-E92B-6A69-D65C-306A136AF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5218"/>
          </a:xfrm>
        </p:spPr>
        <p:txBody>
          <a:bodyPr/>
          <a:lstStyle/>
          <a:p>
            <a:r>
              <a:rPr lang="en-IN" sz="4400" b="1" dirty="0">
                <a:solidFill>
                  <a:schemeClr val="accent1">
                    <a:lumMod val="50000"/>
                  </a:schemeClr>
                </a:solidFill>
              </a:rPr>
              <a:t>Cost of Equity Share Capital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4579D-9BFF-983E-2332-404961A54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714" y="1110344"/>
            <a:ext cx="11288486" cy="5382530"/>
          </a:xfrm>
        </p:spPr>
        <p:txBody>
          <a:bodyPr/>
          <a:lstStyle/>
          <a:p>
            <a:pPr marL="0" indent="0">
              <a:buNone/>
            </a:pPr>
            <a:endParaRPr lang="en-IN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IN" dirty="0">
                <a:solidFill>
                  <a:srgbClr val="C00000"/>
                </a:solidFill>
              </a:rPr>
              <a:t>Earning Yield Method/Earning Price Ratio</a:t>
            </a:r>
          </a:p>
          <a:p>
            <a:pPr marL="0" indent="0">
              <a:buNone/>
            </a:pPr>
            <a:r>
              <a:rPr lang="en-IN" dirty="0"/>
              <a:t>According to this method, the COE is the discount rate that equates the PV of expected future earnings per share with the net proceeds or Current Market price of a share </a:t>
            </a:r>
          </a:p>
          <a:p>
            <a:r>
              <a:rPr lang="en-IN" sz="2800" dirty="0"/>
              <a:t>Ke = Earning Per Share / Net Proceeds D1/NP + G </a:t>
            </a:r>
          </a:p>
          <a:p>
            <a:r>
              <a:rPr lang="en-IN" sz="2800" dirty="0"/>
              <a:t>Ke = Earning Per Share/ Market Price per share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1163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98A4-2A1C-3BD5-1783-AC881530F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4961"/>
          </a:xfrm>
        </p:spPr>
        <p:txBody>
          <a:bodyPr/>
          <a:lstStyle/>
          <a:p>
            <a:r>
              <a:rPr lang="en-IN" sz="4400" b="1" dirty="0">
                <a:solidFill>
                  <a:schemeClr val="accent1">
                    <a:lumMod val="50000"/>
                  </a:schemeClr>
                </a:solidFill>
              </a:rPr>
              <a:t>Cost of RE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2BED-AD7A-C94A-402B-5A5049FB9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685" y="1121229"/>
            <a:ext cx="11625943" cy="5464628"/>
          </a:xfrm>
        </p:spPr>
        <p:txBody>
          <a:bodyPr>
            <a:normAutofit/>
          </a:bodyPr>
          <a:lstStyle/>
          <a:p>
            <a:r>
              <a:rPr lang="en-IN" sz="3200" dirty="0"/>
              <a:t>It is argued that RE do not have any cost </a:t>
            </a:r>
            <a:r>
              <a:rPr lang="en-IN" sz="3200" dirty="0" err="1"/>
              <a:t>becoz</a:t>
            </a:r>
            <a:r>
              <a:rPr lang="en-IN" sz="3200" dirty="0"/>
              <a:t> company is not required to pay dividend on RE</a:t>
            </a:r>
          </a:p>
          <a:p>
            <a:r>
              <a:rPr lang="en-IN" sz="3200" dirty="0"/>
              <a:t>But, SH expect a returns on RE too.</a:t>
            </a:r>
          </a:p>
          <a:p>
            <a:r>
              <a:rPr lang="en-IN" sz="3200" dirty="0"/>
              <a:t>Cost of RE may be considered as the rate of return which the existing SH can obtain </a:t>
            </a:r>
            <a:r>
              <a:rPr lang="en-IN" sz="3200" dirty="0" err="1"/>
              <a:t>i.e</a:t>
            </a:r>
            <a:r>
              <a:rPr lang="en-IN" sz="3200" dirty="0"/>
              <a:t> opportunity cost</a:t>
            </a:r>
          </a:p>
          <a:p>
            <a:r>
              <a:rPr lang="en-IN" sz="3200" dirty="0"/>
              <a:t>Kr = D1/NP + G or D1/MP + G</a:t>
            </a:r>
          </a:p>
          <a:p>
            <a:r>
              <a:rPr lang="en-IN" sz="3200" dirty="0"/>
              <a:t>D1 – Expected dividend at the end of the year</a:t>
            </a:r>
          </a:p>
          <a:p>
            <a:r>
              <a:rPr lang="en-IN" sz="3200" dirty="0"/>
              <a:t>G – Growth rate expected </a:t>
            </a:r>
          </a:p>
          <a:p>
            <a:r>
              <a:rPr lang="en-IN" sz="3200" dirty="0"/>
              <a:t>MP – Market Price per share</a:t>
            </a:r>
          </a:p>
        </p:txBody>
      </p:sp>
    </p:spTree>
    <p:extLst>
      <p:ext uri="{BB962C8B-B14F-4D97-AF65-F5344CB8AC3E}">
        <p14:creationId xmlns:p14="http://schemas.microsoft.com/office/powerpoint/2010/main" val="1058108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858</Words>
  <Application>Microsoft Office PowerPoint</Application>
  <PresentationFormat>Widescreen</PresentationFormat>
  <Paragraphs>100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 COST OF CAPITAL &amp; CAPITAL STRUCTURE </vt:lpstr>
      <vt:lpstr>Cost of Debt</vt:lpstr>
      <vt:lpstr>Cost of Preference Share Capital</vt:lpstr>
      <vt:lpstr>Cost of Redeemable Preference Share Capital</vt:lpstr>
      <vt:lpstr>Cost of Equity Share Capital</vt:lpstr>
      <vt:lpstr>Cost of Equity Share Capital</vt:lpstr>
      <vt:lpstr>Cost of Equity Share Capital</vt:lpstr>
      <vt:lpstr>Cost of Equity Share Capital</vt:lpstr>
      <vt:lpstr>Cost of RE</vt:lpstr>
      <vt:lpstr>Cost of RE</vt:lpstr>
      <vt:lpstr>Weighted Average Cost of Capital</vt:lpstr>
      <vt:lpstr>Weighted Average Cost of Capital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chait</dc:creator>
  <cp:lastModifiedBy>chait</cp:lastModifiedBy>
  <cp:revision>10</cp:revision>
  <dcterms:created xsi:type="dcterms:W3CDTF">2024-08-28T07:47:18Z</dcterms:created>
  <dcterms:modified xsi:type="dcterms:W3CDTF">2024-08-29T07:26:50Z</dcterms:modified>
</cp:coreProperties>
</file>