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4" r:id="rId18"/>
    <p:sldId id="275" r:id="rId19"/>
    <p:sldId id="272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F0E59-58A7-673B-D557-0D346240B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F3565-6AEA-0EE9-04F6-A6AB45398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1523F-7BF3-F469-B82E-B54012254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2DFAD-D887-BD25-C76A-E8FAC861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FB780-5237-C890-825B-34614A78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760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22DC-3CA6-DC86-3543-88D713D2C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F1FA5B-8C1A-2B51-1FE8-BDB7D9E22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6F221-5F87-3A3D-303E-D17241F7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29075-4C7F-F83C-3E62-50F244CA9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7FE0F-44E1-1AEC-F1E8-6E2B85BA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349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CF5799-DBF8-AE84-7379-4E12C717B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CAF51-60FB-C62D-43CD-1859C559D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7497A-BF46-21E0-48F5-48B8B494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DA5A1-721B-5828-0A47-577116D45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97E43-05DE-CA59-6C87-92169118E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678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0971-469A-5609-D6B2-FC0C17D04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9552D-80B3-D399-B9C6-633A1736B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01FB3-529C-87E6-EE8F-A62FCA40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271B5-0EE0-AA8D-D769-0D0D1A7F6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FB2B9-A134-E742-FFBB-59258A38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01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F5321-820A-6596-A8FF-50CE19C76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F705E-B7AD-6BF3-2C80-8FF5194CB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CB3A2-62BB-1B79-1B4D-F4043D636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AD133-CAC9-CB29-DB99-D7062C35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66F07-C543-7F0D-6711-291484971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638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32E5-C272-F92A-0956-DC0099F4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BBD1D-A7C6-DF17-DC2D-D0BB01DD6A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64C2F5-5FAE-7071-B6CE-D2D15F858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1A6DC-5256-B9D6-2DB5-69323A3D9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4B09E1-134A-FA3A-7185-2975234F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947F3-FA1A-AF61-9661-0BBCDC020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215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B5CC-6E3D-03E0-1A6B-0A2996CD0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03FF6-B72F-43CA-8EFB-9784BCB0B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C72E09-C328-8F15-AFDE-37B9CEEB7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52155-2603-CB5F-7886-BCCDDE7EE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8BB17-A992-93F1-1103-DD0066E259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1E275D-1391-A650-6B2F-DAA34B9D5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DA59F1-A504-9D4F-A9A0-9C34B235A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BDE9B-E05D-CFC9-ECC5-3B6A41CF4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31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F2300-98A5-D033-5EB8-09D6D922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91F3C-8B9C-3B0B-1080-7834507A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28001D-C48B-BDDC-F852-B7D751B17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E243A0-93D2-B6BF-D4A3-3479011DF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298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AD8325-E1CC-0CC1-7930-A95CCA7AD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12E0EF-BAE5-D9C4-CBB5-15869C0E9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06D95-DE04-EA51-264B-4669912A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88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9540-C40B-CE86-008F-6B218094D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D5194-5FFC-DDBE-EBE7-E8E8D7143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7CC79-4E01-D60E-4B6F-D645F2821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D1820B-15B6-67EB-2A3D-C18CAEC1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650E2-371C-88A4-297E-5CEAFC0E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F5384-E88D-0DB6-9093-142480FD6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948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0873-483E-ABC5-D426-6280AD98A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B9BB0B-33B7-E7A7-28F1-F9174A7270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E55FCB-F8B5-006C-5B04-5DB456188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F09A2-3293-4915-DE14-83ABC0D0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B5157-4F1E-D39A-4514-81C52E64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4160D-560C-4EB3-A729-66F7AE5DF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585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630137-9830-4C17-F523-4511B62F0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5A2CE-0136-CE4C-C09B-816370CC3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C114F-560E-FE78-F438-9F8D31828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B6C1-61CB-4923-9435-F6DB782C2910}" type="datetimeFigureOut">
              <a:rPr lang="en-IN" smtClean="0"/>
              <a:t>03-08-2024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63594-C1D7-D826-E7ED-70D7C531D1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E9D3A-FF8F-24EE-9F15-F4027A253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44FDD-29CF-4940-A63A-109DEE7F4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959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1065A-7E63-9880-1B20-2B3E13F0D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2" y="212726"/>
            <a:ext cx="10515600" cy="468312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  <a:r>
              <a:rPr lang="en-IN" dirty="0"/>
              <a:t>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7C860-7C98-AF37-ECF7-9693ECC1E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" y="914400"/>
            <a:ext cx="11795760" cy="5262563"/>
          </a:xfrm>
        </p:spPr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Question 1.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From the following particulars, calculate cash flows from investing activities: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3074" name="Picture 2" descr="Class 12 Accountancy Important Questions Chapter 11 Cash Flow Statement 5">
            <a:extLst>
              <a:ext uri="{FF2B5EF4-FFF2-40B4-BE49-F238E27FC236}">
                <a16:creationId xmlns:a16="http://schemas.microsoft.com/office/drawing/2014/main" id="{5AA7D817-BF10-E912-5302-691F10FFE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" y="2114550"/>
            <a:ext cx="1020318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9D95E0-4A64-30F6-CEA2-501985A9BE77}"/>
              </a:ext>
            </a:extLst>
          </p:cNvPr>
          <p:cNvSpPr txBox="1"/>
          <p:nvPr/>
        </p:nvSpPr>
        <p:spPr>
          <a:xfrm>
            <a:off x="506730" y="4073456"/>
            <a:ext cx="106402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Interest received on debentures held as investment ₹ 6000.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Dividend received on shares held as investment ₹ 10,000.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A plot of land had been purchased for investment purposes and was let out for commercial use and rent received ₹ 30,000.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11168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83020-98C3-50FB-3AF2-2D405645A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0418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CBD316-1D61-7BAE-757E-20B5981A7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914" y="1121229"/>
            <a:ext cx="10678886" cy="537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93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B482-FE4A-307B-90B5-2F9EE8190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0418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974FF-2769-DA85-3AEC-9B82A98AC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05544"/>
            <a:ext cx="11310256" cy="5371419"/>
          </a:xfrm>
        </p:spPr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Question: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Calculate Cash Flows from Investing Activities from the following information: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B856E-C382-E360-6005-50A1D27C4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37026"/>
            <a:ext cx="10210800" cy="1790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FA0FB7-3B1F-4861-3F9F-CC9FF5D47CC4}"/>
              </a:ext>
            </a:extLst>
          </p:cNvPr>
          <p:cNvSpPr txBox="1"/>
          <p:nvPr/>
        </p:nvSpPr>
        <p:spPr>
          <a:xfrm>
            <a:off x="500743" y="2828836"/>
            <a:ext cx="10853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0" i="0" dirty="0">
              <a:solidFill>
                <a:srgbClr val="222222"/>
              </a:solidFill>
              <a:effectLst/>
              <a:latin typeface="Roboto" panose="02000000000000000000" pitchFamily="2" charset="0"/>
            </a:endParaRP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Note: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A machine costing ₹ 40,000 (depreciation provided thereon ₹ 12,000) was sold for X 35,000. Depreciation charged during the year was ₹ 60,000.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229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3081-047C-61B2-1D59-9E54894CA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41" y="169182"/>
            <a:ext cx="10515600" cy="777875"/>
          </a:xfrm>
        </p:spPr>
        <p:txBody>
          <a:bodyPr/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AC8773-5B33-AE20-4941-7A8F0D87A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342" y="1066800"/>
            <a:ext cx="10515599" cy="516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6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1E158-C024-7C30-7C8C-EC6DAFEFA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8646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E375-7302-57C3-A2C9-7A634E531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4" y="870857"/>
            <a:ext cx="11658600" cy="530610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Question:</a:t>
            </a:r>
          </a:p>
          <a:p>
            <a:pPr marL="0" indent="0">
              <a:buNone/>
            </a:pPr>
            <a:r>
              <a:rPr lang="en-US" dirty="0"/>
              <a:t>From the following Balance Sheet of </a:t>
            </a:r>
            <a:r>
              <a:rPr lang="en-US" dirty="0" err="1"/>
              <a:t>Kiero</a:t>
            </a:r>
            <a:r>
              <a:rPr lang="en-US" dirty="0"/>
              <a:t> Ltd. and the additional information as on 31-3-2018, prepare a Cash Flow Statement.</a:t>
            </a: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Additional Information: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12% debentures were issued on 1st September, 2017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41F15F-F5BA-D10D-A465-0773FD42C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6" y="2645229"/>
            <a:ext cx="11059885" cy="421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45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2D706-EA44-93E2-4208-0E7BFF64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4846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89A340-928B-F8C1-4B72-B22B83502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066800"/>
            <a:ext cx="10591800" cy="42210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0D9D39-930C-3DF1-EF21-4EF2219B6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236028"/>
            <a:ext cx="105156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13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E8DB11-A048-A4C7-105B-B569D8067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57" y="-108856"/>
            <a:ext cx="10885714" cy="52033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6DCB1-0709-99FC-641D-5EFF1662E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89" y="5203371"/>
            <a:ext cx="10873468" cy="150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2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A0011-4132-5CE8-35F5-36D65706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6618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BEBE7-6EF3-C168-0696-A4640DFE2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3" y="772886"/>
            <a:ext cx="11484429" cy="5404077"/>
          </a:xfrm>
        </p:spPr>
        <p:txBody>
          <a:bodyPr/>
          <a:lstStyle/>
          <a:p>
            <a:pPr marL="0" indent="0">
              <a:buNone/>
            </a:pPr>
            <a:endParaRPr lang="en-US" b="0" i="0" dirty="0">
              <a:solidFill>
                <a:srgbClr val="222222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Question: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From the following Balance Sheet of Dreams Converge Ltd as at 31.3.2018 and 31.3.2017; Calculate Cash from operating activities.</a:t>
            </a:r>
          </a:p>
          <a:p>
            <a:pPr marL="0" indent="0">
              <a:buNone/>
            </a:pPr>
            <a:endParaRPr lang="en-US" b="0" i="0" dirty="0">
              <a:solidFill>
                <a:srgbClr val="222222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Additional Information: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Machinery of the book value of 80,000 (accumulated depreciation ₹ 20,000) was sold at a loss of ₹ 18,000.</a:t>
            </a:r>
          </a:p>
          <a:p>
            <a:pPr marL="0" indent="0">
              <a:buNone/>
            </a:pPr>
            <a:r>
              <a:rPr lang="en-US" dirty="0">
                <a:solidFill>
                  <a:srgbClr val="222222"/>
                </a:solidFill>
                <a:latin typeface="Roboto" panose="02000000000000000000" pitchFamily="2" charset="0"/>
              </a:rPr>
              <a:t>Depreciation provided during the year Rs.40000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0999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ABFA6E-E9F8-FA61-A3CD-3F9846BE5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3200"/>
            <a:ext cx="11442699" cy="4813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D3FFBD-7A54-3A58-4CE7-5C5E93BAC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99" y="5016500"/>
            <a:ext cx="11328399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4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438627-E15E-144A-674A-CC731ACD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"/>
            <a:ext cx="11442700" cy="2946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B09261-91A9-E35A-6269-422FA739F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" y="3187700"/>
            <a:ext cx="11353799" cy="370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47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B16BE-56FE-663B-E826-8AE9DE8B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675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87BFEA8-11EF-473F-FB5A-11DB4FE99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95400"/>
            <a:ext cx="10515599" cy="444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2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BAC0B-412A-55AC-C5F4-A4042A034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956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4098" name="Picture 2" descr="Class 12 Accountancy Important Questions Chapter 11 Cash Flow Statement 6">
            <a:extLst>
              <a:ext uri="{FF2B5EF4-FFF2-40B4-BE49-F238E27FC236}">
                <a16:creationId xmlns:a16="http://schemas.microsoft.com/office/drawing/2014/main" id="{0A9AF8A5-0306-115D-6C20-D3DCDA2BA9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17320"/>
            <a:ext cx="10420349" cy="461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18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9296B7-1B61-7033-F03A-B7D605703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959169"/>
              </p:ext>
            </p:extLst>
          </p:nvPr>
        </p:nvGraphicFramePr>
        <p:xfrm>
          <a:off x="560071" y="788670"/>
          <a:ext cx="5535929" cy="5772150"/>
        </p:xfrm>
        <a:graphic>
          <a:graphicData uri="http://schemas.openxmlformats.org/drawingml/2006/table">
            <a:tbl>
              <a:tblPr/>
              <a:tblGrid>
                <a:gridCol w="4043159">
                  <a:extLst>
                    <a:ext uri="{9D8B030D-6E8A-4147-A177-3AD203B41FA5}">
                      <a16:colId xmlns:a16="http://schemas.microsoft.com/office/drawing/2014/main" val="1619719856"/>
                    </a:ext>
                  </a:extLst>
                </a:gridCol>
                <a:gridCol w="1492770">
                  <a:extLst>
                    <a:ext uri="{9D8B030D-6E8A-4147-A177-3AD203B41FA5}">
                      <a16:colId xmlns:a16="http://schemas.microsoft.com/office/drawing/2014/main" val="339981090"/>
                    </a:ext>
                  </a:extLst>
                </a:gridCol>
              </a:tblGrid>
              <a:tr h="109728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>
                          <a:effectLst/>
                          <a:latin typeface="Times New Roman" panose="02020603050405020304" pitchFamily="18" charset="0"/>
                        </a:rPr>
                        <a:t>Direct Method</a:t>
                      </a:r>
                      <a:endParaRPr lang="en-IN" sz="1200" dirty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79653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</a:rPr>
                        <a:t>Cash Flow from Operating Activities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841165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Cash receipts from customers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9861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</a:rPr>
                        <a:t>Cash paid to suppliers and employers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(***)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0315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Cash generated from operations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7654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Income tax paid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(***)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4446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</a:rPr>
                        <a:t>Cash flow before extraordinary items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662271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+/– Extraordinary items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915983"/>
                  </a:ext>
                </a:extLst>
              </a:tr>
              <a:tr h="8343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</a:rPr>
                        <a:t>Net Cash from operating activities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dirty="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67841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F30545-D60B-7BD1-2576-4F79D38EF3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17799"/>
              </p:ext>
            </p:extLst>
          </p:nvPr>
        </p:nvGraphicFramePr>
        <p:xfrm>
          <a:off x="6583681" y="788671"/>
          <a:ext cx="5429250" cy="5772143"/>
        </p:xfrm>
        <a:graphic>
          <a:graphicData uri="http://schemas.openxmlformats.org/drawingml/2006/table">
            <a:tbl>
              <a:tblPr/>
              <a:tblGrid>
                <a:gridCol w="240333">
                  <a:extLst>
                    <a:ext uri="{9D8B030D-6E8A-4147-A177-3AD203B41FA5}">
                      <a16:colId xmlns:a16="http://schemas.microsoft.com/office/drawing/2014/main" val="667460994"/>
                    </a:ext>
                  </a:extLst>
                </a:gridCol>
                <a:gridCol w="356817">
                  <a:extLst>
                    <a:ext uri="{9D8B030D-6E8A-4147-A177-3AD203B41FA5}">
                      <a16:colId xmlns:a16="http://schemas.microsoft.com/office/drawing/2014/main" val="2261409193"/>
                    </a:ext>
                  </a:extLst>
                </a:gridCol>
                <a:gridCol w="3554787">
                  <a:extLst>
                    <a:ext uri="{9D8B030D-6E8A-4147-A177-3AD203B41FA5}">
                      <a16:colId xmlns:a16="http://schemas.microsoft.com/office/drawing/2014/main" val="2677701841"/>
                    </a:ext>
                  </a:extLst>
                </a:gridCol>
                <a:gridCol w="614556">
                  <a:extLst>
                    <a:ext uri="{9D8B030D-6E8A-4147-A177-3AD203B41FA5}">
                      <a16:colId xmlns:a16="http://schemas.microsoft.com/office/drawing/2014/main" val="1395623980"/>
                    </a:ext>
                  </a:extLst>
                </a:gridCol>
                <a:gridCol w="662757">
                  <a:extLst>
                    <a:ext uri="{9D8B030D-6E8A-4147-A177-3AD203B41FA5}">
                      <a16:colId xmlns:a16="http://schemas.microsoft.com/office/drawing/2014/main" val="92325396"/>
                    </a:ext>
                  </a:extLst>
                </a:gridCol>
              </a:tblGrid>
              <a:tr h="425436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>
                          <a:effectLst/>
                          <a:latin typeface="Times New Roman" panose="02020603050405020304" pitchFamily="18" charset="0"/>
                        </a:rPr>
                        <a:t>Indirect Method</a:t>
                      </a:r>
                      <a:endParaRPr lang="en-IN" sz="110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800804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</a:rPr>
                        <a:t>Cash Flow from Operating Activities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69505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Net Profit before tax and extraordinary items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618929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i="1">
                          <a:effectLst/>
                          <a:latin typeface="Times New Roman" panose="02020603050405020304" pitchFamily="18" charset="0"/>
                        </a:rPr>
                        <a:t>Add</a:t>
                      </a: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</a:rPr>
                        <a:t>Non-Cash Expenses and Non-Operating Expenses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023479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Depreciation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464179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Goodwill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051317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Interest paid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526924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Loss on sale of fixed assets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795743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Foreign exchange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9978840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i="1">
                          <a:effectLst/>
                          <a:latin typeface="Times New Roman" panose="02020603050405020304" pitchFamily="18" charset="0"/>
                        </a:rPr>
                        <a:t>Less</a:t>
                      </a: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Non Operating Incomes.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847613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Dividend received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104861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Profit on sale of fixed assets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354896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Interest received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715267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Operating profit before working capital changes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875142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  <a:latin typeface="Times New Roman" panose="02020603050405020304" pitchFamily="18" charset="0"/>
                        </a:rPr>
                        <a:t>Add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: Decrease in Current Assets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231833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Increase in Current Liabilities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276315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  <a:latin typeface="Times New Roman" panose="02020603050405020304" pitchFamily="18" charset="0"/>
                        </a:rPr>
                        <a:t>Less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: Increase in Current Assets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9900"/>
                  </a:ext>
                </a:extLst>
              </a:tr>
              <a:tr h="2608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Decrease in Current Liabilities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646260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Cash generated from Operating Activities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91635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Income tax paid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165529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Cash Flow before Extraordinary Items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6223451"/>
                  </a:ext>
                </a:extLst>
              </a:tr>
              <a:tr h="2127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  <a:latin typeface="Times New Roman" panose="02020603050405020304" pitchFamily="18" charset="0"/>
                        </a:rPr>
                        <a:t>Add/Less</a:t>
                      </a: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: Extra ordinary Items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277602"/>
                  </a:ext>
                </a:extLst>
              </a:tr>
              <a:tr h="212718">
                <a:tc gridSpan="3">
                  <a:txBody>
                    <a:bodyPr/>
                    <a:lstStyle/>
                    <a:p>
                      <a:pPr marL="9144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</a:rPr>
                        <a:t>Net Cash Flow from Operating Activities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effectLst/>
                          <a:latin typeface="Times New Roman" panose="02020603050405020304" pitchFamily="18" charset="0"/>
                        </a:rPr>
                        <a:t>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822381"/>
                  </a:ext>
                </a:extLst>
              </a:tr>
              <a:tr h="618817">
                <a:tc gridSpan="3">
                  <a:txBody>
                    <a:bodyPr/>
                    <a:lstStyle/>
                    <a:p>
                      <a:pPr marL="9144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n-IN" sz="16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en-IN" sz="1600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177568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B542FCC4-EE76-7E60-7BEE-10E437E7A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6320" y="13543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727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9B78-7ABB-7DB6-8DB3-7D6208FC8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60859-A0CA-2CF9-65D9-9DCFAE63D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772886"/>
            <a:ext cx="11560628" cy="5458505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Question 2.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From the following information, calculate Cash Flow from Investing and Financing Activities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9141EC-9504-B0EA-6437-824C4346B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43" y="1981200"/>
            <a:ext cx="10428514" cy="2143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D929B3-FBA4-BFBC-BBD2-D3387C9CC41C}"/>
              </a:ext>
            </a:extLst>
          </p:cNvPr>
          <p:cNvSpPr txBox="1"/>
          <p:nvPr/>
        </p:nvSpPr>
        <p:spPr>
          <a:xfrm>
            <a:off x="631371" y="4513106"/>
            <a:ext cx="10526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 year 2013, machine costing ₹ 2,00,000 was sold at a profit of₹ 1,50,000. Depreciation charged on machine during the year 2013 amounted to ₹ 2,50,000.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1147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98186-EB07-2167-98D9-858DB9B0A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6618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6146" name="Picture 2" descr="Class 12 Accountancy Important Questions Chapter 11 Cash Flow Statement 8">
            <a:extLst>
              <a:ext uri="{FF2B5EF4-FFF2-40B4-BE49-F238E27FC236}">
                <a16:creationId xmlns:a16="http://schemas.microsoft.com/office/drawing/2014/main" id="{855DD88D-2B34-68AE-4410-055930369C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1436914"/>
            <a:ext cx="10374086" cy="438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62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01022-E02C-37EB-3457-D5E07874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75104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7170" name="Picture 2" descr="Class 12 Accountancy Important Questions Chapter 11 Cash Flow Statement 9">
            <a:extLst>
              <a:ext uri="{FF2B5EF4-FFF2-40B4-BE49-F238E27FC236}">
                <a16:creationId xmlns:a16="http://schemas.microsoft.com/office/drawing/2014/main" id="{97E09C3F-E95B-C26E-F625-7E9B0B9C65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21229"/>
            <a:ext cx="10439400" cy="524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31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9F89D-F739-115A-5D21-ADE284F1A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1304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F083E-CE92-A544-F082-027457151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1045029"/>
            <a:ext cx="11157857" cy="5131934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Question 3.</a:t>
            </a:r>
          </a:p>
          <a:p>
            <a:pPr marL="0" indent="0" algn="just">
              <a:buNone/>
            </a:pP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Anand Ltd. arrived at a net income of ₹ 5,00,000 for the year ended March 31,2007. Depreciation for the year was ₹ 2,00,000. There was a gain of₹ 50,000 on assets sold which was credited to profit and loss account. Bills Receivables increased during the year ₹ 40,000 and Bills Payables also increased by ₹ 60,000. Compute the cash flow from operating activities by the indirect approach.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6142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7CA83-4070-7E99-FAC8-7836BAE7C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pic>
        <p:nvPicPr>
          <p:cNvPr id="8194" name="Picture 2" descr="Class 12 Accountancy Important Questions Chapter 11 Cash Flow Statement 10">
            <a:extLst>
              <a:ext uri="{FF2B5EF4-FFF2-40B4-BE49-F238E27FC236}">
                <a16:creationId xmlns:a16="http://schemas.microsoft.com/office/drawing/2014/main" id="{AA859FC8-460F-5BC8-5B57-50293CF8D2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1"/>
            <a:ext cx="10515600" cy="504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530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95E70-B654-073A-BA02-A92130AD9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3961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7CE00-A5C4-8641-FE81-EFB5E9F90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8829"/>
            <a:ext cx="10515600" cy="5208134"/>
          </a:xfrm>
        </p:spPr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Question:</a:t>
            </a:r>
            <a:br>
              <a:rPr lang="en-US" dirty="0"/>
            </a:br>
            <a:r>
              <a:rPr lang="en-US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The following is the Profit and Loss Account of Yamuna Limited: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8AF252-35A1-1E16-1F06-288D56C92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96143"/>
            <a:ext cx="9895113" cy="42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65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9E89-DB5C-68B5-2DEC-5869F3DF7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5732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Cash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59A7E-EEBB-BD9A-117A-1A846A0E0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3" y="979714"/>
            <a:ext cx="11669486" cy="519724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Additional Information: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Trade receivables decrease by ₹ 30,000 during the year.</a:t>
            </a:r>
          </a:p>
          <a:p>
            <a:pPr marL="0" indent="0">
              <a:buNone/>
            </a:pPr>
            <a:r>
              <a:rPr lang="en-US" dirty="0"/>
              <a:t>(ii) Prepaid expenses increase by ₹ 5,000 during the year.</a:t>
            </a:r>
          </a:p>
          <a:p>
            <a:pPr marL="0" indent="0">
              <a:buNone/>
            </a:pPr>
            <a:r>
              <a:rPr lang="en-US" dirty="0"/>
              <a:t>(iii) Trade payables decrease by ₹ 15,000 during the year.</a:t>
            </a:r>
          </a:p>
          <a:p>
            <a:pPr marL="0" indent="0">
              <a:buNone/>
            </a:pPr>
            <a:r>
              <a:rPr lang="en-US" dirty="0"/>
              <a:t>(iv) Outstanding expenses payable increased by ₹ 33.000 during the year.</a:t>
            </a:r>
          </a:p>
          <a:p>
            <a:pPr marL="0" indent="0">
              <a:buNone/>
            </a:pPr>
            <a:r>
              <a:rPr lang="en-US" dirty="0"/>
              <a:t>(v) Other expenses included depreciation off 25,000.</a:t>
            </a:r>
          </a:p>
          <a:p>
            <a:pPr marL="0" indent="0">
              <a:buNone/>
            </a:pPr>
            <a:r>
              <a:rPr lang="en-US" dirty="0"/>
              <a:t>Compute net cash provided by operations for the year ended March 31, 2014 by the indirect method.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3926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1924</TotalTime>
  <Words>684</Words>
  <Application>Microsoft Office PowerPoint</Application>
  <PresentationFormat>Widescreen</PresentationFormat>
  <Paragraphs>157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Roboto</vt:lpstr>
      <vt:lpstr>Times New Roman</vt:lpstr>
      <vt:lpstr>Office Theme</vt:lpstr>
      <vt:lpstr>Cash Flow……</vt:lpstr>
      <vt:lpstr>Cash Flow</vt:lpstr>
      <vt:lpstr>Cash Flow…</vt:lpstr>
      <vt:lpstr>Cash Flow</vt:lpstr>
      <vt:lpstr>Cash Flow</vt:lpstr>
      <vt:lpstr>Cash Flow</vt:lpstr>
      <vt:lpstr>Cash Flow</vt:lpstr>
      <vt:lpstr>Cash Flow</vt:lpstr>
      <vt:lpstr>Cash Flow</vt:lpstr>
      <vt:lpstr>Cash Flow</vt:lpstr>
      <vt:lpstr>Cash Flow</vt:lpstr>
      <vt:lpstr>Cash Flow</vt:lpstr>
      <vt:lpstr>Cash Flow</vt:lpstr>
      <vt:lpstr>Cash Flow</vt:lpstr>
      <vt:lpstr>PowerPoint Presentation</vt:lpstr>
      <vt:lpstr>Cash Flow</vt:lpstr>
      <vt:lpstr>PowerPoint Presentation</vt:lpstr>
      <vt:lpstr>PowerPoint Presentation</vt:lpstr>
      <vt:lpstr>Cash Flow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chait</dc:creator>
  <cp:lastModifiedBy>chait</cp:lastModifiedBy>
  <cp:revision>10</cp:revision>
  <dcterms:created xsi:type="dcterms:W3CDTF">2022-06-07T07:45:35Z</dcterms:created>
  <dcterms:modified xsi:type="dcterms:W3CDTF">2024-08-03T09:22:11Z</dcterms:modified>
</cp:coreProperties>
</file>