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78" r:id="rId3"/>
    <p:sldId id="257" r:id="rId4"/>
    <p:sldId id="258" r:id="rId5"/>
    <p:sldId id="279" r:id="rId6"/>
    <p:sldId id="280" r:id="rId7"/>
    <p:sldId id="281" r:id="rId8"/>
    <p:sldId id="259" r:id="rId9"/>
    <p:sldId id="263" r:id="rId10"/>
    <p:sldId id="264" r:id="rId11"/>
    <p:sldId id="265" r:id="rId12"/>
    <p:sldId id="266" r:id="rId13"/>
    <p:sldId id="267" r:id="rId14"/>
    <p:sldId id="288" r:id="rId15"/>
    <p:sldId id="268" r:id="rId16"/>
    <p:sldId id="269" r:id="rId17"/>
    <p:sldId id="270" r:id="rId18"/>
    <p:sldId id="271" r:id="rId19"/>
    <p:sldId id="272" r:id="rId20"/>
    <p:sldId id="273" r:id="rId21"/>
    <p:sldId id="293" r:id="rId22"/>
    <p:sldId id="274" r:id="rId23"/>
    <p:sldId id="275" r:id="rId24"/>
    <p:sldId id="339" r:id="rId25"/>
    <p:sldId id="291" r:id="rId26"/>
    <p:sldId id="338" r:id="rId27"/>
    <p:sldId id="290" r:id="rId28"/>
    <p:sldId id="292" r:id="rId29"/>
    <p:sldId id="295" r:id="rId30"/>
    <p:sldId id="334" r:id="rId31"/>
    <p:sldId id="296" r:id="rId32"/>
    <p:sldId id="340" r:id="rId33"/>
    <p:sldId id="336" r:id="rId34"/>
    <p:sldId id="337" r:id="rId35"/>
    <p:sldId id="342" r:id="rId36"/>
    <p:sldId id="341" r:id="rId37"/>
    <p:sldId id="298" r:id="rId38"/>
    <p:sldId id="276" r:id="rId39"/>
    <p:sldId id="289" r:id="rId40"/>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868"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8DEB74-8DEE-4ABC-BAD1-DE770258CA4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IN"/>
        </a:p>
      </dgm:t>
    </dgm:pt>
    <dgm:pt modelId="{6439CA4A-EC6A-4982-B40B-4193C85DC94F}">
      <dgm:prSet phldrT="[Text]"/>
      <dgm:spPr/>
      <dgm:t>
        <a:bodyPr/>
        <a:lstStyle/>
        <a:p>
          <a:r>
            <a:rPr lang="en-US" dirty="0"/>
            <a:t>God</a:t>
          </a:r>
          <a:endParaRPr lang="en-IN" dirty="0"/>
        </a:p>
      </dgm:t>
    </dgm:pt>
    <dgm:pt modelId="{60723665-2E24-4F1C-BA22-A6F7DAAFD7BA}" type="parTrans" cxnId="{7EE25869-7346-45F5-9D19-34BE6E030A6C}">
      <dgm:prSet/>
      <dgm:spPr/>
      <dgm:t>
        <a:bodyPr/>
        <a:lstStyle/>
        <a:p>
          <a:endParaRPr lang="en-IN"/>
        </a:p>
      </dgm:t>
    </dgm:pt>
    <dgm:pt modelId="{FAD17254-53C5-4818-BB0E-74A7D428D815}" type="sibTrans" cxnId="{7EE25869-7346-45F5-9D19-34BE6E030A6C}">
      <dgm:prSet/>
      <dgm:spPr/>
      <dgm:t>
        <a:bodyPr/>
        <a:lstStyle/>
        <a:p>
          <a:endParaRPr lang="en-IN"/>
        </a:p>
      </dgm:t>
    </dgm:pt>
    <dgm:pt modelId="{A321086F-614D-4332-A811-4CE4C2832B96}">
      <dgm:prSet phldrT="[Text]"/>
      <dgm:spPr/>
      <dgm:t>
        <a:bodyPr/>
        <a:lstStyle/>
        <a:p>
          <a:r>
            <a:rPr lang="en-US" dirty="0">
              <a:cs typeface="Times New Roman"/>
            </a:rPr>
            <a:t>Apostles</a:t>
          </a:r>
          <a:endParaRPr lang="en-IN" dirty="0"/>
        </a:p>
      </dgm:t>
    </dgm:pt>
    <dgm:pt modelId="{7DF7E55C-8C8A-4A49-87E8-F25153E0BCA7}" type="parTrans" cxnId="{8C78EBFC-3D44-4555-ADEA-AEDA2D52D930}">
      <dgm:prSet/>
      <dgm:spPr/>
      <dgm:t>
        <a:bodyPr/>
        <a:lstStyle/>
        <a:p>
          <a:endParaRPr lang="en-IN"/>
        </a:p>
      </dgm:t>
    </dgm:pt>
    <dgm:pt modelId="{1BEAE423-665D-44B0-934D-8C7A09E7FFF9}" type="sibTrans" cxnId="{8C78EBFC-3D44-4555-ADEA-AEDA2D52D930}">
      <dgm:prSet/>
      <dgm:spPr/>
      <dgm:t>
        <a:bodyPr/>
        <a:lstStyle/>
        <a:p>
          <a:endParaRPr lang="en-IN"/>
        </a:p>
      </dgm:t>
    </dgm:pt>
    <dgm:pt modelId="{2808A07D-1476-4931-BFAC-73F4FC693540}">
      <dgm:prSet phldrT="[Text]"/>
      <dgm:spPr/>
      <dgm:t>
        <a:bodyPr/>
        <a:lstStyle/>
        <a:p>
          <a:r>
            <a:rPr lang="en-US" dirty="0">
              <a:cs typeface="Times New Roman"/>
            </a:rPr>
            <a:t>Evangelists </a:t>
          </a:r>
          <a:endParaRPr lang="en-IN" dirty="0"/>
        </a:p>
      </dgm:t>
    </dgm:pt>
    <dgm:pt modelId="{0660D8FF-6E5B-4BF9-B25D-2C242A29FCBE}" type="parTrans" cxnId="{4E17B7C9-B2A9-49FE-AD28-39AD5EC76817}">
      <dgm:prSet/>
      <dgm:spPr/>
      <dgm:t>
        <a:bodyPr/>
        <a:lstStyle/>
        <a:p>
          <a:endParaRPr lang="en-IN"/>
        </a:p>
      </dgm:t>
    </dgm:pt>
    <dgm:pt modelId="{65D02688-43C6-41CE-A342-7C6CF4E322B6}" type="sibTrans" cxnId="{4E17B7C9-B2A9-49FE-AD28-39AD5EC76817}">
      <dgm:prSet/>
      <dgm:spPr/>
      <dgm:t>
        <a:bodyPr/>
        <a:lstStyle/>
        <a:p>
          <a:endParaRPr lang="en-IN"/>
        </a:p>
      </dgm:t>
    </dgm:pt>
    <dgm:pt modelId="{40713556-13C8-47CE-A4A6-A63206B5B5AB}">
      <dgm:prSet phldrT="[Text]"/>
      <dgm:spPr/>
      <dgm:t>
        <a:bodyPr/>
        <a:lstStyle/>
        <a:p>
          <a:r>
            <a:rPr lang="en-IN" dirty="0">
              <a:cs typeface="Times New Roman"/>
            </a:rPr>
            <a:t>Pastors</a:t>
          </a:r>
          <a:endParaRPr lang="en-IN" dirty="0"/>
        </a:p>
      </dgm:t>
    </dgm:pt>
    <dgm:pt modelId="{1CE88865-7D43-4B68-8B95-1B1717F53473}" type="parTrans" cxnId="{7CB38925-E947-46FA-A420-5A5C87C56276}">
      <dgm:prSet/>
      <dgm:spPr/>
      <dgm:t>
        <a:bodyPr/>
        <a:lstStyle/>
        <a:p>
          <a:endParaRPr lang="en-IN"/>
        </a:p>
      </dgm:t>
    </dgm:pt>
    <dgm:pt modelId="{DCAE109D-BCD8-4EA6-BAC4-97495EEBF0B8}" type="sibTrans" cxnId="{7CB38925-E947-46FA-A420-5A5C87C56276}">
      <dgm:prSet/>
      <dgm:spPr/>
      <dgm:t>
        <a:bodyPr/>
        <a:lstStyle/>
        <a:p>
          <a:endParaRPr lang="en-IN"/>
        </a:p>
      </dgm:t>
    </dgm:pt>
    <dgm:pt modelId="{AE320AC8-FB91-418B-B35A-850F36008546}">
      <dgm:prSet/>
      <dgm:spPr/>
      <dgm:t>
        <a:bodyPr/>
        <a:lstStyle/>
        <a:p>
          <a:r>
            <a:rPr lang="en-US" dirty="0">
              <a:cs typeface="Times New Roman"/>
            </a:rPr>
            <a:t>Prophets </a:t>
          </a:r>
        </a:p>
      </dgm:t>
    </dgm:pt>
    <dgm:pt modelId="{82B873C9-5A45-4207-8192-CD806CEA5818}" type="parTrans" cxnId="{D0E1AAE1-B4BF-45F8-A246-A114A6AC8020}">
      <dgm:prSet/>
      <dgm:spPr/>
      <dgm:t>
        <a:bodyPr/>
        <a:lstStyle/>
        <a:p>
          <a:endParaRPr lang="en-IN"/>
        </a:p>
      </dgm:t>
    </dgm:pt>
    <dgm:pt modelId="{6A09250D-9A50-41F3-AE57-C820390CC56E}" type="sibTrans" cxnId="{D0E1AAE1-B4BF-45F8-A246-A114A6AC8020}">
      <dgm:prSet/>
      <dgm:spPr/>
      <dgm:t>
        <a:bodyPr/>
        <a:lstStyle/>
        <a:p>
          <a:endParaRPr lang="en-IN"/>
        </a:p>
      </dgm:t>
    </dgm:pt>
    <dgm:pt modelId="{BB1879C7-4CC5-40BF-9060-C72567682F90}">
      <dgm:prSet/>
      <dgm:spPr/>
      <dgm:t>
        <a:bodyPr/>
        <a:lstStyle/>
        <a:p>
          <a:r>
            <a:rPr lang="en-US" dirty="0">
              <a:cs typeface="Times New Roman"/>
            </a:rPr>
            <a:t>Teachers</a:t>
          </a:r>
          <a:endParaRPr lang="en-US" dirty="0"/>
        </a:p>
      </dgm:t>
    </dgm:pt>
    <dgm:pt modelId="{81732921-74D0-4F5C-8121-AA1ACD7F2BB2}" type="parTrans" cxnId="{367DDE2B-60A9-4140-AD05-B6251321593F}">
      <dgm:prSet/>
      <dgm:spPr/>
      <dgm:t>
        <a:bodyPr/>
        <a:lstStyle/>
        <a:p>
          <a:endParaRPr lang="en-IN"/>
        </a:p>
      </dgm:t>
    </dgm:pt>
    <dgm:pt modelId="{483FD7D9-DDB4-44CF-9DA8-845EAB86BB1F}" type="sibTrans" cxnId="{367DDE2B-60A9-4140-AD05-B6251321593F}">
      <dgm:prSet/>
      <dgm:spPr/>
      <dgm:t>
        <a:bodyPr/>
        <a:lstStyle/>
        <a:p>
          <a:endParaRPr lang="en-IN"/>
        </a:p>
      </dgm:t>
    </dgm:pt>
    <dgm:pt modelId="{B3CC8E85-5903-4B72-AFBB-37610D3EE587}" type="pres">
      <dgm:prSet presAssocID="{0A8DEB74-8DEE-4ABC-BAD1-DE770258CA46}" presName="hierChild1" presStyleCnt="0">
        <dgm:presLayoutVars>
          <dgm:orgChart val="1"/>
          <dgm:chPref val="1"/>
          <dgm:dir/>
          <dgm:animOne val="branch"/>
          <dgm:animLvl val="lvl"/>
          <dgm:resizeHandles/>
        </dgm:presLayoutVars>
      </dgm:prSet>
      <dgm:spPr/>
    </dgm:pt>
    <dgm:pt modelId="{9D272CE5-8840-4854-B3E9-5627CCC1E3C1}" type="pres">
      <dgm:prSet presAssocID="{6439CA4A-EC6A-4982-B40B-4193C85DC94F}" presName="hierRoot1" presStyleCnt="0">
        <dgm:presLayoutVars>
          <dgm:hierBranch val="init"/>
        </dgm:presLayoutVars>
      </dgm:prSet>
      <dgm:spPr/>
    </dgm:pt>
    <dgm:pt modelId="{2FC65547-B269-4BB8-9680-306F3AE20AA2}" type="pres">
      <dgm:prSet presAssocID="{6439CA4A-EC6A-4982-B40B-4193C85DC94F}" presName="rootComposite1" presStyleCnt="0"/>
      <dgm:spPr/>
    </dgm:pt>
    <dgm:pt modelId="{27AEAB20-EED5-4C64-A38E-3281BF82DF49}" type="pres">
      <dgm:prSet presAssocID="{6439CA4A-EC6A-4982-B40B-4193C85DC94F}" presName="rootText1" presStyleLbl="node0" presStyleIdx="0" presStyleCnt="1">
        <dgm:presLayoutVars>
          <dgm:chPref val="3"/>
        </dgm:presLayoutVars>
      </dgm:prSet>
      <dgm:spPr/>
    </dgm:pt>
    <dgm:pt modelId="{6B1D79C7-EE92-4A2C-92A2-D408D0B7259E}" type="pres">
      <dgm:prSet presAssocID="{6439CA4A-EC6A-4982-B40B-4193C85DC94F}" presName="rootConnector1" presStyleLbl="node1" presStyleIdx="0" presStyleCnt="0"/>
      <dgm:spPr/>
    </dgm:pt>
    <dgm:pt modelId="{AFDD7926-50EE-4621-B694-12FD6865C0EC}" type="pres">
      <dgm:prSet presAssocID="{6439CA4A-EC6A-4982-B40B-4193C85DC94F}" presName="hierChild2" presStyleCnt="0"/>
      <dgm:spPr/>
    </dgm:pt>
    <dgm:pt modelId="{1F1C2804-CEA0-4084-B788-28C970DE0075}" type="pres">
      <dgm:prSet presAssocID="{7DF7E55C-8C8A-4A49-87E8-F25153E0BCA7}" presName="Name37" presStyleLbl="parChTrans1D2" presStyleIdx="0" presStyleCnt="5"/>
      <dgm:spPr/>
    </dgm:pt>
    <dgm:pt modelId="{AEAB287F-B26C-4DCB-A7C8-7AF22124033D}" type="pres">
      <dgm:prSet presAssocID="{A321086F-614D-4332-A811-4CE4C2832B96}" presName="hierRoot2" presStyleCnt="0">
        <dgm:presLayoutVars>
          <dgm:hierBranch val="init"/>
        </dgm:presLayoutVars>
      </dgm:prSet>
      <dgm:spPr/>
    </dgm:pt>
    <dgm:pt modelId="{4FE7D358-C3F7-418F-AD6A-B3C69400DF3C}" type="pres">
      <dgm:prSet presAssocID="{A321086F-614D-4332-A811-4CE4C2832B96}" presName="rootComposite" presStyleCnt="0"/>
      <dgm:spPr/>
    </dgm:pt>
    <dgm:pt modelId="{09AFA07F-35D4-454F-9FE9-8D45101284B4}" type="pres">
      <dgm:prSet presAssocID="{A321086F-614D-4332-A811-4CE4C2832B96}" presName="rootText" presStyleLbl="node2" presStyleIdx="0" presStyleCnt="5">
        <dgm:presLayoutVars>
          <dgm:chPref val="3"/>
        </dgm:presLayoutVars>
      </dgm:prSet>
      <dgm:spPr/>
    </dgm:pt>
    <dgm:pt modelId="{0241F17B-2D82-4D89-9F8D-95C9A7DFA830}" type="pres">
      <dgm:prSet presAssocID="{A321086F-614D-4332-A811-4CE4C2832B96}" presName="rootConnector" presStyleLbl="node2" presStyleIdx="0" presStyleCnt="5"/>
      <dgm:spPr/>
    </dgm:pt>
    <dgm:pt modelId="{F48EAC05-DEC3-4CA1-86E5-837F6E946389}" type="pres">
      <dgm:prSet presAssocID="{A321086F-614D-4332-A811-4CE4C2832B96}" presName="hierChild4" presStyleCnt="0"/>
      <dgm:spPr/>
    </dgm:pt>
    <dgm:pt modelId="{925B27F4-1E0E-459F-AD49-365C56B932E7}" type="pres">
      <dgm:prSet presAssocID="{A321086F-614D-4332-A811-4CE4C2832B96}" presName="hierChild5" presStyleCnt="0"/>
      <dgm:spPr/>
    </dgm:pt>
    <dgm:pt modelId="{EDD48DC3-BBE9-4745-8D43-5D93821EBD56}" type="pres">
      <dgm:prSet presAssocID="{82B873C9-5A45-4207-8192-CD806CEA5818}" presName="Name37" presStyleLbl="parChTrans1D2" presStyleIdx="1" presStyleCnt="5"/>
      <dgm:spPr/>
    </dgm:pt>
    <dgm:pt modelId="{9A1F2E60-4E2C-466A-84A7-67844D15EC5C}" type="pres">
      <dgm:prSet presAssocID="{AE320AC8-FB91-418B-B35A-850F36008546}" presName="hierRoot2" presStyleCnt="0">
        <dgm:presLayoutVars>
          <dgm:hierBranch val="init"/>
        </dgm:presLayoutVars>
      </dgm:prSet>
      <dgm:spPr/>
    </dgm:pt>
    <dgm:pt modelId="{0789CC13-F522-4579-845C-F4831420176A}" type="pres">
      <dgm:prSet presAssocID="{AE320AC8-FB91-418B-B35A-850F36008546}" presName="rootComposite" presStyleCnt="0"/>
      <dgm:spPr/>
    </dgm:pt>
    <dgm:pt modelId="{284C9B91-82A0-49B1-81EC-BA0B9A2CFCE9}" type="pres">
      <dgm:prSet presAssocID="{AE320AC8-FB91-418B-B35A-850F36008546}" presName="rootText" presStyleLbl="node2" presStyleIdx="1" presStyleCnt="5" custLinFactNeighborX="-579" custLinFactNeighborY="-4572">
        <dgm:presLayoutVars>
          <dgm:chPref val="3"/>
        </dgm:presLayoutVars>
      </dgm:prSet>
      <dgm:spPr/>
    </dgm:pt>
    <dgm:pt modelId="{0B961367-556A-4925-A760-B55CA906D7E8}" type="pres">
      <dgm:prSet presAssocID="{AE320AC8-FB91-418B-B35A-850F36008546}" presName="rootConnector" presStyleLbl="node2" presStyleIdx="1" presStyleCnt="5"/>
      <dgm:spPr/>
    </dgm:pt>
    <dgm:pt modelId="{35CBEE7A-0CB9-404A-A2D2-EE1810065285}" type="pres">
      <dgm:prSet presAssocID="{AE320AC8-FB91-418B-B35A-850F36008546}" presName="hierChild4" presStyleCnt="0"/>
      <dgm:spPr/>
    </dgm:pt>
    <dgm:pt modelId="{4B09FF9C-42BD-4BB4-9DCB-9301DC396CE0}" type="pres">
      <dgm:prSet presAssocID="{AE320AC8-FB91-418B-B35A-850F36008546}" presName="hierChild5" presStyleCnt="0"/>
      <dgm:spPr/>
    </dgm:pt>
    <dgm:pt modelId="{DB7D207F-5713-4C56-A1BB-574C1A8E8A8D}" type="pres">
      <dgm:prSet presAssocID="{0660D8FF-6E5B-4BF9-B25D-2C242A29FCBE}" presName="Name37" presStyleLbl="parChTrans1D2" presStyleIdx="2" presStyleCnt="5"/>
      <dgm:spPr/>
    </dgm:pt>
    <dgm:pt modelId="{281EE1C2-6B51-44DD-BF1A-0100AE69239F}" type="pres">
      <dgm:prSet presAssocID="{2808A07D-1476-4931-BFAC-73F4FC693540}" presName="hierRoot2" presStyleCnt="0">
        <dgm:presLayoutVars>
          <dgm:hierBranch val="init"/>
        </dgm:presLayoutVars>
      </dgm:prSet>
      <dgm:spPr/>
    </dgm:pt>
    <dgm:pt modelId="{55B399ED-8786-4AC1-BE5F-862F7C31F5B7}" type="pres">
      <dgm:prSet presAssocID="{2808A07D-1476-4931-BFAC-73F4FC693540}" presName="rootComposite" presStyleCnt="0"/>
      <dgm:spPr/>
    </dgm:pt>
    <dgm:pt modelId="{187415B1-741C-49FF-B858-C080ABB4142B}" type="pres">
      <dgm:prSet presAssocID="{2808A07D-1476-4931-BFAC-73F4FC693540}" presName="rootText" presStyleLbl="node2" presStyleIdx="2" presStyleCnt="5">
        <dgm:presLayoutVars>
          <dgm:chPref val="3"/>
        </dgm:presLayoutVars>
      </dgm:prSet>
      <dgm:spPr/>
    </dgm:pt>
    <dgm:pt modelId="{242599F4-CB69-4025-B2F4-92EE7F3063BD}" type="pres">
      <dgm:prSet presAssocID="{2808A07D-1476-4931-BFAC-73F4FC693540}" presName="rootConnector" presStyleLbl="node2" presStyleIdx="2" presStyleCnt="5"/>
      <dgm:spPr/>
    </dgm:pt>
    <dgm:pt modelId="{76F35D81-E8D1-458E-9A91-9E267B952D35}" type="pres">
      <dgm:prSet presAssocID="{2808A07D-1476-4931-BFAC-73F4FC693540}" presName="hierChild4" presStyleCnt="0"/>
      <dgm:spPr/>
    </dgm:pt>
    <dgm:pt modelId="{3C72E499-6089-49BA-AAC4-273046A9F62B}" type="pres">
      <dgm:prSet presAssocID="{2808A07D-1476-4931-BFAC-73F4FC693540}" presName="hierChild5" presStyleCnt="0"/>
      <dgm:spPr/>
    </dgm:pt>
    <dgm:pt modelId="{91E426B2-D232-4C74-A345-9205DC2EB286}" type="pres">
      <dgm:prSet presAssocID="{1CE88865-7D43-4B68-8B95-1B1717F53473}" presName="Name37" presStyleLbl="parChTrans1D2" presStyleIdx="3" presStyleCnt="5"/>
      <dgm:spPr/>
    </dgm:pt>
    <dgm:pt modelId="{DE51F692-76A6-4D14-84C3-EB747A813716}" type="pres">
      <dgm:prSet presAssocID="{40713556-13C8-47CE-A4A6-A63206B5B5AB}" presName="hierRoot2" presStyleCnt="0">
        <dgm:presLayoutVars>
          <dgm:hierBranch val="init"/>
        </dgm:presLayoutVars>
      </dgm:prSet>
      <dgm:spPr/>
    </dgm:pt>
    <dgm:pt modelId="{A700C6A2-16CF-4A08-AD01-18DB29954E0F}" type="pres">
      <dgm:prSet presAssocID="{40713556-13C8-47CE-A4A6-A63206B5B5AB}" presName="rootComposite" presStyleCnt="0"/>
      <dgm:spPr/>
    </dgm:pt>
    <dgm:pt modelId="{25344EB6-2BEE-4FD8-84B1-7D0EF1A58924}" type="pres">
      <dgm:prSet presAssocID="{40713556-13C8-47CE-A4A6-A63206B5B5AB}" presName="rootText" presStyleLbl="node2" presStyleIdx="3" presStyleCnt="5" custLinFactNeighborX="-1146" custLinFactNeighborY="-3619">
        <dgm:presLayoutVars>
          <dgm:chPref val="3"/>
        </dgm:presLayoutVars>
      </dgm:prSet>
      <dgm:spPr/>
    </dgm:pt>
    <dgm:pt modelId="{E286BC13-6D01-4C78-B568-9C7BF2F12A67}" type="pres">
      <dgm:prSet presAssocID="{40713556-13C8-47CE-A4A6-A63206B5B5AB}" presName="rootConnector" presStyleLbl="node2" presStyleIdx="3" presStyleCnt="5"/>
      <dgm:spPr/>
    </dgm:pt>
    <dgm:pt modelId="{CD67B279-2F37-4E47-88FA-DA35CE0F9B71}" type="pres">
      <dgm:prSet presAssocID="{40713556-13C8-47CE-A4A6-A63206B5B5AB}" presName="hierChild4" presStyleCnt="0"/>
      <dgm:spPr/>
    </dgm:pt>
    <dgm:pt modelId="{3F741697-C93C-4470-BC11-E65323A972B2}" type="pres">
      <dgm:prSet presAssocID="{40713556-13C8-47CE-A4A6-A63206B5B5AB}" presName="hierChild5" presStyleCnt="0"/>
      <dgm:spPr/>
    </dgm:pt>
    <dgm:pt modelId="{0BEC29E0-61CC-45E9-B70A-96156DCCDC2C}" type="pres">
      <dgm:prSet presAssocID="{81732921-74D0-4F5C-8121-AA1ACD7F2BB2}" presName="Name37" presStyleLbl="parChTrans1D2" presStyleIdx="4" presStyleCnt="5"/>
      <dgm:spPr/>
    </dgm:pt>
    <dgm:pt modelId="{1112FA60-DDB1-4BD7-9B83-6D5EDBF5837A}" type="pres">
      <dgm:prSet presAssocID="{BB1879C7-4CC5-40BF-9060-C72567682F90}" presName="hierRoot2" presStyleCnt="0">
        <dgm:presLayoutVars>
          <dgm:hierBranch val="init"/>
        </dgm:presLayoutVars>
      </dgm:prSet>
      <dgm:spPr/>
    </dgm:pt>
    <dgm:pt modelId="{4778B6EC-397F-4C21-A748-9ED488A537D1}" type="pres">
      <dgm:prSet presAssocID="{BB1879C7-4CC5-40BF-9060-C72567682F90}" presName="rootComposite" presStyleCnt="0"/>
      <dgm:spPr/>
    </dgm:pt>
    <dgm:pt modelId="{480D1284-9EF9-47E0-BA67-EAB6D1104817}" type="pres">
      <dgm:prSet presAssocID="{BB1879C7-4CC5-40BF-9060-C72567682F90}" presName="rootText" presStyleLbl="node2" presStyleIdx="4" presStyleCnt="5">
        <dgm:presLayoutVars>
          <dgm:chPref val="3"/>
        </dgm:presLayoutVars>
      </dgm:prSet>
      <dgm:spPr/>
    </dgm:pt>
    <dgm:pt modelId="{75A35F4F-4246-4A6D-9D54-1609BF9436AB}" type="pres">
      <dgm:prSet presAssocID="{BB1879C7-4CC5-40BF-9060-C72567682F90}" presName="rootConnector" presStyleLbl="node2" presStyleIdx="4" presStyleCnt="5"/>
      <dgm:spPr/>
    </dgm:pt>
    <dgm:pt modelId="{4FBB6E42-D9EC-46A0-BF24-9E73BBE7BFE7}" type="pres">
      <dgm:prSet presAssocID="{BB1879C7-4CC5-40BF-9060-C72567682F90}" presName="hierChild4" presStyleCnt="0"/>
      <dgm:spPr/>
    </dgm:pt>
    <dgm:pt modelId="{25BDEA0D-239B-4335-BE18-3E9F9AEC85DF}" type="pres">
      <dgm:prSet presAssocID="{BB1879C7-4CC5-40BF-9060-C72567682F90}" presName="hierChild5" presStyleCnt="0"/>
      <dgm:spPr/>
    </dgm:pt>
    <dgm:pt modelId="{42ABADE5-AD78-48B4-B68E-7B09D5F87497}" type="pres">
      <dgm:prSet presAssocID="{6439CA4A-EC6A-4982-B40B-4193C85DC94F}" presName="hierChild3" presStyleCnt="0"/>
      <dgm:spPr/>
    </dgm:pt>
  </dgm:ptLst>
  <dgm:cxnLst>
    <dgm:cxn modelId="{7CB38925-E947-46FA-A420-5A5C87C56276}" srcId="{6439CA4A-EC6A-4982-B40B-4193C85DC94F}" destId="{40713556-13C8-47CE-A4A6-A63206B5B5AB}" srcOrd="3" destOrd="0" parTransId="{1CE88865-7D43-4B68-8B95-1B1717F53473}" sibTransId="{DCAE109D-BCD8-4EA6-BAC4-97495EEBF0B8}"/>
    <dgm:cxn modelId="{FC4A1D2B-4067-4123-A903-68C14275BE48}" type="presOf" srcId="{6439CA4A-EC6A-4982-B40B-4193C85DC94F}" destId="{27AEAB20-EED5-4C64-A38E-3281BF82DF49}" srcOrd="0" destOrd="0" presId="urn:microsoft.com/office/officeart/2005/8/layout/orgChart1"/>
    <dgm:cxn modelId="{367DDE2B-60A9-4140-AD05-B6251321593F}" srcId="{6439CA4A-EC6A-4982-B40B-4193C85DC94F}" destId="{BB1879C7-4CC5-40BF-9060-C72567682F90}" srcOrd="4" destOrd="0" parTransId="{81732921-74D0-4F5C-8121-AA1ACD7F2BB2}" sibTransId="{483FD7D9-DDB4-44CF-9DA8-845EAB86BB1F}"/>
    <dgm:cxn modelId="{A888EA2E-7591-4151-852A-9D7A92C561CE}" type="presOf" srcId="{2808A07D-1476-4931-BFAC-73F4FC693540}" destId="{242599F4-CB69-4025-B2F4-92EE7F3063BD}" srcOrd="1" destOrd="0" presId="urn:microsoft.com/office/officeart/2005/8/layout/orgChart1"/>
    <dgm:cxn modelId="{8D72D139-CE3E-4961-A8F6-8DE2CE993CF3}" type="presOf" srcId="{40713556-13C8-47CE-A4A6-A63206B5B5AB}" destId="{E286BC13-6D01-4C78-B568-9C7BF2F12A67}" srcOrd="1" destOrd="0" presId="urn:microsoft.com/office/officeart/2005/8/layout/orgChart1"/>
    <dgm:cxn modelId="{7EE25869-7346-45F5-9D19-34BE6E030A6C}" srcId="{0A8DEB74-8DEE-4ABC-BAD1-DE770258CA46}" destId="{6439CA4A-EC6A-4982-B40B-4193C85DC94F}" srcOrd="0" destOrd="0" parTransId="{60723665-2E24-4F1C-BA22-A6F7DAAFD7BA}" sibTransId="{FAD17254-53C5-4818-BB0E-74A7D428D815}"/>
    <dgm:cxn modelId="{2F3E826A-7972-4807-AFAB-864A16E76D8D}" type="presOf" srcId="{81732921-74D0-4F5C-8121-AA1ACD7F2BB2}" destId="{0BEC29E0-61CC-45E9-B70A-96156DCCDC2C}" srcOrd="0" destOrd="0" presId="urn:microsoft.com/office/officeart/2005/8/layout/orgChart1"/>
    <dgm:cxn modelId="{96952A4E-8832-4A20-ACDE-60716624757C}" type="presOf" srcId="{A321086F-614D-4332-A811-4CE4C2832B96}" destId="{0241F17B-2D82-4D89-9F8D-95C9A7DFA830}" srcOrd="1" destOrd="0" presId="urn:microsoft.com/office/officeart/2005/8/layout/orgChart1"/>
    <dgm:cxn modelId="{3B9C2A52-1A97-47DB-A7E5-16D398F1C377}" type="presOf" srcId="{6439CA4A-EC6A-4982-B40B-4193C85DC94F}" destId="{6B1D79C7-EE92-4A2C-92A2-D408D0B7259E}" srcOrd="1" destOrd="0" presId="urn:microsoft.com/office/officeart/2005/8/layout/orgChart1"/>
    <dgm:cxn modelId="{D8F32F8A-7E5E-4535-B24D-6317551E3695}" type="presOf" srcId="{AE320AC8-FB91-418B-B35A-850F36008546}" destId="{0B961367-556A-4925-A760-B55CA906D7E8}" srcOrd="1" destOrd="0" presId="urn:microsoft.com/office/officeart/2005/8/layout/orgChart1"/>
    <dgm:cxn modelId="{6265CF8E-46BA-4947-A055-BC50C9F8077F}" type="presOf" srcId="{0660D8FF-6E5B-4BF9-B25D-2C242A29FCBE}" destId="{DB7D207F-5713-4C56-A1BB-574C1A8E8A8D}" srcOrd="0" destOrd="0" presId="urn:microsoft.com/office/officeart/2005/8/layout/orgChart1"/>
    <dgm:cxn modelId="{E4CC2594-E6FD-4EF5-8B88-CF8A8887BD0D}" type="presOf" srcId="{BB1879C7-4CC5-40BF-9060-C72567682F90}" destId="{480D1284-9EF9-47E0-BA67-EAB6D1104817}" srcOrd="0" destOrd="0" presId="urn:microsoft.com/office/officeart/2005/8/layout/orgChart1"/>
    <dgm:cxn modelId="{6B1EEB95-0AF7-4B3C-84AD-BDC934A2556B}" type="presOf" srcId="{82B873C9-5A45-4207-8192-CD806CEA5818}" destId="{EDD48DC3-BBE9-4745-8D43-5D93821EBD56}" srcOrd="0" destOrd="0" presId="urn:microsoft.com/office/officeart/2005/8/layout/orgChart1"/>
    <dgm:cxn modelId="{09FE6A9C-28AF-4DC9-A462-E85C85FD0F9E}" type="presOf" srcId="{A321086F-614D-4332-A811-4CE4C2832B96}" destId="{09AFA07F-35D4-454F-9FE9-8D45101284B4}" srcOrd="0" destOrd="0" presId="urn:microsoft.com/office/officeart/2005/8/layout/orgChart1"/>
    <dgm:cxn modelId="{D71DC2A7-82F8-4BDE-BE75-37BD7353FBFF}" type="presOf" srcId="{0A8DEB74-8DEE-4ABC-BAD1-DE770258CA46}" destId="{B3CC8E85-5903-4B72-AFBB-37610D3EE587}" srcOrd="0" destOrd="0" presId="urn:microsoft.com/office/officeart/2005/8/layout/orgChart1"/>
    <dgm:cxn modelId="{5A0E94B4-17F1-4A26-A3C5-A560BDAB5AFA}" type="presOf" srcId="{2808A07D-1476-4931-BFAC-73F4FC693540}" destId="{187415B1-741C-49FF-B858-C080ABB4142B}" srcOrd="0" destOrd="0" presId="urn:microsoft.com/office/officeart/2005/8/layout/orgChart1"/>
    <dgm:cxn modelId="{C778DDB4-7522-4A3E-91B2-580966D25BFC}" type="presOf" srcId="{7DF7E55C-8C8A-4A49-87E8-F25153E0BCA7}" destId="{1F1C2804-CEA0-4084-B788-28C970DE0075}" srcOrd="0" destOrd="0" presId="urn:microsoft.com/office/officeart/2005/8/layout/orgChart1"/>
    <dgm:cxn modelId="{A91217B7-9C29-4761-AE57-48DEC2F29AE0}" type="presOf" srcId="{1CE88865-7D43-4B68-8B95-1B1717F53473}" destId="{91E426B2-D232-4C74-A345-9205DC2EB286}" srcOrd="0" destOrd="0" presId="urn:microsoft.com/office/officeart/2005/8/layout/orgChart1"/>
    <dgm:cxn modelId="{4E17B7C9-B2A9-49FE-AD28-39AD5EC76817}" srcId="{6439CA4A-EC6A-4982-B40B-4193C85DC94F}" destId="{2808A07D-1476-4931-BFAC-73F4FC693540}" srcOrd="2" destOrd="0" parTransId="{0660D8FF-6E5B-4BF9-B25D-2C242A29FCBE}" sibTransId="{65D02688-43C6-41CE-A342-7C6CF4E322B6}"/>
    <dgm:cxn modelId="{A5DF8ECA-680A-4562-944F-505E291DCE8A}" type="presOf" srcId="{40713556-13C8-47CE-A4A6-A63206B5B5AB}" destId="{25344EB6-2BEE-4FD8-84B1-7D0EF1A58924}" srcOrd="0" destOrd="0" presId="urn:microsoft.com/office/officeart/2005/8/layout/orgChart1"/>
    <dgm:cxn modelId="{31D4F8CA-375E-4337-B3EB-E2505D6ED5B1}" type="presOf" srcId="{BB1879C7-4CC5-40BF-9060-C72567682F90}" destId="{75A35F4F-4246-4A6D-9D54-1609BF9436AB}" srcOrd="1" destOrd="0" presId="urn:microsoft.com/office/officeart/2005/8/layout/orgChart1"/>
    <dgm:cxn modelId="{D0E1AAE1-B4BF-45F8-A246-A114A6AC8020}" srcId="{6439CA4A-EC6A-4982-B40B-4193C85DC94F}" destId="{AE320AC8-FB91-418B-B35A-850F36008546}" srcOrd="1" destOrd="0" parTransId="{82B873C9-5A45-4207-8192-CD806CEA5818}" sibTransId="{6A09250D-9A50-41F3-AE57-C820390CC56E}"/>
    <dgm:cxn modelId="{BADE9AEE-E0D9-4115-80A3-EBC3465FCB53}" type="presOf" srcId="{AE320AC8-FB91-418B-B35A-850F36008546}" destId="{284C9B91-82A0-49B1-81EC-BA0B9A2CFCE9}" srcOrd="0" destOrd="0" presId="urn:microsoft.com/office/officeart/2005/8/layout/orgChart1"/>
    <dgm:cxn modelId="{8C78EBFC-3D44-4555-ADEA-AEDA2D52D930}" srcId="{6439CA4A-EC6A-4982-B40B-4193C85DC94F}" destId="{A321086F-614D-4332-A811-4CE4C2832B96}" srcOrd="0" destOrd="0" parTransId="{7DF7E55C-8C8A-4A49-87E8-F25153E0BCA7}" sibTransId="{1BEAE423-665D-44B0-934D-8C7A09E7FFF9}"/>
    <dgm:cxn modelId="{FAB655B7-57F8-4BDC-927E-727ACBB14742}" type="presParOf" srcId="{B3CC8E85-5903-4B72-AFBB-37610D3EE587}" destId="{9D272CE5-8840-4854-B3E9-5627CCC1E3C1}" srcOrd="0" destOrd="0" presId="urn:microsoft.com/office/officeart/2005/8/layout/orgChart1"/>
    <dgm:cxn modelId="{A5F0C7B9-4ADE-4A80-9CF9-45B7ABAA9453}" type="presParOf" srcId="{9D272CE5-8840-4854-B3E9-5627CCC1E3C1}" destId="{2FC65547-B269-4BB8-9680-306F3AE20AA2}" srcOrd="0" destOrd="0" presId="urn:microsoft.com/office/officeart/2005/8/layout/orgChart1"/>
    <dgm:cxn modelId="{B8015B9B-A4FB-4538-948A-8B0D25B0EF35}" type="presParOf" srcId="{2FC65547-B269-4BB8-9680-306F3AE20AA2}" destId="{27AEAB20-EED5-4C64-A38E-3281BF82DF49}" srcOrd="0" destOrd="0" presId="urn:microsoft.com/office/officeart/2005/8/layout/orgChart1"/>
    <dgm:cxn modelId="{407CD091-A751-4586-8B17-EC78D599CF9F}" type="presParOf" srcId="{2FC65547-B269-4BB8-9680-306F3AE20AA2}" destId="{6B1D79C7-EE92-4A2C-92A2-D408D0B7259E}" srcOrd="1" destOrd="0" presId="urn:microsoft.com/office/officeart/2005/8/layout/orgChart1"/>
    <dgm:cxn modelId="{5DF5FAE1-162F-45C9-AA1D-ACD2B3E58CFB}" type="presParOf" srcId="{9D272CE5-8840-4854-B3E9-5627CCC1E3C1}" destId="{AFDD7926-50EE-4621-B694-12FD6865C0EC}" srcOrd="1" destOrd="0" presId="urn:microsoft.com/office/officeart/2005/8/layout/orgChart1"/>
    <dgm:cxn modelId="{67F6BD40-5DFD-4668-BC0C-EA0611927755}" type="presParOf" srcId="{AFDD7926-50EE-4621-B694-12FD6865C0EC}" destId="{1F1C2804-CEA0-4084-B788-28C970DE0075}" srcOrd="0" destOrd="0" presId="urn:microsoft.com/office/officeart/2005/8/layout/orgChart1"/>
    <dgm:cxn modelId="{7D1B7115-12D2-44AC-B5A1-398D394B43B7}" type="presParOf" srcId="{AFDD7926-50EE-4621-B694-12FD6865C0EC}" destId="{AEAB287F-B26C-4DCB-A7C8-7AF22124033D}" srcOrd="1" destOrd="0" presId="urn:microsoft.com/office/officeart/2005/8/layout/orgChart1"/>
    <dgm:cxn modelId="{9ECBF3DA-08A0-4FBD-8622-8FE0A508E568}" type="presParOf" srcId="{AEAB287F-B26C-4DCB-A7C8-7AF22124033D}" destId="{4FE7D358-C3F7-418F-AD6A-B3C69400DF3C}" srcOrd="0" destOrd="0" presId="urn:microsoft.com/office/officeart/2005/8/layout/orgChart1"/>
    <dgm:cxn modelId="{6F6B2176-E454-4F8B-8988-0D470F731DE4}" type="presParOf" srcId="{4FE7D358-C3F7-418F-AD6A-B3C69400DF3C}" destId="{09AFA07F-35D4-454F-9FE9-8D45101284B4}" srcOrd="0" destOrd="0" presId="urn:microsoft.com/office/officeart/2005/8/layout/orgChart1"/>
    <dgm:cxn modelId="{F8B529C9-DC2E-4EDC-9893-9C5B1FD3E4BC}" type="presParOf" srcId="{4FE7D358-C3F7-418F-AD6A-B3C69400DF3C}" destId="{0241F17B-2D82-4D89-9F8D-95C9A7DFA830}" srcOrd="1" destOrd="0" presId="urn:microsoft.com/office/officeart/2005/8/layout/orgChart1"/>
    <dgm:cxn modelId="{CC47CC3B-5266-44D5-A6DF-69F9F0B6EE9D}" type="presParOf" srcId="{AEAB287F-B26C-4DCB-A7C8-7AF22124033D}" destId="{F48EAC05-DEC3-4CA1-86E5-837F6E946389}" srcOrd="1" destOrd="0" presId="urn:microsoft.com/office/officeart/2005/8/layout/orgChart1"/>
    <dgm:cxn modelId="{DC087A19-E60B-4DAE-9AC8-0B73AB5B8B6E}" type="presParOf" srcId="{AEAB287F-B26C-4DCB-A7C8-7AF22124033D}" destId="{925B27F4-1E0E-459F-AD49-365C56B932E7}" srcOrd="2" destOrd="0" presId="urn:microsoft.com/office/officeart/2005/8/layout/orgChart1"/>
    <dgm:cxn modelId="{EC0448B2-F59C-4F6F-A21A-FC96576F8344}" type="presParOf" srcId="{AFDD7926-50EE-4621-B694-12FD6865C0EC}" destId="{EDD48DC3-BBE9-4745-8D43-5D93821EBD56}" srcOrd="2" destOrd="0" presId="urn:microsoft.com/office/officeart/2005/8/layout/orgChart1"/>
    <dgm:cxn modelId="{BCEEF94C-6C70-4E9B-A20E-309373A8D383}" type="presParOf" srcId="{AFDD7926-50EE-4621-B694-12FD6865C0EC}" destId="{9A1F2E60-4E2C-466A-84A7-67844D15EC5C}" srcOrd="3" destOrd="0" presId="urn:microsoft.com/office/officeart/2005/8/layout/orgChart1"/>
    <dgm:cxn modelId="{271BC33A-9EF6-4887-BD85-9F2EC0770EB1}" type="presParOf" srcId="{9A1F2E60-4E2C-466A-84A7-67844D15EC5C}" destId="{0789CC13-F522-4579-845C-F4831420176A}" srcOrd="0" destOrd="0" presId="urn:microsoft.com/office/officeart/2005/8/layout/orgChart1"/>
    <dgm:cxn modelId="{20F29F7D-DDAC-4CBF-8F75-2B111319712B}" type="presParOf" srcId="{0789CC13-F522-4579-845C-F4831420176A}" destId="{284C9B91-82A0-49B1-81EC-BA0B9A2CFCE9}" srcOrd="0" destOrd="0" presId="urn:microsoft.com/office/officeart/2005/8/layout/orgChart1"/>
    <dgm:cxn modelId="{31E3182E-767F-4B7A-92EC-ACB3A24E6DFD}" type="presParOf" srcId="{0789CC13-F522-4579-845C-F4831420176A}" destId="{0B961367-556A-4925-A760-B55CA906D7E8}" srcOrd="1" destOrd="0" presId="urn:microsoft.com/office/officeart/2005/8/layout/orgChart1"/>
    <dgm:cxn modelId="{C5A6B52A-BCF7-43E3-9072-E976D85C8689}" type="presParOf" srcId="{9A1F2E60-4E2C-466A-84A7-67844D15EC5C}" destId="{35CBEE7A-0CB9-404A-A2D2-EE1810065285}" srcOrd="1" destOrd="0" presId="urn:microsoft.com/office/officeart/2005/8/layout/orgChart1"/>
    <dgm:cxn modelId="{C1E70888-8F36-4477-B928-B0F722999B10}" type="presParOf" srcId="{9A1F2E60-4E2C-466A-84A7-67844D15EC5C}" destId="{4B09FF9C-42BD-4BB4-9DCB-9301DC396CE0}" srcOrd="2" destOrd="0" presId="urn:microsoft.com/office/officeart/2005/8/layout/orgChart1"/>
    <dgm:cxn modelId="{33FD17DD-E18B-42BA-B43B-175B38E12854}" type="presParOf" srcId="{AFDD7926-50EE-4621-B694-12FD6865C0EC}" destId="{DB7D207F-5713-4C56-A1BB-574C1A8E8A8D}" srcOrd="4" destOrd="0" presId="urn:microsoft.com/office/officeart/2005/8/layout/orgChart1"/>
    <dgm:cxn modelId="{535D3EFD-B7B2-401A-9156-F210AFDEFB3D}" type="presParOf" srcId="{AFDD7926-50EE-4621-B694-12FD6865C0EC}" destId="{281EE1C2-6B51-44DD-BF1A-0100AE69239F}" srcOrd="5" destOrd="0" presId="urn:microsoft.com/office/officeart/2005/8/layout/orgChart1"/>
    <dgm:cxn modelId="{9A4930F5-9B1A-4E65-9F77-CF52D742EAAF}" type="presParOf" srcId="{281EE1C2-6B51-44DD-BF1A-0100AE69239F}" destId="{55B399ED-8786-4AC1-BE5F-862F7C31F5B7}" srcOrd="0" destOrd="0" presId="urn:microsoft.com/office/officeart/2005/8/layout/orgChart1"/>
    <dgm:cxn modelId="{E9DD6B34-F1D7-414C-A92A-034FD4A2101E}" type="presParOf" srcId="{55B399ED-8786-4AC1-BE5F-862F7C31F5B7}" destId="{187415B1-741C-49FF-B858-C080ABB4142B}" srcOrd="0" destOrd="0" presId="urn:microsoft.com/office/officeart/2005/8/layout/orgChart1"/>
    <dgm:cxn modelId="{363C0A31-4747-45AA-B68B-DAEDBDE4D457}" type="presParOf" srcId="{55B399ED-8786-4AC1-BE5F-862F7C31F5B7}" destId="{242599F4-CB69-4025-B2F4-92EE7F3063BD}" srcOrd="1" destOrd="0" presId="urn:microsoft.com/office/officeart/2005/8/layout/orgChart1"/>
    <dgm:cxn modelId="{BB2255F2-1966-44CC-BA37-894205CBFD40}" type="presParOf" srcId="{281EE1C2-6B51-44DD-BF1A-0100AE69239F}" destId="{76F35D81-E8D1-458E-9A91-9E267B952D35}" srcOrd="1" destOrd="0" presId="urn:microsoft.com/office/officeart/2005/8/layout/orgChart1"/>
    <dgm:cxn modelId="{0002F307-F2A3-41C9-8EB4-8FC4F37A6080}" type="presParOf" srcId="{281EE1C2-6B51-44DD-BF1A-0100AE69239F}" destId="{3C72E499-6089-49BA-AAC4-273046A9F62B}" srcOrd="2" destOrd="0" presId="urn:microsoft.com/office/officeart/2005/8/layout/orgChart1"/>
    <dgm:cxn modelId="{2516EF27-661F-4C67-93B0-EBAB1C288950}" type="presParOf" srcId="{AFDD7926-50EE-4621-B694-12FD6865C0EC}" destId="{91E426B2-D232-4C74-A345-9205DC2EB286}" srcOrd="6" destOrd="0" presId="urn:microsoft.com/office/officeart/2005/8/layout/orgChart1"/>
    <dgm:cxn modelId="{BAB2636C-D82C-41D6-85F5-DE948A943127}" type="presParOf" srcId="{AFDD7926-50EE-4621-B694-12FD6865C0EC}" destId="{DE51F692-76A6-4D14-84C3-EB747A813716}" srcOrd="7" destOrd="0" presId="urn:microsoft.com/office/officeart/2005/8/layout/orgChart1"/>
    <dgm:cxn modelId="{276E2228-B06B-4207-A951-6990D280F3D0}" type="presParOf" srcId="{DE51F692-76A6-4D14-84C3-EB747A813716}" destId="{A700C6A2-16CF-4A08-AD01-18DB29954E0F}" srcOrd="0" destOrd="0" presId="urn:microsoft.com/office/officeart/2005/8/layout/orgChart1"/>
    <dgm:cxn modelId="{214B688F-9DAA-46E8-8777-31A11FE172CA}" type="presParOf" srcId="{A700C6A2-16CF-4A08-AD01-18DB29954E0F}" destId="{25344EB6-2BEE-4FD8-84B1-7D0EF1A58924}" srcOrd="0" destOrd="0" presId="urn:microsoft.com/office/officeart/2005/8/layout/orgChart1"/>
    <dgm:cxn modelId="{E1480316-B71E-4891-8FAA-EC3B0AEFE36D}" type="presParOf" srcId="{A700C6A2-16CF-4A08-AD01-18DB29954E0F}" destId="{E286BC13-6D01-4C78-B568-9C7BF2F12A67}" srcOrd="1" destOrd="0" presId="urn:microsoft.com/office/officeart/2005/8/layout/orgChart1"/>
    <dgm:cxn modelId="{387A003E-D149-48C8-889F-B8DD127CC82C}" type="presParOf" srcId="{DE51F692-76A6-4D14-84C3-EB747A813716}" destId="{CD67B279-2F37-4E47-88FA-DA35CE0F9B71}" srcOrd="1" destOrd="0" presId="urn:microsoft.com/office/officeart/2005/8/layout/orgChart1"/>
    <dgm:cxn modelId="{E8A7D082-C065-4130-A872-67AD713D4C12}" type="presParOf" srcId="{DE51F692-76A6-4D14-84C3-EB747A813716}" destId="{3F741697-C93C-4470-BC11-E65323A972B2}" srcOrd="2" destOrd="0" presId="urn:microsoft.com/office/officeart/2005/8/layout/orgChart1"/>
    <dgm:cxn modelId="{0D7B30F2-6A01-481E-9C49-5AC40D26F80E}" type="presParOf" srcId="{AFDD7926-50EE-4621-B694-12FD6865C0EC}" destId="{0BEC29E0-61CC-45E9-B70A-96156DCCDC2C}" srcOrd="8" destOrd="0" presId="urn:microsoft.com/office/officeart/2005/8/layout/orgChart1"/>
    <dgm:cxn modelId="{FA82B833-D97D-4560-8A40-3FAA0BCDC092}" type="presParOf" srcId="{AFDD7926-50EE-4621-B694-12FD6865C0EC}" destId="{1112FA60-DDB1-4BD7-9B83-6D5EDBF5837A}" srcOrd="9" destOrd="0" presId="urn:microsoft.com/office/officeart/2005/8/layout/orgChart1"/>
    <dgm:cxn modelId="{02893DE0-F227-4C97-8DCA-631D7A0AE635}" type="presParOf" srcId="{1112FA60-DDB1-4BD7-9B83-6D5EDBF5837A}" destId="{4778B6EC-397F-4C21-A748-9ED488A537D1}" srcOrd="0" destOrd="0" presId="urn:microsoft.com/office/officeart/2005/8/layout/orgChart1"/>
    <dgm:cxn modelId="{1496A9C4-FB8F-486C-9498-E5315F1F8B07}" type="presParOf" srcId="{4778B6EC-397F-4C21-A748-9ED488A537D1}" destId="{480D1284-9EF9-47E0-BA67-EAB6D1104817}" srcOrd="0" destOrd="0" presId="urn:microsoft.com/office/officeart/2005/8/layout/orgChart1"/>
    <dgm:cxn modelId="{36B48E6E-E610-49E7-900E-896F6D8EC021}" type="presParOf" srcId="{4778B6EC-397F-4C21-A748-9ED488A537D1}" destId="{75A35F4F-4246-4A6D-9D54-1609BF9436AB}" srcOrd="1" destOrd="0" presId="urn:microsoft.com/office/officeart/2005/8/layout/orgChart1"/>
    <dgm:cxn modelId="{80573345-5710-434D-B7E7-14AEC89142E1}" type="presParOf" srcId="{1112FA60-DDB1-4BD7-9B83-6D5EDBF5837A}" destId="{4FBB6E42-D9EC-46A0-BF24-9E73BBE7BFE7}" srcOrd="1" destOrd="0" presId="urn:microsoft.com/office/officeart/2005/8/layout/orgChart1"/>
    <dgm:cxn modelId="{A7DF4C7A-856E-469B-BED8-2DC2F4C5A0E1}" type="presParOf" srcId="{1112FA60-DDB1-4BD7-9B83-6D5EDBF5837A}" destId="{25BDEA0D-239B-4335-BE18-3E9F9AEC85DF}" srcOrd="2" destOrd="0" presId="urn:microsoft.com/office/officeart/2005/8/layout/orgChart1"/>
    <dgm:cxn modelId="{0D3BE10F-14EA-4F08-AF45-27B9E0340499}" type="presParOf" srcId="{9D272CE5-8840-4854-B3E9-5627CCC1E3C1}" destId="{42ABADE5-AD78-48B4-B68E-7B09D5F8749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EC29E0-61CC-45E9-B70A-96156DCCDC2C}">
      <dsp:nvSpPr>
        <dsp:cNvPr id="0" name=""/>
        <dsp:cNvSpPr/>
      </dsp:nvSpPr>
      <dsp:spPr>
        <a:xfrm>
          <a:off x="4064000" y="882587"/>
          <a:ext cx="3367533" cy="292224"/>
        </a:xfrm>
        <a:custGeom>
          <a:avLst/>
          <a:gdLst/>
          <a:ahLst/>
          <a:cxnLst/>
          <a:rect l="0" t="0" r="0" b="0"/>
          <a:pathLst>
            <a:path>
              <a:moveTo>
                <a:pt x="0" y="0"/>
              </a:moveTo>
              <a:lnTo>
                <a:pt x="0" y="146112"/>
              </a:lnTo>
              <a:lnTo>
                <a:pt x="3367533" y="146112"/>
              </a:lnTo>
              <a:lnTo>
                <a:pt x="3367533" y="2922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E426B2-D232-4C74-A345-9205DC2EB286}">
      <dsp:nvSpPr>
        <dsp:cNvPr id="0" name=""/>
        <dsp:cNvSpPr/>
      </dsp:nvSpPr>
      <dsp:spPr>
        <a:xfrm>
          <a:off x="4064000" y="882587"/>
          <a:ext cx="1667819" cy="267044"/>
        </a:xfrm>
        <a:custGeom>
          <a:avLst/>
          <a:gdLst/>
          <a:ahLst/>
          <a:cxnLst/>
          <a:rect l="0" t="0" r="0" b="0"/>
          <a:pathLst>
            <a:path>
              <a:moveTo>
                <a:pt x="0" y="0"/>
              </a:moveTo>
              <a:lnTo>
                <a:pt x="0" y="120932"/>
              </a:lnTo>
              <a:lnTo>
                <a:pt x="1667819" y="120932"/>
              </a:lnTo>
              <a:lnTo>
                <a:pt x="1667819" y="2670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7D207F-5713-4C56-A1BB-574C1A8E8A8D}">
      <dsp:nvSpPr>
        <dsp:cNvPr id="0" name=""/>
        <dsp:cNvSpPr/>
      </dsp:nvSpPr>
      <dsp:spPr>
        <a:xfrm>
          <a:off x="4018280" y="882587"/>
          <a:ext cx="91440" cy="292224"/>
        </a:xfrm>
        <a:custGeom>
          <a:avLst/>
          <a:gdLst/>
          <a:ahLst/>
          <a:cxnLst/>
          <a:rect l="0" t="0" r="0" b="0"/>
          <a:pathLst>
            <a:path>
              <a:moveTo>
                <a:pt x="45720" y="0"/>
              </a:moveTo>
              <a:lnTo>
                <a:pt x="45720" y="2922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D48DC3-BBE9-4745-8D43-5D93821EBD56}">
      <dsp:nvSpPr>
        <dsp:cNvPr id="0" name=""/>
        <dsp:cNvSpPr/>
      </dsp:nvSpPr>
      <dsp:spPr>
        <a:xfrm>
          <a:off x="2372175" y="882587"/>
          <a:ext cx="1691824" cy="260413"/>
        </a:xfrm>
        <a:custGeom>
          <a:avLst/>
          <a:gdLst/>
          <a:ahLst/>
          <a:cxnLst/>
          <a:rect l="0" t="0" r="0" b="0"/>
          <a:pathLst>
            <a:path>
              <a:moveTo>
                <a:pt x="1691824" y="0"/>
              </a:moveTo>
              <a:lnTo>
                <a:pt x="1691824" y="114301"/>
              </a:lnTo>
              <a:lnTo>
                <a:pt x="0" y="114301"/>
              </a:lnTo>
              <a:lnTo>
                <a:pt x="0" y="2604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1C2804-CEA0-4084-B788-28C970DE0075}">
      <dsp:nvSpPr>
        <dsp:cNvPr id="0" name=""/>
        <dsp:cNvSpPr/>
      </dsp:nvSpPr>
      <dsp:spPr>
        <a:xfrm>
          <a:off x="696466" y="882587"/>
          <a:ext cx="3367533" cy="292224"/>
        </a:xfrm>
        <a:custGeom>
          <a:avLst/>
          <a:gdLst/>
          <a:ahLst/>
          <a:cxnLst/>
          <a:rect l="0" t="0" r="0" b="0"/>
          <a:pathLst>
            <a:path>
              <a:moveTo>
                <a:pt x="3367533" y="0"/>
              </a:moveTo>
              <a:lnTo>
                <a:pt x="3367533" y="146112"/>
              </a:lnTo>
              <a:lnTo>
                <a:pt x="0" y="146112"/>
              </a:lnTo>
              <a:lnTo>
                <a:pt x="0" y="2922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AEAB20-EED5-4C64-A38E-3281BF82DF49}">
      <dsp:nvSpPr>
        <dsp:cNvPr id="0" name=""/>
        <dsp:cNvSpPr/>
      </dsp:nvSpPr>
      <dsp:spPr>
        <a:xfrm>
          <a:off x="3368228" y="186816"/>
          <a:ext cx="1391542" cy="6957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God</a:t>
          </a:r>
          <a:endParaRPr lang="en-IN" sz="2400" kern="1200" dirty="0"/>
        </a:p>
      </dsp:txBody>
      <dsp:txXfrm>
        <a:off x="3368228" y="186816"/>
        <a:ext cx="1391542" cy="695771"/>
      </dsp:txXfrm>
    </dsp:sp>
    <dsp:sp modelId="{09AFA07F-35D4-454F-9FE9-8D45101284B4}">
      <dsp:nvSpPr>
        <dsp:cNvPr id="0" name=""/>
        <dsp:cNvSpPr/>
      </dsp:nvSpPr>
      <dsp:spPr>
        <a:xfrm>
          <a:off x="694" y="1174812"/>
          <a:ext cx="1391542" cy="6957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cs typeface="Times New Roman"/>
            </a:rPr>
            <a:t>Apostles</a:t>
          </a:r>
          <a:endParaRPr lang="en-IN" sz="2400" kern="1200" dirty="0"/>
        </a:p>
      </dsp:txBody>
      <dsp:txXfrm>
        <a:off x="694" y="1174812"/>
        <a:ext cx="1391542" cy="695771"/>
      </dsp:txXfrm>
    </dsp:sp>
    <dsp:sp modelId="{284C9B91-82A0-49B1-81EC-BA0B9A2CFCE9}">
      <dsp:nvSpPr>
        <dsp:cNvPr id="0" name=""/>
        <dsp:cNvSpPr/>
      </dsp:nvSpPr>
      <dsp:spPr>
        <a:xfrm>
          <a:off x="1676404" y="1143001"/>
          <a:ext cx="1391542" cy="6957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cs typeface="Times New Roman"/>
            </a:rPr>
            <a:t>Prophets </a:t>
          </a:r>
        </a:p>
      </dsp:txBody>
      <dsp:txXfrm>
        <a:off x="1676404" y="1143001"/>
        <a:ext cx="1391542" cy="695771"/>
      </dsp:txXfrm>
    </dsp:sp>
    <dsp:sp modelId="{187415B1-741C-49FF-B858-C080ABB4142B}">
      <dsp:nvSpPr>
        <dsp:cNvPr id="0" name=""/>
        <dsp:cNvSpPr/>
      </dsp:nvSpPr>
      <dsp:spPr>
        <a:xfrm>
          <a:off x="3368228" y="1174812"/>
          <a:ext cx="1391542" cy="6957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cs typeface="Times New Roman"/>
            </a:rPr>
            <a:t>Evangelists </a:t>
          </a:r>
          <a:endParaRPr lang="en-IN" sz="2400" kern="1200" dirty="0"/>
        </a:p>
      </dsp:txBody>
      <dsp:txXfrm>
        <a:off x="3368228" y="1174812"/>
        <a:ext cx="1391542" cy="695771"/>
      </dsp:txXfrm>
    </dsp:sp>
    <dsp:sp modelId="{25344EB6-2BEE-4FD8-84B1-7D0EF1A58924}">
      <dsp:nvSpPr>
        <dsp:cNvPr id="0" name=""/>
        <dsp:cNvSpPr/>
      </dsp:nvSpPr>
      <dsp:spPr>
        <a:xfrm>
          <a:off x="5036048" y="1149632"/>
          <a:ext cx="1391542" cy="6957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IN" sz="2400" kern="1200" dirty="0">
              <a:cs typeface="Times New Roman"/>
            </a:rPr>
            <a:t>Pastors</a:t>
          </a:r>
          <a:endParaRPr lang="en-IN" sz="2400" kern="1200" dirty="0"/>
        </a:p>
      </dsp:txBody>
      <dsp:txXfrm>
        <a:off x="5036048" y="1149632"/>
        <a:ext cx="1391542" cy="695771"/>
      </dsp:txXfrm>
    </dsp:sp>
    <dsp:sp modelId="{480D1284-9EF9-47E0-BA67-EAB6D1104817}">
      <dsp:nvSpPr>
        <dsp:cNvPr id="0" name=""/>
        <dsp:cNvSpPr/>
      </dsp:nvSpPr>
      <dsp:spPr>
        <a:xfrm>
          <a:off x="6735762" y="1174812"/>
          <a:ext cx="1391542" cy="6957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cs typeface="Times New Roman"/>
            </a:rPr>
            <a:t>Teachers</a:t>
          </a:r>
          <a:endParaRPr lang="en-US" sz="2400" kern="1200" dirty="0"/>
        </a:p>
      </dsp:txBody>
      <dsp:txXfrm>
        <a:off x="6735762" y="1174812"/>
        <a:ext cx="1391542" cy="69577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Carlito"/>
                <a:cs typeface="Carlito"/>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Carlito"/>
                <a:cs typeface="Carlito"/>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Carlito"/>
                <a:cs typeface="Carlit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DFBF7"/>
          </a:solidFill>
        </p:spPr>
        <p:txBody>
          <a:bodyPr wrap="square" lIns="0" tIns="0" rIns="0" bIns="0" rtlCol="0"/>
          <a:lstStyle/>
          <a:p>
            <a:endParaRPr/>
          </a:p>
        </p:txBody>
      </p:sp>
      <p:sp>
        <p:nvSpPr>
          <p:cNvPr id="17" name="bg object 17"/>
          <p:cNvSpPr/>
          <p:nvPr/>
        </p:nvSpPr>
        <p:spPr>
          <a:xfrm>
            <a:off x="407078" y="370258"/>
            <a:ext cx="3480810" cy="6185989"/>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220776" y="443941"/>
            <a:ext cx="11797665" cy="1854835"/>
          </a:xfrm>
          <a:prstGeom prst="rect">
            <a:avLst/>
          </a:prstGeom>
        </p:spPr>
        <p:txBody>
          <a:bodyPr wrap="square" lIns="0" tIns="0" rIns="0" bIns="0">
            <a:spAutoFit/>
          </a:bodyPr>
          <a:lstStyle>
            <a:lvl1pPr>
              <a:defRPr sz="2400" b="0" i="0">
                <a:solidFill>
                  <a:schemeClr val="tx1"/>
                </a:solidFill>
                <a:latin typeface="Carlito"/>
                <a:cs typeface="Carlito"/>
              </a:defRPr>
            </a:lvl1pPr>
          </a:lstStyle>
          <a:p>
            <a:endParaRPr/>
          </a:p>
        </p:txBody>
      </p:sp>
      <p:sp>
        <p:nvSpPr>
          <p:cNvPr id="3" name="Holder 3"/>
          <p:cNvSpPr>
            <a:spLocks noGrp="1"/>
          </p:cNvSpPr>
          <p:nvPr>
            <p:ph type="body" idx="1"/>
          </p:nvPr>
        </p:nvSpPr>
        <p:spPr>
          <a:xfrm>
            <a:off x="766152" y="2086355"/>
            <a:ext cx="10913110" cy="433705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6/14/2022</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5949"/>
            <a:ext cx="12192000" cy="6858000"/>
          </a:xfrm>
          <a:prstGeom prst="rect">
            <a:avLst/>
          </a:prstGeom>
          <a:blipFill>
            <a:blip r:embed="rId2" cstate="print"/>
            <a:stretch>
              <a:fillRect/>
            </a:stretch>
          </a:blipFill>
        </p:spPr>
        <p:txBody>
          <a:bodyPr wrap="square" lIns="0" tIns="0" rIns="0" bIns="0" rtlCol="0"/>
          <a:lstStyle/>
          <a:p>
            <a:pPr algn="just">
              <a:lnSpc>
                <a:spcPct val="115000"/>
              </a:lnSpc>
              <a:spcAft>
                <a:spcPts val="1000"/>
              </a:spcAft>
            </a:pPr>
            <a:endParaRPr lang="en-IN" sz="2400" dirty="0"/>
          </a:p>
        </p:txBody>
      </p:sp>
      <p:sp>
        <p:nvSpPr>
          <p:cNvPr id="3" name="object 3"/>
          <p:cNvSpPr txBox="1"/>
          <p:nvPr/>
        </p:nvSpPr>
        <p:spPr>
          <a:xfrm>
            <a:off x="7771892" y="2018741"/>
            <a:ext cx="3956050" cy="581569"/>
          </a:xfrm>
          <a:prstGeom prst="rect">
            <a:avLst/>
          </a:prstGeom>
        </p:spPr>
        <p:txBody>
          <a:bodyPr vert="horz" wrap="square" lIns="0" tIns="12065" rIns="0" bIns="0" rtlCol="0">
            <a:spAutoFit/>
          </a:bodyPr>
          <a:lstStyle/>
          <a:p>
            <a:pPr>
              <a:lnSpc>
                <a:spcPct val="100000"/>
              </a:lnSpc>
              <a:spcBef>
                <a:spcPts val="15"/>
              </a:spcBef>
              <a:buClr>
                <a:srgbClr val="C00000"/>
              </a:buClr>
              <a:buFont typeface="Wingdings"/>
              <a:buChar char=""/>
            </a:pPr>
            <a:endParaRPr sz="1850" dirty="0">
              <a:latin typeface="Arial"/>
              <a:cs typeface="Arial"/>
            </a:endParaRPr>
          </a:p>
          <a:p>
            <a:pPr>
              <a:lnSpc>
                <a:spcPct val="100000"/>
              </a:lnSpc>
              <a:spcBef>
                <a:spcPts val="5"/>
              </a:spcBef>
              <a:buClr>
                <a:srgbClr val="C00000"/>
              </a:buClr>
              <a:buFont typeface="Wingdings"/>
              <a:buChar char=""/>
            </a:pPr>
            <a:endParaRPr sz="1850" dirty="0">
              <a:latin typeface="Arial"/>
              <a:cs typeface="Arial"/>
            </a:endParaRPr>
          </a:p>
        </p:txBody>
      </p:sp>
      <p:sp>
        <p:nvSpPr>
          <p:cNvPr id="4" name="object 4"/>
          <p:cNvSpPr txBox="1">
            <a:spLocks noGrp="1"/>
          </p:cNvSpPr>
          <p:nvPr>
            <p:ph type="title"/>
          </p:nvPr>
        </p:nvSpPr>
        <p:spPr>
          <a:xfrm>
            <a:off x="7771892" y="914400"/>
            <a:ext cx="3956050" cy="1243289"/>
          </a:xfrm>
          <a:prstGeom prst="rect">
            <a:avLst/>
          </a:prstGeom>
        </p:spPr>
        <p:txBody>
          <a:bodyPr vert="horz" wrap="square" lIns="0" tIns="12065" rIns="0" bIns="0" rtlCol="0">
            <a:spAutoFit/>
          </a:bodyPr>
          <a:lstStyle/>
          <a:p>
            <a:pPr marL="12700" algn="ctr">
              <a:lnSpc>
                <a:spcPct val="100000"/>
              </a:lnSpc>
              <a:spcBef>
                <a:spcPts val="95"/>
              </a:spcBef>
            </a:pPr>
            <a:r>
              <a:rPr lang="en-US" sz="4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Management Culture and Ethos</a:t>
            </a:r>
            <a:endParaRPr sz="4000" dirty="0">
              <a:solidFill>
                <a:schemeClr val="bg1"/>
              </a:solidFill>
              <a:latin typeface="Arial"/>
              <a:cs typeface="Arial"/>
            </a:endParaRPr>
          </a:p>
        </p:txBody>
      </p:sp>
      <p:sp>
        <p:nvSpPr>
          <p:cNvPr id="7" name="TextBox 6">
            <a:extLst>
              <a:ext uri="{FF2B5EF4-FFF2-40B4-BE49-F238E27FC236}">
                <a16:creationId xmlns:a16="http://schemas.microsoft.com/office/drawing/2014/main" id="{E7D8CA73-67B3-4C27-8E73-BE53358C00E7}"/>
              </a:ext>
            </a:extLst>
          </p:cNvPr>
          <p:cNvSpPr txBox="1"/>
          <p:nvPr/>
        </p:nvSpPr>
        <p:spPr>
          <a:xfrm>
            <a:off x="7771892" y="2222676"/>
            <a:ext cx="3803142" cy="4376583"/>
          </a:xfrm>
          <a:prstGeom prst="rect">
            <a:avLst/>
          </a:prstGeom>
          <a:noFill/>
        </p:spPr>
        <p:txBody>
          <a:bodyPr wrap="square" rtlCol="0">
            <a:spAutoFit/>
          </a:bodyPr>
          <a:lstStyle/>
          <a:p>
            <a:pPr algn="just">
              <a:lnSpc>
                <a:spcPct val="115000"/>
              </a:lnSpc>
              <a:spcAft>
                <a:spcPts val="1000"/>
              </a:spcAft>
            </a:pPr>
            <a:r>
              <a:rPr lang="en-US" sz="2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Role and Significance of Ethos in Managerial Practices</a:t>
            </a:r>
          </a:p>
          <a:p>
            <a:pPr algn="just">
              <a:lnSpc>
                <a:spcPct val="115000"/>
              </a:lnSpc>
              <a:spcAft>
                <a:spcPts val="1000"/>
              </a:spcAft>
            </a:pPr>
            <a:r>
              <a:rPr lang="en-US" sz="2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Management is Culture Bound</a:t>
            </a:r>
          </a:p>
          <a:p>
            <a:pPr algn="just">
              <a:lnSpc>
                <a:spcPct val="115000"/>
              </a:lnSpc>
              <a:spcAft>
                <a:spcPts val="1000"/>
              </a:spcAft>
            </a:pPr>
            <a:r>
              <a:rPr lang="en-US" sz="2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Sources of Indian Ethos in Management</a:t>
            </a:r>
            <a:endParaRPr lang="en-IN" sz="2800" dirty="0">
              <a:solidFill>
                <a:schemeClr val="bg1"/>
              </a:solidFill>
            </a:endParaRPr>
          </a:p>
          <a:p>
            <a:endParaRPr lang="en-IN" sz="28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0776" y="130505"/>
            <a:ext cx="11064875" cy="5879465"/>
          </a:xfrm>
          <a:prstGeom prst="rect">
            <a:avLst/>
          </a:prstGeom>
        </p:spPr>
        <p:txBody>
          <a:bodyPr vert="horz" wrap="square" lIns="0" tIns="12700" rIns="0" bIns="0" rtlCol="0">
            <a:spAutoFit/>
          </a:bodyPr>
          <a:lstStyle/>
          <a:p>
            <a:pPr marL="12700">
              <a:lnSpc>
                <a:spcPct val="100000"/>
              </a:lnSpc>
              <a:spcBef>
                <a:spcPts val="100"/>
              </a:spcBef>
            </a:pPr>
            <a:r>
              <a:rPr sz="2400" b="1" spc="-10" dirty="0">
                <a:latin typeface="Carlito"/>
                <a:cs typeface="Carlito"/>
              </a:rPr>
              <a:t>Management</a:t>
            </a:r>
            <a:r>
              <a:rPr sz="2400" b="1" spc="-15" dirty="0">
                <a:latin typeface="Carlito"/>
                <a:cs typeface="Carlito"/>
              </a:rPr>
              <a:t> </a:t>
            </a:r>
            <a:r>
              <a:rPr sz="2400" b="1" spc="-10" dirty="0">
                <a:latin typeface="Carlito"/>
                <a:cs typeface="Carlito"/>
              </a:rPr>
              <a:t>attitude:</a:t>
            </a:r>
            <a:endParaRPr sz="2400">
              <a:latin typeface="Carlito"/>
              <a:cs typeface="Carlito"/>
            </a:endParaRPr>
          </a:p>
          <a:p>
            <a:pPr marL="12700" marR="5080">
              <a:lnSpc>
                <a:spcPct val="100000"/>
              </a:lnSpc>
              <a:spcBef>
                <a:spcPts val="5"/>
              </a:spcBef>
            </a:pPr>
            <a:r>
              <a:rPr sz="2400" spc="-80" dirty="0">
                <a:latin typeface="Carlito"/>
                <a:cs typeface="Carlito"/>
              </a:rPr>
              <a:t>Top </a:t>
            </a:r>
            <a:r>
              <a:rPr sz="2400" spc="-5" dirty="0">
                <a:latin typeface="Carlito"/>
                <a:cs typeface="Carlito"/>
              </a:rPr>
              <a:t>management </a:t>
            </a:r>
            <a:r>
              <a:rPr sz="2400" spc="-10" dirty="0">
                <a:latin typeface="Carlito"/>
                <a:cs typeface="Carlito"/>
              </a:rPr>
              <a:t>must </a:t>
            </a:r>
            <a:r>
              <a:rPr sz="2400" spc="-20" dirty="0">
                <a:latin typeface="Carlito"/>
                <a:cs typeface="Carlito"/>
              </a:rPr>
              <a:t>have </a:t>
            </a:r>
            <a:r>
              <a:rPr sz="2400" spc="-5" dirty="0">
                <a:latin typeface="Carlito"/>
                <a:cs typeface="Carlito"/>
              </a:rPr>
              <a:t>firm </a:t>
            </a:r>
            <a:r>
              <a:rPr sz="2400" spc="-10" dirty="0">
                <a:latin typeface="Carlito"/>
                <a:cs typeface="Carlito"/>
              </a:rPr>
              <a:t>belief </a:t>
            </a:r>
            <a:r>
              <a:rPr sz="2400" dirty="0">
                <a:latin typeface="Carlito"/>
                <a:cs typeface="Carlito"/>
              </a:rPr>
              <a:t>in </a:t>
            </a:r>
            <a:r>
              <a:rPr sz="2400" spc="-10" dirty="0">
                <a:latin typeface="Carlito"/>
                <a:cs typeface="Carlito"/>
              </a:rPr>
              <a:t>values-oriented holistic </a:t>
            </a:r>
            <a:r>
              <a:rPr sz="2400" spc="-5" dirty="0">
                <a:latin typeface="Carlito"/>
                <a:cs typeface="Carlito"/>
              </a:rPr>
              <a:t>management of  business. The management </a:t>
            </a:r>
            <a:r>
              <a:rPr sz="2400" dirty="0">
                <a:latin typeface="Carlito"/>
                <a:cs typeface="Carlito"/>
              </a:rPr>
              <a:t>is </a:t>
            </a:r>
            <a:r>
              <a:rPr sz="2400" spc="-5" dirty="0">
                <a:latin typeface="Carlito"/>
                <a:cs typeface="Carlito"/>
              </a:rPr>
              <a:t>called upon </a:t>
            </a:r>
            <a:r>
              <a:rPr sz="2400" spc="-10" dirty="0">
                <a:latin typeface="Carlito"/>
                <a:cs typeface="Carlito"/>
              </a:rPr>
              <a:t>to </a:t>
            </a:r>
            <a:r>
              <a:rPr sz="2400" dirty="0">
                <a:latin typeface="Carlito"/>
                <a:cs typeface="Carlito"/>
              </a:rPr>
              <a:t>meet </a:t>
            </a:r>
            <a:r>
              <a:rPr sz="2400" spc="-10" dirty="0">
                <a:latin typeface="Carlito"/>
                <a:cs typeface="Carlito"/>
              </a:rPr>
              <a:t>expectations </a:t>
            </a:r>
            <a:r>
              <a:rPr sz="2400" spc="-5" dirty="0">
                <a:latin typeface="Carlito"/>
                <a:cs typeface="Carlito"/>
              </a:rPr>
              <a:t>of </a:t>
            </a:r>
            <a:r>
              <a:rPr sz="2400" dirty="0">
                <a:latin typeface="Carlito"/>
                <a:cs typeface="Carlito"/>
              </a:rPr>
              <a:t>all </a:t>
            </a:r>
            <a:r>
              <a:rPr sz="2400" spc="-15" dirty="0">
                <a:latin typeface="Carlito"/>
                <a:cs typeface="Carlito"/>
              </a:rPr>
              <a:t>stakeholders, </a:t>
            </a:r>
            <a:r>
              <a:rPr sz="2400" dirty="0">
                <a:latin typeface="Carlito"/>
                <a:cs typeface="Carlito"/>
              </a:rPr>
              <a:t>e.g.,  </a:t>
            </a:r>
            <a:r>
              <a:rPr sz="2400" spc="-5" dirty="0">
                <a:latin typeface="Carlito"/>
                <a:cs typeface="Carlito"/>
              </a:rPr>
              <a:t>employees, </a:t>
            </a:r>
            <a:r>
              <a:rPr sz="2400" spc="-15" dirty="0">
                <a:latin typeface="Carlito"/>
                <a:cs typeface="Carlito"/>
              </a:rPr>
              <a:t>customers, </a:t>
            </a:r>
            <a:r>
              <a:rPr sz="2400" spc="-10" dirty="0">
                <a:latin typeface="Carlito"/>
                <a:cs typeface="Carlito"/>
              </a:rPr>
              <a:t>citizens </a:t>
            </a:r>
            <a:r>
              <a:rPr sz="2400" dirty="0">
                <a:latin typeface="Carlito"/>
                <a:cs typeface="Carlito"/>
              </a:rPr>
              <a:t>and </a:t>
            </a:r>
            <a:r>
              <a:rPr sz="2400" spc="-10" dirty="0">
                <a:latin typeface="Carlito"/>
                <a:cs typeface="Carlito"/>
              </a:rPr>
              <a:t>shareholders </a:t>
            </a:r>
            <a:r>
              <a:rPr sz="2400" dirty="0">
                <a:latin typeface="Carlito"/>
                <a:cs typeface="Carlito"/>
              </a:rPr>
              <a:t>and </a:t>
            </a:r>
            <a:r>
              <a:rPr sz="2400" spc="-5" dirty="0">
                <a:latin typeface="Carlito"/>
                <a:cs typeface="Carlito"/>
              </a:rPr>
              <a:t>fulfill </a:t>
            </a:r>
            <a:r>
              <a:rPr sz="2400" dirty="0">
                <a:latin typeface="Carlito"/>
                <a:cs typeface="Carlito"/>
              </a:rPr>
              <a:t>the </a:t>
            </a:r>
            <a:r>
              <a:rPr sz="2400" spc="-5" dirty="0">
                <a:latin typeface="Carlito"/>
                <a:cs typeface="Carlito"/>
              </a:rPr>
              <a:t>social </a:t>
            </a:r>
            <a:r>
              <a:rPr sz="2400" spc="-15" dirty="0">
                <a:latin typeface="Carlito"/>
                <a:cs typeface="Carlito"/>
              </a:rPr>
              <a:t>responsibility. Profit  </a:t>
            </a:r>
            <a:r>
              <a:rPr sz="2400" dirty="0">
                <a:latin typeface="Carlito"/>
                <a:cs typeface="Carlito"/>
              </a:rPr>
              <a:t>is earned </a:t>
            </a:r>
            <a:r>
              <a:rPr sz="2400" spc="-10" dirty="0">
                <a:latin typeface="Carlito"/>
                <a:cs typeface="Carlito"/>
              </a:rPr>
              <a:t>through </a:t>
            </a:r>
            <a:r>
              <a:rPr sz="2400" dirty="0">
                <a:latin typeface="Carlito"/>
                <a:cs typeface="Carlito"/>
              </a:rPr>
              <a:t>service and </a:t>
            </a:r>
            <a:r>
              <a:rPr sz="2400" spc="-10" dirty="0">
                <a:latin typeface="Carlito"/>
                <a:cs typeface="Carlito"/>
              </a:rPr>
              <a:t>satisfaction </a:t>
            </a:r>
            <a:r>
              <a:rPr sz="2400" spc="-5" dirty="0">
                <a:latin typeface="Carlito"/>
                <a:cs typeface="Carlito"/>
              </a:rPr>
              <a:t>of </a:t>
            </a:r>
            <a:r>
              <a:rPr sz="2400" dirty="0">
                <a:latin typeface="Carlito"/>
                <a:cs typeface="Carlito"/>
              </a:rPr>
              <a:t>all these </a:t>
            </a:r>
            <a:r>
              <a:rPr sz="2400" spc="-15" dirty="0">
                <a:latin typeface="Carlito"/>
                <a:cs typeface="Carlito"/>
              </a:rPr>
              <a:t>interested</a:t>
            </a:r>
            <a:r>
              <a:rPr sz="2400" spc="-40" dirty="0">
                <a:latin typeface="Carlito"/>
                <a:cs typeface="Carlito"/>
              </a:rPr>
              <a:t> </a:t>
            </a:r>
            <a:r>
              <a:rPr sz="2400" spc="-5" dirty="0">
                <a:latin typeface="Carlito"/>
                <a:cs typeface="Carlito"/>
              </a:rPr>
              <a:t>parties</a:t>
            </a:r>
            <a:endParaRPr sz="2400">
              <a:latin typeface="Carlito"/>
              <a:cs typeface="Carlito"/>
            </a:endParaRPr>
          </a:p>
          <a:p>
            <a:pPr marL="12700">
              <a:lnSpc>
                <a:spcPct val="100000"/>
              </a:lnSpc>
            </a:pPr>
            <a:r>
              <a:rPr sz="2400" b="1" spc="-5" dirty="0">
                <a:latin typeface="Carlito"/>
                <a:cs typeface="Carlito"/>
              </a:rPr>
              <a:t>Humanizing</a:t>
            </a:r>
            <a:r>
              <a:rPr sz="2400" b="1" spc="-10" dirty="0">
                <a:latin typeface="Carlito"/>
                <a:cs typeface="Carlito"/>
              </a:rPr>
              <a:t> organization:</a:t>
            </a:r>
            <a:endParaRPr sz="2400">
              <a:latin typeface="Carlito"/>
              <a:cs typeface="Carlito"/>
            </a:endParaRPr>
          </a:p>
          <a:p>
            <a:pPr marL="12700" marR="28575">
              <a:lnSpc>
                <a:spcPct val="100000"/>
              </a:lnSpc>
            </a:pPr>
            <a:r>
              <a:rPr sz="2400" spc="-10" dirty="0">
                <a:latin typeface="Carlito"/>
                <a:cs typeface="Carlito"/>
              </a:rPr>
              <a:t>There </a:t>
            </a:r>
            <a:r>
              <a:rPr sz="2400" spc="-15" dirty="0">
                <a:latin typeface="Carlito"/>
                <a:cs typeface="Carlito"/>
              </a:rPr>
              <a:t>are </a:t>
            </a:r>
            <a:r>
              <a:rPr sz="2400" spc="-10" dirty="0">
                <a:latin typeface="Carlito"/>
                <a:cs typeface="Carlito"/>
              </a:rPr>
              <a:t>three </a:t>
            </a:r>
            <a:r>
              <a:rPr sz="2400" dirty="0">
                <a:latin typeface="Carlito"/>
                <a:cs typeface="Carlito"/>
              </a:rPr>
              <a:t>aspects </a:t>
            </a:r>
            <a:r>
              <a:rPr sz="2400" spc="-5" dirty="0">
                <a:latin typeface="Carlito"/>
                <a:cs typeface="Carlito"/>
              </a:rPr>
              <a:t>of humane </a:t>
            </a:r>
            <a:r>
              <a:rPr sz="2400" spc="-10" dirty="0">
                <a:latin typeface="Carlito"/>
                <a:cs typeface="Carlito"/>
              </a:rPr>
              <a:t>organisation </a:t>
            </a:r>
            <a:r>
              <a:rPr sz="2400" dirty="0">
                <a:latin typeface="Carlito"/>
                <a:cs typeface="Carlito"/>
              </a:rPr>
              <a:t>: 1. </a:t>
            </a:r>
            <a:r>
              <a:rPr sz="2400" spc="-10" dirty="0">
                <a:latin typeface="Carlito"/>
                <a:cs typeface="Carlito"/>
              </a:rPr>
              <a:t>Inter-personal relations </a:t>
            </a:r>
            <a:r>
              <a:rPr sz="2400" spc="-5" dirty="0">
                <a:latin typeface="Carlito"/>
                <a:cs typeface="Carlito"/>
              </a:rPr>
              <a:t>2. </a:t>
            </a:r>
            <a:r>
              <a:rPr sz="2400" dirty="0">
                <a:latin typeface="Carlito"/>
                <a:cs typeface="Carlito"/>
              </a:rPr>
              <a:t>Man-  </a:t>
            </a:r>
            <a:r>
              <a:rPr sz="2400" spc="-5" dirty="0">
                <a:latin typeface="Carlito"/>
                <a:cs typeface="Carlito"/>
              </a:rPr>
              <a:t>machine equation </a:t>
            </a:r>
            <a:r>
              <a:rPr sz="2400" dirty="0">
                <a:latin typeface="Carlito"/>
                <a:cs typeface="Carlito"/>
              </a:rPr>
              <a:t>and 3. </a:t>
            </a:r>
            <a:r>
              <a:rPr sz="2400" spc="-5" dirty="0">
                <a:latin typeface="Carlito"/>
                <a:cs typeface="Carlito"/>
              </a:rPr>
              <a:t>Inner management- </a:t>
            </a:r>
            <a:r>
              <a:rPr sz="2400" spc="-10" dirty="0">
                <a:latin typeface="Carlito"/>
                <a:cs typeface="Carlito"/>
              </a:rPr>
              <a:t>mental </a:t>
            </a:r>
            <a:r>
              <a:rPr sz="2400" dirty="0">
                <a:latin typeface="Carlito"/>
                <a:cs typeface="Carlito"/>
              </a:rPr>
              <a:t>and </a:t>
            </a:r>
            <a:r>
              <a:rPr sz="2400" spc="-5" dirty="0">
                <a:latin typeface="Carlito"/>
                <a:cs typeface="Carlito"/>
              </a:rPr>
              <a:t>spiritual. </a:t>
            </a:r>
            <a:r>
              <a:rPr sz="2400" dirty="0">
                <a:latin typeface="Carlito"/>
                <a:cs typeface="Carlito"/>
              </a:rPr>
              <a:t>An </a:t>
            </a:r>
            <a:r>
              <a:rPr sz="2400" spc="-10" dirty="0">
                <a:latin typeface="Carlito"/>
                <a:cs typeface="Carlito"/>
              </a:rPr>
              <a:t>organisation can  </a:t>
            </a:r>
            <a:r>
              <a:rPr sz="2400" spc="-15" dirty="0">
                <a:latin typeface="Carlito"/>
                <a:cs typeface="Carlito"/>
              </a:rPr>
              <a:t>create </a:t>
            </a:r>
            <a:r>
              <a:rPr sz="2400" spc="-10" dirty="0">
                <a:latin typeface="Carlito"/>
                <a:cs typeface="Carlito"/>
              </a:rPr>
              <a:t>best inter-personal relations </a:t>
            </a:r>
            <a:r>
              <a:rPr sz="2400" spc="-5" dirty="0">
                <a:latin typeface="Carlito"/>
                <a:cs typeface="Carlito"/>
              </a:rPr>
              <a:t>based </a:t>
            </a:r>
            <a:r>
              <a:rPr sz="2400" spc="-10" dirty="0">
                <a:latin typeface="Carlito"/>
                <a:cs typeface="Carlito"/>
              </a:rPr>
              <a:t>on promotion </a:t>
            </a:r>
            <a:r>
              <a:rPr sz="2400" spc="-15" dirty="0">
                <a:latin typeface="Carlito"/>
                <a:cs typeface="Carlito"/>
              </a:rPr>
              <a:t>from </a:t>
            </a:r>
            <a:r>
              <a:rPr sz="2400" dirty="0">
                <a:latin typeface="Carlito"/>
                <a:cs typeface="Carlito"/>
              </a:rPr>
              <a:t>within, </a:t>
            </a:r>
            <a:r>
              <a:rPr sz="2400" spc="-20" dirty="0">
                <a:latin typeface="Carlito"/>
                <a:cs typeface="Carlito"/>
              </a:rPr>
              <a:t>equality, </a:t>
            </a:r>
            <a:r>
              <a:rPr sz="2400" spc="-30" dirty="0">
                <a:latin typeface="Carlito"/>
                <a:cs typeface="Carlito"/>
              </a:rPr>
              <a:t>autonomy,  </a:t>
            </a:r>
            <a:r>
              <a:rPr sz="2400" spc="-10" dirty="0">
                <a:latin typeface="Carlito"/>
                <a:cs typeface="Carlito"/>
              </a:rPr>
              <a:t>self-esteem </a:t>
            </a:r>
            <a:r>
              <a:rPr sz="2400" dirty="0">
                <a:latin typeface="Carlito"/>
                <a:cs typeface="Carlito"/>
              </a:rPr>
              <a:t>and </a:t>
            </a:r>
            <a:r>
              <a:rPr sz="2400" spc="-15" dirty="0">
                <a:latin typeface="Carlito"/>
                <a:cs typeface="Carlito"/>
              </a:rPr>
              <a:t>fraternal </a:t>
            </a:r>
            <a:r>
              <a:rPr sz="2400" spc="-10" dirty="0">
                <a:latin typeface="Carlito"/>
                <a:cs typeface="Carlito"/>
              </a:rPr>
              <a:t>affection. </a:t>
            </a:r>
            <a:r>
              <a:rPr sz="2400" spc="-30" dirty="0">
                <a:latin typeface="Carlito"/>
                <a:cs typeface="Carlito"/>
              </a:rPr>
              <a:t>Unity, </a:t>
            </a:r>
            <a:r>
              <a:rPr sz="2400" spc="-15" dirty="0">
                <a:latin typeface="Carlito"/>
                <a:cs typeface="Carlito"/>
              </a:rPr>
              <a:t>harmony </a:t>
            </a:r>
            <a:r>
              <a:rPr sz="2400" dirty="0">
                <a:latin typeface="Carlito"/>
                <a:cs typeface="Carlito"/>
              </a:rPr>
              <a:t>and </a:t>
            </a:r>
            <a:r>
              <a:rPr sz="2400" spc="-15" dirty="0">
                <a:latin typeface="Carlito"/>
                <a:cs typeface="Carlito"/>
              </a:rPr>
              <a:t>effective </a:t>
            </a:r>
            <a:r>
              <a:rPr sz="2400" spc="-10" dirty="0">
                <a:latin typeface="Carlito"/>
                <a:cs typeface="Carlito"/>
              </a:rPr>
              <a:t>communication can  assure </a:t>
            </a:r>
            <a:r>
              <a:rPr sz="2400" spc="-5" dirty="0">
                <a:latin typeface="Carlito"/>
                <a:cs typeface="Carlito"/>
              </a:rPr>
              <a:t>team spirit </a:t>
            </a:r>
            <a:r>
              <a:rPr sz="2400" dirty="0">
                <a:latin typeface="Carlito"/>
                <a:cs typeface="Carlito"/>
              </a:rPr>
              <a:t>and </a:t>
            </a:r>
            <a:r>
              <a:rPr sz="2400" spc="-5" dirty="0">
                <a:latin typeface="Carlito"/>
                <a:cs typeface="Carlito"/>
              </a:rPr>
              <a:t>team </a:t>
            </a:r>
            <a:r>
              <a:rPr sz="2400" spc="-10" dirty="0">
                <a:latin typeface="Carlito"/>
                <a:cs typeface="Carlito"/>
              </a:rPr>
              <a:t>work </a:t>
            </a:r>
            <a:r>
              <a:rPr sz="2400" dirty="0">
                <a:latin typeface="Carlito"/>
                <a:cs typeface="Carlito"/>
              </a:rPr>
              <a:t>in an</a:t>
            </a:r>
            <a:r>
              <a:rPr sz="2400" spc="-60" dirty="0">
                <a:latin typeface="Carlito"/>
                <a:cs typeface="Carlito"/>
              </a:rPr>
              <a:t> </a:t>
            </a:r>
            <a:r>
              <a:rPr sz="2400" spc="-10" dirty="0">
                <a:latin typeface="Carlito"/>
                <a:cs typeface="Carlito"/>
              </a:rPr>
              <a:t>organisation.</a:t>
            </a:r>
            <a:endParaRPr sz="2400">
              <a:latin typeface="Carlito"/>
              <a:cs typeface="Carlito"/>
            </a:endParaRPr>
          </a:p>
          <a:p>
            <a:pPr marL="12700">
              <a:lnSpc>
                <a:spcPct val="100000"/>
              </a:lnSpc>
              <a:spcBef>
                <a:spcPts val="5"/>
              </a:spcBef>
            </a:pPr>
            <a:r>
              <a:rPr sz="2400" b="1" spc="-10" dirty="0">
                <a:latin typeface="Carlito"/>
                <a:cs typeface="Carlito"/>
              </a:rPr>
              <a:t>Interiorizing </a:t>
            </a:r>
            <a:r>
              <a:rPr sz="2400" b="1" spc="5" dirty="0">
                <a:latin typeface="Carlito"/>
                <a:cs typeface="Carlito"/>
              </a:rPr>
              <a:t>(self)</a:t>
            </a:r>
            <a:r>
              <a:rPr sz="2400" b="1" dirty="0">
                <a:latin typeface="Carlito"/>
                <a:cs typeface="Carlito"/>
              </a:rPr>
              <a:t> </a:t>
            </a:r>
            <a:r>
              <a:rPr sz="2400" b="1" spc="-5" dirty="0">
                <a:latin typeface="Carlito"/>
                <a:cs typeface="Carlito"/>
              </a:rPr>
              <a:t>management</a:t>
            </a:r>
            <a:r>
              <a:rPr sz="2400" spc="-5" dirty="0">
                <a:latin typeface="Carlito"/>
                <a:cs typeface="Carlito"/>
              </a:rPr>
              <a:t>:</a:t>
            </a:r>
            <a:endParaRPr sz="2400">
              <a:latin typeface="Carlito"/>
              <a:cs typeface="Carlito"/>
            </a:endParaRPr>
          </a:p>
          <a:p>
            <a:pPr marL="12700" marR="60325">
              <a:lnSpc>
                <a:spcPct val="100000"/>
              </a:lnSpc>
            </a:pPr>
            <a:r>
              <a:rPr sz="2400" spc="-5" dirty="0">
                <a:latin typeface="Carlito"/>
                <a:cs typeface="Carlito"/>
              </a:rPr>
              <a:t>Self management: The manager </a:t>
            </a:r>
            <a:r>
              <a:rPr sz="2400" dirty="0">
                <a:latin typeface="Carlito"/>
                <a:cs typeface="Carlito"/>
              </a:rPr>
              <a:t>is </a:t>
            </a:r>
            <a:r>
              <a:rPr sz="2400" spc="-20" dirty="0">
                <a:latin typeface="Carlito"/>
                <a:cs typeface="Carlito"/>
              </a:rPr>
              <a:t>first </a:t>
            </a:r>
            <a:r>
              <a:rPr sz="2400" dirty="0">
                <a:latin typeface="Carlito"/>
                <a:cs typeface="Carlito"/>
              </a:rPr>
              <a:t>a man and then a </a:t>
            </a:r>
            <a:r>
              <a:rPr sz="2400" spc="-35" dirty="0">
                <a:latin typeface="Carlito"/>
                <a:cs typeface="Carlito"/>
              </a:rPr>
              <a:t>manager. </a:t>
            </a:r>
            <a:r>
              <a:rPr sz="2400" spc="-5" dirty="0">
                <a:latin typeface="Carlito"/>
                <a:cs typeface="Carlito"/>
              </a:rPr>
              <a:t>The manager </a:t>
            </a:r>
            <a:r>
              <a:rPr sz="2400" spc="-10" dirty="0">
                <a:latin typeface="Carlito"/>
                <a:cs typeface="Carlito"/>
              </a:rPr>
              <a:t>should  </a:t>
            </a:r>
            <a:r>
              <a:rPr sz="2400" spc="-15" dirty="0">
                <a:latin typeface="Carlito"/>
                <a:cs typeface="Carlito"/>
              </a:rPr>
              <a:t>first </a:t>
            </a:r>
            <a:r>
              <a:rPr sz="2400" dirty="0">
                <a:latin typeface="Carlito"/>
                <a:cs typeface="Carlito"/>
              </a:rPr>
              <a:t>learn </a:t>
            </a:r>
            <a:r>
              <a:rPr sz="2400" spc="-15" dirty="0">
                <a:latin typeface="Carlito"/>
                <a:cs typeface="Carlito"/>
              </a:rPr>
              <a:t>to </a:t>
            </a:r>
            <a:r>
              <a:rPr sz="2400" spc="-5" dirty="0">
                <a:latin typeface="Carlito"/>
                <a:cs typeface="Carlito"/>
              </a:rPr>
              <a:t>manage </a:t>
            </a:r>
            <a:r>
              <a:rPr sz="2400" dirty="0">
                <a:latin typeface="Carlito"/>
                <a:cs typeface="Carlito"/>
              </a:rPr>
              <a:t>and </a:t>
            </a:r>
            <a:r>
              <a:rPr sz="2400" spc="-15" dirty="0">
                <a:latin typeface="Carlito"/>
                <a:cs typeface="Carlito"/>
              </a:rPr>
              <a:t>control </a:t>
            </a:r>
            <a:r>
              <a:rPr sz="2400" spc="-25" dirty="0">
                <a:latin typeface="Carlito"/>
                <a:cs typeface="Carlito"/>
              </a:rPr>
              <a:t>himself. </a:t>
            </a:r>
            <a:r>
              <a:rPr sz="2400" dirty="0">
                <a:latin typeface="Carlito"/>
                <a:cs typeface="Carlito"/>
              </a:rPr>
              <a:t>Without </a:t>
            </a:r>
            <a:r>
              <a:rPr sz="2400" spc="-10" dirty="0">
                <a:latin typeface="Carlito"/>
                <a:cs typeface="Carlito"/>
              </a:rPr>
              <a:t>selfmanagement </a:t>
            </a:r>
            <a:r>
              <a:rPr sz="2400" dirty="0">
                <a:latin typeface="Carlito"/>
                <a:cs typeface="Carlito"/>
              </a:rPr>
              <a:t>and </a:t>
            </a:r>
            <a:r>
              <a:rPr sz="2400" spc="-15" dirty="0">
                <a:latin typeface="Carlito"/>
                <a:cs typeface="Carlito"/>
              </a:rPr>
              <a:t>control, </a:t>
            </a:r>
            <a:r>
              <a:rPr sz="2400" spc="-10" dirty="0">
                <a:latin typeface="Carlito"/>
                <a:cs typeface="Carlito"/>
              </a:rPr>
              <a:t>how can  </a:t>
            </a:r>
            <a:r>
              <a:rPr sz="2400" spc="-5" dirty="0">
                <a:latin typeface="Carlito"/>
                <a:cs typeface="Carlito"/>
              </a:rPr>
              <a:t>he manage </a:t>
            </a:r>
            <a:r>
              <a:rPr sz="2400" dirty="0">
                <a:latin typeface="Carlito"/>
                <a:cs typeface="Carlito"/>
              </a:rPr>
              <a:t>and </a:t>
            </a:r>
            <a:r>
              <a:rPr sz="2400" spc="-15" dirty="0">
                <a:latin typeface="Carlito"/>
                <a:cs typeface="Carlito"/>
              </a:rPr>
              <a:t>control </a:t>
            </a:r>
            <a:r>
              <a:rPr sz="2400" spc="-10" dirty="0">
                <a:latin typeface="Carlito"/>
                <a:cs typeface="Carlito"/>
              </a:rPr>
              <a:t>others? </a:t>
            </a:r>
            <a:r>
              <a:rPr sz="2400" spc="-5" dirty="0">
                <a:latin typeface="Carlito"/>
                <a:cs typeface="Carlito"/>
              </a:rPr>
              <a:t>The </a:t>
            </a:r>
            <a:r>
              <a:rPr sz="2400" spc="-15" dirty="0">
                <a:latin typeface="Carlito"/>
                <a:cs typeface="Carlito"/>
              </a:rPr>
              <a:t>first </a:t>
            </a:r>
            <a:r>
              <a:rPr sz="2400" spc="-5" dirty="0">
                <a:latin typeface="Carlito"/>
                <a:cs typeface="Carlito"/>
              </a:rPr>
              <a:t>need </a:t>
            </a:r>
            <a:r>
              <a:rPr sz="2400" dirty="0">
                <a:latin typeface="Carlito"/>
                <a:cs typeface="Carlito"/>
              </a:rPr>
              <a:t>is </a:t>
            </a:r>
            <a:r>
              <a:rPr sz="2400" spc="-15" dirty="0">
                <a:latin typeface="Carlito"/>
                <a:cs typeface="Carlito"/>
              </a:rPr>
              <a:t>to understand </a:t>
            </a:r>
            <a:r>
              <a:rPr sz="2400" dirty="0">
                <a:latin typeface="Carlito"/>
                <a:cs typeface="Carlito"/>
              </a:rPr>
              <a:t>and </a:t>
            </a:r>
            <a:r>
              <a:rPr sz="2400" spc="-5" dirty="0">
                <a:latin typeface="Carlito"/>
                <a:cs typeface="Carlito"/>
              </a:rPr>
              <a:t>know </a:t>
            </a:r>
            <a:r>
              <a:rPr sz="2400" spc="-25" dirty="0">
                <a:latin typeface="Carlito"/>
                <a:cs typeface="Carlito"/>
              </a:rPr>
              <a:t>himself. </a:t>
            </a:r>
            <a:r>
              <a:rPr sz="2400" spc="-5" dirty="0">
                <a:latin typeface="Carlito"/>
                <a:cs typeface="Carlito"/>
              </a:rPr>
              <a:t>This </a:t>
            </a:r>
            <a:r>
              <a:rPr sz="2400" dirty="0">
                <a:latin typeface="Carlito"/>
                <a:cs typeface="Carlito"/>
              </a:rPr>
              <a:t>is  a </a:t>
            </a:r>
            <a:r>
              <a:rPr sz="2400" spc="-15" dirty="0">
                <a:latin typeface="Carlito"/>
                <a:cs typeface="Carlito"/>
              </a:rPr>
              <a:t>course </a:t>
            </a:r>
            <a:r>
              <a:rPr sz="2400" dirty="0">
                <a:latin typeface="Carlito"/>
                <a:cs typeface="Carlito"/>
              </a:rPr>
              <a:t>in the </a:t>
            </a:r>
            <a:r>
              <a:rPr sz="2400" spc="-5" dirty="0">
                <a:latin typeface="Carlito"/>
                <a:cs typeface="Carlito"/>
              </a:rPr>
              <a:t>subjective </a:t>
            </a:r>
            <a:r>
              <a:rPr sz="2400" spc="-25" dirty="0">
                <a:latin typeface="Carlito"/>
                <a:cs typeface="Carlito"/>
              </a:rPr>
              <a:t>system </a:t>
            </a:r>
            <a:r>
              <a:rPr sz="2400" spc="-5" dirty="0">
                <a:latin typeface="Carlito"/>
                <a:cs typeface="Carlito"/>
              </a:rPr>
              <a:t>of management.</a:t>
            </a:r>
            <a:endParaRPr sz="2400">
              <a:latin typeface="Carlito"/>
              <a:cs typeface="Carlito"/>
            </a:endParaRPr>
          </a:p>
        </p:txBody>
      </p:sp>
    </p:spTree>
    <p:extLst>
      <p:ext uri="{BB962C8B-B14F-4D97-AF65-F5344CB8AC3E}">
        <p14:creationId xmlns:p14="http://schemas.microsoft.com/office/powerpoint/2010/main" val="1921740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0776" y="222884"/>
            <a:ext cx="224917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Self</a:t>
            </a:r>
            <a:r>
              <a:rPr sz="2400" b="1" spc="-85" dirty="0">
                <a:latin typeface="Carlito"/>
                <a:cs typeface="Carlito"/>
              </a:rPr>
              <a:t> </a:t>
            </a:r>
            <a:r>
              <a:rPr sz="2400" b="1" spc="-5" dirty="0">
                <a:latin typeface="Carlito"/>
                <a:cs typeface="Carlito"/>
              </a:rPr>
              <a:t>introspection</a:t>
            </a:r>
            <a:endParaRPr sz="2400">
              <a:latin typeface="Carlito"/>
              <a:cs typeface="Carlito"/>
            </a:endParaRPr>
          </a:p>
        </p:txBody>
      </p:sp>
      <p:sp>
        <p:nvSpPr>
          <p:cNvPr id="3" name="object 3"/>
          <p:cNvSpPr txBox="1">
            <a:spLocks noGrp="1"/>
          </p:cNvSpPr>
          <p:nvPr>
            <p:ph type="title"/>
          </p:nvPr>
        </p:nvSpPr>
        <p:spPr>
          <a:xfrm>
            <a:off x="220776" y="588645"/>
            <a:ext cx="11847830" cy="1854835"/>
          </a:xfrm>
          <a:prstGeom prst="rect">
            <a:avLst/>
          </a:prstGeom>
        </p:spPr>
        <p:txBody>
          <a:bodyPr vert="horz" wrap="square" lIns="0" tIns="12700" rIns="0" bIns="0" rtlCol="0">
            <a:spAutoFit/>
          </a:bodyPr>
          <a:lstStyle/>
          <a:p>
            <a:pPr marL="12700" marR="5080">
              <a:lnSpc>
                <a:spcPct val="100000"/>
              </a:lnSpc>
              <a:spcBef>
                <a:spcPts val="100"/>
              </a:spcBef>
            </a:pPr>
            <a:r>
              <a:rPr spc="-45" dirty="0"/>
              <a:t>We </a:t>
            </a:r>
            <a:r>
              <a:rPr spc="-20" dirty="0"/>
              <a:t>have </a:t>
            </a:r>
            <a:r>
              <a:rPr spc="-15" dirty="0"/>
              <a:t>to </a:t>
            </a:r>
            <a:r>
              <a:rPr dirty="0"/>
              <a:t>embark </a:t>
            </a:r>
            <a:r>
              <a:rPr spc="-5" dirty="0"/>
              <a:t>upon </a:t>
            </a:r>
            <a:r>
              <a:rPr spc="-20" dirty="0"/>
              <a:t>self-study, </a:t>
            </a:r>
            <a:r>
              <a:rPr spc="-5" dirty="0"/>
              <a:t>self analysis </a:t>
            </a:r>
            <a:r>
              <a:rPr dirty="0"/>
              <a:t>and </a:t>
            </a:r>
            <a:r>
              <a:rPr spc="-5" dirty="0"/>
              <a:t>self </a:t>
            </a:r>
            <a:r>
              <a:rPr dirty="0"/>
              <a:t>criticism </a:t>
            </a:r>
            <a:r>
              <a:rPr spc="-15" dirty="0"/>
              <a:t>to locate </a:t>
            </a:r>
            <a:r>
              <a:rPr spc="-10" dirty="0"/>
              <a:t>areas of </a:t>
            </a:r>
            <a:r>
              <a:rPr spc="-5" dirty="0"/>
              <a:t>friction </a:t>
            </a:r>
            <a:r>
              <a:rPr dirty="0"/>
              <a:t>and  </a:t>
            </a:r>
            <a:r>
              <a:rPr spc="-25" dirty="0"/>
              <a:t>disharmony. </a:t>
            </a:r>
            <a:r>
              <a:rPr spc="-45" dirty="0"/>
              <a:t>We </a:t>
            </a:r>
            <a:r>
              <a:rPr spc="-5" dirty="0"/>
              <a:t>should </a:t>
            </a:r>
            <a:r>
              <a:rPr spc="-10" dirty="0"/>
              <a:t>prepare </a:t>
            </a:r>
            <a:r>
              <a:rPr dirty="0"/>
              <a:t>a </a:t>
            </a:r>
            <a:r>
              <a:rPr spc="-5" dirty="0"/>
              <a:t>balance sheet of our </a:t>
            </a:r>
            <a:r>
              <a:rPr spc="-10" dirty="0"/>
              <a:t>own </a:t>
            </a:r>
            <a:r>
              <a:rPr spc="-15" dirty="0"/>
              <a:t>strengths </a:t>
            </a:r>
            <a:r>
              <a:rPr dirty="0"/>
              <a:t>and </a:t>
            </a:r>
            <a:r>
              <a:rPr spc="-5" dirty="0"/>
              <a:t>weaknesses. our  </a:t>
            </a:r>
            <a:r>
              <a:rPr dirty="0"/>
              <a:t>mind and </a:t>
            </a:r>
            <a:r>
              <a:rPr spc="-5" dirty="0"/>
              <a:t>heart </a:t>
            </a:r>
            <a:r>
              <a:rPr spc="-15" dirty="0"/>
              <a:t>may </a:t>
            </a:r>
            <a:r>
              <a:rPr spc="-10" dirty="0"/>
              <a:t>indicate </a:t>
            </a:r>
            <a:r>
              <a:rPr spc="-5" dirty="0"/>
              <a:t>weak spots. </a:t>
            </a:r>
            <a:r>
              <a:rPr spc="-15" dirty="0"/>
              <a:t>By </a:t>
            </a:r>
            <a:r>
              <a:rPr spc="-5" dirty="0"/>
              <a:t>regular </a:t>
            </a:r>
            <a:r>
              <a:rPr spc="-10" dirty="0"/>
              <a:t>introspection </a:t>
            </a:r>
            <a:r>
              <a:rPr spc="-15" dirty="0"/>
              <a:t>we </a:t>
            </a:r>
            <a:r>
              <a:rPr spc="-10" dirty="0"/>
              <a:t>would </a:t>
            </a:r>
            <a:r>
              <a:rPr spc="-5" dirty="0"/>
              <a:t>find out solution </a:t>
            </a:r>
            <a:r>
              <a:rPr spc="-10" dirty="0"/>
              <a:t>to  problem </a:t>
            </a:r>
            <a:r>
              <a:rPr spc="-5" dirty="0"/>
              <a:t>so </a:t>
            </a:r>
            <a:r>
              <a:rPr spc="-10" dirty="0"/>
              <a:t>that </a:t>
            </a:r>
            <a:r>
              <a:rPr dirty="0"/>
              <a:t>the </a:t>
            </a:r>
            <a:r>
              <a:rPr spc="-5" dirty="0"/>
              <a:t>concerned parts of our being </a:t>
            </a:r>
            <a:r>
              <a:rPr spc="-10" dirty="0"/>
              <a:t>can </a:t>
            </a:r>
            <a:r>
              <a:rPr spc="-5" dirty="0"/>
              <a:t>be </a:t>
            </a:r>
            <a:r>
              <a:rPr spc="-10" dirty="0"/>
              <a:t>persuaded </a:t>
            </a:r>
            <a:r>
              <a:rPr dirty="0"/>
              <a:t>and guided </a:t>
            </a:r>
            <a:r>
              <a:rPr spc="-15" dirty="0"/>
              <a:t>to play </a:t>
            </a:r>
            <a:r>
              <a:rPr dirty="0"/>
              <a:t>the  </a:t>
            </a:r>
            <a:r>
              <a:rPr spc="-10" dirty="0"/>
              <a:t>desired</a:t>
            </a:r>
            <a:r>
              <a:rPr spc="-5" dirty="0"/>
              <a:t> </a:t>
            </a:r>
            <a:r>
              <a:rPr spc="-10" dirty="0"/>
              <a:t>role.</a:t>
            </a:r>
          </a:p>
        </p:txBody>
      </p:sp>
      <p:sp>
        <p:nvSpPr>
          <p:cNvPr id="4" name="object 4"/>
          <p:cNvSpPr txBox="1"/>
          <p:nvPr/>
        </p:nvSpPr>
        <p:spPr>
          <a:xfrm>
            <a:off x="220776" y="2783840"/>
            <a:ext cx="11348720" cy="3375025"/>
          </a:xfrm>
          <a:prstGeom prst="rect">
            <a:avLst/>
          </a:prstGeom>
        </p:spPr>
        <p:txBody>
          <a:bodyPr vert="horz" wrap="square" lIns="0" tIns="12700" rIns="0" bIns="0" rtlCol="0">
            <a:spAutoFit/>
          </a:bodyPr>
          <a:lstStyle/>
          <a:p>
            <a:pPr marL="12700">
              <a:lnSpc>
                <a:spcPts val="2865"/>
              </a:lnSpc>
              <a:spcBef>
                <a:spcPts val="100"/>
              </a:spcBef>
            </a:pPr>
            <a:r>
              <a:rPr sz="2400" b="1" spc="-10" dirty="0">
                <a:latin typeface="Carlito"/>
                <a:cs typeface="Carlito"/>
              </a:rPr>
              <a:t>Brain stilling </a:t>
            </a:r>
            <a:r>
              <a:rPr sz="2400" b="1" spc="-5" dirty="0">
                <a:latin typeface="Carlito"/>
                <a:cs typeface="Carlito"/>
              </a:rPr>
              <a:t>(Decision-making </a:t>
            </a:r>
            <a:r>
              <a:rPr sz="2400" b="1" dirty="0">
                <a:latin typeface="Carlito"/>
                <a:cs typeface="Carlito"/>
              </a:rPr>
              <a:t>in</a:t>
            </a:r>
            <a:r>
              <a:rPr sz="2400" b="1" spc="5" dirty="0">
                <a:latin typeface="Carlito"/>
                <a:cs typeface="Carlito"/>
              </a:rPr>
              <a:t> </a:t>
            </a:r>
            <a:r>
              <a:rPr sz="2400" b="1" dirty="0">
                <a:latin typeface="Carlito"/>
                <a:cs typeface="Carlito"/>
              </a:rPr>
              <a:t>silence)</a:t>
            </a:r>
            <a:endParaRPr sz="2400">
              <a:latin typeface="Carlito"/>
              <a:cs typeface="Carlito"/>
            </a:endParaRPr>
          </a:p>
          <a:p>
            <a:pPr marL="12700" marR="637540">
              <a:lnSpc>
                <a:spcPts val="3360"/>
              </a:lnSpc>
              <a:spcBef>
                <a:spcPts val="95"/>
              </a:spcBef>
            </a:pPr>
            <a:r>
              <a:rPr sz="2800" spc="-10" dirty="0">
                <a:latin typeface="Carlito"/>
                <a:cs typeface="Carlito"/>
              </a:rPr>
              <a:t>The </a:t>
            </a:r>
            <a:r>
              <a:rPr sz="2800" spc="-15" dirty="0">
                <a:latin typeface="Carlito"/>
                <a:cs typeface="Carlito"/>
              </a:rPr>
              <a:t>western </a:t>
            </a:r>
            <a:r>
              <a:rPr sz="2800" spc="-10" dirty="0">
                <a:latin typeface="Carlito"/>
                <a:cs typeface="Carlito"/>
              </a:rPr>
              <a:t>management resorts </a:t>
            </a:r>
            <a:r>
              <a:rPr sz="2800" spc="-20" dirty="0">
                <a:latin typeface="Carlito"/>
                <a:cs typeface="Carlito"/>
              </a:rPr>
              <a:t>to </a:t>
            </a:r>
            <a:r>
              <a:rPr sz="2800" spc="-15" dirty="0">
                <a:latin typeface="Carlito"/>
                <a:cs typeface="Carlito"/>
              </a:rPr>
              <a:t>brain-storming, </a:t>
            </a:r>
            <a:r>
              <a:rPr sz="2800" spc="-5" dirty="0">
                <a:latin typeface="Carlito"/>
                <a:cs typeface="Carlito"/>
              </a:rPr>
              <a:t>i.e., loud </a:t>
            </a:r>
            <a:r>
              <a:rPr sz="2800" spc="-10" dirty="0">
                <a:latin typeface="Carlito"/>
                <a:cs typeface="Carlito"/>
              </a:rPr>
              <a:t>thinking </a:t>
            </a:r>
            <a:r>
              <a:rPr sz="2800" spc="-15" dirty="0">
                <a:latin typeface="Carlito"/>
                <a:cs typeface="Carlito"/>
              </a:rPr>
              <a:t>by  managers </a:t>
            </a:r>
            <a:r>
              <a:rPr sz="2800" spc="-25" dirty="0">
                <a:latin typeface="Carlito"/>
                <a:cs typeface="Carlito"/>
              </a:rPr>
              <a:t>for </a:t>
            </a:r>
            <a:r>
              <a:rPr sz="2800" spc="-10" dirty="0">
                <a:latin typeface="Carlito"/>
                <a:cs typeface="Carlito"/>
              </a:rPr>
              <a:t>decisions </a:t>
            </a:r>
            <a:r>
              <a:rPr sz="2800" spc="-20" dirty="0">
                <a:latin typeface="Carlito"/>
                <a:cs typeface="Carlito"/>
              </a:rPr>
              <a:t>to </a:t>
            </a:r>
            <a:r>
              <a:rPr sz="2800" spc="-15" dirty="0">
                <a:latin typeface="Carlito"/>
                <a:cs typeface="Carlito"/>
              </a:rPr>
              <a:t>solve </a:t>
            </a:r>
            <a:r>
              <a:rPr sz="2800" spc="-10" dirty="0">
                <a:latin typeface="Carlito"/>
                <a:cs typeface="Carlito"/>
              </a:rPr>
              <a:t>management </a:t>
            </a:r>
            <a:r>
              <a:rPr sz="2800" spc="-15" dirty="0">
                <a:latin typeface="Carlito"/>
                <a:cs typeface="Carlito"/>
              </a:rPr>
              <a:t>problems. </a:t>
            </a:r>
            <a:r>
              <a:rPr sz="2800" spc="-10" dirty="0">
                <a:latin typeface="Carlito"/>
                <a:cs typeface="Carlito"/>
              </a:rPr>
              <a:t>The Indian </a:t>
            </a:r>
            <a:r>
              <a:rPr sz="2800" spc="-15" dirty="0">
                <a:latin typeface="Carlito"/>
                <a:cs typeface="Carlito"/>
              </a:rPr>
              <a:t>insight  advocates </a:t>
            </a:r>
            <a:r>
              <a:rPr sz="2800" spc="-5" dirty="0">
                <a:latin typeface="Carlito"/>
                <a:cs typeface="Carlito"/>
              </a:rPr>
              <a:t>a </a:t>
            </a:r>
            <a:r>
              <a:rPr sz="2800" spc="-20" dirty="0">
                <a:latin typeface="Carlito"/>
                <a:cs typeface="Carlito"/>
              </a:rPr>
              <a:t>better </a:t>
            </a:r>
            <a:r>
              <a:rPr sz="2800" spc="-15" dirty="0">
                <a:latin typeface="Carlito"/>
                <a:cs typeface="Carlito"/>
              </a:rPr>
              <a:t>alternative </a:t>
            </a:r>
            <a:r>
              <a:rPr sz="2800" spc="-5" dirty="0">
                <a:latin typeface="Carlito"/>
                <a:cs typeface="Carlito"/>
              </a:rPr>
              <a:t>in the </a:t>
            </a:r>
            <a:r>
              <a:rPr sz="2800" spc="-20" dirty="0">
                <a:latin typeface="Carlito"/>
                <a:cs typeface="Carlito"/>
              </a:rPr>
              <a:t>form </a:t>
            </a:r>
            <a:r>
              <a:rPr sz="2800" spc="-5" dirty="0">
                <a:latin typeface="Carlito"/>
                <a:cs typeface="Carlito"/>
              </a:rPr>
              <a:t>of </a:t>
            </a:r>
            <a:r>
              <a:rPr sz="2800" spc="-15" dirty="0">
                <a:latin typeface="Carlito"/>
                <a:cs typeface="Carlito"/>
              </a:rPr>
              <a:t>brain-stilling. </a:t>
            </a:r>
            <a:r>
              <a:rPr sz="2800" spc="-20" dirty="0">
                <a:latin typeface="Carlito"/>
                <a:cs typeface="Carlito"/>
              </a:rPr>
              <a:t>For </a:t>
            </a:r>
            <a:r>
              <a:rPr sz="2800" spc="-15" dirty="0">
                <a:latin typeface="Carlito"/>
                <a:cs typeface="Carlito"/>
              </a:rPr>
              <a:t>rational</a:t>
            </a:r>
            <a:r>
              <a:rPr sz="2800" spc="254" dirty="0">
                <a:latin typeface="Carlito"/>
                <a:cs typeface="Carlito"/>
              </a:rPr>
              <a:t> </a:t>
            </a:r>
            <a:r>
              <a:rPr sz="2800" spc="-5" dirty="0">
                <a:latin typeface="Carlito"/>
                <a:cs typeface="Carlito"/>
              </a:rPr>
              <a:t>and</a:t>
            </a:r>
            <a:endParaRPr sz="2800">
              <a:latin typeface="Carlito"/>
              <a:cs typeface="Carlito"/>
            </a:endParaRPr>
          </a:p>
          <a:p>
            <a:pPr marL="12700" marR="5080">
              <a:lnSpc>
                <a:spcPts val="3360"/>
              </a:lnSpc>
              <a:spcBef>
                <a:spcPts val="5"/>
              </a:spcBef>
            </a:pPr>
            <a:r>
              <a:rPr sz="2800" spc="-10" dirty="0">
                <a:latin typeface="Carlito"/>
                <a:cs typeface="Carlito"/>
              </a:rPr>
              <a:t>enduring decisions, </a:t>
            </a:r>
            <a:r>
              <a:rPr sz="2800" spc="-15" dirty="0">
                <a:latin typeface="Carlito"/>
                <a:cs typeface="Carlito"/>
              </a:rPr>
              <a:t>silent </a:t>
            </a:r>
            <a:r>
              <a:rPr sz="2800" spc="-10" dirty="0">
                <a:latin typeface="Carlito"/>
                <a:cs typeface="Carlito"/>
              </a:rPr>
              <a:t>mind </a:t>
            </a:r>
            <a:r>
              <a:rPr sz="2800" spc="-5" dirty="0">
                <a:latin typeface="Carlito"/>
                <a:cs typeface="Carlito"/>
              </a:rPr>
              <a:t>is a </a:t>
            </a:r>
            <a:r>
              <a:rPr sz="2800" spc="-10" dirty="0">
                <a:latin typeface="Carlito"/>
                <a:cs typeface="Carlito"/>
              </a:rPr>
              <a:t>much </a:t>
            </a:r>
            <a:r>
              <a:rPr sz="2800" spc="-15" dirty="0">
                <a:latin typeface="Carlito"/>
                <a:cs typeface="Carlito"/>
              </a:rPr>
              <a:t>more </a:t>
            </a:r>
            <a:r>
              <a:rPr sz="2800" spc="-20" dirty="0">
                <a:latin typeface="Carlito"/>
                <a:cs typeface="Carlito"/>
              </a:rPr>
              <a:t>effective </a:t>
            </a:r>
            <a:r>
              <a:rPr sz="2800" spc="-10" dirty="0">
                <a:latin typeface="Carlito"/>
                <a:cs typeface="Carlito"/>
              </a:rPr>
              <a:t>medium </a:t>
            </a:r>
            <a:r>
              <a:rPr sz="2800" spc="-20" dirty="0">
                <a:latin typeface="Carlito"/>
                <a:cs typeface="Carlito"/>
              </a:rPr>
              <a:t>to </a:t>
            </a:r>
            <a:r>
              <a:rPr sz="2800" spc="-15" dirty="0">
                <a:latin typeface="Carlito"/>
                <a:cs typeface="Carlito"/>
              </a:rPr>
              <a:t>get </a:t>
            </a:r>
            <a:r>
              <a:rPr sz="2800" spc="-10" dirty="0">
                <a:latin typeface="Carlito"/>
                <a:cs typeface="Carlito"/>
              </a:rPr>
              <a:t>sound  </a:t>
            </a:r>
            <a:r>
              <a:rPr sz="2800" spc="-5" dirty="0">
                <a:latin typeface="Carlito"/>
                <a:cs typeface="Carlito"/>
              </a:rPr>
              <a:t>and </a:t>
            </a:r>
            <a:r>
              <a:rPr sz="2800" spc="-10" dirty="0">
                <a:latin typeface="Carlito"/>
                <a:cs typeface="Carlito"/>
              </a:rPr>
              <a:t>lasting </a:t>
            </a:r>
            <a:r>
              <a:rPr sz="2800" spc="-5" dirty="0">
                <a:latin typeface="Carlito"/>
                <a:cs typeface="Carlito"/>
              </a:rPr>
              <a:t>solution </a:t>
            </a:r>
            <a:r>
              <a:rPr sz="2800" spc="-20" dirty="0">
                <a:latin typeface="Carlito"/>
                <a:cs typeface="Carlito"/>
              </a:rPr>
              <a:t>to </a:t>
            </a:r>
            <a:r>
              <a:rPr sz="2800" spc="-5" dirty="0">
                <a:latin typeface="Carlito"/>
                <a:cs typeface="Carlito"/>
              </a:rPr>
              <a:t>all </a:t>
            </a:r>
            <a:r>
              <a:rPr sz="2800" spc="-10" dirty="0">
                <a:latin typeface="Carlito"/>
                <a:cs typeface="Carlito"/>
              </a:rPr>
              <a:t>management </a:t>
            </a:r>
            <a:r>
              <a:rPr sz="2800" spc="-15" dirty="0">
                <a:latin typeface="Carlito"/>
                <a:cs typeface="Carlito"/>
              </a:rPr>
              <a:t>problems. By </a:t>
            </a:r>
            <a:r>
              <a:rPr sz="2800" spc="-10" dirty="0">
                <a:latin typeface="Carlito"/>
                <a:cs typeface="Carlito"/>
              </a:rPr>
              <a:t>this </a:t>
            </a:r>
            <a:r>
              <a:rPr sz="2800" spc="-5" dirty="0">
                <a:latin typeface="Carlito"/>
                <a:cs typeface="Carlito"/>
              </a:rPr>
              <a:t>method the manager  and </a:t>
            </a:r>
            <a:r>
              <a:rPr sz="2800" spc="-10" dirty="0">
                <a:latin typeface="Carlito"/>
                <a:cs typeface="Carlito"/>
              </a:rPr>
              <a:t>his employees come </a:t>
            </a:r>
            <a:r>
              <a:rPr sz="2800" spc="-20" dirty="0">
                <a:latin typeface="Carlito"/>
                <a:cs typeface="Carlito"/>
              </a:rPr>
              <a:t>into </a:t>
            </a:r>
            <a:r>
              <a:rPr sz="2800" spc="-15" dirty="0">
                <a:latin typeface="Carlito"/>
                <a:cs typeface="Carlito"/>
              </a:rPr>
              <a:t>contacts </a:t>
            </a:r>
            <a:r>
              <a:rPr sz="2800" spc="-5" dirty="0">
                <a:latin typeface="Carlito"/>
                <a:cs typeface="Carlito"/>
              </a:rPr>
              <a:t>with the </a:t>
            </a:r>
            <a:r>
              <a:rPr sz="2800" spc="-10" dirty="0">
                <a:latin typeface="Carlito"/>
                <a:cs typeface="Carlito"/>
              </a:rPr>
              <a:t>inner mind </a:t>
            </a:r>
            <a:r>
              <a:rPr sz="2800" spc="-5" dirty="0">
                <a:latin typeface="Carlito"/>
                <a:cs typeface="Carlito"/>
              </a:rPr>
              <a:t>or </a:t>
            </a:r>
            <a:r>
              <a:rPr sz="2800" spc="-10" dirty="0">
                <a:latin typeface="Carlito"/>
                <a:cs typeface="Carlito"/>
              </a:rPr>
              <a:t>higher  consciousness </a:t>
            </a:r>
            <a:r>
              <a:rPr sz="2800" spc="-25" dirty="0">
                <a:latin typeface="Carlito"/>
                <a:cs typeface="Carlito"/>
              </a:rPr>
              <a:t>for </a:t>
            </a:r>
            <a:r>
              <a:rPr sz="2800" spc="-5" dirty="0">
                <a:latin typeface="Carlito"/>
                <a:cs typeface="Carlito"/>
              </a:rPr>
              <a:t>arriving </a:t>
            </a:r>
            <a:r>
              <a:rPr sz="2800" spc="-15" dirty="0">
                <a:latin typeface="Carlito"/>
                <a:cs typeface="Carlito"/>
              </a:rPr>
              <a:t>at proper </a:t>
            </a:r>
            <a:r>
              <a:rPr sz="2800" spc="-10" dirty="0">
                <a:latin typeface="Carlito"/>
                <a:cs typeface="Carlito"/>
              </a:rPr>
              <a:t>solution </a:t>
            </a:r>
            <a:r>
              <a:rPr sz="2800" spc="-20" dirty="0">
                <a:latin typeface="Carlito"/>
                <a:cs typeface="Carlito"/>
              </a:rPr>
              <a:t>to</a:t>
            </a:r>
            <a:r>
              <a:rPr sz="2800" spc="160" dirty="0">
                <a:latin typeface="Carlito"/>
                <a:cs typeface="Carlito"/>
              </a:rPr>
              <a:t> </a:t>
            </a:r>
            <a:r>
              <a:rPr sz="2800" spc="-5" dirty="0">
                <a:latin typeface="Carlito"/>
                <a:cs typeface="Carlito"/>
              </a:rPr>
              <a:t>their</a:t>
            </a:r>
            <a:endParaRPr sz="2800">
              <a:latin typeface="Carlito"/>
              <a:cs typeface="Carlito"/>
            </a:endParaRPr>
          </a:p>
        </p:txBody>
      </p:sp>
    </p:spTree>
    <p:extLst>
      <p:ext uri="{BB962C8B-B14F-4D97-AF65-F5344CB8AC3E}">
        <p14:creationId xmlns:p14="http://schemas.microsoft.com/office/powerpoint/2010/main" val="316808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0776" y="78485"/>
            <a:ext cx="11864975" cy="6244590"/>
          </a:xfrm>
          <a:prstGeom prst="rect">
            <a:avLst/>
          </a:prstGeom>
        </p:spPr>
        <p:txBody>
          <a:bodyPr vert="horz" wrap="square" lIns="0" tIns="12700" rIns="0" bIns="0" rtlCol="0">
            <a:spAutoFit/>
          </a:bodyPr>
          <a:lstStyle/>
          <a:p>
            <a:pPr marL="12700">
              <a:lnSpc>
                <a:spcPct val="100000"/>
              </a:lnSpc>
              <a:spcBef>
                <a:spcPts val="100"/>
              </a:spcBef>
            </a:pPr>
            <a:r>
              <a:rPr sz="2400" b="1" spc="-10" dirty="0">
                <a:latin typeface="Carlito"/>
                <a:cs typeface="Carlito"/>
              </a:rPr>
              <a:t>Stepping</a:t>
            </a:r>
            <a:r>
              <a:rPr sz="2400" b="1" dirty="0">
                <a:latin typeface="Carlito"/>
                <a:cs typeface="Carlito"/>
              </a:rPr>
              <a:t> back</a:t>
            </a:r>
            <a:endParaRPr sz="2400">
              <a:latin typeface="Carlito"/>
              <a:cs typeface="Carlito"/>
            </a:endParaRPr>
          </a:p>
          <a:p>
            <a:pPr marL="12700" marR="5080">
              <a:lnSpc>
                <a:spcPct val="100000"/>
              </a:lnSpc>
            </a:pPr>
            <a:r>
              <a:rPr sz="2400" spc="-5" dirty="0">
                <a:latin typeface="Carlito"/>
                <a:cs typeface="Carlito"/>
              </a:rPr>
              <a:t>The </a:t>
            </a:r>
            <a:r>
              <a:rPr sz="2400" spc="-10" dirty="0">
                <a:latin typeface="Carlito"/>
                <a:cs typeface="Carlito"/>
              </a:rPr>
              <a:t>stepping </a:t>
            </a:r>
            <a:r>
              <a:rPr sz="2400" spc="-5" dirty="0">
                <a:latin typeface="Carlito"/>
                <a:cs typeface="Carlito"/>
              </a:rPr>
              <a:t>back or </a:t>
            </a:r>
            <a:r>
              <a:rPr sz="2400" spc="-10" dirty="0">
                <a:latin typeface="Carlito"/>
                <a:cs typeface="Carlito"/>
              </a:rPr>
              <a:t>drawing </a:t>
            </a:r>
            <a:r>
              <a:rPr sz="2400" spc="-5" dirty="0">
                <a:latin typeface="Carlito"/>
                <a:cs typeface="Carlito"/>
              </a:rPr>
              <a:t>back </a:t>
            </a:r>
            <a:r>
              <a:rPr sz="2400" spc="-15" dirty="0">
                <a:latin typeface="Carlito"/>
                <a:cs typeface="Carlito"/>
              </a:rPr>
              <a:t>into </a:t>
            </a:r>
            <a:r>
              <a:rPr sz="2400" spc="-10" dirty="0">
                <a:latin typeface="Carlito"/>
                <a:cs typeface="Carlito"/>
              </a:rPr>
              <a:t>yourself </a:t>
            </a:r>
            <a:r>
              <a:rPr sz="2400" dirty="0">
                <a:latin typeface="Carlito"/>
                <a:cs typeface="Carlito"/>
              </a:rPr>
              <a:t>is </a:t>
            </a:r>
            <a:r>
              <a:rPr sz="2400" spc="-5" dirty="0">
                <a:latin typeface="Carlito"/>
                <a:cs typeface="Carlito"/>
              </a:rPr>
              <a:t>another device of </a:t>
            </a:r>
            <a:r>
              <a:rPr sz="2400" dirty="0">
                <a:latin typeface="Carlito"/>
                <a:cs typeface="Carlito"/>
              </a:rPr>
              <a:t>learning </a:t>
            </a:r>
            <a:r>
              <a:rPr sz="2400" spc="-15" dirty="0">
                <a:latin typeface="Carlito"/>
                <a:cs typeface="Carlito"/>
              </a:rPr>
              <a:t>to </a:t>
            </a:r>
            <a:r>
              <a:rPr sz="2400" spc="-10" dirty="0">
                <a:latin typeface="Carlito"/>
                <a:cs typeface="Carlito"/>
              </a:rPr>
              <a:t>go </a:t>
            </a:r>
            <a:r>
              <a:rPr sz="2400" spc="-5" dirty="0">
                <a:latin typeface="Carlito"/>
                <a:cs typeface="Carlito"/>
              </a:rPr>
              <a:t>deep </a:t>
            </a:r>
            <a:r>
              <a:rPr sz="2400" dirty="0">
                <a:latin typeface="Carlito"/>
                <a:cs typeface="Carlito"/>
              </a:rPr>
              <a:t>within  and </a:t>
            </a:r>
            <a:r>
              <a:rPr sz="2400" spc="-5" dirty="0">
                <a:latin typeface="Carlito"/>
                <a:cs typeface="Carlito"/>
              </a:rPr>
              <a:t>look; </a:t>
            </a:r>
            <a:r>
              <a:rPr sz="2400" spc="-10" dirty="0">
                <a:latin typeface="Carlito"/>
                <a:cs typeface="Carlito"/>
              </a:rPr>
              <a:t>you can </a:t>
            </a:r>
            <a:r>
              <a:rPr sz="2400" spc="-5" dirty="0">
                <a:latin typeface="Carlito"/>
                <a:cs typeface="Carlito"/>
              </a:rPr>
              <a:t>remain quiet </a:t>
            </a:r>
            <a:r>
              <a:rPr sz="2400" dirty="0">
                <a:latin typeface="Carlito"/>
                <a:cs typeface="Carlito"/>
              </a:rPr>
              <a:t>and </a:t>
            </a:r>
            <a:r>
              <a:rPr sz="2400" spc="-10" dirty="0">
                <a:latin typeface="Carlito"/>
                <a:cs typeface="Carlito"/>
              </a:rPr>
              <a:t>call </a:t>
            </a:r>
            <a:r>
              <a:rPr sz="2400" spc="-5" dirty="0">
                <a:latin typeface="Carlito"/>
                <a:cs typeface="Carlito"/>
              </a:rPr>
              <a:t>on </a:t>
            </a:r>
            <a:r>
              <a:rPr sz="2400" dirty="0">
                <a:latin typeface="Carlito"/>
                <a:cs typeface="Carlito"/>
              </a:rPr>
              <a:t>the inner </a:t>
            </a:r>
            <a:r>
              <a:rPr sz="2400" spc="-5" dirty="0">
                <a:latin typeface="Carlito"/>
                <a:cs typeface="Carlito"/>
              </a:rPr>
              <a:t>consciousness </a:t>
            </a:r>
            <a:r>
              <a:rPr sz="2400" spc="-20" dirty="0">
                <a:latin typeface="Carlito"/>
                <a:cs typeface="Carlito"/>
              </a:rPr>
              <a:t>force </a:t>
            </a:r>
            <a:r>
              <a:rPr sz="2400" dirty="0">
                <a:latin typeface="Carlito"/>
                <a:cs typeface="Carlito"/>
              </a:rPr>
              <a:t>and </a:t>
            </a:r>
            <a:r>
              <a:rPr sz="2400" spc="-10" dirty="0">
                <a:latin typeface="Carlito"/>
                <a:cs typeface="Carlito"/>
              </a:rPr>
              <a:t>wait </a:t>
            </a:r>
            <a:r>
              <a:rPr sz="2400" spc="-20" dirty="0">
                <a:latin typeface="Carlito"/>
                <a:cs typeface="Carlito"/>
              </a:rPr>
              <a:t>for </a:t>
            </a:r>
            <a:r>
              <a:rPr sz="2400" dirty="0">
                <a:latin typeface="Carlito"/>
                <a:cs typeface="Carlito"/>
              </a:rPr>
              <a:t>a while  </a:t>
            </a:r>
            <a:r>
              <a:rPr sz="2400" spc="-20" dirty="0">
                <a:latin typeface="Carlito"/>
                <a:cs typeface="Carlito"/>
              </a:rPr>
              <a:t>for </a:t>
            </a:r>
            <a:r>
              <a:rPr sz="2400" dirty="0">
                <a:latin typeface="Carlito"/>
                <a:cs typeface="Carlito"/>
              </a:rPr>
              <a:t>an </a:t>
            </a:r>
            <a:r>
              <a:rPr sz="2400" spc="-40" dirty="0">
                <a:latin typeface="Carlito"/>
                <a:cs typeface="Carlito"/>
              </a:rPr>
              <a:t>answer. </a:t>
            </a:r>
            <a:r>
              <a:rPr sz="2400" spc="-10" dirty="0">
                <a:latin typeface="Carlito"/>
                <a:cs typeface="Carlito"/>
              </a:rPr>
              <a:t>Then you </a:t>
            </a:r>
            <a:r>
              <a:rPr sz="2400" spc="-5" dirty="0">
                <a:latin typeface="Carlito"/>
                <a:cs typeface="Carlito"/>
              </a:rPr>
              <a:t>know </a:t>
            </a:r>
            <a:r>
              <a:rPr sz="2400" spc="-15" dirty="0">
                <a:latin typeface="Carlito"/>
                <a:cs typeface="Carlito"/>
              </a:rPr>
              <a:t>exactly </a:t>
            </a:r>
            <a:r>
              <a:rPr sz="2400" spc="-10" dirty="0">
                <a:latin typeface="Carlito"/>
                <a:cs typeface="Carlito"/>
              </a:rPr>
              <a:t>what </a:t>
            </a:r>
            <a:r>
              <a:rPr sz="2400" spc="-15" dirty="0">
                <a:latin typeface="Carlito"/>
                <a:cs typeface="Carlito"/>
              </a:rPr>
              <a:t>to </a:t>
            </a:r>
            <a:r>
              <a:rPr sz="2400" spc="-5" dirty="0">
                <a:latin typeface="Carlito"/>
                <a:cs typeface="Carlito"/>
              </a:rPr>
              <a:t>do. Remember </a:t>
            </a:r>
            <a:r>
              <a:rPr sz="2400" spc="-15" dirty="0">
                <a:latin typeface="Carlito"/>
                <a:cs typeface="Carlito"/>
              </a:rPr>
              <a:t>therefore, </a:t>
            </a:r>
            <a:r>
              <a:rPr sz="2400" spc="-10" dirty="0">
                <a:latin typeface="Carlito"/>
                <a:cs typeface="Carlito"/>
              </a:rPr>
              <a:t>that you </a:t>
            </a:r>
            <a:r>
              <a:rPr sz="2400" spc="-5" dirty="0">
                <a:latin typeface="Carlito"/>
                <a:cs typeface="Carlito"/>
              </a:rPr>
              <a:t>cannot </a:t>
            </a:r>
            <a:r>
              <a:rPr sz="2400" spc="-10" dirty="0">
                <a:latin typeface="Carlito"/>
                <a:cs typeface="Carlito"/>
              </a:rPr>
              <a:t>receive  </a:t>
            </a:r>
            <a:r>
              <a:rPr sz="2400" dirty="0">
                <a:latin typeface="Carlito"/>
                <a:cs typeface="Carlito"/>
              </a:rPr>
              <a:t>the </a:t>
            </a:r>
            <a:r>
              <a:rPr sz="2400" spc="-10" dirty="0">
                <a:latin typeface="Carlito"/>
                <a:cs typeface="Carlito"/>
              </a:rPr>
              <a:t>answer </a:t>
            </a:r>
            <a:r>
              <a:rPr sz="2400" spc="-25" dirty="0">
                <a:latin typeface="Carlito"/>
                <a:cs typeface="Carlito"/>
              </a:rPr>
              <a:t>before </a:t>
            </a:r>
            <a:r>
              <a:rPr sz="2400" spc="-10" dirty="0">
                <a:latin typeface="Carlito"/>
                <a:cs typeface="Carlito"/>
              </a:rPr>
              <a:t>you </a:t>
            </a:r>
            <a:r>
              <a:rPr sz="2400" spc="-15" dirty="0">
                <a:latin typeface="Carlito"/>
                <a:cs typeface="Carlito"/>
              </a:rPr>
              <a:t>are </a:t>
            </a:r>
            <a:r>
              <a:rPr sz="2400" spc="-5" dirty="0">
                <a:latin typeface="Carlito"/>
                <a:cs typeface="Carlito"/>
              </a:rPr>
              <a:t>very peaceful. </a:t>
            </a:r>
            <a:r>
              <a:rPr sz="2400" spc="-10" dirty="0">
                <a:latin typeface="Carlito"/>
                <a:cs typeface="Carlito"/>
              </a:rPr>
              <a:t>The stepping </a:t>
            </a:r>
            <a:r>
              <a:rPr sz="2400" spc="-5" dirty="0">
                <a:latin typeface="Carlito"/>
                <a:cs typeface="Carlito"/>
              </a:rPr>
              <a:t>back </a:t>
            </a:r>
            <a:r>
              <a:rPr sz="2400" spc="-15" dirty="0">
                <a:latin typeface="Carlito"/>
                <a:cs typeface="Carlito"/>
              </a:rPr>
              <a:t>from </a:t>
            </a:r>
            <a:r>
              <a:rPr sz="2400" dirty="0">
                <a:latin typeface="Carlito"/>
                <a:cs typeface="Carlito"/>
              </a:rPr>
              <a:t>a </a:t>
            </a:r>
            <a:r>
              <a:rPr sz="2400" spc="-5" dirty="0">
                <a:latin typeface="Carlito"/>
                <a:cs typeface="Carlito"/>
              </a:rPr>
              <a:t>situation </a:t>
            </a:r>
            <a:r>
              <a:rPr sz="2400" spc="-20" dirty="0">
                <a:latin typeface="Carlito"/>
                <a:cs typeface="Carlito"/>
              </a:rPr>
              <a:t>for </a:t>
            </a:r>
            <a:r>
              <a:rPr sz="2400" dirty="0">
                <a:latin typeface="Carlito"/>
                <a:cs typeface="Carlito"/>
              </a:rPr>
              <a:t>a while </a:t>
            </a:r>
            <a:r>
              <a:rPr sz="2400" spc="-5" dirty="0">
                <a:latin typeface="Carlito"/>
                <a:cs typeface="Carlito"/>
              </a:rPr>
              <a:t>enables  </a:t>
            </a:r>
            <a:r>
              <a:rPr sz="2400" spc="-10" dirty="0">
                <a:latin typeface="Carlito"/>
                <a:cs typeface="Carlito"/>
              </a:rPr>
              <a:t>you </a:t>
            </a:r>
            <a:r>
              <a:rPr sz="2400" spc="-15" dirty="0">
                <a:latin typeface="Carlito"/>
                <a:cs typeface="Carlito"/>
              </a:rPr>
              <a:t>to control </a:t>
            </a:r>
            <a:r>
              <a:rPr sz="2400" dirty="0">
                <a:latin typeface="Carlito"/>
                <a:cs typeface="Carlito"/>
              </a:rPr>
              <a:t>and </a:t>
            </a:r>
            <a:r>
              <a:rPr sz="2400" spc="-10" dirty="0">
                <a:latin typeface="Carlito"/>
                <a:cs typeface="Carlito"/>
              </a:rPr>
              <a:t>even master </a:t>
            </a:r>
            <a:r>
              <a:rPr sz="2400" dirty="0">
                <a:latin typeface="Carlito"/>
                <a:cs typeface="Carlito"/>
              </a:rPr>
              <a:t>the </a:t>
            </a:r>
            <a:r>
              <a:rPr sz="2400" spc="-5" dirty="0">
                <a:latin typeface="Carlito"/>
                <a:cs typeface="Carlito"/>
              </a:rPr>
              <a:t>situation. </a:t>
            </a:r>
            <a:r>
              <a:rPr sz="2400" dirty="0">
                <a:latin typeface="Carlito"/>
                <a:cs typeface="Carlito"/>
              </a:rPr>
              <a:t>When </a:t>
            </a:r>
            <a:r>
              <a:rPr sz="2400" spc="-10" dirty="0">
                <a:latin typeface="Carlito"/>
                <a:cs typeface="Carlito"/>
              </a:rPr>
              <a:t>you </a:t>
            </a:r>
            <a:r>
              <a:rPr sz="2400" spc="-20" dirty="0">
                <a:latin typeface="Carlito"/>
                <a:cs typeface="Carlito"/>
              </a:rPr>
              <a:t>have </a:t>
            </a:r>
            <a:r>
              <a:rPr sz="2400" dirty="0">
                <a:latin typeface="Carlito"/>
                <a:cs typeface="Carlito"/>
              </a:rPr>
              <a:t>a </a:t>
            </a:r>
            <a:r>
              <a:rPr sz="2400" spc="-10" dirty="0">
                <a:latin typeface="Carlito"/>
                <a:cs typeface="Carlito"/>
              </a:rPr>
              <a:t>problem </a:t>
            </a:r>
            <a:r>
              <a:rPr sz="2400" spc="-15" dirty="0">
                <a:latin typeface="Carlito"/>
                <a:cs typeface="Carlito"/>
              </a:rPr>
              <a:t>to </a:t>
            </a:r>
            <a:r>
              <a:rPr sz="2400" spc="-10" dirty="0">
                <a:latin typeface="Carlito"/>
                <a:cs typeface="Carlito"/>
              </a:rPr>
              <a:t>solve, </a:t>
            </a:r>
            <a:r>
              <a:rPr sz="2400" dirty="0">
                <a:latin typeface="Carlito"/>
                <a:cs typeface="Carlito"/>
              </a:rPr>
              <a:t>when </a:t>
            </a:r>
            <a:r>
              <a:rPr sz="2400" spc="-10" dirty="0">
                <a:latin typeface="Carlito"/>
                <a:cs typeface="Carlito"/>
              </a:rPr>
              <a:t>you </a:t>
            </a:r>
            <a:r>
              <a:rPr sz="2400" spc="-15" dirty="0">
                <a:latin typeface="Carlito"/>
                <a:cs typeface="Carlito"/>
              </a:rPr>
              <a:t>are  </a:t>
            </a:r>
            <a:r>
              <a:rPr sz="2400" spc="-10" dirty="0">
                <a:latin typeface="Carlito"/>
                <a:cs typeface="Carlito"/>
              </a:rPr>
              <a:t>caught </a:t>
            </a:r>
            <a:r>
              <a:rPr sz="2400" dirty="0">
                <a:latin typeface="Carlito"/>
                <a:cs typeface="Carlito"/>
              </a:rPr>
              <a:t>in a </a:t>
            </a:r>
            <a:r>
              <a:rPr sz="2400" spc="-25" dirty="0">
                <a:latin typeface="Carlito"/>
                <a:cs typeface="Carlito"/>
              </a:rPr>
              <a:t>difficulty, </a:t>
            </a:r>
            <a:r>
              <a:rPr sz="2400" dirty="0">
                <a:latin typeface="Carlito"/>
                <a:cs typeface="Carlito"/>
              </a:rPr>
              <a:t>try this </a:t>
            </a:r>
            <a:r>
              <a:rPr sz="2400" spc="-5" dirty="0">
                <a:latin typeface="Carlito"/>
                <a:cs typeface="Carlito"/>
              </a:rPr>
              <a:t>method. </a:t>
            </a:r>
            <a:r>
              <a:rPr sz="2400" spc="-10" dirty="0">
                <a:latin typeface="Carlito"/>
                <a:cs typeface="Carlito"/>
              </a:rPr>
              <a:t>‘Never </a:t>
            </a:r>
            <a:r>
              <a:rPr sz="2400" spc="-5" dirty="0">
                <a:latin typeface="Carlito"/>
                <a:cs typeface="Carlito"/>
              </a:rPr>
              <a:t>decide anything, </a:t>
            </a:r>
            <a:r>
              <a:rPr sz="2400" spc="-10" dirty="0">
                <a:latin typeface="Carlito"/>
                <a:cs typeface="Carlito"/>
              </a:rPr>
              <a:t>never </a:t>
            </a:r>
            <a:r>
              <a:rPr sz="2400" spc="-5" dirty="0">
                <a:latin typeface="Carlito"/>
                <a:cs typeface="Carlito"/>
              </a:rPr>
              <a:t>speak </a:t>
            </a:r>
            <a:r>
              <a:rPr sz="2400" dirty="0">
                <a:latin typeface="Carlito"/>
                <a:cs typeface="Carlito"/>
              </a:rPr>
              <a:t>a </a:t>
            </a:r>
            <a:r>
              <a:rPr sz="2400" spc="-15" dirty="0">
                <a:latin typeface="Carlito"/>
                <a:cs typeface="Carlito"/>
              </a:rPr>
              <a:t>word, </a:t>
            </a:r>
            <a:r>
              <a:rPr sz="2400" spc="-10" dirty="0">
                <a:latin typeface="Carlito"/>
                <a:cs typeface="Carlito"/>
              </a:rPr>
              <a:t>never </a:t>
            </a:r>
            <a:r>
              <a:rPr sz="2400" spc="-15" dirty="0">
                <a:latin typeface="Carlito"/>
                <a:cs typeface="Carlito"/>
              </a:rPr>
              <a:t>throw  yourself into </a:t>
            </a:r>
            <a:r>
              <a:rPr sz="2400" dirty="0">
                <a:latin typeface="Carlito"/>
                <a:cs typeface="Carlito"/>
              </a:rPr>
              <a:t>action without</a:t>
            </a:r>
            <a:r>
              <a:rPr sz="2400" spc="-40" dirty="0">
                <a:latin typeface="Carlito"/>
                <a:cs typeface="Carlito"/>
              </a:rPr>
              <a:t> </a:t>
            </a:r>
            <a:r>
              <a:rPr sz="2400" spc="-20" dirty="0">
                <a:latin typeface="Carlito"/>
                <a:cs typeface="Carlito"/>
              </a:rPr>
              <a:t>stepping-back.’</a:t>
            </a:r>
            <a:endParaRPr sz="2400">
              <a:latin typeface="Carlito"/>
              <a:cs typeface="Carlito"/>
            </a:endParaRPr>
          </a:p>
          <a:p>
            <a:pPr>
              <a:lnSpc>
                <a:spcPct val="100000"/>
              </a:lnSpc>
              <a:spcBef>
                <a:spcPts val="15"/>
              </a:spcBef>
            </a:pPr>
            <a:endParaRPr sz="2350">
              <a:latin typeface="Carlito"/>
              <a:cs typeface="Carlito"/>
            </a:endParaRPr>
          </a:p>
          <a:p>
            <a:pPr marL="12700">
              <a:lnSpc>
                <a:spcPct val="100000"/>
              </a:lnSpc>
            </a:pPr>
            <a:r>
              <a:rPr sz="2400" b="1" dirty="0">
                <a:latin typeface="Carlito"/>
                <a:cs typeface="Carlito"/>
              </a:rPr>
              <a:t>Self </a:t>
            </a:r>
            <a:r>
              <a:rPr sz="2400" b="1" spc="-5" dirty="0">
                <a:latin typeface="Carlito"/>
                <a:cs typeface="Carlito"/>
              </a:rPr>
              <a:t>dynamising</a:t>
            </a:r>
            <a:r>
              <a:rPr sz="2400" b="1" spc="-15" dirty="0">
                <a:latin typeface="Carlito"/>
                <a:cs typeface="Carlito"/>
              </a:rPr>
              <a:t> </a:t>
            </a:r>
            <a:r>
              <a:rPr sz="2400" b="1" spc="-10" dirty="0">
                <a:latin typeface="Carlito"/>
                <a:cs typeface="Carlito"/>
              </a:rPr>
              <a:t>meditation</a:t>
            </a:r>
            <a:endParaRPr sz="2400">
              <a:latin typeface="Carlito"/>
              <a:cs typeface="Carlito"/>
            </a:endParaRPr>
          </a:p>
          <a:p>
            <a:pPr marL="12700" marR="66040">
              <a:lnSpc>
                <a:spcPct val="100000"/>
              </a:lnSpc>
            </a:pPr>
            <a:r>
              <a:rPr sz="2400" dirty="0">
                <a:latin typeface="Carlito"/>
                <a:cs typeface="Carlito"/>
              </a:rPr>
              <a:t>A </a:t>
            </a:r>
            <a:r>
              <a:rPr sz="2400" spc="-5" dirty="0">
                <a:latin typeface="Carlito"/>
                <a:cs typeface="Carlito"/>
              </a:rPr>
              <a:t>dynamic meditation </a:t>
            </a:r>
            <a:r>
              <a:rPr sz="2400" dirty="0">
                <a:latin typeface="Carlito"/>
                <a:cs typeface="Carlito"/>
              </a:rPr>
              <a:t>is </a:t>
            </a:r>
            <a:r>
              <a:rPr sz="2400" spc="-10" dirty="0">
                <a:latin typeface="Carlito"/>
                <a:cs typeface="Carlito"/>
              </a:rPr>
              <a:t>meditation </a:t>
            </a:r>
            <a:r>
              <a:rPr sz="2400" spc="-5" dirty="0">
                <a:latin typeface="Carlito"/>
                <a:cs typeface="Carlito"/>
              </a:rPr>
              <a:t>of </a:t>
            </a:r>
            <a:r>
              <a:rPr sz="2400" spc="-15" dirty="0">
                <a:latin typeface="Carlito"/>
                <a:cs typeface="Carlito"/>
              </a:rPr>
              <a:t>transforming </a:t>
            </a:r>
            <a:r>
              <a:rPr sz="2400" spc="-5" dirty="0">
                <a:latin typeface="Carlito"/>
                <a:cs typeface="Carlito"/>
              </a:rPr>
              <a:t>of </a:t>
            </a:r>
            <a:r>
              <a:rPr sz="2400" spc="-10" dirty="0">
                <a:latin typeface="Carlito"/>
                <a:cs typeface="Carlito"/>
              </a:rPr>
              <a:t>lower consciousness </a:t>
            </a:r>
            <a:r>
              <a:rPr sz="2400" spc="-15" dirty="0">
                <a:latin typeface="Carlito"/>
                <a:cs typeface="Carlito"/>
              </a:rPr>
              <a:t>into </a:t>
            </a:r>
            <a:r>
              <a:rPr sz="2400" spc="-5" dirty="0">
                <a:latin typeface="Carlito"/>
                <a:cs typeface="Carlito"/>
              </a:rPr>
              <a:t>higher  consciousness. Hence </a:t>
            </a:r>
            <a:r>
              <a:rPr sz="2400" spc="-15" dirty="0">
                <a:latin typeface="Carlito"/>
                <a:cs typeface="Carlito"/>
              </a:rPr>
              <a:t>we </a:t>
            </a:r>
            <a:r>
              <a:rPr sz="2400" spc="-5" dirty="0">
                <a:latin typeface="Carlito"/>
                <a:cs typeface="Carlito"/>
              </a:rPr>
              <a:t>call </a:t>
            </a:r>
            <a:r>
              <a:rPr sz="2400" dirty="0">
                <a:latin typeface="Carlito"/>
                <a:cs typeface="Carlito"/>
              </a:rPr>
              <a:t>it </a:t>
            </a:r>
            <a:r>
              <a:rPr sz="2400" spc="-15" dirty="0">
                <a:latin typeface="Carlito"/>
                <a:cs typeface="Carlito"/>
              </a:rPr>
              <a:t>transforming </a:t>
            </a:r>
            <a:r>
              <a:rPr sz="2400" spc="-5" dirty="0">
                <a:latin typeface="Carlito"/>
                <a:cs typeface="Carlito"/>
              </a:rPr>
              <a:t>meditation. </a:t>
            </a:r>
            <a:r>
              <a:rPr sz="2400" dirty="0">
                <a:latin typeface="Carlito"/>
                <a:cs typeface="Carlito"/>
              </a:rPr>
              <a:t>It </a:t>
            </a:r>
            <a:r>
              <a:rPr sz="2400" spc="-5" dirty="0">
                <a:latin typeface="Carlito"/>
                <a:cs typeface="Carlito"/>
              </a:rPr>
              <a:t>opens </a:t>
            </a:r>
            <a:r>
              <a:rPr sz="2400" dirty="0">
                <a:latin typeface="Carlito"/>
                <a:cs typeface="Carlito"/>
              </a:rPr>
              <a:t>the </a:t>
            </a:r>
            <a:r>
              <a:rPr sz="2400" spc="-10" dirty="0">
                <a:latin typeface="Carlito"/>
                <a:cs typeface="Carlito"/>
              </a:rPr>
              <a:t>third eye </a:t>
            </a:r>
            <a:r>
              <a:rPr sz="2400" spc="-5" dirty="0">
                <a:latin typeface="Carlito"/>
                <a:cs typeface="Carlito"/>
              </a:rPr>
              <a:t>of wisdom  </a:t>
            </a:r>
            <a:r>
              <a:rPr sz="2400" spc="-10" dirty="0">
                <a:latin typeface="Carlito"/>
                <a:cs typeface="Carlito"/>
              </a:rPr>
              <a:t>through </a:t>
            </a:r>
            <a:r>
              <a:rPr sz="2400" spc="-5" dirty="0">
                <a:latin typeface="Carlito"/>
                <a:cs typeface="Carlito"/>
              </a:rPr>
              <a:t>insight. </a:t>
            </a:r>
            <a:r>
              <a:rPr sz="2400" spc="-10" dirty="0">
                <a:latin typeface="Carlito"/>
                <a:cs typeface="Carlito"/>
              </a:rPr>
              <a:t>Through </a:t>
            </a:r>
            <a:r>
              <a:rPr sz="2400" spc="-5" dirty="0">
                <a:latin typeface="Carlito"/>
                <a:cs typeface="Carlito"/>
              </a:rPr>
              <a:t>meditation, </a:t>
            </a:r>
            <a:r>
              <a:rPr sz="2400" dirty="0">
                <a:latin typeface="Carlito"/>
                <a:cs typeface="Carlito"/>
              </a:rPr>
              <a:t>in a </a:t>
            </a:r>
            <a:r>
              <a:rPr sz="2400" spc="-10" dirty="0">
                <a:latin typeface="Carlito"/>
                <a:cs typeface="Carlito"/>
              </a:rPr>
              <a:t>silent </a:t>
            </a:r>
            <a:r>
              <a:rPr sz="2400" dirty="0">
                <a:latin typeface="Carlito"/>
                <a:cs typeface="Carlito"/>
              </a:rPr>
              <a:t>and </a:t>
            </a:r>
            <a:r>
              <a:rPr sz="2400" spc="-5" dirty="0">
                <a:latin typeface="Carlito"/>
                <a:cs typeface="Carlito"/>
              </a:rPr>
              <a:t>calm </a:t>
            </a:r>
            <a:r>
              <a:rPr sz="2400" dirty="0">
                <a:latin typeface="Carlito"/>
                <a:cs typeface="Carlito"/>
              </a:rPr>
              <a:t>mind, </a:t>
            </a:r>
            <a:r>
              <a:rPr sz="2400" spc="-10" dirty="0">
                <a:latin typeface="Carlito"/>
                <a:cs typeface="Carlito"/>
              </a:rPr>
              <a:t>you </a:t>
            </a:r>
            <a:r>
              <a:rPr sz="2400" spc="-15" dirty="0">
                <a:latin typeface="Carlito"/>
                <a:cs typeface="Carlito"/>
              </a:rPr>
              <a:t>are </a:t>
            </a:r>
            <a:r>
              <a:rPr sz="2400" dirty="0">
                <a:latin typeface="Carlito"/>
                <a:cs typeface="Carlito"/>
              </a:rPr>
              <a:t>able </a:t>
            </a:r>
            <a:r>
              <a:rPr sz="2400" spc="-15" dirty="0">
                <a:latin typeface="Carlito"/>
                <a:cs typeface="Carlito"/>
              </a:rPr>
              <a:t>to contact </a:t>
            </a:r>
            <a:r>
              <a:rPr sz="2400" dirty="0">
                <a:latin typeface="Carlito"/>
                <a:cs typeface="Carlito"/>
              </a:rPr>
              <a:t>this  </a:t>
            </a:r>
            <a:r>
              <a:rPr sz="2400" spc="-10" dirty="0">
                <a:latin typeface="Carlito"/>
                <a:cs typeface="Carlito"/>
              </a:rPr>
              <a:t>centre </a:t>
            </a:r>
            <a:r>
              <a:rPr sz="2400" spc="-5" dirty="0">
                <a:latin typeface="Carlito"/>
                <a:cs typeface="Carlito"/>
              </a:rPr>
              <a:t>or higher </a:t>
            </a:r>
            <a:r>
              <a:rPr sz="2400" spc="-10" dirty="0">
                <a:latin typeface="Carlito"/>
                <a:cs typeface="Carlito"/>
              </a:rPr>
              <a:t>conciousness. This </a:t>
            </a:r>
            <a:r>
              <a:rPr sz="2400" dirty="0">
                <a:latin typeface="Carlito"/>
                <a:cs typeface="Carlito"/>
              </a:rPr>
              <a:t>is </a:t>
            </a:r>
            <a:r>
              <a:rPr sz="2400" spc="-5" dirty="0">
                <a:latin typeface="Carlito"/>
                <a:cs typeface="Carlito"/>
              </a:rPr>
              <a:t>called consciousness </a:t>
            </a:r>
            <a:r>
              <a:rPr sz="2400" spc="-10" dirty="0">
                <a:latin typeface="Carlito"/>
                <a:cs typeface="Carlito"/>
              </a:rPr>
              <a:t>approach </a:t>
            </a:r>
            <a:r>
              <a:rPr sz="2400" spc="-15" dirty="0">
                <a:latin typeface="Carlito"/>
                <a:cs typeface="Carlito"/>
              </a:rPr>
              <a:t>to </a:t>
            </a:r>
            <a:r>
              <a:rPr sz="2400" spc="-5" dirty="0">
                <a:latin typeface="Carlito"/>
                <a:cs typeface="Carlito"/>
              </a:rPr>
              <a:t>management, </a:t>
            </a:r>
            <a:r>
              <a:rPr sz="2400" dirty="0">
                <a:latin typeface="Carlito"/>
                <a:cs typeface="Carlito"/>
              </a:rPr>
              <a:t>a </a:t>
            </a:r>
            <a:r>
              <a:rPr sz="2400" spc="-10" dirty="0">
                <a:latin typeface="Carlito"/>
                <a:cs typeface="Carlito"/>
              </a:rPr>
              <a:t>process  </a:t>
            </a:r>
            <a:r>
              <a:rPr sz="2400" spc="-5" dirty="0">
                <a:latin typeface="Carlito"/>
                <a:cs typeface="Carlito"/>
              </a:rPr>
              <a:t>of </a:t>
            </a:r>
            <a:r>
              <a:rPr sz="2400" dirty="0">
                <a:latin typeface="Carlito"/>
                <a:cs typeface="Carlito"/>
              </a:rPr>
              <a:t>‘within </a:t>
            </a:r>
            <a:r>
              <a:rPr sz="2400" spc="-15" dirty="0">
                <a:latin typeface="Carlito"/>
                <a:cs typeface="Carlito"/>
              </a:rPr>
              <a:t>to </a:t>
            </a:r>
            <a:r>
              <a:rPr sz="2400" spc="5" dirty="0">
                <a:latin typeface="Carlito"/>
                <a:cs typeface="Carlito"/>
              </a:rPr>
              <a:t>without’ </a:t>
            </a:r>
            <a:r>
              <a:rPr sz="2400" spc="-5" dirty="0">
                <a:latin typeface="Carlito"/>
                <a:cs typeface="Carlito"/>
              </a:rPr>
              <a:t>management. The management </a:t>
            </a:r>
            <a:r>
              <a:rPr sz="2400" dirty="0">
                <a:latin typeface="Carlito"/>
                <a:cs typeface="Carlito"/>
              </a:rPr>
              <a:t>and </a:t>
            </a:r>
            <a:r>
              <a:rPr sz="2400" spc="-25" dirty="0">
                <a:latin typeface="Carlito"/>
                <a:cs typeface="Carlito"/>
              </a:rPr>
              <a:t>workers </a:t>
            </a:r>
            <a:r>
              <a:rPr sz="2400" spc="-10" dirty="0">
                <a:latin typeface="Carlito"/>
                <a:cs typeface="Carlito"/>
              </a:rPr>
              <a:t>must </a:t>
            </a:r>
            <a:r>
              <a:rPr sz="2400" spc="-20" dirty="0">
                <a:latin typeface="Carlito"/>
                <a:cs typeface="Carlito"/>
              </a:rPr>
              <a:t>have </a:t>
            </a:r>
            <a:r>
              <a:rPr sz="2400" spc="-10" dirty="0">
                <a:latin typeface="Carlito"/>
                <a:cs typeface="Carlito"/>
              </a:rPr>
              <a:t>absolute faith or  </a:t>
            </a:r>
            <a:r>
              <a:rPr sz="2400" spc="-5" dirty="0">
                <a:latin typeface="Carlito"/>
                <a:cs typeface="Carlito"/>
              </a:rPr>
              <a:t>trust on </a:t>
            </a:r>
            <a:r>
              <a:rPr sz="2400" dirty="0">
                <a:latin typeface="Carlito"/>
                <a:cs typeface="Carlito"/>
              </a:rPr>
              <a:t>the </a:t>
            </a:r>
            <a:r>
              <a:rPr sz="2400" spc="-25" dirty="0">
                <a:latin typeface="Carlito"/>
                <a:cs typeface="Carlito"/>
              </a:rPr>
              <a:t>Supreme’s </a:t>
            </a:r>
            <a:r>
              <a:rPr sz="2400" spc="-10" dirty="0">
                <a:latin typeface="Carlito"/>
                <a:cs typeface="Carlito"/>
              </a:rPr>
              <a:t>Infinite </a:t>
            </a:r>
            <a:r>
              <a:rPr sz="2400" spc="-55" dirty="0">
                <a:latin typeface="Carlito"/>
                <a:cs typeface="Carlito"/>
              </a:rPr>
              <a:t>Power. </a:t>
            </a:r>
            <a:r>
              <a:rPr sz="2400" spc="-10" dirty="0">
                <a:latin typeface="Carlito"/>
                <a:cs typeface="Carlito"/>
              </a:rPr>
              <a:t>Our </a:t>
            </a:r>
            <a:r>
              <a:rPr sz="2400" dirty="0">
                <a:latin typeface="Carlito"/>
                <a:cs typeface="Carlito"/>
              </a:rPr>
              <a:t>inner </a:t>
            </a:r>
            <a:r>
              <a:rPr sz="2400" spc="-5" dirty="0">
                <a:latin typeface="Carlito"/>
                <a:cs typeface="Carlito"/>
              </a:rPr>
              <a:t>being has </a:t>
            </a:r>
            <a:r>
              <a:rPr sz="2400" dirty="0">
                <a:latin typeface="Carlito"/>
                <a:cs typeface="Carlito"/>
              </a:rPr>
              <a:t>the true </a:t>
            </a:r>
            <a:r>
              <a:rPr sz="2400" spc="-5" dirty="0">
                <a:latin typeface="Carlito"/>
                <a:cs typeface="Carlito"/>
              </a:rPr>
              <a:t>knowledge. It </a:t>
            </a:r>
            <a:r>
              <a:rPr sz="2400" spc="-20" dirty="0">
                <a:latin typeface="Carlito"/>
                <a:cs typeface="Carlito"/>
              </a:rPr>
              <a:t>says, </a:t>
            </a:r>
            <a:r>
              <a:rPr sz="2400" dirty="0">
                <a:latin typeface="Carlito"/>
                <a:cs typeface="Carlito"/>
              </a:rPr>
              <a:t>“ I </a:t>
            </a:r>
            <a:r>
              <a:rPr sz="2400" spc="-50" dirty="0">
                <a:latin typeface="Carlito"/>
                <a:cs typeface="Carlito"/>
              </a:rPr>
              <a:t>know,  </a:t>
            </a:r>
            <a:r>
              <a:rPr sz="2400" dirty="0">
                <a:latin typeface="Carlito"/>
                <a:cs typeface="Carlito"/>
              </a:rPr>
              <a:t>I </a:t>
            </a:r>
            <a:r>
              <a:rPr sz="2400" spc="-5" dirty="0">
                <a:latin typeface="Carlito"/>
                <a:cs typeface="Carlito"/>
              </a:rPr>
              <a:t>cannot </a:t>
            </a:r>
            <a:r>
              <a:rPr sz="2400" spc="-10" dirty="0">
                <a:latin typeface="Carlito"/>
                <a:cs typeface="Carlito"/>
              </a:rPr>
              <a:t>give reasons, </a:t>
            </a:r>
            <a:r>
              <a:rPr sz="2400" spc="-5" dirty="0">
                <a:latin typeface="Carlito"/>
                <a:cs typeface="Carlito"/>
              </a:rPr>
              <a:t>but </a:t>
            </a:r>
            <a:r>
              <a:rPr sz="2400" dirty="0">
                <a:latin typeface="Carlito"/>
                <a:cs typeface="Carlito"/>
              </a:rPr>
              <a:t>I</a:t>
            </a:r>
            <a:r>
              <a:rPr sz="2400" spc="-10" dirty="0">
                <a:latin typeface="Carlito"/>
                <a:cs typeface="Carlito"/>
              </a:rPr>
              <a:t> </a:t>
            </a:r>
            <a:r>
              <a:rPr sz="2400" spc="-95" dirty="0">
                <a:latin typeface="Carlito"/>
                <a:cs typeface="Carlito"/>
              </a:rPr>
              <a:t>know.”</a:t>
            </a:r>
            <a:endParaRPr sz="2400">
              <a:latin typeface="Carlito"/>
              <a:cs typeface="Carlito"/>
            </a:endParaRPr>
          </a:p>
        </p:txBody>
      </p:sp>
    </p:spTree>
    <p:extLst>
      <p:ext uri="{BB962C8B-B14F-4D97-AF65-F5344CB8AC3E}">
        <p14:creationId xmlns:p14="http://schemas.microsoft.com/office/powerpoint/2010/main" val="606006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0776" y="78485"/>
            <a:ext cx="3182620" cy="391160"/>
          </a:xfrm>
          <a:prstGeom prst="rect">
            <a:avLst/>
          </a:prstGeom>
        </p:spPr>
        <p:txBody>
          <a:bodyPr vert="horz" wrap="square" lIns="0" tIns="12700" rIns="0" bIns="0" rtlCol="0">
            <a:spAutoFit/>
          </a:bodyPr>
          <a:lstStyle/>
          <a:p>
            <a:pPr marL="12700">
              <a:lnSpc>
                <a:spcPct val="100000"/>
              </a:lnSpc>
              <a:spcBef>
                <a:spcPts val="100"/>
              </a:spcBef>
            </a:pPr>
            <a:r>
              <a:rPr sz="2400" b="1" spc="-10" dirty="0">
                <a:latin typeface="Carlito"/>
                <a:cs typeface="Carlito"/>
              </a:rPr>
              <a:t>Role </a:t>
            </a:r>
            <a:r>
              <a:rPr sz="2400" b="1" dirty="0">
                <a:latin typeface="Carlito"/>
                <a:cs typeface="Carlito"/>
              </a:rPr>
              <a:t>of </a:t>
            </a:r>
            <a:r>
              <a:rPr sz="2400" b="1" spc="-10" dirty="0">
                <a:latin typeface="Carlito"/>
                <a:cs typeface="Carlito"/>
              </a:rPr>
              <a:t>intuition</a:t>
            </a:r>
            <a:r>
              <a:rPr sz="2400" b="1" spc="-45" dirty="0">
                <a:latin typeface="Carlito"/>
                <a:cs typeface="Carlito"/>
              </a:rPr>
              <a:t> </a:t>
            </a:r>
            <a:r>
              <a:rPr sz="2400" b="1" spc="-10" dirty="0">
                <a:latin typeface="Carlito"/>
                <a:cs typeface="Carlito"/>
              </a:rPr>
              <a:t>(feeling)</a:t>
            </a:r>
            <a:endParaRPr sz="2400">
              <a:latin typeface="Carlito"/>
              <a:cs typeface="Carlito"/>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5" dirty="0"/>
              <a:t>Intuition </a:t>
            </a:r>
            <a:r>
              <a:rPr dirty="0"/>
              <a:t>is the act </a:t>
            </a:r>
            <a:r>
              <a:rPr spc="-5" dirty="0"/>
              <a:t>of </a:t>
            </a:r>
            <a:r>
              <a:rPr spc="-10" dirty="0"/>
              <a:t>coming </a:t>
            </a:r>
            <a:r>
              <a:rPr spc="-15" dirty="0"/>
              <a:t>to </a:t>
            </a:r>
            <a:r>
              <a:rPr spc="-10" dirty="0"/>
              <a:t>direct </a:t>
            </a:r>
            <a:r>
              <a:rPr spc="-5" dirty="0"/>
              <a:t>knowledge or certainty without reasoning </a:t>
            </a:r>
            <a:r>
              <a:rPr spc="-10" dirty="0"/>
              <a:t>or inferring. It  </a:t>
            </a:r>
            <a:r>
              <a:rPr dirty="0"/>
              <a:t>is </a:t>
            </a:r>
            <a:r>
              <a:rPr spc="-5" dirty="0"/>
              <a:t>immediate </a:t>
            </a:r>
            <a:r>
              <a:rPr spc="-10" dirty="0"/>
              <a:t>cognition by </a:t>
            </a:r>
            <a:r>
              <a:rPr dirty="0"/>
              <a:t>the inner mind and when </a:t>
            </a:r>
            <a:r>
              <a:rPr spc="-5" dirty="0"/>
              <a:t>fully developed </a:t>
            </a:r>
            <a:r>
              <a:rPr dirty="0"/>
              <a:t>is </a:t>
            </a:r>
            <a:r>
              <a:rPr spc="-10" dirty="0"/>
              <a:t>efficient </a:t>
            </a:r>
            <a:r>
              <a:rPr dirty="0"/>
              <a:t>and </a:t>
            </a:r>
            <a:r>
              <a:rPr spc="-20" dirty="0"/>
              <a:t>effective for  </a:t>
            </a:r>
            <a:r>
              <a:rPr spc="-5" dirty="0"/>
              <a:t>taking </a:t>
            </a:r>
            <a:r>
              <a:rPr spc="-15" dirty="0"/>
              <a:t>prompt </a:t>
            </a:r>
            <a:r>
              <a:rPr dirty="0"/>
              <a:t>and </a:t>
            </a:r>
            <a:r>
              <a:rPr spc="-5" dirty="0"/>
              <a:t>sound decisions. Intuition skills enable one </a:t>
            </a:r>
            <a:r>
              <a:rPr spc="-15" dirty="0"/>
              <a:t>to </a:t>
            </a:r>
            <a:r>
              <a:rPr spc="-10" dirty="0"/>
              <a:t>cope </a:t>
            </a:r>
            <a:r>
              <a:rPr dirty="0"/>
              <a:t>with </a:t>
            </a:r>
            <a:r>
              <a:rPr spc="-10" dirty="0"/>
              <a:t>confidence </a:t>
            </a:r>
            <a:r>
              <a:rPr dirty="0"/>
              <a:t>the  </a:t>
            </a:r>
            <a:r>
              <a:rPr spc="-5" dirty="0"/>
              <a:t>fluctuating </a:t>
            </a:r>
            <a:r>
              <a:rPr spc="-15" dirty="0"/>
              <a:t>environment </a:t>
            </a:r>
            <a:r>
              <a:rPr dirty="0"/>
              <a:t>and </a:t>
            </a:r>
            <a:r>
              <a:rPr spc="-10" dirty="0"/>
              <a:t>rapid </a:t>
            </a:r>
            <a:r>
              <a:rPr spc="-5" dirty="0"/>
              <a:t>changes. </a:t>
            </a:r>
            <a:r>
              <a:rPr spc="-15" dirty="0"/>
              <a:t>Faith </a:t>
            </a:r>
            <a:r>
              <a:rPr dirty="0"/>
              <a:t>is </a:t>
            </a:r>
            <a:r>
              <a:rPr spc="-10" dirty="0"/>
              <a:t>Prerequisite </a:t>
            </a:r>
            <a:r>
              <a:rPr spc="-15" dirty="0"/>
              <a:t>to </a:t>
            </a:r>
            <a:r>
              <a:rPr spc="-10" dirty="0"/>
              <a:t>develop </a:t>
            </a:r>
            <a:r>
              <a:rPr dirty="0"/>
              <a:t>and </a:t>
            </a:r>
            <a:r>
              <a:rPr spc="-15" dirty="0"/>
              <a:t>realize </a:t>
            </a:r>
            <a:r>
              <a:rPr dirty="0"/>
              <a:t>the  </a:t>
            </a:r>
            <a:r>
              <a:rPr spc="-10" dirty="0"/>
              <a:t>power </a:t>
            </a:r>
            <a:r>
              <a:rPr spc="-5" dirty="0"/>
              <a:t>of</a:t>
            </a:r>
            <a:r>
              <a:rPr spc="15" dirty="0"/>
              <a:t> </a:t>
            </a:r>
            <a:r>
              <a:rPr spc="-5" dirty="0"/>
              <a:t>intuition.</a:t>
            </a:r>
          </a:p>
        </p:txBody>
      </p:sp>
      <p:grpSp>
        <p:nvGrpSpPr>
          <p:cNvPr id="4" name="object 4"/>
          <p:cNvGrpSpPr/>
          <p:nvPr/>
        </p:nvGrpSpPr>
        <p:grpSpPr>
          <a:xfrm>
            <a:off x="1574291" y="3610355"/>
            <a:ext cx="9669780" cy="3121660"/>
            <a:chOff x="1574291" y="3610355"/>
            <a:chExt cx="9669780" cy="3121660"/>
          </a:xfrm>
        </p:grpSpPr>
        <p:sp>
          <p:nvSpPr>
            <p:cNvPr id="5" name="object 5"/>
            <p:cNvSpPr/>
            <p:nvPr/>
          </p:nvSpPr>
          <p:spPr>
            <a:xfrm>
              <a:off x="1580387" y="3616451"/>
              <a:ext cx="9657715" cy="3108960"/>
            </a:xfrm>
            <a:custGeom>
              <a:avLst/>
              <a:gdLst/>
              <a:ahLst/>
              <a:cxnLst/>
              <a:rect l="l" t="t" r="r" b="b"/>
              <a:pathLst>
                <a:path w="9657715" h="3108959">
                  <a:moveTo>
                    <a:pt x="9657588" y="0"/>
                  </a:moveTo>
                  <a:lnTo>
                    <a:pt x="0" y="0"/>
                  </a:lnTo>
                  <a:lnTo>
                    <a:pt x="0" y="3108960"/>
                  </a:lnTo>
                  <a:lnTo>
                    <a:pt x="9657588" y="3108960"/>
                  </a:lnTo>
                  <a:lnTo>
                    <a:pt x="9657588" y="0"/>
                  </a:lnTo>
                  <a:close/>
                </a:path>
              </a:pathLst>
            </a:custGeom>
            <a:solidFill>
              <a:srgbClr val="79A8A3"/>
            </a:solidFill>
          </p:spPr>
          <p:txBody>
            <a:bodyPr wrap="square" lIns="0" tIns="0" rIns="0" bIns="0" rtlCol="0"/>
            <a:lstStyle/>
            <a:p>
              <a:endParaRPr/>
            </a:p>
          </p:txBody>
        </p:sp>
        <p:sp>
          <p:nvSpPr>
            <p:cNvPr id="6" name="object 6"/>
            <p:cNvSpPr/>
            <p:nvPr/>
          </p:nvSpPr>
          <p:spPr>
            <a:xfrm>
              <a:off x="1580387" y="3616451"/>
              <a:ext cx="9657715" cy="3108960"/>
            </a:xfrm>
            <a:custGeom>
              <a:avLst/>
              <a:gdLst/>
              <a:ahLst/>
              <a:cxnLst/>
              <a:rect l="l" t="t" r="r" b="b"/>
              <a:pathLst>
                <a:path w="9657715" h="3108959">
                  <a:moveTo>
                    <a:pt x="0" y="3108960"/>
                  </a:moveTo>
                  <a:lnTo>
                    <a:pt x="9657588" y="3108960"/>
                  </a:lnTo>
                  <a:lnTo>
                    <a:pt x="9657588" y="0"/>
                  </a:lnTo>
                  <a:lnTo>
                    <a:pt x="0" y="0"/>
                  </a:lnTo>
                  <a:lnTo>
                    <a:pt x="0" y="3108960"/>
                  </a:lnTo>
                  <a:close/>
                </a:path>
              </a:pathLst>
            </a:custGeom>
            <a:ln w="12192">
              <a:solidFill>
                <a:srgbClr val="567977"/>
              </a:solidFill>
            </a:ln>
          </p:spPr>
          <p:txBody>
            <a:bodyPr wrap="square" lIns="0" tIns="0" rIns="0" bIns="0" rtlCol="0"/>
            <a:lstStyle/>
            <a:p>
              <a:endParaRPr/>
            </a:p>
          </p:txBody>
        </p:sp>
      </p:grpSp>
      <p:sp>
        <p:nvSpPr>
          <p:cNvPr id="7" name="object 7"/>
          <p:cNvSpPr txBox="1"/>
          <p:nvPr/>
        </p:nvSpPr>
        <p:spPr>
          <a:xfrm>
            <a:off x="1659127" y="3627501"/>
            <a:ext cx="9432925" cy="3012440"/>
          </a:xfrm>
          <a:prstGeom prst="rect">
            <a:avLst/>
          </a:prstGeom>
        </p:spPr>
        <p:txBody>
          <a:bodyPr vert="horz" wrap="square" lIns="0" tIns="12065" rIns="0" bIns="0" rtlCol="0">
            <a:spAutoFit/>
          </a:bodyPr>
          <a:lstStyle/>
          <a:p>
            <a:pPr marL="12700" marR="5080">
              <a:lnSpc>
                <a:spcPct val="100000"/>
              </a:lnSpc>
              <a:spcBef>
                <a:spcPts val="95"/>
              </a:spcBef>
            </a:pPr>
            <a:r>
              <a:rPr sz="2800" spc="-5" dirty="0">
                <a:solidFill>
                  <a:srgbClr val="FFFFFF"/>
                </a:solidFill>
                <a:latin typeface="Carlito"/>
                <a:cs typeface="Carlito"/>
              </a:rPr>
              <a:t>In the </a:t>
            </a:r>
            <a:r>
              <a:rPr sz="2800" spc="-10" dirty="0">
                <a:solidFill>
                  <a:srgbClr val="FFFFFF"/>
                </a:solidFill>
                <a:latin typeface="Carlito"/>
                <a:cs typeface="Carlito"/>
              </a:rPr>
              <a:t>scheme </a:t>
            </a:r>
            <a:r>
              <a:rPr sz="2800" spc="-5" dirty="0">
                <a:solidFill>
                  <a:srgbClr val="FFFFFF"/>
                </a:solidFill>
                <a:latin typeface="Carlito"/>
                <a:cs typeface="Carlito"/>
              </a:rPr>
              <a:t>of </a:t>
            </a:r>
            <a:r>
              <a:rPr sz="2800" spc="-10" dirty="0">
                <a:solidFill>
                  <a:srgbClr val="FFFFFF"/>
                </a:solidFill>
                <a:latin typeface="Carlito"/>
                <a:cs typeface="Carlito"/>
              </a:rPr>
              <a:t>management </a:t>
            </a:r>
            <a:r>
              <a:rPr sz="2800" spc="-5" dirty="0">
                <a:solidFill>
                  <a:srgbClr val="FFFFFF"/>
                </a:solidFill>
                <a:latin typeface="Carlito"/>
                <a:cs typeface="Carlito"/>
              </a:rPr>
              <a:t>as </a:t>
            </a:r>
            <a:r>
              <a:rPr sz="2800" spc="-10" dirty="0">
                <a:solidFill>
                  <a:srgbClr val="FFFFFF"/>
                </a:solidFill>
                <a:latin typeface="Carlito"/>
                <a:cs typeface="Carlito"/>
              </a:rPr>
              <a:t>per </a:t>
            </a:r>
            <a:r>
              <a:rPr sz="2800" spc="-5" dirty="0">
                <a:solidFill>
                  <a:srgbClr val="FFFFFF"/>
                </a:solidFill>
                <a:latin typeface="Carlito"/>
                <a:cs typeface="Carlito"/>
              </a:rPr>
              <a:t>Indian ethos, the </a:t>
            </a:r>
            <a:r>
              <a:rPr sz="2800" spc="-10" dirty="0">
                <a:solidFill>
                  <a:srgbClr val="FFFFFF"/>
                </a:solidFill>
                <a:latin typeface="Carlito"/>
                <a:cs typeface="Carlito"/>
              </a:rPr>
              <a:t>inner  mind </a:t>
            </a:r>
            <a:r>
              <a:rPr sz="2800" spc="-5" dirty="0">
                <a:solidFill>
                  <a:srgbClr val="FFFFFF"/>
                </a:solidFill>
                <a:latin typeface="Carlito"/>
                <a:cs typeface="Carlito"/>
              </a:rPr>
              <a:t>and the </a:t>
            </a:r>
            <a:r>
              <a:rPr sz="2800" spc="-10" dirty="0">
                <a:solidFill>
                  <a:srgbClr val="FFFFFF"/>
                </a:solidFill>
                <a:latin typeface="Carlito"/>
                <a:cs typeface="Carlito"/>
              </a:rPr>
              <a:t>inner </a:t>
            </a:r>
            <a:r>
              <a:rPr sz="2800" spc="-5" dirty="0">
                <a:solidFill>
                  <a:srgbClr val="FFFFFF"/>
                </a:solidFill>
                <a:latin typeface="Carlito"/>
                <a:cs typeface="Carlito"/>
              </a:rPr>
              <a:t>aspects of man </a:t>
            </a:r>
            <a:r>
              <a:rPr sz="2800" spc="-20" dirty="0">
                <a:solidFill>
                  <a:srgbClr val="FFFFFF"/>
                </a:solidFill>
                <a:latin typeface="Carlito"/>
                <a:cs typeface="Carlito"/>
              </a:rPr>
              <a:t>are </a:t>
            </a:r>
            <a:r>
              <a:rPr sz="2800" spc="-5" dirty="0">
                <a:solidFill>
                  <a:srgbClr val="FFFFFF"/>
                </a:solidFill>
                <a:latin typeface="Carlito"/>
                <a:cs typeface="Carlito"/>
              </a:rPr>
              <a:t>emphasised and the </a:t>
            </a:r>
            <a:r>
              <a:rPr sz="2800" spc="-10" dirty="0">
                <a:solidFill>
                  <a:srgbClr val="FFFFFF"/>
                </a:solidFill>
                <a:latin typeface="Carlito"/>
                <a:cs typeface="Carlito"/>
              </a:rPr>
              <a:t>inner  being has </a:t>
            </a:r>
            <a:r>
              <a:rPr sz="2800" spc="-20" dirty="0">
                <a:solidFill>
                  <a:srgbClr val="FFFFFF"/>
                </a:solidFill>
                <a:latin typeface="Carlito"/>
                <a:cs typeface="Carlito"/>
              </a:rPr>
              <a:t>to </a:t>
            </a:r>
            <a:r>
              <a:rPr sz="2800" spc="-10" dirty="0">
                <a:solidFill>
                  <a:srgbClr val="FFFFFF"/>
                </a:solidFill>
                <a:latin typeface="Carlito"/>
                <a:cs typeface="Carlito"/>
              </a:rPr>
              <a:t>develop </a:t>
            </a:r>
            <a:r>
              <a:rPr sz="2800" spc="-25" dirty="0">
                <a:solidFill>
                  <a:srgbClr val="FFFFFF"/>
                </a:solidFill>
                <a:latin typeface="Carlito"/>
                <a:cs typeface="Carlito"/>
              </a:rPr>
              <a:t>for </a:t>
            </a:r>
            <a:r>
              <a:rPr sz="2800" spc="-20" dirty="0">
                <a:solidFill>
                  <a:srgbClr val="FFFFFF"/>
                </a:solidFill>
                <a:latin typeface="Carlito"/>
                <a:cs typeface="Carlito"/>
              </a:rPr>
              <a:t>manifestation </a:t>
            </a:r>
            <a:r>
              <a:rPr sz="2800" spc="-5" dirty="0">
                <a:solidFill>
                  <a:srgbClr val="FFFFFF"/>
                </a:solidFill>
                <a:latin typeface="Carlito"/>
                <a:cs typeface="Carlito"/>
              </a:rPr>
              <a:t>in the </a:t>
            </a:r>
            <a:r>
              <a:rPr sz="2800" spc="-20" dirty="0">
                <a:solidFill>
                  <a:srgbClr val="FFFFFF"/>
                </a:solidFill>
                <a:latin typeface="Carlito"/>
                <a:cs typeface="Carlito"/>
              </a:rPr>
              <a:t>physical. </a:t>
            </a:r>
            <a:r>
              <a:rPr sz="2800" spc="-5" dirty="0">
                <a:solidFill>
                  <a:srgbClr val="FFFFFF"/>
                </a:solidFill>
                <a:latin typeface="Carlito"/>
                <a:cs typeface="Carlito"/>
              </a:rPr>
              <a:t>In the  </a:t>
            </a:r>
            <a:r>
              <a:rPr sz="2800" spc="-10" dirty="0">
                <a:solidFill>
                  <a:srgbClr val="FFFFFF"/>
                </a:solidFill>
                <a:latin typeface="Carlito"/>
                <a:cs typeface="Carlito"/>
              </a:rPr>
              <a:t>management </a:t>
            </a:r>
            <a:r>
              <a:rPr sz="2800" spc="-15" dirty="0">
                <a:solidFill>
                  <a:srgbClr val="FFFFFF"/>
                </a:solidFill>
                <a:latin typeface="Carlito"/>
                <a:cs typeface="Carlito"/>
              </a:rPr>
              <a:t>process </a:t>
            </a:r>
            <a:r>
              <a:rPr sz="2800" spc="-10" dirty="0">
                <a:solidFill>
                  <a:srgbClr val="FFFFFF"/>
                </a:solidFill>
                <a:latin typeface="Carlito"/>
                <a:cs typeface="Carlito"/>
              </a:rPr>
              <a:t>consciousness </a:t>
            </a:r>
            <a:r>
              <a:rPr sz="2800" spc="-5" dirty="0">
                <a:solidFill>
                  <a:srgbClr val="FFFFFF"/>
                </a:solidFill>
                <a:latin typeface="Carlito"/>
                <a:cs typeface="Carlito"/>
              </a:rPr>
              <a:t>is the </a:t>
            </a:r>
            <a:r>
              <a:rPr sz="2800" spc="-10" dirty="0">
                <a:solidFill>
                  <a:srgbClr val="FFFFFF"/>
                </a:solidFill>
                <a:latin typeface="Carlito"/>
                <a:cs typeface="Carlito"/>
              </a:rPr>
              <a:t>approach, </a:t>
            </a:r>
            <a:r>
              <a:rPr sz="2800" spc="-15" dirty="0">
                <a:solidFill>
                  <a:srgbClr val="FFFFFF"/>
                </a:solidFill>
                <a:latin typeface="Carlito"/>
                <a:cs typeface="Carlito"/>
              </a:rPr>
              <a:t>harmony </a:t>
            </a:r>
            <a:r>
              <a:rPr sz="2800" spc="-5" dirty="0">
                <a:solidFill>
                  <a:srgbClr val="FFFFFF"/>
                </a:solidFill>
                <a:latin typeface="Carlito"/>
                <a:cs typeface="Carlito"/>
              </a:rPr>
              <a:t>is  the </a:t>
            </a:r>
            <a:r>
              <a:rPr sz="2800" spc="-15" dirty="0">
                <a:solidFill>
                  <a:srgbClr val="FFFFFF"/>
                </a:solidFill>
                <a:latin typeface="Carlito"/>
                <a:cs typeface="Carlito"/>
              </a:rPr>
              <a:t>tool </a:t>
            </a:r>
            <a:r>
              <a:rPr sz="2800" spc="-5" dirty="0">
                <a:solidFill>
                  <a:srgbClr val="FFFFFF"/>
                </a:solidFill>
                <a:latin typeface="Carlito"/>
                <a:cs typeface="Carlito"/>
              </a:rPr>
              <a:t>and </a:t>
            </a:r>
            <a:r>
              <a:rPr sz="2800" spc="-15" dirty="0">
                <a:solidFill>
                  <a:srgbClr val="FFFFFF"/>
                </a:solidFill>
                <a:latin typeface="Carlito"/>
                <a:cs typeface="Carlito"/>
              </a:rPr>
              <a:t>perfection </a:t>
            </a:r>
            <a:r>
              <a:rPr sz="2800" spc="-5" dirty="0">
                <a:solidFill>
                  <a:srgbClr val="FFFFFF"/>
                </a:solidFill>
                <a:latin typeface="Carlito"/>
                <a:cs typeface="Carlito"/>
              </a:rPr>
              <a:t>is the aim. </a:t>
            </a:r>
            <a:r>
              <a:rPr sz="2800" spc="-15" dirty="0">
                <a:solidFill>
                  <a:srgbClr val="FFFFFF"/>
                </a:solidFill>
                <a:latin typeface="Carlito"/>
                <a:cs typeface="Carlito"/>
              </a:rPr>
              <a:t>Centralisation </a:t>
            </a:r>
            <a:r>
              <a:rPr sz="2800" spc="-5" dirty="0">
                <a:solidFill>
                  <a:srgbClr val="FFFFFF"/>
                </a:solidFill>
                <a:latin typeface="Carlito"/>
                <a:cs typeface="Carlito"/>
              </a:rPr>
              <a:t>of </a:t>
            </a:r>
            <a:r>
              <a:rPr sz="2800" spc="-10" dirty="0">
                <a:solidFill>
                  <a:srgbClr val="FFFFFF"/>
                </a:solidFill>
                <a:latin typeface="Carlito"/>
                <a:cs typeface="Carlito"/>
              </a:rPr>
              <a:t>authority </a:t>
            </a:r>
            <a:r>
              <a:rPr sz="2800" spc="-5" dirty="0">
                <a:solidFill>
                  <a:srgbClr val="FFFFFF"/>
                </a:solidFill>
                <a:latin typeface="Carlito"/>
                <a:cs typeface="Carlito"/>
              </a:rPr>
              <a:t>is  </a:t>
            </a:r>
            <a:r>
              <a:rPr sz="2800" spc="-10" dirty="0">
                <a:solidFill>
                  <a:srgbClr val="FFFFFF"/>
                </a:solidFill>
                <a:latin typeface="Carlito"/>
                <a:cs typeface="Carlito"/>
              </a:rPr>
              <a:t>meant </a:t>
            </a:r>
            <a:r>
              <a:rPr sz="2800" spc="-20" dirty="0">
                <a:solidFill>
                  <a:srgbClr val="FFFFFF"/>
                </a:solidFill>
                <a:latin typeface="Carlito"/>
                <a:cs typeface="Carlito"/>
              </a:rPr>
              <a:t>to </a:t>
            </a:r>
            <a:r>
              <a:rPr sz="2800" spc="-10" dirty="0">
                <a:solidFill>
                  <a:srgbClr val="FFFFFF"/>
                </a:solidFill>
                <a:latin typeface="Carlito"/>
                <a:cs typeface="Carlito"/>
              </a:rPr>
              <a:t>diffuse </a:t>
            </a:r>
            <a:r>
              <a:rPr sz="2800" spc="-5" dirty="0">
                <a:solidFill>
                  <a:srgbClr val="FFFFFF"/>
                </a:solidFill>
                <a:latin typeface="Carlito"/>
                <a:cs typeface="Carlito"/>
              </a:rPr>
              <a:t>and </a:t>
            </a:r>
            <a:r>
              <a:rPr sz="2800" spc="-15" dirty="0">
                <a:solidFill>
                  <a:srgbClr val="FFFFFF"/>
                </a:solidFill>
                <a:latin typeface="Carlito"/>
                <a:cs typeface="Carlito"/>
              </a:rPr>
              <a:t>decentralise </a:t>
            </a:r>
            <a:r>
              <a:rPr sz="2800" spc="-5" dirty="0">
                <a:solidFill>
                  <a:srgbClr val="FFFFFF"/>
                </a:solidFill>
                <a:latin typeface="Carlito"/>
                <a:cs typeface="Carlito"/>
              </a:rPr>
              <a:t>functions and the </a:t>
            </a:r>
            <a:r>
              <a:rPr sz="2800" spc="-15" dirty="0">
                <a:solidFill>
                  <a:srgbClr val="FFFFFF"/>
                </a:solidFill>
                <a:latin typeface="Carlito"/>
                <a:cs typeface="Carlito"/>
              </a:rPr>
              <a:t>power </a:t>
            </a:r>
            <a:r>
              <a:rPr sz="2800" spc="-20" dirty="0">
                <a:solidFill>
                  <a:srgbClr val="FFFFFF"/>
                </a:solidFill>
                <a:latin typeface="Carlito"/>
                <a:cs typeface="Carlito"/>
              </a:rPr>
              <a:t>to  </a:t>
            </a:r>
            <a:r>
              <a:rPr sz="2800" spc="-15" dirty="0">
                <a:solidFill>
                  <a:srgbClr val="FFFFFF"/>
                </a:solidFill>
                <a:latin typeface="Carlito"/>
                <a:cs typeface="Carlito"/>
              </a:rPr>
              <a:t>perform</a:t>
            </a:r>
            <a:r>
              <a:rPr sz="2800" spc="-10" dirty="0">
                <a:solidFill>
                  <a:srgbClr val="FFFFFF"/>
                </a:solidFill>
                <a:latin typeface="Carlito"/>
                <a:cs typeface="Carlito"/>
              </a:rPr>
              <a:t> </a:t>
            </a:r>
            <a:r>
              <a:rPr sz="2800" spc="-5" dirty="0">
                <a:solidFill>
                  <a:srgbClr val="FFFFFF"/>
                </a:solidFill>
                <a:latin typeface="Carlito"/>
                <a:cs typeface="Carlito"/>
              </a:rPr>
              <a:t>them.</a:t>
            </a:r>
            <a:endParaRPr sz="2800">
              <a:latin typeface="Carlito"/>
              <a:cs typeface="Carlito"/>
            </a:endParaRPr>
          </a:p>
        </p:txBody>
      </p:sp>
    </p:spTree>
    <p:extLst>
      <p:ext uri="{BB962C8B-B14F-4D97-AF65-F5344CB8AC3E}">
        <p14:creationId xmlns:p14="http://schemas.microsoft.com/office/powerpoint/2010/main" val="3548381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38880" y="33670"/>
            <a:ext cx="4714240" cy="567463"/>
          </a:xfrm>
          <a:prstGeom prst="rect">
            <a:avLst/>
          </a:prstGeom>
        </p:spPr>
        <p:txBody>
          <a:bodyPr vert="horz" wrap="square" lIns="0" tIns="13335" rIns="0" bIns="0" rtlCol="0">
            <a:spAutoFit/>
          </a:bodyPr>
          <a:lstStyle/>
          <a:p>
            <a:pPr marL="12700">
              <a:spcBef>
                <a:spcPts val="105"/>
              </a:spcBef>
            </a:pPr>
            <a:r>
              <a:rPr sz="3600" spc="-5" dirty="0"/>
              <a:t>Features </a:t>
            </a:r>
            <a:r>
              <a:rPr sz="3600" dirty="0"/>
              <a:t>of Indian</a:t>
            </a:r>
            <a:r>
              <a:rPr sz="3600" spc="-140" dirty="0"/>
              <a:t> </a:t>
            </a:r>
            <a:r>
              <a:rPr sz="3600" dirty="0"/>
              <a:t>ethos</a:t>
            </a:r>
          </a:p>
        </p:txBody>
      </p:sp>
      <p:sp>
        <p:nvSpPr>
          <p:cNvPr id="3" name="object 3"/>
          <p:cNvSpPr txBox="1"/>
          <p:nvPr/>
        </p:nvSpPr>
        <p:spPr>
          <a:xfrm>
            <a:off x="457200" y="477721"/>
            <a:ext cx="11582400" cy="6346609"/>
          </a:xfrm>
          <a:prstGeom prst="rect">
            <a:avLst/>
          </a:prstGeom>
        </p:spPr>
        <p:txBody>
          <a:bodyPr vert="horz" wrap="square" lIns="0" tIns="67310" rIns="0" bIns="0" rtlCol="0">
            <a:spAutoFit/>
          </a:bodyPr>
          <a:lstStyle/>
          <a:p>
            <a:pPr marL="266065" marR="6985" indent="-266065" algn="just">
              <a:spcBef>
                <a:spcPts val="530"/>
              </a:spcBef>
              <a:buSzPct val="88888"/>
              <a:buAutoNum type="arabicPeriod"/>
              <a:tabLst>
                <a:tab pos="266065" algn="l"/>
              </a:tabLst>
            </a:pPr>
            <a:r>
              <a:rPr sz="2400" spc="-5" dirty="0">
                <a:latin typeface="Carltto"/>
                <a:cs typeface="Arial"/>
              </a:rPr>
              <a:t>Divinity of a human being is not merely a notion </a:t>
            </a:r>
            <a:r>
              <a:rPr sz="2400" dirty="0">
                <a:latin typeface="Carltto"/>
                <a:cs typeface="Arial"/>
              </a:rPr>
              <a:t>but </a:t>
            </a:r>
            <a:r>
              <a:rPr sz="2400" spc="-5" dirty="0">
                <a:latin typeface="Carltto"/>
                <a:cs typeface="Arial"/>
              </a:rPr>
              <a:t>a </a:t>
            </a:r>
            <a:r>
              <a:rPr sz="2400" dirty="0">
                <a:latin typeface="Carltto"/>
                <a:cs typeface="Arial"/>
              </a:rPr>
              <a:t>truth </a:t>
            </a:r>
            <a:r>
              <a:rPr sz="2400" spc="-10" dirty="0">
                <a:latin typeface="Carltto"/>
                <a:cs typeface="Arial"/>
              </a:rPr>
              <a:t>which </a:t>
            </a:r>
            <a:r>
              <a:rPr sz="2400" spc="-5" dirty="0">
                <a:latin typeface="Carltto"/>
                <a:cs typeface="Arial"/>
              </a:rPr>
              <a:t>can </a:t>
            </a:r>
            <a:r>
              <a:rPr sz="2400" spc="-10" dirty="0">
                <a:latin typeface="Carltto"/>
                <a:cs typeface="Arial"/>
              </a:rPr>
              <a:t>be  </a:t>
            </a:r>
            <a:r>
              <a:rPr sz="2400" spc="-5" dirty="0">
                <a:latin typeface="Carltto"/>
                <a:cs typeface="Arial"/>
              </a:rPr>
              <a:t>experienced in </a:t>
            </a:r>
            <a:r>
              <a:rPr sz="2400" dirty="0">
                <a:latin typeface="Carltto"/>
                <a:cs typeface="Arial"/>
              </a:rPr>
              <a:t>the </a:t>
            </a:r>
            <a:r>
              <a:rPr sz="2400" spc="-5" dirty="0">
                <a:latin typeface="Carltto"/>
                <a:cs typeface="Arial"/>
              </a:rPr>
              <a:t>stillness of </a:t>
            </a:r>
            <a:r>
              <a:rPr sz="2400" dirty="0">
                <a:latin typeface="Carltto"/>
                <a:cs typeface="Arial"/>
              </a:rPr>
              <a:t>the</a:t>
            </a:r>
            <a:r>
              <a:rPr sz="2400" spc="40" dirty="0">
                <a:latin typeface="Carltto"/>
                <a:cs typeface="Arial"/>
              </a:rPr>
              <a:t> </a:t>
            </a:r>
            <a:r>
              <a:rPr sz="2400" spc="-5" dirty="0">
                <a:latin typeface="Carltto"/>
                <a:cs typeface="Arial"/>
              </a:rPr>
              <a:t>mind.</a:t>
            </a:r>
            <a:endParaRPr sz="2400" dirty="0">
              <a:latin typeface="Carltto"/>
              <a:cs typeface="Arial"/>
            </a:endParaRPr>
          </a:p>
          <a:p>
            <a:pPr>
              <a:spcBef>
                <a:spcPts val="45"/>
              </a:spcBef>
              <a:buAutoNum type="arabicPeriod"/>
            </a:pPr>
            <a:endParaRPr sz="2400" dirty="0">
              <a:latin typeface="Carltto"/>
              <a:cs typeface="Arial"/>
            </a:endParaRPr>
          </a:p>
          <a:p>
            <a:pPr marL="328295" marR="5080" indent="-328295" algn="just">
              <a:buAutoNum type="arabicPeriod"/>
              <a:tabLst>
                <a:tab pos="328295" algn="l"/>
              </a:tabLst>
            </a:pPr>
            <a:r>
              <a:rPr sz="2400" spc="-5" dirty="0">
                <a:latin typeface="Carltto"/>
                <a:cs typeface="Arial"/>
              </a:rPr>
              <a:t>Balance is </a:t>
            </a:r>
            <a:r>
              <a:rPr sz="2400" dirty="0">
                <a:latin typeface="Carltto"/>
                <a:cs typeface="Arial"/>
              </a:rPr>
              <a:t>the </a:t>
            </a:r>
            <a:r>
              <a:rPr sz="2400" spc="-5" dirty="0">
                <a:latin typeface="Carltto"/>
                <a:cs typeface="Arial"/>
              </a:rPr>
              <a:t>keynote of Indian </a:t>
            </a:r>
            <a:r>
              <a:rPr sz="2400" dirty="0">
                <a:latin typeface="Carltto"/>
                <a:cs typeface="Arial"/>
              </a:rPr>
              <a:t>thought. </a:t>
            </a:r>
            <a:r>
              <a:rPr sz="2400" spc="-20" dirty="0">
                <a:latin typeface="Carltto"/>
                <a:cs typeface="Arial"/>
              </a:rPr>
              <a:t>We </a:t>
            </a:r>
            <a:r>
              <a:rPr sz="2400" spc="-5" dirty="0">
                <a:latin typeface="Carltto"/>
                <a:cs typeface="Arial"/>
              </a:rPr>
              <a:t>have synthesis, harmony  </a:t>
            </a:r>
            <a:r>
              <a:rPr sz="2400" spc="-10" dirty="0">
                <a:latin typeface="Carltto"/>
                <a:cs typeface="Arial"/>
              </a:rPr>
              <a:t>Between </a:t>
            </a:r>
            <a:r>
              <a:rPr sz="2400" dirty="0">
                <a:latin typeface="Carltto"/>
                <a:cs typeface="Arial"/>
              </a:rPr>
              <a:t>the </a:t>
            </a:r>
            <a:r>
              <a:rPr sz="2400" spc="-5" dirty="0">
                <a:latin typeface="Carltto"/>
                <a:cs typeface="Arial"/>
              </a:rPr>
              <a:t>dual concepts. </a:t>
            </a:r>
            <a:r>
              <a:rPr sz="2400" dirty="0">
                <a:latin typeface="Carltto"/>
                <a:cs typeface="Arial"/>
              </a:rPr>
              <a:t>The </a:t>
            </a:r>
            <a:r>
              <a:rPr sz="2400" spc="-5" dirty="0">
                <a:latin typeface="Carltto"/>
                <a:cs typeface="Arial"/>
              </a:rPr>
              <a:t>Individual is </a:t>
            </a:r>
            <a:r>
              <a:rPr sz="2400" dirty="0">
                <a:latin typeface="Carltto"/>
                <a:cs typeface="Arial"/>
              </a:rPr>
              <a:t>the </a:t>
            </a:r>
            <a:r>
              <a:rPr sz="2400" spc="-5" dirty="0">
                <a:latin typeface="Carltto"/>
                <a:cs typeface="Arial"/>
              </a:rPr>
              <a:t>central</a:t>
            </a:r>
            <a:r>
              <a:rPr sz="2400" spc="40" dirty="0">
                <a:latin typeface="Carltto"/>
                <a:cs typeface="Arial"/>
              </a:rPr>
              <a:t> </a:t>
            </a:r>
            <a:r>
              <a:rPr sz="2400" spc="-5" dirty="0">
                <a:latin typeface="Carltto"/>
                <a:cs typeface="Arial"/>
              </a:rPr>
              <a:t>focus.</a:t>
            </a:r>
            <a:endParaRPr sz="2400" dirty="0">
              <a:latin typeface="Carltto"/>
              <a:cs typeface="Arial"/>
            </a:endParaRPr>
          </a:p>
          <a:p>
            <a:pPr>
              <a:spcBef>
                <a:spcPts val="20"/>
              </a:spcBef>
              <a:buAutoNum type="arabicPeriod"/>
            </a:pPr>
            <a:endParaRPr sz="2400" dirty="0">
              <a:latin typeface="Carltto"/>
              <a:cs typeface="Arial"/>
            </a:endParaRPr>
          </a:p>
          <a:p>
            <a:pPr marL="317500" marR="5080" indent="-317500" algn="just">
              <a:buAutoNum type="arabicPeriod"/>
              <a:tabLst>
                <a:tab pos="317500" algn="l"/>
              </a:tabLst>
            </a:pPr>
            <a:r>
              <a:rPr sz="2400" spc="-5" dirty="0">
                <a:latin typeface="Carltto"/>
                <a:cs typeface="Arial"/>
              </a:rPr>
              <a:t>Devine element in </a:t>
            </a:r>
            <a:r>
              <a:rPr sz="2400" dirty="0">
                <a:latin typeface="Carltto"/>
                <a:cs typeface="Arial"/>
              </a:rPr>
              <a:t>the </a:t>
            </a:r>
            <a:r>
              <a:rPr sz="2400" spc="-5" dirty="0">
                <a:latin typeface="Carltto"/>
                <a:cs typeface="Arial"/>
              </a:rPr>
              <a:t>individual is </a:t>
            </a:r>
            <a:r>
              <a:rPr sz="2400" dirty="0">
                <a:latin typeface="Carltto"/>
                <a:cs typeface="Arial"/>
              </a:rPr>
              <a:t>only </a:t>
            </a:r>
            <a:r>
              <a:rPr sz="2400" spc="-5" dirty="0">
                <a:latin typeface="Carltto"/>
                <a:cs typeface="Arial"/>
              </a:rPr>
              <a:t>a portion of </a:t>
            </a:r>
            <a:r>
              <a:rPr sz="2400" dirty="0">
                <a:latin typeface="Carltto"/>
                <a:cs typeface="Arial"/>
              </a:rPr>
              <a:t>the </a:t>
            </a:r>
            <a:r>
              <a:rPr sz="2400" spc="-5" dirty="0">
                <a:latin typeface="Carltto"/>
                <a:cs typeface="Arial"/>
              </a:rPr>
              <a:t>universe of </a:t>
            </a:r>
            <a:r>
              <a:rPr sz="2400" dirty="0">
                <a:latin typeface="Carltto"/>
                <a:cs typeface="Arial"/>
              </a:rPr>
              <a:t>the  </a:t>
            </a:r>
            <a:r>
              <a:rPr sz="2400" spc="-5" dirty="0">
                <a:latin typeface="Carltto"/>
                <a:cs typeface="Arial"/>
              </a:rPr>
              <a:t>Universal or cosmic</a:t>
            </a:r>
            <a:r>
              <a:rPr sz="2400" spc="15" dirty="0">
                <a:latin typeface="Carltto"/>
                <a:cs typeface="Arial"/>
              </a:rPr>
              <a:t> </a:t>
            </a:r>
            <a:r>
              <a:rPr sz="2400" spc="-5" dirty="0">
                <a:latin typeface="Carltto"/>
                <a:cs typeface="Arial"/>
              </a:rPr>
              <a:t>consciousness.</a:t>
            </a:r>
            <a:endParaRPr sz="2400" dirty="0">
              <a:latin typeface="Carltto"/>
              <a:cs typeface="Arial"/>
            </a:endParaRPr>
          </a:p>
          <a:p>
            <a:pPr>
              <a:spcBef>
                <a:spcPts val="5"/>
              </a:spcBef>
              <a:buAutoNum type="arabicPeriod"/>
            </a:pPr>
            <a:endParaRPr sz="2400" dirty="0">
              <a:latin typeface="Carltto"/>
              <a:cs typeface="Arial"/>
            </a:endParaRPr>
          </a:p>
          <a:p>
            <a:pPr marL="309880" marR="5715" indent="-309880" algn="just">
              <a:buAutoNum type="arabicPeriod"/>
              <a:tabLst>
                <a:tab pos="309880" algn="l"/>
              </a:tabLst>
            </a:pPr>
            <a:r>
              <a:rPr sz="2400" dirty="0">
                <a:latin typeface="Carltto"/>
                <a:cs typeface="Arial"/>
              </a:rPr>
              <a:t>Gives </a:t>
            </a:r>
            <a:r>
              <a:rPr sz="2400" spc="-5" dirty="0">
                <a:latin typeface="Carltto"/>
                <a:cs typeface="Arial"/>
              </a:rPr>
              <a:t>greater emphasis </a:t>
            </a:r>
            <a:r>
              <a:rPr sz="2400" dirty="0">
                <a:latin typeface="Carltto"/>
                <a:cs typeface="Arial"/>
              </a:rPr>
              <a:t>on </a:t>
            </a:r>
            <a:r>
              <a:rPr sz="2400" spc="-5" dirty="0">
                <a:latin typeface="Carltto"/>
                <a:cs typeface="Arial"/>
              </a:rPr>
              <a:t>values, human and ethical. Knowledge </a:t>
            </a:r>
            <a:r>
              <a:rPr sz="2400" dirty="0">
                <a:latin typeface="Carltto"/>
                <a:cs typeface="Arial"/>
              </a:rPr>
              <a:t>is </a:t>
            </a:r>
            <a:r>
              <a:rPr sz="2400" spc="-5" dirty="0">
                <a:latin typeface="Carltto"/>
                <a:cs typeface="Arial"/>
              </a:rPr>
              <a:t>not  </a:t>
            </a:r>
            <a:r>
              <a:rPr sz="2400" spc="-20" dirty="0">
                <a:latin typeface="Carltto"/>
                <a:cs typeface="Arial"/>
              </a:rPr>
              <a:t>Power. </a:t>
            </a:r>
            <a:r>
              <a:rPr sz="2400" spc="-5" dirty="0">
                <a:latin typeface="Carltto"/>
                <a:cs typeface="Arial"/>
              </a:rPr>
              <a:t>Indian ethos is based on Indian </a:t>
            </a:r>
            <a:r>
              <a:rPr sz="2400" dirty="0">
                <a:latin typeface="Carltto"/>
                <a:cs typeface="Arial"/>
              </a:rPr>
              <a:t>scripture. </a:t>
            </a:r>
            <a:r>
              <a:rPr sz="2400" spc="-5" dirty="0">
                <a:latin typeface="Carltto"/>
                <a:cs typeface="Arial"/>
              </a:rPr>
              <a:t>Indian thoughts provide  Eternal</a:t>
            </a:r>
            <a:r>
              <a:rPr sz="2400" spc="-10" dirty="0">
                <a:latin typeface="Carltto"/>
                <a:cs typeface="Arial"/>
              </a:rPr>
              <a:t> knowledge</a:t>
            </a:r>
            <a:endParaRPr sz="2400" dirty="0">
              <a:latin typeface="Carltto"/>
              <a:cs typeface="Arial"/>
            </a:endParaRPr>
          </a:p>
          <a:p>
            <a:pPr>
              <a:spcBef>
                <a:spcPts val="35"/>
              </a:spcBef>
            </a:pPr>
            <a:endParaRPr lang="en-IN" sz="2400" dirty="0">
              <a:latin typeface="Carltto"/>
              <a:cs typeface="Arial"/>
            </a:endParaRPr>
          </a:p>
          <a:p>
            <a:pPr marL="251460" indent="-239395">
              <a:buAutoNum type="arabicPeriod"/>
              <a:tabLst>
                <a:tab pos="252095" algn="l"/>
              </a:tabLst>
            </a:pPr>
            <a:r>
              <a:rPr sz="2400" spc="-5" dirty="0">
                <a:latin typeface="Carltto"/>
                <a:cs typeface="Arial"/>
              </a:rPr>
              <a:t>All </a:t>
            </a:r>
            <a:r>
              <a:rPr sz="2400" spc="-15" dirty="0">
                <a:latin typeface="Carltto"/>
                <a:cs typeface="Arial"/>
              </a:rPr>
              <a:t>work </a:t>
            </a:r>
            <a:r>
              <a:rPr sz="2400" spc="-5" dirty="0">
                <a:latin typeface="Carltto"/>
                <a:cs typeface="Arial"/>
              </a:rPr>
              <a:t>is </a:t>
            </a:r>
            <a:r>
              <a:rPr sz="2400" spc="-10" dirty="0">
                <a:latin typeface="Carltto"/>
                <a:cs typeface="Arial"/>
              </a:rPr>
              <a:t>worthy </a:t>
            </a:r>
            <a:r>
              <a:rPr sz="2400" spc="-5" dirty="0">
                <a:latin typeface="Carltto"/>
                <a:cs typeface="Arial"/>
              </a:rPr>
              <a:t>and</a:t>
            </a:r>
            <a:r>
              <a:rPr sz="2400" spc="110" dirty="0">
                <a:latin typeface="Carltto"/>
                <a:cs typeface="Arial"/>
              </a:rPr>
              <a:t> </a:t>
            </a:r>
            <a:r>
              <a:rPr sz="2400" spc="-5" dirty="0">
                <a:latin typeface="Carltto"/>
                <a:cs typeface="Arial"/>
              </a:rPr>
              <a:t>honorable.</a:t>
            </a:r>
            <a:endParaRPr sz="2400" dirty="0">
              <a:latin typeface="Carltto"/>
              <a:cs typeface="Arial"/>
            </a:endParaRPr>
          </a:p>
          <a:p>
            <a:pPr marL="265430" indent="-253365">
              <a:buAutoNum type="arabicPeriod"/>
              <a:tabLst>
                <a:tab pos="266065" algn="l"/>
              </a:tabLst>
            </a:pPr>
            <a:r>
              <a:rPr sz="2400" spc="-5" dirty="0">
                <a:latin typeface="Carltto"/>
                <a:cs typeface="Arial"/>
              </a:rPr>
              <a:t>Emphasis on duties and</a:t>
            </a:r>
            <a:r>
              <a:rPr sz="2400" spc="30" dirty="0">
                <a:latin typeface="Carltto"/>
                <a:cs typeface="Arial"/>
              </a:rPr>
              <a:t> </a:t>
            </a:r>
            <a:r>
              <a:rPr sz="2400" spc="-5" dirty="0">
                <a:latin typeface="Carltto"/>
                <a:cs typeface="Arial"/>
              </a:rPr>
              <a:t>responsibilities.</a:t>
            </a:r>
            <a:endParaRPr sz="2400" dirty="0">
              <a:latin typeface="Carltto"/>
              <a:cs typeface="Arial"/>
            </a:endParaRPr>
          </a:p>
          <a:p>
            <a:pPr marL="265430" indent="-253365">
              <a:spcBef>
                <a:spcPts val="5"/>
              </a:spcBef>
              <a:buAutoNum type="arabicPeriod"/>
              <a:tabLst>
                <a:tab pos="266065" algn="l"/>
              </a:tabLst>
            </a:pPr>
            <a:r>
              <a:rPr sz="2400" spc="-5" dirty="0">
                <a:latin typeface="Carltto"/>
                <a:cs typeface="Arial"/>
              </a:rPr>
              <a:t>Deals </a:t>
            </a:r>
            <a:r>
              <a:rPr sz="2400" spc="-15" dirty="0">
                <a:latin typeface="Carltto"/>
                <a:cs typeface="Arial"/>
              </a:rPr>
              <a:t>with two </a:t>
            </a:r>
            <a:r>
              <a:rPr sz="2400" spc="-10" dirty="0">
                <a:latin typeface="Carltto"/>
                <a:cs typeface="Arial"/>
              </a:rPr>
              <a:t>types </a:t>
            </a:r>
            <a:r>
              <a:rPr sz="2400" spc="-5" dirty="0">
                <a:latin typeface="Carltto"/>
                <a:cs typeface="Arial"/>
              </a:rPr>
              <a:t>of</a:t>
            </a:r>
            <a:r>
              <a:rPr sz="2400" spc="160" dirty="0">
                <a:latin typeface="Carltto"/>
                <a:cs typeface="Arial"/>
              </a:rPr>
              <a:t> </a:t>
            </a:r>
            <a:r>
              <a:rPr sz="2400" spc="-10" dirty="0">
                <a:latin typeface="Carltto"/>
                <a:cs typeface="Arial"/>
              </a:rPr>
              <a:t>knowledge.</a:t>
            </a:r>
            <a:endParaRPr sz="2400" dirty="0">
              <a:latin typeface="Carltto"/>
              <a:cs typeface="Arial"/>
            </a:endParaRPr>
          </a:p>
          <a:p>
            <a:pPr marL="403860" lvl="1" indent="-265430">
              <a:buAutoNum type="alphaLcParenR"/>
              <a:tabLst>
                <a:tab pos="404495" algn="l"/>
              </a:tabLst>
            </a:pPr>
            <a:r>
              <a:rPr sz="2400" spc="-10" dirty="0">
                <a:latin typeface="Carltto"/>
                <a:cs typeface="Arial"/>
              </a:rPr>
              <a:t>Knowledge </a:t>
            </a:r>
            <a:r>
              <a:rPr sz="2400" spc="-5" dirty="0">
                <a:latin typeface="Carltto"/>
                <a:cs typeface="Arial"/>
              </a:rPr>
              <a:t>of</a:t>
            </a:r>
            <a:r>
              <a:rPr sz="2400" spc="45" dirty="0">
                <a:latin typeface="Carltto"/>
                <a:cs typeface="Arial"/>
              </a:rPr>
              <a:t> </a:t>
            </a:r>
            <a:r>
              <a:rPr sz="2400" spc="-5" dirty="0">
                <a:latin typeface="Carltto"/>
                <a:cs typeface="Arial"/>
              </a:rPr>
              <a:t>creation</a:t>
            </a:r>
            <a:endParaRPr sz="2400" dirty="0">
              <a:latin typeface="Carltto"/>
              <a:cs typeface="Arial"/>
            </a:endParaRPr>
          </a:p>
          <a:p>
            <a:pPr marL="403860" lvl="1" indent="-265430">
              <a:buAutoNum type="alphaLcParenR"/>
              <a:tabLst>
                <a:tab pos="404495" algn="l"/>
              </a:tabLst>
            </a:pPr>
            <a:r>
              <a:rPr sz="2400" spc="-10" dirty="0">
                <a:latin typeface="Carltto"/>
                <a:cs typeface="Arial"/>
              </a:rPr>
              <a:t>Knowledge </a:t>
            </a:r>
            <a:r>
              <a:rPr sz="2400" spc="-5" dirty="0">
                <a:latin typeface="Carltto"/>
                <a:cs typeface="Arial"/>
              </a:rPr>
              <a:t>of</a:t>
            </a:r>
            <a:r>
              <a:rPr sz="2400" spc="45" dirty="0">
                <a:latin typeface="Carltto"/>
                <a:cs typeface="Arial"/>
              </a:rPr>
              <a:t> </a:t>
            </a:r>
            <a:r>
              <a:rPr sz="2400" spc="-5" dirty="0">
                <a:latin typeface="Carltto"/>
                <a:cs typeface="Arial"/>
              </a:rPr>
              <a:t>creator</a:t>
            </a:r>
            <a:endParaRPr sz="2400" dirty="0">
              <a:latin typeface="Carltto"/>
              <a:cs typeface="Arial"/>
            </a:endParaRPr>
          </a:p>
        </p:txBody>
      </p:sp>
    </p:spTree>
    <p:extLst>
      <p:ext uri="{BB962C8B-B14F-4D97-AF65-F5344CB8AC3E}">
        <p14:creationId xmlns:p14="http://schemas.microsoft.com/office/powerpoint/2010/main" val="2676252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34461" y="2177033"/>
            <a:ext cx="8770620" cy="0"/>
          </a:xfrm>
          <a:custGeom>
            <a:avLst/>
            <a:gdLst/>
            <a:ahLst/>
            <a:cxnLst/>
            <a:rect l="l" t="t" r="r" b="b"/>
            <a:pathLst>
              <a:path w="8770620">
                <a:moveTo>
                  <a:pt x="0" y="0"/>
                </a:moveTo>
                <a:lnTo>
                  <a:pt x="8770619" y="0"/>
                </a:lnTo>
              </a:path>
            </a:pathLst>
          </a:custGeom>
          <a:ln w="38100">
            <a:solidFill>
              <a:srgbClr val="79A8A3"/>
            </a:solidFill>
          </a:ln>
        </p:spPr>
        <p:txBody>
          <a:bodyPr wrap="square" lIns="0" tIns="0" rIns="0" bIns="0" rtlCol="0"/>
          <a:lstStyle/>
          <a:p>
            <a:endParaRPr/>
          </a:p>
        </p:txBody>
      </p:sp>
      <p:sp>
        <p:nvSpPr>
          <p:cNvPr id="3" name="object 3"/>
          <p:cNvSpPr txBox="1">
            <a:spLocks noGrp="1"/>
          </p:cNvSpPr>
          <p:nvPr>
            <p:ph type="title"/>
          </p:nvPr>
        </p:nvSpPr>
        <p:spPr>
          <a:xfrm>
            <a:off x="842772" y="568451"/>
            <a:ext cx="10861675" cy="1260475"/>
          </a:xfrm>
          <a:prstGeom prst="rect">
            <a:avLst/>
          </a:prstGeom>
          <a:solidFill>
            <a:srgbClr val="DEC18B"/>
          </a:solidFill>
          <a:ln w="12192">
            <a:solidFill>
              <a:srgbClr val="A28D64"/>
            </a:solidFill>
          </a:ln>
        </p:spPr>
        <p:txBody>
          <a:bodyPr vert="horz" wrap="square" lIns="0" tIns="3175" rIns="0" bIns="0" rtlCol="0">
            <a:spAutoFit/>
          </a:bodyPr>
          <a:lstStyle/>
          <a:p>
            <a:pPr marL="90805">
              <a:lnSpc>
                <a:spcPct val="100000"/>
              </a:lnSpc>
              <a:spcBef>
                <a:spcPts val="25"/>
              </a:spcBef>
            </a:pPr>
            <a:r>
              <a:rPr sz="4400" spc="-5" dirty="0"/>
              <a:t>Insights </a:t>
            </a:r>
            <a:r>
              <a:rPr sz="4400" spc="-20" dirty="0"/>
              <a:t>into </a:t>
            </a:r>
            <a:r>
              <a:rPr sz="4400" dirty="0"/>
              <a:t>Indian</a:t>
            </a:r>
            <a:r>
              <a:rPr sz="4400" spc="15" dirty="0"/>
              <a:t> </a:t>
            </a:r>
            <a:r>
              <a:rPr sz="4400" spc="-5" dirty="0"/>
              <a:t>ethos</a:t>
            </a:r>
            <a:endParaRPr sz="4400"/>
          </a:p>
        </p:txBody>
      </p:sp>
      <p:sp>
        <p:nvSpPr>
          <p:cNvPr id="4" name="object 4"/>
          <p:cNvSpPr txBox="1"/>
          <p:nvPr/>
        </p:nvSpPr>
        <p:spPr>
          <a:xfrm>
            <a:off x="2485389" y="2324836"/>
            <a:ext cx="8447405" cy="3194685"/>
          </a:xfrm>
          <a:prstGeom prst="rect">
            <a:avLst/>
          </a:prstGeom>
        </p:spPr>
        <p:txBody>
          <a:bodyPr vert="horz" wrap="square" lIns="0" tIns="12700" rIns="0" bIns="0" rtlCol="0">
            <a:spAutoFit/>
          </a:bodyPr>
          <a:lstStyle/>
          <a:p>
            <a:pPr marL="12700" marR="5080">
              <a:lnSpc>
                <a:spcPct val="148500"/>
              </a:lnSpc>
              <a:spcBef>
                <a:spcPts val="100"/>
              </a:spcBef>
            </a:pPr>
            <a:r>
              <a:rPr sz="2000" dirty="0">
                <a:solidFill>
                  <a:srgbClr val="464A56"/>
                </a:solidFill>
                <a:latin typeface="Carlito"/>
                <a:cs typeface="Carlito"/>
              </a:rPr>
              <a:t>Indian </a:t>
            </a:r>
            <a:r>
              <a:rPr sz="2000" spc="-5" dirty="0">
                <a:solidFill>
                  <a:srgbClr val="464A56"/>
                </a:solidFill>
                <a:latin typeface="Carlito"/>
                <a:cs typeface="Carlito"/>
              </a:rPr>
              <a:t>ethos </a:t>
            </a:r>
            <a:r>
              <a:rPr sz="2000" spc="-10" dirty="0">
                <a:solidFill>
                  <a:srgbClr val="464A56"/>
                </a:solidFill>
                <a:latin typeface="Carlito"/>
                <a:cs typeface="Carlito"/>
              </a:rPr>
              <a:t>provides </a:t>
            </a:r>
            <a:r>
              <a:rPr sz="2000" spc="-5" dirty="0">
                <a:solidFill>
                  <a:srgbClr val="464A56"/>
                </a:solidFill>
                <a:latin typeface="Carlito"/>
                <a:cs typeface="Carlito"/>
              </a:rPr>
              <a:t>that </a:t>
            </a:r>
            <a:r>
              <a:rPr sz="2000" dirty="0">
                <a:solidFill>
                  <a:srgbClr val="464A56"/>
                </a:solidFill>
                <a:latin typeface="Carlito"/>
                <a:cs typeface="Carlito"/>
              </a:rPr>
              <a:t>„Business‟ need </a:t>
            </a:r>
            <a:r>
              <a:rPr sz="2000" spc="-5" dirty="0">
                <a:solidFill>
                  <a:srgbClr val="464A56"/>
                </a:solidFill>
                <a:latin typeface="Carlito"/>
                <a:cs typeface="Carlito"/>
              </a:rPr>
              <a:t>not be </a:t>
            </a:r>
            <a:r>
              <a:rPr sz="2000" spc="-15" dirty="0">
                <a:solidFill>
                  <a:srgbClr val="464A56"/>
                </a:solidFill>
                <a:latin typeface="Carlito"/>
                <a:cs typeface="Carlito"/>
              </a:rPr>
              <a:t>regarded </a:t>
            </a:r>
            <a:r>
              <a:rPr sz="2000" spc="-5" dirty="0">
                <a:solidFill>
                  <a:srgbClr val="464A56"/>
                </a:solidFill>
                <a:latin typeface="Carlito"/>
                <a:cs typeface="Carlito"/>
              </a:rPr>
              <a:t>evil, </a:t>
            </a:r>
            <a:r>
              <a:rPr sz="2000" spc="-10" dirty="0">
                <a:solidFill>
                  <a:srgbClr val="464A56"/>
                </a:solidFill>
                <a:latin typeface="Carlito"/>
                <a:cs typeface="Carlito"/>
              </a:rPr>
              <a:t>tainted </a:t>
            </a:r>
            <a:r>
              <a:rPr sz="2000" dirty="0">
                <a:solidFill>
                  <a:srgbClr val="464A56"/>
                </a:solidFill>
                <a:latin typeface="Carlito"/>
                <a:cs typeface="Carlito"/>
              </a:rPr>
              <a:t>and  </a:t>
            </a:r>
            <a:r>
              <a:rPr sz="2000" spc="-5" dirty="0">
                <a:solidFill>
                  <a:srgbClr val="464A56"/>
                </a:solidFill>
                <a:latin typeface="Carlito"/>
                <a:cs typeface="Carlito"/>
              </a:rPr>
              <a:t>unethical. </a:t>
            </a:r>
            <a:r>
              <a:rPr sz="2000" dirty="0">
                <a:solidFill>
                  <a:srgbClr val="464A56"/>
                </a:solidFill>
                <a:latin typeface="Carlito"/>
                <a:cs typeface="Carlito"/>
              </a:rPr>
              <a:t>Business is </a:t>
            </a:r>
            <a:r>
              <a:rPr sz="2000" spc="-5" dirty="0">
                <a:solidFill>
                  <a:srgbClr val="464A56"/>
                </a:solidFill>
                <a:latin typeface="Carlito"/>
                <a:cs typeface="Carlito"/>
              </a:rPr>
              <a:t>sacred. </a:t>
            </a:r>
            <a:r>
              <a:rPr sz="2000" dirty="0">
                <a:solidFill>
                  <a:srgbClr val="464A56"/>
                </a:solidFill>
                <a:latin typeface="Carlito"/>
                <a:cs typeface="Carlito"/>
              </a:rPr>
              <a:t>It is a </a:t>
            </a:r>
            <a:r>
              <a:rPr sz="2000" spc="-15" dirty="0">
                <a:solidFill>
                  <a:srgbClr val="464A56"/>
                </a:solidFill>
                <a:latin typeface="Carlito"/>
                <a:cs typeface="Carlito"/>
              </a:rPr>
              <a:t>matter </a:t>
            </a:r>
            <a:r>
              <a:rPr sz="2000" spc="-5" dirty="0">
                <a:solidFill>
                  <a:srgbClr val="464A56"/>
                </a:solidFill>
                <a:latin typeface="Carlito"/>
                <a:cs typeface="Carlito"/>
              </a:rPr>
              <a:t>of attitude, approach </a:t>
            </a:r>
            <a:r>
              <a:rPr sz="2000" dirty="0">
                <a:solidFill>
                  <a:srgbClr val="464A56"/>
                </a:solidFill>
                <a:latin typeface="Carlito"/>
                <a:cs typeface="Carlito"/>
              </a:rPr>
              <a:t>and </a:t>
            </a:r>
            <a:r>
              <a:rPr sz="2000" spc="-10" dirty="0">
                <a:solidFill>
                  <a:srgbClr val="464A56"/>
                </a:solidFill>
                <a:latin typeface="Carlito"/>
                <a:cs typeface="Carlito"/>
              </a:rPr>
              <a:t>level </a:t>
            </a:r>
            <a:r>
              <a:rPr sz="2000" spc="-5" dirty="0">
                <a:solidFill>
                  <a:srgbClr val="464A56"/>
                </a:solidFill>
                <a:latin typeface="Carlito"/>
                <a:cs typeface="Carlito"/>
              </a:rPr>
              <a:t>of  management </a:t>
            </a:r>
            <a:r>
              <a:rPr sz="2000" dirty="0">
                <a:solidFill>
                  <a:srgbClr val="464A56"/>
                </a:solidFill>
                <a:latin typeface="Carlito"/>
                <a:cs typeface="Carlito"/>
              </a:rPr>
              <a:t>consciousness. One </a:t>
            </a:r>
            <a:r>
              <a:rPr sz="2000" spc="-5" dirty="0">
                <a:solidFill>
                  <a:srgbClr val="464A56"/>
                </a:solidFill>
                <a:latin typeface="Carlito"/>
                <a:cs typeface="Carlito"/>
              </a:rPr>
              <a:t>can do business, </a:t>
            </a:r>
            <a:r>
              <a:rPr sz="2000" spc="-15" dirty="0">
                <a:solidFill>
                  <a:srgbClr val="464A56"/>
                </a:solidFill>
                <a:latin typeface="Carlito"/>
                <a:cs typeface="Carlito"/>
              </a:rPr>
              <a:t>make </a:t>
            </a:r>
            <a:r>
              <a:rPr sz="2000" spc="-25" dirty="0">
                <a:solidFill>
                  <a:srgbClr val="464A56"/>
                </a:solidFill>
                <a:latin typeface="Carlito"/>
                <a:cs typeface="Carlito"/>
              </a:rPr>
              <a:t>money, </a:t>
            </a:r>
            <a:r>
              <a:rPr sz="2000" dirty="0">
                <a:solidFill>
                  <a:srgbClr val="464A56"/>
                </a:solidFill>
                <a:latin typeface="Carlito"/>
                <a:cs typeface="Carlito"/>
              </a:rPr>
              <a:t>earn </a:t>
            </a:r>
            <a:r>
              <a:rPr sz="2000" spc="-10" dirty="0">
                <a:solidFill>
                  <a:srgbClr val="464A56"/>
                </a:solidFill>
                <a:latin typeface="Carlito"/>
                <a:cs typeface="Carlito"/>
              </a:rPr>
              <a:t>profit, </a:t>
            </a:r>
            <a:r>
              <a:rPr sz="2000" spc="-5" dirty="0">
                <a:solidFill>
                  <a:srgbClr val="464A56"/>
                </a:solidFill>
                <a:latin typeface="Carlito"/>
                <a:cs typeface="Carlito"/>
              </a:rPr>
              <a:t>build  up </a:t>
            </a:r>
            <a:r>
              <a:rPr sz="2000" spc="-10" dirty="0">
                <a:solidFill>
                  <a:srgbClr val="464A56"/>
                </a:solidFill>
                <a:latin typeface="Carlito"/>
                <a:cs typeface="Carlito"/>
              </a:rPr>
              <a:t>property </a:t>
            </a:r>
            <a:r>
              <a:rPr sz="2000" dirty="0">
                <a:solidFill>
                  <a:srgbClr val="464A56"/>
                </a:solidFill>
                <a:latin typeface="Carlito"/>
                <a:cs typeface="Carlito"/>
              </a:rPr>
              <a:t>and </a:t>
            </a:r>
            <a:r>
              <a:rPr sz="2000" spc="-10" dirty="0">
                <a:solidFill>
                  <a:srgbClr val="464A56"/>
                </a:solidFill>
                <a:latin typeface="Carlito"/>
                <a:cs typeface="Carlito"/>
              </a:rPr>
              <a:t>even </a:t>
            </a:r>
            <a:r>
              <a:rPr sz="2000" dirty="0">
                <a:solidFill>
                  <a:srgbClr val="464A56"/>
                </a:solidFill>
                <a:latin typeface="Carlito"/>
                <a:cs typeface="Carlito"/>
              </a:rPr>
              <a:t>then it </a:t>
            </a:r>
            <a:r>
              <a:rPr sz="2000" spc="-5" dirty="0">
                <a:solidFill>
                  <a:srgbClr val="464A56"/>
                </a:solidFill>
                <a:latin typeface="Carlito"/>
                <a:cs typeface="Carlito"/>
              </a:rPr>
              <a:t>can be </a:t>
            </a:r>
            <a:r>
              <a:rPr sz="2000" dirty="0">
                <a:solidFill>
                  <a:srgbClr val="464A56"/>
                </a:solidFill>
                <a:latin typeface="Carlito"/>
                <a:cs typeface="Carlito"/>
              </a:rPr>
              <a:t>managed </a:t>
            </a:r>
            <a:r>
              <a:rPr sz="2000" spc="-5" dirty="0">
                <a:solidFill>
                  <a:srgbClr val="464A56"/>
                </a:solidFill>
                <a:latin typeface="Carlito"/>
                <a:cs typeface="Carlito"/>
              </a:rPr>
              <a:t>with due recognition </a:t>
            </a:r>
            <a:r>
              <a:rPr sz="2000" spc="-15" dirty="0">
                <a:solidFill>
                  <a:srgbClr val="464A56"/>
                </a:solidFill>
                <a:latin typeface="Carlito"/>
                <a:cs typeface="Carlito"/>
              </a:rPr>
              <a:t>to </a:t>
            </a:r>
            <a:r>
              <a:rPr sz="2000" spc="-5" dirty="0">
                <a:solidFill>
                  <a:srgbClr val="464A56"/>
                </a:solidFill>
                <a:latin typeface="Carlito"/>
                <a:cs typeface="Carlito"/>
              </a:rPr>
              <a:t>human </a:t>
            </a:r>
            <a:r>
              <a:rPr sz="2000" dirty="0">
                <a:solidFill>
                  <a:srgbClr val="464A56"/>
                </a:solidFill>
                <a:latin typeface="Carlito"/>
                <a:cs typeface="Carlito"/>
              </a:rPr>
              <a:t>and  </a:t>
            </a:r>
            <a:r>
              <a:rPr sz="2000" spc="-5" dirty="0">
                <a:solidFill>
                  <a:srgbClr val="464A56"/>
                </a:solidFill>
                <a:latin typeface="Carlito"/>
                <a:cs typeface="Carlito"/>
              </a:rPr>
              <a:t>ethical values </a:t>
            </a:r>
            <a:r>
              <a:rPr sz="2000" dirty="0">
                <a:solidFill>
                  <a:srgbClr val="464A56"/>
                </a:solidFill>
                <a:latin typeface="Carlito"/>
                <a:cs typeface="Carlito"/>
              </a:rPr>
              <a:t>and </a:t>
            </a:r>
            <a:r>
              <a:rPr sz="2000" spc="-5" dirty="0">
                <a:solidFill>
                  <a:srgbClr val="464A56"/>
                </a:solidFill>
                <a:latin typeface="Carlito"/>
                <a:cs typeface="Carlito"/>
              </a:rPr>
              <a:t>respecting </a:t>
            </a:r>
            <a:r>
              <a:rPr sz="2000" dirty="0">
                <a:solidFill>
                  <a:srgbClr val="464A56"/>
                </a:solidFill>
                <a:latin typeface="Carlito"/>
                <a:cs typeface="Carlito"/>
              </a:rPr>
              <a:t>all </a:t>
            </a:r>
            <a:r>
              <a:rPr sz="2000" spc="-10" dirty="0">
                <a:solidFill>
                  <a:srgbClr val="464A56"/>
                </a:solidFill>
                <a:latin typeface="Carlito"/>
                <a:cs typeface="Carlito"/>
              </a:rPr>
              <a:t>persons </a:t>
            </a:r>
            <a:r>
              <a:rPr sz="2000" dirty="0">
                <a:solidFill>
                  <a:srgbClr val="464A56"/>
                </a:solidFill>
                <a:latin typeface="Carlito"/>
                <a:cs typeface="Carlito"/>
              </a:rPr>
              <a:t>in the </a:t>
            </a:r>
            <a:r>
              <a:rPr sz="2000" spc="-5" dirty="0">
                <a:solidFill>
                  <a:srgbClr val="464A56"/>
                </a:solidFill>
                <a:latin typeface="Carlito"/>
                <a:cs typeface="Carlito"/>
              </a:rPr>
              <a:t>enterprise </a:t>
            </a:r>
            <a:r>
              <a:rPr sz="2000" dirty="0">
                <a:solidFill>
                  <a:srgbClr val="464A56"/>
                </a:solidFill>
                <a:latin typeface="Carlito"/>
                <a:cs typeface="Carlito"/>
              </a:rPr>
              <a:t>and in the </a:t>
            </a:r>
            <a:r>
              <a:rPr sz="2000" spc="-5" dirty="0">
                <a:solidFill>
                  <a:srgbClr val="464A56"/>
                </a:solidFill>
                <a:latin typeface="Carlito"/>
                <a:cs typeface="Carlito"/>
              </a:rPr>
              <a:t>society </a:t>
            </a:r>
            <a:r>
              <a:rPr sz="2000" dirty="0">
                <a:solidFill>
                  <a:srgbClr val="464A56"/>
                </a:solidFill>
                <a:latin typeface="Carlito"/>
                <a:cs typeface="Carlito"/>
              </a:rPr>
              <a:t>as  human </a:t>
            </a:r>
            <a:r>
              <a:rPr sz="2000" spc="-5" dirty="0">
                <a:solidFill>
                  <a:srgbClr val="464A56"/>
                </a:solidFill>
                <a:latin typeface="Carlito"/>
                <a:cs typeface="Carlito"/>
              </a:rPr>
              <a:t>beings. </a:t>
            </a:r>
            <a:r>
              <a:rPr sz="2000" dirty="0">
                <a:solidFill>
                  <a:srgbClr val="464A56"/>
                </a:solidFill>
                <a:latin typeface="Carlito"/>
                <a:cs typeface="Carlito"/>
              </a:rPr>
              <a:t>Indian </a:t>
            </a:r>
            <a:r>
              <a:rPr sz="2000" spc="-5" dirty="0">
                <a:solidFill>
                  <a:srgbClr val="464A56"/>
                </a:solidFill>
                <a:latin typeface="Carlito"/>
                <a:cs typeface="Carlito"/>
              </a:rPr>
              <a:t>ethos </a:t>
            </a:r>
            <a:r>
              <a:rPr sz="2000" dirty="0">
                <a:solidFill>
                  <a:srgbClr val="464A56"/>
                </a:solidFill>
                <a:latin typeface="Carlito"/>
                <a:cs typeface="Carlito"/>
              </a:rPr>
              <a:t>demands </a:t>
            </a:r>
            <a:r>
              <a:rPr sz="2000" spc="-5" dirty="0">
                <a:solidFill>
                  <a:srgbClr val="464A56"/>
                </a:solidFill>
                <a:latin typeface="Carlito"/>
                <a:cs typeface="Carlito"/>
              </a:rPr>
              <a:t>subjective management </a:t>
            </a:r>
            <a:r>
              <a:rPr sz="2000" spc="-20" dirty="0">
                <a:solidFill>
                  <a:srgbClr val="464A56"/>
                </a:solidFill>
                <a:latin typeface="Carlito"/>
                <a:cs typeface="Carlito"/>
              </a:rPr>
              <a:t>system, </a:t>
            </a:r>
            <a:r>
              <a:rPr sz="2000" spc="-5" dirty="0">
                <a:solidFill>
                  <a:srgbClr val="464A56"/>
                </a:solidFill>
                <a:latin typeface="Carlito"/>
                <a:cs typeface="Carlito"/>
              </a:rPr>
              <a:t>giving due  importance </a:t>
            </a:r>
            <a:r>
              <a:rPr sz="2000" spc="-15" dirty="0">
                <a:solidFill>
                  <a:srgbClr val="464A56"/>
                </a:solidFill>
                <a:latin typeface="Carlito"/>
                <a:cs typeface="Carlito"/>
              </a:rPr>
              <a:t>to </a:t>
            </a:r>
            <a:r>
              <a:rPr sz="2000" dirty="0">
                <a:solidFill>
                  <a:srgbClr val="464A56"/>
                </a:solidFill>
                <a:latin typeface="Carlito"/>
                <a:cs typeface="Carlito"/>
              </a:rPr>
              <a:t>virtues </a:t>
            </a:r>
            <a:r>
              <a:rPr sz="2000" spc="-20" dirty="0">
                <a:solidFill>
                  <a:srgbClr val="464A56"/>
                </a:solidFill>
                <a:latin typeface="Carlito"/>
                <a:cs typeface="Carlito"/>
              </a:rPr>
              <a:t>like </a:t>
            </a:r>
            <a:r>
              <a:rPr sz="2000" spc="-5" dirty="0">
                <a:solidFill>
                  <a:srgbClr val="464A56"/>
                </a:solidFill>
                <a:latin typeface="Carlito"/>
                <a:cs typeface="Carlito"/>
              </a:rPr>
              <a:t>compassion, </a:t>
            </a:r>
            <a:r>
              <a:rPr sz="2000" spc="-25" dirty="0">
                <a:solidFill>
                  <a:srgbClr val="464A56"/>
                </a:solidFill>
                <a:latin typeface="Carlito"/>
                <a:cs typeface="Carlito"/>
              </a:rPr>
              <a:t>honesty, </a:t>
            </a:r>
            <a:r>
              <a:rPr sz="2000" spc="-10" dirty="0">
                <a:solidFill>
                  <a:srgbClr val="464A56"/>
                </a:solidFill>
                <a:latin typeface="Carlito"/>
                <a:cs typeface="Carlito"/>
              </a:rPr>
              <a:t>co-operation</a:t>
            </a:r>
            <a:r>
              <a:rPr sz="2000" spc="35" dirty="0">
                <a:solidFill>
                  <a:srgbClr val="464A56"/>
                </a:solidFill>
                <a:latin typeface="Carlito"/>
                <a:cs typeface="Carlito"/>
              </a:rPr>
              <a:t> </a:t>
            </a:r>
            <a:r>
              <a:rPr sz="2000" spc="-10" dirty="0">
                <a:solidFill>
                  <a:srgbClr val="464A56"/>
                </a:solidFill>
                <a:latin typeface="Carlito"/>
                <a:cs typeface="Carlito"/>
              </a:rPr>
              <a:t>etc.</a:t>
            </a:r>
            <a:endParaRPr sz="2000">
              <a:latin typeface="Carlito"/>
              <a:cs typeface="Carli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666473" y="2177033"/>
            <a:ext cx="38735" cy="0"/>
          </a:xfrm>
          <a:custGeom>
            <a:avLst/>
            <a:gdLst/>
            <a:ahLst/>
            <a:cxnLst/>
            <a:rect l="l" t="t" r="r" b="b"/>
            <a:pathLst>
              <a:path w="38734">
                <a:moveTo>
                  <a:pt x="0" y="0"/>
                </a:moveTo>
                <a:lnTo>
                  <a:pt x="38607" y="0"/>
                </a:lnTo>
              </a:path>
            </a:pathLst>
          </a:custGeom>
          <a:ln w="38100">
            <a:solidFill>
              <a:srgbClr val="79A8A3"/>
            </a:solidFill>
          </a:ln>
        </p:spPr>
        <p:txBody>
          <a:bodyPr wrap="square" lIns="0" tIns="0" rIns="0" bIns="0" rtlCol="0"/>
          <a:lstStyle/>
          <a:p>
            <a:endParaRPr/>
          </a:p>
        </p:txBody>
      </p:sp>
      <p:sp>
        <p:nvSpPr>
          <p:cNvPr id="3" name="object 3"/>
          <p:cNvSpPr txBox="1">
            <a:spLocks noGrp="1"/>
          </p:cNvSpPr>
          <p:nvPr>
            <p:ph type="title"/>
          </p:nvPr>
        </p:nvSpPr>
        <p:spPr>
          <a:xfrm>
            <a:off x="171767" y="219456"/>
            <a:ext cx="11752898" cy="1367040"/>
          </a:xfrm>
          <a:prstGeom prst="rect">
            <a:avLst/>
          </a:prstGeom>
          <a:solidFill>
            <a:srgbClr val="DEC18B"/>
          </a:solidFill>
          <a:ln w="12192">
            <a:solidFill>
              <a:srgbClr val="A28D64"/>
            </a:solidFill>
          </a:ln>
        </p:spPr>
        <p:txBody>
          <a:bodyPr vert="horz" wrap="square" lIns="0" tIns="33019" rIns="0" bIns="0" rtlCol="0">
            <a:spAutoFit/>
          </a:bodyPr>
          <a:lstStyle/>
          <a:p>
            <a:pPr marL="90805" marR="2193290" algn="ctr">
              <a:lnSpc>
                <a:spcPts val="5220"/>
              </a:lnSpc>
              <a:spcBef>
                <a:spcPts val="259"/>
              </a:spcBef>
            </a:pPr>
            <a:r>
              <a:rPr sz="4400" spc="-5" dirty="0"/>
              <a:t>Managerial </a:t>
            </a:r>
            <a:r>
              <a:rPr sz="4400" spc="-20" dirty="0"/>
              <a:t>effectiveness </a:t>
            </a:r>
            <a:r>
              <a:rPr sz="4400" spc="-5" dirty="0"/>
              <a:t>under </a:t>
            </a:r>
            <a:r>
              <a:rPr sz="4400" dirty="0"/>
              <a:t>Indian </a:t>
            </a:r>
            <a:r>
              <a:rPr lang="en-US" sz="4400" dirty="0"/>
              <a:t>e</a:t>
            </a:r>
            <a:r>
              <a:rPr sz="4400" spc="-5" dirty="0"/>
              <a:t>thos </a:t>
            </a:r>
            <a:r>
              <a:rPr sz="4400" spc="-10" dirty="0"/>
              <a:t>in</a:t>
            </a:r>
            <a:r>
              <a:rPr sz="4400" spc="15" dirty="0"/>
              <a:t> </a:t>
            </a:r>
            <a:r>
              <a:rPr sz="4400" spc="-5" dirty="0"/>
              <a:t>management</a:t>
            </a:r>
            <a:endParaRPr sz="4400" dirty="0"/>
          </a:p>
        </p:txBody>
      </p:sp>
      <p:graphicFrame>
        <p:nvGraphicFramePr>
          <p:cNvPr id="4" name="object 4"/>
          <p:cNvGraphicFramePr>
            <a:graphicFrameLocks noGrp="1"/>
          </p:cNvGraphicFramePr>
          <p:nvPr>
            <p:extLst>
              <p:ext uri="{D42A27DB-BD31-4B8C-83A1-F6EECF244321}">
                <p14:modId xmlns:p14="http://schemas.microsoft.com/office/powerpoint/2010/main" val="4112966180"/>
              </p:ext>
            </p:extLst>
          </p:nvPr>
        </p:nvGraphicFramePr>
        <p:xfrm>
          <a:off x="171767" y="1583182"/>
          <a:ext cx="11848465" cy="5055362"/>
        </p:xfrm>
        <a:graphic>
          <a:graphicData uri="http://schemas.openxmlformats.org/drawingml/2006/table">
            <a:tbl>
              <a:tblPr firstRow="1" bandRow="1">
                <a:tableStyleId>{2D5ABB26-0587-4C30-8999-92F81FD0307C}</a:tableStyleId>
              </a:tblPr>
              <a:tblGrid>
                <a:gridCol w="1577493">
                  <a:extLst>
                    <a:ext uri="{9D8B030D-6E8A-4147-A177-3AD203B41FA5}">
                      <a16:colId xmlns:a16="http://schemas.microsoft.com/office/drawing/2014/main" val="20000"/>
                    </a:ext>
                  </a:extLst>
                </a:gridCol>
                <a:gridCol w="4543926">
                  <a:extLst>
                    <a:ext uri="{9D8B030D-6E8A-4147-A177-3AD203B41FA5}">
                      <a16:colId xmlns:a16="http://schemas.microsoft.com/office/drawing/2014/main" val="20001"/>
                    </a:ext>
                  </a:extLst>
                </a:gridCol>
                <a:gridCol w="5727046">
                  <a:extLst>
                    <a:ext uri="{9D8B030D-6E8A-4147-A177-3AD203B41FA5}">
                      <a16:colId xmlns:a16="http://schemas.microsoft.com/office/drawing/2014/main" val="20002"/>
                    </a:ext>
                  </a:extLst>
                </a:gridCol>
              </a:tblGrid>
              <a:tr h="706543">
                <a:tc>
                  <a:txBody>
                    <a:bodyPr/>
                    <a:lstStyle/>
                    <a:p>
                      <a:pPr marL="91440" marR="389255">
                        <a:lnSpc>
                          <a:spcPct val="100000"/>
                        </a:lnSpc>
                        <a:spcBef>
                          <a:spcPts val="245"/>
                        </a:spcBef>
                      </a:pPr>
                      <a:r>
                        <a:rPr sz="2000" b="1" dirty="0">
                          <a:solidFill>
                            <a:srgbClr val="FFFFFF"/>
                          </a:solidFill>
                          <a:latin typeface="Carlito"/>
                          <a:cs typeface="Carlito"/>
                        </a:rPr>
                        <a:t>Basic of  dif</a:t>
                      </a:r>
                      <a:r>
                        <a:rPr sz="2000" b="1" spc="-45" dirty="0">
                          <a:solidFill>
                            <a:srgbClr val="FFFFFF"/>
                          </a:solidFill>
                          <a:latin typeface="Carlito"/>
                          <a:cs typeface="Carlito"/>
                        </a:rPr>
                        <a:t>f</a:t>
                      </a:r>
                      <a:r>
                        <a:rPr sz="2000" b="1" dirty="0">
                          <a:solidFill>
                            <a:srgbClr val="FFFFFF"/>
                          </a:solidFill>
                          <a:latin typeface="Carlito"/>
                          <a:cs typeface="Carlito"/>
                        </a:rPr>
                        <a:t>e</a:t>
                      </a:r>
                      <a:r>
                        <a:rPr sz="2000" b="1" spc="-30" dirty="0">
                          <a:solidFill>
                            <a:srgbClr val="FFFFFF"/>
                          </a:solidFill>
                          <a:latin typeface="Carlito"/>
                          <a:cs typeface="Carlito"/>
                        </a:rPr>
                        <a:t>r</a:t>
                      </a:r>
                      <a:r>
                        <a:rPr sz="2000" b="1" dirty="0">
                          <a:solidFill>
                            <a:srgbClr val="FFFFFF"/>
                          </a:solidFill>
                          <a:latin typeface="Carlito"/>
                          <a:cs typeface="Carlito"/>
                        </a:rPr>
                        <a:t>en</a:t>
                      </a:r>
                      <a:r>
                        <a:rPr sz="2000" b="1" spc="-5" dirty="0">
                          <a:solidFill>
                            <a:srgbClr val="FFFFFF"/>
                          </a:solidFill>
                          <a:latin typeface="Carlito"/>
                          <a:cs typeface="Carlito"/>
                        </a:rPr>
                        <a:t>ce</a:t>
                      </a:r>
                      <a:endParaRPr sz="2000">
                        <a:latin typeface="Carlito"/>
                        <a:cs typeface="Carlito"/>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F6271"/>
                    </a:solidFill>
                  </a:tcPr>
                </a:tc>
                <a:tc>
                  <a:txBody>
                    <a:bodyPr/>
                    <a:lstStyle/>
                    <a:p>
                      <a:pPr marL="91440">
                        <a:lnSpc>
                          <a:spcPct val="100000"/>
                        </a:lnSpc>
                        <a:spcBef>
                          <a:spcPts val="245"/>
                        </a:spcBef>
                      </a:pPr>
                      <a:r>
                        <a:rPr sz="2000" b="1" spc="-20" dirty="0">
                          <a:solidFill>
                            <a:srgbClr val="FFFFFF"/>
                          </a:solidFill>
                          <a:latin typeface="Carlito"/>
                          <a:cs typeface="Carlito"/>
                        </a:rPr>
                        <a:t>Western</a:t>
                      </a:r>
                      <a:r>
                        <a:rPr sz="2000" b="1" spc="-30" dirty="0">
                          <a:solidFill>
                            <a:srgbClr val="FFFFFF"/>
                          </a:solidFill>
                          <a:latin typeface="Carlito"/>
                          <a:cs typeface="Carlito"/>
                        </a:rPr>
                        <a:t> </a:t>
                      </a:r>
                      <a:r>
                        <a:rPr sz="2000" b="1" spc="-10" dirty="0">
                          <a:solidFill>
                            <a:srgbClr val="FFFFFF"/>
                          </a:solidFill>
                          <a:latin typeface="Carlito"/>
                          <a:cs typeface="Carlito"/>
                        </a:rPr>
                        <a:t>management</a:t>
                      </a:r>
                      <a:endParaRPr sz="2000">
                        <a:latin typeface="Carlito"/>
                        <a:cs typeface="Carlito"/>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F6271"/>
                    </a:solidFill>
                  </a:tcPr>
                </a:tc>
                <a:tc>
                  <a:txBody>
                    <a:bodyPr/>
                    <a:lstStyle/>
                    <a:p>
                      <a:pPr marL="92075" marR="2329180">
                        <a:lnSpc>
                          <a:spcPct val="100000"/>
                        </a:lnSpc>
                        <a:spcBef>
                          <a:spcPts val="245"/>
                        </a:spcBef>
                      </a:pPr>
                      <a:r>
                        <a:rPr sz="2000" b="1" spc="-5" dirty="0">
                          <a:solidFill>
                            <a:srgbClr val="FFFFFF"/>
                          </a:solidFill>
                          <a:latin typeface="Carlito"/>
                          <a:cs typeface="Carlito"/>
                        </a:rPr>
                        <a:t>Management </a:t>
                      </a:r>
                      <a:r>
                        <a:rPr sz="2000" b="1" dirty="0">
                          <a:solidFill>
                            <a:srgbClr val="FFFFFF"/>
                          </a:solidFill>
                          <a:latin typeface="Carlito"/>
                          <a:cs typeface="Carlito"/>
                        </a:rPr>
                        <a:t>Based on</a:t>
                      </a:r>
                      <a:r>
                        <a:rPr sz="2000" b="1" spc="-135" dirty="0">
                          <a:solidFill>
                            <a:srgbClr val="FFFFFF"/>
                          </a:solidFill>
                          <a:latin typeface="Carlito"/>
                          <a:cs typeface="Carlito"/>
                        </a:rPr>
                        <a:t> </a:t>
                      </a:r>
                      <a:r>
                        <a:rPr sz="2000" b="1" dirty="0">
                          <a:solidFill>
                            <a:srgbClr val="FFFFFF"/>
                          </a:solidFill>
                          <a:latin typeface="Carlito"/>
                          <a:cs typeface="Carlito"/>
                        </a:rPr>
                        <a:t>Indian  </a:t>
                      </a:r>
                      <a:r>
                        <a:rPr sz="2000" b="1" spc="-5" dirty="0">
                          <a:solidFill>
                            <a:srgbClr val="FFFFFF"/>
                          </a:solidFill>
                          <a:latin typeface="Carlito"/>
                          <a:cs typeface="Carlito"/>
                        </a:rPr>
                        <a:t>ethos</a:t>
                      </a:r>
                      <a:endParaRPr sz="2000">
                        <a:latin typeface="Carlito"/>
                        <a:cs typeface="Carlito"/>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F6271"/>
                    </a:solidFill>
                  </a:tcPr>
                </a:tc>
                <a:extLst>
                  <a:ext uri="{0D108BD9-81ED-4DB2-BD59-A6C34878D82A}">
                    <a16:rowId xmlns:a16="http://schemas.microsoft.com/office/drawing/2014/main" val="10000"/>
                  </a:ext>
                </a:extLst>
              </a:tr>
              <a:tr h="683036">
                <a:tc>
                  <a:txBody>
                    <a:bodyPr/>
                    <a:lstStyle/>
                    <a:p>
                      <a:pPr marL="91440">
                        <a:lnSpc>
                          <a:spcPct val="100000"/>
                        </a:lnSpc>
                        <a:spcBef>
                          <a:spcPts val="244"/>
                        </a:spcBef>
                      </a:pPr>
                      <a:r>
                        <a:rPr sz="2000" spc="-5" dirty="0">
                          <a:latin typeface="Carlito"/>
                          <a:cs typeface="Carlito"/>
                        </a:rPr>
                        <a:t>Belief</a:t>
                      </a:r>
                      <a:endParaRPr sz="2000">
                        <a:latin typeface="Carlito"/>
                        <a:cs typeface="Carlito"/>
                      </a:endParaRPr>
                    </a:p>
                  </a:txBody>
                  <a:tcPr marL="0" marR="0" marT="3111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2D4"/>
                    </a:solidFill>
                  </a:tcPr>
                </a:tc>
                <a:tc>
                  <a:txBody>
                    <a:bodyPr/>
                    <a:lstStyle/>
                    <a:p>
                      <a:pPr marL="91440">
                        <a:lnSpc>
                          <a:spcPct val="100000"/>
                        </a:lnSpc>
                        <a:spcBef>
                          <a:spcPts val="244"/>
                        </a:spcBef>
                      </a:pPr>
                      <a:r>
                        <a:rPr sz="2000" spc="-10" dirty="0">
                          <a:latin typeface="Carlito"/>
                          <a:cs typeface="Carlito"/>
                        </a:rPr>
                        <a:t>Production, </a:t>
                      </a:r>
                      <a:r>
                        <a:rPr sz="2000" spc="-20" dirty="0">
                          <a:latin typeface="Carlito"/>
                          <a:cs typeface="Carlito"/>
                        </a:rPr>
                        <a:t>productivity, </a:t>
                      </a:r>
                      <a:r>
                        <a:rPr sz="2000" spc="-10" dirty="0">
                          <a:latin typeface="Carlito"/>
                          <a:cs typeface="Carlito"/>
                        </a:rPr>
                        <a:t>profit </a:t>
                      </a:r>
                      <a:r>
                        <a:rPr sz="2000" spc="-5" dirty="0">
                          <a:latin typeface="Carlito"/>
                          <a:cs typeface="Carlito"/>
                        </a:rPr>
                        <a:t>at </a:t>
                      </a:r>
                      <a:r>
                        <a:rPr sz="2000" spc="-15" dirty="0">
                          <a:latin typeface="Carlito"/>
                          <a:cs typeface="Carlito"/>
                        </a:rPr>
                        <a:t>any</a:t>
                      </a:r>
                      <a:r>
                        <a:rPr sz="2000" spc="80" dirty="0">
                          <a:latin typeface="Carlito"/>
                          <a:cs typeface="Carlito"/>
                        </a:rPr>
                        <a:t> </a:t>
                      </a:r>
                      <a:r>
                        <a:rPr sz="2000" spc="-15" dirty="0">
                          <a:latin typeface="Carlito"/>
                          <a:cs typeface="Carlito"/>
                        </a:rPr>
                        <a:t>cost</a:t>
                      </a:r>
                      <a:endParaRPr sz="2000" dirty="0">
                        <a:latin typeface="Carlito"/>
                        <a:cs typeface="Carlito"/>
                      </a:endParaRPr>
                    </a:p>
                  </a:txBody>
                  <a:tcPr marL="0" marR="0" marT="3111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2D4"/>
                    </a:solidFill>
                  </a:tcPr>
                </a:tc>
                <a:tc>
                  <a:txBody>
                    <a:bodyPr/>
                    <a:lstStyle/>
                    <a:p>
                      <a:pPr marL="92075" marR="583565">
                        <a:lnSpc>
                          <a:spcPct val="100000"/>
                        </a:lnSpc>
                        <a:spcBef>
                          <a:spcPts val="244"/>
                        </a:spcBef>
                      </a:pPr>
                      <a:r>
                        <a:rPr sz="2000" spc="-10" dirty="0">
                          <a:latin typeface="Carlito"/>
                          <a:cs typeface="Carlito"/>
                        </a:rPr>
                        <a:t>Material gain, </a:t>
                      </a:r>
                      <a:r>
                        <a:rPr sz="2000" spc="-5" dirty="0">
                          <a:latin typeface="Carlito"/>
                          <a:cs typeface="Carlito"/>
                        </a:rPr>
                        <a:t>with belief </a:t>
                      </a:r>
                      <a:r>
                        <a:rPr sz="2000" dirty="0">
                          <a:latin typeface="Carlito"/>
                          <a:cs typeface="Carlito"/>
                        </a:rPr>
                        <a:t>in </a:t>
                      </a:r>
                      <a:r>
                        <a:rPr sz="2000" spc="-5" dirty="0">
                          <a:latin typeface="Carlito"/>
                          <a:cs typeface="Carlito"/>
                        </a:rPr>
                        <a:t>achieving human </a:t>
                      </a:r>
                      <a:r>
                        <a:rPr sz="2000" dirty="0">
                          <a:latin typeface="Carlito"/>
                          <a:cs typeface="Carlito"/>
                        </a:rPr>
                        <a:t>and  </a:t>
                      </a:r>
                      <a:r>
                        <a:rPr sz="2000" spc="-5" dirty="0">
                          <a:latin typeface="Carlito"/>
                          <a:cs typeface="Carlito"/>
                        </a:rPr>
                        <a:t>social </a:t>
                      </a:r>
                      <a:r>
                        <a:rPr sz="2000" spc="-15" dirty="0">
                          <a:latin typeface="Carlito"/>
                          <a:cs typeface="Carlito"/>
                        </a:rPr>
                        <a:t>welfare</a:t>
                      </a:r>
                      <a:r>
                        <a:rPr sz="2000" spc="20" dirty="0">
                          <a:latin typeface="Carlito"/>
                          <a:cs typeface="Carlito"/>
                        </a:rPr>
                        <a:t> </a:t>
                      </a:r>
                      <a:r>
                        <a:rPr sz="2000" dirty="0">
                          <a:latin typeface="Carlito"/>
                          <a:cs typeface="Carlito"/>
                        </a:rPr>
                        <a:t>also</a:t>
                      </a:r>
                      <a:endParaRPr sz="2000">
                        <a:latin typeface="Carlito"/>
                        <a:cs typeface="Carlito"/>
                      </a:endParaRPr>
                    </a:p>
                  </a:txBody>
                  <a:tcPr marL="0" marR="0" marT="3111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2D4"/>
                    </a:solidFill>
                  </a:tcPr>
                </a:tc>
                <a:extLst>
                  <a:ext uri="{0D108BD9-81ED-4DB2-BD59-A6C34878D82A}">
                    <a16:rowId xmlns:a16="http://schemas.microsoft.com/office/drawing/2014/main" val="10001"/>
                  </a:ext>
                </a:extLst>
              </a:tr>
              <a:tr h="1005777">
                <a:tc>
                  <a:txBody>
                    <a:bodyPr/>
                    <a:lstStyle/>
                    <a:p>
                      <a:pPr marL="91440">
                        <a:lnSpc>
                          <a:spcPct val="100000"/>
                        </a:lnSpc>
                        <a:spcBef>
                          <a:spcPts val="245"/>
                        </a:spcBef>
                      </a:pPr>
                      <a:r>
                        <a:rPr sz="2000" spc="-5" dirty="0">
                          <a:latin typeface="Carlito"/>
                          <a:cs typeface="Carlito"/>
                        </a:rPr>
                        <a:t>Guidance</a:t>
                      </a:r>
                      <a:endParaRPr sz="2000">
                        <a:latin typeface="Carlito"/>
                        <a:cs typeface="Carlito"/>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AEB"/>
                    </a:solidFill>
                  </a:tcPr>
                </a:tc>
                <a:tc>
                  <a:txBody>
                    <a:bodyPr/>
                    <a:lstStyle/>
                    <a:p>
                      <a:pPr marL="91440" marR="510540">
                        <a:lnSpc>
                          <a:spcPct val="100000"/>
                        </a:lnSpc>
                        <a:spcBef>
                          <a:spcPts val="245"/>
                        </a:spcBef>
                      </a:pPr>
                      <a:r>
                        <a:rPr sz="2000" dirty="0">
                          <a:latin typeface="Carlito"/>
                          <a:cs typeface="Carlito"/>
                        </a:rPr>
                        <a:t>Management </a:t>
                      </a:r>
                      <a:r>
                        <a:rPr sz="2000" spc="-5" dirty="0">
                          <a:latin typeface="Carlito"/>
                          <a:cs typeface="Carlito"/>
                        </a:rPr>
                        <a:t>guided by </a:t>
                      </a:r>
                      <a:r>
                        <a:rPr sz="2000" dirty="0">
                          <a:latin typeface="Carlito"/>
                          <a:cs typeface="Carlito"/>
                        </a:rPr>
                        <a:t>mind </a:t>
                      </a:r>
                      <a:r>
                        <a:rPr sz="2000" spc="-35" dirty="0">
                          <a:latin typeface="Carlito"/>
                          <a:cs typeface="Carlito"/>
                        </a:rPr>
                        <a:t>only, </a:t>
                      </a:r>
                      <a:r>
                        <a:rPr sz="2000" spc="-5" dirty="0">
                          <a:latin typeface="Carlito"/>
                          <a:cs typeface="Carlito"/>
                        </a:rPr>
                        <a:t>led  </a:t>
                      </a:r>
                      <a:r>
                        <a:rPr sz="2000" spc="-20" dirty="0">
                          <a:latin typeface="Carlito"/>
                          <a:cs typeface="Carlito"/>
                        </a:rPr>
                        <a:t>away </a:t>
                      </a:r>
                      <a:r>
                        <a:rPr sz="2000" spc="-5" dirty="0">
                          <a:latin typeface="Carlito"/>
                          <a:cs typeface="Carlito"/>
                        </a:rPr>
                        <a:t>by </a:t>
                      </a:r>
                      <a:r>
                        <a:rPr sz="2000" dirty="0">
                          <a:latin typeface="Carlito"/>
                          <a:cs typeface="Carlito"/>
                        </a:rPr>
                        <a:t>ego and </a:t>
                      </a:r>
                      <a:r>
                        <a:rPr sz="2000" spc="-10" dirty="0">
                          <a:latin typeface="Carlito"/>
                          <a:cs typeface="Carlito"/>
                        </a:rPr>
                        <a:t>desire, </a:t>
                      </a:r>
                      <a:r>
                        <a:rPr sz="2000" spc="-5" dirty="0">
                          <a:latin typeface="Carlito"/>
                          <a:cs typeface="Carlito"/>
                        </a:rPr>
                        <a:t>soulless  management</a:t>
                      </a:r>
                      <a:endParaRPr sz="2000">
                        <a:latin typeface="Carlito"/>
                        <a:cs typeface="Carlito"/>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AEB"/>
                    </a:solidFill>
                  </a:tcPr>
                </a:tc>
                <a:tc>
                  <a:txBody>
                    <a:bodyPr/>
                    <a:lstStyle/>
                    <a:p>
                      <a:pPr marL="92075" marR="294005">
                        <a:lnSpc>
                          <a:spcPct val="100000"/>
                        </a:lnSpc>
                        <a:spcBef>
                          <a:spcPts val="245"/>
                        </a:spcBef>
                      </a:pPr>
                      <a:r>
                        <a:rPr sz="2000" dirty="0">
                          <a:latin typeface="Carlito"/>
                          <a:cs typeface="Carlito"/>
                        </a:rPr>
                        <a:t>Management </a:t>
                      </a:r>
                      <a:r>
                        <a:rPr sz="2000" spc="-5" dirty="0">
                          <a:latin typeface="Carlito"/>
                          <a:cs typeface="Carlito"/>
                        </a:rPr>
                        <a:t>by consciousness </a:t>
                      </a:r>
                      <a:r>
                        <a:rPr sz="2000" spc="-10" dirty="0">
                          <a:latin typeface="Carlito"/>
                          <a:cs typeface="Carlito"/>
                        </a:rPr>
                        <a:t>power beyond </a:t>
                      </a:r>
                      <a:r>
                        <a:rPr sz="2000" dirty="0">
                          <a:latin typeface="Carlito"/>
                          <a:cs typeface="Carlito"/>
                        </a:rPr>
                        <a:t>mind,  </a:t>
                      </a:r>
                      <a:r>
                        <a:rPr sz="2000" spc="-5" dirty="0">
                          <a:latin typeface="Carlito"/>
                          <a:cs typeface="Carlito"/>
                        </a:rPr>
                        <a:t>i.e., soul. </a:t>
                      </a:r>
                      <a:r>
                        <a:rPr sz="2000" spc="-10" dirty="0">
                          <a:latin typeface="Carlito"/>
                          <a:cs typeface="Carlito"/>
                        </a:rPr>
                        <a:t>Interiorized</a:t>
                      </a:r>
                      <a:r>
                        <a:rPr sz="2000" spc="10" dirty="0">
                          <a:latin typeface="Carlito"/>
                          <a:cs typeface="Carlito"/>
                        </a:rPr>
                        <a:t> </a:t>
                      </a:r>
                      <a:r>
                        <a:rPr sz="2000" spc="-5" dirty="0">
                          <a:latin typeface="Carlito"/>
                          <a:cs typeface="Carlito"/>
                        </a:rPr>
                        <a:t>management</a:t>
                      </a:r>
                      <a:endParaRPr sz="2000">
                        <a:latin typeface="Carlito"/>
                        <a:cs typeface="Carlito"/>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AEB"/>
                    </a:solidFill>
                  </a:tcPr>
                </a:tc>
                <a:extLst>
                  <a:ext uri="{0D108BD9-81ED-4DB2-BD59-A6C34878D82A}">
                    <a16:rowId xmlns:a16="http://schemas.microsoft.com/office/drawing/2014/main" val="10002"/>
                  </a:ext>
                </a:extLst>
              </a:tr>
              <a:tr h="1005777">
                <a:tc>
                  <a:txBody>
                    <a:bodyPr/>
                    <a:lstStyle/>
                    <a:p>
                      <a:pPr marL="91440">
                        <a:lnSpc>
                          <a:spcPct val="100000"/>
                        </a:lnSpc>
                        <a:spcBef>
                          <a:spcPts val="245"/>
                        </a:spcBef>
                      </a:pPr>
                      <a:r>
                        <a:rPr sz="2000" spc="-5" dirty="0">
                          <a:latin typeface="Carlito"/>
                          <a:cs typeface="Carlito"/>
                        </a:rPr>
                        <a:t>Emphasis</a:t>
                      </a:r>
                      <a:endParaRPr sz="2000">
                        <a:latin typeface="Carlito"/>
                        <a:cs typeface="Carlito"/>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2D4"/>
                    </a:solidFill>
                  </a:tcPr>
                </a:tc>
                <a:tc>
                  <a:txBody>
                    <a:bodyPr/>
                    <a:lstStyle/>
                    <a:p>
                      <a:pPr marL="91440" marR="215900">
                        <a:lnSpc>
                          <a:spcPct val="100000"/>
                        </a:lnSpc>
                        <a:spcBef>
                          <a:spcPts val="245"/>
                        </a:spcBef>
                      </a:pPr>
                      <a:r>
                        <a:rPr sz="2000" spc="-30" dirty="0">
                          <a:latin typeface="Carlito"/>
                          <a:cs typeface="Carlito"/>
                        </a:rPr>
                        <a:t>Worker </a:t>
                      </a:r>
                      <a:r>
                        <a:rPr sz="2000" spc="-5" dirty="0">
                          <a:latin typeface="Carlito"/>
                          <a:cs typeface="Carlito"/>
                        </a:rPr>
                        <a:t>development, management of  </a:t>
                      </a:r>
                      <a:r>
                        <a:rPr sz="2000" spc="-10" dirty="0">
                          <a:latin typeface="Carlito"/>
                          <a:cs typeface="Carlito"/>
                        </a:rPr>
                        <a:t>others, profit maximization. </a:t>
                      </a:r>
                      <a:r>
                        <a:rPr sz="2000" spc="-5" dirty="0">
                          <a:latin typeface="Carlito"/>
                          <a:cs typeface="Carlito"/>
                        </a:rPr>
                        <a:t>Human being  given only lip</a:t>
                      </a:r>
                      <a:r>
                        <a:rPr sz="2000" spc="20" dirty="0">
                          <a:latin typeface="Carlito"/>
                          <a:cs typeface="Carlito"/>
                        </a:rPr>
                        <a:t> </a:t>
                      </a:r>
                      <a:r>
                        <a:rPr sz="2000" spc="-10" dirty="0">
                          <a:latin typeface="Carlito"/>
                          <a:cs typeface="Carlito"/>
                        </a:rPr>
                        <a:t>sympathy</a:t>
                      </a:r>
                      <a:endParaRPr sz="2000">
                        <a:latin typeface="Carlito"/>
                        <a:cs typeface="Carlito"/>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2D4"/>
                    </a:solidFill>
                  </a:tcPr>
                </a:tc>
                <a:tc>
                  <a:txBody>
                    <a:bodyPr/>
                    <a:lstStyle/>
                    <a:p>
                      <a:pPr marL="92075" marR="439420">
                        <a:lnSpc>
                          <a:spcPct val="100000"/>
                        </a:lnSpc>
                        <a:spcBef>
                          <a:spcPts val="245"/>
                        </a:spcBef>
                      </a:pPr>
                      <a:r>
                        <a:rPr sz="2000" spc="-5" dirty="0">
                          <a:latin typeface="Carlito"/>
                          <a:cs typeface="Carlito"/>
                        </a:rPr>
                        <a:t>Development of </a:t>
                      </a:r>
                      <a:r>
                        <a:rPr sz="2000" dirty="0">
                          <a:latin typeface="Carlito"/>
                          <a:cs typeface="Carlito"/>
                        </a:rPr>
                        <a:t>man, </a:t>
                      </a:r>
                      <a:r>
                        <a:rPr sz="2000" spc="-15" dirty="0">
                          <a:latin typeface="Carlito"/>
                          <a:cs typeface="Carlito"/>
                        </a:rPr>
                        <a:t>integrated </a:t>
                      </a:r>
                      <a:r>
                        <a:rPr sz="2000" spc="-10" dirty="0">
                          <a:latin typeface="Carlito"/>
                          <a:cs typeface="Carlito"/>
                        </a:rPr>
                        <a:t>growth, </a:t>
                      </a:r>
                      <a:r>
                        <a:rPr sz="2000" spc="-25" dirty="0">
                          <a:latin typeface="Carlito"/>
                          <a:cs typeface="Carlito"/>
                        </a:rPr>
                        <a:t>harmony,  </a:t>
                      </a:r>
                      <a:r>
                        <a:rPr sz="2000" spc="-5" dirty="0">
                          <a:latin typeface="Carlito"/>
                          <a:cs typeface="Carlito"/>
                        </a:rPr>
                        <a:t>happiness </a:t>
                      </a:r>
                      <a:r>
                        <a:rPr sz="2000" dirty="0">
                          <a:latin typeface="Carlito"/>
                          <a:cs typeface="Carlito"/>
                        </a:rPr>
                        <a:t>and </a:t>
                      </a:r>
                      <a:r>
                        <a:rPr sz="2000" spc="-5" dirty="0">
                          <a:latin typeface="Carlito"/>
                          <a:cs typeface="Carlito"/>
                        </a:rPr>
                        <a:t>health, </a:t>
                      </a:r>
                      <a:r>
                        <a:rPr sz="2000" dirty="0">
                          <a:latin typeface="Carlito"/>
                          <a:cs typeface="Carlito"/>
                        </a:rPr>
                        <a:t>Management </a:t>
                      </a:r>
                      <a:r>
                        <a:rPr sz="2000" spc="-5" dirty="0">
                          <a:latin typeface="Carlito"/>
                          <a:cs typeface="Carlito"/>
                        </a:rPr>
                        <a:t>of</a:t>
                      </a:r>
                      <a:r>
                        <a:rPr sz="2000" dirty="0">
                          <a:latin typeface="Carlito"/>
                          <a:cs typeface="Carlito"/>
                        </a:rPr>
                        <a:t> self</a:t>
                      </a:r>
                      <a:endParaRPr sz="2000">
                        <a:latin typeface="Carlito"/>
                        <a:cs typeface="Carlito"/>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2D4"/>
                    </a:solidFill>
                  </a:tcPr>
                </a:tc>
                <a:extLst>
                  <a:ext uri="{0D108BD9-81ED-4DB2-BD59-A6C34878D82A}">
                    <a16:rowId xmlns:a16="http://schemas.microsoft.com/office/drawing/2014/main" val="10003"/>
                  </a:ext>
                </a:extLst>
              </a:tr>
              <a:tr h="1654229">
                <a:tc>
                  <a:txBody>
                    <a:bodyPr/>
                    <a:lstStyle/>
                    <a:p>
                      <a:pPr marL="91440">
                        <a:lnSpc>
                          <a:spcPct val="100000"/>
                        </a:lnSpc>
                        <a:spcBef>
                          <a:spcPts val="245"/>
                        </a:spcBef>
                      </a:pPr>
                      <a:r>
                        <a:rPr sz="2000" spc="-40" dirty="0">
                          <a:latin typeface="Carlito"/>
                          <a:cs typeface="Carlito"/>
                        </a:rPr>
                        <a:t>Tools</a:t>
                      </a:r>
                      <a:endParaRPr sz="2000">
                        <a:latin typeface="Carlito"/>
                        <a:cs typeface="Carlito"/>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AEB"/>
                    </a:solidFill>
                  </a:tcPr>
                </a:tc>
                <a:tc>
                  <a:txBody>
                    <a:bodyPr/>
                    <a:lstStyle/>
                    <a:p>
                      <a:pPr marL="91440" marR="177800">
                        <a:lnSpc>
                          <a:spcPct val="100000"/>
                        </a:lnSpc>
                        <a:spcBef>
                          <a:spcPts val="245"/>
                        </a:spcBef>
                      </a:pPr>
                      <a:r>
                        <a:rPr sz="2000" dirty="0">
                          <a:latin typeface="Carlito"/>
                          <a:cs typeface="Carlito"/>
                        </a:rPr>
                        <a:t>5Ms as </a:t>
                      </a:r>
                      <a:r>
                        <a:rPr sz="2000" spc="-10" dirty="0">
                          <a:latin typeface="Carlito"/>
                          <a:cs typeface="Carlito"/>
                        </a:rPr>
                        <a:t>resources- </a:t>
                      </a:r>
                      <a:r>
                        <a:rPr sz="2000" dirty="0">
                          <a:latin typeface="Carlito"/>
                          <a:cs typeface="Carlito"/>
                        </a:rPr>
                        <a:t>men, </a:t>
                      </a:r>
                      <a:r>
                        <a:rPr sz="2000" spc="-25" dirty="0">
                          <a:latin typeface="Carlito"/>
                          <a:cs typeface="Carlito"/>
                        </a:rPr>
                        <a:t>money, </a:t>
                      </a:r>
                      <a:r>
                        <a:rPr sz="2000" spc="-5" dirty="0">
                          <a:latin typeface="Carlito"/>
                          <a:cs typeface="Carlito"/>
                        </a:rPr>
                        <a:t>materials,  machines, </a:t>
                      </a:r>
                      <a:r>
                        <a:rPr sz="2000" spc="-10" dirty="0">
                          <a:latin typeface="Carlito"/>
                          <a:cs typeface="Carlito"/>
                        </a:rPr>
                        <a:t>markets. </a:t>
                      </a:r>
                      <a:r>
                        <a:rPr sz="2000" spc="-5" dirty="0">
                          <a:latin typeface="Carlito"/>
                          <a:cs typeface="Carlito"/>
                        </a:rPr>
                        <a:t>Science </a:t>
                      </a:r>
                      <a:r>
                        <a:rPr sz="2000" dirty="0">
                          <a:latin typeface="Carlito"/>
                          <a:cs typeface="Carlito"/>
                        </a:rPr>
                        <a:t>and  </a:t>
                      </a:r>
                      <a:r>
                        <a:rPr sz="2000" spc="-5" dirty="0">
                          <a:latin typeface="Carlito"/>
                          <a:cs typeface="Carlito"/>
                        </a:rPr>
                        <a:t>technology </a:t>
                      </a:r>
                      <a:r>
                        <a:rPr sz="2000" spc="-10" dirty="0">
                          <a:latin typeface="Carlito"/>
                          <a:cs typeface="Carlito"/>
                        </a:rPr>
                        <a:t>information </a:t>
                      </a:r>
                      <a:r>
                        <a:rPr sz="2000" spc="-15" dirty="0">
                          <a:latin typeface="Carlito"/>
                          <a:cs typeface="Carlito"/>
                        </a:rPr>
                        <a:t>for </a:t>
                      </a:r>
                      <a:r>
                        <a:rPr sz="2000" spc="-10" dirty="0">
                          <a:latin typeface="Carlito"/>
                          <a:cs typeface="Carlito"/>
                        </a:rPr>
                        <a:t>decision  </a:t>
                      </a:r>
                      <a:r>
                        <a:rPr sz="2000" spc="-5" dirty="0">
                          <a:latin typeface="Carlito"/>
                          <a:cs typeface="Carlito"/>
                        </a:rPr>
                        <a:t>marking</a:t>
                      </a:r>
                      <a:endParaRPr sz="2000">
                        <a:latin typeface="Carlito"/>
                        <a:cs typeface="Carlito"/>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AEB"/>
                    </a:solidFill>
                  </a:tcPr>
                </a:tc>
                <a:tc>
                  <a:txBody>
                    <a:bodyPr/>
                    <a:lstStyle/>
                    <a:p>
                      <a:pPr marL="92075" marR="151765">
                        <a:lnSpc>
                          <a:spcPct val="100000"/>
                        </a:lnSpc>
                        <a:spcBef>
                          <a:spcPts val="245"/>
                        </a:spcBef>
                      </a:pPr>
                      <a:r>
                        <a:rPr sz="2000" dirty="0">
                          <a:latin typeface="Carlito"/>
                          <a:cs typeface="Carlito"/>
                        </a:rPr>
                        <a:t>Men, machines, </a:t>
                      </a:r>
                      <a:r>
                        <a:rPr sz="2000" spc="-10" dirty="0">
                          <a:latin typeface="Carlito"/>
                          <a:cs typeface="Carlito"/>
                        </a:rPr>
                        <a:t>materials </a:t>
                      </a:r>
                      <a:r>
                        <a:rPr sz="2000" dirty="0">
                          <a:latin typeface="Carlito"/>
                          <a:cs typeface="Carlito"/>
                        </a:rPr>
                        <a:t>and </a:t>
                      </a:r>
                      <a:r>
                        <a:rPr sz="2000" spc="-5" dirty="0">
                          <a:latin typeface="Carlito"/>
                          <a:cs typeface="Carlito"/>
                        </a:rPr>
                        <a:t>methods </a:t>
                      </a:r>
                      <a:r>
                        <a:rPr sz="2000" dirty="0">
                          <a:latin typeface="Carlito"/>
                          <a:cs typeface="Carlito"/>
                        </a:rPr>
                        <a:t>as </a:t>
                      </a:r>
                      <a:r>
                        <a:rPr sz="2000" spc="-10" dirty="0">
                          <a:latin typeface="Carlito"/>
                          <a:cs typeface="Carlito"/>
                        </a:rPr>
                        <a:t>conscious  partners </a:t>
                      </a:r>
                      <a:r>
                        <a:rPr sz="2000" dirty="0">
                          <a:latin typeface="Carlito"/>
                          <a:cs typeface="Carlito"/>
                        </a:rPr>
                        <a:t>all </a:t>
                      </a:r>
                      <a:r>
                        <a:rPr sz="2000" spc="-5" dirty="0">
                          <a:latin typeface="Carlito"/>
                          <a:cs typeface="Carlito"/>
                        </a:rPr>
                        <a:t>having consciousness whether </a:t>
                      </a:r>
                      <a:r>
                        <a:rPr sz="2000" spc="-10" dirty="0">
                          <a:latin typeface="Carlito"/>
                          <a:cs typeface="Carlito"/>
                        </a:rPr>
                        <a:t>manifested  </a:t>
                      </a:r>
                      <a:r>
                        <a:rPr sz="2000" spc="-5" dirty="0">
                          <a:latin typeface="Carlito"/>
                          <a:cs typeface="Carlito"/>
                        </a:rPr>
                        <a:t>or dormant. </a:t>
                      </a:r>
                      <a:r>
                        <a:rPr sz="2000" spc="-10" dirty="0">
                          <a:latin typeface="Carlito"/>
                          <a:cs typeface="Carlito"/>
                        </a:rPr>
                        <a:t>Information </a:t>
                      </a:r>
                      <a:r>
                        <a:rPr sz="2000" spc="-5" dirty="0">
                          <a:latin typeface="Carlito"/>
                          <a:cs typeface="Carlito"/>
                        </a:rPr>
                        <a:t>and intuition </a:t>
                      </a:r>
                      <a:r>
                        <a:rPr sz="2000" spc="-15" dirty="0">
                          <a:latin typeface="Carlito"/>
                          <a:cs typeface="Carlito"/>
                        </a:rPr>
                        <a:t>for</a:t>
                      </a:r>
                      <a:r>
                        <a:rPr sz="2000" spc="35" dirty="0">
                          <a:latin typeface="Carlito"/>
                          <a:cs typeface="Carlito"/>
                        </a:rPr>
                        <a:t> </a:t>
                      </a:r>
                      <a:r>
                        <a:rPr sz="2000" spc="-10" dirty="0">
                          <a:latin typeface="Carlito"/>
                          <a:cs typeface="Carlito"/>
                        </a:rPr>
                        <a:t>decision.</a:t>
                      </a:r>
                      <a:endParaRPr sz="2000" dirty="0">
                        <a:latin typeface="Carlito"/>
                        <a:cs typeface="Carlito"/>
                      </a:endParaRPr>
                    </a:p>
                    <a:p>
                      <a:pPr marL="92075">
                        <a:lnSpc>
                          <a:spcPct val="100000"/>
                        </a:lnSpc>
                        <a:spcBef>
                          <a:spcPts val="5"/>
                        </a:spcBef>
                      </a:pPr>
                      <a:r>
                        <a:rPr sz="2000" spc="-10" dirty="0">
                          <a:latin typeface="Carlito"/>
                          <a:cs typeface="Carlito"/>
                        </a:rPr>
                        <a:t>Ethics </a:t>
                      </a:r>
                      <a:r>
                        <a:rPr sz="2000" dirty="0">
                          <a:latin typeface="Carlito"/>
                          <a:cs typeface="Carlito"/>
                        </a:rPr>
                        <a:t>and </a:t>
                      </a:r>
                      <a:r>
                        <a:rPr sz="2000" spc="-5" dirty="0">
                          <a:latin typeface="Carlito"/>
                          <a:cs typeface="Carlito"/>
                        </a:rPr>
                        <a:t>values </a:t>
                      </a:r>
                      <a:r>
                        <a:rPr sz="2000" spc="-10" dirty="0">
                          <a:latin typeface="Carlito"/>
                          <a:cs typeface="Carlito"/>
                        </a:rPr>
                        <a:t>combined </a:t>
                      </a:r>
                      <a:r>
                        <a:rPr sz="2000" spc="-5" dirty="0">
                          <a:latin typeface="Carlito"/>
                          <a:cs typeface="Carlito"/>
                        </a:rPr>
                        <a:t>with</a:t>
                      </a:r>
                      <a:r>
                        <a:rPr sz="2000" spc="75" dirty="0">
                          <a:latin typeface="Carlito"/>
                          <a:cs typeface="Carlito"/>
                        </a:rPr>
                        <a:t> </a:t>
                      </a:r>
                      <a:r>
                        <a:rPr sz="2000" spc="-10" dirty="0">
                          <a:latin typeface="Carlito"/>
                          <a:cs typeface="Carlito"/>
                        </a:rPr>
                        <a:t>skills</a:t>
                      </a:r>
                      <a:endParaRPr sz="2000" dirty="0">
                        <a:latin typeface="Carlito"/>
                        <a:cs typeface="Carlito"/>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AEB"/>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DFBF7"/>
          </a:solidFill>
        </p:spPr>
        <p:txBody>
          <a:bodyPr wrap="square" lIns="0" tIns="0" rIns="0" bIns="0" rtlCol="0"/>
          <a:lstStyle/>
          <a:p>
            <a:endParaRPr/>
          </a:p>
        </p:txBody>
      </p:sp>
      <p:sp>
        <p:nvSpPr>
          <p:cNvPr id="3" name="object 3"/>
          <p:cNvSpPr/>
          <p:nvPr/>
        </p:nvSpPr>
        <p:spPr>
          <a:xfrm>
            <a:off x="407078" y="236474"/>
            <a:ext cx="3480810" cy="6319774"/>
          </a:xfrm>
          <a:prstGeom prst="rect">
            <a:avLst/>
          </a:prstGeom>
          <a:blipFill>
            <a:blip r:embed="rId2" cstate="print"/>
            <a:stretch>
              <a:fillRect/>
            </a:stretch>
          </a:blipFill>
        </p:spPr>
        <p:txBody>
          <a:bodyPr wrap="square" lIns="0" tIns="0" rIns="0" bIns="0" rtlCol="0"/>
          <a:lstStyle/>
          <a:p>
            <a:endParaRPr/>
          </a:p>
        </p:txBody>
      </p:sp>
      <p:graphicFrame>
        <p:nvGraphicFramePr>
          <p:cNvPr id="4" name="object 4"/>
          <p:cNvGraphicFramePr>
            <a:graphicFrameLocks noGrp="1"/>
          </p:cNvGraphicFramePr>
          <p:nvPr>
            <p:extLst>
              <p:ext uri="{D42A27DB-BD31-4B8C-83A1-F6EECF244321}">
                <p14:modId xmlns:p14="http://schemas.microsoft.com/office/powerpoint/2010/main" val="1547933409"/>
              </p:ext>
            </p:extLst>
          </p:nvPr>
        </p:nvGraphicFramePr>
        <p:xfrm>
          <a:off x="466610" y="230124"/>
          <a:ext cx="11398249" cy="6037030"/>
        </p:xfrm>
        <a:graphic>
          <a:graphicData uri="http://schemas.openxmlformats.org/drawingml/2006/table">
            <a:tbl>
              <a:tblPr firstRow="1" bandRow="1">
                <a:tableStyleId>{2D5ABB26-0587-4C30-8999-92F81FD0307C}</a:tableStyleId>
              </a:tblPr>
              <a:tblGrid>
                <a:gridCol w="1734185">
                  <a:extLst>
                    <a:ext uri="{9D8B030D-6E8A-4147-A177-3AD203B41FA5}">
                      <a16:colId xmlns:a16="http://schemas.microsoft.com/office/drawing/2014/main" val="20000"/>
                    </a:ext>
                  </a:extLst>
                </a:gridCol>
                <a:gridCol w="4154804">
                  <a:extLst>
                    <a:ext uri="{9D8B030D-6E8A-4147-A177-3AD203B41FA5}">
                      <a16:colId xmlns:a16="http://schemas.microsoft.com/office/drawing/2014/main" val="20001"/>
                    </a:ext>
                  </a:extLst>
                </a:gridCol>
                <a:gridCol w="5509260">
                  <a:extLst>
                    <a:ext uri="{9D8B030D-6E8A-4147-A177-3AD203B41FA5}">
                      <a16:colId xmlns:a16="http://schemas.microsoft.com/office/drawing/2014/main" val="20002"/>
                    </a:ext>
                  </a:extLst>
                </a:gridCol>
              </a:tblGrid>
              <a:tr h="701039">
                <a:tc>
                  <a:txBody>
                    <a:bodyPr/>
                    <a:lstStyle/>
                    <a:p>
                      <a:pPr marL="91440">
                        <a:lnSpc>
                          <a:spcPct val="100000"/>
                        </a:lnSpc>
                        <a:spcBef>
                          <a:spcPts val="229"/>
                        </a:spcBef>
                      </a:pPr>
                      <a:r>
                        <a:rPr sz="2000" b="1" dirty="0">
                          <a:solidFill>
                            <a:srgbClr val="FFFFFF"/>
                          </a:solidFill>
                          <a:latin typeface="Carlito"/>
                          <a:cs typeface="Carlito"/>
                        </a:rPr>
                        <a:t>Basic</a:t>
                      </a:r>
                      <a:r>
                        <a:rPr sz="2000" b="1" spc="-10" dirty="0">
                          <a:solidFill>
                            <a:srgbClr val="FFFFFF"/>
                          </a:solidFill>
                          <a:latin typeface="Carlito"/>
                          <a:cs typeface="Carlito"/>
                        </a:rPr>
                        <a:t> </a:t>
                      </a:r>
                      <a:r>
                        <a:rPr sz="2000" b="1" dirty="0">
                          <a:solidFill>
                            <a:srgbClr val="FFFFFF"/>
                          </a:solidFill>
                          <a:latin typeface="Carlito"/>
                          <a:cs typeface="Carlito"/>
                        </a:rPr>
                        <a:t>of</a:t>
                      </a:r>
                      <a:endParaRPr sz="2000" dirty="0">
                        <a:latin typeface="Carlito"/>
                        <a:cs typeface="Carlito"/>
                      </a:endParaRPr>
                    </a:p>
                    <a:p>
                      <a:pPr marL="91440">
                        <a:lnSpc>
                          <a:spcPct val="100000"/>
                        </a:lnSpc>
                      </a:pPr>
                      <a:r>
                        <a:rPr sz="2000" b="1" spc="-10" dirty="0">
                          <a:solidFill>
                            <a:srgbClr val="FFFFFF"/>
                          </a:solidFill>
                          <a:latin typeface="Carlito"/>
                          <a:cs typeface="Carlito"/>
                        </a:rPr>
                        <a:t>difference</a:t>
                      </a:r>
                      <a:endParaRPr sz="2000" dirty="0">
                        <a:latin typeface="Carlito"/>
                        <a:cs typeface="Carlito"/>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chemeClr val="tx1">
                        <a:lumMod val="65000"/>
                        <a:lumOff val="35000"/>
                      </a:schemeClr>
                    </a:solidFill>
                  </a:tcPr>
                </a:tc>
                <a:tc>
                  <a:txBody>
                    <a:bodyPr/>
                    <a:lstStyle/>
                    <a:p>
                      <a:pPr marL="91440">
                        <a:lnSpc>
                          <a:spcPct val="100000"/>
                        </a:lnSpc>
                        <a:spcBef>
                          <a:spcPts val="229"/>
                        </a:spcBef>
                      </a:pPr>
                      <a:r>
                        <a:rPr sz="2000" b="1" spc="-20" dirty="0">
                          <a:solidFill>
                            <a:srgbClr val="FFFFFF"/>
                          </a:solidFill>
                          <a:latin typeface="Carlito"/>
                          <a:cs typeface="Carlito"/>
                        </a:rPr>
                        <a:t>Western</a:t>
                      </a:r>
                      <a:r>
                        <a:rPr sz="2000" b="1" spc="-15" dirty="0">
                          <a:solidFill>
                            <a:srgbClr val="FFFFFF"/>
                          </a:solidFill>
                          <a:latin typeface="Carlito"/>
                          <a:cs typeface="Carlito"/>
                        </a:rPr>
                        <a:t> </a:t>
                      </a:r>
                      <a:r>
                        <a:rPr sz="2000" b="1" spc="-10" dirty="0">
                          <a:solidFill>
                            <a:srgbClr val="FFFFFF"/>
                          </a:solidFill>
                          <a:latin typeface="Carlito"/>
                          <a:cs typeface="Carlito"/>
                        </a:rPr>
                        <a:t>management</a:t>
                      </a:r>
                      <a:endParaRPr sz="2000">
                        <a:latin typeface="Carlito"/>
                        <a:cs typeface="Carlito"/>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F6271"/>
                    </a:solidFill>
                  </a:tcPr>
                </a:tc>
                <a:tc>
                  <a:txBody>
                    <a:bodyPr/>
                    <a:lstStyle/>
                    <a:p>
                      <a:pPr marL="92075">
                        <a:lnSpc>
                          <a:spcPct val="100000"/>
                        </a:lnSpc>
                        <a:spcBef>
                          <a:spcPts val="229"/>
                        </a:spcBef>
                      </a:pPr>
                      <a:r>
                        <a:rPr sz="2000" b="1" spc="-10" dirty="0">
                          <a:solidFill>
                            <a:srgbClr val="FFFFFF"/>
                          </a:solidFill>
                          <a:latin typeface="Carlito"/>
                          <a:cs typeface="Carlito"/>
                        </a:rPr>
                        <a:t>Management </a:t>
                      </a:r>
                      <a:r>
                        <a:rPr sz="2000" b="1" dirty="0">
                          <a:solidFill>
                            <a:srgbClr val="FFFFFF"/>
                          </a:solidFill>
                          <a:latin typeface="Carlito"/>
                          <a:cs typeface="Carlito"/>
                        </a:rPr>
                        <a:t>Based on</a:t>
                      </a:r>
                      <a:r>
                        <a:rPr sz="2000" b="1" spc="-15" dirty="0">
                          <a:solidFill>
                            <a:srgbClr val="FFFFFF"/>
                          </a:solidFill>
                          <a:latin typeface="Carlito"/>
                          <a:cs typeface="Carlito"/>
                        </a:rPr>
                        <a:t> </a:t>
                      </a:r>
                      <a:r>
                        <a:rPr sz="2000" b="1" dirty="0">
                          <a:solidFill>
                            <a:srgbClr val="FFFFFF"/>
                          </a:solidFill>
                          <a:latin typeface="Carlito"/>
                          <a:cs typeface="Carlito"/>
                        </a:rPr>
                        <a:t>Indian</a:t>
                      </a:r>
                      <a:endParaRPr sz="2000">
                        <a:latin typeface="Carlito"/>
                        <a:cs typeface="Carlito"/>
                      </a:endParaRPr>
                    </a:p>
                    <a:p>
                      <a:pPr marL="92075">
                        <a:lnSpc>
                          <a:spcPct val="100000"/>
                        </a:lnSpc>
                      </a:pPr>
                      <a:r>
                        <a:rPr sz="2000" b="1" dirty="0">
                          <a:solidFill>
                            <a:srgbClr val="FFFFFF"/>
                          </a:solidFill>
                          <a:latin typeface="Carlito"/>
                          <a:cs typeface="Carlito"/>
                        </a:rPr>
                        <a:t>ethos</a:t>
                      </a:r>
                      <a:endParaRPr sz="2000">
                        <a:latin typeface="Carlito"/>
                        <a:cs typeface="Carlito"/>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F6271"/>
                    </a:solidFill>
                  </a:tcPr>
                </a:tc>
                <a:extLst>
                  <a:ext uri="{0D108BD9-81ED-4DB2-BD59-A6C34878D82A}">
                    <a16:rowId xmlns:a16="http://schemas.microsoft.com/office/drawing/2014/main" val="10000"/>
                  </a:ext>
                </a:extLst>
              </a:tr>
              <a:tr h="1920239">
                <a:tc>
                  <a:txBody>
                    <a:bodyPr/>
                    <a:lstStyle/>
                    <a:p>
                      <a:pPr marL="91440" marR="763905">
                        <a:lnSpc>
                          <a:spcPct val="100000"/>
                        </a:lnSpc>
                        <a:spcBef>
                          <a:spcPts val="235"/>
                        </a:spcBef>
                      </a:pPr>
                      <a:r>
                        <a:rPr sz="2000" dirty="0">
                          <a:latin typeface="Carlito"/>
                          <a:cs typeface="Carlito"/>
                        </a:rPr>
                        <a:t>P</a:t>
                      </a:r>
                      <a:r>
                        <a:rPr sz="2000" spc="-45" dirty="0">
                          <a:latin typeface="Carlito"/>
                          <a:cs typeface="Carlito"/>
                        </a:rPr>
                        <a:t>r</a:t>
                      </a:r>
                      <a:r>
                        <a:rPr sz="2000" spc="-5" dirty="0">
                          <a:latin typeface="Carlito"/>
                          <a:cs typeface="Carlito"/>
                        </a:rPr>
                        <a:t>oblem  solving</a:t>
                      </a:r>
                      <a:endParaRPr sz="2000">
                        <a:latin typeface="Carlito"/>
                        <a:cs typeface="Carlito"/>
                      </a:endParaRPr>
                    </a:p>
                  </a:txBody>
                  <a:tcPr marL="0" marR="0" marT="298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2D4"/>
                    </a:solidFill>
                  </a:tcPr>
                </a:tc>
                <a:tc>
                  <a:txBody>
                    <a:bodyPr/>
                    <a:lstStyle/>
                    <a:p>
                      <a:pPr marL="91440" marR="321310">
                        <a:lnSpc>
                          <a:spcPct val="100000"/>
                        </a:lnSpc>
                        <a:spcBef>
                          <a:spcPts val="235"/>
                        </a:spcBef>
                      </a:pPr>
                      <a:r>
                        <a:rPr sz="2000" spc="-5" dirty="0">
                          <a:latin typeface="Carlito"/>
                          <a:cs typeface="Carlito"/>
                        </a:rPr>
                        <a:t>Conflict resolution by negotiation,  </a:t>
                      </a:r>
                      <a:r>
                        <a:rPr sz="2000" spc="-10" dirty="0">
                          <a:latin typeface="Carlito"/>
                          <a:cs typeface="Carlito"/>
                        </a:rPr>
                        <a:t>compromise, </a:t>
                      </a:r>
                      <a:r>
                        <a:rPr sz="2000" spc="-5" dirty="0">
                          <a:latin typeface="Carlito"/>
                          <a:cs typeface="Carlito"/>
                        </a:rPr>
                        <a:t>arbitration, liquidation  of </a:t>
                      </a:r>
                      <a:r>
                        <a:rPr sz="2000" spc="-10" dirty="0">
                          <a:latin typeface="Carlito"/>
                          <a:cs typeface="Carlito"/>
                        </a:rPr>
                        <a:t>differences </a:t>
                      </a:r>
                      <a:r>
                        <a:rPr sz="2000" spc="-5" dirty="0">
                          <a:latin typeface="Carlito"/>
                          <a:cs typeface="Carlito"/>
                        </a:rPr>
                        <a:t>only </a:t>
                      </a:r>
                      <a:r>
                        <a:rPr sz="2000" spc="-15" dirty="0">
                          <a:latin typeface="Carlito"/>
                          <a:cs typeface="Carlito"/>
                        </a:rPr>
                        <a:t>for </a:t>
                      </a:r>
                      <a:r>
                        <a:rPr sz="2000" dirty="0">
                          <a:latin typeface="Carlito"/>
                          <a:cs typeface="Carlito"/>
                        </a:rPr>
                        <a:t>a </a:t>
                      </a:r>
                      <a:r>
                        <a:rPr sz="2000" spc="-10" dirty="0">
                          <a:latin typeface="Carlito"/>
                          <a:cs typeface="Carlito"/>
                        </a:rPr>
                        <a:t>temporary  </a:t>
                      </a:r>
                      <a:r>
                        <a:rPr sz="2000" spc="-5" dirty="0">
                          <a:latin typeface="Carlito"/>
                          <a:cs typeface="Carlito"/>
                        </a:rPr>
                        <a:t>period. </a:t>
                      </a:r>
                      <a:r>
                        <a:rPr sz="2000" dirty="0">
                          <a:latin typeface="Carlito"/>
                          <a:cs typeface="Carlito"/>
                        </a:rPr>
                        <a:t>No </a:t>
                      </a:r>
                      <a:r>
                        <a:rPr sz="2000" spc="-15" dirty="0">
                          <a:latin typeface="Carlito"/>
                          <a:cs typeface="Carlito"/>
                        </a:rPr>
                        <a:t>reference to </a:t>
                      </a:r>
                      <a:r>
                        <a:rPr sz="2000" dirty="0">
                          <a:latin typeface="Carlito"/>
                          <a:cs typeface="Carlito"/>
                        </a:rPr>
                        <a:t>higher  </a:t>
                      </a:r>
                      <a:r>
                        <a:rPr sz="2000" spc="-5" dirty="0">
                          <a:latin typeface="Carlito"/>
                          <a:cs typeface="Carlito"/>
                        </a:rPr>
                        <a:t>consciousness</a:t>
                      </a:r>
                      <a:endParaRPr sz="2000">
                        <a:latin typeface="Carlito"/>
                        <a:cs typeface="Carlito"/>
                      </a:endParaRPr>
                    </a:p>
                  </a:txBody>
                  <a:tcPr marL="0" marR="0" marT="298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2D4"/>
                    </a:solidFill>
                  </a:tcPr>
                </a:tc>
                <a:tc>
                  <a:txBody>
                    <a:bodyPr/>
                    <a:lstStyle/>
                    <a:p>
                      <a:pPr marL="92075" marR="997585">
                        <a:lnSpc>
                          <a:spcPct val="100000"/>
                        </a:lnSpc>
                        <a:spcBef>
                          <a:spcPts val="235"/>
                        </a:spcBef>
                      </a:pPr>
                      <a:r>
                        <a:rPr sz="2000" spc="-5" dirty="0">
                          <a:latin typeface="Carlito"/>
                          <a:cs typeface="Carlito"/>
                        </a:rPr>
                        <a:t>Conflict resolution through </a:t>
                      </a:r>
                      <a:r>
                        <a:rPr sz="2000" spc="-10" dirty="0">
                          <a:latin typeface="Carlito"/>
                          <a:cs typeface="Carlito"/>
                        </a:rPr>
                        <a:t>integration </a:t>
                      </a:r>
                      <a:r>
                        <a:rPr sz="2000" dirty="0">
                          <a:latin typeface="Carlito"/>
                          <a:cs typeface="Carlito"/>
                        </a:rPr>
                        <a:t>and  </a:t>
                      </a:r>
                      <a:r>
                        <a:rPr sz="2000" spc="-10" dirty="0">
                          <a:latin typeface="Carlito"/>
                          <a:cs typeface="Carlito"/>
                        </a:rPr>
                        <a:t>synthesis</a:t>
                      </a:r>
                      <a:r>
                        <a:rPr sz="2000" spc="-5" dirty="0">
                          <a:latin typeface="Carlito"/>
                          <a:cs typeface="Carlito"/>
                        </a:rPr>
                        <a:t> on</a:t>
                      </a:r>
                      <a:endParaRPr sz="2000">
                        <a:latin typeface="Carlito"/>
                        <a:cs typeface="Carlito"/>
                      </a:endParaRPr>
                    </a:p>
                    <a:p>
                      <a:pPr marL="92075" marR="533400">
                        <a:lnSpc>
                          <a:spcPct val="100000"/>
                        </a:lnSpc>
                      </a:pPr>
                      <a:r>
                        <a:rPr sz="2000" spc="-10" dirty="0">
                          <a:latin typeface="Carlito"/>
                          <a:cs typeface="Carlito"/>
                        </a:rPr>
                        <a:t>stressing </a:t>
                      </a:r>
                      <a:r>
                        <a:rPr sz="2000" spc="-5" dirty="0">
                          <a:latin typeface="Carlito"/>
                          <a:cs typeface="Carlito"/>
                        </a:rPr>
                        <a:t>super </a:t>
                      </a:r>
                      <a:r>
                        <a:rPr sz="2000" spc="-15" dirty="0">
                          <a:latin typeface="Carlito"/>
                          <a:cs typeface="Carlito"/>
                        </a:rPr>
                        <a:t>ordinate </a:t>
                      </a:r>
                      <a:r>
                        <a:rPr sz="2000" spc="-5" dirty="0">
                          <a:latin typeface="Carlito"/>
                          <a:cs typeface="Carlito"/>
                        </a:rPr>
                        <a:t>common goals so that  </a:t>
                      </a:r>
                      <a:r>
                        <a:rPr sz="2000" dirty="0">
                          <a:latin typeface="Carlito"/>
                          <a:cs typeface="Carlito"/>
                        </a:rPr>
                        <a:t>enduring </a:t>
                      </a:r>
                      <a:r>
                        <a:rPr sz="2000" spc="-10" dirty="0">
                          <a:latin typeface="Carlito"/>
                          <a:cs typeface="Carlito"/>
                        </a:rPr>
                        <a:t>harmony </a:t>
                      </a:r>
                      <a:r>
                        <a:rPr sz="2000" dirty="0">
                          <a:latin typeface="Carlito"/>
                          <a:cs typeface="Carlito"/>
                        </a:rPr>
                        <a:t>and unity is </a:t>
                      </a:r>
                      <a:r>
                        <a:rPr sz="2000" spc="-5" dirty="0">
                          <a:latin typeface="Carlito"/>
                          <a:cs typeface="Carlito"/>
                        </a:rPr>
                        <a:t>assured. </a:t>
                      </a:r>
                      <a:r>
                        <a:rPr sz="2000" dirty="0">
                          <a:latin typeface="Carlito"/>
                          <a:cs typeface="Carlito"/>
                        </a:rPr>
                        <a:t>Self  </a:t>
                      </a:r>
                      <a:r>
                        <a:rPr sz="2000" spc="-5" dirty="0">
                          <a:latin typeface="Carlito"/>
                          <a:cs typeface="Carlito"/>
                        </a:rPr>
                        <a:t>introspection, stepping back </a:t>
                      </a:r>
                      <a:r>
                        <a:rPr sz="2000" dirty="0">
                          <a:latin typeface="Carlito"/>
                          <a:cs typeface="Carlito"/>
                        </a:rPr>
                        <a:t>aids the </a:t>
                      </a:r>
                      <a:r>
                        <a:rPr sz="2000" spc="-10" dirty="0">
                          <a:latin typeface="Carlito"/>
                          <a:cs typeface="Carlito"/>
                        </a:rPr>
                        <a:t>search </a:t>
                      </a:r>
                      <a:r>
                        <a:rPr sz="2000" spc="-15" dirty="0">
                          <a:latin typeface="Carlito"/>
                          <a:cs typeface="Carlito"/>
                        </a:rPr>
                        <a:t>for  </a:t>
                      </a:r>
                      <a:r>
                        <a:rPr sz="2000" spc="-5" dirty="0">
                          <a:latin typeface="Carlito"/>
                          <a:cs typeface="Carlito"/>
                        </a:rPr>
                        <a:t>solution</a:t>
                      </a:r>
                      <a:endParaRPr sz="2000">
                        <a:latin typeface="Carlito"/>
                        <a:cs typeface="Carlito"/>
                      </a:endParaRPr>
                    </a:p>
                  </a:txBody>
                  <a:tcPr marL="0" marR="0" marT="298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2D4"/>
                    </a:solidFill>
                  </a:tcPr>
                </a:tc>
                <a:extLst>
                  <a:ext uri="{0D108BD9-81ED-4DB2-BD59-A6C34878D82A}">
                    <a16:rowId xmlns:a16="http://schemas.microsoft.com/office/drawing/2014/main" val="10001"/>
                  </a:ext>
                </a:extLst>
              </a:tr>
              <a:tr h="924052">
                <a:tc>
                  <a:txBody>
                    <a:bodyPr/>
                    <a:lstStyle/>
                    <a:p>
                      <a:pPr marL="91440" marR="761365">
                        <a:lnSpc>
                          <a:spcPct val="100000"/>
                        </a:lnSpc>
                        <a:spcBef>
                          <a:spcPts val="235"/>
                        </a:spcBef>
                      </a:pPr>
                      <a:r>
                        <a:rPr sz="2000" spc="-5" dirty="0">
                          <a:latin typeface="Carlito"/>
                          <a:cs typeface="Carlito"/>
                        </a:rPr>
                        <a:t>Decis</a:t>
                      </a:r>
                      <a:r>
                        <a:rPr sz="2000" spc="-10" dirty="0">
                          <a:latin typeface="Carlito"/>
                          <a:cs typeface="Carlito"/>
                        </a:rPr>
                        <a:t>i</a:t>
                      </a:r>
                      <a:r>
                        <a:rPr sz="2000" spc="-5" dirty="0">
                          <a:latin typeface="Carlito"/>
                          <a:cs typeface="Carlito"/>
                        </a:rPr>
                        <a:t>on  making</a:t>
                      </a:r>
                      <a:endParaRPr sz="2000">
                        <a:latin typeface="Carlito"/>
                        <a:cs typeface="Carlito"/>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AEB"/>
                    </a:solidFill>
                  </a:tcPr>
                </a:tc>
                <a:tc>
                  <a:txBody>
                    <a:bodyPr/>
                    <a:lstStyle/>
                    <a:p>
                      <a:pPr marL="91440">
                        <a:lnSpc>
                          <a:spcPct val="100000"/>
                        </a:lnSpc>
                        <a:spcBef>
                          <a:spcPts val="235"/>
                        </a:spcBef>
                      </a:pPr>
                      <a:r>
                        <a:rPr sz="2000" spc="-10" dirty="0">
                          <a:latin typeface="Carlito"/>
                          <a:cs typeface="Carlito"/>
                        </a:rPr>
                        <a:t>Brain storming (round </a:t>
                      </a:r>
                      <a:r>
                        <a:rPr sz="2000" spc="-5" dirty="0">
                          <a:latin typeface="Carlito"/>
                          <a:cs typeface="Carlito"/>
                        </a:rPr>
                        <a:t>table</a:t>
                      </a:r>
                      <a:r>
                        <a:rPr sz="2000" spc="5" dirty="0">
                          <a:latin typeface="Carlito"/>
                          <a:cs typeface="Carlito"/>
                        </a:rPr>
                        <a:t> </a:t>
                      </a:r>
                      <a:r>
                        <a:rPr sz="2000" spc="-5" dirty="0">
                          <a:latin typeface="Carlito"/>
                          <a:cs typeface="Carlito"/>
                        </a:rPr>
                        <a:t>approach)</a:t>
                      </a:r>
                      <a:endParaRPr sz="2000">
                        <a:latin typeface="Carlito"/>
                        <a:cs typeface="Carlito"/>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AEB"/>
                    </a:solidFill>
                  </a:tcPr>
                </a:tc>
                <a:tc>
                  <a:txBody>
                    <a:bodyPr/>
                    <a:lstStyle/>
                    <a:p>
                      <a:pPr marL="92075">
                        <a:lnSpc>
                          <a:spcPct val="100000"/>
                        </a:lnSpc>
                        <a:spcBef>
                          <a:spcPts val="235"/>
                        </a:spcBef>
                      </a:pPr>
                      <a:r>
                        <a:rPr sz="2000" spc="-10" dirty="0">
                          <a:latin typeface="Carlito"/>
                          <a:cs typeface="Carlito"/>
                        </a:rPr>
                        <a:t>Brain stilling (entering </a:t>
                      </a:r>
                      <a:r>
                        <a:rPr sz="2000" dirty="0">
                          <a:latin typeface="Carlito"/>
                          <a:cs typeface="Carlito"/>
                        </a:rPr>
                        <a:t>the </a:t>
                      </a:r>
                      <a:r>
                        <a:rPr sz="2000" spc="-15" dirty="0">
                          <a:latin typeface="Carlito"/>
                          <a:cs typeface="Carlito"/>
                        </a:rPr>
                        <a:t>room </a:t>
                      </a:r>
                      <a:r>
                        <a:rPr sz="2000" spc="-5" dirty="0">
                          <a:latin typeface="Carlito"/>
                          <a:cs typeface="Carlito"/>
                        </a:rPr>
                        <a:t>of timeless</a:t>
                      </a:r>
                      <a:r>
                        <a:rPr sz="2000" spc="140" dirty="0">
                          <a:latin typeface="Carlito"/>
                          <a:cs typeface="Carlito"/>
                        </a:rPr>
                        <a:t> </a:t>
                      </a:r>
                      <a:r>
                        <a:rPr sz="2000" spc="-5" dirty="0">
                          <a:latin typeface="Carlito"/>
                          <a:cs typeface="Carlito"/>
                        </a:rPr>
                        <a:t>silence)</a:t>
                      </a:r>
                      <a:endParaRPr sz="2000">
                        <a:latin typeface="Carlito"/>
                        <a:cs typeface="Carlito"/>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AEB"/>
                    </a:solidFill>
                  </a:tcPr>
                </a:tc>
                <a:extLst>
                  <a:ext uri="{0D108BD9-81ED-4DB2-BD59-A6C34878D82A}">
                    <a16:rowId xmlns:a16="http://schemas.microsoft.com/office/drawing/2014/main" val="10002"/>
                  </a:ext>
                </a:extLst>
              </a:tr>
              <a:tr h="1310639">
                <a:tc>
                  <a:txBody>
                    <a:bodyPr/>
                    <a:lstStyle/>
                    <a:p>
                      <a:pPr marL="91440">
                        <a:lnSpc>
                          <a:spcPct val="100000"/>
                        </a:lnSpc>
                        <a:spcBef>
                          <a:spcPts val="235"/>
                        </a:spcBef>
                      </a:pPr>
                      <a:r>
                        <a:rPr sz="2000" spc="-10" dirty="0">
                          <a:latin typeface="Carlito"/>
                          <a:cs typeface="Carlito"/>
                        </a:rPr>
                        <a:t>Development</a:t>
                      </a:r>
                      <a:endParaRPr sz="2000">
                        <a:latin typeface="Carlito"/>
                        <a:cs typeface="Carlito"/>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2D4"/>
                    </a:solidFill>
                  </a:tcPr>
                </a:tc>
                <a:tc>
                  <a:txBody>
                    <a:bodyPr/>
                    <a:lstStyle/>
                    <a:p>
                      <a:pPr marL="91440">
                        <a:lnSpc>
                          <a:spcPct val="100000"/>
                        </a:lnSpc>
                        <a:spcBef>
                          <a:spcPts val="235"/>
                        </a:spcBef>
                      </a:pPr>
                      <a:r>
                        <a:rPr sz="2000" spc="-10" dirty="0">
                          <a:latin typeface="Carlito"/>
                          <a:cs typeface="Carlito"/>
                        </a:rPr>
                        <a:t>Physical, vital </a:t>
                      </a:r>
                      <a:r>
                        <a:rPr sz="2000" dirty="0">
                          <a:latin typeface="Carlito"/>
                          <a:cs typeface="Carlito"/>
                        </a:rPr>
                        <a:t>and </a:t>
                      </a:r>
                      <a:r>
                        <a:rPr sz="2000" spc="-10" dirty="0">
                          <a:latin typeface="Carlito"/>
                          <a:cs typeface="Carlito"/>
                        </a:rPr>
                        <a:t>mental</a:t>
                      </a:r>
                      <a:r>
                        <a:rPr sz="2000" spc="15" dirty="0">
                          <a:latin typeface="Carlito"/>
                          <a:cs typeface="Carlito"/>
                        </a:rPr>
                        <a:t> </a:t>
                      </a:r>
                      <a:r>
                        <a:rPr sz="2000" spc="-30" dirty="0">
                          <a:latin typeface="Carlito"/>
                          <a:cs typeface="Carlito"/>
                        </a:rPr>
                        <a:t>only.</a:t>
                      </a:r>
                      <a:endParaRPr sz="2000">
                        <a:latin typeface="Carlito"/>
                        <a:cs typeface="Carlito"/>
                      </a:endParaRPr>
                    </a:p>
                    <a:p>
                      <a:pPr marL="91440" marR="174625">
                        <a:lnSpc>
                          <a:spcPct val="100000"/>
                        </a:lnSpc>
                      </a:pPr>
                      <a:r>
                        <a:rPr sz="2000" spc="-5" dirty="0">
                          <a:latin typeface="Carlito"/>
                          <a:cs typeface="Carlito"/>
                        </a:rPr>
                        <a:t>Soul </a:t>
                      </a:r>
                      <a:r>
                        <a:rPr sz="2000" dirty="0">
                          <a:latin typeface="Carlito"/>
                          <a:cs typeface="Carlito"/>
                        </a:rPr>
                        <a:t>or </a:t>
                      </a:r>
                      <a:r>
                        <a:rPr sz="2000" spc="-5" dirty="0">
                          <a:latin typeface="Carlito"/>
                          <a:cs typeface="Carlito"/>
                        </a:rPr>
                        <a:t>spirit ignored. </a:t>
                      </a:r>
                      <a:r>
                        <a:rPr sz="2000" spc="-10" dirty="0">
                          <a:latin typeface="Carlito"/>
                          <a:cs typeface="Carlito"/>
                        </a:rPr>
                        <a:t>Material  development </a:t>
                      </a:r>
                      <a:r>
                        <a:rPr sz="2000" spc="-35" dirty="0">
                          <a:latin typeface="Carlito"/>
                          <a:cs typeface="Carlito"/>
                        </a:rPr>
                        <a:t>only, </a:t>
                      </a:r>
                      <a:r>
                        <a:rPr sz="2000" spc="-10" dirty="0">
                          <a:latin typeface="Carlito"/>
                          <a:cs typeface="Carlito"/>
                        </a:rPr>
                        <a:t>even </a:t>
                      </a:r>
                      <a:r>
                        <a:rPr sz="2000" spc="-15" dirty="0">
                          <a:latin typeface="Carlito"/>
                          <a:cs typeface="Carlito"/>
                        </a:rPr>
                        <a:t>at </a:t>
                      </a:r>
                      <a:r>
                        <a:rPr sz="2000" dirty="0">
                          <a:latin typeface="Carlito"/>
                          <a:cs typeface="Carlito"/>
                        </a:rPr>
                        <a:t>the </a:t>
                      </a:r>
                      <a:r>
                        <a:rPr sz="2000" spc="-10" dirty="0">
                          <a:latin typeface="Carlito"/>
                          <a:cs typeface="Carlito"/>
                        </a:rPr>
                        <a:t>cost </a:t>
                      </a:r>
                      <a:r>
                        <a:rPr sz="2000" spc="-5" dirty="0">
                          <a:latin typeface="Carlito"/>
                          <a:cs typeface="Carlito"/>
                        </a:rPr>
                        <a:t>of  </a:t>
                      </a:r>
                      <a:r>
                        <a:rPr sz="2000" dirty="0">
                          <a:latin typeface="Carlito"/>
                          <a:cs typeface="Carlito"/>
                        </a:rPr>
                        <a:t>man and</a:t>
                      </a:r>
                      <a:r>
                        <a:rPr sz="2000" spc="-20" dirty="0">
                          <a:latin typeface="Carlito"/>
                          <a:cs typeface="Carlito"/>
                        </a:rPr>
                        <a:t> </a:t>
                      </a:r>
                      <a:r>
                        <a:rPr sz="2000" spc="-10" dirty="0">
                          <a:latin typeface="Carlito"/>
                          <a:cs typeface="Carlito"/>
                        </a:rPr>
                        <a:t>nature</a:t>
                      </a:r>
                      <a:endParaRPr sz="2000">
                        <a:latin typeface="Carlito"/>
                        <a:cs typeface="Carlito"/>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2D4"/>
                    </a:solidFill>
                  </a:tcPr>
                </a:tc>
                <a:tc>
                  <a:txBody>
                    <a:bodyPr/>
                    <a:lstStyle/>
                    <a:p>
                      <a:pPr marL="92075">
                        <a:lnSpc>
                          <a:spcPct val="100000"/>
                        </a:lnSpc>
                        <a:spcBef>
                          <a:spcPts val="235"/>
                        </a:spcBef>
                      </a:pPr>
                      <a:r>
                        <a:rPr sz="2000" spc="-15" dirty="0">
                          <a:latin typeface="Carlito"/>
                          <a:cs typeface="Carlito"/>
                        </a:rPr>
                        <a:t>Integrated </a:t>
                      </a:r>
                      <a:r>
                        <a:rPr sz="2000" spc="-10" dirty="0">
                          <a:latin typeface="Carlito"/>
                          <a:cs typeface="Carlito"/>
                        </a:rPr>
                        <a:t>development, </a:t>
                      </a:r>
                      <a:r>
                        <a:rPr sz="2000" dirty="0">
                          <a:latin typeface="Carlito"/>
                          <a:cs typeface="Carlito"/>
                        </a:rPr>
                        <a:t>whole man</a:t>
                      </a:r>
                      <a:r>
                        <a:rPr sz="2000" spc="10" dirty="0">
                          <a:latin typeface="Carlito"/>
                          <a:cs typeface="Carlito"/>
                        </a:rPr>
                        <a:t> </a:t>
                      </a:r>
                      <a:r>
                        <a:rPr sz="2000" spc="-5" dirty="0">
                          <a:latin typeface="Carlito"/>
                          <a:cs typeface="Carlito"/>
                        </a:rPr>
                        <a:t>approach,</a:t>
                      </a:r>
                      <a:endParaRPr sz="2000">
                        <a:latin typeface="Carlito"/>
                        <a:cs typeface="Carlito"/>
                      </a:endParaRPr>
                    </a:p>
                    <a:p>
                      <a:pPr marL="92075">
                        <a:lnSpc>
                          <a:spcPct val="100000"/>
                        </a:lnSpc>
                      </a:pPr>
                      <a:r>
                        <a:rPr sz="2000" spc="-10" dirty="0">
                          <a:latin typeface="Carlito"/>
                          <a:cs typeface="Carlito"/>
                        </a:rPr>
                        <a:t>breath</a:t>
                      </a:r>
                      <a:endParaRPr sz="2000">
                        <a:latin typeface="Carlito"/>
                        <a:cs typeface="Carlito"/>
                      </a:endParaRPr>
                    </a:p>
                    <a:p>
                      <a:pPr marL="92075" marR="875665">
                        <a:lnSpc>
                          <a:spcPct val="100000"/>
                        </a:lnSpc>
                        <a:spcBef>
                          <a:spcPts val="5"/>
                        </a:spcBef>
                      </a:pPr>
                      <a:r>
                        <a:rPr sz="2000" spc="-15" dirty="0">
                          <a:latin typeface="Carlito"/>
                          <a:cs typeface="Carlito"/>
                        </a:rPr>
                        <a:t>control </a:t>
                      </a:r>
                      <a:r>
                        <a:rPr sz="2000" dirty="0">
                          <a:latin typeface="Carlito"/>
                          <a:cs typeface="Carlito"/>
                        </a:rPr>
                        <a:t>and </a:t>
                      </a:r>
                      <a:r>
                        <a:rPr sz="2000" spc="-10" dirty="0">
                          <a:latin typeface="Carlito"/>
                          <a:cs typeface="Carlito"/>
                        </a:rPr>
                        <a:t>meditation </a:t>
                      </a:r>
                      <a:r>
                        <a:rPr sz="2000" spc="-5" dirty="0">
                          <a:latin typeface="Carlito"/>
                          <a:cs typeface="Carlito"/>
                        </a:rPr>
                        <a:t>emphasized. </a:t>
                      </a:r>
                      <a:r>
                        <a:rPr sz="2000" dirty="0">
                          <a:latin typeface="Carlito"/>
                          <a:cs typeface="Carlito"/>
                        </a:rPr>
                        <a:t>Human  </a:t>
                      </a:r>
                      <a:r>
                        <a:rPr sz="2000" spc="-5" dirty="0">
                          <a:latin typeface="Carlito"/>
                          <a:cs typeface="Carlito"/>
                        </a:rPr>
                        <a:t>enrichment </a:t>
                      </a:r>
                      <a:r>
                        <a:rPr sz="2000" dirty="0">
                          <a:latin typeface="Carlito"/>
                          <a:cs typeface="Carlito"/>
                        </a:rPr>
                        <a:t>and </a:t>
                      </a:r>
                      <a:r>
                        <a:rPr sz="2000" spc="-15" dirty="0">
                          <a:latin typeface="Carlito"/>
                          <a:cs typeface="Carlito"/>
                        </a:rPr>
                        <a:t>total</a:t>
                      </a:r>
                      <a:r>
                        <a:rPr sz="2000" dirty="0">
                          <a:latin typeface="Carlito"/>
                          <a:cs typeface="Carlito"/>
                        </a:rPr>
                        <a:t> quality</a:t>
                      </a:r>
                      <a:endParaRPr sz="2000">
                        <a:latin typeface="Carlito"/>
                        <a:cs typeface="Carlito"/>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2D4"/>
                    </a:solidFill>
                  </a:tcPr>
                </a:tc>
                <a:extLst>
                  <a:ext uri="{0D108BD9-81ED-4DB2-BD59-A6C34878D82A}">
                    <a16:rowId xmlns:a16="http://schemas.microsoft.com/office/drawing/2014/main" val="10003"/>
                  </a:ext>
                </a:extLst>
              </a:tr>
              <a:tr h="1181061">
                <a:tc>
                  <a:txBody>
                    <a:bodyPr/>
                    <a:lstStyle/>
                    <a:p>
                      <a:pPr marL="91440">
                        <a:lnSpc>
                          <a:spcPct val="100000"/>
                        </a:lnSpc>
                        <a:spcBef>
                          <a:spcPts val="240"/>
                        </a:spcBef>
                      </a:pPr>
                      <a:r>
                        <a:rPr sz="2000" spc="-10" dirty="0">
                          <a:latin typeface="Carlito"/>
                          <a:cs typeface="Carlito"/>
                        </a:rPr>
                        <a:t>Approach</a:t>
                      </a:r>
                      <a:endParaRPr sz="2000">
                        <a:latin typeface="Carlito"/>
                        <a:cs typeface="Carlito"/>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AEB"/>
                    </a:solidFill>
                  </a:tcPr>
                </a:tc>
                <a:tc>
                  <a:txBody>
                    <a:bodyPr/>
                    <a:lstStyle/>
                    <a:p>
                      <a:pPr marL="91440" marR="369570">
                        <a:lnSpc>
                          <a:spcPct val="100000"/>
                        </a:lnSpc>
                        <a:spcBef>
                          <a:spcPts val="240"/>
                        </a:spcBef>
                      </a:pPr>
                      <a:r>
                        <a:rPr sz="2000" spc="-5" dirty="0">
                          <a:latin typeface="Carlito"/>
                          <a:cs typeface="Carlito"/>
                        </a:rPr>
                        <a:t>External </a:t>
                      </a:r>
                      <a:r>
                        <a:rPr sz="2000" spc="-30" dirty="0">
                          <a:latin typeface="Carlito"/>
                          <a:cs typeface="Carlito"/>
                        </a:rPr>
                        <a:t>behavior. </a:t>
                      </a:r>
                      <a:r>
                        <a:rPr sz="2000" spc="-5" dirty="0">
                          <a:latin typeface="Carlito"/>
                          <a:cs typeface="Carlito"/>
                        </a:rPr>
                        <a:t>Mental, </a:t>
                      </a:r>
                      <a:r>
                        <a:rPr sz="2000" spc="-10" dirty="0">
                          <a:latin typeface="Carlito"/>
                          <a:cs typeface="Carlito"/>
                        </a:rPr>
                        <a:t>material,  </a:t>
                      </a:r>
                      <a:r>
                        <a:rPr sz="2000" spc="-5" dirty="0">
                          <a:latin typeface="Carlito"/>
                          <a:cs typeface="Carlito"/>
                        </a:rPr>
                        <a:t>selfish </a:t>
                      </a:r>
                      <a:r>
                        <a:rPr sz="2000" dirty="0">
                          <a:latin typeface="Carlito"/>
                          <a:cs typeface="Carlito"/>
                        </a:rPr>
                        <a:t>only-</a:t>
                      </a:r>
                      <a:r>
                        <a:rPr sz="2000" spc="-5" dirty="0">
                          <a:latin typeface="Carlito"/>
                          <a:cs typeface="Carlito"/>
                        </a:rPr>
                        <a:t> soulless</a:t>
                      </a:r>
                      <a:endParaRPr sz="2000">
                        <a:latin typeface="Carlito"/>
                        <a:cs typeface="Carlito"/>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AEB"/>
                    </a:solidFill>
                  </a:tcPr>
                </a:tc>
                <a:tc>
                  <a:txBody>
                    <a:bodyPr/>
                    <a:lstStyle/>
                    <a:p>
                      <a:pPr marL="92075" marR="310515">
                        <a:lnSpc>
                          <a:spcPct val="100000"/>
                        </a:lnSpc>
                        <a:spcBef>
                          <a:spcPts val="240"/>
                        </a:spcBef>
                      </a:pPr>
                      <a:r>
                        <a:rPr sz="2000" dirty="0">
                          <a:latin typeface="Carlito"/>
                          <a:cs typeface="Carlito"/>
                        </a:rPr>
                        <a:t>Noble </a:t>
                      </a:r>
                      <a:r>
                        <a:rPr sz="2000" spc="-5" dirty="0">
                          <a:latin typeface="Carlito"/>
                          <a:cs typeface="Carlito"/>
                        </a:rPr>
                        <a:t>attitudes. </a:t>
                      </a:r>
                      <a:r>
                        <a:rPr sz="2000" dirty="0">
                          <a:latin typeface="Carlito"/>
                          <a:cs typeface="Carlito"/>
                        </a:rPr>
                        <a:t>Inner guidance, </a:t>
                      </a:r>
                      <a:r>
                        <a:rPr sz="2000" spc="-5" dirty="0">
                          <a:latin typeface="Carlito"/>
                          <a:cs typeface="Carlito"/>
                        </a:rPr>
                        <a:t>team spirit, </a:t>
                      </a:r>
                      <a:r>
                        <a:rPr sz="2000" spc="-10" dirty="0">
                          <a:latin typeface="Carlito"/>
                          <a:cs typeface="Carlito"/>
                        </a:rPr>
                        <a:t>total  </a:t>
                      </a:r>
                      <a:r>
                        <a:rPr sz="2000" spc="-25" dirty="0">
                          <a:latin typeface="Carlito"/>
                          <a:cs typeface="Carlito"/>
                        </a:rPr>
                        <a:t>harmony, </a:t>
                      </a:r>
                      <a:r>
                        <a:rPr sz="2000" dirty="0">
                          <a:latin typeface="Carlito"/>
                          <a:cs typeface="Carlito"/>
                        </a:rPr>
                        <a:t>global</a:t>
                      </a:r>
                      <a:r>
                        <a:rPr sz="2000" spc="-10" dirty="0">
                          <a:latin typeface="Carlito"/>
                          <a:cs typeface="Carlito"/>
                        </a:rPr>
                        <a:t> </a:t>
                      </a:r>
                      <a:r>
                        <a:rPr sz="2000" spc="-5" dirty="0">
                          <a:latin typeface="Carlito"/>
                          <a:cs typeface="Carlito"/>
                        </a:rPr>
                        <a:t>good</a:t>
                      </a:r>
                      <a:endParaRPr sz="2000" dirty="0">
                        <a:latin typeface="Carlito"/>
                        <a:cs typeface="Carlito"/>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AEB"/>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34461" y="2177033"/>
            <a:ext cx="8770620" cy="0"/>
          </a:xfrm>
          <a:custGeom>
            <a:avLst/>
            <a:gdLst/>
            <a:ahLst/>
            <a:cxnLst/>
            <a:rect l="l" t="t" r="r" b="b"/>
            <a:pathLst>
              <a:path w="8770620">
                <a:moveTo>
                  <a:pt x="0" y="0"/>
                </a:moveTo>
                <a:lnTo>
                  <a:pt x="8770619" y="0"/>
                </a:lnTo>
              </a:path>
            </a:pathLst>
          </a:custGeom>
          <a:ln w="38100">
            <a:solidFill>
              <a:srgbClr val="79A8A3"/>
            </a:solidFill>
          </a:ln>
        </p:spPr>
        <p:txBody>
          <a:bodyPr wrap="square" lIns="0" tIns="0" rIns="0" bIns="0" rtlCol="0"/>
          <a:lstStyle/>
          <a:p>
            <a:endParaRPr/>
          </a:p>
        </p:txBody>
      </p:sp>
      <p:sp>
        <p:nvSpPr>
          <p:cNvPr id="3" name="object 3"/>
          <p:cNvSpPr txBox="1">
            <a:spLocks noGrp="1"/>
          </p:cNvSpPr>
          <p:nvPr>
            <p:ph type="title"/>
          </p:nvPr>
        </p:nvSpPr>
        <p:spPr>
          <a:xfrm>
            <a:off x="265175" y="303275"/>
            <a:ext cx="11416665" cy="683260"/>
          </a:xfrm>
          <a:prstGeom prst="rect">
            <a:avLst/>
          </a:prstGeom>
          <a:solidFill>
            <a:srgbClr val="DEC18B"/>
          </a:solidFill>
          <a:ln w="12192">
            <a:solidFill>
              <a:srgbClr val="A28D64"/>
            </a:solidFill>
          </a:ln>
        </p:spPr>
        <p:txBody>
          <a:bodyPr vert="horz" wrap="square" lIns="0" tIns="14604" rIns="0" bIns="0" rtlCol="0">
            <a:spAutoFit/>
          </a:bodyPr>
          <a:lstStyle/>
          <a:p>
            <a:pPr marL="90805">
              <a:lnSpc>
                <a:spcPct val="100000"/>
              </a:lnSpc>
              <a:spcBef>
                <a:spcPts val="114"/>
              </a:spcBef>
            </a:pPr>
            <a:r>
              <a:rPr sz="3200" spc="-5" dirty="0"/>
              <a:t>Business ethos principles </a:t>
            </a:r>
            <a:r>
              <a:rPr sz="3200" spc="-10" dirty="0"/>
              <a:t>practiced by </a:t>
            </a:r>
            <a:r>
              <a:rPr sz="3200" dirty="0"/>
              <a:t>Indian</a:t>
            </a:r>
            <a:r>
              <a:rPr sz="3200" spc="85" dirty="0"/>
              <a:t> </a:t>
            </a:r>
            <a:r>
              <a:rPr sz="3200" spc="-5" dirty="0"/>
              <a:t>Companies</a:t>
            </a:r>
            <a:endParaRPr sz="3200"/>
          </a:p>
        </p:txBody>
      </p:sp>
      <p:sp>
        <p:nvSpPr>
          <p:cNvPr id="4" name="object 4"/>
          <p:cNvSpPr txBox="1"/>
          <p:nvPr/>
        </p:nvSpPr>
        <p:spPr>
          <a:xfrm>
            <a:off x="367690" y="1180591"/>
            <a:ext cx="11216005" cy="5612765"/>
          </a:xfrm>
          <a:prstGeom prst="rect">
            <a:avLst/>
          </a:prstGeom>
        </p:spPr>
        <p:txBody>
          <a:bodyPr vert="horz" wrap="square" lIns="0" tIns="13335" rIns="0" bIns="0" rtlCol="0">
            <a:spAutoFit/>
          </a:bodyPr>
          <a:lstStyle/>
          <a:p>
            <a:pPr marL="252729">
              <a:lnSpc>
                <a:spcPct val="100000"/>
              </a:lnSpc>
              <a:spcBef>
                <a:spcPts val="105"/>
              </a:spcBef>
            </a:pPr>
            <a:r>
              <a:rPr sz="2000" dirty="0">
                <a:latin typeface="Carlito"/>
                <a:cs typeface="Carlito"/>
              </a:rPr>
              <a:t>Indian </a:t>
            </a:r>
            <a:r>
              <a:rPr sz="2000" spc="-5" dirty="0">
                <a:latin typeface="Carlito"/>
                <a:cs typeface="Carlito"/>
              </a:rPr>
              <a:t>companies </a:t>
            </a:r>
            <a:r>
              <a:rPr sz="2000" spc="-10" dirty="0">
                <a:latin typeface="Carlito"/>
                <a:cs typeface="Carlito"/>
              </a:rPr>
              <a:t>are </a:t>
            </a:r>
            <a:r>
              <a:rPr sz="2000" dirty="0">
                <a:latin typeface="Carlito"/>
                <a:cs typeface="Carlito"/>
              </a:rPr>
              <a:t>guided </a:t>
            </a:r>
            <a:r>
              <a:rPr sz="2000" spc="-5" dirty="0">
                <a:latin typeface="Carlito"/>
                <a:cs typeface="Carlito"/>
              </a:rPr>
              <a:t>by certain rules of conduct </a:t>
            </a:r>
            <a:r>
              <a:rPr sz="2000" dirty="0">
                <a:latin typeface="Carlito"/>
                <a:cs typeface="Carlito"/>
              </a:rPr>
              <a:t>in the </a:t>
            </a:r>
            <a:r>
              <a:rPr sz="2000" spc="-10" dirty="0">
                <a:latin typeface="Carlito"/>
                <a:cs typeface="Carlito"/>
              </a:rPr>
              <a:t>form </a:t>
            </a:r>
            <a:r>
              <a:rPr sz="2000" spc="-5" dirty="0">
                <a:latin typeface="Carlito"/>
                <a:cs typeface="Carlito"/>
              </a:rPr>
              <a:t>of ethical </a:t>
            </a:r>
            <a:r>
              <a:rPr sz="2000" dirty="0">
                <a:latin typeface="Carlito"/>
                <a:cs typeface="Carlito"/>
              </a:rPr>
              <a:t>and </a:t>
            </a:r>
            <a:r>
              <a:rPr sz="2000" spc="-10" dirty="0">
                <a:latin typeface="Carlito"/>
                <a:cs typeface="Carlito"/>
              </a:rPr>
              <a:t>moral standards.</a:t>
            </a:r>
            <a:r>
              <a:rPr sz="2000" spc="55" dirty="0">
                <a:latin typeface="Carlito"/>
                <a:cs typeface="Carlito"/>
              </a:rPr>
              <a:t> </a:t>
            </a:r>
            <a:r>
              <a:rPr sz="2000" spc="-5" dirty="0">
                <a:latin typeface="Carlito"/>
                <a:cs typeface="Carlito"/>
              </a:rPr>
              <a:t>Some</a:t>
            </a:r>
            <a:endParaRPr sz="2000">
              <a:latin typeface="Carlito"/>
              <a:cs typeface="Carlito"/>
            </a:endParaRPr>
          </a:p>
          <a:p>
            <a:pPr marL="252729">
              <a:lnSpc>
                <a:spcPct val="100000"/>
              </a:lnSpc>
            </a:pPr>
            <a:r>
              <a:rPr sz="2000" dirty="0">
                <a:latin typeface="Carlito"/>
                <a:cs typeface="Carlito"/>
              </a:rPr>
              <a:t>of the </a:t>
            </a:r>
            <a:r>
              <a:rPr sz="2000" spc="-5" dirty="0">
                <a:latin typeface="Carlito"/>
                <a:cs typeface="Carlito"/>
              </a:rPr>
              <a:t>business ethos principles, practiced by </a:t>
            </a:r>
            <a:r>
              <a:rPr sz="2000" dirty="0">
                <a:latin typeface="Carlito"/>
                <a:cs typeface="Carlito"/>
              </a:rPr>
              <a:t>Indian </a:t>
            </a:r>
            <a:r>
              <a:rPr sz="2000" spc="-5" dirty="0">
                <a:latin typeface="Carlito"/>
                <a:cs typeface="Carlito"/>
              </a:rPr>
              <a:t>companies </a:t>
            </a:r>
            <a:r>
              <a:rPr sz="2000" spc="-10" dirty="0">
                <a:latin typeface="Carlito"/>
                <a:cs typeface="Carlito"/>
              </a:rPr>
              <a:t>are listed</a:t>
            </a:r>
            <a:r>
              <a:rPr sz="2000" spc="5" dirty="0">
                <a:latin typeface="Carlito"/>
                <a:cs typeface="Carlito"/>
              </a:rPr>
              <a:t> </a:t>
            </a:r>
            <a:r>
              <a:rPr sz="2000" spc="-5" dirty="0">
                <a:latin typeface="Carlito"/>
                <a:cs typeface="Carlito"/>
              </a:rPr>
              <a:t>below</a:t>
            </a:r>
            <a:endParaRPr sz="2000">
              <a:latin typeface="Carlito"/>
              <a:cs typeface="Carlito"/>
            </a:endParaRPr>
          </a:p>
          <a:p>
            <a:pPr>
              <a:lnSpc>
                <a:spcPct val="100000"/>
              </a:lnSpc>
              <a:spcBef>
                <a:spcPts val="35"/>
              </a:spcBef>
            </a:pPr>
            <a:endParaRPr sz="2450">
              <a:latin typeface="Carlito"/>
              <a:cs typeface="Carlito"/>
            </a:endParaRPr>
          </a:p>
          <a:p>
            <a:pPr marL="316230" indent="-304165" algn="just">
              <a:lnSpc>
                <a:spcPct val="100000"/>
              </a:lnSpc>
              <a:buAutoNum type="arabicPeriod"/>
              <a:tabLst>
                <a:tab pos="316865" algn="l"/>
              </a:tabLst>
            </a:pPr>
            <a:r>
              <a:rPr sz="2400" b="1" spc="-10" dirty="0">
                <a:solidFill>
                  <a:srgbClr val="464A56"/>
                </a:solidFill>
                <a:latin typeface="Carlito"/>
                <a:cs typeface="Carlito"/>
              </a:rPr>
              <a:t>Principle </a:t>
            </a:r>
            <a:r>
              <a:rPr sz="2400" b="1" dirty="0">
                <a:solidFill>
                  <a:srgbClr val="464A56"/>
                </a:solidFill>
                <a:latin typeface="Carlito"/>
                <a:cs typeface="Carlito"/>
              </a:rPr>
              <a:t>of</a:t>
            </a:r>
            <a:r>
              <a:rPr sz="2400" b="1" spc="-15" dirty="0">
                <a:solidFill>
                  <a:srgbClr val="464A56"/>
                </a:solidFill>
                <a:latin typeface="Carlito"/>
                <a:cs typeface="Carlito"/>
              </a:rPr>
              <a:t> </a:t>
            </a:r>
            <a:r>
              <a:rPr sz="2400" b="1" spc="-5" dirty="0">
                <a:solidFill>
                  <a:srgbClr val="464A56"/>
                </a:solidFill>
                <a:latin typeface="Carlito"/>
                <a:cs typeface="Carlito"/>
              </a:rPr>
              <a:t>`sacrifice’</a:t>
            </a:r>
            <a:endParaRPr sz="2400">
              <a:latin typeface="Carlito"/>
              <a:cs typeface="Carlito"/>
            </a:endParaRPr>
          </a:p>
          <a:p>
            <a:pPr marL="12700" marR="5080" algn="just">
              <a:lnSpc>
                <a:spcPct val="111100"/>
              </a:lnSpc>
              <a:spcBef>
                <a:spcPts val="890"/>
              </a:spcBef>
            </a:pPr>
            <a:r>
              <a:rPr sz="2400" dirty="0">
                <a:solidFill>
                  <a:srgbClr val="464A56"/>
                </a:solidFill>
                <a:latin typeface="Carlito"/>
                <a:cs typeface="Carlito"/>
              </a:rPr>
              <a:t>An individual is </a:t>
            </a:r>
            <a:r>
              <a:rPr sz="2400" spc="-10" dirty="0">
                <a:solidFill>
                  <a:srgbClr val="464A56"/>
                </a:solidFill>
                <a:latin typeface="Carlito"/>
                <a:cs typeface="Carlito"/>
              </a:rPr>
              <a:t>trained by </a:t>
            </a:r>
            <a:r>
              <a:rPr sz="2400" dirty="0">
                <a:solidFill>
                  <a:srgbClr val="464A56"/>
                </a:solidFill>
                <a:latin typeface="Carlito"/>
                <a:cs typeface="Carlito"/>
              </a:rPr>
              <a:t>the </a:t>
            </a:r>
            <a:r>
              <a:rPr sz="2400" spc="-5" dirty="0">
                <a:solidFill>
                  <a:srgbClr val="464A56"/>
                </a:solidFill>
                <a:latin typeface="Carlito"/>
                <a:cs typeface="Carlito"/>
              </a:rPr>
              <a:t>principle of </a:t>
            </a:r>
            <a:r>
              <a:rPr sz="2400" dirty="0">
                <a:solidFill>
                  <a:srgbClr val="464A56"/>
                </a:solidFill>
                <a:latin typeface="Carlito"/>
                <a:cs typeface="Carlito"/>
              </a:rPr>
              <a:t>`sacrifice’ </a:t>
            </a:r>
            <a:r>
              <a:rPr sz="2400" spc="-10" dirty="0">
                <a:solidFill>
                  <a:srgbClr val="464A56"/>
                </a:solidFill>
                <a:latin typeface="Carlito"/>
                <a:cs typeface="Carlito"/>
              </a:rPr>
              <a:t>through </a:t>
            </a:r>
            <a:r>
              <a:rPr sz="2400" dirty="0">
                <a:solidFill>
                  <a:srgbClr val="464A56"/>
                </a:solidFill>
                <a:latin typeface="Carlito"/>
                <a:cs typeface="Carlito"/>
              </a:rPr>
              <a:t>the </a:t>
            </a:r>
            <a:r>
              <a:rPr sz="2400" spc="-10" dirty="0">
                <a:solidFill>
                  <a:srgbClr val="464A56"/>
                </a:solidFill>
                <a:latin typeface="Carlito"/>
                <a:cs typeface="Carlito"/>
              </a:rPr>
              <a:t>process </a:t>
            </a:r>
            <a:r>
              <a:rPr sz="2400" spc="-5" dirty="0">
                <a:solidFill>
                  <a:srgbClr val="464A56"/>
                </a:solidFill>
                <a:latin typeface="Carlito"/>
                <a:cs typeface="Carlito"/>
              </a:rPr>
              <a:t>of </a:t>
            </a:r>
            <a:r>
              <a:rPr sz="2400" spc="-10" dirty="0">
                <a:solidFill>
                  <a:srgbClr val="464A56"/>
                </a:solidFill>
                <a:latin typeface="Carlito"/>
                <a:cs typeface="Carlito"/>
              </a:rPr>
              <a:t>`give </a:t>
            </a:r>
            <a:r>
              <a:rPr sz="2400" dirty="0">
                <a:solidFill>
                  <a:srgbClr val="464A56"/>
                </a:solidFill>
                <a:latin typeface="Carlito"/>
                <a:cs typeface="Carlito"/>
              </a:rPr>
              <a:t>and </a:t>
            </a:r>
            <a:r>
              <a:rPr sz="2400" spc="-20" dirty="0">
                <a:solidFill>
                  <a:srgbClr val="464A56"/>
                </a:solidFill>
                <a:latin typeface="Carlito"/>
                <a:cs typeface="Carlito"/>
              </a:rPr>
              <a:t>take’  </a:t>
            </a:r>
            <a:r>
              <a:rPr sz="2400" spc="-30" dirty="0">
                <a:solidFill>
                  <a:srgbClr val="464A56"/>
                </a:solidFill>
                <a:latin typeface="Carlito"/>
                <a:cs typeface="Carlito"/>
              </a:rPr>
              <a:t>policy. </a:t>
            </a:r>
            <a:r>
              <a:rPr sz="2400" dirty="0">
                <a:solidFill>
                  <a:srgbClr val="464A56"/>
                </a:solidFill>
                <a:latin typeface="Carlito"/>
                <a:cs typeface="Carlito"/>
              </a:rPr>
              <a:t>A </a:t>
            </a:r>
            <a:r>
              <a:rPr sz="2400" spc="-10" dirty="0">
                <a:solidFill>
                  <a:srgbClr val="464A56"/>
                </a:solidFill>
                <a:latin typeface="Carlito"/>
                <a:cs typeface="Carlito"/>
              </a:rPr>
              <a:t>person, </a:t>
            </a:r>
            <a:r>
              <a:rPr sz="2400" dirty="0">
                <a:solidFill>
                  <a:srgbClr val="464A56"/>
                </a:solidFill>
                <a:latin typeface="Carlito"/>
                <a:cs typeface="Carlito"/>
              </a:rPr>
              <a:t>who is willing </a:t>
            </a:r>
            <a:r>
              <a:rPr sz="2400" spc="-15" dirty="0">
                <a:solidFill>
                  <a:srgbClr val="464A56"/>
                </a:solidFill>
                <a:latin typeface="Carlito"/>
                <a:cs typeface="Carlito"/>
              </a:rPr>
              <a:t>to </a:t>
            </a:r>
            <a:r>
              <a:rPr sz="2400" spc="-5" dirty="0">
                <a:solidFill>
                  <a:srgbClr val="464A56"/>
                </a:solidFill>
                <a:latin typeface="Carlito"/>
                <a:cs typeface="Carlito"/>
              </a:rPr>
              <a:t>sacrifice part of his </a:t>
            </a:r>
            <a:r>
              <a:rPr sz="2400" spc="-10" dirty="0">
                <a:solidFill>
                  <a:srgbClr val="464A56"/>
                </a:solidFill>
                <a:latin typeface="Carlito"/>
                <a:cs typeface="Carlito"/>
              </a:rPr>
              <a:t>bread </a:t>
            </a:r>
            <a:r>
              <a:rPr sz="2400" spc="-5" dirty="0">
                <a:solidFill>
                  <a:srgbClr val="464A56"/>
                </a:solidFill>
                <a:latin typeface="Carlito"/>
                <a:cs typeface="Carlito"/>
              </a:rPr>
              <a:t>or </a:t>
            </a:r>
            <a:r>
              <a:rPr sz="2400" spc="-20" dirty="0">
                <a:solidFill>
                  <a:srgbClr val="464A56"/>
                </a:solidFill>
                <a:latin typeface="Carlito"/>
                <a:cs typeface="Carlito"/>
              </a:rPr>
              <a:t>effort, </a:t>
            </a:r>
            <a:r>
              <a:rPr sz="2400" spc="-10" dirty="0">
                <a:solidFill>
                  <a:srgbClr val="464A56"/>
                </a:solidFill>
                <a:latin typeface="Carlito"/>
                <a:cs typeface="Carlito"/>
              </a:rPr>
              <a:t>commands </a:t>
            </a:r>
            <a:r>
              <a:rPr sz="2400" dirty="0">
                <a:solidFill>
                  <a:srgbClr val="464A56"/>
                </a:solidFill>
                <a:latin typeface="Carlito"/>
                <a:cs typeface="Carlito"/>
              </a:rPr>
              <a:t>a </a:t>
            </a:r>
            <a:r>
              <a:rPr sz="2400" spc="-5" dirty="0">
                <a:solidFill>
                  <a:srgbClr val="464A56"/>
                </a:solidFill>
                <a:latin typeface="Carlito"/>
                <a:cs typeface="Carlito"/>
              </a:rPr>
              <a:t>superior  place </a:t>
            </a:r>
            <a:r>
              <a:rPr sz="2400" dirty="0">
                <a:solidFill>
                  <a:srgbClr val="464A56"/>
                </a:solidFill>
                <a:latin typeface="Carlito"/>
                <a:cs typeface="Carlito"/>
              </a:rPr>
              <a:t>in the</a:t>
            </a:r>
            <a:r>
              <a:rPr sz="2400" spc="-10" dirty="0">
                <a:solidFill>
                  <a:srgbClr val="464A56"/>
                </a:solidFill>
                <a:latin typeface="Carlito"/>
                <a:cs typeface="Carlito"/>
              </a:rPr>
              <a:t> </a:t>
            </a:r>
            <a:r>
              <a:rPr sz="2400" spc="-15" dirty="0">
                <a:solidFill>
                  <a:srgbClr val="464A56"/>
                </a:solidFill>
                <a:latin typeface="Carlito"/>
                <a:cs typeface="Carlito"/>
              </a:rPr>
              <a:t>organization.</a:t>
            </a:r>
            <a:endParaRPr sz="2400">
              <a:latin typeface="Carlito"/>
              <a:cs typeface="Carlito"/>
            </a:endParaRPr>
          </a:p>
          <a:p>
            <a:pPr marL="385445" indent="-304800" algn="just">
              <a:lnSpc>
                <a:spcPct val="100000"/>
              </a:lnSpc>
              <a:spcBef>
                <a:spcPts val="1225"/>
              </a:spcBef>
              <a:buAutoNum type="arabicPeriod" startAt="2"/>
              <a:tabLst>
                <a:tab pos="385445" algn="l"/>
              </a:tabLst>
            </a:pPr>
            <a:r>
              <a:rPr sz="2400" b="1" spc="-10" dirty="0">
                <a:solidFill>
                  <a:srgbClr val="464A56"/>
                </a:solidFill>
                <a:latin typeface="Carlito"/>
                <a:cs typeface="Carlito"/>
              </a:rPr>
              <a:t>Principle </a:t>
            </a:r>
            <a:r>
              <a:rPr sz="2400" b="1" dirty="0">
                <a:solidFill>
                  <a:srgbClr val="464A56"/>
                </a:solidFill>
                <a:latin typeface="Carlito"/>
                <a:cs typeface="Carlito"/>
              </a:rPr>
              <a:t>of</a:t>
            </a:r>
            <a:r>
              <a:rPr sz="2400" b="1" spc="-15" dirty="0">
                <a:solidFill>
                  <a:srgbClr val="464A56"/>
                </a:solidFill>
                <a:latin typeface="Carlito"/>
                <a:cs typeface="Carlito"/>
              </a:rPr>
              <a:t> </a:t>
            </a:r>
            <a:r>
              <a:rPr sz="2400" b="1" spc="-5" dirty="0">
                <a:solidFill>
                  <a:srgbClr val="464A56"/>
                </a:solidFill>
                <a:latin typeface="Carlito"/>
                <a:cs typeface="Carlito"/>
              </a:rPr>
              <a:t>`harmony’</a:t>
            </a:r>
            <a:endParaRPr sz="2400">
              <a:latin typeface="Carlito"/>
              <a:cs typeface="Carlito"/>
            </a:endParaRPr>
          </a:p>
          <a:p>
            <a:pPr marL="12700" algn="just">
              <a:lnSpc>
                <a:spcPct val="100000"/>
              </a:lnSpc>
              <a:spcBef>
                <a:spcPts val="1210"/>
              </a:spcBef>
            </a:pPr>
            <a:r>
              <a:rPr sz="2400" dirty="0">
                <a:solidFill>
                  <a:srgbClr val="464A56"/>
                </a:solidFill>
                <a:latin typeface="Carlito"/>
                <a:cs typeface="Carlito"/>
              </a:rPr>
              <a:t>An </a:t>
            </a:r>
            <a:r>
              <a:rPr sz="2400" spc="-5" dirty="0">
                <a:solidFill>
                  <a:srgbClr val="464A56"/>
                </a:solidFill>
                <a:latin typeface="Carlito"/>
                <a:cs typeface="Carlito"/>
              </a:rPr>
              <a:t>individual </a:t>
            </a:r>
            <a:r>
              <a:rPr sz="2400" dirty="0">
                <a:solidFill>
                  <a:srgbClr val="464A56"/>
                </a:solidFill>
                <a:latin typeface="Carlito"/>
                <a:cs typeface="Carlito"/>
              </a:rPr>
              <a:t>is </a:t>
            </a:r>
            <a:r>
              <a:rPr sz="2400" spc="-10" dirty="0">
                <a:solidFill>
                  <a:srgbClr val="464A56"/>
                </a:solidFill>
                <a:latin typeface="Carlito"/>
                <a:cs typeface="Carlito"/>
              </a:rPr>
              <a:t>trained </a:t>
            </a:r>
            <a:r>
              <a:rPr sz="2400" dirty="0">
                <a:solidFill>
                  <a:srgbClr val="464A56"/>
                </a:solidFill>
                <a:latin typeface="Carlito"/>
                <a:cs typeface="Carlito"/>
              </a:rPr>
              <a:t>in </a:t>
            </a:r>
            <a:r>
              <a:rPr sz="2400" spc="-5" dirty="0">
                <a:solidFill>
                  <a:srgbClr val="464A56"/>
                </a:solidFill>
                <a:latin typeface="Carlito"/>
                <a:cs typeface="Carlito"/>
              </a:rPr>
              <a:t>such </a:t>
            </a:r>
            <a:r>
              <a:rPr sz="2400" dirty="0">
                <a:solidFill>
                  <a:srgbClr val="464A56"/>
                </a:solidFill>
                <a:latin typeface="Carlito"/>
                <a:cs typeface="Carlito"/>
              </a:rPr>
              <a:t>a </a:t>
            </a:r>
            <a:r>
              <a:rPr sz="2400" spc="-30" dirty="0">
                <a:solidFill>
                  <a:srgbClr val="464A56"/>
                </a:solidFill>
                <a:latin typeface="Carlito"/>
                <a:cs typeface="Carlito"/>
              </a:rPr>
              <a:t>way </a:t>
            </a:r>
            <a:r>
              <a:rPr sz="2400" spc="-10" dirty="0">
                <a:solidFill>
                  <a:srgbClr val="464A56"/>
                </a:solidFill>
                <a:latin typeface="Carlito"/>
                <a:cs typeface="Carlito"/>
              </a:rPr>
              <a:t>that </a:t>
            </a:r>
            <a:r>
              <a:rPr sz="2400" spc="-15" dirty="0">
                <a:solidFill>
                  <a:srgbClr val="464A56"/>
                </a:solidFill>
                <a:latin typeface="Carlito"/>
                <a:cs typeface="Carlito"/>
              </a:rPr>
              <a:t>to avoid </a:t>
            </a:r>
            <a:r>
              <a:rPr sz="2400" spc="-10" dirty="0">
                <a:solidFill>
                  <a:srgbClr val="464A56"/>
                </a:solidFill>
                <a:latin typeface="Carlito"/>
                <a:cs typeface="Carlito"/>
              </a:rPr>
              <a:t>conflicts </a:t>
            </a:r>
            <a:r>
              <a:rPr sz="2400" dirty="0">
                <a:solidFill>
                  <a:srgbClr val="464A56"/>
                </a:solidFill>
                <a:latin typeface="Carlito"/>
                <a:cs typeface="Carlito"/>
              </a:rPr>
              <a:t>and </a:t>
            </a:r>
            <a:r>
              <a:rPr sz="2400" spc="-5" dirty="0">
                <a:solidFill>
                  <a:srgbClr val="464A56"/>
                </a:solidFill>
                <a:latin typeface="Carlito"/>
                <a:cs typeface="Carlito"/>
              </a:rPr>
              <a:t>friction one should</a:t>
            </a:r>
            <a:r>
              <a:rPr sz="2400" spc="20" dirty="0">
                <a:solidFill>
                  <a:srgbClr val="464A56"/>
                </a:solidFill>
                <a:latin typeface="Carlito"/>
                <a:cs typeface="Carlito"/>
              </a:rPr>
              <a:t> </a:t>
            </a:r>
            <a:r>
              <a:rPr sz="2400" spc="-5" dirty="0">
                <a:solidFill>
                  <a:srgbClr val="464A56"/>
                </a:solidFill>
                <a:latin typeface="Carlito"/>
                <a:cs typeface="Carlito"/>
              </a:rPr>
              <a:t>be</a:t>
            </a:r>
            <a:endParaRPr sz="2400">
              <a:latin typeface="Carlito"/>
              <a:cs typeface="Carlito"/>
            </a:endParaRPr>
          </a:p>
          <a:p>
            <a:pPr marL="12700" algn="just">
              <a:lnSpc>
                <a:spcPct val="100000"/>
              </a:lnSpc>
              <a:spcBef>
                <a:spcPts val="315"/>
              </a:spcBef>
            </a:pPr>
            <a:r>
              <a:rPr sz="2400" dirty="0">
                <a:solidFill>
                  <a:srgbClr val="464A56"/>
                </a:solidFill>
                <a:latin typeface="Carlito"/>
                <a:cs typeface="Carlito"/>
              </a:rPr>
              <a:t>guided </a:t>
            </a:r>
            <a:r>
              <a:rPr sz="2400" spc="-10" dirty="0">
                <a:solidFill>
                  <a:srgbClr val="464A56"/>
                </a:solidFill>
                <a:latin typeface="Carlito"/>
                <a:cs typeface="Carlito"/>
              </a:rPr>
              <a:t>by </a:t>
            </a:r>
            <a:r>
              <a:rPr sz="2400" spc="-5" dirty="0">
                <a:solidFill>
                  <a:srgbClr val="464A56"/>
                </a:solidFill>
                <a:latin typeface="Carlito"/>
                <a:cs typeface="Carlito"/>
              </a:rPr>
              <a:t>certain set of </a:t>
            </a:r>
            <a:r>
              <a:rPr sz="2400" spc="-10" dirty="0">
                <a:solidFill>
                  <a:srgbClr val="464A56"/>
                </a:solidFill>
                <a:latin typeface="Carlito"/>
                <a:cs typeface="Carlito"/>
              </a:rPr>
              <a:t>moral conducts </a:t>
            </a:r>
            <a:r>
              <a:rPr sz="2400" dirty="0">
                <a:solidFill>
                  <a:srgbClr val="464A56"/>
                </a:solidFill>
                <a:latin typeface="Carlito"/>
                <a:cs typeface="Carlito"/>
              </a:rPr>
              <a:t>and</a:t>
            </a:r>
            <a:r>
              <a:rPr sz="2400" spc="-40" dirty="0">
                <a:solidFill>
                  <a:srgbClr val="464A56"/>
                </a:solidFill>
                <a:latin typeface="Carlito"/>
                <a:cs typeface="Carlito"/>
              </a:rPr>
              <a:t> </a:t>
            </a:r>
            <a:r>
              <a:rPr sz="2400" spc="-5" dirty="0">
                <a:solidFill>
                  <a:srgbClr val="464A56"/>
                </a:solidFill>
                <a:latin typeface="Carlito"/>
                <a:cs typeface="Carlito"/>
              </a:rPr>
              <a:t>principles.</a:t>
            </a:r>
            <a:endParaRPr sz="2400">
              <a:latin typeface="Carlito"/>
              <a:cs typeface="Carlito"/>
            </a:endParaRPr>
          </a:p>
          <a:p>
            <a:pPr marL="385445" indent="-304800" algn="just">
              <a:lnSpc>
                <a:spcPct val="100000"/>
              </a:lnSpc>
              <a:spcBef>
                <a:spcPts val="1225"/>
              </a:spcBef>
              <a:buAutoNum type="arabicPeriod" startAt="3"/>
              <a:tabLst>
                <a:tab pos="385445" algn="l"/>
              </a:tabLst>
            </a:pPr>
            <a:r>
              <a:rPr sz="2400" b="1" spc="-10" dirty="0">
                <a:solidFill>
                  <a:srgbClr val="464A56"/>
                </a:solidFill>
                <a:latin typeface="Carlito"/>
                <a:cs typeface="Carlito"/>
              </a:rPr>
              <a:t>Principle </a:t>
            </a:r>
            <a:r>
              <a:rPr sz="2400" b="1" dirty="0">
                <a:solidFill>
                  <a:srgbClr val="464A56"/>
                </a:solidFill>
                <a:latin typeface="Carlito"/>
                <a:cs typeface="Carlito"/>
              </a:rPr>
              <a:t>of</a:t>
            </a:r>
            <a:r>
              <a:rPr sz="2400" b="1" spc="-15" dirty="0">
                <a:solidFill>
                  <a:srgbClr val="464A56"/>
                </a:solidFill>
                <a:latin typeface="Carlito"/>
                <a:cs typeface="Carlito"/>
              </a:rPr>
              <a:t> </a:t>
            </a:r>
            <a:r>
              <a:rPr sz="2400" b="1" spc="-5" dirty="0">
                <a:solidFill>
                  <a:srgbClr val="464A56"/>
                </a:solidFill>
                <a:latin typeface="Carlito"/>
                <a:cs typeface="Carlito"/>
              </a:rPr>
              <a:t>`non-violence’</a:t>
            </a:r>
            <a:endParaRPr sz="2400">
              <a:latin typeface="Carlito"/>
              <a:cs typeface="Carlito"/>
            </a:endParaRPr>
          </a:p>
          <a:p>
            <a:pPr marL="12700" algn="just">
              <a:lnSpc>
                <a:spcPct val="100000"/>
              </a:lnSpc>
              <a:spcBef>
                <a:spcPts val="1210"/>
              </a:spcBef>
            </a:pPr>
            <a:r>
              <a:rPr sz="2400" spc="-5" dirty="0">
                <a:solidFill>
                  <a:srgbClr val="464A56"/>
                </a:solidFill>
                <a:latin typeface="Carlito"/>
                <a:cs typeface="Carlito"/>
              </a:rPr>
              <a:t>This principle </a:t>
            </a:r>
            <a:r>
              <a:rPr sz="2400" spc="-10" dirty="0">
                <a:solidFill>
                  <a:srgbClr val="464A56"/>
                </a:solidFill>
                <a:latin typeface="Carlito"/>
                <a:cs typeface="Carlito"/>
              </a:rPr>
              <a:t>protects </a:t>
            </a:r>
            <a:r>
              <a:rPr sz="2400" dirty="0">
                <a:solidFill>
                  <a:srgbClr val="464A56"/>
                </a:solidFill>
                <a:latin typeface="Carlito"/>
                <a:cs typeface="Carlito"/>
              </a:rPr>
              <a:t>an </a:t>
            </a:r>
            <a:r>
              <a:rPr sz="2400" spc="-15" dirty="0">
                <a:solidFill>
                  <a:srgbClr val="464A56"/>
                </a:solidFill>
                <a:latin typeface="Carlito"/>
                <a:cs typeface="Carlito"/>
              </a:rPr>
              <a:t>organization from strikes </a:t>
            </a:r>
            <a:r>
              <a:rPr sz="2400" dirty="0">
                <a:solidFill>
                  <a:srgbClr val="464A56"/>
                </a:solidFill>
                <a:latin typeface="Carlito"/>
                <a:cs typeface="Carlito"/>
              </a:rPr>
              <a:t>and </a:t>
            </a:r>
            <a:r>
              <a:rPr sz="2400" spc="-15" dirty="0">
                <a:solidFill>
                  <a:srgbClr val="464A56"/>
                </a:solidFill>
                <a:latin typeface="Carlito"/>
                <a:cs typeface="Carlito"/>
              </a:rPr>
              <a:t>lockouts </a:t>
            </a:r>
            <a:r>
              <a:rPr sz="2400" dirty="0">
                <a:solidFill>
                  <a:srgbClr val="464A56"/>
                </a:solidFill>
                <a:latin typeface="Carlito"/>
                <a:cs typeface="Carlito"/>
              </a:rPr>
              <a:t>and</a:t>
            </a:r>
            <a:r>
              <a:rPr sz="2400" spc="-30" dirty="0">
                <a:solidFill>
                  <a:srgbClr val="464A56"/>
                </a:solidFill>
                <a:latin typeface="Carlito"/>
                <a:cs typeface="Carlito"/>
              </a:rPr>
              <a:t> </a:t>
            </a:r>
            <a:r>
              <a:rPr sz="2400" dirty="0">
                <a:solidFill>
                  <a:srgbClr val="464A56"/>
                </a:solidFill>
                <a:latin typeface="Carlito"/>
                <a:cs typeface="Carlito"/>
              </a:rPr>
              <a:t>unnecessary</a:t>
            </a:r>
            <a:endParaRPr sz="2400">
              <a:latin typeface="Carlito"/>
              <a:cs typeface="Carlito"/>
            </a:endParaRPr>
          </a:p>
          <a:p>
            <a:pPr marL="12700" algn="just">
              <a:lnSpc>
                <a:spcPct val="100000"/>
              </a:lnSpc>
              <a:spcBef>
                <a:spcPts val="330"/>
              </a:spcBef>
            </a:pPr>
            <a:r>
              <a:rPr sz="2400" spc="-15" dirty="0">
                <a:solidFill>
                  <a:srgbClr val="464A56"/>
                </a:solidFill>
                <a:latin typeface="Carlito"/>
                <a:cs typeface="Carlito"/>
              </a:rPr>
              <a:t>avoidable</a:t>
            </a:r>
            <a:r>
              <a:rPr sz="2400" spc="-10" dirty="0">
                <a:solidFill>
                  <a:srgbClr val="464A56"/>
                </a:solidFill>
                <a:latin typeface="Carlito"/>
                <a:cs typeface="Carlito"/>
              </a:rPr>
              <a:t> </a:t>
            </a:r>
            <a:r>
              <a:rPr sz="2400" spc="-5" dirty="0">
                <a:solidFill>
                  <a:srgbClr val="464A56"/>
                </a:solidFill>
                <a:latin typeface="Carlito"/>
                <a:cs typeface="Carlito"/>
              </a:rPr>
              <a:t>conflicts.</a:t>
            </a:r>
            <a:endParaRPr sz="2400">
              <a:latin typeface="Carlito"/>
              <a:cs typeface="Carli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34461" y="2177033"/>
            <a:ext cx="8770620" cy="0"/>
          </a:xfrm>
          <a:custGeom>
            <a:avLst/>
            <a:gdLst/>
            <a:ahLst/>
            <a:cxnLst/>
            <a:rect l="l" t="t" r="r" b="b"/>
            <a:pathLst>
              <a:path w="8770620">
                <a:moveTo>
                  <a:pt x="0" y="0"/>
                </a:moveTo>
                <a:lnTo>
                  <a:pt x="8770619" y="0"/>
                </a:lnTo>
              </a:path>
            </a:pathLst>
          </a:custGeom>
          <a:ln w="38100">
            <a:solidFill>
              <a:srgbClr val="79A8A3"/>
            </a:solidFill>
          </a:ln>
        </p:spPr>
        <p:txBody>
          <a:bodyPr wrap="square" lIns="0" tIns="0" rIns="0" bIns="0" rtlCol="0"/>
          <a:lstStyle/>
          <a:p>
            <a:endParaRPr/>
          </a:p>
        </p:txBody>
      </p:sp>
      <p:sp>
        <p:nvSpPr>
          <p:cNvPr id="3" name="object 3"/>
          <p:cNvSpPr txBox="1"/>
          <p:nvPr/>
        </p:nvSpPr>
        <p:spPr>
          <a:xfrm>
            <a:off x="608177" y="264414"/>
            <a:ext cx="11046460" cy="6624320"/>
          </a:xfrm>
          <a:prstGeom prst="rect">
            <a:avLst/>
          </a:prstGeom>
        </p:spPr>
        <p:txBody>
          <a:bodyPr vert="horz" wrap="square" lIns="0" tIns="166370" rIns="0" bIns="0" rtlCol="0">
            <a:spAutoFit/>
          </a:bodyPr>
          <a:lstStyle/>
          <a:p>
            <a:pPr marL="385445" indent="-304800">
              <a:lnSpc>
                <a:spcPct val="100000"/>
              </a:lnSpc>
              <a:spcBef>
                <a:spcPts val="1310"/>
              </a:spcBef>
              <a:buAutoNum type="arabicPeriod" startAt="4"/>
              <a:tabLst>
                <a:tab pos="385445" algn="l"/>
              </a:tabLst>
            </a:pPr>
            <a:r>
              <a:rPr sz="2400" b="1" spc="-10" dirty="0">
                <a:solidFill>
                  <a:srgbClr val="464A56"/>
                </a:solidFill>
                <a:latin typeface="Carlito"/>
                <a:cs typeface="Carlito"/>
              </a:rPr>
              <a:t>Principle </a:t>
            </a:r>
            <a:r>
              <a:rPr sz="2400" b="1" dirty="0">
                <a:solidFill>
                  <a:srgbClr val="464A56"/>
                </a:solidFill>
                <a:latin typeface="Carlito"/>
                <a:cs typeface="Carlito"/>
              </a:rPr>
              <a:t>of</a:t>
            </a:r>
            <a:r>
              <a:rPr sz="2400" b="1" spc="-15" dirty="0">
                <a:solidFill>
                  <a:srgbClr val="464A56"/>
                </a:solidFill>
                <a:latin typeface="Carlito"/>
                <a:cs typeface="Carlito"/>
              </a:rPr>
              <a:t> `reward’</a:t>
            </a:r>
            <a:endParaRPr sz="2400">
              <a:latin typeface="Carlito"/>
              <a:cs typeface="Carlito"/>
            </a:endParaRPr>
          </a:p>
          <a:p>
            <a:pPr marL="12700" marR="441959">
              <a:lnSpc>
                <a:spcPct val="111100"/>
              </a:lnSpc>
              <a:spcBef>
                <a:spcPts val="895"/>
              </a:spcBef>
            </a:pPr>
            <a:r>
              <a:rPr sz="2400" spc="-5" dirty="0">
                <a:solidFill>
                  <a:srgbClr val="464A56"/>
                </a:solidFill>
                <a:latin typeface="Carlito"/>
                <a:cs typeface="Carlito"/>
              </a:rPr>
              <a:t>The one </a:t>
            </a:r>
            <a:r>
              <a:rPr sz="2400" dirty="0">
                <a:solidFill>
                  <a:srgbClr val="464A56"/>
                </a:solidFill>
                <a:latin typeface="Carlito"/>
                <a:cs typeface="Carlito"/>
              </a:rPr>
              <a:t>who </a:t>
            </a:r>
            <a:r>
              <a:rPr sz="2400" spc="-10" dirty="0">
                <a:solidFill>
                  <a:srgbClr val="464A56"/>
                </a:solidFill>
                <a:latin typeface="Carlito"/>
                <a:cs typeface="Carlito"/>
              </a:rPr>
              <a:t>performs well </a:t>
            </a:r>
            <a:r>
              <a:rPr sz="2400" spc="-15" dirty="0">
                <a:solidFill>
                  <a:srgbClr val="464A56"/>
                </a:solidFill>
                <a:latin typeface="Carlito"/>
                <a:cs typeface="Carlito"/>
              </a:rPr>
              <a:t>are encouraged to </a:t>
            </a:r>
            <a:r>
              <a:rPr sz="2400" spc="-5" dirty="0">
                <a:solidFill>
                  <a:srgbClr val="464A56"/>
                </a:solidFill>
                <a:latin typeface="Carlito"/>
                <a:cs typeface="Carlito"/>
              </a:rPr>
              <a:t>do so. This </a:t>
            </a:r>
            <a:r>
              <a:rPr sz="2400" dirty="0">
                <a:solidFill>
                  <a:srgbClr val="464A56"/>
                </a:solidFill>
                <a:latin typeface="Carlito"/>
                <a:cs typeface="Carlito"/>
              </a:rPr>
              <a:t>implies </a:t>
            </a:r>
            <a:r>
              <a:rPr sz="2400" spc="-10" dirty="0">
                <a:solidFill>
                  <a:srgbClr val="464A56"/>
                </a:solidFill>
                <a:latin typeface="Carlito"/>
                <a:cs typeface="Carlito"/>
              </a:rPr>
              <a:t>that </a:t>
            </a:r>
            <a:r>
              <a:rPr sz="2400" dirty="0">
                <a:solidFill>
                  <a:srgbClr val="464A56"/>
                </a:solidFill>
                <a:latin typeface="Carlito"/>
                <a:cs typeface="Carlito"/>
              </a:rPr>
              <a:t>the activities </a:t>
            </a:r>
            <a:r>
              <a:rPr sz="2400" spc="-5" dirty="0">
                <a:solidFill>
                  <a:srgbClr val="464A56"/>
                </a:solidFill>
                <a:latin typeface="Carlito"/>
                <a:cs typeface="Carlito"/>
              </a:rPr>
              <a:t>of  </a:t>
            </a:r>
            <a:r>
              <a:rPr sz="2400" dirty="0">
                <a:solidFill>
                  <a:srgbClr val="464A56"/>
                </a:solidFill>
                <a:latin typeface="Carlito"/>
                <a:cs typeface="Carlito"/>
              </a:rPr>
              <a:t>individuals need </a:t>
            </a:r>
            <a:r>
              <a:rPr sz="2400" spc="-15" dirty="0">
                <a:solidFill>
                  <a:srgbClr val="464A56"/>
                </a:solidFill>
                <a:latin typeface="Carlito"/>
                <a:cs typeface="Carlito"/>
              </a:rPr>
              <a:t>to </a:t>
            </a:r>
            <a:r>
              <a:rPr sz="2400" spc="-5" dirty="0">
                <a:solidFill>
                  <a:srgbClr val="464A56"/>
                </a:solidFill>
                <a:latin typeface="Carlito"/>
                <a:cs typeface="Carlito"/>
              </a:rPr>
              <a:t>be </a:t>
            </a:r>
            <a:r>
              <a:rPr sz="2400" spc="-10" dirty="0">
                <a:solidFill>
                  <a:srgbClr val="464A56"/>
                </a:solidFill>
                <a:latin typeface="Carlito"/>
                <a:cs typeface="Carlito"/>
              </a:rPr>
              <a:t>monitored </a:t>
            </a:r>
            <a:r>
              <a:rPr sz="2400" dirty="0">
                <a:solidFill>
                  <a:srgbClr val="464A56"/>
                </a:solidFill>
                <a:latin typeface="Carlito"/>
                <a:cs typeface="Carlito"/>
              </a:rPr>
              <a:t>and </a:t>
            </a:r>
            <a:r>
              <a:rPr sz="2400" spc="-10" dirty="0">
                <a:solidFill>
                  <a:srgbClr val="464A56"/>
                </a:solidFill>
                <a:latin typeface="Carlito"/>
                <a:cs typeface="Carlito"/>
              </a:rPr>
              <a:t>encouragement </a:t>
            </a:r>
            <a:r>
              <a:rPr sz="2400" dirty="0">
                <a:solidFill>
                  <a:srgbClr val="464A56"/>
                </a:solidFill>
                <a:latin typeface="Carlito"/>
                <a:cs typeface="Carlito"/>
              </a:rPr>
              <a:t>in the </a:t>
            </a:r>
            <a:r>
              <a:rPr sz="2400" spc="-15" dirty="0">
                <a:solidFill>
                  <a:srgbClr val="464A56"/>
                </a:solidFill>
                <a:latin typeface="Carlito"/>
                <a:cs typeface="Carlito"/>
              </a:rPr>
              <a:t>form </a:t>
            </a:r>
            <a:r>
              <a:rPr sz="2400" spc="-5" dirty="0">
                <a:solidFill>
                  <a:srgbClr val="464A56"/>
                </a:solidFill>
                <a:latin typeface="Carlito"/>
                <a:cs typeface="Carlito"/>
              </a:rPr>
              <a:t>of </a:t>
            </a:r>
            <a:r>
              <a:rPr sz="2400" spc="-15" dirty="0">
                <a:solidFill>
                  <a:srgbClr val="464A56"/>
                </a:solidFill>
                <a:latin typeface="Carlito"/>
                <a:cs typeface="Carlito"/>
              </a:rPr>
              <a:t>`rewards’ </a:t>
            </a:r>
            <a:r>
              <a:rPr sz="2400" spc="-20" dirty="0">
                <a:solidFill>
                  <a:srgbClr val="464A56"/>
                </a:solidFill>
                <a:latin typeface="Carlito"/>
                <a:cs typeface="Carlito"/>
              </a:rPr>
              <a:t>may  </a:t>
            </a:r>
            <a:r>
              <a:rPr sz="2400" spc="-10" dirty="0">
                <a:solidFill>
                  <a:srgbClr val="464A56"/>
                </a:solidFill>
                <a:latin typeface="Carlito"/>
                <a:cs typeface="Carlito"/>
              </a:rPr>
              <a:t>cultivate </a:t>
            </a:r>
            <a:r>
              <a:rPr sz="2400" dirty="0">
                <a:solidFill>
                  <a:srgbClr val="464A56"/>
                </a:solidFill>
                <a:latin typeface="Carlito"/>
                <a:cs typeface="Carlito"/>
              </a:rPr>
              <a:t>the </a:t>
            </a:r>
            <a:r>
              <a:rPr sz="2400" spc="-5" dirty="0">
                <a:solidFill>
                  <a:srgbClr val="464A56"/>
                </a:solidFill>
                <a:latin typeface="Carlito"/>
                <a:cs typeface="Carlito"/>
              </a:rPr>
              <a:t>spirit of higher </a:t>
            </a:r>
            <a:r>
              <a:rPr sz="2400" spc="-10" dirty="0">
                <a:solidFill>
                  <a:srgbClr val="464A56"/>
                </a:solidFill>
                <a:latin typeface="Carlito"/>
                <a:cs typeface="Carlito"/>
              </a:rPr>
              <a:t>productivity </a:t>
            </a:r>
            <a:r>
              <a:rPr sz="2400" dirty="0">
                <a:solidFill>
                  <a:srgbClr val="464A56"/>
                </a:solidFill>
                <a:latin typeface="Carlito"/>
                <a:cs typeface="Carlito"/>
              </a:rPr>
              <a:t>among</a:t>
            </a:r>
            <a:r>
              <a:rPr sz="2400" spc="-50" dirty="0">
                <a:solidFill>
                  <a:srgbClr val="464A56"/>
                </a:solidFill>
                <a:latin typeface="Carlito"/>
                <a:cs typeface="Carlito"/>
              </a:rPr>
              <a:t> </a:t>
            </a:r>
            <a:r>
              <a:rPr sz="2400" spc="-15" dirty="0">
                <a:solidFill>
                  <a:srgbClr val="464A56"/>
                </a:solidFill>
                <a:latin typeface="Carlito"/>
                <a:cs typeface="Carlito"/>
              </a:rPr>
              <a:t>groups.</a:t>
            </a:r>
            <a:endParaRPr sz="2400">
              <a:latin typeface="Carlito"/>
              <a:cs typeface="Carlito"/>
            </a:endParaRPr>
          </a:p>
          <a:p>
            <a:pPr marL="385445" indent="-304800">
              <a:lnSpc>
                <a:spcPct val="100000"/>
              </a:lnSpc>
              <a:spcBef>
                <a:spcPts val="1220"/>
              </a:spcBef>
              <a:buAutoNum type="arabicPeriod" startAt="5"/>
              <a:tabLst>
                <a:tab pos="385445" algn="l"/>
              </a:tabLst>
            </a:pPr>
            <a:r>
              <a:rPr sz="2400" b="1" spc="-10" dirty="0">
                <a:solidFill>
                  <a:srgbClr val="464A56"/>
                </a:solidFill>
                <a:latin typeface="Carlito"/>
                <a:cs typeface="Carlito"/>
              </a:rPr>
              <a:t>Principle </a:t>
            </a:r>
            <a:r>
              <a:rPr sz="2400" b="1" dirty="0">
                <a:solidFill>
                  <a:srgbClr val="464A56"/>
                </a:solidFill>
                <a:latin typeface="Carlito"/>
                <a:cs typeface="Carlito"/>
              </a:rPr>
              <a:t>of</a:t>
            </a:r>
            <a:r>
              <a:rPr sz="2400" b="1" spc="-15" dirty="0">
                <a:solidFill>
                  <a:srgbClr val="464A56"/>
                </a:solidFill>
                <a:latin typeface="Carlito"/>
                <a:cs typeface="Carlito"/>
              </a:rPr>
              <a:t> </a:t>
            </a:r>
            <a:r>
              <a:rPr sz="2400" b="1" spc="-10" dirty="0">
                <a:solidFill>
                  <a:srgbClr val="464A56"/>
                </a:solidFill>
                <a:latin typeface="Carlito"/>
                <a:cs typeface="Carlito"/>
              </a:rPr>
              <a:t>`justice’</a:t>
            </a:r>
            <a:endParaRPr sz="2400">
              <a:latin typeface="Carlito"/>
              <a:cs typeface="Carlito"/>
            </a:endParaRPr>
          </a:p>
          <a:p>
            <a:pPr marL="12700" marR="5080">
              <a:lnSpc>
                <a:spcPct val="110800"/>
              </a:lnSpc>
              <a:spcBef>
                <a:spcPts val="905"/>
              </a:spcBef>
            </a:pPr>
            <a:r>
              <a:rPr sz="2400" spc="-5" dirty="0">
                <a:solidFill>
                  <a:srgbClr val="464A56"/>
                </a:solidFill>
                <a:latin typeface="Carlito"/>
                <a:cs typeface="Carlito"/>
              </a:rPr>
              <a:t>The one </a:t>
            </a:r>
            <a:r>
              <a:rPr sz="2400" dirty="0">
                <a:solidFill>
                  <a:srgbClr val="464A56"/>
                </a:solidFill>
                <a:latin typeface="Carlito"/>
                <a:cs typeface="Carlito"/>
              </a:rPr>
              <a:t>who </a:t>
            </a:r>
            <a:r>
              <a:rPr sz="2400" spc="-15" dirty="0">
                <a:solidFill>
                  <a:srgbClr val="464A56"/>
                </a:solidFill>
                <a:latin typeface="Carlito"/>
                <a:cs typeface="Carlito"/>
              </a:rPr>
              <a:t>works hard </a:t>
            </a:r>
            <a:r>
              <a:rPr sz="2400" dirty="0">
                <a:solidFill>
                  <a:srgbClr val="464A56"/>
                </a:solidFill>
                <a:latin typeface="Carlito"/>
                <a:cs typeface="Carlito"/>
              </a:rPr>
              <a:t>is </a:t>
            </a:r>
            <a:r>
              <a:rPr sz="2400" spc="-15" dirty="0">
                <a:solidFill>
                  <a:srgbClr val="464A56"/>
                </a:solidFill>
                <a:latin typeface="Carlito"/>
                <a:cs typeface="Carlito"/>
              </a:rPr>
              <a:t>`rewarded’ </a:t>
            </a:r>
            <a:r>
              <a:rPr sz="2400" dirty="0">
                <a:solidFill>
                  <a:srgbClr val="464A56"/>
                </a:solidFill>
                <a:latin typeface="Carlito"/>
                <a:cs typeface="Carlito"/>
              </a:rPr>
              <a:t>and the </a:t>
            </a:r>
            <a:r>
              <a:rPr sz="2400" spc="-5" dirty="0">
                <a:solidFill>
                  <a:srgbClr val="464A56"/>
                </a:solidFill>
                <a:latin typeface="Carlito"/>
                <a:cs typeface="Carlito"/>
              </a:rPr>
              <a:t>one </a:t>
            </a:r>
            <a:r>
              <a:rPr sz="2400" dirty="0">
                <a:solidFill>
                  <a:srgbClr val="464A56"/>
                </a:solidFill>
                <a:latin typeface="Carlito"/>
                <a:cs typeface="Carlito"/>
              </a:rPr>
              <a:t>who </a:t>
            </a:r>
            <a:r>
              <a:rPr sz="2400" spc="-10" dirty="0">
                <a:solidFill>
                  <a:srgbClr val="464A56"/>
                </a:solidFill>
                <a:latin typeface="Carlito"/>
                <a:cs typeface="Carlito"/>
              </a:rPr>
              <a:t>fails </a:t>
            </a:r>
            <a:r>
              <a:rPr sz="2400" spc="-15" dirty="0">
                <a:solidFill>
                  <a:srgbClr val="464A56"/>
                </a:solidFill>
                <a:latin typeface="Carlito"/>
                <a:cs typeface="Carlito"/>
              </a:rPr>
              <a:t>to </a:t>
            </a:r>
            <a:r>
              <a:rPr sz="2400" spc="-5" dirty="0">
                <a:solidFill>
                  <a:srgbClr val="464A56"/>
                </a:solidFill>
                <a:latin typeface="Carlito"/>
                <a:cs typeface="Carlito"/>
              </a:rPr>
              <a:t>do so </a:t>
            </a:r>
            <a:r>
              <a:rPr sz="2400" dirty="0">
                <a:solidFill>
                  <a:srgbClr val="464A56"/>
                </a:solidFill>
                <a:latin typeface="Carlito"/>
                <a:cs typeface="Carlito"/>
              </a:rPr>
              <a:t>is </a:t>
            </a:r>
            <a:r>
              <a:rPr sz="2400" spc="-30" dirty="0">
                <a:solidFill>
                  <a:srgbClr val="464A56"/>
                </a:solidFill>
                <a:latin typeface="Carlito"/>
                <a:cs typeface="Carlito"/>
              </a:rPr>
              <a:t>`punished’. </a:t>
            </a:r>
            <a:r>
              <a:rPr sz="2400" spc="-5" dirty="0">
                <a:solidFill>
                  <a:srgbClr val="464A56"/>
                </a:solidFill>
                <a:latin typeface="Carlito"/>
                <a:cs typeface="Carlito"/>
              </a:rPr>
              <a:t>This </a:t>
            </a:r>
            <a:r>
              <a:rPr sz="2400" dirty="0">
                <a:solidFill>
                  <a:srgbClr val="464A56"/>
                </a:solidFill>
                <a:latin typeface="Carlito"/>
                <a:cs typeface="Carlito"/>
              </a:rPr>
              <a:t>is  essence the </a:t>
            </a:r>
            <a:r>
              <a:rPr sz="2400" spc="-5" dirty="0">
                <a:solidFill>
                  <a:srgbClr val="464A56"/>
                </a:solidFill>
                <a:latin typeface="Carlito"/>
                <a:cs typeface="Carlito"/>
              </a:rPr>
              <a:t>principle of</a:t>
            </a:r>
            <a:r>
              <a:rPr sz="2400" spc="-30" dirty="0">
                <a:solidFill>
                  <a:srgbClr val="464A56"/>
                </a:solidFill>
                <a:latin typeface="Carlito"/>
                <a:cs typeface="Carlito"/>
              </a:rPr>
              <a:t> </a:t>
            </a:r>
            <a:r>
              <a:rPr sz="2400" spc="-5" dirty="0">
                <a:solidFill>
                  <a:srgbClr val="464A56"/>
                </a:solidFill>
                <a:latin typeface="Carlito"/>
                <a:cs typeface="Carlito"/>
              </a:rPr>
              <a:t>Justice.</a:t>
            </a:r>
            <a:endParaRPr sz="2400">
              <a:latin typeface="Carlito"/>
              <a:cs typeface="Carlito"/>
            </a:endParaRPr>
          </a:p>
          <a:p>
            <a:pPr marL="385445" indent="-304800">
              <a:lnSpc>
                <a:spcPct val="100000"/>
              </a:lnSpc>
              <a:spcBef>
                <a:spcPts val="1225"/>
              </a:spcBef>
              <a:buAutoNum type="arabicPeriod" startAt="6"/>
              <a:tabLst>
                <a:tab pos="385445" algn="l"/>
              </a:tabLst>
            </a:pPr>
            <a:r>
              <a:rPr sz="2400" b="1" spc="-10" dirty="0">
                <a:solidFill>
                  <a:srgbClr val="464A56"/>
                </a:solidFill>
                <a:latin typeface="Carlito"/>
                <a:cs typeface="Carlito"/>
              </a:rPr>
              <a:t>Principle </a:t>
            </a:r>
            <a:r>
              <a:rPr sz="2400" b="1" dirty="0">
                <a:solidFill>
                  <a:srgbClr val="464A56"/>
                </a:solidFill>
                <a:latin typeface="Carlito"/>
                <a:cs typeface="Carlito"/>
              </a:rPr>
              <a:t>of</a:t>
            </a:r>
            <a:r>
              <a:rPr sz="2400" b="1" spc="-15" dirty="0">
                <a:solidFill>
                  <a:srgbClr val="464A56"/>
                </a:solidFill>
                <a:latin typeface="Carlito"/>
                <a:cs typeface="Carlito"/>
              </a:rPr>
              <a:t> `taxation’</a:t>
            </a:r>
            <a:endParaRPr sz="2400">
              <a:latin typeface="Carlito"/>
              <a:cs typeface="Carlito"/>
            </a:endParaRPr>
          </a:p>
          <a:p>
            <a:pPr marL="12700" marR="1036319">
              <a:lnSpc>
                <a:spcPct val="111100"/>
              </a:lnSpc>
              <a:spcBef>
                <a:spcPts val="890"/>
              </a:spcBef>
            </a:pPr>
            <a:r>
              <a:rPr sz="2400" spc="-5" dirty="0">
                <a:solidFill>
                  <a:srgbClr val="464A56"/>
                </a:solidFill>
                <a:latin typeface="Carlito"/>
                <a:cs typeface="Carlito"/>
              </a:rPr>
              <a:t>The one </a:t>
            </a:r>
            <a:r>
              <a:rPr sz="2400" dirty="0">
                <a:solidFill>
                  <a:srgbClr val="464A56"/>
                </a:solidFill>
                <a:latin typeface="Carlito"/>
                <a:cs typeface="Carlito"/>
              </a:rPr>
              <a:t>who is </a:t>
            </a:r>
            <a:r>
              <a:rPr sz="2400" spc="-25" dirty="0">
                <a:solidFill>
                  <a:srgbClr val="464A56"/>
                </a:solidFill>
                <a:latin typeface="Carlito"/>
                <a:cs typeface="Carlito"/>
              </a:rPr>
              <a:t>taxed </a:t>
            </a:r>
            <a:r>
              <a:rPr sz="2400" spc="-10" dirty="0">
                <a:solidFill>
                  <a:srgbClr val="464A56"/>
                </a:solidFill>
                <a:latin typeface="Carlito"/>
                <a:cs typeface="Carlito"/>
              </a:rPr>
              <a:t>more </a:t>
            </a:r>
            <a:r>
              <a:rPr sz="2400" dirty="0">
                <a:solidFill>
                  <a:srgbClr val="464A56"/>
                </a:solidFill>
                <a:latin typeface="Carlito"/>
                <a:cs typeface="Carlito"/>
              </a:rPr>
              <a:t>is </a:t>
            </a:r>
            <a:r>
              <a:rPr sz="2400" spc="-15" dirty="0">
                <a:solidFill>
                  <a:srgbClr val="464A56"/>
                </a:solidFill>
                <a:latin typeface="Carlito"/>
                <a:cs typeface="Carlito"/>
              </a:rPr>
              <a:t>encouraged to </a:t>
            </a:r>
            <a:r>
              <a:rPr sz="2400" spc="-30" dirty="0">
                <a:solidFill>
                  <a:srgbClr val="464A56"/>
                </a:solidFill>
                <a:latin typeface="Carlito"/>
                <a:cs typeface="Carlito"/>
              </a:rPr>
              <a:t>stay </a:t>
            </a:r>
            <a:r>
              <a:rPr sz="2400" spc="-5" dirty="0">
                <a:solidFill>
                  <a:srgbClr val="464A56"/>
                </a:solidFill>
                <a:latin typeface="Carlito"/>
                <a:cs typeface="Carlito"/>
              </a:rPr>
              <a:t>fit </a:t>
            </a:r>
            <a:r>
              <a:rPr sz="2400" spc="-20" dirty="0">
                <a:solidFill>
                  <a:srgbClr val="464A56"/>
                </a:solidFill>
                <a:latin typeface="Carlito"/>
                <a:cs typeface="Carlito"/>
              </a:rPr>
              <a:t>for </a:t>
            </a:r>
            <a:r>
              <a:rPr sz="2400" dirty="0">
                <a:solidFill>
                  <a:srgbClr val="464A56"/>
                </a:solidFill>
                <a:latin typeface="Carlito"/>
                <a:cs typeface="Carlito"/>
              </a:rPr>
              <a:t>a </a:t>
            </a:r>
            <a:r>
              <a:rPr sz="2400" spc="-5" dirty="0">
                <a:solidFill>
                  <a:srgbClr val="464A56"/>
                </a:solidFill>
                <a:latin typeface="Carlito"/>
                <a:cs typeface="Carlito"/>
              </a:rPr>
              <a:t>longer period </a:t>
            </a:r>
            <a:r>
              <a:rPr sz="2400" spc="-10" dirty="0">
                <a:solidFill>
                  <a:srgbClr val="464A56"/>
                </a:solidFill>
                <a:latin typeface="Carlito"/>
                <a:cs typeface="Carlito"/>
              </a:rPr>
              <a:t>by proper  </a:t>
            </a:r>
            <a:r>
              <a:rPr sz="2400" spc="-5" dirty="0">
                <a:solidFill>
                  <a:srgbClr val="464A56"/>
                </a:solidFill>
                <a:latin typeface="Carlito"/>
                <a:cs typeface="Carlito"/>
              </a:rPr>
              <a:t>appreciation </a:t>
            </a:r>
            <a:r>
              <a:rPr sz="2400" dirty="0">
                <a:solidFill>
                  <a:srgbClr val="464A56"/>
                </a:solidFill>
                <a:latin typeface="Carlito"/>
                <a:cs typeface="Carlito"/>
              </a:rPr>
              <a:t>and </a:t>
            </a:r>
            <a:r>
              <a:rPr sz="2400" spc="-10" dirty="0">
                <a:solidFill>
                  <a:srgbClr val="464A56"/>
                </a:solidFill>
                <a:latin typeface="Carlito"/>
                <a:cs typeface="Carlito"/>
              </a:rPr>
              <a:t>encouragement. </a:t>
            </a:r>
            <a:r>
              <a:rPr sz="2400" spc="-5" dirty="0">
                <a:solidFill>
                  <a:srgbClr val="464A56"/>
                </a:solidFill>
                <a:latin typeface="Carlito"/>
                <a:cs typeface="Carlito"/>
              </a:rPr>
              <a:t>This principle </a:t>
            </a:r>
            <a:r>
              <a:rPr sz="2400" dirty="0">
                <a:solidFill>
                  <a:srgbClr val="464A56"/>
                </a:solidFill>
                <a:latin typeface="Carlito"/>
                <a:cs typeface="Carlito"/>
              </a:rPr>
              <a:t>applies </a:t>
            </a:r>
            <a:r>
              <a:rPr sz="2400" spc="-15" dirty="0">
                <a:solidFill>
                  <a:srgbClr val="464A56"/>
                </a:solidFill>
                <a:latin typeface="Carlito"/>
                <a:cs typeface="Carlito"/>
              </a:rPr>
              <a:t>to </a:t>
            </a:r>
            <a:r>
              <a:rPr sz="2400" dirty="0">
                <a:solidFill>
                  <a:srgbClr val="464A56"/>
                </a:solidFill>
                <a:latin typeface="Carlito"/>
                <a:cs typeface="Carlito"/>
              </a:rPr>
              <a:t>individuals who </a:t>
            </a:r>
            <a:r>
              <a:rPr sz="2400" spc="-15" dirty="0">
                <a:solidFill>
                  <a:srgbClr val="464A56"/>
                </a:solidFill>
                <a:latin typeface="Carlito"/>
                <a:cs typeface="Carlito"/>
              </a:rPr>
              <a:t>are  </a:t>
            </a:r>
            <a:r>
              <a:rPr sz="2400" spc="-10" dirty="0">
                <a:solidFill>
                  <a:srgbClr val="464A56"/>
                </a:solidFill>
                <a:latin typeface="Carlito"/>
                <a:cs typeface="Carlito"/>
              </a:rPr>
              <a:t>hardworking </a:t>
            </a:r>
            <a:r>
              <a:rPr sz="2400" dirty="0">
                <a:solidFill>
                  <a:srgbClr val="464A56"/>
                </a:solidFill>
                <a:latin typeface="Carlito"/>
                <a:cs typeface="Carlito"/>
              </a:rPr>
              <a:t>and</a:t>
            </a:r>
            <a:r>
              <a:rPr sz="2400" spc="-25" dirty="0">
                <a:solidFill>
                  <a:srgbClr val="464A56"/>
                </a:solidFill>
                <a:latin typeface="Carlito"/>
                <a:cs typeface="Carlito"/>
              </a:rPr>
              <a:t> </a:t>
            </a:r>
            <a:r>
              <a:rPr sz="2400" spc="-10" dirty="0">
                <a:solidFill>
                  <a:srgbClr val="464A56"/>
                </a:solidFill>
                <a:latin typeface="Carlito"/>
                <a:cs typeface="Carlito"/>
              </a:rPr>
              <a:t>productive.</a:t>
            </a:r>
            <a:endParaRPr sz="2400">
              <a:latin typeface="Carlito"/>
              <a:cs typeface="Carlito"/>
            </a:endParaRPr>
          </a:p>
          <a:p>
            <a:pPr marL="385445" indent="-304800">
              <a:lnSpc>
                <a:spcPct val="100000"/>
              </a:lnSpc>
              <a:spcBef>
                <a:spcPts val="1215"/>
              </a:spcBef>
              <a:buAutoNum type="arabicPeriod" startAt="7"/>
              <a:tabLst>
                <a:tab pos="385445" algn="l"/>
              </a:tabLst>
            </a:pPr>
            <a:r>
              <a:rPr sz="2400" b="1" spc="-10" dirty="0">
                <a:solidFill>
                  <a:srgbClr val="464A56"/>
                </a:solidFill>
                <a:latin typeface="Carlito"/>
                <a:cs typeface="Carlito"/>
              </a:rPr>
              <a:t>Principle </a:t>
            </a:r>
            <a:r>
              <a:rPr sz="2400" b="1" dirty="0">
                <a:solidFill>
                  <a:srgbClr val="464A56"/>
                </a:solidFill>
                <a:latin typeface="Carlito"/>
                <a:cs typeface="Carlito"/>
              </a:rPr>
              <a:t>of</a:t>
            </a:r>
            <a:r>
              <a:rPr sz="2400" b="1" spc="-15" dirty="0">
                <a:solidFill>
                  <a:srgbClr val="464A56"/>
                </a:solidFill>
                <a:latin typeface="Carlito"/>
                <a:cs typeface="Carlito"/>
              </a:rPr>
              <a:t> </a:t>
            </a:r>
            <a:r>
              <a:rPr sz="2400" b="1" spc="-5" dirty="0">
                <a:solidFill>
                  <a:srgbClr val="464A56"/>
                </a:solidFill>
                <a:latin typeface="Carlito"/>
                <a:cs typeface="Carlito"/>
              </a:rPr>
              <a:t>`Integrity’</a:t>
            </a:r>
            <a:endParaRPr sz="2400">
              <a:latin typeface="Carlito"/>
              <a:cs typeface="Carlito"/>
            </a:endParaRPr>
          </a:p>
          <a:p>
            <a:pPr marL="12700">
              <a:lnSpc>
                <a:spcPct val="100000"/>
              </a:lnSpc>
              <a:spcBef>
                <a:spcPts val="1220"/>
              </a:spcBef>
            </a:pPr>
            <a:r>
              <a:rPr sz="2400" dirty="0">
                <a:solidFill>
                  <a:srgbClr val="464A56"/>
                </a:solidFill>
                <a:latin typeface="Carlito"/>
                <a:cs typeface="Carlito"/>
              </a:rPr>
              <a:t>An </a:t>
            </a:r>
            <a:r>
              <a:rPr sz="2400" spc="-15" dirty="0">
                <a:solidFill>
                  <a:srgbClr val="464A56"/>
                </a:solidFill>
                <a:latin typeface="Carlito"/>
                <a:cs typeface="Carlito"/>
              </a:rPr>
              <a:t>integrated </a:t>
            </a:r>
            <a:r>
              <a:rPr sz="2400" dirty="0">
                <a:solidFill>
                  <a:srgbClr val="464A56"/>
                </a:solidFill>
                <a:latin typeface="Carlito"/>
                <a:cs typeface="Carlito"/>
              </a:rPr>
              <a:t>mind is </a:t>
            </a:r>
            <a:r>
              <a:rPr sz="2400" spc="-10" dirty="0">
                <a:solidFill>
                  <a:srgbClr val="464A56"/>
                </a:solidFill>
                <a:latin typeface="Carlito"/>
                <a:cs typeface="Carlito"/>
              </a:rPr>
              <a:t>more productive. </a:t>
            </a:r>
            <a:r>
              <a:rPr sz="2400" spc="-15" dirty="0">
                <a:solidFill>
                  <a:srgbClr val="464A56"/>
                </a:solidFill>
                <a:latin typeface="Carlito"/>
                <a:cs typeface="Carlito"/>
              </a:rPr>
              <a:t>Groups are </a:t>
            </a:r>
            <a:r>
              <a:rPr sz="2400" spc="-10" dirty="0">
                <a:solidFill>
                  <a:srgbClr val="464A56"/>
                </a:solidFill>
                <a:latin typeface="Carlito"/>
                <a:cs typeface="Carlito"/>
              </a:rPr>
              <a:t>encouraged </a:t>
            </a:r>
            <a:r>
              <a:rPr sz="2400" spc="-15" dirty="0">
                <a:solidFill>
                  <a:srgbClr val="464A56"/>
                </a:solidFill>
                <a:latin typeface="Carlito"/>
                <a:cs typeface="Carlito"/>
              </a:rPr>
              <a:t>to </a:t>
            </a:r>
            <a:r>
              <a:rPr sz="2400" spc="-30" dirty="0">
                <a:solidFill>
                  <a:srgbClr val="464A56"/>
                </a:solidFill>
                <a:latin typeface="Carlito"/>
                <a:cs typeface="Carlito"/>
              </a:rPr>
              <a:t>stay </a:t>
            </a:r>
            <a:r>
              <a:rPr sz="2400" spc="-10" dirty="0">
                <a:solidFill>
                  <a:srgbClr val="464A56"/>
                </a:solidFill>
                <a:latin typeface="Carlito"/>
                <a:cs typeface="Carlito"/>
              </a:rPr>
              <a:t>united </a:t>
            </a:r>
            <a:r>
              <a:rPr sz="2400" dirty="0">
                <a:solidFill>
                  <a:srgbClr val="464A56"/>
                </a:solidFill>
                <a:latin typeface="Carlito"/>
                <a:cs typeface="Carlito"/>
              </a:rPr>
              <a:t>in </a:t>
            </a:r>
            <a:r>
              <a:rPr sz="2400" spc="-15" dirty="0">
                <a:solidFill>
                  <a:srgbClr val="464A56"/>
                </a:solidFill>
                <a:latin typeface="Carlito"/>
                <a:cs typeface="Carlito"/>
              </a:rPr>
              <a:t>order</a:t>
            </a:r>
            <a:r>
              <a:rPr sz="2400" spc="60" dirty="0">
                <a:solidFill>
                  <a:srgbClr val="464A56"/>
                </a:solidFill>
                <a:latin typeface="Carlito"/>
                <a:cs typeface="Carlito"/>
              </a:rPr>
              <a:t> </a:t>
            </a:r>
            <a:r>
              <a:rPr sz="2400" spc="-15" dirty="0">
                <a:solidFill>
                  <a:srgbClr val="464A56"/>
                </a:solidFill>
                <a:latin typeface="Carlito"/>
                <a:cs typeface="Carlito"/>
              </a:rPr>
              <a:t>to</a:t>
            </a:r>
            <a:endParaRPr sz="2400">
              <a:latin typeface="Carlito"/>
              <a:cs typeface="Carlito"/>
            </a:endParaRPr>
          </a:p>
          <a:p>
            <a:pPr marL="12700">
              <a:lnSpc>
                <a:spcPct val="100000"/>
              </a:lnSpc>
              <a:spcBef>
                <a:spcPts val="315"/>
              </a:spcBef>
            </a:pPr>
            <a:r>
              <a:rPr sz="2400" spc="-10" dirty="0">
                <a:solidFill>
                  <a:srgbClr val="464A56"/>
                </a:solidFill>
                <a:latin typeface="Carlito"/>
                <a:cs typeface="Carlito"/>
              </a:rPr>
              <a:t>reap </a:t>
            </a:r>
            <a:r>
              <a:rPr sz="2400" dirty="0">
                <a:solidFill>
                  <a:srgbClr val="464A56"/>
                </a:solidFill>
                <a:latin typeface="Carlito"/>
                <a:cs typeface="Carlito"/>
              </a:rPr>
              <a:t>the </a:t>
            </a:r>
            <a:r>
              <a:rPr sz="2400" spc="-10" dirty="0">
                <a:solidFill>
                  <a:srgbClr val="464A56"/>
                </a:solidFill>
                <a:latin typeface="Carlito"/>
                <a:cs typeface="Carlito"/>
              </a:rPr>
              <a:t>benefits of </a:t>
            </a:r>
            <a:r>
              <a:rPr sz="2400" spc="-5" dirty="0">
                <a:solidFill>
                  <a:srgbClr val="464A56"/>
                </a:solidFill>
                <a:latin typeface="Carlito"/>
                <a:cs typeface="Carlito"/>
              </a:rPr>
              <a:t>division of</a:t>
            </a:r>
            <a:r>
              <a:rPr sz="2400" spc="15" dirty="0">
                <a:solidFill>
                  <a:srgbClr val="464A56"/>
                </a:solidFill>
                <a:latin typeface="Carlito"/>
                <a:cs typeface="Carlito"/>
              </a:rPr>
              <a:t> </a:t>
            </a:r>
            <a:r>
              <a:rPr sz="2400" spc="-40" dirty="0">
                <a:solidFill>
                  <a:srgbClr val="464A56"/>
                </a:solidFill>
                <a:latin typeface="Carlito"/>
                <a:cs typeface="Carlito"/>
              </a:rPr>
              <a:t>labour.</a:t>
            </a:r>
            <a:endParaRPr sz="2400">
              <a:latin typeface="Carlito"/>
              <a:cs typeface="Carli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095368-C81A-4153-9B27-85D7A14EC530}"/>
              </a:ext>
            </a:extLst>
          </p:cNvPr>
          <p:cNvSpPr txBox="1"/>
          <p:nvPr/>
        </p:nvSpPr>
        <p:spPr>
          <a:xfrm>
            <a:off x="1295400" y="228600"/>
            <a:ext cx="9905114" cy="5412379"/>
          </a:xfrm>
          <a:prstGeom prst="rect">
            <a:avLst/>
          </a:prstGeom>
          <a:noFill/>
        </p:spPr>
        <p:txBody>
          <a:bodyPr wrap="square">
            <a:spAutoFit/>
          </a:bodyPr>
          <a:lstStyle/>
          <a:p>
            <a:pPr algn="just">
              <a:lnSpc>
                <a:spcPct val="115000"/>
              </a:lnSpc>
              <a:spcAft>
                <a:spcPts val="1000"/>
              </a:spcAft>
            </a:pP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Management Culture and Ethos –</a:t>
            </a:r>
          </a:p>
          <a:p>
            <a:pPr algn="just">
              <a:lnSpc>
                <a:spcPct val="115000"/>
              </a:lnSpc>
              <a:spcAft>
                <a:spcPts val="1000"/>
              </a:spcAft>
            </a:pP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Role and Significance of Ethos in Managerial Practices</a:t>
            </a:r>
          </a:p>
          <a:p>
            <a:pPr algn="just">
              <a:lnSpc>
                <a:spcPct val="115000"/>
              </a:lnSpc>
              <a:spcAft>
                <a:spcPts val="1000"/>
              </a:spcAft>
            </a:pP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Management is Culture Bound, Sources of Indian Ethos in Management : Vedas Shastras, </a:t>
            </a:r>
            <a:r>
              <a:rPr lang="en-US" sz="3200" dirty="0" err="1">
                <a:effectLst/>
                <a:latin typeface="Calibri" panose="020F0502020204030204" pitchFamily="34" charset="0"/>
                <a:ea typeface="Times New Roman" panose="02020603050405020304" pitchFamily="18" charset="0"/>
                <a:cs typeface="Times New Roman" panose="02020603050405020304" pitchFamily="18" charset="0"/>
              </a:rPr>
              <a:t>Smrities</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Puranas, </a:t>
            </a:r>
            <a:r>
              <a:rPr lang="en-US" sz="3200" dirty="0" err="1">
                <a:effectLst/>
                <a:latin typeface="Calibri" panose="020F0502020204030204" pitchFamily="34" charset="0"/>
                <a:ea typeface="Times New Roman" panose="02020603050405020304" pitchFamily="18" charset="0"/>
                <a:cs typeface="Times New Roman" panose="02020603050405020304" pitchFamily="18" charset="0"/>
              </a:rPr>
              <a:t>Upnishads</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effectLst/>
                <a:latin typeface="Calibri" panose="020F0502020204030204" pitchFamily="34" charset="0"/>
                <a:ea typeface="Times New Roman" panose="02020603050405020304" pitchFamily="18" charset="0"/>
                <a:cs typeface="Times New Roman" panose="02020603050405020304" pitchFamily="18" charset="0"/>
              </a:rPr>
              <a:t>Ramayan</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Mahabharat </a:t>
            </a:r>
            <a:r>
              <a:rPr lang="en-US" sz="3200" dirty="0" err="1">
                <a:effectLst/>
                <a:latin typeface="Calibri" panose="020F0502020204030204" pitchFamily="34" charset="0"/>
                <a:ea typeface="Times New Roman" panose="02020603050405020304" pitchFamily="18" charset="0"/>
                <a:cs typeface="Times New Roman" panose="02020603050405020304" pitchFamily="18" charset="0"/>
              </a:rPr>
              <a:t>Arthashastra</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effectLst/>
                <a:latin typeface="Calibri" panose="020F0502020204030204" pitchFamily="34" charset="0"/>
                <a:ea typeface="Times New Roman" panose="02020603050405020304" pitchFamily="18" charset="0"/>
                <a:cs typeface="Times New Roman" panose="02020603050405020304" pitchFamily="18" charset="0"/>
              </a:rPr>
              <a:t>Ramcharitamanas</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Panchatantra </a:t>
            </a:r>
            <a:r>
              <a:rPr lang="en-US" sz="3200" dirty="0" err="1">
                <a:effectLst/>
                <a:latin typeface="Calibri" panose="020F0502020204030204" pitchFamily="34" charset="0"/>
                <a:ea typeface="Times New Roman" panose="02020603050405020304" pitchFamily="18" charset="0"/>
                <a:cs typeface="Times New Roman" panose="02020603050405020304" pitchFamily="18" charset="0"/>
              </a:rPr>
              <a:t>Hitopdesh</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Guru </a:t>
            </a:r>
            <a:r>
              <a:rPr lang="en-US" sz="3200" dirty="0" err="1">
                <a:effectLst/>
                <a:latin typeface="Calibri" panose="020F0502020204030204" pitchFamily="34" charset="0"/>
                <a:ea typeface="Times New Roman" panose="02020603050405020304" pitchFamily="18" charset="0"/>
                <a:cs typeface="Times New Roman" panose="02020603050405020304" pitchFamily="18" charset="0"/>
              </a:rPr>
              <a:t>Granth</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Sahib, Teachings of Buddha and Mahaveer the Holy Bible the Holy Quran etc. Human </a:t>
            </a:r>
            <a:r>
              <a:rPr lang="en-US" sz="3200" dirty="0" err="1">
                <a:effectLst/>
                <a:latin typeface="Calibri" panose="020F0502020204030204" pitchFamily="34" charset="0"/>
                <a:ea typeface="Times New Roman" panose="02020603050405020304" pitchFamily="18" charset="0"/>
                <a:cs typeface="Times New Roman" panose="02020603050405020304" pitchFamily="18" charset="0"/>
              </a:rPr>
              <a:t>Behaviour</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Indian Thoughts </a:t>
            </a:r>
            <a:r>
              <a:rPr lang="en-US" sz="3200" dirty="0" err="1">
                <a:effectLst/>
                <a:latin typeface="Calibri" panose="020F0502020204030204" pitchFamily="34" charset="0"/>
                <a:ea typeface="Times New Roman" panose="02020603050405020304" pitchFamily="18" charset="0"/>
                <a:cs typeface="Times New Roman" panose="02020603050405020304" pitchFamily="18" charset="0"/>
              </a:rPr>
              <a:t>Guna</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Theory, </a:t>
            </a:r>
            <a:r>
              <a:rPr lang="en-US" sz="3200" dirty="0" err="1">
                <a:effectLst/>
                <a:latin typeface="Calibri" panose="020F0502020204030204" pitchFamily="34" charset="0"/>
                <a:ea typeface="Times New Roman" panose="02020603050405020304" pitchFamily="18" charset="0"/>
                <a:cs typeface="Times New Roman" panose="02020603050405020304" pitchFamily="18" charset="0"/>
              </a:rPr>
              <a:t>Sanskara</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Theory. </a:t>
            </a:r>
            <a:endParaRPr lang="en-IN" sz="3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7728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34461" y="2177033"/>
            <a:ext cx="8770620" cy="0"/>
          </a:xfrm>
          <a:custGeom>
            <a:avLst/>
            <a:gdLst/>
            <a:ahLst/>
            <a:cxnLst/>
            <a:rect l="l" t="t" r="r" b="b"/>
            <a:pathLst>
              <a:path w="8770620">
                <a:moveTo>
                  <a:pt x="0" y="0"/>
                </a:moveTo>
                <a:lnTo>
                  <a:pt x="8770619" y="0"/>
                </a:lnTo>
              </a:path>
            </a:pathLst>
          </a:custGeom>
          <a:ln w="38100">
            <a:solidFill>
              <a:srgbClr val="79A8A3"/>
            </a:solidFill>
          </a:ln>
        </p:spPr>
        <p:txBody>
          <a:bodyPr wrap="square" lIns="0" tIns="0" rIns="0" bIns="0" rtlCol="0"/>
          <a:lstStyle/>
          <a:p>
            <a:endParaRPr/>
          </a:p>
        </p:txBody>
      </p:sp>
      <p:sp>
        <p:nvSpPr>
          <p:cNvPr id="3" name="object 3"/>
          <p:cNvSpPr txBox="1">
            <a:spLocks noGrp="1"/>
          </p:cNvSpPr>
          <p:nvPr>
            <p:ph type="title"/>
          </p:nvPr>
        </p:nvSpPr>
        <p:spPr>
          <a:xfrm>
            <a:off x="697991" y="568451"/>
            <a:ext cx="11006455" cy="1560830"/>
          </a:xfrm>
          <a:prstGeom prst="rect">
            <a:avLst/>
          </a:prstGeom>
          <a:solidFill>
            <a:srgbClr val="DEC18B"/>
          </a:solidFill>
          <a:ln w="12192">
            <a:solidFill>
              <a:srgbClr val="A28D64"/>
            </a:solidFill>
          </a:ln>
        </p:spPr>
        <p:txBody>
          <a:bodyPr vert="horz" wrap="square" lIns="0" tIns="6985" rIns="0" bIns="0" rtlCol="0">
            <a:spAutoFit/>
          </a:bodyPr>
          <a:lstStyle/>
          <a:p>
            <a:pPr marL="90805">
              <a:lnSpc>
                <a:spcPct val="100000"/>
              </a:lnSpc>
              <a:spcBef>
                <a:spcPts val="55"/>
              </a:spcBef>
            </a:pPr>
            <a:r>
              <a:rPr sz="4000" spc="-10" dirty="0"/>
              <a:t>Application </a:t>
            </a:r>
            <a:r>
              <a:rPr sz="4000" spc="-5" dirty="0"/>
              <a:t>of Indian </a:t>
            </a:r>
            <a:r>
              <a:rPr sz="4000" spc="-15" dirty="0"/>
              <a:t>Ethos </a:t>
            </a:r>
            <a:r>
              <a:rPr sz="4000" spc="-20" dirty="0"/>
              <a:t>to</a:t>
            </a:r>
            <a:r>
              <a:rPr sz="4000" spc="-5" dirty="0"/>
              <a:t> </a:t>
            </a:r>
            <a:r>
              <a:rPr sz="4000" spc="-10" dirty="0"/>
              <a:t>Management</a:t>
            </a:r>
            <a:endParaRPr sz="4000"/>
          </a:p>
        </p:txBody>
      </p:sp>
      <p:sp>
        <p:nvSpPr>
          <p:cNvPr id="4" name="object 4"/>
          <p:cNvSpPr txBox="1"/>
          <p:nvPr/>
        </p:nvSpPr>
        <p:spPr>
          <a:xfrm>
            <a:off x="945286" y="2424201"/>
            <a:ext cx="10548620" cy="3816350"/>
          </a:xfrm>
          <a:prstGeom prst="rect">
            <a:avLst/>
          </a:prstGeom>
        </p:spPr>
        <p:txBody>
          <a:bodyPr vert="horz" wrap="square" lIns="0" tIns="12700" rIns="0" bIns="0" rtlCol="0">
            <a:spAutoFit/>
          </a:bodyPr>
          <a:lstStyle/>
          <a:p>
            <a:pPr marL="332105" marR="5080" indent="-320040">
              <a:lnSpc>
                <a:spcPct val="111000"/>
              </a:lnSpc>
              <a:spcBef>
                <a:spcPts val="100"/>
              </a:spcBef>
            </a:pPr>
            <a:r>
              <a:rPr sz="2800" spc="-195" dirty="0">
                <a:solidFill>
                  <a:srgbClr val="464A56"/>
                </a:solidFill>
                <a:latin typeface="Arial"/>
                <a:cs typeface="Arial"/>
              </a:rPr>
              <a:t>– </a:t>
            </a:r>
            <a:r>
              <a:rPr sz="2800" spc="-5" dirty="0">
                <a:solidFill>
                  <a:srgbClr val="464A56"/>
                </a:solidFill>
                <a:latin typeface="Carlito"/>
                <a:cs typeface="Carlito"/>
              </a:rPr>
              <a:t>Indian ethos </a:t>
            </a:r>
            <a:r>
              <a:rPr sz="2800" spc="-15" dirty="0">
                <a:solidFill>
                  <a:srgbClr val="464A56"/>
                </a:solidFill>
                <a:latin typeface="Carlito"/>
                <a:cs typeface="Carlito"/>
              </a:rPr>
              <a:t>provides </a:t>
            </a:r>
            <a:r>
              <a:rPr sz="2800" spc="-10" dirty="0">
                <a:solidFill>
                  <a:srgbClr val="464A56"/>
                </a:solidFill>
                <a:latin typeface="Carlito"/>
                <a:cs typeface="Carlito"/>
              </a:rPr>
              <a:t>that </a:t>
            </a:r>
            <a:r>
              <a:rPr sz="2800" spc="-5" dirty="0">
                <a:solidFill>
                  <a:srgbClr val="464A56"/>
                </a:solidFill>
                <a:latin typeface="Carlito"/>
                <a:cs typeface="Carlito"/>
              </a:rPr>
              <a:t>„Business‟ </a:t>
            </a:r>
            <a:r>
              <a:rPr sz="2800" spc="-10" dirty="0">
                <a:solidFill>
                  <a:srgbClr val="464A56"/>
                </a:solidFill>
                <a:latin typeface="Carlito"/>
                <a:cs typeface="Carlito"/>
              </a:rPr>
              <a:t>need not </a:t>
            </a:r>
            <a:r>
              <a:rPr sz="2800" spc="-5" dirty="0">
                <a:solidFill>
                  <a:srgbClr val="464A56"/>
                </a:solidFill>
                <a:latin typeface="Carlito"/>
                <a:cs typeface="Carlito"/>
              </a:rPr>
              <a:t>be </a:t>
            </a:r>
            <a:r>
              <a:rPr sz="2800" spc="-20" dirty="0">
                <a:solidFill>
                  <a:srgbClr val="464A56"/>
                </a:solidFill>
                <a:latin typeface="Carlito"/>
                <a:cs typeface="Carlito"/>
              </a:rPr>
              <a:t>regarded </a:t>
            </a:r>
            <a:r>
              <a:rPr sz="2800" spc="-10" dirty="0">
                <a:solidFill>
                  <a:srgbClr val="464A56"/>
                </a:solidFill>
                <a:latin typeface="Carlito"/>
                <a:cs typeface="Carlito"/>
              </a:rPr>
              <a:t>evil,  </a:t>
            </a:r>
            <a:r>
              <a:rPr sz="2800" spc="-20" dirty="0">
                <a:solidFill>
                  <a:srgbClr val="464A56"/>
                </a:solidFill>
                <a:latin typeface="Carlito"/>
                <a:cs typeface="Carlito"/>
              </a:rPr>
              <a:t>tainted </a:t>
            </a:r>
            <a:r>
              <a:rPr sz="2800" spc="-5" dirty="0">
                <a:solidFill>
                  <a:srgbClr val="464A56"/>
                </a:solidFill>
                <a:latin typeface="Carlito"/>
                <a:cs typeface="Carlito"/>
              </a:rPr>
              <a:t>and </a:t>
            </a:r>
            <a:r>
              <a:rPr sz="2800" spc="-10" dirty="0">
                <a:solidFill>
                  <a:srgbClr val="464A56"/>
                </a:solidFill>
                <a:latin typeface="Carlito"/>
                <a:cs typeface="Carlito"/>
              </a:rPr>
              <a:t>unethical. </a:t>
            </a:r>
            <a:r>
              <a:rPr sz="2800" spc="-5" dirty="0">
                <a:solidFill>
                  <a:srgbClr val="464A56"/>
                </a:solidFill>
                <a:latin typeface="Carlito"/>
                <a:cs typeface="Carlito"/>
              </a:rPr>
              <a:t>Business is </a:t>
            </a:r>
            <a:r>
              <a:rPr sz="2800" spc="-10" dirty="0">
                <a:solidFill>
                  <a:srgbClr val="464A56"/>
                </a:solidFill>
                <a:latin typeface="Carlito"/>
                <a:cs typeface="Carlito"/>
              </a:rPr>
              <a:t>sacred. </a:t>
            </a:r>
            <a:r>
              <a:rPr sz="2800" spc="-5" dirty="0">
                <a:solidFill>
                  <a:srgbClr val="464A56"/>
                </a:solidFill>
                <a:latin typeface="Carlito"/>
                <a:cs typeface="Carlito"/>
              </a:rPr>
              <a:t>It </a:t>
            </a:r>
            <a:r>
              <a:rPr sz="2800" spc="-10" dirty="0">
                <a:solidFill>
                  <a:srgbClr val="464A56"/>
                </a:solidFill>
                <a:latin typeface="Carlito"/>
                <a:cs typeface="Carlito"/>
              </a:rPr>
              <a:t>is </a:t>
            </a:r>
            <a:r>
              <a:rPr sz="2800" spc="-5" dirty="0">
                <a:solidFill>
                  <a:srgbClr val="464A56"/>
                </a:solidFill>
                <a:latin typeface="Carlito"/>
                <a:cs typeface="Carlito"/>
              </a:rPr>
              <a:t>a </a:t>
            </a:r>
            <a:r>
              <a:rPr sz="2800" spc="-20" dirty="0">
                <a:solidFill>
                  <a:srgbClr val="464A56"/>
                </a:solidFill>
                <a:latin typeface="Carlito"/>
                <a:cs typeface="Carlito"/>
              </a:rPr>
              <a:t>matter </a:t>
            </a:r>
            <a:r>
              <a:rPr sz="2800" spc="-5" dirty="0">
                <a:solidFill>
                  <a:srgbClr val="464A56"/>
                </a:solidFill>
                <a:latin typeface="Carlito"/>
                <a:cs typeface="Carlito"/>
              </a:rPr>
              <a:t>of </a:t>
            </a:r>
            <a:r>
              <a:rPr sz="2800" spc="-15" dirty="0">
                <a:solidFill>
                  <a:srgbClr val="464A56"/>
                </a:solidFill>
                <a:latin typeface="Carlito"/>
                <a:cs typeface="Carlito"/>
              </a:rPr>
              <a:t>attitude,  </a:t>
            </a:r>
            <a:r>
              <a:rPr sz="2800" spc="-10" dirty="0">
                <a:solidFill>
                  <a:srgbClr val="464A56"/>
                </a:solidFill>
                <a:latin typeface="Carlito"/>
                <a:cs typeface="Carlito"/>
              </a:rPr>
              <a:t>approach </a:t>
            </a:r>
            <a:r>
              <a:rPr sz="2800" spc="-5" dirty="0">
                <a:solidFill>
                  <a:srgbClr val="464A56"/>
                </a:solidFill>
                <a:latin typeface="Carlito"/>
                <a:cs typeface="Carlito"/>
              </a:rPr>
              <a:t>and </a:t>
            </a:r>
            <a:r>
              <a:rPr sz="2800" spc="-15" dirty="0">
                <a:solidFill>
                  <a:srgbClr val="464A56"/>
                </a:solidFill>
                <a:latin typeface="Carlito"/>
                <a:cs typeface="Carlito"/>
              </a:rPr>
              <a:t>level </a:t>
            </a:r>
            <a:r>
              <a:rPr sz="2800" spc="-5" dirty="0">
                <a:solidFill>
                  <a:srgbClr val="464A56"/>
                </a:solidFill>
                <a:latin typeface="Carlito"/>
                <a:cs typeface="Carlito"/>
              </a:rPr>
              <a:t>of </a:t>
            </a:r>
            <a:r>
              <a:rPr sz="2800" spc="-10" dirty="0">
                <a:solidFill>
                  <a:srgbClr val="464A56"/>
                </a:solidFill>
                <a:latin typeface="Carlito"/>
                <a:cs typeface="Carlito"/>
              </a:rPr>
              <a:t>management consciousness. One can do  </a:t>
            </a:r>
            <a:r>
              <a:rPr sz="2800" spc="-5" dirty="0">
                <a:solidFill>
                  <a:srgbClr val="464A56"/>
                </a:solidFill>
                <a:latin typeface="Carlito"/>
                <a:cs typeface="Carlito"/>
              </a:rPr>
              <a:t>business, </a:t>
            </a:r>
            <a:r>
              <a:rPr sz="2800" spc="-25" dirty="0">
                <a:solidFill>
                  <a:srgbClr val="464A56"/>
                </a:solidFill>
                <a:latin typeface="Carlito"/>
                <a:cs typeface="Carlito"/>
              </a:rPr>
              <a:t>make </a:t>
            </a:r>
            <a:r>
              <a:rPr sz="2800" spc="-45" dirty="0">
                <a:solidFill>
                  <a:srgbClr val="464A56"/>
                </a:solidFill>
                <a:latin typeface="Carlito"/>
                <a:cs typeface="Carlito"/>
              </a:rPr>
              <a:t>money, </a:t>
            </a:r>
            <a:r>
              <a:rPr sz="2800" spc="-5" dirty="0">
                <a:solidFill>
                  <a:srgbClr val="464A56"/>
                </a:solidFill>
                <a:latin typeface="Carlito"/>
                <a:cs typeface="Carlito"/>
              </a:rPr>
              <a:t>earn </a:t>
            </a:r>
            <a:r>
              <a:rPr sz="2800" spc="-15" dirty="0">
                <a:solidFill>
                  <a:srgbClr val="464A56"/>
                </a:solidFill>
                <a:latin typeface="Carlito"/>
                <a:cs typeface="Carlito"/>
              </a:rPr>
              <a:t>profit, </a:t>
            </a:r>
            <a:r>
              <a:rPr sz="2800" spc="-10" dirty="0">
                <a:solidFill>
                  <a:srgbClr val="464A56"/>
                </a:solidFill>
                <a:latin typeface="Carlito"/>
                <a:cs typeface="Carlito"/>
              </a:rPr>
              <a:t>build </a:t>
            </a:r>
            <a:r>
              <a:rPr sz="2800" spc="-5" dirty="0">
                <a:solidFill>
                  <a:srgbClr val="464A56"/>
                </a:solidFill>
                <a:latin typeface="Carlito"/>
                <a:cs typeface="Carlito"/>
              </a:rPr>
              <a:t>up </a:t>
            </a:r>
            <a:r>
              <a:rPr sz="2800" spc="-15" dirty="0">
                <a:solidFill>
                  <a:srgbClr val="464A56"/>
                </a:solidFill>
                <a:latin typeface="Carlito"/>
                <a:cs typeface="Carlito"/>
              </a:rPr>
              <a:t>property </a:t>
            </a:r>
            <a:r>
              <a:rPr sz="2800" spc="-5" dirty="0">
                <a:solidFill>
                  <a:srgbClr val="464A56"/>
                </a:solidFill>
                <a:latin typeface="Carlito"/>
                <a:cs typeface="Carlito"/>
              </a:rPr>
              <a:t>and </a:t>
            </a:r>
            <a:r>
              <a:rPr sz="2800" spc="-15" dirty="0">
                <a:solidFill>
                  <a:srgbClr val="464A56"/>
                </a:solidFill>
                <a:latin typeface="Carlito"/>
                <a:cs typeface="Carlito"/>
              </a:rPr>
              <a:t>even </a:t>
            </a:r>
            <a:r>
              <a:rPr sz="2800" spc="-5" dirty="0">
                <a:solidFill>
                  <a:srgbClr val="464A56"/>
                </a:solidFill>
                <a:latin typeface="Carlito"/>
                <a:cs typeface="Carlito"/>
              </a:rPr>
              <a:t>then it  </a:t>
            </a:r>
            <a:r>
              <a:rPr sz="2800" spc="-10" dirty="0">
                <a:solidFill>
                  <a:srgbClr val="464A56"/>
                </a:solidFill>
                <a:latin typeface="Carlito"/>
                <a:cs typeface="Carlito"/>
              </a:rPr>
              <a:t>can </a:t>
            </a:r>
            <a:r>
              <a:rPr sz="2800" spc="-5" dirty="0">
                <a:solidFill>
                  <a:srgbClr val="464A56"/>
                </a:solidFill>
                <a:latin typeface="Carlito"/>
                <a:cs typeface="Carlito"/>
              </a:rPr>
              <a:t>be managed with </a:t>
            </a:r>
            <a:r>
              <a:rPr sz="2800" spc="-10" dirty="0">
                <a:solidFill>
                  <a:srgbClr val="464A56"/>
                </a:solidFill>
                <a:latin typeface="Carlito"/>
                <a:cs typeface="Carlito"/>
              </a:rPr>
              <a:t>due </a:t>
            </a:r>
            <a:r>
              <a:rPr sz="2800" spc="-15" dirty="0">
                <a:solidFill>
                  <a:srgbClr val="464A56"/>
                </a:solidFill>
                <a:latin typeface="Carlito"/>
                <a:cs typeface="Carlito"/>
              </a:rPr>
              <a:t>recognition </a:t>
            </a:r>
            <a:r>
              <a:rPr sz="2800" spc="-20" dirty="0">
                <a:solidFill>
                  <a:srgbClr val="464A56"/>
                </a:solidFill>
                <a:latin typeface="Carlito"/>
                <a:cs typeface="Carlito"/>
              </a:rPr>
              <a:t>to </a:t>
            </a:r>
            <a:r>
              <a:rPr sz="2800" spc="-10" dirty="0">
                <a:solidFill>
                  <a:srgbClr val="464A56"/>
                </a:solidFill>
                <a:latin typeface="Carlito"/>
                <a:cs typeface="Carlito"/>
              </a:rPr>
              <a:t>human </a:t>
            </a:r>
            <a:r>
              <a:rPr sz="2800" spc="-5" dirty="0">
                <a:solidFill>
                  <a:srgbClr val="464A56"/>
                </a:solidFill>
                <a:latin typeface="Carlito"/>
                <a:cs typeface="Carlito"/>
              </a:rPr>
              <a:t>and </a:t>
            </a:r>
            <a:r>
              <a:rPr sz="2800" spc="-10" dirty="0">
                <a:solidFill>
                  <a:srgbClr val="464A56"/>
                </a:solidFill>
                <a:latin typeface="Carlito"/>
                <a:cs typeface="Carlito"/>
              </a:rPr>
              <a:t>ethical values </a:t>
            </a:r>
            <a:r>
              <a:rPr sz="2800" spc="-5" dirty="0">
                <a:solidFill>
                  <a:srgbClr val="464A56"/>
                </a:solidFill>
                <a:latin typeface="Carlito"/>
                <a:cs typeface="Carlito"/>
              </a:rPr>
              <a:t>and  </a:t>
            </a:r>
            <a:r>
              <a:rPr sz="2800" spc="-10" dirty="0">
                <a:solidFill>
                  <a:srgbClr val="464A56"/>
                </a:solidFill>
                <a:latin typeface="Carlito"/>
                <a:cs typeface="Carlito"/>
              </a:rPr>
              <a:t>respecting </a:t>
            </a:r>
            <a:r>
              <a:rPr sz="2800" spc="-5" dirty="0">
                <a:solidFill>
                  <a:srgbClr val="464A56"/>
                </a:solidFill>
                <a:latin typeface="Carlito"/>
                <a:cs typeface="Carlito"/>
              </a:rPr>
              <a:t>all </a:t>
            </a:r>
            <a:r>
              <a:rPr sz="2800" spc="-15" dirty="0">
                <a:solidFill>
                  <a:srgbClr val="464A56"/>
                </a:solidFill>
                <a:latin typeface="Carlito"/>
                <a:cs typeface="Carlito"/>
              </a:rPr>
              <a:t>persons </a:t>
            </a:r>
            <a:r>
              <a:rPr sz="2800" spc="-5" dirty="0">
                <a:solidFill>
                  <a:srgbClr val="464A56"/>
                </a:solidFill>
                <a:latin typeface="Carlito"/>
                <a:cs typeface="Carlito"/>
              </a:rPr>
              <a:t>in the </a:t>
            </a:r>
            <a:r>
              <a:rPr sz="2800" spc="-10" dirty="0">
                <a:solidFill>
                  <a:srgbClr val="464A56"/>
                </a:solidFill>
                <a:latin typeface="Carlito"/>
                <a:cs typeface="Carlito"/>
              </a:rPr>
              <a:t>enterprise </a:t>
            </a:r>
            <a:r>
              <a:rPr sz="2800" spc="-5" dirty="0">
                <a:solidFill>
                  <a:srgbClr val="464A56"/>
                </a:solidFill>
                <a:latin typeface="Carlito"/>
                <a:cs typeface="Carlito"/>
              </a:rPr>
              <a:t>and in the </a:t>
            </a:r>
            <a:r>
              <a:rPr sz="2800" spc="-10" dirty="0">
                <a:solidFill>
                  <a:srgbClr val="464A56"/>
                </a:solidFill>
                <a:latin typeface="Carlito"/>
                <a:cs typeface="Carlito"/>
              </a:rPr>
              <a:t>society </a:t>
            </a:r>
            <a:r>
              <a:rPr sz="2800" spc="-5" dirty="0">
                <a:solidFill>
                  <a:srgbClr val="464A56"/>
                </a:solidFill>
                <a:latin typeface="Carlito"/>
                <a:cs typeface="Carlito"/>
              </a:rPr>
              <a:t>as human  </a:t>
            </a:r>
            <a:r>
              <a:rPr sz="2800" spc="-10" dirty="0">
                <a:solidFill>
                  <a:srgbClr val="464A56"/>
                </a:solidFill>
                <a:latin typeface="Carlito"/>
                <a:cs typeface="Carlito"/>
              </a:rPr>
              <a:t>beings. </a:t>
            </a:r>
            <a:r>
              <a:rPr sz="2800" spc="-5" dirty="0">
                <a:solidFill>
                  <a:srgbClr val="464A56"/>
                </a:solidFill>
                <a:latin typeface="Carlito"/>
                <a:cs typeface="Carlito"/>
              </a:rPr>
              <a:t>Indian ethos </a:t>
            </a:r>
            <a:r>
              <a:rPr sz="2800" spc="-10" dirty="0">
                <a:solidFill>
                  <a:srgbClr val="464A56"/>
                </a:solidFill>
                <a:latin typeface="Carlito"/>
                <a:cs typeface="Carlito"/>
              </a:rPr>
              <a:t>demands subjective management </a:t>
            </a:r>
            <a:r>
              <a:rPr sz="2800" spc="-25" dirty="0">
                <a:solidFill>
                  <a:srgbClr val="464A56"/>
                </a:solidFill>
                <a:latin typeface="Carlito"/>
                <a:cs typeface="Carlito"/>
              </a:rPr>
              <a:t>system, </a:t>
            </a:r>
            <a:r>
              <a:rPr sz="2800" spc="-10" dirty="0">
                <a:solidFill>
                  <a:srgbClr val="464A56"/>
                </a:solidFill>
                <a:latin typeface="Carlito"/>
                <a:cs typeface="Carlito"/>
              </a:rPr>
              <a:t>giving  due importance </a:t>
            </a:r>
            <a:r>
              <a:rPr sz="2800" spc="-20" dirty="0">
                <a:solidFill>
                  <a:srgbClr val="464A56"/>
                </a:solidFill>
                <a:latin typeface="Carlito"/>
                <a:cs typeface="Carlito"/>
              </a:rPr>
              <a:t>to </a:t>
            </a:r>
            <a:r>
              <a:rPr sz="2800" spc="-5" dirty="0">
                <a:solidFill>
                  <a:srgbClr val="464A56"/>
                </a:solidFill>
                <a:latin typeface="Carlito"/>
                <a:cs typeface="Carlito"/>
              </a:rPr>
              <a:t>virtues </a:t>
            </a:r>
            <a:r>
              <a:rPr sz="2800" spc="-30" dirty="0">
                <a:solidFill>
                  <a:srgbClr val="464A56"/>
                </a:solidFill>
                <a:latin typeface="Carlito"/>
                <a:cs typeface="Carlito"/>
              </a:rPr>
              <a:t>like </a:t>
            </a:r>
            <a:r>
              <a:rPr sz="2800" spc="-10" dirty="0">
                <a:solidFill>
                  <a:srgbClr val="464A56"/>
                </a:solidFill>
                <a:latin typeface="Carlito"/>
                <a:cs typeface="Carlito"/>
              </a:rPr>
              <a:t>compassion, </a:t>
            </a:r>
            <a:r>
              <a:rPr sz="2800" spc="-40" dirty="0">
                <a:solidFill>
                  <a:srgbClr val="464A56"/>
                </a:solidFill>
                <a:latin typeface="Carlito"/>
                <a:cs typeface="Carlito"/>
              </a:rPr>
              <a:t>honesty, </a:t>
            </a:r>
            <a:r>
              <a:rPr sz="2800" spc="-10" dirty="0">
                <a:solidFill>
                  <a:srgbClr val="464A56"/>
                </a:solidFill>
                <a:latin typeface="Carlito"/>
                <a:cs typeface="Carlito"/>
              </a:rPr>
              <a:t>co-operation</a:t>
            </a:r>
            <a:r>
              <a:rPr sz="2800" spc="270" dirty="0">
                <a:solidFill>
                  <a:srgbClr val="464A56"/>
                </a:solidFill>
                <a:latin typeface="Carlito"/>
                <a:cs typeface="Carlito"/>
              </a:rPr>
              <a:t> </a:t>
            </a:r>
            <a:r>
              <a:rPr sz="2800" spc="-15" dirty="0">
                <a:solidFill>
                  <a:srgbClr val="464A56"/>
                </a:solidFill>
                <a:latin typeface="Carlito"/>
                <a:cs typeface="Carlito"/>
              </a:rPr>
              <a:t>etc.</a:t>
            </a:r>
            <a:endParaRPr sz="2800">
              <a:latin typeface="Carlito"/>
              <a:cs typeface="Carli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01959C-389D-48E9-88DF-AF279B3F3FE8}"/>
              </a:ext>
            </a:extLst>
          </p:cNvPr>
          <p:cNvSpPr txBox="1"/>
          <p:nvPr/>
        </p:nvSpPr>
        <p:spPr>
          <a:xfrm>
            <a:off x="990600" y="1233399"/>
            <a:ext cx="10058400" cy="3435812"/>
          </a:xfrm>
          <a:prstGeom prst="rect">
            <a:avLst/>
          </a:prstGeom>
          <a:noFill/>
        </p:spPr>
        <p:txBody>
          <a:bodyPr wrap="square">
            <a:spAutoFit/>
          </a:bodyPr>
          <a:lstStyle/>
          <a:p>
            <a:pPr marL="12700" marR="5080" indent="-635" algn="just">
              <a:lnSpc>
                <a:spcPct val="97100"/>
              </a:lnSpc>
            </a:pPr>
            <a:r>
              <a:rPr lang="en-US" sz="2800" dirty="0">
                <a:latin typeface="Times New Roman"/>
                <a:cs typeface="Times New Roman"/>
              </a:rPr>
              <a:t>Traditional Indian </a:t>
            </a:r>
            <a:r>
              <a:rPr lang="en-US" sz="2800" spc="5" dirty="0">
                <a:latin typeface="Times New Roman"/>
                <a:cs typeface="Times New Roman"/>
              </a:rPr>
              <a:t>thinking </a:t>
            </a:r>
            <a:r>
              <a:rPr lang="en-US" sz="2800" dirty="0">
                <a:latin typeface="Times New Roman"/>
                <a:cs typeface="Times New Roman"/>
              </a:rPr>
              <a:t>is mainly spiritualistic </a:t>
            </a:r>
            <a:r>
              <a:rPr lang="en-US" sz="2800" spc="5" dirty="0">
                <a:latin typeface="Times New Roman"/>
                <a:cs typeface="Times New Roman"/>
              </a:rPr>
              <a:t>with a </a:t>
            </a:r>
            <a:r>
              <a:rPr lang="en-US" sz="2800" dirty="0">
                <a:latin typeface="Times New Roman"/>
                <a:cs typeface="Times New Roman"/>
              </a:rPr>
              <a:t>firm </a:t>
            </a:r>
            <a:r>
              <a:rPr lang="en-US" sz="2800" spc="5" dirty="0">
                <a:latin typeface="Times New Roman"/>
                <a:cs typeface="Times New Roman"/>
              </a:rPr>
              <a:t>belief </a:t>
            </a:r>
            <a:r>
              <a:rPr lang="en-US" sz="2800" dirty="0">
                <a:latin typeface="Times New Roman"/>
                <a:cs typeface="Times New Roman"/>
              </a:rPr>
              <a:t>that man </a:t>
            </a:r>
            <a:r>
              <a:rPr lang="en-US" sz="2800" spc="5" dirty="0">
                <a:latin typeface="Times New Roman"/>
                <a:cs typeface="Times New Roman"/>
              </a:rPr>
              <a:t>has a </a:t>
            </a:r>
            <a:r>
              <a:rPr lang="en-US" sz="2800" dirty="0">
                <a:latin typeface="Times New Roman"/>
                <a:cs typeface="Times New Roman"/>
              </a:rPr>
              <a:t>soul within  </a:t>
            </a:r>
            <a:r>
              <a:rPr lang="en-US" sz="2800" spc="5" dirty="0">
                <a:latin typeface="Times New Roman"/>
                <a:cs typeface="Times New Roman"/>
              </a:rPr>
              <a:t>him as his </a:t>
            </a:r>
            <a:r>
              <a:rPr lang="en-US" sz="2800" dirty="0">
                <a:latin typeface="Times New Roman"/>
                <a:cs typeface="Times New Roman"/>
              </a:rPr>
              <a:t>real </a:t>
            </a:r>
            <a:r>
              <a:rPr lang="en-US" sz="2800" spc="5" dirty="0">
                <a:latin typeface="Times New Roman"/>
                <a:cs typeface="Times New Roman"/>
              </a:rPr>
              <a:t>being. </a:t>
            </a:r>
            <a:r>
              <a:rPr lang="en-US" sz="2800" dirty="0">
                <a:latin typeface="Times New Roman"/>
                <a:cs typeface="Times New Roman"/>
              </a:rPr>
              <a:t>This ‘soul’ aspect </a:t>
            </a:r>
            <a:r>
              <a:rPr lang="en-US" sz="2800" spc="5" dirty="0">
                <a:latin typeface="Times New Roman"/>
                <a:cs typeface="Times New Roman"/>
              </a:rPr>
              <a:t>of human person </a:t>
            </a:r>
            <a:r>
              <a:rPr lang="en-US" sz="2800" dirty="0">
                <a:latin typeface="Times New Roman"/>
                <a:cs typeface="Times New Roman"/>
              </a:rPr>
              <a:t>puts before </a:t>
            </a:r>
            <a:r>
              <a:rPr lang="en-US" sz="2800" spc="5" dirty="0">
                <a:latin typeface="Times New Roman"/>
                <a:cs typeface="Times New Roman"/>
              </a:rPr>
              <a:t>him a goal </a:t>
            </a:r>
            <a:r>
              <a:rPr lang="en-US" sz="2800" dirty="0">
                <a:latin typeface="Times New Roman"/>
                <a:cs typeface="Times New Roman"/>
              </a:rPr>
              <a:t>higher </a:t>
            </a:r>
            <a:r>
              <a:rPr lang="en-US" sz="2800" spc="5" dirty="0">
                <a:latin typeface="Times New Roman"/>
                <a:cs typeface="Times New Roman"/>
              </a:rPr>
              <a:t>than </a:t>
            </a:r>
            <a:r>
              <a:rPr lang="en-US" sz="2800" dirty="0">
                <a:latin typeface="Times New Roman"/>
                <a:cs typeface="Times New Roman"/>
              </a:rPr>
              <a:t>any  </a:t>
            </a:r>
            <a:r>
              <a:rPr lang="en-US" sz="2800" spc="5" dirty="0">
                <a:latin typeface="Times New Roman"/>
                <a:cs typeface="Times New Roman"/>
              </a:rPr>
              <a:t>other </a:t>
            </a:r>
            <a:r>
              <a:rPr lang="en-US" sz="2800" dirty="0">
                <a:latin typeface="Times New Roman"/>
                <a:cs typeface="Times New Roman"/>
              </a:rPr>
              <a:t>goal to </a:t>
            </a:r>
            <a:r>
              <a:rPr lang="en-US" sz="2800" spc="5" dirty="0">
                <a:latin typeface="Times New Roman"/>
                <a:cs typeface="Times New Roman"/>
              </a:rPr>
              <a:t>which our </a:t>
            </a:r>
            <a:r>
              <a:rPr lang="en-US" sz="2800" dirty="0">
                <a:latin typeface="Times New Roman"/>
                <a:cs typeface="Times New Roman"/>
              </a:rPr>
              <a:t>natural physical inclinations lead. </a:t>
            </a:r>
            <a:r>
              <a:rPr lang="en-US" sz="2800" spc="5" dirty="0">
                <a:latin typeface="Times New Roman"/>
                <a:cs typeface="Times New Roman"/>
              </a:rPr>
              <a:t>So </a:t>
            </a:r>
            <a:r>
              <a:rPr lang="en-US" sz="2800" dirty="0">
                <a:latin typeface="Times New Roman"/>
                <a:cs typeface="Times New Roman"/>
              </a:rPr>
              <a:t>man </a:t>
            </a:r>
            <a:r>
              <a:rPr lang="en-US" sz="2800" spc="5" dirty="0">
                <a:latin typeface="Times New Roman"/>
                <a:cs typeface="Times New Roman"/>
              </a:rPr>
              <a:t>has </a:t>
            </a:r>
            <a:r>
              <a:rPr lang="en-US" sz="2800" dirty="0">
                <a:latin typeface="Times New Roman"/>
                <a:cs typeface="Times New Roman"/>
              </a:rPr>
              <a:t>to </a:t>
            </a:r>
            <a:r>
              <a:rPr lang="en-US" sz="2800" spc="5" dirty="0">
                <a:latin typeface="Times New Roman"/>
                <a:cs typeface="Times New Roman"/>
              </a:rPr>
              <a:t>adopt a particular </a:t>
            </a:r>
            <a:r>
              <a:rPr lang="en-US" sz="2800" dirty="0">
                <a:latin typeface="Times New Roman"/>
                <a:cs typeface="Times New Roman"/>
              </a:rPr>
              <a:t>point  </a:t>
            </a:r>
            <a:r>
              <a:rPr lang="en-US" sz="2800" spc="5" dirty="0">
                <a:latin typeface="Times New Roman"/>
                <a:cs typeface="Times New Roman"/>
              </a:rPr>
              <a:t>of view which helps him </a:t>
            </a:r>
            <a:r>
              <a:rPr lang="en-US" sz="2800" spc="10" dirty="0">
                <a:latin typeface="Times New Roman"/>
                <a:cs typeface="Times New Roman"/>
              </a:rPr>
              <a:t>go </a:t>
            </a:r>
            <a:r>
              <a:rPr lang="en-US" sz="2800" spc="5" dirty="0">
                <a:latin typeface="Times New Roman"/>
                <a:cs typeface="Times New Roman"/>
              </a:rPr>
              <a:t>towards the higher, </a:t>
            </a:r>
            <a:r>
              <a:rPr lang="en-US" sz="2800" dirty="0">
                <a:latin typeface="Times New Roman"/>
                <a:cs typeface="Times New Roman"/>
              </a:rPr>
              <a:t>spiritual </a:t>
            </a:r>
            <a:r>
              <a:rPr lang="en-US" sz="2800" spc="5" dirty="0">
                <a:latin typeface="Times New Roman"/>
                <a:cs typeface="Times New Roman"/>
              </a:rPr>
              <a:t>plane, </a:t>
            </a:r>
            <a:r>
              <a:rPr lang="en-US" sz="2800" dirty="0">
                <a:latin typeface="Times New Roman"/>
                <a:cs typeface="Times New Roman"/>
              </a:rPr>
              <a:t>the </a:t>
            </a:r>
            <a:r>
              <a:rPr lang="en-US" sz="2800" spc="5" dirty="0">
                <a:latin typeface="Times New Roman"/>
                <a:cs typeface="Times New Roman"/>
              </a:rPr>
              <a:t>plane of </a:t>
            </a:r>
            <a:r>
              <a:rPr lang="en-US" sz="2800" dirty="0">
                <a:latin typeface="Times New Roman"/>
                <a:cs typeface="Times New Roman"/>
              </a:rPr>
              <a:t>his real, inner being  (soul); </a:t>
            </a:r>
            <a:r>
              <a:rPr lang="en-US" sz="2800" spc="5" dirty="0">
                <a:latin typeface="Times New Roman"/>
                <a:cs typeface="Times New Roman"/>
              </a:rPr>
              <a:t>so </a:t>
            </a:r>
            <a:r>
              <a:rPr lang="en-US" sz="2800" dirty="0">
                <a:latin typeface="Times New Roman"/>
                <a:cs typeface="Times New Roman"/>
              </a:rPr>
              <a:t>adopting the moral </a:t>
            </a:r>
            <a:r>
              <a:rPr lang="en-US" sz="2800" spc="5" dirty="0">
                <a:latin typeface="Times New Roman"/>
                <a:cs typeface="Times New Roman"/>
              </a:rPr>
              <a:t>point of </a:t>
            </a:r>
            <a:r>
              <a:rPr lang="en-US" sz="2800" dirty="0">
                <a:latin typeface="Times New Roman"/>
                <a:cs typeface="Times New Roman"/>
              </a:rPr>
              <a:t>view </a:t>
            </a:r>
            <a:r>
              <a:rPr lang="en-US" sz="2800" spc="5" dirty="0">
                <a:latin typeface="Times New Roman"/>
                <a:cs typeface="Times New Roman"/>
              </a:rPr>
              <a:t>is the apt human point of view </a:t>
            </a:r>
            <a:r>
              <a:rPr lang="en-US" sz="2800" dirty="0">
                <a:latin typeface="Times New Roman"/>
                <a:cs typeface="Times New Roman"/>
              </a:rPr>
              <a:t>to attain </a:t>
            </a:r>
            <a:r>
              <a:rPr lang="en-US" sz="2800" spc="5" dirty="0">
                <a:latin typeface="Times New Roman"/>
                <a:cs typeface="Times New Roman"/>
              </a:rPr>
              <a:t>the goal of </a:t>
            </a:r>
            <a:r>
              <a:rPr lang="en-US" sz="2800" spc="295" dirty="0">
                <a:latin typeface="Times New Roman"/>
                <a:cs typeface="Times New Roman"/>
              </a:rPr>
              <a:t> </a:t>
            </a:r>
            <a:r>
              <a:rPr lang="en-US" sz="2800" spc="5" dirty="0">
                <a:latin typeface="Times New Roman"/>
                <a:cs typeface="Times New Roman"/>
              </a:rPr>
              <a:t>the </a:t>
            </a:r>
            <a:r>
              <a:rPr lang="en-US" sz="2800" dirty="0">
                <a:latin typeface="Times New Roman"/>
                <a:cs typeface="Times New Roman"/>
              </a:rPr>
              <a:t>inner </a:t>
            </a:r>
            <a:r>
              <a:rPr lang="en-US" sz="2800" spc="5" dirty="0">
                <a:latin typeface="Times New Roman"/>
                <a:cs typeface="Times New Roman"/>
              </a:rPr>
              <a:t>being of </a:t>
            </a:r>
            <a:r>
              <a:rPr lang="en-US" sz="2800" dirty="0">
                <a:latin typeface="Times New Roman"/>
                <a:cs typeface="Times New Roman"/>
              </a:rPr>
              <a:t>man, </a:t>
            </a:r>
            <a:r>
              <a:rPr lang="en-US" sz="2800" spc="5" dirty="0">
                <a:latin typeface="Times New Roman"/>
                <a:cs typeface="Times New Roman"/>
              </a:rPr>
              <a:t>namely,</a:t>
            </a:r>
            <a:r>
              <a:rPr lang="en-US" sz="2800" spc="-25" dirty="0">
                <a:latin typeface="Times New Roman"/>
                <a:cs typeface="Times New Roman"/>
              </a:rPr>
              <a:t> </a:t>
            </a:r>
            <a:r>
              <a:rPr lang="en-US" sz="2800" dirty="0">
                <a:latin typeface="Times New Roman"/>
                <a:cs typeface="Times New Roman"/>
              </a:rPr>
              <a:t>soul.</a:t>
            </a:r>
          </a:p>
        </p:txBody>
      </p:sp>
    </p:spTree>
    <p:extLst>
      <p:ext uri="{BB962C8B-B14F-4D97-AF65-F5344CB8AC3E}">
        <p14:creationId xmlns:p14="http://schemas.microsoft.com/office/powerpoint/2010/main" val="1534844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0628" y="200799"/>
            <a:ext cx="11887199" cy="681597"/>
          </a:xfrm>
          <a:prstGeom prst="rect">
            <a:avLst/>
          </a:prstGeom>
          <a:solidFill>
            <a:srgbClr val="DEC18B"/>
          </a:solidFill>
          <a:ln w="12192">
            <a:solidFill>
              <a:srgbClr val="A28D64"/>
            </a:solidFill>
          </a:ln>
        </p:spPr>
        <p:txBody>
          <a:bodyPr vert="horz" wrap="square" lIns="0" tIns="4445" rIns="0" bIns="0" rtlCol="0">
            <a:spAutoFit/>
          </a:bodyPr>
          <a:lstStyle/>
          <a:p>
            <a:pPr marL="91440">
              <a:lnSpc>
                <a:spcPct val="100000"/>
              </a:lnSpc>
              <a:spcBef>
                <a:spcPts val="35"/>
              </a:spcBef>
            </a:pPr>
            <a:r>
              <a:rPr sz="4400" spc="-50" dirty="0"/>
              <a:t>Teaching </a:t>
            </a:r>
            <a:r>
              <a:rPr sz="4400" spc="-20" dirty="0"/>
              <a:t>from </a:t>
            </a:r>
            <a:r>
              <a:rPr sz="4400" dirty="0"/>
              <a:t>major </a:t>
            </a:r>
            <a:r>
              <a:rPr sz="4400" spc="-5" dirty="0"/>
              <a:t>Indian</a:t>
            </a:r>
            <a:r>
              <a:rPr sz="4400" spc="65" dirty="0"/>
              <a:t> </a:t>
            </a:r>
            <a:r>
              <a:rPr sz="4400" spc="-10" dirty="0"/>
              <a:t>Scriptures</a:t>
            </a:r>
            <a:endParaRPr sz="4400" dirty="0"/>
          </a:p>
        </p:txBody>
      </p:sp>
      <p:graphicFrame>
        <p:nvGraphicFramePr>
          <p:cNvPr id="3" name="object 3"/>
          <p:cNvGraphicFramePr>
            <a:graphicFrameLocks noGrp="1"/>
          </p:cNvGraphicFramePr>
          <p:nvPr>
            <p:extLst>
              <p:ext uri="{D42A27DB-BD31-4B8C-83A1-F6EECF244321}">
                <p14:modId xmlns:p14="http://schemas.microsoft.com/office/powerpoint/2010/main" val="1377995749"/>
              </p:ext>
            </p:extLst>
          </p:nvPr>
        </p:nvGraphicFramePr>
        <p:xfrm>
          <a:off x="152400" y="882396"/>
          <a:ext cx="11963399" cy="6080760"/>
        </p:xfrm>
        <a:graphic>
          <a:graphicData uri="http://schemas.openxmlformats.org/drawingml/2006/table">
            <a:tbl>
              <a:tblPr firstRow="1" bandRow="1">
                <a:tableStyleId>{2D5ABB26-0587-4C30-8999-92F81FD0307C}</a:tableStyleId>
              </a:tblPr>
              <a:tblGrid>
                <a:gridCol w="2756257">
                  <a:extLst>
                    <a:ext uri="{9D8B030D-6E8A-4147-A177-3AD203B41FA5}">
                      <a16:colId xmlns:a16="http://schemas.microsoft.com/office/drawing/2014/main" val="20000"/>
                    </a:ext>
                  </a:extLst>
                </a:gridCol>
                <a:gridCol w="9207142">
                  <a:extLst>
                    <a:ext uri="{9D8B030D-6E8A-4147-A177-3AD203B41FA5}">
                      <a16:colId xmlns:a16="http://schemas.microsoft.com/office/drawing/2014/main" val="20001"/>
                    </a:ext>
                  </a:extLst>
                </a:gridCol>
              </a:tblGrid>
              <a:tr h="457200">
                <a:tc>
                  <a:txBody>
                    <a:bodyPr/>
                    <a:lstStyle/>
                    <a:p>
                      <a:pPr marL="90805">
                        <a:lnSpc>
                          <a:spcPts val="2690"/>
                        </a:lnSpc>
                      </a:pPr>
                      <a:endParaRPr sz="2400" spc="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F6271"/>
                    </a:solidFill>
                  </a:tcPr>
                </a:tc>
                <a:tc>
                  <a:txBody>
                    <a:bodyPr/>
                    <a:lstStyle/>
                    <a:p>
                      <a:pPr marL="91440">
                        <a:lnSpc>
                          <a:spcPts val="2690"/>
                        </a:lnSpc>
                      </a:pPr>
                      <a:r>
                        <a:rPr sz="2400" b="1" spc="0" dirty="0">
                          <a:solidFill>
                            <a:srgbClr val="FFFFFF"/>
                          </a:solidFill>
                          <a:latin typeface="Times New Roman"/>
                          <a:cs typeface="Times New Roman"/>
                        </a:rPr>
                        <a:t>Scripture Description</a:t>
                      </a:r>
                      <a:endParaRPr sz="2400" spc="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F6271"/>
                    </a:solidFill>
                  </a:tcPr>
                </a:tc>
                <a:extLst>
                  <a:ext uri="{0D108BD9-81ED-4DB2-BD59-A6C34878D82A}">
                    <a16:rowId xmlns:a16="http://schemas.microsoft.com/office/drawing/2014/main" val="10000"/>
                  </a:ext>
                </a:extLst>
              </a:tr>
              <a:tr h="1554480">
                <a:tc>
                  <a:txBody>
                    <a:bodyPr/>
                    <a:lstStyle/>
                    <a:p>
                      <a:pPr marL="90805">
                        <a:lnSpc>
                          <a:spcPts val="2690"/>
                        </a:lnSpc>
                      </a:pPr>
                      <a:r>
                        <a:rPr sz="2400" spc="0" dirty="0">
                          <a:latin typeface="Times New Roman"/>
                          <a:cs typeface="Times New Roman"/>
                        </a:rPr>
                        <a:t>The Vedas</a:t>
                      </a: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2D4"/>
                    </a:solidFill>
                  </a:tcPr>
                </a:tc>
                <a:tc>
                  <a:txBody>
                    <a:bodyPr/>
                    <a:lstStyle/>
                    <a:p>
                      <a:pPr marL="91440">
                        <a:lnSpc>
                          <a:spcPts val="2690"/>
                        </a:lnSpc>
                      </a:pPr>
                      <a:r>
                        <a:rPr sz="2400" spc="0" dirty="0">
                          <a:latin typeface="Times New Roman"/>
                          <a:cs typeface="Times New Roman"/>
                        </a:rPr>
                        <a:t>There are four Vedas viz. Rig-Veda, Yajur-Veda, Sama-Veda, and Atharva-Veda. The</a:t>
                      </a:r>
                      <a:r>
                        <a:rPr lang="en-US" sz="2400" spc="0" dirty="0">
                          <a:latin typeface="Times New Roman"/>
                          <a:cs typeface="Times New Roman"/>
                        </a:rPr>
                        <a:t> </a:t>
                      </a:r>
                      <a:r>
                        <a:rPr sz="2400" spc="0" dirty="0">
                          <a:latin typeface="Times New Roman"/>
                          <a:cs typeface="Times New Roman"/>
                        </a:rPr>
                        <a:t>primary thought in the Vedas is a mystic conception of the universe. The whole effort  of the Veda is directed towards one goal – to achieve union of the individual Self  (Atman) with the world Self (Brahma).</a:t>
                      </a: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2D4"/>
                    </a:solidFill>
                  </a:tcPr>
                </a:tc>
                <a:extLst>
                  <a:ext uri="{0D108BD9-81ED-4DB2-BD59-A6C34878D82A}">
                    <a16:rowId xmlns:a16="http://schemas.microsoft.com/office/drawing/2014/main" val="10001"/>
                  </a:ext>
                </a:extLst>
              </a:tr>
              <a:tr h="1188720">
                <a:tc>
                  <a:txBody>
                    <a:bodyPr/>
                    <a:lstStyle/>
                    <a:p>
                      <a:pPr marL="90805">
                        <a:lnSpc>
                          <a:spcPts val="2695"/>
                        </a:lnSpc>
                      </a:pPr>
                      <a:r>
                        <a:rPr sz="2400" spc="0" dirty="0">
                          <a:latin typeface="Times New Roman"/>
                          <a:cs typeface="Times New Roman"/>
                        </a:rPr>
                        <a:t>Upanishads</a:t>
                      </a:r>
                      <a:endParaRPr sz="2400" spc="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AEB"/>
                    </a:solidFill>
                  </a:tcPr>
                </a:tc>
                <a:tc>
                  <a:txBody>
                    <a:bodyPr/>
                    <a:lstStyle/>
                    <a:p>
                      <a:pPr marL="91440">
                        <a:lnSpc>
                          <a:spcPts val="2695"/>
                        </a:lnSpc>
                      </a:pPr>
                      <a:r>
                        <a:rPr sz="2400" spc="0" dirty="0">
                          <a:latin typeface="Times New Roman"/>
                          <a:cs typeface="Times New Roman"/>
                        </a:rPr>
                        <a:t>The Vedanta seeks to know the ultimate reality (Brahman) and the cause behind</a:t>
                      </a:r>
                      <a:r>
                        <a:rPr lang="en-US" sz="2400" spc="0" dirty="0">
                          <a:latin typeface="Times New Roman"/>
                          <a:cs typeface="Times New Roman"/>
                        </a:rPr>
                        <a:t> </a:t>
                      </a:r>
                      <a:r>
                        <a:rPr sz="2400" spc="0" dirty="0">
                          <a:latin typeface="Times New Roman"/>
                          <a:cs typeface="Times New Roman"/>
                        </a:rPr>
                        <a:t>everything. In this pursuit it seeks to detach from the “Maya” and the material world</a:t>
                      </a:r>
                    </a:p>
                    <a:p>
                      <a:pPr marL="91440">
                        <a:lnSpc>
                          <a:spcPct val="100000"/>
                        </a:lnSpc>
                      </a:pPr>
                      <a:r>
                        <a:rPr sz="2400" spc="0" dirty="0">
                          <a:latin typeface="Times New Roman"/>
                          <a:cs typeface="Times New Roman"/>
                        </a:rPr>
                        <a:t>and unite with Brahman (God or supreme consciousness).</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AEB"/>
                    </a:solidFill>
                  </a:tcPr>
                </a:tc>
                <a:extLst>
                  <a:ext uri="{0D108BD9-81ED-4DB2-BD59-A6C34878D82A}">
                    <a16:rowId xmlns:a16="http://schemas.microsoft.com/office/drawing/2014/main" val="10002"/>
                  </a:ext>
                </a:extLst>
              </a:tr>
              <a:tr h="1920198">
                <a:tc>
                  <a:txBody>
                    <a:bodyPr/>
                    <a:lstStyle/>
                    <a:p>
                      <a:pPr marL="90805">
                        <a:lnSpc>
                          <a:spcPts val="2695"/>
                        </a:lnSpc>
                      </a:pPr>
                      <a:r>
                        <a:rPr sz="2400" spc="0" dirty="0">
                          <a:latin typeface="Times New Roman"/>
                          <a:cs typeface="Times New Roman"/>
                        </a:rPr>
                        <a:t>Bhagavada Gita</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2D4"/>
                    </a:solidFill>
                  </a:tcPr>
                </a:tc>
                <a:tc>
                  <a:txBody>
                    <a:bodyPr/>
                    <a:lstStyle/>
                    <a:p>
                      <a:pPr marL="91440">
                        <a:lnSpc>
                          <a:spcPts val="2695"/>
                        </a:lnSpc>
                      </a:pPr>
                      <a:r>
                        <a:rPr sz="2400" spc="0" dirty="0">
                          <a:latin typeface="Times New Roman"/>
                          <a:cs typeface="Times New Roman"/>
                        </a:rPr>
                        <a:t>It is a poem which depicts lessons on spirituality and ethics through a dialogue between</a:t>
                      </a:r>
                    </a:p>
                    <a:p>
                      <a:pPr marL="91440" marR="639445">
                        <a:lnSpc>
                          <a:spcPct val="100000"/>
                        </a:lnSpc>
                      </a:pPr>
                      <a:r>
                        <a:rPr sz="2400" spc="0" dirty="0">
                          <a:latin typeface="Times New Roman"/>
                          <a:cs typeface="Times New Roman"/>
                        </a:rPr>
                        <a:t>Lord Krishna and the warrior Arjuna who is at a great crisis of his life. The Karma  Yoga, Samkhya Yoga, Bhakti Yoga and the notion of three Gunas (Sattwa, Rajas,  Tamas) have very important implications in the context of ethical leadership,  decisionmaking and management </a:t>
                      </a:r>
                      <a:r>
                        <a:rPr lang="en-US" sz="2400" spc="0" dirty="0">
                          <a:latin typeface="Times New Roman"/>
                          <a:cs typeface="Times New Roman"/>
                        </a:rPr>
                        <a:t>.</a:t>
                      </a:r>
                      <a:endParaRPr sz="2400" spc="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2D4"/>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70080919"/>
              </p:ext>
            </p:extLst>
          </p:nvPr>
        </p:nvGraphicFramePr>
        <p:xfrm>
          <a:off x="152400" y="183514"/>
          <a:ext cx="11690515" cy="6631911"/>
        </p:xfrm>
        <a:graphic>
          <a:graphicData uri="http://schemas.openxmlformats.org/drawingml/2006/table">
            <a:tbl>
              <a:tblPr firstRow="1" bandRow="1">
                <a:tableStyleId>{2D5ABB26-0587-4C30-8999-92F81FD0307C}</a:tableStyleId>
              </a:tblPr>
              <a:tblGrid>
                <a:gridCol w="1676400">
                  <a:extLst>
                    <a:ext uri="{9D8B030D-6E8A-4147-A177-3AD203B41FA5}">
                      <a16:colId xmlns:a16="http://schemas.microsoft.com/office/drawing/2014/main" val="20000"/>
                    </a:ext>
                  </a:extLst>
                </a:gridCol>
                <a:gridCol w="10014115">
                  <a:extLst>
                    <a:ext uri="{9D8B030D-6E8A-4147-A177-3AD203B41FA5}">
                      <a16:colId xmlns:a16="http://schemas.microsoft.com/office/drawing/2014/main" val="20001"/>
                    </a:ext>
                  </a:extLst>
                </a:gridCol>
              </a:tblGrid>
              <a:tr h="370205">
                <a:tc>
                  <a:txBody>
                    <a:bodyPr/>
                    <a:lstStyle/>
                    <a:p>
                      <a:pPr marL="91440" marR="835660">
                        <a:lnSpc>
                          <a:spcPct val="100000"/>
                        </a:lnSpc>
                        <a:spcBef>
                          <a:spcPts val="200"/>
                        </a:spcBef>
                      </a:pPr>
                      <a:r>
                        <a:rPr sz="2400" b="1" spc="0" dirty="0">
                          <a:solidFill>
                            <a:srgbClr val="FFFFFF"/>
                          </a:solidFill>
                          <a:latin typeface="Carlito"/>
                          <a:cs typeface="Carlito"/>
                        </a:rPr>
                        <a:t>S</a:t>
                      </a:r>
                      <a:r>
                        <a:rPr lang="en-US" sz="2400" b="1" spc="0" dirty="0">
                          <a:solidFill>
                            <a:srgbClr val="FFFFFF"/>
                          </a:solidFill>
                          <a:latin typeface="Carlito"/>
                          <a:cs typeface="Carlito"/>
                        </a:rPr>
                        <a:t>cripture</a:t>
                      </a:r>
                      <a:endParaRPr sz="2400" spc="0" dirty="0">
                        <a:latin typeface="Carlito"/>
                        <a:cs typeface="Carlito"/>
                      </a:endParaRPr>
                    </a:p>
                  </a:txBody>
                  <a:tcPr marL="0" marR="0" marT="254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F6271"/>
                    </a:solidFill>
                  </a:tcPr>
                </a:tc>
                <a:tc>
                  <a:txBody>
                    <a:bodyPr/>
                    <a:lstStyle/>
                    <a:p>
                      <a:pPr marL="91440">
                        <a:lnSpc>
                          <a:spcPct val="100000"/>
                        </a:lnSpc>
                        <a:spcBef>
                          <a:spcPts val="200"/>
                        </a:spcBef>
                      </a:pPr>
                      <a:r>
                        <a:rPr sz="2400" b="1" spc="0" dirty="0">
                          <a:solidFill>
                            <a:srgbClr val="FFFFFF"/>
                          </a:solidFill>
                          <a:latin typeface="Carlito"/>
                          <a:cs typeface="Carlito"/>
                        </a:rPr>
                        <a:t>Scripture Description</a:t>
                      </a:r>
                      <a:endParaRPr sz="2400" spc="0">
                        <a:latin typeface="Carlito"/>
                        <a:cs typeface="Carlito"/>
                      </a:endParaRPr>
                    </a:p>
                  </a:txBody>
                  <a:tcPr marL="0" marR="0" marT="254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F6271"/>
                    </a:solidFill>
                  </a:tcPr>
                </a:tc>
                <a:extLst>
                  <a:ext uri="{0D108BD9-81ED-4DB2-BD59-A6C34878D82A}">
                    <a16:rowId xmlns:a16="http://schemas.microsoft.com/office/drawing/2014/main" val="10000"/>
                  </a:ext>
                </a:extLst>
              </a:tr>
              <a:tr h="1554479">
                <a:tc>
                  <a:txBody>
                    <a:bodyPr/>
                    <a:lstStyle/>
                    <a:p>
                      <a:pPr marL="91440">
                        <a:lnSpc>
                          <a:spcPts val="2690"/>
                        </a:lnSpc>
                      </a:pPr>
                      <a:r>
                        <a:rPr sz="2400" spc="0" dirty="0">
                          <a:latin typeface="Times New Roman"/>
                          <a:cs typeface="Times New Roman"/>
                        </a:rPr>
                        <a:t>Ramayana</a:t>
                      </a:r>
                      <a:endParaRPr sz="2400" spc="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2D4"/>
                    </a:solidFill>
                  </a:tcPr>
                </a:tc>
                <a:tc>
                  <a:txBody>
                    <a:bodyPr/>
                    <a:lstStyle/>
                    <a:p>
                      <a:pPr marL="91440">
                        <a:lnSpc>
                          <a:spcPts val="2690"/>
                        </a:lnSpc>
                      </a:pPr>
                      <a:r>
                        <a:rPr sz="2400" spc="0" dirty="0">
                          <a:latin typeface="Times New Roman"/>
                          <a:cs typeface="Times New Roman"/>
                        </a:rPr>
                        <a:t>It depicts the duties of relationships, portraying ideal characters like the ideal father,</a:t>
                      </a:r>
                      <a:r>
                        <a:rPr lang="en-US" sz="2400" spc="0" dirty="0">
                          <a:latin typeface="Times New Roman"/>
                          <a:cs typeface="Times New Roman"/>
                        </a:rPr>
                        <a:t> </a:t>
                      </a:r>
                      <a:r>
                        <a:rPr sz="2400" spc="0" dirty="0">
                          <a:latin typeface="Times New Roman"/>
                          <a:cs typeface="Times New Roman"/>
                        </a:rPr>
                        <a:t>ideal servant, the ideal brother, the ideal wife and the ideal king. Apart from this, the  Ramayana also teaches how the temptation for lust can bring a powerful and well  established man’s doomsday.</a:t>
                      </a: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2D4"/>
                    </a:solidFill>
                  </a:tcPr>
                </a:tc>
                <a:extLst>
                  <a:ext uri="{0D108BD9-81ED-4DB2-BD59-A6C34878D82A}">
                    <a16:rowId xmlns:a16="http://schemas.microsoft.com/office/drawing/2014/main" val="10001"/>
                  </a:ext>
                </a:extLst>
              </a:tr>
              <a:tr h="2286000">
                <a:tc>
                  <a:txBody>
                    <a:bodyPr/>
                    <a:lstStyle/>
                    <a:p>
                      <a:pPr marL="91440">
                        <a:lnSpc>
                          <a:spcPts val="2695"/>
                        </a:lnSpc>
                      </a:pPr>
                      <a:r>
                        <a:rPr sz="2400" spc="0" dirty="0">
                          <a:latin typeface="Times New Roman"/>
                          <a:cs typeface="Times New Roman"/>
                        </a:rPr>
                        <a:t>Buddhism</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AEB"/>
                    </a:solidFill>
                  </a:tcPr>
                </a:tc>
                <a:tc>
                  <a:txBody>
                    <a:bodyPr/>
                    <a:lstStyle/>
                    <a:p>
                      <a:pPr marL="91440">
                        <a:lnSpc>
                          <a:spcPts val="2695"/>
                        </a:lnSpc>
                      </a:pPr>
                      <a:r>
                        <a:rPr sz="2400" spc="0" dirty="0">
                          <a:latin typeface="Times New Roman"/>
                          <a:cs typeface="Times New Roman"/>
                        </a:rPr>
                        <a:t>(1) The founder of this school was Gautam Sidhhartha who later became Lord </a:t>
                      </a:r>
                      <a:r>
                        <a:rPr sz="2400" spc="0" dirty="0" err="1">
                          <a:latin typeface="Times New Roman"/>
                          <a:cs typeface="Times New Roman"/>
                        </a:rPr>
                        <a:t>GautamBuddha</a:t>
                      </a:r>
                      <a:r>
                        <a:rPr sz="2400" spc="0" dirty="0">
                          <a:latin typeface="Times New Roman"/>
                          <a:cs typeface="Times New Roman"/>
                        </a:rPr>
                        <a:t>. The Buddhism is based on the four noble truths: (i) Suffering exists; (ii) There  is a cause of the suffering; (iii) Suffering can be eradicated; (iv) There is a means for  eradication of that suffering. Buddha establishes that everything on the earth is non-  permanent. And, nothing on earth is self. Hence everything on this earth is “anatta” or  not-self. Finally, Buddha taught the eightfoldpath to liberation from all suffering.</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AEB"/>
                    </a:solidFill>
                  </a:tcPr>
                </a:tc>
                <a:extLst>
                  <a:ext uri="{0D108BD9-81ED-4DB2-BD59-A6C34878D82A}">
                    <a16:rowId xmlns:a16="http://schemas.microsoft.com/office/drawing/2014/main" val="10002"/>
                  </a:ext>
                </a:extLst>
              </a:tr>
              <a:tr h="1920212">
                <a:tc>
                  <a:txBody>
                    <a:bodyPr/>
                    <a:lstStyle/>
                    <a:p>
                      <a:pPr marL="91440">
                        <a:lnSpc>
                          <a:spcPts val="2695"/>
                        </a:lnSpc>
                      </a:pPr>
                      <a:r>
                        <a:rPr sz="2400" spc="0" dirty="0">
                          <a:latin typeface="Times New Roman"/>
                          <a:cs typeface="Times New Roman"/>
                        </a:rPr>
                        <a:t>Patanjali Yoga</a:t>
                      </a:r>
                      <a:endParaRPr sz="2400" spc="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2D4"/>
                    </a:solidFill>
                  </a:tcPr>
                </a:tc>
                <a:tc>
                  <a:txBody>
                    <a:bodyPr/>
                    <a:lstStyle/>
                    <a:p>
                      <a:pPr marL="91440">
                        <a:lnSpc>
                          <a:spcPts val="2695"/>
                        </a:lnSpc>
                      </a:pPr>
                      <a:r>
                        <a:rPr sz="2400" spc="0" dirty="0">
                          <a:latin typeface="Times New Roman"/>
                          <a:cs typeface="Times New Roman"/>
                        </a:rPr>
                        <a:t>It represents a form of personal discipline where we integrate the body and the soul, the</a:t>
                      </a:r>
                      <a:r>
                        <a:rPr lang="en-US" sz="2400" spc="0" dirty="0">
                          <a:latin typeface="Times New Roman"/>
                          <a:cs typeface="Times New Roman"/>
                        </a:rPr>
                        <a:t> </a:t>
                      </a:r>
                      <a:r>
                        <a:rPr sz="2400" spc="0" dirty="0">
                          <a:latin typeface="Times New Roman"/>
                          <a:cs typeface="Times New Roman"/>
                        </a:rPr>
                        <a:t>individual self (Atman) with the Universal self (Brahman). According to Patanjali,  Yoga is the control of the modifications of the mind. It is mind that leads to or to  liberation; that most human problems are mental and that the only remedy to solve them  is mental discipline</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2D4"/>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7B976BC-E160-45B0-AA52-522CE83AC20A}"/>
              </a:ext>
            </a:extLst>
          </p:cNvPr>
          <p:cNvSpPr txBox="1"/>
          <p:nvPr/>
        </p:nvSpPr>
        <p:spPr>
          <a:xfrm>
            <a:off x="381000" y="152400"/>
            <a:ext cx="11277600" cy="6740307"/>
          </a:xfrm>
          <a:prstGeom prst="rect">
            <a:avLst/>
          </a:prstGeom>
          <a:noFill/>
        </p:spPr>
        <p:txBody>
          <a:bodyPr wrap="square">
            <a:spAutoFit/>
          </a:bodyPr>
          <a:lstStyle/>
          <a:p>
            <a:pPr algn="just"/>
            <a:r>
              <a:rPr lang="en-IN" sz="1800" dirty="0">
                <a:effectLst/>
                <a:latin typeface="Calibri" panose="020F0502020204030204" pitchFamily="34" charset="0"/>
                <a:ea typeface="Calibri" panose="020F0502020204030204" pitchFamily="34" charset="0"/>
                <a:cs typeface="Times New Roman" panose="02020603050405020304" pitchFamily="18" charset="0"/>
              </a:rPr>
              <a:t> </a:t>
            </a:r>
            <a:r>
              <a:rPr lang="en-IN" sz="1800" b="1" dirty="0">
                <a:effectLst/>
                <a:latin typeface="Calibri" panose="020F0502020204030204" pitchFamily="34" charset="0"/>
                <a:ea typeface="Calibri" panose="020F0502020204030204" pitchFamily="34" charset="0"/>
                <a:cs typeface="Times New Roman" panose="02020603050405020304" pitchFamily="18" charset="0"/>
              </a:rPr>
              <a:t>VEDIC AND VEDANTIC SCHOOLS OF ETHICS :</a:t>
            </a:r>
            <a:r>
              <a:rPr lang="en-IN" sz="2400" dirty="0">
                <a:effectLst/>
                <a:latin typeface="Calibri" panose="020F0502020204030204" pitchFamily="34" charset="0"/>
                <a:ea typeface="Calibri" panose="020F0502020204030204" pitchFamily="34" charset="0"/>
                <a:cs typeface="Times New Roman" panose="02020603050405020304" pitchFamily="18" charset="0"/>
              </a:rPr>
              <a:t> Dharma, </a:t>
            </a:r>
            <a:r>
              <a:rPr lang="en-IN" sz="2400" dirty="0" err="1">
                <a:effectLst/>
                <a:latin typeface="Calibri" panose="020F0502020204030204" pitchFamily="34" charset="0"/>
                <a:ea typeface="Calibri" panose="020F0502020204030204" pitchFamily="34" charset="0"/>
                <a:cs typeface="Times New Roman" panose="02020603050405020304" pitchFamily="18" charset="0"/>
              </a:rPr>
              <a:t>Artha</a:t>
            </a:r>
            <a:r>
              <a:rPr lang="en-IN" sz="2400" dirty="0">
                <a:effectLst/>
                <a:latin typeface="Calibri" panose="020F0502020204030204" pitchFamily="34" charset="0"/>
                <a:ea typeface="Calibri" panose="020F0502020204030204" pitchFamily="34" charset="0"/>
                <a:cs typeface="Times New Roman" panose="02020603050405020304" pitchFamily="18" charset="0"/>
              </a:rPr>
              <a:t>, Karma, Moksha.</a:t>
            </a:r>
          </a:p>
          <a:p>
            <a:pPr algn="just"/>
            <a:r>
              <a:rPr lang="en-IN" sz="2400" dirty="0">
                <a:effectLst/>
                <a:latin typeface="Calibri" panose="020F0502020204030204" pitchFamily="34" charset="0"/>
                <a:ea typeface="Calibri" panose="020F0502020204030204" pitchFamily="34" charset="0"/>
                <a:cs typeface="Times New Roman" panose="02020603050405020304" pitchFamily="18" charset="0"/>
              </a:rPr>
              <a:t>The beginnings of ethical vision is traced from the Vedas, particularly Rig Veda. The concept of Dharma and the concept of Karma become the central moral principles emerging from the Vedas.</a:t>
            </a:r>
          </a:p>
          <a:p>
            <a:pPr algn="just"/>
            <a:r>
              <a:rPr lang="en-IN" sz="2400" dirty="0">
                <a:effectLst/>
                <a:latin typeface="Calibri" panose="020F0502020204030204" pitchFamily="34" charset="0"/>
                <a:ea typeface="Calibri" panose="020F0502020204030204" pitchFamily="34" charset="0"/>
                <a:cs typeface="Times New Roman" panose="02020603050405020304" pitchFamily="18" charset="0"/>
              </a:rPr>
              <a:t> In the </a:t>
            </a:r>
            <a:r>
              <a:rPr lang="en-IN" sz="2400" dirty="0" err="1">
                <a:effectLst/>
                <a:latin typeface="Calibri" panose="020F0502020204030204" pitchFamily="34" charset="0"/>
                <a:ea typeface="Calibri" panose="020F0502020204030204" pitchFamily="34" charset="0"/>
                <a:cs typeface="Times New Roman" panose="02020603050405020304" pitchFamily="18" charset="0"/>
              </a:rPr>
              <a:t>Upaniṣads</a:t>
            </a:r>
            <a:r>
              <a:rPr lang="en-IN" sz="2400" dirty="0">
                <a:effectLst/>
                <a:latin typeface="Calibri" panose="020F0502020204030204" pitchFamily="34" charset="0"/>
                <a:ea typeface="Calibri" panose="020F0502020204030204" pitchFamily="34" charset="0"/>
                <a:cs typeface="Times New Roman" panose="02020603050405020304" pitchFamily="18" charset="0"/>
              </a:rPr>
              <a:t> the atman-centric understanding of morality takes precedence. The Self-realisation as moksha is the highest goal reached by good conduct and pursuit of knowledge. </a:t>
            </a:r>
          </a:p>
          <a:p>
            <a:pPr algn="just"/>
            <a:r>
              <a:rPr lang="en-IN" sz="2400" dirty="0">
                <a:effectLst/>
                <a:latin typeface="Calibri" panose="020F0502020204030204" pitchFamily="34" charset="0"/>
                <a:ea typeface="Calibri" panose="020F0502020204030204" pitchFamily="34" charset="0"/>
                <a:cs typeface="Times New Roman" panose="02020603050405020304" pitchFamily="18" charset="0"/>
              </a:rPr>
              <a:t>The </a:t>
            </a:r>
            <a:r>
              <a:rPr lang="en-IN" sz="2400" dirty="0" err="1">
                <a:effectLst/>
                <a:latin typeface="Calibri" panose="020F0502020204030204" pitchFamily="34" charset="0"/>
                <a:ea typeface="Calibri" panose="020F0502020204030204" pitchFamily="34" charset="0"/>
                <a:cs typeface="Times New Roman" panose="02020603050405020304" pitchFamily="18" charset="0"/>
              </a:rPr>
              <a:t>smrti</a:t>
            </a:r>
            <a:r>
              <a:rPr lang="en-IN" sz="2400" dirty="0">
                <a:effectLst/>
                <a:latin typeface="Calibri" panose="020F0502020204030204" pitchFamily="34" charset="0"/>
                <a:ea typeface="Calibri" panose="020F0502020204030204" pitchFamily="34" charset="0"/>
                <a:cs typeface="Times New Roman" panose="02020603050405020304" pitchFamily="18" charset="0"/>
              </a:rPr>
              <a:t> literatures like sastras, especially </a:t>
            </a:r>
            <a:r>
              <a:rPr lang="en-IN" sz="2400" dirty="0" err="1">
                <a:effectLst/>
                <a:latin typeface="Calibri" panose="020F0502020204030204" pitchFamily="34" charset="0"/>
                <a:ea typeface="Calibri" panose="020F0502020204030204" pitchFamily="34" charset="0"/>
                <a:cs typeface="Times New Roman" panose="02020603050405020304" pitchFamily="18" charset="0"/>
              </a:rPr>
              <a:t>dharmasastras</a:t>
            </a:r>
            <a:r>
              <a:rPr lang="en-IN" sz="2400" dirty="0">
                <a:effectLst/>
                <a:latin typeface="Calibri" panose="020F0502020204030204" pitchFamily="34" charset="0"/>
                <a:ea typeface="Calibri" panose="020F0502020204030204" pitchFamily="34" charset="0"/>
                <a:cs typeface="Times New Roman" panose="02020603050405020304" pitchFamily="18" charset="0"/>
              </a:rPr>
              <a:t> are moral codes and law books for the Vedic and Vedantic traditions. The practical guidelines and strict injunctions are found for human conduct with respective rights and duties in </a:t>
            </a:r>
            <a:r>
              <a:rPr lang="en-IN" sz="2400" dirty="0" err="1">
                <a:effectLst/>
                <a:latin typeface="Calibri" panose="020F0502020204030204" pitchFamily="34" charset="0"/>
                <a:ea typeface="Calibri" panose="020F0502020204030204" pitchFamily="34" charset="0"/>
                <a:cs typeface="Times New Roman" panose="02020603050405020304" pitchFamily="18" charset="0"/>
              </a:rPr>
              <a:t>Manusmriti</a:t>
            </a:r>
            <a:r>
              <a:rPr lang="en-IN" sz="2400" dirty="0">
                <a:effectLst/>
                <a:latin typeface="Calibri" panose="020F0502020204030204" pitchFamily="34" charset="0"/>
                <a:ea typeface="Calibri" panose="020F0502020204030204" pitchFamily="34" charset="0"/>
                <a:cs typeface="Times New Roman" panose="02020603050405020304" pitchFamily="18" charset="0"/>
              </a:rPr>
              <a:t>, although from the caste categories. The </a:t>
            </a:r>
            <a:r>
              <a:rPr lang="en-IN" sz="2400" dirty="0" err="1">
                <a:effectLst/>
                <a:latin typeface="Calibri" panose="020F0502020204030204" pitchFamily="34" charset="0"/>
                <a:ea typeface="Calibri" panose="020F0502020204030204" pitchFamily="34" charset="0"/>
                <a:cs typeface="Times New Roman" panose="02020603050405020304" pitchFamily="18" charset="0"/>
              </a:rPr>
              <a:t>Dharmasastras</a:t>
            </a:r>
            <a:r>
              <a:rPr lang="en-IN" sz="2400" dirty="0">
                <a:effectLst/>
                <a:latin typeface="Calibri" panose="020F0502020204030204" pitchFamily="34" charset="0"/>
                <a:ea typeface="Calibri" panose="020F0502020204030204" pitchFamily="34" charset="0"/>
                <a:cs typeface="Times New Roman" panose="02020603050405020304" pitchFamily="18" charset="0"/>
              </a:rPr>
              <a:t>, Epics and the Puranas have their own specific goal but they seem to share more or less a common ‘ethos’ from the point of ethics. </a:t>
            </a:r>
          </a:p>
          <a:p>
            <a:pPr algn="just"/>
            <a:r>
              <a:rPr lang="en-IN" sz="2400" dirty="0">
                <a:effectLst/>
                <a:latin typeface="Calibri" panose="020F0502020204030204" pitchFamily="34" charset="0"/>
                <a:ea typeface="Calibri" panose="020F0502020204030204" pitchFamily="34" charset="0"/>
                <a:cs typeface="Times New Roman" panose="02020603050405020304" pitchFamily="18" charset="0"/>
              </a:rPr>
              <a:t>The epics teach ethical ideals and thoughts of Hindu system. Much celebrated text of Bhagavat Gita focuses on moral actions coupled with attaining Brahmana. Gita emphasizes both Karma Yoga and Gnana Yoga for the attainment of the Supreme Bliss. Besides all the scriptural texts, the philosophical schools of Vedic and Vedantic traditions have focused well on the ethical concepts and conduct based on their metaphysical and epistemological positions. </a:t>
            </a:r>
            <a:endParaRPr lang="en-IN" sz="2400" dirty="0"/>
          </a:p>
        </p:txBody>
      </p:sp>
    </p:spTree>
    <p:extLst>
      <p:ext uri="{BB962C8B-B14F-4D97-AF65-F5344CB8AC3E}">
        <p14:creationId xmlns:p14="http://schemas.microsoft.com/office/powerpoint/2010/main" val="969878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C11AA4-0878-49A8-B591-71579F56D7CE}"/>
              </a:ext>
            </a:extLst>
          </p:cNvPr>
          <p:cNvSpPr txBox="1"/>
          <p:nvPr/>
        </p:nvSpPr>
        <p:spPr>
          <a:xfrm>
            <a:off x="685800" y="811104"/>
            <a:ext cx="11353800" cy="5235792"/>
          </a:xfrm>
          <a:prstGeom prst="rect">
            <a:avLst/>
          </a:prstGeom>
          <a:noFill/>
        </p:spPr>
        <p:txBody>
          <a:bodyPr wrap="square">
            <a:spAutoFit/>
          </a:bodyPr>
          <a:lstStyle/>
          <a:p>
            <a:pPr marL="12700" marR="5080" algn="just">
              <a:lnSpc>
                <a:spcPct val="97200"/>
              </a:lnSpc>
              <a:spcBef>
                <a:spcPts val="1005"/>
              </a:spcBef>
            </a:pPr>
            <a:r>
              <a:rPr lang="en-US" sz="2800" spc="5" dirty="0">
                <a:latin typeface="Times New Roman"/>
                <a:cs typeface="Times New Roman"/>
              </a:rPr>
              <a:t>Thus </a:t>
            </a:r>
            <a:r>
              <a:rPr lang="en-US" sz="2800" dirty="0">
                <a:latin typeface="Times New Roman"/>
                <a:cs typeface="Times New Roman"/>
              </a:rPr>
              <a:t>the teaching </a:t>
            </a:r>
            <a:r>
              <a:rPr lang="en-US" sz="2800" spc="5" dirty="0">
                <a:latin typeface="Times New Roman"/>
                <a:cs typeface="Times New Roman"/>
              </a:rPr>
              <a:t>of </a:t>
            </a:r>
            <a:r>
              <a:rPr lang="en-US" sz="2800" dirty="0">
                <a:latin typeface="Times New Roman"/>
                <a:cs typeface="Times New Roman"/>
              </a:rPr>
              <a:t>Vedas is only assigned to </a:t>
            </a:r>
            <a:r>
              <a:rPr lang="en-US" sz="2800" spc="5" dirty="0">
                <a:latin typeface="Times New Roman"/>
                <a:cs typeface="Times New Roman"/>
              </a:rPr>
              <a:t>the Brahmanas, but </a:t>
            </a:r>
            <a:r>
              <a:rPr lang="en-US" sz="2800" dirty="0">
                <a:latin typeface="Times New Roman"/>
                <a:cs typeface="Times New Roman"/>
              </a:rPr>
              <a:t>the </a:t>
            </a:r>
            <a:r>
              <a:rPr lang="en-US" sz="2800" spc="5" dirty="0">
                <a:latin typeface="Times New Roman"/>
                <a:cs typeface="Times New Roman"/>
              </a:rPr>
              <a:t>duty </a:t>
            </a:r>
            <a:r>
              <a:rPr lang="en-US" sz="2800" spc="10" dirty="0">
                <a:latin typeface="Times New Roman"/>
                <a:cs typeface="Times New Roman"/>
              </a:rPr>
              <a:t>of </a:t>
            </a:r>
            <a:r>
              <a:rPr lang="en-US" sz="2800" spc="5" dirty="0">
                <a:latin typeface="Times New Roman"/>
                <a:cs typeface="Times New Roman"/>
              </a:rPr>
              <a:t>studying the  Vedas </a:t>
            </a:r>
            <a:r>
              <a:rPr lang="en-US" sz="2800" dirty="0">
                <a:latin typeface="Times New Roman"/>
                <a:cs typeface="Times New Roman"/>
              </a:rPr>
              <a:t>is assigned to </a:t>
            </a:r>
            <a:r>
              <a:rPr lang="en-US" sz="2800" spc="5" dirty="0">
                <a:latin typeface="Times New Roman"/>
                <a:cs typeface="Times New Roman"/>
              </a:rPr>
              <a:t>Brahmanas, </a:t>
            </a:r>
            <a:r>
              <a:rPr lang="en-US" sz="2800" spc="5" dirty="0" err="1">
                <a:latin typeface="Times New Roman"/>
                <a:cs typeface="Times New Roman"/>
              </a:rPr>
              <a:t>Kshtriyas</a:t>
            </a:r>
            <a:r>
              <a:rPr lang="en-US" sz="2800" spc="5" dirty="0">
                <a:latin typeface="Times New Roman"/>
                <a:cs typeface="Times New Roman"/>
              </a:rPr>
              <a:t>, </a:t>
            </a:r>
            <a:r>
              <a:rPr lang="en-US" sz="2800" dirty="0">
                <a:latin typeface="Times New Roman"/>
                <a:cs typeface="Times New Roman"/>
              </a:rPr>
              <a:t>and </a:t>
            </a:r>
            <a:r>
              <a:rPr lang="en-US" sz="2800" spc="5" dirty="0">
                <a:latin typeface="Times New Roman"/>
                <a:cs typeface="Times New Roman"/>
              </a:rPr>
              <a:t>Vaisyas who are </a:t>
            </a:r>
            <a:r>
              <a:rPr lang="en-US" sz="2800" dirty="0">
                <a:latin typeface="Times New Roman"/>
                <a:cs typeface="Times New Roman"/>
              </a:rPr>
              <a:t>regarded </a:t>
            </a:r>
            <a:r>
              <a:rPr lang="en-US" sz="2800" spc="5" dirty="0">
                <a:latin typeface="Times New Roman"/>
                <a:cs typeface="Times New Roman"/>
              </a:rPr>
              <a:t>as the </a:t>
            </a:r>
            <a:r>
              <a:rPr lang="en-US" sz="2800" dirty="0">
                <a:latin typeface="Times New Roman"/>
                <a:cs typeface="Times New Roman"/>
              </a:rPr>
              <a:t>twice-born  </a:t>
            </a:r>
            <a:r>
              <a:rPr lang="en-US" sz="2800" spc="5" dirty="0">
                <a:latin typeface="Times New Roman"/>
                <a:cs typeface="Times New Roman"/>
              </a:rPr>
              <a:t>because </a:t>
            </a:r>
            <a:r>
              <a:rPr lang="en-US" sz="2800" dirty="0">
                <a:latin typeface="Times New Roman"/>
                <a:cs typeface="Times New Roman"/>
              </a:rPr>
              <a:t>they </a:t>
            </a:r>
            <a:r>
              <a:rPr lang="en-US" sz="2800" spc="5" dirty="0">
                <a:latin typeface="Times New Roman"/>
                <a:cs typeface="Times New Roman"/>
              </a:rPr>
              <a:t>have undergone the </a:t>
            </a:r>
            <a:r>
              <a:rPr lang="en-US" sz="2800" dirty="0">
                <a:latin typeface="Times New Roman"/>
                <a:cs typeface="Times New Roman"/>
              </a:rPr>
              <a:t>initiation ceremony </a:t>
            </a:r>
            <a:r>
              <a:rPr lang="en-US" sz="2800" spc="5" dirty="0">
                <a:latin typeface="Times New Roman"/>
                <a:cs typeface="Times New Roman"/>
              </a:rPr>
              <a:t>(Upanayana), which is </a:t>
            </a:r>
            <a:r>
              <a:rPr lang="en-US" sz="2800" dirty="0">
                <a:latin typeface="Times New Roman"/>
                <a:cs typeface="Times New Roman"/>
              </a:rPr>
              <a:t>the </a:t>
            </a:r>
            <a:r>
              <a:rPr lang="en-US" sz="2800" spc="5" dirty="0">
                <a:latin typeface="Times New Roman"/>
                <a:cs typeface="Times New Roman"/>
              </a:rPr>
              <a:t>rite </a:t>
            </a:r>
            <a:r>
              <a:rPr lang="en-US" sz="2800" dirty="0">
                <a:latin typeface="Times New Roman"/>
                <a:cs typeface="Times New Roman"/>
              </a:rPr>
              <a:t>to </a:t>
            </a:r>
            <a:r>
              <a:rPr lang="en-US" sz="2800" spc="5" dirty="0">
                <a:latin typeface="Times New Roman"/>
                <a:cs typeface="Times New Roman"/>
              </a:rPr>
              <a:t>study the </a:t>
            </a:r>
            <a:r>
              <a:rPr lang="en-US" sz="2800" spc="295" dirty="0">
                <a:latin typeface="Times New Roman"/>
                <a:cs typeface="Times New Roman"/>
              </a:rPr>
              <a:t> </a:t>
            </a:r>
            <a:r>
              <a:rPr lang="en-US" sz="2800" spc="5" dirty="0">
                <a:latin typeface="Times New Roman"/>
                <a:cs typeface="Times New Roman"/>
              </a:rPr>
              <a:t>Vedas. </a:t>
            </a:r>
            <a:r>
              <a:rPr lang="en-US" sz="2800" dirty="0">
                <a:latin typeface="Times New Roman"/>
                <a:cs typeface="Times New Roman"/>
              </a:rPr>
              <a:t>Since </a:t>
            </a:r>
            <a:r>
              <a:rPr lang="en-US" sz="2800" spc="5" dirty="0">
                <a:latin typeface="Times New Roman"/>
                <a:cs typeface="Times New Roman"/>
              </a:rPr>
              <a:t>the Sudras are </a:t>
            </a:r>
            <a:r>
              <a:rPr lang="en-US" sz="2800" dirty="0">
                <a:latin typeface="Times New Roman"/>
                <a:cs typeface="Times New Roman"/>
              </a:rPr>
              <a:t>not mentally equipped, they </a:t>
            </a:r>
            <a:r>
              <a:rPr lang="en-US" sz="2800" spc="5" dirty="0">
                <a:latin typeface="Times New Roman"/>
                <a:cs typeface="Times New Roman"/>
              </a:rPr>
              <a:t>are denied of Upanayana. But yet a  Sudra is eligible </a:t>
            </a:r>
            <a:r>
              <a:rPr lang="en-US" sz="2800" dirty="0">
                <a:latin typeface="Times New Roman"/>
                <a:cs typeface="Times New Roman"/>
              </a:rPr>
              <a:t>for receiving </a:t>
            </a:r>
            <a:r>
              <a:rPr lang="en-US" sz="2800" spc="5" dirty="0">
                <a:latin typeface="Times New Roman"/>
                <a:cs typeface="Times New Roman"/>
              </a:rPr>
              <a:t>the knowledge </a:t>
            </a:r>
            <a:r>
              <a:rPr lang="en-US" sz="2800" dirty="0">
                <a:latin typeface="Times New Roman"/>
                <a:cs typeface="Times New Roman"/>
              </a:rPr>
              <a:t>about Vedas through secondary sources like  Puranas and </a:t>
            </a:r>
            <a:r>
              <a:rPr lang="en-US" sz="2800" dirty="0" err="1">
                <a:latin typeface="Times New Roman"/>
                <a:cs typeface="Times New Roman"/>
              </a:rPr>
              <a:t>Itihas</a:t>
            </a:r>
            <a:r>
              <a:rPr lang="en-US" sz="2800" dirty="0">
                <a:latin typeface="Times New Roman"/>
                <a:cs typeface="Times New Roman"/>
              </a:rPr>
              <a:t>. </a:t>
            </a:r>
          </a:p>
          <a:p>
            <a:pPr marL="12700" marR="5080" algn="just">
              <a:lnSpc>
                <a:spcPct val="97200"/>
              </a:lnSpc>
              <a:spcBef>
                <a:spcPts val="1005"/>
              </a:spcBef>
            </a:pPr>
            <a:r>
              <a:rPr lang="en-US" sz="2800" dirty="0" err="1">
                <a:latin typeface="Times New Roman"/>
                <a:cs typeface="Times New Roman"/>
              </a:rPr>
              <a:t>Manusmrti</a:t>
            </a:r>
            <a:r>
              <a:rPr lang="en-US" sz="2800" dirty="0">
                <a:latin typeface="Times New Roman"/>
                <a:cs typeface="Times New Roman"/>
              </a:rPr>
              <a:t> says, </a:t>
            </a:r>
            <a:r>
              <a:rPr lang="en-US" sz="2800" spc="5" dirty="0">
                <a:latin typeface="Times New Roman"/>
                <a:cs typeface="Times New Roman"/>
              </a:rPr>
              <a:t>a </a:t>
            </a:r>
            <a:r>
              <a:rPr lang="en-US" sz="2800" dirty="0">
                <a:latin typeface="Times New Roman"/>
                <a:cs typeface="Times New Roman"/>
              </a:rPr>
              <a:t>man </a:t>
            </a:r>
            <a:r>
              <a:rPr lang="en-US" sz="2800" spc="5" dirty="0">
                <a:latin typeface="Times New Roman"/>
                <a:cs typeface="Times New Roman"/>
              </a:rPr>
              <a:t>who does </a:t>
            </a:r>
            <a:r>
              <a:rPr lang="en-US" sz="2800" spc="10" dirty="0">
                <a:latin typeface="Times New Roman"/>
                <a:cs typeface="Times New Roman"/>
              </a:rPr>
              <a:t>not </a:t>
            </a:r>
            <a:r>
              <a:rPr lang="en-US" sz="2800" spc="5" dirty="0">
                <a:latin typeface="Times New Roman"/>
                <a:cs typeface="Times New Roman"/>
              </a:rPr>
              <a:t>show </a:t>
            </a:r>
            <a:r>
              <a:rPr lang="en-US" sz="2800" dirty="0">
                <a:latin typeface="Times New Roman"/>
                <a:cs typeface="Times New Roman"/>
              </a:rPr>
              <a:t>forth </a:t>
            </a:r>
            <a:r>
              <a:rPr lang="en-US" sz="2800" spc="5" dirty="0">
                <a:latin typeface="Times New Roman"/>
                <a:cs typeface="Times New Roman"/>
              </a:rPr>
              <a:t>the dharma of his caste is </a:t>
            </a:r>
            <a:r>
              <a:rPr lang="en-US" sz="2800" spc="295" dirty="0">
                <a:latin typeface="Times New Roman"/>
                <a:cs typeface="Times New Roman"/>
              </a:rPr>
              <a:t> </a:t>
            </a:r>
            <a:r>
              <a:rPr lang="en-US" sz="2800" spc="5" dirty="0">
                <a:latin typeface="Times New Roman"/>
                <a:cs typeface="Times New Roman"/>
              </a:rPr>
              <a:t>not </a:t>
            </a:r>
            <a:r>
              <a:rPr lang="en-US" sz="2800" dirty="0">
                <a:latin typeface="Times New Roman"/>
                <a:cs typeface="Times New Roman"/>
              </a:rPr>
              <a:t>regarded as belonging </a:t>
            </a:r>
            <a:r>
              <a:rPr lang="en-US" sz="2800" spc="5" dirty="0">
                <a:latin typeface="Times New Roman"/>
                <a:cs typeface="Times New Roman"/>
              </a:rPr>
              <a:t>to his </a:t>
            </a:r>
            <a:r>
              <a:rPr lang="en-US" sz="2800" dirty="0">
                <a:latin typeface="Times New Roman"/>
                <a:cs typeface="Times New Roman"/>
              </a:rPr>
              <a:t>caste, </a:t>
            </a:r>
            <a:r>
              <a:rPr lang="en-US" sz="2800" spc="5" dirty="0">
                <a:latin typeface="Times New Roman"/>
                <a:cs typeface="Times New Roman"/>
              </a:rPr>
              <a:t>if </a:t>
            </a:r>
            <a:r>
              <a:rPr lang="en-US" sz="2800" dirty="0">
                <a:latin typeface="Times New Roman"/>
                <a:cs typeface="Times New Roman"/>
              </a:rPr>
              <a:t>they </a:t>
            </a:r>
            <a:r>
              <a:rPr lang="en-US" sz="2800" spc="5" dirty="0">
                <a:latin typeface="Times New Roman"/>
                <a:cs typeface="Times New Roman"/>
              </a:rPr>
              <a:t>do not </a:t>
            </a:r>
            <a:r>
              <a:rPr lang="en-US" sz="2800" dirty="0">
                <a:latin typeface="Times New Roman"/>
                <a:cs typeface="Times New Roman"/>
              </a:rPr>
              <a:t>practice </a:t>
            </a:r>
            <a:r>
              <a:rPr lang="en-US" sz="2800" spc="5" dirty="0">
                <a:latin typeface="Times New Roman"/>
                <a:cs typeface="Times New Roman"/>
              </a:rPr>
              <a:t>their </a:t>
            </a:r>
            <a:r>
              <a:rPr lang="en-US" sz="2800" spc="10" dirty="0">
                <a:latin typeface="Times New Roman"/>
                <a:cs typeface="Times New Roman"/>
              </a:rPr>
              <a:t>own </a:t>
            </a:r>
            <a:r>
              <a:rPr lang="en-US" sz="2800" dirty="0">
                <a:latin typeface="Times New Roman"/>
                <a:cs typeface="Times New Roman"/>
              </a:rPr>
              <a:t>duties; </a:t>
            </a:r>
            <a:r>
              <a:rPr lang="en-US" sz="2800" spc="5" dirty="0">
                <a:latin typeface="Times New Roman"/>
                <a:cs typeface="Times New Roman"/>
              </a:rPr>
              <a:t>they </a:t>
            </a:r>
            <a:r>
              <a:rPr lang="en-US" sz="2800" dirty="0">
                <a:latin typeface="Times New Roman"/>
                <a:cs typeface="Times New Roman"/>
              </a:rPr>
              <a:t>only </a:t>
            </a:r>
            <a:r>
              <a:rPr lang="en-US" sz="2800" spc="5" dirty="0">
                <a:latin typeface="Times New Roman"/>
                <a:cs typeface="Times New Roman"/>
              </a:rPr>
              <a:t>bear the  names </a:t>
            </a:r>
            <a:r>
              <a:rPr lang="en-US" sz="2800" dirty="0">
                <a:latin typeface="Times New Roman"/>
                <a:cs typeface="Times New Roman"/>
              </a:rPr>
              <a:t>alone </a:t>
            </a:r>
            <a:r>
              <a:rPr lang="en-US" sz="2800" spc="5" dirty="0">
                <a:latin typeface="Times New Roman"/>
                <a:cs typeface="Times New Roman"/>
              </a:rPr>
              <a:t>as Brahmins, </a:t>
            </a:r>
            <a:r>
              <a:rPr lang="en-US" sz="2800" dirty="0">
                <a:latin typeface="Times New Roman"/>
                <a:cs typeface="Times New Roman"/>
              </a:rPr>
              <a:t>Kshatriyas, Vaisyas. </a:t>
            </a:r>
            <a:r>
              <a:rPr lang="en-US" sz="2800" spc="5" dirty="0">
                <a:latin typeface="Times New Roman"/>
                <a:cs typeface="Times New Roman"/>
              </a:rPr>
              <a:t>And </a:t>
            </a:r>
            <a:r>
              <a:rPr lang="en-US" sz="2800" dirty="0">
                <a:latin typeface="Times New Roman"/>
                <a:cs typeface="Times New Roman"/>
              </a:rPr>
              <a:t>again </a:t>
            </a:r>
            <a:r>
              <a:rPr lang="en-US" sz="2800" spc="5" dirty="0">
                <a:latin typeface="Times New Roman"/>
                <a:cs typeface="Times New Roman"/>
              </a:rPr>
              <a:t>Manu </a:t>
            </a:r>
            <a:r>
              <a:rPr lang="en-US" sz="2800" dirty="0">
                <a:latin typeface="Times New Roman"/>
                <a:cs typeface="Times New Roman"/>
              </a:rPr>
              <a:t>says, X.65 </a:t>
            </a:r>
            <a:r>
              <a:rPr lang="en-US" sz="2800" spc="5" dirty="0">
                <a:latin typeface="Times New Roman"/>
                <a:cs typeface="Times New Roman"/>
              </a:rPr>
              <a:t>the Sudra becomes a  Brahmana </a:t>
            </a:r>
            <a:r>
              <a:rPr lang="en-US" sz="2800" dirty="0">
                <a:latin typeface="Times New Roman"/>
                <a:cs typeface="Times New Roman"/>
              </a:rPr>
              <a:t>and </a:t>
            </a:r>
            <a:r>
              <a:rPr lang="en-US" sz="2800" spc="5" dirty="0">
                <a:latin typeface="Times New Roman"/>
                <a:cs typeface="Times New Roman"/>
              </a:rPr>
              <a:t>a Brahmana becomes a Sudra by </a:t>
            </a:r>
            <a:r>
              <a:rPr lang="en-US" sz="2800" dirty="0">
                <a:latin typeface="Times New Roman"/>
                <a:cs typeface="Times New Roman"/>
              </a:rPr>
              <a:t>their </a:t>
            </a:r>
            <a:r>
              <a:rPr lang="en-US" sz="2800" spc="5" dirty="0">
                <a:latin typeface="Times New Roman"/>
                <a:cs typeface="Times New Roman"/>
              </a:rPr>
              <a:t>very </a:t>
            </a:r>
            <a:r>
              <a:rPr lang="en-US" sz="2800" dirty="0">
                <a:latin typeface="Times New Roman"/>
                <a:cs typeface="Times New Roman"/>
              </a:rPr>
              <a:t>conduct. </a:t>
            </a:r>
            <a:r>
              <a:rPr lang="en-US" sz="2800" spc="5" dirty="0">
                <a:latin typeface="Times New Roman"/>
                <a:cs typeface="Times New Roman"/>
              </a:rPr>
              <a:t>So too </a:t>
            </a:r>
            <a:r>
              <a:rPr lang="en-US" sz="2800" dirty="0">
                <a:latin typeface="Times New Roman"/>
                <a:cs typeface="Times New Roman"/>
              </a:rPr>
              <a:t>it applies to  </a:t>
            </a:r>
            <a:r>
              <a:rPr lang="en-US" sz="2800" spc="5" dirty="0">
                <a:latin typeface="Times New Roman"/>
                <a:cs typeface="Times New Roman"/>
              </a:rPr>
              <a:t>Kshatriya </a:t>
            </a:r>
            <a:r>
              <a:rPr lang="en-US" sz="2800" dirty="0">
                <a:latin typeface="Times New Roman"/>
                <a:cs typeface="Times New Roman"/>
              </a:rPr>
              <a:t>and Vaisyas.</a:t>
            </a:r>
          </a:p>
        </p:txBody>
      </p:sp>
    </p:spTree>
    <p:extLst>
      <p:ext uri="{BB962C8B-B14F-4D97-AF65-F5344CB8AC3E}">
        <p14:creationId xmlns:p14="http://schemas.microsoft.com/office/powerpoint/2010/main" val="4021319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388EBD-A8A7-429B-8EC0-69332B92AB00}"/>
              </a:ext>
            </a:extLst>
          </p:cNvPr>
          <p:cNvSpPr txBox="1"/>
          <p:nvPr/>
        </p:nvSpPr>
        <p:spPr>
          <a:xfrm>
            <a:off x="228600" y="609600"/>
            <a:ext cx="11506200" cy="5235792"/>
          </a:xfrm>
          <a:prstGeom prst="rect">
            <a:avLst/>
          </a:prstGeom>
          <a:noFill/>
        </p:spPr>
        <p:txBody>
          <a:bodyPr wrap="square">
            <a:spAutoFit/>
          </a:bodyPr>
          <a:lstStyle/>
          <a:p>
            <a:pPr marL="12700" marR="5080" algn="just">
              <a:lnSpc>
                <a:spcPct val="97200"/>
              </a:lnSpc>
              <a:spcBef>
                <a:spcPts val="1005"/>
              </a:spcBef>
            </a:pPr>
            <a:r>
              <a:rPr lang="en-US" sz="2800" dirty="0">
                <a:latin typeface="Times New Roman"/>
                <a:cs typeface="Times New Roman"/>
              </a:rPr>
              <a:t> </a:t>
            </a:r>
            <a:r>
              <a:rPr lang="en-US" sz="2800" spc="5" dirty="0">
                <a:latin typeface="Times New Roman"/>
                <a:cs typeface="Times New Roman"/>
              </a:rPr>
              <a:t>In Mahabharata, a man is </a:t>
            </a:r>
            <a:r>
              <a:rPr lang="en-US" sz="2800" dirty="0">
                <a:latin typeface="Times New Roman"/>
                <a:cs typeface="Times New Roman"/>
              </a:rPr>
              <a:t>called </a:t>
            </a:r>
            <a:r>
              <a:rPr lang="en-US" sz="2800" spc="5" dirty="0">
                <a:latin typeface="Times New Roman"/>
                <a:cs typeface="Times New Roman"/>
              </a:rPr>
              <a:t>a  Brahmana, when </a:t>
            </a:r>
            <a:r>
              <a:rPr lang="en-US" sz="2800" dirty="0">
                <a:latin typeface="Times New Roman"/>
                <a:cs typeface="Times New Roman"/>
              </a:rPr>
              <a:t>in </a:t>
            </a:r>
            <a:r>
              <a:rPr lang="en-US" sz="2800" spc="5" dirty="0">
                <a:latin typeface="Times New Roman"/>
                <a:cs typeface="Times New Roman"/>
              </a:rPr>
              <a:t>him </a:t>
            </a:r>
            <a:r>
              <a:rPr lang="en-US" sz="2800" dirty="0">
                <a:latin typeface="Times New Roman"/>
                <a:cs typeface="Times New Roman"/>
              </a:rPr>
              <a:t>there </a:t>
            </a:r>
            <a:r>
              <a:rPr lang="en-US" sz="2800" spc="5" dirty="0">
                <a:latin typeface="Times New Roman"/>
                <a:cs typeface="Times New Roman"/>
              </a:rPr>
              <a:t>are </a:t>
            </a:r>
            <a:r>
              <a:rPr lang="en-US" sz="2800" dirty="0">
                <a:latin typeface="Times New Roman"/>
                <a:cs typeface="Times New Roman"/>
              </a:rPr>
              <a:t>truthfulness, forgiveness, </a:t>
            </a:r>
            <a:r>
              <a:rPr lang="en-US" sz="2800" spc="5" dirty="0">
                <a:latin typeface="Times New Roman"/>
                <a:cs typeface="Times New Roman"/>
              </a:rPr>
              <a:t>good </a:t>
            </a:r>
            <a:r>
              <a:rPr lang="en-US" sz="2800" dirty="0">
                <a:latin typeface="Times New Roman"/>
                <a:cs typeface="Times New Roman"/>
              </a:rPr>
              <a:t>conduct, gentleness, austerity  and </a:t>
            </a:r>
            <a:r>
              <a:rPr lang="en-US" sz="2800" spc="5" dirty="0">
                <a:latin typeface="Times New Roman"/>
                <a:cs typeface="Times New Roman"/>
              </a:rPr>
              <a:t>mercy. </a:t>
            </a:r>
            <a:r>
              <a:rPr lang="en-US" sz="2800" dirty="0">
                <a:latin typeface="Times New Roman"/>
                <a:cs typeface="Times New Roman"/>
              </a:rPr>
              <a:t>If they are </a:t>
            </a:r>
            <a:r>
              <a:rPr lang="en-US" sz="2800" spc="5" dirty="0">
                <a:latin typeface="Times New Roman"/>
                <a:cs typeface="Times New Roman"/>
              </a:rPr>
              <a:t>not </a:t>
            </a:r>
            <a:r>
              <a:rPr lang="en-US" sz="2800" dirty="0">
                <a:latin typeface="Times New Roman"/>
                <a:cs typeface="Times New Roman"/>
              </a:rPr>
              <a:t>found in him, </a:t>
            </a:r>
            <a:r>
              <a:rPr lang="en-US" sz="2800" spc="10" dirty="0">
                <a:latin typeface="Times New Roman"/>
                <a:cs typeface="Times New Roman"/>
              </a:rPr>
              <a:t>he </a:t>
            </a:r>
            <a:r>
              <a:rPr lang="en-US" sz="2800" dirty="0">
                <a:latin typeface="Times New Roman"/>
                <a:cs typeface="Times New Roman"/>
              </a:rPr>
              <a:t>is </a:t>
            </a:r>
            <a:r>
              <a:rPr lang="en-US" sz="2800" spc="5" dirty="0">
                <a:latin typeface="Times New Roman"/>
                <a:cs typeface="Times New Roman"/>
              </a:rPr>
              <a:t>not a Brahmana, he </a:t>
            </a:r>
            <a:r>
              <a:rPr lang="en-US" sz="2800" dirty="0">
                <a:latin typeface="Times New Roman"/>
                <a:cs typeface="Times New Roman"/>
              </a:rPr>
              <a:t>is regarded as </a:t>
            </a:r>
            <a:r>
              <a:rPr lang="en-US" sz="2800" spc="5" dirty="0">
                <a:latin typeface="Times New Roman"/>
                <a:cs typeface="Times New Roman"/>
              </a:rPr>
              <a:t>a </a:t>
            </a:r>
            <a:r>
              <a:rPr lang="en-US" sz="2800" dirty="0">
                <a:latin typeface="Times New Roman"/>
                <a:cs typeface="Times New Roman"/>
              </a:rPr>
              <a:t>Sudra, </a:t>
            </a:r>
            <a:r>
              <a:rPr lang="en-US" sz="2800" spc="5" dirty="0">
                <a:latin typeface="Times New Roman"/>
                <a:cs typeface="Times New Roman"/>
              </a:rPr>
              <a:t>so </a:t>
            </a:r>
            <a:r>
              <a:rPr lang="en-US" sz="2800" dirty="0">
                <a:latin typeface="Times New Roman"/>
                <a:cs typeface="Times New Roman"/>
              </a:rPr>
              <a:t>also  if </a:t>
            </a:r>
            <a:r>
              <a:rPr lang="en-US" sz="2800" spc="5" dirty="0">
                <a:latin typeface="Times New Roman"/>
                <a:cs typeface="Times New Roman"/>
              </a:rPr>
              <a:t>these </a:t>
            </a:r>
            <a:r>
              <a:rPr lang="en-US" sz="2800" dirty="0">
                <a:latin typeface="Times New Roman"/>
                <a:cs typeface="Times New Roman"/>
              </a:rPr>
              <a:t>qualities are found in </a:t>
            </a:r>
            <a:r>
              <a:rPr lang="en-US" sz="2800" spc="5" dirty="0">
                <a:latin typeface="Times New Roman"/>
                <a:cs typeface="Times New Roman"/>
              </a:rPr>
              <a:t>a </a:t>
            </a:r>
            <a:r>
              <a:rPr lang="en-US" sz="2800" dirty="0">
                <a:latin typeface="Times New Roman"/>
                <a:cs typeface="Times New Roman"/>
              </a:rPr>
              <a:t>Sudra, </a:t>
            </a:r>
            <a:r>
              <a:rPr lang="en-US" sz="2800" spc="5" dirty="0">
                <a:latin typeface="Times New Roman"/>
                <a:cs typeface="Times New Roman"/>
              </a:rPr>
              <a:t>he </a:t>
            </a:r>
            <a:r>
              <a:rPr lang="en-US" sz="2800" dirty="0">
                <a:latin typeface="Times New Roman"/>
                <a:cs typeface="Times New Roman"/>
              </a:rPr>
              <a:t>is </a:t>
            </a:r>
            <a:r>
              <a:rPr lang="en-US" sz="2800" spc="5" dirty="0">
                <a:latin typeface="Times New Roman"/>
                <a:cs typeface="Times New Roman"/>
              </a:rPr>
              <a:t>not a </a:t>
            </a:r>
            <a:r>
              <a:rPr lang="en-US" sz="2800" dirty="0">
                <a:latin typeface="Times New Roman"/>
                <a:cs typeface="Times New Roman"/>
              </a:rPr>
              <a:t>Sudra </a:t>
            </a:r>
            <a:r>
              <a:rPr lang="en-US" sz="2800" spc="5" dirty="0">
                <a:latin typeface="Times New Roman"/>
                <a:cs typeface="Times New Roman"/>
              </a:rPr>
              <a:t>but a Brahmana. </a:t>
            </a:r>
          </a:p>
          <a:p>
            <a:pPr marL="12700" marR="5080" algn="just">
              <a:lnSpc>
                <a:spcPct val="97200"/>
              </a:lnSpc>
              <a:spcBef>
                <a:spcPts val="1005"/>
              </a:spcBef>
            </a:pPr>
            <a:r>
              <a:rPr lang="en-US" sz="2800" spc="5" dirty="0" err="1">
                <a:latin typeface="Times New Roman"/>
                <a:cs typeface="Times New Roman"/>
              </a:rPr>
              <a:t>Shridhara</a:t>
            </a:r>
            <a:r>
              <a:rPr lang="en-US" sz="2800" spc="5" dirty="0">
                <a:latin typeface="Times New Roman"/>
                <a:cs typeface="Times New Roman"/>
              </a:rPr>
              <a:t> Swami says,  by </a:t>
            </a:r>
            <a:r>
              <a:rPr lang="en-US" sz="2800" dirty="0">
                <a:latin typeface="Times New Roman"/>
                <a:cs typeface="Times New Roman"/>
              </a:rPr>
              <a:t>birth everyone </a:t>
            </a:r>
            <a:r>
              <a:rPr lang="en-US" sz="2800" spc="5" dirty="0">
                <a:latin typeface="Times New Roman"/>
                <a:cs typeface="Times New Roman"/>
              </a:rPr>
              <a:t>is </a:t>
            </a:r>
            <a:r>
              <a:rPr lang="en-US" sz="2800" dirty="0">
                <a:latin typeface="Times New Roman"/>
                <a:cs typeface="Times New Roman"/>
              </a:rPr>
              <a:t>Sudra </a:t>
            </a:r>
            <a:r>
              <a:rPr lang="en-US" sz="2800" spc="5" dirty="0">
                <a:latin typeface="Times New Roman"/>
                <a:cs typeface="Times New Roman"/>
              </a:rPr>
              <a:t>but by Samskara he becomes a </a:t>
            </a:r>
            <a:r>
              <a:rPr lang="en-US" sz="2800" dirty="0">
                <a:latin typeface="Times New Roman"/>
                <a:cs typeface="Times New Roman"/>
              </a:rPr>
              <a:t>twice </a:t>
            </a:r>
            <a:r>
              <a:rPr lang="en-US" sz="2800" spc="5" dirty="0">
                <a:latin typeface="Times New Roman"/>
                <a:cs typeface="Times New Roman"/>
              </a:rPr>
              <a:t>born </a:t>
            </a:r>
            <a:r>
              <a:rPr lang="en-US" sz="2800" dirty="0">
                <a:latin typeface="Times New Roman"/>
                <a:cs typeface="Times New Roman"/>
              </a:rPr>
              <a:t>and </a:t>
            </a:r>
            <a:r>
              <a:rPr lang="en-US" sz="2800" spc="5" dirty="0">
                <a:latin typeface="Times New Roman"/>
                <a:cs typeface="Times New Roman"/>
              </a:rPr>
              <a:t>even </a:t>
            </a:r>
            <a:r>
              <a:rPr lang="en-US" sz="2800" dirty="0">
                <a:latin typeface="Times New Roman"/>
                <a:cs typeface="Times New Roman"/>
              </a:rPr>
              <a:t>then </a:t>
            </a:r>
            <a:r>
              <a:rPr lang="en-US" sz="2800" spc="5" dirty="0">
                <a:latin typeface="Times New Roman"/>
                <a:cs typeface="Times New Roman"/>
              </a:rPr>
              <a:t>Brahmans </a:t>
            </a:r>
            <a:r>
              <a:rPr lang="en-US" sz="2800" spc="295" dirty="0">
                <a:latin typeface="Times New Roman"/>
                <a:cs typeface="Times New Roman"/>
              </a:rPr>
              <a:t> </a:t>
            </a:r>
            <a:r>
              <a:rPr lang="en-US" sz="2800" spc="5" dirty="0">
                <a:latin typeface="Times New Roman"/>
                <a:cs typeface="Times New Roman"/>
              </a:rPr>
              <a:t>and others are to be </a:t>
            </a:r>
            <a:r>
              <a:rPr lang="en-US" sz="2800" dirty="0">
                <a:latin typeface="Times New Roman"/>
                <a:cs typeface="Times New Roman"/>
              </a:rPr>
              <a:t>recognized </a:t>
            </a:r>
            <a:r>
              <a:rPr lang="en-US" sz="2800" spc="5" dirty="0">
                <a:latin typeface="Times New Roman"/>
                <a:cs typeface="Times New Roman"/>
              </a:rPr>
              <a:t>by </a:t>
            </a:r>
            <a:r>
              <a:rPr lang="en-US" sz="2800" i="1" spc="5" dirty="0" err="1">
                <a:latin typeface="Times New Roman"/>
                <a:cs typeface="Times New Roman"/>
              </a:rPr>
              <a:t>Shama</a:t>
            </a:r>
            <a:r>
              <a:rPr lang="en-US" sz="2800" i="1" spc="5" dirty="0">
                <a:latin typeface="Times New Roman"/>
                <a:cs typeface="Times New Roman"/>
              </a:rPr>
              <a:t> </a:t>
            </a:r>
            <a:r>
              <a:rPr lang="en-US" sz="2800" dirty="0">
                <a:latin typeface="Times New Roman"/>
                <a:cs typeface="Times New Roman"/>
              </a:rPr>
              <a:t>and </a:t>
            </a:r>
            <a:r>
              <a:rPr lang="en-US" sz="2800" spc="5" dirty="0">
                <a:latin typeface="Times New Roman"/>
                <a:cs typeface="Times New Roman"/>
              </a:rPr>
              <a:t>other qualities and not by </a:t>
            </a:r>
            <a:r>
              <a:rPr lang="en-US" sz="2800" dirty="0">
                <a:latin typeface="Times New Roman"/>
                <a:cs typeface="Times New Roman"/>
              </a:rPr>
              <a:t>their </a:t>
            </a:r>
            <a:r>
              <a:rPr lang="en-US" sz="2800" spc="5" dirty="0">
                <a:latin typeface="Times New Roman"/>
                <a:cs typeface="Times New Roman"/>
              </a:rPr>
              <a:t>birth alone. The  famous </a:t>
            </a:r>
            <a:r>
              <a:rPr lang="en-US" sz="2800" i="1" dirty="0">
                <a:latin typeface="Times New Roman"/>
                <a:cs typeface="Times New Roman"/>
              </a:rPr>
              <a:t>Shloka </a:t>
            </a:r>
            <a:r>
              <a:rPr lang="en-US" sz="2800" spc="5" dirty="0">
                <a:latin typeface="Times New Roman"/>
                <a:cs typeface="Times New Roman"/>
              </a:rPr>
              <a:t>in </a:t>
            </a:r>
            <a:r>
              <a:rPr lang="en-US" sz="2800" dirty="0">
                <a:latin typeface="Times New Roman"/>
                <a:cs typeface="Times New Roman"/>
              </a:rPr>
              <a:t>Mahabharata, </a:t>
            </a:r>
            <a:r>
              <a:rPr lang="en-US" sz="2800" spc="5" dirty="0">
                <a:latin typeface="Times New Roman"/>
                <a:cs typeface="Times New Roman"/>
              </a:rPr>
              <a:t> </a:t>
            </a:r>
            <a:r>
              <a:rPr lang="en-US" sz="2800" dirty="0">
                <a:latin typeface="Times New Roman"/>
                <a:cs typeface="Times New Roman"/>
              </a:rPr>
              <a:t>says, “not birth, nor Samskaras, </a:t>
            </a:r>
            <a:r>
              <a:rPr lang="en-US" sz="2800" spc="5" dirty="0">
                <a:latin typeface="Times New Roman"/>
                <a:cs typeface="Times New Roman"/>
              </a:rPr>
              <a:t>nor  </a:t>
            </a:r>
            <a:r>
              <a:rPr lang="en-US" sz="2800" dirty="0">
                <a:latin typeface="Times New Roman"/>
                <a:cs typeface="Times New Roman"/>
              </a:rPr>
              <a:t>study </a:t>
            </a:r>
            <a:r>
              <a:rPr lang="en-US" sz="2800" spc="10" dirty="0">
                <a:latin typeface="Times New Roman"/>
                <a:cs typeface="Times New Roman"/>
              </a:rPr>
              <a:t>of </a:t>
            </a:r>
            <a:r>
              <a:rPr lang="en-US" sz="2800" dirty="0">
                <a:latin typeface="Times New Roman"/>
                <a:cs typeface="Times New Roman"/>
              </a:rPr>
              <a:t>Vedas, </a:t>
            </a:r>
            <a:r>
              <a:rPr lang="en-US" sz="2800" spc="5" dirty="0">
                <a:latin typeface="Times New Roman"/>
                <a:cs typeface="Times New Roman"/>
              </a:rPr>
              <a:t>nor </a:t>
            </a:r>
            <a:r>
              <a:rPr lang="en-US" sz="2800" dirty="0">
                <a:latin typeface="Times New Roman"/>
                <a:cs typeface="Times New Roman"/>
              </a:rPr>
              <a:t>ancestry </a:t>
            </a:r>
            <a:r>
              <a:rPr lang="en-US" sz="2800" spc="5" dirty="0">
                <a:latin typeface="Times New Roman"/>
                <a:cs typeface="Times New Roman"/>
              </a:rPr>
              <a:t>are the causes for Brahman hood, </a:t>
            </a:r>
            <a:r>
              <a:rPr lang="en-US" sz="2800" dirty="0">
                <a:latin typeface="Times New Roman"/>
                <a:cs typeface="Times New Roman"/>
              </a:rPr>
              <a:t>conduct alone </a:t>
            </a:r>
            <a:r>
              <a:rPr lang="en-US" sz="2800" spc="5" dirty="0">
                <a:latin typeface="Times New Roman"/>
                <a:cs typeface="Times New Roman"/>
              </a:rPr>
              <a:t>is </a:t>
            </a:r>
            <a:r>
              <a:rPr lang="en-US" sz="2800" dirty="0">
                <a:latin typeface="Times New Roman"/>
                <a:cs typeface="Times New Roman"/>
              </a:rPr>
              <a:t>verily the cause  </a:t>
            </a:r>
            <a:r>
              <a:rPr lang="en-US" sz="2800" spc="5" dirty="0">
                <a:latin typeface="Times New Roman"/>
                <a:cs typeface="Times New Roman"/>
              </a:rPr>
              <a:t>of Brahman hood. So anyone </a:t>
            </a:r>
            <a:r>
              <a:rPr lang="en-US" sz="2800" dirty="0">
                <a:latin typeface="Times New Roman"/>
                <a:cs typeface="Times New Roman"/>
              </a:rPr>
              <a:t>can </a:t>
            </a:r>
            <a:r>
              <a:rPr lang="en-US" sz="2800" spc="5" dirty="0">
                <a:latin typeface="Times New Roman"/>
                <a:cs typeface="Times New Roman"/>
              </a:rPr>
              <a:t>attain Brahman hood by their conduct. For </a:t>
            </a:r>
            <a:r>
              <a:rPr lang="en-US" sz="2800" dirty="0">
                <a:latin typeface="Times New Roman"/>
                <a:cs typeface="Times New Roman"/>
              </a:rPr>
              <a:t>example, </a:t>
            </a:r>
            <a:r>
              <a:rPr lang="en-US" sz="2800" spc="5" dirty="0">
                <a:latin typeface="Times New Roman"/>
                <a:cs typeface="Times New Roman"/>
              </a:rPr>
              <a:t>Valmiki </a:t>
            </a:r>
            <a:r>
              <a:rPr lang="en-US" sz="2800" spc="295" dirty="0">
                <a:latin typeface="Times New Roman"/>
                <a:cs typeface="Times New Roman"/>
              </a:rPr>
              <a:t> </a:t>
            </a:r>
            <a:r>
              <a:rPr lang="en-US" sz="2800" spc="5" dirty="0">
                <a:latin typeface="Times New Roman"/>
                <a:cs typeface="Times New Roman"/>
              </a:rPr>
              <a:t>Vyasa, </a:t>
            </a:r>
            <a:r>
              <a:rPr lang="en-US" sz="2800" dirty="0" err="1">
                <a:latin typeface="Times New Roman"/>
                <a:cs typeface="Times New Roman"/>
              </a:rPr>
              <a:t>Vasistha</a:t>
            </a:r>
            <a:r>
              <a:rPr lang="en-US" sz="2800" dirty="0">
                <a:latin typeface="Times New Roman"/>
                <a:cs typeface="Times New Roman"/>
              </a:rPr>
              <a:t>, and </a:t>
            </a:r>
            <a:r>
              <a:rPr lang="en-US" sz="2800" spc="5" dirty="0" err="1">
                <a:latin typeface="Times New Roman"/>
                <a:cs typeface="Times New Roman"/>
              </a:rPr>
              <a:t>Narada</a:t>
            </a:r>
            <a:r>
              <a:rPr lang="en-US" sz="2800" spc="5" dirty="0">
                <a:latin typeface="Times New Roman"/>
                <a:cs typeface="Times New Roman"/>
              </a:rPr>
              <a:t> who were </a:t>
            </a:r>
            <a:r>
              <a:rPr lang="en-US" sz="2800" dirty="0">
                <a:latin typeface="Times New Roman"/>
                <a:cs typeface="Times New Roman"/>
              </a:rPr>
              <a:t>all </a:t>
            </a:r>
            <a:r>
              <a:rPr lang="en-US" sz="2800" spc="5" dirty="0">
                <a:latin typeface="Times New Roman"/>
                <a:cs typeface="Times New Roman"/>
              </a:rPr>
              <a:t>the </a:t>
            </a:r>
            <a:r>
              <a:rPr lang="en-US" sz="2800" dirty="0">
                <a:latin typeface="Times New Roman"/>
                <a:cs typeface="Times New Roman"/>
              </a:rPr>
              <a:t>children </a:t>
            </a:r>
            <a:r>
              <a:rPr lang="en-US" sz="2800" spc="5" dirty="0">
                <a:latin typeface="Times New Roman"/>
                <a:cs typeface="Times New Roman"/>
              </a:rPr>
              <a:t>of</a:t>
            </a:r>
            <a:r>
              <a:rPr lang="en-US" sz="2800" spc="-30" dirty="0">
                <a:latin typeface="Times New Roman"/>
                <a:cs typeface="Times New Roman"/>
              </a:rPr>
              <a:t> </a:t>
            </a:r>
            <a:r>
              <a:rPr lang="en-US" sz="2800" spc="5" dirty="0">
                <a:latin typeface="Times New Roman"/>
                <a:cs typeface="Times New Roman"/>
              </a:rPr>
              <a:t>Sudras.</a:t>
            </a:r>
            <a:endParaRPr lang="en-US" sz="2800" dirty="0">
              <a:latin typeface="Times New Roman"/>
              <a:cs typeface="Times New Roman"/>
            </a:endParaRPr>
          </a:p>
        </p:txBody>
      </p:sp>
    </p:spTree>
    <p:extLst>
      <p:ext uri="{BB962C8B-B14F-4D97-AF65-F5344CB8AC3E}">
        <p14:creationId xmlns:p14="http://schemas.microsoft.com/office/powerpoint/2010/main" val="38083855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629080-AF5B-4261-A86F-649A4A45CEC4}"/>
              </a:ext>
            </a:extLst>
          </p:cNvPr>
          <p:cNvSpPr txBox="1"/>
          <p:nvPr/>
        </p:nvSpPr>
        <p:spPr>
          <a:xfrm>
            <a:off x="457200" y="412341"/>
            <a:ext cx="11430000" cy="6110262"/>
          </a:xfrm>
          <a:prstGeom prst="rect">
            <a:avLst/>
          </a:prstGeom>
          <a:noFill/>
        </p:spPr>
        <p:txBody>
          <a:bodyPr wrap="square">
            <a:spAutoFit/>
          </a:bodyPr>
          <a:lstStyle/>
          <a:p>
            <a:pPr marL="12700" algn="just">
              <a:lnSpc>
                <a:spcPct val="100000"/>
              </a:lnSpc>
              <a:spcBef>
                <a:spcPts val="975"/>
              </a:spcBef>
            </a:pPr>
            <a:r>
              <a:rPr lang="en-US" sz="2800" b="1" i="1" spc="5" dirty="0" err="1">
                <a:latin typeface="Times New Roman"/>
                <a:cs typeface="Times New Roman"/>
              </a:rPr>
              <a:t>Artha</a:t>
            </a:r>
            <a:r>
              <a:rPr lang="en-US" sz="2800" b="1" i="1" spc="-5" dirty="0">
                <a:latin typeface="Times New Roman"/>
                <a:cs typeface="Times New Roman"/>
              </a:rPr>
              <a:t> </a:t>
            </a:r>
            <a:r>
              <a:rPr lang="en-US" sz="2800" spc="5" dirty="0">
                <a:latin typeface="Times New Roman"/>
                <a:cs typeface="Times New Roman"/>
              </a:rPr>
              <a:t>(</a:t>
            </a:r>
            <a:r>
              <a:rPr lang="en-US" sz="2800" b="1" spc="5" dirty="0">
                <a:latin typeface="Times New Roman"/>
                <a:cs typeface="Times New Roman"/>
              </a:rPr>
              <a:t>Wealth</a:t>
            </a:r>
            <a:r>
              <a:rPr lang="en-US" sz="2800" spc="5" dirty="0">
                <a:latin typeface="Times New Roman"/>
                <a:cs typeface="Times New Roman"/>
              </a:rPr>
              <a:t>)</a:t>
            </a:r>
            <a:endParaRPr lang="en-US" sz="2800" dirty="0">
              <a:latin typeface="Times New Roman"/>
              <a:cs typeface="Times New Roman"/>
            </a:endParaRPr>
          </a:p>
          <a:p>
            <a:pPr marL="12700" marR="5080" algn="just">
              <a:lnSpc>
                <a:spcPct val="97200"/>
              </a:lnSpc>
              <a:spcBef>
                <a:spcPts val="585"/>
              </a:spcBef>
            </a:pPr>
            <a:r>
              <a:rPr lang="en-US" sz="2800" spc="5" dirty="0">
                <a:latin typeface="Times New Roman"/>
                <a:cs typeface="Times New Roman"/>
              </a:rPr>
              <a:t>The term ‘</a:t>
            </a:r>
            <a:r>
              <a:rPr lang="en-US" sz="2800" spc="5" dirty="0" err="1">
                <a:latin typeface="Times New Roman"/>
                <a:cs typeface="Times New Roman"/>
              </a:rPr>
              <a:t>artha</a:t>
            </a:r>
            <a:r>
              <a:rPr lang="en-US" sz="2800" spc="5" dirty="0">
                <a:latin typeface="Times New Roman"/>
                <a:cs typeface="Times New Roman"/>
              </a:rPr>
              <a:t>’ generally indicates the </a:t>
            </a:r>
            <a:r>
              <a:rPr lang="en-US" sz="2800" dirty="0">
                <a:latin typeface="Times New Roman"/>
                <a:cs typeface="Times New Roman"/>
              </a:rPr>
              <a:t>attainment </a:t>
            </a:r>
            <a:r>
              <a:rPr lang="en-US" sz="2800" spc="10" dirty="0">
                <a:latin typeface="Times New Roman"/>
                <a:cs typeface="Times New Roman"/>
              </a:rPr>
              <a:t>of </a:t>
            </a:r>
            <a:r>
              <a:rPr lang="en-US" sz="2800" spc="5" dirty="0">
                <a:latin typeface="Times New Roman"/>
                <a:cs typeface="Times New Roman"/>
              </a:rPr>
              <a:t>riches and </a:t>
            </a:r>
            <a:r>
              <a:rPr lang="en-US" sz="2800" dirty="0">
                <a:latin typeface="Times New Roman"/>
                <a:cs typeface="Times New Roman"/>
              </a:rPr>
              <a:t>worldly prosperity, </a:t>
            </a:r>
            <a:r>
              <a:rPr lang="en-US" sz="2800" spc="5" dirty="0">
                <a:latin typeface="Times New Roman"/>
                <a:cs typeface="Times New Roman"/>
              </a:rPr>
              <a:t>advantage,  </a:t>
            </a:r>
            <a:r>
              <a:rPr lang="en-US" sz="2800" dirty="0">
                <a:latin typeface="Times New Roman"/>
                <a:cs typeface="Times New Roman"/>
              </a:rPr>
              <a:t>profit and </a:t>
            </a:r>
            <a:r>
              <a:rPr lang="en-US" sz="2800" spc="5" dirty="0">
                <a:latin typeface="Times New Roman"/>
                <a:cs typeface="Times New Roman"/>
              </a:rPr>
              <a:t>wealth. It means </a:t>
            </a:r>
            <a:r>
              <a:rPr lang="en-US" sz="2800" dirty="0">
                <a:latin typeface="Times New Roman"/>
                <a:cs typeface="Times New Roman"/>
              </a:rPr>
              <a:t>the </a:t>
            </a:r>
            <a:r>
              <a:rPr lang="en-US" sz="2800" spc="5" dirty="0">
                <a:latin typeface="Times New Roman"/>
                <a:cs typeface="Times New Roman"/>
              </a:rPr>
              <a:t>whole range of tangible objects that </a:t>
            </a:r>
            <a:r>
              <a:rPr lang="en-US" sz="2800" dirty="0">
                <a:latin typeface="Times New Roman"/>
                <a:cs typeface="Times New Roman"/>
              </a:rPr>
              <a:t>can </a:t>
            </a:r>
            <a:r>
              <a:rPr lang="en-US" sz="2800" spc="5" dirty="0">
                <a:latin typeface="Times New Roman"/>
                <a:cs typeface="Times New Roman"/>
              </a:rPr>
              <a:t>be possessed, </a:t>
            </a:r>
            <a:r>
              <a:rPr lang="en-US" sz="2800" dirty="0">
                <a:latin typeface="Times New Roman"/>
                <a:cs typeface="Times New Roman"/>
              </a:rPr>
              <a:t>enjoyed </a:t>
            </a:r>
            <a:r>
              <a:rPr lang="en-US" sz="2800" spc="5" dirty="0">
                <a:latin typeface="Times New Roman"/>
                <a:cs typeface="Times New Roman"/>
              </a:rPr>
              <a:t>or  </a:t>
            </a:r>
            <a:r>
              <a:rPr lang="en-US" sz="2800" dirty="0">
                <a:latin typeface="Times New Roman"/>
                <a:cs typeface="Times New Roman"/>
              </a:rPr>
              <a:t>lost and </a:t>
            </a:r>
            <a:r>
              <a:rPr lang="en-US" sz="2800" spc="5" dirty="0">
                <a:latin typeface="Times New Roman"/>
                <a:cs typeface="Times New Roman"/>
              </a:rPr>
              <a:t>which we </a:t>
            </a:r>
            <a:r>
              <a:rPr lang="en-US" sz="2800" dirty="0">
                <a:latin typeface="Times New Roman"/>
                <a:cs typeface="Times New Roman"/>
              </a:rPr>
              <a:t>require in </a:t>
            </a:r>
            <a:r>
              <a:rPr lang="en-US" sz="2800" spc="5" dirty="0">
                <a:latin typeface="Times New Roman"/>
                <a:cs typeface="Times New Roman"/>
              </a:rPr>
              <a:t>daily life </a:t>
            </a:r>
            <a:r>
              <a:rPr lang="en-US" sz="2800" dirty="0">
                <a:latin typeface="Times New Roman"/>
                <a:cs typeface="Times New Roman"/>
              </a:rPr>
              <a:t>for </a:t>
            </a:r>
            <a:r>
              <a:rPr lang="en-US" sz="2800" spc="5" dirty="0">
                <a:latin typeface="Times New Roman"/>
                <a:cs typeface="Times New Roman"/>
              </a:rPr>
              <a:t>the upkeep of a household, </a:t>
            </a:r>
            <a:r>
              <a:rPr lang="en-US" sz="2800" dirty="0">
                <a:latin typeface="Times New Roman"/>
                <a:cs typeface="Times New Roman"/>
              </a:rPr>
              <a:t>raising </a:t>
            </a:r>
            <a:r>
              <a:rPr lang="en-US" sz="2800" spc="5" dirty="0">
                <a:latin typeface="Times New Roman"/>
                <a:cs typeface="Times New Roman"/>
              </a:rPr>
              <a:t>of a family </a:t>
            </a:r>
            <a:r>
              <a:rPr lang="en-US" sz="2800" dirty="0">
                <a:latin typeface="Times New Roman"/>
                <a:cs typeface="Times New Roman"/>
              </a:rPr>
              <a:t>and  </a:t>
            </a:r>
            <a:r>
              <a:rPr lang="en-US" sz="2800" spc="5" dirty="0">
                <a:latin typeface="Times New Roman"/>
                <a:cs typeface="Times New Roman"/>
              </a:rPr>
              <a:t>discharge </a:t>
            </a:r>
            <a:r>
              <a:rPr lang="en-US" sz="2800" spc="10" dirty="0">
                <a:latin typeface="Times New Roman"/>
                <a:cs typeface="Times New Roman"/>
              </a:rPr>
              <a:t>of </a:t>
            </a:r>
            <a:r>
              <a:rPr lang="en-US" sz="2800" dirty="0">
                <a:latin typeface="Times New Roman"/>
                <a:cs typeface="Times New Roman"/>
              </a:rPr>
              <a:t>religious </a:t>
            </a:r>
            <a:r>
              <a:rPr lang="en-US" sz="2800" spc="5" dirty="0">
                <a:latin typeface="Times New Roman"/>
                <a:cs typeface="Times New Roman"/>
              </a:rPr>
              <a:t>duties. By </a:t>
            </a:r>
            <a:r>
              <a:rPr lang="en-US" sz="2800" dirty="0">
                <a:latin typeface="Times New Roman"/>
                <a:cs typeface="Times New Roman"/>
              </a:rPr>
              <a:t>the </a:t>
            </a:r>
            <a:r>
              <a:rPr lang="en-US" sz="2800" spc="5" dirty="0">
                <a:latin typeface="Times New Roman"/>
                <a:cs typeface="Times New Roman"/>
              </a:rPr>
              <a:t>term ‘</a:t>
            </a:r>
            <a:r>
              <a:rPr lang="en-US" sz="2800" spc="5" dirty="0" err="1">
                <a:latin typeface="Times New Roman"/>
                <a:cs typeface="Times New Roman"/>
              </a:rPr>
              <a:t>artha</a:t>
            </a:r>
            <a:r>
              <a:rPr lang="en-US" sz="2800" spc="5" dirty="0">
                <a:latin typeface="Times New Roman"/>
                <a:cs typeface="Times New Roman"/>
              </a:rPr>
              <a:t>’, </a:t>
            </a:r>
            <a:r>
              <a:rPr lang="en-US" sz="2800" spc="5" dirty="0" err="1">
                <a:latin typeface="Times New Roman"/>
                <a:cs typeface="Times New Roman"/>
              </a:rPr>
              <a:t>Kautilya</a:t>
            </a:r>
            <a:r>
              <a:rPr lang="en-US" sz="2800" spc="5" dirty="0">
                <a:latin typeface="Times New Roman"/>
                <a:cs typeface="Times New Roman"/>
              </a:rPr>
              <a:t> </a:t>
            </a:r>
            <a:r>
              <a:rPr lang="en-US" sz="2800" dirty="0">
                <a:latin typeface="Times New Roman"/>
                <a:cs typeface="Times New Roman"/>
              </a:rPr>
              <a:t>in </a:t>
            </a:r>
            <a:r>
              <a:rPr lang="en-US" sz="2800" spc="5" dirty="0">
                <a:latin typeface="Times New Roman"/>
                <a:cs typeface="Times New Roman"/>
              </a:rPr>
              <a:t>his book </a:t>
            </a:r>
            <a:r>
              <a:rPr lang="en-US" sz="2800" i="1" dirty="0" err="1">
                <a:latin typeface="Times New Roman"/>
                <a:cs typeface="Times New Roman"/>
              </a:rPr>
              <a:t>Artha</a:t>
            </a:r>
            <a:r>
              <a:rPr lang="en-US" sz="2800" i="1" dirty="0">
                <a:latin typeface="Times New Roman"/>
                <a:cs typeface="Times New Roman"/>
              </a:rPr>
              <a:t> Sastras </a:t>
            </a:r>
            <a:r>
              <a:rPr lang="en-US" sz="2800" spc="5" dirty="0">
                <a:latin typeface="Times New Roman"/>
                <a:cs typeface="Times New Roman"/>
              </a:rPr>
              <a:t> means  both </a:t>
            </a:r>
            <a:r>
              <a:rPr lang="en-US" sz="2800" dirty="0">
                <a:latin typeface="Times New Roman"/>
                <a:cs typeface="Times New Roman"/>
              </a:rPr>
              <a:t>economic </a:t>
            </a:r>
            <a:r>
              <a:rPr lang="en-US" sz="2800" spc="5" dirty="0">
                <a:latin typeface="Times New Roman"/>
                <a:cs typeface="Times New Roman"/>
              </a:rPr>
              <a:t>and the </a:t>
            </a:r>
            <a:r>
              <a:rPr lang="en-US" sz="2800" dirty="0">
                <a:latin typeface="Times New Roman"/>
                <a:cs typeface="Times New Roman"/>
              </a:rPr>
              <a:t>political aspects </a:t>
            </a:r>
            <a:r>
              <a:rPr lang="en-US" sz="2800" spc="5" dirty="0">
                <a:latin typeface="Times New Roman"/>
                <a:cs typeface="Times New Roman"/>
              </a:rPr>
              <a:t>of man’s </a:t>
            </a:r>
            <a:r>
              <a:rPr lang="en-US" sz="2800" dirty="0">
                <a:latin typeface="Times New Roman"/>
                <a:cs typeface="Times New Roman"/>
              </a:rPr>
              <a:t>life in </a:t>
            </a:r>
            <a:r>
              <a:rPr lang="en-US" sz="2800" spc="5" dirty="0">
                <a:latin typeface="Times New Roman"/>
                <a:cs typeface="Times New Roman"/>
              </a:rPr>
              <a:t>the society. </a:t>
            </a:r>
            <a:r>
              <a:rPr lang="en-US" sz="2800" spc="10" dirty="0">
                <a:latin typeface="Times New Roman"/>
                <a:cs typeface="Times New Roman"/>
              </a:rPr>
              <a:t>The </a:t>
            </a:r>
            <a:r>
              <a:rPr lang="en-US" sz="2800" dirty="0">
                <a:latin typeface="Times New Roman"/>
                <a:cs typeface="Times New Roman"/>
              </a:rPr>
              <a:t>materialistic aspects </a:t>
            </a:r>
            <a:r>
              <a:rPr lang="en-US" sz="2800" spc="5" dirty="0">
                <a:latin typeface="Times New Roman"/>
                <a:cs typeface="Times New Roman"/>
              </a:rPr>
              <a:t>of  </a:t>
            </a:r>
            <a:r>
              <a:rPr lang="en-US" sz="2800" dirty="0">
                <a:latin typeface="Times New Roman"/>
                <a:cs typeface="Times New Roman"/>
              </a:rPr>
              <a:t>life </a:t>
            </a:r>
            <a:r>
              <a:rPr lang="en-US" sz="2800" spc="5" dirty="0">
                <a:latin typeface="Times New Roman"/>
                <a:cs typeface="Times New Roman"/>
              </a:rPr>
              <a:t>have great </a:t>
            </a:r>
            <a:r>
              <a:rPr lang="en-US" sz="2800" dirty="0">
                <a:latin typeface="Times New Roman"/>
                <a:cs typeface="Times New Roman"/>
              </a:rPr>
              <a:t>significance, because </a:t>
            </a:r>
            <a:r>
              <a:rPr lang="en-US" sz="2800" spc="5" dirty="0">
                <a:latin typeface="Times New Roman"/>
                <a:cs typeface="Times New Roman"/>
              </a:rPr>
              <a:t>the </a:t>
            </a:r>
            <a:r>
              <a:rPr lang="en-US" sz="2800" dirty="0">
                <a:latin typeface="Times New Roman"/>
                <a:cs typeface="Times New Roman"/>
              </a:rPr>
              <a:t>absence </a:t>
            </a:r>
            <a:r>
              <a:rPr lang="en-US" sz="2800" spc="5" dirty="0">
                <a:latin typeface="Times New Roman"/>
                <a:cs typeface="Times New Roman"/>
              </a:rPr>
              <a:t>of </a:t>
            </a:r>
            <a:r>
              <a:rPr lang="en-US" sz="2800" dirty="0">
                <a:latin typeface="Times New Roman"/>
                <a:cs typeface="Times New Roman"/>
              </a:rPr>
              <a:t>economic </a:t>
            </a:r>
            <a:r>
              <a:rPr lang="en-US" sz="2800" spc="5" dirty="0">
                <a:latin typeface="Times New Roman"/>
                <a:cs typeface="Times New Roman"/>
              </a:rPr>
              <a:t>well-being of </a:t>
            </a:r>
            <a:r>
              <a:rPr lang="en-US" sz="2800" dirty="0">
                <a:latin typeface="Times New Roman"/>
                <a:cs typeface="Times New Roman"/>
              </a:rPr>
              <a:t>man </a:t>
            </a:r>
            <a:r>
              <a:rPr lang="en-US" sz="2800" spc="5" dirty="0">
                <a:latin typeface="Times New Roman"/>
                <a:cs typeface="Times New Roman"/>
              </a:rPr>
              <a:t>is a </a:t>
            </a:r>
            <a:r>
              <a:rPr lang="en-US" sz="2800" dirty="0">
                <a:latin typeface="Times New Roman"/>
                <a:cs typeface="Times New Roman"/>
              </a:rPr>
              <a:t>great  hindrance to </a:t>
            </a:r>
            <a:r>
              <a:rPr lang="en-US" sz="2800" spc="5" dirty="0">
                <a:latin typeface="Times New Roman"/>
                <a:cs typeface="Times New Roman"/>
              </a:rPr>
              <a:t>the </a:t>
            </a:r>
            <a:r>
              <a:rPr lang="en-US" sz="2800" dirty="0">
                <a:latin typeface="Times New Roman"/>
                <a:cs typeface="Times New Roman"/>
              </a:rPr>
              <a:t>pursuit </a:t>
            </a:r>
            <a:r>
              <a:rPr lang="en-US" sz="2800" spc="5" dirty="0">
                <a:latin typeface="Times New Roman"/>
                <a:cs typeface="Times New Roman"/>
              </a:rPr>
              <a:t>of </a:t>
            </a:r>
            <a:r>
              <a:rPr lang="en-US" sz="2800" dirty="0">
                <a:latin typeface="Times New Roman"/>
                <a:cs typeface="Times New Roman"/>
              </a:rPr>
              <a:t>personality integration and </a:t>
            </a:r>
            <a:r>
              <a:rPr lang="en-US" sz="2800" spc="5" dirty="0">
                <a:latin typeface="Times New Roman"/>
                <a:cs typeface="Times New Roman"/>
              </a:rPr>
              <a:t>good </a:t>
            </a:r>
            <a:r>
              <a:rPr lang="en-US" sz="2800" dirty="0">
                <a:latin typeface="Times New Roman"/>
                <a:cs typeface="Times New Roman"/>
              </a:rPr>
              <a:t>life. </a:t>
            </a:r>
            <a:r>
              <a:rPr lang="en-US" sz="2800" spc="5" dirty="0">
                <a:latin typeface="Times New Roman"/>
                <a:cs typeface="Times New Roman"/>
              </a:rPr>
              <a:t>Absence </a:t>
            </a:r>
            <a:r>
              <a:rPr lang="en-US" sz="2800" spc="10" dirty="0">
                <a:latin typeface="Times New Roman"/>
                <a:cs typeface="Times New Roman"/>
              </a:rPr>
              <a:t>of </a:t>
            </a:r>
            <a:r>
              <a:rPr lang="en-US" sz="2800" spc="5" dirty="0">
                <a:latin typeface="Times New Roman"/>
                <a:cs typeface="Times New Roman"/>
              </a:rPr>
              <a:t>economic </a:t>
            </a:r>
            <a:r>
              <a:rPr lang="en-US" sz="2800" dirty="0">
                <a:latin typeface="Times New Roman"/>
                <a:cs typeface="Times New Roman"/>
              </a:rPr>
              <a:t>well-  being </a:t>
            </a:r>
            <a:r>
              <a:rPr lang="en-US" sz="2800" spc="5" dirty="0">
                <a:latin typeface="Times New Roman"/>
                <a:cs typeface="Times New Roman"/>
              </a:rPr>
              <a:t>may </a:t>
            </a:r>
            <a:r>
              <a:rPr lang="en-US" sz="2800" dirty="0">
                <a:latin typeface="Times New Roman"/>
                <a:cs typeface="Times New Roman"/>
              </a:rPr>
              <a:t>also lead </a:t>
            </a:r>
            <a:r>
              <a:rPr lang="en-US" sz="2800" spc="5" dirty="0">
                <a:latin typeface="Times New Roman"/>
                <a:cs typeface="Times New Roman"/>
              </a:rPr>
              <a:t>a man </a:t>
            </a:r>
            <a:r>
              <a:rPr lang="en-US" sz="2800" dirty="0">
                <a:latin typeface="Times New Roman"/>
                <a:cs typeface="Times New Roman"/>
              </a:rPr>
              <a:t>to adopt </a:t>
            </a:r>
            <a:r>
              <a:rPr lang="en-US" sz="2800" spc="5" dirty="0">
                <a:latin typeface="Times New Roman"/>
                <a:cs typeface="Times New Roman"/>
              </a:rPr>
              <a:t>or </a:t>
            </a:r>
            <a:r>
              <a:rPr lang="en-US" sz="2800" dirty="0">
                <a:latin typeface="Times New Roman"/>
                <a:cs typeface="Times New Roman"/>
              </a:rPr>
              <a:t>to </a:t>
            </a:r>
            <a:r>
              <a:rPr lang="en-US" sz="2800" spc="5" dirty="0">
                <a:latin typeface="Times New Roman"/>
                <a:cs typeface="Times New Roman"/>
              </a:rPr>
              <a:t>do immoral deeds to </a:t>
            </a:r>
            <a:r>
              <a:rPr lang="en-US" sz="2800" dirty="0">
                <a:latin typeface="Times New Roman"/>
                <a:cs typeface="Times New Roman"/>
              </a:rPr>
              <a:t>satisfy himself. </a:t>
            </a:r>
          </a:p>
          <a:p>
            <a:pPr marL="12700" marR="5080" algn="just">
              <a:lnSpc>
                <a:spcPct val="97200"/>
              </a:lnSpc>
              <a:spcBef>
                <a:spcPts val="585"/>
              </a:spcBef>
            </a:pPr>
            <a:r>
              <a:rPr lang="en-US" sz="2800" spc="5" dirty="0">
                <a:latin typeface="Times New Roman"/>
                <a:cs typeface="Times New Roman"/>
              </a:rPr>
              <a:t>The Mahabharata  </a:t>
            </a:r>
            <a:r>
              <a:rPr lang="en-US" sz="2800" dirty="0">
                <a:latin typeface="Times New Roman"/>
                <a:cs typeface="Times New Roman"/>
              </a:rPr>
              <a:t>stresses </a:t>
            </a:r>
            <a:r>
              <a:rPr lang="en-US" sz="2800" spc="5" dirty="0">
                <a:latin typeface="Times New Roman"/>
                <a:cs typeface="Times New Roman"/>
              </a:rPr>
              <a:t>the </a:t>
            </a:r>
            <a:r>
              <a:rPr lang="en-US" sz="2800" dirty="0">
                <a:latin typeface="Times New Roman"/>
                <a:cs typeface="Times New Roman"/>
              </a:rPr>
              <a:t>great </a:t>
            </a:r>
            <a:r>
              <a:rPr lang="en-US" sz="2800" spc="5" dirty="0">
                <a:latin typeface="Times New Roman"/>
                <a:cs typeface="Times New Roman"/>
              </a:rPr>
              <a:t>importance of </a:t>
            </a:r>
            <a:r>
              <a:rPr lang="en-US" sz="2800" dirty="0">
                <a:latin typeface="Times New Roman"/>
                <a:cs typeface="Times New Roman"/>
              </a:rPr>
              <a:t>wealth saying that poverty </a:t>
            </a:r>
            <a:r>
              <a:rPr lang="en-US" sz="2800" spc="5" dirty="0">
                <a:latin typeface="Times New Roman"/>
                <a:cs typeface="Times New Roman"/>
              </a:rPr>
              <a:t>is a </a:t>
            </a:r>
            <a:r>
              <a:rPr lang="en-US" sz="2800" dirty="0">
                <a:latin typeface="Times New Roman"/>
                <a:cs typeface="Times New Roman"/>
              </a:rPr>
              <a:t>state </a:t>
            </a:r>
            <a:r>
              <a:rPr lang="en-US" sz="2800" spc="5" dirty="0">
                <a:latin typeface="Times New Roman"/>
                <a:cs typeface="Times New Roman"/>
              </a:rPr>
              <a:t>of </a:t>
            </a:r>
            <a:r>
              <a:rPr lang="en-US" sz="2800" dirty="0">
                <a:latin typeface="Times New Roman"/>
                <a:cs typeface="Times New Roman"/>
              </a:rPr>
              <a:t>sinfulness. All </a:t>
            </a:r>
            <a:r>
              <a:rPr lang="en-US" sz="2800" spc="5" dirty="0">
                <a:latin typeface="Times New Roman"/>
                <a:cs typeface="Times New Roman"/>
              </a:rPr>
              <a:t>kinds of </a:t>
            </a:r>
            <a:r>
              <a:rPr lang="en-US" sz="2800" spc="295" dirty="0">
                <a:latin typeface="Times New Roman"/>
                <a:cs typeface="Times New Roman"/>
              </a:rPr>
              <a:t> </a:t>
            </a:r>
            <a:r>
              <a:rPr lang="en-US" sz="2800" spc="5" dirty="0">
                <a:latin typeface="Times New Roman"/>
                <a:cs typeface="Times New Roman"/>
              </a:rPr>
              <a:t>meritorious</a:t>
            </a:r>
            <a:r>
              <a:rPr lang="en-US" sz="2800" spc="25" dirty="0">
                <a:latin typeface="Times New Roman"/>
                <a:cs typeface="Times New Roman"/>
              </a:rPr>
              <a:t> </a:t>
            </a:r>
            <a:r>
              <a:rPr lang="en-US" sz="2800" spc="5" dirty="0">
                <a:latin typeface="Times New Roman"/>
                <a:cs typeface="Times New Roman"/>
              </a:rPr>
              <a:t>acts</a:t>
            </a:r>
            <a:r>
              <a:rPr lang="en-US" sz="2800" spc="35" dirty="0">
                <a:latin typeface="Times New Roman"/>
                <a:cs typeface="Times New Roman"/>
              </a:rPr>
              <a:t> </a:t>
            </a:r>
            <a:r>
              <a:rPr lang="en-US" sz="2800" spc="5" dirty="0">
                <a:latin typeface="Times New Roman"/>
                <a:cs typeface="Times New Roman"/>
              </a:rPr>
              <a:t>flow</a:t>
            </a:r>
            <a:r>
              <a:rPr lang="en-US" sz="2800" spc="40" dirty="0">
                <a:latin typeface="Times New Roman"/>
                <a:cs typeface="Times New Roman"/>
              </a:rPr>
              <a:t> </a:t>
            </a:r>
            <a:r>
              <a:rPr lang="en-US" sz="2800" dirty="0">
                <a:latin typeface="Times New Roman"/>
                <a:cs typeface="Times New Roman"/>
              </a:rPr>
              <a:t>from</a:t>
            </a:r>
            <a:r>
              <a:rPr lang="en-US" sz="2800" spc="30" dirty="0">
                <a:latin typeface="Times New Roman"/>
                <a:cs typeface="Times New Roman"/>
              </a:rPr>
              <a:t> </a:t>
            </a:r>
            <a:r>
              <a:rPr lang="en-US" sz="2800" spc="5" dirty="0">
                <a:latin typeface="Times New Roman"/>
                <a:cs typeface="Times New Roman"/>
              </a:rPr>
              <a:t>the</a:t>
            </a:r>
            <a:r>
              <a:rPr lang="en-US" sz="2800" spc="30" dirty="0">
                <a:latin typeface="Times New Roman"/>
                <a:cs typeface="Times New Roman"/>
              </a:rPr>
              <a:t> </a:t>
            </a:r>
            <a:r>
              <a:rPr lang="en-US" sz="2800" dirty="0">
                <a:latin typeface="Times New Roman"/>
                <a:cs typeface="Times New Roman"/>
              </a:rPr>
              <a:t>possession</a:t>
            </a:r>
            <a:r>
              <a:rPr lang="en-US" sz="2800" spc="35" dirty="0">
                <a:latin typeface="Times New Roman"/>
                <a:cs typeface="Times New Roman"/>
              </a:rPr>
              <a:t> </a:t>
            </a:r>
            <a:r>
              <a:rPr lang="en-US" sz="2800" spc="5" dirty="0">
                <a:latin typeface="Times New Roman"/>
                <a:cs typeface="Times New Roman"/>
              </a:rPr>
              <a:t>of</a:t>
            </a:r>
            <a:r>
              <a:rPr lang="en-US" sz="2800" spc="35" dirty="0">
                <a:latin typeface="Times New Roman"/>
                <a:cs typeface="Times New Roman"/>
              </a:rPr>
              <a:t> </a:t>
            </a:r>
            <a:r>
              <a:rPr lang="en-US" sz="2800" dirty="0">
                <a:latin typeface="Times New Roman"/>
                <a:cs typeface="Times New Roman"/>
              </a:rPr>
              <a:t>great</a:t>
            </a:r>
            <a:r>
              <a:rPr lang="en-US" sz="2800" spc="35" dirty="0">
                <a:latin typeface="Times New Roman"/>
                <a:cs typeface="Times New Roman"/>
              </a:rPr>
              <a:t> </a:t>
            </a:r>
            <a:r>
              <a:rPr lang="en-US" sz="2800" dirty="0">
                <a:latin typeface="Times New Roman"/>
                <a:cs typeface="Times New Roman"/>
              </a:rPr>
              <a:t>wealth.</a:t>
            </a:r>
            <a:r>
              <a:rPr lang="en-US" sz="2800" spc="35" dirty="0">
                <a:latin typeface="Times New Roman"/>
                <a:cs typeface="Times New Roman"/>
              </a:rPr>
              <a:t> </a:t>
            </a:r>
            <a:r>
              <a:rPr lang="en-US" sz="2800" spc="5" dirty="0">
                <a:latin typeface="Times New Roman"/>
                <a:cs typeface="Times New Roman"/>
              </a:rPr>
              <a:t>From</a:t>
            </a:r>
            <a:r>
              <a:rPr lang="en-US" sz="2800" spc="30" dirty="0">
                <a:latin typeface="Times New Roman"/>
                <a:cs typeface="Times New Roman"/>
              </a:rPr>
              <a:t> </a:t>
            </a:r>
            <a:r>
              <a:rPr lang="en-US" sz="2800" spc="5" dirty="0">
                <a:latin typeface="Times New Roman"/>
                <a:cs typeface="Times New Roman"/>
              </a:rPr>
              <a:t>wealth</a:t>
            </a:r>
            <a:r>
              <a:rPr lang="en-US" sz="2800" spc="40" dirty="0">
                <a:latin typeface="Times New Roman"/>
                <a:cs typeface="Times New Roman"/>
              </a:rPr>
              <a:t> </a:t>
            </a:r>
            <a:r>
              <a:rPr lang="en-US" sz="2800" dirty="0">
                <a:latin typeface="Times New Roman"/>
                <a:cs typeface="Times New Roman"/>
              </a:rPr>
              <a:t>springs</a:t>
            </a:r>
            <a:r>
              <a:rPr lang="en-US" sz="2800" spc="35" dirty="0">
                <a:latin typeface="Times New Roman"/>
                <a:cs typeface="Times New Roman"/>
              </a:rPr>
              <a:t> </a:t>
            </a:r>
            <a:r>
              <a:rPr lang="en-US" sz="2800" dirty="0">
                <a:latin typeface="Times New Roman"/>
                <a:cs typeface="Times New Roman"/>
              </a:rPr>
              <a:t>all</a:t>
            </a:r>
            <a:r>
              <a:rPr lang="en-US" sz="2800" spc="35" dirty="0">
                <a:latin typeface="Times New Roman"/>
                <a:cs typeface="Times New Roman"/>
              </a:rPr>
              <a:t> </a:t>
            </a:r>
            <a:r>
              <a:rPr lang="en-US" sz="2800" dirty="0">
                <a:latin typeface="Times New Roman"/>
                <a:cs typeface="Times New Roman"/>
              </a:rPr>
              <a:t>religious</a:t>
            </a:r>
            <a:r>
              <a:rPr lang="en-US" sz="2800" spc="35" dirty="0">
                <a:latin typeface="Times New Roman"/>
                <a:cs typeface="Times New Roman"/>
              </a:rPr>
              <a:t> </a:t>
            </a:r>
            <a:r>
              <a:rPr lang="en-US" sz="2800" spc="5" dirty="0">
                <a:latin typeface="Times New Roman"/>
                <a:cs typeface="Times New Roman"/>
              </a:rPr>
              <a:t>acts,</a:t>
            </a:r>
            <a:endParaRPr lang="en-US" sz="2800" dirty="0">
              <a:latin typeface="Times New Roman"/>
              <a:cs typeface="Times New Roman"/>
            </a:endParaRPr>
          </a:p>
        </p:txBody>
      </p:sp>
    </p:spTree>
    <p:extLst>
      <p:ext uri="{BB962C8B-B14F-4D97-AF65-F5344CB8AC3E}">
        <p14:creationId xmlns:p14="http://schemas.microsoft.com/office/powerpoint/2010/main" val="984799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6">
            <a:extLst>
              <a:ext uri="{FF2B5EF4-FFF2-40B4-BE49-F238E27FC236}">
                <a16:creationId xmlns:a16="http://schemas.microsoft.com/office/drawing/2014/main" id="{0A8E8E2C-A70B-469C-B1E8-32062C3514D3}"/>
              </a:ext>
            </a:extLst>
          </p:cNvPr>
          <p:cNvSpPr txBox="1"/>
          <p:nvPr/>
        </p:nvSpPr>
        <p:spPr>
          <a:xfrm>
            <a:off x="152400" y="189235"/>
            <a:ext cx="11810999" cy="6496008"/>
          </a:xfrm>
          <a:prstGeom prst="rect">
            <a:avLst/>
          </a:prstGeom>
        </p:spPr>
        <p:txBody>
          <a:bodyPr vert="horz" wrap="square" lIns="0" tIns="14604" rIns="0" bIns="0" rtlCol="0">
            <a:spAutoFit/>
          </a:bodyPr>
          <a:lstStyle/>
          <a:p>
            <a:pPr marL="12065" lvl="1">
              <a:lnSpc>
                <a:spcPct val="100000"/>
              </a:lnSpc>
              <a:spcBef>
                <a:spcPts val="114"/>
              </a:spcBef>
              <a:tabLst>
                <a:tab pos="493395" algn="l"/>
                <a:tab pos="494030" algn="l"/>
              </a:tabLst>
            </a:pPr>
            <a:r>
              <a:rPr sz="2000" b="1" spc="10" dirty="0">
                <a:latin typeface="Times New Roman"/>
                <a:cs typeface="Times New Roman"/>
              </a:rPr>
              <a:t>ETHICS </a:t>
            </a:r>
            <a:r>
              <a:rPr sz="2000" b="1" spc="5" dirty="0">
                <a:latin typeface="Times New Roman"/>
                <a:cs typeface="Times New Roman"/>
              </a:rPr>
              <a:t>IN</a:t>
            </a:r>
            <a:r>
              <a:rPr sz="2000" b="1" spc="-10" dirty="0">
                <a:latin typeface="Times New Roman"/>
                <a:cs typeface="Times New Roman"/>
              </a:rPr>
              <a:t> </a:t>
            </a:r>
            <a:r>
              <a:rPr sz="2000" b="1" spc="10" dirty="0">
                <a:latin typeface="Times New Roman"/>
                <a:cs typeface="Times New Roman"/>
              </a:rPr>
              <a:t>BUDDHISM</a:t>
            </a:r>
            <a:endParaRPr sz="2000" dirty="0">
              <a:latin typeface="Times New Roman"/>
              <a:cs typeface="Times New Roman"/>
            </a:endParaRPr>
          </a:p>
          <a:p>
            <a:pPr marL="12700" marR="5080" algn="just">
              <a:lnSpc>
                <a:spcPct val="97200"/>
              </a:lnSpc>
            </a:pPr>
            <a:r>
              <a:rPr sz="2000" spc="5" dirty="0">
                <a:latin typeface="Times New Roman"/>
                <a:cs typeface="Times New Roman"/>
              </a:rPr>
              <a:t>Buddhism brings </a:t>
            </a:r>
            <a:r>
              <a:rPr sz="2000" dirty="0">
                <a:latin typeface="Times New Roman"/>
                <a:cs typeface="Times New Roman"/>
              </a:rPr>
              <a:t>about </a:t>
            </a:r>
            <a:r>
              <a:rPr sz="2000" spc="5" dirty="0">
                <a:latin typeface="Times New Roman"/>
                <a:cs typeface="Times New Roman"/>
              </a:rPr>
              <a:t>the </a:t>
            </a:r>
            <a:r>
              <a:rPr sz="2000" dirty="0">
                <a:latin typeface="Times New Roman"/>
                <a:cs typeface="Times New Roman"/>
              </a:rPr>
              <a:t>four noble truths and eightfold path </a:t>
            </a:r>
            <a:r>
              <a:rPr sz="2000" spc="5" dirty="0">
                <a:latin typeface="Times New Roman"/>
                <a:cs typeface="Times New Roman"/>
              </a:rPr>
              <a:t>as the way of </a:t>
            </a:r>
            <a:r>
              <a:rPr sz="2000" dirty="0">
                <a:latin typeface="Times New Roman"/>
                <a:cs typeface="Times New Roman"/>
              </a:rPr>
              <a:t>life </a:t>
            </a:r>
            <a:r>
              <a:rPr sz="2000" spc="5" dirty="0">
                <a:latin typeface="Times New Roman"/>
                <a:cs typeface="Times New Roman"/>
              </a:rPr>
              <a:t>intended </a:t>
            </a:r>
            <a:r>
              <a:rPr sz="2000" dirty="0">
                <a:latin typeface="Times New Roman"/>
                <a:cs typeface="Times New Roman"/>
              </a:rPr>
              <a:t>for all  people. </a:t>
            </a:r>
            <a:r>
              <a:rPr sz="2000" spc="5" dirty="0">
                <a:latin typeface="Times New Roman"/>
                <a:cs typeface="Times New Roman"/>
              </a:rPr>
              <a:t>This way of </a:t>
            </a:r>
            <a:r>
              <a:rPr sz="2000" dirty="0">
                <a:latin typeface="Times New Roman"/>
                <a:cs typeface="Times New Roman"/>
              </a:rPr>
              <a:t>life </a:t>
            </a:r>
            <a:r>
              <a:rPr sz="2000" spc="5" dirty="0">
                <a:latin typeface="Times New Roman"/>
                <a:cs typeface="Times New Roman"/>
              </a:rPr>
              <a:t>is offered </a:t>
            </a:r>
            <a:r>
              <a:rPr sz="2000" dirty="0">
                <a:latin typeface="Times New Roman"/>
                <a:cs typeface="Times New Roman"/>
              </a:rPr>
              <a:t>to all </a:t>
            </a:r>
            <a:r>
              <a:rPr sz="2000" spc="5" dirty="0">
                <a:latin typeface="Times New Roman"/>
                <a:cs typeface="Times New Roman"/>
              </a:rPr>
              <a:t>mankind without any distinction. This is the </a:t>
            </a:r>
            <a:r>
              <a:rPr sz="2000" dirty="0">
                <a:latin typeface="Times New Roman"/>
                <a:cs typeface="Times New Roman"/>
              </a:rPr>
              <a:t>moral  foundation of </a:t>
            </a:r>
            <a:r>
              <a:rPr sz="2000" spc="5" dirty="0">
                <a:latin typeface="Times New Roman"/>
                <a:cs typeface="Times New Roman"/>
              </a:rPr>
              <a:t>Buddhist </a:t>
            </a:r>
            <a:r>
              <a:rPr sz="2000" dirty="0">
                <a:latin typeface="Times New Roman"/>
                <a:cs typeface="Times New Roman"/>
              </a:rPr>
              <a:t>ethics. The core </a:t>
            </a:r>
            <a:r>
              <a:rPr sz="2000" spc="5" dirty="0">
                <a:latin typeface="Times New Roman"/>
                <a:cs typeface="Times New Roman"/>
              </a:rPr>
              <a:t>of Buddhist </a:t>
            </a:r>
            <a:r>
              <a:rPr sz="2000" dirty="0">
                <a:latin typeface="Times New Roman"/>
                <a:cs typeface="Times New Roman"/>
              </a:rPr>
              <a:t>belief </a:t>
            </a:r>
            <a:r>
              <a:rPr sz="2000" spc="5" dirty="0">
                <a:latin typeface="Times New Roman"/>
                <a:cs typeface="Times New Roman"/>
              </a:rPr>
              <a:t>is contained in the </a:t>
            </a:r>
            <a:r>
              <a:rPr sz="2000" dirty="0">
                <a:latin typeface="Times New Roman"/>
                <a:cs typeface="Times New Roman"/>
              </a:rPr>
              <a:t>four </a:t>
            </a:r>
            <a:r>
              <a:rPr sz="2000" spc="5" dirty="0">
                <a:latin typeface="Times New Roman"/>
                <a:cs typeface="Times New Roman"/>
              </a:rPr>
              <a:t>- </a:t>
            </a:r>
            <a:r>
              <a:rPr sz="2000" dirty="0">
                <a:latin typeface="Times New Roman"/>
                <a:cs typeface="Times New Roman"/>
              </a:rPr>
              <a:t>noble truths.  </a:t>
            </a:r>
            <a:r>
              <a:rPr sz="2000" spc="5" dirty="0">
                <a:latin typeface="Times New Roman"/>
                <a:cs typeface="Times New Roman"/>
              </a:rPr>
              <a:t>The </a:t>
            </a:r>
            <a:r>
              <a:rPr sz="2000" dirty="0">
                <a:latin typeface="Times New Roman"/>
                <a:cs typeface="Times New Roman"/>
              </a:rPr>
              <a:t>core is </a:t>
            </a:r>
            <a:r>
              <a:rPr sz="2000" spc="5" dirty="0">
                <a:latin typeface="Times New Roman"/>
                <a:cs typeface="Times New Roman"/>
              </a:rPr>
              <a:t>that </a:t>
            </a:r>
            <a:r>
              <a:rPr sz="2000" dirty="0">
                <a:latin typeface="Times New Roman"/>
                <a:cs typeface="Times New Roman"/>
              </a:rPr>
              <a:t>there exists suffering and there </a:t>
            </a:r>
            <a:r>
              <a:rPr sz="2000" spc="5" dirty="0">
                <a:latin typeface="Times New Roman"/>
                <a:cs typeface="Times New Roman"/>
              </a:rPr>
              <a:t>is a way </a:t>
            </a:r>
            <a:r>
              <a:rPr sz="2000" dirty="0">
                <a:latin typeface="Times New Roman"/>
                <a:cs typeface="Times New Roman"/>
              </a:rPr>
              <a:t>to escape suffering: a) Life </a:t>
            </a:r>
            <a:r>
              <a:rPr sz="2000" spc="5" dirty="0">
                <a:latin typeface="Times New Roman"/>
                <a:cs typeface="Times New Roman"/>
              </a:rPr>
              <a:t>is full of  suffering; b) The </a:t>
            </a:r>
            <a:r>
              <a:rPr sz="2000" dirty="0">
                <a:latin typeface="Times New Roman"/>
                <a:cs typeface="Times New Roman"/>
              </a:rPr>
              <a:t>cause </a:t>
            </a:r>
            <a:r>
              <a:rPr sz="2000" spc="10" dirty="0">
                <a:latin typeface="Times New Roman"/>
                <a:cs typeface="Times New Roman"/>
              </a:rPr>
              <a:t>of </a:t>
            </a:r>
            <a:r>
              <a:rPr sz="2000" dirty="0">
                <a:latin typeface="Times New Roman"/>
                <a:cs typeface="Times New Roman"/>
              </a:rPr>
              <a:t>suffering </a:t>
            </a:r>
            <a:r>
              <a:rPr sz="2000" spc="5" dirty="0">
                <a:latin typeface="Times New Roman"/>
                <a:cs typeface="Times New Roman"/>
              </a:rPr>
              <a:t>is desire or </a:t>
            </a:r>
            <a:r>
              <a:rPr sz="2000" dirty="0">
                <a:latin typeface="Times New Roman"/>
                <a:cs typeface="Times New Roman"/>
              </a:rPr>
              <a:t>craving; c) Eliminating suffering is liberation;  </a:t>
            </a:r>
            <a:r>
              <a:rPr sz="2000" spc="5" dirty="0">
                <a:latin typeface="Times New Roman"/>
                <a:cs typeface="Times New Roman"/>
              </a:rPr>
              <a:t>and </a:t>
            </a:r>
            <a:r>
              <a:rPr sz="2000" dirty="0">
                <a:latin typeface="Times New Roman"/>
                <a:cs typeface="Times New Roman"/>
              </a:rPr>
              <a:t>the final </a:t>
            </a:r>
            <a:r>
              <a:rPr sz="2000" spc="5" dirty="0">
                <a:latin typeface="Times New Roman"/>
                <a:cs typeface="Times New Roman"/>
              </a:rPr>
              <a:t>is the means </a:t>
            </a:r>
            <a:r>
              <a:rPr sz="2000" dirty="0">
                <a:latin typeface="Times New Roman"/>
                <a:cs typeface="Times New Roman"/>
              </a:rPr>
              <a:t>for attaining </a:t>
            </a:r>
            <a:r>
              <a:rPr sz="2000" i="1" spc="5" dirty="0">
                <a:latin typeface="Times New Roman"/>
                <a:cs typeface="Times New Roman"/>
              </a:rPr>
              <a:t>Nirvana </a:t>
            </a:r>
            <a:r>
              <a:rPr sz="2000" spc="5" dirty="0">
                <a:latin typeface="Times New Roman"/>
                <a:cs typeface="Times New Roman"/>
              </a:rPr>
              <a:t>is </a:t>
            </a:r>
            <a:r>
              <a:rPr sz="2000" dirty="0">
                <a:latin typeface="Times New Roman"/>
                <a:cs typeface="Times New Roman"/>
              </a:rPr>
              <a:t>eightfold path. </a:t>
            </a:r>
            <a:r>
              <a:rPr sz="2000" spc="5" dirty="0">
                <a:latin typeface="Times New Roman"/>
                <a:cs typeface="Times New Roman"/>
              </a:rPr>
              <a:t>The </a:t>
            </a:r>
            <a:r>
              <a:rPr sz="2000" dirty="0">
                <a:latin typeface="Times New Roman"/>
                <a:cs typeface="Times New Roman"/>
              </a:rPr>
              <a:t>eightfold path </a:t>
            </a:r>
            <a:r>
              <a:rPr sz="2000" spc="5" dirty="0">
                <a:latin typeface="Times New Roman"/>
                <a:cs typeface="Times New Roman"/>
              </a:rPr>
              <a:t>as</a:t>
            </a:r>
            <a:r>
              <a:rPr sz="2000" spc="80" dirty="0">
                <a:latin typeface="Times New Roman"/>
                <a:cs typeface="Times New Roman"/>
              </a:rPr>
              <a:t> </a:t>
            </a:r>
            <a:r>
              <a:rPr sz="2000" spc="5" dirty="0">
                <a:latin typeface="Times New Roman"/>
                <a:cs typeface="Times New Roman"/>
              </a:rPr>
              <a:t>follows,</a:t>
            </a:r>
            <a:endParaRPr sz="2000" dirty="0">
              <a:latin typeface="Times New Roman"/>
              <a:cs typeface="Times New Roman"/>
            </a:endParaRPr>
          </a:p>
          <a:p>
            <a:pPr marL="457200" lvl="2" indent="-222885" algn="just">
              <a:spcBef>
                <a:spcPts val="635"/>
              </a:spcBef>
              <a:buFont typeface="Symbol"/>
              <a:buChar char=""/>
              <a:tabLst>
                <a:tab pos="457834" algn="l"/>
              </a:tabLst>
            </a:pPr>
            <a:r>
              <a:rPr sz="2000" spc="5" dirty="0">
                <a:latin typeface="Times New Roman"/>
                <a:cs typeface="Times New Roman"/>
              </a:rPr>
              <a:t>Right Knowledge </a:t>
            </a:r>
            <a:r>
              <a:rPr sz="2000" dirty="0">
                <a:latin typeface="Times New Roman"/>
                <a:cs typeface="Times New Roman"/>
              </a:rPr>
              <a:t>about four-noble</a:t>
            </a:r>
            <a:r>
              <a:rPr sz="2000" spc="-20" dirty="0">
                <a:latin typeface="Times New Roman"/>
                <a:cs typeface="Times New Roman"/>
              </a:rPr>
              <a:t> </a:t>
            </a:r>
            <a:r>
              <a:rPr sz="2000" dirty="0">
                <a:latin typeface="Times New Roman"/>
                <a:cs typeface="Times New Roman"/>
              </a:rPr>
              <a:t>truths</a:t>
            </a:r>
          </a:p>
          <a:p>
            <a:pPr marL="457200" lvl="2" indent="-222885" algn="just">
              <a:spcBef>
                <a:spcPts val="625"/>
              </a:spcBef>
              <a:buFont typeface="Symbol"/>
              <a:buChar char=""/>
              <a:tabLst>
                <a:tab pos="457834" algn="l"/>
              </a:tabLst>
            </a:pPr>
            <a:r>
              <a:rPr sz="2000" spc="5" dirty="0">
                <a:latin typeface="Times New Roman"/>
                <a:cs typeface="Times New Roman"/>
              </a:rPr>
              <a:t>Right </a:t>
            </a:r>
            <a:r>
              <a:rPr sz="2000" spc="10" dirty="0">
                <a:latin typeface="Times New Roman"/>
                <a:cs typeface="Times New Roman"/>
              </a:rPr>
              <a:t>Aim </a:t>
            </a:r>
            <a:r>
              <a:rPr sz="2000" spc="5" dirty="0">
                <a:latin typeface="Times New Roman"/>
                <a:cs typeface="Times New Roman"/>
              </a:rPr>
              <a:t>towards</a:t>
            </a:r>
            <a:r>
              <a:rPr sz="2000" spc="-25" dirty="0">
                <a:latin typeface="Times New Roman"/>
                <a:cs typeface="Times New Roman"/>
              </a:rPr>
              <a:t> </a:t>
            </a:r>
            <a:r>
              <a:rPr sz="2000" spc="5" dirty="0">
                <a:latin typeface="Times New Roman"/>
                <a:cs typeface="Times New Roman"/>
              </a:rPr>
              <a:t>salvation</a:t>
            </a:r>
            <a:endParaRPr sz="2000" dirty="0">
              <a:latin typeface="Times New Roman"/>
              <a:cs typeface="Times New Roman"/>
            </a:endParaRPr>
          </a:p>
          <a:p>
            <a:pPr marL="457200" marR="5715" lvl="2" indent="-222885">
              <a:spcBef>
                <a:spcPts val="715"/>
              </a:spcBef>
              <a:buFont typeface="Symbol"/>
              <a:buChar char=""/>
              <a:tabLst>
                <a:tab pos="457200" algn="l"/>
                <a:tab pos="457834" algn="l"/>
              </a:tabLst>
            </a:pPr>
            <a:r>
              <a:rPr sz="2000" spc="5" dirty="0">
                <a:latin typeface="Times New Roman"/>
                <a:cs typeface="Times New Roman"/>
              </a:rPr>
              <a:t>Right Speech – right </a:t>
            </a:r>
            <a:r>
              <a:rPr sz="2000" dirty="0">
                <a:latin typeface="Times New Roman"/>
                <a:cs typeface="Times New Roman"/>
              </a:rPr>
              <a:t>speech reflects </a:t>
            </a:r>
            <a:r>
              <a:rPr sz="2000" spc="5" dirty="0">
                <a:latin typeface="Times New Roman"/>
                <a:cs typeface="Times New Roman"/>
              </a:rPr>
              <a:t>our </a:t>
            </a:r>
            <a:r>
              <a:rPr sz="2000" dirty="0">
                <a:latin typeface="Times New Roman"/>
                <a:cs typeface="Times New Roman"/>
              </a:rPr>
              <a:t>character. </a:t>
            </a:r>
            <a:r>
              <a:rPr sz="2000" spc="5" dirty="0">
                <a:latin typeface="Times New Roman"/>
                <a:cs typeface="Times New Roman"/>
              </a:rPr>
              <a:t>We need </a:t>
            </a:r>
            <a:r>
              <a:rPr sz="2000" dirty="0">
                <a:latin typeface="Times New Roman"/>
                <a:cs typeface="Times New Roman"/>
              </a:rPr>
              <a:t>to avoid speaking false,  slanderous, belittling </a:t>
            </a:r>
            <a:r>
              <a:rPr sz="2000" spc="5" dirty="0">
                <a:latin typeface="Times New Roman"/>
                <a:cs typeface="Times New Roman"/>
              </a:rPr>
              <a:t>words</a:t>
            </a:r>
            <a:endParaRPr sz="2000" dirty="0">
              <a:latin typeface="Times New Roman"/>
              <a:cs typeface="Times New Roman"/>
            </a:endParaRPr>
          </a:p>
          <a:p>
            <a:pPr marL="457200" marR="7620" lvl="2" indent="-222885">
              <a:spcBef>
                <a:spcPts val="665"/>
              </a:spcBef>
              <a:buFont typeface="Symbol"/>
              <a:buChar char=""/>
              <a:tabLst>
                <a:tab pos="457200" algn="l"/>
                <a:tab pos="457834" algn="l"/>
              </a:tabLst>
            </a:pPr>
            <a:r>
              <a:rPr sz="2000" spc="5" dirty="0">
                <a:latin typeface="Times New Roman"/>
                <a:cs typeface="Times New Roman"/>
              </a:rPr>
              <a:t>Right Conduct - no </a:t>
            </a:r>
            <a:r>
              <a:rPr sz="2000" dirty="0">
                <a:latin typeface="Times New Roman"/>
                <a:cs typeface="Times New Roman"/>
              </a:rPr>
              <a:t>killing, stealing, </a:t>
            </a:r>
            <a:r>
              <a:rPr sz="2000" spc="5" dirty="0">
                <a:latin typeface="Times New Roman"/>
                <a:cs typeface="Times New Roman"/>
              </a:rPr>
              <a:t>lying, committing </a:t>
            </a:r>
            <a:r>
              <a:rPr sz="2000" dirty="0">
                <a:latin typeface="Times New Roman"/>
                <a:cs typeface="Times New Roman"/>
              </a:rPr>
              <a:t>illicit sexual acts, </a:t>
            </a:r>
            <a:r>
              <a:rPr sz="2000" spc="5" dirty="0">
                <a:latin typeface="Times New Roman"/>
                <a:cs typeface="Times New Roman"/>
              </a:rPr>
              <a:t>consuming of  alcohol</a:t>
            </a:r>
            <a:endParaRPr sz="2000" dirty="0">
              <a:latin typeface="Times New Roman"/>
              <a:cs typeface="Times New Roman"/>
            </a:endParaRPr>
          </a:p>
          <a:p>
            <a:pPr marL="457200" marR="5715" lvl="2" indent="-222885">
              <a:spcBef>
                <a:spcPts val="670"/>
              </a:spcBef>
              <a:buFont typeface="Symbol"/>
              <a:buChar char=""/>
              <a:tabLst>
                <a:tab pos="457200" algn="l"/>
                <a:tab pos="457834" algn="l"/>
              </a:tabLst>
            </a:pPr>
            <a:r>
              <a:rPr sz="2000" spc="5" dirty="0">
                <a:latin typeface="Times New Roman"/>
                <a:cs typeface="Times New Roman"/>
              </a:rPr>
              <a:t>Right Livelihood - having the profession of good nature, no butchering, slave dealer,  </a:t>
            </a:r>
            <a:r>
              <a:rPr sz="2000" dirty="0">
                <a:latin typeface="Times New Roman"/>
                <a:cs typeface="Times New Roman"/>
              </a:rPr>
              <a:t>prostitutes and trading of </a:t>
            </a:r>
            <a:r>
              <a:rPr sz="2000" spc="5" dirty="0">
                <a:latin typeface="Times New Roman"/>
                <a:cs typeface="Times New Roman"/>
              </a:rPr>
              <a:t>weapons</a:t>
            </a:r>
            <a:endParaRPr sz="2000" dirty="0">
              <a:latin typeface="Times New Roman"/>
              <a:cs typeface="Times New Roman"/>
            </a:endParaRPr>
          </a:p>
          <a:p>
            <a:pPr marL="457200" lvl="2" indent="-222885">
              <a:spcBef>
                <a:spcPts val="595"/>
              </a:spcBef>
              <a:buFont typeface="Symbol"/>
              <a:buChar char=""/>
              <a:tabLst>
                <a:tab pos="457200" algn="l"/>
                <a:tab pos="457834" algn="l"/>
              </a:tabLst>
            </a:pPr>
            <a:r>
              <a:rPr sz="2000" spc="5" dirty="0">
                <a:latin typeface="Times New Roman"/>
                <a:cs typeface="Times New Roman"/>
              </a:rPr>
              <a:t>Right Effort- one must have will-power </a:t>
            </a:r>
            <a:r>
              <a:rPr sz="2000" dirty="0">
                <a:latin typeface="Times New Roman"/>
                <a:cs typeface="Times New Roman"/>
              </a:rPr>
              <a:t>to </a:t>
            </a:r>
            <a:r>
              <a:rPr sz="2000" spc="5" dirty="0">
                <a:latin typeface="Times New Roman"/>
                <a:cs typeface="Times New Roman"/>
              </a:rPr>
              <a:t>burn desires and develop</a:t>
            </a:r>
            <a:r>
              <a:rPr sz="2000" spc="-40" dirty="0">
                <a:latin typeface="Times New Roman"/>
                <a:cs typeface="Times New Roman"/>
              </a:rPr>
              <a:t> </a:t>
            </a:r>
            <a:r>
              <a:rPr sz="2000" spc="5" dirty="0">
                <a:latin typeface="Times New Roman"/>
                <a:cs typeface="Times New Roman"/>
              </a:rPr>
              <a:t>virtues.</a:t>
            </a:r>
            <a:endParaRPr sz="2000" dirty="0">
              <a:latin typeface="Times New Roman"/>
              <a:cs typeface="Times New Roman"/>
            </a:endParaRPr>
          </a:p>
          <a:p>
            <a:pPr marL="457200" marR="5715" lvl="2" indent="-222885" algn="just">
              <a:spcBef>
                <a:spcPts val="710"/>
              </a:spcBef>
              <a:buFont typeface="Symbol"/>
              <a:buChar char=""/>
              <a:tabLst>
                <a:tab pos="457834" algn="l"/>
              </a:tabLst>
            </a:pPr>
            <a:r>
              <a:rPr sz="2000" spc="5" dirty="0">
                <a:latin typeface="Times New Roman"/>
                <a:cs typeface="Times New Roman"/>
              </a:rPr>
              <a:t>Right </a:t>
            </a:r>
            <a:r>
              <a:rPr sz="2000" dirty="0">
                <a:latin typeface="Times New Roman"/>
                <a:cs typeface="Times New Roman"/>
              </a:rPr>
              <a:t>Mindfulness- </a:t>
            </a:r>
            <a:r>
              <a:rPr sz="2000" spc="5" dirty="0">
                <a:latin typeface="Times New Roman"/>
                <a:cs typeface="Times New Roman"/>
              </a:rPr>
              <a:t>one must examine his </a:t>
            </a:r>
            <a:r>
              <a:rPr sz="2000" dirty="0">
                <a:latin typeface="Times New Roman"/>
                <a:cs typeface="Times New Roman"/>
              </a:rPr>
              <a:t>behaviour and </a:t>
            </a:r>
            <a:r>
              <a:rPr sz="2000" spc="5" dirty="0">
                <a:latin typeface="Times New Roman"/>
                <a:cs typeface="Times New Roman"/>
              </a:rPr>
              <a:t>the </a:t>
            </a:r>
            <a:r>
              <a:rPr sz="2000" dirty="0">
                <a:latin typeface="Times New Roman"/>
                <a:cs typeface="Times New Roman"/>
              </a:rPr>
              <a:t>thoughts </a:t>
            </a:r>
            <a:r>
              <a:rPr sz="2000" spc="5" dirty="0">
                <a:latin typeface="Times New Roman"/>
                <a:cs typeface="Times New Roman"/>
              </a:rPr>
              <a:t>from </a:t>
            </a:r>
            <a:r>
              <a:rPr sz="2000" dirty="0">
                <a:latin typeface="Times New Roman"/>
                <a:cs typeface="Times New Roman"/>
              </a:rPr>
              <a:t>which </a:t>
            </a:r>
            <a:r>
              <a:rPr sz="2000" spc="-5" dirty="0">
                <a:latin typeface="Times New Roman"/>
                <a:cs typeface="Times New Roman"/>
              </a:rPr>
              <a:t>it  </a:t>
            </a:r>
            <a:r>
              <a:rPr sz="2000" dirty="0">
                <a:latin typeface="Times New Roman"/>
                <a:cs typeface="Times New Roman"/>
              </a:rPr>
              <a:t>comes. </a:t>
            </a:r>
            <a:r>
              <a:rPr sz="2000" spc="5" dirty="0">
                <a:latin typeface="Times New Roman"/>
                <a:cs typeface="Times New Roman"/>
              </a:rPr>
              <a:t>By </a:t>
            </a:r>
            <a:r>
              <a:rPr sz="2000" dirty="0">
                <a:latin typeface="Times New Roman"/>
                <a:cs typeface="Times New Roman"/>
              </a:rPr>
              <a:t>improving </a:t>
            </a:r>
            <a:r>
              <a:rPr sz="2000" spc="5" dirty="0">
                <a:latin typeface="Times New Roman"/>
                <a:cs typeface="Times New Roman"/>
              </a:rPr>
              <a:t>awareness </a:t>
            </a:r>
            <a:r>
              <a:rPr sz="2000" dirty="0">
                <a:latin typeface="Times New Roman"/>
                <a:cs typeface="Times New Roman"/>
              </a:rPr>
              <a:t>one can </a:t>
            </a:r>
            <a:r>
              <a:rPr sz="2000" spc="5" dirty="0">
                <a:latin typeface="Times New Roman"/>
                <a:cs typeface="Times New Roman"/>
              </a:rPr>
              <a:t>become</a:t>
            </a:r>
            <a:r>
              <a:rPr sz="2000" spc="15" dirty="0">
                <a:latin typeface="Times New Roman"/>
                <a:cs typeface="Times New Roman"/>
              </a:rPr>
              <a:t> </a:t>
            </a:r>
            <a:r>
              <a:rPr sz="2000" dirty="0">
                <a:latin typeface="Times New Roman"/>
                <a:cs typeface="Times New Roman"/>
              </a:rPr>
              <a:t>virtuous.</a:t>
            </a:r>
          </a:p>
          <a:p>
            <a:pPr marL="457200" marR="5080" lvl="2" indent="-222885" algn="just">
              <a:spcBef>
                <a:spcPts val="665"/>
              </a:spcBef>
              <a:buFont typeface="Symbol"/>
              <a:buChar char=""/>
              <a:tabLst>
                <a:tab pos="457834" algn="l"/>
              </a:tabLst>
            </a:pPr>
            <a:r>
              <a:rPr sz="2000" spc="5" dirty="0">
                <a:latin typeface="Times New Roman"/>
                <a:cs typeface="Times New Roman"/>
              </a:rPr>
              <a:t>Right Meditation - </a:t>
            </a:r>
            <a:r>
              <a:rPr sz="2000" dirty="0">
                <a:latin typeface="Times New Roman"/>
                <a:cs typeface="Times New Roman"/>
              </a:rPr>
              <a:t>proper </a:t>
            </a:r>
            <a:r>
              <a:rPr sz="2000" spc="5" dirty="0">
                <a:latin typeface="Times New Roman"/>
                <a:cs typeface="Times New Roman"/>
              </a:rPr>
              <a:t>mental, </a:t>
            </a:r>
            <a:r>
              <a:rPr sz="2000" dirty="0">
                <a:latin typeface="Times New Roman"/>
                <a:cs typeface="Times New Roman"/>
              </a:rPr>
              <a:t>physical preparation helps </a:t>
            </a:r>
            <a:r>
              <a:rPr sz="2000" spc="5" dirty="0">
                <a:latin typeface="Times New Roman"/>
                <a:cs typeface="Times New Roman"/>
              </a:rPr>
              <a:t>a person </a:t>
            </a:r>
            <a:r>
              <a:rPr sz="2000" dirty="0">
                <a:latin typeface="Times New Roman"/>
                <a:cs typeface="Times New Roman"/>
              </a:rPr>
              <a:t>to attain </a:t>
            </a:r>
            <a:r>
              <a:rPr sz="2000" spc="5" dirty="0">
                <a:latin typeface="Times New Roman"/>
                <a:cs typeface="Times New Roman"/>
              </a:rPr>
              <a:t>nirvana.  </a:t>
            </a:r>
            <a:r>
              <a:rPr sz="2000" dirty="0">
                <a:latin typeface="Times New Roman"/>
                <a:cs typeface="Times New Roman"/>
              </a:rPr>
              <a:t>Salvation comes </a:t>
            </a:r>
            <a:r>
              <a:rPr sz="2000" spc="5" dirty="0">
                <a:latin typeface="Times New Roman"/>
                <a:cs typeface="Times New Roman"/>
              </a:rPr>
              <a:t>only from following </a:t>
            </a:r>
            <a:r>
              <a:rPr sz="2000" dirty="0">
                <a:latin typeface="Times New Roman"/>
                <a:cs typeface="Times New Roman"/>
              </a:rPr>
              <a:t>four </a:t>
            </a:r>
            <a:r>
              <a:rPr sz="2000" spc="5" dirty="0">
                <a:latin typeface="Times New Roman"/>
                <a:cs typeface="Times New Roman"/>
              </a:rPr>
              <a:t>- noble </a:t>
            </a:r>
            <a:r>
              <a:rPr sz="2000" dirty="0">
                <a:latin typeface="Times New Roman"/>
                <a:cs typeface="Times New Roman"/>
              </a:rPr>
              <a:t>truths and eightfold path. </a:t>
            </a:r>
            <a:r>
              <a:rPr sz="2000" spc="5" dirty="0">
                <a:latin typeface="Times New Roman"/>
                <a:cs typeface="Times New Roman"/>
              </a:rPr>
              <a:t>No god, no  </a:t>
            </a:r>
            <a:r>
              <a:rPr sz="2000" dirty="0">
                <a:latin typeface="Times New Roman"/>
                <a:cs typeface="Times New Roman"/>
              </a:rPr>
              <a:t>ritual and </a:t>
            </a:r>
            <a:r>
              <a:rPr sz="2000" spc="5" dirty="0">
                <a:latin typeface="Times New Roman"/>
                <a:cs typeface="Times New Roman"/>
              </a:rPr>
              <a:t>no </a:t>
            </a:r>
            <a:r>
              <a:rPr sz="2000" dirty="0">
                <a:latin typeface="Times New Roman"/>
                <a:cs typeface="Times New Roman"/>
              </a:rPr>
              <a:t>type </a:t>
            </a:r>
            <a:r>
              <a:rPr sz="2000" spc="5" dirty="0">
                <a:latin typeface="Times New Roman"/>
                <a:cs typeface="Times New Roman"/>
              </a:rPr>
              <a:t>of </a:t>
            </a:r>
            <a:r>
              <a:rPr sz="2000" dirty="0">
                <a:latin typeface="Times New Roman"/>
                <a:cs typeface="Times New Roman"/>
              </a:rPr>
              <a:t>outside </a:t>
            </a:r>
            <a:r>
              <a:rPr sz="2000" spc="5" dirty="0">
                <a:latin typeface="Times New Roman"/>
                <a:cs typeface="Times New Roman"/>
              </a:rPr>
              <a:t>power </a:t>
            </a:r>
            <a:r>
              <a:rPr sz="2000" dirty="0">
                <a:latin typeface="Times New Roman"/>
                <a:cs typeface="Times New Roman"/>
              </a:rPr>
              <a:t>can save </a:t>
            </a:r>
            <a:r>
              <a:rPr sz="2000" spc="5" dirty="0">
                <a:latin typeface="Times New Roman"/>
                <a:cs typeface="Times New Roman"/>
              </a:rPr>
              <a:t>humanity.</a:t>
            </a:r>
            <a:endParaRPr sz="2000" dirty="0">
              <a:latin typeface="Times New Roman"/>
              <a:cs typeface="Times New Roman"/>
            </a:endParaRPr>
          </a:p>
        </p:txBody>
      </p:sp>
    </p:spTree>
    <p:extLst>
      <p:ext uri="{BB962C8B-B14F-4D97-AF65-F5344CB8AC3E}">
        <p14:creationId xmlns:p14="http://schemas.microsoft.com/office/powerpoint/2010/main" val="6360270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AB48F9-9729-4857-B814-299584DEBCE3}"/>
              </a:ext>
            </a:extLst>
          </p:cNvPr>
          <p:cNvSpPr txBox="1"/>
          <p:nvPr/>
        </p:nvSpPr>
        <p:spPr>
          <a:xfrm>
            <a:off x="342900" y="228600"/>
            <a:ext cx="11506200" cy="6419450"/>
          </a:xfrm>
          <a:prstGeom prst="rect">
            <a:avLst/>
          </a:prstGeom>
          <a:noFill/>
        </p:spPr>
        <p:txBody>
          <a:bodyPr wrap="square">
            <a:spAutoFit/>
          </a:bodyPr>
          <a:lstStyle/>
          <a:p>
            <a:pPr marL="12700">
              <a:lnSpc>
                <a:spcPct val="100000"/>
              </a:lnSpc>
              <a:tabLst>
                <a:tab pos="457200" algn="l"/>
              </a:tabLst>
            </a:pPr>
            <a:r>
              <a:rPr lang="en-US" sz="2200" b="1" spc="5" dirty="0">
                <a:latin typeface="Times New Roman"/>
                <a:cs typeface="Times New Roman"/>
              </a:rPr>
              <a:t>3.8	ETHICS IN</a:t>
            </a:r>
            <a:r>
              <a:rPr lang="en-US" sz="2200" b="1" spc="-10" dirty="0">
                <a:latin typeface="Times New Roman"/>
                <a:cs typeface="Times New Roman"/>
              </a:rPr>
              <a:t> </a:t>
            </a:r>
            <a:r>
              <a:rPr lang="en-US" sz="2200" b="1" spc="5" dirty="0">
                <a:latin typeface="Times New Roman"/>
                <a:cs typeface="Times New Roman"/>
              </a:rPr>
              <a:t>JAINISM</a:t>
            </a:r>
            <a:endParaRPr lang="en-US" sz="2200" dirty="0">
              <a:latin typeface="Times New Roman"/>
              <a:cs typeface="Times New Roman"/>
            </a:endParaRPr>
          </a:p>
          <a:p>
            <a:pPr marL="12700" marR="5715" algn="just">
              <a:lnSpc>
                <a:spcPct val="97300"/>
              </a:lnSpc>
            </a:pPr>
            <a:r>
              <a:rPr lang="en-US" sz="2200" spc="5" dirty="0">
                <a:latin typeface="Times New Roman"/>
                <a:cs typeface="Times New Roman"/>
              </a:rPr>
              <a:t>In general </a:t>
            </a:r>
            <a:r>
              <a:rPr lang="en-US" sz="2200" dirty="0" err="1">
                <a:latin typeface="Times New Roman"/>
                <a:cs typeface="Times New Roman"/>
              </a:rPr>
              <a:t>Jaina</a:t>
            </a:r>
            <a:r>
              <a:rPr lang="en-US" sz="2200" dirty="0">
                <a:latin typeface="Times New Roman"/>
                <a:cs typeface="Times New Roman"/>
              </a:rPr>
              <a:t> morality consists in the essential </a:t>
            </a:r>
            <a:r>
              <a:rPr lang="en-US" sz="2200" spc="5" dirty="0">
                <a:latin typeface="Times New Roman"/>
                <a:cs typeface="Times New Roman"/>
              </a:rPr>
              <a:t>observance of </a:t>
            </a:r>
            <a:r>
              <a:rPr lang="en-US" sz="2200" spc="5" dirty="0" err="1">
                <a:latin typeface="Times New Roman"/>
                <a:cs typeface="Times New Roman"/>
              </a:rPr>
              <a:t>Panch</a:t>
            </a:r>
            <a:r>
              <a:rPr lang="en-US" sz="2200" spc="5" dirty="0">
                <a:latin typeface="Times New Roman"/>
                <a:cs typeface="Times New Roman"/>
              </a:rPr>
              <a:t> </a:t>
            </a:r>
            <a:r>
              <a:rPr lang="en-US" sz="2200" spc="5" dirty="0" err="1">
                <a:latin typeface="Times New Roman"/>
                <a:cs typeface="Times New Roman"/>
              </a:rPr>
              <a:t>mahavrtas</a:t>
            </a:r>
            <a:r>
              <a:rPr lang="en-US" sz="2200" spc="5" dirty="0">
                <a:latin typeface="Times New Roman"/>
                <a:cs typeface="Times New Roman"/>
              </a:rPr>
              <a:t>,</a:t>
            </a:r>
            <a:r>
              <a:rPr lang="en-US" sz="2200" dirty="0">
                <a:latin typeface="Times New Roman"/>
                <a:cs typeface="Times New Roman"/>
              </a:rPr>
              <a:t> </a:t>
            </a:r>
            <a:r>
              <a:rPr lang="en-US" sz="2200" spc="5" dirty="0">
                <a:latin typeface="Times New Roman"/>
                <a:cs typeface="Times New Roman"/>
              </a:rPr>
              <a:t>which are the ingredients </a:t>
            </a:r>
            <a:r>
              <a:rPr lang="en-US" sz="2200" spc="10" dirty="0">
                <a:latin typeface="Times New Roman"/>
                <a:cs typeface="Times New Roman"/>
              </a:rPr>
              <a:t>of </a:t>
            </a:r>
            <a:r>
              <a:rPr lang="en-US" sz="2200" spc="5" dirty="0">
                <a:latin typeface="Times New Roman"/>
                <a:cs typeface="Times New Roman"/>
              </a:rPr>
              <a:t>right </a:t>
            </a:r>
            <a:r>
              <a:rPr lang="en-US" sz="2200" dirty="0">
                <a:latin typeface="Times New Roman"/>
                <a:cs typeface="Times New Roman"/>
              </a:rPr>
              <a:t>conduct. </a:t>
            </a:r>
            <a:r>
              <a:rPr lang="en-US" sz="2200" spc="5" dirty="0">
                <a:latin typeface="Times New Roman"/>
                <a:cs typeface="Times New Roman"/>
              </a:rPr>
              <a:t>For the attainment of Moksha, Jainism  </a:t>
            </a:r>
            <a:r>
              <a:rPr lang="en-US" sz="2200" dirty="0">
                <a:latin typeface="Times New Roman"/>
                <a:cs typeface="Times New Roman"/>
              </a:rPr>
              <a:t>prescribes </a:t>
            </a:r>
            <a:r>
              <a:rPr lang="en-US" sz="2200" spc="5" dirty="0">
                <a:latin typeface="Times New Roman"/>
                <a:cs typeface="Times New Roman"/>
              </a:rPr>
              <a:t>a </a:t>
            </a:r>
            <a:r>
              <a:rPr lang="en-US" sz="2200" dirty="0">
                <a:latin typeface="Times New Roman"/>
                <a:cs typeface="Times New Roman"/>
              </a:rPr>
              <a:t>threefold path </a:t>
            </a:r>
            <a:r>
              <a:rPr lang="en-US" sz="2200" spc="5" dirty="0">
                <a:latin typeface="Times New Roman"/>
                <a:cs typeface="Times New Roman"/>
              </a:rPr>
              <a:t>known as </a:t>
            </a:r>
            <a:r>
              <a:rPr lang="en-US" sz="2200" dirty="0">
                <a:latin typeface="Times New Roman"/>
                <a:cs typeface="Times New Roman"/>
              </a:rPr>
              <a:t>Triratna (Three Jewels). </a:t>
            </a:r>
            <a:r>
              <a:rPr lang="en-US" sz="2200" spc="5" dirty="0">
                <a:latin typeface="Times New Roman"/>
                <a:cs typeface="Times New Roman"/>
              </a:rPr>
              <a:t>They </a:t>
            </a:r>
            <a:r>
              <a:rPr lang="en-US" sz="2200" dirty="0">
                <a:latin typeface="Times New Roman"/>
                <a:cs typeface="Times New Roman"/>
              </a:rPr>
              <a:t>are right faith (</a:t>
            </a:r>
            <a:r>
              <a:rPr lang="en-US" sz="2200" i="1" dirty="0" err="1">
                <a:latin typeface="Times New Roman"/>
                <a:cs typeface="Times New Roman"/>
              </a:rPr>
              <a:t>Samyag</a:t>
            </a:r>
            <a:r>
              <a:rPr lang="en-US" sz="2200" i="1" dirty="0">
                <a:latin typeface="Times New Roman"/>
                <a:cs typeface="Times New Roman"/>
              </a:rPr>
              <a:t>  </a:t>
            </a:r>
            <a:r>
              <a:rPr lang="en-US" sz="2200" i="1" spc="5" dirty="0" err="1">
                <a:latin typeface="Times New Roman"/>
                <a:cs typeface="Times New Roman"/>
              </a:rPr>
              <a:t>Darsana</a:t>
            </a:r>
            <a:r>
              <a:rPr lang="en-US" sz="2200" spc="5" dirty="0">
                <a:latin typeface="Times New Roman"/>
                <a:cs typeface="Times New Roman"/>
              </a:rPr>
              <a:t>), </a:t>
            </a:r>
            <a:r>
              <a:rPr lang="en-US" sz="2200" dirty="0">
                <a:latin typeface="Times New Roman"/>
                <a:cs typeface="Times New Roman"/>
              </a:rPr>
              <a:t>right </a:t>
            </a:r>
            <a:r>
              <a:rPr lang="en-US" sz="2200" spc="5" dirty="0">
                <a:latin typeface="Times New Roman"/>
                <a:cs typeface="Times New Roman"/>
              </a:rPr>
              <a:t>knowledge </a:t>
            </a:r>
            <a:r>
              <a:rPr lang="en-US" sz="2200" dirty="0">
                <a:latin typeface="Times New Roman"/>
                <a:cs typeface="Times New Roman"/>
              </a:rPr>
              <a:t>(</a:t>
            </a:r>
            <a:r>
              <a:rPr lang="en-US" sz="2200" i="1" dirty="0" err="1">
                <a:latin typeface="Times New Roman"/>
                <a:cs typeface="Times New Roman"/>
              </a:rPr>
              <a:t>Samyag</a:t>
            </a:r>
            <a:r>
              <a:rPr lang="en-US" sz="2200" i="1" dirty="0">
                <a:latin typeface="Times New Roman"/>
                <a:cs typeface="Times New Roman"/>
              </a:rPr>
              <a:t> </a:t>
            </a:r>
            <a:r>
              <a:rPr lang="en-US" sz="2200" i="1" dirty="0" err="1">
                <a:latin typeface="Times New Roman"/>
                <a:cs typeface="Times New Roman"/>
              </a:rPr>
              <a:t>gyan</a:t>
            </a:r>
            <a:r>
              <a:rPr lang="en-US" sz="2200" dirty="0">
                <a:latin typeface="Times New Roman"/>
                <a:cs typeface="Times New Roman"/>
              </a:rPr>
              <a:t>), and </a:t>
            </a:r>
            <a:r>
              <a:rPr lang="en-US" sz="2200" spc="5" dirty="0">
                <a:latin typeface="Times New Roman"/>
                <a:cs typeface="Times New Roman"/>
              </a:rPr>
              <a:t>right </a:t>
            </a:r>
            <a:r>
              <a:rPr lang="en-US" sz="2200" dirty="0">
                <a:latin typeface="Times New Roman"/>
                <a:cs typeface="Times New Roman"/>
              </a:rPr>
              <a:t>conduct (</a:t>
            </a:r>
            <a:r>
              <a:rPr lang="en-US" sz="2200" i="1" dirty="0" err="1">
                <a:latin typeface="Times New Roman"/>
                <a:cs typeface="Times New Roman"/>
              </a:rPr>
              <a:t>Samyag</a:t>
            </a:r>
            <a:r>
              <a:rPr lang="en-US" sz="2200" i="1" dirty="0">
                <a:latin typeface="Times New Roman"/>
                <a:cs typeface="Times New Roman"/>
              </a:rPr>
              <a:t> </a:t>
            </a:r>
            <a:r>
              <a:rPr lang="en-US" sz="2200" i="1" dirty="0" err="1">
                <a:latin typeface="Times New Roman"/>
                <a:cs typeface="Times New Roman"/>
              </a:rPr>
              <a:t>Charitra</a:t>
            </a:r>
            <a:r>
              <a:rPr lang="en-US" sz="2200" dirty="0">
                <a:latin typeface="Times New Roman"/>
                <a:cs typeface="Times New Roman"/>
              </a:rPr>
              <a:t>). All </a:t>
            </a:r>
            <a:r>
              <a:rPr lang="en-US" sz="2200" spc="5" dirty="0">
                <a:latin typeface="Times New Roman"/>
                <a:cs typeface="Times New Roman"/>
              </a:rPr>
              <a:t>these </a:t>
            </a:r>
            <a:r>
              <a:rPr lang="en-US" sz="2200" dirty="0">
                <a:latin typeface="Times New Roman"/>
                <a:cs typeface="Times New Roman"/>
              </a:rPr>
              <a:t>three  </a:t>
            </a:r>
            <a:r>
              <a:rPr lang="en-US" sz="2200" spc="5" dirty="0">
                <a:latin typeface="Times New Roman"/>
                <a:cs typeface="Times New Roman"/>
              </a:rPr>
              <a:t>are </a:t>
            </a:r>
            <a:r>
              <a:rPr lang="en-US" sz="2200" dirty="0">
                <a:latin typeface="Times New Roman"/>
                <a:cs typeface="Times New Roman"/>
              </a:rPr>
              <a:t>essential for </a:t>
            </a:r>
            <a:r>
              <a:rPr lang="en-US" sz="2200" spc="5" dirty="0">
                <a:latin typeface="Times New Roman"/>
                <a:cs typeface="Times New Roman"/>
              </a:rPr>
              <a:t>the </a:t>
            </a:r>
            <a:r>
              <a:rPr lang="en-US" sz="2200" dirty="0">
                <a:latin typeface="Times New Roman"/>
                <a:cs typeface="Times New Roman"/>
              </a:rPr>
              <a:t>attainment </a:t>
            </a:r>
            <a:r>
              <a:rPr lang="en-US" sz="2200" spc="5" dirty="0">
                <a:latin typeface="Times New Roman"/>
                <a:cs typeface="Times New Roman"/>
              </a:rPr>
              <a:t>of </a:t>
            </a:r>
            <a:r>
              <a:rPr lang="en-US" sz="2200" i="1" dirty="0">
                <a:latin typeface="Times New Roman"/>
                <a:cs typeface="Times New Roman"/>
              </a:rPr>
              <a:t>Moksha </a:t>
            </a:r>
            <a:r>
              <a:rPr lang="en-US" sz="2200" spc="5" dirty="0">
                <a:latin typeface="Times New Roman"/>
                <a:cs typeface="Times New Roman"/>
              </a:rPr>
              <a:t>but Jainism gives </a:t>
            </a:r>
            <a:r>
              <a:rPr lang="en-US" sz="2200" dirty="0">
                <a:latin typeface="Times New Roman"/>
                <a:cs typeface="Times New Roman"/>
              </a:rPr>
              <a:t>primary </a:t>
            </a:r>
            <a:r>
              <a:rPr lang="en-US" sz="2200" spc="5" dirty="0">
                <a:latin typeface="Times New Roman"/>
                <a:cs typeface="Times New Roman"/>
              </a:rPr>
              <a:t>importance to the </a:t>
            </a:r>
            <a:r>
              <a:rPr lang="en-US" sz="2200" dirty="0">
                <a:latin typeface="Times New Roman"/>
                <a:cs typeface="Times New Roman"/>
              </a:rPr>
              <a:t>third  </a:t>
            </a:r>
            <a:r>
              <a:rPr lang="en-US" sz="2200" spc="5" dirty="0">
                <a:latin typeface="Times New Roman"/>
                <a:cs typeface="Times New Roman"/>
              </a:rPr>
              <a:t>without which </a:t>
            </a:r>
            <a:r>
              <a:rPr lang="en-US" sz="2200" dirty="0">
                <a:latin typeface="Times New Roman"/>
                <a:cs typeface="Times New Roman"/>
              </a:rPr>
              <a:t>it </a:t>
            </a:r>
            <a:r>
              <a:rPr lang="en-US" sz="2200" spc="5" dirty="0">
                <a:latin typeface="Times New Roman"/>
                <a:cs typeface="Times New Roman"/>
              </a:rPr>
              <a:t>is </a:t>
            </a:r>
            <a:r>
              <a:rPr lang="en-US" sz="2200" dirty="0">
                <a:latin typeface="Times New Roman"/>
                <a:cs typeface="Times New Roman"/>
              </a:rPr>
              <a:t>useless to </a:t>
            </a:r>
            <a:r>
              <a:rPr lang="en-US" sz="2200" spc="5" dirty="0">
                <a:latin typeface="Times New Roman"/>
                <a:cs typeface="Times New Roman"/>
              </a:rPr>
              <a:t>observe the former</a:t>
            </a:r>
            <a:r>
              <a:rPr lang="en-US" sz="2200" dirty="0">
                <a:latin typeface="Times New Roman"/>
                <a:cs typeface="Times New Roman"/>
              </a:rPr>
              <a:t> </a:t>
            </a:r>
            <a:r>
              <a:rPr lang="en-US" sz="2200" spc="5" dirty="0" err="1">
                <a:latin typeface="Times New Roman"/>
                <a:cs typeface="Times New Roman"/>
              </a:rPr>
              <a:t>two.</a:t>
            </a:r>
            <a:r>
              <a:rPr lang="en-US" sz="2200" b="1" spc="5" dirty="0" err="1">
                <a:latin typeface="Times New Roman"/>
                <a:cs typeface="Times New Roman"/>
              </a:rPr>
              <a:t>The</a:t>
            </a:r>
            <a:r>
              <a:rPr lang="en-US" sz="2200" b="1" spc="5" dirty="0">
                <a:latin typeface="Times New Roman"/>
                <a:cs typeface="Times New Roman"/>
              </a:rPr>
              <a:t> Threefold path as Moral </a:t>
            </a:r>
            <a:r>
              <a:rPr lang="en-US" sz="2200" b="1" dirty="0">
                <a:latin typeface="Times New Roman"/>
                <a:cs typeface="Times New Roman"/>
              </a:rPr>
              <a:t>Values </a:t>
            </a:r>
            <a:r>
              <a:rPr lang="en-US" sz="2200" b="1" spc="5" dirty="0">
                <a:latin typeface="Times New Roman"/>
                <a:cs typeface="Times New Roman"/>
              </a:rPr>
              <a:t>for</a:t>
            </a:r>
            <a:r>
              <a:rPr lang="en-US" sz="2200" b="1" spc="-30" dirty="0">
                <a:latin typeface="Times New Roman"/>
                <a:cs typeface="Times New Roman"/>
              </a:rPr>
              <a:t> </a:t>
            </a:r>
            <a:r>
              <a:rPr lang="en-US" sz="2200" b="1" spc="5" dirty="0">
                <a:latin typeface="Times New Roman"/>
                <a:cs typeface="Times New Roman"/>
              </a:rPr>
              <a:t>Moksha</a:t>
            </a:r>
            <a:endParaRPr lang="en-US" sz="2200" dirty="0">
              <a:latin typeface="Times New Roman"/>
              <a:cs typeface="Times New Roman"/>
            </a:endParaRPr>
          </a:p>
          <a:p>
            <a:pPr marL="12700" marR="5080" algn="just">
              <a:lnSpc>
                <a:spcPct val="97300"/>
              </a:lnSpc>
              <a:spcBef>
                <a:spcPts val="570"/>
              </a:spcBef>
            </a:pPr>
            <a:r>
              <a:rPr lang="en-US" sz="2200" spc="5" dirty="0">
                <a:latin typeface="Times New Roman"/>
                <a:cs typeface="Times New Roman"/>
              </a:rPr>
              <a:t>From the </a:t>
            </a:r>
            <a:r>
              <a:rPr lang="en-US" sz="2200" dirty="0">
                <a:latin typeface="Times New Roman"/>
                <a:cs typeface="Times New Roman"/>
              </a:rPr>
              <a:t>practical </a:t>
            </a:r>
            <a:r>
              <a:rPr lang="en-US" sz="2200" spc="5" dirty="0">
                <a:latin typeface="Times New Roman"/>
                <a:cs typeface="Times New Roman"/>
              </a:rPr>
              <a:t>point of view </a:t>
            </a:r>
            <a:r>
              <a:rPr lang="en-US" sz="2200" dirty="0">
                <a:latin typeface="Times New Roman"/>
                <a:cs typeface="Times New Roman"/>
              </a:rPr>
              <a:t>Jainism </a:t>
            </a:r>
            <a:r>
              <a:rPr lang="en-US" sz="2200" spc="5" dirty="0">
                <a:latin typeface="Times New Roman"/>
                <a:cs typeface="Times New Roman"/>
              </a:rPr>
              <a:t>necessarily </a:t>
            </a:r>
            <a:r>
              <a:rPr lang="en-US" sz="2200" dirty="0">
                <a:latin typeface="Times New Roman"/>
                <a:cs typeface="Times New Roman"/>
              </a:rPr>
              <a:t>invites </a:t>
            </a:r>
            <a:r>
              <a:rPr lang="en-US" sz="2200" spc="10" dirty="0">
                <a:latin typeface="Times New Roman"/>
                <a:cs typeface="Times New Roman"/>
              </a:rPr>
              <a:t>us </a:t>
            </a:r>
            <a:r>
              <a:rPr lang="en-US" sz="2200" dirty="0">
                <a:latin typeface="Times New Roman"/>
                <a:cs typeface="Times New Roman"/>
              </a:rPr>
              <a:t>to </a:t>
            </a:r>
            <a:r>
              <a:rPr lang="en-US" sz="2200" spc="5" dirty="0">
                <a:latin typeface="Times New Roman"/>
                <a:cs typeface="Times New Roman"/>
              </a:rPr>
              <a:t>have firm belief </a:t>
            </a:r>
            <a:r>
              <a:rPr lang="en-US" sz="2200" dirty="0">
                <a:latin typeface="Times New Roman"/>
                <a:cs typeface="Times New Roman"/>
              </a:rPr>
              <a:t>in the seven  principles. </a:t>
            </a:r>
            <a:r>
              <a:rPr lang="en-US" sz="2200" spc="5" dirty="0">
                <a:latin typeface="Times New Roman"/>
                <a:cs typeface="Times New Roman"/>
              </a:rPr>
              <a:t>Belief </a:t>
            </a:r>
            <a:r>
              <a:rPr lang="en-US" sz="2200" dirty="0">
                <a:latin typeface="Times New Roman"/>
                <a:cs typeface="Times New Roman"/>
              </a:rPr>
              <a:t>in </a:t>
            </a:r>
            <a:r>
              <a:rPr lang="en-US" sz="2200" spc="5" dirty="0">
                <a:latin typeface="Times New Roman"/>
                <a:cs typeface="Times New Roman"/>
              </a:rPr>
              <a:t>the seven </a:t>
            </a:r>
            <a:r>
              <a:rPr lang="en-US" sz="2200" dirty="0">
                <a:latin typeface="Times New Roman"/>
                <a:cs typeface="Times New Roman"/>
              </a:rPr>
              <a:t>principles </a:t>
            </a:r>
            <a:r>
              <a:rPr lang="en-US" sz="2200" spc="5" dirty="0">
                <a:latin typeface="Times New Roman"/>
                <a:cs typeface="Times New Roman"/>
              </a:rPr>
              <a:t>is known </a:t>
            </a:r>
            <a:r>
              <a:rPr lang="en-US" sz="2200" dirty="0">
                <a:latin typeface="Times New Roman"/>
                <a:cs typeface="Times New Roman"/>
              </a:rPr>
              <a:t>as right faith. </a:t>
            </a:r>
            <a:r>
              <a:rPr lang="en-US" sz="2200" spc="5" dirty="0">
                <a:latin typeface="Times New Roman"/>
                <a:cs typeface="Times New Roman"/>
              </a:rPr>
              <a:t>The </a:t>
            </a:r>
            <a:r>
              <a:rPr lang="en-US" sz="2200" dirty="0">
                <a:latin typeface="Times New Roman"/>
                <a:cs typeface="Times New Roman"/>
              </a:rPr>
              <a:t>seven </a:t>
            </a:r>
            <a:r>
              <a:rPr lang="en-US" sz="2200" spc="5" dirty="0">
                <a:latin typeface="Times New Roman"/>
                <a:cs typeface="Times New Roman"/>
              </a:rPr>
              <a:t>principles </a:t>
            </a:r>
            <a:r>
              <a:rPr lang="en-US" sz="2200" dirty="0">
                <a:latin typeface="Times New Roman"/>
                <a:cs typeface="Times New Roman"/>
              </a:rPr>
              <a:t>are: </a:t>
            </a:r>
            <a:r>
              <a:rPr lang="en-US" sz="2200" spc="5" dirty="0">
                <a:latin typeface="Times New Roman"/>
                <a:cs typeface="Times New Roman"/>
              </a:rPr>
              <a:t>1) </a:t>
            </a:r>
            <a:r>
              <a:rPr lang="en-US" sz="2200" dirty="0">
                <a:latin typeface="Times New Roman"/>
                <a:cs typeface="Times New Roman"/>
              </a:rPr>
              <a:t>Soul  (</a:t>
            </a:r>
            <a:r>
              <a:rPr lang="en-US" sz="2200" i="1" dirty="0" err="1">
                <a:latin typeface="Times New Roman"/>
                <a:cs typeface="Times New Roman"/>
              </a:rPr>
              <a:t>Jiva</a:t>
            </a:r>
            <a:r>
              <a:rPr lang="en-US" sz="2200" dirty="0">
                <a:latin typeface="Times New Roman"/>
                <a:cs typeface="Times New Roman"/>
              </a:rPr>
              <a:t>) 2) </a:t>
            </a:r>
            <a:r>
              <a:rPr lang="en-US" sz="2200" spc="5" dirty="0">
                <a:latin typeface="Times New Roman"/>
                <a:cs typeface="Times New Roman"/>
              </a:rPr>
              <a:t>Non- Soul </a:t>
            </a:r>
            <a:r>
              <a:rPr lang="en-US" sz="2200" dirty="0">
                <a:latin typeface="Times New Roman"/>
                <a:cs typeface="Times New Roman"/>
              </a:rPr>
              <a:t>(</a:t>
            </a:r>
            <a:r>
              <a:rPr lang="en-US" sz="2200" i="1" dirty="0">
                <a:latin typeface="Times New Roman"/>
                <a:cs typeface="Times New Roman"/>
              </a:rPr>
              <a:t>Ajiva</a:t>
            </a:r>
            <a:r>
              <a:rPr lang="en-US" sz="2200" dirty="0">
                <a:latin typeface="Times New Roman"/>
                <a:cs typeface="Times New Roman"/>
              </a:rPr>
              <a:t>) 3) </a:t>
            </a:r>
            <a:r>
              <a:rPr lang="en-US" sz="2200" spc="5" dirty="0">
                <a:latin typeface="Times New Roman"/>
                <a:cs typeface="Times New Roman"/>
              </a:rPr>
              <a:t>Inflow (</a:t>
            </a:r>
            <a:r>
              <a:rPr lang="en-US" sz="2200" i="1" spc="5" dirty="0" err="1">
                <a:latin typeface="Times New Roman"/>
                <a:cs typeface="Times New Roman"/>
              </a:rPr>
              <a:t>Asrava</a:t>
            </a:r>
            <a:r>
              <a:rPr lang="en-US" sz="2200" spc="5" dirty="0">
                <a:latin typeface="Times New Roman"/>
                <a:cs typeface="Times New Roman"/>
              </a:rPr>
              <a:t>) 4) Bondage (</a:t>
            </a:r>
            <a:r>
              <a:rPr lang="en-US" sz="2200" i="1" spc="5" dirty="0">
                <a:latin typeface="Times New Roman"/>
                <a:cs typeface="Times New Roman"/>
              </a:rPr>
              <a:t>Bandha</a:t>
            </a:r>
            <a:r>
              <a:rPr lang="en-US" sz="2200" spc="5" dirty="0">
                <a:latin typeface="Times New Roman"/>
                <a:cs typeface="Times New Roman"/>
              </a:rPr>
              <a:t>) 5) Checking (</a:t>
            </a:r>
            <a:r>
              <a:rPr lang="en-US" sz="2200" i="1" spc="5" dirty="0" err="1">
                <a:latin typeface="Times New Roman"/>
                <a:cs typeface="Times New Roman"/>
              </a:rPr>
              <a:t>Samvara</a:t>
            </a:r>
            <a:r>
              <a:rPr lang="en-US" sz="2200" spc="5" dirty="0">
                <a:latin typeface="Times New Roman"/>
                <a:cs typeface="Times New Roman"/>
              </a:rPr>
              <a:t>)          6)  Shedding </a:t>
            </a:r>
            <a:r>
              <a:rPr lang="en-US" sz="2200" dirty="0">
                <a:latin typeface="Times New Roman"/>
                <a:cs typeface="Times New Roman"/>
              </a:rPr>
              <a:t>(</a:t>
            </a:r>
            <a:r>
              <a:rPr lang="en-US" sz="2200" i="1" dirty="0" err="1">
                <a:latin typeface="Times New Roman"/>
                <a:cs typeface="Times New Roman"/>
              </a:rPr>
              <a:t>Nirjara</a:t>
            </a:r>
            <a:r>
              <a:rPr lang="en-US" sz="2200" dirty="0">
                <a:latin typeface="Times New Roman"/>
                <a:cs typeface="Times New Roman"/>
              </a:rPr>
              <a:t>) </a:t>
            </a:r>
            <a:r>
              <a:rPr lang="en-US" sz="2200" spc="5" dirty="0">
                <a:latin typeface="Times New Roman"/>
                <a:cs typeface="Times New Roman"/>
              </a:rPr>
              <a:t>7) Liberation </a:t>
            </a:r>
            <a:r>
              <a:rPr lang="en-US" sz="2200" dirty="0">
                <a:latin typeface="Times New Roman"/>
                <a:cs typeface="Times New Roman"/>
              </a:rPr>
              <a:t>(</a:t>
            </a:r>
            <a:r>
              <a:rPr lang="en-US" sz="2200" i="1" dirty="0">
                <a:latin typeface="Times New Roman"/>
                <a:cs typeface="Times New Roman"/>
              </a:rPr>
              <a:t>Moksha</a:t>
            </a:r>
            <a:r>
              <a:rPr lang="en-US" sz="2200" dirty="0">
                <a:latin typeface="Times New Roman"/>
                <a:cs typeface="Times New Roman"/>
              </a:rPr>
              <a:t>). </a:t>
            </a:r>
            <a:r>
              <a:rPr lang="en-US" sz="2200" spc="5" dirty="0">
                <a:latin typeface="Times New Roman"/>
                <a:cs typeface="Times New Roman"/>
              </a:rPr>
              <a:t>All the objects and modifications of the universe  come under the </a:t>
            </a:r>
            <a:r>
              <a:rPr lang="en-US" sz="2200" dirty="0">
                <a:latin typeface="Times New Roman"/>
                <a:cs typeface="Times New Roman"/>
              </a:rPr>
              <a:t>first </a:t>
            </a:r>
            <a:r>
              <a:rPr lang="en-US" sz="2200" spc="5" dirty="0">
                <a:latin typeface="Times New Roman"/>
                <a:cs typeface="Times New Roman"/>
              </a:rPr>
              <a:t>two principles, soul </a:t>
            </a:r>
            <a:r>
              <a:rPr lang="en-US" sz="2200" dirty="0">
                <a:latin typeface="Times New Roman"/>
                <a:cs typeface="Times New Roman"/>
              </a:rPr>
              <a:t>and </a:t>
            </a:r>
            <a:r>
              <a:rPr lang="en-US" sz="2200" spc="5" dirty="0">
                <a:latin typeface="Times New Roman"/>
                <a:cs typeface="Times New Roman"/>
              </a:rPr>
              <a:t>non-soul. Feeling, </a:t>
            </a:r>
            <a:r>
              <a:rPr lang="en-US" sz="2200" dirty="0">
                <a:latin typeface="Times New Roman"/>
                <a:cs typeface="Times New Roman"/>
              </a:rPr>
              <a:t>perception, consciousness </a:t>
            </a:r>
            <a:r>
              <a:rPr lang="en-US" sz="2200" spc="5" dirty="0">
                <a:latin typeface="Times New Roman"/>
                <a:cs typeface="Times New Roman"/>
              </a:rPr>
              <a:t>are </a:t>
            </a:r>
            <a:r>
              <a:rPr lang="en-US" sz="2200" spc="295" dirty="0">
                <a:latin typeface="Times New Roman"/>
                <a:cs typeface="Times New Roman"/>
              </a:rPr>
              <a:t> </a:t>
            </a:r>
            <a:r>
              <a:rPr lang="en-US" sz="2200" spc="5" dirty="0">
                <a:latin typeface="Times New Roman"/>
                <a:cs typeface="Times New Roman"/>
              </a:rPr>
              <a:t>found </a:t>
            </a:r>
            <a:r>
              <a:rPr lang="en-US" sz="2200" dirty="0">
                <a:latin typeface="Times New Roman"/>
                <a:cs typeface="Times New Roman"/>
              </a:rPr>
              <a:t>in </a:t>
            </a:r>
            <a:r>
              <a:rPr lang="en-US" sz="2200" spc="5" dirty="0">
                <a:latin typeface="Times New Roman"/>
                <a:cs typeface="Times New Roman"/>
              </a:rPr>
              <a:t>the impure </a:t>
            </a:r>
            <a:r>
              <a:rPr lang="en-US" sz="2200" dirty="0">
                <a:latin typeface="Times New Roman"/>
                <a:cs typeface="Times New Roman"/>
              </a:rPr>
              <a:t>soul. </a:t>
            </a:r>
            <a:r>
              <a:rPr lang="en-US" sz="2200" spc="5" dirty="0">
                <a:latin typeface="Times New Roman"/>
                <a:cs typeface="Times New Roman"/>
              </a:rPr>
              <a:t>Body </a:t>
            </a:r>
            <a:r>
              <a:rPr lang="en-US" sz="2200" dirty="0">
                <a:latin typeface="Times New Roman"/>
                <a:cs typeface="Times New Roman"/>
              </a:rPr>
              <a:t>is included in the non-soul. </a:t>
            </a:r>
            <a:r>
              <a:rPr lang="en-US" sz="2200" spc="5" dirty="0">
                <a:latin typeface="Times New Roman"/>
                <a:cs typeface="Times New Roman"/>
              </a:rPr>
              <a:t>Pain </a:t>
            </a:r>
            <a:r>
              <a:rPr lang="en-US" sz="2200" dirty="0">
                <a:latin typeface="Times New Roman"/>
                <a:cs typeface="Times New Roman"/>
              </a:rPr>
              <a:t>and </a:t>
            </a:r>
            <a:r>
              <a:rPr lang="en-US" sz="2200" spc="5" dirty="0">
                <a:latin typeface="Times New Roman"/>
                <a:cs typeface="Times New Roman"/>
              </a:rPr>
              <a:t>its cause </a:t>
            </a:r>
            <a:r>
              <a:rPr lang="en-US" sz="2200" dirty="0">
                <a:latin typeface="Times New Roman"/>
                <a:cs typeface="Times New Roman"/>
              </a:rPr>
              <a:t>are described by  </a:t>
            </a:r>
            <a:r>
              <a:rPr lang="en-US" sz="2200" spc="5" dirty="0">
                <a:latin typeface="Times New Roman"/>
                <a:cs typeface="Times New Roman"/>
              </a:rPr>
              <a:t>the two </a:t>
            </a:r>
            <a:r>
              <a:rPr lang="en-US" sz="2200" dirty="0">
                <a:latin typeface="Times New Roman"/>
                <a:cs typeface="Times New Roman"/>
              </a:rPr>
              <a:t>principles inflow and </a:t>
            </a:r>
            <a:r>
              <a:rPr lang="en-US" sz="2200" spc="5" dirty="0">
                <a:latin typeface="Times New Roman"/>
                <a:cs typeface="Times New Roman"/>
              </a:rPr>
              <a:t>bondage. </a:t>
            </a:r>
            <a:r>
              <a:rPr lang="en-US" sz="2200" dirty="0">
                <a:latin typeface="Times New Roman"/>
                <a:cs typeface="Times New Roman"/>
              </a:rPr>
              <a:t>Cessation </a:t>
            </a:r>
            <a:r>
              <a:rPr lang="en-US" sz="2200" spc="5" dirty="0">
                <a:latin typeface="Times New Roman"/>
                <a:cs typeface="Times New Roman"/>
              </a:rPr>
              <a:t>of </a:t>
            </a:r>
            <a:r>
              <a:rPr lang="en-US" sz="2200" dirty="0">
                <a:latin typeface="Times New Roman"/>
                <a:cs typeface="Times New Roman"/>
              </a:rPr>
              <a:t>pain is liberation. </a:t>
            </a:r>
            <a:r>
              <a:rPr lang="en-US" sz="2200" spc="10" dirty="0">
                <a:latin typeface="Times New Roman"/>
                <a:cs typeface="Times New Roman"/>
              </a:rPr>
              <a:t>The </a:t>
            </a:r>
            <a:r>
              <a:rPr lang="en-US" sz="2200" spc="5" dirty="0">
                <a:latin typeface="Times New Roman"/>
                <a:cs typeface="Times New Roman"/>
              </a:rPr>
              <a:t>means of </a:t>
            </a:r>
            <a:r>
              <a:rPr lang="en-US" sz="2200" dirty="0">
                <a:latin typeface="Times New Roman"/>
                <a:cs typeface="Times New Roman"/>
              </a:rPr>
              <a:t>cessation </a:t>
            </a:r>
            <a:r>
              <a:rPr lang="en-US" sz="2200" spc="5" dirty="0">
                <a:latin typeface="Times New Roman"/>
                <a:cs typeface="Times New Roman"/>
              </a:rPr>
              <a:t>is </a:t>
            </a:r>
            <a:r>
              <a:rPr lang="en-US" sz="2200" spc="295" dirty="0">
                <a:latin typeface="Times New Roman"/>
                <a:cs typeface="Times New Roman"/>
              </a:rPr>
              <a:t> </a:t>
            </a:r>
            <a:r>
              <a:rPr lang="en-US" sz="2200" spc="5" dirty="0">
                <a:latin typeface="Times New Roman"/>
                <a:cs typeface="Times New Roman"/>
              </a:rPr>
              <a:t>included </a:t>
            </a:r>
            <a:r>
              <a:rPr lang="en-US" sz="2200" dirty="0">
                <a:latin typeface="Times New Roman"/>
                <a:cs typeface="Times New Roman"/>
              </a:rPr>
              <a:t>in the </a:t>
            </a:r>
            <a:r>
              <a:rPr lang="en-US" sz="2200" spc="5" dirty="0">
                <a:latin typeface="Times New Roman"/>
                <a:cs typeface="Times New Roman"/>
              </a:rPr>
              <a:t>other two principles </a:t>
            </a:r>
            <a:r>
              <a:rPr lang="en-US" sz="2200" dirty="0">
                <a:latin typeface="Times New Roman"/>
                <a:cs typeface="Times New Roman"/>
              </a:rPr>
              <a:t>checking and </a:t>
            </a:r>
            <a:r>
              <a:rPr lang="en-US" sz="2200" spc="5" dirty="0">
                <a:latin typeface="Times New Roman"/>
                <a:cs typeface="Times New Roman"/>
              </a:rPr>
              <a:t>shedding. The good </a:t>
            </a:r>
            <a:r>
              <a:rPr lang="en-US" sz="2200" dirty="0">
                <a:latin typeface="Times New Roman"/>
                <a:cs typeface="Times New Roman"/>
              </a:rPr>
              <a:t>and </a:t>
            </a:r>
            <a:r>
              <a:rPr lang="en-US" sz="2200" spc="5" dirty="0">
                <a:latin typeface="Times New Roman"/>
                <a:cs typeface="Times New Roman"/>
              </a:rPr>
              <a:t>bad </a:t>
            </a:r>
            <a:r>
              <a:rPr lang="en-US" sz="2200" dirty="0">
                <a:latin typeface="Times New Roman"/>
                <a:cs typeface="Times New Roman"/>
              </a:rPr>
              <a:t>activities </a:t>
            </a:r>
            <a:r>
              <a:rPr lang="en-US" sz="2200" spc="10" dirty="0">
                <a:latin typeface="Times New Roman"/>
                <a:cs typeface="Times New Roman"/>
              </a:rPr>
              <a:t>of </a:t>
            </a:r>
            <a:r>
              <a:rPr lang="en-US" sz="2200" spc="5" dirty="0">
                <a:latin typeface="Times New Roman"/>
                <a:cs typeface="Times New Roman"/>
              </a:rPr>
              <a:t>mind,  body </a:t>
            </a:r>
            <a:r>
              <a:rPr lang="en-US" sz="2200" dirty="0">
                <a:latin typeface="Times New Roman"/>
                <a:cs typeface="Times New Roman"/>
              </a:rPr>
              <a:t>and speech are </a:t>
            </a:r>
            <a:r>
              <a:rPr lang="en-US" sz="2200" spc="5" dirty="0">
                <a:latin typeface="Times New Roman"/>
                <a:cs typeface="Times New Roman"/>
              </a:rPr>
              <a:t>the </a:t>
            </a:r>
            <a:r>
              <a:rPr lang="en-US" sz="2200" dirty="0">
                <a:latin typeface="Times New Roman"/>
                <a:cs typeface="Times New Roman"/>
              </a:rPr>
              <a:t>causes for </a:t>
            </a:r>
            <a:r>
              <a:rPr lang="en-US" sz="2200" spc="5" dirty="0">
                <a:latin typeface="Times New Roman"/>
                <a:cs typeface="Times New Roman"/>
              </a:rPr>
              <a:t>the </a:t>
            </a:r>
            <a:r>
              <a:rPr lang="en-US" sz="2200" dirty="0">
                <a:latin typeface="Times New Roman"/>
                <a:cs typeface="Times New Roman"/>
              </a:rPr>
              <a:t>inflow </a:t>
            </a:r>
            <a:r>
              <a:rPr lang="en-US" sz="2200" spc="5" dirty="0">
                <a:latin typeface="Times New Roman"/>
                <a:cs typeface="Times New Roman"/>
              </a:rPr>
              <a:t>of </a:t>
            </a:r>
            <a:r>
              <a:rPr lang="en-US" sz="2200" dirty="0">
                <a:latin typeface="Times New Roman"/>
                <a:cs typeface="Times New Roman"/>
              </a:rPr>
              <a:t>karmic </a:t>
            </a:r>
            <a:r>
              <a:rPr lang="en-US" sz="2200" spc="5" dirty="0">
                <a:latin typeface="Times New Roman"/>
                <a:cs typeface="Times New Roman"/>
              </a:rPr>
              <a:t>matter; </a:t>
            </a:r>
            <a:r>
              <a:rPr lang="en-US" sz="2200" dirty="0">
                <a:latin typeface="Times New Roman"/>
                <a:cs typeface="Times New Roman"/>
              </a:rPr>
              <a:t>these activities </a:t>
            </a:r>
            <a:r>
              <a:rPr lang="en-US" sz="2200" spc="5" dirty="0">
                <a:latin typeface="Times New Roman"/>
                <a:cs typeface="Times New Roman"/>
              </a:rPr>
              <a:t>are the causes </a:t>
            </a:r>
            <a:r>
              <a:rPr lang="en-US" sz="2200" dirty="0">
                <a:latin typeface="Times New Roman"/>
                <a:cs typeface="Times New Roman"/>
              </a:rPr>
              <a:t>for  </a:t>
            </a:r>
            <a:r>
              <a:rPr lang="en-US" sz="2200" spc="5" dirty="0">
                <a:latin typeface="Times New Roman"/>
                <a:cs typeface="Times New Roman"/>
              </a:rPr>
              <a:t>bondage. Removing this bondage </a:t>
            </a:r>
            <a:r>
              <a:rPr lang="en-US" sz="2200" dirty="0">
                <a:latin typeface="Times New Roman"/>
                <a:cs typeface="Times New Roman"/>
              </a:rPr>
              <a:t>is liberation. </a:t>
            </a:r>
            <a:r>
              <a:rPr lang="en-US" sz="2200" spc="5" dirty="0">
                <a:latin typeface="Times New Roman"/>
                <a:cs typeface="Times New Roman"/>
              </a:rPr>
              <a:t>The means </a:t>
            </a:r>
            <a:r>
              <a:rPr lang="en-US" sz="2200" dirty="0">
                <a:latin typeface="Times New Roman"/>
                <a:cs typeface="Times New Roman"/>
              </a:rPr>
              <a:t>to remove the </a:t>
            </a:r>
            <a:r>
              <a:rPr lang="en-US" sz="2200" spc="5" dirty="0">
                <a:latin typeface="Times New Roman"/>
                <a:cs typeface="Times New Roman"/>
              </a:rPr>
              <a:t>bondage is </a:t>
            </a:r>
            <a:r>
              <a:rPr lang="en-US" sz="2200" dirty="0">
                <a:latin typeface="Times New Roman"/>
                <a:cs typeface="Times New Roman"/>
              </a:rPr>
              <a:t>checking  </a:t>
            </a:r>
            <a:r>
              <a:rPr lang="en-US" sz="2200" spc="5" dirty="0">
                <a:latin typeface="Times New Roman"/>
                <a:cs typeface="Times New Roman"/>
              </a:rPr>
              <a:t>and shedding the bad </a:t>
            </a:r>
            <a:r>
              <a:rPr lang="en-US" sz="2200" dirty="0">
                <a:latin typeface="Times New Roman"/>
                <a:cs typeface="Times New Roman"/>
              </a:rPr>
              <a:t>activities. </a:t>
            </a:r>
            <a:r>
              <a:rPr lang="en-US" sz="2200" spc="5" dirty="0">
                <a:latin typeface="Times New Roman"/>
                <a:cs typeface="Times New Roman"/>
              </a:rPr>
              <a:t>This is </a:t>
            </a:r>
            <a:r>
              <a:rPr lang="en-US" sz="2200" dirty="0">
                <a:latin typeface="Times New Roman"/>
                <a:cs typeface="Times New Roman"/>
              </a:rPr>
              <a:t>the </a:t>
            </a:r>
            <a:r>
              <a:rPr lang="en-US" sz="2200" spc="5" dirty="0">
                <a:latin typeface="Times New Roman"/>
                <a:cs typeface="Times New Roman"/>
              </a:rPr>
              <a:t>way to </a:t>
            </a:r>
            <a:r>
              <a:rPr lang="en-US" sz="2200" dirty="0">
                <a:latin typeface="Times New Roman"/>
                <a:cs typeface="Times New Roman"/>
              </a:rPr>
              <a:t>attain </a:t>
            </a:r>
            <a:r>
              <a:rPr lang="en-US" sz="2200" spc="5" dirty="0">
                <a:latin typeface="Times New Roman"/>
                <a:cs typeface="Times New Roman"/>
              </a:rPr>
              <a:t>Moksha.</a:t>
            </a:r>
            <a:r>
              <a:rPr lang="en-US" sz="2200" spc="295" dirty="0">
                <a:latin typeface="Times New Roman"/>
                <a:cs typeface="Times New Roman"/>
              </a:rPr>
              <a:t> </a:t>
            </a:r>
            <a:r>
              <a:rPr lang="en-US" sz="2200" spc="5" dirty="0">
                <a:latin typeface="Times New Roman"/>
                <a:cs typeface="Times New Roman"/>
              </a:rPr>
              <a:t>Now coming to the </a:t>
            </a:r>
            <a:r>
              <a:rPr lang="en-US" sz="2200" dirty="0">
                <a:latin typeface="Times New Roman"/>
                <a:cs typeface="Times New Roman"/>
              </a:rPr>
              <a:t>right  </a:t>
            </a:r>
            <a:r>
              <a:rPr lang="en-US" sz="2200" spc="5" dirty="0">
                <a:latin typeface="Times New Roman"/>
                <a:cs typeface="Times New Roman"/>
              </a:rPr>
              <a:t>knowledge, </a:t>
            </a:r>
            <a:r>
              <a:rPr lang="en-US" sz="2200" dirty="0">
                <a:latin typeface="Times New Roman"/>
                <a:cs typeface="Times New Roman"/>
              </a:rPr>
              <a:t>it </a:t>
            </a:r>
            <a:r>
              <a:rPr lang="en-US" sz="2200" spc="5" dirty="0">
                <a:latin typeface="Times New Roman"/>
                <a:cs typeface="Times New Roman"/>
              </a:rPr>
              <a:t>is </a:t>
            </a:r>
            <a:r>
              <a:rPr lang="en-US" sz="2200" dirty="0">
                <a:latin typeface="Times New Roman"/>
                <a:cs typeface="Times New Roman"/>
              </a:rPr>
              <a:t>nothing </a:t>
            </a:r>
            <a:r>
              <a:rPr lang="en-US" sz="2200" spc="5" dirty="0">
                <a:latin typeface="Times New Roman"/>
                <a:cs typeface="Times New Roman"/>
              </a:rPr>
              <a:t>but having </a:t>
            </a:r>
            <a:r>
              <a:rPr lang="en-US" sz="2200" dirty="0">
                <a:latin typeface="Times New Roman"/>
                <a:cs typeface="Times New Roman"/>
              </a:rPr>
              <a:t>right </a:t>
            </a:r>
            <a:r>
              <a:rPr lang="en-US" sz="2200" spc="5" dirty="0">
                <a:latin typeface="Times New Roman"/>
                <a:cs typeface="Times New Roman"/>
              </a:rPr>
              <a:t>knowledge </a:t>
            </a:r>
            <a:r>
              <a:rPr lang="en-US" sz="2200" dirty="0">
                <a:latin typeface="Times New Roman"/>
                <a:cs typeface="Times New Roman"/>
              </a:rPr>
              <a:t>about the seven principles mentioned</a:t>
            </a:r>
            <a:r>
              <a:rPr lang="en-US" sz="2200" spc="125" dirty="0">
                <a:latin typeface="Times New Roman"/>
                <a:cs typeface="Times New Roman"/>
              </a:rPr>
              <a:t> </a:t>
            </a:r>
            <a:r>
              <a:rPr lang="en-US" sz="2200" dirty="0">
                <a:latin typeface="Times New Roman"/>
                <a:cs typeface="Times New Roman"/>
              </a:rPr>
              <a:t>above.</a:t>
            </a:r>
          </a:p>
        </p:txBody>
      </p:sp>
    </p:spTree>
    <p:extLst>
      <p:ext uri="{BB962C8B-B14F-4D97-AF65-F5344CB8AC3E}">
        <p14:creationId xmlns:p14="http://schemas.microsoft.com/office/powerpoint/2010/main" val="1815804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436876" y="316991"/>
            <a:ext cx="7259320" cy="786765"/>
          </a:xfrm>
          <a:prstGeom prst="rect">
            <a:avLst/>
          </a:prstGeom>
          <a:solidFill>
            <a:srgbClr val="DEC18B"/>
          </a:solidFill>
          <a:ln w="12192">
            <a:solidFill>
              <a:srgbClr val="A28D64"/>
            </a:solidFill>
          </a:ln>
        </p:spPr>
        <p:txBody>
          <a:bodyPr vert="horz" wrap="square" lIns="0" tIns="12065" rIns="0" bIns="0" rtlCol="0">
            <a:spAutoFit/>
          </a:bodyPr>
          <a:lstStyle/>
          <a:p>
            <a:pPr marL="3175" algn="ctr">
              <a:lnSpc>
                <a:spcPct val="100000"/>
              </a:lnSpc>
              <a:spcBef>
                <a:spcPts val="95"/>
              </a:spcBef>
            </a:pPr>
            <a:r>
              <a:rPr sz="4800" spc="-15" dirty="0"/>
              <a:t>Ethos</a:t>
            </a:r>
            <a:endParaRPr sz="4800"/>
          </a:p>
        </p:txBody>
      </p:sp>
      <p:grpSp>
        <p:nvGrpSpPr>
          <p:cNvPr id="4" name="object 4"/>
          <p:cNvGrpSpPr/>
          <p:nvPr/>
        </p:nvGrpSpPr>
        <p:grpSpPr>
          <a:xfrm>
            <a:off x="2785872" y="1554480"/>
            <a:ext cx="6680200" cy="3781425"/>
            <a:chOff x="2785872" y="1554480"/>
            <a:chExt cx="6680200" cy="3781425"/>
          </a:xfrm>
        </p:grpSpPr>
        <p:sp>
          <p:nvSpPr>
            <p:cNvPr id="5" name="object 5"/>
            <p:cNvSpPr/>
            <p:nvPr/>
          </p:nvSpPr>
          <p:spPr>
            <a:xfrm>
              <a:off x="2791968" y="1560576"/>
              <a:ext cx="6667500" cy="3769360"/>
            </a:xfrm>
            <a:custGeom>
              <a:avLst/>
              <a:gdLst/>
              <a:ahLst/>
              <a:cxnLst/>
              <a:rect l="l" t="t" r="r" b="b"/>
              <a:pathLst>
                <a:path w="6667500" h="3769360">
                  <a:moveTo>
                    <a:pt x="6667500" y="0"/>
                  </a:moveTo>
                  <a:lnTo>
                    <a:pt x="0" y="0"/>
                  </a:lnTo>
                  <a:lnTo>
                    <a:pt x="0" y="3768852"/>
                  </a:lnTo>
                  <a:lnTo>
                    <a:pt x="6667500" y="3768852"/>
                  </a:lnTo>
                  <a:lnTo>
                    <a:pt x="6667500" y="0"/>
                  </a:lnTo>
                  <a:close/>
                </a:path>
              </a:pathLst>
            </a:custGeom>
            <a:solidFill>
              <a:srgbClr val="FFFFFF"/>
            </a:solidFill>
          </p:spPr>
          <p:txBody>
            <a:bodyPr wrap="square" lIns="0" tIns="0" rIns="0" bIns="0" rtlCol="0"/>
            <a:lstStyle/>
            <a:p>
              <a:endParaRPr/>
            </a:p>
          </p:txBody>
        </p:sp>
        <p:sp>
          <p:nvSpPr>
            <p:cNvPr id="6" name="object 6"/>
            <p:cNvSpPr/>
            <p:nvPr/>
          </p:nvSpPr>
          <p:spPr>
            <a:xfrm>
              <a:off x="2791968" y="1560576"/>
              <a:ext cx="6667500" cy="3769360"/>
            </a:xfrm>
            <a:custGeom>
              <a:avLst/>
              <a:gdLst/>
              <a:ahLst/>
              <a:cxnLst/>
              <a:rect l="l" t="t" r="r" b="b"/>
              <a:pathLst>
                <a:path w="6667500" h="3769360">
                  <a:moveTo>
                    <a:pt x="0" y="3768852"/>
                  </a:moveTo>
                  <a:lnTo>
                    <a:pt x="6667500" y="3768852"/>
                  </a:lnTo>
                  <a:lnTo>
                    <a:pt x="6667500" y="0"/>
                  </a:lnTo>
                  <a:lnTo>
                    <a:pt x="0" y="0"/>
                  </a:lnTo>
                  <a:lnTo>
                    <a:pt x="0" y="3768852"/>
                  </a:lnTo>
                  <a:close/>
                </a:path>
              </a:pathLst>
            </a:custGeom>
            <a:ln w="12191">
              <a:solidFill>
                <a:srgbClr val="000000"/>
              </a:solidFill>
            </a:ln>
          </p:spPr>
          <p:txBody>
            <a:bodyPr wrap="square" lIns="0" tIns="0" rIns="0" bIns="0" rtlCol="0"/>
            <a:lstStyle/>
            <a:p>
              <a:endParaRPr/>
            </a:p>
          </p:txBody>
        </p:sp>
      </p:grpSp>
      <p:sp>
        <p:nvSpPr>
          <p:cNvPr id="7" name="object 7"/>
          <p:cNvSpPr txBox="1"/>
          <p:nvPr/>
        </p:nvSpPr>
        <p:spPr>
          <a:xfrm>
            <a:off x="2871342" y="1646046"/>
            <a:ext cx="5965825" cy="3720465"/>
          </a:xfrm>
          <a:prstGeom prst="rect">
            <a:avLst/>
          </a:prstGeom>
        </p:spPr>
        <p:txBody>
          <a:bodyPr vert="horz" wrap="square" lIns="0" tIns="12700" rIns="0" bIns="0" rtlCol="0">
            <a:spAutoFit/>
          </a:bodyPr>
          <a:lstStyle/>
          <a:p>
            <a:pPr marL="12700">
              <a:lnSpc>
                <a:spcPct val="100000"/>
              </a:lnSpc>
              <a:spcBef>
                <a:spcPts val="100"/>
              </a:spcBef>
            </a:pPr>
            <a:r>
              <a:rPr sz="2400" b="1" spc="-15" dirty="0">
                <a:latin typeface="Carlito"/>
                <a:cs typeface="Carlito"/>
              </a:rPr>
              <a:t>Oxford </a:t>
            </a:r>
            <a:r>
              <a:rPr sz="2400" b="1" spc="-10" dirty="0">
                <a:latin typeface="Carlito"/>
                <a:cs typeface="Carlito"/>
              </a:rPr>
              <a:t>defines </a:t>
            </a:r>
            <a:r>
              <a:rPr sz="2400" b="1" spc="-5" dirty="0">
                <a:latin typeface="Carlito"/>
                <a:cs typeface="Carlito"/>
              </a:rPr>
              <a:t>ethos </a:t>
            </a:r>
            <a:r>
              <a:rPr sz="2400" b="1" dirty="0">
                <a:latin typeface="Carlito"/>
                <a:cs typeface="Carlito"/>
              </a:rPr>
              <a:t>as</a:t>
            </a:r>
            <a:r>
              <a:rPr sz="2400" b="1" spc="20" dirty="0">
                <a:latin typeface="Carlito"/>
                <a:cs typeface="Carlito"/>
              </a:rPr>
              <a:t> </a:t>
            </a:r>
            <a:r>
              <a:rPr sz="2400" b="1" dirty="0">
                <a:latin typeface="Carlito"/>
                <a:cs typeface="Carlito"/>
              </a:rPr>
              <a:t>:</a:t>
            </a:r>
            <a:endParaRPr sz="2400" dirty="0">
              <a:latin typeface="Carlito"/>
              <a:cs typeface="Carlito"/>
            </a:endParaRPr>
          </a:p>
          <a:p>
            <a:pPr>
              <a:lnSpc>
                <a:spcPct val="100000"/>
              </a:lnSpc>
            </a:pPr>
            <a:endParaRPr sz="2400" dirty="0">
              <a:latin typeface="Carlito"/>
              <a:cs typeface="Carlito"/>
            </a:endParaRPr>
          </a:p>
          <a:p>
            <a:pPr marL="12700">
              <a:lnSpc>
                <a:spcPct val="100000"/>
              </a:lnSpc>
              <a:spcBef>
                <a:spcPts val="1680"/>
              </a:spcBef>
            </a:pPr>
            <a:r>
              <a:rPr sz="2400" b="1" spc="15" dirty="0">
                <a:latin typeface="Carlito"/>
                <a:cs typeface="Carlito"/>
              </a:rPr>
              <a:t>“The </a:t>
            </a:r>
            <a:r>
              <a:rPr sz="2400" b="1" spc="-10" dirty="0">
                <a:latin typeface="Carlito"/>
                <a:cs typeface="Carlito"/>
              </a:rPr>
              <a:t>characteristic </a:t>
            </a:r>
            <a:r>
              <a:rPr sz="2400" b="1" dirty="0">
                <a:latin typeface="Carlito"/>
                <a:cs typeface="Carlito"/>
              </a:rPr>
              <a:t>Spirit and </a:t>
            </a:r>
            <a:r>
              <a:rPr sz="2400" b="1" spc="-10" dirty="0">
                <a:latin typeface="Carlito"/>
                <a:cs typeface="Carlito"/>
              </a:rPr>
              <a:t>Beliefs</a:t>
            </a:r>
            <a:r>
              <a:rPr sz="2400" b="1" spc="-55" dirty="0">
                <a:latin typeface="Carlito"/>
                <a:cs typeface="Carlito"/>
              </a:rPr>
              <a:t> </a:t>
            </a:r>
            <a:r>
              <a:rPr sz="2400" b="1" dirty="0">
                <a:latin typeface="Carlito"/>
                <a:cs typeface="Carlito"/>
              </a:rPr>
              <a:t>of</a:t>
            </a:r>
            <a:endParaRPr sz="2400" dirty="0">
              <a:latin typeface="Carlito"/>
              <a:cs typeface="Carlito"/>
            </a:endParaRPr>
          </a:p>
          <a:p>
            <a:pPr marL="12700" marR="212090">
              <a:lnSpc>
                <a:spcPct val="130000"/>
              </a:lnSpc>
            </a:pPr>
            <a:r>
              <a:rPr sz="2400" b="1" spc="-5" dirty="0">
                <a:latin typeface="Carlito"/>
                <a:cs typeface="Carlito"/>
              </a:rPr>
              <a:t>community/ </a:t>
            </a:r>
            <a:r>
              <a:rPr sz="2400" b="1" dirty="0">
                <a:latin typeface="Carlito"/>
                <a:cs typeface="Carlito"/>
              </a:rPr>
              <a:t>people” </a:t>
            </a:r>
            <a:r>
              <a:rPr sz="2400" b="1" spc="-5" dirty="0">
                <a:latin typeface="Carlito"/>
                <a:cs typeface="Carlito"/>
              </a:rPr>
              <a:t>which distinguishes </a:t>
            </a:r>
            <a:r>
              <a:rPr sz="2400" b="1" dirty="0">
                <a:latin typeface="Carlito"/>
                <a:cs typeface="Carlito"/>
              </a:rPr>
              <a:t>one  </a:t>
            </a:r>
            <a:r>
              <a:rPr sz="2400" b="1" spc="-10" dirty="0">
                <a:latin typeface="Carlito"/>
                <a:cs typeface="Carlito"/>
              </a:rPr>
              <a:t>culture from </a:t>
            </a:r>
            <a:r>
              <a:rPr sz="2400" b="1" spc="-5" dirty="0">
                <a:latin typeface="Carlito"/>
                <a:cs typeface="Carlito"/>
              </a:rPr>
              <a:t>the</a:t>
            </a:r>
            <a:r>
              <a:rPr sz="2400" b="1" spc="25" dirty="0">
                <a:latin typeface="Carlito"/>
                <a:cs typeface="Carlito"/>
              </a:rPr>
              <a:t> </a:t>
            </a:r>
            <a:r>
              <a:rPr sz="2400" b="1" spc="-40" dirty="0">
                <a:latin typeface="Carlito"/>
                <a:cs typeface="Carlito"/>
              </a:rPr>
              <a:t>other.</a:t>
            </a:r>
            <a:endParaRPr sz="2400" dirty="0">
              <a:latin typeface="Carlito"/>
              <a:cs typeface="Carlito"/>
            </a:endParaRPr>
          </a:p>
          <a:p>
            <a:pPr marL="12700">
              <a:lnSpc>
                <a:spcPct val="100000"/>
              </a:lnSpc>
              <a:spcBef>
                <a:spcPts val="865"/>
              </a:spcBef>
            </a:pPr>
            <a:r>
              <a:rPr sz="2400" b="1" spc="-5" dirty="0">
                <a:latin typeface="Carlito"/>
                <a:cs typeface="Carlito"/>
              </a:rPr>
              <a:t>Indian ethos </a:t>
            </a:r>
            <a:r>
              <a:rPr sz="2400" b="1" dirty="0">
                <a:latin typeface="Carlito"/>
                <a:cs typeface="Carlito"/>
              </a:rPr>
              <a:t>is </a:t>
            </a:r>
            <a:r>
              <a:rPr sz="2400" b="1" spc="-20" dirty="0">
                <a:latin typeface="Carlito"/>
                <a:cs typeface="Carlito"/>
              </a:rPr>
              <a:t>drawn </a:t>
            </a:r>
            <a:r>
              <a:rPr sz="2400" b="1" spc="-10" dirty="0">
                <a:latin typeface="Carlito"/>
                <a:cs typeface="Carlito"/>
              </a:rPr>
              <a:t>from </a:t>
            </a:r>
            <a:r>
              <a:rPr sz="2400" b="1" spc="-5" dirty="0">
                <a:latin typeface="Carlito"/>
                <a:cs typeface="Carlito"/>
              </a:rPr>
              <a:t>the </a:t>
            </a:r>
            <a:r>
              <a:rPr sz="2400" b="1" spc="-25" dirty="0">
                <a:latin typeface="Carlito"/>
                <a:cs typeface="Carlito"/>
              </a:rPr>
              <a:t>Vedas,</a:t>
            </a:r>
            <a:r>
              <a:rPr sz="2400" b="1" dirty="0">
                <a:latin typeface="Carlito"/>
                <a:cs typeface="Carlito"/>
              </a:rPr>
              <a:t> </a:t>
            </a:r>
            <a:r>
              <a:rPr sz="2400" b="1" spc="-5" dirty="0">
                <a:latin typeface="Carlito"/>
                <a:cs typeface="Carlito"/>
              </a:rPr>
              <a:t>the</a:t>
            </a:r>
            <a:endParaRPr sz="2400" dirty="0">
              <a:latin typeface="Carlito"/>
              <a:cs typeface="Carlito"/>
            </a:endParaRPr>
          </a:p>
          <a:p>
            <a:pPr marL="12700" marR="5080">
              <a:lnSpc>
                <a:spcPct val="130000"/>
              </a:lnSpc>
            </a:pPr>
            <a:r>
              <a:rPr sz="2400" b="1" spc="-10" dirty="0">
                <a:latin typeface="Carlito"/>
                <a:cs typeface="Carlito"/>
              </a:rPr>
              <a:t>Ramayana, Mahabharat, </a:t>
            </a:r>
            <a:r>
              <a:rPr sz="2400" b="1" spc="-5" dirty="0">
                <a:latin typeface="Carlito"/>
                <a:cs typeface="Carlito"/>
              </a:rPr>
              <a:t>the </a:t>
            </a:r>
            <a:r>
              <a:rPr sz="2400" b="1" spc="-10" dirty="0">
                <a:latin typeface="Carlito"/>
                <a:cs typeface="Carlito"/>
              </a:rPr>
              <a:t>Bhagwadgita, </a:t>
            </a:r>
            <a:r>
              <a:rPr sz="2400" b="1" dirty="0">
                <a:latin typeface="Carlito"/>
                <a:cs typeface="Carlito"/>
              </a:rPr>
              <a:t>and  </a:t>
            </a:r>
            <a:r>
              <a:rPr sz="2400" b="1" spc="-5" dirty="0">
                <a:latin typeface="Carlito"/>
                <a:cs typeface="Carlito"/>
              </a:rPr>
              <a:t>Upnishads.</a:t>
            </a:r>
            <a:endParaRPr sz="2400" dirty="0">
              <a:latin typeface="Carlito"/>
              <a:cs typeface="Carlit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394D4EB-C840-4CDD-914C-81CBEB338EAD}"/>
              </a:ext>
            </a:extLst>
          </p:cNvPr>
          <p:cNvSpPr txBox="1"/>
          <p:nvPr/>
        </p:nvSpPr>
        <p:spPr>
          <a:xfrm>
            <a:off x="4648200" y="1600200"/>
            <a:ext cx="3352800" cy="2739211"/>
          </a:xfrm>
          <a:prstGeom prst="rect">
            <a:avLst/>
          </a:prstGeom>
          <a:noFill/>
        </p:spPr>
        <p:txBody>
          <a:bodyPr wrap="square" rtlCol="0">
            <a:spAutoFit/>
          </a:bodyPr>
          <a:lstStyle/>
          <a:p>
            <a:r>
              <a:rPr lang="en-US" sz="3200" b="1" dirty="0"/>
              <a:t>SIKH VALUES</a:t>
            </a:r>
            <a:r>
              <a:rPr lang="en-US" sz="3200" dirty="0"/>
              <a:t> </a:t>
            </a:r>
          </a:p>
          <a:p>
            <a:pPr marL="457200" indent="-457200">
              <a:buFont typeface="Wingdings" panose="05000000000000000000" pitchFamily="2" charset="2"/>
              <a:buChar char="Ø"/>
            </a:pPr>
            <a:r>
              <a:rPr lang="en-US" sz="2800" dirty="0"/>
              <a:t>Humanity</a:t>
            </a:r>
          </a:p>
          <a:p>
            <a:pPr marL="457200" indent="-457200">
              <a:buFont typeface="Wingdings" panose="05000000000000000000" pitchFamily="2" charset="2"/>
              <a:buChar char="Ø"/>
            </a:pPr>
            <a:r>
              <a:rPr lang="en-US" sz="2800" dirty="0"/>
              <a:t>Forgiveness</a:t>
            </a:r>
          </a:p>
          <a:p>
            <a:pPr marL="457200" indent="-457200">
              <a:buFont typeface="Wingdings" panose="05000000000000000000" pitchFamily="2" charset="2"/>
              <a:buChar char="Ø"/>
            </a:pPr>
            <a:r>
              <a:rPr lang="en-US" sz="2800" dirty="0"/>
              <a:t>Sweet speech</a:t>
            </a:r>
          </a:p>
          <a:p>
            <a:pPr marL="457200" indent="-457200">
              <a:buFont typeface="Wingdings" panose="05000000000000000000" pitchFamily="2" charset="2"/>
              <a:buChar char="Ø"/>
            </a:pPr>
            <a:r>
              <a:rPr lang="en-US" sz="2800" dirty="0"/>
              <a:t>Compassion </a:t>
            </a:r>
          </a:p>
          <a:p>
            <a:pPr marL="457200" indent="-457200">
              <a:buFont typeface="Wingdings" panose="05000000000000000000" pitchFamily="2" charset="2"/>
              <a:buChar char="Ø"/>
            </a:pPr>
            <a:r>
              <a:rPr lang="en-US" sz="2800" dirty="0"/>
              <a:t>Containment </a:t>
            </a:r>
            <a:endParaRPr lang="en-IN"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C530FB-EE17-40AD-A780-9B599605743E}"/>
              </a:ext>
            </a:extLst>
          </p:cNvPr>
          <p:cNvSpPr txBox="1"/>
          <p:nvPr/>
        </p:nvSpPr>
        <p:spPr>
          <a:xfrm>
            <a:off x="2362200" y="1813173"/>
            <a:ext cx="2438400" cy="2308324"/>
          </a:xfrm>
          <a:prstGeom prst="rect">
            <a:avLst/>
          </a:prstGeom>
          <a:noFill/>
        </p:spPr>
        <p:txBody>
          <a:bodyPr wrap="square" rtlCol="0">
            <a:spAutoFit/>
          </a:bodyPr>
          <a:lstStyle/>
          <a:p>
            <a:r>
              <a:rPr lang="en-US" sz="2400" dirty="0"/>
              <a:t>LEADERSHIP SKILL</a:t>
            </a:r>
          </a:p>
          <a:p>
            <a:r>
              <a:rPr lang="en-US" sz="2400" dirty="0"/>
              <a:t>Fearless </a:t>
            </a:r>
          </a:p>
          <a:p>
            <a:r>
              <a:rPr lang="en-US" sz="2400" dirty="0"/>
              <a:t>No </a:t>
            </a:r>
            <a:r>
              <a:rPr lang="en-US" sz="2400" dirty="0" err="1"/>
              <a:t>Hatered</a:t>
            </a:r>
            <a:endParaRPr lang="en-US" sz="2400" dirty="0"/>
          </a:p>
          <a:p>
            <a:r>
              <a:rPr lang="en-US" sz="2400" dirty="0"/>
              <a:t>Goal Settings</a:t>
            </a:r>
          </a:p>
          <a:p>
            <a:r>
              <a:rPr lang="en-US" sz="2400" dirty="0"/>
              <a:t>Self control</a:t>
            </a:r>
          </a:p>
          <a:p>
            <a:r>
              <a:rPr lang="en-US" sz="2400" dirty="0"/>
              <a:t>Patient/Control</a:t>
            </a:r>
          </a:p>
        </p:txBody>
      </p:sp>
      <p:sp>
        <p:nvSpPr>
          <p:cNvPr id="6" name="TextBox 5">
            <a:extLst>
              <a:ext uri="{FF2B5EF4-FFF2-40B4-BE49-F238E27FC236}">
                <a16:creationId xmlns:a16="http://schemas.microsoft.com/office/drawing/2014/main" id="{F48334D1-537A-4A88-A641-E99F3820E286}"/>
              </a:ext>
            </a:extLst>
          </p:cNvPr>
          <p:cNvSpPr txBox="1"/>
          <p:nvPr/>
        </p:nvSpPr>
        <p:spPr>
          <a:xfrm>
            <a:off x="381000" y="228600"/>
            <a:ext cx="10668000" cy="1323439"/>
          </a:xfrm>
          <a:prstGeom prst="rect">
            <a:avLst/>
          </a:prstGeom>
          <a:noFill/>
        </p:spPr>
        <p:txBody>
          <a:bodyPr wrap="square" rtlCol="0">
            <a:spAutoFit/>
          </a:bodyPr>
          <a:lstStyle/>
          <a:p>
            <a:pPr algn="ctr"/>
            <a:r>
              <a:rPr lang="en-US" sz="3200" dirty="0">
                <a:latin typeface="+mj-lt"/>
              </a:rPr>
              <a:t>Leadership skills</a:t>
            </a:r>
          </a:p>
          <a:p>
            <a:r>
              <a:rPr lang="en-US" sz="2400" dirty="0"/>
              <a:t>If you have fearlessly evolved your goal and are passionate about achieving it, you will make sure you exhibit self control at all times and will thus act in </a:t>
            </a:r>
            <a:r>
              <a:rPr lang="en-US" sz="2400" dirty="0" err="1"/>
              <a:t>nirvar</a:t>
            </a:r>
            <a:r>
              <a:rPr lang="en-US" sz="2400" dirty="0"/>
              <a:t> manner </a:t>
            </a:r>
            <a:endParaRPr lang="en-IN" sz="2400" dirty="0"/>
          </a:p>
        </p:txBody>
      </p:sp>
      <p:sp>
        <p:nvSpPr>
          <p:cNvPr id="8" name="TextBox 7">
            <a:extLst>
              <a:ext uri="{FF2B5EF4-FFF2-40B4-BE49-F238E27FC236}">
                <a16:creationId xmlns:a16="http://schemas.microsoft.com/office/drawing/2014/main" id="{C93B2E75-3291-4491-81A4-4D6C72ED0608}"/>
              </a:ext>
            </a:extLst>
          </p:cNvPr>
          <p:cNvSpPr txBox="1"/>
          <p:nvPr/>
        </p:nvSpPr>
        <p:spPr>
          <a:xfrm>
            <a:off x="6400800" y="1813173"/>
            <a:ext cx="2438400" cy="4524315"/>
          </a:xfrm>
          <a:prstGeom prst="rect">
            <a:avLst/>
          </a:prstGeom>
          <a:noFill/>
        </p:spPr>
        <p:txBody>
          <a:bodyPr wrap="square">
            <a:spAutoFit/>
          </a:bodyPr>
          <a:lstStyle/>
          <a:p>
            <a:r>
              <a:rPr lang="en-US" sz="2400" dirty="0"/>
              <a:t>PEOPLE SKILL</a:t>
            </a:r>
          </a:p>
          <a:p>
            <a:r>
              <a:rPr lang="en-US" sz="2400" dirty="0"/>
              <a:t>Humanity</a:t>
            </a:r>
          </a:p>
          <a:p>
            <a:r>
              <a:rPr lang="en-US" sz="2400" dirty="0"/>
              <a:t>Sweet </a:t>
            </a:r>
            <a:r>
              <a:rPr lang="en-US" sz="2400" dirty="0" err="1"/>
              <a:t>speach</a:t>
            </a:r>
            <a:endParaRPr lang="en-US" sz="2400" dirty="0"/>
          </a:p>
          <a:p>
            <a:r>
              <a:rPr lang="en-US" sz="2400" dirty="0"/>
              <a:t>Respect all</a:t>
            </a:r>
          </a:p>
          <a:p>
            <a:r>
              <a:rPr lang="en-US" sz="2400" dirty="0"/>
              <a:t>Truth</a:t>
            </a:r>
          </a:p>
          <a:p>
            <a:r>
              <a:rPr lang="en-US" sz="2400" dirty="0"/>
              <a:t>Forgiveness</a:t>
            </a:r>
          </a:p>
          <a:p>
            <a:r>
              <a:rPr lang="en-US" sz="2400" dirty="0"/>
              <a:t>Good company</a:t>
            </a:r>
          </a:p>
          <a:p>
            <a:r>
              <a:rPr lang="en-US" sz="2400" dirty="0"/>
              <a:t>Be Honest</a:t>
            </a:r>
          </a:p>
          <a:p>
            <a:r>
              <a:rPr lang="en-US" sz="2400" dirty="0"/>
              <a:t>Passion </a:t>
            </a:r>
          </a:p>
          <a:p>
            <a:r>
              <a:rPr lang="en-US" sz="2400" dirty="0"/>
              <a:t>Healthy eating</a:t>
            </a:r>
          </a:p>
          <a:p>
            <a:r>
              <a:rPr lang="en-US" sz="2400" dirty="0"/>
              <a:t>Anger management</a:t>
            </a:r>
            <a:endParaRPr lang="en-IN" sz="2400" dirty="0"/>
          </a:p>
        </p:txBody>
      </p:sp>
    </p:spTree>
    <p:extLst>
      <p:ext uri="{BB962C8B-B14F-4D97-AF65-F5344CB8AC3E}">
        <p14:creationId xmlns:p14="http://schemas.microsoft.com/office/powerpoint/2010/main" val="42492783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41DA1D-0238-427C-A74A-F013D5F6F019}"/>
              </a:ext>
            </a:extLst>
          </p:cNvPr>
          <p:cNvSpPr txBox="1"/>
          <p:nvPr/>
        </p:nvSpPr>
        <p:spPr>
          <a:xfrm>
            <a:off x="3733800" y="1524000"/>
            <a:ext cx="4495800" cy="3293209"/>
          </a:xfrm>
          <a:prstGeom prst="rect">
            <a:avLst/>
          </a:prstGeom>
          <a:noFill/>
        </p:spPr>
        <p:txBody>
          <a:bodyPr wrap="square" rtlCol="0">
            <a:spAutoFit/>
          </a:bodyPr>
          <a:lstStyle/>
          <a:p>
            <a:pPr algn="ctr"/>
            <a:r>
              <a:rPr lang="en-US" sz="2800" b="1" dirty="0"/>
              <a:t>SIKH VALUES </a:t>
            </a:r>
          </a:p>
          <a:p>
            <a:pPr algn="ctr"/>
            <a:r>
              <a:rPr lang="en-US" sz="2800" dirty="0"/>
              <a:t>If you are wise</a:t>
            </a:r>
            <a:r>
              <a:rPr lang="en-US" dirty="0"/>
              <a:t> </a:t>
            </a:r>
          </a:p>
          <a:p>
            <a:pPr algn="ctr"/>
            <a:r>
              <a:rPr lang="en-US" sz="3200" dirty="0">
                <a:solidFill>
                  <a:srgbClr val="FF0000"/>
                </a:solidFill>
              </a:rPr>
              <a:t>Be Simple</a:t>
            </a:r>
          </a:p>
          <a:p>
            <a:pPr algn="ctr"/>
            <a:r>
              <a:rPr lang="en-US" sz="2400" dirty="0"/>
              <a:t>If you are powerful</a:t>
            </a:r>
          </a:p>
          <a:p>
            <a:pPr algn="ctr"/>
            <a:r>
              <a:rPr lang="en-US" sz="3200" dirty="0">
                <a:solidFill>
                  <a:srgbClr val="FF0000"/>
                </a:solidFill>
              </a:rPr>
              <a:t>BE WEAK</a:t>
            </a:r>
          </a:p>
          <a:p>
            <a:pPr algn="ctr"/>
            <a:r>
              <a:rPr lang="en-US" sz="3200" dirty="0"/>
              <a:t>I</a:t>
            </a:r>
            <a:r>
              <a:rPr lang="en-US" sz="2400" dirty="0"/>
              <a:t>f there is nothing to share </a:t>
            </a:r>
          </a:p>
          <a:p>
            <a:pPr algn="ctr"/>
            <a:r>
              <a:rPr lang="en-US" sz="3200" dirty="0">
                <a:solidFill>
                  <a:srgbClr val="FF0000"/>
                </a:solidFill>
              </a:rPr>
              <a:t>Still share what you have</a:t>
            </a:r>
            <a:r>
              <a:rPr lang="en-US" sz="2400" dirty="0"/>
              <a:t>  </a:t>
            </a:r>
            <a:endParaRPr lang="en-IN" sz="2400" dirty="0"/>
          </a:p>
        </p:txBody>
      </p:sp>
    </p:spTree>
    <p:extLst>
      <p:ext uri="{BB962C8B-B14F-4D97-AF65-F5344CB8AC3E}">
        <p14:creationId xmlns:p14="http://schemas.microsoft.com/office/powerpoint/2010/main" val="3474086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490521-B3E7-4079-9166-EC7B5C296F8A}"/>
              </a:ext>
            </a:extLst>
          </p:cNvPr>
          <p:cNvSpPr txBox="1"/>
          <p:nvPr/>
        </p:nvSpPr>
        <p:spPr>
          <a:xfrm>
            <a:off x="3467100" y="533400"/>
            <a:ext cx="5257800" cy="6494085"/>
          </a:xfrm>
          <a:prstGeom prst="rect">
            <a:avLst/>
          </a:prstGeom>
          <a:noFill/>
        </p:spPr>
        <p:txBody>
          <a:bodyPr wrap="square" rtlCol="0">
            <a:spAutoFit/>
          </a:bodyPr>
          <a:lstStyle/>
          <a:p>
            <a:pPr algn="ctr"/>
            <a:r>
              <a:rPr lang="en-US" sz="3200" b="1" dirty="0"/>
              <a:t>SIKH VALUES </a:t>
            </a:r>
          </a:p>
          <a:p>
            <a:pPr algn="ctr"/>
            <a:r>
              <a:rPr lang="en-US" sz="3200" b="1" dirty="0">
                <a:solidFill>
                  <a:srgbClr val="FF0000"/>
                </a:solidFill>
              </a:rPr>
              <a:t>-</a:t>
            </a:r>
            <a:r>
              <a:rPr lang="en-US" sz="3200" b="1" i="1" dirty="0">
                <a:solidFill>
                  <a:srgbClr val="FF0000"/>
                </a:solidFill>
              </a:rPr>
              <a:t> Live as</a:t>
            </a:r>
          </a:p>
          <a:p>
            <a:pPr algn="ctr"/>
            <a:r>
              <a:rPr lang="en-US" sz="3200" dirty="0"/>
              <a:t>God keeps you</a:t>
            </a:r>
          </a:p>
          <a:p>
            <a:pPr algn="ctr"/>
            <a:endParaRPr lang="en-US" sz="3200" b="1" i="1" dirty="0">
              <a:solidFill>
                <a:srgbClr val="FF0000"/>
              </a:solidFill>
            </a:endParaRPr>
          </a:p>
          <a:p>
            <a:pPr algn="ctr"/>
            <a:r>
              <a:rPr lang="en-US" sz="3200" b="1" i="1" dirty="0">
                <a:solidFill>
                  <a:srgbClr val="FF0000"/>
                </a:solidFill>
              </a:rPr>
              <a:t>- be Yourself</a:t>
            </a:r>
          </a:p>
          <a:p>
            <a:pPr algn="ctr"/>
            <a:r>
              <a:rPr lang="en-US" sz="3200" dirty="0"/>
              <a:t>You will be at peace</a:t>
            </a:r>
          </a:p>
          <a:p>
            <a:pPr algn="ctr"/>
            <a:endParaRPr lang="en-US" sz="3200" dirty="0"/>
          </a:p>
          <a:p>
            <a:pPr algn="ctr"/>
            <a:r>
              <a:rPr lang="en-US" sz="3200" dirty="0"/>
              <a:t>A small tree never asks</a:t>
            </a:r>
          </a:p>
          <a:p>
            <a:pPr algn="ctr"/>
            <a:r>
              <a:rPr lang="en-US" sz="3200" b="1" i="1" dirty="0">
                <a:solidFill>
                  <a:srgbClr val="FF0000"/>
                </a:solidFill>
              </a:rPr>
              <a:t>Why the other tree is big ?</a:t>
            </a:r>
          </a:p>
          <a:p>
            <a:pPr algn="ctr"/>
            <a:r>
              <a:rPr lang="en-US" sz="3200" dirty="0"/>
              <a:t> </a:t>
            </a:r>
          </a:p>
          <a:p>
            <a:pPr algn="ctr"/>
            <a:r>
              <a:rPr lang="en-US" sz="3200" dirty="0"/>
              <a:t>A rose never asks</a:t>
            </a:r>
          </a:p>
          <a:p>
            <a:pPr algn="ctr"/>
            <a:r>
              <a:rPr lang="en-US" sz="3200" b="1" i="1" dirty="0">
                <a:solidFill>
                  <a:srgbClr val="FF0000"/>
                </a:solidFill>
              </a:rPr>
              <a:t>Why it is not like the orchid ?</a:t>
            </a:r>
            <a:r>
              <a:rPr lang="en-US" sz="3200" dirty="0"/>
              <a:t> </a:t>
            </a:r>
          </a:p>
          <a:p>
            <a:pPr algn="ctr"/>
            <a:endParaRPr lang="en-IN" sz="32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E672220-027C-49F1-B39D-3CCFC0B3D298}"/>
              </a:ext>
            </a:extLst>
          </p:cNvPr>
          <p:cNvSpPr txBox="1"/>
          <p:nvPr/>
        </p:nvSpPr>
        <p:spPr>
          <a:xfrm>
            <a:off x="3505200" y="914400"/>
            <a:ext cx="5793303" cy="3539430"/>
          </a:xfrm>
          <a:prstGeom prst="rect">
            <a:avLst/>
          </a:prstGeom>
          <a:noFill/>
        </p:spPr>
        <p:txBody>
          <a:bodyPr wrap="square" rtlCol="0">
            <a:spAutoFit/>
          </a:bodyPr>
          <a:lstStyle/>
          <a:p>
            <a:pPr algn="ctr"/>
            <a:r>
              <a:rPr lang="en-US" sz="3200" b="1" dirty="0"/>
              <a:t>SIKH VALUES</a:t>
            </a:r>
          </a:p>
          <a:p>
            <a:pPr algn="ctr"/>
            <a:endParaRPr lang="en-US" sz="3200" b="1" dirty="0"/>
          </a:p>
          <a:p>
            <a:pPr algn="ctr"/>
            <a:r>
              <a:rPr lang="en-US" sz="3200" dirty="0"/>
              <a:t>One final Message </a:t>
            </a:r>
          </a:p>
          <a:p>
            <a:pPr algn="ctr"/>
            <a:endParaRPr lang="en-US" sz="3200" dirty="0"/>
          </a:p>
          <a:p>
            <a:pPr algn="ctr"/>
            <a:r>
              <a:rPr lang="en-US" sz="3200" b="1" i="1" dirty="0">
                <a:solidFill>
                  <a:srgbClr val="FF0000"/>
                </a:solidFill>
              </a:rPr>
              <a:t>There is one creator of all souls</a:t>
            </a:r>
          </a:p>
          <a:p>
            <a:pPr algn="ctr"/>
            <a:endParaRPr lang="en-US" sz="3200" b="1" i="1" dirty="0">
              <a:solidFill>
                <a:srgbClr val="FF0000"/>
              </a:solidFill>
            </a:endParaRPr>
          </a:p>
          <a:p>
            <a:pPr algn="ctr"/>
            <a:r>
              <a:rPr lang="en-US" sz="3200" dirty="0"/>
              <a:t> Let us not forget that </a:t>
            </a:r>
            <a:endParaRPr lang="en-IN" sz="3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1B0162-BB47-4888-B450-E25592436A00}"/>
              </a:ext>
            </a:extLst>
          </p:cNvPr>
          <p:cNvSpPr txBox="1"/>
          <p:nvPr/>
        </p:nvSpPr>
        <p:spPr>
          <a:xfrm>
            <a:off x="2438400" y="228600"/>
            <a:ext cx="6097772" cy="5697201"/>
          </a:xfrm>
          <a:prstGeom prst="rect">
            <a:avLst/>
          </a:prstGeom>
          <a:noFill/>
        </p:spPr>
        <p:txBody>
          <a:bodyPr wrap="square">
            <a:spAutoFit/>
          </a:bodyPr>
          <a:lstStyle/>
          <a:p>
            <a:pPr marR="5080" algn="ctr">
              <a:lnSpc>
                <a:spcPct val="141700"/>
              </a:lnSpc>
              <a:spcBef>
                <a:spcPts val="100"/>
              </a:spcBef>
              <a:tabLst>
                <a:tab pos="193040" algn="l"/>
              </a:tabLst>
            </a:pPr>
            <a:r>
              <a:rPr lang="en-US" sz="3200" dirty="0">
                <a:cs typeface="Times New Roman"/>
              </a:rPr>
              <a:t>The Bible identifies</a:t>
            </a:r>
          </a:p>
          <a:p>
            <a:pPr marR="5080" algn="ctr">
              <a:lnSpc>
                <a:spcPct val="141700"/>
              </a:lnSpc>
              <a:spcBef>
                <a:spcPts val="100"/>
              </a:spcBef>
              <a:tabLst>
                <a:tab pos="193040" algn="l"/>
              </a:tabLst>
            </a:pPr>
            <a:r>
              <a:rPr lang="en-US" sz="3200" b="1" i="1" dirty="0">
                <a:solidFill>
                  <a:srgbClr val="FF0000"/>
                </a:solidFill>
                <a:cs typeface="Times New Roman"/>
              </a:rPr>
              <a:t> </a:t>
            </a:r>
            <a:r>
              <a:rPr lang="en-US" sz="3200" b="1" i="1" dirty="0">
                <a:solidFill>
                  <a:srgbClr val="FF0000"/>
                </a:solidFill>
                <a:uFill>
                  <a:solidFill>
                    <a:srgbClr val="000000"/>
                  </a:solidFill>
                </a:uFill>
                <a:cs typeface="Times New Roman"/>
              </a:rPr>
              <a:t>five special leadership positions</a:t>
            </a:r>
            <a:r>
              <a:rPr lang="en-US" sz="3200" b="1" i="1" dirty="0">
                <a:solidFill>
                  <a:srgbClr val="FF0000"/>
                </a:solidFill>
                <a:cs typeface="Times New Roman"/>
              </a:rPr>
              <a:t>  </a:t>
            </a:r>
            <a:r>
              <a:rPr lang="en-US" sz="3200" i="1" dirty="0">
                <a:cs typeface="Times New Roman"/>
              </a:rPr>
              <a:t>S</a:t>
            </a:r>
            <a:r>
              <a:rPr lang="en-US" sz="3200" dirty="0">
                <a:cs typeface="Times New Roman"/>
              </a:rPr>
              <a:t>et in the church by God: </a:t>
            </a:r>
          </a:p>
          <a:p>
            <a:pPr marL="542925" marR="5080" indent="-542925">
              <a:lnSpc>
                <a:spcPct val="141700"/>
              </a:lnSpc>
              <a:spcBef>
                <a:spcPts val="100"/>
              </a:spcBef>
              <a:buFont typeface="+mj-lt"/>
              <a:buAutoNum type="arabicPeriod"/>
              <a:tabLst>
                <a:tab pos="193040" algn="l"/>
              </a:tabLst>
            </a:pPr>
            <a:r>
              <a:rPr lang="en-US" sz="3200" dirty="0">
                <a:cs typeface="Times New Roman"/>
              </a:rPr>
              <a:t>Apostles</a:t>
            </a:r>
          </a:p>
          <a:p>
            <a:pPr marL="542925" marR="5080" indent="-542925">
              <a:lnSpc>
                <a:spcPct val="141700"/>
              </a:lnSpc>
              <a:spcBef>
                <a:spcPts val="100"/>
              </a:spcBef>
              <a:buFont typeface="+mj-lt"/>
              <a:buAutoNum type="arabicPeriod"/>
              <a:tabLst>
                <a:tab pos="193040" algn="l"/>
              </a:tabLst>
            </a:pPr>
            <a:r>
              <a:rPr lang="en-US" sz="3200" dirty="0">
                <a:cs typeface="Times New Roman"/>
              </a:rPr>
              <a:t>Prophets </a:t>
            </a:r>
          </a:p>
          <a:p>
            <a:pPr marL="542925" marR="5080" indent="-542925">
              <a:lnSpc>
                <a:spcPct val="141700"/>
              </a:lnSpc>
              <a:spcBef>
                <a:spcPts val="100"/>
              </a:spcBef>
              <a:buFont typeface="+mj-lt"/>
              <a:buAutoNum type="arabicPeriod"/>
              <a:tabLst>
                <a:tab pos="193040" algn="l"/>
              </a:tabLst>
            </a:pPr>
            <a:r>
              <a:rPr lang="en-US" sz="3200" dirty="0">
                <a:cs typeface="Times New Roman"/>
              </a:rPr>
              <a:t>Evangelists </a:t>
            </a:r>
          </a:p>
          <a:p>
            <a:pPr marL="542925" marR="5080" indent="-542925">
              <a:lnSpc>
                <a:spcPct val="141700"/>
              </a:lnSpc>
              <a:spcBef>
                <a:spcPts val="100"/>
              </a:spcBef>
              <a:buFont typeface="+mj-lt"/>
              <a:buAutoNum type="arabicPeriod"/>
              <a:tabLst>
                <a:tab pos="193040" algn="l"/>
              </a:tabLst>
            </a:pPr>
            <a:r>
              <a:rPr lang="en-US" sz="3200" dirty="0">
                <a:cs typeface="Times New Roman"/>
              </a:rPr>
              <a:t>Pastors</a:t>
            </a:r>
          </a:p>
          <a:p>
            <a:pPr marL="542925" marR="5080" indent="-542925">
              <a:lnSpc>
                <a:spcPct val="141700"/>
              </a:lnSpc>
              <a:spcBef>
                <a:spcPts val="100"/>
              </a:spcBef>
              <a:buFont typeface="+mj-lt"/>
              <a:buAutoNum type="arabicPeriod"/>
              <a:tabLst>
                <a:tab pos="193040" algn="l"/>
              </a:tabLst>
            </a:pPr>
            <a:r>
              <a:rPr lang="en-US" sz="3200" dirty="0">
                <a:cs typeface="Times New Roman"/>
              </a:rPr>
              <a:t>Teachers</a:t>
            </a:r>
          </a:p>
        </p:txBody>
      </p:sp>
    </p:spTree>
    <p:extLst>
      <p:ext uri="{BB962C8B-B14F-4D97-AF65-F5344CB8AC3E}">
        <p14:creationId xmlns:p14="http://schemas.microsoft.com/office/powerpoint/2010/main" val="10779625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65BE555B-3CFA-4126-A185-18AB0FA1CDDD}"/>
              </a:ext>
            </a:extLst>
          </p:cNvPr>
          <p:cNvGraphicFramePr/>
          <p:nvPr>
            <p:extLst>
              <p:ext uri="{D42A27DB-BD31-4B8C-83A1-F6EECF244321}">
                <p14:modId xmlns:p14="http://schemas.microsoft.com/office/powerpoint/2010/main" val="2155267151"/>
              </p:ext>
            </p:extLst>
          </p:nvPr>
        </p:nvGraphicFramePr>
        <p:xfrm>
          <a:off x="2209800" y="152400"/>
          <a:ext cx="8128000" cy="205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bject 3">
            <a:extLst>
              <a:ext uri="{FF2B5EF4-FFF2-40B4-BE49-F238E27FC236}">
                <a16:creationId xmlns:a16="http://schemas.microsoft.com/office/drawing/2014/main" id="{DA780BD2-C0DC-4202-A4C1-8189E52284E5}"/>
              </a:ext>
            </a:extLst>
          </p:cNvPr>
          <p:cNvSpPr txBox="1"/>
          <p:nvPr/>
        </p:nvSpPr>
        <p:spPr>
          <a:xfrm>
            <a:off x="35442" y="1984550"/>
            <a:ext cx="12080358" cy="4873450"/>
          </a:xfrm>
          <a:prstGeom prst="rect">
            <a:avLst/>
          </a:prstGeom>
        </p:spPr>
        <p:txBody>
          <a:bodyPr vert="horz" wrap="square" lIns="0" tIns="12700" rIns="0" bIns="0" rtlCol="0">
            <a:spAutoFit/>
          </a:bodyPr>
          <a:lstStyle/>
          <a:p>
            <a:pPr marL="12700" marR="591820" algn="ctr">
              <a:spcBef>
                <a:spcPts val="100"/>
              </a:spcBef>
              <a:tabLst>
                <a:tab pos="193040" algn="l"/>
              </a:tabLst>
            </a:pPr>
            <a:r>
              <a:rPr lang="en-IN" sz="2800" b="1" spc="-5" dirty="0"/>
              <a:t>HOW</a:t>
            </a:r>
            <a:r>
              <a:rPr lang="en-IN" sz="2800" b="1" spc="-145" dirty="0"/>
              <a:t> </a:t>
            </a:r>
            <a:r>
              <a:rPr lang="en-IN" sz="2800" b="1" dirty="0"/>
              <a:t>THEY</a:t>
            </a:r>
            <a:r>
              <a:rPr lang="en-IN" sz="2800" b="1" spc="-215" dirty="0"/>
              <a:t> </a:t>
            </a:r>
            <a:r>
              <a:rPr lang="en-IN" sz="2800" b="1" spc="-5" dirty="0"/>
              <a:t>WORK</a:t>
            </a:r>
            <a:r>
              <a:rPr lang="en-IN" sz="2800" b="1" spc="-80" dirty="0"/>
              <a:t> </a:t>
            </a:r>
            <a:r>
              <a:rPr lang="en-IN" sz="2800" b="1" spc="-15" dirty="0"/>
              <a:t>TOGETHER</a:t>
            </a:r>
          </a:p>
          <a:p>
            <a:pPr marL="355600" marR="591820" indent="-342900">
              <a:lnSpc>
                <a:spcPct val="150000"/>
              </a:lnSpc>
              <a:spcBef>
                <a:spcPts val="100"/>
              </a:spcBef>
              <a:buFont typeface="Wingdings" panose="05000000000000000000" pitchFamily="2" charset="2"/>
              <a:buChar char="§"/>
              <a:tabLst>
                <a:tab pos="193040" algn="l"/>
              </a:tabLst>
            </a:pPr>
            <a:r>
              <a:rPr sz="2400" b="1" spc="-5" dirty="0">
                <a:uFill>
                  <a:solidFill>
                    <a:srgbClr val="000000"/>
                  </a:solidFill>
                </a:uFill>
                <a:latin typeface="Times New Roman"/>
                <a:cs typeface="Times New Roman"/>
              </a:rPr>
              <a:t>The</a:t>
            </a:r>
            <a:r>
              <a:rPr sz="2400" b="1" spc="-130" dirty="0">
                <a:uFill>
                  <a:solidFill>
                    <a:srgbClr val="000000"/>
                  </a:solidFill>
                </a:uFill>
                <a:latin typeface="Times New Roman"/>
                <a:cs typeface="Times New Roman"/>
              </a:rPr>
              <a:t> </a:t>
            </a:r>
            <a:r>
              <a:rPr sz="2400" b="1" spc="-5" dirty="0">
                <a:uFill>
                  <a:solidFill>
                    <a:srgbClr val="000000"/>
                  </a:solidFill>
                </a:uFill>
                <a:latin typeface="Times New Roman"/>
                <a:cs typeface="Times New Roman"/>
              </a:rPr>
              <a:t>Apostle</a:t>
            </a:r>
            <a:r>
              <a:rPr sz="2400" b="1" dirty="0">
                <a:latin typeface="Times New Roman"/>
                <a:cs typeface="Times New Roman"/>
              </a:rPr>
              <a:t> </a:t>
            </a:r>
            <a:r>
              <a:rPr lang="en-US" sz="2400" b="1" dirty="0">
                <a:latin typeface="Times New Roman"/>
                <a:cs typeface="Times New Roman"/>
              </a:rPr>
              <a:t> : </a:t>
            </a:r>
            <a:r>
              <a:rPr sz="2400" dirty="0">
                <a:latin typeface="Times New Roman"/>
                <a:cs typeface="Times New Roman"/>
              </a:rPr>
              <a:t>extends the</a:t>
            </a:r>
            <a:r>
              <a:rPr sz="2400" spc="5" dirty="0">
                <a:latin typeface="Times New Roman"/>
                <a:cs typeface="Times New Roman"/>
              </a:rPr>
              <a:t> </a:t>
            </a:r>
            <a:r>
              <a:rPr sz="2400" spc="-5" dirty="0">
                <a:latin typeface="Times New Roman"/>
                <a:cs typeface="Times New Roman"/>
              </a:rPr>
              <a:t>Gospel</a:t>
            </a:r>
            <a:r>
              <a:rPr sz="2400" dirty="0">
                <a:latin typeface="Times New Roman"/>
                <a:cs typeface="Times New Roman"/>
              </a:rPr>
              <a:t> to</a:t>
            </a:r>
            <a:r>
              <a:rPr sz="2400" spc="-5" dirty="0">
                <a:latin typeface="Times New Roman"/>
                <a:cs typeface="Times New Roman"/>
              </a:rPr>
              <a:t> </a:t>
            </a:r>
            <a:r>
              <a:rPr sz="2400" dirty="0">
                <a:latin typeface="Times New Roman"/>
                <a:cs typeface="Times New Roman"/>
              </a:rPr>
              <a:t>new</a:t>
            </a:r>
            <a:r>
              <a:rPr sz="2400" spc="-5" dirty="0">
                <a:latin typeface="Times New Roman"/>
                <a:cs typeface="Times New Roman"/>
              </a:rPr>
              <a:t> </a:t>
            </a:r>
            <a:r>
              <a:rPr sz="2400" dirty="0">
                <a:latin typeface="Times New Roman"/>
                <a:cs typeface="Times New Roman"/>
              </a:rPr>
              <a:t>regions</a:t>
            </a:r>
            <a:r>
              <a:rPr sz="2400" spc="-5" dirty="0">
                <a:latin typeface="Times New Roman"/>
                <a:cs typeface="Times New Roman"/>
              </a:rPr>
              <a:t> </a:t>
            </a:r>
            <a:r>
              <a:rPr sz="2400" dirty="0">
                <a:latin typeface="Times New Roman"/>
                <a:cs typeface="Times New Roman"/>
              </a:rPr>
              <a:t>to</a:t>
            </a:r>
            <a:r>
              <a:rPr sz="2400" spc="-5" dirty="0">
                <a:latin typeface="Times New Roman"/>
                <a:cs typeface="Times New Roman"/>
              </a:rPr>
              <a:t> </a:t>
            </a:r>
            <a:r>
              <a:rPr sz="2400" dirty="0">
                <a:latin typeface="Times New Roman"/>
                <a:cs typeface="Times New Roman"/>
              </a:rPr>
              <a:t>raise</a:t>
            </a:r>
            <a:r>
              <a:rPr sz="2400" spc="5" dirty="0">
                <a:latin typeface="Times New Roman"/>
                <a:cs typeface="Times New Roman"/>
              </a:rPr>
              <a:t> </a:t>
            </a:r>
            <a:r>
              <a:rPr sz="2400" dirty="0">
                <a:latin typeface="Times New Roman"/>
                <a:cs typeface="Times New Roman"/>
              </a:rPr>
              <a:t>up new </a:t>
            </a:r>
            <a:r>
              <a:rPr sz="2400" spc="-585" dirty="0">
                <a:latin typeface="Times New Roman"/>
                <a:cs typeface="Times New Roman"/>
              </a:rPr>
              <a:t> </a:t>
            </a:r>
            <a:r>
              <a:rPr sz="2400" dirty="0">
                <a:latin typeface="Times New Roman"/>
                <a:cs typeface="Times New Roman"/>
              </a:rPr>
              <a:t>churches.</a:t>
            </a:r>
            <a:endParaRPr lang="en-US" sz="2400" dirty="0">
              <a:latin typeface="Times New Roman"/>
              <a:cs typeface="Times New Roman"/>
            </a:endParaRPr>
          </a:p>
          <a:p>
            <a:pPr marL="355600" marR="591820" indent="-342900">
              <a:lnSpc>
                <a:spcPct val="150000"/>
              </a:lnSpc>
              <a:spcBef>
                <a:spcPts val="100"/>
              </a:spcBef>
              <a:buFont typeface="Wingdings" panose="05000000000000000000" pitchFamily="2" charset="2"/>
              <a:buChar char="§"/>
              <a:tabLst>
                <a:tab pos="193040" algn="l"/>
              </a:tabLst>
            </a:pPr>
            <a:r>
              <a:rPr lang="en-US" sz="2400" b="1" spc="-5" dirty="0">
                <a:uFill>
                  <a:solidFill>
                    <a:srgbClr val="000000"/>
                  </a:solidFill>
                </a:uFill>
                <a:latin typeface="Times New Roman"/>
                <a:cs typeface="Times New Roman"/>
              </a:rPr>
              <a:t>The</a:t>
            </a:r>
            <a:r>
              <a:rPr lang="en-US" sz="2400" b="1" dirty="0">
                <a:uFill>
                  <a:solidFill>
                    <a:srgbClr val="000000"/>
                  </a:solidFill>
                </a:uFill>
                <a:latin typeface="Times New Roman"/>
                <a:cs typeface="Times New Roman"/>
              </a:rPr>
              <a:t> </a:t>
            </a:r>
            <a:r>
              <a:rPr lang="en-US" sz="2400" b="1" spc="-10" dirty="0">
                <a:uFill>
                  <a:solidFill>
                    <a:srgbClr val="000000"/>
                  </a:solidFill>
                </a:uFill>
                <a:latin typeface="Times New Roman"/>
                <a:cs typeface="Times New Roman"/>
              </a:rPr>
              <a:t>Prophet</a:t>
            </a:r>
            <a:r>
              <a:rPr lang="en-US" sz="2400" b="1" spc="5" dirty="0">
                <a:latin typeface="Times New Roman"/>
                <a:cs typeface="Times New Roman"/>
              </a:rPr>
              <a:t> : </a:t>
            </a:r>
            <a:r>
              <a:rPr lang="en-US" sz="2400" dirty="0">
                <a:latin typeface="Times New Roman"/>
                <a:cs typeface="Times New Roman"/>
              </a:rPr>
              <a:t>gives</a:t>
            </a:r>
            <a:r>
              <a:rPr lang="en-US" sz="2400" spc="-10" dirty="0">
                <a:latin typeface="Times New Roman"/>
                <a:cs typeface="Times New Roman"/>
              </a:rPr>
              <a:t> </a:t>
            </a:r>
            <a:r>
              <a:rPr lang="en-US" sz="2400" dirty="0">
                <a:latin typeface="Times New Roman"/>
                <a:cs typeface="Times New Roman"/>
              </a:rPr>
              <a:t>special messages from</a:t>
            </a:r>
            <a:r>
              <a:rPr lang="en-US" sz="2400" spc="-5" dirty="0">
                <a:latin typeface="Times New Roman"/>
                <a:cs typeface="Times New Roman"/>
              </a:rPr>
              <a:t> God </a:t>
            </a:r>
            <a:r>
              <a:rPr lang="en-US" sz="2400" dirty="0">
                <a:latin typeface="Times New Roman"/>
                <a:cs typeface="Times New Roman"/>
              </a:rPr>
              <a:t>to the Church</a:t>
            </a:r>
            <a:r>
              <a:rPr lang="en-US" sz="2400" spc="-5" dirty="0">
                <a:latin typeface="Times New Roman"/>
                <a:cs typeface="Times New Roman"/>
              </a:rPr>
              <a:t> </a:t>
            </a:r>
            <a:r>
              <a:rPr lang="en-US" sz="2400" dirty="0">
                <a:latin typeface="Times New Roman"/>
                <a:cs typeface="Times New Roman"/>
              </a:rPr>
              <a:t>by the </a:t>
            </a:r>
            <a:r>
              <a:rPr lang="en-US" sz="2400" spc="-585" dirty="0">
                <a:latin typeface="Times New Roman"/>
                <a:cs typeface="Times New Roman"/>
              </a:rPr>
              <a:t> </a:t>
            </a:r>
            <a:r>
              <a:rPr lang="en-US" sz="2400" dirty="0">
                <a:latin typeface="Times New Roman"/>
                <a:cs typeface="Times New Roman"/>
              </a:rPr>
              <a:t>inspiration</a:t>
            </a:r>
            <a:r>
              <a:rPr lang="en-US" sz="2400" spc="-5" dirty="0">
                <a:latin typeface="Times New Roman"/>
                <a:cs typeface="Times New Roman"/>
              </a:rPr>
              <a:t> </a:t>
            </a:r>
            <a:r>
              <a:rPr lang="en-US" sz="2400" dirty="0">
                <a:latin typeface="Times New Roman"/>
                <a:cs typeface="Times New Roman"/>
              </a:rPr>
              <a:t>of the</a:t>
            </a:r>
            <a:r>
              <a:rPr lang="en-US" sz="2400" spc="5" dirty="0">
                <a:latin typeface="Times New Roman"/>
                <a:cs typeface="Times New Roman"/>
              </a:rPr>
              <a:t> </a:t>
            </a:r>
            <a:r>
              <a:rPr lang="en-US" sz="2400" spc="-5" dirty="0">
                <a:latin typeface="Times New Roman"/>
                <a:cs typeface="Times New Roman"/>
              </a:rPr>
              <a:t>Holy</a:t>
            </a:r>
            <a:r>
              <a:rPr lang="en-US" sz="2400" dirty="0">
                <a:latin typeface="Times New Roman"/>
                <a:cs typeface="Times New Roman"/>
              </a:rPr>
              <a:t> Spirit.</a:t>
            </a:r>
          </a:p>
          <a:p>
            <a:pPr marL="355600" marR="591820" indent="-342900">
              <a:lnSpc>
                <a:spcPct val="150000"/>
              </a:lnSpc>
              <a:spcBef>
                <a:spcPts val="100"/>
              </a:spcBef>
              <a:buFont typeface="Wingdings" panose="05000000000000000000" pitchFamily="2" charset="2"/>
              <a:buChar char="§"/>
              <a:tabLst>
                <a:tab pos="193040" algn="l"/>
              </a:tabLst>
            </a:pPr>
            <a:r>
              <a:rPr sz="2400" b="1" spc="-5" dirty="0">
                <a:uFill>
                  <a:solidFill>
                    <a:srgbClr val="000000"/>
                  </a:solidFill>
                </a:uFill>
                <a:latin typeface="Times New Roman"/>
                <a:cs typeface="Times New Roman"/>
              </a:rPr>
              <a:t>The</a:t>
            </a:r>
            <a:r>
              <a:rPr sz="2400" b="1" spc="5" dirty="0">
                <a:uFill>
                  <a:solidFill>
                    <a:srgbClr val="000000"/>
                  </a:solidFill>
                </a:uFill>
                <a:latin typeface="Times New Roman"/>
                <a:cs typeface="Times New Roman"/>
              </a:rPr>
              <a:t> </a:t>
            </a:r>
            <a:r>
              <a:rPr sz="2400" b="1" spc="-5" dirty="0">
                <a:uFill>
                  <a:solidFill>
                    <a:srgbClr val="000000"/>
                  </a:solidFill>
                </a:uFill>
                <a:latin typeface="Times New Roman"/>
                <a:cs typeface="Times New Roman"/>
              </a:rPr>
              <a:t>Evangelist</a:t>
            </a:r>
            <a:r>
              <a:rPr lang="en-US" sz="2400" b="1" spc="-5" dirty="0">
                <a:uFill>
                  <a:solidFill>
                    <a:srgbClr val="000000"/>
                  </a:solidFill>
                </a:uFill>
                <a:latin typeface="Times New Roman"/>
                <a:cs typeface="Times New Roman"/>
              </a:rPr>
              <a:t> : </a:t>
            </a:r>
            <a:r>
              <a:rPr sz="2400" b="1" spc="5" dirty="0">
                <a:latin typeface="Times New Roman"/>
                <a:cs typeface="Times New Roman"/>
              </a:rPr>
              <a:t> </a:t>
            </a:r>
            <a:r>
              <a:rPr sz="2400" dirty="0">
                <a:latin typeface="Times New Roman"/>
                <a:cs typeface="Times New Roman"/>
              </a:rPr>
              <a:t>communicates</a:t>
            </a:r>
            <a:r>
              <a:rPr sz="2400" spc="-5" dirty="0">
                <a:latin typeface="Times New Roman"/>
                <a:cs typeface="Times New Roman"/>
              </a:rPr>
              <a:t> </a:t>
            </a:r>
            <a:r>
              <a:rPr sz="2400" dirty="0">
                <a:latin typeface="Times New Roman"/>
                <a:cs typeface="Times New Roman"/>
              </a:rPr>
              <a:t>the</a:t>
            </a:r>
            <a:r>
              <a:rPr sz="2400" spc="5" dirty="0">
                <a:latin typeface="Times New Roman"/>
                <a:cs typeface="Times New Roman"/>
              </a:rPr>
              <a:t> </a:t>
            </a:r>
            <a:r>
              <a:rPr sz="2400" spc="-5" dirty="0">
                <a:latin typeface="Times New Roman"/>
                <a:cs typeface="Times New Roman"/>
              </a:rPr>
              <a:t>Gospel</a:t>
            </a:r>
            <a:r>
              <a:rPr sz="2400" dirty="0">
                <a:latin typeface="Times New Roman"/>
                <a:cs typeface="Times New Roman"/>
              </a:rPr>
              <a:t> in such a</a:t>
            </a:r>
            <a:r>
              <a:rPr sz="2400" spc="5" dirty="0">
                <a:latin typeface="Times New Roman"/>
                <a:cs typeface="Times New Roman"/>
              </a:rPr>
              <a:t> </a:t>
            </a:r>
            <a:r>
              <a:rPr sz="2400" dirty="0">
                <a:latin typeface="Times New Roman"/>
                <a:cs typeface="Times New Roman"/>
              </a:rPr>
              <a:t>way that </a:t>
            </a:r>
            <a:r>
              <a:rPr sz="2400" spc="-585" dirty="0">
                <a:latin typeface="Times New Roman"/>
                <a:cs typeface="Times New Roman"/>
              </a:rPr>
              <a:t> </a:t>
            </a:r>
            <a:r>
              <a:rPr sz="2400" dirty="0">
                <a:latin typeface="Times New Roman"/>
                <a:cs typeface="Times New Roman"/>
              </a:rPr>
              <a:t>unbelievers respond and</a:t>
            </a:r>
            <a:r>
              <a:rPr sz="2400" spc="-5" dirty="0">
                <a:latin typeface="Times New Roman"/>
                <a:cs typeface="Times New Roman"/>
              </a:rPr>
              <a:t> </a:t>
            </a:r>
            <a:r>
              <a:rPr sz="2400" dirty="0">
                <a:latin typeface="Times New Roman"/>
                <a:cs typeface="Times New Roman"/>
              </a:rPr>
              <a:t>are</a:t>
            </a:r>
            <a:r>
              <a:rPr sz="2400" spc="5" dirty="0">
                <a:latin typeface="Times New Roman"/>
                <a:cs typeface="Times New Roman"/>
              </a:rPr>
              <a:t> </a:t>
            </a:r>
            <a:r>
              <a:rPr sz="2400" dirty="0">
                <a:latin typeface="Times New Roman"/>
                <a:cs typeface="Times New Roman"/>
              </a:rPr>
              <a:t>added</a:t>
            </a:r>
            <a:r>
              <a:rPr sz="2400" spc="-5" dirty="0">
                <a:latin typeface="Times New Roman"/>
                <a:cs typeface="Times New Roman"/>
              </a:rPr>
              <a:t> </a:t>
            </a:r>
            <a:r>
              <a:rPr sz="2400" dirty="0">
                <a:latin typeface="Times New Roman"/>
                <a:cs typeface="Times New Roman"/>
              </a:rPr>
              <a:t>to the Church</a:t>
            </a:r>
            <a:r>
              <a:rPr lang="en-US" sz="2400" dirty="0">
                <a:latin typeface="Times New Roman"/>
                <a:cs typeface="Times New Roman"/>
              </a:rPr>
              <a:t>.</a:t>
            </a:r>
          </a:p>
          <a:p>
            <a:pPr marL="355600" marR="591820" indent="-342900">
              <a:lnSpc>
                <a:spcPct val="150000"/>
              </a:lnSpc>
              <a:spcBef>
                <a:spcPts val="100"/>
              </a:spcBef>
              <a:buFont typeface="Wingdings" panose="05000000000000000000" pitchFamily="2" charset="2"/>
              <a:buChar char="§"/>
              <a:tabLst>
                <a:tab pos="193040" algn="l"/>
              </a:tabLst>
            </a:pPr>
            <a:r>
              <a:rPr lang="en-US" sz="2400" b="1" spc="-5" dirty="0">
                <a:uFill>
                  <a:solidFill>
                    <a:srgbClr val="000000"/>
                  </a:solidFill>
                </a:uFill>
                <a:latin typeface="Times New Roman"/>
                <a:cs typeface="Times New Roman"/>
              </a:rPr>
              <a:t>Pastors</a:t>
            </a:r>
            <a:r>
              <a:rPr lang="en-US" sz="2400" b="1" dirty="0">
                <a:latin typeface="Times New Roman"/>
                <a:cs typeface="Times New Roman"/>
              </a:rPr>
              <a:t> : </a:t>
            </a:r>
            <a:r>
              <a:rPr lang="en-US" sz="2400" dirty="0">
                <a:latin typeface="Times New Roman"/>
                <a:cs typeface="Times New Roman"/>
              </a:rPr>
              <a:t>assume</a:t>
            </a:r>
            <a:r>
              <a:rPr lang="en-US" sz="2400" spc="5" dirty="0">
                <a:latin typeface="Times New Roman"/>
                <a:cs typeface="Times New Roman"/>
              </a:rPr>
              <a:t> </a:t>
            </a:r>
            <a:r>
              <a:rPr lang="en-US" sz="2400" dirty="0">
                <a:latin typeface="Times New Roman"/>
                <a:cs typeface="Times New Roman"/>
              </a:rPr>
              <a:t>long-term leadership and care</a:t>
            </a:r>
            <a:r>
              <a:rPr lang="en-US" sz="2400" spc="5" dirty="0">
                <a:latin typeface="Times New Roman"/>
                <a:cs typeface="Times New Roman"/>
              </a:rPr>
              <a:t> </a:t>
            </a:r>
            <a:r>
              <a:rPr lang="en-US" sz="2400" dirty="0">
                <a:latin typeface="Times New Roman"/>
                <a:cs typeface="Times New Roman"/>
              </a:rPr>
              <a:t>for the</a:t>
            </a:r>
            <a:r>
              <a:rPr lang="en-US" sz="2400" spc="-5" dirty="0">
                <a:latin typeface="Times New Roman"/>
                <a:cs typeface="Times New Roman"/>
              </a:rPr>
              <a:t> </a:t>
            </a:r>
            <a:r>
              <a:rPr lang="en-US" sz="2400" dirty="0">
                <a:latin typeface="Times New Roman"/>
                <a:cs typeface="Times New Roman"/>
              </a:rPr>
              <a:t>Church.</a:t>
            </a:r>
          </a:p>
          <a:p>
            <a:pPr marL="355600" marR="591820" indent="-342900">
              <a:lnSpc>
                <a:spcPct val="150000"/>
              </a:lnSpc>
              <a:spcBef>
                <a:spcPts val="100"/>
              </a:spcBef>
              <a:buFont typeface="Wingdings" panose="05000000000000000000" pitchFamily="2" charset="2"/>
              <a:buChar char="§"/>
              <a:tabLst>
                <a:tab pos="193040" algn="l"/>
              </a:tabLst>
            </a:pPr>
            <a:r>
              <a:rPr sz="2400" b="1" spc="-30" dirty="0">
                <a:uFill>
                  <a:solidFill>
                    <a:srgbClr val="000000"/>
                  </a:solidFill>
                </a:uFill>
                <a:latin typeface="Times New Roman"/>
                <a:cs typeface="Times New Roman"/>
              </a:rPr>
              <a:t>Teachers</a:t>
            </a:r>
            <a:r>
              <a:rPr lang="en-US" sz="2400" b="1" spc="-30" dirty="0">
                <a:uFill>
                  <a:solidFill>
                    <a:srgbClr val="000000"/>
                  </a:solidFill>
                </a:uFill>
                <a:latin typeface="Times New Roman"/>
                <a:cs typeface="Times New Roman"/>
              </a:rPr>
              <a:t> :</a:t>
            </a:r>
            <a:r>
              <a:rPr sz="2400" b="1" spc="-30" dirty="0">
                <a:latin typeface="Times New Roman"/>
                <a:cs typeface="Times New Roman"/>
              </a:rPr>
              <a:t> </a:t>
            </a:r>
            <a:r>
              <a:rPr sz="2400" dirty="0">
                <a:latin typeface="Times New Roman"/>
                <a:cs typeface="Times New Roman"/>
              </a:rPr>
              <a:t>provide instruction which goes beyond the presentation of </a:t>
            </a:r>
            <a:r>
              <a:rPr sz="2400" spc="-585" dirty="0">
                <a:latin typeface="Times New Roman"/>
                <a:cs typeface="Times New Roman"/>
              </a:rPr>
              <a:t> </a:t>
            </a:r>
            <a:r>
              <a:rPr sz="2400" dirty="0">
                <a:latin typeface="Times New Roman"/>
                <a:cs typeface="Times New Roman"/>
              </a:rPr>
              <a:t>the </a:t>
            </a:r>
            <a:r>
              <a:rPr sz="2400" spc="-5" dirty="0">
                <a:latin typeface="Times New Roman"/>
                <a:cs typeface="Times New Roman"/>
              </a:rPr>
              <a:t>Gospel</a:t>
            </a:r>
            <a:r>
              <a:rPr sz="2400" spc="10" dirty="0">
                <a:latin typeface="Times New Roman"/>
                <a:cs typeface="Times New Roman"/>
              </a:rPr>
              <a:t> </a:t>
            </a:r>
            <a:r>
              <a:rPr sz="2400" spc="-5" dirty="0">
                <a:latin typeface="Times New Roman"/>
                <a:cs typeface="Times New Roman"/>
              </a:rPr>
              <a:t>done </a:t>
            </a:r>
            <a:r>
              <a:rPr sz="2400" dirty="0">
                <a:latin typeface="Times New Roman"/>
                <a:cs typeface="Times New Roman"/>
              </a:rPr>
              <a:t>by the</a:t>
            </a:r>
            <a:r>
              <a:rPr sz="2400" spc="-5" dirty="0">
                <a:latin typeface="Times New Roman"/>
                <a:cs typeface="Times New Roman"/>
              </a:rPr>
              <a:t> </a:t>
            </a:r>
            <a:r>
              <a:rPr sz="2400" dirty="0">
                <a:latin typeface="Times New Roman"/>
                <a:cs typeface="Times New Roman"/>
              </a:rPr>
              <a:t>evangelist.</a:t>
            </a:r>
          </a:p>
        </p:txBody>
      </p:sp>
    </p:spTree>
    <p:extLst>
      <p:ext uri="{BB962C8B-B14F-4D97-AF65-F5344CB8AC3E}">
        <p14:creationId xmlns:p14="http://schemas.microsoft.com/office/powerpoint/2010/main" val="9710135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24400" y="304800"/>
            <a:ext cx="2533650" cy="505908"/>
          </a:xfrm>
          <a:prstGeom prst="rect">
            <a:avLst/>
          </a:prstGeom>
        </p:spPr>
        <p:txBody>
          <a:bodyPr vert="horz" wrap="square" lIns="0" tIns="13335" rIns="0" bIns="0" rtlCol="0">
            <a:spAutoFit/>
          </a:bodyPr>
          <a:lstStyle/>
          <a:p>
            <a:pPr marL="12700" algn="ctr">
              <a:lnSpc>
                <a:spcPct val="100000"/>
              </a:lnSpc>
              <a:spcBef>
                <a:spcPts val="105"/>
              </a:spcBef>
            </a:pPr>
            <a:r>
              <a:rPr sz="3200" dirty="0"/>
              <a:t>Ethics in islam</a:t>
            </a:r>
          </a:p>
        </p:txBody>
      </p:sp>
      <p:sp>
        <p:nvSpPr>
          <p:cNvPr id="3" name="object 3"/>
          <p:cNvSpPr txBox="1"/>
          <p:nvPr/>
        </p:nvSpPr>
        <p:spPr>
          <a:xfrm>
            <a:off x="457200" y="1066800"/>
            <a:ext cx="11506200" cy="4058162"/>
          </a:xfrm>
          <a:prstGeom prst="rect">
            <a:avLst/>
          </a:prstGeom>
        </p:spPr>
        <p:txBody>
          <a:bodyPr vert="horz" wrap="square" lIns="0" tIns="94615" rIns="0" bIns="0" rtlCol="0">
            <a:spAutoFit/>
          </a:bodyPr>
          <a:lstStyle/>
          <a:p>
            <a:pPr marL="241300" marR="5080" indent="-229235">
              <a:lnSpc>
                <a:spcPts val="2690"/>
              </a:lnSpc>
              <a:spcBef>
                <a:spcPts val="745"/>
              </a:spcBef>
              <a:buFont typeface="Arial"/>
              <a:buChar char="•"/>
              <a:tabLst>
                <a:tab pos="241935" algn="l"/>
              </a:tabLst>
            </a:pPr>
            <a:r>
              <a:rPr sz="2800" spc="-5" dirty="0">
                <a:latin typeface="Calibri" panose="020F0502020204030204" pitchFamily="34" charset="0"/>
                <a:cs typeface="Calibri" panose="020F0502020204030204" pitchFamily="34" charset="0"/>
              </a:rPr>
              <a:t>The </a:t>
            </a:r>
            <a:r>
              <a:rPr sz="2800" spc="-10" dirty="0">
                <a:latin typeface="Calibri" panose="020F0502020204030204" pitchFamily="34" charset="0"/>
                <a:cs typeface="Calibri" panose="020F0502020204030204" pitchFamily="34" charset="0"/>
              </a:rPr>
              <a:t>term </a:t>
            </a:r>
            <a:r>
              <a:rPr sz="2800" spc="-15" dirty="0">
                <a:latin typeface="Calibri" panose="020F0502020204030204" pitchFamily="34" charset="0"/>
                <a:cs typeface="Calibri" panose="020F0502020204030204" pitchFamily="34" charset="0"/>
              </a:rPr>
              <a:t>most </a:t>
            </a:r>
            <a:r>
              <a:rPr sz="2800" spc="-5" dirty="0">
                <a:latin typeface="Calibri" panose="020F0502020204030204" pitchFamily="34" charset="0"/>
                <a:cs typeface="Calibri" panose="020F0502020204030204" pitchFamily="34" charset="0"/>
              </a:rPr>
              <a:t>closely </a:t>
            </a:r>
            <a:r>
              <a:rPr sz="2800" spc="-15" dirty="0">
                <a:latin typeface="Calibri" panose="020F0502020204030204" pitchFamily="34" charset="0"/>
                <a:cs typeface="Calibri" panose="020F0502020204030204" pitchFamily="34" charset="0"/>
              </a:rPr>
              <a:t>related </a:t>
            </a:r>
            <a:r>
              <a:rPr sz="2800" spc="-20" dirty="0">
                <a:latin typeface="Calibri" panose="020F0502020204030204" pitchFamily="34" charset="0"/>
                <a:cs typeface="Calibri" panose="020F0502020204030204" pitchFamily="34" charset="0"/>
              </a:rPr>
              <a:t>to </a:t>
            </a:r>
            <a:r>
              <a:rPr sz="2800" spc="-5" dirty="0">
                <a:latin typeface="Calibri" panose="020F0502020204030204" pitchFamily="34" charset="0"/>
                <a:cs typeface="Calibri" panose="020F0502020204030204" pitchFamily="34" charset="0"/>
              </a:rPr>
              <a:t>ethics in the </a:t>
            </a:r>
            <a:r>
              <a:rPr sz="2800" spc="-20" dirty="0">
                <a:latin typeface="Calibri" panose="020F0502020204030204" pitchFamily="34" charset="0"/>
                <a:cs typeface="Calibri" panose="020F0502020204030204" pitchFamily="34" charset="0"/>
              </a:rPr>
              <a:t>Quran </a:t>
            </a:r>
            <a:r>
              <a:rPr sz="2800" spc="-5" dirty="0">
                <a:latin typeface="Calibri" panose="020F0502020204030204" pitchFamily="34" charset="0"/>
                <a:cs typeface="Calibri" panose="020F0502020204030204" pitchFamily="34" charset="0"/>
              </a:rPr>
              <a:t>is khuluq  and in </a:t>
            </a:r>
            <a:r>
              <a:rPr sz="2800" spc="-20" dirty="0">
                <a:latin typeface="Calibri" panose="020F0502020204030204" pitchFamily="34" charset="0"/>
                <a:cs typeface="Calibri" panose="020F0502020204030204" pitchFamily="34" charset="0"/>
              </a:rPr>
              <a:t>urdu</a:t>
            </a:r>
            <a:r>
              <a:rPr sz="2800" spc="55" dirty="0">
                <a:latin typeface="Calibri" panose="020F0502020204030204" pitchFamily="34" charset="0"/>
                <a:cs typeface="Calibri" panose="020F0502020204030204" pitchFamily="34" charset="0"/>
              </a:rPr>
              <a:t> </a:t>
            </a:r>
            <a:r>
              <a:rPr sz="2800" spc="-10" dirty="0">
                <a:latin typeface="Calibri" panose="020F0502020204030204" pitchFamily="34" charset="0"/>
                <a:cs typeface="Calibri" panose="020F0502020204030204" pitchFamily="34" charset="0"/>
              </a:rPr>
              <a:t>(Ikhlaaqiyaat)</a:t>
            </a:r>
            <a:endParaRPr sz="2800" dirty="0">
              <a:latin typeface="Calibri" panose="020F0502020204030204" pitchFamily="34" charset="0"/>
              <a:cs typeface="Calibri" panose="020F0502020204030204" pitchFamily="34" charset="0"/>
            </a:endParaRPr>
          </a:p>
          <a:p>
            <a:pPr marL="241300" marR="393700" indent="-229235">
              <a:lnSpc>
                <a:spcPts val="2690"/>
              </a:lnSpc>
              <a:spcBef>
                <a:spcPts val="994"/>
              </a:spcBef>
              <a:buFont typeface="Arial"/>
              <a:buChar char="•"/>
              <a:tabLst>
                <a:tab pos="241935" algn="l"/>
              </a:tabLst>
            </a:pPr>
            <a:r>
              <a:rPr sz="2800" spc="-10" dirty="0">
                <a:latin typeface="Calibri" panose="020F0502020204030204" pitchFamily="34" charset="0"/>
                <a:cs typeface="Calibri" panose="020F0502020204030204" pitchFamily="34" charset="0"/>
              </a:rPr>
              <a:t>The </a:t>
            </a:r>
            <a:r>
              <a:rPr sz="2800" spc="-15" dirty="0">
                <a:latin typeface="Calibri" panose="020F0502020204030204" pitchFamily="34" charset="0"/>
                <a:cs typeface="Calibri" panose="020F0502020204030204" pitchFamily="34" charset="0"/>
              </a:rPr>
              <a:t>Quran </a:t>
            </a:r>
            <a:r>
              <a:rPr sz="2800" spc="-5" dirty="0">
                <a:latin typeface="Calibri" panose="020F0502020204030204" pitchFamily="34" charset="0"/>
                <a:cs typeface="Calibri" panose="020F0502020204030204" pitchFamily="34" charset="0"/>
              </a:rPr>
              <a:t>also </a:t>
            </a:r>
            <a:r>
              <a:rPr sz="2800" spc="-10" dirty="0">
                <a:latin typeface="Calibri" panose="020F0502020204030204" pitchFamily="34" charset="0"/>
                <a:cs typeface="Calibri" panose="020F0502020204030204" pitchFamily="34" charset="0"/>
              </a:rPr>
              <a:t>uses </a:t>
            </a:r>
            <a:r>
              <a:rPr sz="2800" spc="-5" dirty="0">
                <a:latin typeface="Calibri" panose="020F0502020204030204" pitchFamily="34" charset="0"/>
                <a:cs typeface="Calibri" panose="020F0502020204030204" pitchFamily="34" charset="0"/>
              </a:rPr>
              <a:t>a whole </a:t>
            </a:r>
            <a:r>
              <a:rPr sz="2800" spc="-25" dirty="0">
                <a:latin typeface="Calibri" panose="020F0502020204030204" pitchFamily="34" charset="0"/>
                <a:cs typeface="Calibri" panose="020F0502020204030204" pitchFamily="34" charset="0"/>
              </a:rPr>
              <a:t>array </a:t>
            </a:r>
            <a:r>
              <a:rPr sz="2800" spc="-5" dirty="0">
                <a:latin typeface="Calibri" panose="020F0502020204030204" pitchFamily="34" charset="0"/>
                <a:cs typeface="Calibri" panose="020F0502020204030204" pitchFamily="34" charset="0"/>
              </a:rPr>
              <a:t>of </a:t>
            </a:r>
            <a:r>
              <a:rPr sz="2800" spc="-10" dirty="0">
                <a:latin typeface="Calibri" panose="020F0502020204030204" pitchFamily="34" charset="0"/>
                <a:cs typeface="Calibri" panose="020F0502020204030204" pitchFamily="34" charset="0"/>
              </a:rPr>
              <a:t>terms </a:t>
            </a:r>
            <a:r>
              <a:rPr sz="2800" spc="-20" dirty="0">
                <a:latin typeface="Calibri" panose="020F0502020204030204" pitchFamily="34" charset="0"/>
                <a:cs typeface="Calibri" panose="020F0502020204030204" pitchFamily="34" charset="0"/>
              </a:rPr>
              <a:t>to </a:t>
            </a:r>
            <a:r>
              <a:rPr sz="2800" spc="-10" dirty="0">
                <a:latin typeface="Calibri" panose="020F0502020204030204" pitchFamily="34" charset="0"/>
                <a:cs typeface="Calibri" panose="020F0502020204030204" pitchFamily="34" charset="0"/>
              </a:rPr>
              <a:t>describe </a:t>
            </a:r>
            <a:r>
              <a:rPr sz="2800" spc="-5" dirty="0">
                <a:latin typeface="Calibri" panose="020F0502020204030204" pitchFamily="34" charset="0"/>
                <a:cs typeface="Calibri" panose="020F0502020204030204" pitchFamily="34" charset="0"/>
              </a:rPr>
              <a:t>the  </a:t>
            </a:r>
            <a:r>
              <a:rPr sz="2800" spc="-10" dirty="0">
                <a:latin typeface="Calibri" panose="020F0502020204030204" pitchFamily="34" charset="0"/>
                <a:cs typeface="Calibri" panose="020F0502020204030204" pitchFamily="34" charset="0"/>
              </a:rPr>
              <a:t>concept </a:t>
            </a:r>
            <a:r>
              <a:rPr sz="2800" spc="-5" dirty="0">
                <a:latin typeface="Calibri" panose="020F0502020204030204" pitchFamily="34" charset="0"/>
                <a:cs typeface="Calibri" panose="020F0502020204030204" pitchFamily="34" charset="0"/>
              </a:rPr>
              <a:t>of</a:t>
            </a:r>
            <a:r>
              <a:rPr sz="2800" spc="20" dirty="0">
                <a:latin typeface="Calibri" panose="020F0502020204030204" pitchFamily="34" charset="0"/>
                <a:cs typeface="Calibri" panose="020F0502020204030204" pitchFamily="34" charset="0"/>
              </a:rPr>
              <a:t> </a:t>
            </a:r>
            <a:r>
              <a:rPr sz="2800" spc="-10" dirty="0">
                <a:latin typeface="Calibri" panose="020F0502020204030204" pitchFamily="34" charset="0"/>
                <a:cs typeface="Calibri" panose="020F0502020204030204" pitchFamily="34" charset="0"/>
              </a:rPr>
              <a:t>goodness:</a:t>
            </a:r>
            <a:endParaRPr sz="2800" dirty="0">
              <a:latin typeface="Calibri" panose="020F0502020204030204" pitchFamily="34" charset="0"/>
              <a:cs typeface="Calibri" panose="020F0502020204030204" pitchFamily="34" charset="0"/>
            </a:endParaRPr>
          </a:p>
          <a:p>
            <a:pPr marL="698500" lvl="1" indent="-229235">
              <a:lnSpc>
                <a:spcPts val="3130"/>
              </a:lnSpc>
              <a:buFont typeface="Arial"/>
              <a:buChar char="•"/>
              <a:tabLst>
                <a:tab pos="699135" algn="l"/>
              </a:tabLst>
            </a:pPr>
            <a:r>
              <a:rPr sz="2800" spc="-15" dirty="0">
                <a:latin typeface="Calibri" panose="020F0502020204030204" pitchFamily="34" charset="0"/>
                <a:cs typeface="Calibri" panose="020F0502020204030204" pitchFamily="34" charset="0"/>
              </a:rPr>
              <a:t>Khayr </a:t>
            </a:r>
            <a:r>
              <a:rPr sz="2800" spc="-10" dirty="0">
                <a:latin typeface="Calibri" panose="020F0502020204030204" pitchFamily="34" charset="0"/>
                <a:cs typeface="Calibri" panose="020F0502020204030204" pitchFamily="34" charset="0"/>
              </a:rPr>
              <a:t>(goodness),</a:t>
            </a:r>
            <a:endParaRPr sz="2800" dirty="0">
              <a:latin typeface="Calibri" panose="020F0502020204030204" pitchFamily="34" charset="0"/>
              <a:cs typeface="Calibri" panose="020F0502020204030204" pitchFamily="34" charset="0"/>
            </a:endParaRPr>
          </a:p>
          <a:p>
            <a:pPr marL="698500" lvl="1" indent="-229235">
              <a:lnSpc>
                <a:spcPts val="3190"/>
              </a:lnSpc>
              <a:buFont typeface="Arial"/>
              <a:buChar char="•"/>
              <a:tabLst>
                <a:tab pos="699135" algn="l"/>
              </a:tabLst>
            </a:pPr>
            <a:r>
              <a:rPr sz="2800" spc="-5" dirty="0">
                <a:latin typeface="Calibri" panose="020F0502020204030204" pitchFamily="34" charset="0"/>
                <a:cs typeface="Calibri" panose="020F0502020204030204" pitchFamily="34" charset="0"/>
              </a:rPr>
              <a:t>Birr</a:t>
            </a:r>
            <a:r>
              <a:rPr sz="2800" spc="5" dirty="0">
                <a:latin typeface="Calibri" panose="020F0502020204030204" pitchFamily="34" charset="0"/>
                <a:cs typeface="Calibri" panose="020F0502020204030204" pitchFamily="34" charset="0"/>
              </a:rPr>
              <a:t> </a:t>
            </a:r>
            <a:r>
              <a:rPr sz="2800" spc="-10" dirty="0">
                <a:latin typeface="Calibri" panose="020F0502020204030204" pitchFamily="34" charset="0"/>
                <a:cs typeface="Calibri" panose="020F0502020204030204" pitchFamily="34" charset="0"/>
              </a:rPr>
              <a:t>(righteousness),</a:t>
            </a:r>
            <a:endParaRPr sz="2800" dirty="0">
              <a:latin typeface="Calibri" panose="020F0502020204030204" pitchFamily="34" charset="0"/>
              <a:cs typeface="Calibri" panose="020F0502020204030204" pitchFamily="34" charset="0"/>
            </a:endParaRPr>
          </a:p>
          <a:p>
            <a:pPr marL="698500" lvl="1" indent="-229235">
              <a:lnSpc>
                <a:spcPts val="3185"/>
              </a:lnSpc>
              <a:buFont typeface="Arial"/>
              <a:buChar char="•"/>
              <a:tabLst>
                <a:tab pos="699135" algn="l"/>
              </a:tabLst>
            </a:pPr>
            <a:r>
              <a:rPr sz="2800" spc="-15" dirty="0">
                <a:latin typeface="Calibri" panose="020F0502020204030204" pitchFamily="34" charset="0"/>
                <a:cs typeface="Calibri" panose="020F0502020204030204" pitchFamily="34" charset="0"/>
              </a:rPr>
              <a:t>Qist</a:t>
            </a:r>
            <a:r>
              <a:rPr sz="2800" spc="20" dirty="0">
                <a:latin typeface="Calibri" panose="020F0502020204030204" pitchFamily="34" charset="0"/>
                <a:cs typeface="Calibri" panose="020F0502020204030204" pitchFamily="34" charset="0"/>
              </a:rPr>
              <a:t> </a:t>
            </a:r>
            <a:r>
              <a:rPr sz="2800" spc="-10" dirty="0">
                <a:latin typeface="Calibri" panose="020F0502020204030204" pitchFamily="34" charset="0"/>
                <a:cs typeface="Calibri" panose="020F0502020204030204" pitchFamily="34" charset="0"/>
              </a:rPr>
              <a:t>(equity),</a:t>
            </a:r>
            <a:endParaRPr sz="2800" dirty="0">
              <a:latin typeface="Calibri" panose="020F0502020204030204" pitchFamily="34" charset="0"/>
              <a:cs typeface="Calibri" panose="020F0502020204030204" pitchFamily="34" charset="0"/>
            </a:endParaRPr>
          </a:p>
          <a:p>
            <a:pPr marL="698500" lvl="1" indent="-229235">
              <a:lnSpc>
                <a:spcPts val="3190"/>
              </a:lnSpc>
              <a:buFont typeface="Arial"/>
              <a:buChar char="•"/>
              <a:tabLst>
                <a:tab pos="699135" algn="l"/>
              </a:tabLst>
            </a:pPr>
            <a:r>
              <a:rPr sz="2800" spc="-5" dirty="0">
                <a:latin typeface="Calibri" panose="020F0502020204030204" pitchFamily="34" charset="0"/>
                <a:cs typeface="Calibri" panose="020F0502020204030204" pitchFamily="34" charset="0"/>
              </a:rPr>
              <a:t>Adl </a:t>
            </a:r>
            <a:r>
              <a:rPr sz="2800" spc="-10" dirty="0">
                <a:latin typeface="Calibri" panose="020F0502020204030204" pitchFamily="34" charset="0"/>
                <a:cs typeface="Calibri" panose="020F0502020204030204" pitchFamily="34" charset="0"/>
              </a:rPr>
              <a:t>(equilibrium </a:t>
            </a:r>
            <a:r>
              <a:rPr sz="2800" spc="-5" dirty="0">
                <a:latin typeface="Calibri" panose="020F0502020204030204" pitchFamily="34" charset="0"/>
                <a:cs typeface="Calibri" panose="020F0502020204030204" pitchFamily="34" charset="0"/>
              </a:rPr>
              <a:t>and</a:t>
            </a:r>
            <a:r>
              <a:rPr sz="2800" spc="80" dirty="0">
                <a:latin typeface="Calibri" panose="020F0502020204030204" pitchFamily="34" charset="0"/>
                <a:cs typeface="Calibri" panose="020F0502020204030204" pitchFamily="34" charset="0"/>
              </a:rPr>
              <a:t> </a:t>
            </a:r>
            <a:r>
              <a:rPr sz="2800" spc="-10" dirty="0">
                <a:latin typeface="Calibri" panose="020F0502020204030204" pitchFamily="34" charset="0"/>
                <a:cs typeface="Calibri" panose="020F0502020204030204" pitchFamily="34" charset="0"/>
              </a:rPr>
              <a:t>justice),</a:t>
            </a:r>
            <a:endParaRPr sz="2800" dirty="0">
              <a:latin typeface="Calibri" panose="020F0502020204030204" pitchFamily="34" charset="0"/>
              <a:cs typeface="Calibri" panose="020F0502020204030204" pitchFamily="34" charset="0"/>
            </a:endParaRPr>
          </a:p>
          <a:p>
            <a:pPr marL="698500" lvl="1" indent="-229235">
              <a:lnSpc>
                <a:spcPts val="3185"/>
              </a:lnSpc>
              <a:buFont typeface="Arial"/>
              <a:buChar char="•"/>
              <a:tabLst>
                <a:tab pos="699135" algn="l"/>
              </a:tabLst>
            </a:pPr>
            <a:r>
              <a:rPr sz="2800" spc="-5" dirty="0">
                <a:latin typeface="Calibri" panose="020F0502020204030204" pitchFamily="34" charset="0"/>
                <a:cs typeface="Calibri" panose="020F0502020204030204" pitchFamily="34" charset="0"/>
              </a:rPr>
              <a:t>Haqq </a:t>
            </a:r>
            <a:r>
              <a:rPr sz="2800" spc="-10" dirty="0">
                <a:latin typeface="Calibri" panose="020F0502020204030204" pitchFamily="34" charset="0"/>
                <a:cs typeface="Calibri" panose="020F0502020204030204" pitchFamily="34" charset="0"/>
              </a:rPr>
              <a:t>(truth </a:t>
            </a:r>
            <a:r>
              <a:rPr sz="2800" spc="-5" dirty="0">
                <a:latin typeface="Calibri" panose="020F0502020204030204" pitchFamily="34" charset="0"/>
                <a:cs typeface="Calibri" panose="020F0502020204030204" pitchFamily="34" charset="0"/>
              </a:rPr>
              <a:t>and </a:t>
            </a:r>
            <a:r>
              <a:rPr sz="2800" spc="-10" dirty="0">
                <a:latin typeface="Calibri" panose="020F0502020204030204" pitchFamily="34" charset="0"/>
                <a:cs typeface="Calibri" panose="020F0502020204030204" pitchFamily="34" charset="0"/>
              </a:rPr>
              <a:t>right)</a:t>
            </a:r>
            <a:r>
              <a:rPr sz="2800" spc="70" dirty="0">
                <a:latin typeface="Calibri" panose="020F0502020204030204" pitchFamily="34" charset="0"/>
                <a:cs typeface="Calibri" panose="020F0502020204030204" pitchFamily="34" charset="0"/>
              </a:rPr>
              <a:t> </a:t>
            </a:r>
            <a:endParaRPr lang="en-US" sz="2800" spc="70" dirty="0">
              <a:latin typeface="Calibri" panose="020F0502020204030204" pitchFamily="34" charset="0"/>
              <a:cs typeface="Calibri" panose="020F0502020204030204" pitchFamily="34" charset="0"/>
            </a:endParaRPr>
          </a:p>
          <a:p>
            <a:pPr marL="698500" lvl="1" indent="-229235">
              <a:lnSpc>
                <a:spcPts val="3185"/>
              </a:lnSpc>
              <a:buFont typeface="Arial"/>
              <a:buChar char="•"/>
              <a:tabLst>
                <a:tab pos="699135" algn="l"/>
              </a:tabLst>
            </a:pPr>
            <a:r>
              <a:rPr sz="2800" spc="-5" dirty="0" err="1">
                <a:latin typeface="Calibri" panose="020F0502020204030204" pitchFamily="34" charset="0"/>
                <a:cs typeface="Calibri" panose="020F0502020204030204" pitchFamily="34" charset="0"/>
              </a:rPr>
              <a:t>Ma'ruf</a:t>
            </a:r>
            <a:r>
              <a:rPr sz="2800" spc="-5" dirty="0">
                <a:latin typeface="Calibri" panose="020F0502020204030204" pitchFamily="34" charset="0"/>
                <a:cs typeface="Calibri" panose="020F0502020204030204" pitchFamily="34" charset="0"/>
              </a:rPr>
              <a:t> </a:t>
            </a:r>
            <a:r>
              <a:rPr sz="2800" spc="-10" dirty="0">
                <a:latin typeface="Calibri" panose="020F0502020204030204" pitchFamily="34" charset="0"/>
                <a:cs typeface="Calibri" panose="020F0502020204030204" pitchFamily="34" charset="0"/>
              </a:rPr>
              <a:t>(known </a:t>
            </a:r>
            <a:r>
              <a:rPr sz="2800" spc="-5" dirty="0">
                <a:latin typeface="Calibri" panose="020F0502020204030204" pitchFamily="34" charset="0"/>
                <a:cs typeface="Calibri" panose="020F0502020204030204" pitchFamily="34" charset="0"/>
              </a:rPr>
              <a:t>and</a:t>
            </a:r>
            <a:r>
              <a:rPr sz="2800" spc="65" dirty="0">
                <a:latin typeface="Calibri" panose="020F0502020204030204" pitchFamily="34" charset="0"/>
                <a:cs typeface="Calibri" panose="020F0502020204030204" pitchFamily="34" charset="0"/>
              </a:rPr>
              <a:t> </a:t>
            </a:r>
            <a:r>
              <a:rPr sz="2800" spc="-15" dirty="0">
                <a:latin typeface="Calibri" panose="020F0502020204030204" pitchFamily="34" charset="0"/>
                <a:cs typeface="Calibri" panose="020F0502020204030204" pitchFamily="34" charset="0"/>
              </a:rPr>
              <a:t>approved).</a:t>
            </a:r>
            <a:endParaRPr sz="2800" dirty="0">
              <a:latin typeface="Calibri" panose="020F0502020204030204" pitchFamily="34" charset="0"/>
              <a:cs typeface="Calibri" panose="020F050202020403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34461" y="2177033"/>
            <a:ext cx="8770620" cy="0"/>
          </a:xfrm>
          <a:custGeom>
            <a:avLst/>
            <a:gdLst/>
            <a:ahLst/>
            <a:cxnLst/>
            <a:rect l="l" t="t" r="r" b="b"/>
            <a:pathLst>
              <a:path w="8770620">
                <a:moveTo>
                  <a:pt x="0" y="0"/>
                </a:moveTo>
                <a:lnTo>
                  <a:pt x="8770619" y="0"/>
                </a:lnTo>
              </a:path>
            </a:pathLst>
          </a:custGeom>
          <a:ln w="38100">
            <a:solidFill>
              <a:srgbClr val="79A8A3"/>
            </a:solidFill>
          </a:ln>
        </p:spPr>
        <p:txBody>
          <a:bodyPr wrap="square" lIns="0" tIns="0" rIns="0" bIns="0" rtlCol="0"/>
          <a:lstStyle/>
          <a:p>
            <a:endParaRPr/>
          </a:p>
        </p:txBody>
      </p:sp>
      <p:sp>
        <p:nvSpPr>
          <p:cNvPr id="3" name="object 3"/>
          <p:cNvSpPr txBox="1">
            <a:spLocks noGrp="1"/>
          </p:cNvSpPr>
          <p:nvPr>
            <p:ph type="title"/>
          </p:nvPr>
        </p:nvSpPr>
        <p:spPr>
          <a:xfrm>
            <a:off x="577595" y="568451"/>
            <a:ext cx="11127105" cy="1560830"/>
          </a:xfrm>
          <a:prstGeom prst="rect">
            <a:avLst/>
          </a:prstGeom>
          <a:solidFill>
            <a:srgbClr val="DEC18B"/>
          </a:solidFill>
          <a:ln w="12192">
            <a:solidFill>
              <a:srgbClr val="A28D64"/>
            </a:solidFill>
          </a:ln>
        </p:spPr>
        <p:txBody>
          <a:bodyPr vert="horz" wrap="square" lIns="0" tIns="3175" rIns="0" bIns="0" rtlCol="0">
            <a:spAutoFit/>
          </a:bodyPr>
          <a:lstStyle/>
          <a:p>
            <a:pPr marL="91440">
              <a:lnSpc>
                <a:spcPct val="100000"/>
              </a:lnSpc>
              <a:spcBef>
                <a:spcPts val="25"/>
              </a:spcBef>
            </a:pPr>
            <a:r>
              <a:rPr sz="4400" dirty="0"/>
              <a:t>Quality of </a:t>
            </a:r>
            <a:r>
              <a:rPr sz="4400" spc="-15" dirty="0"/>
              <a:t>work </a:t>
            </a:r>
            <a:r>
              <a:rPr sz="4400" spc="-30" dirty="0"/>
              <a:t>life </a:t>
            </a:r>
            <a:r>
              <a:rPr sz="4400" dirty="0"/>
              <a:t>and Indian</a:t>
            </a:r>
            <a:r>
              <a:rPr sz="4400" spc="35" dirty="0"/>
              <a:t> </a:t>
            </a:r>
            <a:r>
              <a:rPr sz="4400" spc="-10" dirty="0"/>
              <a:t>Ethos</a:t>
            </a:r>
            <a:endParaRPr sz="4400" dirty="0"/>
          </a:p>
        </p:txBody>
      </p:sp>
      <p:sp>
        <p:nvSpPr>
          <p:cNvPr id="4" name="object 4"/>
          <p:cNvSpPr txBox="1"/>
          <p:nvPr/>
        </p:nvSpPr>
        <p:spPr>
          <a:xfrm>
            <a:off x="632256" y="2424201"/>
            <a:ext cx="10394950" cy="4159250"/>
          </a:xfrm>
          <a:prstGeom prst="rect">
            <a:avLst/>
          </a:prstGeom>
        </p:spPr>
        <p:txBody>
          <a:bodyPr vert="horz" wrap="square" lIns="0" tIns="12700" rIns="0" bIns="0" rtlCol="0">
            <a:spAutoFit/>
          </a:bodyPr>
          <a:lstStyle/>
          <a:p>
            <a:pPr marL="12700" marR="588010">
              <a:lnSpc>
                <a:spcPct val="111100"/>
              </a:lnSpc>
              <a:spcBef>
                <a:spcPts val="100"/>
              </a:spcBef>
            </a:pPr>
            <a:r>
              <a:rPr sz="2800" spc="-5" dirty="0">
                <a:solidFill>
                  <a:srgbClr val="464A56"/>
                </a:solidFill>
                <a:latin typeface="Carlito"/>
                <a:cs typeface="Carlito"/>
              </a:rPr>
              <a:t>1 </a:t>
            </a:r>
            <a:r>
              <a:rPr sz="2800" spc="-25" dirty="0">
                <a:solidFill>
                  <a:srgbClr val="464A56"/>
                </a:solidFill>
                <a:latin typeface="Carlito"/>
                <a:cs typeface="Carlito"/>
              </a:rPr>
              <a:t>Why </a:t>
            </a:r>
            <a:r>
              <a:rPr sz="2800" spc="-10" dirty="0">
                <a:solidFill>
                  <a:srgbClr val="464A56"/>
                </a:solidFill>
                <a:latin typeface="Carlito"/>
                <a:cs typeface="Carlito"/>
              </a:rPr>
              <a:t>work? </a:t>
            </a:r>
            <a:r>
              <a:rPr sz="2800" spc="-5" dirty="0">
                <a:solidFill>
                  <a:srgbClr val="464A56"/>
                </a:solidFill>
                <a:latin typeface="Carlito"/>
                <a:cs typeface="Carlito"/>
              </a:rPr>
              <a:t>– </a:t>
            </a:r>
            <a:r>
              <a:rPr sz="2800" spc="-130" dirty="0">
                <a:solidFill>
                  <a:srgbClr val="464A56"/>
                </a:solidFill>
                <a:latin typeface="Carlito"/>
                <a:cs typeface="Carlito"/>
              </a:rPr>
              <a:t>To </a:t>
            </a:r>
            <a:r>
              <a:rPr sz="2800" spc="-10" dirty="0">
                <a:solidFill>
                  <a:srgbClr val="464A56"/>
                </a:solidFill>
                <a:latin typeface="Carlito"/>
                <a:cs typeface="Carlito"/>
              </a:rPr>
              <a:t>purify </a:t>
            </a:r>
            <a:r>
              <a:rPr sz="2800" spc="-30" dirty="0">
                <a:solidFill>
                  <a:srgbClr val="464A56"/>
                </a:solidFill>
                <a:latin typeface="Carlito"/>
                <a:cs typeface="Carlito"/>
              </a:rPr>
              <a:t>my </a:t>
            </a:r>
            <a:r>
              <a:rPr sz="2800" spc="-10" dirty="0">
                <a:solidFill>
                  <a:srgbClr val="464A56"/>
                </a:solidFill>
                <a:latin typeface="Carlito"/>
                <a:cs typeface="Carlito"/>
              </a:rPr>
              <a:t>mind </a:t>
            </a:r>
            <a:r>
              <a:rPr sz="2800" spc="-5" dirty="0">
                <a:solidFill>
                  <a:srgbClr val="464A56"/>
                </a:solidFill>
                <a:latin typeface="Carlito"/>
                <a:cs typeface="Carlito"/>
              </a:rPr>
              <a:t>and </a:t>
            </a:r>
            <a:r>
              <a:rPr sz="2800" spc="-10" dirty="0">
                <a:solidFill>
                  <a:srgbClr val="464A56"/>
                </a:solidFill>
                <a:latin typeface="Carlito"/>
                <a:cs typeface="Carlito"/>
              </a:rPr>
              <a:t>heart </a:t>
            </a:r>
            <a:r>
              <a:rPr sz="2800" spc="-5" dirty="0">
                <a:solidFill>
                  <a:srgbClr val="464A56"/>
                </a:solidFill>
                <a:latin typeface="Carlito"/>
                <a:cs typeface="Carlito"/>
              </a:rPr>
              <a:t>and </a:t>
            </a:r>
            <a:r>
              <a:rPr sz="2800" spc="-20" dirty="0">
                <a:solidFill>
                  <a:srgbClr val="464A56"/>
                </a:solidFill>
                <a:latin typeface="Carlito"/>
                <a:cs typeface="Carlito"/>
              </a:rPr>
              <a:t>to </a:t>
            </a:r>
            <a:r>
              <a:rPr sz="2800" spc="-10" dirty="0">
                <a:solidFill>
                  <a:srgbClr val="464A56"/>
                </a:solidFill>
                <a:latin typeface="Carlito"/>
                <a:cs typeface="Carlito"/>
              </a:rPr>
              <a:t>become </a:t>
            </a:r>
            <a:r>
              <a:rPr sz="2800" spc="-5" dirty="0">
                <a:solidFill>
                  <a:srgbClr val="464A56"/>
                </a:solidFill>
                <a:latin typeface="Carlito"/>
                <a:cs typeface="Carlito"/>
              </a:rPr>
              <a:t>wise. </a:t>
            </a:r>
            <a:r>
              <a:rPr sz="2800" spc="-125" dirty="0">
                <a:solidFill>
                  <a:srgbClr val="464A56"/>
                </a:solidFill>
                <a:latin typeface="Carlito"/>
                <a:cs typeface="Carlito"/>
              </a:rPr>
              <a:t>To  </a:t>
            </a:r>
            <a:r>
              <a:rPr sz="2800" spc="-20" dirty="0">
                <a:solidFill>
                  <a:srgbClr val="464A56"/>
                </a:solidFill>
                <a:latin typeface="Carlito"/>
                <a:cs typeface="Carlito"/>
              </a:rPr>
              <a:t>provide </a:t>
            </a:r>
            <a:r>
              <a:rPr sz="2800" spc="-10" dirty="0">
                <a:solidFill>
                  <a:srgbClr val="464A56"/>
                </a:solidFill>
                <a:latin typeface="Carlito"/>
                <a:cs typeface="Carlito"/>
              </a:rPr>
              <a:t>public</a:t>
            </a:r>
            <a:r>
              <a:rPr sz="2800" spc="70" dirty="0">
                <a:solidFill>
                  <a:srgbClr val="464A56"/>
                </a:solidFill>
                <a:latin typeface="Carlito"/>
                <a:cs typeface="Carlito"/>
              </a:rPr>
              <a:t> </a:t>
            </a:r>
            <a:r>
              <a:rPr sz="2800" spc="-15" dirty="0">
                <a:solidFill>
                  <a:srgbClr val="464A56"/>
                </a:solidFill>
                <a:latin typeface="Carlito"/>
                <a:cs typeface="Carlito"/>
              </a:rPr>
              <a:t>benefit.</a:t>
            </a:r>
            <a:endParaRPr sz="2800">
              <a:latin typeface="Carlito"/>
              <a:cs typeface="Carlito"/>
            </a:endParaRPr>
          </a:p>
          <a:p>
            <a:pPr marL="12700" marR="516255">
              <a:lnSpc>
                <a:spcPct val="111100"/>
              </a:lnSpc>
              <a:spcBef>
                <a:spcPts val="900"/>
              </a:spcBef>
              <a:buAutoNum type="arabicPeriod" startAt="2"/>
              <a:tabLst>
                <a:tab pos="364490" algn="l"/>
              </a:tabLst>
            </a:pPr>
            <a:r>
              <a:rPr sz="2800" spc="-10" dirty="0">
                <a:solidFill>
                  <a:srgbClr val="464A56"/>
                </a:solidFill>
                <a:latin typeface="Carlito"/>
                <a:cs typeface="Carlito"/>
              </a:rPr>
              <a:t>What </a:t>
            </a:r>
            <a:r>
              <a:rPr sz="2800" spc="-5" dirty="0">
                <a:solidFill>
                  <a:srgbClr val="464A56"/>
                </a:solidFill>
                <a:latin typeface="Carlito"/>
                <a:cs typeface="Carlito"/>
              </a:rPr>
              <a:t>is </a:t>
            </a:r>
            <a:r>
              <a:rPr sz="2800" spc="-10" dirty="0">
                <a:solidFill>
                  <a:srgbClr val="464A56"/>
                </a:solidFill>
                <a:latin typeface="Carlito"/>
                <a:cs typeface="Carlito"/>
              </a:rPr>
              <a:t>work? </a:t>
            </a:r>
            <a:r>
              <a:rPr sz="2800" spc="-5" dirty="0">
                <a:solidFill>
                  <a:srgbClr val="464A56"/>
                </a:solidFill>
                <a:latin typeface="Carlito"/>
                <a:cs typeface="Carlito"/>
              </a:rPr>
              <a:t>– </a:t>
            </a:r>
            <a:r>
              <a:rPr sz="2800" spc="-130" dirty="0">
                <a:solidFill>
                  <a:srgbClr val="464A56"/>
                </a:solidFill>
                <a:latin typeface="Carlito"/>
                <a:cs typeface="Carlito"/>
              </a:rPr>
              <a:t>To </a:t>
            </a:r>
            <a:r>
              <a:rPr sz="2800" spc="-15" dirty="0">
                <a:solidFill>
                  <a:srgbClr val="464A56"/>
                </a:solidFill>
                <a:latin typeface="Carlito"/>
                <a:cs typeface="Carlito"/>
              </a:rPr>
              <a:t>nurture </a:t>
            </a:r>
            <a:r>
              <a:rPr sz="2800" spc="-5" dirty="0">
                <a:solidFill>
                  <a:srgbClr val="464A56"/>
                </a:solidFill>
                <a:latin typeface="Carlito"/>
                <a:cs typeface="Carlito"/>
              </a:rPr>
              <a:t>each </a:t>
            </a:r>
            <a:r>
              <a:rPr sz="2800" spc="-55" dirty="0">
                <a:solidFill>
                  <a:srgbClr val="464A56"/>
                </a:solidFill>
                <a:latin typeface="Carlito"/>
                <a:cs typeface="Carlito"/>
              </a:rPr>
              <a:t>other. </a:t>
            </a:r>
            <a:r>
              <a:rPr sz="2800" spc="-5" dirty="0">
                <a:solidFill>
                  <a:srgbClr val="464A56"/>
                </a:solidFill>
                <a:latin typeface="Carlito"/>
                <a:cs typeface="Carlito"/>
              </a:rPr>
              <a:t>My </a:t>
            </a:r>
            <a:r>
              <a:rPr sz="2800" spc="-10" dirty="0">
                <a:solidFill>
                  <a:srgbClr val="464A56"/>
                </a:solidFill>
                <a:latin typeface="Carlito"/>
                <a:cs typeface="Carlito"/>
              </a:rPr>
              <a:t>work </a:t>
            </a:r>
            <a:r>
              <a:rPr sz="2800" spc="-5" dirty="0">
                <a:solidFill>
                  <a:srgbClr val="464A56"/>
                </a:solidFill>
                <a:latin typeface="Carlito"/>
                <a:cs typeface="Carlito"/>
              </a:rPr>
              <a:t>is a </a:t>
            </a:r>
            <a:r>
              <a:rPr sz="2800" spc="-25" dirty="0">
                <a:solidFill>
                  <a:srgbClr val="464A56"/>
                </a:solidFill>
                <a:latin typeface="Carlito"/>
                <a:cs typeface="Carlito"/>
              </a:rPr>
              <a:t>for </a:t>
            </a:r>
            <a:r>
              <a:rPr sz="2800" spc="-5" dirty="0">
                <a:solidFill>
                  <a:srgbClr val="464A56"/>
                </a:solidFill>
                <a:latin typeface="Carlito"/>
                <a:cs typeface="Carlito"/>
              </a:rPr>
              <a:t>of </a:t>
            </a:r>
            <a:r>
              <a:rPr sz="2800" spc="-15" dirty="0">
                <a:solidFill>
                  <a:srgbClr val="464A56"/>
                </a:solidFill>
                <a:latin typeface="Carlito"/>
                <a:cs typeface="Carlito"/>
              </a:rPr>
              <a:t>yagna,  </a:t>
            </a:r>
            <a:r>
              <a:rPr sz="2800" spc="-10" dirty="0">
                <a:solidFill>
                  <a:srgbClr val="464A56"/>
                </a:solidFill>
                <a:latin typeface="Carlito"/>
                <a:cs typeface="Carlito"/>
              </a:rPr>
              <a:t>sacrifice. </a:t>
            </a:r>
            <a:r>
              <a:rPr sz="2800" spc="-5" dirty="0">
                <a:solidFill>
                  <a:srgbClr val="464A56"/>
                </a:solidFill>
                <a:latin typeface="Carlito"/>
                <a:cs typeface="Carlito"/>
              </a:rPr>
              <a:t>I </a:t>
            </a:r>
            <a:r>
              <a:rPr sz="2800" spc="-10" dirty="0">
                <a:solidFill>
                  <a:srgbClr val="464A56"/>
                </a:solidFill>
                <a:latin typeface="Carlito"/>
                <a:cs typeface="Carlito"/>
              </a:rPr>
              <a:t>develop </a:t>
            </a:r>
            <a:r>
              <a:rPr sz="2800" spc="-5" dirty="0">
                <a:solidFill>
                  <a:srgbClr val="464A56"/>
                </a:solidFill>
                <a:latin typeface="Carlito"/>
                <a:cs typeface="Carlito"/>
              </a:rPr>
              <a:t>the </a:t>
            </a:r>
            <a:r>
              <a:rPr sz="2800" spc="-10" dirty="0">
                <a:solidFill>
                  <a:srgbClr val="464A56"/>
                </a:solidFill>
                <a:latin typeface="Carlito"/>
                <a:cs typeface="Carlito"/>
              </a:rPr>
              <a:t>spirit </a:t>
            </a:r>
            <a:r>
              <a:rPr sz="2800" spc="-5" dirty="0">
                <a:solidFill>
                  <a:srgbClr val="464A56"/>
                </a:solidFill>
                <a:latin typeface="Carlito"/>
                <a:cs typeface="Carlito"/>
              </a:rPr>
              <a:t>of sacrifice. It </a:t>
            </a:r>
            <a:r>
              <a:rPr sz="2800" spc="-10" dirty="0">
                <a:solidFill>
                  <a:srgbClr val="464A56"/>
                </a:solidFill>
                <a:latin typeface="Carlito"/>
                <a:cs typeface="Carlito"/>
              </a:rPr>
              <a:t>is </a:t>
            </a:r>
            <a:r>
              <a:rPr sz="2800" spc="-5" dirty="0">
                <a:solidFill>
                  <a:srgbClr val="464A56"/>
                </a:solidFill>
                <a:latin typeface="Carlito"/>
                <a:cs typeface="Carlito"/>
              </a:rPr>
              <a:t>a </a:t>
            </a:r>
            <a:r>
              <a:rPr sz="2800" spc="-20" dirty="0">
                <a:solidFill>
                  <a:srgbClr val="464A56"/>
                </a:solidFill>
                <a:latin typeface="Carlito"/>
                <a:cs typeface="Carlito"/>
              </a:rPr>
              <a:t>worship </a:t>
            </a:r>
            <a:r>
              <a:rPr sz="2800" spc="-5" dirty="0">
                <a:solidFill>
                  <a:srgbClr val="464A56"/>
                </a:solidFill>
                <a:latin typeface="Carlito"/>
                <a:cs typeface="Carlito"/>
              </a:rPr>
              <a:t>of the</a:t>
            </a:r>
            <a:r>
              <a:rPr sz="2800" spc="210" dirty="0">
                <a:solidFill>
                  <a:srgbClr val="464A56"/>
                </a:solidFill>
                <a:latin typeface="Carlito"/>
                <a:cs typeface="Carlito"/>
              </a:rPr>
              <a:t> </a:t>
            </a:r>
            <a:r>
              <a:rPr sz="2800" spc="-10" dirty="0">
                <a:solidFill>
                  <a:srgbClr val="464A56"/>
                </a:solidFill>
                <a:latin typeface="Carlito"/>
                <a:cs typeface="Carlito"/>
              </a:rPr>
              <a:t>Divine.</a:t>
            </a:r>
            <a:endParaRPr sz="2800">
              <a:latin typeface="Carlito"/>
              <a:cs typeface="Carlito"/>
            </a:endParaRPr>
          </a:p>
          <a:p>
            <a:pPr marL="12700" marR="5080">
              <a:lnSpc>
                <a:spcPct val="111200"/>
              </a:lnSpc>
              <a:spcBef>
                <a:spcPts val="885"/>
              </a:spcBef>
              <a:buAutoNum type="arabicPeriod" startAt="2"/>
              <a:tabLst>
                <a:tab pos="364490" algn="l"/>
              </a:tabLst>
            </a:pPr>
            <a:r>
              <a:rPr sz="2800" spc="-10" dirty="0">
                <a:solidFill>
                  <a:srgbClr val="464A56"/>
                </a:solidFill>
                <a:latin typeface="Carlito"/>
                <a:cs typeface="Carlito"/>
              </a:rPr>
              <a:t>How </a:t>
            </a:r>
            <a:r>
              <a:rPr sz="2800" spc="-20" dirty="0">
                <a:solidFill>
                  <a:srgbClr val="464A56"/>
                </a:solidFill>
                <a:latin typeface="Carlito"/>
                <a:cs typeface="Carlito"/>
              </a:rPr>
              <a:t>to </a:t>
            </a:r>
            <a:r>
              <a:rPr sz="2800" spc="-10" dirty="0">
                <a:solidFill>
                  <a:srgbClr val="464A56"/>
                </a:solidFill>
                <a:latin typeface="Carlito"/>
                <a:cs typeface="Carlito"/>
              </a:rPr>
              <a:t>work? </a:t>
            </a:r>
            <a:r>
              <a:rPr sz="2800" spc="-5" dirty="0">
                <a:solidFill>
                  <a:srgbClr val="464A56"/>
                </a:solidFill>
                <a:latin typeface="Carlito"/>
                <a:cs typeface="Carlito"/>
              </a:rPr>
              <a:t>– </a:t>
            </a:r>
            <a:r>
              <a:rPr sz="2800" spc="-10" dirty="0">
                <a:solidFill>
                  <a:srgbClr val="464A56"/>
                </a:solidFill>
                <a:latin typeface="Carlito"/>
                <a:cs typeface="Carlito"/>
              </a:rPr>
              <a:t>With </a:t>
            </a:r>
            <a:r>
              <a:rPr sz="2800" spc="-5" dirty="0">
                <a:solidFill>
                  <a:srgbClr val="464A56"/>
                </a:solidFill>
                <a:latin typeface="Carlito"/>
                <a:cs typeface="Carlito"/>
              </a:rPr>
              <a:t>the </a:t>
            </a:r>
            <a:r>
              <a:rPr sz="2800" spc="-10" dirty="0">
                <a:solidFill>
                  <a:srgbClr val="464A56"/>
                </a:solidFill>
                <a:latin typeface="Carlito"/>
                <a:cs typeface="Carlito"/>
              </a:rPr>
              <a:t>spirit </a:t>
            </a:r>
            <a:r>
              <a:rPr sz="2800" spc="-5" dirty="0">
                <a:solidFill>
                  <a:srgbClr val="464A56"/>
                </a:solidFill>
                <a:latin typeface="Carlito"/>
                <a:cs typeface="Carlito"/>
              </a:rPr>
              <a:t>of </a:t>
            </a:r>
            <a:r>
              <a:rPr sz="2800" spc="-10" dirty="0">
                <a:solidFill>
                  <a:srgbClr val="464A56"/>
                </a:solidFill>
                <a:latin typeface="Carlito"/>
                <a:cs typeface="Carlito"/>
              </a:rPr>
              <a:t>renunciation, </a:t>
            </a:r>
            <a:r>
              <a:rPr sz="2800" spc="-5" dirty="0">
                <a:solidFill>
                  <a:srgbClr val="464A56"/>
                </a:solidFill>
                <a:latin typeface="Carlito"/>
                <a:cs typeface="Carlito"/>
              </a:rPr>
              <a:t>i.e.. </a:t>
            </a:r>
            <a:r>
              <a:rPr sz="2800" spc="-50" dirty="0">
                <a:solidFill>
                  <a:srgbClr val="464A56"/>
                </a:solidFill>
                <a:latin typeface="Carlito"/>
                <a:cs typeface="Carlito"/>
              </a:rPr>
              <a:t>Tyag </a:t>
            </a:r>
            <a:r>
              <a:rPr sz="2800" spc="-5" dirty="0">
                <a:solidFill>
                  <a:srgbClr val="464A56"/>
                </a:solidFill>
                <a:latin typeface="Carlito"/>
                <a:cs typeface="Carlito"/>
              </a:rPr>
              <a:t>and </a:t>
            </a:r>
            <a:r>
              <a:rPr sz="2800" spc="-20" dirty="0">
                <a:solidFill>
                  <a:srgbClr val="464A56"/>
                </a:solidFill>
                <a:latin typeface="Carlito"/>
                <a:cs typeface="Carlito"/>
              </a:rPr>
              <a:t>to </a:t>
            </a:r>
            <a:r>
              <a:rPr sz="2800" spc="-10" dirty="0">
                <a:solidFill>
                  <a:srgbClr val="464A56"/>
                </a:solidFill>
                <a:latin typeface="Carlito"/>
                <a:cs typeface="Carlito"/>
              </a:rPr>
              <a:t>serve  </a:t>
            </a:r>
            <a:r>
              <a:rPr sz="2800" spc="-15" dirty="0">
                <a:solidFill>
                  <a:srgbClr val="464A56"/>
                </a:solidFill>
                <a:latin typeface="Carlito"/>
                <a:cs typeface="Carlito"/>
              </a:rPr>
              <a:t>others. </a:t>
            </a:r>
            <a:r>
              <a:rPr sz="2800" spc="-5" dirty="0">
                <a:solidFill>
                  <a:srgbClr val="464A56"/>
                </a:solidFill>
                <a:latin typeface="Carlito"/>
                <a:cs typeface="Carlito"/>
              </a:rPr>
              <a:t>I </a:t>
            </a:r>
            <a:r>
              <a:rPr sz="2800" spc="-20" dirty="0">
                <a:solidFill>
                  <a:srgbClr val="464A56"/>
                </a:solidFill>
                <a:latin typeface="Carlito"/>
                <a:cs typeface="Carlito"/>
              </a:rPr>
              <a:t>must </a:t>
            </a:r>
            <a:r>
              <a:rPr sz="2800" spc="-10" dirty="0">
                <a:solidFill>
                  <a:srgbClr val="464A56"/>
                </a:solidFill>
                <a:latin typeface="Carlito"/>
                <a:cs typeface="Carlito"/>
              </a:rPr>
              <a:t>work </a:t>
            </a:r>
            <a:r>
              <a:rPr sz="2800" spc="-5" dirty="0">
                <a:solidFill>
                  <a:srgbClr val="464A56"/>
                </a:solidFill>
                <a:latin typeface="Carlito"/>
                <a:cs typeface="Carlito"/>
              </a:rPr>
              <a:t>without</a:t>
            </a:r>
            <a:r>
              <a:rPr sz="2800" spc="110" dirty="0">
                <a:solidFill>
                  <a:srgbClr val="464A56"/>
                </a:solidFill>
                <a:latin typeface="Carlito"/>
                <a:cs typeface="Carlito"/>
              </a:rPr>
              <a:t> </a:t>
            </a:r>
            <a:r>
              <a:rPr sz="2800" spc="-15" dirty="0">
                <a:solidFill>
                  <a:srgbClr val="464A56"/>
                </a:solidFill>
                <a:latin typeface="Carlito"/>
                <a:cs typeface="Carlito"/>
              </a:rPr>
              <a:t>self-interest.</a:t>
            </a:r>
            <a:endParaRPr sz="2800">
              <a:latin typeface="Carlito"/>
              <a:cs typeface="Carlito"/>
            </a:endParaRPr>
          </a:p>
          <a:p>
            <a:pPr marL="12700" marR="166370">
              <a:lnSpc>
                <a:spcPct val="111100"/>
              </a:lnSpc>
              <a:spcBef>
                <a:spcPts val="894"/>
              </a:spcBef>
              <a:buAutoNum type="arabicPeriod" startAt="2"/>
              <a:tabLst>
                <a:tab pos="364490" algn="l"/>
              </a:tabLst>
            </a:pPr>
            <a:r>
              <a:rPr sz="2800" spc="-10" dirty="0">
                <a:solidFill>
                  <a:srgbClr val="464A56"/>
                </a:solidFill>
                <a:latin typeface="Carlito"/>
                <a:cs typeface="Carlito"/>
              </a:rPr>
              <a:t>Spirits </a:t>
            </a:r>
            <a:r>
              <a:rPr sz="2800" spc="-5" dirty="0">
                <a:solidFill>
                  <a:srgbClr val="464A56"/>
                </a:solidFill>
                <a:latin typeface="Carlito"/>
                <a:cs typeface="Carlito"/>
              </a:rPr>
              <a:t>of </a:t>
            </a:r>
            <a:r>
              <a:rPr sz="2800" spc="-10" dirty="0">
                <a:solidFill>
                  <a:srgbClr val="464A56"/>
                </a:solidFill>
                <a:latin typeface="Carlito"/>
                <a:cs typeface="Carlito"/>
              </a:rPr>
              <a:t>work </a:t>
            </a:r>
            <a:r>
              <a:rPr sz="2800" spc="-5" dirty="0">
                <a:solidFill>
                  <a:srgbClr val="464A56"/>
                </a:solidFill>
                <a:latin typeface="Carlito"/>
                <a:cs typeface="Carlito"/>
              </a:rPr>
              <a:t>: </a:t>
            </a:r>
            <a:r>
              <a:rPr sz="2800" spc="-10" dirty="0">
                <a:solidFill>
                  <a:srgbClr val="464A56"/>
                </a:solidFill>
                <a:latin typeface="Carlito"/>
                <a:cs typeface="Carlito"/>
              </a:rPr>
              <a:t>Excellence </a:t>
            </a:r>
            <a:r>
              <a:rPr sz="2800" spc="-5" dirty="0">
                <a:solidFill>
                  <a:srgbClr val="464A56"/>
                </a:solidFill>
                <a:latin typeface="Carlito"/>
                <a:cs typeface="Carlito"/>
              </a:rPr>
              <a:t>in </a:t>
            </a:r>
            <a:r>
              <a:rPr sz="2800" spc="-10" dirty="0">
                <a:solidFill>
                  <a:srgbClr val="464A56"/>
                </a:solidFill>
                <a:latin typeface="Carlito"/>
                <a:cs typeface="Carlito"/>
              </a:rPr>
              <a:t>work. </a:t>
            </a:r>
            <a:r>
              <a:rPr sz="2800" spc="-20" dirty="0">
                <a:solidFill>
                  <a:srgbClr val="464A56"/>
                </a:solidFill>
                <a:latin typeface="Carlito"/>
                <a:cs typeface="Carlito"/>
              </a:rPr>
              <a:t>Perfection </a:t>
            </a:r>
            <a:r>
              <a:rPr sz="2800" spc="-5" dirty="0">
                <a:solidFill>
                  <a:srgbClr val="464A56"/>
                </a:solidFill>
                <a:latin typeface="Carlito"/>
                <a:cs typeface="Carlito"/>
              </a:rPr>
              <a:t>in </a:t>
            </a:r>
            <a:r>
              <a:rPr sz="2800" spc="-10" dirty="0">
                <a:solidFill>
                  <a:srgbClr val="464A56"/>
                </a:solidFill>
                <a:latin typeface="Carlito"/>
                <a:cs typeface="Carlito"/>
              </a:rPr>
              <a:t>work </a:t>
            </a:r>
            <a:r>
              <a:rPr sz="2800" spc="-5" dirty="0">
                <a:solidFill>
                  <a:srgbClr val="464A56"/>
                </a:solidFill>
                <a:latin typeface="Carlito"/>
                <a:cs typeface="Carlito"/>
              </a:rPr>
              <a:t>and </a:t>
            </a:r>
            <a:r>
              <a:rPr sz="2800" spc="-10" dirty="0">
                <a:solidFill>
                  <a:srgbClr val="464A56"/>
                </a:solidFill>
                <a:latin typeface="Carlito"/>
                <a:cs typeface="Carlito"/>
              </a:rPr>
              <a:t>quality of  output.</a:t>
            </a:r>
            <a:endParaRPr sz="2800">
              <a:latin typeface="Carlito"/>
              <a:cs typeface="Carlito"/>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152400"/>
            <a:ext cx="7852664" cy="505908"/>
          </a:xfrm>
          <a:prstGeom prst="rect">
            <a:avLst/>
          </a:prstGeom>
        </p:spPr>
        <p:txBody>
          <a:bodyPr vert="horz" wrap="square" lIns="0" tIns="13335" rIns="0" bIns="0" rtlCol="0">
            <a:spAutoFit/>
          </a:bodyPr>
          <a:lstStyle/>
          <a:p>
            <a:pPr marL="12700">
              <a:spcBef>
                <a:spcPts val="105"/>
              </a:spcBef>
            </a:pPr>
            <a:r>
              <a:rPr sz="3200" b="1" dirty="0"/>
              <a:t>The </a:t>
            </a:r>
            <a:r>
              <a:rPr sz="3200" b="1" spc="-5" dirty="0"/>
              <a:t>mindset </a:t>
            </a:r>
            <a:r>
              <a:rPr sz="3200" b="1" dirty="0"/>
              <a:t>of a</a:t>
            </a:r>
            <a:r>
              <a:rPr sz="3200" b="1" spc="-90" dirty="0"/>
              <a:t> </a:t>
            </a:r>
            <a:r>
              <a:rPr sz="3200" b="1" spc="-5" dirty="0"/>
              <a:t>manager:</a:t>
            </a:r>
          </a:p>
        </p:txBody>
      </p:sp>
      <p:graphicFrame>
        <p:nvGraphicFramePr>
          <p:cNvPr id="3" name="object 3"/>
          <p:cNvGraphicFramePr>
            <a:graphicFrameLocks noGrp="1"/>
          </p:cNvGraphicFramePr>
          <p:nvPr>
            <p:extLst>
              <p:ext uri="{D42A27DB-BD31-4B8C-83A1-F6EECF244321}">
                <p14:modId xmlns:p14="http://schemas.microsoft.com/office/powerpoint/2010/main" val="259683434"/>
              </p:ext>
            </p:extLst>
          </p:nvPr>
        </p:nvGraphicFramePr>
        <p:xfrm>
          <a:off x="76200" y="658308"/>
          <a:ext cx="12192001" cy="6192004"/>
        </p:xfrm>
        <a:graphic>
          <a:graphicData uri="http://schemas.openxmlformats.org/drawingml/2006/table">
            <a:tbl>
              <a:tblPr firstRow="1" bandRow="1">
                <a:tableStyleId>{2D5ABB26-0587-4C30-8999-92F81FD0307C}</a:tableStyleId>
              </a:tblPr>
              <a:tblGrid>
                <a:gridCol w="484450">
                  <a:extLst>
                    <a:ext uri="{9D8B030D-6E8A-4147-A177-3AD203B41FA5}">
                      <a16:colId xmlns:a16="http://schemas.microsoft.com/office/drawing/2014/main" val="20000"/>
                    </a:ext>
                  </a:extLst>
                </a:gridCol>
                <a:gridCol w="5459150">
                  <a:extLst>
                    <a:ext uri="{9D8B030D-6E8A-4147-A177-3AD203B41FA5}">
                      <a16:colId xmlns:a16="http://schemas.microsoft.com/office/drawing/2014/main" val="20001"/>
                    </a:ext>
                  </a:extLst>
                </a:gridCol>
                <a:gridCol w="6248401">
                  <a:extLst>
                    <a:ext uri="{9D8B030D-6E8A-4147-A177-3AD203B41FA5}">
                      <a16:colId xmlns:a16="http://schemas.microsoft.com/office/drawing/2014/main" val="20002"/>
                    </a:ext>
                  </a:extLst>
                </a:gridCol>
              </a:tblGrid>
              <a:tr h="828491">
                <a:tc>
                  <a:txBody>
                    <a:bodyPr/>
                    <a:lstStyle/>
                    <a:p>
                      <a:pPr marL="91440">
                        <a:lnSpc>
                          <a:spcPct val="100000"/>
                        </a:lnSpc>
                        <a:spcBef>
                          <a:spcPts val="320"/>
                        </a:spcBef>
                      </a:pPr>
                      <a:endParaRPr sz="2300" dirty="0">
                        <a:latin typeface="Carltto"/>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7E7"/>
                    </a:solidFill>
                  </a:tcPr>
                </a:tc>
                <a:tc>
                  <a:txBody>
                    <a:bodyPr/>
                    <a:lstStyle/>
                    <a:p>
                      <a:pPr marL="91440" marR="1360805">
                        <a:lnSpc>
                          <a:spcPct val="100000"/>
                        </a:lnSpc>
                        <a:spcBef>
                          <a:spcPts val="320"/>
                        </a:spcBef>
                      </a:pPr>
                      <a:r>
                        <a:rPr sz="2300" b="1" spc="-10" dirty="0">
                          <a:latin typeface="Carltto"/>
                          <a:cs typeface="Arial"/>
                        </a:rPr>
                        <a:t>According </a:t>
                      </a:r>
                      <a:r>
                        <a:rPr sz="2300" b="1" spc="-5" dirty="0">
                          <a:latin typeface="Carltto"/>
                          <a:cs typeface="Arial"/>
                        </a:rPr>
                        <a:t>of current  management</a:t>
                      </a:r>
                      <a:r>
                        <a:rPr sz="2300" b="1" spc="-50" dirty="0">
                          <a:latin typeface="Carltto"/>
                          <a:cs typeface="Arial"/>
                        </a:rPr>
                        <a:t> </a:t>
                      </a:r>
                      <a:r>
                        <a:rPr sz="2300" b="1" spc="-5" dirty="0">
                          <a:latin typeface="Carltto"/>
                          <a:cs typeface="Arial"/>
                        </a:rPr>
                        <a:t>practices</a:t>
                      </a:r>
                      <a:endParaRPr sz="2300" dirty="0">
                        <a:latin typeface="Carltto"/>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7E7"/>
                    </a:solidFill>
                  </a:tcPr>
                </a:tc>
                <a:tc>
                  <a:txBody>
                    <a:bodyPr/>
                    <a:lstStyle/>
                    <a:p>
                      <a:pPr marL="92075" marR="435609">
                        <a:lnSpc>
                          <a:spcPct val="100000"/>
                        </a:lnSpc>
                        <a:spcBef>
                          <a:spcPts val="320"/>
                        </a:spcBef>
                      </a:pPr>
                      <a:r>
                        <a:rPr sz="2300" b="1" spc="-10" dirty="0">
                          <a:latin typeface="Carltto"/>
                          <a:cs typeface="Arial"/>
                        </a:rPr>
                        <a:t>According </a:t>
                      </a:r>
                      <a:r>
                        <a:rPr sz="2300" b="1" spc="-5" dirty="0">
                          <a:latin typeface="Carltto"/>
                          <a:cs typeface="Arial"/>
                        </a:rPr>
                        <a:t>to Indian ethos in  management</a:t>
                      </a:r>
                      <a:endParaRPr sz="2300" dirty="0">
                        <a:latin typeface="Carltto"/>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7E7"/>
                    </a:solidFill>
                  </a:tcPr>
                </a:tc>
                <a:extLst>
                  <a:ext uri="{0D108BD9-81ED-4DB2-BD59-A6C34878D82A}">
                    <a16:rowId xmlns:a16="http://schemas.microsoft.com/office/drawing/2014/main" val="10000"/>
                  </a:ext>
                </a:extLst>
              </a:tr>
              <a:tr h="478721">
                <a:tc>
                  <a:txBody>
                    <a:bodyPr/>
                    <a:lstStyle/>
                    <a:p>
                      <a:pPr marL="91440">
                        <a:lnSpc>
                          <a:spcPct val="100000"/>
                        </a:lnSpc>
                        <a:spcBef>
                          <a:spcPts val="320"/>
                        </a:spcBef>
                      </a:pPr>
                      <a:r>
                        <a:rPr sz="2300" dirty="0">
                          <a:latin typeface="Carltto"/>
                          <a:cs typeface="Arial"/>
                        </a:rPr>
                        <a:t>1</a:t>
                      </a:r>
                      <a:endParaRPr sz="2300">
                        <a:latin typeface="Carltto"/>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ACACA"/>
                    </a:solidFill>
                  </a:tcPr>
                </a:tc>
                <a:tc>
                  <a:txBody>
                    <a:bodyPr/>
                    <a:lstStyle/>
                    <a:p>
                      <a:pPr marL="91440">
                        <a:lnSpc>
                          <a:spcPct val="100000"/>
                        </a:lnSpc>
                        <a:spcBef>
                          <a:spcPts val="320"/>
                        </a:spcBef>
                      </a:pPr>
                      <a:r>
                        <a:rPr sz="2300" spc="-5" dirty="0">
                          <a:latin typeface="Carltto"/>
                          <a:cs typeface="Arial"/>
                        </a:rPr>
                        <a:t>Produce</a:t>
                      </a:r>
                      <a:r>
                        <a:rPr sz="2300" spc="-20" dirty="0">
                          <a:latin typeface="Carltto"/>
                          <a:cs typeface="Arial"/>
                        </a:rPr>
                        <a:t> </a:t>
                      </a:r>
                      <a:r>
                        <a:rPr sz="2300" spc="-5" dirty="0">
                          <a:latin typeface="Carltto"/>
                          <a:cs typeface="Arial"/>
                        </a:rPr>
                        <a:t>results</a:t>
                      </a:r>
                      <a:endParaRPr sz="2300">
                        <a:latin typeface="Carltto"/>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ACACA"/>
                    </a:solidFill>
                  </a:tcPr>
                </a:tc>
                <a:tc>
                  <a:txBody>
                    <a:bodyPr/>
                    <a:lstStyle/>
                    <a:p>
                      <a:pPr marL="92075">
                        <a:lnSpc>
                          <a:spcPct val="100000"/>
                        </a:lnSpc>
                        <a:spcBef>
                          <a:spcPts val="320"/>
                        </a:spcBef>
                      </a:pPr>
                      <a:r>
                        <a:rPr sz="2300" spc="-5" dirty="0">
                          <a:latin typeface="Carltto"/>
                          <a:cs typeface="Arial"/>
                        </a:rPr>
                        <a:t>Produce performers</a:t>
                      </a:r>
                      <a:endParaRPr sz="2300">
                        <a:latin typeface="Carltto"/>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ACACA"/>
                    </a:solidFill>
                  </a:tcPr>
                </a:tc>
                <a:extLst>
                  <a:ext uri="{0D108BD9-81ED-4DB2-BD59-A6C34878D82A}">
                    <a16:rowId xmlns:a16="http://schemas.microsoft.com/office/drawing/2014/main" val="10001"/>
                  </a:ext>
                </a:extLst>
              </a:tr>
              <a:tr h="438104">
                <a:tc>
                  <a:txBody>
                    <a:bodyPr/>
                    <a:lstStyle/>
                    <a:p>
                      <a:pPr marL="91440">
                        <a:lnSpc>
                          <a:spcPct val="100000"/>
                        </a:lnSpc>
                        <a:spcBef>
                          <a:spcPts val="325"/>
                        </a:spcBef>
                      </a:pPr>
                      <a:r>
                        <a:rPr sz="2300" dirty="0">
                          <a:latin typeface="Carltto"/>
                          <a:cs typeface="Arial"/>
                        </a:rPr>
                        <a:t>2</a:t>
                      </a:r>
                      <a:endParaRPr sz="2300">
                        <a:latin typeface="Carltto"/>
                        <a:cs typeface="Arial"/>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7E7"/>
                    </a:solidFill>
                  </a:tcPr>
                </a:tc>
                <a:tc>
                  <a:txBody>
                    <a:bodyPr/>
                    <a:lstStyle/>
                    <a:p>
                      <a:pPr marL="91440" marR="363220">
                        <a:lnSpc>
                          <a:spcPct val="100000"/>
                        </a:lnSpc>
                        <a:spcBef>
                          <a:spcPts val="325"/>
                        </a:spcBef>
                      </a:pPr>
                      <a:r>
                        <a:rPr sz="2300" spc="-5" dirty="0">
                          <a:latin typeface="Carltto"/>
                          <a:cs typeface="Arial"/>
                        </a:rPr>
                        <a:t>Organize men, materials, machines  and</a:t>
                      </a:r>
                      <a:r>
                        <a:rPr sz="2300" spc="-20" dirty="0">
                          <a:latin typeface="Carltto"/>
                          <a:cs typeface="Arial"/>
                        </a:rPr>
                        <a:t> </a:t>
                      </a:r>
                      <a:r>
                        <a:rPr sz="2300" spc="-5" dirty="0">
                          <a:latin typeface="Carltto"/>
                          <a:cs typeface="Arial"/>
                        </a:rPr>
                        <a:t>money</a:t>
                      </a:r>
                      <a:endParaRPr sz="2300">
                        <a:latin typeface="Carltto"/>
                        <a:cs typeface="Arial"/>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7E7"/>
                    </a:solidFill>
                  </a:tcPr>
                </a:tc>
                <a:tc>
                  <a:txBody>
                    <a:bodyPr/>
                    <a:lstStyle/>
                    <a:p>
                      <a:pPr marL="92075" marR="120650">
                        <a:lnSpc>
                          <a:spcPct val="100000"/>
                        </a:lnSpc>
                        <a:spcBef>
                          <a:spcPts val="325"/>
                        </a:spcBef>
                      </a:pPr>
                      <a:r>
                        <a:rPr sz="2300" spc="-5" dirty="0">
                          <a:latin typeface="Carltto"/>
                          <a:cs typeface="Arial"/>
                        </a:rPr>
                        <a:t>Mobilize men and sound out other  readiness</a:t>
                      </a:r>
                      <a:endParaRPr sz="2300">
                        <a:latin typeface="Carltto"/>
                        <a:cs typeface="Arial"/>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7E7"/>
                    </a:solidFill>
                  </a:tcPr>
                </a:tc>
                <a:extLst>
                  <a:ext uri="{0D108BD9-81ED-4DB2-BD59-A6C34878D82A}">
                    <a16:rowId xmlns:a16="http://schemas.microsoft.com/office/drawing/2014/main" val="10002"/>
                  </a:ext>
                </a:extLst>
              </a:tr>
              <a:tr h="685800">
                <a:tc>
                  <a:txBody>
                    <a:bodyPr/>
                    <a:lstStyle/>
                    <a:p>
                      <a:pPr marL="91440">
                        <a:lnSpc>
                          <a:spcPct val="100000"/>
                        </a:lnSpc>
                        <a:spcBef>
                          <a:spcPts val="325"/>
                        </a:spcBef>
                      </a:pPr>
                      <a:r>
                        <a:rPr sz="2300" dirty="0">
                          <a:latin typeface="Carltto"/>
                          <a:cs typeface="Arial"/>
                        </a:rPr>
                        <a:t>3</a:t>
                      </a:r>
                      <a:endParaRPr sz="2300">
                        <a:latin typeface="Carltto"/>
                        <a:cs typeface="Arial"/>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ACACA"/>
                    </a:solidFill>
                  </a:tcPr>
                </a:tc>
                <a:tc>
                  <a:txBody>
                    <a:bodyPr/>
                    <a:lstStyle/>
                    <a:p>
                      <a:pPr marL="91440" marR="384810">
                        <a:lnSpc>
                          <a:spcPct val="100000"/>
                        </a:lnSpc>
                        <a:spcBef>
                          <a:spcPts val="325"/>
                        </a:spcBef>
                      </a:pPr>
                      <a:r>
                        <a:rPr sz="2300" spc="-5" dirty="0">
                          <a:latin typeface="Carltto"/>
                          <a:cs typeface="Arial"/>
                        </a:rPr>
                        <a:t>Plan, set goals, prepare schedules,  checklists</a:t>
                      </a:r>
                      <a:endParaRPr sz="2300">
                        <a:latin typeface="Carltto"/>
                        <a:cs typeface="Arial"/>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ACACA"/>
                    </a:solidFill>
                  </a:tcPr>
                </a:tc>
                <a:tc>
                  <a:txBody>
                    <a:bodyPr/>
                    <a:lstStyle/>
                    <a:p>
                      <a:pPr marL="92075" marR="229870">
                        <a:lnSpc>
                          <a:spcPct val="100000"/>
                        </a:lnSpc>
                        <a:spcBef>
                          <a:spcPts val="325"/>
                        </a:spcBef>
                      </a:pPr>
                      <a:r>
                        <a:rPr sz="2300" spc="-5" dirty="0">
                          <a:latin typeface="Carltto"/>
                          <a:cs typeface="Arial"/>
                        </a:rPr>
                        <a:t>Obtain agreement and  commitment on means and</a:t>
                      </a:r>
                      <a:r>
                        <a:rPr sz="2300" spc="-10" dirty="0">
                          <a:latin typeface="Carltto"/>
                          <a:cs typeface="Arial"/>
                        </a:rPr>
                        <a:t> </a:t>
                      </a:r>
                      <a:r>
                        <a:rPr sz="2300" spc="-5" dirty="0">
                          <a:latin typeface="Carltto"/>
                          <a:cs typeface="Arial"/>
                        </a:rPr>
                        <a:t>ends</a:t>
                      </a:r>
                      <a:endParaRPr sz="2300">
                        <a:latin typeface="Carltto"/>
                        <a:cs typeface="Arial"/>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ACACA"/>
                    </a:solidFill>
                  </a:tcPr>
                </a:tc>
                <a:extLst>
                  <a:ext uri="{0D108BD9-81ED-4DB2-BD59-A6C34878D82A}">
                    <a16:rowId xmlns:a16="http://schemas.microsoft.com/office/drawing/2014/main" val="10003"/>
                  </a:ext>
                </a:extLst>
              </a:tr>
              <a:tr h="768271">
                <a:tc>
                  <a:txBody>
                    <a:bodyPr/>
                    <a:lstStyle/>
                    <a:p>
                      <a:pPr marL="91440">
                        <a:lnSpc>
                          <a:spcPct val="100000"/>
                        </a:lnSpc>
                        <a:spcBef>
                          <a:spcPts val="325"/>
                        </a:spcBef>
                      </a:pPr>
                      <a:r>
                        <a:rPr sz="2300" dirty="0">
                          <a:latin typeface="Carltto"/>
                          <a:cs typeface="Arial"/>
                        </a:rPr>
                        <a:t>4</a:t>
                      </a:r>
                      <a:endParaRPr sz="2300">
                        <a:latin typeface="Carltto"/>
                        <a:cs typeface="Arial"/>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7E7"/>
                    </a:solidFill>
                  </a:tcPr>
                </a:tc>
                <a:tc>
                  <a:txBody>
                    <a:bodyPr/>
                    <a:lstStyle/>
                    <a:p>
                      <a:pPr marL="91440" marR="441325">
                        <a:lnSpc>
                          <a:spcPct val="100000"/>
                        </a:lnSpc>
                        <a:spcBef>
                          <a:spcPts val="325"/>
                        </a:spcBef>
                      </a:pPr>
                      <a:r>
                        <a:rPr sz="2300" spc="-5" dirty="0">
                          <a:latin typeface="Carltto"/>
                          <a:cs typeface="Arial"/>
                        </a:rPr>
                        <a:t>Motivate,praise,reprimand, punish,  push</a:t>
                      </a:r>
                      <a:r>
                        <a:rPr sz="2300" spc="-20" dirty="0">
                          <a:latin typeface="Carltto"/>
                          <a:cs typeface="Arial"/>
                        </a:rPr>
                        <a:t> </a:t>
                      </a:r>
                      <a:r>
                        <a:rPr sz="2300" spc="-5" dirty="0">
                          <a:latin typeface="Carltto"/>
                          <a:cs typeface="Arial"/>
                        </a:rPr>
                        <a:t>people</a:t>
                      </a:r>
                      <a:endParaRPr sz="2300" dirty="0">
                        <a:latin typeface="Carltto"/>
                        <a:cs typeface="Arial"/>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7E7"/>
                    </a:solidFill>
                  </a:tcPr>
                </a:tc>
                <a:tc>
                  <a:txBody>
                    <a:bodyPr/>
                    <a:lstStyle/>
                    <a:p>
                      <a:pPr marL="92075" marR="592455">
                        <a:lnSpc>
                          <a:spcPct val="100000"/>
                        </a:lnSpc>
                        <a:spcBef>
                          <a:spcPts val="325"/>
                        </a:spcBef>
                      </a:pPr>
                      <a:r>
                        <a:rPr sz="2300" spc="-5" dirty="0">
                          <a:latin typeface="Carltto"/>
                          <a:cs typeface="Arial"/>
                        </a:rPr>
                        <a:t>Inspire, </a:t>
                      </a:r>
                      <a:r>
                        <a:rPr sz="2300" spc="-15" dirty="0">
                          <a:latin typeface="Carltto"/>
                          <a:cs typeface="Arial"/>
                        </a:rPr>
                        <a:t>empower, </a:t>
                      </a:r>
                      <a:r>
                        <a:rPr sz="2300" spc="-5" dirty="0">
                          <a:latin typeface="Carltto"/>
                          <a:cs typeface="Arial"/>
                        </a:rPr>
                        <a:t>celebrate</a:t>
                      </a:r>
                      <a:r>
                        <a:rPr lang="en-US" sz="2300" spc="-5" dirty="0">
                          <a:latin typeface="Carltto"/>
                          <a:cs typeface="Arial"/>
                        </a:rPr>
                        <a:t> </a:t>
                      </a:r>
                      <a:r>
                        <a:rPr sz="2300" spc="-5" dirty="0">
                          <a:latin typeface="Carltto"/>
                          <a:cs typeface="Arial"/>
                        </a:rPr>
                        <a:t>success, mourn failure, draw  people</a:t>
                      </a:r>
                      <a:endParaRPr sz="2300" dirty="0">
                        <a:latin typeface="Carltto"/>
                        <a:cs typeface="Arial"/>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7E7"/>
                    </a:solidFill>
                  </a:tcPr>
                </a:tc>
                <a:extLst>
                  <a:ext uri="{0D108BD9-81ED-4DB2-BD59-A6C34878D82A}">
                    <a16:rowId xmlns:a16="http://schemas.microsoft.com/office/drawing/2014/main" val="10004"/>
                  </a:ext>
                </a:extLst>
              </a:tr>
              <a:tr h="965200">
                <a:tc>
                  <a:txBody>
                    <a:bodyPr/>
                    <a:lstStyle/>
                    <a:p>
                      <a:pPr marL="91440">
                        <a:lnSpc>
                          <a:spcPct val="100000"/>
                        </a:lnSpc>
                        <a:spcBef>
                          <a:spcPts val="325"/>
                        </a:spcBef>
                      </a:pPr>
                      <a:r>
                        <a:rPr sz="2300" dirty="0">
                          <a:latin typeface="Carltto"/>
                          <a:cs typeface="Arial"/>
                        </a:rPr>
                        <a:t>5</a:t>
                      </a:r>
                      <a:endParaRPr sz="2300">
                        <a:latin typeface="Carltto"/>
                        <a:cs typeface="Arial"/>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ACACA"/>
                    </a:solidFill>
                  </a:tcPr>
                </a:tc>
                <a:tc>
                  <a:txBody>
                    <a:bodyPr/>
                    <a:lstStyle/>
                    <a:p>
                      <a:pPr marL="91440">
                        <a:lnSpc>
                          <a:spcPct val="100000"/>
                        </a:lnSpc>
                        <a:spcBef>
                          <a:spcPts val="325"/>
                        </a:spcBef>
                      </a:pPr>
                      <a:r>
                        <a:rPr sz="2300" spc="-5" dirty="0">
                          <a:latin typeface="Carltto"/>
                          <a:cs typeface="Arial"/>
                        </a:rPr>
                        <a:t>Check,control,report a command</a:t>
                      </a:r>
                      <a:r>
                        <a:rPr sz="2300" spc="30" dirty="0">
                          <a:latin typeface="Carltto"/>
                          <a:cs typeface="Arial"/>
                        </a:rPr>
                        <a:t> </a:t>
                      </a:r>
                      <a:r>
                        <a:rPr sz="2300" spc="-5" dirty="0">
                          <a:latin typeface="Carltto"/>
                          <a:cs typeface="Arial"/>
                        </a:rPr>
                        <a:t>post</a:t>
                      </a:r>
                      <a:endParaRPr sz="2300" dirty="0">
                        <a:latin typeface="Carltto"/>
                        <a:cs typeface="Arial"/>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ACACA"/>
                    </a:solidFill>
                  </a:tcPr>
                </a:tc>
                <a:tc>
                  <a:txBody>
                    <a:bodyPr/>
                    <a:lstStyle/>
                    <a:p>
                      <a:pPr marL="92075" marR="477520">
                        <a:lnSpc>
                          <a:spcPct val="100000"/>
                        </a:lnSpc>
                        <a:spcBef>
                          <a:spcPts val="325"/>
                        </a:spcBef>
                      </a:pPr>
                      <a:r>
                        <a:rPr sz="2300" spc="-5" dirty="0">
                          <a:latin typeface="Carltto"/>
                          <a:cs typeface="Arial"/>
                        </a:rPr>
                        <a:t>Set personal example, visible,  accessible, on the</a:t>
                      </a:r>
                      <a:r>
                        <a:rPr sz="2300" spc="-35" dirty="0">
                          <a:latin typeface="Carltto"/>
                          <a:cs typeface="Arial"/>
                        </a:rPr>
                        <a:t> </a:t>
                      </a:r>
                      <a:r>
                        <a:rPr sz="2300" spc="-5" dirty="0">
                          <a:latin typeface="Carltto"/>
                          <a:cs typeface="Arial"/>
                        </a:rPr>
                        <a:t>move</a:t>
                      </a:r>
                      <a:endParaRPr sz="2300">
                        <a:latin typeface="Carltto"/>
                        <a:cs typeface="Arial"/>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ACACA"/>
                    </a:solidFill>
                  </a:tcPr>
                </a:tc>
                <a:extLst>
                  <a:ext uri="{0D108BD9-81ED-4DB2-BD59-A6C34878D82A}">
                    <a16:rowId xmlns:a16="http://schemas.microsoft.com/office/drawing/2014/main" val="10005"/>
                  </a:ext>
                </a:extLst>
              </a:tr>
              <a:tr h="517341">
                <a:tc>
                  <a:txBody>
                    <a:bodyPr/>
                    <a:lstStyle/>
                    <a:p>
                      <a:pPr marL="91440">
                        <a:lnSpc>
                          <a:spcPct val="100000"/>
                        </a:lnSpc>
                        <a:spcBef>
                          <a:spcPts val="325"/>
                        </a:spcBef>
                      </a:pPr>
                      <a:r>
                        <a:rPr sz="2300" dirty="0">
                          <a:latin typeface="Carltto"/>
                          <a:cs typeface="Arial"/>
                        </a:rPr>
                        <a:t>6</a:t>
                      </a:r>
                      <a:endParaRPr sz="2300">
                        <a:latin typeface="Carltto"/>
                        <a:cs typeface="Arial"/>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7E7"/>
                    </a:solidFill>
                  </a:tcPr>
                </a:tc>
                <a:tc>
                  <a:txBody>
                    <a:bodyPr/>
                    <a:lstStyle/>
                    <a:p>
                      <a:pPr marL="91440" marR="648335">
                        <a:lnSpc>
                          <a:spcPct val="100000"/>
                        </a:lnSpc>
                        <a:spcBef>
                          <a:spcPts val="325"/>
                        </a:spcBef>
                      </a:pPr>
                      <a:r>
                        <a:rPr sz="2300" spc="-5" dirty="0">
                          <a:latin typeface="Carltto"/>
                          <a:cs typeface="Arial"/>
                        </a:rPr>
                        <a:t>Coordinate, requisition, convene  meetings</a:t>
                      </a:r>
                      <a:endParaRPr sz="2300" dirty="0">
                        <a:latin typeface="Carltto"/>
                        <a:cs typeface="Arial"/>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7E7"/>
                    </a:solidFill>
                  </a:tcPr>
                </a:tc>
                <a:tc>
                  <a:txBody>
                    <a:bodyPr/>
                    <a:lstStyle/>
                    <a:p>
                      <a:pPr marL="92075">
                        <a:lnSpc>
                          <a:spcPct val="100000"/>
                        </a:lnSpc>
                        <a:spcBef>
                          <a:spcPts val="325"/>
                        </a:spcBef>
                      </a:pPr>
                      <a:r>
                        <a:rPr sz="2300" spc="-5" dirty="0">
                          <a:latin typeface="Carltto"/>
                          <a:cs typeface="Arial"/>
                        </a:rPr>
                        <a:t>facilitate, show </a:t>
                      </a:r>
                      <a:r>
                        <a:rPr sz="2300" spc="-15" dirty="0">
                          <a:latin typeface="Carltto"/>
                          <a:cs typeface="Arial"/>
                        </a:rPr>
                        <a:t>ways </a:t>
                      </a:r>
                      <a:r>
                        <a:rPr sz="2300" spc="-5" dirty="0">
                          <a:latin typeface="Carltto"/>
                          <a:cs typeface="Arial"/>
                        </a:rPr>
                        <a:t>to</a:t>
                      </a:r>
                      <a:r>
                        <a:rPr sz="2300" spc="35" dirty="0">
                          <a:latin typeface="Carltto"/>
                          <a:cs typeface="Arial"/>
                        </a:rPr>
                        <a:t> </a:t>
                      </a:r>
                      <a:r>
                        <a:rPr sz="2300" spc="-5" dirty="0">
                          <a:latin typeface="Carltto"/>
                          <a:cs typeface="Arial"/>
                        </a:rPr>
                        <a:t>overcome</a:t>
                      </a:r>
                      <a:endParaRPr sz="2300">
                        <a:latin typeface="Carltto"/>
                        <a:cs typeface="Arial"/>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7E7"/>
                    </a:solidFill>
                  </a:tcPr>
                </a:tc>
                <a:extLst>
                  <a:ext uri="{0D108BD9-81ED-4DB2-BD59-A6C34878D82A}">
                    <a16:rowId xmlns:a16="http://schemas.microsoft.com/office/drawing/2014/main" val="10006"/>
                  </a:ext>
                </a:extLst>
              </a:tr>
              <a:tr h="924376">
                <a:tc>
                  <a:txBody>
                    <a:bodyPr/>
                    <a:lstStyle/>
                    <a:p>
                      <a:pPr marL="91440">
                        <a:lnSpc>
                          <a:spcPct val="100000"/>
                        </a:lnSpc>
                        <a:spcBef>
                          <a:spcPts val="330"/>
                        </a:spcBef>
                      </a:pPr>
                      <a:r>
                        <a:rPr sz="2300" dirty="0">
                          <a:latin typeface="Carltto"/>
                          <a:cs typeface="Arial"/>
                        </a:rPr>
                        <a:t>7</a:t>
                      </a:r>
                      <a:endParaRPr sz="2300">
                        <a:latin typeface="Carltto"/>
                        <a:cs typeface="Arial"/>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ACACA"/>
                    </a:solidFill>
                  </a:tcPr>
                </a:tc>
                <a:tc>
                  <a:txBody>
                    <a:bodyPr/>
                    <a:lstStyle/>
                    <a:p>
                      <a:pPr marL="91440" marR="180975">
                        <a:lnSpc>
                          <a:spcPct val="100000"/>
                        </a:lnSpc>
                        <a:spcBef>
                          <a:spcPts val="330"/>
                        </a:spcBef>
                      </a:pPr>
                      <a:r>
                        <a:rPr sz="2300" spc="-5" dirty="0">
                          <a:latin typeface="Carltto"/>
                          <a:cs typeface="Arial"/>
                        </a:rPr>
                        <a:t>Instruct, issue notices, </a:t>
                      </a:r>
                      <a:r>
                        <a:rPr sz="2300" spc="-20" dirty="0">
                          <a:latin typeface="Carltto"/>
                          <a:cs typeface="Arial"/>
                        </a:rPr>
                        <a:t>order, </a:t>
                      </a:r>
                      <a:r>
                        <a:rPr sz="2300" spc="-5" dirty="0">
                          <a:latin typeface="Carltto"/>
                          <a:cs typeface="Arial"/>
                        </a:rPr>
                        <a:t>demand  compliance</a:t>
                      </a:r>
                      <a:endParaRPr sz="2300" dirty="0">
                        <a:latin typeface="Carltto"/>
                        <a:cs typeface="Arial"/>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ACACA"/>
                    </a:solidFill>
                  </a:tcPr>
                </a:tc>
                <a:tc>
                  <a:txBody>
                    <a:bodyPr/>
                    <a:lstStyle/>
                    <a:p>
                      <a:pPr marL="92075" marR="353695">
                        <a:lnSpc>
                          <a:spcPct val="100000"/>
                        </a:lnSpc>
                        <a:spcBef>
                          <a:spcPts val="330"/>
                        </a:spcBef>
                      </a:pPr>
                      <a:r>
                        <a:rPr sz="2300" spc="-5" dirty="0">
                          <a:latin typeface="Carltto"/>
                          <a:cs typeface="Arial"/>
                        </a:rPr>
                        <a:t>Make queries, sound out ideas,  encourage</a:t>
                      </a:r>
                      <a:r>
                        <a:rPr sz="2300" spc="-10" dirty="0">
                          <a:latin typeface="Carltto"/>
                          <a:cs typeface="Arial"/>
                        </a:rPr>
                        <a:t> </a:t>
                      </a:r>
                      <a:r>
                        <a:rPr sz="2300" spc="-5" dirty="0">
                          <a:latin typeface="Carltto"/>
                          <a:cs typeface="Arial"/>
                        </a:rPr>
                        <a:t>suggestions</a:t>
                      </a:r>
                      <a:endParaRPr sz="2300" dirty="0">
                        <a:latin typeface="Carltto"/>
                        <a:cs typeface="Arial"/>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ACACA"/>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003990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34461" y="2177033"/>
            <a:ext cx="8770620" cy="0"/>
          </a:xfrm>
          <a:custGeom>
            <a:avLst/>
            <a:gdLst/>
            <a:ahLst/>
            <a:cxnLst/>
            <a:rect l="l" t="t" r="r" b="b"/>
            <a:pathLst>
              <a:path w="8770620">
                <a:moveTo>
                  <a:pt x="0" y="0"/>
                </a:moveTo>
                <a:lnTo>
                  <a:pt x="8770619" y="0"/>
                </a:lnTo>
              </a:path>
            </a:pathLst>
          </a:custGeom>
          <a:ln w="38100">
            <a:solidFill>
              <a:srgbClr val="79A8A3"/>
            </a:solidFill>
          </a:ln>
        </p:spPr>
        <p:txBody>
          <a:bodyPr wrap="square" lIns="0" tIns="0" rIns="0" bIns="0" rtlCol="0"/>
          <a:lstStyle/>
          <a:p>
            <a:endParaRPr/>
          </a:p>
        </p:txBody>
      </p:sp>
      <p:sp>
        <p:nvSpPr>
          <p:cNvPr id="3" name="object 3"/>
          <p:cNvSpPr txBox="1">
            <a:spLocks noGrp="1"/>
          </p:cNvSpPr>
          <p:nvPr>
            <p:ph type="title"/>
          </p:nvPr>
        </p:nvSpPr>
        <p:spPr>
          <a:xfrm>
            <a:off x="1639823" y="568451"/>
            <a:ext cx="10064750" cy="1560830"/>
          </a:xfrm>
          <a:prstGeom prst="rect">
            <a:avLst/>
          </a:prstGeom>
          <a:solidFill>
            <a:srgbClr val="DEC18B"/>
          </a:solidFill>
          <a:ln w="12192">
            <a:solidFill>
              <a:srgbClr val="A28D64"/>
            </a:solidFill>
          </a:ln>
        </p:spPr>
        <p:txBody>
          <a:bodyPr vert="horz" wrap="square" lIns="0" tIns="0" rIns="0" bIns="0" rtlCol="0">
            <a:spAutoFit/>
          </a:bodyPr>
          <a:lstStyle/>
          <a:p>
            <a:pPr marL="90805">
              <a:lnSpc>
                <a:spcPts val="6430"/>
              </a:lnSpc>
            </a:pPr>
            <a:r>
              <a:rPr sz="5400" spc="-15" dirty="0"/>
              <a:t>Ethos </a:t>
            </a:r>
            <a:r>
              <a:rPr sz="5400" spc="-10" dirty="0"/>
              <a:t>vs.</a:t>
            </a:r>
            <a:r>
              <a:rPr sz="5400" spc="5" dirty="0"/>
              <a:t> </a:t>
            </a:r>
            <a:r>
              <a:rPr sz="5400" spc="-10" dirty="0"/>
              <a:t>Ethics</a:t>
            </a:r>
            <a:endParaRPr sz="5400"/>
          </a:p>
        </p:txBody>
      </p:sp>
      <p:sp>
        <p:nvSpPr>
          <p:cNvPr id="4" name="object 4"/>
          <p:cNvSpPr txBox="1"/>
          <p:nvPr/>
        </p:nvSpPr>
        <p:spPr>
          <a:xfrm>
            <a:off x="1655445" y="2416276"/>
            <a:ext cx="9972040" cy="3503929"/>
          </a:xfrm>
          <a:prstGeom prst="rect">
            <a:avLst/>
          </a:prstGeom>
        </p:spPr>
        <p:txBody>
          <a:bodyPr vert="horz" wrap="square" lIns="0" tIns="12065" rIns="0" bIns="0" rtlCol="0">
            <a:spAutoFit/>
          </a:bodyPr>
          <a:lstStyle/>
          <a:p>
            <a:pPr marL="12700" marR="5080" algn="just">
              <a:lnSpc>
                <a:spcPct val="111300"/>
              </a:lnSpc>
              <a:spcBef>
                <a:spcPts val="95"/>
              </a:spcBef>
            </a:pPr>
            <a:r>
              <a:rPr sz="3200" spc="-10" dirty="0">
                <a:latin typeface="Carlito"/>
                <a:cs typeface="Carlito"/>
              </a:rPr>
              <a:t>Ethos </a:t>
            </a:r>
            <a:r>
              <a:rPr sz="3200" spc="-5" dirty="0">
                <a:latin typeface="Carlito"/>
                <a:cs typeface="Carlito"/>
              </a:rPr>
              <a:t>is </a:t>
            </a:r>
            <a:r>
              <a:rPr sz="3200" dirty="0">
                <a:latin typeface="Carlito"/>
                <a:cs typeface="Carlito"/>
              </a:rPr>
              <a:t>a discipline </a:t>
            </a:r>
            <a:r>
              <a:rPr sz="3200" spc="-10" dirty="0">
                <a:latin typeface="Carlito"/>
                <a:cs typeface="Carlito"/>
              </a:rPr>
              <a:t>that </a:t>
            </a:r>
            <a:r>
              <a:rPr sz="3200" spc="-15" dirty="0">
                <a:latin typeface="Carlito"/>
                <a:cs typeface="Carlito"/>
              </a:rPr>
              <a:t>examines </a:t>
            </a:r>
            <a:r>
              <a:rPr sz="3200" spc="-40" dirty="0">
                <a:latin typeface="Carlito"/>
                <a:cs typeface="Carlito"/>
              </a:rPr>
              <a:t>one’s </a:t>
            </a:r>
            <a:r>
              <a:rPr sz="3200" spc="-10" dirty="0">
                <a:latin typeface="Carlito"/>
                <a:cs typeface="Carlito"/>
              </a:rPr>
              <a:t>morality </a:t>
            </a:r>
            <a:r>
              <a:rPr sz="3200" dirty="0">
                <a:latin typeface="Carlito"/>
                <a:cs typeface="Carlito"/>
              </a:rPr>
              <a:t>or the  </a:t>
            </a:r>
            <a:r>
              <a:rPr sz="3200" spc="-15" dirty="0">
                <a:latin typeface="Carlito"/>
                <a:cs typeface="Carlito"/>
              </a:rPr>
              <a:t>moral </a:t>
            </a:r>
            <a:r>
              <a:rPr sz="3200" spc="-20" dirty="0">
                <a:latin typeface="Carlito"/>
                <a:cs typeface="Carlito"/>
              </a:rPr>
              <a:t>standard </a:t>
            </a:r>
            <a:r>
              <a:rPr sz="3200" dirty="0">
                <a:latin typeface="Carlito"/>
                <a:cs typeface="Carlito"/>
              </a:rPr>
              <a:t>of the</a:t>
            </a:r>
            <a:r>
              <a:rPr sz="3200" spc="55" dirty="0">
                <a:latin typeface="Carlito"/>
                <a:cs typeface="Carlito"/>
              </a:rPr>
              <a:t> </a:t>
            </a:r>
            <a:r>
              <a:rPr sz="3200" spc="-35" dirty="0">
                <a:latin typeface="Carlito"/>
                <a:cs typeface="Carlito"/>
              </a:rPr>
              <a:t>society.</a:t>
            </a:r>
            <a:endParaRPr sz="3200">
              <a:latin typeface="Carlito"/>
              <a:cs typeface="Carlito"/>
            </a:endParaRPr>
          </a:p>
          <a:p>
            <a:pPr marL="12700" algn="just">
              <a:lnSpc>
                <a:spcPct val="100000"/>
              </a:lnSpc>
              <a:spcBef>
                <a:spcPts val="1325"/>
              </a:spcBef>
            </a:pPr>
            <a:r>
              <a:rPr sz="3200" spc="-5" dirty="0">
                <a:latin typeface="Carlito"/>
                <a:cs typeface="Carlito"/>
              </a:rPr>
              <a:t>Where </a:t>
            </a:r>
            <a:r>
              <a:rPr sz="3200" dirty="0">
                <a:latin typeface="Carlito"/>
                <a:cs typeface="Carlito"/>
              </a:rPr>
              <a:t>as</a:t>
            </a:r>
            <a:r>
              <a:rPr sz="3200" spc="-25" dirty="0">
                <a:latin typeface="Carlito"/>
                <a:cs typeface="Carlito"/>
              </a:rPr>
              <a:t> </a:t>
            </a:r>
            <a:r>
              <a:rPr sz="3200" dirty="0">
                <a:latin typeface="Carlito"/>
                <a:cs typeface="Carlito"/>
              </a:rPr>
              <a:t>;</a:t>
            </a:r>
            <a:endParaRPr sz="3200">
              <a:latin typeface="Carlito"/>
              <a:cs typeface="Carlito"/>
            </a:endParaRPr>
          </a:p>
          <a:p>
            <a:pPr marL="12700" marR="5080" algn="just">
              <a:lnSpc>
                <a:spcPct val="111000"/>
              </a:lnSpc>
              <a:spcBef>
                <a:spcPts val="894"/>
              </a:spcBef>
            </a:pPr>
            <a:r>
              <a:rPr sz="3200" spc="-10" dirty="0">
                <a:latin typeface="Carlito"/>
                <a:cs typeface="Carlito"/>
              </a:rPr>
              <a:t>Ethics </a:t>
            </a:r>
            <a:r>
              <a:rPr sz="3200" dirty="0">
                <a:latin typeface="Carlito"/>
                <a:cs typeface="Carlito"/>
              </a:rPr>
              <a:t>means </a:t>
            </a:r>
            <a:r>
              <a:rPr sz="3200" spc="-15" dirty="0">
                <a:latin typeface="Carlito"/>
                <a:cs typeface="Carlito"/>
              </a:rPr>
              <a:t>expected standards </a:t>
            </a:r>
            <a:r>
              <a:rPr sz="3200" dirty="0">
                <a:latin typeface="Carlito"/>
                <a:cs typeface="Carlito"/>
              </a:rPr>
              <a:t>in </a:t>
            </a:r>
            <a:r>
              <a:rPr sz="3200" spc="-10" dirty="0">
                <a:latin typeface="Carlito"/>
                <a:cs typeface="Carlito"/>
              </a:rPr>
              <a:t>terms </a:t>
            </a:r>
            <a:r>
              <a:rPr sz="3200" dirty="0">
                <a:latin typeface="Carlito"/>
                <a:cs typeface="Carlito"/>
              </a:rPr>
              <a:t>of </a:t>
            </a:r>
            <a:r>
              <a:rPr sz="3200" spc="-10" dirty="0">
                <a:latin typeface="Carlito"/>
                <a:cs typeface="Carlito"/>
              </a:rPr>
              <a:t>your personal  </a:t>
            </a:r>
            <a:r>
              <a:rPr sz="3200" dirty="0">
                <a:latin typeface="Carlito"/>
                <a:cs typeface="Carlito"/>
              </a:rPr>
              <a:t>and </a:t>
            </a:r>
            <a:r>
              <a:rPr sz="3200" spc="-5" dirty="0">
                <a:latin typeface="Carlito"/>
                <a:cs typeface="Carlito"/>
              </a:rPr>
              <a:t>social </a:t>
            </a:r>
            <a:r>
              <a:rPr sz="3200" spc="-20" dirty="0">
                <a:latin typeface="Carlito"/>
                <a:cs typeface="Carlito"/>
              </a:rPr>
              <a:t>welfare. </a:t>
            </a:r>
            <a:r>
              <a:rPr sz="3200" spc="-5" dirty="0">
                <a:latin typeface="Carlito"/>
                <a:cs typeface="Carlito"/>
              </a:rPr>
              <a:t>It </a:t>
            </a:r>
            <a:r>
              <a:rPr sz="3200" dirty="0">
                <a:latin typeface="Carlito"/>
                <a:cs typeface="Carlito"/>
              </a:rPr>
              <a:t>includes </a:t>
            </a:r>
            <a:r>
              <a:rPr sz="3200" spc="-40" dirty="0">
                <a:latin typeface="Carlito"/>
                <a:cs typeface="Carlito"/>
              </a:rPr>
              <a:t>honesty, </a:t>
            </a:r>
            <a:r>
              <a:rPr sz="3200" spc="-35" dirty="0">
                <a:latin typeface="Carlito"/>
                <a:cs typeface="Carlito"/>
              </a:rPr>
              <a:t>morality,  </a:t>
            </a:r>
            <a:r>
              <a:rPr sz="3200" spc="-5" dirty="0">
                <a:latin typeface="Carlito"/>
                <a:cs typeface="Carlito"/>
              </a:rPr>
              <a:t>responsibility</a:t>
            </a:r>
            <a:r>
              <a:rPr sz="3200" spc="10" dirty="0">
                <a:latin typeface="Carlito"/>
                <a:cs typeface="Carlito"/>
              </a:rPr>
              <a:t> </a:t>
            </a:r>
            <a:r>
              <a:rPr sz="3200" spc="-15" dirty="0">
                <a:latin typeface="Carlito"/>
                <a:cs typeface="Carlito"/>
              </a:rPr>
              <a:t>etc.</a:t>
            </a:r>
            <a:endParaRPr sz="3200">
              <a:latin typeface="Carlito"/>
              <a:cs typeface="Carli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61514" y="577419"/>
            <a:ext cx="6273165" cy="382797"/>
          </a:xfrm>
          <a:prstGeom prst="rect">
            <a:avLst/>
          </a:prstGeom>
        </p:spPr>
        <p:txBody>
          <a:bodyPr vert="horz" wrap="square" lIns="0" tIns="13335" rIns="0" bIns="0" rtlCol="0">
            <a:spAutoFit/>
          </a:bodyPr>
          <a:lstStyle/>
          <a:p>
            <a:pPr marL="12700">
              <a:spcBef>
                <a:spcPts val="105"/>
              </a:spcBef>
            </a:pPr>
            <a:r>
              <a:rPr spc="-10" dirty="0">
                <a:latin typeface="Arial"/>
                <a:cs typeface="Arial"/>
              </a:rPr>
              <a:t>Difference </a:t>
            </a:r>
            <a:r>
              <a:rPr b="0" dirty="0">
                <a:latin typeface="Arial"/>
                <a:cs typeface="Arial"/>
              </a:rPr>
              <a:t>between Ethics &amp;</a:t>
            </a:r>
            <a:r>
              <a:rPr spc="-85" dirty="0">
                <a:latin typeface="Arial"/>
                <a:cs typeface="Arial"/>
              </a:rPr>
              <a:t> </a:t>
            </a:r>
            <a:r>
              <a:rPr b="0" dirty="0">
                <a:latin typeface="Arial"/>
                <a:cs typeface="Arial"/>
              </a:rPr>
              <a:t>Ethos</a:t>
            </a:r>
          </a:p>
        </p:txBody>
      </p:sp>
      <p:graphicFrame>
        <p:nvGraphicFramePr>
          <p:cNvPr id="3" name="object 3"/>
          <p:cNvGraphicFramePr>
            <a:graphicFrameLocks noGrp="1"/>
          </p:cNvGraphicFramePr>
          <p:nvPr>
            <p:extLst>
              <p:ext uri="{D42A27DB-BD31-4B8C-83A1-F6EECF244321}">
                <p14:modId xmlns:p14="http://schemas.microsoft.com/office/powerpoint/2010/main" val="1882317407"/>
              </p:ext>
            </p:extLst>
          </p:nvPr>
        </p:nvGraphicFramePr>
        <p:xfrm>
          <a:off x="1974850" y="1717167"/>
          <a:ext cx="8229600" cy="4753482"/>
        </p:xfrm>
        <a:graphic>
          <a:graphicData uri="http://schemas.openxmlformats.org/drawingml/2006/table">
            <a:tbl>
              <a:tblPr firstRow="1" bandRow="1">
                <a:tableStyleId>{2D5ABB26-0587-4C30-8999-92F81FD0307C}</a:tableStyleId>
              </a:tblPr>
              <a:tblGrid>
                <a:gridCol w="20574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850773">
                <a:tc>
                  <a:txBody>
                    <a:bodyPr/>
                    <a:lstStyle/>
                    <a:p>
                      <a:pPr marL="91440" marR="741045">
                        <a:lnSpc>
                          <a:spcPct val="100000"/>
                        </a:lnSpc>
                        <a:spcBef>
                          <a:spcPts val="305"/>
                        </a:spcBef>
                      </a:pPr>
                      <a:r>
                        <a:rPr sz="2000" b="1" dirty="0">
                          <a:latin typeface="Arial"/>
                          <a:cs typeface="Arial"/>
                        </a:rPr>
                        <a:t>Basic of  differ</a:t>
                      </a:r>
                      <a:r>
                        <a:rPr sz="2000" b="1" spc="5" dirty="0">
                          <a:latin typeface="Arial"/>
                          <a:cs typeface="Arial"/>
                        </a:rPr>
                        <a:t>e</a:t>
                      </a:r>
                      <a:r>
                        <a:rPr sz="2000" b="1" dirty="0">
                          <a:latin typeface="Arial"/>
                          <a:cs typeface="Arial"/>
                        </a:rPr>
                        <a:t>nce</a:t>
                      </a:r>
                      <a:endParaRPr sz="2000" dirty="0">
                        <a:latin typeface="Arial"/>
                        <a:cs typeface="Arial"/>
                      </a:endParaRPr>
                    </a:p>
                  </a:txBody>
                  <a:tcPr marL="0" marR="0" marT="38735" marB="0">
                    <a:lnL w="12700">
                      <a:solidFill>
                        <a:srgbClr val="8063A1"/>
                      </a:solidFill>
                      <a:prstDash val="solid"/>
                    </a:lnL>
                    <a:lnR w="12700">
                      <a:solidFill>
                        <a:srgbClr val="8063A1"/>
                      </a:solidFill>
                      <a:prstDash val="solid"/>
                    </a:lnR>
                    <a:lnT w="12700">
                      <a:solidFill>
                        <a:srgbClr val="8063A1"/>
                      </a:solidFill>
                      <a:prstDash val="solid"/>
                    </a:lnT>
                    <a:lnB w="12700">
                      <a:solidFill>
                        <a:srgbClr val="8063A1"/>
                      </a:solidFill>
                      <a:prstDash val="solid"/>
                    </a:lnB>
                    <a:solidFill>
                      <a:schemeClr val="bg2">
                        <a:lumMod val="50000"/>
                      </a:schemeClr>
                    </a:solidFill>
                  </a:tcPr>
                </a:tc>
                <a:tc>
                  <a:txBody>
                    <a:bodyPr/>
                    <a:lstStyle/>
                    <a:p>
                      <a:pPr marL="718185">
                        <a:lnSpc>
                          <a:spcPct val="100000"/>
                        </a:lnSpc>
                        <a:spcBef>
                          <a:spcPts val="229"/>
                        </a:spcBef>
                      </a:pPr>
                      <a:r>
                        <a:rPr sz="2400" b="1" spc="-5" dirty="0">
                          <a:latin typeface="Arial"/>
                          <a:cs typeface="Arial"/>
                        </a:rPr>
                        <a:t>Ethics</a:t>
                      </a:r>
                      <a:endParaRPr sz="2400" dirty="0">
                        <a:latin typeface="Arial"/>
                        <a:cs typeface="Arial"/>
                      </a:endParaRPr>
                    </a:p>
                  </a:txBody>
                  <a:tcPr marL="0" marR="0" marT="29209" marB="0">
                    <a:lnL w="12700">
                      <a:solidFill>
                        <a:srgbClr val="8063A1"/>
                      </a:solidFill>
                      <a:prstDash val="solid"/>
                    </a:lnL>
                    <a:lnR w="12700">
                      <a:solidFill>
                        <a:srgbClr val="8063A1"/>
                      </a:solidFill>
                      <a:prstDash val="solid"/>
                    </a:lnR>
                    <a:lnT w="12700">
                      <a:solidFill>
                        <a:srgbClr val="8063A1"/>
                      </a:solidFill>
                      <a:prstDash val="solid"/>
                    </a:lnT>
                    <a:lnB w="12700">
                      <a:solidFill>
                        <a:srgbClr val="8063A1"/>
                      </a:solidFill>
                      <a:prstDash val="solid"/>
                    </a:lnB>
                    <a:solidFill>
                      <a:schemeClr val="bg2">
                        <a:lumMod val="50000"/>
                      </a:schemeClr>
                    </a:solidFill>
                  </a:tcPr>
                </a:tc>
                <a:tc>
                  <a:txBody>
                    <a:bodyPr/>
                    <a:lstStyle/>
                    <a:p>
                      <a:pPr marL="352425">
                        <a:lnSpc>
                          <a:spcPct val="100000"/>
                        </a:lnSpc>
                        <a:spcBef>
                          <a:spcPts val="229"/>
                        </a:spcBef>
                      </a:pPr>
                      <a:r>
                        <a:rPr sz="2400" b="1" spc="-5" dirty="0">
                          <a:latin typeface="Arial"/>
                          <a:cs typeface="Arial"/>
                        </a:rPr>
                        <a:t>Ethos</a:t>
                      </a:r>
                      <a:endParaRPr sz="2400" dirty="0">
                        <a:latin typeface="Arial"/>
                        <a:cs typeface="Arial"/>
                      </a:endParaRPr>
                    </a:p>
                  </a:txBody>
                  <a:tcPr marL="0" marR="0" marT="29209" marB="0">
                    <a:lnL w="12700">
                      <a:solidFill>
                        <a:srgbClr val="8063A1"/>
                      </a:solidFill>
                      <a:prstDash val="solid"/>
                    </a:lnL>
                    <a:lnR w="12700">
                      <a:solidFill>
                        <a:srgbClr val="8063A1"/>
                      </a:solidFill>
                      <a:prstDash val="solid"/>
                    </a:lnR>
                    <a:lnT w="12700">
                      <a:solidFill>
                        <a:srgbClr val="8063A1"/>
                      </a:solidFill>
                      <a:prstDash val="solid"/>
                    </a:lnT>
                    <a:lnB w="12700">
                      <a:solidFill>
                        <a:srgbClr val="8063A1"/>
                      </a:solidFill>
                      <a:prstDash val="solid"/>
                    </a:lnB>
                    <a:solidFill>
                      <a:schemeClr val="bg2">
                        <a:lumMod val="50000"/>
                      </a:schemeClr>
                    </a:solidFill>
                  </a:tcPr>
                </a:tc>
                <a:extLst>
                  <a:ext uri="{0D108BD9-81ED-4DB2-BD59-A6C34878D82A}">
                    <a16:rowId xmlns:a16="http://schemas.microsoft.com/office/drawing/2014/main" val="10000"/>
                  </a:ext>
                </a:extLst>
              </a:tr>
              <a:tr h="967867">
                <a:tc>
                  <a:txBody>
                    <a:bodyPr/>
                    <a:lstStyle/>
                    <a:p>
                      <a:pPr marL="160020">
                        <a:lnSpc>
                          <a:spcPct val="100000"/>
                        </a:lnSpc>
                        <a:spcBef>
                          <a:spcPts val="309"/>
                        </a:spcBef>
                      </a:pPr>
                      <a:r>
                        <a:rPr sz="2000" dirty="0">
                          <a:latin typeface="Arial"/>
                          <a:cs typeface="Arial"/>
                        </a:rPr>
                        <a:t>Origin</a:t>
                      </a:r>
                    </a:p>
                  </a:txBody>
                  <a:tcPr marL="0" marR="0" marT="39369" marB="0">
                    <a:lnL w="12700">
                      <a:solidFill>
                        <a:srgbClr val="8063A1"/>
                      </a:solidFill>
                      <a:prstDash val="solid"/>
                    </a:lnL>
                    <a:lnR w="12700">
                      <a:solidFill>
                        <a:srgbClr val="8063A1"/>
                      </a:solidFill>
                      <a:prstDash val="solid"/>
                    </a:lnR>
                    <a:lnT w="12700">
                      <a:solidFill>
                        <a:srgbClr val="8063A1"/>
                      </a:solidFill>
                      <a:prstDash val="solid"/>
                    </a:lnT>
                    <a:lnB w="12700">
                      <a:solidFill>
                        <a:srgbClr val="8063A1"/>
                      </a:solidFill>
                      <a:prstDash val="solid"/>
                    </a:lnB>
                    <a:solidFill>
                      <a:schemeClr val="accent3">
                        <a:lumMod val="20000"/>
                        <a:lumOff val="80000"/>
                      </a:schemeClr>
                    </a:solidFill>
                  </a:tcPr>
                </a:tc>
                <a:tc>
                  <a:txBody>
                    <a:bodyPr/>
                    <a:lstStyle/>
                    <a:p>
                      <a:pPr marL="91440" marR="828675">
                        <a:lnSpc>
                          <a:spcPct val="100000"/>
                        </a:lnSpc>
                        <a:spcBef>
                          <a:spcPts val="315"/>
                        </a:spcBef>
                      </a:pPr>
                      <a:r>
                        <a:rPr sz="1800" spc="-5" dirty="0">
                          <a:latin typeface="Arial"/>
                          <a:cs typeface="Arial"/>
                        </a:rPr>
                        <a:t>Ethics are derived</a:t>
                      </a:r>
                      <a:r>
                        <a:rPr sz="1800" spc="-45" dirty="0">
                          <a:latin typeface="Arial"/>
                          <a:cs typeface="Arial"/>
                        </a:rPr>
                        <a:t> </a:t>
                      </a:r>
                      <a:r>
                        <a:rPr sz="1800" dirty="0">
                          <a:latin typeface="Arial"/>
                          <a:cs typeface="Arial"/>
                        </a:rPr>
                        <a:t>from  </a:t>
                      </a:r>
                      <a:r>
                        <a:rPr sz="1800" spc="-5" dirty="0">
                          <a:latin typeface="Arial"/>
                          <a:cs typeface="Arial"/>
                        </a:rPr>
                        <a:t>shastra</a:t>
                      </a:r>
                      <a:endParaRPr sz="1800" dirty="0">
                        <a:latin typeface="Arial"/>
                        <a:cs typeface="Arial"/>
                      </a:endParaRPr>
                    </a:p>
                  </a:txBody>
                  <a:tcPr marL="0" marR="0" marT="40005" marB="0">
                    <a:lnL w="12700">
                      <a:solidFill>
                        <a:srgbClr val="8063A1"/>
                      </a:solidFill>
                      <a:prstDash val="solid"/>
                    </a:lnL>
                    <a:lnR w="12700">
                      <a:solidFill>
                        <a:srgbClr val="8063A1"/>
                      </a:solidFill>
                      <a:prstDash val="solid"/>
                    </a:lnR>
                    <a:lnT w="12700">
                      <a:solidFill>
                        <a:srgbClr val="8063A1"/>
                      </a:solidFill>
                      <a:prstDash val="solid"/>
                    </a:lnT>
                    <a:lnB w="12700">
                      <a:solidFill>
                        <a:srgbClr val="8063A1"/>
                      </a:solidFill>
                      <a:prstDash val="solid"/>
                    </a:lnB>
                    <a:solidFill>
                      <a:schemeClr val="accent3">
                        <a:lumMod val="20000"/>
                        <a:lumOff val="80000"/>
                      </a:schemeClr>
                    </a:solidFill>
                  </a:tcPr>
                </a:tc>
                <a:tc>
                  <a:txBody>
                    <a:bodyPr/>
                    <a:lstStyle/>
                    <a:p>
                      <a:pPr marL="92075" marR="650875">
                        <a:lnSpc>
                          <a:spcPct val="100000"/>
                        </a:lnSpc>
                        <a:spcBef>
                          <a:spcPts val="315"/>
                        </a:spcBef>
                      </a:pPr>
                      <a:r>
                        <a:rPr sz="1800" spc="-5" dirty="0">
                          <a:latin typeface="Arial"/>
                          <a:cs typeface="Arial"/>
                        </a:rPr>
                        <a:t>Ethos is derived</a:t>
                      </a:r>
                      <a:r>
                        <a:rPr sz="1800" spc="-60" dirty="0">
                          <a:latin typeface="Arial"/>
                          <a:cs typeface="Arial"/>
                        </a:rPr>
                        <a:t> </a:t>
                      </a:r>
                      <a:r>
                        <a:rPr sz="1800" dirty="0">
                          <a:latin typeface="Arial"/>
                          <a:cs typeface="Arial"/>
                        </a:rPr>
                        <a:t>from  </a:t>
                      </a:r>
                      <a:r>
                        <a:rPr sz="1800" spc="-5" dirty="0">
                          <a:latin typeface="Arial"/>
                          <a:cs typeface="Arial"/>
                        </a:rPr>
                        <a:t>culture.</a:t>
                      </a:r>
                      <a:endParaRPr sz="1800" dirty="0">
                        <a:latin typeface="Arial"/>
                        <a:cs typeface="Arial"/>
                      </a:endParaRPr>
                    </a:p>
                  </a:txBody>
                  <a:tcPr marL="0" marR="0" marT="40005" marB="0">
                    <a:lnL w="12700">
                      <a:solidFill>
                        <a:srgbClr val="8063A1"/>
                      </a:solidFill>
                      <a:prstDash val="solid"/>
                    </a:lnL>
                    <a:lnR w="12700">
                      <a:solidFill>
                        <a:srgbClr val="8063A1"/>
                      </a:solidFill>
                      <a:prstDash val="solid"/>
                    </a:lnR>
                    <a:lnT w="12700">
                      <a:solidFill>
                        <a:srgbClr val="8063A1"/>
                      </a:solidFill>
                      <a:prstDash val="solid"/>
                    </a:lnT>
                    <a:lnB w="12700">
                      <a:solidFill>
                        <a:srgbClr val="8063A1"/>
                      </a:solidFill>
                      <a:prstDash val="solid"/>
                    </a:lnB>
                    <a:solidFill>
                      <a:schemeClr val="accent3">
                        <a:lumMod val="20000"/>
                        <a:lumOff val="80000"/>
                      </a:schemeClr>
                    </a:solidFill>
                  </a:tcPr>
                </a:tc>
                <a:extLst>
                  <a:ext uri="{0D108BD9-81ED-4DB2-BD59-A6C34878D82A}">
                    <a16:rowId xmlns:a16="http://schemas.microsoft.com/office/drawing/2014/main" val="10001"/>
                  </a:ext>
                </a:extLst>
              </a:tr>
              <a:tr h="967866">
                <a:tc>
                  <a:txBody>
                    <a:bodyPr/>
                    <a:lstStyle/>
                    <a:p>
                      <a:pPr marL="153670">
                        <a:lnSpc>
                          <a:spcPct val="100000"/>
                        </a:lnSpc>
                        <a:spcBef>
                          <a:spcPts val="320"/>
                        </a:spcBef>
                      </a:pPr>
                      <a:r>
                        <a:rPr sz="1800" spc="-5" dirty="0">
                          <a:latin typeface="Arial"/>
                          <a:cs typeface="Arial"/>
                        </a:rPr>
                        <a:t>Nature</a:t>
                      </a:r>
                      <a:endParaRPr sz="1800" dirty="0">
                        <a:latin typeface="Arial"/>
                        <a:cs typeface="Arial"/>
                      </a:endParaRPr>
                    </a:p>
                  </a:txBody>
                  <a:tcPr marL="0" marR="0" marT="40640" marB="0">
                    <a:lnL w="12700">
                      <a:solidFill>
                        <a:srgbClr val="8063A1"/>
                      </a:solidFill>
                      <a:prstDash val="solid"/>
                    </a:lnL>
                    <a:lnR w="12700">
                      <a:solidFill>
                        <a:srgbClr val="8063A1"/>
                      </a:solidFill>
                      <a:prstDash val="solid"/>
                    </a:lnR>
                    <a:lnT w="12700">
                      <a:solidFill>
                        <a:srgbClr val="8063A1"/>
                      </a:solidFill>
                      <a:prstDash val="solid"/>
                    </a:lnT>
                    <a:lnB w="12700">
                      <a:solidFill>
                        <a:srgbClr val="8063A1"/>
                      </a:solidFill>
                      <a:prstDash val="solid"/>
                    </a:lnB>
                    <a:solidFill>
                      <a:schemeClr val="bg2">
                        <a:lumMod val="75000"/>
                      </a:schemeClr>
                    </a:solidFill>
                  </a:tcPr>
                </a:tc>
                <a:tc>
                  <a:txBody>
                    <a:bodyPr/>
                    <a:lstStyle/>
                    <a:p>
                      <a:pPr marL="91440">
                        <a:lnSpc>
                          <a:spcPct val="100000"/>
                        </a:lnSpc>
                        <a:spcBef>
                          <a:spcPts val="320"/>
                        </a:spcBef>
                      </a:pPr>
                      <a:r>
                        <a:rPr sz="1800" spc="-5" dirty="0">
                          <a:latin typeface="Arial"/>
                          <a:cs typeface="Arial"/>
                        </a:rPr>
                        <a:t>Universal</a:t>
                      </a:r>
                      <a:endParaRPr sz="1800" dirty="0">
                        <a:latin typeface="Arial"/>
                        <a:cs typeface="Arial"/>
                      </a:endParaRPr>
                    </a:p>
                  </a:txBody>
                  <a:tcPr marL="0" marR="0" marT="40640" marB="0">
                    <a:lnL w="12700">
                      <a:solidFill>
                        <a:srgbClr val="8063A1"/>
                      </a:solidFill>
                      <a:prstDash val="solid"/>
                    </a:lnL>
                    <a:lnR w="12700">
                      <a:solidFill>
                        <a:srgbClr val="8063A1"/>
                      </a:solidFill>
                      <a:prstDash val="solid"/>
                    </a:lnR>
                    <a:lnT w="12700">
                      <a:solidFill>
                        <a:srgbClr val="8063A1"/>
                      </a:solidFill>
                      <a:prstDash val="solid"/>
                    </a:lnT>
                    <a:lnB w="12700">
                      <a:solidFill>
                        <a:srgbClr val="8063A1"/>
                      </a:solidFill>
                      <a:prstDash val="solid"/>
                    </a:lnB>
                    <a:solidFill>
                      <a:schemeClr val="bg2">
                        <a:lumMod val="75000"/>
                      </a:schemeClr>
                    </a:solidFill>
                  </a:tcPr>
                </a:tc>
                <a:tc>
                  <a:txBody>
                    <a:bodyPr/>
                    <a:lstStyle/>
                    <a:p>
                      <a:pPr marL="92075" marR="271145">
                        <a:lnSpc>
                          <a:spcPct val="100000"/>
                        </a:lnSpc>
                        <a:spcBef>
                          <a:spcPts val="320"/>
                        </a:spcBef>
                        <a:tabLst>
                          <a:tab pos="1983105" algn="l"/>
                        </a:tabLst>
                      </a:pPr>
                      <a:r>
                        <a:rPr sz="1800" dirty="0">
                          <a:latin typeface="Arial"/>
                          <a:cs typeface="Arial"/>
                        </a:rPr>
                        <a:t>C</a:t>
                      </a:r>
                      <a:r>
                        <a:rPr sz="1800" spc="-10" dirty="0">
                          <a:latin typeface="Arial"/>
                          <a:cs typeface="Arial"/>
                        </a:rPr>
                        <a:t>u</a:t>
                      </a:r>
                      <a:r>
                        <a:rPr sz="1800" dirty="0">
                          <a:latin typeface="Arial"/>
                          <a:cs typeface="Arial"/>
                        </a:rPr>
                        <a:t>ltur</a:t>
                      </a:r>
                      <a:r>
                        <a:rPr sz="1800" spc="-10" dirty="0">
                          <a:latin typeface="Arial"/>
                          <a:cs typeface="Arial"/>
                        </a:rPr>
                        <a:t>e</a:t>
                      </a:r>
                      <a:r>
                        <a:rPr sz="1800" dirty="0">
                          <a:latin typeface="Arial"/>
                          <a:cs typeface="Arial"/>
                        </a:rPr>
                        <a:t>- sp</a:t>
                      </a:r>
                      <a:r>
                        <a:rPr sz="1800" spc="-10" dirty="0">
                          <a:latin typeface="Arial"/>
                          <a:cs typeface="Arial"/>
                        </a:rPr>
                        <a:t>e</a:t>
                      </a:r>
                      <a:r>
                        <a:rPr sz="1800" dirty="0">
                          <a:latin typeface="Arial"/>
                          <a:cs typeface="Arial"/>
                        </a:rPr>
                        <a:t>cific	re</a:t>
                      </a:r>
                      <a:r>
                        <a:rPr sz="1800" spc="-10" dirty="0">
                          <a:latin typeface="Arial"/>
                          <a:cs typeface="Arial"/>
                        </a:rPr>
                        <a:t>g</a:t>
                      </a:r>
                      <a:r>
                        <a:rPr sz="1800" dirty="0">
                          <a:latin typeface="Arial"/>
                          <a:cs typeface="Arial"/>
                        </a:rPr>
                        <a:t>i</a:t>
                      </a:r>
                      <a:r>
                        <a:rPr sz="1800" spc="-10" dirty="0">
                          <a:latin typeface="Arial"/>
                          <a:cs typeface="Arial"/>
                        </a:rPr>
                        <a:t>o</a:t>
                      </a:r>
                      <a:r>
                        <a:rPr sz="1800" dirty="0">
                          <a:latin typeface="Arial"/>
                          <a:cs typeface="Arial"/>
                        </a:rPr>
                        <a:t>n  </a:t>
                      </a:r>
                      <a:r>
                        <a:rPr sz="1800" spc="-5" dirty="0">
                          <a:latin typeface="Arial"/>
                          <a:cs typeface="Arial"/>
                        </a:rPr>
                        <a:t>or</a:t>
                      </a:r>
                      <a:r>
                        <a:rPr sz="1800" spc="-20" dirty="0">
                          <a:latin typeface="Arial"/>
                          <a:cs typeface="Arial"/>
                        </a:rPr>
                        <a:t> </a:t>
                      </a:r>
                      <a:r>
                        <a:rPr sz="1800" spc="-5" dirty="0">
                          <a:latin typeface="Arial"/>
                          <a:cs typeface="Arial"/>
                        </a:rPr>
                        <a:t>country</a:t>
                      </a:r>
                      <a:endParaRPr sz="1800" dirty="0">
                        <a:latin typeface="Arial"/>
                        <a:cs typeface="Arial"/>
                      </a:endParaRPr>
                    </a:p>
                  </a:txBody>
                  <a:tcPr marL="0" marR="0" marT="40640" marB="0">
                    <a:lnL w="12700">
                      <a:solidFill>
                        <a:srgbClr val="8063A1"/>
                      </a:solidFill>
                      <a:prstDash val="solid"/>
                    </a:lnL>
                    <a:lnR w="12700">
                      <a:solidFill>
                        <a:srgbClr val="8063A1"/>
                      </a:solidFill>
                      <a:prstDash val="solid"/>
                    </a:lnR>
                    <a:lnT w="12700">
                      <a:solidFill>
                        <a:srgbClr val="8063A1"/>
                      </a:solidFill>
                      <a:prstDash val="solid"/>
                    </a:lnT>
                    <a:lnB w="12700">
                      <a:solidFill>
                        <a:srgbClr val="8063A1"/>
                      </a:solidFill>
                      <a:prstDash val="solid"/>
                    </a:lnB>
                    <a:solidFill>
                      <a:schemeClr val="bg2">
                        <a:lumMod val="75000"/>
                      </a:schemeClr>
                    </a:solidFill>
                  </a:tcPr>
                </a:tc>
                <a:extLst>
                  <a:ext uri="{0D108BD9-81ED-4DB2-BD59-A6C34878D82A}">
                    <a16:rowId xmlns:a16="http://schemas.microsoft.com/office/drawing/2014/main" val="10002"/>
                  </a:ext>
                </a:extLst>
              </a:tr>
              <a:tr h="983488">
                <a:tc>
                  <a:txBody>
                    <a:bodyPr/>
                    <a:lstStyle/>
                    <a:p>
                      <a:pPr marL="91440">
                        <a:lnSpc>
                          <a:spcPct val="100000"/>
                        </a:lnSpc>
                        <a:spcBef>
                          <a:spcPts val="320"/>
                        </a:spcBef>
                      </a:pPr>
                      <a:r>
                        <a:rPr sz="1800" spc="-5" dirty="0">
                          <a:latin typeface="Arial"/>
                          <a:cs typeface="Arial"/>
                        </a:rPr>
                        <a:t>Function</a:t>
                      </a:r>
                      <a:endParaRPr sz="1800" dirty="0">
                        <a:latin typeface="Arial"/>
                        <a:cs typeface="Arial"/>
                      </a:endParaRPr>
                    </a:p>
                  </a:txBody>
                  <a:tcPr marL="0" marR="0" marT="40640" marB="0">
                    <a:lnL w="12700">
                      <a:solidFill>
                        <a:srgbClr val="8063A1"/>
                      </a:solidFill>
                      <a:prstDash val="solid"/>
                    </a:lnL>
                    <a:lnR w="12700">
                      <a:solidFill>
                        <a:srgbClr val="8063A1"/>
                      </a:solidFill>
                      <a:prstDash val="solid"/>
                    </a:lnR>
                    <a:lnT w="12700">
                      <a:solidFill>
                        <a:srgbClr val="8063A1"/>
                      </a:solidFill>
                      <a:prstDash val="solid"/>
                    </a:lnT>
                    <a:lnB w="12700">
                      <a:solidFill>
                        <a:srgbClr val="8063A1"/>
                      </a:solidFill>
                      <a:prstDash val="solid"/>
                    </a:lnB>
                    <a:solidFill>
                      <a:schemeClr val="accent3">
                        <a:lumMod val="20000"/>
                        <a:lumOff val="80000"/>
                      </a:schemeClr>
                    </a:solidFill>
                  </a:tcPr>
                </a:tc>
                <a:tc>
                  <a:txBody>
                    <a:bodyPr/>
                    <a:lstStyle/>
                    <a:p>
                      <a:pPr marL="91440" marR="592455">
                        <a:lnSpc>
                          <a:spcPct val="100000"/>
                        </a:lnSpc>
                        <a:spcBef>
                          <a:spcPts val="320"/>
                        </a:spcBef>
                      </a:pPr>
                      <a:r>
                        <a:rPr sz="1800" dirty="0">
                          <a:latin typeface="Arial"/>
                          <a:cs typeface="Arial"/>
                        </a:rPr>
                        <a:t>It </a:t>
                      </a:r>
                      <a:r>
                        <a:rPr sz="1800" spc="-5" dirty="0">
                          <a:latin typeface="Arial"/>
                          <a:cs typeface="Arial"/>
                        </a:rPr>
                        <a:t>determine paap,</a:t>
                      </a:r>
                      <a:r>
                        <a:rPr sz="1800" spc="-45" dirty="0">
                          <a:latin typeface="Arial"/>
                          <a:cs typeface="Arial"/>
                        </a:rPr>
                        <a:t> </a:t>
                      </a:r>
                      <a:r>
                        <a:rPr sz="1800" spc="-10" dirty="0">
                          <a:latin typeface="Arial"/>
                          <a:cs typeface="Arial"/>
                        </a:rPr>
                        <a:t>punya,  swarg, </a:t>
                      </a:r>
                      <a:r>
                        <a:rPr sz="1800" spc="-5" dirty="0">
                          <a:latin typeface="Arial"/>
                          <a:cs typeface="Arial"/>
                        </a:rPr>
                        <a:t>narak, conduct or  misconduct.</a:t>
                      </a:r>
                      <a:endParaRPr sz="1800" dirty="0">
                        <a:latin typeface="Arial"/>
                        <a:cs typeface="Arial"/>
                      </a:endParaRPr>
                    </a:p>
                  </a:txBody>
                  <a:tcPr marL="0" marR="0" marT="40640" marB="0">
                    <a:lnL w="12700">
                      <a:solidFill>
                        <a:srgbClr val="8063A1"/>
                      </a:solidFill>
                      <a:prstDash val="solid"/>
                    </a:lnL>
                    <a:lnR w="12700">
                      <a:solidFill>
                        <a:srgbClr val="8063A1"/>
                      </a:solidFill>
                      <a:prstDash val="solid"/>
                    </a:lnR>
                    <a:lnT w="12700">
                      <a:solidFill>
                        <a:srgbClr val="8063A1"/>
                      </a:solidFill>
                      <a:prstDash val="solid"/>
                    </a:lnT>
                    <a:lnB w="12700">
                      <a:solidFill>
                        <a:srgbClr val="8063A1"/>
                      </a:solidFill>
                      <a:prstDash val="solid"/>
                    </a:lnB>
                    <a:solidFill>
                      <a:schemeClr val="accent3">
                        <a:lumMod val="20000"/>
                        <a:lumOff val="80000"/>
                      </a:schemeClr>
                    </a:solidFill>
                  </a:tcPr>
                </a:tc>
                <a:tc>
                  <a:txBody>
                    <a:bodyPr/>
                    <a:lstStyle/>
                    <a:p>
                      <a:pPr marL="92075" marR="459740">
                        <a:lnSpc>
                          <a:spcPct val="100000"/>
                        </a:lnSpc>
                        <a:spcBef>
                          <a:spcPts val="320"/>
                        </a:spcBef>
                      </a:pPr>
                      <a:r>
                        <a:rPr sz="1800" dirty="0">
                          <a:latin typeface="Arial"/>
                          <a:cs typeface="Arial"/>
                        </a:rPr>
                        <a:t>It </a:t>
                      </a:r>
                      <a:r>
                        <a:rPr sz="1800" spc="-5" dirty="0">
                          <a:latin typeface="Arial"/>
                          <a:cs typeface="Arial"/>
                        </a:rPr>
                        <a:t>determines culture</a:t>
                      </a:r>
                      <a:r>
                        <a:rPr sz="1800" spc="-30" dirty="0">
                          <a:latin typeface="Arial"/>
                          <a:cs typeface="Arial"/>
                        </a:rPr>
                        <a:t> </a:t>
                      </a:r>
                      <a:r>
                        <a:rPr sz="1800" spc="-5" dirty="0">
                          <a:latin typeface="Arial"/>
                          <a:cs typeface="Arial"/>
                        </a:rPr>
                        <a:t>or  cultured </a:t>
                      </a:r>
                      <a:r>
                        <a:rPr sz="1800" spc="-20" dirty="0">
                          <a:latin typeface="Arial"/>
                          <a:cs typeface="Arial"/>
                        </a:rPr>
                        <a:t>behavior.</a:t>
                      </a:r>
                      <a:endParaRPr sz="1800" dirty="0">
                        <a:latin typeface="Arial"/>
                        <a:cs typeface="Arial"/>
                      </a:endParaRPr>
                    </a:p>
                  </a:txBody>
                  <a:tcPr marL="0" marR="0" marT="40640" marB="0">
                    <a:lnL w="12700">
                      <a:solidFill>
                        <a:srgbClr val="8063A1"/>
                      </a:solidFill>
                      <a:prstDash val="solid"/>
                    </a:lnL>
                    <a:lnR w="12700">
                      <a:solidFill>
                        <a:srgbClr val="8063A1"/>
                      </a:solidFill>
                      <a:prstDash val="solid"/>
                    </a:lnR>
                    <a:lnT w="12700">
                      <a:solidFill>
                        <a:srgbClr val="8063A1"/>
                      </a:solidFill>
                      <a:prstDash val="solid"/>
                    </a:lnT>
                    <a:lnB w="12700">
                      <a:solidFill>
                        <a:srgbClr val="8063A1"/>
                      </a:solidFill>
                      <a:prstDash val="solid"/>
                    </a:lnB>
                    <a:solidFill>
                      <a:schemeClr val="accent3">
                        <a:lumMod val="20000"/>
                        <a:lumOff val="80000"/>
                      </a:schemeClr>
                    </a:solidFill>
                  </a:tcPr>
                </a:tc>
                <a:extLst>
                  <a:ext uri="{0D108BD9-81ED-4DB2-BD59-A6C34878D82A}">
                    <a16:rowId xmlns:a16="http://schemas.microsoft.com/office/drawing/2014/main" val="10003"/>
                  </a:ext>
                </a:extLst>
              </a:tr>
              <a:tr h="983488">
                <a:tc>
                  <a:txBody>
                    <a:bodyPr/>
                    <a:lstStyle/>
                    <a:p>
                      <a:pPr marL="91440">
                        <a:lnSpc>
                          <a:spcPct val="100000"/>
                        </a:lnSpc>
                        <a:spcBef>
                          <a:spcPts val="320"/>
                        </a:spcBef>
                      </a:pPr>
                      <a:r>
                        <a:rPr sz="1800" spc="-5" dirty="0">
                          <a:latin typeface="Arial"/>
                          <a:cs typeface="Arial"/>
                        </a:rPr>
                        <a:t>Example</a:t>
                      </a:r>
                      <a:endParaRPr sz="1800" dirty="0">
                        <a:latin typeface="Arial"/>
                        <a:cs typeface="Arial"/>
                      </a:endParaRPr>
                    </a:p>
                  </a:txBody>
                  <a:tcPr marL="0" marR="0" marT="40640" marB="0">
                    <a:lnL w="12700">
                      <a:solidFill>
                        <a:srgbClr val="8063A1"/>
                      </a:solidFill>
                      <a:prstDash val="solid"/>
                    </a:lnL>
                    <a:lnR w="12700">
                      <a:solidFill>
                        <a:srgbClr val="8063A1"/>
                      </a:solidFill>
                      <a:prstDash val="solid"/>
                    </a:lnR>
                    <a:lnT w="12700">
                      <a:solidFill>
                        <a:srgbClr val="8063A1"/>
                      </a:solidFill>
                      <a:prstDash val="solid"/>
                    </a:lnT>
                    <a:lnB w="12700">
                      <a:solidFill>
                        <a:srgbClr val="8063A1"/>
                      </a:solidFill>
                      <a:prstDash val="solid"/>
                    </a:lnB>
                    <a:solidFill>
                      <a:schemeClr val="bg2">
                        <a:lumMod val="75000"/>
                      </a:schemeClr>
                    </a:solidFill>
                  </a:tcPr>
                </a:tc>
                <a:tc>
                  <a:txBody>
                    <a:bodyPr/>
                    <a:lstStyle/>
                    <a:p>
                      <a:pPr marL="91440" marR="179070">
                        <a:lnSpc>
                          <a:spcPct val="100000"/>
                        </a:lnSpc>
                        <a:spcBef>
                          <a:spcPts val="320"/>
                        </a:spcBef>
                      </a:pPr>
                      <a:r>
                        <a:rPr sz="1800" spc="-15" dirty="0">
                          <a:latin typeface="Arial"/>
                          <a:cs typeface="Arial"/>
                        </a:rPr>
                        <a:t>Truth, </a:t>
                      </a:r>
                      <a:r>
                        <a:rPr sz="1800" spc="-5" dirty="0">
                          <a:latin typeface="Arial"/>
                          <a:cs typeface="Arial"/>
                        </a:rPr>
                        <a:t>non-violence, devotion,  kindness etc.</a:t>
                      </a:r>
                      <a:endParaRPr sz="1800" dirty="0">
                        <a:latin typeface="Arial"/>
                        <a:cs typeface="Arial"/>
                      </a:endParaRPr>
                    </a:p>
                  </a:txBody>
                  <a:tcPr marL="0" marR="0" marT="40640" marB="0">
                    <a:lnL w="12700">
                      <a:solidFill>
                        <a:srgbClr val="8063A1"/>
                      </a:solidFill>
                      <a:prstDash val="solid"/>
                    </a:lnL>
                    <a:lnR w="12700">
                      <a:solidFill>
                        <a:srgbClr val="8063A1"/>
                      </a:solidFill>
                      <a:prstDash val="solid"/>
                    </a:lnR>
                    <a:lnT w="12700">
                      <a:solidFill>
                        <a:srgbClr val="8063A1"/>
                      </a:solidFill>
                      <a:prstDash val="solid"/>
                    </a:lnT>
                    <a:lnB w="12700">
                      <a:solidFill>
                        <a:srgbClr val="8063A1"/>
                      </a:solidFill>
                      <a:prstDash val="solid"/>
                    </a:lnB>
                    <a:solidFill>
                      <a:schemeClr val="bg2">
                        <a:lumMod val="75000"/>
                      </a:schemeClr>
                    </a:solidFill>
                  </a:tcPr>
                </a:tc>
                <a:tc>
                  <a:txBody>
                    <a:bodyPr/>
                    <a:lstStyle/>
                    <a:p>
                      <a:pPr marL="92075" marR="307975">
                        <a:lnSpc>
                          <a:spcPct val="100000"/>
                        </a:lnSpc>
                        <a:spcBef>
                          <a:spcPts val="320"/>
                        </a:spcBef>
                      </a:pPr>
                      <a:r>
                        <a:rPr sz="1800" spc="-10" dirty="0">
                          <a:latin typeface="Arial"/>
                          <a:cs typeface="Arial"/>
                        </a:rPr>
                        <a:t>Welcome, </a:t>
                      </a:r>
                      <a:r>
                        <a:rPr sz="1800" spc="-5" dirty="0">
                          <a:latin typeface="Arial"/>
                          <a:cs typeface="Arial"/>
                        </a:rPr>
                        <a:t>pranam,  respect </a:t>
                      </a:r>
                      <a:r>
                        <a:rPr sz="1800" dirty="0">
                          <a:latin typeface="Arial"/>
                          <a:cs typeface="Arial"/>
                        </a:rPr>
                        <a:t>to </a:t>
                      </a:r>
                      <a:r>
                        <a:rPr sz="1800" spc="-5" dirty="0">
                          <a:latin typeface="Arial"/>
                          <a:cs typeface="Arial"/>
                        </a:rPr>
                        <a:t>elders, love</a:t>
                      </a:r>
                      <a:r>
                        <a:rPr sz="1800" spc="-40" dirty="0">
                          <a:latin typeface="Arial"/>
                          <a:cs typeface="Arial"/>
                        </a:rPr>
                        <a:t> </a:t>
                      </a:r>
                      <a:r>
                        <a:rPr sz="1800" dirty="0">
                          <a:latin typeface="Arial"/>
                          <a:cs typeface="Arial"/>
                        </a:rPr>
                        <a:t>to  </a:t>
                      </a:r>
                      <a:r>
                        <a:rPr sz="1800" spc="-5" dirty="0">
                          <a:latin typeface="Arial"/>
                          <a:cs typeface="Arial"/>
                        </a:rPr>
                        <a:t>youngsters</a:t>
                      </a:r>
                      <a:r>
                        <a:rPr sz="1800" spc="15" dirty="0">
                          <a:latin typeface="Arial"/>
                          <a:cs typeface="Arial"/>
                        </a:rPr>
                        <a:t> </a:t>
                      </a:r>
                      <a:r>
                        <a:rPr sz="1800" dirty="0">
                          <a:latin typeface="Arial"/>
                          <a:cs typeface="Arial"/>
                        </a:rPr>
                        <a:t>etc.</a:t>
                      </a:r>
                    </a:p>
                  </a:txBody>
                  <a:tcPr marL="0" marR="0" marT="40640" marB="0">
                    <a:lnL w="12700">
                      <a:solidFill>
                        <a:srgbClr val="8063A1"/>
                      </a:solidFill>
                      <a:prstDash val="solid"/>
                    </a:lnL>
                    <a:lnR w="12700">
                      <a:solidFill>
                        <a:srgbClr val="8063A1"/>
                      </a:solidFill>
                      <a:prstDash val="solid"/>
                    </a:lnR>
                    <a:lnT w="12700">
                      <a:solidFill>
                        <a:srgbClr val="8063A1"/>
                      </a:solidFill>
                      <a:prstDash val="solid"/>
                    </a:lnT>
                    <a:lnB w="12700">
                      <a:solidFill>
                        <a:srgbClr val="8063A1"/>
                      </a:solidFill>
                      <a:prstDash val="solid"/>
                    </a:lnB>
                    <a:solidFill>
                      <a:schemeClr val="bg2">
                        <a:lumMod val="75000"/>
                      </a:schemeClr>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93645" y="2890773"/>
            <a:ext cx="5965825" cy="2464136"/>
          </a:xfrm>
          <a:prstGeom prst="rect">
            <a:avLst/>
          </a:prstGeom>
        </p:spPr>
        <p:txBody>
          <a:bodyPr vert="horz" wrap="square" lIns="0" tIns="12065" rIns="0" bIns="0" rtlCol="0">
            <a:spAutoFit/>
          </a:bodyPr>
          <a:lstStyle/>
          <a:p>
            <a:pPr marL="12700">
              <a:spcBef>
                <a:spcPts val="95"/>
              </a:spcBef>
            </a:pPr>
            <a:r>
              <a:rPr sz="2800" b="1" spc="-5" dirty="0">
                <a:latin typeface="Times New Roman"/>
                <a:cs typeface="Times New Roman"/>
              </a:rPr>
              <a:t>VIVEKANANDA</a:t>
            </a:r>
            <a:endParaRPr sz="2800">
              <a:latin typeface="Times New Roman"/>
              <a:cs typeface="Times New Roman"/>
            </a:endParaRPr>
          </a:p>
          <a:p>
            <a:pPr marL="12700" marR="5080">
              <a:spcBef>
                <a:spcPts val="2160"/>
              </a:spcBef>
            </a:pPr>
            <a:r>
              <a:rPr sz="2800" spc="-5" dirty="0">
                <a:latin typeface="Times New Roman"/>
                <a:cs typeface="Times New Roman"/>
              </a:rPr>
              <a:t>all </a:t>
            </a:r>
            <a:r>
              <a:rPr sz="2800" dirty="0">
                <a:latin typeface="Times New Roman"/>
                <a:cs typeface="Times New Roman"/>
              </a:rPr>
              <a:t>the </a:t>
            </a:r>
            <a:r>
              <a:rPr sz="2800" spc="-5" dirty="0">
                <a:latin typeface="Times New Roman"/>
                <a:cs typeface="Times New Roman"/>
              </a:rPr>
              <a:t>secrets of success is </a:t>
            </a:r>
            <a:r>
              <a:rPr sz="2800" dirty="0">
                <a:latin typeface="Times New Roman"/>
                <a:cs typeface="Times New Roman"/>
              </a:rPr>
              <a:t>there </a:t>
            </a:r>
            <a:r>
              <a:rPr sz="2800" spc="-5" dirty="0">
                <a:latin typeface="Times New Roman"/>
                <a:cs typeface="Times New Roman"/>
              </a:rPr>
              <a:t>to pay</a:t>
            </a:r>
            <a:r>
              <a:rPr sz="2800" spc="-80" dirty="0">
                <a:latin typeface="Times New Roman"/>
                <a:cs typeface="Times New Roman"/>
              </a:rPr>
              <a:t> </a:t>
            </a:r>
            <a:r>
              <a:rPr sz="2800" spc="-5" dirty="0">
                <a:latin typeface="Times New Roman"/>
                <a:cs typeface="Times New Roman"/>
              </a:rPr>
              <a:t>as  </a:t>
            </a:r>
            <a:r>
              <a:rPr sz="2800" spc="-10" dirty="0">
                <a:latin typeface="Times New Roman"/>
                <a:cs typeface="Times New Roman"/>
              </a:rPr>
              <a:t>much </a:t>
            </a:r>
            <a:r>
              <a:rPr sz="2800" spc="-5" dirty="0">
                <a:latin typeface="Times New Roman"/>
                <a:cs typeface="Times New Roman"/>
              </a:rPr>
              <a:t>attention to the </a:t>
            </a:r>
            <a:r>
              <a:rPr sz="2800" spc="-10" dirty="0">
                <a:latin typeface="Times New Roman"/>
                <a:cs typeface="Times New Roman"/>
              </a:rPr>
              <a:t>means </a:t>
            </a:r>
            <a:r>
              <a:rPr sz="2800" spc="-5" dirty="0">
                <a:latin typeface="Times New Roman"/>
                <a:cs typeface="Times New Roman"/>
              </a:rPr>
              <a:t>as to </a:t>
            </a:r>
            <a:r>
              <a:rPr sz="2800" dirty="0">
                <a:latin typeface="Times New Roman"/>
                <a:cs typeface="Times New Roman"/>
              </a:rPr>
              <a:t>the</a:t>
            </a:r>
            <a:r>
              <a:rPr sz="2800" spc="-10" dirty="0">
                <a:latin typeface="Times New Roman"/>
                <a:cs typeface="Times New Roman"/>
              </a:rPr>
              <a:t> </a:t>
            </a:r>
            <a:r>
              <a:rPr sz="2800" spc="-5" dirty="0">
                <a:latin typeface="Times New Roman"/>
                <a:cs typeface="Times New Roman"/>
              </a:rPr>
              <a:t>end</a:t>
            </a:r>
            <a:endParaRPr sz="2800">
              <a:latin typeface="Times New Roman"/>
              <a:cs typeface="Times New Roman"/>
            </a:endParaRPr>
          </a:p>
          <a:p>
            <a:pPr>
              <a:spcBef>
                <a:spcPts val="25"/>
              </a:spcBef>
            </a:pPr>
            <a:endParaRPr sz="2900">
              <a:latin typeface="Times New Roman"/>
              <a:cs typeface="Times New Roman"/>
            </a:endParaRPr>
          </a:p>
          <a:p>
            <a:pPr marL="12700">
              <a:spcBef>
                <a:spcPts val="5"/>
              </a:spcBef>
            </a:pPr>
            <a:r>
              <a:rPr sz="2800" spc="-5" dirty="0">
                <a:latin typeface="Times New Roman"/>
                <a:cs typeface="Times New Roman"/>
              </a:rPr>
              <a:t>Ethics itself is not the</a:t>
            </a:r>
            <a:r>
              <a:rPr sz="2800" spc="-25" dirty="0">
                <a:latin typeface="Times New Roman"/>
                <a:cs typeface="Times New Roman"/>
              </a:rPr>
              <a:t> </a:t>
            </a:r>
            <a:r>
              <a:rPr sz="2800" spc="-10" dirty="0">
                <a:latin typeface="Times New Roman"/>
                <a:cs typeface="Times New Roman"/>
              </a:rPr>
              <a:t>end</a:t>
            </a:r>
            <a:endParaRPr sz="2800">
              <a:latin typeface="Times New Roman"/>
              <a:cs typeface="Times New Roman"/>
            </a:endParaRPr>
          </a:p>
        </p:txBody>
      </p:sp>
      <p:sp>
        <p:nvSpPr>
          <p:cNvPr id="3" name="object 3"/>
          <p:cNvSpPr/>
          <p:nvPr/>
        </p:nvSpPr>
        <p:spPr>
          <a:xfrm>
            <a:off x="6324600" y="571500"/>
            <a:ext cx="2133600" cy="26289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22194" y="2399170"/>
            <a:ext cx="4136390" cy="2458365"/>
          </a:xfrm>
          <a:prstGeom prst="rect">
            <a:avLst/>
          </a:prstGeom>
        </p:spPr>
        <p:txBody>
          <a:bodyPr vert="horz" wrap="square" lIns="0" tIns="250190" rIns="0" bIns="0" rtlCol="0">
            <a:spAutoFit/>
          </a:bodyPr>
          <a:lstStyle/>
          <a:p>
            <a:pPr marL="12700">
              <a:spcBef>
                <a:spcPts val="1970"/>
              </a:spcBef>
            </a:pPr>
            <a:r>
              <a:rPr sz="2800" b="1" spc="-35" dirty="0">
                <a:latin typeface="Times New Roman"/>
                <a:cs typeface="Times New Roman"/>
              </a:rPr>
              <a:t>MAHATMA</a:t>
            </a:r>
            <a:r>
              <a:rPr sz="2800" b="1" spc="-170" dirty="0">
                <a:latin typeface="Times New Roman"/>
                <a:cs typeface="Times New Roman"/>
              </a:rPr>
              <a:t> </a:t>
            </a:r>
            <a:r>
              <a:rPr sz="2800" b="1" spc="-10" dirty="0">
                <a:latin typeface="Times New Roman"/>
                <a:cs typeface="Times New Roman"/>
              </a:rPr>
              <a:t>GHANDHI</a:t>
            </a:r>
            <a:endParaRPr sz="2800">
              <a:latin typeface="Times New Roman"/>
              <a:cs typeface="Times New Roman"/>
            </a:endParaRPr>
          </a:p>
          <a:p>
            <a:pPr marL="12700">
              <a:spcBef>
                <a:spcPts val="2160"/>
              </a:spcBef>
            </a:pPr>
            <a:r>
              <a:rPr sz="3200" dirty="0">
                <a:latin typeface="Times New Roman"/>
                <a:cs typeface="Times New Roman"/>
              </a:rPr>
              <a:t>honesty is the best</a:t>
            </a:r>
            <a:r>
              <a:rPr sz="3200" spc="-105" dirty="0">
                <a:latin typeface="Times New Roman"/>
                <a:cs typeface="Times New Roman"/>
              </a:rPr>
              <a:t> </a:t>
            </a:r>
            <a:r>
              <a:rPr sz="3200" dirty="0">
                <a:latin typeface="Times New Roman"/>
                <a:cs typeface="Times New Roman"/>
              </a:rPr>
              <a:t>policy</a:t>
            </a:r>
            <a:endParaRPr sz="3200">
              <a:latin typeface="Times New Roman"/>
              <a:cs typeface="Times New Roman"/>
            </a:endParaRPr>
          </a:p>
          <a:p>
            <a:pPr>
              <a:spcBef>
                <a:spcPts val="45"/>
              </a:spcBef>
            </a:pPr>
            <a:endParaRPr sz="3300">
              <a:latin typeface="Times New Roman"/>
              <a:cs typeface="Times New Roman"/>
            </a:endParaRPr>
          </a:p>
          <a:p>
            <a:pPr marL="12700"/>
            <a:r>
              <a:rPr sz="3200" dirty="0">
                <a:latin typeface="Times New Roman"/>
                <a:cs typeface="Times New Roman"/>
              </a:rPr>
              <a:t>trusteeship</a:t>
            </a:r>
            <a:endParaRPr sz="3200">
              <a:latin typeface="Times New Roman"/>
              <a:cs typeface="Times New Roman"/>
            </a:endParaRPr>
          </a:p>
        </p:txBody>
      </p:sp>
      <p:sp>
        <p:nvSpPr>
          <p:cNvPr id="3" name="object 3"/>
          <p:cNvSpPr/>
          <p:nvPr/>
        </p:nvSpPr>
        <p:spPr>
          <a:xfrm>
            <a:off x="7239000" y="320041"/>
            <a:ext cx="2362200" cy="339953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34461" y="2177033"/>
            <a:ext cx="8770620" cy="0"/>
          </a:xfrm>
          <a:custGeom>
            <a:avLst/>
            <a:gdLst/>
            <a:ahLst/>
            <a:cxnLst/>
            <a:rect l="l" t="t" r="r" b="b"/>
            <a:pathLst>
              <a:path w="8770620">
                <a:moveTo>
                  <a:pt x="0" y="0"/>
                </a:moveTo>
                <a:lnTo>
                  <a:pt x="8770619" y="0"/>
                </a:lnTo>
              </a:path>
            </a:pathLst>
          </a:custGeom>
          <a:ln w="38100">
            <a:solidFill>
              <a:srgbClr val="79A8A3"/>
            </a:solidFill>
          </a:ln>
        </p:spPr>
        <p:txBody>
          <a:bodyPr wrap="square" lIns="0" tIns="0" rIns="0" bIns="0" rtlCol="0"/>
          <a:lstStyle/>
          <a:p>
            <a:endParaRPr/>
          </a:p>
        </p:txBody>
      </p:sp>
      <p:sp>
        <p:nvSpPr>
          <p:cNvPr id="3" name="object 3"/>
          <p:cNvSpPr txBox="1">
            <a:spLocks noGrp="1"/>
          </p:cNvSpPr>
          <p:nvPr>
            <p:ph type="title"/>
          </p:nvPr>
        </p:nvSpPr>
        <p:spPr>
          <a:xfrm>
            <a:off x="2933700" y="568451"/>
            <a:ext cx="8770620" cy="1560830"/>
          </a:xfrm>
          <a:prstGeom prst="rect">
            <a:avLst/>
          </a:prstGeom>
          <a:solidFill>
            <a:srgbClr val="DEC18B"/>
          </a:solidFill>
          <a:ln w="12192">
            <a:solidFill>
              <a:srgbClr val="A28D64"/>
            </a:solidFill>
          </a:ln>
        </p:spPr>
        <p:txBody>
          <a:bodyPr vert="horz" wrap="square" lIns="0" tIns="3175" rIns="0" bIns="0" rtlCol="0">
            <a:spAutoFit/>
          </a:bodyPr>
          <a:lstStyle/>
          <a:p>
            <a:pPr marL="91440">
              <a:lnSpc>
                <a:spcPct val="100000"/>
              </a:lnSpc>
              <a:spcBef>
                <a:spcPts val="25"/>
              </a:spcBef>
            </a:pPr>
            <a:r>
              <a:rPr sz="4400" dirty="0"/>
              <a:t>Indian </a:t>
            </a:r>
            <a:r>
              <a:rPr sz="4400" spc="-10" dirty="0"/>
              <a:t>Ethos in</a:t>
            </a:r>
            <a:r>
              <a:rPr sz="4400" spc="10" dirty="0"/>
              <a:t> </a:t>
            </a:r>
            <a:r>
              <a:rPr sz="4400" spc="-5" dirty="0"/>
              <a:t>Management</a:t>
            </a:r>
            <a:endParaRPr sz="4400"/>
          </a:p>
        </p:txBody>
      </p:sp>
      <p:grpSp>
        <p:nvGrpSpPr>
          <p:cNvPr id="4" name="object 4"/>
          <p:cNvGrpSpPr/>
          <p:nvPr/>
        </p:nvGrpSpPr>
        <p:grpSpPr>
          <a:xfrm>
            <a:off x="2941320" y="2386583"/>
            <a:ext cx="8780145" cy="3660775"/>
            <a:chOff x="2941320" y="2386583"/>
            <a:chExt cx="8780145" cy="3660775"/>
          </a:xfrm>
        </p:grpSpPr>
        <p:sp>
          <p:nvSpPr>
            <p:cNvPr id="5" name="object 5"/>
            <p:cNvSpPr/>
            <p:nvPr/>
          </p:nvSpPr>
          <p:spPr>
            <a:xfrm>
              <a:off x="2945892" y="2391155"/>
              <a:ext cx="8770620" cy="3651885"/>
            </a:xfrm>
            <a:custGeom>
              <a:avLst/>
              <a:gdLst/>
              <a:ahLst/>
              <a:cxnLst/>
              <a:rect l="l" t="t" r="r" b="b"/>
              <a:pathLst>
                <a:path w="8770620" h="3651885">
                  <a:moveTo>
                    <a:pt x="8770620" y="0"/>
                  </a:moveTo>
                  <a:lnTo>
                    <a:pt x="0" y="0"/>
                  </a:lnTo>
                  <a:lnTo>
                    <a:pt x="0" y="3651504"/>
                  </a:lnTo>
                  <a:lnTo>
                    <a:pt x="8770620" y="3651504"/>
                  </a:lnTo>
                  <a:lnTo>
                    <a:pt x="8770620" y="0"/>
                  </a:lnTo>
                  <a:close/>
                </a:path>
              </a:pathLst>
            </a:custGeom>
            <a:solidFill>
              <a:srgbClr val="ABACB1"/>
            </a:solidFill>
          </p:spPr>
          <p:txBody>
            <a:bodyPr wrap="square" lIns="0" tIns="0" rIns="0" bIns="0" rtlCol="0"/>
            <a:lstStyle/>
            <a:p>
              <a:endParaRPr/>
            </a:p>
          </p:txBody>
        </p:sp>
        <p:sp>
          <p:nvSpPr>
            <p:cNvPr id="6" name="object 6"/>
            <p:cNvSpPr/>
            <p:nvPr/>
          </p:nvSpPr>
          <p:spPr>
            <a:xfrm>
              <a:off x="2945892" y="2391155"/>
              <a:ext cx="8770620" cy="3651885"/>
            </a:xfrm>
            <a:custGeom>
              <a:avLst/>
              <a:gdLst/>
              <a:ahLst/>
              <a:cxnLst/>
              <a:rect l="l" t="t" r="r" b="b"/>
              <a:pathLst>
                <a:path w="8770620" h="3651885">
                  <a:moveTo>
                    <a:pt x="0" y="3651504"/>
                  </a:moveTo>
                  <a:lnTo>
                    <a:pt x="8770620" y="3651504"/>
                  </a:lnTo>
                  <a:lnTo>
                    <a:pt x="8770620" y="0"/>
                  </a:lnTo>
                  <a:lnTo>
                    <a:pt x="0" y="0"/>
                  </a:lnTo>
                  <a:lnTo>
                    <a:pt x="0" y="3651504"/>
                  </a:lnTo>
                  <a:close/>
                </a:path>
              </a:pathLst>
            </a:custGeom>
            <a:ln w="9144">
              <a:solidFill>
                <a:srgbClr val="5F6271"/>
              </a:solidFill>
            </a:ln>
          </p:spPr>
          <p:txBody>
            <a:bodyPr wrap="square" lIns="0" tIns="0" rIns="0" bIns="0" rtlCol="0"/>
            <a:lstStyle/>
            <a:p>
              <a:endParaRPr/>
            </a:p>
          </p:txBody>
        </p:sp>
      </p:grpSp>
      <p:sp>
        <p:nvSpPr>
          <p:cNvPr id="7" name="object 7"/>
          <p:cNvSpPr txBox="1"/>
          <p:nvPr/>
        </p:nvSpPr>
        <p:spPr>
          <a:xfrm>
            <a:off x="3024632" y="2377211"/>
            <a:ext cx="8613775" cy="2868295"/>
          </a:xfrm>
          <a:prstGeom prst="rect">
            <a:avLst/>
          </a:prstGeom>
        </p:spPr>
        <p:txBody>
          <a:bodyPr vert="horz" wrap="square" lIns="0" tIns="12700" rIns="0" bIns="0" rtlCol="0">
            <a:spAutoFit/>
          </a:bodyPr>
          <a:lstStyle/>
          <a:p>
            <a:pPr marL="12700" marR="5080" algn="just">
              <a:lnSpc>
                <a:spcPct val="111000"/>
              </a:lnSpc>
              <a:spcBef>
                <a:spcPts val="100"/>
              </a:spcBef>
            </a:pPr>
            <a:r>
              <a:rPr sz="2800" spc="-5" dirty="0">
                <a:latin typeface="Carlito"/>
                <a:cs typeface="Carlito"/>
              </a:rPr>
              <a:t>'Indian </a:t>
            </a:r>
            <a:r>
              <a:rPr sz="2800" spc="-10" dirty="0">
                <a:latin typeface="Carlito"/>
                <a:cs typeface="Carlito"/>
              </a:rPr>
              <a:t>Ethos </a:t>
            </a:r>
            <a:r>
              <a:rPr sz="2800" dirty="0">
                <a:latin typeface="Carlito"/>
                <a:cs typeface="Carlito"/>
              </a:rPr>
              <a:t>in </a:t>
            </a:r>
            <a:r>
              <a:rPr sz="2800" spc="-10" dirty="0">
                <a:latin typeface="Carlito"/>
                <a:cs typeface="Carlito"/>
              </a:rPr>
              <a:t>Management' </a:t>
            </a:r>
            <a:r>
              <a:rPr sz="2800" spc="-35" dirty="0">
                <a:latin typeface="Carlito"/>
                <a:cs typeface="Carlito"/>
              </a:rPr>
              <a:t>refers </a:t>
            </a:r>
            <a:r>
              <a:rPr sz="2800" spc="-15" dirty="0">
                <a:latin typeface="Carlito"/>
                <a:cs typeface="Carlito"/>
              </a:rPr>
              <a:t>to </a:t>
            </a:r>
            <a:r>
              <a:rPr sz="2800" spc="-5" dirty="0">
                <a:latin typeface="Carlito"/>
                <a:cs typeface="Carlito"/>
              </a:rPr>
              <a:t>the </a:t>
            </a:r>
            <a:r>
              <a:rPr sz="2800" spc="-15" dirty="0">
                <a:latin typeface="Carlito"/>
                <a:cs typeface="Carlito"/>
              </a:rPr>
              <a:t>values </a:t>
            </a:r>
            <a:r>
              <a:rPr sz="2800" dirty="0">
                <a:latin typeface="Carlito"/>
                <a:cs typeface="Carlito"/>
              </a:rPr>
              <a:t>and  </a:t>
            </a:r>
            <a:r>
              <a:rPr sz="2800" spc="-10" dirty="0">
                <a:latin typeface="Carlito"/>
                <a:cs typeface="Carlito"/>
              </a:rPr>
              <a:t>practices that </a:t>
            </a:r>
            <a:r>
              <a:rPr sz="2800" spc="-5" dirty="0">
                <a:latin typeface="Carlito"/>
                <a:cs typeface="Carlito"/>
              </a:rPr>
              <a:t>the </a:t>
            </a:r>
            <a:r>
              <a:rPr sz="2800" spc="-10" dirty="0">
                <a:latin typeface="Carlito"/>
                <a:cs typeface="Carlito"/>
              </a:rPr>
              <a:t>culture </a:t>
            </a:r>
            <a:r>
              <a:rPr sz="2800" spc="-5" dirty="0">
                <a:latin typeface="Carlito"/>
                <a:cs typeface="Carlito"/>
              </a:rPr>
              <a:t>of India (</a:t>
            </a:r>
            <a:r>
              <a:rPr sz="2800" i="1" spc="-5" dirty="0">
                <a:latin typeface="Carlito"/>
                <a:cs typeface="Carlito"/>
              </a:rPr>
              <a:t>Bharatheeya Samskriti</a:t>
            </a:r>
            <a:r>
              <a:rPr sz="2800" spc="-5" dirty="0">
                <a:latin typeface="Carlito"/>
                <a:cs typeface="Carlito"/>
              </a:rPr>
              <a:t>)  </a:t>
            </a:r>
            <a:r>
              <a:rPr sz="2800" spc="-10" dirty="0">
                <a:latin typeface="Carlito"/>
                <a:cs typeface="Carlito"/>
              </a:rPr>
              <a:t>can contribute </a:t>
            </a:r>
            <a:r>
              <a:rPr sz="2800" spc="-15" dirty="0">
                <a:latin typeface="Carlito"/>
                <a:cs typeface="Carlito"/>
              </a:rPr>
              <a:t>to </a:t>
            </a:r>
            <a:r>
              <a:rPr sz="2800" spc="-5" dirty="0">
                <a:latin typeface="Carlito"/>
                <a:cs typeface="Carlito"/>
              </a:rPr>
              <a:t>service, </a:t>
            </a:r>
            <a:r>
              <a:rPr sz="2800" spc="-10" dirty="0">
                <a:latin typeface="Carlito"/>
                <a:cs typeface="Carlito"/>
              </a:rPr>
              <a:t>leadership </a:t>
            </a:r>
            <a:r>
              <a:rPr sz="2800" spc="-5" dirty="0">
                <a:latin typeface="Carlito"/>
                <a:cs typeface="Carlito"/>
              </a:rPr>
              <a:t>and </a:t>
            </a:r>
            <a:r>
              <a:rPr sz="2800" spc="-10" dirty="0">
                <a:latin typeface="Carlito"/>
                <a:cs typeface="Carlito"/>
              </a:rPr>
              <a:t>management.  These values </a:t>
            </a:r>
            <a:r>
              <a:rPr sz="2800" dirty="0">
                <a:latin typeface="Carlito"/>
                <a:cs typeface="Carlito"/>
              </a:rPr>
              <a:t>and </a:t>
            </a:r>
            <a:r>
              <a:rPr sz="2800" spc="-10" dirty="0">
                <a:latin typeface="Carlito"/>
                <a:cs typeface="Carlito"/>
              </a:rPr>
              <a:t>practices </a:t>
            </a:r>
            <a:r>
              <a:rPr sz="2800" spc="-20" dirty="0">
                <a:latin typeface="Carlito"/>
                <a:cs typeface="Carlito"/>
              </a:rPr>
              <a:t>are rooted </a:t>
            </a:r>
            <a:r>
              <a:rPr sz="2800" dirty="0">
                <a:latin typeface="Carlito"/>
                <a:cs typeface="Carlito"/>
              </a:rPr>
              <a:t>in </a:t>
            </a:r>
            <a:r>
              <a:rPr sz="2800" i="1" spc="-10" dirty="0">
                <a:latin typeface="Carlito"/>
                <a:cs typeface="Carlito"/>
              </a:rPr>
              <a:t>Sanathana  Dharma </a:t>
            </a:r>
            <a:r>
              <a:rPr sz="2800" spc="-10" dirty="0">
                <a:latin typeface="Carlito"/>
                <a:cs typeface="Carlito"/>
              </a:rPr>
              <a:t>(the eternal </a:t>
            </a:r>
            <a:r>
              <a:rPr sz="2800" spc="-5" dirty="0">
                <a:latin typeface="Carlito"/>
                <a:cs typeface="Carlito"/>
              </a:rPr>
              <a:t>essence), and </a:t>
            </a:r>
            <a:r>
              <a:rPr sz="2800" spc="-25" dirty="0">
                <a:latin typeface="Carlito"/>
                <a:cs typeface="Carlito"/>
              </a:rPr>
              <a:t>have </a:t>
            </a:r>
            <a:r>
              <a:rPr sz="2800" spc="-10" dirty="0">
                <a:latin typeface="Carlito"/>
                <a:cs typeface="Carlito"/>
              </a:rPr>
              <a:t>been influenced  </a:t>
            </a:r>
            <a:r>
              <a:rPr sz="2800" spc="-15" dirty="0">
                <a:latin typeface="Carlito"/>
                <a:cs typeface="Carlito"/>
              </a:rPr>
              <a:t>by </a:t>
            </a:r>
            <a:r>
              <a:rPr sz="2800" spc="-10" dirty="0">
                <a:latin typeface="Carlito"/>
                <a:cs typeface="Carlito"/>
              </a:rPr>
              <a:t>various </a:t>
            </a:r>
            <a:r>
              <a:rPr sz="2800" spc="-20" dirty="0">
                <a:latin typeface="Carlito"/>
                <a:cs typeface="Carlito"/>
              </a:rPr>
              <a:t>strands </a:t>
            </a:r>
            <a:r>
              <a:rPr sz="2800" spc="-5" dirty="0">
                <a:latin typeface="Carlito"/>
                <a:cs typeface="Carlito"/>
              </a:rPr>
              <a:t>of Indian</a:t>
            </a:r>
            <a:r>
              <a:rPr sz="2800" spc="130" dirty="0">
                <a:latin typeface="Carlito"/>
                <a:cs typeface="Carlito"/>
              </a:rPr>
              <a:t> </a:t>
            </a:r>
            <a:r>
              <a:rPr sz="2800" spc="-30" dirty="0">
                <a:latin typeface="Carlito"/>
                <a:cs typeface="Carlito"/>
              </a:rPr>
              <a:t>philosophy.</a:t>
            </a:r>
            <a:endParaRPr sz="2800">
              <a:latin typeface="Carlito"/>
              <a:cs typeface="Carli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289303" y="1363980"/>
              <a:ext cx="4598035" cy="524510"/>
            </a:xfrm>
            <a:custGeom>
              <a:avLst/>
              <a:gdLst/>
              <a:ahLst/>
              <a:cxnLst/>
              <a:rect l="l" t="t" r="r" b="b"/>
              <a:pathLst>
                <a:path w="4598035" h="524510">
                  <a:moveTo>
                    <a:pt x="4597908" y="0"/>
                  </a:moveTo>
                  <a:lnTo>
                    <a:pt x="262128" y="0"/>
                  </a:lnTo>
                  <a:lnTo>
                    <a:pt x="0" y="262128"/>
                  </a:lnTo>
                  <a:lnTo>
                    <a:pt x="262128" y="524256"/>
                  </a:lnTo>
                  <a:lnTo>
                    <a:pt x="4597908" y="524256"/>
                  </a:lnTo>
                  <a:lnTo>
                    <a:pt x="4597908" y="0"/>
                  </a:lnTo>
                  <a:close/>
                </a:path>
              </a:pathLst>
            </a:custGeom>
            <a:solidFill>
              <a:srgbClr val="B1AC8F"/>
            </a:solidFill>
          </p:spPr>
          <p:txBody>
            <a:bodyPr wrap="square" lIns="0" tIns="0" rIns="0" bIns="0" rtlCol="0"/>
            <a:lstStyle/>
            <a:p>
              <a:endParaRPr/>
            </a:p>
          </p:txBody>
        </p:sp>
        <p:sp>
          <p:nvSpPr>
            <p:cNvPr id="5" name="object 5"/>
            <p:cNvSpPr/>
            <p:nvPr/>
          </p:nvSpPr>
          <p:spPr>
            <a:xfrm>
              <a:off x="1289303" y="1363980"/>
              <a:ext cx="4598035" cy="524510"/>
            </a:xfrm>
            <a:custGeom>
              <a:avLst/>
              <a:gdLst/>
              <a:ahLst/>
              <a:cxnLst/>
              <a:rect l="l" t="t" r="r" b="b"/>
              <a:pathLst>
                <a:path w="4598035" h="524510">
                  <a:moveTo>
                    <a:pt x="4597908" y="524256"/>
                  </a:moveTo>
                  <a:lnTo>
                    <a:pt x="262128" y="524256"/>
                  </a:lnTo>
                  <a:lnTo>
                    <a:pt x="0" y="262128"/>
                  </a:lnTo>
                  <a:lnTo>
                    <a:pt x="262128" y="0"/>
                  </a:lnTo>
                  <a:lnTo>
                    <a:pt x="4597908" y="0"/>
                  </a:lnTo>
                  <a:lnTo>
                    <a:pt x="4597908" y="524256"/>
                  </a:lnTo>
                  <a:close/>
                </a:path>
              </a:pathLst>
            </a:custGeom>
            <a:ln w="12192">
              <a:solidFill>
                <a:srgbClr val="FFFFFF"/>
              </a:solidFill>
            </a:ln>
          </p:spPr>
          <p:txBody>
            <a:bodyPr wrap="square" lIns="0" tIns="0" rIns="0" bIns="0" rtlCol="0"/>
            <a:lstStyle/>
            <a:p>
              <a:endParaRPr/>
            </a:p>
          </p:txBody>
        </p:sp>
        <p:sp>
          <p:nvSpPr>
            <p:cNvPr id="6" name="object 6"/>
            <p:cNvSpPr/>
            <p:nvPr/>
          </p:nvSpPr>
          <p:spPr>
            <a:xfrm>
              <a:off x="1027175" y="1363980"/>
              <a:ext cx="525780" cy="524510"/>
            </a:xfrm>
            <a:custGeom>
              <a:avLst/>
              <a:gdLst/>
              <a:ahLst/>
              <a:cxnLst/>
              <a:rect l="l" t="t" r="r" b="b"/>
              <a:pathLst>
                <a:path w="525780" h="524510">
                  <a:moveTo>
                    <a:pt x="262890" y="0"/>
                  </a:moveTo>
                  <a:lnTo>
                    <a:pt x="215636" y="4222"/>
                  </a:lnTo>
                  <a:lnTo>
                    <a:pt x="171160" y="16398"/>
                  </a:lnTo>
                  <a:lnTo>
                    <a:pt x="130206" y="35785"/>
                  </a:lnTo>
                  <a:lnTo>
                    <a:pt x="93514" y="61645"/>
                  </a:lnTo>
                  <a:lnTo>
                    <a:pt x="61829" y="93237"/>
                  </a:lnTo>
                  <a:lnTo>
                    <a:pt x="35893" y="129822"/>
                  </a:lnTo>
                  <a:lnTo>
                    <a:pt x="16447" y="170658"/>
                  </a:lnTo>
                  <a:lnTo>
                    <a:pt x="4235" y="215007"/>
                  </a:lnTo>
                  <a:lnTo>
                    <a:pt x="0" y="262128"/>
                  </a:lnTo>
                  <a:lnTo>
                    <a:pt x="4235" y="309248"/>
                  </a:lnTo>
                  <a:lnTo>
                    <a:pt x="16447" y="353597"/>
                  </a:lnTo>
                  <a:lnTo>
                    <a:pt x="35893" y="394433"/>
                  </a:lnTo>
                  <a:lnTo>
                    <a:pt x="61829" y="431018"/>
                  </a:lnTo>
                  <a:lnTo>
                    <a:pt x="93514" y="462610"/>
                  </a:lnTo>
                  <a:lnTo>
                    <a:pt x="130206" y="488470"/>
                  </a:lnTo>
                  <a:lnTo>
                    <a:pt x="171160" y="507857"/>
                  </a:lnTo>
                  <a:lnTo>
                    <a:pt x="215636" y="520033"/>
                  </a:lnTo>
                  <a:lnTo>
                    <a:pt x="262890" y="524256"/>
                  </a:lnTo>
                  <a:lnTo>
                    <a:pt x="310137" y="520033"/>
                  </a:lnTo>
                  <a:lnTo>
                    <a:pt x="354609" y="507857"/>
                  </a:lnTo>
                  <a:lnTo>
                    <a:pt x="395562" y="488470"/>
                  </a:lnTo>
                  <a:lnTo>
                    <a:pt x="432254" y="462610"/>
                  </a:lnTo>
                  <a:lnTo>
                    <a:pt x="463941" y="431018"/>
                  </a:lnTo>
                  <a:lnTo>
                    <a:pt x="489881" y="394433"/>
                  </a:lnTo>
                  <a:lnTo>
                    <a:pt x="509329" y="353597"/>
                  </a:lnTo>
                  <a:lnTo>
                    <a:pt x="521543" y="309248"/>
                  </a:lnTo>
                  <a:lnTo>
                    <a:pt x="525780" y="262128"/>
                  </a:lnTo>
                  <a:lnTo>
                    <a:pt x="521543" y="215007"/>
                  </a:lnTo>
                  <a:lnTo>
                    <a:pt x="509329" y="170658"/>
                  </a:lnTo>
                  <a:lnTo>
                    <a:pt x="489881" y="129822"/>
                  </a:lnTo>
                  <a:lnTo>
                    <a:pt x="463941" y="93237"/>
                  </a:lnTo>
                  <a:lnTo>
                    <a:pt x="432254" y="61645"/>
                  </a:lnTo>
                  <a:lnTo>
                    <a:pt x="395562" y="35785"/>
                  </a:lnTo>
                  <a:lnTo>
                    <a:pt x="354609" y="16398"/>
                  </a:lnTo>
                  <a:lnTo>
                    <a:pt x="310137" y="4222"/>
                  </a:lnTo>
                  <a:lnTo>
                    <a:pt x="262890" y="0"/>
                  </a:lnTo>
                  <a:close/>
                </a:path>
              </a:pathLst>
            </a:custGeom>
            <a:solidFill>
              <a:srgbClr val="DDDBD1"/>
            </a:solidFill>
          </p:spPr>
          <p:txBody>
            <a:bodyPr wrap="square" lIns="0" tIns="0" rIns="0" bIns="0" rtlCol="0"/>
            <a:lstStyle/>
            <a:p>
              <a:endParaRPr/>
            </a:p>
          </p:txBody>
        </p:sp>
        <p:sp>
          <p:nvSpPr>
            <p:cNvPr id="7" name="object 7"/>
            <p:cNvSpPr/>
            <p:nvPr/>
          </p:nvSpPr>
          <p:spPr>
            <a:xfrm>
              <a:off x="1027175" y="1363980"/>
              <a:ext cx="525780" cy="524510"/>
            </a:xfrm>
            <a:custGeom>
              <a:avLst/>
              <a:gdLst/>
              <a:ahLst/>
              <a:cxnLst/>
              <a:rect l="l" t="t" r="r" b="b"/>
              <a:pathLst>
                <a:path w="525780" h="524510">
                  <a:moveTo>
                    <a:pt x="0" y="262128"/>
                  </a:moveTo>
                  <a:lnTo>
                    <a:pt x="4235" y="215007"/>
                  </a:lnTo>
                  <a:lnTo>
                    <a:pt x="16447" y="170658"/>
                  </a:lnTo>
                  <a:lnTo>
                    <a:pt x="35893" y="129822"/>
                  </a:lnTo>
                  <a:lnTo>
                    <a:pt x="61829" y="93237"/>
                  </a:lnTo>
                  <a:lnTo>
                    <a:pt x="93514" y="61645"/>
                  </a:lnTo>
                  <a:lnTo>
                    <a:pt x="130206" y="35785"/>
                  </a:lnTo>
                  <a:lnTo>
                    <a:pt x="171160" y="16398"/>
                  </a:lnTo>
                  <a:lnTo>
                    <a:pt x="215636" y="4222"/>
                  </a:lnTo>
                  <a:lnTo>
                    <a:pt x="262890" y="0"/>
                  </a:lnTo>
                  <a:lnTo>
                    <a:pt x="310137" y="4222"/>
                  </a:lnTo>
                  <a:lnTo>
                    <a:pt x="354609" y="16398"/>
                  </a:lnTo>
                  <a:lnTo>
                    <a:pt x="395562" y="35785"/>
                  </a:lnTo>
                  <a:lnTo>
                    <a:pt x="432254" y="61645"/>
                  </a:lnTo>
                  <a:lnTo>
                    <a:pt x="463941" y="93237"/>
                  </a:lnTo>
                  <a:lnTo>
                    <a:pt x="489881" y="129822"/>
                  </a:lnTo>
                  <a:lnTo>
                    <a:pt x="509329" y="170658"/>
                  </a:lnTo>
                  <a:lnTo>
                    <a:pt x="521543" y="215007"/>
                  </a:lnTo>
                  <a:lnTo>
                    <a:pt x="525780" y="262128"/>
                  </a:lnTo>
                  <a:lnTo>
                    <a:pt x="521543" y="309248"/>
                  </a:lnTo>
                  <a:lnTo>
                    <a:pt x="509329" y="353597"/>
                  </a:lnTo>
                  <a:lnTo>
                    <a:pt x="489881" y="394433"/>
                  </a:lnTo>
                  <a:lnTo>
                    <a:pt x="463941" y="431018"/>
                  </a:lnTo>
                  <a:lnTo>
                    <a:pt x="432254" y="462610"/>
                  </a:lnTo>
                  <a:lnTo>
                    <a:pt x="395562" y="488470"/>
                  </a:lnTo>
                  <a:lnTo>
                    <a:pt x="354609" y="507857"/>
                  </a:lnTo>
                  <a:lnTo>
                    <a:pt x="310137" y="520033"/>
                  </a:lnTo>
                  <a:lnTo>
                    <a:pt x="262890" y="524256"/>
                  </a:lnTo>
                  <a:lnTo>
                    <a:pt x="215636" y="520033"/>
                  </a:lnTo>
                  <a:lnTo>
                    <a:pt x="171160" y="507857"/>
                  </a:lnTo>
                  <a:lnTo>
                    <a:pt x="130206" y="488470"/>
                  </a:lnTo>
                  <a:lnTo>
                    <a:pt x="93514" y="462610"/>
                  </a:lnTo>
                  <a:lnTo>
                    <a:pt x="61829" y="431018"/>
                  </a:lnTo>
                  <a:lnTo>
                    <a:pt x="35893" y="394433"/>
                  </a:lnTo>
                  <a:lnTo>
                    <a:pt x="16447" y="353597"/>
                  </a:lnTo>
                  <a:lnTo>
                    <a:pt x="4235" y="309248"/>
                  </a:lnTo>
                  <a:lnTo>
                    <a:pt x="0" y="262128"/>
                  </a:lnTo>
                  <a:close/>
                </a:path>
              </a:pathLst>
            </a:custGeom>
            <a:ln w="12192">
              <a:solidFill>
                <a:srgbClr val="FFFFFF"/>
              </a:solidFill>
            </a:ln>
          </p:spPr>
          <p:txBody>
            <a:bodyPr wrap="square" lIns="0" tIns="0" rIns="0" bIns="0" rtlCol="0"/>
            <a:lstStyle/>
            <a:p>
              <a:endParaRPr/>
            </a:p>
          </p:txBody>
        </p:sp>
        <p:sp>
          <p:nvSpPr>
            <p:cNvPr id="8" name="object 8"/>
            <p:cNvSpPr/>
            <p:nvPr/>
          </p:nvSpPr>
          <p:spPr>
            <a:xfrm>
              <a:off x="1289303" y="2045207"/>
              <a:ext cx="4598035" cy="525780"/>
            </a:xfrm>
            <a:custGeom>
              <a:avLst/>
              <a:gdLst/>
              <a:ahLst/>
              <a:cxnLst/>
              <a:rect l="l" t="t" r="r" b="b"/>
              <a:pathLst>
                <a:path w="4598035" h="525780">
                  <a:moveTo>
                    <a:pt x="4597908" y="0"/>
                  </a:moveTo>
                  <a:lnTo>
                    <a:pt x="262890" y="0"/>
                  </a:lnTo>
                  <a:lnTo>
                    <a:pt x="0" y="262889"/>
                  </a:lnTo>
                  <a:lnTo>
                    <a:pt x="262890" y="525779"/>
                  </a:lnTo>
                  <a:lnTo>
                    <a:pt x="4597908" y="525779"/>
                  </a:lnTo>
                  <a:lnTo>
                    <a:pt x="4597908" y="0"/>
                  </a:lnTo>
                  <a:close/>
                </a:path>
              </a:pathLst>
            </a:custGeom>
            <a:solidFill>
              <a:srgbClr val="9CB08D"/>
            </a:solidFill>
          </p:spPr>
          <p:txBody>
            <a:bodyPr wrap="square" lIns="0" tIns="0" rIns="0" bIns="0" rtlCol="0"/>
            <a:lstStyle/>
            <a:p>
              <a:endParaRPr/>
            </a:p>
          </p:txBody>
        </p:sp>
        <p:sp>
          <p:nvSpPr>
            <p:cNvPr id="9" name="object 9"/>
            <p:cNvSpPr/>
            <p:nvPr/>
          </p:nvSpPr>
          <p:spPr>
            <a:xfrm>
              <a:off x="1289303" y="2045207"/>
              <a:ext cx="4598035" cy="525780"/>
            </a:xfrm>
            <a:custGeom>
              <a:avLst/>
              <a:gdLst/>
              <a:ahLst/>
              <a:cxnLst/>
              <a:rect l="l" t="t" r="r" b="b"/>
              <a:pathLst>
                <a:path w="4598035" h="525780">
                  <a:moveTo>
                    <a:pt x="4597908" y="525779"/>
                  </a:moveTo>
                  <a:lnTo>
                    <a:pt x="262890" y="525779"/>
                  </a:lnTo>
                  <a:lnTo>
                    <a:pt x="0" y="262889"/>
                  </a:lnTo>
                  <a:lnTo>
                    <a:pt x="262890" y="0"/>
                  </a:lnTo>
                  <a:lnTo>
                    <a:pt x="4597908" y="0"/>
                  </a:lnTo>
                  <a:lnTo>
                    <a:pt x="4597908" y="525779"/>
                  </a:lnTo>
                  <a:close/>
                </a:path>
              </a:pathLst>
            </a:custGeom>
            <a:ln w="12192">
              <a:solidFill>
                <a:srgbClr val="FFFFFF"/>
              </a:solidFill>
            </a:ln>
          </p:spPr>
          <p:txBody>
            <a:bodyPr wrap="square" lIns="0" tIns="0" rIns="0" bIns="0" rtlCol="0"/>
            <a:lstStyle/>
            <a:p>
              <a:endParaRPr/>
            </a:p>
          </p:txBody>
        </p:sp>
        <p:sp>
          <p:nvSpPr>
            <p:cNvPr id="10" name="object 10"/>
            <p:cNvSpPr/>
            <p:nvPr/>
          </p:nvSpPr>
          <p:spPr>
            <a:xfrm>
              <a:off x="1027175" y="2045207"/>
              <a:ext cx="525780" cy="525780"/>
            </a:xfrm>
            <a:custGeom>
              <a:avLst/>
              <a:gdLst/>
              <a:ahLst/>
              <a:cxnLst/>
              <a:rect l="l" t="t" r="r" b="b"/>
              <a:pathLst>
                <a:path w="525780" h="525780">
                  <a:moveTo>
                    <a:pt x="262890" y="0"/>
                  </a:moveTo>
                  <a:lnTo>
                    <a:pt x="215636" y="4236"/>
                  </a:lnTo>
                  <a:lnTo>
                    <a:pt x="171160" y="16450"/>
                  </a:lnTo>
                  <a:lnTo>
                    <a:pt x="130206" y="35898"/>
                  </a:lnTo>
                  <a:lnTo>
                    <a:pt x="93514" y="61838"/>
                  </a:lnTo>
                  <a:lnTo>
                    <a:pt x="61829" y="93525"/>
                  </a:lnTo>
                  <a:lnTo>
                    <a:pt x="35893" y="130217"/>
                  </a:lnTo>
                  <a:lnTo>
                    <a:pt x="16447" y="171170"/>
                  </a:lnTo>
                  <a:lnTo>
                    <a:pt x="4235" y="215642"/>
                  </a:lnTo>
                  <a:lnTo>
                    <a:pt x="0" y="262889"/>
                  </a:lnTo>
                  <a:lnTo>
                    <a:pt x="4235" y="310137"/>
                  </a:lnTo>
                  <a:lnTo>
                    <a:pt x="16447" y="354609"/>
                  </a:lnTo>
                  <a:lnTo>
                    <a:pt x="35893" y="395562"/>
                  </a:lnTo>
                  <a:lnTo>
                    <a:pt x="61829" y="432254"/>
                  </a:lnTo>
                  <a:lnTo>
                    <a:pt x="93514" y="463941"/>
                  </a:lnTo>
                  <a:lnTo>
                    <a:pt x="130206" y="489881"/>
                  </a:lnTo>
                  <a:lnTo>
                    <a:pt x="171160" y="509329"/>
                  </a:lnTo>
                  <a:lnTo>
                    <a:pt x="215636" y="521543"/>
                  </a:lnTo>
                  <a:lnTo>
                    <a:pt x="262890" y="525779"/>
                  </a:lnTo>
                  <a:lnTo>
                    <a:pt x="310137" y="521543"/>
                  </a:lnTo>
                  <a:lnTo>
                    <a:pt x="354609" y="509329"/>
                  </a:lnTo>
                  <a:lnTo>
                    <a:pt x="395562" y="489881"/>
                  </a:lnTo>
                  <a:lnTo>
                    <a:pt x="432254" y="463941"/>
                  </a:lnTo>
                  <a:lnTo>
                    <a:pt x="463941" y="432254"/>
                  </a:lnTo>
                  <a:lnTo>
                    <a:pt x="489881" y="395562"/>
                  </a:lnTo>
                  <a:lnTo>
                    <a:pt x="509329" y="354609"/>
                  </a:lnTo>
                  <a:lnTo>
                    <a:pt x="521543" y="310137"/>
                  </a:lnTo>
                  <a:lnTo>
                    <a:pt x="525780" y="262889"/>
                  </a:lnTo>
                  <a:lnTo>
                    <a:pt x="521543" y="215642"/>
                  </a:lnTo>
                  <a:lnTo>
                    <a:pt x="509329" y="171170"/>
                  </a:lnTo>
                  <a:lnTo>
                    <a:pt x="489881" y="130217"/>
                  </a:lnTo>
                  <a:lnTo>
                    <a:pt x="463941" y="93525"/>
                  </a:lnTo>
                  <a:lnTo>
                    <a:pt x="432254" y="61838"/>
                  </a:lnTo>
                  <a:lnTo>
                    <a:pt x="395562" y="35898"/>
                  </a:lnTo>
                  <a:lnTo>
                    <a:pt x="354609" y="16450"/>
                  </a:lnTo>
                  <a:lnTo>
                    <a:pt x="310137" y="4236"/>
                  </a:lnTo>
                  <a:lnTo>
                    <a:pt x="262890" y="0"/>
                  </a:lnTo>
                  <a:close/>
                </a:path>
              </a:pathLst>
            </a:custGeom>
            <a:solidFill>
              <a:srgbClr val="D5DDD0"/>
            </a:solidFill>
          </p:spPr>
          <p:txBody>
            <a:bodyPr wrap="square" lIns="0" tIns="0" rIns="0" bIns="0" rtlCol="0"/>
            <a:lstStyle/>
            <a:p>
              <a:endParaRPr/>
            </a:p>
          </p:txBody>
        </p:sp>
        <p:sp>
          <p:nvSpPr>
            <p:cNvPr id="11" name="object 11"/>
            <p:cNvSpPr/>
            <p:nvPr/>
          </p:nvSpPr>
          <p:spPr>
            <a:xfrm>
              <a:off x="1027175" y="2045207"/>
              <a:ext cx="525780" cy="525780"/>
            </a:xfrm>
            <a:custGeom>
              <a:avLst/>
              <a:gdLst/>
              <a:ahLst/>
              <a:cxnLst/>
              <a:rect l="l" t="t" r="r" b="b"/>
              <a:pathLst>
                <a:path w="525780" h="525780">
                  <a:moveTo>
                    <a:pt x="0" y="262889"/>
                  </a:moveTo>
                  <a:lnTo>
                    <a:pt x="4235" y="215642"/>
                  </a:lnTo>
                  <a:lnTo>
                    <a:pt x="16447" y="171170"/>
                  </a:lnTo>
                  <a:lnTo>
                    <a:pt x="35893" y="130217"/>
                  </a:lnTo>
                  <a:lnTo>
                    <a:pt x="61829" y="93525"/>
                  </a:lnTo>
                  <a:lnTo>
                    <a:pt x="93514" y="61838"/>
                  </a:lnTo>
                  <a:lnTo>
                    <a:pt x="130206" y="35898"/>
                  </a:lnTo>
                  <a:lnTo>
                    <a:pt x="171160" y="16450"/>
                  </a:lnTo>
                  <a:lnTo>
                    <a:pt x="215636" y="4236"/>
                  </a:lnTo>
                  <a:lnTo>
                    <a:pt x="262890" y="0"/>
                  </a:lnTo>
                  <a:lnTo>
                    <a:pt x="310137" y="4236"/>
                  </a:lnTo>
                  <a:lnTo>
                    <a:pt x="354609" y="16450"/>
                  </a:lnTo>
                  <a:lnTo>
                    <a:pt x="395562" y="35898"/>
                  </a:lnTo>
                  <a:lnTo>
                    <a:pt x="432254" y="61838"/>
                  </a:lnTo>
                  <a:lnTo>
                    <a:pt x="463941" y="93525"/>
                  </a:lnTo>
                  <a:lnTo>
                    <a:pt x="489881" y="130217"/>
                  </a:lnTo>
                  <a:lnTo>
                    <a:pt x="509329" y="171170"/>
                  </a:lnTo>
                  <a:lnTo>
                    <a:pt x="521543" y="215642"/>
                  </a:lnTo>
                  <a:lnTo>
                    <a:pt x="525780" y="262889"/>
                  </a:lnTo>
                  <a:lnTo>
                    <a:pt x="521543" y="310137"/>
                  </a:lnTo>
                  <a:lnTo>
                    <a:pt x="509329" y="354609"/>
                  </a:lnTo>
                  <a:lnTo>
                    <a:pt x="489881" y="395562"/>
                  </a:lnTo>
                  <a:lnTo>
                    <a:pt x="463941" y="432254"/>
                  </a:lnTo>
                  <a:lnTo>
                    <a:pt x="432254" y="463941"/>
                  </a:lnTo>
                  <a:lnTo>
                    <a:pt x="395562" y="489881"/>
                  </a:lnTo>
                  <a:lnTo>
                    <a:pt x="354609" y="509329"/>
                  </a:lnTo>
                  <a:lnTo>
                    <a:pt x="310137" y="521543"/>
                  </a:lnTo>
                  <a:lnTo>
                    <a:pt x="262890" y="525779"/>
                  </a:lnTo>
                  <a:lnTo>
                    <a:pt x="215636" y="521543"/>
                  </a:lnTo>
                  <a:lnTo>
                    <a:pt x="171160" y="509329"/>
                  </a:lnTo>
                  <a:lnTo>
                    <a:pt x="130206" y="489881"/>
                  </a:lnTo>
                  <a:lnTo>
                    <a:pt x="93514" y="463941"/>
                  </a:lnTo>
                  <a:lnTo>
                    <a:pt x="61829" y="432254"/>
                  </a:lnTo>
                  <a:lnTo>
                    <a:pt x="35893" y="395562"/>
                  </a:lnTo>
                  <a:lnTo>
                    <a:pt x="16447" y="354609"/>
                  </a:lnTo>
                  <a:lnTo>
                    <a:pt x="4235" y="310137"/>
                  </a:lnTo>
                  <a:lnTo>
                    <a:pt x="0" y="262889"/>
                  </a:lnTo>
                  <a:close/>
                </a:path>
              </a:pathLst>
            </a:custGeom>
            <a:ln w="12192">
              <a:solidFill>
                <a:srgbClr val="FFFFFF"/>
              </a:solidFill>
            </a:ln>
          </p:spPr>
          <p:txBody>
            <a:bodyPr wrap="square" lIns="0" tIns="0" rIns="0" bIns="0" rtlCol="0"/>
            <a:lstStyle/>
            <a:p>
              <a:endParaRPr/>
            </a:p>
          </p:txBody>
        </p:sp>
        <p:sp>
          <p:nvSpPr>
            <p:cNvPr id="12" name="object 12"/>
            <p:cNvSpPr/>
            <p:nvPr/>
          </p:nvSpPr>
          <p:spPr>
            <a:xfrm>
              <a:off x="1289303" y="2727960"/>
              <a:ext cx="4598035" cy="525780"/>
            </a:xfrm>
            <a:custGeom>
              <a:avLst/>
              <a:gdLst/>
              <a:ahLst/>
              <a:cxnLst/>
              <a:rect l="l" t="t" r="r" b="b"/>
              <a:pathLst>
                <a:path w="4598035" h="525779">
                  <a:moveTo>
                    <a:pt x="4597908" y="0"/>
                  </a:moveTo>
                  <a:lnTo>
                    <a:pt x="262890" y="0"/>
                  </a:lnTo>
                  <a:lnTo>
                    <a:pt x="0" y="262889"/>
                  </a:lnTo>
                  <a:lnTo>
                    <a:pt x="262890" y="525779"/>
                  </a:lnTo>
                  <a:lnTo>
                    <a:pt x="4597908" y="525779"/>
                  </a:lnTo>
                  <a:lnTo>
                    <a:pt x="4597908" y="0"/>
                  </a:lnTo>
                  <a:close/>
                </a:path>
              </a:pathLst>
            </a:custGeom>
            <a:solidFill>
              <a:srgbClr val="8AB096"/>
            </a:solidFill>
          </p:spPr>
          <p:txBody>
            <a:bodyPr wrap="square" lIns="0" tIns="0" rIns="0" bIns="0" rtlCol="0"/>
            <a:lstStyle/>
            <a:p>
              <a:endParaRPr/>
            </a:p>
          </p:txBody>
        </p:sp>
        <p:sp>
          <p:nvSpPr>
            <p:cNvPr id="13" name="object 13"/>
            <p:cNvSpPr/>
            <p:nvPr/>
          </p:nvSpPr>
          <p:spPr>
            <a:xfrm>
              <a:off x="1289303" y="2727960"/>
              <a:ext cx="4598035" cy="525780"/>
            </a:xfrm>
            <a:custGeom>
              <a:avLst/>
              <a:gdLst/>
              <a:ahLst/>
              <a:cxnLst/>
              <a:rect l="l" t="t" r="r" b="b"/>
              <a:pathLst>
                <a:path w="4598035" h="525779">
                  <a:moveTo>
                    <a:pt x="4597908" y="525779"/>
                  </a:moveTo>
                  <a:lnTo>
                    <a:pt x="262890" y="525779"/>
                  </a:lnTo>
                  <a:lnTo>
                    <a:pt x="0" y="262889"/>
                  </a:lnTo>
                  <a:lnTo>
                    <a:pt x="262890" y="0"/>
                  </a:lnTo>
                  <a:lnTo>
                    <a:pt x="4597908" y="0"/>
                  </a:lnTo>
                  <a:lnTo>
                    <a:pt x="4597908" y="525779"/>
                  </a:lnTo>
                  <a:close/>
                </a:path>
              </a:pathLst>
            </a:custGeom>
            <a:ln w="12192">
              <a:solidFill>
                <a:srgbClr val="FFFFFF"/>
              </a:solidFill>
            </a:ln>
          </p:spPr>
          <p:txBody>
            <a:bodyPr wrap="square" lIns="0" tIns="0" rIns="0" bIns="0" rtlCol="0"/>
            <a:lstStyle/>
            <a:p>
              <a:endParaRPr/>
            </a:p>
          </p:txBody>
        </p:sp>
        <p:sp>
          <p:nvSpPr>
            <p:cNvPr id="14" name="object 14"/>
            <p:cNvSpPr/>
            <p:nvPr/>
          </p:nvSpPr>
          <p:spPr>
            <a:xfrm>
              <a:off x="1027175" y="2727960"/>
              <a:ext cx="525780" cy="525780"/>
            </a:xfrm>
            <a:custGeom>
              <a:avLst/>
              <a:gdLst/>
              <a:ahLst/>
              <a:cxnLst/>
              <a:rect l="l" t="t" r="r" b="b"/>
              <a:pathLst>
                <a:path w="525780" h="525779">
                  <a:moveTo>
                    <a:pt x="262890" y="0"/>
                  </a:moveTo>
                  <a:lnTo>
                    <a:pt x="215636" y="4236"/>
                  </a:lnTo>
                  <a:lnTo>
                    <a:pt x="171160" y="16450"/>
                  </a:lnTo>
                  <a:lnTo>
                    <a:pt x="130206" y="35898"/>
                  </a:lnTo>
                  <a:lnTo>
                    <a:pt x="93514" y="61838"/>
                  </a:lnTo>
                  <a:lnTo>
                    <a:pt x="61829" y="93525"/>
                  </a:lnTo>
                  <a:lnTo>
                    <a:pt x="35893" y="130217"/>
                  </a:lnTo>
                  <a:lnTo>
                    <a:pt x="16447" y="171170"/>
                  </a:lnTo>
                  <a:lnTo>
                    <a:pt x="4235" y="215642"/>
                  </a:lnTo>
                  <a:lnTo>
                    <a:pt x="0" y="262889"/>
                  </a:lnTo>
                  <a:lnTo>
                    <a:pt x="4235" y="310137"/>
                  </a:lnTo>
                  <a:lnTo>
                    <a:pt x="16447" y="354609"/>
                  </a:lnTo>
                  <a:lnTo>
                    <a:pt x="35893" y="395562"/>
                  </a:lnTo>
                  <a:lnTo>
                    <a:pt x="61829" y="432254"/>
                  </a:lnTo>
                  <a:lnTo>
                    <a:pt x="93514" y="463941"/>
                  </a:lnTo>
                  <a:lnTo>
                    <a:pt x="130206" y="489881"/>
                  </a:lnTo>
                  <a:lnTo>
                    <a:pt x="171160" y="509329"/>
                  </a:lnTo>
                  <a:lnTo>
                    <a:pt x="215636" y="521543"/>
                  </a:lnTo>
                  <a:lnTo>
                    <a:pt x="262890" y="525779"/>
                  </a:lnTo>
                  <a:lnTo>
                    <a:pt x="310137" y="521543"/>
                  </a:lnTo>
                  <a:lnTo>
                    <a:pt x="354609" y="509329"/>
                  </a:lnTo>
                  <a:lnTo>
                    <a:pt x="395562" y="489881"/>
                  </a:lnTo>
                  <a:lnTo>
                    <a:pt x="432254" y="463941"/>
                  </a:lnTo>
                  <a:lnTo>
                    <a:pt x="463941" y="432254"/>
                  </a:lnTo>
                  <a:lnTo>
                    <a:pt x="489881" y="395562"/>
                  </a:lnTo>
                  <a:lnTo>
                    <a:pt x="509329" y="354609"/>
                  </a:lnTo>
                  <a:lnTo>
                    <a:pt x="521543" y="310137"/>
                  </a:lnTo>
                  <a:lnTo>
                    <a:pt x="525780" y="262889"/>
                  </a:lnTo>
                  <a:lnTo>
                    <a:pt x="521543" y="215642"/>
                  </a:lnTo>
                  <a:lnTo>
                    <a:pt x="509329" y="171170"/>
                  </a:lnTo>
                  <a:lnTo>
                    <a:pt x="489881" y="130217"/>
                  </a:lnTo>
                  <a:lnTo>
                    <a:pt x="463941" y="93525"/>
                  </a:lnTo>
                  <a:lnTo>
                    <a:pt x="432254" y="61838"/>
                  </a:lnTo>
                  <a:lnTo>
                    <a:pt x="395562" y="35898"/>
                  </a:lnTo>
                  <a:lnTo>
                    <a:pt x="354609" y="16450"/>
                  </a:lnTo>
                  <a:lnTo>
                    <a:pt x="310137" y="4236"/>
                  </a:lnTo>
                  <a:lnTo>
                    <a:pt x="262890" y="0"/>
                  </a:lnTo>
                  <a:close/>
                </a:path>
              </a:pathLst>
            </a:custGeom>
            <a:solidFill>
              <a:srgbClr val="D0DCD3"/>
            </a:solidFill>
          </p:spPr>
          <p:txBody>
            <a:bodyPr wrap="square" lIns="0" tIns="0" rIns="0" bIns="0" rtlCol="0"/>
            <a:lstStyle/>
            <a:p>
              <a:endParaRPr/>
            </a:p>
          </p:txBody>
        </p:sp>
        <p:sp>
          <p:nvSpPr>
            <p:cNvPr id="15" name="object 15"/>
            <p:cNvSpPr/>
            <p:nvPr/>
          </p:nvSpPr>
          <p:spPr>
            <a:xfrm>
              <a:off x="1027175" y="2727960"/>
              <a:ext cx="525780" cy="525780"/>
            </a:xfrm>
            <a:custGeom>
              <a:avLst/>
              <a:gdLst/>
              <a:ahLst/>
              <a:cxnLst/>
              <a:rect l="l" t="t" r="r" b="b"/>
              <a:pathLst>
                <a:path w="525780" h="525779">
                  <a:moveTo>
                    <a:pt x="0" y="262889"/>
                  </a:moveTo>
                  <a:lnTo>
                    <a:pt x="4235" y="215642"/>
                  </a:lnTo>
                  <a:lnTo>
                    <a:pt x="16447" y="171170"/>
                  </a:lnTo>
                  <a:lnTo>
                    <a:pt x="35893" y="130217"/>
                  </a:lnTo>
                  <a:lnTo>
                    <a:pt x="61829" y="93525"/>
                  </a:lnTo>
                  <a:lnTo>
                    <a:pt x="93514" y="61838"/>
                  </a:lnTo>
                  <a:lnTo>
                    <a:pt x="130206" y="35898"/>
                  </a:lnTo>
                  <a:lnTo>
                    <a:pt x="171160" y="16450"/>
                  </a:lnTo>
                  <a:lnTo>
                    <a:pt x="215636" y="4236"/>
                  </a:lnTo>
                  <a:lnTo>
                    <a:pt x="262890" y="0"/>
                  </a:lnTo>
                  <a:lnTo>
                    <a:pt x="310137" y="4236"/>
                  </a:lnTo>
                  <a:lnTo>
                    <a:pt x="354609" y="16450"/>
                  </a:lnTo>
                  <a:lnTo>
                    <a:pt x="395562" y="35898"/>
                  </a:lnTo>
                  <a:lnTo>
                    <a:pt x="432254" y="61838"/>
                  </a:lnTo>
                  <a:lnTo>
                    <a:pt x="463941" y="93525"/>
                  </a:lnTo>
                  <a:lnTo>
                    <a:pt x="489881" y="130217"/>
                  </a:lnTo>
                  <a:lnTo>
                    <a:pt x="509329" y="171170"/>
                  </a:lnTo>
                  <a:lnTo>
                    <a:pt x="521543" y="215642"/>
                  </a:lnTo>
                  <a:lnTo>
                    <a:pt x="525780" y="262889"/>
                  </a:lnTo>
                  <a:lnTo>
                    <a:pt x="521543" y="310137"/>
                  </a:lnTo>
                  <a:lnTo>
                    <a:pt x="509329" y="354609"/>
                  </a:lnTo>
                  <a:lnTo>
                    <a:pt x="489881" y="395562"/>
                  </a:lnTo>
                  <a:lnTo>
                    <a:pt x="463941" y="432254"/>
                  </a:lnTo>
                  <a:lnTo>
                    <a:pt x="432254" y="463941"/>
                  </a:lnTo>
                  <a:lnTo>
                    <a:pt x="395562" y="489881"/>
                  </a:lnTo>
                  <a:lnTo>
                    <a:pt x="354609" y="509329"/>
                  </a:lnTo>
                  <a:lnTo>
                    <a:pt x="310137" y="521543"/>
                  </a:lnTo>
                  <a:lnTo>
                    <a:pt x="262890" y="525779"/>
                  </a:lnTo>
                  <a:lnTo>
                    <a:pt x="215636" y="521543"/>
                  </a:lnTo>
                  <a:lnTo>
                    <a:pt x="171160" y="509329"/>
                  </a:lnTo>
                  <a:lnTo>
                    <a:pt x="130206" y="489881"/>
                  </a:lnTo>
                  <a:lnTo>
                    <a:pt x="93514" y="463941"/>
                  </a:lnTo>
                  <a:lnTo>
                    <a:pt x="61829" y="432254"/>
                  </a:lnTo>
                  <a:lnTo>
                    <a:pt x="35893" y="395562"/>
                  </a:lnTo>
                  <a:lnTo>
                    <a:pt x="16447" y="354609"/>
                  </a:lnTo>
                  <a:lnTo>
                    <a:pt x="4235" y="310137"/>
                  </a:lnTo>
                  <a:lnTo>
                    <a:pt x="0" y="262889"/>
                  </a:lnTo>
                  <a:close/>
                </a:path>
              </a:pathLst>
            </a:custGeom>
            <a:ln w="12192">
              <a:solidFill>
                <a:srgbClr val="FFFFFF"/>
              </a:solidFill>
            </a:ln>
          </p:spPr>
          <p:txBody>
            <a:bodyPr wrap="square" lIns="0" tIns="0" rIns="0" bIns="0" rtlCol="0"/>
            <a:lstStyle/>
            <a:p>
              <a:endParaRPr/>
            </a:p>
          </p:txBody>
        </p:sp>
        <p:sp>
          <p:nvSpPr>
            <p:cNvPr id="16" name="object 16"/>
            <p:cNvSpPr/>
            <p:nvPr/>
          </p:nvSpPr>
          <p:spPr>
            <a:xfrm>
              <a:off x="1289303" y="3410711"/>
              <a:ext cx="4598035" cy="524510"/>
            </a:xfrm>
            <a:custGeom>
              <a:avLst/>
              <a:gdLst/>
              <a:ahLst/>
              <a:cxnLst/>
              <a:rect l="l" t="t" r="r" b="b"/>
              <a:pathLst>
                <a:path w="4598035" h="524510">
                  <a:moveTo>
                    <a:pt x="4597908" y="0"/>
                  </a:moveTo>
                  <a:lnTo>
                    <a:pt x="262128" y="0"/>
                  </a:lnTo>
                  <a:lnTo>
                    <a:pt x="0" y="262127"/>
                  </a:lnTo>
                  <a:lnTo>
                    <a:pt x="262128" y="524256"/>
                  </a:lnTo>
                  <a:lnTo>
                    <a:pt x="4597908" y="524256"/>
                  </a:lnTo>
                  <a:lnTo>
                    <a:pt x="4597908" y="0"/>
                  </a:lnTo>
                  <a:close/>
                </a:path>
              </a:pathLst>
            </a:custGeom>
            <a:solidFill>
              <a:srgbClr val="88ADAF"/>
            </a:solidFill>
          </p:spPr>
          <p:txBody>
            <a:bodyPr wrap="square" lIns="0" tIns="0" rIns="0" bIns="0" rtlCol="0"/>
            <a:lstStyle/>
            <a:p>
              <a:endParaRPr/>
            </a:p>
          </p:txBody>
        </p:sp>
        <p:sp>
          <p:nvSpPr>
            <p:cNvPr id="17" name="object 17"/>
            <p:cNvSpPr/>
            <p:nvPr/>
          </p:nvSpPr>
          <p:spPr>
            <a:xfrm>
              <a:off x="1289303" y="3410711"/>
              <a:ext cx="4598035" cy="524510"/>
            </a:xfrm>
            <a:custGeom>
              <a:avLst/>
              <a:gdLst/>
              <a:ahLst/>
              <a:cxnLst/>
              <a:rect l="l" t="t" r="r" b="b"/>
              <a:pathLst>
                <a:path w="4598035" h="524510">
                  <a:moveTo>
                    <a:pt x="4597908" y="524256"/>
                  </a:moveTo>
                  <a:lnTo>
                    <a:pt x="262128" y="524256"/>
                  </a:lnTo>
                  <a:lnTo>
                    <a:pt x="0" y="262127"/>
                  </a:lnTo>
                  <a:lnTo>
                    <a:pt x="262128" y="0"/>
                  </a:lnTo>
                  <a:lnTo>
                    <a:pt x="4597908" y="0"/>
                  </a:lnTo>
                  <a:lnTo>
                    <a:pt x="4597908" y="524256"/>
                  </a:lnTo>
                  <a:close/>
                </a:path>
              </a:pathLst>
            </a:custGeom>
            <a:ln w="12192">
              <a:solidFill>
                <a:srgbClr val="FFFFFF"/>
              </a:solidFill>
            </a:ln>
          </p:spPr>
          <p:txBody>
            <a:bodyPr wrap="square" lIns="0" tIns="0" rIns="0" bIns="0" rtlCol="0"/>
            <a:lstStyle/>
            <a:p>
              <a:endParaRPr/>
            </a:p>
          </p:txBody>
        </p:sp>
        <p:sp>
          <p:nvSpPr>
            <p:cNvPr id="18" name="object 18"/>
            <p:cNvSpPr/>
            <p:nvPr/>
          </p:nvSpPr>
          <p:spPr>
            <a:xfrm>
              <a:off x="1027175" y="3410711"/>
              <a:ext cx="525780" cy="524510"/>
            </a:xfrm>
            <a:custGeom>
              <a:avLst/>
              <a:gdLst/>
              <a:ahLst/>
              <a:cxnLst/>
              <a:rect l="l" t="t" r="r" b="b"/>
              <a:pathLst>
                <a:path w="525780" h="524510">
                  <a:moveTo>
                    <a:pt x="262890" y="0"/>
                  </a:moveTo>
                  <a:lnTo>
                    <a:pt x="215636" y="4222"/>
                  </a:lnTo>
                  <a:lnTo>
                    <a:pt x="171160" y="16398"/>
                  </a:lnTo>
                  <a:lnTo>
                    <a:pt x="130206" y="35785"/>
                  </a:lnTo>
                  <a:lnTo>
                    <a:pt x="93514" y="61645"/>
                  </a:lnTo>
                  <a:lnTo>
                    <a:pt x="61829" y="93237"/>
                  </a:lnTo>
                  <a:lnTo>
                    <a:pt x="35893" y="129822"/>
                  </a:lnTo>
                  <a:lnTo>
                    <a:pt x="16447" y="170658"/>
                  </a:lnTo>
                  <a:lnTo>
                    <a:pt x="4235" y="215007"/>
                  </a:lnTo>
                  <a:lnTo>
                    <a:pt x="0" y="262127"/>
                  </a:lnTo>
                  <a:lnTo>
                    <a:pt x="4235" y="309248"/>
                  </a:lnTo>
                  <a:lnTo>
                    <a:pt x="16447" y="353597"/>
                  </a:lnTo>
                  <a:lnTo>
                    <a:pt x="35893" y="394433"/>
                  </a:lnTo>
                  <a:lnTo>
                    <a:pt x="61829" y="431018"/>
                  </a:lnTo>
                  <a:lnTo>
                    <a:pt x="93514" y="462610"/>
                  </a:lnTo>
                  <a:lnTo>
                    <a:pt x="130206" y="488470"/>
                  </a:lnTo>
                  <a:lnTo>
                    <a:pt x="171160" y="507857"/>
                  </a:lnTo>
                  <a:lnTo>
                    <a:pt x="215636" y="520033"/>
                  </a:lnTo>
                  <a:lnTo>
                    <a:pt x="262890" y="524256"/>
                  </a:lnTo>
                  <a:lnTo>
                    <a:pt x="310137" y="520033"/>
                  </a:lnTo>
                  <a:lnTo>
                    <a:pt x="354609" y="507857"/>
                  </a:lnTo>
                  <a:lnTo>
                    <a:pt x="395562" y="488470"/>
                  </a:lnTo>
                  <a:lnTo>
                    <a:pt x="432254" y="462610"/>
                  </a:lnTo>
                  <a:lnTo>
                    <a:pt x="463941" y="431018"/>
                  </a:lnTo>
                  <a:lnTo>
                    <a:pt x="489881" y="394433"/>
                  </a:lnTo>
                  <a:lnTo>
                    <a:pt x="509329" y="353597"/>
                  </a:lnTo>
                  <a:lnTo>
                    <a:pt x="521543" y="309248"/>
                  </a:lnTo>
                  <a:lnTo>
                    <a:pt x="525780" y="262127"/>
                  </a:lnTo>
                  <a:lnTo>
                    <a:pt x="521543" y="215007"/>
                  </a:lnTo>
                  <a:lnTo>
                    <a:pt x="509329" y="170658"/>
                  </a:lnTo>
                  <a:lnTo>
                    <a:pt x="489881" y="129822"/>
                  </a:lnTo>
                  <a:lnTo>
                    <a:pt x="463941" y="93237"/>
                  </a:lnTo>
                  <a:lnTo>
                    <a:pt x="432254" y="61645"/>
                  </a:lnTo>
                  <a:lnTo>
                    <a:pt x="395562" y="35785"/>
                  </a:lnTo>
                  <a:lnTo>
                    <a:pt x="354609" y="16398"/>
                  </a:lnTo>
                  <a:lnTo>
                    <a:pt x="310137" y="4222"/>
                  </a:lnTo>
                  <a:lnTo>
                    <a:pt x="262890" y="0"/>
                  </a:lnTo>
                  <a:close/>
                </a:path>
              </a:pathLst>
            </a:custGeom>
            <a:solidFill>
              <a:srgbClr val="CFDCDC"/>
            </a:solidFill>
          </p:spPr>
          <p:txBody>
            <a:bodyPr wrap="square" lIns="0" tIns="0" rIns="0" bIns="0" rtlCol="0"/>
            <a:lstStyle/>
            <a:p>
              <a:endParaRPr/>
            </a:p>
          </p:txBody>
        </p:sp>
        <p:sp>
          <p:nvSpPr>
            <p:cNvPr id="19" name="object 19"/>
            <p:cNvSpPr/>
            <p:nvPr/>
          </p:nvSpPr>
          <p:spPr>
            <a:xfrm>
              <a:off x="1027175" y="3410711"/>
              <a:ext cx="525780" cy="524510"/>
            </a:xfrm>
            <a:custGeom>
              <a:avLst/>
              <a:gdLst/>
              <a:ahLst/>
              <a:cxnLst/>
              <a:rect l="l" t="t" r="r" b="b"/>
              <a:pathLst>
                <a:path w="525780" h="524510">
                  <a:moveTo>
                    <a:pt x="0" y="262127"/>
                  </a:moveTo>
                  <a:lnTo>
                    <a:pt x="4235" y="215007"/>
                  </a:lnTo>
                  <a:lnTo>
                    <a:pt x="16447" y="170658"/>
                  </a:lnTo>
                  <a:lnTo>
                    <a:pt x="35893" y="129822"/>
                  </a:lnTo>
                  <a:lnTo>
                    <a:pt x="61829" y="93237"/>
                  </a:lnTo>
                  <a:lnTo>
                    <a:pt x="93514" y="61645"/>
                  </a:lnTo>
                  <a:lnTo>
                    <a:pt x="130206" y="35785"/>
                  </a:lnTo>
                  <a:lnTo>
                    <a:pt x="171160" y="16398"/>
                  </a:lnTo>
                  <a:lnTo>
                    <a:pt x="215636" y="4222"/>
                  </a:lnTo>
                  <a:lnTo>
                    <a:pt x="262890" y="0"/>
                  </a:lnTo>
                  <a:lnTo>
                    <a:pt x="310137" y="4222"/>
                  </a:lnTo>
                  <a:lnTo>
                    <a:pt x="354609" y="16398"/>
                  </a:lnTo>
                  <a:lnTo>
                    <a:pt x="395562" y="35785"/>
                  </a:lnTo>
                  <a:lnTo>
                    <a:pt x="432254" y="61645"/>
                  </a:lnTo>
                  <a:lnTo>
                    <a:pt x="463941" y="93237"/>
                  </a:lnTo>
                  <a:lnTo>
                    <a:pt x="489881" y="129822"/>
                  </a:lnTo>
                  <a:lnTo>
                    <a:pt x="509329" y="170658"/>
                  </a:lnTo>
                  <a:lnTo>
                    <a:pt x="521543" y="215007"/>
                  </a:lnTo>
                  <a:lnTo>
                    <a:pt x="525780" y="262127"/>
                  </a:lnTo>
                  <a:lnTo>
                    <a:pt x="521543" y="309248"/>
                  </a:lnTo>
                  <a:lnTo>
                    <a:pt x="509329" y="353597"/>
                  </a:lnTo>
                  <a:lnTo>
                    <a:pt x="489881" y="394433"/>
                  </a:lnTo>
                  <a:lnTo>
                    <a:pt x="463941" y="431018"/>
                  </a:lnTo>
                  <a:lnTo>
                    <a:pt x="432254" y="462610"/>
                  </a:lnTo>
                  <a:lnTo>
                    <a:pt x="395562" y="488470"/>
                  </a:lnTo>
                  <a:lnTo>
                    <a:pt x="354609" y="507857"/>
                  </a:lnTo>
                  <a:lnTo>
                    <a:pt x="310137" y="520033"/>
                  </a:lnTo>
                  <a:lnTo>
                    <a:pt x="262890" y="524256"/>
                  </a:lnTo>
                  <a:lnTo>
                    <a:pt x="215636" y="520033"/>
                  </a:lnTo>
                  <a:lnTo>
                    <a:pt x="171160" y="507857"/>
                  </a:lnTo>
                  <a:lnTo>
                    <a:pt x="130206" y="488470"/>
                  </a:lnTo>
                  <a:lnTo>
                    <a:pt x="93514" y="462610"/>
                  </a:lnTo>
                  <a:lnTo>
                    <a:pt x="61829" y="431018"/>
                  </a:lnTo>
                  <a:lnTo>
                    <a:pt x="35893" y="394433"/>
                  </a:lnTo>
                  <a:lnTo>
                    <a:pt x="16447" y="353597"/>
                  </a:lnTo>
                  <a:lnTo>
                    <a:pt x="4235" y="309248"/>
                  </a:lnTo>
                  <a:lnTo>
                    <a:pt x="0" y="262127"/>
                  </a:lnTo>
                  <a:close/>
                </a:path>
              </a:pathLst>
            </a:custGeom>
            <a:ln w="12192">
              <a:solidFill>
                <a:srgbClr val="FFFFFF"/>
              </a:solidFill>
            </a:ln>
          </p:spPr>
          <p:txBody>
            <a:bodyPr wrap="square" lIns="0" tIns="0" rIns="0" bIns="0" rtlCol="0"/>
            <a:lstStyle/>
            <a:p>
              <a:endParaRPr/>
            </a:p>
          </p:txBody>
        </p:sp>
        <p:sp>
          <p:nvSpPr>
            <p:cNvPr id="20" name="object 20"/>
            <p:cNvSpPr/>
            <p:nvPr/>
          </p:nvSpPr>
          <p:spPr>
            <a:xfrm>
              <a:off x="1289303" y="4091940"/>
              <a:ext cx="4598035" cy="525780"/>
            </a:xfrm>
            <a:custGeom>
              <a:avLst/>
              <a:gdLst/>
              <a:ahLst/>
              <a:cxnLst/>
              <a:rect l="l" t="t" r="r" b="b"/>
              <a:pathLst>
                <a:path w="4598035" h="525779">
                  <a:moveTo>
                    <a:pt x="4597908" y="0"/>
                  </a:moveTo>
                  <a:lnTo>
                    <a:pt x="262890" y="0"/>
                  </a:lnTo>
                  <a:lnTo>
                    <a:pt x="0" y="262890"/>
                  </a:lnTo>
                  <a:lnTo>
                    <a:pt x="262890" y="525780"/>
                  </a:lnTo>
                  <a:lnTo>
                    <a:pt x="4597908" y="525780"/>
                  </a:lnTo>
                  <a:lnTo>
                    <a:pt x="4597908" y="0"/>
                  </a:lnTo>
                  <a:close/>
                </a:path>
              </a:pathLst>
            </a:custGeom>
            <a:solidFill>
              <a:srgbClr val="8690AE"/>
            </a:solidFill>
          </p:spPr>
          <p:txBody>
            <a:bodyPr wrap="square" lIns="0" tIns="0" rIns="0" bIns="0" rtlCol="0"/>
            <a:lstStyle/>
            <a:p>
              <a:endParaRPr/>
            </a:p>
          </p:txBody>
        </p:sp>
        <p:sp>
          <p:nvSpPr>
            <p:cNvPr id="21" name="object 21"/>
            <p:cNvSpPr/>
            <p:nvPr/>
          </p:nvSpPr>
          <p:spPr>
            <a:xfrm>
              <a:off x="1289303" y="4091940"/>
              <a:ext cx="4598035" cy="525780"/>
            </a:xfrm>
            <a:custGeom>
              <a:avLst/>
              <a:gdLst/>
              <a:ahLst/>
              <a:cxnLst/>
              <a:rect l="l" t="t" r="r" b="b"/>
              <a:pathLst>
                <a:path w="4598035" h="525779">
                  <a:moveTo>
                    <a:pt x="4597908" y="525780"/>
                  </a:moveTo>
                  <a:lnTo>
                    <a:pt x="262890" y="525780"/>
                  </a:lnTo>
                  <a:lnTo>
                    <a:pt x="0" y="262890"/>
                  </a:lnTo>
                  <a:lnTo>
                    <a:pt x="262890" y="0"/>
                  </a:lnTo>
                  <a:lnTo>
                    <a:pt x="4597908" y="0"/>
                  </a:lnTo>
                  <a:lnTo>
                    <a:pt x="4597908" y="525780"/>
                  </a:lnTo>
                  <a:close/>
                </a:path>
              </a:pathLst>
            </a:custGeom>
            <a:ln w="12192">
              <a:solidFill>
                <a:srgbClr val="FFFFFF"/>
              </a:solidFill>
            </a:ln>
          </p:spPr>
          <p:txBody>
            <a:bodyPr wrap="square" lIns="0" tIns="0" rIns="0" bIns="0" rtlCol="0"/>
            <a:lstStyle/>
            <a:p>
              <a:endParaRPr/>
            </a:p>
          </p:txBody>
        </p:sp>
        <p:sp>
          <p:nvSpPr>
            <p:cNvPr id="22" name="object 22"/>
            <p:cNvSpPr/>
            <p:nvPr/>
          </p:nvSpPr>
          <p:spPr>
            <a:xfrm>
              <a:off x="1027175" y="4091940"/>
              <a:ext cx="525780" cy="525780"/>
            </a:xfrm>
            <a:custGeom>
              <a:avLst/>
              <a:gdLst/>
              <a:ahLst/>
              <a:cxnLst/>
              <a:rect l="l" t="t" r="r" b="b"/>
              <a:pathLst>
                <a:path w="525780" h="525779">
                  <a:moveTo>
                    <a:pt x="262890" y="0"/>
                  </a:moveTo>
                  <a:lnTo>
                    <a:pt x="215636" y="4236"/>
                  </a:lnTo>
                  <a:lnTo>
                    <a:pt x="171160" y="16450"/>
                  </a:lnTo>
                  <a:lnTo>
                    <a:pt x="130206" y="35898"/>
                  </a:lnTo>
                  <a:lnTo>
                    <a:pt x="93514" y="61838"/>
                  </a:lnTo>
                  <a:lnTo>
                    <a:pt x="61829" y="93525"/>
                  </a:lnTo>
                  <a:lnTo>
                    <a:pt x="35893" y="130217"/>
                  </a:lnTo>
                  <a:lnTo>
                    <a:pt x="16447" y="171170"/>
                  </a:lnTo>
                  <a:lnTo>
                    <a:pt x="4235" y="215642"/>
                  </a:lnTo>
                  <a:lnTo>
                    <a:pt x="0" y="262890"/>
                  </a:lnTo>
                  <a:lnTo>
                    <a:pt x="4235" y="310137"/>
                  </a:lnTo>
                  <a:lnTo>
                    <a:pt x="16447" y="354609"/>
                  </a:lnTo>
                  <a:lnTo>
                    <a:pt x="35893" y="395562"/>
                  </a:lnTo>
                  <a:lnTo>
                    <a:pt x="61829" y="432254"/>
                  </a:lnTo>
                  <a:lnTo>
                    <a:pt x="93514" y="463941"/>
                  </a:lnTo>
                  <a:lnTo>
                    <a:pt x="130206" y="489881"/>
                  </a:lnTo>
                  <a:lnTo>
                    <a:pt x="171160" y="509329"/>
                  </a:lnTo>
                  <a:lnTo>
                    <a:pt x="215636" y="521543"/>
                  </a:lnTo>
                  <a:lnTo>
                    <a:pt x="262890" y="525780"/>
                  </a:lnTo>
                  <a:lnTo>
                    <a:pt x="310137" y="521543"/>
                  </a:lnTo>
                  <a:lnTo>
                    <a:pt x="354609" y="509329"/>
                  </a:lnTo>
                  <a:lnTo>
                    <a:pt x="395562" y="489881"/>
                  </a:lnTo>
                  <a:lnTo>
                    <a:pt x="432254" y="463941"/>
                  </a:lnTo>
                  <a:lnTo>
                    <a:pt x="463941" y="432254"/>
                  </a:lnTo>
                  <a:lnTo>
                    <a:pt x="489881" y="395562"/>
                  </a:lnTo>
                  <a:lnTo>
                    <a:pt x="509329" y="354609"/>
                  </a:lnTo>
                  <a:lnTo>
                    <a:pt x="521543" y="310137"/>
                  </a:lnTo>
                  <a:lnTo>
                    <a:pt x="525780" y="262890"/>
                  </a:lnTo>
                  <a:lnTo>
                    <a:pt x="521543" y="215642"/>
                  </a:lnTo>
                  <a:lnTo>
                    <a:pt x="509329" y="171170"/>
                  </a:lnTo>
                  <a:lnTo>
                    <a:pt x="489881" y="130217"/>
                  </a:lnTo>
                  <a:lnTo>
                    <a:pt x="463941" y="93525"/>
                  </a:lnTo>
                  <a:lnTo>
                    <a:pt x="432254" y="61838"/>
                  </a:lnTo>
                  <a:lnTo>
                    <a:pt x="395562" y="35898"/>
                  </a:lnTo>
                  <a:lnTo>
                    <a:pt x="354609" y="16450"/>
                  </a:lnTo>
                  <a:lnTo>
                    <a:pt x="310137" y="4236"/>
                  </a:lnTo>
                  <a:lnTo>
                    <a:pt x="262890" y="0"/>
                  </a:lnTo>
                  <a:close/>
                </a:path>
              </a:pathLst>
            </a:custGeom>
            <a:solidFill>
              <a:srgbClr val="CED2DC"/>
            </a:solidFill>
          </p:spPr>
          <p:txBody>
            <a:bodyPr wrap="square" lIns="0" tIns="0" rIns="0" bIns="0" rtlCol="0"/>
            <a:lstStyle/>
            <a:p>
              <a:endParaRPr/>
            </a:p>
          </p:txBody>
        </p:sp>
        <p:sp>
          <p:nvSpPr>
            <p:cNvPr id="23" name="object 23"/>
            <p:cNvSpPr/>
            <p:nvPr/>
          </p:nvSpPr>
          <p:spPr>
            <a:xfrm>
              <a:off x="1027175" y="4091940"/>
              <a:ext cx="525780" cy="525780"/>
            </a:xfrm>
            <a:custGeom>
              <a:avLst/>
              <a:gdLst/>
              <a:ahLst/>
              <a:cxnLst/>
              <a:rect l="l" t="t" r="r" b="b"/>
              <a:pathLst>
                <a:path w="525780" h="525779">
                  <a:moveTo>
                    <a:pt x="0" y="262890"/>
                  </a:moveTo>
                  <a:lnTo>
                    <a:pt x="4235" y="215642"/>
                  </a:lnTo>
                  <a:lnTo>
                    <a:pt x="16447" y="171170"/>
                  </a:lnTo>
                  <a:lnTo>
                    <a:pt x="35893" y="130217"/>
                  </a:lnTo>
                  <a:lnTo>
                    <a:pt x="61829" y="93525"/>
                  </a:lnTo>
                  <a:lnTo>
                    <a:pt x="93514" y="61838"/>
                  </a:lnTo>
                  <a:lnTo>
                    <a:pt x="130206" y="35898"/>
                  </a:lnTo>
                  <a:lnTo>
                    <a:pt x="171160" y="16450"/>
                  </a:lnTo>
                  <a:lnTo>
                    <a:pt x="215636" y="4236"/>
                  </a:lnTo>
                  <a:lnTo>
                    <a:pt x="262890" y="0"/>
                  </a:lnTo>
                  <a:lnTo>
                    <a:pt x="310137" y="4236"/>
                  </a:lnTo>
                  <a:lnTo>
                    <a:pt x="354609" y="16450"/>
                  </a:lnTo>
                  <a:lnTo>
                    <a:pt x="395562" y="35898"/>
                  </a:lnTo>
                  <a:lnTo>
                    <a:pt x="432254" y="61838"/>
                  </a:lnTo>
                  <a:lnTo>
                    <a:pt x="463941" y="93525"/>
                  </a:lnTo>
                  <a:lnTo>
                    <a:pt x="489881" y="130217"/>
                  </a:lnTo>
                  <a:lnTo>
                    <a:pt x="509329" y="171170"/>
                  </a:lnTo>
                  <a:lnTo>
                    <a:pt x="521543" y="215642"/>
                  </a:lnTo>
                  <a:lnTo>
                    <a:pt x="525780" y="262890"/>
                  </a:lnTo>
                  <a:lnTo>
                    <a:pt x="521543" y="310137"/>
                  </a:lnTo>
                  <a:lnTo>
                    <a:pt x="509329" y="354609"/>
                  </a:lnTo>
                  <a:lnTo>
                    <a:pt x="489881" y="395562"/>
                  </a:lnTo>
                  <a:lnTo>
                    <a:pt x="463941" y="432254"/>
                  </a:lnTo>
                  <a:lnTo>
                    <a:pt x="432254" y="463941"/>
                  </a:lnTo>
                  <a:lnTo>
                    <a:pt x="395562" y="489881"/>
                  </a:lnTo>
                  <a:lnTo>
                    <a:pt x="354609" y="509329"/>
                  </a:lnTo>
                  <a:lnTo>
                    <a:pt x="310137" y="521543"/>
                  </a:lnTo>
                  <a:lnTo>
                    <a:pt x="262890" y="525780"/>
                  </a:lnTo>
                  <a:lnTo>
                    <a:pt x="215636" y="521543"/>
                  </a:lnTo>
                  <a:lnTo>
                    <a:pt x="171160" y="509329"/>
                  </a:lnTo>
                  <a:lnTo>
                    <a:pt x="130206" y="489881"/>
                  </a:lnTo>
                  <a:lnTo>
                    <a:pt x="93514" y="463941"/>
                  </a:lnTo>
                  <a:lnTo>
                    <a:pt x="61829" y="432254"/>
                  </a:lnTo>
                  <a:lnTo>
                    <a:pt x="35893" y="395562"/>
                  </a:lnTo>
                  <a:lnTo>
                    <a:pt x="16447" y="354609"/>
                  </a:lnTo>
                  <a:lnTo>
                    <a:pt x="4235" y="310137"/>
                  </a:lnTo>
                  <a:lnTo>
                    <a:pt x="0" y="262890"/>
                  </a:lnTo>
                  <a:close/>
                </a:path>
              </a:pathLst>
            </a:custGeom>
            <a:ln w="12192">
              <a:solidFill>
                <a:srgbClr val="FFFFFF"/>
              </a:solidFill>
            </a:ln>
          </p:spPr>
          <p:txBody>
            <a:bodyPr wrap="square" lIns="0" tIns="0" rIns="0" bIns="0" rtlCol="0"/>
            <a:lstStyle/>
            <a:p>
              <a:endParaRPr/>
            </a:p>
          </p:txBody>
        </p:sp>
        <p:sp>
          <p:nvSpPr>
            <p:cNvPr id="24" name="object 24"/>
            <p:cNvSpPr/>
            <p:nvPr/>
          </p:nvSpPr>
          <p:spPr>
            <a:xfrm>
              <a:off x="1289303" y="4774691"/>
              <a:ext cx="4598035" cy="525780"/>
            </a:xfrm>
            <a:custGeom>
              <a:avLst/>
              <a:gdLst/>
              <a:ahLst/>
              <a:cxnLst/>
              <a:rect l="l" t="t" r="r" b="b"/>
              <a:pathLst>
                <a:path w="4598035" h="525779">
                  <a:moveTo>
                    <a:pt x="4597908" y="0"/>
                  </a:moveTo>
                  <a:lnTo>
                    <a:pt x="262890" y="0"/>
                  </a:lnTo>
                  <a:lnTo>
                    <a:pt x="0" y="262889"/>
                  </a:lnTo>
                  <a:lnTo>
                    <a:pt x="262890" y="525779"/>
                  </a:lnTo>
                  <a:lnTo>
                    <a:pt x="4597908" y="525779"/>
                  </a:lnTo>
                  <a:lnTo>
                    <a:pt x="4597908" y="0"/>
                  </a:lnTo>
                  <a:close/>
                </a:path>
              </a:pathLst>
            </a:custGeom>
            <a:solidFill>
              <a:srgbClr val="9984AD"/>
            </a:solidFill>
          </p:spPr>
          <p:txBody>
            <a:bodyPr wrap="square" lIns="0" tIns="0" rIns="0" bIns="0" rtlCol="0"/>
            <a:lstStyle/>
            <a:p>
              <a:endParaRPr/>
            </a:p>
          </p:txBody>
        </p:sp>
        <p:sp>
          <p:nvSpPr>
            <p:cNvPr id="25" name="object 25"/>
            <p:cNvSpPr/>
            <p:nvPr/>
          </p:nvSpPr>
          <p:spPr>
            <a:xfrm>
              <a:off x="1289303" y="4774691"/>
              <a:ext cx="4598035" cy="525780"/>
            </a:xfrm>
            <a:custGeom>
              <a:avLst/>
              <a:gdLst/>
              <a:ahLst/>
              <a:cxnLst/>
              <a:rect l="l" t="t" r="r" b="b"/>
              <a:pathLst>
                <a:path w="4598035" h="525779">
                  <a:moveTo>
                    <a:pt x="4597908" y="525779"/>
                  </a:moveTo>
                  <a:lnTo>
                    <a:pt x="262890" y="525779"/>
                  </a:lnTo>
                  <a:lnTo>
                    <a:pt x="0" y="262889"/>
                  </a:lnTo>
                  <a:lnTo>
                    <a:pt x="262890" y="0"/>
                  </a:lnTo>
                  <a:lnTo>
                    <a:pt x="4597908" y="0"/>
                  </a:lnTo>
                  <a:lnTo>
                    <a:pt x="4597908" y="525779"/>
                  </a:lnTo>
                  <a:close/>
                </a:path>
              </a:pathLst>
            </a:custGeom>
            <a:ln w="12192">
              <a:solidFill>
                <a:srgbClr val="FFFFFF"/>
              </a:solidFill>
            </a:ln>
          </p:spPr>
          <p:txBody>
            <a:bodyPr wrap="square" lIns="0" tIns="0" rIns="0" bIns="0" rtlCol="0"/>
            <a:lstStyle/>
            <a:p>
              <a:endParaRPr/>
            </a:p>
          </p:txBody>
        </p:sp>
        <p:sp>
          <p:nvSpPr>
            <p:cNvPr id="26" name="object 26"/>
            <p:cNvSpPr/>
            <p:nvPr/>
          </p:nvSpPr>
          <p:spPr>
            <a:xfrm>
              <a:off x="1027175" y="4774691"/>
              <a:ext cx="525780" cy="525780"/>
            </a:xfrm>
            <a:custGeom>
              <a:avLst/>
              <a:gdLst/>
              <a:ahLst/>
              <a:cxnLst/>
              <a:rect l="l" t="t" r="r" b="b"/>
              <a:pathLst>
                <a:path w="525780" h="525779">
                  <a:moveTo>
                    <a:pt x="262890" y="0"/>
                  </a:moveTo>
                  <a:lnTo>
                    <a:pt x="215636" y="4236"/>
                  </a:lnTo>
                  <a:lnTo>
                    <a:pt x="171160" y="16450"/>
                  </a:lnTo>
                  <a:lnTo>
                    <a:pt x="130206" y="35898"/>
                  </a:lnTo>
                  <a:lnTo>
                    <a:pt x="93514" y="61838"/>
                  </a:lnTo>
                  <a:lnTo>
                    <a:pt x="61829" y="93525"/>
                  </a:lnTo>
                  <a:lnTo>
                    <a:pt x="35893" y="130217"/>
                  </a:lnTo>
                  <a:lnTo>
                    <a:pt x="16447" y="171170"/>
                  </a:lnTo>
                  <a:lnTo>
                    <a:pt x="4235" y="215642"/>
                  </a:lnTo>
                  <a:lnTo>
                    <a:pt x="0" y="262889"/>
                  </a:lnTo>
                  <a:lnTo>
                    <a:pt x="4235" y="310137"/>
                  </a:lnTo>
                  <a:lnTo>
                    <a:pt x="16447" y="354609"/>
                  </a:lnTo>
                  <a:lnTo>
                    <a:pt x="35893" y="395562"/>
                  </a:lnTo>
                  <a:lnTo>
                    <a:pt x="61829" y="432254"/>
                  </a:lnTo>
                  <a:lnTo>
                    <a:pt x="93514" y="463941"/>
                  </a:lnTo>
                  <a:lnTo>
                    <a:pt x="130206" y="489881"/>
                  </a:lnTo>
                  <a:lnTo>
                    <a:pt x="171160" y="509329"/>
                  </a:lnTo>
                  <a:lnTo>
                    <a:pt x="215636" y="521543"/>
                  </a:lnTo>
                  <a:lnTo>
                    <a:pt x="262890" y="525779"/>
                  </a:lnTo>
                  <a:lnTo>
                    <a:pt x="310137" y="521543"/>
                  </a:lnTo>
                  <a:lnTo>
                    <a:pt x="354609" y="509329"/>
                  </a:lnTo>
                  <a:lnTo>
                    <a:pt x="395562" y="489881"/>
                  </a:lnTo>
                  <a:lnTo>
                    <a:pt x="432254" y="463941"/>
                  </a:lnTo>
                  <a:lnTo>
                    <a:pt x="463941" y="432254"/>
                  </a:lnTo>
                  <a:lnTo>
                    <a:pt x="489881" y="395562"/>
                  </a:lnTo>
                  <a:lnTo>
                    <a:pt x="509329" y="354609"/>
                  </a:lnTo>
                  <a:lnTo>
                    <a:pt x="521543" y="310137"/>
                  </a:lnTo>
                  <a:lnTo>
                    <a:pt x="525780" y="262889"/>
                  </a:lnTo>
                  <a:lnTo>
                    <a:pt x="521543" y="215642"/>
                  </a:lnTo>
                  <a:lnTo>
                    <a:pt x="509329" y="171170"/>
                  </a:lnTo>
                  <a:lnTo>
                    <a:pt x="489881" y="130217"/>
                  </a:lnTo>
                  <a:lnTo>
                    <a:pt x="463941" y="93525"/>
                  </a:lnTo>
                  <a:lnTo>
                    <a:pt x="432254" y="61838"/>
                  </a:lnTo>
                  <a:lnTo>
                    <a:pt x="395562" y="35898"/>
                  </a:lnTo>
                  <a:lnTo>
                    <a:pt x="354609" y="16450"/>
                  </a:lnTo>
                  <a:lnTo>
                    <a:pt x="310137" y="4236"/>
                  </a:lnTo>
                  <a:lnTo>
                    <a:pt x="262890" y="0"/>
                  </a:lnTo>
                  <a:close/>
                </a:path>
              </a:pathLst>
            </a:custGeom>
            <a:solidFill>
              <a:srgbClr val="D4CEDC"/>
            </a:solidFill>
          </p:spPr>
          <p:txBody>
            <a:bodyPr wrap="square" lIns="0" tIns="0" rIns="0" bIns="0" rtlCol="0"/>
            <a:lstStyle/>
            <a:p>
              <a:endParaRPr/>
            </a:p>
          </p:txBody>
        </p:sp>
        <p:sp>
          <p:nvSpPr>
            <p:cNvPr id="27" name="object 27"/>
            <p:cNvSpPr/>
            <p:nvPr/>
          </p:nvSpPr>
          <p:spPr>
            <a:xfrm>
              <a:off x="1027175" y="4774691"/>
              <a:ext cx="525780" cy="525780"/>
            </a:xfrm>
            <a:custGeom>
              <a:avLst/>
              <a:gdLst/>
              <a:ahLst/>
              <a:cxnLst/>
              <a:rect l="l" t="t" r="r" b="b"/>
              <a:pathLst>
                <a:path w="525780" h="525779">
                  <a:moveTo>
                    <a:pt x="0" y="262889"/>
                  </a:moveTo>
                  <a:lnTo>
                    <a:pt x="4235" y="215642"/>
                  </a:lnTo>
                  <a:lnTo>
                    <a:pt x="16447" y="171170"/>
                  </a:lnTo>
                  <a:lnTo>
                    <a:pt x="35893" y="130217"/>
                  </a:lnTo>
                  <a:lnTo>
                    <a:pt x="61829" y="93525"/>
                  </a:lnTo>
                  <a:lnTo>
                    <a:pt x="93514" y="61838"/>
                  </a:lnTo>
                  <a:lnTo>
                    <a:pt x="130206" y="35898"/>
                  </a:lnTo>
                  <a:lnTo>
                    <a:pt x="171160" y="16450"/>
                  </a:lnTo>
                  <a:lnTo>
                    <a:pt x="215636" y="4236"/>
                  </a:lnTo>
                  <a:lnTo>
                    <a:pt x="262890" y="0"/>
                  </a:lnTo>
                  <a:lnTo>
                    <a:pt x="310137" y="4236"/>
                  </a:lnTo>
                  <a:lnTo>
                    <a:pt x="354609" y="16450"/>
                  </a:lnTo>
                  <a:lnTo>
                    <a:pt x="395562" y="35898"/>
                  </a:lnTo>
                  <a:lnTo>
                    <a:pt x="432254" y="61838"/>
                  </a:lnTo>
                  <a:lnTo>
                    <a:pt x="463941" y="93525"/>
                  </a:lnTo>
                  <a:lnTo>
                    <a:pt x="489881" y="130217"/>
                  </a:lnTo>
                  <a:lnTo>
                    <a:pt x="509329" y="171170"/>
                  </a:lnTo>
                  <a:lnTo>
                    <a:pt x="521543" y="215642"/>
                  </a:lnTo>
                  <a:lnTo>
                    <a:pt x="525780" y="262889"/>
                  </a:lnTo>
                  <a:lnTo>
                    <a:pt x="521543" y="310137"/>
                  </a:lnTo>
                  <a:lnTo>
                    <a:pt x="509329" y="354609"/>
                  </a:lnTo>
                  <a:lnTo>
                    <a:pt x="489881" y="395562"/>
                  </a:lnTo>
                  <a:lnTo>
                    <a:pt x="463941" y="432254"/>
                  </a:lnTo>
                  <a:lnTo>
                    <a:pt x="432254" y="463941"/>
                  </a:lnTo>
                  <a:lnTo>
                    <a:pt x="395562" y="489881"/>
                  </a:lnTo>
                  <a:lnTo>
                    <a:pt x="354609" y="509329"/>
                  </a:lnTo>
                  <a:lnTo>
                    <a:pt x="310137" y="521543"/>
                  </a:lnTo>
                  <a:lnTo>
                    <a:pt x="262890" y="525779"/>
                  </a:lnTo>
                  <a:lnTo>
                    <a:pt x="215636" y="521543"/>
                  </a:lnTo>
                  <a:lnTo>
                    <a:pt x="171160" y="509329"/>
                  </a:lnTo>
                  <a:lnTo>
                    <a:pt x="130206" y="489881"/>
                  </a:lnTo>
                  <a:lnTo>
                    <a:pt x="93514" y="463941"/>
                  </a:lnTo>
                  <a:lnTo>
                    <a:pt x="61829" y="432254"/>
                  </a:lnTo>
                  <a:lnTo>
                    <a:pt x="35893" y="395562"/>
                  </a:lnTo>
                  <a:lnTo>
                    <a:pt x="16447" y="354609"/>
                  </a:lnTo>
                  <a:lnTo>
                    <a:pt x="4235" y="310137"/>
                  </a:lnTo>
                  <a:lnTo>
                    <a:pt x="0" y="262889"/>
                  </a:lnTo>
                  <a:close/>
                </a:path>
              </a:pathLst>
            </a:custGeom>
            <a:ln w="12191">
              <a:solidFill>
                <a:srgbClr val="FFFFFF"/>
              </a:solidFill>
            </a:ln>
          </p:spPr>
          <p:txBody>
            <a:bodyPr wrap="square" lIns="0" tIns="0" rIns="0" bIns="0" rtlCol="0"/>
            <a:lstStyle/>
            <a:p>
              <a:endParaRPr/>
            </a:p>
          </p:txBody>
        </p:sp>
        <p:sp>
          <p:nvSpPr>
            <p:cNvPr id="28" name="object 28"/>
            <p:cNvSpPr/>
            <p:nvPr/>
          </p:nvSpPr>
          <p:spPr>
            <a:xfrm>
              <a:off x="1289303" y="5455920"/>
              <a:ext cx="4598035" cy="525780"/>
            </a:xfrm>
            <a:custGeom>
              <a:avLst/>
              <a:gdLst/>
              <a:ahLst/>
              <a:cxnLst/>
              <a:rect l="l" t="t" r="r" b="b"/>
              <a:pathLst>
                <a:path w="4598035" h="525779">
                  <a:moveTo>
                    <a:pt x="4597908" y="0"/>
                  </a:moveTo>
                  <a:lnTo>
                    <a:pt x="262890" y="0"/>
                  </a:lnTo>
                  <a:lnTo>
                    <a:pt x="0" y="262889"/>
                  </a:lnTo>
                  <a:lnTo>
                    <a:pt x="262890" y="525779"/>
                  </a:lnTo>
                  <a:lnTo>
                    <a:pt x="4597908" y="525779"/>
                  </a:lnTo>
                  <a:lnTo>
                    <a:pt x="4597908" y="0"/>
                  </a:lnTo>
                  <a:close/>
                </a:path>
              </a:pathLst>
            </a:custGeom>
            <a:solidFill>
              <a:srgbClr val="AD82A3"/>
            </a:solidFill>
          </p:spPr>
          <p:txBody>
            <a:bodyPr wrap="square" lIns="0" tIns="0" rIns="0" bIns="0" rtlCol="0"/>
            <a:lstStyle/>
            <a:p>
              <a:endParaRPr/>
            </a:p>
          </p:txBody>
        </p:sp>
        <p:sp>
          <p:nvSpPr>
            <p:cNvPr id="29" name="object 29"/>
            <p:cNvSpPr/>
            <p:nvPr/>
          </p:nvSpPr>
          <p:spPr>
            <a:xfrm>
              <a:off x="1289303" y="5455920"/>
              <a:ext cx="4598035" cy="525780"/>
            </a:xfrm>
            <a:custGeom>
              <a:avLst/>
              <a:gdLst/>
              <a:ahLst/>
              <a:cxnLst/>
              <a:rect l="l" t="t" r="r" b="b"/>
              <a:pathLst>
                <a:path w="4598035" h="525779">
                  <a:moveTo>
                    <a:pt x="4597908" y="525779"/>
                  </a:moveTo>
                  <a:lnTo>
                    <a:pt x="262890" y="525779"/>
                  </a:lnTo>
                  <a:lnTo>
                    <a:pt x="0" y="262889"/>
                  </a:lnTo>
                  <a:lnTo>
                    <a:pt x="262890" y="0"/>
                  </a:lnTo>
                  <a:lnTo>
                    <a:pt x="4597908" y="0"/>
                  </a:lnTo>
                  <a:lnTo>
                    <a:pt x="4597908" y="525779"/>
                  </a:lnTo>
                  <a:close/>
                </a:path>
              </a:pathLst>
            </a:custGeom>
            <a:ln w="12192">
              <a:solidFill>
                <a:srgbClr val="FFFFFF"/>
              </a:solidFill>
            </a:ln>
          </p:spPr>
          <p:txBody>
            <a:bodyPr wrap="square" lIns="0" tIns="0" rIns="0" bIns="0" rtlCol="0"/>
            <a:lstStyle/>
            <a:p>
              <a:endParaRPr/>
            </a:p>
          </p:txBody>
        </p:sp>
        <p:sp>
          <p:nvSpPr>
            <p:cNvPr id="30" name="object 30"/>
            <p:cNvSpPr/>
            <p:nvPr/>
          </p:nvSpPr>
          <p:spPr>
            <a:xfrm>
              <a:off x="1027175" y="5455920"/>
              <a:ext cx="525780" cy="525780"/>
            </a:xfrm>
            <a:custGeom>
              <a:avLst/>
              <a:gdLst/>
              <a:ahLst/>
              <a:cxnLst/>
              <a:rect l="l" t="t" r="r" b="b"/>
              <a:pathLst>
                <a:path w="525780" h="525779">
                  <a:moveTo>
                    <a:pt x="262890" y="0"/>
                  </a:moveTo>
                  <a:lnTo>
                    <a:pt x="215636" y="4236"/>
                  </a:lnTo>
                  <a:lnTo>
                    <a:pt x="171160" y="16450"/>
                  </a:lnTo>
                  <a:lnTo>
                    <a:pt x="130206" y="35898"/>
                  </a:lnTo>
                  <a:lnTo>
                    <a:pt x="93514" y="61838"/>
                  </a:lnTo>
                  <a:lnTo>
                    <a:pt x="61829" y="93525"/>
                  </a:lnTo>
                  <a:lnTo>
                    <a:pt x="35893" y="130217"/>
                  </a:lnTo>
                  <a:lnTo>
                    <a:pt x="16447" y="171170"/>
                  </a:lnTo>
                  <a:lnTo>
                    <a:pt x="4235" y="215642"/>
                  </a:lnTo>
                  <a:lnTo>
                    <a:pt x="0" y="262889"/>
                  </a:lnTo>
                  <a:lnTo>
                    <a:pt x="4235" y="310143"/>
                  </a:lnTo>
                  <a:lnTo>
                    <a:pt x="16447" y="354619"/>
                  </a:lnTo>
                  <a:lnTo>
                    <a:pt x="35893" y="395573"/>
                  </a:lnTo>
                  <a:lnTo>
                    <a:pt x="61829" y="432265"/>
                  </a:lnTo>
                  <a:lnTo>
                    <a:pt x="93514" y="463950"/>
                  </a:lnTo>
                  <a:lnTo>
                    <a:pt x="130206" y="489886"/>
                  </a:lnTo>
                  <a:lnTo>
                    <a:pt x="171160" y="509332"/>
                  </a:lnTo>
                  <a:lnTo>
                    <a:pt x="215636" y="521544"/>
                  </a:lnTo>
                  <a:lnTo>
                    <a:pt x="262890" y="525779"/>
                  </a:lnTo>
                  <a:lnTo>
                    <a:pt x="310137" y="521544"/>
                  </a:lnTo>
                  <a:lnTo>
                    <a:pt x="354609" y="509332"/>
                  </a:lnTo>
                  <a:lnTo>
                    <a:pt x="395562" y="489886"/>
                  </a:lnTo>
                  <a:lnTo>
                    <a:pt x="432254" y="463950"/>
                  </a:lnTo>
                  <a:lnTo>
                    <a:pt x="463941" y="432265"/>
                  </a:lnTo>
                  <a:lnTo>
                    <a:pt x="489881" y="395573"/>
                  </a:lnTo>
                  <a:lnTo>
                    <a:pt x="509329" y="354619"/>
                  </a:lnTo>
                  <a:lnTo>
                    <a:pt x="521543" y="310143"/>
                  </a:lnTo>
                  <a:lnTo>
                    <a:pt x="525780" y="262889"/>
                  </a:lnTo>
                  <a:lnTo>
                    <a:pt x="521543" y="215642"/>
                  </a:lnTo>
                  <a:lnTo>
                    <a:pt x="509329" y="171170"/>
                  </a:lnTo>
                  <a:lnTo>
                    <a:pt x="489881" y="130217"/>
                  </a:lnTo>
                  <a:lnTo>
                    <a:pt x="463941" y="93525"/>
                  </a:lnTo>
                  <a:lnTo>
                    <a:pt x="432254" y="61838"/>
                  </a:lnTo>
                  <a:lnTo>
                    <a:pt x="395562" y="35898"/>
                  </a:lnTo>
                  <a:lnTo>
                    <a:pt x="354609" y="16450"/>
                  </a:lnTo>
                  <a:lnTo>
                    <a:pt x="310137" y="4236"/>
                  </a:lnTo>
                  <a:lnTo>
                    <a:pt x="262890" y="0"/>
                  </a:lnTo>
                  <a:close/>
                </a:path>
              </a:pathLst>
            </a:custGeom>
            <a:solidFill>
              <a:srgbClr val="DBCDD7"/>
            </a:solidFill>
          </p:spPr>
          <p:txBody>
            <a:bodyPr wrap="square" lIns="0" tIns="0" rIns="0" bIns="0" rtlCol="0"/>
            <a:lstStyle/>
            <a:p>
              <a:endParaRPr/>
            </a:p>
          </p:txBody>
        </p:sp>
        <p:sp>
          <p:nvSpPr>
            <p:cNvPr id="31" name="object 31"/>
            <p:cNvSpPr/>
            <p:nvPr/>
          </p:nvSpPr>
          <p:spPr>
            <a:xfrm>
              <a:off x="1027175" y="5455920"/>
              <a:ext cx="525780" cy="525780"/>
            </a:xfrm>
            <a:custGeom>
              <a:avLst/>
              <a:gdLst/>
              <a:ahLst/>
              <a:cxnLst/>
              <a:rect l="l" t="t" r="r" b="b"/>
              <a:pathLst>
                <a:path w="525780" h="525779">
                  <a:moveTo>
                    <a:pt x="0" y="262889"/>
                  </a:moveTo>
                  <a:lnTo>
                    <a:pt x="4235" y="215642"/>
                  </a:lnTo>
                  <a:lnTo>
                    <a:pt x="16447" y="171170"/>
                  </a:lnTo>
                  <a:lnTo>
                    <a:pt x="35893" y="130217"/>
                  </a:lnTo>
                  <a:lnTo>
                    <a:pt x="61829" y="93525"/>
                  </a:lnTo>
                  <a:lnTo>
                    <a:pt x="93514" y="61838"/>
                  </a:lnTo>
                  <a:lnTo>
                    <a:pt x="130206" y="35898"/>
                  </a:lnTo>
                  <a:lnTo>
                    <a:pt x="171160" y="16450"/>
                  </a:lnTo>
                  <a:lnTo>
                    <a:pt x="215636" y="4236"/>
                  </a:lnTo>
                  <a:lnTo>
                    <a:pt x="262890" y="0"/>
                  </a:lnTo>
                  <a:lnTo>
                    <a:pt x="310137" y="4236"/>
                  </a:lnTo>
                  <a:lnTo>
                    <a:pt x="354609" y="16450"/>
                  </a:lnTo>
                  <a:lnTo>
                    <a:pt x="395562" y="35898"/>
                  </a:lnTo>
                  <a:lnTo>
                    <a:pt x="432254" y="61838"/>
                  </a:lnTo>
                  <a:lnTo>
                    <a:pt x="463941" y="93525"/>
                  </a:lnTo>
                  <a:lnTo>
                    <a:pt x="489881" y="130217"/>
                  </a:lnTo>
                  <a:lnTo>
                    <a:pt x="509329" y="171170"/>
                  </a:lnTo>
                  <a:lnTo>
                    <a:pt x="521543" y="215642"/>
                  </a:lnTo>
                  <a:lnTo>
                    <a:pt x="525780" y="262889"/>
                  </a:lnTo>
                  <a:lnTo>
                    <a:pt x="521543" y="310143"/>
                  </a:lnTo>
                  <a:lnTo>
                    <a:pt x="509329" y="354619"/>
                  </a:lnTo>
                  <a:lnTo>
                    <a:pt x="489881" y="395573"/>
                  </a:lnTo>
                  <a:lnTo>
                    <a:pt x="463941" y="432265"/>
                  </a:lnTo>
                  <a:lnTo>
                    <a:pt x="432254" y="463950"/>
                  </a:lnTo>
                  <a:lnTo>
                    <a:pt x="395562" y="489886"/>
                  </a:lnTo>
                  <a:lnTo>
                    <a:pt x="354609" y="509332"/>
                  </a:lnTo>
                  <a:lnTo>
                    <a:pt x="310137" y="521544"/>
                  </a:lnTo>
                  <a:lnTo>
                    <a:pt x="262890" y="525779"/>
                  </a:lnTo>
                  <a:lnTo>
                    <a:pt x="215636" y="521544"/>
                  </a:lnTo>
                  <a:lnTo>
                    <a:pt x="171160" y="509332"/>
                  </a:lnTo>
                  <a:lnTo>
                    <a:pt x="130206" y="489886"/>
                  </a:lnTo>
                  <a:lnTo>
                    <a:pt x="93514" y="463950"/>
                  </a:lnTo>
                  <a:lnTo>
                    <a:pt x="61829" y="432265"/>
                  </a:lnTo>
                  <a:lnTo>
                    <a:pt x="35893" y="395573"/>
                  </a:lnTo>
                  <a:lnTo>
                    <a:pt x="16447" y="354619"/>
                  </a:lnTo>
                  <a:lnTo>
                    <a:pt x="4235" y="310143"/>
                  </a:lnTo>
                  <a:lnTo>
                    <a:pt x="0" y="262889"/>
                  </a:lnTo>
                  <a:close/>
                </a:path>
              </a:pathLst>
            </a:custGeom>
            <a:ln w="12192">
              <a:solidFill>
                <a:srgbClr val="FFFFFF"/>
              </a:solidFill>
            </a:ln>
          </p:spPr>
          <p:txBody>
            <a:bodyPr wrap="square" lIns="0" tIns="0" rIns="0" bIns="0" rtlCol="0"/>
            <a:lstStyle/>
            <a:p>
              <a:endParaRPr/>
            </a:p>
          </p:txBody>
        </p:sp>
        <p:sp>
          <p:nvSpPr>
            <p:cNvPr id="32" name="object 32"/>
            <p:cNvSpPr/>
            <p:nvPr/>
          </p:nvSpPr>
          <p:spPr>
            <a:xfrm>
              <a:off x="1289303" y="6138671"/>
              <a:ext cx="4598035" cy="525780"/>
            </a:xfrm>
            <a:custGeom>
              <a:avLst/>
              <a:gdLst/>
              <a:ahLst/>
              <a:cxnLst/>
              <a:rect l="l" t="t" r="r" b="b"/>
              <a:pathLst>
                <a:path w="4598035" h="525779">
                  <a:moveTo>
                    <a:pt x="4597908" y="0"/>
                  </a:moveTo>
                  <a:lnTo>
                    <a:pt x="262890" y="0"/>
                  </a:lnTo>
                  <a:lnTo>
                    <a:pt x="0" y="262889"/>
                  </a:lnTo>
                  <a:lnTo>
                    <a:pt x="262890" y="525779"/>
                  </a:lnTo>
                  <a:lnTo>
                    <a:pt x="4597908" y="525779"/>
                  </a:lnTo>
                  <a:lnTo>
                    <a:pt x="4597908" y="0"/>
                  </a:lnTo>
                  <a:close/>
                </a:path>
              </a:pathLst>
            </a:custGeom>
            <a:solidFill>
              <a:srgbClr val="AC8082"/>
            </a:solidFill>
          </p:spPr>
          <p:txBody>
            <a:bodyPr wrap="square" lIns="0" tIns="0" rIns="0" bIns="0" rtlCol="0"/>
            <a:lstStyle/>
            <a:p>
              <a:endParaRPr/>
            </a:p>
          </p:txBody>
        </p:sp>
        <p:sp>
          <p:nvSpPr>
            <p:cNvPr id="33" name="object 33"/>
            <p:cNvSpPr/>
            <p:nvPr/>
          </p:nvSpPr>
          <p:spPr>
            <a:xfrm>
              <a:off x="1289303" y="6138671"/>
              <a:ext cx="4598035" cy="525780"/>
            </a:xfrm>
            <a:custGeom>
              <a:avLst/>
              <a:gdLst/>
              <a:ahLst/>
              <a:cxnLst/>
              <a:rect l="l" t="t" r="r" b="b"/>
              <a:pathLst>
                <a:path w="4598035" h="525779">
                  <a:moveTo>
                    <a:pt x="4597908" y="525779"/>
                  </a:moveTo>
                  <a:lnTo>
                    <a:pt x="262890" y="525779"/>
                  </a:lnTo>
                  <a:lnTo>
                    <a:pt x="0" y="262889"/>
                  </a:lnTo>
                  <a:lnTo>
                    <a:pt x="262890" y="0"/>
                  </a:lnTo>
                  <a:lnTo>
                    <a:pt x="4597908" y="0"/>
                  </a:lnTo>
                  <a:lnTo>
                    <a:pt x="4597908" y="525779"/>
                  </a:lnTo>
                  <a:close/>
                </a:path>
              </a:pathLst>
            </a:custGeom>
            <a:ln w="12192">
              <a:solidFill>
                <a:srgbClr val="FFFFFF"/>
              </a:solidFill>
            </a:ln>
          </p:spPr>
          <p:txBody>
            <a:bodyPr wrap="square" lIns="0" tIns="0" rIns="0" bIns="0" rtlCol="0"/>
            <a:lstStyle/>
            <a:p>
              <a:endParaRPr/>
            </a:p>
          </p:txBody>
        </p:sp>
      </p:grpSp>
      <p:sp>
        <p:nvSpPr>
          <p:cNvPr id="34" name="object 34"/>
          <p:cNvSpPr txBox="1"/>
          <p:nvPr/>
        </p:nvSpPr>
        <p:spPr>
          <a:xfrm>
            <a:off x="1670685" y="1394586"/>
            <a:ext cx="4028440" cy="5167630"/>
          </a:xfrm>
          <a:prstGeom prst="rect">
            <a:avLst/>
          </a:prstGeom>
        </p:spPr>
        <p:txBody>
          <a:bodyPr vert="horz" wrap="square" lIns="0" tIns="12700" rIns="0" bIns="0" rtlCol="0">
            <a:spAutoFit/>
          </a:bodyPr>
          <a:lstStyle/>
          <a:p>
            <a:pPr algn="ctr">
              <a:lnSpc>
                <a:spcPct val="100000"/>
              </a:lnSpc>
              <a:spcBef>
                <a:spcPts val="100"/>
              </a:spcBef>
            </a:pPr>
            <a:r>
              <a:rPr sz="2400" b="1" i="1" spc="-10" dirty="0">
                <a:latin typeface="Carlito"/>
                <a:cs typeface="Carlito"/>
              </a:rPr>
              <a:t>Management</a:t>
            </a:r>
            <a:r>
              <a:rPr sz="2400" b="1" i="1" spc="-20" dirty="0">
                <a:latin typeface="Carlito"/>
                <a:cs typeface="Carlito"/>
              </a:rPr>
              <a:t> </a:t>
            </a:r>
            <a:r>
              <a:rPr sz="2400" b="1" i="1" spc="-5" dirty="0">
                <a:latin typeface="Carlito"/>
                <a:cs typeface="Carlito"/>
              </a:rPr>
              <a:t>attitude</a:t>
            </a:r>
            <a:endParaRPr sz="2400">
              <a:latin typeface="Carlito"/>
              <a:cs typeface="Carlito"/>
            </a:endParaRPr>
          </a:p>
          <a:p>
            <a:pPr marL="12065" marR="5080" indent="-635" algn="ctr">
              <a:lnSpc>
                <a:spcPct val="186500"/>
              </a:lnSpc>
            </a:pPr>
            <a:r>
              <a:rPr sz="2400" b="1" i="1" spc="-5" dirty="0">
                <a:latin typeface="Carlito"/>
                <a:cs typeface="Carlito"/>
              </a:rPr>
              <a:t>Humanizing </a:t>
            </a:r>
            <a:r>
              <a:rPr sz="2400" b="1" i="1" spc="-10" dirty="0">
                <a:latin typeface="Carlito"/>
                <a:cs typeface="Carlito"/>
              </a:rPr>
              <a:t>organization  Interiorizing </a:t>
            </a:r>
            <a:r>
              <a:rPr sz="2400" b="1" i="1" dirty="0">
                <a:latin typeface="Carlito"/>
                <a:cs typeface="Carlito"/>
              </a:rPr>
              <a:t>(self) </a:t>
            </a:r>
            <a:r>
              <a:rPr sz="2400" b="1" i="1" spc="-5" dirty="0">
                <a:latin typeface="Carlito"/>
                <a:cs typeface="Carlito"/>
              </a:rPr>
              <a:t>management  Self</a:t>
            </a:r>
            <a:r>
              <a:rPr sz="2400" b="1" i="1" spc="-10" dirty="0">
                <a:latin typeface="Carlito"/>
                <a:cs typeface="Carlito"/>
              </a:rPr>
              <a:t> introspection</a:t>
            </a:r>
            <a:endParaRPr sz="2400">
              <a:latin typeface="Carlito"/>
              <a:cs typeface="Carlito"/>
            </a:endParaRPr>
          </a:p>
          <a:p>
            <a:pPr>
              <a:lnSpc>
                <a:spcPct val="100000"/>
              </a:lnSpc>
              <a:spcBef>
                <a:spcPts val="50"/>
              </a:spcBef>
            </a:pPr>
            <a:endParaRPr sz="2000">
              <a:latin typeface="Carlito"/>
              <a:cs typeface="Carlito"/>
            </a:endParaRPr>
          </a:p>
          <a:p>
            <a:pPr marL="635" algn="ctr">
              <a:lnSpc>
                <a:spcPct val="100000"/>
              </a:lnSpc>
            </a:pPr>
            <a:r>
              <a:rPr sz="2400" b="1" i="1" spc="-5" dirty="0">
                <a:latin typeface="Carlito"/>
                <a:cs typeface="Carlito"/>
              </a:rPr>
              <a:t>Brain </a:t>
            </a:r>
            <a:r>
              <a:rPr sz="2400" b="1" i="1" spc="-10" dirty="0">
                <a:latin typeface="Carlito"/>
                <a:cs typeface="Carlito"/>
              </a:rPr>
              <a:t>stilling</a:t>
            </a:r>
            <a:endParaRPr sz="2400">
              <a:latin typeface="Carlito"/>
              <a:cs typeface="Carlito"/>
            </a:endParaRPr>
          </a:p>
          <a:p>
            <a:pPr>
              <a:lnSpc>
                <a:spcPct val="100000"/>
              </a:lnSpc>
              <a:spcBef>
                <a:spcPts val="50"/>
              </a:spcBef>
            </a:pPr>
            <a:endParaRPr sz="2000">
              <a:latin typeface="Carlito"/>
              <a:cs typeface="Carlito"/>
            </a:endParaRPr>
          </a:p>
          <a:p>
            <a:pPr algn="ctr">
              <a:lnSpc>
                <a:spcPct val="100000"/>
              </a:lnSpc>
            </a:pPr>
            <a:r>
              <a:rPr sz="2400" b="1" i="1" spc="-10" dirty="0">
                <a:latin typeface="Carlito"/>
                <a:cs typeface="Carlito"/>
              </a:rPr>
              <a:t>Stepping </a:t>
            </a:r>
            <a:r>
              <a:rPr sz="2400" b="1" i="1" dirty="0">
                <a:latin typeface="Carlito"/>
                <a:cs typeface="Carlito"/>
              </a:rPr>
              <a:t>back</a:t>
            </a:r>
            <a:endParaRPr sz="2400">
              <a:latin typeface="Carlito"/>
              <a:cs typeface="Carlito"/>
            </a:endParaRPr>
          </a:p>
          <a:p>
            <a:pPr marL="285115" marR="275590" algn="ctr">
              <a:lnSpc>
                <a:spcPct val="186500"/>
              </a:lnSpc>
              <a:spcBef>
                <a:spcPts val="5"/>
              </a:spcBef>
            </a:pPr>
            <a:r>
              <a:rPr sz="2400" b="1" i="1" spc="-5" dirty="0">
                <a:latin typeface="Carlito"/>
                <a:cs typeface="Carlito"/>
              </a:rPr>
              <a:t>Self dynamising</a:t>
            </a:r>
            <a:r>
              <a:rPr sz="2400" b="1" i="1" spc="-35" dirty="0">
                <a:latin typeface="Carlito"/>
                <a:cs typeface="Carlito"/>
              </a:rPr>
              <a:t> </a:t>
            </a:r>
            <a:r>
              <a:rPr sz="2400" b="1" i="1" spc="-5" dirty="0">
                <a:latin typeface="Carlito"/>
                <a:cs typeface="Carlito"/>
              </a:rPr>
              <a:t>meditation  </a:t>
            </a:r>
            <a:r>
              <a:rPr sz="2400" b="1" i="1" spc="-15" dirty="0">
                <a:latin typeface="Carlito"/>
                <a:cs typeface="Carlito"/>
              </a:rPr>
              <a:t>Role </a:t>
            </a:r>
            <a:r>
              <a:rPr sz="2400" b="1" i="1" spc="-5" dirty="0">
                <a:latin typeface="Carlito"/>
                <a:cs typeface="Carlito"/>
              </a:rPr>
              <a:t>of </a:t>
            </a:r>
            <a:r>
              <a:rPr sz="2400" b="1" i="1" spc="-10" dirty="0">
                <a:latin typeface="Carlito"/>
                <a:cs typeface="Carlito"/>
              </a:rPr>
              <a:t>intuition</a:t>
            </a:r>
            <a:r>
              <a:rPr sz="2400" b="1" i="1" spc="15" dirty="0">
                <a:latin typeface="Carlito"/>
                <a:cs typeface="Carlito"/>
              </a:rPr>
              <a:t> </a:t>
            </a:r>
            <a:r>
              <a:rPr sz="2400" b="1" i="1" spc="-10" dirty="0">
                <a:latin typeface="Carlito"/>
                <a:cs typeface="Carlito"/>
              </a:rPr>
              <a:t>(feeling)</a:t>
            </a:r>
            <a:endParaRPr sz="2400">
              <a:latin typeface="Carlito"/>
              <a:cs typeface="Carlito"/>
            </a:endParaRPr>
          </a:p>
        </p:txBody>
      </p:sp>
      <p:grpSp>
        <p:nvGrpSpPr>
          <p:cNvPr id="35" name="object 35"/>
          <p:cNvGrpSpPr/>
          <p:nvPr/>
        </p:nvGrpSpPr>
        <p:grpSpPr>
          <a:xfrm>
            <a:off x="1021080" y="813816"/>
            <a:ext cx="11038840" cy="5857240"/>
            <a:chOff x="1021080" y="813816"/>
            <a:chExt cx="11038840" cy="5857240"/>
          </a:xfrm>
        </p:grpSpPr>
        <p:sp>
          <p:nvSpPr>
            <p:cNvPr id="36" name="object 36"/>
            <p:cNvSpPr/>
            <p:nvPr/>
          </p:nvSpPr>
          <p:spPr>
            <a:xfrm>
              <a:off x="1027176" y="6138672"/>
              <a:ext cx="525780" cy="525780"/>
            </a:xfrm>
            <a:custGeom>
              <a:avLst/>
              <a:gdLst/>
              <a:ahLst/>
              <a:cxnLst/>
              <a:rect l="l" t="t" r="r" b="b"/>
              <a:pathLst>
                <a:path w="525780" h="525779">
                  <a:moveTo>
                    <a:pt x="262890" y="0"/>
                  </a:moveTo>
                  <a:lnTo>
                    <a:pt x="215636" y="4235"/>
                  </a:lnTo>
                  <a:lnTo>
                    <a:pt x="171160" y="16447"/>
                  </a:lnTo>
                  <a:lnTo>
                    <a:pt x="130206" y="35893"/>
                  </a:lnTo>
                  <a:lnTo>
                    <a:pt x="93514" y="61829"/>
                  </a:lnTo>
                  <a:lnTo>
                    <a:pt x="61829" y="93514"/>
                  </a:lnTo>
                  <a:lnTo>
                    <a:pt x="35893" y="130206"/>
                  </a:lnTo>
                  <a:lnTo>
                    <a:pt x="16447" y="171160"/>
                  </a:lnTo>
                  <a:lnTo>
                    <a:pt x="4235" y="215636"/>
                  </a:lnTo>
                  <a:lnTo>
                    <a:pt x="0" y="262889"/>
                  </a:lnTo>
                  <a:lnTo>
                    <a:pt x="4235" y="310143"/>
                  </a:lnTo>
                  <a:lnTo>
                    <a:pt x="16447" y="354619"/>
                  </a:lnTo>
                  <a:lnTo>
                    <a:pt x="35893" y="395573"/>
                  </a:lnTo>
                  <a:lnTo>
                    <a:pt x="61829" y="432265"/>
                  </a:lnTo>
                  <a:lnTo>
                    <a:pt x="93514" y="463950"/>
                  </a:lnTo>
                  <a:lnTo>
                    <a:pt x="130206" y="489886"/>
                  </a:lnTo>
                  <a:lnTo>
                    <a:pt x="171160" y="509332"/>
                  </a:lnTo>
                  <a:lnTo>
                    <a:pt x="215636" y="521544"/>
                  </a:lnTo>
                  <a:lnTo>
                    <a:pt x="262890" y="525779"/>
                  </a:lnTo>
                  <a:lnTo>
                    <a:pt x="310137" y="521544"/>
                  </a:lnTo>
                  <a:lnTo>
                    <a:pt x="354609" y="509332"/>
                  </a:lnTo>
                  <a:lnTo>
                    <a:pt x="395562" y="489886"/>
                  </a:lnTo>
                  <a:lnTo>
                    <a:pt x="432254" y="463950"/>
                  </a:lnTo>
                  <a:lnTo>
                    <a:pt x="463941" y="432265"/>
                  </a:lnTo>
                  <a:lnTo>
                    <a:pt x="489881" y="395573"/>
                  </a:lnTo>
                  <a:lnTo>
                    <a:pt x="509329" y="354619"/>
                  </a:lnTo>
                  <a:lnTo>
                    <a:pt x="521543" y="310143"/>
                  </a:lnTo>
                  <a:lnTo>
                    <a:pt x="525780" y="262889"/>
                  </a:lnTo>
                  <a:lnTo>
                    <a:pt x="521543" y="215636"/>
                  </a:lnTo>
                  <a:lnTo>
                    <a:pt x="509329" y="171160"/>
                  </a:lnTo>
                  <a:lnTo>
                    <a:pt x="489881" y="130206"/>
                  </a:lnTo>
                  <a:lnTo>
                    <a:pt x="463941" y="93514"/>
                  </a:lnTo>
                  <a:lnTo>
                    <a:pt x="432254" y="61829"/>
                  </a:lnTo>
                  <a:lnTo>
                    <a:pt x="395562" y="35893"/>
                  </a:lnTo>
                  <a:lnTo>
                    <a:pt x="354609" y="16447"/>
                  </a:lnTo>
                  <a:lnTo>
                    <a:pt x="310137" y="4235"/>
                  </a:lnTo>
                  <a:lnTo>
                    <a:pt x="262890" y="0"/>
                  </a:lnTo>
                  <a:close/>
                </a:path>
              </a:pathLst>
            </a:custGeom>
            <a:solidFill>
              <a:srgbClr val="DBCDCD"/>
            </a:solidFill>
          </p:spPr>
          <p:txBody>
            <a:bodyPr wrap="square" lIns="0" tIns="0" rIns="0" bIns="0" rtlCol="0"/>
            <a:lstStyle/>
            <a:p>
              <a:endParaRPr/>
            </a:p>
          </p:txBody>
        </p:sp>
        <p:sp>
          <p:nvSpPr>
            <p:cNvPr id="37" name="object 37"/>
            <p:cNvSpPr/>
            <p:nvPr/>
          </p:nvSpPr>
          <p:spPr>
            <a:xfrm>
              <a:off x="1027176" y="6138672"/>
              <a:ext cx="525780" cy="525780"/>
            </a:xfrm>
            <a:custGeom>
              <a:avLst/>
              <a:gdLst/>
              <a:ahLst/>
              <a:cxnLst/>
              <a:rect l="l" t="t" r="r" b="b"/>
              <a:pathLst>
                <a:path w="525780" h="525779">
                  <a:moveTo>
                    <a:pt x="0" y="262889"/>
                  </a:moveTo>
                  <a:lnTo>
                    <a:pt x="4235" y="215636"/>
                  </a:lnTo>
                  <a:lnTo>
                    <a:pt x="16447" y="171160"/>
                  </a:lnTo>
                  <a:lnTo>
                    <a:pt x="35893" y="130206"/>
                  </a:lnTo>
                  <a:lnTo>
                    <a:pt x="61829" y="93514"/>
                  </a:lnTo>
                  <a:lnTo>
                    <a:pt x="93514" y="61829"/>
                  </a:lnTo>
                  <a:lnTo>
                    <a:pt x="130206" y="35893"/>
                  </a:lnTo>
                  <a:lnTo>
                    <a:pt x="171160" y="16447"/>
                  </a:lnTo>
                  <a:lnTo>
                    <a:pt x="215636" y="4235"/>
                  </a:lnTo>
                  <a:lnTo>
                    <a:pt x="262890" y="0"/>
                  </a:lnTo>
                  <a:lnTo>
                    <a:pt x="310137" y="4235"/>
                  </a:lnTo>
                  <a:lnTo>
                    <a:pt x="354609" y="16447"/>
                  </a:lnTo>
                  <a:lnTo>
                    <a:pt x="395562" y="35893"/>
                  </a:lnTo>
                  <a:lnTo>
                    <a:pt x="432254" y="61829"/>
                  </a:lnTo>
                  <a:lnTo>
                    <a:pt x="463941" y="93514"/>
                  </a:lnTo>
                  <a:lnTo>
                    <a:pt x="489881" y="130206"/>
                  </a:lnTo>
                  <a:lnTo>
                    <a:pt x="509329" y="171160"/>
                  </a:lnTo>
                  <a:lnTo>
                    <a:pt x="521543" y="215636"/>
                  </a:lnTo>
                  <a:lnTo>
                    <a:pt x="525780" y="262889"/>
                  </a:lnTo>
                  <a:lnTo>
                    <a:pt x="521543" y="310143"/>
                  </a:lnTo>
                  <a:lnTo>
                    <a:pt x="509329" y="354619"/>
                  </a:lnTo>
                  <a:lnTo>
                    <a:pt x="489881" y="395573"/>
                  </a:lnTo>
                  <a:lnTo>
                    <a:pt x="463941" y="432265"/>
                  </a:lnTo>
                  <a:lnTo>
                    <a:pt x="432254" y="463950"/>
                  </a:lnTo>
                  <a:lnTo>
                    <a:pt x="395562" y="489886"/>
                  </a:lnTo>
                  <a:lnTo>
                    <a:pt x="354609" y="509332"/>
                  </a:lnTo>
                  <a:lnTo>
                    <a:pt x="310137" y="521544"/>
                  </a:lnTo>
                  <a:lnTo>
                    <a:pt x="262890" y="525779"/>
                  </a:lnTo>
                  <a:lnTo>
                    <a:pt x="215636" y="521544"/>
                  </a:lnTo>
                  <a:lnTo>
                    <a:pt x="171160" y="509332"/>
                  </a:lnTo>
                  <a:lnTo>
                    <a:pt x="130206" y="489886"/>
                  </a:lnTo>
                  <a:lnTo>
                    <a:pt x="93514" y="463950"/>
                  </a:lnTo>
                  <a:lnTo>
                    <a:pt x="61829" y="432265"/>
                  </a:lnTo>
                  <a:lnTo>
                    <a:pt x="35893" y="395573"/>
                  </a:lnTo>
                  <a:lnTo>
                    <a:pt x="16447" y="354619"/>
                  </a:lnTo>
                  <a:lnTo>
                    <a:pt x="4235" y="310143"/>
                  </a:lnTo>
                  <a:lnTo>
                    <a:pt x="0" y="262889"/>
                  </a:lnTo>
                  <a:close/>
                </a:path>
              </a:pathLst>
            </a:custGeom>
            <a:ln w="12192">
              <a:solidFill>
                <a:srgbClr val="FFFFFF"/>
              </a:solidFill>
            </a:ln>
          </p:spPr>
          <p:txBody>
            <a:bodyPr wrap="square" lIns="0" tIns="0" rIns="0" bIns="0" rtlCol="0"/>
            <a:lstStyle/>
            <a:p>
              <a:endParaRPr/>
            </a:p>
          </p:txBody>
        </p:sp>
        <p:sp>
          <p:nvSpPr>
            <p:cNvPr id="38" name="object 38"/>
            <p:cNvSpPr/>
            <p:nvPr/>
          </p:nvSpPr>
          <p:spPr>
            <a:xfrm>
              <a:off x="7761732" y="813816"/>
              <a:ext cx="4297680" cy="5222748"/>
            </a:xfrm>
            <a:prstGeom prst="rect">
              <a:avLst/>
            </a:prstGeom>
            <a:blipFill>
              <a:blip r:embed="rId3" cstate="print"/>
              <a:stretch>
                <a:fillRect/>
              </a:stretch>
            </a:blipFill>
          </p:spPr>
          <p:txBody>
            <a:bodyPr wrap="square" lIns="0" tIns="0" rIns="0" bIns="0" rtlCol="0"/>
            <a:lstStyle/>
            <a:p>
              <a:endParaRPr/>
            </a:p>
          </p:txBody>
        </p:sp>
      </p:grpSp>
      <p:sp>
        <p:nvSpPr>
          <p:cNvPr id="39" name="object 39"/>
          <p:cNvSpPr txBox="1">
            <a:spLocks noGrp="1"/>
          </p:cNvSpPr>
          <p:nvPr>
            <p:ph type="title"/>
          </p:nvPr>
        </p:nvSpPr>
        <p:spPr>
          <a:xfrm>
            <a:off x="156971" y="219456"/>
            <a:ext cx="6873240" cy="708660"/>
          </a:xfrm>
          <a:prstGeom prst="rect">
            <a:avLst/>
          </a:prstGeom>
          <a:solidFill>
            <a:srgbClr val="DEC18B"/>
          </a:solidFill>
          <a:ln w="12192">
            <a:solidFill>
              <a:srgbClr val="A28D64"/>
            </a:solidFill>
          </a:ln>
        </p:spPr>
        <p:txBody>
          <a:bodyPr vert="horz" wrap="square" lIns="0" tIns="13335" rIns="0" bIns="0" rtlCol="0">
            <a:spAutoFit/>
          </a:bodyPr>
          <a:lstStyle/>
          <a:p>
            <a:pPr marL="91440">
              <a:lnSpc>
                <a:spcPct val="100000"/>
              </a:lnSpc>
              <a:spcBef>
                <a:spcPts val="105"/>
              </a:spcBef>
            </a:pPr>
            <a:r>
              <a:rPr sz="4000" b="1" spc="-5" dirty="0">
                <a:latin typeface="Carlito"/>
                <a:cs typeface="Carlito"/>
              </a:rPr>
              <a:t>Need of the Indian</a:t>
            </a:r>
            <a:r>
              <a:rPr sz="4000" b="1" spc="5" dirty="0">
                <a:latin typeface="Carlito"/>
                <a:cs typeface="Carlito"/>
              </a:rPr>
              <a:t> </a:t>
            </a:r>
            <a:r>
              <a:rPr sz="4000" b="1" spc="-10" dirty="0">
                <a:latin typeface="Carlito"/>
                <a:cs typeface="Carlito"/>
              </a:rPr>
              <a:t>ethos</a:t>
            </a:r>
            <a:endParaRPr sz="4000">
              <a:latin typeface="Carlito"/>
              <a:cs typeface="Carlito"/>
            </a:endParaRPr>
          </a:p>
        </p:txBody>
      </p:sp>
    </p:spTree>
    <p:extLst>
      <p:ext uri="{BB962C8B-B14F-4D97-AF65-F5344CB8AC3E}">
        <p14:creationId xmlns:p14="http://schemas.microsoft.com/office/powerpoint/2010/main" val="33447536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663</TotalTime>
  <Words>4491</Words>
  <Application>Microsoft Office PowerPoint</Application>
  <PresentationFormat>Widescreen</PresentationFormat>
  <Paragraphs>300</Paragraphs>
  <Slides>39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Calibri</vt:lpstr>
      <vt:lpstr>Carlito</vt:lpstr>
      <vt:lpstr>Carltto</vt:lpstr>
      <vt:lpstr>Symbol</vt:lpstr>
      <vt:lpstr>Times New Roman</vt:lpstr>
      <vt:lpstr>Wingdings</vt:lpstr>
      <vt:lpstr>Office Theme</vt:lpstr>
      <vt:lpstr>Management Culture and Ethos</vt:lpstr>
      <vt:lpstr>PowerPoint Presentation</vt:lpstr>
      <vt:lpstr>Ethos</vt:lpstr>
      <vt:lpstr>Ethos vs. Ethics</vt:lpstr>
      <vt:lpstr>Difference between Ethics &amp; Ethos</vt:lpstr>
      <vt:lpstr>PowerPoint Presentation</vt:lpstr>
      <vt:lpstr>PowerPoint Presentation</vt:lpstr>
      <vt:lpstr>Indian Ethos in Management</vt:lpstr>
      <vt:lpstr>Need of the Indian ethos</vt:lpstr>
      <vt:lpstr>PowerPoint Presentation</vt:lpstr>
      <vt:lpstr>We have to embark upon self-study, self analysis and self criticism to locate areas of friction and  disharmony. We should prepare a balance sheet of our own strengths and weaknesses. our  mind and heart may indicate weak spots. By regular introspection we would find out solution to  problem so that the concerned parts of our being can be persuaded and guided to play the  desired role.</vt:lpstr>
      <vt:lpstr>PowerPoint Presentation</vt:lpstr>
      <vt:lpstr>Intuition is the act of coming to direct knowledge or certainty without reasoning or inferring. It  is immediate cognition by the inner mind and when fully developed is efficient and effective for  taking prompt and sound decisions. Intuition skills enable one to cope with confidence the  fluctuating environment and rapid changes. Faith is Prerequisite to develop and realize the  power of intuition.</vt:lpstr>
      <vt:lpstr>Features of Indian ethos</vt:lpstr>
      <vt:lpstr>Insights into Indian ethos</vt:lpstr>
      <vt:lpstr>Managerial effectiveness under Indian ethos in management</vt:lpstr>
      <vt:lpstr>PowerPoint Presentation</vt:lpstr>
      <vt:lpstr>Business ethos principles practiced by Indian Companies</vt:lpstr>
      <vt:lpstr>PowerPoint Presentation</vt:lpstr>
      <vt:lpstr>Application of Indian Ethos to Management</vt:lpstr>
      <vt:lpstr>PowerPoint Presentation</vt:lpstr>
      <vt:lpstr>Teaching from major Indian Scriptures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Ethics in islam</vt:lpstr>
      <vt:lpstr>Quality of work life and Indian Ethos</vt:lpstr>
      <vt:lpstr>The mindset of a manager: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Indian ethos</dc:title>
  <cp:lastModifiedBy>Dr. Sangeeta Jain</cp:lastModifiedBy>
  <cp:revision>38</cp:revision>
  <dcterms:created xsi:type="dcterms:W3CDTF">2021-04-19T08:57:46Z</dcterms:created>
  <dcterms:modified xsi:type="dcterms:W3CDTF">2022-06-14T04:32:31Z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2018-04-19T00:00:00Z</vt:filetime>
  </property>
  <property fmtid="{D5CDD505-2E9C-101B-9397-08002B2CF9AE}" pid="3" name="Creator">
    <vt:lpwstr>Microsoft® PowerPoint® 2013</vt:lpwstr>
  </property>
  <property fmtid="{D5CDD505-2E9C-101B-9397-08002B2CF9AE}" pid="4" name="LastSaved">
    <vt:filetime>2021-04-19T00:00:00Z</vt:filetime>
  </property>
</Properties>
</file>