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 id="268" r:id="rId16"/>
    <p:sldId id="271" r:id="rId17"/>
    <p:sldId id="272" r:id="rId18"/>
    <p:sldId id="273" r:id="rId19"/>
    <p:sldId id="274" r:id="rId20"/>
    <p:sldId id="275" r:id="rId21"/>
    <p:sldId id="276" r:id="rId22"/>
    <p:sldId id="277" r:id="rId23"/>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1388" y="2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3130" y="1489709"/>
            <a:ext cx="7317739" cy="2265679"/>
          </a:xfrm>
          <a:prstGeom prst="rect">
            <a:avLst/>
          </a:prstGeom>
        </p:spPr>
        <p:txBody>
          <a:bodyPr wrap="square" lIns="0" tIns="0" rIns="0" bIns="0">
            <a:spAutoFit/>
          </a:bodyPr>
          <a:lstStyle>
            <a:lvl1pPr>
              <a:defRPr sz="11500" b="0" i="0">
                <a:solidFill>
                  <a:schemeClr val="tx1"/>
                </a:solidFill>
                <a:latin typeface="Arial Black"/>
                <a:cs typeface="Arial Black"/>
              </a:defRPr>
            </a:lvl1pPr>
          </a:lstStyle>
          <a:p>
            <a:endParaRPr/>
          </a:p>
        </p:txBody>
      </p:sp>
      <p:sp>
        <p:nvSpPr>
          <p:cNvPr id="3" name="Holder 3"/>
          <p:cNvSpPr>
            <a:spLocks noGrp="1"/>
          </p:cNvSpPr>
          <p:nvPr>
            <p:ph type="subTitle" idx="4"/>
          </p:nvPr>
        </p:nvSpPr>
        <p:spPr>
          <a:xfrm>
            <a:off x="1078864" y="4648200"/>
            <a:ext cx="6986270" cy="120142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6/28/2021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1" i="0">
                <a:solidFill>
                  <a:schemeClr val="tx1"/>
                </a:solidFill>
                <a:latin typeface="Times New Roman"/>
                <a:cs typeface="Times New Roman"/>
              </a:defRPr>
            </a:lvl1pPr>
          </a:lstStyle>
          <a:p>
            <a:endParaRPr/>
          </a:p>
        </p:txBody>
      </p:sp>
      <p:sp>
        <p:nvSpPr>
          <p:cNvPr id="3" name="Holder 3"/>
          <p:cNvSpPr>
            <a:spLocks noGrp="1"/>
          </p:cNvSpPr>
          <p:nvPr>
            <p:ph type="body" idx="1"/>
          </p:nvPr>
        </p:nvSpPr>
        <p:spPr/>
        <p:txBody>
          <a:bodyPr lIns="0" tIns="0" rIns="0" bIns="0"/>
          <a:lstStyle>
            <a:lvl1pPr>
              <a:defRPr sz="2800" b="0" i="0">
                <a:solidFill>
                  <a:schemeClr val="tx1"/>
                </a:solidFill>
                <a:latin typeface="Times New Roman"/>
                <a:cs typeface="Times New Roman"/>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6/28/2021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1" i="0">
                <a:solidFill>
                  <a:schemeClr val="tx1"/>
                </a:solidFill>
                <a:latin typeface="Times New Roman"/>
                <a:cs typeface="Times New Roman"/>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6/28/2021</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1" i="0">
                <a:solidFill>
                  <a:schemeClr val="tx1"/>
                </a:solidFill>
                <a:latin typeface="Times New Roman"/>
                <a:cs typeface="Times New Roman"/>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6/28/2021</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6/28/2021</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807209" y="163829"/>
            <a:ext cx="5529580" cy="1365250"/>
          </a:xfrm>
          <a:prstGeom prst="rect">
            <a:avLst/>
          </a:prstGeom>
        </p:spPr>
        <p:txBody>
          <a:bodyPr wrap="square" lIns="0" tIns="0" rIns="0" bIns="0">
            <a:spAutoFit/>
          </a:bodyPr>
          <a:lstStyle>
            <a:lvl1pPr>
              <a:defRPr sz="4000" b="1" i="0">
                <a:solidFill>
                  <a:schemeClr val="tx1"/>
                </a:solidFill>
                <a:latin typeface="Times New Roman"/>
                <a:cs typeface="Times New Roman"/>
              </a:defRPr>
            </a:lvl1pPr>
          </a:lstStyle>
          <a:p>
            <a:endParaRPr/>
          </a:p>
        </p:txBody>
      </p:sp>
      <p:sp>
        <p:nvSpPr>
          <p:cNvPr id="3" name="Holder 3"/>
          <p:cNvSpPr>
            <a:spLocks noGrp="1"/>
          </p:cNvSpPr>
          <p:nvPr>
            <p:ph type="body" idx="1"/>
          </p:nvPr>
        </p:nvSpPr>
        <p:spPr>
          <a:xfrm>
            <a:off x="434340" y="3360420"/>
            <a:ext cx="8205470" cy="1907539"/>
          </a:xfrm>
          <a:prstGeom prst="rect">
            <a:avLst/>
          </a:prstGeom>
        </p:spPr>
        <p:txBody>
          <a:bodyPr wrap="square" lIns="0" tIns="0" rIns="0" bIns="0">
            <a:spAutoFit/>
          </a:bodyPr>
          <a:lstStyle>
            <a:lvl1pPr>
              <a:defRPr sz="2800" b="0" i="0">
                <a:solidFill>
                  <a:schemeClr val="tx1"/>
                </a:solidFill>
                <a:latin typeface="Times New Roman"/>
                <a:cs typeface="Times New Roman"/>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6/28/2021</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ctrTitle"/>
          </p:nvPr>
        </p:nvSpPr>
        <p:spPr>
          <a:prstGeom prst="rect">
            <a:avLst/>
          </a:prstGeom>
        </p:spPr>
        <p:txBody>
          <a:bodyPr vert="horz" wrap="square" lIns="0" tIns="12700" rIns="0" bIns="0" rtlCol="0">
            <a:spAutoFit/>
          </a:bodyPr>
          <a:lstStyle/>
          <a:p>
            <a:pPr marL="1905" algn="ctr">
              <a:lnSpc>
                <a:spcPct val="100000"/>
              </a:lnSpc>
              <a:spcBef>
                <a:spcPts val="100"/>
              </a:spcBef>
            </a:pPr>
            <a:r>
              <a:rPr spc="70" dirty="0"/>
              <a:t>VIRTUES</a:t>
            </a:r>
          </a:p>
          <a:p>
            <a:pPr marL="1905" marR="4445" algn="ctr">
              <a:lnSpc>
                <a:spcPct val="100000"/>
              </a:lnSpc>
            </a:pPr>
            <a:r>
              <a:rPr sz="3200" b="1" spc="-5" dirty="0">
                <a:latin typeface="Carlito"/>
                <a:cs typeface="Carlito"/>
              </a:rPr>
              <a:t>[Behavior showing high moral</a:t>
            </a:r>
            <a:r>
              <a:rPr sz="3200" b="1" spc="10" dirty="0">
                <a:latin typeface="Carlito"/>
                <a:cs typeface="Carlito"/>
              </a:rPr>
              <a:t> </a:t>
            </a:r>
            <a:r>
              <a:rPr sz="3200" b="1" spc="-5" dirty="0">
                <a:latin typeface="Carlito"/>
                <a:cs typeface="Carlito"/>
              </a:rPr>
              <a:t>standard]</a:t>
            </a:r>
            <a:endParaRPr sz="3200">
              <a:latin typeface="Carlito"/>
              <a:cs typeface="Carlito"/>
            </a:endParaRPr>
          </a:p>
        </p:txBody>
      </p:sp>
      <p:sp>
        <p:nvSpPr>
          <p:cNvPr id="3" name="object 3"/>
          <p:cNvSpPr txBox="1"/>
          <p:nvPr/>
        </p:nvSpPr>
        <p:spPr>
          <a:xfrm>
            <a:off x="1600200" y="4648200"/>
            <a:ext cx="6464935" cy="567463"/>
          </a:xfrm>
          <a:prstGeom prst="rect">
            <a:avLst/>
          </a:prstGeom>
        </p:spPr>
        <p:txBody>
          <a:bodyPr vert="horz" wrap="square" lIns="0" tIns="12065" rIns="0" bIns="0" rtlCol="0">
            <a:spAutoFit/>
          </a:bodyPr>
          <a:lstStyle/>
          <a:p>
            <a:pPr marL="12700" marR="5080" indent="2832100" algn="r">
              <a:lnSpc>
                <a:spcPct val="120600"/>
              </a:lnSpc>
              <a:spcBef>
                <a:spcPts val="95"/>
              </a:spcBef>
            </a:pPr>
            <a:r>
              <a:rPr sz="3200" spc="-5" dirty="0">
                <a:solidFill>
                  <a:srgbClr val="888888"/>
                </a:solidFill>
                <a:latin typeface="Carlito"/>
                <a:cs typeface="Carlito"/>
              </a:rPr>
              <a:t>By  </a:t>
            </a:r>
            <a:r>
              <a:rPr lang="en-US" sz="3200" spc="-5" dirty="0">
                <a:solidFill>
                  <a:srgbClr val="888888"/>
                </a:solidFill>
                <a:latin typeface="Carlito"/>
                <a:cs typeface="Carlito"/>
              </a:rPr>
              <a:t>Dr. Sangeeta Jain</a:t>
            </a:r>
            <a:endParaRPr sz="3200" dirty="0">
              <a:latin typeface="Carlito"/>
              <a:cs typeface="Carlito"/>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822450" y="0"/>
            <a:ext cx="5492115" cy="513080"/>
          </a:xfrm>
          <a:prstGeom prst="rect">
            <a:avLst/>
          </a:prstGeom>
        </p:spPr>
        <p:txBody>
          <a:bodyPr vert="horz" wrap="square" lIns="0" tIns="12700" rIns="0" bIns="0" rtlCol="0">
            <a:spAutoFit/>
          </a:bodyPr>
          <a:lstStyle/>
          <a:p>
            <a:pPr marL="12700">
              <a:lnSpc>
                <a:spcPct val="100000"/>
              </a:lnSpc>
              <a:spcBef>
                <a:spcPts val="100"/>
              </a:spcBef>
            </a:pPr>
            <a:r>
              <a:rPr sz="3200" spc="-5" dirty="0"/>
              <a:t>PUBLIC SPIRITED</a:t>
            </a:r>
            <a:r>
              <a:rPr sz="3200" spc="-25" dirty="0"/>
              <a:t> </a:t>
            </a:r>
            <a:r>
              <a:rPr sz="3200" spc="-5" dirty="0"/>
              <a:t>VIRTUES</a:t>
            </a:r>
            <a:endParaRPr sz="3200"/>
          </a:p>
        </p:txBody>
      </p:sp>
      <p:sp>
        <p:nvSpPr>
          <p:cNvPr id="3" name="object 3"/>
          <p:cNvSpPr txBox="1"/>
          <p:nvPr/>
        </p:nvSpPr>
        <p:spPr>
          <a:xfrm>
            <a:off x="497840" y="746759"/>
            <a:ext cx="8148320" cy="4657685"/>
          </a:xfrm>
          <a:prstGeom prst="rect">
            <a:avLst/>
          </a:prstGeom>
        </p:spPr>
        <p:txBody>
          <a:bodyPr vert="horz" wrap="square" lIns="0" tIns="12700" rIns="0" bIns="0" rtlCol="0">
            <a:spAutoFit/>
          </a:bodyPr>
          <a:lstStyle/>
          <a:p>
            <a:pPr marL="393700" marR="55244" indent="-342900" algn="just">
              <a:lnSpc>
                <a:spcPct val="100000"/>
              </a:lnSpc>
              <a:spcBef>
                <a:spcPts val="100"/>
              </a:spcBef>
              <a:buFont typeface="Arial"/>
              <a:buChar char="•"/>
              <a:tabLst>
                <a:tab pos="393700" algn="l"/>
              </a:tabLst>
            </a:pPr>
            <a:r>
              <a:rPr sz="3200" dirty="0">
                <a:latin typeface="Times New Roman"/>
                <a:cs typeface="Times New Roman"/>
              </a:rPr>
              <a:t>Focusing on </a:t>
            </a:r>
            <a:r>
              <a:rPr sz="3200" spc="-5" dirty="0">
                <a:latin typeface="Times New Roman"/>
                <a:cs typeface="Times New Roman"/>
              </a:rPr>
              <a:t>the </a:t>
            </a:r>
            <a:r>
              <a:rPr sz="3200" dirty="0">
                <a:latin typeface="Times New Roman"/>
                <a:cs typeface="Times New Roman"/>
              </a:rPr>
              <a:t>good of </a:t>
            </a:r>
            <a:r>
              <a:rPr sz="3200" spc="-5" dirty="0">
                <a:latin typeface="Times New Roman"/>
                <a:cs typeface="Times New Roman"/>
              </a:rPr>
              <a:t>the clients </a:t>
            </a:r>
            <a:r>
              <a:rPr sz="3200" dirty="0">
                <a:latin typeface="Times New Roman"/>
                <a:cs typeface="Times New Roman"/>
              </a:rPr>
              <a:t>and </a:t>
            </a:r>
            <a:r>
              <a:rPr sz="3200" spc="-5" dirty="0">
                <a:latin typeface="Times New Roman"/>
                <a:cs typeface="Times New Roman"/>
              </a:rPr>
              <a:t>public  affected </a:t>
            </a:r>
            <a:r>
              <a:rPr sz="3200" dirty="0">
                <a:latin typeface="Times New Roman"/>
                <a:cs typeface="Times New Roman"/>
              </a:rPr>
              <a:t>by </a:t>
            </a:r>
            <a:r>
              <a:rPr sz="3200" spc="-5" dirty="0">
                <a:latin typeface="Times New Roman"/>
                <a:cs typeface="Times New Roman"/>
              </a:rPr>
              <a:t>the </a:t>
            </a:r>
            <a:r>
              <a:rPr sz="3200" dirty="0">
                <a:latin typeface="Times New Roman"/>
                <a:cs typeface="Times New Roman"/>
              </a:rPr>
              <a:t>engineers’ work by not  </a:t>
            </a:r>
            <a:r>
              <a:rPr sz="3200" spc="-5" dirty="0">
                <a:latin typeface="Times New Roman"/>
                <a:cs typeface="Times New Roman"/>
              </a:rPr>
              <a:t>directly </a:t>
            </a:r>
            <a:r>
              <a:rPr sz="3200" dirty="0">
                <a:latin typeface="Times New Roman"/>
                <a:cs typeface="Times New Roman"/>
              </a:rPr>
              <a:t>and </a:t>
            </a:r>
            <a:r>
              <a:rPr sz="3200" spc="-5" dirty="0">
                <a:latin typeface="Times New Roman"/>
                <a:cs typeface="Times New Roman"/>
              </a:rPr>
              <a:t>intentionally harming </a:t>
            </a:r>
            <a:r>
              <a:rPr sz="3200" dirty="0">
                <a:latin typeface="Times New Roman"/>
                <a:cs typeface="Times New Roman"/>
              </a:rPr>
              <a:t>others </a:t>
            </a:r>
            <a:r>
              <a:rPr sz="3200" spc="-5" dirty="0" err="1">
                <a:latin typeface="Times New Roman"/>
                <a:cs typeface="Times New Roman"/>
              </a:rPr>
              <a:t>i.e.‘non</a:t>
            </a:r>
            <a:r>
              <a:rPr sz="3200" spc="-5" dirty="0">
                <a:latin typeface="Times New Roman"/>
                <a:cs typeface="Times New Roman"/>
              </a:rPr>
              <a:t>-maleficence</a:t>
            </a:r>
            <a:r>
              <a:rPr lang="en-US" sz="3200" spc="-5" dirty="0">
                <a:latin typeface="Times New Roman"/>
                <a:cs typeface="Times New Roman"/>
              </a:rPr>
              <a:t> </a:t>
            </a:r>
            <a:r>
              <a:rPr sz="3200" spc="-5" dirty="0">
                <a:latin typeface="Times New Roman"/>
                <a:cs typeface="Times New Roman"/>
              </a:rPr>
              <a:t>(do </a:t>
            </a:r>
            <a:r>
              <a:rPr sz="3200" dirty="0">
                <a:latin typeface="Times New Roman"/>
                <a:cs typeface="Times New Roman"/>
              </a:rPr>
              <a:t>not</a:t>
            </a:r>
            <a:r>
              <a:rPr sz="3200" spc="40" dirty="0">
                <a:latin typeface="Times New Roman"/>
                <a:cs typeface="Times New Roman"/>
              </a:rPr>
              <a:t> </a:t>
            </a:r>
            <a:r>
              <a:rPr sz="3200" spc="-10" dirty="0">
                <a:latin typeface="Times New Roman"/>
                <a:cs typeface="Times New Roman"/>
              </a:rPr>
              <a:t>harm)’.</a:t>
            </a:r>
            <a:endParaRPr sz="3200" dirty="0">
              <a:latin typeface="Times New Roman"/>
              <a:cs typeface="Times New Roman"/>
            </a:endParaRPr>
          </a:p>
          <a:p>
            <a:pPr marL="393700" marR="48260" indent="-342900" algn="just">
              <a:lnSpc>
                <a:spcPct val="100000"/>
              </a:lnSpc>
              <a:buFont typeface="UnDotum"/>
              <a:buChar char=""/>
              <a:tabLst>
                <a:tab pos="393700" algn="l"/>
              </a:tabLst>
            </a:pPr>
            <a:r>
              <a:rPr sz="2800" spc="-5" dirty="0">
                <a:latin typeface="Times New Roman"/>
                <a:cs typeface="Times New Roman"/>
              </a:rPr>
              <a:t>Ex: Fairness: Treating all </a:t>
            </a:r>
            <a:r>
              <a:rPr sz="2800" dirty="0">
                <a:latin typeface="Times New Roman"/>
                <a:cs typeface="Times New Roman"/>
              </a:rPr>
              <a:t>people </a:t>
            </a:r>
            <a:r>
              <a:rPr sz="2800" spc="-5" dirty="0">
                <a:latin typeface="Times New Roman"/>
                <a:cs typeface="Times New Roman"/>
              </a:rPr>
              <a:t>the </a:t>
            </a:r>
            <a:r>
              <a:rPr sz="2800" spc="-10" dirty="0">
                <a:latin typeface="Times New Roman"/>
                <a:cs typeface="Times New Roman"/>
              </a:rPr>
              <a:t>same </a:t>
            </a:r>
            <a:r>
              <a:rPr sz="2800" spc="-5" dirty="0">
                <a:latin typeface="Times New Roman"/>
                <a:cs typeface="Times New Roman"/>
              </a:rPr>
              <a:t>according  </a:t>
            </a:r>
            <a:r>
              <a:rPr sz="2800" dirty="0">
                <a:latin typeface="Times New Roman"/>
                <a:cs typeface="Times New Roman"/>
              </a:rPr>
              <a:t>to notions of </a:t>
            </a:r>
            <a:r>
              <a:rPr sz="2800" spc="-5" dirty="0">
                <a:latin typeface="Times New Roman"/>
                <a:cs typeface="Times New Roman"/>
              </a:rPr>
              <a:t>fairness and justice; </a:t>
            </a:r>
            <a:r>
              <a:rPr sz="2800" dirty="0">
                <a:latin typeface="Times New Roman"/>
                <a:cs typeface="Times New Roman"/>
              </a:rPr>
              <a:t>not </a:t>
            </a:r>
            <a:r>
              <a:rPr sz="2800" spc="-5" dirty="0">
                <a:latin typeface="Times New Roman"/>
                <a:cs typeface="Times New Roman"/>
              </a:rPr>
              <a:t>letting personal  feelings </a:t>
            </a:r>
            <a:r>
              <a:rPr sz="2800" b="1" dirty="0">
                <a:solidFill>
                  <a:srgbClr val="006FBF"/>
                </a:solidFill>
                <a:latin typeface="Times New Roman"/>
                <a:cs typeface="Times New Roman"/>
              </a:rPr>
              <a:t>bias </a:t>
            </a:r>
            <a:r>
              <a:rPr sz="2800" b="1" spc="-5" dirty="0">
                <a:solidFill>
                  <a:srgbClr val="006FBF"/>
                </a:solidFill>
                <a:latin typeface="Times New Roman"/>
                <a:cs typeface="Times New Roman"/>
              </a:rPr>
              <a:t>decisions </a:t>
            </a:r>
            <a:r>
              <a:rPr sz="2800" spc="-5" dirty="0">
                <a:latin typeface="Times New Roman"/>
                <a:cs typeface="Times New Roman"/>
              </a:rPr>
              <a:t>about</a:t>
            </a:r>
            <a:r>
              <a:rPr sz="2800" spc="-20" dirty="0">
                <a:latin typeface="Times New Roman"/>
                <a:cs typeface="Times New Roman"/>
              </a:rPr>
              <a:t> </a:t>
            </a:r>
            <a:r>
              <a:rPr sz="2800" dirty="0">
                <a:latin typeface="Times New Roman"/>
                <a:cs typeface="Times New Roman"/>
              </a:rPr>
              <a:t>others.</a:t>
            </a:r>
          </a:p>
          <a:p>
            <a:pPr marL="393700" marR="43180" indent="-342900" algn="just">
              <a:lnSpc>
                <a:spcPct val="100000"/>
              </a:lnSpc>
              <a:spcBef>
                <a:spcPts val="700"/>
              </a:spcBef>
              <a:buFont typeface="UnDotum"/>
              <a:buChar char=""/>
              <a:tabLst>
                <a:tab pos="393700" algn="l"/>
              </a:tabLst>
            </a:pPr>
            <a:r>
              <a:rPr sz="2800" spc="-5" dirty="0">
                <a:latin typeface="Times New Roman"/>
                <a:cs typeface="Times New Roman"/>
              </a:rPr>
              <a:t>Ex: Leadership: </a:t>
            </a:r>
            <a:r>
              <a:rPr sz="2800" b="1" spc="-5" dirty="0">
                <a:solidFill>
                  <a:srgbClr val="006FBF"/>
                </a:solidFill>
                <a:latin typeface="Times New Roman"/>
                <a:cs typeface="Times New Roman"/>
              </a:rPr>
              <a:t>Encouraging </a:t>
            </a:r>
            <a:r>
              <a:rPr sz="2800" b="1" dirty="0">
                <a:solidFill>
                  <a:srgbClr val="006FBF"/>
                </a:solidFill>
                <a:latin typeface="Times New Roman"/>
                <a:cs typeface="Times New Roman"/>
              </a:rPr>
              <a:t>a group </a:t>
            </a:r>
            <a:r>
              <a:rPr sz="2800" dirty="0">
                <a:latin typeface="Times New Roman"/>
                <a:cs typeface="Times New Roman"/>
              </a:rPr>
              <a:t>of </a:t>
            </a:r>
            <a:r>
              <a:rPr sz="2800" spc="-5" dirty="0">
                <a:latin typeface="Times New Roman"/>
                <a:cs typeface="Times New Roman"/>
              </a:rPr>
              <a:t>which </a:t>
            </a:r>
            <a:r>
              <a:rPr sz="2800" dirty="0">
                <a:latin typeface="Times New Roman"/>
                <a:cs typeface="Times New Roman"/>
              </a:rPr>
              <a:t>one  is a </a:t>
            </a:r>
            <a:r>
              <a:rPr sz="2800" spc="-10" dirty="0">
                <a:latin typeface="Times New Roman"/>
                <a:cs typeface="Times New Roman"/>
              </a:rPr>
              <a:t>member </a:t>
            </a:r>
            <a:r>
              <a:rPr sz="2800" dirty="0">
                <a:latin typeface="Times New Roman"/>
                <a:cs typeface="Times New Roman"/>
              </a:rPr>
              <a:t>to </a:t>
            </a:r>
            <a:r>
              <a:rPr sz="2800" spc="-5" dirty="0">
                <a:latin typeface="Times New Roman"/>
                <a:cs typeface="Times New Roman"/>
              </a:rPr>
              <a:t>get </a:t>
            </a:r>
            <a:r>
              <a:rPr sz="2800" dirty="0">
                <a:latin typeface="Times New Roman"/>
                <a:cs typeface="Times New Roman"/>
              </a:rPr>
              <a:t>things done </a:t>
            </a:r>
            <a:r>
              <a:rPr sz="2800" spc="-5" dirty="0">
                <a:latin typeface="Times New Roman"/>
                <a:cs typeface="Times New Roman"/>
              </a:rPr>
              <a:t>and at </a:t>
            </a:r>
            <a:r>
              <a:rPr sz="2800" dirty="0">
                <a:latin typeface="Times New Roman"/>
                <a:cs typeface="Times New Roman"/>
              </a:rPr>
              <a:t>the </a:t>
            </a:r>
            <a:r>
              <a:rPr sz="2800" spc="-10" dirty="0">
                <a:latin typeface="Times New Roman"/>
                <a:cs typeface="Times New Roman"/>
              </a:rPr>
              <a:t>same  maintain time </a:t>
            </a:r>
            <a:r>
              <a:rPr sz="2800" b="1" dirty="0">
                <a:solidFill>
                  <a:srgbClr val="006FBF"/>
                </a:solidFill>
                <a:latin typeface="Times New Roman"/>
                <a:cs typeface="Times New Roman"/>
              </a:rPr>
              <a:t>good </a:t>
            </a:r>
            <a:r>
              <a:rPr sz="2800" b="1" spc="-5" dirty="0">
                <a:solidFill>
                  <a:srgbClr val="006FBF"/>
                </a:solidFill>
                <a:latin typeface="Times New Roman"/>
                <a:cs typeface="Times New Roman"/>
              </a:rPr>
              <a:t>relations </a:t>
            </a:r>
            <a:r>
              <a:rPr sz="2800" spc="-5" dirty="0">
                <a:latin typeface="Times New Roman"/>
                <a:cs typeface="Times New Roman"/>
              </a:rPr>
              <a:t>within </a:t>
            </a:r>
            <a:r>
              <a:rPr sz="2800" dirty="0">
                <a:latin typeface="Times New Roman"/>
                <a:cs typeface="Times New Roman"/>
              </a:rPr>
              <a:t>the</a:t>
            </a:r>
            <a:r>
              <a:rPr sz="2800" spc="50" dirty="0">
                <a:latin typeface="Times New Roman"/>
                <a:cs typeface="Times New Roman"/>
              </a:rPr>
              <a:t> </a:t>
            </a:r>
            <a:r>
              <a:rPr sz="2800" dirty="0">
                <a:latin typeface="Times New Roman"/>
                <a:cs typeface="Times New Roman"/>
              </a:rPr>
              <a:t>group.</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325370" y="35559"/>
            <a:ext cx="4487545" cy="513080"/>
          </a:xfrm>
          <a:prstGeom prst="rect">
            <a:avLst/>
          </a:prstGeom>
        </p:spPr>
        <p:txBody>
          <a:bodyPr vert="horz" wrap="square" lIns="0" tIns="12700" rIns="0" bIns="0" rtlCol="0">
            <a:spAutoFit/>
          </a:bodyPr>
          <a:lstStyle/>
          <a:p>
            <a:pPr marL="12700">
              <a:lnSpc>
                <a:spcPct val="100000"/>
              </a:lnSpc>
              <a:spcBef>
                <a:spcPts val="100"/>
              </a:spcBef>
            </a:pPr>
            <a:r>
              <a:rPr sz="3200" dirty="0"/>
              <a:t>TEAMWORK</a:t>
            </a:r>
            <a:r>
              <a:rPr sz="3200" spc="-75" dirty="0"/>
              <a:t> </a:t>
            </a:r>
            <a:r>
              <a:rPr sz="3200" spc="-5" dirty="0"/>
              <a:t>VIRTUES</a:t>
            </a:r>
            <a:endParaRPr sz="3200"/>
          </a:p>
        </p:txBody>
      </p:sp>
      <p:sp>
        <p:nvSpPr>
          <p:cNvPr id="3" name="object 3"/>
          <p:cNvSpPr txBox="1"/>
          <p:nvPr/>
        </p:nvSpPr>
        <p:spPr>
          <a:xfrm>
            <a:off x="535940" y="1104900"/>
            <a:ext cx="8056245" cy="999490"/>
          </a:xfrm>
          <a:prstGeom prst="rect">
            <a:avLst/>
          </a:prstGeom>
        </p:spPr>
        <p:txBody>
          <a:bodyPr vert="horz" wrap="square" lIns="0" tIns="29845" rIns="0" bIns="0" rtlCol="0">
            <a:spAutoFit/>
          </a:bodyPr>
          <a:lstStyle/>
          <a:p>
            <a:pPr marL="355600" marR="5080" indent="-342900">
              <a:lnSpc>
                <a:spcPts val="3829"/>
              </a:lnSpc>
              <a:spcBef>
                <a:spcPts val="235"/>
              </a:spcBef>
              <a:buFont typeface="Arial"/>
              <a:buChar char="•"/>
              <a:tabLst>
                <a:tab pos="354965" algn="l"/>
                <a:tab pos="355600" algn="l"/>
                <a:tab pos="1922145" algn="l"/>
                <a:tab pos="4346575" algn="l"/>
                <a:tab pos="4939665" algn="l"/>
                <a:tab pos="6054725" algn="l"/>
              </a:tabLst>
            </a:pPr>
            <a:r>
              <a:rPr sz="3200" spc="-10" dirty="0">
                <a:latin typeface="Times New Roman"/>
                <a:cs typeface="Times New Roman"/>
              </a:rPr>
              <a:t>E</a:t>
            </a:r>
            <a:r>
              <a:rPr sz="3200" spc="5" dirty="0">
                <a:latin typeface="Times New Roman"/>
                <a:cs typeface="Times New Roman"/>
              </a:rPr>
              <a:t>nab</a:t>
            </a:r>
            <a:r>
              <a:rPr sz="3200" spc="-5" dirty="0">
                <a:latin typeface="Times New Roman"/>
                <a:cs typeface="Times New Roman"/>
              </a:rPr>
              <a:t>le</a:t>
            </a:r>
            <a:r>
              <a:rPr sz="3200" dirty="0">
                <a:latin typeface="Times New Roman"/>
                <a:cs typeface="Times New Roman"/>
              </a:rPr>
              <a:t>s	</a:t>
            </a:r>
            <a:r>
              <a:rPr sz="3200" spc="5" dirty="0">
                <a:latin typeface="Times New Roman"/>
                <a:cs typeface="Times New Roman"/>
              </a:rPr>
              <a:t>p</a:t>
            </a:r>
            <a:r>
              <a:rPr sz="3200" spc="-10" dirty="0">
                <a:latin typeface="Times New Roman"/>
                <a:cs typeface="Times New Roman"/>
              </a:rPr>
              <a:t>r</a:t>
            </a:r>
            <a:r>
              <a:rPr sz="3200" spc="5" dirty="0">
                <a:latin typeface="Times New Roman"/>
                <a:cs typeface="Times New Roman"/>
              </a:rPr>
              <a:t>o</a:t>
            </a:r>
            <a:r>
              <a:rPr sz="3200" spc="-10" dirty="0">
                <a:latin typeface="Times New Roman"/>
                <a:cs typeface="Times New Roman"/>
              </a:rPr>
              <a:t>f</a:t>
            </a:r>
            <a:r>
              <a:rPr sz="3200" spc="5" dirty="0">
                <a:latin typeface="Times New Roman"/>
                <a:cs typeface="Times New Roman"/>
              </a:rPr>
              <a:t>e</a:t>
            </a:r>
            <a:r>
              <a:rPr sz="3200" spc="-10" dirty="0">
                <a:latin typeface="Times New Roman"/>
                <a:cs typeface="Times New Roman"/>
              </a:rPr>
              <a:t>s</a:t>
            </a:r>
            <a:r>
              <a:rPr sz="3200" dirty="0">
                <a:latin typeface="Times New Roman"/>
                <a:cs typeface="Times New Roman"/>
              </a:rPr>
              <a:t>s</a:t>
            </a:r>
            <a:r>
              <a:rPr sz="3200" spc="-5" dirty="0">
                <a:latin typeface="Times New Roman"/>
                <a:cs typeface="Times New Roman"/>
              </a:rPr>
              <a:t>i</a:t>
            </a:r>
            <a:r>
              <a:rPr sz="3200" dirty="0">
                <a:latin typeface="Times New Roman"/>
                <a:cs typeface="Times New Roman"/>
              </a:rPr>
              <a:t>o</a:t>
            </a:r>
            <a:r>
              <a:rPr sz="3200" spc="5" dirty="0">
                <a:latin typeface="Times New Roman"/>
                <a:cs typeface="Times New Roman"/>
              </a:rPr>
              <a:t>n</a:t>
            </a:r>
            <a:r>
              <a:rPr sz="3200" spc="-5" dirty="0">
                <a:latin typeface="Times New Roman"/>
                <a:cs typeface="Times New Roman"/>
              </a:rPr>
              <a:t>al</a:t>
            </a:r>
            <a:r>
              <a:rPr sz="3200" dirty="0">
                <a:latin typeface="Times New Roman"/>
                <a:cs typeface="Times New Roman"/>
              </a:rPr>
              <a:t>s	</a:t>
            </a:r>
            <a:r>
              <a:rPr sz="3200" spc="-10" dirty="0">
                <a:latin typeface="Times New Roman"/>
                <a:cs typeface="Times New Roman"/>
              </a:rPr>
              <a:t>t</a:t>
            </a:r>
            <a:r>
              <a:rPr sz="3200" dirty="0">
                <a:latin typeface="Times New Roman"/>
                <a:cs typeface="Times New Roman"/>
              </a:rPr>
              <a:t>o	</a:t>
            </a:r>
            <a:r>
              <a:rPr sz="3200" spc="5" dirty="0">
                <a:latin typeface="Times New Roman"/>
                <a:cs typeface="Times New Roman"/>
              </a:rPr>
              <a:t>wo</a:t>
            </a:r>
            <a:r>
              <a:rPr sz="3200" dirty="0">
                <a:latin typeface="Times New Roman"/>
                <a:cs typeface="Times New Roman"/>
              </a:rPr>
              <a:t>rk	su</a:t>
            </a:r>
            <a:r>
              <a:rPr sz="3200" spc="5" dirty="0">
                <a:latin typeface="Times New Roman"/>
                <a:cs typeface="Times New Roman"/>
              </a:rPr>
              <a:t>cce</a:t>
            </a:r>
            <a:r>
              <a:rPr sz="3200" dirty="0">
                <a:latin typeface="Times New Roman"/>
                <a:cs typeface="Times New Roman"/>
              </a:rPr>
              <a:t>ss</a:t>
            </a:r>
            <a:r>
              <a:rPr sz="3200" spc="-20" dirty="0">
                <a:latin typeface="Times New Roman"/>
                <a:cs typeface="Times New Roman"/>
              </a:rPr>
              <a:t>f</a:t>
            </a:r>
            <a:r>
              <a:rPr sz="3200" spc="5" dirty="0">
                <a:latin typeface="Times New Roman"/>
                <a:cs typeface="Times New Roman"/>
              </a:rPr>
              <a:t>u</a:t>
            </a:r>
            <a:r>
              <a:rPr sz="3200" spc="-5" dirty="0">
                <a:latin typeface="Times New Roman"/>
                <a:cs typeface="Times New Roman"/>
              </a:rPr>
              <a:t>l</a:t>
            </a:r>
            <a:r>
              <a:rPr sz="3200" spc="-10" dirty="0">
                <a:latin typeface="Times New Roman"/>
                <a:cs typeface="Times New Roman"/>
              </a:rPr>
              <a:t>l</a:t>
            </a:r>
            <a:r>
              <a:rPr sz="3200" dirty="0">
                <a:latin typeface="Times New Roman"/>
                <a:cs typeface="Times New Roman"/>
              </a:rPr>
              <a:t>y  </a:t>
            </a:r>
            <a:r>
              <a:rPr sz="3200" spc="-5" dirty="0">
                <a:latin typeface="Times New Roman"/>
                <a:cs typeface="Times New Roman"/>
              </a:rPr>
              <a:t>with</a:t>
            </a:r>
            <a:r>
              <a:rPr sz="3200" dirty="0">
                <a:latin typeface="Times New Roman"/>
                <a:cs typeface="Times New Roman"/>
              </a:rPr>
              <a:t> </a:t>
            </a:r>
            <a:r>
              <a:rPr sz="3200" spc="-5" dirty="0">
                <a:latin typeface="Times New Roman"/>
                <a:cs typeface="Times New Roman"/>
              </a:rPr>
              <a:t>others.</a:t>
            </a:r>
            <a:endParaRPr sz="3200">
              <a:latin typeface="Times New Roman"/>
              <a:cs typeface="Times New Roman"/>
            </a:endParaRPr>
          </a:p>
        </p:txBody>
      </p:sp>
      <p:sp>
        <p:nvSpPr>
          <p:cNvPr id="4" name="object 4"/>
          <p:cNvSpPr txBox="1"/>
          <p:nvPr/>
        </p:nvSpPr>
        <p:spPr>
          <a:xfrm>
            <a:off x="878839" y="2594609"/>
            <a:ext cx="5800090" cy="878840"/>
          </a:xfrm>
          <a:prstGeom prst="rect">
            <a:avLst/>
          </a:prstGeom>
        </p:spPr>
        <p:txBody>
          <a:bodyPr vert="horz" wrap="square" lIns="0" tIns="12700" rIns="0" bIns="0" rtlCol="0">
            <a:spAutoFit/>
          </a:bodyPr>
          <a:lstStyle/>
          <a:p>
            <a:pPr marL="12700" marR="5080">
              <a:lnSpc>
                <a:spcPct val="100000"/>
              </a:lnSpc>
              <a:spcBef>
                <a:spcPts val="100"/>
              </a:spcBef>
              <a:tabLst>
                <a:tab pos="2221865" algn="l"/>
                <a:tab pos="2335530" algn="l"/>
                <a:tab pos="3669029" algn="l"/>
                <a:tab pos="4411345" algn="l"/>
                <a:tab pos="5081905" algn="l"/>
              </a:tabLst>
            </a:pPr>
            <a:r>
              <a:rPr sz="2800" spc="-5" dirty="0">
                <a:latin typeface="Times New Roman"/>
                <a:cs typeface="Times New Roman"/>
              </a:rPr>
              <a:t>colleagues),	cooperativeness,	</a:t>
            </a:r>
            <a:r>
              <a:rPr sz="2800" dirty="0">
                <a:latin typeface="Times New Roman"/>
                <a:cs typeface="Times New Roman"/>
              </a:rPr>
              <a:t>the  </a:t>
            </a:r>
            <a:r>
              <a:rPr sz="2800" spc="-15" dirty="0">
                <a:latin typeface="Times New Roman"/>
                <a:cs typeface="Times New Roman"/>
              </a:rPr>
              <a:t>c</a:t>
            </a:r>
            <a:r>
              <a:rPr sz="2800" spc="5" dirty="0">
                <a:latin typeface="Times New Roman"/>
                <a:cs typeface="Times New Roman"/>
              </a:rPr>
              <a:t>o</a:t>
            </a:r>
            <a:r>
              <a:rPr sz="2800" spc="-20" dirty="0">
                <a:latin typeface="Times New Roman"/>
                <a:cs typeface="Times New Roman"/>
              </a:rPr>
              <a:t>mm</a:t>
            </a:r>
            <a:r>
              <a:rPr sz="2800" dirty="0">
                <a:latin typeface="Times New Roman"/>
                <a:cs typeface="Times New Roman"/>
              </a:rPr>
              <a:t>u</a:t>
            </a:r>
            <a:r>
              <a:rPr sz="2800" spc="5" dirty="0">
                <a:latin typeface="Times New Roman"/>
                <a:cs typeface="Times New Roman"/>
              </a:rPr>
              <a:t>n</a:t>
            </a:r>
            <a:r>
              <a:rPr sz="2800" dirty="0">
                <a:latin typeface="Times New Roman"/>
                <a:cs typeface="Times New Roman"/>
              </a:rPr>
              <a:t>i</a:t>
            </a:r>
            <a:r>
              <a:rPr sz="2800" spc="-15" dirty="0">
                <a:latin typeface="Times New Roman"/>
                <a:cs typeface="Times New Roman"/>
              </a:rPr>
              <a:t>c</a:t>
            </a:r>
            <a:r>
              <a:rPr sz="2800" spc="-5" dirty="0">
                <a:latin typeface="Times New Roman"/>
                <a:cs typeface="Times New Roman"/>
              </a:rPr>
              <a:t>a</a:t>
            </a:r>
            <a:r>
              <a:rPr sz="2800" dirty="0">
                <a:latin typeface="Times New Roman"/>
                <a:cs typeface="Times New Roman"/>
              </a:rPr>
              <a:t>t</a:t>
            </a:r>
            <a:r>
              <a:rPr sz="2800" spc="-15" dirty="0">
                <a:latin typeface="Times New Roman"/>
                <a:cs typeface="Times New Roman"/>
              </a:rPr>
              <a:t>e</a:t>
            </a:r>
            <a:r>
              <a:rPr sz="2800" dirty="0">
                <a:latin typeface="Times New Roman"/>
                <a:cs typeface="Times New Roman"/>
              </a:rPr>
              <a:t>,		</a:t>
            </a:r>
            <a:r>
              <a:rPr sz="2800" spc="5" dirty="0">
                <a:latin typeface="Times New Roman"/>
                <a:cs typeface="Times New Roman"/>
              </a:rPr>
              <a:t>r</a:t>
            </a:r>
            <a:r>
              <a:rPr sz="2800" spc="-5" dirty="0">
                <a:latin typeface="Times New Roman"/>
                <a:cs typeface="Times New Roman"/>
              </a:rPr>
              <a:t>espe</a:t>
            </a:r>
            <a:r>
              <a:rPr sz="2800" spc="-15" dirty="0">
                <a:latin typeface="Times New Roman"/>
                <a:cs typeface="Times New Roman"/>
              </a:rPr>
              <a:t>c</a:t>
            </a:r>
            <a:r>
              <a:rPr sz="2800" dirty="0">
                <a:latin typeface="Times New Roman"/>
                <a:cs typeface="Times New Roman"/>
              </a:rPr>
              <a:t>t	</a:t>
            </a:r>
            <a:r>
              <a:rPr sz="2800" spc="-15" dirty="0">
                <a:latin typeface="Times New Roman"/>
                <a:cs typeface="Times New Roman"/>
              </a:rPr>
              <a:t>f</a:t>
            </a:r>
            <a:r>
              <a:rPr sz="2800" spc="5" dirty="0">
                <a:latin typeface="Times New Roman"/>
                <a:cs typeface="Times New Roman"/>
              </a:rPr>
              <a:t>o</a:t>
            </a:r>
            <a:r>
              <a:rPr sz="2800" dirty="0">
                <a:latin typeface="Times New Roman"/>
                <a:cs typeface="Times New Roman"/>
              </a:rPr>
              <a:t>r	</a:t>
            </a:r>
            <a:r>
              <a:rPr sz="2800" spc="-15" dirty="0">
                <a:latin typeface="Times New Roman"/>
                <a:cs typeface="Times New Roman"/>
              </a:rPr>
              <a:t>a</a:t>
            </a:r>
            <a:r>
              <a:rPr sz="2800" spc="5" dirty="0">
                <a:latin typeface="Times New Roman"/>
                <a:cs typeface="Times New Roman"/>
              </a:rPr>
              <a:t>u</a:t>
            </a:r>
            <a:r>
              <a:rPr sz="2800" spc="-10" dirty="0">
                <a:latin typeface="Times New Roman"/>
                <a:cs typeface="Times New Roman"/>
              </a:rPr>
              <a:t>t</a:t>
            </a:r>
            <a:r>
              <a:rPr sz="2800" spc="5" dirty="0">
                <a:latin typeface="Times New Roman"/>
                <a:cs typeface="Times New Roman"/>
              </a:rPr>
              <a:t>h</a:t>
            </a:r>
            <a:r>
              <a:rPr sz="2800" dirty="0">
                <a:latin typeface="Times New Roman"/>
                <a:cs typeface="Times New Roman"/>
              </a:rPr>
              <a:t>o</a:t>
            </a:r>
            <a:r>
              <a:rPr sz="2800" spc="5" dirty="0">
                <a:latin typeface="Times New Roman"/>
                <a:cs typeface="Times New Roman"/>
              </a:rPr>
              <a:t>r</a:t>
            </a:r>
            <a:r>
              <a:rPr sz="2800" dirty="0">
                <a:latin typeface="Times New Roman"/>
                <a:cs typeface="Times New Roman"/>
              </a:rPr>
              <a:t>it</a:t>
            </a:r>
            <a:r>
              <a:rPr sz="2800" spc="15" dirty="0">
                <a:latin typeface="Times New Roman"/>
                <a:cs typeface="Times New Roman"/>
              </a:rPr>
              <a:t>y</a:t>
            </a:r>
            <a:r>
              <a:rPr sz="2800" dirty="0">
                <a:latin typeface="Times New Roman"/>
                <a:cs typeface="Times New Roman"/>
              </a:rPr>
              <a:t>,</a:t>
            </a:r>
            <a:endParaRPr sz="2800">
              <a:latin typeface="Times New Roman"/>
              <a:cs typeface="Times New Roman"/>
            </a:endParaRPr>
          </a:p>
        </p:txBody>
      </p:sp>
      <p:sp>
        <p:nvSpPr>
          <p:cNvPr id="5" name="object 5"/>
          <p:cNvSpPr txBox="1"/>
          <p:nvPr/>
        </p:nvSpPr>
        <p:spPr>
          <a:xfrm>
            <a:off x="6886952" y="2594609"/>
            <a:ext cx="1107440" cy="878840"/>
          </a:xfrm>
          <a:prstGeom prst="rect">
            <a:avLst/>
          </a:prstGeom>
        </p:spPr>
        <p:txBody>
          <a:bodyPr vert="horz" wrap="square" lIns="0" tIns="12700" rIns="0" bIns="0" rtlCol="0">
            <a:spAutoFit/>
          </a:bodyPr>
          <a:lstStyle/>
          <a:p>
            <a:pPr marL="106045" marR="5080" indent="-93980">
              <a:lnSpc>
                <a:spcPct val="100000"/>
              </a:lnSpc>
              <a:spcBef>
                <a:spcPts val="100"/>
              </a:spcBef>
            </a:pPr>
            <a:r>
              <a:rPr sz="2800" spc="-5" dirty="0">
                <a:latin typeface="Times New Roman"/>
                <a:cs typeface="Times New Roman"/>
              </a:rPr>
              <a:t>ability  </a:t>
            </a:r>
            <a:r>
              <a:rPr sz="2800" dirty="0">
                <a:latin typeface="Times New Roman"/>
                <a:cs typeface="Times New Roman"/>
              </a:rPr>
              <a:t>lo</a:t>
            </a:r>
            <a:r>
              <a:rPr sz="2800" spc="15" dirty="0">
                <a:latin typeface="Times New Roman"/>
                <a:cs typeface="Times New Roman"/>
              </a:rPr>
              <a:t>y</a:t>
            </a:r>
            <a:r>
              <a:rPr sz="2800" spc="-15" dirty="0">
                <a:latin typeface="Times New Roman"/>
                <a:cs typeface="Times New Roman"/>
              </a:rPr>
              <a:t>a</a:t>
            </a:r>
            <a:r>
              <a:rPr sz="2800" dirty="0">
                <a:latin typeface="Times New Roman"/>
                <a:cs typeface="Times New Roman"/>
              </a:rPr>
              <a:t>lty</a:t>
            </a:r>
            <a:endParaRPr sz="2800">
              <a:latin typeface="Times New Roman"/>
              <a:cs typeface="Times New Roman"/>
            </a:endParaRPr>
          </a:p>
        </p:txBody>
      </p:sp>
      <p:sp>
        <p:nvSpPr>
          <p:cNvPr id="6" name="object 6"/>
          <p:cNvSpPr txBox="1"/>
          <p:nvPr/>
        </p:nvSpPr>
        <p:spPr>
          <a:xfrm>
            <a:off x="472440" y="2167890"/>
            <a:ext cx="8157845" cy="1305560"/>
          </a:xfrm>
          <a:prstGeom prst="rect">
            <a:avLst/>
          </a:prstGeom>
        </p:spPr>
        <p:txBody>
          <a:bodyPr vert="horz" wrap="square" lIns="0" tIns="12700" rIns="0" bIns="0" rtlCol="0">
            <a:spAutoFit/>
          </a:bodyPr>
          <a:lstStyle/>
          <a:p>
            <a:pPr marR="30480" algn="r">
              <a:lnSpc>
                <a:spcPct val="100000"/>
              </a:lnSpc>
              <a:spcBef>
                <a:spcPts val="100"/>
              </a:spcBef>
              <a:tabLst>
                <a:tab pos="1506855" algn="l"/>
                <a:tab pos="5473700" algn="l"/>
                <a:tab pos="7746365" algn="l"/>
              </a:tabLst>
            </a:pPr>
            <a:r>
              <a:rPr sz="4200" spc="-727" baseline="5952" dirty="0">
                <a:latin typeface="UnDotum"/>
                <a:cs typeface="UnDotum"/>
              </a:rPr>
              <a:t></a:t>
            </a:r>
            <a:r>
              <a:rPr sz="4200" spc="-690" baseline="5952" dirty="0">
                <a:latin typeface="UnDotum"/>
                <a:cs typeface="UnDotum"/>
              </a:rPr>
              <a:t> </a:t>
            </a:r>
            <a:r>
              <a:rPr sz="2800" spc="-15" dirty="0">
                <a:latin typeface="Times New Roman"/>
                <a:cs typeface="Times New Roman"/>
              </a:rPr>
              <a:t>E</a:t>
            </a:r>
            <a:r>
              <a:rPr sz="2800" dirty="0">
                <a:latin typeface="Times New Roman"/>
                <a:cs typeface="Times New Roman"/>
              </a:rPr>
              <a:t>.g.</a:t>
            </a:r>
            <a:r>
              <a:rPr lang="en-US" sz="2800" dirty="0">
                <a:latin typeface="Times New Roman"/>
                <a:cs typeface="Times New Roman"/>
              </a:rPr>
              <a:t> </a:t>
            </a:r>
            <a:r>
              <a:rPr sz="2800" spc="-15" dirty="0">
                <a:latin typeface="Times New Roman"/>
                <a:cs typeface="Times New Roman"/>
              </a:rPr>
              <a:t>c</a:t>
            </a:r>
            <a:r>
              <a:rPr sz="2800" dirty="0">
                <a:latin typeface="Times New Roman"/>
                <a:cs typeface="Times New Roman"/>
              </a:rPr>
              <a:t>o</a:t>
            </a:r>
            <a:r>
              <a:rPr sz="2800" spc="10" dirty="0">
                <a:latin typeface="Times New Roman"/>
                <a:cs typeface="Times New Roman"/>
              </a:rPr>
              <a:t>l</a:t>
            </a:r>
            <a:r>
              <a:rPr sz="2800" dirty="0">
                <a:latin typeface="Times New Roman"/>
                <a:cs typeface="Times New Roman"/>
              </a:rPr>
              <a:t>l</a:t>
            </a:r>
            <a:r>
              <a:rPr sz="2800" spc="-15" dirty="0">
                <a:latin typeface="Times New Roman"/>
                <a:cs typeface="Times New Roman"/>
              </a:rPr>
              <a:t>e</a:t>
            </a:r>
            <a:r>
              <a:rPr sz="2800" spc="5" dirty="0">
                <a:latin typeface="Times New Roman"/>
                <a:cs typeface="Times New Roman"/>
              </a:rPr>
              <a:t>g</a:t>
            </a:r>
            <a:r>
              <a:rPr sz="2800" dirty="0">
                <a:latin typeface="Times New Roman"/>
                <a:cs typeface="Times New Roman"/>
              </a:rPr>
              <a:t>i</a:t>
            </a:r>
            <a:r>
              <a:rPr sz="2800" spc="-15" dirty="0">
                <a:latin typeface="Times New Roman"/>
                <a:cs typeface="Times New Roman"/>
              </a:rPr>
              <a:t>a</a:t>
            </a:r>
            <a:r>
              <a:rPr sz="2800" dirty="0">
                <a:latin typeface="Times New Roman"/>
                <a:cs typeface="Times New Roman"/>
              </a:rPr>
              <a:t>lit</a:t>
            </a:r>
            <a:r>
              <a:rPr sz="2800" spc="15" dirty="0">
                <a:latin typeface="Times New Roman"/>
                <a:cs typeface="Times New Roman"/>
              </a:rPr>
              <a:t>y</a:t>
            </a:r>
            <a:r>
              <a:rPr lang="en-US" sz="2800" spc="15" dirty="0">
                <a:latin typeface="Times New Roman"/>
                <a:cs typeface="Times New Roman"/>
              </a:rPr>
              <a:t> </a:t>
            </a:r>
            <a:r>
              <a:rPr sz="2800" spc="-5" dirty="0">
                <a:latin typeface="Times New Roman"/>
                <a:cs typeface="Times New Roman"/>
              </a:rPr>
              <a:t>(co</a:t>
            </a:r>
            <a:r>
              <a:rPr sz="2800" spc="5" dirty="0">
                <a:latin typeface="Times New Roman"/>
                <a:cs typeface="Times New Roman"/>
              </a:rPr>
              <a:t>o</a:t>
            </a:r>
            <a:r>
              <a:rPr sz="2800" dirty="0">
                <a:latin typeface="Times New Roman"/>
                <a:cs typeface="Times New Roman"/>
              </a:rPr>
              <a:t>pe</a:t>
            </a:r>
            <a:r>
              <a:rPr sz="2800" spc="-5" dirty="0">
                <a:latin typeface="Times New Roman"/>
                <a:cs typeface="Times New Roman"/>
              </a:rPr>
              <a:t>ra</a:t>
            </a:r>
            <a:r>
              <a:rPr sz="2800" dirty="0">
                <a:latin typeface="Times New Roman"/>
                <a:cs typeface="Times New Roman"/>
              </a:rPr>
              <a:t>tive</a:t>
            </a:r>
            <a:r>
              <a:rPr lang="en-US" sz="2800" dirty="0">
                <a:latin typeface="Times New Roman"/>
                <a:cs typeface="Times New Roman"/>
              </a:rPr>
              <a:t> </a:t>
            </a:r>
            <a:r>
              <a:rPr sz="2800" spc="5" dirty="0">
                <a:latin typeface="Times New Roman"/>
                <a:cs typeface="Times New Roman"/>
              </a:rPr>
              <a:t>r</a:t>
            </a:r>
            <a:r>
              <a:rPr sz="2800" spc="-5" dirty="0">
                <a:latin typeface="Times New Roman"/>
                <a:cs typeface="Times New Roman"/>
              </a:rPr>
              <a:t>e</a:t>
            </a:r>
            <a:r>
              <a:rPr sz="2800" dirty="0">
                <a:latin typeface="Times New Roman"/>
                <a:cs typeface="Times New Roman"/>
              </a:rPr>
              <a:t>l</a:t>
            </a:r>
            <a:r>
              <a:rPr sz="2800" spc="-15" dirty="0">
                <a:latin typeface="Times New Roman"/>
                <a:cs typeface="Times New Roman"/>
              </a:rPr>
              <a:t>a</a:t>
            </a:r>
            <a:r>
              <a:rPr sz="2800" dirty="0">
                <a:latin typeface="Times New Roman"/>
                <a:cs typeface="Times New Roman"/>
              </a:rPr>
              <a:t>ti</a:t>
            </a:r>
            <a:r>
              <a:rPr sz="2800" spc="5" dirty="0">
                <a:latin typeface="Times New Roman"/>
                <a:cs typeface="Times New Roman"/>
              </a:rPr>
              <a:t>o</a:t>
            </a:r>
            <a:r>
              <a:rPr sz="2800" dirty="0">
                <a:latin typeface="Times New Roman"/>
                <a:cs typeface="Times New Roman"/>
              </a:rPr>
              <a:t>ns</a:t>
            </a:r>
            <a:r>
              <a:rPr sz="2800" spc="5" dirty="0">
                <a:latin typeface="Times New Roman"/>
                <a:cs typeface="Times New Roman"/>
              </a:rPr>
              <a:t>h</a:t>
            </a:r>
            <a:r>
              <a:rPr sz="2800" dirty="0">
                <a:latin typeface="Times New Roman"/>
                <a:cs typeface="Times New Roman"/>
              </a:rPr>
              <a:t>ip</a:t>
            </a:r>
            <a:r>
              <a:rPr lang="en-US" sz="2800" dirty="0">
                <a:latin typeface="Times New Roman"/>
                <a:cs typeface="Times New Roman"/>
              </a:rPr>
              <a:t> </a:t>
            </a:r>
            <a:r>
              <a:rPr sz="2800" dirty="0">
                <a:latin typeface="Times New Roman"/>
                <a:cs typeface="Times New Roman"/>
              </a:rPr>
              <a:t>of</a:t>
            </a:r>
          </a:p>
          <a:p>
            <a:pPr marL="7837805" marR="32384" indent="1905" algn="r">
              <a:lnSpc>
                <a:spcPct val="100000"/>
              </a:lnSpc>
            </a:pPr>
            <a:r>
              <a:rPr sz="2800" dirty="0">
                <a:latin typeface="Times New Roman"/>
                <a:cs typeface="Times New Roman"/>
              </a:rPr>
              <a:t>to  to</a:t>
            </a:r>
          </a:p>
        </p:txBody>
      </p:sp>
      <p:sp>
        <p:nvSpPr>
          <p:cNvPr id="7" name="object 7"/>
          <p:cNvSpPr txBox="1">
            <a:spLocks noGrp="1"/>
          </p:cNvSpPr>
          <p:nvPr>
            <p:ph type="body" idx="1"/>
          </p:nvPr>
        </p:nvSpPr>
        <p:spPr>
          <a:prstGeom prst="rect">
            <a:avLst/>
          </a:prstGeom>
        </p:spPr>
        <p:txBody>
          <a:bodyPr vert="horz" wrap="square" lIns="0" tIns="100330" rIns="0" bIns="0" rtlCol="0">
            <a:spAutoFit/>
          </a:bodyPr>
          <a:lstStyle/>
          <a:p>
            <a:pPr marL="457200" algn="just">
              <a:lnSpc>
                <a:spcPct val="100000"/>
              </a:lnSpc>
              <a:spcBef>
                <a:spcPts val="790"/>
              </a:spcBef>
            </a:pPr>
            <a:r>
              <a:rPr spc="-5" dirty="0"/>
              <a:t>employers and leadership qualities.</a:t>
            </a:r>
          </a:p>
          <a:p>
            <a:pPr marL="457200" marR="42545" indent="-342900" algn="just">
              <a:lnSpc>
                <a:spcPct val="100000"/>
              </a:lnSpc>
              <a:spcBef>
                <a:spcPts val="690"/>
              </a:spcBef>
            </a:pPr>
            <a:r>
              <a:rPr sz="4200" spc="-727" baseline="5952" dirty="0">
                <a:latin typeface="UnDotum"/>
                <a:cs typeface="UnDotum"/>
              </a:rPr>
              <a:t> </a:t>
            </a:r>
            <a:r>
              <a:rPr sz="2800" spc="-5" dirty="0"/>
              <a:t>E.g. Citizenship [social responsibility, </a:t>
            </a:r>
            <a:r>
              <a:rPr sz="2800" dirty="0"/>
              <a:t>loyalty,  </a:t>
            </a:r>
            <a:r>
              <a:rPr sz="2800" spc="-10" dirty="0"/>
              <a:t>teamwork]: </a:t>
            </a:r>
            <a:r>
              <a:rPr sz="2800" dirty="0"/>
              <a:t>Working </a:t>
            </a:r>
            <a:r>
              <a:rPr sz="2800" spc="-5" dirty="0"/>
              <a:t>well </a:t>
            </a:r>
            <a:r>
              <a:rPr sz="2800" spc="-10" dirty="0"/>
              <a:t>as </a:t>
            </a:r>
            <a:r>
              <a:rPr sz="2800" dirty="0"/>
              <a:t>a </a:t>
            </a:r>
            <a:r>
              <a:rPr sz="2800" spc="-10" dirty="0"/>
              <a:t>member </a:t>
            </a:r>
            <a:r>
              <a:rPr sz="2800" dirty="0"/>
              <a:t>of a group or  </a:t>
            </a:r>
            <a:r>
              <a:rPr sz="2800" spc="-10" dirty="0"/>
              <a:t>team; </a:t>
            </a:r>
            <a:r>
              <a:rPr sz="2800" dirty="0"/>
              <a:t>being loyal to the</a:t>
            </a:r>
            <a:r>
              <a:rPr sz="2800" spc="-35" dirty="0"/>
              <a:t> </a:t>
            </a:r>
            <a:r>
              <a:rPr sz="2800" dirty="0"/>
              <a:t>group.</a:t>
            </a:r>
            <a:endParaRPr sz="2800">
              <a:latin typeface="UnDotum"/>
              <a:cs typeface="UnDotum"/>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446020" y="387350"/>
            <a:ext cx="4805680" cy="513080"/>
          </a:xfrm>
          <a:prstGeom prst="rect">
            <a:avLst/>
          </a:prstGeom>
        </p:spPr>
        <p:txBody>
          <a:bodyPr vert="horz" wrap="square" lIns="0" tIns="12700" rIns="0" bIns="0" rtlCol="0">
            <a:spAutoFit/>
          </a:bodyPr>
          <a:lstStyle/>
          <a:p>
            <a:pPr marL="12700">
              <a:lnSpc>
                <a:spcPct val="100000"/>
              </a:lnSpc>
              <a:spcBef>
                <a:spcPts val="100"/>
              </a:spcBef>
            </a:pPr>
            <a:r>
              <a:rPr sz="3200" spc="-5" dirty="0"/>
              <a:t>PROFICIENCY</a:t>
            </a:r>
            <a:r>
              <a:rPr sz="3200" spc="-25" dirty="0"/>
              <a:t> </a:t>
            </a:r>
            <a:r>
              <a:rPr sz="3200" spc="-5" dirty="0"/>
              <a:t>VIRTUES</a:t>
            </a:r>
            <a:endParaRPr sz="3200"/>
          </a:p>
        </p:txBody>
      </p:sp>
      <p:sp>
        <p:nvSpPr>
          <p:cNvPr id="3" name="object 3"/>
          <p:cNvSpPr txBox="1"/>
          <p:nvPr/>
        </p:nvSpPr>
        <p:spPr>
          <a:xfrm>
            <a:off x="535940" y="1031240"/>
            <a:ext cx="8067040" cy="452120"/>
          </a:xfrm>
          <a:prstGeom prst="rect">
            <a:avLst/>
          </a:prstGeom>
        </p:spPr>
        <p:txBody>
          <a:bodyPr vert="horz" wrap="square" lIns="0" tIns="12700" rIns="0" bIns="0" rtlCol="0">
            <a:spAutoFit/>
          </a:bodyPr>
          <a:lstStyle/>
          <a:p>
            <a:pPr marL="355600" indent="-342900">
              <a:lnSpc>
                <a:spcPct val="100000"/>
              </a:lnSpc>
              <a:spcBef>
                <a:spcPts val="100"/>
              </a:spcBef>
              <a:buFont typeface="Arial"/>
              <a:buChar char="•"/>
              <a:tabLst>
                <a:tab pos="354965" algn="l"/>
                <a:tab pos="355600" algn="l"/>
                <a:tab pos="1769745" algn="l"/>
                <a:tab pos="2216785" algn="l"/>
                <a:tab pos="3139440" algn="l"/>
                <a:tab pos="4792980" algn="l"/>
                <a:tab pos="5477510" algn="l"/>
                <a:tab pos="7341234" algn="l"/>
              </a:tabLst>
            </a:pPr>
            <a:r>
              <a:rPr sz="2800" b="1" spc="-5" dirty="0">
                <a:solidFill>
                  <a:srgbClr val="006FBF"/>
                </a:solidFill>
                <a:latin typeface="Times New Roman"/>
                <a:cs typeface="Times New Roman"/>
              </a:rPr>
              <a:t>Mas</a:t>
            </a:r>
            <a:r>
              <a:rPr sz="2800" b="1" dirty="0">
                <a:solidFill>
                  <a:srgbClr val="006FBF"/>
                </a:solidFill>
                <a:latin typeface="Times New Roman"/>
                <a:cs typeface="Times New Roman"/>
              </a:rPr>
              <a:t>t</a:t>
            </a:r>
            <a:r>
              <a:rPr sz="2800" b="1" spc="-5" dirty="0">
                <a:solidFill>
                  <a:srgbClr val="006FBF"/>
                </a:solidFill>
                <a:latin typeface="Times New Roman"/>
                <a:cs typeface="Times New Roman"/>
              </a:rPr>
              <a:t>e</a:t>
            </a:r>
            <a:r>
              <a:rPr sz="2800" b="1" spc="-15" dirty="0">
                <a:solidFill>
                  <a:srgbClr val="006FBF"/>
                </a:solidFill>
                <a:latin typeface="Times New Roman"/>
                <a:cs typeface="Times New Roman"/>
              </a:rPr>
              <a:t>r</a:t>
            </a:r>
            <a:r>
              <a:rPr sz="2800" b="1" dirty="0">
                <a:solidFill>
                  <a:srgbClr val="006FBF"/>
                </a:solidFill>
                <a:latin typeface="Times New Roman"/>
                <a:cs typeface="Times New Roman"/>
              </a:rPr>
              <a:t>y	</a:t>
            </a:r>
            <a:r>
              <a:rPr sz="2800" dirty="0">
                <a:latin typeface="Times New Roman"/>
                <a:cs typeface="Times New Roman"/>
              </a:rPr>
              <a:t>of	</a:t>
            </a:r>
            <a:r>
              <a:rPr sz="2800" spc="5" dirty="0">
                <a:latin typeface="Times New Roman"/>
                <a:cs typeface="Times New Roman"/>
              </a:rPr>
              <a:t>o</a:t>
            </a:r>
            <a:r>
              <a:rPr sz="2800" dirty="0">
                <a:latin typeface="Times New Roman"/>
                <a:cs typeface="Times New Roman"/>
              </a:rPr>
              <a:t>ne</a:t>
            </a:r>
            <a:r>
              <a:rPr sz="2800" spc="-5" dirty="0">
                <a:latin typeface="Times New Roman"/>
                <a:cs typeface="Times New Roman"/>
              </a:rPr>
              <a:t>’</a:t>
            </a:r>
            <a:r>
              <a:rPr sz="2800" dirty="0">
                <a:latin typeface="Times New Roman"/>
                <a:cs typeface="Times New Roman"/>
              </a:rPr>
              <a:t>s	</a:t>
            </a:r>
            <a:r>
              <a:rPr sz="2800" spc="-5" dirty="0">
                <a:latin typeface="Times New Roman"/>
                <a:cs typeface="Times New Roman"/>
              </a:rPr>
              <a:t>P</a:t>
            </a:r>
            <a:r>
              <a:rPr sz="2800" spc="5" dirty="0">
                <a:latin typeface="Times New Roman"/>
                <a:cs typeface="Times New Roman"/>
              </a:rPr>
              <a:t>r</a:t>
            </a:r>
            <a:r>
              <a:rPr sz="2800" dirty="0">
                <a:latin typeface="Times New Roman"/>
                <a:cs typeface="Times New Roman"/>
              </a:rPr>
              <a:t>o</a:t>
            </a:r>
            <a:r>
              <a:rPr sz="2800" spc="-5" dirty="0">
                <a:latin typeface="Times New Roman"/>
                <a:cs typeface="Times New Roman"/>
              </a:rPr>
              <a:t>f</a:t>
            </a:r>
            <a:r>
              <a:rPr sz="2800" spc="-15" dirty="0">
                <a:latin typeface="Times New Roman"/>
                <a:cs typeface="Times New Roman"/>
              </a:rPr>
              <a:t>e</a:t>
            </a:r>
            <a:r>
              <a:rPr sz="2800" spc="-5" dirty="0">
                <a:latin typeface="Times New Roman"/>
                <a:cs typeface="Times New Roman"/>
              </a:rPr>
              <a:t>s</a:t>
            </a:r>
            <a:r>
              <a:rPr sz="2800" spc="5" dirty="0">
                <a:latin typeface="Times New Roman"/>
                <a:cs typeface="Times New Roman"/>
              </a:rPr>
              <a:t>s</a:t>
            </a:r>
            <a:r>
              <a:rPr sz="2800" dirty="0">
                <a:latin typeface="Times New Roman"/>
                <a:cs typeface="Times New Roman"/>
              </a:rPr>
              <a:t>ion	t</a:t>
            </a:r>
            <a:r>
              <a:rPr sz="2800" spc="5" dirty="0">
                <a:latin typeface="Times New Roman"/>
                <a:cs typeface="Times New Roman"/>
              </a:rPr>
              <a:t>h</a:t>
            </a:r>
            <a:r>
              <a:rPr sz="2800" spc="-15" dirty="0">
                <a:latin typeface="Times New Roman"/>
                <a:cs typeface="Times New Roman"/>
              </a:rPr>
              <a:t>a</a:t>
            </a:r>
            <a:r>
              <a:rPr sz="2800" dirty="0">
                <a:latin typeface="Times New Roman"/>
                <a:cs typeface="Times New Roman"/>
              </a:rPr>
              <a:t>t	</a:t>
            </a:r>
            <a:r>
              <a:rPr sz="2800" spc="-5" dirty="0">
                <a:latin typeface="Times New Roman"/>
                <a:cs typeface="Times New Roman"/>
              </a:rPr>
              <a:t>cha</a:t>
            </a:r>
            <a:r>
              <a:rPr sz="2800" spc="-10" dirty="0">
                <a:latin typeface="Times New Roman"/>
                <a:cs typeface="Times New Roman"/>
              </a:rPr>
              <a:t>r</a:t>
            </a:r>
            <a:r>
              <a:rPr sz="2800" spc="-5" dirty="0">
                <a:latin typeface="Times New Roman"/>
                <a:cs typeface="Times New Roman"/>
              </a:rPr>
              <a:t>a</a:t>
            </a:r>
            <a:r>
              <a:rPr sz="2800" spc="-15" dirty="0">
                <a:latin typeface="Times New Roman"/>
                <a:cs typeface="Times New Roman"/>
              </a:rPr>
              <a:t>c</a:t>
            </a:r>
            <a:r>
              <a:rPr sz="2800" spc="5" dirty="0">
                <a:latin typeface="Times New Roman"/>
                <a:cs typeface="Times New Roman"/>
              </a:rPr>
              <a:t>t</a:t>
            </a:r>
            <a:r>
              <a:rPr sz="2800" spc="-15" dirty="0">
                <a:latin typeface="Times New Roman"/>
                <a:cs typeface="Times New Roman"/>
              </a:rPr>
              <a:t>e</a:t>
            </a:r>
            <a:r>
              <a:rPr sz="2800" spc="5" dirty="0">
                <a:latin typeface="Times New Roman"/>
                <a:cs typeface="Times New Roman"/>
              </a:rPr>
              <a:t>r</a:t>
            </a:r>
            <a:r>
              <a:rPr sz="2800" dirty="0">
                <a:latin typeface="Times New Roman"/>
                <a:cs typeface="Times New Roman"/>
              </a:rPr>
              <a:t>i</a:t>
            </a:r>
            <a:r>
              <a:rPr sz="2800" spc="-15" dirty="0">
                <a:latin typeface="Times New Roman"/>
                <a:cs typeface="Times New Roman"/>
              </a:rPr>
              <a:t>z</a:t>
            </a:r>
            <a:r>
              <a:rPr sz="2800" dirty="0">
                <a:latin typeface="Times New Roman"/>
                <a:cs typeface="Times New Roman"/>
              </a:rPr>
              <a:t>e	go</a:t>
            </a:r>
            <a:r>
              <a:rPr sz="2800" spc="5" dirty="0">
                <a:latin typeface="Times New Roman"/>
                <a:cs typeface="Times New Roman"/>
              </a:rPr>
              <a:t>o</a:t>
            </a:r>
            <a:r>
              <a:rPr sz="2800" dirty="0">
                <a:latin typeface="Times New Roman"/>
                <a:cs typeface="Times New Roman"/>
              </a:rPr>
              <a:t>d</a:t>
            </a:r>
            <a:endParaRPr sz="2800">
              <a:latin typeface="Times New Roman"/>
              <a:cs typeface="Times New Roman"/>
            </a:endParaRPr>
          </a:p>
        </p:txBody>
      </p:sp>
      <p:sp>
        <p:nvSpPr>
          <p:cNvPr id="4" name="object 4"/>
          <p:cNvSpPr txBox="1"/>
          <p:nvPr/>
        </p:nvSpPr>
        <p:spPr>
          <a:xfrm>
            <a:off x="878839" y="1457960"/>
            <a:ext cx="4033520" cy="1228028"/>
          </a:xfrm>
          <a:prstGeom prst="rect">
            <a:avLst/>
          </a:prstGeom>
        </p:spPr>
        <p:txBody>
          <a:bodyPr vert="horz" wrap="square" lIns="0" tIns="12700" rIns="0" bIns="0" rtlCol="0">
            <a:spAutoFit/>
          </a:bodyPr>
          <a:lstStyle/>
          <a:p>
            <a:pPr marL="12700" marR="5080">
              <a:lnSpc>
                <a:spcPct val="150000"/>
              </a:lnSpc>
              <a:spcBef>
                <a:spcPts val="100"/>
              </a:spcBef>
              <a:tabLst>
                <a:tab pos="2016125" algn="l"/>
                <a:tab pos="2499995" algn="l"/>
                <a:tab pos="3465195" algn="l"/>
              </a:tabLst>
            </a:pPr>
            <a:r>
              <a:rPr sz="2800" spc="-5" dirty="0">
                <a:latin typeface="Times New Roman"/>
                <a:cs typeface="Times New Roman"/>
              </a:rPr>
              <a:t>engineering	practice	e.g.  (a</a:t>
            </a:r>
            <a:r>
              <a:rPr sz="2800" dirty="0">
                <a:latin typeface="Times New Roman"/>
                <a:cs typeface="Times New Roman"/>
              </a:rPr>
              <a:t>tt</a:t>
            </a:r>
            <a:r>
              <a:rPr sz="2800" spc="-5" dirty="0">
                <a:latin typeface="Times New Roman"/>
                <a:cs typeface="Times New Roman"/>
              </a:rPr>
              <a:t>en</a:t>
            </a:r>
            <a:r>
              <a:rPr sz="2800" dirty="0">
                <a:latin typeface="Times New Roman"/>
                <a:cs typeface="Times New Roman"/>
              </a:rPr>
              <a:t>ti</a:t>
            </a:r>
            <a:r>
              <a:rPr sz="2800" spc="5" dirty="0">
                <a:latin typeface="Times New Roman"/>
                <a:cs typeface="Times New Roman"/>
              </a:rPr>
              <a:t>v</a:t>
            </a:r>
            <a:r>
              <a:rPr sz="2800" spc="-15" dirty="0">
                <a:latin typeface="Times New Roman"/>
                <a:cs typeface="Times New Roman"/>
              </a:rPr>
              <a:t>e</a:t>
            </a:r>
            <a:r>
              <a:rPr sz="2800" dirty="0">
                <a:latin typeface="Times New Roman"/>
                <a:cs typeface="Times New Roman"/>
              </a:rPr>
              <a:t>ness),</a:t>
            </a:r>
            <a:r>
              <a:rPr sz="2800" spc="-15" dirty="0">
                <a:latin typeface="Times New Roman"/>
                <a:cs typeface="Times New Roman"/>
              </a:rPr>
              <a:t>c</a:t>
            </a:r>
            <a:r>
              <a:rPr sz="2800" spc="5" dirty="0">
                <a:latin typeface="Times New Roman"/>
                <a:cs typeface="Times New Roman"/>
              </a:rPr>
              <a:t>r</a:t>
            </a:r>
            <a:r>
              <a:rPr sz="2800" spc="-15" dirty="0">
                <a:latin typeface="Times New Roman"/>
                <a:cs typeface="Times New Roman"/>
              </a:rPr>
              <a:t>e</a:t>
            </a:r>
            <a:r>
              <a:rPr sz="2800" spc="-5" dirty="0">
                <a:latin typeface="Times New Roman"/>
                <a:cs typeface="Times New Roman"/>
              </a:rPr>
              <a:t>a</a:t>
            </a:r>
            <a:r>
              <a:rPr sz="2800" dirty="0">
                <a:latin typeface="Times New Roman"/>
                <a:cs typeface="Times New Roman"/>
              </a:rPr>
              <a:t>ti</a:t>
            </a:r>
            <a:r>
              <a:rPr sz="2800" spc="5" dirty="0">
                <a:latin typeface="Times New Roman"/>
                <a:cs typeface="Times New Roman"/>
              </a:rPr>
              <a:t>v</a:t>
            </a:r>
            <a:r>
              <a:rPr sz="2800" dirty="0">
                <a:latin typeface="Times New Roman"/>
                <a:cs typeface="Times New Roman"/>
              </a:rPr>
              <a:t>i</a:t>
            </a:r>
            <a:r>
              <a:rPr sz="2800" spc="-10" dirty="0">
                <a:latin typeface="Times New Roman"/>
                <a:cs typeface="Times New Roman"/>
              </a:rPr>
              <a:t>t</a:t>
            </a:r>
            <a:r>
              <a:rPr sz="2800" spc="15" dirty="0">
                <a:latin typeface="Times New Roman"/>
                <a:cs typeface="Times New Roman"/>
              </a:rPr>
              <a:t>y</a:t>
            </a:r>
            <a:r>
              <a:rPr sz="2800" dirty="0">
                <a:latin typeface="Times New Roman"/>
                <a:cs typeface="Times New Roman"/>
              </a:rPr>
              <a:t>,</a:t>
            </a:r>
          </a:p>
        </p:txBody>
      </p:sp>
      <p:sp>
        <p:nvSpPr>
          <p:cNvPr id="5" name="object 5"/>
          <p:cNvSpPr txBox="1"/>
          <p:nvPr/>
        </p:nvSpPr>
        <p:spPr>
          <a:xfrm>
            <a:off x="5169205" y="1457960"/>
            <a:ext cx="1910714" cy="1228028"/>
          </a:xfrm>
          <a:prstGeom prst="rect">
            <a:avLst/>
          </a:prstGeom>
        </p:spPr>
        <p:txBody>
          <a:bodyPr vert="horz" wrap="square" lIns="0" tIns="12700" rIns="0" bIns="0" rtlCol="0">
            <a:spAutoFit/>
          </a:bodyPr>
          <a:lstStyle/>
          <a:p>
            <a:pPr marL="144780" marR="5080" indent="-132715">
              <a:lnSpc>
                <a:spcPct val="150000"/>
              </a:lnSpc>
              <a:spcBef>
                <a:spcPts val="100"/>
              </a:spcBef>
            </a:pPr>
            <a:r>
              <a:rPr sz="2800" spc="-10" dirty="0">
                <a:latin typeface="Times New Roman"/>
                <a:cs typeface="Times New Roman"/>
              </a:rPr>
              <a:t>competence, </a:t>
            </a:r>
            <a:r>
              <a:rPr sz="2800" spc="-5" dirty="0">
                <a:latin typeface="Times New Roman"/>
                <a:cs typeface="Times New Roman"/>
              </a:rPr>
              <a:t>s</a:t>
            </a:r>
            <a:r>
              <a:rPr sz="2800" spc="-15" dirty="0">
                <a:latin typeface="Times New Roman"/>
                <a:cs typeface="Times New Roman"/>
              </a:rPr>
              <a:t>e</a:t>
            </a:r>
            <a:r>
              <a:rPr sz="2800" dirty="0">
                <a:latin typeface="Times New Roman"/>
                <a:cs typeface="Times New Roman"/>
              </a:rPr>
              <a:t>l</a:t>
            </a:r>
            <a:r>
              <a:rPr sz="2800" spc="-5" dirty="0">
                <a:latin typeface="Times New Roman"/>
                <a:cs typeface="Times New Roman"/>
              </a:rPr>
              <a:t>f-</a:t>
            </a:r>
            <a:r>
              <a:rPr sz="2800" spc="5" dirty="0">
                <a:latin typeface="Times New Roman"/>
                <a:cs typeface="Times New Roman"/>
              </a:rPr>
              <a:t>r</a:t>
            </a:r>
            <a:r>
              <a:rPr sz="2800" spc="-5" dirty="0">
                <a:latin typeface="Times New Roman"/>
                <a:cs typeface="Times New Roman"/>
              </a:rPr>
              <a:t>ene</a:t>
            </a:r>
            <a:r>
              <a:rPr sz="2800" spc="-15" dirty="0">
                <a:latin typeface="Times New Roman"/>
                <a:cs typeface="Times New Roman"/>
              </a:rPr>
              <a:t>w</a:t>
            </a:r>
            <a:r>
              <a:rPr sz="2800" spc="-5" dirty="0">
                <a:latin typeface="Times New Roman"/>
                <a:cs typeface="Times New Roman"/>
              </a:rPr>
              <a:t>al</a:t>
            </a:r>
            <a:endParaRPr sz="2800" dirty="0">
              <a:latin typeface="Times New Roman"/>
              <a:cs typeface="Times New Roman"/>
            </a:endParaRPr>
          </a:p>
        </p:txBody>
      </p:sp>
      <p:sp>
        <p:nvSpPr>
          <p:cNvPr id="6" name="object 6"/>
          <p:cNvSpPr txBox="1"/>
          <p:nvPr/>
        </p:nvSpPr>
        <p:spPr>
          <a:xfrm>
            <a:off x="7274406" y="1457960"/>
            <a:ext cx="1330325" cy="1305560"/>
          </a:xfrm>
          <a:prstGeom prst="rect">
            <a:avLst/>
          </a:prstGeom>
        </p:spPr>
        <p:txBody>
          <a:bodyPr vert="horz" wrap="square" lIns="0" tIns="12700" rIns="0" bIns="0" rtlCol="0">
            <a:spAutoFit/>
          </a:bodyPr>
          <a:lstStyle/>
          <a:p>
            <a:pPr marL="207010" marR="5080" indent="-194945">
              <a:lnSpc>
                <a:spcPct val="150000"/>
              </a:lnSpc>
              <a:spcBef>
                <a:spcPts val="100"/>
              </a:spcBef>
            </a:pPr>
            <a:r>
              <a:rPr sz="2800" spc="5" dirty="0">
                <a:latin typeface="Times New Roman"/>
                <a:cs typeface="Times New Roman"/>
              </a:rPr>
              <a:t>d</a:t>
            </a:r>
            <a:r>
              <a:rPr sz="2800" dirty="0">
                <a:latin typeface="Times New Roman"/>
                <a:cs typeface="Times New Roman"/>
              </a:rPr>
              <a:t>iligence  th</a:t>
            </a:r>
            <a:r>
              <a:rPr sz="2800" spc="5" dirty="0">
                <a:latin typeface="Times New Roman"/>
                <a:cs typeface="Times New Roman"/>
              </a:rPr>
              <a:t>r</a:t>
            </a:r>
            <a:r>
              <a:rPr sz="2800" dirty="0">
                <a:latin typeface="Times New Roman"/>
                <a:cs typeface="Times New Roman"/>
              </a:rPr>
              <a:t>o</a:t>
            </a:r>
            <a:r>
              <a:rPr sz="2800" spc="5" dirty="0">
                <a:latin typeface="Times New Roman"/>
                <a:cs typeface="Times New Roman"/>
              </a:rPr>
              <a:t>u</a:t>
            </a:r>
            <a:r>
              <a:rPr sz="2800" dirty="0">
                <a:latin typeface="Times New Roman"/>
                <a:cs typeface="Times New Roman"/>
              </a:rPr>
              <a:t>gh</a:t>
            </a:r>
            <a:endParaRPr sz="2800">
              <a:latin typeface="Times New Roman"/>
              <a:cs typeface="Times New Roman"/>
            </a:endParaRPr>
          </a:p>
        </p:txBody>
      </p:sp>
      <p:sp>
        <p:nvSpPr>
          <p:cNvPr id="7" name="object 7"/>
          <p:cNvSpPr txBox="1"/>
          <p:nvPr/>
        </p:nvSpPr>
        <p:spPr>
          <a:xfrm>
            <a:off x="447040" y="2951479"/>
            <a:ext cx="8194040" cy="3827779"/>
          </a:xfrm>
          <a:prstGeom prst="rect">
            <a:avLst/>
          </a:prstGeom>
        </p:spPr>
        <p:txBody>
          <a:bodyPr vert="horz" wrap="square" lIns="0" tIns="12700" rIns="0" bIns="0" rtlCol="0">
            <a:spAutoFit/>
          </a:bodyPr>
          <a:lstStyle/>
          <a:p>
            <a:pPr marL="444500" algn="just">
              <a:lnSpc>
                <a:spcPct val="100000"/>
              </a:lnSpc>
              <a:spcBef>
                <a:spcPts val="100"/>
              </a:spcBef>
            </a:pPr>
            <a:r>
              <a:rPr sz="2800" b="1" spc="-5" dirty="0">
                <a:solidFill>
                  <a:srgbClr val="006FBF"/>
                </a:solidFill>
                <a:latin typeface="Times New Roman"/>
                <a:cs typeface="Times New Roman"/>
              </a:rPr>
              <a:t>continuous education</a:t>
            </a:r>
            <a:r>
              <a:rPr sz="2800" spc="-5" dirty="0">
                <a:latin typeface="Times New Roman"/>
                <a:cs typeface="Times New Roman"/>
              </a:rPr>
              <a:t>.</a:t>
            </a:r>
            <a:endParaRPr sz="2800" dirty="0">
              <a:latin typeface="Times New Roman"/>
              <a:cs typeface="Times New Roman"/>
            </a:endParaRPr>
          </a:p>
          <a:p>
            <a:pPr marL="444500" marR="43180" indent="-342900" algn="just">
              <a:lnSpc>
                <a:spcPct val="149900"/>
              </a:lnSpc>
              <a:spcBef>
                <a:spcPts val="690"/>
              </a:spcBef>
              <a:buFont typeface="UnDotum"/>
              <a:buChar char=""/>
              <a:tabLst>
                <a:tab pos="444500" algn="l"/>
              </a:tabLst>
            </a:pPr>
            <a:r>
              <a:rPr sz="2800" spc="-5" dirty="0">
                <a:latin typeface="Times New Roman"/>
                <a:cs typeface="Times New Roman"/>
              </a:rPr>
              <a:t>Open-mindedness [judgment, critical thinking]:  Thinking </a:t>
            </a:r>
            <a:r>
              <a:rPr sz="2800" dirty="0">
                <a:latin typeface="Times New Roman"/>
                <a:cs typeface="Times New Roman"/>
              </a:rPr>
              <a:t>things through </a:t>
            </a:r>
            <a:r>
              <a:rPr sz="2800" spc="-5" dirty="0">
                <a:latin typeface="Times New Roman"/>
                <a:cs typeface="Times New Roman"/>
              </a:rPr>
              <a:t>and examining </a:t>
            </a:r>
            <a:r>
              <a:rPr sz="2800" dirty="0">
                <a:latin typeface="Times New Roman"/>
                <a:cs typeface="Times New Roman"/>
              </a:rPr>
              <a:t>them </a:t>
            </a:r>
            <a:r>
              <a:rPr sz="2800" spc="-5" dirty="0">
                <a:latin typeface="Times New Roman"/>
                <a:cs typeface="Times New Roman"/>
              </a:rPr>
              <a:t>from all  sides (Perspective); weighing all evidence</a:t>
            </a:r>
            <a:r>
              <a:rPr sz="2800" spc="-20" dirty="0">
                <a:latin typeface="Times New Roman"/>
                <a:cs typeface="Times New Roman"/>
              </a:rPr>
              <a:t> </a:t>
            </a:r>
            <a:r>
              <a:rPr sz="2800" spc="-5" dirty="0">
                <a:latin typeface="Times New Roman"/>
                <a:cs typeface="Times New Roman"/>
              </a:rPr>
              <a:t>fairly.</a:t>
            </a:r>
            <a:endParaRPr sz="2800" dirty="0">
              <a:latin typeface="Times New Roman"/>
              <a:cs typeface="Times New Roman"/>
            </a:endParaRPr>
          </a:p>
          <a:p>
            <a:pPr marL="444500" marR="43815" indent="-342900" algn="just">
              <a:lnSpc>
                <a:spcPct val="150000"/>
              </a:lnSpc>
              <a:spcBef>
                <a:spcPts val="700"/>
              </a:spcBef>
              <a:buFont typeface="UnDotum"/>
              <a:buChar char=""/>
              <a:tabLst>
                <a:tab pos="444500" algn="l"/>
              </a:tabLst>
            </a:pPr>
            <a:r>
              <a:rPr sz="2800" spc="-5" dirty="0">
                <a:latin typeface="Times New Roman"/>
                <a:cs typeface="Times New Roman"/>
              </a:rPr>
              <a:t>Creativity [originality, cleverness]: </a:t>
            </a:r>
            <a:r>
              <a:rPr sz="2800" dirty="0">
                <a:latin typeface="Times New Roman"/>
                <a:cs typeface="Times New Roman"/>
              </a:rPr>
              <a:t>Thinking of </a:t>
            </a:r>
            <a:r>
              <a:rPr sz="2800" spc="-5" dirty="0">
                <a:latin typeface="Times New Roman"/>
                <a:cs typeface="Times New Roman"/>
              </a:rPr>
              <a:t>novel  and </a:t>
            </a:r>
            <a:r>
              <a:rPr sz="2800" dirty="0">
                <a:latin typeface="Times New Roman"/>
                <a:cs typeface="Times New Roman"/>
              </a:rPr>
              <a:t>productive </a:t>
            </a:r>
            <a:r>
              <a:rPr sz="2800" spc="-5" dirty="0">
                <a:latin typeface="Times New Roman"/>
                <a:cs typeface="Times New Roman"/>
              </a:rPr>
              <a:t>ways </a:t>
            </a:r>
            <a:r>
              <a:rPr sz="2800" dirty="0">
                <a:latin typeface="Times New Roman"/>
                <a:cs typeface="Times New Roman"/>
              </a:rPr>
              <a:t>to </a:t>
            </a:r>
            <a:r>
              <a:rPr sz="2800" spc="-5" dirty="0">
                <a:latin typeface="Times New Roman"/>
                <a:cs typeface="Times New Roman"/>
              </a:rPr>
              <a:t>conceptualize and </a:t>
            </a:r>
            <a:r>
              <a:rPr sz="2800" dirty="0">
                <a:latin typeface="Times New Roman"/>
                <a:cs typeface="Times New Roman"/>
              </a:rPr>
              <a:t>do</a:t>
            </a:r>
            <a:r>
              <a:rPr sz="2800" spc="-30" dirty="0">
                <a:latin typeface="Times New Roman"/>
                <a:cs typeface="Times New Roman"/>
              </a:rPr>
              <a:t> </a:t>
            </a:r>
            <a:r>
              <a:rPr sz="2800" dirty="0">
                <a:latin typeface="Times New Roman"/>
                <a:cs typeface="Times New Roman"/>
              </a:rPr>
              <a:t>things.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B989A11-8C1C-46EC-A541-5B8C14BA3F04}"/>
              </a:ext>
            </a:extLst>
          </p:cNvPr>
          <p:cNvSpPr txBox="1"/>
          <p:nvPr/>
        </p:nvSpPr>
        <p:spPr>
          <a:xfrm>
            <a:off x="152400" y="762000"/>
            <a:ext cx="8839200" cy="4666790"/>
          </a:xfrm>
          <a:prstGeom prst="rect">
            <a:avLst/>
          </a:prstGeom>
          <a:noFill/>
        </p:spPr>
        <p:txBody>
          <a:bodyPr wrap="square">
            <a:spAutoFit/>
          </a:bodyPr>
          <a:lstStyle/>
          <a:p>
            <a:pPr algn="ctr">
              <a:lnSpc>
                <a:spcPct val="150000"/>
              </a:lnSpc>
              <a:spcAft>
                <a:spcPts val="1125"/>
              </a:spcAft>
            </a:pPr>
            <a:r>
              <a:rPr lang="en-IN" sz="4000" dirty="0">
                <a:solidFill>
                  <a:srgbClr val="444444"/>
                </a:solidFill>
                <a:effectLst/>
                <a:latin typeface="Open Sans" panose="020B0606030504020204" pitchFamily="34" charset="0"/>
                <a:ea typeface="Times New Roman" panose="02020603050405020304" pitchFamily="18" charset="0"/>
                <a:cs typeface="Times New Roman" panose="02020603050405020304" pitchFamily="18" charset="0"/>
              </a:rPr>
              <a:t> "Models of Leadership and Motivation in Indian Thoughts</a:t>
            </a:r>
          </a:p>
          <a:p>
            <a:pPr algn="ctr">
              <a:lnSpc>
                <a:spcPct val="150000"/>
              </a:lnSpc>
              <a:spcAft>
                <a:spcPts val="1125"/>
              </a:spcAft>
            </a:pPr>
            <a:r>
              <a:rPr lang="en-IN" sz="2400" dirty="0">
                <a:solidFill>
                  <a:srgbClr val="444444"/>
                </a:solidFill>
                <a:effectLst/>
                <a:latin typeface="Open Sans" panose="020B0606030504020204" pitchFamily="34" charset="0"/>
                <a:ea typeface="Times New Roman" panose="02020603050405020304" pitchFamily="18" charset="0"/>
                <a:cs typeface="Times New Roman" panose="02020603050405020304" pitchFamily="18" charset="0"/>
              </a:rPr>
              <a:t>According to Alan Keith:</a:t>
            </a:r>
          </a:p>
          <a:p>
            <a:pPr algn="ctr">
              <a:lnSpc>
                <a:spcPct val="150000"/>
              </a:lnSpc>
              <a:spcAft>
                <a:spcPts val="1125"/>
              </a:spcAft>
            </a:pPr>
            <a:r>
              <a:rPr lang="en-IN" sz="4000" dirty="0">
                <a:solidFill>
                  <a:srgbClr val="444444"/>
                </a:solidFill>
                <a:effectLst/>
                <a:latin typeface="Open Sans" panose="020B0606030504020204" pitchFamily="34" charset="0"/>
                <a:ea typeface="Times New Roman" panose="02020603050405020304" pitchFamily="18" charset="0"/>
                <a:cs typeface="Times New Roman" panose="02020603050405020304" pitchFamily="18" charset="0"/>
              </a:rPr>
              <a:t> </a:t>
            </a:r>
            <a:r>
              <a:rPr lang="en-IN" sz="3200" dirty="0">
                <a:solidFill>
                  <a:srgbClr val="444444"/>
                </a:solidFill>
                <a:effectLst/>
                <a:latin typeface="Open Sans" panose="020B0606030504020204" pitchFamily="34" charset="0"/>
                <a:ea typeface="Times New Roman" panose="02020603050405020304" pitchFamily="18" charset="0"/>
                <a:cs typeface="Times New Roman" panose="02020603050405020304" pitchFamily="18" charset="0"/>
              </a:rPr>
              <a:t>“Leadership is ultimately about creating a" </a:t>
            </a:r>
          </a:p>
          <a:p>
            <a:pPr algn="ctr">
              <a:lnSpc>
                <a:spcPct val="150000"/>
              </a:lnSpc>
              <a:spcAft>
                <a:spcPts val="1125"/>
              </a:spcAft>
            </a:pPr>
            <a:r>
              <a:rPr lang="en-IN" sz="4000" dirty="0">
                <a:solidFill>
                  <a:srgbClr val="444444"/>
                </a:solidFill>
                <a:effectLst/>
                <a:latin typeface="Open Sans" panose="020B0606030504020204" pitchFamily="34" charset="0"/>
                <a:ea typeface="Times New Roman" panose="02020603050405020304" pitchFamily="18" charset="0"/>
                <a:cs typeface="Times New Roman" panose="02020603050405020304" pitchFamily="18" charset="0"/>
              </a:rPr>
              <a:t>Presentation transcript</a:t>
            </a:r>
            <a:endParaRPr lang="en-IN" sz="4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370437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AF71395-D3BB-4517-8166-4EF200747D17}"/>
              </a:ext>
            </a:extLst>
          </p:cNvPr>
          <p:cNvSpPr txBox="1"/>
          <p:nvPr/>
        </p:nvSpPr>
        <p:spPr>
          <a:xfrm>
            <a:off x="609600" y="685800"/>
            <a:ext cx="8153400" cy="5081391"/>
          </a:xfrm>
          <a:prstGeom prst="rect">
            <a:avLst/>
          </a:prstGeom>
          <a:noFill/>
        </p:spPr>
        <p:txBody>
          <a:bodyPr wrap="square">
            <a:spAutoFit/>
          </a:bodyPr>
          <a:lstStyle/>
          <a:p>
            <a:pPr algn="ctr">
              <a:lnSpc>
                <a:spcPct val="107000"/>
              </a:lnSpc>
              <a:spcBef>
                <a:spcPts val="1125"/>
              </a:spcBef>
              <a:spcAft>
                <a:spcPts val="1125"/>
              </a:spcAft>
            </a:pPr>
            <a:r>
              <a:rPr lang="en-IN" sz="3200" dirty="0">
                <a:solidFill>
                  <a:srgbClr val="444444"/>
                </a:solidFill>
                <a:effectLst/>
                <a:latin typeface="Times New Roman" panose="02020603050405020304" pitchFamily="18" charset="0"/>
                <a:ea typeface="Times New Roman" panose="02020603050405020304" pitchFamily="18" charset="0"/>
                <a:cs typeface="Times New Roman" panose="02020603050405020304" pitchFamily="18" charset="0"/>
              </a:rPr>
              <a:t>According to Alan Keith, </a:t>
            </a:r>
          </a:p>
          <a:p>
            <a:pPr algn="just">
              <a:lnSpc>
                <a:spcPct val="107000"/>
              </a:lnSpc>
              <a:spcBef>
                <a:spcPts val="1125"/>
              </a:spcBef>
              <a:spcAft>
                <a:spcPts val="1125"/>
              </a:spcAft>
            </a:pPr>
            <a:r>
              <a:rPr lang="en-IN" sz="3200" dirty="0">
                <a:solidFill>
                  <a:srgbClr val="444444"/>
                </a:solidFill>
                <a:effectLst/>
                <a:latin typeface="Times New Roman" panose="02020603050405020304" pitchFamily="18" charset="0"/>
                <a:ea typeface="Times New Roman" panose="02020603050405020304" pitchFamily="18" charset="0"/>
                <a:cs typeface="Times New Roman" panose="02020603050405020304" pitchFamily="18" charset="0"/>
              </a:rPr>
              <a:t>“Leadership is ultimately about creating a way for people to contribute to making something extraordinary happen”. According to Kenneth Clark, “An activity or set of activities, observable to others that occurs in a group, organization or institution involving a leader and followers who willingly subscribes to common purposes and work together to achieve them.</a:t>
            </a:r>
            <a:endParaRPr lang="en-IN" sz="3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996618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9F0698B-5E89-4C57-BBAE-A2F3FC0F3E30}"/>
              </a:ext>
            </a:extLst>
          </p:cNvPr>
          <p:cNvSpPr txBox="1"/>
          <p:nvPr/>
        </p:nvSpPr>
        <p:spPr>
          <a:xfrm>
            <a:off x="609600" y="609600"/>
            <a:ext cx="7924800" cy="5738238"/>
          </a:xfrm>
          <a:prstGeom prst="rect">
            <a:avLst/>
          </a:prstGeom>
          <a:noFill/>
        </p:spPr>
        <p:txBody>
          <a:bodyPr wrap="square">
            <a:spAutoFit/>
          </a:bodyPr>
          <a:lstStyle/>
          <a:p>
            <a:pPr marL="160020" algn="ctr">
              <a:lnSpc>
                <a:spcPct val="100000"/>
              </a:lnSpc>
            </a:pPr>
            <a:r>
              <a:rPr lang="en-US" sz="3600" dirty="0">
                <a:solidFill>
                  <a:srgbClr val="444444"/>
                </a:solidFill>
                <a:latin typeface="Times New Roman" panose="02020603050405020304" pitchFamily="18" charset="0"/>
                <a:cs typeface="Times New Roman" panose="02020603050405020304" pitchFamily="18" charset="0"/>
              </a:rPr>
              <a:t>Models of Leadership in Indian Thought</a:t>
            </a:r>
          </a:p>
          <a:p>
            <a:pPr marL="160020" algn="just">
              <a:lnSpc>
                <a:spcPct val="100000"/>
              </a:lnSpc>
            </a:pPr>
            <a:endParaRPr lang="en-US" sz="2400" dirty="0">
              <a:latin typeface="Times New Roman" panose="02020603050405020304" pitchFamily="18" charset="0"/>
              <a:cs typeface="Times New Roman" panose="02020603050405020304" pitchFamily="18" charset="0"/>
            </a:endParaRPr>
          </a:p>
          <a:p>
            <a:pPr marL="12700" marR="20320" algn="just">
              <a:lnSpc>
                <a:spcPct val="110800"/>
              </a:lnSpc>
              <a:spcBef>
                <a:spcPts val="140"/>
              </a:spcBef>
            </a:pPr>
            <a:r>
              <a:rPr lang="en-US" sz="2800" dirty="0" err="1">
                <a:solidFill>
                  <a:srgbClr val="444444"/>
                </a:solidFill>
                <a:latin typeface="Times New Roman" panose="02020603050405020304" pitchFamily="18" charset="0"/>
                <a:cs typeface="Times New Roman" panose="02020603050405020304" pitchFamily="18" charset="0"/>
              </a:rPr>
              <a:t>Rajashi</a:t>
            </a:r>
            <a:r>
              <a:rPr lang="en-US" sz="2800" dirty="0">
                <a:solidFill>
                  <a:srgbClr val="444444"/>
                </a:solidFill>
                <a:latin typeface="Times New Roman" panose="02020603050405020304" pitchFamily="18" charset="0"/>
                <a:cs typeface="Times New Roman" panose="02020603050405020304" pitchFamily="18" charset="0"/>
              </a:rPr>
              <a:t> Model: It is a combination of ‘Raja’ and ‘Rishi’ . Rishi is visionary, is the base and Raja who  ensures the happiness of the people, is the superstructure.</a:t>
            </a:r>
          </a:p>
          <a:p>
            <a:pPr marL="12700" marR="20320" algn="just">
              <a:lnSpc>
                <a:spcPct val="110800"/>
              </a:lnSpc>
              <a:spcBef>
                <a:spcPts val="140"/>
              </a:spcBef>
            </a:pPr>
            <a:r>
              <a:rPr lang="en-US" sz="2800" dirty="0">
                <a:solidFill>
                  <a:srgbClr val="444444"/>
                </a:solidFill>
                <a:latin typeface="Times New Roman" panose="02020603050405020304" pitchFamily="18" charset="0"/>
                <a:cs typeface="Times New Roman" panose="02020603050405020304" pitchFamily="18" charset="0"/>
              </a:rPr>
              <a:t>Rishi: Give priority to role over  self. Translates cosmic order into social order. </a:t>
            </a:r>
            <a:r>
              <a:rPr lang="en-US" sz="2800" dirty="0" err="1">
                <a:solidFill>
                  <a:srgbClr val="444444"/>
                </a:solidFill>
                <a:latin typeface="Times New Roman" panose="02020603050405020304" pitchFamily="18" charset="0"/>
                <a:cs typeface="Times New Roman" panose="02020603050405020304" pitchFamily="18" charset="0"/>
              </a:rPr>
              <a:t>i.e</a:t>
            </a:r>
            <a:r>
              <a:rPr lang="en-US" sz="2800" dirty="0">
                <a:solidFill>
                  <a:srgbClr val="444444"/>
                </a:solidFill>
                <a:latin typeface="Times New Roman" panose="02020603050405020304" pitchFamily="18" charset="0"/>
                <a:cs typeface="Times New Roman" panose="02020603050405020304" pitchFamily="18" charset="0"/>
              </a:rPr>
              <a:t>, wisdom, power, protection and work translated into Brahmins, kshatriyas, Vaishyas and Sudras Have solitude, silence and sincerity in his character.</a:t>
            </a:r>
          </a:p>
          <a:p>
            <a:pPr marL="12700" marR="20320" algn="just">
              <a:lnSpc>
                <a:spcPct val="110800"/>
              </a:lnSpc>
              <a:spcBef>
                <a:spcPts val="140"/>
              </a:spcBef>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381341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54A14FD-1742-40D3-9C78-FF708F30BE5D}"/>
              </a:ext>
            </a:extLst>
          </p:cNvPr>
          <p:cNvSpPr txBox="1"/>
          <p:nvPr/>
        </p:nvSpPr>
        <p:spPr>
          <a:xfrm>
            <a:off x="419100" y="533400"/>
            <a:ext cx="8305800" cy="6002028"/>
          </a:xfrm>
          <a:prstGeom prst="rect">
            <a:avLst/>
          </a:prstGeom>
          <a:noFill/>
        </p:spPr>
        <p:txBody>
          <a:bodyPr wrap="square">
            <a:spAutoFit/>
          </a:bodyPr>
          <a:lstStyle/>
          <a:p>
            <a:pPr>
              <a:lnSpc>
                <a:spcPct val="107000"/>
              </a:lnSpc>
              <a:spcBef>
                <a:spcPts val="1125"/>
              </a:spcBef>
              <a:spcAft>
                <a:spcPts val="1125"/>
              </a:spcAft>
            </a:pPr>
            <a:r>
              <a:rPr lang="en-IN" sz="2400" b="1" dirty="0">
                <a:solidFill>
                  <a:srgbClr val="444444"/>
                </a:solidFill>
                <a:effectLst/>
                <a:latin typeface="Times New Roman" panose="02020603050405020304" pitchFamily="18" charset="0"/>
                <a:ea typeface="Times New Roman" panose="02020603050405020304" pitchFamily="18" charset="0"/>
                <a:cs typeface="Times New Roman" panose="02020603050405020304" pitchFamily="18" charset="0"/>
              </a:rPr>
              <a:t>Buddhism Leadership Model:</a:t>
            </a:r>
            <a:br>
              <a:rPr lang="en-IN" sz="2400" dirty="0">
                <a:solidFill>
                  <a:srgbClr val="444444"/>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en-IN" sz="2400" dirty="0">
                <a:solidFill>
                  <a:srgbClr val="444444"/>
                </a:solidFill>
                <a:effectLst/>
                <a:latin typeface="Times New Roman" panose="02020603050405020304" pitchFamily="18" charset="0"/>
                <a:ea typeface="Times New Roman" panose="02020603050405020304" pitchFamily="18" charset="0"/>
                <a:cs typeface="Times New Roman" panose="02020603050405020304" pitchFamily="18" charset="0"/>
              </a:rPr>
              <a:t>1. Dana (Charity).</a:t>
            </a:r>
          </a:p>
          <a:p>
            <a:pPr>
              <a:spcBef>
                <a:spcPts val="1125"/>
              </a:spcBef>
              <a:spcAft>
                <a:spcPts val="1125"/>
              </a:spcAft>
            </a:pPr>
            <a:r>
              <a:rPr lang="en-IN" sz="2400" dirty="0">
                <a:solidFill>
                  <a:srgbClr val="444444"/>
                </a:solidFill>
                <a:effectLst/>
                <a:latin typeface="Times New Roman" panose="02020603050405020304" pitchFamily="18" charset="0"/>
                <a:ea typeface="Times New Roman" panose="02020603050405020304" pitchFamily="18" charset="0"/>
                <a:cs typeface="Times New Roman" panose="02020603050405020304" pitchFamily="18" charset="0"/>
              </a:rPr>
              <a:t>2. </a:t>
            </a:r>
            <a:r>
              <a:rPr lang="en-IN" sz="2400" dirty="0" err="1">
                <a:solidFill>
                  <a:srgbClr val="444444"/>
                </a:solidFill>
                <a:effectLst/>
                <a:latin typeface="Times New Roman" panose="02020603050405020304" pitchFamily="18" charset="0"/>
                <a:ea typeface="Times New Roman" panose="02020603050405020304" pitchFamily="18" charset="0"/>
                <a:cs typeface="Times New Roman" panose="02020603050405020304" pitchFamily="18" charset="0"/>
              </a:rPr>
              <a:t>Sila</a:t>
            </a:r>
            <a:r>
              <a:rPr lang="en-IN" sz="2400" dirty="0">
                <a:solidFill>
                  <a:srgbClr val="444444"/>
                </a:solidFill>
                <a:effectLst/>
                <a:latin typeface="Times New Roman" panose="02020603050405020304" pitchFamily="18" charset="0"/>
                <a:ea typeface="Times New Roman" panose="02020603050405020304" pitchFamily="18" charset="0"/>
                <a:cs typeface="Times New Roman" panose="02020603050405020304" pitchFamily="18" charset="0"/>
              </a:rPr>
              <a:t> (A high moral character).</a:t>
            </a:r>
          </a:p>
          <a:p>
            <a:pPr>
              <a:spcBef>
                <a:spcPts val="1125"/>
              </a:spcBef>
              <a:spcAft>
                <a:spcPts val="1125"/>
              </a:spcAft>
            </a:pPr>
            <a:r>
              <a:rPr lang="en-IN" sz="2400" dirty="0">
                <a:solidFill>
                  <a:srgbClr val="444444"/>
                </a:solidFill>
                <a:effectLst/>
                <a:latin typeface="Times New Roman" panose="02020603050405020304" pitchFamily="18" charset="0"/>
                <a:ea typeface="Times New Roman" panose="02020603050405020304" pitchFamily="18" charset="0"/>
                <a:cs typeface="Times New Roman" panose="02020603050405020304" pitchFamily="18" charset="0"/>
              </a:rPr>
              <a:t>3. </a:t>
            </a:r>
            <a:r>
              <a:rPr lang="en-IN" sz="2400" dirty="0" err="1">
                <a:solidFill>
                  <a:srgbClr val="444444"/>
                </a:solidFill>
                <a:effectLst/>
                <a:latin typeface="Times New Roman" panose="02020603050405020304" pitchFamily="18" charset="0"/>
                <a:ea typeface="Times New Roman" panose="02020603050405020304" pitchFamily="18" charset="0"/>
                <a:cs typeface="Times New Roman" panose="02020603050405020304" pitchFamily="18" charset="0"/>
              </a:rPr>
              <a:t>khanti</a:t>
            </a:r>
            <a:r>
              <a:rPr lang="en-IN" sz="2400" dirty="0">
                <a:solidFill>
                  <a:srgbClr val="444444"/>
                </a:solidFill>
                <a:effectLst/>
                <a:latin typeface="Times New Roman" panose="02020603050405020304" pitchFamily="18" charset="0"/>
                <a:ea typeface="Times New Roman" panose="02020603050405020304" pitchFamily="18" charset="0"/>
                <a:cs typeface="Times New Roman" panose="02020603050405020304" pitchFamily="18" charset="0"/>
              </a:rPr>
              <a:t> (Tolerance)</a:t>
            </a:r>
          </a:p>
          <a:p>
            <a:pPr>
              <a:spcBef>
                <a:spcPts val="1125"/>
              </a:spcBef>
              <a:spcAft>
                <a:spcPts val="1125"/>
              </a:spcAft>
            </a:pPr>
            <a:r>
              <a:rPr lang="en-IN" sz="2400" dirty="0">
                <a:solidFill>
                  <a:srgbClr val="444444"/>
                </a:solidFill>
                <a:effectLst/>
                <a:latin typeface="Times New Roman" panose="02020603050405020304" pitchFamily="18" charset="0"/>
                <a:ea typeface="Times New Roman" panose="02020603050405020304" pitchFamily="18" charset="0"/>
                <a:cs typeface="Times New Roman" panose="02020603050405020304" pitchFamily="18" charset="0"/>
              </a:rPr>
              <a:t>4. Ahimsa ( Non-violence)</a:t>
            </a:r>
          </a:p>
          <a:p>
            <a:pPr>
              <a:spcBef>
                <a:spcPts val="1125"/>
              </a:spcBef>
              <a:spcAft>
                <a:spcPts val="1125"/>
              </a:spcAft>
            </a:pPr>
            <a:r>
              <a:rPr lang="en-IN" sz="2400" dirty="0">
                <a:solidFill>
                  <a:srgbClr val="444444"/>
                </a:solidFill>
                <a:effectLst/>
                <a:latin typeface="Times New Roman" panose="02020603050405020304" pitchFamily="18" charset="0"/>
                <a:ea typeface="Times New Roman" panose="02020603050405020304" pitchFamily="18" charset="0"/>
                <a:cs typeface="Times New Roman" panose="02020603050405020304" pitchFamily="18" charset="0"/>
              </a:rPr>
              <a:t>5. </a:t>
            </a:r>
            <a:r>
              <a:rPr lang="en-IN" sz="2400" dirty="0" err="1">
                <a:solidFill>
                  <a:srgbClr val="444444"/>
                </a:solidFill>
                <a:effectLst/>
                <a:latin typeface="Times New Roman" panose="02020603050405020304" pitchFamily="18" charset="0"/>
                <a:ea typeface="Times New Roman" panose="02020603050405020304" pitchFamily="18" charset="0"/>
                <a:cs typeface="Times New Roman" panose="02020603050405020304" pitchFamily="18" charset="0"/>
              </a:rPr>
              <a:t>Avirodha</a:t>
            </a:r>
            <a:r>
              <a:rPr lang="en-IN" sz="2400" dirty="0">
                <a:solidFill>
                  <a:srgbClr val="444444"/>
                </a:solidFill>
                <a:effectLst/>
                <a:latin typeface="Times New Roman" panose="02020603050405020304" pitchFamily="18" charset="0"/>
                <a:ea typeface="Times New Roman" panose="02020603050405020304" pitchFamily="18" charset="0"/>
                <a:cs typeface="Times New Roman" panose="02020603050405020304" pitchFamily="18" charset="0"/>
              </a:rPr>
              <a:t> (Non-opposition)</a:t>
            </a:r>
          </a:p>
          <a:p>
            <a:pPr algn="ctr">
              <a:lnSpc>
                <a:spcPct val="107000"/>
              </a:lnSpc>
              <a:spcBef>
                <a:spcPts val="1125"/>
              </a:spcBef>
              <a:spcAft>
                <a:spcPts val="1125"/>
              </a:spcAft>
            </a:pPr>
            <a:r>
              <a:rPr lang="en-IN" sz="2400" b="1" dirty="0">
                <a:solidFill>
                  <a:srgbClr val="444444"/>
                </a:solidFill>
                <a:effectLst/>
                <a:latin typeface="Times New Roman" panose="02020603050405020304" pitchFamily="18" charset="0"/>
                <a:ea typeface="Times New Roman" panose="02020603050405020304" pitchFamily="18" charset="0"/>
                <a:cs typeface="Times New Roman" panose="02020603050405020304" pitchFamily="18" charset="0"/>
              </a:rPr>
              <a:t>Vivekananda Model of Leadership  </a:t>
            </a:r>
          </a:p>
          <a:p>
            <a:pPr algn="ctr">
              <a:lnSpc>
                <a:spcPct val="107000"/>
              </a:lnSpc>
              <a:spcBef>
                <a:spcPts val="1125"/>
              </a:spcBef>
              <a:spcAft>
                <a:spcPts val="1125"/>
              </a:spcAft>
            </a:pPr>
            <a:r>
              <a:rPr lang="en-IN" sz="2400" dirty="0">
                <a:solidFill>
                  <a:srgbClr val="444444"/>
                </a:solidFill>
                <a:effectLst/>
                <a:latin typeface="Times New Roman" panose="02020603050405020304" pitchFamily="18" charset="0"/>
                <a:ea typeface="Times New Roman" panose="02020603050405020304" pitchFamily="18" charset="0"/>
                <a:cs typeface="Times New Roman" panose="02020603050405020304" pitchFamily="18" charset="0"/>
              </a:rPr>
              <a:t>Purity of Character. Inborn quality of holding people together. Service &amp; love- prerequisites of leadership . Martial spirit is not self-assertion, but self-sacrifice. Leader has to be Impartial and Impersonal.</a:t>
            </a:r>
            <a:endParaRPr lang="en-IN"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891078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0F0957D-6526-4D40-BC24-5068571F095E}"/>
              </a:ext>
            </a:extLst>
          </p:cNvPr>
          <p:cNvSpPr txBox="1"/>
          <p:nvPr/>
        </p:nvSpPr>
        <p:spPr>
          <a:xfrm>
            <a:off x="533400" y="838200"/>
            <a:ext cx="8305800" cy="5016758"/>
          </a:xfrm>
          <a:prstGeom prst="rect">
            <a:avLst/>
          </a:prstGeom>
          <a:noFill/>
        </p:spPr>
        <p:txBody>
          <a:bodyPr wrap="square">
            <a:spAutoFit/>
          </a:bodyPr>
          <a:lstStyle/>
          <a:p>
            <a:pPr algn="ctr"/>
            <a:r>
              <a:rPr lang="en-IN" sz="3200" b="1" dirty="0">
                <a:solidFill>
                  <a:srgbClr val="444444"/>
                </a:solidFill>
                <a:effectLst/>
                <a:latin typeface="Times New Roman" panose="02020603050405020304" pitchFamily="18" charset="0"/>
                <a:ea typeface="Times New Roman" panose="02020603050405020304" pitchFamily="18" charset="0"/>
                <a:cs typeface="Times New Roman" panose="02020603050405020304" pitchFamily="18" charset="0"/>
              </a:rPr>
              <a:t>Motivation is derived from the word “motive”.</a:t>
            </a:r>
          </a:p>
          <a:p>
            <a:pPr algn="just"/>
            <a:br>
              <a:rPr lang="en-IN" sz="3200" dirty="0">
                <a:solidFill>
                  <a:srgbClr val="444444"/>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en-IN" sz="3200" dirty="0">
                <a:solidFill>
                  <a:srgbClr val="444444"/>
                </a:solidFill>
                <a:effectLst/>
                <a:latin typeface="Times New Roman" panose="02020603050405020304" pitchFamily="18" charset="0"/>
                <a:ea typeface="Times New Roman" panose="02020603050405020304" pitchFamily="18" charset="0"/>
                <a:cs typeface="Times New Roman" panose="02020603050405020304" pitchFamily="18" charset="0"/>
              </a:rPr>
              <a:t>According to S.P. Robbins, “Motivation is the willingness to exert high levels of effort toward organizational goals, conditioned by the effort and ability to satisfy some individual need”. According Dalton E. McFarland, “Motivation refers to the way in which urges, drives, desires, aspirations, striving or needs direct, control or explain the behaviour of human beings”.</a:t>
            </a:r>
            <a:endParaRPr lang="en-IN"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0004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E417942-7388-4787-BBC4-C47E02A402F6}"/>
              </a:ext>
            </a:extLst>
          </p:cNvPr>
          <p:cNvSpPr txBox="1"/>
          <p:nvPr/>
        </p:nvSpPr>
        <p:spPr>
          <a:xfrm>
            <a:off x="304800" y="574084"/>
            <a:ext cx="8534400" cy="5339090"/>
          </a:xfrm>
          <a:prstGeom prst="rect">
            <a:avLst/>
          </a:prstGeom>
          <a:noFill/>
        </p:spPr>
        <p:txBody>
          <a:bodyPr wrap="square">
            <a:spAutoFit/>
          </a:bodyPr>
          <a:lstStyle/>
          <a:p>
            <a:pPr algn="ctr">
              <a:lnSpc>
                <a:spcPct val="107000"/>
              </a:lnSpc>
              <a:spcBef>
                <a:spcPts val="1125"/>
              </a:spcBef>
              <a:spcAft>
                <a:spcPts val="1125"/>
              </a:spcAft>
            </a:pPr>
            <a:r>
              <a:rPr lang="en-IN" sz="2800" b="1" dirty="0">
                <a:solidFill>
                  <a:srgbClr val="444444"/>
                </a:solidFill>
                <a:effectLst/>
                <a:latin typeface="Times New Roman" panose="02020603050405020304" pitchFamily="18" charset="0"/>
                <a:ea typeface="Times New Roman" panose="02020603050405020304" pitchFamily="18" charset="0"/>
                <a:cs typeface="Times New Roman" panose="02020603050405020304" pitchFamily="18" charset="0"/>
              </a:rPr>
              <a:t>Models of Motivation in Indian Thoughts</a:t>
            </a:r>
          </a:p>
          <a:p>
            <a:pPr algn="just">
              <a:lnSpc>
                <a:spcPct val="107000"/>
              </a:lnSpc>
              <a:spcBef>
                <a:spcPts val="1125"/>
              </a:spcBef>
              <a:spcAft>
                <a:spcPts val="1125"/>
              </a:spcAft>
            </a:pPr>
            <a:br>
              <a:rPr lang="en-IN" sz="1800" dirty="0">
                <a:solidFill>
                  <a:srgbClr val="444444"/>
                </a:solidFill>
                <a:effectLst/>
                <a:latin typeface="Open Sans" panose="020B0606030504020204" pitchFamily="34" charset="0"/>
                <a:ea typeface="Times New Roman" panose="02020603050405020304" pitchFamily="18" charset="0"/>
                <a:cs typeface="Times New Roman" panose="02020603050405020304" pitchFamily="18" charset="0"/>
              </a:rPr>
            </a:br>
            <a:r>
              <a:rPr lang="en-IN" sz="2400" dirty="0">
                <a:solidFill>
                  <a:srgbClr val="444444"/>
                </a:solidFill>
                <a:effectLst/>
                <a:latin typeface="Times New Roman" panose="02020603050405020304" pitchFamily="18" charset="0"/>
                <a:ea typeface="Times New Roman" panose="02020603050405020304" pitchFamily="18" charset="0"/>
                <a:cs typeface="Times New Roman" panose="02020603050405020304" pitchFamily="18" charset="0"/>
              </a:rPr>
              <a:t>Krishna Model of Motivation Inspiration Model of Motivation AUM Model of Motivation and MAP Model of Motivation </a:t>
            </a:r>
          </a:p>
          <a:p>
            <a:pPr algn="just">
              <a:lnSpc>
                <a:spcPct val="107000"/>
              </a:lnSpc>
              <a:spcBef>
                <a:spcPts val="1125"/>
              </a:spcBef>
              <a:spcAft>
                <a:spcPts val="1125"/>
              </a:spcAft>
            </a:pPr>
            <a:r>
              <a:rPr lang="en-IN" sz="2400" dirty="0">
                <a:solidFill>
                  <a:srgbClr val="444444"/>
                </a:solidFill>
                <a:effectLst/>
                <a:latin typeface="Times New Roman" panose="02020603050405020304" pitchFamily="18" charset="0"/>
                <a:ea typeface="Times New Roman" panose="02020603050405020304" pitchFamily="18" charset="0"/>
                <a:cs typeface="Times New Roman" panose="02020603050405020304" pitchFamily="18" charset="0"/>
              </a:rPr>
              <a:t>Krishna Model: Lord Krishna tells Arjuna that he should perform his duty and not think of the results of the activities. He advises Arjuna not to worry about killing his kith and kin since he is waging a war against ‘Adharma’ (injustice). He explains that during a ‘</a:t>
            </a:r>
            <a:r>
              <a:rPr lang="en-IN" sz="2400" dirty="0" err="1">
                <a:solidFill>
                  <a:srgbClr val="444444"/>
                </a:solidFill>
                <a:effectLst/>
                <a:latin typeface="Times New Roman" panose="02020603050405020304" pitchFamily="18" charset="0"/>
                <a:ea typeface="Times New Roman" panose="02020603050405020304" pitchFamily="18" charset="0"/>
                <a:cs typeface="Times New Roman" panose="02020603050405020304" pitchFamily="18" charset="0"/>
              </a:rPr>
              <a:t>Dharmayudha</a:t>
            </a:r>
            <a:r>
              <a:rPr lang="en-IN" sz="2400" dirty="0">
                <a:solidFill>
                  <a:srgbClr val="444444"/>
                </a:solidFill>
                <a:effectLst/>
                <a:latin typeface="Times New Roman" panose="02020603050405020304" pitchFamily="18" charset="0"/>
                <a:ea typeface="Times New Roman" panose="02020603050405020304" pitchFamily="18" charset="0"/>
                <a:cs typeface="Times New Roman" panose="02020603050405020304" pitchFamily="18" charset="0"/>
              </a:rPr>
              <a:t>’ (war for righteousness) the objective should be to re-install righteousness, even if it involves killing near and dear ones. Lord Krishna explains to Arjuna, the importance of achieving detachment from materialistic needs</a:t>
            </a:r>
            <a:endParaRPr lang="en-IN"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826773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B627250-A027-4AA0-BCE8-0EAAF03FD2A7}"/>
              </a:ext>
            </a:extLst>
          </p:cNvPr>
          <p:cNvSpPr txBox="1"/>
          <p:nvPr/>
        </p:nvSpPr>
        <p:spPr>
          <a:xfrm>
            <a:off x="762000" y="914400"/>
            <a:ext cx="7772400" cy="3640997"/>
          </a:xfrm>
          <a:prstGeom prst="rect">
            <a:avLst/>
          </a:prstGeom>
          <a:noFill/>
        </p:spPr>
        <p:txBody>
          <a:bodyPr wrap="square">
            <a:spAutoFit/>
          </a:bodyPr>
          <a:lstStyle/>
          <a:p>
            <a:pPr algn="ctr">
              <a:lnSpc>
                <a:spcPct val="107000"/>
              </a:lnSpc>
              <a:spcBef>
                <a:spcPts val="1125"/>
              </a:spcBef>
              <a:spcAft>
                <a:spcPts val="1125"/>
              </a:spcAft>
            </a:pPr>
            <a:r>
              <a:rPr lang="en-IN" sz="3200" b="1" dirty="0">
                <a:solidFill>
                  <a:srgbClr val="444444"/>
                </a:solidFill>
                <a:effectLst/>
                <a:latin typeface="Times New Roman" panose="02020603050405020304" pitchFamily="18" charset="0"/>
                <a:ea typeface="Times New Roman" panose="02020603050405020304" pitchFamily="18" charset="0"/>
                <a:cs typeface="Times New Roman" panose="02020603050405020304" pitchFamily="18" charset="0"/>
              </a:rPr>
              <a:t>Basket of needs/Needs structure</a:t>
            </a:r>
          </a:p>
          <a:p>
            <a:pPr algn="just">
              <a:lnSpc>
                <a:spcPct val="107000"/>
              </a:lnSpc>
              <a:spcBef>
                <a:spcPts val="1125"/>
              </a:spcBef>
              <a:spcAft>
                <a:spcPts val="1125"/>
              </a:spcAft>
            </a:pPr>
            <a:br>
              <a:rPr lang="en-IN" sz="2400" dirty="0">
                <a:solidFill>
                  <a:srgbClr val="444444"/>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en-IN" sz="2400" dirty="0">
                <a:solidFill>
                  <a:srgbClr val="444444"/>
                </a:solidFill>
                <a:effectLst/>
                <a:latin typeface="Times New Roman" panose="02020603050405020304" pitchFamily="18" charset="0"/>
                <a:ea typeface="Times New Roman" panose="02020603050405020304" pitchFamily="18" charset="0"/>
                <a:cs typeface="Times New Roman" panose="02020603050405020304" pitchFamily="18" charset="0"/>
              </a:rPr>
              <a:t>Inspirational Model Inspiration Basket of needs/Needs structure Motivation It indicates that the explanation for the cause of motivation could be sought within the framework of inspiration rather than that of needs alone. Example: </a:t>
            </a:r>
            <a:r>
              <a:rPr lang="en-IN" sz="2400" dirty="0" err="1">
                <a:solidFill>
                  <a:srgbClr val="444444"/>
                </a:solidFill>
                <a:effectLst/>
                <a:latin typeface="Times New Roman" panose="02020603050405020304" pitchFamily="18" charset="0"/>
                <a:ea typeface="Times New Roman" panose="02020603050405020304" pitchFamily="18" charset="0"/>
                <a:cs typeface="Times New Roman" panose="02020603050405020304" pitchFamily="18" charset="0"/>
              </a:rPr>
              <a:t>Swadhyaya</a:t>
            </a:r>
            <a:r>
              <a:rPr lang="en-IN" sz="2400" dirty="0">
                <a:solidFill>
                  <a:srgbClr val="444444"/>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IN" sz="2400" dirty="0" err="1">
                <a:solidFill>
                  <a:srgbClr val="444444"/>
                </a:solidFill>
                <a:effectLst/>
                <a:latin typeface="Times New Roman" panose="02020603050405020304" pitchFamily="18" charset="0"/>
                <a:ea typeface="Times New Roman" panose="02020603050405020304" pitchFamily="18" charset="0"/>
                <a:cs typeface="Times New Roman" panose="02020603050405020304" pitchFamily="18" charset="0"/>
              </a:rPr>
              <a:t>Pariwar</a:t>
            </a:r>
            <a:r>
              <a:rPr lang="en-IN" sz="2400" dirty="0">
                <a:solidFill>
                  <a:srgbClr val="444444"/>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IN" sz="2400" dirty="0" err="1">
                <a:solidFill>
                  <a:srgbClr val="444444"/>
                </a:solidFill>
                <a:effectLst/>
                <a:latin typeface="Times New Roman" panose="02020603050405020304" pitchFamily="18" charset="0"/>
                <a:ea typeface="Times New Roman" panose="02020603050405020304" pitchFamily="18" charset="0"/>
                <a:cs typeface="Times New Roman" panose="02020603050405020304" pitchFamily="18" charset="0"/>
              </a:rPr>
              <a:t>Ramkrishna</a:t>
            </a:r>
            <a:r>
              <a:rPr lang="en-IN" sz="2400" dirty="0">
                <a:solidFill>
                  <a:srgbClr val="444444"/>
                </a:solidFill>
                <a:effectLst/>
                <a:latin typeface="Times New Roman" panose="02020603050405020304" pitchFamily="18" charset="0"/>
                <a:ea typeface="Times New Roman" panose="02020603050405020304" pitchFamily="18" charset="0"/>
                <a:cs typeface="Times New Roman" panose="02020603050405020304" pitchFamily="18" charset="0"/>
              </a:rPr>
              <a:t> Mission, Mother Teresa’s Organization etc.</a:t>
            </a:r>
            <a:endParaRPr lang="en-IN"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066161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410460" y="367029"/>
            <a:ext cx="4260850" cy="695960"/>
          </a:xfrm>
          <a:prstGeom prst="rect">
            <a:avLst/>
          </a:prstGeom>
        </p:spPr>
        <p:txBody>
          <a:bodyPr vert="horz" wrap="square" lIns="0" tIns="12700" rIns="0" bIns="0" rtlCol="0">
            <a:spAutoFit/>
          </a:bodyPr>
          <a:lstStyle/>
          <a:p>
            <a:pPr marL="12700">
              <a:lnSpc>
                <a:spcPct val="100000"/>
              </a:lnSpc>
              <a:spcBef>
                <a:spcPts val="100"/>
              </a:spcBef>
              <a:tabLst>
                <a:tab pos="1486535" algn="l"/>
              </a:tabLst>
            </a:pPr>
            <a:r>
              <a:rPr sz="4400" spc="-5" dirty="0"/>
              <a:t>What	is </a:t>
            </a:r>
            <a:r>
              <a:rPr sz="4400" dirty="0"/>
              <a:t>a</a:t>
            </a:r>
            <a:r>
              <a:rPr sz="4400" spc="-80" dirty="0"/>
              <a:t> </a:t>
            </a:r>
            <a:r>
              <a:rPr sz="4400" spc="-5" dirty="0"/>
              <a:t>Virtue?</a:t>
            </a:r>
            <a:endParaRPr sz="4400"/>
          </a:p>
        </p:txBody>
      </p:sp>
      <p:sp>
        <p:nvSpPr>
          <p:cNvPr id="3" name="object 3"/>
          <p:cNvSpPr txBox="1"/>
          <p:nvPr/>
        </p:nvSpPr>
        <p:spPr>
          <a:xfrm>
            <a:off x="535940" y="1633220"/>
            <a:ext cx="7055484" cy="2179320"/>
          </a:xfrm>
          <a:prstGeom prst="rect">
            <a:avLst/>
          </a:prstGeom>
        </p:spPr>
        <p:txBody>
          <a:bodyPr vert="horz" wrap="square" lIns="0" tIns="12700" rIns="0" bIns="0" rtlCol="0">
            <a:spAutoFit/>
          </a:bodyPr>
          <a:lstStyle/>
          <a:p>
            <a:pPr marL="355600" indent="-342900">
              <a:lnSpc>
                <a:spcPct val="100000"/>
              </a:lnSpc>
              <a:spcBef>
                <a:spcPts val="100"/>
              </a:spcBef>
              <a:buFont typeface="Arial"/>
              <a:buChar char="•"/>
              <a:tabLst>
                <a:tab pos="354965" algn="l"/>
                <a:tab pos="355600" algn="l"/>
              </a:tabLst>
            </a:pPr>
            <a:r>
              <a:rPr sz="3200" dirty="0">
                <a:latin typeface="Times New Roman"/>
                <a:cs typeface="Times New Roman"/>
              </a:rPr>
              <a:t>A </a:t>
            </a:r>
            <a:r>
              <a:rPr sz="3200" spc="-5" dirty="0">
                <a:latin typeface="Times New Roman"/>
                <a:cs typeface="Times New Roman"/>
              </a:rPr>
              <a:t>State </a:t>
            </a:r>
            <a:r>
              <a:rPr sz="3200" dirty="0">
                <a:latin typeface="Times New Roman"/>
                <a:cs typeface="Times New Roman"/>
              </a:rPr>
              <a:t>Of Character Or </a:t>
            </a:r>
            <a:r>
              <a:rPr sz="3200" spc="-5" dirty="0">
                <a:latin typeface="Times New Roman"/>
                <a:cs typeface="Times New Roman"/>
              </a:rPr>
              <a:t>Habit </a:t>
            </a:r>
            <a:r>
              <a:rPr sz="3200" dirty="0">
                <a:latin typeface="Times New Roman"/>
                <a:cs typeface="Times New Roman"/>
              </a:rPr>
              <a:t>of</a:t>
            </a:r>
            <a:r>
              <a:rPr sz="3200" spc="-55" dirty="0">
                <a:latin typeface="Times New Roman"/>
                <a:cs typeface="Times New Roman"/>
              </a:rPr>
              <a:t> </a:t>
            </a:r>
            <a:r>
              <a:rPr sz="3200" dirty="0">
                <a:latin typeface="Times New Roman"/>
                <a:cs typeface="Times New Roman"/>
              </a:rPr>
              <a:t>person.</a:t>
            </a:r>
            <a:endParaRPr sz="3200">
              <a:latin typeface="Times New Roman"/>
              <a:cs typeface="Times New Roman"/>
            </a:endParaRPr>
          </a:p>
          <a:p>
            <a:pPr marL="355600" indent="-342900">
              <a:lnSpc>
                <a:spcPct val="100000"/>
              </a:lnSpc>
              <a:spcBef>
                <a:spcPts val="2720"/>
              </a:spcBef>
              <a:buFont typeface="Arial"/>
              <a:buChar char="•"/>
              <a:tabLst>
                <a:tab pos="354965" algn="l"/>
                <a:tab pos="355600" algn="l"/>
              </a:tabLst>
            </a:pPr>
            <a:r>
              <a:rPr sz="3200" spc="-5" dirty="0">
                <a:latin typeface="Times New Roman"/>
                <a:cs typeface="Times New Roman"/>
              </a:rPr>
              <a:t>Morally </a:t>
            </a:r>
            <a:r>
              <a:rPr sz="3200" dirty="0">
                <a:latin typeface="Times New Roman"/>
                <a:cs typeface="Times New Roman"/>
              </a:rPr>
              <a:t>Good </a:t>
            </a:r>
            <a:r>
              <a:rPr sz="3200" spc="-5" dirty="0">
                <a:latin typeface="Times New Roman"/>
                <a:cs typeface="Times New Roman"/>
              </a:rPr>
              <a:t>Habits </a:t>
            </a:r>
            <a:r>
              <a:rPr sz="3200" dirty="0">
                <a:latin typeface="Times New Roman"/>
                <a:cs typeface="Times New Roman"/>
              </a:rPr>
              <a:t>(Excellence</a:t>
            </a:r>
            <a:r>
              <a:rPr sz="3200" spc="10" dirty="0">
                <a:latin typeface="Times New Roman"/>
                <a:cs typeface="Times New Roman"/>
              </a:rPr>
              <a:t> </a:t>
            </a:r>
            <a:r>
              <a:rPr sz="3200" spc="-5" dirty="0">
                <a:latin typeface="Times New Roman"/>
                <a:cs typeface="Times New Roman"/>
              </a:rPr>
              <a:t>Habit)</a:t>
            </a:r>
            <a:endParaRPr sz="3200">
              <a:latin typeface="Times New Roman"/>
              <a:cs typeface="Times New Roman"/>
            </a:endParaRPr>
          </a:p>
          <a:p>
            <a:pPr marL="355600" indent="-342900">
              <a:lnSpc>
                <a:spcPct val="100000"/>
              </a:lnSpc>
              <a:spcBef>
                <a:spcPts val="2720"/>
              </a:spcBef>
              <a:buFont typeface="Arial"/>
              <a:buChar char="•"/>
              <a:tabLst>
                <a:tab pos="354965" algn="l"/>
                <a:tab pos="355600" algn="l"/>
              </a:tabLst>
            </a:pPr>
            <a:r>
              <a:rPr sz="3200" dirty="0">
                <a:latin typeface="Times New Roman"/>
                <a:cs typeface="Times New Roman"/>
              </a:rPr>
              <a:t>Behavior </a:t>
            </a:r>
            <a:r>
              <a:rPr sz="3200" spc="-5" dirty="0">
                <a:latin typeface="Times New Roman"/>
                <a:cs typeface="Times New Roman"/>
              </a:rPr>
              <a:t>showing </a:t>
            </a:r>
            <a:r>
              <a:rPr sz="3200" dirty="0">
                <a:latin typeface="Times New Roman"/>
                <a:cs typeface="Times New Roman"/>
              </a:rPr>
              <a:t>high </a:t>
            </a:r>
            <a:r>
              <a:rPr sz="3200" spc="-5" dirty="0">
                <a:latin typeface="Times New Roman"/>
                <a:cs typeface="Times New Roman"/>
              </a:rPr>
              <a:t>moral</a:t>
            </a:r>
            <a:r>
              <a:rPr sz="3200" dirty="0">
                <a:latin typeface="Times New Roman"/>
                <a:cs typeface="Times New Roman"/>
              </a:rPr>
              <a:t> </a:t>
            </a:r>
            <a:r>
              <a:rPr sz="3200" spc="-5" dirty="0">
                <a:latin typeface="Times New Roman"/>
                <a:cs typeface="Times New Roman"/>
              </a:rPr>
              <a:t>standard</a:t>
            </a:r>
            <a:endParaRPr sz="3200">
              <a:latin typeface="Times New Roman"/>
              <a:cs typeface="Times New Roman"/>
            </a:endParaRPr>
          </a:p>
        </p:txBody>
      </p:sp>
      <p:sp>
        <p:nvSpPr>
          <p:cNvPr id="4" name="object 4"/>
          <p:cNvSpPr txBox="1"/>
          <p:nvPr/>
        </p:nvSpPr>
        <p:spPr>
          <a:xfrm>
            <a:off x="535940" y="4110990"/>
            <a:ext cx="549275" cy="513080"/>
          </a:xfrm>
          <a:prstGeom prst="rect">
            <a:avLst/>
          </a:prstGeom>
        </p:spPr>
        <p:txBody>
          <a:bodyPr vert="horz" wrap="square" lIns="0" tIns="12700" rIns="0" bIns="0" rtlCol="0">
            <a:spAutoFit/>
          </a:bodyPr>
          <a:lstStyle/>
          <a:p>
            <a:pPr marL="355600" indent="-342900">
              <a:lnSpc>
                <a:spcPct val="100000"/>
              </a:lnSpc>
              <a:spcBef>
                <a:spcPts val="100"/>
              </a:spcBef>
              <a:buFont typeface="Arial"/>
              <a:buChar char="•"/>
              <a:tabLst>
                <a:tab pos="354965" algn="l"/>
                <a:tab pos="355600" algn="l"/>
              </a:tabLst>
            </a:pPr>
            <a:r>
              <a:rPr sz="4800" baseline="-2604" dirty="0">
                <a:latin typeface="Times New Roman"/>
                <a:cs typeface="Times New Roman"/>
              </a:rPr>
              <a:t>a</a:t>
            </a:r>
            <a:endParaRPr sz="4800" baseline="-2604">
              <a:latin typeface="Times New Roman"/>
              <a:cs typeface="Times New Roman"/>
            </a:endParaRPr>
          </a:p>
        </p:txBody>
      </p:sp>
      <p:sp>
        <p:nvSpPr>
          <p:cNvPr id="5" name="object 5"/>
          <p:cNvSpPr txBox="1"/>
          <p:nvPr/>
        </p:nvSpPr>
        <p:spPr>
          <a:xfrm>
            <a:off x="1330350" y="4131309"/>
            <a:ext cx="6994525" cy="513080"/>
          </a:xfrm>
          <a:prstGeom prst="rect">
            <a:avLst/>
          </a:prstGeom>
        </p:spPr>
        <p:txBody>
          <a:bodyPr vert="horz" wrap="square" lIns="0" tIns="12700" rIns="0" bIns="0" rtlCol="0">
            <a:spAutoFit/>
          </a:bodyPr>
          <a:lstStyle/>
          <a:p>
            <a:pPr marL="12700">
              <a:lnSpc>
                <a:spcPct val="100000"/>
              </a:lnSpc>
              <a:spcBef>
                <a:spcPts val="100"/>
              </a:spcBef>
              <a:tabLst>
                <a:tab pos="1097915" algn="l"/>
                <a:tab pos="3965575" algn="l"/>
                <a:tab pos="4417060" algn="l"/>
                <a:tab pos="5875655" algn="l"/>
                <a:tab pos="6484620" algn="l"/>
              </a:tabLst>
            </a:pPr>
            <a:r>
              <a:rPr sz="3200" spc="5" dirty="0">
                <a:latin typeface="Times New Roman"/>
                <a:cs typeface="Times New Roman"/>
              </a:rPr>
              <a:t>g</a:t>
            </a:r>
            <a:r>
              <a:rPr sz="3200" dirty="0">
                <a:latin typeface="Times New Roman"/>
                <a:cs typeface="Times New Roman"/>
              </a:rPr>
              <a:t>o</a:t>
            </a:r>
            <a:r>
              <a:rPr sz="3200" spc="5" dirty="0">
                <a:latin typeface="Times New Roman"/>
                <a:cs typeface="Times New Roman"/>
              </a:rPr>
              <a:t>o</a:t>
            </a:r>
            <a:r>
              <a:rPr sz="3200" dirty="0">
                <a:latin typeface="Times New Roman"/>
                <a:cs typeface="Times New Roman"/>
              </a:rPr>
              <a:t>d	</a:t>
            </a:r>
            <a:r>
              <a:rPr sz="3200" spc="-20" dirty="0">
                <a:latin typeface="Times New Roman"/>
                <a:cs typeface="Times New Roman"/>
              </a:rPr>
              <a:t>m</a:t>
            </a:r>
            <a:r>
              <a:rPr sz="3200" spc="5" dirty="0">
                <a:latin typeface="Times New Roman"/>
                <a:cs typeface="Times New Roman"/>
              </a:rPr>
              <a:t>o</a:t>
            </a:r>
            <a:r>
              <a:rPr sz="3200" dirty="0">
                <a:latin typeface="Times New Roman"/>
                <a:cs typeface="Times New Roman"/>
              </a:rPr>
              <a:t>r</a:t>
            </a:r>
            <a:r>
              <a:rPr sz="3200" spc="5" dirty="0">
                <a:latin typeface="Times New Roman"/>
                <a:cs typeface="Times New Roman"/>
              </a:rPr>
              <a:t>a</a:t>
            </a:r>
            <a:r>
              <a:rPr sz="3200" dirty="0">
                <a:latin typeface="Times New Roman"/>
                <a:cs typeface="Times New Roman"/>
              </a:rPr>
              <a:t>l</a:t>
            </a:r>
            <a:r>
              <a:rPr sz="3200" spc="-5" dirty="0">
                <a:latin typeface="Times New Roman"/>
                <a:cs typeface="Times New Roman"/>
              </a:rPr>
              <a:t> </a:t>
            </a:r>
            <a:r>
              <a:rPr sz="3200" spc="5" dirty="0">
                <a:latin typeface="Times New Roman"/>
                <a:cs typeface="Times New Roman"/>
              </a:rPr>
              <a:t>q</a:t>
            </a:r>
            <a:r>
              <a:rPr sz="3200" dirty="0">
                <a:latin typeface="Times New Roman"/>
                <a:cs typeface="Times New Roman"/>
              </a:rPr>
              <a:t>u</a:t>
            </a:r>
            <a:r>
              <a:rPr sz="3200" spc="5" dirty="0">
                <a:latin typeface="Times New Roman"/>
                <a:cs typeface="Times New Roman"/>
              </a:rPr>
              <a:t>a</a:t>
            </a:r>
            <a:r>
              <a:rPr sz="3200" spc="-5" dirty="0">
                <a:latin typeface="Times New Roman"/>
                <a:cs typeface="Times New Roman"/>
              </a:rPr>
              <a:t>lit</a:t>
            </a:r>
            <a:r>
              <a:rPr sz="3200" dirty="0">
                <a:latin typeface="Times New Roman"/>
                <a:cs typeface="Times New Roman"/>
              </a:rPr>
              <a:t>y</a:t>
            </a:r>
            <a:r>
              <a:rPr sz="3200" spc="10" dirty="0">
                <a:latin typeface="Times New Roman"/>
                <a:cs typeface="Times New Roman"/>
              </a:rPr>
              <a:t> </a:t>
            </a:r>
            <a:r>
              <a:rPr sz="3200" spc="-5" dirty="0">
                <a:latin typeface="Times New Roman"/>
                <a:cs typeface="Times New Roman"/>
              </a:rPr>
              <a:t>i</a:t>
            </a:r>
            <a:r>
              <a:rPr sz="3200" dirty="0">
                <a:latin typeface="Times New Roman"/>
                <a:cs typeface="Times New Roman"/>
              </a:rPr>
              <a:t>n	a	p</a:t>
            </a:r>
            <a:r>
              <a:rPr sz="3200" spc="5" dirty="0">
                <a:latin typeface="Times New Roman"/>
                <a:cs typeface="Times New Roman"/>
              </a:rPr>
              <a:t>e</a:t>
            </a:r>
            <a:r>
              <a:rPr sz="3200" dirty="0">
                <a:latin typeface="Times New Roman"/>
                <a:cs typeface="Times New Roman"/>
              </a:rPr>
              <a:t>rs</a:t>
            </a:r>
            <a:r>
              <a:rPr sz="3200" spc="5" dirty="0">
                <a:latin typeface="Times New Roman"/>
                <a:cs typeface="Times New Roman"/>
              </a:rPr>
              <a:t>o</a:t>
            </a:r>
            <a:r>
              <a:rPr sz="3200" dirty="0">
                <a:latin typeface="Times New Roman"/>
                <a:cs typeface="Times New Roman"/>
              </a:rPr>
              <a:t>n,	</a:t>
            </a:r>
            <a:r>
              <a:rPr sz="3200" spc="5" dirty="0">
                <a:latin typeface="Times New Roman"/>
                <a:cs typeface="Times New Roman"/>
              </a:rPr>
              <a:t>o</a:t>
            </a:r>
            <a:r>
              <a:rPr sz="3200" dirty="0">
                <a:latin typeface="Times New Roman"/>
                <a:cs typeface="Times New Roman"/>
              </a:rPr>
              <a:t>r	</a:t>
            </a:r>
            <a:r>
              <a:rPr sz="3200" spc="-5" dirty="0">
                <a:latin typeface="Times New Roman"/>
                <a:cs typeface="Times New Roman"/>
              </a:rPr>
              <a:t>t</a:t>
            </a:r>
            <a:r>
              <a:rPr sz="3200" dirty="0">
                <a:latin typeface="Times New Roman"/>
                <a:cs typeface="Times New Roman"/>
              </a:rPr>
              <a:t>he</a:t>
            </a:r>
            <a:endParaRPr sz="3200">
              <a:latin typeface="Times New Roman"/>
              <a:cs typeface="Times New Roman"/>
            </a:endParaRPr>
          </a:p>
        </p:txBody>
      </p:sp>
      <p:sp>
        <p:nvSpPr>
          <p:cNvPr id="6" name="object 6"/>
          <p:cNvSpPr txBox="1"/>
          <p:nvPr/>
        </p:nvSpPr>
        <p:spPr>
          <a:xfrm>
            <a:off x="535940" y="4862829"/>
            <a:ext cx="6529705" cy="1346200"/>
          </a:xfrm>
          <a:prstGeom prst="rect">
            <a:avLst/>
          </a:prstGeom>
        </p:spPr>
        <p:txBody>
          <a:bodyPr vert="horz" wrap="square" lIns="0" tIns="12700" rIns="0" bIns="0" rtlCol="0">
            <a:spAutoFit/>
          </a:bodyPr>
          <a:lstStyle/>
          <a:p>
            <a:pPr marL="355600">
              <a:lnSpc>
                <a:spcPct val="100000"/>
              </a:lnSpc>
              <a:spcBef>
                <a:spcPts val="100"/>
              </a:spcBef>
            </a:pPr>
            <a:r>
              <a:rPr sz="3200" dirty="0">
                <a:latin typeface="Times New Roman"/>
                <a:cs typeface="Times New Roman"/>
              </a:rPr>
              <a:t>general </a:t>
            </a:r>
            <a:r>
              <a:rPr sz="3200" spc="-5" dirty="0">
                <a:latin typeface="Times New Roman"/>
                <a:cs typeface="Times New Roman"/>
              </a:rPr>
              <a:t>quality </a:t>
            </a:r>
            <a:r>
              <a:rPr sz="3200" dirty="0">
                <a:latin typeface="Times New Roman"/>
                <a:cs typeface="Times New Roman"/>
              </a:rPr>
              <a:t>of </a:t>
            </a:r>
            <a:r>
              <a:rPr sz="3200" spc="-5" dirty="0">
                <a:latin typeface="Times New Roman"/>
                <a:cs typeface="Times New Roman"/>
              </a:rPr>
              <a:t>being morally</a:t>
            </a:r>
            <a:r>
              <a:rPr sz="3200" spc="25" dirty="0">
                <a:latin typeface="Times New Roman"/>
                <a:cs typeface="Times New Roman"/>
              </a:rPr>
              <a:t> </a:t>
            </a:r>
            <a:r>
              <a:rPr sz="3200" dirty="0">
                <a:latin typeface="Times New Roman"/>
                <a:cs typeface="Times New Roman"/>
              </a:rPr>
              <a:t>good</a:t>
            </a:r>
            <a:endParaRPr sz="3200">
              <a:latin typeface="Times New Roman"/>
              <a:cs typeface="Times New Roman"/>
            </a:endParaRPr>
          </a:p>
          <a:p>
            <a:pPr marL="355600" indent="-342900">
              <a:lnSpc>
                <a:spcPct val="100000"/>
              </a:lnSpc>
              <a:spcBef>
                <a:spcPts val="2720"/>
              </a:spcBef>
              <a:buFont typeface="Arial"/>
              <a:buChar char="•"/>
              <a:tabLst>
                <a:tab pos="354965" algn="l"/>
                <a:tab pos="355600" algn="l"/>
              </a:tabLst>
            </a:pPr>
            <a:r>
              <a:rPr sz="3200" i="1" dirty="0">
                <a:latin typeface="Times New Roman"/>
                <a:cs typeface="Times New Roman"/>
              </a:rPr>
              <a:t>Ex:Patience </a:t>
            </a:r>
            <a:r>
              <a:rPr sz="3200" i="1" spc="-5" dirty="0">
                <a:latin typeface="Times New Roman"/>
                <a:cs typeface="Times New Roman"/>
              </a:rPr>
              <a:t>is </a:t>
            </a:r>
            <a:r>
              <a:rPr sz="3200" i="1" dirty="0">
                <a:latin typeface="Times New Roman"/>
                <a:cs typeface="Times New Roman"/>
              </a:rPr>
              <a:t>a</a:t>
            </a:r>
            <a:r>
              <a:rPr sz="3200" i="1" spc="15" dirty="0">
                <a:latin typeface="Times New Roman"/>
                <a:cs typeface="Times New Roman"/>
              </a:rPr>
              <a:t> </a:t>
            </a:r>
            <a:r>
              <a:rPr sz="3200" i="1" spc="-5" dirty="0">
                <a:latin typeface="Times New Roman"/>
                <a:cs typeface="Times New Roman"/>
              </a:rPr>
              <a:t>virtue</a:t>
            </a:r>
            <a:endParaRPr sz="3200">
              <a:latin typeface="Times New Roman"/>
              <a:cs typeface="Times New Roman"/>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47673CF-0048-4C52-8DCD-AC48C41CC174}"/>
              </a:ext>
            </a:extLst>
          </p:cNvPr>
          <p:cNvSpPr txBox="1"/>
          <p:nvPr/>
        </p:nvSpPr>
        <p:spPr>
          <a:xfrm>
            <a:off x="609600" y="1759537"/>
            <a:ext cx="8305800" cy="3410421"/>
          </a:xfrm>
          <a:prstGeom prst="rect">
            <a:avLst/>
          </a:prstGeom>
          <a:noFill/>
        </p:spPr>
        <p:txBody>
          <a:bodyPr wrap="square">
            <a:spAutoFit/>
          </a:bodyPr>
          <a:lstStyle/>
          <a:p>
            <a:pPr algn="ctr">
              <a:lnSpc>
                <a:spcPct val="107000"/>
              </a:lnSpc>
              <a:spcBef>
                <a:spcPts val="1125"/>
              </a:spcBef>
              <a:spcAft>
                <a:spcPts val="1125"/>
              </a:spcAft>
            </a:pPr>
            <a:r>
              <a:rPr lang="en-IN" sz="2400" b="1" dirty="0">
                <a:solidFill>
                  <a:srgbClr val="444444"/>
                </a:solidFill>
                <a:effectLst/>
                <a:latin typeface="Times New Roman" panose="02020603050405020304" pitchFamily="18" charset="0"/>
                <a:ea typeface="Times New Roman" panose="02020603050405020304" pitchFamily="18" charset="0"/>
                <a:cs typeface="Times New Roman" panose="02020603050405020304" pitchFamily="18" charset="0"/>
              </a:rPr>
              <a:t>AUM Model (All Un-manifest and Manifest Energy)</a:t>
            </a:r>
          </a:p>
          <a:p>
            <a:pPr algn="just">
              <a:lnSpc>
                <a:spcPct val="107000"/>
              </a:lnSpc>
              <a:spcBef>
                <a:spcPts val="1125"/>
              </a:spcBef>
              <a:spcAft>
                <a:spcPts val="1125"/>
              </a:spcAft>
            </a:pPr>
            <a:br>
              <a:rPr lang="en-IN" sz="1800" dirty="0">
                <a:solidFill>
                  <a:srgbClr val="444444"/>
                </a:solidFill>
                <a:effectLst/>
                <a:latin typeface="Open Sans" panose="020B0606030504020204" pitchFamily="34" charset="0"/>
                <a:ea typeface="Times New Roman" panose="02020603050405020304" pitchFamily="18" charset="0"/>
                <a:cs typeface="Times New Roman" panose="02020603050405020304" pitchFamily="18" charset="0"/>
              </a:rPr>
            </a:br>
            <a:r>
              <a:rPr lang="en-IN" sz="2400" dirty="0">
                <a:solidFill>
                  <a:srgbClr val="444444"/>
                </a:solidFill>
                <a:effectLst/>
                <a:latin typeface="Times New Roman" panose="02020603050405020304" pitchFamily="18" charset="0"/>
                <a:ea typeface="Times New Roman" panose="02020603050405020304" pitchFamily="18" charset="0"/>
                <a:cs typeface="Times New Roman" panose="02020603050405020304" pitchFamily="18" charset="0"/>
              </a:rPr>
              <a:t>A (All energy) U (Unmanifested/ Potential Energy)Energy conversion M (Manifest/ Kinetic Energy) According to the theory of sheaths, unmanifest (Potential energy) energy exists within the reservoir of the various sheaths, depending upon the manifest energy (kinetic energy) conversion co-efficient, individuals differ from each other in their drives.</a:t>
            </a:r>
            <a:endParaRPr lang="en-IN"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596855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98FBF9A-BD5D-47AC-8351-6F15FF04FB5F}"/>
              </a:ext>
            </a:extLst>
          </p:cNvPr>
          <p:cNvSpPr txBox="1"/>
          <p:nvPr/>
        </p:nvSpPr>
        <p:spPr>
          <a:xfrm>
            <a:off x="914400" y="1366897"/>
            <a:ext cx="8001000" cy="3728008"/>
          </a:xfrm>
          <a:prstGeom prst="rect">
            <a:avLst/>
          </a:prstGeom>
          <a:noFill/>
        </p:spPr>
        <p:txBody>
          <a:bodyPr wrap="square">
            <a:spAutoFit/>
          </a:bodyPr>
          <a:lstStyle/>
          <a:p>
            <a:pPr algn="ctr">
              <a:lnSpc>
                <a:spcPct val="150000"/>
              </a:lnSpc>
            </a:pPr>
            <a:r>
              <a:rPr lang="en-IN" sz="3200" b="1" dirty="0">
                <a:solidFill>
                  <a:srgbClr val="444444"/>
                </a:solidFill>
                <a:effectLst/>
                <a:latin typeface="Open Sans" panose="020B0606030504020204" pitchFamily="34" charset="0"/>
                <a:ea typeface="Times New Roman" panose="02020603050405020304" pitchFamily="18" charset="0"/>
              </a:rPr>
              <a:t>MAP Model of Motivation</a:t>
            </a:r>
          </a:p>
          <a:p>
            <a:pPr algn="just">
              <a:lnSpc>
                <a:spcPct val="150000"/>
              </a:lnSpc>
            </a:pPr>
            <a:br>
              <a:rPr lang="en-IN" sz="3200" dirty="0">
                <a:solidFill>
                  <a:srgbClr val="444444"/>
                </a:solidFill>
                <a:effectLst/>
                <a:latin typeface="Open Sans" panose="020B0606030504020204" pitchFamily="34" charset="0"/>
                <a:ea typeface="Times New Roman" panose="02020603050405020304" pitchFamily="18" charset="0"/>
              </a:rPr>
            </a:br>
            <a:r>
              <a:rPr lang="en-IN" sz="2400" dirty="0">
                <a:solidFill>
                  <a:srgbClr val="444444"/>
                </a:solidFill>
                <a:effectLst/>
                <a:latin typeface="Open Sans" panose="020B0606030504020204" pitchFamily="34" charset="0"/>
                <a:ea typeface="Times New Roman" panose="02020603050405020304" pitchFamily="18" charset="0"/>
              </a:rPr>
              <a:t>MAP- Manas, Anna, &amp; Prana  It understands the impact of inspiration on three elements: intense desire to be one with inspiration, material condition &amp; energy or life- force. </a:t>
            </a:r>
            <a:endParaRPr lang="en-IN" sz="2400" dirty="0"/>
          </a:p>
        </p:txBody>
      </p:sp>
    </p:spTree>
    <p:extLst>
      <p:ext uri="{BB962C8B-B14F-4D97-AF65-F5344CB8AC3E}">
        <p14:creationId xmlns:p14="http://schemas.microsoft.com/office/powerpoint/2010/main" val="22496879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D73A164-2F2E-4C78-9D4D-B9AE26241A48}"/>
              </a:ext>
            </a:extLst>
          </p:cNvPr>
          <p:cNvSpPr>
            <a:spLocks noChangeArrowheads="1"/>
          </p:cNvSpPr>
          <p:nvPr/>
        </p:nvSpPr>
        <p:spPr bwMode="auto">
          <a:xfrm>
            <a:off x="342900" y="245966"/>
            <a:ext cx="8458200" cy="6612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101568"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800" b="1" i="0" u="none" strike="noStrike" cap="none" normalizeH="0" baseline="0" dirty="0">
                <a:ln>
                  <a:noFill/>
                </a:ln>
                <a:solidFill>
                  <a:srgbClr val="444444"/>
                </a:solidFill>
                <a:effectLst/>
                <a:latin typeface="Times New Roman" panose="02020603050405020304" pitchFamily="18" charset="0"/>
                <a:ea typeface="Times New Roman" panose="02020603050405020304" pitchFamily="18" charset="0"/>
                <a:cs typeface="Times New Roman" panose="02020603050405020304" pitchFamily="18" charset="0"/>
              </a:rPr>
              <a:t>Examples of Motivation from Scriptures</a:t>
            </a:r>
            <a:br>
              <a:rPr kumimoji="0" lang="en-US" altLang="en-US" sz="2800" b="0" i="0" u="none" strike="noStrike" cap="none" normalizeH="0" baseline="0" dirty="0">
                <a:ln>
                  <a:noFill/>
                </a:ln>
                <a:solidFill>
                  <a:srgbClr val="444444"/>
                </a:solidFill>
                <a:effectLst/>
                <a:latin typeface="Times New Roman" panose="02020603050405020304" pitchFamily="18" charset="0"/>
                <a:ea typeface="Times New Roman" panose="02020603050405020304" pitchFamily="18" charset="0"/>
                <a:cs typeface="Times New Roman" panose="02020603050405020304" pitchFamily="18" charset="0"/>
              </a:rPr>
            </a:br>
            <a:endParaRPr kumimoji="0" lang="en-US" altLang="en-US" sz="2800" b="0" i="0" u="none" strike="noStrike" cap="none" normalizeH="0" baseline="0" dirty="0">
              <a:ln>
                <a:noFill/>
              </a:ln>
              <a:solidFill>
                <a:srgbClr val="444444"/>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a:ln>
                  <a:noFill/>
                </a:ln>
                <a:solidFill>
                  <a:srgbClr val="444444"/>
                </a:solidFill>
                <a:effectLst/>
                <a:latin typeface="Times New Roman" panose="02020603050405020304" pitchFamily="18" charset="0"/>
                <a:ea typeface="Times New Roman" panose="02020603050405020304" pitchFamily="18" charset="0"/>
                <a:cs typeface="Times New Roman" panose="02020603050405020304" pitchFamily="18" charset="0"/>
              </a:rPr>
              <a:t>Motivation Lessons from Mahabharata </a:t>
            </a:r>
            <a:r>
              <a:rPr kumimoji="0" lang="en-US" altLang="en-US" sz="2800" b="0" i="0" u="none" strike="noStrike" cap="none" normalizeH="0" baseline="0" dirty="0" err="1">
                <a:ln>
                  <a:noFill/>
                </a:ln>
                <a:solidFill>
                  <a:srgbClr val="444444"/>
                </a:solidFill>
                <a:effectLst/>
                <a:latin typeface="Times New Roman" panose="02020603050405020304" pitchFamily="18" charset="0"/>
                <a:ea typeface="Times New Roman" panose="02020603050405020304" pitchFamily="18" charset="0"/>
                <a:cs typeface="Times New Roman" panose="02020603050405020304" pitchFamily="18" charset="0"/>
              </a:rPr>
              <a:t>Kourav</a:t>
            </a:r>
            <a:r>
              <a:rPr kumimoji="0" lang="en-US" altLang="en-US" sz="2800" b="0" i="0" u="none" strike="noStrike" cap="none" normalizeH="0" baseline="0" dirty="0">
                <a:ln>
                  <a:noFill/>
                </a:ln>
                <a:solidFill>
                  <a:srgbClr val="444444"/>
                </a:solidFill>
                <a:effectLst/>
                <a:latin typeface="Times New Roman" panose="02020603050405020304" pitchFamily="18" charset="0"/>
                <a:ea typeface="Times New Roman" panose="02020603050405020304" pitchFamily="18" charset="0"/>
                <a:cs typeface="Times New Roman" panose="02020603050405020304" pitchFamily="18" charset="0"/>
              </a:rPr>
              <a:t> &amp; </a:t>
            </a:r>
            <a:r>
              <a:rPr kumimoji="0" lang="en-US" altLang="en-US" sz="2800" b="0" i="0" u="none" strike="noStrike" cap="none" normalizeH="0" baseline="0" dirty="0" err="1">
                <a:ln>
                  <a:noFill/>
                </a:ln>
                <a:solidFill>
                  <a:srgbClr val="444444"/>
                </a:solidFill>
                <a:effectLst/>
                <a:latin typeface="Times New Roman" panose="02020603050405020304" pitchFamily="18" charset="0"/>
                <a:ea typeface="Times New Roman" panose="02020603050405020304" pitchFamily="18" charset="0"/>
                <a:cs typeface="Times New Roman" panose="02020603050405020304" pitchFamily="18" charset="0"/>
              </a:rPr>
              <a:t>Pandav</a:t>
            </a:r>
            <a:r>
              <a:rPr kumimoji="0" lang="en-US" altLang="en-US" sz="2800" b="0" i="0" u="none" strike="noStrike" cap="none" normalizeH="0" baseline="0" dirty="0">
                <a:ln>
                  <a:noFill/>
                </a:ln>
                <a:solidFill>
                  <a:srgbClr val="444444"/>
                </a:solidFill>
                <a:effectLst/>
                <a:latin typeface="Times New Roman" panose="02020603050405020304" pitchFamily="18" charset="0"/>
                <a:ea typeface="Times New Roman" panose="02020603050405020304" pitchFamily="18" charset="0"/>
                <a:cs typeface="Times New Roman" panose="02020603050405020304" pitchFamily="18" charset="0"/>
              </a:rPr>
              <a:t> Motivation Lessons from Quran It is an established fact that the way a manager behaves or deals with the subordinates determines the levels and vitality of their motivation and commitment to a great extent. Motivation Lessons from Ramayana Elite, Mediocre &amp; Ordinary According to Sri Rama the intellectual elites are to be appointed in the prime posts, which require decision-making and planning. The mediocre are to be appointed in regular jobs which requires implementation of the plans and The ordinary people are to be appointed for serving the organization and in the jobs which requires more of manual work and less of intelligence.</a:t>
            </a:r>
            <a:endParaRPr kumimoji="0" lang="en-US" altLang="en-US" sz="2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27138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190750" y="497840"/>
            <a:ext cx="4759325" cy="695960"/>
          </a:xfrm>
          <a:prstGeom prst="rect">
            <a:avLst/>
          </a:prstGeom>
        </p:spPr>
        <p:txBody>
          <a:bodyPr vert="horz" wrap="square" lIns="0" tIns="12700" rIns="0" bIns="0" rtlCol="0">
            <a:spAutoFit/>
          </a:bodyPr>
          <a:lstStyle/>
          <a:p>
            <a:pPr marL="12700">
              <a:lnSpc>
                <a:spcPct val="100000"/>
              </a:lnSpc>
              <a:spcBef>
                <a:spcPts val="100"/>
              </a:spcBef>
            </a:pPr>
            <a:r>
              <a:rPr sz="4400" spc="-5" dirty="0"/>
              <a:t>VIRTUE</a:t>
            </a:r>
            <a:r>
              <a:rPr sz="4400" spc="-75" dirty="0"/>
              <a:t> </a:t>
            </a:r>
            <a:r>
              <a:rPr sz="4400" spc="-5" dirty="0"/>
              <a:t>THEORY</a:t>
            </a:r>
            <a:endParaRPr sz="4400"/>
          </a:p>
        </p:txBody>
      </p:sp>
      <p:sp>
        <p:nvSpPr>
          <p:cNvPr id="3" name="object 3"/>
          <p:cNvSpPr txBox="1"/>
          <p:nvPr/>
        </p:nvSpPr>
        <p:spPr>
          <a:xfrm>
            <a:off x="535940" y="1633219"/>
            <a:ext cx="8056880" cy="3681729"/>
          </a:xfrm>
          <a:prstGeom prst="rect">
            <a:avLst/>
          </a:prstGeom>
        </p:spPr>
        <p:txBody>
          <a:bodyPr vert="horz" wrap="square" lIns="0" tIns="12700" rIns="0" bIns="0" rtlCol="0">
            <a:spAutoFit/>
          </a:bodyPr>
          <a:lstStyle/>
          <a:p>
            <a:pPr marL="355600" marR="5080" indent="-342900" algn="just">
              <a:lnSpc>
                <a:spcPct val="149900"/>
              </a:lnSpc>
              <a:spcBef>
                <a:spcPts val="100"/>
              </a:spcBef>
              <a:buFont typeface="Arial"/>
              <a:buChar char="•"/>
              <a:tabLst>
                <a:tab pos="355600" algn="l"/>
              </a:tabLst>
            </a:pPr>
            <a:r>
              <a:rPr sz="3200" spc="-5" dirty="0">
                <a:latin typeface="Times New Roman"/>
                <a:cs typeface="Times New Roman"/>
              </a:rPr>
              <a:t>Aristotle, </a:t>
            </a:r>
            <a:r>
              <a:rPr sz="3200" dirty="0">
                <a:latin typeface="Times New Roman"/>
                <a:cs typeface="Times New Roman"/>
              </a:rPr>
              <a:t>an early Greek Thinker/Philosopher  proposed one of </a:t>
            </a:r>
            <a:r>
              <a:rPr sz="3200" spc="-5" dirty="0">
                <a:latin typeface="Times New Roman"/>
                <a:cs typeface="Times New Roman"/>
              </a:rPr>
              <a:t>the most influential theories  </a:t>
            </a:r>
            <a:r>
              <a:rPr sz="3200" dirty="0">
                <a:latin typeface="Times New Roman"/>
                <a:cs typeface="Times New Roman"/>
              </a:rPr>
              <a:t>of </a:t>
            </a:r>
            <a:r>
              <a:rPr sz="3200" spc="-5" dirty="0">
                <a:latin typeface="Times New Roman"/>
                <a:cs typeface="Times New Roman"/>
              </a:rPr>
              <a:t>ethics called Virtue </a:t>
            </a:r>
            <a:r>
              <a:rPr sz="3200" dirty="0">
                <a:latin typeface="Times New Roman"/>
                <a:cs typeface="Times New Roman"/>
              </a:rPr>
              <a:t>Theory. According </a:t>
            </a:r>
            <a:r>
              <a:rPr sz="3200" spc="-10" dirty="0">
                <a:latin typeface="Times New Roman"/>
                <a:cs typeface="Times New Roman"/>
              </a:rPr>
              <a:t>to  </a:t>
            </a:r>
            <a:r>
              <a:rPr sz="3200" spc="-5" dirty="0">
                <a:latin typeface="Times New Roman"/>
                <a:cs typeface="Times New Roman"/>
              </a:rPr>
              <a:t>this theory </a:t>
            </a:r>
            <a:r>
              <a:rPr sz="3200" dirty="0">
                <a:latin typeface="Times New Roman"/>
                <a:cs typeface="Times New Roman"/>
              </a:rPr>
              <a:t>“virtues” or </a:t>
            </a:r>
            <a:r>
              <a:rPr sz="3200" spc="-5" dirty="0">
                <a:latin typeface="Times New Roman"/>
                <a:cs typeface="Times New Roman"/>
              </a:rPr>
              <a:t>“morally </a:t>
            </a:r>
            <a:r>
              <a:rPr sz="3200" dirty="0">
                <a:latin typeface="Times New Roman"/>
                <a:cs typeface="Times New Roman"/>
              </a:rPr>
              <a:t>good </a:t>
            </a:r>
            <a:r>
              <a:rPr sz="3200" spc="-5" dirty="0">
                <a:latin typeface="Times New Roman"/>
                <a:cs typeface="Times New Roman"/>
              </a:rPr>
              <a:t>habits”  </a:t>
            </a:r>
            <a:r>
              <a:rPr sz="3200" dirty="0">
                <a:latin typeface="Times New Roman"/>
                <a:cs typeface="Times New Roman"/>
              </a:rPr>
              <a:t>develop only </a:t>
            </a:r>
            <a:r>
              <a:rPr sz="3200" spc="-5" dirty="0">
                <a:latin typeface="Times New Roman"/>
                <a:cs typeface="Times New Roman"/>
              </a:rPr>
              <a:t>through </a:t>
            </a:r>
            <a:r>
              <a:rPr sz="3200" spc="-5" dirty="0">
                <a:solidFill>
                  <a:srgbClr val="006FBF"/>
                </a:solidFill>
                <a:latin typeface="Times New Roman"/>
                <a:cs typeface="Times New Roman"/>
              </a:rPr>
              <a:t>training </a:t>
            </a:r>
            <a:r>
              <a:rPr sz="3200" dirty="0">
                <a:solidFill>
                  <a:srgbClr val="006FBF"/>
                </a:solidFill>
                <a:latin typeface="Times New Roman"/>
                <a:cs typeface="Times New Roman"/>
              </a:rPr>
              <a:t>and</a:t>
            </a:r>
            <a:r>
              <a:rPr sz="3200" spc="125" dirty="0">
                <a:solidFill>
                  <a:srgbClr val="006FBF"/>
                </a:solidFill>
                <a:latin typeface="Times New Roman"/>
                <a:cs typeface="Times New Roman"/>
              </a:rPr>
              <a:t> </a:t>
            </a:r>
            <a:r>
              <a:rPr sz="3200" dirty="0">
                <a:solidFill>
                  <a:srgbClr val="006FBF"/>
                </a:solidFill>
                <a:latin typeface="Times New Roman"/>
                <a:cs typeface="Times New Roman"/>
              </a:rPr>
              <a:t>repetition</a:t>
            </a:r>
            <a:r>
              <a:rPr sz="3200" dirty="0">
                <a:latin typeface="Times New Roman"/>
                <a:cs typeface="Times New Roman"/>
              </a:rPr>
              <a:t>.</a:t>
            </a:r>
            <a:endParaRPr sz="3200">
              <a:latin typeface="Times New Roman"/>
              <a:cs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161539" y="322579"/>
            <a:ext cx="4759325" cy="1366520"/>
          </a:xfrm>
          <a:prstGeom prst="rect">
            <a:avLst/>
          </a:prstGeom>
        </p:spPr>
        <p:txBody>
          <a:bodyPr vert="horz" wrap="square" lIns="0" tIns="12700" rIns="0" bIns="0" rtlCol="0">
            <a:spAutoFit/>
          </a:bodyPr>
          <a:lstStyle/>
          <a:p>
            <a:pPr marL="12700" marR="5080" indent="419100">
              <a:lnSpc>
                <a:spcPct val="100000"/>
              </a:lnSpc>
              <a:spcBef>
                <a:spcPts val="100"/>
              </a:spcBef>
            </a:pPr>
            <a:r>
              <a:rPr sz="4400" spc="-5" dirty="0"/>
              <a:t>ARISTOTLE’S  VIRTUE</a:t>
            </a:r>
            <a:r>
              <a:rPr sz="4400" spc="-80" dirty="0"/>
              <a:t> </a:t>
            </a:r>
            <a:r>
              <a:rPr sz="4400" spc="-5" dirty="0"/>
              <a:t>THEORY</a:t>
            </a:r>
            <a:endParaRPr sz="4400"/>
          </a:p>
        </p:txBody>
      </p:sp>
      <p:sp>
        <p:nvSpPr>
          <p:cNvPr id="3" name="object 3"/>
          <p:cNvSpPr txBox="1"/>
          <p:nvPr/>
        </p:nvSpPr>
        <p:spPr>
          <a:xfrm>
            <a:off x="535940" y="1675129"/>
            <a:ext cx="8069580" cy="4359910"/>
          </a:xfrm>
          <a:prstGeom prst="rect">
            <a:avLst/>
          </a:prstGeom>
        </p:spPr>
        <p:txBody>
          <a:bodyPr vert="horz" wrap="square" lIns="0" tIns="12700" rIns="0" bIns="0" rtlCol="0">
            <a:spAutoFit/>
          </a:bodyPr>
          <a:lstStyle/>
          <a:p>
            <a:pPr marL="355600" marR="10795" indent="-342900" algn="just">
              <a:lnSpc>
                <a:spcPct val="100000"/>
              </a:lnSpc>
              <a:spcBef>
                <a:spcPts val="100"/>
              </a:spcBef>
              <a:buFont typeface="Arial"/>
              <a:buChar char="•"/>
              <a:tabLst>
                <a:tab pos="355600" algn="l"/>
              </a:tabLst>
            </a:pPr>
            <a:r>
              <a:rPr sz="3200" spc="-5" dirty="0">
                <a:latin typeface="Times New Roman"/>
                <a:cs typeface="Times New Roman"/>
              </a:rPr>
              <a:t>Aristotle: </a:t>
            </a:r>
            <a:r>
              <a:rPr sz="3200" dirty="0">
                <a:latin typeface="Times New Roman"/>
                <a:cs typeface="Times New Roman"/>
              </a:rPr>
              <a:t>a virtue </a:t>
            </a:r>
            <a:r>
              <a:rPr sz="3200" spc="-5" dirty="0">
                <a:latin typeface="Times New Roman"/>
                <a:cs typeface="Times New Roman"/>
              </a:rPr>
              <a:t>is </a:t>
            </a:r>
            <a:r>
              <a:rPr sz="3200" dirty="0">
                <a:latin typeface="Times New Roman"/>
                <a:cs typeface="Times New Roman"/>
              </a:rPr>
              <a:t>a </a:t>
            </a:r>
            <a:r>
              <a:rPr sz="3200" spc="-5" dirty="0">
                <a:latin typeface="Times New Roman"/>
                <a:cs typeface="Times New Roman"/>
              </a:rPr>
              <a:t>state </a:t>
            </a:r>
            <a:r>
              <a:rPr sz="3200" dirty="0">
                <a:latin typeface="Times New Roman"/>
                <a:cs typeface="Times New Roman"/>
              </a:rPr>
              <a:t>of character by  which </a:t>
            </a:r>
            <a:r>
              <a:rPr sz="3200" spc="5" dirty="0">
                <a:latin typeface="Times New Roman"/>
                <a:cs typeface="Times New Roman"/>
              </a:rPr>
              <a:t>you ‘</a:t>
            </a:r>
            <a:r>
              <a:rPr sz="3200" b="1" spc="5" dirty="0">
                <a:solidFill>
                  <a:srgbClr val="006FBF"/>
                </a:solidFill>
                <a:latin typeface="Times New Roman"/>
                <a:cs typeface="Times New Roman"/>
              </a:rPr>
              <a:t>stand </a:t>
            </a:r>
            <a:r>
              <a:rPr sz="3200" b="1" dirty="0">
                <a:solidFill>
                  <a:srgbClr val="006FBF"/>
                </a:solidFill>
                <a:latin typeface="Times New Roman"/>
                <a:cs typeface="Times New Roman"/>
              </a:rPr>
              <a:t>well</a:t>
            </a:r>
            <a:r>
              <a:rPr sz="3200" dirty="0">
                <a:latin typeface="Times New Roman"/>
                <a:cs typeface="Times New Roman"/>
              </a:rPr>
              <a:t>’ </a:t>
            </a:r>
            <a:r>
              <a:rPr sz="3200" spc="-5" dirty="0">
                <a:latin typeface="Times New Roman"/>
                <a:cs typeface="Times New Roman"/>
              </a:rPr>
              <a:t>in relation to </a:t>
            </a:r>
            <a:r>
              <a:rPr sz="3200" spc="5" dirty="0">
                <a:latin typeface="Times New Roman"/>
                <a:cs typeface="Times New Roman"/>
              </a:rPr>
              <a:t>your  </a:t>
            </a:r>
            <a:r>
              <a:rPr sz="3200" spc="-5" dirty="0">
                <a:latin typeface="Times New Roman"/>
                <a:cs typeface="Times New Roman"/>
              </a:rPr>
              <a:t>desires, emotions and</a:t>
            </a:r>
            <a:r>
              <a:rPr sz="3200" spc="20" dirty="0">
                <a:latin typeface="Times New Roman"/>
                <a:cs typeface="Times New Roman"/>
              </a:rPr>
              <a:t> </a:t>
            </a:r>
            <a:r>
              <a:rPr sz="3200" dirty="0">
                <a:latin typeface="Times New Roman"/>
                <a:cs typeface="Times New Roman"/>
              </a:rPr>
              <a:t>choices:</a:t>
            </a:r>
            <a:endParaRPr sz="3200">
              <a:latin typeface="Times New Roman"/>
              <a:cs typeface="Times New Roman"/>
            </a:endParaRPr>
          </a:p>
          <a:p>
            <a:pPr marL="755650" marR="6985" indent="-285750" algn="just">
              <a:lnSpc>
                <a:spcPct val="100000"/>
              </a:lnSpc>
              <a:spcBef>
                <a:spcPts val="700"/>
              </a:spcBef>
            </a:pPr>
            <a:r>
              <a:rPr sz="4200" baseline="2976" dirty="0">
                <a:latin typeface="Arial"/>
                <a:cs typeface="Arial"/>
              </a:rPr>
              <a:t>– </a:t>
            </a:r>
            <a:r>
              <a:rPr sz="2800" spc="-5" dirty="0">
                <a:latin typeface="Times New Roman"/>
                <a:cs typeface="Times New Roman"/>
              </a:rPr>
              <a:t>‘to </a:t>
            </a:r>
            <a:r>
              <a:rPr sz="2800" spc="-10" dirty="0">
                <a:latin typeface="Times New Roman"/>
                <a:cs typeface="Times New Roman"/>
              </a:rPr>
              <a:t>feel </a:t>
            </a:r>
            <a:r>
              <a:rPr sz="2800" spc="-5" dirty="0">
                <a:latin typeface="Times New Roman"/>
                <a:cs typeface="Times New Roman"/>
              </a:rPr>
              <a:t>[desires </a:t>
            </a:r>
            <a:r>
              <a:rPr sz="2800" dirty="0">
                <a:latin typeface="Times New Roman"/>
                <a:cs typeface="Times New Roman"/>
              </a:rPr>
              <a:t>and </a:t>
            </a:r>
            <a:r>
              <a:rPr sz="2800" spc="-5" dirty="0">
                <a:latin typeface="Times New Roman"/>
                <a:cs typeface="Times New Roman"/>
              </a:rPr>
              <a:t>emotions] at </a:t>
            </a:r>
            <a:r>
              <a:rPr sz="2800" dirty="0">
                <a:latin typeface="Times New Roman"/>
                <a:cs typeface="Times New Roman"/>
              </a:rPr>
              <a:t>the right </a:t>
            </a:r>
            <a:r>
              <a:rPr sz="2800" spc="-5" dirty="0">
                <a:latin typeface="Times New Roman"/>
                <a:cs typeface="Times New Roman"/>
              </a:rPr>
              <a:t>times,  with </a:t>
            </a:r>
            <a:r>
              <a:rPr sz="2800" spc="-10" dirty="0">
                <a:latin typeface="Times New Roman"/>
                <a:cs typeface="Times New Roman"/>
              </a:rPr>
              <a:t>reference </a:t>
            </a:r>
            <a:r>
              <a:rPr sz="2800" dirty="0">
                <a:latin typeface="Times New Roman"/>
                <a:cs typeface="Times New Roman"/>
              </a:rPr>
              <a:t>to the right </a:t>
            </a:r>
            <a:r>
              <a:rPr sz="2800" spc="-5" dirty="0">
                <a:latin typeface="Times New Roman"/>
                <a:cs typeface="Times New Roman"/>
              </a:rPr>
              <a:t>objects, towards </a:t>
            </a:r>
            <a:r>
              <a:rPr sz="2800" dirty="0">
                <a:latin typeface="Times New Roman"/>
                <a:cs typeface="Times New Roman"/>
              </a:rPr>
              <a:t>the  right </a:t>
            </a:r>
            <a:r>
              <a:rPr sz="2800" spc="-5" dirty="0">
                <a:latin typeface="Times New Roman"/>
                <a:cs typeface="Times New Roman"/>
              </a:rPr>
              <a:t>people, with </a:t>
            </a:r>
            <a:r>
              <a:rPr sz="2800" dirty="0">
                <a:latin typeface="Times New Roman"/>
                <a:cs typeface="Times New Roman"/>
              </a:rPr>
              <a:t>the right </a:t>
            </a:r>
            <a:r>
              <a:rPr sz="2800" spc="-5" dirty="0">
                <a:latin typeface="Times New Roman"/>
                <a:cs typeface="Times New Roman"/>
              </a:rPr>
              <a:t>motive, and </a:t>
            </a:r>
            <a:r>
              <a:rPr sz="2800" dirty="0">
                <a:latin typeface="Times New Roman"/>
                <a:cs typeface="Times New Roman"/>
              </a:rPr>
              <a:t>in the right  </a:t>
            </a:r>
            <a:r>
              <a:rPr sz="2800" spc="-5" dirty="0">
                <a:latin typeface="Times New Roman"/>
                <a:cs typeface="Times New Roman"/>
              </a:rPr>
              <a:t>way’</a:t>
            </a:r>
            <a:endParaRPr sz="2800">
              <a:latin typeface="Times New Roman"/>
              <a:cs typeface="Times New Roman"/>
            </a:endParaRPr>
          </a:p>
          <a:p>
            <a:pPr marL="355600" marR="5080" indent="-342900" algn="just">
              <a:lnSpc>
                <a:spcPct val="100000"/>
              </a:lnSpc>
              <a:spcBef>
                <a:spcPts val="790"/>
              </a:spcBef>
              <a:buFont typeface="Arial"/>
              <a:buChar char="•"/>
              <a:tabLst>
                <a:tab pos="355600" algn="l"/>
              </a:tabLst>
            </a:pPr>
            <a:r>
              <a:rPr sz="3200" spc="-5" dirty="0">
                <a:latin typeface="Times New Roman"/>
                <a:cs typeface="Times New Roman"/>
              </a:rPr>
              <a:t>Virtues </a:t>
            </a:r>
            <a:r>
              <a:rPr sz="3200" dirty="0">
                <a:latin typeface="Times New Roman"/>
                <a:cs typeface="Times New Roman"/>
              </a:rPr>
              <a:t>are </a:t>
            </a:r>
            <a:r>
              <a:rPr sz="3200" spc="-5" dirty="0">
                <a:latin typeface="Times New Roman"/>
                <a:cs typeface="Times New Roman"/>
              </a:rPr>
              <a:t>traits </a:t>
            </a:r>
            <a:r>
              <a:rPr sz="3200" dirty="0">
                <a:latin typeface="Times New Roman"/>
                <a:cs typeface="Times New Roman"/>
              </a:rPr>
              <a:t>that are necessary </a:t>
            </a:r>
            <a:r>
              <a:rPr sz="3200" spc="-5" dirty="0">
                <a:latin typeface="Times New Roman"/>
                <a:cs typeface="Times New Roman"/>
              </a:rPr>
              <a:t>for </a:t>
            </a:r>
            <a:r>
              <a:rPr sz="3200" spc="15" dirty="0">
                <a:latin typeface="Times New Roman"/>
                <a:cs typeface="Times New Roman"/>
              </a:rPr>
              <a:t>‘</a:t>
            </a:r>
            <a:r>
              <a:rPr sz="3200" b="1" spc="15" dirty="0">
                <a:solidFill>
                  <a:srgbClr val="006FBF"/>
                </a:solidFill>
                <a:latin typeface="Times New Roman"/>
                <a:cs typeface="Times New Roman"/>
              </a:rPr>
              <a:t>living  </a:t>
            </a:r>
            <a:r>
              <a:rPr sz="3200" b="1" spc="-5" dirty="0">
                <a:solidFill>
                  <a:srgbClr val="006FBF"/>
                </a:solidFill>
                <a:latin typeface="Times New Roman"/>
                <a:cs typeface="Times New Roman"/>
              </a:rPr>
              <a:t>well</a:t>
            </a:r>
            <a:r>
              <a:rPr sz="3200" spc="-5" dirty="0">
                <a:latin typeface="Times New Roman"/>
                <a:cs typeface="Times New Roman"/>
              </a:rPr>
              <a:t>’.</a:t>
            </a:r>
            <a:endParaRPr sz="3200">
              <a:latin typeface="Times New Roman"/>
              <a:cs typeface="Times New Roman"/>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3970" rIns="0" bIns="0" rtlCol="0">
            <a:spAutoFit/>
          </a:bodyPr>
          <a:lstStyle/>
          <a:p>
            <a:pPr marL="12700" marR="5080" indent="982980">
              <a:lnSpc>
                <a:spcPct val="99800"/>
              </a:lnSpc>
              <a:spcBef>
                <a:spcPts val="110"/>
              </a:spcBef>
            </a:pPr>
            <a:r>
              <a:rPr spc="-10" dirty="0"/>
              <a:t>ARISTOTLE’S  VIRTUE</a:t>
            </a:r>
            <a:r>
              <a:rPr spc="-25" dirty="0"/>
              <a:t> </a:t>
            </a:r>
            <a:r>
              <a:rPr sz="3600" spc="-5" dirty="0"/>
              <a:t>THEORY-Cont</a:t>
            </a:r>
            <a:r>
              <a:rPr sz="4800" spc="-5" dirty="0"/>
              <a:t>..</a:t>
            </a:r>
            <a:endParaRPr sz="4800"/>
          </a:p>
        </p:txBody>
      </p:sp>
      <p:sp>
        <p:nvSpPr>
          <p:cNvPr id="3" name="object 3"/>
          <p:cNvSpPr txBox="1"/>
          <p:nvPr/>
        </p:nvSpPr>
        <p:spPr>
          <a:xfrm>
            <a:off x="579119" y="1677670"/>
            <a:ext cx="8067040" cy="5142230"/>
          </a:xfrm>
          <a:prstGeom prst="rect">
            <a:avLst/>
          </a:prstGeom>
        </p:spPr>
        <p:txBody>
          <a:bodyPr vert="horz" wrap="square" lIns="0" tIns="11430" rIns="0" bIns="0" rtlCol="0">
            <a:spAutoFit/>
          </a:bodyPr>
          <a:lstStyle/>
          <a:p>
            <a:pPr marL="354965" marR="5080" indent="-342900" algn="just">
              <a:lnSpc>
                <a:spcPct val="149900"/>
              </a:lnSpc>
              <a:spcBef>
                <a:spcPts val="90"/>
              </a:spcBef>
              <a:buFont typeface="Arial"/>
              <a:buChar char="•"/>
              <a:tabLst>
                <a:tab pos="355600" algn="l"/>
              </a:tabLst>
            </a:pPr>
            <a:r>
              <a:rPr sz="3200" spc="-5" dirty="0">
                <a:latin typeface="Times New Roman"/>
                <a:cs typeface="Times New Roman"/>
              </a:rPr>
              <a:t>Just as individuals develop </a:t>
            </a:r>
            <a:r>
              <a:rPr sz="3200" dirty="0">
                <a:latin typeface="Times New Roman"/>
                <a:cs typeface="Times New Roman"/>
              </a:rPr>
              <a:t>other kinds of  practical </a:t>
            </a:r>
            <a:r>
              <a:rPr sz="3200" spc="-5" dirty="0">
                <a:latin typeface="Times New Roman"/>
                <a:cs typeface="Times New Roman"/>
              </a:rPr>
              <a:t>abilities through practice </a:t>
            </a:r>
            <a:r>
              <a:rPr sz="3200" dirty="0">
                <a:latin typeface="Times New Roman"/>
                <a:cs typeface="Times New Roman"/>
              </a:rPr>
              <a:t>and  </a:t>
            </a:r>
            <a:r>
              <a:rPr sz="3200" spc="-5" dirty="0">
                <a:latin typeface="Times New Roman"/>
                <a:cs typeface="Times New Roman"/>
              </a:rPr>
              <a:t>repetition, </a:t>
            </a:r>
            <a:r>
              <a:rPr sz="3200" dirty="0">
                <a:latin typeface="Times New Roman"/>
                <a:cs typeface="Times New Roman"/>
              </a:rPr>
              <a:t>so also he argued </a:t>
            </a:r>
            <a:r>
              <a:rPr sz="3200" spc="-5" dirty="0">
                <a:latin typeface="Times New Roman"/>
                <a:cs typeface="Times New Roman"/>
              </a:rPr>
              <a:t>humans </a:t>
            </a:r>
            <a:r>
              <a:rPr sz="3200" dirty="0">
                <a:latin typeface="Times New Roman"/>
                <a:cs typeface="Times New Roman"/>
              </a:rPr>
              <a:t>acquire  </a:t>
            </a:r>
            <a:r>
              <a:rPr sz="3200" spc="-5" dirty="0">
                <a:latin typeface="Times New Roman"/>
                <a:cs typeface="Times New Roman"/>
              </a:rPr>
              <a:t>their moral ability </a:t>
            </a:r>
            <a:r>
              <a:rPr sz="3200" dirty="0">
                <a:latin typeface="Times New Roman"/>
                <a:cs typeface="Times New Roman"/>
              </a:rPr>
              <a:t>when </a:t>
            </a:r>
            <a:r>
              <a:rPr sz="3200" spc="-5" dirty="0">
                <a:latin typeface="Times New Roman"/>
                <a:cs typeface="Times New Roman"/>
              </a:rPr>
              <a:t>they are </a:t>
            </a:r>
            <a:r>
              <a:rPr sz="3200" b="1" dirty="0">
                <a:solidFill>
                  <a:srgbClr val="006FBF"/>
                </a:solidFill>
                <a:latin typeface="Times New Roman"/>
                <a:cs typeface="Times New Roman"/>
              </a:rPr>
              <a:t>taught </a:t>
            </a:r>
            <a:r>
              <a:rPr sz="3200" b="1" spc="-5" dirty="0">
                <a:solidFill>
                  <a:srgbClr val="006FBF"/>
                </a:solidFill>
                <a:latin typeface="Times New Roman"/>
                <a:cs typeface="Times New Roman"/>
              </a:rPr>
              <a:t>and  </a:t>
            </a:r>
            <a:r>
              <a:rPr sz="3200" b="1" dirty="0">
                <a:solidFill>
                  <a:srgbClr val="006FBF"/>
                </a:solidFill>
                <a:latin typeface="Times New Roman"/>
                <a:cs typeface="Times New Roman"/>
              </a:rPr>
              <a:t>habituated by </a:t>
            </a:r>
            <a:r>
              <a:rPr sz="3200" b="1" spc="-5" dirty="0">
                <a:solidFill>
                  <a:srgbClr val="006FBF"/>
                </a:solidFill>
                <a:latin typeface="Times New Roman"/>
                <a:cs typeface="Times New Roman"/>
              </a:rPr>
              <a:t>their </a:t>
            </a:r>
            <a:r>
              <a:rPr sz="3200" b="1" dirty="0">
                <a:solidFill>
                  <a:srgbClr val="006FBF"/>
                </a:solidFill>
                <a:latin typeface="Times New Roman"/>
                <a:cs typeface="Times New Roman"/>
              </a:rPr>
              <a:t>families </a:t>
            </a:r>
            <a:r>
              <a:rPr sz="3200" b="1" spc="-5" dirty="0">
                <a:solidFill>
                  <a:srgbClr val="006FBF"/>
                </a:solidFill>
                <a:latin typeface="Times New Roman"/>
                <a:cs typeface="Times New Roman"/>
              </a:rPr>
              <a:t>and  </a:t>
            </a:r>
            <a:r>
              <a:rPr sz="3200" b="1" dirty="0">
                <a:solidFill>
                  <a:srgbClr val="006FBF"/>
                </a:solidFill>
                <a:latin typeface="Times New Roman"/>
                <a:cs typeface="Times New Roman"/>
              </a:rPr>
              <a:t>communities </a:t>
            </a:r>
            <a:r>
              <a:rPr sz="3200" spc="-5" dirty="0">
                <a:latin typeface="Times New Roman"/>
                <a:cs typeface="Times New Roman"/>
              </a:rPr>
              <a:t>to think feel, and </a:t>
            </a:r>
            <a:r>
              <a:rPr sz="3200" dirty="0">
                <a:latin typeface="Times New Roman"/>
                <a:cs typeface="Times New Roman"/>
              </a:rPr>
              <a:t>behave </a:t>
            </a:r>
            <a:r>
              <a:rPr sz="3200" spc="-5" dirty="0">
                <a:latin typeface="Times New Roman"/>
                <a:cs typeface="Times New Roman"/>
              </a:rPr>
              <a:t>in  morally </a:t>
            </a:r>
            <a:r>
              <a:rPr sz="3200" dirty="0">
                <a:latin typeface="Times New Roman"/>
                <a:cs typeface="Times New Roman"/>
              </a:rPr>
              <a:t>appropriate</a:t>
            </a:r>
            <a:r>
              <a:rPr sz="3200" spc="25" dirty="0">
                <a:latin typeface="Times New Roman"/>
                <a:cs typeface="Times New Roman"/>
              </a:rPr>
              <a:t> </a:t>
            </a:r>
            <a:r>
              <a:rPr sz="3200" dirty="0">
                <a:latin typeface="Times New Roman"/>
                <a:cs typeface="Times New Roman"/>
              </a:rPr>
              <a:t>ways.</a:t>
            </a:r>
            <a:endParaRPr sz="3200">
              <a:latin typeface="Times New Roman"/>
              <a:cs typeface="Times New Roman"/>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372869" y="497840"/>
            <a:ext cx="6386830" cy="695960"/>
          </a:xfrm>
          <a:prstGeom prst="rect">
            <a:avLst/>
          </a:prstGeom>
        </p:spPr>
        <p:txBody>
          <a:bodyPr vert="horz" wrap="square" lIns="0" tIns="12700" rIns="0" bIns="0" rtlCol="0">
            <a:spAutoFit/>
          </a:bodyPr>
          <a:lstStyle/>
          <a:p>
            <a:pPr marL="12700">
              <a:lnSpc>
                <a:spcPct val="100000"/>
              </a:lnSpc>
              <a:spcBef>
                <a:spcPts val="100"/>
              </a:spcBef>
            </a:pPr>
            <a:r>
              <a:rPr sz="4400" spc="-5" dirty="0"/>
              <a:t>Considerations for</a:t>
            </a:r>
            <a:r>
              <a:rPr sz="4400" spc="-45" dirty="0"/>
              <a:t> </a:t>
            </a:r>
            <a:r>
              <a:rPr sz="4400" spc="-5" dirty="0"/>
              <a:t>Virtues</a:t>
            </a:r>
            <a:endParaRPr sz="4400"/>
          </a:p>
        </p:txBody>
      </p:sp>
      <p:sp>
        <p:nvSpPr>
          <p:cNvPr id="3" name="object 3"/>
          <p:cNvSpPr txBox="1"/>
          <p:nvPr/>
        </p:nvSpPr>
        <p:spPr>
          <a:xfrm>
            <a:off x="535940" y="1518920"/>
            <a:ext cx="3818254" cy="4001770"/>
          </a:xfrm>
          <a:prstGeom prst="rect">
            <a:avLst/>
          </a:prstGeom>
        </p:spPr>
        <p:txBody>
          <a:bodyPr vert="horz" wrap="square" lIns="0" tIns="127000" rIns="0" bIns="0" rtlCol="0">
            <a:spAutoFit/>
          </a:bodyPr>
          <a:lstStyle/>
          <a:p>
            <a:pPr marL="355600" indent="-342900">
              <a:lnSpc>
                <a:spcPct val="100000"/>
              </a:lnSpc>
              <a:spcBef>
                <a:spcPts val="1000"/>
              </a:spcBef>
              <a:buFont typeface="Arial"/>
              <a:buChar char="•"/>
              <a:tabLst>
                <a:tab pos="355600" algn="l"/>
              </a:tabLst>
            </a:pPr>
            <a:r>
              <a:rPr sz="3600" dirty="0">
                <a:latin typeface="Times New Roman"/>
                <a:cs typeface="Times New Roman"/>
              </a:rPr>
              <a:t>The </a:t>
            </a:r>
            <a:r>
              <a:rPr sz="3600" spc="-5" dirty="0">
                <a:latin typeface="Times New Roman"/>
                <a:cs typeface="Times New Roman"/>
              </a:rPr>
              <a:t>Right</a:t>
            </a:r>
            <a:r>
              <a:rPr sz="3600" spc="-60" dirty="0">
                <a:latin typeface="Times New Roman"/>
                <a:cs typeface="Times New Roman"/>
              </a:rPr>
              <a:t> </a:t>
            </a:r>
            <a:r>
              <a:rPr sz="3600" spc="-5" dirty="0">
                <a:latin typeface="Times New Roman"/>
                <a:cs typeface="Times New Roman"/>
              </a:rPr>
              <a:t>Person</a:t>
            </a:r>
            <a:endParaRPr sz="3600">
              <a:latin typeface="Times New Roman"/>
              <a:cs typeface="Times New Roman"/>
            </a:endParaRPr>
          </a:p>
          <a:p>
            <a:pPr marL="355600" indent="-342900">
              <a:lnSpc>
                <a:spcPct val="100000"/>
              </a:lnSpc>
              <a:spcBef>
                <a:spcPts val="900"/>
              </a:spcBef>
              <a:buFont typeface="Arial"/>
              <a:buChar char="•"/>
              <a:tabLst>
                <a:tab pos="355600" algn="l"/>
              </a:tabLst>
            </a:pPr>
            <a:r>
              <a:rPr sz="3600" dirty="0">
                <a:latin typeface="Times New Roman"/>
                <a:cs typeface="Times New Roman"/>
              </a:rPr>
              <a:t>The </a:t>
            </a:r>
            <a:r>
              <a:rPr sz="3600" spc="-5" dirty="0">
                <a:latin typeface="Times New Roman"/>
                <a:cs typeface="Times New Roman"/>
              </a:rPr>
              <a:t>Right</a:t>
            </a:r>
            <a:r>
              <a:rPr sz="3600" spc="-55" dirty="0">
                <a:latin typeface="Times New Roman"/>
                <a:cs typeface="Times New Roman"/>
              </a:rPr>
              <a:t> </a:t>
            </a:r>
            <a:r>
              <a:rPr sz="3600" spc="-5" dirty="0">
                <a:latin typeface="Times New Roman"/>
                <a:cs typeface="Times New Roman"/>
              </a:rPr>
              <a:t>Object</a:t>
            </a:r>
            <a:endParaRPr sz="3600">
              <a:latin typeface="Times New Roman"/>
              <a:cs typeface="Times New Roman"/>
            </a:endParaRPr>
          </a:p>
          <a:p>
            <a:pPr marL="355600" indent="-342900">
              <a:lnSpc>
                <a:spcPct val="100000"/>
              </a:lnSpc>
              <a:spcBef>
                <a:spcPts val="900"/>
              </a:spcBef>
              <a:buFont typeface="Arial"/>
              <a:buChar char="•"/>
              <a:tabLst>
                <a:tab pos="355600" algn="l"/>
              </a:tabLst>
            </a:pPr>
            <a:r>
              <a:rPr sz="3600" dirty="0">
                <a:latin typeface="Times New Roman"/>
                <a:cs typeface="Times New Roman"/>
              </a:rPr>
              <a:t>The </a:t>
            </a:r>
            <a:r>
              <a:rPr sz="3600" spc="-5" dirty="0">
                <a:latin typeface="Times New Roman"/>
                <a:cs typeface="Times New Roman"/>
              </a:rPr>
              <a:t>Right</a:t>
            </a:r>
            <a:r>
              <a:rPr sz="3600" spc="-95" dirty="0">
                <a:latin typeface="Times New Roman"/>
                <a:cs typeface="Times New Roman"/>
              </a:rPr>
              <a:t> </a:t>
            </a:r>
            <a:r>
              <a:rPr sz="3600" spc="-5" dirty="0">
                <a:latin typeface="Times New Roman"/>
                <a:cs typeface="Times New Roman"/>
              </a:rPr>
              <a:t>Amount</a:t>
            </a:r>
            <a:endParaRPr sz="3600">
              <a:latin typeface="Times New Roman"/>
              <a:cs typeface="Times New Roman"/>
            </a:endParaRPr>
          </a:p>
          <a:p>
            <a:pPr marL="355600" indent="-342900">
              <a:lnSpc>
                <a:spcPct val="100000"/>
              </a:lnSpc>
              <a:spcBef>
                <a:spcPts val="900"/>
              </a:spcBef>
              <a:buFont typeface="Arial"/>
              <a:buChar char="•"/>
              <a:tabLst>
                <a:tab pos="355600" algn="l"/>
              </a:tabLst>
            </a:pPr>
            <a:r>
              <a:rPr sz="3600" dirty="0">
                <a:latin typeface="Times New Roman"/>
                <a:cs typeface="Times New Roman"/>
              </a:rPr>
              <a:t>The </a:t>
            </a:r>
            <a:r>
              <a:rPr sz="3600" spc="-5" dirty="0">
                <a:latin typeface="Times New Roman"/>
                <a:cs typeface="Times New Roman"/>
              </a:rPr>
              <a:t>Right</a:t>
            </a:r>
            <a:r>
              <a:rPr sz="3600" spc="-45" dirty="0">
                <a:latin typeface="Times New Roman"/>
                <a:cs typeface="Times New Roman"/>
              </a:rPr>
              <a:t> </a:t>
            </a:r>
            <a:r>
              <a:rPr sz="3600" spc="-10" dirty="0">
                <a:latin typeface="Times New Roman"/>
                <a:cs typeface="Times New Roman"/>
              </a:rPr>
              <a:t>Time</a:t>
            </a:r>
            <a:endParaRPr sz="3600">
              <a:latin typeface="Times New Roman"/>
              <a:cs typeface="Times New Roman"/>
            </a:endParaRPr>
          </a:p>
          <a:p>
            <a:pPr marL="355600" indent="-342900">
              <a:lnSpc>
                <a:spcPct val="100000"/>
              </a:lnSpc>
              <a:spcBef>
                <a:spcPts val="890"/>
              </a:spcBef>
              <a:buFont typeface="Arial"/>
              <a:buChar char="•"/>
              <a:tabLst>
                <a:tab pos="355600" algn="l"/>
              </a:tabLst>
            </a:pPr>
            <a:r>
              <a:rPr sz="3600" dirty="0">
                <a:latin typeface="Times New Roman"/>
                <a:cs typeface="Times New Roman"/>
              </a:rPr>
              <a:t>The </a:t>
            </a:r>
            <a:r>
              <a:rPr sz="3600" spc="-5" dirty="0">
                <a:latin typeface="Times New Roman"/>
                <a:cs typeface="Times New Roman"/>
              </a:rPr>
              <a:t>Right</a:t>
            </a:r>
            <a:r>
              <a:rPr sz="3600" spc="-45" dirty="0">
                <a:latin typeface="Times New Roman"/>
                <a:cs typeface="Times New Roman"/>
              </a:rPr>
              <a:t> </a:t>
            </a:r>
            <a:r>
              <a:rPr sz="3600" spc="-5" dirty="0">
                <a:latin typeface="Times New Roman"/>
                <a:cs typeface="Times New Roman"/>
              </a:rPr>
              <a:t>End</a:t>
            </a:r>
            <a:endParaRPr sz="3600">
              <a:latin typeface="Times New Roman"/>
              <a:cs typeface="Times New Roman"/>
            </a:endParaRPr>
          </a:p>
          <a:p>
            <a:pPr marL="355600" indent="-342900">
              <a:lnSpc>
                <a:spcPct val="100000"/>
              </a:lnSpc>
              <a:spcBef>
                <a:spcPts val="900"/>
              </a:spcBef>
              <a:buFont typeface="Arial"/>
              <a:buChar char="•"/>
              <a:tabLst>
                <a:tab pos="355600" algn="l"/>
              </a:tabLst>
            </a:pPr>
            <a:r>
              <a:rPr sz="3600" dirty="0">
                <a:latin typeface="Times New Roman"/>
                <a:cs typeface="Times New Roman"/>
              </a:rPr>
              <a:t>The </a:t>
            </a:r>
            <a:r>
              <a:rPr sz="3600" spc="-5" dirty="0">
                <a:latin typeface="Times New Roman"/>
                <a:cs typeface="Times New Roman"/>
              </a:rPr>
              <a:t>Right</a:t>
            </a:r>
            <a:r>
              <a:rPr sz="3600" spc="-45" dirty="0">
                <a:latin typeface="Times New Roman"/>
                <a:cs typeface="Times New Roman"/>
              </a:rPr>
              <a:t> </a:t>
            </a:r>
            <a:r>
              <a:rPr sz="3600" spc="-5" dirty="0">
                <a:latin typeface="Times New Roman"/>
                <a:cs typeface="Times New Roman"/>
              </a:rPr>
              <a:t>Way</a:t>
            </a:r>
            <a:endParaRPr sz="3600">
              <a:latin typeface="Times New Roman"/>
              <a:cs typeface="Times New Roman"/>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305050" y="497840"/>
            <a:ext cx="4528185" cy="695960"/>
          </a:xfrm>
          <a:prstGeom prst="rect">
            <a:avLst/>
          </a:prstGeom>
        </p:spPr>
        <p:txBody>
          <a:bodyPr vert="horz" wrap="square" lIns="0" tIns="12700" rIns="0" bIns="0" rtlCol="0">
            <a:spAutoFit/>
          </a:bodyPr>
          <a:lstStyle/>
          <a:p>
            <a:pPr marL="12700">
              <a:lnSpc>
                <a:spcPct val="100000"/>
              </a:lnSpc>
              <a:spcBef>
                <a:spcPts val="100"/>
              </a:spcBef>
              <a:tabLst>
                <a:tab pos="2869565" algn="l"/>
              </a:tabLst>
            </a:pPr>
            <a:r>
              <a:rPr sz="4400" dirty="0"/>
              <a:t>Example</a:t>
            </a:r>
            <a:r>
              <a:rPr sz="4400" spc="-5" dirty="0"/>
              <a:t> </a:t>
            </a:r>
            <a:r>
              <a:rPr sz="4400" dirty="0"/>
              <a:t>of	</a:t>
            </a:r>
            <a:r>
              <a:rPr sz="4400" spc="-5" dirty="0"/>
              <a:t>virtues</a:t>
            </a:r>
            <a:endParaRPr sz="4400"/>
          </a:p>
        </p:txBody>
      </p:sp>
      <p:sp>
        <p:nvSpPr>
          <p:cNvPr id="3" name="object 3"/>
          <p:cNvSpPr txBox="1"/>
          <p:nvPr/>
        </p:nvSpPr>
        <p:spPr>
          <a:xfrm>
            <a:off x="707390" y="2428240"/>
            <a:ext cx="4981575" cy="635000"/>
          </a:xfrm>
          <a:prstGeom prst="rect">
            <a:avLst/>
          </a:prstGeom>
        </p:spPr>
        <p:txBody>
          <a:bodyPr vert="horz" wrap="square" lIns="0" tIns="12700" rIns="0" bIns="0" rtlCol="0">
            <a:spAutoFit/>
          </a:bodyPr>
          <a:lstStyle/>
          <a:p>
            <a:pPr marL="12700">
              <a:lnSpc>
                <a:spcPct val="100000"/>
              </a:lnSpc>
              <a:spcBef>
                <a:spcPts val="100"/>
              </a:spcBef>
              <a:tabLst>
                <a:tab pos="3143250" algn="l"/>
              </a:tabLst>
            </a:pPr>
            <a:r>
              <a:rPr sz="4000" spc="-5" dirty="0">
                <a:latin typeface="Times New Roman"/>
                <a:cs typeface="Times New Roman"/>
              </a:rPr>
              <a:t>Self-control,	</a:t>
            </a:r>
            <a:r>
              <a:rPr sz="4000" dirty="0">
                <a:latin typeface="Times New Roman"/>
                <a:cs typeface="Times New Roman"/>
              </a:rPr>
              <a:t>Honesty,</a:t>
            </a:r>
            <a:endParaRPr sz="4000">
              <a:latin typeface="Times New Roman"/>
              <a:cs typeface="Times New Roman"/>
            </a:endParaRPr>
          </a:p>
        </p:txBody>
      </p:sp>
      <p:sp>
        <p:nvSpPr>
          <p:cNvPr id="4" name="object 4"/>
          <p:cNvSpPr txBox="1"/>
          <p:nvPr/>
        </p:nvSpPr>
        <p:spPr>
          <a:xfrm>
            <a:off x="364490" y="1818640"/>
            <a:ext cx="8237855" cy="1244600"/>
          </a:xfrm>
          <a:prstGeom prst="rect">
            <a:avLst/>
          </a:prstGeom>
        </p:spPr>
        <p:txBody>
          <a:bodyPr vert="horz" wrap="square" lIns="0" tIns="12700" rIns="0" bIns="0" rtlCol="0">
            <a:spAutoFit/>
          </a:bodyPr>
          <a:lstStyle/>
          <a:p>
            <a:pPr marL="342900" marR="5080" indent="-342900" algn="r">
              <a:lnSpc>
                <a:spcPct val="100000"/>
              </a:lnSpc>
              <a:spcBef>
                <a:spcPts val="100"/>
              </a:spcBef>
              <a:buFont typeface="Arial"/>
              <a:buChar char="•"/>
              <a:tabLst>
                <a:tab pos="342900" algn="l"/>
                <a:tab pos="2703195" algn="l"/>
                <a:tab pos="5850890" algn="l"/>
              </a:tabLst>
            </a:pPr>
            <a:r>
              <a:rPr sz="4000" spc="-10" dirty="0">
                <a:latin typeface="Times New Roman"/>
                <a:cs typeface="Times New Roman"/>
              </a:rPr>
              <a:t>C</a:t>
            </a:r>
            <a:r>
              <a:rPr sz="4000" spc="5" dirty="0">
                <a:latin typeface="Times New Roman"/>
                <a:cs typeface="Times New Roman"/>
              </a:rPr>
              <a:t>o</a:t>
            </a:r>
            <a:r>
              <a:rPr sz="4000" dirty="0">
                <a:latin typeface="Times New Roman"/>
                <a:cs typeface="Times New Roman"/>
              </a:rPr>
              <a:t>u</a:t>
            </a:r>
            <a:r>
              <a:rPr sz="4000" spc="-5" dirty="0">
                <a:latin typeface="Times New Roman"/>
                <a:cs typeface="Times New Roman"/>
              </a:rPr>
              <a:t>r</a:t>
            </a:r>
            <a:r>
              <a:rPr sz="4000" dirty="0">
                <a:latin typeface="Times New Roman"/>
                <a:cs typeface="Times New Roman"/>
              </a:rPr>
              <a:t>age,	</a:t>
            </a:r>
            <a:r>
              <a:rPr sz="4000" spc="-5" dirty="0">
                <a:latin typeface="Times New Roman"/>
                <a:cs typeface="Times New Roman"/>
              </a:rPr>
              <a:t>T</a:t>
            </a:r>
            <a:r>
              <a:rPr sz="4000" dirty="0">
                <a:latin typeface="Times New Roman"/>
                <a:cs typeface="Times New Roman"/>
              </a:rPr>
              <a:t>e</a:t>
            </a:r>
            <a:r>
              <a:rPr sz="4000" spc="-15" dirty="0">
                <a:latin typeface="Times New Roman"/>
                <a:cs typeface="Times New Roman"/>
              </a:rPr>
              <a:t>m</a:t>
            </a:r>
            <a:r>
              <a:rPr sz="4000" spc="5" dirty="0">
                <a:latin typeface="Times New Roman"/>
                <a:cs typeface="Times New Roman"/>
              </a:rPr>
              <a:t>p</a:t>
            </a:r>
            <a:r>
              <a:rPr sz="4000" spc="-10" dirty="0">
                <a:latin typeface="Times New Roman"/>
                <a:cs typeface="Times New Roman"/>
              </a:rPr>
              <a:t>e</a:t>
            </a:r>
            <a:r>
              <a:rPr sz="4000" dirty="0">
                <a:latin typeface="Times New Roman"/>
                <a:cs typeface="Times New Roman"/>
              </a:rPr>
              <a:t>r</a:t>
            </a:r>
            <a:r>
              <a:rPr sz="4000" spc="-10" dirty="0">
                <a:latin typeface="Times New Roman"/>
                <a:cs typeface="Times New Roman"/>
              </a:rPr>
              <a:t>a</a:t>
            </a:r>
            <a:r>
              <a:rPr sz="4000" spc="5" dirty="0">
                <a:latin typeface="Times New Roman"/>
                <a:cs typeface="Times New Roman"/>
              </a:rPr>
              <a:t>n</a:t>
            </a:r>
            <a:r>
              <a:rPr sz="4000" spc="-10" dirty="0">
                <a:latin typeface="Times New Roman"/>
                <a:cs typeface="Times New Roman"/>
              </a:rPr>
              <a:t>c</a:t>
            </a:r>
            <a:r>
              <a:rPr sz="4000" dirty="0">
                <a:latin typeface="Times New Roman"/>
                <a:cs typeface="Times New Roman"/>
              </a:rPr>
              <a:t>e,	</a:t>
            </a:r>
            <a:r>
              <a:rPr sz="4000" spc="-10" dirty="0">
                <a:latin typeface="Times New Roman"/>
                <a:cs typeface="Times New Roman"/>
              </a:rPr>
              <a:t>G</a:t>
            </a:r>
            <a:r>
              <a:rPr sz="4000" dirty="0">
                <a:latin typeface="Times New Roman"/>
                <a:cs typeface="Times New Roman"/>
              </a:rPr>
              <a:t>ene</a:t>
            </a:r>
            <a:r>
              <a:rPr sz="4000" spc="-5" dirty="0">
                <a:latin typeface="Times New Roman"/>
                <a:cs typeface="Times New Roman"/>
              </a:rPr>
              <a:t>r</a:t>
            </a:r>
            <a:r>
              <a:rPr sz="4000" dirty="0">
                <a:latin typeface="Times New Roman"/>
                <a:cs typeface="Times New Roman"/>
              </a:rPr>
              <a:t>o</a:t>
            </a:r>
            <a:r>
              <a:rPr sz="4000" spc="10" dirty="0">
                <a:latin typeface="Times New Roman"/>
                <a:cs typeface="Times New Roman"/>
              </a:rPr>
              <a:t>s</a:t>
            </a:r>
            <a:r>
              <a:rPr sz="4000" spc="-5" dirty="0">
                <a:latin typeface="Times New Roman"/>
                <a:cs typeface="Times New Roman"/>
              </a:rPr>
              <a:t>i</a:t>
            </a:r>
            <a:r>
              <a:rPr sz="4000" dirty="0">
                <a:latin typeface="Times New Roman"/>
                <a:cs typeface="Times New Roman"/>
              </a:rPr>
              <a:t>t</a:t>
            </a:r>
            <a:r>
              <a:rPr sz="4000" spc="35" dirty="0">
                <a:latin typeface="Times New Roman"/>
                <a:cs typeface="Times New Roman"/>
              </a:rPr>
              <a:t>y</a:t>
            </a:r>
            <a:r>
              <a:rPr sz="4000" dirty="0">
                <a:latin typeface="Times New Roman"/>
                <a:cs typeface="Times New Roman"/>
              </a:rPr>
              <a:t>,</a:t>
            </a:r>
            <a:endParaRPr sz="4000">
              <a:latin typeface="Times New Roman"/>
              <a:cs typeface="Times New Roman"/>
            </a:endParaRPr>
          </a:p>
          <a:p>
            <a:pPr marR="5715" algn="r">
              <a:lnSpc>
                <a:spcPct val="100000"/>
              </a:lnSpc>
            </a:pPr>
            <a:r>
              <a:rPr sz="4000" spc="-5" dirty="0">
                <a:latin typeface="Times New Roman"/>
                <a:cs typeface="Times New Roman"/>
              </a:rPr>
              <a:t>S</a:t>
            </a:r>
            <a:r>
              <a:rPr sz="4000" dirty="0">
                <a:latin typeface="Times New Roman"/>
                <a:cs typeface="Times New Roman"/>
              </a:rPr>
              <a:t>oc</a:t>
            </a:r>
            <a:r>
              <a:rPr sz="4000" spc="-5" dirty="0">
                <a:latin typeface="Times New Roman"/>
                <a:cs typeface="Times New Roman"/>
              </a:rPr>
              <a:t>i</a:t>
            </a:r>
            <a:r>
              <a:rPr sz="4000" dirty="0">
                <a:latin typeface="Times New Roman"/>
                <a:cs typeface="Times New Roman"/>
              </a:rPr>
              <a:t>ab</a:t>
            </a:r>
            <a:r>
              <a:rPr sz="4000" spc="5" dirty="0">
                <a:latin typeface="Times New Roman"/>
                <a:cs typeface="Times New Roman"/>
              </a:rPr>
              <a:t>i</a:t>
            </a:r>
            <a:r>
              <a:rPr sz="4000" dirty="0">
                <a:latin typeface="Times New Roman"/>
                <a:cs typeface="Times New Roman"/>
              </a:rPr>
              <a:t>l</a:t>
            </a:r>
            <a:r>
              <a:rPr sz="4000" spc="-5" dirty="0">
                <a:latin typeface="Times New Roman"/>
                <a:cs typeface="Times New Roman"/>
              </a:rPr>
              <a:t>i</a:t>
            </a:r>
            <a:r>
              <a:rPr sz="4000" dirty="0">
                <a:latin typeface="Times New Roman"/>
                <a:cs typeface="Times New Roman"/>
              </a:rPr>
              <a:t>t</a:t>
            </a:r>
            <a:r>
              <a:rPr sz="4000" spc="35" dirty="0">
                <a:latin typeface="Times New Roman"/>
                <a:cs typeface="Times New Roman"/>
              </a:rPr>
              <a:t>y</a:t>
            </a:r>
            <a:r>
              <a:rPr sz="4000" dirty="0">
                <a:latin typeface="Times New Roman"/>
                <a:cs typeface="Times New Roman"/>
              </a:rPr>
              <a:t>,</a:t>
            </a:r>
            <a:endParaRPr sz="4000">
              <a:latin typeface="Times New Roman"/>
              <a:cs typeface="Times New Roman"/>
            </a:endParaRPr>
          </a:p>
        </p:txBody>
      </p:sp>
      <p:sp>
        <p:nvSpPr>
          <p:cNvPr id="5" name="object 5"/>
          <p:cNvSpPr txBox="1"/>
          <p:nvPr/>
        </p:nvSpPr>
        <p:spPr>
          <a:xfrm>
            <a:off x="707390" y="3037840"/>
            <a:ext cx="7891780" cy="1244600"/>
          </a:xfrm>
          <a:prstGeom prst="rect">
            <a:avLst/>
          </a:prstGeom>
        </p:spPr>
        <p:txBody>
          <a:bodyPr vert="horz" wrap="square" lIns="0" tIns="12700" rIns="0" bIns="0" rtlCol="0">
            <a:spAutoFit/>
          </a:bodyPr>
          <a:lstStyle/>
          <a:p>
            <a:pPr marL="12700" marR="5080">
              <a:lnSpc>
                <a:spcPct val="100000"/>
              </a:lnSpc>
              <a:spcBef>
                <a:spcPts val="100"/>
              </a:spcBef>
              <a:tabLst>
                <a:tab pos="7258684" algn="l"/>
              </a:tabLst>
            </a:pPr>
            <a:r>
              <a:rPr sz="4000" spc="-10" dirty="0">
                <a:latin typeface="Times New Roman"/>
                <a:cs typeface="Times New Roman"/>
              </a:rPr>
              <a:t>M</a:t>
            </a:r>
            <a:r>
              <a:rPr sz="4000" spc="5" dirty="0">
                <a:latin typeface="Times New Roman"/>
                <a:cs typeface="Times New Roman"/>
              </a:rPr>
              <a:t>o</a:t>
            </a:r>
            <a:r>
              <a:rPr sz="4000" dirty="0">
                <a:latin typeface="Times New Roman"/>
                <a:cs typeface="Times New Roman"/>
              </a:rPr>
              <a:t>de</a:t>
            </a:r>
            <a:r>
              <a:rPr sz="4000" spc="-5" dirty="0">
                <a:latin typeface="Times New Roman"/>
                <a:cs typeface="Times New Roman"/>
              </a:rPr>
              <a:t>st</a:t>
            </a:r>
            <a:r>
              <a:rPr sz="4000" spc="35" dirty="0">
                <a:latin typeface="Times New Roman"/>
                <a:cs typeface="Times New Roman"/>
              </a:rPr>
              <a:t>y</a:t>
            </a:r>
            <a:r>
              <a:rPr sz="4000" dirty="0">
                <a:latin typeface="Times New Roman"/>
                <a:cs typeface="Times New Roman"/>
              </a:rPr>
              <a:t>,</a:t>
            </a:r>
            <a:r>
              <a:rPr sz="4000" spc="445" dirty="0">
                <a:latin typeface="Times New Roman"/>
                <a:cs typeface="Times New Roman"/>
              </a:rPr>
              <a:t> </a:t>
            </a:r>
            <a:r>
              <a:rPr sz="4000" dirty="0">
                <a:latin typeface="Times New Roman"/>
                <a:cs typeface="Times New Roman"/>
              </a:rPr>
              <a:t>and</a:t>
            </a:r>
            <a:r>
              <a:rPr sz="4000" spc="455" dirty="0">
                <a:latin typeface="Times New Roman"/>
                <a:cs typeface="Times New Roman"/>
              </a:rPr>
              <a:t> </a:t>
            </a:r>
            <a:r>
              <a:rPr sz="4000" spc="-5" dirty="0">
                <a:latin typeface="Times New Roman"/>
                <a:cs typeface="Times New Roman"/>
              </a:rPr>
              <a:t>F</a:t>
            </a:r>
            <a:r>
              <a:rPr sz="4000" spc="-10" dirty="0">
                <a:latin typeface="Times New Roman"/>
                <a:cs typeface="Times New Roman"/>
              </a:rPr>
              <a:t>a</a:t>
            </a:r>
            <a:r>
              <a:rPr sz="4000" dirty="0">
                <a:latin typeface="Times New Roman"/>
                <a:cs typeface="Times New Roman"/>
              </a:rPr>
              <a:t>i</a:t>
            </a:r>
            <a:r>
              <a:rPr sz="4000" spc="-5" dirty="0">
                <a:latin typeface="Times New Roman"/>
                <a:cs typeface="Times New Roman"/>
              </a:rPr>
              <a:t>r</a:t>
            </a:r>
            <a:r>
              <a:rPr sz="4000" dirty="0">
                <a:latin typeface="Times New Roman"/>
                <a:cs typeface="Times New Roman"/>
              </a:rPr>
              <a:t>ne</a:t>
            </a:r>
            <a:r>
              <a:rPr sz="4000" spc="-5" dirty="0">
                <a:latin typeface="Times New Roman"/>
                <a:cs typeface="Times New Roman"/>
              </a:rPr>
              <a:t>s</a:t>
            </a:r>
            <a:r>
              <a:rPr sz="4000" dirty="0">
                <a:latin typeface="Times New Roman"/>
                <a:cs typeface="Times New Roman"/>
              </a:rPr>
              <a:t>s</a:t>
            </a:r>
            <a:r>
              <a:rPr sz="4000" spc="445" dirty="0">
                <a:latin typeface="Times New Roman"/>
                <a:cs typeface="Times New Roman"/>
              </a:rPr>
              <a:t> </a:t>
            </a:r>
            <a:r>
              <a:rPr sz="4000" spc="5" dirty="0">
                <a:latin typeface="Times New Roman"/>
                <a:cs typeface="Times New Roman"/>
              </a:rPr>
              <a:t>o</a:t>
            </a:r>
            <a:r>
              <a:rPr sz="4000" dirty="0">
                <a:latin typeface="Times New Roman"/>
                <a:cs typeface="Times New Roman"/>
              </a:rPr>
              <a:t>r</a:t>
            </a:r>
            <a:r>
              <a:rPr sz="4000" spc="440" dirty="0">
                <a:latin typeface="Times New Roman"/>
                <a:cs typeface="Times New Roman"/>
              </a:rPr>
              <a:t> </a:t>
            </a:r>
            <a:r>
              <a:rPr sz="4000" spc="-5" dirty="0">
                <a:latin typeface="Times New Roman"/>
                <a:cs typeface="Times New Roman"/>
              </a:rPr>
              <a:t>Ju</a:t>
            </a:r>
            <a:r>
              <a:rPr sz="4000" spc="10" dirty="0">
                <a:latin typeface="Times New Roman"/>
                <a:cs typeface="Times New Roman"/>
              </a:rPr>
              <a:t>s</a:t>
            </a:r>
            <a:r>
              <a:rPr sz="4000" spc="-5" dirty="0">
                <a:latin typeface="Times New Roman"/>
                <a:cs typeface="Times New Roman"/>
              </a:rPr>
              <a:t>t</a:t>
            </a:r>
            <a:r>
              <a:rPr sz="4000" dirty="0">
                <a:latin typeface="Times New Roman"/>
                <a:cs typeface="Times New Roman"/>
              </a:rPr>
              <a:t>i</a:t>
            </a:r>
            <a:r>
              <a:rPr sz="4000" spc="-10" dirty="0">
                <a:latin typeface="Times New Roman"/>
                <a:cs typeface="Times New Roman"/>
              </a:rPr>
              <a:t>c</a:t>
            </a:r>
            <a:r>
              <a:rPr sz="4000" dirty="0">
                <a:latin typeface="Times New Roman"/>
                <a:cs typeface="Times New Roman"/>
              </a:rPr>
              <a:t>e	</a:t>
            </a:r>
            <a:r>
              <a:rPr sz="4000" spc="-10" dirty="0">
                <a:latin typeface="Times New Roman"/>
                <a:cs typeface="Times New Roman"/>
              </a:rPr>
              <a:t>a</a:t>
            </a:r>
            <a:r>
              <a:rPr sz="4000" dirty="0">
                <a:latin typeface="Times New Roman"/>
                <a:cs typeface="Times New Roman"/>
              </a:rPr>
              <a:t>re  </a:t>
            </a:r>
            <a:r>
              <a:rPr sz="4000" spc="-5" dirty="0">
                <a:latin typeface="Times New Roman"/>
                <a:cs typeface="Times New Roman"/>
              </a:rPr>
              <a:t>all</a:t>
            </a:r>
            <a:r>
              <a:rPr sz="4000" spc="-15" dirty="0">
                <a:latin typeface="Times New Roman"/>
                <a:cs typeface="Times New Roman"/>
              </a:rPr>
              <a:t> </a:t>
            </a:r>
            <a:r>
              <a:rPr sz="4000" spc="-5" dirty="0">
                <a:latin typeface="Times New Roman"/>
                <a:cs typeface="Times New Roman"/>
              </a:rPr>
              <a:t>virtues.</a:t>
            </a:r>
            <a:endParaRPr sz="4000">
              <a:latin typeface="Times New Roman"/>
              <a:cs typeface="Times New Roman"/>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687069" y="510540"/>
            <a:ext cx="7708265" cy="4605020"/>
          </a:xfrm>
          <a:prstGeom prst="rect">
            <a:avLst/>
          </a:prstGeom>
        </p:spPr>
        <p:txBody>
          <a:bodyPr vert="horz" wrap="square" lIns="0" tIns="12700" rIns="0" bIns="0" rtlCol="0">
            <a:spAutoFit/>
          </a:bodyPr>
          <a:lstStyle/>
          <a:p>
            <a:pPr marL="1671320" marR="5080" indent="-1658620">
              <a:lnSpc>
                <a:spcPct val="100000"/>
              </a:lnSpc>
              <a:spcBef>
                <a:spcPts val="100"/>
              </a:spcBef>
            </a:pPr>
            <a:r>
              <a:rPr sz="3600" b="1" spc="-5" dirty="0">
                <a:latin typeface="Times New Roman"/>
                <a:cs typeface="Times New Roman"/>
              </a:rPr>
              <a:t>PROFESSIONAL RESPONSIBILITY/  </a:t>
            </a:r>
            <a:r>
              <a:rPr sz="3600" b="1" spc="-10" dirty="0">
                <a:latin typeface="Times New Roman"/>
                <a:cs typeface="Times New Roman"/>
              </a:rPr>
              <a:t>TYPES </a:t>
            </a:r>
            <a:r>
              <a:rPr sz="3600" b="1" spc="-5" dirty="0">
                <a:latin typeface="Times New Roman"/>
                <a:cs typeface="Times New Roman"/>
              </a:rPr>
              <a:t>OF</a:t>
            </a:r>
            <a:r>
              <a:rPr sz="3600" b="1" spc="-20" dirty="0">
                <a:latin typeface="Times New Roman"/>
                <a:cs typeface="Times New Roman"/>
              </a:rPr>
              <a:t> </a:t>
            </a:r>
            <a:r>
              <a:rPr sz="3600" b="1" spc="-5" dirty="0">
                <a:latin typeface="Times New Roman"/>
                <a:cs typeface="Times New Roman"/>
              </a:rPr>
              <a:t>VIRTUES</a:t>
            </a:r>
            <a:endParaRPr sz="3600">
              <a:latin typeface="Times New Roman"/>
              <a:cs typeface="Times New Roman"/>
            </a:endParaRPr>
          </a:p>
          <a:p>
            <a:pPr marL="46355">
              <a:lnSpc>
                <a:spcPct val="100000"/>
              </a:lnSpc>
              <a:spcBef>
                <a:spcPts val="2220"/>
              </a:spcBef>
            </a:pPr>
            <a:r>
              <a:rPr sz="3600" spc="-10" dirty="0">
                <a:latin typeface="Times New Roman"/>
                <a:cs typeface="Times New Roman"/>
              </a:rPr>
              <a:t>Responsibilities </a:t>
            </a:r>
            <a:r>
              <a:rPr sz="3600" dirty="0">
                <a:latin typeface="Times New Roman"/>
                <a:cs typeface="Times New Roman"/>
              </a:rPr>
              <a:t>based</a:t>
            </a:r>
            <a:r>
              <a:rPr sz="3600" spc="-5" dirty="0">
                <a:latin typeface="Times New Roman"/>
                <a:cs typeface="Times New Roman"/>
              </a:rPr>
              <a:t> </a:t>
            </a:r>
            <a:r>
              <a:rPr sz="3600" dirty="0">
                <a:latin typeface="Times New Roman"/>
                <a:cs typeface="Times New Roman"/>
              </a:rPr>
              <a:t>on</a:t>
            </a:r>
            <a:endParaRPr sz="3600">
              <a:latin typeface="Times New Roman"/>
              <a:cs typeface="Times New Roman"/>
            </a:endParaRPr>
          </a:p>
          <a:p>
            <a:pPr marL="389890" indent="-343535">
              <a:lnSpc>
                <a:spcPct val="100000"/>
              </a:lnSpc>
              <a:spcBef>
                <a:spcPts val="900"/>
              </a:spcBef>
              <a:buFont typeface="Arial"/>
              <a:buChar char="•"/>
              <a:tabLst>
                <a:tab pos="389890" algn="l"/>
              </a:tabLst>
            </a:pPr>
            <a:r>
              <a:rPr sz="3600" spc="-5" dirty="0">
                <a:latin typeface="Times New Roman"/>
                <a:cs typeface="Times New Roman"/>
              </a:rPr>
              <a:t>Self </a:t>
            </a:r>
            <a:r>
              <a:rPr sz="3600" spc="-10" dirty="0">
                <a:latin typeface="Times New Roman"/>
                <a:cs typeface="Times New Roman"/>
              </a:rPr>
              <a:t>Direction</a:t>
            </a:r>
            <a:r>
              <a:rPr sz="3600" spc="-25" dirty="0">
                <a:latin typeface="Times New Roman"/>
                <a:cs typeface="Times New Roman"/>
              </a:rPr>
              <a:t> </a:t>
            </a:r>
            <a:r>
              <a:rPr sz="3600" spc="-5" dirty="0">
                <a:latin typeface="Times New Roman"/>
                <a:cs typeface="Times New Roman"/>
              </a:rPr>
              <a:t>Virtues</a:t>
            </a:r>
            <a:endParaRPr sz="3600">
              <a:latin typeface="Times New Roman"/>
              <a:cs typeface="Times New Roman"/>
            </a:endParaRPr>
          </a:p>
          <a:p>
            <a:pPr marL="389890" indent="-343535">
              <a:lnSpc>
                <a:spcPct val="100000"/>
              </a:lnSpc>
              <a:spcBef>
                <a:spcPts val="900"/>
              </a:spcBef>
              <a:buFont typeface="Arial"/>
              <a:buChar char="•"/>
              <a:tabLst>
                <a:tab pos="389890" algn="l"/>
              </a:tabLst>
            </a:pPr>
            <a:r>
              <a:rPr sz="3600" spc="-5" dirty="0">
                <a:latin typeface="Times New Roman"/>
                <a:cs typeface="Times New Roman"/>
              </a:rPr>
              <a:t>Public Spirited</a:t>
            </a:r>
            <a:r>
              <a:rPr sz="3600" spc="-10" dirty="0">
                <a:latin typeface="Times New Roman"/>
                <a:cs typeface="Times New Roman"/>
              </a:rPr>
              <a:t> </a:t>
            </a:r>
            <a:r>
              <a:rPr sz="3600" spc="-5" dirty="0">
                <a:latin typeface="Times New Roman"/>
                <a:cs typeface="Times New Roman"/>
              </a:rPr>
              <a:t>Virtues</a:t>
            </a:r>
            <a:endParaRPr sz="3600">
              <a:latin typeface="Times New Roman"/>
              <a:cs typeface="Times New Roman"/>
            </a:endParaRPr>
          </a:p>
          <a:p>
            <a:pPr marL="389890" indent="-343535">
              <a:lnSpc>
                <a:spcPct val="100000"/>
              </a:lnSpc>
              <a:spcBef>
                <a:spcPts val="900"/>
              </a:spcBef>
              <a:buFont typeface="Arial"/>
              <a:buChar char="•"/>
              <a:tabLst>
                <a:tab pos="389890" algn="l"/>
              </a:tabLst>
            </a:pPr>
            <a:r>
              <a:rPr sz="3600" spc="-5" dirty="0">
                <a:latin typeface="Times New Roman"/>
                <a:cs typeface="Times New Roman"/>
              </a:rPr>
              <a:t>Teamwork Virtues</a:t>
            </a:r>
            <a:endParaRPr sz="3600">
              <a:latin typeface="Times New Roman"/>
              <a:cs typeface="Times New Roman"/>
            </a:endParaRPr>
          </a:p>
          <a:p>
            <a:pPr marL="389890" indent="-343535">
              <a:lnSpc>
                <a:spcPct val="100000"/>
              </a:lnSpc>
              <a:spcBef>
                <a:spcPts val="900"/>
              </a:spcBef>
              <a:buFont typeface="Arial"/>
              <a:buChar char="•"/>
              <a:tabLst>
                <a:tab pos="389890" algn="l"/>
              </a:tabLst>
            </a:pPr>
            <a:r>
              <a:rPr sz="3600" spc="-10" dirty="0">
                <a:latin typeface="Times New Roman"/>
                <a:cs typeface="Times New Roman"/>
              </a:rPr>
              <a:t>Proficiency</a:t>
            </a:r>
            <a:r>
              <a:rPr sz="3600" spc="30" dirty="0">
                <a:latin typeface="Times New Roman"/>
                <a:cs typeface="Times New Roman"/>
              </a:rPr>
              <a:t> </a:t>
            </a:r>
            <a:r>
              <a:rPr sz="3600" spc="-5" dirty="0">
                <a:latin typeface="Times New Roman"/>
                <a:cs typeface="Times New Roman"/>
              </a:rPr>
              <a:t>Virtues</a:t>
            </a:r>
            <a:endParaRPr sz="3600">
              <a:latin typeface="Times New Roman"/>
              <a:cs typeface="Times New Roman"/>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838960" y="0"/>
            <a:ext cx="5403215" cy="513080"/>
          </a:xfrm>
          <a:prstGeom prst="rect">
            <a:avLst/>
          </a:prstGeom>
        </p:spPr>
        <p:txBody>
          <a:bodyPr vert="horz" wrap="square" lIns="0" tIns="12700" rIns="0" bIns="0" rtlCol="0">
            <a:spAutoFit/>
          </a:bodyPr>
          <a:lstStyle/>
          <a:p>
            <a:pPr marL="12700">
              <a:lnSpc>
                <a:spcPct val="100000"/>
              </a:lnSpc>
              <a:spcBef>
                <a:spcPts val="100"/>
              </a:spcBef>
            </a:pPr>
            <a:r>
              <a:rPr sz="3200" dirty="0"/>
              <a:t>SELF </a:t>
            </a:r>
            <a:r>
              <a:rPr sz="3200" spc="-5" dirty="0"/>
              <a:t>DIRECTION</a:t>
            </a:r>
            <a:r>
              <a:rPr sz="3200" spc="-40" dirty="0"/>
              <a:t> </a:t>
            </a:r>
            <a:r>
              <a:rPr sz="3200" spc="-5" dirty="0"/>
              <a:t>VIRTUES</a:t>
            </a:r>
            <a:endParaRPr sz="3200"/>
          </a:p>
        </p:txBody>
      </p:sp>
      <p:sp>
        <p:nvSpPr>
          <p:cNvPr id="3" name="object 3"/>
          <p:cNvSpPr txBox="1"/>
          <p:nvPr/>
        </p:nvSpPr>
        <p:spPr>
          <a:xfrm>
            <a:off x="128270" y="675640"/>
            <a:ext cx="8807450" cy="5535930"/>
          </a:xfrm>
          <a:prstGeom prst="rect">
            <a:avLst/>
          </a:prstGeom>
        </p:spPr>
        <p:txBody>
          <a:bodyPr vert="horz" wrap="square" lIns="0" tIns="12700" rIns="0" bIns="0" rtlCol="0">
            <a:spAutoFit/>
          </a:bodyPr>
          <a:lstStyle/>
          <a:p>
            <a:pPr marL="520700" marR="94615" indent="-342900">
              <a:lnSpc>
                <a:spcPct val="100000"/>
              </a:lnSpc>
              <a:spcBef>
                <a:spcPts val="100"/>
              </a:spcBef>
              <a:buFont typeface="Arial"/>
              <a:buChar char="•"/>
              <a:tabLst>
                <a:tab pos="520065" algn="l"/>
                <a:tab pos="520700" algn="l"/>
                <a:tab pos="1781810" algn="l"/>
                <a:tab pos="2348230" algn="l"/>
                <a:tab pos="2593340" algn="l"/>
                <a:tab pos="3141980" algn="l"/>
                <a:tab pos="3362325" algn="l"/>
                <a:tab pos="4114165" algn="l"/>
                <a:tab pos="4843145" algn="l"/>
                <a:tab pos="5513070" algn="l"/>
                <a:tab pos="5722620" algn="l"/>
                <a:tab pos="6180455" algn="l"/>
                <a:tab pos="6718300" algn="l"/>
                <a:tab pos="7257415" algn="l"/>
                <a:tab pos="7934325" algn="l"/>
              </a:tabLst>
            </a:pPr>
            <a:r>
              <a:rPr sz="2800" spc="-5" dirty="0">
                <a:latin typeface="Times New Roman"/>
                <a:cs typeface="Times New Roman"/>
              </a:rPr>
              <a:t>Making	</a:t>
            </a:r>
            <a:r>
              <a:rPr sz="2800" spc="5" dirty="0">
                <a:latin typeface="Times New Roman"/>
                <a:cs typeface="Times New Roman"/>
              </a:rPr>
              <a:t>your	</a:t>
            </a:r>
            <a:r>
              <a:rPr sz="2800" spc="-5" dirty="0">
                <a:latin typeface="Times New Roman"/>
                <a:cs typeface="Times New Roman"/>
              </a:rPr>
              <a:t>own	decisions	and	organizing</a:t>
            </a:r>
            <a:r>
              <a:rPr sz="2800" spc="10" dirty="0">
                <a:latin typeface="Times New Roman"/>
                <a:cs typeface="Times New Roman"/>
              </a:rPr>
              <a:t> </a:t>
            </a:r>
            <a:r>
              <a:rPr sz="2800" spc="5" dirty="0">
                <a:latin typeface="Times New Roman"/>
                <a:cs typeface="Times New Roman"/>
              </a:rPr>
              <a:t>your	</a:t>
            </a:r>
            <a:r>
              <a:rPr sz="2800" spc="-5" dirty="0">
                <a:latin typeface="Times New Roman"/>
                <a:cs typeface="Times New Roman"/>
              </a:rPr>
              <a:t>own  </a:t>
            </a:r>
            <a:r>
              <a:rPr sz="2800" spc="-15" dirty="0">
                <a:latin typeface="Times New Roman"/>
                <a:cs typeface="Times New Roman"/>
              </a:rPr>
              <a:t>w</a:t>
            </a:r>
            <a:r>
              <a:rPr sz="2800" spc="5" dirty="0">
                <a:latin typeface="Times New Roman"/>
                <a:cs typeface="Times New Roman"/>
              </a:rPr>
              <a:t>o</a:t>
            </a:r>
            <a:r>
              <a:rPr sz="2800" spc="-5" dirty="0">
                <a:latin typeface="Times New Roman"/>
                <a:cs typeface="Times New Roman"/>
              </a:rPr>
              <a:t>r</a:t>
            </a:r>
            <a:r>
              <a:rPr sz="2800" dirty="0">
                <a:latin typeface="Times New Roman"/>
                <a:cs typeface="Times New Roman"/>
              </a:rPr>
              <a:t>k</a:t>
            </a:r>
            <a:r>
              <a:rPr sz="2800" spc="-5" dirty="0">
                <a:latin typeface="Times New Roman"/>
                <a:cs typeface="Times New Roman"/>
              </a:rPr>
              <a:t> </a:t>
            </a:r>
            <a:r>
              <a:rPr sz="2800" spc="5" dirty="0">
                <a:latin typeface="Times New Roman"/>
                <a:cs typeface="Times New Roman"/>
              </a:rPr>
              <a:t>r</a:t>
            </a:r>
            <a:r>
              <a:rPr sz="2800" spc="-15" dirty="0">
                <a:latin typeface="Times New Roman"/>
                <a:cs typeface="Times New Roman"/>
              </a:rPr>
              <a:t>a</a:t>
            </a:r>
            <a:r>
              <a:rPr sz="2800" dirty="0">
                <a:latin typeface="Times New Roman"/>
                <a:cs typeface="Times New Roman"/>
              </a:rPr>
              <a:t>t</a:t>
            </a:r>
            <a:r>
              <a:rPr sz="2800" spc="5" dirty="0">
                <a:latin typeface="Times New Roman"/>
                <a:cs typeface="Times New Roman"/>
              </a:rPr>
              <a:t>h</a:t>
            </a:r>
            <a:r>
              <a:rPr sz="2800" spc="-15" dirty="0">
                <a:latin typeface="Times New Roman"/>
                <a:cs typeface="Times New Roman"/>
              </a:rPr>
              <a:t>e</a:t>
            </a:r>
            <a:r>
              <a:rPr sz="2800" dirty="0">
                <a:latin typeface="Times New Roman"/>
                <a:cs typeface="Times New Roman"/>
              </a:rPr>
              <a:t>r	than	</a:t>
            </a:r>
            <a:r>
              <a:rPr sz="2800" spc="5" dirty="0">
                <a:latin typeface="Times New Roman"/>
                <a:cs typeface="Times New Roman"/>
              </a:rPr>
              <a:t>b</a:t>
            </a:r>
            <a:r>
              <a:rPr sz="2800" spc="-15" dirty="0">
                <a:latin typeface="Times New Roman"/>
                <a:cs typeface="Times New Roman"/>
              </a:rPr>
              <a:t>e</a:t>
            </a:r>
            <a:r>
              <a:rPr sz="2800" dirty="0">
                <a:latin typeface="Times New Roman"/>
                <a:cs typeface="Times New Roman"/>
              </a:rPr>
              <a:t>i</a:t>
            </a:r>
            <a:r>
              <a:rPr sz="2800" spc="5" dirty="0">
                <a:latin typeface="Times New Roman"/>
                <a:cs typeface="Times New Roman"/>
              </a:rPr>
              <a:t>n</a:t>
            </a:r>
            <a:r>
              <a:rPr sz="2800" dirty="0">
                <a:latin typeface="Times New Roman"/>
                <a:cs typeface="Times New Roman"/>
              </a:rPr>
              <a:t>g	to</a:t>
            </a:r>
            <a:r>
              <a:rPr sz="2800" spc="10" dirty="0">
                <a:latin typeface="Times New Roman"/>
                <a:cs typeface="Times New Roman"/>
              </a:rPr>
              <a:t>l</a:t>
            </a:r>
            <a:r>
              <a:rPr sz="2800" dirty="0">
                <a:latin typeface="Times New Roman"/>
                <a:cs typeface="Times New Roman"/>
              </a:rPr>
              <a:t>d	</a:t>
            </a:r>
            <a:r>
              <a:rPr sz="2800" spc="-655" dirty="0">
                <a:latin typeface="Times New Roman"/>
                <a:cs typeface="Times New Roman"/>
              </a:rPr>
              <a:t> </a:t>
            </a:r>
            <a:r>
              <a:rPr sz="2800" spc="-5" dirty="0">
                <a:latin typeface="Times New Roman"/>
                <a:cs typeface="Times New Roman"/>
              </a:rPr>
              <a:t>w</a:t>
            </a:r>
            <a:r>
              <a:rPr sz="2800" dirty="0">
                <a:latin typeface="Times New Roman"/>
                <a:cs typeface="Times New Roman"/>
              </a:rPr>
              <a:t>hat	to	do	by	</a:t>
            </a:r>
            <a:r>
              <a:rPr sz="2800" spc="-20" dirty="0">
                <a:latin typeface="Times New Roman"/>
                <a:cs typeface="Times New Roman"/>
              </a:rPr>
              <a:t>m</a:t>
            </a:r>
            <a:r>
              <a:rPr sz="2800" spc="-15" dirty="0">
                <a:latin typeface="Times New Roman"/>
                <a:cs typeface="Times New Roman"/>
              </a:rPr>
              <a:t>a</a:t>
            </a:r>
            <a:r>
              <a:rPr sz="2800" spc="5" dirty="0">
                <a:latin typeface="Times New Roman"/>
                <a:cs typeface="Times New Roman"/>
              </a:rPr>
              <a:t>n</a:t>
            </a:r>
            <a:r>
              <a:rPr sz="2800" spc="-15" dirty="0">
                <a:latin typeface="Times New Roman"/>
                <a:cs typeface="Times New Roman"/>
              </a:rPr>
              <a:t>a</a:t>
            </a:r>
            <a:r>
              <a:rPr sz="2800" spc="5" dirty="0">
                <a:latin typeface="Times New Roman"/>
                <a:cs typeface="Times New Roman"/>
              </a:rPr>
              <a:t>g</a:t>
            </a:r>
            <a:r>
              <a:rPr sz="2800" spc="-15" dirty="0">
                <a:latin typeface="Times New Roman"/>
                <a:cs typeface="Times New Roman"/>
              </a:rPr>
              <a:t>e</a:t>
            </a:r>
            <a:r>
              <a:rPr sz="2800" spc="5" dirty="0">
                <a:latin typeface="Times New Roman"/>
                <a:cs typeface="Times New Roman"/>
              </a:rPr>
              <a:t>r</a:t>
            </a:r>
            <a:r>
              <a:rPr sz="2800" spc="-5" dirty="0">
                <a:latin typeface="Times New Roman"/>
                <a:cs typeface="Times New Roman"/>
              </a:rPr>
              <a:t>s,  colleagues,</a:t>
            </a:r>
            <a:r>
              <a:rPr sz="2800" spc="-10" dirty="0">
                <a:latin typeface="Times New Roman"/>
                <a:cs typeface="Times New Roman"/>
              </a:rPr>
              <a:t> </a:t>
            </a:r>
            <a:r>
              <a:rPr sz="2800" spc="-5" dirty="0">
                <a:latin typeface="Times New Roman"/>
                <a:cs typeface="Times New Roman"/>
              </a:rPr>
              <a:t>friends.</a:t>
            </a:r>
            <a:endParaRPr sz="2800" dirty="0">
              <a:latin typeface="Times New Roman"/>
              <a:cs typeface="Times New Roman"/>
            </a:endParaRPr>
          </a:p>
          <a:p>
            <a:pPr marL="520700" indent="-342900">
              <a:lnSpc>
                <a:spcPct val="100000"/>
              </a:lnSpc>
              <a:spcBef>
                <a:spcPts val="700"/>
              </a:spcBef>
              <a:buFont typeface="Arial"/>
              <a:buChar char="•"/>
              <a:tabLst>
                <a:tab pos="520065" algn="l"/>
                <a:tab pos="520700" algn="l"/>
                <a:tab pos="2722245" algn="l"/>
                <a:tab pos="3206750" algn="l"/>
                <a:tab pos="3610610" algn="l"/>
                <a:tab pos="4688840" algn="l"/>
                <a:tab pos="5093970" algn="l"/>
                <a:tab pos="6330315" algn="l"/>
                <a:tab pos="6873240" algn="l"/>
                <a:tab pos="8267700" algn="l"/>
              </a:tabLst>
            </a:pPr>
            <a:r>
              <a:rPr sz="2800" spc="-5" dirty="0">
                <a:latin typeface="Times New Roman"/>
                <a:cs typeface="Times New Roman"/>
              </a:rPr>
              <a:t>Self-direction	</a:t>
            </a:r>
            <a:r>
              <a:rPr sz="2800" dirty="0">
                <a:latin typeface="Times New Roman"/>
                <a:cs typeface="Times New Roman"/>
              </a:rPr>
              <a:t>is	a	virtue	a	</a:t>
            </a:r>
            <a:r>
              <a:rPr sz="2800" spc="-5" dirty="0">
                <a:latin typeface="Times New Roman"/>
                <a:cs typeface="Times New Roman"/>
              </a:rPr>
              <a:t>quality	</a:t>
            </a:r>
            <a:r>
              <a:rPr sz="2800" dirty="0">
                <a:latin typeface="Times New Roman"/>
                <a:cs typeface="Times New Roman"/>
              </a:rPr>
              <a:t>of	</a:t>
            </a:r>
            <a:r>
              <a:rPr sz="2800" spc="-5" dirty="0">
                <a:latin typeface="Times New Roman"/>
                <a:cs typeface="Times New Roman"/>
              </a:rPr>
              <a:t>strength	</a:t>
            </a:r>
            <a:r>
              <a:rPr sz="2800" dirty="0">
                <a:latin typeface="Times New Roman"/>
                <a:cs typeface="Times New Roman"/>
              </a:rPr>
              <a:t>the</a:t>
            </a:r>
          </a:p>
          <a:p>
            <a:pPr marL="520700">
              <a:lnSpc>
                <a:spcPct val="100000"/>
              </a:lnSpc>
            </a:pPr>
            <a:r>
              <a:rPr sz="2800" b="1" spc="-5" dirty="0">
                <a:solidFill>
                  <a:srgbClr val="006FBF"/>
                </a:solidFill>
                <a:latin typeface="Times New Roman"/>
                <a:cs typeface="Times New Roman"/>
              </a:rPr>
              <a:t>development </a:t>
            </a:r>
            <a:r>
              <a:rPr sz="2800" b="1" dirty="0">
                <a:solidFill>
                  <a:srgbClr val="006FBF"/>
                </a:solidFill>
                <a:latin typeface="Times New Roman"/>
                <a:cs typeface="Times New Roman"/>
              </a:rPr>
              <a:t>of </a:t>
            </a:r>
            <a:r>
              <a:rPr sz="2800" b="1" spc="-5" dirty="0">
                <a:solidFill>
                  <a:srgbClr val="006FBF"/>
                </a:solidFill>
                <a:latin typeface="Times New Roman"/>
                <a:cs typeface="Times New Roman"/>
              </a:rPr>
              <a:t>self</a:t>
            </a:r>
            <a:r>
              <a:rPr sz="2800" b="1" spc="-15" dirty="0">
                <a:solidFill>
                  <a:srgbClr val="006FBF"/>
                </a:solidFill>
                <a:latin typeface="Times New Roman"/>
                <a:cs typeface="Times New Roman"/>
              </a:rPr>
              <a:t> </a:t>
            </a:r>
            <a:r>
              <a:rPr sz="2800" b="1" spc="-5" dirty="0">
                <a:solidFill>
                  <a:srgbClr val="006FBF"/>
                </a:solidFill>
                <a:latin typeface="Times New Roman"/>
                <a:cs typeface="Times New Roman"/>
              </a:rPr>
              <a:t>responsibility</a:t>
            </a:r>
            <a:r>
              <a:rPr sz="2800" spc="-5" dirty="0">
                <a:latin typeface="Times New Roman"/>
                <a:cs typeface="Times New Roman"/>
              </a:rPr>
              <a:t>.</a:t>
            </a:r>
            <a:endParaRPr sz="2800" dirty="0">
              <a:latin typeface="Times New Roman"/>
              <a:cs typeface="Times New Roman"/>
            </a:endParaRPr>
          </a:p>
          <a:p>
            <a:pPr marL="520700" marR="99060" indent="-342900" algn="just">
              <a:lnSpc>
                <a:spcPct val="100000"/>
              </a:lnSpc>
              <a:spcBef>
                <a:spcPts val="690"/>
              </a:spcBef>
              <a:buFont typeface="Arial"/>
              <a:buChar char="•"/>
              <a:tabLst>
                <a:tab pos="520700" algn="l"/>
              </a:tabLst>
            </a:pPr>
            <a:r>
              <a:rPr sz="2800" spc="-5" dirty="0">
                <a:latin typeface="Times New Roman"/>
                <a:cs typeface="Times New Roman"/>
              </a:rPr>
              <a:t>Fundamental virtues </a:t>
            </a:r>
            <a:r>
              <a:rPr sz="2800" dirty="0">
                <a:latin typeface="Times New Roman"/>
                <a:cs typeface="Times New Roman"/>
              </a:rPr>
              <a:t>in </a:t>
            </a:r>
            <a:r>
              <a:rPr sz="2800" spc="-5" dirty="0">
                <a:latin typeface="Times New Roman"/>
                <a:cs typeface="Times New Roman"/>
              </a:rPr>
              <a:t>exercising </a:t>
            </a:r>
            <a:r>
              <a:rPr sz="2800" dirty="0">
                <a:latin typeface="Times New Roman"/>
                <a:cs typeface="Times New Roman"/>
              </a:rPr>
              <a:t>our </a:t>
            </a:r>
            <a:r>
              <a:rPr sz="2800" spc="-5" dirty="0">
                <a:latin typeface="Times New Roman"/>
                <a:cs typeface="Times New Roman"/>
              </a:rPr>
              <a:t>moral autonomy  and</a:t>
            </a:r>
            <a:r>
              <a:rPr sz="2800" spc="-10" dirty="0">
                <a:latin typeface="Times New Roman"/>
                <a:cs typeface="Times New Roman"/>
              </a:rPr>
              <a:t> </a:t>
            </a:r>
            <a:r>
              <a:rPr sz="2800" dirty="0">
                <a:latin typeface="Times New Roman"/>
                <a:cs typeface="Times New Roman"/>
              </a:rPr>
              <a:t>responsibility.</a:t>
            </a:r>
          </a:p>
          <a:p>
            <a:pPr marL="520700" marR="94615" indent="-342900" algn="just">
              <a:lnSpc>
                <a:spcPct val="100000"/>
              </a:lnSpc>
              <a:spcBef>
                <a:spcPts val="600"/>
              </a:spcBef>
              <a:buFont typeface="UnDotum"/>
              <a:buChar char=""/>
              <a:tabLst>
                <a:tab pos="520700" algn="l"/>
              </a:tabLst>
            </a:pPr>
            <a:r>
              <a:rPr sz="2400" spc="-5" dirty="0">
                <a:latin typeface="Times New Roman"/>
                <a:cs typeface="Times New Roman"/>
              </a:rPr>
              <a:t>e.g. self </a:t>
            </a:r>
            <a:r>
              <a:rPr sz="2400" dirty="0">
                <a:latin typeface="Times New Roman"/>
                <a:cs typeface="Times New Roman"/>
              </a:rPr>
              <a:t>understanding, </a:t>
            </a:r>
            <a:r>
              <a:rPr sz="2400" spc="-5" dirty="0">
                <a:latin typeface="Times New Roman"/>
                <a:cs typeface="Times New Roman"/>
              </a:rPr>
              <a:t>humility(Humbleness), </a:t>
            </a:r>
            <a:r>
              <a:rPr sz="2400" dirty="0">
                <a:latin typeface="Times New Roman"/>
                <a:cs typeface="Times New Roman"/>
              </a:rPr>
              <a:t>good </a:t>
            </a:r>
            <a:r>
              <a:rPr sz="2400" spc="-5" dirty="0">
                <a:latin typeface="Times New Roman"/>
                <a:cs typeface="Times New Roman"/>
              </a:rPr>
              <a:t>moral  judgment, </a:t>
            </a:r>
            <a:r>
              <a:rPr sz="2400" dirty="0">
                <a:latin typeface="Times New Roman"/>
                <a:cs typeface="Times New Roman"/>
              </a:rPr>
              <a:t>courage, self discipline, </a:t>
            </a:r>
            <a:r>
              <a:rPr sz="2400" spc="-5" dirty="0">
                <a:latin typeface="Times New Roman"/>
                <a:cs typeface="Times New Roman"/>
              </a:rPr>
              <a:t>perseverance, commitments,  self-respect </a:t>
            </a:r>
            <a:r>
              <a:rPr sz="2400" dirty="0">
                <a:latin typeface="Times New Roman"/>
                <a:cs typeface="Times New Roman"/>
              </a:rPr>
              <a:t>and dignity</a:t>
            </a:r>
            <a:r>
              <a:rPr sz="2400" spc="15" dirty="0">
                <a:latin typeface="Times New Roman"/>
                <a:cs typeface="Times New Roman"/>
              </a:rPr>
              <a:t> </a:t>
            </a:r>
            <a:r>
              <a:rPr sz="2400" dirty="0">
                <a:latin typeface="Times New Roman"/>
                <a:cs typeface="Times New Roman"/>
              </a:rPr>
              <a:t>.</a:t>
            </a:r>
          </a:p>
          <a:p>
            <a:pPr marL="520700" marR="93980" indent="-520700" algn="just">
              <a:lnSpc>
                <a:spcPct val="100000"/>
              </a:lnSpc>
              <a:spcBef>
                <a:spcPts val="600"/>
              </a:spcBef>
              <a:buFont typeface="UnDotum"/>
              <a:buChar char=""/>
              <a:tabLst>
                <a:tab pos="520700" algn="l"/>
                <a:tab pos="2174875" algn="l"/>
                <a:tab pos="4526280" algn="l"/>
              </a:tabLst>
            </a:pPr>
            <a:r>
              <a:rPr sz="2400" spc="-5" dirty="0">
                <a:latin typeface="Times New Roman"/>
                <a:cs typeface="Times New Roman"/>
              </a:rPr>
              <a:t>e</a:t>
            </a:r>
            <a:r>
              <a:rPr sz="2400" dirty="0">
                <a:latin typeface="Times New Roman"/>
                <a:cs typeface="Times New Roman"/>
              </a:rPr>
              <a:t>.g.</a:t>
            </a:r>
            <a:r>
              <a:rPr lang="en-US" sz="2400" dirty="0">
                <a:latin typeface="Times New Roman"/>
                <a:cs typeface="Times New Roman"/>
              </a:rPr>
              <a:t> </a:t>
            </a:r>
            <a:r>
              <a:rPr sz="2400" spc="-5" dirty="0">
                <a:latin typeface="Times New Roman"/>
                <a:cs typeface="Times New Roman"/>
              </a:rPr>
              <a:t>K</a:t>
            </a:r>
            <a:r>
              <a:rPr sz="2400" spc="10" dirty="0">
                <a:latin typeface="Times New Roman"/>
                <a:cs typeface="Times New Roman"/>
              </a:rPr>
              <a:t>i</a:t>
            </a:r>
            <a:r>
              <a:rPr sz="2400" spc="-10" dirty="0">
                <a:latin typeface="Times New Roman"/>
                <a:cs typeface="Times New Roman"/>
              </a:rPr>
              <a:t>n</a:t>
            </a:r>
            <a:r>
              <a:rPr sz="2400" dirty="0">
                <a:latin typeface="Times New Roman"/>
                <a:cs typeface="Times New Roman"/>
              </a:rPr>
              <a:t>d</a:t>
            </a:r>
            <a:r>
              <a:rPr sz="2400" spc="5" dirty="0">
                <a:latin typeface="Times New Roman"/>
                <a:cs typeface="Times New Roman"/>
              </a:rPr>
              <a:t>n</a:t>
            </a:r>
            <a:r>
              <a:rPr sz="2400" spc="-5" dirty="0">
                <a:latin typeface="Times New Roman"/>
                <a:cs typeface="Times New Roman"/>
              </a:rPr>
              <a:t>e</a:t>
            </a:r>
            <a:r>
              <a:rPr sz="2400" dirty="0">
                <a:latin typeface="Times New Roman"/>
                <a:cs typeface="Times New Roman"/>
              </a:rPr>
              <a:t>ss	-</a:t>
            </a:r>
            <a:r>
              <a:rPr sz="2400" spc="-5" dirty="0">
                <a:latin typeface="Times New Roman"/>
                <a:cs typeface="Times New Roman"/>
              </a:rPr>
              <a:t>H</a:t>
            </a:r>
            <a:r>
              <a:rPr sz="2400" dirty="0">
                <a:latin typeface="Times New Roman"/>
                <a:cs typeface="Times New Roman"/>
              </a:rPr>
              <a:t>u</a:t>
            </a:r>
            <a:r>
              <a:rPr sz="2400" spc="-15" dirty="0">
                <a:latin typeface="Times New Roman"/>
                <a:cs typeface="Times New Roman"/>
              </a:rPr>
              <a:t>m</a:t>
            </a:r>
            <a:r>
              <a:rPr sz="2400" spc="-5" dirty="0">
                <a:latin typeface="Times New Roman"/>
                <a:cs typeface="Times New Roman"/>
              </a:rPr>
              <a:t>a</a:t>
            </a:r>
            <a:r>
              <a:rPr sz="2400" dirty="0">
                <a:latin typeface="Times New Roman"/>
                <a:cs typeface="Times New Roman"/>
              </a:rPr>
              <a:t>n</a:t>
            </a:r>
            <a:r>
              <a:rPr sz="2400" spc="10" dirty="0">
                <a:latin typeface="Times New Roman"/>
                <a:cs typeface="Times New Roman"/>
              </a:rPr>
              <a:t>i</a:t>
            </a:r>
            <a:r>
              <a:rPr sz="2400" dirty="0">
                <a:latin typeface="Times New Roman"/>
                <a:cs typeface="Times New Roman"/>
              </a:rPr>
              <a:t>t</a:t>
            </a:r>
            <a:r>
              <a:rPr sz="2400" spc="15" dirty="0">
                <a:latin typeface="Times New Roman"/>
                <a:cs typeface="Times New Roman"/>
              </a:rPr>
              <a:t>y</a:t>
            </a:r>
            <a:r>
              <a:rPr lang="en-US" sz="2400" spc="15" dirty="0">
                <a:latin typeface="Times New Roman"/>
                <a:cs typeface="Times New Roman"/>
              </a:rPr>
              <a:t> </a:t>
            </a:r>
            <a:r>
              <a:rPr sz="2400" dirty="0">
                <a:latin typeface="Times New Roman"/>
                <a:cs typeface="Times New Roman"/>
              </a:rPr>
              <a:t>[</a:t>
            </a:r>
            <a:r>
              <a:rPr sz="2400" spc="-10" dirty="0">
                <a:latin typeface="Times New Roman"/>
                <a:cs typeface="Times New Roman"/>
              </a:rPr>
              <a:t>g</a:t>
            </a:r>
            <a:r>
              <a:rPr sz="2400" dirty="0">
                <a:latin typeface="Times New Roman"/>
                <a:cs typeface="Times New Roman"/>
              </a:rPr>
              <a:t>ener</a:t>
            </a:r>
            <a:r>
              <a:rPr sz="2400" spc="5" dirty="0">
                <a:latin typeface="Times New Roman"/>
                <a:cs typeface="Times New Roman"/>
              </a:rPr>
              <a:t>o</a:t>
            </a:r>
            <a:r>
              <a:rPr sz="2400" spc="-10" dirty="0">
                <a:latin typeface="Times New Roman"/>
                <a:cs typeface="Times New Roman"/>
              </a:rPr>
              <a:t>s</a:t>
            </a:r>
            <a:r>
              <a:rPr sz="2400" dirty="0">
                <a:latin typeface="Times New Roman"/>
                <a:cs typeface="Times New Roman"/>
              </a:rPr>
              <a:t>it</a:t>
            </a:r>
            <a:r>
              <a:rPr sz="2400" spc="25" dirty="0">
                <a:latin typeface="Times New Roman"/>
                <a:cs typeface="Times New Roman"/>
              </a:rPr>
              <a:t>y</a:t>
            </a:r>
            <a:r>
              <a:rPr sz="2400" dirty="0">
                <a:latin typeface="Times New Roman"/>
                <a:cs typeface="Times New Roman"/>
              </a:rPr>
              <a:t>,</a:t>
            </a:r>
            <a:r>
              <a:rPr lang="en-US" sz="2400" dirty="0">
                <a:latin typeface="Times New Roman"/>
                <a:cs typeface="Times New Roman"/>
              </a:rPr>
              <a:t> </a:t>
            </a:r>
            <a:r>
              <a:rPr sz="2400" dirty="0">
                <a:latin typeface="Times New Roman"/>
                <a:cs typeface="Times New Roman"/>
              </a:rPr>
              <a:t>nurtu</a:t>
            </a:r>
            <a:r>
              <a:rPr sz="2400" spc="5" dirty="0">
                <a:latin typeface="Times New Roman"/>
                <a:cs typeface="Times New Roman"/>
              </a:rPr>
              <a:t>r</a:t>
            </a:r>
            <a:r>
              <a:rPr sz="2400" dirty="0">
                <a:latin typeface="Times New Roman"/>
                <a:cs typeface="Times New Roman"/>
              </a:rPr>
              <a:t>anc</a:t>
            </a:r>
            <a:r>
              <a:rPr sz="2400" spc="-5" dirty="0">
                <a:latin typeface="Times New Roman"/>
                <a:cs typeface="Times New Roman"/>
              </a:rPr>
              <a:t>e</a:t>
            </a:r>
            <a:r>
              <a:rPr lang="en-US" sz="2400" spc="-5" dirty="0">
                <a:latin typeface="Times New Roman"/>
                <a:cs typeface="Times New Roman"/>
              </a:rPr>
              <a:t> </a:t>
            </a:r>
            <a:r>
              <a:rPr sz="2400" dirty="0">
                <a:latin typeface="Times New Roman"/>
                <a:cs typeface="Times New Roman"/>
              </a:rPr>
              <a:t>(care given to </a:t>
            </a:r>
            <a:r>
              <a:rPr sz="2400" spc="-5" dirty="0">
                <a:latin typeface="Times New Roman"/>
                <a:cs typeface="Times New Roman"/>
              </a:rPr>
              <a:t>someone), care, compassion, </a:t>
            </a:r>
            <a:r>
              <a:rPr sz="2400" dirty="0">
                <a:latin typeface="Times New Roman"/>
                <a:cs typeface="Times New Roman"/>
              </a:rPr>
              <a:t>altruistic</a:t>
            </a:r>
            <a:r>
              <a:rPr sz="2400" spc="535" dirty="0">
                <a:latin typeface="Times New Roman"/>
                <a:cs typeface="Times New Roman"/>
              </a:rPr>
              <a:t> </a:t>
            </a:r>
            <a:r>
              <a:rPr sz="2400" dirty="0">
                <a:latin typeface="Times New Roman"/>
                <a:cs typeface="Times New Roman"/>
              </a:rPr>
              <a:t>love,</a:t>
            </a:r>
          </a:p>
          <a:p>
            <a:pPr marL="520700" algn="just">
              <a:lnSpc>
                <a:spcPct val="100000"/>
              </a:lnSpc>
            </a:pPr>
            <a:r>
              <a:rPr sz="2400" spc="-5" dirty="0">
                <a:latin typeface="Times New Roman"/>
                <a:cs typeface="Times New Roman"/>
              </a:rPr>
              <a:t>"niceness"]: Doing </a:t>
            </a:r>
            <a:r>
              <a:rPr sz="2400" dirty="0">
                <a:latin typeface="Times New Roman"/>
                <a:cs typeface="Times New Roman"/>
              </a:rPr>
              <a:t>favors </a:t>
            </a:r>
            <a:r>
              <a:rPr sz="2400" spc="-5" dirty="0">
                <a:latin typeface="Times New Roman"/>
                <a:cs typeface="Times New Roman"/>
              </a:rPr>
              <a:t>and </a:t>
            </a:r>
            <a:r>
              <a:rPr sz="2400" dirty="0">
                <a:latin typeface="Times New Roman"/>
                <a:cs typeface="Times New Roman"/>
              </a:rPr>
              <a:t>good deeds </a:t>
            </a:r>
            <a:r>
              <a:rPr sz="2400" spc="-5" dirty="0">
                <a:latin typeface="Times New Roman"/>
                <a:cs typeface="Times New Roman"/>
              </a:rPr>
              <a:t>for</a:t>
            </a:r>
            <a:r>
              <a:rPr sz="2400" spc="10" dirty="0">
                <a:latin typeface="Times New Roman"/>
                <a:cs typeface="Times New Roman"/>
              </a:rPr>
              <a:t> </a:t>
            </a:r>
            <a:r>
              <a:rPr sz="2400" spc="-5" dirty="0">
                <a:latin typeface="Times New Roman"/>
                <a:cs typeface="Times New Roman"/>
              </a:rPr>
              <a:t>others.</a:t>
            </a:r>
            <a:endParaRPr sz="2400" dirty="0">
              <a:latin typeface="Times New Roman"/>
              <a:cs typeface="Times New Roman"/>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136</TotalTime>
  <Words>1436</Words>
  <Application>Microsoft Office PowerPoint</Application>
  <PresentationFormat>On-screen Show (4:3)</PresentationFormat>
  <Paragraphs>95</Paragraphs>
  <Slides>22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Arial</vt:lpstr>
      <vt:lpstr>Arial Black</vt:lpstr>
      <vt:lpstr>Calibri</vt:lpstr>
      <vt:lpstr>Carlito</vt:lpstr>
      <vt:lpstr>Open Sans</vt:lpstr>
      <vt:lpstr>Times New Roman</vt:lpstr>
      <vt:lpstr>UnDotum</vt:lpstr>
      <vt:lpstr>Office Theme</vt:lpstr>
      <vt:lpstr>VIRTUES [Behavior showing high moral standard]</vt:lpstr>
      <vt:lpstr>What is a Virtue?</vt:lpstr>
      <vt:lpstr>VIRTUE THEORY</vt:lpstr>
      <vt:lpstr>ARISTOTLE’S  VIRTUE THEORY</vt:lpstr>
      <vt:lpstr>ARISTOTLE’S  VIRTUE THEORY-Cont..</vt:lpstr>
      <vt:lpstr>Considerations for Virtues</vt:lpstr>
      <vt:lpstr>Example of virtues</vt:lpstr>
      <vt:lpstr>PowerPoint Presentation</vt:lpstr>
      <vt:lpstr>SELF DIRECTION VIRTUES</vt:lpstr>
      <vt:lpstr>PUBLIC SPIRITED VIRTUES</vt:lpstr>
      <vt:lpstr>TEAMWORK VIRTUES</vt:lpstr>
      <vt:lpstr>PROFICIENCY VIRTUES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VIRTUES [Behavior showing high moral standard]</dc:title>
  <cp:lastModifiedBy>Dr. Sangeeta Jain</cp:lastModifiedBy>
  <cp:revision>10</cp:revision>
  <dcterms:created xsi:type="dcterms:W3CDTF">2021-06-22T05:26:15Z</dcterms:created>
  <dcterms:modified xsi:type="dcterms:W3CDTF">2021-06-28T05:12:42Z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2016-02-25T00:00:00Z</vt:filetime>
  </property>
  <property fmtid="{D5CDD505-2E9C-101B-9397-08002B2CF9AE}" pid="3" name="Creator">
    <vt:lpwstr>pdftk 1.44 - www.pdftk.com</vt:lpwstr>
  </property>
  <property fmtid="{D5CDD505-2E9C-101B-9397-08002B2CF9AE}" pid="4" name="LastSaved">
    <vt:filetime>2021-06-22T00:00:00Z</vt:filetime>
  </property>
</Properties>
</file>