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1388" y="2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23"/>
            <a:ext cx="9143999" cy="10287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401357" y="0"/>
            <a:ext cx="4742641" cy="59994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9088207" cy="10205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-828" y="52323"/>
            <a:ext cx="9145590" cy="90182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2478023" y="1234439"/>
            <a:ext cx="4251960" cy="44500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6095" y="0"/>
            <a:ext cx="9137903" cy="6857998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23"/>
            <a:ext cx="9143999" cy="10287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401357" y="0"/>
            <a:ext cx="4742641" cy="599949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0"/>
            <a:ext cx="9088207" cy="102057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-828" y="52323"/>
            <a:ext cx="9145590" cy="90182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07007" y="1307338"/>
            <a:ext cx="5729985" cy="1215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jpg"/><Relationship Id="rId5" Type="http://schemas.openxmlformats.org/officeDocument/2006/relationships/image" Target="../media/image17.jpg"/><Relationship Id="rId4" Type="http://schemas.openxmlformats.org/officeDocument/2006/relationships/image" Target="../media/image16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707007" y="1307338"/>
            <a:ext cx="5676265" cy="1215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065" marR="5080" indent="-5080" algn="ctr">
              <a:lnSpc>
                <a:spcPct val="100000"/>
              </a:lnSpc>
              <a:spcBef>
                <a:spcPts val="105"/>
              </a:spcBef>
            </a:pPr>
            <a:r>
              <a:rPr spc="100" dirty="0"/>
              <a:t>The </a:t>
            </a:r>
            <a:r>
              <a:rPr spc="70" dirty="0"/>
              <a:t>Spiritual </a:t>
            </a:r>
            <a:r>
              <a:rPr spc="-35" dirty="0"/>
              <a:t>Life </a:t>
            </a:r>
            <a:r>
              <a:rPr spc="100" dirty="0"/>
              <a:t>does </a:t>
            </a:r>
            <a:r>
              <a:rPr spc="165" dirty="0"/>
              <a:t>not </a:t>
            </a:r>
            <a:r>
              <a:rPr spc="75" dirty="0"/>
              <a:t>remove </a:t>
            </a:r>
            <a:r>
              <a:rPr spc="105" dirty="0"/>
              <a:t>us  </a:t>
            </a:r>
            <a:r>
              <a:rPr spc="90" dirty="0"/>
              <a:t>from</a:t>
            </a:r>
            <a:r>
              <a:rPr spc="-85" dirty="0"/>
              <a:t> </a:t>
            </a:r>
            <a:r>
              <a:rPr spc="160" dirty="0"/>
              <a:t>the</a:t>
            </a:r>
            <a:r>
              <a:rPr spc="-135" dirty="0"/>
              <a:t> </a:t>
            </a:r>
            <a:r>
              <a:rPr spc="60" dirty="0"/>
              <a:t>world,</a:t>
            </a:r>
            <a:r>
              <a:rPr spc="-30" dirty="0"/>
              <a:t> </a:t>
            </a:r>
            <a:r>
              <a:rPr spc="170" dirty="0"/>
              <a:t>but</a:t>
            </a:r>
            <a:r>
              <a:rPr spc="-80" dirty="0"/>
              <a:t> </a:t>
            </a:r>
            <a:r>
              <a:rPr spc="80" dirty="0"/>
              <a:t>leads</a:t>
            </a:r>
            <a:r>
              <a:rPr spc="-100" dirty="0"/>
              <a:t> </a:t>
            </a:r>
            <a:r>
              <a:rPr spc="110" dirty="0"/>
              <a:t>us</a:t>
            </a:r>
            <a:r>
              <a:rPr spc="-130" dirty="0"/>
              <a:t> </a:t>
            </a:r>
            <a:r>
              <a:rPr spc="120" dirty="0"/>
              <a:t>deeper</a:t>
            </a:r>
            <a:r>
              <a:rPr spc="-80" dirty="0"/>
              <a:t> </a:t>
            </a:r>
            <a:r>
              <a:rPr spc="114" dirty="0"/>
              <a:t>into  </a:t>
            </a:r>
            <a:r>
              <a:rPr spc="70" dirty="0"/>
              <a:t>it.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981325" y="2575687"/>
            <a:ext cx="3121660" cy="4222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600" spc="30" dirty="0">
                <a:latin typeface="Times New Roman"/>
                <a:cs typeface="Times New Roman"/>
              </a:rPr>
              <a:t>~ </a:t>
            </a:r>
            <a:r>
              <a:rPr sz="2600" spc="114" dirty="0">
                <a:latin typeface="Times New Roman"/>
                <a:cs typeface="Times New Roman"/>
              </a:rPr>
              <a:t>Henri </a:t>
            </a:r>
            <a:r>
              <a:rPr sz="2600" spc="-120" dirty="0">
                <a:latin typeface="Times New Roman"/>
                <a:cs typeface="Times New Roman"/>
              </a:rPr>
              <a:t>J. </a:t>
            </a:r>
            <a:r>
              <a:rPr sz="2600" spc="25" dirty="0">
                <a:latin typeface="Times New Roman"/>
                <a:cs typeface="Times New Roman"/>
              </a:rPr>
              <a:t>M.</a:t>
            </a:r>
            <a:r>
              <a:rPr sz="2600" spc="-120" dirty="0">
                <a:latin typeface="Times New Roman"/>
                <a:cs typeface="Times New Roman"/>
              </a:rPr>
              <a:t> </a:t>
            </a:r>
            <a:r>
              <a:rPr sz="2600" spc="95" dirty="0">
                <a:latin typeface="Times New Roman"/>
                <a:cs typeface="Times New Roman"/>
              </a:rPr>
              <a:t>Nouwen</a:t>
            </a:r>
            <a:endParaRPr sz="26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910839" y="620268"/>
            <a:ext cx="3540252" cy="374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32503" y="1159763"/>
            <a:ext cx="989076" cy="304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44500" y="1907489"/>
            <a:ext cx="8089900" cy="396967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3345" indent="-81280" algn="just">
              <a:lnSpc>
                <a:spcPct val="100000"/>
              </a:lnSpc>
              <a:spcBef>
                <a:spcPts val="95"/>
              </a:spcBef>
              <a:buClr>
                <a:srgbClr val="0AD0D9"/>
              </a:buClr>
              <a:buSzPct val="89473"/>
              <a:buFont typeface="Arial"/>
              <a:buChar char="•"/>
              <a:tabLst>
                <a:tab pos="93980" algn="l"/>
              </a:tabLst>
            </a:pP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There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Times New Roman"/>
                <a:cs typeface="Times New Roman"/>
              </a:rPr>
              <a:t>no</a:t>
            </a: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25" dirty="0">
                <a:solidFill>
                  <a:srgbClr val="FFFFFF"/>
                </a:solidFill>
                <a:latin typeface="Times New Roman"/>
                <a:cs typeface="Times New Roman"/>
              </a:rPr>
              <a:t>widely</a:t>
            </a:r>
            <a:r>
              <a:rPr sz="24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accepted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400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clear</a:t>
            </a: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definition</a:t>
            </a: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workplace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spirituality.</a:t>
            </a:r>
            <a:endParaRPr sz="24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10"/>
              </a:spcBef>
              <a:buClr>
                <a:srgbClr val="0AD0D9"/>
              </a:buClr>
              <a:buFont typeface="Arial"/>
              <a:buChar char="•"/>
            </a:pPr>
            <a:endParaRPr sz="240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ts val="2050"/>
              </a:lnSpc>
              <a:buClr>
                <a:srgbClr val="0AD0D9"/>
              </a:buClr>
              <a:buSzPct val="89473"/>
              <a:buFont typeface="Arial"/>
              <a:buChar char="•"/>
              <a:tabLst>
                <a:tab pos="93980" algn="l"/>
              </a:tabLst>
            </a:pP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Second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question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 legitimacy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.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Specifically,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do</a:t>
            </a:r>
            <a:r>
              <a:rPr sz="24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organizations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have 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right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impose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spiritual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values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2400" spc="-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employees?</a:t>
            </a:r>
            <a:endParaRPr sz="24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5"/>
              </a:spcBef>
              <a:buClr>
                <a:srgbClr val="0AD0D9"/>
              </a:buClr>
              <a:buFont typeface="Arial"/>
              <a:buChar char="•"/>
            </a:pPr>
            <a:endParaRPr sz="2400" dirty="0">
              <a:latin typeface="Times New Roman"/>
              <a:cs typeface="Times New Roman"/>
            </a:endParaRPr>
          </a:p>
          <a:p>
            <a:pPr marL="93345" indent="-81280" algn="just">
              <a:lnSpc>
                <a:spcPts val="2165"/>
              </a:lnSpc>
              <a:buClr>
                <a:srgbClr val="0AD0D9"/>
              </a:buClr>
              <a:buSzPct val="89473"/>
              <a:buFont typeface="Arial"/>
              <a:buChar char="•"/>
              <a:tabLst>
                <a:tab pos="93980" algn="l"/>
              </a:tabLst>
            </a:pP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Third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question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economics.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2400" spc="-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spirituality</a:t>
            </a:r>
            <a:r>
              <a:rPr sz="24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profits</a:t>
            </a:r>
            <a:endParaRPr sz="2400" dirty="0">
              <a:latin typeface="Times New Roman"/>
              <a:cs typeface="Times New Roman"/>
            </a:endParaRPr>
          </a:p>
          <a:p>
            <a:pPr marL="12700" algn="just">
              <a:lnSpc>
                <a:spcPts val="2165"/>
              </a:lnSpc>
            </a:pP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compatible?</a:t>
            </a:r>
            <a:endParaRPr sz="2400" dirty="0">
              <a:latin typeface="Times New Roman"/>
              <a:cs typeface="Times New Roman"/>
            </a:endParaRPr>
          </a:p>
          <a:p>
            <a:pPr algn="just">
              <a:lnSpc>
                <a:spcPct val="100000"/>
              </a:lnSpc>
              <a:spcBef>
                <a:spcPts val="35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93345" indent="-81280" algn="just">
              <a:lnSpc>
                <a:spcPct val="100000"/>
              </a:lnSpc>
              <a:buClr>
                <a:srgbClr val="0AD0D9"/>
              </a:buClr>
              <a:buSzPct val="89473"/>
              <a:buFont typeface="Arial"/>
              <a:buChar char="•"/>
              <a:tabLst>
                <a:tab pos="93980" algn="l"/>
              </a:tabLst>
            </a:pPr>
            <a:r>
              <a:rPr sz="2400" spc="25" dirty="0">
                <a:solidFill>
                  <a:srgbClr val="FFFFFF"/>
                </a:solidFill>
                <a:latin typeface="Times New Roman"/>
                <a:cs typeface="Times New Roman"/>
              </a:rPr>
              <a:t>Activities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“fulfilling”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“fun”,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can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24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30" dirty="0">
                <a:solidFill>
                  <a:srgbClr val="FFFFFF"/>
                </a:solidFill>
                <a:latin typeface="Times New Roman"/>
                <a:cs typeface="Times New Roman"/>
              </a:rPr>
              <a:t>classified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24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spiritual?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33742" y="898011"/>
            <a:ext cx="7676515" cy="59227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18415">
              <a:lnSpc>
                <a:spcPct val="100000"/>
              </a:lnSpc>
              <a:spcBef>
                <a:spcPts val="105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Critics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argue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organizations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no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business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imposing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spiritual 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values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on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employees.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This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criticism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undoubtedly 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valid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when 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spirituality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2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defined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bringing</a:t>
            </a:r>
            <a:r>
              <a:rPr sz="24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religion</a:t>
            </a:r>
            <a:r>
              <a:rPr sz="2400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God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workplace. 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However,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criticism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appears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less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stinging</a:t>
            </a:r>
            <a:r>
              <a:rPr sz="24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0" dirty="0">
                <a:solidFill>
                  <a:srgbClr val="FFFFFF"/>
                </a:solidFill>
                <a:latin typeface="Times New Roman"/>
                <a:cs typeface="Times New Roman"/>
              </a:rPr>
              <a:t>whether</a:t>
            </a:r>
            <a:r>
              <a:rPr sz="2400" spc="-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30" dirty="0">
                <a:solidFill>
                  <a:srgbClr val="FFFFFF"/>
                </a:solidFill>
                <a:latin typeface="Times New Roman"/>
                <a:cs typeface="Times New Roman"/>
              </a:rPr>
              <a:t>goal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limited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Times New Roman"/>
                <a:cs typeface="Times New Roman"/>
              </a:rPr>
              <a:t>to 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helping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employees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find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meaning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their</a:t>
            </a:r>
            <a:r>
              <a:rPr sz="2400" spc="-1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work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lives.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AD0D9"/>
              </a:buClr>
              <a:buFont typeface="Arial"/>
              <a:buChar char="•"/>
            </a:pPr>
            <a:endParaRPr sz="2400" dirty="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issue</a:t>
            </a:r>
            <a:r>
              <a:rPr sz="2400" spc="-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0" dirty="0">
                <a:solidFill>
                  <a:srgbClr val="FFFFFF"/>
                </a:solidFill>
                <a:latin typeface="Times New Roman"/>
                <a:cs typeface="Times New Roman"/>
              </a:rPr>
              <a:t>whether</a:t>
            </a:r>
            <a:r>
              <a:rPr sz="2400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spirituality</a:t>
            </a:r>
            <a:r>
              <a:rPr sz="2400" spc="-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profits</a:t>
            </a:r>
            <a:r>
              <a:rPr sz="2400" spc="-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are</a:t>
            </a:r>
            <a:r>
              <a:rPr sz="2400" spc="-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compatible</a:t>
            </a:r>
            <a:r>
              <a:rPr sz="2400" spc="-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objectives  </a:t>
            </a:r>
            <a:r>
              <a:rPr sz="2400" spc="2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certainly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relevant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for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anyone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business.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evidence,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although 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limited, indicates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two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objectives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may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be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particularly 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compatible.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Several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studies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show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in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organizations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have 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introduced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spirituality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into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workplace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witnessed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improved  productivity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reduced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turnover,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greater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employee satisfaction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and 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increased organizational</a:t>
            </a:r>
            <a:r>
              <a:rPr sz="2400" spc="-2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Times New Roman"/>
                <a:cs typeface="Times New Roman"/>
              </a:rPr>
              <a:t>commitment.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42416" y="1152144"/>
            <a:ext cx="6972300" cy="3764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20700" y="1997405"/>
            <a:ext cx="7820659" cy="1121461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5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30" dirty="0">
                <a:solidFill>
                  <a:srgbClr val="FFFFFF"/>
                </a:solidFill>
                <a:latin typeface="Times New Roman"/>
                <a:cs typeface="Times New Roman"/>
              </a:rPr>
              <a:t>Religion 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concerned with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the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claims </a:t>
            </a:r>
            <a:r>
              <a:rPr sz="2400" spc="100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salvation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or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nirvana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--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 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aspect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which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acceptance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some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form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philosophical </a:t>
            </a:r>
            <a:r>
              <a:rPr sz="2400" spc="20" dirty="0">
                <a:solidFill>
                  <a:srgbClr val="FFFFFF"/>
                </a:solidFill>
                <a:latin typeface="Times New Roman"/>
                <a:cs typeface="Times New Roman"/>
              </a:rPr>
              <a:t>reality, 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such</a:t>
            </a:r>
            <a:r>
              <a:rPr sz="24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as</a:t>
            </a:r>
            <a:r>
              <a:rPr sz="24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idea</a:t>
            </a: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heaven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hell.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0700" y="3705225"/>
            <a:ext cx="7821930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Spirituality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concerned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those</a:t>
            </a:r>
            <a:r>
              <a:rPr sz="24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qualities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40" dirty="0">
                <a:solidFill>
                  <a:srgbClr val="FFFFFF"/>
                </a:solidFill>
                <a:latin typeface="Times New Roman"/>
                <a:cs typeface="Times New Roman"/>
              </a:rPr>
              <a:t>human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spirit--such 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as 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love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compassion,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patience,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tolerance, </a:t>
            </a:r>
            <a:r>
              <a:rPr sz="2400" spc="25" dirty="0">
                <a:solidFill>
                  <a:srgbClr val="FFFFFF"/>
                </a:solidFill>
                <a:latin typeface="Times New Roman"/>
                <a:cs typeface="Times New Roman"/>
              </a:rPr>
              <a:t>forgiveness, </a:t>
            </a:r>
            <a:r>
              <a:rPr sz="2400" spc="105" dirty="0">
                <a:solidFill>
                  <a:srgbClr val="FFFFFF"/>
                </a:solidFill>
                <a:latin typeface="Times New Roman"/>
                <a:cs typeface="Times New Roman"/>
              </a:rPr>
              <a:t>contentment,  </a:t>
            </a:r>
            <a:r>
              <a:rPr sz="2400" spc="100" dirty="0">
                <a:solidFill>
                  <a:srgbClr val="FFFFFF"/>
                </a:solidFill>
                <a:latin typeface="Times New Roman"/>
                <a:cs typeface="Times New Roman"/>
              </a:rPr>
              <a:t>commitment,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sense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responsibility,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sense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 harmony,</a:t>
            </a:r>
            <a:r>
              <a:rPr sz="24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which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bring 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happiness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both</a:t>
            </a: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self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others.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60400" y="1371600"/>
            <a:ext cx="7823200" cy="4871847"/>
          </a:xfrm>
          <a:prstGeom prst="rect">
            <a:avLst/>
          </a:prstGeom>
        </p:spPr>
        <p:txBody>
          <a:bodyPr vert="horz" wrap="square" lIns="0" tIns="69850" rIns="0" bIns="0" rtlCol="0">
            <a:spAutoFit/>
          </a:bodyPr>
          <a:lstStyle/>
          <a:p>
            <a:pPr marL="12700" marR="5080" algn="just">
              <a:spcBef>
                <a:spcPts val="550"/>
              </a:spcBef>
              <a:buClr>
                <a:srgbClr val="0AD0D9"/>
              </a:buClr>
              <a:buSzPct val="89473"/>
              <a:buFont typeface="Arial"/>
              <a:buChar char="•"/>
              <a:tabLst>
                <a:tab pos="93980" algn="l"/>
              </a:tabLst>
            </a:pP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culture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recognizes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employees 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2400" spc="110" dirty="0">
                <a:solidFill>
                  <a:srgbClr val="FFFFFF"/>
                </a:solidFill>
                <a:latin typeface="Times New Roman"/>
                <a:cs typeface="Times New Roman"/>
              </a:rPr>
              <a:t>both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400" spc="110" dirty="0">
                <a:solidFill>
                  <a:srgbClr val="FFFFFF"/>
                </a:solidFill>
                <a:latin typeface="Times New Roman"/>
                <a:cs typeface="Times New Roman"/>
              </a:rPr>
              <a:t>mind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spirit, 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seek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to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find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meaning </a:t>
            </a:r>
            <a:r>
              <a:rPr sz="2400" spc="110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purpose in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their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work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desire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400" spc="-2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connect 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0" dirty="0">
                <a:solidFill>
                  <a:srgbClr val="FFFFFF"/>
                </a:solidFill>
                <a:latin typeface="Times New Roman"/>
                <a:cs typeface="Times New Roman"/>
              </a:rPr>
              <a:t>other</a:t>
            </a:r>
            <a:r>
              <a:rPr sz="2400" spc="-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employees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24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4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0" dirty="0">
                <a:solidFill>
                  <a:srgbClr val="FFFFFF"/>
                </a:solidFill>
                <a:latin typeface="Times New Roman"/>
                <a:cs typeface="Times New Roman"/>
              </a:rPr>
              <a:t>part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4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community.</a:t>
            </a:r>
            <a:endParaRPr sz="2400" dirty="0">
              <a:latin typeface="Times New Roman"/>
              <a:cs typeface="Times New Roman"/>
            </a:endParaRPr>
          </a:p>
          <a:p>
            <a:pPr>
              <a:buClr>
                <a:srgbClr val="0AD0D9"/>
              </a:buClr>
              <a:buFont typeface="Arial"/>
              <a:buChar char="•"/>
            </a:pPr>
            <a:endParaRPr sz="2400" dirty="0">
              <a:latin typeface="Times New Roman"/>
              <a:cs typeface="Times New Roman"/>
            </a:endParaRPr>
          </a:p>
          <a:p>
            <a:pPr>
              <a:spcBef>
                <a:spcPts val="10"/>
              </a:spcBef>
              <a:buClr>
                <a:srgbClr val="0AD0D9"/>
              </a:buClr>
              <a:buFont typeface="Arial"/>
              <a:buChar char="•"/>
            </a:pPr>
            <a:endParaRPr sz="2400" dirty="0">
              <a:latin typeface="Times New Roman"/>
              <a:cs typeface="Times New Roman"/>
            </a:endParaRPr>
          </a:p>
          <a:p>
            <a:pPr marL="12700" marR="363220">
              <a:buClr>
                <a:srgbClr val="0AD0D9"/>
              </a:buClr>
              <a:buSzPct val="89473"/>
              <a:buFont typeface="Arial"/>
              <a:buChar char="•"/>
              <a:tabLst>
                <a:tab pos="93980" algn="l"/>
              </a:tabLst>
            </a:pP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Even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studies 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have </a:t>
            </a: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suggested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that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managers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and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leaders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want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a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deeper 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sense</a:t>
            </a:r>
            <a:r>
              <a:rPr sz="24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meaning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fulfillment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job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–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even</a:t>
            </a:r>
            <a:r>
              <a:rPr sz="2400" spc="-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more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than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they</a:t>
            </a: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want 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money</a:t>
            </a: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time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off.</a:t>
            </a:r>
            <a:endParaRPr sz="2400" dirty="0">
              <a:latin typeface="Times New Roman"/>
              <a:cs typeface="Times New Roman"/>
            </a:endParaRPr>
          </a:p>
          <a:p>
            <a:pPr>
              <a:spcBef>
                <a:spcPts val="25"/>
              </a:spcBef>
              <a:buClr>
                <a:srgbClr val="0AD0D9"/>
              </a:buClr>
              <a:buFont typeface="Arial"/>
              <a:buChar char="•"/>
            </a:pPr>
            <a:endParaRPr sz="2400" dirty="0">
              <a:latin typeface="Times New Roman"/>
              <a:cs typeface="Times New Roman"/>
            </a:endParaRPr>
          </a:p>
          <a:p>
            <a:pPr marL="12700" marR="193040">
              <a:buClr>
                <a:srgbClr val="0AD0D9"/>
              </a:buClr>
              <a:buSzPct val="89473"/>
              <a:buFont typeface="Arial"/>
              <a:buChar char="•"/>
              <a:tabLst>
                <a:tab pos="93980" algn="l"/>
              </a:tabLst>
            </a:pP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It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2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not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2400" spc="-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Times New Roman"/>
                <a:cs typeface="Times New Roman"/>
              </a:rPr>
              <a:t>much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do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but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how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Times New Roman"/>
                <a:cs typeface="Times New Roman"/>
              </a:rPr>
              <a:t>much</a:t>
            </a:r>
            <a:r>
              <a:rPr sz="2400" spc="-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love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you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put</a:t>
            </a:r>
            <a:r>
              <a:rPr sz="2400" spc="-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into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doing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4" dirty="0">
                <a:solidFill>
                  <a:srgbClr val="FFFFFF"/>
                </a:solidFill>
                <a:latin typeface="Times New Roman"/>
                <a:cs typeface="Times New Roman"/>
              </a:rPr>
              <a:t>and 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sharing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with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others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2400" spc="-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2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important.-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Mother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20" dirty="0">
                <a:solidFill>
                  <a:srgbClr val="FFFFFF"/>
                </a:solidFill>
                <a:latin typeface="Times New Roman"/>
                <a:cs typeface="Times New Roman"/>
              </a:rPr>
              <a:t>Teresa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630423" y="1077467"/>
            <a:ext cx="3625596" cy="3749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0700" y="1845222"/>
            <a:ext cx="8013700" cy="204992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97155" indent="-85090">
              <a:lnSpc>
                <a:spcPct val="100000"/>
              </a:lnSpc>
              <a:spcBef>
                <a:spcPts val="585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25" dirty="0">
                <a:solidFill>
                  <a:srgbClr val="FFFFFF"/>
                </a:solidFill>
                <a:latin typeface="Times New Roman"/>
                <a:cs typeface="Times New Roman"/>
              </a:rPr>
              <a:t>Vertical</a:t>
            </a:r>
            <a:endParaRPr sz="2400" dirty="0">
              <a:latin typeface="Times New Roman"/>
              <a:cs typeface="Times New Roman"/>
            </a:endParaRPr>
          </a:p>
          <a:p>
            <a:pPr marL="71755">
              <a:lnSpc>
                <a:spcPct val="100000"/>
              </a:lnSpc>
              <a:spcBef>
                <a:spcPts val="480"/>
              </a:spcBef>
            </a:pP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desire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400" spc="-10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transcend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individual</a:t>
            </a:r>
            <a:r>
              <a:rPr sz="24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ego</a:t>
            </a:r>
            <a:r>
              <a:rPr sz="2400" spc="-12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or</a:t>
            </a:r>
            <a:r>
              <a:rPr sz="2400" spc="-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personality</a:t>
            </a:r>
            <a:r>
              <a:rPr sz="2400" spc="-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self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Horizontal</a:t>
            </a:r>
            <a:endParaRPr sz="2400" dirty="0">
              <a:latin typeface="Times New Roman"/>
              <a:cs typeface="Times New Roman"/>
            </a:endParaRPr>
          </a:p>
          <a:p>
            <a:pPr marL="71755">
              <a:lnSpc>
                <a:spcPct val="100000"/>
              </a:lnSpc>
              <a:spcBef>
                <a:spcPts val="480"/>
              </a:spcBef>
            </a:pP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A</a:t>
            </a:r>
            <a:r>
              <a:rPr sz="24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desire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4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be</a:t>
            </a:r>
            <a:r>
              <a:rPr sz="2400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service</a:t>
            </a:r>
            <a:r>
              <a:rPr sz="2400" spc="-9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5" dirty="0">
                <a:solidFill>
                  <a:srgbClr val="FFFFFF"/>
                </a:solidFill>
                <a:latin typeface="Times New Roman"/>
                <a:cs typeface="Times New Roman"/>
              </a:rPr>
              <a:t>to</a:t>
            </a:r>
            <a:r>
              <a:rPr sz="2400" spc="-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10" dirty="0">
                <a:solidFill>
                  <a:srgbClr val="FFFFFF"/>
                </a:solidFill>
                <a:latin typeface="Times New Roman"/>
                <a:cs typeface="Times New Roman"/>
              </a:rPr>
              <a:t>other</a:t>
            </a:r>
            <a:r>
              <a:rPr sz="24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humans</a:t>
            </a:r>
            <a:r>
              <a:rPr sz="2400" spc="-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planet.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383791" y="1075944"/>
            <a:ext cx="6124956" cy="3764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0700" y="1845222"/>
            <a:ext cx="5637276" cy="217816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97155" indent="-85090">
              <a:lnSpc>
                <a:spcPct val="100000"/>
              </a:lnSpc>
              <a:spcBef>
                <a:spcPts val="585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Spirituality </a:t>
            </a:r>
            <a:r>
              <a:rPr sz="2400" spc="20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20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respect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Spirituality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2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communication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Spirituality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21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creativity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Spirituality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is</a:t>
            </a:r>
            <a:r>
              <a:rPr sz="2400" spc="-2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vision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Spirituality </a:t>
            </a:r>
            <a:r>
              <a:rPr sz="2400" spc="20" dirty="0">
                <a:solidFill>
                  <a:srgbClr val="FFFFFF"/>
                </a:solidFill>
                <a:latin typeface="Times New Roman"/>
                <a:cs typeface="Times New Roman"/>
              </a:rPr>
              <a:t>is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finding</a:t>
            </a:r>
            <a:r>
              <a:rPr sz="2400" spc="-29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yourself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633727" y="1075944"/>
            <a:ext cx="5637276" cy="3764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757172" y="1075944"/>
            <a:ext cx="6393180" cy="3764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901700" y="1936661"/>
            <a:ext cx="5651500" cy="217816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97155" indent="-85090">
              <a:lnSpc>
                <a:spcPct val="100000"/>
              </a:lnSpc>
              <a:spcBef>
                <a:spcPts val="585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Strong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sense</a:t>
            </a:r>
            <a:r>
              <a:rPr sz="2400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</a:t>
            </a:r>
            <a:r>
              <a:rPr sz="2400" spc="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purpose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in</a:t>
            </a:r>
            <a:r>
              <a:rPr sz="2400" spc="-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the</a:t>
            </a:r>
            <a:r>
              <a:rPr sz="2400" spc="-1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work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Focus </a:t>
            </a:r>
            <a:r>
              <a:rPr sz="2400" spc="120" dirty="0">
                <a:solidFill>
                  <a:srgbClr val="FFFFFF"/>
                </a:solidFill>
                <a:latin typeface="Times New Roman"/>
                <a:cs typeface="Times New Roman"/>
              </a:rPr>
              <a:t>on</a:t>
            </a:r>
            <a:r>
              <a:rPr sz="2400" spc="-32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individual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development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Trust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1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0" dirty="0">
                <a:solidFill>
                  <a:srgbClr val="FFFFFF"/>
                </a:solidFill>
                <a:latin typeface="Times New Roman"/>
                <a:cs typeface="Times New Roman"/>
              </a:rPr>
              <a:t>Openness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Employee</a:t>
            </a:r>
            <a:r>
              <a:rPr sz="2400" spc="-1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00" dirty="0">
                <a:solidFill>
                  <a:srgbClr val="FFFFFF"/>
                </a:solidFill>
                <a:latin typeface="Times New Roman"/>
                <a:cs typeface="Times New Roman"/>
              </a:rPr>
              <a:t>empowerment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Toleration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employee</a:t>
            </a:r>
            <a:r>
              <a:rPr sz="2400" spc="-3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expression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670048" y="931163"/>
            <a:ext cx="2951988" cy="3688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934200" y="1066800"/>
            <a:ext cx="1752600" cy="1524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934200" y="2667000"/>
            <a:ext cx="1828800" cy="1447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72428" y="4191000"/>
            <a:ext cx="2595372" cy="871727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6425184" y="5181600"/>
            <a:ext cx="2642616" cy="116738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96900" y="1784261"/>
            <a:ext cx="5118100" cy="428130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97155" indent="-85090">
              <a:lnSpc>
                <a:spcPct val="100000"/>
              </a:lnSpc>
              <a:spcBef>
                <a:spcPts val="585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Meditation</a:t>
            </a:r>
            <a:r>
              <a:rPr sz="2400" spc="-11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0" dirty="0">
                <a:solidFill>
                  <a:srgbClr val="FFFFFF"/>
                </a:solidFill>
                <a:latin typeface="Times New Roman"/>
                <a:cs typeface="Times New Roman"/>
              </a:rPr>
              <a:t>centers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35" dirty="0">
                <a:solidFill>
                  <a:srgbClr val="FFFFFF"/>
                </a:solidFill>
                <a:latin typeface="Times New Roman"/>
                <a:cs typeface="Times New Roman"/>
              </a:rPr>
              <a:t>Prayer</a:t>
            </a:r>
            <a:r>
              <a:rPr sz="2400" spc="-13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groups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55" dirty="0">
                <a:solidFill>
                  <a:srgbClr val="FFFFFF"/>
                </a:solidFill>
                <a:latin typeface="Times New Roman"/>
                <a:cs typeface="Times New Roman"/>
              </a:rPr>
              <a:t>Career</a:t>
            </a:r>
            <a:r>
              <a:rPr sz="2400" spc="-1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counseling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Ethics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34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0" dirty="0">
                <a:solidFill>
                  <a:srgbClr val="FFFFFF"/>
                </a:solidFill>
                <a:latin typeface="Times New Roman"/>
                <a:cs typeface="Times New Roman"/>
              </a:rPr>
              <a:t>Core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values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Healthy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work</a:t>
            </a:r>
            <a:r>
              <a:rPr sz="2400" spc="-26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environment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4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20" dirty="0">
                <a:solidFill>
                  <a:srgbClr val="FFFFFF"/>
                </a:solidFill>
                <a:latin typeface="Times New Roman"/>
                <a:cs typeface="Times New Roman"/>
              </a:rPr>
              <a:t>Work-Life</a:t>
            </a:r>
            <a:r>
              <a:rPr sz="2400" spc="-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balance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70" dirty="0">
                <a:solidFill>
                  <a:srgbClr val="FFFFFF"/>
                </a:solidFill>
                <a:latin typeface="Times New Roman"/>
                <a:cs typeface="Times New Roman"/>
              </a:rPr>
              <a:t>Programs</a:t>
            </a:r>
            <a:r>
              <a:rPr sz="2400" spc="-8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30" dirty="0">
                <a:solidFill>
                  <a:srgbClr val="FFFFFF"/>
                </a:solidFill>
                <a:latin typeface="Times New Roman"/>
                <a:cs typeface="Times New Roman"/>
              </a:rPr>
              <a:t>that</a:t>
            </a:r>
            <a:r>
              <a:rPr sz="2400" spc="-7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integrate</a:t>
            </a:r>
            <a:r>
              <a:rPr sz="2400" spc="-13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work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family.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Servant</a:t>
            </a:r>
            <a:r>
              <a:rPr sz="24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leadership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Stewardship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82396" y="1075944"/>
            <a:ext cx="6993635" cy="8336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20700" y="2318740"/>
            <a:ext cx="5880100" cy="131061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97155" indent="-85090">
              <a:lnSpc>
                <a:spcPct val="100000"/>
              </a:lnSpc>
              <a:spcBef>
                <a:spcPts val="5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Mergers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204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50" dirty="0">
                <a:solidFill>
                  <a:srgbClr val="FFFFFF"/>
                </a:solidFill>
                <a:latin typeface="Times New Roman"/>
                <a:cs typeface="Times New Roman"/>
              </a:rPr>
              <a:t>Acquisitions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-5" dirty="0">
                <a:solidFill>
                  <a:srgbClr val="FFFFFF"/>
                </a:solidFill>
                <a:latin typeface="Times New Roman"/>
                <a:cs typeface="Times New Roman"/>
              </a:rPr>
              <a:t>Baby</a:t>
            </a:r>
            <a:r>
              <a:rPr sz="24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boomers</a:t>
            </a:r>
            <a:r>
              <a:rPr sz="2400" spc="-10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45" dirty="0">
                <a:solidFill>
                  <a:srgbClr val="FFFFFF"/>
                </a:solidFill>
                <a:latin typeface="Times New Roman"/>
                <a:cs typeface="Times New Roman"/>
              </a:rPr>
              <a:t>were</a:t>
            </a:r>
            <a:r>
              <a:rPr sz="2400" spc="-8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hitting</a:t>
            </a:r>
            <a:r>
              <a:rPr sz="2400" spc="-50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middle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Globalization </a:t>
            </a:r>
            <a:r>
              <a:rPr sz="2400" spc="125" dirty="0">
                <a:solidFill>
                  <a:srgbClr val="FFFFFF"/>
                </a:solidFill>
                <a:latin typeface="Times New Roman"/>
                <a:cs typeface="Times New Roman"/>
              </a:rPr>
              <a:t>and</a:t>
            </a:r>
            <a:r>
              <a:rPr sz="2400" spc="-24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workload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993392" y="1152144"/>
            <a:ext cx="5241035" cy="3764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444500" y="1921422"/>
            <a:ext cx="4226560" cy="211404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97155" indent="-85090">
              <a:lnSpc>
                <a:spcPct val="100000"/>
              </a:lnSpc>
              <a:spcBef>
                <a:spcPts val="585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75" dirty="0">
                <a:solidFill>
                  <a:srgbClr val="FFFFFF"/>
                </a:solidFill>
                <a:latin typeface="Times New Roman"/>
                <a:cs typeface="Times New Roman"/>
              </a:rPr>
              <a:t>High</a:t>
            </a:r>
            <a:r>
              <a:rPr sz="2400" spc="-6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65" dirty="0">
                <a:solidFill>
                  <a:srgbClr val="FFFFFF"/>
                </a:solidFill>
                <a:latin typeface="Times New Roman"/>
                <a:cs typeface="Times New Roman"/>
              </a:rPr>
              <a:t>productivity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30" dirty="0">
                <a:solidFill>
                  <a:srgbClr val="FFFFFF"/>
                </a:solidFill>
                <a:latin typeface="Times New Roman"/>
                <a:cs typeface="Times New Roman"/>
              </a:rPr>
              <a:t>Goodwill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-10" dirty="0">
                <a:solidFill>
                  <a:srgbClr val="FFFFFF"/>
                </a:solidFill>
                <a:latin typeface="Times New Roman"/>
                <a:cs typeface="Times New Roman"/>
              </a:rPr>
              <a:t>Low</a:t>
            </a:r>
            <a:r>
              <a:rPr sz="2400" spc="-7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85" dirty="0">
                <a:solidFill>
                  <a:srgbClr val="FFFFFF"/>
                </a:solidFill>
                <a:latin typeface="Times New Roman"/>
                <a:cs typeface="Times New Roman"/>
              </a:rPr>
              <a:t>turnover</a:t>
            </a:r>
            <a:endParaRPr sz="2400" dirty="0">
              <a:latin typeface="Times New Roman"/>
              <a:cs typeface="Times New Roman"/>
            </a:endParaRPr>
          </a:p>
          <a:p>
            <a:pPr marL="97155" indent="-85090">
              <a:lnSpc>
                <a:spcPct val="100000"/>
              </a:lnSpc>
              <a:spcBef>
                <a:spcPts val="480"/>
              </a:spcBef>
              <a:buClr>
                <a:srgbClr val="0AD0D9"/>
              </a:buClr>
              <a:buSzPct val="90000"/>
              <a:buFont typeface="Arial"/>
              <a:buChar char="•"/>
              <a:tabLst>
                <a:tab pos="97790" algn="l"/>
              </a:tabLst>
            </a:pPr>
            <a:r>
              <a:rPr sz="2400" spc="90" dirty="0">
                <a:solidFill>
                  <a:srgbClr val="FFFFFF"/>
                </a:solidFill>
                <a:latin typeface="Times New Roman"/>
                <a:cs typeface="Times New Roman"/>
              </a:rPr>
              <a:t>Understanding </a:t>
            </a:r>
            <a:r>
              <a:rPr sz="2400" spc="15" dirty="0">
                <a:solidFill>
                  <a:srgbClr val="FFFFFF"/>
                </a:solidFill>
                <a:latin typeface="Times New Roman"/>
                <a:cs typeface="Times New Roman"/>
              </a:rPr>
              <a:t>of </a:t>
            </a:r>
            <a:r>
              <a:rPr sz="2400" spc="60" dirty="0">
                <a:solidFill>
                  <a:srgbClr val="FFFFFF"/>
                </a:solidFill>
                <a:latin typeface="Times New Roman"/>
                <a:cs typeface="Times New Roman"/>
              </a:rPr>
              <a:t>employee</a:t>
            </a:r>
            <a:r>
              <a:rPr sz="2400" spc="-355" dirty="0">
                <a:solidFill>
                  <a:srgbClr val="FFFFFF"/>
                </a:solidFill>
                <a:latin typeface="Times New Roman"/>
                <a:cs typeface="Times New Roman"/>
              </a:rPr>
              <a:t> </a:t>
            </a:r>
            <a:r>
              <a:rPr sz="2400" spc="95" dirty="0">
                <a:solidFill>
                  <a:srgbClr val="FFFFFF"/>
                </a:solidFill>
                <a:latin typeface="Times New Roman"/>
                <a:cs typeface="Times New Roman"/>
              </a:rPr>
              <a:t>emotions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484</Words>
  <Application>Microsoft Office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Times New Roman</vt:lpstr>
      <vt:lpstr>Office Theme</vt:lpstr>
      <vt:lpstr>The Spiritual Life does not remove us  from the world, but leads us deeper into  it.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Spiritual Life does not remove us  from the world, but leads us deeper into  it.</dc:title>
  <cp:lastModifiedBy>Dr. Sangeeta Jain</cp:lastModifiedBy>
  <cp:revision>1</cp:revision>
  <dcterms:created xsi:type="dcterms:W3CDTF">2021-06-14T09:09:52Z</dcterms:created>
  <dcterms:modified xsi:type="dcterms:W3CDTF">2021-06-14T09:16:15Z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2014-06-06T00:00:00Z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2021-06-14T00:00:00Z</vt:filetime>
  </property>
</Properties>
</file>