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8" r:id="rId26"/>
    <p:sldId id="289" r:id="rId27"/>
    <p:sldId id="293" r:id="rId28"/>
    <p:sldId id="295" r:id="rId29"/>
    <p:sldId id="296" r:id="rId30"/>
    <p:sldId id="302" r:id="rId31"/>
    <p:sldId id="303" r:id="rId32"/>
    <p:sldId id="304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4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30777"/>
            <a:ext cx="9144000" cy="2927350"/>
          </a:xfrm>
          <a:custGeom>
            <a:avLst/>
            <a:gdLst/>
            <a:ahLst/>
            <a:cxnLst/>
            <a:rect l="l" t="t" r="r" b="b"/>
            <a:pathLst>
              <a:path w="9144000" h="2927350">
                <a:moveTo>
                  <a:pt x="0" y="2927222"/>
                </a:moveTo>
                <a:lnTo>
                  <a:pt x="9144000" y="2927222"/>
                </a:lnTo>
                <a:lnTo>
                  <a:pt x="9144000" y="0"/>
                </a:lnTo>
                <a:lnTo>
                  <a:pt x="0" y="0"/>
                </a:lnTo>
                <a:lnTo>
                  <a:pt x="0" y="292722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501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" y="3284981"/>
            <a:ext cx="9141460" cy="645795"/>
          </a:xfrm>
          <a:custGeom>
            <a:avLst/>
            <a:gdLst/>
            <a:ahLst/>
            <a:cxnLst/>
            <a:rect l="l" t="t" r="r" b="b"/>
            <a:pathLst>
              <a:path w="9141460" h="645795">
                <a:moveTo>
                  <a:pt x="9141460" y="0"/>
                </a:moveTo>
                <a:lnTo>
                  <a:pt x="0" y="0"/>
                </a:lnTo>
                <a:lnTo>
                  <a:pt x="0" y="645795"/>
                </a:lnTo>
                <a:lnTo>
                  <a:pt x="9141460" y="645795"/>
                </a:lnTo>
                <a:lnTo>
                  <a:pt x="914146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3749" y="3230321"/>
            <a:ext cx="6756501" cy="63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4051" y="4375480"/>
            <a:ext cx="7095896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hlink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68951" y="1457959"/>
            <a:ext cx="3629659" cy="4553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74" y="2072385"/>
            <a:ext cx="876625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0083" y="1993138"/>
            <a:ext cx="4396740" cy="143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hlink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528246"/>
              <a:ext cx="9144000" cy="997585"/>
            </a:xfrm>
            <a:custGeom>
              <a:avLst/>
              <a:gdLst/>
              <a:ahLst/>
              <a:cxnLst/>
              <a:rect l="l" t="t" r="r" b="b"/>
              <a:pathLst>
                <a:path w="9144000" h="997584">
                  <a:moveTo>
                    <a:pt x="9144000" y="0"/>
                  </a:moveTo>
                  <a:lnTo>
                    <a:pt x="0" y="0"/>
                  </a:lnTo>
                  <a:lnTo>
                    <a:pt x="0" y="997102"/>
                  </a:lnTo>
                  <a:lnTo>
                    <a:pt x="9144000" y="9971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99742" y="5408167"/>
            <a:ext cx="7063105" cy="1012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95"/>
              </a:spcBef>
            </a:pPr>
            <a:r>
              <a:rPr sz="4400" b="1" spc="-20" dirty="0">
                <a:solidFill>
                  <a:srgbClr val="FFFF00"/>
                </a:solidFill>
                <a:latin typeface="Carlito"/>
                <a:cs typeface="Carlito"/>
              </a:rPr>
              <a:t>TEAM</a:t>
            </a:r>
            <a:r>
              <a:rPr sz="4400" b="1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4400" b="1" spc="-15" dirty="0">
                <a:solidFill>
                  <a:srgbClr val="FFFF00"/>
                </a:solidFill>
                <a:latin typeface="Carlito"/>
                <a:cs typeface="Carlito"/>
              </a:rPr>
              <a:t>EFFECTIVENESS</a:t>
            </a:r>
            <a:endParaRPr sz="4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5" dirty="0">
                <a:solidFill>
                  <a:srgbClr val="FFFFFF"/>
                </a:solidFill>
                <a:latin typeface="Carlito"/>
                <a:cs typeface="Carlito"/>
              </a:rPr>
              <a:t>“There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‘I’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000" b="1" i="1" spc="-15" dirty="0">
                <a:solidFill>
                  <a:srgbClr val="FFFFFF"/>
                </a:solidFill>
                <a:latin typeface="Carlito"/>
                <a:cs typeface="Carlito"/>
              </a:rPr>
              <a:t>TEAM!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secret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team SUCCESS</a:t>
            </a:r>
            <a:r>
              <a:rPr sz="2000" b="1" i="1" spc="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!”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244" y="6434429"/>
            <a:ext cx="381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r>
              <a:rPr sz="12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910" y="464642"/>
            <a:ext cx="71837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Characteristics </a:t>
            </a:r>
            <a:r>
              <a:rPr sz="4400" spc="-5" dirty="0"/>
              <a:t>of Losing</a:t>
            </a:r>
            <a:r>
              <a:rPr sz="4400" spc="50" dirty="0"/>
              <a:t> </a:t>
            </a:r>
            <a:r>
              <a:rPr sz="4400" spc="-85" dirty="0"/>
              <a:t>Teams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3635883" y="2997009"/>
            <a:ext cx="5051425" cy="312928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436880" indent="-345440">
              <a:lnSpc>
                <a:spcPts val="3130"/>
              </a:lnSpc>
              <a:buFont typeface="Arial"/>
              <a:buChar char="•"/>
              <a:tabLst>
                <a:tab pos="436880" algn="l"/>
                <a:tab pos="437515" algn="l"/>
              </a:tabLst>
            </a:pPr>
            <a:r>
              <a:rPr sz="3000" spc="-5" dirty="0">
                <a:latin typeface="Carlito"/>
                <a:cs typeface="Carlito"/>
              </a:rPr>
              <a:t>Dominated </a:t>
            </a:r>
            <a:r>
              <a:rPr sz="3000" spc="-10" dirty="0">
                <a:latin typeface="Carlito"/>
                <a:cs typeface="Carlito"/>
              </a:rPr>
              <a:t>by </a:t>
            </a:r>
            <a:r>
              <a:rPr sz="3000" dirty="0">
                <a:latin typeface="Carlito"/>
                <a:cs typeface="Carlito"/>
              </a:rPr>
              <a:t>one</a:t>
            </a:r>
            <a:r>
              <a:rPr sz="3000" spc="-12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individual</a:t>
            </a:r>
            <a:endParaRPr sz="3000">
              <a:latin typeface="Carlito"/>
              <a:cs typeface="Carlito"/>
            </a:endParaRPr>
          </a:p>
          <a:p>
            <a:pPr marL="436880" marR="508000" indent="-344805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436880" algn="l"/>
                <a:tab pos="437515" algn="l"/>
              </a:tabLst>
            </a:pPr>
            <a:r>
              <a:rPr sz="3000" spc="-5" dirty="0">
                <a:latin typeface="Carlito"/>
                <a:cs typeface="Carlito"/>
              </a:rPr>
              <a:t>Compromise </a:t>
            </a:r>
            <a:r>
              <a:rPr sz="3000" spc="-15" dirty="0">
                <a:latin typeface="Carlito"/>
                <a:cs typeface="Carlito"/>
              </a:rPr>
              <a:t>between</a:t>
            </a:r>
            <a:r>
              <a:rPr sz="3000" spc="-8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two  competing </a:t>
            </a:r>
            <a:r>
              <a:rPr sz="3000" dirty="0">
                <a:latin typeface="Carlito"/>
                <a:cs typeface="Carlito"/>
              </a:rPr>
              <a:t>business  </a:t>
            </a:r>
            <a:r>
              <a:rPr sz="3000" spc="-15" dirty="0">
                <a:latin typeface="Carlito"/>
                <a:cs typeface="Carlito"/>
              </a:rPr>
              <a:t>strategies</a:t>
            </a:r>
            <a:endParaRPr sz="3000">
              <a:latin typeface="Carlito"/>
              <a:cs typeface="Carlito"/>
            </a:endParaRPr>
          </a:p>
          <a:p>
            <a:pPr marL="436880" indent="-345440">
              <a:lnSpc>
                <a:spcPct val="100000"/>
              </a:lnSpc>
              <a:buFont typeface="Arial"/>
              <a:buChar char="•"/>
              <a:tabLst>
                <a:tab pos="436880" algn="l"/>
                <a:tab pos="437515" algn="l"/>
              </a:tabLst>
            </a:pPr>
            <a:r>
              <a:rPr sz="3000" spc="-15" dirty="0">
                <a:latin typeface="Carlito"/>
                <a:cs typeface="Carlito"/>
              </a:rPr>
              <a:t>Engage </a:t>
            </a:r>
            <a:r>
              <a:rPr sz="3000" dirty="0">
                <a:latin typeface="Carlito"/>
                <a:cs typeface="Carlito"/>
              </a:rPr>
              <a:t>in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groupthink</a:t>
            </a:r>
            <a:endParaRPr sz="3000">
              <a:latin typeface="Carlito"/>
              <a:cs typeface="Carlito"/>
            </a:endParaRPr>
          </a:p>
          <a:p>
            <a:pPr marL="436880" marR="1152525" indent="-344805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436880" algn="l"/>
                <a:tab pos="437515" algn="l"/>
              </a:tabLst>
            </a:pPr>
            <a:r>
              <a:rPr sz="3000" dirty="0">
                <a:latin typeface="Carlito"/>
                <a:cs typeface="Carlito"/>
              </a:rPr>
              <a:t>Not all </a:t>
            </a:r>
            <a:r>
              <a:rPr sz="3000" spc="-10" dirty="0">
                <a:latin typeface="Carlito"/>
                <a:cs typeface="Carlito"/>
              </a:rPr>
              <a:t>team</a:t>
            </a:r>
            <a:r>
              <a:rPr sz="3000" spc="-100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members  </a:t>
            </a:r>
            <a:r>
              <a:rPr sz="3000" spc="-5" dirty="0">
                <a:latin typeface="Carlito"/>
                <a:cs typeface="Carlito"/>
              </a:rPr>
              <a:t>contribute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6675"/>
            <a:ext cx="4572000" cy="1143000"/>
          </a:xfrm>
          <a:custGeom>
            <a:avLst/>
            <a:gdLst/>
            <a:ahLst/>
            <a:cxnLst/>
            <a:rect l="l" t="t" r="r" b="b"/>
            <a:pathLst>
              <a:path w="4572000" h="1143000">
                <a:moveTo>
                  <a:pt x="4572000" y="0"/>
                </a:moveTo>
                <a:lnTo>
                  <a:pt x="0" y="0"/>
                </a:lnTo>
                <a:lnTo>
                  <a:pt x="0" y="1143000"/>
                </a:lnTo>
                <a:lnTo>
                  <a:pt x="4572000" y="1143000"/>
                </a:lnTo>
                <a:lnTo>
                  <a:pt x="4572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374" y="1027302"/>
            <a:ext cx="35566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/>
              <a:t>Winning</a:t>
            </a:r>
            <a:r>
              <a:rPr sz="4400" spc="-40" dirty="0"/>
              <a:t> </a:t>
            </a:r>
            <a:r>
              <a:rPr sz="4400" spc="-85" dirty="0"/>
              <a:t>Teams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36244" y="2764051"/>
            <a:ext cx="7018020" cy="38792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5" dirty="0">
                <a:latin typeface="Carlito"/>
                <a:cs typeface="Carlito"/>
              </a:rPr>
              <a:t>Trust</a:t>
            </a:r>
            <a:endParaRPr sz="3200" dirty="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rlito"/>
                <a:cs typeface="Carlito"/>
              </a:rPr>
              <a:t>Clear time </a:t>
            </a:r>
            <a:r>
              <a:rPr sz="3200" spc="-20" dirty="0">
                <a:latin typeface="Carlito"/>
                <a:cs typeface="Carlito"/>
              </a:rPr>
              <a:t>frame </a:t>
            </a:r>
            <a:r>
              <a:rPr sz="3200" spc="-5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agreed </a:t>
            </a:r>
            <a:r>
              <a:rPr sz="3200" spc="-10" dirty="0">
                <a:latin typeface="Carlito"/>
                <a:cs typeface="Carlito"/>
              </a:rPr>
              <a:t>upon</a:t>
            </a:r>
            <a:r>
              <a:rPr sz="3200" spc="10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goals</a:t>
            </a:r>
            <a:endParaRPr sz="3200" dirty="0">
              <a:latin typeface="Carlito"/>
              <a:cs typeface="Carlito"/>
            </a:endParaRPr>
          </a:p>
          <a:p>
            <a:pPr marL="356870" marR="5080" indent="-344805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rlito"/>
                <a:cs typeface="Carlito"/>
              </a:rPr>
              <a:t>Get </a:t>
            </a:r>
            <a:r>
              <a:rPr sz="3200" spc="-20" dirty="0">
                <a:latin typeface="Carlito"/>
                <a:cs typeface="Carlito"/>
              </a:rPr>
              <a:t>facts </a:t>
            </a:r>
            <a:r>
              <a:rPr sz="3200" spc="-5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do analyses </a:t>
            </a:r>
            <a:r>
              <a:rPr sz="3200" spc="-35" dirty="0">
                <a:latin typeface="Carlito"/>
                <a:cs typeface="Carlito"/>
              </a:rPr>
              <a:t>before </a:t>
            </a:r>
            <a:r>
              <a:rPr sz="3200" spc="-5" dirty="0">
                <a:latin typeface="Carlito"/>
                <a:cs typeface="Carlito"/>
              </a:rPr>
              <a:t>making  </a:t>
            </a:r>
            <a:r>
              <a:rPr sz="3200" spc="-10" dirty="0">
                <a:latin typeface="Carlito"/>
                <a:cs typeface="Carlito"/>
              </a:rPr>
              <a:t>decisions</a:t>
            </a:r>
            <a:endParaRPr sz="3200" dirty="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rlito"/>
                <a:cs typeface="Carlito"/>
              </a:rPr>
              <a:t>Divide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responsibilities</a:t>
            </a:r>
            <a:endParaRPr sz="3200" dirty="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rlito"/>
                <a:cs typeface="Carlito"/>
              </a:rPr>
              <a:t>All </a:t>
            </a:r>
            <a:r>
              <a:rPr sz="3200" spc="-10" dirty="0">
                <a:latin typeface="Carlito"/>
                <a:cs typeface="Carlito"/>
              </a:rPr>
              <a:t>team </a:t>
            </a:r>
            <a:r>
              <a:rPr sz="3200" spc="-20" dirty="0">
                <a:latin typeface="Carlito"/>
                <a:cs typeface="Carlito"/>
              </a:rPr>
              <a:t>members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contribute</a:t>
            </a:r>
            <a:endParaRPr sz="3200" dirty="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rlito"/>
                <a:cs typeface="Carlito"/>
              </a:rPr>
              <a:t>Challenge and </a:t>
            </a:r>
            <a:r>
              <a:rPr sz="3200" spc="-15" dirty="0">
                <a:latin typeface="Carlito"/>
                <a:cs typeface="Carlito"/>
              </a:rPr>
              <a:t>play </a:t>
            </a:r>
            <a:r>
              <a:rPr sz="3200" spc="-40" dirty="0">
                <a:latin typeface="Carlito"/>
                <a:cs typeface="Carlito"/>
              </a:rPr>
              <a:t>devil’s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advocate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-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r>
              <a:rPr sz="1200" spc="-1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-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76630"/>
            <a:ext cx="9143999" cy="2181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" y="0"/>
            <a:ext cx="9142963" cy="4120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587197"/>
            <a:ext cx="3870960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000000"/>
                </a:solidFill>
              </a:rPr>
              <a:t>Team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Effectiveness</a:t>
            </a:r>
            <a:r>
              <a:rPr b="0" spc="-15" dirty="0">
                <a:solidFill>
                  <a:srgbClr val="000000"/>
                </a:solidFill>
                <a:latin typeface="Carlito"/>
                <a:cs typeface="Carlito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800" b="0" spc="-15" dirty="0">
                <a:solidFill>
                  <a:srgbClr val="0000FF"/>
                </a:solidFill>
                <a:latin typeface="Carlito"/>
                <a:cs typeface="Carlito"/>
              </a:rPr>
              <a:t>Potential for </a:t>
            </a:r>
            <a:r>
              <a:rPr sz="2800" b="0" spc="-10" dirty="0">
                <a:solidFill>
                  <a:srgbClr val="0000FF"/>
                </a:solidFill>
                <a:latin typeface="Carlito"/>
                <a:cs typeface="Carlito"/>
              </a:rPr>
              <a:t>Process</a:t>
            </a:r>
            <a:r>
              <a:rPr sz="2800" b="0" spc="-7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800" b="0" dirty="0">
                <a:solidFill>
                  <a:srgbClr val="0000FF"/>
                </a:solidFill>
                <a:latin typeface="Carlito"/>
                <a:cs typeface="Carlito"/>
              </a:rPr>
              <a:t>Gains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467480"/>
            <a:ext cx="7894320" cy="274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ts val="344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b="1" spc="-20" dirty="0">
                <a:solidFill>
                  <a:srgbClr val="94B3D6"/>
                </a:solidFill>
                <a:latin typeface="Carlito"/>
                <a:cs typeface="Carlito"/>
              </a:rPr>
              <a:t>Potential </a:t>
            </a:r>
            <a:r>
              <a:rPr sz="3000" b="1" spc="-15" dirty="0">
                <a:solidFill>
                  <a:srgbClr val="94B3D6"/>
                </a:solidFill>
                <a:latin typeface="Carlito"/>
                <a:cs typeface="Carlito"/>
              </a:rPr>
              <a:t>advantages </a:t>
            </a:r>
            <a:r>
              <a:rPr sz="3000" spc="-5" dirty="0">
                <a:solidFill>
                  <a:srgbClr val="94B3D6"/>
                </a:solidFill>
                <a:latin typeface="Carlito"/>
                <a:cs typeface="Carlito"/>
              </a:rPr>
              <a:t>of using</a:t>
            </a:r>
            <a:r>
              <a:rPr sz="3000" spc="-1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94B3D6"/>
                </a:solidFill>
                <a:latin typeface="Carlito"/>
                <a:cs typeface="Carlito"/>
              </a:rPr>
              <a:t>teams</a:t>
            </a:r>
            <a:endParaRPr sz="3000">
              <a:latin typeface="Carlito"/>
              <a:cs typeface="Carlito"/>
            </a:endParaRPr>
          </a:p>
          <a:p>
            <a:pPr marL="756285" lvl="1" indent="-287020">
              <a:lnSpc>
                <a:spcPts val="2495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As </a:t>
            </a: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a whole,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team </a:t>
            </a: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has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more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knowledge, </a:t>
            </a:r>
            <a:r>
              <a:rPr sz="2600" spc="-30" dirty="0">
                <a:solidFill>
                  <a:srgbClr val="94B3D6"/>
                </a:solidFill>
                <a:latin typeface="Carlito"/>
                <a:cs typeface="Carlito"/>
              </a:rPr>
              <a:t>ability,</a:t>
            </a:r>
            <a:r>
              <a:rPr sz="2600" spc="15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600" spc="-20" dirty="0">
                <a:solidFill>
                  <a:srgbClr val="94B3D6"/>
                </a:solidFill>
                <a:latin typeface="Carlito"/>
                <a:cs typeface="Carlito"/>
              </a:rPr>
              <a:t>effort</a:t>
            </a:r>
            <a:endParaRPr sz="2600">
              <a:latin typeface="Carlito"/>
              <a:cs typeface="Carlito"/>
            </a:endParaRPr>
          </a:p>
          <a:p>
            <a:pPr marL="756285">
              <a:lnSpc>
                <a:spcPts val="2495"/>
              </a:lnSpc>
            </a:pPr>
            <a:r>
              <a:rPr sz="2600" b="1" spc="-10" dirty="0">
                <a:solidFill>
                  <a:srgbClr val="94B3D6"/>
                </a:solidFill>
                <a:latin typeface="Carlito"/>
                <a:cs typeface="Carlito"/>
              </a:rPr>
              <a:t>than </a:t>
            </a:r>
            <a:r>
              <a:rPr sz="2600" spc="-20" dirty="0">
                <a:solidFill>
                  <a:srgbClr val="94B3D6"/>
                </a:solidFill>
                <a:latin typeface="Carlito"/>
                <a:cs typeface="Carlito"/>
              </a:rPr>
              <a:t>any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single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team</a:t>
            </a:r>
            <a:r>
              <a:rPr sz="2600" spc="6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member</a:t>
            </a:r>
            <a:endParaRPr sz="2600">
              <a:latin typeface="Carlito"/>
              <a:cs typeface="Carlito"/>
            </a:endParaRPr>
          </a:p>
          <a:p>
            <a:pPr marL="756285" marR="5080" lvl="1" indent="-287020">
              <a:lnSpc>
                <a:spcPct val="70100"/>
              </a:lnSpc>
              <a:spcBef>
                <a:spcPts val="77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Diversity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of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views,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knowledge, experience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can </a:t>
            </a: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lead </a:t>
            </a:r>
            <a:r>
              <a:rPr sz="2600" spc="-20" dirty="0">
                <a:solidFill>
                  <a:srgbClr val="94B3D6"/>
                </a:solidFill>
                <a:latin typeface="Carlito"/>
                <a:cs typeface="Carlito"/>
              </a:rPr>
              <a:t>to 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innovation, </a:t>
            </a:r>
            <a:r>
              <a:rPr sz="2600" b="1" spc="-35" dirty="0">
                <a:solidFill>
                  <a:srgbClr val="94B3D6"/>
                </a:solidFill>
                <a:latin typeface="Carlito"/>
                <a:cs typeface="Carlito"/>
              </a:rPr>
              <a:t>fewer</a:t>
            </a:r>
            <a:r>
              <a:rPr sz="2600" b="1" spc="9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600" b="1" spc="-20" dirty="0">
                <a:solidFill>
                  <a:srgbClr val="94B3D6"/>
                </a:solidFill>
                <a:latin typeface="Carlito"/>
                <a:cs typeface="Carlito"/>
              </a:rPr>
              <a:t>errors</a:t>
            </a:r>
            <a:endParaRPr sz="2600">
              <a:latin typeface="Carlito"/>
              <a:cs typeface="Carlito"/>
            </a:endParaRPr>
          </a:p>
          <a:p>
            <a:pPr marL="756285" marR="771525" lvl="1" indent="-287020">
              <a:lnSpc>
                <a:spcPct val="701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Potential </a:t>
            </a:r>
            <a:r>
              <a:rPr sz="2600" spc="-25" dirty="0">
                <a:solidFill>
                  <a:srgbClr val="94B3D6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constructive conflict </a:t>
            </a: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–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task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conflict 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focused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on issue </a:t>
            </a: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not</a:t>
            </a:r>
            <a:r>
              <a:rPr sz="2600" spc="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94B3D6"/>
                </a:solidFill>
                <a:latin typeface="Carlito"/>
                <a:cs typeface="Carlito"/>
              </a:rPr>
              <a:t>personalised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Can increase individual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motivation </a:t>
            </a:r>
            <a:r>
              <a:rPr sz="2600" spc="-5" dirty="0">
                <a:solidFill>
                  <a:srgbClr val="94B3D6"/>
                </a:solidFill>
                <a:latin typeface="Carlito"/>
                <a:cs typeface="Carlito"/>
              </a:rPr>
              <a:t>and</a:t>
            </a:r>
            <a:r>
              <a:rPr sz="2600" spc="60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94B3D6"/>
                </a:solidFill>
                <a:latin typeface="Carlito"/>
                <a:cs typeface="Carlito"/>
              </a:rPr>
              <a:t>engagement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47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5311" y="413715"/>
            <a:ext cx="4000500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Team</a:t>
            </a:r>
            <a:r>
              <a:rPr spc="-30" dirty="0"/>
              <a:t> </a:t>
            </a:r>
            <a:r>
              <a:rPr spc="-15" dirty="0"/>
              <a:t>Effectiveness</a:t>
            </a:r>
            <a:r>
              <a:rPr spc="-15" dirty="0">
                <a:solidFill>
                  <a:srgbClr val="000000"/>
                </a:solidFill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800" b="0" spc="-15" dirty="0">
                <a:solidFill>
                  <a:srgbClr val="B8CDE4"/>
                </a:solidFill>
                <a:latin typeface="Carlito"/>
                <a:cs typeface="Carlito"/>
              </a:rPr>
              <a:t>Potential for </a:t>
            </a:r>
            <a:r>
              <a:rPr sz="2800" b="0" spc="-10" dirty="0">
                <a:solidFill>
                  <a:srgbClr val="B8CDE4"/>
                </a:solidFill>
                <a:latin typeface="Carlito"/>
                <a:cs typeface="Carlito"/>
              </a:rPr>
              <a:t>Process</a:t>
            </a:r>
            <a:r>
              <a:rPr sz="2800" b="0" spc="-85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800" b="0" dirty="0">
                <a:solidFill>
                  <a:srgbClr val="B8CDE4"/>
                </a:solidFill>
                <a:latin typeface="Carlito"/>
                <a:cs typeface="Carlito"/>
              </a:rPr>
              <a:t>Losses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6375" y="3014548"/>
            <a:ext cx="6339205" cy="367472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5080" indent="-274320">
              <a:spcBef>
                <a:spcPts val="67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300" b="1" spc="-5" dirty="0">
                <a:solidFill>
                  <a:srgbClr val="94B3D6"/>
                </a:solidFill>
                <a:latin typeface="Carlito"/>
                <a:cs typeface="Carlito"/>
              </a:rPr>
              <a:t>Social loafing </a:t>
            </a:r>
            <a:r>
              <a:rPr sz="2500" spc="-10" dirty="0">
                <a:solidFill>
                  <a:srgbClr val="94B3D6"/>
                </a:solidFill>
                <a:latin typeface="Carlito"/>
                <a:cs typeface="Carlito"/>
              </a:rPr>
              <a:t>can </a:t>
            </a:r>
            <a:r>
              <a:rPr sz="2500" spc="-5" dirty="0">
                <a:solidFill>
                  <a:srgbClr val="94B3D6"/>
                </a:solidFill>
                <a:latin typeface="Carlito"/>
                <a:cs typeface="Carlito"/>
              </a:rPr>
              <a:t>occur </a:t>
            </a:r>
            <a:r>
              <a:rPr sz="2500" spc="-10" dirty="0">
                <a:solidFill>
                  <a:srgbClr val="94B3D6"/>
                </a:solidFill>
                <a:latin typeface="Carlito"/>
                <a:cs typeface="Carlito"/>
              </a:rPr>
              <a:t>where </a:t>
            </a:r>
            <a:r>
              <a:rPr sz="2500" dirty="0">
                <a:solidFill>
                  <a:srgbClr val="94B3D6"/>
                </a:solidFill>
                <a:latin typeface="Carlito"/>
                <a:cs typeface="Carlito"/>
              </a:rPr>
              <a:t>people </a:t>
            </a:r>
            <a:r>
              <a:rPr sz="2500" spc="-30" dirty="0">
                <a:solidFill>
                  <a:srgbClr val="94B3D6"/>
                </a:solidFill>
                <a:latin typeface="Carlito"/>
                <a:cs typeface="Carlito"/>
              </a:rPr>
              <a:t>exert </a:t>
            </a:r>
            <a:r>
              <a:rPr sz="2500" dirty="0">
                <a:solidFill>
                  <a:srgbClr val="94B3D6"/>
                </a:solidFill>
                <a:latin typeface="Carlito"/>
                <a:cs typeface="Carlito"/>
              </a:rPr>
              <a:t>less  </a:t>
            </a:r>
            <a:r>
              <a:rPr sz="2500" spc="-20" dirty="0">
                <a:solidFill>
                  <a:srgbClr val="94B3D6"/>
                </a:solidFill>
                <a:latin typeface="Carlito"/>
                <a:cs typeface="Carlito"/>
              </a:rPr>
              <a:t>effort </a:t>
            </a:r>
            <a:r>
              <a:rPr sz="2500" spc="-5" dirty="0">
                <a:solidFill>
                  <a:srgbClr val="94B3D6"/>
                </a:solidFill>
                <a:latin typeface="Carlito"/>
                <a:cs typeface="Carlito"/>
              </a:rPr>
              <a:t>when </a:t>
            </a:r>
            <a:r>
              <a:rPr sz="2500" spc="-10" dirty="0">
                <a:solidFill>
                  <a:srgbClr val="94B3D6"/>
                </a:solidFill>
                <a:latin typeface="Carlito"/>
                <a:cs typeface="Carlito"/>
              </a:rPr>
              <a:t>working </a:t>
            </a:r>
            <a:r>
              <a:rPr sz="2500" spc="-5" dirty="0">
                <a:solidFill>
                  <a:srgbClr val="94B3D6"/>
                </a:solidFill>
                <a:latin typeface="Carlito"/>
                <a:cs typeface="Carlito"/>
              </a:rPr>
              <a:t>in a</a:t>
            </a:r>
            <a:r>
              <a:rPr sz="2500" spc="30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500" spc="-15" dirty="0">
                <a:solidFill>
                  <a:srgbClr val="94B3D6"/>
                </a:solidFill>
                <a:latin typeface="Carlito"/>
                <a:cs typeface="Carlito"/>
              </a:rPr>
              <a:t>team/group</a:t>
            </a:r>
            <a:endParaRPr sz="2500" dirty="0">
              <a:latin typeface="Carlito"/>
              <a:cs typeface="Carlito"/>
            </a:endParaRPr>
          </a:p>
          <a:p>
            <a:pPr marL="287020" indent="-274320">
              <a:spcBef>
                <a:spcPts val="2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00" b="1" spc="-5" dirty="0">
                <a:solidFill>
                  <a:srgbClr val="94B3D6"/>
                </a:solidFill>
                <a:latin typeface="Carlito"/>
                <a:cs typeface="Carlito"/>
              </a:rPr>
              <a:t>Tips </a:t>
            </a:r>
            <a:r>
              <a:rPr sz="2500" b="1" spc="-15" dirty="0">
                <a:solidFill>
                  <a:srgbClr val="94B3D6"/>
                </a:solidFill>
                <a:latin typeface="Carlito"/>
                <a:cs typeface="Carlito"/>
              </a:rPr>
              <a:t>to </a:t>
            </a:r>
            <a:r>
              <a:rPr sz="2500" b="1" spc="-10" dirty="0">
                <a:solidFill>
                  <a:srgbClr val="94B3D6"/>
                </a:solidFill>
                <a:latin typeface="Carlito"/>
                <a:cs typeface="Carlito"/>
              </a:rPr>
              <a:t>reduce </a:t>
            </a:r>
            <a:r>
              <a:rPr sz="2500" b="1" spc="-5" dirty="0">
                <a:solidFill>
                  <a:srgbClr val="94B3D6"/>
                </a:solidFill>
                <a:latin typeface="Carlito"/>
                <a:cs typeface="Carlito"/>
              </a:rPr>
              <a:t>social </a:t>
            </a:r>
            <a:r>
              <a:rPr sz="2500" b="1" spc="-10" dirty="0">
                <a:solidFill>
                  <a:srgbClr val="94B3D6"/>
                </a:solidFill>
                <a:latin typeface="Carlito"/>
                <a:cs typeface="Carlito"/>
              </a:rPr>
              <a:t>loafing</a:t>
            </a:r>
            <a:endParaRPr sz="2500" dirty="0">
              <a:latin typeface="Carlito"/>
              <a:cs typeface="Carlito"/>
            </a:endParaRPr>
          </a:p>
          <a:p>
            <a:pPr marL="582295" lvl="1" indent="-274955">
              <a:spcBef>
                <a:spcPts val="15"/>
              </a:spcBef>
              <a:buFont typeface="Arial"/>
              <a:buChar char="–"/>
              <a:tabLst>
                <a:tab pos="582930" algn="l"/>
              </a:tabLst>
            </a:pPr>
            <a:r>
              <a:rPr sz="2200" spc="-10" dirty="0">
                <a:solidFill>
                  <a:srgbClr val="94B3D6"/>
                </a:solidFill>
                <a:latin typeface="Carlito"/>
                <a:cs typeface="Carlito"/>
              </a:rPr>
              <a:t>Keep </a:t>
            </a: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group </a:t>
            </a:r>
            <a:r>
              <a:rPr sz="2200" spc="-15" dirty="0">
                <a:solidFill>
                  <a:srgbClr val="94B3D6"/>
                </a:solidFill>
                <a:latin typeface="Carlito"/>
                <a:cs typeface="Carlito"/>
              </a:rPr>
              <a:t>size</a:t>
            </a:r>
            <a:r>
              <a:rPr sz="2200" spc="-40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200" dirty="0">
                <a:solidFill>
                  <a:srgbClr val="94B3D6"/>
                </a:solidFill>
                <a:latin typeface="Carlito"/>
                <a:cs typeface="Carlito"/>
              </a:rPr>
              <a:t>small</a:t>
            </a:r>
            <a:endParaRPr sz="2200" dirty="0">
              <a:latin typeface="Carlito"/>
              <a:cs typeface="Carlito"/>
            </a:endParaRPr>
          </a:p>
          <a:p>
            <a:pPr marL="582295" lvl="1" indent="-274955">
              <a:buFont typeface="Arial"/>
              <a:buChar char="–"/>
              <a:tabLst>
                <a:tab pos="582930" algn="l"/>
              </a:tabLst>
            </a:pP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Increase identifiability </a:t>
            </a:r>
            <a:r>
              <a:rPr sz="2200" dirty="0">
                <a:solidFill>
                  <a:srgbClr val="94B3D6"/>
                </a:solidFill>
                <a:latin typeface="Carlito"/>
                <a:cs typeface="Carlito"/>
              </a:rPr>
              <a:t>and</a:t>
            </a:r>
            <a:r>
              <a:rPr sz="2200" spc="-9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accountability</a:t>
            </a:r>
            <a:endParaRPr sz="2200" dirty="0">
              <a:latin typeface="Carlito"/>
              <a:cs typeface="Carlito"/>
            </a:endParaRPr>
          </a:p>
          <a:p>
            <a:pPr marL="582295" marR="1057275" lvl="1" indent="-274320">
              <a:spcBef>
                <a:spcPts val="515"/>
              </a:spcBef>
              <a:buFont typeface="Arial"/>
              <a:buChar char="–"/>
              <a:tabLst>
                <a:tab pos="582930" algn="l"/>
              </a:tabLst>
            </a:pP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Specialise </a:t>
            </a:r>
            <a:r>
              <a:rPr sz="2200" spc="-10" dirty="0">
                <a:solidFill>
                  <a:srgbClr val="94B3D6"/>
                </a:solidFill>
                <a:latin typeface="Carlito"/>
                <a:cs typeface="Carlito"/>
              </a:rPr>
              <a:t>tasks to </a:t>
            </a:r>
            <a:r>
              <a:rPr sz="2200" spc="-15" dirty="0">
                <a:solidFill>
                  <a:srgbClr val="94B3D6"/>
                </a:solidFill>
                <a:latin typeface="Carlito"/>
                <a:cs typeface="Carlito"/>
              </a:rPr>
              <a:t>make </a:t>
            </a:r>
            <a:r>
              <a:rPr sz="2200" dirty="0">
                <a:solidFill>
                  <a:srgbClr val="94B3D6"/>
                </a:solidFill>
                <a:latin typeface="Carlito"/>
                <a:cs typeface="Carlito"/>
              </a:rPr>
              <a:t>individual</a:t>
            </a:r>
            <a:r>
              <a:rPr sz="2200" spc="-10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94B3D6"/>
                </a:solidFill>
                <a:latin typeface="Carlito"/>
                <a:cs typeface="Carlito"/>
              </a:rPr>
              <a:t>efforts  </a:t>
            </a: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indispensible</a:t>
            </a:r>
            <a:endParaRPr sz="2200" dirty="0">
              <a:latin typeface="Carlito"/>
              <a:cs typeface="Carlito"/>
            </a:endParaRPr>
          </a:p>
          <a:p>
            <a:pPr marL="582295" lvl="1" indent="-274955">
              <a:spcBef>
                <a:spcPts val="20"/>
              </a:spcBef>
              <a:buFont typeface="Arial"/>
              <a:buChar char="–"/>
              <a:tabLst>
                <a:tab pos="582930" algn="l"/>
              </a:tabLst>
            </a:pPr>
            <a:r>
              <a:rPr sz="2200" spc="-10" dirty="0">
                <a:solidFill>
                  <a:srgbClr val="94B3D6"/>
                </a:solidFill>
                <a:latin typeface="Carlito"/>
                <a:cs typeface="Carlito"/>
              </a:rPr>
              <a:t>Set </a:t>
            </a:r>
            <a:r>
              <a:rPr sz="2200" spc="-30" dirty="0">
                <a:solidFill>
                  <a:srgbClr val="94B3D6"/>
                </a:solidFill>
                <a:latin typeface="Carlito"/>
                <a:cs typeface="Carlito"/>
              </a:rPr>
              <a:t>clear, </a:t>
            </a: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challenging</a:t>
            </a:r>
            <a:r>
              <a:rPr sz="2200" spc="-3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goals</a:t>
            </a:r>
            <a:endParaRPr sz="2200" dirty="0">
              <a:latin typeface="Carlito"/>
              <a:cs typeface="Carlito"/>
            </a:endParaRPr>
          </a:p>
          <a:p>
            <a:pPr marL="582295" lvl="1" indent="-274955">
              <a:buFont typeface="Arial"/>
              <a:buChar char="–"/>
              <a:tabLst>
                <a:tab pos="582930" algn="l"/>
              </a:tabLst>
            </a:pP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Increase </a:t>
            </a:r>
            <a:r>
              <a:rPr sz="2200" spc="-10" dirty="0">
                <a:solidFill>
                  <a:srgbClr val="94B3D6"/>
                </a:solidFill>
                <a:latin typeface="Carlito"/>
                <a:cs typeface="Carlito"/>
              </a:rPr>
              <a:t>involvement </a:t>
            </a:r>
            <a:r>
              <a:rPr sz="2200" dirty="0">
                <a:solidFill>
                  <a:srgbClr val="94B3D6"/>
                </a:solidFill>
                <a:latin typeface="Carlito"/>
                <a:cs typeface="Carlito"/>
              </a:rPr>
              <a:t>and</a:t>
            </a:r>
            <a:r>
              <a:rPr sz="2200" spc="-110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94B3D6"/>
                </a:solidFill>
                <a:latin typeface="Carlito"/>
                <a:cs typeface="Carlito"/>
              </a:rPr>
              <a:t>engagement</a:t>
            </a:r>
            <a:endParaRPr sz="2200" dirty="0">
              <a:latin typeface="Carlito"/>
              <a:cs typeface="Carlito"/>
            </a:endParaRPr>
          </a:p>
          <a:p>
            <a:pPr marL="582295" lvl="1" indent="-274955">
              <a:spcBef>
                <a:spcPts val="5"/>
              </a:spcBef>
              <a:buFont typeface="Arial"/>
              <a:buChar char="–"/>
              <a:tabLst>
                <a:tab pos="582930" algn="l"/>
              </a:tabLst>
            </a:pP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Increase identification </a:t>
            </a:r>
            <a:r>
              <a:rPr sz="2200" dirty="0">
                <a:solidFill>
                  <a:srgbClr val="94B3D6"/>
                </a:solidFill>
                <a:latin typeface="Carlito"/>
                <a:cs typeface="Carlito"/>
              </a:rPr>
              <a:t>with the</a:t>
            </a:r>
            <a:r>
              <a:rPr sz="2200" spc="-135" dirty="0">
                <a:solidFill>
                  <a:srgbClr val="94B3D6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94B3D6"/>
                </a:solidFill>
                <a:latin typeface="Carlito"/>
                <a:cs typeface="Carlito"/>
              </a:rPr>
              <a:t>group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906395"/>
            <a:chOff x="0" y="0"/>
            <a:chExt cx="9144000" cy="290639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29063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40738"/>
              <a:ext cx="4428490" cy="1143000"/>
            </a:xfrm>
            <a:custGeom>
              <a:avLst/>
              <a:gdLst/>
              <a:ahLst/>
              <a:cxnLst/>
              <a:rect l="l" t="t" r="r" b="b"/>
              <a:pathLst>
                <a:path w="4428490" h="1143000">
                  <a:moveTo>
                    <a:pt x="4427982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4427982" y="1143000"/>
                  </a:lnTo>
                  <a:lnTo>
                    <a:pt x="4427982" y="0"/>
                  </a:lnTo>
                  <a:close/>
                </a:path>
              </a:pathLst>
            </a:custGeom>
            <a:solidFill>
              <a:srgbClr val="205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1548206"/>
            <a:ext cx="427101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B8CDE4"/>
                </a:solidFill>
              </a:rPr>
              <a:t>TEAM EFFECTIVENESS</a:t>
            </a:r>
            <a:r>
              <a:rPr sz="2800" spc="-100" dirty="0">
                <a:solidFill>
                  <a:srgbClr val="B8CDE4"/>
                </a:solidFill>
              </a:rPr>
              <a:t> </a:t>
            </a:r>
            <a:r>
              <a:rPr sz="2800" spc="-5" dirty="0">
                <a:solidFill>
                  <a:srgbClr val="B8CDE4"/>
                </a:solidFill>
              </a:rPr>
              <a:t>USING  </a:t>
            </a:r>
            <a:r>
              <a:rPr sz="2800" dirty="0">
                <a:solidFill>
                  <a:srgbClr val="B8CDE4"/>
                </a:solidFill>
              </a:rPr>
              <a:t>THE </a:t>
            </a:r>
            <a:r>
              <a:rPr sz="2800" spc="-5" dirty="0">
                <a:solidFill>
                  <a:srgbClr val="B8CDE4"/>
                </a:solidFill>
              </a:rPr>
              <a:t>SCALED</a:t>
            </a:r>
            <a:r>
              <a:rPr sz="2800" spc="-60" dirty="0">
                <a:solidFill>
                  <a:srgbClr val="B8CDE4"/>
                </a:solidFill>
              </a:rPr>
              <a:t> </a:t>
            </a:r>
            <a:r>
              <a:rPr sz="2800" spc="-25" dirty="0">
                <a:solidFill>
                  <a:srgbClr val="B8CDE4"/>
                </a:solidFill>
              </a:rPr>
              <a:t>COMPARISON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877925" y="3149854"/>
            <a:ext cx="7258684" cy="29914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870" marR="316230" indent="-344805">
              <a:lnSpc>
                <a:spcPct val="80000"/>
              </a:lnSpc>
              <a:spcBef>
                <a:spcPts val="760"/>
              </a:spcBef>
            </a:pPr>
            <a:r>
              <a:rPr sz="2700" b="1" spc="-60" dirty="0">
                <a:latin typeface="Carlito"/>
                <a:cs typeface="Carlito"/>
              </a:rPr>
              <a:t>Team </a:t>
            </a:r>
            <a:r>
              <a:rPr sz="2700" b="1" spc="-15" dirty="0">
                <a:latin typeface="Carlito"/>
                <a:cs typeface="Carlito"/>
              </a:rPr>
              <a:t>Effectiveness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5" dirty="0">
                <a:latin typeface="Carlito"/>
                <a:cs typeface="Carlito"/>
              </a:rPr>
              <a:t>a </a:t>
            </a:r>
            <a:r>
              <a:rPr sz="2700" spc="-15" dirty="0">
                <a:latin typeface="Carlito"/>
                <a:cs typeface="Carlito"/>
              </a:rPr>
              <a:t>proven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practical  </a:t>
            </a:r>
            <a:r>
              <a:rPr sz="2700" dirty="0">
                <a:latin typeface="Carlito"/>
                <a:cs typeface="Carlito"/>
              </a:rPr>
              <a:t>diagnostic tool </a:t>
            </a:r>
            <a:r>
              <a:rPr sz="2700" spc="-15" dirty="0">
                <a:latin typeface="Carlito"/>
                <a:cs typeface="Carlito"/>
              </a:rPr>
              <a:t>for </a:t>
            </a:r>
            <a:r>
              <a:rPr sz="2700" spc="-5" dirty="0">
                <a:latin typeface="Carlito"/>
                <a:cs typeface="Carlito"/>
              </a:rPr>
              <a:t>assessing team</a:t>
            </a:r>
            <a:r>
              <a:rPr sz="2700" spc="-17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effectiveness 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improving </a:t>
            </a:r>
            <a:r>
              <a:rPr sz="2700" dirty="0">
                <a:latin typeface="Carlito"/>
                <a:cs typeface="Carlito"/>
              </a:rPr>
              <a:t>work </a:t>
            </a:r>
            <a:r>
              <a:rPr sz="2700" spc="-10" dirty="0">
                <a:latin typeface="Carlito"/>
                <a:cs typeface="Carlito"/>
              </a:rPr>
              <a:t>group</a:t>
            </a:r>
            <a:r>
              <a:rPr sz="2700" spc="-10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performance.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Carlito"/>
              <a:cs typeface="Carlito"/>
            </a:endParaRPr>
          </a:p>
          <a:p>
            <a:pPr marL="356870" marR="5080" indent="-344805">
              <a:lnSpc>
                <a:spcPct val="80000"/>
              </a:lnSpc>
              <a:spcBef>
                <a:spcPts val="5"/>
              </a:spcBef>
            </a:pPr>
            <a:r>
              <a:rPr sz="2700" b="1" spc="-60" dirty="0">
                <a:latin typeface="Carlito"/>
                <a:cs typeface="Carlito"/>
              </a:rPr>
              <a:t>Team </a:t>
            </a:r>
            <a:r>
              <a:rPr sz="2700" b="1" spc="-15" dirty="0">
                <a:latin typeface="Carlito"/>
                <a:cs typeface="Carlito"/>
              </a:rPr>
              <a:t>Effectiveness </a:t>
            </a:r>
            <a:r>
              <a:rPr sz="2700" spc="-5" dirty="0">
                <a:latin typeface="Carlito"/>
                <a:cs typeface="Carlito"/>
              </a:rPr>
              <a:t>gives </a:t>
            </a:r>
            <a:r>
              <a:rPr sz="2700" spc="5" dirty="0">
                <a:latin typeface="Carlito"/>
                <a:cs typeface="Carlito"/>
              </a:rPr>
              <a:t>the </a:t>
            </a:r>
            <a:r>
              <a:rPr sz="2700" spc="-5" dirty="0">
                <a:latin typeface="Carlito"/>
                <a:cs typeface="Carlito"/>
              </a:rPr>
              <a:t>team </a:t>
            </a:r>
            <a:r>
              <a:rPr sz="2700" spc="5" dirty="0">
                <a:latin typeface="Carlito"/>
                <a:cs typeface="Carlito"/>
              </a:rPr>
              <a:t>a </a:t>
            </a:r>
            <a:r>
              <a:rPr sz="2700" spc="-5" dirty="0">
                <a:latin typeface="Carlito"/>
                <a:cs typeface="Carlito"/>
              </a:rPr>
              <a:t>very precise 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5" dirty="0">
                <a:latin typeface="Carlito"/>
                <a:cs typeface="Carlito"/>
              </a:rPr>
              <a:t>reliable </a:t>
            </a:r>
            <a:r>
              <a:rPr sz="2700" b="1" dirty="0">
                <a:latin typeface="Carlito"/>
                <a:cs typeface="Carlito"/>
              </a:rPr>
              <a:t>consensus </a:t>
            </a:r>
            <a:r>
              <a:rPr sz="2700" spc="5" dirty="0">
                <a:latin typeface="Carlito"/>
                <a:cs typeface="Carlito"/>
              </a:rPr>
              <a:t>as </a:t>
            </a:r>
            <a:r>
              <a:rPr sz="2700" spc="-10" dirty="0">
                <a:latin typeface="Carlito"/>
                <a:cs typeface="Carlito"/>
              </a:rPr>
              <a:t>to </a:t>
            </a:r>
            <a:r>
              <a:rPr sz="2700" spc="-5" dirty="0">
                <a:latin typeface="Carlito"/>
                <a:cs typeface="Carlito"/>
              </a:rPr>
              <a:t>what team</a:t>
            </a:r>
            <a:r>
              <a:rPr sz="2700" spc="-21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members  </a:t>
            </a:r>
            <a:r>
              <a:rPr sz="2700" spc="-5" dirty="0">
                <a:latin typeface="Carlito"/>
                <a:cs typeface="Carlito"/>
              </a:rPr>
              <a:t>see </a:t>
            </a:r>
            <a:r>
              <a:rPr sz="2700" dirty="0">
                <a:latin typeface="Carlito"/>
                <a:cs typeface="Carlito"/>
              </a:rPr>
              <a:t>going well and </a:t>
            </a:r>
            <a:r>
              <a:rPr sz="2700" spc="-5" dirty="0">
                <a:latin typeface="Carlito"/>
                <a:cs typeface="Carlito"/>
              </a:rPr>
              <a:t>what needs</a:t>
            </a:r>
            <a:r>
              <a:rPr sz="2700" spc="-15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improvement.</a:t>
            </a:r>
            <a:endParaRPr sz="2700">
              <a:latin typeface="Carlito"/>
              <a:cs typeface="Carlito"/>
            </a:endParaRPr>
          </a:p>
          <a:p>
            <a:pPr marL="4369435">
              <a:lnSpc>
                <a:spcPct val="100000"/>
              </a:lnSpc>
            </a:pPr>
            <a:r>
              <a:rPr sz="2700" dirty="0">
                <a:latin typeface="Carlito"/>
                <a:cs typeface="Carlito"/>
              </a:rPr>
              <a:t>Cont..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420874"/>
              <a:ext cx="9144000" cy="4437380"/>
            </a:xfrm>
            <a:custGeom>
              <a:avLst/>
              <a:gdLst/>
              <a:ahLst/>
              <a:cxnLst/>
              <a:rect l="l" t="t" r="r" b="b"/>
              <a:pathLst>
                <a:path w="9144000" h="4437380">
                  <a:moveTo>
                    <a:pt x="0" y="4437125"/>
                  </a:moveTo>
                  <a:lnTo>
                    <a:pt x="9144000" y="443712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4371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7007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2742" y="2903347"/>
            <a:ext cx="8074025" cy="3360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ts val="275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b="1" spc="-60" dirty="0">
                <a:solidFill>
                  <a:srgbClr val="B8CDE4"/>
                </a:solidFill>
                <a:latin typeface="Carlito"/>
                <a:cs typeface="Carlito"/>
              </a:rPr>
              <a:t>Team </a:t>
            </a:r>
            <a:r>
              <a:rPr sz="2700" b="1" spc="-15" dirty="0">
                <a:solidFill>
                  <a:srgbClr val="B8CDE4"/>
                </a:solidFill>
                <a:latin typeface="Carlito"/>
                <a:cs typeface="Carlito"/>
              </a:rPr>
              <a:t>Effectiveness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helps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team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members to</a:t>
            </a:r>
            <a:r>
              <a:rPr sz="2700" spc="-35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very</a:t>
            </a:r>
            <a:endParaRPr sz="2700">
              <a:latin typeface="Carlito"/>
              <a:cs typeface="Carlito"/>
            </a:endParaRPr>
          </a:p>
          <a:p>
            <a:pPr marL="356870" marR="229235">
              <a:lnSpc>
                <a:spcPct val="70400"/>
              </a:lnSpc>
              <a:spcBef>
                <a:spcPts val="470"/>
              </a:spcBef>
            </a:pP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quickly </a:t>
            </a:r>
            <a:r>
              <a:rPr sz="2700" b="1" dirty="0">
                <a:solidFill>
                  <a:srgbClr val="B8CDE4"/>
                </a:solidFill>
                <a:latin typeface="Carlito"/>
                <a:cs typeface="Carlito"/>
              </a:rPr>
              <a:t>pinpoint </a:t>
            </a:r>
            <a:r>
              <a:rPr sz="2700" b="1" spc="5" dirty="0">
                <a:solidFill>
                  <a:srgbClr val="B8CDE4"/>
                </a:solidFill>
                <a:latin typeface="Carlito"/>
                <a:cs typeface="Carlito"/>
              </a:rPr>
              <a:t>the </a:t>
            </a:r>
            <a:r>
              <a:rPr sz="2700" b="1" spc="-10" dirty="0">
                <a:solidFill>
                  <a:srgbClr val="B8CDE4"/>
                </a:solidFill>
                <a:latin typeface="Carlito"/>
                <a:cs typeface="Carlito"/>
              </a:rPr>
              <a:t>gap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between where they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are</a:t>
            </a:r>
            <a:r>
              <a:rPr sz="2700" spc="-280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and 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where they </a:t>
            </a: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need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to</a:t>
            </a:r>
            <a:r>
              <a:rPr sz="2700" spc="-105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be.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rlito"/>
              <a:cs typeface="Carlito"/>
            </a:endParaRPr>
          </a:p>
          <a:p>
            <a:pPr marL="356870" indent="-344805">
              <a:lnSpc>
                <a:spcPts val="275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5" dirty="0">
                <a:solidFill>
                  <a:srgbClr val="B8CDE4"/>
                </a:solidFill>
                <a:latin typeface="Carlito"/>
                <a:cs typeface="Carlito"/>
              </a:rPr>
              <a:t>With </a:t>
            </a:r>
            <a:r>
              <a:rPr sz="2700" b="1" spc="-60" dirty="0">
                <a:solidFill>
                  <a:srgbClr val="B8CDE4"/>
                </a:solidFill>
                <a:latin typeface="Carlito"/>
                <a:cs typeface="Carlito"/>
              </a:rPr>
              <a:t>Team </a:t>
            </a:r>
            <a:r>
              <a:rPr sz="2700" b="1" spc="-10" dirty="0">
                <a:solidFill>
                  <a:srgbClr val="B8CDE4"/>
                </a:solidFill>
                <a:latin typeface="Carlito"/>
                <a:cs typeface="Carlito"/>
              </a:rPr>
              <a:t>Effectiveness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, </a:t>
            </a: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all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team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members</a:t>
            </a:r>
            <a:r>
              <a:rPr sz="2700" spc="-120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participate</a:t>
            </a:r>
            <a:endParaRPr sz="2700">
              <a:latin typeface="Carlito"/>
              <a:cs typeface="Carlito"/>
            </a:endParaRPr>
          </a:p>
          <a:p>
            <a:pPr marL="356870" marR="204470">
              <a:lnSpc>
                <a:spcPct val="70400"/>
              </a:lnSpc>
              <a:spcBef>
                <a:spcPts val="465"/>
              </a:spcBef>
            </a:pPr>
            <a:r>
              <a:rPr sz="2700" spc="5" dirty="0">
                <a:solidFill>
                  <a:srgbClr val="B8CDE4"/>
                </a:solidFill>
                <a:latin typeface="Carlito"/>
                <a:cs typeface="Carlito"/>
              </a:rPr>
              <a:t>in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team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improvement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through </a:t>
            </a:r>
            <a:r>
              <a:rPr sz="2700" spc="5" dirty="0">
                <a:solidFill>
                  <a:srgbClr val="B8CDE4"/>
                </a:solidFill>
                <a:latin typeface="Carlito"/>
                <a:cs typeface="Carlito"/>
              </a:rPr>
              <a:t>a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sharing </a:t>
            </a:r>
            <a:r>
              <a:rPr sz="2700" spc="5" dirty="0">
                <a:solidFill>
                  <a:srgbClr val="B8CDE4"/>
                </a:solidFill>
                <a:latin typeface="Carlito"/>
                <a:cs typeface="Carlito"/>
              </a:rPr>
              <a:t>of </a:t>
            </a: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their</a:t>
            </a:r>
            <a:r>
              <a:rPr sz="2700" spc="-170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views  </a:t>
            </a: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about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team performance </a:t>
            </a: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and needed</a:t>
            </a:r>
            <a:r>
              <a:rPr sz="2700" spc="-204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improvement.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rlito"/>
              <a:cs typeface="Carlito"/>
            </a:endParaRPr>
          </a:p>
          <a:p>
            <a:pPr marL="344170" marR="865505" indent="-344170">
              <a:lnSpc>
                <a:spcPts val="2750"/>
              </a:lnSpc>
              <a:buFont typeface="Arial"/>
              <a:buChar char="•"/>
              <a:tabLst>
                <a:tab pos="344170" algn="l"/>
                <a:tab pos="357505" algn="l"/>
              </a:tabLst>
            </a:pPr>
            <a:r>
              <a:rPr sz="2700" spc="-15" dirty="0">
                <a:solidFill>
                  <a:srgbClr val="B8CDE4"/>
                </a:solidFill>
                <a:latin typeface="Carlito"/>
                <a:cs typeface="Carlito"/>
              </a:rPr>
              <a:t>Unlike </a:t>
            </a:r>
            <a:r>
              <a:rPr sz="2700" dirty="0">
                <a:solidFill>
                  <a:srgbClr val="B8CDE4"/>
                </a:solidFill>
                <a:latin typeface="Carlito"/>
                <a:cs typeface="Carlito"/>
              </a:rPr>
              <a:t>other diagnostic tools, </a:t>
            </a:r>
            <a:r>
              <a:rPr sz="2700" b="1" spc="-55" dirty="0">
                <a:solidFill>
                  <a:srgbClr val="B8CDE4"/>
                </a:solidFill>
                <a:latin typeface="Carlito"/>
                <a:cs typeface="Carlito"/>
              </a:rPr>
              <a:t>Team</a:t>
            </a:r>
            <a:r>
              <a:rPr sz="2700" b="1" spc="-145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b="1" spc="-15" dirty="0">
                <a:solidFill>
                  <a:srgbClr val="B8CDE4"/>
                </a:solidFill>
                <a:latin typeface="Carlito"/>
                <a:cs typeface="Carlito"/>
              </a:rPr>
              <a:t>Effectiveness</a:t>
            </a:r>
            <a:endParaRPr sz="2700">
              <a:latin typeface="Carlito"/>
              <a:cs typeface="Carlito"/>
            </a:endParaRPr>
          </a:p>
          <a:p>
            <a:pPr marR="934719" algn="ctr">
              <a:lnSpc>
                <a:spcPts val="2750"/>
              </a:lnSpc>
            </a:pP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works </a:t>
            </a:r>
            <a:r>
              <a:rPr sz="2700" spc="5" dirty="0">
                <a:solidFill>
                  <a:srgbClr val="B8CDE4"/>
                </a:solidFill>
                <a:latin typeface="Carlito"/>
                <a:cs typeface="Carlito"/>
              </a:rPr>
              <a:t>with </a:t>
            </a:r>
            <a:r>
              <a:rPr sz="2700" spc="-5" dirty="0">
                <a:solidFill>
                  <a:srgbClr val="B8CDE4"/>
                </a:solidFill>
                <a:latin typeface="Carlito"/>
                <a:cs typeface="Carlito"/>
              </a:rPr>
              <a:t>teams </a:t>
            </a:r>
            <a:r>
              <a:rPr sz="2700" b="1" spc="5" dirty="0">
                <a:solidFill>
                  <a:srgbClr val="B8CDE4"/>
                </a:solidFill>
                <a:latin typeface="Carlito"/>
                <a:cs typeface="Carlito"/>
              </a:rPr>
              <a:t>as small as 5 </a:t>
            </a:r>
            <a:r>
              <a:rPr sz="2700" b="1" spc="-10" dirty="0">
                <a:solidFill>
                  <a:srgbClr val="B8CDE4"/>
                </a:solidFill>
                <a:latin typeface="Carlito"/>
                <a:cs typeface="Carlito"/>
              </a:rPr>
              <a:t>to </a:t>
            </a:r>
            <a:r>
              <a:rPr sz="2700" b="1" spc="5" dirty="0">
                <a:solidFill>
                  <a:srgbClr val="B8CDE4"/>
                </a:solidFill>
                <a:latin typeface="Carlito"/>
                <a:cs typeface="Carlito"/>
              </a:rPr>
              <a:t>7</a:t>
            </a:r>
            <a:r>
              <a:rPr sz="2700" b="1" spc="-210" dirty="0">
                <a:solidFill>
                  <a:srgbClr val="B8CDE4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B8CDE4"/>
                </a:solidFill>
                <a:latin typeface="Carlito"/>
                <a:cs typeface="Carlito"/>
              </a:rPr>
              <a:t>members.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700796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89">
                <a:moveTo>
                  <a:pt x="9144000" y="0"/>
                </a:moveTo>
                <a:lnTo>
                  <a:pt x="0" y="0"/>
                </a:lnTo>
                <a:lnTo>
                  <a:pt x="0" y="720077"/>
                </a:lnTo>
                <a:lnTo>
                  <a:pt x="9144000" y="72007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318" y="1912061"/>
            <a:ext cx="8264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B8CDE4"/>
                </a:solidFill>
              </a:rPr>
              <a:t>TEAM EFFECTIVENESS USING </a:t>
            </a:r>
            <a:r>
              <a:rPr sz="2800" dirty="0">
                <a:solidFill>
                  <a:srgbClr val="B8CDE4"/>
                </a:solidFill>
              </a:rPr>
              <a:t>THE </a:t>
            </a:r>
            <a:r>
              <a:rPr sz="2800" spc="-5" dirty="0">
                <a:solidFill>
                  <a:srgbClr val="B8CDE4"/>
                </a:solidFill>
              </a:rPr>
              <a:t>SCALED</a:t>
            </a:r>
            <a:r>
              <a:rPr sz="2800" spc="-40" dirty="0">
                <a:solidFill>
                  <a:srgbClr val="B8CDE4"/>
                </a:solidFill>
              </a:rPr>
              <a:t> </a:t>
            </a:r>
            <a:r>
              <a:rPr sz="2800" spc="-25" dirty="0">
                <a:solidFill>
                  <a:srgbClr val="B8CDE4"/>
                </a:solidFill>
              </a:rPr>
              <a:t>COMPARISON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32965"/>
          </a:xfrm>
          <a:custGeom>
            <a:avLst/>
            <a:gdLst/>
            <a:ahLst/>
            <a:cxnLst/>
            <a:rect l="l" t="t" r="r" b="b"/>
            <a:pathLst>
              <a:path w="9144000" h="2132965">
                <a:moveTo>
                  <a:pt x="0" y="2132888"/>
                </a:moveTo>
                <a:lnTo>
                  <a:pt x="9144000" y="2132888"/>
                </a:lnTo>
                <a:lnTo>
                  <a:pt x="9144000" y="0"/>
                </a:lnTo>
                <a:lnTo>
                  <a:pt x="0" y="0"/>
                </a:lnTo>
                <a:lnTo>
                  <a:pt x="0" y="2132888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98445"/>
            <a:ext cx="9144000" cy="4059554"/>
          </a:xfrm>
          <a:custGeom>
            <a:avLst/>
            <a:gdLst/>
            <a:ahLst/>
            <a:cxnLst/>
            <a:rect l="l" t="t" r="r" b="b"/>
            <a:pathLst>
              <a:path w="9144000" h="4059554">
                <a:moveTo>
                  <a:pt x="0" y="4059554"/>
                </a:moveTo>
                <a:lnTo>
                  <a:pt x="9144000" y="4059554"/>
                </a:lnTo>
                <a:lnTo>
                  <a:pt x="9144000" y="0"/>
                </a:lnTo>
                <a:lnTo>
                  <a:pt x="0" y="0"/>
                </a:lnTo>
                <a:lnTo>
                  <a:pt x="0" y="4059554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32888"/>
            <a:ext cx="9144000" cy="666115"/>
          </a:xfrm>
          <a:custGeom>
            <a:avLst/>
            <a:gdLst/>
            <a:ahLst/>
            <a:cxnLst/>
            <a:rect l="l" t="t" r="r" b="b"/>
            <a:pathLst>
              <a:path w="9144000" h="666114">
                <a:moveTo>
                  <a:pt x="9144000" y="0"/>
                </a:moveTo>
                <a:lnTo>
                  <a:pt x="0" y="0"/>
                </a:lnTo>
                <a:lnTo>
                  <a:pt x="0" y="665556"/>
                </a:lnTo>
                <a:lnTo>
                  <a:pt x="9144000" y="66555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177" y="2097735"/>
            <a:ext cx="62960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0" dirty="0"/>
              <a:t>ASPECTS </a:t>
            </a:r>
            <a:r>
              <a:rPr sz="4000" dirty="0"/>
              <a:t>OF </a:t>
            </a:r>
            <a:r>
              <a:rPr sz="4000" spc="-20" dirty="0"/>
              <a:t>EXCELLENT</a:t>
            </a:r>
            <a:r>
              <a:rPr sz="4000" spc="-135" dirty="0"/>
              <a:t> </a:t>
            </a:r>
            <a:r>
              <a:rPr sz="4000" spc="-10" dirty="0"/>
              <a:t>TEAM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913891" y="3183382"/>
            <a:ext cx="7271384" cy="29914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marR="1313815" indent="-344805">
              <a:lnSpc>
                <a:spcPts val="2910"/>
              </a:lnSpc>
              <a:spcBef>
                <a:spcPts val="484"/>
              </a:spcBef>
            </a:pPr>
            <a:r>
              <a:rPr sz="2700" b="1" spc="5" dirty="0">
                <a:latin typeface="Carlito"/>
                <a:cs typeface="Carlito"/>
              </a:rPr>
              <a:t>Balance </a:t>
            </a:r>
            <a:r>
              <a:rPr sz="2700" spc="5" dirty="0">
                <a:latin typeface="Carlito"/>
                <a:cs typeface="Carlito"/>
              </a:rPr>
              <a:t>and </a:t>
            </a:r>
            <a:r>
              <a:rPr sz="2700" b="1" spc="-10" dirty="0">
                <a:latin typeface="Carlito"/>
                <a:cs typeface="Carlito"/>
              </a:rPr>
              <a:t>Coverage </a:t>
            </a:r>
            <a:r>
              <a:rPr sz="2700" spc="-10" dirty="0">
                <a:latin typeface="Carlito"/>
                <a:cs typeface="Carlito"/>
              </a:rPr>
              <a:t>are </a:t>
            </a:r>
            <a:r>
              <a:rPr sz="2700" dirty="0">
                <a:latin typeface="Carlito"/>
                <a:cs typeface="Carlito"/>
              </a:rPr>
              <a:t>two </a:t>
            </a:r>
            <a:r>
              <a:rPr sz="2700" spc="5" dirty="0">
                <a:latin typeface="Carlito"/>
                <a:cs typeface="Carlito"/>
              </a:rPr>
              <a:t>of the</a:t>
            </a:r>
            <a:r>
              <a:rPr sz="2700" spc="-29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most  important </a:t>
            </a:r>
            <a:r>
              <a:rPr sz="2700" dirty="0">
                <a:latin typeface="Carlito"/>
                <a:cs typeface="Carlito"/>
              </a:rPr>
              <a:t>aspects </a:t>
            </a:r>
            <a:r>
              <a:rPr sz="2700" spc="5" dirty="0">
                <a:latin typeface="Carlito"/>
                <a:cs typeface="Carlito"/>
              </a:rPr>
              <a:t>of </a:t>
            </a:r>
            <a:r>
              <a:rPr sz="2700" spc="-15" dirty="0">
                <a:latin typeface="Carlito"/>
                <a:cs typeface="Carlito"/>
              </a:rPr>
              <a:t>excellent</a:t>
            </a:r>
            <a:r>
              <a:rPr sz="2700" spc="-125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teams:-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5" dirty="0">
                <a:latin typeface="Carlito"/>
                <a:cs typeface="Carlito"/>
              </a:rPr>
              <a:t>Whenever </a:t>
            </a:r>
            <a:r>
              <a:rPr sz="2700" dirty="0">
                <a:latin typeface="Carlito"/>
                <a:cs typeface="Carlito"/>
              </a:rPr>
              <a:t>team is </a:t>
            </a:r>
            <a:r>
              <a:rPr sz="2700" spc="5" dirty="0">
                <a:latin typeface="Carlito"/>
                <a:cs typeface="Carlito"/>
              </a:rPr>
              <a:t>out of </a:t>
            </a:r>
            <a:r>
              <a:rPr sz="2700" dirty="0">
                <a:latin typeface="Carlito"/>
                <a:cs typeface="Carlito"/>
              </a:rPr>
              <a:t>balance, it is</a:t>
            </a:r>
            <a:r>
              <a:rPr sz="2700" spc="-19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vulnerable.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450">
              <a:latin typeface="Carlito"/>
              <a:cs typeface="Carlito"/>
            </a:endParaRPr>
          </a:p>
          <a:p>
            <a:pPr marL="356870" marR="248920" indent="-344805">
              <a:lnSpc>
                <a:spcPts val="293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latin typeface="Carlito"/>
                <a:cs typeface="Carlito"/>
              </a:rPr>
              <a:t>Great </a:t>
            </a:r>
            <a:r>
              <a:rPr sz="2700" dirty="0">
                <a:latin typeface="Carlito"/>
                <a:cs typeface="Carlito"/>
              </a:rPr>
              <a:t>teams need </a:t>
            </a:r>
            <a:r>
              <a:rPr sz="2700" spc="-15" dirty="0">
                <a:latin typeface="Carlito"/>
                <a:cs typeface="Carlito"/>
              </a:rPr>
              <a:t>coverage </a:t>
            </a:r>
            <a:r>
              <a:rPr sz="2700" spc="-5" dirty="0">
                <a:latin typeface="Carlito"/>
                <a:cs typeface="Carlito"/>
              </a:rPr>
              <a:t>across </a:t>
            </a:r>
            <a:r>
              <a:rPr sz="2700" spc="-40" dirty="0">
                <a:latin typeface="Carlito"/>
                <a:cs typeface="Carlito"/>
              </a:rPr>
              <a:t>key</a:t>
            </a:r>
            <a:r>
              <a:rPr sz="2700" spc="-18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positions  </a:t>
            </a:r>
            <a:r>
              <a:rPr sz="2700" spc="5" dirty="0">
                <a:latin typeface="Carlito"/>
                <a:cs typeface="Carlito"/>
              </a:rPr>
              <a:t>with </a:t>
            </a:r>
            <a:r>
              <a:rPr sz="2700" spc="-10" dirty="0">
                <a:latin typeface="Carlito"/>
                <a:cs typeface="Carlito"/>
              </a:rPr>
              <a:t>strong </a:t>
            </a:r>
            <a:r>
              <a:rPr sz="2700" dirty="0">
                <a:latin typeface="Carlito"/>
                <a:cs typeface="Carlito"/>
              </a:rPr>
              <a:t>individual</a:t>
            </a:r>
            <a:r>
              <a:rPr sz="2700" spc="-95" dirty="0">
                <a:latin typeface="Carlito"/>
                <a:cs typeface="Carlito"/>
              </a:rPr>
              <a:t> </a:t>
            </a:r>
            <a:r>
              <a:rPr sz="2700" spc="-20" dirty="0">
                <a:latin typeface="Carlito"/>
                <a:cs typeface="Carlito"/>
              </a:rPr>
              <a:t>players.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8796"/>
            <a:ext cx="9144000" cy="220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88" cy="2276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3369" y="482600"/>
            <a:ext cx="36423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00"/>
                </a:solidFill>
              </a:rPr>
              <a:t>BOEHM’S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15" dirty="0">
                <a:solidFill>
                  <a:srgbClr val="000000"/>
                </a:solidFill>
              </a:rPr>
              <a:t>PRINCIPLES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36244" y="2826207"/>
            <a:ext cx="8004175" cy="3671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600" spc="-5" dirty="0">
                <a:latin typeface="Carlito"/>
                <a:cs typeface="Carlito"/>
              </a:rPr>
              <a:t>The principle of </a:t>
            </a:r>
            <a:r>
              <a:rPr sz="2600" spc="-15" dirty="0">
                <a:latin typeface="Carlito"/>
                <a:cs typeface="Carlito"/>
              </a:rPr>
              <a:t>top </a:t>
            </a:r>
            <a:r>
              <a:rPr sz="2600" spc="-10" dirty="0">
                <a:latin typeface="Carlito"/>
                <a:cs typeface="Carlito"/>
              </a:rPr>
              <a:t>talent </a:t>
            </a:r>
            <a:r>
              <a:rPr sz="2600" b="1" spc="-5" dirty="0">
                <a:latin typeface="Carlito"/>
                <a:cs typeface="Carlito"/>
              </a:rPr>
              <a:t>: Use </a:t>
            </a:r>
            <a:r>
              <a:rPr sz="2600" b="1" spc="-25" dirty="0">
                <a:latin typeface="Carlito"/>
                <a:cs typeface="Carlito"/>
              </a:rPr>
              <a:t>better </a:t>
            </a:r>
            <a:r>
              <a:rPr sz="2600" b="1" spc="-10" dirty="0">
                <a:latin typeface="Carlito"/>
                <a:cs typeface="Carlito"/>
              </a:rPr>
              <a:t>and </a:t>
            </a:r>
            <a:r>
              <a:rPr sz="2600" b="1" spc="-35" dirty="0">
                <a:latin typeface="Carlito"/>
                <a:cs typeface="Carlito"/>
              </a:rPr>
              <a:t>fewer</a:t>
            </a:r>
            <a:r>
              <a:rPr sz="2600" b="1" spc="23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people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>
              <a:latin typeface="Carlito"/>
              <a:cs typeface="Carlito"/>
            </a:endParaRPr>
          </a:p>
          <a:p>
            <a:pPr marL="356870" marR="205104" indent="-344805">
              <a:lnSpc>
                <a:spcPts val="281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600" spc="-5" dirty="0">
                <a:latin typeface="Carlito"/>
                <a:cs typeface="Carlito"/>
              </a:rPr>
              <a:t>The principle of </a:t>
            </a:r>
            <a:r>
              <a:rPr sz="2600" spc="-10" dirty="0">
                <a:latin typeface="Carlito"/>
                <a:cs typeface="Carlito"/>
              </a:rPr>
              <a:t>job matching </a:t>
            </a:r>
            <a:r>
              <a:rPr sz="2600" spc="-5" dirty="0">
                <a:latin typeface="Carlito"/>
                <a:cs typeface="Carlito"/>
              </a:rPr>
              <a:t>: </a:t>
            </a:r>
            <a:r>
              <a:rPr sz="2600" b="1" dirty="0">
                <a:latin typeface="Carlito"/>
                <a:cs typeface="Carlito"/>
              </a:rPr>
              <a:t>Fit </a:t>
            </a:r>
            <a:r>
              <a:rPr sz="2600" b="1" spc="-10" dirty="0">
                <a:latin typeface="Carlito"/>
                <a:cs typeface="Carlito"/>
              </a:rPr>
              <a:t>the </a:t>
            </a:r>
            <a:r>
              <a:rPr sz="2600" b="1" spc="-20" dirty="0">
                <a:latin typeface="Carlito"/>
                <a:cs typeface="Carlito"/>
              </a:rPr>
              <a:t>tasks </a:t>
            </a:r>
            <a:r>
              <a:rPr sz="2600" b="1" spc="-25" dirty="0">
                <a:latin typeface="Carlito"/>
                <a:cs typeface="Carlito"/>
              </a:rPr>
              <a:t>to </a:t>
            </a:r>
            <a:r>
              <a:rPr sz="2600" b="1" spc="-10" dirty="0">
                <a:latin typeface="Carlito"/>
                <a:cs typeface="Carlito"/>
              </a:rPr>
              <a:t>the </a:t>
            </a:r>
            <a:r>
              <a:rPr sz="2600" b="1" dirty="0">
                <a:latin typeface="Carlito"/>
                <a:cs typeface="Carlito"/>
              </a:rPr>
              <a:t>skills  </a:t>
            </a:r>
            <a:r>
              <a:rPr sz="2600" b="1" spc="-10" dirty="0">
                <a:latin typeface="Carlito"/>
                <a:cs typeface="Carlito"/>
              </a:rPr>
              <a:t>and </a:t>
            </a:r>
            <a:r>
              <a:rPr sz="2600" b="1" spc="-15" dirty="0">
                <a:latin typeface="Carlito"/>
                <a:cs typeface="Carlito"/>
              </a:rPr>
              <a:t>motivation </a:t>
            </a:r>
            <a:r>
              <a:rPr sz="2600" b="1" spc="-5" dirty="0">
                <a:latin typeface="Carlito"/>
                <a:cs typeface="Carlito"/>
              </a:rPr>
              <a:t>of </a:t>
            </a:r>
            <a:r>
              <a:rPr sz="2600" b="1" spc="-10" dirty="0">
                <a:latin typeface="Carlito"/>
                <a:cs typeface="Carlito"/>
              </a:rPr>
              <a:t>the </a:t>
            </a:r>
            <a:r>
              <a:rPr sz="2600" b="1" spc="-5" dirty="0">
                <a:latin typeface="Carlito"/>
                <a:cs typeface="Carlito"/>
              </a:rPr>
              <a:t>people</a:t>
            </a:r>
            <a:r>
              <a:rPr sz="2600" b="1" spc="175" dirty="0">
                <a:latin typeface="Carlito"/>
                <a:cs typeface="Carlito"/>
              </a:rPr>
              <a:t> </a:t>
            </a:r>
            <a:r>
              <a:rPr sz="2600" b="1" spc="-20" dirty="0">
                <a:latin typeface="Carlito"/>
                <a:cs typeface="Carlito"/>
              </a:rPr>
              <a:t>available.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50">
              <a:latin typeface="Carlito"/>
              <a:cs typeface="Carlito"/>
            </a:endParaRPr>
          </a:p>
          <a:p>
            <a:pPr marL="356870" marR="290830" indent="-344805">
              <a:lnSpc>
                <a:spcPct val="9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600" spc="-5" dirty="0">
                <a:latin typeface="Carlito"/>
                <a:cs typeface="Carlito"/>
              </a:rPr>
              <a:t>The principle </a:t>
            </a:r>
            <a:r>
              <a:rPr sz="2600" spc="-10" dirty="0">
                <a:latin typeface="Carlito"/>
                <a:cs typeface="Carlito"/>
              </a:rPr>
              <a:t>of career progression </a:t>
            </a:r>
            <a:r>
              <a:rPr sz="2600" spc="-5" dirty="0">
                <a:latin typeface="Carlito"/>
                <a:cs typeface="Carlito"/>
              </a:rPr>
              <a:t>: </a:t>
            </a:r>
            <a:r>
              <a:rPr sz="2600" b="1" spc="-15" dirty="0">
                <a:latin typeface="Carlito"/>
                <a:cs typeface="Carlito"/>
              </a:rPr>
              <a:t>An </a:t>
            </a:r>
            <a:r>
              <a:rPr sz="2600" b="1" spc="-20" dirty="0">
                <a:latin typeface="Carlito"/>
                <a:cs typeface="Carlito"/>
              </a:rPr>
              <a:t>organization  </a:t>
            </a:r>
            <a:r>
              <a:rPr sz="2600" b="1" spc="-10" dirty="0">
                <a:latin typeface="Carlito"/>
                <a:cs typeface="Carlito"/>
              </a:rPr>
              <a:t>does </a:t>
            </a:r>
            <a:r>
              <a:rPr sz="2600" b="1" spc="-15" dirty="0">
                <a:latin typeface="Carlito"/>
                <a:cs typeface="Carlito"/>
              </a:rPr>
              <a:t>best </a:t>
            </a:r>
            <a:r>
              <a:rPr sz="2600" b="1" spc="-5" dirty="0">
                <a:latin typeface="Carlito"/>
                <a:cs typeface="Carlito"/>
              </a:rPr>
              <a:t>in </a:t>
            </a:r>
            <a:r>
              <a:rPr sz="2600" b="1" spc="-10" dirty="0">
                <a:latin typeface="Carlito"/>
                <a:cs typeface="Carlito"/>
              </a:rPr>
              <a:t>the </a:t>
            </a:r>
            <a:r>
              <a:rPr sz="2600" b="1" spc="-5" dirty="0">
                <a:latin typeface="Carlito"/>
                <a:cs typeface="Carlito"/>
              </a:rPr>
              <a:t>long </a:t>
            </a:r>
            <a:r>
              <a:rPr sz="2600" b="1" spc="-10" dirty="0">
                <a:latin typeface="Carlito"/>
                <a:cs typeface="Carlito"/>
              </a:rPr>
              <a:t>run </a:t>
            </a:r>
            <a:r>
              <a:rPr sz="2600" b="1" spc="-20" dirty="0">
                <a:latin typeface="Carlito"/>
                <a:cs typeface="Carlito"/>
              </a:rPr>
              <a:t>by </a:t>
            </a:r>
            <a:r>
              <a:rPr sz="2600" b="1" spc="-5" dirty="0">
                <a:latin typeface="Carlito"/>
                <a:cs typeface="Carlito"/>
              </a:rPr>
              <a:t>helping its people </a:t>
            </a:r>
            <a:r>
              <a:rPr sz="2600" b="1" spc="-25" dirty="0">
                <a:latin typeface="Carlito"/>
                <a:cs typeface="Carlito"/>
              </a:rPr>
              <a:t>to </a:t>
            </a:r>
            <a:r>
              <a:rPr sz="2600" b="1" spc="-5" dirty="0">
                <a:latin typeface="Carlito"/>
                <a:cs typeface="Carlito"/>
              </a:rPr>
              <a:t>self-  </a:t>
            </a:r>
            <a:r>
              <a:rPr sz="2600" b="1" spc="-15" dirty="0">
                <a:latin typeface="Carlito"/>
                <a:cs typeface="Carlito"/>
              </a:rPr>
              <a:t>actualize.</a:t>
            </a:r>
            <a:endParaRPr sz="2600">
              <a:latin typeface="Carlito"/>
              <a:cs typeface="Carlito"/>
            </a:endParaRPr>
          </a:p>
          <a:p>
            <a:pPr marL="3966845">
              <a:lnSpc>
                <a:spcPct val="100000"/>
              </a:lnSpc>
              <a:spcBef>
                <a:spcPts val="315"/>
              </a:spcBef>
            </a:pPr>
            <a:r>
              <a:rPr sz="2600" spc="-10" dirty="0">
                <a:latin typeface="Carlito"/>
                <a:cs typeface="Carlito"/>
              </a:rPr>
              <a:t>Cont..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3551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8404" y="2859735"/>
            <a:ext cx="8219440" cy="342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arlito"/>
                <a:cs typeface="Carlito"/>
              </a:rPr>
              <a:t>BOEHM’S</a:t>
            </a:r>
            <a:r>
              <a:rPr sz="3200" b="1" spc="40" dirty="0">
                <a:latin typeface="Carlito"/>
                <a:cs typeface="Carlito"/>
              </a:rPr>
              <a:t> </a:t>
            </a:r>
            <a:r>
              <a:rPr sz="3200" b="1" spc="-15" dirty="0">
                <a:latin typeface="Carlito"/>
                <a:cs typeface="Carlito"/>
              </a:rPr>
              <a:t>PRINCIPLES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Carlito"/>
              <a:cs typeface="Carlito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principle of </a:t>
            </a:r>
            <a:r>
              <a:rPr sz="3200" spc="-10" dirty="0">
                <a:latin typeface="Carlito"/>
                <a:cs typeface="Carlito"/>
              </a:rPr>
              <a:t>team </a:t>
            </a:r>
            <a:r>
              <a:rPr sz="3200" spc="-5" dirty="0">
                <a:latin typeface="Carlito"/>
                <a:cs typeface="Carlito"/>
              </a:rPr>
              <a:t>balance : </a:t>
            </a:r>
            <a:r>
              <a:rPr sz="3200" b="1" spc="-5" dirty="0">
                <a:latin typeface="Carlito"/>
                <a:cs typeface="Carlito"/>
              </a:rPr>
              <a:t>Select people  </a:t>
            </a:r>
            <a:r>
              <a:rPr sz="3200" b="1" spc="-15" dirty="0">
                <a:latin typeface="Carlito"/>
                <a:cs typeface="Carlito"/>
              </a:rPr>
              <a:t>who </a:t>
            </a:r>
            <a:r>
              <a:rPr sz="3200" b="1" spc="-10" dirty="0">
                <a:latin typeface="Carlito"/>
                <a:cs typeface="Carlito"/>
              </a:rPr>
              <a:t>will complement </a:t>
            </a:r>
            <a:r>
              <a:rPr sz="3200" b="1" spc="-5" dirty="0">
                <a:latin typeface="Carlito"/>
                <a:cs typeface="Carlito"/>
              </a:rPr>
              <a:t>and </a:t>
            </a:r>
            <a:r>
              <a:rPr sz="3200" b="1" spc="-10" dirty="0">
                <a:latin typeface="Carlito"/>
                <a:cs typeface="Carlito"/>
              </a:rPr>
              <a:t>harmonize with </a:t>
            </a:r>
            <a:r>
              <a:rPr sz="3200" b="1" spc="-5" dirty="0">
                <a:latin typeface="Carlito"/>
                <a:cs typeface="Carlito"/>
              </a:rPr>
              <a:t>one  </a:t>
            </a:r>
            <a:r>
              <a:rPr sz="3200" b="1" spc="-45" dirty="0">
                <a:latin typeface="Carlito"/>
                <a:cs typeface="Carlito"/>
              </a:rPr>
              <a:t>another.</a:t>
            </a:r>
            <a:endParaRPr sz="320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principle of phase </a:t>
            </a:r>
            <a:r>
              <a:rPr sz="3200" spc="-10" dirty="0">
                <a:latin typeface="Carlito"/>
                <a:cs typeface="Carlito"/>
              </a:rPr>
              <a:t>out </a:t>
            </a:r>
            <a:r>
              <a:rPr sz="3200" spc="-5" dirty="0">
                <a:latin typeface="Carlito"/>
                <a:cs typeface="Carlito"/>
              </a:rPr>
              <a:t>: </a:t>
            </a:r>
            <a:r>
              <a:rPr sz="3200" b="1" spc="-15" dirty="0">
                <a:latin typeface="Carlito"/>
                <a:cs typeface="Carlito"/>
              </a:rPr>
              <a:t>Keeping </a:t>
            </a:r>
            <a:r>
              <a:rPr sz="3200" b="1" spc="-5" dirty="0">
                <a:latin typeface="Carlito"/>
                <a:cs typeface="Carlito"/>
              </a:rPr>
              <a:t>a </a:t>
            </a:r>
            <a:r>
              <a:rPr sz="3200" b="1" spc="-15" dirty="0">
                <a:latin typeface="Carlito"/>
                <a:cs typeface="Carlito"/>
              </a:rPr>
              <a:t>misfit</a:t>
            </a:r>
            <a:r>
              <a:rPr sz="3200" b="1" spc="15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on</a:t>
            </a:r>
            <a:endParaRPr sz="3200">
              <a:latin typeface="Carlito"/>
              <a:cs typeface="Carlito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latin typeface="Carlito"/>
                <a:cs typeface="Carlito"/>
              </a:rPr>
              <a:t>the </a:t>
            </a:r>
            <a:r>
              <a:rPr sz="3200" b="1" spc="-20" dirty="0">
                <a:latin typeface="Carlito"/>
                <a:cs typeface="Carlito"/>
              </a:rPr>
              <a:t>team </a:t>
            </a:r>
            <a:r>
              <a:rPr sz="3200" b="1" spc="-10" dirty="0">
                <a:latin typeface="Carlito"/>
                <a:cs typeface="Carlito"/>
              </a:rPr>
              <a:t>doesn’t </a:t>
            </a:r>
            <a:r>
              <a:rPr sz="3200" b="1" spc="-15" dirty="0">
                <a:latin typeface="Carlito"/>
                <a:cs typeface="Carlito"/>
              </a:rPr>
              <a:t>benefit</a:t>
            </a:r>
            <a:r>
              <a:rPr sz="3200" b="1" spc="125" dirty="0">
                <a:latin typeface="Carlito"/>
                <a:cs typeface="Carlito"/>
              </a:rPr>
              <a:t> </a:t>
            </a:r>
            <a:r>
              <a:rPr sz="3200" b="1" spc="-15" dirty="0">
                <a:latin typeface="Carlito"/>
                <a:cs typeface="Carlito"/>
              </a:rPr>
              <a:t>anyone.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38902" cy="2423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608" y="903554"/>
            <a:ext cx="63519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35" dirty="0">
                <a:solidFill>
                  <a:srgbClr val="FF0000"/>
                </a:solidFill>
              </a:rPr>
              <a:t>FACTORS </a:t>
            </a:r>
            <a:r>
              <a:rPr sz="2800" dirty="0">
                <a:solidFill>
                  <a:srgbClr val="FF0000"/>
                </a:solidFill>
              </a:rPr>
              <a:t>AFFECTING </a:t>
            </a:r>
            <a:r>
              <a:rPr sz="2800" spc="-5" dirty="0">
                <a:solidFill>
                  <a:srgbClr val="FF0000"/>
                </a:solidFill>
              </a:rPr>
              <a:t>TEAM</a:t>
            </a:r>
            <a:r>
              <a:rPr sz="2800" spc="-10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EFFECTIVENESS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917244" y="2603703"/>
            <a:ext cx="7068184" cy="33140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marR="5080" indent="-344805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right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mix of 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skills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:-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Bringing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together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people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having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different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skills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that complement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each </a:t>
            </a:r>
            <a:r>
              <a:rPr sz="2800" spc="-50" dirty="0">
                <a:solidFill>
                  <a:srgbClr val="FFFFFF"/>
                </a:solidFill>
                <a:latin typeface="Carlito"/>
                <a:cs typeface="Carlito"/>
              </a:rPr>
              <a:t>other.</a:t>
            </a:r>
            <a:endParaRPr sz="2800">
              <a:latin typeface="Carlito"/>
              <a:cs typeface="Carlito"/>
            </a:endParaRPr>
          </a:p>
          <a:p>
            <a:pPr marL="356870" marR="357505" indent="-344805">
              <a:lnSpc>
                <a:spcPts val="3030"/>
              </a:lnSpc>
              <a:spcBef>
                <a:spcPts val="66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right motivation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:- </a:t>
            </a:r>
            <a:r>
              <a:rPr sz="2800" spc="-60" dirty="0">
                <a:solidFill>
                  <a:srgbClr val="FFFFFF"/>
                </a:solidFill>
                <a:latin typeface="Carlito"/>
                <a:cs typeface="Carlito"/>
              </a:rPr>
              <a:t>Team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effectiveness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is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directly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related to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interest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team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is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having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 project.</a:t>
            </a:r>
            <a:endParaRPr sz="2800">
              <a:latin typeface="Carlito"/>
              <a:cs typeface="Carlito"/>
            </a:endParaRPr>
          </a:p>
          <a:p>
            <a:pPr marL="356870" marR="738505" indent="-344805">
              <a:lnSpc>
                <a:spcPts val="3020"/>
              </a:lnSpc>
              <a:spcBef>
                <a:spcPts val="6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ability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to solve conflicts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without  compromising 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the quality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800" b="1" spc="-229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rlito"/>
                <a:cs typeface="Carlito"/>
              </a:rPr>
              <a:t>project.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08910"/>
            <a:ext cx="9144000" cy="4149090"/>
          </a:xfrm>
          <a:custGeom>
            <a:avLst/>
            <a:gdLst/>
            <a:ahLst/>
            <a:cxnLst/>
            <a:rect l="l" t="t" r="r" b="b"/>
            <a:pathLst>
              <a:path w="9144000" h="4149090">
                <a:moveTo>
                  <a:pt x="0" y="4149089"/>
                </a:moveTo>
                <a:lnTo>
                  <a:pt x="9144000" y="4149089"/>
                </a:lnTo>
                <a:lnTo>
                  <a:pt x="9144000" y="0"/>
                </a:lnTo>
                <a:lnTo>
                  <a:pt x="0" y="0"/>
                </a:lnTo>
                <a:lnTo>
                  <a:pt x="0" y="4149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2708910"/>
            <a:chOff x="0" y="0"/>
            <a:chExt cx="9144000" cy="270891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988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76526"/>
              <a:ext cx="9144000" cy="732790"/>
            </a:xfrm>
            <a:custGeom>
              <a:avLst/>
              <a:gdLst/>
              <a:ahLst/>
              <a:cxnLst/>
              <a:rect l="l" t="t" r="r" b="b"/>
              <a:pathLst>
                <a:path w="9144000" h="732789">
                  <a:moveTo>
                    <a:pt x="9144000" y="0"/>
                  </a:moveTo>
                  <a:lnTo>
                    <a:pt x="0" y="0"/>
                  </a:lnTo>
                  <a:lnTo>
                    <a:pt x="0" y="732383"/>
                  </a:lnTo>
                  <a:lnTo>
                    <a:pt x="9144000" y="73238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WHAT </a:t>
            </a:r>
            <a:r>
              <a:rPr spc="-10" dirty="0"/>
              <a:t>DOES </a:t>
            </a:r>
            <a:r>
              <a:rPr spc="-15" dirty="0"/>
              <a:t>TEAM </a:t>
            </a:r>
            <a:r>
              <a:rPr spc="-10" dirty="0"/>
              <a:t>EFFECTIVENESS</a:t>
            </a:r>
            <a:r>
              <a:rPr spc="70" dirty="0"/>
              <a:t> </a:t>
            </a:r>
            <a:r>
              <a:rPr spc="-10" dirty="0"/>
              <a:t>MEASURE?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2888945"/>
            <a:ext cx="8063230" cy="32277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marR="5080" indent="-344805">
              <a:lnSpc>
                <a:spcPct val="90000"/>
              </a:lnSpc>
              <a:spcBef>
                <a:spcPts val="459"/>
              </a:spcBef>
              <a:tabLst>
                <a:tab pos="2058035" algn="l"/>
              </a:tabLst>
            </a:pPr>
            <a:r>
              <a:rPr sz="3000" spc="-65" dirty="0">
                <a:solidFill>
                  <a:srgbClr val="FFFFFF"/>
                </a:solidFill>
                <a:latin typeface="Carlito"/>
                <a:cs typeface="Carlito"/>
              </a:rPr>
              <a:t>Team </a:t>
            </a:r>
            <a:r>
              <a:rPr sz="3000" spc="-20" dirty="0">
                <a:solidFill>
                  <a:srgbClr val="FFFFFF"/>
                </a:solidFill>
                <a:latin typeface="Carlito"/>
                <a:cs typeface="Carlito"/>
              </a:rPr>
              <a:t>Effectiveness </a:t>
            </a: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assesses all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the major 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components of </a:t>
            </a:r>
            <a:r>
              <a:rPr sz="3000" spc="-20" dirty="0">
                <a:solidFill>
                  <a:srgbClr val="FFFFFF"/>
                </a:solidFill>
                <a:latin typeface="Carlito"/>
                <a:cs typeface="Carlito"/>
              </a:rPr>
              <a:t>effective </a:t>
            </a:r>
            <a:r>
              <a:rPr sz="3000" spc="-10" dirty="0">
                <a:solidFill>
                  <a:srgbClr val="FFFFFF"/>
                </a:solidFill>
                <a:latin typeface="Carlito"/>
                <a:cs typeface="Carlito"/>
              </a:rPr>
              <a:t>work groups,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employing  </a:t>
            </a: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multiple </a:t>
            </a:r>
            <a:r>
              <a:rPr sz="3000" spc="-15" dirty="0">
                <a:solidFill>
                  <a:srgbClr val="FFFFFF"/>
                </a:solidFill>
                <a:latin typeface="Carlito"/>
                <a:cs typeface="Carlito"/>
              </a:rPr>
              <a:t>statements </a:t>
            </a:r>
            <a:r>
              <a:rPr sz="3000" spc="-3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each of </a:t>
            </a: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a number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30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basic  elements.	Some of </a:t>
            </a: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elements </a:t>
            </a:r>
            <a:r>
              <a:rPr sz="3000" spc="-15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30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arlito"/>
                <a:cs typeface="Carlito"/>
              </a:rPr>
              <a:t>:-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b="1" spc="-15" dirty="0">
                <a:solidFill>
                  <a:srgbClr val="FFFFFF"/>
                </a:solidFill>
                <a:latin typeface="Carlito"/>
                <a:cs typeface="Carlito"/>
              </a:rPr>
              <a:t>Structural</a:t>
            </a:r>
            <a:r>
              <a:rPr sz="3000" b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arlito"/>
                <a:cs typeface="Carlito"/>
              </a:rPr>
              <a:t>Elements</a:t>
            </a:r>
            <a:endParaRPr sz="300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b="1" spc="-10" dirty="0">
                <a:solidFill>
                  <a:srgbClr val="FFFFFF"/>
                </a:solidFill>
                <a:latin typeface="Carlito"/>
                <a:cs typeface="Carlito"/>
              </a:rPr>
              <a:t>Positive </a:t>
            </a:r>
            <a:r>
              <a:rPr sz="3000" b="1" spc="-15" dirty="0">
                <a:solidFill>
                  <a:srgbClr val="FFFFFF"/>
                </a:solidFill>
                <a:latin typeface="Carlito"/>
                <a:cs typeface="Carlito"/>
              </a:rPr>
              <a:t>Interdependent</a:t>
            </a:r>
            <a:r>
              <a:rPr sz="3000" b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Carlito"/>
                <a:cs typeface="Carlito"/>
              </a:rPr>
              <a:t>Behaviors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708909"/>
              <a:ext cx="9144000" cy="4149090"/>
            </a:xfrm>
            <a:custGeom>
              <a:avLst/>
              <a:gdLst/>
              <a:ahLst/>
              <a:cxnLst/>
              <a:rect l="l" t="t" r="r" b="b"/>
              <a:pathLst>
                <a:path w="9144000" h="4149090">
                  <a:moveTo>
                    <a:pt x="0" y="4149089"/>
                  </a:moveTo>
                  <a:lnTo>
                    <a:pt x="9144000" y="414908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149089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2564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6608" y="2867596"/>
            <a:ext cx="3244850" cy="25876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Structural</a:t>
            </a:r>
            <a:r>
              <a:rPr sz="24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Elements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Shared 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Team</a:t>
            </a:r>
            <a:r>
              <a:rPr sz="2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Vision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Clear 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Team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Goals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Clear </a:t>
            </a: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Team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Roles</a:t>
            </a:r>
            <a:endParaRPr sz="24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Effective</a:t>
            </a:r>
            <a:r>
              <a:rPr sz="24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Leadership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Behavior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976526"/>
            <a:ext cx="9144000" cy="732790"/>
          </a:xfrm>
          <a:custGeom>
            <a:avLst/>
            <a:gdLst/>
            <a:ahLst/>
            <a:cxnLst/>
            <a:rect l="l" t="t" r="r" b="b"/>
            <a:pathLst>
              <a:path w="9144000" h="732789">
                <a:moveTo>
                  <a:pt x="9144000" y="0"/>
                </a:moveTo>
                <a:lnTo>
                  <a:pt x="0" y="0"/>
                </a:lnTo>
                <a:lnTo>
                  <a:pt x="0" y="732383"/>
                </a:lnTo>
                <a:lnTo>
                  <a:pt x="9144000" y="732383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WHAT </a:t>
            </a:r>
            <a:r>
              <a:rPr spc="-10" dirty="0"/>
              <a:t>DOES </a:t>
            </a:r>
            <a:r>
              <a:rPr spc="-15" dirty="0"/>
              <a:t>TEAM </a:t>
            </a:r>
            <a:r>
              <a:rPr spc="-10" dirty="0"/>
              <a:t>EFFECTIVENESS</a:t>
            </a:r>
            <a:r>
              <a:rPr spc="70" dirty="0"/>
              <a:t> </a:t>
            </a:r>
            <a:r>
              <a:rPr spc="-10" dirty="0"/>
              <a:t>MEASURE?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64228" y="2868879"/>
            <a:ext cx="444119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Positive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Interdependent</a:t>
            </a:r>
            <a:endParaRPr sz="2400">
              <a:latin typeface="Carlito"/>
              <a:cs typeface="Carlito"/>
            </a:endParaRPr>
          </a:p>
          <a:p>
            <a:pPr marL="356870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Behaviors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Effective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Decision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Making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Encouragement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Innovation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Effective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Conflict</a:t>
            </a:r>
            <a:endParaRPr sz="24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Management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Natural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Collaboration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Effective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Meeting</a:t>
            </a:r>
            <a:endParaRPr sz="24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Management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168" y="332231"/>
              <a:ext cx="4346448" cy="1234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244" y="464642"/>
            <a:ext cx="36429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5" dirty="0"/>
              <a:t>Team</a:t>
            </a:r>
            <a:r>
              <a:rPr sz="4400" spc="-75" dirty="0"/>
              <a:t> </a:t>
            </a:r>
            <a:r>
              <a:rPr sz="4400" spc="-10" dirty="0"/>
              <a:t>Processes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4748784" y="1734311"/>
            <a:ext cx="4124325" cy="3411220"/>
            <a:chOff x="4748784" y="1734311"/>
            <a:chExt cx="4124325" cy="3411220"/>
          </a:xfrm>
        </p:grpSpPr>
        <p:sp>
          <p:nvSpPr>
            <p:cNvPr id="7" name="object 7"/>
            <p:cNvSpPr/>
            <p:nvPr/>
          </p:nvSpPr>
          <p:spPr>
            <a:xfrm>
              <a:off x="4748784" y="1755647"/>
              <a:ext cx="554736" cy="7193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7968" y="1734311"/>
              <a:ext cx="3489960" cy="774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7968" y="2103119"/>
              <a:ext cx="3794760" cy="7741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77968" y="2474975"/>
              <a:ext cx="1566671" cy="7741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81344" y="2474975"/>
              <a:ext cx="621792" cy="7741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48784" y="2947415"/>
              <a:ext cx="554736" cy="71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7968" y="2926079"/>
              <a:ext cx="3078480" cy="7741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7968" y="3297936"/>
              <a:ext cx="2285999" cy="7741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7968" y="3666744"/>
              <a:ext cx="2346960" cy="7741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30368" y="4145279"/>
              <a:ext cx="554736" cy="6400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4688" y="4133088"/>
              <a:ext cx="3316223" cy="6827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4688" y="4462272"/>
              <a:ext cx="3230880" cy="6827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40300" y="1814525"/>
            <a:ext cx="3624579" cy="31083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marR="5080" indent="-34480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b="1" dirty="0">
                <a:solidFill>
                  <a:srgbClr val="FFFFFF"/>
                </a:solidFill>
                <a:latin typeface="Carlito"/>
                <a:cs typeface="Carlito"/>
              </a:rPr>
              <a:t>What </a:t>
            </a:r>
            <a:r>
              <a:rPr sz="2700" b="1" spc="5" dirty="0">
                <a:solidFill>
                  <a:srgbClr val="FFFFFF"/>
                </a:solidFill>
                <a:latin typeface="Carlito"/>
                <a:cs typeface="Carlito"/>
              </a:rPr>
              <a:t>happens </a:t>
            </a:r>
            <a:r>
              <a:rPr sz="2700" b="1" dirty="0">
                <a:solidFill>
                  <a:srgbClr val="FFFFFF"/>
                </a:solidFill>
                <a:latin typeface="Carlito"/>
                <a:cs typeface="Carlito"/>
              </a:rPr>
              <a:t>when  </a:t>
            </a:r>
            <a:r>
              <a:rPr sz="2700" b="1" spc="5" dirty="0">
                <a:solidFill>
                  <a:srgbClr val="FFFFFF"/>
                </a:solidFill>
                <a:latin typeface="Carlito"/>
                <a:cs typeface="Carlito"/>
              </a:rPr>
              <a:t>our </a:t>
            </a:r>
            <a:r>
              <a:rPr sz="2700" b="1" spc="-5" dirty="0">
                <a:solidFill>
                  <a:srgbClr val="FFFFFF"/>
                </a:solidFill>
                <a:latin typeface="Carlito"/>
                <a:cs typeface="Carlito"/>
              </a:rPr>
              <a:t>team </a:t>
            </a:r>
            <a:r>
              <a:rPr sz="2700" b="1" dirty="0">
                <a:solidFill>
                  <a:srgbClr val="FFFFFF"/>
                </a:solidFill>
                <a:latin typeface="Carlito"/>
                <a:cs typeface="Carlito"/>
              </a:rPr>
              <a:t>members</a:t>
            </a:r>
            <a:r>
              <a:rPr sz="2700" b="1" spc="-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Carlito"/>
                <a:cs typeface="Carlito"/>
              </a:rPr>
              <a:t>get  to</a:t>
            </a:r>
            <a:r>
              <a:rPr sz="27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rlito"/>
                <a:cs typeface="Carlito"/>
              </a:rPr>
              <a:t>work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?</a:t>
            </a:r>
            <a:endParaRPr sz="2700">
              <a:latin typeface="Carlito"/>
              <a:cs typeface="Carlito"/>
            </a:endParaRPr>
          </a:p>
          <a:p>
            <a:pPr marL="356870" marR="719455" indent="-344805">
              <a:lnSpc>
                <a:spcPct val="90000"/>
              </a:lnSpc>
              <a:spcBef>
                <a:spcPts val="64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One major issue</a:t>
            </a:r>
            <a:r>
              <a:rPr sz="2700" spc="-1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is  </a:t>
            </a:r>
            <a:r>
              <a:rPr sz="2700" spc="-30" dirty="0">
                <a:solidFill>
                  <a:srgbClr val="FFFFFF"/>
                </a:solidFill>
                <a:latin typeface="Carlito"/>
                <a:cs typeface="Carlito"/>
              </a:rPr>
              <a:t>Group/Team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Development</a:t>
            </a:r>
            <a:endParaRPr sz="2700">
              <a:latin typeface="Carlito"/>
              <a:cs typeface="Carlito"/>
            </a:endParaRPr>
          </a:p>
          <a:p>
            <a:pPr marR="17145" algn="r">
              <a:lnSpc>
                <a:spcPts val="2735"/>
              </a:lnSpc>
              <a:spcBef>
                <a:spcPts val="32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How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teams</a:t>
            </a:r>
            <a:r>
              <a:rPr sz="2400" spc="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develop</a:t>
            </a:r>
            <a:endParaRPr sz="2400">
              <a:latin typeface="Carlito"/>
              <a:cs typeface="Carlito"/>
            </a:endParaRPr>
          </a:p>
          <a:p>
            <a:pPr marR="37465" algn="r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change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over</a:t>
            </a:r>
            <a:r>
              <a:rPr sz="24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time?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534285"/>
            <a:chOff x="0" y="0"/>
            <a:chExt cx="9144000" cy="2534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17800" cy="25065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108060"/>
              <a:ext cx="9144000" cy="426084"/>
            </a:xfrm>
            <a:custGeom>
              <a:avLst/>
              <a:gdLst/>
              <a:ahLst/>
              <a:cxnLst/>
              <a:rect l="l" t="t" r="r" b="b"/>
              <a:pathLst>
                <a:path w="9144000" h="426085">
                  <a:moveTo>
                    <a:pt x="9144000" y="0"/>
                  </a:moveTo>
                  <a:lnTo>
                    <a:pt x="0" y="0"/>
                  </a:lnTo>
                  <a:lnTo>
                    <a:pt x="0" y="425970"/>
                  </a:lnTo>
                  <a:lnTo>
                    <a:pt x="9144000" y="4259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1042" y="2063876"/>
            <a:ext cx="46628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65" dirty="0"/>
              <a:t>Team </a:t>
            </a:r>
            <a:r>
              <a:rPr sz="2900" spc="-5" dirty="0"/>
              <a:t>Processes:</a:t>
            </a:r>
            <a:r>
              <a:rPr sz="2900" spc="-20" dirty="0"/>
              <a:t> </a:t>
            </a:r>
            <a:r>
              <a:rPr sz="2900" spc="-10" dirty="0"/>
              <a:t>Development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536244" y="2661920"/>
            <a:ext cx="508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70" dirty="0">
                <a:latin typeface="Carlito"/>
                <a:cs typeface="Carlito"/>
              </a:rPr>
              <a:t>Tuckman</a:t>
            </a:r>
            <a:r>
              <a:rPr sz="1800" b="1" spc="70" dirty="0">
                <a:latin typeface="Courier New"/>
                <a:cs typeface="Courier New"/>
              </a:rPr>
              <a:t>’</a:t>
            </a:r>
            <a:r>
              <a:rPr sz="1800" b="1" spc="70" dirty="0">
                <a:latin typeface="Carlito"/>
                <a:cs typeface="Carlito"/>
              </a:rPr>
              <a:t>s </a:t>
            </a:r>
            <a:r>
              <a:rPr sz="1800" b="1" spc="-5" dirty="0">
                <a:latin typeface="Carlito"/>
                <a:cs typeface="Carlito"/>
              </a:rPr>
              <a:t>Model of </a:t>
            </a:r>
            <a:r>
              <a:rPr sz="1800" b="1" spc="-10" dirty="0">
                <a:latin typeface="Carlito"/>
                <a:cs typeface="Carlito"/>
              </a:rPr>
              <a:t>Group </a:t>
            </a:r>
            <a:r>
              <a:rPr sz="1800" b="1" spc="-15" dirty="0">
                <a:latin typeface="Carlito"/>
                <a:cs typeface="Carlito"/>
              </a:rPr>
              <a:t>Development</a:t>
            </a:r>
            <a:r>
              <a:rPr sz="1800" b="1" spc="-10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(1965)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4144" y="257721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55" y="1776"/>
                </a:lnTo>
                <a:lnTo>
                  <a:pt x="551977" y="7021"/>
                </a:lnTo>
                <a:lnTo>
                  <a:pt x="505690" y="15611"/>
                </a:lnTo>
                <a:lnTo>
                  <a:pt x="460619" y="27419"/>
                </a:lnTo>
                <a:lnTo>
                  <a:pt x="416889" y="42321"/>
                </a:lnTo>
                <a:lnTo>
                  <a:pt x="374626" y="60191"/>
                </a:lnTo>
                <a:lnTo>
                  <a:pt x="333955" y="80905"/>
                </a:lnTo>
                <a:lnTo>
                  <a:pt x="295001" y="104337"/>
                </a:lnTo>
                <a:lnTo>
                  <a:pt x="257888" y="130362"/>
                </a:lnTo>
                <a:lnTo>
                  <a:pt x="222743" y="158854"/>
                </a:lnTo>
                <a:lnTo>
                  <a:pt x="189690" y="189690"/>
                </a:lnTo>
                <a:lnTo>
                  <a:pt x="158854" y="222743"/>
                </a:lnTo>
                <a:lnTo>
                  <a:pt x="130362" y="257888"/>
                </a:lnTo>
                <a:lnTo>
                  <a:pt x="104337" y="295001"/>
                </a:lnTo>
                <a:lnTo>
                  <a:pt x="80905" y="333955"/>
                </a:lnTo>
                <a:lnTo>
                  <a:pt x="60191" y="374626"/>
                </a:lnTo>
                <a:lnTo>
                  <a:pt x="42321" y="416889"/>
                </a:lnTo>
                <a:lnTo>
                  <a:pt x="27419" y="460619"/>
                </a:lnTo>
                <a:lnTo>
                  <a:pt x="15611" y="505690"/>
                </a:lnTo>
                <a:lnTo>
                  <a:pt x="7021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1" y="743422"/>
                </a:lnTo>
                <a:lnTo>
                  <a:pt x="15611" y="789709"/>
                </a:lnTo>
                <a:lnTo>
                  <a:pt x="27419" y="834780"/>
                </a:lnTo>
                <a:lnTo>
                  <a:pt x="42321" y="878510"/>
                </a:lnTo>
                <a:lnTo>
                  <a:pt x="60191" y="920773"/>
                </a:lnTo>
                <a:lnTo>
                  <a:pt x="80905" y="961444"/>
                </a:lnTo>
                <a:lnTo>
                  <a:pt x="104337" y="1000398"/>
                </a:lnTo>
                <a:lnTo>
                  <a:pt x="130362" y="1037511"/>
                </a:lnTo>
                <a:lnTo>
                  <a:pt x="158854" y="1072656"/>
                </a:lnTo>
                <a:lnTo>
                  <a:pt x="189690" y="1105709"/>
                </a:lnTo>
                <a:lnTo>
                  <a:pt x="222743" y="1136545"/>
                </a:lnTo>
                <a:lnTo>
                  <a:pt x="257888" y="1165037"/>
                </a:lnTo>
                <a:lnTo>
                  <a:pt x="295001" y="1191062"/>
                </a:lnTo>
                <a:lnTo>
                  <a:pt x="333955" y="1214494"/>
                </a:lnTo>
                <a:lnTo>
                  <a:pt x="374626" y="1235208"/>
                </a:lnTo>
                <a:lnTo>
                  <a:pt x="416889" y="1253078"/>
                </a:lnTo>
                <a:lnTo>
                  <a:pt x="460619" y="1267980"/>
                </a:lnTo>
                <a:lnTo>
                  <a:pt x="505690" y="1279788"/>
                </a:lnTo>
                <a:lnTo>
                  <a:pt x="551977" y="1288378"/>
                </a:lnTo>
                <a:lnTo>
                  <a:pt x="599355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54115" y="3061207"/>
            <a:ext cx="12407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Tahoma"/>
                <a:cs typeface="Tahoma"/>
              </a:rPr>
              <a:t>Performing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5502" y="3126689"/>
            <a:ext cx="12357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Tahoma"/>
                <a:cs typeface="Tahoma"/>
              </a:rPr>
              <a:t>Adjourning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18051" y="3116326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55" y="1776"/>
                </a:lnTo>
                <a:lnTo>
                  <a:pt x="551977" y="7021"/>
                </a:lnTo>
                <a:lnTo>
                  <a:pt x="505690" y="15611"/>
                </a:lnTo>
                <a:lnTo>
                  <a:pt x="460619" y="27419"/>
                </a:lnTo>
                <a:lnTo>
                  <a:pt x="416889" y="42321"/>
                </a:lnTo>
                <a:lnTo>
                  <a:pt x="374626" y="60191"/>
                </a:lnTo>
                <a:lnTo>
                  <a:pt x="333955" y="80905"/>
                </a:lnTo>
                <a:lnTo>
                  <a:pt x="295001" y="104337"/>
                </a:lnTo>
                <a:lnTo>
                  <a:pt x="257888" y="130362"/>
                </a:lnTo>
                <a:lnTo>
                  <a:pt x="222743" y="158854"/>
                </a:lnTo>
                <a:lnTo>
                  <a:pt x="189690" y="189690"/>
                </a:lnTo>
                <a:lnTo>
                  <a:pt x="158854" y="222743"/>
                </a:lnTo>
                <a:lnTo>
                  <a:pt x="130362" y="257888"/>
                </a:lnTo>
                <a:lnTo>
                  <a:pt x="104337" y="295001"/>
                </a:lnTo>
                <a:lnTo>
                  <a:pt x="80905" y="333955"/>
                </a:lnTo>
                <a:lnTo>
                  <a:pt x="60191" y="374626"/>
                </a:lnTo>
                <a:lnTo>
                  <a:pt x="42321" y="416889"/>
                </a:lnTo>
                <a:lnTo>
                  <a:pt x="27419" y="460619"/>
                </a:lnTo>
                <a:lnTo>
                  <a:pt x="15611" y="505690"/>
                </a:lnTo>
                <a:lnTo>
                  <a:pt x="7021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28"/>
                </a:lnTo>
                <a:lnTo>
                  <a:pt x="7021" y="743393"/>
                </a:lnTo>
                <a:lnTo>
                  <a:pt x="15611" y="789670"/>
                </a:lnTo>
                <a:lnTo>
                  <a:pt x="27419" y="834734"/>
                </a:lnTo>
                <a:lnTo>
                  <a:pt x="42321" y="878458"/>
                </a:lnTo>
                <a:lnTo>
                  <a:pt x="60191" y="920718"/>
                </a:lnTo>
                <a:lnTo>
                  <a:pt x="80905" y="961388"/>
                </a:lnTo>
                <a:lnTo>
                  <a:pt x="104337" y="1000342"/>
                </a:lnTo>
                <a:lnTo>
                  <a:pt x="130362" y="1037456"/>
                </a:lnTo>
                <a:lnTo>
                  <a:pt x="158854" y="1072605"/>
                </a:lnTo>
                <a:lnTo>
                  <a:pt x="189690" y="1105662"/>
                </a:lnTo>
                <a:lnTo>
                  <a:pt x="222743" y="1136502"/>
                </a:lnTo>
                <a:lnTo>
                  <a:pt x="257888" y="1165000"/>
                </a:lnTo>
                <a:lnTo>
                  <a:pt x="295001" y="1191030"/>
                </a:lnTo>
                <a:lnTo>
                  <a:pt x="333955" y="1214468"/>
                </a:lnTo>
                <a:lnTo>
                  <a:pt x="374626" y="1235187"/>
                </a:lnTo>
                <a:lnTo>
                  <a:pt x="416889" y="1253063"/>
                </a:lnTo>
                <a:lnTo>
                  <a:pt x="460619" y="1267970"/>
                </a:lnTo>
                <a:lnTo>
                  <a:pt x="505690" y="1279782"/>
                </a:lnTo>
                <a:lnTo>
                  <a:pt x="551977" y="1288375"/>
                </a:lnTo>
                <a:lnTo>
                  <a:pt x="599355" y="1293622"/>
                </a:lnTo>
                <a:lnTo>
                  <a:pt x="647700" y="1295400"/>
                </a:lnTo>
                <a:lnTo>
                  <a:pt x="696028" y="1293622"/>
                </a:lnTo>
                <a:lnTo>
                  <a:pt x="743393" y="1288375"/>
                </a:lnTo>
                <a:lnTo>
                  <a:pt x="789670" y="1279782"/>
                </a:lnTo>
                <a:lnTo>
                  <a:pt x="834734" y="1267970"/>
                </a:lnTo>
                <a:lnTo>
                  <a:pt x="878458" y="1253063"/>
                </a:lnTo>
                <a:lnTo>
                  <a:pt x="920718" y="1235187"/>
                </a:lnTo>
                <a:lnTo>
                  <a:pt x="961388" y="1214468"/>
                </a:lnTo>
                <a:lnTo>
                  <a:pt x="1000342" y="1191030"/>
                </a:lnTo>
                <a:lnTo>
                  <a:pt x="1037456" y="1165000"/>
                </a:lnTo>
                <a:lnTo>
                  <a:pt x="1072605" y="1136502"/>
                </a:lnTo>
                <a:lnTo>
                  <a:pt x="1105662" y="1105662"/>
                </a:lnTo>
                <a:lnTo>
                  <a:pt x="1136502" y="1072605"/>
                </a:lnTo>
                <a:lnTo>
                  <a:pt x="1165000" y="1037456"/>
                </a:lnTo>
                <a:lnTo>
                  <a:pt x="1191030" y="1000342"/>
                </a:lnTo>
                <a:lnTo>
                  <a:pt x="1214468" y="961388"/>
                </a:lnTo>
                <a:lnTo>
                  <a:pt x="1235187" y="920718"/>
                </a:lnTo>
                <a:lnTo>
                  <a:pt x="1253063" y="878458"/>
                </a:lnTo>
                <a:lnTo>
                  <a:pt x="1267970" y="834734"/>
                </a:lnTo>
                <a:lnTo>
                  <a:pt x="1279782" y="789670"/>
                </a:lnTo>
                <a:lnTo>
                  <a:pt x="1288375" y="743393"/>
                </a:lnTo>
                <a:lnTo>
                  <a:pt x="1293622" y="696028"/>
                </a:lnTo>
                <a:lnTo>
                  <a:pt x="1295400" y="647700"/>
                </a:lnTo>
                <a:lnTo>
                  <a:pt x="1293622" y="599355"/>
                </a:lnTo>
                <a:lnTo>
                  <a:pt x="1288375" y="551977"/>
                </a:lnTo>
                <a:lnTo>
                  <a:pt x="1279782" y="505690"/>
                </a:lnTo>
                <a:lnTo>
                  <a:pt x="1267970" y="460619"/>
                </a:lnTo>
                <a:lnTo>
                  <a:pt x="1253063" y="416889"/>
                </a:lnTo>
                <a:lnTo>
                  <a:pt x="1235187" y="374626"/>
                </a:lnTo>
                <a:lnTo>
                  <a:pt x="1214468" y="333955"/>
                </a:lnTo>
                <a:lnTo>
                  <a:pt x="1191030" y="295001"/>
                </a:lnTo>
                <a:lnTo>
                  <a:pt x="1165000" y="257888"/>
                </a:lnTo>
                <a:lnTo>
                  <a:pt x="1136502" y="222743"/>
                </a:lnTo>
                <a:lnTo>
                  <a:pt x="1105661" y="189690"/>
                </a:lnTo>
                <a:lnTo>
                  <a:pt x="1072605" y="158854"/>
                </a:lnTo>
                <a:lnTo>
                  <a:pt x="1037456" y="130362"/>
                </a:lnTo>
                <a:lnTo>
                  <a:pt x="1000342" y="104337"/>
                </a:lnTo>
                <a:lnTo>
                  <a:pt x="961388" y="80905"/>
                </a:lnTo>
                <a:lnTo>
                  <a:pt x="920718" y="60191"/>
                </a:lnTo>
                <a:lnTo>
                  <a:pt x="878458" y="42321"/>
                </a:lnTo>
                <a:lnTo>
                  <a:pt x="834734" y="27419"/>
                </a:lnTo>
                <a:lnTo>
                  <a:pt x="789670" y="15611"/>
                </a:lnTo>
                <a:lnTo>
                  <a:pt x="743393" y="7021"/>
                </a:lnTo>
                <a:lnTo>
                  <a:pt x="696028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81627" y="3600450"/>
            <a:ext cx="9734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Tahoma"/>
                <a:cs typeface="Tahoma"/>
              </a:rPr>
              <a:t>N</a:t>
            </a:r>
            <a:r>
              <a:rPr sz="2000" spc="-5" dirty="0">
                <a:latin typeface="Tahoma"/>
                <a:cs typeface="Tahoma"/>
              </a:rPr>
              <a:t>ormi</a:t>
            </a:r>
            <a:r>
              <a:rPr sz="2000" spc="-20" dirty="0">
                <a:latin typeface="Tahoma"/>
                <a:cs typeface="Tahoma"/>
              </a:rPr>
              <a:t>n</a:t>
            </a:r>
            <a:r>
              <a:rPr sz="2000" spc="-10" dirty="0">
                <a:latin typeface="Tahoma"/>
                <a:cs typeface="Tahoma"/>
              </a:rPr>
              <a:t>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63876" y="3647821"/>
            <a:ext cx="1295400" cy="1297305"/>
          </a:xfrm>
          <a:custGeom>
            <a:avLst/>
            <a:gdLst/>
            <a:ahLst/>
            <a:cxnLst/>
            <a:rect l="l" t="t" r="r" b="b"/>
            <a:pathLst>
              <a:path w="1295400" h="1297304">
                <a:moveTo>
                  <a:pt x="647700" y="0"/>
                </a:moveTo>
                <a:lnTo>
                  <a:pt x="599355" y="1778"/>
                </a:lnTo>
                <a:lnTo>
                  <a:pt x="551977" y="7030"/>
                </a:lnTo>
                <a:lnTo>
                  <a:pt x="505690" y="15631"/>
                </a:lnTo>
                <a:lnTo>
                  <a:pt x="460619" y="27455"/>
                </a:lnTo>
                <a:lnTo>
                  <a:pt x="416889" y="42377"/>
                </a:lnTo>
                <a:lnTo>
                  <a:pt x="374626" y="60271"/>
                </a:lnTo>
                <a:lnTo>
                  <a:pt x="333955" y="81012"/>
                </a:lnTo>
                <a:lnTo>
                  <a:pt x="295001" y="104476"/>
                </a:lnTo>
                <a:lnTo>
                  <a:pt x="257888" y="130536"/>
                </a:lnTo>
                <a:lnTo>
                  <a:pt x="222743" y="159067"/>
                </a:lnTo>
                <a:lnTo>
                  <a:pt x="189690" y="189944"/>
                </a:lnTo>
                <a:lnTo>
                  <a:pt x="158854" y="223042"/>
                </a:lnTo>
                <a:lnTo>
                  <a:pt x="130362" y="258235"/>
                </a:lnTo>
                <a:lnTo>
                  <a:pt x="104337" y="295398"/>
                </a:lnTo>
                <a:lnTo>
                  <a:pt x="80905" y="334406"/>
                </a:lnTo>
                <a:lnTo>
                  <a:pt x="60191" y="375133"/>
                </a:lnTo>
                <a:lnTo>
                  <a:pt x="42321" y="417455"/>
                </a:lnTo>
                <a:lnTo>
                  <a:pt x="27419" y="461245"/>
                </a:lnTo>
                <a:lnTo>
                  <a:pt x="15611" y="506379"/>
                </a:lnTo>
                <a:lnTo>
                  <a:pt x="7021" y="552731"/>
                </a:lnTo>
                <a:lnTo>
                  <a:pt x="1776" y="600176"/>
                </a:lnTo>
                <a:lnTo>
                  <a:pt x="0" y="648588"/>
                </a:lnTo>
                <a:lnTo>
                  <a:pt x="1776" y="696985"/>
                </a:lnTo>
                <a:lnTo>
                  <a:pt x="7021" y="744414"/>
                </a:lnTo>
                <a:lnTo>
                  <a:pt x="15611" y="790753"/>
                </a:lnTo>
                <a:lnTo>
                  <a:pt x="27419" y="835874"/>
                </a:lnTo>
                <a:lnTo>
                  <a:pt x="42321" y="879654"/>
                </a:lnTo>
                <a:lnTo>
                  <a:pt x="60191" y="921966"/>
                </a:lnTo>
                <a:lnTo>
                  <a:pt x="80905" y="962684"/>
                </a:lnTo>
                <a:lnTo>
                  <a:pt x="104337" y="1001685"/>
                </a:lnTo>
                <a:lnTo>
                  <a:pt x="130362" y="1038841"/>
                </a:lnTo>
                <a:lnTo>
                  <a:pt x="158854" y="1074029"/>
                </a:lnTo>
                <a:lnTo>
                  <a:pt x="189690" y="1107122"/>
                </a:lnTo>
                <a:lnTo>
                  <a:pt x="222743" y="1137995"/>
                </a:lnTo>
                <a:lnTo>
                  <a:pt x="257888" y="1166523"/>
                </a:lnTo>
                <a:lnTo>
                  <a:pt x="295001" y="1192580"/>
                </a:lnTo>
                <a:lnTo>
                  <a:pt x="333955" y="1216042"/>
                </a:lnTo>
                <a:lnTo>
                  <a:pt x="374626" y="1236782"/>
                </a:lnTo>
                <a:lnTo>
                  <a:pt x="416889" y="1254675"/>
                </a:lnTo>
                <a:lnTo>
                  <a:pt x="460619" y="1269596"/>
                </a:lnTo>
                <a:lnTo>
                  <a:pt x="505690" y="1281419"/>
                </a:lnTo>
                <a:lnTo>
                  <a:pt x="551977" y="1290020"/>
                </a:lnTo>
                <a:lnTo>
                  <a:pt x="599355" y="1295272"/>
                </a:lnTo>
                <a:lnTo>
                  <a:pt x="647700" y="1297051"/>
                </a:lnTo>
                <a:lnTo>
                  <a:pt x="696028" y="1295272"/>
                </a:lnTo>
                <a:lnTo>
                  <a:pt x="743393" y="1290020"/>
                </a:lnTo>
                <a:lnTo>
                  <a:pt x="789670" y="1281419"/>
                </a:lnTo>
                <a:lnTo>
                  <a:pt x="834734" y="1269596"/>
                </a:lnTo>
                <a:lnTo>
                  <a:pt x="878458" y="1254675"/>
                </a:lnTo>
                <a:lnTo>
                  <a:pt x="920718" y="1236782"/>
                </a:lnTo>
                <a:lnTo>
                  <a:pt x="961388" y="1216042"/>
                </a:lnTo>
                <a:lnTo>
                  <a:pt x="1000342" y="1192580"/>
                </a:lnTo>
                <a:lnTo>
                  <a:pt x="1037456" y="1166523"/>
                </a:lnTo>
                <a:lnTo>
                  <a:pt x="1072605" y="1137995"/>
                </a:lnTo>
                <a:lnTo>
                  <a:pt x="1105662" y="1107122"/>
                </a:lnTo>
                <a:lnTo>
                  <a:pt x="1136502" y="1074029"/>
                </a:lnTo>
                <a:lnTo>
                  <a:pt x="1165000" y="1038841"/>
                </a:lnTo>
                <a:lnTo>
                  <a:pt x="1191030" y="1001685"/>
                </a:lnTo>
                <a:lnTo>
                  <a:pt x="1214468" y="962684"/>
                </a:lnTo>
                <a:lnTo>
                  <a:pt x="1235187" y="921966"/>
                </a:lnTo>
                <a:lnTo>
                  <a:pt x="1253063" y="879654"/>
                </a:lnTo>
                <a:lnTo>
                  <a:pt x="1267970" y="835874"/>
                </a:lnTo>
                <a:lnTo>
                  <a:pt x="1279782" y="790753"/>
                </a:lnTo>
                <a:lnTo>
                  <a:pt x="1288375" y="744414"/>
                </a:lnTo>
                <a:lnTo>
                  <a:pt x="1293622" y="696985"/>
                </a:lnTo>
                <a:lnTo>
                  <a:pt x="1295400" y="648588"/>
                </a:lnTo>
                <a:lnTo>
                  <a:pt x="1293622" y="600176"/>
                </a:lnTo>
                <a:lnTo>
                  <a:pt x="1288375" y="552731"/>
                </a:lnTo>
                <a:lnTo>
                  <a:pt x="1279782" y="506379"/>
                </a:lnTo>
                <a:lnTo>
                  <a:pt x="1267970" y="461245"/>
                </a:lnTo>
                <a:lnTo>
                  <a:pt x="1253063" y="417455"/>
                </a:lnTo>
                <a:lnTo>
                  <a:pt x="1235187" y="375133"/>
                </a:lnTo>
                <a:lnTo>
                  <a:pt x="1214468" y="334406"/>
                </a:lnTo>
                <a:lnTo>
                  <a:pt x="1191030" y="295398"/>
                </a:lnTo>
                <a:lnTo>
                  <a:pt x="1165000" y="258235"/>
                </a:lnTo>
                <a:lnTo>
                  <a:pt x="1136502" y="223042"/>
                </a:lnTo>
                <a:lnTo>
                  <a:pt x="1105661" y="189944"/>
                </a:lnTo>
                <a:lnTo>
                  <a:pt x="1072605" y="159067"/>
                </a:lnTo>
                <a:lnTo>
                  <a:pt x="1037456" y="130536"/>
                </a:lnTo>
                <a:lnTo>
                  <a:pt x="1000342" y="104476"/>
                </a:lnTo>
                <a:lnTo>
                  <a:pt x="961388" y="81012"/>
                </a:lnTo>
                <a:lnTo>
                  <a:pt x="920718" y="60271"/>
                </a:lnTo>
                <a:lnTo>
                  <a:pt x="878458" y="42377"/>
                </a:lnTo>
                <a:lnTo>
                  <a:pt x="834734" y="27455"/>
                </a:lnTo>
                <a:lnTo>
                  <a:pt x="789670" y="15631"/>
                </a:lnTo>
                <a:lnTo>
                  <a:pt x="743393" y="7030"/>
                </a:lnTo>
                <a:lnTo>
                  <a:pt x="696028" y="1778"/>
                </a:lnTo>
                <a:lnTo>
                  <a:pt x="647700" y="0"/>
                </a:lnTo>
                <a:close/>
              </a:path>
            </a:pathLst>
          </a:custGeom>
          <a:solidFill>
            <a:srgbClr val="33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96336" y="4133214"/>
            <a:ext cx="103314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ahoma"/>
                <a:cs typeface="Tahoma"/>
              </a:rPr>
              <a:t>Sto</a:t>
            </a:r>
            <a:r>
              <a:rPr sz="2000" dirty="0">
                <a:latin typeface="Tahoma"/>
                <a:cs typeface="Tahoma"/>
              </a:rPr>
              <a:t>r</a:t>
            </a:r>
            <a:r>
              <a:rPr sz="2000" spc="-5" dirty="0">
                <a:latin typeface="Tahoma"/>
                <a:cs typeface="Tahoma"/>
              </a:rPr>
              <a:t>ming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22337" y="4248150"/>
            <a:ext cx="1308100" cy="1306830"/>
            <a:chOff x="822337" y="4248150"/>
            <a:chExt cx="1308100" cy="1306830"/>
          </a:xfrm>
        </p:grpSpPr>
        <p:sp>
          <p:nvSpPr>
            <p:cNvPr id="15" name="object 15"/>
            <p:cNvSpPr/>
            <p:nvPr/>
          </p:nvSpPr>
          <p:spPr>
            <a:xfrm>
              <a:off x="828687" y="4254500"/>
              <a:ext cx="1295400" cy="1294130"/>
            </a:xfrm>
            <a:custGeom>
              <a:avLst/>
              <a:gdLst/>
              <a:ahLst/>
              <a:cxnLst/>
              <a:rect l="l" t="t" r="r" b="b"/>
              <a:pathLst>
                <a:path w="1295400" h="1294129">
                  <a:moveTo>
                    <a:pt x="647687" y="0"/>
                  </a:moveTo>
                  <a:lnTo>
                    <a:pt x="599349" y="1774"/>
                  </a:lnTo>
                  <a:lnTo>
                    <a:pt x="551976" y="7015"/>
                  </a:lnTo>
                  <a:lnTo>
                    <a:pt x="505693" y="15596"/>
                  </a:lnTo>
                  <a:lnTo>
                    <a:pt x="460626" y="27394"/>
                  </a:lnTo>
                  <a:lnTo>
                    <a:pt x="416899" y="42281"/>
                  </a:lnTo>
                  <a:lnTo>
                    <a:pt x="374638" y="60135"/>
                  </a:lnTo>
                  <a:lnTo>
                    <a:pt x="333968" y="80828"/>
                  </a:lnTo>
                  <a:lnTo>
                    <a:pt x="295014" y="104236"/>
                  </a:lnTo>
                  <a:lnTo>
                    <a:pt x="257902" y="130234"/>
                  </a:lnTo>
                  <a:lnTo>
                    <a:pt x="222756" y="158697"/>
                  </a:lnTo>
                  <a:lnTo>
                    <a:pt x="189703" y="189499"/>
                  </a:lnTo>
                  <a:lnTo>
                    <a:pt x="158866" y="222516"/>
                  </a:lnTo>
                  <a:lnTo>
                    <a:pt x="130372" y="257622"/>
                  </a:lnTo>
                  <a:lnTo>
                    <a:pt x="104346" y="294692"/>
                  </a:lnTo>
                  <a:lnTo>
                    <a:pt x="80912" y="333601"/>
                  </a:lnTo>
                  <a:lnTo>
                    <a:pt x="60197" y="374223"/>
                  </a:lnTo>
                  <a:lnTo>
                    <a:pt x="42325" y="416434"/>
                  </a:lnTo>
                  <a:lnTo>
                    <a:pt x="27422" y="460109"/>
                  </a:lnTo>
                  <a:lnTo>
                    <a:pt x="15612" y="505122"/>
                  </a:lnTo>
                  <a:lnTo>
                    <a:pt x="7022" y="551347"/>
                  </a:lnTo>
                  <a:lnTo>
                    <a:pt x="1776" y="598661"/>
                  </a:lnTo>
                  <a:lnTo>
                    <a:pt x="0" y="646938"/>
                  </a:lnTo>
                  <a:lnTo>
                    <a:pt x="1776" y="695214"/>
                  </a:lnTo>
                  <a:lnTo>
                    <a:pt x="7022" y="742528"/>
                  </a:lnTo>
                  <a:lnTo>
                    <a:pt x="15612" y="788753"/>
                  </a:lnTo>
                  <a:lnTo>
                    <a:pt x="27422" y="833766"/>
                  </a:lnTo>
                  <a:lnTo>
                    <a:pt x="42325" y="877441"/>
                  </a:lnTo>
                  <a:lnTo>
                    <a:pt x="60197" y="919652"/>
                  </a:lnTo>
                  <a:lnTo>
                    <a:pt x="80912" y="960274"/>
                  </a:lnTo>
                  <a:lnTo>
                    <a:pt x="104346" y="999183"/>
                  </a:lnTo>
                  <a:lnTo>
                    <a:pt x="130372" y="1036253"/>
                  </a:lnTo>
                  <a:lnTo>
                    <a:pt x="158866" y="1071359"/>
                  </a:lnTo>
                  <a:lnTo>
                    <a:pt x="189703" y="1104376"/>
                  </a:lnTo>
                  <a:lnTo>
                    <a:pt x="222756" y="1135178"/>
                  </a:lnTo>
                  <a:lnTo>
                    <a:pt x="257902" y="1163641"/>
                  </a:lnTo>
                  <a:lnTo>
                    <a:pt x="295014" y="1189639"/>
                  </a:lnTo>
                  <a:lnTo>
                    <a:pt x="333968" y="1213047"/>
                  </a:lnTo>
                  <a:lnTo>
                    <a:pt x="374638" y="1233740"/>
                  </a:lnTo>
                  <a:lnTo>
                    <a:pt x="416899" y="1251594"/>
                  </a:lnTo>
                  <a:lnTo>
                    <a:pt x="460626" y="1266481"/>
                  </a:lnTo>
                  <a:lnTo>
                    <a:pt x="505693" y="1278279"/>
                  </a:lnTo>
                  <a:lnTo>
                    <a:pt x="551976" y="1286860"/>
                  </a:lnTo>
                  <a:lnTo>
                    <a:pt x="599349" y="1292101"/>
                  </a:lnTo>
                  <a:lnTo>
                    <a:pt x="647687" y="1293876"/>
                  </a:lnTo>
                  <a:lnTo>
                    <a:pt x="696031" y="1292101"/>
                  </a:lnTo>
                  <a:lnTo>
                    <a:pt x="743409" y="1286860"/>
                  </a:lnTo>
                  <a:lnTo>
                    <a:pt x="789696" y="1278279"/>
                  </a:lnTo>
                  <a:lnTo>
                    <a:pt x="834767" y="1266481"/>
                  </a:lnTo>
                  <a:lnTo>
                    <a:pt x="878497" y="1251594"/>
                  </a:lnTo>
                  <a:lnTo>
                    <a:pt x="920760" y="1233740"/>
                  </a:lnTo>
                  <a:lnTo>
                    <a:pt x="961431" y="1213047"/>
                  </a:lnTo>
                  <a:lnTo>
                    <a:pt x="1000386" y="1189639"/>
                  </a:lnTo>
                  <a:lnTo>
                    <a:pt x="1037498" y="1163641"/>
                  </a:lnTo>
                  <a:lnTo>
                    <a:pt x="1072643" y="1135178"/>
                  </a:lnTo>
                  <a:lnTo>
                    <a:pt x="1105696" y="1104376"/>
                  </a:lnTo>
                  <a:lnTo>
                    <a:pt x="1136532" y="1071359"/>
                  </a:lnTo>
                  <a:lnTo>
                    <a:pt x="1165025" y="1036253"/>
                  </a:lnTo>
                  <a:lnTo>
                    <a:pt x="1191049" y="999183"/>
                  </a:lnTo>
                  <a:lnTo>
                    <a:pt x="1214481" y="960274"/>
                  </a:lnTo>
                  <a:lnTo>
                    <a:pt x="1235195" y="919652"/>
                  </a:lnTo>
                  <a:lnTo>
                    <a:pt x="1253065" y="877441"/>
                  </a:lnTo>
                  <a:lnTo>
                    <a:pt x="1267967" y="833766"/>
                  </a:lnTo>
                  <a:lnTo>
                    <a:pt x="1279776" y="788753"/>
                  </a:lnTo>
                  <a:lnTo>
                    <a:pt x="1288365" y="742528"/>
                  </a:lnTo>
                  <a:lnTo>
                    <a:pt x="1293611" y="695214"/>
                  </a:lnTo>
                  <a:lnTo>
                    <a:pt x="1295387" y="646938"/>
                  </a:lnTo>
                  <a:lnTo>
                    <a:pt x="1293611" y="598661"/>
                  </a:lnTo>
                  <a:lnTo>
                    <a:pt x="1288365" y="551347"/>
                  </a:lnTo>
                  <a:lnTo>
                    <a:pt x="1279776" y="505122"/>
                  </a:lnTo>
                  <a:lnTo>
                    <a:pt x="1267967" y="460109"/>
                  </a:lnTo>
                  <a:lnTo>
                    <a:pt x="1253065" y="416434"/>
                  </a:lnTo>
                  <a:lnTo>
                    <a:pt x="1235195" y="374223"/>
                  </a:lnTo>
                  <a:lnTo>
                    <a:pt x="1214481" y="333601"/>
                  </a:lnTo>
                  <a:lnTo>
                    <a:pt x="1191049" y="294692"/>
                  </a:lnTo>
                  <a:lnTo>
                    <a:pt x="1165025" y="257622"/>
                  </a:lnTo>
                  <a:lnTo>
                    <a:pt x="1136532" y="222516"/>
                  </a:lnTo>
                  <a:lnTo>
                    <a:pt x="1105696" y="189499"/>
                  </a:lnTo>
                  <a:lnTo>
                    <a:pt x="1072643" y="158697"/>
                  </a:lnTo>
                  <a:lnTo>
                    <a:pt x="1037498" y="130234"/>
                  </a:lnTo>
                  <a:lnTo>
                    <a:pt x="1000386" y="104236"/>
                  </a:lnTo>
                  <a:lnTo>
                    <a:pt x="961431" y="80828"/>
                  </a:lnTo>
                  <a:lnTo>
                    <a:pt x="920760" y="60135"/>
                  </a:lnTo>
                  <a:lnTo>
                    <a:pt x="878497" y="42281"/>
                  </a:lnTo>
                  <a:lnTo>
                    <a:pt x="834767" y="27394"/>
                  </a:lnTo>
                  <a:lnTo>
                    <a:pt x="789696" y="15596"/>
                  </a:lnTo>
                  <a:lnTo>
                    <a:pt x="743409" y="7015"/>
                  </a:lnTo>
                  <a:lnTo>
                    <a:pt x="696031" y="1774"/>
                  </a:lnTo>
                  <a:lnTo>
                    <a:pt x="647687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8687" y="4254500"/>
              <a:ext cx="1295400" cy="1294130"/>
            </a:xfrm>
            <a:custGeom>
              <a:avLst/>
              <a:gdLst/>
              <a:ahLst/>
              <a:cxnLst/>
              <a:rect l="l" t="t" r="r" b="b"/>
              <a:pathLst>
                <a:path w="1295400" h="1294129">
                  <a:moveTo>
                    <a:pt x="0" y="646938"/>
                  </a:moveTo>
                  <a:lnTo>
                    <a:pt x="1776" y="598661"/>
                  </a:lnTo>
                  <a:lnTo>
                    <a:pt x="7022" y="551347"/>
                  </a:lnTo>
                  <a:lnTo>
                    <a:pt x="15612" y="505122"/>
                  </a:lnTo>
                  <a:lnTo>
                    <a:pt x="27422" y="460109"/>
                  </a:lnTo>
                  <a:lnTo>
                    <a:pt x="42325" y="416434"/>
                  </a:lnTo>
                  <a:lnTo>
                    <a:pt x="60197" y="374223"/>
                  </a:lnTo>
                  <a:lnTo>
                    <a:pt x="80912" y="333601"/>
                  </a:lnTo>
                  <a:lnTo>
                    <a:pt x="104346" y="294692"/>
                  </a:lnTo>
                  <a:lnTo>
                    <a:pt x="130372" y="257622"/>
                  </a:lnTo>
                  <a:lnTo>
                    <a:pt x="158866" y="222516"/>
                  </a:lnTo>
                  <a:lnTo>
                    <a:pt x="189703" y="189499"/>
                  </a:lnTo>
                  <a:lnTo>
                    <a:pt x="222756" y="158697"/>
                  </a:lnTo>
                  <a:lnTo>
                    <a:pt x="257902" y="130234"/>
                  </a:lnTo>
                  <a:lnTo>
                    <a:pt x="295014" y="104236"/>
                  </a:lnTo>
                  <a:lnTo>
                    <a:pt x="333968" y="80828"/>
                  </a:lnTo>
                  <a:lnTo>
                    <a:pt x="374638" y="60135"/>
                  </a:lnTo>
                  <a:lnTo>
                    <a:pt x="416899" y="42281"/>
                  </a:lnTo>
                  <a:lnTo>
                    <a:pt x="460626" y="27394"/>
                  </a:lnTo>
                  <a:lnTo>
                    <a:pt x="505693" y="15596"/>
                  </a:lnTo>
                  <a:lnTo>
                    <a:pt x="551976" y="7015"/>
                  </a:lnTo>
                  <a:lnTo>
                    <a:pt x="599349" y="1774"/>
                  </a:lnTo>
                  <a:lnTo>
                    <a:pt x="647687" y="0"/>
                  </a:lnTo>
                  <a:lnTo>
                    <a:pt x="696031" y="1774"/>
                  </a:lnTo>
                  <a:lnTo>
                    <a:pt x="743409" y="7015"/>
                  </a:lnTo>
                  <a:lnTo>
                    <a:pt x="789696" y="15596"/>
                  </a:lnTo>
                  <a:lnTo>
                    <a:pt x="834767" y="27394"/>
                  </a:lnTo>
                  <a:lnTo>
                    <a:pt x="878497" y="42281"/>
                  </a:lnTo>
                  <a:lnTo>
                    <a:pt x="920760" y="60135"/>
                  </a:lnTo>
                  <a:lnTo>
                    <a:pt x="961431" y="80828"/>
                  </a:lnTo>
                  <a:lnTo>
                    <a:pt x="1000386" y="104236"/>
                  </a:lnTo>
                  <a:lnTo>
                    <a:pt x="1037498" y="130234"/>
                  </a:lnTo>
                  <a:lnTo>
                    <a:pt x="1072643" y="158697"/>
                  </a:lnTo>
                  <a:lnTo>
                    <a:pt x="1105696" y="189499"/>
                  </a:lnTo>
                  <a:lnTo>
                    <a:pt x="1136532" y="222516"/>
                  </a:lnTo>
                  <a:lnTo>
                    <a:pt x="1165025" y="257622"/>
                  </a:lnTo>
                  <a:lnTo>
                    <a:pt x="1191049" y="294692"/>
                  </a:lnTo>
                  <a:lnTo>
                    <a:pt x="1214481" y="333601"/>
                  </a:lnTo>
                  <a:lnTo>
                    <a:pt x="1235195" y="374223"/>
                  </a:lnTo>
                  <a:lnTo>
                    <a:pt x="1253065" y="416434"/>
                  </a:lnTo>
                  <a:lnTo>
                    <a:pt x="1267967" y="460109"/>
                  </a:lnTo>
                  <a:lnTo>
                    <a:pt x="1279776" y="505122"/>
                  </a:lnTo>
                  <a:lnTo>
                    <a:pt x="1288365" y="551347"/>
                  </a:lnTo>
                  <a:lnTo>
                    <a:pt x="1293611" y="598661"/>
                  </a:lnTo>
                  <a:lnTo>
                    <a:pt x="1295387" y="646938"/>
                  </a:lnTo>
                  <a:lnTo>
                    <a:pt x="1293611" y="695214"/>
                  </a:lnTo>
                  <a:lnTo>
                    <a:pt x="1288365" y="742528"/>
                  </a:lnTo>
                  <a:lnTo>
                    <a:pt x="1279776" y="788753"/>
                  </a:lnTo>
                  <a:lnTo>
                    <a:pt x="1267967" y="833766"/>
                  </a:lnTo>
                  <a:lnTo>
                    <a:pt x="1253065" y="877441"/>
                  </a:lnTo>
                  <a:lnTo>
                    <a:pt x="1235195" y="919652"/>
                  </a:lnTo>
                  <a:lnTo>
                    <a:pt x="1214481" y="960274"/>
                  </a:lnTo>
                  <a:lnTo>
                    <a:pt x="1191049" y="999183"/>
                  </a:lnTo>
                  <a:lnTo>
                    <a:pt x="1165025" y="1036253"/>
                  </a:lnTo>
                  <a:lnTo>
                    <a:pt x="1136532" y="1071359"/>
                  </a:lnTo>
                  <a:lnTo>
                    <a:pt x="1105696" y="1104376"/>
                  </a:lnTo>
                  <a:lnTo>
                    <a:pt x="1072643" y="1135178"/>
                  </a:lnTo>
                  <a:lnTo>
                    <a:pt x="1037498" y="1163641"/>
                  </a:lnTo>
                  <a:lnTo>
                    <a:pt x="1000386" y="1189639"/>
                  </a:lnTo>
                  <a:lnTo>
                    <a:pt x="961431" y="1213047"/>
                  </a:lnTo>
                  <a:lnTo>
                    <a:pt x="920760" y="1233740"/>
                  </a:lnTo>
                  <a:lnTo>
                    <a:pt x="878497" y="1251594"/>
                  </a:lnTo>
                  <a:lnTo>
                    <a:pt x="834767" y="1266481"/>
                  </a:lnTo>
                  <a:lnTo>
                    <a:pt x="789696" y="1278279"/>
                  </a:lnTo>
                  <a:lnTo>
                    <a:pt x="743409" y="1286860"/>
                  </a:lnTo>
                  <a:lnTo>
                    <a:pt x="696031" y="1292101"/>
                  </a:lnTo>
                  <a:lnTo>
                    <a:pt x="647687" y="1293876"/>
                  </a:lnTo>
                  <a:lnTo>
                    <a:pt x="599349" y="1292101"/>
                  </a:lnTo>
                  <a:lnTo>
                    <a:pt x="551976" y="1286860"/>
                  </a:lnTo>
                  <a:lnTo>
                    <a:pt x="505693" y="1278279"/>
                  </a:lnTo>
                  <a:lnTo>
                    <a:pt x="460626" y="1266481"/>
                  </a:lnTo>
                  <a:lnTo>
                    <a:pt x="416899" y="1251594"/>
                  </a:lnTo>
                  <a:lnTo>
                    <a:pt x="374638" y="1233740"/>
                  </a:lnTo>
                  <a:lnTo>
                    <a:pt x="333968" y="1213047"/>
                  </a:lnTo>
                  <a:lnTo>
                    <a:pt x="295014" y="1189639"/>
                  </a:lnTo>
                  <a:lnTo>
                    <a:pt x="257902" y="1163641"/>
                  </a:lnTo>
                  <a:lnTo>
                    <a:pt x="222756" y="1135178"/>
                  </a:lnTo>
                  <a:lnTo>
                    <a:pt x="189703" y="1104376"/>
                  </a:lnTo>
                  <a:lnTo>
                    <a:pt x="158866" y="1071359"/>
                  </a:lnTo>
                  <a:lnTo>
                    <a:pt x="130372" y="1036253"/>
                  </a:lnTo>
                  <a:lnTo>
                    <a:pt x="104346" y="999183"/>
                  </a:lnTo>
                  <a:lnTo>
                    <a:pt x="80912" y="960274"/>
                  </a:lnTo>
                  <a:lnTo>
                    <a:pt x="60197" y="919652"/>
                  </a:lnTo>
                  <a:lnTo>
                    <a:pt x="42325" y="877441"/>
                  </a:lnTo>
                  <a:lnTo>
                    <a:pt x="27422" y="833766"/>
                  </a:lnTo>
                  <a:lnTo>
                    <a:pt x="15612" y="788753"/>
                  </a:lnTo>
                  <a:lnTo>
                    <a:pt x="7022" y="742528"/>
                  </a:lnTo>
                  <a:lnTo>
                    <a:pt x="1776" y="695214"/>
                  </a:lnTo>
                  <a:lnTo>
                    <a:pt x="0" y="646938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12647" y="4738192"/>
            <a:ext cx="931544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65" dirty="0">
                <a:latin typeface="Tahoma"/>
                <a:cs typeface="Tahoma"/>
              </a:rPr>
              <a:t>F</a:t>
            </a:r>
            <a:r>
              <a:rPr sz="2000" spc="-5" dirty="0">
                <a:latin typeface="Tahoma"/>
                <a:cs typeface="Tahoma"/>
              </a:rPr>
              <a:t>orming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81062" y="3643248"/>
            <a:ext cx="7016750" cy="2299335"/>
            <a:chOff x="881062" y="3643248"/>
            <a:chExt cx="7016750" cy="2299335"/>
          </a:xfrm>
        </p:grpSpPr>
        <p:sp>
          <p:nvSpPr>
            <p:cNvPr id="19" name="object 19"/>
            <p:cNvSpPr/>
            <p:nvPr/>
          </p:nvSpPr>
          <p:spPr>
            <a:xfrm>
              <a:off x="887412" y="3649598"/>
              <a:ext cx="6477635" cy="2286635"/>
            </a:xfrm>
            <a:custGeom>
              <a:avLst/>
              <a:gdLst/>
              <a:ahLst/>
              <a:cxnLst/>
              <a:rect l="l" t="t" r="r" b="b"/>
              <a:pathLst>
                <a:path w="6477634" h="2286635">
                  <a:moveTo>
                    <a:pt x="0" y="2286063"/>
                  </a:moveTo>
                  <a:lnTo>
                    <a:pt x="64770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61935" y="3643883"/>
              <a:ext cx="535940" cy="239395"/>
            </a:xfrm>
            <a:custGeom>
              <a:avLst/>
              <a:gdLst/>
              <a:ahLst/>
              <a:cxnLst/>
              <a:rect l="l" t="t" r="r" b="b"/>
              <a:pathLst>
                <a:path w="535940" h="239395">
                  <a:moveTo>
                    <a:pt x="463351" y="210153"/>
                  </a:moveTo>
                  <a:lnTo>
                    <a:pt x="450850" y="239395"/>
                  </a:lnTo>
                  <a:lnTo>
                    <a:pt x="535813" y="234315"/>
                  </a:lnTo>
                  <a:lnTo>
                    <a:pt x="519594" y="215138"/>
                  </a:lnTo>
                  <a:lnTo>
                    <a:pt x="474980" y="215138"/>
                  </a:lnTo>
                  <a:lnTo>
                    <a:pt x="463351" y="210153"/>
                  </a:lnTo>
                  <a:close/>
                </a:path>
                <a:path w="535940" h="239395">
                  <a:moveTo>
                    <a:pt x="468313" y="198547"/>
                  </a:moveTo>
                  <a:lnTo>
                    <a:pt x="463351" y="210153"/>
                  </a:lnTo>
                  <a:lnTo>
                    <a:pt x="474980" y="215138"/>
                  </a:lnTo>
                  <a:lnTo>
                    <a:pt x="480060" y="203581"/>
                  </a:lnTo>
                  <a:lnTo>
                    <a:pt x="468313" y="198547"/>
                  </a:lnTo>
                  <a:close/>
                </a:path>
                <a:path w="535940" h="239395">
                  <a:moveTo>
                    <a:pt x="480822" y="169291"/>
                  </a:moveTo>
                  <a:lnTo>
                    <a:pt x="468313" y="198547"/>
                  </a:lnTo>
                  <a:lnTo>
                    <a:pt x="480060" y="203581"/>
                  </a:lnTo>
                  <a:lnTo>
                    <a:pt x="474980" y="215138"/>
                  </a:lnTo>
                  <a:lnTo>
                    <a:pt x="519594" y="215138"/>
                  </a:lnTo>
                  <a:lnTo>
                    <a:pt x="480822" y="169291"/>
                  </a:lnTo>
                  <a:close/>
                </a:path>
                <a:path w="535940" h="239395">
                  <a:moveTo>
                    <a:pt x="4953" y="0"/>
                  </a:moveTo>
                  <a:lnTo>
                    <a:pt x="0" y="11557"/>
                  </a:lnTo>
                  <a:lnTo>
                    <a:pt x="463351" y="210153"/>
                  </a:lnTo>
                  <a:lnTo>
                    <a:pt x="468313" y="198547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45502" y="4057650"/>
            <a:ext cx="161226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Tahoma"/>
                <a:cs typeface="Tahoma"/>
              </a:rPr>
              <a:t>Return </a:t>
            </a:r>
            <a:r>
              <a:rPr sz="2000" spc="-5" dirty="0">
                <a:latin typeface="Tahoma"/>
                <a:cs typeface="Tahoma"/>
              </a:rPr>
              <a:t>to  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spc="-15" dirty="0">
                <a:latin typeface="Tahoma"/>
                <a:cs typeface="Tahoma"/>
              </a:rPr>
              <a:t>n</a:t>
            </a:r>
            <a:r>
              <a:rPr sz="2000" spc="-5" dirty="0">
                <a:latin typeface="Tahoma"/>
                <a:cs typeface="Tahoma"/>
              </a:rPr>
              <a:t>d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5" dirty="0">
                <a:latin typeface="Tahoma"/>
                <a:cs typeface="Tahoma"/>
              </a:rPr>
              <a:t>p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20" dirty="0">
                <a:latin typeface="Tahoma"/>
                <a:cs typeface="Tahoma"/>
              </a:rPr>
              <a:t>n</a:t>
            </a:r>
            <a:r>
              <a:rPr sz="2000" spc="-5" dirty="0">
                <a:latin typeface="Tahoma"/>
                <a:cs typeface="Tahoma"/>
              </a:rPr>
              <a:t>d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20" dirty="0">
                <a:latin typeface="Tahoma"/>
                <a:cs typeface="Tahoma"/>
              </a:rPr>
              <a:t>n</a:t>
            </a:r>
            <a:r>
              <a:rPr sz="2000" spc="-15" dirty="0">
                <a:latin typeface="Tahoma"/>
                <a:cs typeface="Tahoma"/>
              </a:rPr>
              <a:t>c</a:t>
            </a:r>
            <a:r>
              <a:rPr sz="2000" spc="-5" dirty="0"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39285" y="4881752"/>
            <a:ext cx="188658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ahoma"/>
                <a:cs typeface="Tahoma"/>
              </a:rPr>
              <a:t>Dependence/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i</a:t>
            </a:r>
            <a:r>
              <a:rPr sz="2000" spc="-15" dirty="0">
                <a:latin typeface="Tahoma"/>
                <a:cs typeface="Tahoma"/>
              </a:rPr>
              <a:t>n</a:t>
            </a:r>
            <a:r>
              <a:rPr sz="2000" spc="-10" dirty="0">
                <a:latin typeface="Tahoma"/>
                <a:cs typeface="Tahoma"/>
              </a:rPr>
              <a:t>t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10" dirty="0">
                <a:latin typeface="Tahoma"/>
                <a:cs typeface="Tahoma"/>
              </a:rPr>
              <a:t>rd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5" dirty="0">
                <a:latin typeface="Tahoma"/>
                <a:cs typeface="Tahoma"/>
              </a:rPr>
              <a:t>p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15" dirty="0">
                <a:latin typeface="Tahoma"/>
                <a:cs typeface="Tahoma"/>
              </a:rPr>
              <a:t>n</a:t>
            </a:r>
            <a:r>
              <a:rPr sz="2000" spc="-5" dirty="0">
                <a:latin typeface="Tahoma"/>
                <a:cs typeface="Tahoma"/>
              </a:rPr>
              <a:t>d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15" dirty="0">
                <a:latin typeface="Tahoma"/>
                <a:cs typeface="Tahoma"/>
              </a:rPr>
              <a:t>nc</a:t>
            </a:r>
            <a:r>
              <a:rPr sz="2000" spc="-5" dirty="0"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768" y="5963208"/>
            <a:ext cx="16129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Tahoma"/>
                <a:cs typeface="Tahoma"/>
              </a:rPr>
              <a:t>Independence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65751" y="5730214"/>
            <a:ext cx="4050665" cy="5848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5"/>
              </a:spcBef>
            </a:pPr>
            <a:r>
              <a:rPr sz="1600" b="1" dirty="0">
                <a:latin typeface="Carlito"/>
                <a:cs typeface="Carlito"/>
              </a:rPr>
              <a:t>Is </a:t>
            </a:r>
            <a:r>
              <a:rPr sz="1600" b="1" spc="-5" dirty="0">
                <a:latin typeface="Carlito"/>
                <a:cs typeface="Carlito"/>
              </a:rPr>
              <a:t>this </a:t>
            </a:r>
            <a:r>
              <a:rPr sz="1600" b="1" dirty="0">
                <a:latin typeface="Carlito"/>
                <a:cs typeface="Carlito"/>
              </a:rPr>
              <a:t>a </a:t>
            </a:r>
            <a:r>
              <a:rPr sz="1600" b="1" spc="-5" dirty="0">
                <a:latin typeface="Carlito"/>
                <a:cs typeface="Carlito"/>
              </a:rPr>
              <a:t>good </a:t>
            </a:r>
            <a:r>
              <a:rPr sz="1600" b="1" spc="5" dirty="0">
                <a:latin typeface="Carlito"/>
                <a:cs typeface="Carlito"/>
              </a:rPr>
              <a:t>model </a:t>
            </a:r>
            <a:r>
              <a:rPr sz="1600" b="1" spc="-10" dirty="0">
                <a:latin typeface="Carlito"/>
                <a:cs typeface="Carlito"/>
              </a:rPr>
              <a:t>for </a:t>
            </a:r>
            <a:r>
              <a:rPr sz="1600" b="1" dirty="0">
                <a:latin typeface="Carlito"/>
                <a:cs typeface="Carlito"/>
              </a:rPr>
              <a:t>the </a:t>
            </a:r>
            <a:r>
              <a:rPr sz="1600" b="1" spc="-5" dirty="0">
                <a:latin typeface="Carlito"/>
                <a:cs typeface="Carlito"/>
              </a:rPr>
              <a:t>teams</a:t>
            </a:r>
            <a:r>
              <a:rPr sz="1600" b="1" spc="-12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you’ve</a:t>
            </a:r>
            <a:endParaRPr sz="1600">
              <a:latin typeface="Carlito"/>
              <a:cs typeface="Carlito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rlito"/>
                <a:cs typeface="Carlito"/>
              </a:rPr>
              <a:t>experienced? Does </a:t>
            </a:r>
            <a:r>
              <a:rPr sz="1600" b="1" spc="-5" dirty="0">
                <a:latin typeface="Carlito"/>
                <a:cs typeface="Carlito"/>
              </a:rPr>
              <a:t>it </a:t>
            </a:r>
            <a:r>
              <a:rPr sz="1600" b="1" spc="-10" dirty="0">
                <a:latin typeface="Carlito"/>
                <a:cs typeface="Carlito"/>
              </a:rPr>
              <a:t>fit </a:t>
            </a:r>
            <a:r>
              <a:rPr sz="1600" b="1" spc="-5" dirty="0">
                <a:latin typeface="Carlito"/>
                <a:cs typeface="Carlito"/>
              </a:rPr>
              <a:t>all</a:t>
            </a:r>
            <a:r>
              <a:rPr sz="1600" b="1" spc="-9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teams?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721" y="733793"/>
            <a:ext cx="8266607" cy="561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84982"/>
            <a:ext cx="9144000" cy="3573145"/>
          </a:xfrm>
          <a:custGeom>
            <a:avLst/>
            <a:gdLst/>
            <a:ahLst/>
            <a:cxnLst/>
            <a:rect l="l" t="t" r="r" b="b"/>
            <a:pathLst>
              <a:path w="9144000" h="3573145">
                <a:moveTo>
                  <a:pt x="0" y="3573017"/>
                </a:moveTo>
                <a:lnTo>
                  <a:pt x="9144000" y="3573017"/>
                </a:lnTo>
                <a:lnTo>
                  <a:pt x="9144000" y="0"/>
                </a:lnTo>
                <a:lnTo>
                  <a:pt x="0" y="0"/>
                </a:lnTo>
                <a:lnTo>
                  <a:pt x="0" y="3573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285490"/>
            <a:chOff x="0" y="0"/>
            <a:chExt cx="9144000" cy="32854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3140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80931"/>
              <a:ext cx="9144000" cy="504190"/>
            </a:xfrm>
            <a:custGeom>
              <a:avLst/>
              <a:gdLst/>
              <a:ahLst/>
              <a:cxnLst/>
              <a:rect l="l" t="t" r="r" b="b"/>
              <a:pathLst>
                <a:path w="9144000" h="504189">
                  <a:moveTo>
                    <a:pt x="9143937" y="0"/>
                  </a:moveTo>
                  <a:lnTo>
                    <a:pt x="0" y="0"/>
                  </a:lnTo>
                  <a:lnTo>
                    <a:pt x="0" y="504050"/>
                  </a:lnTo>
                  <a:lnTo>
                    <a:pt x="9143937" y="504050"/>
                  </a:lnTo>
                  <a:lnTo>
                    <a:pt x="914393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6502" y="2683255"/>
            <a:ext cx="46259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85" dirty="0">
                <a:solidFill>
                  <a:srgbClr val="000000"/>
                </a:solidFill>
              </a:rPr>
              <a:t>Team </a:t>
            </a:r>
            <a:r>
              <a:rPr sz="4000" spc="-5" dirty="0">
                <a:solidFill>
                  <a:srgbClr val="000000"/>
                </a:solidFill>
              </a:rPr>
              <a:t>Processes:</a:t>
            </a:r>
            <a:r>
              <a:rPr sz="4000" spc="-45" dirty="0">
                <a:solidFill>
                  <a:srgbClr val="000000"/>
                </a:solidFill>
              </a:rPr>
              <a:t> </a:t>
            </a:r>
            <a:r>
              <a:rPr sz="4000" spc="-50" dirty="0">
                <a:solidFill>
                  <a:srgbClr val="0000FF"/>
                </a:solidFill>
              </a:rPr>
              <a:t>Trust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34644" y="3456254"/>
            <a:ext cx="6945630" cy="2888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ts val="23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30" dirty="0">
                <a:solidFill>
                  <a:srgbClr val="FFFFFF"/>
                </a:solidFill>
                <a:latin typeface="Carlito"/>
                <a:cs typeface="Carlito"/>
              </a:rPr>
              <a:t>Trust </a:t>
            </a:r>
            <a:r>
              <a:rPr sz="2200" b="1" spc="-20" dirty="0">
                <a:solidFill>
                  <a:srgbClr val="FFFFFF"/>
                </a:solidFill>
                <a:latin typeface="Carlito"/>
                <a:cs typeface="Carlito"/>
              </a:rPr>
              <a:t>refers 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positive 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expectations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another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person</a:t>
            </a:r>
            <a:r>
              <a:rPr sz="22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endParaRPr sz="2200">
              <a:latin typeface="Carlito"/>
              <a:cs typeface="Carlito"/>
            </a:endParaRPr>
          </a:p>
          <a:p>
            <a:pPr marL="356870">
              <a:lnSpc>
                <a:spcPts val="2375"/>
              </a:lnSpc>
            </a:pP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situations involving</a:t>
            </a:r>
            <a:r>
              <a:rPr sz="2200" b="1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Carlito"/>
                <a:cs typeface="Carlito"/>
              </a:rPr>
              <a:t>risk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Three </a:t>
            </a: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levels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2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trust</a:t>
            </a:r>
            <a:endParaRPr sz="2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b="1" dirty="0">
                <a:solidFill>
                  <a:srgbClr val="FFFFFF"/>
                </a:solidFill>
                <a:latin typeface="Carlito"/>
                <a:cs typeface="Carlito"/>
              </a:rPr>
              <a:t>Calculus-based</a:t>
            </a:r>
            <a:r>
              <a:rPr sz="22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trust</a:t>
            </a:r>
            <a:endParaRPr sz="2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Knowledge-based</a:t>
            </a:r>
            <a:r>
              <a:rPr sz="2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trust</a:t>
            </a:r>
            <a:endParaRPr sz="2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Identification-based</a:t>
            </a:r>
            <a:r>
              <a:rPr sz="22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trust</a:t>
            </a:r>
            <a:endParaRPr sz="22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Based </a:t>
            </a:r>
            <a:r>
              <a:rPr sz="1900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emotional </a:t>
            </a:r>
            <a:r>
              <a:rPr sz="1900" dirty="0">
                <a:solidFill>
                  <a:srgbClr val="FFFFFF"/>
                </a:solidFill>
                <a:latin typeface="Carlito"/>
                <a:cs typeface="Carlito"/>
              </a:rPr>
              <a:t>bond and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mutual</a:t>
            </a:r>
            <a:r>
              <a:rPr sz="19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understanding</a:t>
            </a:r>
            <a:endParaRPr sz="19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Likely </a:t>
            </a:r>
            <a:r>
              <a:rPr sz="1900" spc="-2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900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present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900" dirty="0">
                <a:solidFill>
                  <a:srgbClr val="FFFFFF"/>
                </a:solidFill>
                <a:latin typeface="Carlito"/>
                <a:cs typeface="Carlito"/>
              </a:rPr>
              <a:t>highly </a:t>
            </a:r>
            <a:r>
              <a:rPr sz="1900" spc="-25" dirty="0">
                <a:solidFill>
                  <a:srgbClr val="FFFFFF"/>
                </a:solidFill>
                <a:latin typeface="Carlito"/>
                <a:cs typeface="Carlito"/>
              </a:rPr>
              <a:t>effective</a:t>
            </a:r>
            <a:r>
              <a:rPr sz="1900" spc="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teams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00405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24758" y="667588"/>
            <a:ext cx="42633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95"/>
              </a:spcBef>
            </a:pPr>
            <a:r>
              <a:rPr sz="3200" spc="-40" dirty="0"/>
              <a:t>STRATEGIES </a:t>
            </a:r>
            <a:r>
              <a:rPr sz="3200" spc="-55" dirty="0"/>
              <a:t>TO </a:t>
            </a:r>
            <a:r>
              <a:rPr sz="3200" spc="-20" dirty="0"/>
              <a:t>IMPROVE  TEAM</a:t>
            </a:r>
            <a:r>
              <a:rPr sz="3200" spc="-10" dirty="0"/>
              <a:t> EFFECTIVENESS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427603" y="2300732"/>
            <a:ext cx="4806950" cy="357695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348615">
              <a:lnSpc>
                <a:spcPct val="80000"/>
              </a:lnSpc>
              <a:spcBef>
                <a:spcPts val="655"/>
              </a:spcBef>
            </a:pP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task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building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better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teams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improving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their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effectiveness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can be  </a:t>
            </a:r>
            <a:r>
              <a:rPr sz="2300" spc="-20" dirty="0">
                <a:solidFill>
                  <a:srgbClr val="FFFFFF"/>
                </a:solidFill>
                <a:latin typeface="Carlito"/>
                <a:cs typeface="Carlito"/>
              </a:rPr>
              <a:t>broken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down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into four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simple and 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straightforward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 steps:</a:t>
            </a:r>
            <a:endParaRPr sz="2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rlito"/>
              <a:cs typeface="Carlito"/>
            </a:endParaRPr>
          </a:p>
          <a:p>
            <a:pPr marL="424180" indent="-41211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24815" algn="l"/>
              </a:tabLst>
            </a:pP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Clarify </a:t>
            </a:r>
            <a:r>
              <a:rPr sz="3100" b="1" spc="-70" dirty="0">
                <a:solidFill>
                  <a:srgbClr val="FFFFFF"/>
                </a:solidFill>
                <a:latin typeface="Carlito"/>
                <a:cs typeface="Carlito"/>
              </a:rPr>
              <a:t>Your Team</a:t>
            </a:r>
            <a:r>
              <a:rPr sz="31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spc="-5" dirty="0">
                <a:solidFill>
                  <a:srgbClr val="FFFFFF"/>
                </a:solidFill>
                <a:latin typeface="Carlito"/>
                <a:cs typeface="Carlito"/>
              </a:rPr>
              <a:t>Mission</a:t>
            </a:r>
            <a:endParaRPr sz="3100">
              <a:latin typeface="Carlito"/>
              <a:cs typeface="Carlito"/>
            </a:endParaRPr>
          </a:p>
          <a:p>
            <a:pPr marL="424180" indent="-412115">
              <a:lnSpc>
                <a:spcPct val="100000"/>
              </a:lnSpc>
              <a:buAutoNum type="arabicParenR"/>
              <a:tabLst>
                <a:tab pos="424815" algn="l"/>
              </a:tabLst>
            </a:pP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Set </a:t>
            </a:r>
            <a:r>
              <a:rPr sz="3100" b="1" spc="-65" dirty="0">
                <a:solidFill>
                  <a:srgbClr val="FFFFFF"/>
                </a:solidFill>
                <a:latin typeface="Carlito"/>
                <a:cs typeface="Carlito"/>
              </a:rPr>
              <a:t>Team</a:t>
            </a:r>
            <a:r>
              <a:rPr sz="31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Goals!</a:t>
            </a:r>
            <a:endParaRPr sz="310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24180" algn="l"/>
              </a:tabLst>
            </a:pPr>
            <a:r>
              <a:rPr sz="3100" b="1" spc="-20" dirty="0">
                <a:solidFill>
                  <a:srgbClr val="FFFFFF"/>
                </a:solidFill>
                <a:latin typeface="Carlito"/>
                <a:cs typeface="Carlito"/>
              </a:rPr>
              <a:t>Create </a:t>
            </a:r>
            <a:r>
              <a:rPr sz="3100" b="1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Plan</a:t>
            </a:r>
            <a:endParaRPr sz="3100">
              <a:latin typeface="Carlito"/>
              <a:cs typeface="Carlito"/>
            </a:endParaRPr>
          </a:p>
          <a:p>
            <a:pPr marL="424180" indent="-412115">
              <a:lnSpc>
                <a:spcPct val="100000"/>
              </a:lnSpc>
              <a:buAutoNum type="arabicParenR"/>
              <a:tabLst>
                <a:tab pos="424815" algn="l"/>
              </a:tabLst>
            </a:pP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Conduct </a:t>
            </a:r>
            <a:r>
              <a:rPr sz="3100" b="1" spc="-15" dirty="0">
                <a:solidFill>
                  <a:srgbClr val="FFFFFF"/>
                </a:solidFill>
                <a:latin typeface="Carlito"/>
                <a:cs typeface="Carlito"/>
              </a:rPr>
              <a:t>Progress</a:t>
            </a:r>
            <a:r>
              <a:rPr sz="31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arlito"/>
                <a:cs typeface="Carlito"/>
              </a:rPr>
              <a:t>Reviews.</a:t>
            </a:r>
            <a:endParaRPr sz="3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975" y="1152525"/>
            <a:ext cx="72580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643" y="604718"/>
            <a:ext cx="6400909" cy="618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142" y="1628775"/>
            <a:ext cx="6995541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453" y="0"/>
            <a:ext cx="9125585" cy="2334895"/>
            <a:chOff x="18453" y="0"/>
            <a:chExt cx="9125585" cy="2334895"/>
          </a:xfrm>
        </p:grpSpPr>
        <p:sp>
          <p:nvSpPr>
            <p:cNvPr id="4" name="object 4"/>
            <p:cNvSpPr/>
            <p:nvPr/>
          </p:nvSpPr>
          <p:spPr>
            <a:xfrm>
              <a:off x="18453" y="0"/>
              <a:ext cx="9125546" cy="23348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53" y="768984"/>
              <a:ext cx="4050029" cy="796925"/>
            </a:xfrm>
            <a:custGeom>
              <a:avLst/>
              <a:gdLst/>
              <a:ahLst/>
              <a:cxnLst/>
              <a:rect l="l" t="t" r="r" b="b"/>
              <a:pathLst>
                <a:path w="4050029" h="796925">
                  <a:moveTo>
                    <a:pt x="4049522" y="0"/>
                  </a:moveTo>
                  <a:lnTo>
                    <a:pt x="0" y="0"/>
                  </a:lnTo>
                  <a:lnTo>
                    <a:pt x="0" y="796925"/>
                  </a:lnTo>
                  <a:lnTo>
                    <a:pt x="4049522" y="796925"/>
                  </a:lnTo>
                  <a:lnTo>
                    <a:pt x="404952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029" y="831926"/>
            <a:ext cx="37084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70" dirty="0">
                <a:latin typeface="Times New Roman"/>
                <a:cs typeface="Times New Roman"/>
              </a:rPr>
              <a:t>Table </a:t>
            </a:r>
            <a:r>
              <a:rPr sz="4000" dirty="0">
                <a:latin typeface="Times New Roman"/>
                <a:cs typeface="Times New Roman"/>
              </a:rPr>
              <a:t>of</a:t>
            </a:r>
            <a:r>
              <a:rPr sz="4000" spc="-70" dirty="0">
                <a:latin typeface="Times New Roman"/>
                <a:cs typeface="Times New Roman"/>
              </a:rPr>
              <a:t> </a:t>
            </a:r>
            <a:r>
              <a:rPr sz="4000" spc="5" dirty="0">
                <a:latin typeface="Times New Roman"/>
                <a:cs typeface="Times New Roman"/>
              </a:rPr>
              <a:t>contents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895041"/>
            <a:ext cx="3923665" cy="287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621665" algn="l"/>
                <a:tab pos="622300" algn="l"/>
              </a:tabLst>
            </a:pPr>
            <a:r>
              <a:rPr sz="1800" spc="-10" dirty="0">
                <a:latin typeface="Carlito"/>
                <a:cs typeface="Carlito"/>
              </a:rPr>
              <a:t>What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45" dirty="0">
                <a:latin typeface="Carlito"/>
                <a:cs typeface="Carlito"/>
              </a:rPr>
              <a:t>Team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Effectiveness?</a:t>
            </a:r>
            <a:endParaRPr sz="1800">
              <a:latin typeface="Carlito"/>
              <a:cs typeface="Carlito"/>
            </a:endParaRPr>
          </a:p>
          <a:p>
            <a:pPr marL="622300" marR="5080" indent="-609600">
              <a:lnSpc>
                <a:spcPts val="1730"/>
              </a:lnSpc>
              <a:spcBef>
                <a:spcPts val="415"/>
              </a:spcBef>
              <a:buFont typeface="Wingdings"/>
              <a:buChar char=""/>
              <a:tabLst>
                <a:tab pos="621665" algn="l"/>
                <a:tab pos="622300" algn="l"/>
              </a:tabLst>
            </a:pPr>
            <a:r>
              <a:rPr sz="1800" spc="-45" dirty="0">
                <a:latin typeface="Carlito"/>
                <a:cs typeface="Carlito"/>
              </a:rPr>
              <a:t>Team </a:t>
            </a:r>
            <a:r>
              <a:rPr sz="1800" spc="-15" dirty="0">
                <a:latin typeface="Carlito"/>
                <a:cs typeface="Carlito"/>
              </a:rPr>
              <a:t>Effectiveness </a:t>
            </a:r>
            <a:r>
              <a:rPr sz="1800" spc="-10" dirty="0">
                <a:latin typeface="Carlito"/>
                <a:cs typeface="Carlito"/>
              </a:rPr>
              <a:t>using </a:t>
            </a:r>
            <a:r>
              <a:rPr sz="1800" spc="-5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scaled  </a:t>
            </a:r>
            <a:r>
              <a:rPr sz="1800" spc="-5" dirty="0">
                <a:latin typeface="Carlito"/>
                <a:cs typeface="Carlito"/>
              </a:rPr>
              <a:t>comparison.</a:t>
            </a:r>
            <a:endParaRPr sz="1800">
              <a:latin typeface="Carlito"/>
              <a:cs typeface="Carlito"/>
            </a:endParaRPr>
          </a:p>
          <a:p>
            <a:pPr marL="622300" indent="-609600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621665" algn="l"/>
                <a:tab pos="622300" algn="l"/>
              </a:tabLst>
            </a:pPr>
            <a:r>
              <a:rPr sz="1800" spc="-10" dirty="0">
                <a:latin typeface="Carlito"/>
                <a:cs typeface="Carlito"/>
              </a:rPr>
              <a:t>Aspects </a:t>
            </a:r>
            <a:r>
              <a:rPr sz="1800" dirty="0">
                <a:latin typeface="Carlito"/>
                <a:cs typeface="Carlito"/>
              </a:rPr>
              <a:t>of </a:t>
            </a:r>
            <a:r>
              <a:rPr sz="1800" spc="-20" dirty="0">
                <a:latin typeface="Carlito"/>
                <a:cs typeface="Carlito"/>
              </a:rPr>
              <a:t>excellent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team.</a:t>
            </a:r>
            <a:endParaRPr sz="1800">
              <a:latin typeface="Carlito"/>
              <a:cs typeface="Carlito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"/>
              <a:tabLst>
                <a:tab pos="621665" algn="l"/>
                <a:tab pos="622300" algn="l"/>
              </a:tabLst>
            </a:pPr>
            <a:r>
              <a:rPr sz="1800" spc="-10" dirty="0">
                <a:latin typeface="Carlito"/>
                <a:cs typeface="Carlito"/>
              </a:rPr>
              <a:t>Maxims </a:t>
            </a:r>
            <a:r>
              <a:rPr sz="1800" dirty="0">
                <a:latin typeface="Carlito"/>
                <a:cs typeface="Carlito"/>
              </a:rPr>
              <a:t>of </a:t>
            </a:r>
            <a:r>
              <a:rPr sz="1800" spc="-10" dirty="0">
                <a:latin typeface="Carlito"/>
                <a:cs typeface="Carlito"/>
              </a:rPr>
              <a:t>team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management</a:t>
            </a:r>
            <a:endParaRPr sz="1800">
              <a:latin typeface="Carlito"/>
              <a:cs typeface="Carlito"/>
            </a:endParaRPr>
          </a:p>
          <a:p>
            <a:pPr marL="622300" indent="-609600">
              <a:lnSpc>
                <a:spcPct val="100000"/>
              </a:lnSpc>
              <a:buFont typeface="Wingdings"/>
              <a:buChar char=""/>
              <a:tabLst>
                <a:tab pos="621665" algn="l"/>
                <a:tab pos="622300" algn="l"/>
              </a:tabLst>
            </a:pPr>
            <a:r>
              <a:rPr sz="1800" spc="-20" dirty="0">
                <a:latin typeface="Carlito"/>
                <a:cs typeface="Carlito"/>
              </a:rPr>
              <a:t>Boehm’s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Principles</a:t>
            </a:r>
            <a:endParaRPr sz="1800">
              <a:latin typeface="Carlito"/>
              <a:cs typeface="Carlito"/>
            </a:endParaRPr>
          </a:p>
          <a:p>
            <a:pPr marL="622300" marR="489584" indent="-609600">
              <a:lnSpc>
                <a:spcPct val="80000"/>
              </a:lnSpc>
              <a:spcBef>
                <a:spcPts val="434"/>
              </a:spcBef>
              <a:buFont typeface="Wingdings"/>
              <a:buChar char=""/>
              <a:tabLst>
                <a:tab pos="621665" algn="l"/>
                <a:tab pos="622300" algn="l"/>
              </a:tabLst>
            </a:pPr>
            <a:r>
              <a:rPr sz="1800" spc="-10" dirty="0">
                <a:latin typeface="Carlito"/>
                <a:cs typeface="Carlito"/>
              </a:rPr>
              <a:t>What </a:t>
            </a:r>
            <a:r>
              <a:rPr sz="1800" spc="-5" dirty="0">
                <a:latin typeface="Carlito"/>
                <a:cs typeface="Carlito"/>
              </a:rPr>
              <a:t>does </a:t>
            </a:r>
            <a:r>
              <a:rPr sz="1800" spc="-45" dirty="0">
                <a:latin typeface="Carlito"/>
                <a:cs typeface="Carlito"/>
              </a:rPr>
              <a:t>Team </a:t>
            </a:r>
            <a:r>
              <a:rPr sz="1800" spc="-15" dirty="0">
                <a:latin typeface="Carlito"/>
                <a:cs typeface="Carlito"/>
              </a:rPr>
              <a:t>Effectiveness  </a:t>
            </a:r>
            <a:r>
              <a:rPr sz="1800" spc="-10" dirty="0">
                <a:latin typeface="Carlito"/>
                <a:cs typeface="Carlito"/>
              </a:rPr>
              <a:t>measure?</a:t>
            </a:r>
            <a:endParaRPr sz="1800">
              <a:latin typeface="Carlito"/>
              <a:cs typeface="Carlito"/>
            </a:endParaRPr>
          </a:p>
          <a:p>
            <a:pPr marL="1003300" lvl="1" indent="-534035">
              <a:lnSpc>
                <a:spcPct val="100000"/>
              </a:lnSpc>
              <a:spcBef>
                <a:spcPts val="5"/>
              </a:spcBef>
              <a:buFont typeface="Wingdings"/>
              <a:buChar char=""/>
              <a:tabLst>
                <a:tab pos="1003300" algn="l"/>
                <a:tab pos="1003935" algn="l"/>
              </a:tabLst>
            </a:pPr>
            <a:r>
              <a:rPr sz="1800" spc="-10" dirty="0">
                <a:latin typeface="Carlito"/>
                <a:cs typeface="Carlito"/>
              </a:rPr>
              <a:t>Structural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Elements</a:t>
            </a:r>
            <a:endParaRPr sz="1800">
              <a:latin typeface="Carlito"/>
              <a:cs typeface="Carlito"/>
            </a:endParaRPr>
          </a:p>
          <a:p>
            <a:pPr marL="1003300" marR="696595" lvl="1" indent="-534035">
              <a:lnSpc>
                <a:spcPct val="80000"/>
              </a:lnSpc>
              <a:spcBef>
                <a:spcPts val="430"/>
              </a:spcBef>
              <a:buFont typeface="Wingdings"/>
              <a:buChar char=""/>
              <a:tabLst>
                <a:tab pos="1003300" algn="l"/>
                <a:tab pos="1003935" algn="l"/>
              </a:tabLst>
            </a:pPr>
            <a:r>
              <a:rPr sz="1800" spc="-15" dirty="0">
                <a:latin typeface="Carlito"/>
                <a:cs typeface="Carlito"/>
              </a:rPr>
              <a:t>Positive </a:t>
            </a:r>
            <a:r>
              <a:rPr sz="1800" spc="-30" dirty="0">
                <a:latin typeface="Carlito"/>
                <a:cs typeface="Carlito"/>
              </a:rPr>
              <a:t>Interdependent  </a:t>
            </a:r>
            <a:r>
              <a:rPr sz="1800" spc="-10" dirty="0">
                <a:latin typeface="Carlito"/>
                <a:cs typeface="Carlito"/>
              </a:rPr>
              <a:t>Behaviors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6154" y="2895041"/>
            <a:ext cx="3628390" cy="189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ts val="1945"/>
              </a:lnSpc>
              <a:spcBef>
                <a:spcPts val="100"/>
              </a:spcBef>
              <a:buFont typeface="Wingdings"/>
              <a:buChar char=""/>
              <a:tabLst>
                <a:tab pos="622300" algn="l"/>
                <a:tab pos="622935" algn="l"/>
              </a:tabLst>
            </a:pPr>
            <a:r>
              <a:rPr sz="1800" spc="-10" dirty="0">
                <a:latin typeface="Carlito"/>
                <a:cs typeface="Carlito"/>
              </a:rPr>
              <a:t>Four </a:t>
            </a:r>
            <a:r>
              <a:rPr sz="1800" spc="-20" dirty="0">
                <a:latin typeface="Carlito"/>
                <a:cs typeface="Carlito"/>
              </a:rPr>
              <a:t>strategies </a:t>
            </a:r>
            <a:r>
              <a:rPr sz="1800" spc="-15" dirty="0">
                <a:latin typeface="Carlito"/>
                <a:cs typeface="Carlito"/>
              </a:rPr>
              <a:t>to </a:t>
            </a:r>
            <a:r>
              <a:rPr sz="1800" spc="-10" dirty="0">
                <a:latin typeface="Carlito"/>
                <a:cs typeface="Carlito"/>
              </a:rPr>
              <a:t>improve</a:t>
            </a:r>
            <a:r>
              <a:rPr sz="1800" spc="130" dirty="0">
                <a:latin typeface="Carlito"/>
                <a:cs typeface="Carlito"/>
              </a:rPr>
              <a:t> </a:t>
            </a:r>
            <a:r>
              <a:rPr sz="1800" spc="-45" dirty="0">
                <a:latin typeface="Carlito"/>
                <a:cs typeface="Carlito"/>
              </a:rPr>
              <a:t>Team</a:t>
            </a:r>
            <a:endParaRPr sz="1800">
              <a:latin typeface="Carlito"/>
              <a:cs typeface="Carlito"/>
            </a:endParaRPr>
          </a:p>
          <a:p>
            <a:pPr marL="622300">
              <a:lnSpc>
                <a:spcPts val="1945"/>
              </a:lnSpc>
            </a:pPr>
            <a:r>
              <a:rPr sz="1800" spc="-15" dirty="0">
                <a:latin typeface="Carlito"/>
                <a:cs typeface="Carlito"/>
              </a:rPr>
              <a:t>Effectiveness</a:t>
            </a:r>
            <a:endParaRPr sz="1800">
              <a:latin typeface="Carlito"/>
              <a:cs typeface="Carlito"/>
            </a:endParaRPr>
          </a:p>
          <a:p>
            <a:pPr marL="1003300" lvl="1" indent="-534035">
              <a:lnSpc>
                <a:spcPct val="100000"/>
              </a:lnSpc>
              <a:buFont typeface="Wingdings"/>
              <a:buChar char=""/>
              <a:tabLst>
                <a:tab pos="1003300" algn="l"/>
                <a:tab pos="1003935" algn="l"/>
              </a:tabLst>
            </a:pPr>
            <a:r>
              <a:rPr sz="1800" spc="-5" dirty="0">
                <a:latin typeface="Carlito"/>
                <a:cs typeface="Carlito"/>
              </a:rPr>
              <a:t>Clarify </a:t>
            </a:r>
            <a:r>
              <a:rPr sz="1800" spc="-10" dirty="0">
                <a:latin typeface="Carlito"/>
                <a:cs typeface="Carlito"/>
              </a:rPr>
              <a:t>your team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mission</a:t>
            </a:r>
            <a:endParaRPr sz="1800">
              <a:latin typeface="Carlito"/>
              <a:cs typeface="Carlito"/>
            </a:endParaRPr>
          </a:p>
          <a:p>
            <a:pPr marL="1003300" lvl="1" indent="-534035">
              <a:lnSpc>
                <a:spcPct val="100000"/>
              </a:lnSpc>
              <a:spcBef>
                <a:spcPts val="5"/>
              </a:spcBef>
              <a:buFont typeface="Wingdings"/>
              <a:buChar char=""/>
              <a:tabLst>
                <a:tab pos="1003300" algn="l"/>
                <a:tab pos="1003935" algn="l"/>
              </a:tabLst>
            </a:pPr>
            <a:r>
              <a:rPr sz="1800" spc="-10" dirty="0">
                <a:latin typeface="Carlito"/>
                <a:cs typeface="Carlito"/>
              </a:rPr>
              <a:t>Set team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goals!</a:t>
            </a:r>
            <a:endParaRPr sz="1800">
              <a:latin typeface="Carlito"/>
              <a:cs typeface="Carlito"/>
            </a:endParaRPr>
          </a:p>
          <a:p>
            <a:pPr marL="1003300" lvl="1" indent="-534035">
              <a:lnSpc>
                <a:spcPct val="100000"/>
              </a:lnSpc>
              <a:buFont typeface="Wingdings"/>
              <a:buChar char=""/>
              <a:tabLst>
                <a:tab pos="1003300" algn="l"/>
                <a:tab pos="1003935" algn="l"/>
              </a:tabLst>
            </a:pPr>
            <a:r>
              <a:rPr sz="1800" spc="-15" dirty="0">
                <a:latin typeface="Carlito"/>
                <a:cs typeface="Carlito"/>
              </a:rPr>
              <a:t>Create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plan</a:t>
            </a:r>
            <a:endParaRPr sz="1800">
              <a:latin typeface="Carlito"/>
              <a:cs typeface="Carlito"/>
            </a:endParaRPr>
          </a:p>
          <a:p>
            <a:pPr marL="1003300" lvl="1" indent="-534035">
              <a:lnSpc>
                <a:spcPct val="100000"/>
              </a:lnSpc>
              <a:buFont typeface="Wingdings"/>
              <a:buChar char=""/>
              <a:tabLst>
                <a:tab pos="1003300" algn="l"/>
                <a:tab pos="1003935" algn="l"/>
              </a:tabLst>
            </a:pPr>
            <a:r>
              <a:rPr sz="1800" spc="-5" dirty="0">
                <a:latin typeface="Carlito"/>
                <a:cs typeface="Carlito"/>
              </a:rPr>
              <a:t>Conduct </a:t>
            </a:r>
            <a:r>
              <a:rPr sz="1800" spc="-15" dirty="0">
                <a:latin typeface="Carlito"/>
                <a:cs typeface="Carlito"/>
              </a:rPr>
              <a:t>progress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reviews.</a:t>
            </a:r>
            <a:endParaRPr sz="1800">
              <a:latin typeface="Carlito"/>
              <a:cs typeface="Carlito"/>
            </a:endParaRPr>
          </a:p>
          <a:p>
            <a:pPr marL="674370" indent="-661670">
              <a:lnSpc>
                <a:spcPct val="100000"/>
              </a:lnSpc>
              <a:buFont typeface="Wingdings"/>
              <a:buChar char=""/>
              <a:tabLst>
                <a:tab pos="673735" algn="l"/>
                <a:tab pos="674370" algn="l"/>
              </a:tabLst>
            </a:pPr>
            <a:r>
              <a:rPr sz="1800" spc="-45" dirty="0">
                <a:latin typeface="Carlito"/>
                <a:cs typeface="Carlito"/>
              </a:rPr>
              <a:t>Team </a:t>
            </a:r>
            <a:r>
              <a:rPr sz="1800" spc="-15" dirty="0">
                <a:latin typeface="Carlito"/>
                <a:cs typeface="Carlito"/>
              </a:rPr>
              <a:t>effectiveness</a:t>
            </a:r>
            <a:r>
              <a:rPr sz="1800" spc="1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model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9717" y="74954"/>
            <a:ext cx="6180455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29"/>
              </a:lnSpc>
            </a:pP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TEAM 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EFFECTIVENESS</a:t>
            </a:r>
            <a:r>
              <a:rPr sz="3200" b="1" spc="1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MODEL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4099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0876" y="4254830"/>
            <a:ext cx="7441565" cy="19272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344170">
              <a:lnSpc>
                <a:spcPts val="3460"/>
              </a:lnSpc>
              <a:spcBef>
                <a:spcPts val="525"/>
              </a:spcBef>
            </a:pPr>
            <a:r>
              <a:rPr sz="3200" b="1" spc="-65" dirty="0">
                <a:solidFill>
                  <a:srgbClr val="FFFFFF"/>
                </a:solidFill>
                <a:latin typeface="Carlito"/>
                <a:cs typeface="Carlito"/>
              </a:rPr>
              <a:t>Teams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can continuously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improve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their 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effectiveness 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focusing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improving</a:t>
            </a:r>
            <a:r>
              <a:rPr sz="3200" b="1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their</a:t>
            </a:r>
            <a:endParaRPr sz="3200">
              <a:latin typeface="Carlito"/>
              <a:cs typeface="Carlito"/>
            </a:endParaRPr>
          </a:p>
          <a:p>
            <a:pPr marL="225425" marR="209550" indent="-207645">
              <a:lnSpc>
                <a:spcPts val="3460"/>
              </a:lnSpc>
              <a:spcBef>
                <a:spcPts val="760"/>
              </a:spcBef>
            </a:pPr>
            <a:r>
              <a:rPr sz="3200" b="1" spc="-10" dirty="0">
                <a:solidFill>
                  <a:srgbClr val="FFFFFF"/>
                </a:solidFill>
                <a:latin typeface="Carlito"/>
                <a:cs typeface="Carlito"/>
              </a:rPr>
              <a:t>functioning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five </a:t>
            </a:r>
            <a:r>
              <a:rPr sz="3200" b="1" spc="-45" dirty="0">
                <a:solidFill>
                  <a:srgbClr val="FFFFFF"/>
                </a:solidFill>
                <a:latin typeface="Carlito"/>
                <a:cs typeface="Carlito"/>
              </a:rPr>
              <a:t>key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areas: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Goals,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Roles, 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Procedures,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Relationships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3200" b="1" spc="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Leadership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4000" y="3428999"/>
                </a:lnTo>
                <a:lnTo>
                  <a:pt x="9144000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429000"/>
            <a:chOff x="0" y="0"/>
            <a:chExt cx="9144000" cy="3429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3257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64904"/>
              <a:ext cx="9144000" cy="864235"/>
            </a:xfrm>
            <a:custGeom>
              <a:avLst/>
              <a:gdLst/>
              <a:ahLst/>
              <a:cxnLst/>
              <a:rect l="l" t="t" r="r" b="b"/>
              <a:pathLst>
                <a:path w="9144000" h="864235">
                  <a:moveTo>
                    <a:pt x="0" y="0"/>
                  </a:moveTo>
                  <a:lnTo>
                    <a:pt x="0" y="864095"/>
                  </a:lnTo>
                  <a:lnTo>
                    <a:pt x="9143999" y="86409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1731" y="2616530"/>
            <a:ext cx="80410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5 </a:t>
            </a:r>
            <a:r>
              <a:rPr sz="4400" spc="-65" dirty="0"/>
              <a:t>key </a:t>
            </a:r>
            <a:r>
              <a:rPr sz="4400" spc="-20" dirty="0"/>
              <a:t>areas </a:t>
            </a:r>
            <a:r>
              <a:rPr sz="4400" spc="-30" dirty="0"/>
              <a:t>for </a:t>
            </a:r>
            <a:r>
              <a:rPr sz="4400" spc="-105" dirty="0"/>
              <a:t>Team</a:t>
            </a:r>
            <a:r>
              <a:rPr sz="4400" spc="175" dirty="0"/>
              <a:t> </a:t>
            </a:r>
            <a:r>
              <a:rPr sz="4400" spc="-25" dirty="0"/>
              <a:t>Improvement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536244" y="3378200"/>
            <a:ext cx="8048625" cy="302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Carlito"/>
                <a:cs typeface="Carlito"/>
              </a:rPr>
              <a:t>Goals</a:t>
            </a:r>
            <a:r>
              <a:rPr sz="2400" dirty="0">
                <a:latin typeface="Carlito"/>
                <a:cs typeface="Carlito"/>
              </a:rPr>
              <a:t>: </a:t>
            </a:r>
            <a:r>
              <a:rPr sz="2400" spc="-5" dirty="0">
                <a:latin typeface="Carlito"/>
                <a:cs typeface="Carlito"/>
              </a:rPr>
              <a:t>What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team aspires </a:t>
            </a:r>
            <a:r>
              <a:rPr sz="2400" spc="-10" dirty="0">
                <a:latin typeface="Carlito"/>
                <a:cs typeface="Carlito"/>
              </a:rPr>
              <a:t>to</a:t>
            </a:r>
            <a:r>
              <a:rPr sz="2400" spc="-1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achieve</a:t>
            </a:r>
            <a:endParaRPr sz="2400">
              <a:latin typeface="Carlito"/>
              <a:cs typeface="Carlito"/>
            </a:endParaRPr>
          </a:p>
          <a:p>
            <a:pPr marL="356870" indent="-344805">
              <a:lnSpc>
                <a:spcPts val="259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Carlito"/>
                <a:cs typeface="Carlito"/>
              </a:rPr>
              <a:t>Roles</a:t>
            </a:r>
            <a:r>
              <a:rPr sz="2400" spc="-10" dirty="0">
                <a:latin typeface="Carlito"/>
                <a:cs typeface="Carlito"/>
              </a:rPr>
              <a:t>: </a:t>
            </a:r>
            <a:r>
              <a:rPr sz="2400" dirty="0">
                <a:latin typeface="Carlito"/>
                <a:cs typeface="Carlito"/>
              </a:rPr>
              <a:t>The part each member </a:t>
            </a:r>
            <a:r>
              <a:rPr sz="2400" spc="-15" dirty="0">
                <a:latin typeface="Carlito"/>
                <a:cs typeface="Carlito"/>
              </a:rPr>
              <a:t>plays </a:t>
            </a:r>
            <a:r>
              <a:rPr sz="2400" dirty="0">
                <a:latin typeface="Carlito"/>
                <a:cs typeface="Carlito"/>
              </a:rPr>
              <a:t>in achieving the</a:t>
            </a:r>
            <a:r>
              <a:rPr sz="2400" spc="-1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team</a:t>
            </a:r>
            <a:endParaRPr sz="2400">
              <a:latin typeface="Carlito"/>
              <a:cs typeface="Carlito"/>
            </a:endParaRPr>
          </a:p>
          <a:p>
            <a:pPr marL="356870">
              <a:lnSpc>
                <a:spcPts val="2590"/>
              </a:lnSpc>
            </a:pPr>
            <a:r>
              <a:rPr sz="2400" spc="-10" dirty="0">
                <a:latin typeface="Carlito"/>
                <a:cs typeface="Carlito"/>
              </a:rPr>
              <a:t>goals</a:t>
            </a:r>
            <a:endParaRPr sz="2400">
              <a:latin typeface="Carlito"/>
              <a:cs typeface="Carlito"/>
            </a:endParaRPr>
          </a:p>
          <a:p>
            <a:pPr marL="356870" indent="-344805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rlito"/>
                <a:cs typeface="Carlito"/>
              </a:rPr>
              <a:t>Procedures</a:t>
            </a:r>
            <a:r>
              <a:rPr sz="2400" spc="-5" dirty="0">
                <a:latin typeface="Carlito"/>
                <a:cs typeface="Carlito"/>
              </a:rPr>
              <a:t>: </a:t>
            </a:r>
            <a:r>
              <a:rPr sz="2400" dirty="0">
                <a:latin typeface="Carlito"/>
                <a:cs typeface="Carlito"/>
              </a:rPr>
              <a:t>The methods </a:t>
            </a:r>
            <a:r>
              <a:rPr sz="2400" spc="-5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help the </a:t>
            </a:r>
            <a:r>
              <a:rPr sz="2400" spc="-5" dirty="0">
                <a:latin typeface="Carlito"/>
                <a:cs typeface="Carlito"/>
              </a:rPr>
              <a:t>team conduct </a:t>
            </a:r>
            <a:r>
              <a:rPr sz="2400" dirty="0">
                <a:latin typeface="Carlito"/>
                <a:cs typeface="Carlito"/>
              </a:rPr>
              <a:t>its</a:t>
            </a:r>
            <a:r>
              <a:rPr sz="2400" spc="-2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work</a:t>
            </a:r>
            <a:endParaRPr sz="2400">
              <a:latin typeface="Carlito"/>
              <a:cs typeface="Carlito"/>
            </a:endParaRPr>
          </a:p>
          <a:p>
            <a:pPr marL="356870">
              <a:lnSpc>
                <a:spcPts val="2590"/>
              </a:lnSpc>
            </a:pPr>
            <a:r>
              <a:rPr sz="2400" spc="-10" dirty="0">
                <a:latin typeface="Carlito"/>
                <a:cs typeface="Carlito"/>
              </a:rPr>
              <a:t>together</a:t>
            </a:r>
            <a:endParaRPr sz="2400">
              <a:latin typeface="Carlito"/>
              <a:cs typeface="Carlito"/>
            </a:endParaRPr>
          </a:p>
          <a:p>
            <a:pPr marL="356870" indent="-344805">
              <a:lnSpc>
                <a:spcPts val="259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rlito"/>
                <a:cs typeface="Carlito"/>
              </a:rPr>
              <a:t>Relationships</a:t>
            </a:r>
            <a:r>
              <a:rPr sz="2400" spc="-5" dirty="0">
                <a:latin typeface="Carlito"/>
                <a:cs typeface="Carlito"/>
              </a:rPr>
              <a:t>: How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team members </a:t>
            </a:r>
            <a:r>
              <a:rPr sz="2400" spc="-40" dirty="0">
                <a:latin typeface="Carlito"/>
                <a:cs typeface="Carlito"/>
              </a:rPr>
              <a:t>‘get </a:t>
            </a:r>
            <a:r>
              <a:rPr sz="2400" spc="15" dirty="0">
                <a:latin typeface="Carlito"/>
                <a:cs typeface="Carlito"/>
              </a:rPr>
              <a:t>along” </a:t>
            </a:r>
            <a:r>
              <a:rPr sz="2400" spc="-5" dirty="0">
                <a:latin typeface="Carlito"/>
                <a:cs typeface="Carlito"/>
              </a:rPr>
              <a:t>with</a:t>
            </a:r>
            <a:r>
              <a:rPr sz="2400" spc="-1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each</a:t>
            </a:r>
            <a:endParaRPr sz="2400">
              <a:latin typeface="Carlito"/>
              <a:cs typeface="Carlito"/>
            </a:endParaRPr>
          </a:p>
          <a:p>
            <a:pPr marL="356870">
              <a:lnSpc>
                <a:spcPts val="2590"/>
              </a:lnSpc>
            </a:pPr>
            <a:r>
              <a:rPr sz="2400" dirty="0">
                <a:latin typeface="Carlito"/>
                <a:cs typeface="Carlito"/>
              </a:rPr>
              <a:t>other</a:t>
            </a:r>
            <a:endParaRPr sz="2400">
              <a:latin typeface="Carlito"/>
              <a:cs typeface="Carlito"/>
            </a:endParaRPr>
          </a:p>
          <a:p>
            <a:pPr marL="356870" marR="368300" indent="-344805">
              <a:lnSpc>
                <a:spcPts val="2310"/>
              </a:lnSpc>
              <a:spcBef>
                <a:spcPts val="55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rlito"/>
                <a:cs typeface="Carlito"/>
              </a:rPr>
              <a:t>Leadership</a:t>
            </a:r>
            <a:r>
              <a:rPr sz="2400" spc="-5" dirty="0">
                <a:latin typeface="Carlito"/>
                <a:cs typeface="Carlito"/>
              </a:rPr>
              <a:t>: How </a:t>
            </a:r>
            <a:r>
              <a:rPr sz="2400" dirty="0">
                <a:latin typeface="Carlito"/>
                <a:cs typeface="Carlito"/>
              </a:rPr>
              <a:t>the leader supports the </a:t>
            </a:r>
            <a:r>
              <a:rPr sz="2400" spc="-5" dirty="0">
                <a:latin typeface="Carlito"/>
                <a:cs typeface="Carlito"/>
              </a:rPr>
              <a:t>team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19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achieving  </a:t>
            </a:r>
            <a:r>
              <a:rPr sz="2400" spc="-5" dirty="0">
                <a:latin typeface="Carlito"/>
                <a:cs typeface="Carlito"/>
              </a:rPr>
              <a:t>results.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670" y="2024633"/>
            <a:ext cx="3568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latin typeface="Carlito"/>
                <a:cs typeface="Carlito"/>
              </a:rPr>
              <a:t>C</a:t>
            </a:r>
            <a:r>
              <a:rPr sz="1000" b="1" spc="5" dirty="0">
                <a:latin typeface="Carlito"/>
                <a:cs typeface="Carlito"/>
              </a:rPr>
              <a:t>L</a:t>
            </a:r>
            <a:r>
              <a:rPr sz="1000" b="1" spc="-15" dirty="0">
                <a:latin typeface="Carlito"/>
                <a:cs typeface="Carlito"/>
              </a:rPr>
              <a:t>EA</a:t>
            </a:r>
            <a:r>
              <a:rPr sz="1000" b="1" dirty="0">
                <a:latin typeface="Carlito"/>
                <a:cs typeface="Carlito"/>
              </a:rPr>
              <a:t>R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1247" y="2177033"/>
            <a:ext cx="10795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000" b="1" spc="-5" dirty="0">
                <a:latin typeface="Carlito"/>
                <a:cs typeface="Carlito"/>
              </a:rPr>
              <a:t>PROCEDURES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1247" y="2482087"/>
            <a:ext cx="12801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000" b="1" dirty="0">
                <a:latin typeface="Carlito"/>
                <a:cs typeface="Carlito"/>
              </a:rPr>
              <a:t>Solving</a:t>
            </a:r>
            <a:r>
              <a:rPr sz="1000" b="1" spc="-75" dirty="0">
                <a:latin typeface="Carlito"/>
                <a:cs typeface="Carlito"/>
              </a:rPr>
              <a:t> </a:t>
            </a:r>
            <a:r>
              <a:rPr sz="1000" b="1" dirty="0">
                <a:latin typeface="Carlito"/>
                <a:cs typeface="Carlito"/>
              </a:rPr>
              <a:t>Problems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247" y="3091637"/>
            <a:ext cx="132842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000" b="1" dirty="0">
                <a:latin typeface="Carlito"/>
                <a:cs typeface="Carlito"/>
              </a:rPr>
              <a:t>Managing</a:t>
            </a:r>
            <a:r>
              <a:rPr sz="1000" b="1" spc="-114" dirty="0">
                <a:latin typeface="Carlito"/>
                <a:cs typeface="Carlito"/>
              </a:rPr>
              <a:t> </a:t>
            </a:r>
            <a:r>
              <a:rPr sz="1000" b="1" dirty="0">
                <a:latin typeface="Carlito"/>
                <a:cs typeface="Carlito"/>
              </a:rPr>
              <a:t>Conflict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1247" y="3549141"/>
            <a:ext cx="8686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000" b="1" dirty="0">
                <a:latin typeface="Carlito"/>
                <a:cs typeface="Carlito"/>
              </a:rPr>
              <a:t>Meetings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4625" y="184213"/>
            <a:ext cx="8291830" cy="6678930"/>
            <a:chOff x="174625" y="184213"/>
            <a:chExt cx="8291830" cy="6678930"/>
          </a:xfrm>
        </p:grpSpPr>
        <p:sp>
          <p:nvSpPr>
            <p:cNvPr id="8" name="object 8"/>
            <p:cNvSpPr/>
            <p:nvPr/>
          </p:nvSpPr>
          <p:spPr>
            <a:xfrm>
              <a:off x="174625" y="184213"/>
              <a:ext cx="8291512" cy="66785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1975" y="908049"/>
              <a:ext cx="5904230" cy="5041900"/>
            </a:xfrm>
            <a:custGeom>
              <a:avLst/>
              <a:gdLst/>
              <a:ahLst/>
              <a:cxnLst/>
              <a:rect l="l" t="t" r="r" b="b"/>
              <a:pathLst>
                <a:path w="5904230" h="5041900">
                  <a:moveTo>
                    <a:pt x="576199" y="0"/>
                  </a:moveTo>
                  <a:lnTo>
                    <a:pt x="2303399" y="1944624"/>
                  </a:lnTo>
                </a:path>
                <a:path w="5904230" h="5041900">
                  <a:moveTo>
                    <a:pt x="2232025" y="2808351"/>
                  </a:moveTo>
                  <a:lnTo>
                    <a:pt x="0" y="4897437"/>
                  </a:lnTo>
                </a:path>
                <a:path w="5904230" h="5041900">
                  <a:moveTo>
                    <a:pt x="3671824" y="2736850"/>
                  </a:moveTo>
                  <a:lnTo>
                    <a:pt x="5903849" y="5041900"/>
                  </a:lnTo>
                </a:path>
                <a:path w="5904230" h="5041900">
                  <a:moveTo>
                    <a:pt x="3384550" y="1800225"/>
                  </a:moveTo>
                  <a:lnTo>
                    <a:pt x="568794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27857" y="647776"/>
            <a:ext cx="1939925" cy="17659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spc="-5" dirty="0">
                <a:latin typeface="Arial"/>
                <a:cs typeface="Arial"/>
              </a:rPr>
              <a:t>CLEAR </a:t>
            </a:r>
            <a:r>
              <a:rPr sz="1500" b="1" dirty="0">
                <a:latin typeface="Arial"/>
                <a:cs typeface="Arial"/>
              </a:rPr>
              <a:t>ROLES</a:t>
            </a:r>
            <a:r>
              <a:rPr sz="1500" b="1" spc="-1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RESPONSIBILITIES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Organization Structure  </a:t>
            </a:r>
            <a:r>
              <a:rPr sz="1400" b="1" spc="-15" dirty="0">
                <a:latin typeface="Arial"/>
                <a:cs typeface="Arial"/>
              </a:rPr>
              <a:t>Job </a:t>
            </a:r>
            <a:r>
              <a:rPr sz="1400" b="1" spc="-10" dirty="0">
                <a:latin typeface="Arial"/>
                <a:cs typeface="Arial"/>
              </a:rPr>
              <a:t>Description  </a:t>
            </a:r>
            <a:r>
              <a:rPr sz="1400" b="1" spc="-15" dirty="0">
                <a:latin typeface="Arial"/>
                <a:cs typeface="Arial"/>
              </a:rPr>
              <a:t>Accountabilities  Resources</a:t>
            </a:r>
            <a:endParaRPr sz="1400" dirty="0">
              <a:latin typeface="Arial"/>
              <a:cs typeface="Arial"/>
            </a:endParaRPr>
          </a:p>
          <a:p>
            <a:pPr marL="12700" marR="139065">
              <a:lnSpc>
                <a:spcPct val="100000"/>
              </a:lnSpc>
              <a:spcBef>
                <a:spcPts val="5"/>
              </a:spcBef>
            </a:pPr>
            <a:r>
              <a:rPr sz="1400" b="1" spc="-35" dirty="0">
                <a:latin typeface="Arial"/>
                <a:cs typeface="Arial"/>
              </a:rPr>
              <a:t>Tools </a:t>
            </a:r>
            <a:r>
              <a:rPr sz="1400" b="1" spc="-15" dirty="0">
                <a:latin typeface="Arial"/>
                <a:cs typeface="Arial"/>
              </a:rPr>
              <a:t>and Equipment  Qualifications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872" y="2088337"/>
            <a:ext cx="73342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500" b="1" spc="-135" dirty="0">
                <a:latin typeface="Arial"/>
                <a:cs typeface="Arial"/>
              </a:rPr>
              <a:t>CLEA</a:t>
            </a:r>
            <a:r>
              <a:rPr sz="1500" spc="-202" baseline="55555" dirty="0">
                <a:latin typeface="Arial"/>
                <a:cs typeface="Arial"/>
              </a:rPr>
              <a:t>•</a:t>
            </a:r>
            <a:r>
              <a:rPr sz="1500" spc="-37" baseline="55555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872" y="2317241"/>
            <a:ext cx="187896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b="1" spc="-185" dirty="0">
                <a:latin typeface="Arial"/>
                <a:cs typeface="Arial"/>
              </a:rPr>
              <a:t>PROC</a:t>
            </a:r>
            <a:r>
              <a:rPr sz="1500" spc="-277" baseline="22222" dirty="0">
                <a:latin typeface="Arial"/>
                <a:cs typeface="Arial"/>
              </a:rPr>
              <a:t>• </a:t>
            </a:r>
            <a:r>
              <a:rPr sz="1500" b="1" spc="-310" dirty="0">
                <a:latin typeface="Arial"/>
                <a:cs typeface="Arial"/>
              </a:rPr>
              <a:t>ED</a:t>
            </a:r>
            <a:r>
              <a:rPr sz="1500" b="1" spc="-465" baseline="22222" dirty="0">
                <a:latin typeface="Carlito"/>
                <a:cs typeface="Carlito"/>
              </a:rPr>
              <a:t>F</a:t>
            </a:r>
            <a:r>
              <a:rPr sz="1500" b="1" spc="-310" dirty="0">
                <a:latin typeface="Arial"/>
                <a:cs typeface="Arial"/>
              </a:rPr>
              <a:t>U</a:t>
            </a:r>
            <a:r>
              <a:rPr sz="1500" b="1" spc="-465" baseline="22222" dirty="0">
                <a:latin typeface="Carlito"/>
                <a:cs typeface="Carlito"/>
              </a:rPr>
              <a:t>OR</a:t>
            </a:r>
            <a:r>
              <a:rPr sz="1500" b="1" spc="-310" dirty="0">
                <a:latin typeface="Arial"/>
                <a:cs typeface="Arial"/>
              </a:rPr>
              <a:t>R</a:t>
            </a:r>
            <a:r>
              <a:rPr sz="1500" b="1" spc="-465" baseline="22222" dirty="0">
                <a:latin typeface="Carlito"/>
                <a:cs typeface="Carlito"/>
              </a:rPr>
              <a:t>:</a:t>
            </a:r>
            <a:r>
              <a:rPr sz="1500" b="1" spc="345" baseline="22222" dirty="0">
                <a:latin typeface="Carlito"/>
                <a:cs typeface="Carlito"/>
              </a:rPr>
              <a:t> </a:t>
            </a:r>
            <a:r>
              <a:rPr sz="1500" b="1" spc="5" dirty="0">
                <a:latin typeface="Arial"/>
                <a:cs typeface="Arial"/>
              </a:rPr>
              <a:t>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272" y="2548889"/>
            <a:ext cx="15062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Solving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Problems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872" y="2634487"/>
            <a:ext cx="1480185" cy="34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7244" indent="-344805">
              <a:lnSpc>
                <a:spcPts val="1000"/>
              </a:lnSpc>
              <a:spcBef>
                <a:spcPts val="105"/>
              </a:spcBef>
              <a:buFont typeface="Arial"/>
              <a:buChar char="•"/>
              <a:tabLst>
                <a:tab pos="817244" algn="l"/>
                <a:tab pos="817880" algn="l"/>
              </a:tabLst>
            </a:pPr>
            <a:r>
              <a:rPr sz="1000" b="1" spc="5" dirty="0">
                <a:latin typeface="Carlito"/>
                <a:cs typeface="Carlito"/>
              </a:rPr>
              <a:t>and</a:t>
            </a:r>
            <a:r>
              <a:rPr sz="1000" b="1" spc="-85" dirty="0">
                <a:latin typeface="Carlito"/>
                <a:cs typeface="Carlito"/>
              </a:rPr>
              <a:t> </a:t>
            </a:r>
            <a:r>
              <a:rPr sz="1000" b="1" spc="5" dirty="0">
                <a:latin typeface="Carlito"/>
                <a:cs typeface="Carlito"/>
              </a:rPr>
              <a:t>Making</a:t>
            </a:r>
            <a:endParaRPr sz="1000">
              <a:latin typeface="Carlito"/>
              <a:cs typeface="Carlito"/>
            </a:endParaRPr>
          </a:p>
          <a:p>
            <a:pPr marL="38100">
              <a:lnSpc>
                <a:spcPts val="1480"/>
              </a:lnSpc>
            </a:pPr>
            <a:r>
              <a:rPr sz="2100" b="1" spc="-22" baseline="-7936" dirty="0">
                <a:latin typeface="Arial"/>
                <a:cs typeface="Arial"/>
              </a:rPr>
              <a:t>and</a:t>
            </a:r>
            <a:r>
              <a:rPr sz="2100" b="1" baseline="-7936" dirty="0">
                <a:latin typeface="Arial"/>
                <a:cs typeface="Arial"/>
              </a:rPr>
              <a:t> </a:t>
            </a:r>
            <a:r>
              <a:rPr sz="2100" b="1" spc="-450" baseline="-7936" dirty="0">
                <a:latin typeface="Arial"/>
                <a:cs typeface="Arial"/>
              </a:rPr>
              <a:t>M</a:t>
            </a:r>
            <a:r>
              <a:rPr sz="1000" spc="-300" dirty="0">
                <a:latin typeface="Arial"/>
                <a:cs typeface="Arial"/>
              </a:rPr>
              <a:t>•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2100" b="1" spc="-172" baseline="-7936" dirty="0">
                <a:latin typeface="Arial"/>
                <a:cs typeface="Arial"/>
              </a:rPr>
              <a:t>akin</a:t>
            </a:r>
            <a:r>
              <a:rPr sz="1000" b="1" spc="-114" dirty="0">
                <a:latin typeface="Carlito"/>
                <a:cs typeface="Carlito"/>
              </a:rPr>
              <a:t>De</a:t>
            </a:r>
            <a:r>
              <a:rPr sz="2100" b="1" spc="-172" baseline="-7936" dirty="0">
                <a:latin typeface="Arial"/>
                <a:cs typeface="Arial"/>
              </a:rPr>
              <a:t>g</a:t>
            </a:r>
            <a:r>
              <a:rPr sz="1000" b="1" spc="-114" dirty="0">
                <a:latin typeface="Carlito"/>
                <a:cs typeface="Carlito"/>
              </a:rPr>
              <a:t>cisions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872" y="2890519"/>
            <a:ext cx="16935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100" b="1" spc="-52" baseline="-25793" dirty="0">
                <a:latin typeface="Arial"/>
                <a:cs typeface="Arial"/>
              </a:rPr>
              <a:t>Decis</a:t>
            </a:r>
            <a:r>
              <a:rPr sz="1000" spc="-35" dirty="0">
                <a:latin typeface="Arial"/>
                <a:cs typeface="Arial"/>
              </a:rPr>
              <a:t>•</a:t>
            </a:r>
            <a:r>
              <a:rPr sz="2100" b="1" spc="-52" baseline="-25793" dirty="0">
                <a:latin typeface="Arial"/>
                <a:cs typeface="Arial"/>
              </a:rPr>
              <a:t>ions</a:t>
            </a:r>
            <a:r>
              <a:rPr sz="1000" b="1" spc="-35" dirty="0">
                <a:latin typeface="Carlito"/>
                <a:cs typeface="Carlito"/>
              </a:rPr>
              <a:t>Communicating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6272" y="3195574"/>
            <a:ext cx="17303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-284" baseline="1984" dirty="0">
                <a:latin typeface="Arial"/>
                <a:cs typeface="Arial"/>
              </a:rPr>
              <a:t>Comm</a:t>
            </a:r>
            <a:r>
              <a:rPr sz="1000" spc="-190" dirty="0">
                <a:latin typeface="Arial"/>
                <a:cs typeface="Arial"/>
              </a:rPr>
              <a:t>•</a:t>
            </a:r>
            <a:r>
              <a:rPr sz="1000" spc="-180" dirty="0">
                <a:latin typeface="Arial"/>
                <a:cs typeface="Arial"/>
              </a:rPr>
              <a:t> </a:t>
            </a:r>
            <a:r>
              <a:rPr sz="2100" b="1" spc="-352" baseline="1984" dirty="0">
                <a:latin typeface="Arial"/>
                <a:cs typeface="Arial"/>
              </a:rPr>
              <a:t>uni</a:t>
            </a:r>
            <a:r>
              <a:rPr sz="1000" b="1" spc="-235" dirty="0">
                <a:latin typeface="Carlito"/>
                <a:cs typeface="Carlito"/>
              </a:rPr>
              <a:t>C</a:t>
            </a:r>
            <a:r>
              <a:rPr sz="2100" b="1" spc="-352" baseline="1984" dirty="0">
                <a:latin typeface="Arial"/>
                <a:cs typeface="Arial"/>
              </a:rPr>
              <a:t>c</a:t>
            </a:r>
            <a:r>
              <a:rPr sz="1000" b="1" spc="-235" dirty="0">
                <a:latin typeface="Carlito"/>
                <a:cs typeface="Carlito"/>
              </a:rPr>
              <a:t>o</a:t>
            </a:r>
            <a:r>
              <a:rPr sz="2100" b="1" spc="-352" baseline="1984" dirty="0">
                <a:latin typeface="Arial"/>
                <a:cs typeface="Arial"/>
              </a:rPr>
              <a:t>a</a:t>
            </a:r>
            <a:r>
              <a:rPr sz="1000" b="1" spc="-235" dirty="0">
                <a:latin typeface="Carlito"/>
                <a:cs typeface="Carlito"/>
              </a:rPr>
              <a:t>m</a:t>
            </a:r>
            <a:r>
              <a:rPr sz="2100" b="1" spc="-352" baseline="1984" dirty="0">
                <a:latin typeface="Arial"/>
                <a:cs typeface="Arial"/>
              </a:rPr>
              <a:t>t</a:t>
            </a:r>
            <a:r>
              <a:rPr sz="1000" b="1" spc="-235" dirty="0">
                <a:latin typeface="Carlito"/>
                <a:cs typeface="Carlito"/>
              </a:rPr>
              <a:t>p</a:t>
            </a:r>
            <a:r>
              <a:rPr sz="2100" b="1" spc="-352" baseline="1984" dirty="0">
                <a:latin typeface="Arial"/>
                <a:cs typeface="Arial"/>
              </a:rPr>
              <a:t>i</a:t>
            </a:r>
            <a:r>
              <a:rPr sz="1000" b="1" spc="-235" dirty="0">
                <a:latin typeface="Carlito"/>
                <a:cs typeface="Carlito"/>
              </a:rPr>
              <a:t>l</a:t>
            </a:r>
            <a:r>
              <a:rPr sz="2100" b="1" spc="-352" baseline="1984" dirty="0">
                <a:latin typeface="Arial"/>
                <a:cs typeface="Arial"/>
              </a:rPr>
              <a:t>n</a:t>
            </a:r>
            <a:r>
              <a:rPr sz="1000" b="1" spc="-235" dirty="0">
                <a:latin typeface="Carlito"/>
                <a:cs typeface="Carlito"/>
              </a:rPr>
              <a:t>et</a:t>
            </a:r>
            <a:r>
              <a:rPr sz="2100" b="1" spc="-352" baseline="1984" dirty="0">
                <a:latin typeface="Arial"/>
                <a:cs typeface="Arial"/>
              </a:rPr>
              <a:t>g</a:t>
            </a:r>
            <a:r>
              <a:rPr sz="1000" b="1" spc="-235" dirty="0">
                <a:latin typeface="Carlito"/>
                <a:cs typeface="Carlito"/>
              </a:rPr>
              <a:t>ing</a:t>
            </a:r>
            <a:r>
              <a:rPr sz="1000" b="1" spc="-65" dirty="0">
                <a:latin typeface="Carlito"/>
                <a:cs typeface="Carlito"/>
              </a:rPr>
              <a:t> </a:t>
            </a:r>
            <a:r>
              <a:rPr sz="1000" b="1" dirty="0">
                <a:latin typeface="Carlito"/>
                <a:cs typeface="Carlito"/>
              </a:rPr>
              <a:t>Tasks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0872" y="3402583"/>
            <a:ext cx="16040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b="1" spc="-150" dirty="0">
                <a:latin typeface="Arial"/>
                <a:cs typeface="Arial"/>
              </a:rPr>
              <a:t>Mana</a:t>
            </a:r>
            <a:r>
              <a:rPr sz="1500" spc="-225" baseline="25000" dirty="0">
                <a:latin typeface="Arial"/>
                <a:cs typeface="Arial"/>
              </a:rPr>
              <a:t>•</a:t>
            </a:r>
            <a:r>
              <a:rPr sz="1400" b="1" spc="-150" dirty="0">
                <a:latin typeface="Arial"/>
                <a:cs typeface="Arial"/>
              </a:rPr>
              <a:t>ging</a:t>
            </a:r>
            <a:r>
              <a:rPr sz="1500" b="1" spc="-225" baseline="25000" dirty="0">
                <a:latin typeface="Carlito"/>
                <a:cs typeface="Carlito"/>
              </a:rPr>
              <a:t>Pl</a:t>
            </a:r>
            <a:r>
              <a:rPr sz="1400" b="1" spc="-150" dirty="0">
                <a:latin typeface="Arial"/>
                <a:cs typeface="Arial"/>
              </a:rPr>
              <a:t>C</a:t>
            </a:r>
            <a:r>
              <a:rPr sz="1500" b="1" spc="-225" baseline="25000" dirty="0">
                <a:latin typeface="Carlito"/>
                <a:cs typeface="Carlito"/>
              </a:rPr>
              <a:t>an</a:t>
            </a:r>
            <a:r>
              <a:rPr sz="1400" b="1" spc="-150" dirty="0">
                <a:latin typeface="Arial"/>
                <a:cs typeface="Arial"/>
              </a:rPr>
              <a:t>o</a:t>
            </a:r>
            <a:r>
              <a:rPr sz="1500" b="1" spc="-225" baseline="25000" dirty="0">
                <a:latin typeface="Carlito"/>
                <a:cs typeface="Carlito"/>
              </a:rPr>
              <a:t>ni</a:t>
            </a:r>
            <a:r>
              <a:rPr sz="1400" b="1" spc="-150" dirty="0">
                <a:latin typeface="Arial"/>
                <a:cs typeface="Arial"/>
              </a:rPr>
              <a:t>n</a:t>
            </a:r>
            <a:r>
              <a:rPr sz="1500" b="1" spc="-225" baseline="25000" dirty="0">
                <a:latin typeface="Carlito"/>
                <a:cs typeface="Carlito"/>
              </a:rPr>
              <a:t>ng</a:t>
            </a:r>
            <a:r>
              <a:rPr sz="1400" b="1" spc="-150" dirty="0">
                <a:latin typeface="Arial"/>
                <a:cs typeface="Arial"/>
              </a:rPr>
              <a:t>flict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0872" y="3616197"/>
            <a:ext cx="1802764" cy="1304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" marR="30480">
              <a:lnSpc>
                <a:spcPct val="80100"/>
              </a:lnSpc>
              <a:spcBef>
                <a:spcPts val="425"/>
              </a:spcBef>
            </a:pPr>
            <a:r>
              <a:rPr sz="1400" b="1" spc="-114" dirty="0">
                <a:latin typeface="Arial"/>
                <a:cs typeface="Arial"/>
              </a:rPr>
              <a:t>Comp</a:t>
            </a:r>
            <a:r>
              <a:rPr sz="1500" spc="-172" baseline="-16666" dirty="0">
                <a:latin typeface="Arial"/>
                <a:cs typeface="Arial"/>
              </a:rPr>
              <a:t>• </a:t>
            </a:r>
            <a:r>
              <a:rPr sz="1400" b="1" spc="-215" dirty="0">
                <a:latin typeface="Arial"/>
                <a:cs typeface="Arial"/>
              </a:rPr>
              <a:t>letin</a:t>
            </a:r>
            <a:r>
              <a:rPr sz="1500" b="1" spc="-322" baseline="-16666" dirty="0">
                <a:latin typeface="Carlito"/>
                <a:cs typeface="Carlito"/>
              </a:rPr>
              <a:t>M</a:t>
            </a:r>
            <a:r>
              <a:rPr sz="1400" b="1" spc="-215" dirty="0">
                <a:latin typeface="Arial"/>
                <a:cs typeface="Arial"/>
              </a:rPr>
              <a:t>g</a:t>
            </a:r>
            <a:r>
              <a:rPr sz="1500" b="1" spc="-322" baseline="-16666" dirty="0">
                <a:latin typeface="Carlito"/>
                <a:cs typeface="Carlito"/>
              </a:rPr>
              <a:t>an</a:t>
            </a:r>
            <a:r>
              <a:rPr sz="1400" b="1" spc="-215" dirty="0">
                <a:latin typeface="Arial"/>
                <a:cs typeface="Arial"/>
              </a:rPr>
              <a:t>T</a:t>
            </a:r>
            <a:r>
              <a:rPr sz="1500" b="1" spc="-322" baseline="-16666" dirty="0">
                <a:latin typeface="Carlito"/>
                <a:cs typeface="Carlito"/>
              </a:rPr>
              <a:t>ag</a:t>
            </a:r>
            <a:r>
              <a:rPr sz="1400" b="1" spc="-215" dirty="0">
                <a:latin typeface="Arial"/>
                <a:cs typeface="Arial"/>
              </a:rPr>
              <a:t>a</a:t>
            </a:r>
            <a:r>
              <a:rPr sz="1500" b="1" spc="-322" baseline="-16666" dirty="0">
                <a:latin typeface="Carlito"/>
                <a:cs typeface="Carlito"/>
              </a:rPr>
              <a:t>in</a:t>
            </a:r>
            <a:r>
              <a:rPr sz="1400" b="1" spc="-215" dirty="0">
                <a:latin typeface="Arial"/>
                <a:cs typeface="Arial"/>
              </a:rPr>
              <a:t>s</a:t>
            </a:r>
            <a:r>
              <a:rPr sz="1500" b="1" spc="-322" baseline="-16666" dirty="0">
                <a:latin typeface="Carlito"/>
                <a:cs typeface="Carlito"/>
              </a:rPr>
              <a:t>g</a:t>
            </a:r>
            <a:r>
              <a:rPr sz="1400" b="1" spc="-215" dirty="0">
                <a:latin typeface="Arial"/>
                <a:cs typeface="Arial"/>
              </a:rPr>
              <a:t>k</a:t>
            </a:r>
            <a:r>
              <a:rPr sz="1500" b="1" spc="-322" baseline="-16666" dirty="0">
                <a:latin typeface="Carlito"/>
                <a:cs typeface="Carlito"/>
              </a:rPr>
              <a:t>Ch</a:t>
            </a:r>
            <a:r>
              <a:rPr sz="1400" b="1" spc="-215" dirty="0">
                <a:latin typeface="Arial"/>
                <a:cs typeface="Arial"/>
              </a:rPr>
              <a:t>s</a:t>
            </a:r>
            <a:r>
              <a:rPr sz="1500" b="1" spc="-322" baseline="-16666" dirty="0">
                <a:latin typeface="Carlito"/>
                <a:cs typeface="Carlito"/>
              </a:rPr>
              <a:t>ange  </a:t>
            </a:r>
            <a:r>
              <a:rPr sz="2100" b="1" spc="-75" baseline="-7936" dirty="0">
                <a:latin typeface="Arial"/>
                <a:cs typeface="Arial"/>
              </a:rPr>
              <a:t>Plann</a:t>
            </a:r>
            <a:r>
              <a:rPr sz="1000" spc="-50" dirty="0">
                <a:latin typeface="Arial"/>
                <a:cs typeface="Arial"/>
              </a:rPr>
              <a:t>•</a:t>
            </a:r>
            <a:r>
              <a:rPr sz="2100" b="1" spc="-75" baseline="-7936" dirty="0">
                <a:latin typeface="Arial"/>
                <a:cs typeface="Arial"/>
              </a:rPr>
              <a:t>ing </a:t>
            </a:r>
            <a:r>
              <a:rPr sz="1000" b="1" dirty="0">
                <a:latin typeface="Carlito"/>
                <a:cs typeface="Carlito"/>
              </a:rPr>
              <a:t>Evaluating  </a:t>
            </a:r>
            <a:r>
              <a:rPr sz="2100" b="1" spc="-75" baseline="-25793" dirty="0">
                <a:latin typeface="Arial"/>
                <a:cs typeface="Arial"/>
              </a:rPr>
              <a:t>Meeti</a:t>
            </a:r>
            <a:r>
              <a:rPr sz="1000" spc="-50" dirty="0">
                <a:latin typeface="Arial"/>
                <a:cs typeface="Arial"/>
              </a:rPr>
              <a:t>•</a:t>
            </a:r>
            <a:r>
              <a:rPr sz="2100" b="1" spc="-75" baseline="-25793" dirty="0">
                <a:latin typeface="Arial"/>
                <a:cs typeface="Arial"/>
              </a:rPr>
              <a:t>ngs</a:t>
            </a:r>
            <a:r>
              <a:rPr sz="2100" b="1" spc="-397" baseline="-25793" dirty="0">
                <a:latin typeface="Arial"/>
                <a:cs typeface="Arial"/>
              </a:rPr>
              <a:t> </a:t>
            </a:r>
            <a:r>
              <a:rPr sz="1000" b="1" dirty="0">
                <a:latin typeface="Carlito"/>
                <a:cs typeface="Carlito"/>
              </a:rPr>
              <a:t>Performance</a:t>
            </a:r>
            <a:endParaRPr sz="1000">
              <a:latin typeface="Carlito"/>
              <a:cs typeface="Carlito"/>
            </a:endParaRPr>
          </a:p>
          <a:p>
            <a:pPr marL="38100" marR="238760">
              <a:lnSpc>
                <a:spcPct val="100000"/>
              </a:lnSpc>
              <a:spcBef>
                <a:spcPts val="670"/>
              </a:spcBef>
            </a:pPr>
            <a:r>
              <a:rPr sz="1400" b="1" spc="-15" dirty="0">
                <a:latin typeface="Arial"/>
                <a:cs typeface="Arial"/>
              </a:rPr>
              <a:t>Managing Change  Evaluating  </a:t>
            </a:r>
            <a:r>
              <a:rPr sz="1400" b="1" spc="-10" dirty="0">
                <a:latin typeface="Arial"/>
                <a:cs typeface="Arial"/>
              </a:rPr>
              <a:t>Performance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60516" y="2161413"/>
            <a:ext cx="2077085" cy="2192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5" dirty="0">
                <a:latin typeface="Arial"/>
                <a:cs typeface="Arial"/>
              </a:rPr>
              <a:t>POSITIVE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-10" dirty="0">
                <a:latin typeface="Arial"/>
                <a:cs typeface="Arial"/>
              </a:rPr>
              <a:t>RELATIONSHIPS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latin typeface="Arial"/>
                <a:cs typeface="Arial"/>
              </a:rPr>
              <a:t>Mutual respect and </a:t>
            </a:r>
            <a:r>
              <a:rPr sz="1400" b="1" spc="-10" dirty="0">
                <a:latin typeface="Arial"/>
                <a:cs typeface="Arial"/>
              </a:rPr>
              <a:t>trust  </a:t>
            </a:r>
            <a:r>
              <a:rPr sz="1400" b="1" spc="-15" dirty="0">
                <a:latin typeface="Arial"/>
                <a:cs typeface="Arial"/>
              </a:rPr>
              <a:t>Support</a:t>
            </a:r>
            <a:endParaRPr sz="1400">
              <a:latin typeface="Arial"/>
              <a:cs typeface="Arial"/>
            </a:endParaRPr>
          </a:p>
          <a:p>
            <a:pPr marL="12700" marR="82423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Inclusion  </a:t>
            </a:r>
            <a:r>
              <a:rPr sz="1400" b="1" spc="-20" dirty="0">
                <a:latin typeface="Arial"/>
                <a:cs typeface="Arial"/>
              </a:rPr>
              <a:t>Involvement  </a:t>
            </a:r>
            <a:r>
              <a:rPr sz="1400" b="1" spc="-25" dirty="0">
                <a:latin typeface="Arial"/>
                <a:cs typeface="Arial"/>
              </a:rPr>
              <a:t>Value </a:t>
            </a:r>
            <a:r>
              <a:rPr sz="1400" b="1" spc="-15" dirty="0">
                <a:latin typeface="Arial"/>
                <a:cs typeface="Arial"/>
              </a:rPr>
              <a:t>diversity  Listening  </a:t>
            </a:r>
            <a:r>
              <a:rPr sz="1400" b="1" spc="-20" dirty="0">
                <a:latin typeface="Arial"/>
                <a:cs typeface="Arial"/>
              </a:rPr>
              <a:t>Feedback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Okay </a:t>
            </a:r>
            <a:r>
              <a:rPr sz="1400" b="1" spc="-10" dirty="0">
                <a:latin typeface="Arial"/>
                <a:cs typeface="Arial"/>
              </a:rPr>
              <a:t>with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disagreement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1829" y="2879851"/>
            <a:ext cx="2126615" cy="3758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CLEAR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GOALS</a:t>
            </a:r>
            <a:endParaRPr sz="1400">
              <a:latin typeface="Arial"/>
              <a:cs typeface="Arial"/>
            </a:endParaRPr>
          </a:p>
          <a:p>
            <a:pPr marL="776605" marR="746760" indent="-635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Vision  </a:t>
            </a:r>
            <a:r>
              <a:rPr sz="1400" spc="-4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issi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  </a:t>
            </a:r>
            <a:r>
              <a:rPr sz="1400" spc="-25" dirty="0">
                <a:latin typeface="Arial"/>
                <a:cs typeface="Arial"/>
              </a:rPr>
              <a:t>Values  </a:t>
            </a:r>
            <a:r>
              <a:rPr sz="1400" spc="-10" dirty="0">
                <a:latin typeface="Arial"/>
                <a:cs typeface="Arial"/>
              </a:rPr>
              <a:t>Plans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500" b="1" dirty="0">
                <a:latin typeface="Arial"/>
                <a:cs typeface="Arial"/>
              </a:rPr>
              <a:t>STRONG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LEADERSHIP</a:t>
            </a:r>
            <a:endParaRPr sz="1500">
              <a:latin typeface="Arial"/>
              <a:cs typeface="Arial"/>
            </a:endParaRPr>
          </a:p>
          <a:p>
            <a:pPr marL="12700" marR="281305">
              <a:lnSpc>
                <a:spcPct val="100000"/>
              </a:lnSpc>
              <a:spcBef>
                <a:spcPts val="5"/>
              </a:spcBef>
            </a:pPr>
            <a:r>
              <a:rPr sz="1400" b="1" spc="-15" dirty="0">
                <a:latin typeface="Arial"/>
                <a:cs typeface="Arial"/>
              </a:rPr>
              <a:t>Personal </a:t>
            </a:r>
            <a:r>
              <a:rPr sz="1400" b="1" spc="-10" dirty="0">
                <a:latin typeface="Arial"/>
                <a:cs typeface="Arial"/>
              </a:rPr>
              <a:t>Credibility  Clear </a:t>
            </a:r>
            <a:r>
              <a:rPr sz="1400" b="1" spc="-15" dirty="0">
                <a:latin typeface="Arial"/>
                <a:cs typeface="Arial"/>
              </a:rPr>
              <a:t>Expectations  </a:t>
            </a:r>
            <a:r>
              <a:rPr sz="1400" b="1" spc="-10" dirty="0">
                <a:latin typeface="Arial"/>
                <a:cs typeface="Arial"/>
              </a:rPr>
              <a:t>Clear </a:t>
            </a:r>
            <a:r>
              <a:rPr sz="1400" b="1" spc="-15" dirty="0">
                <a:latin typeface="Arial"/>
                <a:cs typeface="Arial"/>
              </a:rPr>
              <a:t>Communication  Engagement and  </a:t>
            </a:r>
            <a:r>
              <a:rPr sz="1400" b="1" spc="-20" dirty="0">
                <a:latin typeface="Arial"/>
                <a:cs typeface="Arial"/>
              </a:rPr>
              <a:t>Involvement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Develop People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40" dirty="0"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All </a:t>
            </a:r>
            <a:r>
              <a:rPr sz="1400" b="1" spc="-10" dirty="0">
                <a:latin typeface="Arial"/>
                <a:cs typeface="Arial"/>
              </a:rPr>
              <a:t>members </a:t>
            </a:r>
            <a:r>
              <a:rPr sz="1400" b="1" spc="-15" dirty="0">
                <a:latin typeface="Arial"/>
                <a:cs typeface="Arial"/>
              </a:rPr>
              <a:t>responsible  and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accountable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Manage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Recognition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67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4644" y="984961"/>
            <a:ext cx="25311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1F487C"/>
                </a:solidFill>
              </a:rPr>
              <a:t>Background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978509" y="2962732"/>
            <a:ext cx="7004050" cy="332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ts val="344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b="1" spc="-5" dirty="0">
                <a:solidFill>
                  <a:srgbClr val="FFFFFF"/>
                </a:solidFill>
                <a:latin typeface="Carlito"/>
                <a:cs typeface="Carlito"/>
              </a:rPr>
              <a:t>Defining</a:t>
            </a:r>
            <a:r>
              <a:rPr sz="30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spc="365" dirty="0">
                <a:solidFill>
                  <a:srgbClr val="FFFFFF"/>
                </a:solidFill>
                <a:latin typeface="Courier New"/>
                <a:cs typeface="Courier New"/>
              </a:rPr>
              <a:t>“</a:t>
            </a:r>
            <a:r>
              <a:rPr sz="3000" b="1" spc="365" dirty="0">
                <a:solidFill>
                  <a:srgbClr val="FFFFFF"/>
                </a:solidFill>
                <a:latin typeface="Carlito"/>
                <a:cs typeface="Carlito"/>
              </a:rPr>
              <a:t>Team</a:t>
            </a:r>
            <a:r>
              <a:rPr sz="3000" b="1" spc="365" dirty="0">
                <a:solidFill>
                  <a:srgbClr val="FFFFFF"/>
                </a:solidFill>
                <a:latin typeface="Courier New"/>
                <a:cs typeface="Courier New"/>
              </a:rPr>
              <a:t>”</a:t>
            </a:r>
            <a:endParaRPr sz="3000">
              <a:latin typeface="Courier New"/>
              <a:cs typeface="Courier New"/>
            </a:endParaRPr>
          </a:p>
          <a:p>
            <a:pPr marL="756285" marR="5080" lvl="1" indent="-287020">
              <a:lnSpc>
                <a:spcPct val="70000"/>
              </a:lnSpc>
              <a:spcBef>
                <a:spcPts val="7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5" dirty="0">
                <a:solidFill>
                  <a:srgbClr val="FFFFFF"/>
                </a:solidFill>
                <a:latin typeface="Carlito"/>
                <a:cs typeface="Carlito"/>
              </a:rPr>
              <a:t>Teams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generally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consist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people  who</a:t>
            </a:r>
            <a:endParaRPr sz="2600">
              <a:latin typeface="Carlito"/>
              <a:cs typeface="Carlito"/>
            </a:endParaRPr>
          </a:p>
          <a:p>
            <a:pPr marL="1155700" lvl="2" indent="-229235">
              <a:lnSpc>
                <a:spcPts val="226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interdependent</a:t>
            </a:r>
            <a:endParaRPr sz="2200">
              <a:latin typeface="Carlito"/>
              <a:cs typeface="Carlito"/>
            </a:endParaRPr>
          </a:p>
          <a:p>
            <a:pPr marL="1155700" lvl="2" indent="-229235">
              <a:lnSpc>
                <a:spcPts val="237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Exist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purpose/task</a:t>
            </a:r>
            <a:endParaRPr sz="2200">
              <a:latin typeface="Carlito"/>
              <a:cs typeface="Carlito"/>
            </a:endParaRPr>
          </a:p>
          <a:p>
            <a:pPr marL="1155700" lvl="2" indent="-229235">
              <a:lnSpc>
                <a:spcPts val="211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mutually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accountable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achieve</a:t>
            </a:r>
            <a:r>
              <a:rPr sz="2200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that</a:t>
            </a:r>
            <a:endParaRPr sz="2200">
              <a:latin typeface="Carlito"/>
              <a:cs typeface="Carlito"/>
            </a:endParaRPr>
          </a:p>
          <a:p>
            <a:pPr marL="1155700">
              <a:lnSpc>
                <a:spcPts val="2110"/>
              </a:lnSpc>
            </a:pP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purpose/task</a:t>
            </a:r>
            <a:endParaRPr sz="2200">
              <a:latin typeface="Carlito"/>
              <a:cs typeface="Carlito"/>
            </a:endParaRPr>
          </a:p>
          <a:p>
            <a:pPr marL="1155700" lvl="2" indent="-229235">
              <a:lnSpc>
                <a:spcPts val="251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Perceive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themselves as a social</a:t>
            </a:r>
            <a:r>
              <a:rPr sz="2200" spc="-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entity</a:t>
            </a:r>
            <a:endParaRPr sz="220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Groups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versus</a:t>
            </a:r>
            <a:r>
              <a:rPr sz="26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Teams?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170679"/>
            <a:chOff x="0" y="0"/>
            <a:chExt cx="9144000" cy="417067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170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9423" y="1792223"/>
              <a:ext cx="4791456" cy="1127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9303" y="2401823"/>
              <a:ext cx="6598920" cy="1127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58606" y="6591706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r>
              <a:rPr sz="1200" spc="5" dirty="0">
                <a:solidFill>
                  <a:srgbClr val="888888"/>
                </a:solidFill>
                <a:latin typeface="Arial"/>
                <a:cs typeface="Arial"/>
              </a:rPr>
              <a:t>-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4866" y="1911553"/>
            <a:ext cx="595122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60119">
              <a:lnSpc>
                <a:spcPct val="100000"/>
              </a:lnSpc>
              <a:spcBef>
                <a:spcPts val="110"/>
              </a:spcBef>
            </a:pPr>
            <a:r>
              <a:rPr sz="4000" spc="-10" dirty="0"/>
              <a:t>Groups, </a:t>
            </a:r>
            <a:r>
              <a:rPr sz="4000" spc="-70" dirty="0"/>
              <a:t>Teams </a:t>
            </a:r>
            <a:r>
              <a:rPr sz="4000" dirty="0"/>
              <a:t>and  </a:t>
            </a:r>
            <a:r>
              <a:rPr sz="4000" spc="-20" dirty="0"/>
              <a:t>Organizational</a:t>
            </a:r>
            <a:r>
              <a:rPr sz="4000" spc="-5" dirty="0"/>
              <a:t> </a:t>
            </a:r>
            <a:r>
              <a:rPr sz="4000" spc="-20" dirty="0"/>
              <a:t>Effectiveness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841044" y="4205192"/>
            <a:ext cx="7071995" cy="197929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endParaRPr sz="32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68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people who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interact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2800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each  other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accomplish certain goals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meet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certain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needs.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WHAT </a:t>
            </a:r>
            <a:r>
              <a:rPr dirty="0"/>
              <a:t>IS </a:t>
            </a:r>
            <a:r>
              <a:rPr spc="-10" dirty="0"/>
              <a:t>TEAM</a:t>
            </a:r>
            <a:r>
              <a:rPr spc="-25" dirty="0"/>
              <a:t> </a:t>
            </a:r>
            <a:r>
              <a:rPr spc="-5" dirty="0"/>
              <a:t>EFFECTIVENESS?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indent="-635" algn="ctr">
              <a:lnSpc>
                <a:spcPct val="100000"/>
              </a:lnSpc>
              <a:spcBef>
                <a:spcPts val="95"/>
              </a:spcBef>
            </a:pPr>
            <a:r>
              <a:rPr i="1" spc="-70" dirty="0"/>
              <a:t>Team </a:t>
            </a:r>
            <a:r>
              <a:rPr i="1" spc="-15" dirty="0"/>
              <a:t>effectiveness refers </a:t>
            </a:r>
            <a:r>
              <a:rPr i="1" spc="-20" dirty="0"/>
              <a:t>to </a:t>
            </a:r>
            <a:r>
              <a:rPr i="1" spc="-5" dirty="0"/>
              <a:t>the </a:t>
            </a:r>
            <a:r>
              <a:rPr i="1" spc="-30" dirty="0"/>
              <a:t>system </a:t>
            </a:r>
            <a:r>
              <a:rPr i="1" spc="-10" dirty="0"/>
              <a:t>of  </a:t>
            </a:r>
            <a:r>
              <a:rPr spc="-15" dirty="0"/>
              <a:t>getting </a:t>
            </a:r>
            <a:r>
              <a:rPr spc="-10" dirty="0"/>
              <a:t>people </a:t>
            </a:r>
            <a:r>
              <a:rPr spc="-5" dirty="0"/>
              <a:t>in a </a:t>
            </a:r>
            <a:r>
              <a:rPr spc="-20" dirty="0"/>
              <a:t>company </a:t>
            </a:r>
            <a:r>
              <a:rPr spc="-5" dirty="0"/>
              <a:t>or </a:t>
            </a:r>
            <a:r>
              <a:rPr spc="-10" dirty="0"/>
              <a:t>institution  </a:t>
            </a:r>
            <a:r>
              <a:rPr spc="-20" dirty="0"/>
              <a:t>to </a:t>
            </a:r>
            <a:r>
              <a:rPr spc="-10" dirty="0"/>
              <a:t>work </a:t>
            </a:r>
            <a:r>
              <a:rPr spc="-15" dirty="0"/>
              <a:t>together</a:t>
            </a:r>
            <a:r>
              <a:rPr spc="95" dirty="0"/>
              <a:t> </a:t>
            </a:r>
            <a:r>
              <a:rPr spc="-25" dirty="0"/>
              <a:t>effectively.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888489"/>
          </a:xfrm>
          <a:custGeom>
            <a:avLst/>
            <a:gdLst/>
            <a:ahLst/>
            <a:cxnLst/>
            <a:rect l="l" t="t" r="r" b="b"/>
            <a:pathLst>
              <a:path w="9144000" h="1888489">
                <a:moveTo>
                  <a:pt x="0" y="1888236"/>
                </a:moveTo>
                <a:lnTo>
                  <a:pt x="9144000" y="1888236"/>
                </a:lnTo>
                <a:lnTo>
                  <a:pt x="9144000" y="0"/>
                </a:lnTo>
                <a:lnTo>
                  <a:pt x="0" y="0"/>
                </a:lnTo>
                <a:lnTo>
                  <a:pt x="0" y="1888236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31235"/>
            <a:ext cx="9144000" cy="3827145"/>
          </a:xfrm>
          <a:custGeom>
            <a:avLst/>
            <a:gdLst/>
            <a:ahLst/>
            <a:cxnLst/>
            <a:rect l="l" t="t" r="r" b="b"/>
            <a:pathLst>
              <a:path w="9144000" h="3827145">
                <a:moveTo>
                  <a:pt x="0" y="3826763"/>
                </a:moveTo>
                <a:lnTo>
                  <a:pt x="9144000" y="3826763"/>
                </a:lnTo>
                <a:lnTo>
                  <a:pt x="9144000" y="0"/>
                </a:lnTo>
                <a:lnTo>
                  <a:pt x="0" y="0"/>
                </a:lnTo>
                <a:lnTo>
                  <a:pt x="0" y="3826763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16586"/>
            <a:ext cx="9144000" cy="2914650"/>
            <a:chOff x="0" y="116586"/>
            <a:chExt cx="9144000" cy="2914650"/>
          </a:xfrm>
        </p:grpSpPr>
        <p:sp>
          <p:nvSpPr>
            <p:cNvPr id="5" name="object 5"/>
            <p:cNvSpPr/>
            <p:nvPr/>
          </p:nvSpPr>
          <p:spPr>
            <a:xfrm>
              <a:off x="0" y="116586"/>
              <a:ext cx="9144000" cy="17716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88236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00109" y="643442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1990" y="2079193"/>
            <a:ext cx="81895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Characteristics </a:t>
            </a:r>
            <a:r>
              <a:rPr sz="4400" spc="-5" dirty="0"/>
              <a:t>of an </a:t>
            </a:r>
            <a:r>
              <a:rPr sz="4400" spc="-35" dirty="0"/>
              <a:t>Effective</a:t>
            </a:r>
            <a:r>
              <a:rPr sz="4400" spc="90" dirty="0"/>
              <a:t> </a:t>
            </a:r>
            <a:r>
              <a:rPr sz="4400" spc="-105" dirty="0"/>
              <a:t>Team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1010818" y="3748481"/>
            <a:ext cx="65678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Effective </a:t>
            </a:r>
            <a:r>
              <a:rPr sz="2400" spc="-5" dirty="0">
                <a:latin typeface="Verdana"/>
                <a:cs typeface="Verdana"/>
              </a:rPr>
              <a:t>teams </a:t>
            </a:r>
            <a:r>
              <a:rPr sz="2400" spc="-10" dirty="0">
                <a:latin typeface="Verdana"/>
                <a:cs typeface="Verdana"/>
              </a:rPr>
              <a:t>operate in </a:t>
            </a:r>
            <a:r>
              <a:rPr sz="2400" dirty="0">
                <a:latin typeface="Verdana"/>
                <a:cs typeface="Verdana"/>
              </a:rPr>
              <a:t>an </a:t>
            </a:r>
            <a:r>
              <a:rPr sz="2400" spc="-5" dirty="0">
                <a:latin typeface="Verdana"/>
                <a:cs typeface="Verdana"/>
              </a:rPr>
              <a:t>environment 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which there </a:t>
            </a: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two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way trust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an  </a:t>
            </a:r>
            <a:r>
              <a:rPr sz="2400" spc="-5" dirty="0">
                <a:latin typeface="Verdana"/>
                <a:cs typeface="Verdana"/>
              </a:rPr>
              <a:t>environment </a:t>
            </a:r>
            <a:r>
              <a:rPr sz="2400" dirty="0">
                <a:latin typeface="Verdana"/>
                <a:cs typeface="Verdana"/>
              </a:rPr>
              <a:t>of open </a:t>
            </a:r>
            <a:r>
              <a:rPr sz="2400" spc="-5" dirty="0">
                <a:latin typeface="Verdana"/>
                <a:cs typeface="Verdana"/>
              </a:rPr>
              <a:t>and honest  </a:t>
            </a:r>
            <a:r>
              <a:rPr sz="2400" spc="-10" dirty="0">
                <a:latin typeface="Verdana"/>
                <a:cs typeface="Verdana"/>
              </a:rPr>
              <a:t>communication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624840"/>
            <a:ext cx="7320280" cy="5608320"/>
            <a:chOff x="268224" y="650661"/>
            <a:chExt cx="7320280" cy="5608320"/>
          </a:xfrm>
        </p:grpSpPr>
        <p:sp>
          <p:nvSpPr>
            <p:cNvPr id="3" name="object 3"/>
            <p:cNvSpPr/>
            <p:nvPr/>
          </p:nvSpPr>
          <p:spPr>
            <a:xfrm>
              <a:off x="2062174" y="650661"/>
              <a:ext cx="5526292" cy="5608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24" y="1188719"/>
              <a:ext cx="3764279" cy="1014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6244" y="643442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1426" y="1298905"/>
            <a:ext cx="31845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The </a:t>
            </a:r>
            <a:r>
              <a:rPr spc="-80" dirty="0">
                <a:solidFill>
                  <a:srgbClr val="000000"/>
                </a:solidFill>
              </a:rPr>
              <a:t>Team </a:t>
            </a:r>
            <a:r>
              <a:rPr dirty="0">
                <a:solidFill>
                  <a:srgbClr val="000000"/>
                </a:solidFill>
              </a:rPr>
              <a:t>Model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950" y="524332"/>
            <a:ext cx="7299959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0" dirty="0"/>
              <a:t>Teamwork </a:t>
            </a:r>
            <a:r>
              <a:rPr sz="4000" spc="-15" dirty="0"/>
              <a:t>Represents </a:t>
            </a:r>
            <a:r>
              <a:rPr sz="4000" spc="-35" dirty="0"/>
              <a:t>Values</a:t>
            </a:r>
            <a:r>
              <a:rPr sz="4000" spc="-90" dirty="0"/>
              <a:t> </a:t>
            </a:r>
            <a:r>
              <a:rPr sz="4000" spc="-10" dirty="0"/>
              <a:t>that: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36244" y="1454658"/>
            <a:ext cx="3680460" cy="43910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marR="5080" indent="-344805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Encourage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listening</a:t>
            </a:r>
            <a:r>
              <a:rPr sz="2700" spc="-1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5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responding  constructively to </a:t>
            </a:r>
            <a:r>
              <a:rPr sz="2700" spc="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views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expressed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by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others</a:t>
            </a:r>
            <a:endParaRPr sz="2700">
              <a:latin typeface="Carlito"/>
              <a:cs typeface="Carlito"/>
            </a:endParaRPr>
          </a:p>
          <a:p>
            <a:pPr marL="356870" marR="106045" indent="-344805">
              <a:lnSpc>
                <a:spcPts val="2930"/>
              </a:lnSpc>
              <a:spcBef>
                <a:spcPts val="6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Give others </a:t>
            </a:r>
            <a:r>
              <a:rPr sz="2700" spc="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700" spc="-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benefit  </a:t>
            </a:r>
            <a:r>
              <a:rPr sz="2700" spc="5" dirty="0">
                <a:solidFill>
                  <a:srgbClr val="FFFFFF"/>
                </a:solidFill>
                <a:latin typeface="Carlito"/>
                <a:cs typeface="Carlito"/>
              </a:rPr>
              <a:t>of the</a:t>
            </a:r>
            <a:r>
              <a:rPr sz="27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doubt</a:t>
            </a:r>
            <a:endParaRPr sz="2700">
              <a:latin typeface="Carlito"/>
              <a:cs typeface="Carlito"/>
            </a:endParaRPr>
          </a:p>
          <a:p>
            <a:pPr marL="356870" indent="-34480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Provide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support</a:t>
            </a:r>
            <a:endParaRPr sz="2700">
              <a:latin typeface="Carlito"/>
              <a:cs typeface="Carlito"/>
            </a:endParaRPr>
          </a:p>
          <a:p>
            <a:pPr marL="356870" marR="91440" indent="-344805">
              <a:lnSpc>
                <a:spcPct val="90000"/>
              </a:lnSpc>
              <a:spcBef>
                <a:spcPts val="66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Recognize </a:t>
            </a:r>
            <a:r>
              <a:rPr sz="2700" spc="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7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rlito"/>
                <a:cs typeface="Carlito"/>
              </a:rPr>
              <a:t>interests  </a:t>
            </a:r>
            <a:r>
              <a:rPr sz="2700" spc="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achievements </a:t>
            </a:r>
            <a:r>
              <a:rPr sz="2700" spc="5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others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184761"/>
            <a:ext cx="8322945" cy="4584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John R. Katzenbach </a:t>
            </a:r>
            <a:r>
              <a:rPr sz="1400" spc="-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Douglas </a:t>
            </a:r>
            <a:r>
              <a:rPr sz="14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K. Smith, </a:t>
            </a:r>
            <a:r>
              <a:rPr sz="1400" i="1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“The </a:t>
            </a:r>
            <a:r>
              <a:rPr sz="1400" i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Discipline</a:t>
            </a:r>
            <a:r>
              <a:rPr sz="1400" i="1" spc="26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of </a:t>
            </a:r>
            <a:r>
              <a:rPr sz="1400" i="1" spc="-3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Teams</a:t>
            </a:r>
            <a:r>
              <a:rPr sz="1400" spc="-3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”,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/>
                <a:cs typeface="Liberation Sans Narrow"/>
              </a:rPr>
              <a:t>Harvard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/>
                <a:cs typeface="Liberation Sans Narrow"/>
              </a:rPr>
              <a:t>Business </a:t>
            </a:r>
            <a:r>
              <a:rPr sz="14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/>
                <a:cs typeface="Liberation Sans Narrow"/>
              </a:rPr>
              <a:t>Review</a:t>
            </a:r>
            <a:r>
              <a:rPr sz="1400" spc="-2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March-April, </a:t>
            </a:r>
            <a:r>
              <a:rPr sz="1400" spc="-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1993, </a:t>
            </a:r>
            <a:r>
              <a:rPr sz="1400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pp. </a:t>
            </a:r>
            <a:r>
              <a:rPr sz="1400" spc="-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111-120</a:t>
            </a:r>
            <a:endParaRPr sz="1400">
              <a:latin typeface="Liberation Sans Narrow"/>
              <a:cs typeface="Liberation Sans Narrow"/>
            </a:endParaRPr>
          </a:p>
          <a:p>
            <a:pPr marL="1651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- </a:t>
            </a: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r>
              <a:rPr sz="1200" spc="-1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1185</Words>
  <Application>Microsoft Office PowerPoint</Application>
  <PresentationFormat>On-screen Show (4:3)</PresentationFormat>
  <Paragraphs>214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Carlito</vt:lpstr>
      <vt:lpstr>Courier New</vt:lpstr>
      <vt:lpstr>Liberation Sans Narrow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Table of contents</vt:lpstr>
      <vt:lpstr>Background</vt:lpstr>
      <vt:lpstr>Groups, Teams and  Organizational Effectiveness</vt:lpstr>
      <vt:lpstr>WHAT IS TEAM EFFECTIVENESS?</vt:lpstr>
      <vt:lpstr>Characteristics of an Effective Team</vt:lpstr>
      <vt:lpstr>The Team Model</vt:lpstr>
      <vt:lpstr>Teamwork Represents Values that:</vt:lpstr>
      <vt:lpstr>Characteristics of Losing Teams</vt:lpstr>
      <vt:lpstr>Winning Teams</vt:lpstr>
      <vt:lpstr>Team Effectiveness: Potential for Process Gains</vt:lpstr>
      <vt:lpstr>Team Effectiveness: Potential for Process Losses</vt:lpstr>
      <vt:lpstr>TEAM EFFECTIVENESS USING  THE SCALED COMPARISON</vt:lpstr>
      <vt:lpstr>TEAM EFFECTIVENESS USING THE SCALED COMPARISON</vt:lpstr>
      <vt:lpstr>ASPECTS OF EXCELLENT TEAM</vt:lpstr>
      <vt:lpstr>BOEHM’S PRINCIPLES</vt:lpstr>
      <vt:lpstr>PowerPoint Presentation</vt:lpstr>
      <vt:lpstr>FACTORS AFFECTING TEAM EFFECTIVENESS</vt:lpstr>
      <vt:lpstr>WHAT DOES TEAM EFFECTIVENESS MEASURE?</vt:lpstr>
      <vt:lpstr>WHAT DOES TEAM EFFECTIVENESS MEASURE?</vt:lpstr>
      <vt:lpstr>Team Processes</vt:lpstr>
      <vt:lpstr>Team Processes: Development</vt:lpstr>
      <vt:lpstr>PowerPoint Presentation</vt:lpstr>
      <vt:lpstr>Team Processes: Trust</vt:lpstr>
      <vt:lpstr>STRATEGIES TO IMPROVE  TEAM EFFECTIVENESS</vt:lpstr>
      <vt:lpstr>PowerPoint Presentation</vt:lpstr>
      <vt:lpstr>PowerPoint Presentation</vt:lpstr>
      <vt:lpstr>PowerPoint Presentation</vt:lpstr>
      <vt:lpstr>PowerPoint Presentation</vt:lpstr>
      <vt:lpstr>5 key areas for Team Improvement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Team Effectiveness?</dc:title>
  <dc:creator>nishu</dc:creator>
  <cp:lastModifiedBy>Dr. Sangeeta Jain</cp:lastModifiedBy>
  <cp:revision>6</cp:revision>
  <dcterms:created xsi:type="dcterms:W3CDTF">2021-06-02T06:18:56Z</dcterms:created>
  <dcterms:modified xsi:type="dcterms:W3CDTF">2021-06-09T05:30:48Z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2021-06-02T00:00:00Z</vt:filetime>
  </property>
</Properties>
</file>