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0" r:id="rId3"/>
    <p:sldId id="258" r:id="rId4"/>
    <p:sldId id="259" r:id="rId5"/>
    <p:sldId id="260" r:id="rId6"/>
    <p:sldId id="261" r:id="rId7"/>
    <p:sldId id="262" r:id="rId8"/>
    <p:sldId id="264" r:id="rId9"/>
    <p:sldId id="265" r:id="rId10"/>
    <p:sldId id="266"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91" r:id="rId25"/>
    <p:sldId id="305" r:id="rId26"/>
    <p:sldId id="306" r:id="rId27"/>
    <p:sldId id="318" r:id="rId28"/>
    <p:sldId id="307" r:id="rId29"/>
    <p:sldId id="308" r:id="rId30"/>
    <p:sldId id="292" r:id="rId31"/>
    <p:sldId id="293" r:id="rId32"/>
    <p:sldId id="294" r:id="rId33"/>
    <p:sldId id="295" r:id="rId34"/>
    <p:sldId id="296" r:id="rId35"/>
    <p:sldId id="297" r:id="rId36"/>
    <p:sldId id="298" r:id="rId37"/>
    <p:sldId id="301" r:id="rId38"/>
    <p:sldId id="300" r:id="rId39"/>
    <p:sldId id="299" r:id="rId40"/>
    <p:sldId id="302" r:id="rId41"/>
    <p:sldId id="303" r:id="rId42"/>
    <p:sldId id="310" r:id="rId43"/>
    <p:sldId id="311" r:id="rId44"/>
    <p:sldId id="312" r:id="rId45"/>
    <p:sldId id="313" r:id="rId46"/>
    <p:sldId id="314" r:id="rId47"/>
    <p:sldId id="315" r:id="rId48"/>
    <p:sldId id="316"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0E73F-21AA-4384-8282-7F8A0B7E783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IN"/>
        </a:p>
      </dgm:t>
    </dgm:pt>
    <dgm:pt modelId="{C6443118-91C3-41AC-9D7A-E9D69CDDE587}">
      <dgm:prSet phldrT="[Text]"/>
      <dgm:spPr/>
      <dgm:t>
        <a:bodyPr/>
        <a:lstStyle/>
        <a:p>
          <a:r>
            <a:rPr lang="en-US" dirty="0"/>
            <a:t>ANNAMAYA   :  </a:t>
          </a:r>
          <a:r>
            <a:rPr lang="en-US" b="1" dirty="0"/>
            <a:t>Body and Food</a:t>
          </a:r>
          <a:r>
            <a:rPr lang="en-US" dirty="0"/>
            <a:t>  : What You eat : </a:t>
          </a:r>
          <a:r>
            <a:rPr lang="en-US" dirty="0" err="1"/>
            <a:t>Rajshi</a:t>
          </a:r>
          <a:r>
            <a:rPr lang="en-US" dirty="0"/>
            <a:t>, </a:t>
          </a:r>
          <a:r>
            <a:rPr lang="en-US" dirty="0" err="1"/>
            <a:t>Tamsi</a:t>
          </a:r>
          <a:r>
            <a:rPr lang="en-US" dirty="0"/>
            <a:t>, </a:t>
          </a:r>
          <a:r>
            <a:rPr lang="en-US" dirty="0" err="1"/>
            <a:t>Satvik</a:t>
          </a:r>
          <a:endParaRPr lang="en-IN" dirty="0"/>
        </a:p>
      </dgm:t>
    </dgm:pt>
    <dgm:pt modelId="{7530F3C0-11E8-4B4A-8FDE-C6FC501877C3}" type="parTrans" cxnId="{D00C70C9-4E1A-4616-881E-1D17544D86C4}">
      <dgm:prSet/>
      <dgm:spPr/>
      <dgm:t>
        <a:bodyPr/>
        <a:lstStyle/>
        <a:p>
          <a:endParaRPr lang="en-IN"/>
        </a:p>
      </dgm:t>
    </dgm:pt>
    <dgm:pt modelId="{D2EA4206-D74A-45D5-81D1-EE31DC6B04E4}" type="sibTrans" cxnId="{D00C70C9-4E1A-4616-881E-1D17544D86C4}">
      <dgm:prSet/>
      <dgm:spPr/>
      <dgm:t>
        <a:bodyPr/>
        <a:lstStyle/>
        <a:p>
          <a:endParaRPr lang="en-IN"/>
        </a:p>
      </dgm:t>
    </dgm:pt>
    <dgm:pt modelId="{4E4B2397-C4C8-4E73-BD9B-CC78E2B32E58}">
      <dgm:prSet/>
      <dgm:spPr/>
      <dgm:t>
        <a:bodyPr/>
        <a:lstStyle/>
        <a:p>
          <a:r>
            <a:rPr lang="en-US"/>
            <a:t>Pranayama    : </a:t>
          </a:r>
          <a:r>
            <a:rPr lang="en-US" b="1"/>
            <a:t>Energy and Life   </a:t>
          </a:r>
          <a:r>
            <a:rPr lang="en-US"/>
            <a:t>: positive, Negative </a:t>
          </a:r>
          <a:endParaRPr lang="en-US" dirty="0"/>
        </a:p>
      </dgm:t>
    </dgm:pt>
    <dgm:pt modelId="{9E175F9D-1694-4BA1-B8AA-9A425584B318}" type="parTrans" cxnId="{A653E547-6D6D-46AC-938A-95616EA8F01C}">
      <dgm:prSet/>
      <dgm:spPr/>
      <dgm:t>
        <a:bodyPr/>
        <a:lstStyle/>
        <a:p>
          <a:endParaRPr lang="en-IN"/>
        </a:p>
      </dgm:t>
    </dgm:pt>
    <dgm:pt modelId="{B4C46A9E-CC2C-4855-9338-00648F9901E4}" type="sibTrans" cxnId="{A653E547-6D6D-46AC-938A-95616EA8F01C}">
      <dgm:prSet/>
      <dgm:spPr/>
      <dgm:t>
        <a:bodyPr/>
        <a:lstStyle/>
        <a:p>
          <a:endParaRPr lang="en-IN"/>
        </a:p>
      </dgm:t>
    </dgm:pt>
    <dgm:pt modelId="{E4A15192-B587-4150-B7EE-17388A1A810F}">
      <dgm:prSet/>
      <dgm:spPr/>
      <dgm:t>
        <a:bodyPr/>
        <a:lstStyle/>
        <a:p>
          <a:r>
            <a:rPr lang="en-US"/>
            <a:t>Manomaya    : </a:t>
          </a:r>
          <a:r>
            <a:rPr lang="en-US" b="1" i="1"/>
            <a:t>State of mind</a:t>
          </a:r>
          <a:r>
            <a:rPr lang="en-US"/>
            <a:t>      : Satgun, Rajogun, Tamogun </a:t>
          </a:r>
          <a:endParaRPr lang="en-US" dirty="0"/>
        </a:p>
      </dgm:t>
    </dgm:pt>
    <dgm:pt modelId="{EEFB0A5E-318B-4B54-8FB1-6713A197D43A}" type="parTrans" cxnId="{85982EBB-9850-4A86-A061-180F6DC6DB85}">
      <dgm:prSet/>
      <dgm:spPr/>
      <dgm:t>
        <a:bodyPr/>
        <a:lstStyle/>
        <a:p>
          <a:endParaRPr lang="en-IN"/>
        </a:p>
      </dgm:t>
    </dgm:pt>
    <dgm:pt modelId="{7E0F88E9-5C47-4271-8CB0-39ED8FFFBF79}" type="sibTrans" cxnId="{85982EBB-9850-4A86-A061-180F6DC6DB85}">
      <dgm:prSet/>
      <dgm:spPr/>
      <dgm:t>
        <a:bodyPr/>
        <a:lstStyle/>
        <a:p>
          <a:endParaRPr lang="en-IN"/>
        </a:p>
      </dgm:t>
    </dgm:pt>
    <dgm:pt modelId="{B765E4A2-8091-4782-AD5D-1872F8CB8B91}">
      <dgm:prSet/>
      <dgm:spPr/>
      <dgm:t>
        <a:bodyPr/>
        <a:lstStyle/>
        <a:p>
          <a:r>
            <a:rPr lang="en-US"/>
            <a:t>Vigyanmaya   : </a:t>
          </a:r>
          <a:r>
            <a:rPr lang="en-US" b="1" i="1"/>
            <a:t>Inner soul</a:t>
          </a:r>
          <a:r>
            <a:rPr lang="en-US"/>
            <a:t>            : Sixth sense (Antaratma)</a:t>
          </a:r>
          <a:endParaRPr lang="en-US" dirty="0"/>
        </a:p>
      </dgm:t>
    </dgm:pt>
    <dgm:pt modelId="{C635EE6B-3479-4C81-9EE0-6C715303FBD4}" type="parTrans" cxnId="{82D3A46F-35DE-4D0E-A742-4DCF213D3338}">
      <dgm:prSet/>
      <dgm:spPr/>
      <dgm:t>
        <a:bodyPr/>
        <a:lstStyle/>
        <a:p>
          <a:endParaRPr lang="en-IN"/>
        </a:p>
      </dgm:t>
    </dgm:pt>
    <dgm:pt modelId="{3ED81FA0-BD2F-4E53-A0FE-27015E9C68D4}" type="sibTrans" cxnId="{82D3A46F-35DE-4D0E-A742-4DCF213D3338}">
      <dgm:prSet/>
      <dgm:spPr/>
      <dgm:t>
        <a:bodyPr/>
        <a:lstStyle/>
        <a:p>
          <a:endParaRPr lang="en-IN"/>
        </a:p>
      </dgm:t>
    </dgm:pt>
    <dgm:pt modelId="{42A72451-E221-4FE4-BFFD-79F2B99ACE3F}">
      <dgm:prSet/>
      <dgm:spPr/>
      <dgm:t>
        <a:bodyPr/>
        <a:lstStyle/>
        <a:p>
          <a:r>
            <a:rPr lang="en-US"/>
            <a:t>Aanandmaya : </a:t>
          </a:r>
          <a:r>
            <a:rPr lang="en-US" b="1" i="1"/>
            <a:t>Ultimate Happiness</a:t>
          </a:r>
          <a:r>
            <a:rPr lang="en-US"/>
            <a:t> : Be Happy and keep Happy </a:t>
          </a:r>
          <a:endParaRPr lang="en-US" dirty="0"/>
        </a:p>
      </dgm:t>
    </dgm:pt>
    <dgm:pt modelId="{9FE9A165-4483-417C-8692-968DDCD39D05}" type="parTrans" cxnId="{32D97565-BA23-4E1B-803D-BC790BE17060}">
      <dgm:prSet/>
      <dgm:spPr/>
      <dgm:t>
        <a:bodyPr/>
        <a:lstStyle/>
        <a:p>
          <a:endParaRPr lang="en-IN"/>
        </a:p>
      </dgm:t>
    </dgm:pt>
    <dgm:pt modelId="{D7BEA634-C46F-41B8-996E-62D775DDEDE8}" type="sibTrans" cxnId="{32D97565-BA23-4E1B-803D-BC790BE17060}">
      <dgm:prSet/>
      <dgm:spPr/>
      <dgm:t>
        <a:bodyPr/>
        <a:lstStyle/>
        <a:p>
          <a:endParaRPr lang="en-IN"/>
        </a:p>
      </dgm:t>
    </dgm:pt>
    <dgm:pt modelId="{E04254A8-A701-4DAD-980C-870FB2BF2924}">
      <dgm:prSet phldrT="[Text]" custT="1"/>
      <dgm:spPr>
        <a:solidFill>
          <a:schemeClr val="accent4">
            <a:lumMod val="20000"/>
            <a:lumOff val="80000"/>
          </a:schemeClr>
        </a:solidFill>
      </dgm:spPr>
      <dgm:t>
        <a:bodyPr/>
        <a:lstStyle/>
        <a:p>
          <a:r>
            <a:rPr lang="en-US" sz="1600" dirty="0">
              <a:solidFill>
                <a:schemeClr val="tx1"/>
              </a:solidFill>
            </a:rPr>
            <a:t>Pure consciousness</a:t>
          </a:r>
        </a:p>
        <a:p>
          <a:endParaRPr lang="en-IN" sz="1600" dirty="0">
            <a:solidFill>
              <a:schemeClr val="tx1"/>
            </a:solidFill>
          </a:endParaRPr>
        </a:p>
      </dgm:t>
    </dgm:pt>
    <dgm:pt modelId="{7B4DC544-F214-4F50-8CDC-ABD1B0E4CA04}" type="sibTrans" cxnId="{CAD232EE-75DF-4BD8-8BCA-4BBE68B883CE}">
      <dgm:prSet/>
      <dgm:spPr/>
      <dgm:t>
        <a:bodyPr/>
        <a:lstStyle/>
        <a:p>
          <a:endParaRPr lang="en-IN"/>
        </a:p>
      </dgm:t>
    </dgm:pt>
    <dgm:pt modelId="{4C1A3DD3-D0EF-498D-9E64-AEA783A0BCDD}" type="parTrans" cxnId="{CAD232EE-75DF-4BD8-8BCA-4BBE68B883CE}">
      <dgm:prSet/>
      <dgm:spPr/>
      <dgm:t>
        <a:bodyPr/>
        <a:lstStyle/>
        <a:p>
          <a:endParaRPr lang="en-IN"/>
        </a:p>
      </dgm:t>
    </dgm:pt>
    <dgm:pt modelId="{8F8A378E-3450-47F7-B58A-BBAB87500598}" type="pres">
      <dgm:prSet presAssocID="{36C0E73F-21AA-4384-8282-7F8A0B7E7831}" presName="Name0" presStyleCnt="0">
        <dgm:presLayoutVars>
          <dgm:chMax val="7"/>
          <dgm:resizeHandles val="exact"/>
        </dgm:presLayoutVars>
      </dgm:prSet>
      <dgm:spPr/>
    </dgm:pt>
    <dgm:pt modelId="{D5228A1E-A84B-450C-801B-ABCB62C0EF47}" type="pres">
      <dgm:prSet presAssocID="{36C0E73F-21AA-4384-8282-7F8A0B7E7831}" presName="comp1" presStyleCnt="0"/>
      <dgm:spPr/>
    </dgm:pt>
    <dgm:pt modelId="{46E0582D-5399-470F-B586-A9F5BCE552DA}" type="pres">
      <dgm:prSet presAssocID="{36C0E73F-21AA-4384-8282-7F8A0B7E7831}" presName="circle1" presStyleLbl="node1" presStyleIdx="0" presStyleCnt="6" custScaleX="102698" custLinFactNeighborX="1453" custLinFactNeighborY="-491"/>
      <dgm:spPr/>
    </dgm:pt>
    <dgm:pt modelId="{3712E6F4-4B69-4452-A2C3-7639F5E291C9}" type="pres">
      <dgm:prSet presAssocID="{36C0E73F-21AA-4384-8282-7F8A0B7E7831}" presName="c1text" presStyleLbl="node1" presStyleIdx="0" presStyleCnt="6">
        <dgm:presLayoutVars>
          <dgm:bulletEnabled val="1"/>
        </dgm:presLayoutVars>
      </dgm:prSet>
      <dgm:spPr/>
    </dgm:pt>
    <dgm:pt modelId="{EBCBBDB9-F979-4E71-BB28-84503D81D4FE}" type="pres">
      <dgm:prSet presAssocID="{36C0E73F-21AA-4384-8282-7F8A0B7E7831}" presName="comp2" presStyleCnt="0"/>
      <dgm:spPr/>
    </dgm:pt>
    <dgm:pt modelId="{AF63E89D-474A-4443-9982-0C9CF6E160F3}" type="pres">
      <dgm:prSet presAssocID="{36C0E73F-21AA-4384-8282-7F8A0B7E7831}" presName="circle2" presStyleLbl="node1" presStyleIdx="1" presStyleCnt="6" custScaleX="98363" custScaleY="95034" custLinFactNeighborX="1716" custLinFactNeighborY="-9066"/>
      <dgm:spPr/>
    </dgm:pt>
    <dgm:pt modelId="{3BC88879-9D49-4C90-8EF9-793C7E28F4D1}" type="pres">
      <dgm:prSet presAssocID="{36C0E73F-21AA-4384-8282-7F8A0B7E7831}" presName="c2text" presStyleLbl="node1" presStyleIdx="1" presStyleCnt="6">
        <dgm:presLayoutVars>
          <dgm:bulletEnabled val="1"/>
        </dgm:presLayoutVars>
      </dgm:prSet>
      <dgm:spPr/>
    </dgm:pt>
    <dgm:pt modelId="{6C8CAE9B-BE50-4CC6-AF76-7D6DDC7B5B29}" type="pres">
      <dgm:prSet presAssocID="{36C0E73F-21AA-4384-8282-7F8A0B7E7831}" presName="comp3" presStyleCnt="0"/>
      <dgm:spPr/>
    </dgm:pt>
    <dgm:pt modelId="{E4223472-9E44-4A42-9C2A-FE69BD85933B}" type="pres">
      <dgm:prSet presAssocID="{36C0E73F-21AA-4384-8282-7F8A0B7E7831}" presName="circle3" presStyleLbl="node1" presStyleIdx="2" presStyleCnt="6" custScaleX="90448" custScaleY="84172" custLinFactNeighborX="3125" custLinFactNeighborY="-21872"/>
      <dgm:spPr/>
    </dgm:pt>
    <dgm:pt modelId="{C295916B-9CB8-47C2-9E7C-50AE410B4730}" type="pres">
      <dgm:prSet presAssocID="{36C0E73F-21AA-4384-8282-7F8A0B7E7831}" presName="c3text" presStyleLbl="node1" presStyleIdx="2" presStyleCnt="6">
        <dgm:presLayoutVars>
          <dgm:bulletEnabled val="1"/>
        </dgm:presLayoutVars>
      </dgm:prSet>
      <dgm:spPr/>
    </dgm:pt>
    <dgm:pt modelId="{54415656-F2DA-4902-B109-46D81938D7CC}" type="pres">
      <dgm:prSet presAssocID="{36C0E73F-21AA-4384-8282-7F8A0B7E7831}" presName="comp4" presStyleCnt="0"/>
      <dgm:spPr/>
    </dgm:pt>
    <dgm:pt modelId="{512ABF6D-BC29-4E0E-A14C-DF5B8F1D488C}" type="pres">
      <dgm:prSet presAssocID="{36C0E73F-21AA-4384-8282-7F8A0B7E7831}" presName="circle4" presStyleLbl="node1" presStyleIdx="3" presStyleCnt="6" custScaleX="87276" custScaleY="71600" custLinFactNeighborX="3646" custLinFactNeighborY="-41474"/>
      <dgm:spPr/>
    </dgm:pt>
    <dgm:pt modelId="{313E8310-BC16-409E-B4AF-80F5C7506B67}" type="pres">
      <dgm:prSet presAssocID="{36C0E73F-21AA-4384-8282-7F8A0B7E7831}" presName="c4text" presStyleLbl="node1" presStyleIdx="3" presStyleCnt="6">
        <dgm:presLayoutVars>
          <dgm:bulletEnabled val="1"/>
        </dgm:presLayoutVars>
      </dgm:prSet>
      <dgm:spPr/>
    </dgm:pt>
    <dgm:pt modelId="{01FB312B-681A-4522-907E-AA5F0284FA55}" type="pres">
      <dgm:prSet presAssocID="{36C0E73F-21AA-4384-8282-7F8A0B7E7831}" presName="comp5" presStyleCnt="0"/>
      <dgm:spPr/>
    </dgm:pt>
    <dgm:pt modelId="{44308308-8245-4FE2-8385-B9E83377D648}" type="pres">
      <dgm:prSet presAssocID="{36C0E73F-21AA-4384-8282-7F8A0B7E7831}" presName="circle5" presStyleLbl="node1" presStyleIdx="4" presStyleCnt="6" custScaleX="74129" custScaleY="68422" custLinFactNeighborX="0" custLinFactNeighborY="-75776"/>
      <dgm:spPr/>
    </dgm:pt>
    <dgm:pt modelId="{265B6CCD-5440-4790-9CFC-86DD4DB1328F}" type="pres">
      <dgm:prSet presAssocID="{36C0E73F-21AA-4384-8282-7F8A0B7E7831}" presName="c5text" presStyleLbl="node1" presStyleIdx="4" presStyleCnt="6">
        <dgm:presLayoutVars>
          <dgm:bulletEnabled val="1"/>
        </dgm:presLayoutVars>
      </dgm:prSet>
      <dgm:spPr/>
    </dgm:pt>
    <dgm:pt modelId="{345CC9F5-55CE-4E74-8758-3DB9C845995B}" type="pres">
      <dgm:prSet presAssocID="{36C0E73F-21AA-4384-8282-7F8A0B7E7831}" presName="comp6" presStyleCnt="0"/>
      <dgm:spPr/>
    </dgm:pt>
    <dgm:pt modelId="{A8DB1ACC-B127-4C6F-9D22-6CAF68A1C282}" type="pres">
      <dgm:prSet presAssocID="{36C0E73F-21AA-4384-8282-7F8A0B7E7831}" presName="circle6" presStyleLbl="node1" presStyleIdx="5" presStyleCnt="6" custScaleX="64650" custScaleY="62084" custLinFactY="-51242" custLinFactNeighborY="-100000"/>
      <dgm:spPr/>
    </dgm:pt>
    <dgm:pt modelId="{CBA08D71-F8C8-4CF4-9927-0EC370AC0E47}" type="pres">
      <dgm:prSet presAssocID="{36C0E73F-21AA-4384-8282-7F8A0B7E7831}" presName="c6text" presStyleLbl="node1" presStyleIdx="5" presStyleCnt="6">
        <dgm:presLayoutVars>
          <dgm:bulletEnabled val="1"/>
        </dgm:presLayoutVars>
      </dgm:prSet>
      <dgm:spPr/>
    </dgm:pt>
  </dgm:ptLst>
  <dgm:cxnLst>
    <dgm:cxn modelId="{C09DF542-0F27-4328-9F29-712EA6ED0D6E}" type="presOf" srcId="{C6443118-91C3-41AC-9D7A-E9D69CDDE587}" destId="{3712E6F4-4B69-4452-A2C3-7639F5E291C9}" srcOrd="1" destOrd="0" presId="urn:microsoft.com/office/officeart/2005/8/layout/venn2"/>
    <dgm:cxn modelId="{B8355F65-08ED-4E85-8695-F25743ED3EDA}" type="presOf" srcId="{E04254A8-A701-4DAD-980C-870FB2BF2924}" destId="{A8DB1ACC-B127-4C6F-9D22-6CAF68A1C282}" srcOrd="0" destOrd="0" presId="urn:microsoft.com/office/officeart/2005/8/layout/venn2"/>
    <dgm:cxn modelId="{32D97565-BA23-4E1B-803D-BC790BE17060}" srcId="{36C0E73F-21AA-4384-8282-7F8A0B7E7831}" destId="{42A72451-E221-4FE4-BFFD-79F2B99ACE3F}" srcOrd="4" destOrd="0" parTransId="{9FE9A165-4483-417C-8692-968DDCD39D05}" sibTransId="{D7BEA634-C46F-41B8-996E-62D775DDEDE8}"/>
    <dgm:cxn modelId="{A653E547-6D6D-46AC-938A-95616EA8F01C}" srcId="{36C0E73F-21AA-4384-8282-7F8A0B7E7831}" destId="{4E4B2397-C4C8-4E73-BD9B-CC78E2B32E58}" srcOrd="1" destOrd="0" parTransId="{9E175F9D-1694-4BA1-B8AA-9A425584B318}" sibTransId="{B4C46A9E-CC2C-4855-9338-00648F9901E4}"/>
    <dgm:cxn modelId="{C1546B6C-55B9-44B6-8141-29402C655D45}" type="presOf" srcId="{36C0E73F-21AA-4384-8282-7F8A0B7E7831}" destId="{8F8A378E-3450-47F7-B58A-BBAB87500598}" srcOrd="0" destOrd="0" presId="urn:microsoft.com/office/officeart/2005/8/layout/venn2"/>
    <dgm:cxn modelId="{82D3A46F-35DE-4D0E-A742-4DCF213D3338}" srcId="{36C0E73F-21AA-4384-8282-7F8A0B7E7831}" destId="{B765E4A2-8091-4782-AD5D-1872F8CB8B91}" srcOrd="3" destOrd="0" parTransId="{C635EE6B-3479-4C81-9EE0-6C715303FBD4}" sibTransId="{3ED81FA0-BD2F-4E53-A0FE-27015E9C68D4}"/>
    <dgm:cxn modelId="{A5114D71-AE30-4667-BF7A-C34721CEF52C}" type="presOf" srcId="{E4A15192-B587-4150-B7EE-17388A1A810F}" destId="{C295916B-9CB8-47C2-9E7C-50AE410B4730}" srcOrd="1" destOrd="0" presId="urn:microsoft.com/office/officeart/2005/8/layout/venn2"/>
    <dgm:cxn modelId="{E9287F71-1A4C-4FFD-89D9-C83B31F01E33}" type="presOf" srcId="{C6443118-91C3-41AC-9D7A-E9D69CDDE587}" destId="{46E0582D-5399-470F-B586-A9F5BCE552DA}" srcOrd="0" destOrd="0" presId="urn:microsoft.com/office/officeart/2005/8/layout/venn2"/>
    <dgm:cxn modelId="{D27AFC95-266A-47CE-BC51-E300A88E2768}" type="presOf" srcId="{E4A15192-B587-4150-B7EE-17388A1A810F}" destId="{E4223472-9E44-4A42-9C2A-FE69BD85933B}" srcOrd="0" destOrd="0" presId="urn:microsoft.com/office/officeart/2005/8/layout/venn2"/>
    <dgm:cxn modelId="{86540D9D-6406-446F-94C5-467AD3ED8F81}" type="presOf" srcId="{B765E4A2-8091-4782-AD5D-1872F8CB8B91}" destId="{512ABF6D-BC29-4E0E-A14C-DF5B8F1D488C}" srcOrd="0" destOrd="0" presId="urn:microsoft.com/office/officeart/2005/8/layout/venn2"/>
    <dgm:cxn modelId="{D1DB16A7-7D2C-4AFB-B3DA-014AD948E1A0}" type="presOf" srcId="{42A72451-E221-4FE4-BFFD-79F2B99ACE3F}" destId="{44308308-8245-4FE2-8385-B9E83377D648}" srcOrd="0" destOrd="0" presId="urn:microsoft.com/office/officeart/2005/8/layout/venn2"/>
    <dgm:cxn modelId="{084957A7-D345-4DFB-B2BB-258DB1355FDA}" type="presOf" srcId="{B765E4A2-8091-4782-AD5D-1872F8CB8B91}" destId="{313E8310-BC16-409E-B4AF-80F5C7506B67}" srcOrd="1" destOrd="0" presId="urn:microsoft.com/office/officeart/2005/8/layout/venn2"/>
    <dgm:cxn modelId="{85982EBB-9850-4A86-A061-180F6DC6DB85}" srcId="{36C0E73F-21AA-4384-8282-7F8A0B7E7831}" destId="{E4A15192-B587-4150-B7EE-17388A1A810F}" srcOrd="2" destOrd="0" parTransId="{EEFB0A5E-318B-4B54-8FB1-6713A197D43A}" sibTransId="{7E0F88E9-5C47-4271-8CB0-39ED8FFFBF79}"/>
    <dgm:cxn modelId="{60B530C4-BBAD-44C9-9979-954C6E3D140B}" type="presOf" srcId="{4E4B2397-C4C8-4E73-BD9B-CC78E2B32E58}" destId="{AF63E89D-474A-4443-9982-0C9CF6E160F3}" srcOrd="0" destOrd="0" presId="urn:microsoft.com/office/officeart/2005/8/layout/venn2"/>
    <dgm:cxn modelId="{A713A4C5-252E-48C5-A6A6-15C3D8A856E3}" type="presOf" srcId="{E04254A8-A701-4DAD-980C-870FB2BF2924}" destId="{CBA08D71-F8C8-4CF4-9927-0EC370AC0E47}" srcOrd="1" destOrd="0" presId="urn:microsoft.com/office/officeart/2005/8/layout/venn2"/>
    <dgm:cxn modelId="{D00C70C9-4E1A-4616-881E-1D17544D86C4}" srcId="{36C0E73F-21AA-4384-8282-7F8A0B7E7831}" destId="{C6443118-91C3-41AC-9D7A-E9D69CDDE587}" srcOrd="0" destOrd="0" parTransId="{7530F3C0-11E8-4B4A-8FDE-C6FC501877C3}" sibTransId="{D2EA4206-D74A-45D5-81D1-EE31DC6B04E4}"/>
    <dgm:cxn modelId="{CAD232EE-75DF-4BD8-8BCA-4BBE68B883CE}" srcId="{36C0E73F-21AA-4384-8282-7F8A0B7E7831}" destId="{E04254A8-A701-4DAD-980C-870FB2BF2924}" srcOrd="5" destOrd="0" parTransId="{4C1A3DD3-D0EF-498D-9E64-AEA783A0BCDD}" sibTransId="{7B4DC544-F214-4F50-8CDC-ABD1B0E4CA04}"/>
    <dgm:cxn modelId="{A5258FFB-F066-4435-82E7-E851F950C328}" type="presOf" srcId="{4E4B2397-C4C8-4E73-BD9B-CC78E2B32E58}" destId="{3BC88879-9D49-4C90-8EF9-793C7E28F4D1}" srcOrd="1" destOrd="0" presId="urn:microsoft.com/office/officeart/2005/8/layout/venn2"/>
    <dgm:cxn modelId="{5CC6D8FE-F612-428D-8CFD-D99B134697A8}" type="presOf" srcId="{42A72451-E221-4FE4-BFFD-79F2B99ACE3F}" destId="{265B6CCD-5440-4790-9CFC-86DD4DB1328F}" srcOrd="1" destOrd="0" presId="urn:microsoft.com/office/officeart/2005/8/layout/venn2"/>
    <dgm:cxn modelId="{DFB11598-889B-4993-9037-06E8DF0E6D6E}" type="presParOf" srcId="{8F8A378E-3450-47F7-B58A-BBAB87500598}" destId="{D5228A1E-A84B-450C-801B-ABCB62C0EF47}" srcOrd="0" destOrd="0" presId="urn:microsoft.com/office/officeart/2005/8/layout/venn2"/>
    <dgm:cxn modelId="{AE601FE7-1AB8-4728-B5B5-1F177BB0F35A}" type="presParOf" srcId="{D5228A1E-A84B-450C-801B-ABCB62C0EF47}" destId="{46E0582D-5399-470F-B586-A9F5BCE552DA}" srcOrd="0" destOrd="0" presId="urn:microsoft.com/office/officeart/2005/8/layout/venn2"/>
    <dgm:cxn modelId="{748E6FED-F0D6-4574-A763-9EA3DB121B1C}" type="presParOf" srcId="{D5228A1E-A84B-450C-801B-ABCB62C0EF47}" destId="{3712E6F4-4B69-4452-A2C3-7639F5E291C9}" srcOrd="1" destOrd="0" presId="urn:microsoft.com/office/officeart/2005/8/layout/venn2"/>
    <dgm:cxn modelId="{5F65446F-2666-46B4-A923-739A95F04E9F}" type="presParOf" srcId="{8F8A378E-3450-47F7-B58A-BBAB87500598}" destId="{EBCBBDB9-F979-4E71-BB28-84503D81D4FE}" srcOrd="1" destOrd="0" presId="urn:microsoft.com/office/officeart/2005/8/layout/venn2"/>
    <dgm:cxn modelId="{27A51074-42F8-46C7-B48D-D1CBEE6D2529}" type="presParOf" srcId="{EBCBBDB9-F979-4E71-BB28-84503D81D4FE}" destId="{AF63E89D-474A-4443-9982-0C9CF6E160F3}" srcOrd="0" destOrd="0" presId="urn:microsoft.com/office/officeart/2005/8/layout/venn2"/>
    <dgm:cxn modelId="{C6FF228B-2027-4902-9A8B-A64941E145D5}" type="presParOf" srcId="{EBCBBDB9-F979-4E71-BB28-84503D81D4FE}" destId="{3BC88879-9D49-4C90-8EF9-793C7E28F4D1}" srcOrd="1" destOrd="0" presId="urn:microsoft.com/office/officeart/2005/8/layout/venn2"/>
    <dgm:cxn modelId="{C82A926B-317B-4EE0-AE75-399859541F79}" type="presParOf" srcId="{8F8A378E-3450-47F7-B58A-BBAB87500598}" destId="{6C8CAE9B-BE50-4CC6-AF76-7D6DDC7B5B29}" srcOrd="2" destOrd="0" presId="urn:microsoft.com/office/officeart/2005/8/layout/venn2"/>
    <dgm:cxn modelId="{F4185587-8410-49E3-80E2-4123FDD38931}" type="presParOf" srcId="{6C8CAE9B-BE50-4CC6-AF76-7D6DDC7B5B29}" destId="{E4223472-9E44-4A42-9C2A-FE69BD85933B}" srcOrd="0" destOrd="0" presId="urn:microsoft.com/office/officeart/2005/8/layout/venn2"/>
    <dgm:cxn modelId="{CEB4A6AE-EA86-4262-8442-E57BFDF83EBF}" type="presParOf" srcId="{6C8CAE9B-BE50-4CC6-AF76-7D6DDC7B5B29}" destId="{C295916B-9CB8-47C2-9E7C-50AE410B4730}" srcOrd="1" destOrd="0" presId="urn:microsoft.com/office/officeart/2005/8/layout/venn2"/>
    <dgm:cxn modelId="{4E10D8DA-92A0-447D-94D9-A6B0F92595F7}" type="presParOf" srcId="{8F8A378E-3450-47F7-B58A-BBAB87500598}" destId="{54415656-F2DA-4902-B109-46D81938D7CC}" srcOrd="3" destOrd="0" presId="urn:microsoft.com/office/officeart/2005/8/layout/venn2"/>
    <dgm:cxn modelId="{6036FF16-A7AF-482A-B69D-709E5E2F1D77}" type="presParOf" srcId="{54415656-F2DA-4902-B109-46D81938D7CC}" destId="{512ABF6D-BC29-4E0E-A14C-DF5B8F1D488C}" srcOrd="0" destOrd="0" presId="urn:microsoft.com/office/officeart/2005/8/layout/venn2"/>
    <dgm:cxn modelId="{7E58BBBE-573F-4BE0-8BEB-06A0554A441C}" type="presParOf" srcId="{54415656-F2DA-4902-B109-46D81938D7CC}" destId="{313E8310-BC16-409E-B4AF-80F5C7506B67}" srcOrd="1" destOrd="0" presId="urn:microsoft.com/office/officeart/2005/8/layout/venn2"/>
    <dgm:cxn modelId="{30EF235D-683F-4F86-994B-5C456E9EF60E}" type="presParOf" srcId="{8F8A378E-3450-47F7-B58A-BBAB87500598}" destId="{01FB312B-681A-4522-907E-AA5F0284FA55}" srcOrd="4" destOrd="0" presId="urn:microsoft.com/office/officeart/2005/8/layout/venn2"/>
    <dgm:cxn modelId="{DA51B790-6202-42AF-86D3-C7A4BD3027BD}" type="presParOf" srcId="{01FB312B-681A-4522-907E-AA5F0284FA55}" destId="{44308308-8245-4FE2-8385-B9E83377D648}" srcOrd="0" destOrd="0" presId="urn:microsoft.com/office/officeart/2005/8/layout/venn2"/>
    <dgm:cxn modelId="{6A613918-FE54-4923-9878-028F0251D2D0}" type="presParOf" srcId="{01FB312B-681A-4522-907E-AA5F0284FA55}" destId="{265B6CCD-5440-4790-9CFC-86DD4DB1328F}" srcOrd="1" destOrd="0" presId="urn:microsoft.com/office/officeart/2005/8/layout/venn2"/>
    <dgm:cxn modelId="{9A279CC7-4A62-4A5A-915A-2A6628FD3289}" type="presParOf" srcId="{8F8A378E-3450-47F7-B58A-BBAB87500598}" destId="{345CC9F5-55CE-4E74-8758-3DB9C845995B}" srcOrd="5" destOrd="0" presId="urn:microsoft.com/office/officeart/2005/8/layout/venn2"/>
    <dgm:cxn modelId="{F026C4D8-1D76-4FBF-9652-75197B4CDF8E}" type="presParOf" srcId="{345CC9F5-55CE-4E74-8758-3DB9C845995B}" destId="{A8DB1ACC-B127-4C6F-9D22-6CAF68A1C282}" srcOrd="0" destOrd="0" presId="urn:microsoft.com/office/officeart/2005/8/layout/venn2"/>
    <dgm:cxn modelId="{149C4A94-8300-4393-8404-43368110FF14}" type="presParOf" srcId="{345CC9F5-55CE-4E74-8758-3DB9C845995B}" destId="{CBA08D71-F8C8-4CF4-9927-0EC370AC0E4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56296-E619-417C-877B-D51403B99CA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83122EB0-8847-46DA-B808-195D6A6C7DDE}">
      <dgm:prSet phldrT="[Text]" custT="1"/>
      <dgm:spPr/>
      <dgm:t>
        <a:bodyPr/>
        <a:lstStyle/>
        <a:p>
          <a:r>
            <a:rPr lang="en-US" sz="2400" dirty="0"/>
            <a:t>Skills of self management </a:t>
          </a:r>
          <a:endParaRPr lang="en-IN" sz="2400" dirty="0"/>
        </a:p>
      </dgm:t>
    </dgm:pt>
    <dgm:pt modelId="{2997CE0F-82F3-40FC-892A-958336567732}" type="parTrans" cxnId="{C15E3EEA-0236-4A50-A38C-6AAD9B38FB0E}">
      <dgm:prSet/>
      <dgm:spPr/>
      <dgm:t>
        <a:bodyPr/>
        <a:lstStyle/>
        <a:p>
          <a:endParaRPr lang="en-IN"/>
        </a:p>
      </dgm:t>
    </dgm:pt>
    <dgm:pt modelId="{F91B3953-3559-4BB3-8794-31EC5A9BB4F5}" type="sibTrans" cxnId="{C15E3EEA-0236-4A50-A38C-6AAD9B38FB0E}">
      <dgm:prSet/>
      <dgm:spPr/>
      <dgm:t>
        <a:bodyPr/>
        <a:lstStyle/>
        <a:p>
          <a:endParaRPr lang="en-IN"/>
        </a:p>
      </dgm:t>
    </dgm:pt>
    <dgm:pt modelId="{53AE9011-E133-4B5D-BE92-901AB43F86E5}">
      <dgm:prSet phldrT="[Text]" custT="1"/>
      <dgm:spPr/>
      <dgm:t>
        <a:bodyPr/>
        <a:lstStyle/>
        <a:p>
          <a:r>
            <a:rPr lang="en-US" sz="2400" dirty="0"/>
            <a:t>Stress Mgt</a:t>
          </a:r>
          <a:endParaRPr lang="en-IN" sz="2400" dirty="0"/>
        </a:p>
      </dgm:t>
    </dgm:pt>
    <dgm:pt modelId="{5F506C6E-70EF-4CF4-BEC2-D6BB8ACC313D}" type="parTrans" cxnId="{E80E4589-2A49-4E8C-9350-B595AA135C66}">
      <dgm:prSet/>
      <dgm:spPr/>
      <dgm:t>
        <a:bodyPr/>
        <a:lstStyle/>
        <a:p>
          <a:endParaRPr lang="en-IN"/>
        </a:p>
      </dgm:t>
    </dgm:pt>
    <dgm:pt modelId="{9D025268-EA40-42CD-8F35-D23AA28EFD7E}" type="sibTrans" cxnId="{E80E4589-2A49-4E8C-9350-B595AA135C66}">
      <dgm:prSet/>
      <dgm:spPr/>
      <dgm:t>
        <a:bodyPr/>
        <a:lstStyle/>
        <a:p>
          <a:endParaRPr lang="en-IN"/>
        </a:p>
      </dgm:t>
    </dgm:pt>
    <dgm:pt modelId="{39709032-1926-465F-BEAD-788AD3E438FE}">
      <dgm:prSet phldrT="[Text]" custT="1"/>
      <dgm:spPr/>
      <dgm:t>
        <a:bodyPr/>
        <a:lstStyle/>
        <a:p>
          <a:r>
            <a:rPr lang="en-US" sz="2400" dirty="0"/>
            <a:t>Time Mgt </a:t>
          </a:r>
          <a:endParaRPr lang="en-IN" sz="2400" dirty="0"/>
        </a:p>
      </dgm:t>
    </dgm:pt>
    <dgm:pt modelId="{4E8AD3AE-BFC5-43FB-A6AB-E0B76BD93214}" type="parTrans" cxnId="{4EEA8032-D9EE-41A8-8DDA-CEA15BA1930A}">
      <dgm:prSet/>
      <dgm:spPr/>
      <dgm:t>
        <a:bodyPr/>
        <a:lstStyle/>
        <a:p>
          <a:endParaRPr lang="en-IN"/>
        </a:p>
      </dgm:t>
    </dgm:pt>
    <dgm:pt modelId="{EE45FE3D-0125-41D3-9883-6C6083937824}" type="sibTrans" cxnId="{4EEA8032-D9EE-41A8-8DDA-CEA15BA1930A}">
      <dgm:prSet/>
      <dgm:spPr/>
      <dgm:t>
        <a:bodyPr/>
        <a:lstStyle/>
        <a:p>
          <a:endParaRPr lang="en-IN"/>
        </a:p>
      </dgm:t>
    </dgm:pt>
    <dgm:pt modelId="{A6F192E1-4797-4DA3-83C8-C9905824B1F1}">
      <dgm:prSet phldrT="[Text]" custT="1"/>
      <dgm:spPr/>
      <dgm:t>
        <a:bodyPr/>
        <a:lstStyle/>
        <a:p>
          <a:r>
            <a:rPr lang="en-US" sz="2400" dirty="0"/>
            <a:t>Problem-solving </a:t>
          </a:r>
          <a:endParaRPr lang="en-IN" sz="2400" dirty="0"/>
        </a:p>
      </dgm:t>
    </dgm:pt>
    <dgm:pt modelId="{CEB5C6BF-181D-4E61-A04C-BD2B24465BB0}" type="parTrans" cxnId="{129C6BE7-4527-4287-A0CB-4A4D5C4D3D59}">
      <dgm:prSet/>
      <dgm:spPr/>
      <dgm:t>
        <a:bodyPr/>
        <a:lstStyle/>
        <a:p>
          <a:endParaRPr lang="en-IN"/>
        </a:p>
      </dgm:t>
    </dgm:pt>
    <dgm:pt modelId="{B2F3009A-7959-4756-B114-4AE1EA8114CF}" type="sibTrans" cxnId="{129C6BE7-4527-4287-A0CB-4A4D5C4D3D59}">
      <dgm:prSet/>
      <dgm:spPr/>
      <dgm:t>
        <a:bodyPr/>
        <a:lstStyle/>
        <a:p>
          <a:endParaRPr lang="en-IN"/>
        </a:p>
      </dgm:t>
    </dgm:pt>
    <dgm:pt modelId="{958474B3-2D75-46EF-A40F-398BE1EDB587}">
      <dgm:prSet phldrT="[Text]" custT="1"/>
      <dgm:spPr/>
      <dgm:t>
        <a:bodyPr/>
        <a:lstStyle/>
        <a:p>
          <a:r>
            <a:rPr lang="en-US" sz="2400" dirty="0"/>
            <a:t>Decision Making </a:t>
          </a:r>
          <a:endParaRPr lang="en-IN" sz="2400" dirty="0"/>
        </a:p>
      </dgm:t>
    </dgm:pt>
    <dgm:pt modelId="{0DF5793E-EAA3-49DF-8FF4-DE356FF661D3}" type="parTrans" cxnId="{49D6931C-7FD0-4469-907E-AA5DA296444E}">
      <dgm:prSet/>
      <dgm:spPr/>
      <dgm:t>
        <a:bodyPr/>
        <a:lstStyle/>
        <a:p>
          <a:endParaRPr lang="en-IN"/>
        </a:p>
      </dgm:t>
    </dgm:pt>
    <dgm:pt modelId="{E0BA435C-49EB-4DAC-B8F2-9FA3E89F4863}" type="sibTrans" cxnId="{49D6931C-7FD0-4469-907E-AA5DA296444E}">
      <dgm:prSet/>
      <dgm:spPr/>
      <dgm:t>
        <a:bodyPr/>
        <a:lstStyle/>
        <a:p>
          <a:endParaRPr lang="en-IN"/>
        </a:p>
      </dgm:t>
    </dgm:pt>
    <dgm:pt modelId="{379B8150-0CBC-413F-9110-654C918B5C3A}">
      <dgm:prSet phldrT="[Text]" custT="1"/>
      <dgm:spPr/>
      <dgm:t>
        <a:bodyPr/>
        <a:lstStyle/>
        <a:p>
          <a:r>
            <a:rPr lang="en-US" sz="2400" dirty="0"/>
            <a:t>Organizing</a:t>
          </a:r>
          <a:endParaRPr lang="en-IN" sz="2400" dirty="0"/>
        </a:p>
      </dgm:t>
    </dgm:pt>
    <dgm:pt modelId="{8133FA89-86EE-413E-8828-140389532366}" type="parTrans" cxnId="{C7450C60-06A1-4B66-AAA9-CB702021A3A9}">
      <dgm:prSet/>
      <dgm:spPr/>
      <dgm:t>
        <a:bodyPr/>
        <a:lstStyle/>
        <a:p>
          <a:endParaRPr lang="en-IN"/>
        </a:p>
      </dgm:t>
    </dgm:pt>
    <dgm:pt modelId="{68CF34D8-CB04-4629-8E61-559F8FBD7659}" type="sibTrans" cxnId="{C7450C60-06A1-4B66-AAA9-CB702021A3A9}">
      <dgm:prSet/>
      <dgm:spPr/>
      <dgm:t>
        <a:bodyPr/>
        <a:lstStyle/>
        <a:p>
          <a:endParaRPr lang="en-IN"/>
        </a:p>
      </dgm:t>
    </dgm:pt>
    <dgm:pt modelId="{FC6B0E48-16A4-4E7C-A54D-0B5153BA7141}">
      <dgm:prSet phldrT="[Text]" custT="1"/>
      <dgm:spPr/>
      <dgm:t>
        <a:bodyPr/>
        <a:lstStyle/>
        <a:p>
          <a:r>
            <a:rPr lang="en-US" sz="2400" dirty="0"/>
            <a:t>Confidence </a:t>
          </a:r>
          <a:endParaRPr lang="en-IN" sz="2400" dirty="0"/>
        </a:p>
      </dgm:t>
    </dgm:pt>
    <dgm:pt modelId="{79578648-0E79-4EBD-AA70-07BB6653677B}" type="parTrans" cxnId="{06682DE6-6FA3-4A50-8E6C-2321F327B4A4}">
      <dgm:prSet/>
      <dgm:spPr/>
      <dgm:t>
        <a:bodyPr/>
        <a:lstStyle/>
        <a:p>
          <a:endParaRPr lang="en-IN"/>
        </a:p>
      </dgm:t>
    </dgm:pt>
    <dgm:pt modelId="{7D96B985-D0E2-4666-8141-93B8B41F8B59}" type="sibTrans" cxnId="{06682DE6-6FA3-4A50-8E6C-2321F327B4A4}">
      <dgm:prSet/>
      <dgm:spPr/>
      <dgm:t>
        <a:bodyPr/>
        <a:lstStyle/>
        <a:p>
          <a:endParaRPr lang="en-IN"/>
        </a:p>
      </dgm:t>
    </dgm:pt>
    <dgm:pt modelId="{A37A3DB3-391C-469A-A9AA-1D12BE97391F}" type="pres">
      <dgm:prSet presAssocID="{FB356296-E619-417C-877B-D51403B99CA7}" presName="Name0" presStyleCnt="0">
        <dgm:presLayoutVars>
          <dgm:chMax val="1"/>
          <dgm:chPref val="1"/>
          <dgm:dir/>
          <dgm:animOne val="branch"/>
          <dgm:animLvl val="lvl"/>
        </dgm:presLayoutVars>
      </dgm:prSet>
      <dgm:spPr/>
    </dgm:pt>
    <dgm:pt modelId="{6EBFAE63-3143-4668-8C3E-4CADCD38C451}" type="pres">
      <dgm:prSet presAssocID="{83122EB0-8847-46DA-B808-195D6A6C7DDE}" presName="Parent" presStyleLbl="node0" presStyleIdx="0" presStyleCnt="1" custScaleX="113000">
        <dgm:presLayoutVars>
          <dgm:chMax val="6"/>
          <dgm:chPref val="6"/>
        </dgm:presLayoutVars>
      </dgm:prSet>
      <dgm:spPr/>
    </dgm:pt>
    <dgm:pt modelId="{7E36777E-BEA6-40D0-BAFD-4B39EE62748D}" type="pres">
      <dgm:prSet presAssocID="{53AE9011-E133-4B5D-BE92-901AB43F86E5}" presName="Accent1" presStyleCnt="0"/>
      <dgm:spPr/>
    </dgm:pt>
    <dgm:pt modelId="{93FEF80F-0A3F-4ECE-93BF-CCC09CFAF630}" type="pres">
      <dgm:prSet presAssocID="{53AE9011-E133-4B5D-BE92-901AB43F86E5}" presName="Accent" presStyleLbl="bgShp" presStyleIdx="0" presStyleCnt="6"/>
      <dgm:spPr/>
    </dgm:pt>
    <dgm:pt modelId="{707EF60F-1DE5-4568-86E3-E4ED1EF2CCAB}" type="pres">
      <dgm:prSet presAssocID="{53AE9011-E133-4B5D-BE92-901AB43F86E5}" presName="Child1" presStyleLbl="node1" presStyleIdx="0" presStyleCnt="6" custLinFactNeighborX="-3359" custLinFactNeighborY="6088">
        <dgm:presLayoutVars>
          <dgm:chMax val="0"/>
          <dgm:chPref val="0"/>
          <dgm:bulletEnabled val="1"/>
        </dgm:presLayoutVars>
      </dgm:prSet>
      <dgm:spPr/>
    </dgm:pt>
    <dgm:pt modelId="{3200AA8C-B9DF-465C-A1F7-DF2E639F06CD}" type="pres">
      <dgm:prSet presAssocID="{39709032-1926-465F-BEAD-788AD3E438FE}" presName="Accent2" presStyleCnt="0"/>
      <dgm:spPr/>
    </dgm:pt>
    <dgm:pt modelId="{723E57CA-C9D6-48CC-BB79-019421C8B8B3}" type="pres">
      <dgm:prSet presAssocID="{39709032-1926-465F-BEAD-788AD3E438FE}" presName="Accent" presStyleLbl="bgShp" presStyleIdx="1" presStyleCnt="6"/>
      <dgm:spPr/>
    </dgm:pt>
    <dgm:pt modelId="{AE9A6D26-AF86-4429-B5D5-57A221EE4BA2}" type="pres">
      <dgm:prSet presAssocID="{39709032-1926-465F-BEAD-788AD3E438FE}" presName="Child2" presStyleLbl="node1" presStyleIdx="1" presStyleCnt="6">
        <dgm:presLayoutVars>
          <dgm:chMax val="0"/>
          <dgm:chPref val="0"/>
          <dgm:bulletEnabled val="1"/>
        </dgm:presLayoutVars>
      </dgm:prSet>
      <dgm:spPr/>
    </dgm:pt>
    <dgm:pt modelId="{1FC0A91A-F140-4981-B042-3454945B35B6}" type="pres">
      <dgm:prSet presAssocID="{A6F192E1-4797-4DA3-83C8-C9905824B1F1}" presName="Accent3" presStyleCnt="0"/>
      <dgm:spPr/>
    </dgm:pt>
    <dgm:pt modelId="{BD0CE1E0-BFCF-4D6F-923B-28E6F29C20E2}" type="pres">
      <dgm:prSet presAssocID="{A6F192E1-4797-4DA3-83C8-C9905824B1F1}" presName="Accent" presStyleLbl="bgShp" presStyleIdx="2" presStyleCnt="6"/>
      <dgm:spPr/>
    </dgm:pt>
    <dgm:pt modelId="{F02125A9-C37C-4542-BC1C-40A576F4755B}" type="pres">
      <dgm:prSet presAssocID="{A6F192E1-4797-4DA3-83C8-C9905824B1F1}" presName="Child3" presStyleLbl="node1" presStyleIdx="2" presStyleCnt="6">
        <dgm:presLayoutVars>
          <dgm:chMax val="0"/>
          <dgm:chPref val="0"/>
          <dgm:bulletEnabled val="1"/>
        </dgm:presLayoutVars>
      </dgm:prSet>
      <dgm:spPr/>
    </dgm:pt>
    <dgm:pt modelId="{011187D2-C75B-4E2B-B823-6FE455038BF4}" type="pres">
      <dgm:prSet presAssocID="{958474B3-2D75-46EF-A40F-398BE1EDB587}" presName="Accent4" presStyleCnt="0"/>
      <dgm:spPr/>
    </dgm:pt>
    <dgm:pt modelId="{D6D3A961-5C7D-462C-A602-17BB9403D8D6}" type="pres">
      <dgm:prSet presAssocID="{958474B3-2D75-46EF-A40F-398BE1EDB587}" presName="Accent" presStyleLbl="bgShp" presStyleIdx="3" presStyleCnt="6"/>
      <dgm:spPr/>
    </dgm:pt>
    <dgm:pt modelId="{6AAF9F01-3FB2-4163-8BCC-02E0AA4E52FD}" type="pres">
      <dgm:prSet presAssocID="{958474B3-2D75-46EF-A40F-398BE1EDB587}" presName="Child4" presStyleLbl="node1" presStyleIdx="3" presStyleCnt="6">
        <dgm:presLayoutVars>
          <dgm:chMax val="0"/>
          <dgm:chPref val="0"/>
          <dgm:bulletEnabled val="1"/>
        </dgm:presLayoutVars>
      </dgm:prSet>
      <dgm:spPr/>
    </dgm:pt>
    <dgm:pt modelId="{9760C4F5-42A5-4493-A721-0D78C19727F2}" type="pres">
      <dgm:prSet presAssocID="{379B8150-0CBC-413F-9110-654C918B5C3A}" presName="Accent5" presStyleCnt="0"/>
      <dgm:spPr/>
    </dgm:pt>
    <dgm:pt modelId="{5B35E09A-0BCC-48AE-AB4C-EEE9DA639DE5}" type="pres">
      <dgm:prSet presAssocID="{379B8150-0CBC-413F-9110-654C918B5C3A}" presName="Accent" presStyleLbl="bgShp" presStyleIdx="4" presStyleCnt="6"/>
      <dgm:spPr/>
    </dgm:pt>
    <dgm:pt modelId="{9507E408-2E00-4BD5-A0DE-CFD8982EBC75}" type="pres">
      <dgm:prSet presAssocID="{379B8150-0CBC-413F-9110-654C918B5C3A}" presName="Child5" presStyleLbl="node1" presStyleIdx="4" presStyleCnt="6">
        <dgm:presLayoutVars>
          <dgm:chMax val="0"/>
          <dgm:chPref val="0"/>
          <dgm:bulletEnabled val="1"/>
        </dgm:presLayoutVars>
      </dgm:prSet>
      <dgm:spPr/>
    </dgm:pt>
    <dgm:pt modelId="{DAF3F12A-5914-4D66-A217-5897C1C44A66}" type="pres">
      <dgm:prSet presAssocID="{FC6B0E48-16A4-4E7C-A54D-0B5153BA7141}" presName="Accent6" presStyleCnt="0"/>
      <dgm:spPr/>
    </dgm:pt>
    <dgm:pt modelId="{4F2DD50E-1C05-4889-B644-AB0E4FC632B9}" type="pres">
      <dgm:prSet presAssocID="{FC6B0E48-16A4-4E7C-A54D-0B5153BA7141}" presName="Accent" presStyleLbl="bgShp" presStyleIdx="5" presStyleCnt="6"/>
      <dgm:spPr/>
    </dgm:pt>
    <dgm:pt modelId="{F94513C7-9660-4244-B953-96884B808A64}" type="pres">
      <dgm:prSet presAssocID="{FC6B0E48-16A4-4E7C-A54D-0B5153BA7141}" presName="Child6" presStyleLbl="node1" presStyleIdx="5" presStyleCnt="6">
        <dgm:presLayoutVars>
          <dgm:chMax val="0"/>
          <dgm:chPref val="0"/>
          <dgm:bulletEnabled val="1"/>
        </dgm:presLayoutVars>
      </dgm:prSet>
      <dgm:spPr/>
    </dgm:pt>
  </dgm:ptLst>
  <dgm:cxnLst>
    <dgm:cxn modelId="{49D6931C-7FD0-4469-907E-AA5DA296444E}" srcId="{83122EB0-8847-46DA-B808-195D6A6C7DDE}" destId="{958474B3-2D75-46EF-A40F-398BE1EDB587}" srcOrd="3" destOrd="0" parTransId="{0DF5793E-EAA3-49DF-8FF4-DE356FF661D3}" sibTransId="{E0BA435C-49EB-4DAC-B8F2-9FA3E89F4863}"/>
    <dgm:cxn modelId="{15440F24-368F-47CF-BB0F-23235CED81B8}" type="presOf" srcId="{FB356296-E619-417C-877B-D51403B99CA7}" destId="{A37A3DB3-391C-469A-A9AA-1D12BE97391F}" srcOrd="0" destOrd="0" presId="urn:microsoft.com/office/officeart/2011/layout/HexagonRadial"/>
    <dgm:cxn modelId="{4EEA8032-D9EE-41A8-8DDA-CEA15BA1930A}" srcId="{83122EB0-8847-46DA-B808-195D6A6C7DDE}" destId="{39709032-1926-465F-BEAD-788AD3E438FE}" srcOrd="1" destOrd="0" parTransId="{4E8AD3AE-BFC5-43FB-A6AB-E0B76BD93214}" sibTransId="{EE45FE3D-0125-41D3-9883-6C6083937824}"/>
    <dgm:cxn modelId="{C7450C60-06A1-4B66-AAA9-CB702021A3A9}" srcId="{83122EB0-8847-46DA-B808-195D6A6C7DDE}" destId="{379B8150-0CBC-413F-9110-654C918B5C3A}" srcOrd="4" destOrd="0" parTransId="{8133FA89-86EE-413E-8828-140389532366}" sibTransId="{68CF34D8-CB04-4629-8E61-559F8FBD7659}"/>
    <dgm:cxn modelId="{737FE566-57E8-46FF-B0E8-BCCABA61D4B6}" type="presOf" srcId="{379B8150-0CBC-413F-9110-654C918B5C3A}" destId="{9507E408-2E00-4BD5-A0DE-CFD8982EBC75}" srcOrd="0" destOrd="0" presId="urn:microsoft.com/office/officeart/2011/layout/HexagonRadial"/>
    <dgm:cxn modelId="{D2059559-0AFD-4B8E-ABCE-2DF99ED0EFA1}" type="presOf" srcId="{958474B3-2D75-46EF-A40F-398BE1EDB587}" destId="{6AAF9F01-3FB2-4163-8BCC-02E0AA4E52FD}" srcOrd="0" destOrd="0" presId="urn:microsoft.com/office/officeart/2011/layout/HexagonRadial"/>
    <dgm:cxn modelId="{78060B7D-EB72-423E-8260-C3F7C16BAE57}" type="presOf" srcId="{83122EB0-8847-46DA-B808-195D6A6C7DDE}" destId="{6EBFAE63-3143-4668-8C3E-4CADCD38C451}" srcOrd="0" destOrd="0" presId="urn:microsoft.com/office/officeart/2011/layout/HexagonRadial"/>
    <dgm:cxn modelId="{3598EA81-2A6A-49F9-AB68-B5279B1DA1AE}" type="presOf" srcId="{FC6B0E48-16A4-4E7C-A54D-0B5153BA7141}" destId="{F94513C7-9660-4244-B953-96884B808A64}" srcOrd="0" destOrd="0" presId="urn:microsoft.com/office/officeart/2011/layout/HexagonRadial"/>
    <dgm:cxn modelId="{48502084-3E82-4723-841E-EA85531AA7E4}" type="presOf" srcId="{A6F192E1-4797-4DA3-83C8-C9905824B1F1}" destId="{F02125A9-C37C-4542-BC1C-40A576F4755B}" srcOrd="0" destOrd="0" presId="urn:microsoft.com/office/officeart/2011/layout/HexagonRadial"/>
    <dgm:cxn modelId="{E80E4589-2A49-4E8C-9350-B595AA135C66}" srcId="{83122EB0-8847-46DA-B808-195D6A6C7DDE}" destId="{53AE9011-E133-4B5D-BE92-901AB43F86E5}" srcOrd="0" destOrd="0" parTransId="{5F506C6E-70EF-4CF4-BEC2-D6BB8ACC313D}" sibTransId="{9D025268-EA40-42CD-8F35-D23AA28EFD7E}"/>
    <dgm:cxn modelId="{CFF079B8-7F58-4F09-B13F-B5702B24B344}" type="presOf" srcId="{53AE9011-E133-4B5D-BE92-901AB43F86E5}" destId="{707EF60F-1DE5-4568-86E3-E4ED1EF2CCAB}" srcOrd="0" destOrd="0" presId="urn:microsoft.com/office/officeart/2011/layout/HexagonRadial"/>
    <dgm:cxn modelId="{06682DE6-6FA3-4A50-8E6C-2321F327B4A4}" srcId="{83122EB0-8847-46DA-B808-195D6A6C7DDE}" destId="{FC6B0E48-16A4-4E7C-A54D-0B5153BA7141}" srcOrd="5" destOrd="0" parTransId="{79578648-0E79-4EBD-AA70-07BB6653677B}" sibTransId="{7D96B985-D0E2-4666-8141-93B8B41F8B59}"/>
    <dgm:cxn modelId="{129C6BE7-4527-4287-A0CB-4A4D5C4D3D59}" srcId="{83122EB0-8847-46DA-B808-195D6A6C7DDE}" destId="{A6F192E1-4797-4DA3-83C8-C9905824B1F1}" srcOrd="2" destOrd="0" parTransId="{CEB5C6BF-181D-4E61-A04C-BD2B24465BB0}" sibTransId="{B2F3009A-7959-4756-B114-4AE1EA8114CF}"/>
    <dgm:cxn modelId="{C15E3EEA-0236-4A50-A38C-6AAD9B38FB0E}" srcId="{FB356296-E619-417C-877B-D51403B99CA7}" destId="{83122EB0-8847-46DA-B808-195D6A6C7DDE}" srcOrd="0" destOrd="0" parTransId="{2997CE0F-82F3-40FC-892A-958336567732}" sibTransId="{F91B3953-3559-4BB3-8794-31EC5A9BB4F5}"/>
    <dgm:cxn modelId="{17A384F1-F6D6-4850-8DA6-CAC2E30AF478}" type="presOf" srcId="{39709032-1926-465F-BEAD-788AD3E438FE}" destId="{AE9A6D26-AF86-4429-B5D5-57A221EE4BA2}" srcOrd="0" destOrd="0" presId="urn:microsoft.com/office/officeart/2011/layout/HexagonRadial"/>
    <dgm:cxn modelId="{981EC800-6EC8-4A86-A64B-17EA7BD25517}" type="presParOf" srcId="{A37A3DB3-391C-469A-A9AA-1D12BE97391F}" destId="{6EBFAE63-3143-4668-8C3E-4CADCD38C451}" srcOrd="0" destOrd="0" presId="urn:microsoft.com/office/officeart/2011/layout/HexagonRadial"/>
    <dgm:cxn modelId="{CA2E48EC-F6EC-45D8-8F4B-06C030A380D4}" type="presParOf" srcId="{A37A3DB3-391C-469A-A9AA-1D12BE97391F}" destId="{7E36777E-BEA6-40D0-BAFD-4B39EE62748D}" srcOrd="1" destOrd="0" presId="urn:microsoft.com/office/officeart/2011/layout/HexagonRadial"/>
    <dgm:cxn modelId="{E8C9B013-64FD-4B96-A98C-7283D62CB6C5}" type="presParOf" srcId="{7E36777E-BEA6-40D0-BAFD-4B39EE62748D}" destId="{93FEF80F-0A3F-4ECE-93BF-CCC09CFAF630}" srcOrd="0" destOrd="0" presId="urn:microsoft.com/office/officeart/2011/layout/HexagonRadial"/>
    <dgm:cxn modelId="{8C18ECAA-7C11-4B7F-A5AF-4D3E3193770B}" type="presParOf" srcId="{A37A3DB3-391C-469A-A9AA-1D12BE97391F}" destId="{707EF60F-1DE5-4568-86E3-E4ED1EF2CCAB}" srcOrd="2" destOrd="0" presId="urn:microsoft.com/office/officeart/2011/layout/HexagonRadial"/>
    <dgm:cxn modelId="{B5FA66B0-BC1B-4B35-B6E2-BD5514E15742}" type="presParOf" srcId="{A37A3DB3-391C-469A-A9AA-1D12BE97391F}" destId="{3200AA8C-B9DF-465C-A1F7-DF2E639F06CD}" srcOrd="3" destOrd="0" presId="urn:microsoft.com/office/officeart/2011/layout/HexagonRadial"/>
    <dgm:cxn modelId="{52680296-9666-4DB7-A4CE-ACA2CE257F81}" type="presParOf" srcId="{3200AA8C-B9DF-465C-A1F7-DF2E639F06CD}" destId="{723E57CA-C9D6-48CC-BB79-019421C8B8B3}" srcOrd="0" destOrd="0" presId="urn:microsoft.com/office/officeart/2011/layout/HexagonRadial"/>
    <dgm:cxn modelId="{1EFDB56E-D91A-47CC-80EB-2D7BA0AC9225}" type="presParOf" srcId="{A37A3DB3-391C-469A-A9AA-1D12BE97391F}" destId="{AE9A6D26-AF86-4429-B5D5-57A221EE4BA2}" srcOrd="4" destOrd="0" presId="urn:microsoft.com/office/officeart/2011/layout/HexagonRadial"/>
    <dgm:cxn modelId="{5CFDC2EF-D8C9-4706-AEE4-F5E983840026}" type="presParOf" srcId="{A37A3DB3-391C-469A-A9AA-1D12BE97391F}" destId="{1FC0A91A-F140-4981-B042-3454945B35B6}" srcOrd="5" destOrd="0" presId="urn:microsoft.com/office/officeart/2011/layout/HexagonRadial"/>
    <dgm:cxn modelId="{2066B75E-8287-4F10-97EA-9A45F938855D}" type="presParOf" srcId="{1FC0A91A-F140-4981-B042-3454945B35B6}" destId="{BD0CE1E0-BFCF-4D6F-923B-28E6F29C20E2}" srcOrd="0" destOrd="0" presId="urn:microsoft.com/office/officeart/2011/layout/HexagonRadial"/>
    <dgm:cxn modelId="{C82C3BDC-0C7F-4699-9C49-101C0FB08E3B}" type="presParOf" srcId="{A37A3DB3-391C-469A-A9AA-1D12BE97391F}" destId="{F02125A9-C37C-4542-BC1C-40A576F4755B}" srcOrd="6" destOrd="0" presId="urn:microsoft.com/office/officeart/2011/layout/HexagonRadial"/>
    <dgm:cxn modelId="{95518421-F96B-494F-9A96-F5F71192F16F}" type="presParOf" srcId="{A37A3DB3-391C-469A-A9AA-1D12BE97391F}" destId="{011187D2-C75B-4E2B-B823-6FE455038BF4}" srcOrd="7" destOrd="0" presId="urn:microsoft.com/office/officeart/2011/layout/HexagonRadial"/>
    <dgm:cxn modelId="{CB46636D-E750-4766-BD02-7C33B2376297}" type="presParOf" srcId="{011187D2-C75B-4E2B-B823-6FE455038BF4}" destId="{D6D3A961-5C7D-462C-A602-17BB9403D8D6}" srcOrd="0" destOrd="0" presId="urn:microsoft.com/office/officeart/2011/layout/HexagonRadial"/>
    <dgm:cxn modelId="{69535347-0068-41AF-8F22-CD53CABF3FD1}" type="presParOf" srcId="{A37A3DB3-391C-469A-A9AA-1D12BE97391F}" destId="{6AAF9F01-3FB2-4163-8BCC-02E0AA4E52FD}" srcOrd="8" destOrd="0" presId="urn:microsoft.com/office/officeart/2011/layout/HexagonRadial"/>
    <dgm:cxn modelId="{D82710BB-356E-4B09-A47D-CC1B4D6BCBB8}" type="presParOf" srcId="{A37A3DB3-391C-469A-A9AA-1D12BE97391F}" destId="{9760C4F5-42A5-4493-A721-0D78C19727F2}" srcOrd="9" destOrd="0" presId="urn:microsoft.com/office/officeart/2011/layout/HexagonRadial"/>
    <dgm:cxn modelId="{AD4EE0D9-600A-402F-897B-F12B82D7FABD}" type="presParOf" srcId="{9760C4F5-42A5-4493-A721-0D78C19727F2}" destId="{5B35E09A-0BCC-48AE-AB4C-EEE9DA639DE5}" srcOrd="0" destOrd="0" presId="urn:microsoft.com/office/officeart/2011/layout/HexagonRadial"/>
    <dgm:cxn modelId="{B32D450D-F17E-4139-A1E9-49F902D2FEF0}" type="presParOf" srcId="{A37A3DB3-391C-469A-A9AA-1D12BE97391F}" destId="{9507E408-2E00-4BD5-A0DE-CFD8982EBC75}" srcOrd="10" destOrd="0" presId="urn:microsoft.com/office/officeart/2011/layout/HexagonRadial"/>
    <dgm:cxn modelId="{23317392-D1C6-4CE6-B3B9-A3A901C1E324}" type="presParOf" srcId="{A37A3DB3-391C-469A-A9AA-1D12BE97391F}" destId="{DAF3F12A-5914-4D66-A217-5897C1C44A66}" srcOrd="11" destOrd="0" presId="urn:microsoft.com/office/officeart/2011/layout/HexagonRadial"/>
    <dgm:cxn modelId="{D7406FBE-3AC1-4B60-86BF-E0878D054D06}" type="presParOf" srcId="{DAF3F12A-5914-4D66-A217-5897C1C44A66}" destId="{4F2DD50E-1C05-4889-B644-AB0E4FC632B9}" srcOrd="0" destOrd="0" presId="urn:microsoft.com/office/officeart/2011/layout/HexagonRadial"/>
    <dgm:cxn modelId="{CD8A11AB-096B-4ED6-BC38-346C2D50A3D9}" type="presParOf" srcId="{A37A3DB3-391C-469A-A9AA-1D12BE97391F}" destId="{F94513C7-9660-4244-B953-96884B808A6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0582D-5399-470F-B586-A9F5BCE552DA}">
      <dsp:nvSpPr>
        <dsp:cNvPr id="0" name=""/>
        <dsp:cNvSpPr/>
      </dsp:nvSpPr>
      <dsp:spPr>
        <a:xfrm>
          <a:off x="1343403" y="0"/>
          <a:ext cx="5599644" cy="5452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kern="1200" dirty="0"/>
            <a:t>ANNAMAYA   :  </a:t>
          </a:r>
          <a:r>
            <a:rPr lang="en-US" sz="600" b="1" kern="1200" dirty="0"/>
            <a:t>Body and Food</a:t>
          </a:r>
          <a:r>
            <a:rPr lang="en-US" sz="600" kern="1200" dirty="0"/>
            <a:t>  : What You eat : </a:t>
          </a:r>
          <a:r>
            <a:rPr lang="en-US" sz="600" kern="1200" dirty="0" err="1"/>
            <a:t>Rajshi</a:t>
          </a:r>
          <a:r>
            <a:rPr lang="en-US" sz="600" kern="1200" dirty="0"/>
            <a:t>, </a:t>
          </a:r>
          <a:r>
            <a:rPr lang="en-US" sz="600" kern="1200" dirty="0" err="1"/>
            <a:t>Tamsi</a:t>
          </a:r>
          <a:r>
            <a:rPr lang="en-US" sz="600" kern="1200" dirty="0"/>
            <a:t>, </a:t>
          </a:r>
          <a:r>
            <a:rPr lang="en-US" sz="600" kern="1200" dirty="0" err="1"/>
            <a:t>Satvik</a:t>
          </a:r>
          <a:endParaRPr lang="en-IN" sz="600" kern="1200" dirty="0"/>
        </a:p>
      </dsp:txBody>
      <dsp:txXfrm>
        <a:off x="3093292" y="272626"/>
        <a:ext cx="2099866" cy="545253"/>
      </dsp:txXfrm>
    </dsp:sp>
    <dsp:sp modelId="{AF63E89D-474A-4443-9982-0C9CF6E160F3}">
      <dsp:nvSpPr>
        <dsp:cNvPr id="0" name=""/>
        <dsp:cNvSpPr/>
      </dsp:nvSpPr>
      <dsp:spPr>
        <a:xfrm>
          <a:off x="1864137" y="512780"/>
          <a:ext cx="4558785" cy="4404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kern="1200"/>
            <a:t>Pranayama    : </a:t>
          </a:r>
          <a:r>
            <a:rPr lang="en-US" sz="600" b="1" kern="1200"/>
            <a:t>Energy and Life   </a:t>
          </a:r>
          <a:r>
            <a:rPr lang="en-US" sz="600" kern="1200"/>
            <a:t>: positive, Negative </a:t>
          </a:r>
          <a:endParaRPr lang="en-US" sz="600" kern="1200" dirty="0"/>
        </a:p>
      </dsp:txBody>
      <dsp:txXfrm>
        <a:off x="3160542" y="766039"/>
        <a:ext cx="1965976" cy="506517"/>
      </dsp:txXfrm>
    </dsp:sp>
    <dsp:sp modelId="{E4223472-9E44-4A42-9C2A-FE69BD85933B}">
      <dsp:nvSpPr>
        <dsp:cNvPr id="0" name=""/>
        <dsp:cNvSpPr/>
      </dsp:nvSpPr>
      <dsp:spPr>
        <a:xfrm>
          <a:off x="2457176" y="1103015"/>
          <a:ext cx="3452196" cy="32126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kern="1200"/>
            <a:t>Manomaya    : </a:t>
          </a:r>
          <a:r>
            <a:rPr lang="en-US" sz="600" b="1" i="1" kern="1200"/>
            <a:t>State of mind</a:t>
          </a:r>
          <a:r>
            <a:rPr lang="en-US" sz="600" kern="1200"/>
            <a:t>      : Satgun, Rajogun, Tamogun </a:t>
          </a:r>
          <a:endParaRPr lang="en-US" sz="600" kern="1200" dirty="0"/>
        </a:p>
      </dsp:txBody>
      <dsp:txXfrm>
        <a:off x="3290018" y="1324688"/>
        <a:ext cx="1786511" cy="443346"/>
      </dsp:txXfrm>
    </dsp:sp>
    <dsp:sp modelId="{512ABF6D-BC29-4E0E-A14C-DF5B8F1D488C}">
      <dsp:nvSpPr>
        <dsp:cNvPr id="0" name=""/>
        <dsp:cNvSpPr/>
      </dsp:nvSpPr>
      <dsp:spPr>
        <a:xfrm>
          <a:off x="2864682" y="1635722"/>
          <a:ext cx="2617314" cy="2147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kern="1200"/>
            <a:t>Vigyanmaya   : </a:t>
          </a:r>
          <a:r>
            <a:rPr lang="en-US" sz="600" b="1" i="1" kern="1200"/>
            <a:t>Inner soul</a:t>
          </a:r>
          <a:r>
            <a:rPr lang="en-US" sz="600" kern="1200"/>
            <a:t>            : Sixth sense (Antaratma)</a:t>
          </a:r>
          <a:endParaRPr lang="en-US" sz="600" kern="1200" dirty="0"/>
        </a:p>
      </dsp:txBody>
      <dsp:txXfrm>
        <a:off x="3466664" y="1828971"/>
        <a:ext cx="1413350" cy="386497"/>
      </dsp:txXfrm>
    </dsp:sp>
    <dsp:sp modelId="{44308308-8245-4FE2-8385-B9E83377D648}">
      <dsp:nvSpPr>
        <dsp:cNvPr id="0" name=""/>
        <dsp:cNvSpPr/>
      </dsp:nvSpPr>
      <dsp:spPr>
        <a:xfrm>
          <a:off x="3255618" y="1963196"/>
          <a:ext cx="1616763" cy="1492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kern="1200"/>
            <a:t>Aanandmaya : </a:t>
          </a:r>
          <a:r>
            <a:rPr lang="en-US" sz="600" b="1" i="1" kern="1200"/>
            <a:t>Ultimate Happiness</a:t>
          </a:r>
          <a:r>
            <a:rPr lang="en-US" sz="600" kern="1200"/>
            <a:t> : Be Happy and keep Happy </a:t>
          </a:r>
          <a:endParaRPr lang="en-US" sz="600" kern="1200" dirty="0"/>
        </a:p>
      </dsp:txBody>
      <dsp:txXfrm>
        <a:off x="3538551" y="2149732"/>
        <a:ext cx="1050896" cy="373073"/>
      </dsp:txXfrm>
    </dsp:sp>
    <dsp:sp modelId="{A8DB1ACC-B127-4C6F-9D22-6CAF68A1C282}">
      <dsp:nvSpPr>
        <dsp:cNvPr id="0" name=""/>
        <dsp:cNvSpPr/>
      </dsp:nvSpPr>
      <dsp:spPr>
        <a:xfrm>
          <a:off x="3623367" y="2286193"/>
          <a:ext cx="881265" cy="846287"/>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Pure consciousness</a:t>
          </a:r>
        </a:p>
        <a:p>
          <a:pPr marL="0" lvl="0" indent="0" algn="ctr" defTabSz="711200">
            <a:lnSpc>
              <a:spcPct val="90000"/>
            </a:lnSpc>
            <a:spcBef>
              <a:spcPct val="0"/>
            </a:spcBef>
            <a:spcAft>
              <a:spcPct val="35000"/>
            </a:spcAft>
            <a:buNone/>
          </a:pPr>
          <a:endParaRPr lang="en-IN" sz="1600" kern="1200" dirty="0">
            <a:solidFill>
              <a:schemeClr val="tx1"/>
            </a:solidFill>
          </a:endParaRPr>
        </a:p>
      </dsp:txBody>
      <dsp:txXfrm>
        <a:off x="3752425" y="2497765"/>
        <a:ext cx="623149" cy="42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FAE63-3143-4668-8C3E-4CADCD38C451}">
      <dsp:nvSpPr>
        <dsp:cNvPr id="0" name=""/>
        <dsp:cNvSpPr/>
      </dsp:nvSpPr>
      <dsp:spPr>
        <a:xfrm>
          <a:off x="4387074" y="2173914"/>
          <a:ext cx="3122347" cy="23902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Skills of self management </a:t>
          </a:r>
          <a:endParaRPr lang="en-IN" sz="2400" kern="1200" dirty="0"/>
        </a:p>
      </dsp:txBody>
      <dsp:txXfrm>
        <a:off x="4874899" y="2547355"/>
        <a:ext cx="2146697" cy="1643345"/>
      </dsp:txXfrm>
    </dsp:sp>
    <dsp:sp modelId="{723E57CA-C9D6-48CC-BB79-019421C8B8B3}">
      <dsp:nvSpPr>
        <dsp:cNvPr id="0" name=""/>
        <dsp:cNvSpPr/>
      </dsp:nvSpPr>
      <dsp:spPr>
        <a:xfrm>
          <a:off x="6296934" y="1030351"/>
          <a:ext cx="1042524" cy="8982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EF60F-1DE5-4568-86E3-E4ED1EF2CCAB}">
      <dsp:nvSpPr>
        <dsp:cNvPr id="0" name=""/>
        <dsp:cNvSpPr/>
      </dsp:nvSpPr>
      <dsp:spPr>
        <a:xfrm>
          <a:off x="4745143" y="119260"/>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Stress Mgt</a:t>
          </a:r>
          <a:endParaRPr lang="en-IN" sz="2400" kern="1200" dirty="0"/>
        </a:p>
      </dsp:txBody>
      <dsp:txXfrm>
        <a:off x="5120398" y="443899"/>
        <a:ext cx="1513863" cy="1309670"/>
      </dsp:txXfrm>
    </dsp:sp>
    <dsp:sp modelId="{BD0CE1E0-BFCF-4D6F-923B-28E6F29C20E2}">
      <dsp:nvSpPr>
        <dsp:cNvPr id="0" name=""/>
        <dsp:cNvSpPr/>
      </dsp:nvSpPr>
      <dsp:spPr>
        <a:xfrm>
          <a:off x="7513641" y="2709643"/>
          <a:ext cx="1042524" cy="8982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6D26-AF86-4429-B5D5-57A221EE4BA2}">
      <dsp:nvSpPr>
        <dsp:cNvPr id="0" name=""/>
        <dsp:cNvSpPr/>
      </dsp:nvSpPr>
      <dsp:spPr>
        <a:xfrm>
          <a:off x="6897896" y="1204884"/>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Time Mgt </a:t>
          </a:r>
          <a:endParaRPr lang="en-IN" sz="2400" kern="1200" dirty="0"/>
        </a:p>
      </dsp:txBody>
      <dsp:txXfrm>
        <a:off x="7273151" y="1529523"/>
        <a:ext cx="1513863" cy="1309670"/>
      </dsp:txXfrm>
    </dsp:sp>
    <dsp:sp modelId="{D6D3A961-5C7D-462C-A602-17BB9403D8D6}">
      <dsp:nvSpPr>
        <dsp:cNvPr id="0" name=""/>
        <dsp:cNvSpPr/>
      </dsp:nvSpPr>
      <dsp:spPr>
        <a:xfrm>
          <a:off x="6668438" y="4605248"/>
          <a:ext cx="1042524" cy="8982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125A9-C37C-4542-BC1C-40A576F4755B}">
      <dsp:nvSpPr>
        <dsp:cNvPr id="0" name=""/>
        <dsp:cNvSpPr/>
      </dsp:nvSpPr>
      <dsp:spPr>
        <a:xfrm>
          <a:off x="6897896" y="3573548"/>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Problem-solving </a:t>
          </a:r>
          <a:endParaRPr lang="en-IN" sz="2400" kern="1200" dirty="0"/>
        </a:p>
      </dsp:txBody>
      <dsp:txXfrm>
        <a:off x="7273151" y="3898187"/>
        <a:ext cx="1513863" cy="1309670"/>
      </dsp:txXfrm>
    </dsp:sp>
    <dsp:sp modelId="{5B35E09A-0BCC-48AE-AB4C-EEE9DA639DE5}">
      <dsp:nvSpPr>
        <dsp:cNvPr id="0" name=""/>
        <dsp:cNvSpPr/>
      </dsp:nvSpPr>
      <dsp:spPr>
        <a:xfrm>
          <a:off x="4571820" y="4802018"/>
          <a:ext cx="1042524" cy="8982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F9F01-3FB2-4163-8BCC-02E0AA4E52FD}">
      <dsp:nvSpPr>
        <dsp:cNvPr id="0" name=""/>
        <dsp:cNvSpPr/>
      </dsp:nvSpPr>
      <dsp:spPr>
        <a:xfrm>
          <a:off x="4821203" y="4779781"/>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Decision Making </a:t>
          </a:r>
          <a:endParaRPr lang="en-IN" sz="2400" kern="1200" dirty="0"/>
        </a:p>
      </dsp:txBody>
      <dsp:txXfrm>
        <a:off x="5196458" y="5104420"/>
        <a:ext cx="1513863" cy="1309670"/>
      </dsp:txXfrm>
    </dsp:sp>
    <dsp:sp modelId="{4F2DD50E-1C05-4889-B644-AB0E4FC632B9}">
      <dsp:nvSpPr>
        <dsp:cNvPr id="0" name=""/>
        <dsp:cNvSpPr/>
      </dsp:nvSpPr>
      <dsp:spPr>
        <a:xfrm>
          <a:off x="3335188" y="3123401"/>
          <a:ext cx="1042524" cy="8982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7E408-2E00-4BD5-A0DE-CFD8982EBC75}">
      <dsp:nvSpPr>
        <dsp:cNvPr id="0" name=""/>
        <dsp:cNvSpPr/>
      </dsp:nvSpPr>
      <dsp:spPr>
        <a:xfrm>
          <a:off x="2734869" y="3574896"/>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Organizing</a:t>
          </a:r>
          <a:endParaRPr lang="en-IN" sz="2400" kern="1200" dirty="0"/>
        </a:p>
      </dsp:txBody>
      <dsp:txXfrm>
        <a:off x="3110124" y="3899535"/>
        <a:ext cx="1513863" cy="1309670"/>
      </dsp:txXfrm>
    </dsp:sp>
    <dsp:sp modelId="{F94513C7-9660-4244-B953-96884B808A64}">
      <dsp:nvSpPr>
        <dsp:cNvPr id="0" name=""/>
        <dsp:cNvSpPr/>
      </dsp:nvSpPr>
      <dsp:spPr>
        <a:xfrm>
          <a:off x="2734869" y="1202189"/>
          <a:ext cx="2264373" cy="19589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Confidence </a:t>
          </a:r>
          <a:endParaRPr lang="en-IN" sz="2400" kern="1200" dirty="0"/>
        </a:p>
      </dsp:txBody>
      <dsp:txXfrm>
        <a:off x="3110124" y="1526828"/>
        <a:ext cx="1513863" cy="130967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2EF7-7318-477B-881F-F1BBFCF73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C364E6B-7D0D-43FF-87A2-2401AEAE4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D021810-2E4F-4F1B-A313-1AC4DCA1CBAA}"/>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F6624A63-D641-4F35-82FF-2D91905D4B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C25658-F754-4058-B993-F70F0A7B7F97}"/>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134550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2BBB-3761-44E3-9449-879787E0D54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74E1ED1-E895-434F-91B2-A70EB3982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EDF003-15F9-423C-92DB-110D9FD6BEB4}"/>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7CF99846-0377-4A36-84C2-165509A96D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DCABB1-53FE-4A70-ADD6-8E9D8C146D57}"/>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138431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472F1-32C3-4CDD-8779-F69B7A4233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CB72E6-E00B-499C-8D35-5AC8AB564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35D550-F084-4EF5-A64F-C4395D299A5C}"/>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D2B7B911-0F86-402A-B7C4-AFA9F2BEA7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C2D362-D43D-4077-ADCF-2DB86440C180}"/>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262394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4D37-CBC8-46C5-8C7B-78C6479D13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675BA4-6935-4AB2-B208-7B25146F87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732D58-15D0-4819-890B-0B24FFA7FCF5}"/>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1A71D313-7912-45BF-9F31-AECCEE1EC8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0715E3-5F9B-49B2-BBCB-7D07B264665E}"/>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27026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36C5-DAB8-49F6-8F9F-F117D3789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7759B7-BBF0-4175-8E20-0D35B1342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38D3A-1B0C-4A9D-B09D-8CBD01C23F3F}"/>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780A6F5C-A4EB-4898-9E31-C8539D4DB8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43BE71-3030-48E7-9546-7280642E517A}"/>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208894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5535-4D7D-42CB-AB0B-02DC72E947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C0040F-FB67-4101-A44A-9F1E3E7A4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EA2D1E4-9FFE-4BB4-A81C-98A4291D1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CC7F61E-63E8-4D37-8740-16760B578BF8}"/>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6" name="Footer Placeholder 5">
            <a:extLst>
              <a:ext uri="{FF2B5EF4-FFF2-40B4-BE49-F238E27FC236}">
                <a16:creationId xmlns:a16="http://schemas.microsoft.com/office/drawing/2014/main" id="{0BFCF9E0-541C-4250-AA23-F5C7605188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08746FA-420F-4270-A652-4A0F138FB803}"/>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205787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1472-F37D-498F-AEF2-82F406547C9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148C17-641F-43F1-B11A-7DC49C0A7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125D49-B2B9-41D7-8CAF-8AD8A5309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C771A18-51BA-471E-93FA-F3719E4DE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B6C99-AF0B-43C4-BE17-FDB588239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FF0EED-1B2D-4BBC-9A2C-6767C3FC58DF}"/>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8" name="Footer Placeholder 7">
            <a:extLst>
              <a:ext uri="{FF2B5EF4-FFF2-40B4-BE49-F238E27FC236}">
                <a16:creationId xmlns:a16="http://schemas.microsoft.com/office/drawing/2014/main" id="{D152FF80-42A6-479B-9D93-476F524304E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BACC8A5-ADCF-4A34-9A39-790F4D08E76B}"/>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237718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FA06-5A8C-4616-8EDD-CF4E44363F3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BE8E499-C720-4594-B6D0-F5E13E96130D}"/>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4" name="Footer Placeholder 3">
            <a:extLst>
              <a:ext uri="{FF2B5EF4-FFF2-40B4-BE49-F238E27FC236}">
                <a16:creationId xmlns:a16="http://schemas.microsoft.com/office/drawing/2014/main" id="{5927BE91-1CEC-46DD-A9D9-D2743BA51AF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F7970CF-92D7-492F-9E28-CFB3C38F0698}"/>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51046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0DD92-906C-4E5C-8456-CE94798CF93A}"/>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3" name="Footer Placeholder 2">
            <a:extLst>
              <a:ext uri="{FF2B5EF4-FFF2-40B4-BE49-F238E27FC236}">
                <a16:creationId xmlns:a16="http://schemas.microsoft.com/office/drawing/2014/main" id="{9E106C23-C441-4738-BDB4-D6952AA782F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0EBD5C2-B671-43AE-AD40-60419632BBE6}"/>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175177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EF85-EF06-4EE2-8E91-BC7BAE611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E6375BD-A446-4E3F-A00B-EB83EBE3B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8FFE0F2-B6B6-4C33-B875-ADF2C2E35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28663-C0D5-4D7D-AE4A-B6C74BA451F5}"/>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6" name="Footer Placeholder 5">
            <a:extLst>
              <a:ext uri="{FF2B5EF4-FFF2-40B4-BE49-F238E27FC236}">
                <a16:creationId xmlns:a16="http://schemas.microsoft.com/office/drawing/2014/main" id="{2339325C-6F0C-448E-865D-7C1604ABB5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8AA0E0-8DE4-4585-BB9B-C0E109C084B4}"/>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411981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943D-C869-4325-849F-8A254181C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07E63EB-61A7-47E8-B402-821EC0928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D6BCCF4-343D-45A9-8ABA-1211E2AC0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6855F-6C9B-4894-B086-082525DC76DB}"/>
              </a:ext>
            </a:extLst>
          </p:cNvPr>
          <p:cNvSpPr>
            <a:spLocks noGrp="1"/>
          </p:cNvSpPr>
          <p:nvPr>
            <p:ph type="dt" sz="half" idx="10"/>
          </p:nvPr>
        </p:nvSpPr>
        <p:spPr/>
        <p:txBody>
          <a:bodyPr/>
          <a:lstStyle/>
          <a:p>
            <a:fld id="{07D205D9-EDB0-4980-AA8D-209C79063E00}" type="datetimeFigureOut">
              <a:rPr lang="en-IN" smtClean="0"/>
              <a:t>01-06-2021</a:t>
            </a:fld>
            <a:endParaRPr lang="en-IN"/>
          </a:p>
        </p:txBody>
      </p:sp>
      <p:sp>
        <p:nvSpPr>
          <p:cNvPr id="6" name="Footer Placeholder 5">
            <a:extLst>
              <a:ext uri="{FF2B5EF4-FFF2-40B4-BE49-F238E27FC236}">
                <a16:creationId xmlns:a16="http://schemas.microsoft.com/office/drawing/2014/main" id="{38DCE5CA-0F1B-442E-8F94-9B8BB9F6AD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4CE3A6-AA53-4DD3-881E-3FB62F070D62}"/>
              </a:ext>
            </a:extLst>
          </p:cNvPr>
          <p:cNvSpPr>
            <a:spLocks noGrp="1"/>
          </p:cNvSpPr>
          <p:nvPr>
            <p:ph type="sldNum" sz="quarter" idx="12"/>
          </p:nvPr>
        </p:nvSpPr>
        <p:spPr/>
        <p:txBody>
          <a:bodyPr/>
          <a:lstStyle/>
          <a:p>
            <a:fld id="{F31E77C1-F8FE-4CCE-B9B5-8FB38075494F}" type="slidenum">
              <a:rPr lang="en-IN" smtClean="0"/>
              <a:t>‹#›</a:t>
            </a:fld>
            <a:endParaRPr lang="en-IN"/>
          </a:p>
        </p:txBody>
      </p:sp>
    </p:spTree>
    <p:extLst>
      <p:ext uri="{BB962C8B-B14F-4D97-AF65-F5344CB8AC3E}">
        <p14:creationId xmlns:p14="http://schemas.microsoft.com/office/powerpoint/2010/main" val="122913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2E935-A170-4570-8DDD-94BF7DED1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AFC2B3F-A436-4937-B1C3-D872FF1B1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8FACEA-03AE-4D04-B1D4-56A9B33F5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205D9-EDB0-4980-AA8D-209C79063E00}" type="datetimeFigureOut">
              <a:rPr lang="en-IN" smtClean="0"/>
              <a:t>01-06-2021</a:t>
            </a:fld>
            <a:endParaRPr lang="en-IN"/>
          </a:p>
        </p:txBody>
      </p:sp>
      <p:sp>
        <p:nvSpPr>
          <p:cNvPr id="5" name="Footer Placeholder 4">
            <a:extLst>
              <a:ext uri="{FF2B5EF4-FFF2-40B4-BE49-F238E27FC236}">
                <a16:creationId xmlns:a16="http://schemas.microsoft.com/office/drawing/2014/main" id="{B5EB6EC5-05F0-422C-B6A9-C526F48A9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E9F0406-18CA-42B1-A4C7-512EB28BC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E77C1-F8FE-4CCE-B9B5-8FB38075494F}" type="slidenum">
              <a:rPr lang="en-IN" smtClean="0"/>
              <a:t>‹#›</a:t>
            </a:fld>
            <a:endParaRPr lang="en-IN"/>
          </a:p>
        </p:txBody>
      </p:sp>
    </p:spTree>
    <p:extLst>
      <p:ext uri="{BB962C8B-B14F-4D97-AF65-F5344CB8AC3E}">
        <p14:creationId xmlns:p14="http://schemas.microsoft.com/office/powerpoint/2010/main" val="302167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2/1/2011 By Saurabh Kumar ">
            <a:extLst>
              <a:ext uri="{FF2B5EF4-FFF2-40B4-BE49-F238E27FC236}">
                <a16:creationId xmlns:a16="http://schemas.microsoft.com/office/drawing/2014/main" id="{41EA9E8D-1B8A-4BEA-9947-3A90BE901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94" b="969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9DB1F2-D171-4B1C-BEC9-F8E7ACF44B7E}"/>
              </a:ext>
            </a:extLst>
          </p:cNvPr>
          <p:cNvSpPr txBox="1"/>
          <p:nvPr/>
        </p:nvSpPr>
        <p:spPr>
          <a:xfrm>
            <a:off x="6059556" y="2443804"/>
            <a:ext cx="6122505" cy="2308324"/>
          </a:xfrm>
          <a:prstGeom prst="rect">
            <a:avLst/>
          </a:prstGeom>
          <a:noFill/>
        </p:spPr>
        <p:txBody>
          <a:bodyPr wrap="square">
            <a:spAutoFit/>
          </a:bodyPr>
          <a:lstStyle/>
          <a:p>
            <a:pPr algn="ctr"/>
            <a:r>
              <a:rPr lang="en-US" sz="4800" dirty="0">
                <a:effectLst/>
                <a:latin typeface="Bodoni MT Black" panose="02070A03080606020203" pitchFamily="18" charset="0"/>
                <a:ea typeface="Times New Roman" panose="02020603050405020304" pitchFamily="18" charset="0"/>
                <a:cs typeface="Times New Roman" panose="02020603050405020304" pitchFamily="18" charset="0"/>
              </a:rPr>
              <a:t>Management Culture and </a:t>
            </a:r>
          </a:p>
          <a:p>
            <a:pPr algn="ctr"/>
            <a:r>
              <a:rPr lang="en-US" sz="4800" dirty="0">
                <a:effectLst/>
                <a:latin typeface="Bodoni MT Black" panose="02070A03080606020203" pitchFamily="18" charset="0"/>
                <a:ea typeface="Times New Roman" panose="02020603050405020304" pitchFamily="18" charset="0"/>
                <a:cs typeface="Times New Roman" panose="02020603050405020304" pitchFamily="18" charset="0"/>
              </a:rPr>
              <a:t>Ethos</a:t>
            </a:r>
            <a:endParaRPr lang="en-IN" sz="4800" dirty="0">
              <a:latin typeface="Bodoni MT Black" panose="02070A03080606020203" pitchFamily="18" charset="0"/>
            </a:endParaRPr>
          </a:p>
        </p:txBody>
      </p:sp>
    </p:spTree>
    <p:extLst>
      <p:ext uri="{BB962C8B-B14F-4D97-AF65-F5344CB8AC3E}">
        <p14:creationId xmlns:p14="http://schemas.microsoft.com/office/powerpoint/2010/main" val="158784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qual Importance to Subjectivity / Objectivity  &lt;ul&gt;&lt;li&gt;Indian ethos for management distinguishes between subject and obje...">
            <a:extLst>
              <a:ext uri="{FF2B5EF4-FFF2-40B4-BE49-F238E27FC236}">
                <a16:creationId xmlns:a16="http://schemas.microsoft.com/office/drawing/2014/main" id="{13BD4F10-9BA2-485C-9A7C-F1430D5442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25" b="3942"/>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9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t;ul&gt;&lt;li&gt;Human and ethical values or qualities such as courage, vision, social awareness, fearlessness, integrity, pure and...">
            <a:extLst>
              <a:ext uri="{FF2B5EF4-FFF2-40B4-BE49-F238E27FC236}">
                <a16:creationId xmlns:a16="http://schemas.microsoft.com/office/drawing/2014/main" id="{B1D01C3B-6F5D-4FD1-ADEC-98AB666768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2" b="69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0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t;ul&gt;&lt;li&gt;Hence, wisdom manager/ worker is much more important and valuable than knowledge manager/ worker.  &lt;/li&gt;&lt;/ul&gt;&lt;ul&gt;&lt;...">
            <a:extLst>
              <a:ext uri="{FF2B5EF4-FFF2-40B4-BE49-F238E27FC236}">
                <a16:creationId xmlns:a16="http://schemas.microsoft.com/office/drawing/2014/main" id="{C3AE34E8-F60F-4B9C-88EC-C413D5551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08" b="4515"/>
          <a:stretch/>
        </p:blipFill>
        <p:spPr bwMode="auto">
          <a:xfrm>
            <a:off x="0" y="0"/>
            <a:ext cx="12085983" cy="669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7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Karma Yoga &lt;ul&gt;&lt;li&gt;It is yoga of selfless service to others. &lt;/li&gt;&lt;/ul&gt;&lt;ul&gt;&lt;li&gt;Karma Yoga is all about identifying your pr...">
            <a:extLst>
              <a:ext uri="{FF2B5EF4-FFF2-40B4-BE49-F238E27FC236}">
                <a16:creationId xmlns:a16="http://schemas.microsoft.com/office/drawing/2014/main" id="{028EC45D-158C-4624-9274-E1B580BD3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5" b="6617"/>
          <a:stretch/>
        </p:blipFill>
        <p:spPr bwMode="auto">
          <a:xfrm>
            <a:off x="97735" y="234489"/>
            <a:ext cx="11996530" cy="662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1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Nishkama Karma &lt;ul&gt;&lt;li&gt;One should believe in Nishkama Karma i.e. fruits of work should not be thought of while performing ...">
            <a:extLst>
              <a:ext uri="{FF2B5EF4-FFF2-40B4-BE49-F238E27FC236}">
                <a16:creationId xmlns:a16="http://schemas.microsoft.com/office/drawing/2014/main" id="{4CDF57FD-C034-4609-B8B4-5E174D0CF5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25" b="11013"/>
          <a:stretch/>
        </p:blipFill>
        <p:spPr bwMode="auto">
          <a:xfrm>
            <a:off x="675861" y="119270"/>
            <a:ext cx="11516139" cy="666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9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t;ul&gt;&lt;li&gt;The inner joy of doing something gives the doer a sense of achievement and also helps him in respecting himself mo...">
            <a:extLst>
              <a:ext uri="{FF2B5EF4-FFF2-40B4-BE49-F238E27FC236}">
                <a16:creationId xmlns:a16="http://schemas.microsoft.com/office/drawing/2014/main" id="{B915D415-63CE-45EF-A55C-250104CBD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40" r="1248" b="6050"/>
          <a:stretch/>
        </p:blipFill>
        <p:spPr bwMode="auto">
          <a:xfrm>
            <a:off x="62614" y="-198783"/>
            <a:ext cx="11734799" cy="6505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1593EA-94D8-489E-BFA5-103D93DF9366}"/>
              </a:ext>
            </a:extLst>
          </p:cNvPr>
          <p:cNvSpPr txBox="1"/>
          <p:nvPr/>
        </p:nvSpPr>
        <p:spPr>
          <a:xfrm flipH="1">
            <a:off x="1099266" y="6395830"/>
            <a:ext cx="1981863" cy="461665"/>
          </a:xfrm>
          <a:prstGeom prst="rect">
            <a:avLst/>
          </a:prstGeom>
          <a:noFill/>
        </p:spPr>
        <p:txBody>
          <a:bodyPr wrap="square" rtlCol="0">
            <a:spAutoFit/>
          </a:bodyPr>
          <a:lstStyle/>
          <a:p>
            <a:r>
              <a:rPr lang="en-US" sz="2400" b="1" dirty="0"/>
              <a:t>Happy life </a:t>
            </a:r>
            <a:endParaRPr lang="en-IN" sz="2400" b="1" dirty="0"/>
          </a:p>
        </p:txBody>
      </p:sp>
    </p:spTree>
    <p:extLst>
      <p:ext uri="{BB962C8B-B14F-4D97-AF65-F5344CB8AC3E}">
        <p14:creationId xmlns:p14="http://schemas.microsoft.com/office/powerpoint/2010/main" val="13162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1/2011 By Saurabh Kumar ">
            <a:extLst>
              <a:ext uri="{FF2B5EF4-FFF2-40B4-BE49-F238E27FC236}">
                <a16:creationId xmlns:a16="http://schemas.microsoft.com/office/drawing/2014/main" id="{6A3C5713-477C-4527-9737-B4917A03C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08" r="10950" b="-42"/>
          <a:stretch/>
        </p:blipFill>
        <p:spPr bwMode="auto">
          <a:xfrm>
            <a:off x="752060" y="0"/>
            <a:ext cx="100219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8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 – Operation  &lt;ul&gt;&lt;li&gt;Healthy competition is a powerful motivator for excellence and success, especially business succes...">
            <a:extLst>
              <a:ext uri="{FF2B5EF4-FFF2-40B4-BE49-F238E27FC236}">
                <a16:creationId xmlns:a16="http://schemas.microsoft.com/office/drawing/2014/main" id="{812C7C9F-F83D-47E6-967C-7DAEEC73FC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45" b="7764"/>
          <a:stretch/>
        </p:blipFill>
        <p:spPr bwMode="auto">
          <a:xfrm>
            <a:off x="586409" y="238539"/>
            <a:ext cx="11151704" cy="61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3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t;ul&gt;&lt;li&gt;Even in the holistic approach, we stress the co-operation integration, synthesis and team – spirit for extraordina...">
            <a:extLst>
              <a:ext uri="{FF2B5EF4-FFF2-40B4-BE49-F238E27FC236}">
                <a16:creationId xmlns:a16="http://schemas.microsoft.com/office/drawing/2014/main" id="{96D6A670-F3A9-458E-8EE9-75201087C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19" b="10821"/>
          <a:stretch/>
        </p:blipFill>
        <p:spPr bwMode="auto">
          <a:xfrm>
            <a:off x="457200" y="0"/>
            <a:ext cx="115293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eed for indian ethos for business &lt;ul&gt;&lt;li&gt;To develop proper management system in the organisation &lt;/li&gt;&lt;/ul&gt;&lt;ul&gt;&lt;li&gt;To en...">
            <a:extLst>
              <a:ext uri="{FF2B5EF4-FFF2-40B4-BE49-F238E27FC236}">
                <a16:creationId xmlns:a16="http://schemas.microsoft.com/office/drawing/2014/main" id="{F944103E-0E04-49DD-B9C0-095F4FC0F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19" b="24009"/>
          <a:stretch/>
        </p:blipFill>
        <p:spPr bwMode="auto">
          <a:xfrm>
            <a:off x="397565" y="0"/>
            <a:ext cx="1164866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7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95EE9-7F98-46D0-A98C-FE1E674DBF88}"/>
              </a:ext>
            </a:extLst>
          </p:cNvPr>
          <p:cNvSpPr txBox="1"/>
          <p:nvPr/>
        </p:nvSpPr>
        <p:spPr>
          <a:xfrm>
            <a:off x="775252" y="1228636"/>
            <a:ext cx="10952921" cy="3046988"/>
          </a:xfrm>
          <a:prstGeom prst="rect">
            <a:avLst/>
          </a:prstGeom>
          <a:noFill/>
        </p:spPr>
        <p:txBody>
          <a:bodyPr wrap="square">
            <a:spAutoFit/>
          </a:bodyPr>
          <a:lstStyle/>
          <a:p>
            <a:pPr marL="536575" indent="-536575">
              <a:buFont typeface="Wingdings" panose="05000000000000000000" pitchFamily="2" charset="2"/>
              <a:buChar char="Ø"/>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Karma Theory</a:t>
            </a:r>
          </a:p>
          <a:p>
            <a:pPr marL="536575" indent="-536575">
              <a:buFont typeface="Wingdings" panose="05000000000000000000" pitchFamily="2" charset="2"/>
              <a:buChar char="Ø"/>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Nishkama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Yoga and Professionalism</a:t>
            </a:r>
          </a:p>
          <a:p>
            <a:pPr marL="536575" indent="-536575">
              <a:buFont typeface="Wingdings" panose="05000000000000000000" pitchFamily="2" charset="2"/>
              <a:buChar char="Ø"/>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Personal and Managerial Effectiveness in Indian Thoughts</a:t>
            </a:r>
          </a:p>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Management of the Self </a:t>
            </a:r>
          </a:p>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Management of Body, Thoughts and Emotions</a:t>
            </a:r>
          </a:p>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Interpersonal and Group Effectiveness.</a:t>
            </a:r>
            <a:endParaRPr lang="en-IN" sz="3200" dirty="0"/>
          </a:p>
        </p:txBody>
      </p:sp>
    </p:spTree>
    <p:extLst>
      <p:ext uri="{BB962C8B-B14F-4D97-AF65-F5344CB8AC3E}">
        <p14:creationId xmlns:p14="http://schemas.microsoft.com/office/powerpoint/2010/main" val="248844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PPLICATION OF INDIAN ETHOS &lt;ul&gt;&lt;li&gt;Attitude of the management &lt;/li&gt;&lt;/ul&gt;&lt;ul&gt;&lt;li&gt;( ethicsand values )  &lt;/li&gt;&lt;/ul&gt;&lt;ul&gt;&lt;li&gt;S...">
            <a:extLst>
              <a:ext uri="{FF2B5EF4-FFF2-40B4-BE49-F238E27FC236}">
                <a16:creationId xmlns:a16="http://schemas.microsoft.com/office/drawing/2014/main" id="{D45A1315-365E-4E90-917B-7A8D4B0F38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5" b="10821"/>
          <a:stretch/>
        </p:blipFill>
        <p:spPr bwMode="auto">
          <a:xfrm>
            <a:off x="1610139" y="460927"/>
            <a:ext cx="9165534" cy="591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0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PPLICABILITY IN LEVELS &lt;ul&gt;&lt;li&gt;1.At basic level &lt;/li&gt;&lt;/ul&gt;&lt;ul&gt;&lt;li&gt;Discipline &lt;/li&gt;&lt;/ul&gt;&lt;ul&gt;&lt;li&gt;To maintain punctuality &lt;/...">
            <a:extLst>
              <a:ext uri="{FF2B5EF4-FFF2-40B4-BE49-F238E27FC236}">
                <a16:creationId xmlns:a16="http://schemas.microsoft.com/office/drawing/2014/main" id="{5DA233E0-4A2D-4818-BF3B-88D7E4C8E4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9" b="14070"/>
          <a:stretch/>
        </p:blipFill>
        <p:spPr bwMode="auto">
          <a:xfrm>
            <a:off x="1232452" y="828674"/>
            <a:ext cx="10217426" cy="529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6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t;ul&gt;&lt;li&gt;2.AT top level &lt;/li&gt;&lt;/ul&gt;&lt;ul&gt;&lt;li&gt;work culture &lt;/li&gt;&lt;/ul&gt;&lt;ul&gt;&lt;li&gt;Loyalty &lt;/li&gt;&lt;/ul&gt;&lt;ul&gt;&lt;li&gt;Commitment and responsib...">
            <a:extLst>
              <a:ext uri="{FF2B5EF4-FFF2-40B4-BE49-F238E27FC236}">
                <a16:creationId xmlns:a16="http://schemas.microsoft.com/office/drawing/2014/main" id="{F383A30C-56D2-4611-A7C9-5FCCB5BCD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19" b="13115"/>
          <a:stretch/>
        </p:blipFill>
        <p:spPr bwMode="auto">
          <a:xfrm>
            <a:off x="997227" y="272084"/>
            <a:ext cx="10197546" cy="55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2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arma Yoga  &lt;ul&gt;&lt;li&gt;It is yoga of selfless service to others. Karma Yoga is all about identifying your priorities and tryi...">
            <a:extLst>
              <a:ext uri="{FF2B5EF4-FFF2-40B4-BE49-F238E27FC236}">
                <a16:creationId xmlns:a16="http://schemas.microsoft.com/office/drawing/2014/main" id="{C7026446-26BC-4183-B785-A3D933D36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55" b="14070"/>
          <a:stretch/>
        </p:blipFill>
        <p:spPr bwMode="auto">
          <a:xfrm>
            <a:off x="665922" y="139148"/>
            <a:ext cx="11042373" cy="663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4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F1C7D4-62E8-4B85-AF7E-A06E909ACD91}"/>
              </a:ext>
            </a:extLst>
          </p:cNvPr>
          <p:cNvSpPr txBox="1"/>
          <p:nvPr/>
        </p:nvSpPr>
        <p:spPr>
          <a:xfrm>
            <a:off x="3048828" y="2967335"/>
            <a:ext cx="6097656" cy="2554545"/>
          </a:xfrm>
          <a:prstGeom prst="rect">
            <a:avLst/>
          </a:prstGeom>
          <a:noFill/>
        </p:spPr>
        <p:txBody>
          <a:bodyPr wrap="square">
            <a:spAutoFit/>
          </a:bodyPr>
          <a:lstStyle/>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Management of the Self </a:t>
            </a:r>
          </a:p>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Management of Body, Thoughts and Emotions</a:t>
            </a:r>
          </a:p>
          <a:p>
            <a:pPr marL="1073150" indent="-357188">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Interpersonal and Group Effectiveness.</a:t>
            </a:r>
            <a:endParaRPr lang="en-IN" sz="3200" dirty="0"/>
          </a:p>
        </p:txBody>
      </p:sp>
    </p:spTree>
    <p:extLst>
      <p:ext uri="{BB962C8B-B14F-4D97-AF65-F5344CB8AC3E}">
        <p14:creationId xmlns:p14="http://schemas.microsoft.com/office/powerpoint/2010/main" val="1587579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28821-414E-49C7-ADF7-FAC4035946E6}"/>
              </a:ext>
            </a:extLst>
          </p:cNvPr>
          <p:cNvSpPr txBox="1"/>
          <p:nvPr/>
        </p:nvSpPr>
        <p:spPr>
          <a:xfrm>
            <a:off x="321365" y="358361"/>
            <a:ext cx="11549269" cy="6001643"/>
          </a:xfrm>
          <a:prstGeom prst="rect">
            <a:avLst/>
          </a:prstGeom>
          <a:noFill/>
        </p:spPr>
        <p:txBody>
          <a:bodyPr wrap="square" rtlCol="0">
            <a:spAutoFit/>
          </a:bodyPr>
          <a:lstStyle/>
          <a:p>
            <a:pPr algn="ctr"/>
            <a:r>
              <a:rPr lang="en-US" sz="3200" dirty="0"/>
              <a:t>What is self : </a:t>
            </a:r>
            <a:r>
              <a:rPr lang="en-US" sz="3200" b="1" i="1" dirty="0"/>
              <a:t>SELF Is YOU </a:t>
            </a:r>
          </a:p>
          <a:p>
            <a:pPr algn="ctr"/>
            <a:r>
              <a:rPr lang="en-US" sz="3200" dirty="0"/>
              <a:t>Your identity : </a:t>
            </a:r>
            <a:r>
              <a:rPr lang="en-US" sz="3200" b="1" i="1" dirty="0"/>
              <a:t>Which You Carry For Whole Life</a:t>
            </a:r>
          </a:p>
          <a:p>
            <a:pPr algn="ctr"/>
            <a:r>
              <a:rPr lang="en-US" sz="3200" dirty="0"/>
              <a:t>Self is : </a:t>
            </a:r>
            <a:r>
              <a:rPr lang="en-US" sz="3200" b="1" i="1" dirty="0"/>
              <a:t>What You Want To Be In Your Life</a:t>
            </a:r>
          </a:p>
          <a:p>
            <a:r>
              <a:rPr lang="en-US" sz="3200" dirty="0"/>
              <a:t>Self is of two types : 1. Outer self  2. Inner self  </a:t>
            </a:r>
          </a:p>
          <a:p>
            <a:pPr algn="ctr"/>
            <a:r>
              <a:rPr lang="en-US" sz="3200" dirty="0"/>
              <a:t>Self management is must : </a:t>
            </a:r>
            <a:r>
              <a:rPr lang="en-US" sz="3200" i="1" dirty="0"/>
              <a:t>If only if you want to achieve</a:t>
            </a:r>
            <a:r>
              <a:rPr lang="en-US" sz="3200" dirty="0"/>
              <a:t> </a:t>
            </a:r>
          </a:p>
          <a:p>
            <a:pPr algn="ctr"/>
            <a:r>
              <a:rPr lang="en-US" sz="3200" b="1" dirty="0"/>
              <a:t>Something Not Everything</a:t>
            </a:r>
          </a:p>
          <a:p>
            <a:pPr marL="893763" indent="-457200" defTabSz="893763"/>
            <a:r>
              <a:rPr lang="en-US" sz="3200" dirty="0"/>
              <a:t>The everything is a life goals</a:t>
            </a:r>
          </a:p>
          <a:p>
            <a:pPr marL="893763" indent="-457200" defTabSz="893763">
              <a:buFont typeface="Wingdings" panose="05000000000000000000" pitchFamily="2" charset="2"/>
              <a:buChar char="Ø"/>
            </a:pPr>
            <a:r>
              <a:rPr lang="en-IN" sz="3200" dirty="0"/>
              <a:t>Health Goals                 </a:t>
            </a:r>
          </a:p>
          <a:p>
            <a:pPr marL="893763" indent="-457200" defTabSz="893763">
              <a:buFont typeface="Wingdings" panose="05000000000000000000" pitchFamily="2" charset="2"/>
              <a:buChar char="Ø"/>
            </a:pPr>
            <a:r>
              <a:rPr lang="en-IN" sz="3200" dirty="0"/>
              <a:t> Finance Goals</a:t>
            </a:r>
          </a:p>
          <a:p>
            <a:pPr marL="893763" indent="-457200" defTabSz="893763">
              <a:buFont typeface="Wingdings" panose="05000000000000000000" pitchFamily="2" charset="2"/>
              <a:buChar char="Ø"/>
            </a:pPr>
            <a:r>
              <a:rPr lang="en-IN" sz="3200" dirty="0"/>
              <a:t>Family Goals</a:t>
            </a:r>
          </a:p>
          <a:p>
            <a:pPr marL="893763" indent="-457200" defTabSz="893763">
              <a:buFont typeface="Wingdings" panose="05000000000000000000" pitchFamily="2" charset="2"/>
              <a:buChar char="Ø"/>
            </a:pPr>
            <a:r>
              <a:rPr lang="en-IN" sz="3200" dirty="0"/>
              <a:t>Social Goals                    </a:t>
            </a:r>
          </a:p>
          <a:p>
            <a:pPr marL="893763" indent="-457200" defTabSz="893763">
              <a:buFont typeface="Wingdings" panose="05000000000000000000" pitchFamily="2" charset="2"/>
              <a:buChar char="Ø"/>
            </a:pPr>
            <a:r>
              <a:rPr lang="en-IN" sz="3200" dirty="0"/>
              <a:t>Spiritual Goals</a:t>
            </a:r>
          </a:p>
        </p:txBody>
      </p:sp>
    </p:spTree>
    <p:extLst>
      <p:ext uri="{BB962C8B-B14F-4D97-AF65-F5344CB8AC3E}">
        <p14:creationId xmlns:p14="http://schemas.microsoft.com/office/powerpoint/2010/main" val="69374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9FCA4D-CDB2-4A01-9D59-15C13371B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209" y="1147762"/>
            <a:ext cx="10376452" cy="5600908"/>
          </a:xfrm>
          <a:prstGeom prst="rect">
            <a:avLst/>
          </a:prstGeom>
        </p:spPr>
      </p:pic>
      <p:sp>
        <p:nvSpPr>
          <p:cNvPr id="4" name="TextBox 3">
            <a:extLst>
              <a:ext uri="{FF2B5EF4-FFF2-40B4-BE49-F238E27FC236}">
                <a16:creationId xmlns:a16="http://schemas.microsoft.com/office/drawing/2014/main" id="{3A7C0624-6FD9-4F22-BD58-5D9AD5F6A818}"/>
              </a:ext>
            </a:extLst>
          </p:cNvPr>
          <p:cNvSpPr txBox="1"/>
          <p:nvPr/>
        </p:nvSpPr>
        <p:spPr>
          <a:xfrm>
            <a:off x="3289852" y="367748"/>
            <a:ext cx="6510130" cy="584775"/>
          </a:xfrm>
          <a:prstGeom prst="rect">
            <a:avLst/>
          </a:prstGeom>
          <a:noFill/>
        </p:spPr>
        <p:txBody>
          <a:bodyPr wrap="square" rtlCol="0">
            <a:spAutoFit/>
          </a:bodyPr>
          <a:lstStyle/>
          <a:p>
            <a:r>
              <a:rPr lang="en-US" sz="3200" b="1" dirty="0"/>
              <a:t>PANCHKOSH OF SELF MANAGEMENT </a:t>
            </a:r>
            <a:endParaRPr lang="en-IN" sz="3200" b="1" dirty="0"/>
          </a:p>
        </p:txBody>
      </p:sp>
    </p:spTree>
    <p:extLst>
      <p:ext uri="{BB962C8B-B14F-4D97-AF65-F5344CB8AC3E}">
        <p14:creationId xmlns:p14="http://schemas.microsoft.com/office/powerpoint/2010/main" val="49113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642BEC1-1A79-4880-92D9-BFE4E06295AF}"/>
              </a:ext>
            </a:extLst>
          </p:cNvPr>
          <p:cNvGraphicFramePr/>
          <p:nvPr>
            <p:extLst>
              <p:ext uri="{D42A27DB-BD31-4B8C-83A1-F6EECF244321}">
                <p14:modId xmlns:p14="http://schemas.microsoft.com/office/powerpoint/2010/main" val="3971168240"/>
              </p:ext>
            </p:extLst>
          </p:nvPr>
        </p:nvGraphicFramePr>
        <p:xfrm>
          <a:off x="2032000" y="719665"/>
          <a:ext cx="8128000" cy="545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152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5D045-3DCB-4EE3-BAB7-879CBCBC4836}"/>
              </a:ext>
            </a:extLst>
          </p:cNvPr>
          <p:cNvSpPr txBox="1"/>
          <p:nvPr/>
        </p:nvSpPr>
        <p:spPr>
          <a:xfrm>
            <a:off x="357810" y="1620078"/>
            <a:ext cx="11608904" cy="4448013"/>
          </a:xfrm>
          <a:prstGeom prst="rect">
            <a:avLst/>
          </a:prstGeom>
          <a:noFill/>
        </p:spPr>
        <p:txBody>
          <a:bodyPr wrap="square" rtlCol="0">
            <a:spAutoFit/>
          </a:bodyPr>
          <a:lstStyle/>
          <a:p>
            <a:pPr>
              <a:lnSpc>
                <a:spcPct val="150000"/>
              </a:lnSpc>
            </a:pPr>
            <a:r>
              <a:rPr lang="en-US" sz="3200" dirty="0"/>
              <a:t>ANNAMAYA   :  </a:t>
            </a:r>
            <a:r>
              <a:rPr lang="en-US" sz="3200" b="1" dirty="0"/>
              <a:t>Body and Food</a:t>
            </a:r>
            <a:r>
              <a:rPr lang="en-US" sz="3200" dirty="0"/>
              <a:t>  : What You eat : </a:t>
            </a:r>
            <a:r>
              <a:rPr lang="en-US" sz="3200" dirty="0" err="1"/>
              <a:t>Rajshi</a:t>
            </a:r>
            <a:r>
              <a:rPr lang="en-US" sz="3200" dirty="0"/>
              <a:t>, </a:t>
            </a:r>
            <a:r>
              <a:rPr lang="en-US" sz="3200" dirty="0" err="1"/>
              <a:t>Tamsi</a:t>
            </a:r>
            <a:r>
              <a:rPr lang="en-US" sz="3200" dirty="0"/>
              <a:t>, </a:t>
            </a:r>
            <a:r>
              <a:rPr lang="en-US" sz="3200" dirty="0" err="1"/>
              <a:t>Satvik</a:t>
            </a:r>
            <a:endParaRPr lang="en-US" sz="3200" dirty="0"/>
          </a:p>
          <a:p>
            <a:pPr>
              <a:lnSpc>
                <a:spcPct val="150000"/>
              </a:lnSpc>
            </a:pPr>
            <a:r>
              <a:rPr lang="en-US" sz="3200" dirty="0"/>
              <a:t>Pranayama    : </a:t>
            </a:r>
            <a:r>
              <a:rPr lang="en-US" sz="3200" b="1" dirty="0"/>
              <a:t>Energy and Life   </a:t>
            </a:r>
            <a:r>
              <a:rPr lang="en-US" sz="3200" dirty="0"/>
              <a:t>: positive, Negative </a:t>
            </a:r>
          </a:p>
          <a:p>
            <a:pPr>
              <a:lnSpc>
                <a:spcPct val="150000"/>
              </a:lnSpc>
            </a:pPr>
            <a:r>
              <a:rPr lang="en-US" sz="3200" dirty="0" err="1"/>
              <a:t>Manomaya</a:t>
            </a:r>
            <a:r>
              <a:rPr lang="en-US" sz="3200" dirty="0"/>
              <a:t>    : </a:t>
            </a:r>
            <a:r>
              <a:rPr lang="en-US" sz="3200" b="1" i="1" dirty="0"/>
              <a:t>State of mind</a:t>
            </a:r>
            <a:r>
              <a:rPr lang="en-US" sz="3200" dirty="0"/>
              <a:t>      : </a:t>
            </a:r>
            <a:r>
              <a:rPr lang="en-US" sz="3200" dirty="0" err="1"/>
              <a:t>Satgun</a:t>
            </a:r>
            <a:r>
              <a:rPr lang="en-US" sz="3200" dirty="0"/>
              <a:t>, </a:t>
            </a:r>
            <a:r>
              <a:rPr lang="en-US" sz="3200" dirty="0" err="1"/>
              <a:t>Rajogun</a:t>
            </a:r>
            <a:r>
              <a:rPr lang="en-US" sz="3200" dirty="0"/>
              <a:t>, </a:t>
            </a:r>
            <a:r>
              <a:rPr lang="en-US" sz="3200" dirty="0" err="1"/>
              <a:t>Tamogun</a:t>
            </a:r>
            <a:r>
              <a:rPr lang="en-US" sz="3200" dirty="0"/>
              <a:t> </a:t>
            </a:r>
          </a:p>
          <a:p>
            <a:pPr>
              <a:lnSpc>
                <a:spcPct val="150000"/>
              </a:lnSpc>
            </a:pPr>
            <a:r>
              <a:rPr lang="en-US" sz="3200" dirty="0" err="1"/>
              <a:t>Vigyanmaya</a:t>
            </a:r>
            <a:r>
              <a:rPr lang="en-US" sz="3200" dirty="0"/>
              <a:t>   : </a:t>
            </a:r>
            <a:r>
              <a:rPr lang="en-US" sz="3200" b="1" i="1" dirty="0"/>
              <a:t>Inner soul</a:t>
            </a:r>
            <a:r>
              <a:rPr lang="en-US" sz="3200" dirty="0"/>
              <a:t>            : Sixth sense (</a:t>
            </a:r>
            <a:r>
              <a:rPr lang="en-US" sz="3200" dirty="0" err="1"/>
              <a:t>Antaratma</a:t>
            </a:r>
            <a:r>
              <a:rPr lang="en-US" sz="3200" dirty="0"/>
              <a:t>)</a:t>
            </a:r>
          </a:p>
          <a:p>
            <a:pPr>
              <a:lnSpc>
                <a:spcPct val="150000"/>
              </a:lnSpc>
            </a:pPr>
            <a:r>
              <a:rPr lang="en-US" sz="3200" dirty="0" err="1"/>
              <a:t>Aanandmaya</a:t>
            </a:r>
            <a:r>
              <a:rPr lang="en-US" sz="3200" dirty="0"/>
              <a:t> : </a:t>
            </a:r>
            <a:r>
              <a:rPr lang="en-US" sz="3200" b="1" i="1" dirty="0"/>
              <a:t>Ultimate Happiness</a:t>
            </a:r>
            <a:r>
              <a:rPr lang="en-US" sz="3200" dirty="0"/>
              <a:t> : Be Happy and keep Happy </a:t>
            </a:r>
          </a:p>
          <a:p>
            <a:pPr>
              <a:lnSpc>
                <a:spcPct val="150000"/>
              </a:lnSpc>
            </a:pPr>
            <a:endParaRPr lang="en-IN" sz="3200" dirty="0"/>
          </a:p>
        </p:txBody>
      </p:sp>
      <p:sp>
        <p:nvSpPr>
          <p:cNvPr id="5" name="TextBox 4">
            <a:extLst>
              <a:ext uri="{FF2B5EF4-FFF2-40B4-BE49-F238E27FC236}">
                <a16:creationId xmlns:a16="http://schemas.microsoft.com/office/drawing/2014/main" id="{A167BE38-4CD6-4554-A851-3DA5DF5D729B}"/>
              </a:ext>
            </a:extLst>
          </p:cNvPr>
          <p:cNvSpPr txBox="1"/>
          <p:nvPr/>
        </p:nvSpPr>
        <p:spPr>
          <a:xfrm>
            <a:off x="3289852" y="367748"/>
            <a:ext cx="6510130" cy="584775"/>
          </a:xfrm>
          <a:prstGeom prst="rect">
            <a:avLst/>
          </a:prstGeom>
          <a:noFill/>
        </p:spPr>
        <p:txBody>
          <a:bodyPr wrap="square" rtlCol="0">
            <a:spAutoFit/>
          </a:bodyPr>
          <a:lstStyle/>
          <a:p>
            <a:r>
              <a:rPr lang="en-US" sz="3200" b="1" dirty="0"/>
              <a:t>PANCHKOSH OF SELF MANAGEMENT </a:t>
            </a:r>
            <a:endParaRPr lang="en-IN" sz="3200" b="1" dirty="0"/>
          </a:p>
        </p:txBody>
      </p:sp>
    </p:spTree>
    <p:extLst>
      <p:ext uri="{BB962C8B-B14F-4D97-AF65-F5344CB8AC3E}">
        <p14:creationId xmlns:p14="http://schemas.microsoft.com/office/powerpoint/2010/main" val="1158276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4ED37B4-4AF7-463A-BE6F-DF9450860CE0}"/>
              </a:ext>
            </a:extLst>
          </p:cNvPr>
          <p:cNvGraphicFramePr/>
          <p:nvPr>
            <p:extLst>
              <p:ext uri="{D42A27DB-BD31-4B8C-83A1-F6EECF244321}">
                <p14:modId xmlns:p14="http://schemas.microsoft.com/office/powerpoint/2010/main" val="1946912371"/>
              </p:ext>
            </p:extLst>
          </p:nvPr>
        </p:nvGraphicFramePr>
        <p:xfrm>
          <a:off x="218661" y="119270"/>
          <a:ext cx="11897139" cy="673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3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aning &lt;ul&gt;&lt;li&gt;Ethos can simply mean the disposition, character, or fundamental values peculiar to a specific person, peo...">
            <a:extLst>
              <a:ext uri="{FF2B5EF4-FFF2-40B4-BE49-F238E27FC236}">
                <a16:creationId xmlns:a16="http://schemas.microsoft.com/office/drawing/2014/main" id="{CA6EF754-8155-4C8B-A62B-F78CC0B01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08" b="5471"/>
          <a:stretch/>
        </p:blipFill>
        <p:spPr bwMode="auto">
          <a:xfrm>
            <a:off x="0" y="73514"/>
            <a:ext cx="12039600" cy="665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9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0D437-6B52-408D-B952-1FABEB631530}"/>
              </a:ext>
            </a:extLst>
          </p:cNvPr>
          <p:cNvSpPr txBox="1"/>
          <p:nvPr/>
        </p:nvSpPr>
        <p:spPr>
          <a:xfrm>
            <a:off x="516834" y="381003"/>
            <a:ext cx="11459818" cy="6124754"/>
          </a:xfrm>
          <a:prstGeom prst="rect">
            <a:avLst/>
          </a:prstGeom>
          <a:noFill/>
        </p:spPr>
        <p:txBody>
          <a:bodyPr wrap="square">
            <a:spAutoFit/>
          </a:bodyPr>
          <a:lstStyle/>
          <a:p>
            <a:pPr algn="ctr"/>
            <a:r>
              <a:rPr lang="en-US" sz="3200" b="0" i="0" dirty="0">
                <a:solidFill>
                  <a:srgbClr val="2A2A2A"/>
                </a:solidFill>
                <a:effectLst/>
              </a:rPr>
              <a:t>SELF-MANAGEMENT</a:t>
            </a:r>
            <a:r>
              <a:rPr lang="en-US" sz="2400" b="0" i="0" dirty="0">
                <a:solidFill>
                  <a:srgbClr val="2A2A2A"/>
                </a:solidFill>
                <a:effectLst/>
              </a:rPr>
              <a:t> </a:t>
            </a:r>
          </a:p>
          <a:p>
            <a:pPr algn="just"/>
            <a:r>
              <a:rPr lang="en-US" sz="2400" b="0" i="0" dirty="0">
                <a:solidFill>
                  <a:srgbClr val="2A2A2A"/>
                </a:solidFill>
                <a:effectLst/>
              </a:rPr>
              <a:t>Self-regulation or self-management is the second of the three key areas of personal skills that make up </a:t>
            </a:r>
            <a:r>
              <a:rPr lang="en-US" sz="2400" b="0" i="0" u="none" strike="noStrike" dirty="0">
                <a:solidFill>
                  <a:srgbClr val="022E61"/>
                </a:solidFill>
                <a:effectLst/>
              </a:rPr>
              <a:t>Emotional Intelligence</a:t>
            </a:r>
            <a:r>
              <a:rPr lang="en-US" sz="2400" b="0" i="0" dirty="0">
                <a:solidFill>
                  <a:srgbClr val="2A2A2A"/>
                </a:solidFill>
                <a:effectLst/>
              </a:rPr>
              <a:t>.</a:t>
            </a:r>
          </a:p>
          <a:p>
            <a:pPr algn="just"/>
            <a:endParaRPr lang="en-US" sz="2400" b="0" i="0" dirty="0">
              <a:solidFill>
                <a:srgbClr val="2A2A2A"/>
              </a:solidFill>
              <a:effectLst/>
            </a:endParaRPr>
          </a:p>
          <a:p>
            <a:pPr algn="just"/>
            <a:r>
              <a:rPr lang="en-US" sz="2400" b="0" i="0" dirty="0">
                <a:solidFill>
                  <a:srgbClr val="2A2A2A"/>
                </a:solidFill>
                <a:effectLst/>
              </a:rPr>
              <a:t>Self-regulation is concerned with how you control and manage yourself and your emotions, inner resources, and abilities. It also includes your ability to manage your impulses.</a:t>
            </a:r>
          </a:p>
          <a:p>
            <a:pPr algn="just"/>
            <a:endParaRPr lang="en-US" sz="2400" b="0" i="0" dirty="0">
              <a:solidFill>
                <a:srgbClr val="2A2A2A"/>
              </a:solidFill>
              <a:effectLst/>
            </a:endParaRPr>
          </a:p>
          <a:p>
            <a:pPr algn="just"/>
            <a:r>
              <a:rPr lang="en-US" sz="2400" b="1" i="0" dirty="0">
                <a:solidFill>
                  <a:srgbClr val="2A2A2A"/>
                </a:solidFill>
                <a:effectLst/>
              </a:rPr>
              <a:t>Self-regulation also includes an element of taking responsibility for your own actions, and ensuring that what you do matches with your personal values.</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p>
          <a:p>
            <a:pPr algn="just"/>
            <a:endParaRPr lang="en-US" altLang="en-US" sz="2400" dirty="0">
              <a:latin typeface="Open Sans" panose="020B0606030504020204" pitchFamily="34" charset="0"/>
              <a:cs typeface="Open Sans" panose="020B0606030504020204" pitchFamily="34" charset="0"/>
            </a:endParaRPr>
          </a:p>
          <a:p>
            <a:pPr algn="just"/>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Five Elements Make Up Self-Regulation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Self-control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Trustworthiness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Conscientiousness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Adaptability</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Innovation</a:t>
            </a:r>
            <a:endParaRPr lang="en-IN" sz="2400" dirty="0"/>
          </a:p>
        </p:txBody>
      </p:sp>
      <p:sp>
        <p:nvSpPr>
          <p:cNvPr id="4" name="Rectangle 1">
            <a:extLst>
              <a:ext uri="{FF2B5EF4-FFF2-40B4-BE49-F238E27FC236}">
                <a16:creationId xmlns:a16="http://schemas.microsoft.com/office/drawing/2014/main" id="{46DC8CF4-FCBA-4E3F-89C4-695EBE47A604}"/>
              </a:ext>
            </a:extLst>
          </p:cNvPr>
          <p:cNvSpPr>
            <a:spLocks noChangeArrowheads="1"/>
          </p:cNvSpPr>
          <p:nvPr/>
        </p:nvSpPr>
        <p:spPr bwMode="auto">
          <a:xfrm>
            <a:off x="150743" y="2388832"/>
            <a:ext cx="184731" cy="533399"/>
          </a:xfrm>
          <a:prstGeom prst="rect">
            <a:avLst/>
          </a:prstGeom>
          <a:solidFill>
            <a:srgbClr val="7676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6658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BDC9D7-10E5-44F9-907E-01E829B98AB7}"/>
              </a:ext>
            </a:extLst>
          </p:cNvPr>
          <p:cNvSpPr>
            <a:spLocks noChangeArrowheads="1"/>
          </p:cNvSpPr>
          <p:nvPr/>
        </p:nvSpPr>
        <p:spPr bwMode="auto">
          <a:xfrm>
            <a:off x="1" y="370438"/>
            <a:ext cx="12192000" cy="5942464"/>
          </a:xfrm>
          <a:prstGeom prst="rect">
            <a:avLst/>
          </a:prstGeom>
          <a:solidFill>
            <a:schemeClr val="bg1"/>
          </a:solidFill>
          <a:ln>
            <a:noFill/>
          </a:ln>
          <a:effectLst/>
        </p:spPr>
        <p:txBody>
          <a:bodyPr vert="horz" wrap="square" lIns="91440"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cs typeface="Arial" panose="020B0604020202020204" pitchFamily="34" charset="0"/>
              </a:rPr>
              <a:t>SELF-CONTROL</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800" b="1" i="0" u="none" strike="noStrike" cap="none" normalizeH="0" baseline="0" dirty="0">
                <a:ln>
                  <a:noFill/>
                </a:ln>
                <a:solidFill>
                  <a:srgbClr val="2A2A2A"/>
                </a:solidFill>
                <a:effectLst/>
                <a:latin typeface="+mn-lt"/>
                <a:cs typeface="Open Sans" panose="020B0606030504020204" pitchFamily="34" charset="0"/>
              </a:rPr>
              <a:t>Self-control is NOT masking or hiding your emotions but recognizing and controlling them appropriately. </a:t>
            </a:r>
            <a:endParaRPr kumimoji="0" lang="en-US" altLang="en-US" sz="28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800" b="1" i="0" u="none" strike="noStrike" cap="none" normalizeH="0" baseline="0" dirty="0">
                <a:ln>
                  <a:noFill/>
                </a:ln>
                <a:solidFill>
                  <a:srgbClr val="2A2A2A"/>
                </a:solidFill>
                <a:effectLst/>
                <a:latin typeface="+mn-lt"/>
                <a:cs typeface="Open Sans" panose="020B0606030504020204" pitchFamily="34" charset="0"/>
              </a:rPr>
              <a:t>This means NOT making rash decisions or over-reacting to a situation but remaining calm and rational. It leads to being able to make balanced decisions based on what is really important, and not just how we feel at the time.</a:t>
            </a:r>
            <a:endParaRPr kumimoji="0" lang="en-US" altLang="en-US" sz="28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rgbClr val="2A2A2A"/>
                </a:solidFill>
                <a:effectLst/>
                <a:latin typeface="+mn-lt"/>
                <a:cs typeface="Open Sans" panose="020B0606030504020204" pitchFamily="34" charset="0"/>
              </a:rPr>
              <a:t>People who have good self-control generally remain calm even when stressed. They are able to think clearly under pressure and still make good decisions.</a:t>
            </a:r>
            <a:endParaRPr kumimoji="0" lang="en-US" altLang="en-US" sz="28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rgbClr val="2A2A2A"/>
                </a:solidFill>
                <a:effectLst/>
                <a:latin typeface="+mn-lt"/>
                <a:cs typeface="Open Sans" panose="020B0606030504020204" pitchFamily="34" charset="0"/>
              </a:rPr>
              <a:t>Self-control usually manifests itself as the </a:t>
            </a:r>
            <a:r>
              <a:rPr kumimoji="0" lang="en-US" altLang="en-US" sz="2800" b="0" i="1" u="none" strike="noStrike" cap="none" normalizeH="0" baseline="0" dirty="0">
                <a:ln>
                  <a:noFill/>
                </a:ln>
                <a:solidFill>
                  <a:srgbClr val="2A2A2A"/>
                </a:solidFill>
                <a:effectLst/>
                <a:latin typeface="+mn-lt"/>
                <a:cs typeface="Open Sans" panose="020B0606030504020204" pitchFamily="34" charset="0"/>
              </a:rPr>
              <a:t>absence</a:t>
            </a:r>
            <a:r>
              <a:rPr kumimoji="0" lang="en-US" altLang="en-US" sz="2800" b="0" i="0" u="none" strike="noStrike" cap="none" normalizeH="0" baseline="0" dirty="0">
                <a:ln>
                  <a:noFill/>
                </a:ln>
                <a:solidFill>
                  <a:srgbClr val="2A2A2A"/>
                </a:solidFill>
                <a:effectLst/>
                <a:latin typeface="+mn-lt"/>
                <a:cs typeface="Open Sans" panose="020B0606030504020204" pitchFamily="34" charset="0"/>
              </a:rPr>
              <a:t> of visible emotion.</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0184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AF7610-8CDE-49E2-8AB7-EC9142EF0121}"/>
              </a:ext>
            </a:extLst>
          </p:cNvPr>
          <p:cNvSpPr>
            <a:spLocks noChangeArrowheads="1"/>
          </p:cNvSpPr>
          <p:nvPr/>
        </p:nvSpPr>
        <p:spPr bwMode="auto">
          <a:xfrm>
            <a:off x="271669" y="122658"/>
            <a:ext cx="11648661" cy="5916944"/>
          </a:xfrm>
          <a:prstGeom prst="rect">
            <a:avLst/>
          </a:prstGeom>
          <a:solidFill>
            <a:schemeClr val="bg1"/>
          </a:solidFill>
          <a:ln>
            <a:noFill/>
          </a:ln>
          <a:effectLst/>
        </p:spPr>
        <p:txBody>
          <a:bodyPr vert="horz" wrap="square" lIns="91440"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cs typeface="Arial" panose="020B0604020202020204" pitchFamily="34" charset="0"/>
              </a:rPr>
              <a:t>TRUSTWORTHINESS AND CONSCIENTIOUSNESS</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rgbClr val="2A2A2A"/>
                </a:solidFill>
                <a:effectLst/>
                <a:latin typeface="+mn-lt"/>
                <a:cs typeface="Open Sans" panose="020B0606030504020204" pitchFamily="34" charset="0"/>
              </a:rPr>
              <a:t>Trustworthiness and conscientiousness can be considered as two sides of the same coin, because both are about behaving ‘well’, in accordance with your personal values and code of ethics.</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endParaRPr kumimoji="0" lang="en-US" altLang="en-US" sz="24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rgbClr val="2A2A2A"/>
                </a:solidFill>
                <a:effectLst/>
                <a:latin typeface="+mn-lt"/>
                <a:cs typeface="Open Sans" panose="020B0606030504020204" pitchFamily="34" charset="0"/>
              </a:rPr>
              <a:t>Trustworthiness</a:t>
            </a:r>
            <a:r>
              <a:rPr kumimoji="0" lang="en-US" altLang="en-US" sz="2400" b="0" i="0" u="none" strike="noStrike" cap="none" normalizeH="0" baseline="0" dirty="0">
                <a:ln>
                  <a:noFill/>
                </a:ln>
                <a:solidFill>
                  <a:srgbClr val="2A2A2A"/>
                </a:solidFill>
                <a:effectLst/>
                <a:latin typeface="+mn-lt"/>
                <a:cs typeface="Open Sans" panose="020B0606030504020204" pitchFamily="34" charset="0"/>
              </a:rPr>
              <a:t> is your ability to maintain your integrity, which means ensuring that what you do is consistent with your personal values. </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endParaRPr kumimoji="0" lang="en-US" altLang="en-US" sz="24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rgbClr val="2A2A2A"/>
                </a:solidFill>
                <a:effectLst/>
                <a:latin typeface="+mn-lt"/>
                <a:cs typeface="Open Sans" panose="020B0606030504020204" pitchFamily="34" charset="0"/>
              </a:rPr>
              <a:t>People who are trustworthy act ethically. </a:t>
            </a:r>
            <a:r>
              <a:rPr kumimoji="0" lang="en-US" altLang="en-US" sz="2400" b="0" i="0" u="none" strike="noStrike" cap="none" normalizeH="0" baseline="0" dirty="0">
                <a:ln>
                  <a:noFill/>
                </a:ln>
                <a:solidFill>
                  <a:srgbClr val="2A2A2A"/>
                </a:solidFill>
                <a:effectLst/>
                <a:latin typeface="+mn-lt"/>
                <a:cs typeface="Open Sans" panose="020B0606030504020204" pitchFamily="34" charset="0"/>
              </a:rPr>
              <a:t>They build trust through their personal actions, and the way that their actions are consistent with their espoused values. They are also prepared to confront unethical actions and take a stand when necessary, even if that stand will be unpopular.</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Ø"/>
              <a:tabLst/>
            </a:pPr>
            <a:endParaRPr kumimoji="0" lang="en-US" altLang="en-US" sz="2400" b="0" i="0" u="none" strike="noStrike" cap="none" normalizeH="0" baseline="0" dirty="0">
              <a:ln>
                <a:noFill/>
              </a:ln>
              <a:solidFill>
                <a:srgbClr val="2A2A2A"/>
              </a:solidFill>
              <a:effectLst/>
              <a:latin typeface="+mn-lt"/>
              <a:cs typeface="Open Sans" panose="020B0606030504020204" pitchFamily="34" charset="0"/>
            </a:endParaRPr>
          </a:p>
          <a:p>
            <a:pPr algn="l"/>
            <a:r>
              <a:rPr lang="en-US" sz="2400" b="1" i="0" dirty="0">
                <a:solidFill>
                  <a:srgbClr val="2A2A2A"/>
                </a:solidFill>
                <a:effectLst/>
                <a:latin typeface="+mn-lt"/>
              </a:rPr>
              <a:t>Conscientiousness </a:t>
            </a:r>
            <a:r>
              <a:rPr lang="en-US" sz="2400" b="0" i="0" dirty="0">
                <a:solidFill>
                  <a:srgbClr val="2A2A2A"/>
                </a:solidFill>
                <a:effectLst/>
                <a:latin typeface="+mn-lt"/>
              </a:rPr>
              <a:t>is taking responsibility for your own personal performance, and making sure that it matches up to your ability and your values.</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29710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258DD-80FD-43A6-86EF-168B3947930B}"/>
              </a:ext>
            </a:extLst>
          </p:cNvPr>
          <p:cNvSpPr txBox="1"/>
          <p:nvPr/>
        </p:nvSpPr>
        <p:spPr>
          <a:xfrm>
            <a:off x="695739" y="612845"/>
            <a:ext cx="11231217" cy="5575052"/>
          </a:xfrm>
          <a:prstGeom prst="rect">
            <a:avLst/>
          </a:prstGeom>
          <a:noFill/>
        </p:spPr>
        <p:txBody>
          <a:bodyPr wrap="square">
            <a:spAutoFit/>
          </a:bodyPr>
          <a:lstStyle/>
          <a:p>
            <a:pPr algn="ctr">
              <a:lnSpc>
                <a:spcPct val="150000"/>
              </a:lnSpc>
            </a:pPr>
            <a:r>
              <a:rPr lang="en-US" sz="2400" b="0" i="0" dirty="0">
                <a:solidFill>
                  <a:srgbClr val="000000"/>
                </a:solidFill>
                <a:effectLst/>
              </a:rPr>
              <a:t>ADAPTABILITY</a:t>
            </a:r>
          </a:p>
          <a:p>
            <a:pPr algn="just">
              <a:lnSpc>
                <a:spcPct val="150000"/>
              </a:lnSpc>
            </a:pPr>
            <a:r>
              <a:rPr lang="en-US" sz="2400" b="1" i="0" dirty="0">
                <a:solidFill>
                  <a:srgbClr val="2A2A2A"/>
                </a:solidFill>
                <a:effectLst/>
              </a:rPr>
              <a:t>Adaptability was defined by Daniel Goleman as being flexible in responding to change.</a:t>
            </a:r>
          </a:p>
          <a:p>
            <a:pPr algn="just">
              <a:lnSpc>
                <a:spcPct val="150000"/>
              </a:lnSpc>
            </a:pPr>
            <a:r>
              <a:rPr lang="en-US" sz="2400" b="0" i="0" dirty="0">
                <a:solidFill>
                  <a:srgbClr val="2A2A2A"/>
                </a:solidFill>
                <a:effectLst/>
              </a:rPr>
              <a:t>Change is difficult for many of us to manage. Anyone who has had any close contact with children will </a:t>
            </a:r>
            <a:r>
              <a:rPr lang="en-US" sz="2400" b="0" i="0" dirty="0" err="1">
                <a:solidFill>
                  <a:srgbClr val="2A2A2A"/>
                </a:solidFill>
                <a:effectLst/>
              </a:rPr>
              <a:t>recognise</a:t>
            </a:r>
            <a:r>
              <a:rPr lang="en-US" sz="2400" b="0" i="0" dirty="0">
                <a:solidFill>
                  <a:srgbClr val="2A2A2A"/>
                </a:solidFill>
                <a:effectLst/>
              </a:rPr>
              <a:t> that change is unsettling and stressful for small children, and that being able to manage it is very much a learned skill. Without careful control and development of our personal adaptability and </a:t>
            </a:r>
            <a:r>
              <a:rPr lang="en-US" sz="2400" b="1" i="0" u="none" strike="noStrike" dirty="0">
                <a:solidFill>
                  <a:srgbClr val="022E61"/>
                </a:solidFill>
                <a:effectLst/>
              </a:rPr>
              <a:t>resilience</a:t>
            </a:r>
            <a:r>
              <a:rPr lang="en-US" sz="2400" b="0" i="0" dirty="0">
                <a:solidFill>
                  <a:srgbClr val="2A2A2A"/>
                </a:solidFill>
                <a:effectLst/>
              </a:rPr>
              <a:t>, personal change can remain very stressful into adulthood.</a:t>
            </a:r>
          </a:p>
          <a:p>
            <a:pPr algn="just">
              <a:lnSpc>
                <a:spcPct val="150000"/>
              </a:lnSpc>
            </a:pPr>
            <a:r>
              <a:rPr lang="en-US" sz="2400" b="1" i="0" dirty="0">
                <a:solidFill>
                  <a:srgbClr val="2A2A2A"/>
                </a:solidFill>
                <a:effectLst/>
              </a:rPr>
              <a:t>However, by understanding what is happening, and developing our ability to manage change, it is possible to greet change as an adventure, rather than as a problem.</a:t>
            </a:r>
            <a:br>
              <a:rPr lang="en-US" sz="2400" dirty="0"/>
            </a:br>
            <a:endParaRPr lang="en-IN" sz="2400" dirty="0"/>
          </a:p>
        </p:txBody>
      </p:sp>
    </p:spTree>
    <p:extLst>
      <p:ext uri="{BB962C8B-B14F-4D97-AF65-F5344CB8AC3E}">
        <p14:creationId xmlns:p14="http://schemas.microsoft.com/office/powerpoint/2010/main" val="249533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23D5CA-D8B6-4E80-B40B-01D73F5CF967}"/>
              </a:ext>
            </a:extLst>
          </p:cNvPr>
          <p:cNvSpPr txBox="1"/>
          <p:nvPr/>
        </p:nvSpPr>
        <p:spPr>
          <a:xfrm>
            <a:off x="496958" y="714395"/>
            <a:ext cx="11390242" cy="4955203"/>
          </a:xfrm>
          <a:prstGeom prst="rect">
            <a:avLst/>
          </a:prstGeom>
          <a:noFill/>
        </p:spPr>
        <p:txBody>
          <a:bodyPr wrap="square">
            <a:spAutoFit/>
          </a:bodyPr>
          <a:lstStyle/>
          <a:p>
            <a:pPr algn="ctr"/>
            <a:r>
              <a:rPr lang="en-US" sz="2800" b="0" i="0" dirty="0">
                <a:solidFill>
                  <a:srgbClr val="000000"/>
                </a:solidFill>
                <a:effectLst/>
              </a:rPr>
              <a:t>INNOVATION</a:t>
            </a:r>
          </a:p>
          <a:p>
            <a:pPr algn="ctr"/>
            <a:r>
              <a:rPr lang="en-US" sz="2400" b="1" i="0" dirty="0">
                <a:solidFill>
                  <a:srgbClr val="2A2A2A"/>
                </a:solidFill>
                <a:effectLst/>
              </a:rPr>
              <a:t>Innovation is being open to novel ideas and approaches.</a:t>
            </a:r>
          </a:p>
          <a:p>
            <a:pPr algn="l"/>
            <a:endParaRPr lang="en-US" sz="2400" b="0" i="0" dirty="0">
              <a:solidFill>
                <a:srgbClr val="2A2A2A"/>
              </a:solidFill>
              <a:effectLst/>
            </a:endParaRPr>
          </a:p>
          <a:p>
            <a:pPr algn="ctr"/>
            <a:r>
              <a:rPr lang="en-US" sz="2400" b="0" i="0" dirty="0">
                <a:solidFill>
                  <a:srgbClr val="2A2A2A"/>
                </a:solidFill>
                <a:effectLst/>
              </a:rPr>
              <a:t>An Essential Part of Emotional Intelligence</a:t>
            </a:r>
          </a:p>
          <a:p>
            <a:pPr algn="ctr"/>
            <a:endParaRPr lang="en-US" sz="2400" b="0" i="0" dirty="0">
              <a:solidFill>
                <a:srgbClr val="2A2A2A"/>
              </a:solidFill>
              <a:effectLst/>
            </a:endParaRPr>
          </a:p>
          <a:p>
            <a:pPr algn="ctr"/>
            <a:r>
              <a:rPr lang="en-US" sz="2400" b="1" i="0" dirty="0">
                <a:solidFill>
                  <a:srgbClr val="2A2A2A"/>
                </a:solidFill>
                <a:effectLst/>
              </a:rPr>
              <a:t>Learning to regulate and manage yourself, your emotions and your inner resources         is a key stepping stone to good emotional intelligence.</a:t>
            </a:r>
          </a:p>
          <a:p>
            <a:pPr algn="ctr"/>
            <a:endParaRPr lang="en-US" sz="2400" b="0" i="0" dirty="0">
              <a:solidFill>
                <a:srgbClr val="2A2A2A"/>
              </a:solidFill>
              <a:effectLst/>
            </a:endParaRPr>
          </a:p>
          <a:p>
            <a:pPr algn="ctr"/>
            <a:r>
              <a:rPr lang="en-US" sz="2400" b="0" i="0" dirty="0">
                <a:solidFill>
                  <a:srgbClr val="2A2A2A"/>
                </a:solidFill>
                <a:effectLst/>
              </a:rPr>
              <a:t>Only those who understand and value themselves, and are able to draw on their own resources, will be able to relate fully and completely to others.</a:t>
            </a:r>
          </a:p>
          <a:p>
            <a:br>
              <a:rPr lang="en-US" sz="2400" dirty="0"/>
            </a:br>
            <a:br>
              <a:rPr lang="en-US" sz="2400" dirty="0"/>
            </a:br>
            <a:endParaRPr lang="en-IN" sz="2400" dirty="0"/>
          </a:p>
        </p:txBody>
      </p:sp>
    </p:spTree>
    <p:extLst>
      <p:ext uri="{BB962C8B-B14F-4D97-AF65-F5344CB8AC3E}">
        <p14:creationId xmlns:p14="http://schemas.microsoft.com/office/powerpoint/2010/main" val="950838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F0C9C8-5626-41BF-8BAF-7B2A932244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0000" r="-2003" b="4216"/>
          <a:stretch/>
        </p:blipFill>
        <p:spPr bwMode="auto">
          <a:xfrm>
            <a:off x="3468757" y="3429000"/>
            <a:ext cx="4760843" cy="2136913"/>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A42C29D8-816E-4C2D-92D2-06FC9D569ADD}"/>
              </a:ext>
            </a:extLst>
          </p:cNvPr>
          <p:cNvSpPr/>
          <p:nvPr/>
        </p:nvSpPr>
        <p:spPr>
          <a:xfrm>
            <a:off x="5510418" y="2126251"/>
            <a:ext cx="4949687" cy="1391479"/>
          </a:xfrm>
          <a:prstGeom prst="cloud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THOUGHT MANAGEMENT</a:t>
            </a:r>
          </a:p>
          <a:p>
            <a:pPr algn="ctr"/>
            <a:r>
              <a:rPr lang="en-US" sz="1800" dirty="0">
                <a:ln w="0"/>
                <a:solidFill>
                  <a:schemeClr val="tx1"/>
                </a:solidFill>
                <a:effectLst>
                  <a:outerShdw blurRad="38100" dist="19050" dir="2700000" algn="tl" rotWithShape="0">
                    <a:schemeClr val="dk1">
                      <a:alpha val="40000"/>
                    </a:schemeClr>
                  </a:outerShdw>
                </a:effectLst>
              </a:rPr>
              <a:t>Link Between Thoughts, feelings and behavior </a:t>
            </a:r>
            <a:endParaRPr lang="en-IN" sz="180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5220EF65-CD2C-4A44-BFAE-03E75D0DBC4E}"/>
              </a:ext>
            </a:extLst>
          </p:cNvPr>
          <p:cNvSpPr txBox="1"/>
          <p:nvPr/>
        </p:nvSpPr>
        <p:spPr>
          <a:xfrm>
            <a:off x="2006046" y="427382"/>
            <a:ext cx="4603475" cy="584775"/>
          </a:xfrm>
          <a:prstGeom prst="rect">
            <a:avLst/>
          </a:prstGeom>
          <a:solidFill>
            <a:srgbClr val="FFFFCC"/>
          </a:solidFill>
          <a:scene3d>
            <a:camera prst="orthographicFront"/>
            <a:lightRig rig="threePt" dir="t"/>
          </a:scene3d>
          <a:sp3d>
            <a:bevelT w="165100" prst="coolSlant"/>
          </a:sp3d>
        </p:spPr>
        <p:txBody>
          <a:bodyPr wrap="square" rtlCol="0">
            <a:spAutoFit/>
          </a:bodyPr>
          <a:lstStyle/>
          <a:p>
            <a:pPr algn="ctr"/>
            <a:r>
              <a:rPr lang="en-US" sz="3200" dirty="0"/>
              <a:t>THOUGHT MANAGEMENT</a:t>
            </a:r>
          </a:p>
        </p:txBody>
      </p:sp>
    </p:spTree>
    <p:extLst>
      <p:ext uri="{BB962C8B-B14F-4D97-AF65-F5344CB8AC3E}">
        <p14:creationId xmlns:p14="http://schemas.microsoft.com/office/powerpoint/2010/main" val="104817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B1C9B-34AE-48F9-BDA8-10A202F96C8A}"/>
              </a:ext>
            </a:extLst>
          </p:cNvPr>
          <p:cNvSpPr txBox="1"/>
          <p:nvPr/>
        </p:nvSpPr>
        <p:spPr>
          <a:xfrm>
            <a:off x="69575" y="181957"/>
            <a:ext cx="12009782" cy="6001643"/>
          </a:xfrm>
          <a:prstGeom prst="rect">
            <a:avLst/>
          </a:prstGeom>
          <a:noFill/>
        </p:spPr>
        <p:txBody>
          <a:bodyPr wrap="square">
            <a:spAutoFit/>
          </a:bodyPr>
          <a:lstStyle/>
          <a:p>
            <a:pPr algn="ctr"/>
            <a:r>
              <a:rPr lang="en-US" sz="3200" b="0" i="0" dirty="0">
                <a:solidFill>
                  <a:srgbClr val="0A0A0A"/>
                </a:solidFill>
                <a:effectLst/>
              </a:rPr>
              <a:t>One of the best tools is how to understand and change my thoughts.</a:t>
            </a:r>
          </a:p>
          <a:p>
            <a:pPr algn="ctr"/>
            <a:r>
              <a:rPr lang="en-US" sz="3200" b="0" i="0" dirty="0">
                <a:solidFill>
                  <a:srgbClr val="0A0A0A"/>
                </a:solidFill>
                <a:effectLst/>
              </a:rPr>
              <a:t> </a:t>
            </a:r>
            <a:r>
              <a:rPr lang="en-US" sz="3200" b="1" i="1" dirty="0">
                <a:solidFill>
                  <a:srgbClr val="0A0A0A"/>
                </a:solidFill>
                <a:effectLst/>
              </a:rPr>
              <a:t>It’s estimated that humans have an average of 60,000 thoughts per day! Were you aware you were thinking so much? Probably not, for a vast majority of these thoughts are what called </a:t>
            </a:r>
          </a:p>
          <a:p>
            <a:pPr algn="ctr"/>
            <a:r>
              <a:rPr lang="en-US" sz="3200" b="1" i="1" dirty="0">
                <a:solidFill>
                  <a:srgbClr val="0A0A0A"/>
                </a:solidFill>
                <a:effectLst/>
              </a:rPr>
              <a:t>“Automatic Thoughts”</a:t>
            </a:r>
          </a:p>
          <a:p>
            <a:pPr algn="ctr"/>
            <a:r>
              <a:rPr lang="en-US" sz="3200" b="1" i="1" dirty="0">
                <a:solidFill>
                  <a:srgbClr val="0A0A0A"/>
                </a:solidFill>
              </a:rPr>
              <a:t>t</a:t>
            </a:r>
            <a:r>
              <a:rPr lang="en-US" sz="3200" b="1" i="1" dirty="0">
                <a:solidFill>
                  <a:srgbClr val="0A0A0A"/>
                </a:solidFill>
                <a:effectLst/>
              </a:rPr>
              <a:t>hey come automatically, without any conscious effort on our part, and most of the time we don’t even hear them. </a:t>
            </a:r>
          </a:p>
          <a:p>
            <a:pPr algn="just"/>
            <a:r>
              <a:rPr lang="en-US" sz="3200" b="0" i="0" dirty="0">
                <a:solidFill>
                  <a:srgbClr val="0A0A0A"/>
                </a:solidFill>
                <a:effectLst/>
              </a:rPr>
              <a:t>The problem is that our thoughts are linked to our bodily reactions, emotions, and behaviors. Even thoughts we don’t intend or want can set off a cycle of sensations, emotions and behavioral reactions, leaving us feeling out of control. But learning to see the connection between thoughts, feelings, bodily responses, and behaviors empowers us.</a:t>
            </a:r>
            <a:endParaRPr lang="en-IN" sz="3200" dirty="0"/>
          </a:p>
        </p:txBody>
      </p:sp>
    </p:spTree>
    <p:extLst>
      <p:ext uri="{BB962C8B-B14F-4D97-AF65-F5344CB8AC3E}">
        <p14:creationId xmlns:p14="http://schemas.microsoft.com/office/powerpoint/2010/main" val="138604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DA3CDF-43B1-4F29-BC87-D6FEB1502497}"/>
              </a:ext>
            </a:extLst>
          </p:cNvPr>
          <p:cNvSpPr txBox="1"/>
          <p:nvPr/>
        </p:nvSpPr>
        <p:spPr>
          <a:xfrm>
            <a:off x="4036667" y="0"/>
            <a:ext cx="6097656" cy="646331"/>
          </a:xfrm>
          <a:prstGeom prst="rect">
            <a:avLst/>
          </a:prstGeom>
          <a:noFill/>
        </p:spPr>
        <p:txBody>
          <a:bodyPr wrap="square">
            <a:spAutoFit/>
          </a:bodyPr>
          <a:lstStyle/>
          <a:p>
            <a:r>
              <a:rPr lang="en-IN" sz="3600" b="1" i="0" dirty="0">
                <a:solidFill>
                  <a:srgbClr val="0A0A0A"/>
                </a:solidFill>
                <a:effectLst/>
              </a:rPr>
              <a:t>The Thought Cycle</a:t>
            </a:r>
            <a:endParaRPr lang="en-IN" sz="3600" dirty="0"/>
          </a:p>
        </p:txBody>
      </p:sp>
      <p:sp>
        <p:nvSpPr>
          <p:cNvPr id="5" name="TextBox 4">
            <a:extLst>
              <a:ext uri="{FF2B5EF4-FFF2-40B4-BE49-F238E27FC236}">
                <a16:creationId xmlns:a16="http://schemas.microsoft.com/office/drawing/2014/main" id="{E5916020-E270-4626-A577-CC81A37CE71F}"/>
              </a:ext>
            </a:extLst>
          </p:cNvPr>
          <p:cNvSpPr txBox="1"/>
          <p:nvPr/>
        </p:nvSpPr>
        <p:spPr>
          <a:xfrm>
            <a:off x="152401" y="874935"/>
            <a:ext cx="11953460" cy="6124754"/>
          </a:xfrm>
          <a:prstGeom prst="rect">
            <a:avLst/>
          </a:prstGeom>
          <a:noFill/>
        </p:spPr>
        <p:txBody>
          <a:bodyPr wrap="square">
            <a:spAutoFit/>
          </a:bodyPr>
          <a:lstStyle/>
          <a:p>
            <a:pPr algn="just"/>
            <a:r>
              <a:rPr lang="en-US" sz="2800" b="0" i="0" dirty="0">
                <a:solidFill>
                  <a:srgbClr val="0A0A0A"/>
                </a:solidFill>
                <a:effectLst/>
              </a:rPr>
              <a:t>Life gives us situations. For example, I am walking through the forest when I see a bear. An automatic thought arises, “Ah! There’s a bear!”  This thought creates a physiological response: my blood pressure rises, pulse increases, heart rate speeds up, and adrenaline pumps through my body. Almost simultaneously there is an emotion, or several emotions. Facing the bear I feel anxiety, panic, and fear; I then engage in a behavior. In this case, I run away from the bear. (Now, I have learned recently that the best thing to do when encountering a bear is actually </a:t>
            </a:r>
            <a:r>
              <a:rPr lang="en-US" sz="2800" b="0" i="1" dirty="0">
                <a:solidFill>
                  <a:srgbClr val="0A0A0A"/>
                </a:solidFill>
                <a:effectLst/>
              </a:rPr>
              <a:t>not</a:t>
            </a:r>
            <a:r>
              <a:rPr lang="en-US" sz="2800" b="0" i="0" dirty="0">
                <a:solidFill>
                  <a:srgbClr val="0A0A0A"/>
                </a:solidFill>
                <a:effectLst/>
              </a:rPr>
              <a:t> to run away, but for the sake of this example, we will ignore that little fact). Let’s say I run away to safety. What is my next thought? Perhaps, “Wow!  I am safe! Way to go, me! Whew!”  And my body’s response is for my parasympathetic nervous system to kick in, my heart rate slows, pulse lowers, and breathing resumes a more natural pattern. I have some emotions—joy, relief, satisfaction! And my next behavior? I go out for an ice-cream cone to celebrate my success!</a:t>
            </a:r>
            <a:endParaRPr lang="en-IN" sz="2800" dirty="0"/>
          </a:p>
        </p:txBody>
      </p:sp>
    </p:spTree>
    <p:extLst>
      <p:ext uri="{BB962C8B-B14F-4D97-AF65-F5344CB8AC3E}">
        <p14:creationId xmlns:p14="http://schemas.microsoft.com/office/powerpoint/2010/main" val="128670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A14C5-377E-4873-88F8-947BBD3BEC3E}"/>
              </a:ext>
            </a:extLst>
          </p:cNvPr>
          <p:cNvSpPr txBox="1"/>
          <p:nvPr/>
        </p:nvSpPr>
        <p:spPr>
          <a:xfrm>
            <a:off x="355600" y="674400"/>
            <a:ext cx="11480800" cy="5509200"/>
          </a:xfrm>
          <a:prstGeom prst="rect">
            <a:avLst/>
          </a:prstGeom>
          <a:noFill/>
        </p:spPr>
        <p:txBody>
          <a:bodyPr wrap="square">
            <a:spAutoFit/>
          </a:bodyPr>
          <a:lstStyle/>
          <a:p>
            <a:pPr algn="just" fontAlgn="base"/>
            <a:r>
              <a:rPr lang="en-US" sz="3200" b="0" i="0" dirty="0">
                <a:solidFill>
                  <a:srgbClr val="0A0A0A"/>
                </a:solidFill>
                <a:effectLst/>
              </a:rPr>
              <a:t>But let’s say I’ve been raised to believe I am good-for-nothing—I am a wimp, I overreact, I always run away from my problems. In this case, after I find myself safely out of the bear’s reach, my thoughts might sound like, “You are such a wimp! Why did you run? It was just a </a:t>
            </a:r>
            <a:r>
              <a:rPr lang="en-US" sz="3200" b="0" i="1" dirty="0">
                <a:solidFill>
                  <a:srgbClr val="0A0A0A"/>
                </a:solidFill>
                <a:effectLst/>
              </a:rPr>
              <a:t>small</a:t>
            </a:r>
            <a:r>
              <a:rPr lang="en-US" sz="3200" b="0" i="0" dirty="0">
                <a:solidFill>
                  <a:srgbClr val="0A0A0A"/>
                </a:solidFill>
                <a:effectLst/>
              </a:rPr>
              <a:t> bear. You probably could have taken it! Why are you always such a coward?” My body’s response would be to keep the cortisol and adrenaline flowing, my stomach would become upset from tension, and my breathing would remain fast and shallow. My emotions might include frustration, anger, disappointment, and self-loathing. And my behavior? I would go and eat an entire</a:t>
            </a:r>
            <a:r>
              <a:rPr lang="en-US" sz="3200" b="0" i="1" dirty="0">
                <a:solidFill>
                  <a:srgbClr val="0A0A0A"/>
                </a:solidFill>
                <a:effectLst/>
              </a:rPr>
              <a:t> carton</a:t>
            </a:r>
            <a:r>
              <a:rPr lang="en-US" sz="3200" b="0" i="0" dirty="0">
                <a:solidFill>
                  <a:srgbClr val="0A0A0A"/>
                </a:solidFill>
                <a:effectLst/>
              </a:rPr>
              <a:t> of ice-cream as form of self-punishment.</a:t>
            </a:r>
            <a:endParaRPr lang="en-IN" sz="3200" dirty="0"/>
          </a:p>
        </p:txBody>
      </p:sp>
    </p:spTree>
    <p:extLst>
      <p:ext uri="{BB962C8B-B14F-4D97-AF65-F5344CB8AC3E}">
        <p14:creationId xmlns:p14="http://schemas.microsoft.com/office/powerpoint/2010/main" val="1778037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F5025-28A9-43E2-8B93-2E232BE3EB03}"/>
              </a:ext>
            </a:extLst>
          </p:cNvPr>
          <p:cNvSpPr txBox="1"/>
          <p:nvPr/>
        </p:nvSpPr>
        <p:spPr>
          <a:xfrm>
            <a:off x="4440306" y="222838"/>
            <a:ext cx="3481181" cy="584775"/>
          </a:xfrm>
          <a:prstGeom prst="rect">
            <a:avLst/>
          </a:prstGeom>
          <a:noFill/>
        </p:spPr>
        <p:txBody>
          <a:bodyPr wrap="square">
            <a:spAutoFit/>
          </a:bodyPr>
          <a:lstStyle/>
          <a:p>
            <a:r>
              <a:rPr lang="en-IN" sz="3200" b="1" i="0" dirty="0">
                <a:solidFill>
                  <a:srgbClr val="0A0A0A"/>
                </a:solidFill>
                <a:effectLst/>
              </a:rPr>
              <a:t>The Thought Cycle</a:t>
            </a:r>
            <a:endParaRPr lang="en-IN" sz="3200" dirty="0"/>
          </a:p>
        </p:txBody>
      </p:sp>
      <p:sp>
        <p:nvSpPr>
          <p:cNvPr id="5" name="TextBox 4">
            <a:extLst>
              <a:ext uri="{FF2B5EF4-FFF2-40B4-BE49-F238E27FC236}">
                <a16:creationId xmlns:a16="http://schemas.microsoft.com/office/drawing/2014/main" id="{7D4267D9-8A1E-4BC4-8634-1925669A2DC8}"/>
              </a:ext>
            </a:extLst>
          </p:cNvPr>
          <p:cNvSpPr txBox="1"/>
          <p:nvPr/>
        </p:nvSpPr>
        <p:spPr>
          <a:xfrm>
            <a:off x="2212907" y="1519465"/>
            <a:ext cx="7766186" cy="3539430"/>
          </a:xfrm>
          <a:prstGeom prst="rect">
            <a:avLst/>
          </a:prstGeom>
          <a:noFill/>
        </p:spPr>
        <p:txBody>
          <a:bodyPr wrap="square">
            <a:spAutoFit/>
          </a:bodyPr>
          <a:lstStyle/>
          <a:p>
            <a:pPr algn="just" fontAlgn="base"/>
            <a:r>
              <a:rPr lang="en-US" sz="2800" b="1" i="1" dirty="0">
                <a:solidFill>
                  <a:srgbClr val="0A0A0A"/>
                </a:solidFill>
                <a:effectLst/>
              </a:rPr>
              <a:t>We can see that not only are thoughts, feelings, the body, and behaviors connected; they are influenced by the thoughts, feelings, reactions and behaviors of our past. </a:t>
            </a:r>
          </a:p>
          <a:p>
            <a:pPr algn="just" fontAlgn="base"/>
            <a:r>
              <a:rPr lang="en-US" sz="2800" b="1" i="1" dirty="0">
                <a:solidFill>
                  <a:srgbClr val="0A0A0A"/>
                </a:solidFill>
              </a:rPr>
              <a:t>                                        </a:t>
            </a:r>
            <a:r>
              <a:rPr lang="en-US" sz="2800" b="1" i="1" dirty="0">
                <a:solidFill>
                  <a:srgbClr val="0A0A0A"/>
                </a:solidFill>
                <a:effectLst/>
              </a:rPr>
              <a:t>And once we can see this cycle, we have a choice: to either ignore what we see, or to listen and intervene when we hear something that doesn’t quite make sense.</a:t>
            </a:r>
            <a:endParaRPr lang="en-IN" sz="2800" b="1" i="1" dirty="0"/>
          </a:p>
        </p:txBody>
      </p:sp>
    </p:spTree>
    <p:extLst>
      <p:ext uri="{BB962C8B-B14F-4D97-AF65-F5344CB8AC3E}">
        <p14:creationId xmlns:p14="http://schemas.microsoft.com/office/powerpoint/2010/main" val="132196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DIAN ETHOS FOR MANAGEMENT &lt;ul&gt;&lt;li&gt;Indian ethos for management means the application of principles of management as revea...">
            <a:extLst>
              <a:ext uri="{FF2B5EF4-FFF2-40B4-BE49-F238E27FC236}">
                <a16:creationId xmlns:a16="http://schemas.microsoft.com/office/drawing/2014/main" id="{73DA73BA-4148-4617-AD1C-2FECF0629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5" b="9866"/>
          <a:stretch/>
        </p:blipFill>
        <p:spPr bwMode="auto">
          <a:xfrm>
            <a:off x="238540" y="208722"/>
            <a:ext cx="11953460" cy="642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66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B6DED-3814-465E-9D2A-2EA6F81578B6}"/>
              </a:ext>
            </a:extLst>
          </p:cNvPr>
          <p:cNvSpPr txBox="1"/>
          <p:nvPr/>
        </p:nvSpPr>
        <p:spPr>
          <a:xfrm>
            <a:off x="635000" y="488434"/>
            <a:ext cx="6096000" cy="1200329"/>
          </a:xfrm>
          <a:prstGeom prst="rect">
            <a:avLst/>
          </a:prstGeom>
          <a:noFill/>
        </p:spPr>
        <p:txBody>
          <a:bodyPr wrap="square">
            <a:spAutoFit/>
          </a:bodyPr>
          <a:lstStyle/>
          <a:p>
            <a:r>
              <a:rPr lang="en-IN" sz="3600" b="1" i="0" dirty="0">
                <a:solidFill>
                  <a:srgbClr val="0A0A0A"/>
                </a:solidFill>
                <a:effectLst/>
                <a:latin typeface="Montserrat"/>
              </a:rPr>
              <a:t>Start Small,</a:t>
            </a:r>
          </a:p>
          <a:p>
            <a:r>
              <a:rPr lang="en-IN" sz="3600" b="1" i="0" dirty="0">
                <a:solidFill>
                  <a:srgbClr val="0A0A0A"/>
                </a:solidFill>
                <a:effectLst/>
                <a:latin typeface="Montserrat"/>
              </a:rPr>
              <a:t>                    Gain Power</a:t>
            </a:r>
            <a:endParaRPr lang="en-IN" sz="3600" dirty="0"/>
          </a:p>
        </p:txBody>
      </p:sp>
      <p:pic>
        <p:nvPicPr>
          <p:cNvPr id="9" name="Picture 8">
            <a:extLst>
              <a:ext uri="{FF2B5EF4-FFF2-40B4-BE49-F238E27FC236}">
                <a16:creationId xmlns:a16="http://schemas.microsoft.com/office/drawing/2014/main" id="{C9ADB667-E393-4EEA-B1B5-9861CFE9FEC3}"/>
              </a:ext>
            </a:extLst>
          </p:cNvPr>
          <p:cNvPicPr>
            <a:picLocks noChangeAspect="1"/>
          </p:cNvPicPr>
          <p:nvPr/>
        </p:nvPicPr>
        <p:blipFill rotWithShape="1">
          <a:blip r:embed="rId2">
            <a:extLst>
              <a:ext uri="{28A0092B-C50C-407E-A947-70E740481C1C}">
                <a14:useLocalDpi xmlns:a14="http://schemas.microsoft.com/office/drawing/2010/main" val="0"/>
              </a:ext>
            </a:extLst>
          </a:blip>
          <a:srcRect r="1447" b="11667"/>
          <a:stretch/>
        </p:blipFill>
        <p:spPr>
          <a:xfrm>
            <a:off x="5168900" y="0"/>
            <a:ext cx="6921500" cy="6858000"/>
          </a:xfrm>
          <a:prstGeom prst="rect">
            <a:avLst/>
          </a:prstGeom>
        </p:spPr>
      </p:pic>
    </p:spTree>
    <p:extLst>
      <p:ext uri="{BB962C8B-B14F-4D97-AF65-F5344CB8AC3E}">
        <p14:creationId xmlns:p14="http://schemas.microsoft.com/office/powerpoint/2010/main" val="572136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10F3E-B36C-4F4F-A38A-C7FBB85D9FF1}"/>
              </a:ext>
            </a:extLst>
          </p:cNvPr>
          <p:cNvSpPr txBox="1"/>
          <p:nvPr/>
        </p:nvSpPr>
        <p:spPr>
          <a:xfrm>
            <a:off x="228600" y="665540"/>
            <a:ext cx="11480800" cy="2677656"/>
          </a:xfrm>
          <a:prstGeom prst="rect">
            <a:avLst/>
          </a:prstGeom>
          <a:noFill/>
        </p:spPr>
        <p:txBody>
          <a:bodyPr wrap="square">
            <a:spAutoFit/>
          </a:bodyPr>
          <a:lstStyle/>
          <a:p>
            <a:pPr algn="ctr" fontAlgn="base"/>
            <a:r>
              <a:rPr lang="en-US" sz="3600" i="0" dirty="0">
                <a:solidFill>
                  <a:srgbClr val="0A0A0A"/>
                </a:solidFill>
                <a:effectLst/>
              </a:rPr>
              <a:t>Set Yourself Free</a:t>
            </a:r>
          </a:p>
          <a:p>
            <a:pPr algn="ctr" fontAlgn="base"/>
            <a:endParaRPr lang="en-US" sz="3600" i="0" dirty="0">
              <a:solidFill>
                <a:srgbClr val="0A0A0A"/>
              </a:solidFill>
              <a:effectLst/>
            </a:endParaRPr>
          </a:p>
          <a:p>
            <a:pPr algn="ctr" fontAlgn="base"/>
            <a:r>
              <a:rPr lang="en-US" sz="2800" b="0" i="0" dirty="0">
                <a:solidFill>
                  <a:srgbClr val="0A0A0A"/>
                </a:solidFill>
                <a:effectLst/>
              </a:rPr>
              <a:t>It takes time to master your thinking, but it is well worth the effort.</a:t>
            </a:r>
          </a:p>
          <a:p>
            <a:pPr algn="ctr" fontAlgn="base"/>
            <a:endParaRPr lang="en-US" sz="2800" b="0" i="0" dirty="0">
              <a:solidFill>
                <a:srgbClr val="0A0A0A"/>
              </a:solidFill>
              <a:effectLst/>
            </a:endParaRPr>
          </a:p>
          <a:p>
            <a:pPr algn="ctr" fontAlgn="base"/>
            <a:r>
              <a:rPr lang="en-US" sz="2800" b="0" i="0" dirty="0">
                <a:solidFill>
                  <a:srgbClr val="0A0A0A"/>
                </a:solidFill>
                <a:effectLst/>
              </a:rPr>
              <a:t> </a:t>
            </a:r>
            <a:r>
              <a:rPr lang="en-US" sz="4000" b="1" i="0" dirty="0">
                <a:solidFill>
                  <a:srgbClr val="0A0A0A"/>
                </a:solidFill>
                <a:effectLst/>
              </a:rPr>
              <a:t>“The truth shall set you free.” </a:t>
            </a:r>
          </a:p>
        </p:txBody>
      </p:sp>
    </p:spTree>
    <p:extLst>
      <p:ext uri="{BB962C8B-B14F-4D97-AF65-F5344CB8AC3E}">
        <p14:creationId xmlns:p14="http://schemas.microsoft.com/office/powerpoint/2010/main" val="496223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0B9BF-FAEF-41BE-A7D8-260C0AEDD745}"/>
              </a:ext>
            </a:extLst>
          </p:cNvPr>
          <p:cNvSpPr txBox="1"/>
          <p:nvPr/>
        </p:nvSpPr>
        <p:spPr>
          <a:xfrm>
            <a:off x="248478" y="569197"/>
            <a:ext cx="11787809" cy="5693866"/>
          </a:xfrm>
          <a:prstGeom prst="rect">
            <a:avLst/>
          </a:prstGeom>
          <a:noFill/>
        </p:spPr>
        <p:txBody>
          <a:bodyPr wrap="square">
            <a:spAutoFit/>
          </a:bodyPr>
          <a:lstStyle/>
          <a:p>
            <a:pPr algn="ctr"/>
            <a:r>
              <a:rPr lang="en-US" sz="2800" b="1" i="0" dirty="0">
                <a:solidFill>
                  <a:srgbClr val="2A2A2A"/>
                </a:solidFill>
                <a:effectLst/>
              </a:rPr>
              <a:t>Emotions are feelings</a:t>
            </a:r>
            <a:r>
              <a:rPr lang="en-US" sz="2800" b="1" dirty="0">
                <a:solidFill>
                  <a:srgbClr val="2A2A2A"/>
                </a:solidFill>
              </a:rPr>
              <a:t>  </a:t>
            </a:r>
            <a:endParaRPr lang="en-US" sz="2800" b="1" i="0" dirty="0">
              <a:solidFill>
                <a:srgbClr val="2A2A2A"/>
              </a:solidFill>
              <a:effectLst/>
            </a:endParaRPr>
          </a:p>
          <a:p>
            <a:pPr algn="just">
              <a:buFont typeface="Arial" panose="020B0604020202020204" pitchFamily="34" charset="0"/>
              <a:buChar char="•"/>
            </a:pPr>
            <a:r>
              <a:rPr lang="en-US" sz="2800" b="1" i="0" dirty="0">
                <a:solidFill>
                  <a:srgbClr val="2A2A2A"/>
                </a:solidFill>
                <a:effectLst/>
              </a:rPr>
              <a:t>How do I feel? How do I know?</a:t>
            </a:r>
          </a:p>
          <a:p>
            <a:pPr algn="just"/>
            <a:r>
              <a:rPr lang="en-US" sz="2800" b="1" i="0" dirty="0">
                <a:solidFill>
                  <a:srgbClr val="2A2A2A"/>
                </a:solidFill>
                <a:effectLst/>
              </a:rPr>
              <a:t>But others also have emotions.</a:t>
            </a:r>
            <a:r>
              <a:rPr lang="en-US" sz="2800" b="0" i="0" dirty="0">
                <a:solidFill>
                  <a:srgbClr val="2A2A2A"/>
                </a:solidFill>
                <a:effectLst/>
              </a:rPr>
              <a:t> At the same time as being aware of your own feelings, you also need to be aware of those of others.</a:t>
            </a:r>
          </a:p>
          <a:p>
            <a:pPr algn="just">
              <a:buFont typeface="Arial" panose="020B0604020202020204" pitchFamily="34" charset="0"/>
              <a:buChar char="•"/>
            </a:pPr>
            <a:r>
              <a:rPr lang="en-US" sz="2800" b="1" i="0" dirty="0">
                <a:solidFill>
                  <a:srgbClr val="2A2A2A"/>
                </a:solidFill>
                <a:effectLst/>
              </a:rPr>
              <a:t>How do others feel, and how do I know?</a:t>
            </a:r>
          </a:p>
          <a:p>
            <a:pPr algn="just"/>
            <a:r>
              <a:rPr lang="en-US" sz="2800" b="0" i="0" dirty="0">
                <a:solidFill>
                  <a:srgbClr val="2A2A2A"/>
                </a:solidFill>
                <a:effectLst/>
              </a:rPr>
              <a:t>There are several ways that we can tell how others are feeling, but particularly by observing what they say, and how they behave, including their </a:t>
            </a:r>
            <a:r>
              <a:rPr lang="en-US" sz="2800" b="1" i="0" dirty="0">
                <a:solidFill>
                  <a:srgbClr val="2A2A2A"/>
                </a:solidFill>
                <a:effectLst/>
              </a:rPr>
              <a:t>body language</a:t>
            </a:r>
            <a:r>
              <a:rPr lang="en-US" sz="2800" b="0" i="0" dirty="0">
                <a:solidFill>
                  <a:srgbClr val="2A2A2A"/>
                </a:solidFill>
                <a:effectLst/>
              </a:rPr>
              <a:t>.</a:t>
            </a:r>
          </a:p>
          <a:p>
            <a:pPr algn="just"/>
            <a:r>
              <a:rPr lang="en-US" sz="2800" b="0" i="0" dirty="0">
                <a:solidFill>
                  <a:srgbClr val="2A2A2A"/>
                </a:solidFill>
                <a:effectLst/>
              </a:rPr>
              <a:t> Research suggests that more than 80% of communication is non-verbal, meaning that it comes from body language and facial expression. </a:t>
            </a:r>
          </a:p>
          <a:p>
            <a:pPr algn="just"/>
            <a:r>
              <a:rPr lang="en-US" sz="2800" b="0" i="0" dirty="0">
                <a:solidFill>
                  <a:srgbClr val="2A2A2A"/>
                </a:solidFill>
                <a:effectLst/>
              </a:rPr>
              <a:t>Many of us don’t like to talk about our emotions, especially not if they really matter to us, so they tend to be expressed even more in our body language..</a:t>
            </a:r>
          </a:p>
          <a:p>
            <a:pPr algn="just"/>
            <a:endParaRPr lang="en-IN" sz="2800" dirty="0"/>
          </a:p>
        </p:txBody>
      </p:sp>
    </p:spTree>
    <p:extLst>
      <p:ext uri="{BB962C8B-B14F-4D97-AF65-F5344CB8AC3E}">
        <p14:creationId xmlns:p14="http://schemas.microsoft.com/office/powerpoint/2010/main" val="4013210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9DF0C4-B56E-41D5-B447-AE9098424578}"/>
              </a:ext>
            </a:extLst>
          </p:cNvPr>
          <p:cNvSpPr txBox="1"/>
          <p:nvPr/>
        </p:nvSpPr>
        <p:spPr>
          <a:xfrm>
            <a:off x="281608" y="291986"/>
            <a:ext cx="11628783" cy="6370975"/>
          </a:xfrm>
          <a:prstGeom prst="rect">
            <a:avLst/>
          </a:prstGeom>
          <a:noFill/>
        </p:spPr>
        <p:txBody>
          <a:bodyPr wrap="square">
            <a:spAutoFit/>
          </a:bodyPr>
          <a:lstStyle/>
          <a:p>
            <a:pPr algn="ctr"/>
            <a:r>
              <a:rPr lang="en-US" sz="2400" b="0" i="0" dirty="0">
                <a:solidFill>
                  <a:srgbClr val="2A2A2A"/>
                </a:solidFill>
                <a:effectLst/>
              </a:rPr>
              <a:t>Emotions and the Brain</a:t>
            </a:r>
          </a:p>
          <a:p>
            <a:pPr algn="just"/>
            <a:r>
              <a:rPr lang="en-US" sz="2400" b="1" i="0" dirty="0">
                <a:solidFill>
                  <a:srgbClr val="2A2A2A"/>
                </a:solidFill>
                <a:effectLst/>
              </a:rPr>
              <a:t>Emotions are not consciously controlled.</a:t>
            </a:r>
            <a:r>
              <a:rPr lang="en-US" sz="2400" b="0" i="0" dirty="0">
                <a:solidFill>
                  <a:srgbClr val="2A2A2A"/>
                </a:solidFill>
                <a:effectLst/>
              </a:rPr>
              <a:t> The part of the brain that deals with emotions is the limbic system. It’s thought that this part of the brain evolved fairly early on in human history, making it quite primitive. This explains why an emotional response is often quite straightforward, but very powerful: you want to cry, or run away, or shout.</a:t>
            </a:r>
          </a:p>
          <a:p>
            <a:pPr algn="just"/>
            <a:r>
              <a:rPr lang="en-US" sz="2400" b="0" i="0" dirty="0">
                <a:solidFill>
                  <a:srgbClr val="2A2A2A"/>
                </a:solidFill>
                <a:effectLst/>
              </a:rPr>
              <a:t>It’s because these responses are based around the need to survive.</a:t>
            </a:r>
          </a:p>
          <a:p>
            <a:pPr algn="just"/>
            <a:endParaRPr lang="en-US" sz="2400" b="0" i="0" dirty="0">
              <a:solidFill>
                <a:srgbClr val="2A2A2A"/>
              </a:solidFill>
              <a:effectLst/>
            </a:endParaRPr>
          </a:p>
          <a:p>
            <a:pPr algn="just"/>
            <a:r>
              <a:rPr lang="en-US" sz="2400" b="0" i="0" dirty="0">
                <a:solidFill>
                  <a:srgbClr val="2A2A2A"/>
                </a:solidFill>
                <a:effectLst/>
              </a:rPr>
              <a:t>Emotions are strongly linked to memory and experience. If something bad has previously happened to you, your emotional response to the same stimulus is likely to be strong.</a:t>
            </a:r>
          </a:p>
          <a:p>
            <a:pPr algn="just"/>
            <a:r>
              <a:rPr lang="en-US" sz="2400" b="0" i="0" dirty="0">
                <a:solidFill>
                  <a:srgbClr val="2A2A2A"/>
                </a:solidFill>
                <a:effectLst/>
              </a:rPr>
              <a:t>Babies feel emotion, but can’t necessarily reason. Emotions are also closely linked to values: an emotional response could tell you that one of your key values has been challenged. </a:t>
            </a:r>
          </a:p>
          <a:p>
            <a:pPr algn="just"/>
            <a:endParaRPr lang="en-US" sz="2400" b="0" i="0" dirty="0">
              <a:solidFill>
                <a:srgbClr val="2A2A2A"/>
              </a:solidFill>
              <a:effectLst/>
            </a:endParaRPr>
          </a:p>
          <a:p>
            <a:pPr algn="just"/>
            <a:r>
              <a:rPr lang="en-US" sz="2400" b="0" i="0" dirty="0">
                <a:solidFill>
                  <a:srgbClr val="2A2A2A"/>
                </a:solidFill>
                <a:effectLst/>
              </a:rPr>
              <a:t>Understanding this link to memory and values gives you the key to managing your emotional response. Your emotional responses don’t necessarily have much to do with the current situation, or to reason, but you can overcome them with reason and by being aware of your reactions.</a:t>
            </a:r>
          </a:p>
          <a:p>
            <a:pPr algn="just"/>
            <a:endParaRPr lang="en-IN" sz="2400" dirty="0"/>
          </a:p>
        </p:txBody>
      </p:sp>
    </p:spTree>
    <p:extLst>
      <p:ext uri="{BB962C8B-B14F-4D97-AF65-F5344CB8AC3E}">
        <p14:creationId xmlns:p14="http://schemas.microsoft.com/office/powerpoint/2010/main" val="1748243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D2B0A0-59FA-4E8C-AA49-23E5BA9E8D7D}"/>
              </a:ext>
            </a:extLst>
          </p:cNvPr>
          <p:cNvSpPr>
            <a:spLocks noChangeArrowheads="1"/>
          </p:cNvSpPr>
          <p:nvPr/>
        </p:nvSpPr>
        <p:spPr bwMode="auto">
          <a:xfrm>
            <a:off x="117613" y="284590"/>
            <a:ext cx="11956774" cy="6288820"/>
          </a:xfrm>
          <a:prstGeom prst="rect">
            <a:avLst/>
          </a:prstGeom>
          <a:solidFill>
            <a:schemeClr val="bg1"/>
          </a:solidFill>
          <a:ln>
            <a:noFill/>
          </a:ln>
          <a:effectLst/>
        </p:spPr>
        <p:txBody>
          <a:bodyPr vert="horz" wrap="square" lIns="9144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t>You can’t control other people, but you can control how you react to them.</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2800" b="1" dirty="0"/>
              <a:t> - Anon.</a:t>
            </a:r>
          </a:p>
          <a:p>
            <a:pPr marL="0" marR="0" lvl="0" indent="0" algn="r" defTabSz="914400" rtl="0" eaLnBrk="0" fontAlgn="base" latinLnBrk="0" hangingPunct="0">
              <a:lnSpc>
                <a:spcPct val="100000"/>
              </a:lnSpc>
              <a:spcBef>
                <a:spcPct val="0"/>
              </a:spcBef>
              <a:spcAft>
                <a:spcPct val="0"/>
              </a:spcAft>
              <a:buClrTx/>
              <a:buSzTx/>
              <a:buFontTx/>
              <a:buNone/>
              <a:tabLst/>
            </a:pPr>
            <a:endParaRPr lang="en-US" sz="2800" b="1" dirty="0"/>
          </a:p>
          <a:p>
            <a:pPr marL="0" marR="0" lvl="0" indent="0" algn="ctr" defTabSz="914400" rtl="0" eaLnBrk="0" fontAlgn="base" latinLnBrk="0" hangingPunct="0">
              <a:lnSpc>
                <a:spcPct val="100000"/>
              </a:lnSpc>
              <a:spcBef>
                <a:spcPct val="0"/>
              </a:spcBef>
              <a:spcAft>
                <a:spcPct val="0"/>
              </a:spcAft>
              <a:buClrTx/>
              <a:buSzTx/>
              <a:buFontTx/>
              <a:buNone/>
              <a:tabLst/>
            </a:pPr>
            <a:r>
              <a:rPr lang="en-US" sz="4000" b="1" dirty="0"/>
              <a:t>“</a:t>
            </a:r>
            <a:r>
              <a:rPr lang="en-US" sz="4000" i="1" dirty="0"/>
              <a:t>Anybody can become angry - that is easy, but to be angry with</a:t>
            </a:r>
          </a:p>
          <a:p>
            <a:pPr marL="0" marR="0" lvl="0" indent="0" algn="ctr" defTabSz="914400" rtl="0" eaLnBrk="0" fontAlgn="base" latinLnBrk="0" hangingPunct="0">
              <a:lnSpc>
                <a:spcPct val="100000"/>
              </a:lnSpc>
              <a:spcBef>
                <a:spcPct val="0"/>
              </a:spcBef>
              <a:spcAft>
                <a:spcPct val="0"/>
              </a:spcAft>
              <a:buClrTx/>
              <a:buSzTx/>
              <a:buFontTx/>
              <a:buNone/>
              <a:tabLst/>
            </a:pPr>
            <a:r>
              <a:rPr lang="en-US" sz="4000" b="1" dirty="0"/>
              <a:t> the right person and to the right degree and at the right time and for the right purpose, and in the right way -  </a:t>
            </a:r>
          </a:p>
          <a:p>
            <a:pPr marL="0" marR="0" lvl="0" indent="0" algn="ctr" defTabSz="914400" rtl="0" eaLnBrk="0" fontAlgn="base" latinLnBrk="0" hangingPunct="0">
              <a:lnSpc>
                <a:spcPct val="100000"/>
              </a:lnSpc>
              <a:spcBef>
                <a:spcPct val="0"/>
              </a:spcBef>
              <a:spcAft>
                <a:spcPct val="0"/>
              </a:spcAft>
              <a:buClrTx/>
              <a:buSzTx/>
              <a:buFontTx/>
              <a:buNone/>
              <a:tabLst/>
            </a:pPr>
            <a:r>
              <a:rPr lang="en-US" sz="4000" i="1" dirty="0"/>
              <a:t>that is not within everybody's power and is not easy”</a:t>
            </a:r>
            <a:br>
              <a:rPr lang="en-US" sz="4000" b="1" dirty="0"/>
            </a:br>
            <a:endParaRPr lang="en-US" altLang="en-US" sz="4000" b="1" dirty="0"/>
          </a:p>
        </p:txBody>
      </p:sp>
    </p:spTree>
    <p:extLst>
      <p:ext uri="{BB962C8B-B14F-4D97-AF65-F5344CB8AC3E}">
        <p14:creationId xmlns:p14="http://schemas.microsoft.com/office/powerpoint/2010/main" val="876333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82132-FD1A-4AC1-805F-6FD32F872BDF}"/>
              </a:ext>
            </a:extLst>
          </p:cNvPr>
          <p:cNvPicPr>
            <a:picLocks noChangeAspect="1"/>
          </p:cNvPicPr>
          <p:nvPr/>
        </p:nvPicPr>
        <p:blipFill rotWithShape="1">
          <a:blip r:embed="rId2">
            <a:extLst>
              <a:ext uri="{28A0092B-C50C-407E-A947-70E740481C1C}">
                <a14:useLocalDpi xmlns:a14="http://schemas.microsoft.com/office/drawing/2010/main" val="0"/>
              </a:ext>
            </a:extLst>
          </a:blip>
          <a:srcRect r="381" b="6905"/>
          <a:stretch/>
        </p:blipFill>
        <p:spPr>
          <a:xfrm>
            <a:off x="2155178" y="0"/>
            <a:ext cx="8847439" cy="6112565"/>
          </a:xfrm>
          <a:prstGeom prst="rect">
            <a:avLst/>
          </a:prstGeom>
        </p:spPr>
      </p:pic>
    </p:spTree>
    <p:extLst>
      <p:ext uri="{BB962C8B-B14F-4D97-AF65-F5344CB8AC3E}">
        <p14:creationId xmlns:p14="http://schemas.microsoft.com/office/powerpoint/2010/main" val="3231166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D283254-3576-49A8-80C6-E28391771ABD}"/>
              </a:ext>
            </a:extLst>
          </p:cNvPr>
          <p:cNvSpPr txBox="1"/>
          <p:nvPr/>
        </p:nvSpPr>
        <p:spPr>
          <a:xfrm flipH="1">
            <a:off x="347870" y="366302"/>
            <a:ext cx="11330609" cy="6125395"/>
          </a:xfrm>
          <a:prstGeom prst="rect">
            <a:avLst/>
          </a:prstGeom>
          <a:noFill/>
        </p:spPr>
        <p:txBody>
          <a:bodyPr wrap="square" rtlCol="0">
            <a:spAutoFit/>
          </a:bodyPr>
          <a:lstStyle/>
          <a:p>
            <a:pPr algn="ctr"/>
            <a:r>
              <a:rPr lang="en-US" sz="3200" b="1" dirty="0"/>
              <a:t>Positive steps to help you manage Emotions</a:t>
            </a:r>
            <a:r>
              <a:rPr lang="en-US" dirty="0"/>
              <a:t> </a:t>
            </a: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Exercise:</a:t>
            </a:r>
            <a:r>
              <a:rPr lang="en-IN" sz="2800" dirty="0">
                <a:solidFill>
                  <a:srgbClr val="2A2A2A"/>
                </a:solidFill>
                <a:effectLst/>
                <a:ea typeface="Times New Roman" panose="02020603050405020304" pitchFamily="18" charset="0"/>
                <a:cs typeface="Times New Roman" panose="02020603050405020304" pitchFamily="18" charset="0"/>
              </a:rPr>
              <a:t> this releases reward and pleasure chemicals in the brain such as dopamine, which makes you feel better. Being fit also makes you healthier, which helps in managing emotions.</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Be kind to others</a:t>
            </a:r>
            <a:r>
              <a:rPr lang="en-IN" sz="2800" dirty="0">
                <a:solidFill>
                  <a:srgbClr val="2A2A2A"/>
                </a:solidFill>
                <a:effectLst/>
                <a:ea typeface="Times New Roman" panose="02020603050405020304" pitchFamily="18" charset="0"/>
                <a:cs typeface="Times New Roman" panose="02020603050405020304" pitchFamily="18" charset="0"/>
              </a:rPr>
              <a:t>, because this helps stop you worrying about yourself.</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Be open and accept what is going on around you.</a:t>
            </a:r>
            <a:r>
              <a:rPr lang="en-IN" sz="2800" dirty="0">
                <a:solidFill>
                  <a:srgbClr val="2A2A2A"/>
                </a:solidFill>
                <a:effectLst/>
                <a:ea typeface="Times New Roman" panose="02020603050405020304" pitchFamily="18" charset="0"/>
                <a:cs typeface="Times New Roman" panose="02020603050405020304" pitchFamily="18" charset="0"/>
              </a:rPr>
              <a:t> Learn to appreciate what is happening and avoid excessive criticism of others or of situations. </a:t>
            </a:r>
            <a:r>
              <a:rPr lang="en-IN" sz="2800" b="1" dirty="0">
                <a:solidFill>
                  <a:srgbClr val="2A2A2A"/>
                </a:solidFill>
                <a:effectLst/>
                <a:ea typeface="Times New Roman" panose="02020603050405020304" pitchFamily="18" charset="0"/>
                <a:cs typeface="Times New Roman" panose="02020603050405020304" pitchFamily="18" charset="0"/>
              </a:rPr>
              <a:t>It’s good to talk.</a:t>
            </a:r>
            <a:r>
              <a:rPr lang="en-IN" sz="2800" dirty="0">
                <a:solidFill>
                  <a:srgbClr val="2A2A2A"/>
                </a:solidFill>
                <a:effectLst/>
                <a:ea typeface="Times New Roman" panose="02020603050405020304" pitchFamily="18" charset="0"/>
                <a:cs typeface="Times New Roman" panose="02020603050405020304" pitchFamily="18" charset="0"/>
              </a:rPr>
              <a:t> Spend time with other people and enjoy their company.</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Distract yourself.</a:t>
            </a:r>
            <a:r>
              <a:rPr lang="en-IN" sz="2800" dirty="0">
                <a:solidFill>
                  <a:srgbClr val="2A2A2A"/>
                </a:solidFill>
                <a:effectLst/>
                <a:ea typeface="Times New Roman" panose="02020603050405020304" pitchFamily="18" charset="0"/>
                <a:cs typeface="Times New Roman" panose="02020603050405020304" pitchFamily="18" charset="0"/>
              </a:rPr>
              <a:t> Yes, you really are that shallow. Watching a bit of TV, reading, or surfing the internet will probably help you</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Don’t give in to negative thinking.</a:t>
            </a:r>
            <a:r>
              <a:rPr lang="en-IN" sz="2800" dirty="0">
                <a:solidFill>
                  <a:srgbClr val="2A2A2A"/>
                </a:solidFill>
                <a:effectLst/>
                <a:ea typeface="Times New Roman" panose="02020603050405020304" pitchFamily="18" charset="0"/>
                <a:cs typeface="Times New Roman" panose="02020603050405020304" pitchFamily="18" charset="0"/>
              </a:rPr>
              <a:t> If you find yourself having negative thoughts, then challenge them by looking for evidence against them.</a:t>
            </a:r>
            <a:endParaRPr lang="en-IN" sz="2800" dirty="0">
              <a:solidFill>
                <a:srgbClr val="2A2A2A"/>
              </a:solidFill>
              <a:effectLst/>
              <a:ea typeface="Calibri" panose="020F0502020204030204" pitchFamily="34" charset="0"/>
              <a:cs typeface="Times New Roman" panose="02020603050405020304" pitchFamily="18" charset="0"/>
            </a:endParaRPr>
          </a:p>
          <a:p>
            <a:pPr algn="just"/>
            <a:endParaRPr lang="en-IN" dirty="0"/>
          </a:p>
        </p:txBody>
      </p:sp>
    </p:spTree>
    <p:extLst>
      <p:ext uri="{BB962C8B-B14F-4D97-AF65-F5344CB8AC3E}">
        <p14:creationId xmlns:p14="http://schemas.microsoft.com/office/powerpoint/2010/main" val="457262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49BAC-D95F-48C2-8171-1DBBC5201ED5}"/>
              </a:ext>
            </a:extLst>
          </p:cNvPr>
          <p:cNvSpPr txBox="1"/>
          <p:nvPr/>
        </p:nvSpPr>
        <p:spPr>
          <a:xfrm>
            <a:off x="271670" y="119567"/>
            <a:ext cx="11648660" cy="6389313"/>
          </a:xfrm>
          <a:prstGeom prst="rect">
            <a:avLst/>
          </a:prstGeom>
          <a:noFill/>
        </p:spPr>
        <p:txBody>
          <a:bodyPr wrap="square">
            <a:spAutoFit/>
          </a:bodyPr>
          <a:lstStyle/>
          <a:p>
            <a:pPr algn="ctr">
              <a:lnSpc>
                <a:spcPct val="107000"/>
              </a:lnSpc>
              <a:spcAft>
                <a:spcPts val="300"/>
              </a:spcAft>
              <a:buSzPts val="1000"/>
              <a:tabLst>
                <a:tab pos="457200" algn="l"/>
              </a:tabLst>
            </a:pPr>
            <a:r>
              <a:rPr lang="en-US" sz="3600" b="1" dirty="0"/>
              <a:t>Positive steps to help you manage Emotions</a:t>
            </a:r>
            <a:r>
              <a:rPr lang="en-US" dirty="0"/>
              <a:t> </a:t>
            </a:r>
          </a:p>
          <a:p>
            <a:pPr marL="45720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Spend time outside.</a:t>
            </a:r>
            <a:r>
              <a:rPr lang="en-IN" sz="2800" dirty="0">
                <a:solidFill>
                  <a:srgbClr val="2A2A2A"/>
                </a:solidFill>
                <a:effectLst/>
                <a:ea typeface="Times New Roman" panose="02020603050405020304" pitchFamily="18" charset="0"/>
                <a:cs typeface="Times New Roman" panose="02020603050405020304" pitchFamily="18" charset="0"/>
              </a:rPr>
              <a:t> Being in the fresh air, especially around nature, is very helpful for calming the emotions. </a:t>
            </a: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Be grateful.</a:t>
            </a:r>
            <a:r>
              <a:rPr lang="en-IN" sz="2800" dirty="0">
                <a:solidFill>
                  <a:srgbClr val="2A2A2A"/>
                </a:solidFill>
                <a:effectLst/>
                <a:ea typeface="Times New Roman" panose="02020603050405020304" pitchFamily="18" charset="0"/>
                <a:cs typeface="Times New Roman" panose="02020603050405020304" pitchFamily="18" charset="0"/>
              </a:rPr>
              <a:t> Thank people in person for doing nice things for you, and remember it.</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Play to your strengths.</a:t>
            </a:r>
            <a:r>
              <a:rPr lang="en-IN" sz="2800" dirty="0">
                <a:solidFill>
                  <a:srgbClr val="2A2A2A"/>
                </a:solidFill>
                <a:effectLst/>
                <a:ea typeface="Times New Roman" panose="02020603050405020304" pitchFamily="18" charset="0"/>
                <a:cs typeface="Times New Roman" panose="02020603050405020304" pitchFamily="18" charset="0"/>
              </a:rPr>
              <a:t> That often means doing things that you enjoy, but it also involves doing things that are good for you.</a:t>
            </a:r>
            <a:endParaRPr lang="en-IN" sz="2800" dirty="0">
              <a:solidFill>
                <a:srgbClr val="2A2A2A"/>
              </a:solidFill>
              <a:effectLst/>
              <a:ea typeface="Calibri" panose="020F0502020204030204" pitchFamily="34" charset="0"/>
              <a:cs typeface="Times New Roman" panose="02020603050405020304" pitchFamily="18" charset="0"/>
            </a:endParaRPr>
          </a:p>
          <a:p>
            <a:pPr marL="457200" lvl="0" indent="-457200" algn="just">
              <a:lnSpc>
                <a:spcPct val="107000"/>
              </a:lnSpc>
              <a:spcAft>
                <a:spcPts val="300"/>
              </a:spcAft>
              <a:buSzPct val="100000"/>
              <a:buFont typeface="Wingdings" panose="05000000000000000000" pitchFamily="2" charset="2"/>
              <a:buChar char="Ø"/>
              <a:tabLst>
                <a:tab pos="457200" algn="l"/>
              </a:tabLst>
            </a:pPr>
            <a:r>
              <a:rPr lang="en-IN" sz="2800" b="1" dirty="0">
                <a:solidFill>
                  <a:srgbClr val="2A2A2A"/>
                </a:solidFill>
                <a:effectLst/>
                <a:ea typeface="Times New Roman" panose="02020603050405020304" pitchFamily="18" charset="0"/>
                <a:cs typeface="Times New Roman" panose="02020603050405020304" pitchFamily="18" charset="0"/>
              </a:rPr>
              <a:t>Notice the good things in your life.</a:t>
            </a:r>
            <a:r>
              <a:rPr lang="en-IN" sz="2800" dirty="0">
                <a:solidFill>
                  <a:srgbClr val="2A2A2A"/>
                </a:solidFill>
                <a:effectLst/>
                <a:ea typeface="Times New Roman" panose="02020603050405020304" pitchFamily="18" charset="0"/>
                <a:cs typeface="Times New Roman" panose="02020603050405020304" pitchFamily="18" charset="0"/>
              </a:rPr>
              <a:t> In old-fashioned terms, count your blessings.</a:t>
            </a:r>
          </a:p>
          <a:p>
            <a:pPr algn="ctr">
              <a:lnSpc>
                <a:spcPct val="107000"/>
              </a:lnSpc>
              <a:spcAft>
                <a:spcPts val="300"/>
              </a:spcAft>
              <a:buSzPts val="1000"/>
              <a:tabLst>
                <a:tab pos="457200" algn="l"/>
              </a:tabLst>
            </a:pPr>
            <a:r>
              <a:rPr lang="en-IN" sz="2800" i="1" dirty="0">
                <a:solidFill>
                  <a:srgbClr val="2A2A2A"/>
                </a:solidFill>
                <a:effectLst/>
                <a:ea typeface="Times New Roman" panose="02020603050405020304" pitchFamily="18" charset="0"/>
                <a:cs typeface="Times New Roman" panose="02020603050405020304" pitchFamily="18" charset="0"/>
              </a:rPr>
              <a:t>This list may sound quite old-fashioned, but then perhaps our grandparents knew a thing or two about managing emotions that we may have forgotten. Finding the right balance for you can help </a:t>
            </a:r>
            <a:r>
              <a:rPr lang="en-IN" sz="2800" b="1" i="1" u="none" strike="noStrike" dirty="0">
                <a:solidFill>
                  <a:srgbClr val="022E61"/>
                </a:solidFill>
                <a:effectLst/>
                <a:ea typeface="Times New Roman" panose="02020603050405020304" pitchFamily="18" charset="0"/>
                <a:cs typeface="Times New Roman" panose="02020603050405020304" pitchFamily="18" charset="0"/>
              </a:rPr>
              <a:t>reduce your stress levels</a:t>
            </a:r>
            <a:r>
              <a:rPr lang="en-IN" sz="2800" i="1" dirty="0">
                <a:solidFill>
                  <a:srgbClr val="2A2A2A"/>
                </a:solidFill>
                <a:effectLst/>
                <a:ea typeface="Times New Roman" panose="02020603050405020304" pitchFamily="18" charset="0"/>
                <a:cs typeface="Times New Roman" panose="02020603050405020304" pitchFamily="18" charset="0"/>
              </a:rPr>
              <a:t> and may help fight </a:t>
            </a:r>
            <a:r>
              <a:rPr lang="en-IN" sz="2800" b="1" i="1" u="none" strike="noStrike" dirty="0">
                <a:solidFill>
                  <a:srgbClr val="022E61"/>
                </a:solidFill>
                <a:effectLst/>
                <a:ea typeface="Times New Roman" panose="02020603050405020304" pitchFamily="18" charset="0"/>
                <a:cs typeface="Times New Roman" panose="02020603050405020304" pitchFamily="18" charset="0"/>
              </a:rPr>
              <a:t>depression</a:t>
            </a:r>
            <a:r>
              <a:rPr lang="en-IN" sz="2800" i="1" dirty="0">
                <a:solidFill>
                  <a:srgbClr val="2A2A2A"/>
                </a:solidFill>
                <a:effectLst/>
                <a:ea typeface="Times New Roman" panose="02020603050405020304" pitchFamily="18" charset="0"/>
                <a:cs typeface="Times New Roman" panose="02020603050405020304" pitchFamily="18" charset="0"/>
              </a:rPr>
              <a:t>.</a:t>
            </a:r>
            <a:endParaRPr lang="en-IN" sz="2800" dirty="0">
              <a:solidFill>
                <a:srgbClr val="2A2A2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598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E21AB-CE0D-4844-BF89-55F128DE2E38}"/>
              </a:ext>
            </a:extLst>
          </p:cNvPr>
          <p:cNvSpPr txBox="1"/>
          <p:nvPr/>
        </p:nvSpPr>
        <p:spPr>
          <a:xfrm>
            <a:off x="192157" y="0"/>
            <a:ext cx="11807686" cy="6620467"/>
          </a:xfrm>
          <a:prstGeom prst="rect">
            <a:avLst/>
          </a:prstGeom>
          <a:noFill/>
        </p:spPr>
        <p:txBody>
          <a:bodyPr wrap="square">
            <a:spAutoFit/>
          </a:bodyPr>
          <a:lstStyle/>
          <a:p>
            <a:pPr algn="ctr">
              <a:lnSpc>
                <a:spcPts val="3000"/>
              </a:lnSpc>
              <a:spcBef>
                <a:spcPts val="1500"/>
              </a:spcBef>
              <a:spcAft>
                <a:spcPts val="750"/>
              </a:spcAft>
            </a:pPr>
            <a:r>
              <a:rPr lang="en-IN" sz="2800" dirty="0">
                <a:solidFill>
                  <a:srgbClr val="2A2A2A"/>
                </a:solidFill>
                <a:effectLst/>
                <a:ea typeface="Times New Roman" panose="02020603050405020304" pitchFamily="18" charset="0"/>
                <a:cs typeface="Times New Roman" panose="02020603050405020304" pitchFamily="18" charset="0"/>
              </a:rPr>
              <a:t>Applying Reason to Emotion</a:t>
            </a:r>
            <a:endParaRPr lang="en-IN" sz="2800" dirty="0">
              <a:effectLst/>
              <a:ea typeface="Calibri" panose="020F0502020204030204" pitchFamily="34" charset="0"/>
              <a:cs typeface="Times New Roman" panose="02020603050405020304" pitchFamily="18" charset="0"/>
            </a:endParaRPr>
          </a:p>
          <a:p>
            <a:pPr>
              <a:lnSpc>
                <a:spcPts val="3000"/>
              </a:lnSpc>
              <a:spcBef>
                <a:spcPts val="1500"/>
              </a:spcBef>
              <a:spcAft>
                <a:spcPts val="750"/>
              </a:spcAft>
            </a:pPr>
            <a:r>
              <a:rPr lang="en-IN" sz="2800" b="1" i="1" dirty="0">
                <a:solidFill>
                  <a:srgbClr val="2A2A2A"/>
                </a:solidFill>
                <a:effectLst/>
                <a:ea typeface="Times New Roman" panose="02020603050405020304" pitchFamily="18" charset="0"/>
                <a:cs typeface="Times New Roman" panose="02020603050405020304" pitchFamily="18" charset="0"/>
              </a:rPr>
              <a:t> you can change how you feel. The key is to be aware of your emotional response, and understand what might be behind it. That way, you can apply some reason to the situation.</a:t>
            </a:r>
            <a:r>
              <a:rPr lang="en-IN" sz="1800"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 </a:t>
            </a:r>
          </a:p>
          <a:p>
            <a:pPr algn="ctr">
              <a:lnSpc>
                <a:spcPts val="3000"/>
              </a:lnSpc>
              <a:spcBef>
                <a:spcPts val="1500"/>
              </a:spcBef>
              <a:spcAft>
                <a:spcPts val="750"/>
              </a:spcAft>
            </a:pPr>
            <a:r>
              <a:rPr lang="en-IN" sz="2800" dirty="0">
                <a:solidFill>
                  <a:srgbClr val="2A2A2A"/>
                </a:solidFill>
                <a:effectLst/>
                <a:ea typeface="Times New Roman" panose="02020603050405020304" pitchFamily="18" charset="0"/>
                <a:cs typeface="Times New Roman" panose="02020603050405020304" pitchFamily="18" charset="0"/>
              </a:rPr>
              <a:t>Decisions with Emotions</a:t>
            </a:r>
            <a:endParaRPr lang="en-IN" sz="2800" dirty="0">
              <a:effectLst/>
              <a:ea typeface="Calibri" panose="020F0502020204030204" pitchFamily="34" charset="0"/>
              <a:cs typeface="Times New Roman" panose="02020603050405020304" pitchFamily="18" charset="0"/>
            </a:endParaRPr>
          </a:p>
          <a:p>
            <a:pPr>
              <a:lnSpc>
                <a:spcPct val="107000"/>
              </a:lnSpc>
              <a:spcAft>
                <a:spcPts val="1500"/>
              </a:spcAft>
            </a:pPr>
            <a:r>
              <a:rPr lang="en-IN" sz="2800" dirty="0">
                <a:solidFill>
                  <a:srgbClr val="2A2A2A"/>
                </a:solidFill>
                <a:effectLst/>
                <a:ea typeface="Times New Roman" panose="02020603050405020304" pitchFamily="18" charset="0"/>
                <a:cs typeface="Times New Roman" panose="02020603050405020304" pitchFamily="18" charset="0"/>
              </a:rPr>
              <a:t>When you make decisions, you can draw on reason, emotion, or a mixture of the two.</a:t>
            </a:r>
            <a:endParaRPr lang="en-IN" sz="2800" dirty="0">
              <a:effectLst/>
              <a:ea typeface="Calibri" panose="020F0502020204030204" pitchFamily="34" charset="0"/>
              <a:cs typeface="Times New Roman" panose="02020603050405020304" pitchFamily="18" charset="0"/>
            </a:endParaRPr>
          </a:p>
          <a:p>
            <a:pPr>
              <a:lnSpc>
                <a:spcPct val="107000"/>
              </a:lnSpc>
              <a:spcAft>
                <a:spcPts val="1125"/>
              </a:spcAft>
            </a:pPr>
            <a:r>
              <a:rPr lang="en-IN" sz="2800" b="1" dirty="0">
                <a:solidFill>
                  <a:srgbClr val="2A2A2A"/>
                </a:solidFill>
                <a:effectLst/>
                <a:ea typeface="Times New Roman" panose="02020603050405020304" pitchFamily="18" charset="0"/>
                <a:cs typeface="Times New Roman" panose="02020603050405020304" pitchFamily="18" charset="0"/>
              </a:rPr>
              <a:t>Emotional decisions</a:t>
            </a:r>
            <a:r>
              <a:rPr lang="en-IN" sz="2800" dirty="0">
                <a:solidFill>
                  <a:srgbClr val="2A2A2A"/>
                </a:solidFill>
                <a:effectLst/>
                <a:ea typeface="Times New Roman" panose="02020603050405020304" pitchFamily="18" charset="0"/>
                <a:cs typeface="Times New Roman" panose="02020603050405020304" pitchFamily="18" charset="0"/>
              </a:rPr>
              <a:t> are sometimes seen as made in the ‘heat of the moment’, but emotions play a greater part in most decisions than we may be aware. </a:t>
            </a:r>
            <a:endParaRPr lang="en-IN" sz="2800" dirty="0">
              <a:effectLst/>
              <a:ea typeface="Calibri" panose="020F0502020204030204" pitchFamily="34" charset="0"/>
              <a:cs typeface="Times New Roman" panose="02020603050405020304" pitchFamily="18" charset="0"/>
            </a:endParaRPr>
          </a:p>
          <a:p>
            <a:pPr>
              <a:lnSpc>
                <a:spcPts val="1800"/>
              </a:lnSpc>
              <a:spcAft>
                <a:spcPts val="1125"/>
              </a:spcAft>
            </a:pPr>
            <a:r>
              <a:rPr lang="en-IN" sz="2800" b="1" dirty="0">
                <a:solidFill>
                  <a:srgbClr val="2A2A2A"/>
                </a:solidFill>
                <a:effectLst/>
                <a:ea typeface="Times New Roman" panose="02020603050405020304" pitchFamily="18" charset="0"/>
                <a:cs typeface="Times New Roman" panose="02020603050405020304" pitchFamily="18" charset="0"/>
              </a:rPr>
              <a:t>The best decisions are made using both logic and emotion.</a:t>
            </a:r>
            <a:endParaRPr lang="en-IN" sz="2800" dirty="0">
              <a:effectLst/>
              <a:ea typeface="Calibri" panose="020F0502020204030204" pitchFamily="34" charset="0"/>
              <a:cs typeface="Times New Roman" panose="02020603050405020304" pitchFamily="18" charset="0"/>
            </a:endParaRPr>
          </a:p>
          <a:p>
            <a:pPr>
              <a:lnSpc>
                <a:spcPct val="107000"/>
              </a:lnSpc>
              <a:spcAft>
                <a:spcPts val="1125"/>
              </a:spcAft>
            </a:pPr>
            <a:r>
              <a:rPr lang="en-IN" sz="2800" dirty="0">
                <a:solidFill>
                  <a:srgbClr val="2A2A2A"/>
                </a:solidFill>
                <a:effectLst/>
                <a:ea typeface="Times New Roman" panose="02020603050405020304" pitchFamily="18" charset="0"/>
                <a:cs typeface="Times New Roman" panose="02020603050405020304" pitchFamily="18" charset="0"/>
              </a:rPr>
              <a:t>If you only use one or the other, your decisions may either not be very balanced, or not support your emotional needs. Instead, you need to combine your emotional response with more rational considerations.</a:t>
            </a:r>
            <a:endParaRPr lang="en-IN"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000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83997-DA45-49C2-B2B5-8BB57FDAF891}"/>
              </a:ext>
            </a:extLst>
          </p:cNvPr>
          <p:cNvSpPr txBox="1"/>
          <p:nvPr/>
        </p:nvSpPr>
        <p:spPr>
          <a:xfrm>
            <a:off x="266700" y="1271969"/>
            <a:ext cx="11658599" cy="3924151"/>
          </a:xfrm>
          <a:prstGeom prst="rect">
            <a:avLst/>
          </a:prstGeom>
          <a:noFill/>
        </p:spPr>
        <p:txBody>
          <a:bodyPr wrap="square">
            <a:spAutoFit/>
          </a:bodyPr>
          <a:lstStyle/>
          <a:p>
            <a:pPr algn="ctr">
              <a:spcBef>
                <a:spcPts val="1500"/>
              </a:spcBef>
              <a:spcAft>
                <a:spcPts val="750"/>
              </a:spcAft>
            </a:pPr>
            <a:r>
              <a:rPr lang="en-IN" sz="3200" dirty="0">
                <a:effectLst/>
                <a:ea typeface="Times New Roman" panose="02020603050405020304" pitchFamily="18" charset="0"/>
                <a:cs typeface="Times New Roman" panose="02020603050405020304" pitchFamily="18" charset="0"/>
              </a:rPr>
              <a:t>Emotions are Important</a:t>
            </a:r>
            <a:endParaRPr lang="en-IN" sz="3200" dirty="0">
              <a:effectLst/>
              <a:ea typeface="Calibri" panose="020F0502020204030204" pitchFamily="34" charset="0"/>
              <a:cs typeface="Times New Roman" panose="02020603050405020304" pitchFamily="18" charset="0"/>
            </a:endParaRPr>
          </a:p>
          <a:p>
            <a:pPr algn="just">
              <a:spcAft>
                <a:spcPts val="1125"/>
              </a:spcAft>
            </a:pPr>
            <a:r>
              <a:rPr lang="en-IN" sz="3200" b="1" dirty="0">
                <a:effectLst/>
                <a:ea typeface="Times New Roman" panose="02020603050405020304" pitchFamily="18" charset="0"/>
                <a:cs typeface="Times New Roman" panose="02020603050405020304" pitchFamily="18" charset="0"/>
              </a:rPr>
              <a:t>It pays to be aware of our own and others’ feelings. Highly emotionally intelligent people do this all the time. Like any other, it is a skill that can be developed and which is well worth acquiring.</a:t>
            </a:r>
          </a:p>
          <a:p>
            <a:pPr algn="just">
              <a:spcAft>
                <a:spcPts val="1125"/>
              </a:spcAft>
            </a:pPr>
            <a:endParaRPr lang="en-IN" sz="3200" dirty="0">
              <a:effectLst/>
              <a:ea typeface="Calibri" panose="020F0502020204030204" pitchFamily="34" charset="0"/>
              <a:cs typeface="Times New Roman" panose="02020603050405020304" pitchFamily="18" charset="0"/>
            </a:endParaRPr>
          </a:p>
          <a:p>
            <a:pPr algn="just"/>
            <a:r>
              <a:rPr lang="en-IN" sz="3200" dirty="0">
                <a:effectLst/>
                <a:ea typeface="Times New Roman" panose="02020603050405020304" pitchFamily="18" charset="0"/>
              </a:rPr>
              <a:t>I've learned that people will forget what you said, people will forget what you did, but people will never forget how you made them feel.</a:t>
            </a:r>
            <a:endParaRPr lang="en-IN" sz="3200" dirty="0"/>
          </a:p>
        </p:txBody>
      </p:sp>
    </p:spTree>
    <p:extLst>
      <p:ext uri="{BB962C8B-B14F-4D97-AF65-F5344CB8AC3E}">
        <p14:creationId xmlns:p14="http://schemas.microsoft.com/office/powerpoint/2010/main" val="352164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t;ul&gt;&lt;li&gt;There are  6 basic principles , which come to light in the holy books applicable in today’s management world. They...">
            <a:extLst>
              <a:ext uri="{FF2B5EF4-FFF2-40B4-BE49-F238E27FC236}">
                <a16:creationId xmlns:a16="http://schemas.microsoft.com/office/drawing/2014/main" id="{C566CF56-82BE-4A7A-932F-F60D2A5D1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52" b="7764"/>
          <a:stretch/>
        </p:blipFill>
        <p:spPr bwMode="auto">
          <a:xfrm>
            <a:off x="397565" y="0"/>
            <a:ext cx="11231218" cy="6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ach Soul is a potential God  &lt;ul&gt;&lt;li&gt;A human being has a soul, a spark of the Divine. &lt;/li&gt;&lt;/ul&gt;&lt;ul&gt;&lt;li&gt;The divine reside...">
            <a:extLst>
              <a:ext uri="{FF2B5EF4-FFF2-40B4-BE49-F238E27FC236}">
                <a16:creationId xmlns:a16="http://schemas.microsoft.com/office/drawing/2014/main" id="{63F7B8F5-E56C-48BC-B8D1-C6788B9F8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39" b="7955"/>
          <a:stretch/>
        </p:blipFill>
        <p:spPr bwMode="auto">
          <a:xfrm>
            <a:off x="715617" y="248478"/>
            <a:ext cx="11141766" cy="615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8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t;ul&gt;&lt;li&gt;Thus human efforts can achieve even an apparently impossible goal and convert the impossible into a reality. &lt;/li&gt;...">
            <a:extLst>
              <a:ext uri="{FF2B5EF4-FFF2-40B4-BE49-F238E27FC236}">
                <a16:creationId xmlns:a16="http://schemas.microsoft.com/office/drawing/2014/main" id="{63EFDD32-2133-4B2C-B0C6-2EA9AA48C9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95" b="7573"/>
          <a:stretch/>
        </p:blipFill>
        <p:spPr bwMode="auto">
          <a:xfrm>
            <a:off x="357809" y="198783"/>
            <a:ext cx="11300791" cy="628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0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listic Approach  &lt;ul&gt;&lt;li&gt;Holistic approach in Management is based on spiritual principle of unity,  &lt;/li&gt;&lt;/ul&gt;&lt;ul&gt;&lt;li&gt;on...">
            <a:extLst>
              <a:ext uri="{FF2B5EF4-FFF2-40B4-BE49-F238E27FC236}">
                <a16:creationId xmlns:a16="http://schemas.microsoft.com/office/drawing/2014/main" id="{884FDE33-752A-49ED-BD7D-1E4E1F217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5" b="4515"/>
          <a:stretch/>
        </p:blipFill>
        <p:spPr bwMode="auto">
          <a:xfrm>
            <a:off x="187187" y="0"/>
            <a:ext cx="1181762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0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t;ul&gt;&lt;li&gt;‘ Atmano Mokshartham Jagat Hitya Cha.’ (For gaining perfection in individual life, as well as for the welfare of t...">
            <a:extLst>
              <a:ext uri="{FF2B5EF4-FFF2-40B4-BE49-F238E27FC236}">
                <a16:creationId xmlns:a16="http://schemas.microsoft.com/office/drawing/2014/main" id="{4FAFFA06-A700-4280-B919-4F9FDDFD8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2" b="6999"/>
          <a:stretch/>
        </p:blipFill>
        <p:spPr bwMode="auto">
          <a:xfrm>
            <a:off x="0" y="1"/>
            <a:ext cx="12192000" cy="671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6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2309</Words>
  <Application>Microsoft Office PowerPoint</Application>
  <PresentationFormat>Widescreen</PresentationFormat>
  <Paragraphs>149</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Bodoni MT Black</vt:lpstr>
      <vt:lpstr>Calibri</vt:lpstr>
      <vt:lpstr>Calibri Light</vt:lpstr>
      <vt:lpstr>Montserrat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Sangeeta Jain</dc:creator>
  <cp:lastModifiedBy>Dr. Sangeeta Jain</cp:lastModifiedBy>
  <cp:revision>49</cp:revision>
  <dcterms:created xsi:type="dcterms:W3CDTF">2021-04-17T06:34:39Z</dcterms:created>
  <dcterms:modified xsi:type="dcterms:W3CDTF">2021-06-01T05:27:19Z</dcterms:modified>
</cp:coreProperties>
</file>