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62" r:id="rId1"/>
  </p:sldMasterIdLst>
  <p:notesMasterIdLst>
    <p:notesMasterId r:id="rId27"/>
  </p:notesMasterIdLst>
  <p:sldIdLst>
    <p:sldId id="272" r:id="rId2"/>
    <p:sldId id="273" r:id="rId3"/>
    <p:sldId id="259" r:id="rId4"/>
    <p:sldId id="258" r:id="rId5"/>
    <p:sldId id="266" r:id="rId6"/>
    <p:sldId id="260" r:id="rId7"/>
    <p:sldId id="261" r:id="rId8"/>
    <p:sldId id="263" r:id="rId9"/>
    <p:sldId id="264" r:id="rId10"/>
    <p:sldId id="274" r:id="rId11"/>
    <p:sldId id="275" r:id="rId12"/>
    <p:sldId id="267" r:id="rId13"/>
    <p:sldId id="268" r:id="rId14"/>
    <p:sldId id="269" r:id="rId15"/>
    <p:sldId id="271" r:id="rId16"/>
    <p:sldId id="276" r:id="rId17"/>
    <p:sldId id="265" r:id="rId18"/>
    <p:sldId id="277" r:id="rId19"/>
    <p:sldId id="278" r:id="rId20"/>
    <p:sldId id="279" r:id="rId21"/>
    <p:sldId id="280" r:id="rId22"/>
    <p:sldId id="282" r:id="rId23"/>
    <p:sldId id="283" r:id="rId24"/>
    <p:sldId id="270" r:id="rId25"/>
    <p:sldId id="262" r:id="rId26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64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7EDC12-425F-4DB8-936D-B84BB3F9C561}" type="datetimeFigureOut">
              <a:rPr lang="en-IN" smtClean="0"/>
              <a:t>02-06-2021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0B7317-43E9-4991-BABE-D520937D9E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91907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0B7317-43E9-4991-BABE-D520937D9E3C}" type="slidenum">
              <a:rPr lang="en-IN" smtClean="0"/>
              <a:t>12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8589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A724A-E9F7-4767-9FCB-9165BA2FEA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358A35-1FDB-41B4-8516-7E81B57216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08FF04-F1CA-45F0-A788-2AC61FF5F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131586-EBE4-4F18-A642-2F300C922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9F9498-0945-40C3-A372-6DD56A045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88389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C687A-DF3F-4352-A21D-1EEB0E0A9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C27198-CC27-465B-9730-09DA61D94B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2CCDB8-0961-43E4-8EC9-3E80EF3A1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05C279-2788-4749-AF8D-FFC1325BD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110AE3-38F7-4BF2-9A41-9E503A3A6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15095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E95D35-5001-4147-BCB5-A64F1DD02E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F1FC01-3B9D-4ADF-BD89-8B989FE8BA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CB84D3-214D-44D4-A7CC-6575552FF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824C0A-4816-4A40-B829-C63AE1434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62300-3E0D-4CA1-928E-0EA0F0CFE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0344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474977" y="429514"/>
            <a:ext cx="9242044" cy="621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42491" y="3522437"/>
            <a:ext cx="9907016" cy="1793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79373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1598B-8C8B-4082-A5FA-B58DBD050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E3DA11-27BC-4948-B918-0F44AC6839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8743FC-69FB-4E73-9FBF-B32B93341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F3953E-60A4-4681-BE4D-36C638EB3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70C925-C49F-470C-A308-453DFD666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87343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FB823E-44AA-48CF-BBD0-740C38A94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DDBECC-A906-4B0D-B7A1-FC5EB16590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A269E7-1470-420C-B283-AADBCD2A1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B19034-0106-4300-B750-9FF8CDB44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4B2193-D976-45BC-9C4C-0DEAB64CB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08943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233CD-B80D-4CC8-BA04-1250D4126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4CCE51-9689-4C1F-8DDC-1B5A88A1D3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C283C6-618F-4A34-898B-F4112E998F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F001F7-BC80-4EFC-89CD-D19FCE56F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D96EEF-D8EC-4585-83F0-F2A9CF5BC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1AF23A-62F2-4754-B28F-56ABDCAE2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68515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FA084-D735-4761-AA30-81CA68007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15233C-4F0A-431E-90AA-BB8230129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6962A9-CD34-43FC-B81A-32F16D9E61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60C6DB-BE47-4DBD-AEB9-98360A6CED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0E42F9-14A0-4DC9-9A24-5A55973AEC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6AFC80-3B7D-470A-A449-7ABB16CA1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46A2E8-7492-4373-BB04-D5C77D8AD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5D1C61-F01C-4621-8E43-722A9180D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66728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D4D02-E8F5-403E-A5A6-A048EF5D8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116A64-276F-40C1-917B-1F6445A8A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EAC28A-FB5F-4084-9077-0BDCADB9B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4E9513-0A57-4FB8-AEB5-B0167C356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87168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C0254A-0F0D-447C-82FA-EC7EDAF3E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91A81D-C4C3-4A65-AEF6-1128928DD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64E433-07AC-4969-BE4B-FA6A1CA8A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36700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26386-25E4-4625-8060-CBE760A87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F2235-B4E2-40B7-882C-587B1F4F88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813BC7-C458-4B5D-8119-A2F6A21514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42E732-9DB6-453A-88B8-5606A4281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5BAC63-49E5-463C-82D5-6612961A3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5605FD-3A11-4391-9D2A-283797E4C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63956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A8D0FF-5AFE-4224-8E90-D459F80D8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1A252F-0B30-4EB0-BB7F-9EAA4D4254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93051E-5259-4F44-9EE6-575C9DACBF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D1955A-EBC1-42EF-8F2E-223CDB6AF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D21F30-546D-4EBD-AAA4-FED5223BF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D69EAB-F7D1-4DB2-88C3-85B42EE7C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37305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7321E79-E7C7-442B-8379-633BD905E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FE3B8D-23C5-45F0-A967-C58CE9362D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F89268-37DE-45D0-94DA-AEDAC7F94D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E7103D-12AB-468B-BE92-5A36FA83CA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8F99F4-6D7E-4365-B676-EB70EE35B3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17182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killsyouneed.com/ips/verbal-communication.html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killsyouneed.com/ips/negotiation.html" TargetMode="External"/><Relationship Id="rId5" Type="http://schemas.openxmlformats.org/officeDocument/2006/relationships/hyperlink" Target="http://www.skillsyouneed.com/ips/listening-skills.html" TargetMode="External"/><Relationship Id="rId4" Type="http://schemas.openxmlformats.org/officeDocument/2006/relationships/hyperlink" Target="http://www.skillsyouneed.com/ips/nonverbal-communication.html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killsyouneed.com/ips/problem-solving.html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5" Type="http://schemas.openxmlformats.org/officeDocument/2006/relationships/hyperlink" Target="http://www.skillsyouneed.com/ps/assertiveness.html" TargetMode="External"/><Relationship Id="rId4" Type="http://schemas.openxmlformats.org/officeDocument/2006/relationships/hyperlink" Target="http://www.skillsyouneed.com/ips/decision-making.html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killsyouneed.com/ips/listening-skills.html" TargetMode="External"/><Relationship Id="rId2" Type="http://schemas.openxmlformats.org/officeDocument/2006/relationships/hyperlink" Target="http://www.skillsyouneed.com/ips/nonverbal-communication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killsyouneed.com/ips/clarification.html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24809"/>
            <a:ext cx="11963400" cy="218008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8440" algn="ctr">
              <a:spcBef>
                <a:spcPts val="100"/>
              </a:spcBef>
            </a:pPr>
            <a:r>
              <a:rPr sz="2800" spc="10" dirty="0">
                <a:solidFill>
                  <a:srgbClr val="565F6C"/>
                </a:solidFill>
                <a:latin typeface="Arial"/>
                <a:cs typeface="Arial"/>
              </a:rPr>
              <a:t> </a:t>
            </a:r>
            <a:r>
              <a:rPr sz="2800" spc="15" dirty="0">
                <a:solidFill>
                  <a:srgbClr val="565F6C"/>
                </a:solidFill>
                <a:latin typeface="Arial"/>
                <a:cs typeface="Arial"/>
              </a:rPr>
              <a:t>INTERPERSONAL</a:t>
            </a:r>
            <a:r>
              <a:rPr sz="2800" spc="509" dirty="0">
                <a:solidFill>
                  <a:srgbClr val="565F6C"/>
                </a:solidFill>
                <a:latin typeface="Arial"/>
                <a:cs typeface="Arial"/>
              </a:rPr>
              <a:t> </a:t>
            </a:r>
            <a:r>
              <a:rPr sz="2800" spc="10" dirty="0">
                <a:solidFill>
                  <a:srgbClr val="565F6C"/>
                </a:solidFill>
                <a:latin typeface="Arial"/>
                <a:cs typeface="Arial"/>
              </a:rPr>
              <a:t>SKILL?</a:t>
            </a:r>
            <a:endParaRPr lang="en-US" sz="2800" spc="10" dirty="0">
              <a:solidFill>
                <a:srgbClr val="565F6C"/>
              </a:solidFill>
              <a:latin typeface="Arial"/>
              <a:cs typeface="Arial"/>
            </a:endParaRPr>
          </a:p>
          <a:p>
            <a:pPr marL="218440" algn="just">
              <a:spcBef>
                <a:spcPts val="100"/>
              </a:spcBef>
            </a:pPr>
            <a:r>
              <a:rPr sz="2800" dirty="0">
                <a:latin typeface="Arial"/>
                <a:cs typeface="Arial"/>
              </a:rPr>
              <a:t>Interpersonal skills </a:t>
            </a:r>
            <a:r>
              <a:rPr sz="2800" spc="-5" dirty="0">
                <a:latin typeface="Arial"/>
                <a:cs typeface="Arial"/>
              </a:rPr>
              <a:t>are </a:t>
            </a:r>
            <a:r>
              <a:rPr sz="2800" dirty="0">
                <a:latin typeface="Arial"/>
                <a:cs typeface="Arial"/>
              </a:rPr>
              <a:t>the </a:t>
            </a:r>
            <a:r>
              <a:rPr sz="2800" spc="-5" dirty="0">
                <a:latin typeface="Arial"/>
                <a:cs typeface="Arial"/>
              </a:rPr>
              <a:t>life </a:t>
            </a:r>
            <a:r>
              <a:rPr sz="2800" dirty="0">
                <a:latin typeface="Arial"/>
                <a:cs typeface="Arial"/>
              </a:rPr>
              <a:t>skills </a:t>
            </a:r>
            <a:r>
              <a:rPr sz="2800" spc="-5" dirty="0">
                <a:latin typeface="Arial"/>
                <a:cs typeface="Arial"/>
              </a:rPr>
              <a:t>we  </a:t>
            </a:r>
            <a:r>
              <a:rPr sz="2800" dirty="0">
                <a:latin typeface="Arial"/>
                <a:cs typeface="Arial"/>
              </a:rPr>
              <a:t>use every day to communicate and  interact </a:t>
            </a:r>
            <a:r>
              <a:rPr sz="2800" spc="-5" dirty="0">
                <a:latin typeface="Arial"/>
                <a:cs typeface="Arial"/>
              </a:rPr>
              <a:t>with other </a:t>
            </a:r>
            <a:r>
              <a:rPr sz="2800" dirty="0">
                <a:latin typeface="Arial"/>
                <a:cs typeface="Arial"/>
              </a:rPr>
              <a:t>people, </a:t>
            </a:r>
            <a:r>
              <a:rPr sz="2800" spc="-5" dirty="0">
                <a:latin typeface="Arial"/>
                <a:cs typeface="Arial"/>
              </a:rPr>
              <a:t>both  </a:t>
            </a:r>
            <a:r>
              <a:rPr sz="2800" dirty="0">
                <a:latin typeface="Arial"/>
                <a:cs typeface="Arial"/>
              </a:rPr>
              <a:t>individually </a:t>
            </a:r>
            <a:r>
              <a:rPr sz="2800" spc="-5" dirty="0">
                <a:latin typeface="Arial"/>
                <a:cs typeface="Arial"/>
              </a:rPr>
              <a:t>and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in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groups.</a:t>
            </a:r>
            <a:r>
              <a:rPr lang="en-US"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People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who  </a:t>
            </a:r>
            <a:r>
              <a:rPr sz="2800" dirty="0">
                <a:latin typeface="Arial"/>
                <a:cs typeface="Arial"/>
              </a:rPr>
              <a:t>have worked on developing strong  interpersonal skills </a:t>
            </a:r>
            <a:r>
              <a:rPr sz="2800" spc="-5" dirty="0">
                <a:latin typeface="Arial"/>
                <a:cs typeface="Arial"/>
              </a:rPr>
              <a:t>are </a:t>
            </a:r>
            <a:r>
              <a:rPr sz="2800" dirty="0">
                <a:latin typeface="Arial"/>
                <a:cs typeface="Arial"/>
              </a:rPr>
              <a:t>usually </a:t>
            </a:r>
            <a:r>
              <a:rPr sz="2800" spc="-5" dirty="0">
                <a:latin typeface="Arial"/>
                <a:cs typeface="Arial"/>
              </a:rPr>
              <a:t>more  </a:t>
            </a:r>
            <a:r>
              <a:rPr sz="2800" dirty="0">
                <a:latin typeface="Arial"/>
                <a:cs typeface="Arial"/>
              </a:rPr>
              <a:t>successful </a:t>
            </a:r>
            <a:r>
              <a:rPr sz="2800" spc="-5" dirty="0">
                <a:latin typeface="Arial"/>
                <a:cs typeface="Arial"/>
              </a:rPr>
              <a:t>in </a:t>
            </a:r>
            <a:r>
              <a:rPr sz="2800" dirty="0">
                <a:latin typeface="Arial"/>
                <a:cs typeface="Arial"/>
              </a:rPr>
              <a:t>both </a:t>
            </a:r>
            <a:r>
              <a:rPr sz="2800" spc="-5" dirty="0">
                <a:latin typeface="Arial"/>
                <a:cs typeface="Arial"/>
              </a:rPr>
              <a:t>their </a:t>
            </a:r>
            <a:r>
              <a:rPr sz="2800" dirty="0">
                <a:latin typeface="Arial"/>
                <a:cs typeface="Arial"/>
              </a:rPr>
              <a:t>professional  </a:t>
            </a:r>
            <a:r>
              <a:rPr sz="2800" spc="-5" dirty="0">
                <a:latin typeface="Arial"/>
                <a:cs typeface="Arial"/>
              </a:rPr>
              <a:t>and </a:t>
            </a:r>
            <a:r>
              <a:rPr sz="2800" dirty="0">
                <a:latin typeface="Arial"/>
                <a:cs typeface="Arial"/>
              </a:rPr>
              <a:t>personal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lives.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87558274-C695-4D40-BC65-46D4DB01EA5E}"/>
              </a:ext>
            </a:extLst>
          </p:cNvPr>
          <p:cNvSpPr/>
          <p:nvPr/>
        </p:nvSpPr>
        <p:spPr>
          <a:xfrm>
            <a:off x="1693862" y="3039865"/>
            <a:ext cx="8929942" cy="33609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C649B147-F2C3-40AF-B87A-505833AC09B8}"/>
              </a:ext>
            </a:extLst>
          </p:cNvPr>
          <p:cNvSpPr txBox="1">
            <a:spLocks/>
          </p:cNvSpPr>
          <p:nvPr/>
        </p:nvSpPr>
        <p:spPr>
          <a:xfrm>
            <a:off x="1693862" y="2289639"/>
            <a:ext cx="8804275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922905" algn="l"/>
              </a:tabLst>
            </a:pPr>
            <a:r>
              <a:rPr lang="en-US" spc="-5" dirty="0"/>
              <a:t>Why</a:t>
            </a:r>
            <a:r>
              <a:rPr lang="en-US" spc="5" dirty="0"/>
              <a:t> </a:t>
            </a:r>
            <a:r>
              <a:rPr lang="en-US" dirty="0"/>
              <a:t>Can’t	</a:t>
            </a:r>
            <a:r>
              <a:rPr lang="en-US" spc="-5" dirty="0"/>
              <a:t>We </a:t>
            </a:r>
            <a:r>
              <a:rPr lang="en-US" dirty="0"/>
              <a:t>All Just </a:t>
            </a:r>
            <a:r>
              <a:rPr lang="en-US" spc="-5" dirty="0"/>
              <a:t>Get</a:t>
            </a:r>
            <a:r>
              <a:rPr lang="en-US" spc="-80" dirty="0"/>
              <a:t> </a:t>
            </a:r>
            <a:r>
              <a:rPr lang="en-US" spc="-5" dirty="0"/>
              <a:t>Along?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59940" y="263397"/>
            <a:ext cx="7462520" cy="528320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5" dirty="0"/>
              <a:t>T</a:t>
            </a:r>
            <a:r>
              <a:rPr sz="2650" spc="-5" dirty="0"/>
              <a:t>YPES </a:t>
            </a:r>
            <a:r>
              <a:rPr sz="2650" spc="-10" dirty="0"/>
              <a:t>OF </a:t>
            </a:r>
            <a:r>
              <a:rPr sz="2650" spc="-5" dirty="0"/>
              <a:t>INTERPERSONAL </a:t>
            </a:r>
            <a:r>
              <a:rPr sz="2650" spc="-10" dirty="0"/>
              <a:t>SKILL</a:t>
            </a:r>
            <a:r>
              <a:rPr sz="2650" spc="450" dirty="0"/>
              <a:t> </a:t>
            </a:r>
            <a:r>
              <a:rPr sz="2650" spc="-5" dirty="0"/>
              <a:t>NEEDED</a:t>
            </a:r>
            <a:r>
              <a:rPr sz="3300" spc="-5" dirty="0"/>
              <a:t>?</a:t>
            </a:r>
            <a:endParaRPr sz="3300"/>
          </a:p>
        </p:txBody>
      </p:sp>
      <p:sp>
        <p:nvSpPr>
          <p:cNvPr id="3" name="object 3"/>
          <p:cNvSpPr/>
          <p:nvPr/>
        </p:nvSpPr>
        <p:spPr>
          <a:xfrm>
            <a:off x="1866963" y="1209675"/>
            <a:ext cx="278892" cy="2849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866963" y="2185035"/>
            <a:ext cx="278892" cy="2849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866963" y="3648075"/>
            <a:ext cx="278892" cy="2849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866963" y="5111115"/>
            <a:ext cx="278892" cy="2849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854201" y="1073913"/>
            <a:ext cx="7928609" cy="49041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423545" indent="284480">
              <a:spcBef>
                <a:spcPts val="105"/>
              </a:spcBef>
            </a:pPr>
            <a:r>
              <a:rPr sz="3200" b="1" u="heavy" spc="-5" dirty="0">
                <a:solidFill>
                  <a:srgbClr val="D2601C"/>
                </a:solidFill>
                <a:uFill>
                  <a:solidFill>
                    <a:srgbClr val="D2601C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sz="3200" b="1" u="heavy" spc="-35" dirty="0">
                <a:solidFill>
                  <a:srgbClr val="D2601C"/>
                </a:solidFill>
                <a:uFill>
                  <a:solidFill>
                    <a:srgbClr val="D2601C"/>
                  </a:solidFill>
                </a:uFill>
                <a:latin typeface="Arial"/>
                <a:cs typeface="Arial"/>
                <a:hlinkClick r:id="rId3"/>
              </a:rPr>
              <a:t>Verbal </a:t>
            </a:r>
            <a:r>
              <a:rPr sz="3200" b="1" u="heavy" dirty="0">
                <a:solidFill>
                  <a:srgbClr val="D2601C"/>
                </a:solidFill>
                <a:uFill>
                  <a:solidFill>
                    <a:srgbClr val="D2601C"/>
                  </a:solidFill>
                </a:uFill>
                <a:latin typeface="Arial"/>
                <a:cs typeface="Arial"/>
                <a:hlinkClick r:id="rId3"/>
              </a:rPr>
              <a:t>Communication</a:t>
            </a:r>
            <a:r>
              <a:rPr sz="3200" b="1" dirty="0">
                <a:solidFill>
                  <a:srgbClr val="D2601C"/>
                </a:solidFill>
                <a:latin typeface="Arial"/>
                <a:cs typeface="Arial"/>
                <a:hlinkClick r:id="rId3"/>
              </a:rPr>
              <a:t> </a:t>
            </a:r>
            <a:r>
              <a:rPr sz="3200" dirty="0">
                <a:latin typeface="Arial"/>
                <a:cs typeface="Arial"/>
              </a:rPr>
              <a:t>- What we</a:t>
            </a:r>
            <a:r>
              <a:rPr sz="3200" spc="-8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say  and </a:t>
            </a:r>
            <a:r>
              <a:rPr sz="3200" spc="-5" dirty="0">
                <a:latin typeface="Arial"/>
                <a:cs typeface="Arial"/>
              </a:rPr>
              <a:t>how </a:t>
            </a:r>
            <a:r>
              <a:rPr sz="3200" dirty="0">
                <a:latin typeface="Arial"/>
                <a:cs typeface="Arial"/>
              </a:rPr>
              <a:t>we say</a:t>
            </a:r>
            <a:r>
              <a:rPr sz="3200" spc="-6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it.</a:t>
            </a:r>
          </a:p>
          <a:p>
            <a:pPr marL="12700" marR="5080" indent="284480"/>
            <a:r>
              <a:rPr sz="3200" b="1" u="heavy" spc="-5" dirty="0">
                <a:solidFill>
                  <a:srgbClr val="D2601C"/>
                </a:solidFill>
                <a:uFill>
                  <a:solidFill>
                    <a:srgbClr val="D2601C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sz="3200" b="1" u="heavy" spc="-20" dirty="0">
                <a:solidFill>
                  <a:srgbClr val="D2601C"/>
                </a:solidFill>
                <a:uFill>
                  <a:solidFill>
                    <a:srgbClr val="D2601C"/>
                  </a:solidFill>
                </a:uFill>
                <a:latin typeface="Arial"/>
                <a:cs typeface="Arial"/>
                <a:hlinkClick r:id="rId4"/>
              </a:rPr>
              <a:t>Non-Verbal </a:t>
            </a:r>
            <a:r>
              <a:rPr sz="3200" b="1" u="heavy" dirty="0">
                <a:solidFill>
                  <a:srgbClr val="D2601C"/>
                </a:solidFill>
                <a:uFill>
                  <a:solidFill>
                    <a:srgbClr val="D2601C"/>
                  </a:solidFill>
                </a:uFill>
                <a:latin typeface="Arial"/>
                <a:cs typeface="Arial"/>
                <a:hlinkClick r:id="rId4"/>
              </a:rPr>
              <a:t>Communication</a:t>
            </a:r>
            <a:r>
              <a:rPr sz="3200" b="1" dirty="0">
                <a:solidFill>
                  <a:srgbClr val="D2601C"/>
                </a:solidFill>
                <a:latin typeface="Arial"/>
                <a:cs typeface="Arial"/>
                <a:hlinkClick r:id="rId4"/>
              </a:rPr>
              <a:t> </a:t>
            </a:r>
            <a:r>
              <a:rPr sz="3200" dirty="0">
                <a:latin typeface="Arial"/>
                <a:cs typeface="Arial"/>
              </a:rPr>
              <a:t>- </a:t>
            </a:r>
            <a:r>
              <a:rPr sz="3200" spc="-5" dirty="0">
                <a:latin typeface="Arial"/>
                <a:cs typeface="Arial"/>
              </a:rPr>
              <a:t>What </a:t>
            </a:r>
            <a:r>
              <a:rPr sz="3200" dirty="0">
                <a:latin typeface="Arial"/>
                <a:cs typeface="Arial"/>
              </a:rPr>
              <a:t>we  communicate without words, body</a:t>
            </a:r>
            <a:r>
              <a:rPr sz="3200" spc="-1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language  </a:t>
            </a:r>
            <a:r>
              <a:rPr sz="3200" dirty="0">
                <a:latin typeface="Arial"/>
                <a:cs typeface="Arial"/>
              </a:rPr>
              <a:t>is an</a:t>
            </a:r>
            <a:r>
              <a:rPr sz="3200" spc="-3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example.</a:t>
            </a:r>
          </a:p>
          <a:p>
            <a:pPr marL="12700" marR="226695" indent="284480"/>
            <a:r>
              <a:rPr sz="3200" b="1" u="heavy" spc="-5" dirty="0">
                <a:solidFill>
                  <a:srgbClr val="D2601C"/>
                </a:solidFill>
                <a:uFill>
                  <a:solidFill>
                    <a:srgbClr val="D2601C"/>
                  </a:solidFill>
                </a:uFill>
                <a:latin typeface="Arial"/>
                <a:cs typeface="Arial"/>
                <a:hlinkClick r:id="rId5"/>
              </a:rPr>
              <a:t> Listening Skills</a:t>
            </a:r>
            <a:r>
              <a:rPr sz="3200" b="1" spc="-5" dirty="0">
                <a:solidFill>
                  <a:srgbClr val="D2601C"/>
                </a:solidFill>
                <a:latin typeface="Arial"/>
                <a:cs typeface="Arial"/>
                <a:hlinkClick r:id="rId5"/>
              </a:rPr>
              <a:t> </a:t>
            </a:r>
            <a:r>
              <a:rPr sz="3200" dirty="0">
                <a:latin typeface="Arial"/>
                <a:cs typeface="Arial"/>
              </a:rPr>
              <a:t>- How we </a:t>
            </a:r>
            <a:r>
              <a:rPr sz="3200" spc="-5" dirty="0">
                <a:latin typeface="Arial"/>
                <a:cs typeface="Arial"/>
              </a:rPr>
              <a:t>interpret</a:t>
            </a:r>
            <a:r>
              <a:rPr sz="3200" spc="-6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both  </a:t>
            </a:r>
            <a:r>
              <a:rPr sz="3200" dirty="0">
                <a:latin typeface="Arial"/>
                <a:cs typeface="Arial"/>
              </a:rPr>
              <a:t>the verbal and </a:t>
            </a:r>
            <a:r>
              <a:rPr sz="3200" spc="-5" dirty="0">
                <a:latin typeface="Arial"/>
                <a:cs typeface="Arial"/>
              </a:rPr>
              <a:t>non-verbal </a:t>
            </a:r>
            <a:r>
              <a:rPr sz="3200" dirty="0">
                <a:latin typeface="Arial"/>
                <a:cs typeface="Arial"/>
              </a:rPr>
              <a:t>messages sent  by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others.</a:t>
            </a:r>
          </a:p>
          <a:p>
            <a:pPr marL="12700" marR="146050" indent="284480">
              <a:spcBef>
                <a:spcPts val="5"/>
              </a:spcBef>
            </a:pPr>
            <a:r>
              <a:rPr sz="3200" b="1" u="heavy" spc="-5" dirty="0">
                <a:solidFill>
                  <a:srgbClr val="D2601C"/>
                </a:solidFill>
                <a:uFill>
                  <a:solidFill>
                    <a:srgbClr val="D2601C"/>
                  </a:solidFill>
                </a:uFill>
                <a:latin typeface="Arial"/>
                <a:cs typeface="Arial"/>
                <a:hlinkClick r:id="rId6"/>
              </a:rPr>
              <a:t> </a:t>
            </a:r>
            <a:r>
              <a:rPr sz="3200" b="1" u="heavy" dirty="0">
                <a:solidFill>
                  <a:srgbClr val="D2601C"/>
                </a:solidFill>
                <a:uFill>
                  <a:solidFill>
                    <a:srgbClr val="D2601C"/>
                  </a:solidFill>
                </a:uFill>
                <a:latin typeface="Arial"/>
                <a:cs typeface="Arial"/>
                <a:hlinkClick r:id="rId6"/>
              </a:rPr>
              <a:t>Negotiation</a:t>
            </a:r>
            <a:r>
              <a:rPr sz="3200" b="1" dirty="0">
                <a:solidFill>
                  <a:srgbClr val="D2601C"/>
                </a:solidFill>
                <a:latin typeface="Arial"/>
                <a:cs typeface="Arial"/>
                <a:hlinkClick r:id="rId6"/>
              </a:rPr>
              <a:t> </a:t>
            </a:r>
            <a:r>
              <a:rPr sz="3200" dirty="0">
                <a:latin typeface="Arial"/>
                <a:cs typeface="Arial"/>
              </a:rPr>
              <a:t>- </a:t>
            </a:r>
            <a:r>
              <a:rPr sz="3200" spc="-10" dirty="0">
                <a:latin typeface="Arial"/>
                <a:cs typeface="Arial"/>
              </a:rPr>
              <a:t>Working </a:t>
            </a:r>
            <a:r>
              <a:rPr sz="3200" dirty="0">
                <a:latin typeface="Arial"/>
                <a:cs typeface="Arial"/>
              </a:rPr>
              <a:t>with </a:t>
            </a:r>
            <a:r>
              <a:rPr sz="3200" spc="-5" dirty="0">
                <a:latin typeface="Arial"/>
                <a:cs typeface="Arial"/>
              </a:rPr>
              <a:t>others </a:t>
            </a:r>
            <a:r>
              <a:rPr sz="3200" dirty="0">
                <a:latin typeface="Arial"/>
                <a:cs typeface="Arial"/>
              </a:rPr>
              <a:t>to</a:t>
            </a:r>
            <a:r>
              <a:rPr sz="3200" spc="-15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find  </a:t>
            </a: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mutually agreeable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outcome.</a:t>
            </a:r>
            <a:endParaRPr sz="3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59940" y="701116"/>
            <a:ext cx="7239634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spcBef>
                <a:spcPts val="105"/>
              </a:spcBef>
            </a:pPr>
            <a:r>
              <a:rPr sz="3200" dirty="0">
                <a:solidFill>
                  <a:srgbClr val="565F6C"/>
                </a:solidFill>
                <a:latin typeface="Arial"/>
                <a:cs typeface="Arial"/>
              </a:rPr>
              <a:t>T</a:t>
            </a:r>
            <a:r>
              <a:rPr sz="2550" dirty="0">
                <a:solidFill>
                  <a:srgbClr val="565F6C"/>
                </a:solidFill>
                <a:latin typeface="Arial"/>
                <a:cs typeface="Arial"/>
              </a:rPr>
              <a:t>YPES </a:t>
            </a:r>
            <a:r>
              <a:rPr sz="2550" spc="5" dirty="0">
                <a:solidFill>
                  <a:srgbClr val="565F6C"/>
                </a:solidFill>
                <a:latin typeface="Arial"/>
                <a:cs typeface="Arial"/>
              </a:rPr>
              <a:t>OF INTERPERSONAL </a:t>
            </a:r>
            <a:r>
              <a:rPr sz="2550" dirty="0">
                <a:solidFill>
                  <a:srgbClr val="565F6C"/>
                </a:solidFill>
                <a:latin typeface="Arial"/>
                <a:cs typeface="Arial"/>
              </a:rPr>
              <a:t>SKILL</a:t>
            </a:r>
            <a:r>
              <a:rPr sz="2550" spc="565" dirty="0">
                <a:solidFill>
                  <a:srgbClr val="565F6C"/>
                </a:solidFill>
                <a:latin typeface="Arial"/>
                <a:cs typeface="Arial"/>
              </a:rPr>
              <a:t> </a:t>
            </a:r>
            <a:r>
              <a:rPr sz="2550" dirty="0">
                <a:solidFill>
                  <a:srgbClr val="565F6C"/>
                </a:solidFill>
                <a:latin typeface="Arial"/>
                <a:cs typeface="Arial"/>
              </a:rPr>
              <a:t>NEEDED</a:t>
            </a:r>
            <a:r>
              <a:rPr sz="3200" dirty="0">
                <a:solidFill>
                  <a:srgbClr val="565F6C"/>
                </a:solidFill>
                <a:latin typeface="Arial"/>
                <a:cs typeface="Arial"/>
              </a:rPr>
              <a:t>?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866963" y="1512951"/>
            <a:ext cx="316992" cy="3200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866963" y="3158871"/>
            <a:ext cx="316992" cy="3200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854200" y="1906478"/>
            <a:ext cx="9347200" cy="2228815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 marR="422909" indent="320040" algn="just">
              <a:lnSpc>
                <a:spcPct val="100000"/>
              </a:lnSpc>
              <a:spcBef>
                <a:spcPts val="100"/>
              </a:spcBef>
            </a:pPr>
            <a:r>
              <a:rPr sz="3600" b="1" u="heavy" spc="-5" dirty="0">
                <a:solidFill>
                  <a:srgbClr val="D2601C"/>
                </a:solidFill>
                <a:uFill>
                  <a:solidFill>
                    <a:srgbClr val="D2601C"/>
                  </a:solidFill>
                </a:uFill>
                <a:latin typeface="Arial"/>
                <a:cs typeface="Arial"/>
                <a:hlinkClick r:id="rId3"/>
              </a:rPr>
              <a:t>Problem Solving</a:t>
            </a:r>
            <a:r>
              <a:rPr sz="3600" b="1" spc="-5" dirty="0">
                <a:solidFill>
                  <a:srgbClr val="D2601C"/>
                </a:solidFill>
                <a:latin typeface="Arial"/>
                <a:cs typeface="Arial"/>
                <a:hlinkClick r:id="rId3"/>
              </a:rPr>
              <a:t> </a:t>
            </a:r>
            <a:r>
              <a:rPr sz="3600" dirty="0">
                <a:solidFill>
                  <a:srgbClr val="000000"/>
                </a:solidFill>
              </a:rPr>
              <a:t>- </a:t>
            </a:r>
            <a:r>
              <a:rPr sz="3600" spc="-10" dirty="0">
                <a:solidFill>
                  <a:srgbClr val="000000"/>
                </a:solidFill>
              </a:rPr>
              <a:t>Working </a:t>
            </a:r>
            <a:r>
              <a:rPr sz="3600" spc="-5" dirty="0">
                <a:solidFill>
                  <a:srgbClr val="000000"/>
                </a:solidFill>
              </a:rPr>
              <a:t>with  </a:t>
            </a:r>
            <a:r>
              <a:rPr sz="3600" dirty="0">
                <a:solidFill>
                  <a:srgbClr val="000000"/>
                </a:solidFill>
              </a:rPr>
              <a:t>others to </a:t>
            </a:r>
            <a:r>
              <a:rPr sz="3600" spc="-30" dirty="0">
                <a:solidFill>
                  <a:srgbClr val="000000"/>
                </a:solidFill>
              </a:rPr>
              <a:t>identify, </a:t>
            </a:r>
            <a:r>
              <a:rPr sz="3600" dirty="0">
                <a:solidFill>
                  <a:srgbClr val="000000"/>
                </a:solidFill>
              </a:rPr>
              <a:t>define </a:t>
            </a:r>
            <a:r>
              <a:rPr sz="3600" spc="-5" dirty="0">
                <a:solidFill>
                  <a:srgbClr val="000000"/>
                </a:solidFill>
              </a:rPr>
              <a:t>and solve  </a:t>
            </a:r>
            <a:r>
              <a:rPr sz="3600" dirty="0">
                <a:solidFill>
                  <a:srgbClr val="000000"/>
                </a:solidFill>
              </a:rPr>
              <a:t>problems.</a:t>
            </a:r>
            <a:endParaRPr sz="3600" dirty="0">
              <a:latin typeface="Arial"/>
              <a:cs typeface="Arial"/>
            </a:endParaRPr>
          </a:p>
          <a:p>
            <a:pPr marL="12700" marR="5080" indent="320040">
              <a:lnSpc>
                <a:spcPct val="100000"/>
              </a:lnSpc>
            </a:pPr>
            <a:r>
              <a:rPr sz="3600" b="1" u="heavy" spc="-5" dirty="0">
                <a:solidFill>
                  <a:srgbClr val="D2601C"/>
                </a:solidFill>
                <a:uFill>
                  <a:solidFill>
                    <a:srgbClr val="D2601C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sz="3600" b="1" u="heavy" dirty="0">
                <a:solidFill>
                  <a:srgbClr val="D2601C"/>
                </a:solidFill>
                <a:uFill>
                  <a:solidFill>
                    <a:srgbClr val="D2601C"/>
                  </a:solidFill>
                </a:uFill>
                <a:latin typeface="Arial"/>
                <a:cs typeface="Arial"/>
                <a:hlinkClick r:id="rId4"/>
              </a:rPr>
              <a:t>Decision Making</a:t>
            </a:r>
            <a:r>
              <a:rPr sz="3600" b="1" dirty="0">
                <a:solidFill>
                  <a:srgbClr val="D2601C"/>
                </a:solidFill>
                <a:latin typeface="Arial"/>
                <a:cs typeface="Arial"/>
                <a:hlinkClick r:id="rId4"/>
              </a:rPr>
              <a:t> </a:t>
            </a:r>
            <a:r>
              <a:rPr sz="3600" dirty="0">
                <a:solidFill>
                  <a:srgbClr val="000000"/>
                </a:solidFill>
              </a:rPr>
              <a:t>– Exploring</a:t>
            </a:r>
            <a:r>
              <a:rPr sz="3600" spc="-100" dirty="0">
                <a:solidFill>
                  <a:srgbClr val="000000"/>
                </a:solidFill>
              </a:rPr>
              <a:t> </a:t>
            </a:r>
            <a:r>
              <a:rPr sz="3600" dirty="0">
                <a:solidFill>
                  <a:srgbClr val="000000"/>
                </a:solidFill>
              </a:rPr>
              <a:t>and  analysing options </a:t>
            </a:r>
            <a:r>
              <a:rPr sz="3600" spc="-10" dirty="0">
                <a:solidFill>
                  <a:srgbClr val="000000"/>
                </a:solidFill>
              </a:rPr>
              <a:t>to </a:t>
            </a:r>
            <a:r>
              <a:rPr sz="3600" spc="-5" dirty="0">
                <a:solidFill>
                  <a:srgbClr val="000000"/>
                </a:solidFill>
              </a:rPr>
              <a:t>make </a:t>
            </a:r>
            <a:r>
              <a:rPr sz="3600" dirty="0">
                <a:solidFill>
                  <a:srgbClr val="000000"/>
                </a:solidFill>
              </a:rPr>
              <a:t>sound  decisions.</a:t>
            </a:r>
            <a:endParaRPr sz="3600" dirty="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866963" y="4804791"/>
            <a:ext cx="316992" cy="3200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854201" y="4654119"/>
            <a:ext cx="9270999" cy="1671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20040">
              <a:spcBef>
                <a:spcPts val="100"/>
              </a:spcBef>
            </a:pPr>
            <a:r>
              <a:rPr sz="3600" b="1" u="heavy" dirty="0">
                <a:solidFill>
                  <a:srgbClr val="D2601C"/>
                </a:solidFill>
                <a:uFill>
                  <a:solidFill>
                    <a:srgbClr val="D2601C"/>
                  </a:solidFill>
                </a:uFill>
                <a:latin typeface="Arial"/>
                <a:cs typeface="Arial"/>
                <a:hlinkClick r:id="rId5"/>
              </a:rPr>
              <a:t> </a:t>
            </a:r>
            <a:r>
              <a:rPr sz="3600" b="1" u="heavy" spc="-130" dirty="0">
                <a:solidFill>
                  <a:srgbClr val="D2601C"/>
                </a:solidFill>
                <a:uFill>
                  <a:solidFill>
                    <a:srgbClr val="D2601C"/>
                  </a:solidFill>
                </a:uFill>
                <a:latin typeface="Arial"/>
                <a:cs typeface="Arial"/>
                <a:hlinkClick r:id="rId5"/>
              </a:rPr>
              <a:t> </a:t>
            </a:r>
            <a:r>
              <a:rPr sz="3600" b="1" u="heavy" dirty="0">
                <a:solidFill>
                  <a:srgbClr val="D2601C"/>
                </a:solidFill>
                <a:uFill>
                  <a:solidFill>
                    <a:srgbClr val="D2601C"/>
                  </a:solidFill>
                </a:uFill>
                <a:latin typeface="Arial"/>
                <a:cs typeface="Arial"/>
                <a:hlinkClick r:id="rId5"/>
              </a:rPr>
              <a:t>Assertiveness</a:t>
            </a:r>
            <a:r>
              <a:rPr sz="3600" b="1" dirty="0">
                <a:solidFill>
                  <a:srgbClr val="D2601C"/>
                </a:solidFill>
                <a:latin typeface="Arial"/>
                <a:cs typeface="Arial"/>
                <a:hlinkClick r:id="rId5"/>
              </a:rPr>
              <a:t> </a:t>
            </a:r>
            <a:r>
              <a:rPr sz="3600" dirty="0">
                <a:latin typeface="Arial"/>
                <a:cs typeface="Arial"/>
              </a:rPr>
              <a:t>–</a:t>
            </a:r>
            <a:r>
              <a:rPr sz="3600" spc="-120" dirty="0">
                <a:latin typeface="Arial"/>
                <a:cs typeface="Arial"/>
              </a:rPr>
              <a:t> </a:t>
            </a:r>
            <a:r>
              <a:rPr sz="3600" dirty="0">
                <a:latin typeface="Arial"/>
                <a:cs typeface="Arial"/>
              </a:rPr>
              <a:t>Communicating  </a:t>
            </a:r>
            <a:r>
              <a:rPr sz="3600" spc="-5" dirty="0">
                <a:latin typeface="Arial"/>
                <a:cs typeface="Arial"/>
              </a:rPr>
              <a:t>our </a:t>
            </a:r>
            <a:r>
              <a:rPr sz="3600" dirty="0">
                <a:latin typeface="Arial"/>
                <a:cs typeface="Arial"/>
              </a:rPr>
              <a:t>values, ideas, beliefs, opinions,  needs </a:t>
            </a:r>
            <a:r>
              <a:rPr sz="3600" spc="-5" dirty="0">
                <a:latin typeface="Arial"/>
                <a:cs typeface="Arial"/>
              </a:rPr>
              <a:t>and </a:t>
            </a:r>
            <a:r>
              <a:rPr sz="3600" dirty="0">
                <a:latin typeface="Arial"/>
                <a:cs typeface="Arial"/>
              </a:rPr>
              <a:t>wants</a:t>
            </a:r>
            <a:r>
              <a:rPr sz="3600" spc="-20" dirty="0">
                <a:latin typeface="Arial"/>
                <a:cs typeface="Arial"/>
              </a:rPr>
              <a:t> </a:t>
            </a:r>
            <a:r>
              <a:rPr sz="3600" spc="-40" dirty="0">
                <a:latin typeface="Arial"/>
                <a:cs typeface="Arial"/>
              </a:rPr>
              <a:t>freely.</a:t>
            </a:r>
            <a:endParaRPr sz="36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64634" y="427990"/>
            <a:ext cx="2568575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08735" algn="l"/>
              </a:tabLst>
            </a:pPr>
            <a:r>
              <a:rPr spc="-5" dirty="0"/>
              <a:t>Skill</a:t>
            </a:r>
            <a:r>
              <a:rPr dirty="0"/>
              <a:t>:	</a:t>
            </a:r>
            <a:r>
              <a:rPr spc="-5" dirty="0"/>
              <a:t>GIVE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19200" y="1387551"/>
            <a:ext cx="4493260" cy="2899512"/>
          </a:xfrm>
          <a:prstGeom prst="rect">
            <a:avLst/>
          </a:prstGeom>
        </p:spPr>
        <p:txBody>
          <a:bodyPr vert="horz" wrap="square" lIns="0" tIns="13843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1090"/>
              </a:spcBef>
              <a:buFont typeface="Wingdings" panose="05000000000000000000" pitchFamily="2" charset="2"/>
              <a:buChar char="§"/>
            </a:pPr>
            <a:r>
              <a:rPr sz="2800" spc="-5" dirty="0">
                <a:latin typeface="Gothic Uralic"/>
                <a:cs typeface="Gothic Uralic"/>
              </a:rPr>
              <a:t>Be</a:t>
            </a:r>
            <a:r>
              <a:rPr sz="2800" spc="10" dirty="0">
                <a:latin typeface="Gothic Uralic"/>
                <a:cs typeface="Gothic Uralic"/>
              </a:rPr>
              <a:t> </a:t>
            </a:r>
            <a:r>
              <a:rPr sz="2800" u="heavy" spc="-5" dirty="0">
                <a:uFill>
                  <a:solidFill>
                    <a:srgbClr val="FFFFFF"/>
                  </a:solidFill>
                </a:uFill>
                <a:latin typeface="Gothic Uralic"/>
                <a:cs typeface="Gothic Uralic"/>
              </a:rPr>
              <a:t>G</a:t>
            </a:r>
            <a:r>
              <a:rPr sz="2800" spc="-5" dirty="0">
                <a:latin typeface="Gothic Uralic"/>
                <a:cs typeface="Gothic Uralic"/>
              </a:rPr>
              <a:t>entle.</a:t>
            </a:r>
            <a:endParaRPr sz="2800" dirty="0">
              <a:latin typeface="Gothic Uralic"/>
              <a:cs typeface="Gothic Uralic"/>
            </a:endParaRPr>
          </a:p>
          <a:p>
            <a:pPr marL="469900" marR="1943735" indent="-457200">
              <a:lnSpc>
                <a:spcPts val="4360"/>
              </a:lnSpc>
              <a:spcBef>
                <a:spcPts val="310"/>
              </a:spcBef>
              <a:buFont typeface="Wingdings" panose="05000000000000000000" pitchFamily="2" charset="2"/>
              <a:buChar char="§"/>
            </a:pPr>
            <a:r>
              <a:rPr sz="2800" spc="-5" dirty="0">
                <a:latin typeface="Gothic Uralic"/>
                <a:cs typeface="Gothic Uralic"/>
              </a:rPr>
              <a:t>Act</a:t>
            </a:r>
            <a:endParaRPr lang="en-US" sz="2800" spc="-75" dirty="0">
              <a:latin typeface="Gothic Uralic"/>
              <a:cs typeface="Gothic Uralic"/>
            </a:endParaRPr>
          </a:p>
          <a:p>
            <a:pPr marL="469900" marR="1943735" indent="-457200">
              <a:lnSpc>
                <a:spcPts val="4360"/>
              </a:lnSpc>
              <a:spcBef>
                <a:spcPts val="310"/>
              </a:spcBef>
              <a:buFont typeface="Wingdings" panose="05000000000000000000" pitchFamily="2" charset="2"/>
              <a:buChar char="§"/>
            </a:pPr>
            <a:r>
              <a:rPr sz="2800" u="heavy" spc="-5" dirty="0">
                <a:uFill>
                  <a:solidFill>
                    <a:srgbClr val="FFFFFF"/>
                  </a:solidFill>
                </a:uFill>
                <a:latin typeface="Gothic Uralic"/>
                <a:cs typeface="Gothic Uralic"/>
              </a:rPr>
              <a:t>I</a:t>
            </a:r>
            <a:r>
              <a:rPr sz="2800" spc="-5" dirty="0">
                <a:latin typeface="Gothic Uralic"/>
                <a:cs typeface="Gothic Uralic"/>
              </a:rPr>
              <a:t>nterested. </a:t>
            </a:r>
            <a:endParaRPr lang="en-US" sz="2800" spc="-5" dirty="0">
              <a:latin typeface="Gothic Uralic"/>
              <a:cs typeface="Gothic Uralic"/>
            </a:endParaRPr>
          </a:p>
          <a:p>
            <a:pPr marL="469900" marR="1943735" indent="-457200">
              <a:lnSpc>
                <a:spcPts val="4360"/>
              </a:lnSpc>
              <a:spcBef>
                <a:spcPts val="310"/>
              </a:spcBef>
              <a:buFont typeface="Wingdings" panose="05000000000000000000" pitchFamily="2" charset="2"/>
              <a:buChar char="§"/>
            </a:pPr>
            <a:r>
              <a:rPr sz="2800" u="heavy" spc="-5" dirty="0">
                <a:uFill>
                  <a:solidFill>
                    <a:srgbClr val="FFFFFF"/>
                  </a:solidFill>
                </a:uFill>
                <a:latin typeface="Gothic Uralic"/>
                <a:cs typeface="Gothic Uralic"/>
              </a:rPr>
              <a:t>V</a:t>
            </a:r>
            <a:r>
              <a:rPr sz="2800" spc="-5" dirty="0">
                <a:latin typeface="Gothic Uralic"/>
                <a:cs typeface="Gothic Uralic"/>
              </a:rPr>
              <a:t>alidate.</a:t>
            </a:r>
            <a:endParaRPr sz="2800" dirty="0">
              <a:latin typeface="Gothic Uralic"/>
              <a:cs typeface="Gothic Uralic"/>
            </a:endParaRPr>
          </a:p>
          <a:p>
            <a:pPr marL="469900" indent="-457200">
              <a:lnSpc>
                <a:spcPct val="100000"/>
              </a:lnSpc>
              <a:spcBef>
                <a:spcPts val="695"/>
              </a:spcBef>
              <a:buFont typeface="Wingdings" panose="05000000000000000000" pitchFamily="2" charset="2"/>
              <a:buChar char="§"/>
            </a:pPr>
            <a:r>
              <a:rPr sz="2800" dirty="0">
                <a:latin typeface="Gothic Uralic"/>
                <a:cs typeface="Gothic Uralic"/>
              </a:rPr>
              <a:t>Maintain </a:t>
            </a:r>
            <a:r>
              <a:rPr sz="2800" spc="-10" dirty="0">
                <a:latin typeface="Gothic Uralic"/>
                <a:cs typeface="Gothic Uralic"/>
              </a:rPr>
              <a:t>an </a:t>
            </a:r>
            <a:r>
              <a:rPr sz="2800" u="heavy" spc="-5" dirty="0">
                <a:uFill>
                  <a:solidFill>
                    <a:srgbClr val="FFFFFF"/>
                  </a:solidFill>
                </a:uFill>
                <a:latin typeface="Gothic Uralic"/>
                <a:cs typeface="Gothic Uralic"/>
              </a:rPr>
              <a:t>E</a:t>
            </a:r>
            <a:r>
              <a:rPr sz="2800" spc="-5" dirty="0">
                <a:latin typeface="Gothic Uralic"/>
                <a:cs typeface="Gothic Uralic"/>
              </a:rPr>
              <a:t>asy</a:t>
            </a:r>
            <a:r>
              <a:rPr sz="2800" spc="-35" dirty="0">
                <a:latin typeface="Gothic Uralic"/>
                <a:cs typeface="Gothic Uralic"/>
              </a:rPr>
              <a:t> </a:t>
            </a:r>
            <a:r>
              <a:rPr sz="2800" spc="-5" dirty="0">
                <a:latin typeface="Gothic Uralic"/>
                <a:cs typeface="Gothic Uralic"/>
              </a:rPr>
              <a:t>Manner.</a:t>
            </a:r>
            <a:endParaRPr sz="2800" dirty="0">
              <a:latin typeface="Gothic Uralic"/>
              <a:cs typeface="Gothic Uralic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879335" y="1671827"/>
            <a:ext cx="3913631" cy="300380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559052" y="4581144"/>
            <a:ext cx="4578096" cy="184708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564187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4612" y="427990"/>
            <a:ext cx="8304530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Goals in Interpersonal</a:t>
            </a:r>
            <a:r>
              <a:rPr spc="-85" dirty="0"/>
              <a:t> </a:t>
            </a:r>
            <a:r>
              <a:rPr spc="-5" dirty="0"/>
              <a:t>Situations: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6396" y="1725879"/>
            <a:ext cx="8496300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FFFFFF"/>
                </a:solidFill>
                <a:latin typeface="Gothic Uralic"/>
                <a:cs typeface="Gothic Uralic"/>
              </a:rPr>
              <a:t>4 – Self Respect Effectiveness – </a:t>
            </a:r>
            <a:r>
              <a:rPr sz="2000" spc="-5" dirty="0">
                <a:solidFill>
                  <a:srgbClr val="FFFFFF"/>
                </a:solidFill>
                <a:latin typeface="Gothic Uralic"/>
                <a:cs typeface="Gothic Uralic"/>
              </a:rPr>
              <a:t>Ask </a:t>
            </a:r>
            <a:r>
              <a:rPr sz="2000" dirty="0">
                <a:solidFill>
                  <a:srgbClr val="FFFFFF"/>
                </a:solidFill>
                <a:latin typeface="Gothic Uralic"/>
                <a:cs typeface="Gothic Uralic"/>
              </a:rPr>
              <a:t>yourself, “How </a:t>
            </a:r>
            <a:r>
              <a:rPr sz="2000" spc="-5" dirty="0">
                <a:solidFill>
                  <a:srgbClr val="FFFFFF"/>
                </a:solidFill>
                <a:latin typeface="Gothic Uralic"/>
                <a:cs typeface="Gothic Uralic"/>
              </a:rPr>
              <a:t>do </a:t>
            </a:r>
            <a:r>
              <a:rPr sz="2000" dirty="0">
                <a:solidFill>
                  <a:srgbClr val="FFFFFF"/>
                </a:solidFill>
                <a:latin typeface="Gothic Uralic"/>
                <a:cs typeface="Gothic Uralic"/>
              </a:rPr>
              <a:t>I want </a:t>
            </a:r>
            <a:r>
              <a:rPr sz="2000" spc="5" dirty="0">
                <a:solidFill>
                  <a:srgbClr val="FFFFFF"/>
                </a:solidFill>
                <a:latin typeface="Gothic Uralic"/>
                <a:cs typeface="Gothic Uralic"/>
              </a:rPr>
              <a:t>to</a:t>
            </a:r>
            <a:r>
              <a:rPr sz="2000" spc="-240" dirty="0">
                <a:solidFill>
                  <a:srgbClr val="FFFFFF"/>
                </a:solidFill>
                <a:latin typeface="Gothic Uralic"/>
                <a:cs typeface="Gothic Uralic"/>
              </a:rPr>
              <a:t> </a:t>
            </a:r>
            <a:r>
              <a:rPr sz="2000" dirty="0">
                <a:solidFill>
                  <a:srgbClr val="FFFFFF"/>
                </a:solidFill>
                <a:latin typeface="Gothic Uralic"/>
                <a:cs typeface="Gothic Uralic"/>
              </a:rPr>
              <a:t>feel</a:t>
            </a:r>
            <a:endParaRPr sz="2000">
              <a:latin typeface="Gothic Uralic"/>
              <a:cs typeface="Gothic Uralic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solidFill>
                  <a:srgbClr val="FFFFFF"/>
                </a:solidFill>
                <a:latin typeface="Gothic Uralic"/>
                <a:cs typeface="Gothic Uralic"/>
              </a:rPr>
              <a:t>about </a:t>
            </a:r>
            <a:r>
              <a:rPr sz="2000" dirty="0">
                <a:solidFill>
                  <a:srgbClr val="FFFFFF"/>
                </a:solidFill>
                <a:latin typeface="Gothic Uralic"/>
                <a:cs typeface="Gothic Uralic"/>
              </a:rPr>
              <a:t>myself after </a:t>
            </a:r>
            <a:r>
              <a:rPr sz="2000" spc="5" dirty="0">
                <a:solidFill>
                  <a:srgbClr val="FFFFFF"/>
                </a:solidFill>
                <a:latin typeface="Gothic Uralic"/>
                <a:cs typeface="Gothic Uralic"/>
              </a:rPr>
              <a:t>the </a:t>
            </a:r>
            <a:r>
              <a:rPr sz="2000" dirty="0">
                <a:solidFill>
                  <a:srgbClr val="FFFFFF"/>
                </a:solidFill>
                <a:latin typeface="Gothic Uralic"/>
                <a:cs typeface="Gothic Uralic"/>
              </a:rPr>
              <a:t>interaction, whether or </a:t>
            </a:r>
            <a:r>
              <a:rPr sz="2000" spc="-5" dirty="0">
                <a:solidFill>
                  <a:srgbClr val="FFFFFF"/>
                </a:solidFill>
                <a:latin typeface="Gothic Uralic"/>
                <a:cs typeface="Gothic Uralic"/>
              </a:rPr>
              <a:t>not </a:t>
            </a:r>
            <a:r>
              <a:rPr sz="2000" dirty="0">
                <a:solidFill>
                  <a:srgbClr val="FFFFFF"/>
                </a:solidFill>
                <a:latin typeface="Gothic Uralic"/>
                <a:cs typeface="Gothic Uralic"/>
              </a:rPr>
              <a:t>I get </a:t>
            </a:r>
            <a:r>
              <a:rPr sz="2000" spc="-5" dirty="0">
                <a:solidFill>
                  <a:srgbClr val="FFFFFF"/>
                </a:solidFill>
                <a:latin typeface="Gothic Uralic"/>
                <a:cs typeface="Gothic Uralic"/>
              </a:rPr>
              <a:t>what </a:t>
            </a:r>
            <a:r>
              <a:rPr sz="2000" dirty="0">
                <a:solidFill>
                  <a:srgbClr val="FFFFFF"/>
                </a:solidFill>
                <a:latin typeface="Gothic Uralic"/>
                <a:cs typeface="Gothic Uralic"/>
              </a:rPr>
              <a:t>I</a:t>
            </a:r>
            <a:r>
              <a:rPr sz="2000" spc="-250" dirty="0">
                <a:solidFill>
                  <a:srgbClr val="FFFFFF"/>
                </a:solidFill>
                <a:latin typeface="Gothic Uralic"/>
                <a:cs typeface="Gothic Uralic"/>
              </a:rPr>
              <a:t> </a:t>
            </a:r>
            <a:r>
              <a:rPr sz="2000" dirty="0">
                <a:solidFill>
                  <a:srgbClr val="FFFFFF"/>
                </a:solidFill>
                <a:latin typeface="Gothic Uralic"/>
                <a:cs typeface="Gothic Uralic"/>
              </a:rPr>
              <a:t>want?”</a:t>
            </a:r>
            <a:endParaRPr sz="2000">
              <a:latin typeface="Gothic Uralic"/>
              <a:cs typeface="Gothic Uralic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918716" y="2685287"/>
            <a:ext cx="7315200" cy="33878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390862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77410" y="429514"/>
            <a:ext cx="2344420" cy="6330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243965" algn="l"/>
              </a:tabLst>
            </a:pPr>
            <a:r>
              <a:rPr sz="3950" spc="5" dirty="0"/>
              <a:t>Skill:</a:t>
            </a:r>
            <a:r>
              <a:rPr sz="3950" dirty="0"/>
              <a:t>	</a:t>
            </a:r>
            <a:r>
              <a:rPr sz="3950" spc="15" dirty="0"/>
              <a:t>FAST</a:t>
            </a:r>
            <a:endParaRPr sz="3950"/>
          </a:p>
        </p:txBody>
      </p:sp>
      <p:sp>
        <p:nvSpPr>
          <p:cNvPr id="3" name="object 3"/>
          <p:cNvSpPr txBox="1"/>
          <p:nvPr/>
        </p:nvSpPr>
        <p:spPr>
          <a:xfrm>
            <a:off x="1136396" y="1606702"/>
            <a:ext cx="3392804" cy="2240280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1095"/>
              </a:spcBef>
              <a:buFont typeface="Wingdings" panose="05000000000000000000" pitchFamily="2" charset="2"/>
              <a:buChar char="§"/>
            </a:pPr>
            <a:r>
              <a:rPr sz="2800" spc="-5" dirty="0">
                <a:latin typeface="Gothic Uralic"/>
                <a:cs typeface="Gothic Uralic"/>
              </a:rPr>
              <a:t>Be</a:t>
            </a:r>
            <a:r>
              <a:rPr sz="2800" spc="10" dirty="0">
                <a:latin typeface="Gothic Uralic"/>
                <a:cs typeface="Gothic Uralic"/>
              </a:rPr>
              <a:t> </a:t>
            </a:r>
            <a:r>
              <a:rPr sz="2800" u="heavy" spc="-5" dirty="0">
                <a:uFill>
                  <a:solidFill>
                    <a:srgbClr val="FFFFFF"/>
                  </a:solidFill>
                </a:uFill>
                <a:latin typeface="Gothic Uralic"/>
                <a:cs typeface="Gothic Uralic"/>
              </a:rPr>
              <a:t>F</a:t>
            </a:r>
            <a:r>
              <a:rPr sz="2800" spc="-5" dirty="0">
                <a:latin typeface="Gothic Uralic"/>
                <a:cs typeface="Gothic Uralic"/>
              </a:rPr>
              <a:t>air.</a:t>
            </a:r>
            <a:endParaRPr sz="2800" dirty="0">
              <a:latin typeface="Gothic Uralic"/>
              <a:cs typeface="Gothic Uralic"/>
            </a:endParaRPr>
          </a:p>
          <a:p>
            <a:pPr marL="469900" marR="5080" indent="-457200">
              <a:lnSpc>
                <a:spcPct val="129600"/>
              </a:lnSpc>
              <a:buFont typeface="Wingdings" panose="05000000000000000000" pitchFamily="2" charset="2"/>
              <a:buChar char="§"/>
            </a:pPr>
            <a:r>
              <a:rPr sz="2800" spc="-5" dirty="0">
                <a:latin typeface="Gothic Uralic"/>
                <a:cs typeface="Gothic Uralic"/>
              </a:rPr>
              <a:t>(No) </a:t>
            </a:r>
            <a:r>
              <a:rPr sz="2800" u="heavy" spc="-5" dirty="0">
                <a:uFill>
                  <a:solidFill>
                    <a:srgbClr val="FFFFFF"/>
                  </a:solidFill>
                </a:uFill>
                <a:latin typeface="Gothic Uralic"/>
                <a:cs typeface="Gothic Uralic"/>
              </a:rPr>
              <a:t>A</a:t>
            </a:r>
            <a:r>
              <a:rPr sz="2800" spc="-5" dirty="0">
                <a:latin typeface="Gothic Uralic"/>
                <a:cs typeface="Gothic Uralic"/>
              </a:rPr>
              <a:t>pologies.</a:t>
            </a:r>
            <a:endParaRPr lang="en-US" sz="2800" spc="-5" dirty="0">
              <a:latin typeface="Gothic Uralic"/>
              <a:cs typeface="Gothic Uralic"/>
            </a:endParaRPr>
          </a:p>
          <a:p>
            <a:pPr marL="469900" marR="5080" indent="-457200">
              <a:lnSpc>
                <a:spcPct val="129600"/>
              </a:lnSpc>
              <a:buFont typeface="Wingdings" panose="05000000000000000000" pitchFamily="2" charset="2"/>
              <a:buChar char="§"/>
            </a:pPr>
            <a:r>
              <a:rPr sz="2800" u="heavy" dirty="0">
                <a:uFill>
                  <a:solidFill>
                    <a:srgbClr val="FFFFFF"/>
                  </a:solidFill>
                </a:uFill>
                <a:latin typeface="Gothic Uralic"/>
                <a:cs typeface="Gothic Uralic"/>
              </a:rPr>
              <a:t>S</a:t>
            </a:r>
            <a:r>
              <a:rPr sz="2800" dirty="0">
                <a:latin typeface="Gothic Uralic"/>
                <a:cs typeface="Gothic Uralic"/>
              </a:rPr>
              <a:t>tick </a:t>
            </a:r>
            <a:r>
              <a:rPr sz="2800" spc="-5" dirty="0">
                <a:latin typeface="Gothic Uralic"/>
                <a:cs typeface="Gothic Uralic"/>
              </a:rPr>
              <a:t>to your</a:t>
            </a:r>
            <a:r>
              <a:rPr sz="2800" spc="-45" dirty="0">
                <a:latin typeface="Gothic Uralic"/>
                <a:cs typeface="Gothic Uralic"/>
              </a:rPr>
              <a:t> </a:t>
            </a:r>
            <a:r>
              <a:rPr sz="2800" spc="-10" dirty="0">
                <a:latin typeface="Gothic Uralic"/>
                <a:cs typeface="Gothic Uralic"/>
              </a:rPr>
              <a:t>values.</a:t>
            </a:r>
            <a:endParaRPr sz="2800" dirty="0">
              <a:latin typeface="Gothic Uralic"/>
              <a:cs typeface="Gothic Uralic"/>
            </a:endParaRPr>
          </a:p>
          <a:p>
            <a:pPr marL="469900" indent="-457200">
              <a:lnSpc>
                <a:spcPct val="100000"/>
              </a:lnSpc>
              <a:spcBef>
                <a:spcPts val="1010"/>
              </a:spcBef>
              <a:buFont typeface="Wingdings" panose="05000000000000000000" pitchFamily="2" charset="2"/>
              <a:buChar char="§"/>
            </a:pPr>
            <a:r>
              <a:rPr sz="2800" spc="-5" dirty="0">
                <a:latin typeface="Gothic Uralic"/>
                <a:cs typeface="Gothic Uralic"/>
              </a:rPr>
              <a:t>Be</a:t>
            </a:r>
            <a:r>
              <a:rPr sz="2800" spc="10" dirty="0">
                <a:latin typeface="Gothic Uralic"/>
                <a:cs typeface="Gothic Uralic"/>
              </a:rPr>
              <a:t> </a:t>
            </a:r>
            <a:r>
              <a:rPr sz="2800" u="heavy" spc="-5" dirty="0">
                <a:uFill>
                  <a:solidFill>
                    <a:srgbClr val="FFFFFF"/>
                  </a:solidFill>
                </a:uFill>
                <a:latin typeface="Gothic Uralic"/>
                <a:cs typeface="Gothic Uralic"/>
              </a:rPr>
              <a:t>T</a:t>
            </a:r>
            <a:r>
              <a:rPr sz="2800" spc="-5" dirty="0">
                <a:latin typeface="Gothic Uralic"/>
                <a:cs typeface="Gothic Uralic"/>
              </a:rPr>
              <a:t>ruthful.</a:t>
            </a:r>
            <a:endParaRPr sz="2800" dirty="0">
              <a:latin typeface="Gothic Uralic"/>
              <a:cs typeface="Gothic Uralic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254752" y="1757172"/>
            <a:ext cx="5035296" cy="42443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523885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61133" y="427990"/>
            <a:ext cx="6779895" cy="6216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900" spc="5" dirty="0"/>
              <a:t>And </a:t>
            </a:r>
            <a:r>
              <a:rPr sz="3900" dirty="0"/>
              <a:t>above all, </a:t>
            </a:r>
            <a:r>
              <a:rPr sz="3900" spc="5" dirty="0"/>
              <a:t>be</a:t>
            </a:r>
            <a:r>
              <a:rPr sz="3900" spc="-55" dirty="0"/>
              <a:t> </a:t>
            </a:r>
            <a:r>
              <a:rPr sz="3900" spc="5" dirty="0"/>
              <a:t>Mindful…</a:t>
            </a:r>
            <a:endParaRPr sz="3900"/>
          </a:p>
        </p:txBody>
      </p:sp>
      <p:sp>
        <p:nvSpPr>
          <p:cNvPr id="3" name="object 3"/>
          <p:cNvSpPr/>
          <p:nvPr/>
        </p:nvSpPr>
        <p:spPr>
          <a:xfrm>
            <a:off x="1699260" y="1545336"/>
            <a:ext cx="8217408" cy="47030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21996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59941" y="395967"/>
            <a:ext cx="6626859" cy="505267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latin typeface="Arial" panose="020B0604020202020204" pitchFamily="34" charset="0"/>
                <a:cs typeface="Arial" panose="020B0604020202020204" pitchFamily="34" charset="0"/>
              </a:rPr>
              <a:t>COMMUNICATION</a:t>
            </a:r>
            <a:r>
              <a:rPr sz="3200" spc="1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3200" spc="15" dirty="0">
                <a:latin typeface="Arial" panose="020B0604020202020204" pitchFamily="34" charset="0"/>
                <a:cs typeface="Arial" panose="020B0604020202020204" pitchFamily="34" charset="0"/>
              </a:rPr>
              <a:t>SKILL</a:t>
            </a:r>
            <a:endParaRPr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54201" y="1073913"/>
            <a:ext cx="7943215" cy="49041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spcBef>
                <a:spcPts val="105"/>
              </a:spcBef>
            </a:pPr>
            <a:r>
              <a:rPr sz="3200" spc="-10" dirty="0">
                <a:latin typeface="Arial"/>
                <a:cs typeface="Arial"/>
              </a:rPr>
              <a:t>Effective </a:t>
            </a:r>
            <a:r>
              <a:rPr sz="3200" dirty="0">
                <a:latin typeface="Arial"/>
                <a:cs typeface="Arial"/>
              </a:rPr>
              <a:t>verbal or spoken communication</a:t>
            </a:r>
            <a:r>
              <a:rPr sz="3200" spc="-11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is  </a:t>
            </a:r>
            <a:r>
              <a:rPr sz="3200" spc="-5" dirty="0">
                <a:latin typeface="Arial"/>
                <a:cs typeface="Arial"/>
              </a:rPr>
              <a:t>dependant </a:t>
            </a:r>
            <a:r>
              <a:rPr sz="3200" dirty="0">
                <a:latin typeface="Arial"/>
                <a:cs typeface="Arial"/>
              </a:rPr>
              <a:t>on a </a:t>
            </a:r>
            <a:r>
              <a:rPr sz="3200" spc="-5" dirty="0">
                <a:latin typeface="Arial"/>
                <a:cs typeface="Arial"/>
              </a:rPr>
              <a:t>number </a:t>
            </a:r>
            <a:r>
              <a:rPr sz="3200" dirty="0">
                <a:latin typeface="Arial"/>
                <a:cs typeface="Arial"/>
              </a:rPr>
              <a:t>of </a:t>
            </a:r>
            <a:r>
              <a:rPr sz="3200" spc="-5" dirty="0">
                <a:latin typeface="Arial"/>
                <a:cs typeface="Arial"/>
              </a:rPr>
              <a:t>factors and  </a:t>
            </a:r>
            <a:r>
              <a:rPr sz="3200" dirty="0">
                <a:latin typeface="Arial"/>
                <a:cs typeface="Arial"/>
              </a:rPr>
              <a:t>cannot be </a:t>
            </a:r>
            <a:r>
              <a:rPr sz="3200" spc="-5" dirty="0">
                <a:latin typeface="Arial"/>
                <a:cs typeface="Arial"/>
              </a:rPr>
              <a:t>fully </a:t>
            </a:r>
            <a:r>
              <a:rPr sz="3200" dirty="0">
                <a:latin typeface="Arial"/>
                <a:cs typeface="Arial"/>
              </a:rPr>
              <a:t>isolated from </a:t>
            </a:r>
            <a:r>
              <a:rPr sz="3200" spc="-5" dirty="0">
                <a:latin typeface="Arial"/>
                <a:cs typeface="Arial"/>
              </a:rPr>
              <a:t>other </a:t>
            </a:r>
            <a:r>
              <a:rPr sz="3200" dirty="0">
                <a:latin typeface="Arial"/>
                <a:cs typeface="Arial"/>
              </a:rPr>
              <a:t>important  </a:t>
            </a:r>
            <a:r>
              <a:rPr sz="3200" dirty="0">
                <a:latin typeface="Arial"/>
                <a:cs typeface="Arial"/>
                <a:hlinkClick r:id="rId2"/>
              </a:rPr>
              <a:t>interpersonal skills such as </a:t>
            </a:r>
            <a:r>
              <a:rPr sz="3200" u="heavy" spc="-5" dirty="0">
                <a:solidFill>
                  <a:srgbClr val="D2601C"/>
                </a:solidFill>
                <a:uFill>
                  <a:solidFill>
                    <a:srgbClr val="D2601C"/>
                  </a:solidFill>
                </a:uFill>
                <a:latin typeface="Arial"/>
                <a:cs typeface="Arial"/>
                <a:hlinkClick r:id="rId2"/>
              </a:rPr>
              <a:t>non-verbal </a:t>
            </a:r>
            <a:r>
              <a:rPr sz="3200" spc="-5" dirty="0">
                <a:solidFill>
                  <a:srgbClr val="D2601C"/>
                </a:solidFill>
                <a:latin typeface="Arial"/>
                <a:cs typeface="Arial"/>
              </a:rPr>
              <a:t> </a:t>
            </a:r>
            <a:r>
              <a:rPr sz="3200" u="heavy" spc="-5" dirty="0">
                <a:solidFill>
                  <a:srgbClr val="D2601C"/>
                </a:solidFill>
                <a:uFill>
                  <a:solidFill>
                    <a:srgbClr val="D2601C"/>
                  </a:solidFill>
                </a:uFill>
                <a:latin typeface="Arial"/>
                <a:cs typeface="Arial"/>
                <a:hlinkClick r:id="rId3"/>
              </a:rPr>
              <a:t>communication</a:t>
            </a:r>
            <a:r>
              <a:rPr sz="3200" spc="-5" dirty="0">
                <a:latin typeface="Arial"/>
                <a:cs typeface="Arial"/>
                <a:hlinkClick r:id="rId3"/>
              </a:rPr>
              <a:t>,</a:t>
            </a:r>
            <a:r>
              <a:rPr sz="3200" spc="-25" dirty="0">
                <a:latin typeface="Arial"/>
                <a:cs typeface="Arial"/>
                <a:hlinkClick r:id="rId3"/>
              </a:rPr>
              <a:t> </a:t>
            </a:r>
            <a:r>
              <a:rPr sz="3200" u="heavy" spc="-5" dirty="0">
                <a:solidFill>
                  <a:srgbClr val="D2601C"/>
                </a:solidFill>
                <a:uFill>
                  <a:solidFill>
                    <a:srgbClr val="D2601C"/>
                  </a:solidFill>
                </a:uFill>
                <a:latin typeface="Arial"/>
                <a:cs typeface="Arial"/>
                <a:hlinkClick r:id="rId3"/>
              </a:rPr>
              <a:t>listening</a:t>
            </a:r>
            <a:endParaRPr sz="3200">
              <a:latin typeface="Arial"/>
              <a:cs typeface="Arial"/>
            </a:endParaRPr>
          </a:p>
          <a:p>
            <a:pPr marL="12700"/>
            <a:r>
              <a:rPr sz="3200" u="heavy" dirty="0">
                <a:solidFill>
                  <a:srgbClr val="D2601C"/>
                </a:solidFill>
                <a:uFill>
                  <a:solidFill>
                    <a:srgbClr val="D2601C"/>
                  </a:solidFill>
                </a:uFill>
                <a:latin typeface="Arial"/>
                <a:cs typeface="Arial"/>
                <a:hlinkClick r:id="rId3"/>
              </a:rPr>
              <a:t>skills</a:t>
            </a:r>
            <a:r>
              <a:rPr sz="3200" dirty="0">
                <a:solidFill>
                  <a:srgbClr val="D2601C"/>
                </a:solidFill>
                <a:latin typeface="Arial"/>
                <a:cs typeface="Arial"/>
                <a:hlinkClick r:id="rId3"/>
              </a:rPr>
              <a:t> </a:t>
            </a:r>
            <a:r>
              <a:rPr sz="3200" spc="-5" dirty="0">
                <a:latin typeface="Arial"/>
                <a:cs typeface="Arial"/>
                <a:hlinkClick r:id="rId3"/>
              </a:rPr>
              <a:t>and</a:t>
            </a:r>
            <a:r>
              <a:rPr sz="3200" spc="-25" dirty="0">
                <a:latin typeface="Arial"/>
                <a:cs typeface="Arial"/>
                <a:hlinkClick r:id="rId3"/>
              </a:rPr>
              <a:t> </a:t>
            </a:r>
            <a:r>
              <a:rPr sz="3200" u="heavy" spc="-5" dirty="0">
                <a:solidFill>
                  <a:srgbClr val="D2601C"/>
                </a:solidFill>
                <a:uFill>
                  <a:solidFill>
                    <a:srgbClr val="D2601C"/>
                  </a:solidFill>
                </a:uFill>
                <a:latin typeface="Arial"/>
                <a:cs typeface="Arial"/>
                <a:hlinkClick r:id="rId4"/>
              </a:rPr>
              <a:t>clarification</a:t>
            </a:r>
            <a:r>
              <a:rPr sz="3200" spc="-5" dirty="0">
                <a:latin typeface="Arial"/>
                <a:cs typeface="Arial"/>
                <a:hlinkClick r:id="rId3"/>
              </a:rPr>
              <a:t>.</a:t>
            </a:r>
            <a:endParaRPr sz="3200">
              <a:latin typeface="Arial"/>
              <a:cs typeface="Arial"/>
            </a:endParaRPr>
          </a:p>
          <a:p>
            <a:pPr marL="12700" marR="604520"/>
            <a:r>
              <a:rPr sz="3200" dirty="0">
                <a:latin typeface="Arial"/>
                <a:cs typeface="Arial"/>
              </a:rPr>
              <a:t>Clarity of speech, remaining calm and  focused, </a:t>
            </a:r>
            <a:r>
              <a:rPr sz="3200" spc="-5" dirty="0">
                <a:latin typeface="Arial"/>
                <a:cs typeface="Arial"/>
              </a:rPr>
              <a:t>being polite </a:t>
            </a:r>
            <a:r>
              <a:rPr sz="3200" dirty="0">
                <a:latin typeface="Arial"/>
                <a:cs typeface="Arial"/>
              </a:rPr>
              <a:t>and </a:t>
            </a:r>
            <a:r>
              <a:rPr sz="3200" spc="-5" dirty="0">
                <a:latin typeface="Arial"/>
                <a:cs typeface="Arial"/>
              </a:rPr>
              <a:t>following </a:t>
            </a:r>
            <a:r>
              <a:rPr sz="3200" dirty="0">
                <a:latin typeface="Arial"/>
                <a:cs typeface="Arial"/>
              </a:rPr>
              <a:t>some  basic </a:t>
            </a:r>
            <a:r>
              <a:rPr sz="3200" spc="-5" dirty="0">
                <a:latin typeface="Arial"/>
                <a:cs typeface="Arial"/>
              </a:rPr>
              <a:t>rules </a:t>
            </a:r>
            <a:r>
              <a:rPr sz="3200" spc="-10" dirty="0">
                <a:latin typeface="Arial"/>
                <a:cs typeface="Arial"/>
              </a:rPr>
              <a:t>of </a:t>
            </a:r>
            <a:r>
              <a:rPr sz="3200" spc="-5" dirty="0">
                <a:latin typeface="Arial"/>
                <a:cs typeface="Arial"/>
              </a:rPr>
              <a:t>etiquette </a:t>
            </a:r>
            <a:r>
              <a:rPr sz="3200" dirty="0">
                <a:latin typeface="Arial"/>
                <a:cs typeface="Arial"/>
              </a:rPr>
              <a:t>will </a:t>
            </a:r>
            <a:r>
              <a:rPr sz="3200" spc="-5" dirty="0">
                <a:latin typeface="Arial"/>
                <a:cs typeface="Arial"/>
              </a:rPr>
              <a:t>all </a:t>
            </a:r>
            <a:r>
              <a:rPr sz="3200" dirty="0">
                <a:latin typeface="Arial"/>
                <a:cs typeface="Arial"/>
              </a:rPr>
              <a:t>aid </a:t>
            </a:r>
            <a:r>
              <a:rPr sz="3200" spc="-5" dirty="0">
                <a:latin typeface="Arial"/>
                <a:cs typeface="Arial"/>
              </a:rPr>
              <a:t>the  </a:t>
            </a:r>
            <a:r>
              <a:rPr sz="3200" dirty="0">
                <a:latin typeface="Arial"/>
                <a:cs typeface="Arial"/>
              </a:rPr>
              <a:t>process of verbal</a:t>
            </a:r>
            <a:r>
              <a:rPr sz="3200" spc="-6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communication.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13303" y="431038"/>
            <a:ext cx="4067175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30655" algn="l"/>
              </a:tabLst>
            </a:pPr>
            <a:r>
              <a:rPr b="1" spc="-5" dirty="0">
                <a:latin typeface="Gothic Uralic"/>
                <a:cs typeface="Gothic Uralic"/>
              </a:rPr>
              <a:t>Skill:	</a:t>
            </a:r>
            <a:r>
              <a:rPr b="1" spc="-10" dirty="0">
                <a:latin typeface="Gothic Uralic"/>
                <a:cs typeface="Gothic Uralic"/>
              </a:rPr>
              <a:t>DEARMAN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1000" y="1225696"/>
            <a:ext cx="5948071" cy="402603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1740535">
              <a:lnSpc>
                <a:spcPct val="141800"/>
              </a:lnSpc>
              <a:spcBef>
                <a:spcPts val="90"/>
              </a:spcBef>
            </a:pPr>
            <a:r>
              <a:rPr sz="2400" u="heavy" dirty="0">
                <a:uFill>
                  <a:solidFill>
                    <a:srgbClr val="FFFF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escribe </a:t>
            </a:r>
            <a:r>
              <a:rPr sz="2400" spc="5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situation.  </a:t>
            </a:r>
            <a:r>
              <a:rPr sz="2400" u="heavy" dirty="0">
                <a:uFill>
                  <a:solidFill>
                    <a:srgbClr val="FFFF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xpress feelings 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en-US" sz="2400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opinions.  </a:t>
            </a:r>
            <a:r>
              <a:rPr sz="2400" u="heavy" spc="-5" dirty="0">
                <a:uFill>
                  <a:solidFill>
                    <a:srgbClr val="FFFF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ssert what you</a:t>
            </a:r>
            <a:r>
              <a:rPr sz="2400" spc="-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want.</a:t>
            </a:r>
          </a:p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sz="2400" u="heavy" spc="-5" dirty="0">
                <a:uFill>
                  <a:solidFill>
                    <a:srgbClr val="FFFF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einforce 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with rewards and</a:t>
            </a:r>
            <a:r>
              <a:rPr sz="2400" spc="-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consequences.</a:t>
            </a:r>
          </a:p>
          <a:p>
            <a:pPr marL="355600" indent="-342900">
              <a:lnSpc>
                <a:spcPct val="100000"/>
              </a:lnSpc>
              <a:spcBef>
                <a:spcPts val="1575"/>
              </a:spcBef>
              <a:buFont typeface="Wingdings" panose="05000000000000000000" pitchFamily="2" charset="2"/>
              <a:buChar char="§"/>
            </a:pP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sz="2400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u="heavy" spc="-5" dirty="0">
                <a:uFill>
                  <a:solidFill>
                    <a:srgbClr val="FFFF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indful.</a:t>
            </a:r>
            <a:endParaRPr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69900">
              <a:lnSpc>
                <a:spcPct val="100000"/>
              </a:lnSpc>
              <a:spcBef>
                <a:spcPts val="994"/>
              </a:spcBef>
            </a:pP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“Broken record”; Ignore</a:t>
            </a:r>
            <a:r>
              <a:rPr sz="2400" spc="-7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attacks.</a:t>
            </a:r>
          </a:p>
          <a:p>
            <a:pPr marL="355600" marR="3058795" indent="-342900">
              <a:lnSpc>
                <a:spcPts val="3410"/>
              </a:lnSpc>
              <a:spcBef>
                <a:spcPts val="270"/>
              </a:spcBef>
              <a:buFont typeface="Wingdings" panose="05000000000000000000" pitchFamily="2" charset="2"/>
              <a:buChar char="§"/>
            </a:pPr>
            <a:r>
              <a:rPr sz="2400" u="heavy" spc="-5" dirty="0">
                <a:uFill>
                  <a:solidFill>
                    <a:srgbClr val="FFFF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ppear</a:t>
            </a:r>
            <a:r>
              <a:rPr sz="2400" spc="-5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confident. </a:t>
            </a:r>
            <a:endParaRPr lang="en-US" sz="2400" spc="-5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5600" marR="3058795" indent="-342900">
              <a:lnSpc>
                <a:spcPts val="3410"/>
              </a:lnSpc>
              <a:spcBef>
                <a:spcPts val="270"/>
              </a:spcBef>
              <a:buFont typeface="Wingdings" panose="05000000000000000000" pitchFamily="2" charset="2"/>
              <a:buChar char="§"/>
            </a:pPr>
            <a:r>
              <a:rPr sz="2400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u="heavy" dirty="0">
                <a:uFill>
                  <a:solidFill>
                    <a:srgbClr val="FFFF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egotiate.</a:t>
            </a:r>
          </a:p>
        </p:txBody>
      </p:sp>
      <p:sp>
        <p:nvSpPr>
          <p:cNvPr id="4" name="object 4"/>
          <p:cNvSpPr/>
          <p:nvPr/>
        </p:nvSpPr>
        <p:spPr>
          <a:xfrm>
            <a:off x="6781800" y="1266862"/>
            <a:ext cx="4443984" cy="36713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96474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59941" y="338529"/>
            <a:ext cx="5941059" cy="693780"/>
          </a:xfrm>
          <a:prstGeom prst="rect">
            <a:avLst/>
          </a:prstGeom>
        </p:spPr>
        <p:txBody>
          <a:bodyPr vert="horz" wrap="square" lIns="0" tIns="16510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spc="15" dirty="0"/>
              <a:t>LISTENING</a:t>
            </a:r>
            <a:r>
              <a:rPr spc="140" dirty="0"/>
              <a:t> </a:t>
            </a:r>
            <a:r>
              <a:rPr spc="15" dirty="0"/>
              <a:t>SKILL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838200" y="1981200"/>
            <a:ext cx="10515600" cy="2727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Listening </a:t>
            </a:r>
            <a:r>
              <a:rPr dirty="0"/>
              <a:t>is </a:t>
            </a:r>
            <a:r>
              <a:rPr spc="-5" dirty="0"/>
              <a:t>the ability </a:t>
            </a:r>
            <a:r>
              <a:rPr dirty="0"/>
              <a:t>to accurately</a:t>
            </a:r>
            <a:r>
              <a:rPr spc="-80" dirty="0"/>
              <a:t> </a:t>
            </a:r>
            <a:r>
              <a:rPr dirty="0"/>
              <a:t>receive  </a:t>
            </a:r>
            <a:r>
              <a:rPr spc="-5" dirty="0"/>
              <a:t>and interpret </a:t>
            </a:r>
            <a:r>
              <a:rPr dirty="0"/>
              <a:t>messages in the  </a:t>
            </a:r>
            <a:r>
              <a:rPr spc="-5" dirty="0"/>
              <a:t>communication</a:t>
            </a:r>
            <a:r>
              <a:rPr spc="-35" dirty="0"/>
              <a:t> </a:t>
            </a:r>
            <a:r>
              <a:rPr dirty="0"/>
              <a:t>process.</a:t>
            </a:r>
          </a:p>
          <a:p>
            <a:pPr marL="12700" marR="118745">
              <a:lnSpc>
                <a:spcPct val="100000"/>
              </a:lnSpc>
            </a:pPr>
            <a:r>
              <a:rPr spc="-5" dirty="0"/>
              <a:t>Listening </a:t>
            </a:r>
            <a:r>
              <a:rPr dirty="0"/>
              <a:t>is key to </a:t>
            </a:r>
            <a:r>
              <a:rPr spc="-5" dirty="0"/>
              <a:t>all </a:t>
            </a:r>
            <a:r>
              <a:rPr spc="-10" dirty="0"/>
              <a:t>effective  </a:t>
            </a:r>
            <a:r>
              <a:rPr spc="-5" dirty="0"/>
              <a:t>communication, without </a:t>
            </a:r>
            <a:r>
              <a:rPr dirty="0"/>
              <a:t>the </a:t>
            </a:r>
            <a:r>
              <a:rPr spc="-5" dirty="0"/>
              <a:t>ability </a:t>
            </a:r>
            <a:r>
              <a:rPr dirty="0"/>
              <a:t>to</a:t>
            </a:r>
            <a:r>
              <a:rPr spc="-35" dirty="0"/>
              <a:t> </a:t>
            </a:r>
            <a:r>
              <a:rPr dirty="0"/>
              <a:t>listen  </a:t>
            </a:r>
            <a:r>
              <a:rPr spc="-10" dirty="0"/>
              <a:t>effectively </a:t>
            </a:r>
            <a:r>
              <a:rPr spc="-5" dirty="0"/>
              <a:t>messages </a:t>
            </a:r>
            <a:r>
              <a:rPr dirty="0"/>
              <a:t>are </a:t>
            </a:r>
            <a:r>
              <a:rPr spc="-5" dirty="0"/>
              <a:t>easily  misunderstood </a:t>
            </a:r>
            <a:r>
              <a:rPr dirty="0"/>
              <a:t>– </a:t>
            </a:r>
            <a:r>
              <a:rPr spc="-5" dirty="0"/>
              <a:t>communication </a:t>
            </a:r>
            <a:r>
              <a:rPr dirty="0"/>
              <a:t>breaks  </a:t>
            </a:r>
            <a:r>
              <a:rPr spc="-5" dirty="0"/>
              <a:t>down and the sender </a:t>
            </a:r>
            <a:r>
              <a:rPr dirty="0"/>
              <a:t>of the </a:t>
            </a:r>
            <a:r>
              <a:rPr spc="-5" dirty="0"/>
              <a:t>message </a:t>
            </a:r>
            <a:r>
              <a:rPr dirty="0"/>
              <a:t>can  </a:t>
            </a:r>
            <a:r>
              <a:rPr spc="-5" dirty="0"/>
              <a:t>easily become </a:t>
            </a:r>
            <a:r>
              <a:rPr dirty="0"/>
              <a:t>frustrated or</a:t>
            </a:r>
            <a:r>
              <a:rPr spc="-70" dirty="0"/>
              <a:t> </a:t>
            </a:r>
            <a:r>
              <a:rPr spc="-5" dirty="0"/>
              <a:t>irritated.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609600" y="381000"/>
            <a:ext cx="10210800" cy="543033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spcBef>
                <a:spcPts val="105"/>
              </a:spcBef>
            </a:pPr>
            <a:r>
              <a:rPr sz="3200" spc="-5" dirty="0">
                <a:latin typeface="Arial"/>
                <a:cs typeface="Arial"/>
              </a:rPr>
              <a:t>Negotiation </a:t>
            </a:r>
            <a:r>
              <a:rPr sz="3200" dirty="0">
                <a:latin typeface="Arial"/>
                <a:cs typeface="Arial"/>
              </a:rPr>
              <a:t>is a </a:t>
            </a:r>
            <a:r>
              <a:rPr sz="3200" spc="-5" dirty="0">
                <a:latin typeface="Arial"/>
                <a:cs typeface="Arial"/>
              </a:rPr>
              <a:t>method by </a:t>
            </a:r>
            <a:r>
              <a:rPr sz="3200" dirty="0">
                <a:latin typeface="Arial"/>
                <a:cs typeface="Arial"/>
              </a:rPr>
              <a:t>which </a:t>
            </a:r>
            <a:r>
              <a:rPr sz="3200" spc="-5" dirty="0">
                <a:latin typeface="Arial"/>
                <a:cs typeface="Arial"/>
              </a:rPr>
              <a:t>people  </a:t>
            </a:r>
            <a:r>
              <a:rPr sz="3200" dirty="0">
                <a:latin typeface="Arial"/>
                <a:cs typeface="Arial"/>
              </a:rPr>
              <a:t>settle </a:t>
            </a:r>
            <a:r>
              <a:rPr sz="3200" spc="-10" dirty="0">
                <a:latin typeface="Arial"/>
                <a:cs typeface="Arial"/>
              </a:rPr>
              <a:t>differences. </a:t>
            </a:r>
            <a:r>
              <a:rPr sz="3200" dirty="0">
                <a:latin typeface="Arial"/>
                <a:cs typeface="Arial"/>
              </a:rPr>
              <a:t>It is a </a:t>
            </a:r>
            <a:r>
              <a:rPr sz="3200" spc="-5" dirty="0">
                <a:latin typeface="Arial"/>
                <a:cs typeface="Arial"/>
              </a:rPr>
              <a:t>process </a:t>
            </a:r>
            <a:r>
              <a:rPr sz="3200" dirty="0">
                <a:latin typeface="Arial"/>
                <a:cs typeface="Arial"/>
              </a:rPr>
              <a:t>by which  </a:t>
            </a:r>
            <a:r>
              <a:rPr sz="3200" spc="-5" dirty="0">
                <a:latin typeface="Arial"/>
                <a:cs typeface="Arial"/>
              </a:rPr>
              <a:t>compromise </a:t>
            </a:r>
            <a:r>
              <a:rPr sz="3200" dirty="0">
                <a:latin typeface="Arial"/>
                <a:cs typeface="Arial"/>
              </a:rPr>
              <a:t>or </a:t>
            </a:r>
            <a:r>
              <a:rPr sz="3200" spc="-5" dirty="0">
                <a:latin typeface="Arial"/>
                <a:cs typeface="Arial"/>
              </a:rPr>
              <a:t>agreement </a:t>
            </a:r>
            <a:r>
              <a:rPr sz="3200" dirty="0">
                <a:latin typeface="Arial"/>
                <a:cs typeface="Arial"/>
              </a:rPr>
              <a:t>is reached</a:t>
            </a:r>
            <a:r>
              <a:rPr sz="3200" spc="-11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while  </a:t>
            </a:r>
            <a:r>
              <a:rPr sz="3200" spc="-5" dirty="0">
                <a:latin typeface="Arial"/>
                <a:cs typeface="Arial"/>
              </a:rPr>
              <a:t>avoiding argument and</a:t>
            </a:r>
            <a:r>
              <a:rPr sz="3200" spc="-5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dispute.</a:t>
            </a:r>
            <a:endParaRPr sz="3200" dirty="0">
              <a:latin typeface="Arial"/>
              <a:cs typeface="Arial"/>
            </a:endParaRPr>
          </a:p>
          <a:p>
            <a:pPr marL="12700" marR="702945">
              <a:spcBef>
                <a:spcPts val="5"/>
              </a:spcBef>
            </a:pPr>
            <a:r>
              <a:rPr sz="3200" dirty="0">
                <a:latin typeface="Arial"/>
                <a:cs typeface="Arial"/>
              </a:rPr>
              <a:t>In </a:t>
            </a:r>
            <a:r>
              <a:rPr sz="3200" spc="-5" dirty="0">
                <a:latin typeface="Arial"/>
                <a:cs typeface="Arial"/>
              </a:rPr>
              <a:t>any disagreement, individuals  understandably </a:t>
            </a:r>
            <a:r>
              <a:rPr sz="3200" dirty="0">
                <a:latin typeface="Arial"/>
                <a:cs typeface="Arial"/>
              </a:rPr>
              <a:t>aim to achieve the</a:t>
            </a:r>
            <a:r>
              <a:rPr sz="3200" spc="-12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best  </a:t>
            </a:r>
            <a:r>
              <a:rPr sz="3200" dirty="0">
                <a:latin typeface="Arial"/>
                <a:cs typeface="Arial"/>
              </a:rPr>
              <a:t>possible </a:t>
            </a:r>
            <a:r>
              <a:rPr sz="3200" spc="-5" dirty="0">
                <a:latin typeface="Arial"/>
                <a:cs typeface="Arial"/>
              </a:rPr>
              <a:t>outcome for their position (or  perhaps </a:t>
            </a:r>
            <a:r>
              <a:rPr sz="3200" dirty="0">
                <a:latin typeface="Arial"/>
                <a:cs typeface="Arial"/>
              </a:rPr>
              <a:t>an </a:t>
            </a:r>
            <a:r>
              <a:rPr sz="3200" spc="-5" dirty="0">
                <a:latin typeface="Arial"/>
                <a:cs typeface="Arial"/>
              </a:rPr>
              <a:t>organisation they  represent). </a:t>
            </a:r>
            <a:r>
              <a:rPr sz="3200" spc="-20" dirty="0">
                <a:latin typeface="Arial"/>
                <a:cs typeface="Arial"/>
              </a:rPr>
              <a:t>However, </a:t>
            </a:r>
            <a:r>
              <a:rPr sz="3200" dirty="0">
                <a:latin typeface="Arial"/>
                <a:cs typeface="Arial"/>
              </a:rPr>
              <a:t>the principles </a:t>
            </a:r>
            <a:r>
              <a:rPr sz="3200" spc="-5" dirty="0">
                <a:latin typeface="Arial"/>
                <a:cs typeface="Arial"/>
              </a:rPr>
              <a:t>of  </a:t>
            </a:r>
            <a:r>
              <a:rPr sz="3200" dirty="0">
                <a:latin typeface="Arial"/>
                <a:cs typeface="Arial"/>
              </a:rPr>
              <a:t>fairness, </a:t>
            </a:r>
            <a:r>
              <a:rPr sz="3200" spc="-5" dirty="0">
                <a:latin typeface="Arial"/>
                <a:cs typeface="Arial"/>
              </a:rPr>
              <a:t>seeking mutual benefit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and</a:t>
            </a:r>
            <a:endParaRPr sz="3200" dirty="0">
              <a:latin typeface="Arial"/>
              <a:cs typeface="Arial"/>
            </a:endParaRPr>
          </a:p>
          <a:p>
            <a:pPr marL="12700" marR="48895">
              <a:spcBef>
                <a:spcPts val="5"/>
              </a:spcBef>
            </a:pPr>
            <a:r>
              <a:rPr sz="3200" spc="-5" dirty="0">
                <a:latin typeface="Arial"/>
                <a:cs typeface="Arial"/>
              </a:rPr>
              <a:t>maintaining </a:t>
            </a: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relationship </a:t>
            </a:r>
            <a:r>
              <a:rPr sz="3200" dirty="0">
                <a:latin typeface="Arial"/>
                <a:cs typeface="Arial"/>
              </a:rPr>
              <a:t>are the keys to</a:t>
            </a:r>
            <a:r>
              <a:rPr sz="3200" spc="-10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a  successful</a:t>
            </a:r>
            <a:r>
              <a:rPr sz="3200" spc="-3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outcome.</a:t>
            </a:r>
            <a:endParaRPr sz="3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59940" y="859664"/>
            <a:ext cx="6809740" cy="513715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W</a:t>
            </a:r>
            <a:r>
              <a:rPr sz="2550" dirty="0"/>
              <a:t>HY IS INTERPERSONAL SKILL</a:t>
            </a:r>
            <a:r>
              <a:rPr sz="2550" spc="595" dirty="0"/>
              <a:t> </a:t>
            </a:r>
            <a:r>
              <a:rPr sz="2550" dirty="0"/>
              <a:t>NEEDED</a:t>
            </a:r>
            <a:r>
              <a:rPr sz="3200" dirty="0"/>
              <a:t>?</a:t>
            </a:r>
            <a:endParaRPr sz="3200"/>
          </a:p>
        </p:txBody>
      </p:sp>
      <p:sp>
        <p:nvSpPr>
          <p:cNvPr id="3" name="object 3"/>
          <p:cNvSpPr/>
          <p:nvPr/>
        </p:nvSpPr>
        <p:spPr>
          <a:xfrm>
            <a:off x="1866963" y="2211704"/>
            <a:ext cx="240792" cy="2484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201977" y="2091308"/>
            <a:ext cx="6988175" cy="390555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IMPROVING </a:t>
            </a:r>
            <a:r>
              <a:rPr sz="2800" spc="-10" dirty="0">
                <a:latin typeface="Arial"/>
                <a:cs typeface="Arial"/>
              </a:rPr>
              <a:t>POWER </a:t>
            </a:r>
            <a:r>
              <a:rPr sz="2800" spc="-5" dirty="0">
                <a:latin typeface="Arial"/>
                <a:cs typeface="Arial"/>
              </a:rPr>
              <a:t>OF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EXPRESSION</a:t>
            </a:r>
            <a:endParaRPr sz="2800">
              <a:latin typeface="Arial"/>
              <a:cs typeface="Arial"/>
            </a:endParaRPr>
          </a:p>
          <a:p>
            <a:pPr>
              <a:spcBef>
                <a:spcPts val="25"/>
              </a:spcBef>
            </a:pPr>
            <a:endParaRPr sz="2900">
              <a:latin typeface="Arial"/>
              <a:cs typeface="Arial"/>
            </a:endParaRPr>
          </a:p>
          <a:p>
            <a:pPr marL="12700">
              <a:spcBef>
                <a:spcPts val="5"/>
              </a:spcBef>
            </a:pPr>
            <a:r>
              <a:rPr sz="2800" spc="-10" dirty="0">
                <a:latin typeface="Arial"/>
                <a:cs typeface="Arial"/>
              </a:rPr>
              <a:t>BEING</a:t>
            </a:r>
            <a:r>
              <a:rPr sz="2800" spc="-165" dirty="0">
                <a:latin typeface="Arial"/>
                <a:cs typeface="Arial"/>
              </a:rPr>
              <a:t> </a:t>
            </a:r>
            <a:r>
              <a:rPr sz="2800" spc="-30" dirty="0">
                <a:latin typeface="Arial"/>
                <a:cs typeface="Arial"/>
              </a:rPr>
              <a:t>ACCOUNTABLE</a:t>
            </a:r>
            <a:endParaRPr sz="2800">
              <a:latin typeface="Arial"/>
              <a:cs typeface="Arial"/>
            </a:endParaRPr>
          </a:p>
          <a:p>
            <a:pPr marL="12700" marR="5080">
              <a:lnSpc>
                <a:spcPts val="6720"/>
              </a:lnSpc>
              <a:spcBef>
                <a:spcPts val="780"/>
              </a:spcBef>
            </a:pPr>
            <a:r>
              <a:rPr sz="2800" spc="-5" dirty="0">
                <a:latin typeface="Arial"/>
                <a:cs typeface="Arial"/>
              </a:rPr>
              <a:t>IMPROVING </a:t>
            </a:r>
            <a:r>
              <a:rPr sz="2800" spc="-10" dirty="0">
                <a:latin typeface="Arial"/>
                <a:cs typeface="Arial"/>
              </a:rPr>
              <a:t>SELF MANAGEMENT </a:t>
            </a:r>
            <a:r>
              <a:rPr sz="2800" spc="-5" dirty="0">
                <a:latin typeface="Arial"/>
                <a:cs typeface="Arial"/>
              </a:rPr>
              <a:t>SKILLS  USING </a:t>
            </a:r>
            <a:r>
              <a:rPr sz="2800" spc="-10" dirty="0">
                <a:latin typeface="Arial"/>
                <a:cs typeface="Arial"/>
              </a:rPr>
              <a:t>STRESS </a:t>
            </a:r>
            <a:r>
              <a:rPr sz="2800" spc="-30" dirty="0">
                <a:latin typeface="Arial"/>
                <a:cs typeface="Arial"/>
              </a:rPr>
              <a:t>TO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WIN</a:t>
            </a:r>
            <a:endParaRPr sz="2800">
              <a:latin typeface="Arial"/>
              <a:cs typeface="Arial"/>
            </a:endParaRPr>
          </a:p>
          <a:p>
            <a:pPr marL="12700">
              <a:spcBef>
                <a:spcPts val="2580"/>
              </a:spcBef>
            </a:pPr>
            <a:r>
              <a:rPr sz="2800" spc="-5" dirty="0">
                <a:latin typeface="Arial"/>
                <a:cs typeface="Arial"/>
              </a:rPr>
              <a:t>IMPROVED </a:t>
            </a:r>
            <a:r>
              <a:rPr sz="2800" spc="-10" dirty="0">
                <a:latin typeface="Arial"/>
                <a:cs typeface="Arial"/>
              </a:rPr>
              <a:t>EMOTIONAL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QUOTIENT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866963" y="3065145"/>
            <a:ext cx="240792" cy="2484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866963" y="3918584"/>
            <a:ext cx="240792" cy="2484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866963" y="4772025"/>
            <a:ext cx="240792" cy="2484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866963" y="5625490"/>
            <a:ext cx="240792" cy="2484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59940" y="365190"/>
            <a:ext cx="4724400" cy="566822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600" spc="15" dirty="0"/>
              <a:t>PROBLEM SOLVING SKILL</a:t>
            </a:r>
            <a:endParaRPr sz="3600" dirty="0"/>
          </a:p>
        </p:txBody>
      </p:sp>
      <p:sp>
        <p:nvSpPr>
          <p:cNvPr id="3" name="object 3"/>
          <p:cNvSpPr txBox="1"/>
          <p:nvPr/>
        </p:nvSpPr>
        <p:spPr>
          <a:xfrm>
            <a:off x="2070304" y="1313815"/>
            <a:ext cx="7884795" cy="49041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416559">
              <a:spcBef>
                <a:spcPts val="105"/>
              </a:spcBef>
            </a:pPr>
            <a:r>
              <a:rPr sz="3200" dirty="0">
                <a:latin typeface="Arial"/>
                <a:cs typeface="Arial"/>
              </a:rPr>
              <a:t>Everybody can </a:t>
            </a:r>
            <a:r>
              <a:rPr sz="3200" spc="-5" dirty="0">
                <a:latin typeface="Arial"/>
                <a:cs typeface="Arial"/>
              </a:rPr>
              <a:t>benefit </a:t>
            </a:r>
            <a:r>
              <a:rPr sz="3200" dirty="0">
                <a:latin typeface="Arial"/>
                <a:cs typeface="Arial"/>
              </a:rPr>
              <a:t>from </a:t>
            </a:r>
            <a:r>
              <a:rPr sz="3200" spc="-5" dirty="0">
                <a:latin typeface="Arial"/>
                <a:cs typeface="Arial"/>
              </a:rPr>
              <a:t>having good  problem </a:t>
            </a:r>
            <a:r>
              <a:rPr sz="3200" dirty="0">
                <a:latin typeface="Arial"/>
                <a:cs typeface="Arial"/>
              </a:rPr>
              <a:t>solving skills </a:t>
            </a:r>
            <a:r>
              <a:rPr sz="3200" spc="-10" dirty="0">
                <a:latin typeface="Arial"/>
                <a:cs typeface="Arial"/>
              </a:rPr>
              <a:t>as </a:t>
            </a:r>
            <a:r>
              <a:rPr sz="3200" dirty="0">
                <a:latin typeface="Arial"/>
                <a:cs typeface="Arial"/>
              </a:rPr>
              <a:t>we all</a:t>
            </a:r>
            <a:r>
              <a:rPr sz="3200" spc="-11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encounter  </a:t>
            </a:r>
            <a:r>
              <a:rPr sz="3200" spc="-5" dirty="0">
                <a:latin typeface="Arial"/>
                <a:cs typeface="Arial"/>
              </a:rPr>
              <a:t>problems </a:t>
            </a:r>
            <a:r>
              <a:rPr sz="3200" dirty="0">
                <a:latin typeface="Arial"/>
                <a:cs typeface="Arial"/>
              </a:rPr>
              <a:t>on a </a:t>
            </a:r>
            <a:r>
              <a:rPr sz="3200" spc="-5" dirty="0">
                <a:latin typeface="Arial"/>
                <a:cs typeface="Arial"/>
              </a:rPr>
              <a:t>daily basis; some </a:t>
            </a:r>
            <a:r>
              <a:rPr sz="3200" dirty="0">
                <a:latin typeface="Arial"/>
                <a:cs typeface="Arial"/>
              </a:rPr>
              <a:t>of </a:t>
            </a:r>
            <a:r>
              <a:rPr sz="3200" spc="-5" dirty="0">
                <a:latin typeface="Arial"/>
                <a:cs typeface="Arial"/>
              </a:rPr>
              <a:t>these  problems </a:t>
            </a:r>
            <a:r>
              <a:rPr sz="3200" dirty="0">
                <a:latin typeface="Arial"/>
                <a:cs typeface="Arial"/>
              </a:rPr>
              <a:t>are obviously </a:t>
            </a:r>
            <a:r>
              <a:rPr sz="3200" spc="-5" dirty="0">
                <a:latin typeface="Arial"/>
                <a:cs typeface="Arial"/>
              </a:rPr>
              <a:t>more </a:t>
            </a:r>
            <a:r>
              <a:rPr sz="3200" dirty="0">
                <a:latin typeface="Arial"/>
                <a:cs typeface="Arial"/>
              </a:rPr>
              <a:t>severe or  </a:t>
            </a:r>
            <a:r>
              <a:rPr sz="3200" spc="-5" dirty="0">
                <a:latin typeface="Arial"/>
                <a:cs typeface="Arial"/>
              </a:rPr>
              <a:t>complex </a:t>
            </a:r>
            <a:r>
              <a:rPr sz="3200" dirty="0">
                <a:latin typeface="Arial"/>
                <a:cs typeface="Arial"/>
              </a:rPr>
              <a:t>than</a:t>
            </a:r>
            <a:r>
              <a:rPr sz="3200" spc="-4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others.</a:t>
            </a:r>
            <a:endParaRPr sz="3200">
              <a:latin typeface="Arial"/>
              <a:cs typeface="Arial"/>
            </a:endParaRPr>
          </a:p>
          <a:p>
            <a:pPr marL="12700" marR="5080">
              <a:spcBef>
                <a:spcPts val="5"/>
              </a:spcBef>
            </a:pPr>
            <a:r>
              <a:rPr sz="3200" dirty="0">
                <a:latin typeface="Arial"/>
                <a:cs typeface="Arial"/>
              </a:rPr>
              <a:t>It </a:t>
            </a:r>
            <a:r>
              <a:rPr sz="3200" spc="-5" dirty="0">
                <a:latin typeface="Arial"/>
                <a:cs typeface="Arial"/>
              </a:rPr>
              <a:t>would </a:t>
            </a:r>
            <a:r>
              <a:rPr sz="3200" dirty="0">
                <a:latin typeface="Arial"/>
                <a:cs typeface="Arial"/>
              </a:rPr>
              <a:t>be </a:t>
            </a:r>
            <a:r>
              <a:rPr sz="3200" spc="-5" dirty="0">
                <a:latin typeface="Arial"/>
                <a:cs typeface="Arial"/>
              </a:rPr>
              <a:t>wonderful </a:t>
            </a:r>
            <a:r>
              <a:rPr sz="3200" dirty="0">
                <a:latin typeface="Arial"/>
                <a:cs typeface="Arial"/>
              </a:rPr>
              <a:t>to </a:t>
            </a:r>
            <a:r>
              <a:rPr sz="3200" spc="-5" dirty="0">
                <a:latin typeface="Arial"/>
                <a:cs typeface="Arial"/>
              </a:rPr>
              <a:t>have </a:t>
            </a:r>
            <a:r>
              <a:rPr sz="3200" dirty="0">
                <a:latin typeface="Arial"/>
                <a:cs typeface="Arial"/>
              </a:rPr>
              <a:t>the </a:t>
            </a:r>
            <a:r>
              <a:rPr sz="3200" spc="-5" dirty="0">
                <a:latin typeface="Arial"/>
                <a:cs typeface="Arial"/>
              </a:rPr>
              <a:t>ability </a:t>
            </a:r>
            <a:r>
              <a:rPr sz="3200" dirty="0">
                <a:latin typeface="Arial"/>
                <a:cs typeface="Arial"/>
              </a:rPr>
              <a:t>to  solve all </a:t>
            </a:r>
            <a:r>
              <a:rPr sz="3200" spc="-5" dirty="0">
                <a:latin typeface="Arial"/>
                <a:cs typeface="Arial"/>
              </a:rPr>
              <a:t>problems </a:t>
            </a:r>
            <a:r>
              <a:rPr sz="3200" spc="-10" dirty="0">
                <a:latin typeface="Arial"/>
                <a:cs typeface="Arial"/>
              </a:rPr>
              <a:t>efficiently </a:t>
            </a:r>
            <a:r>
              <a:rPr sz="3200" spc="-5" dirty="0">
                <a:latin typeface="Arial"/>
                <a:cs typeface="Arial"/>
              </a:rPr>
              <a:t>and </a:t>
            </a:r>
            <a:r>
              <a:rPr sz="3200" dirty="0">
                <a:latin typeface="Arial"/>
                <a:cs typeface="Arial"/>
              </a:rPr>
              <a:t>in a </a:t>
            </a:r>
            <a:r>
              <a:rPr sz="3200" spc="-5" dirty="0">
                <a:latin typeface="Arial"/>
                <a:cs typeface="Arial"/>
              </a:rPr>
              <a:t>timely  fashion without </a:t>
            </a:r>
            <a:r>
              <a:rPr sz="3200" spc="-30" dirty="0">
                <a:latin typeface="Arial"/>
                <a:cs typeface="Arial"/>
              </a:rPr>
              <a:t>difficulty, </a:t>
            </a:r>
            <a:r>
              <a:rPr sz="3200" spc="-5" dirty="0">
                <a:latin typeface="Arial"/>
                <a:cs typeface="Arial"/>
              </a:rPr>
              <a:t>unfortunately </a:t>
            </a:r>
            <a:r>
              <a:rPr sz="3200" dirty="0">
                <a:latin typeface="Arial"/>
                <a:cs typeface="Arial"/>
              </a:rPr>
              <a:t>there  is no </a:t>
            </a:r>
            <a:r>
              <a:rPr sz="3200" spc="-5" dirty="0">
                <a:latin typeface="Arial"/>
                <a:cs typeface="Arial"/>
              </a:rPr>
              <a:t>one way </a:t>
            </a:r>
            <a:r>
              <a:rPr sz="3200" spc="-10" dirty="0">
                <a:latin typeface="Arial"/>
                <a:cs typeface="Arial"/>
              </a:rPr>
              <a:t>in </a:t>
            </a:r>
            <a:r>
              <a:rPr sz="3200" spc="-5" dirty="0">
                <a:latin typeface="Arial"/>
                <a:cs typeface="Arial"/>
              </a:rPr>
              <a:t>which all problems </a:t>
            </a:r>
            <a:r>
              <a:rPr sz="3200" dirty="0">
                <a:latin typeface="Arial"/>
                <a:cs typeface="Arial"/>
              </a:rPr>
              <a:t>can be  solved.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62200" y="381975"/>
            <a:ext cx="6855459" cy="566822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3600" spc="15" dirty="0"/>
              <a:t>DECISION </a:t>
            </a:r>
            <a:r>
              <a:rPr sz="3600" spc="20" dirty="0"/>
              <a:t>MAKING</a:t>
            </a:r>
            <a:r>
              <a:rPr sz="3600" spc="305" dirty="0"/>
              <a:t> </a:t>
            </a:r>
            <a:r>
              <a:rPr sz="3600" spc="15" dirty="0"/>
              <a:t>SKILL</a:t>
            </a:r>
            <a:endParaRPr sz="3600" dirty="0"/>
          </a:p>
        </p:txBody>
      </p:sp>
      <p:sp>
        <p:nvSpPr>
          <p:cNvPr id="3" name="object 3"/>
          <p:cNvSpPr txBox="1"/>
          <p:nvPr/>
        </p:nvSpPr>
        <p:spPr>
          <a:xfrm>
            <a:off x="2070304" y="1145795"/>
            <a:ext cx="7921625" cy="53917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spcBef>
                <a:spcPts val="105"/>
              </a:spcBef>
            </a:pPr>
            <a:r>
              <a:rPr sz="3200" spc="-5" dirty="0">
                <a:latin typeface="Arial"/>
                <a:cs typeface="Arial"/>
              </a:rPr>
              <a:t>People often find </a:t>
            </a:r>
            <a:r>
              <a:rPr sz="3200" spc="-10" dirty="0">
                <a:latin typeface="Arial"/>
                <a:cs typeface="Arial"/>
              </a:rPr>
              <a:t>it </a:t>
            </a:r>
            <a:r>
              <a:rPr sz="3200" spc="-5" dirty="0">
                <a:latin typeface="Arial"/>
                <a:cs typeface="Arial"/>
              </a:rPr>
              <a:t>hard </a:t>
            </a:r>
            <a:r>
              <a:rPr sz="3200" dirty="0">
                <a:latin typeface="Arial"/>
                <a:cs typeface="Arial"/>
              </a:rPr>
              <a:t>to </a:t>
            </a:r>
            <a:r>
              <a:rPr sz="3200" spc="-5" dirty="0">
                <a:latin typeface="Arial"/>
                <a:cs typeface="Arial"/>
              </a:rPr>
              <a:t>make </a:t>
            </a:r>
            <a:r>
              <a:rPr sz="3200" dirty="0">
                <a:latin typeface="Arial"/>
                <a:cs typeface="Arial"/>
              </a:rPr>
              <a:t>decisions</a:t>
            </a:r>
            <a:r>
              <a:rPr sz="3200" spc="-5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-  </a:t>
            </a:r>
            <a:r>
              <a:rPr sz="3200" spc="-5" dirty="0">
                <a:latin typeface="Arial"/>
                <a:cs typeface="Arial"/>
              </a:rPr>
              <a:t>inevitably </a:t>
            </a:r>
            <a:r>
              <a:rPr sz="3200" dirty="0">
                <a:latin typeface="Arial"/>
                <a:cs typeface="Arial"/>
              </a:rPr>
              <a:t>we </a:t>
            </a:r>
            <a:r>
              <a:rPr sz="3200" spc="-5" dirty="0">
                <a:latin typeface="Arial"/>
                <a:cs typeface="Arial"/>
              </a:rPr>
              <a:t>all </a:t>
            </a:r>
            <a:r>
              <a:rPr sz="3200" dirty="0">
                <a:latin typeface="Arial"/>
                <a:cs typeface="Arial"/>
              </a:rPr>
              <a:t>have to </a:t>
            </a:r>
            <a:r>
              <a:rPr sz="3200" spc="-5" dirty="0">
                <a:latin typeface="Arial"/>
                <a:cs typeface="Arial"/>
              </a:rPr>
              <a:t>make </a:t>
            </a:r>
            <a:r>
              <a:rPr sz="3200" dirty="0">
                <a:latin typeface="Arial"/>
                <a:cs typeface="Arial"/>
              </a:rPr>
              <a:t>decisions all  the </a:t>
            </a:r>
            <a:r>
              <a:rPr sz="3200" spc="-5" dirty="0">
                <a:latin typeface="Arial"/>
                <a:cs typeface="Arial"/>
              </a:rPr>
              <a:t>time, </a:t>
            </a:r>
            <a:r>
              <a:rPr sz="3200" dirty="0">
                <a:latin typeface="Arial"/>
                <a:cs typeface="Arial"/>
              </a:rPr>
              <a:t>some are </a:t>
            </a:r>
            <a:r>
              <a:rPr sz="3200" spc="-5" dirty="0">
                <a:latin typeface="Arial"/>
                <a:cs typeface="Arial"/>
              </a:rPr>
              <a:t>more important than  others.</a:t>
            </a:r>
            <a:endParaRPr sz="3200" dirty="0">
              <a:latin typeface="Arial"/>
              <a:cs typeface="Arial"/>
            </a:endParaRPr>
          </a:p>
          <a:p>
            <a:pPr marL="12700" marR="120650" algn="just"/>
            <a:r>
              <a:rPr sz="3200" spc="-5" dirty="0">
                <a:latin typeface="Arial"/>
                <a:cs typeface="Arial"/>
              </a:rPr>
              <a:t>Some people put </a:t>
            </a:r>
            <a:r>
              <a:rPr sz="3200" spc="-25" dirty="0">
                <a:latin typeface="Arial"/>
                <a:cs typeface="Arial"/>
              </a:rPr>
              <a:t>off </a:t>
            </a:r>
            <a:r>
              <a:rPr sz="3200" dirty="0">
                <a:latin typeface="Arial"/>
                <a:cs typeface="Arial"/>
              </a:rPr>
              <a:t>making </a:t>
            </a:r>
            <a:r>
              <a:rPr sz="3200" spc="-5" dirty="0">
                <a:latin typeface="Arial"/>
                <a:cs typeface="Arial"/>
              </a:rPr>
              <a:t>decisions </a:t>
            </a:r>
            <a:r>
              <a:rPr sz="3200" dirty="0">
                <a:latin typeface="Arial"/>
                <a:cs typeface="Arial"/>
              </a:rPr>
              <a:t>by  </a:t>
            </a:r>
            <a:r>
              <a:rPr sz="3200" spc="-5" dirty="0">
                <a:latin typeface="Arial"/>
                <a:cs typeface="Arial"/>
              </a:rPr>
              <a:t>endlessly searching </a:t>
            </a:r>
            <a:r>
              <a:rPr sz="3200" dirty="0">
                <a:latin typeface="Arial"/>
                <a:cs typeface="Arial"/>
              </a:rPr>
              <a:t>for </a:t>
            </a:r>
            <a:r>
              <a:rPr sz="3200" spc="-5" dirty="0">
                <a:latin typeface="Arial"/>
                <a:cs typeface="Arial"/>
              </a:rPr>
              <a:t>more information </a:t>
            </a:r>
            <a:r>
              <a:rPr sz="3200" spc="-10" dirty="0">
                <a:latin typeface="Arial"/>
                <a:cs typeface="Arial"/>
              </a:rPr>
              <a:t>or  </a:t>
            </a:r>
            <a:r>
              <a:rPr sz="3200" spc="-5" dirty="0">
                <a:latin typeface="Arial"/>
                <a:cs typeface="Arial"/>
              </a:rPr>
              <a:t>getting other people </a:t>
            </a:r>
            <a:r>
              <a:rPr sz="3200" dirty="0">
                <a:latin typeface="Arial"/>
                <a:cs typeface="Arial"/>
              </a:rPr>
              <a:t>to </a:t>
            </a:r>
            <a:r>
              <a:rPr sz="3200" spc="-15" dirty="0">
                <a:latin typeface="Arial"/>
                <a:cs typeface="Arial"/>
              </a:rPr>
              <a:t>offer </a:t>
            </a:r>
            <a:r>
              <a:rPr sz="3200" spc="-5" dirty="0">
                <a:latin typeface="Arial"/>
                <a:cs typeface="Arial"/>
              </a:rPr>
              <a:t>their  recommendations.</a:t>
            </a:r>
            <a:endParaRPr sz="3200" dirty="0">
              <a:latin typeface="Arial"/>
              <a:cs typeface="Arial"/>
            </a:endParaRPr>
          </a:p>
          <a:p>
            <a:pPr marL="12700" marR="50165" algn="just">
              <a:spcBef>
                <a:spcPts val="5"/>
              </a:spcBef>
            </a:pPr>
            <a:r>
              <a:rPr sz="3200" dirty="0">
                <a:latin typeface="Arial"/>
                <a:cs typeface="Arial"/>
              </a:rPr>
              <a:t>Not </a:t>
            </a:r>
            <a:r>
              <a:rPr sz="3200" spc="-20" dirty="0">
                <a:latin typeface="Arial"/>
                <a:cs typeface="Arial"/>
              </a:rPr>
              <a:t>necessarily, </a:t>
            </a:r>
            <a:r>
              <a:rPr sz="3200" dirty="0">
                <a:latin typeface="Arial"/>
                <a:cs typeface="Arial"/>
              </a:rPr>
              <a:t>decision taken at </a:t>
            </a:r>
            <a:r>
              <a:rPr sz="3200" spc="-5" dirty="0">
                <a:latin typeface="Arial"/>
                <a:cs typeface="Arial"/>
              </a:rPr>
              <a:t>that  moment </a:t>
            </a:r>
            <a:r>
              <a:rPr sz="3200" dirty="0">
                <a:latin typeface="Arial"/>
                <a:cs typeface="Arial"/>
              </a:rPr>
              <a:t>is </a:t>
            </a:r>
            <a:r>
              <a:rPr sz="3200" spc="-5" dirty="0">
                <a:latin typeface="Arial"/>
                <a:cs typeface="Arial"/>
              </a:rPr>
              <a:t>best, but one should never delay  it.</a:t>
            </a:r>
            <a:endParaRPr sz="3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38967" y="287392"/>
            <a:ext cx="3260090" cy="566822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10" dirty="0"/>
              <a:t>ASSERTIVE</a:t>
            </a:r>
            <a:r>
              <a:rPr sz="3600" spc="150" dirty="0"/>
              <a:t> </a:t>
            </a:r>
            <a:r>
              <a:rPr sz="3600" spc="15" dirty="0"/>
              <a:t>SKILL</a:t>
            </a:r>
            <a:endParaRPr sz="3600" dirty="0"/>
          </a:p>
        </p:txBody>
      </p:sp>
      <p:sp>
        <p:nvSpPr>
          <p:cNvPr id="3" name="object 3"/>
          <p:cNvSpPr txBox="1"/>
          <p:nvPr/>
        </p:nvSpPr>
        <p:spPr>
          <a:xfrm>
            <a:off x="609600" y="857758"/>
            <a:ext cx="11049000" cy="54688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spcBef>
                <a:spcPts val="105"/>
              </a:spcBef>
            </a:pPr>
            <a:r>
              <a:rPr sz="3200" dirty="0">
                <a:latin typeface="Arial"/>
                <a:cs typeface="Arial"/>
              </a:rPr>
              <a:t>Assertiveness is a skill </a:t>
            </a:r>
            <a:r>
              <a:rPr sz="3200" spc="-5" dirty="0">
                <a:latin typeface="Arial"/>
                <a:cs typeface="Arial"/>
              </a:rPr>
              <a:t>regularly referred</a:t>
            </a:r>
            <a:r>
              <a:rPr sz="3200" spc="-10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to  in social </a:t>
            </a:r>
            <a:r>
              <a:rPr sz="3200" spc="-5" dirty="0">
                <a:latin typeface="Arial"/>
                <a:cs typeface="Arial"/>
              </a:rPr>
              <a:t>and communication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skills</a:t>
            </a:r>
            <a:r>
              <a:rPr lang="en-US" sz="32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training.	</a:t>
            </a:r>
            <a:endParaRPr lang="en-US" sz="3200" spc="-5" dirty="0">
              <a:latin typeface="Arial"/>
              <a:cs typeface="Arial"/>
            </a:endParaRPr>
          </a:p>
          <a:p>
            <a:pPr marL="12700" marR="5080" algn="just">
              <a:spcBef>
                <a:spcPts val="105"/>
              </a:spcBef>
            </a:pPr>
            <a:endParaRPr lang="en-US" sz="3200" spc="-5" dirty="0">
              <a:latin typeface="Arial"/>
              <a:cs typeface="Arial"/>
            </a:endParaRPr>
          </a:p>
          <a:p>
            <a:pPr marL="12700" marR="5080" algn="just">
              <a:spcBef>
                <a:spcPts val="105"/>
              </a:spcBef>
            </a:pPr>
            <a:r>
              <a:rPr sz="3200" dirty="0">
                <a:latin typeface="Arial"/>
                <a:cs typeface="Arial"/>
              </a:rPr>
              <a:t>Often </a:t>
            </a:r>
            <a:r>
              <a:rPr sz="3200" spc="-5" dirty="0">
                <a:latin typeface="Arial"/>
                <a:cs typeface="Arial"/>
              </a:rPr>
              <a:t>wrongly </a:t>
            </a:r>
            <a:r>
              <a:rPr sz="3200" dirty="0">
                <a:latin typeface="Arial"/>
                <a:cs typeface="Arial"/>
              </a:rPr>
              <a:t>confused with  </a:t>
            </a:r>
            <a:r>
              <a:rPr sz="3200" spc="-5" dirty="0">
                <a:latin typeface="Arial"/>
                <a:cs typeface="Arial"/>
              </a:rPr>
              <a:t>aggression, </a:t>
            </a:r>
            <a:r>
              <a:rPr sz="3200" dirty="0">
                <a:latin typeface="Arial"/>
                <a:cs typeface="Arial"/>
              </a:rPr>
              <a:t>assertive </a:t>
            </a:r>
            <a:r>
              <a:rPr sz="3200" spc="-5" dirty="0">
                <a:latin typeface="Arial"/>
                <a:cs typeface="Arial"/>
              </a:rPr>
              <a:t>individuals </a:t>
            </a:r>
            <a:r>
              <a:rPr sz="3200" dirty="0">
                <a:latin typeface="Arial"/>
                <a:cs typeface="Arial"/>
              </a:rPr>
              <a:t>aim to</a:t>
            </a:r>
            <a:r>
              <a:rPr sz="3200" spc="-8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be  </a:t>
            </a:r>
            <a:r>
              <a:rPr sz="3200" spc="-5" dirty="0">
                <a:latin typeface="Arial"/>
                <a:cs typeface="Arial"/>
              </a:rPr>
              <a:t>neither </a:t>
            </a:r>
            <a:r>
              <a:rPr sz="3200" dirty="0">
                <a:latin typeface="Arial"/>
                <a:cs typeface="Arial"/>
              </a:rPr>
              <a:t>passive </a:t>
            </a:r>
            <a:r>
              <a:rPr sz="3200" spc="-5" dirty="0">
                <a:latin typeface="Arial"/>
                <a:cs typeface="Arial"/>
              </a:rPr>
              <a:t>nor </a:t>
            </a:r>
            <a:r>
              <a:rPr sz="3200" dirty="0">
                <a:latin typeface="Arial"/>
                <a:cs typeface="Arial"/>
              </a:rPr>
              <a:t>aggressive in </a:t>
            </a:r>
            <a:r>
              <a:rPr sz="3200" spc="-5" dirty="0">
                <a:latin typeface="Arial"/>
                <a:cs typeface="Arial"/>
              </a:rPr>
              <a:t>their  interactions </a:t>
            </a:r>
            <a:r>
              <a:rPr sz="3200" dirty="0">
                <a:latin typeface="Arial"/>
                <a:cs typeface="Arial"/>
              </a:rPr>
              <a:t>with </a:t>
            </a:r>
            <a:r>
              <a:rPr sz="3200" spc="-5" dirty="0">
                <a:latin typeface="Arial"/>
                <a:cs typeface="Arial"/>
              </a:rPr>
              <a:t>other</a:t>
            </a:r>
            <a:r>
              <a:rPr sz="3200" spc="-3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people.</a:t>
            </a:r>
            <a:endParaRPr lang="en-US" sz="3200" spc="-5" dirty="0">
              <a:latin typeface="Arial"/>
              <a:cs typeface="Arial"/>
            </a:endParaRPr>
          </a:p>
          <a:p>
            <a:pPr marL="12700" marR="5080" algn="just">
              <a:spcBef>
                <a:spcPts val="105"/>
              </a:spcBef>
            </a:pPr>
            <a:endParaRPr sz="3200" dirty="0">
              <a:latin typeface="Arial"/>
              <a:cs typeface="Arial"/>
            </a:endParaRPr>
          </a:p>
          <a:p>
            <a:pPr marL="12700" marR="7620" algn="just">
              <a:spcBef>
                <a:spcPts val="5"/>
              </a:spcBef>
            </a:pPr>
            <a:r>
              <a:rPr sz="3200" spc="-5" dirty="0">
                <a:latin typeface="Arial"/>
                <a:cs typeface="Arial"/>
              </a:rPr>
              <a:t>Although everyone </a:t>
            </a:r>
            <a:r>
              <a:rPr sz="3200" dirty="0">
                <a:latin typeface="Arial"/>
                <a:cs typeface="Arial"/>
              </a:rPr>
              <a:t>acts in passive </a:t>
            </a:r>
            <a:r>
              <a:rPr sz="3200" spc="-5" dirty="0">
                <a:latin typeface="Arial"/>
                <a:cs typeface="Arial"/>
              </a:rPr>
              <a:t>and  </a:t>
            </a:r>
            <a:r>
              <a:rPr sz="3200" dirty="0">
                <a:latin typeface="Arial"/>
                <a:cs typeface="Arial"/>
              </a:rPr>
              <a:t>aggressive ways from </a:t>
            </a:r>
            <a:r>
              <a:rPr sz="3200" spc="-5" dirty="0">
                <a:latin typeface="Arial"/>
                <a:cs typeface="Arial"/>
              </a:rPr>
              <a:t>time </a:t>
            </a:r>
            <a:r>
              <a:rPr sz="3200" dirty="0">
                <a:latin typeface="Arial"/>
                <a:cs typeface="Arial"/>
              </a:rPr>
              <a:t>to </a:t>
            </a:r>
            <a:r>
              <a:rPr sz="3200" spc="-5" dirty="0">
                <a:latin typeface="Arial"/>
                <a:cs typeface="Arial"/>
              </a:rPr>
              <a:t>time, </a:t>
            </a:r>
            <a:r>
              <a:rPr sz="3200" dirty="0">
                <a:latin typeface="Arial"/>
                <a:cs typeface="Arial"/>
              </a:rPr>
              <a:t>such  ways of </a:t>
            </a:r>
            <a:r>
              <a:rPr sz="3200" spc="-5" dirty="0">
                <a:latin typeface="Arial"/>
                <a:cs typeface="Arial"/>
              </a:rPr>
              <a:t>responding often </a:t>
            </a:r>
            <a:r>
              <a:rPr sz="3200" dirty="0">
                <a:latin typeface="Arial"/>
                <a:cs typeface="Arial"/>
              </a:rPr>
              <a:t>result from a</a:t>
            </a:r>
            <a:r>
              <a:rPr sz="3200" spc="-13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lack  of </a:t>
            </a:r>
            <a:r>
              <a:rPr sz="3200" spc="-5" dirty="0">
                <a:latin typeface="Arial"/>
                <a:cs typeface="Arial"/>
              </a:rPr>
              <a:t>self-confidence and, therefore, </a:t>
            </a:r>
            <a:r>
              <a:rPr sz="3200" dirty="0">
                <a:latin typeface="Arial"/>
                <a:cs typeface="Arial"/>
              </a:rPr>
              <a:t>are  </a:t>
            </a:r>
            <a:r>
              <a:rPr sz="3200" spc="-5" dirty="0">
                <a:latin typeface="Arial"/>
                <a:cs typeface="Arial"/>
              </a:rPr>
              <a:t>inappropriate </a:t>
            </a:r>
            <a:r>
              <a:rPr sz="3200" dirty="0">
                <a:latin typeface="Arial"/>
                <a:cs typeface="Arial"/>
              </a:rPr>
              <a:t>expressions of </a:t>
            </a:r>
            <a:r>
              <a:rPr sz="3200" spc="-5" dirty="0">
                <a:latin typeface="Arial"/>
                <a:cs typeface="Arial"/>
              </a:rPr>
              <a:t>what </a:t>
            </a:r>
            <a:r>
              <a:rPr sz="3200" dirty="0">
                <a:latin typeface="Arial"/>
                <a:cs typeface="Arial"/>
              </a:rPr>
              <a:t>such  </a:t>
            </a:r>
            <a:r>
              <a:rPr sz="3200" spc="-5" dirty="0">
                <a:latin typeface="Arial"/>
                <a:cs typeface="Arial"/>
              </a:rPr>
              <a:t>people really need </a:t>
            </a:r>
            <a:r>
              <a:rPr sz="3200" dirty="0">
                <a:latin typeface="Arial"/>
                <a:cs typeface="Arial"/>
              </a:rPr>
              <a:t>to</a:t>
            </a:r>
            <a:r>
              <a:rPr sz="3200" spc="-40" dirty="0">
                <a:latin typeface="Arial"/>
                <a:cs typeface="Arial"/>
              </a:rPr>
              <a:t> </a:t>
            </a:r>
            <a:r>
              <a:rPr sz="3200" spc="-60" dirty="0">
                <a:latin typeface="Arial"/>
                <a:cs typeface="Arial"/>
              </a:rPr>
              <a:t>say.</a:t>
            </a:r>
            <a:endParaRPr sz="3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54201" y="257258"/>
            <a:ext cx="7903209" cy="573875"/>
          </a:xfrm>
          <a:prstGeom prst="rect">
            <a:avLst/>
          </a:prstGeom>
        </p:spPr>
        <p:txBody>
          <a:bodyPr vert="horz" wrap="square" lIns="0" tIns="33020" rIns="0" bIns="0" rtlCol="0" anchor="ctr">
            <a:spAutoFit/>
          </a:bodyPr>
          <a:lstStyle/>
          <a:p>
            <a:pPr marL="12700" marR="5080">
              <a:lnSpc>
                <a:spcPct val="117000"/>
              </a:lnSpc>
              <a:spcBef>
                <a:spcPts val="260"/>
              </a:spcBef>
            </a:pPr>
            <a:r>
              <a:rPr sz="3200" spc="-40" dirty="0"/>
              <a:t>A</a:t>
            </a:r>
            <a:r>
              <a:rPr sz="2550" spc="-40" dirty="0"/>
              <a:t>DVANTAGE </a:t>
            </a:r>
            <a:r>
              <a:rPr sz="2550" spc="5" dirty="0"/>
              <a:t>OF </a:t>
            </a:r>
            <a:r>
              <a:rPr sz="2550" spc="-30" dirty="0"/>
              <a:t>HAVING </a:t>
            </a:r>
            <a:r>
              <a:rPr sz="2550" spc="5" dirty="0"/>
              <a:t>GOOD INTERPERSONAL  </a:t>
            </a:r>
            <a:r>
              <a:rPr sz="2550" dirty="0"/>
              <a:t>SKILLS</a:t>
            </a:r>
            <a:endParaRPr sz="2550"/>
          </a:p>
        </p:txBody>
      </p:sp>
      <p:sp>
        <p:nvSpPr>
          <p:cNvPr id="3" name="object 3"/>
          <p:cNvSpPr txBox="1"/>
          <p:nvPr/>
        </p:nvSpPr>
        <p:spPr>
          <a:xfrm>
            <a:off x="685800" y="1180923"/>
            <a:ext cx="10972800" cy="447109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spcBef>
                <a:spcPts val="105"/>
              </a:spcBef>
            </a:pPr>
            <a:r>
              <a:rPr sz="3200" spc="-5" dirty="0">
                <a:latin typeface="Arial"/>
                <a:cs typeface="Arial"/>
              </a:rPr>
              <a:t>Good interpersonal </a:t>
            </a:r>
            <a:r>
              <a:rPr sz="3200" dirty="0">
                <a:latin typeface="Arial"/>
                <a:cs typeface="Arial"/>
              </a:rPr>
              <a:t>skills create significant  </a:t>
            </a:r>
            <a:r>
              <a:rPr sz="3200" spc="-5" dirty="0">
                <a:latin typeface="Arial"/>
                <a:cs typeface="Arial"/>
              </a:rPr>
              <a:t>advantages </a:t>
            </a:r>
            <a:r>
              <a:rPr sz="3200" dirty="0">
                <a:latin typeface="Arial"/>
                <a:cs typeface="Arial"/>
              </a:rPr>
              <a:t>when </a:t>
            </a:r>
            <a:r>
              <a:rPr sz="3200" spc="-5" dirty="0">
                <a:latin typeface="Arial"/>
                <a:cs typeface="Arial"/>
              </a:rPr>
              <a:t>communicating </a:t>
            </a:r>
            <a:r>
              <a:rPr sz="3200" dirty="0">
                <a:latin typeface="Arial"/>
                <a:cs typeface="Arial"/>
              </a:rPr>
              <a:t>to </a:t>
            </a:r>
            <a:r>
              <a:rPr sz="3200" spc="-5" dirty="0">
                <a:latin typeface="Arial"/>
                <a:cs typeface="Arial"/>
              </a:rPr>
              <a:t>build  </a:t>
            </a:r>
            <a:r>
              <a:rPr sz="3200" dirty="0">
                <a:latin typeface="Arial"/>
                <a:cs typeface="Arial"/>
              </a:rPr>
              <a:t>successful </a:t>
            </a:r>
            <a:r>
              <a:rPr sz="3200" spc="-5" dirty="0">
                <a:latin typeface="Arial"/>
                <a:cs typeface="Arial"/>
              </a:rPr>
              <a:t>relationships. </a:t>
            </a:r>
            <a:endParaRPr lang="en-US" sz="3200" spc="-5" dirty="0">
              <a:latin typeface="Arial"/>
              <a:cs typeface="Arial"/>
            </a:endParaRPr>
          </a:p>
          <a:p>
            <a:pPr marL="12700" marR="5080" algn="just">
              <a:spcBef>
                <a:spcPts val="105"/>
              </a:spcBef>
            </a:pPr>
            <a:endParaRPr lang="en-IN" sz="3200" spc="-5" dirty="0">
              <a:latin typeface="Arial"/>
              <a:cs typeface="Arial"/>
            </a:endParaRPr>
          </a:p>
          <a:p>
            <a:pPr marL="12700" marR="5080" algn="just">
              <a:spcBef>
                <a:spcPts val="105"/>
              </a:spcBef>
            </a:pPr>
            <a:r>
              <a:rPr sz="3200" dirty="0">
                <a:latin typeface="Arial"/>
                <a:cs typeface="Arial"/>
              </a:rPr>
              <a:t>Consciously  </a:t>
            </a:r>
            <a:r>
              <a:rPr sz="3200" spc="-5" dirty="0">
                <a:latin typeface="Arial"/>
                <a:cs typeface="Arial"/>
              </a:rPr>
              <a:t>gathering information </a:t>
            </a:r>
            <a:r>
              <a:rPr sz="3200" dirty="0">
                <a:latin typeface="Arial"/>
                <a:cs typeface="Arial"/>
              </a:rPr>
              <a:t>as you </a:t>
            </a:r>
            <a:r>
              <a:rPr sz="3200" spc="-5" dirty="0">
                <a:latin typeface="Arial"/>
                <a:cs typeface="Arial"/>
              </a:rPr>
              <a:t>enter the  </a:t>
            </a:r>
            <a:r>
              <a:rPr sz="3200" dirty="0">
                <a:latin typeface="Arial"/>
                <a:cs typeface="Arial"/>
              </a:rPr>
              <a:t>process will make you </a:t>
            </a:r>
            <a:r>
              <a:rPr sz="3200" spc="-5" dirty="0">
                <a:latin typeface="Arial"/>
                <a:cs typeface="Arial"/>
              </a:rPr>
              <a:t>more </a:t>
            </a:r>
            <a:r>
              <a:rPr sz="3200" spc="-10" dirty="0">
                <a:latin typeface="Arial"/>
                <a:cs typeface="Arial"/>
              </a:rPr>
              <a:t>effective. </a:t>
            </a:r>
            <a:r>
              <a:rPr sz="3200" spc="-5" dirty="0">
                <a:latin typeface="Arial"/>
                <a:cs typeface="Arial"/>
              </a:rPr>
              <a:t>Think  </a:t>
            </a:r>
            <a:r>
              <a:rPr sz="3200" dirty="0">
                <a:latin typeface="Arial"/>
                <a:cs typeface="Arial"/>
              </a:rPr>
              <a:t>of it </a:t>
            </a:r>
            <a:r>
              <a:rPr sz="3200" spc="-10" dirty="0">
                <a:latin typeface="Arial"/>
                <a:cs typeface="Arial"/>
              </a:rPr>
              <a:t>as </a:t>
            </a:r>
            <a:r>
              <a:rPr sz="3200" spc="-5" dirty="0">
                <a:latin typeface="Arial"/>
                <a:cs typeface="Arial"/>
              </a:rPr>
              <a:t>gathering intelligence to become  more </a:t>
            </a:r>
            <a:r>
              <a:rPr sz="3200" spc="-10" dirty="0">
                <a:latin typeface="Arial"/>
                <a:cs typeface="Arial"/>
              </a:rPr>
              <a:t>efficient. </a:t>
            </a:r>
            <a:r>
              <a:rPr sz="3200" spc="-5" dirty="0">
                <a:latin typeface="Arial"/>
                <a:cs typeface="Arial"/>
              </a:rPr>
              <a:t>Looking, listening, and  </a:t>
            </a:r>
            <a:r>
              <a:rPr sz="3200" dirty="0">
                <a:latin typeface="Arial"/>
                <a:cs typeface="Arial"/>
              </a:rPr>
              <a:t>reacting to the </a:t>
            </a:r>
            <a:r>
              <a:rPr sz="3200" spc="-5" dirty="0">
                <a:latin typeface="Arial"/>
                <a:cs typeface="Arial"/>
              </a:rPr>
              <a:t>situation before </a:t>
            </a:r>
            <a:r>
              <a:rPr sz="3200" dirty="0">
                <a:latin typeface="Arial"/>
                <a:cs typeface="Arial"/>
              </a:rPr>
              <a:t>you </a:t>
            </a:r>
            <a:r>
              <a:rPr sz="3200" spc="-5" dirty="0">
                <a:latin typeface="Arial"/>
                <a:cs typeface="Arial"/>
              </a:rPr>
              <a:t>begin  </a:t>
            </a:r>
            <a:r>
              <a:rPr sz="3200" dirty="0">
                <a:latin typeface="Arial"/>
                <a:cs typeface="Arial"/>
              </a:rPr>
              <a:t>the </a:t>
            </a:r>
            <a:r>
              <a:rPr sz="3200" spc="-5" dirty="0">
                <a:latin typeface="Arial"/>
                <a:cs typeface="Arial"/>
              </a:rPr>
              <a:t>process </a:t>
            </a:r>
            <a:r>
              <a:rPr sz="3200" dirty="0">
                <a:latin typeface="Arial"/>
                <a:cs typeface="Arial"/>
              </a:rPr>
              <a:t>is far </a:t>
            </a:r>
            <a:r>
              <a:rPr sz="3200" spc="-5" dirty="0">
                <a:latin typeface="Arial"/>
                <a:cs typeface="Arial"/>
              </a:rPr>
              <a:t>more </a:t>
            </a:r>
            <a:r>
              <a:rPr sz="3200" spc="-10" dirty="0">
                <a:latin typeface="Arial"/>
                <a:cs typeface="Arial"/>
              </a:rPr>
              <a:t>effective </a:t>
            </a:r>
            <a:r>
              <a:rPr sz="3200" spc="-5" dirty="0">
                <a:latin typeface="Arial"/>
                <a:cs typeface="Arial"/>
              </a:rPr>
              <a:t>than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blindly  </a:t>
            </a:r>
            <a:r>
              <a:rPr sz="3200" dirty="0">
                <a:latin typeface="Arial"/>
                <a:cs typeface="Arial"/>
              </a:rPr>
              <a:t>moving forward </a:t>
            </a:r>
            <a:r>
              <a:rPr sz="3200" spc="-5" dirty="0">
                <a:latin typeface="Arial"/>
                <a:cs typeface="Arial"/>
              </a:rPr>
              <a:t>into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communication?</a:t>
            </a:r>
            <a:endParaRPr sz="3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4612" y="427990"/>
            <a:ext cx="8304530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Goals in Interpersonal</a:t>
            </a:r>
            <a:r>
              <a:rPr spc="-85" dirty="0"/>
              <a:t> </a:t>
            </a:r>
            <a:r>
              <a:rPr spc="-5" dirty="0"/>
              <a:t>Situations: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6396" y="1253489"/>
            <a:ext cx="8874760" cy="9404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FFFFFF"/>
                </a:solidFill>
                <a:latin typeface="Gothic Uralic"/>
                <a:cs typeface="Gothic Uralic"/>
              </a:rPr>
              <a:t>5- Evaluate </a:t>
            </a:r>
            <a:r>
              <a:rPr sz="2000" spc="-5" dirty="0">
                <a:solidFill>
                  <a:srgbClr val="FFFFFF"/>
                </a:solidFill>
                <a:latin typeface="Gothic Uralic"/>
                <a:cs typeface="Gothic Uralic"/>
              </a:rPr>
              <a:t>your </a:t>
            </a:r>
            <a:r>
              <a:rPr sz="2000" dirty="0">
                <a:solidFill>
                  <a:srgbClr val="FFFFFF"/>
                </a:solidFill>
                <a:latin typeface="Gothic Uralic"/>
                <a:cs typeface="Gothic Uralic"/>
              </a:rPr>
              <a:t>Options – Before </a:t>
            </a:r>
            <a:r>
              <a:rPr sz="2000" spc="-5" dirty="0">
                <a:solidFill>
                  <a:srgbClr val="FFFFFF"/>
                </a:solidFill>
                <a:latin typeface="Gothic Uralic"/>
                <a:cs typeface="Gothic Uralic"/>
              </a:rPr>
              <a:t>asking for what you </a:t>
            </a:r>
            <a:r>
              <a:rPr sz="2000" dirty="0">
                <a:solidFill>
                  <a:srgbClr val="FFFFFF"/>
                </a:solidFill>
                <a:latin typeface="Gothic Uralic"/>
                <a:cs typeface="Gothic Uralic"/>
              </a:rPr>
              <a:t>want, or </a:t>
            </a:r>
            <a:r>
              <a:rPr sz="2000" spc="-5" dirty="0">
                <a:solidFill>
                  <a:srgbClr val="FFFFFF"/>
                </a:solidFill>
                <a:latin typeface="Gothic Uralic"/>
                <a:cs typeface="Gothic Uralic"/>
              </a:rPr>
              <a:t>saying </a:t>
            </a:r>
            <a:r>
              <a:rPr sz="2000" dirty="0">
                <a:solidFill>
                  <a:srgbClr val="FFFFFF"/>
                </a:solidFill>
                <a:latin typeface="Gothic Uralic"/>
                <a:cs typeface="Gothic Uralic"/>
              </a:rPr>
              <a:t>no  </a:t>
            </a:r>
            <a:r>
              <a:rPr sz="2000" spc="5" dirty="0">
                <a:solidFill>
                  <a:srgbClr val="FFFFFF"/>
                </a:solidFill>
                <a:latin typeface="Gothic Uralic"/>
                <a:cs typeface="Gothic Uralic"/>
              </a:rPr>
              <a:t>to </a:t>
            </a:r>
            <a:r>
              <a:rPr sz="2000" spc="-5" dirty="0">
                <a:solidFill>
                  <a:srgbClr val="FFFFFF"/>
                </a:solidFill>
                <a:latin typeface="Gothic Uralic"/>
                <a:cs typeface="Gothic Uralic"/>
              </a:rPr>
              <a:t>what </a:t>
            </a:r>
            <a:r>
              <a:rPr sz="2000" dirty="0">
                <a:solidFill>
                  <a:srgbClr val="FFFFFF"/>
                </a:solidFill>
                <a:latin typeface="Gothic Uralic"/>
                <a:cs typeface="Gothic Uralic"/>
              </a:rPr>
              <a:t>another wants, </a:t>
            </a:r>
            <a:r>
              <a:rPr sz="2000" spc="-5" dirty="0">
                <a:solidFill>
                  <a:srgbClr val="FFFFFF"/>
                </a:solidFill>
                <a:latin typeface="Gothic Uralic"/>
                <a:cs typeface="Gothic Uralic"/>
              </a:rPr>
              <a:t>ask </a:t>
            </a:r>
            <a:r>
              <a:rPr sz="2000" dirty="0">
                <a:solidFill>
                  <a:srgbClr val="FFFFFF"/>
                </a:solidFill>
                <a:latin typeface="Gothic Uralic"/>
                <a:cs typeface="Gothic Uralic"/>
              </a:rPr>
              <a:t>yourself, “How intensely do I </a:t>
            </a:r>
            <a:r>
              <a:rPr sz="2000" spc="-5" dirty="0">
                <a:solidFill>
                  <a:srgbClr val="FFFFFF"/>
                </a:solidFill>
                <a:latin typeface="Gothic Uralic"/>
                <a:cs typeface="Gothic Uralic"/>
              </a:rPr>
              <a:t>want </a:t>
            </a:r>
            <a:r>
              <a:rPr sz="2000" spc="5" dirty="0">
                <a:solidFill>
                  <a:srgbClr val="FFFFFF"/>
                </a:solidFill>
                <a:latin typeface="Gothic Uralic"/>
                <a:cs typeface="Gothic Uralic"/>
              </a:rPr>
              <a:t>to</a:t>
            </a:r>
            <a:r>
              <a:rPr sz="2000" spc="-320" dirty="0">
                <a:solidFill>
                  <a:srgbClr val="FFFFFF"/>
                </a:solidFill>
                <a:latin typeface="Gothic Uralic"/>
                <a:cs typeface="Gothic Uralic"/>
              </a:rPr>
              <a:t> </a:t>
            </a:r>
            <a:r>
              <a:rPr sz="2000" dirty="0">
                <a:solidFill>
                  <a:srgbClr val="FFFFFF"/>
                </a:solidFill>
                <a:latin typeface="Gothic Uralic"/>
                <a:cs typeface="Gothic Uralic"/>
              </a:rPr>
              <a:t>hold</a:t>
            </a:r>
            <a:endParaRPr sz="2000">
              <a:latin typeface="Gothic Uralic"/>
              <a:cs typeface="Gothic Uralic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solidFill>
                  <a:srgbClr val="FFFFFF"/>
                </a:solidFill>
                <a:latin typeface="Gothic Uralic"/>
                <a:cs typeface="Gothic Uralic"/>
              </a:rPr>
              <a:t>my</a:t>
            </a:r>
            <a:r>
              <a:rPr sz="2000" spc="-5" dirty="0">
                <a:solidFill>
                  <a:srgbClr val="FFFFFF"/>
                </a:solidFill>
                <a:latin typeface="Gothic Uralic"/>
                <a:cs typeface="Gothic Uralic"/>
              </a:rPr>
              <a:t> ground?”</a:t>
            </a:r>
            <a:endParaRPr sz="2000">
              <a:latin typeface="Gothic Uralic"/>
              <a:cs typeface="Gothic Uralic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575816" y="2540507"/>
            <a:ext cx="8001000" cy="32628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758945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44804" y="341961"/>
            <a:ext cx="10515600" cy="132556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14600" marR="5080" indent="-226695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Factors </a:t>
            </a:r>
            <a:r>
              <a:rPr spc="-10" dirty="0"/>
              <a:t>Reducing </a:t>
            </a:r>
            <a:r>
              <a:rPr spc="-5" dirty="0"/>
              <a:t>Interpersonal  </a:t>
            </a:r>
            <a:r>
              <a:rPr spc="-10" dirty="0"/>
              <a:t>Effectiveness: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43000" y="1905000"/>
            <a:ext cx="9296400" cy="3736920"/>
          </a:xfrm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0"/>
              </a:spcBef>
              <a:tabLst>
                <a:tab pos="354965" algn="l"/>
              </a:tabLst>
            </a:pPr>
            <a:r>
              <a:rPr sz="3200" spc="270" dirty="0">
                <a:cs typeface="Arial"/>
              </a:rPr>
              <a:t>	</a:t>
            </a:r>
            <a:r>
              <a:rPr sz="3200" dirty="0">
                <a:cs typeface="Gothic Uralic"/>
              </a:rPr>
              <a:t>Lack of needed</a:t>
            </a:r>
            <a:r>
              <a:rPr sz="3200" spc="-15" dirty="0">
                <a:cs typeface="Gothic Uralic"/>
              </a:rPr>
              <a:t> </a:t>
            </a:r>
            <a:r>
              <a:rPr sz="3200" dirty="0">
                <a:cs typeface="Gothic Uralic"/>
              </a:rPr>
              <a:t>skills</a:t>
            </a: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z="3200" spc="270" dirty="0">
                <a:cs typeface="Arial"/>
              </a:rPr>
              <a:t>	</a:t>
            </a:r>
            <a:r>
              <a:rPr sz="3200" dirty="0">
                <a:cs typeface="Gothic Uralic"/>
              </a:rPr>
              <a:t>Indecision</a:t>
            </a: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3200" spc="270" dirty="0">
                <a:cs typeface="Arial"/>
              </a:rPr>
              <a:t>	</a:t>
            </a:r>
            <a:r>
              <a:rPr sz="3200" dirty="0">
                <a:cs typeface="Gothic Uralic"/>
              </a:rPr>
              <a:t>Interference from</a:t>
            </a:r>
            <a:r>
              <a:rPr sz="3200" spc="-55" dirty="0">
                <a:cs typeface="Gothic Uralic"/>
              </a:rPr>
              <a:t> </a:t>
            </a:r>
            <a:r>
              <a:rPr sz="3200" dirty="0">
                <a:cs typeface="Gothic Uralic"/>
              </a:rPr>
              <a:t>Emotions</a:t>
            </a: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3200" spc="270" dirty="0">
                <a:cs typeface="Arial"/>
              </a:rPr>
              <a:t>	</a:t>
            </a:r>
            <a:r>
              <a:rPr sz="3200" dirty="0">
                <a:cs typeface="Gothic Uralic"/>
              </a:rPr>
              <a:t>Prioritizing </a:t>
            </a:r>
            <a:r>
              <a:rPr sz="3200" spc="-5" dirty="0">
                <a:cs typeface="Gothic Uralic"/>
              </a:rPr>
              <a:t>Short </a:t>
            </a:r>
            <a:r>
              <a:rPr sz="3200" dirty="0">
                <a:cs typeface="Gothic Uralic"/>
              </a:rPr>
              <a:t>Term Goals </a:t>
            </a:r>
            <a:r>
              <a:rPr sz="3200" spc="5" dirty="0">
                <a:cs typeface="Gothic Uralic"/>
              </a:rPr>
              <a:t>over </a:t>
            </a:r>
            <a:r>
              <a:rPr sz="3200" dirty="0">
                <a:cs typeface="Gothic Uralic"/>
              </a:rPr>
              <a:t>Long Term</a:t>
            </a:r>
            <a:r>
              <a:rPr sz="3200" spc="-95" dirty="0">
                <a:cs typeface="Gothic Uralic"/>
              </a:rPr>
              <a:t> </a:t>
            </a:r>
            <a:r>
              <a:rPr sz="3200" dirty="0">
                <a:cs typeface="Gothic Uralic"/>
              </a:rPr>
              <a:t>Goals</a:t>
            </a:r>
          </a:p>
          <a:p>
            <a:pPr marL="12700">
              <a:lnSpc>
                <a:spcPct val="100000"/>
              </a:lnSpc>
              <a:spcBef>
                <a:spcPts val="1005"/>
              </a:spcBef>
              <a:tabLst>
                <a:tab pos="354965" algn="l"/>
              </a:tabLst>
            </a:pPr>
            <a:r>
              <a:rPr sz="3200" spc="270" dirty="0">
                <a:cs typeface="Arial"/>
              </a:rPr>
              <a:t>	</a:t>
            </a:r>
            <a:r>
              <a:rPr sz="3200" dirty="0">
                <a:cs typeface="Gothic Uralic"/>
              </a:rPr>
              <a:t>Interference from</a:t>
            </a:r>
            <a:r>
              <a:rPr sz="3200" spc="-55" dirty="0">
                <a:cs typeface="Gothic Uralic"/>
              </a:rPr>
              <a:t> </a:t>
            </a:r>
            <a:r>
              <a:rPr sz="3200" dirty="0">
                <a:cs typeface="Gothic Uralic"/>
              </a:rPr>
              <a:t>Environment</a:t>
            </a: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3200" spc="270" dirty="0">
                <a:cs typeface="Arial"/>
              </a:rPr>
              <a:t>	</a:t>
            </a:r>
            <a:r>
              <a:rPr sz="3200" dirty="0">
                <a:cs typeface="Gothic Uralic"/>
              </a:rPr>
              <a:t>Interpersonal</a:t>
            </a:r>
            <a:r>
              <a:rPr sz="3200" spc="-50" dirty="0">
                <a:cs typeface="Gothic Uralic"/>
              </a:rPr>
              <a:t> </a:t>
            </a:r>
            <a:r>
              <a:rPr sz="3200" dirty="0">
                <a:cs typeface="Gothic Uralic"/>
              </a:rPr>
              <a:t>Myths</a:t>
            </a:r>
          </a:p>
        </p:txBody>
      </p:sp>
    </p:spTree>
    <p:extLst>
      <p:ext uri="{BB962C8B-B14F-4D97-AF65-F5344CB8AC3E}">
        <p14:creationId xmlns:p14="http://schemas.microsoft.com/office/powerpoint/2010/main" val="1513031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15235" marR="5080" indent="-250317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Three Objectives of </a:t>
            </a:r>
            <a:r>
              <a:rPr spc="-10" dirty="0"/>
              <a:t>Interpersonal  Effectiveness: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6396" y="2078862"/>
            <a:ext cx="880808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FFFFFF"/>
                </a:solidFill>
                <a:latin typeface="Gothic Uralic"/>
                <a:cs typeface="Gothic Uralic"/>
              </a:rPr>
              <a:t>1- Be skillful </a:t>
            </a:r>
            <a:r>
              <a:rPr sz="2800" dirty="0">
                <a:solidFill>
                  <a:srgbClr val="FFFFFF"/>
                </a:solidFill>
                <a:latin typeface="Gothic Uralic"/>
                <a:cs typeface="Gothic Uralic"/>
              </a:rPr>
              <a:t>in </a:t>
            </a:r>
            <a:r>
              <a:rPr sz="2800" spc="-5" dirty="0">
                <a:solidFill>
                  <a:srgbClr val="FFFFFF"/>
                </a:solidFill>
                <a:latin typeface="Gothic Uralic"/>
                <a:cs typeface="Gothic Uralic"/>
              </a:rPr>
              <a:t>achieving </a:t>
            </a:r>
            <a:r>
              <a:rPr sz="2800" dirty="0">
                <a:solidFill>
                  <a:srgbClr val="FFFFFF"/>
                </a:solidFill>
                <a:latin typeface="Gothic Uralic"/>
                <a:cs typeface="Gothic Uralic"/>
              </a:rPr>
              <a:t>objectives with </a:t>
            </a:r>
            <a:r>
              <a:rPr sz="2800" spc="-5" dirty="0">
                <a:solidFill>
                  <a:srgbClr val="FFFFFF"/>
                </a:solidFill>
                <a:latin typeface="Gothic Uralic"/>
                <a:cs typeface="Gothic Uralic"/>
              </a:rPr>
              <a:t>others</a:t>
            </a:r>
            <a:r>
              <a:rPr sz="2800" spc="10" dirty="0">
                <a:solidFill>
                  <a:srgbClr val="FFFFFF"/>
                </a:solidFill>
                <a:latin typeface="Gothic Uralic"/>
                <a:cs typeface="Gothic Uralic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Gothic Uralic"/>
                <a:cs typeface="Gothic Uralic"/>
              </a:rPr>
              <a:t>by…</a:t>
            </a:r>
            <a:endParaRPr sz="2800">
              <a:latin typeface="Gothic Uralic"/>
              <a:cs typeface="Gothic Ural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51830" y="5272482"/>
            <a:ext cx="5984240" cy="1136015"/>
          </a:xfrm>
          <a:prstGeom prst="rect">
            <a:avLst/>
          </a:prstGeom>
        </p:spPr>
        <p:txBody>
          <a:bodyPr vert="horz" wrap="square" lIns="0" tIns="140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10"/>
              </a:spcBef>
            </a:pPr>
            <a:r>
              <a:rPr sz="2800" spc="-5" dirty="0">
                <a:latin typeface="Gothic Uralic"/>
                <a:cs typeface="Gothic Uralic"/>
              </a:rPr>
              <a:t>…asking for help.</a:t>
            </a:r>
            <a:endParaRPr sz="2800" dirty="0">
              <a:latin typeface="Gothic Uralic"/>
              <a:cs typeface="Gothic Uralic"/>
            </a:endParaRPr>
          </a:p>
          <a:p>
            <a:pPr marL="12700">
              <a:lnSpc>
                <a:spcPct val="100000"/>
              </a:lnSpc>
              <a:spcBef>
                <a:spcPts val="1015"/>
              </a:spcBef>
            </a:pPr>
            <a:r>
              <a:rPr sz="2800" spc="-5" dirty="0">
                <a:latin typeface="Gothic Uralic"/>
                <a:cs typeface="Gothic Uralic"/>
              </a:rPr>
              <a:t>…saying no to unwanted</a:t>
            </a:r>
            <a:r>
              <a:rPr sz="2800" spc="35" dirty="0">
                <a:latin typeface="Gothic Uralic"/>
                <a:cs typeface="Gothic Uralic"/>
              </a:rPr>
              <a:t> </a:t>
            </a:r>
            <a:r>
              <a:rPr sz="2800" spc="-5" dirty="0">
                <a:latin typeface="Gothic Uralic"/>
                <a:cs typeface="Gothic Uralic"/>
              </a:rPr>
              <a:t>requests.</a:t>
            </a:r>
            <a:endParaRPr sz="2800" dirty="0">
              <a:latin typeface="Gothic Uralic"/>
              <a:cs typeface="Gothic Uralic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103375" y="2948939"/>
            <a:ext cx="2866644" cy="33680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465064" y="2764535"/>
            <a:ext cx="4585716" cy="249326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09662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19627" y="427989"/>
            <a:ext cx="405828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Relationsh</a:t>
            </a:r>
            <a:r>
              <a:rPr sz="4400" spc="-15" dirty="0"/>
              <a:t>i</a:t>
            </a:r>
            <a:r>
              <a:rPr sz="4400" spc="-5" dirty="0"/>
              <a:t>ps…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1206804" y="1405178"/>
            <a:ext cx="7303770" cy="1772285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2650" dirty="0">
                <a:solidFill>
                  <a:srgbClr val="FFFFFF"/>
                </a:solidFill>
                <a:latin typeface="Gothic Uralic"/>
                <a:cs typeface="Gothic Uralic"/>
              </a:rPr>
              <a:t>…are </a:t>
            </a:r>
            <a:r>
              <a:rPr sz="2650" spc="-5" dirty="0">
                <a:solidFill>
                  <a:srgbClr val="FFFFFF"/>
                </a:solidFill>
                <a:latin typeface="Gothic Uralic"/>
                <a:cs typeface="Gothic Uralic"/>
              </a:rPr>
              <a:t>precious</a:t>
            </a:r>
            <a:endParaRPr sz="2650">
              <a:latin typeface="Gothic Uralic"/>
              <a:cs typeface="Gothic Uralic"/>
            </a:endParaRPr>
          </a:p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sz="2650" dirty="0">
                <a:solidFill>
                  <a:srgbClr val="FFFFFF"/>
                </a:solidFill>
                <a:latin typeface="Gothic Uralic"/>
                <a:cs typeface="Gothic Uralic"/>
              </a:rPr>
              <a:t>…are vulnerable</a:t>
            </a:r>
            <a:endParaRPr sz="2650">
              <a:latin typeface="Gothic Uralic"/>
              <a:cs typeface="Gothic Uralic"/>
            </a:endParaRPr>
          </a:p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sz="2650" dirty="0">
                <a:solidFill>
                  <a:srgbClr val="FFFFFF"/>
                </a:solidFill>
                <a:latin typeface="Gothic Uralic"/>
                <a:cs typeface="Gothic Uralic"/>
              </a:rPr>
              <a:t>…provide love, </a:t>
            </a:r>
            <a:r>
              <a:rPr sz="2650" spc="-5" dirty="0">
                <a:solidFill>
                  <a:srgbClr val="FFFFFF"/>
                </a:solidFill>
                <a:latin typeface="Gothic Uralic"/>
                <a:cs typeface="Gothic Uralic"/>
              </a:rPr>
              <a:t>companionship, and</a:t>
            </a:r>
            <a:r>
              <a:rPr sz="2650" spc="-95" dirty="0">
                <a:solidFill>
                  <a:srgbClr val="FFFFFF"/>
                </a:solidFill>
                <a:latin typeface="Gothic Uralic"/>
                <a:cs typeface="Gothic Uralic"/>
              </a:rPr>
              <a:t> </a:t>
            </a:r>
            <a:r>
              <a:rPr sz="2650" spc="-5" dirty="0">
                <a:solidFill>
                  <a:srgbClr val="FFFFFF"/>
                </a:solidFill>
                <a:latin typeface="Gothic Uralic"/>
                <a:cs typeface="Gothic Uralic"/>
              </a:rPr>
              <a:t>support</a:t>
            </a:r>
            <a:endParaRPr sz="2650">
              <a:latin typeface="Gothic Uralic"/>
              <a:cs typeface="Gothic Uralic"/>
            </a:endParaRPr>
          </a:p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sz="2650" spc="-5" dirty="0">
                <a:solidFill>
                  <a:srgbClr val="FFFFFF"/>
                </a:solidFill>
                <a:latin typeface="Gothic Uralic"/>
                <a:cs typeface="Gothic Uralic"/>
              </a:rPr>
              <a:t>…require skills </a:t>
            </a:r>
            <a:r>
              <a:rPr sz="2650" dirty="0">
                <a:solidFill>
                  <a:srgbClr val="FFFFFF"/>
                </a:solidFill>
                <a:latin typeface="Gothic Uralic"/>
                <a:cs typeface="Gothic Uralic"/>
              </a:rPr>
              <a:t>to remain</a:t>
            </a:r>
            <a:r>
              <a:rPr sz="2650" spc="-25" dirty="0">
                <a:solidFill>
                  <a:srgbClr val="FFFFFF"/>
                </a:solidFill>
                <a:latin typeface="Gothic Uralic"/>
                <a:cs typeface="Gothic Uralic"/>
              </a:rPr>
              <a:t> </a:t>
            </a:r>
            <a:r>
              <a:rPr sz="2650" spc="-5" dirty="0">
                <a:solidFill>
                  <a:srgbClr val="FFFFFF"/>
                </a:solidFill>
                <a:latin typeface="Gothic Uralic"/>
                <a:cs typeface="Gothic Uralic"/>
              </a:rPr>
              <a:t>healthy</a:t>
            </a:r>
            <a:endParaRPr sz="2650">
              <a:latin typeface="Gothic Uralic"/>
              <a:cs typeface="Gothic Uralic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850135" y="3387852"/>
            <a:ext cx="8270748" cy="31653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74977" y="429514"/>
            <a:ext cx="7747000" cy="6216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sz="3900" dirty="0">
                <a:latin typeface="Gothic Uralic"/>
                <a:cs typeface="Gothic Uralic"/>
              </a:rPr>
              <a:t>Goals in </a:t>
            </a:r>
            <a:r>
              <a:rPr sz="3900" spc="5" dirty="0">
                <a:latin typeface="Gothic Uralic"/>
                <a:cs typeface="Gothic Uralic"/>
              </a:rPr>
              <a:t>Interpersonal</a:t>
            </a:r>
            <a:r>
              <a:rPr sz="3900" spc="-5" dirty="0">
                <a:latin typeface="Gothic Uralic"/>
                <a:cs typeface="Gothic Uralic"/>
              </a:rPr>
              <a:t> </a:t>
            </a:r>
            <a:r>
              <a:rPr sz="3900" dirty="0">
                <a:latin typeface="Gothic Uralic"/>
                <a:cs typeface="Gothic Uralic"/>
              </a:rPr>
              <a:t>Situations: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36396" y="1368572"/>
            <a:ext cx="8790305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Gothic Uralic"/>
                <a:cs typeface="Gothic Uralic"/>
              </a:rPr>
              <a:t> </a:t>
            </a:r>
            <a:r>
              <a:rPr sz="2000" spc="-5" dirty="0">
                <a:latin typeface="Gothic Uralic"/>
                <a:cs typeface="Gothic Uralic"/>
              </a:rPr>
              <a:t>Relationship Effectiveness </a:t>
            </a:r>
            <a:r>
              <a:rPr sz="2000" dirty="0">
                <a:latin typeface="Gothic Uralic"/>
                <a:cs typeface="Gothic Uralic"/>
              </a:rPr>
              <a:t>– </a:t>
            </a:r>
            <a:r>
              <a:rPr sz="2000" spc="-5" dirty="0">
                <a:latin typeface="Gothic Uralic"/>
                <a:cs typeface="Gothic Uralic"/>
              </a:rPr>
              <a:t>Ask </a:t>
            </a:r>
            <a:r>
              <a:rPr sz="2000" dirty="0">
                <a:latin typeface="Gothic Uralic"/>
                <a:cs typeface="Gothic Uralic"/>
              </a:rPr>
              <a:t>yourself, “How do I </a:t>
            </a:r>
            <a:r>
              <a:rPr sz="2000" spc="-5" dirty="0">
                <a:latin typeface="Gothic Uralic"/>
                <a:cs typeface="Gothic Uralic"/>
              </a:rPr>
              <a:t>want </a:t>
            </a:r>
            <a:r>
              <a:rPr sz="2000" spc="5" dirty="0">
                <a:latin typeface="Gothic Uralic"/>
                <a:cs typeface="Gothic Uralic"/>
              </a:rPr>
              <a:t>the </a:t>
            </a:r>
            <a:r>
              <a:rPr sz="2000" dirty="0">
                <a:latin typeface="Gothic Uralic"/>
                <a:cs typeface="Gothic Uralic"/>
              </a:rPr>
              <a:t>other  person </a:t>
            </a:r>
            <a:r>
              <a:rPr sz="2000" spc="5" dirty="0">
                <a:latin typeface="Gothic Uralic"/>
                <a:cs typeface="Gothic Uralic"/>
              </a:rPr>
              <a:t>to </a:t>
            </a:r>
            <a:r>
              <a:rPr sz="2000" dirty="0">
                <a:latin typeface="Gothic Uralic"/>
                <a:cs typeface="Gothic Uralic"/>
              </a:rPr>
              <a:t>feel </a:t>
            </a:r>
            <a:r>
              <a:rPr sz="2000" spc="-5" dirty="0">
                <a:latin typeface="Gothic Uralic"/>
                <a:cs typeface="Gothic Uralic"/>
              </a:rPr>
              <a:t>about </a:t>
            </a:r>
            <a:r>
              <a:rPr sz="2000" dirty="0">
                <a:latin typeface="Gothic Uralic"/>
                <a:cs typeface="Gothic Uralic"/>
              </a:rPr>
              <a:t>me after </a:t>
            </a:r>
            <a:r>
              <a:rPr sz="2000" spc="5" dirty="0">
                <a:latin typeface="Gothic Uralic"/>
                <a:cs typeface="Gothic Uralic"/>
              </a:rPr>
              <a:t>the </a:t>
            </a:r>
            <a:r>
              <a:rPr sz="2000" dirty="0">
                <a:latin typeface="Gothic Uralic"/>
                <a:cs typeface="Gothic Uralic"/>
              </a:rPr>
              <a:t>interaction, whether or </a:t>
            </a:r>
            <a:r>
              <a:rPr sz="2000" spc="-5" dirty="0">
                <a:latin typeface="Gothic Uralic"/>
                <a:cs typeface="Gothic Uralic"/>
              </a:rPr>
              <a:t>not </a:t>
            </a:r>
            <a:r>
              <a:rPr sz="2000" dirty="0">
                <a:latin typeface="Gothic Uralic"/>
                <a:cs typeface="Gothic Uralic"/>
              </a:rPr>
              <a:t>I get</a:t>
            </a:r>
            <a:r>
              <a:rPr sz="2000" spc="-305" dirty="0">
                <a:latin typeface="Gothic Uralic"/>
                <a:cs typeface="Gothic Uralic"/>
              </a:rPr>
              <a:t> </a:t>
            </a:r>
            <a:r>
              <a:rPr sz="2000" spc="-5" dirty="0">
                <a:latin typeface="Gothic Uralic"/>
                <a:cs typeface="Gothic Uralic"/>
              </a:rPr>
              <a:t>what  </a:t>
            </a:r>
            <a:r>
              <a:rPr sz="2000" dirty="0">
                <a:latin typeface="Gothic Uralic"/>
                <a:cs typeface="Gothic Uralic"/>
              </a:rPr>
              <a:t> I</a:t>
            </a:r>
            <a:r>
              <a:rPr sz="2000" spc="-20" dirty="0">
                <a:latin typeface="Gothic Uralic"/>
                <a:cs typeface="Gothic Uralic"/>
              </a:rPr>
              <a:t> </a:t>
            </a:r>
            <a:r>
              <a:rPr sz="2000" dirty="0">
                <a:latin typeface="Gothic Uralic"/>
                <a:cs typeface="Gothic Uralic"/>
              </a:rPr>
              <a:t>want?”</a:t>
            </a:r>
          </a:p>
        </p:txBody>
      </p:sp>
      <p:sp>
        <p:nvSpPr>
          <p:cNvPr id="4" name="object 4"/>
          <p:cNvSpPr/>
          <p:nvPr/>
        </p:nvSpPr>
        <p:spPr>
          <a:xfrm>
            <a:off x="1898904" y="2622804"/>
            <a:ext cx="7356348" cy="3200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10331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33476" y="432561"/>
            <a:ext cx="934783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spc="-5" dirty="0"/>
              <a:t>2- Build </a:t>
            </a:r>
            <a:r>
              <a:rPr sz="2800" spc="-10" dirty="0"/>
              <a:t>healthy </a:t>
            </a:r>
            <a:r>
              <a:rPr sz="2800" spc="-5" dirty="0"/>
              <a:t>relationships </a:t>
            </a:r>
            <a:r>
              <a:rPr sz="2800" spc="-10" dirty="0"/>
              <a:t>and </a:t>
            </a:r>
            <a:r>
              <a:rPr sz="2800" spc="-5" dirty="0"/>
              <a:t>end </a:t>
            </a:r>
            <a:r>
              <a:rPr sz="2800" spc="-10" dirty="0"/>
              <a:t>destructive </a:t>
            </a:r>
            <a:r>
              <a:rPr sz="2800" spc="-5" dirty="0"/>
              <a:t>ones  </a:t>
            </a:r>
            <a:r>
              <a:rPr sz="2800" spc="-10" dirty="0"/>
              <a:t>by….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5042153" y="4481753"/>
            <a:ext cx="6269355" cy="1322705"/>
          </a:xfrm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0"/>
              </a:spcBef>
            </a:pPr>
            <a:r>
              <a:rPr sz="2000" spc="-5" dirty="0">
                <a:latin typeface="Gothic Uralic"/>
                <a:cs typeface="Gothic Uralic"/>
              </a:rPr>
              <a:t>…heading off</a:t>
            </a:r>
            <a:r>
              <a:rPr sz="2000" spc="-15" dirty="0">
                <a:latin typeface="Gothic Uralic"/>
                <a:cs typeface="Gothic Uralic"/>
              </a:rPr>
              <a:t> </a:t>
            </a:r>
            <a:r>
              <a:rPr sz="2000" dirty="0">
                <a:latin typeface="Gothic Uralic"/>
                <a:cs typeface="Gothic Uralic"/>
              </a:rPr>
              <a:t>problems</a:t>
            </a:r>
          </a:p>
          <a:p>
            <a:pPr marL="12700">
              <a:lnSpc>
                <a:spcPct val="100000"/>
              </a:lnSpc>
              <a:spcBef>
                <a:spcPts val="1010"/>
              </a:spcBef>
            </a:pPr>
            <a:r>
              <a:rPr sz="2000" dirty="0">
                <a:latin typeface="Gothic Uralic"/>
                <a:cs typeface="Gothic Uralic"/>
              </a:rPr>
              <a:t>…not letting hurts and </a:t>
            </a:r>
            <a:r>
              <a:rPr sz="2000" spc="-5" dirty="0">
                <a:latin typeface="Gothic Uralic"/>
                <a:cs typeface="Gothic Uralic"/>
              </a:rPr>
              <a:t>problems build</a:t>
            </a:r>
            <a:r>
              <a:rPr sz="2000" spc="-155" dirty="0">
                <a:latin typeface="Gothic Uralic"/>
                <a:cs typeface="Gothic Uralic"/>
              </a:rPr>
              <a:t> </a:t>
            </a:r>
            <a:r>
              <a:rPr sz="2000" dirty="0">
                <a:latin typeface="Gothic Uralic"/>
                <a:cs typeface="Gothic Uralic"/>
              </a:rPr>
              <a:t>up</a:t>
            </a:r>
          </a:p>
          <a:p>
            <a:pPr marL="12700">
              <a:lnSpc>
                <a:spcPct val="100000"/>
              </a:lnSpc>
              <a:spcBef>
                <a:spcPts val="1000"/>
              </a:spcBef>
            </a:pPr>
            <a:r>
              <a:rPr sz="2000" dirty="0">
                <a:latin typeface="Gothic Uralic"/>
                <a:cs typeface="Gothic Uralic"/>
              </a:rPr>
              <a:t>…repairing relationships or </a:t>
            </a:r>
            <a:r>
              <a:rPr sz="2000" spc="-5" dirty="0">
                <a:latin typeface="Gothic Uralic"/>
                <a:cs typeface="Gothic Uralic"/>
              </a:rPr>
              <a:t>ending </a:t>
            </a:r>
            <a:r>
              <a:rPr sz="2000" dirty="0">
                <a:latin typeface="Gothic Uralic"/>
                <a:cs typeface="Gothic Uralic"/>
              </a:rPr>
              <a:t>them</a:t>
            </a:r>
            <a:r>
              <a:rPr sz="2000" spc="-125" dirty="0">
                <a:latin typeface="Gothic Uralic"/>
                <a:cs typeface="Gothic Uralic"/>
              </a:rPr>
              <a:t> </a:t>
            </a:r>
            <a:r>
              <a:rPr sz="2000" dirty="0">
                <a:latin typeface="Gothic Uralic"/>
                <a:cs typeface="Gothic Uralic"/>
              </a:rPr>
              <a:t>effectively</a:t>
            </a:r>
          </a:p>
        </p:txBody>
      </p:sp>
      <p:sp>
        <p:nvSpPr>
          <p:cNvPr id="4" name="object 4"/>
          <p:cNvSpPr/>
          <p:nvPr/>
        </p:nvSpPr>
        <p:spPr>
          <a:xfrm>
            <a:off x="646176" y="1746504"/>
            <a:ext cx="4258056" cy="43007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219444" y="1559052"/>
            <a:ext cx="4248911" cy="28681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732802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33476" y="432561"/>
            <a:ext cx="500062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/>
              <a:t>3- </a:t>
            </a:r>
            <a:r>
              <a:rPr sz="2800" spc="-20" dirty="0"/>
              <a:t>Walk </a:t>
            </a:r>
            <a:r>
              <a:rPr sz="2800" spc="-5" dirty="0"/>
              <a:t>the Middle Path</a:t>
            </a:r>
            <a:r>
              <a:rPr sz="2800" spc="50" dirty="0"/>
              <a:t> </a:t>
            </a:r>
            <a:r>
              <a:rPr sz="2800" spc="-10" dirty="0"/>
              <a:t>by…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4337430" y="4976215"/>
            <a:ext cx="6684009" cy="890905"/>
          </a:xfrm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0"/>
              </a:spcBef>
            </a:pPr>
            <a:r>
              <a:rPr sz="2000" dirty="0">
                <a:latin typeface="Gothic Uralic"/>
                <a:cs typeface="Gothic Uralic"/>
              </a:rPr>
              <a:t>…balancing own </a:t>
            </a:r>
            <a:r>
              <a:rPr sz="2000" spc="-5" dirty="0">
                <a:latin typeface="Gothic Uralic"/>
                <a:cs typeface="Gothic Uralic"/>
              </a:rPr>
              <a:t>priorities </a:t>
            </a:r>
            <a:r>
              <a:rPr sz="2000" dirty="0">
                <a:latin typeface="Gothic Uralic"/>
                <a:cs typeface="Gothic Uralic"/>
              </a:rPr>
              <a:t>with </a:t>
            </a:r>
            <a:r>
              <a:rPr sz="2000" spc="-5" dirty="0">
                <a:latin typeface="Gothic Uralic"/>
                <a:cs typeface="Gothic Uralic"/>
              </a:rPr>
              <a:t>demands </a:t>
            </a:r>
            <a:r>
              <a:rPr sz="2000" dirty="0">
                <a:latin typeface="Gothic Uralic"/>
                <a:cs typeface="Gothic Uralic"/>
              </a:rPr>
              <a:t>of</a:t>
            </a:r>
            <a:r>
              <a:rPr sz="2000" spc="-100" dirty="0">
                <a:latin typeface="Gothic Uralic"/>
                <a:cs typeface="Gothic Uralic"/>
              </a:rPr>
              <a:t> </a:t>
            </a:r>
            <a:r>
              <a:rPr sz="2000" dirty="0">
                <a:latin typeface="Gothic Uralic"/>
                <a:cs typeface="Gothic Uralic"/>
              </a:rPr>
              <a:t>others.</a:t>
            </a:r>
          </a:p>
          <a:p>
            <a:pPr marL="12700">
              <a:lnSpc>
                <a:spcPct val="100000"/>
              </a:lnSpc>
              <a:spcBef>
                <a:spcPts val="1010"/>
              </a:spcBef>
            </a:pPr>
            <a:r>
              <a:rPr sz="2000" dirty="0">
                <a:latin typeface="Gothic Uralic"/>
                <a:cs typeface="Gothic Uralic"/>
              </a:rPr>
              <a:t>…balancing acceptance and change in</a:t>
            </a:r>
            <a:r>
              <a:rPr sz="2000" spc="-114" dirty="0">
                <a:latin typeface="Gothic Uralic"/>
                <a:cs typeface="Gothic Uralic"/>
              </a:rPr>
              <a:t> </a:t>
            </a:r>
            <a:r>
              <a:rPr sz="2000" dirty="0">
                <a:latin typeface="Gothic Uralic"/>
                <a:cs typeface="Gothic Uralic"/>
              </a:rPr>
              <a:t>relationships</a:t>
            </a:r>
          </a:p>
        </p:txBody>
      </p:sp>
      <p:sp>
        <p:nvSpPr>
          <p:cNvPr id="4" name="object 4"/>
          <p:cNvSpPr/>
          <p:nvPr/>
        </p:nvSpPr>
        <p:spPr>
          <a:xfrm>
            <a:off x="2244851" y="1121663"/>
            <a:ext cx="7805928" cy="3886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272069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94612" y="427990"/>
            <a:ext cx="8304530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4200" spc="-5" dirty="0">
                <a:latin typeface="Gothic Uralic"/>
                <a:cs typeface="Gothic Uralic"/>
              </a:rPr>
              <a:t>Goals in Interpersonal</a:t>
            </a:r>
            <a:r>
              <a:rPr sz="4200" spc="-85" dirty="0">
                <a:latin typeface="Gothic Uralic"/>
                <a:cs typeface="Gothic Uralic"/>
              </a:rPr>
              <a:t> </a:t>
            </a:r>
            <a:r>
              <a:rPr sz="4200" spc="-5" dirty="0">
                <a:latin typeface="Gothic Uralic"/>
                <a:cs typeface="Gothic Uralic"/>
              </a:rPr>
              <a:t>Situations:</a:t>
            </a:r>
            <a:endParaRPr sz="4200" dirty="0">
              <a:latin typeface="Gothic Uralic"/>
              <a:cs typeface="Gothic Ural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7615" y="1440561"/>
            <a:ext cx="7762875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Gothic Uralic"/>
                <a:cs typeface="Gothic Uralic"/>
              </a:rPr>
              <a:t>1- </a:t>
            </a:r>
            <a:r>
              <a:rPr sz="2000" spc="-5" dirty="0">
                <a:latin typeface="Gothic Uralic"/>
                <a:cs typeface="Gothic Uralic"/>
              </a:rPr>
              <a:t>Clarify </a:t>
            </a:r>
            <a:r>
              <a:rPr sz="2000" dirty="0">
                <a:latin typeface="Gothic Uralic"/>
                <a:cs typeface="Gothic Uralic"/>
              </a:rPr>
              <a:t>Your </a:t>
            </a:r>
            <a:r>
              <a:rPr sz="2000" spc="-5" dirty="0">
                <a:latin typeface="Gothic Uralic"/>
                <a:cs typeface="Gothic Uralic"/>
              </a:rPr>
              <a:t>Priorities </a:t>
            </a:r>
            <a:r>
              <a:rPr sz="2000" dirty="0">
                <a:latin typeface="Gothic Uralic"/>
                <a:cs typeface="Gothic Uralic"/>
              </a:rPr>
              <a:t>– </a:t>
            </a:r>
            <a:r>
              <a:rPr sz="2000" spc="-5" dirty="0">
                <a:latin typeface="Gothic Uralic"/>
                <a:cs typeface="Gothic Uralic"/>
              </a:rPr>
              <a:t>Ask </a:t>
            </a:r>
            <a:r>
              <a:rPr sz="2000" dirty="0">
                <a:latin typeface="Gothic Uralic"/>
                <a:cs typeface="Gothic Uralic"/>
              </a:rPr>
              <a:t>yourself, </a:t>
            </a:r>
            <a:r>
              <a:rPr sz="2000" spc="-15" dirty="0">
                <a:latin typeface="Gothic Uralic"/>
                <a:cs typeface="Gothic Uralic"/>
              </a:rPr>
              <a:t>“What </a:t>
            </a:r>
            <a:r>
              <a:rPr sz="2000" dirty="0">
                <a:latin typeface="Gothic Uralic"/>
                <a:cs typeface="Gothic Uralic"/>
              </a:rPr>
              <a:t>do I </a:t>
            </a:r>
            <a:r>
              <a:rPr sz="2000" spc="-5" dirty="0">
                <a:latin typeface="Gothic Uralic"/>
                <a:cs typeface="Gothic Uralic"/>
              </a:rPr>
              <a:t>want and </a:t>
            </a:r>
            <a:r>
              <a:rPr sz="2000" dirty="0">
                <a:latin typeface="Gothic Uralic"/>
                <a:cs typeface="Gothic Uralic"/>
              </a:rPr>
              <a:t>how  </a:t>
            </a:r>
            <a:r>
              <a:rPr sz="2000" spc="-5" dirty="0">
                <a:latin typeface="Gothic Uralic"/>
                <a:cs typeface="Gothic Uralic"/>
              </a:rPr>
              <a:t>important is </a:t>
            </a:r>
            <a:r>
              <a:rPr sz="2000" dirty="0">
                <a:latin typeface="Gothic Uralic"/>
                <a:cs typeface="Gothic Uralic"/>
              </a:rPr>
              <a:t>getting</a:t>
            </a:r>
            <a:r>
              <a:rPr sz="2000" spc="-95" dirty="0">
                <a:latin typeface="Gothic Uralic"/>
                <a:cs typeface="Gothic Uralic"/>
              </a:rPr>
              <a:t> </a:t>
            </a:r>
            <a:r>
              <a:rPr sz="2000" dirty="0">
                <a:latin typeface="Gothic Uralic"/>
                <a:cs typeface="Gothic Uralic"/>
              </a:rPr>
              <a:t>it?”</a:t>
            </a:r>
          </a:p>
        </p:txBody>
      </p:sp>
      <p:sp>
        <p:nvSpPr>
          <p:cNvPr id="4" name="object 4"/>
          <p:cNvSpPr/>
          <p:nvPr/>
        </p:nvSpPr>
        <p:spPr>
          <a:xfrm>
            <a:off x="1869948" y="2182367"/>
            <a:ext cx="7918704" cy="40111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967682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94612" y="427990"/>
            <a:ext cx="8304530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-5" dirty="0">
                <a:latin typeface="Gothic Uralic"/>
                <a:cs typeface="Gothic Uralic"/>
              </a:rPr>
              <a:t>Goals in Interpersonal</a:t>
            </a:r>
            <a:r>
              <a:rPr sz="4200" spc="-85" dirty="0">
                <a:latin typeface="Gothic Uralic"/>
                <a:cs typeface="Gothic Uralic"/>
              </a:rPr>
              <a:t> </a:t>
            </a:r>
            <a:r>
              <a:rPr sz="4200" spc="-5" dirty="0">
                <a:latin typeface="Gothic Uralic"/>
                <a:cs typeface="Gothic Uralic"/>
              </a:rPr>
              <a:t>Situations:</a:t>
            </a:r>
            <a:endParaRPr sz="4200" dirty="0">
              <a:latin typeface="Gothic Uralic"/>
              <a:cs typeface="Gothic Ural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23617" y="1345299"/>
            <a:ext cx="9944765" cy="998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Gothic Uralic"/>
                <a:cs typeface="Gothic Uralic"/>
              </a:rPr>
              <a:t>2 – Objectives </a:t>
            </a:r>
            <a:r>
              <a:rPr sz="3200" spc="-5" dirty="0">
                <a:latin typeface="Gothic Uralic"/>
                <a:cs typeface="Gothic Uralic"/>
              </a:rPr>
              <a:t>Effectiveness </a:t>
            </a:r>
            <a:r>
              <a:rPr sz="3200" dirty="0">
                <a:latin typeface="Gothic Uralic"/>
                <a:cs typeface="Gothic Uralic"/>
              </a:rPr>
              <a:t>– </a:t>
            </a:r>
            <a:r>
              <a:rPr sz="3200" spc="-5" dirty="0">
                <a:latin typeface="Gothic Uralic"/>
                <a:cs typeface="Gothic Uralic"/>
              </a:rPr>
              <a:t>Ask </a:t>
            </a:r>
            <a:r>
              <a:rPr sz="3200" dirty="0">
                <a:latin typeface="Gothic Uralic"/>
                <a:cs typeface="Gothic Uralic"/>
              </a:rPr>
              <a:t>yourself, </a:t>
            </a:r>
            <a:r>
              <a:rPr sz="3200" spc="-15" dirty="0">
                <a:latin typeface="Gothic Uralic"/>
                <a:cs typeface="Gothic Uralic"/>
              </a:rPr>
              <a:t>“What </a:t>
            </a:r>
            <a:r>
              <a:rPr sz="3200" spc="-5" dirty="0">
                <a:latin typeface="Gothic Uralic"/>
                <a:cs typeface="Gothic Uralic"/>
              </a:rPr>
              <a:t>specific </a:t>
            </a:r>
            <a:r>
              <a:rPr sz="3200" dirty="0">
                <a:latin typeface="Gothic Uralic"/>
                <a:cs typeface="Gothic Uralic"/>
              </a:rPr>
              <a:t>result or  change do I </a:t>
            </a:r>
            <a:r>
              <a:rPr sz="3200" spc="-5" dirty="0">
                <a:latin typeface="Gothic Uralic"/>
                <a:cs typeface="Gothic Uralic"/>
              </a:rPr>
              <a:t>want from </a:t>
            </a:r>
            <a:r>
              <a:rPr sz="3200" dirty="0">
                <a:latin typeface="Gothic Uralic"/>
                <a:cs typeface="Gothic Uralic"/>
              </a:rPr>
              <a:t>this</a:t>
            </a:r>
            <a:r>
              <a:rPr sz="3200" spc="-70" dirty="0">
                <a:latin typeface="Gothic Uralic"/>
                <a:cs typeface="Gothic Uralic"/>
              </a:rPr>
              <a:t> </a:t>
            </a:r>
            <a:r>
              <a:rPr sz="3200" dirty="0">
                <a:latin typeface="Gothic Uralic"/>
                <a:cs typeface="Gothic Uralic"/>
              </a:rPr>
              <a:t>interaction?</a:t>
            </a:r>
          </a:p>
        </p:txBody>
      </p:sp>
      <p:sp>
        <p:nvSpPr>
          <p:cNvPr id="4" name="object 4"/>
          <p:cNvSpPr/>
          <p:nvPr/>
        </p:nvSpPr>
        <p:spPr>
          <a:xfrm>
            <a:off x="1488947" y="2627376"/>
            <a:ext cx="8383524" cy="37368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324263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</TotalTime>
  <Words>1058</Words>
  <Application>Microsoft Office PowerPoint</Application>
  <PresentationFormat>Widescreen</PresentationFormat>
  <Paragraphs>100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Calibri Light</vt:lpstr>
      <vt:lpstr>Gothic Uralic</vt:lpstr>
      <vt:lpstr>Wingdings</vt:lpstr>
      <vt:lpstr>Office Theme</vt:lpstr>
      <vt:lpstr>PowerPoint Presentation</vt:lpstr>
      <vt:lpstr>WHY IS INTERPERSONAL SKILL NEEDED?</vt:lpstr>
      <vt:lpstr>Three Objectives of Interpersonal  Effectiveness:</vt:lpstr>
      <vt:lpstr>Relationships…</vt:lpstr>
      <vt:lpstr>PowerPoint Presentation</vt:lpstr>
      <vt:lpstr>2- Build healthy relationships and end destructive ones  by….</vt:lpstr>
      <vt:lpstr>3- Walk the Middle Path by…</vt:lpstr>
      <vt:lpstr>PowerPoint Presentation</vt:lpstr>
      <vt:lpstr>PowerPoint Presentation</vt:lpstr>
      <vt:lpstr>TYPES OF INTERPERSONAL SKILL NEEDED?</vt:lpstr>
      <vt:lpstr>Problem Solving - Working with  others to identify, define and solve  problems.  Decision Making – Exploring and  analysing options to make sound  decisions.</vt:lpstr>
      <vt:lpstr>Skill: GIVE</vt:lpstr>
      <vt:lpstr>Goals in Interpersonal Situations:</vt:lpstr>
      <vt:lpstr>Skill: FAST</vt:lpstr>
      <vt:lpstr>And above all, be Mindful…</vt:lpstr>
      <vt:lpstr>COMMUNICATION SKILL</vt:lpstr>
      <vt:lpstr>Skill: DEARMAN</vt:lpstr>
      <vt:lpstr>LISTENING SKILL</vt:lpstr>
      <vt:lpstr>PowerPoint Presentation</vt:lpstr>
      <vt:lpstr>PROBLEM SOLVING SKILL</vt:lpstr>
      <vt:lpstr>DECISION MAKING SKILL</vt:lpstr>
      <vt:lpstr>ASSERTIVE SKILL</vt:lpstr>
      <vt:lpstr>ADVANTAGE OF HAVING GOOD INTERPERSONAL  SKILLS</vt:lpstr>
      <vt:lpstr>Goals in Interpersonal Situations:</vt:lpstr>
      <vt:lpstr>Factors Reducing Interpersonal  Effectiveness: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Can’t We All Just Get Along?</dc:title>
  <cp:lastModifiedBy>Dr. Sangeeta Jain</cp:lastModifiedBy>
  <cp:revision>9</cp:revision>
  <dcterms:created xsi:type="dcterms:W3CDTF">2021-05-28T05:04:30Z</dcterms:created>
  <dcterms:modified xsi:type="dcterms:W3CDTF">2021-06-02T05:35:15Z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2015-07-06T00:00:00Z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2021-05-28T00:00:00Z</vt:filetime>
  </property>
</Properties>
</file>