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51" r:id="rId1"/>
  </p:sldMasterIdLst>
  <p:sldIdLst>
    <p:sldId id="275" r:id="rId2"/>
    <p:sldId id="274" r:id="rId3"/>
    <p:sldId id="276" r:id="rId4"/>
    <p:sldId id="277" r:id="rId5"/>
    <p:sldId id="278" r:id="rId6"/>
    <p:sldId id="260" r:id="rId7"/>
    <p:sldId id="285" r:id="rId8"/>
    <p:sldId id="292" r:id="rId9"/>
    <p:sldId id="279" r:id="rId10"/>
    <p:sldId id="280" r:id="rId11"/>
    <p:sldId id="282" r:id="rId12"/>
    <p:sldId id="281" r:id="rId13"/>
    <p:sldId id="286" r:id="rId14"/>
    <p:sldId id="287" r:id="rId15"/>
    <p:sldId id="288" r:id="rId16"/>
    <p:sldId id="259" r:id="rId17"/>
    <p:sldId id="261" r:id="rId18"/>
    <p:sldId id="264" r:id="rId19"/>
    <p:sldId id="266" r:id="rId20"/>
    <p:sldId id="268" r:id="rId21"/>
    <p:sldId id="267" r:id="rId22"/>
    <p:sldId id="269" r:id="rId23"/>
    <p:sldId id="270" r:id="rId24"/>
    <p:sldId id="271" r:id="rId25"/>
    <p:sldId id="290" r:id="rId26"/>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428"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DE1872-6EF1-4B0F-816D-C6287FE0FBA4}" type="doc">
      <dgm:prSet loTypeId="urn:microsoft.com/office/officeart/2005/8/layout/pyramid2" loCatId="pyramid" qsTypeId="urn:microsoft.com/office/officeart/2005/8/quickstyle/3d1" qsCatId="3D" csTypeId="urn:microsoft.com/office/officeart/2005/8/colors/accent0_3" csCatId="mainScheme" phldr="1"/>
      <dgm:spPr/>
    </dgm:pt>
    <dgm:pt modelId="{07440C60-8665-4B05-B987-8EA1B2C49159}">
      <dgm:prSet phldrT="[Text]"/>
      <dgm:spPr/>
      <dgm:t>
        <a:bodyPr/>
        <a:lstStyle/>
        <a:p>
          <a:r>
            <a:rPr lang="en-IN" b="1" spc="-5" dirty="0">
              <a:solidFill>
                <a:schemeClr val="accent1">
                  <a:lumMod val="50000"/>
                </a:schemeClr>
              </a:solidFill>
              <a:latin typeface="Arial"/>
              <a:cs typeface="Arial"/>
            </a:rPr>
            <a:t>Legal</a:t>
          </a:r>
          <a:r>
            <a:rPr lang="en-IN" b="1" spc="-35" dirty="0">
              <a:solidFill>
                <a:schemeClr val="accent1">
                  <a:lumMod val="50000"/>
                </a:schemeClr>
              </a:solidFill>
              <a:latin typeface="Arial"/>
              <a:cs typeface="Arial"/>
            </a:rPr>
            <a:t> </a:t>
          </a:r>
          <a:r>
            <a:rPr lang="en-IN" b="1" spc="-5" dirty="0">
              <a:solidFill>
                <a:schemeClr val="accent1">
                  <a:lumMod val="50000"/>
                </a:schemeClr>
              </a:solidFill>
              <a:latin typeface="Arial"/>
              <a:cs typeface="Arial"/>
            </a:rPr>
            <a:t>Responsibilities</a:t>
          </a:r>
          <a:endParaRPr lang="en-IN" dirty="0">
            <a:solidFill>
              <a:schemeClr val="accent1">
                <a:lumMod val="50000"/>
              </a:schemeClr>
            </a:solidFill>
            <a:latin typeface="Arial"/>
            <a:cs typeface="Arial"/>
          </a:endParaRPr>
        </a:p>
        <a:p>
          <a:r>
            <a:rPr lang="en-US" spc="-5" dirty="0">
              <a:solidFill>
                <a:schemeClr val="tx1"/>
              </a:solidFill>
              <a:latin typeface="Arial"/>
              <a:cs typeface="Arial"/>
            </a:rPr>
            <a:t>Obeying </a:t>
          </a:r>
          <a:r>
            <a:rPr lang="en-US" dirty="0">
              <a:solidFill>
                <a:schemeClr val="tx1"/>
              </a:solidFill>
              <a:latin typeface="Arial"/>
              <a:cs typeface="Arial"/>
            </a:rPr>
            <a:t>the </a:t>
          </a:r>
          <a:r>
            <a:rPr lang="en-US" spc="-5" dirty="0">
              <a:solidFill>
                <a:schemeClr val="tx1"/>
              </a:solidFill>
              <a:latin typeface="Arial"/>
              <a:cs typeface="Arial"/>
            </a:rPr>
            <a:t>law (society’s</a:t>
          </a:r>
          <a:r>
            <a:rPr lang="en-US" spc="-120" dirty="0">
              <a:solidFill>
                <a:schemeClr val="tx1"/>
              </a:solidFill>
              <a:latin typeface="Arial"/>
              <a:cs typeface="Arial"/>
            </a:rPr>
            <a:t> </a:t>
          </a:r>
          <a:r>
            <a:rPr lang="en-US" spc="-5" dirty="0">
              <a:solidFill>
                <a:schemeClr val="tx1"/>
              </a:solidFill>
              <a:latin typeface="Arial"/>
              <a:cs typeface="Arial"/>
            </a:rPr>
            <a:t>codification  </a:t>
          </a:r>
          <a:r>
            <a:rPr lang="en-US" dirty="0">
              <a:solidFill>
                <a:schemeClr val="tx1"/>
              </a:solidFill>
              <a:latin typeface="Arial"/>
              <a:cs typeface="Arial"/>
            </a:rPr>
            <a:t>of right and</a:t>
          </a:r>
          <a:r>
            <a:rPr lang="en-US" spc="-65" dirty="0">
              <a:solidFill>
                <a:schemeClr val="tx1"/>
              </a:solidFill>
              <a:latin typeface="Arial"/>
              <a:cs typeface="Arial"/>
            </a:rPr>
            <a:t> </a:t>
          </a:r>
          <a:r>
            <a:rPr lang="en-US" spc="-5" dirty="0">
              <a:solidFill>
                <a:schemeClr val="tx1"/>
              </a:solidFill>
              <a:latin typeface="Arial"/>
              <a:cs typeface="Arial"/>
            </a:rPr>
            <a:t>wrong)</a:t>
          </a:r>
          <a:endParaRPr lang="en-IN" dirty="0">
            <a:solidFill>
              <a:schemeClr val="tx1"/>
            </a:solidFill>
          </a:endParaRPr>
        </a:p>
      </dgm:t>
    </dgm:pt>
    <dgm:pt modelId="{A0FEB7C8-76E0-414D-B508-295793522B5E}" type="parTrans" cxnId="{5E021928-A4B6-4670-A1C2-70E6E4932170}">
      <dgm:prSet/>
      <dgm:spPr/>
      <dgm:t>
        <a:bodyPr/>
        <a:lstStyle/>
        <a:p>
          <a:endParaRPr lang="en-IN"/>
        </a:p>
      </dgm:t>
    </dgm:pt>
    <dgm:pt modelId="{7390BA79-60B4-4FFC-86EB-06027FD6D72D}" type="sibTrans" cxnId="{5E021928-A4B6-4670-A1C2-70E6E4932170}">
      <dgm:prSet/>
      <dgm:spPr/>
      <dgm:t>
        <a:bodyPr/>
        <a:lstStyle/>
        <a:p>
          <a:endParaRPr lang="en-IN"/>
        </a:p>
      </dgm:t>
    </dgm:pt>
    <dgm:pt modelId="{B4890AA9-7C06-464C-8E1F-D7902D936735}">
      <dgm:prSet phldrT="[Text]"/>
      <dgm:spPr/>
      <dgm:t>
        <a:bodyPr/>
        <a:lstStyle/>
        <a:p>
          <a:r>
            <a:rPr lang="en-IN" b="1" dirty="0">
              <a:solidFill>
                <a:schemeClr val="accent1">
                  <a:lumMod val="50000"/>
                </a:schemeClr>
              </a:solidFill>
              <a:latin typeface="Arial"/>
              <a:cs typeface="Arial"/>
            </a:rPr>
            <a:t>Ethical</a:t>
          </a:r>
          <a:r>
            <a:rPr lang="en-IN" b="1" spc="-40" dirty="0">
              <a:solidFill>
                <a:schemeClr val="accent1">
                  <a:lumMod val="50000"/>
                </a:schemeClr>
              </a:solidFill>
              <a:latin typeface="Arial"/>
              <a:cs typeface="Arial"/>
            </a:rPr>
            <a:t> </a:t>
          </a:r>
          <a:r>
            <a:rPr lang="en-IN" b="1" spc="-5" dirty="0">
              <a:solidFill>
                <a:schemeClr val="accent1">
                  <a:lumMod val="50000"/>
                </a:schemeClr>
              </a:solidFill>
              <a:latin typeface="Arial"/>
              <a:cs typeface="Arial"/>
            </a:rPr>
            <a:t>Responsibilities</a:t>
          </a:r>
          <a:endParaRPr lang="en-IN" dirty="0">
            <a:solidFill>
              <a:schemeClr val="accent1">
                <a:lumMod val="50000"/>
              </a:schemeClr>
            </a:solidFill>
            <a:latin typeface="Arial"/>
            <a:cs typeface="Arial"/>
          </a:endParaRPr>
        </a:p>
        <a:p>
          <a:r>
            <a:rPr lang="en-US" dirty="0">
              <a:solidFill>
                <a:schemeClr val="tx1"/>
              </a:solidFill>
              <a:latin typeface="Arial"/>
              <a:cs typeface="Arial"/>
            </a:rPr>
            <a:t>Being ethical; doing </a:t>
          </a:r>
          <a:r>
            <a:rPr lang="en-US" spc="-5" dirty="0">
              <a:solidFill>
                <a:schemeClr val="tx1"/>
              </a:solidFill>
              <a:latin typeface="Arial"/>
              <a:cs typeface="Arial"/>
            </a:rPr>
            <a:t>what </a:t>
          </a:r>
          <a:r>
            <a:rPr lang="en-US" dirty="0">
              <a:solidFill>
                <a:schemeClr val="tx1"/>
              </a:solidFill>
              <a:latin typeface="Arial"/>
              <a:cs typeface="Arial"/>
            </a:rPr>
            <a:t>is right,</a:t>
          </a:r>
          <a:r>
            <a:rPr lang="en-US" spc="-175" dirty="0">
              <a:solidFill>
                <a:schemeClr val="tx1"/>
              </a:solidFill>
              <a:latin typeface="Arial"/>
              <a:cs typeface="Arial"/>
            </a:rPr>
            <a:t> </a:t>
          </a:r>
          <a:r>
            <a:rPr lang="en-US" dirty="0">
              <a:solidFill>
                <a:schemeClr val="tx1"/>
              </a:solidFill>
              <a:latin typeface="Arial"/>
              <a:cs typeface="Arial"/>
            </a:rPr>
            <a:t>just,  and fair; </a:t>
          </a:r>
          <a:r>
            <a:rPr lang="en-US" spc="-5" dirty="0">
              <a:solidFill>
                <a:schemeClr val="tx1"/>
              </a:solidFill>
              <a:latin typeface="Arial"/>
              <a:cs typeface="Arial"/>
            </a:rPr>
            <a:t>avoiding</a:t>
          </a:r>
          <a:r>
            <a:rPr lang="en-US" spc="-70" dirty="0">
              <a:solidFill>
                <a:schemeClr val="tx1"/>
              </a:solidFill>
              <a:latin typeface="Arial"/>
              <a:cs typeface="Arial"/>
            </a:rPr>
            <a:t> </a:t>
          </a:r>
          <a:r>
            <a:rPr lang="en-US" dirty="0">
              <a:solidFill>
                <a:schemeClr val="tx1"/>
              </a:solidFill>
              <a:latin typeface="Arial"/>
              <a:cs typeface="Arial"/>
            </a:rPr>
            <a:t>harm</a:t>
          </a:r>
          <a:endParaRPr lang="en-IN" dirty="0">
            <a:solidFill>
              <a:schemeClr val="tx1"/>
            </a:solidFill>
          </a:endParaRPr>
        </a:p>
      </dgm:t>
    </dgm:pt>
    <dgm:pt modelId="{F52DA1A3-482F-4D84-8145-79B41A6D58D8}" type="parTrans" cxnId="{4BB8FA40-5CDB-474B-AD5E-795BD5803F9E}">
      <dgm:prSet/>
      <dgm:spPr/>
      <dgm:t>
        <a:bodyPr/>
        <a:lstStyle/>
        <a:p>
          <a:endParaRPr lang="en-IN"/>
        </a:p>
      </dgm:t>
    </dgm:pt>
    <dgm:pt modelId="{D90F2CA5-70F7-40CC-A577-C00CE8234086}" type="sibTrans" cxnId="{4BB8FA40-5CDB-474B-AD5E-795BD5803F9E}">
      <dgm:prSet/>
      <dgm:spPr/>
      <dgm:t>
        <a:bodyPr/>
        <a:lstStyle/>
        <a:p>
          <a:endParaRPr lang="en-IN"/>
        </a:p>
      </dgm:t>
    </dgm:pt>
    <dgm:pt modelId="{0EEEF66C-CF2C-41B7-B514-6FA724E0A407}">
      <dgm:prSet phldrT="[Text]"/>
      <dgm:spPr/>
      <dgm:t>
        <a:bodyPr/>
        <a:lstStyle/>
        <a:p>
          <a:r>
            <a:rPr lang="en-IN" b="1" spc="-5" dirty="0">
              <a:solidFill>
                <a:schemeClr val="accent1">
                  <a:lumMod val="50000"/>
                </a:schemeClr>
              </a:solidFill>
              <a:latin typeface="Arial"/>
              <a:cs typeface="Arial"/>
            </a:rPr>
            <a:t>Legal</a:t>
          </a:r>
          <a:r>
            <a:rPr lang="en-IN" b="1" spc="-35" dirty="0">
              <a:solidFill>
                <a:schemeClr val="accent1">
                  <a:lumMod val="50000"/>
                </a:schemeClr>
              </a:solidFill>
              <a:latin typeface="Arial"/>
              <a:cs typeface="Arial"/>
            </a:rPr>
            <a:t> </a:t>
          </a:r>
          <a:r>
            <a:rPr lang="en-IN" b="1" spc="-5" dirty="0">
              <a:solidFill>
                <a:schemeClr val="accent1">
                  <a:lumMod val="50000"/>
                </a:schemeClr>
              </a:solidFill>
              <a:latin typeface="Arial"/>
              <a:cs typeface="Arial"/>
            </a:rPr>
            <a:t>Responsibilities</a:t>
          </a:r>
          <a:endParaRPr lang="en-IN" dirty="0">
            <a:solidFill>
              <a:schemeClr val="accent1">
                <a:lumMod val="50000"/>
              </a:schemeClr>
            </a:solidFill>
            <a:latin typeface="Arial"/>
            <a:cs typeface="Arial"/>
          </a:endParaRPr>
        </a:p>
        <a:p>
          <a:r>
            <a:rPr lang="en-US" spc="-5" dirty="0">
              <a:solidFill>
                <a:schemeClr val="tx1"/>
              </a:solidFill>
              <a:latin typeface="Arial"/>
              <a:cs typeface="Arial"/>
            </a:rPr>
            <a:t>Obeying </a:t>
          </a:r>
          <a:r>
            <a:rPr lang="en-US" dirty="0">
              <a:solidFill>
                <a:schemeClr val="tx1"/>
              </a:solidFill>
              <a:latin typeface="Arial"/>
              <a:cs typeface="Arial"/>
            </a:rPr>
            <a:t>the </a:t>
          </a:r>
          <a:r>
            <a:rPr lang="en-US" spc="-5" dirty="0">
              <a:solidFill>
                <a:schemeClr val="tx1"/>
              </a:solidFill>
              <a:latin typeface="Arial"/>
              <a:cs typeface="Arial"/>
            </a:rPr>
            <a:t>law (society’s</a:t>
          </a:r>
          <a:r>
            <a:rPr lang="en-US" spc="-120" dirty="0">
              <a:solidFill>
                <a:schemeClr val="tx1"/>
              </a:solidFill>
              <a:latin typeface="Arial"/>
              <a:cs typeface="Arial"/>
            </a:rPr>
            <a:t> </a:t>
          </a:r>
          <a:r>
            <a:rPr lang="en-US" spc="-5" dirty="0">
              <a:solidFill>
                <a:schemeClr val="tx1"/>
              </a:solidFill>
              <a:latin typeface="Arial"/>
              <a:cs typeface="Arial"/>
            </a:rPr>
            <a:t>codification  </a:t>
          </a:r>
          <a:r>
            <a:rPr lang="en-US" dirty="0">
              <a:solidFill>
                <a:schemeClr val="tx1"/>
              </a:solidFill>
              <a:latin typeface="Arial"/>
              <a:cs typeface="Arial"/>
            </a:rPr>
            <a:t>of right and</a:t>
          </a:r>
          <a:r>
            <a:rPr lang="en-US" spc="-65" dirty="0">
              <a:solidFill>
                <a:schemeClr val="tx1"/>
              </a:solidFill>
              <a:latin typeface="Arial"/>
              <a:cs typeface="Arial"/>
            </a:rPr>
            <a:t> </a:t>
          </a:r>
          <a:r>
            <a:rPr lang="en-US" spc="-5" dirty="0">
              <a:solidFill>
                <a:schemeClr val="tx1"/>
              </a:solidFill>
              <a:latin typeface="Arial"/>
              <a:cs typeface="Arial"/>
            </a:rPr>
            <a:t>wrong)</a:t>
          </a:r>
          <a:endParaRPr lang="en-IN" dirty="0">
            <a:solidFill>
              <a:schemeClr val="tx1"/>
            </a:solidFill>
          </a:endParaRPr>
        </a:p>
      </dgm:t>
    </dgm:pt>
    <dgm:pt modelId="{F98BA747-DBAE-4B07-AF60-2F2A3BB703D6}" type="parTrans" cxnId="{563A30CE-4C61-4C2B-8A47-57B3269E5F0B}">
      <dgm:prSet/>
      <dgm:spPr/>
      <dgm:t>
        <a:bodyPr/>
        <a:lstStyle/>
        <a:p>
          <a:endParaRPr lang="en-IN"/>
        </a:p>
      </dgm:t>
    </dgm:pt>
    <dgm:pt modelId="{52F555D3-B25F-4CC1-9111-78B62AFAA749}" type="sibTrans" cxnId="{563A30CE-4C61-4C2B-8A47-57B3269E5F0B}">
      <dgm:prSet/>
      <dgm:spPr/>
      <dgm:t>
        <a:bodyPr/>
        <a:lstStyle/>
        <a:p>
          <a:endParaRPr lang="en-IN"/>
        </a:p>
      </dgm:t>
    </dgm:pt>
    <dgm:pt modelId="{ADDCC890-193E-483D-BA68-1BF0219D007D}" type="pres">
      <dgm:prSet presAssocID="{5CDE1872-6EF1-4B0F-816D-C6287FE0FBA4}" presName="compositeShape" presStyleCnt="0">
        <dgm:presLayoutVars>
          <dgm:dir/>
          <dgm:resizeHandles/>
        </dgm:presLayoutVars>
      </dgm:prSet>
      <dgm:spPr/>
    </dgm:pt>
    <dgm:pt modelId="{64855E66-B42A-47E1-9C08-3E587C84F005}" type="pres">
      <dgm:prSet presAssocID="{5CDE1872-6EF1-4B0F-816D-C6287FE0FBA4}" presName="pyramid" presStyleLbl="node1" presStyleIdx="0" presStyleCnt="1" custScaleX="134367" custLinFactNeighborX="-1171"/>
      <dgm:spPr/>
    </dgm:pt>
    <dgm:pt modelId="{5E014274-45C7-4B13-940C-AD54507C6413}" type="pres">
      <dgm:prSet presAssocID="{5CDE1872-6EF1-4B0F-816D-C6287FE0FBA4}" presName="theList" presStyleCnt="0"/>
      <dgm:spPr/>
    </dgm:pt>
    <dgm:pt modelId="{354E957A-9061-4F3A-B853-705DF03C7DFD}" type="pres">
      <dgm:prSet presAssocID="{07440C60-8665-4B05-B987-8EA1B2C49159}" presName="aNode" presStyleLbl="fgAcc1" presStyleIdx="0" presStyleCnt="3" custLinFactY="9197" custLinFactNeighborX="7790" custLinFactNeighborY="100000">
        <dgm:presLayoutVars>
          <dgm:bulletEnabled val="1"/>
        </dgm:presLayoutVars>
      </dgm:prSet>
      <dgm:spPr/>
    </dgm:pt>
    <dgm:pt modelId="{296830EA-70B7-42D6-8F8C-7E77E8DEABAE}" type="pres">
      <dgm:prSet presAssocID="{07440C60-8665-4B05-B987-8EA1B2C49159}" presName="aSpace" presStyleCnt="0"/>
      <dgm:spPr/>
    </dgm:pt>
    <dgm:pt modelId="{4D901CDB-25BB-40F8-BE02-40256AA3148F}" type="pres">
      <dgm:prSet presAssocID="{B4890AA9-7C06-464C-8E1F-D7902D936735}" presName="aNode" presStyleLbl="fgAcc1" presStyleIdx="1" presStyleCnt="3" custLinFactY="23161" custLinFactNeighborX="9737" custLinFactNeighborY="100000">
        <dgm:presLayoutVars>
          <dgm:bulletEnabled val="1"/>
        </dgm:presLayoutVars>
      </dgm:prSet>
      <dgm:spPr/>
    </dgm:pt>
    <dgm:pt modelId="{0914802A-A2E2-463A-8F93-463670E12785}" type="pres">
      <dgm:prSet presAssocID="{B4890AA9-7C06-464C-8E1F-D7902D936735}" presName="aSpace" presStyleCnt="0"/>
      <dgm:spPr/>
    </dgm:pt>
    <dgm:pt modelId="{718B4428-FA16-4B80-976C-8AED5E9899AF}" type="pres">
      <dgm:prSet presAssocID="{0EEEF66C-CF2C-41B7-B514-6FA724E0A407}" presName="aNode" presStyleLbl="fgAcc1" presStyleIdx="2" presStyleCnt="3" custLinFactY="39343" custLinFactNeighborX="9737" custLinFactNeighborY="100000">
        <dgm:presLayoutVars>
          <dgm:bulletEnabled val="1"/>
        </dgm:presLayoutVars>
      </dgm:prSet>
      <dgm:spPr/>
    </dgm:pt>
    <dgm:pt modelId="{57A0ECB3-9E7B-457D-A9C3-F990C27E0F96}" type="pres">
      <dgm:prSet presAssocID="{0EEEF66C-CF2C-41B7-B514-6FA724E0A407}" presName="aSpace" presStyleCnt="0"/>
      <dgm:spPr/>
    </dgm:pt>
  </dgm:ptLst>
  <dgm:cxnLst>
    <dgm:cxn modelId="{8BF21F1F-2E99-4EB7-B4E1-FE06B456E1D0}" type="presOf" srcId="{B4890AA9-7C06-464C-8E1F-D7902D936735}" destId="{4D901CDB-25BB-40F8-BE02-40256AA3148F}" srcOrd="0" destOrd="0" presId="urn:microsoft.com/office/officeart/2005/8/layout/pyramid2"/>
    <dgm:cxn modelId="{5E021928-A4B6-4670-A1C2-70E6E4932170}" srcId="{5CDE1872-6EF1-4B0F-816D-C6287FE0FBA4}" destId="{07440C60-8665-4B05-B987-8EA1B2C49159}" srcOrd="0" destOrd="0" parTransId="{A0FEB7C8-76E0-414D-B508-295793522B5E}" sibTransId="{7390BA79-60B4-4FFC-86EB-06027FD6D72D}"/>
    <dgm:cxn modelId="{4BB8FA40-5CDB-474B-AD5E-795BD5803F9E}" srcId="{5CDE1872-6EF1-4B0F-816D-C6287FE0FBA4}" destId="{B4890AA9-7C06-464C-8E1F-D7902D936735}" srcOrd="1" destOrd="0" parTransId="{F52DA1A3-482F-4D84-8145-79B41A6D58D8}" sibTransId="{D90F2CA5-70F7-40CC-A577-C00CE8234086}"/>
    <dgm:cxn modelId="{4AA68542-7501-48B7-BAE9-8BEB08614D0C}" type="presOf" srcId="{07440C60-8665-4B05-B987-8EA1B2C49159}" destId="{354E957A-9061-4F3A-B853-705DF03C7DFD}" srcOrd="0" destOrd="0" presId="urn:microsoft.com/office/officeart/2005/8/layout/pyramid2"/>
    <dgm:cxn modelId="{64AC2F85-1499-482B-9320-C8F815715134}" type="presOf" srcId="{5CDE1872-6EF1-4B0F-816D-C6287FE0FBA4}" destId="{ADDCC890-193E-483D-BA68-1BF0219D007D}" srcOrd="0" destOrd="0" presId="urn:microsoft.com/office/officeart/2005/8/layout/pyramid2"/>
    <dgm:cxn modelId="{274E48BC-62E9-4302-93A3-165635E1E475}" type="presOf" srcId="{0EEEF66C-CF2C-41B7-B514-6FA724E0A407}" destId="{718B4428-FA16-4B80-976C-8AED5E9899AF}" srcOrd="0" destOrd="0" presId="urn:microsoft.com/office/officeart/2005/8/layout/pyramid2"/>
    <dgm:cxn modelId="{563A30CE-4C61-4C2B-8A47-57B3269E5F0B}" srcId="{5CDE1872-6EF1-4B0F-816D-C6287FE0FBA4}" destId="{0EEEF66C-CF2C-41B7-B514-6FA724E0A407}" srcOrd="2" destOrd="0" parTransId="{F98BA747-DBAE-4B07-AF60-2F2A3BB703D6}" sibTransId="{52F555D3-B25F-4CC1-9111-78B62AFAA749}"/>
    <dgm:cxn modelId="{D589827C-B23D-408E-9E1D-05C525AE51C1}" type="presParOf" srcId="{ADDCC890-193E-483D-BA68-1BF0219D007D}" destId="{64855E66-B42A-47E1-9C08-3E587C84F005}" srcOrd="0" destOrd="0" presId="urn:microsoft.com/office/officeart/2005/8/layout/pyramid2"/>
    <dgm:cxn modelId="{2D00F59A-AC5E-440E-8590-7571B15BDCC0}" type="presParOf" srcId="{ADDCC890-193E-483D-BA68-1BF0219D007D}" destId="{5E014274-45C7-4B13-940C-AD54507C6413}" srcOrd="1" destOrd="0" presId="urn:microsoft.com/office/officeart/2005/8/layout/pyramid2"/>
    <dgm:cxn modelId="{EEE6C9A0-08B3-4DEC-AB9D-86EB1D651AFE}" type="presParOf" srcId="{5E014274-45C7-4B13-940C-AD54507C6413}" destId="{354E957A-9061-4F3A-B853-705DF03C7DFD}" srcOrd="0" destOrd="0" presId="urn:microsoft.com/office/officeart/2005/8/layout/pyramid2"/>
    <dgm:cxn modelId="{35765014-C284-4380-99BD-5F31E2586E51}" type="presParOf" srcId="{5E014274-45C7-4B13-940C-AD54507C6413}" destId="{296830EA-70B7-42D6-8F8C-7E77E8DEABAE}" srcOrd="1" destOrd="0" presId="urn:microsoft.com/office/officeart/2005/8/layout/pyramid2"/>
    <dgm:cxn modelId="{FE83AFC4-00F6-468D-9A73-B1A4DB8ED435}" type="presParOf" srcId="{5E014274-45C7-4B13-940C-AD54507C6413}" destId="{4D901CDB-25BB-40F8-BE02-40256AA3148F}" srcOrd="2" destOrd="0" presId="urn:microsoft.com/office/officeart/2005/8/layout/pyramid2"/>
    <dgm:cxn modelId="{88D92128-9B9D-4200-BF1C-CF1C04DF85EB}" type="presParOf" srcId="{5E014274-45C7-4B13-940C-AD54507C6413}" destId="{0914802A-A2E2-463A-8F93-463670E12785}" srcOrd="3" destOrd="0" presId="urn:microsoft.com/office/officeart/2005/8/layout/pyramid2"/>
    <dgm:cxn modelId="{49066446-4ABF-4646-AA46-BE3ACFA47310}" type="presParOf" srcId="{5E014274-45C7-4B13-940C-AD54507C6413}" destId="{718B4428-FA16-4B80-976C-8AED5E9899AF}" srcOrd="4" destOrd="0" presId="urn:microsoft.com/office/officeart/2005/8/layout/pyramid2"/>
    <dgm:cxn modelId="{69FBA22B-6D86-4D96-B6FE-79BA31D51E62}" type="presParOf" srcId="{5E014274-45C7-4B13-940C-AD54507C6413}" destId="{57A0ECB3-9E7B-457D-A9C3-F990C27E0F96}"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855E66-B42A-47E1-9C08-3E587C84F005}">
      <dsp:nvSpPr>
        <dsp:cNvPr id="0" name=""/>
        <dsp:cNvSpPr/>
      </dsp:nvSpPr>
      <dsp:spPr>
        <a:xfrm>
          <a:off x="353023" y="0"/>
          <a:ext cx="8293399" cy="6172199"/>
        </a:xfrm>
        <a:prstGeom prst="triangle">
          <a:avLst/>
        </a:prstGeom>
        <a:gradFill rotWithShape="0">
          <a:gsLst>
            <a:gs pos="0">
              <a:schemeClr val="dk2">
                <a:hueOff val="0"/>
                <a:satOff val="0"/>
                <a:lumOff val="0"/>
                <a:alphaOff val="0"/>
                <a:tint val="98000"/>
                <a:satMod val="110000"/>
                <a:lumMod val="104000"/>
              </a:schemeClr>
            </a:gs>
            <a:gs pos="69000">
              <a:schemeClr val="dk2">
                <a:hueOff val="0"/>
                <a:satOff val="0"/>
                <a:lumOff val="0"/>
                <a:alphaOff val="0"/>
                <a:shade val="88000"/>
                <a:satMod val="130000"/>
                <a:lumMod val="92000"/>
              </a:schemeClr>
            </a:gs>
            <a:gs pos="100000">
              <a:schemeClr val="dk2">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54E957A-9061-4F3A-B853-705DF03C7DFD}">
      <dsp:nvSpPr>
        <dsp:cNvPr id="0" name=""/>
        <dsp:cNvSpPr/>
      </dsp:nvSpPr>
      <dsp:spPr>
        <a:xfrm>
          <a:off x="4884529" y="937544"/>
          <a:ext cx="4011930" cy="1461075"/>
        </a:xfrm>
        <a:prstGeom prst="round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spc="-5" dirty="0">
              <a:solidFill>
                <a:schemeClr val="accent1">
                  <a:lumMod val="50000"/>
                </a:schemeClr>
              </a:solidFill>
              <a:latin typeface="Arial"/>
              <a:cs typeface="Arial"/>
            </a:rPr>
            <a:t>Legal</a:t>
          </a:r>
          <a:r>
            <a:rPr lang="en-IN" sz="2000" b="1" kern="1200" spc="-35" dirty="0">
              <a:solidFill>
                <a:schemeClr val="accent1">
                  <a:lumMod val="50000"/>
                </a:schemeClr>
              </a:solidFill>
              <a:latin typeface="Arial"/>
              <a:cs typeface="Arial"/>
            </a:rPr>
            <a:t> </a:t>
          </a:r>
          <a:r>
            <a:rPr lang="en-IN" sz="2000" b="1" kern="1200" spc="-5" dirty="0">
              <a:solidFill>
                <a:schemeClr val="accent1">
                  <a:lumMod val="50000"/>
                </a:schemeClr>
              </a:solidFill>
              <a:latin typeface="Arial"/>
              <a:cs typeface="Arial"/>
            </a:rPr>
            <a:t>Responsibilities</a:t>
          </a:r>
          <a:endParaRPr lang="en-IN" sz="2000" kern="1200" dirty="0">
            <a:solidFill>
              <a:schemeClr val="accent1">
                <a:lumMod val="50000"/>
              </a:schemeClr>
            </a:solidFill>
            <a:latin typeface="Arial"/>
            <a:cs typeface="Arial"/>
          </a:endParaRPr>
        </a:p>
        <a:p>
          <a:pPr marL="0" lvl="0" indent="0" algn="ctr" defTabSz="889000">
            <a:lnSpc>
              <a:spcPct val="90000"/>
            </a:lnSpc>
            <a:spcBef>
              <a:spcPct val="0"/>
            </a:spcBef>
            <a:spcAft>
              <a:spcPct val="35000"/>
            </a:spcAft>
            <a:buNone/>
          </a:pPr>
          <a:r>
            <a:rPr lang="en-US" sz="2000" kern="1200" spc="-5" dirty="0">
              <a:solidFill>
                <a:schemeClr val="tx1"/>
              </a:solidFill>
              <a:latin typeface="Arial"/>
              <a:cs typeface="Arial"/>
            </a:rPr>
            <a:t>Obeying </a:t>
          </a:r>
          <a:r>
            <a:rPr lang="en-US" sz="2000" kern="1200" dirty="0">
              <a:solidFill>
                <a:schemeClr val="tx1"/>
              </a:solidFill>
              <a:latin typeface="Arial"/>
              <a:cs typeface="Arial"/>
            </a:rPr>
            <a:t>the </a:t>
          </a:r>
          <a:r>
            <a:rPr lang="en-US" sz="2000" kern="1200" spc="-5" dirty="0">
              <a:solidFill>
                <a:schemeClr val="tx1"/>
              </a:solidFill>
              <a:latin typeface="Arial"/>
              <a:cs typeface="Arial"/>
            </a:rPr>
            <a:t>law (society’s</a:t>
          </a:r>
          <a:r>
            <a:rPr lang="en-US" sz="2000" kern="1200" spc="-120" dirty="0">
              <a:solidFill>
                <a:schemeClr val="tx1"/>
              </a:solidFill>
              <a:latin typeface="Arial"/>
              <a:cs typeface="Arial"/>
            </a:rPr>
            <a:t> </a:t>
          </a:r>
          <a:r>
            <a:rPr lang="en-US" sz="2000" kern="1200" spc="-5" dirty="0">
              <a:solidFill>
                <a:schemeClr val="tx1"/>
              </a:solidFill>
              <a:latin typeface="Arial"/>
              <a:cs typeface="Arial"/>
            </a:rPr>
            <a:t>codification  </a:t>
          </a:r>
          <a:r>
            <a:rPr lang="en-US" sz="2000" kern="1200" dirty="0">
              <a:solidFill>
                <a:schemeClr val="tx1"/>
              </a:solidFill>
              <a:latin typeface="Arial"/>
              <a:cs typeface="Arial"/>
            </a:rPr>
            <a:t>of right and</a:t>
          </a:r>
          <a:r>
            <a:rPr lang="en-US" sz="2000" kern="1200" spc="-65" dirty="0">
              <a:solidFill>
                <a:schemeClr val="tx1"/>
              </a:solidFill>
              <a:latin typeface="Arial"/>
              <a:cs typeface="Arial"/>
            </a:rPr>
            <a:t> </a:t>
          </a:r>
          <a:r>
            <a:rPr lang="en-US" sz="2000" kern="1200" spc="-5" dirty="0">
              <a:solidFill>
                <a:schemeClr val="tx1"/>
              </a:solidFill>
              <a:latin typeface="Arial"/>
              <a:cs typeface="Arial"/>
            </a:rPr>
            <a:t>wrong)</a:t>
          </a:r>
          <a:endParaRPr lang="en-IN" sz="2000" kern="1200" dirty="0">
            <a:solidFill>
              <a:schemeClr val="tx1"/>
            </a:solidFill>
          </a:endParaRPr>
        </a:p>
      </dsp:txBody>
      <dsp:txXfrm>
        <a:off x="4955853" y="1008868"/>
        <a:ext cx="3869282" cy="1318427"/>
      </dsp:txXfrm>
    </dsp:sp>
    <dsp:sp modelId="{4D901CDB-25BB-40F8-BE02-40256AA3148F}">
      <dsp:nvSpPr>
        <dsp:cNvPr id="0" name=""/>
        <dsp:cNvSpPr/>
      </dsp:nvSpPr>
      <dsp:spPr>
        <a:xfrm>
          <a:off x="4962641" y="2785279"/>
          <a:ext cx="4011930" cy="1461075"/>
        </a:xfrm>
        <a:prstGeom prst="round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50000"/>
                </a:schemeClr>
              </a:solidFill>
              <a:latin typeface="Arial"/>
              <a:cs typeface="Arial"/>
            </a:rPr>
            <a:t>Ethical</a:t>
          </a:r>
          <a:r>
            <a:rPr lang="en-IN" sz="2000" b="1" kern="1200" spc="-40" dirty="0">
              <a:solidFill>
                <a:schemeClr val="accent1">
                  <a:lumMod val="50000"/>
                </a:schemeClr>
              </a:solidFill>
              <a:latin typeface="Arial"/>
              <a:cs typeface="Arial"/>
            </a:rPr>
            <a:t> </a:t>
          </a:r>
          <a:r>
            <a:rPr lang="en-IN" sz="2000" b="1" kern="1200" spc="-5" dirty="0">
              <a:solidFill>
                <a:schemeClr val="accent1">
                  <a:lumMod val="50000"/>
                </a:schemeClr>
              </a:solidFill>
              <a:latin typeface="Arial"/>
              <a:cs typeface="Arial"/>
            </a:rPr>
            <a:t>Responsibilities</a:t>
          </a:r>
          <a:endParaRPr lang="en-IN" sz="2000" kern="1200" dirty="0">
            <a:solidFill>
              <a:schemeClr val="accent1">
                <a:lumMod val="50000"/>
              </a:schemeClr>
            </a:solidFill>
            <a:latin typeface="Arial"/>
            <a:cs typeface="Arial"/>
          </a:endParaRPr>
        </a:p>
        <a:p>
          <a:pPr marL="0" lvl="0" indent="0" algn="ctr" defTabSz="889000">
            <a:lnSpc>
              <a:spcPct val="90000"/>
            </a:lnSpc>
            <a:spcBef>
              <a:spcPct val="0"/>
            </a:spcBef>
            <a:spcAft>
              <a:spcPct val="35000"/>
            </a:spcAft>
            <a:buNone/>
          </a:pPr>
          <a:r>
            <a:rPr lang="en-US" sz="2000" kern="1200" dirty="0">
              <a:solidFill>
                <a:schemeClr val="tx1"/>
              </a:solidFill>
              <a:latin typeface="Arial"/>
              <a:cs typeface="Arial"/>
            </a:rPr>
            <a:t>Being ethical; doing </a:t>
          </a:r>
          <a:r>
            <a:rPr lang="en-US" sz="2000" kern="1200" spc="-5" dirty="0">
              <a:solidFill>
                <a:schemeClr val="tx1"/>
              </a:solidFill>
              <a:latin typeface="Arial"/>
              <a:cs typeface="Arial"/>
            </a:rPr>
            <a:t>what </a:t>
          </a:r>
          <a:r>
            <a:rPr lang="en-US" sz="2000" kern="1200" dirty="0">
              <a:solidFill>
                <a:schemeClr val="tx1"/>
              </a:solidFill>
              <a:latin typeface="Arial"/>
              <a:cs typeface="Arial"/>
            </a:rPr>
            <a:t>is right,</a:t>
          </a:r>
          <a:r>
            <a:rPr lang="en-US" sz="2000" kern="1200" spc="-175" dirty="0">
              <a:solidFill>
                <a:schemeClr val="tx1"/>
              </a:solidFill>
              <a:latin typeface="Arial"/>
              <a:cs typeface="Arial"/>
            </a:rPr>
            <a:t> </a:t>
          </a:r>
          <a:r>
            <a:rPr lang="en-US" sz="2000" kern="1200" dirty="0">
              <a:solidFill>
                <a:schemeClr val="tx1"/>
              </a:solidFill>
              <a:latin typeface="Arial"/>
              <a:cs typeface="Arial"/>
            </a:rPr>
            <a:t>just,  and fair; </a:t>
          </a:r>
          <a:r>
            <a:rPr lang="en-US" sz="2000" kern="1200" spc="-5" dirty="0">
              <a:solidFill>
                <a:schemeClr val="tx1"/>
              </a:solidFill>
              <a:latin typeface="Arial"/>
              <a:cs typeface="Arial"/>
            </a:rPr>
            <a:t>avoiding</a:t>
          </a:r>
          <a:r>
            <a:rPr lang="en-US" sz="2000" kern="1200" spc="-70" dirty="0">
              <a:solidFill>
                <a:schemeClr val="tx1"/>
              </a:solidFill>
              <a:latin typeface="Arial"/>
              <a:cs typeface="Arial"/>
            </a:rPr>
            <a:t> </a:t>
          </a:r>
          <a:r>
            <a:rPr lang="en-US" sz="2000" kern="1200" dirty="0">
              <a:solidFill>
                <a:schemeClr val="tx1"/>
              </a:solidFill>
              <a:latin typeface="Arial"/>
              <a:cs typeface="Arial"/>
            </a:rPr>
            <a:t>harm</a:t>
          </a:r>
          <a:endParaRPr lang="en-IN" sz="2000" kern="1200" dirty="0">
            <a:solidFill>
              <a:schemeClr val="tx1"/>
            </a:solidFill>
          </a:endParaRPr>
        </a:p>
      </dsp:txBody>
      <dsp:txXfrm>
        <a:off x="5033965" y="2856603"/>
        <a:ext cx="3869282" cy="1318427"/>
      </dsp:txXfrm>
    </dsp:sp>
    <dsp:sp modelId="{718B4428-FA16-4B80-976C-8AED5E9899AF}">
      <dsp:nvSpPr>
        <dsp:cNvPr id="0" name=""/>
        <dsp:cNvSpPr/>
      </dsp:nvSpPr>
      <dsp:spPr>
        <a:xfrm>
          <a:off x="4962641" y="4665420"/>
          <a:ext cx="4011930" cy="1461075"/>
        </a:xfrm>
        <a:prstGeom prst="round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IN" sz="2000" b="1" kern="1200" spc="-5" dirty="0">
              <a:solidFill>
                <a:schemeClr val="accent1">
                  <a:lumMod val="50000"/>
                </a:schemeClr>
              </a:solidFill>
              <a:latin typeface="Arial"/>
              <a:cs typeface="Arial"/>
            </a:rPr>
            <a:t>Legal</a:t>
          </a:r>
          <a:r>
            <a:rPr lang="en-IN" sz="2000" b="1" kern="1200" spc="-35" dirty="0">
              <a:solidFill>
                <a:schemeClr val="accent1">
                  <a:lumMod val="50000"/>
                </a:schemeClr>
              </a:solidFill>
              <a:latin typeface="Arial"/>
              <a:cs typeface="Arial"/>
            </a:rPr>
            <a:t> </a:t>
          </a:r>
          <a:r>
            <a:rPr lang="en-IN" sz="2000" b="1" kern="1200" spc="-5" dirty="0">
              <a:solidFill>
                <a:schemeClr val="accent1">
                  <a:lumMod val="50000"/>
                </a:schemeClr>
              </a:solidFill>
              <a:latin typeface="Arial"/>
              <a:cs typeface="Arial"/>
            </a:rPr>
            <a:t>Responsibilities</a:t>
          </a:r>
          <a:endParaRPr lang="en-IN" sz="2000" kern="1200" dirty="0">
            <a:solidFill>
              <a:schemeClr val="accent1">
                <a:lumMod val="50000"/>
              </a:schemeClr>
            </a:solidFill>
            <a:latin typeface="Arial"/>
            <a:cs typeface="Arial"/>
          </a:endParaRPr>
        </a:p>
        <a:p>
          <a:pPr marL="0" lvl="0" indent="0" algn="ctr" defTabSz="889000">
            <a:lnSpc>
              <a:spcPct val="90000"/>
            </a:lnSpc>
            <a:spcBef>
              <a:spcPct val="0"/>
            </a:spcBef>
            <a:spcAft>
              <a:spcPct val="35000"/>
            </a:spcAft>
            <a:buNone/>
          </a:pPr>
          <a:r>
            <a:rPr lang="en-US" sz="2000" kern="1200" spc="-5" dirty="0">
              <a:solidFill>
                <a:schemeClr val="tx1"/>
              </a:solidFill>
              <a:latin typeface="Arial"/>
              <a:cs typeface="Arial"/>
            </a:rPr>
            <a:t>Obeying </a:t>
          </a:r>
          <a:r>
            <a:rPr lang="en-US" sz="2000" kern="1200" dirty="0">
              <a:solidFill>
                <a:schemeClr val="tx1"/>
              </a:solidFill>
              <a:latin typeface="Arial"/>
              <a:cs typeface="Arial"/>
            </a:rPr>
            <a:t>the </a:t>
          </a:r>
          <a:r>
            <a:rPr lang="en-US" sz="2000" kern="1200" spc="-5" dirty="0">
              <a:solidFill>
                <a:schemeClr val="tx1"/>
              </a:solidFill>
              <a:latin typeface="Arial"/>
              <a:cs typeface="Arial"/>
            </a:rPr>
            <a:t>law (society’s</a:t>
          </a:r>
          <a:r>
            <a:rPr lang="en-US" sz="2000" kern="1200" spc="-120" dirty="0">
              <a:solidFill>
                <a:schemeClr val="tx1"/>
              </a:solidFill>
              <a:latin typeface="Arial"/>
              <a:cs typeface="Arial"/>
            </a:rPr>
            <a:t> </a:t>
          </a:r>
          <a:r>
            <a:rPr lang="en-US" sz="2000" kern="1200" spc="-5" dirty="0">
              <a:solidFill>
                <a:schemeClr val="tx1"/>
              </a:solidFill>
              <a:latin typeface="Arial"/>
              <a:cs typeface="Arial"/>
            </a:rPr>
            <a:t>codification  </a:t>
          </a:r>
          <a:r>
            <a:rPr lang="en-US" sz="2000" kern="1200" dirty="0">
              <a:solidFill>
                <a:schemeClr val="tx1"/>
              </a:solidFill>
              <a:latin typeface="Arial"/>
              <a:cs typeface="Arial"/>
            </a:rPr>
            <a:t>of right and</a:t>
          </a:r>
          <a:r>
            <a:rPr lang="en-US" sz="2000" kern="1200" spc="-65" dirty="0">
              <a:solidFill>
                <a:schemeClr val="tx1"/>
              </a:solidFill>
              <a:latin typeface="Arial"/>
              <a:cs typeface="Arial"/>
            </a:rPr>
            <a:t> </a:t>
          </a:r>
          <a:r>
            <a:rPr lang="en-US" sz="2000" kern="1200" spc="-5" dirty="0">
              <a:solidFill>
                <a:schemeClr val="tx1"/>
              </a:solidFill>
              <a:latin typeface="Arial"/>
              <a:cs typeface="Arial"/>
            </a:rPr>
            <a:t>wrong)</a:t>
          </a:r>
          <a:endParaRPr lang="en-IN" sz="2000" kern="1200" dirty="0">
            <a:solidFill>
              <a:schemeClr val="tx1"/>
            </a:solidFill>
          </a:endParaRPr>
        </a:p>
      </dsp:txBody>
      <dsp:txXfrm>
        <a:off x="5033965" y="4736744"/>
        <a:ext cx="3869282" cy="131842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IN"/>
          </a:p>
        </p:txBody>
      </p:sp>
      <p:sp>
        <p:nvSpPr>
          <p:cNvPr id="6" name="Slide Number Placeholder 5"/>
          <p:cNvSpPr>
            <a:spLocks noGrp="1"/>
          </p:cNvSpPr>
          <p:nvPr>
            <p:ph type="sldNum" sz="quarter" idx="12"/>
          </p:nvPr>
        </p:nvSpPr>
        <p:spPr>
          <a:xfrm>
            <a:off x="1434703" y="798973"/>
            <a:ext cx="802005" cy="503578"/>
          </a:xfrm>
        </p:spPr>
        <p:txBody>
          <a:bodyPr/>
          <a:lstStyle/>
          <a:p>
            <a:fld id="{B6F15528-21DE-4FAA-801E-634DDDAF4B2B}" type="slidenum">
              <a:rPr lang="en-IN" smtClean="0"/>
              <a:pPr/>
              <a:t>‹#›</a:t>
            </a:fld>
            <a:endParaRPr lang="en-IN"/>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08634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spTree>
    <p:extLst>
      <p:ext uri="{BB962C8B-B14F-4D97-AF65-F5344CB8AC3E}">
        <p14:creationId xmlns:p14="http://schemas.microsoft.com/office/powerpoint/2010/main" val="4099797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766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260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8/14/2024</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pPr/>
              <a:t>‹#›</a:t>
            </a:fld>
            <a:endParaRPr lang="en-IN"/>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969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9018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8/14/2024</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F15528-21DE-4FAA-801E-634DDDAF4B2B}" type="slidenum">
              <a:rPr lang="en-IN" smtClean="0"/>
              <a:pPr/>
              <a:t>‹#›</a:t>
            </a:fld>
            <a:endParaRPr lang="en-IN"/>
          </a:p>
        </p:txBody>
      </p:sp>
    </p:spTree>
    <p:extLst>
      <p:ext uri="{BB962C8B-B14F-4D97-AF65-F5344CB8AC3E}">
        <p14:creationId xmlns:p14="http://schemas.microsoft.com/office/powerpoint/2010/main" val="756646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8/14/2024</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F15528-21DE-4FAA-801E-634DDDAF4B2B}" type="slidenum">
              <a:rPr lang="en-IN" smtClean="0"/>
              <a:pPr/>
              <a:t>‹#›</a:t>
            </a:fld>
            <a:endParaRPr lang="en-IN"/>
          </a:p>
        </p:txBody>
      </p:sp>
    </p:spTree>
    <p:extLst>
      <p:ext uri="{BB962C8B-B14F-4D97-AF65-F5344CB8AC3E}">
        <p14:creationId xmlns:p14="http://schemas.microsoft.com/office/powerpoint/2010/main" val="243051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8/14/2024</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IN" smtClean="0"/>
              <a:pPr/>
              <a:t>‹#›</a:t>
            </a:fld>
            <a:endParaRPr lang="en-IN"/>
          </a:p>
        </p:txBody>
      </p:sp>
    </p:spTree>
    <p:extLst>
      <p:ext uri="{BB962C8B-B14F-4D97-AF65-F5344CB8AC3E}">
        <p14:creationId xmlns:p14="http://schemas.microsoft.com/office/powerpoint/2010/main" val="1838625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7593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1D8BD707-D9CF-40AE-B4C6-C98DA3205C09}" type="datetimeFigureOut">
              <a:rPr lang="en-US" smtClean="0"/>
              <a:pPr/>
              <a:t>8/14/2024</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pPr/>
              <a:t>‹#›</a:t>
            </a:fld>
            <a:endParaRPr lang="en-IN"/>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4816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D8BD707-D9CF-40AE-B4C6-C98DA3205C09}" type="datetimeFigureOut">
              <a:rPr lang="en-US" smtClean="0"/>
              <a:pPr/>
              <a:t>8/14/2024</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B6F15528-21DE-4FAA-801E-634DDDAF4B2B}" type="slidenum">
              <a:rPr lang="en-IN" smtClean="0"/>
              <a:pPr/>
              <a:t>‹#›</a:t>
            </a:fld>
            <a:endParaRPr lang="en-IN"/>
          </a:p>
        </p:txBody>
      </p:sp>
    </p:spTree>
    <p:extLst>
      <p:ext uri="{BB962C8B-B14F-4D97-AF65-F5344CB8AC3E}">
        <p14:creationId xmlns:p14="http://schemas.microsoft.com/office/powerpoint/2010/main" val="1052658675"/>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FE6329-508F-4298-A6C2-7758EDA6ED66}"/>
              </a:ext>
            </a:extLst>
          </p:cNvPr>
          <p:cNvSpPr txBox="1"/>
          <p:nvPr/>
        </p:nvSpPr>
        <p:spPr>
          <a:xfrm>
            <a:off x="2286000" y="1905000"/>
            <a:ext cx="4572000" cy="2123658"/>
          </a:xfrm>
          <a:prstGeom prst="rect">
            <a:avLst/>
          </a:prstGeom>
          <a:noFill/>
        </p:spPr>
        <p:txBody>
          <a:bodyPr wrap="square">
            <a:spAutoFit/>
          </a:bodyPr>
          <a:lstStyle/>
          <a:p>
            <a:pPr algn="ctr"/>
            <a:r>
              <a:rPr lang="en-US" sz="4400" dirty="0">
                <a:effectLst/>
                <a:latin typeface="+mj-lt"/>
                <a:ea typeface="Times New Roman" panose="02020603050405020304" pitchFamily="18" charset="0"/>
                <a:cs typeface="Times New Roman" panose="02020603050405020304" pitchFamily="18" charset="0"/>
              </a:rPr>
              <a:t>UNIT 3</a:t>
            </a:r>
          </a:p>
          <a:p>
            <a:pPr algn="ctr"/>
            <a:r>
              <a:rPr lang="en-US" sz="4400" dirty="0">
                <a:effectLst/>
                <a:latin typeface="+mj-lt"/>
                <a:ea typeface="Times New Roman" panose="02020603050405020304" pitchFamily="18" charset="0"/>
                <a:cs typeface="Times New Roman" panose="02020603050405020304" pitchFamily="18" charset="0"/>
              </a:rPr>
              <a:t>Corporate Responsibility</a:t>
            </a:r>
            <a:endParaRPr lang="en-IN" sz="4400" dirty="0">
              <a:latin typeface="+mj-lt"/>
            </a:endParaRPr>
          </a:p>
        </p:txBody>
      </p:sp>
    </p:spTree>
    <p:extLst>
      <p:ext uri="{BB962C8B-B14F-4D97-AF65-F5344CB8AC3E}">
        <p14:creationId xmlns:p14="http://schemas.microsoft.com/office/powerpoint/2010/main" val="255465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A084F8-B9D9-42BE-BE53-6FDBB3EC7A6F}"/>
              </a:ext>
            </a:extLst>
          </p:cNvPr>
          <p:cNvSpPr txBox="1"/>
          <p:nvPr/>
        </p:nvSpPr>
        <p:spPr>
          <a:xfrm>
            <a:off x="76200" y="76200"/>
            <a:ext cx="8839200" cy="5693866"/>
          </a:xfrm>
          <a:prstGeom prst="rect">
            <a:avLst/>
          </a:prstGeom>
          <a:noFill/>
        </p:spPr>
        <p:txBody>
          <a:bodyPr wrap="square">
            <a:spAutoFit/>
          </a:bodyPr>
          <a:lstStyle/>
          <a:p>
            <a:pPr algn="l"/>
            <a:r>
              <a:rPr lang="en-US" sz="2800" b="0" i="0" dirty="0">
                <a:solidFill>
                  <a:srgbClr val="343A40"/>
                </a:solidFill>
                <a:effectLst/>
              </a:rPr>
              <a:t>These are often also sometimes referred to as </a:t>
            </a:r>
            <a:r>
              <a:rPr lang="en-US" sz="2800" b="1" i="0" dirty="0">
                <a:solidFill>
                  <a:srgbClr val="343A40"/>
                </a:solidFill>
                <a:effectLst/>
              </a:rPr>
              <a:t>People, Profit and Planet.</a:t>
            </a:r>
            <a:r>
              <a:rPr lang="en-US" sz="2800" b="0" i="0" dirty="0">
                <a:solidFill>
                  <a:srgbClr val="343A40"/>
                </a:solidFill>
                <a:effectLst/>
              </a:rPr>
              <a:t> There are many important aspects which contribute to each of the three main areas. Here are but a few for </a:t>
            </a:r>
            <a:r>
              <a:rPr lang="en-US" sz="2800" b="0" i="0" dirty="0" err="1">
                <a:solidFill>
                  <a:srgbClr val="343A40"/>
                </a:solidFill>
                <a:effectLst/>
              </a:rPr>
              <a:t>each.</a:t>
            </a:r>
            <a:r>
              <a:rPr lang="en-US" sz="2800" b="1" i="0" dirty="0" err="1">
                <a:solidFill>
                  <a:srgbClr val="343A40"/>
                </a:solidFill>
                <a:effectLst/>
              </a:rPr>
              <a:t>Social</a:t>
            </a:r>
            <a:endParaRPr lang="en-US" sz="2800" b="1" i="0" dirty="0">
              <a:solidFill>
                <a:srgbClr val="343A40"/>
              </a:solidFill>
              <a:effectLst/>
            </a:endParaRPr>
          </a:p>
          <a:p>
            <a:pPr algn="l">
              <a:buFont typeface="Arial" panose="020B0604020202020204" pitchFamily="34" charset="0"/>
              <a:buChar char="•"/>
            </a:pPr>
            <a:r>
              <a:rPr lang="en-US" sz="2800" b="0" i="0" dirty="0">
                <a:solidFill>
                  <a:srgbClr val="343A40"/>
                </a:solidFill>
                <a:effectLst/>
              </a:rPr>
              <a:t>Employee's working condition and rights.</a:t>
            </a:r>
          </a:p>
          <a:p>
            <a:pPr algn="l">
              <a:buFont typeface="Arial" panose="020B0604020202020204" pitchFamily="34" charset="0"/>
              <a:buChar char="•"/>
            </a:pPr>
            <a:r>
              <a:rPr lang="en-US" sz="2800" b="0" i="0" dirty="0">
                <a:solidFill>
                  <a:srgbClr val="343A40"/>
                </a:solidFill>
                <a:effectLst/>
              </a:rPr>
              <a:t>Diversity and equal opportunities.</a:t>
            </a:r>
          </a:p>
          <a:p>
            <a:pPr algn="l">
              <a:buFont typeface="Arial" panose="020B0604020202020204" pitchFamily="34" charset="0"/>
              <a:buChar char="•"/>
            </a:pPr>
            <a:r>
              <a:rPr lang="en-US" sz="2800" b="0" i="0" dirty="0">
                <a:solidFill>
                  <a:srgbClr val="343A40"/>
                </a:solidFill>
                <a:effectLst/>
              </a:rPr>
              <a:t>Health, safety and protection of all stakeholders</a:t>
            </a:r>
          </a:p>
          <a:p>
            <a:pPr algn="l">
              <a:buFont typeface="Arial" panose="020B0604020202020204" pitchFamily="34" charset="0"/>
              <a:buChar char="•"/>
            </a:pPr>
            <a:r>
              <a:rPr lang="en-US" sz="2800" b="0" i="0" dirty="0">
                <a:solidFill>
                  <a:srgbClr val="343A40"/>
                </a:solidFill>
                <a:effectLst/>
              </a:rPr>
              <a:t>Relationships with the local community.</a:t>
            </a:r>
          </a:p>
          <a:p>
            <a:pPr algn="l">
              <a:buFont typeface="Arial" panose="020B0604020202020204" pitchFamily="34" charset="0"/>
              <a:buChar char="•"/>
            </a:pPr>
            <a:r>
              <a:rPr lang="en-US" sz="2800" b="0" i="0" dirty="0">
                <a:solidFill>
                  <a:srgbClr val="343A40"/>
                </a:solidFill>
                <a:effectLst/>
              </a:rPr>
              <a:t>Relationships with the government and government departments.</a:t>
            </a:r>
          </a:p>
          <a:p>
            <a:pPr algn="l">
              <a:buFont typeface="Arial" panose="020B0604020202020204" pitchFamily="34" charset="0"/>
              <a:buChar char="•"/>
            </a:pPr>
            <a:r>
              <a:rPr lang="en-US" sz="2800" b="0" i="0" dirty="0">
                <a:solidFill>
                  <a:srgbClr val="343A40"/>
                </a:solidFill>
                <a:effectLst/>
              </a:rPr>
              <a:t>Relationships with suppliers and their employees</a:t>
            </a:r>
          </a:p>
          <a:p>
            <a:pPr algn="l">
              <a:buFont typeface="Arial" panose="020B0604020202020204" pitchFamily="34" charset="0"/>
              <a:buChar char="•"/>
            </a:pPr>
            <a:r>
              <a:rPr lang="en-US" sz="2800" b="0" i="0" dirty="0">
                <a:solidFill>
                  <a:srgbClr val="343A40"/>
                </a:solidFill>
                <a:effectLst/>
              </a:rPr>
              <a:t>Schemes and opportunities for learning and development</a:t>
            </a:r>
          </a:p>
          <a:p>
            <a:pPr algn="l">
              <a:buFont typeface="Arial" panose="020B0604020202020204" pitchFamily="34" charset="0"/>
              <a:buChar char="•"/>
            </a:pPr>
            <a:r>
              <a:rPr lang="en-US" sz="2800" b="0" i="0" dirty="0">
                <a:solidFill>
                  <a:srgbClr val="343A40"/>
                </a:solidFill>
                <a:effectLst/>
              </a:rPr>
              <a:t>Philanthropist, volunteering and relationships with charities</a:t>
            </a:r>
          </a:p>
        </p:txBody>
      </p:sp>
    </p:spTree>
    <p:extLst>
      <p:ext uri="{BB962C8B-B14F-4D97-AF65-F5344CB8AC3E}">
        <p14:creationId xmlns:p14="http://schemas.microsoft.com/office/powerpoint/2010/main" val="696466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91B7AB-F7EA-49D8-AC3A-8120DCD80C75}"/>
              </a:ext>
            </a:extLst>
          </p:cNvPr>
          <p:cNvSpPr txBox="1"/>
          <p:nvPr/>
        </p:nvSpPr>
        <p:spPr>
          <a:xfrm>
            <a:off x="1600200" y="457200"/>
            <a:ext cx="6172200" cy="5262979"/>
          </a:xfrm>
          <a:prstGeom prst="rect">
            <a:avLst/>
          </a:prstGeom>
          <a:noFill/>
        </p:spPr>
        <p:txBody>
          <a:bodyPr wrap="square">
            <a:spAutoFit/>
          </a:bodyPr>
          <a:lstStyle/>
          <a:p>
            <a:pPr algn="l"/>
            <a:r>
              <a:rPr lang="en-US" sz="2800" b="1" i="0" dirty="0">
                <a:solidFill>
                  <a:srgbClr val="343A40"/>
                </a:solidFill>
                <a:effectLst/>
              </a:rPr>
              <a:t>Economic</a:t>
            </a:r>
          </a:p>
          <a:p>
            <a:pPr algn="l">
              <a:buFont typeface="Arial" panose="020B0604020202020204" pitchFamily="34" charset="0"/>
              <a:buChar char="•"/>
            </a:pPr>
            <a:r>
              <a:rPr lang="en-US" sz="2800" b="0" i="0" dirty="0">
                <a:solidFill>
                  <a:srgbClr val="343A40"/>
                </a:solidFill>
                <a:effectLst/>
              </a:rPr>
              <a:t>Company reporting</a:t>
            </a:r>
          </a:p>
          <a:p>
            <a:pPr algn="l">
              <a:buFont typeface="Arial" panose="020B0604020202020204" pitchFamily="34" charset="0"/>
              <a:buChar char="•"/>
            </a:pPr>
            <a:r>
              <a:rPr lang="en-US" sz="2800" b="0" i="0" dirty="0">
                <a:solidFill>
                  <a:srgbClr val="343A40"/>
                </a:solidFill>
                <a:effectLst/>
              </a:rPr>
              <a:t>Corporate governance</a:t>
            </a:r>
          </a:p>
          <a:p>
            <a:pPr algn="l">
              <a:buFont typeface="Arial" panose="020B0604020202020204" pitchFamily="34" charset="0"/>
              <a:buChar char="•"/>
            </a:pPr>
            <a:r>
              <a:rPr lang="en-US" sz="2800" b="0" i="0" dirty="0">
                <a:solidFill>
                  <a:srgbClr val="343A40"/>
                </a:solidFill>
                <a:effectLst/>
              </a:rPr>
              <a:t>Transparency and disclosure of information from management</a:t>
            </a:r>
          </a:p>
          <a:p>
            <a:pPr algn="l">
              <a:buFont typeface="Arial" panose="020B0604020202020204" pitchFamily="34" charset="0"/>
              <a:buChar char="•"/>
            </a:pPr>
            <a:r>
              <a:rPr lang="en-US" sz="2800" b="0" i="0" dirty="0">
                <a:solidFill>
                  <a:srgbClr val="343A40"/>
                </a:solidFill>
                <a:effectLst/>
              </a:rPr>
              <a:t>Quality of goods and services</a:t>
            </a:r>
          </a:p>
          <a:p>
            <a:pPr algn="l">
              <a:buFont typeface="Arial" panose="020B0604020202020204" pitchFamily="34" charset="0"/>
              <a:buChar char="•"/>
            </a:pPr>
            <a:r>
              <a:rPr lang="en-US" sz="2800" b="0" i="0" dirty="0">
                <a:solidFill>
                  <a:srgbClr val="343A40"/>
                </a:solidFill>
                <a:effectLst/>
              </a:rPr>
              <a:t>Safety of products and services</a:t>
            </a:r>
          </a:p>
          <a:p>
            <a:pPr algn="l">
              <a:buFont typeface="Arial" panose="020B0604020202020204" pitchFamily="34" charset="0"/>
              <a:buChar char="•"/>
            </a:pPr>
            <a:r>
              <a:rPr lang="en-US" sz="2800" b="0" i="0" dirty="0">
                <a:solidFill>
                  <a:srgbClr val="343A40"/>
                </a:solidFill>
                <a:effectLst/>
              </a:rPr>
              <a:t>Responsible marketing</a:t>
            </a:r>
          </a:p>
          <a:p>
            <a:pPr algn="l">
              <a:buFont typeface="Arial" panose="020B0604020202020204" pitchFamily="34" charset="0"/>
              <a:buChar char="•"/>
            </a:pPr>
            <a:r>
              <a:rPr lang="en-US" sz="2800" b="0" i="0" dirty="0">
                <a:solidFill>
                  <a:srgbClr val="343A40"/>
                </a:solidFill>
                <a:effectLst/>
              </a:rPr>
              <a:t>Record keeping</a:t>
            </a:r>
          </a:p>
          <a:p>
            <a:pPr algn="l">
              <a:buFont typeface="Arial" panose="020B0604020202020204" pitchFamily="34" charset="0"/>
              <a:buChar char="•"/>
            </a:pPr>
            <a:r>
              <a:rPr lang="en-US" sz="2800" b="0" i="0" dirty="0">
                <a:solidFill>
                  <a:srgbClr val="343A40"/>
                </a:solidFill>
                <a:effectLst/>
              </a:rPr>
              <a:t>Data and information management/protection</a:t>
            </a:r>
          </a:p>
          <a:p>
            <a:pPr algn="l">
              <a:buFont typeface="Arial" panose="020B0604020202020204" pitchFamily="34" charset="0"/>
              <a:buChar char="•"/>
            </a:pPr>
            <a:r>
              <a:rPr lang="en-US" sz="2800" b="0" i="0" dirty="0">
                <a:solidFill>
                  <a:srgbClr val="343A40"/>
                </a:solidFill>
                <a:effectLst/>
              </a:rPr>
              <a:t>Avoiding bribery and corruption</a:t>
            </a:r>
          </a:p>
        </p:txBody>
      </p:sp>
    </p:spTree>
    <p:extLst>
      <p:ext uri="{BB962C8B-B14F-4D97-AF65-F5344CB8AC3E}">
        <p14:creationId xmlns:p14="http://schemas.microsoft.com/office/powerpoint/2010/main" val="351662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CBE40-CC48-40EA-B79E-B898B69ED072}"/>
              </a:ext>
            </a:extLst>
          </p:cNvPr>
          <p:cNvSpPr txBox="1"/>
          <p:nvPr/>
        </p:nvSpPr>
        <p:spPr>
          <a:xfrm>
            <a:off x="762000" y="914400"/>
            <a:ext cx="7620000" cy="3108543"/>
          </a:xfrm>
          <a:prstGeom prst="rect">
            <a:avLst/>
          </a:prstGeom>
          <a:noFill/>
        </p:spPr>
        <p:txBody>
          <a:bodyPr wrap="square">
            <a:spAutoFit/>
          </a:bodyPr>
          <a:lstStyle/>
          <a:p>
            <a:pPr algn="l"/>
            <a:r>
              <a:rPr lang="en-US" sz="2800" b="1" i="0" dirty="0">
                <a:solidFill>
                  <a:srgbClr val="343A40"/>
                </a:solidFill>
                <a:effectLst/>
              </a:rPr>
              <a:t>Environmental</a:t>
            </a:r>
          </a:p>
          <a:p>
            <a:pPr algn="l">
              <a:buFont typeface="Arial" panose="020B0604020202020204" pitchFamily="34" charset="0"/>
              <a:buChar char="•"/>
            </a:pPr>
            <a:r>
              <a:rPr lang="en-US" sz="2800" b="0" i="0" dirty="0">
                <a:solidFill>
                  <a:srgbClr val="343A40"/>
                </a:solidFill>
                <a:effectLst/>
              </a:rPr>
              <a:t>Recycling and re-using</a:t>
            </a:r>
          </a:p>
          <a:p>
            <a:pPr algn="l">
              <a:buFont typeface="Arial" panose="020B0604020202020204" pitchFamily="34" charset="0"/>
              <a:buChar char="•"/>
            </a:pPr>
            <a:r>
              <a:rPr lang="en-US" sz="2800" b="0" i="0" dirty="0">
                <a:solidFill>
                  <a:srgbClr val="343A40"/>
                </a:solidFill>
                <a:effectLst/>
              </a:rPr>
              <a:t>Waste control</a:t>
            </a:r>
          </a:p>
          <a:p>
            <a:pPr algn="l">
              <a:buFont typeface="Arial" panose="020B0604020202020204" pitchFamily="34" charset="0"/>
              <a:buChar char="•"/>
            </a:pPr>
            <a:r>
              <a:rPr lang="en-US" sz="2800" b="0" i="0" dirty="0">
                <a:solidFill>
                  <a:srgbClr val="343A40"/>
                </a:solidFill>
                <a:effectLst/>
              </a:rPr>
              <a:t>Preventing pollution (air, light, soil, ocean, etc.)</a:t>
            </a:r>
          </a:p>
          <a:p>
            <a:pPr algn="l">
              <a:buFont typeface="Arial" panose="020B0604020202020204" pitchFamily="34" charset="0"/>
              <a:buChar char="•"/>
            </a:pPr>
            <a:r>
              <a:rPr lang="en-US" sz="2800" b="0" i="0" dirty="0">
                <a:solidFill>
                  <a:srgbClr val="343A40"/>
                </a:solidFill>
                <a:effectLst/>
              </a:rPr>
              <a:t>Sustainable energy and resource consumption</a:t>
            </a:r>
          </a:p>
          <a:p>
            <a:pPr algn="l">
              <a:buFont typeface="Arial" panose="020B0604020202020204" pitchFamily="34" charset="0"/>
              <a:buChar char="•"/>
            </a:pPr>
            <a:r>
              <a:rPr lang="en-US" sz="2800" b="0" i="0" dirty="0">
                <a:solidFill>
                  <a:srgbClr val="343A40"/>
                </a:solidFill>
                <a:effectLst/>
              </a:rPr>
              <a:t>Travel efficiencies</a:t>
            </a:r>
          </a:p>
          <a:p>
            <a:pPr algn="l">
              <a:buFont typeface="Arial" panose="020B0604020202020204" pitchFamily="34" charset="0"/>
              <a:buChar char="•"/>
            </a:pPr>
            <a:r>
              <a:rPr lang="en-US" sz="2800" b="0" i="0" dirty="0">
                <a:solidFill>
                  <a:srgbClr val="343A40"/>
                </a:solidFill>
                <a:effectLst/>
              </a:rPr>
              <a:t>Positive action to improve the local environment</a:t>
            </a:r>
          </a:p>
        </p:txBody>
      </p:sp>
    </p:spTree>
    <p:extLst>
      <p:ext uri="{BB962C8B-B14F-4D97-AF65-F5344CB8AC3E}">
        <p14:creationId xmlns:p14="http://schemas.microsoft.com/office/powerpoint/2010/main" val="2951952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1944454-23B2-4869-A460-6D8E46B304E0}"/>
              </a:ext>
            </a:extLst>
          </p:cNvPr>
          <p:cNvSpPr txBox="1">
            <a:spLocks/>
          </p:cNvSpPr>
          <p:nvPr/>
        </p:nvSpPr>
        <p:spPr>
          <a:xfrm>
            <a:off x="1297939" y="560070"/>
            <a:ext cx="4705350" cy="695960"/>
          </a:xfrm>
          <a:prstGeom prst="rect">
            <a:avLst/>
          </a:prstGeom>
        </p:spPr>
        <p:txBody>
          <a:bodyPr vert="horz" wrap="square" lIns="0" tIns="12700" rIns="0" bIns="0" rtlCol="0">
            <a:spAutoFit/>
          </a:bodyPr>
          <a:lst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12700">
              <a:lnSpc>
                <a:spcPct val="100000"/>
              </a:lnSpc>
              <a:spcBef>
                <a:spcPts val="100"/>
              </a:spcBef>
            </a:pPr>
            <a:r>
              <a:rPr lang="en-IN"/>
              <a:t>4 </a:t>
            </a:r>
            <a:r>
              <a:rPr lang="en-IN" spc="-5"/>
              <a:t>M- </a:t>
            </a:r>
            <a:r>
              <a:rPr lang="en-IN"/>
              <a:t>CSR</a:t>
            </a:r>
            <a:r>
              <a:rPr lang="en-IN" spc="-70"/>
              <a:t> </a:t>
            </a:r>
            <a:r>
              <a:rPr lang="en-IN"/>
              <a:t>Corporate</a:t>
            </a:r>
            <a:endParaRPr lang="en-IN" dirty="0"/>
          </a:p>
        </p:txBody>
      </p:sp>
      <p:sp>
        <p:nvSpPr>
          <p:cNvPr id="3" name="object 6">
            <a:extLst>
              <a:ext uri="{FF2B5EF4-FFF2-40B4-BE49-F238E27FC236}">
                <a16:creationId xmlns:a16="http://schemas.microsoft.com/office/drawing/2014/main" id="{DE28DC44-0074-42CC-ABD1-11859B5A98F9}"/>
              </a:ext>
            </a:extLst>
          </p:cNvPr>
          <p:cNvSpPr txBox="1"/>
          <p:nvPr/>
        </p:nvSpPr>
        <p:spPr>
          <a:xfrm>
            <a:off x="885508" y="560070"/>
            <a:ext cx="7372984" cy="5196294"/>
          </a:xfrm>
          <a:prstGeom prst="rect">
            <a:avLst/>
          </a:prstGeom>
        </p:spPr>
        <p:txBody>
          <a:bodyPr vert="horz" wrap="square" lIns="0" tIns="12700" rIns="0" bIns="0" rtlCol="0">
            <a:spAutoFit/>
          </a:bodyPr>
          <a:lstStyle/>
          <a:p>
            <a:pPr marL="86995" marR="154305" algn="ctr">
              <a:lnSpc>
                <a:spcPct val="100000"/>
              </a:lnSpc>
              <a:spcBef>
                <a:spcPts val="100"/>
              </a:spcBef>
            </a:pPr>
            <a:endParaRPr lang="en-US" sz="2800" dirty="0">
              <a:solidFill>
                <a:srgbClr val="BF0000"/>
              </a:solidFill>
              <a:cs typeface="Times New Roman"/>
            </a:endParaRPr>
          </a:p>
          <a:p>
            <a:pPr marL="86995" marR="154305" algn="ctr">
              <a:lnSpc>
                <a:spcPct val="100000"/>
              </a:lnSpc>
              <a:spcBef>
                <a:spcPts val="100"/>
              </a:spcBef>
            </a:pPr>
            <a:r>
              <a:rPr sz="2800" dirty="0">
                <a:solidFill>
                  <a:srgbClr val="BF0000"/>
                </a:solidFill>
                <a:cs typeface="Times New Roman"/>
              </a:rPr>
              <a:t>Many of the philanthropist activities are not monitored  or measured. </a:t>
            </a:r>
            <a:r>
              <a:rPr sz="2800" spc="-5" dirty="0">
                <a:solidFill>
                  <a:srgbClr val="BF0000"/>
                </a:solidFill>
                <a:cs typeface="Times New Roman"/>
              </a:rPr>
              <a:t>Unlike </a:t>
            </a:r>
            <a:r>
              <a:rPr sz="2800" dirty="0">
                <a:solidFill>
                  <a:srgbClr val="BF0000"/>
                </a:solidFill>
                <a:cs typeface="Times New Roman"/>
              </a:rPr>
              <a:t>Corporate</a:t>
            </a:r>
            <a:r>
              <a:rPr sz="2800" spc="5" dirty="0">
                <a:solidFill>
                  <a:srgbClr val="BF0000"/>
                </a:solidFill>
                <a:cs typeface="Times New Roman"/>
              </a:rPr>
              <a:t> </a:t>
            </a:r>
            <a:r>
              <a:rPr sz="2800" spc="-5" dirty="0">
                <a:solidFill>
                  <a:srgbClr val="BF0000"/>
                </a:solidFill>
                <a:cs typeface="Times New Roman"/>
              </a:rPr>
              <a:t>CSR.</a:t>
            </a:r>
            <a:endParaRPr sz="2800" dirty="0">
              <a:cs typeface="Times New Roman"/>
            </a:endParaRPr>
          </a:p>
          <a:p>
            <a:pPr marL="368300" marR="436880" algn="ctr">
              <a:lnSpc>
                <a:spcPct val="100000"/>
              </a:lnSpc>
            </a:pPr>
            <a:r>
              <a:rPr sz="2800" spc="-5" dirty="0">
                <a:solidFill>
                  <a:srgbClr val="BF0000"/>
                </a:solidFill>
                <a:cs typeface="Times New Roman"/>
              </a:rPr>
              <a:t>Four </a:t>
            </a:r>
            <a:r>
              <a:rPr sz="2800" dirty="0">
                <a:solidFill>
                  <a:srgbClr val="BF0000"/>
                </a:solidFill>
                <a:cs typeface="Times New Roman"/>
              </a:rPr>
              <a:t>M </a:t>
            </a:r>
            <a:r>
              <a:rPr sz="2800" spc="-5" dirty="0">
                <a:solidFill>
                  <a:srgbClr val="BF0000"/>
                </a:solidFill>
                <a:cs typeface="Times New Roman"/>
              </a:rPr>
              <a:t>of </a:t>
            </a:r>
            <a:r>
              <a:rPr sz="2800" dirty="0">
                <a:solidFill>
                  <a:srgbClr val="BF0000"/>
                </a:solidFill>
                <a:cs typeface="Times New Roman"/>
              </a:rPr>
              <a:t>corporate social responsibility taken up  By corporate has inbuilt 4</a:t>
            </a:r>
            <a:r>
              <a:rPr sz="2800" spc="-20" dirty="0">
                <a:solidFill>
                  <a:srgbClr val="BF0000"/>
                </a:solidFill>
                <a:cs typeface="Times New Roman"/>
              </a:rPr>
              <a:t> </a:t>
            </a:r>
            <a:r>
              <a:rPr sz="2800" dirty="0">
                <a:solidFill>
                  <a:srgbClr val="BF0000"/>
                </a:solidFill>
                <a:cs typeface="Times New Roman"/>
              </a:rPr>
              <a:t>M</a:t>
            </a:r>
            <a:endParaRPr sz="2800" dirty="0">
              <a:cs typeface="Times New Roman"/>
            </a:endParaRPr>
          </a:p>
          <a:p>
            <a:pPr marL="2106930" marR="2100580" indent="635" algn="ctr">
              <a:lnSpc>
                <a:spcPct val="100000"/>
              </a:lnSpc>
            </a:pPr>
            <a:r>
              <a:rPr sz="2800" dirty="0">
                <a:cs typeface="Times New Roman"/>
              </a:rPr>
              <a:t>Meaningful, projects  Managing the</a:t>
            </a:r>
            <a:r>
              <a:rPr sz="2800" spc="-70" dirty="0">
                <a:cs typeface="Times New Roman"/>
              </a:rPr>
              <a:t> </a:t>
            </a:r>
            <a:r>
              <a:rPr sz="2800" dirty="0">
                <a:cs typeface="Times New Roman"/>
              </a:rPr>
              <a:t>projects  Monitor projects  Measure</a:t>
            </a:r>
            <a:r>
              <a:rPr sz="2800" spc="-15" dirty="0">
                <a:cs typeface="Times New Roman"/>
              </a:rPr>
              <a:t> </a:t>
            </a:r>
            <a:r>
              <a:rPr sz="2800" dirty="0">
                <a:cs typeface="Times New Roman"/>
              </a:rPr>
              <a:t>projects</a:t>
            </a:r>
          </a:p>
          <a:p>
            <a:pPr marL="12700" marR="5080" indent="-635" algn="ctr">
              <a:lnSpc>
                <a:spcPct val="100000"/>
              </a:lnSpc>
            </a:pPr>
            <a:r>
              <a:rPr sz="2800" dirty="0">
                <a:solidFill>
                  <a:srgbClr val="BF0000"/>
                </a:solidFill>
                <a:cs typeface="Times New Roman"/>
              </a:rPr>
              <a:t>Bank of India </a:t>
            </a:r>
            <a:r>
              <a:rPr sz="2800" spc="-5" dirty="0">
                <a:solidFill>
                  <a:srgbClr val="BF0000"/>
                </a:solidFill>
                <a:cs typeface="Times New Roman"/>
              </a:rPr>
              <a:t>does </a:t>
            </a:r>
            <a:r>
              <a:rPr sz="2800" dirty="0">
                <a:solidFill>
                  <a:srgbClr val="BF0000"/>
                </a:solidFill>
                <a:cs typeface="Times New Roman"/>
              </a:rPr>
              <a:t>check </a:t>
            </a:r>
            <a:r>
              <a:rPr sz="2800" spc="-10" dirty="0">
                <a:solidFill>
                  <a:srgbClr val="BF0000"/>
                </a:solidFill>
                <a:cs typeface="Times New Roman"/>
              </a:rPr>
              <a:t>NGOs </a:t>
            </a:r>
            <a:r>
              <a:rPr sz="2800" spc="-5" dirty="0">
                <a:solidFill>
                  <a:srgbClr val="BF0000"/>
                </a:solidFill>
                <a:cs typeface="Times New Roman"/>
              </a:rPr>
              <a:t>how </a:t>
            </a:r>
            <a:r>
              <a:rPr sz="2800" dirty="0">
                <a:solidFill>
                  <a:srgbClr val="BF0000"/>
                </a:solidFill>
                <a:cs typeface="Times New Roman"/>
              </a:rPr>
              <a:t>they operate  Effectively and efficiency. Nearly </a:t>
            </a:r>
            <a:r>
              <a:rPr sz="2800" spc="5" dirty="0">
                <a:solidFill>
                  <a:srgbClr val="BF0000"/>
                </a:solidFill>
                <a:cs typeface="Times New Roman"/>
              </a:rPr>
              <a:t>rs </a:t>
            </a:r>
            <a:r>
              <a:rPr sz="2800" dirty="0">
                <a:solidFill>
                  <a:srgbClr val="BF0000"/>
                </a:solidFill>
                <a:cs typeface="Times New Roman"/>
              </a:rPr>
              <a:t>1 lak crores of</a:t>
            </a:r>
            <a:r>
              <a:rPr sz="2800" spc="-40" dirty="0">
                <a:solidFill>
                  <a:srgbClr val="BF0000"/>
                </a:solidFill>
                <a:cs typeface="Times New Roman"/>
              </a:rPr>
              <a:t> </a:t>
            </a:r>
            <a:r>
              <a:rPr sz="2800" dirty="0">
                <a:solidFill>
                  <a:srgbClr val="BF0000"/>
                </a:solidFill>
                <a:cs typeface="Times New Roman"/>
              </a:rPr>
              <a:t>fund  Available </a:t>
            </a:r>
            <a:r>
              <a:rPr sz="2800" spc="-5" dirty="0">
                <a:solidFill>
                  <a:srgbClr val="BF0000"/>
                </a:solidFill>
                <a:cs typeface="Times New Roman"/>
              </a:rPr>
              <a:t>with </a:t>
            </a:r>
            <a:r>
              <a:rPr sz="2800" dirty="0">
                <a:solidFill>
                  <a:srgbClr val="BF0000"/>
                </a:solidFill>
                <a:cs typeface="Times New Roman"/>
              </a:rPr>
              <a:t>corporate for </a:t>
            </a:r>
            <a:r>
              <a:rPr sz="2800" spc="-5" dirty="0">
                <a:solidFill>
                  <a:srgbClr val="BF0000"/>
                </a:solidFill>
                <a:cs typeface="Times New Roman"/>
              </a:rPr>
              <a:t>CSR </a:t>
            </a:r>
            <a:r>
              <a:rPr sz="2800" dirty="0">
                <a:solidFill>
                  <a:srgbClr val="BF0000"/>
                </a:solidFill>
                <a:cs typeface="Times New Roman"/>
              </a:rPr>
              <a:t>activities.</a:t>
            </a:r>
            <a:endParaRPr sz="2800" dirty="0">
              <a:cs typeface="Times New Roman"/>
            </a:endParaRPr>
          </a:p>
        </p:txBody>
      </p:sp>
    </p:spTree>
    <p:extLst>
      <p:ext uri="{BB962C8B-B14F-4D97-AF65-F5344CB8AC3E}">
        <p14:creationId xmlns:p14="http://schemas.microsoft.com/office/powerpoint/2010/main" val="3932765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66081D-91D9-47CD-AA5F-D3BD9A575D57}"/>
              </a:ext>
            </a:extLst>
          </p:cNvPr>
          <p:cNvSpPr txBox="1"/>
          <p:nvPr/>
        </p:nvSpPr>
        <p:spPr>
          <a:xfrm>
            <a:off x="304800" y="1066800"/>
            <a:ext cx="8534400" cy="2585323"/>
          </a:xfrm>
          <a:prstGeom prst="rect">
            <a:avLst/>
          </a:prstGeom>
          <a:noFill/>
        </p:spPr>
        <p:txBody>
          <a:bodyPr wrap="square">
            <a:spAutoFit/>
          </a:bodyPr>
          <a:lstStyle/>
          <a:p>
            <a:pPr algn="ctr"/>
            <a:r>
              <a:rPr lang="en-US" sz="5400" dirty="0">
                <a:latin typeface="+mn-lt"/>
              </a:rPr>
              <a:t>Business ethics </a:t>
            </a:r>
            <a:br>
              <a:rPr lang="en-US" sz="5400" dirty="0">
                <a:latin typeface="+mn-lt"/>
              </a:rPr>
            </a:br>
            <a:r>
              <a:rPr lang="en-US" sz="5400" dirty="0">
                <a:latin typeface="+mn-lt"/>
              </a:rPr>
              <a:t>and </a:t>
            </a:r>
            <a:br>
              <a:rPr lang="en-US" sz="5400" dirty="0">
                <a:latin typeface="+mn-lt"/>
              </a:rPr>
            </a:br>
            <a:r>
              <a:rPr lang="en-US" sz="5400" dirty="0">
                <a:latin typeface="+mn-lt"/>
              </a:rPr>
              <a:t>problem  of self-­‐interest</a:t>
            </a:r>
            <a:endParaRPr lang="en-IN" sz="5400" dirty="0"/>
          </a:p>
        </p:txBody>
      </p:sp>
    </p:spTree>
    <p:extLst>
      <p:ext uri="{BB962C8B-B14F-4D97-AF65-F5344CB8AC3E}">
        <p14:creationId xmlns:p14="http://schemas.microsoft.com/office/powerpoint/2010/main" val="2743352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585E16-C479-4B08-B4B0-0FC1F3F204B7}"/>
              </a:ext>
            </a:extLst>
          </p:cNvPr>
          <p:cNvSpPr txBox="1"/>
          <p:nvPr/>
        </p:nvSpPr>
        <p:spPr>
          <a:xfrm>
            <a:off x="114300" y="1295400"/>
            <a:ext cx="8915400" cy="5155001"/>
          </a:xfrm>
          <a:prstGeom prst="rect">
            <a:avLst/>
          </a:prstGeom>
          <a:noFill/>
        </p:spPr>
        <p:txBody>
          <a:bodyPr wrap="square">
            <a:spAutoFit/>
          </a:bodyPr>
          <a:lstStyle/>
          <a:p>
            <a:pPr marL="358775" marR="123189" indent="-342900">
              <a:lnSpc>
                <a:spcPts val="3800"/>
              </a:lnSpc>
              <a:spcBef>
                <a:spcPts val="260"/>
              </a:spcBef>
              <a:buFont typeface="Arial"/>
              <a:buChar char="•"/>
              <a:tabLst>
                <a:tab pos="358140" algn="l"/>
                <a:tab pos="358775" algn="l"/>
              </a:tabLst>
            </a:pPr>
            <a:r>
              <a:rPr lang="en-US" sz="2800" dirty="0"/>
              <a:t>Incompatible with ”the moral point of view” –  self-­‐interest can never be the basis for  </a:t>
            </a:r>
            <a:r>
              <a:rPr lang="en-US" sz="2800" dirty="0" err="1"/>
              <a:t>morality.The</a:t>
            </a:r>
            <a:r>
              <a:rPr lang="en-US" sz="2800" dirty="0"/>
              <a:t> content of moral principles </a:t>
            </a:r>
            <a:r>
              <a:rPr lang="en-US" sz="2800" dirty="0" err="1">
                <a:cs typeface="Times New Roman"/>
              </a:rPr>
              <a:t>B</a:t>
            </a:r>
            <a:r>
              <a:rPr lang="en-US" sz="2800" dirty="0" err="1"/>
              <a:t>eneﬁcient</a:t>
            </a:r>
            <a:r>
              <a:rPr lang="en-US" sz="2800" dirty="0"/>
              <a:t>  for everyone</a:t>
            </a:r>
          </a:p>
          <a:p>
            <a:pPr marL="473075">
              <a:lnSpc>
                <a:spcPct val="100000"/>
              </a:lnSpc>
              <a:spcBef>
                <a:spcPts val="480"/>
              </a:spcBef>
            </a:pPr>
            <a:r>
              <a:rPr lang="en-US" sz="2800" dirty="0"/>
              <a:t>(Kurt Baier (1958) </a:t>
            </a:r>
            <a:r>
              <a:rPr lang="en-US" sz="2800" i="1" dirty="0">
                <a:cs typeface="Carlito"/>
              </a:rPr>
              <a:t>The moral point of view)</a:t>
            </a:r>
          </a:p>
          <a:p>
            <a:pPr marL="355600" marR="5080" indent="-342900">
              <a:lnSpc>
                <a:spcPts val="3400"/>
              </a:lnSpc>
              <a:spcBef>
                <a:spcPts val="580"/>
              </a:spcBef>
              <a:buFont typeface="Arial"/>
              <a:buChar char="•"/>
              <a:tabLst>
                <a:tab pos="354965" algn="l"/>
                <a:tab pos="355600" algn="l"/>
              </a:tabLst>
            </a:pPr>
            <a:r>
              <a:rPr lang="en-US" sz="2800" dirty="0">
                <a:cs typeface="Carlito"/>
              </a:rPr>
              <a:t>Incompatible with the ”minimum conception  of morality”: Morality is the endeavor to guide one’s  conduct by reason and simultaneously giving  equal weight to the interest of each individual  aﬀected by ones conduct</a:t>
            </a:r>
          </a:p>
          <a:p>
            <a:pPr marL="12700" marR="354965">
              <a:lnSpc>
                <a:spcPts val="3429"/>
              </a:lnSpc>
            </a:pPr>
            <a:r>
              <a:rPr lang="en-US" sz="2800" dirty="0">
                <a:cs typeface="Carlito"/>
              </a:rPr>
              <a:t> (James Rachels (2011) </a:t>
            </a:r>
            <a:r>
              <a:rPr lang="en-US" sz="2800" i="1" dirty="0">
                <a:cs typeface="Carlito"/>
              </a:rPr>
              <a:t>The elements of moral philosophy</a:t>
            </a:r>
            <a:r>
              <a:rPr lang="en-US" sz="2800" dirty="0">
                <a:cs typeface="Carlito"/>
              </a:rPr>
              <a:t>)</a:t>
            </a:r>
            <a:endParaRPr lang="en-US" sz="2800" i="1" dirty="0">
              <a:cs typeface="Carlito"/>
            </a:endParaRPr>
          </a:p>
          <a:p>
            <a:pPr marL="12700" marR="354965">
              <a:lnSpc>
                <a:spcPts val="3429"/>
              </a:lnSpc>
            </a:pPr>
            <a:endParaRPr lang="en-US" sz="2800" i="1" dirty="0">
              <a:cs typeface="Carlito"/>
            </a:endParaRPr>
          </a:p>
        </p:txBody>
      </p:sp>
      <p:sp>
        <p:nvSpPr>
          <p:cNvPr id="5" name="TextBox 4">
            <a:extLst>
              <a:ext uri="{FF2B5EF4-FFF2-40B4-BE49-F238E27FC236}">
                <a16:creationId xmlns:a16="http://schemas.microsoft.com/office/drawing/2014/main" id="{8FB8C33D-F7CD-47DD-A9B4-9EFCE9FF22C1}"/>
              </a:ext>
            </a:extLst>
          </p:cNvPr>
          <p:cNvSpPr txBox="1"/>
          <p:nvPr/>
        </p:nvSpPr>
        <p:spPr>
          <a:xfrm>
            <a:off x="2743200" y="222933"/>
            <a:ext cx="4614530" cy="830997"/>
          </a:xfrm>
          <a:prstGeom prst="rect">
            <a:avLst/>
          </a:prstGeom>
          <a:noFill/>
        </p:spPr>
        <p:txBody>
          <a:bodyPr wrap="square">
            <a:spAutoFit/>
          </a:bodyPr>
          <a:lstStyle/>
          <a:p>
            <a:r>
              <a:rPr lang="en-IN" sz="4800" dirty="0">
                <a:latin typeface="+mn-lt"/>
              </a:rPr>
              <a:t>Self-­ Interest</a:t>
            </a:r>
            <a:endParaRPr lang="en-IN" sz="4800" dirty="0"/>
          </a:p>
        </p:txBody>
      </p:sp>
    </p:spTree>
    <p:extLst>
      <p:ext uri="{BB962C8B-B14F-4D97-AF65-F5344CB8AC3E}">
        <p14:creationId xmlns:p14="http://schemas.microsoft.com/office/powerpoint/2010/main" val="741193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2049526"/>
            <a:ext cx="7840980" cy="3357879"/>
          </a:xfrm>
          <a:prstGeom prst="rect">
            <a:avLst/>
          </a:prstGeom>
        </p:spPr>
        <p:txBody>
          <a:bodyPr vert="horz" wrap="square" lIns="0" tIns="66040" rIns="0" bIns="0" rtlCol="0">
            <a:spAutoFit/>
          </a:bodyPr>
          <a:lstStyle/>
          <a:p>
            <a:pPr marL="355600" marR="193675" indent="-342900">
              <a:lnSpc>
                <a:spcPts val="2850"/>
              </a:lnSpc>
              <a:spcBef>
                <a:spcPts val="520"/>
              </a:spcBef>
              <a:buFont typeface="Arial"/>
              <a:buChar char="•"/>
              <a:tabLst>
                <a:tab pos="354965" algn="l"/>
                <a:tab pos="355600" algn="l"/>
              </a:tabLst>
            </a:pPr>
            <a:r>
              <a:rPr sz="2700" spc="-5" dirty="0">
                <a:cs typeface="Carlito"/>
              </a:rPr>
              <a:t>Economists assume </a:t>
            </a:r>
            <a:r>
              <a:rPr sz="2700" dirty="0">
                <a:cs typeface="Carlito"/>
              </a:rPr>
              <a:t>that </a:t>
            </a:r>
            <a:r>
              <a:rPr sz="2700" spc="-5" dirty="0">
                <a:cs typeface="Carlito"/>
              </a:rPr>
              <a:t>people make choices </a:t>
            </a:r>
            <a:r>
              <a:rPr sz="2700" dirty="0">
                <a:cs typeface="Carlito"/>
              </a:rPr>
              <a:t>in in a  </a:t>
            </a:r>
            <a:r>
              <a:rPr sz="2700" spc="-5" dirty="0">
                <a:cs typeface="Carlito"/>
              </a:rPr>
              <a:t>rational manner motivated </a:t>
            </a:r>
            <a:r>
              <a:rPr sz="2700" dirty="0">
                <a:cs typeface="Carlito"/>
              </a:rPr>
              <a:t>by their</a:t>
            </a:r>
            <a:r>
              <a:rPr sz="2700" spc="-10" dirty="0">
                <a:cs typeface="Carlito"/>
              </a:rPr>
              <a:t> </a:t>
            </a:r>
            <a:r>
              <a:rPr sz="2700" dirty="0">
                <a:cs typeface="Carlito"/>
              </a:rPr>
              <a:t>self-­‐interest.</a:t>
            </a:r>
          </a:p>
          <a:p>
            <a:pPr>
              <a:lnSpc>
                <a:spcPct val="100000"/>
              </a:lnSpc>
              <a:spcBef>
                <a:spcPts val="40"/>
              </a:spcBef>
            </a:pPr>
            <a:endParaRPr sz="3400" dirty="0">
              <a:cs typeface="Carlito"/>
            </a:endParaRPr>
          </a:p>
          <a:p>
            <a:pPr marL="469900" marR="5080" indent="-457200" algn="just">
              <a:lnSpc>
                <a:spcPct val="90300"/>
              </a:lnSpc>
            </a:pPr>
            <a:r>
              <a:rPr sz="2700" dirty="0">
                <a:cs typeface="Carlito"/>
              </a:rPr>
              <a:t>The </a:t>
            </a:r>
            <a:r>
              <a:rPr sz="2700" spc="-5" dirty="0">
                <a:cs typeface="Carlito"/>
              </a:rPr>
              <a:t>rationality assumption: </a:t>
            </a:r>
            <a:r>
              <a:rPr sz="2700" dirty="0">
                <a:cs typeface="Carlito"/>
              </a:rPr>
              <a:t>The </a:t>
            </a:r>
            <a:r>
              <a:rPr sz="2700" spc="-5" dirty="0">
                <a:cs typeface="Carlito"/>
              </a:rPr>
              <a:t>assumption </a:t>
            </a:r>
            <a:r>
              <a:rPr sz="2700" dirty="0">
                <a:cs typeface="Carlito"/>
              </a:rPr>
              <a:t>that </a:t>
            </a:r>
            <a:r>
              <a:rPr sz="2700" spc="-5" dirty="0">
                <a:cs typeface="Carlito"/>
              </a:rPr>
              <a:t>people  </a:t>
            </a:r>
            <a:r>
              <a:rPr sz="2700" dirty="0">
                <a:cs typeface="Carlito"/>
              </a:rPr>
              <a:t>do </a:t>
            </a:r>
            <a:r>
              <a:rPr sz="2700" spc="-5" dirty="0">
                <a:cs typeface="Carlito"/>
              </a:rPr>
              <a:t>not intentionally make decisions </a:t>
            </a:r>
            <a:r>
              <a:rPr sz="2700" dirty="0">
                <a:cs typeface="Carlito"/>
              </a:rPr>
              <a:t>that </a:t>
            </a:r>
            <a:r>
              <a:rPr sz="2700" spc="-5" dirty="0">
                <a:cs typeface="Carlito"/>
              </a:rPr>
              <a:t>would leave  </a:t>
            </a:r>
            <a:r>
              <a:rPr sz="2700" dirty="0">
                <a:cs typeface="Carlito"/>
              </a:rPr>
              <a:t>them </a:t>
            </a:r>
            <a:r>
              <a:rPr sz="2700" spc="-5" dirty="0">
                <a:cs typeface="Carlito"/>
              </a:rPr>
              <a:t>worse oﬀ, </a:t>
            </a:r>
            <a:r>
              <a:rPr sz="2700" dirty="0">
                <a:cs typeface="Carlito"/>
              </a:rPr>
              <a:t>but </a:t>
            </a:r>
            <a:r>
              <a:rPr sz="2700" spc="-5" dirty="0">
                <a:cs typeface="Carlito"/>
              </a:rPr>
              <a:t>rather maximize </a:t>
            </a:r>
            <a:r>
              <a:rPr sz="2700" dirty="0">
                <a:cs typeface="Carlito"/>
              </a:rPr>
              <a:t>their</a:t>
            </a:r>
            <a:r>
              <a:rPr sz="2700" spc="5" dirty="0">
                <a:cs typeface="Carlito"/>
              </a:rPr>
              <a:t> </a:t>
            </a:r>
            <a:r>
              <a:rPr sz="2700" spc="-5" dirty="0">
                <a:cs typeface="Carlito"/>
              </a:rPr>
              <a:t>utility.</a:t>
            </a:r>
            <a:endParaRPr sz="2700" dirty="0">
              <a:cs typeface="Carlito"/>
            </a:endParaRPr>
          </a:p>
          <a:p>
            <a:pPr>
              <a:lnSpc>
                <a:spcPct val="100000"/>
              </a:lnSpc>
              <a:spcBef>
                <a:spcPts val="5"/>
              </a:spcBef>
            </a:pPr>
            <a:endParaRPr sz="3200" dirty="0">
              <a:cs typeface="Carlito"/>
            </a:endParaRPr>
          </a:p>
          <a:p>
            <a:pPr marL="12700">
              <a:lnSpc>
                <a:spcPct val="100000"/>
              </a:lnSpc>
            </a:pPr>
            <a:endParaRPr sz="2700" dirty="0">
              <a:cs typeface="Carlito"/>
            </a:endParaRPr>
          </a:p>
        </p:txBody>
      </p:sp>
      <p:sp>
        <p:nvSpPr>
          <p:cNvPr id="3" name="object 3"/>
          <p:cNvSpPr txBox="1">
            <a:spLocks noGrp="1"/>
          </p:cNvSpPr>
          <p:nvPr>
            <p:ph type="title"/>
          </p:nvPr>
        </p:nvSpPr>
        <p:spPr>
          <a:xfrm>
            <a:off x="1549888" y="609600"/>
            <a:ext cx="5813083" cy="574040"/>
          </a:xfrm>
          <a:prstGeom prst="rect">
            <a:avLst/>
          </a:prstGeom>
        </p:spPr>
        <p:txBody>
          <a:bodyPr vert="horz" wrap="square" lIns="0" tIns="12700" rIns="0" bIns="0" rtlCol="0">
            <a:spAutoFit/>
          </a:bodyPr>
          <a:lstStyle/>
          <a:p>
            <a:pPr marL="12700">
              <a:lnSpc>
                <a:spcPct val="100000"/>
              </a:lnSpc>
              <a:spcBef>
                <a:spcPts val="100"/>
              </a:spcBef>
            </a:pPr>
            <a:r>
              <a:rPr sz="3600" dirty="0">
                <a:latin typeface="+mn-lt"/>
              </a:rPr>
              <a:t>So </a:t>
            </a:r>
            <a:r>
              <a:rPr sz="3600" spc="-5" dirty="0">
                <a:latin typeface="+mn-lt"/>
              </a:rPr>
              <a:t>what about</a:t>
            </a:r>
            <a:r>
              <a:rPr sz="3600" spc="-60" dirty="0">
                <a:latin typeface="+mn-lt"/>
              </a:rPr>
              <a:t> </a:t>
            </a:r>
            <a:r>
              <a:rPr sz="3600" dirty="0">
                <a:latin typeface="+mn-lt"/>
              </a:rPr>
              <a:t>business?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1377" y="76200"/>
            <a:ext cx="7958794" cy="1120820"/>
          </a:xfrm>
          <a:prstGeom prst="rect">
            <a:avLst/>
          </a:prstGeom>
        </p:spPr>
        <p:txBody>
          <a:bodyPr vert="horz" wrap="square" lIns="0" tIns="12700" rIns="0" bIns="0" rtlCol="0">
            <a:spAutoFit/>
          </a:bodyPr>
          <a:lstStyle/>
          <a:p>
            <a:pPr marL="931544" marR="5080" indent="-899794" algn="ctr">
              <a:lnSpc>
                <a:spcPct val="100000"/>
              </a:lnSpc>
              <a:spcBef>
                <a:spcPts val="100"/>
              </a:spcBef>
            </a:pPr>
            <a:r>
              <a:rPr sz="3600" dirty="0">
                <a:latin typeface="+mn-lt"/>
              </a:rPr>
              <a:t>The </a:t>
            </a:r>
            <a:r>
              <a:rPr sz="3600" spc="-5" dirty="0">
                <a:latin typeface="+mn-lt"/>
              </a:rPr>
              <a:t>economic way of </a:t>
            </a:r>
            <a:r>
              <a:rPr sz="3600" dirty="0">
                <a:latin typeface="+mn-lt"/>
              </a:rPr>
              <a:t>thinking</a:t>
            </a:r>
            <a:br>
              <a:rPr lang="en-US" sz="3600" dirty="0">
                <a:latin typeface="+mn-lt"/>
              </a:rPr>
            </a:br>
            <a:r>
              <a:rPr sz="3600" dirty="0">
                <a:latin typeface="+mn-lt"/>
              </a:rPr>
              <a:t> </a:t>
            </a:r>
            <a:r>
              <a:rPr sz="3600" spc="-5" dirty="0">
                <a:latin typeface="+mn-lt"/>
              </a:rPr>
              <a:t>(the  </a:t>
            </a:r>
            <a:r>
              <a:rPr sz="3600" dirty="0">
                <a:latin typeface="+mn-lt"/>
              </a:rPr>
              <a:t>basis </a:t>
            </a:r>
            <a:r>
              <a:rPr sz="3600" spc="-5" dirty="0">
                <a:latin typeface="+mn-lt"/>
              </a:rPr>
              <a:t>for decision</a:t>
            </a:r>
            <a:r>
              <a:rPr sz="3600" spc="-10" dirty="0">
                <a:latin typeface="+mn-lt"/>
              </a:rPr>
              <a:t> </a:t>
            </a:r>
            <a:r>
              <a:rPr sz="3600" spc="-5" dirty="0">
                <a:latin typeface="+mn-lt"/>
              </a:rPr>
              <a:t>making)</a:t>
            </a:r>
          </a:p>
        </p:txBody>
      </p:sp>
      <p:sp>
        <p:nvSpPr>
          <p:cNvPr id="3" name="object 3"/>
          <p:cNvSpPr txBox="1"/>
          <p:nvPr/>
        </p:nvSpPr>
        <p:spPr>
          <a:xfrm>
            <a:off x="457200" y="2057400"/>
            <a:ext cx="7946389" cy="3182620"/>
          </a:xfrm>
          <a:prstGeom prst="rect">
            <a:avLst/>
          </a:prstGeom>
        </p:spPr>
        <p:txBody>
          <a:bodyPr vert="horz" wrap="square" lIns="0" tIns="33020" rIns="0" bIns="0" rtlCol="0">
            <a:spAutoFit/>
          </a:bodyPr>
          <a:lstStyle/>
          <a:p>
            <a:pPr marL="292100" marR="5080" indent="-279400">
              <a:lnSpc>
                <a:spcPts val="3300"/>
              </a:lnSpc>
              <a:spcBef>
                <a:spcPts val="260"/>
              </a:spcBef>
              <a:buFont typeface="Arial"/>
              <a:buChar char="–"/>
              <a:tabLst>
                <a:tab pos="298450" algn="l"/>
              </a:tabLst>
            </a:pPr>
            <a:r>
              <a:rPr sz="2800" spc="-5" dirty="0">
                <a:cs typeface="Carlito"/>
              </a:rPr>
              <a:t>Economic questions arise </a:t>
            </a:r>
            <a:r>
              <a:rPr sz="2800" dirty="0">
                <a:cs typeface="Carlito"/>
              </a:rPr>
              <a:t>because </a:t>
            </a:r>
            <a:r>
              <a:rPr sz="2800" spc="-5" dirty="0">
                <a:cs typeface="Carlito"/>
              </a:rPr>
              <a:t>we want more  </a:t>
            </a:r>
            <a:r>
              <a:rPr sz="2800" dirty="0">
                <a:cs typeface="Carlito"/>
              </a:rPr>
              <a:t>than </a:t>
            </a:r>
            <a:r>
              <a:rPr sz="2800" spc="-5" dirty="0">
                <a:cs typeface="Carlito"/>
              </a:rPr>
              <a:t>we </a:t>
            </a:r>
            <a:r>
              <a:rPr sz="2800" dirty="0">
                <a:cs typeface="Carlito"/>
              </a:rPr>
              <a:t>can get.</a:t>
            </a:r>
          </a:p>
          <a:p>
            <a:pPr marL="292100" marR="687705" indent="-279400">
              <a:lnSpc>
                <a:spcPts val="3329"/>
              </a:lnSpc>
              <a:spcBef>
                <a:spcPts val="745"/>
              </a:spcBef>
              <a:buFont typeface="Arial"/>
              <a:buChar char="–"/>
              <a:tabLst>
                <a:tab pos="298450" algn="l"/>
              </a:tabLst>
            </a:pPr>
            <a:r>
              <a:rPr sz="2800" spc="-5" dirty="0">
                <a:cs typeface="Carlito"/>
              </a:rPr>
              <a:t>Due </a:t>
            </a:r>
            <a:r>
              <a:rPr sz="2800" dirty="0">
                <a:cs typeface="Carlito"/>
              </a:rPr>
              <a:t>to </a:t>
            </a:r>
            <a:r>
              <a:rPr sz="2800" spc="-5" dirty="0">
                <a:cs typeface="Carlito"/>
              </a:rPr>
              <a:t>scarcity we cannot </a:t>
            </a:r>
            <a:r>
              <a:rPr sz="2800" dirty="0">
                <a:cs typeface="Carlito"/>
              </a:rPr>
              <a:t>get </a:t>
            </a:r>
            <a:r>
              <a:rPr sz="2800" spc="-5" dirty="0">
                <a:cs typeface="Carlito"/>
              </a:rPr>
              <a:t>everything we  want. We therefore must make</a:t>
            </a:r>
            <a:r>
              <a:rPr sz="2800" spc="15" dirty="0">
                <a:cs typeface="Carlito"/>
              </a:rPr>
              <a:t> </a:t>
            </a:r>
            <a:r>
              <a:rPr sz="2800" b="1" i="1" spc="-5" dirty="0">
                <a:cs typeface="Carlito"/>
              </a:rPr>
              <a:t>choices</a:t>
            </a:r>
            <a:r>
              <a:rPr sz="2800" spc="-5" dirty="0">
                <a:cs typeface="Carlito"/>
              </a:rPr>
              <a:t>.</a:t>
            </a:r>
            <a:endParaRPr sz="2800" dirty="0">
              <a:cs typeface="Carlito"/>
            </a:endParaRPr>
          </a:p>
          <a:p>
            <a:pPr marL="292100" marR="11430" indent="-279400">
              <a:lnSpc>
                <a:spcPct val="100099"/>
              </a:lnSpc>
              <a:spcBef>
                <a:spcPts val="600"/>
              </a:spcBef>
              <a:buFont typeface="Arial"/>
              <a:buChar char="–"/>
              <a:tabLst>
                <a:tab pos="298450" algn="l"/>
              </a:tabLst>
            </a:pPr>
            <a:r>
              <a:rPr sz="2800" dirty="0">
                <a:cs typeface="Carlito"/>
              </a:rPr>
              <a:t>The </a:t>
            </a:r>
            <a:r>
              <a:rPr sz="2800" spc="-5" dirty="0">
                <a:cs typeface="Carlito"/>
              </a:rPr>
              <a:t>choices we make </a:t>
            </a:r>
            <a:r>
              <a:rPr sz="2800" dirty="0">
                <a:cs typeface="Carlito"/>
              </a:rPr>
              <a:t>depend </a:t>
            </a:r>
            <a:r>
              <a:rPr sz="2800" spc="-5" dirty="0">
                <a:cs typeface="Carlito"/>
              </a:rPr>
              <a:t>on </a:t>
            </a:r>
            <a:r>
              <a:rPr sz="2800" dirty="0">
                <a:cs typeface="Carlito"/>
              </a:rPr>
              <a:t>the </a:t>
            </a:r>
            <a:r>
              <a:rPr sz="2800" spc="-5" dirty="0">
                <a:cs typeface="Carlito"/>
              </a:rPr>
              <a:t>incentives  we face. Incentive </a:t>
            </a:r>
            <a:r>
              <a:rPr sz="2800" dirty="0">
                <a:cs typeface="Carlito"/>
              </a:rPr>
              <a:t>= a </a:t>
            </a:r>
            <a:r>
              <a:rPr sz="2800" spc="-5" dirty="0">
                <a:cs typeface="Carlito"/>
              </a:rPr>
              <a:t>reward </a:t>
            </a:r>
            <a:r>
              <a:rPr sz="2800" dirty="0">
                <a:cs typeface="Carlito"/>
              </a:rPr>
              <a:t>that </a:t>
            </a:r>
            <a:r>
              <a:rPr sz="2800" spc="-5" dirty="0">
                <a:cs typeface="Carlito"/>
              </a:rPr>
              <a:t>encourages </a:t>
            </a:r>
            <a:r>
              <a:rPr sz="2800" dirty="0">
                <a:cs typeface="Carlito"/>
              </a:rPr>
              <a:t>an  </a:t>
            </a:r>
            <a:r>
              <a:rPr sz="2800" spc="-10" dirty="0">
                <a:cs typeface="Carlito"/>
              </a:rPr>
              <a:t>action </a:t>
            </a:r>
            <a:r>
              <a:rPr sz="2800" spc="-5" dirty="0">
                <a:cs typeface="Carlito"/>
              </a:rPr>
              <a:t>or </a:t>
            </a:r>
            <a:r>
              <a:rPr sz="2800" dirty="0">
                <a:cs typeface="Carlito"/>
              </a:rPr>
              <a:t>a </a:t>
            </a:r>
            <a:r>
              <a:rPr sz="2800" spc="-5" dirty="0">
                <a:cs typeface="Carlito"/>
              </a:rPr>
              <a:t>sanction </a:t>
            </a:r>
            <a:r>
              <a:rPr sz="2800" dirty="0">
                <a:cs typeface="Carlito"/>
              </a:rPr>
              <a:t>that </a:t>
            </a:r>
            <a:r>
              <a:rPr sz="2800" spc="-5" dirty="0">
                <a:cs typeface="Carlito"/>
              </a:rPr>
              <a:t>discourages </a:t>
            </a:r>
            <a:r>
              <a:rPr sz="2800" dirty="0">
                <a:cs typeface="Carlito"/>
              </a:rPr>
              <a:t>an</a:t>
            </a:r>
            <a:r>
              <a:rPr sz="2800" spc="30" dirty="0">
                <a:cs typeface="Carlito"/>
              </a:rPr>
              <a:t> </a:t>
            </a:r>
            <a:r>
              <a:rPr sz="2800" spc="-10" dirty="0">
                <a:cs typeface="Carlito"/>
              </a:rPr>
              <a:t>action.</a:t>
            </a:r>
            <a:endParaRPr sz="2800" dirty="0">
              <a:cs typeface="Carli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457200"/>
            <a:ext cx="7182561" cy="566822"/>
          </a:xfrm>
          <a:prstGeom prst="rect">
            <a:avLst/>
          </a:prstGeom>
        </p:spPr>
        <p:txBody>
          <a:bodyPr vert="horz" wrap="square" lIns="0" tIns="12700" rIns="0" bIns="0" rtlCol="0">
            <a:spAutoFit/>
          </a:bodyPr>
          <a:lstStyle/>
          <a:p>
            <a:pPr marL="12700">
              <a:lnSpc>
                <a:spcPct val="100000"/>
              </a:lnSpc>
              <a:spcBef>
                <a:spcPts val="100"/>
              </a:spcBef>
            </a:pPr>
            <a:r>
              <a:rPr sz="3600" dirty="0">
                <a:latin typeface="+mn-lt"/>
              </a:rPr>
              <a:t>Conceptions of self-­‐interest</a:t>
            </a:r>
          </a:p>
        </p:txBody>
      </p:sp>
      <p:sp>
        <p:nvSpPr>
          <p:cNvPr id="3" name="object 3"/>
          <p:cNvSpPr txBox="1"/>
          <p:nvPr/>
        </p:nvSpPr>
        <p:spPr>
          <a:xfrm>
            <a:off x="533400" y="1905000"/>
            <a:ext cx="7769225" cy="410497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800" dirty="0">
                <a:cs typeface="Carlito"/>
              </a:rPr>
              <a:t>Narrow self-­‐interest </a:t>
            </a:r>
            <a:r>
              <a:rPr lang="en-US" sz="2800" dirty="0">
                <a:cs typeface="Carlito"/>
              </a:rPr>
              <a:t>-</a:t>
            </a:r>
            <a:r>
              <a:rPr sz="2800" dirty="0">
                <a:cs typeface="Times New Roman"/>
              </a:rPr>
              <a:t> </a:t>
            </a:r>
            <a:r>
              <a:rPr sz="2800" dirty="0">
                <a:cs typeface="Carlito"/>
              </a:rPr>
              <a:t>selﬁshness</a:t>
            </a:r>
          </a:p>
          <a:p>
            <a:pPr marL="355600" indent="-342900">
              <a:lnSpc>
                <a:spcPct val="100000"/>
              </a:lnSpc>
              <a:buFont typeface="Arial"/>
              <a:buChar char="•"/>
              <a:tabLst>
                <a:tab pos="354965" algn="l"/>
                <a:tab pos="355600" algn="l"/>
              </a:tabLst>
            </a:pPr>
            <a:r>
              <a:rPr sz="2800" dirty="0">
                <a:cs typeface="Carlito"/>
              </a:rPr>
              <a:t>Classical individualism</a:t>
            </a:r>
            <a:r>
              <a:rPr lang="en-US" sz="2800" dirty="0">
                <a:cs typeface="Carlito"/>
              </a:rPr>
              <a:t>-</a:t>
            </a:r>
            <a:r>
              <a:rPr sz="2800" dirty="0">
                <a:cs typeface="Times New Roman"/>
              </a:rPr>
              <a:t> </a:t>
            </a:r>
            <a:r>
              <a:rPr sz="2800" dirty="0">
                <a:cs typeface="Carlito"/>
              </a:rPr>
              <a:t>”beneﬁts all”</a:t>
            </a:r>
          </a:p>
          <a:p>
            <a:pPr marL="749300" marR="5080" lvl="1" indent="-279400">
              <a:lnSpc>
                <a:spcPct val="91000"/>
              </a:lnSpc>
              <a:spcBef>
                <a:spcPts val="525"/>
              </a:spcBef>
              <a:buFont typeface="Arial"/>
              <a:buChar char="–"/>
              <a:tabLst>
                <a:tab pos="755650" algn="l"/>
              </a:tabLst>
            </a:pPr>
            <a:r>
              <a:rPr sz="2800" dirty="0">
                <a:cs typeface="Carlito"/>
              </a:rPr>
              <a:t>Persons ought to further their own self-­‐interest by  self-­‐development of self-­‐perfection, and by doing  so they also further the interests of others.</a:t>
            </a:r>
          </a:p>
          <a:p>
            <a:pPr marL="355600" indent="-342900">
              <a:lnSpc>
                <a:spcPct val="100000"/>
              </a:lnSpc>
              <a:buFont typeface="Arial"/>
              <a:buChar char="•"/>
              <a:tabLst>
                <a:tab pos="354965" algn="l"/>
                <a:tab pos="355600" algn="l"/>
              </a:tabLst>
            </a:pPr>
            <a:r>
              <a:rPr sz="2800" dirty="0">
                <a:cs typeface="Carlito"/>
              </a:rPr>
              <a:t>Enlightened self-­‐interest </a:t>
            </a:r>
            <a:r>
              <a:rPr lang="en-US" sz="2800" dirty="0">
                <a:cs typeface="Carlito"/>
              </a:rPr>
              <a:t>-</a:t>
            </a:r>
            <a:r>
              <a:rPr sz="2800" dirty="0">
                <a:cs typeface="Times New Roman"/>
              </a:rPr>
              <a:t> </a:t>
            </a:r>
            <a:r>
              <a:rPr sz="2800" dirty="0">
                <a:cs typeface="Carlito"/>
              </a:rPr>
              <a:t>reciprocity</a:t>
            </a:r>
          </a:p>
          <a:p>
            <a:pPr marL="749300" marR="360045" lvl="1" indent="-279400">
              <a:lnSpc>
                <a:spcPts val="2780"/>
              </a:lnSpc>
              <a:spcBef>
                <a:spcPts val="720"/>
              </a:spcBef>
              <a:buFont typeface="Arial"/>
              <a:buChar char="–"/>
              <a:tabLst>
                <a:tab pos="755650" algn="l"/>
              </a:tabLst>
            </a:pPr>
            <a:r>
              <a:rPr sz="2800" dirty="0">
                <a:cs typeface="Carlito"/>
              </a:rPr>
              <a:t>Persons who act to further the interests of others  ultimately serve their own self-­‐interest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0200" y="498157"/>
            <a:ext cx="4623904" cy="695960"/>
          </a:xfrm>
          <a:prstGeom prst="rect">
            <a:avLst/>
          </a:prstGeom>
        </p:spPr>
        <p:txBody>
          <a:bodyPr vert="horz" wrap="square" lIns="0" tIns="12700" rIns="0" bIns="0" rtlCol="0">
            <a:spAutoFit/>
          </a:bodyPr>
          <a:lstStyle/>
          <a:p>
            <a:pPr marL="12700" algn="ctr">
              <a:lnSpc>
                <a:spcPct val="100000"/>
              </a:lnSpc>
              <a:spcBef>
                <a:spcPts val="100"/>
              </a:spcBef>
            </a:pPr>
            <a:r>
              <a:rPr sz="4400" dirty="0">
                <a:latin typeface="+mn-lt"/>
              </a:rPr>
              <a:t>Ethical</a:t>
            </a:r>
            <a:r>
              <a:rPr sz="4400" spc="-75" dirty="0">
                <a:latin typeface="+mn-lt"/>
              </a:rPr>
              <a:t> </a:t>
            </a:r>
            <a:r>
              <a:rPr sz="4400" spc="-5" dirty="0">
                <a:latin typeface="+mn-lt"/>
              </a:rPr>
              <a:t>egoism</a:t>
            </a:r>
            <a:endParaRPr sz="4400" dirty="0">
              <a:latin typeface="+mn-lt"/>
            </a:endParaRPr>
          </a:p>
        </p:txBody>
      </p:sp>
      <p:sp>
        <p:nvSpPr>
          <p:cNvPr id="3" name="object 3"/>
          <p:cNvSpPr txBox="1"/>
          <p:nvPr/>
        </p:nvSpPr>
        <p:spPr>
          <a:xfrm>
            <a:off x="609600" y="1676400"/>
            <a:ext cx="7699375" cy="4474943"/>
          </a:xfrm>
          <a:prstGeom prst="rect">
            <a:avLst/>
          </a:prstGeom>
        </p:spPr>
        <p:txBody>
          <a:bodyPr vert="horz" wrap="square" lIns="0" tIns="100965" rIns="0" bIns="0" rtlCol="0">
            <a:spAutoFit/>
          </a:bodyPr>
          <a:lstStyle/>
          <a:p>
            <a:pPr marL="355600" marR="384810">
              <a:spcBef>
                <a:spcPts val="795"/>
              </a:spcBef>
            </a:pPr>
            <a:r>
              <a:rPr sz="2800" spc="-5" dirty="0">
                <a:cs typeface="Carlito"/>
              </a:rPr>
              <a:t>Everyone ought </a:t>
            </a:r>
            <a:r>
              <a:rPr sz="2800" dirty="0">
                <a:cs typeface="Carlito"/>
              </a:rPr>
              <a:t>to </a:t>
            </a:r>
            <a:r>
              <a:rPr sz="2800" spc="-5" dirty="0">
                <a:cs typeface="Carlito"/>
              </a:rPr>
              <a:t>choose </a:t>
            </a:r>
            <a:r>
              <a:rPr sz="2800" dirty="0">
                <a:cs typeface="Carlito"/>
              </a:rPr>
              <a:t>that </a:t>
            </a:r>
            <a:r>
              <a:rPr sz="2800" spc="-5" dirty="0">
                <a:cs typeface="Carlito"/>
              </a:rPr>
              <a:t>act which will  maximise </a:t>
            </a:r>
            <a:r>
              <a:rPr sz="2800" dirty="0">
                <a:cs typeface="Carlito"/>
              </a:rPr>
              <a:t>his </a:t>
            </a:r>
            <a:r>
              <a:rPr sz="2800" spc="-5" dirty="0">
                <a:cs typeface="Carlito"/>
              </a:rPr>
              <a:t>or hers</a:t>
            </a:r>
            <a:r>
              <a:rPr sz="2800" dirty="0">
                <a:cs typeface="Carlito"/>
              </a:rPr>
              <a:t> self-­‐interest</a:t>
            </a:r>
          </a:p>
          <a:p>
            <a:pPr marL="469900"/>
            <a:r>
              <a:rPr sz="2800" spc="-5" dirty="0">
                <a:cs typeface="Carlito"/>
              </a:rPr>
              <a:t>Alternative formulations:</a:t>
            </a:r>
            <a:endParaRPr sz="2800" dirty="0">
              <a:cs typeface="Carlito"/>
            </a:endParaRPr>
          </a:p>
          <a:p>
            <a:pPr marL="749300" marR="5080" indent="-279400">
              <a:spcBef>
                <a:spcPts val="455"/>
              </a:spcBef>
              <a:buFont typeface="Arial"/>
              <a:buChar char="–"/>
              <a:tabLst>
                <a:tab pos="755015" algn="l"/>
                <a:tab pos="755650" algn="l"/>
              </a:tabLst>
            </a:pPr>
            <a:r>
              <a:rPr sz="2800" spc="-5" dirty="0">
                <a:cs typeface="Carlito"/>
              </a:rPr>
              <a:t>We should </a:t>
            </a:r>
            <a:r>
              <a:rPr sz="2800" dirty="0">
                <a:cs typeface="Carlito"/>
              </a:rPr>
              <a:t>do </a:t>
            </a:r>
            <a:r>
              <a:rPr sz="2800" spc="-5" dirty="0">
                <a:cs typeface="Carlito"/>
              </a:rPr>
              <a:t>what we </a:t>
            </a:r>
            <a:r>
              <a:rPr sz="2800" dirty="0">
                <a:cs typeface="Carlito"/>
              </a:rPr>
              <a:t>believe </a:t>
            </a:r>
            <a:r>
              <a:rPr sz="2800" spc="-5" dirty="0">
                <a:cs typeface="Carlito"/>
              </a:rPr>
              <a:t>with good reason will </a:t>
            </a:r>
            <a:r>
              <a:rPr sz="2800" dirty="0">
                <a:cs typeface="Carlito"/>
              </a:rPr>
              <a:t>beneﬁt us the  </a:t>
            </a:r>
            <a:r>
              <a:rPr sz="2800" spc="-5" dirty="0">
                <a:cs typeface="Carlito"/>
              </a:rPr>
              <a:t>most,</a:t>
            </a:r>
            <a:endParaRPr sz="2800" dirty="0">
              <a:cs typeface="Carlito"/>
            </a:endParaRPr>
          </a:p>
          <a:p>
            <a:pPr marL="755650" indent="-285750">
              <a:buFont typeface="Arial"/>
              <a:buChar char="–"/>
              <a:tabLst>
                <a:tab pos="755015" algn="l"/>
                <a:tab pos="755650" algn="l"/>
              </a:tabLst>
            </a:pPr>
            <a:r>
              <a:rPr sz="2800" spc="-5" dirty="0">
                <a:cs typeface="Carlito"/>
              </a:rPr>
              <a:t>We should </a:t>
            </a:r>
            <a:r>
              <a:rPr sz="2800" dirty="0">
                <a:cs typeface="Carlito"/>
              </a:rPr>
              <a:t>do </a:t>
            </a:r>
            <a:r>
              <a:rPr sz="2800" spc="-5" dirty="0">
                <a:cs typeface="Carlito"/>
              </a:rPr>
              <a:t>what </a:t>
            </a:r>
            <a:r>
              <a:rPr sz="2800" dirty="0">
                <a:cs typeface="Carlito"/>
              </a:rPr>
              <a:t>is in </a:t>
            </a:r>
            <a:r>
              <a:rPr sz="2800" spc="-5" dirty="0">
                <a:cs typeface="Carlito"/>
              </a:rPr>
              <a:t>our own</a:t>
            </a:r>
            <a:r>
              <a:rPr sz="2800" spc="15" dirty="0">
                <a:cs typeface="Carlito"/>
              </a:rPr>
              <a:t> </a:t>
            </a:r>
            <a:r>
              <a:rPr sz="2800" spc="-5" dirty="0">
                <a:cs typeface="Carlito"/>
              </a:rPr>
              <a:t>interest.</a:t>
            </a:r>
            <a:endParaRPr sz="2800" dirty="0">
              <a:cs typeface="Carlito"/>
            </a:endParaRPr>
          </a:p>
          <a:p>
            <a:pPr marL="755650" indent="-285750">
              <a:buFont typeface="Arial"/>
              <a:buChar char="–"/>
              <a:tabLst>
                <a:tab pos="755015" algn="l"/>
                <a:tab pos="755650" algn="l"/>
              </a:tabLst>
            </a:pPr>
            <a:r>
              <a:rPr sz="2800" spc="-5" dirty="0">
                <a:cs typeface="Carlito"/>
              </a:rPr>
              <a:t>We should </a:t>
            </a:r>
            <a:r>
              <a:rPr sz="2800" dirty="0">
                <a:cs typeface="Carlito"/>
              </a:rPr>
              <a:t>do </a:t>
            </a:r>
            <a:r>
              <a:rPr sz="2800" spc="-5" dirty="0">
                <a:cs typeface="Carlito"/>
              </a:rPr>
              <a:t>what </a:t>
            </a:r>
            <a:r>
              <a:rPr sz="2800" dirty="0">
                <a:cs typeface="Carlito"/>
              </a:rPr>
              <a:t>gives us the </a:t>
            </a:r>
            <a:r>
              <a:rPr sz="2800" spc="-5" dirty="0">
                <a:cs typeface="Carlito"/>
              </a:rPr>
              <a:t>most pleasure or</a:t>
            </a:r>
            <a:r>
              <a:rPr sz="2800" spc="20" dirty="0">
                <a:cs typeface="Carlito"/>
              </a:rPr>
              <a:t> </a:t>
            </a:r>
            <a:r>
              <a:rPr sz="2800" dirty="0">
                <a:cs typeface="Carlito"/>
              </a:rPr>
              <a:t>happiness.</a:t>
            </a:r>
          </a:p>
          <a:p>
            <a:pPr marL="755650" indent="-285750">
              <a:buFont typeface="Arial"/>
              <a:buChar char="–"/>
              <a:tabLst>
                <a:tab pos="755015" algn="l"/>
                <a:tab pos="755650" algn="l"/>
              </a:tabLst>
            </a:pPr>
            <a:r>
              <a:rPr sz="2800" spc="-5" dirty="0">
                <a:cs typeface="Carlito"/>
              </a:rPr>
              <a:t>We should </a:t>
            </a:r>
            <a:r>
              <a:rPr sz="2800" dirty="0">
                <a:cs typeface="Carlito"/>
              </a:rPr>
              <a:t>do </a:t>
            </a:r>
            <a:r>
              <a:rPr sz="2800" spc="-5" dirty="0">
                <a:cs typeface="Carlito"/>
              </a:rPr>
              <a:t>whatever we prefer </a:t>
            </a:r>
            <a:r>
              <a:rPr sz="2800" dirty="0">
                <a:cs typeface="Carlito"/>
              </a:rPr>
              <a:t>the</a:t>
            </a:r>
            <a:r>
              <a:rPr sz="2800" spc="25" dirty="0">
                <a:cs typeface="Carlito"/>
              </a:rPr>
              <a:t> </a:t>
            </a:r>
            <a:r>
              <a:rPr sz="2800" spc="-5" dirty="0">
                <a:cs typeface="Carlito"/>
              </a:rPr>
              <a:t>most.</a:t>
            </a:r>
            <a:endParaRPr sz="2800" dirty="0">
              <a:cs typeface="Carlito"/>
            </a:endParaRPr>
          </a:p>
          <a:p>
            <a:pPr marL="12700"/>
            <a:r>
              <a:rPr sz="2800" spc="-1775" dirty="0">
                <a:cs typeface="Carlito"/>
              </a:rPr>
              <a:t>-­‐</a:t>
            </a:r>
            <a:r>
              <a:rPr sz="2800" dirty="0">
                <a:cs typeface="Carlito"/>
              </a:rPr>
              <a:t> </a:t>
            </a:r>
            <a:r>
              <a:rPr sz="2800" spc="-5" dirty="0">
                <a:cs typeface="Carlito"/>
              </a:rPr>
              <a:t>Teleological </a:t>
            </a:r>
            <a:r>
              <a:rPr sz="2800" dirty="0">
                <a:cs typeface="Carlito"/>
              </a:rPr>
              <a:t>ethics /</a:t>
            </a:r>
            <a:r>
              <a:rPr sz="2800" spc="-10" dirty="0">
                <a:cs typeface="Carlito"/>
              </a:rPr>
              <a:t> </a:t>
            </a:r>
            <a:r>
              <a:rPr sz="2800" spc="-5" dirty="0">
                <a:cs typeface="Carlito"/>
              </a:rPr>
              <a:t>Consequentialism</a:t>
            </a:r>
            <a:endParaRPr sz="2800" dirty="0">
              <a:cs typeface="Carli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1232F0-9D57-4939-A1E5-3A48C34AFC56}"/>
              </a:ext>
            </a:extLst>
          </p:cNvPr>
          <p:cNvSpPr txBox="1"/>
          <p:nvPr/>
        </p:nvSpPr>
        <p:spPr>
          <a:xfrm>
            <a:off x="381000" y="381000"/>
            <a:ext cx="8610600" cy="4653966"/>
          </a:xfrm>
          <a:prstGeom prst="rect">
            <a:avLst/>
          </a:prstGeom>
          <a:noFill/>
        </p:spPr>
        <p:txBody>
          <a:bodyPr wrap="square">
            <a:spAutoFit/>
          </a:bodyPr>
          <a:lstStyle/>
          <a:p>
            <a:pPr marL="571500" indent="-571500" algn="just">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Corporate Responsibility</a:t>
            </a:r>
            <a:endParaRPr lang="en-US" sz="3200" dirty="0">
              <a:latin typeface="+mj-lt"/>
              <a:ea typeface="Times New Roman" panose="02020603050405020304" pitchFamily="18" charset="0"/>
              <a:cs typeface="Times New Roman" panose="02020603050405020304" pitchFamily="18" charset="0"/>
            </a:endParaRPr>
          </a:p>
          <a:p>
            <a:pPr marL="361950" indent="-361950">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 Business Ethics and Individual Interest </a:t>
            </a:r>
          </a:p>
          <a:p>
            <a:pPr marL="361950" indent="-361950">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Interest based outlook, </a:t>
            </a:r>
          </a:p>
          <a:p>
            <a:pPr marL="361950" indent="-361950">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Impact of Interest on Moral Goals and Moral Principles</a:t>
            </a:r>
          </a:p>
          <a:p>
            <a:pPr marL="361950" indent="-361950">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 Utilitarian Views on Business Ethics </a:t>
            </a:r>
          </a:p>
          <a:p>
            <a:pPr marL="361950" indent="-361950">
              <a:lnSpc>
                <a:spcPct val="115000"/>
              </a:lnSpc>
              <a:spcAft>
                <a:spcPts val="1000"/>
              </a:spcAft>
              <a:buFont typeface="Wingdings" panose="05000000000000000000" pitchFamily="2" charset="2"/>
              <a:buChar char="Ø"/>
            </a:pPr>
            <a:r>
              <a:rPr lang="en-US" sz="3200" dirty="0">
                <a:effectLst/>
                <a:latin typeface="+mj-lt"/>
                <a:ea typeface="Times New Roman" panose="02020603050405020304" pitchFamily="18" charset="0"/>
                <a:cs typeface="Times New Roman" panose="02020603050405020304" pitchFamily="18" charset="0"/>
              </a:rPr>
              <a:t>Enlightened Egoism. </a:t>
            </a:r>
            <a:endParaRPr lang="en-IN" sz="32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248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66746" y="498157"/>
            <a:ext cx="6339053" cy="695960"/>
          </a:xfrm>
          <a:prstGeom prst="rect">
            <a:avLst/>
          </a:prstGeom>
        </p:spPr>
        <p:txBody>
          <a:bodyPr vert="horz" wrap="square" lIns="0" tIns="12700" rIns="0" bIns="0" rtlCol="0">
            <a:spAutoFit/>
          </a:bodyPr>
          <a:lstStyle/>
          <a:p>
            <a:pPr marL="12700">
              <a:lnSpc>
                <a:spcPct val="100000"/>
              </a:lnSpc>
              <a:spcBef>
                <a:spcPts val="100"/>
              </a:spcBef>
            </a:pPr>
            <a:r>
              <a:rPr sz="4400" spc="-5" dirty="0">
                <a:latin typeface="+mn-lt"/>
              </a:rPr>
              <a:t>Libertarianism</a:t>
            </a:r>
            <a:r>
              <a:rPr sz="4400" spc="-15" dirty="0">
                <a:latin typeface="+mn-lt"/>
              </a:rPr>
              <a:t> </a:t>
            </a:r>
            <a:r>
              <a:rPr sz="4400" spc="-5" dirty="0">
                <a:latin typeface="+mn-lt"/>
              </a:rPr>
              <a:t>(liberty)</a:t>
            </a:r>
            <a:endParaRPr sz="4400" dirty="0">
              <a:latin typeface="+mn-lt"/>
            </a:endParaRPr>
          </a:p>
        </p:txBody>
      </p:sp>
      <p:sp>
        <p:nvSpPr>
          <p:cNvPr id="3" name="object 3"/>
          <p:cNvSpPr txBox="1"/>
          <p:nvPr/>
        </p:nvSpPr>
        <p:spPr>
          <a:xfrm>
            <a:off x="685800" y="2209800"/>
            <a:ext cx="3886200" cy="2228174"/>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3200" spc="-5" dirty="0">
                <a:cs typeface="Carlito"/>
              </a:rPr>
              <a:t>Natural</a:t>
            </a:r>
            <a:r>
              <a:rPr sz="3200" spc="-15" dirty="0">
                <a:cs typeface="Carlito"/>
              </a:rPr>
              <a:t> </a:t>
            </a:r>
            <a:r>
              <a:rPr sz="3200" spc="-5" dirty="0">
                <a:cs typeface="Carlito"/>
              </a:rPr>
              <a:t>rights</a:t>
            </a:r>
            <a:endParaRPr sz="3200" dirty="0">
              <a:cs typeface="Carlito"/>
            </a:endParaRPr>
          </a:p>
          <a:p>
            <a:pPr marL="12700" marR="5080">
              <a:lnSpc>
                <a:spcPct val="119800"/>
              </a:lnSpc>
              <a:buFont typeface="Arial"/>
              <a:buChar char="•"/>
              <a:tabLst>
                <a:tab pos="354965" algn="l"/>
                <a:tab pos="355600" algn="l"/>
              </a:tabLst>
            </a:pPr>
            <a:r>
              <a:rPr lang="en-US" sz="3200" spc="-5" dirty="0">
                <a:cs typeface="Carlito"/>
              </a:rPr>
              <a:t> </a:t>
            </a:r>
            <a:r>
              <a:rPr sz="3200" spc="-5" dirty="0">
                <a:cs typeface="Carlito"/>
              </a:rPr>
              <a:t>Negative</a:t>
            </a:r>
            <a:r>
              <a:rPr sz="3200" spc="-60" dirty="0">
                <a:cs typeface="Carlito"/>
              </a:rPr>
              <a:t> </a:t>
            </a:r>
            <a:r>
              <a:rPr sz="3200" spc="-5" dirty="0">
                <a:cs typeface="Carlito"/>
              </a:rPr>
              <a:t>rights </a:t>
            </a:r>
            <a:endParaRPr lang="en-US" sz="3200" spc="-5" dirty="0">
              <a:cs typeface="Carlito"/>
            </a:endParaRPr>
          </a:p>
          <a:p>
            <a:pPr marL="12700" marR="5080">
              <a:lnSpc>
                <a:spcPct val="119800"/>
              </a:lnSpc>
              <a:buFont typeface="Arial"/>
              <a:buChar char="•"/>
              <a:tabLst>
                <a:tab pos="354965" algn="l"/>
                <a:tab pos="355600" algn="l"/>
              </a:tabLst>
            </a:pPr>
            <a:r>
              <a:rPr sz="3200" spc="-5" dirty="0">
                <a:cs typeface="Carlito"/>
              </a:rPr>
              <a:t> </a:t>
            </a:r>
            <a:r>
              <a:rPr sz="3200" dirty="0">
                <a:cs typeface="Carlito"/>
              </a:rPr>
              <a:t>Life</a:t>
            </a:r>
            <a:r>
              <a:rPr lang="en-US" sz="3200" dirty="0">
                <a:cs typeface="Carlito"/>
              </a:rPr>
              <a:t> </a:t>
            </a:r>
            <a:r>
              <a:rPr sz="3200" spc="-5" dirty="0">
                <a:cs typeface="Carlito"/>
              </a:rPr>
              <a:t>Liberty </a:t>
            </a:r>
            <a:endParaRPr lang="en-US" sz="3200" spc="-5" dirty="0">
              <a:cs typeface="Carlito"/>
            </a:endParaRPr>
          </a:p>
          <a:p>
            <a:pPr marL="12700" marR="5080">
              <a:lnSpc>
                <a:spcPct val="119800"/>
              </a:lnSpc>
              <a:buFont typeface="Arial"/>
              <a:buChar char="•"/>
              <a:tabLst>
                <a:tab pos="354965" algn="l"/>
                <a:tab pos="355600" algn="l"/>
              </a:tabLst>
            </a:pPr>
            <a:r>
              <a:rPr sz="3200" spc="-5" dirty="0">
                <a:cs typeface="Carlito"/>
              </a:rPr>
              <a:t> </a:t>
            </a:r>
            <a:r>
              <a:rPr sz="3200" dirty="0">
                <a:cs typeface="Carlito"/>
              </a:rPr>
              <a:t>P</a:t>
            </a:r>
            <a:r>
              <a:rPr sz="3200" spc="-5" dirty="0">
                <a:cs typeface="Carlito"/>
              </a:rPr>
              <a:t>ro</a:t>
            </a:r>
            <a:r>
              <a:rPr sz="3200" dirty="0">
                <a:cs typeface="Carlito"/>
              </a:rPr>
              <a:t>pe</a:t>
            </a:r>
            <a:r>
              <a:rPr sz="3200" spc="-5" dirty="0">
                <a:cs typeface="Carlito"/>
              </a:rPr>
              <a:t>r</a:t>
            </a:r>
            <a:r>
              <a:rPr sz="3200" dirty="0">
                <a:cs typeface="Carlito"/>
              </a:rPr>
              <a:t>ty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3540" y="848613"/>
            <a:ext cx="7693660" cy="505267"/>
          </a:xfrm>
          <a:prstGeom prst="rect">
            <a:avLst/>
          </a:prstGeom>
        </p:spPr>
        <p:txBody>
          <a:bodyPr vert="horz" wrap="square" lIns="0" tIns="12700" rIns="0" bIns="0" rtlCol="0">
            <a:spAutoFit/>
          </a:bodyPr>
          <a:lstStyle/>
          <a:p>
            <a:pPr marL="2286635" marR="5080" indent="-2269490" algn="ctr">
              <a:lnSpc>
                <a:spcPct val="100000"/>
              </a:lnSpc>
              <a:spcBef>
                <a:spcPts val="100"/>
              </a:spcBef>
            </a:pPr>
            <a:r>
              <a:rPr sz="3200" spc="-5" dirty="0">
                <a:latin typeface="+mn-lt"/>
              </a:rPr>
              <a:t> ”Business </a:t>
            </a:r>
            <a:r>
              <a:rPr sz="3200" dirty="0">
                <a:latin typeface="+mn-lt"/>
              </a:rPr>
              <a:t>ethics in</a:t>
            </a:r>
            <a:r>
              <a:rPr sz="3200" spc="-60" dirty="0">
                <a:latin typeface="+mn-lt"/>
              </a:rPr>
              <a:t> </a:t>
            </a:r>
            <a:r>
              <a:rPr sz="3200" dirty="0">
                <a:latin typeface="+mn-lt"/>
              </a:rPr>
              <a:t>a  </a:t>
            </a:r>
            <a:r>
              <a:rPr sz="3200" spc="-5" dirty="0">
                <a:latin typeface="+mn-lt"/>
              </a:rPr>
              <a:t>free</a:t>
            </a:r>
            <a:r>
              <a:rPr sz="3200" dirty="0">
                <a:latin typeface="+mn-lt"/>
              </a:rPr>
              <a:t> </a:t>
            </a:r>
            <a:r>
              <a:rPr sz="3200" spc="-5" dirty="0">
                <a:latin typeface="+mn-lt"/>
              </a:rPr>
              <a:t>society”</a:t>
            </a:r>
          </a:p>
        </p:txBody>
      </p:sp>
      <p:sp>
        <p:nvSpPr>
          <p:cNvPr id="3" name="object 3"/>
          <p:cNvSpPr txBox="1"/>
          <p:nvPr/>
        </p:nvSpPr>
        <p:spPr>
          <a:xfrm>
            <a:off x="535940" y="2137664"/>
            <a:ext cx="7951470" cy="3275329"/>
          </a:xfrm>
          <a:prstGeom prst="rect">
            <a:avLst/>
          </a:prstGeom>
        </p:spPr>
        <p:txBody>
          <a:bodyPr vert="horz" wrap="square" lIns="0" tIns="12700" rIns="0" bIns="0" rtlCol="0">
            <a:spAutoFit/>
          </a:bodyPr>
          <a:lstStyle/>
          <a:p>
            <a:pPr marL="12700">
              <a:lnSpc>
                <a:spcPts val="3345"/>
              </a:lnSpc>
              <a:spcBef>
                <a:spcPts val="100"/>
              </a:spcBef>
            </a:pPr>
            <a:r>
              <a:rPr lang="en-US" sz="2800" dirty="0">
                <a:cs typeface="Carlito"/>
              </a:rPr>
              <a:t>Combines </a:t>
            </a:r>
            <a:r>
              <a:rPr lang="en-US" sz="2800" b="1" dirty="0">
                <a:cs typeface="Carlito"/>
              </a:rPr>
              <a:t>classical individualism </a:t>
            </a:r>
            <a:r>
              <a:rPr lang="en-US" sz="2800" dirty="0">
                <a:cs typeface="Carlito"/>
              </a:rPr>
              <a:t>(ethical egoism) and</a:t>
            </a:r>
          </a:p>
          <a:p>
            <a:pPr marL="12700">
              <a:lnSpc>
                <a:spcPts val="3345"/>
              </a:lnSpc>
            </a:pPr>
            <a:r>
              <a:rPr lang="en-US" sz="2800" b="1" dirty="0">
                <a:cs typeface="Carlito"/>
              </a:rPr>
              <a:t>libertarianism </a:t>
            </a:r>
            <a:r>
              <a:rPr lang="en-US" sz="2800" dirty="0">
                <a:cs typeface="Carlito"/>
              </a:rPr>
              <a:t>(rights-­‐based theory)</a:t>
            </a:r>
          </a:p>
          <a:p>
            <a:pPr marL="469900">
              <a:lnSpc>
                <a:spcPct val="100000"/>
              </a:lnSpc>
              <a:spcBef>
                <a:spcPts val="710"/>
              </a:spcBef>
            </a:pPr>
            <a:r>
              <a:rPr lang="en-US" sz="2800" dirty="0">
                <a:cs typeface="Carlito"/>
              </a:rPr>
              <a:t>-­‐ Capitalism?</a:t>
            </a:r>
          </a:p>
          <a:p>
            <a:pPr>
              <a:lnSpc>
                <a:spcPct val="100000"/>
              </a:lnSpc>
              <a:spcBef>
                <a:spcPts val="35"/>
              </a:spcBef>
            </a:pPr>
            <a:endParaRPr lang="en-US" sz="3850" dirty="0">
              <a:cs typeface="Carlito"/>
            </a:endParaRPr>
          </a:p>
          <a:p>
            <a:pPr marL="355600" marR="5080" algn="just">
              <a:lnSpc>
                <a:spcPct val="100099"/>
              </a:lnSpc>
            </a:pPr>
            <a:r>
              <a:rPr lang="en-US" sz="2800" dirty="0">
                <a:cs typeface="Carlito"/>
              </a:rPr>
              <a:t>”classical individualism (is) fully compatible with the  position that everyone, including people in business,  have a basic right to negative freedom.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152400"/>
            <a:ext cx="7998460" cy="628377"/>
          </a:xfrm>
          <a:prstGeom prst="rect">
            <a:avLst/>
          </a:prstGeom>
        </p:spPr>
        <p:txBody>
          <a:bodyPr vert="horz" wrap="square" lIns="0" tIns="12700" rIns="0" bIns="0" rtlCol="0">
            <a:spAutoFit/>
          </a:bodyPr>
          <a:lstStyle/>
          <a:p>
            <a:pPr marL="2011045" marR="5080" indent="-1390015">
              <a:lnSpc>
                <a:spcPct val="100000"/>
              </a:lnSpc>
              <a:spcBef>
                <a:spcPts val="100"/>
              </a:spcBef>
            </a:pPr>
            <a:r>
              <a:rPr sz="4000" spc="-5" dirty="0">
                <a:latin typeface="+mn-lt"/>
              </a:rPr>
              <a:t>Egoism, liberty, </a:t>
            </a:r>
            <a:r>
              <a:rPr sz="4000" dirty="0">
                <a:latin typeface="+mn-lt"/>
              </a:rPr>
              <a:t>and </a:t>
            </a:r>
            <a:r>
              <a:rPr sz="4000" spc="-5" dirty="0">
                <a:latin typeface="+mn-lt"/>
              </a:rPr>
              <a:t>business  </a:t>
            </a:r>
          </a:p>
        </p:txBody>
      </p:sp>
      <p:sp>
        <p:nvSpPr>
          <p:cNvPr id="3" name="object 3"/>
          <p:cNvSpPr txBox="1"/>
          <p:nvPr/>
        </p:nvSpPr>
        <p:spPr>
          <a:xfrm>
            <a:off x="535940" y="2213355"/>
            <a:ext cx="4560570" cy="284988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3200" spc="-5" dirty="0">
                <a:cs typeface="Carlito"/>
              </a:rPr>
              <a:t>Freedom from</a:t>
            </a:r>
            <a:r>
              <a:rPr sz="3200" spc="-40" dirty="0">
                <a:cs typeface="Carlito"/>
              </a:rPr>
              <a:t> </a:t>
            </a:r>
            <a:r>
              <a:rPr sz="3200" spc="-5" dirty="0">
                <a:cs typeface="Carlito"/>
              </a:rPr>
              <a:t>regulation</a:t>
            </a:r>
            <a:endParaRPr sz="3200" dirty="0">
              <a:cs typeface="Carlito"/>
            </a:endParaRPr>
          </a:p>
          <a:p>
            <a:pPr>
              <a:lnSpc>
                <a:spcPct val="100000"/>
              </a:lnSpc>
              <a:spcBef>
                <a:spcPts val="45"/>
              </a:spcBef>
              <a:buFont typeface="Arial"/>
              <a:buChar char="•"/>
            </a:pPr>
            <a:endParaRPr sz="4350" dirty="0">
              <a:cs typeface="Carlito"/>
            </a:endParaRPr>
          </a:p>
          <a:p>
            <a:pPr marL="355600" indent="-342900">
              <a:lnSpc>
                <a:spcPct val="100000"/>
              </a:lnSpc>
              <a:spcBef>
                <a:spcPts val="5"/>
              </a:spcBef>
              <a:buFont typeface="Arial"/>
              <a:buChar char="•"/>
              <a:tabLst>
                <a:tab pos="354965" algn="l"/>
                <a:tab pos="355600" algn="l"/>
              </a:tabLst>
            </a:pPr>
            <a:r>
              <a:rPr sz="3200" spc="-5" dirty="0">
                <a:cs typeface="Carlito"/>
              </a:rPr>
              <a:t>Strong shareholder rights</a:t>
            </a:r>
            <a:endParaRPr sz="3200" dirty="0">
              <a:cs typeface="Carlito"/>
            </a:endParaRPr>
          </a:p>
          <a:p>
            <a:pPr>
              <a:lnSpc>
                <a:spcPct val="100000"/>
              </a:lnSpc>
              <a:spcBef>
                <a:spcPts val="45"/>
              </a:spcBef>
              <a:buFont typeface="Arial"/>
              <a:buChar char="•"/>
            </a:pPr>
            <a:endParaRPr sz="4350" dirty="0">
              <a:cs typeface="Carlito"/>
            </a:endParaRPr>
          </a:p>
          <a:p>
            <a:pPr marL="355600" indent="-342900">
              <a:lnSpc>
                <a:spcPct val="100000"/>
              </a:lnSpc>
              <a:spcBef>
                <a:spcPts val="5"/>
              </a:spcBef>
              <a:buFont typeface="Arial"/>
              <a:buChar char="•"/>
              <a:tabLst>
                <a:tab pos="354965" algn="l"/>
                <a:tab pos="355600" algn="l"/>
              </a:tabLst>
            </a:pPr>
            <a:r>
              <a:rPr sz="3200" dirty="0">
                <a:cs typeface="Carlito"/>
              </a:rPr>
              <a:t>The </a:t>
            </a:r>
            <a:r>
              <a:rPr sz="3200" spc="-5" dirty="0">
                <a:cs typeface="Carlito"/>
              </a:rPr>
              <a:t>virtue of</a:t>
            </a:r>
            <a:r>
              <a:rPr sz="3200" spc="-20" dirty="0">
                <a:cs typeface="Carlito"/>
              </a:rPr>
              <a:t> </a:t>
            </a:r>
            <a:r>
              <a:rPr sz="3200" spc="-5" dirty="0">
                <a:cs typeface="Carlito"/>
              </a:rPr>
              <a:t>prudence</a:t>
            </a:r>
            <a:endParaRPr sz="3200" dirty="0">
              <a:cs typeface="Carlit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228600"/>
            <a:ext cx="7922260" cy="628377"/>
          </a:xfrm>
          <a:prstGeom prst="rect">
            <a:avLst/>
          </a:prstGeom>
        </p:spPr>
        <p:txBody>
          <a:bodyPr vert="horz" wrap="square" lIns="0" tIns="12700" rIns="0" bIns="0" rtlCol="0">
            <a:spAutoFit/>
          </a:bodyPr>
          <a:lstStyle/>
          <a:p>
            <a:pPr marL="5080" algn="ctr">
              <a:lnSpc>
                <a:spcPct val="100000"/>
              </a:lnSpc>
              <a:spcBef>
                <a:spcPts val="100"/>
              </a:spcBef>
            </a:pPr>
            <a:r>
              <a:rPr sz="4000" spc="-5" dirty="0">
                <a:latin typeface="+mn-lt"/>
              </a:rPr>
              <a:t>”Business </a:t>
            </a:r>
            <a:r>
              <a:rPr sz="4000" dirty="0">
                <a:latin typeface="+mn-lt"/>
              </a:rPr>
              <a:t>ethics in a </a:t>
            </a:r>
            <a:r>
              <a:rPr sz="4000" spc="-5" dirty="0">
                <a:latin typeface="+mn-lt"/>
              </a:rPr>
              <a:t>free</a:t>
            </a:r>
            <a:r>
              <a:rPr sz="4000" spc="-30" dirty="0">
                <a:latin typeface="+mn-lt"/>
              </a:rPr>
              <a:t> </a:t>
            </a:r>
            <a:r>
              <a:rPr sz="4000" spc="-5" dirty="0">
                <a:latin typeface="+mn-lt"/>
              </a:rPr>
              <a:t>society”</a:t>
            </a:r>
          </a:p>
        </p:txBody>
      </p:sp>
      <p:sp>
        <p:nvSpPr>
          <p:cNvPr id="3" name="object 3"/>
          <p:cNvSpPr txBox="1"/>
          <p:nvPr/>
        </p:nvSpPr>
        <p:spPr>
          <a:xfrm>
            <a:off x="304800" y="1828800"/>
            <a:ext cx="8608060" cy="3634328"/>
          </a:xfrm>
          <a:prstGeom prst="rect">
            <a:avLst/>
          </a:prstGeom>
        </p:spPr>
        <p:txBody>
          <a:bodyPr vert="horz" wrap="square" lIns="0" tIns="33020" rIns="0" bIns="0" rtlCol="0">
            <a:spAutoFit/>
          </a:bodyPr>
          <a:lstStyle/>
          <a:p>
            <a:pPr marL="355600" marR="64769" indent="-342900">
              <a:lnSpc>
                <a:spcPts val="3800"/>
              </a:lnSpc>
              <a:spcBef>
                <a:spcPts val="260"/>
              </a:spcBef>
              <a:buFont typeface="Arial"/>
              <a:buChar char="•"/>
              <a:tabLst>
                <a:tab pos="354965" algn="l"/>
                <a:tab pos="355600" algn="l"/>
              </a:tabLst>
            </a:pPr>
            <a:r>
              <a:rPr sz="3200" b="1" spc="-10" dirty="0">
                <a:cs typeface="Carlito"/>
              </a:rPr>
              <a:t>Discrimination </a:t>
            </a:r>
            <a:r>
              <a:rPr sz="3200" dirty="0">
                <a:cs typeface="Carlito"/>
              </a:rPr>
              <a:t>– </a:t>
            </a:r>
            <a:r>
              <a:rPr sz="3200" spc="-5" dirty="0">
                <a:cs typeface="Carlito"/>
              </a:rPr>
              <a:t>paying </a:t>
            </a:r>
            <a:r>
              <a:rPr sz="3200" spc="-20" dirty="0">
                <a:cs typeface="Carlito"/>
              </a:rPr>
              <a:t>attention </a:t>
            </a:r>
            <a:r>
              <a:rPr sz="3200" dirty="0">
                <a:cs typeface="Carlito"/>
              </a:rPr>
              <a:t>to </a:t>
            </a:r>
            <a:r>
              <a:rPr sz="3200" spc="-5" dirty="0">
                <a:cs typeface="Carlito"/>
              </a:rPr>
              <a:t>race or  </a:t>
            </a:r>
            <a:r>
              <a:rPr sz="3200" dirty="0">
                <a:cs typeface="Carlito"/>
              </a:rPr>
              <a:t>gender </a:t>
            </a:r>
            <a:r>
              <a:rPr sz="3200" spc="-5" dirty="0">
                <a:cs typeface="Carlito"/>
              </a:rPr>
              <a:t>distracts from </a:t>
            </a:r>
            <a:r>
              <a:rPr sz="3200" dirty="0">
                <a:cs typeface="Carlito"/>
              </a:rPr>
              <a:t>the </a:t>
            </a:r>
            <a:r>
              <a:rPr sz="3200" spc="-5" dirty="0">
                <a:cs typeface="Carlito"/>
              </a:rPr>
              <a:t>responsibility </a:t>
            </a:r>
            <a:r>
              <a:rPr sz="3200" dirty="0">
                <a:cs typeface="Carlito"/>
              </a:rPr>
              <a:t>to  </a:t>
            </a:r>
            <a:r>
              <a:rPr sz="3200" spc="-5" dirty="0">
                <a:cs typeface="Carlito"/>
              </a:rPr>
              <a:t>generate</a:t>
            </a:r>
            <a:r>
              <a:rPr sz="3200" spc="-10" dirty="0">
                <a:cs typeface="Carlito"/>
              </a:rPr>
              <a:t> </a:t>
            </a:r>
            <a:r>
              <a:rPr sz="3200" spc="-5" dirty="0">
                <a:cs typeface="Carlito"/>
              </a:rPr>
              <a:t>proﬁt</a:t>
            </a:r>
            <a:endParaRPr sz="3200" dirty="0">
              <a:cs typeface="Carlito"/>
            </a:endParaRPr>
          </a:p>
          <a:p>
            <a:pPr marL="355600" marR="523240" indent="-342900">
              <a:lnSpc>
                <a:spcPct val="100000"/>
              </a:lnSpc>
              <a:spcBef>
                <a:spcPts val="705"/>
              </a:spcBef>
              <a:buFont typeface="Arial"/>
              <a:buChar char="•"/>
              <a:tabLst>
                <a:tab pos="354965" algn="l"/>
                <a:tab pos="355600" algn="l"/>
              </a:tabLst>
            </a:pPr>
            <a:r>
              <a:rPr sz="3200" b="1" dirty="0">
                <a:cs typeface="Carlito"/>
              </a:rPr>
              <a:t>Insider </a:t>
            </a:r>
            <a:r>
              <a:rPr sz="3200" b="1" spc="-5" dirty="0">
                <a:cs typeface="Carlito"/>
              </a:rPr>
              <a:t>trading </a:t>
            </a:r>
            <a:r>
              <a:rPr sz="3200" dirty="0">
                <a:cs typeface="Carlito"/>
              </a:rPr>
              <a:t>– </a:t>
            </a:r>
            <a:r>
              <a:rPr sz="3200" spc="-5" dirty="0">
                <a:cs typeface="Carlito"/>
              </a:rPr>
              <a:t>sound </a:t>
            </a:r>
            <a:r>
              <a:rPr sz="3200" dirty="0">
                <a:cs typeface="Carlito"/>
              </a:rPr>
              <a:t>business</a:t>
            </a:r>
            <a:r>
              <a:rPr sz="3200" spc="-75" dirty="0">
                <a:cs typeface="Carlito"/>
              </a:rPr>
              <a:t> </a:t>
            </a:r>
            <a:r>
              <a:rPr sz="3200" spc="-5" dirty="0">
                <a:cs typeface="Carlito"/>
              </a:rPr>
              <a:t>practice  (unless violating </a:t>
            </a:r>
            <a:r>
              <a:rPr sz="3200" dirty="0">
                <a:cs typeface="Carlito"/>
              </a:rPr>
              <a:t>a </a:t>
            </a:r>
            <a:r>
              <a:rPr sz="3200" spc="-5" dirty="0">
                <a:cs typeface="Carlito"/>
              </a:rPr>
              <a:t>ﬁduciary</a:t>
            </a:r>
            <a:r>
              <a:rPr sz="3200" spc="10" dirty="0">
                <a:cs typeface="Carlito"/>
              </a:rPr>
              <a:t> </a:t>
            </a:r>
            <a:r>
              <a:rPr sz="3200" spc="-5" dirty="0">
                <a:cs typeface="Carlito"/>
              </a:rPr>
              <a:t>duty)</a:t>
            </a:r>
            <a:endParaRPr sz="3200" dirty="0">
              <a:cs typeface="Carlito"/>
            </a:endParaRPr>
          </a:p>
          <a:p>
            <a:pPr marL="355600" indent="-342900">
              <a:lnSpc>
                <a:spcPts val="3835"/>
              </a:lnSpc>
              <a:spcBef>
                <a:spcPts val="720"/>
              </a:spcBef>
              <a:buFont typeface="Arial"/>
              <a:buChar char="•"/>
              <a:tabLst>
                <a:tab pos="354965" algn="l"/>
                <a:tab pos="355600" algn="l"/>
              </a:tabLst>
            </a:pPr>
            <a:r>
              <a:rPr sz="3200" b="1" spc="-5" dirty="0">
                <a:cs typeface="Carlito"/>
              </a:rPr>
              <a:t>Nepotism </a:t>
            </a:r>
            <a:r>
              <a:rPr sz="3200" dirty="0">
                <a:cs typeface="Carlito"/>
              </a:rPr>
              <a:t>– usually bad business </a:t>
            </a:r>
            <a:r>
              <a:rPr sz="3200" spc="-5" dirty="0">
                <a:cs typeface="Carlito"/>
              </a:rPr>
              <a:t>practice</a:t>
            </a:r>
            <a:r>
              <a:rPr sz="3200" spc="-95" dirty="0">
                <a:cs typeface="Carlito"/>
              </a:rPr>
              <a:t> </a:t>
            </a:r>
            <a:r>
              <a:rPr sz="3200" spc="-5" dirty="0">
                <a:cs typeface="Carlito"/>
              </a:rPr>
              <a:t>undermines </a:t>
            </a:r>
            <a:r>
              <a:rPr sz="3200" dirty="0">
                <a:cs typeface="Carlito"/>
              </a:rPr>
              <a:t>the </a:t>
            </a:r>
            <a:r>
              <a:rPr sz="3200" spc="-5" dirty="0">
                <a:cs typeface="Carlito"/>
              </a:rPr>
              <a:t>purpose of</a:t>
            </a:r>
            <a:r>
              <a:rPr sz="3200" dirty="0">
                <a:cs typeface="Carlito"/>
              </a:rPr>
              <a:t> business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64833" y="228600"/>
            <a:ext cx="8014334" cy="1136208"/>
          </a:xfrm>
          <a:prstGeom prst="rect">
            <a:avLst/>
          </a:prstGeom>
        </p:spPr>
        <p:txBody>
          <a:bodyPr vert="horz" wrap="square" lIns="0" tIns="33020" rIns="0" bIns="0" rtlCol="0">
            <a:spAutoFit/>
          </a:bodyPr>
          <a:lstStyle/>
          <a:p>
            <a:pPr marL="12700" marR="5080" indent="864235" algn="ctr">
              <a:lnSpc>
                <a:spcPts val="4300"/>
              </a:lnSpc>
              <a:spcBef>
                <a:spcPts val="260"/>
              </a:spcBef>
            </a:pPr>
            <a:r>
              <a:rPr sz="3600" spc="-5" dirty="0">
                <a:latin typeface="+mn-lt"/>
              </a:rPr>
              <a:t>Why </a:t>
            </a:r>
            <a:r>
              <a:rPr sz="3600" dirty="0">
                <a:latin typeface="+mn-lt"/>
              </a:rPr>
              <a:t>should </a:t>
            </a:r>
            <a:r>
              <a:rPr sz="3600" spc="-5" dirty="0">
                <a:latin typeface="+mn-lt"/>
              </a:rPr>
              <a:t>managers </a:t>
            </a:r>
            <a:r>
              <a:rPr sz="3600" dirty="0">
                <a:latin typeface="+mn-lt"/>
              </a:rPr>
              <a:t>be </a:t>
            </a:r>
            <a:r>
              <a:rPr sz="3600" spc="-5" dirty="0">
                <a:latin typeface="+mn-lt"/>
              </a:rPr>
              <a:t>ethical?  </a:t>
            </a:r>
            <a:endParaRPr sz="3600" dirty="0">
              <a:latin typeface="+mn-lt"/>
            </a:endParaRPr>
          </a:p>
        </p:txBody>
      </p:sp>
      <p:sp>
        <p:nvSpPr>
          <p:cNvPr id="3" name="object 3"/>
          <p:cNvSpPr txBox="1"/>
          <p:nvPr/>
        </p:nvSpPr>
        <p:spPr>
          <a:xfrm>
            <a:off x="535940" y="2061476"/>
            <a:ext cx="7723505" cy="4149854"/>
          </a:xfrm>
          <a:prstGeom prst="rect">
            <a:avLst/>
          </a:prstGeom>
        </p:spPr>
        <p:txBody>
          <a:bodyPr vert="horz" wrap="square" lIns="0" tIns="86360" rIns="0" bIns="0" rtlCol="0">
            <a:spAutoFit/>
          </a:bodyPr>
          <a:lstStyle/>
          <a:p>
            <a:pPr marL="12700" marR="5080">
              <a:lnSpc>
                <a:spcPts val="2400"/>
              </a:lnSpc>
              <a:spcBef>
                <a:spcPts val="680"/>
              </a:spcBef>
            </a:pPr>
            <a:r>
              <a:rPr sz="2800" spc="-5" dirty="0">
                <a:cs typeface="Carlito"/>
              </a:rPr>
              <a:t>Sound </a:t>
            </a:r>
            <a:r>
              <a:rPr sz="2800" dirty="0">
                <a:cs typeface="Carlito"/>
              </a:rPr>
              <a:t>ethics can </a:t>
            </a:r>
            <a:r>
              <a:rPr sz="2800" spc="-5" dirty="0">
                <a:cs typeface="Carlito"/>
              </a:rPr>
              <a:t>have </a:t>
            </a:r>
            <a:r>
              <a:rPr sz="2800" dirty="0">
                <a:cs typeface="Carlito"/>
              </a:rPr>
              <a:t>a </a:t>
            </a:r>
            <a:r>
              <a:rPr sz="2800" spc="-5" dirty="0">
                <a:cs typeface="Carlito"/>
              </a:rPr>
              <a:t>practical impact on </a:t>
            </a:r>
            <a:r>
              <a:rPr sz="2800" dirty="0">
                <a:cs typeface="Carlito"/>
              </a:rPr>
              <a:t>the </a:t>
            </a:r>
            <a:r>
              <a:rPr sz="2800" spc="-15" dirty="0">
                <a:cs typeface="Carlito"/>
              </a:rPr>
              <a:t>bottom </a:t>
            </a:r>
            <a:r>
              <a:rPr sz="2800" dirty="0">
                <a:cs typeface="Carlito"/>
              </a:rPr>
              <a:t>line  (to </a:t>
            </a:r>
            <a:r>
              <a:rPr sz="2800" spc="-5" dirty="0">
                <a:cs typeface="Carlito"/>
              </a:rPr>
              <a:t>maximise</a:t>
            </a:r>
            <a:r>
              <a:rPr sz="2800" spc="-10" dirty="0">
                <a:cs typeface="Carlito"/>
              </a:rPr>
              <a:t> </a:t>
            </a:r>
            <a:r>
              <a:rPr sz="2800" spc="-5" dirty="0">
                <a:cs typeface="Carlito"/>
              </a:rPr>
              <a:t>proﬁt):</a:t>
            </a:r>
            <a:endParaRPr sz="2800" dirty="0">
              <a:cs typeface="Carlito"/>
            </a:endParaRPr>
          </a:p>
          <a:p>
            <a:pPr>
              <a:lnSpc>
                <a:spcPct val="100000"/>
              </a:lnSpc>
              <a:spcBef>
                <a:spcPts val="25"/>
              </a:spcBef>
            </a:pPr>
            <a:endParaRPr sz="2800" dirty="0">
              <a:cs typeface="Carlito"/>
            </a:endParaRPr>
          </a:p>
          <a:p>
            <a:pPr marL="355600" indent="-342900">
              <a:lnSpc>
                <a:spcPct val="100000"/>
              </a:lnSpc>
              <a:spcBef>
                <a:spcPts val="5"/>
              </a:spcBef>
              <a:buFont typeface="Arial"/>
              <a:buChar char="•"/>
              <a:tabLst>
                <a:tab pos="354965" algn="l"/>
                <a:tab pos="355600" algn="l"/>
              </a:tabLst>
            </a:pPr>
            <a:r>
              <a:rPr sz="2800" spc="-5" dirty="0">
                <a:cs typeface="Carlito"/>
              </a:rPr>
              <a:t>Shared </a:t>
            </a:r>
            <a:r>
              <a:rPr sz="2800" dirty="0">
                <a:cs typeface="Carlito"/>
              </a:rPr>
              <a:t>values build</a:t>
            </a:r>
            <a:r>
              <a:rPr sz="2800" spc="-5" dirty="0">
                <a:cs typeface="Carlito"/>
              </a:rPr>
              <a:t> trust</a:t>
            </a:r>
            <a:endParaRPr sz="2800" dirty="0">
              <a:cs typeface="Carlito"/>
            </a:endParaRPr>
          </a:p>
          <a:p>
            <a:pPr marL="355600" indent="-342900">
              <a:lnSpc>
                <a:spcPct val="100000"/>
              </a:lnSpc>
              <a:buFont typeface="Arial"/>
              <a:buChar char="•"/>
              <a:tabLst>
                <a:tab pos="354965" algn="l"/>
                <a:tab pos="355600" algn="l"/>
              </a:tabLst>
            </a:pPr>
            <a:r>
              <a:rPr sz="2800" spc="-5" dirty="0">
                <a:cs typeface="Carlito"/>
              </a:rPr>
              <a:t>Conﬁdence </a:t>
            </a:r>
            <a:r>
              <a:rPr sz="2800" dirty="0">
                <a:cs typeface="Carlito"/>
              </a:rPr>
              <a:t>builds</a:t>
            </a:r>
            <a:r>
              <a:rPr sz="2800" spc="-5" dirty="0">
                <a:cs typeface="Carlito"/>
              </a:rPr>
              <a:t> loyalty</a:t>
            </a:r>
            <a:endParaRPr sz="2800" dirty="0">
              <a:cs typeface="Carlito"/>
            </a:endParaRPr>
          </a:p>
          <a:p>
            <a:pPr marL="355600" indent="-342900">
              <a:lnSpc>
                <a:spcPct val="100000"/>
              </a:lnSpc>
              <a:buFont typeface="Arial"/>
              <a:buChar char="•"/>
              <a:tabLst>
                <a:tab pos="354965" algn="l"/>
                <a:tab pos="355600" algn="l"/>
              </a:tabLst>
            </a:pPr>
            <a:r>
              <a:rPr sz="2800" spc="-5" dirty="0">
                <a:cs typeface="Carlito"/>
              </a:rPr>
              <a:t>Consumers </a:t>
            </a:r>
            <a:r>
              <a:rPr sz="2800" dirty="0">
                <a:cs typeface="Carlito"/>
              </a:rPr>
              <a:t>and </a:t>
            </a:r>
            <a:r>
              <a:rPr sz="2800" spc="-5" dirty="0">
                <a:cs typeface="Carlito"/>
              </a:rPr>
              <a:t>shareholders care about</a:t>
            </a:r>
            <a:r>
              <a:rPr sz="2800" spc="5" dirty="0">
                <a:cs typeface="Carlito"/>
              </a:rPr>
              <a:t> </a:t>
            </a:r>
            <a:r>
              <a:rPr sz="2800" dirty="0">
                <a:cs typeface="Carlito"/>
              </a:rPr>
              <a:t>values</a:t>
            </a:r>
          </a:p>
          <a:p>
            <a:pPr marL="355600" indent="-342900">
              <a:lnSpc>
                <a:spcPct val="100000"/>
              </a:lnSpc>
              <a:buFont typeface="Arial"/>
              <a:buChar char="•"/>
              <a:tabLst>
                <a:tab pos="354965" algn="l"/>
                <a:tab pos="355600" algn="l"/>
              </a:tabLst>
            </a:pPr>
            <a:r>
              <a:rPr sz="2800" dirty="0">
                <a:cs typeface="Carlito"/>
              </a:rPr>
              <a:t>Ethical </a:t>
            </a:r>
            <a:r>
              <a:rPr sz="2800" spc="-5" dirty="0">
                <a:cs typeface="Carlito"/>
              </a:rPr>
              <a:t>leadership forestalls oppressive</a:t>
            </a:r>
            <a:r>
              <a:rPr sz="2800" dirty="0">
                <a:cs typeface="Carlito"/>
              </a:rPr>
              <a:t> </a:t>
            </a:r>
            <a:r>
              <a:rPr sz="2800" spc="-5" dirty="0">
                <a:cs typeface="Carlito"/>
              </a:rPr>
              <a:t>regulation</a:t>
            </a:r>
            <a:endParaRPr sz="2800" dirty="0">
              <a:cs typeface="Carlito"/>
            </a:endParaRPr>
          </a:p>
          <a:p>
            <a:pPr marL="355600" indent="-342900">
              <a:lnSpc>
                <a:spcPct val="100000"/>
              </a:lnSpc>
              <a:buFont typeface="Arial"/>
              <a:buChar char="•"/>
              <a:tabLst>
                <a:tab pos="354965" algn="l"/>
                <a:tab pos="355600" algn="l"/>
              </a:tabLst>
            </a:pPr>
            <a:r>
              <a:rPr sz="2800" dirty="0">
                <a:cs typeface="Carlito"/>
              </a:rPr>
              <a:t>Ethics is a </a:t>
            </a:r>
            <a:r>
              <a:rPr sz="2800" spc="-5" dirty="0">
                <a:cs typeface="Carlito"/>
              </a:rPr>
              <a:t>form of</a:t>
            </a:r>
            <a:r>
              <a:rPr sz="2800" spc="-50" dirty="0">
                <a:cs typeface="Carlito"/>
              </a:rPr>
              <a:t> </a:t>
            </a:r>
            <a:r>
              <a:rPr sz="2800" spc="-5" dirty="0">
                <a:cs typeface="Carlito"/>
              </a:rPr>
              <a:t>insurance</a:t>
            </a:r>
            <a:endParaRPr sz="2800" dirty="0">
              <a:cs typeface="Carlito"/>
            </a:endParaRPr>
          </a:p>
          <a:p>
            <a:pPr>
              <a:lnSpc>
                <a:spcPct val="100000"/>
              </a:lnSpc>
              <a:spcBef>
                <a:spcPts val="5"/>
              </a:spcBef>
            </a:pPr>
            <a:endParaRPr sz="2800" dirty="0">
              <a:cs typeface="Carlito"/>
            </a:endParaRPr>
          </a:p>
          <a:p>
            <a:pPr marL="12700">
              <a:lnSpc>
                <a:spcPct val="100000"/>
              </a:lnSpc>
            </a:pPr>
            <a:endParaRPr sz="2800" dirty="0">
              <a:cs typeface="Carlito"/>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3E58E38-4947-47AF-B68C-D72DA5F9F6E3}"/>
              </a:ext>
            </a:extLst>
          </p:cNvPr>
          <p:cNvSpPr txBox="1"/>
          <p:nvPr/>
        </p:nvSpPr>
        <p:spPr>
          <a:xfrm>
            <a:off x="558062" y="1535938"/>
            <a:ext cx="8070850" cy="696595"/>
          </a:xfrm>
          <a:prstGeom prst="rect">
            <a:avLst/>
          </a:prstGeom>
        </p:spPr>
        <p:txBody>
          <a:bodyPr vert="horz" wrap="square" lIns="0" tIns="12065" rIns="0" bIns="0" rtlCol="0">
            <a:spAutoFit/>
          </a:bodyPr>
          <a:lstStyle/>
          <a:p>
            <a:pPr marL="12700">
              <a:lnSpc>
                <a:spcPct val="100000"/>
              </a:lnSpc>
              <a:spcBef>
                <a:spcPts val="95"/>
              </a:spcBef>
            </a:pPr>
            <a:r>
              <a:rPr sz="2200" spc="-5" dirty="0">
                <a:latin typeface="Times New Roman"/>
                <a:cs typeface="Times New Roman"/>
              </a:rPr>
              <a:t>Unitarian</a:t>
            </a:r>
            <a:r>
              <a:rPr sz="2200" spc="235" dirty="0">
                <a:latin typeface="Times New Roman"/>
                <a:cs typeface="Times New Roman"/>
              </a:rPr>
              <a:t> </a:t>
            </a:r>
            <a:r>
              <a:rPr sz="2200" spc="-5" dirty="0">
                <a:latin typeface="Times New Roman"/>
                <a:cs typeface="Times New Roman"/>
              </a:rPr>
              <a:t>View:</a:t>
            </a:r>
            <a:r>
              <a:rPr sz="2200" spc="240" dirty="0">
                <a:latin typeface="Times New Roman"/>
                <a:cs typeface="Times New Roman"/>
              </a:rPr>
              <a:t> </a:t>
            </a:r>
            <a:r>
              <a:rPr sz="2200" spc="-5" dirty="0">
                <a:latin typeface="Times New Roman"/>
                <a:cs typeface="Times New Roman"/>
              </a:rPr>
              <a:t>Business</a:t>
            </a:r>
            <a:r>
              <a:rPr sz="2200" spc="210" dirty="0">
                <a:latin typeface="Times New Roman"/>
                <a:cs typeface="Times New Roman"/>
              </a:rPr>
              <a:t> </a:t>
            </a:r>
            <a:r>
              <a:rPr sz="2200" spc="-5" dirty="0">
                <a:latin typeface="Times New Roman"/>
                <a:cs typeface="Times New Roman"/>
              </a:rPr>
              <a:t>&amp;</a:t>
            </a:r>
            <a:r>
              <a:rPr sz="2200" spc="245" dirty="0">
                <a:latin typeface="Times New Roman"/>
                <a:cs typeface="Times New Roman"/>
              </a:rPr>
              <a:t> </a:t>
            </a:r>
            <a:r>
              <a:rPr sz="2200" spc="-5" dirty="0">
                <a:latin typeface="Times New Roman"/>
                <a:cs typeface="Times New Roman"/>
              </a:rPr>
              <a:t>morality</a:t>
            </a:r>
            <a:r>
              <a:rPr sz="2200" spc="254" dirty="0">
                <a:latin typeface="Times New Roman"/>
                <a:cs typeface="Times New Roman"/>
              </a:rPr>
              <a:t> </a:t>
            </a:r>
            <a:r>
              <a:rPr sz="2200" spc="-5" dirty="0">
                <a:latin typeface="Times New Roman"/>
                <a:cs typeface="Times New Roman"/>
              </a:rPr>
              <a:t>cannot</a:t>
            </a:r>
            <a:r>
              <a:rPr sz="2200" spc="240" dirty="0">
                <a:latin typeface="Times New Roman"/>
                <a:cs typeface="Times New Roman"/>
              </a:rPr>
              <a:t> </a:t>
            </a:r>
            <a:r>
              <a:rPr sz="2200" spc="-5" dirty="0">
                <a:latin typeface="Times New Roman"/>
                <a:cs typeface="Times New Roman"/>
              </a:rPr>
              <a:t>be</a:t>
            </a:r>
            <a:r>
              <a:rPr sz="2200" spc="235" dirty="0">
                <a:latin typeface="Times New Roman"/>
                <a:cs typeface="Times New Roman"/>
              </a:rPr>
              <a:t> </a:t>
            </a:r>
            <a:r>
              <a:rPr sz="2200" spc="-5" dirty="0">
                <a:latin typeface="Times New Roman"/>
                <a:cs typeface="Times New Roman"/>
              </a:rPr>
              <a:t>separated</a:t>
            </a:r>
            <a:r>
              <a:rPr sz="2200" spc="240" dirty="0">
                <a:latin typeface="Times New Roman"/>
                <a:cs typeface="Times New Roman"/>
              </a:rPr>
              <a:t> </a:t>
            </a:r>
            <a:r>
              <a:rPr sz="2200" spc="-5" dirty="0">
                <a:latin typeface="Times New Roman"/>
                <a:cs typeface="Times New Roman"/>
              </a:rPr>
              <a:t>and</a:t>
            </a:r>
            <a:r>
              <a:rPr sz="2200" spc="245" dirty="0">
                <a:latin typeface="Times New Roman"/>
                <a:cs typeface="Times New Roman"/>
              </a:rPr>
              <a:t> </a:t>
            </a:r>
            <a:r>
              <a:rPr sz="2200" spc="-5" dirty="0">
                <a:latin typeface="Times New Roman"/>
                <a:cs typeface="Times New Roman"/>
              </a:rPr>
              <a:t>it</a:t>
            </a:r>
            <a:r>
              <a:rPr sz="2200" spc="235" dirty="0">
                <a:latin typeface="Times New Roman"/>
                <a:cs typeface="Times New Roman"/>
              </a:rPr>
              <a:t> </a:t>
            </a:r>
            <a:r>
              <a:rPr sz="2200" spc="-10" dirty="0">
                <a:latin typeface="Times New Roman"/>
                <a:cs typeface="Times New Roman"/>
              </a:rPr>
              <a:t>must</a:t>
            </a:r>
            <a:endParaRPr sz="2200" dirty="0">
              <a:latin typeface="Times New Roman"/>
              <a:cs typeface="Times New Roman"/>
            </a:endParaRPr>
          </a:p>
          <a:p>
            <a:pPr marL="12700">
              <a:lnSpc>
                <a:spcPct val="100000"/>
              </a:lnSpc>
              <a:spcBef>
                <a:spcPts val="5"/>
              </a:spcBef>
              <a:tabLst>
                <a:tab pos="633095" algn="l"/>
              </a:tabLst>
            </a:pPr>
            <a:r>
              <a:rPr sz="2200" spc="-5" dirty="0">
                <a:latin typeface="Times New Roman"/>
                <a:cs typeface="Times New Roman"/>
              </a:rPr>
              <a:t>play	</a:t>
            </a:r>
            <a:r>
              <a:rPr sz="2200" dirty="0">
                <a:latin typeface="Times New Roman"/>
                <a:cs typeface="Times New Roman"/>
              </a:rPr>
              <a:t>by </a:t>
            </a:r>
            <a:r>
              <a:rPr sz="2200" spc="-5" dirty="0">
                <a:latin typeface="Times New Roman"/>
                <a:cs typeface="Times New Roman"/>
              </a:rPr>
              <a:t>the rules </a:t>
            </a:r>
            <a:r>
              <a:rPr sz="2200" dirty="0">
                <a:latin typeface="Times New Roman"/>
                <a:cs typeface="Times New Roman"/>
              </a:rPr>
              <a:t>of </a:t>
            </a:r>
            <a:r>
              <a:rPr sz="2200" spc="-5" dirty="0">
                <a:latin typeface="Times New Roman"/>
                <a:cs typeface="Times New Roman"/>
              </a:rPr>
              <a:t>ethics </a:t>
            </a:r>
            <a:r>
              <a:rPr sz="2200" dirty="0">
                <a:latin typeface="Times New Roman"/>
                <a:cs typeface="Times New Roman"/>
              </a:rPr>
              <a:t>of </a:t>
            </a:r>
            <a:r>
              <a:rPr sz="2200" spc="-5" dirty="0">
                <a:latin typeface="Times New Roman"/>
                <a:cs typeface="Times New Roman"/>
              </a:rPr>
              <a:t>the</a:t>
            </a:r>
            <a:r>
              <a:rPr sz="2200" spc="5" dirty="0">
                <a:latin typeface="Times New Roman"/>
                <a:cs typeface="Times New Roman"/>
              </a:rPr>
              <a:t> </a:t>
            </a:r>
            <a:r>
              <a:rPr sz="2200" spc="-5" dirty="0">
                <a:latin typeface="Times New Roman"/>
                <a:cs typeface="Times New Roman"/>
              </a:rPr>
              <a:t>community.</a:t>
            </a:r>
            <a:endParaRPr sz="2200" dirty="0">
              <a:latin typeface="Times New Roman"/>
              <a:cs typeface="Times New Roman"/>
            </a:endParaRPr>
          </a:p>
        </p:txBody>
      </p:sp>
      <p:sp>
        <p:nvSpPr>
          <p:cNvPr id="3" name="object 3">
            <a:extLst>
              <a:ext uri="{FF2B5EF4-FFF2-40B4-BE49-F238E27FC236}">
                <a16:creationId xmlns:a16="http://schemas.microsoft.com/office/drawing/2014/main" id="{1F066773-0355-452E-A27E-6086488DCABD}"/>
              </a:ext>
            </a:extLst>
          </p:cNvPr>
          <p:cNvSpPr txBox="1">
            <a:spLocks/>
          </p:cNvSpPr>
          <p:nvPr/>
        </p:nvSpPr>
        <p:spPr>
          <a:xfrm>
            <a:off x="535025" y="249173"/>
            <a:ext cx="8068309" cy="1061720"/>
          </a:xfrm>
          <a:prstGeom prst="rect">
            <a:avLst/>
          </a:prstGeom>
        </p:spPr>
        <p:txBody>
          <a:bodyPr vert="horz" wrap="square" lIns="0" tIns="12065" rIns="0" bIns="0" rtlCol="0">
            <a:spAutoFit/>
          </a:bodyPr>
          <a:lst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12700" marR="5080">
              <a:lnSpc>
                <a:spcPct val="100000"/>
              </a:lnSpc>
              <a:spcBef>
                <a:spcPts val="95"/>
              </a:spcBef>
              <a:tabLst>
                <a:tab pos="1344295" algn="l"/>
                <a:tab pos="2009139" algn="l"/>
                <a:tab pos="4283710" algn="l"/>
                <a:tab pos="5952490" algn="l"/>
                <a:tab pos="7719059" algn="l"/>
              </a:tabLst>
            </a:pPr>
            <a:r>
              <a:rPr lang="en-US" sz="3400" spc="-5">
                <a:latin typeface="AR JULIAN" pitchFamily="2" charset="0"/>
                <a:cs typeface="Times New Roman"/>
              </a:rPr>
              <a:t>Views	</a:t>
            </a:r>
            <a:r>
              <a:rPr lang="en-US" sz="3400" spc="10">
                <a:latin typeface="AR JULIAN" pitchFamily="2" charset="0"/>
                <a:cs typeface="Times New Roman"/>
              </a:rPr>
              <a:t>o</a:t>
            </a:r>
            <a:r>
              <a:rPr lang="en-US" sz="3400" spc="-5">
                <a:latin typeface="AR JULIAN" pitchFamily="2" charset="0"/>
                <a:cs typeface="Times New Roman"/>
              </a:rPr>
              <a:t>n</a:t>
            </a:r>
            <a:r>
              <a:rPr lang="en-US" sz="3400">
                <a:latin typeface="AR JULIAN" pitchFamily="2" charset="0"/>
                <a:cs typeface="Times New Roman"/>
              </a:rPr>
              <a:t>	</a:t>
            </a:r>
            <a:r>
              <a:rPr lang="en-US" sz="3400" spc="-5">
                <a:latin typeface="AR JULIAN" pitchFamily="2" charset="0"/>
                <a:cs typeface="Times New Roman"/>
              </a:rPr>
              <a:t>rel</a:t>
            </a:r>
            <a:r>
              <a:rPr lang="en-US" sz="3400" spc="5">
                <a:latin typeface="AR JULIAN" pitchFamily="2" charset="0"/>
                <a:cs typeface="Times New Roman"/>
              </a:rPr>
              <a:t>a</a:t>
            </a:r>
            <a:r>
              <a:rPr lang="en-US" sz="3400" spc="-5">
                <a:latin typeface="AR JULIAN" pitchFamily="2" charset="0"/>
                <a:cs typeface="Times New Roman"/>
              </a:rPr>
              <a:t>ti</a:t>
            </a:r>
            <a:r>
              <a:rPr lang="en-US" sz="3400" spc="15">
                <a:latin typeface="AR JULIAN" pitchFamily="2" charset="0"/>
                <a:cs typeface="Times New Roman"/>
              </a:rPr>
              <a:t>o</a:t>
            </a:r>
            <a:r>
              <a:rPr lang="en-US" sz="3400" spc="-5">
                <a:latin typeface="AR JULIAN" pitchFamily="2" charset="0"/>
                <a:cs typeface="Times New Roman"/>
              </a:rPr>
              <a:t>ns</a:t>
            </a:r>
            <a:r>
              <a:rPr lang="en-US" sz="3400" spc="5">
                <a:latin typeface="AR JULIAN" pitchFamily="2" charset="0"/>
                <a:cs typeface="Times New Roman"/>
              </a:rPr>
              <a:t>h</a:t>
            </a:r>
            <a:r>
              <a:rPr lang="en-US" sz="3400" spc="-5">
                <a:latin typeface="AR JULIAN" pitchFamily="2" charset="0"/>
                <a:cs typeface="Times New Roman"/>
              </a:rPr>
              <a:t>ip </a:t>
            </a:r>
            <a:br>
              <a:rPr lang="en-US" sz="3400" spc="-5">
                <a:latin typeface="AR JULIAN" pitchFamily="2" charset="0"/>
                <a:cs typeface="Times New Roman"/>
              </a:rPr>
            </a:br>
            <a:r>
              <a:rPr lang="en-US" sz="3400" spc="-5">
                <a:latin typeface="AR JULIAN" pitchFamily="2" charset="0"/>
                <a:cs typeface="Times New Roman"/>
              </a:rPr>
              <a:t>between</a:t>
            </a:r>
            <a:r>
              <a:rPr lang="en-US" sz="3400">
                <a:latin typeface="AR JULIAN" pitchFamily="2" charset="0"/>
                <a:cs typeface="Times New Roman"/>
              </a:rPr>
              <a:t> </a:t>
            </a:r>
            <a:r>
              <a:rPr lang="en-US" sz="3400" spc="-5">
                <a:latin typeface="AR JULIAN" pitchFamily="2" charset="0"/>
                <a:cs typeface="Times New Roman"/>
              </a:rPr>
              <a:t>Bus</a:t>
            </a:r>
            <a:r>
              <a:rPr lang="en-US" sz="3400">
                <a:latin typeface="AR JULIAN" pitchFamily="2" charset="0"/>
                <a:cs typeface="Times New Roman"/>
              </a:rPr>
              <a:t>i</a:t>
            </a:r>
            <a:r>
              <a:rPr lang="en-US" sz="3400" spc="-5">
                <a:latin typeface="AR JULIAN" pitchFamily="2" charset="0"/>
                <a:cs typeface="Times New Roman"/>
              </a:rPr>
              <a:t>ness</a:t>
            </a:r>
            <a:r>
              <a:rPr lang="en-US" sz="3400">
                <a:latin typeface="AR JULIAN" pitchFamily="2" charset="0"/>
                <a:cs typeface="Times New Roman"/>
              </a:rPr>
              <a:t> </a:t>
            </a:r>
            <a:r>
              <a:rPr lang="en-US" sz="3400" spc="-5">
                <a:latin typeface="AR JULIAN" pitchFamily="2" charset="0"/>
                <a:cs typeface="Times New Roman"/>
              </a:rPr>
              <a:t>&amp; </a:t>
            </a:r>
            <a:r>
              <a:rPr lang="en-US" sz="3400">
                <a:latin typeface="AR JULIAN" pitchFamily="2" charset="0"/>
                <a:cs typeface="Times New Roman"/>
              </a:rPr>
              <a:t>Ethics</a:t>
            </a:r>
            <a:endParaRPr lang="en-US" sz="3400" dirty="0">
              <a:latin typeface="AR JULIAN" pitchFamily="2" charset="0"/>
              <a:cs typeface="Times New Roman"/>
            </a:endParaRPr>
          </a:p>
        </p:txBody>
      </p:sp>
      <p:sp>
        <p:nvSpPr>
          <p:cNvPr id="4" name="object 4">
            <a:extLst>
              <a:ext uri="{FF2B5EF4-FFF2-40B4-BE49-F238E27FC236}">
                <a16:creationId xmlns:a16="http://schemas.microsoft.com/office/drawing/2014/main" id="{D6F0F0C3-4E84-479D-A3A1-4FF751F21B8C}"/>
              </a:ext>
            </a:extLst>
          </p:cNvPr>
          <p:cNvSpPr/>
          <p:nvPr/>
        </p:nvSpPr>
        <p:spPr>
          <a:xfrm>
            <a:off x="2942716" y="2232533"/>
            <a:ext cx="2983992" cy="3974592"/>
          </a:xfrm>
          <a:prstGeom prst="rect">
            <a:avLst/>
          </a:prstGeom>
          <a:blipFill>
            <a:blip r:embed="rId2" cstate="print"/>
            <a:stretch>
              <a:fillRect/>
            </a:stretch>
          </a:blipFill>
        </p:spPr>
        <p:txBody>
          <a:bodyPr wrap="square" lIns="0" tIns="0" rIns="0" bIns="0" rtlCol="0"/>
          <a:lstStyle/>
          <a:p>
            <a:endParaRPr dirty="0"/>
          </a:p>
        </p:txBody>
      </p:sp>
      <p:sp>
        <p:nvSpPr>
          <p:cNvPr id="5" name="object 5">
            <a:extLst>
              <a:ext uri="{FF2B5EF4-FFF2-40B4-BE49-F238E27FC236}">
                <a16:creationId xmlns:a16="http://schemas.microsoft.com/office/drawing/2014/main" id="{FE88A681-A46D-48E4-87F1-6B67EA9D9B4C}"/>
              </a:ext>
            </a:extLst>
          </p:cNvPr>
          <p:cNvSpPr txBox="1"/>
          <p:nvPr/>
        </p:nvSpPr>
        <p:spPr>
          <a:xfrm>
            <a:off x="3647947" y="2583066"/>
            <a:ext cx="157353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ahoma"/>
                <a:cs typeface="Tahoma"/>
              </a:rPr>
              <a:t>Moral</a:t>
            </a:r>
            <a:r>
              <a:rPr sz="1800" spc="-60" dirty="0">
                <a:latin typeface="Tahoma"/>
                <a:cs typeface="Tahoma"/>
              </a:rPr>
              <a:t> </a:t>
            </a:r>
            <a:r>
              <a:rPr sz="1800" spc="-5" dirty="0">
                <a:latin typeface="Tahoma"/>
                <a:cs typeface="Tahoma"/>
              </a:rPr>
              <a:t>Structure</a:t>
            </a:r>
            <a:endParaRPr sz="1800" dirty="0">
              <a:latin typeface="Tahoma"/>
              <a:cs typeface="Tahoma"/>
            </a:endParaRPr>
          </a:p>
        </p:txBody>
      </p:sp>
      <p:sp>
        <p:nvSpPr>
          <p:cNvPr id="6" name="object 6">
            <a:extLst>
              <a:ext uri="{FF2B5EF4-FFF2-40B4-BE49-F238E27FC236}">
                <a16:creationId xmlns:a16="http://schemas.microsoft.com/office/drawing/2014/main" id="{DCDAE35D-A915-4C62-948A-77BACBD9A9B4}"/>
              </a:ext>
            </a:extLst>
          </p:cNvPr>
          <p:cNvSpPr txBox="1"/>
          <p:nvPr/>
        </p:nvSpPr>
        <p:spPr>
          <a:xfrm>
            <a:off x="3986719" y="3920109"/>
            <a:ext cx="89598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ahoma"/>
                <a:cs typeface="Tahoma"/>
              </a:rPr>
              <a:t>Busine</a:t>
            </a:r>
            <a:r>
              <a:rPr sz="1800" spc="5" dirty="0">
                <a:latin typeface="Tahoma"/>
                <a:cs typeface="Tahoma"/>
              </a:rPr>
              <a:t>s</a:t>
            </a:r>
            <a:r>
              <a:rPr sz="1800" dirty="0">
                <a:latin typeface="Tahoma"/>
                <a:cs typeface="Tahoma"/>
              </a:rPr>
              <a:t>s</a:t>
            </a:r>
          </a:p>
        </p:txBody>
      </p:sp>
      <p:sp>
        <p:nvSpPr>
          <p:cNvPr id="7" name="object 7">
            <a:extLst>
              <a:ext uri="{FF2B5EF4-FFF2-40B4-BE49-F238E27FC236}">
                <a16:creationId xmlns:a16="http://schemas.microsoft.com/office/drawing/2014/main" id="{3467DA34-08CF-4995-8535-7B3EE8C70C5B}"/>
              </a:ext>
            </a:extLst>
          </p:cNvPr>
          <p:cNvSpPr txBox="1"/>
          <p:nvPr/>
        </p:nvSpPr>
        <p:spPr>
          <a:xfrm>
            <a:off x="3814316" y="5562600"/>
            <a:ext cx="1240790" cy="300355"/>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ahoma"/>
                <a:cs typeface="Tahoma"/>
              </a:rPr>
              <a:t>Moral</a:t>
            </a:r>
            <a:r>
              <a:rPr sz="1800" spc="-65" dirty="0">
                <a:latin typeface="Tahoma"/>
                <a:cs typeface="Tahoma"/>
              </a:rPr>
              <a:t> </a:t>
            </a:r>
            <a:r>
              <a:rPr sz="1800" spc="-5" dirty="0">
                <a:latin typeface="Tahoma"/>
                <a:cs typeface="Tahoma"/>
              </a:rPr>
              <a:t>Ethics</a:t>
            </a:r>
            <a:endParaRPr sz="1800" dirty="0">
              <a:latin typeface="Tahoma"/>
              <a:cs typeface="Tahoma"/>
            </a:endParaRPr>
          </a:p>
        </p:txBody>
      </p:sp>
    </p:spTree>
    <p:extLst>
      <p:ext uri="{BB962C8B-B14F-4D97-AF65-F5344CB8AC3E}">
        <p14:creationId xmlns:p14="http://schemas.microsoft.com/office/powerpoint/2010/main" val="168180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59B829-C095-4328-AD13-E9FA85AF67A5}"/>
              </a:ext>
            </a:extLst>
          </p:cNvPr>
          <p:cNvSpPr txBox="1"/>
          <p:nvPr/>
        </p:nvSpPr>
        <p:spPr>
          <a:xfrm>
            <a:off x="76200" y="0"/>
            <a:ext cx="8839200" cy="6093976"/>
          </a:xfrm>
          <a:prstGeom prst="rect">
            <a:avLst/>
          </a:prstGeom>
          <a:noFill/>
        </p:spPr>
        <p:txBody>
          <a:bodyPr wrap="square">
            <a:spAutoFit/>
          </a:bodyPr>
          <a:lstStyle/>
          <a:p>
            <a:pPr algn="just"/>
            <a:r>
              <a:rPr lang="en-US" sz="2600" b="1" i="0" dirty="0">
                <a:solidFill>
                  <a:srgbClr val="343A40"/>
                </a:solidFill>
                <a:effectLst/>
                <a:cs typeface="Calibri" panose="020F0502020204030204" pitchFamily="34" charset="0"/>
              </a:rPr>
              <a:t>"</a:t>
            </a:r>
            <a:r>
              <a:rPr lang="en-US" sz="2600" b="1" i="1" dirty="0">
                <a:solidFill>
                  <a:srgbClr val="343A40"/>
                </a:solidFill>
                <a:effectLst/>
                <a:cs typeface="Calibri" panose="020F0502020204030204" pitchFamily="34" charset="0"/>
              </a:rPr>
              <a:t>Corporate Social Responsibility (CSR)</a:t>
            </a:r>
            <a:r>
              <a:rPr lang="en-US" sz="2600" b="0" i="1" dirty="0">
                <a:solidFill>
                  <a:srgbClr val="343A40"/>
                </a:solidFill>
                <a:effectLst/>
                <a:cs typeface="Calibri" panose="020F0502020204030204" pitchFamily="34" charset="0"/>
              </a:rPr>
              <a:t> is a way of ensuring that </a:t>
            </a:r>
            <a:r>
              <a:rPr lang="en-US" sz="2600" b="0" i="1" dirty="0" err="1">
                <a:solidFill>
                  <a:srgbClr val="343A40"/>
                </a:solidFill>
                <a:effectLst/>
                <a:cs typeface="Calibri" panose="020F0502020204030204" pitchFamily="34" charset="0"/>
              </a:rPr>
              <a:t>organisations</a:t>
            </a:r>
            <a:r>
              <a:rPr lang="en-US" sz="2600" b="0" i="1" dirty="0">
                <a:solidFill>
                  <a:srgbClr val="343A40"/>
                </a:solidFill>
                <a:effectLst/>
                <a:cs typeface="Calibri" panose="020F0502020204030204" pitchFamily="34" charset="0"/>
              </a:rPr>
              <a:t> make strategic decisions in an ethical, sustainable and responsible way. </a:t>
            </a:r>
            <a:r>
              <a:rPr lang="en-US" sz="2600" b="0" i="0" dirty="0">
                <a:solidFill>
                  <a:srgbClr val="343A40"/>
                </a:solidFill>
                <a:effectLst/>
                <a:cs typeface="Calibri" panose="020F0502020204030204" pitchFamily="34" charset="0"/>
              </a:rPr>
              <a:t>" - University of Edinburgh</a:t>
            </a:r>
          </a:p>
          <a:p>
            <a:pPr algn="just"/>
            <a:r>
              <a:rPr lang="en-US" sz="2600" b="0" i="0" dirty="0">
                <a:solidFill>
                  <a:srgbClr val="343A40"/>
                </a:solidFill>
                <a:effectLst/>
                <a:cs typeface="Calibri" panose="020F0502020204030204" pitchFamily="34" charset="0"/>
              </a:rPr>
              <a:t> Generally, it means showing due interest in the concerns of stakeholders and </a:t>
            </a:r>
            <a:r>
              <a:rPr lang="en-US" sz="2600" b="1" i="0" dirty="0">
                <a:solidFill>
                  <a:srgbClr val="343A40"/>
                </a:solidFill>
                <a:effectLst/>
                <a:cs typeface="Calibri" panose="020F0502020204030204" pitchFamily="34" charset="0"/>
              </a:rPr>
              <a:t>understanding the impacts of the </a:t>
            </a:r>
            <a:r>
              <a:rPr lang="en-US" sz="2600" b="1" i="0" dirty="0" err="1">
                <a:solidFill>
                  <a:srgbClr val="343A40"/>
                </a:solidFill>
                <a:effectLst/>
                <a:cs typeface="Calibri" panose="020F0502020204030204" pitchFamily="34" charset="0"/>
              </a:rPr>
              <a:t>organisation's</a:t>
            </a:r>
            <a:r>
              <a:rPr lang="en-US" sz="2600" b="1" i="0" dirty="0">
                <a:solidFill>
                  <a:srgbClr val="343A40"/>
                </a:solidFill>
                <a:effectLst/>
                <a:cs typeface="Calibri" panose="020F0502020204030204" pitchFamily="34" charset="0"/>
              </a:rPr>
              <a:t> activities.</a:t>
            </a:r>
            <a:r>
              <a:rPr lang="en-US" sz="2600" b="0" i="0" dirty="0">
                <a:solidFill>
                  <a:srgbClr val="343A40"/>
                </a:solidFill>
                <a:effectLst/>
                <a:cs typeface="Calibri" panose="020F0502020204030204" pitchFamily="34" charset="0"/>
              </a:rPr>
              <a:t> It is not an increasingly </a:t>
            </a:r>
            <a:r>
              <a:rPr lang="en-US" sz="2600" b="0" i="0" dirty="0" err="1">
                <a:solidFill>
                  <a:srgbClr val="343A40"/>
                </a:solidFill>
                <a:effectLst/>
                <a:cs typeface="Calibri" panose="020F0502020204030204" pitchFamily="34" charset="0"/>
              </a:rPr>
              <a:t>specialised</a:t>
            </a:r>
            <a:r>
              <a:rPr lang="en-US" sz="2600" b="0" i="0" dirty="0">
                <a:solidFill>
                  <a:srgbClr val="343A40"/>
                </a:solidFill>
                <a:effectLst/>
                <a:cs typeface="Calibri" panose="020F0502020204030204" pitchFamily="34" charset="0"/>
              </a:rPr>
              <a:t> aspect of management and has in recent years become a necessity, rather than a choice, due to:</a:t>
            </a:r>
          </a:p>
          <a:p>
            <a:pPr algn="just"/>
            <a:r>
              <a:rPr lang="en-US" sz="2600" b="0" i="0" dirty="0">
                <a:solidFill>
                  <a:srgbClr val="343A40"/>
                </a:solidFill>
                <a:effectLst/>
                <a:cs typeface="Calibri" panose="020F0502020204030204" pitchFamily="34" charset="0"/>
              </a:rPr>
              <a:t>Legal changes that have made aspects of CSR compulsory</a:t>
            </a:r>
          </a:p>
          <a:p>
            <a:pPr algn="just">
              <a:buFont typeface="Arial" panose="020B0604020202020204" pitchFamily="34" charset="0"/>
              <a:buChar char="•"/>
            </a:pPr>
            <a:r>
              <a:rPr lang="en-US" sz="2600" b="0" i="0" dirty="0">
                <a:solidFill>
                  <a:srgbClr val="343A40"/>
                </a:solidFill>
                <a:effectLst/>
                <a:cs typeface="Calibri" panose="020F0502020204030204" pitchFamily="34" charset="0"/>
              </a:rPr>
              <a:t>Increased interest in environmental and ethical issues from consumers and employees.</a:t>
            </a:r>
          </a:p>
          <a:p>
            <a:pPr algn="just">
              <a:buFont typeface="Arial" panose="020B0604020202020204" pitchFamily="34" charset="0"/>
              <a:buChar char="•"/>
            </a:pPr>
            <a:r>
              <a:rPr lang="en-US" sz="2600" b="0" i="0" dirty="0">
                <a:solidFill>
                  <a:srgbClr val="343A40"/>
                </a:solidFill>
                <a:effectLst/>
                <a:cs typeface="Calibri" panose="020F0502020204030204" pitchFamily="34" charset="0"/>
              </a:rPr>
              <a:t>A convincing business case linking CSR to improved performance</a:t>
            </a:r>
          </a:p>
          <a:p>
            <a:pPr algn="just">
              <a:buFont typeface="Arial" panose="020B0604020202020204" pitchFamily="34" charset="0"/>
              <a:buChar char="•"/>
            </a:pPr>
            <a:r>
              <a:rPr lang="en-US" sz="2600" b="0" i="0" dirty="0">
                <a:solidFill>
                  <a:srgbClr val="343A40"/>
                </a:solidFill>
                <a:effectLst/>
                <a:cs typeface="Calibri" panose="020F0502020204030204" pitchFamily="34" charset="0"/>
              </a:rPr>
              <a:t>Shareholder pressure on businesses to show that they are operating ethically and sustainably</a:t>
            </a:r>
            <a:endParaRPr lang="en-IN" sz="2600" dirty="0">
              <a:cs typeface="Calibri" panose="020F0502020204030204" pitchFamily="34" charset="0"/>
            </a:endParaRPr>
          </a:p>
        </p:txBody>
      </p:sp>
    </p:spTree>
    <p:extLst>
      <p:ext uri="{BB962C8B-B14F-4D97-AF65-F5344CB8AC3E}">
        <p14:creationId xmlns:p14="http://schemas.microsoft.com/office/powerpoint/2010/main" val="304863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1A69A1B-DB7A-4F17-95B7-C4C42D1A0375}"/>
              </a:ext>
            </a:extLst>
          </p:cNvPr>
          <p:cNvSpPr txBox="1"/>
          <p:nvPr/>
        </p:nvSpPr>
        <p:spPr>
          <a:xfrm>
            <a:off x="8860" y="228600"/>
            <a:ext cx="9144000" cy="6124754"/>
          </a:xfrm>
          <a:prstGeom prst="rect">
            <a:avLst/>
          </a:prstGeom>
          <a:noFill/>
        </p:spPr>
        <p:txBody>
          <a:bodyPr wrap="square">
            <a:spAutoFit/>
          </a:bodyPr>
          <a:lstStyle/>
          <a:p>
            <a:pPr lvl="1" algn="just" defTabSz="914400" eaLnBrk="0" fontAlgn="base" hangingPunct="0">
              <a:spcBef>
                <a:spcPct val="0"/>
              </a:spcBef>
              <a:spcAft>
                <a:spcPct val="0"/>
              </a:spcAft>
            </a:pPr>
            <a:r>
              <a:rPr kumimoji="0" lang="en-US" altLang="en-US" sz="2800" b="0" i="0" u="none" strike="noStrike" cap="none" normalizeH="0" baseline="0" dirty="0">
                <a:ln>
                  <a:noFill/>
                </a:ln>
                <a:solidFill>
                  <a:srgbClr val="343A40"/>
                </a:solidFill>
                <a:effectLst/>
                <a:cs typeface="Calibri" panose="020F0502020204030204" pitchFamily="34" charset="0"/>
              </a:rPr>
              <a:t>Benefits of Corporate Social Responsibility Policies</a:t>
            </a:r>
          </a:p>
          <a:p>
            <a:pPr lvl="1" algn="just" defTabSz="914400" eaLnBrk="0" fontAlgn="base" hangingPunct="0">
              <a:spcBef>
                <a:spcPct val="0"/>
              </a:spcBef>
              <a:spcAft>
                <a:spcPct val="0"/>
              </a:spcAft>
            </a:pPr>
            <a:r>
              <a:rPr kumimoji="0" lang="en-US" altLang="en-US" sz="2800" b="1" i="0" u="none" strike="noStrike" cap="none" normalizeH="0" baseline="0" dirty="0">
                <a:ln>
                  <a:noFill/>
                </a:ln>
                <a:solidFill>
                  <a:srgbClr val="343A40"/>
                </a:solidFill>
                <a:effectLst/>
                <a:cs typeface="Calibri" panose="020F0502020204030204" pitchFamily="34" charset="0"/>
              </a:rPr>
              <a:t>CSR policies can help to benefit an </a:t>
            </a:r>
            <a:r>
              <a:rPr kumimoji="0" lang="en-US" altLang="en-US" sz="2800" b="1" i="0" u="none" strike="noStrike" cap="none" normalizeH="0" baseline="0" dirty="0" err="1">
                <a:ln>
                  <a:noFill/>
                </a:ln>
                <a:solidFill>
                  <a:srgbClr val="343A40"/>
                </a:solidFill>
                <a:effectLst/>
                <a:cs typeface="Calibri" panose="020F0502020204030204" pitchFamily="34" charset="0"/>
              </a:rPr>
              <a:t>organisation</a:t>
            </a:r>
            <a:r>
              <a:rPr kumimoji="0" lang="en-US" altLang="en-US" sz="2800" b="1" i="0" u="none" strike="noStrike" cap="none" normalizeH="0" baseline="0" dirty="0">
                <a:ln>
                  <a:noFill/>
                </a:ln>
                <a:solidFill>
                  <a:srgbClr val="343A40"/>
                </a:solidFill>
                <a:effectLst/>
                <a:cs typeface="Calibri" panose="020F0502020204030204" pitchFamily="34" charset="0"/>
              </a:rPr>
              <a:t> in a number of ways, including:</a:t>
            </a:r>
            <a:endParaRPr kumimoji="0" lang="en-US" altLang="en-US" sz="2800" b="0" i="0" u="none" strike="noStrike" cap="none" normalizeH="0" baseline="0" dirty="0">
              <a:ln>
                <a:noFill/>
              </a:ln>
              <a:solidFill>
                <a:schemeClr val="tx1"/>
              </a:solidFill>
              <a:effectLst/>
              <a:cs typeface="Calibri" panose="020F0502020204030204" pitchFamily="34" charset="0"/>
            </a:endParaRPr>
          </a:p>
          <a:p>
            <a:pPr lvl="1" algn="just" defTabSz="914400" eaLnBrk="0" fontAlgn="base" hangingPunct="0">
              <a:spcBef>
                <a:spcPct val="0"/>
              </a:spcBef>
              <a:spcAft>
                <a:spcPct val="0"/>
              </a:spcAft>
              <a:buFontTx/>
              <a:buAutoNum type="arabicPeriod"/>
            </a:pPr>
            <a:r>
              <a:rPr kumimoji="0" lang="en-US" altLang="en-US" sz="2800" b="0" i="0" u="none" strike="noStrike" cap="none" normalizeH="0" baseline="0" dirty="0">
                <a:ln>
                  <a:noFill/>
                </a:ln>
                <a:solidFill>
                  <a:srgbClr val="343A40"/>
                </a:solidFill>
                <a:effectLst/>
                <a:cs typeface="Calibri" panose="020F0502020204030204" pitchFamily="34" charset="0"/>
              </a:rPr>
              <a:t>Developing or enhancing relationships with consumers and supplier</a:t>
            </a:r>
          </a:p>
          <a:p>
            <a:pPr lvl="1" algn="just" defTabSz="914400" eaLnBrk="0" fontAlgn="base" hangingPunct="0">
              <a:spcBef>
                <a:spcPct val="0"/>
              </a:spcBef>
              <a:spcAft>
                <a:spcPct val="0"/>
              </a:spcAft>
              <a:buFontTx/>
              <a:buAutoNum type="arabicPeriod" startAt="2"/>
            </a:pPr>
            <a:r>
              <a:rPr kumimoji="0" lang="en-US" altLang="en-US" sz="2800" b="0" i="0" u="none" strike="noStrike" cap="none" normalizeH="0" baseline="0" dirty="0">
                <a:ln>
                  <a:noFill/>
                </a:ln>
                <a:solidFill>
                  <a:srgbClr val="343A40"/>
                </a:solidFill>
                <a:effectLst/>
                <a:cs typeface="Calibri" panose="020F0502020204030204" pitchFamily="34" charset="0"/>
              </a:rPr>
              <a:t>Attracting and retaining a strong and conscious workforce.</a:t>
            </a:r>
          </a:p>
          <a:p>
            <a:pPr lvl="1" algn="just" defTabSz="914400" eaLnBrk="0" fontAlgn="base" hangingPunct="0">
              <a:spcBef>
                <a:spcPct val="0"/>
              </a:spcBef>
              <a:spcAft>
                <a:spcPct val="0"/>
              </a:spcAft>
              <a:buFontTx/>
              <a:buAutoNum type="arabicPeriod" startAt="3"/>
            </a:pPr>
            <a:r>
              <a:rPr kumimoji="0" lang="en-US" altLang="en-US" sz="2800" b="0" i="0" u="none" strike="noStrike" cap="none" normalizeH="0" baseline="0" dirty="0">
                <a:ln>
                  <a:noFill/>
                </a:ln>
                <a:solidFill>
                  <a:srgbClr val="343A40"/>
                </a:solidFill>
                <a:effectLst/>
                <a:cs typeface="Calibri" panose="020F0502020204030204" pitchFamily="34" charset="0"/>
              </a:rPr>
              <a:t>Improving the </a:t>
            </a:r>
            <a:r>
              <a:rPr kumimoji="0" lang="en-US" altLang="en-US" sz="2800" b="0" i="0" u="none" strike="noStrike" cap="none" normalizeH="0" baseline="0" dirty="0" err="1">
                <a:ln>
                  <a:noFill/>
                </a:ln>
                <a:solidFill>
                  <a:srgbClr val="343A40"/>
                </a:solidFill>
                <a:effectLst/>
                <a:cs typeface="Calibri" panose="020F0502020204030204" pitchFamily="34" charset="0"/>
              </a:rPr>
              <a:t>organisation's</a:t>
            </a:r>
            <a:r>
              <a:rPr kumimoji="0" lang="en-US" altLang="en-US" sz="2800" b="0" i="0" u="none" strike="noStrike" cap="none" normalizeH="0" baseline="0" dirty="0">
                <a:ln>
                  <a:noFill/>
                </a:ln>
                <a:solidFill>
                  <a:srgbClr val="343A40"/>
                </a:solidFill>
                <a:effectLst/>
                <a:cs typeface="Calibri" panose="020F0502020204030204" pitchFamily="34" charset="0"/>
              </a:rPr>
              <a:t> standing and reputation</a:t>
            </a:r>
          </a:p>
          <a:p>
            <a:pPr lvl="1" algn="just" defTabSz="914400" eaLnBrk="0" fontAlgn="base" hangingPunct="0">
              <a:spcBef>
                <a:spcPct val="0"/>
              </a:spcBef>
              <a:spcAft>
                <a:spcPct val="0"/>
              </a:spcAft>
              <a:buFontTx/>
              <a:buAutoNum type="arabicPeriod" startAt="4"/>
            </a:pPr>
            <a:r>
              <a:rPr kumimoji="0" lang="en-US" altLang="en-US" sz="2800" b="0" i="0" u="none" strike="noStrike" cap="none" normalizeH="0" baseline="0" dirty="0">
                <a:ln>
                  <a:noFill/>
                </a:ln>
                <a:solidFill>
                  <a:srgbClr val="343A40"/>
                </a:solidFill>
                <a:effectLst/>
                <a:cs typeface="Calibri" panose="020F0502020204030204" pitchFamily="34" charset="0"/>
              </a:rPr>
              <a:t>Offering numerous benefits to society and the environment</a:t>
            </a:r>
          </a:p>
          <a:p>
            <a:pPr lvl="1" algn="just" defTabSz="914400" eaLnBrk="0" fontAlgn="base" hangingPunct="0">
              <a:spcBef>
                <a:spcPct val="0"/>
              </a:spcBef>
              <a:spcAft>
                <a:spcPct val="0"/>
              </a:spcAft>
            </a:pPr>
            <a:r>
              <a:rPr kumimoji="0" lang="en-US" altLang="en-US" sz="2800" b="0" i="0" u="none" strike="noStrike" cap="none" normalizeH="0" baseline="0" dirty="0">
                <a:ln>
                  <a:noFill/>
                </a:ln>
                <a:solidFill>
                  <a:srgbClr val="343A40"/>
                </a:solidFill>
                <a:effectLst/>
                <a:cs typeface="Calibri" panose="020F0502020204030204" pitchFamily="34" charset="0"/>
              </a:rPr>
              <a:t>Though these benefits may not be immediately apparent, they can be measured quantitatively and qualitatively in many ways over the long-term.</a:t>
            </a:r>
            <a:endParaRPr kumimoji="0" lang="en-US" altLang="en-US" sz="2800" b="0" i="0" u="none" strike="noStrike" cap="none" normalizeH="0" baseline="0" dirty="0">
              <a:ln>
                <a:noFill/>
              </a:ln>
              <a:solidFill>
                <a:schemeClr val="tx1"/>
              </a:solidFill>
              <a:effectLst/>
              <a:cs typeface="Calibri" panose="020F0502020204030204" pitchFamily="34" charset="0"/>
            </a:endParaRPr>
          </a:p>
          <a:p>
            <a:pPr lvl="1" algn="just" defTabSz="914400" eaLnBrk="0" fontAlgn="base" hangingPunct="0">
              <a:spcBef>
                <a:spcPct val="0"/>
              </a:spcBef>
              <a:spcAft>
                <a:spcPct val="0"/>
              </a:spcAft>
            </a:pPr>
            <a:endParaRPr kumimoji="0" lang="en-US" altLang="en-US" sz="2800" b="0" i="0" u="none" strike="noStrike" cap="none" normalizeH="0" baseline="0" dirty="0">
              <a:ln>
                <a:noFill/>
              </a:ln>
              <a:solidFill>
                <a:schemeClr val="tx1"/>
              </a:solidFill>
              <a:effectLst/>
              <a:cs typeface="Calibri" panose="020F0502020204030204" pitchFamily="34" charset="0"/>
            </a:endParaRPr>
          </a:p>
        </p:txBody>
      </p:sp>
    </p:spTree>
    <p:extLst>
      <p:ext uri="{BB962C8B-B14F-4D97-AF65-F5344CB8AC3E}">
        <p14:creationId xmlns:p14="http://schemas.microsoft.com/office/powerpoint/2010/main" val="2390044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9B1185-733F-4AC2-9FF8-BC738E73B242}"/>
              </a:ext>
            </a:extLst>
          </p:cNvPr>
          <p:cNvSpPr txBox="1"/>
          <p:nvPr/>
        </p:nvSpPr>
        <p:spPr>
          <a:xfrm>
            <a:off x="304800" y="304800"/>
            <a:ext cx="8534400" cy="6124754"/>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343A40"/>
                </a:solidFill>
                <a:effectLst/>
              </a:rPr>
              <a:t>To effectively operate responsibly, CSR has to be embedded into the everyday actions, systems and the entire culture of the </a:t>
            </a:r>
            <a:r>
              <a:rPr kumimoji="0" lang="en-US" altLang="en-US" sz="2800" b="1" i="0" u="none" strike="noStrike" cap="none" normalizeH="0" baseline="0" dirty="0" err="1">
                <a:ln>
                  <a:noFill/>
                </a:ln>
                <a:solidFill>
                  <a:srgbClr val="343A40"/>
                </a:solidFill>
                <a:effectLst/>
              </a:rPr>
              <a:t>organisation</a:t>
            </a:r>
            <a:r>
              <a:rPr kumimoji="0" lang="en-US" altLang="en-US" sz="2800" b="1" i="0" u="none" strike="noStrike" cap="none" normalizeH="0" baseline="0" dirty="0">
                <a:ln>
                  <a:noFill/>
                </a:ln>
                <a:solidFill>
                  <a:srgbClr val="343A40"/>
                </a:solidFill>
                <a:effectLst/>
              </a:rPr>
              <a:t>, mostly through propagation by individual leaders within the company, from top to bottom. </a:t>
            </a:r>
            <a:endParaRPr kumimoji="0" lang="en-US" altLang="en-US" sz="28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343A40"/>
                </a:solidFill>
                <a:effectLst/>
              </a:rPr>
              <a:t>Often, specialists are employed to devise new systems, processes and policies which operate in accordance with the </a:t>
            </a:r>
            <a:r>
              <a:rPr kumimoji="0" lang="en-US" altLang="en-US" sz="2800" b="0" i="0" u="none" strike="noStrike" cap="none" normalizeH="0" baseline="0" dirty="0" err="1">
                <a:ln>
                  <a:noFill/>
                </a:ln>
                <a:solidFill>
                  <a:srgbClr val="343A40"/>
                </a:solidFill>
                <a:effectLst/>
              </a:rPr>
              <a:t>organisation's</a:t>
            </a:r>
            <a:r>
              <a:rPr kumimoji="0" lang="en-US" altLang="en-US" sz="2800" b="0" i="0" u="none" strike="noStrike" cap="none" normalizeH="0" baseline="0" dirty="0">
                <a:ln>
                  <a:noFill/>
                </a:ln>
                <a:solidFill>
                  <a:srgbClr val="343A40"/>
                </a:solidFill>
                <a:effectLst/>
              </a:rPr>
              <a:t> CSR gains. Due to the benefits which these policies can have for wider society, these individuals are often also involved in the communication and marketing of company activities to the general public, in order to develop and maintain the </a:t>
            </a:r>
            <a:r>
              <a:rPr kumimoji="0" lang="en-US" altLang="en-US" sz="2800" b="0" i="0" u="none" strike="noStrike" cap="none" normalizeH="0" baseline="0" dirty="0" err="1">
                <a:ln>
                  <a:noFill/>
                </a:ln>
                <a:solidFill>
                  <a:srgbClr val="343A40"/>
                </a:solidFill>
                <a:effectLst/>
              </a:rPr>
              <a:t>organisational</a:t>
            </a:r>
            <a:r>
              <a:rPr kumimoji="0" lang="en-US" altLang="en-US" sz="2800" b="0" i="0" u="none" strike="noStrike" cap="none" normalizeH="0" baseline="0" dirty="0">
                <a:ln>
                  <a:noFill/>
                </a:ln>
                <a:solidFill>
                  <a:srgbClr val="343A40"/>
                </a:solidFill>
                <a:effectLst/>
              </a:rPr>
              <a:t> reputation as a sustainable and responsible employer.</a:t>
            </a:r>
          </a:p>
        </p:txBody>
      </p:sp>
    </p:spTree>
    <p:extLst>
      <p:ext uri="{BB962C8B-B14F-4D97-AF65-F5344CB8AC3E}">
        <p14:creationId xmlns:p14="http://schemas.microsoft.com/office/powerpoint/2010/main" val="1377018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64585" y="603504"/>
            <a:ext cx="5489652" cy="544068"/>
          </a:xfrm>
          <a:prstGeom prst="rect">
            <a:avLst/>
          </a:prstGeom>
          <a:blipFill>
            <a:blip r:embed="rId2" cstate="print"/>
            <a:stretch>
              <a:fillRect/>
            </a:stretch>
          </a:blipFill>
        </p:spPr>
        <p:txBody>
          <a:bodyPr wrap="square" lIns="0" tIns="0" rIns="0" bIns="0" rtlCol="0"/>
          <a:lstStyle/>
          <a:p>
            <a:endParaRPr/>
          </a:p>
        </p:txBody>
      </p:sp>
      <p:graphicFrame>
        <p:nvGraphicFramePr>
          <p:cNvPr id="3" name="object 3"/>
          <p:cNvGraphicFramePr>
            <a:graphicFrameLocks noGrp="1"/>
          </p:cNvGraphicFramePr>
          <p:nvPr>
            <p:extLst>
              <p:ext uri="{D42A27DB-BD31-4B8C-83A1-F6EECF244321}">
                <p14:modId xmlns:p14="http://schemas.microsoft.com/office/powerpoint/2010/main" val="2701978165"/>
              </p:ext>
            </p:extLst>
          </p:nvPr>
        </p:nvGraphicFramePr>
        <p:xfrm>
          <a:off x="2264585" y="1889973"/>
          <a:ext cx="5941060" cy="3372205"/>
        </p:xfrm>
        <a:graphic>
          <a:graphicData uri="http://schemas.openxmlformats.org/drawingml/2006/table">
            <a:tbl>
              <a:tblPr firstRow="1" bandRow="1">
                <a:tableStyleId>{2D5ABB26-0587-4C30-8999-92F81FD0307C}</a:tableStyleId>
              </a:tblPr>
              <a:tblGrid>
                <a:gridCol w="2970530">
                  <a:extLst>
                    <a:ext uri="{9D8B030D-6E8A-4147-A177-3AD203B41FA5}">
                      <a16:colId xmlns:a16="http://schemas.microsoft.com/office/drawing/2014/main" val="20000"/>
                    </a:ext>
                  </a:extLst>
                </a:gridCol>
                <a:gridCol w="2970530">
                  <a:extLst>
                    <a:ext uri="{9D8B030D-6E8A-4147-A177-3AD203B41FA5}">
                      <a16:colId xmlns:a16="http://schemas.microsoft.com/office/drawing/2014/main" val="20001"/>
                    </a:ext>
                  </a:extLst>
                </a:gridCol>
              </a:tblGrid>
              <a:tr h="1773936">
                <a:tc>
                  <a:txBody>
                    <a:bodyPr/>
                    <a:lstStyle/>
                    <a:p>
                      <a:pPr algn="ctr">
                        <a:lnSpc>
                          <a:spcPct val="100000"/>
                        </a:lnSpc>
                        <a:spcBef>
                          <a:spcPts val="350"/>
                        </a:spcBef>
                      </a:pPr>
                      <a:r>
                        <a:rPr sz="2400" spc="-5" dirty="0">
                          <a:solidFill>
                            <a:srgbClr val="3D3C2C"/>
                          </a:solidFill>
                          <a:latin typeface="Verdana"/>
                          <a:cs typeface="Verdana"/>
                        </a:rPr>
                        <a:t>Ethical</a:t>
                      </a:r>
                      <a:endParaRPr sz="2400" dirty="0">
                        <a:latin typeface="Verdana"/>
                        <a:cs typeface="Verdana"/>
                      </a:endParaRPr>
                    </a:p>
                    <a:p>
                      <a:pPr algn="ctr">
                        <a:lnSpc>
                          <a:spcPct val="100000"/>
                        </a:lnSpc>
                        <a:spcBef>
                          <a:spcPts val="580"/>
                        </a:spcBef>
                      </a:pPr>
                      <a:r>
                        <a:rPr sz="2400" dirty="0">
                          <a:solidFill>
                            <a:srgbClr val="3D3C2C"/>
                          </a:solidFill>
                          <a:latin typeface="Verdana"/>
                          <a:cs typeface="Verdana"/>
                        </a:rPr>
                        <a:t>but</a:t>
                      </a:r>
                      <a:endParaRPr sz="2400" dirty="0">
                        <a:latin typeface="Verdana"/>
                        <a:cs typeface="Verdana"/>
                      </a:endParaRPr>
                    </a:p>
                    <a:p>
                      <a:pPr algn="ctr">
                        <a:lnSpc>
                          <a:spcPct val="100000"/>
                        </a:lnSpc>
                        <a:spcBef>
                          <a:spcPts val="575"/>
                        </a:spcBef>
                      </a:pPr>
                      <a:r>
                        <a:rPr sz="2400" dirty="0">
                          <a:solidFill>
                            <a:srgbClr val="3D3C2C"/>
                          </a:solidFill>
                          <a:latin typeface="Verdana"/>
                          <a:cs typeface="Verdana"/>
                        </a:rPr>
                        <a:t>Illegal</a:t>
                      </a:r>
                      <a:endParaRPr sz="2400" dirty="0">
                        <a:latin typeface="Verdana"/>
                        <a:cs typeface="Verdana"/>
                      </a:endParaRPr>
                    </a:p>
                  </a:txBody>
                  <a:tcPr marL="0" marR="0" marT="4445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solidFill>
                      <a:srgbClr val="FFFF99"/>
                    </a:solidFill>
                  </a:tcPr>
                </a:tc>
                <a:tc>
                  <a:txBody>
                    <a:bodyPr/>
                    <a:lstStyle/>
                    <a:p>
                      <a:pPr marL="1270" algn="ctr">
                        <a:lnSpc>
                          <a:spcPct val="100000"/>
                        </a:lnSpc>
                        <a:spcBef>
                          <a:spcPts val="350"/>
                        </a:spcBef>
                      </a:pPr>
                      <a:r>
                        <a:rPr sz="2400" dirty="0">
                          <a:solidFill>
                            <a:srgbClr val="3D3C2C"/>
                          </a:solidFill>
                          <a:latin typeface="Verdana"/>
                          <a:cs typeface="Verdana"/>
                        </a:rPr>
                        <a:t>Unethical</a:t>
                      </a:r>
                      <a:endParaRPr sz="2400">
                        <a:latin typeface="Verdana"/>
                        <a:cs typeface="Verdana"/>
                      </a:endParaRPr>
                    </a:p>
                    <a:p>
                      <a:pPr algn="ctr">
                        <a:lnSpc>
                          <a:spcPct val="100000"/>
                        </a:lnSpc>
                        <a:spcBef>
                          <a:spcPts val="580"/>
                        </a:spcBef>
                      </a:pPr>
                      <a:r>
                        <a:rPr sz="2400" dirty="0">
                          <a:solidFill>
                            <a:srgbClr val="3D3C2C"/>
                          </a:solidFill>
                          <a:latin typeface="Verdana"/>
                          <a:cs typeface="Verdana"/>
                        </a:rPr>
                        <a:t>And</a:t>
                      </a:r>
                      <a:endParaRPr sz="2400">
                        <a:latin typeface="Verdana"/>
                        <a:cs typeface="Verdana"/>
                      </a:endParaRPr>
                    </a:p>
                    <a:p>
                      <a:pPr algn="ctr">
                        <a:lnSpc>
                          <a:spcPct val="100000"/>
                        </a:lnSpc>
                        <a:spcBef>
                          <a:spcPts val="575"/>
                        </a:spcBef>
                      </a:pPr>
                      <a:r>
                        <a:rPr sz="2400" dirty="0">
                          <a:solidFill>
                            <a:srgbClr val="3D3C2C"/>
                          </a:solidFill>
                          <a:latin typeface="Verdana"/>
                          <a:cs typeface="Verdana"/>
                        </a:rPr>
                        <a:t>Illegal</a:t>
                      </a:r>
                      <a:endParaRPr sz="2400">
                        <a:latin typeface="Verdana"/>
                        <a:cs typeface="Verdana"/>
                      </a:endParaRPr>
                    </a:p>
                  </a:txBody>
                  <a:tcPr marL="0" marR="0" marT="4445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solidFill>
                      <a:srgbClr val="FF5050"/>
                    </a:solidFill>
                  </a:tcPr>
                </a:tc>
                <a:extLst>
                  <a:ext uri="{0D108BD9-81ED-4DB2-BD59-A6C34878D82A}">
                    <a16:rowId xmlns:a16="http://schemas.microsoft.com/office/drawing/2014/main" val="10000"/>
                  </a:ext>
                </a:extLst>
              </a:tr>
              <a:tr h="1598269">
                <a:tc>
                  <a:txBody>
                    <a:bodyPr/>
                    <a:lstStyle/>
                    <a:p>
                      <a:pPr algn="ctr">
                        <a:lnSpc>
                          <a:spcPct val="100000"/>
                        </a:lnSpc>
                        <a:spcBef>
                          <a:spcPts val="355"/>
                        </a:spcBef>
                      </a:pPr>
                      <a:r>
                        <a:rPr sz="2400" spc="-5" dirty="0">
                          <a:solidFill>
                            <a:srgbClr val="3D3C2C"/>
                          </a:solidFill>
                          <a:latin typeface="Verdana"/>
                          <a:cs typeface="Verdana"/>
                        </a:rPr>
                        <a:t>Legal</a:t>
                      </a:r>
                      <a:endParaRPr sz="2400">
                        <a:latin typeface="Verdana"/>
                        <a:cs typeface="Verdana"/>
                      </a:endParaRPr>
                    </a:p>
                    <a:p>
                      <a:pPr marL="977265" marR="970280" indent="-1270" algn="ctr">
                        <a:lnSpc>
                          <a:spcPct val="120000"/>
                        </a:lnSpc>
                      </a:pPr>
                      <a:r>
                        <a:rPr sz="2400" dirty="0">
                          <a:solidFill>
                            <a:srgbClr val="3D3C2C"/>
                          </a:solidFill>
                          <a:latin typeface="Verdana"/>
                          <a:cs typeface="Verdana"/>
                        </a:rPr>
                        <a:t>And  </a:t>
                      </a:r>
                      <a:r>
                        <a:rPr sz="2400" spc="-5" dirty="0">
                          <a:solidFill>
                            <a:srgbClr val="3D3C2C"/>
                          </a:solidFill>
                          <a:latin typeface="Verdana"/>
                          <a:cs typeface="Verdana"/>
                        </a:rPr>
                        <a:t>Ethical</a:t>
                      </a:r>
                      <a:endParaRPr sz="2400">
                        <a:latin typeface="Verdana"/>
                        <a:cs typeface="Verdana"/>
                      </a:endParaRPr>
                    </a:p>
                  </a:txBody>
                  <a:tcPr marL="0" marR="0" marT="45085"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solidFill>
                      <a:srgbClr val="93C500"/>
                    </a:solidFill>
                  </a:tcPr>
                </a:tc>
                <a:tc>
                  <a:txBody>
                    <a:bodyPr/>
                    <a:lstStyle/>
                    <a:p>
                      <a:pPr marL="635" algn="ctr">
                        <a:lnSpc>
                          <a:spcPct val="100000"/>
                        </a:lnSpc>
                        <a:spcBef>
                          <a:spcPts val="355"/>
                        </a:spcBef>
                      </a:pPr>
                      <a:r>
                        <a:rPr sz="2400" spc="-5" dirty="0">
                          <a:solidFill>
                            <a:srgbClr val="3D3C2C"/>
                          </a:solidFill>
                          <a:latin typeface="Verdana"/>
                          <a:cs typeface="Verdana"/>
                        </a:rPr>
                        <a:t>Legal</a:t>
                      </a:r>
                      <a:endParaRPr sz="2400" dirty="0">
                        <a:latin typeface="Verdana"/>
                        <a:cs typeface="Verdana"/>
                      </a:endParaRPr>
                    </a:p>
                    <a:p>
                      <a:pPr marL="775335" marR="765810" indent="-1905" algn="ctr">
                        <a:lnSpc>
                          <a:spcPct val="120000"/>
                        </a:lnSpc>
                      </a:pPr>
                      <a:r>
                        <a:rPr sz="2400" dirty="0">
                          <a:solidFill>
                            <a:srgbClr val="3D3C2C"/>
                          </a:solidFill>
                          <a:latin typeface="Verdana"/>
                          <a:cs typeface="Verdana"/>
                        </a:rPr>
                        <a:t>But  Uneth</a:t>
                      </a:r>
                      <a:r>
                        <a:rPr sz="2400" spc="5" dirty="0">
                          <a:solidFill>
                            <a:srgbClr val="3D3C2C"/>
                          </a:solidFill>
                          <a:latin typeface="Verdana"/>
                          <a:cs typeface="Verdana"/>
                        </a:rPr>
                        <a:t>i</a:t>
                      </a:r>
                      <a:r>
                        <a:rPr sz="2400" dirty="0">
                          <a:solidFill>
                            <a:srgbClr val="3D3C2C"/>
                          </a:solidFill>
                          <a:latin typeface="Verdana"/>
                          <a:cs typeface="Verdana"/>
                        </a:rPr>
                        <a:t>cal</a:t>
                      </a:r>
                      <a:endParaRPr sz="2400" dirty="0">
                        <a:latin typeface="Verdana"/>
                        <a:cs typeface="Verdana"/>
                      </a:endParaRPr>
                    </a:p>
                  </a:txBody>
                  <a:tcPr marL="0" marR="0" marT="45085"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solidFill>
                      <a:srgbClr val="FFFF99"/>
                    </a:solidFill>
                  </a:tcPr>
                </a:tc>
                <a:extLst>
                  <a:ext uri="{0D108BD9-81ED-4DB2-BD59-A6C34878D82A}">
                    <a16:rowId xmlns:a16="http://schemas.microsoft.com/office/drawing/2014/main" val="10001"/>
                  </a:ext>
                </a:extLst>
              </a:tr>
            </a:tbl>
          </a:graphicData>
        </a:graphic>
      </p:graphicFrame>
      <p:sp>
        <p:nvSpPr>
          <p:cNvPr id="8" name="object 8"/>
          <p:cNvSpPr txBox="1"/>
          <p:nvPr/>
        </p:nvSpPr>
        <p:spPr>
          <a:xfrm>
            <a:off x="4892421" y="6533452"/>
            <a:ext cx="2190115" cy="220345"/>
          </a:xfrm>
          <a:prstGeom prst="rect">
            <a:avLst/>
          </a:prstGeom>
        </p:spPr>
        <p:txBody>
          <a:bodyPr vert="horz" wrap="square" lIns="0" tIns="24130" rIns="0" bIns="0" rtlCol="0">
            <a:spAutoFit/>
          </a:bodyPr>
          <a:lstStyle/>
          <a:p>
            <a:pPr marL="12700">
              <a:lnSpc>
                <a:spcPct val="100000"/>
              </a:lnSpc>
              <a:spcBef>
                <a:spcPts val="190"/>
              </a:spcBef>
            </a:pPr>
            <a:r>
              <a:rPr sz="1000" spc="90" dirty="0">
                <a:latin typeface="Aegean"/>
                <a:cs typeface="Aegean"/>
              </a:rPr>
              <a:t>Business </a:t>
            </a:r>
            <a:r>
              <a:rPr sz="1000" spc="45" dirty="0">
                <a:latin typeface="Aegean"/>
                <a:cs typeface="Aegean"/>
              </a:rPr>
              <a:t>Ethics </a:t>
            </a:r>
            <a:r>
              <a:rPr sz="1000" spc="200" dirty="0">
                <a:latin typeface="Aegean"/>
                <a:cs typeface="Aegean"/>
              </a:rPr>
              <a:t>- </a:t>
            </a:r>
            <a:r>
              <a:rPr sz="1000" spc="110" dirty="0">
                <a:latin typeface="Aegean"/>
                <a:cs typeface="Aegean"/>
              </a:rPr>
              <a:t>Gihan</a:t>
            </a:r>
            <a:r>
              <a:rPr sz="1000" spc="-90" dirty="0">
                <a:latin typeface="Aegean"/>
                <a:cs typeface="Aegean"/>
              </a:rPr>
              <a:t> </a:t>
            </a:r>
            <a:r>
              <a:rPr sz="1000" spc="85" dirty="0">
                <a:latin typeface="Aegean"/>
                <a:cs typeface="Aegean"/>
              </a:rPr>
              <a:t>Aboueleish</a:t>
            </a:r>
            <a:endParaRPr sz="1000">
              <a:latin typeface="Aegean"/>
              <a:cs typeface="Aegean"/>
            </a:endParaRPr>
          </a:p>
        </p:txBody>
      </p:sp>
      <p:sp>
        <p:nvSpPr>
          <p:cNvPr id="9" name="object 9"/>
          <p:cNvSpPr txBox="1"/>
          <p:nvPr/>
        </p:nvSpPr>
        <p:spPr>
          <a:xfrm>
            <a:off x="8805671" y="6533452"/>
            <a:ext cx="156210" cy="220345"/>
          </a:xfrm>
          <a:prstGeom prst="rect">
            <a:avLst/>
          </a:prstGeom>
        </p:spPr>
        <p:txBody>
          <a:bodyPr vert="horz" wrap="square" lIns="0" tIns="24130" rIns="0" bIns="0" rtlCol="0">
            <a:spAutoFit/>
          </a:bodyPr>
          <a:lstStyle/>
          <a:p>
            <a:pPr marL="38100">
              <a:lnSpc>
                <a:spcPct val="100000"/>
              </a:lnSpc>
              <a:spcBef>
                <a:spcPts val="190"/>
              </a:spcBef>
            </a:pPr>
            <a:fld id="{81D60167-4931-47E6-BA6A-407CBD079E47}" type="slidenum">
              <a:rPr sz="1000" spc="25" dirty="0">
                <a:latin typeface="Aegean"/>
                <a:cs typeface="Aegean"/>
              </a:rPr>
              <a:t>6</a:t>
            </a:fld>
            <a:endParaRPr sz="1000">
              <a:latin typeface="Aegean"/>
              <a:cs typeface="Aegean"/>
            </a:endParaRPr>
          </a:p>
        </p:txBody>
      </p:sp>
      <p:sp>
        <p:nvSpPr>
          <p:cNvPr id="4" name="object 4"/>
          <p:cNvSpPr txBox="1"/>
          <p:nvPr/>
        </p:nvSpPr>
        <p:spPr>
          <a:xfrm>
            <a:off x="795867" y="4343400"/>
            <a:ext cx="943610" cy="391795"/>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006666"/>
                </a:solidFill>
                <a:latin typeface="Verdana"/>
                <a:cs typeface="Verdana"/>
              </a:rPr>
              <a:t>Legal</a:t>
            </a:r>
            <a:endParaRPr sz="2400" dirty="0">
              <a:latin typeface="Verdana"/>
              <a:cs typeface="Verdana"/>
            </a:endParaRPr>
          </a:p>
        </p:txBody>
      </p:sp>
      <p:sp>
        <p:nvSpPr>
          <p:cNvPr id="5" name="object 5"/>
          <p:cNvSpPr txBox="1"/>
          <p:nvPr/>
        </p:nvSpPr>
        <p:spPr>
          <a:xfrm>
            <a:off x="3124200" y="5410200"/>
            <a:ext cx="1181100" cy="391160"/>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006666"/>
                </a:solidFill>
                <a:latin typeface="Verdana"/>
                <a:cs typeface="Verdana"/>
              </a:rPr>
              <a:t>Eth</a:t>
            </a:r>
            <a:r>
              <a:rPr sz="2400" b="1" spc="-10" dirty="0">
                <a:solidFill>
                  <a:srgbClr val="006666"/>
                </a:solidFill>
                <a:latin typeface="Verdana"/>
                <a:cs typeface="Verdana"/>
              </a:rPr>
              <a:t>i</a:t>
            </a:r>
            <a:r>
              <a:rPr sz="2400" b="1" spc="-5" dirty="0">
                <a:solidFill>
                  <a:srgbClr val="006666"/>
                </a:solidFill>
                <a:latin typeface="Verdana"/>
                <a:cs typeface="Verdana"/>
              </a:rPr>
              <a:t>c</a:t>
            </a:r>
            <a:r>
              <a:rPr sz="2400" b="1" spc="5" dirty="0">
                <a:solidFill>
                  <a:srgbClr val="006666"/>
                </a:solidFill>
                <a:latin typeface="Verdana"/>
                <a:cs typeface="Verdana"/>
              </a:rPr>
              <a:t>a</a:t>
            </a:r>
            <a:r>
              <a:rPr sz="2400" b="1" dirty="0">
                <a:solidFill>
                  <a:srgbClr val="006666"/>
                </a:solidFill>
                <a:latin typeface="Verdana"/>
                <a:cs typeface="Verdana"/>
              </a:rPr>
              <a:t>l</a:t>
            </a:r>
            <a:endParaRPr sz="2400" dirty="0">
              <a:latin typeface="Verdana"/>
              <a:cs typeface="Verdana"/>
            </a:endParaRPr>
          </a:p>
        </p:txBody>
      </p:sp>
      <p:sp>
        <p:nvSpPr>
          <p:cNvPr id="6" name="object 6"/>
          <p:cNvSpPr txBox="1"/>
          <p:nvPr/>
        </p:nvSpPr>
        <p:spPr>
          <a:xfrm>
            <a:off x="5987478" y="5506655"/>
            <a:ext cx="163830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006666"/>
                </a:solidFill>
                <a:latin typeface="Verdana"/>
                <a:cs typeface="Verdana"/>
              </a:rPr>
              <a:t>U</a:t>
            </a:r>
            <a:r>
              <a:rPr sz="2400" b="1" spc="-10" dirty="0">
                <a:solidFill>
                  <a:srgbClr val="006666"/>
                </a:solidFill>
                <a:latin typeface="Verdana"/>
                <a:cs typeface="Verdana"/>
              </a:rPr>
              <a:t>n</a:t>
            </a:r>
            <a:r>
              <a:rPr sz="2400" b="1" spc="-5" dirty="0">
                <a:solidFill>
                  <a:srgbClr val="006666"/>
                </a:solidFill>
                <a:latin typeface="Verdana"/>
                <a:cs typeface="Verdana"/>
              </a:rPr>
              <a:t>eth</a:t>
            </a:r>
            <a:r>
              <a:rPr sz="2400" b="1" spc="-10" dirty="0">
                <a:solidFill>
                  <a:srgbClr val="006666"/>
                </a:solidFill>
                <a:latin typeface="Verdana"/>
                <a:cs typeface="Verdana"/>
              </a:rPr>
              <a:t>i</a:t>
            </a:r>
            <a:r>
              <a:rPr sz="2400" b="1" spc="-5" dirty="0">
                <a:solidFill>
                  <a:srgbClr val="006666"/>
                </a:solidFill>
                <a:latin typeface="Verdana"/>
                <a:cs typeface="Verdana"/>
              </a:rPr>
              <a:t>c</a:t>
            </a:r>
            <a:r>
              <a:rPr sz="2400" b="1" spc="5" dirty="0">
                <a:solidFill>
                  <a:srgbClr val="006666"/>
                </a:solidFill>
                <a:latin typeface="Verdana"/>
                <a:cs typeface="Verdana"/>
              </a:rPr>
              <a:t>a</a:t>
            </a:r>
            <a:r>
              <a:rPr sz="2400" b="1" dirty="0">
                <a:solidFill>
                  <a:srgbClr val="006666"/>
                </a:solidFill>
                <a:latin typeface="Verdana"/>
                <a:cs typeface="Verdana"/>
              </a:rPr>
              <a:t>l</a:t>
            </a:r>
            <a:endParaRPr sz="2400">
              <a:latin typeface="Verdana"/>
              <a:cs typeface="Verdana"/>
            </a:endParaRPr>
          </a:p>
        </p:txBody>
      </p:sp>
      <p:sp>
        <p:nvSpPr>
          <p:cNvPr id="7" name="object 7"/>
          <p:cNvSpPr txBox="1">
            <a:spLocks noGrp="1"/>
          </p:cNvSpPr>
          <p:nvPr>
            <p:ph type="title"/>
          </p:nvPr>
        </p:nvSpPr>
        <p:spPr>
          <a:xfrm>
            <a:off x="475993" y="2514600"/>
            <a:ext cx="1583359" cy="391795"/>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006666"/>
                </a:solidFill>
                <a:latin typeface="Verdana"/>
                <a:cs typeface="Verdana"/>
              </a:rPr>
              <a:t>I</a:t>
            </a:r>
            <a:r>
              <a:rPr sz="2400" b="1" spc="-10" dirty="0">
                <a:solidFill>
                  <a:srgbClr val="006666"/>
                </a:solidFill>
                <a:latin typeface="Verdana"/>
                <a:cs typeface="Verdana"/>
              </a:rPr>
              <a:t>l</a:t>
            </a:r>
            <a:r>
              <a:rPr sz="2400" b="1" dirty="0">
                <a:solidFill>
                  <a:srgbClr val="006666"/>
                </a:solidFill>
                <a:latin typeface="Verdana"/>
                <a:cs typeface="Verdana"/>
              </a:rPr>
              <a:t>legal</a:t>
            </a:r>
            <a:endParaRPr sz="2400" dirty="0">
              <a:latin typeface="Verdana"/>
              <a:cs typeface="Verdan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26581"/>
            <a:ext cx="7777480" cy="6634480"/>
            <a:chOff x="0" y="223837"/>
            <a:chExt cx="7777480" cy="6634480"/>
          </a:xfrm>
        </p:grpSpPr>
        <p:sp>
          <p:nvSpPr>
            <p:cNvPr id="3" name="object 3"/>
            <p:cNvSpPr/>
            <p:nvPr/>
          </p:nvSpPr>
          <p:spPr>
            <a:xfrm>
              <a:off x="1290637" y="223837"/>
              <a:ext cx="6486525" cy="6334125"/>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362200" y="990600"/>
              <a:ext cx="4421251" cy="5114925"/>
            </a:xfrm>
            <a:prstGeom prst="rect">
              <a:avLst/>
            </a:prstGeom>
            <a:blipFill>
              <a:blip r:embed="rId3" cstate="print"/>
              <a:stretch>
                <a:fillRect/>
              </a:stretch>
            </a:blipFill>
          </p:spPr>
          <p:txBody>
            <a:bodyPr wrap="square" lIns="0" tIns="0" rIns="0" bIns="0" rtlCol="0"/>
            <a:lstStyle/>
            <a:p>
              <a:endParaRPr/>
            </a:p>
          </p:txBody>
        </p:sp>
      </p:grpSp>
      <p:sp>
        <p:nvSpPr>
          <p:cNvPr id="5" name="object 5"/>
          <p:cNvSpPr txBox="1"/>
          <p:nvPr/>
        </p:nvSpPr>
        <p:spPr>
          <a:xfrm>
            <a:off x="4892421" y="6533452"/>
            <a:ext cx="2190115" cy="220345"/>
          </a:xfrm>
          <a:prstGeom prst="rect">
            <a:avLst/>
          </a:prstGeom>
        </p:spPr>
        <p:txBody>
          <a:bodyPr vert="horz" wrap="square" lIns="0" tIns="24130" rIns="0" bIns="0" rtlCol="0">
            <a:spAutoFit/>
          </a:bodyPr>
          <a:lstStyle/>
          <a:p>
            <a:pPr marL="12700">
              <a:lnSpc>
                <a:spcPct val="100000"/>
              </a:lnSpc>
              <a:spcBef>
                <a:spcPts val="190"/>
              </a:spcBef>
            </a:pPr>
            <a:r>
              <a:rPr sz="1000" spc="90" dirty="0">
                <a:latin typeface="Aegean"/>
                <a:cs typeface="Aegean"/>
              </a:rPr>
              <a:t>Business </a:t>
            </a:r>
            <a:r>
              <a:rPr sz="1000" spc="45" dirty="0">
                <a:latin typeface="Aegean"/>
                <a:cs typeface="Aegean"/>
              </a:rPr>
              <a:t>Ethics </a:t>
            </a:r>
            <a:r>
              <a:rPr sz="1000" spc="200" dirty="0">
                <a:latin typeface="Aegean"/>
                <a:cs typeface="Aegean"/>
              </a:rPr>
              <a:t>- </a:t>
            </a:r>
            <a:r>
              <a:rPr sz="1000" spc="110" dirty="0">
                <a:latin typeface="Aegean"/>
                <a:cs typeface="Aegean"/>
              </a:rPr>
              <a:t>Gihan</a:t>
            </a:r>
            <a:r>
              <a:rPr sz="1000" spc="-90" dirty="0">
                <a:latin typeface="Aegean"/>
                <a:cs typeface="Aegean"/>
              </a:rPr>
              <a:t> </a:t>
            </a:r>
            <a:r>
              <a:rPr sz="1000" spc="85" dirty="0">
                <a:latin typeface="Aegean"/>
                <a:cs typeface="Aegean"/>
              </a:rPr>
              <a:t>Aboueleish</a:t>
            </a:r>
            <a:endParaRPr sz="1000">
              <a:latin typeface="Aegean"/>
              <a:cs typeface="Aegean"/>
            </a:endParaRPr>
          </a:p>
        </p:txBody>
      </p:sp>
      <p:sp>
        <p:nvSpPr>
          <p:cNvPr id="6" name="object 6"/>
          <p:cNvSpPr txBox="1"/>
          <p:nvPr/>
        </p:nvSpPr>
        <p:spPr>
          <a:xfrm>
            <a:off x="8805671" y="6533452"/>
            <a:ext cx="156210" cy="220345"/>
          </a:xfrm>
          <a:prstGeom prst="rect">
            <a:avLst/>
          </a:prstGeom>
        </p:spPr>
        <p:txBody>
          <a:bodyPr vert="horz" wrap="square" lIns="0" tIns="24130" rIns="0" bIns="0" rtlCol="0">
            <a:spAutoFit/>
          </a:bodyPr>
          <a:lstStyle/>
          <a:p>
            <a:pPr marL="38100">
              <a:lnSpc>
                <a:spcPct val="100000"/>
              </a:lnSpc>
              <a:spcBef>
                <a:spcPts val="190"/>
              </a:spcBef>
            </a:pPr>
            <a:fld id="{81D60167-4931-47E6-BA6A-407CBD079E47}" type="slidenum">
              <a:rPr sz="1000" spc="25" dirty="0">
                <a:latin typeface="Aegean"/>
                <a:cs typeface="Aegean"/>
              </a:rPr>
              <a:t>7</a:t>
            </a:fld>
            <a:endParaRPr sz="1000">
              <a:latin typeface="Aegean"/>
              <a:cs typeface="Aege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B5AD838-AF55-C5FC-C97F-EFBECAD89D71}"/>
              </a:ext>
            </a:extLst>
          </p:cNvPr>
          <p:cNvGraphicFramePr/>
          <p:nvPr>
            <p:extLst>
              <p:ext uri="{D42A27DB-BD31-4B8C-83A1-F6EECF244321}">
                <p14:modId xmlns:p14="http://schemas.microsoft.com/office/powerpoint/2010/main" val="2119590193"/>
              </p:ext>
            </p:extLst>
          </p:nvPr>
        </p:nvGraphicFramePr>
        <p:xfrm>
          <a:off x="0" y="0"/>
          <a:ext cx="9144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A6A55629-237F-00FB-2754-72105A62ACA9}"/>
              </a:ext>
            </a:extLst>
          </p:cNvPr>
          <p:cNvSpPr txBox="1"/>
          <p:nvPr/>
        </p:nvSpPr>
        <p:spPr>
          <a:xfrm>
            <a:off x="76200" y="152400"/>
            <a:ext cx="3505200" cy="1754326"/>
          </a:xfrm>
          <a:prstGeom prst="rect">
            <a:avLst/>
          </a:prstGeom>
          <a:noFill/>
        </p:spPr>
        <p:txBody>
          <a:bodyPr wrap="square" rtlCol="0">
            <a:spAutoFit/>
          </a:bodyPr>
          <a:lstStyle/>
          <a:p>
            <a:pPr algn="ctr"/>
            <a:r>
              <a:rPr lang="en-IN" sz="3600" dirty="0">
                <a:solidFill>
                  <a:schemeClr val="accent1">
                    <a:lumMod val="50000"/>
                  </a:schemeClr>
                </a:solidFill>
              </a:rPr>
              <a:t>The Pyramid of social responsibilities</a:t>
            </a:r>
          </a:p>
        </p:txBody>
      </p:sp>
    </p:spTree>
    <p:extLst>
      <p:ext uri="{BB962C8B-B14F-4D97-AF65-F5344CB8AC3E}">
        <p14:creationId xmlns:p14="http://schemas.microsoft.com/office/powerpoint/2010/main" val="403199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97ACE9-49CB-4AD8-9E27-EB120F4819E7}"/>
              </a:ext>
            </a:extLst>
          </p:cNvPr>
          <p:cNvSpPr txBox="1"/>
          <p:nvPr/>
        </p:nvSpPr>
        <p:spPr>
          <a:xfrm>
            <a:off x="609600" y="1676400"/>
            <a:ext cx="7924800" cy="3046988"/>
          </a:xfrm>
          <a:prstGeom prst="rect">
            <a:avLst/>
          </a:prstGeom>
          <a:noFill/>
        </p:spPr>
        <p:txBody>
          <a:bodyPr wrap="square">
            <a:spAutoFit/>
          </a:bodyPr>
          <a:lstStyle/>
          <a:p>
            <a:pPr algn="l"/>
            <a:r>
              <a:rPr lang="en-US" sz="3200" b="0" i="0" dirty="0">
                <a:solidFill>
                  <a:srgbClr val="343A40"/>
                </a:solidFill>
                <a:effectLst/>
              </a:rPr>
              <a:t>Key Aspects of Corporate Social Responsibility</a:t>
            </a:r>
          </a:p>
          <a:p>
            <a:pPr algn="l"/>
            <a:r>
              <a:rPr lang="en-US" sz="3200" b="0" i="0" dirty="0">
                <a:solidFill>
                  <a:srgbClr val="343A40"/>
                </a:solidFill>
                <a:effectLst/>
              </a:rPr>
              <a:t>CSR generally refers to three main areas of responsibility:</a:t>
            </a:r>
          </a:p>
          <a:p>
            <a:pPr algn="l">
              <a:buFont typeface="+mj-lt"/>
              <a:buAutoNum type="arabicPeriod"/>
            </a:pPr>
            <a:r>
              <a:rPr lang="en-US" sz="3200" b="1" i="0" dirty="0">
                <a:solidFill>
                  <a:srgbClr val="343A40"/>
                </a:solidFill>
                <a:effectLst/>
              </a:rPr>
              <a:t>Social</a:t>
            </a:r>
            <a:endParaRPr lang="en-US" sz="3200" b="0" i="0" dirty="0">
              <a:solidFill>
                <a:srgbClr val="343A40"/>
              </a:solidFill>
              <a:effectLst/>
            </a:endParaRPr>
          </a:p>
          <a:p>
            <a:pPr algn="l">
              <a:buFont typeface="+mj-lt"/>
              <a:buAutoNum type="arabicPeriod"/>
            </a:pPr>
            <a:r>
              <a:rPr lang="en-US" sz="3200" b="1" i="0" dirty="0">
                <a:solidFill>
                  <a:srgbClr val="343A40"/>
                </a:solidFill>
                <a:effectLst/>
              </a:rPr>
              <a:t>Economic</a:t>
            </a:r>
            <a:endParaRPr lang="en-US" sz="3200" b="0" i="0" dirty="0">
              <a:solidFill>
                <a:srgbClr val="343A40"/>
              </a:solidFill>
              <a:effectLst/>
            </a:endParaRPr>
          </a:p>
          <a:p>
            <a:pPr algn="l">
              <a:buFont typeface="+mj-lt"/>
              <a:buAutoNum type="arabicPeriod"/>
            </a:pPr>
            <a:r>
              <a:rPr lang="en-US" sz="3200" b="1" i="0" dirty="0">
                <a:solidFill>
                  <a:srgbClr val="343A40"/>
                </a:solidFill>
                <a:effectLst/>
              </a:rPr>
              <a:t>Environment</a:t>
            </a:r>
            <a:endParaRPr lang="en-US" sz="3200" b="0" i="0" dirty="0">
              <a:solidFill>
                <a:srgbClr val="343A40"/>
              </a:solidFill>
              <a:effectLst/>
            </a:endParaRPr>
          </a:p>
        </p:txBody>
      </p:sp>
    </p:spTree>
    <p:extLst>
      <p:ext uri="{BB962C8B-B14F-4D97-AF65-F5344CB8AC3E}">
        <p14:creationId xmlns:p14="http://schemas.microsoft.com/office/powerpoint/2010/main" val="138202455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808</TotalTime>
  <Words>1242</Words>
  <Application>Microsoft Office PowerPoint</Application>
  <PresentationFormat>On-screen Show (4:3)</PresentationFormat>
  <Paragraphs>148</Paragraphs>
  <Slides>25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Aegean</vt:lpstr>
      <vt:lpstr>AR JULIAN</vt:lpstr>
      <vt:lpstr>Arial</vt:lpstr>
      <vt:lpstr>Calibri</vt:lpstr>
      <vt:lpstr>Carlito</vt:lpstr>
      <vt:lpstr>Gill Sans MT</vt:lpstr>
      <vt:lpstr>Tahoma</vt:lpstr>
      <vt:lpstr>Times New Roman</vt:lpstr>
      <vt:lpstr>Verdana</vt:lpstr>
      <vt:lpstr>Wingdings</vt:lpstr>
      <vt:lpstr>Gallery</vt:lpstr>
      <vt:lpstr>PowerPoint Presentation</vt:lpstr>
      <vt:lpstr>PowerPoint Presentation</vt:lpstr>
      <vt:lpstr>PowerPoint Presentation</vt:lpstr>
      <vt:lpstr>PowerPoint Presentation</vt:lpstr>
      <vt:lpstr>PowerPoint Presentation</vt:lpstr>
      <vt:lpstr>Illegal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 what about business?</vt:lpstr>
      <vt:lpstr>The economic way of thinking  (the  basis for decision making)</vt:lpstr>
      <vt:lpstr>Conceptions of self-­‐interest</vt:lpstr>
      <vt:lpstr>Ethical egoism</vt:lpstr>
      <vt:lpstr>Libertarianism (liberty)</vt:lpstr>
      <vt:lpstr> ”Business ethics in a  free society”</vt:lpstr>
      <vt:lpstr>Egoism, liberty, and business  </vt:lpstr>
      <vt:lpstr>”Business ethics in a free society”</vt:lpstr>
      <vt:lpstr>Why should managers be ethical?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Dr. Sangeeta Jain</cp:lastModifiedBy>
  <cp:revision>33</cp:revision>
  <dcterms:created xsi:type="dcterms:W3CDTF">2021-03-23T05:33:36Z</dcterms:created>
  <dcterms:modified xsi:type="dcterms:W3CDTF">2024-08-14T06:12:45Z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2014-07-09T00:00:00Z</vt:filetime>
  </property>
  <property fmtid="{D5CDD505-2E9C-101B-9397-08002B2CF9AE}" pid="3" name="Creator">
    <vt:lpwstr>Microsoft® PowerPoint® 2013</vt:lpwstr>
  </property>
  <property fmtid="{D5CDD505-2E9C-101B-9397-08002B2CF9AE}" pid="4" name="LastSaved">
    <vt:filetime>2021-03-23T00:00:00Z</vt:filetime>
  </property>
</Properties>
</file>