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3" r:id="rId5"/>
    <p:sldId id="257" r:id="rId6"/>
    <p:sldId id="258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305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54" autoAdjust="0"/>
    <p:restoredTop sz="93792" autoAdjust="0"/>
  </p:normalViewPr>
  <p:slideViewPr>
    <p:cSldViewPr showGuides="1">
      <p:cViewPr varScale="1">
        <p:scale>
          <a:sx n="60" d="100"/>
          <a:sy n="60" d="100"/>
        </p:scale>
        <p:origin x="7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5F2B-B4DF-404A-BA40-97C79ECC9BCD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37D2F-6DB9-4382-A51D-FBC9F3903766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7D2F-6DB9-4382-A51D-FBC9F3903766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C631-0472-4AFF-9B24-285DF53A98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086C-12C3-4C30-91BB-6BCE908A86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png"/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png"/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png"/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/>
          <a:lstStyle/>
          <a:p>
            <a:r>
              <a:rPr lang="en-US" b="1" dirty="0"/>
              <a:t>Moral Responsibility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7992" y="542290"/>
            <a:ext cx="6202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 panose="02020603050405020304"/>
                <a:cs typeface="Times New Roman" panose="02020603050405020304"/>
              </a:rPr>
              <a:t>There are plenty </a:t>
            </a:r>
            <a:r>
              <a:rPr sz="4000" dirty="0">
                <a:latin typeface="Times New Roman" panose="02020603050405020304"/>
                <a:cs typeface="Times New Roman" panose="02020603050405020304"/>
              </a:rPr>
              <a:t>definitions</a:t>
            </a:r>
            <a:r>
              <a:rPr sz="4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spc="-5" dirty="0">
                <a:latin typeface="Times New Roman" panose="02020603050405020304"/>
                <a:cs typeface="Times New Roman" panose="02020603050405020304"/>
              </a:rPr>
              <a:t>of</a:t>
            </a:r>
            <a:endParaRPr sz="4000">
              <a:latin typeface="Times New Roman" panose="02020603050405020304"/>
              <a:cs typeface="Times New Roman" panose="02020603050405020304"/>
            </a:endParaRPr>
          </a:p>
          <a:p>
            <a:pPr marL="6350" algn="ctr">
              <a:lnSpc>
                <a:spcPct val="100000"/>
              </a:lnSpc>
            </a:pPr>
            <a:r>
              <a:rPr sz="4000" b="1" spc="-10" dirty="0">
                <a:latin typeface="Times New Roman" panose="02020603050405020304"/>
                <a:cs typeface="Times New Roman" panose="02020603050405020304"/>
              </a:rPr>
              <a:t>FREEDOM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9036" y="2040635"/>
            <a:ext cx="3233928" cy="9479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49373" y="2340991"/>
            <a:ext cx="873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Freewi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836" y="3259835"/>
            <a:ext cx="3233928" cy="9479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23466" y="3560445"/>
            <a:ext cx="774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Liberty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36" y="4479035"/>
            <a:ext cx="3233928" cy="9479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64614" y="4780026"/>
            <a:ext cx="690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000" spc="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ts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3835" y="3259835"/>
            <a:ext cx="3233927" cy="9479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08421" y="3560445"/>
            <a:ext cx="1986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Freedom of</a:t>
            </a:r>
            <a:r>
              <a:rPr sz="2000" spc="-1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Choice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7635" y="2040635"/>
            <a:ext cx="3233927" cy="9479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24602" y="2340991"/>
            <a:ext cx="2000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Freedom of</a:t>
            </a:r>
            <a:r>
              <a:rPr sz="2000" spc="-10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Speech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7635" y="4479035"/>
            <a:ext cx="3233927" cy="9479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68085" y="4780026"/>
            <a:ext cx="1113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tono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1538" y="970533"/>
            <a:ext cx="2821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FREEDOM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522475"/>
            <a:ext cx="9090660" cy="5151120"/>
            <a:chOff x="0" y="1522475"/>
            <a:chExt cx="9090660" cy="5151120"/>
          </a:xfrm>
        </p:grpSpPr>
        <p:sp>
          <p:nvSpPr>
            <p:cNvPr id="4" name="object 4"/>
            <p:cNvSpPr/>
            <p:nvPr/>
          </p:nvSpPr>
          <p:spPr>
            <a:xfrm>
              <a:off x="0" y="1812035"/>
              <a:ext cx="4890516" cy="486156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99076" y="1522475"/>
              <a:ext cx="4291583" cy="445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678679" y="493776"/>
              <a:ext cx="1935479" cy="220675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40402" y="535686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90" h="2083435">
                  <a:moveTo>
                    <a:pt x="906018" y="0"/>
                  </a:moveTo>
                  <a:lnTo>
                    <a:pt x="0" y="453009"/>
                  </a:lnTo>
                  <a:lnTo>
                    <a:pt x="0" y="1630299"/>
                  </a:lnTo>
                  <a:lnTo>
                    <a:pt x="906018" y="2083308"/>
                  </a:lnTo>
                  <a:lnTo>
                    <a:pt x="1812036" y="1630299"/>
                  </a:lnTo>
                  <a:lnTo>
                    <a:pt x="1812036" y="453009"/>
                  </a:lnTo>
                  <a:lnTo>
                    <a:pt x="90601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40402" y="535686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90" h="2083435">
                  <a:moveTo>
                    <a:pt x="906018" y="0"/>
                  </a:moveTo>
                  <a:lnTo>
                    <a:pt x="1812036" y="453009"/>
                  </a:lnTo>
                  <a:lnTo>
                    <a:pt x="1812036" y="1630299"/>
                  </a:lnTo>
                  <a:lnTo>
                    <a:pt x="906018" y="2083308"/>
                  </a:lnTo>
                  <a:lnTo>
                    <a:pt x="0" y="1630299"/>
                  </a:lnTo>
                  <a:lnTo>
                    <a:pt x="0" y="453009"/>
                  </a:lnTo>
                  <a:lnTo>
                    <a:pt x="906018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227701" y="1318641"/>
            <a:ext cx="836930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9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Self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1790"/>
              </a:lnSpc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eedom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20339" y="493776"/>
            <a:ext cx="1935480" cy="2207260"/>
            <a:chOff x="2720339" y="493776"/>
            <a:chExt cx="1935480" cy="2207260"/>
          </a:xfrm>
        </p:grpSpPr>
        <p:sp>
          <p:nvSpPr>
            <p:cNvPr id="8" name="object 8"/>
            <p:cNvSpPr/>
            <p:nvPr/>
          </p:nvSpPr>
          <p:spPr>
            <a:xfrm>
              <a:off x="2720339" y="493776"/>
              <a:ext cx="1935480" cy="220675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82061" y="535686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7" y="0"/>
                  </a:moveTo>
                  <a:lnTo>
                    <a:pt x="0" y="453009"/>
                  </a:lnTo>
                  <a:lnTo>
                    <a:pt x="0" y="1630299"/>
                  </a:lnTo>
                  <a:lnTo>
                    <a:pt x="906017" y="2083308"/>
                  </a:lnTo>
                  <a:lnTo>
                    <a:pt x="1812036" y="1630299"/>
                  </a:lnTo>
                  <a:lnTo>
                    <a:pt x="1812036" y="453009"/>
                  </a:lnTo>
                  <a:lnTo>
                    <a:pt x="90601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82061" y="535686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7" y="0"/>
                  </a:moveTo>
                  <a:lnTo>
                    <a:pt x="1812036" y="453009"/>
                  </a:lnTo>
                  <a:lnTo>
                    <a:pt x="1812036" y="1630299"/>
                  </a:lnTo>
                  <a:lnTo>
                    <a:pt x="906017" y="2083308"/>
                  </a:lnTo>
                  <a:lnTo>
                    <a:pt x="0" y="1630299"/>
                  </a:lnTo>
                  <a:lnTo>
                    <a:pt x="0" y="453009"/>
                  </a:lnTo>
                  <a:lnTo>
                    <a:pt x="906017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19450" y="1286383"/>
            <a:ext cx="93916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76200">
              <a:lnSpc>
                <a:spcPts val="1870"/>
              </a:lnSpc>
              <a:spcBef>
                <a:spcPts val="405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Internal  Free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om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95700" y="2261616"/>
            <a:ext cx="1935480" cy="2207260"/>
            <a:chOff x="3695700" y="2261616"/>
            <a:chExt cx="1935480" cy="2207260"/>
          </a:xfrm>
        </p:grpSpPr>
        <p:sp>
          <p:nvSpPr>
            <p:cNvPr id="13" name="object 13"/>
            <p:cNvSpPr/>
            <p:nvPr/>
          </p:nvSpPr>
          <p:spPr>
            <a:xfrm>
              <a:off x="3695700" y="2261616"/>
              <a:ext cx="1935479" cy="220675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57422" y="2303526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7" y="0"/>
                  </a:moveTo>
                  <a:lnTo>
                    <a:pt x="0" y="453009"/>
                  </a:lnTo>
                  <a:lnTo>
                    <a:pt x="0" y="1630299"/>
                  </a:lnTo>
                  <a:lnTo>
                    <a:pt x="906017" y="2083308"/>
                  </a:lnTo>
                  <a:lnTo>
                    <a:pt x="1812036" y="1630299"/>
                  </a:lnTo>
                  <a:lnTo>
                    <a:pt x="1812036" y="453009"/>
                  </a:lnTo>
                  <a:lnTo>
                    <a:pt x="90601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57422" y="2303526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7" y="0"/>
                  </a:moveTo>
                  <a:lnTo>
                    <a:pt x="1812036" y="453009"/>
                  </a:lnTo>
                  <a:lnTo>
                    <a:pt x="1812036" y="1630299"/>
                  </a:lnTo>
                  <a:lnTo>
                    <a:pt x="906017" y="2083308"/>
                  </a:lnTo>
                  <a:lnTo>
                    <a:pt x="0" y="1630299"/>
                  </a:lnTo>
                  <a:lnTo>
                    <a:pt x="0" y="453009"/>
                  </a:lnTo>
                  <a:lnTo>
                    <a:pt x="906017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108450" y="3071241"/>
            <a:ext cx="1109345" cy="508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ts val="1895"/>
              </a:lnSpc>
              <a:spcBef>
                <a:spcPts val="105"/>
              </a:spcBef>
            </a:pPr>
            <a:r>
              <a:rPr sz="17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TYPES</a:t>
            </a:r>
            <a:r>
              <a:rPr sz="1700" spc="-1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OF</a:t>
            </a:r>
            <a:endParaRPr sz="17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895"/>
              </a:lnSpc>
            </a:pPr>
            <a:r>
              <a:rPr sz="17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FREE</a:t>
            </a:r>
            <a:r>
              <a:rPr sz="1700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7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1700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</a:t>
            </a:r>
            <a:endParaRPr sz="1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52515" y="2261616"/>
            <a:ext cx="1937385" cy="2207260"/>
            <a:chOff x="5652515" y="2261616"/>
            <a:chExt cx="1937385" cy="2207260"/>
          </a:xfrm>
        </p:grpSpPr>
        <p:sp>
          <p:nvSpPr>
            <p:cNvPr id="18" name="object 18"/>
            <p:cNvSpPr/>
            <p:nvPr/>
          </p:nvSpPr>
          <p:spPr>
            <a:xfrm>
              <a:off x="5652515" y="2261616"/>
              <a:ext cx="1937004" cy="2206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14237" y="2303526"/>
              <a:ext cx="1813560" cy="2083435"/>
            </a:xfrm>
            <a:custGeom>
              <a:avLst/>
              <a:gdLst/>
              <a:ahLst/>
              <a:cxnLst/>
              <a:rect l="l" t="t" r="r" b="b"/>
              <a:pathLst>
                <a:path w="1813559" h="2083435">
                  <a:moveTo>
                    <a:pt x="906780" y="0"/>
                  </a:moveTo>
                  <a:lnTo>
                    <a:pt x="0" y="453389"/>
                  </a:lnTo>
                  <a:lnTo>
                    <a:pt x="0" y="1629918"/>
                  </a:lnTo>
                  <a:lnTo>
                    <a:pt x="906780" y="2083308"/>
                  </a:lnTo>
                  <a:lnTo>
                    <a:pt x="1813560" y="1629918"/>
                  </a:lnTo>
                  <a:lnTo>
                    <a:pt x="1813560" y="453389"/>
                  </a:lnTo>
                  <a:lnTo>
                    <a:pt x="90678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714237" y="2303526"/>
              <a:ext cx="1813560" cy="2083435"/>
            </a:xfrm>
            <a:custGeom>
              <a:avLst/>
              <a:gdLst/>
              <a:ahLst/>
              <a:cxnLst/>
              <a:rect l="l" t="t" r="r" b="b"/>
              <a:pathLst>
                <a:path w="1813559" h="2083435">
                  <a:moveTo>
                    <a:pt x="906780" y="0"/>
                  </a:moveTo>
                  <a:lnTo>
                    <a:pt x="1813560" y="453389"/>
                  </a:lnTo>
                  <a:lnTo>
                    <a:pt x="1813560" y="1629918"/>
                  </a:lnTo>
                  <a:lnTo>
                    <a:pt x="906780" y="2083308"/>
                  </a:lnTo>
                  <a:lnTo>
                    <a:pt x="0" y="1629918"/>
                  </a:lnTo>
                  <a:lnTo>
                    <a:pt x="0" y="453389"/>
                  </a:lnTo>
                  <a:lnTo>
                    <a:pt x="90678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998590" y="2964307"/>
            <a:ext cx="124523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86360">
              <a:lnSpc>
                <a:spcPts val="2480"/>
              </a:lnSpc>
              <a:spcBef>
                <a:spcPts val="515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Political  Freedom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78679" y="4030979"/>
            <a:ext cx="1935480" cy="2207260"/>
            <a:chOff x="4678679" y="4030979"/>
            <a:chExt cx="1935480" cy="2207260"/>
          </a:xfrm>
        </p:grpSpPr>
        <p:sp>
          <p:nvSpPr>
            <p:cNvPr id="23" name="object 23"/>
            <p:cNvSpPr/>
            <p:nvPr/>
          </p:nvSpPr>
          <p:spPr>
            <a:xfrm>
              <a:off x="4678679" y="4030979"/>
              <a:ext cx="1935479" cy="220675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740401" y="4072889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90" h="2083435">
                  <a:moveTo>
                    <a:pt x="906018" y="0"/>
                  </a:moveTo>
                  <a:lnTo>
                    <a:pt x="0" y="453009"/>
                  </a:lnTo>
                  <a:lnTo>
                    <a:pt x="0" y="1630299"/>
                  </a:lnTo>
                  <a:lnTo>
                    <a:pt x="906018" y="2083308"/>
                  </a:lnTo>
                  <a:lnTo>
                    <a:pt x="1812036" y="1630299"/>
                  </a:lnTo>
                  <a:lnTo>
                    <a:pt x="1812036" y="453009"/>
                  </a:lnTo>
                  <a:lnTo>
                    <a:pt x="90601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40401" y="4072889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90" h="2083435">
                  <a:moveTo>
                    <a:pt x="906018" y="0"/>
                  </a:moveTo>
                  <a:lnTo>
                    <a:pt x="1812036" y="453009"/>
                  </a:lnTo>
                  <a:lnTo>
                    <a:pt x="1812036" y="1630299"/>
                  </a:lnTo>
                  <a:lnTo>
                    <a:pt x="906018" y="2083308"/>
                  </a:lnTo>
                  <a:lnTo>
                    <a:pt x="0" y="1630299"/>
                  </a:lnTo>
                  <a:lnTo>
                    <a:pt x="0" y="453009"/>
                  </a:lnTo>
                  <a:lnTo>
                    <a:pt x="906018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201158" y="4839970"/>
            <a:ext cx="89217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ts val="1895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Spiritual</a:t>
            </a:r>
            <a:endParaRPr sz="17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895"/>
              </a:lnSpc>
            </a:pPr>
            <a:r>
              <a:rPr sz="17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Freed</a:t>
            </a:r>
            <a:r>
              <a:rPr sz="17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17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</a:t>
            </a:r>
            <a:endParaRPr sz="1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20339" y="4030979"/>
            <a:ext cx="1935480" cy="2207260"/>
            <a:chOff x="2720339" y="4030979"/>
            <a:chExt cx="1935480" cy="2207260"/>
          </a:xfrm>
        </p:grpSpPr>
        <p:sp>
          <p:nvSpPr>
            <p:cNvPr id="28" name="object 28"/>
            <p:cNvSpPr/>
            <p:nvPr/>
          </p:nvSpPr>
          <p:spPr>
            <a:xfrm>
              <a:off x="2720339" y="4030979"/>
              <a:ext cx="1935480" cy="220675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782061" y="4072889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7" y="0"/>
                  </a:moveTo>
                  <a:lnTo>
                    <a:pt x="0" y="453009"/>
                  </a:lnTo>
                  <a:lnTo>
                    <a:pt x="0" y="1630299"/>
                  </a:lnTo>
                  <a:lnTo>
                    <a:pt x="906017" y="2083308"/>
                  </a:lnTo>
                  <a:lnTo>
                    <a:pt x="1812036" y="1630299"/>
                  </a:lnTo>
                  <a:lnTo>
                    <a:pt x="1812036" y="453009"/>
                  </a:lnTo>
                  <a:lnTo>
                    <a:pt x="906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782061" y="4072889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7" y="0"/>
                  </a:moveTo>
                  <a:lnTo>
                    <a:pt x="1812036" y="453009"/>
                  </a:lnTo>
                  <a:lnTo>
                    <a:pt x="1812036" y="1630299"/>
                  </a:lnTo>
                  <a:lnTo>
                    <a:pt x="906017" y="2083308"/>
                  </a:lnTo>
                  <a:lnTo>
                    <a:pt x="0" y="1630299"/>
                  </a:lnTo>
                  <a:lnTo>
                    <a:pt x="0" y="453009"/>
                  </a:lnTo>
                  <a:lnTo>
                    <a:pt x="906017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070098" y="4763770"/>
            <a:ext cx="1236345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9690" marR="5080" indent="-47625">
              <a:lnSpc>
                <a:spcPts val="2280"/>
              </a:lnSpc>
              <a:spcBef>
                <a:spcPts val="470"/>
              </a:spcBef>
            </a:pP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Col</a:t>
            </a:r>
            <a:r>
              <a:rPr sz="22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2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tive  Freedom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08404" y="2156460"/>
            <a:ext cx="1935480" cy="2207260"/>
            <a:chOff x="1708404" y="2156460"/>
            <a:chExt cx="1935480" cy="2207260"/>
          </a:xfrm>
        </p:grpSpPr>
        <p:sp>
          <p:nvSpPr>
            <p:cNvPr id="33" name="object 33"/>
            <p:cNvSpPr/>
            <p:nvPr/>
          </p:nvSpPr>
          <p:spPr>
            <a:xfrm>
              <a:off x="1708404" y="2156460"/>
              <a:ext cx="1935480" cy="220675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770126" y="2198370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8" y="0"/>
                  </a:moveTo>
                  <a:lnTo>
                    <a:pt x="0" y="453008"/>
                  </a:lnTo>
                  <a:lnTo>
                    <a:pt x="0" y="1630298"/>
                  </a:lnTo>
                  <a:lnTo>
                    <a:pt x="906018" y="2083307"/>
                  </a:lnTo>
                  <a:lnTo>
                    <a:pt x="1812036" y="1630298"/>
                  </a:lnTo>
                  <a:lnTo>
                    <a:pt x="1812036" y="453008"/>
                  </a:lnTo>
                  <a:lnTo>
                    <a:pt x="90601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770126" y="2198370"/>
              <a:ext cx="1812289" cy="2083435"/>
            </a:xfrm>
            <a:custGeom>
              <a:avLst/>
              <a:gdLst/>
              <a:ahLst/>
              <a:cxnLst/>
              <a:rect l="l" t="t" r="r" b="b"/>
              <a:pathLst>
                <a:path w="1812289" h="2083435">
                  <a:moveTo>
                    <a:pt x="906018" y="0"/>
                  </a:moveTo>
                  <a:lnTo>
                    <a:pt x="1812036" y="453008"/>
                  </a:lnTo>
                  <a:lnTo>
                    <a:pt x="1812036" y="1630298"/>
                  </a:lnTo>
                  <a:lnTo>
                    <a:pt x="906018" y="2083307"/>
                  </a:lnTo>
                  <a:lnTo>
                    <a:pt x="0" y="1630298"/>
                  </a:lnTo>
                  <a:lnTo>
                    <a:pt x="0" y="453008"/>
                  </a:lnTo>
                  <a:lnTo>
                    <a:pt x="90601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052954" y="2858770"/>
            <a:ext cx="124523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51435">
              <a:lnSpc>
                <a:spcPts val="2480"/>
              </a:lnSpc>
              <a:spcBef>
                <a:spcPts val="515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External  Freedom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7240" y="1523"/>
            <a:ext cx="7673340" cy="6856730"/>
            <a:chOff x="777240" y="1523"/>
            <a:chExt cx="7673340" cy="6856730"/>
          </a:xfrm>
        </p:grpSpPr>
        <p:sp>
          <p:nvSpPr>
            <p:cNvPr id="38" name="object 38"/>
            <p:cNvSpPr/>
            <p:nvPr/>
          </p:nvSpPr>
          <p:spPr>
            <a:xfrm>
              <a:off x="777240" y="2778251"/>
              <a:ext cx="961644" cy="1037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38962" y="2820162"/>
              <a:ext cx="838200" cy="914400"/>
            </a:xfrm>
            <a:custGeom>
              <a:avLst/>
              <a:gdLst/>
              <a:ahLst/>
              <a:cxnLst/>
              <a:rect l="l" t="t" r="r" b="b"/>
              <a:pathLst>
                <a:path w="838200" h="914400">
                  <a:moveTo>
                    <a:pt x="419100" y="0"/>
                  </a:moveTo>
                  <a:lnTo>
                    <a:pt x="0" y="457200"/>
                  </a:lnTo>
                  <a:lnTo>
                    <a:pt x="419100" y="914400"/>
                  </a:lnTo>
                  <a:lnTo>
                    <a:pt x="419100" y="685800"/>
                  </a:lnTo>
                  <a:lnTo>
                    <a:pt x="838200" y="685800"/>
                  </a:lnTo>
                  <a:lnTo>
                    <a:pt x="838200" y="228600"/>
                  </a:lnTo>
                  <a:lnTo>
                    <a:pt x="419100" y="2286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38962" y="2820162"/>
              <a:ext cx="838200" cy="914400"/>
            </a:xfrm>
            <a:custGeom>
              <a:avLst/>
              <a:gdLst/>
              <a:ahLst/>
              <a:cxnLst/>
              <a:rect l="l" t="t" r="r" b="b"/>
              <a:pathLst>
                <a:path w="838200" h="914400">
                  <a:moveTo>
                    <a:pt x="0" y="457200"/>
                  </a:moveTo>
                  <a:lnTo>
                    <a:pt x="419100" y="0"/>
                  </a:lnTo>
                  <a:lnTo>
                    <a:pt x="419100" y="228600"/>
                  </a:lnTo>
                  <a:lnTo>
                    <a:pt x="838200" y="228600"/>
                  </a:lnTo>
                  <a:lnTo>
                    <a:pt x="838200" y="685800"/>
                  </a:lnTo>
                  <a:lnTo>
                    <a:pt x="419100" y="685800"/>
                  </a:lnTo>
                  <a:lnTo>
                    <a:pt x="419100" y="91440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559040" y="2897123"/>
              <a:ext cx="891540" cy="1104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620761" y="2972562"/>
              <a:ext cx="762000" cy="914400"/>
            </a:xfrm>
            <a:custGeom>
              <a:avLst/>
              <a:gdLst/>
              <a:ahLst/>
              <a:cxnLst/>
              <a:rect l="l" t="t" r="r" b="b"/>
              <a:pathLst>
                <a:path w="762000" h="914400">
                  <a:moveTo>
                    <a:pt x="381000" y="0"/>
                  </a:moveTo>
                  <a:lnTo>
                    <a:pt x="381000" y="228600"/>
                  </a:lnTo>
                  <a:lnTo>
                    <a:pt x="0" y="228600"/>
                  </a:lnTo>
                  <a:lnTo>
                    <a:pt x="0" y="685800"/>
                  </a:lnTo>
                  <a:lnTo>
                    <a:pt x="381000" y="685800"/>
                  </a:lnTo>
                  <a:lnTo>
                    <a:pt x="381000" y="914400"/>
                  </a:lnTo>
                  <a:lnTo>
                    <a:pt x="762000" y="4572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620761" y="2972562"/>
              <a:ext cx="762000" cy="914400"/>
            </a:xfrm>
            <a:custGeom>
              <a:avLst/>
              <a:gdLst/>
              <a:ahLst/>
              <a:cxnLst/>
              <a:rect l="l" t="t" r="r" b="b"/>
              <a:pathLst>
                <a:path w="762000" h="9144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762000" y="457200"/>
                  </a:lnTo>
                  <a:lnTo>
                    <a:pt x="381000" y="914400"/>
                  </a:lnTo>
                  <a:lnTo>
                    <a:pt x="381000" y="685800"/>
                  </a:lnTo>
                  <a:lnTo>
                    <a:pt x="0" y="68580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526791" y="6096"/>
              <a:ext cx="859535" cy="8869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588260" y="47243"/>
              <a:ext cx="737235" cy="764540"/>
            </a:xfrm>
            <a:custGeom>
              <a:avLst/>
              <a:gdLst/>
              <a:ahLst/>
              <a:cxnLst/>
              <a:rect l="l" t="t" r="r" b="b"/>
              <a:pathLst>
                <a:path w="737235" h="764540">
                  <a:moveTo>
                    <a:pt x="188467" y="0"/>
                  </a:moveTo>
                  <a:lnTo>
                    <a:pt x="0" y="531748"/>
                  </a:lnTo>
                  <a:lnTo>
                    <a:pt x="184150" y="432053"/>
                  </a:lnTo>
                  <a:lnTo>
                    <a:pt x="364108" y="764285"/>
                  </a:lnTo>
                  <a:lnTo>
                    <a:pt x="732663" y="564641"/>
                  </a:lnTo>
                  <a:lnTo>
                    <a:pt x="552703" y="232409"/>
                  </a:lnTo>
                  <a:lnTo>
                    <a:pt x="736980" y="132587"/>
                  </a:lnTo>
                  <a:lnTo>
                    <a:pt x="188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588260" y="47243"/>
              <a:ext cx="737235" cy="764540"/>
            </a:xfrm>
            <a:custGeom>
              <a:avLst/>
              <a:gdLst/>
              <a:ahLst/>
              <a:cxnLst/>
              <a:rect l="l" t="t" r="r" b="b"/>
              <a:pathLst>
                <a:path w="737235" h="764540">
                  <a:moveTo>
                    <a:pt x="188467" y="0"/>
                  </a:moveTo>
                  <a:lnTo>
                    <a:pt x="736980" y="132587"/>
                  </a:lnTo>
                  <a:lnTo>
                    <a:pt x="552703" y="232409"/>
                  </a:lnTo>
                  <a:lnTo>
                    <a:pt x="732663" y="564641"/>
                  </a:lnTo>
                  <a:lnTo>
                    <a:pt x="364108" y="764285"/>
                  </a:lnTo>
                  <a:lnTo>
                    <a:pt x="184150" y="432053"/>
                  </a:lnTo>
                  <a:lnTo>
                    <a:pt x="0" y="531748"/>
                  </a:lnTo>
                  <a:lnTo>
                    <a:pt x="188467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858255" y="1523"/>
              <a:ext cx="1004316" cy="918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956807" y="46354"/>
              <a:ext cx="823594" cy="786130"/>
            </a:xfrm>
            <a:custGeom>
              <a:avLst/>
              <a:gdLst/>
              <a:ahLst/>
              <a:cxnLst/>
              <a:rect l="l" t="t" r="r" b="b"/>
              <a:pathLst>
                <a:path w="823595" h="786130">
                  <a:moveTo>
                    <a:pt x="577341" y="0"/>
                  </a:moveTo>
                  <a:lnTo>
                    <a:pt x="0" y="144399"/>
                  </a:lnTo>
                  <a:lnTo>
                    <a:pt x="205866" y="243713"/>
                  </a:lnTo>
                  <a:lnTo>
                    <a:pt x="40258" y="586867"/>
                  </a:lnTo>
                  <a:lnTo>
                    <a:pt x="451992" y="785622"/>
                  </a:lnTo>
                  <a:lnTo>
                    <a:pt x="617600" y="442468"/>
                  </a:lnTo>
                  <a:lnTo>
                    <a:pt x="823467" y="541909"/>
                  </a:lnTo>
                  <a:lnTo>
                    <a:pt x="577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956807" y="46354"/>
              <a:ext cx="823594" cy="786130"/>
            </a:xfrm>
            <a:custGeom>
              <a:avLst/>
              <a:gdLst/>
              <a:ahLst/>
              <a:cxnLst/>
              <a:rect l="l" t="t" r="r" b="b"/>
              <a:pathLst>
                <a:path w="823595" h="786130">
                  <a:moveTo>
                    <a:pt x="40258" y="586867"/>
                  </a:moveTo>
                  <a:lnTo>
                    <a:pt x="205866" y="243713"/>
                  </a:lnTo>
                  <a:lnTo>
                    <a:pt x="0" y="144399"/>
                  </a:lnTo>
                  <a:lnTo>
                    <a:pt x="577341" y="0"/>
                  </a:lnTo>
                  <a:lnTo>
                    <a:pt x="823467" y="541909"/>
                  </a:lnTo>
                  <a:lnTo>
                    <a:pt x="617600" y="442468"/>
                  </a:lnTo>
                  <a:lnTo>
                    <a:pt x="451992" y="785622"/>
                  </a:lnTo>
                  <a:lnTo>
                    <a:pt x="40258" y="58686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514600" y="5867399"/>
              <a:ext cx="1086612" cy="990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575813" y="5909183"/>
              <a:ext cx="963294" cy="871219"/>
            </a:xfrm>
            <a:custGeom>
              <a:avLst/>
              <a:gdLst/>
              <a:ahLst/>
              <a:cxnLst/>
              <a:rect l="l" t="t" r="r" b="b"/>
              <a:pathLst>
                <a:path w="963295" h="871220">
                  <a:moveTo>
                    <a:pt x="425196" y="0"/>
                  </a:moveTo>
                  <a:lnTo>
                    <a:pt x="240919" y="376351"/>
                  </a:lnTo>
                  <a:lnTo>
                    <a:pt x="0" y="258368"/>
                  </a:lnTo>
                  <a:lnTo>
                    <a:pt x="297306" y="870699"/>
                  </a:lnTo>
                  <a:lnTo>
                    <a:pt x="963295" y="730313"/>
                  </a:lnTo>
                  <a:lnTo>
                    <a:pt x="722502" y="612330"/>
                  </a:lnTo>
                  <a:lnTo>
                    <a:pt x="906907" y="235965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575813" y="5909183"/>
              <a:ext cx="963294" cy="871219"/>
            </a:xfrm>
            <a:custGeom>
              <a:avLst/>
              <a:gdLst/>
              <a:ahLst/>
              <a:cxnLst/>
              <a:rect l="l" t="t" r="r" b="b"/>
              <a:pathLst>
                <a:path w="963295" h="871220">
                  <a:moveTo>
                    <a:pt x="297306" y="870699"/>
                  </a:moveTo>
                  <a:lnTo>
                    <a:pt x="0" y="258368"/>
                  </a:lnTo>
                  <a:lnTo>
                    <a:pt x="240919" y="376351"/>
                  </a:lnTo>
                  <a:lnTo>
                    <a:pt x="425196" y="0"/>
                  </a:lnTo>
                  <a:lnTo>
                    <a:pt x="906907" y="235965"/>
                  </a:lnTo>
                  <a:lnTo>
                    <a:pt x="722502" y="612330"/>
                  </a:lnTo>
                  <a:lnTo>
                    <a:pt x="963295" y="730313"/>
                  </a:lnTo>
                  <a:lnTo>
                    <a:pt x="297306" y="8706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783580" y="5900926"/>
              <a:ext cx="1001268" cy="9174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882131" y="5948642"/>
              <a:ext cx="821690" cy="785495"/>
            </a:xfrm>
            <a:custGeom>
              <a:avLst/>
              <a:gdLst/>
              <a:ahLst/>
              <a:cxnLst/>
              <a:rect l="l" t="t" r="r" b="b"/>
              <a:pathLst>
                <a:path w="821690" h="785495">
                  <a:moveTo>
                    <a:pt x="449198" y="0"/>
                  </a:moveTo>
                  <a:lnTo>
                    <a:pt x="38353" y="200482"/>
                  </a:lnTo>
                  <a:lnTo>
                    <a:pt x="205358" y="542899"/>
                  </a:lnTo>
                  <a:lnTo>
                    <a:pt x="0" y="643140"/>
                  </a:lnTo>
                  <a:lnTo>
                    <a:pt x="577976" y="785067"/>
                  </a:lnTo>
                  <a:lnTo>
                    <a:pt x="821689" y="242163"/>
                  </a:lnTo>
                  <a:lnTo>
                    <a:pt x="616330" y="342404"/>
                  </a:lnTo>
                  <a:lnTo>
                    <a:pt x="449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882131" y="5948642"/>
              <a:ext cx="821690" cy="785495"/>
            </a:xfrm>
            <a:custGeom>
              <a:avLst/>
              <a:gdLst/>
              <a:ahLst/>
              <a:cxnLst/>
              <a:rect l="l" t="t" r="r" b="b"/>
              <a:pathLst>
                <a:path w="821690" h="785495">
                  <a:moveTo>
                    <a:pt x="449198" y="0"/>
                  </a:moveTo>
                  <a:lnTo>
                    <a:pt x="616330" y="342404"/>
                  </a:lnTo>
                  <a:lnTo>
                    <a:pt x="821689" y="242163"/>
                  </a:lnTo>
                  <a:lnTo>
                    <a:pt x="577976" y="785067"/>
                  </a:lnTo>
                  <a:lnTo>
                    <a:pt x="0" y="643140"/>
                  </a:lnTo>
                  <a:lnTo>
                    <a:pt x="205358" y="542899"/>
                  </a:lnTo>
                  <a:lnTo>
                    <a:pt x="38353" y="200482"/>
                  </a:lnTo>
                  <a:lnTo>
                    <a:pt x="44919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38100">
            <a:solidFill>
              <a:srgbClr val="205868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40"/>
              </a:spcBef>
            </a:pPr>
            <a:r>
              <a:rPr dirty="0"/>
              <a:t>Internal</a:t>
            </a:r>
            <a:r>
              <a:rPr spc="-10" dirty="0"/>
              <a:t> </a:t>
            </a:r>
            <a:r>
              <a:rPr dirty="0"/>
              <a:t>Freedom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549349"/>
            <a:ext cx="4259580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first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most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basic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type</a:t>
            </a:r>
            <a:r>
              <a:rPr sz="24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 freedom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is embodied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by the  chap in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jail.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marR="274320" indent="-343535">
              <a:lnSpc>
                <a:spcPct val="8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431800" algn="l"/>
                <a:tab pos="431800" algn="l"/>
              </a:tabLst>
            </a:pPr>
            <a:r>
              <a:rPr dirty="0"/>
              <a:t>	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greatest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personal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intimacy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secretiveness,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indeed it is the hidden core</a:t>
            </a:r>
            <a:r>
              <a:rPr sz="24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 our being and unknowable</a:t>
            </a:r>
            <a:r>
              <a:rPr sz="2400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by  others.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marR="278765" indent="-343535">
              <a:lnSpc>
                <a:spcPts val="2300"/>
              </a:lnSpc>
              <a:spcBef>
                <a:spcPts val="560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some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people call this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moral 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freedom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.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But this kind of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freedom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 itself</a:t>
            </a:r>
            <a:r>
              <a:rPr sz="24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moral.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" y="1514855"/>
            <a:ext cx="8928100" cy="5343525"/>
            <a:chOff x="15240" y="1514855"/>
            <a:chExt cx="8928100" cy="5343525"/>
          </a:xfrm>
        </p:grpSpPr>
        <p:sp>
          <p:nvSpPr>
            <p:cNvPr id="5" name="object 5"/>
            <p:cNvSpPr/>
            <p:nvPr/>
          </p:nvSpPr>
          <p:spPr>
            <a:xfrm>
              <a:off x="4696968" y="1514855"/>
              <a:ext cx="4245864" cy="485546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" y="6054850"/>
              <a:ext cx="733044" cy="803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304800" y="0"/>
                  </a:moveTo>
                  <a:lnTo>
                    <a:pt x="0" y="342900"/>
                  </a:lnTo>
                  <a:lnTo>
                    <a:pt x="304800" y="685798"/>
                  </a:lnTo>
                  <a:lnTo>
                    <a:pt x="304800" y="514350"/>
                  </a:lnTo>
                  <a:lnTo>
                    <a:pt x="609600" y="514350"/>
                  </a:lnTo>
                  <a:lnTo>
                    <a:pt x="609600" y="171450"/>
                  </a:lnTo>
                  <a:lnTo>
                    <a:pt x="304800" y="17145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342900"/>
                  </a:moveTo>
                  <a:lnTo>
                    <a:pt x="304800" y="0"/>
                  </a:lnTo>
                  <a:lnTo>
                    <a:pt x="304800" y="171450"/>
                  </a:lnTo>
                  <a:lnTo>
                    <a:pt x="609600" y="171450"/>
                  </a:lnTo>
                  <a:lnTo>
                    <a:pt x="609600" y="514350"/>
                  </a:lnTo>
                  <a:lnTo>
                    <a:pt x="304800" y="514350"/>
                  </a:lnTo>
                  <a:lnTo>
                    <a:pt x="304800" y="685798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38100">
            <a:solidFill>
              <a:srgbClr val="205868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40"/>
              </a:spcBef>
            </a:pPr>
            <a:r>
              <a:rPr dirty="0"/>
              <a:t>Self</a:t>
            </a:r>
            <a:r>
              <a:rPr spc="-5" dirty="0"/>
              <a:t> </a:t>
            </a:r>
            <a:r>
              <a:rPr dirty="0"/>
              <a:t>Freedom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541729"/>
            <a:ext cx="4318635" cy="34347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730"/>
              </a:spcBef>
              <a:buFont typeface="Arial" panose="020B0604020202020204"/>
              <a:buChar char="•"/>
              <a:tabLst>
                <a:tab pos="437515" algn="l"/>
                <a:tab pos="438150" algn="l"/>
              </a:tabLst>
            </a:pPr>
            <a:r>
              <a:rPr dirty="0"/>
              <a:t>	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the sense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learning </a:t>
            </a:r>
            <a:r>
              <a:rPr sz="2600" spc="5" dirty="0">
                <a:latin typeface="Times New Roman" panose="02020603050405020304"/>
                <a:cs typeface="Times New Roman" panose="02020603050405020304"/>
              </a:rPr>
              <a:t>how 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escape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600" spc="-10" dirty="0">
                <a:latin typeface="Times New Roman" panose="02020603050405020304"/>
                <a:cs typeface="Times New Roman" panose="02020603050405020304"/>
              </a:rPr>
              <a:t>ever-present 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danger of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enslavement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2600" spc="5" dirty="0">
                <a:latin typeface="Times New Roman" panose="02020603050405020304"/>
                <a:cs typeface="Times New Roman" panose="02020603050405020304"/>
              </a:rPr>
              <a:t>our 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own </a:t>
            </a:r>
            <a:r>
              <a:rPr sz="2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passions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6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ignorance.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355600" marR="233045" indent="-343535">
              <a:lnSpc>
                <a:spcPct val="80000"/>
              </a:lnSpc>
              <a:spcBef>
                <a:spcPts val="625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Times New Roman" panose="02020603050405020304"/>
                <a:cs typeface="Times New Roman" panose="02020603050405020304"/>
              </a:rPr>
              <a:t>practice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6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self-control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,  restraint,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and balance to  achieve the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admired</a:t>
            </a:r>
            <a:r>
              <a:rPr sz="26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spc="-10" dirty="0">
                <a:latin typeface="Times New Roman" panose="02020603050405020304"/>
                <a:cs typeface="Times New Roman" panose="02020603050405020304"/>
              </a:rPr>
              <a:t>master- 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slave relationship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of soul  over</a:t>
            </a:r>
            <a:r>
              <a:rPr sz="26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body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355600" indent="-343535">
              <a:lnSpc>
                <a:spcPct val="100000"/>
              </a:lnSpc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Times New Roman" panose="02020603050405020304"/>
                <a:cs typeface="Times New Roman" panose="02020603050405020304"/>
              </a:rPr>
              <a:t>“to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find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6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self”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" y="1514855"/>
            <a:ext cx="8775700" cy="5343525"/>
            <a:chOff x="15240" y="1514855"/>
            <a:chExt cx="8775700" cy="5343525"/>
          </a:xfrm>
        </p:grpSpPr>
        <p:sp>
          <p:nvSpPr>
            <p:cNvPr id="5" name="object 5"/>
            <p:cNvSpPr/>
            <p:nvPr/>
          </p:nvSpPr>
          <p:spPr>
            <a:xfrm>
              <a:off x="4773168" y="1514855"/>
              <a:ext cx="4017264" cy="470306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" y="6054850"/>
              <a:ext cx="733044" cy="803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304800" y="0"/>
                  </a:moveTo>
                  <a:lnTo>
                    <a:pt x="0" y="342900"/>
                  </a:lnTo>
                  <a:lnTo>
                    <a:pt x="304800" y="685798"/>
                  </a:lnTo>
                  <a:lnTo>
                    <a:pt x="304800" y="514350"/>
                  </a:lnTo>
                  <a:lnTo>
                    <a:pt x="609600" y="514350"/>
                  </a:lnTo>
                  <a:lnTo>
                    <a:pt x="609600" y="171450"/>
                  </a:lnTo>
                  <a:lnTo>
                    <a:pt x="304800" y="17145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342900"/>
                  </a:moveTo>
                  <a:lnTo>
                    <a:pt x="304800" y="0"/>
                  </a:lnTo>
                  <a:lnTo>
                    <a:pt x="304800" y="171450"/>
                  </a:lnTo>
                  <a:lnTo>
                    <a:pt x="609600" y="171450"/>
                  </a:lnTo>
                  <a:lnTo>
                    <a:pt x="609600" y="514350"/>
                  </a:lnTo>
                  <a:lnTo>
                    <a:pt x="304800" y="514350"/>
                  </a:lnTo>
                  <a:lnTo>
                    <a:pt x="304800" y="685798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38100">
            <a:solidFill>
              <a:srgbClr val="205868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40"/>
              </a:spcBef>
            </a:pPr>
            <a:r>
              <a:rPr dirty="0"/>
              <a:t>External</a:t>
            </a:r>
            <a:r>
              <a:rPr spc="-10" dirty="0"/>
              <a:t> </a:t>
            </a:r>
            <a:r>
              <a:rPr dirty="0"/>
              <a:t>Freedom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541729"/>
            <a:ext cx="4283710" cy="34347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spc="5" dirty="0">
                <a:latin typeface="Times New Roman" panose="02020603050405020304"/>
                <a:cs typeface="Times New Roman" panose="02020603050405020304"/>
              </a:rPr>
              <a:t>This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refers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to the </a:t>
            </a:r>
            <a:r>
              <a:rPr sz="2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normal</a:t>
            </a:r>
            <a:r>
              <a:rPr sz="2600" b="1" spc="-11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6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common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freedoms expected 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in daily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life,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in most  countries, throughout</a:t>
            </a:r>
            <a:r>
              <a:rPr sz="26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spc="-20" dirty="0">
                <a:latin typeface="Times New Roman" panose="02020603050405020304"/>
                <a:cs typeface="Times New Roman" panose="02020603050405020304"/>
              </a:rPr>
              <a:t>history.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355600" marR="183515" indent="-342900">
              <a:lnSpc>
                <a:spcPct val="80000"/>
              </a:lnSpc>
              <a:spcBef>
                <a:spcPts val="6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imes New Roman" panose="02020603050405020304"/>
                <a:cs typeface="Times New Roman" panose="02020603050405020304"/>
              </a:rPr>
              <a:t>Sometimes called </a:t>
            </a:r>
            <a:r>
              <a:rPr sz="2600" spc="-10" dirty="0">
                <a:latin typeface="Times New Roman" panose="02020603050405020304"/>
                <a:cs typeface="Times New Roman" panose="02020603050405020304"/>
              </a:rPr>
              <a:t>“</a:t>
            </a:r>
            <a:r>
              <a:rPr sz="26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freedom  from...</a:t>
            </a:r>
            <a:r>
              <a:rPr sz="2600" spc="-10" dirty="0">
                <a:latin typeface="Times New Roman" panose="02020603050405020304"/>
                <a:cs typeface="Times New Roman" panose="02020603050405020304"/>
              </a:rPr>
              <a:t>”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355600" marR="586105" indent="-342900">
              <a:lnSpc>
                <a:spcPts val="25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implies immunity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from  </a:t>
            </a:r>
            <a:r>
              <a:rPr sz="2600" spc="5" dirty="0">
                <a:latin typeface="Times New Roman" panose="02020603050405020304"/>
                <a:cs typeface="Times New Roman" panose="02020603050405020304"/>
              </a:rPr>
              <a:t>undue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interference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26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authority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sz="2600" spc="-5" dirty="0">
                <a:latin typeface="Times New Roman" panose="02020603050405020304"/>
                <a:cs typeface="Times New Roman" panose="02020603050405020304"/>
              </a:rPr>
              <a:t>especially 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by  government.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" y="1514855"/>
            <a:ext cx="8775700" cy="5343525"/>
            <a:chOff x="15240" y="1514855"/>
            <a:chExt cx="8775700" cy="5343525"/>
          </a:xfrm>
        </p:grpSpPr>
        <p:sp>
          <p:nvSpPr>
            <p:cNvPr id="5" name="object 5"/>
            <p:cNvSpPr/>
            <p:nvPr/>
          </p:nvSpPr>
          <p:spPr>
            <a:xfrm>
              <a:off x="4544568" y="1514855"/>
              <a:ext cx="4245864" cy="439826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" y="6054850"/>
              <a:ext cx="733044" cy="803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304800" y="0"/>
                  </a:moveTo>
                  <a:lnTo>
                    <a:pt x="0" y="342900"/>
                  </a:lnTo>
                  <a:lnTo>
                    <a:pt x="304800" y="685798"/>
                  </a:lnTo>
                  <a:lnTo>
                    <a:pt x="304800" y="514350"/>
                  </a:lnTo>
                  <a:lnTo>
                    <a:pt x="609600" y="514350"/>
                  </a:lnTo>
                  <a:lnTo>
                    <a:pt x="609600" y="171450"/>
                  </a:lnTo>
                  <a:lnTo>
                    <a:pt x="304800" y="17145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342900"/>
                  </a:moveTo>
                  <a:lnTo>
                    <a:pt x="304800" y="0"/>
                  </a:lnTo>
                  <a:lnTo>
                    <a:pt x="304800" y="171450"/>
                  </a:lnTo>
                  <a:lnTo>
                    <a:pt x="609600" y="171450"/>
                  </a:lnTo>
                  <a:lnTo>
                    <a:pt x="609600" y="514350"/>
                  </a:lnTo>
                  <a:lnTo>
                    <a:pt x="304800" y="514350"/>
                  </a:lnTo>
                  <a:lnTo>
                    <a:pt x="304800" y="685798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38100">
            <a:solidFill>
              <a:srgbClr val="205868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40"/>
              </a:spcBef>
            </a:pPr>
            <a:r>
              <a:rPr dirty="0"/>
              <a:t>Political</a:t>
            </a:r>
            <a:r>
              <a:rPr spc="-35" dirty="0"/>
              <a:t> </a:t>
            </a:r>
            <a:r>
              <a:rPr dirty="0"/>
              <a:t>Freedom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622501"/>
            <a:ext cx="3937635" cy="419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Sometimes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called</a:t>
            </a:r>
            <a:r>
              <a:rPr sz="24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“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freedom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to...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”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marR="48895" indent="-342900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has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to do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establishing  certain rights of action and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limits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government</a:t>
            </a:r>
            <a:r>
              <a:rPr sz="2400" b="1" spc="-9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power 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that help to guarantee the  practice of those</a:t>
            </a:r>
            <a:r>
              <a:rPr sz="24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rights.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the right to speak 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freely,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to  associate with people of</a:t>
            </a:r>
            <a:r>
              <a:rPr sz="24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your  choice, to own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property,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to  worship.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" y="1667255"/>
            <a:ext cx="8928100" cy="5191125"/>
            <a:chOff x="15240" y="1667255"/>
            <a:chExt cx="8928100" cy="5191125"/>
          </a:xfrm>
        </p:grpSpPr>
        <p:sp>
          <p:nvSpPr>
            <p:cNvPr id="5" name="object 5"/>
            <p:cNvSpPr/>
            <p:nvPr/>
          </p:nvSpPr>
          <p:spPr>
            <a:xfrm>
              <a:off x="4620768" y="1667255"/>
              <a:ext cx="4322064" cy="462686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" y="6054850"/>
              <a:ext cx="733044" cy="803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304800" y="0"/>
                  </a:moveTo>
                  <a:lnTo>
                    <a:pt x="0" y="342900"/>
                  </a:lnTo>
                  <a:lnTo>
                    <a:pt x="304800" y="685798"/>
                  </a:lnTo>
                  <a:lnTo>
                    <a:pt x="304800" y="514350"/>
                  </a:lnTo>
                  <a:lnTo>
                    <a:pt x="609600" y="514350"/>
                  </a:lnTo>
                  <a:lnTo>
                    <a:pt x="609600" y="171450"/>
                  </a:lnTo>
                  <a:lnTo>
                    <a:pt x="304800" y="17145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342900"/>
                  </a:moveTo>
                  <a:lnTo>
                    <a:pt x="304800" y="0"/>
                  </a:lnTo>
                  <a:lnTo>
                    <a:pt x="304800" y="171450"/>
                  </a:lnTo>
                  <a:lnTo>
                    <a:pt x="609600" y="171450"/>
                  </a:lnTo>
                  <a:lnTo>
                    <a:pt x="609600" y="514350"/>
                  </a:lnTo>
                  <a:lnTo>
                    <a:pt x="304800" y="514350"/>
                  </a:lnTo>
                  <a:lnTo>
                    <a:pt x="304800" y="685798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38100">
            <a:solidFill>
              <a:srgbClr val="205868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40"/>
              </a:spcBef>
            </a:pPr>
            <a:r>
              <a:rPr dirty="0"/>
              <a:t>Collective</a:t>
            </a:r>
            <a:r>
              <a:rPr spc="-30" dirty="0"/>
              <a:t> </a:t>
            </a:r>
            <a:r>
              <a:rPr dirty="0"/>
              <a:t>Freedom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470405"/>
            <a:ext cx="4206240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96875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Sometimes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called</a:t>
            </a:r>
            <a:r>
              <a:rPr sz="24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“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freedom 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for…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”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based on an ideology of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collective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unity that prescribes  distinct social and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moral</a:t>
            </a:r>
            <a:r>
              <a:rPr sz="24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values  and objectives for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all.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marR="45720" indent="-342900" algn="just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example, often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under this ideal  of freedom the state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allowed  to control the production of all  basic citizen needs, thus</a:t>
            </a:r>
            <a:r>
              <a:rPr sz="2400" spc="-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giving  them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freedom-from-want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" y="1514855"/>
            <a:ext cx="8711565" cy="5343525"/>
            <a:chOff x="15240" y="1514855"/>
            <a:chExt cx="8711565" cy="5343525"/>
          </a:xfrm>
        </p:grpSpPr>
        <p:sp>
          <p:nvSpPr>
            <p:cNvPr id="5" name="object 5"/>
            <p:cNvSpPr/>
            <p:nvPr/>
          </p:nvSpPr>
          <p:spPr>
            <a:xfrm>
              <a:off x="4794504" y="1514855"/>
              <a:ext cx="3931920" cy="500786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" y="6054850"/>
              <a:ext cx="733044" cy="803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304800" y="0"/>
                  </a:moveTo>
                  <a:lnTo>
                    <a:pt x="0" y="342900"/>
                  </a:lnTo>
                  <a:lnTo>
                    <a:pt x="304800" y="685798"/>
                  </a:lnTo>
                  <a:lnTo>
                    <a:pt x="304800" y="514350"/>
                  </a:lnTo>
                  <a:lnTo>
                    <a:pt x="609600" y="514350"/>
                  </a:lnTo>
                  <a:lnTo>
                    <a:pt x="609600" y="171450"/>
                  </a:lnTo>
                  <a:lnTo>
                    <a:pt x="304800" y="17145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962" y="6096761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342900"/>
                  </a:moveTo>
                  <a:lnTo>
                    <a:pt x="304800" y="0"/>
                  </a:lnTo>
                  <a:lnTo>
                    <a:pt x="304800" y="171450"/>
                  </a:lnTo>
                  <a:lnTo>
                    <a:pt x="609600" y="171450"/>
                  </a:lnTo>
                  <a:lnTo>
                    <a:pt x="609600" y="514350"/>
                  </a:lnTo>
                  <a:lnTo>
                    <a:pt x="304800" y="514350"/>
                  </a:lnTo>
                  <a:lnTo>
                    <a:pt x="304800" y="685798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38100">
            <a:solidFill>
              <a:srgbClr val="205868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40"/>
              </a:spcBef>
            </a:pPr>
            <a:r>
              <a:rPr dirty="0"/>
              <a:t>Spiritual</a:t>
            </a:r>
            <a:r>
              <a:rPr spc="-25" dirty="0"/>
              <a:t> </a:t>
            </a:r>
            <a:r>
              <a:rPr dirty="0"/>
              <a:t>Freedom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470406"/>
            <a:ext cx="4332605" cy="3952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its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purest form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this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type of  freedom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comes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striving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for  a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complete identification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3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God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arrive at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condition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of  soul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transcends the</a:t>
            </a:r>
            <a:r>
              <a:rPr sz="23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confusion  and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disharmony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of the self and  the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material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world.</a:t>
            </a: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355600" marR="156210" indent="-342900">
              <a:lnSpc>
                <a:spcPct val="100000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this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type,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strict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control if not  denial of the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allurements </a:t>
            </a:r>
            <a:r>
              <a:rPr sz="2300" dirty="0">
                <a:latin typeface="Times New Roman" panose="02020603050405020304"/>
                <a:cs typeface="Times New Roman" panose="02020603050405020304"/>
              </a:rPr>
              <a:t>of the  body leads to 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complete</a:t>
            </a:r>
            <a:r>
              <a:rPr sz="23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freedom  </a:t>
            </a:r>
            <a:r>
              <a:rPr sz="23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 the</a:t>
            </a:r>
            <a:r>
              <a:rPr sz="2300" b="1" spc="-3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spirit</a:t>
            </a:r>
            <a:r>
              <a:rPr sz="2300" spc="-5" dirty="0">
                <a:latin typeface="Times New Roman" panose="02020603050405020304"/>
                <a:cs typeface="Times New Roman" panose="02020603050405020304"/>
              </a:rPr>
              <a:t>.</a:t>
            </a:r>
            <a:endParaRPr sz="23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4567" y="1514855"/>
            <a:ext cx="4245864" cy="493166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017" y="3085338"/>
            <a:ext cx="5975350" cy="179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5" dirty="0">
                <a:latin typeface="Arial Black" panose="020B0A04020102020204"/>
                <a:cs typeface="Arial Black" panose="020B0A04020102020204"/>
              </a:rPr>
              <a:t>great</a:t>
            </a:r>
            <a:r>
              <a:rPr sz="4400" spc="-9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400" spc="5" dirty="0">
                <a:latin typeface="Arial Black" panose="020B0A04020102020204"/>
                <a:cs typeface="Arial Black" panose="020B0A04020102020204"/>
              </a:rPr>
              <a:t>responsibility</a:t>
            </a:r>
            <a:endParaRPr sz="4400">
              <a:latin typeface="Arial Black" panose="020B0A04020102020204"/>
              <a:cs typeface="Arial Black" panose="020B0A04020102020204"/>
            </a:endParaRPr>
          </a:p>
          <a:p>
            <a:pPr marR="295275" algn="ctr">
              <a:lnSpc>
                <a:spcPct val="100000"/>
              </a:lnSpc>
              <a:spcBef>
                <a:spcPts val="4785"/>
              </a:spcBef>
            </a:pPr>
            <a:r>
              <a:rPr sz="3200" dirty="0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rPr>
              <a:t>-Spiderman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" y="446277"/>
            <a:ext cx="8362950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9850" spc="-3502" baseline="-12000" dirty="0">
                <a:latin typeface="Times New Roman" panose="02020603050405020304"/>
                <a:cs typeface="Times New Roman" panose="02020603050405020304"/>
              </a:rPr>
              <a:t>“</a:t>
            </a:r>
            <a:r>
              <a:rPr sz="4400" spc="140" dirty="0">
                <a:latin typeface="Arial Black" panose="020B0A04020102020204"/>
                <a:cs typeface="Arial Black" panose="020B0A04020102020204"/>
              </a:rPr>
              <a:t>W</a:t>
            </a:r>
            <a:r>
              <a:rPr sz="4400" spc="-5" dirty="0">
                <a:latin typeface="Arial Black" panose="020B0A04020102020204"/>
                <a:cs typeface="Arial Black" panose="020B0A04020102020204"/>
              </a:rPr>
              <a:t>it</a:t>
            </a:r>
            <a:r>
              <a:rPr sz="4400" dirty="0">
                <a:latin typeface="Arial Black" panose="020B0A04020102020204"/>
                <a:cs typeface="Arial Black" panose="020B0A04020102020204"/>
              </a:rPr>
              <a:t>h</a:t>
            </a:r>
            <a:r>
              <a:rPr sz="4400" spc="-2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400" spc="75" dirty="0">
                <a:latin typeface="Arial Black" panose="020B0A04020102020204"/>
                <a:cs typeface="Arial Black" panose="020B0A04020102020204"/>
              </a:rPr>
              <a:t>g</a:t>
            </a:r>
            <a:r>
              <a:rPr sz="4400" spc="65" dirty="0">
                <a:latin typeface="Arial Black" panose="020B0A04020102020204"/>
                <a:cs typeface="Arial Black" panose="020B0A04020102020204"/>
              </a:rPr>
              <a:t>r</a:t>
            </a:r>
            <a:r>
              <a:rPr sz="4400" dirty="0">
                <a:latin typeface="Arial Black" panose="020B0A04020102020204"/>
                <a:cs typeface="Arial Black" panose="020B0A04020102020204"/>
              </a:rPr>
              <a:t>e</a:t>
            </a:r>
            <a:r>
              <a:rPr sz="4400" spc="-75" dirty="0">
                <a:latin typeface="Arial Black" panose="020B0A04020102020204"/>
                <a:cs typeface="Arial Black" panose="020B0A04020102020204"/>
              </a:rPr>
              <a:t>a</a:t>
            </a:r>
            <a:r>
              <a:rPr sz="4400" dirty="0">
                <a:latin typeface="Arial Black" panose="020B0A04020102020204"/>
                <a:cs typeface="Arial Black" panose="020B0A04020102020204"/>
              </a:rPr>
              <a:t>t</a:t>
            </a:r>
            <a:r>
              <a:rPr sz="4400" spc="-4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400" dirty="0">
                <a:latin typeface="Arial Black" panose="020B0A04020102020204"/>
                <a:cs typeface="Arial Black" panose="020B0A04020102020204"/>
              </a:rPr>
              <a:t>p</a:t>
            </a:r>
            <a:r>
              <a:rPr sz="4400" spc="-85" dirty="0">
                <a:latin typeface="Arial Black" panose="020B0A04020102020204"/>
                <a:cs typeface="Arial Black" panose="020B0A04020102020204"/>
              </a:rPr>
              <a:t>o</a:t>
            </a:r>
            <a:r>
              <a:rPr sz="4400" spc="-55" dirty="0">
                <a:latin typeface="Arial Black" panose="020B0A04020102020204"/>
                <a:cs typeface="Arial Black" panose="020B0A04020102020204"/>
              </a:rPr>
              <a:t>w</a:t>
            </a:r>
            <a:r>
              <a:rPr sz="4400" dirty="0">
                <a:latin typeface="Arial Black" panose="020B0A04020102020204"/>
                <a:cs typeface="Arial Black" panose="020B0A04020102020204"/>
              </a:rPr>
              <a:t>er</a:t>
            </a:r>
            <a:r>
              <a:rPr sz="4400" spc="-1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400" dirty="0">
                <a:latin typeface="Arial Black" panose="020B0A04020102020204"/>
                <a:cs typeface="Arial Black" panose="020B0A04020102020204"/>
              </a:rPr>
              <a:t>comes</a:t>
            </a:r>
            <a:endParaRPr sz="4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2664" y="2537968"/>
            <a:ext cx="1147445" cy="3058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spc="-5" dirty="0">
                <a:latin typeface="Times New Roman" panose="02020603050405020304"/>
                <a:cs typeface="Times New Roman" panose="02020603050405020304"/>
              </a:rPr>
              <a:t>”</a:t>
            </a:r>
            <a:endParaRPr sz="19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143000"/>
            <a:ext cx="8382001" cy="42780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Moral Responsibility 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marR="0" lvl="0" indent="-4622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marR="0" lvl="0" indent="-4622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Balanced Concept of Freedom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marR="0" lvl="0" indent="-4622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 Responsibility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marR="0" lvl="0" indent="-4622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Implications Related to Modern Issues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marR="0" lvl="0" indent="-4622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Accountability and Entrepreneurial responsibility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marR="0" lvl="0" indent="-46228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Moral corporate excellence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594" y="12903"/>
            <a:ext cx="530987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235"/>
              </a:lnSpc>
              <a:spcBef>
                <a:spcPts val="105"/>
              </a:spcBef>
            </a:pPr>
            <a:r>
              <a:rPr sz="4400" dirty="0"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4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dirty="0">
                <a:latin typeface="Times New Roman" panose="02020603050405020304"/>
                <a:cs typeface="Times New Roman" panose="02020603050405020304"/>
              </a:rPr>
              <a:t>does</a:t>
            </a: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5235"/>
              </a:lnSpc>
            </a:pPr>
            <a:r>
              <a:rPr sz="4400" dirty="0">
                <a:latin typeface="Arial Black" panose="020B0A04020102020204"/>
                <a:cs typeface="Arial Black" panose="020B0A04020102020204"/>
              </a:rPr>
              <a:t>RESPONSIBILITY</a:t>
            </a:r>
            <a:endParaRPr sz="44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latin typeface="Times New Roman" panose="02020603050405020304"/>
                <a:cs typeface="Times New Roman" panose="02020603050405020304"/>
              </a:rPr>
              <a:t>means to</a:t>
            </a:r>
            <a:r>
              <a:rPr sz="4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dirty="0">
                <a:latin typeface="Times New Roman" panose="02020603050405020304"/>
                <a:cs typeface="Times New Roman" panose="02020603050405020304"/>
              </a:rPr>
              <a:t>you?</a:t>
            </a:r>
            <a:endParaRPr sz="4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" y="2072639"/>
            <a:ext cx="8427719" cy="43769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529" y="741933"/>
            <a:ext cx="4625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RESPONSIBILITY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115567"/>
            <a:ext cx="9084945" cy="5742940"/>
            <a:chOff x="0" y="1115567"/>
            <a:chExt cx="9084945" cy="5742940"/>
          </a:xfrm>
        </p:grpSpPr>
        <p:sp>
          <p:nvSpPr>
            <p:cNvPr id="4" name="object 4"/>
            <p:cNvSpPr/>
            <p:nvPr/>
          </p:nvSpPr>
          <p:spPr>
            <a:xfrm>
              <a:off x="0" y="1115567"/>
              <a:ext cx="4646676" cy="574243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19599" y="1676399"/>
              <a:ext cx="4664964" cy="4495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87240" y="1940051"/>
              <a:ext cx="1952243" cy="73304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44567" y="1988820"/>
              <a:ext cx="1618488" cy="725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48961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172720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1727200" y="609600"/>
                  </a:lnTo>
                  <a:lnTo>
                    <a:pt x="1766756" y="601618"/>
                  </a:lnTo>
                  <a:lnTo>
                    <a:pt x="1799050" y="579850"/>
                  </a:lnTo>
                  <a:lnTo>
                    <a:pt x="1820818" y="547556"/>
                  </a:lnTo>
                  <a:lnTo>
                    <a:pt x="1828800" y="508000"/>
                  </a:lnTo>
                  <a:lnTo>
                    <a:pt x="1828800" y="101600"/>
                  </a:lnTo>
                  <a:lnTo>
                    <a:pt x="1820818" y="62043"/>
                  </a:lnTo>
                  <a:lnTo>
                    <a:pt x="1799050" y="29749"/>
                  </a:lnTo>
                  <a:lnTo>
                    <a:pt x="1766756" y="7981"/>
                  </a:lnTo>
                  <a:lnTo>
                    <a:pt x="17272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48961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1727200" y="0"/>
                  </a:lnTo>
                  <a:lnTo>
                    <a:pt x="1766756" y="7981"/>
                  </a:lnTo>
                  <a:lnTo>
                    <a:pt x="1799050" y="29749"/>
                  </a:lnTo>
                  <a:lnTo>
                    <a:pt x="1820818" y="62043"/>
                  </a:lnTo>
                  <a:lnTo>
                    <a:pt x="1828800" y="101600"/>
                  </a:lnTo>
                  <a:lnTo>
                    <a:pt x="1828800" y="508000"/>
                  </a:lnTo>
                  <a:lnTo>
                    <a:pt x="1820818" y="547556"/>
                  </a:lnTo>
                  <a:lnTo>
                    <a:pt x="1799050" y="579850"/>
                  </a:lnTo>
                  <a:lnTo>
                    <a:pt x="1766756" y="601618"/>
                  </a:lnTo>
                  <a:lnTo>
                    <a:pt x="172720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6240" y="1940051"/>
              <a:ext cx="1952244" cy="73304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3568" y="1988820"/>
              <a:ext cx="1516380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962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1727200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56"/>
                  </a:lnTo>
                  <a:lnTo>
                    <a:pt x="29759" y="579850"/>
                  </a:lnTo>
                  <a:lnTo>
                    <a:pt x="62054" y="601618"/>
                  </a:lnTo>
                  <a:lnTo>
                    <a:pt x="101600" y="609600"/>
                  </a:lnTo>
                  <a:lnTo>
                    <a:pt x="1727200" y="609600"/>
                  </a:lnTo>
                  <a:lnTo>
                    <a:pt x="1766756" y="601618"/>
                  </a:lnTo>
                  <a:lnTo>
                    <a:pt x="1799050" y="579850"/>
                  </a:lnTo>
                  <a:lnTo>
                    <a:pt x="1820818" y="547556"/>
                  </a:lnTo>
                  <a:lnTo>
                    <a:pt x="1828800" y="508000"/>
                  </a:lnTo>
                  <a:lnTo>
                    <a:pt x="1828800" y="101600"/>
                  </a:lnTo>
                  <a:lnTo>
                    <a:pt x="1820818" y="62043"/>
                  </a:lnTo>
                  <a:lnTo>
                    <a:pt x="1799050" y="29749"/>
                  </a:lnTo>
                  <a:lnTo>
                    <a:pt x="1766756" y="7981"/>
                  </a:lnTo>
                  <a:lnTo>
                    <a:pt x="17272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0" y="101600"/>
                  </a:moveTo>
                  <a:lnTo>
                    <a:pt x="7984" y="62043"/>
                  </a:lnTo>
                  <a:lnTo>
                    <a:pt x="29759" y="29749"/>
                  </a:lnTo>
                  <a:lnTo>
                    <a:pt x="62054" y="7981"/>
                  </a:lnTo>
                  <a:lnTo>
                    <a:pt x="101600" y="0"/>
                  </a:lnTo>
                  <a:lnTo>
                    <a:pt x="1727200" y="0"/>
                  </a:lnTo>
                  <a:lnTo>
                    <a:pt x="1766756" y="7981"/>
                  </a:lnTo>
                  <a:lnTo>
                    <a:pt x="1799050" y="29749"/>
                  </a:lnTo>
                  <a:lnTo>
                    <a:pt x="1820818" y="62043"/>
                  </a:lnTo>
                  <a:lnTo>
                    <a:pt x="1828800" y="101600"/>
                  </a:lnTo>
                  <a:lnTo>
                    <a:pt x="1828800" y="508000"/>
                  </a:lnTo>
                  <a:lnTo>
                    <a:pt x="1820818" y="547556"/>
                  </a:lnTo>
                  <a:lnTo>
                    <a:pt x="1799050" y="579850"/>
                  </a:lnTo>
                  <a:lnTo>
                    <a:pt x="1766756" y="601618"/>
                  </a:lnTo>
                  <a:lnTo>
                    <a:pt x="1727200" y="609600"/>
                  </a:lnTo>
                  <a:lnTo>
                    <a:pt x="101600" y="609600"/>
                  </a:lnTo>
                  <a:lnTo>
                    <a:pt x="62054" y="601618"/>
                  </a:lnTo>
                  <a:lnTo>
                    <a:pt x="29759" y="579850"/>
                  </a:lnTo>
                  <a:lnTo>
                    <a:pt x="7984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65810" y="2080386"/>
            <a:ext cx="538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7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GAL	M</a:t>
            </a:r>
            <a:r>
              <a:rPr sz="2400" b="1" spc="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RAL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95222" y="912622"/>
            <a:ext cx="6753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RESPONSIBILITY</a:t>
            </a:r>
            <a:r>
              <a:rPr sz="4000" spc="-145" dirty="0"/>
              <a:t> </a:t>
            </a:r>
            <a:r>
              <a:rPr sz="4000" spc="-5" dirty="0"/>
              <a:t>CONTEXT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457962" y="2408682"/>
            <a:ext cx="4038600" cy="3230880"/>
          </a:xfrm>
          <a:prstGeom prst="rect">
            <a:avLst/>
          </a:prstGeom>
          <a:solidFill>
            <a:srgbClr val="FFFFFF"/>
          </a:solidFill>
          <a:ln w="25907">
            <a:solidFill>
              <a:srgbClr val="4AAC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3705" marR="234315" indent="-343535">
              <a:lnSpc>
                <a:spcPct val="100000"/>
              </a:lnSpc>
              <a:spcBef>
                <a:spcPts val="260"/>
              </a:spcBef>
              <a:buFont typeface="Arial" panose="020B0604020202020204"/>
              <a:buChar char="•"/>
              <a:tabLst>
                <a:tab pos="433705" algn="l"/>
                <a:tab pos="43434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what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can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be established  in a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court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basis  of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evidence.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433705" marR="656590" indent="-343535">
              <a:lnSpc>
                <a:spcPct val="1000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433705" algn="l"/>
                <a:tab pos="43434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Subject to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additional  legal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criteria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8961" y="2408682"/>
            <a:ext cx="4038600" cy="323088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546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340" marR="837565" indent="-342900">
              <a:lnSpc>
                <a:spcPct val="100000"/>
              </a:lnSpc>
              <a:spcBef>
                <a:spcPts val="260"/>
              </a:spcBef>
              <a:buFont typeface="Arial" panose="020B0604020202020204"/>
              <a:buChar char="•"/>
              <a:tabLst>
                <a:tab pos="434340" algn="l"/>
                <a:tab pos="434975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what the person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actually did</a:t>
            </a:r>
            <a:r>
              <a:rPr sz="2800" b="1" spc="-4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(truth, 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discovery)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434340" marR="193675" indent="-342900">
              <a:lnSpc>
                <a:spcPct val="1000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434340" algn="l"/>
                <a:tab pos="434975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Subject to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further</a:t>
            </a:r>
            <a:r>
              <a:rPr sz="2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moral  criteria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87240" y="1940051"/>
              <a:ext cx="1952243" cy="73304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44567" y="1988820"/>
              <a:ext cx="1618488" cy="725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48961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172720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1727200" y="609600"/>
                  </a:lnTo>
                  <a:lnTo>
                    <a:pt x="1766756" y="601618"/>
                  </a:lnTo>
                  <a:lnTo>
                    <a:pt x="1799050" y="579850"/>
                  </a:lnTo>
                  <a:lnTo>
                    <a:pt x="1820818" y="547556"/>
                  </a:lnTo>
                  <a:lnTo>
                    <a:pt x="1828800" y="508000"/>
                  </a:lnTo>
                  <a:lnTo>
                    <a:pt x="1828800" y="101600"/>
                  </a:lnTo>
                  <a:lnTo>
                    <a:pt x="1820818" y="62043"/>
                  </a:lnTo>
                  <a:lnTo>
                    <a:pt x="1799050" y="29749"/>
                  </a:lnTo>
                  <a:lnTo>
                    <a:pt x="1766756" y="7981"/>
                  </a:lnTo>
                  <a:lnTo>
                    <a:pt x="17272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48961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1727200" y="0"/>
                  </a:lnTo>
                  <a:lnTo>
                    <a:pt x="1766756" y="7981"/>
                  </a:lnTo>
                  <a:lnTo>
                    <a:pt x="1799050" y="29749"/>
                  </a:lnTo>
                  <a:lnTo>
                    <a:pt x="1820818" y="62043"/>
                  </a:lnTo>
                  <a:lnTo>
                    <a:pt x="1828800" y="101600"/>
                  </a:lnTo>
                  <a:lnTo>
                    <a:pt x="1828800" y="508000"/>
                  </a:lnTo>
                  <a:lnTo>
                    <a:pt x="1820818" y="547556"/>
                  </a:lnTo>
                  <a:lnTo>
                    <a:pt x="1799050" y="579850"/>
                  </a:lnTo>
                  <a:lnTo>
                    <a:pt x="1766756" y="601618"/>
                  </a:lnTo>
                  <a:lnTo>
                    <a:pt x="172720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6240" y="1940051"/>
              <a:ext cx="1952244" cy="73304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3568" y="1988820"/>
              <a:ext cx="1516380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962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1727200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56"/>
                  </a:lnTo>
                  <a:lnTo>
                    <a:pt x="29759" y="579850"/>
                  </a:lnTo>
                  <a:lnTo>
                    <a:pt x="62054" y="601618"/>
                  </a:lnTo>
                  <a:lnTo>
                    <a:pt x="101600" y="609600"/>
                  </a:lnTo>
                  <a:lnTo>
                    <a:pt x="1727200" y="609600"/>
                  </a:lnTo>
                  <a:lnTo>
                    <a:pt x="1766756" y="601618"/>
                  </a:lnTo>
                  <a:lnTo>
                    <a:pt x="1799050" y="579850"/>
                  </a:lnTo>
                  <a:lnTo>
                    <a:pt x="1820818" y="547556"/>
                  </a:lnTo>
                  <a:lnTo>
                    <a:pt x="1828800" y="508000"/>
                  </a:lnTo>
                  <a:lnTo>
                    <a:pt x="1828800" y="101600"/>
                  </a:lnTo>
                  <a:lnTo>
                    <a:pt x="1820818" y="62043"/>
                  </a:lnTo>
                  <a:lnTo>
                    <a:pt x="1799050" y="29749"/>
                  </a:lnTo>
                  <a:lnTo>
                    <a:pt x="1766756" y="7981"/>
                  </a:lnTo>
                  <a:lnTo>
                    <a:pt x="17272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1981961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>
                  <a:moveTo>
                    <a:pt x="0" y="101600"/>
                  </a:moveTo>
                  <a:lnTo>
                    <a:pt x="7984" y="62043"/>
                  </a:lnTo>
                  <a:lnTo>
                    <a:pt x="29759" y="29749"/>
                  </a:lnTo>
                  <a:lnTo>
                    <a:pt x="62054" y="7981"/>
                  </a:lnTo>
                  <a:lnTo>
                    <a:pt x="101600" y="0"/>
                  </a:lnTo>
                  <a:lnTo>
                    <a:pt x="1727200" y="0"/>
                  </a:lnTo>
                  <a:lnTo>
                    <a:pt x="1766756" y="7981"/>
                  </a:lnTo>
                  <a:lnTo>
                    <a:pt x="1799050" y="29749"/>
                  </a:lnTo>
                  <a:lnTo>
                    <a:pt x="1820818" y="62043"/>
                  </a:lnTo>
                  <a:lnTo>
                    <a:pt x="1828800" y="101600"/>
                  </a:lnTo>
                  <a:lnTo>
                    <a:pt x="1828800" y="508000"/>
                  </a:lnTo>
                  <a:lnTo>
                    <a:pt x="1820818" y="547556"/>
                  </a:lnTo>
                  <a:lnTo>
                    <a:pt x="1799050" y="579850"/>
                  </a:lnTo>
                  <a:lnTo>
                    <a:pt x="1766756" y="601618"/>
                  </a:lnTo>
                  <a:lnTo>
                    <a:pt x="1727200" y="609600"/>
                  </a:lnTo>
                  <a:lnTo>
                    <a:pt x="101600" y="609600"/>
                  </a:lnTo>
                  <a:lnTo>
                    <a:pt x="62054" y="601618"/>
                  </a:lnTo>
                  <a:lnTo>
                    <a:pt x="29759" y="579850"/>
                  </a:lnTo>
                  <a:lnTo>
                    <a:pt x="7984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65810" y="2080386"/>
            <a:ext cx="538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7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GAL	M</a:t>
            </a:r>
            <a:r>
              <a:rPr sz="2400" b="1" spc="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RAL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95222" y="912622"/>
            <a:ext cx="6753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RESPONSIBILITY</a:t>
            </a:r>
            <a:r>
              <a:rPr sz="4000" spc="-145" dirty="0"/>
              <a:t> </a:t>
            </a:r>
            <a:r>
              <a:rPr sz="4000" spc="-5" dirty="0"/>
              <a:t>CONTEXT</a:t>
            </a:r>
            <a:endParaRPr sz="4000"/>
          </a:p>
        </p:txBody>
      </p:sp>
      <p:grpSp>
        <p:nvGrpSpPr>
          <p:cNvPr id="13" name="object 13"/>
          <p:cNvGrpSpPr/>
          <p:nvPr/>
        </p:nvGrpSpPr>
        <p:grpSpPr>
          <a:xfrm>
            <a:off x="431291" y="2488692"/>
            <a:ext cx="8281670" cy="2947670"/>
            <a:chOff x="431291" y="2488692"/>
            <a:chExt cx="8281670" cy="2947670"/>
          </a:xfrm>
        </p:grpSpPr>
        <p:sp>
          <p:nvSpPr>
            <p:cNvPr id="14" name="object 14"/>
            <p:cNvSpPr/>
            <p:nvPr/>
          </p:nvSpPr>
          <p:spPr>
            <a:xfrm>
              <a:off x="457199" y="2526792"/>
              <a:ext cx="4038600" cy="28834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4245" y="2513838"/>
              <a:ext cx="4064635" cy="2909570"/>
            </a:xfrm>
            <a:custGeom>
              <a:avLst/>
              <a:gdLst/>
              <a:ahLst/>
              <a:cxnLst/>
              <a:rect l="l" t="t" r="r" b="b"/>
              <a:pathLst>
                <a:path w="4064635" h="2909570">
                  <a:moveTo>
                    <a:pt x="0" y="2909316"/>
                  </a:moveTo>
                  <a:lnTo>
                    <a:pt x="4064508" y="2909316"/>
                  </a:lnTo>
                  <a:lnTo>
                    <a:pt x="4064508" y="0"/>
                  </a:lnTo>
                  <a:lnTo>
                    <a:pt x="0" y="0"/>
                  </a:lnTo>
                  <a:lnTo>
                    <a:pt x="0" y="2909316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648200" y="2514600"/>
              <a:ext cx="4038600" cy="2895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635245" y="2501646"/>
              <a:ext cx="4064635" cy="2921635"/>
            </a:xfrm>
            <a:custGeom>
              <a:avLst/>
              <a:gdLst/>
              <a:ahLst/>
              <a:cxnLst/>
              <a:rect l="l" t="t" r="r" b="b"/>
              <a:pathLst>
                <a:path w="4064634" h="2921635">
                  <a:moveTo>
                    <a:pt x="0" y="2921507"/>
                  </a:moveTo>
                  <a:lnTo>
                    <a:pt x="4064507" y="2921507"/>
                  </a:lnTo>
                  <a:lnTo>
                    <a:pt x="4064507" y="0"/>
                  </a:lnTo>
                  <a:lnTo>
                    <a:pt x="0" y="0"/>
                  </a:lnTo>
                  <a:lnTo>
                    <a:pt x="0" y="2921507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1537"/>
            <a:ext cx="7630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RESPONSIBILITY AND</a:t>
            </a:r>
            <a:r>
              <a:rPr sz="4000" spc="-340" dirty="0"/>
              <a:t> </a:t>
            </a:r>
            <a:r>
              <a:rPr sz="4000" spc="-5" dirty="0"/>
              <a:t>JUSTICE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1761" y="2134361"/>
            <a:ext cx="4038600" cy="4038600"/>
          </a:xfrm>
          <a:prstGeom prst="rect">
            <a:avLst/>
          </a:prstGeom>
          <a:solidFill>
            <a:srgbClr val="FFFFFF"/>
          </a:solidFill>
          <a:ln w="25907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130"/>
              </a:lnSpc>
            </a:pPr>
            <a:r>
              <a:rPr sz="3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“Goods”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433705" marR="149860" indent="-343535">
              <a:lnSpc>
                <a:spcPts val="2880"/>
              </a:lnSpc>
              <a:spcBef>
                <a:spcPts val="695"/>
              </a:spcBef>
              <a:buFont typeface="Arial" panose="020B0604020202020204"/>
              <a:buChar char="•"/>
              <a:tabLst>
                <a:tab pos="433705" algn="l"/>
                <a:tab pos="43434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traditional  concern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distributive  justice.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433705" marR="527685" indent="-343535">
              <a:lnSpc>
                <a:spcPct val="80000"/>
              </a:lnSpc>
              <a:spcBef>
                <a:spcPts val="745"/>
              </a:spcBef>
              <a:buFont typeface="Arial" panose="020B0604020202020204"/>
              <a:buChar char="•"/>
              <a:tabLst>
                <a:tab pos="433705" algn="l"/>
                <a:tab pos="43434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e.g.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wealth,</a:t>
            </a:r>
            <a:r>
              <a:rPr sz="3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income,  </a:t>
            </a:r>
            <a:r>
              <a:rPr sz="3000" spc="-30" dirty="0">
                <a:latin typeface="Times New Roman" panose="02020603050405020304"/>
                <a:cs typeface="Times New Roman" panose="02020603050405020304"/>
              </a:rPr>
              <a:t>liberty,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rights,  happiness.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761" y="2134361"/>
            <a:ext cx="4343400" cy="4038600"/>
          </a:xfrm>
          <a:prstGeom prst="rect">
            <a:avLst/>
          </a:prstGeom>
          <a:solidFill>
            <a:srgbClr val="FFFFFF"/>
          </a:solidFill>
          <a:ln w="25907">
            <a:solidFill>
              <a:srgbClr val="9BBA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130"/>
              </a:lnSpc>
            </a:pPr>
            <a:r>
              <a:rPr sz="3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“Bads”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434340" marR="147320" indent="-342900">
              <a:lnSpc>
                <a:spcPct val="8000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434340" algn="l"/>
                <a:tab pos="434975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traditional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concern  of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theories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punishment (“retributive  justice”)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434340" marR="227965" indent="-342900">
              <a:lnSpc>
                <a:spcPct val="8000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434340" algn="l"/>
                <a:tab pos="434975" algn="l"/>
              </a:tabLst>
            </a:pPr>
            <a:r>
              <a:rPr sz="3000" spc="-30" dirty="0">
                <a:latin typeface="Times New Roman" panose="02020603050405020304"/>
                <a:cs typeface="Times New Roman" panose="02020603050405020304"/>
              </a:rPr>
              <a:t>poverty,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deprivation,  constraint, ill-treatment,  misery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04009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 distinction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between the objects of</a:t>
            </a:r>
            <a:r>
              <a:rPr sz="2400" spc="-2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justice: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501523"/>
            <a:ext cx="7630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RESPONSIBILITY AND</a:t>
            </a:r>
            <a:r>
              <a:rPr sz="4000" spc="-340" dirty="0"/>
              <a:t> </a:t>
            </a:r>
            <a:r>
              <a:rPr sz="4000" spc="-5" dirty="0"/>
              <a:t>JUSTICE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962" y="1981961"/>
            <a:ext cx="8229600" cy="3840479"/>
          </a:xfrm>
          <a:custGeom>
            <a:avLst/>
            <a:gdLst/>
            <a:ahLst/>
            <a:cxnLst/>
            <a:rect l="l" t="t" r="r" b="b"/>
            <a:pathLst>
              <a:path w="8229600" h="3840479">
                <a:moveTo>
                  <a:pt x="0" y="3840479"/>
                </a:moveTo>
                <a:lnTo>
                  <a:pt x="8229600" y="3840479"/>
                </a:lnTo>
                <a:lnTo>
                  <a:pt x="8229600" y="0"/>
                </a:lnTo>
                <a:lnTo>
                  <a:pt x="0" y="0"/>
                </a:lnTo>
                <a:lnTo>
                  <a:pt x="0" y="3840479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22501"/>
            <a:ext cx="8003540" cy="323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An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asymmetry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 desert: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Deserving a </a:t>
            </a:r>
            <a:r>
              <a:rPr sz="3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“good”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need not entail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responsibility  (mugging victim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deserves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compensation; patient  deserves medical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care;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everyone deserves respect; 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even a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criminal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deserves a fair</a:t>
            </a:r>
            <a:r>
              <a:rPr sz="3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trial)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55600" marR="1481455" indent="-343535">
              <a:lnSpc>
                <a:spcPct val="10000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Deserving a </a:t>
            </a:r>
            <a:r>
              <a:rPr sz="3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“bad”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does seem to</a:t>
            </a:r>
            <a:r>
              <a:rPr sz="30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require  responsibility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(as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30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punishment)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605" y="515238"/>
            <a:ext cx="6318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Four Kinds of</a:t>
            </a:r>
            <a:r>
              <a:rPr sz="4000" spc="-10" dirty="0"/>
              <a:t> </a:t>
            </a:r>
            <a:r>
              <a:rPr sz="4000" spc="-5" dirty="0"/>
              <a:t>Responsibility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44944" y="1587944"/>
            <a:ext cx="8255634" cy="4976495"/>
            <a:chOff x="444944" y="1587944"/>
            <a:chExt cx="8255634" cy="4976495"/>
          </a:xfrm>
        </p:grpSpPr>
        <p:sp>
          <p:nvSpPr>
            <p:cNvPr id="4" name="object 4"/>
            <p:cNvSpPr/>
            <p:nvPr/>
          </p:nvSpPr>
          <p:spPr>
            <a:xfrm>
              <a:off x="457961" y="1600962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8114538" y="0"/>
                  </a:moveTo>
                  <a:lnTo>
                    <a:pt x="115061" y="0"/>
                  </a:lnTo>
                  <a:lnTo>
                    <a:pt x="70273" y="9048"/>
                  </a:lnTo>
                  <a:lnTo>
                    <a:pt x="33699" y="33718"/>
                  </a:lnTo>
                  <a:lnTo>
                    <a:pt x="9041" y="70294"/>
                  </a:lnTo>
                  <a:lnTo>
                    <a:pt x="0" y="115062"/>
                  </a:lnTo>
                  <a:lnTo>
                    <a:pt x="0" y="1035558"/>
                  </a:lnTo>
                  <a:lnTo>
                    <a:pt x="9041" y="1080325"/>
                  </a:lnTo>
                  <a:lnTo>
                    <a:pt x="33699" y="1116901"/>
                  </a:lnTo>
                  <a:lnTo>
                    <a:pt x="70273" y="1141571"/>
                  </a:lnTo>
                  <a:lnTo>
                    <a:pt x="115061" y="1150620"/>
                  </a:lnTo>
                  <a:lnTo>
                    <a:pt x="8114538" y="1150620"/>
                  </a:lnTo>
                  <a:lnTo>
                    <a:pt x="8159305" y="1141571"/>
                  </a:lnTo>
                  <a:lnTo>
                    <a:pt x="8195881" y="1116901"/>
                  </a:lnTo>
                  <a:lnTo>
                    <a:pt x="8220551" y="1080325"/>
                  </a:lnTo>
                  <a:lnTo>
                    <a:pt x="8229600" y="1035558"/>
                  </a:lnTo>
                  <a:lnTo>
                    <a:pt x="8229600" y="115062"/>
                  </a:lnTo>
                  <a:lnTo>
                    <a:pt x="8220551" y="70294"/>
                  </a:lnTo>
                  <a:lnTo>
                    <a:pt x="8195881" y="33718"/>
                  </a:lnTo>
                  <a:lnTo>
                    <a:pt x="8159305" y="9048"/>
                  </a:lnTo>
                  <a:lnTo>
                    <a:pt x="811453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1" y="1600962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0" y="115062"/>
                  </a:moveTo>
                  <a:lnTo>
                    <a:pt x="9041" y="70294"/>
                  </a:lnTo>
                  <a:lnTo>
                    <a:pt x="33699" y="33718"/>
                  </a:lnTo>
                  <a:lnTo>
                    <a:pt x="70273" y="9048"/>
                  </a:lnTo>
                  <a:lnTo>
                    <a:pt x="115061" y="0"/>
                  </a:lnTo>
                  <a:lnTo>
                    <a:pt x="8114538" y="0"/>
                  </a:lnTo>
                  <a:lnTo>
                    <a:pt x="8159305" y="9048"/>
                  </a:lnTo>
                  <a:lnTo>
                    <a:pt x="8195881" y="33718"/>
                  </a:lnTo>
                  <a:lnTo>
                    <a:pt x="8220551" y="70294"/>
                  </a:lnTo>
                  <a:lnTo>
                    <a:pt x="8229600" y="115062"/>
                  </a:lnTo>
                  <a:lnTo>
                    <a:pt x="8229600" y="1035558"/>
                  </a:lnTo>
                  <a:lnTo>
                    <a:pt x="8220551" y="1080325"/>
                  </a:lnTo>
                  <a:lnTo>
                    <a:pt x="8195881" y="1116901"/>
                  </a:lnTo>
                  <a:lnTo>
                    <a:pt x="8159305" y="1141571"/>
                  </a:lnTo>
                  <a:lnTo>
                    <a:pt x="8114538" y="1150620"/>
                  </a:lnTo>
                  <a:lnTo>
                    <a:pt x="115061" y="1150620"/>
                  </a:lnTo>
                  <a:lnTo>
                    <a:pt x="70273" y="1141571"/>
                  </a:lnTo>
                  <a:lnTo>
                    <a:pt x="33699" y="1116901"/>
                  </a:lnTo>
                  <a:lnTo>
                    <a:pt x="9041" y="1080325"/>
                  </a:lnTo>
                  <a:lnTo>
                    <a:pt x="0" y="1035558"/>
                  </a:lnTo>
                  <a:lnTo>
                    <a:pt x="0" y="11506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3786" y="1716786"/>
              <a:ext cx="1645920" cy="92049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3786" y="1716786"/>
              <a:ext cx="1645920" cy="920750"/>
            </a:xfrm>
            <a:custGeom>
              <a:avLst/>
              <a:gdLst/>
              <a:ahLst/>
              <a:cxnLst/>
              <a:rect l="l" t="t" r="r" b="b"/>
              <a:pathLst>
                <a:path w="1645920" h="920750">
                  <a:moveTo>
                    <a:pt x="0" y="92075"/>
                  </a:moveTo>
                  <a:lnTo>
                    <a:pt x="7233" y="56257"/>
                  </a:lnTo>
                  <a:lnTo>
                    <a:pt x="26960" y="26987"/>
                  </a:lnTo>
                  <a:lnTo>
                    <a:pt x="56219" y="7242"/>
                  </a:lnTo>
                  <a:lnTo>
                    <a:pt x="92049" y="0"/>
                  </a:lnTo>
                  <a:lnTo>
                    <a:pt x="1553845" y="0"/>
                  </a:lnTo>
                  <a:lnTo>
                    <a:pt x="1589662" y="7242"/>
                  </a:lnTo>
                  <a:lnTo>
                    <a:pt x="1618932" y="26987"/>
                  </a:lnTo>
                  <a:lnTo>
                    <a:pt x="1638677" y="56257"/>
                  </a:lnTo>
                  <a:lnTo>
                    <a:pt x="1645920" y="92075"/>
                  </a:lnTo>
                  <a:lnTo>
                    <a:pt x="1645920" y="828421"/>
                  </a:lnTo>
                  <a:lnTo>
                    <a:pt x="1638677" y="864238"/>
                  </a:lnTo>
                  <a:lnTo>
                    <a:pt x="1618932" y="893508"/>
                  </a:lnTo>
                  <a:lnTo>
                    <a:pt x="1589662" y="913253"/>
                  </a:lnTo>
                  <a:lnTo>
                    <a:pt x="1553845" y="920496"/>
                  </a:lnTo>
                  <a:lnTo>
                    <a:pt x="92049" y="920496"/>
                  </a:lnTo>
                  <a:lnTo>
                    <a:pt x="56219" y="913253"/>
                  </a:lnTo>
                  <a:lnTo>
                    <a:pt x="26960" y="893508"/>
                  </a:lnTo>
                  <a:lnTo>
                    <a:pt x="7233" y="864238"/>
                  </a:lnTo>
                  <a:lnTo>
                    <a:pt x="0" y="828421"/>
                  </a:lnTo>
                  <a:lnTo>
                    <a:pt x="0" y="920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961" y="2896362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8114538" y="0"/>
                  </a:moveTo>
                  <a:lnTo>
                    <a:pt x="115061" y="0"/>
                  </a:lnTo>
                  <a:lnTo>
                    <a:pt x="70273" y="9048"/>
                  </a:lnTo>
                  <a:lnTo>
                    <a:pt x="33699" y="33718"/>
                  </a:lnTo>
                  <a:lnTo>
                    <a:pt x="9041" y="70294"/>
                  </a:lnTo>
                  <a:lnTo>
                    <a:pt x="0" y="115062"/>
                  </a:lnTo>
                  <a:lnTo>
                    <a:pt x="0" y="1035557"/>
                  </a:lnTo>
                  <a:lnTo>
                    <a:pt x="9041" y="1080325"/>
                  </a:lnTo>
                  <a:lnTo>
                    <a:pt x="33699" y="1116901"/>
                  </a:lnTo>
                  <a:lnTo>
                    <a:pt x="70273" y="1141571"/>
                  </a:lnTo>
                  <a:lnTo>
                    <a:pt x="115061" y="1150620"/>
                  </a:lnTo>
                  <a:lnTo>
                    <a:pt x="8114538" y="1150620"/>
                  </a:lnTo>
                  <a:lnTo>
                    <a:pt x="8159305" y="1141571"/>
                  </a:lnTo>
                  <a:lnTo>
                    <a:pt x="8195881" y="1116901"/>
                  </a:lnTo>
                  <a:lnTo>
                    <a:pt x="8220551" y="1080325"/>
                  </a:lnTo>
                  <a:lnTo>
                    <a:pt x="8229600" y="1035557"/>
                  </a:lnTo>
                  <a:lnTo>
                    <a:pt x="8229600" y="115062"/>
                  </a:lnTo>
                  <a:lnTo>
                    <a:pt x="8220551" y="70294"/>
                  </a:lnTo>
                  <a:lnTo>
                    <a:pt x="8195881" y="33718"/>
                  </a:lnTo>
                  <a:lnTo>
                    <a:pt x="8159305" y="9048"/>
                  </a:lnTo>
                  <a:lnTo>
                    <a:pt x="811453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961" y="2896362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0" y="115062"/>
                  </a:moveTo>
                  <a:lnTo>
                    <a:pt x="9041" y="70294"/>
                  </a:lnTo>
                  <a:lnTo>
                    <a:pt x="33699" y="33718"/>
                  </a:lnTo>
                  <a:lnTo>
                    <a:pt x="70273" y="9048"/>
                  </a:lnTo>
                  <a:lnTo>
                    <a:pt x="115061" y="0"/>
                  </a:lnTo>
                  <a:lnTo>
                    <a:pt x="8114538" y="0"/>
                  </a:lnTo>
                  <a:lnTo>
                    <a:pt x="8159305" y="9048"/>
                  </a:lnTo>
                  <a:lnTo>
                    <a:pt x="8195881" y="33718"/>
                  </a:lnTo>
                  <a:lnTo>
                    <a:pt x="8220551" y="70294"/>
                  </a:lnTo>
                  <a:lnTo>
                    <a:pt x="8229600" y="115062"/>
                  </a:lnTo>
                  <a:lnTo>
                    <a:pt x="8229600" y="1035557"/>
                  </a:lnTo>
                  <a:lnTo>
                    <a:pt x="8220551" y="1080325"/>
                  </a:lnTo>
                  <a:lnTo>
                    <a:pt x="8195881" y="1116901"/>
                  </a:lnTo>
                  <a:lnTo>
                    <a:pt x="8159305" y="1141571"/>
                  </a:lnTo>
                  <a:lnTo>
                    <a:pt x="8114538" y="1150620"/>
                  </a:lnTo>
                  <a:lnTo>
                    <a:pt x="115061" y="1150620"/>
                  </a:lnTo>
                  <a:lnTo>
                    <a:pt x="70273" y="1141571"/>
                  </a:lnTo>
                  <a:lnTo>
                    <a:pt x="33699" y="1116901"/>
                  </a:lnTo>
                  <a:lnTo>
                    <a:pt x="9041" y="1080325"/>
                  </a:lnTo>
                  <a:lnTo>
                    <a:pt x="0" y="1035557"/>
                  </a:lnTo>
                  <a:lnTo>
                    <a:pt x="0" y="11506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3786" y="2981706"/>
              <a:ext cx="1645920" cy="922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73786" y="2981706"/>
              <a:ext cx="1645920" cy="922019"/>
            </a:xfrm>
            <a:custGeom>
              <a:avLst/>
              <a:gdLst/>
              <a:ahLst/>
              <a:cxnLst/>
              <a:rect l="l" t="t" r="r" b="b"/>
              <a:pathLst>
                <a:path w="1645920" h="922020">
                  <a:moveTo>
                    <a:pt x="0" y="92202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1553718" y="0"/>
                  </a:lnTo>
                  <a:lnTo>
                    <a:pt x="1589609" y="7244"/>
                  </a:lnTo>
                  <a:lnTo>
                    <a:pt x="1618916" y="27003"/>
                  </a:lnTo>
                  <a:lnTo>
                    <a:pt x="1638675" y="56310"/>
                  </a:lnTo>
                  <a:lnTo>
                    <a:pt x="1645920" y="92202"/>
                  </a:lnTo>
                  <a:lnTo>
                    <a:pt x="1645920" y="829818"/>
                  </a:lnTo>
                  <a:lnTo>
                    <a:pt x="1638675" y="865709"/>
                  </a:lnTo>
                  <a:lnTo>
                    <a:pt x="1618916" y="895016"/>
                  </a:lnTo>
                  <a:lnTo>
                    <a:pt x="1589609" y="914775"/>
                  </a:lnTo>
                  <a:lnTo>
                    <a:pt x="1553718" y="922020"/>
                  </a:lnTo>
                  <a:lnTo>
                    <a:pt x="92201" y="922020"/>
                  </a:lnTo>
                  <a:lnTo>
                    <a:pt x="56310" y="914775"/>
                  </a:lnTo>
                  <a:lnTo>
                    <a:pt x="27003" y="895016"/>
                  </a:lnTo>
                  <a:lnTo>
                    <a:pt x="7244" y="865709"/>
                  </a:lnTo>
                  <a:lnTo>
                    <a:pt x="0" y="829818"/>
                  </a:lnTo>
                  <a:lnTo>
                    <a:pt x="0" y="922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961" y="4133850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8114538" y="0"/>
                  </a:moveTo>
                  <a:lnTo>
                    <a:pt x="115061" y="0"/>
                  </a:lnTo>
                  <a:lnTo>
                    <a:pt x="70273" y="9048"/>
                  </a:lnTo>
                  <a:lnTo>
                    <a:pt x="33699" y="33718"/>
                  </a:lnTo>
                  <a:lnTo>
                    <a:pt x="9041" y="70294"/>
                  </a:lnTo>
                  <a:lnTo>
                    <a:pt x="0" y="115062"/>
                  </a:lnTo>
                  <a:lnTo>
                    <a:pt x="0" y="1035557"/>
                  </a:lnTo>
                  <a:lnTo>
                    <a:pt x="9041" y="1080325"/>
                  </a:lnTo>
                  <a:lnTo>
                    <a:pt x="33699" y="1116901"/>
                  </a:lnTo>
                  <a:lnTo>
                    <a:pt x="70273" y="1141571"/>
                  </a:lnTo>
                  <a:lnTo>
                    <a:pt x="115061" y="1150620"/>
                  </a:lnTo>
                  <a:lnTo>
                    <a:pt x="8114538" y="1150620"/>
                  </a:lnTo>
                  <a:lnTo>
                    <a:pt x="8159305" y="1141571"/>
                  </a:lnTo>
                  <a:lnTo>
                    <a:pt x="8195881" y="1116901"/>
                  </a:lnTo>
                  <a:lnTo>
                    <a:pt x="8220551" y="1080325"/>
                  </a:lnTo>
                  <a:lnTo>
                    <a:pt x="8229600" y="1035557"/>
                  </a:lnTo>
                  <a:lnTo>
                    <a:pt x="8229600" y="115062"/>
                  </a:lnTo>
                  <a:lnTo>
                    <a:pt x="8220551" y="70294"/>
                  </a:lnTo>
                  <a:lnTo>
                    <a:pt x="8195881" y="33718"/>
                  </a:lnTo>
                  <a:lnTo>
                    <a:pt x="8159305" y="9048"/>
                  </a:lnTo>
                  <a:lnTo>
                    <a:pt x="811453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7961" y="4133850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0" y="115062"/>
                  </a:moveTo>
                  <a:lnTo>
                    <a:pt x="9041" y="70294"/>
                  </a:lnTo>
                  <a:lnTo>
                    <a:pt x="33699" y="33718"/>
                  </a:lnTo>
                  <a:lnTo>
                    <a:pt x="70273" y="9048"/>
                  </a:lnTo>
                  <a:lnTo>
                    <a:pt x="115061" y="0"/>
                  </a:lnTo>
                  <a:lnTo>
                    <a:pt x="8114538" y="0"/>
                  </a:lnTo>
                  <a:lnTo>
                    <a:pt x="8159305" y="9048"/>
                  </a:lnTo>
                  <a:lnTo>
                    <a:pt x="8195881" y="33718"/>
                  </a:lnTo>
                  <a:lnTo>
                    <a:pt x="8220551" y="70294"/>
                  </a:lnTo>
                  <a:lnTo>
                    <a:pt x="8229600" y="115062"/>
                  </a:lnTo>
                  <a:lnTo>
                    <a:pt x="8229600" y="1035557"/>
                  </a:lnTo>
                  <a:lnTo>
                    <a:pt x="8220551" y="1080325"/>
                  </a:lnTo>
                  <a:lnTo>
                    <a:pt x="8195881" y="1116901"/>
                  </a:lnTo>
                  <a:lnTo>
                    <a:pt x="8159305" y="1141571"/>
                  </a:lnTo>
                  <a:lnTo>
                    <a:pt x="8114538" y="1150620"/>
                  </a:lnTo>
                  <a:lnTo>
                    <a:pt x="115061" y="1150620"/>
                  </a:lnTo>
                  <a:lnTo>
                    <a:pt x="70273" y="1141571"/>
                  </a:lnTo>
                  <a:lnTo>
                    <a:pt x="33699" y="1116901"/>
                  </a:lnTo>
                  <a:lnTo>
                    <a:pt x="9041" y="1080325"/>
                  </a:lnTo>
                  <a:lnTo>
                    <a:pt x="0" y="1035557"/>
                  </a:lnTo>
                  <a:lnTo>
                    <a:pt x="0" y="11506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73786" y="4248150"/>
              <a:ext cx="1645920" cy="9220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73786" y="4248150"/>
              <a:ext cx="1645920" cy="922019"/>
            </a:xfrm>
            <a:custGeom>
              <a:avLst/>
              <a:gdLst/>
              <a:ahLst/>
              <a:cxnLst/>
              <a:rect l="l" t="t" r="r" b="b"/>
              <a:pathLst>
                <a:path w="1645920" h="922020">
                  <a:moveTo>
                    <a:pt x="0" y="92201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1553718" y="0"/>
                  </a:lnTo>
                  <a:lnTo>
                    <a:pt x="1589609" y="7244"/>
                  </a:lnTo>
                  <a:lnTo>
                    <a:pt x="1618916" y="27003"/>
                  </a:lnTo>
                  <a:lnTo>
                    <a:pt x="1638675" y="56310"/>
                  </a:lnTo>
                  <a:lnTo>
                    <a:pt x="1645920" y="92201"/>
                  </a:lnTo>
                  <a:lnTo>
                    <a:pt x="1645920" y="829818"/>
                  </a:lnTo>
                  <a:lnTo>
                    <a:pt x="1638675" y="865709"/>
                  </a:lnTo>
                  <a:lnTo>
                    <a:pt x="1618916" y="895016"/>
                  </a:lnTo>
                  <a:lnTo>
                    <a:pt x="1589609" y="914775"/>
                  </a:lnTo>
                  <a:lnTo>
                    <a:pt x="1553718" y="922019"/>
                  </a:lnTo>
                  <a:lnTo>
                    <a:pt x="92201" y="922019"/>
                  </a:lnTo>
                  <a:lnTo>
                    <a:pt x="56310" y="914775"/>
                  </a:lnTo>
                  <a:lnTo>
                    <a:pt x="27003" y="895016"/>
                  </a:lnTo>
                  <a:lnTo>
                    <a:pt x="7244" y="865709"/>
                  </a:lnTo>
                  <a:lnTo>
                    <a:pt x="0" y="829818"/>
                  </a:lnTo>
                  <a:lnTo>
                    <a:pt x="0" y="922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57961" y="5400294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8114538" y="0"/>
                  </a:moveTo>
                  <a:lnTo>
                    <a:pt x="115061" y="0"/>
                  </a:lnTo>
                  <a:lnTo>
                    <a:pt x="70273" y="9048"/>
                  </a:lnTo>
                  <a:lnTo>
                    <a:pt x="33699" y="33718"/>
                  </a:lnTo>
                  <a:lnTo>
                    <a:pt x="9041" y="70294"/>
                  </a:lnTo>
                  <a:lnTo>
                    <a:pt x="0" y="115061"/>
                  </a:lnTo>
                  <a:lnTo>
                    <a:pt x="0" y="1035557"/>
                  </a:lnTo>
                  <a:lnTo>
                    <a:pt x="9041" y="1080346"/>
                  </a:lnTo>
                  <a:lnTo>
                    <a:pt x="33699" y="1116920"/>
                  </a:lnTo>
                  <a:lnTo>
                    <a:pt x="70273" y="1141578"/>
                  </a:lnTo>
                  <a:lnTo>
                    <a:pt x="115061" y="1150619"/>
                  </a:lnTo>
                  <a:lnTo>
                    <a:pt x="8114538" y="1150619"/>
                  </a:lnTo>
                  <a:lnTo>
                    <a:pt x="8159305" y="1141578"/>
                  </a:lnTo>
                  <a:lnTo>
                    <a:pt x="8195881" y="1116920"/>
                  </a:lnTo>
                  <a:lnTo>
                    <a:pt x="8220551" y="1080346"/>
                  </a:lnTo>
                  <a:lnTo>
                    <a:pt x="8229600" y="1035557"/>
                  </a:lnTo>
                  <a:lnTo>
                    <a:pt x="8229600" y="115061"/>
                  </a:lnTo>
                  <a:lnTo>
                    <a:pt x="8220551" y="70294"/>
                  </a:lnTo>
                  <a:lnTo>
                    <a:pt x="8195881" y="33718"/>
                  </a:lnTo>
                  <a:lnTo>
                    <a:pt x="8159305" y="9048"/>
                  </a:lnTo>
                  <a:lnTo>
                    <a:pt x="811453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7961" y="5400294"/>
              <a:ext cx="8229600" cy="1150620"/>
            </a:xfrm>
            <a:custGeom>
              <a:avLst/>
              <a:gdLst/>
              <a:ahLst/>
              <a:cxnLst/>
              <a:rect l="l" t="t" r="r" b="b"/>
              <a:pathLst>
                <a:path w="8229600" h="1150620">
                  <a:moveTo>
                    <a:pt x="0" y="115061"/>
                  </a:moveTo>
                  <a:lnTo>
                    <a:pt x="9041" y="70294"/>
                  </a:lnTo>
                  <a:lnTo>
                    <a:pt x="33699" y="33718"/>
                  </a:lnTo>
                  <a:lnTo>
                    <a:pt x="70273" y="9048"/>
                  </a:lnTo>
                  <a:lnTo>
                    <a:pt x="115061" y="0"/>
                  </a:lnTo>
                  <a:lnTo>
                    <a:pt x="8114538" y="0"/>
                  </a:lnTo>
                  <a:lnTo>
                    <a:pt x="8159305" y="9048"/>
                  </a:lnTo>
                  <a:lnTo>
                    <a:pt x="8195881" y="33718"/>
                  </a:lnTo>
                  <a:lnTo>
                    <a:pt x="8220551" y="70294"/>
                  </a:lnTo>
                  <a:lnTo>
                    <a:pt x="8229600" y="115061"/>
                  </a:lnTo>
                  <a:lnTo>
                    <a:pt x="8229600" y="1035557"/>
                  </a:lnTo>
                  <a:lnTo>
                    <a:pt x="8220551" y="1080346"/>
                  </a:lnTo>
                  <a:lnTo>
                    <a:pt x="8195881" y="1116920"/>
                  </a:lnTo>
                  <a:lnTo>
                    <a:pt x="8159305" y="1141578"/>
                  </a:lnTo>
                  <a:lnTo>
                    <a:pt x="8114538" y="1150619"/>
                  </a:lnTo>
                  <a:lnTo>
                    <a:pt x="115061" y="1150619"/>
                  </a:lnTo>
                  <a:lnTo>
                    <a:pt x="70273" y="1141578"/>
                  </a:lnTo>
                  <a:lnTo>
                    <a:pt x="33699" y="1116920"/>
                  </a:lnTo>
                  <a:lnTo>
                    <a:pt x="9041" y="1080346"/>
                  </a:lnTo>
                  <a:lnTo>
                    <a:pt x="0" y="1035557"/>
                  </a:lnTo>
                  <a:lnTo>
                    <a:pt x="0" y="11506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289810" y="1558187"/>
            <a:ext cx="6280785" cy="49168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Role</a:t>
            </a:r>
            <a:r>
              <a:rPr sz="22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Responsibility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2280"/>
              </a:lnSpc>
              <a:spcBef>
                <a:spcPts val="890"/>
              </a:spcBef>
            </a:pP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duties one has for doing various things which </a:t>
            </a:r>
            <a:r>
              <a:rPr sz="2200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come  </a:t>
            </a: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occupying </a:t>
            </a: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a certain role in</a:t>
            </a:r>
            <a:r>
              <a:rPr sz="2200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society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Causal Responsibility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What caused something to</a:t>
            </a:r>
            <a:r>
              <a:rPr sz="2200" spc="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happen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Liability</a:t>
            </a:r>
            <a:r>
              <a:rPr sz="2200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Responsibility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Who is liable for </a:t>
            </a:r>
            <a:r>
              <a:rPr sz="2200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something’s</a:t>
            </a: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happening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Capacity</a:t>
            </a:r>
            <a:r>
              <a:rPr sz="2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Responsibility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12700" marR="63500">
              <a:lnSpc>
                <a:spcPts val="2280"/>
              </a:lnSpc>
              <a:spcBef>
                <a:spcPts val="890"/>
              </a:spcBef>
            </a:pP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capacity of a person to be held liability responsible  for their</a:t>
            </a:r>
            <a:r>
              <a:rPr sz="2200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actions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0831" y="5501640"/>
            <a:ext cx="1671955" cy="948055"/>
            <a:chOff x="560831" y="5501640"/>
            <a:chExt cx="1671955" cy="948055"/>
          </a:xfrm>
        </p:grpSpPr>
        <p:sp>
          <p:nvSpPr>
            <p:cNvPr id="20" name="object 20"/>
            <p:cNvSpPr/>
            <p:nvPr/>
          </p:nvSpPr>
          <p:spPr>
            <a:xfrm>
              <a:off x="573785" y="5514594"/>
              <a:ext cx="1645920" cy="922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73785" y="5514594"/>
              <a:ext cx="1645920" cy="922019"/>
            </a:xfrm>
            <a:custGeom>
              <a:avLst/>
              <a:gdLst/>
              <a:ahLst/>
              <a:cxnLst/>
              <a:rect l="l" t="t" r="r" b="b"/>
              <a:pathLst>
                <a:path w="1645920" h="922020">
                  <a:moveTo>
                    <a:pt x="0" y="92201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1553718" y="0"/>
                  </a:lnTo>
                  <a:lnTo>
                    <a:pt x="1589609" y="7244"/>
                  </a:lnTo>
                  <a:lnTo>
                    <a:pt x="1618916" y="27003"/>
                  </a:lnTo>
                  <a:lnTo>
                    <a:pt x="1638675" y="56310"/>
                  </a:lnTo>
                  <a:lnTo>
                    <a:pt x="1645920" y="92201"/>
                  </a:lnTo>
                  <a:lnTo>
                    <a:pt x="1645920" y="829817"/>
                  </a:lnTo>
                  <a:lnTo>
                    <a:pt x="1638675" y="865709"/>
                  </a:lnTo>
                  <a:lnTo>
                    <a:pt x="1618916" y="895016"/>
                  </a:lnTo>
                  <a:lnTo>
                    <a:pt x="1589609" y="914775"/>
                  </a:lnTo>
                  <a:lnTo>
                    <a:pt x="1553718" y="922019"/>
                  </a:lnTo>
                  <a:lnTo>
                    <a:pt x="92201" y="922019"/>
                  </a:lnTo>
                  <a:lnTo>
                    <a:pt x="56310" y="914775"/>
                  </a:lnTo>
                  <a:lnTo>
                    <a:pt x="27003" y="895016"/>
                  </a:lnTo>
                  <a:lnTo>
                    <a:pt x="7244" y="865709"/>
                  </a:lnTo>
                  <a:lnTo>
                    <a:pt x="0" y="829817"/>
                  </a:lnTo>
                  <a:lnTo>
                    <a:pt x="0" y="922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888" y="515238"/>
            <a:ext cx="6350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The Relata of</a:t>
            </a:r>
            <a:r>
              <a:rPr sz="4000" spc="25" dirty="0"/>
              <a:t> </a:t>
            </a:r>
            <a:r>
              <a:rPr sz="4000" spc="-5" dirty="0"/>
              <a:t>Responsibility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49744" y="1562036"/>
            <a:ext cx="2515235" cy="4852670"/>
            <a:chOff x="749744" y="1562036"/>
            <a:chExt cx="2515235" cy="4852670"/>
          </a:xfrm>
        </p:grpSpPr>
        <p:sp>
          <p:nvSpPr>
            <p:cNvPr id="4" name="object 4"/>
            <p:cNvSpPr/>
            <p:nvPr/>
          </p:nvSpPr>
          <p:spPr>
            <a:xfrm>
              <a:off x="762761" y="1575054"/>
              <a:ext cx="2489200" cy="4826635"/>
            </a:xfrm>
            <a:custGeom>
              <a:avLst/>
              <a:gdLst/>
              <a:ahLst/>
              <a:cxnLst/>
              <a:rect l="l" t="t" r="r" b="b"/>
              <a:pathLst>
                <a:path w="2489200" h="4826635">
                  <a:moveTo>
                    <a:pt x="2239772" y="0"/>
                  </a:moveTo>
                  <a:lnTo>
                    <a:pt x="248869" y="0"/>
                  </a:lnTo>
                  <a:lnTo>
                    <a:pt x="204133" y="4008"/>
                  </a:lnTo>
                  <a:lnTo>
                    <a:pt x="162028" y="15565"/>
                  </a:lnTo>
                  <a:lnTo>
                    <a:pt x="123257" y="33970"/>
                  </a:lnTo>
                  <a:lnTo>
                    <a:pt x="88523" y="58521"/>
                  </a:lnTo>
                  <a:lnTo>
                    <a:pt x="58529" y="88516"/>
                  </a:lnTo>
                  <a:lnTo>
                    <a:pt x="33976" y="123255"/>
                  </a:lnTo>
                  <a:lnTo>
                    <a:pt x="15569" y="162037"/>
                  </a:lnTo>
                  <a:lnTo>
                    <a:pt x="4009" y="204158"/>
                  </a:lnTo>
                  <a:lnTo>
                    <a:pt x="0" y="248920"/>
                  </a:lnTo>
                  <a:lnTo>
                    <a:pt x="0" y="4577638"/>
                  </a:lnTo>
                  <a:lnTo>
                    <a:pt x="4009" y="4622374"/>
                  </a:lnTo>
                  <a:lnTo>
                    <a:pt x="15569" y="4664479"/>
                  </a:lnTo>
                  <a:lnTo>
                    <a:pt x="33976" y="4703250"/>
                  </a:lnTo>
                  <a:lnTo>
                    <a:pt x="58529" y="4737984"/>
                  </a:lnTo>
                  <a:lnTo>
                    <a:pt x="88523" y="4767978"/>
                  </a:lnTo>
                  <a:lnTo>
                    <a:pt x="123257" y="4792531"/>
                  </a:lnTo>
                  <a:lnTo>
                    <a:pt x="162028" y="4810938"/>
                  </a:lnTo>
                  <a:lnTo>
                    <a:pt x="204133" y="4822498"/>
                  </a:lnTo>
                  <a:lnTo>
                    <a:pt x="248869" y="4826508"/>
                  </a:lnTo>
                  <a:lnTo>
                    <a:pt x="2239772" y="4826508"/>
                  </a:lnTo>
                  <a:lnTo>
                    <a:pt x="2284533" y="4822498"/>
                  </a:lnTo>
                  <a:lnTo>
                    <a:pt x="2326654" y="4810938"/>
                  </a:lnTo>
                  <a:lnTo>
                    <a:pt x="2365436" y="4792531"/>
                  </a:lnTo>
                  <a:lnTo>
                    <a:pt x="2400175" y="4767978"/>
                  </a:lnTo>
                  <a:lnTo>
                    <a:pt x="2430170" y="4737984"/>
                  </a:lnTo>
                  <a:lnTo>
                    <a:pt x="2454721" y="4703250"/>
                  </a:lnTo>
                  <a:lnTo>
                    <a:pt x="2473126" y="4664479"/>
                  </a:lnTo>
                  <a:lnTo>
                    <a:pt x="2484683" y="4622374"/>
                  </a:lnTo>
                  <a:lnTo>
                    <a:pt x="2488691" y="4577638"/>
                  </a:lnTo>
                  <a:lnTo>
                    <a:pt x="2488691" y="248920"/>
                  </a:lnTo>
                  <a:lnTo>
                    <a:pt x="2484683" y="204158"/>
                  </a:lnTo>
                  <a:lnTo>
                    <a:pt x="2473126" y="162037"/>
                  </a:lnTo>
                  <a:lnTo>
                    <a:pt x="2454721" y="123255"/>
                  </a:lnTo>
                  <a:lnTo>
                    <a:pt x="2430170" y="88516"/>
                  </a:lnTo>
                  <a:lnTo>
                    <a:pt x="2400175" y="58521"/>
                  </a:lnTo>
                  <a:lnTo>
                    <a:pt x="2365436" y="33970"/>
                  </a:lnTo>
                  <a:lnTo>
                    <a:pt x="2326654" y="15565"/>
                  </a:lnTo>
                  <a:lnTo>
                    <a:pt x="2284533" y="4008"/>
                  </a:lnTo>
                  <a:lnTo>
                    <a:pt x="223977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2761" y="1575054"/>
              <a:ext cx="2489200" cy="4826635"/>
            </a:xfrm>
            <a:custGeom>
              <a:avLst/>
              <a:gdLst/>
              <a:ahLst/>
              <a:cxnLst/>
              <a:rect l="l" t="t" r="r" b="b"/>
              <a:pathLst>
                <a:path w="2489200" h="4826635">
                  <a:moveTo>
                    <a:pt x="0" y="248920"/>
                  </a:moveTo>
                  <a:lnTo>
                    <a:pt x="4009" y="204158"/>
                  </a:lnTo>
                  <a:lnTo>
                    <a:pt x="15569" y="162037"/>
                  </a:lnTo>
                  <a:lnTo>
                    <a:pt x="33976" y="123255"/>
                  </a:lnTo>
                  <a:lnTo>
                    <a:pt x="58529" y="88516"/>
                  </a:lnTo>
                  <a:lnTo>
                    <a:pt x="88523" y="58521"/>
                  </a:lnTo>
                  <a:lnTo>
                    <a:pt x="123257" y="33970"/>
                  </a:lnTo>
                  <a:lnTo>
                    <a:pt x="162028" y="15565"/>
                  </a:lnTo>
                  <a:lnTo>
                    <a:pt x="204133" y="4008"/>
                  </a:lnTo>
                  <a:lnTo>
                    <a:pt x="248869" y="0"/>
                  </a:lnTo>
                  <a:lnTo>
                    <a:pt x="2239772" y="0"/>
                  </a:lnTo>
                  <a:lnTo>
                    <a:pt x="2284533" y="4008"/>
                  </a:lnTo>
                  <a:lnTo>
                    <a:pt x="2326654" y="15565"/>
                  </a:lnTo>
                  <a:lnTo>
                    <a:pt x="2365436" y="33970"/>
                  </a:lnTo>
                  <a:lnTo>
                    <a:pt x="2400175" y="58521"/>
                  </a:lnTo>
                  <a:lnTo>
                    <a:pt x="2430170" y="88516"/>
                  </a:lnTo>
                  <a:lnTo>
                    <a:pt x="2454721" y="123255"/>
                  </a:lnTo>
                  <a:lnTo>
                    <a:pt x="2473126" y="162037"/>
                  </a:lnTo>
                  <a:lnTo>
                    <a:pt x="2484683" y="204158"/>
                  </a:lnTo>
                  <a:lnTo>
                    <a:pt x="2488691" y="248920"/>
                  </a:lnTo>
                  <a:lnTo>
                    <a:pt x="2488691" y="4577638"/>
                  </a:lnTo>
                  <a:lnTo>
                    <a:pt x="2484683" y="4622374"/>
                  </a:lnTo>
                  <a:lnTo>
                    <a:pt x="2473126" y="4664479"/>
                  </a:lnTo>
                  <a:lnTo>
                    <a:pt x="2454721" y="4703250"/>
                  </a:lnTo>
                  <a:lnTo>
                    <a:pt x="2430170" y="4737984"/>
                  </a:lnTo>
                  <a:lnTo>
                    <a:pt x="2400175" y="4767978"/>
                  </a:lnTo>
                  <a:lnTo>
                    <a:pt x="2365436" y="4792531"/>
                  </a:lnTo>
                  <a:lnTo>
                    <a:pt x="2326654" y="4810938"/>
                  </a:lnTo>
                  <a:lnTo>
                    <a:pt x="2284533" y="4822498"/>
                  </a:lnTo>
                  <a:lnTo>
                    <a:pt x="2239772" y="4826508"/>
                  </a:lnTo>
                  <a:lnTo>
                    <a:pt x="248869" y="4826508"/>
                  </a:lnTo>
                  <a:lnTo>
                    <a:pt x="204133" y="4822498"/>
                  </a:lnTo>
                  <a:lnTo>
                    <a:pt x="162028" y="4810938"/>
                  </a:lnTo>
                  <a:lnTo>
                    <a:pt x="123257" y="4792531"/>
                  </a:lnTo>
                  <a:lnTo>
                    <a:pt x="88523" y="4767978"/>
                  </a:lnTo>
                  <a:lnTo>
                    <a:pt x="58529" y="4737984"/>
                  </a:lnTo>
                  <a:lnTo>
                    <a:pt x="33976" y="4703250"/>
                  </a:lnTo>
                  <a:lnTo>
                    <a:pt x="15569" y="4664479"/>
                  </a:lnTo>
                  <a:lnTo>
                    <a:pt x="4009" y="4622374"/>
                  </a:lnTo>
                  <a:lnTo>
                    <a:pt x="0" y="4577638"/>
                  </a:lnTo>
                  <a:lnTo>
                    <a:pt x="0" y="2489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65403" y="4026230"/>
            <a:ext cx="2080895" cy="819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89535">
              <a:lnSpc>
                <a:spcPts val="2890"/>
              </a:lnSpc>
              <a:spcBef>
                <a:spcPts val="585"/>
              </a:spcBef>
            </a:pP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Agent of  R</a:t>
            </a:r>
            <a:r>
              <a:rPr sz="2800" spc="-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si</a:t>
            </a:r>
            <a:r>
              <a:rPr sz="2800" spc="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ili</a:t>
            </a:r>
            <a:r>
              <a:rPr sz="28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5484" y="1562036"/>
            <a:ext cx="4875530" cy="4852670"/>
            <a:chOff x="955484" y="1562036"/>
            <a:chExt cx="4875530" cy="4852670"/>
          </a:xfrm>
        </p:grpSpPr>
        <p:sp>
          <p:nvSpPr>
            <p:cNvPr id="8" name="object 8"/>
            <p:cNvSpPr/>
            <p:nvPr/>
          </p:nvSpPr>
          <p:spPr>
            <a:xfrm>
              <a:off x="968502" y="1678686"/>
              <a:ext cx="2080260" cy="197967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68502" y="1678686"/>
              <a:ext cx="2080260" cy="1979930"/>
            </a:xfrm>
            <a:custGeom>
              <a:avLst/>
              <a:gdLst/>
              <a:ahLst/>
              <a:cxnLst/>
              <a:rect l="l" t="t" r="r" b="b"/>
              <a:pathLst>
                <a:path w="2080260" h="1979929">
                  <a:moveTo>
                    <a:pt x="0" y="989838"/>
                  </a:moveTo>
                  <a:lnTo>
                    <a:pt x="1132" y="943236"/>
                  </a:lnTo>
                  <a:lnTo>
                    <a:pt x="4495" y="897190"/>
                  </a:lnTo>
                  <a:lnTo>
                    <a:pt x="10039" y="851746"/>
                  </a:lnTo>
                  <a:lnTo>
                    <a:pt x="17715" y="806953"/>
                  </a:lnTo>
                  <a:lnTo>
                    <a:pt x="27471" y="762857"/>
                  </a:lnTo>
                  <a:lnTo>
                    <a:pt x="39259" y="719506"/>
                  </a:lnTo>
                  <a:lnTo>
                    <a:pt x="53029" y="676948"/>
                  </a:lnTo>
                  <a:lnTo>
                    <a:pt x="68729" y="635230"/>
                  </a:lnTo>
                  <a:lnTo>
                    <a:pt x="86311" y="594400"/>
                  </a:lnTo>
                  <a:lnTo>
                    <a:pt x="105724" y="554504"/>
                  </a:lnTo>
                  <a:lnTo>
                    <a:pt x="126919" y="515592"/>
                  </a:lnTo>
                  <a:lnTo>
                    <a:pt x="149845" y="477709"/>
                  </a:lnTo>
                  <a:lnTo>
                    <a:pt x="174453" y="440905"/>
                  </a:lnTo>
                  <a:lnTo>
                    <a:pt x="200692" y="405225"/>
                  </a:lnTo>
                  <a:lnTo>
                    <a:pt x="228513" y="370718"/>
                  </a:lnTo>
                  <a:lnTo>
                    <a:pt x="257865" y="337431"/>
                  </a:lnTo>
                  <a:lnTo>
                    <a:pt x="288700" y="305412"/>
                  </a:lnTo>
                  <a:lnTo>
                    <a:pt x="320965" y="274708"/>
                  </a:lnTo>
                  <a:lnTo>
                    <a:pt x="354613" y="245367"/>
                  </a:lnTo>
                  <a:lnTo>
                    <a:pt x="389593" y="217436"/>
                  </a:lnTo>
                  <a:lnTo>
                    <a:pt x="425854" y="190963"/>
                  </a:lnTo>
                  <a:lnTo>
                    <a:pt x="463347" y="165995"/>
                  </a:lnTo>
                  <a:lnTo>
                    <a:pt x="502022" y="142579"/>
                  </a:lnTo>
                  <a:lnTo>
                    <a:pt x="541829" y="120764"/>
                  </a:lnTo>
                  <a:lnTo>
                    <a:pt x="582718" y="100597"/>
                  </a:lnTo>
                  <a:lnTo>
                    <a:pt x="624640" y="82125"/>
                  </a:lnTo>
                  <a:lnTo>
                    <a:pt x="667543" y="65395"/>
                  </a:lnTo>
                  <a:lnTo>
                    <a:pt x="711378" y="50456"/>
                  </a:lnTo>
                  <a:lnTo>
                    <a:pt x="756096" y="37355"/>
                  </a:lnTo>
                  <a:lnTo>
                    <a:pt x="801646" y="26139"/>
                  </a:lnTo>
                  <a:lnTo>
                    <a:pt x="847978" y="16855"/>
                  </a:lnTo>
                  <a:lnTo>
                    <a:pt x="895042" y="9552"/>
                  </a:lnTo>
                  <a:lnTo>
                    <a:pt x="942789" y="4277"/>
                  </a:lnTo>
                  <a:lnTo>
                    <a:pt x="991168" y="1077"/>
                  </a:lnTo>
                  <a:lnTo>
                    <a:pt x="1040129" y="0"/>
                  </a:lnTo>
                  <a:lnTo>
                    <a:pt x="1089091" y="1077"/>
                  </a:lnTo>
                  <a:lnTo>
                    <a:pt x="1137470" y="4277"/>
                  </a:lnTo>
                  <a:lnTo>
                    <a:pt x="1185217" y="9552"/>
                  </a:lnTo>
                  <a:lnTo>
                    <a:pt x="1232281" y="16855"/>
                  </a:lnTo>
                  <a:lnTo>
                    <a:pt x="1278613" y="26139"/>
                  </a:lnTo>
                  <a:lnTo>
                    <a:pt x="1324163" y="37355"/>
                  </a:lnTo>
                  <a:lnTo>
                    <a:pt x="1368881" y="50456"/>
                  </a:lnTo>
                  <a:lnTo>
                    <a:pt x="1412716" y="65395"/>
                  </a:lnTo>
                  <a:lnTo>
                    <a:pt x="1455619" y="82125"/>
                  </a:lnTo>
                  <a:lnTo>
                    <a:pt x="1497541" y="100597"/>
                  </a:lnTo>
                  <a:lnTo>
                    <a:pt x="1538430" y="120764"/>
                  </a:lnTo>
                  <a:lnTo>
                    <a:pt x="1578237" y="142579"/>
                  </a:lnTo>
                  <a:lnTo>
                    <a:pt x="1616912" y="165995"/>
                  </a:lnTo>
                  <a:lnTo>
                    <a:pt x="1654405" y="190963"/>
                  </a:lnTo>
                  <a:lnTo>
                    <a:pt x="1690666" y="217436"/>
                  </a:lnTo>
                  <a:lnTo>
                    <a:pt x="1725646" y="245367"/>
                  </a:lnTo>
                  <a:lnTo>
                    <a:pt x="1759294" y="274708"/>
                  </a:lnTo>
                  <a:lnTo>
                    <a:pt x="1791559" y="305412"/>
                  </a:lnTo>
                  <a:lnTo>
                    <a:pt x="1822394" y="337431"/>
                  </a:lnTo>
                  <a:lnTo>
                    <a:pt x="1851746" y="370718"/>
                  </a:lnTo>
                  <a:lnTo>
                    <a:pt x="1879567" y="405225"/>
                  </a:lnTo>
                  <a:lnTo>
                    <a:pt x="1905806" y="440905"/>
                  </a:lnTo>
                  <a:lnTo>
                    <a:pt x="1930414" y="477709"/>
                  </a:lnTo>
                  <a:lnTo>
                    <a:pt x="1953340" y="515592"/>
                  </a:lnTo>
                  <a:lnTo>
                    <a:pt x="1974535" y="554504"/>
                  </a:lnTo>
                  <a:lnTo>
                    <a:pt x="1993948" y="594400"/>
                  </a:lnTo>
                  <a:lnTo>
                    <a:pt x="2011530" y="635230"/>
                  </a:lnTo>
                  <a:lnTo>
                    <a:pt x="2027230" y="676948"/>
                  </a:lnTo>
                  <a:lnTo>
                    <a:pt x="2041000" y="719506"/>
                  </a:lnTo>
                  <a:lnTo>
                    <a:pt x="2052788" y="762857"/>
                  </a:lnTo>
                  <a:lnTo>
                    <a:pt x="2062544" y="806953"/>
                  </a:lnTo>
                  <a:lnTo>
                    <a:pt x="2070220" y="851746"/>
                  </a:lnTo>
                  <a:lnTo>
                    <a:pt x="2075764" y="897190"/>
                  </a:lnTo>
                  <a:lnTo>
                    <a:pt x="2079127" y="943236"/>
                  </a:lnTo>
                  <a:lnTo>
                    <a:pt x="2080260" y="989838"/>
                  </a:lnTo>
                  <a:lnTo>
                    <a:pt x="2079127" y="1036439"/>
                  </a:lnTo>
                  <a:lnTo>
                    <a:pt x="2075764" y="1082485"/>
                  </a:lnTo>
                  <a:lnTo>
                    <a:pt x="2070220" y="1127929"/>
                  </a:lnTo>
                  <a:lnTo>
                    <a:pt x="2062544" y="1172722"/>
                  </a:lnTo>
                  <a:lnTo>
                    <a:pt x="2052788" y="1216818"/>
                  </a:lnTo>
                  <a:lnTo>
                    <a:pt x="2041000" y="1260169"/>
                  </a:lnTo>
                  <a:lnTo>
                    <a:pt x="2027230" y="1302727"/>
                  </a:lnTo>
                  <a:lnTo>
                    <a:pt x="2011530" y="1344445"/>
                  </a:lnTo>
                  <a:lnTo>
                    <a:pt x="1993948" y="1385275"/>
                  </a:lnTo>
                  <a:lnTo>
                    <a:pt x="1974535" y="1425171"/>
                  </a:lnTo>
                  <a:lnTo>
                    <a:pt x="1953340" y="1464083"/>
                  </a:lnTo>
                  <a:lnTo>
                    <a:pt x="1930414" y="1501966"/>
                  </a:lnTo>
                  <a:lnTo>
                    <a:pt x="1905806" y="1538770"/>
                  </a:lnTo>
                  <a:lnTo>
                    <a:pt x="1879567" y="1574450"/>
                  </a:lnTo>
                  <a:lnTo>
                    <a:pt x="1851746" y="1608957"/>
                  </a:lnTo>
                  <a:lnTo>
                    <a:pt x="1822394" y="1642244"/>
                  </a:lnTo>
                  <a:lnTo>
                    <a:pt x="1791559" y="1674263"/>
                  </a:lnTo>
                  <a:lnTo>
                    <a:pt x="1759294" y="1704967"/>
                  </a:lnTo>
                  <a:lnTo>
                    <a:pt x="1725646" y="1734308"/>
                  </a:lnTo>
                  <a:lnTo>
                    <a:pt x="1690666" y="1762239"/>
                  </a:lnTo>
                  <a:lnTo>
                    <a:pt x="1654405" y="1788712"/>
                  </a:lnTo>
                  <a:lnTo>
                    <a:pt x="1616912" y="1813680"/>
                  </a:lnTo>
                  <a:lnTo>
                    <a:pt x="1578237" y="1837096"/>
                  </a:lnTo>
                  <a:lnTo>
                    <a:pt x="1538430" y="1858911"/>
                  </a:lnTo>
                  <a:lnTo>
                    <a:pt x="1497541" y="1879078"/>
                  </a:lnTo>
                  <a:lnTo>
                    <a:pt x="1455619" y="1897550"/>
                  </a:lnTo>
                  <a:lnTo>
                    <a:pt x="1412716" y="1914280"/>
                  </a:lnTo>
                  <a:lnTo>
                    <a:pt x="1368881" y="1929219"/>
                  </a:lnTo>
                  <a:lnTo>
                    <a:pt x="1324163" y="1942320"/>
                  </a:lnTo>
                  <a:lnTo>
                    <a:pt x="1278613" y="1953536"/>
                  </a:lnTo>
                  <a:lnTo>
                    <a:pt x="1232281" y="1962820"/>
                  </a:lnTo>
                  <a:lnTo>
                    <a:pt x="1185217" y="1970123"/>
                  </a:lnTo>
                  <a:lnTo>
                    <a:pt x="1137470" y="1975398"/>
                  </a:lnTo>
                  <a:lnTo>
                    <a:pt x="1089091" y="1978598"/>
                  </a:lnTo>
                  <a:lnTo>
                    <a:pt x="1040129" y="1979676"/>
                  </a:lnTo>
                  <a:lnTo>
                    <a:pt x="991168" y="1978598"/>
                  </a:lnTo>
                  <a:lnTo>
                    <a:pt x="942789" y="1975398"/>
                  </a:lnTo>
                  <a:lnTo>
                    <a:pt x="895042" y="1970123"/>
                  </a:lnTo>
                  <a:lnTo>
                    <a:pt x="847978" y="1962820"/>
                  </a:lnTo>
                  <a:lnTo>
                    <a:pt x="801646" y="1953536"/>
                  </a:lnTo>
                  <a:lnTo>
                    <a:pt x="756096" y="1942320"/>
                  </a:lnTo>
                  <a:lnTo>
                    <a:pt x="711378" y="1929219"/>
                  </a:lnTo>
                  <a:lnTo>
                    <a:pt x="667543" y="1914280"/>
                  </a:lnTo>
                  <a:lnTo>
                    <a:pt x="624640" y="1897550"/>
                  </a:lnTo>
                  <a:lnTo>
                    <a:pt x="582718" y="1879078"/>
                  </a:lnTo>
                  <a:lnTo>
                    <a:pt x="541829" y="1858911"/>
                  </a:lnTo>
                  <a:lnTo>
                    <a:pt x="502022" y="1837096"/>
                  </a:lnTo>
                  <a:lnTo>
                    <a:pt x="463347" y="1813680"/>
                  </a:lnTo>
                  <a:lnTo>
                    <a:pt x="425854" y="1788712"/>
                  </a:lnTo>
                  <a:lnTo>
                    <a:pt x="389593" y="1762239"/>
                  </a:lnTo>
                  <a:lnTo>
                    <a:pt x="354613" y="1734308"/>
                  </a:lnTo>
                  <a:lnTo>
                    <a:pt x="320965" y="1704967"/>
                  </a:lnTo>
                  <a:lnTo>
                    <a:pt x="288700" y="1674263"/>
                  </a:lnTo>
                  <a:lnTo>
                    <a:pt x="257865" y="1642244"/>
                  </a:lnTo>
                  <a:lnTo>
                    <a:pt x="228513" y="1608957"/>
                  </a:lnTo>
                  <a:lnTo>
                    <a:pt x="200692" y="1574450"/>
                  </a:lnTo>
                  <a:lnTo>
                    <a:pt x="174453" y="1538770"/>
                  </a:lnTo>
                  <a:lnTo>
                    <a:pt x="149845" y="1501966"/>
                  </a:lnTo>
                  <a:lnTo>
                    <a:pt x="126919" y="1464083"/>
                  </a:lnTo>
                  <a:lnTo>
                    <a:pt x="105724" y="1425171"/>
                  </a:lnTo>
                  <a:lnTo>
                    <a:pt x="86311" y="1385275"/>
                  </a:lnTo>
                  <a:lnTo>
                    <a:pt x="68729" y="1344445"/>
                  </a:lnTo>
                  <a:lnTo>
                    <a:pt x="53029" y="1302727"/>
                  </a:lnTo>
                  <a:lnTo>
                    <a:pt x="39259" y="1260169"/>
                  </a:lnTo>
                  <a:lnTo>
                    <a:pt x="27471" y="1216818"/>
                  </a:lnTo>
                  <a:lnTo>
                    <a:pt x="17715" y="1172722"/>
                  </a:lnTo>
                  <a:lnTo>
                    <a:pt x="10039" y="1127929"/>
                  </a:lnTo>
                  <a:lnTo>
                    <a:pt x="4495" y="1082485"/>
                  </a:lnTo>
                  <a:lnTo>
                    <a:pt x="1132" y="1036439"/>
                  </a:lnTo>
                  <a:lnTo>
                    <a:pt x="0" y="98983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27654" y="1575054"/>
              <a:ext cx="2490470" cy="4826635"/>
            </a:xfrm>
            <a:custGeom>
              <a:avLst/>
              <a:gdLst/>
              <a:ahLst/>
              <a:cxnLst/>
              <a:rect l="l" t="t" r="r" b="b"/>
              <a:pathLst>
                <a:path w="2490470" h="4826635">
                  <a:moveTo>
                    <a:pt x="2241169" y="0"/>
                  </a:moveTo>
                  <a:lnTo>
                    <a:pt x="249047" y="0"/>
                  </a:lnTo>
                  <a:lnTo>
                    <a:pt x="204281" y="4012"/>
                  </a:lnTo>
                  <a:lnTo>
                    <a:pt x="162147" y="15581"/>
                  </a:lnTo>
                  <a:lnTo>
                    <a:pt x="123349" y="34003"/>
                  </a:lnTo>
                  <a:lnTo>
                    <a:pt x="88590" y="58574"/>
                  </a:lnTo>
                  <a:lnTo>
                    <a:pt x="58574" y="88590"/>
                  </a:lnTo>
                  <a:lnTo>
                    <a:pt x="34003" y="123349"/>
                  </a:lnTo>
                  <a:lnTo>
                    <a:pt x="15581" y="162147"/>
                  </a:lnTo>
                  <a:lnTo>
                    <a:pt x="4012" y="204281"/>
                  </a:lnTo>
                  <a:lnTo>
                    <a:pt x="0" y="249047"/>
                  </a:lnTo>
                  <a:lnTo>
                    <a:pt x="0" y="4577486"/>
                  </a:lnTo>
                  <a:lnTo>
                    <a:pt x="4012" y="4622247"/>
                  </a:lnTo>
                  <a:lnTo>
                    <a:pt x="15581" y="4664377"/>
                  </a:lnTo>
                  <a:lnTo>
                    <a:pt x="34003" y="4703171"/>
                  </a:lnTo>
                  <a:lnTo>
                    <a:pt x="58574" y="4737926"/>
                  </a:lnTo>
                  <a:lnTo>
                    <a:pt x="88590" y="4767940"/>
                  </a:lnTo>
                  <a:lnTo>
                    <a:pt x="123349" y="4792508"/>
                  </a:lnTo>
                  <a:lnTo>
                    <a:pt x="162147" y="4810928"/>
                  </a:lnTo>
                  <a:lnTo>
                    <a:pt x="204281" y="4822495"/>
                  </a:lnTo>
                  <a:lnTo>
                    <a:pt x="249047" y="4826508"/>
                  </a:lnTo>
                  <a:lnTo>
                    <a:pt x="2241169" y="4826508"/>
                  </a:lnTo>
                  <a:lnTo>
                    <a:pt x="2285934" y="4822495"/>
                  </a:lnTo>
                  <a:lnTo>
                    <a:pt x="2328068" y="4810928"/>
                  </a:lnTo>
                  <a:lnTo>
                    <a:pt x="2366866" y="4792508"/>
                  </a:lnTo>
                  <a:lnTo>
                    <a:pt x="2401625" y="4767940"/>
                  </a:lnTo>
                  <a:lnTo>
                    <a:pt x="2431641" y="4737926"/>
                  </a:lnTo>
                  <a:lnTo>
                    <a:pt x="2456212" y="4703171"/>
                  </a:lnTo>
                  <a:lnTo>
                    <a:pt x="2474634" y="4664377"/>
                  </a:lnTo>
                  <a:lnTo>
                    <a:pt x="2486203" y="4622247"/>
                  </a:lnTo>
                  <a:lnTo>
                    <a:pt x="2490216" y="4577486"/>
                  </a:lnTo>
                  <a:lnTo>
                    <a:pt x="2490216" y="249047"/>
                  </a:lnTo>
                  <a:lnTo>
                    <a:pt x="2486203" y="204281"/>
                  </a:lnTo>
                  <a:lnTo>
                    <a:pt x="2474634" y="162147"/>
                  </a:lnTo>
                  <a:lnTo>
                    <a:pt x="2456212" y="123349"/>
                  </a:lnTo>
                  <a:lnTo>
                    <a:pt x="2431641" y="88590"/>
                  </a:lnTo>
                  <a:lnTo>
                    <a:pt x="2401625" y="58574"/>
                  </a:lnTo>
                  <a:lnTo>
                    <a:pt x="2366866" y="34003"/>
                  </a:lnTo>
                  <a:lnTo>
                    <a:pt x="2328068" y="15581"/>
                  </a:lnTo>
                  <a:lnTo>
                    <a:pt x="2285934" y="4012"/>
                  </a:lnTo>
                  <a:lnTo>
                    <a:pt x="224116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27654" y="1575054"/>
              <a:ext cx="2490470" cy="4826635"/>
            </a:xfrm>
            <a:custGeom>
              <a:avLst/>
              <a:gdLst/>
              <a:ahLst/>
              <a:cxnLst/>
              <a:rect l="l" t="t" r="r" b="b"/>
              <a:pathLst>
                <a:path w="2490470" h="4826635">
                  <a:moveTo>
                    <a:pt x="0" y="249047"/>
                  </a:moveTo>
                  <a:lnTo>
                    <a:pt x="4012" y="204281"/>
                  </a:lnTo>
                  <a:lnTo>
                    <a:pt x="15581" y="162147"/>
                  </a:lnTo>
                  <a:lnTo>
                    <a:pt x="34003" y="123349"/>
                  </a:lnTo>
                  <a:lnTo>
                    <a:pt x="58574" y="88590"/>
                  </a:lnTo>
                  <a:lnTo>
                    <a:pt x="88590" y="58574"/>
                  </a:lnTo>
                  <a:lnTo>
                    <a:pt x="123349" y="34003"/>
                  </a:lnTo>
                  <a:lnTo>
                    <a:pt x="162147" y="15581"/>
                  </a:lnTo>
                  <a:lnTo>
                    <a:pt x="204281" y="4012"/>
                  </a:lnTo>
                  <a:lnTo>
                    <a:pt x="249047" y="0"/>
                  </a:lnTo>
                  <a:lnTo>
                    <a:pt x="2241169" y="0"/>
                  </a:lnTo>
                  <a:lnTo>
                    <a:pt x="2285934" y="4012"/>
                  </a:lnTo>
                  <a:lnTo>
                    <a:pt x="2328068" y="15581"/>
                  </a:lnTo>
                  <a:lnTo>
                    <a:pt x="2366866" y="34003"/>
                  </a:lnTo>
                  <a:lnTo>
                    <a:pt x="2401625" y="58574"/>
                  </a:lnTo>
                  <a:lnTo>
                    <a:pt x="2431641" y="88590"/>
                  </a:lnTo>
                  <a:lnTo>
                    <a:pt x="2456212" y="123349"/>
                  </a:lnTo>
                  <a:lnTo>
                    <a:pt x="2474634" y="162147"/>
                  </a:lnTo>
                  <a:lnTo>
                    <a:pt x="2486203" y="204281"/>
                  </a:lnTo>
                  <a:lnTo>
                    <a:pt x="2490216" y="249047"/>
                  </a:lnTo>
                  <a:lnTo>
                    <a:pt x="2490216" y="4577486"/>
                  </a:lnTo>
                  <a:lnTo>
                    <a:pt x="2486203" y="4622247"/>
                  </a:lnTo>
                  <a:lnTo>
                    <a:pt x="2474634" y="4664377"/>
                  </a:lnTo>
                  <a:lnTo>
                    <a:pt x="2456212" y="4703171"/>
                  </a:lnTo>
                  <a:lnTo>
                    <a:pt x="2431641" y="4737926"/>
                  </a:lnTo>
                  <a:lnTo>
                    <a:pt x="2401625" y="4767940"/>
                  </a:lnTo>
                  <a:lnTo>
                    <a:pt x="2366866" y="4792508"/>
                  </a:lnTo>
                  <a:lnTo>
                    <a:pt x="2328068" y="4810928"/>
                  </a:lnTo>
                  <a:lnTo>
                    <a:pt x="2285934" y="4822495"/>
                  </a:lnTo>
                  <a:lnTo>
                    <a:pt x="2241169" y="4826508"/>
                  </a:lnTo>
                  <a:lnTo>
                    <a:pt x="249047" y="4826508"/>
                  </a:lnTo>
                  <a:lnTo>
                    <a:pt x="204281" y="4822495"/>
                  </a:lnTo>
                  <a:lnTo>
                    <a:pt x="162147" y="4810928"/>
                  </a:lnTo>
                  <a:lnTo>
                    <a:pt x="123349" y="4792508"/>
                  </a:lnTo>
                  <a:lnTo>
                    <a:pt x="88590" y="4767940"/>
                  </a:lnTo>
                  <a:lnTo>
                    <a:pt x="58574" y="4737926"/>
                  </a:lnTo>
                  <a:lnTo>
                    <a:pt x="34003" y="4703171"/>
                  </a:lnTo>
                  <a:lnTo>
                    <a:pt x="15581" y="4664377"/>
                  </a:lnTo>
                  <a:lnTo>
                    <a:pt x="4012" y="4622247"/>
                  </a:lnTo>
                  <a:lnTo>
                    <a:pt x="0" y="4577486"/>
                  </a:lnTo>
                  <a:lnTo>
                    <a:pt x="0" y="24904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531234" y="4026230"/>
            <a:ext cx="2080895" cy="819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40640">
              <a:lnSpc>
                <a:spcPts val="2890"/>
              </a:lnSpc>
              <a:spcBef>
                <a:spcPts val="585"/>
              </a:spcBef>
            </a:pP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Object of  R</a:t>
            </a:r>
            <a:r>
              <a:rPr sz="2800" spc="-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si</a:t>
            </a:r>
            <a:r>
              <a:rPr sz="2800" spc="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ili</a:t>
            </a:r>
            <a:r>
              <a:rPr sz="28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92944" y="1562036"/>
            <a:ext cx="4902835" cy="4852670"/>
            <a:chOff x="3492944" y="1562036"/>
            <a:chExt cx="4902835" cy="4852670"/>
          </a:xfrm>
        </p:grpSpPr>
        <p:sp>
          <p:nvSpPr>
            <p:cNvPr id="14" name="object 14"/>
            <p:cNvSpPr/>
            <p:nvPr/>
          </p:nvSpPr>
          <p:spPr>
            <a:xfrm>
              <a:off x="3505962" y="1677162"/>
              <a:ext cx="2133600" cy="1979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05962" y="1677162"/>
              <a:ext cx="2133600" cy="1979930"/>
            </a:xfrm>
            <a:custGeom>
              <a:avLst/>
              <a:gdLst/>
              <a:ahLst/>
              <a:cxnLst/>
              <a:rect l="l" t="t" r="r" b="b"/>
              <a:pathLst>
                <a:path w="2133600" h="1979929">
                  <a:moveTo>
                    <a:pt x="0" y="989838"/>
                  </a:moveTo>
                  <a:lnTo>
                    <a:pt x="1161" y="943236"/>
                  </a:lnTo>
                  <a:lnTo>
                    <a:pt x="4610" y="897190"/>
                  </a:lnTo>
                  <a:lnTo>
                    <a:pt x="10297" y="851746"/>
                  </a:lnTo>
                  <a:lnTo>
                    <a:pt x="18169" y="806953"/>
                  </a:lnTo>
                  <a:lnTo>
                    <a:pt x="28176" y="762857"/>
                  </a:lnTo>
                  <a:lnTo>
                    <a:pt x="40266" y="719506"/>
                  </a:lnTo>
                  <a:lnTo>
                    <a:pt x="54388" y="676948"/>
                  </a:lnTo>
                  <a:lnTo>
                    <a:pt x="70491" y="635230"/>
                  </a:lnTo>
                  <a:lnTo>
                    <a:pt x="88524" y="594400"/>
                  </a:lnTo>
                  <a:lnTo>
                    <a:pt x="108435" y="554504"/>
                  </a:lnTo>
                  <a:lnTo>
                    <a:pt x="130173" y="515592"/>
                  </a:lnTo>
                  <a:lnTo>
                    <a:pt x="153687" y="477709"/>
                  </a:lnTo>
                  <a:lnTo>
                    <a:pt x="178925" y="440905"/>
                  </a:lnTo>
                  <a:lnTo>
                    <a:pt x="205837" y="405225"/>
                  </a:lnTo>
                  <a:lnTo>
                    <a:pt x="234371" y="370718"/>
                  </a:lnTo>
                  <a:lnTo>
                    <a:pt x="264476" y="337431"/>
                  </a:lnTo>
                  <a:lnTo>
                    <a:pt x="296101" y="305412"/>
                  </a:lnTo>
                  <a:lnTo>
                    <a:pt x="329194" y="274708"/>
                  </a:lnTo>
                  <a:lnTo>
                    <a:pt x="363704" y="245367"/>
                  </a:lnTo>
                  <a:lnTo>
                    <a:pt x="399581" y="217436"/>
                  </a:lnTo>
                  <a:lnTo>
                    <a:pt x="436772" y="190963"/>
                  </a:lnTo>
                  <a:lnTo>
                    <a:pt x="475226" y="165995"/>
                  </a:lnTo>
                  <a:lnTo>
                    <a:pt x="514893" y="142579"/>
                  </a:lnTo>
                  <a:lnTo>
                    <a:pt x="555721" y="120764"/>
                  </a:lnTo>
                  <a:lnTo>
                    <a:pt x="597659" y="100597"/>
                  </a:lnTo>
                  <a:lnTo>
                    <a:pt x="640655" y="82125"/>
                  </a:lnTo>
                  <a:lnTo>
                    <a:pt x="684658" y="65395"/>
                  </a:lnTo>
                  <a:lnTo>
                    <a:pt x="729618" y="50456"/>
                  </a:lnTo>
                  <a:lnTo>
                    <a:pt x="775482" y="37355"/>
                  </a:lnTo>
                  <a:lnTo>
                    <a:pt x="822200" y="26139"/>
                  </a:lnTo>
                  <a:lnTo>
                    <a:pt x="869720" y="16855"/>
                  </a:lnTo>
                  <a:lnTo>
                    <a:pt x="917991" y="9552"/>
                  </a:lnTo>
                  <a:lnTo>
                    <a:pt x="966962" y="4277"/>
                  </a:lnTo>
                  <a:lnTo>
                    <a:pt x="1016582" y="1077"/>
                  </a:lnTo>
                  <a:lnTo>
                    <a:pt x="1066800" y="0"/>
                  </a:lnTo>
                  <a:lnTo>
                    <a:pt x="1117017" y="1077"/>
                  </a:lnTo>
                  <a:lnTo>
                    <a:pt x="1166637" y="4277"/>
                  </a:lnTo>
                  <a:lnTo>
                    <a:pt x="1215608" y="9552"/>
                  </a:lnTo>
                  <a:lnTo>
                    <a:pt x="1263879" y="16855"/>
                  </a:lnTo>
                  <a:lnTo>
                    <a:pt x="1311399" y="26139"/>
                  </a:lnTo>
                  <a:lnTo>
                    <a:pt x="1358117" y="37355"/>
                  </a:lnTo>
                  <a:lnTo>
                    <a:pt x="1403981" y="50456"/>
                  </a:lnTo>
                  <a:lnTo>
                    <a:pt x="1448941" y="65395"/>
                  </a:lnTo>
                  <a:lnTo>
                    <a:pt x="1492944" y="82125"/>
                  </a:lnTo>
                  <a:lnTo>
                    <a:pt x="1535940" y="100597"/>
                  </a:lnTo>
                  <a:lnTo>
                    <a:pt x="1577878" y="120764"/>
                  </a:lnTo>
                  <a:lnTo>
                    <a:pt x="1618706" y="142579"/>
                  </a:lnTo>
                  <a:lnTo>
                    <a:pt x="1658373" y="165995"/>
                  </a:lnTo>
                  <a:lnTo>
                    <a:pt x="1696827" y="190963"/>
                  </a:lnTo>
                  <a:lnTo>
                    <a:pt x="1734018" y="217436"/>
                  </a:lnTo>
                  <a:lnTo>
                    <a:pt x="1769895" y="245367"/>
                  </a:lnTo>
                  <a:lnTo>
                    <a:pt x="1804405" y="274708"/>
                  </a:lnTo>
                  <a:lnTo>
                    <a:pt x="1837498" y="305412"/>
                  </a:lnTo>
                  <a:lnTo>
                    <a:pt x="1869123" y="337431"/>
                  </a:lnTo>
                  <a:lnTo>
                    <a:pt x="1899228" y="370718"/>
                  </a:lnTo>
                  <a:lnTo>
                    <a:pt x="1927762" y="405225"/>
                  </a:lnTo>
                  <a:lnTo>
                    <a:pt x="1954674" y="440905"/>
                  </a:lnTo>
                  <a:lnTo>
                    <a:pt x="1979912" y="477709"/>
                  </a:lnTo>
                  <a:lnTo>
                    <a:pt x="2003426" y="515592"/>
                  </a:lnTo>
                  <a:lnTo>
                    <a:pt x="2025164" y="554504"/>
                  </a:lnTo>
                  <a:lnTo>
                    <a:pt x="2045075" y="594400"/>
                  </a:lnTo>
                  <a:lnTo>
                    <a:pt x="2063108" y="635230"/>
                  </a:lnTo>
                  <a:lnTo>
                    <a:pt x="2079211" y="676948"/>
                  </a:lnTo>
                  <a:lnTo>
                    <a:pt x="2093333" y="719506"/>
                  </a:lnTo>
                  <a:lnTo>
                    <a:pt x="2105423" y="762857"/>
                  </a:lnTo>
                  <a:lnTo>
                    <a:pt x="2115430" y="806953"/>
                  </a:lnTo>
                  <a:lnTo>
                    <a:pt x="2123302" y="851746"/>
                  </a:lnTo>
                  <a:lnTo>
                    <a:pt x="2128989" y="897190"/>
                  </a:lnTo>
                  <a:lnTo>
                    <a:pt x="2132438" y="943236"/>
                  </a:lnTo>
                  <a:lnTo>
                    <a:pt x="2133600" y="989838"/>
                  </a:lnTo>
                  <a:lnTo>
                    <a:pt x="2132438" y="1036439"/>
                  </a:lnTo>
                  <a:lnTo>
                    <a:pt x="2128989" y="1082485"/>
                  </a:lnTo>
                  <a:lnTo>
                    <a:pt x="2123302" y="1127929"/>
                  </a:lnTo>
                  <a:lnTo>
                    <a:pt x="2115430" y="1172722"/>
                  </a:lnTo>
                  <a:lnTo>
                    <a:pt x="2105423" y="1216818"/>
                  </a:lnTo>
                  <a:lnTo>
                    <a:pt x="2093333" y="1260169"/>
                  </a:lnTo>
                  <a:lnTo>
                    <a:pt x="2079211" y="1302727"/>
                  </a:lnTo>
                  <a:lnTo>
                    <a:pt x="2063108" y="1344445"/>
                  </a:lnTo>
                  <a:lnTo>
                    <a:pt x="2045075" y="1385275"/>
                  </a:lnTo>
                  <a:lnTo>
                    <a:pt x="2025164" y="1425171"/>
                  </a:lnTo>
                  <a:lnTo>
                    <a:pt x="2003426" y="1464083"/>
                  </a:lnTo>
                  <a:lnTo>
                    <a:pt x="1979912" y="1501966"/>
                  </a:lnTo>
                  <a:lnTo>
                    <a:pt x="1954674" y="1538770"/>
                  </a:lnTo>
                  <a:lnTo>
                    <a:pt x="1927762" y="1574450"/>
                  </a:lnTo>
                  <a:lnTo>
                    <a:pt x="1899228" y="1608957"/>
                  </a:lnTo>
                  <a:lnTo>
                    <a:pt x="1869123" y="1642244"/>
                  </a:lnTo>
                  <a:lnTo>
                    <a:pt x="1837498" y="1674263"/>
                  </a:lnTo>
                  <a:lnTo>
                    <a:pt x="1804405" y="1704967"/>
                  </a:lnTo>
                  <a:lnTo>
                    <a:pt x="1769895" y="1734308"/>
                  </a:lnTo>
                  <a:lnTo>
                    <a:pt x="1734018" y="1762239"/>
                  </a:lnTo>
                  <a:lnTo>
                    <a:pt x="1696827" y="1788712"/>
                  </a:lnTo>
                  <a:lnTo>
                    <a:pt x="1658373" y="1813680"/>
                  </a:lnTo>
                  <a:lnTo>
                    <a:pt x="1618706" y="1837096"/>
                  </a:lnTo>
                  <a:lnTo>
                    <a:pt x="1577878" y="1858911"/>
                  </a:lnTo>
                  <a:lnTo>
                    <a:pt x="1535940" y="1879078"/>
                  </a:lnTo>
                  <a:lnTo>
                    <a:pt x="1492944" y="1897550"/>
                  </a:lnTo>
                  <a:lnTo>
                    <a:pt x="1448941" y="1914280"/>
                  </a:lnTo>
                  <a:lnTo>
                    <a:pt x="1403981" y="1929219"/>
                  </a:lnTo>
                  <a:lnTo>
                    <a:pt x="1358117" y="1942320"/>
                  </a:lnTo>
                  <a:lnTo>
                    <a:pt x="1311399" y="1953536"/>
                  </a:lnTo>
                  <a:lnTo>
                    <a:pt x="1263879" y="1962820"/>
                  </a:lnTo>
                  <a:lnTo>
                    <a:pt x="1215608" y="1970123"/>
                  </a:lnTo>
                  <a:lnTo>
                    <a:pt x="1166637" y="1975398"/>
                  </a:lnTo>
                  <a:lnTo>
                    <a:pt x="1117017" y="1978598"/>
                  </a:lnTo>
                  <a:lnTo>
                    <a:pt x="1066800" y="1979676"/>
                  </a:lnTo>
                  <a:lnTo>
                    <a:pt x="1016582" y="1978598"/>
                  </a:lnTo>
                  <a:lnTo>
                    <a:pt x="966962" y="1975398"/>
                  </a:lnTo>
                  <a:lnTo>
                    <a:pt x="917991" y="1970123"/>
                  </a:lnTo>
                  <a:lnTo>
                    <a:pt x="869720" y="1962820"/>
                  </a:lnTo>
                  <a:lnTo>
                    <a:pt x="822200" y="1953536"/>
                  </a:lnTo>
                  <a:lnTo>
                    <a:pt x="775482" y="1942320"/>
                  </a:lnTo>
                  <a:lnTo>
                    <a:pt x="729618" y="1929219"/>
                  </a:lnTo>
                  <a:lnTo>
                    <a:pt x="684658" y="1914280"/>
                  </a:lnTo>
                  <a:lnTo>
                    <a:pt x="640655" y="1897550"/>
                  </a:lnTo>
                  <a:lnTo>
                    <a:pt x="597659" y="1879078"/>
                  </a:lnTo>
                  <a:lnTo>
                    <a:pt x="555721" y="1858911"/>
                  </a:lnTo>
                  <a:lnTo>
                    <a:pt x="514893" y="1837096"/>
                  </a:lnTo>
                  <a:lnTo>
                    <a:pt x="475226" y="1813680"/>
                  </a:lnTo>
                  <a:lnTo>
                    <a:pt x="436772" y="1788712"/>
                  </a:lnTo>
                  <a:lnTo>
                    <a:pt x="399581" y="1762239"/>
                  </a:lnTo>
                  <a:lnTo>
                    <a:pt x="363704" y="1734308"/>
                  </a:lnTo>
                  <a:lnTo>
                    <a:pt x="329194" y="1704967"/>
                  </a:lnTo>
                  <a:lnTo>
                    <a:pt x="296101" y="1674263"/>
                  </a:lnTo>
                  <a:lnTo>
                    <a:pt x="264476" y="1642244"/>
                  </a:lnTo>
                  <a:lnTo>
                    <a:pt x="234371" y="1608957"/>
                  </a:lnTo>
                  <a:lnTo>
                    <a:pt x="205837" y="1574450"/>
                  </a:lnTo>
                  <a:lnTo>
                    <a:pt x="178925" y="1538770"/>
                  </a:lnTo>
                  <a:lnTo>
                    <a:pt x="153687" y="1501966"/>
                  </a:lnTo>
                  <a:lnTo>
                    <a:pt x="130173" y="1464083"/>
                  </a:lnTo>
                  <a:lnTo>
                    <a:pt x="108435" y="1425171"/>
                  </a:lnTo>
                  <a:lnTo>
                    <a:pt x="88524" y="1385275"/>
                  </a:lnTo>
                  <a:lnTo>
                    <a:pt x="70491" y="1344445"/>
                  </a:lnTo>
                  <a:lnTo>
                    <a:pt x="54388" y="1302727"/>
                  </a:lnTo>
                  <a:lnTo>
                    <a:pt x="40266" y="1260169"/>
                  </a:lnTo>
                  <a:lnTo>
                    <a:pt x="28176" y="1216818"/>
                  </a:lnTo>
                  <a:lnTo>
                    <a:pt x="18169" y="1172722"/>
                  </a:lnTo>
                  <a:lnTo>
                    <a:pt x="10297" y="1127929"/>
                  </a:lnTo>
                  <a:lnTo>
                    <a:pt x="4610" y="1082485"/>
                  </a:lnTo>
                  <a:lnTo>
                    <a:pt x="1161" y="1036439"/>
                  </a:lnTo>
                  <a:lnTo>
                    <a:pt x="0" y="98983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94070" y="1575054"/>
              <a:ext cx="2489200" cy="4826635"/>
            </a:xfrm>
            <a:custGeom>
              <a:avLst/>
              <a:gdLst/>
              <a:ahLst/>
              <a:cxnLst/>
              <a:rect l="l" t="t" r="r" b="b"/>
              <a:pathLst>
                <a:path w="2489200" h="4826635">
                  <a:moveTo>
                    <a:pt x="2239772" y="0"/>
                  </a:moveTo>
                  <a:lnTo>
                    <a:pt x="248919" y="0"/>
                  </a:lnTo>
                  <a:lnTo>
                    <a:pt x="204158" y="4008"/>
                  </a:lnTo>
                  <a:lnTo>
                    <a:pt x="162037" y="15565"/>
                  </a:lnTo>
                  <a:lnTo>
                    <a:pt x="123255" y="33970"/>
                  </a:lnTo>
                  <a:lnTo>
                    <a:pt x="88516" y="58521"/>
                  </a:lnTo>
                  <a:lnTo>
                    <a:pt x="58521" y="88516"/>
                  </a:lnTo>
                  <a:lnTo>
                    <a:pt x="33970" y="123255"/>
                  </a:lnTo>
                  <a:lnTo>
                    <a:pt x="15565" y="162037"/>
                  </a:lnTo>
                  <a:lnTo>
                    <a:pt x="4008" y="204158"/>
                  </a:lnTo>
                  <a:lnTo>
                    <a:pt x="0" y="248920"/>
                  </a:lnTo>
                  <a:lnTo>
                    <a:pt x="0" y="4577638"/>
                  </a:lnTo>
                  <a:lnTo>
                    <a:pt x="4008" y="4622374"/>
                  </a:lnTo>
                  <a:lnTo>
                    <a:pt x="15565" y="4664479"/>
                  </a:lnTo>
                  <a:lnTo>
                    <a:pt x="33970" y="4703250"/>
                  </a:lnTo>
                  <a:lnTo>
                    <a:pt x="58521" y="4737984"/>
                  </a:lnTo>
                  <a:lnTo>
                    <a:pt x="88516" y="4767978"/>
                  </a:lnTo>
                  <a:lnTo>
                    <a:pt x="123255" y="4792531"/>
                  </a:lnTo>
                  <a:lnTo>
                    <a:pt x="162037" y="4810938"/>
                  </a:lnTo>
                  <a:lnTo>
                    <a:pt x="204158" y="4822498"/>
                  </a:lnTo>
                  <a:lnTo>
                    <a:pt x="248919" y="4826508"/>
                  </a:lnTo>
                  <a:lnTo>
                    <a:pt x="2239772" y="4826508"/>
                  </a:lnTo>
                  <a:lnTo>
                    <a:pt x="2284533" y="4822498"/>
                  </a:lnTo>
                  <a:lnTo>
                    <a:pt x="2326654" y="4810938"/>
                  </a:lnTo>
                  <a:lnTo>
                    <a:pt x="2365436" y="4792531"/>
                  </a:lnTo>
                  <a:lnTo>
                    <a:pt x="2400175" y="4767978"/>
                  </a:lnTo>
                  <a:lnTo>
                    <a:pt x="2430170" y="4737984"/>
                  </a:lnTo>
                  <a:lnTo>
                    <a:pt x="2454721" y="4703250"/>
                  </a:lnTo>
                  <a:lnTo>
                    <a:pt x="2473126" y="4664479"/>
                  </a:lnTo>
                  <a:lnTo>
                    <a:pt x="2484683" y="4622374"/>
                  </a:lnTo>
                  <a:lnTo>
                    <a:pt x="2488691" y="4577638"/>
                  </a:lnTo>
                  <a:lnTo>
                    <a:pt x="2488691" y="248920"/>
                  </a:lnTo>
                  <a:lnTo>
                    <a:pt x="2484683" y="204158"/>
                  </a:lnTo>
                  <a:lnTo>
                    <a:pt x="2473126" y="162037"/>
                  </a:lnTo>
                  <a:lnTo>
                    <a:pt x="2454721" y="123255"/>
                  </a:lnTo>
                  <a:lnTo>
                    <a:pt x="2430170" y="88516"/>
                  </a:lnTo>
                  <a:lnTo>
                    <a:pt x="2400175" y="58521"/>
                  </a:lnTo>
                  <a:lnTo>
                    <a:pt x="2365436" y="33970"/>
                  </a:lnTo>
                  <a:lnTo>
                    <a:pt x="2326654" y="15565"/>
                  </a:lnTo>
                  <a:lnTo>
                    <a:pt x="2284533" y="4008"/>
                  </a:lnTo>
                  <a:lnTo>
                    <a:pt x="223977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94070" y="1575054"/>
              <a:ext cx="2489200" cy="4826635"/>
            </a:xfrm>
            <a:custGeom>
              <a:avLst/>
              <a:gdLst/>
              <a:ahLst/>
              <a:cxnLst/>
              <a:rect l="l" t="t" r="r" b="b"/>
              <a:pathLst>
                <a:path w="2489200" h="4826635">
                  <a:moveTo>
                    <a:pt x="0" y="248920"/>
                  </a:moveTo>
                  <a:lnTo>
                    <a:pt x="4008" y="204158"/>
                  </a:lnTo>
                  <a:lnTo>
                    <a:pt x="15565" y="162037"/>
                  </a:lnTo>
                  <a:lnTo>
                    <a:pt x="33970" y="123255"/>
                  </a:lnTo>
                  <a:lnTo>
                    <a:pt x="58521" y="88516"/>
                  </a:lnTo>
                  <a:lnTo>
                    <a:pt x="88516" y="58521"/>
                  </a:lnTo>
                  <a:lnTo>
                    <a:pt x="123255" y="33970"/>
                  </a:lnTo>
                  <a:lnTo>
                    <a:pt x="162037" y="15565"/>
                  </a:lnTo>
                  <a:lnTo>
                    <a:pt x="204158" y="4008"/>
                  </a:lnTo>
                  <a:lnTo>
                    <a:pt x="248919" y="0"/>
                  </a:lnTo>
                  <a:lnTo>
                    <a:pt x="2239772" y="0"/>
                  </a:lnTo>
                  <a:lnTo>
                    <a:pt x="2284533" y="4008"/>
                  </a:lnTo>
                  <a:lnTo>
                    <a:pt x="2326654" y="15565"/>
                  </a:lnTo>
                  <a:lnTo>
                    <a:pt x="2365436" y="33970"/>
                  </a:lnTo>
                  <a:lnTo>
                    <a:pt x="2400175" y="58521"/>
                  </a:lnTo>
                  <a:lnTo>
                    <a:pt x="2430170" y="88516"/>
                  </a:lnTo>
                  <a:lnTo>
                    <a:pt x="2454721" y="123255"/>
                  </a:lnTo>
                  <a:lnTo>
                    <a:pt x="2473126" y="162037"/>
                  </a:lnTo>
                  <a:lnTo>
                    <a:pt x="2484683" y="204158"/>
                  </a:lnTo>
                  <a:lnTo>
                    <a:pt x="2488691" y="248920"/>
                  </a:lnTo>
                  <a:lnTo>
                    <a:pt x="2488691" y="4577638"/>
                  </a:lnTo>
                  <a:lnTo>
                    <a:pt x="2484683" y="4622374"/>
                  </a:lnTo>
                  <a:lnTo>
                    <a:pt x="2473126" y="4664479"/>
                  </a:lnTo>
                  <a:lnTo>
                    <a:pt x="2454721" y="4703250"/>
                  </a:lnTo>
                  <a:lnTo>
                    <a:pt x="2430170" y="4737984"/>
                  </a:lnTo>
                  <a:lnTo>
                    <a:pt x="2400175" y="4767978"/>
                  </a:lnTo>
                  <a:lnTo>
                    <a:pt x="2365436" y="4792531"/>
                  </a:lnTo>
                  <a:lnTo>
                    <a:pt x="2326654" y="4810938"/>
                  </a:lnTo>
                  <a:lnTo>
                    <a:pt x="2284533" y="4822498"/>
                  </a:lnTo>
                  <a:lnTo>
                    <a:pt x="2239772" y="4826508"/>
                  </a:lnTo>
                  <a:lnTo>
                    <a:pt x="248919" y="4826508"/>
                  </a:lnTo>
                  <a:lnTo>
                    <a:pt x="204158" y="4822498"/>
                  </a:lnTo>
                  <a:lnTo>
                    <a:pt x="162037" y="4810938"/>
                  </a:lnTo>
                  <a:lnTo>
                    <a:pt x="123255" y="4792531"/>
                  </a:lnTo>
                  <a:lnTo>
                    <a:pt x="88516" y="4767978"/>
                  </a:lnTo>
                  <a:lnTo>
                    <a:pt x="58521" y="4737984"/>
                  </a:lnTo>
                  <a:lnTo>
                    <a:pt x="33970" y="4703250"/>
                  </a:lnTo>
                  <a:lnTo>
                    <a:pt x="15565" y="4664479"/>
                  </a:lnTo>
                  <a:lnTo>
                    <a:pt x="4008" y="4622374"/>
                  </a:lnTo>
                  <a:lnTo>
                    <a:pt x="0" y="4577638"/>
                  </a:lnTo>
                  <a:lnTo>
                    <a:pt x="0" y="2489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167373" y="3658615"/>
            <a:ext cx="1941830" cy="15557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065" marR="5080" algn="ctr">
              <a:lnSpc>
                <a:spcPct val="86000"/>
              </a:lnSpc>
              <a:spcBef>
                <a:spcPts val="560"/>
              </a:spcBef>
            </a:pP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Party</a:t>
            </a:r>
            <a:r>
              <a:rPr sz="2800" spc="-7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Agent is  Responsible  to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54608" y="1740407"/>
            <a:ext cx="7188834" cy="4433570"/>
            <a:chOff x="1054608" y="1740407"/>
            <a:chExt cx="7188834" cy="4433570"/>
          </a:xfrm>
        </p:grpSpPr>
        <p:sp>
          <p:nvSpPr>
            <p:cNvPr id="20" name="object 20"/>
            <p:cNvSpPr/>
            <p:nvPr/>
          </p:nvSpPr>
          <p:spPr>
            <a:xfrm>
              <a:off x="6043422" y="1753361"/>
              <a:ext cx="2186939" cy="1830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43422" y="1753361"/>
              <a:ext cx="2186940" cy="1830705"/>
            </a:xfrm>
            <a:custGeom>
              <a:avLst/>
              <a:gdLst/>
              <a:ahLst/>
              <a:cxnLst/>
              <a:rect l="l" t="t" r="r" b="b"/>
              <a:pathLst>
                <a:path w="2186940" h="1830704">
                  <a:moveTo>
                    <a:pt x="0" y="915162"/>
                  </a:moveTo>
                  <a:lnTo>
                    <a:pt x="1261" y="870819"/>
                  </a:lnTo>
                  <a:lnTo>
                    <a:pt x="5005" y="827021"/>
                  </a:lnTo>
                  <a:lnTo>
                    <a:pt x="11177" y="783815"/>
                  </a:lnTo>
                  <a:lnTo>
                    <a:pt x="19717" y="741251"/>
                  </a:lnTo>
                  <a:lnTo>
                    <a:pt x="30570" y="699376"/>
                  </a:lnTo>
                  <a:lnTo>
                    <a:pt x="43677" y="658237"/>
                  </a:lnTo>
                  <a:lnTo>
                    <a:pt x="58981" y="617882"/>
                  </a:lnTo>
                  <a:lnTo>
                    <a:pt x="76426" y="578360"/>
                  </a:lnTo>
                  <a:lnTo>
                    <a:pt x="95953" y="539719"/>
                  </a:lnTo>
                  <a:lnTo>
                    <a:pt x="117506" y="502006"/>
                  </a:lnTo>
                  <a:lnTo>
                    <a:pt x="141027" y="465269"/>
                  </a:lnTo>
                  <a:lnTo>
                    <a:pt x="166459" y="429556"/>
                  </a:lnTo>
                  <a:lnTo>
                    <a:pt x="193745" y="394916"/>
                  </a:lnTo>
                  <a:lnTo>
                    <a:pt x="222827" y="361395"/>
                  </a:lnTo>
                  <a:lnTo>
                    <a:pt x="253648" y="329042"/>
                  </a:lnTo>
                  <a:lnTo>
                    <a:pt x="286150" y="297906"/>
                  </a:lnTo>
                  <a:lnTo>
                    <a:pt x="320278" y="268033"/>
                  </a:lnTo>
                  <a:lnTo>
                    <a:pt x="355972" y="239472"/>
                  </a:lnTo>
                  <a:lnTo>
                    <a:pt x="393176" y="212271"/>
                  </a:lnTo>
                  <a:lnTo>
                    <a:pt x="431833" y="186477"/>
                  </a:lnTo>
                  <a:lnTo>
                    <a:pt x="471885" y="162138"/>
                  </a:lnTo>
                  <a:lnTo>
                    <a:pt x="513275" y="139304"/>
                  </a:lnTo>
                  <a:lnTo>
                    <a:pt x="555946" y="118020"/>
                  </a:lnTo>
                  <a:lnTo>
                    <a:pt x="599841" y="98336"/>
                  </a:lnTo>
                  <a:lnTo>
                    <a:pt x="644901" y="80299"/>
                  </a:lnTo>
                  <a:lnTo>
                    <a:pt x="691071" y="63957"/>
                  </a:lnTo>
                  <a:lnTo>
                    <a:pt x="738291" y="49359"/>
                  </a:lnTo>
                  <a:lnTo>
                    <a:pt x="786507" y="36551"/>
                  </a:lnTo>
                  <a:lnTo>
                    <a:pt x="835659" y="25582"/>
                  </a:lnTo>
                  <a:lnTo>
                    <a:pt x="885691" y="16500"/>
                  </a:lnTo>
                  <a:lnTo>
                    <a:pt x="936545" y="9353"/>
                  </a:lnTo>
                  <a:lnTo>
                    <a:pt x="988164" y="4189"/>
                  </a:lnTo>
                  <a:lnTo>
                    <a:pt x="1040492" y="1055"/>
                  </a:lnTo>
                  <a:lnTo>
                    <a:pt x="1093470" y="0"/>
                  </a:lnTo>
                  <a:lnTo>
                    <a:pt x="1146447" y="1055"/>
                  </a:lnTo>
                  <a:lnTo>
                    <a:pt x="1198775" y="4189"/>
                  </a:lnTo>
                  <a:lnTo>
                    <a:pt x="1250394" y="9353"/>
                  </a:lnTo>
                  <a:lnTo>
                    <a:pt x="1301248" y="16500"/>
                  </a:lnTo>
                  <a:lnTo>
                    <a:pt x="1351280" y="25582"/>
                  </a:lnTo>
                  <a:lnTo>
                    <a:pt x="1400432" y="36551"/>
                  </a:lnTo>
                  <a:lnTo>
                    <a:pt x="1448648" y="49359"/>
                  </a:lnTo>
                  <a:lnTo>
                    <a:pt x="1495868" y="63957"/>
                  </a:lnTo>
                  <a:lnTo>
                    <a:pt x="1542038" y="80299"/>
                  </a:lnTo>
                  <a:lnTo>
                    <a:pt x="1587098" y="98336"/>
                  </a:lnTo>
                  <a:lnTo>
                    <a:pt x="1630993" y="118020"/>
                  </a:lnTo>
                  <a:lnTo>
                    <a:pt x="1673664" y="139304"/>
                  </a:lnTo>
                  <a:lnTo>
                    <a:pt x="1715054" y="162138"/>
                  </a:lnTo>
                  <a:lnTo>
                    <a:pt x="1755106" y="186477"/>
                  </a:lnTo>
                  <a:lnTo>
                    <a:pt x="1793763" y="212271"/>
                  </a:lnTo>
                  <a:lnTo>
                    <a:pt x="1830967" y="239472"/>
                  </a:lnTo>
                  <a:lnTo>
                    <a:pt x="1866661" y="268033"/>
                  </a:lnTo>
                  <a:lnTo>
                    <a:pt x="1900789" y="297906"/>
                  </a:lnTo>
                  <a:lnTo>
                    <a:pt x="1933291" y="329042"/>
                  </a:lnTo>
                  <a:lnTo>
                    <a:pt x="1964112" y="361395"/>
                  </a:lnTo>
                  <a:lnTo>
                    <a:pt x="1993194" y="394916"/>
                  </a:lnTo>
                  <a:lnTo>
                    <a:pt x="2020480" y="429556"/>
                  </a:lnTo>
                  <a:lnTo>
                    <a:pt x="2045912" y="465269"/>
                  </a:lnTo>
                  <a:lnTo>
                    <a:pt x="2069433" y="502006"/>
                  </a:lnTo>
                  <a:lnTo>
                    <a:pt x="2090986" y="539719"/>
                  </a:lnTo>
                  <a:lnTo>
                    <a:pt x="2110513" y="578360"/>
                  </a:lnTo>
                  <a:lnTo>
                    <a:pt x="2127958" y="617882"/>
                  </a:lnTo>
                  <a:lnTo>
                    <a:pt x="2143262" y="658237"/>
                  </a:lnTo>
                  <a:lnTo>
                    <a:pt x="2156369" y="699376"/>
                  </a:lnTo>
                  <a:lnTo>
                    <a:pt x="2167222" y="741251"/>
                  </a:lnTo>
                  <a:lnTo>
                    <a:pt x="2175762" y="783815"/>
                  </a:lnTo>
                  <a:lnTo>
                    <a:pt x="2181934" y="827021"/>
                  </a:lnTo>
                  <a:lnTo>
                    <a:pt x="2185678" y="870819"/>
                  </a:lnTo>
                  <a:lnTo>
                    <a:pt x="2186939" y="915162"/>
                  </a:lnTo>
                  <a:lnTo>
                    <a:pt x="2185678" y="959504"/>
                  </a:lnTo>
                  <a:lnTo>
                    <a:pt x="2181934" y="1003302"/>
                  </a:lnTo>
                  <a:lnTo>
                    <a:pt x="2175762" y="1046508"/>
                  </a:lnTo>
                  <a:lnTo>
                    <a:pt x="2167222" y="1089072"/>
                  </a:lnTo>
                  <a:lnTo>
                    <a:pt x="2156369" y="1130947"/>
                  </a:lnTo>
                  <a:lnTo>
                    <a:pt x="2143262" y="1172086"/>
                  </a:lnTo>
                  <a:lnTo>
                    <a:pt x="2127958" y="1212441"/>
                  </a:lnTo>
                  <a:lnTo>
                    <a:pt x="2110513" y="1251963"/>
                  </a:lnTo>
                  <a:lnTo>
                    <a:pt x="2090986" y="1290604"/>
                  </a:lnTo>
                  <a:lnTo>
                    <a:pt x="2069433" y="1328317"/>
                  </a:lnTo>
                  <a:lnTo>
                    <a:pt x="2045912" y="1365054"/>
                  </a:lnTo>
                  <a:lnTo>
                    <a:pt x="2020480" y="1400767"/>
                  </a:lnTo>
                  <a:lnTo>
                    <a:pt x="1993194" y="1435407"/>
                  </a:lnTo>
                  <a:lnTo>
                    <a:pt x="1964112" y="1468928"/>
                  </a:lnTo>
                  <a:lnTo>
                    <a:pt x="1933291" y="1501281"/>
                  </a:lnTo>
                  <a:lnTo>
                    <a:pt x="1900789" y="1532417"/>
                  </a:lnTo>
                  <a:lnTo>
                    <a:pt x="1866661" y="1562290"/>
                  </a:lnTo>
                  <a:lnTo>
                    <a:pt x="1830967" y="1590851"/>
                  </a:lnTo>
                  <a:lnTo>
                    <a:pt x="1793763" y="1618052"/>
                  </a:lnTo>
                  <a:lnTo>
                    <a:pt x="1755106" y="1643846"/>
                  </a:lnTo>
                  <a:lnTo>
                    <a:pt x="1715054" y="1668185"/>
                  </a:lnTo>
                  <a:lnTo>
                    <a:pt x="1673664" y="1691019"/>
                  </a:lnTo>
                  <a:lnTo>
                    <a:pt x="1630993" y="1712303"/>
                  </a:lnTo>
                  <a:lnTo>
                    <a:pt x="1587098" y="1731987"/>
                  </a:lnTo>
                  <a:lnTo>
                    <a:pt x="1542038" y="1750024"/>
                  </a:lnTo>
                  <a:lnTo>
                    <a:pt x="1495868" y="1766366"/>
                  </a:lnTo>
                  <a:lnTo>
                    <a:pt x="1448648" y="1780964"/>
                  </a:lnTo>
                  <a:lnTo>
                    <a:pt x="1400432" y="1793772"/>
                  </a:lnTo>
                  <a:lnTo>
                    <a:pt x="1351280" y="1804741"/>
                  </a:lnTo>
                  <a:lnTo>
                    <a:pt x="1301248" y="1813823"/>
                  </a:lnTo>
                  <a:lnTo>
                    <a:pt x="1250394" y="1820970"/>
                  </a:lnTo>
                  <a:lnTo>
                    <a:pt x="1198775" y="1826134"/>
                  </a:lnTo>
                  <a:lnTo>
                    <a:pt x="1146447" y="1829268"/>
                  </a:lnTo>
                  <a:lnTo>
                    <a:pt x="1093470" y="1830324"/>
                  </a:lnTo>
                  <a:lnTo>
                    <a:pt x="1040492" y="1829268"/>
                  </a:lnTo>
                  <a:lnTo>
                    <a:pt x="988164" y="1826134"/>
                  </a:lnTo>
                  <a:lnTo>
                    <a:pt x="936545" y="1820970"/>
                  </a:lnTo>
                  <a:lnTo>
                    <a:pt x="885691" y="1813823"/>
                  </a:lnTo>
                  <a:lnTo>
                    <a:pt x="835659" y="1804741"/>
                  </a:lnTo>
                  <a:lnTo>
                    <a:pt x="786507" y="1793772"/>
                  </a:lnTo>
                  <a:lnTo>
                    <a:pt x="738291" y="1780964"/>
                  </a:lnTo>
                  <a:lnTo>
                    <a:pt x="691071" y="1766366"/>
                  </a:lnTo>
                  <a:lnTo>
                    <a:pt x="644901" y="1750024"/>
                  </a:lnTo>
                  <a:lnTo>
                    <a:pt x="599841" y="1731987"/>
                  </a:lnTo>
                  <a:lnTo>
                    <a:pt x="555946" y="1712303"/>
                  </a:lnTo>
                  <a:lnTo>
                    <a:pt x="513275" y="1691019"/>
                  </a:lnTo>
                  <a:lnTo>
                    <a:pt x="471885" y="1668185"/>
                  </a:lnTo>
                  <a:lnTo>
                    <a:pt x="431833" y="1643846"/>
                  </a:lnTo>
                  <a:lnTo>
                    <a:pt x="393176" y="1618052"/>
                  </a:lnTo>
                  <a:lnTo>
                    <a:pt x="355972" y="1590851"/>
                  </a:lnTo>
                  <a:lnTo>
                    <a:pt x="320278" y="1562290"/>
                  </a:lnTo>
                  <a:lnTo>
                    <a:pt x="286150" y="1532417"/>
                  </a:lnTo>
                  <a:lnTo>
                    <a:pt x="253648" y="1501281"/>
                  </a:lnTo>
                  <a:lnTo>
                    <a:pt x="222827" y="1468928"/>
                  </a:lnTo>
                  <a:lnTo>
                    <a:pt x="193745" y="1435407"/>
                  </a:lnTo>
                  <a:lnTo>
                    <a:pt x="166459" y="1400767"/>
                  </a:lnTo>
                  <a:lnTo>
                    <a:pt x="141027" y="1365054"/>
                  </a:lnTo>
                  <a:lnTo>
                    <a:pt x="117506" y="1328317"/>
                  </a:lnTo>
                  <a:lnTo>
                    <a:pt x="95953" y="1290604"/>
                  </a:lnTo>
                  <a:lnTo>
                    <a:pt x="76426" y="1251963"/>
                  </a:lnTo>
                  <a:lnTo>
                    <a:pt x="58981" y="1212441"/>
                  </a:lnTo>
                  <a:lnTo>
                    <a:pt x="43677" y="1172086"/>
                  </a:lnTo>
                  <a:lnTo>
                    <a:pt x="30570" y="1130947"/>
                  </a:lnTo>
                  <a:lnTo>
                    <a:pt x="19717" y="1089072"/>
                  </a:lnTo>
                  <a:lnTo>
                    <a:pt x="11177" y="1046508"/>
                  </a:lnTo>
                  <a:lnTo>
                    <a:pt x="5005" y="1003302"/>
                  </a:lnTo>
                  <a:lnTo>
                    <a:pt x="1261" y="959504"/>
                  </a:lnTo>
                  <a:lnTo>
                    <a:pt x="0" y="91516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67562" y="5436869"/>
              <a:ext cx="7010400" cy="723900"/>
            </a:xfrm>
            <a:custGeom>
              <a:avLst/>
              <a:gdLst/>
              <a:ahLst/>
              <a:cxnLst/>
              <a:rect l="l" t="t" r="r" b="b"/>
              <a:pathLst>
                <a:path w="7010400" h="723900">
                  <a:moveTo>
                    <a:pt x="6648450" y="0"/>
                  </a:moveTo>
                  <a:lnTo>
                    <a:pt x="6648450" y="180974"/>
                  </a:lnTo>
                  <a:lnTo>
                    <a:pt x="361950" y="180974"/>
                  </a:lnTo>
                  <a:lnTo>
                    <a:pt x="361950" y="0"/>
                  </a:lnTo>
                  <a:lnTo>
                    <a:pt x="0" y="361949"/>
                  </a:lnTo>
                  <a:lnTo>
                    <a:pt x="361950" y="723899"/>
                  </a:lnTo>
                  <a:lnTo>
                    <a:pt x="361950" y="542924"/>
                  </a:lnTo>
                  <a:lnTo>
                    <a:pt x="6648450" y="542924"/>
                  </a:lnTo>
                  <a:lnTo>
                    <a:pt x="6648450" y="723899"/>
                  </a:lnTo>
                  <a:lnTo>
                    <a:pt x="7010400" y="361949"/>
                  </a:lnTo>
                  <a:lnTo>
                    <a:pt x="6648450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67562" y="5436869"/>
              <a:ext cx="7010400" cy="723900"/>
            </a:xfrm>
            <a:custGeom>
              <a:avLst/>
              <a:gdLst/>
              <a:ahLst/>
              <a:cxnLst/>
              <a:rect l="l" t="t" r="r" b="b"/>
              <a:pathLst>
                <a:path w="7010400" h="723900">
                  <a:moveTo>
                    <a:pt x="0" y="361949"/>
                  </a:moveTo>
                  <a:lnTo>
                    <a:pt x="361950" y="0"/>
                  </a:lnTo>
                  <a:lnTo>
                    <a:pt x="361950" y="180974"/>
                  </a:lnTo>
                  <a:lnTo>
                    <a:pt x="6648450" y="180974"/>
                  </a:lnTo>
                  <a:lnTo>
                    <a:pt x="6648450" y="0"/>
                  </a:lnTo>
                  <a:lnTo>
                    <a:pt x="7010400" y="361949"/>
                  </a:lnTo>
                  <a:lnTo>
                    <a:pt x="6648450" y="723899"/>
                  </a:lnTo>
                  <a:lnTo>
                    <a:pt x="6648450" y="542924"/>
                  </a:lnTo>
                  <a:lnTo>
                    <a:pt x="361950" y="542924"/>
                  </a:lnTo>
                  <a:lnTo>
                    <a:pt x="361950" y="723899"/>
                  </a:lnTo>
                  <a:lnTo>
                    <a:pt x="0" y="36194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914400"/>
            <a:ext cx="7772400" cy="4347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6000" dirty="0">
                <a:latin typeface="Arial Black" panose="020B0A04020102020204"/>
                <a:cs typeface="Arial Black" panose="020B0A04020102020204"/>
              </a:rPr>
              <a:t>“ P</a:t>
            </a:r>
            <a:r>
              <a:rPr sz="6000" dirty="0">
                <a:latin typeface="Arial Black" panose="020B0A04020102020204"/>
                <a:cs typeface="Arial Black" panose="020B0A04020102020204"/>
              </a:rPr>
              <a:t>rice of</a:t>
            </a:r>
            <a:r>
              <a:rPr sz="6000" spc="180" dirty="0">
                <a:latin typeface="Arial Black" panose="020B0A04020102020204"/>
                <a:cs typeface="Arial Black" panose="020B0A04020102020204"/>
              </a:rPr>
              <a:t> </a:t>
            </a:r>
            <a:endParaRPr lang="en-US" sz="6000" spc="180" dirty="0">
              <a:latin typeface="Arial Black" panose="020B0A04020102020204"/>
              <a:cs typeface="Arial Black" panose="020B0A04020102020204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6000" spc="180" dirty="0">
                <a:latin typeface="AR CENA" pitchFamily="2" charset="0"/>
                <a:cs typeface="Arial Black" panose="020B0A04020102020204"/>
              </a:rPr>
              <a:t>Responsibility is the</a:t>
            </a:r>
            <a:endParaRPr lang="en-US" sz="6000" spc="180" dirty="0">
              <a:latin typeface="AR CENA" pitchFamily="2" charset="0"/>
              <a:cs typeface="Arial Black" panose="020B0A04020102020204"/>
            </a:endParaRPr>
          </a:p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US" sz="6000" spc="18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6000" spc="10" dirty="0">
                <a:latin typeface="Arial Black" panose="020B0A04020102020204"/>
                <a:cs typeface="Arial Black" panose="020B0A04020102020204"/>
              </a:rPr>
              <a:t>freedom</a:t>
            </a:r>
            <a:r>
              <a:rPr lang="en-US" sz="6000" spc="10" dirty="0">
                <a:latin typeface="Arial Black" panose="020B0A04020102020204"/>
                <a:cs typeface="Arial Black" panose="020B0A04020102020204"/>
              </a:rPr>
              <a:t>"</a:t>
            </a:r>
            <a:endParaRPr sz="6000" dirty="0">
              <a:latin typeface="Arial Black" panose="020B0A04020102020204"/>
              <a:cs typeface="Arial Black" panose="020B0A04020102020204"/>
            </a:endParaRPr>
          </a:p>
          <a:p>
            <a:pPr marR="298450" algn="ctr">
              <a:lnSpc>
                <a:spcPct val="100000"/>
              </a:lnSpc>
              <a:spcBef>
                <a:spcPts val="4785"/>
              </a:spcBef>
            </a:pPr>
            <a:r>
              <a:rPr sz="6000" dirty="0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rPr>
              <a:t>-Elbert</a:t>
            </a:r>
            <a:r>
              <a:rPr sz="6000" spc="-40" dirty="0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0" dirty="0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rPr>
              <a:t>Hubbard</a:t>
            </a:r>
            <a:endParaRPr sz="6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1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280" lvl="0" indent="-46228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Implications Related to Modern Issues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lvl="0" indent="-46228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lvl="0" indent="-46228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Moral corporate excellence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800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Moral responsibility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voluntary attributable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ensuring that acts knowingly and intentionally carried out by rational human beings don't cause injury to other individuals.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/>
              <a:t>Making judgments about whether a person is </a:t>
            </a:r>
            <a:r>
              <a:rPr lang="en-US" sz="2800" b="1" dirty="0"/>
              <a:t>morally responsible</a:t>
            </a:r>
            <a:r>
              <a:rPr lang="en-US" sz="2800" dirty="0"/>
              <a:t> for her behavior, and holding others and ourselves </a:t>
            </a:r>
            <a:r>
              <a:rPr lang="en-US" sz="2800" b="1" dirty="0"/>
              <a:t>responsible</a:t>
            </a:r>
            <a:r>
              <a:rPr lang="en-US" sz="2800" dirty="0"/>
              <a:t> for actions and the consequences of actions, is a fundamental and familiar part of our </a:t>
            </a:r>
            <a:r>
              <a:rPr lang="en-US" sz="2800" b="1" dirty="0"/>
              <a:t>moral</a:t>
            </a:r>
            <a:r>
              <a:rPr lang="en-US" sz="2800" dirty="0"/>
              <a:t> practices and our interpersonal relationships.</a:t>
            </a:r>
            <a:endParaRPr lang="en-US" sz="2800" dirty="0"/>
          </a:p>
          <a:p>
            <a:br>
              <a:rPr lang="en-US" sz="2800" dirty="0"/>
            </a:br>
            <a:endParaRPr lang="en-US" sz="2800" dirty="0"/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3939" y="745236"/>
            <a:ext cx="3898900" cy="434340"/>
            <a:chOff x="1043939" y="745236"/>
            <a:chExt cx="3898900" cy="434340"/>
          </a:xfrm>
        </p:grpSpPr>
        <p:sp>
          <p:nvSpPr>
            <p:cNvPr id="3" name="object 3"/>
            <p:cNvSpPr/>
            <p:nvPr/>
          </p:nvSpPr>
          <p:spPr>
            <a:xfrm>
              <a:off x="1043939" y="745236"/>
              <a:ext cx="3898391" cy="434339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2159" y="780288"/>
              <a:ext cx="3858742" cy="3944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9948" y="1905761"/>
            <a:ext cx="800862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Bribery </a:t>
            </a:r>
            <a:r>
              <a:rPr sz="3000" dirty="0">
                <a:latin typeface="Arial" panose="020B0604020202020204"/>
                <a:cs typeface="Arial" panose="020B0604020202020204"/>
              </a:rPr>
              <a:t>in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corporate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world.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  <a:tab pos="1969135" algn="l"/>
                <a:tab pos="3486150" algn="l"/>
                <a:tab pos="3938270" algn="l"/>
                <a:tab pos="5511800" algn="l"/>
                <a:tab pos="606933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In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3000" dirty="0">
                <a:latin typeface="Arial" panose="020B0604020202020204"/>
                <a:cs typeface="Arial" panose="020B0604020202020204"/>
              </a:rPr>
              <a:t>iders	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T</a:t>
            </a:r>
            <a:r>
              <a:rPr sz="3000" dirty="0">
                <a:latin typeface="Arial" panose="020B0604020202020204"/>
                <a:cs typeface="Arial" panose="020B0604020202020204"/>
              </a:rPr>
              <a:t>radi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n</a:t>
            </a:r>
            <a:r>
              <a:rPr sz="3000" dirty="0">
                <a:latin typeface="Arial" panose="020B0604020202020204"/>
                <a:cs typeface="Arial" panose="020B0604020202020204"/>
              </a:rPr>
              <a:t>g	–	Lea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k</a:t>
            </a:r>
            <a:r>
              <a:rPr sz="3000" dirty="0">
                <a:latin typeface="Arial" panose="020B0604020202020204"/>
                <a:cs typeface="Arial" panose="020B0604020202020204"/>
              </a:rPr>
              <a:t>ing	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</a:t>
            </a:r>
            <a:r>
              <a:rPr sz="3000" dirty="0">
                <a:latin typeface="Arial" panose="020B0604020202020204"/>
                <a:cs typeface="Arial" panose="020B0604020202020204"/>
              </a:rPr>
              <a:t>f	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c</a:t>
            </a:r>
            <a:r>
              <a:rPr sz="3000" dirty="0">
                <a:latin typeface="Arial" panose="020B0604020202020204"/>
                <a:cs typeface="Arial" panose="020B0604020202020204"/>
              </a:rPr>
              <a:t>on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f</a:t>
            </a:r>
            <a:r>
              <a:rPr sz="3000" dirty="0">
                <a:latin typeface="Arial" panose="020B0604020202020204"/>
                <a:cs typeface="Arial" panose="020B0604020202020204"/>
              </a:rPr>
              <a:t>id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3000" dirty="0">
                <a:latin typeface="Arial" panose="020B0604020202020204"/>
                <a:cs typeface="Arial" panose="020B0604020202020204"/>
              </a:rPr>
              <a:t>nt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3000" dirty="0">
                <a:latin typeface="Arial" panose="020B0604020202020204"/>
                <a:cs typeface="Arial" panose="020B0604020202020204"/>
              </a:rPr>
              <a:t>al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information or data to third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party.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Unnecessary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Bureaucratic</a:t>
            </a:r>
            <a:r>
              <a:rPr sz="3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Delays.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3939" y="745236"/>
            <a:ext cx="3898900" cy="434340"/>
            <a:chOff x="1043939" y="745236"/>
            <a:chExt cx="3898900" cy="434340"/>
          </a:xfrm>
        </p:grpSpPr>
        <p:sp>
          <p:nvSpPr>
            <p:cNvPr id="3" name="object 3"/>
            <p:cNvSpPr/>
            <p:nvPr/>
          </p:nvSpPr>
          <p:spPr>
            <a:xfrm>
              <a:off x="1043939" y="745236"/>
              <a:ext cx="3898391" cy="434339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2159" y="780288"/>
              <a:ext cx="3858742" cy="3944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9948" y="1905761"/>
            <a:ext cx="751713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Conflict of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Interest between employee </a:t>
            </a:r>
            <a:r>
              <a:rPr sz="3000" spc="-250" dirty="0">
                <a:latin typeface="Arial" panose="020B0604020202020204"/>
                <a:cs typeface="Arial" panose="020B0604020202020204"/>
              </a:rPr>
              <a:t>and  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employer.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Unfair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discrimination.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Political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Donations </a:t>
            </a:r>
            <a:r>
              <a:rPr sz="3000" dirty="0">
                <a:latin typeface="Arial" panose="020B0604020202020204"/>
                <a:cs typeface="Arial" panose="020B0604020202020204"/>
              </a:rPr>
              <a:t>and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Gifts.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3939" y="745236"/>
            <a:ext cx="3898900" cy="434340"/>
            <a:chOff x="1043939" y="745236"/>
            <a:chExt cx="3898900" cy="434340"/>
          </a:xfrm>
        </p:grpSpPr>
        <p:sp>
          <p:nvSpPr>
            <p:cNvPr id="3" name="object 3"/>
            <p:cNvSpPr/>
            <p:nvPr/>
          </p:nvSpPr>
          <p:spPr>
            <a:xfrm>
              <a:off x="1043939" y="745236"/>
              <a:ext cx="3898391" cy="434339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2159" y="780288"/>
              <a:ext cx="3858742" cy="3944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9948" y="1905761"/>
            <a:ext cx="8008620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Presentation </a:t>
            </a:r>
            <a:r>
              <a:rPr sz="3000" dirty="0">
                <a:latin typeface="Arial" panose="020B0604020202020204"/>
                <a:cs typeface="Arial" panose="020B0604020202020204"/>
              </a:rPr>
              <a:t>of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false financial reports 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related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to Income and profits and Loss</a:t>
            </a:r>
            <a:r>
              <a:rPr sz="30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statements.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  <a:tab pos="3014980" algn="l"/>
                <a:tab pos="3667760" algn="l"/>
                <a:tab pos="5083810" algn="l"/>
                <a:tab pos="5821045" algn="l"/>
                <a:tab pos="7127875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Accum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u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la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t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ion</a:t>
            </a:r>
            <a:r>
              <a:rPr sz="3000" dirty="0">
                <a:latin typeface="Arial" panose="020B0604020202020204"/>
                <a:cs typeface="Arial" panose="020B0604020202020204"/>
              </a:rPr>
              <a:t>	of	Profits	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by</a:t>
            </a:r>
            <a:r>
              <a:rPr sz="3000" dirty="0">
                <a:latin typeface="Arial" panose="020B0604020202020204"/>
                <a:cs typeface="Arial" panose="020B0604020202020204"/>
              </a:rPr>
              <a:t>	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ill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e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g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a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</a:t>
            </a:r>
            <a:r>
              <a:rPr sz="3000" dirty="0">
                <a:latin typeface="Arial" panose="020B0604020202020204"/>
                <a:cs typeface="Arial" panose="020B0604020202020204"/>
              </a:rPr>
              <a:t>	t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ade  practices.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Greed and </a:t>
            </a:r>
            <a:r>
              <a:rPr sz="3000" dirty="0">
                <a:latin typeface="Arial" panose="020B0604020202020204"/>
                <a:cs typeface="Arial" panose="020B0604020202020204"/>
              </a:rPr>
              <a:t>falling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moral </a:t>
            </a:r>
            <a:r>
              <a:rPr sz="3000" dirty="0">
                <a:latin typeface="Arial" panose="020B0604020202020204"/>
                <a:cs typeface="Arial" panose="020B0604020202020204"/>
              </a:rPr>
              <a:t>values of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people.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739140"/>
            <a:ext cx="5099685" cy="539750"/>
            <a:chOff x="1028700" y="739140"/>
            <a:chExt cx="5099685" cy="539750"/>
          </a:xfrm>
        </p:grpSpPr>
        <p:sp>
          <p:nvSpPr>
            <p:cNvPr id="3" name="object 3"/>
            <p:cNvSpPr/>
            <p:nvPr/>
          </p:nvSpPr>
          <p:spPr>
            <a:xfrm>
              <a:off x="1028700" y="739140"/>
              <a:ext cx="5099304" cy="53949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773811"/>
              <a:ext cx="5059273" cy="500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9948" y="1860041"/>
            <a:ext cx="8010525" cy="35464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6875" marR="5080" indent="-384810" algn="just">
              <a:lnSpc>
                <a:spcPts val="3240"/>
              </a:lnSpc>
              <a:spcBef>
                <a:spcPts val="50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Corporate excellence </a:t>
            </a:r>
            <a:r>
              <a:rPr sz="3000" dirty="0">
                <a:latin typeface="Arial" panose="020B0604020202020204"/>
                <a:cs typeface="Arial" panose="020B0604020202020204"/>
              </a:rPr>
              <a:t>is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defined as </a:t>
            </a:r>
            <a:r>
              <a:rPr sz="3000" spc="-245" dirty="0">
                <a:latin typeface="Arial" panose="020B0604020202020204"/>
                <a:cs typeface="Arial" panose="020B0604020202020204"/>
              </a:rPr>
              <a:t>the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company’s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ability to </a:t>
            </a:r>
            <a:r>
              <a:rPr sz="3000" dirty="0">
                <a:latin typeface="Arial" panose="020B0604020202020204"/>
                <a:cs typeface="Arial" panose="020B0604020202020204"/>
              </a:rPr>
              <a:t>outsmart its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competitors  consistently over a long period </a:t>
            </a:r>
            <a:r>
              <a:rPr sz="3000" dirty="0">
                <a:latin typeface="Arial" panose="020B0604020202020204"/>
                <a:cs typeface="Arial" panose="020B0604020202020204"/>
              </a:rPr>
              <a:t>of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time.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000" dirty="0">
              <a:latin typeface="Arial" panose="020B0604020202020204"/>
              <a:cs typeface="Arial" panose="020B0604020202020204"/>
            </a:endParaRPr>
          </a:p>
          <a:p>
            <a:pPr marL="396875" marR="6350" indent="-384810" algn="just">
              <a:lnSpc>
                <a:spcPct val="9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Corporate excellence </a:t>
            </a:r>
            <a:r>
              <a:rPr sz="3000" dirty="0">
                <a:latin typeface="Arial" panose="020B0604020202020204"/>
                <a:cs typeface="Arial" panose="020B0604020202020204"/>
              </a:rPr>
              <a:t>is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to </a:t>
            </a:r>
            <a:r>
              <a:rPr sz="3000" dirty="0">
                <a:latin typeface="Arial" panose="020B0604020202020204"/>
                <a:cs typeface="Arial" panose="020B0604020202020204"/>
              </a:rPr>
              <a:t>set 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internal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framework </a:t>
            </a:r>
            <a:r>
              <a:rPr sz="3000" dirty="0">
                <a:latin typeface="Arial" panose="020B0604020202020204"/>
                <a:cs typeface="Arial" panose="020B0604020202020204"/>
              </a:rPr>
              <a:t>of standards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processes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to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engage and motivate employees to produce  and </a:t>
            </a:r>
            <a:r>
              <a:rPr sz="3000" dirty="0">
                <a:latin typeface="Arial" panose="020B0604020202020204"/>
                <a:cs typeface="Arial" panose="020B0604020202020204"/>
              </a:rPr>
              <a:t>deliver quality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products to </a:t>
            </a:r>
            <a:r>
              <a:rPr sz="3000" dirty="0">
                <a:latin typeface="Arial" panose="020B0604020202020204"/>
                <a:cs typeface="Arial" panose="020B0604020202020204"/>
              </a:rPr>
              <a:t>its</a:t>
            </a:r>
            <a:r>
              <a:rPr sz="30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customers.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739140"/>
            <a:ext cx="5099685" cy="539750"/>
            <a:chOff x="1028700" y="739140"/>
            <a:chExt cx="5099685" cy="539750"/>
          </a:xfrm>
        </p:grpSpPr>
        <p:sp>
          <p:nvSpPr>
            <p:cNvPr id="3" name="object 3"/>
            <p:cNvSpPr/>
            <p:nvPr/>
          </p:nvSpPr>
          <p:spPr>
            <a:xfrm>
              <a:off x="1028700" y="739140"/>
              <a:ext cx="5099304" cy="53949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773811"/>
              <a:ext cx="5059273" cy="500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639180" y="2362961"/>
            <a:ext cx="661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that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9033" y="1905761"/>
            <a:ext cx="26295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14045" algn="l"/>
              </a:tabLst>
            </a:pPr>
            <a:r>
              <a:rPr sz="3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of	</a:t>
            </a:r>
            <a:r>
              <a:rPr sz="30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0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0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istently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R="5715" algn="r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surpasses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5400" y="1752600"/>
            <a:ext cx="617850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  <a:tabLst>
                <a:tab pos="2698115" algn="l"/>
                <a:tab pos="3801110" algn="l"/>
                <a:tab pos="6403340" algn="l"/>
              </a:tabLst>
            </a:pPr>
            <a:r>
              <a:rPr lang="en-US" sz="3000" dirty="0">
                <a:latin typeface="Arial" panose="020B0604020202020204"/>
                <a:cs typeface="Arial" panose="020B0604020202020204"/>
              </a:rPr>
              <a:t>Exc</a:t>
            </a:r>
            <a:r>
              <a:rPr lang="en-US" sz="3000" spc="-10" dirty="0">
                <a:latin typeface="Arial" panose="020B0604020202020204"/>
                <a:cs typeface="Arial" panose="020B0604020202020204"/>
              </a:rPr>
              <a:t>e</a:t>
            </a:r>
            <a:r>
              <a:rPr lang="en-US" sz="3000" spc="-5" dirty="0">
                <a:latin typeface="Arial" panose="020B0604020202020204"/>
                <a:cs typeface="Arial" panose="020B0604020202020204"/>
              </a:rPr>
              <a:t>lle</a:t>
            </a:r>
            <a:r>
              <a:rPr lang="en-US" sz="3000" spc="-20" dirty="0">
                <a:latin typeface="Arial" panose="020B0604020202020204"/>
                <a:cs typeface="Arial" panose="020B0604020202020204"/>
              </a:rPr>
              <a:t>n</a:t>
            </a:r>
            <a:r>
              <a:rPr lang="en-US" sz="3000" spc="-5" dirty="0">
                <a:latin typeface="Arial" panose="020B0604020202020204"/>
                <a:cs typeface="Arial" panose="020B0604020202020204"/>
              </a:rPr>
              <a:t>ce </a:t>
            </a:r>
            <a:r>
              <a:rPr lang="en-US" sz="3000" dirty="0">
                <a:latin typeface="Arial" panose="020B0604020202020204"/>
                <a:cs typeface="Arial" panose="020B0604020202020204"/>
              </a:rPr>
              <a:t>i</a:t>
            </a:r>
            <a:r>
              <a:rPr lang="en-US" sz="3000" spc="-5" dirty="0">
                <a:latin typeface="Arial" panose="020B0604020202020204"/>
                <a:cs typeface="Arial" panose="020B0604020202020204"/>
              </a:rPr>
              <a:t>s 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req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u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ire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m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ents</a:t>
            </a:r>
            <a:r>
              <a:rPr lang="en-US" sz="30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a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nd</a:t>
            </a:r>
            <a:r>
              <a:rPr lang="en-US" sz="30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ex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3000" dirty="0">
                <a:latin typeface="Arial" panose="020B0604020202020204"/>
                <a:cs typeface="Arial" panose="020B0604020202020204"/>
              </a:rPr>
              <a:t>ecta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t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ions</a:t>
            </a:r>
            <a:r>
              <a:rPr lang="en-US" sz="30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w</a:t>
            </a:r>
            <a:r>
              <a:rPr sz="3000" dirty="0">
                <a:latin typeface="Arial" panose="020B0604020202020204"/>
                <a:cs typeface="Arial" panose="020B0604020202020204"/>
              </a:rPr>
              <a:t>i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o</a:t>
            </a:r>
            <a:r>
              <a:rPr sz="3000" dirty="0">
                <a:latin typeface="Arial" panose="020B0604020202020204"/>
                <a:cs typeface="Arial" panose="020B0604020202020204"/>
              </a:rPr>
              <a:t>ut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demonstrating </a:t>
            </a:r>
            <a:r>
              <a:rPr lang="en-US" sz="3000" spc="-5" dirty="0">
                <a:latin typeface="Arial" panose="020B0604020202020204"/>
                <a:cs typeface="Arial" panose="020B0604020202020204"/>
              </a:rPr>
              <a:t>s</a:t>
            </a:r>
            <a:r>
              <a:rPr sz="3000" dirty="0">
                <a:latin typeface="Arial" panose="020B0604020202020204"/>
                <a:cs typeface="Arial" panose="020B0604020202020204"/>
              </a:rPr>
              <a:t>ignificant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flaws or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waste.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7175" y="495300"/>
            <a:ext cx="5849620" cy="466725"/>
            <a:chOff x="1027175" y="495300"/>
            <a:chExt cx="5849620" cy="466725"/>
          </a:xfrm>
        </p:grpSpPr>
        <p:sp>
          <p:nvSpPr>
            <p:cNvPr id="3" name="object 3"/>
            <p:cNvSpPr/>
            <p:nvPr/>
          </p:nvSpPr>
          <p:spPr>
            <a:xfrm>
              <a:off x="1027175" y="495300"/>
              <a:ext cx="5849112" cy="46634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2995" y="527430"/>
              <a:ext cx="5812878" cy="429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37844" y="1050036"/>
            <a:ext cx="3091180" cy="464820"/>
            <a:chOff x="1037844" y="1050036"/>
            <a:chExt cx="3091180" cy="464820"/>
          </a:xfrm>
        </p:grpSpPr>
        <p:sp>
          <p:nvSpPr>
            <p:cNvPr id="6" name="object 6"/>
            <p:cNvSpPr/>
            <p:nvPr/>
          </p:nvSpPr>
          <p:spPr>
            <a:xfrm>
              <a:off x="1037844" y="1050036"/>
              <a:ext cx="3090672" cy="464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3713" y="1081659"/>
              <a:ext cx="3054769" cy="4296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905761"/>
            <a:ext cx="6608445" cy="386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Leadership and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Initiative.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503555" indent="-49149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503555" algn="l"/>
                <a:tab pos="50419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People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involvement </a:t>
            </a:r>
            <a:r>
              <a:rPr sz="3000" dirty="0">
                <a:latin typeface="Arial" panose="020B0604020202020204"/>
                <a:cs typeface="Arial" panose="020B0604020202020204"/>
              </a:rPr>
              <a:t>in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process.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503555" indent="-49149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503555" algn="l"/>
                <a:tab pos="50419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Partnership and resource allocation.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Customer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Focus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419100"/>
            <a:ext cx="6826250" cy="539750"/>
            <a:chOff x="1028700" y="419100"/>
            <a:chExt cx="6826250" cy="539750"/>
          </a:xfrm>
        </p:grpSpPr>
        <p:sp>
          <p:nvSpPr>
            <p:cNvPr id="3" name="object 3"/>
            <p:cNvSpPr/>
            <p:nvPr/>
          </p:nvSpPr>
          <p:spPr>
            <a:xfrm>
              <a:off x="1028700" y="419100"/>
              <a:ext cx="6825996" cy="53949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453771"/>
              <a:ext cx="6786727" cy="500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40891" y="1065275"/>
            <a:ext cx="3606165" cy="539750"/>
            <a:chOff x="1040891" y="1065275"/>
            <a:chExt cx="3606165" cy="539750"/>
          </a:xfrm>
        </p:grpSpPr>
        <p:sp>
          <p:nvSpPr>
            <p:cNvPr id="6" name="object 6"/>
            <p:cNvSpPr/>
            <p:nvPr/>
          </p:nvSpPr>
          <p:spPr>
            <a:xfrm>
              <a:off x="1040891" y="1065275"/>
              <a:ext cx="3605784" cy="539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9289" y="1100327"/>
              <a:ext cx="3565956" cy="500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905761"/>
            <a:ext cx="6225540" cy="432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Process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 standardization.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Quality</a:t>
            </a:r>
            <a:r>
              <a:rPr sz="3000" spc="-19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Assurance.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Planning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</a:t>
            </a:r>
            <a:r>
              <a:rPr sz="3000" dirty="0">
                <a:latin typeface="Arial" panose="020B0604020202020204"/>
                <a:cs typeface="Arial" panose="020B0604020202020204"/>
              </a:rPr>
              <a:t>Quality</a:t>
            </a:r>
            <a:r>
              <a:rPr sz="3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information.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114" dirty="0">
                <a:latin typeface="Arial" panose="020B0604020202020204"/>
                <a:cs typeface="Arial" panose="020B0604020202020204"/>
              </a:rPr>
              <a:t>Top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Management </a:t>
            </a:r>
            <a:r>
              <a:rPr sz="3000" dirty="0">
                <a:latin typeface="Arial" panose="020B0604020202020204"/>
                <a:cs typeface="Arial" panose="020B0604020202020204"/>
              </a:rPr>
              <a:t>involvement </a:t>
            </a:r>
            <a:r>
              <a:rPr sz="3000" spc="-250" dirty="0">
                <a:latin typeface="Arial" panose="020B0604020202020204"/>
                <a:cs typeface="Arial" panose="020B0604020202020204"/>
              </a:rPr>
              <a:t>and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commitment.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419100"/>
            <a:ext cx="6697980" cy="440690"/>
            <a:chOff x="1028700" y="419100"/>
            <a:chExt cx="6697980" cy="440690"/>
          </a:xfrm>
        </p:grpSpPr>
        <p:sp>
          <p:nvSpPr>
            <p:cNvPr id="3" name="object 3"/>
            <p:cNvSpPr/>
            <p:nvPr/>
          </p:nvSpPr>
          <p:spPr>
            <a:xfrm>
              <a:off x="1028700" y="419100"/>
              <a:ext cx="6697980" cy="44043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453771"/>
              <a:ext cx="6658203" cy="400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28700" y="1059180"/>
            <a:ext cx="5099685" cy="539750"/>
            <a:chOff x="1028700" y="1059180"/>
            <a:chExt cx="5099685" cy="539750"/>
          </a:xfrm>
        </p:grpSpPr>
        <p:sp>
          <p:nvSpPr>
            <p:cNvPr id="6" name="object 6"/>
            <p:cNvSpPr/>
            <p:nvPr/>
          </p:nvSpPr>
          <p:spPr>
            <a:xfrm>
              <a:off x="1028700" y="1059180"/>
              <a:ext cx="5099304" cy="539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6792" y="1093851"/>
              <a:ext cx="5059273" cy="500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905761"/>
            <a:ext cx="7535545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Sustainable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Development and 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maintaining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ecological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balance.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Developing Core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Competence.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68389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Defining Business Processes </a:t>
            </a:r>
            <a:r>
              <a:rPr sz="3000" spc="-105" dirty="0">
                <a:latin typeface="Arial" panose="020B0604020202020204"/>
                <a:cs typeface="Arial" panose="020B0604020202020204"/>
              </a:rPr>
              <a:t>Through  </a:t>
            </a:r>
            <a:r>
              <a:rPr sz="3000" dirty="0">
                <a:latin typeface="Arial" panose="020B0604020202020204"/>
                <a:cs typeface="Arial" panose="020B0604020202020204"/>
              </a:rPr>
              <a:t>Business Process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</a:t>
            </a:r>
            <a:r>
              <a:rPr sz="30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engineering.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419100"/>
            <a:ext cx="6697980" cy="440690"/>
            <a:chOff x="1028700" y="419100"/>
            <a:chExt cx="6697980" cy="440690"/>
          </a:xfrm>
        </p:grpSpPr>
        <p:sp>
          <p:nvSpPr>
            <p:cNvPr id="3" name="object 3"/>
            <p:cNvSpPr/>
            <p:nvPr/>
          </p:nvSpPr>
          <p:spPr>
            <a:xfrm>
              <a:off x="1028700" y="419100"/>
              <a:ext cx="6697980" cy="44043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453771"/>
              <a:ext cx="6658203" cy="400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28700" y="1059180"/>
            <a:ext cx="5099685" cy="539750"/>
            <a:chOff x="1028700" y="1059180"/>
            <a:chExt cx="5099685" cy="539750"/>
          </a:xfrm>
        </p:grpSpPr>
        <p:sp>
          <p:nvSpPr>
            <p:cNvPr id="6" name="object 6"/>
            <p:cNvSpPr/>
            <p:nvPr/>
          </p:nvSpPr>
          <p:spPr>
            <a:xfrm>
              <a:off x="1028700" y="1059180"/>
              <a:ext cx="5099304" cy="539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6792" y="1093851"/>
              <a:ext cx="5059273" cy="500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860041"/>
            <a:ext cx="7703184" cy="418383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6875" marR="443865" indent="-384810">
              <a:lnSpc>
                <a:spcPts val="3240"/>
              </a:lnSpc>
              <a:spcBef>
                <a:spcPts val="50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Shifting </a:t>
            </a:r>
            <a:r>
              <a:rPr sz="3000" dirty="0">
                <a:latin typeface="Arial" panose="020B0604020202020204"/>
                <a:cs typeface="Arial" panose="020B0604020202020204"/>
              </a:rPr>
              <a:t>to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e-commerce </a:t>
            </a:r>
            <a:r>
              <a:rPr sz="3000" dirty="0">
                <a:latin typeface="Arial" panose="020B0604020202020204"/>
                <a:cs typeface="Arial" panose="020B0604020202020204"/>
              </a:rPr>
              <a:t>to wider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range </a:t>
            </a:r>
            <a:r>
              <a:rPr sz="3000" spc="-365" dirty="0">
                <a:latin typeface="Arial" panose="020B0604020202020204"/>
                <a:cs typeface="Arial" panose="020B0604020202020204"/>
              </a:rPr>
              <a:t>of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markets.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05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ts val="324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Maintaining Customer Relationship 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through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electronic Customer relationship and  </a:t>
            </a:r>
            <a:r>
              <a:rPr sz="3000" dirty="0">
                <a:latin typeface="Arial" panose="020B0604020202020204"/>
                <a:cs typeface="Arial" panose="020B0604020202020204"/>
              </a:rPr>
              <a:t>resolving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issues</a:t>
            </a:r>
            <a:r>
              <a:rPr sz="30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promptly.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050" dirty="0">
              <a:latin typeface="Arial" panose="020B0604020202020204"/>
              <a:cs typeface="Arial" panose="020B0604020202020204"/>
            </a:endParaRPr>
          </a:p>
          <a:p>
            <a:pPr marL="396875" marR="175895" indent="-384810">
              <a:lnSpc>
                <a:spcPts val="324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Developing </a:t>
            </a:r>
            <a:r>
              <a:rPr sz="3000" dirty="0">
                <a:latin typeface="Arial" panose="020B0604020202020204"/>
                <a:cs typeface="Arial" panose="020B0604020202020204"/>
              </a:rPr>
              <a:t>Social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Consciousness 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through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organizing social activities and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Programs.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419100"/>
            <a:ext cx="6697980" cy="440690"/>
            <a:chOff x="1028700" y="419100"/>
            <a:chExt cx="6697980" cy="440690"/>
          </a:xfrm>
        </p:grpSpPr>
        <p:sp>
          <p:nvSpPr>
            <p:cNvPr id="3" name="object 3"/>
            <p:cNvSpPr/>
            <p:nvPr/>
          </p:nvSpPr>
          <p:spPr>
            <a:xfrm>
              <a:off x="1028700" y="419100"/>
              <a:ext cx="6697980" cy="44043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453771"/>
              <a:ext cx="6658203" cy="400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28700" y="1059180"/>
            <a:ext cx="5099685" cy="539750"/>
            <a:chOff x="1028700" y="1059180"/>
            <a:chExt cx="5099685" cy="539750"/>
          </a:xfrm>
        </p:grpSpPr>
        <p:sp>
          <p:nvSpPr>
            <p:cNvPr id="6" name="object 6"/>
            <p:cNvSpPr/>
            <p:nvPr/>
          </p:nvSpPr>
          <p:spPr>
            <a:xfrm>
              <a:off x="1028700" y="1059180"/>
              <a:ext cx="5099304" cy="539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6792" y="1093851"/>
              <a:ext cx="5059273" cy="500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860041"/>
            <a:ext cx="7115175" cy="4408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Zero Defect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</a:t>
            </a:r>
            <a:r>
              <a:rPr sz="3000" dirty="0">
                <a:latin typeface="Arial" panose="020B0604020202020204"/>
                <a:cs typeface="Arial" panose="020B0604020202020204"/>
              </a:rPr>
              <a:t>Zero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Effect.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100" dirty="0">
              <a:latin typeface="Arial" panose="020B0604020202020204"/>
              <a:cs typeface="Arial" panose="020B0604020202020204"/>
            </a:endParaRPr>
          </a:p>
          <a:p>
            <a:pPr marL="396875" marR="243840" indent="-384810">
              <a:lnSpc>
                <a:spcPts val="324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Maintaining 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Total </a:t>
            </a:r>
            <a:r>
              <a:rPr sz="3000" dirty="0">
                <a:latin typeface="Arial" panose="020B0604020202020204"/>
                <a:cs typeface="Arial" panose="020B0604020202020204"/>
              </a:rPr>
              <a:t>Quality 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Management  </a:t>
            </a:r>
            <a:r>
              <a:rPr sz="3000" dirty="0">
                <a:latin typeface="Arial" panose="020B0604020202020204"/>
                <a:cs typeface="Arial" panose="020B0604020202020204"/>
              </a:rPr>
              <a:t>Policies.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370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Going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Green.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10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ts val="324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Measuring </a:t>
            </a:r>
            <a:r>
              <a:rPr sz="3000" dirty="0">
                <a:latin typeface="Arial" panose="020B0604020202020204"/>
                <a:cs typeface="Arial" panose="020B0604020202020204"/>
              </a:rPr>
              <a:t>Social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Impact through </a:t>
            </a:r>
            <a:r>
              <a:rPr sz="3000" spc="-130" dirty="0">
                <a:latin typeface="Arial" panose="020B0604020202020204"/>
                <a:cs typeface="Arial" panose="020B0604020202020204"/>
              </a:rPr>
              <a:t>Social  </a:t>
            </a:r>
            <a:r>
              <a:rPr sz="3000" dirty="0">
                <a:latin typeface="Arial" panose="020B0604020202020204"/>
                <a:cs typeface="Arial" panose="020B0604020202020204"/>
              </a:rPr>
              <a:t>Audits.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OF MORAL RESPONSIBILITY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indent="-46228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causality. ( the relation between cause and effect)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indent="-46228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indent="-46228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knowledge. ( the facts, information and the skills acquired by the person through education or experience)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indent="-46228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280" indent="-46228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Freedom. (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of speech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act without any restraints)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7175" y="789431"/>
            <a:ext cx="6728459" cy="340360"/>
            <a:chOff x="1027175" y="789431"/>
            <a:chExt cx="6728459" cy="340360"/>
          </a:xfrm>
        </p:grpSpPr>
        <p:sp>
          <p:nvSpPr>
            <p:cNvPr id="3" name="object 3"/>
            <p:cNvSpPr/>
            <p:nvPr/>
          </p:nvSpPr>
          <p:spPr>
            <a:xfrm>
              <a:off x="1027175" y="789431"/>
              <a:ext cx="6728459" cy="33985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0493" y="818641"/>
              <a:ext cx="6694728" cy="3072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9948" y="1905761"/>
            <a:ext cx="7920990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40767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Setting Priorities </a:t>
            </a:r>
            <a:r>
              <a:rPr sz="3000" dirty="0">
                <a:latin typeface="Arial" panose="020B0604020202020204"/>
                <a:cs typeface="Arial" panose="020B0604020202020204"/>
              </a:rPr>
              <a:t>of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objectives and </a:t>
            </a:r>
            <a:r>
              <a:rPr sz="3000" spc="-114" dirty="0">
                <a:latin typeface="Arial" panose="020B0604020202020204"/>
                <a:cs typeface="Arial" panose="020B0604020202020204"/>
              </a:rPr>
              <a:t>running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business through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effective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policies.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247015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Working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coherently </a:t>
            </a:r>
            <a:r>
              <a:rPr sz="3000" dirty="0">
                <a:latin typeface="Arial" panose="020B0604020202020204"/>
                <a:cs typeface="Arial" panose="020B0604020202020204"/>
              </a:rPr>
              <a:t>with Mission </a:t>
            </a:r>
            <a:r>
              <a:rPr sz="3000" spc="-90" dirty="0">
                <a:latin typeface="Arial" panose="020B0604020202020204"/>
                <a:cs typeface="Arial" panose="020B0604020202020204"/>
              </a:rPr>
              <a:t>Statement  </a:t>
            </a:r>
            <a:r>
              <a:rPr sz="3000" dirty="0">
                <a:latin typeface="Arial" panose="020B0604020202020204"/>
                <a:cs typeface="Arial" panose="020B0604020202020204"/>
              </a:rPr>
              <a:t>of the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company.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Setting Broader Goals for shouldering </a:t>
            </a:r>
            <a:r>
              <a:rPr sz="3000" spc="-130" dirty="0">
                <a:latin typeface="Arial" panose="020B0604020202020204"/>
                <a:cs typeface="Arial" panose="020B0604020202020204"/>
              </a:rPr>
              <a:t>Social  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responsibility.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5463" y="419100"/>
            <a:ext cx="7393305" cy="546100"/>
            <a:chOff x="1045463" y="419100"/>
            <a:chExt cx="7393305" cy="546100"/>
          </a:xfrm>
        </p:grpSpPr>
        <p:sp>
          <p:nvSpPr>
            <p:cNvPr id="3" name="object 3"/>
            <p:cNvSpPr/>
            <p:nvPr/>
          </p:nvSpPr>
          <p:spPr>
            <a:xfrm>
              <a:off x="1045463" y="419100"/>
              <a:ext cx="7392924" cy="54559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3975" y="453771"/>
              <a:ext cx="7352728" cy="5066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40891" y="1057655"/>
            <a:ext cx="5594985" cy="547370"/>
            <a:chOff x="1040891" y="1057655"/>
            <a:chExt cx="5594985" cy="547370"/>
          </a:xfrm>
        </p:grpSpPr>
        <p:sp>
          <p:nvSpPr>
            <p:cNvPr id="6" name="object 6"/>
            <p:cNvSpPr/>
            <p:nvPr/>
          </p:nvSpPr>
          <p:spPr>
            <a:xfrm>
              <a:off x="1040891" y="1057655"/>
              <a:ext cx="5594604" cy="547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9289" y="1093469"/>
              <a:ext cx="5554776" cy="5069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905761"/>
            <a:ext cx="7660640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Setting Priorities, Premises </a:t>
            </a:r>
            <a:r>
              <a:rPr sz="3000" dirty="0">
                <a:latin typeface="Arial" panose="020B0604020202020204"/>
                <a:cs typeface="Arial" panose="020B0604020202020204"/>
              </a:rPr>
              <a:t>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1094740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Getting Inputs </a:t>
            </a:r>
            <a:r>
              <a:rPr sz="3000" dirty="0">
                <a:latin typeface="Arial" panose="020B0604020202020204"/>
                <a:cs typeface="Arial" panose="020B0604020202020204"/>
              </a:rPr>
              <a:t>in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 form </a:t>
            </a:r>
            <a:r>
              <a:rPr sz="3000" dirty="0">
                <a:latin typeface="Arial" panose="020B0604020202020204"/>
                <a:cs typeface="Arial" panose="020B0604020202020204"/>
              </a:rPr>
              <a:t>of 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relevant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information.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Setting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SMART </a:t>
            </a:r>
            <a:r>
              <a:rPr sz="3000" dirty="0">
                <a:latin typeface="Arial" panose="020B0604020202020204"/>
                <a:cs typeface="Arial" panose="020B0604020202020204"/>
              </a:rPr>
              <a:t>– goals ( Specific,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Measurable, </a:t>
            </a:r>
            <a:r>
              <a:rPr sz="3000" dirty="0">
                <a:latin typeface="Arial" panose="020B0604020202020204"/>
                <a:cs typeface="Arial" panose="020B0604020202020204"/>
              </a:rPr>
              <a:t>Achievable, Realistic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</a:t>
            </a:r>
            <a:r>
              <a:rPr sz="3000" spc="-31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time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bound)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5463" y="419100"/>
            <a:ext cx="7393305" cy="546100"/>
            <a:chOff x="1045463" y="419100"/>
            <a:chExt cx="7393305" cy="546100"/>
          </a:xfrm>
        </p:grpSpPr>
        <p:sp>
          <p:nvSpPr>
            <p:cNvPr id="3" name="object 3"/>
            <p:cNvSpPr/>
            <p:nvPr/>
          </p:nvSpPr>
          <p:spPr>
            <a:xfrm>
              <a:off x="1045463" y="419100"/>
              <a:ext cx="7392924" cy="54559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3975" y="453771"/>
              <a:ext cx="7352728" cy="5066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40891" y="1057655"/>
            <a:ext cx="5594985" cy="547370"/>
            <a:chOff x="1040891" y="1057655"/>
            <a:chExt cx="5594985" cy="547370"/>
          </a:xfrm>
        </p:grpSpPr>
        <p:sp>
          <p:nvSpPr>
            <p:cNvPr id="6" name="object 6"/>
            <p:cNvSpPr/>
            <p:nvPr/>
          </p:nvSpPr>
          <p:spPr>
            <a:xfrm>
              <a:off x="1040891" y="1057655"/>
              <a:ext cx="5594604" cy="547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9289" y="1093469"/>
              <a:ext cx="5554776" cy="5069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905761"/>
            <a:ext cx="7849234" cy="2736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Avoid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Nepotism and Discriminatory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Policies.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Consulting a Lawyer for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drafting</a:t>
            </a:r>
            <a:r>
              <a:rPr sz="3000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Ethics.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Appointing a </a:t>
            </a:r>
            <a:r>
              <a:rPr sz="3000" dirty="0">
                <a:latin typeface="Arial" panose="020B0604020202020204"/>
                <a:cs typeface="Arial" panose="020B0604020202020204"/>
              </a:rPr>
              <a:t>Compliance</a:t>
            </a:r>
            <a:r>
              <a:rPr sz="3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Officer.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419100"/>
            <a:ext cx="6243955" cy="546100"/>
            <a:chOff x="1028700" y="419100"/>
            <a:chExt cx="6243955" cy="546100"/>
          </a:xfrm>
        </p:grpSpPr>
        <p:sp>
          <p:nvSpPr>
            <p:cNvPr id="3" name="object 3"/>
            <p:cNvSpPr/>
            <p:nvPr/>
          </p:nvSpPr>
          <p:spPr>
            <a:xfrm>
              <a:off x="1028700" y="419100"/>
              <a:ext cx="6243828" cy="54559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453771"/>
              <a:ext cx="6204940" cy="5066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45463" y="1065275"/>
            <a:ext cx="6922134" cy="539750"/>
            <a:chOff x="1045463" y="1065275"/>
            <a:chExt cx="6922134" cy="539750"/>
          </a:xfrm>
        </p:grpSpPr>
        <p:sp>
          <p:nvSpPr>
            <p:cNvPr id="6" name="object 6"/>
            <p:cNvSpPr/>
            <p:nvPr/>
          </p:nvSpPr>
          <p:spPr>
            <a:xfrm>
              <a:off x="1045463" y="1065275"/>
              <a:ext cx="6922008" cy="539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3975" y="1100327"/>
              <a:ext cx="6882066" cy="500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905761"/>
            <a:ext cx="7701280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  <a:tab pos="2613025" algn="l"/>
              </a:tabLst>
            </a:pPr>
            <a:r>
              <a:rPr sz="3000" spc="-85" dirty="0">
                <a:latin typeface="Arial" panose="020B0604020202020204"/>
                <a:cs typeface="Arial" panose="020B0604020202020204"/>
              </a:rPr>
              <a:t>Tata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Group-	Through </a:t>
            </a:r>
            <a:r>
              <a:rPr sz="3000" dirty="0">
                <a:latin typeface="Arial" panose="020B0604020202020204"/>
                <a:cs typeface="Arial" panose="020B0604020202020204"/>
              </a:rPr>
              <a:t>its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22 </a:t>
            </a:r>
            <a:r>
              <a:rPr sz="3000" dirty="0">
                <a:latin typeface="Arial" panose="020B0604020202020204"/>
                <a:cs typeface="Arial" panose="020B0604020202020204"/>
              </a:rPr>
              <a:t>Clause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code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of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Ethical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Practices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506730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Patagonia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American Company </a:t>
            </a:r>
            <a:r>
              <a:rPr sz="3000" spc="-130" dirty="0">
                <a:latin typeface="Arial" panose="020B0604020202020204"/>
                <a:cs typeface="Arial" panose="020B0604020202020204"/>
              </a:rPr>
              <a:t>making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Outdoor </a:t>
            </a:r>
            <a:r>
              <a:rPr sz="3000" dirty="0">
                <a:latin typeface="Arial" panose="020B0604020202020204"/>
                <a:cs typeface="Arial" panose="020B0604020202020204"/>
              </a:rPr>
              <a:t>Clothing.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Arial" panose="020B0604020202020204"/>
              <a:buChar char=""/>
            </a:pPr>
            <a:endParaRPr sz="4350" dirty="0">
              <a:latin typeface="Arial" panose="020B0604020202020204"/>
              <a:cs typeface="Arial" panose="020B0604020202020204"/>
            </a:endParaRPr>
          </a:p>
          <a:p>
            <a:pPr marL="396875" marR="409575" indent="-384810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  <a:tab pos="1722755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Starbucks :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100% </a:t>
            </a:r>
            <a:r>
              <a:rPr sz="3000" dirty="0">
                <a:latin typeface="Arial" panose="020B0604020202020204"/>
                <a:cs typeface="Arial" panose="020B0604020202020204"/>
              </a:rPr>
              <a:t>Sustainably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Sourced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Coffee	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Under </a:t>
            </a:r>
            <a:r>
              <a:rPr sz="3000" dirty="0">
                <a:latin typeface="Arial" panose="020B0604020202020204"/>
                <a:cs typeface="Arial" panose="020B0604020202020204"/>
              </a:rPr>
              <a:t>its CAFÉ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Program-</a:t>
            </a:r>
            <a:r>
              <a:rPr sz="3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Coffee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</a:t>
            </a:r>
            <a:r>
              <a:rPr sz="3000" dirty="0">
                <a:latin typeface="Arial" panose="020B0604020202020204"/>
                <a:cs typeface="Arial" panose="020B0604020202020204"/>
              </a:rPr>
              <a:t>Farmer Equity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Practices.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419100"/>
            <a:ext cx="6243955" cy="546100"/>
            <a:chOff x="1028700" y="419100"/>
            <a:chExt cx="6243955" cy="546100"/>
          </a:xfrm>
        </p:grpSpPr>
        <p:sp>
          <p:nvSpPr>
            <p:cNvPr id="3" name="object 3"/>
            <p:cNvSpPr/>
            <p:nvPr/>
          </p:nvSpPr>
          <p:spPr>
            <a:xfrm>
              <a:off x="1028700" y="419100"/>
              <a:ext cx="6243828" cy="54559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6792" y="453771"/>
              <a:ext cx="6204940" cy="5066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45463" y="1065275"/>
            <a:ext cx="6922134" cy="539750"/>
            <a:chOff x="1045463" y="1065275"/>
            <a:chExt cx="6922134" cy="539750"/>
          </a:xfrm>
        </p:grpSpPr>
        <p:sp>
          <p:nvSpPr>
            <p:cNvPr id="6" name="object 6"/>
            <p:cNvSpPr/>
            <p:nvPr/>
          </p:nvSpPr>
          <p:spPr>
            <a:xfrm>
              <a:off x="1045463" y="1065275"/>
              <a:ext cx="6922008" cy="539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3975" y="1100327"/>
              <a:ext cx="6882066" cy="500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9948" y="1860041"/>
            <a:ext cx="7914005" cy="384784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6875" marR="865505" indent="-384810">
              <a:lnSpc>
                <a:spcPts val="3240"/>
              </a:lnSpc>
              <a:spcBef>
                <a:spcPts val="50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 </a:t>
            </a:r>
            <a:r>
              <a:rPr sz="3000" dirty="0">
                <a:latin typeface="Arial" panose="020B0604020202020204"/>
                <a:cs typeface="Arial" panose="020B0604020202020204"/>
              </a:rPr>
              <a:t>&amp; M: Clothing Retailer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by 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maintaining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98.5%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transparency.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 marL="396875" marR="43815" indent="-384810">
              <a:lnSpc>
                <a:spcPts val="3240"/>
              </a:lnSpc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WIPRO Ltd. :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Spent nine hundred Crore  Rupees in Karnataka and Andra Pradesh</a:t>
            </a:r>
            <a:r>
              <a:rPr sz="3000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for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developing School </a:t>
            </a:r>
            <a:r>
              <a:rPr sz="3000" dirty="0">
                <a:latin typeface="Arial" panose="020B0604020202020204"/>
                <a:cs typeface="Arial" panose="020B0604020202020204"/>
              </a:rPr>
              <a:t>for raising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education  standard.</a:t>
            </a:r>
            <a:endParaRPr sz="3000" dirty="0">
              <a:latin typeface="Arial" panose="020B0604020202020204"/>
              <a:cs typeface="Arial" panose="020B0604020202020204"/>
            </a:endParaRPr>
          </a:p>
          <a:p>
            <a:pPr marL="396875" marR="5080" indent="-384810">
              <a:lnSpc>
                <a:spcPts val="3240"/>
              </a:lnSpc>
              <a:spcBef>
                <a:spcPts val="725"/>
              </a:spcBef>
              <a:buClr>
                <a:srgbClr val="FF388B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ISHA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Foundation: Developing Schools </a:t>
            </a:r>
            <a:r>
              <a:rPr sz="3000" dirty="0">
                <a:latin typeface="Arial" panose="020B0604020202020204"/>
                <a:cs typeface="Arial" panose="020B0604020202020204"/>
              </a:rPr>
              <a:t>for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Poor and </a:t>
            </a:r>
            <a:r>
              <a:rPr sz="3000" dirty="0">
                <a:latin typeface="Arial" panose="020B0604020202020204"/>
                <a:cs typeface="Arial" panose="020B0604020202020204"/>
              </a:rPr>
              <a:t>Running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Kaveri </a:t>
            </a:r>
            <a:r>
              <a:rPr sz="3000" dirty="0">
                <a:latin typeface="Arial" panose="020B0604020202020204"/>
                <a:cs typeface="Arial" panose="020B0604020202020204"/>
              </a:rPr>
              <a:t>calling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program</a:t>
            </a:r>
            <a:r>
              <a:rPr sz="3000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for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intense plantation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drive.</a:t>
            </a:r>
            <a:endParaRPr sz="30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97839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leaders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have long recognized that they play a key role in promoting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conduct in their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set the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tone that pervades the entire organization. ... They lead by example. Ethics is communicated through words, but words are compelling only when they are supported by action.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153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Balanced Concept of Freedom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concept of freedom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that to be morally responsible for something, an individual had to have some amount of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some suitable time prior to the action to the action or outcome for which he is responsible.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680719"/>
            <a:ext cx="655320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spc="-15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F</a:t>
            </a:r>
            <a:r>
              <a:rPr sz="7900" spc="-10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reedo</a:t>
            </a:r>
            <a:r>
              <a:rPr lang="en-US" sz="7900" spc="-10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m</a:t>
            </a:r>
            <a:endParaRPr sz="7900" dirty="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3083" y="2644139"/>
            <a:ext cx="6946900" cy="952500"/>
            <a:chOff x="1053083" y="2644139"/>
            <a:chExt cx="6946900" cy="952500"/>
          </a:xfrm>
        </p:grpSpPr>
        <p:sp>
          <p:nvSpPr>
            <p:cNvPr id="7" name="object 7"/>
            <p:cNvSpPr/>
            <p:nvPr/>
          </p:nvSpPr>
          <p:spPr>
            <a:xfrm>
              <a:off x="1067561" y="2658617"/>
              <a:ext cx="6917690" cy="923925"/>
            </a:xfrm>
            <a:custGeom>
              <a:avLst/>
              <a:gdLst/>
              <a:ahLst/>
              <a:cxnLst/>
              <a:rect l="l" t="t" r="r" b="b"/>
              <a:pathLst>
                <a:path w="6917690" h="923925">
                  <a:moveTo>
                    <a:pt x="0" y="923543"/>
                  </a:moveTo>
                  <a:lnTo>
                    <a:pt x="6917436" y="923543"/>
                  </a:lnTo>
                  <a:lnTo>
                    <a:pt x="6917436" y="0"/>
                  </a:lnTo>
                  <a:lnTo>
                    <a:pt x="0" y="0"/>
                  </a:lnTo>
                  <a:lnTo>
                    <a:pt x="0" y="923543"/>
                  </a:lnTo>
                  <a:close/>
                </a:path>
              </a:pathLst>
            </a:custGeom>
            <a:ln w="2895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51660" y="2896996"/>
              <a:ext cx="6314820" cy="48577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0685" y="1870329"/>
            <a:ext cx="5952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Arial Black" panose="020B0A04020102020204"/>
                <a:cs typeface="Arial Black" panose="020B0A04020102020204"/>
              </a:rPr>
              <a:t>Freedom </a:t>
            </a:r>
            <a:r>
              <a:rPr sz="4000" spc="-5" dirty="0">
                <a:latin typeface="Arial Black" panose="020B0A04020102020204"/>
                <a:cs typeface="Arial Black" panose="020B0A04020102020204"/>
              </a:rPr>
              <a:t>is not</a:t>
            </a:r>
            <a:r>
              <a:rPr sz="4000" spc="-7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000" spc="20" dirty="0">
                <a:latin typeface="Arial Black" panose="020B0A04020102020204"/>
                <a:cs typeface="Arial Black" panose="020B0A04020102020204"/>
              </a:rPr>
              <a:t>worth</a:t>
            </a:r>
            <a:endParaRPr sz="4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4901" y="2479624"/>
            <a:ext cx="5545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Arial Black" panose="020B0A04020102020204"/>
                <a:cs typeface="Arial Black" panose="020B0A04020102020204"/>
              </a:rPr>
              <a:t>having </a:t>
            </a:r>
            <a:r>
              <a:rPr sz="4000" spc="-5" dirty="0">
                <a:latin typeface="Arial Black" panose="020B0A04020102020204"/>
                <a:cs typeface="Arial Black" panose="020B0A04020102020204"/>
              </a:rPr>
              <a:t>if it does</a:t>
            </a:r>
            <a:r>
              <a:rPr sz="4000" spc="17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000" spc="-5" dirty="0">
                <a:latin typeface="Arial Black" panose="020B0A04020102020204"/>
                <a:cs typeface="Arial Black" panose="020B0A04020102020204"/>
              </a:rPr>
              <a:t>not</a:t>
            </a:r>
            <a:endParaRPr sz="4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2377" y="3089909"/>
            <a:ext cx="6308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latin typeface="Arial Black" panose="020B0A04020102020204"/>
                <a:cs typeface="Arial Black" panose="020B0A04020102020204"/>
              </a:rPr>
              <a:t>include </a:t>
            </a:r>
            <a:r>
              <a:rPr sz="4000" spc="-5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4000" spc="5" dirty="0">
                <a:latin typeface="Arial Black" panose="020B0A04020102020204"/>
                <a:cs typeface="Arial Black" panose="020B0A04020102020204"/>
              </a:rPr>
              <a:t>freedom</a:t>
            </a:r>
            <a:r>
              <a:rPr sz="4000" spc="-3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000" spc="-5" dirty="0">
                <a:latin typeface="Arial Black" panose="020B0A04020102020204"/>
                <a:cs typeface="Arial Black" panose="020B0A04020102020204"/>
              </a:rPr>
              <a:t>to</a:t>
            </a:r>
            <a:endParaRPr sz="4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8222" y="3630960"/>
            <a:ext cx="4220845" cy="12465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4000" spc="-40" dirty="0">
                <a:latin typeface="Arial Black" panose="020B0A04020102020204"/>
                <a:cs typeface="Arial Black" panose="020B0A04020102020204"/>
              </a:rPr>
              <a:t>make</a:t>
            </a:r>
            <a:r>
              <a:rPr sz="4000" spc="-5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4000" spc="-25" dirty="0">
                <a:latin typeface="Arial Black" panose="020B0A04020102020204"/>
                <a:cs typeface="Arial Black" panose="020B0A04020102020204"/>
              </a:rPr>
              <a:t>mistakes</a:t>
            </a:r>
            <a:endParaRPr sz="4000">
              <a:latin typeface="Arial Black" panose="020B0A04020102020204"/>
              <a:cs typeface="Arial Black" panose="020B0A04020102020204"/>
            </a:endParaRPr>
          </a:p>
          <a:p>
            <a:pPr marR="299720" algn="ctr">
              <a:lnSpc>
                <a:spcPct val="100000"/>
              </a:lnSpc>
              <a:spcBef>
                <a:spcPts val="435"/>
              </a:spcBef>
            </a:pPr>
            <a:r>
              <a:rPr sz="3200" dirty="0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rPr>
              <a:t>-Mahatma</a:t>
            </a:r>
            <a:r>
              <a:rPr sz="3200" spc="-25" dirty="0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rPr>
              <a:t>Gandhi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2140" y="753871"/>
            <a:ext cx="114744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dirty="0">
                <a:latin typeface="Times New Roman" panose="02020603050405020304"/>
                <a:cs typeface="Times New Roman" panose="02020603050405020304"/>
              </a:rPr>
              <a:t>“</a:t>
            </a:r>
            <a:endParaRPr sz="199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009" y="2994786"/>
            <a:ext cx="114744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dirty="0">
                <a:latin typeface="Times New Roman" panose="02020603050405020304"/>
                <a:cs typeface="Times New Roman" panose="02020603050405020304"/>
              </a:rPr>
              <a:t>”</a:t>
            </a:r>
            <a:endParaRPr sz="199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2144"/>
            <a:ext cx="6112764" cy="48508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94628" y="2013585"/>
            <a:ext cx="307213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05"/>
              </a:spcBef>
            </a:pPr>
            <a:r>
              <a:rPr sz="4400" dirty="0"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4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dirty="0">
                <a:latin typeface="Times New Roman" panose="02020603050405020304"/>
                <a:cs typeface="Times New Roman" panose="02020603050405020304"/>
              </a:rPr>
              <a:t>does</a:t>
            </a: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5230"/>
              </a:lnSpc>
            </a:pPr>
            <a:r>
              <a:rPr sz="4400" spc="5" dirty="0">
                <a:latin typeface="Arial Black" panose="020B0A04020102020204"/>
                <a:cs typeface="Arial Black" panose="020B0A04020102020204"/>
              </a:rPr>
              <a:t>FREEDOM</a:t>
            </a:r>
            <a:endParaRPr sz="4400">
              <a:latin typeface="Arial Black" panose="020B0A04020102020204"/>
              <a:cs typeface="Arial Black" panose="020B0A04020102020204"/>
            </a:endParaRPr>
          </a:p>
          <a:p>
            <a:pPr marL="12700" marR="1048385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latin typeface="Times New Roman" panose="02020603050405020304"/>
                <a:cs typeface="Times New Roman" panose="02020603050405020304"/>
              </a:rPr>
              <a:t>means</a:t>
            </a:r>
            <a:r>
              <a:rPr sz="44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dirty="0">
                <a:latin typeface="Times New Roman" panose="02020603050405020304"/>
                <a:cs typeface="Times New Roman" panose="02020603050405020304"/>
              </a:rPr>
              <a:t>to  </a:t>
            </a:r>
            <a:r>
              <a:rPr sz="4400" spc="5" dirty="0">
                <a:latin typeface="Times New Roman" panose="02020603050405020304"/>
                <a:cs typeface="Times New Roman" panose="02020603050405020304"/>
              </a:rPr>
              <a:t>you?</a:t>
            </a:r>
            <a:endParaRPr sz="4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7855</Words>
  <Application>WPS Presentation</Application>
  <PresentationFormat>On-screen Show (4:3)</PresentationFormat>
  <Paragraphs>296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Arial</vt:lpstr>
      <vt:lpstr>SimSun</vt:lpstr>
      <vt:lpstr>Wingdings</vt:lpstr>
      <vt:lpstr>Times New Roman</vt:lpstr>
      <vt:lpstr>Calibri</vt:lpstr>
      <vt:lpstr>Comic Sans MS</vt:lpstr>
      <vt:lpstr>Arial Black</vt:lpstr>
      <vt:lpstr>Times New Roman</vt:lpstr>
      <vt:lpstr>Microsoft YaHei</vt:lpstr>
      <vt:lpstr>Arial Unicode MS</vt:lpstr>
      <vt:lpstr>Arial</vt:lpstr>
      <vt:lpstr>AR CENA</vt:lpstr>
      <vt:lpstr>Segoe Print</vt:lpstr>
      <vt:lpstr>Office Theme</vt:lpstr>
      <vt:lpstr>Unit 2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Freedom</vt:lpstr>
      <vt:lpstr>“</vt:lpstr>
      <vt:lpstr>PowerPoint 演示文稿</vt:lpstr>
      <vt:lpstr>FREEDOM</vt:lpstr>
      <vt:lpstr>FREEDOM</vt:lpstr>
      <vt:lpstr>PowerPoint 演示文稿</vt:lpstr>
      <vt:lpstr>Internal Freedom</vt:lpstr>
      <vt:lpstr>Self Freedom</vt:lpstr>
      <vt:lpstr>External Freedom</vt:lpstr>
      <vt:lpstr>Political Freedom</vt:lpstr>
      <vt:lpstr>Collective Freedom</vt:lpstr>
      <vt:lpstr>Spiritual Freedom</vt:lpstr>
      <vt:lpstr>PowerPoint 演示文稿</vt:lpstr>
      <vt:lpstr>PowerPoint 演示文稿</vt:lpstr>
      <vt:lpstr>RESPONSIBILITY</vt:lpstr>
      <vt:lpstr>RESPONSIBILITY CONTEXT</vt:lpstr>
      <vt:lpstr>RESPONSIBILITY CONTEXT</vt:lpstr>
      <vt:lpstr>RESPONSIBILITY AND JUSTICE</vt:lpstr>
      <vt:lpstr>RESPONSIBILITY AND JUSTICE</vt:lpstr>
      <vt:lpstr>Four Kinds of Responsibility</vt:lpstr>
      <vt:lpstr>The Relata of Responsibility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sangeeta jain</dc:creator>
  <cp:lastModifiedBy>91942</cp:lastModifiedBy>
  <cp:revision>29</cp:revision>
  <dcterms:created xsi:type="dcterms:W3CDTF">2021-03-23T04:53:00Z</dcterms:created>
  <dcterms:modified xsi:type="dcterms:W3CDTF">2024-07-16T04:30:03Z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3DA803746C0A4B528F9CAF595D343BD1_12</vt:lpwstr>
  </property>
  <property fmtid="{D5CDD505-2E9C-101B-9397-08002B2CF9AE}" pid="3" name="KSOProductBuildVer">
    <vt:lpwstr>1033-12.2.0.17119</vt:lpwstr>
  </property>
</Properties>
</file>