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61" r:id="rId4"/>
    <p:sldId id="262" r:id="rId5"/>
    <p:sldId id="290" r:id="rId6"/>
    <p:sldId id="291" r:id="rId7"/>
    <p:sldId id="283" r:id="rId8"/>
    <p:sldId id="280" r:id="rId9"/>
    <p:sldId id="263" r:id="rId10"/>
    <p:sldId id="264" r:id="rId11"/>
    <p:sldId id="284" r:id="rId12"/>
    <p:sldId id="265" r:id="rId13"/>
    <p:sldId id="266" r:id="rId14"/>
    <p:sldId id="267" r:id="rId15"/>
    <p:sldId id="268" r:id="rId16"/>
    <p:sldId id="285" r:id="rId17"/>
    <p:sldId id="286" r:id="rId18"/>
    <p:sldId id="269" r:id="rId19"/>
    <p:sldId id="270" r:id="rId20"/>
    <p:sldId id="271" r:id="rId21"/>
    <p:sldId id="272" r:id="rId22"/>
    <p:sldId id="273" r:id="rId23"/>
    <p:sldId id="274" r:id="rId24"/>
    <p:sldId id="275" r:id="rId25"/>
    <p:sldId id="276" r:id="rId26"/>
    <p:sldId id="277" r:id="rId27"/>
    <p:sldId id="278" r:id="rId28"/>
    <p:sldId id="279" r:id="rId29"/>
    <p:sldId id="281" r:id="rId30"/>
    <p:sldId id="282"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CBC"/>
    <a:srgbClr val="EFF1C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392"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3C6B59-646D-4FBE-AAB2-D360CBA4618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3C6B59-646D-4FBE-AAB2-D360CBA4618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3C6B59-646D-4FBE-AAB2-D360CBA4618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3C6B59-646D-4FBE-AAB2-D360CBA4618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3C6B59-646D-4FBE-AAB2-D360CBA4618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3C6B59-646D-4FBE-AAB2-D360CBA4618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3C6B59-646D-4FBE-AAB2-D360CBA4618B}" type="datetimeFigureOut">
              <a:rPr lang="en-US" smtClean="0"/>
              <a:pPr/>
              <a:t>3/18/2021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3C6B59-646D-4FBE-AAB2-D360CBA4618B}" type="datetimeFigureOut">
              <a:rPr lang="en-US" smtClean="0"/>
              <a:pPr/>
              <a:t>3/18/2021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3C6B59-646D-4FBE-AAB2-D360CBA4618B}" type="datetimeFigureOut">
              <a:rPr lang="en-US" smtClean="0"/>
              <a:pPr/>
              <a:t>3/18/2021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C6B59-646D-4FBE-AAB2-D360CBA4618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C6B59-646D-4FBE-AAB2-D360CBA4618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711097-39C6-4BC8-8E39-01E627A90C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3C6B59-646D-4FBE-AAB2-D360CBA4618B}" type="datetimeFigureOut">
              <a:rPr lang="en-US" smtClean="0"/>
              <a:pPr/>
              <a:t>3/18/2021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11097-39C6-4BC8-8E39-01E627A90C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4381" y="318247"/>
            <a:ext cx="5745484" cy="923330"/>
          </a:xfrm>
          <a:prstGeom prst="rect">
            <a:avLst/>
          </a:prstGeom>
        </p:spPr>
        <p:txBody>
          <a:bodyPr wrap="none">
            <a:spAutoFit/>
          </a:bodyPr>
          <a:lstStyle/>
          <a:p>
            <a:r>
              <a:rPr lang="en-US" sz="5400" b="1" dirty="0" smtClean="0">
                <a:latin typeface="AR JULIAN" pitchFamily="2" charset="0"/>
                <a:cs typeface="Arial"/>
              </a:rPr>
              <a:t>BUSINESS ETHICS</a:t>
            </a:r>
            <a:endParaRPr lang="en-US" sz="5400" dirty="0">
              <a:latin typeface="AR JULIAN" pitchFamily="2" charset="0"/>
            </a:endParaRPr>
          </a:p>
        </p:txBody>
      </p:sp>
      <p:sp>
        <p:nvSpPr>
          <p:cNvPr id="3" name="object 13"/>
          <p:cNvSpPr/>
          <p:nvPr/>
        </p:nvSpPr>
        <p:spPr>
          <a:xfrm>
            <a:off x="304800" y="1524000"/>
            <a:ext cx="8686800" cy="5029200"/>
          </a:xfrm>
          <a:prstGeom prst="rect">
            <a:avLst/>
          </a:prstGeom>
          <a:blipFill>
            <a:blip r:embed="rId2" cstate="print"/>
            <a:stretch>
              <a:fillRect/>
            </a:stretch>
          </a:blipFill>
        </p:spPr>
        <p:txBody>
          <a:bodyPr wrap="square" lIns="0" tIns="0" rIns="0" bIns="0" rtlCol="0"/>
          <a:lstStyle/>
          <a:p>
            <a:endParaRPr>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19200" y="228600"/>
            <a:ext cx="7010400" cy="505267"/>
          </a:xfrm>
          <a:prstGeom prst="rect">
            <a:avLst/>
          </a:prstGeom>
        </p:spPr>
        <p:txBody>
          <a:bodyPr vert="horz" wrap="square" lIns="0" tIns="12700" rIns="0" bIns="0" rtlCol="0">
            <a:spAutoFit/>
          </a:bodyPr>
          <a:lstStyle/>
          <a:p>
            <a:pPr marL="12700">
              <a:lnSpc>
                <a:spcPct val="100000"/>
              </a:lnSpc>
              <a:spcBef>
                <a:spcPts val="100"/>
              </a:spcBef>
            </a:pPr>
            <a:r>
              <a:rPr sz="3200" dirty="0">
                <a:latin typeface="AR JULIAN" pitchFamily="2" charset="0"/>
                <a:cs typeface="Times New Roman"/>
              </a:rPr>
              <a:t>Foundation of ethical</a:t>
            </a:r>
            <a:r>
              <a:rPr sz="3200" spc="-150" dirty="0">
                <a:latin typeface="AR JULIAN" pitchFamily="2" charset="0"/>
                <a:cs typeface="Times New Roman"/>
              </a:rPr>
              <a:t> </a:t>
            </a:r>
            <a:r>
              <a:rPr sz="3200" dirty="0">
                <a:latin typeface="AR JULIAN" pitchFamily="2" charset="0"/>
                <a:cs typeface="Times New Roman"/>
              </a:rPr>
              <a:t>Behavior</a:t>
            </a:r>
          </a:p>
        </p:txBody>
      </p:sp>
      <p:sp>
        <p:nvSpPr>
          <p:cNvPr id="3" name="object 3"/>
          <p:cNvSpPr txBox="1">
            <a:spLocks noGrp="1"/>
          </p:cNvSpPr>
          <p:nvPr>
            <p:ph type="title"/>
          </p:nvPr>
        </p:nvSpPr>
        <p:spPr>
          <a:xfrm>
            <a:off x="520700" y="1620138"/>
            <a:ext cx="5193665" cy="452120"/>
          </a:xfrm>
          <a:prstGeom prst="rect">
            <a:avLst/>
          </a:prstGeom>
        </p:spPr>
        <p:txBody>
          <a:bodyPr vert="horz" wrap="square" lIns="0" tIns="12065" rIns="0" bIns="0" rtlCol="0">
            <a:spAutoFit/>
          </a:bodyPr>
          <a:lstStyle/>
          <a:p>
            <a:pPr marL="12700">
              <a:lnSpc>
                <a:spcPct val="100000"/>
              </a:lnSpc>
              <a:spcBef>
                <a:spcPts val="95"/>
              </a:spcBef>
            </a:pPr>
            <a:r>
              <a:rPr sz="2800" b="0" spc="-5" dirty="0">
                <a:latin typeface="Times New Roman"/>
                <a:cs typeface="Times New Roman"/>
              </a:rPr>
              <a:t>Treat others as you would be</a:t>
            </a:r>
            <a:r>
              <a:rPr sz="2800" b="0" dirty="0">
                <a:latin typeface="Times New Roman"/>
                <a:cs typeface="Times New Roman"/>
              </a:rPr>
              <a:t> </a:t>
            </a:r>
            <a:r>
              <a:rPr sz="2800" b="0" spc="-5" dirty="0">
                <a:latin typeface="Times New Roman"/>
                <a:cs typeface="Times New Roman"/>
              </a:rPr>
              <a:t>treated</a:t>
            </a:r>
            <a:endParaRPr sz="2800" dirty="0">
              <a:latin typeface="Times New Roman"/>
              <a:cs typeface="Times New Roman"/>
            </a:endParaRPr>
          </a:p>
        </p:txBody>
      </p:sp>
      <p:sp>
        <p:nvSpPr>
          <p:cNvPr id="4" name="object 4"/>
          <p:cNvSpPr txBox="1"/>
          <p:nvPr/>
        </p:nvSpPr>
        <p:spPr>
          <a:xfrm>
            <a:off x="520700" y="2048151"/>
            <a:ext cx="1677035" cy="1561465"/>
          </a:xfrm>
          <a:prstGeom prst="rect">
            <a:avLst/>
          </a:prstGeom>
        </p:spPr>
        <p:txBody>
          <a:bodyPr vert="horz" wrap="square" lIns="0" tIns="97790" rIns="0" bIns="0" rtlCol="0">
            <a:spAutoFit/>
          </a:bodyPr>
          <a:lstStyle/>
          <a:p>
            <a:pPr marL="478790" indent="-466725">
              <a:lnSpc>
                <a:spcPct val="100000"/>
              </a:lnSpc>
              <a:spcBef>
                <a:spcPts val="770"/>
              </a:spcBef>
              <a:buFont typeface="Wingdings"/>
              <a:buChar char=""/>
              <a:tabLst>
                <a:tab pos="478790" algn="l"/>
                <a:tab pos="479425" algn="l"/>
              </a:tabLst>
            </a:pPr>
            <a:r>
              <a:rPr sz="2800" spc="-10" dirty="0">
                <a:latin typeface="Times New Roman"/>
                <a:cs typeface="Times New Roman"/>
              </a:rPr>
              <a:t>Respect</a:t>
            </a:r>
            <a:endParaRPr sz="2800" dirty="0">
              <a:latin typeface="Times New Roman"/>
              <a:cs typeface="Times New Roman"/>
            </a:endParaRPr>
          </a:p>
          <a:p>
            <a:pPr marL="478790" indent="-466725">
              <a:lnSpc>
                <a:spcPct val="100000"/>
              </a:lnSpc>
              <a:spcBef>
                <a:spcPts val="670"/>
              </a:spcBef>
              <a:buFont typeface="Wingdings"/>
              <a:buChar char=""/>
              <a:tabLst>
                <a:tab pos="478790" algn="l"/>
                <a:tab pos="479425" algn="l"/>
              </a:tabLst>
            </a:pPr>
            <a:r>
              <a:rPr sz="2800" spc="-5" dirty="0">
                <a:latin typeface="Times New Roman"/>
                <a:cs typeface="Times New Roman"/>
              </a:rPr>
              <a:t>Honesty</a:t>
            </a:r>
            <a:endParaRPr sz="2800" dirty="0">
              <a:latin typeface="Times New Roman"/>
              <a:cs typeface="Times New Roman"/>
            </a:endParaRPr>
          </a:p>
          <a:p>
            <a:pPr marL="478790" indent="-466725">
              <a:lnSpc>
                <a:spcPct val="100000"/>
              </a:lnSpc>
              <a:spcBef>
                <a:spcPts val="675"/>
              </a:spcBef>
              <a:buFont typeface="Wingdings"/>
              <a:buChar char=""/>
              <a:tabLst>
                <a:tab pos="478790" algn="l"/>
                <a:tab pos="479425" algn="l"/>
              </a:tabLst>
            </a:pPr>
            <a:r>
              <a:rPr sz="2800" spc="-5" dirty="0">
                <a:latin typeface="Times New Roman"/>
                <a:cs typeface="Times New Roman"/>
              </a:rPr>
              <a:t>Trust</a:t>
            </a:r>
            <a:endParaRPr sz="2800" dirty="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533400" y="628472"/>
            <a:ext cx="8229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61963" marR="0" lvl="0" indent="-461963"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000000"/>
                </a:solidFill>
                <a:effectLst/>
                <a:latin typeface="AR JULIAN" pitchFamily="2" charset="0"/>
                <a:ea typeface="Times New Roman" pitchFamily="18" charset="0"/>
                <a:cs typeface="Times New Roman" pitchFamily="18" charset="0"/>
              </a:rPr>
              <a:t>Principal Components of ‘Ethics’:</a:t>
            </a:r>
            <a:endParaRPr kumimoji="0" lang="en-US" sz="3600" b="0" i="0" u="none" strike="noStrike" cap="none" normalizeH="0" baseline="0" dirty="0" smtClean="0">
              <a:ln>
                <a:noFill/>
              </a:ln>
              <a:solidFill>
                <a:schemeClr val="tx1"/>
              </a:solidFill>
              <a:effectLst/>
              <a:latin typeface="AR JULIAN" pitchFamily="2" charset="0"/>
              <a:cs typeface="Times New Roman" pitchFamily="18" charset="0"/>
            </a:endParaRPr>
          </a:p>
          <a:p>
            <a:pPr marL="515938" marR="0" lvl="0" indent="-515938"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Ethics are principles, values and beliefs that define what is right and wrong behavior.</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515938" marR="0" lvl="0" indent="-515938"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ii. Ethics are broader than what is stated by law, customs and public opinion. For example, accepting gifts from father-in-law might be socially acceptable but not ethical; owners pocketing profits without sharing the gains with workers might be legally permissible but not ethical.</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515938" marR="0" lvl="0" indent="-515938"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iii. Ethical </a:t>
            </a:r>
            <a:r>
              <a:rPr kumimoji="0" lang="en-US"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behaviour</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may differ from society to society. For example, birth control is mandatory in Communist societies but not in Catholic Christian societies.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515938" marR="0" lvl="0" indent="-515938"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iv. Ethical standards are ideals of human conduct. Defining ethical stand­ards is not an easy task.</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433084"/>
            <a:ext cx="4768087" cy="535403"/>
          </a:xfrm>
          <a:prstGeom prst="rect">
            <a:avLst/>
          </a:prstGeom>
        </p:spPr>
        <p:txBody>
          <a:bodyPr vert="horz" wrap="square" lIns="0" tIns="12065" rIns="0" bIns="0" rtlCol="0">
            <a:spAutoFit/>
          </a:bodyPr>
          <a:lstStyle/>
          <a:p>
            <a:pPr marL="12700">
              <a:lnSpc>
                <a:spcPct val="100000"/>
              </a:lnSpc>
              <a:spcBef>
                <a:spcPts val="95"/>
              </a:spcBef>
            </a:pPr>
            <a:r>
              <a:rPr sz="3400" spc="-5" dirty="0">
                <a:latin typeface="AR JULIAN" pitchFamily="2" charset="0"/>
              </a:rPr>
              <a:t>Objective of Ethics</a:t>
            </a:r>
            <a:endParaRPr sz="3400" dirty="0">
              <a:latin typeface="AR JULIAN" pitchFamily="2" charset="0"/>
            </a:endParaRPr>
          </a:p>
        </p:txBody>
      </p:sp>
      <p:sp>
        <p:nvSpPr>
          <p:cNvPr id="3" name="object 3"/>
          <p:cNvSpPr txBox="1"/>
          <p:nvPr/>
        </p:nvSpPr>
        <p:spPr>
          <a:xfrm>
            <a:off x="631342" y="1534414"/>
            <a:ext cx="8072120" cy="1525905"/>
          </a:xfrm>
          <a:prstGeom prst="rect">
            <a:avLst/>
          </a:prstGeom>
        </p:spPr>
        <p:txBody>
          <a:bodyPr vert="horz" wrap="square" lIns="0" tIns="53975" rIns="0" bIns="0" rtlCol="0">
            <a:spAutoFit/>
          </a:bodyPr>
          <a:lstStyle/>
          <a:p>
            <a:pPr marL="478790" marR="5080" indent="-466725">
              <a:lnSpc>
                <a:spcPts val="2590"/>
              </a:lnSpc>
              <a:spcBef>
                <a:spcPts val="425"/>
              </a:spcBef>
              <a:buFont typeface="Wingdings"/>
              <a:buChar char=""/>
              <a:tabLst>
                <a:tab pos="478790" algn="l"/>
                <a:tab pos="479425" algn="l"/>
                <a:tab pos="1537970" algn="l"/>
                <a:tab pos="2526030" algn="l"/>
                <a:tab pos="3754120" algn="l"/>
                <a:tab pos="4356100" algn="l"/>
                <a:tab pos="5293995" algn="l"/>
                <a:tab pos="6705600" algn="l"/>
              </a:tabLst>
            </a:pPr>
            <a:r>
              <a:rPr sz="2400" spc="-5" dirty="0">
                <a:latin typeface="Times New Roman"/>
                <a:cs typeface="Times New Roman"/>
              </a:rPr>
              <a:t>Studies	h</a:t>
            </a:r>
            <a:r>
              <a:rPr sz="2400" spc="-15" dirty="0">
                <a:latin typeface="Times New Roman"/>
                <a:cs typeface="Times New Roman"/>
              </a:rPr>
              <a:t>u</a:t>
            </a:r>
            <a:r>
              <a:rPr sz="2400" spc="-20" dirty="0">
                <a:latin typeface="Times New Roman"/>
                <a:cs typeface="Times New Roman"/>
              </a:rPr>
              <a:t>m</a:t>
            </a:r>
            <a:r>
              <a:rPr sz="2400" dirty="0">
                <a:latin typeface="Times New Roman"/>
                <a:cs typeface="Times New Roman"/>
              </a:rPr>
              <a:t>an	behavior	and	</a:t>
            </a:r>
            <a:r>
              <a:rPr sz="2400" spc="-20" dirty="0">
                <a:latin typeface="Times New Roman"/>
                <a:cs typeface="Times New Roman"/>
              </a:rPr>
              <a:t>m</a:t>
            </a:r>
            <a:r>
              <a:rPr sz="2400" dirty="0">
                <a:latin typeface="Times New Roman"/>
                <a:cs typeface="Times New Roman"/>
              </a:rPr>
              <a:t>a</a:t>
            </a:r>
            <a:r>
              <a:rPr sz="2400" spc="-10" dirty="0">
                <a:latin typeface="Times New Roman"/>
                <a:cs typeface="Times New Roman"/>
              </a:rPr>
              <a:t>k</a:t>
            </a:r>
            <a:r>
              <a:rPr sz="2400" spc="-5" dirty="0">
                <a:latin typeface="Times New Roman"/>
                <a:cs typeface="Times New Roman"/>
              </a:rPr>
              <a:t>es</a:t>
            </a:r>
            <a:r>
              <a:rPr sz="2400" dirty="0">
                <a:latin typeface="Times New Roman"/>
                <a:cs typeface="Times New Roman"/>
              </a:rPr>
              <a:t>	e</a:t>
            </a:r>
            <a:r>
              <a:rPr sz="2400" spc="-10" dirty="0">
                <a:latin typeface="Times New Roman"/>
                <a:cs typeface="Times New Roman"/>
              </a:rPr>
              <a:t>v</a:t>
            </a:r>
            <a:r>
              <a:rPr sz="2400" dirty="0">
                <a:latin typeface="Times New Roman"/>
                <a:cs typeface="Times New Roman"/>
              </a:rPr>
              <a:t>alu</a:t>
            </a:r>
            <a:r>
              <a:rPr sz="2400" spc="-15" dirty="0">
                <a:latin typeface="Times New Roman"/>
                <a:cs typeface="Times New Roman"/>
              </a:rPr>
              <a:t>a</a:t>
            </a:r>
            <a:r>
              <a:rPr sz="2400" dirty="0">
                <a:latin typeface="Times New Roman"/>
                <a:cs typeface="Times New Roman"/>
              </a:rPr>
              <a:t>t</a:t>
            </a:r>
            <a:r>
              <a:rPr sz="2400" spc="5" dirty="0">
                <a:latin typeface="Times New Roman"/>
                <a:cs typeface="Times New Roman"/>
              </a:rPr>
              <a:t>i</a:t>
            </a:r>
            <a:r>
              <a:rPr sz="2400" spc="-15" dirty="0">
                <a:latin typeface="Times New Roman"/>
                <a:cs typeface="Times New Roman"/>
              </a:rPr>
              <a:t>v</a:t>
            </a:r>
            <a:r>
              <a:rPr sz="2400" dirty="0">
                <a:latin typeface="Times New Roman"/>
                <a:cs typeface="Times New Roman"/>
              </a:rPr>
              <a:t>e	</a:t>
            </a:r>
            <a:r>
              <a:rPr sz="2400" spc="-5" dirty="0">
                <a:latin typeface="Times New Roman"/>
                <a:cs typeface="Times New Roman"/>
              </a:rPr>
              <a:t>ass</a:t>
            </a:r>
            <a:r>
              <a:rPr sz="2400" dirty="0">
                <a:latin typeface="Times New Roman"/>
                <a:cs typeface="Times New Roman"/>
              </a:rPr>
              <a:t>e</a:t>
            </a:r>
            <a:r>
              <a:rPr sz="2400" spc="-5" dirty="0">
                <a:latin typeface="Times New Roman"/>
                <a:cs typeface="Times New Roman"/>
              </a:rPr>
              <a:t>ss</a:t>
            </a:r>
            <a:r>
              <a:rPr sz="2400" spc="-20" dirty="0">
                <a:latin typeface="Times New Roman"/>
                <a:cs typeface="Times New Roman"/>
              </a:rPr>
              <a:t>m</a:t>
            </a:r>
            <a:r>
              <a:rPr sz="2400" dirty="0">
                <a:latin typeface="Times New Roman"/>
                <a:cs typeface="Times New Roman"/>
              </a:rPr>
              <a:t>ent  about them </a:t>
            </a:r>
            <a:r>
              <a:rPr sz="2400" spc="-5" dirty="0">
                <a:latin typeface="Times New Roman"/>
                <a:cs typeface="Times New Roman"/>
              </a:rPr>
              <a:t>as moral </a:t>
            </a:r>
            <a:r>
              <a:rPr sz="2400" dirty="0">
                <a:latin typeface="Times New Roman"/>
                <a:cs typeface="Times New Roman"/>
              </a:rPr>
              <a:t>or</a:t>
            </a:r>
            <a:r>
              <a:rPr sz="2400" spc="-20" dirty="0">
                <a:latin typeface="Times New Roman"/>
                <a:cs typeface="Times New Roman"/>
              </a:rPr>
              <a:t> </a:t>
            </a:r>
            <a:r>
              <a:rPr sz="2400" spc="-5" dirty="0">
                <a:latin typeface="Times New Roman"/>
                <a:cs typeface="Times New Roman"/>
              </a:rPr>
              <a:t>immoral</a:t>
            </a:r>
            <a:endParaRPr sz="2400">
              <a:latin typeface="Times New Roman"/>
              <a:cs typeface="Times New Roman"/>
            </a:endParaRPr>
          </a:p>
          <a:p>
            <a:pPr>
              <a:lnSpc>
                <a:spcPct val="100000"/>
              </a:lnSpc>
              <a:spcBef>
                <a:spcPts val="30"/>
              </a:spcBef>
              <a:buFont typeface="Wingdings"/>
              <a:buChar char=""/>
            </a:pPr>
            <a:endParaRPr sz="2950">
              <a:latin typeface="Times New Roman"/>
              <a:cs typeface="Times New Roman"/>
            </a:endParaRPr>
          </a:p>
          <a:p>
            <a:pPr marL="478790" indent="-466725">
              <a:lnSpc>
                <a:spcPct val="100000"/>
              </a:lnSpc>
              <a:buFont typeface="Wingdings"/>
              <a:buChar char=""/>
              <a:tabLst>
                <a:tab pos="478790" algn="l"/>
                <a:tab pos="479425" algn="l"/>
              </a:tabLst>
            </a:pPr>
            <a:r>
              <a:rPr sz="2400" dirty="0">
                <a:latin typeface="Times New Roman"/>
                <a:cs typeface="Times New Roman"/>
              </a:rPr>
              <a:t>Establishes </a:t>
            </a:r>
            <a:r>
              <a:rPr sz="2400" spc="-5" dirty="0">
                <a:latin typeface="Times New Roman"/>
                <a:cs typeface="Times New Roman"/>
              </a:rPr>
              <a:t>moral </a:t>
            </a:r>
            <a:r>
              <a:rPr sz="2400" dirty="0">
                <a:latin typeface="Times New Roman"/>
                <a:cs typeface="Times New Roman"/>
              </a:rPr>
              <a:t>standards and </a:t>
            </a:r>
            <a:r>
              <a:rPr sz="2400" spc="-5" dirty="0">
                <a:latin typeface="Times New Roman"/>
                <a:cs typeface="Times New Roman"/>
              </a:rPr>
              <a:t>norms </a:t>
            </a:r>
            <a:r>
              <a:rPr sz="2400" dirty="0">
                <a:latin typeface="Times New Roman"/>
                <a:cs typeface="Times New Roman"/>
              </a:rPr>
              <a:t>of</a:t>
            </a:r>
            <a:r>
              <a:rPr sz="2400" spc="-65" dirty="0">
                <a:latin typeface="Times New Roman"/>
                <a:cs typeface="Times New Roman"/>
              </a:rPr>
              <a:t> </a:t>
            </a:r>
            <a:r>
              <a:rPr sz="2400" dirty="0">
                <a:latin typeface="Times New Roman"/>
                <a:cs typeface="Times New Roman"/>
              </a:rPr>
              <a:t>behavior</a:t>
            </a:r>
            <a:endParaRPr sz="2400">
              <a:latin typeface="Times New Roman"/>
              <a:cs typeface="Times New Roman"/>
            </a:endParaRPr>
          </a:p>
        </p:txBody>
      </p:sp>
      <p:sp>
        <p:nvSpPr>
          <p:cNvPr id="4" name="object 4"/>
          <p:cNvSpPr txBox="1"/>
          <p:nvPr/>
        </p:nvSpPr>
        <p:spPr>
          <a:xfrm>
            <a:off x="631342" y="3473577"/>
            <a:ext cx="2666365" cy="391160"/>
          </a:xfrm>
          <a:prstGeom prst="rect">
            <a:avLst/>
          </a:prstGeom>
        </p:spPr>
        <p:txBody>
          <a:bodyPr vert="horz" wrap="square" lIns="0" tIns="12700" rIns="0" bIns="0" rtlCol="0">
            <a:spAutoFit/>
          </a:bodyPr>
          <a:lstStyle/>
          <a:p>
            <a:pPr marL="478790" indent="-466725">
              <a:lnSpc>
                <a:spcPct val="100000"/>
              </a:lnSpc>
              <a:spcBef>
                <a:spcPts val="100"/>
              </a:spcBef>
              <a:buFont typeface="Wingdings"/>
              <a:buChar char=""/>
              <a:tabLst>
                <a:tab pos="478790" algn="l"/>
                <a:tab pos="479425" algn="l"/>
                <a:tab pos="1504950" algn="l"/>
              </a:tabLst>
            </a:pPr>
            <a:r>
              <a:rPr sz="2400" dirty="0">
                <a:latin typeface="Times New Roman"/>
                <a:cs typeface="Times New Roman"/>
              </a:rPr>
              <a:t>Make</a:t>
            </a:r>
            <a:r>
              <a:rPr sz="2400" spc="-5" dirty="0">
                <a:latin typeface="Times New Roman"/>
                <a:cs typeface="Times New Roman"/>
              </a:rPr>
              <a:t>s	ju</a:t>
            </a:r>
            <a:r>
              <a:rPr sz="2400" spc="-10" dirty="0">
                <a:latin typeface="Times New Roman"/>
                <a:cs typeface="Times New Roman"/>
              </a:rPr>
              <a:t>d</a:t>
            </a:r>
            <a:r>
              <a:rPr sz="2400" dirty="0">
                <a:latin typeface="Times New Roman"/>
                <a:cs typeface="Times New Roman"/>
              </a:rPr>
              <a:t>g</a:t>
            </a:r>
            <a:r>
              <a:rPr sz="2400" spc="-20" dirty="0">
                <a:latin typeface="Times New Roman"/>
                <a:cs typeface="Times New Roman"/>
              </a:rPr>
              <a:t>m</a:t>
            </a:r>
            <a:r>
              <a:rPr sz="2400" dirty="0">
                <a:latin typeface="Times New Roman"/>
                <a:cs typeface="Times New Roman"/>
              </a:rPr>
              <a:t>ent</a:t>
            </a:r>
          </a:p>
        </p:txBody>
      </p:sp>
      <p:sp>
        <p:nvSpPr>
          <p:cNvPr id="5" name="object 5"/>
          <p:cNvSpPr txBox="1"/>
          <p:nvPr/>
        </p:nvSpPr>
        <p:spPr>
          <a:xfrm>
            <a:off x="3486403" y="3473577"/>
            <a:ext cx="5217795" cy="391160"/>
          </a:xfrm>
          <a:prstGeom prst="rect">
            <a:avLst/>
          </a:prstGeom>
        </p:spPr>
        <p:txBody>
          <a:bodyPr vert="horz" wrap="square" lIns="0" tIns="12700" rIns="0" bIns="0" rtlCol="0">
            <a:spAutoFit/>
          </a:bodyPr>
          <a:lstStyle/>
          <a:p>
            <a:pPr marL="12700">
              <a:lnSpc>
                <a:spcPct val="100000"/>
              </a:lnSpc>
              <a:spcBef>
                <a:spcPts val="100"/>
              </a:spcBef>
              <a:tabLst>
                <a:tab pos="835025" algn="l"/>
                <a:tab pos="1876425" algn="l"/>
                <a:tab pos="3156585" algn="l"/>
                <a:tab pos="4062095" algn="l"/>
                <a:tab pos="4578985" algn="l"/>
              </a:tabLst>
            </a:pPr>
            <a:r>
              <a:rPr sz="2400" dirty="0">
                <a:latin typeface="Times New Roman"/>
                <a:cs typeface="Times New Roman"/>
              </a:rPr>
              <a:t>upon	hu</a:t>
            </a:r>
            <a:r>
              <a:rPr sz="2400" spc="-20" dirty="0">
                <a:latin typeface="Times New Roman"/>
                <a:cs typeface="Times New Roman"/>
              </a:rPr>
              <a:t>m</a:t>
            </a:r>
            <a:r>
              <a:rPr sz="2400" dirty="0">
                <a:latin typeface="Times New Roman"/>
                <a:cs typeface="Times New Roman"/>
              </a:rPr>
              <a:t>an	beha</a:t>
            </a:r>
            <a:r>
              <a:rPr sz="2400" spc="-10" dirty="0">
                <a:latin typeface="Times New Roman"/>
                <a:cs typeface="Times New Roman"/>
              </a:rPr>
              <a:t>v</a:t>
            </a:r>
            <a:r>
              <a:rPr sz="2400" dirty="0">
                <a:latin typeface="Times New Roman"/>
                <a:cs typeface="Times New Roman"/>
              </a:rPr>
              <a:t>ior	</a:t>
            </a:r>
            <a:r>
              <a:rPr sz="2400" spc="-15" dirty="0">
                <a:latin typeface="Times New Roman"/>
                <a:cs typeface="Times New Roman"/>
              </a:rPr>
              <a:t>b</a:t>
            </a:r>
            <a:r>
              <a:rPr sz="2400" spc="-5" dirty="0">
                <a:latin typeface="Times New Roman"/>
                <a:cs typeface="Times New Roman"/>
              </a:rPr>
              <a:t>a</a:t>
            </a:r>
            <a:r>
              <a:rPr sz="2400" spc="-15" dirty="0">
                <a:latin typeface="Times New Roman"/>
                <a:cs typeface="Times New Roman"/>
              </a:rPr>
              <a:t>s</a:t>
            </a:r>
            <a:r>
              <a:rPr sz="2400" dirty="0">
                <a:latin typeface="Times New Roman"/>
                <a:cs typeface="Times New Roman"/>
              </a:rPr>
              <a:t>ed	on	t</a:t>
            </a:r>
            <a:r>
              <a:rPr sz="2400" spc="-10" dirty="0">
                <a:latin typeface="Times New Roman"/>
                <a:cs typeface="Times New Roman"/>
              </a:rPr>
              <a:t>h</a:t>
            </a:r>
            <a:r>
              <a:rPr sz="2400" spc="-5" dirty="0">
                <a:latin typeface="Times New Roman"/>
                <a:cs typeface="Times New Roman"/>
              </a:rPr>
              <a:t>ese</a:t>
            </a:r>
            <a:endParaRPr sz="2400">
              <a:latin typeface="Times New Roman"/>
              <a:cs typeface="Times New Roman"/>
            </a:endParaRPr>
          </a:p>
        </p:txBody>
      </p:sp>
      <p:sp>
        <p:nvSpPr>
          <p:cNvPr id="6" name="object 6"/>
          <p:cNvSpPr txBox="1"/>
          <p:nvPr/>
        </p:nvSpPr>
        <p:spPr>
          <a:xfrm>
            <a:off x="631342" y="3802760"/>
            <a:ext cx="8074025" cy="2659380"/>
          </a:xfrm>
          <a:prstGeom prst="rect">
            <a:avLst/>
          </a:prstGeom>
        </p:spPr>
        <p:txBody>
          <a:bodyPr vert="horz" wrap="square" lIns="0" tIns="12700" rIns="0" bIns="0" rtlCol="0">
            <a:spAutoFit/>
          </a:bodyPr>
          <a:lstStyle/>
          <a:p>
            <a:pPr marL="478790">
              <a:lnSpc>
                <a:spcPct val="100000"/>
              </a:lnSpc>
              <a:spcBef>
                <a:spcPts val="100"/>
              </a:spcBef>
            </a:pPr>
            <a:r>
              <a:rPr sz="2400" dirty="0">
                <a:latin typeface="Times New Roman"/>
                <a:cs typeface="Times New Roman"/>
              </a:rPr>
              <a:t>standards and</a:t>
            </a:r>
            <a:r>
              <a:rPr sz="2400" spc="-20" dirty="0">
                <a:latin typeface="Times New Roman"/>
                <a:cs typeface="Times New Roman"/>
              </a:rPr>
              <a:t> </a:t>
            </a:r>
            <a:r>
              <a:rPr sz="2400" spc="-5" dirty="0">
                <a:latin typeface="Times New Roman"/>
                <a:cs typeface="Times New Roman"/>
              </a:rPr>
              <a:t>norms</a:t>
            </a:r>
            <a:endParaRPr sz="2400">
              <a:latin typeface="Times New Roman"/>
              <a:cs typeface="Times New Roman"/>
            </a:endParaRPr>
          </a:p>
          <a:p>
            <a:pPr>
              <a:lnSpc>
                <a:spcPct val="100000"/>
              </a:lnSpc>
              <a:spcBef>
                <a:spcPts val="5"/>
              </a:spcBef>
            </a:pPr>
            <a:endParaRPr sz="3000">
              <a:latin typeface="Times New Roman"/>
              <a:cs typeface="Times New Roman"/>
            </a:endParaRPr>
          </a:p>
          <a:p>
            <a:pPr marL="478790" indent="-466725">
              <a:lnSpc>
                <a:spcPts val="2740"/>
              </a:lnSpc>
              <a:buFont typeface="Wingdings"/>
              <a:buChar char=""/>
              <a:tabLst>
                <a:tab pos="478790" algn="l"/>
                <a:tab pos="479425" algn="l"/>
              </a:tabLst>
            </a:pPr>
            <a:r>
              <a:rPr sz="2400" dirty="0">
                <a:latin typeface="Times New Roman"/>
                <a:cs typeface="Times New Roman"/>
              </a:rPr>
              <a:t>Prescribes </a:t>
            </a:r>
            <a:r>
              <a:rPr sz="2400" spc="-5" dirty="0">
                <a:latin typeface="Times New Roman"/>
                <a:cs typeface="Times New Roman"/>
              </a:rPr>
              <a:t>moral behavior </a:t>
            </a:r>
            <a:r>
              <a:rPr sz="2400" dirty="0">
                <a:latin typeface="Times New Roman"/>
                <a:cs typeface="Times New Roman"/>
              </a:rPr>
              <a:t>and </a:t>
            </a:r>
            <a:r>
              <a:rPr sz="2400" spc="-5" dirty="0">
                <a:latin typeface="Times New Roman"/>
                <a:cs typeface="Times New Roman"/>
              </a:rPr>
              <a:t>makes recommendations</a:t>
            </a:r>
            <a:r>
              <a:rPr sz="2400" spc="305" dirty="0">
                <a:latin typeface="Times New Roman"/>
                <a:cs typeface="Times New Roman"/>
              </a:rPr>
              <a:t> </a:t>
            </a:r>
            <a:r>
              <a:rPr sz="2400" spc="-5" dirty="0">
                <a:latin typeface="Times New Roman"/>
                <a:cs typeface="Times New Roman"/>
              </a:rPr>
              <a:t>about</a:t>
            </a:r>
            <a:endParaRPr sz="2400">
              <a:latin typeface="Times New Roman"/>
              <a:cs typeface="Times New Roman"/>
            </a:endParaRPr>
          </a:p>
          <a:p>
            <a:pPr marL="478790">
              <a:lnSpc>
                <a:spcPts val="2740"/>
              </a:lnSpc>
              <a:tabLst>
                <a:tab pos="1156970" algn="l"/>
              </a:tabLst>
            </a:pPr>
            <a:r>
              <a:rPr sz="2400" spc="-5" dirty="0">
                <a:latin typeface="Times New Roman"/>
                <a:cs typeface="Times New Roman"/>
              </a:rPr>
              <a:t>how	</a:t>
            </a:r>
            <a:r>
              <a:rPr sz="2400" dirty="0">
                <a:latin typeface="Times New Roman"/>
                <a:cs typeface="Times New Roman"/>
              </a:rPr>
              <a:t>to or how not to</a:t>
            </a:r>
            <a:r>
              <a:rPr sz="2400" spc="-40" dirty="0">
                <a:latin typeface="Times New Roman"/>
                <a:cs typeface="Times New Roman"/>
              </a:rPr>
              <a:t> </a:t>
            </a:r>
            <a:r>
              <a:rPr sz="2400" dirty="0">
                <a:latin typeface="Times New Roman"/>
                <a:cs typeface="Times New Roman"/>
              </a:rPr>
              <a:t>behave</a:t>
            </a:r>
            <a:endParaRPr sz="2400">
              <a:latin typeface="Times New Roman"/>
              <a:cs typeface="Times New Roman"/>
            </a:endParaRPr>
          </a:p>
          <a:p>
            <a:pPr>
              <a:lnSpc>
                <a:spcPct val="100000"/>
              </a:lnSpc>
              <a:spcBef>
                <a:spcPts val="45"/>
              </a:spcBef>
            </a:pPr>
            <a:endParaRPr sz="3250">
              <a:latin typeface="Times New Roman"/>
              <a:cs typeface="Times New Roman"/>
            </a:endParaRPr>
          </a:p>
          <a:p>
            <a:pPr marL="478790" marR="5080" indent="-466725">
              <a:lnSpc>
                <a:spcPts val="2590"/>
              </a:lnSpc>
              <a:buFont typeface="Wingdings"/>
              <a:buChar char=""/>
              <a:tabLst>
                <a:tab pos="478790" algn="l"/>
                <a:tab pos="479425" algn="l"/>
                <a:tab pos="1858010" algn="l"/>
                <a:tab pos="2303145" algn="l"/>
                <a:tab pos="3394710" algn="l"/>
                <a:tab pos="3806190" algn="l"/>
                <a:tab pos="4878070" algn="l"/>
                <a:tab pos="5713095" algn="l"/>
                <a:tab pos="6699250" algn="l"/>
                <a:tab pos="7822565" algn="l"/>
              </a:tabLst>
            </a:pPr>
            <a:r>
              <a:rPr sz="2400" dirty="0">
                <a:latin typeface="Times New Roman"/>
                <a:cs typeface="Times New Roman"/>
              </a:rPr>
              <a:t>Expre</a:t>
            </a:r>
            <a:r>
              <a:rPr sz="2400" spc="5" dirty="0">
                <a:latin typeface="Times New Roman"/>
                <a:cs typeface="Times New Roman"/>
              </a:rPr>
              <a:t>s</a:t>
            </a:r>
            <a:r>
              <a:rPr sz="2400" spc="-5" dirty="0">
                <a:latin typeface="Times New Roman"/>
                <a:cs typeface="Times New Roman"/>
              </a:rPr>
              <a:t>ses</a:t>
            </a:r>
            <a:r>
              <a:rPr sz="2400" dirty="0">
                <a:latin typeface="Times New Roman"/>
                <a:cs typeface="Times New Roman"/>
              </a:rPr>
              <a:t>	</a:t>
            </a:r>
            <a:r>
              <a:rPr sz="2400" spc="-10" dirty="0">
                <a:latin typeface="Times New Roman"/>
                <a:cs typeface="Times New Roman"/>
              </a:rPr>
              <a:t>a</a:t>
            </a:r>
            <a:r>
              <a:rPr sz="2400" dirty="0">
                <a:latin typeface="Times New Roman"/>
                <a:cs typeface="Times New Roman"/>
              </a:rPr>
              <a:t>n	opin</a:t>
            </a:r>
            <a:r>
              <a:rPr sz="2400" spc="5" dirty="0">
                <a:latin typeface="Times New Roman"/>
                <a:cs typeface="Times New Roman"/>
              </a:rPr>
              <a:t>i</a:t>
            </a:r>
            <a:r>
              <a:rPr sz="2400" dirty="0">
                <a:latin typeface="Times New Roman"/>
                <a:cs typeface="Times New Roman"/>
              </a:rPr>
              <a:t>on	</a:t>
            </a:r>
            <a:r>
              <a:rPr sz="2400" spc="-15" dirty="0">
                <a:latin typeface="Times New Roman"/>
                <a:cs typeface="Times New Roman"/>
              </a:rPr>
              <a:t>o</a:t>
            </a:r>
            <a:r>
              <a:rPr sz="2400" dirty="0">
                <a:latin typeface="Times New Roman"/>
                <a:cs typeface="Times New Roman"/>
              </a:rPr>
              <a:t>r	at</a:t>
            </a:r>
            <a:r>
              <a:rPr sz="2400" spc="-15" dirty="0">
                <a:latin typeface="Times New Roman"/>
                <a:cs typeface="Times New Roman"/>
              </a:rPr>
              <a:t>t</a:t>
            </a:r>
            <a:r>
              <a:rPr sz="2400" dirty="0">
                <a:latin typeface="Times New Roman"/>
                <a:cs typeface="Times New Roman"/>
              </a:rPr>
              <a:t>itude	</a:t>
            </a:r>
            <a:r>
              <a:rPr sz="2400" spc="-10" dirty="0">
                <a:latin typeface="Times New Roman"/>
                <a:cs typeface="Times New Roman"/>
              </a:rPr>
              <a:t>a</a:t>
            </a:r>
            <a:r>
              <a:rPr sz="2400" dirty="0">
                <a:latin typeface="Times New Roman"/>
                <a:cs typeface="Times New Roman"/>
              </a:rPr>
              <a:t>bout	hu</a:t>
            </a:r>
            <a:r>
              <a:rPr sz="2400" spc="-20" dirty="0">
                <a:latin typeface="Times New Roman"/>
                <a:cs typeface="Times New Roman"/>
              </a:rPr>
              <a:t>m</a:t>
            </a:r>
            <a:r>
              <a:rPr sz="2400" dirty="0">
                <a:latin typeface="Times New Roman"/>
                <a:cs typeface="Times New Roman"/>
              </a:rPr>
              <a:t>an	conduct	</a:t>
            </a:r>
            <a:r>
              <a:rPr sz="2400" spc="5" dirty="0">
                <a:latin typeface="Times New Roman"/>
                <a:cs typeface="Times New Roman"/>
              </a:rPr>
              <a:t>in  </a:t>
            </a:r>
            <a:r>
              <a:rPr sz="2400" dirty="0">
                <a:latin typeface="Times New Roman"/>
                <a:cs typeface="Times New Roman"/>
              </a:rPr>
              <a:t>general</a:t>
            </a:r>
            <a:endParaRPr sz="24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738437" y="2890837"/>
            <a:ext cx="4048125" cy="695325"/>
            <a:chOff x="2738437" y="2890837"/>
            <a:chExt cx="4048125" cy="695325"/>
          </a:xfrm>
          <a:solidFill>
            <a:srgbClr val="EFF1C7"/>
          </a:solidFill>
        </p:grpSpPr>
        <p:sp>
          <p:nvSpPr>
            <p:cNvPr id="3" name="object 3"/>
            <p:cNvSpPr/>
            <p:nvPr/>
          </p:nvSpPr>
          <p:spPr>
            <a:xfrm>
              <a:off x="2743200" y="2895600"/>
              <a:ext cx="4038600" cy="685800"/>
            </a:xfrm>
            <a:custGeom>
              <a:avLst/>
              <a:gdLst/>
              <a:ahLst/>
              <a:cxnLst/>
              <a:rect l="l" t="t" r="r" b="b"/>
              <a:pathLst>
                <a:path w="4038600" h="685800">
                  <a:moveTo>
                    <a:pt x="4038600" y="0"/>
                  </a:moveTo>
                  <a:lnTo>
                    <a:pt x="0" y="0"/>
                  </a:lnTo>
                  <a:lnTo>
                    <a:pt x="0" y="685800"/>
                  </a:lnTo>
                  <a:lnTo>
                    <a:pt x="4038600" y="685800"/>
                  </a:lnTo>
                  <a:lnTo>
                    <a:pt x="4038600" y="0"/>
                  </a:lnTo>
                  <a:close/>
                </a:path>
              </a:pathLst>
            </a:custGeom>
            <a:grpFill/>
          </p:spPr>
          <p:txBody>
            <a:bodyPr wrap="square" lIns="0" tIns="0" rIns="0" bIns="0" rtlCol="0"/>
            <a:lstStyle/>
            <a:p>
              <a:endParaRPr/>
            </a:p>
          </p:txBody>
        </p:sp>
        <p:sp>
          <p:nvSpPr>
            <p:cNvPr id="4" name="object 4"/>
            <p:cNvSpPr/>
            <p:nvPr/>
          </p:nvSpPr>
          <p:spPr>
            <a:xfrm>
              <a:off x="2743200" y="2895600"/>
              <a:ext cx="4038600" cy="685800"/>
            </a:xfrm>
            <a:custGeom>
              <a:avLst/>
              <a:gdLst/>
              <a:ahLst/>
              <a:cxnLst/>
              <a:rect l="l" t="t" r="r" b="b"/>
              <a:pathLst>
                <a:path w="4038600" h="685800">
                  <a:moveTo>
                    <a:pt x="0" y="685800"/>
                  </a:moveTo>
                  <a:lnTo>
                    <a:pt x="4038600" y="685800"/>
                  </a:lnTo>
                  <a:lnTo>
                    <a:pt x="4038600" y="0"/>
                  </a:lnTo>
                  <a:lnTo>
                    <a:pt x="0" y="0"/>
                  </a:lnTo>
                  <a:lnTo>
                    <a:pt x="0" y="685800"/>
                  </a:lnTo>
                  <a:close/>
                </a:path>
              </a:pathLst>
            </a:custGeom>
            <a:grpFill/>
            <a:ln w="9144">
              <a:solidFill>
                <a:srgbClr val="000000"/>
              </a:solidFill>
            </a:ln>
          </p:spPr>
          <p:txBody>
            <a:bodyPr wrap="square" lIns="0" tIns="0" rIns="0" bIns="0" rtlCol="0"/>
            <a:lstStyle/>
            <a:p>
              <a:endParaRPr/>
            </a:p>
          </p:txBody>
        </p:sp>
      </p:grpSp>
      <p:sp>
        <p:nvSpPr>
          <p:cNvPr id="5" name="object 5"/>
          <p:cNvSpPr txBox="1"/>
          <p:nvPr/>
        </p:nvSpPr>
        <p:spPr>
          <a:xfrm>
            <a:off x="2743200" y="2895600"/>
            <a:ext cx="4038600" cy="685800"/>
          </a:xfrm>
          <a:prstGeom prst="rect">
            <a:avLst/>
          </a:prstGeom>
          <a:solidFill>
            <a:srgbClr val="EFF1C7"/>
          </a:solidFill>
        </p:spPr>
        <p:txBody>
          <a:bodyPr vert="horz" wrap="square" lIns="0" tIns="36830" rIns="0" bIns="0" rtlCol="0">
            <a:spAutoFit/>
          </a:bodyPr>
          <a:lstStyle/>
          <a:p>
            <a:pPr marL="780415">
              <a:lnSpc>
                <a:spcPct val="100000"/>
              </a:lnSpc>
              <a:spcBef>
                <a:spcPts val="290"/>
              </a:spcBef>
            </a:pPr>
            <a:r>
              <a:rPr sz="2800" spc="-5" dirty="0">
                <a:latin typeface="Arial"/>
                <a:cs typeface="Arial"/>
              </a:rPr>
              <a:t>Nature of</a:t>
            </a:r>
            <a:r>
              <a:rPr sz="2800" dirty="0">
                <a:latin typeface="Arial"/>
                <a:cs typeface="Arial"/>
              </a:rPr>
              <a:t> </a:t>
            </a:r>
            <a:r>
              <a:rPr sz="2800" spc="-5" dirty="0">
                <a:latin typeface="Arial"/>
                <a:cs typeface="Arial"/>
              </a:rPr>
              <a:t>Ethics</a:t>
            </a:r>
            <a:endParaRPr sz="2800">
              <a:latin typeface="Arial"/>
              <a:cs typeface="Arial"/>
            </a:endParaRPr>
          </a:p>
        </p:txBody>
      </p:sp>
      <p:grpSp>
        <p:nvGrpSpPr>
          <p:cNvPr id="6" name="object 6"/>
          <p:cNvGrpSpPr/>
          <p:nvPr/>
        </p:nvGrpSpPr>
        <p:grpSpPr>
          <a:xfrm>
            <a:off x="300037" y="1062037"/>
            <a:ext cx="3743325" cy="1228725"/>
            <a:chOff x="300037" y="1062037"/>
            <a:chExt cx="3743325" cy="1228725"/>
          </a:xfrm>
          <a:solidFill>
            <a:srgbClr val="EFF1C7"/>
          </a:solidFill>
        </p:grpSpPr>
        <p:sp>
          <p:nvSpPr>
            <p:cNvPr id="7" name="object 7"/>
            <p:cNvSpPr/>
            <p:nvPr/>
          </p:nvSpPr>
          <p:spPr>
            <a:xfrm>
              <a:off x="304800" y="1066800"/>
              <a:ext cx="3733800" cy="1219200"/>
            </a:xfrm>
            <a:custGeom>
              <a:avLst/>
              <a:gdLst/>
              <a:ahLst/>
              <a:cxnLst/>
              <a:rect l="l" t="t" r="r" b="b"/>
              <a:pathLst>
                <a:path w="3733800" h="1219200">
                  <a:moveTo>
                    <a:pt x="1866900" y="0"/>
                  </a:moveTo>
                  <a:lnTo>
                    <a:pt x="1796910" y="420"/>
                  </a:lnTo>
                  <a:lnTo>
                    <a:pt x="1727570" y="1672"/>
                  </a:lnTo>
                  <a:lnTo>
                    <a:pt x="1658926" y="3739"/>
                  </a:lnTo>
                  <a:lnTo>
                    <a:pt x="1591022" y="6609"/>
                  </a:lnTo>
                  <a:lnTo>
                    <a:pt x="1523904" y="10266"/>
                  </a:lnTo>
                  <a:lnTo>
                    <a:pt x="1457616" y="14694"/>
                  </a:lnTo>
                  <a:lnTo>
                    <a:pt x="1392204" y="19880"/>
                  </a:lnTo>
                  <a:lnTo>
                    <a:pt x="1327713" y="25809"/>
                  </a:lnTo>
                  <a:lnTo>
                    <a:pt x="1264188" y="32466"/>
                  </a:lnTo>
                  <a:lnTo>
                    <a:pt x="1201675" y="39836"/>
                  </a:lnTo>
                  <a:lnTo>
                    <a:pt x="1140217" y="47904"/>
                  </a:lnTo>
                  <a:lnTo>
                    <a:pt x="1079861" y="56657"/>
                  </a:lnTo>
                  <a:lnTo>
                    <a:pt x="1020651" y="66078"/>
                  </a:lnTo>
                  <a:lnTo>
                    <a:pt x="962633" y="76154"/>
                  </a:lnTo>
                  <a:lnTo>
                    <a:pt x="905852" y="86869"/>
                  </a:lnTo>
                  <a:lnTo>
                    <a:pt x="850352" y="98209"/>
                  </a:lnTo>
                  <a:lnTo>
                    <a:pt x="796180" y="110159"/>
                  </a:lnTo>
                  <a:lnTo>
                    <a:pt x="743379" y="122704"/>
                  </a:lnTo>
                  <a:lnTo>
                    <a:pt x="691996" y="135831"/>
                  </a:lnTo>
                  <a:lnTo>
                    <a:pt x="642075" y="149523"/>
                  </a:lnTo>
                  <a:lnTo>
                    <a:pt x="593662" y="163766"/>
                  </a:lnTo>
                  <a:lnTo>
                    <a:pt x="546801" y="178546"/>
                  </a:lnTo>
                  <a:lnTo>
                    <a:pt x="501538" y="193847"/>
                  </a:lnTo>
                  <a:lnTo>
                    <a:pt x="457918" y="209655"/>
                  </a:lnTo>
                  <a:lnTo>
                    <a:pt x="415986" y="225956"/>
                  </a:lnTo>
                  <a:lnTo>
                    <a:pt x="375787" y="242734"/>
                  </a:lnTo>
                  <a:lnTo>
                    <a:pt x="337366" y="259975"/>
                  </a:lnTo>
                  <a:lnTo>
                    <a:pt x="300768" y="277664"/>
                  </a:lnTo>
                  <a:lnTo>
                    <a:pt x="266039" y="295786"/>
                  </a:lnTo>
                  <a:lnTo>
                    <a:pt x="202367" y="333272"/>
                  </a:lnTo>
                  <a:lnTo>
                    <a:pt x="146710" y="372314"/>
                  </a:lnTo>
                  <a:lnTo>
                    <a:pt x="99429" y="412794"/>
                  </a:lnTo>
                  <a:lnTo>
                    <a:pt x="60885" y="454596"/>
                  </a:lnTo>
                  <a:lnTo>
                    <a:pt x="31440" y="497600"/>
                  </a:lnTo>
                  <a:lnTo>
                    <a:pt x="11453" y="541689"/>
                  </a:lnTo>
                  <a:lnTo>
                    <a:pt x="1287" y="586745"/>
                  </a:lnTo>
                  <a:lnTo>
                    <a:pt x="0" y="609600"/>
                  </a:lnTo>
                  <a:lnTo>
                    <a:pt x="1287" y="632454"/>
                  </a:lnTo>
                  <a:lnTo>
                    <a:pt x="11453" y="677510"/>
                  </a:lnTo>
                  <a:lnTo>
                    <a:pt x="31440" y="721599"/>
                  </a:lnTo>
                  <a:lnTo>
                    <a:pt x="60885" y="764603"/>
                  </a:lnTo>
                  <a:lnTo>
                    <a:pt x="99429" y="806405"/>
                  </a:lnTo>
                  <a:lnTo>
                    <a:pt x="146710" y="846885"/>
                  </a:lnTo>
                  <a:lnTo>
                    <a:pt x="202367" y="885927"/>
                  </a:lnTo>
                  <a:lnTo>
                    <a:pt x="266039" y="923413"/>
                  </a:lnTo>
                  <a:lnTo>
                    <a:pt x="300768" y="941535"/>
                  </a:lnTo>
                  <a:lnTo>
                    <a:pt x="337366" y="959224"/>
                  </a:lnTo>
                  <a:lnTo>
                    <a:pt x="375787" y="976465"/>
                  </a:lnTo>
                  <a:lnTo>
                    <a:pt x="415986" y="993243"/>
                  </a:lnTo>
                  <a:lnTo>
                    <a:pt x="457918" y="1009544"/>
                  </a:lnTo>
                  <a:lnTo>
                    <a:pt x="501538" y="1025352"/>
                  </a:lnTo>
                  <a:lnTo>
                    <a:pt x="546801" y="1040653"/>
                  </a:lnTo>
                  <a:lnTo>
                    <a:pt x="593662" y="1055433"/>
                  </a:lnTo>
                  <a:lnTo>
                    <a:pt x="642075" y="1069676"/>
                  </a:lnTo>
                  <a:lnTo>
                    <a:pt x="691996" y="1083368"/>
                  </a:lnTo>
                  <a:lnTo>
                    <a:pt x="743379" y="1096495"/>
                  </a:lnTo>
                  <a:lnTo>
                    <a:pt x="796180" y="1109040"/>
                  </a:lnTo>
                  <a:lnTo>
                    <a:pt x="850352" y="1120990"/>
                  </a:lnTo>
                  <a:lnTo>
                    <a:pt x="905852" y="1132330"/>
                  </a:lnTo>
                  <a:lnTo>
                    <a:pt x="962633" y="1143045"/>
                  </a:lnTo>
                  <a:lnTo>
                    <a:pt x="1020651" y="1153121"/>
                  </a:lnTo>
                  <a:lnTo>
                    <a:pt x="1079861" y="1162542"/>
                  </a:lnTo>
                  <a:lnTo>
                    <a:pt x="1140217" y="1171295"/>
                  </a:lnTo>
                  <a:lnTo>
                    <a:pt x="1201675" y="1179363"/>
                  </a:lnTo>
                  <a:lnTo>
                    <a:pt x="1264188" y="1186733"/>
                  </a:lnTo>
                  <a:lnTo>
                    <a:pt x="1327713" y="1193390"/>
                  </a:lnTo>
                  <a:lnTo>
                    <a:pt x="1392204" y="1199319"/>
                  </a:lnTo>
                  <a:lnTo>
                    <a:pt x="1457616" y="1204505"/>
                  </a:lnTo>
                  <a:lnTo>
                    <a:pt x="1523904" y="1208933"/>
                  </a:lnTo>
                  <a:lnTo>
                    <a:pt x="1591022" y="1212590"/>
                  </a:lnTo>
                  <a:lnTo>
                    <a:pt x="1658926" y="1215460"/>
                  </a:lnTo>
                  <a:lnTo>
                    <a:pt x="1727570" y="1217527"/>
                  </a:lnTo>
                  <a:lnTo>
                    <a:pt x="1796910" y="1218779"/>
                  </a:lnTo>
                  <a:lnTo>
                    <a:pt x="1866900" y="1219200"/>
                  </a:lnTo>
                  <a:lnTo>
                    <a:pt x="1936892" y="1218779"/>
                  </a:lnTo>
                  <a:lnTo>
                    <a:pt x="2006235" y="1217527"/>
                  </a:lnTo>
                  <a:lnTo>
                    <a:pt x="2074882" y="1215460"/>
                  </a:lnTo>
                  <a:lnTo>
                    <a:pt x="2142788" y="1212590"/>
                  </a:lnTo>
                  <a:lnTo>
                    <a:pt x="2209909" y="1208933"/>
                  </a:lnTo>
                  <a:lnTo>
                    <a:pt x="2276198" y="1204505"/>
                  </a:lnTo>
                  <a:lnTo>
                    <a:pt x="2341612" y="1199319"/>
                  </a:lnTo>
                  <a:lnTo>
                    <a:pt x="2406104" y="1193390"/>
                  </a:lnTo>
                  <a:lnTo>
                    <a:pt x="2469630" y="1186733"/>
                  </a:lnTo>
                  <a:lnTo>
                    <a:pt x="2532145" y="1179363"/>
                  </a:lnTo>
                  <a:lnTo>
                    <a:pt x="2593603" y="1171295"/>
                  </a:lnTo>
                  <a:lnTo>
                    <a:pt x="2653960" y="1162542"/>
                  </a:lnTo>
                  <a:lnTo>
                    <a:pt x="2713170" y="1153121"/>
                  </a:lnTo>
                  <a:lnTo>
                    <a:pt x="2771189" y="1143045"/>
                  </a:lnTo>
                  <a:lnTo>
                    <a:pt x="2827970" y="1132330"/>
                  </a:lnTo>
                  <a:lnTo>
                    <a:pt x="2883469" y="1120990"/>
                  </a:lnTo>
                  <a:lnTo>
                    <a:pt x="2937642" y="1109040"/>
                  </a:lnTo>
                  <a:lnTo>
                    <a:pt x="2990442" y="1096495"/>
                  </a:lnTo>
                  <a:lnTo>
                    <a:pt x="3041824" y="1083368"/>
                  </a:lnTo>
                  <a:lnTo>
                    <a:pt x="3091744" y="1069676"/>
                  </a:lnTo>
                  <a:lnTo>
                    <a:pt x="3140157" y="1055433"/>
                  </a:lnTo>
                  <a:lnTo>
                    <a:pt x="3187017" y="1040653"/>
                  </a:lnTo>
                  <a:lnTo>
                    <a:pt x="3232279" y="1025352"/>
                  </a:lnTo>
                  <a:lnTo>
                    <a:pt x="3275898" y="1009544"/>
                  </a:lnTo>
                  <a:lnTo>
                    <a:pt x="3317829" y="993243"/>
                  </a:lnTo>
                  <a:lnTo>
                    <a:pt x="3358027" y="976465"/>
                  </a:lnTo>
                  <a:lnTo>
                    <a:pt x="3396447" y="959224"/>
                  </a:lnTo>
                  <a:lnTo>
                    <a:pt x="3433044" y="941535"/>
                  </a:lnTo>
                  <a:lnTo>
                    <a:pt x="3467772" y="923413"/>
                  </a:lnTo>
                  <a:lnTo>
                    <a:pt x="3531442" y="885927"/>
                  </a:lnTo>
                  <a:lnTo>
                    <a:pt x="3587097" y="846885"/>
                  </a:lnTo>
                  <a:lnTo>
                    <a:pt x="3634375" y="806405"/>
                  </a:lnTo>
                  <a:lnTo>
                    <a:pt x="3672917" y="764603"/>
                  </a:lnTo>
                  <a:lnTo>
                    <a:pt x="3702361" y="721599"/>
                  </a:lnTo>
                  <a:lnTo>
                    <a:pt x="3722346" y="677510"/>
                  </a:lnTo>
                  <a:lnTo>
                    <a:pt x="3732512" y="632454"/>
                  </a:lnTo>
                  <a:lnTo>
                    <a:pt x="3733800" y="609600"/>
                  </a:lnTo>
                  <a:lnTo>
                    <a:pt x="3732512" y="586745"/>
                  </a:lnTo>
                  <a:lnTo>
                    <a:pt x="3722346" y="541689"/>
                  </a:lnTo>
                  <a:lnTo>
                    <a:pt x="3702361" y="497600"/>
                  </a:lnTo>
                  <a:lnTo>
                    <a:pt x="3672917" y="454596"/>
                  </a:lnTo>
                  <a:lnTo>
                    <a:pt x="3634375" y="412794"/>
                  </a:lnTo>
                  <a:lnTo>
                    <a:pt x="3587097" y="372314"/>
                  </a:lnTo>
                  <a:lnTo>
                    <a:pt x="3531442" y="333272"/>
                  </a:lnTo>
                  <a:lnTo>
                    <a:pt x="3467772" y="295786"/>
                  </a:lnTo>
                  <a:lnTo>
                    <a:pt x="3433044" y="277664"/>
                  </a:lnTo>
                  <a:lnTo>
                    <a:pt x="3396447" y="259975"/>
                  </a:lnTo>
                  <a:lnTo>
                    <a:pt x="3358027" y="242734"/>
                  </a:lnTo>
                  <a:lnTo>
                    <a:pt x="3317829" y="225956"/>
                  </a:lnTo>
                  <a:lnTo>
                    <a:pt x="3275898" y="209655"/>
                  </a:lnTo>
                  <a:lnTo>
                    <a:pt x="3232279" y="193847"/>
                  </a:lnTo>
                  <a:lnTo>
                    <a:pt x="3187017" y="178546"/>
                  </a:lnTo>
                  <a:lnTo>
                    <a:pt x="3140157" y="163766"/>
                  </a:lnTo>
                  <a:lnTo>
                    <a:pt x="3091744" y="149523"/>
                  </a:lnTo>
                  <a:lnTo>
                    <a:pt x="3041824" y="135831"/>
                  </a:lnTo>
                  <a:lnTo>
                    <a:pt x="2990442" y="122704"/>
                  </a:lnTo>
                  <a:lnTo>
                    <a:pt x="2937642" y="110159"/>
                  </a:lnTo>
                  <a:lnTo>
                    <a:pt x="2883469" y="98209"/>
                  </a:lnTo>
                  <a:lnTo>
                    <a:pt x="2827970" y="86869"/>
                  </a:lnTo>
                  <a:lnTo>
                    <a:pt x="2771189" y="76154"/>
                  </a:lnTo>
                  <a:lnTo>
                    <a:pt x="2713170" y="66078"/>
                  </a:lnTo>
                  <a:lnTo>
                    <a:pt x="2653960" y="56657"/>
                  </a:lnTo>
                  <a:lnTo>
                    <a:pt x="2593603" y="47904"/>
                  </a:lnTo>
                  <a:lnTo>
                    <a:pt x="2532145" y="39836"/>
                  </a:lnTo>
                  <a:lnTo>
                    <a:pt x="2469630" y="32466"/>
                  </a:lnTo>
                  <a:lnTo>
                    <a:pt x="2406104" y="25809"/>
                  </a:lnTo>
                  <a:lnTo>
                    <a:pt x="2341612" y="19880"/>
                  </a:lnTo>
                  <a:lnTo>
                    <a:pt x="2276198" y="14694"/>
                  </a:lnTo>
                  <a:lnTo>
                    <a:pt x="2209909" y="10266"/>
                  </a:lnTo>
                  <a:lnTo>
                    <a:pt x="2142788" y="6609"/>
                  </a:lnTo>
                  <a:lnTo>
                    <a:pt x="2074882" y="3739"/>
                  </a:lnTo>
                  <a:lnTo>
                    <a:pt x="2006235" y="1672"/>
                  </a:lnTo>
                  <a:lnTo>
                    <a:pt x="1936892" y="420"/>
                  </a:lnTo>
                  <a:lnTo>
                    <a:pt x="1866900" y="0"/>
                  </a:lnTo>
                  <a:close/>
                </a:path>
              </a:pathLst>
            </a:custGeom>
            <a:grpFill/>
          </p:spPr>
          <p:txBody>
            <a:bodyPr wrap="square" lIns="0" tIns="0" rIns="0" bIns="0" rtlCol="0"/>
            <a:lstStyle/>
            <a:p>
              <a:endParaRPr/>
            </a:p>
          </p:txBody>
        </p:sp>
        <p:sp>
          <p:nvSpPr>
            <p:cNvPr id="8" name="object 8"/>
            <p:cNvSpPr/>
            <p:nvPr/>
          </p:nvSpPr>
          <p:spPr>
            <a:xfrm>
              <a:off x="304800" y="1066800"/>
              <a:ext cx="3733800" cy="1219200"/>
            </a:xfrm>
            <a:custGeom>
              <a:avLst/>
              <a:gdLst/>
              <a:ahLst/>
              <a:cxnLst/>
              <a:rect l="l" t="t" r="r" b="b"/>
              <a:pathLst>
                <a:path w="3733800" h="1219200">
                  <a:moveTo>
                    <a:pt x="0" y="609600"/>
                  </a:moveTo>
                  <a:lnTo>
                    <a:pt x="5120" y="564104"/>
                  </a:lnTo>
                  <a:lnTo>
                    <a:pt x="20241" y="519516"/>
                  </a:lnTo>
                  <a:lnTo>
                    <a:pt x="45002" y="475955"/>
                  </a:lnTo>
                  <a:lnTo>
                    <a:pt x="79042" y="433537"/>
                  </a:lnTo>
                  <a:lnTo>
                    <a:pt x="121999" y="392382"/>
                  </a:lnTo>
                  <a:lnTo>
                    <a:pt x="173514" y="352606"/>
                  </a:lnTo>
                  <a:lnTo>
                    <a:pt x="233223" y="314327"/>
                  </a:lnTo>
                  <a:lnTo>
                    <a:pt x="300768" y="277664"/>
                  </a:lnTo>
                  <a:lnTo>
                    <a:pt x="337366" y="259975"/>
                  </a:lnTo>
                  <a:lnTo>
                    <a:pt x="375787" y="242734"/>
                  </a:lnTo>
                  <a:lnTo>
                    <a:pt x="415986" y="225956"/>
                  </a:lnTo>
                  <a:lnTo>
                    <a:pt x="457918" y="209655"/>
                  </a:lnTo>
                  <a:lnTo>
                    <a:pt x="501538" y="193847"/>
                  </a:lnTo>
                  <a:lnTo>
                    <a:pt x="546801" y="178546"/>
                  </a:lnTo>
                  <a:lnTo>
                    <a:pt x="593662" y="163766"/>
                  </a:lnTo>
                  <a:lnTo>
                    <a:pt x="642075" y="149523"/>
                  </a:lnTo>
                  <a:lnTo>
                    <a:pt x="691996" y="135831"/>
                  </a:lnTo>
                  <a:lnTo>
                    <a:pt x="743379" y="122704"/>
                  </a:lnTo>
                  <a:lnTo>
                    <a:pt x="796180" y="110159"/>
                  </a:lnTo>
                  <a:lnTo>
                    <a:pt x="850352" y="98209"/>
                  </a:lnTo>
                  <a:lnTo>
                    <a:pt x="905852" y="86869"/>
                  </a:lnTo>
                  <a:lnTo>
                    <a:pt x="962633" y="76154"/>
                  </a:lnTo>
                  <a:lnTo>
                    <a:pt x="1020651" y="66078"/>
                  </a:lnTo>
                  <a:lnTo>
                    <a:pt x="1079861" y="56657"/>
                  </a:lnTo>
                  <a:lnTo>
                    <a:pt x="1140217" y="47904"/>
                  </a:lnTo>
                  <a:lnTo>
                    <a:pt x="1201675" y="39836"/>
                  </a:lnTo>
                  <a:lnTo>
                    <a:pt x="1264188" y="32466"/>
                  </a:lnTo>
                  <a:lnTo>
                    <a:pt x="1327713" y="25809"/>
                  </a:lnTo>
                  <a:lnTo>
                    <a:pt x="1392204" y="19880"/>
                  </a:lnTo>
                  <a:lnTo>
                    <a:pt x="1457616" y="14694"/>
                  </a:lnTo>
                  <a:lnTo>
                    <a:pt x="1523904" y="10266"/>
                  </a:lnTo>
                  <a:lnTo>
                    <a:pt x="1591022" y="6609"/>
                  </a:lnTo>
                  <a:lnTo>
                    <a:pt x="1658926" y="3739"/>
                  </a:lnTo>
                  <a:lnTo>
                    <a:pt x="1727570" y="1672"/>
                  </a:lnTo>
                  <a:lnTo>
                    <a:pt x="1796910" y="420"/>
                  </a:lnTo>
                  <a:lnTo>
                    <a:pt x="1866900" y="0"/>
                  </a:lnTo>
                  <a:lnTo>
                    <a:pt x="1936892" y="420"/>
                  </a:lnTo>
                  <a:lnTo>
                    <a:pt x="2006235" y="1672"/>
                  </a:lnTo>
                  <a:lnTo>
                    <a:pt x="2074882" y="3739"/>
                  </a:lnTo>
                  <a:lnTo>
                    <a:pt x="2142788" y="6609"/>
                  </a:lnTo>
                  <a:lnTo>
                    <a:pt x="2209909" y="10266"/>
                  </a:lnTo>
                  <a:lnTo>
                    <a:pt x="2276198" y="14694"/>
                  </a:lnTo>
                  <a:lnTo>
                    <a:pt x="2341612" y="19880"/>
                  </a:lnTo>
                  <a:lnTo>
                    <a:pt x="2406104" y="25809"/>
                  </a:lnTo>
                  <a:lnTo>
                    <a:pt x="2469630" y="32466"/>
                  </a:lnTo>
                  <a:lnTo>
                    <a:pt x="2532145" y="39836"/>
                  </a:lnTo>
                  <a:lnTo>
                    <a:pt x="2593603" y="47904"/>
                  </a:lnTo>
                  <a:lnTo>
                    <a:pt x="2653960" y="56657"/>
                  </a:lnTo>
                  <a:lnTo>
                    <a:pt x="2713170" y="66078"/>
                  </a:lnTo>
                  <a:lnTo>
                    <a:pt x="2771189" y="76154"/>
                  </a:lnTo>
                  <a:lnTo>
                    <a:pt x="2827970" y="86869"/>
                  </a:lnTo>
                  <a:lnTo>
                    <a:pt x="2883469" y="98209"/>
                  </a:lnTo>
                  <a:lnTo>
                    <a:pt x="2937642" y="110159"/>
                  </a:lnTo>
                  <a:lnTo>
                    <a:pt x="2990442" y="122704"/>
                  </a:lnTo>
                  <a:lnTo>
                    <a:pt x="3041824" y="135831"/>
                  </a:lnTo>
                  <a:lnTo>
                    <a:pt x="3091744" y="149523"/>
                  </a:lnTo>
                  <a:lnTo>
                    <a:pt x="3140157" y="163766"/>
                  </a:lnTo>
                  <a:lnTo>
                    <a:pt x="3187017" y="178546"/>
                  </a:lnTo>
                  <a:lnTo>
                    <a:pt x="3232279" y="193847"/>
                  </a:lnTo>
                  <a:lnTo>
                    <a:pt x="3275898" y="209655"/>
                  </a:lnTo>
                  <a:lnTo>
                    <a:pt x="3317829" y="225956"/>
                  </a:lnTo>
                  <a:lnTo>
                    <a:pt x="3358027" y="242734"/>
                  </a:lnTo>
                  <a:lnTo>
                    <a:pt x="3396447" y="259975"/>
                  </a:lnTo>
                  <a:lnTo>
                    <a:pt x="3433044" y="277664"/>
                  </a:lnTo>
                  <a:lnTo>
                    <a:pt x="3467772" y="295786"/>
                  </a:lnTo>
                  <a:lnTo>
                    <a:pt x="3531442" y="333272"/>
                  </a:lnTo>
                  <a:lnTo>
                    <a:pt x="3587097" y="372314"/>
                  </a:lnTo>
                  <a:lnTo>
                    <a:pt x="3634375" y="412794"/>
                  </a:lnTo>
                  <a:lnTo>
                    <a:pt x="3672917" y="454596"/>
                  </a:lnTo>
                  <a:lnTo>
                    <a:pt x="3702361" y="497600"/>
                  </a:lnTo>
                  <a:lnTo>
                    <a:pt x="3722346" y="541689"/>
                  </a:lnTo>
                  <a:lnTo>
                    <a:pt x="3732512" y="586745"/>
                  </a:lnTo>
                  <a:lnTo>
                    <a:pt x="3733800" y="609600"/>
                  </a:lnTo>
                  <a:lnTo>
                    <a:pt x="3732512" y="632454"/>
                  </a:lnTo>
                  <a:lnTo>
                    <a:pt x="3722346" y="677510"/>
                  </a:lnTo>
                  <a:lnTo>
                    <a:pt x="3702361" y="721599"/>
                  </a:lnTo>
                  <a:lnTo>
                    <a:pt x="3672917" y="764603"/>
                  </a:lnTo>
                  <a:lnTo>
                    <a:pt x="3634375" y="806405"/>
                  </a:lnTo>
                  <a:lnTo>
                    <a:pt x="3587097" y="846885"/>
                  </a:lnTo>
                  <a:lnTo>
                    <a:pt x="3531442" y="885927"/>
                  </a:lnTo>
                  <a:lnTo>
                    <a:pt x="3467772" y="923413"/>
                  </a:lnTo>
                  <a:lnTo>
                    <a:pt x="3433044" y="941535"/>
                  </a:lnTo>
                  <a:lnTo>
                    <a:pt x="3396447" y="959224"/>
                  </a:lnTo>
                  <a:lnTo>
                    <a:pt x="3358027" y="976465"/>
                  </a:lnTo>
                  <a:lnTo>
                    <a:pt x="3317829" y="993243"/>
                  </a:lnTo>
                  <a:lnTo>
                    <a:pt x="3275898" y="1009544"/>
                  </a:lnTo>
                  <a:lnTo>
                    <a:pt x="3232279" y="1025352"/>
                  </a:lnTo>
                  <a:lnTo>
                    <a:pt x="3187017" y="1040653"/>
                  </a:lnTo>
                  <a:lnTo>
                    <a:pt x="3140157" y="1055433"/>
                  </a:lnTo>
                  <a:lnTo>
                    <a:pt x="3091744" y="1069676"/>
                  </a:lnTo>
                  <a:lnTo>
                    <a:pt x="3041824" y="1083368"/>
                  </a:lnTo>
                  <a:lnTo>
                    <a:pt x="2990442" y="1096495"/>
                  </a:lnTo>
                  <a:lnTo>
                    <a:pt x="2937642" y="1109040"/>
                  </a:lnTo>
                  <a:lnTo>
                    <a:pt x="2883469" y="1120990"/>
                  </a:lnTo>
                  <a:lnTo>
                    <a:pt x="2827970" y="1132330"/>
                  </a:lnTo>
                  <a:lnTo>
                    <a:pt x="2771189" y="1143045"/>
                  </a:lnTo>
                  <a:lnTo>
                    <a:pt x="2713170" y="1153121"/>
                  </a:lnTo>
                  <a:lnTo>
                    <a:pt x="2653960" y="1162542"/>
                  </a:lnTo>
                  <a:lnTo>
                    <a:pt x="2593603" y="1171295"/>
                  </a:lnTo>
                  <a:lnTo>
                    <a:pt x="2532145" y="1179363"/>
                  </a:lnTo>
                  <a:lnTo>
                    <a:pt x="2469630" y="1186733"/>
                  </a:lnTo>
                  <a:lnTo>
                    <a:pt x="2406104" y="1193390"/>
                  </a:lnTo>
                  <a:lnTo>
                    <a:pt x="2341612" y="1199319"/>
                  </a:lnTo>
                  <a:lnTo>
                    <a:pt x="2276198" y="1204505"/>
                  </a:lnTo>
                  <a:lnTo>
                    <a:pt x="2209909" y="1208933"/>
                  </a:lnTo>
                  <a:lnTo>
                    <a:pt x="2142788" y="1212590"/>
                  </a:lnTo>
                  <a:lnTo>
                    <a:pt x="2074882" y="1215460"/>
                  </a:lnTo>
                  <a:lnTo>
                    <a:pt x="2006235" y="1217527"/>
                  </a:lnTo>
                  <a:lnTo>
                    <a:pt x="1936892" y="1218779"/>
                  </a:lnTo>
                  <a:lnTo>
                    <a:pt x="1866900" y="1219200"/>
                  </a:lnTo>
                  <a:lnTo>
                    <a:pt x="1796910" y="1218779"/>
                  </a:lnTo>
                  <a:lnTo>
                    <a:pt x="1727570" y="1217527"/>
                  </a:lnTo>
                  <a:lnTo>
                    <a:pt x="1658926" y="1215460"/>
                  </a:lnTo>
                  <a:lnTo>
                    <a:pt x="1591022" y="1212590"/>
                  </a:lnTo>
                  <a:lnTo>
                    <a:pt x="1523904" y="1208933"/>
                  </a:lnTo>
                  <a:lnTo>
                    <a:pt x="1457616" y="1204505"/>
                  </a:lnTo>
                  <a:lnTo>
                    <a:pt x="1392204" y="1199319"/>
                  </a:lnTo>
                  <a:lnTo>
                    <a:pt x="1327713" y="1193390"/>
                  </a:lnTo>
                  <a:lnTo>
                    <a:pt x="1264188" y="1186733"/>
                  </a:lnTo>
                  <a:lnTo>
                    <a:pt x="1201675" y="1179363"/>
                  </a:lnTo>
                  <a:lnTo>
                    <a:pt x="1140217" y="1171295"/>
                  </a:lnTo>
                  <a:lnTo>
                    <a:pt x="1079861" y="1162542"/>
                  </a:lnTo>
                  <a:lnTo>
                    <a:pt x="1020651" y="1153121"/>
                  </a:lnTo>
                  <a:lnTo>
                    <a:pt x="962633" y="1143045"/>
                  </a:lnTo>
                  <a:lnTo>
                    <a:pt x="905852" y="1132330"/>
                  </a:lnTo>
                  <a:lnTo>
                    <a:pt x="850352" y="1120990"/>
                  </a:lnTo>
                  <a:lnTo>
                    <a:pt x="796180" y="1109040"/>
                  </a:lnTo>
                  <a:lnTo>
                    <a:pt x="743379" y="1096495"/>
                  </a:lnTo>
                  <a:lnTo>
                    <a:pt x="691996" y="1083368"/>
                  </a:lnTo>
                  <a:lnTo>
                    <a:pt x="642075" y="1069676"/>
                  </a:lnTo>
                  <a:lnTo>
                    <a:pt x="593662" y="1055433"/>
                  </a:lnTo>
                  <a:lnTo>
                    <a:pt x="546801" y="1040653"/>
                  </a:lnTo>
                  <a:lnTo>
                    <a:pt x="501538" y="1025352"/>
                  </a:lnTo>
                  <a:lnTo>
                    <a:pt x="457918" y="1009544"/>
                  </a:lnTo>
                  <a:lnTo>
                    <a:pt x="415986" y="993243"/>
                  </a:lnTo>
                  <a:lnTo>
                    <a:pt x="375787" y="976465"/>
                  </a:lnTo>
                  <a:lnTo>
                    <a:pt x="337366" y="959224"/>
                  </a:lnTo>
                  <a:lnTo>
                    <a:pt x="300768" y="941535"/>
                  </a:lnTo>
                  <a:lnTo>
                    <a:pt x="266039" y="923413"/>
                  </a:lnTo>
                  <a:lnTo>
                    <a:pt x="202367" y="885927"/>
                  </a:lnTo>
                  <a:lnTo>
                    <a:pt x="146710" y="846885"/>
                  </a:lnTo>
                  <a:lnTo>
                    <a:pt x="99429" y="806405"/>
                  </a:lnTo>
                  <a:lnTo>
                    <a:pt x="60885" y="764603"/>
                  </a:lnTo>
                  <a:lnTo>
                    <a:pt x="31440" y="721599"/>
                  </a:lnTo>
                  <a:lnTo>
                    <a:pt x="11453" y="677510"/>
                  </a:lnTo>
                  <a:lnTo>
                    <a:pt x="1287" y="632454"/>
                  </a:lnTo>
                  <a:lnTo>
                    <a:pt x="0" y="609600"/>
                  </a:lnTo>
                  <a:close/>
                </a:path>
              </a:pathLst>
            </a:custGeom>
            <a:grpFill/>
            <a:ln w="9144">
              <a:solidFill>
                <a:srgbClr val="000000"/>
              </a:solidFill>
            </a:ln>
          </p:spPr>
          <p:txBody>
            <a:bodyPr wrap="square" lIns="0" tIns="0" rIns="0" bIns="0" rtlCol="0"/>
            <a:lstStyle/>
            <a:p>
              <a:endParaRPr/>
            </a:p>
          </p:txBody>
        </p:sp>
      </p:grpSp>
      <p:sp>
        <p:nvSpPr>
          <p:cNvPr id="9" name="object 9"/>
          <p:cNvSpPr txBox="1"/>
          <p:nvPr/>
        </p:nvSpPr>
        <p:spPr>
          <a:xfrm>
            <a:off x="930655" y="1272666"/>
            <a:ext cx="1839595" cy="574040"/>
          </a:xfrm>
          <a:prstGeom prst="rect">
            <a:avLst/>
          </a:prstGeom>
          <a:solidFill>
            <a:srgbClr val="EFF1C7"/>
          </a:solidFill>
        </p:spPr>
        <p:txBody>
          <a:bodyPr vert="horz" wrap="square" lIns="0" tIns="12700" rIns="0" bIns="0" rtlCol="0">
            <a:spAutoFit/>
          </a:bodyPr>
          <a:lstStyle/>
          <a:p>
            <a:pPr marL="12700" marR="5080">
              <a:lnSpc>
                <a:spcPct val="100000"/>
              </a:lnSpc>
              <a:spcBef>
                <a:spcPts val="100"/>
              </a:spcBef>
            </a:pPr>
            <a:r>
              <a:rPr sz="1800" spc="-5" dirty="0">
                <a:latin typeface="Arial"/>
                <a:cs typeface="Arial"/>
              </a:rPr>
              <a:t>Deals </a:t>
            </a:r>
            <a:r>
              <a:rPr sz="1800" spc="-15" dirty="0">
                <a:latin typeface="Arial"/>
                <a:cs typeface="Arial"/>
              </a:rPr>
              <a:t>with </a:t>
            </a:r>
            <a:r>
              <a:rPr sz="1800" spc="-5" dirty="0">
                <a:latin typeface="Arial"/>
                <a:cs typeface="Arial"/>
              </a:rPr>
              <a:t>human  beings only</a:t>
            </a:r>
            <a:endParaRPr sz="1800">
              <a:latin typeface="Arial"/>
              <a:cs typeface="Arial"/>
            </a:endParaRPr>
          </a:p>
        </p:txBody>
      </p:sp>
      <p:grpSp>
        <p:nvGrpSpPr>
          <p:cNvPr id="10" name="object 10"/>
          <p:cNvGrpSpPr/>
          <p:nvPr/>
        </p:nvGrpSpPr>
        <p:grpSpPr>
          <a:xfrm>
            <a:off x="833437" y="4186237"/>
            <a:ext cx="3438525" cy="1228725"/>
            <a:chOff x="833437" y="4186237"/>
            <a:chExt cx="3438525" cy="1228725"/>
          </a:xfrm>
          <a:solidFill>
            <a:srgbClr val="EFF1C7"/>
          </a:solidFill>
        </p:grpSpPr>
        <p:sp>
          <p:nvSpPr>
            <p:cNvPr id="11" name="object 11"/>
            <p:cNvSpPr/>
            <p:nvPr/>
          </p:nvSpPr>
          <p:spPr>
            <a:xfrm>
              <a:off x="838200" y="4191000"/>
              <a:ext cx="3429000" cy="1219200"/>
            </a:xfrm>
            <a:custGeom>
              <a:avLst/>
              <a:gdLst/>
              <a:ahLst/>
              <a:cxnLst/>
              <a:rect l="l" t="t" r="r" b="b"/>
              <a:pathLst>
                <a:path w="3429000" h="1219200">
                  <a:moveTo>
                    <a:pt x="1714500" y="0"/>
                  </a:moveTo>
                  <a:lnTo>
                    <a:pt x="1645542" y="484"/>
                  </a:lnTo>
                  <a:lnTo>
                    <a:pt x="1577275" y="1924"/>
                  </a:lnTo>
                  <a:lnTo>
                    <a:pt x="1509752" y="4301"/>
                  </a:lnTo>
                  <a:lnTo>
                    <a:pt x="1443021" y="7598"/>
                  </a:lnTo>
                  <a:lnTo>
                    <a:pt x="1377136" y="11797"/>
                  </a:lnTo>
                  <a:lnTo>
                    <a:pt x="1312147" y="16879"/>
                  </a:lnTo>
                  <a:lnTo>
                    <a:pt x="1248105" y="22825"/>
                  </a:lnTo>
                  <a:lnTo>
                    <a:pt x="1185062" y="29618"/>
                  </a:lnTo>
                  <a:lnTo>
                    <a:pt x="1123068" y="37240"/>
                  </a:lnTo>
                  <a:lnTo>
                    <a:pt x="1062175" y="45672"/>
                  </a:lnTo>
                  <a:lnTo>
                    <a:pt x="1002435" y="54896"/>
                  </a:lnTo>
                  <a:lnTo>
                    <a:pt x="943898" y="64894"/>
                  </a:lnTo>
                  <a:lnTo>
                    <a:pt x="886616" y="75647"/>
                  </a:lnTo>
                  <a:lnTo>
                    <a:pt x="830639" y="87138"/>
                  </a:lnTo>
                  <a:lnTo>
                    <a:pt x="776020" y="99348"/>
                  </a:lnTo>
                  <a:lnTo>
                    <a:pt x="722808" y="112259"/>
                  </a:lnTo>
                  <a:lnTo>
                    <a:pt x="671056" y="125853"/>
                  </a:lnTo>
                  <a:lnTo>
                    <a:pt x="620815" y="140111"/>
                  </a:lnTo>
                  <a:lnTo>
                    <a:pt x="572136" y="155016"/>
                  </a:lnTo>
                  <a:lnTo>
                    <a:pt x="525070" y="170549"/>
                  </a:lnTo>
                  <a:lnTo>
                    <a:pt x="479668" y="186692"/>
                  </a:lnTo>
                  <a:lnTo>
                    <a:pt x="435981" y="203427"/>
                  </a:lnTo>
                  <a:lnTo>
                    <a:pt x="394062" y="220735"/>
                  </a:lnTo>
                  <a:lnTo>
                    <a:pt x="353960" y="238599"/>
                  </a:lnTo>
                  <a:lnTo>
                    <a:pt x="315727" y="256999"/>
                  </a:lnTo>
                  <a:lnTo>
                    <a:pt x="279415" y="275919"/>
                  </a:lnTo>
                  <a:lnTo>
                    <a:pt x="245075" y="295339"/>
                  </a:lnTo>
                  <a:lnTo>
                    <a:pt x="182513" y="335609"/>
                  </a:lnTo>
                  <a:lnTo>
                    <a:pt x="128452" y="377663"/>
                  </a:lnTo>
                  <a:lnTo>
                    <a:pt x="83302" y="421356"/>
                  </a:lnTo>
                  <a:lnTo>
                    <a:pt x="47471" y="466542"/>
                  </a:lnTo>
                  <a:lnTo>
                    <a:pt x="21371" y="513075"/>
                  </a:lnTo>
                  <a:lnTo>
                    <a:pt x="5411" y="560809"/>
                  </a:lnTo>
                  <a:lnTo>
                    <a:pt x="0" y="609600"/>
                  </a:lnTo>
                  <a:lnTo>
                    <a:pt x="1361" y="634118"/>
                  </a:lnTo>
                  <a:lnTo>
                    <a:pt x="12098" y="682398"/>
                  </a:lnTo>
                  <a:lnTo>
                    <a:pt x="33180" y="729550"/>
                  </a:lnTo>
                  <a:lnTo>
                    <a:pt x="64196" y="775428"/>
                  </a:lnTo>
                  <a:lnTo>
                    <a:pt x="104737" y="819885"/>
                  </a:lnTo>
                  <a:lnTo>
                    <a:pt x="154394" y="862777"/>
                  </a:lnTo>
                  <a:lnTo>
                    <a:pt x="212757" y="903957"/>
                  </a:lnTo>
                  <a:lnTo>
                    <a:pt x="279415" y="943280"/>
                  </a:lnTo>
                  <a:lnTo>
                    <a:pt x="315727" y="962200"/>
                  </a:lnTo>
                  <a:lnTo>
                    <a:pt x="353960" y="980600"/>
                  </a:lnTo>
                  <a:lnTo>
                    <a:pt x="394062" y="998464"/>
                  </a:lnTo>
                  <a:lnTo>
                    <a:pt x="435981" y="1015772"/>
                  </a:lnTo>
                  <a:lnTo>
                    <a:pt x="479668" y="1032507"/>
                  </a:lnTo>
                  <a:lnTo>
                    <a:pt x="525070" y="1048650"/>
                  </a:lnTo>
                  <a:lnTo>
                    <a:pt x="572136" y="1064183"/>
                  </a:lnTo>
                  <a:lnTo>
                    <a:pt x="620815" y="1079088"/>
                  </a:lnTo>
                  <a:lnTo>
                    <a:pt x="671056" y="1093346"/>
                  </a:lnTo>
                  <a:lnTo>
                    <a:pt x="722808" y="1106940"/>
                  </a:lnTo>
                  <a:lnTo>
                    <a:pt x="776020" y="1119851"/>
                  </a:lnTo>
                  <a:lnTo>
                    <a:pt x="830639" y="1132061"/>
                  </a:lnTo>
                  <a:lnTo>
                    <a:pt x="886616" y="1143552"/>
                  </a:lnTo>
                  <a:lnTo>
                    <a:pt x="943898" y="1154305"/>
                  </a:lnTo>
                  <a:lnTo>
                    <a:pt x="1002435" y="1164303"/>
                  </a:lnTo>
                  <a:lnTo>
                    <a:pt x="1062175" y="1173527"/>
                  </a:lnTo>
                  <a:lnTo>
                    <a:pt x="1123068" y="1181959"/>
                  </a:lnTo>
                  <a:lnTo>
                    <a:pt x="1185062" y="1189581"/>
                  </a:lnTo>
                  <a:lnTo>
                    <a:pt x="1248105" y="1196374"/>
                  </a:lnTo>
                  <a:lnTo>
                    <a:pt x="1312147" y="1202320"/>
                  </a:lnTo>
                  <a:lnTo>
                    <a:pt x="1377136" y="1207402"/>
                  </a:lnTo>
                  <a:lnTo>
                    <a:pt x="1443021" y="1211601"/>
                  </a:lnTo>
                  <a:lnTo>
                    <a:pt x="1509752" y="1214898"/>
                  </a:lnTo>
                  <a:lnTo>
                    <a:pt x="1577275" y="1217275"/>
                  </a:lnTo>
                  <a:lnTo>
                    <a:pt x="1645542" y="1218715"/>
                  </a:lnTo>
                  <a:lnTo>
                    <a:pt x="1714500" y="1219200"/>
                  </a:lnTo>
                  <a:lnTo>
                    <a:pt x="1783457" y="1218715"/>
                  </a:lnTo>
                  <a:lnTo>
                    <a:pt x="1851724" y="1217275"/>
                  </a:lnTo>
                  <a:lnTo>
                    <a:pt x="1919247" y="1214898"/>
                  </a:lnTo>
                  <a:lnTo>
                    <a:pt x="1985978" y="1211601"/>
                  </a:lnTo>
                  <a:lnTo>
                    <a:pt x="2051863" y="1207402"/>
                  </a:lnTo>
                  <a:lnTo>
                    <a:pt x="2116852" y="1202320"/>
                  </a:lnTo>
                  <a:lnTo>
                    <a:pt x="2180894" y="1196374"/>
                  </a:lnTo>
                  <a:lnTo>
                    <a:pt x="2243937" y="1189581"/>
                  </a:lnTo>
                  <a:lnTo>
                    <a:pt x="2305931" y="1181959"/>
                  </a:lnTo>
                  <a:lnTo>
                    <a:pt x="2366824" y="1173527"/>
                  </a:lnTo>
                  <a:lnTo>
                    <a:pt x="2426564" y="1164303"/>
                  </a:lnTo>
                  <a:lnTo>
                    <a:pt x="2485101" y="1154305"/>
                  </a:lnTo>
                  <a:lnTo>
                    <a:pt x="2542383" y="1143552"/>
                  </a:lnTo>
                  <a:lnTo>
                    <a:pt x="2598360" y="1132061"/>
                  </a:lnTo>
                  <a:lnTo>
                    <a:pt x="2652979" y="1119851"/>
                  </a:lnTo>
                  <a:lnTo>
                    <a:pt x="2706191" y="1106940"/>
                  </a:lnTo>
                  <a:lnTo>
                    <a:pt x="2757943" y="1093346"/>
                  </a:lnTo>
                  <a:lnTo>
                    <a:pt x="2808184" y="1079088"/>
                  </a:lnTo>
                  <a:lnTo>
                    <a:pt x="2856863" y="1064183"/>
                  </a:lnTo>
                  <a:lnTo>
                    <a:pt x="2903929" y="1048650"/>
                  </a:lnTo>
                  <a:lnTo>
                    <a:pt x="2949331" y="1032507"/>
                  </a:lnTo>
                  <a:lnTo>
                    <a:pt x="2993018" y="1015772"/>
                  </a:lnTo>
                  <a:lnTo>
                    <a:pt x="3034937" y="998464"/>
                  </a:lnTo>
                  <a:lnTo>
                    <a:pt x="3075039" y="980600"/>
                  </a:lnTo>
                  <a:lnTo>
                    <a:pt x="3113272" y="962200"/>
                  </a:lnTo>
                  <a:lnTo>
                    <a:pt x="3149584" y="943280"/>
                  </a:lnTo>
                  <a:lnTo>
                    <a:pt x="3183924" y="923860"/>
                  </a:lnTo>
                  <a:lnTo>
                    <a:pt x="3246486" y="883590"/>
                  </a:lnTo>
                  <a:lnTo>
                    <a:pt x="3300547" y="841536"/>
                  </a:lnTo>
                  <a:lnTo>
                    <a:pt x="3345697" y="797843"/>
                  </a:lnTo>
                  <a:lnTo>
                    <a:pt x="3381528" y="752657"/>
                  </a:lnTo>
                  <a:lnTo>
                    <a:pt x="3407628" y="706124"/>
                  </a:lnTo>
                  <a:lnTo>
                    <a:pt x="3423588" y="658390"/>
                  </a:lnTo>
                  <a:lnTo>
                    <a:pt x="3429000" y="609600"/>
                  </a:lnTo>
                  <a:lnTo>
                    <a:pt x="3427638" y="585081"/>
                  </a:lnTo>
                  <a:lnTo>
                    <a:pt x="3416901" y="536801"/>
                  </a:lnTo>
                  <a:lnTo>
                    <a:pt x="3395819" y="489649"/>
                  </a:lnTo>
                  <a:lnTo>
                    <a:pt x="3364803" y="443771"/>
                  </a:lnTo>
                  <a:lnTo>
                    <a:pt x="3324262" y="399314"/>
                  </a:lnTo>
                  <a:lnTo>
                    <a:pt x="3274605" y="356422"/>
                  </a:lnTo>
                  <a:lnTo>
                    <a:pt x="3216242" y="315242"/>
                  </a:lnTo>
                  <a:lnTo>
                    <a:pt x="3149584" y="275919"/>
                  </a:lnTo>
                  <a:lnTo>
                    <a:pt x="3113272" y="256999"/>
                  </a:lnTo>
                  <a:lnTo>
                    <a:pt x="3075039" y="238599"/>
                  </a:lnTo>
                  <a:lnTo>
                    <a:pt x="3034937" y="220735"/>
                  </a:lnTo>
                  <a:lnTo>
                    <a:pt x="2993018" y="203427"/>
                  </a:lnTo>
                  <a:lnTo>
                    <a:pt x="2949331" y="186692"/>
                  </a:lnTo>
                  <a:lnTo>
                    <a:pt x="2903929" y="170549"/>
                  </a:lnTo>
                  <a:lnTo>
                    <a:pt x="2856863" y="155016"/>
                  </a:lnTo>
                  <a:lnTo>
                    <a:pt x="2808184" y="140111"/>
                  </a:lnTo>
                  <a:lnTo>
                    <a:pt x="2757943" y="125853"/>
                  </a:lnTo>
                  <a:lnTo>
                    <a:pt x="2706191" y="112259"/>
                  </a:lnTo>
                  <a:lnTo>
                    <a:pt x="2652979" y="99348"/>
                  </a:lnTo>
                  <a:lnTo>
                    <a:pt x="2598360" y="87138"/>
                  </a:lnTo>
                  <a:lnTo>
                    <a:pt x="2542383" y="75647"/>
                  </a:lnTo>
                  <a:lnTo>
                    <a:pt x="2485101" y="64894"/>
                  </a:lnTo>
                  <a:lnTo>
                    <a:pt x="2426564" y="54896"/>
                  </a:lnTo>
                  <a:lnTo>
                    <a:pt x="2366824" y="45672"/>
                  </a:lnTo>
                  <a:lnTo>
                    <a:pt x="2305931" y="37240"/>
                  </a:lnTo>
                  <a:lnTo>
                    <a:pt x="2243937" y="29618"/>
                  </a:lnTo>
                  <a:lnTo>
                    <a:pt x="2180894" y="22825"/>
                  </a:lnTo>
                  <a:lnTo>
                    <a:pt x="2116852" y="16879"/>
                  </a:lnTo>
                  <a:lnTo>
                    <a:pt x="2051863" y="11797"/>
                  </a:lnTo>
                  <a:lnTo>
                    <a:pt x="1985978" y="7598"/>
                  </a:lnTo>
                  <a:lnTo>
                    <a:pt x="1919247" y="4301"/>
                  </a:lnTo>
                  <a:lnTo>
                    <a:pt x="1851724" y="1924"/>
                  </a:lnTo>
                  <a:lnTo>
                    <a:pt x="1783457" y="484"/>
                  </a:lnTo>
                  <a:lnTo>
                    <a:pt x="1714500" y="0"/>
                  </a:lnTo>
                  <a:close/>
                </a:path>
              </a:pathLst>
            </a:custGeom>
            <a:grpFill/>
          </p:spPr>
          <p:txBody>
            <a:bodyPr wrap="square" lIns="0" tIns="0" rIns="0" bIns="0" rtlCol="0"/>
            <a:lstStyle/>
            <a:p>
              <a:endParaRPr/>
            </a:p>
          </p:txBody>
        </p:sp>
        <p:sp>
          <p:nvSpPr>
            <p:cNvPr id="12" name="object 12"/>
            <p:cNvSpPr/>
            <p:nvPr/>
          </p:nvSpPr>
          <p:spPr>
            <a:xfrm>
              <a:off x="838200" y="4191000"/>
              <a:ext cx="3429000" cy="1219200"/>
            </a:xfrm>
            <a:custGeom>
              <a:avLst/>
              <a:gdLst/>
              <a:ahLst/>
              <a:cxnLst/>
              <a:rect l="l" t="t" r="r" b="b"/>
              <a:pathLst>
                <a:path w="3429000" h="1219200">
                  <a:moveTo>
                    <a:pt x="0" y="609600"/>
                  </a:moveTo>
                  <a:lnTo>
                    <a:pt x="5411" y="560809"/>
                  </a:lnTo>
                  <a:lnTo>
                    <a:pt x="21371" y="513075"/>
                  </a:lnTo>
                  <a:lnTo>
                    <a:pt x="47471" y="466542"/>
                  </a:lnTo>
                  <a:lnTo>
                    <a:pt x="83302" y="421356"/>
                  </a:lnTo>
                  <a:lnTo>
                    <a:pt x="128452" y="377663"/>
                  </a:lnTo>
                  <a:lnTo>
                    <a:pt x="182513" y="335609"/>
                  </a:lnTo>
                  <a:lnTo>
                    <a:pt x="245075" y="295339"/>
                  </a:lnTo>
                  <a:lnTo>
                    <a:pt x="279415" y="275919"/>
                  </a:lnTo>
                  <a:lnTo>
                    <a:pt x="315727" y="256999"/>
                  </a:lnTo>
                  <a:lnTo>
                    <a:pt x="353960" y="238599"/>
                  </a:lnTo>
                  <a:lnTo>
                    <a:pt x="394062" y="220735"/>
                  </a:lnTo>
                  <a:lnTo>
                    <a:pt x="435981" y="203427"/>
                  </a:lnTo>
                  <a:lnTo>
                    <a:pt x="479668" y="186692"/>
                  </a:lnTo>
                  <a:lnTo>
                    <a:pt x="525070" y="170549"/>
                  </a:lnTo>
                  <a:lnTo>
                    <a:pt x="572136" y="155016"/>
                  </a:lnTo>
                  <a:lnTo>
                    <a:pt x="620815" y="140111"/>
                  </a:lnTo>
                  <a:lnTo>
                    <a:pt x="671056" y="125853"/>
                  </a:lnTo>
                  <a:lnTo>
                    <a:pt x="722808" y="112259"/>
                  </a:lnTo>
                  <a:lnTo>
                    <a:pt x="776020" y="99348"/>
                  </a:lnTo>
                  <a:lnTo>
                    <a:pt x="830639" y="87138"/>
                  </a:lnTo>
                  <a:lnTo>
                    <a:pt x="886616" y="75647"/>
                  </a:lnTo>
                  <a:lnTo>
                    <a:pt x="943898" y="64894"/>
                  </a:lnTo>
                  <a:lnTo>
                    <a:pt x="1002435" y="54896"/>
                  </a:lnTo>
                  <a:lnTo>
                    <a:pt x="1062175" y="45672"/>
                  </a:lnTo>
                  <a:lnTo>
                    <a:pt x="1123068" y="37240"/>
                  </a:lnTo>
                  <a:lnTo>
                    <a:pt x="1185062" y="29618"/>
                  </a:lnTo>
                  <a:lnTo>
                    <a:pt x="1248105" y="22825"/>
                  </a:lnTo>
                  <a:lnTo>
                    <a:pt x="1312147" y="16879"/>
                  </a:lnTo>
                  <a:lnTo>
                    <a:pt x="1377136" y="11797"/>
                  </a:lnTo>
                  <a:lnTo>
                    <a:pt x="1443021" y="7598"/>
                  </a:lnTo>
                  <a:lnTo>
                    <a:pt x="1509752" y="4301"/>
                  </a:lnTo>
                  <a:lnTo>
                    <a:pt x="1577275" y="1924"/>
                  </a:lnTo>
                  <a:lnTo>
                    <a:pt x="1645542" y="484"/>
                  </a:lnTo>
                  <a:lnTo>
                    <a:pt x="1714500" y="0"/>
                  </a:lnTo>
                  <a:lnTo>
                    <a:pt x="1783457" y="484"/>
                  </a:lnTo>
                  <a:lnTo>
                    <a:pt x="1851724" y="1924"/>
                  </a:lnTo>
                  <a:lnTo>
                    <a:pt x="1919247" y="4301"/>
                  </a:lnTo>
                  <a:lnTo>
                    <a:pt x="1985978" y="7598"/>
                  </a:lnTo>
                  <a:lnTo>
                    <a:pt x="2051863" y="11797"/>
                  </a:lnTo>
                  <a:lnTo>
                    <a:pt x="2116852" y="16879"/>
                  </a:lnTo>
                  <a:lnTo>
                    <a:pt x="2180894" y="22825"/>
                  </a:lnTo>
                  <a:lnTo>
                    <a:pt x="2243937" y="29618"/>
                  </a:lnTo>
                  <a:lnTo>
                    <a:pt x="2305931" y="37240"/>
                  </a:lnTo>
                  <a:lnTo>
                    <a:pt x="2366824" y="45672"/>
                  </a:lnTo>
                  <a:lnTo>
                    <a:pt x="2426564" y="54896"/>
                  </a:lnTo>
                  <a:lnTo>
                    <a:pt x="2485101" y="64894"/>
                  </a:lnTo>
                  <a:lnTo>
                    <a:pt x="2542383" y="75647"/>
                  </a:lnTo>
                  <a:lnTo>
                    <a:pt x="2598360" y="87138"/>
                  </a:lnTo>
                  <a:lnTo>
                    <a:pt x="2652979" y="99348"/>
                  </a:lnTo>
                  <a:lnTo>
                    <a:pt x="2706191" y="112259"/>
                  </a:lnTo>
                  <a:lnTo>
                    <a:pt x="2757943" y="125853"/>
                  </a:lnTo>
                  <a:lnTo>
                    <a:pt x="2808184" y="140111"/>
                  </a:lnTo>
                  <a:lnTo>
                    <a:pt x="2856863" y="155016"/>
                  </a:lnTo>
                  <a:lnTo>
                    <a:pt x="2903929" y="170549"/>
                  </a:lnTo>
                  <a:lnTo>
                    <a:pt x="2949331" y="186692"/>
                  </a:lnTo>
                  <a:lnTo>
                    <a:pt x="2993018" y="203427"/>
                  </a:lnTo>
                  <a:lnTo>
                    <a:pt x="3034937" y="220735"/>
                  </a:lnTo>
                  <a:lnTo>
                    <a:pt x="3075039" y="238599"/>
                  </a:lnTo>
                  <a:lnTo>
                    <a:pt x="3113272" y="256999"/>
                  </a:lnTo>
                  <a:lnTo>
                    <a:pt x="3149584" y="275919"/>
                  </a:lnTo>
                  <a:lnTo>
                    <a:pt x="3183924" y="295339"/>
                  </a:lnTo>
                  <a:lnTo>
                    <a:pt x="3246486" y="335609"/>
                  </a:lnTo>
                  <a:lnTo>
                    <a:pt x="3300547" y="377663"/>
                  </a:lnTo>
                  <a:lnTo>
                    <a:pt x="3345697" y="421356"/>
                  </a:lnTo>
                  <a:lnTo>
                    <a:pt x="3381528" y="466542"/>
                  </a:lnTo>
                  <a:lnTo>
                    <a:pt x="3407628" y="513075"/>
                  </a:lnTo>
                  <a:lnTo>
                    <a:pt x="3423588" y="560809"/>
                  </a:lnTo>
                  <a:lnTo>
                    <a:pt x="3429000" y="609600"/>
                  </a:lnTo>
                  <a:lnTo>
                    <a:pt x="3427638" y="634118"/>
                  </a:lnTo>
                  <a:lnTo>
                    <a:pt x="3416901" y="682398"/>
                  </a:lnTo>
                  <a:lnTo>
                    <a:pt x="3395819" y="729550"/>
                  </a:lnTo>
                  <a:lnTo>
                    <a:pt x="3364803" y="775428"/>
                  </a:lnTo>
                  <a:lnTo>
                    <a:pt x="3324262" y="819885"/>
                  </a:lnTo>
                  <a:lnTo>
                    <a:pt x="3274605" y="862777"/>
                  </a:lnTo>
                  <a:lnTo>
                    <a:pt x="3216242" y="903957"/>
                  </a:lnTo>
                  <a:lnTo>
                    <a:pt x="3149584" y="943280"/>
                  </a:lnTo>
                  <a:lnTo>
                    <a:pt x="3113272" y="962200"/>
                  </a:lnTo>
                  <a:lnTo>
                    <a:pt x="3075039" y="980600"/>
                  </a:lnTo>
                  <a:lnTo>
                    <a:pt x="3034937" y="998464"/>
                  </a:lnTo>
                  <a:lnTo>
                    <a:pt x="2993018" y="1015772"/>
                  </a:lnTo>
                  <a:lnTo>
                    <a:pt x="2949331" y="1032507"/>
                  </a:lnTo>
                  <a:lnTo>
                    <a:pt x="2903929" y="1048650"/>
                  </a:lnTo>
                  <a:lnTo>
                    <a:pt x="2856863" y="1064183"/>
                  </a:lnTo>
                  <a:lnTo>
                    <a:pt x="2808184" y="1079088"/>
                  </a:lnTo>
                  <a:lnTo>
                    <a:pt x="2757943" y="1093346"/>
                  </a:lnTo>
                  <a:lnTo>
                    <a:pt x="2706191" y="1106940"/>
                  </a:lnTo>
                  <a:lnTo>
                    <a:pt x="2652979" y="1119851"/>
                  </a:lnTo>
                  <a:lnTo>
                    <a:pt x="2598360" y="1132061"/>
                  </a:lnTo>
                  <a:lnTo>
                    <a:pt x="2542383" y="1143552"/>
                  </a:lnTo>
                  <a:lnTo>
                    <a:pt x="2485101" y="1154305"/>
                  </a:lnTo>
                  <a:lnTo>
                    <a:pt x="2426564" y="1164303"/>
                  </a:lnTo>
                  <a:lnTo>
                    <a:pt x="2366824" y="1173527"/>
                  </a:lnTo>
                  <a:lnTo>
                    <a:pt x="2305931" y="1181959"/>
                  </a:lnTo>
                  <a:lnTo>
                    <a:pt x="2243937" y="1189581"/>
                  </a:lnTo>
                  <a:lnTo>
                    <a:pt x="2180894" y="1196374"/>
                  </a:lnTo>
                  <a:lnTo>
                    <a:pt x="2116852" y="1202320"/>
                  </a:lnTo>
                  <a:lnTo>
                    <a:pt x="2051863" y="1207402"/>
                  </a:lnTo>
                  <a:lnTo>
                    <a:pt x="1985978" y="1211601"/>
                  </a:lnTo>
                  <a:lnTo>
                    <a:pt x="1919247" y="1214898"/>
                  </a:lnTo>
                  <a:lnTo>
                    <a:pt x="1851724" y="1217275"/>
                  </a:lnTo>
                  <a:lnTo>
                    <a:pt x="1783457" y="1218715"/>
                  </a:lnTo>
                  <a:lnTo>
                    <a:pt x="1714500" y="1219200"/>
                  </a:lnTo>
                  <a:lnTo>
                    <a:pt x="1645542" y="1218715"/>
                  </a:lnTo>
                  <a:lnTo>
                    <a:pt x="1577275" y="1217275"/>
                  </a:lnTo>
                  <a:lnTo>
                    <a:pt x="1509752" y="1214898"/>
                  </a:lnTo>
                  <a:lnTo>
                    <a:pt x="1443021" y="1211601"/>
                  </a:lnTo>
                  <a:lnTo>
                    <a:pt x="1377136" y="1207402"/>
                  </a:lnTo>
                  <a:lnTo>
                    <a:pt x="1312147" y="1202320"/>
                  </a:lnTo>
                  <a:lnTo>
                    <a:pt x="1248105" y="1196374"/>
                  </a:lnTo>
                  <a:lnTo>
                    <a:pt x="1185062" y="1189581"/>
                  </a:lnTo>
                  <a:lnTo>
                    <a:pt x="1123068" y="1181959"/>
                  </a:lnTo>
                  <a:lnTo>
                    <a:pt x="1062175" y="1173527"/>
                  </a:lnTo>
                  <a:lnTo>
                    <a:pt x="1002435" y="1164303"/>
                  </a:lnTo>
                  <a:lnTo>
                    <a:pt x="943898" y="1154305"/>
                  </a:lnTo>
                  <a:lnTo>
                    <a:pt x="886616" y="1143552"/>
                  </a:lnTo>
                  <a:lnTo>
                    <a:pt x="830639" y="1132061"/>
                  </a:lnTo>
                  <a:lnTo>
                    <a:pt x="776020" y="1119851"/>
                  </a:lnTo>
                  <a:lnTo>
                    <a:pt x="722808" y="1106940"/>
                  </a:lnTo>
                  <a:lnTo>
                    <a:pt x="671056" y="1093346"/>
                  </a:lnTo>
                  <a:lnTo>
                    <a:pt x="620815" y="1079088"/>
                  </a:lnTo>
                  <a:lnTo>
                    <a:pt x="572136" y="1064183"/>
                  </a:lnTo>
                  <a:lnTo>
                    <a:pt x="525070" y="1048650"/>
                  </a:lnTo>
                  <a:lnTo>
                    <a:pt x="479668" y="1032507"/>
                  </a:lnTo>
                  <a:lnTo>
                    <a:pt x="435981" y="1015772"/>
                  </a:lnTo>
                  <a:lnTo>
                    <a:pt x="394062" y="998464"/>
                  </a:lnTo>
                  <a:lnTo>
                    <a:pt x="353960" y="980600"/>
                  </a:lnTo>
                  <a:lnTo>
                    <a:pt x="315727" y="962200"/>
                  </a:lnTo>
                  <a:lnTo>
                    <a:pt x="279415" y="943280"/>
                  </a:lnTo>
                  <a:lnTo>
                    <a:pt x="245075" y="923860"/>
                  </a:lnTo>
                  <a:lnTo>
                    <a:pt x="182513" y="883590"/>
                  </a:lnTo>
                  <a:lnTo>
                    <a:pt x="128452" y="841536"/>
                  </a:lnTo>
                  <a:lnTo>
                    <a:pt x="83302" y="797843"/>
                  </a:lnTo>
                  <a:lnTo>
                    <a:pt x="47471" y="752657"/>
                  </a:lnTo>
                  <a:lnTo>
                    <a:pt x="21371" y="706124"/>
                  </a:lnTo>
                  <a:lnTo>
                    <a:pt x="5411" y="658390"/>
                  </a:lnTo>
                  <a:lnTo>
                    <a:pt x="0" y="609600"/>
                  </a:lnTo>
                  <a:close/>
                </a:path>
              </a:pathLst>
            </a:custGeom>
            <a:grpFill/>
            <a:ln w="9144">
              <a:solidFill>
                <a:srgbClr val="000000"/>
              </a:solidFill>
            </a:ln>
          </p:spPr>
          <p:txBody>
            <a:bodyPr wrap="square" lIns="0" tIns="0" rIns="0" bIns="0" rtlCol="0"/>
            <a:lstStyle/>
            <a:p>
              <a:endParaRPr/>
            </a:p>
          </p:txBody>
        </p:sp>
      </p:grpSp>
      <p:sp>
        <p:nvSpPr>
          <p:cNvPr id="13" name="object 13"/>
          <p:cNvSpPr txBox="1"/>
          <p:nvPr/>
        </p:nvSpPr>
        <p:spPr>
          <a:xfrm>
            <a:off x="1419225" y="4397502"/>
            <a:ext cx="1878964" cy="574040"/>
          </a:xfrm>
          <a:prstGeom prst="rect">
            <a:avLst/>
          </a:prstGeom>
          <a:solidFill>
            <a:srgbClr val="EFF1C7"/>
          </a:solidFill>
        </p:spPr>
        <p:txBody>
          <a:bodyPr vert="horz" wrap="square" lIns="0" tIns="12700" rIns="0" bIns="0" rtlCol="0">
            <a:spAutoFit/>
          </a:bodyPr>
          <a:lstStyle/>
          <a:p>
            <a:pPr marL="12700" marR="5080">
              <a:lnSpc>
                <a:spcPct val="100000"/>
              </a:lnSpc>
              <a:spcBef>
                <a:spcPts val="100"/>
              </a:spcBef>
            </a:pPr>
            <a:r>
              <a:rPr sz="1800" spc="-5" dirty="0">
                <a:latin typeface="Arial"/>
                <a:cs typeface="Arial"/>
              </a:rPr>
              <a:t>Deals </a:t>
            </a:r>
            <a:r>
              <a:rPr sz="1800" spc="-15" dirty="0">
                <a:latin typeface="Arial"/>
                <a:cs typeface="Arial"/>
              </a:rPr>
              <a:t>with </a:t>
            </a:r>
            <a:r>
              <a:rPr sz="1800" spc="-5" dirty="0">
                <a:latin typeface="Arial"/>
                <a:cs typeface="Arial"/>
              </a:rPr>
              <a:t>Human  Conduct</a:t>
            </a:r>
            <a:endParaRPr sz="1800">
              <a:latin typeface="Arial"/>
              <a:cs typeface="Arial"/>
            </a:endParaRPr>
          </a:p>
        </p:txBody>
      </p:sp>
      <p:grpSp>
        <p:nvGrpSpPr>
          <p:cNvPr id="14" name="object 14"/>
          <p:cNvGrpSpPr/>
          <p:nvPr/>
        </p:nvGrpSpPr>
        <p:grpSpPr>
          <a:xfrm>
            <a:off x="4719637" y="1062037"/>
            <a:ext cx="3590925" cy="1152525"/>
            <a:chOff x="4719637" y="1062037"/>
            <a:chExt cx="3590925" cy="1152525"/>
          </a:xfrm>
          <a:solidFill>
            <a:srgbClr val="EFF1C7"/>
          </a:solidFill>
        </p:grpSpPr>
        <p:sp>
          <p:nvSpPr>
            <p:cNvPr id="15" name="object 15"/>
            <p:cNvSpPr/>
            <p:nvPr/>
          </p:nvSpPr>
          <p:spPr>
            <a:xfrm>
              <a:off x="4724400" y="1066800"/>
              <a:ext cx="3581400" cy="1143000"/>
            </a:xfrm>
            <a:custGeom>
              <a:avLst/>
              <a:gdLst/>
              <a:ahLst/>
              <a:cxnLst/>
              <a:rect l="l" t="t" r="r" b="b"/>
              <a:pathLst>
                <a:path w="3581400" h="1143000">
                  <a:moveTo>
                    <a:pt x="1790700" y="0"/>
                  </a:moveTo>
                  <a:lnTo>
                    <a:pt x="1720387" y="432"/>
                  </a:lnTo>
                  <a:lnTo>
                    <a:pt x="1650761" y="1719"/>
                  </a:lnTo>
                  <a:lnTo>
                    <a:pt x="1581871" y="3845"/>
                  </a:lnTo>
                  <a:lnTo>
                    <a:pt x="1513767" y="6793"/>
                  </a:lnTo>
                  <a:lnTo>
                    <a:pt x="1446499" y="10549"/>
                  </a:lnTo>
                  <a:lnTo>
                    <a:pt x="1380117" y="15095"/>
                  </a:lnTo>
                  <a:lnTo>
                    <a:pt x="1314670" y="20417"/>
                  </a:lnTo>
                  <a:lnTo>
                    <a:pt x="1250208" y="26497"/>
                  </a:lnTo>
                  <a:lnTo>
                    <a:pt x="1186781" y="33321"/>
                  </a:lnTo>
                  <a:lnTo>
                    <a:pt x="1124439" y="40872"/>
                  </a:lnTo>
                  <a:lnTo>
                    <a:pt x="1063231" y="49135"/>
                  </a:lnTo>
                  <a:lnTo>
                    <a:pt x="1003207" y="58094"/>
                  </a:lnTo>
                  <a:lnTo>
                    <a:pt x="944417" y="67732"/>
                  </a:lnTo>
                  <a:lnTo>
                    <a:pt x="886911" y="78034"/>
                  </a:lnTo>
                  <a:lnTo>
                    <a:pt x="830738" y="88984"/>
                  </a:lnTo>
                  <a:lnTo>
                    <a:pt x="775949" y="100566"/>
                  </a:lnTo>
                  <a:lnTo>
                    <a:pt x="722593" y="112764"/>
                  </a:lnTo>
                  <a:lnTo>
                    <a:pt x="670719" y="125563"/>
                  </a:lnTo>
                  <a:lnTo>
                    <a:pt x="620379" y="138946"/>
                  </a:lnTo>
                  <a:lnTo>
                    <a:pt x="571620" y="152897"/>
                  </a:lnTo>
                  <a:lnTo>
                    <a:pt x="524494" y="167401"/>
                  </a:lnTo>
                  <a:lnTo>
                    <a:pt x="479049" y="182442"/>
                  </a:lnTo>
                  <a:lnTo>
                    <a:pt x="435336" y="198004"/>
                  </a:lnTo>
                  <a:lnTo>
                    <a:pt x="393405" y="214070"/>
                  </a:lnTo>
                  <a:lnTo>
                    <a:pt x="353305" y="230626"/>
                  </a:lnTo>
                  <a:lnTo>
                    <a:pt x="315085" y="247655"/>
                  </a:lnTo>
                  <a:lnTo>
                    <a:pt x="278797" y="265141"/>
                  </a:lnTo>
                  <a:lnTo>
                    <a:pt x="244489" y="283068"/>
                  </a:lnTo>
                  <a:lnTo>
                    <a:pt x="182013" y="320184"/>
                  </a:lnTo>
                  <a:lnTo>
                    <a:pt x="128057" y="358874"/>
                  </a:lnTo>
                  <a:lnTo>
                    <a:pt x="83018" y="399012"/>
                  </a:lnTo>
                  <a:lnTo>
                    <a:pt x="47295" y="440471"/>
                  </a:lnTo>
                  <a:lnTo>
                    <a:pt x="21285" y="483123"/>
                  </a:lnTo>
                  <a:lnTo>
                    <a:pt x="5387" y="526842"/>
                  </a:lnTo>
                  <a:lnTo>
                    <a:pt x="0" y="571500"/>
                  </a:lnTo>
                  <a:lnTo>
                    <a:pt x="1355" y="593938"/>
                  </a:lnTo>
                  <a:lnTo>
                    <a:pt x="12047" y="638142"/>
                  </a:lnTo>
                  <a:lnTo>
                    <a:pt x="33051" y="681343"/>
                  </a:lnTo>
                  <a:lnTo>
                    <a:pt x="63967" y="723414"/>
                  </a:lnTo>
                  <a:lnTo>
                    <a:pt x="104398" y="764229"/>
                  </a:lnTo>
                  <a:lnTo>
                    <a:pt x="153945" y="803659"/>
                  </a:lnTo>
                  <a:lnTo>
                    <a:pt x="212211" y="841578"/>
                  </a:lnTo>
                  <a:lnTo>
                    <a:pt x="278797" y="877858"/>
                  </a:lnTo>
                  <a:lnTo>
                    <a:pt x="315085" y="895344"/>
                  </a:lnTo>
                  <a:lnTo>
                    <a:pt x="353305" y="912373"/>
                  </a:lnTo>
                  <a:lnTo>
                    <a:pt x="393405" y="928929"/>
                  </a:lnTo>
                  <a:lnTo>
                    <a:pt x="435336" y="944995"/>
                  </a:lnTo>
                  <a:lnTo>
                    <a:pt x="479049" y="960557"/>
                  </a:lnTo>
                  <a:lnTo>
                    <a:pt x="524494" y="975598"/>
                  </a:lnTo>
                  <a:lnTo>
                    <a:pt x="571620" y="990102"/>
                  </a:lnTo>
                  <a:lnTo>
                    <a:pt x="620379" y="1004053"/>
                  </a:lnTo>
                  <a:lnTo>
                    <a:pt x="670719" y="1017436"/>
                  </a:lnTo>
                  <a:lnTo>
                    <a:pt x="722593" y="1030235"/>
                  </a:lnTo>
                  <a:lnTo>
                    <a:pt x="775949" y="1042433"/>
                  </a:lnTo>
                  <a:lnTo>
                    <a:pt x="830738" y="1054015"/>
                  </a:lnTo>
                  <a:lnTo>
                    <a:pt x="886911" y="1064965"/>
                  </a:lnTo>
                  <a:lnTo>
                    <a:pt x="944417" y="1075267"/>
                  </a:lnTo>
                  <a:lnTo>
                    <a:pt x="1003207" y="1084905"/>
                  </a:lnTo>
                  <a:lnTo>
                    <a:pt x="1063231" y="1093864"/>
                  </a:lnTo>
                  <a:lnTo>
                    <a:pt x="1124439" y="1102127"/>
                  </a:lnTo>
                  <a:lnTo>
                    <a:pt x="1186781" y="1109678"/>
                  </a:lnTo>
                  <a:lnTo>
                    <a:pt x="1250208" y="1116502"/>
                  </a:lnTo>
                  <a:lnTo>
                    <a:pt x="1314670" y="1122582"/>
                  </a:lnTo>
                  <a:lnTo>
                    <a:pt x="1380117" y="1127904"/>
                  </a:lnTo>
                  <a:lnTo>
                    <a:pt x="1446499" y="1132450"/>
                  </a:lnTo>
                  <a:lnTo>
                    <a:pt x="1513767" y="1136206"/>
                  </a:lnTo>
                  <a:lnTo>
                    <a:pt x="1581871" y="1139154"/>
                  </a:lnTo>
                  <a:lnTo>
                    <a:pt x="1650761" y="1141280"/>
                  </a:lnTo>
                  <a:lnTo>
                    <a:pt x="1720387" y="1142567"/>
                  </a:lnTo>
                  <a:lnTo>
                    <a:pt x="1790700" y="1143000"/>
                  </a:lnTo>
                  <a:lnTo>
                    <a:pt x="1861012" y="1142567"/>
                  </a:lnTo>
                  <a:lnTo>
                    <a:pt x="1930638" y="1141280"/>
                  </a:lnTo>
                  <a:lnTo>
                    <a:pt x="1999528" y="1139154"/>
                  </a:lnTo>
                  <a:lnTo>
                    <a:pt x="2067632" y="1136206"/>
                  </a:lnTo>
                  <a:lnTo>
                    <a:pt x="2134900" y="1132450"/>
                  </a:lnTo>
                  <a:lnTo>
                    <a:pt x="2201282" y="1127904"/>
                  </a:lnTo>
                  <a:lnTo>
                    <a:pt x="2266729" y="1122582"/>
                  </a:lnTo>
                  <a:lnTo>
                    <a:pt x="2331191" y="1116502"/>
                  </a:lnTo>
                  <a:lnTo>
                    <a:pt x="2394618" y="1109678"/>
                  </a:lnTo>
                  <a:lnTo>
                    <a:pt x="2456960" y="1102127"/>
                  </a:lnTo>
                  <a:lnTo>
                    <a:pt x="2518168" y="1093864"/>
                  </a:lnTo>
                  <a:lnTo>
                    <a:pt x="2578192" y="1084905"/>
                  </a:lnTo>
                  <a:lnTo>
                    <a:pt x="2636982" y="1075267"/>
                  </a:lnTo>
                  <a:lnTo>
                    <a:pt x="2694488" y="1064965"/>
                  </a:lnTo>
                  <a:lnTo>
                    <a:pt x="2750661" y="1054015"/>
                  </a:lnTo>
                  <a:lnTo>
                    <a:pt x="2805450" y="1042433"/>
                  </a:lnTo>
                  <a:lnTo>
                    <a:pt x="2858806" y="1030235"/>
                  </a:lnTo>
                  <a:lnTo>
                    <a:pt x="2910680" y="1017436"/>
                  </a:lnTo>
                  <a:lnTo>
                    <a:pt x="2961020" y="1004053"/>
                  </a:lnTo>
                  <a:lnTo>
                    <a:pt x="3009779" y="990102"/>
                  </a:lnTo>
                  <a:lnTo>
                    <a:pt x="3056905" y="975598"/>
                  </a:lnTo>
                  <a:lnTo>
                    <a:pt x="3102350" y="960557"/>
                  </a:lnTo>
                  <a:lnTo>
                    <a:pt x="3146063" y="944995"/>
                  </a:lnTo>
                  <a:lnTo>
                    <a:pt x="3187994" y="928929"/>
                  </a:lnTo>
                  <a:lnTo>
                    <a:pt x="3228094" y="912373"/>
                  </a:lnTo>
                  <a:lnTo>
                    <a:pt x="3266314" y="895344"/>
                  </a:lnTo>
                  <a:lnTo>
                    <a:pt x="3302602" y="877858"/>
                  </a:lnTo>
                  <a:lnTo>
                    <a:pt x="3336910" y="859931"/>
                  </a:lnTo>
                  <a:lnTo>
                    <a:pt x="3399386" y="822815"/>
                  </a:lnTo>
                  <a:lnTo>
                    <a:pt x="3453342" y="784125"/>
                  </a:lnTo>
                  <a:lnTo>
                    <a:pt x="3498381" y="743987"/>
                  </a:lnTo>
                  <a:lnTo>
                    <a:pt x="3534104" y="702528"/>
                  </a:lnTo>
                  <a:lnTo>
                    <a:pt x="3560114" y="659876"/>
                  </a:lnTo>
                  <a:lnTo>
                    <a:pt x="3576012" y="616157"/>
                  </a:lnTo>
                  <a:lnTo>
                    <a:pt x="3581400" y="571500"/>
                  </a:lnTo>
                  <a:lnTo>
                    <a:pt x="3580044" y="549061"/>
                  </a:lnTo>
                  <a:lnTo>
                    <a:pt x="3569352" y="504857"/>
                  </a:lnTo>
                  <a:lnTo>
                    <a:pt x="3548348" y="461656"/>
                  </a:lnTo>
                  <a:lnTo>
                    <a:pt x="3517432" y="419585"/>
                  </a:lnTo>
                  <a:lnTo>
                    <a:pt x="3477001" y="378770"/>
                  </a:lnTo>
                  <a:lnTo>
                    <a:pt x="3427454" y="339340"/>
                  </a:lnTo>
                  <a:lnTo>
                    <a:pt x="3369188" y="301421"/>
                  </a:lnTo>
                  <a:lnTo>
                    <a:pt x="3302602" y="265141"/>
                  </a:lnTo>
                  <a:lnTo>
                    <a:pt x="3266314" y="247655"/>
                  </a:lnTo>
                  <a:lnTo>
                    <a:pt x="3228094" y="230626"/>
                  </a:lnTo>
                  <a:lnTo>
                    <a:pt x="3187994" y="214070"/>
                  </a:lnTo>
                  <a:lnTo>
                    <a:pt x="3146063" y="198004"/>
                  </a:lnTo>
                  <a:lnTo>
                    <a:pt x="3102350" y="182442"/>
                  </a:lnTo>
                  <a:lnTo>
                    <a:pt x="3056905" y="167401"/>
                  </a:lnTo>
                  <a:lnTo>
                    <a:pt x="3009779" y="152897"/>
                  </a:lnTo>
                  <a:lnTo>
                    <a:pt x="2961020" y="138946"/>
                  </a:lnTo>
                  <a:lnTo>
                    <a:pt x="2910680" y="125563"/>
                  </a:lnTo>
                  <a:lnTo>
                    <a:pt x="2858806" y="112764"/>
                  </a:lnTo>
                  <a:lnTo>
                    <a:pt x="2805450" y="100566"/>
                  </a:lnTo>
                  <a:lnTo>
                    <a:pt x="2750661" y="88984"/>
                  </a:lnTo>
                  <a:lnTo>
                    <a:pt x="2694488" y="78034"/>
                  </a:lnTo>
                  <a:lnTo>
                    <a:pt x="2636982" y="67732"/>
                  </a:lnTo>
                  <a:lnTo>
                    <a:pt x="2578192" y="58094"/>
                  </a:lnTo>
                  <a:lnTo>
                    <a:pt x="2518168" y="49135"/>
                  </a:lnTo>
                  <a:lnTo>
                    <a:pt x="2456960" y="40872"/>
                  </a:lnTo>
                  <a:lnTo>
                    <a:pt x="2394618" y="33321"/>
                  </a:lnTo>
                  <a:lnTo>
                    <a:pt x="2331191" y="26497"/>
                  </a:lnTo>
                  <a:lnTo>
                    <a:pt x="2266729" y="20417"/>
                  </a:lnTo>
                  <a:lnTo>
                    <a:pt x="2201282" y="15095"/>
                  </a:lnTo>
                  <a:lnTo>
                    <a:pt x="2134900" y="10549"/>
                  </a:lnTo>
                  <a:lnTo>
                    <a:pt x="2067632" y="6793"/>
                  </a:lnTo>
                  <a:lnTo>
                    <a:pt x="1999528" y="3845"/>
                  </a:lnTo>
                  <a:lnTo>
                    <a:pt x="1930638" y="1719"/>
                  </a:lnTo>
                  <a:lnTo>
                    <a:pt x="1861012" y="432"/>
                  </a:lnTo>
                  <a:lnTo>
                    <a:pt x="1790700" y="0"/>
                  </a:lnTo>
                  <a:close/>
                </a:path>
              </a:pathLst>
            </a:custGeom>
            <a:grpFill/>
          </p:spPr>
          <p:txBody>
            <a:bodyPr wrap="square" lIns="0" tIns="0" rIns="0" bIns="0" rtlCol="0"/>
            <a:lstStyle/>
            <a:p>
              <a:endParaRPr/>
            </a:p>
          </p:txBody>
        </p:sp>
        <p:sp>
          <p:nvSpPr>
            <p:cNvPr id="16" name="object 16"/>
            <p:cNvSpPr/>
            <p:nvPr/>
          </p:nvSpPr>
          <p:spPr>
            <a:xfrm>
              <a:off x="4724400" y="1066800"/>
              <a:ext cx="3581400" cy="1143000"/>
            </a:xfrm>
            <a:custGeom>
              <a:avLst/>
              <a:gdLst/>
              <a:ahLst/>
              <a:cxnLst/>
              <a:rect l="l" t="t" r="r" b="b"/>
              <a:pathLst>
                <a:path w="3581400" h="1143000">
                  <a:moveTo>
                    <a:pt x="0" y="571500"/>
                  </a:moveTo>
                  <a:lnTo>
                    <a:pt x="5387" y="526842"/>
                  </a:lnTo>
                  <a:lnTo>
                    <a:pt x="21285" y="483123"/>
                  </a:lnTo>
                  <a:lnTo>
                    <a:pt x="47295" y="440471"/>
                  </a:lnTo>
                  <a:lnTo>
                    <a:pt x="83018" y="399012"/>
                  </a:lnTo>
                  <a:lnTo>
                    <a:pt x="128057" y="358874"/>
                  </a:lnTo>
                  <a:lnTo>
                    <a:pt x="182013" y="320184"/>
                  </a:lnTo>
                  <a:lnTo>
                    <a:pt x="244489" y="283068"/>
                  </a:lnTo>
                  <a:lnTo>
                    <a:pt x="278797" y="265141"/>
                  </a:lnTo>
                  <a:lnTo>
                    <a:pt x="315085" y="247655"/>
                  </a:lnTo>
                  <a:lnTo>
                    <a:pt x="353305" y="230626"/>
                  </a:lnTo>
                  <a:lnTo>
                    <a:pt x="393405" y="214070"/>
                  </a:lnTo>
                  <a:lnTo>
                    <a:pt x="435336" y="198004"/>
                  </a:lnTo>
                  <a:lnTo>
                    <a:pt x="479049" y="182442"/>
                  </a:lnTo>
                  <a:lnTo>
                    <a:pt x="524494" y="167401"/>
                  </a:lnTo>
                  <a:lnTo>
                    <a:pt x="571620" y="152897"/>
                  </a:lnTo>
                  <a:lnTo>
                    <a:pt x="620379" y="138946"/>
                  </a:lnTo>
                  <a:lnTo>
                    <a:pt x="670719" y="125563"/>
                  </a:lnTo>
                  <a:lnTo>
                    <a:pt x="722593" y="112764"/>
                  </a:lnTo>
                  <a:lnTo>
                    <a:pt x="775949" y="100566"/>
                  </a:lnTo>
                  <a:lnTo>
                    <a:pt x="830738" y="88984"/>
                  </a:lnTo>
                  <a:lnTo>
                    <a:pt x="886911" y="78034"/>
                  </a:lnTo>
                  <a:lnTo>
                    <a:pt x="944417" y="67732"/>
                  </a:lnTo>
                  <a:lnTo>
                    <a:pt x="1003207" y="58094"/>
                  </a:lnTo>
                  <a:lnTo>
                    <a:pt x="1063231" y="49135"/>
                  </a:lnTo>
                  <a:lnTo>
                    <a:pt x="1124439" y="40872"/>
                  </a:lnTo>
                  <a:lnTo>
                    <a:pt x="1186781" y="33321"/>
                  </a:lnTo>
                  <a:lnTo>
                    <a:pt x="1250208" y="26497"/>
                  </a:lnTo>
                  <a:lnTo>
                    <a:pt x="1314670" y="20417"/>
                  </a:lnTo>
                  <a:lnTo>
                    <a:pt x="1380117" y="15095"/>
                  </a:lnTo>
                  <a:lnTo>
                    <a:pt x="1446499" y="10549"/>
                  </a:lnTo>
                  <a:lnTo>
                    <a:pt x="1513767" y="6793"/>
                  </a:lnTo>
                  <a:lnTo>
                    <a:pt x="1581871" y="3845"/>
                  </a:lnTo>
                  <a:lnTo>
                    <a:pt x="1650761" y="1719"/>
                  </a:lnTo>
                  <a:lnTo>
                    <a:pt x="1720387" y="432"/>
                  </a:lnTo>
                  <a:lnTo>
                    <a:pt x="1790700" y="0"/>
                  </a:lnTo>
                  <a:lnTo>
                    <a:pt x="1861012" y="432"/>
                  </a:lnTo>
                  <a:lnTo>
                    <a:pt x="1930638" y="1719"/>
                  </a:lnTo>
                  <a:lnTo>
                    <a:pt x="1999528" y="3845"/>
                  </a:lnTo>
                  <a:lnTo>
                    <a:pt x="2067632" y="6793"/>
                  </a:lnTo>
                  <a:lnTo>
                    <a:pt x="2134900" y="10549"/>
                  </a:lnTo>
                  <a:lnTo>
                    <a:pt x="2201282" y="15095"/>
                  </a:lnTo>
                  <a:lnTo>
                    <a:pt x="2266729" y="20417"/>
                  </a:lnTo>
                  <a:lnTo>
                    <a:pt x="2331191" y="26497"/>
                  </a:lnTo>
                  <a:lnTo>
                    <a:pt x="2394618" y="33321"/>
                  </a:lnTo>
                  <a:lnTo>
                    <a:pt x="2456960" y="40872"/>
                  </a:lnTo>
                  <a:lnTo>
                    <a:pt x="2518168" y="49135"/>
                  </a:lnTo>
                  <a:lnTo>
                    <a:pt x="2578192" y="58094"/>
                  </a:lnTo>
                  <a:lnTo>
                    <a:pt x="2636982" y="67732"/>
                  </a:lnTo>
                  <a:lnTo>
                    <a:pt x="2694488" y="78034"/>
                  </a:lnTo>
                  <a:lnTo>
                    <a:pt x="2750661" y="88984"/>
                  </a:lnTo>
                  <a:lnTo>
                    <a:pt x="2805450" y="100566"/>
                  </a:lnTo>
                  <a:lnTo>
                    <a:pt x="2858806" y="112764"/>
                  </a:lnTo>
                  <a:lnTo>
                    <a:pt x="2910680" y="125563"/>
                  </a:lnTo>
                  <a:lnTo>
                    <a:pt x="2961020" y="138946"/>
                  </a:lnTo>
                  <a:lnTo>
                    <a:pt x="3009779" y="152897"/>
                  </a:lnTo>
                  <a:lnTo>
                    <a:pt x="3056905" y="167401"/>
                  </a:lnTo>
                  <a:lnTo>
                    <a:pt x="3102350" y="182442"/>
                  </a:lnTo>
                  <a:lnTo>
                    <a:pt x="3146063" y="198004"/>
                  </a:lnTo>
                  <a:lnTo>
                    <a:pt x="3187994" y="214070"/>
                  </a:lnTo>
                  <a:lnTo>
                    <a:pt x="3228094" y="230626"/>
                  </a:lnTo>
                  <a:lnTo>
                    <a:pt x="3266314" y="247655"/>
                  </a:lnTo>
                  <a:lnTo>
                    <a:pt x="3302602" y="265141"/>
                  </a:lnTo>
                  <a:lnTo>
                    <a:pt x="3336910" y="283068"/>
                  </a:lnTo>
                  <a:lnTo>
                    <a:pt x="3399386" y="320184"/>
                  </a:lnTo>
                  <a:lnTo>
                    <a:pt x="3453342" y="358874"/>
                  </a:lnTo>
                  <a:lnTo>
                    <a:pt x="3498381" y="399012"/>
                  </a:lnTo>
                  <a:lnTo>
                    <a:pt x="3534104" y="440471"/>
                  </a:lnTo>
                  <a:lnTo>
                    <a:pt x="3560114" y="483123"/>
                  </a:lnTo>
                  <a:lnTo>
                    <a:pt x="3576012" y="526842"/>
                  </a:lnTo>
                  <a:lnTo>
                    <a:pt x="3581400" y="571500"/>
                  </a:lnTo>
                  <a:lnTo>
                    <a:pt x="3580044" y="593938"/>
                  </a:lnTo>
                  <a:lnTo>
                    <a:pt x="3569352" y="638142"/>
                  </a:lnTo>
                  <a:lnTo>
                    <a:pt x="3548348" y="681343"/>
                  </a:lnTo>
                  <a:lnTo>
                    <a:pt x="3517432" y="723414"/>
                  </a:lnTo>
                  <a:lnTo>
                    <a:pt x="3477001" y="764229"/>
                  </a:lnTo>
                  <a:lnTo>
                    <a:pt x="3427454" y="803659"/>
                  </a:lnTo>
                  <a:lnTo>
                    <a:pt x="3369188" y="841578"/>
                  </a:lnTo>
                  <a:lnTo>
                    <a:pt x="3302602" y="877858"/>
                  </a:lnTo>
                  <a:lnTo>
                    <a:pt x="3266314" y="895344"/>
                  </a:lnTo>
                  <a:lnTo>
                    <a:pt x="3228094" y="912373"/>
                  </a:lnTo>
                  <a:lnTo>
                    <a:pt x="3187994" y="928929"/>
                  </a:lnTo>
                  <a:lnTo>
                    <a:pt x="3146063" y="944995"/>
                  </a:lnTo>
                  <a:lnTo>
                    <a:pt x="3102350" y="960557"/>
                  </a:lnTo>
                  <a:lnTo>
                    <a:pt x="3056905" y="975598"/>
                  </a:lnTo>
                  <a:lnTo>
                    <a:pt x="3009779" y="990102"/>
                  </a:lnTo>
                  <a:lnTo>
                    <a:pt x="2961020" y="1004053"/>
                  </a:lnTo>
                  <a:lnTo>
                    <a:pt x="2910680" y="1017436"/>
                  </a:lnTo>
                  <a:lnTo>
                    <a:pt x="2858806" y="1030235"/>
                  </a:lnTo>
                  <a:lnTo>
                    <a:pt x="2805450" y="1042433"/>
                  </a:lnTo>
                  <a:lnTo>
                    <a:pt x="2750661" y="1054015"/>
                  </a:lnTo>
                  <a:lnTo>
                    <a:pt x="2694488" y="1064965"/>
                  </a:lnTo>
                  <a:lnTo>
                    <a:pt x="2636982" y="1075267"/>
                  </a:lnTo>
                  <a:lnTo>
                    <a:pt x="2578192" y="1084905"/>
                  </a:lnTo>
                  <a:lnTo>
                    <a:pt x="2518168" y="1093864"/>
                  </a:lnTo>
                  <a:lnTo>
                    <a:pt x="2456960" y="1102127"/>
                  </a:lnTo>
                  <a:lnTo>
                    <a:pt x="2394618" y="1109678"/>
                  </a:lnTo>
                  <a:lnTo>
                    <a:pt x="2331191" y="1116502"/>
                  </a:lnTo>
                  <a:lnTo>
                    <a:pt x="2266729" y="1122582"/>
                  </a:lnTo>
                  <a:lnTo>
                    <a:pt x="2201282" y="1127904"/>
                  </a:lnTo>
                  <a:lnTo>
                    <a:pt x="2134900" y="1132450"/>
                  </a:lnTo>
                  <a:lnTo>
                    <a:pt x="2067632" y="1136206"/>
                  </a:lnTo>
                  <a:lnTo>
                    <a:pt x="1999528" y="1139154"/>
                  </a:lnTo>
                  <a:lnTo>
                    <a:pt x="1930638" y="1141280"/>
                  </a:lnTo>
                  <a:lnTo>
                    <a:pt x="1861012" y="1142567"/>
                  </a:lnTo>
                  <a:lnTo>
                    <a:pt x="1790700" y="1143000"/>
                  </a:lnTo>
                  <a:lnTo>
                    <a:pt x="1720387" y="1142567"/>
                  </a:lnTo>
                  <a:lnTo>
                    <a:pt x="1650761" y="1141280"/>
                  </a:lnTo>
                  <a:lnTo>
                    <a:pt x="1581871" y="1139154"/>
                  </a:lnTo>
                  <a:lnTo>
                    <a:pt x="1513767" y="1136206"/>
                  </a:lnTo>
                  <a:lnTo>
                    <a:pt x="1446499" y="1132450"/>
                  </a:lnTo>
                  <a:lnTo>
                    <a:pt x="1380117" y="1127904"/>
                  </a:lnTo>
                  <a:lnTo>
                    <a:pt x="1314670" y="1122582"/>
                  </a:lnTo>
                  <a:lnTo>
                    <a:pt x="1250208" y="1116502"/>
                  </a:lnTo>
                  <a:lnTo>
                    <a:pt x="1186781" y="1109678"/>
                  </a:lnTo>
                  <a:lnTo>
                    <a:pt x="1124439" y="1102127"/>
                  </a:lnTo>
                  <a:lnTo>
                    <a:pt x="1063231" y="1093864"/>
                  </a:lnTo>
                  <a:lnTo>
                    <a:pt x="1003207" y="1084905"/>
                  </a:lnTo>
                  <a:lnTo>
                    <a:pt x="944417" y="1075267"/>
                  </a:lnTo>
                  <a:lnTo>
                    <a:pt x="886911" y="1064965"/>
                  </a:lnTo>
                  <a:lnTo>
                    <a:pt x="830738" y="1054015"/>
                  </a:lnTo>
                  <a:lnTo>
                    <a:pt x="775949" y="1042433"/>
                  </a:lnTo>
                  <a:lnTo>
                    <a:pt x="722593" y="1030235"/>
                  </a:lnTo>
                  <a:lnTo>
                    <a:pt x="670719" y="1017436"/>
                  </a:lnTo>
                  <a:lnTo>
                    <a:pt x="620379" y="1004053"/>
                  </a:lnTo>
                  <a:lnTo>
                    <a:pt x="571620" y="990102"/>
                  </a:lnTo>
                  <a:lnTo>
                    <a:pt x="524494" y="975598"/>
                  </a:lnTo>
                  <a:lnTo>
                    <a:pt x="479049" y="960557"/>
                  </a:lnTo>
                  <a:lnTo>
                    <a:pt x="435336" y="944995"/>
                  </a:lnTo>
                  <a:lnTo>
                    <a:pt x="393405" y="928929"/>
                  </a:lnTo>
                  <a:lnTo>
                    <a:pt x="353305" y="912373"/>
                  </a:lnTo>
                  <a:lnTo>
                    <a:pt x="315085" y="895344"/>
                  </a:lnTo>
                  <a:lnTo>
                    <a:pt x="278797" y="877858"/>
                  </a:lnTo>
                  <a:lnTo>
                    <a:pt x="244489" y="859931"/>
                  </a:lnTo>
                  <a:lnTo>
                    <a:pt x="182013" y="822815"/>
                  </a:lnTo>
                  <a:lnTo>
                    <a:pt x="128057" y="784125"/>
                  </a:lnTo>
                  <a:lnTo>
                    <a:pt x="83018" y="743987"/>
                  </a:lnTo>
                  <a:lnTo>
                    <a:pt x="47295" y="702528"/>
                  </a:lnTo>
                  <a:lnTo>
                    <a:pt x="21285" y="659876"/>
                  </a:lnTo>
                  <a:lnTo>
                    <a:pt x="5387" y="616157"/>
                  </a:lnTo>
                  <a:lnTo>
                    <a:pt x="0" y="571500"/>
                  </a:lnTo>
                  <a:close/>
                </a:path>
              </a:pathLst>
            </a:custGeom>
            <a:grpFill/>
            <a:ln w="9144">
              <a:solidFill>
                <a:srgbClr val="000000"/>
              </a:solidFill>
            </a:ln>
          </p:spPr>
          <p:txBody>
            <a:bodyPr wrap="square" lIns="0" tIns="0" rIns="0" bIns="0" rtlCol="0"/>
            <a:lstStyle/>
            <a:p>
              <a:endParaRPr/>
            </a:p>
          </p:txBody>
        </p:sp>
      </p:grpSp>
      <p:sp>
        <p:nvSpPr>
          <p:cNvPr id="17" name="object 17"/>
          <p:cNvSpPr txBox="1">
            <a:spLocks noGrp="1"/>
          </p:cNvSpPr>
          <p:nvPr>
            <p:ph type="title"/>
          </p:nvPr>
        </p:nvSpPr>
        <p:spPr>
          <a:xfrm>
            <a:off x="5328665" y="1261364"/>
            <a:ext cx="1942464" cy="299720"/>
          </a:xfrm>
          <a:prstGeom prst="rect">
            <a:avLst/>
          </a:prstGeom>
          <a:solidFill>
            <a:srgbClr val="EFF1C7"/>
          </a:solidFill>
        </p:spPr>
        <p:txBody>
          <a:bodyPr vert="horz" wrap="square" lIns="0" tIns="12700" rIns="0" bIns="0" rtlCol="0">
            <a:spAutoFit/>
          </a:bodyPr>
          <a:lstStyle/>
          <a:p>
            <a:pPr marL="12700">
              <a:lnSpc>
                <a:spcPct val="100000"/>
              </a:lnSpc>
              <a:spcBef>
                <a:spcPts val="100"/>
              </a:spcBef>
            </a:pPr>
            <a:r>
              <a:rPr sz="1800" b="0" spc="-5" dirty="0">
                <a:latin typeface="Arial"/>
                <a:cs typeface="Arial"/>
              </a:rPr>
              <a:t>Normative</a:t>
            </a:r>
            <a:r>
              <a:rPr sz="1800" b="0" spc="-30" dirty="0">
                <a:latin typeface="Arial"/>
                <a:cs typeface="Arial"/>
              </a:rPr>
              <a:t> </a:t>
            </a:r>
            <a:r>
              <a:rPr sz="1800" b="0" spc="-5" dirty="0">
                <a:latin typeface="Arial"/>
                <a:cs typeface="Arial"/>
              </a:rPr>
              <a:t>Science</a:t>
            </a:r>
            <a:endParaRPr sz="1800">
              <a:latin typeface="Arial"/>
              <a:cs typeface="Arial"/>
            </a:endParaRPr>
          </a:p>
        </p:txBody>
      </p:sp>
      <p:grpSp>
        <p:nvGrpSpPr>
          <p:cNvPr id="18" name="object 18"/>
          <p:cNvGrpSpPr/>
          <p:nvPr/>
        </p:nvGrpSpPr>
        <p:grpSpPr>
          <a:xfrm>
            <a:off x="4643437" y="4262437"/>
            <a:ext cx="3590925" cy="1076325"/>
            <a:chOff x="4643437" y="4262437"/>
            <a:chExt cx="3590925" cy="1076325"/>
          </a:xfrm>
          <a:solidFill>
            <a:srgbClr val="EFF1C7"/>
          </a:solidFill>
        </p:grpSpPr>
        <p:sp>
          <p:nvSpPr>
            <p:cNvPr id="19" name="object 19"/>
            <p:cNvSpPr/>
            <p:nvPr/>
          </p:nvSpPr>
          <p:spPr>
            <a:xfrm>
              <a:off x="4648200" y="4267200"/>
              <a:ext cx="3581400" cy="1066800"/>
            </a:xfrm>
            <a:custGeom>
              <a:avLst/>
              <a:gdLst/>
              <a:ahLst/>
              <a:cxnLst/>
              <a:rect l="l" t="t" r="r" b="b"/>
              <a:pathLst>
                <a:path w="3581400" h="1066800">
                  <a:moveTo>
                    <a:pt x="1790700" y="0"/>
                  </a:moveTo>
                  <a:lnTo>
                    <a:pt x="1720387" y="403"/>
                  </a:lnTo>
                  <a:lnTo>
                    <a:pt x="1650761" y="1604"/>
                  </a:lnTo>
                  <a:lnTo>
                    <a:pt x="1581871" y="3587"/>
                  </a:lnTo>
                  <a:lnTo>
                    <a:pt x="1513767" y="6338"/>
                  </a:lnTo>
                  <a:lnTo>
                    <a:pt x="1446499" y="9842"/>
                  </a:lnTo>
                  <a:lnTo>
                    <a:pt x="1380117" y="14084"/>
                  </a:lnTo>
                  <a:lnTo>
                    <a:pt x="1314670" y="19050"/>
                  </a:lnTo>
                  <a:lnTo>
                    <a:pt x="1250208" y="24723"/>
                  </a:lnTo>
                  <a:lnTo>
                    <a:pt x="1186781" y="31090"/>
                  </a:lnTo>
                  <a:lnTo>
                    <a:pt x="1124439" y="38137"/>
                  </a:lnTo>
                  <a:lnTo>
                    <a:pt x="1063231" y="45847"/>
                  </a:lnTo>
                  <a:lnTo>
                    <a:pt x="1003207" y="54206"/>
                  </a:lnTo>
                  <a:lnTo>
                    <a:pt x="944417" y="63200"/>
                  </a:lnTo>
                  <a:lnTo>
                    <a:pt x="886911" y="72813"/>
                  </a:lnTo>
                  <a:lnTo>
                    <a:pt x="830738" y="83031"/>
                  </a:lnTo>
                  <a:lnTo>
                    <a:pt x="775949" y="93839"/>
                  </a:lnTo>
                  <a:lnTo>
                    <a:pt x="722593" y="105222"/>
                  </a:lnTo>
                  <a:lnTo>
                    <a:pt x="670719" y="117165"/>
                  </a:lnTo>
                  <a:lnTo>
                    <a:pt x="620379" y="129654"/>
                  </a:lnTo>
                  <a:lnTo>
                    <a:pt x="571620" y="142674"/>
                  </a:lnTo>
                  <a:lnTo>
                    <a:pt x="524494" y="156210"/>
                  </a:lnTo>
                  <a:lnTo>
                    <a:pt x="479049" y="170246"/>
                  </a:lnTo>
                  <a:lnTo>
                    <a:pt x="435336" y="184769"/>
                  </a:lnTo>
                  <a:lnTo>
                    <a:pt x="393405" y="199763"/>
                  </a:lnTo>
                  <a:lnTo>
                    <a:pt x="353305" y="215215"/>
                  </a:lnTo>
                  <a:lnTo>
                    <a:pt x="315085" y="231107"/>
                  </a:lnTo>
                  <a:lnTo>
                    <a:pt x="278797" y="247427"/>
                  </a:lnTo>
                  <a:lnTo>
                    <a:pt x="244489" y="264160"/>
                  </a:lnTo>
                  <a:lnTo>
                    <a:pt x="182013" y="298801"/>
                  </a:lnTo>
                  <a:lnTo>
                    <a:pt x="128057" y="334914"/>
                  </a:lnTo>
                  <a:lnTo>
                    <a:pt x="83018" y="372380"/>
                  </a:lnTo>
                  <a:lnTo>
                    <a:pt x="47295" y="411080"/>
                  </a:lnTo>
                  <a:lnTo>
                    <a:pt x="21285" y="450895"/>
                  </a:lnTo>
                  <a:lnTo>
                    <a:pt x="5387" y="491708"/>
                  </a:lnTo>
                  <a:lnTo>
                    <a:pt x="0" y="533400"/>
                  </a:lnTo>
                  <a:lnTo>
                    <a:pt x="1355" y="554348"/>
                  </a:lnTo>
                  <a:lnTo>
                    <a:pt x="12047" y="595615"/>
                  </a:lnTo>
                  <a:lnTo>
                    <a:pt x="33051" y="635944"/>
                  </a:lnTo>
                  <a:lnTo>
                    <a:pt x="63967" y="675216"/>
                  </a:lnTo>
                  <a:lnTo>
                    <a:pt x="104398" y="713314"/>
                  </a:lnTo>
                  <a:lnTo>
                    <a:pt x="153945" y="750118"/>
                  </a:lnTo>
                  <a:lnTo>
                    <a:pt x="212211" y="785510"/>
                  </a:lnTo>
                  <a:lnTo>
                    <a:pt x="278797" y="819372"/>
                  </a:lnTo>
                  <a:lnTo>
                    <a:pt x="315085" y="835692"/>
                  </a:lnTo>
                  <a:lnTo>
                    <a:pt x="353305" y="851584"/>
                  </a:lnTo>
                  <a:lnTo>
                    <a:pt x="393405" y="867036"/>
                  </a:lnTo>
                  <a:lnTo>
                    <a:pt x="435336" y="882030"/>
                  </a:lnTo>
                  <a:lnTo>
                    <a:pt x="479049" y="896553"/>
                  </a:lnTo>
                  <a:lnTo>
                    <a:pt x="524494" y="910590"/>
                  </a:lnTo>
                  <a:lnTo>
                    <a:pt x="571620" y="924125"/>
                  </a:lnTo>
                  <a:lnTo>
                    <a:pt x="620379" y="937145"/>
                  </a:lnTo>
                  <a:lnTo>
                    <a:pt x="670719" y="949634"/>
                  </a:lnTo>
                  <a:lnTo>
                    <a:pt x="722593" y="961577"/>
                  </a:lnTo>
                  <a:lnTo>
                    <a:pt x="775949" y="972960"/>
                  </a:lnTo>
                  <a:lnTo>
                    <a:pt x="830738" y="983768"/>
                  </a:lnTo>
                  <a:lnTo>
                    <a:pt x="886911" y="993986"/>
                  </a:lnTo>
                  <a:lnTo>
                    <a:pt x="944417" y="1003599"/>
                  </a:lnTo>
                  <a:lnTo>
                    <a:pt x="1003207" y="1012593"/>
                  </a:lnTo>
                  <a:lnTo>
                    <a:pt x="1063231" y="1020952"/>
                  </a:lnTo>
                  <a:lnTo>
                    <a:pt x="1124439" y="1028662"/>
                  </a:lnTo>
                  <a:lnTo>
                    <a:pt x="1186781" y="1035709"/>
                  </a:lnTo>
                  <a:lnTo>
                    <a:pt x="1250208" y="1042076"/>
                  </a:lnTo>
                  <a:lnTo>
                    <a:pt x="1314670" y="1047750"/>
                  </a:lnTo>
                  <a:lnTo>
                    <a:pt x="1380117" y="1052715"/>
                  </a:lnTo>
                  <a:lnTo>
                    <a:pt x="1446499" y="1056957"/>
                  </a:lnTo>
                  <a:lnTo>
                    <a:pt x="1513767" y="1060461"/>
                  </a:lnTo>
                  <a:lnTo>
                    <a:pt x="1581871" y="1063212"/>
                  </a:lnTo>
                  <a:lnTo>
                    <a:pt x="1650761" y="1065195"/>
                  </a:lnTo>
                  <a:lnTo>
                    <a:pt x="1720387" y="1066396"/>
                  </a:lnTo>
                  <a:lnTo>
                    <a:pt x="1790700" y="1066800"/>
                  </a:lnTo>
                  <a:lnTo>
                    <a:pt x="1861012" y="1066396"/>
                  </a:lnTo>
                  <a:lnTo>
                    <a:pt x="1930638" y="1065195"/>
                  </a:lnTo>
                  <a:lnTo>
                    <a:pt x="1999528" y="1063212"/>
                  </a:lnTo>
                  <a:lnTo>
                    <a:pt x="2067632" y="1060461"/>
                  </a:lnTo>
                  <a:lnTo>
                    <a:pt x="2134900" y="1056957"/>
                  </a:lnTo>
                  <a:lnTo>
                    <a:pt x="2201282" y="1052715"/>
                  </a:lnTo>
                  <a:lnTo>
                    <a:pt x="2266729" y="1047749"/>
                  </a:lnTo>
                  <a:lnTo>
                    <a:pt x="2331191" y="1042076"/>
                  </a:lnTo>
                  <a:lnTo>
                    <a:pt x="2394618" y="1035709"/>
                  </a:lnTo>
                  <a:lnTo>
                    <a:pt x="2456960" y="1028662"/>
                  </a:lnTo>
                  <a:lnTo>
                    <a:pt x="2518168" y="1020952"/>
                  </a:lnTo>
                  <a:lnTo>
                    <a:pt x="2578192" y="1012593"/>
                  </a:lnTo>
                  <a:lnTo>
                    <a:pt x="2636982" y="1003599"/>
                  </a:lnTo>
                  <a:lnTo>
                    <a:pt x="2694488" y="993986"/>
                  </a:lnTo>
                  <a:lnTo>
                    <a:pt x="2750661" y="983768"/>
                  </a:lnTo>
                  <a:lnTo>
                    <a:pt x="2805450" y="972960"/>
                  </a:lnTo>
                  <a:lnTo>
                    <a:pt x="2858806" y="961577"/>
                  </a:lnTo>
                  <a:lnTo>
                    <a:pt x="2910680" y="949634"/>
                  </a:lnTo>
                  <a:lnTo>
                    <a:pt x="2961020" y="937145"/>
                  </a:lnTo>
                  <a:lnTo>
                    <a:pt x="3009779" y="924125"/>
                  </a:lnTo>
                  <a:lnTo>
                    <a:pt x="3056905" y="910589"/>
                  </a:lnTo>
                  <a:lnTo>
                    <a:pt x="3102350" y="896553"/>
                  </a:lnTo>
                  <a:lnTo>
                    <a:pt x="3146063" y="882030"/>
                  </a:lnTo>
                  <a:lnTo>
                    <a:pt x="3187994" y="867036"/>
                  </a:lnTo>
                  <a:lnTo>
                    <a:pt x="3228094" y="851584"/>
                  </a:lnTo>
                  <a:lnTo>
                    <a:pt x="3266314" y="835692"/>
                  </a:lnTo>
                  <a:lnTo>
                    <a:pt x="3302602" y="819372"/>
                  </a:lnTo>
                  <a:lnTo>
                    <a:pt x="3336910" y="802639"/>
                  </a:lnTo>
                  <a:lnTo>
                    <a:pt x="3399386" y="767998"/>
                  </a:lnTo>
                  <a:lnTo>
                    <a:pt x="3453342" y="731885"/>
                  </a:lnTo>
                  <a:lnTo>
                    <a:pt x="3498381" y="694419"/>
                  </a:lnTo>
                  <a:lnTo>
                    <a:pt x="3534104" y="655719"/>
                  </a:lnTo>
                  <a:lnTo>
                    <a:pt x="3560114" y="615904"/>
                  </a:lnTo>
                  <a:lnTo>
                    <a:pt x="3576012" y="575091"/>
                  </a:lnTo>
                  <a:lnTo>
                    <a:pt x="3581400" y="533400"/>
                  </a:lnTo>
                  <a:lnTo>
                    <a:pt x="3580044" y="512451"/>
                  </a:lnTo>
                  <a:lnTo>
                    <a:pt x="3569352" y="471184"/>
                  </a:lnTo>
                  <a:lnTo>
                    <a:pt x="3548348" y="430855"/>
                  </a:lnTo>
                  <a:lnTo>
                    <a:pt x="3517432" y="391583"/>
                  </a:lnTo>
                  <a:lnTo>
                    <a:pt x="3477001" y="353485"/>
                  </a:lnTo>
                  <a:lnTo>
                    <a:pt x="3427454" y="316681"/>
                  </a:lnTo>
                  <a:lnTo>
                    <a:pt x="3369188" y="281289"/>
                  </a:lnTo>
                  <a:lnTo>
                    <a:pt x="3302602" y="247427"/>
                  </a:lnTo>
                  <a:lnTo>
                    <a:pt x="3266314" y="231107"/>
                  </a:lnTo>
                  <a:lnTo>
                    <a:pt x="3228094" y="215215"/>
                  </a:lnTo>
                  <a:lnTo>
                    <a:pt x="3187994" y="199763"/>
                  </a:lnTo>
                  <a:lnTo>
                    <a:pt x="3146063" y="184769"/>
                  </a:lnTo>
                  <a:lnTo>
                    <a:pt x="3102350" y="170246"/>
                  </a:lnTo>
                  <a:lnTo>
                    <a:pt x="3056905" y="156210"/>
                  </a:lnTo>
                  <a:lnTo>
                    <a:pt x="3009779" y="142674"/>
                  </a:lnTo>
                  <a:lnTo>
                    <a:pt x="2961020" y="129654"/>
                  </a:lnTo>
                  <a:lnTo>
                    <a:pt x="2910680" y="117165"/>
                  </a:lnTo>
                  <a:lnTo>
                    <a:pt x="2858806" y="105222"/>
                  </a:lnTo>
                  <a:lnTo>
                    <a:pt x="2805450" y="93839"/>
                  </a:lnTo>
                  <a:lnTo>
                    <a:pt x="2750661" y="83031"/>
                  </a:lnTo>
                  <a:lnTo>
                    <a:pt x="2694488" y="72813"/>
                  </a:lnTo>
                  <a:lnTo>
                    <a:pt x="2636982" y="63200"/>
                  </a:lnTo>
                  <a:lnTo>
                    <a:pt x="2578192" y="54206"/>
                  </a:lnTo>
                  <a:lnTo>
                    <a:pt x="2518168" y="45847"/>
                  </a:lnTo>
                  <a:lnTo>
                    <a:pt x="2456960" y="38137"/>
                  </a:lnTo>
                  <a:lnTo>
                    <a:pt x="2394618" y="31090"/>
                  </a:lnTo>
                  <a:lnTo>
                    <a:pt x="2331191" y="24723"/>
                  </a:lnTo>
                  <a:lnTo>
                    <a:pt x="2266729" y="19050"/>
                  </a:lnTo>
                  <a:lnTo>
                    <a:pt x="2201282" y="14084"/>
                  </a:lnTo>
                  <a:lnTo>
                    <a:pt x="2134900" y="9842"/>
                  </a:lnTo>
                  <a:lnTo>
                    <a:pt x="2067632" y="6338"/>
                  </a:lnTo>
                  <a:lnTo>
                    <a:pt x="1999528" y="3587"/>
                  </a:lnTo>
                  <a:lnTo>
                    <a:pt x="1930638" y="1604"/>
                  </a:lnTo>
                  <a:lnTo>
                    <a:pt x="1861012" y="403"/>
                  </a:lnTo>
                  <a:lnTo>
                    <a:pt x="1790700" y="0"/>
                  </a:lnTo>
                  <a:close/>
                </a:path>
              </a:pathLst>
            </a:custGeom>
            <a:grpFill/>
          </p:spPr>
          <p:txBody>
            <a:bodyPr wrap="square" lIns="0" tIns="0" rIns="0" bIns="0" rtlCol="0"/>
            <a:lstStyle/>
            <a:p>
              <a:endParaRPr/>
            </a:p>
          </p:txBody>
        </p:sp>
        <p:sp>
          <p:nvSpPr>
            <p:cNvPr id="20" name="object 20"/>
            <p:cNvSpPr/>
            <p:nvPr/>
          </p:nvSpPr>
          <p:spPr>
            <a:xfrm>
              <a:off x="4648200" y="4267200"/>
              <a:ext cx="3581400" cy="1066800"/>
            </a:xfrm>
            <a:custGeom>
              <a:avLst/>
              <a:gdLst/>
              <a:ahLst/>
              <a:cxnLst/>
              <a:rect l="l" t="t" r="r" b="b"/>
              <a:pathLst>
                <a:path w="3581400" h="1066800">
                  <a:moveTo>
                    <a:pt x="0" y="533400"/>
                  </a:moveTo>
                  <a:lnTo>
                    <a:pt x="5387" y="491708"/>
                  </a:lnTo>
                  <a:lnTo>
                    <a:pt x="21285" y="450895"/>
                  </a:lnTo>
                  <a:lnTo>
                    <a:pt x="47295" y="411080"/>
                  </a:lnTo>
                  <a:lnTo>
                    <a:pt x="83018" y="372380"/>
                  </a:lnTo>
                  <a:lnTo>
                    <a:pt x="128057" y="334914"/>
                  </a:lnTo>
                  <a:lnTo>
                    <a:pt x="182013" y="298801"/>
                  </a:lnTo>
                  <a:lnTo>
                    <a:pt x="244489" y="264160"/>
                  </a:lnTo>
                  <a:lnTo>
                    <a:pt x="278797" y="247427"/>
                  </a:lnTo>
                  <a:lnTo>
                    <a:pt x="315085" y="231107"/>
                  </a:lnTo>
                  <a:lnTo>
                    <a:pt x="353305" y="215215"/>
                  </a:lnTo>
                  <a:lnTo>
                    <a:pt x="393405" y="199763"/>
                  </a:lnTo>
                  <a:lnTo>
                    <a:pt x="435336" y="184769"/>
                  </a:lnTo>
                  <a:lnTo>
                    <a:pt x="479049" y="170246"/>
                  </a:lnTo>
                  <a:lnTo>
                    <a:pt x="524494" y="156210"/>
                  </a:lnTo>
                  <a:lnTo>
                    <a:pt x="571620" y="142674"/>
                  </a:lnTo>
                  <a:lnTo>
                    <a:pt x="620379" y="129654"/>
                  </a:lnTo>
                  <a:lnTo>
                    <a:pt x="670719" y="117165"/>
                  </a:lnTo>
                  <a:lnTo>
                    <a:pt x="722593" y="105222"/>
                  </a:lnTo>
                  <a:lnTo>
                    <a:pt x="775949" y="93839"/>
                  </a:lnTo>
                  <a:lnTo>
                    <a:pt x="830738" y="83031"/>
                  </a:lnTo>
                  <a:lnTo>
                    <a:pt x="886911" y="72813"/>
                  </a:lnTo>
                  <a:lnTo>
                    <a:pt x="944417" y="63200"/>
                  </a:lnTo>
                  <a:lnTo>
                    <a:pt x="1003207" y="54206"/>
                  </a:lnTo>
                  <a:lnTo>
                    <a:pt x="1063231" y="45847"/>
                  </a:lnTo>
                  <a:lnTo>
                    <a:pt x="1124439" y="38137"/>
                  </a:lnTo>
                  <a:lnTo>
                    <a:pt x="1186781" y="31090"/>
                  </a:lnTo>
                  <a:lnTo>
                    <a:pt x="1250208" y="24723"/>
                  </a:lnTo>
                  <a:lnTo>
                    <a:pt x="1314670" y="19050"/>
                  </a:lnTo>
                  <a:lnTo>
                    <a:pt x="1380117" y="14084"/>
                  </a:lnTo>
                  <a:lnTo>
                    <a:pt x="1446499" y="9842"/>
                  </a:lnTo>
                  <a:lnTo>
                    <a:pt x="1513767" y="6338"/>
                  </a:lnTo>
                  <a:lnTo>
                    <a:pt x="1581871" y="3587"/>
                  </a:lnTo>
                  <a:lnTo>
                    <a:pt x="1650761" y="1604"/>
                  </a:lnTo>
                  <a:lnTo>
                    <a:pt x="1720387" y="403"/>
                  </a:lnTo>
                  <a:lnTo>
                    <a:pt x="1790700" y="0"/>
                  </a:lnTo>
                  <a:lnTo>
                    <a:pt x="1861012" y="403"/>
                  </a:lnTo>
                  <a:lnTo>
                    <a:pt x="1930638" y="1604"/>
                  </a:lnTo>
                  <a:lnTo>
                    <a:pt x="1999528" y="3587"/>
                  </a:lnTo>
                  <a:lnTo>
                    <a:pt x="2067632" y="6338"/>
                  </a:lnTo>
                  <a:lnTo>
                    <a:pt x="2134900" y="9842"/>
                  </a:lnTo>
                  <a:lnTo>
                    <a:pt x="2201282" y="14084"/>
                  </a:lnTo>
                  <a:lnTo>
                    <a:pt x="2266729" y="19050"/>
                  </a:lnTo>
                  <a:lnTo>
                    <a:pt x="2331191" y="24723"/>
                  </a:lnTo>
                  <a:lnTo>
                    <a:pt x="2394618" y="31090"/>
                  </a:lnTo>
                  <a:lnTo>
                    <a:pt x="2456960" y="38137"/>
                  </a:lnTo>
                  <a:lnTo>
                    <a:pt x="2518168" y="45847"/>
                  </a:lnTo>
                  <a:lnTo>
                    <a:pt x="2578192" y="54206"/>
                  </a:lnTo>
                  <a:lnTo>
                    <a:pt x="2636982" y="63200"/>
                  </a:lnTo>
                  <a:lnTo>
                    <a:pt x="2694488" y="72813"/>
                  </a:lnTo>
                  <a:lnTo>
                    <a:pt x="2750661" y="83031"/>
                  </a:lnTo>
                  <a:lnTo>
                    <a:pt x="2805450" y="93839"/>
                  </a:lnTo>
                  <a:lnTo>
                    <a:pt x="2858806" y="105222"/>
                  </a:lnTo>
                  <a:lnTo>
                    <a:pt x="2910680" y="117165"/>
                  </a:lnTo>
                  <a:lnTo>
                    <a:pt x="2961020" y="129654"/>
                  </a:lnTo>
                  <a:lnTo>
                    <a:pt x="3009779" y="142674"/>
                  </a:lnTo>
                  <a:lnTo>
                    <a:pt x="3056905" y="156210"/>
                  </a:lnTo>
                  <a:lnTo>
                    <a:pt x="3102350" y="170246"/>
                  </a:lnTo>
                  <a:lnTo>
                    <a:pt x="3146063" y="184769"/>
                  </a:lnTo>
                  <a:lnTo>
                    <a:pt x="3187994" y="199763"/>
                  </a:lnTo>
                  <a:lnTo>
                    <a:pt x="3228094" y="215215"/>
                  </a:lnTo>
                  <a:lnTo>
                    <a:pt x="3266314" y="231107"/>
                  </a:lnTo>
                  <a:lnTo>
                    <a:pt x="3302602" y="247427"/>
                  </a:lnTo>
                  <a:lnTo>
                    <a:pt x="3336910" y="264159"/>
                  </a:lnTo>
                  <a:lnTo>
                    <a:pt x="3399386" y="298801"/>
                  </a:lnTo>
                  <a:lnTo>
                    <a:pt x="3453342" y="334914"/>
                  </a:lnTo>
                  <a:lnTo>
                    <a:pt x="3498381" y="372380"/>
                  </a:lnTo>
                  <a:lnTo>
                    <a:pt x="3534104" y="411080"/>
                  </a:lnTo>
                  <a:lnTo>
                    <a:pt x="3560114" y="450895"/>
                  </a:lnTo>
                  <a:lnTo>
                    <a:pt x="3576012" y="491708"/>
                  </a:lnTo>
                  <a:lnTo>
                    <a:pt x="3581400" y="533400"/>
                  </a:lnTo>
                  <a:lnTo>
                    <a:pt x="3580044" y="554348"/>
                  </a:lnTo>
                  <a:lnTo>
                    <a:pt x="3569352" y="595615"/>
                  </a:lnTo>
                  <a:lnTo>
                    <a:pt x="3548348" y="635944"/>
                  </a:lnTo>
                  <a:lnTo>
                    <a:pt x="3517432" y="675216"/>
                  </a:lnTo>
                  <a:lnTo>
                    <a:pt x="3477001" y="713314"/>
                  </a:lnTo>
                  <a:lnTo>
                    <a:pt x="3427454" y="750118"/>
                  </a:lnTo>
                  <a:lnTo>
                    <a:pt x="3369188" y="785510"/>
                  </a:lnTo>
                  <a:lnTo>
                    <a:pt x="3302602" y="819372"/>
                  </a:lnTo>
                  <a:lnTo>
                    <a:pt x="3266314" y="835692"/>
                  </a:lnTo>
                  <a:lnTo>
                    <a:pt x="3228094" y="851584"/>
                  </a:lnTo>
                  <a:lnTo>
                    <a:pt x="3187994" y="867036"/>
                  </a:lnTo>
                  <a:lnTo>
                    <a:pt x="3146063" y="882030"/>
                  </a:lnTo>
                  <a:lnTo>
                    <a:pt x="3102350" y="896553"/>
                  </a:lnTo>
                  <a:lnTo>
                    <a:pt x="3056905" y="910589"/>
                  </a:lnTo>
                  <a:lnTo>
                    <a:pt x="3009779" y="924125"/>
                  </a:lnTo>
                  <a:lnTo>
                    <a:pt x="2961020" y="937145"/>
                  </a:lnTo>
                  <a:lnTo>
                    <a:pt x="2910680" y="949634"/>
                  </a:lnTo>
                  <a:lnTo>
                    <a:pt x="2858806" y="961577"/>
                  </a:lnTo>
                  <a:lnTo>
                    <a:pt x="2805450" y="972960"/>
                  </a:lnTo>
                  <a:lnTo>
                    <a:pt x="2750661" y="983768"/>
                  </a:lnTo>
                  <a:lnTo>
                    <a:pt x="2694488" y="993986"/>
                  </a:lnTo>
                  <a:lnTo>
                    <a:pt x="2636982" y="1003599"/>
                  </a:lnTo>
                  <a:lnTo>
                    <a:pt x="2578192" y="1012593"/>
                  </a:lnTo>
                  <a:lnTo>
                    <a:pt x="2518168" y="1020952"/>
                  </a:lnTo>
                  <a:lnTo>
                    <a:pt x="2456960" y="1028662"/>
                  </a:lnTo>
                  <a:lnTo>
                    <a:pt x="2394618" y="1035709"/>
                  </a:lnTo>
                  <a:lnTo>
                    <a:pt x="2331191" y="1042076"/>
                  </a:lnTo>
                  <a:lnTo>
                    <a:pt x="2266729" y="1047749"/>
                  </a:lnTo>
                  <a:lnTo>
                    <a:pt x="2201282" y="1052715"/>
                  </a:lnTo>
                  <a:lnTo>
                    <a:pt x="2134900" y="1056957"/>
                  </a:lnTo>
                  <a:lnTo>
                    <a:pt x="2067632" y="1060461"/>
                  </a:lnTo>
                  <a:lnTo>
                    <a:pt x="1999528" y="1063212"/>
                  </a:lnTo>
                  <a:lnTo>
                    <a:pt x="1930638" y="1065195"/>
                  </a:lnTo>
                  <a:lnTo>
                    <a:pt x="1861012" y="1066396"/>
                  </a:lnTo>
                  <a:lnTo>
                    <a:pt x="1790700" y="1066800"/>
                  </a:lnTo>
                  <a:lnTo>
                    <a:pt x="1720387" y="1066396"/>
                  </a:lnTo>
                  <a:lnTo>
                    <a:pt x="1650761" y="1065195"/>
                  </a:lnTo>
                  <a:lnTo>
                    <a:pt x="1581871" y="1063212"/>
                  </a:lnTo>
                  <a:lnTo>
                    <a:pt x="1513767" y="1060461"/>
                  </a:lnTo>
                  <a:lnTo>
                    <a:pt x="1446499" y="1056957"/>
                  </a:lnTo>
                  <a:lnTo>
                    <a:pt x="1380117" y="1052715"/>
                  </a:lnTo>
                  <a:lnTo>
                    <a:pt x="1314670" y="1047750"/>
                  </a:lnTo>
                  <a:lnTo>
                    <a:pt x="1250208" y="1042076"/>
                  </a:lnTo>
                  <a:lnTo>
                    <a:pt x="1186781" y="1035709"/>
                  </a:lnTo>
                  <a:lnTo>
                    <a:pt x="1124439" y="1028662"/>
                  </a:lnTo>
                  <a:lnTo>
                    <a:pt x="1063231" y="1020952"/>
                  </a:lnTo>
                  <a:lnTo>
                    <a:pt x="1003207" y="1012593"/>
                  </a:lnTo>
                  <a:lnTo>
                    <a:pt x="944417" y="1003599"/>
                  </a:lnTo>
                  <a:lnTo>
                    <a:pt x="886911" y="993986"/>
                  </a:lnTo>
                  <a:lnTo>
                    <a:pt x="830738" y="983768"/>
                  </a:lnTo>
                  <a:lnTo>
                    <a:pt x="775949" y="972960"/>
                  </a:lnTo>
                  <a:lnTo>
                    <a:pt x="722593" y="961577"/>
                  </a:lnTo>
                  <a:lnTo>
                    <a:pt x="670719" y="949634"/>
                  </a:lnTo>
                  <a:lnTo>
                    <a:pt x="620379" y="937145"/>
                  </a:lnTo>
                  <a:lnTo>
                    <a:pt x="571620" y="924125"/>
                  </a:lnTo>
                  <a:lnTo>
                    <a:pt x="524494" y="910590"/>
                  </a:lnTo>
                  <a:lnTo>
                    <a:pt x="479049" y="896553"/>
                  </a:lnTo>
                  <a:lnTo>
                    <a:pt x="435336" y="882030"/>
                  </a:lnTo>
                  <a:lnTo>
                    <a:pt x="393405" y="867036"/>
                  </a:lnTo>
                  <a:lnTo>
                    <a:pt x="353305" y="851584"/>
                  </a:lnTo>
                  <a:lnTo>
                    <a:pt x="315085" y="835692"/>
                  </a:lnTo>
                  <a:lnTo>
                    <a:pt x="278797" y="819372"/>
                  </a:lnTo>
                  <a:lnTo>
                    <a:pt x="244489" y="802640"/>
                  </a:lnTo>
                  <a:lnTo>
                    <a:pt x="182013" y="767998"/>
                  </a:lnTo>
                  <a:lnTo>
                    <a:pt x="128057" y="731885"/>
                  </a:lnTo>
                  <a:lnTo>
                    <a:pt x="83018" y="694419"/>
                  </a:lnTo>
                  <a:lnTo>
                    <a:pt x="47295" y="655719"/>
                  </a:lnTo>
                  <a:lnTo>
                    <a:pt x="21285" y="615904"/>
                  </a:lnTo>
                  <a:lnTo>
                    <a:pt x="5387" y="575091"/>
                  </a:lnTo>
                  <a:lnTo>
                    <a:pt x="0" y="533400"/>
                  </a:lnTo>
                  <a:close/>
                </a:path>
              </a:pathLst>
            </a:custGeom>
            <a:grpFill/>
            <a:ln w="9144">
              <a:solidFill>
                <a:srgbClr val="000000"/>
              </a:solidFill>
            </a:ln>
          </p:spPr>
          <p:txBody>
            <a:bodyPr wrap="square" lIns="0" tIns="0" rIns="0" bIns="0" rtlCol="0"/>
            <a:lstStyle/>
            <a:p>
              <a:endParaRPr/>
            </a:p>
          </p:txBody>
        </p:sp>
      </p:grpSp>
      <p:sp>
        <p:nvSpPr>
          <p:cNvPr id="21" name="object 21"/>
          <p:cNvSpPr txBox="1"/>
          <p:nvPr/>
        </p:nvSpPr>
        <p:spPr>
          <a:xfrm>
            <a:off x="5252465" y="4451350"/>
            <a:ext cx="1903095" cy="574040"/>
          </a:xfrm>
          <a:prstGeom prst="rect">
            <a:avLst/>
          </a:prstGeom>
          <a:solidFill>
            <a:srgbClr val="EFF1C7"/>
          </a:solidFill>
        </p:spPr>
        <p:txBody>
          <a:bodyPr vert="horz" wrap="square" lIns="0" tIns="12700" rIns="0" bIns="0" rtlCol="0">
            <a:spAutoFit/>
          </a:bodyPr>
          <a:lstStyle/>
          <a:p>
            <a:pPr marL="12700" marR="5080">
              <a:lnSpc>
                <a:spcPct val="100000"/>
              </a:lnSpc>
              <a:spcBef>
                <a:spcPts val="100"/>
              </a:spcBef>
            </a:pPr>
            <a:r>
              <a:rPr sz="1800" spc="-5" dirty="0">
                <a:latin typeface="Arial"/>
                <a:cs typeface="Arial"/>
              </a:rPr>
              <a:t>Dealing </a:t>
            </a:r>
            <a:r>
              <a:rPr sz="1800" spc="-15" dirty="0">
                <a:latin typeface="Arial"/>
                <a:cs typeface="Arial"/>
              </a:rPr>
              <a:t>with </a:t>
            </a:r>
            <a:r>
              <a:rPr sz="1800" spc="-5" dirty="0">
                <a:latin typeface="Arial"/>
                <a:cs typeface="Arial"/>
              </a:rPr>
              <a:t>Moral  Judgment</a:t>
            </a:r>
            <a:endParaRPr sz="1800">
              <a:latin typeface="Arial"/>
              <a:cs typeface="Arial"/>
            </a:endParaRPr>
          </a:p>
        </p:txBody>
      </p:sp>
      <p:sp>
        <p:nvSpPr>
          <p:cNvPr id="22" name="object 22"/>
          <p:cNvSpPr/>
          <p:nvPr/>
        </p:nvSpPr>
        <p:spPr>
          <a:xfrm>
            <a:off x="3048000" y="2209799"/>
            <a:ext cx="3124200" cy="2057400"/>
          </a:xfrm>
          <a:custGeom>
            <a:avLst/>
            <a:gdLst/>
            <a:ahLst/>
            <a:cxnLst/>
            <a:rect l="l" t="t" r="r" b="b"/>
            <a:pathLst>
              <a:path w="3124200" h="2057400">
                <a:moveTo>
                  <a:pt x="765937" y="1376553"/>
                </a:moveTo>
                <a:lnTo>
                  <a:pt x="758063" y="1366647"/>
                </a:lnTo>
                <a:lnTo>
                  <a:pt x="24206" y="1953691"/>
                </a:lnTo>
                <a:lnTo>
                  <a:pt x="48768" y="1890014"/>
                </a:lnTo>
                <a:lnTo>
                  <a:pt x="47117" y="1886331"/>
                </a:lnTo>
                <a:lnTo>
                  <a:pt x="40513" y="1883791"/>
                </a:lnTo>
                <a:lnTo>
                  <a:pt x="36830" y="1885442"/>
                </a:lnTo>
                <a:lnTo>
                  <a:pt x="35687" y="1888744"/>
                </a:lnTo>
                <a:lnTo>
                  <a:pt x="0" y="1981200"/>
                </a:lnTo>
                <a:lnTo>
                  <a:pt x="19773" y="1978279"/>
                </a:lnTo>
                <a:lnTo>
                  <a:pt x="101473" y="1966214"/>
                </a:lnTo>
                <a:lnTo>
                  <a:pt x="103886" y="1963039"/>
                </a:lnTo>
                <a:lnTo>
                  <a:pt x="102870" y="1956054"/>
                </a:lnTo>
                <a:lnTo>
                  <a:pt x="99568" y="1953641"/>
                </a:lnTo>
                <a:lnTo>
                  <a:pt x="31965" y="1963686"/>
                </a:lnTo>
                <a:lnTo>
                  <a:pt x="765937" y="1376553"/>
                </a:lnTo>
                <a:close/>
              </a:path>
              <a:path w="3124200" h="2057400">
                <a:moveTo>
                  <a:pt x="842645" y="681355"/>
                </a:moveTo>
                <a:lnTo>
                  <a:pt x="182219" y="20942"/>
                </a:lnTo>
                <a:lnTo>
                  <a:pt x="248412" y="38354"/>
                </a:lnTo>
                <a:lnTo>
                  <a:pt x="251828" y="36322"/>
                </a:lnTo>
                <a:lnTo>
                  <a:pt x="252717" y="33020"/>
                </a:lnTo>
                <a:lnTo>
                  <a:pt x="253619" y="29591"/>
                </a:lnTo>
                <a:lnTo>
                  <a:pt x="251587" y="26035"/>
                </a:lnTo>
                <a:lnTo>
                  <a:pt x="169316" y="4445"/>
                </a:lnTo>
                <a:lnTo>
                  <a:pt x="152400" y="0"/>
                </a:lnTo>
                <a:lnTo>
                  <a:pt x="178435" y="99187"/>
                </a:lnTo>
                <a:lnTo>
                  <a:pt x="181991" y="101219"/>
                </a:lnTo>
                <a:lnTo>
                  <a:pt x="188722" y="99441"/>
                </a:lnTo>
                <a:lnTo>
                  <a:pt x="190754" y="96012"/>
                </a:lnTo>
                <a:lnTo>
                  <a:pt x="189865" y="92583"/>
                </a:lnTo>
                <a:lnTo>
                  <a:pt x="173329" y="29832"/>
                </a:lnTo>
                <a:lnTo>
                  <a:pt x="833755" y="690245"/>
                </a:lnTo>
                <a:lnTo>
                  <a:pt x="842645" y="681355"/>
                </a:lnTo>
                <a:close/>
              </a:path>
              <a:path w="3124200" h="2057400">
                <a:moveTo>
                  <a:pt x="2971800" y="2057400"/>
                </a:moveTo>
                <a:lnTo>
                  <a:pt x="2970631" y="2052955"/>
                </a:lnTo>
                <a:lnTo>
                  <a:pt x="2967355" y="2040483"/>
                </a:lnTo>
                <a:lnTo>
                  <a:pt x="2967355" y="2044065"/>
                </a:lnTo>
                <a:lnTo>
                  <a:pt x="2958465" y="2052955"/>
                </a:lnTo>
                <a:lnTo>
                  <a:pt x="2961246" y="2050161"/>
                </a:lnTo>
                <a:lnTo>
                  <a:pt x="2967355" y="2044065"/>
                </a:lnTo>
                <a:lnTo>
                  <a:pt x="2967355" y="2040483"/>
                </a:lnTo>
                <a:lnTo>
                  <a:pt x="2945765" y="1958213"/>
                </a:lnTo>
                <a:lnTo>
                  <a:pt x="2942209" y="1956181"/>
                </a:lnTo>
                <a:lnTo>
                  <a:pt x="2935478" y="1957959"/>
                </a:lnTo>
                <a:lnTo>
                  <a:pt x="2933446" y="1961388"/>
                </a:lnTo>
                <a:lnTo>
                  <a:pt x="2934335" y="1964817"/>
                </a:lnTo>
                <a:lnTo>
                  <a:pt x="2950857" y="2027580"/>
                </a:lnTo>
                <a:lnTo>
                  <a:pt x="2290445" y="1367155"/>
                </a:lnTo>
                <a:lnTo>
                  <a:pt x="2281555" y="1376057"/>
                </a:lnTo>
                <a:lnTo>
                  <a:pt x="2941967" y="2036470"/>
                </a:lnTo>
                <a:lnTo>
                  <a:pt x="2875788" y="2019046"/>
                </a:lnTo>
                <a:lnTo>
                  <a:pt x="2872359" y="2021078"/>
                </a:lnTo>
                <a:lnTo>
                  <a:pt x="2871470" y="2024380"/>
                </a:lnTo>
                <a:lnTo>
                  <a:pt x="2870581" y="2027809"/>
                </a:lnTo>
                <a:lnTo>
                  <a:pt x="2872613" y="2031365"/>
                </a:lnTo>
                <a:lnTo>
                  <a:pt x="2971800" y="2057400"/>
                </a:lnTo>
                <a:close/>
              </a:path>
              <a:path w="3124200" h="2057400">
                <a:moveTo>
                  <a:pt x="3124200" y="0"/>
                </a:moveTo>
                <a:lnTo>
                  <a:pt x="3032252" y="36830"/>
                </a:lnTo>
                <a:lnTo>
                  <a:pt x="3028950" y="38227"/>
                </a:lnTo>
                <a:lnTo>
                  <a:pt x="3027426" y="41910"/>
                </a:lnTo>
                <a:lnTo>
                  <a:pt x="3028696" y="45085"/>
                </a:lnTo>
                <a:lnTo>
                  <a:pt x="3029966" y="48387"/>
                </a:lnTo>
                <a:lnTo>
                  <a:pt x="3033776" y="50038"/>
                </a:lnTo>
                <a:lnTo>
                  <a:pt x="3036951" y="48641"/>
                </a:lnTo>
                <a:lnTo>
                  <a:pt x="3096984" y="24625"/>
                </a:lnTo>
                <a:lnTo>
                  <a:pt x="2585847" y="681863"/>
                </a:lnTo>
                <a:lnTo>
                  <a:pt x="2595753" y="689737"/>
                </a:lnTo>
                <a:lnTo>
                  <a:pt x="3107118" y="32372"/>
                </a:lnTo>
                <a:lnTo>
                  <a:pt x="3098546" y="96520"/>
                </a:lnTo>
                <a:lnTo>
                  <a:pt x="3098038" y="99949"/>
                </a:lnTo>
                <a:lnTo>
                  <a:pt x="3100451" y="103251"/>
                </a:lnTo>
                <a:lnTo>
                  <a:pt x="3103880" y="103632"/>
                </a:lnTo>
                <a:lnTo>
                  <a:pt x="3107436" y="104140"/>
                </a:lnTo>
                <a:lnTo>
                  <a:pt x="3110611" y="101727"/>
                </a:lnTo>
                <a:lnTo>
                  <a:pt x="3111119" y="98171"/>
                </a:lnTo>
                <a:lnTo>
                  <a:pt x="3123400" y="5969"/>
                </a:lnTo>
                <a:lnTo>
                  <a:pt x="3124200" y="0"/>
                </a:lnTo>
                <a:close/>
              </a:path>
            </a:pathLst>
          </a:custGeom>
          <a:solidFill>
            <a:srgbClr val="EFF1C7"/>
          </a:solidFill>
        </p:spPr>
        <p:txBody>
          <a:bodyPr wrap="square" lIns="0" tIns="0" rIns="0" bIns="0" rtlCol="0"/>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2600" y="486893"/>
            <a:ext cx="4596511" cy="690574"/>
          </a:xfrm>
          <a:prstGeom prst="rect">
            <a:avLst/>
          </a:prstGeom>
        </p:spPr>
        <p:txBody>
          <a:bodyPr vert="horz" wrap="square" lIns="0" tIns="13335" rIns="0" bIns="0" rtlCol="0">
            <a:spAutoFit/>
          </a:bodyPr>
          <a:lstStyle/>
          <a:p>
            <a:pPr marL="12700">
              <a:lnSpc>
                <a:spcPct val="100000"/>
              </a:lnSpc>
              <a:spcBef>
                <a:spcPts val="105"/>
              </a:spcBef>
            </a:pPr>
            <a:r>
              <a:rPr b="0" dirty="0">
                <a:latin typeface="AR JULIAN" pitchFamily="2" charset="0"/>
                <a:cs typeface="Times New Roman"/>
              </a:rPr>
              <a:t>Business</a:t>
            </a:r>
            <a:r>
              <a:rPr b="0" spc="-85" dirty="0">
                <a:latin typeface="AR JULIAN" pitchFamily="2" charset="0"/>
                <a:cs typeface="Times New Roman"/>
              </a:rPr>
              <a:t> </a:t>
            </a:r>
            <a:r>
              <a:rPr b="0" dirty="0">
                <a:latin typeface="AR JULIAN" pitchFamily="2" charset="0"/>
                <a:cs typeface="Times New Roman"/>
              </a:rPr>
              <a:t>Ethics</a:t>
            </a:r>
          </a:p>
        </p:txBody>
      </p:sp>
      <p:sp>
        <p:nvSpPr>
          <p:cNvPr id="3" name="object 3"/>
          <p:cNvSpPr txBox="1"/>
          <p:nvPr/>
        </p:nvSpPr>
        <p:spPr>
          <a:xfrm>
            <a:off x="520700" y="1618614"/>
            <a:ext cx="7862570" cy="4471096"/>
          </a:xfrm>
          <a:prstGeom prst="rect">
            <a:avLst/>
          </a:prstGeom>
        </p:spPr>
        <p:txBody>
          <a:bodyPr vert="horz" wrap="square" lIns="0" tIns="13335" rIns="0" bIns="0" rtlCol="0">
            <a:spAutoFit/>
          </a:bodyPr>
          <a:lstStyle/>
          <a:p>
            <a:pPr marL="478790" marR="20955" indent="-466725" algn="just">
              <a:lnSpc>
                <a:spcPct val="99900"/>
              </a:lnSpc>
              <a:spcBef>
                <a:spcPts val="105"/>
              </a:spcBef>
              <a:buFont typeface="Wingdings"/>
              <a:buChar char=""/>
              <a:tabLst>
                <a:tab pos="478790" algn="l"/>
                <a:tab pos="479425" algn="l"/>
              </a:tabLst>
            </a:pPr>
            <a:r>
              <a:rPr sz="3200" dirty="0">
                <a:latin typeface="Times New Roman"/>
                <a:cs typeface="Times New Roman"/>
              </a:rPr>
              <a:t>Business ethics can be defined as written</a:t>
            </a:r>
            <a:r>
              <a:rPr sz="3200" spc="-80" dirty="0">
                <a:latin typeface="Times New Roman"/>
                <a:cs typeface="Times New Roman"/>
              </a:rPr>
              <a:t> </a:t>
            </a:r>
            <a:r>
              <a:rPr sz="3200" dirty="0">
                <a:latin typeface="Times New Roman"/>
                <a:cs typeface="Times New Roman"/>
              </a:rPr>
              <a:t>and  unwritten codes of principles and values that  govern decisions and actions within a  company</a:t>
            </a:r>
            <a:r>
              <a:rPr sz="3200" dirty="0" smtClean="0">
                <a:latin typeface="Times New Roman"/>
                <a:cs typeface="Times New Roman"/>
              </a:rPr>
              <a:t>.</a:t>
            </a:r>
            <a:endParaRPr lang="en-US" sz="3200" dirty="0" smtClean="0">
              <a:latin typeface="Times New Roman"/>
              <a:cs typeface="Times New Roman"/>
            </a:endParaRPr>
          </a:p>
          <a:p>
            <a:pPr marL="478790" marR="20955" indent="-466725" algn="just">
              <a:lnSpc>
                <a:spcPct val="99900"/>
              </a:lnSpc>
              <a:spcBef>
                <a:spcPts val="105"/>
              </a:spcBef>
              <a:tabLst>
                <a:tab pos="478790" algn="l"/>
                <a:tab pos="479425" algn="l"/>
              </a:tabLst>
            </a:pPr>
            <a:endParaRPr lang="en-US" sz="3200" dirty="0" smtClean="0">
              <a:latin typeface="Times New Roman"/>
              <a:cs typeface="Times New Roman"/>
            </a:endParaRPr>
          </a:p>
          <a:p>
            <a:pPr marL="478790" marR="20955" indent="-466725" algn="just">
              <a:lnSpc>
                <a:spcPct val="99900"/>
              </a:lnSpc>
              <a:spcBef>
                <a:spcPts val="105"/>
              </a:spcBef>
              <a:buFont typeface="Wingdings"/>
              <a:buChar char=""/>
              <a:tabLst>
                <a:tab pos="478790" algn="l"/>
                <a:tab pos="479425" algn="l"/>
              </a:tabLst>
            </a:pPr>
            <a:r>
              <a:rPr sz="3200" dirty="0" smtClean="0">
                <a:latin typeface="Times New Roman"/>
                <a:cs typeface="Times New Roman"/>
              </a:rPr>
              <a:t> </a:t>
            </a:r>
            <a:r>
              <a:rPr sz="3200" dirty="0">
                <a:latin typeface="Times New Roman"/>
                <a:cs typeface="Times New Roman"/>
              </a:rPr>
              <a:t>In the business world,</a:t>
            </a:r>
            <a:r>
              <a:rPr sz="3200" spc="-95" dirty="0">
                <a:latin typeface="Times New Roman"/>
                <a:cs typeface="Times New Roman"/>
              </a:rPr>
              <a:t> </a:t>
            </a:r>
            <a:r>
              <a:rPr sz="3200" dirty="0" smtClean="0">
                <a:latin typeface="Times New Roman"/>
                <a:cs typeface="Times New Roman"/>
              </a:rPr>
              <a:t>the</a:t>
            </a:r>
            <a:r>
              <a:rPr lang="en-US" sz="3200" dirty="0" smtClean="0">
                <a:latin typeface="Times New Roman"/>
                <a:cs typeface="Times New Roman"/>
              </a:rPr>
              <a:t> </a:t>
            </a:r>
            <a:r>
              <a:rPr sz="3200" dirty="0" smtClean="0">
                <a:latin typeface="Times New Roman"/>
                <a:cs typeface="Times New Roman"/>
              </a:rPr>
              <a:t>organization’s </a:t>
            </a:r>
            <a:r>
              <a:rPr sz="3200" dirty="0">
                <a:latin typeface="Times New Roman"/>
                <a:cs typeface="Times New Roman"/>
              </a:rPr>
              <a:t>culture </a:t>
            </a:r>
            <a:r>
              <a:rPr sz="3200" spc="-5" dirty="0">
                <a:latin typeface="Times New Roman"/>
                <a:cs typeface="Times New Roman"/>
              </a:rPr>
              <a:t>sets </a:t>
            </a:r>
            <a:r>
              <a:rPr sz="3200" dirty="0">
                <a:latin typeface="Times New Roman"/>
                <a:cs typeface="Times New Roman"/>
              </a:rPr>
              <a:t>standards </a:t>
            </a:r>
            <a:r>
              <a:rPr sz="3200" spc="-5" dirty="0">
                <a:latin typeface="Times New Roman"/>
                <a:cs typeface="Times New Roman"/>
              </a:rPr>
              <a:t>for  </a:t>
            </a:r>
            <a:r>
              <a:rPr sz="3200" dirty="0">
                <a:latin typeface="Times New Roman"/>
                <a:cs typeface="Times New Roman"/>
              </a:rPr>
              <a:t>determining the difference between good</a:t>
            </a:r>
            <a:r>
              <a:rPr sz="3200" spc="-120" dirty="0">
                <a:latin typeface="Times New Roman"/>
                <a:cs typeface="Times New Roman"/>
              </a:rPr>
              <a:t> </a:t>
            </a:r>
            <a:r>
              <a:rPr sz="3200" dirty="0">
                <a:latin typeface="Times New Roman"/>
                <a:cs typeface="Times New Roman"/>
              </a:rPr>
              <a:t>and  bad decision making and</a:t>
            </a:r>
            <a:r>
              <a:rPr sz="3200" spc="-85" dirty="0">
                <a:latin typeface="Times New Roman"/>
                <a:cs typeface="Times New Roman"/>
              </a:rPr>
              <a:t> </a:t>
            </a:r>
            <a:r>
              <a:rPr sz="3200" dirty="0">
                <a:latin typeface="Times New Roman"/>
                <a:cs typeface="Times New Roman"/>
              </a:rPr>
              <a:t>behavior.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457200"/>
            <a:ext cx="9144000" cy="505908"/>
          </a:xfrm>
          <a:prstGeom prst="rect">
            <a:avLst/>
          </a:prstGeom>
        </p:spPr>
        <p:txBody>
          <a:bodyPr vert="horz" wrap="square" lIns="0" tIns="13335" rIns="0" bIns="0" rtlCol="0">
            <a:spAutoFit/>
          </a:bodyPr>
          <a:lstStyle/>
          <a:p>
            <a:pPr marL="12700">
              <a:lnSpc>
                <a:spcPct val="100000"/>
              </a:lnSpc>
              <a:spcBef>
                <a:spcPts val="105"/>
              </a:spcBef>
              <a:tabLst>
                <a:tab pos="1657350" algn="l"/>
                <a:tab pos="3051810" algn="l"/>
                <a:tab pos="4314190" algn="l"/>
                <a:tab pos="5033010" algn="l"/>
              </a:tabLst>
            </a:pPr>
            <a:r>
              <a:rPr lang="en-US" sz="3200" dirty="0" smtClean="0">
                <a:latin typeface="AR JULIAN" pitchFamily="2" charset="0"/>
              </a:rPr>
              <a:t>Business </a:t>
            </a:r>
            <a:r>
              <a:rPr sz="3200" b="1" dirty="0" smtClean="0">
                <a:latin typeface="AR JULIAN" pitchFamily="2" charset="0"/>
                <a:cs typeface="Times New Roman"/>
              </a:rPr>
              <a:t>Eth</a:t>
            </a:r>
            <a:r>
              <a:rPr sz="3200" b="1" spc="-10" dirty="0" smtClean="0">
                <a:latin typeface="AR JULIAN" pitchFamily="2" charset="0"/>
                <a:cs typeface="Times New Roman"/>
              </a:rPr>
              <a:t>i</a:t>
            </a:r>
            <a:r>
              <a:rPr sz="3200" b="1" dirty="0" smtClean="0">
                <a:latin typeface="AR JULIAN" pitchFamily="2" charset="0"/>
                <a:cs typeface="Times New Roman"/>
              </a:rPr>
              <a:t>c</a:t>
            </a:r>
            <a:r>
              <a:rPr sz="3200" b="1" spc="-10" dirty="0" smtClean="0">
                <a:latin typeface="AR JULIAN" pitchFamily="2" charset="0"/>
                <a:cs typeface="Times New Roman"/>
              </a:rPr>
              <a:t>s</a:t>
            </a:r>
            <a:r>
              <a:rPr sz="3200" b="1" dirty="0">
                <a:latin typeface="AR JULIAN" pitchFamily="2" charset="0"/>
                <a:cs typeface="Times New Roman"/>
              </a:rPr>
              <a:t>:	</a:t>
            </a:r>
            <a:r>
              <a:rPr sz="3200" b="1" spc="5" dirty="0">
                <a:latin typeface="AR JULIAN" pitchFamily="2" charset="0"/>
                <a:cs typeface="Times New Roman"/>
              </a:rPr>
              <a:t>W</a:t>
            </a:r>
            <a:r>
              <a:rPr sz="3200" b="1" spc="-20" dirty="0">
                <a:latin typeface="AR JULIAN" pitchFamily="2" charset="0"/>
                <a:cs typeface="Times New Roman"/>
              </a:rPr>
              <a:t>h</a:t>
            </a:r>
            <a:r>
              <a:rPr sz="3200" b="1" dirty="0">
                <a:latin typeface="AR JULIAN" pitchFamily="2" charset="0"/>
                <a:cs typeface="Times New Roman"/>
              </a:rPr>
              <a:t>at	Do</a:t>
            </a:r>
            <a:r>
              <a:rPr sz="3200" b="1" spc="5" dirty="0">
                <a:latin typeface="AR JULIAN" pitchFamily="2" charset="0"/>
                <a:cs typeface="Times New Roman"/>
              </a:rPr>
              <a:t>e</a:t>
            </a:r>
            <a:r>
              <a:rPr sz="3200" b="1" dirty="0">
                <a:latin typeface="AR JULIAN" pitchFamily="2" charset="0"/>
                <a:cs typeface="Times New Roman"/>
              </a:rPr>
              <a:t>s	</a:t>
            </a:r>
            <a:r>
              <a:rPr sz="3200" b="1" dirty="0" smtClean="0">
                <a:latin typeface="AR JULIAN" pitchFamily="2" charset="0"/>
                <a:cs typeface="Times New Roman"/>
              </a:rPr>
              <a:t>It</a:t>
            </a:r>
            <a:r>
              <a:rPr lang="en-US" sz="3200" b="1" dirty="0" smtClean="0">
                <a:latin typeface="AR JULIAN" pitchFamily="2" charset="0"/>
                <a:cs typeface="Times New Roman"/>
              </a:rPr>
              <a:t> </a:t>
            </a:r>
            <a:r>
              <a:rPr sz="3200" b="1" spc="-10" dirty="0" smtClean="0">
                <a:latin typeface="AR JULIAN" pitchFamily="2" charset="0"/>
                <a:cs typeface="Times New Roman"/>
              </a:rPr>
              <a:t>R</a:t>
            </a:r>
            <a:r>
              <a:rPr sz="3200" b="1" dirty="0" smtClean="0">
                <a:latin typeface="AR JULIAN" pitchFamily="2" charset="0"/>
                <a:cs typeface="Times New Roman"/>
              </a:rPr>
              <a:t>eally</a:t>
            </a:r>
            <a:r>
              <a:rPr lang="en-US" sz="3200" b="1" dirty="0" smtClean="0">
                <a:latin typeface="AR JULIAN" pitchFamily="2" charset="0"/>
                <a:cs typeface="Times New Roman"/>
              </a:rPr>
              <a:t> </a:t>
            </a:r>
            <a:r>
              <a:rPr lang="en-US" sz="3200" dirty="0" smtClean="0">
                <a:latin typeface="AR JULIAN" pitchFamily="2" charset="0"/>
              </a:rPr>
              <a:t>Me</a:t>
            </a:r>
            <a:r>
              <a:rPr lang="en-US" sz="3200" spc="5" dirty="0" smtClean="0">
                <a:latin typeface="AR JULIAN" pitchFamily="2" charset="0"/>
              </a:rPr>
              <a:t>a</a:t>
            </a:r>
            <a:r>
              <a:rPr lang="en-US" sz="3200" dirty="0" smtClean="0">
                <a:latin typeface="AR JULIAN" pitchFamily="2" charset="0"/>
              </a:rPr>
              <a:t>n???</a:t>
            </a:r>
            <a:endParaRPr sz="3200" dirty="0">
              <a:latin typeface="AR JULIAN" pitchFamily="2" charset="0"/>
              <a:cs typeface="Times New Roman"/>
            </a:endParaRPr>
          </a:p>
        </p:txBody>
      </p:sp>
      <p:sp>
        <p:nvSpPr>
          <p:cNvPr id="4" name="object 4"/>
          <p:cNvSpPr txBox="1"/>
          <p:nvPr/>
        </p:nvSpPr>
        <p:spPr>
          <a:xfrm>
            <a:off x="612140" y="1736801"/>
            <a:ext cx="8074025" cy="3395979"/>
          </a:xfrm>
          <a:prstGeom prst="rect">
            <a:avLst/>
          </a:prstGeom>
        </p:spPr>
        <p:txBody>
          <a:bodyPr vert="horz" wrap="square" lIns="0" tIns="60960" rIns="0" bIns="0" rtlCol="0">
            <a:spAutoFit/>
          </a:bodyPr>
          <a:lstStyle/>
          <a:p>
            <a:pPr marL="478790" marR="5080" indent="-466725" algn="just">
              <a:lnSpc>
                <a:spcPts val="3020"/>
              </a:lnSpc>
              <a:spcBef>
                <a:spcPts val="480"/>
              </a:spcBef>
              <a:buFont typeface="Wingdings"/>
              <a:buChar char=""/>
              <a:tabLst>
                <a:tab pos="479425" algn="l"/>
              </a:tabLst>
            </a:pPr>
            <a:r>
              <a:rPr sz="2800" spc="-5" dirty="0">
                <a:latin typeface="Times New Roman"/>
                <a:cs typeface="Times New Roman"/>
              </a:rPr>
              <a:t>comprises principles and standards that guide  behavior in </a:t>
            </a:r>
            <a:r>
              <a:rPr sz="2800" dirty="0">
                <a:latin typeface="Times New Roman"/>
                <a:cs typeface="Times New Roman"/>
              </a:rPr>
              <a:t>the </a:t>
            </a:r>
            <a:r>
              <a:rPr sz="2800" spc="-5" dirty="0">
                <a:latin typeface="Times New Roman"/>
                <a:cs typeface="Times New Roman"/>
              </a:rPr>
              <a:t>world </a:t>
            </a:r>
            <a:r>
              <a:rPr sz="2800" dirty="0">
                <a:latin typeface="Times New Roman"/>
                <a:cs typeface="Times New Roman"/>
              </a:rPr>
              <a:t>of business</a:t>
            </a:r>
          </a:p>
          <a:p>
            <a:pPr marL="478790" marR="5080" indent="-466725" algn="just">
              <a:lnSpc>
                <a:spcPct val="90000"/>
              </a:lnSpc>
              <a:spcBef>
                <a:spcPts val="1980"/>
              </a:spcBef>
              <a:buFont typeface="Wingdings"/>
              <a:buChar char=""/>
              <a:tabLst>
                <a:tab pos="479425" algn="l"/>
              </a:tabLst>
            </a:pPr>
            <a:r>
              <a:rPr sz="2800" spc="-5" dirty="0">
                <a:latin typeface="Times New Roman"/>
                <a:cs typeface="Times New Roman"/>
              </a:rPr>
              <a:t>According to John Donaldson </a:t>
            </a:r>
            <a:r>
              <a:rPr sz="2800" spc="-10" dirty="0">
                <a:latin typeface="Times New Roman"/>
                <a:cs typeface="Times New Roman"/>
              </a:rPr>
              <a:t>“Business </a:t>
            </a:r>
            <a:r>
              <a:rPr sz="2800" spc="-5" dirty="0">
                <a:latin typeface="Times New Roman"/>
                <a:cs typeface="Times New Roman"/>
              </a:rPr>
              <a:t>Ethics </a:t>
            </a:r>
            <a:r>
              <a:rPr sz="2800" spc="-15" dirty="0">
                <a:latin typeface="Times New Roman"/>
                <a:cs typeface="Times New Roman"/>
              </a:rPr>
              <a:t>can  </a:t>
            </a:r>
            <a:r>
              <a:rPr sz="2800" spc="-5" dirty="0">
                <a:latin typeface="Times New Roman"/>
                <a:cs typeface="Times New Roman"/>
              </a:rPr>
              <a:t>be described </a:t>
            </a:r>
            <a:r>
              <a:rPr sz="2800" spc="-10" dirty="0">
                <a:latin typeface="Times New Roman"/>
                <a:cs typeface="Times New Roman"/>
              </a:rPr>
              <a:t>as the </a:t>
            </a:r>
            <a:r>
              <a:rPr sz="2800" spc="-5" dirty="0">
                <a:latin typeface="Times New Roman"/>
                <a:cs typeface="Times New Roman"/>
              </a:rPr>
              <a:t>systematic </a:t>
            </a:r>
            <a:r>
              <a:rPr sz="2800" dirty="0">
                <a:latin typeface="Times New Roman"/>
                <a:cs typeface="Times New Roman"/>
              </a:rPr>
              <a:t>study </a:t>
            </a:r>
            <a:r>
              <a:rPr sz="2800" spc="-5" dirty="0">
                <a:latin typeface="Times New Roman"/>
                <a:cs typeface="Times New Roman"/>
              </a:rPr>
              <a:t>of moral  (ethical) matters pertaining to business, industry </a:t>
            </a:r>
            <a:r>
              <a:rPr sz="2800" dirty="0">
                <a:latin typeface="Times New Roman"/>
                <a:cs typeface="Times New Roman"/>
              </a:rPr>
              <a:t>or  </a:t>
            </a:r>
            <a:r>
              <a:rPr sz="2800" spc="-5" dirty="0">
                <a:latin typeface="Times New Roman"/>
                <a:cs typeface="Times New Roman"/>
              </a:rPr>
              <a:t>related activities, institutions, </a:t>
            </a:r>
            <a:r>
              <a:rPr sz="2800" dirty="0">
                <a:latin typeface="Times New Roman"/>
                <a:cs typeface="Times New Roman"/>
              </a:rPr>
              <a:t>or </a:t>
            </a:r>
            <a:r>
              <a:rPr sz="2800" spc="-5" dirty="0">
                <a:latin typeface="Times New Roman"/>
                <a:cs typeface="Times New Roman"/>
              </a:rPr>
              <a:t>practices </a:t>
            </a:r>
            <a:r>
              <a:rPr sz="2800" spc="-15" dirty="0">
                <a:latin typeface="Times New Roman"/>
                <a:cs typeface="Times New Roman"/>
              </a:rPr>
              <a:t>and  </a:t>
            </a:r>
            <a:r>
              <a:rPr sz="2800" spc="-5" dirty="0">
                <a:latin typeface="Times New Roman"/>
                <a:cs typeface="Times New Roman"/>
              </a:rPr>
              <a:t>beliefs. It is </a:t>
            </a:r>
            <a:r>
              <a:rPr sz="2800" dirty="0">
                <a:latin typeface="Times New Roman"/>
                <a:cs typeface="Times New Roman"/>
              </a:rPr>
              <a:t>the </a:t>
            </a:r>
            <a:r>
              <a:rPr sz="2800" spc="-5" dirty="0">
                <a:latin typeface="Times New Roman"/>
                <a:cs typeface="Times New Roman"/>
              </a:rPr>
              <a:t>systematic handling </a:t>
            </a:r>
            <a:r>
              <a:rPr sz="2800" dirty="0">
                <a:latin typeface="Times New Roman"/>
                <a:cs typeface="Times New Roman"/>
              </a:rPr>
              <a:t>of </a:t>
            </a:r>
            <a:r>
              <a:rPr sz="2800" spc="-5" dirty="0">
                <a:latin typeface="Times New Roman"/>
                <a:cs typeface="Times New Roman"/>
              </a:rPr>
              <a:t>values in  </a:t>
            </a:r>
            <a:r>
              <a:rPr sz="2800" dirty="0">
                <a:latin typeface="Times New Roman"/>
                <a:cs typeface="Times New Roman"/>
              </a:rPr>
              <a:t>business </a:t>
            </a:r>
            <a:r>
              <a:rPr sz="2800" spc="-5" dirty="0">
                <a:latin typeface="Times New Roman"/>
                <a:cs typeface="Times New Roman"/>
              </a:rPr>
              <a:t>and</a:t>
            </a:r>
            <a:r>
              <a:rPr sz="2800" spc="-20" dirty="0">
                <a:latin typeface="Times New Roman"/>
                <a:cs typeface="Times New Roman"/>
              </a:rPr>
              <a:t> </a:t>
            </a:r>
            <a:r>
              <a:rPr sz="2800" dirty="0">
                <a:latin typeface="Times New Roman"/>
                <a:cs typeface="Times New Roman"/>
              </a:rPr>
              <a:t>industry.”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609600"/>
            <a:ext cx="8686799"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61963" marR="0" lvl="0" indent="-461963"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0000"/>
                </a:solidFill>
                <a:effectLst/>
                <a:latin typeface="AR JULIAN" pitchFamily="2" charset="0"/>
                <a:ea typeface="Times New Roman" pitchFamily="18" charset="0"/>
                <a:cs typeface="Times New Roman" pitchFamily="18" charset="0"/>
              </a:rPr>
              <a:t>Business Ethics – 13 Main Characteristics</a:t>
            </a:r>
            <a:endParaRPr kumimoji="0" lang="en-US" sz="3200" b="0" i="0" u="none" strike="noStrike" cap="none" normalizeH="0" baseline="0" dirty="0" smtClean="0">
              <a:ln>
                <a:noFill/>
              </a:ln>
              <a:solidFill>
                <a:schemeClr val="tx1"/>
              </a:solidFill>
              <a:effectLst/>
              <a:latin typeface="AR JULIAN" pitchFamily="2"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There are several characteristics or features of business ethics.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Business ethics are based on social values, as the generally accepted norms of good or bad and ‘right’ and ‘wrong’ practices.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It is based on the social customs, traditions, standards, and attributes.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Business ethics may determine the ways and means for better and optimum business performance.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 Business ethics provide basic guidelines and parameters towards most appropriate perfections in business scenario.</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 Business ethics is concerned basically the study of human </a:t>
            </a:r>
            <a:r>
              <a:rPr kumimoji="0" lang="en-US"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behaviour</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and conducts.</a:t>
            </a: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6. Business ethics is a philosophy to determine the standards and norms to make mutual interactions and </a:t>
            </a:r>
            <a:r>
              <a:rPr lang="en-US" sz="2400" dirty="0" err="1" smtClean="0">
                <a:solidFill>
                  <a:srgbClr val="000000"/>
                </a:solidFill>
                <a:latin typeface="Times New Roman" pitchFamily="18" charset="0"/>
                <a:ea typeface="Times New Roman" pitchFamily="18" charset="0"/>
                <a:cs typeface="Times New Roman" pitchFamily="18" charset="0"/>
              </a:rPr>
              <a:t>behaviour</a:t>
            </a:r>
            <a:r>
              <a:rPr lang="en-US" sz="2400" dirty="0" smtClean="0">
                <a:solidFill>
                  <a:srgbClr val="000000"/>
                </a:solidFill>
                <a:latin typeface="Times New Roman" pitchFamily="18" charset="0"/>
                <a:ea typeface="Times New Roman" pitchFamily="18" charset="0"/>
                <a:cs typeface="Times New Roman" pitchFamily="18" charset="0"/>
              </a:rPr>
              <a:t> between individual and group in </a:t>
            </a:r>
            <a:r>
              <a:rPr lang="en-US" sz="2400" dirty="0" err="1" smtClean="0">
                <a:solidFill>
                  <a:srgbClr val="000000"/>
                </a:solidFill>
                <a:latin typeface="Times New Roman" pitchFamily="18" charset="0"/>
                <a:ea typeface="Times New Roman" pitchFamily="18" charset="0"/>
                <a:cs typeface="Times New Roman" pitchFamily="18" charset="0"/>
              </a:rPr>
              <a:t>organisation</a:t>
            </a:r>
            <a:r>
              <a:rPr lang="en-US" sz="2400" dirty="0" smtClean="0">
                <a:solidFill>
                  <a:srgbClr val="000000"/>
                </a:solidFill>
                <a:latin typeface="Times New Roman" pitchFamily="18" charset="0"/>
                <a:ea typeface="Times New Roman" pitchFamily="18" charset="0"/>
                <a:cs typeface="Times New Roman" pitchFamily="18" charset="0"/>
              </a:rPr>
              <a:t>.</a:t>
            </a:r>
            <a:endParaRPr lang="en-US" sz="2400" dirty="0"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33400"/>
            <a:ext cx="8534400" cy="5262979"/>
          </a:xfrm>
          <a:prstGeom prst="rect">
            <a:avLst/>
          </a:prstGeom>
        </p:spPr>
        <p:txBody>
          <a:bodyPr wrap="square">
            <a:spAutoFit/>
          </a:bodyPr>
          <a:lstStyle/>
          <a:p>
            <a:pPr marL="461963"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7. </a:t>
            </a:r>
            <a:r>
              <a:rPr lang="en-US" sz="2400" dirty="0" smtClean="0">
                <a:solidFill>
                  <a:srgbClr val="424142"/>
                </a:solidFill>
                <a:latin typeface="Times New Roman" pitchFamily="18" charset="0"/>
                <a:ea typeface="Times New Roman" pitchFamily="18" charset="0"/>
                <a:cs typeface="Times New Roman" pitchFamily="18" charset="0"/>
              </a:rPr>
              <a:t>Business ethics offers to establish the norms and directional approaches for making an appropriate code of conducts in business.</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8. Business ethics are based on the concepts, thoughts and standards as contributed as well as generated by Indian ethos.</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9.   Business ethics may be an ‘Art’ as well as ‘Science’ also.</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10. Business ethics basically inspire the values, standards and norms of professionalism in business for the well-being of customers.</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11. </a:t>
            </a:r>
            <a:r>
              <a:rPr lang="en-US" sz="2400" dirty="0" smtClean="0">
                <a:solidFill>
                  <a:srgbClr val="424142"/>
                </a:solidFill>
                <a:latin typeface="Times New Roman" pitchFamily="18" charset="0"/>
                <a:ea typeface="Times New Roman" pitchFamily="18" charset="0"/>
                <a:cs typeface="Times New Roman" pitchFamily="18" charset="0"/>
              </a:rPr>
              <a:t>Business ethics is to motivate and is consistently related with the concept of service motives for the customers’ view point.</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12. Business ethics shows the better and perspective ways and means for most excellences in </a:t>
            </a:r>
            <a:r>
              <a:rPr lang="en-US" sz="2400" dirty="0" err="1" smtClean="0">
                <a:solidFill>
                  <a:srgbClr val="000000"/>
                </a:solidFill>
                <a:latin typeface="Times New Roman" pitchFamily="18" charset="0"/>
                <a:ea typeface="Times New Roman" pitchFamily="18" charset="0"/>
                <a:cs typeface="Times New Roman" pitchFamily="18" charset="0"/>
              </a:rPr>
              <a:t>customisation</a:t>
            </a:r>
            <a:r>
              <a:rPr lang="en-US" sz="2400" dirty="0" smtClean="0">
                <a:solidFill>
                  <a:srgbClr val="000000"/>
                </a:solidFill>
                <a:latin typeface="Times New Roman" pitchFamily="18" charset="0"/>
                <a:ea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pPr>
            <a:r>
              <a:rPr lang="en-US" sz="2400" dirty="0" smtClean="0">
                <a:solidFill>
                  <a:srgbClr val="000000"/>
                </a:solidFill>
                <a:latin typeface="Times New Roman" pitchFamily="18" charset="0"/>
                <a:ea typeface="Times New Roman" pitchFamily="18" charset="0"/>
                <a:cs typeface="Times New Roman" pitchFamily="18" charset="0"/>
              </a:rPr>
              <a:t>13. Business ethics aims to </a:t>
            </a:r>
            <a:r>
              <a:rPr lang="en-US" sz="2400" dirty="0" err="1" smtClean="0">
                <a:solidFill>
                  <a:srgbClr val="000000"/>
                </a:solidFill>
                <a:latin typeface="Times New Roman" pitchFamily="18" charset="0"/>
                <a:ea typeface="Times New Roman" pitchFamily="18" charset="0"/>
                <a:cs typeface="Times New Roman" pitchFamily="18" charset="0"/>
              </a:rPr>
              <a:t>emphasise</a:t>
            </a:r>
            <a:r>
              <a:rPr lang="en-US" sz="2400" dirty="0" smtClean="0">
                <a:solidFill>
                  <a:srgbClr val="000000"/>
                </a:solidFill>
                <a:latin typeface="Times New Roman" pitchFamily="18" charset="0"/>
                <a:ea typeface="Times New Roman" pitchFamily="18" charset="0"/>
                <a:cs typeface="Times New Roman" pitchFamily="18" charset="0"/>
              </a:rPr>
              <a:t> more on social responsibility of business towards society.</a:t>
            </a:r>
            <a:endParaRPr lang="en-US" sz="2400"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625549"/>
            <a:ext cx="8070850" cy="696595"/>
          </a:xfrm>
          <a:prstGeom prst="rect">
            <a:avLst/>
          </a:prstGeom>
        </p:spPr>
        <p:txBody>
          <a:bodyPr vert="horz" wrap="square" lIns="0" tIns="12065" rIns="0" bIns="0" rtlCol="0">
            <a:spAutoFit/>
          </a:bodyPr>
          <a:lstStyle/>
          <a:p>
            <a:pPr marL="12700">
              <a:lnSpc>
                <a:spcPct val="100000"/>
              </a:lnSpc>
              <a:spcBef>
                <a:spcPts val="95"/>
              </a:spcBef>
            </a:pPr>
            <a:r>
              <a:rPr sz="2200" spc="-5" dirty="0">
                <a:latin typeface="Times New Roman"/>
                <a:cs typeface="Times New Roman"/>
              </a:rPr>
              <a:t>Unitarian</a:t>
            </a:r>
            <a:r>
              <a:rPr sz="2200" spc="235" dirty="0">
                <a:latin typeface="Times New Roman"/>
                <a:cs typeface="Times New Roman"/>
              </a:rPr>
              <a:t> </a:t>
            </a:r>
            <a:r>
              <a:rPr sz="2200" spc="-5" dirty="0">
                <a:latin typeface="Times New Roman"/>
                <a:cs typeface="Times New Roman"/>
              </a:rPr>
              <a:t>View:</a:t>
            </a:r>
            <a:r>
              <a:rPr sz="2200" spc="240" dirty="0">
                <a:latin typeface="Times New Roman"/>
                <a:cs typeface="Times New Roman"/>
              </a:rPr>
              <a:t> </a:t>
            </a:r>
            <a:r>
              <a:rPr sz="2200" spc="-5" dirty="0">
                <a:latin typeface="Times New Roman"/>
                <a:cs typeface="Times New Roman"/>
              </a:rPr>
              <a:t>Business</a:t>
            </a:r>
            <a:r>
              <a:rPr sz="2200" spc="210" dirty="0">
                <a:latin typeface="Times New Roman"/>
                <a:cs typeface="Times New Roman"/>
              </a:rPr>
              <a:t> </a:t>
            </a:r>
            <a:r>
              <a:rPr sz="2200" spc="-5" dirty="0">
                <a:latin typeface="Times New Roman"/>
                <a:cs typeface="Times New Roman"/>
              </a:rPr>
              <a:t>&amp;</a:t>
            </a:r>
            <a:r>
              <a:rPr sz="2200" spc="245" dirty="0">
                <a:latin typeface="Times New Roman"/>
                <a:cs typeface="Times New Roman"/>
              </a:rPr>
              <a:t> </a:t>
            </a:r>
            <a:r>
              <a:rPr sz="2200" spc="-5" dirty="0">
                <a:latin typeface="Times New Roman"/>
                <a:cs typeface="Times New Roman"/>
              </a:rPr>
              <a:t>morality</a:t>
            </a:r>
            <a:r>
              <a:rPr sz="2200" spc="254" dirty="0">
                <a:latin typeface="Times New Roman"/>
                <a:cs typeface="Times New Roman"/>
              </a:rPr>
              <a:t> </a:t>
            </a:r>
            <a:r>
              <a:rPr sz="2200" spc="-5" dirty="0">
                <a:latin typeface="Times New Roman"/>
                <a:cs typeface="Times New Roman"/>
              </a:rPr>
              <a:t>cannot</a:t>
            </a:r>
            <a:r>
              <a:rPr sz="2200" spc="240" dirty="0">
                <a:latin typeface="Times New Roman"/>
                <a:cs typeface="Times New Roman"/>
              </a:rPr>
              <a:t> </a:t>
            </a:r>
            <a:r>
              <a:rPr sz="2200" spc="-5" dirty="0">
                <a:latin typeface="Times New Roman"/>
                <a:cs typeface="Times New Roman"/>
              </a:rPr>
              <a:t>be</a:t>
            </a:r>
            <a:r>
              <a:rPr sz="2200" spc="235" dirty="0">
                <a:latin typeface="Times New Roman"/>
                <a:cs typeface="Times New Roman"/>
              </a:rPr>
              <a:t> </a:t>
            </a:r>
            <a:r>
              <a:rPr sz="2200" spc="-5" dirty="0">
                <a:latin typeface="Times New Roman"/>
                <a:cs typeface="Times New Roman"/>
              </a:rPr>
              <a:t>separated</a:t>
            </a:r>
            <a:r>
              <a:rPr sz="2200" spc="240" dirty="0">
                <a:latin typeface="Times New Roman"/>
                <a:cs typeface="Times New Roman"/>
              </a:rPr>
              <a:t> </a:t>
            </a:r>
            <a:r>
              <a:rPr sz="2200" spc="-5" dirty="0">
                <a:latin typeface="Times New Roman"/>
                <a:cs typeface="Times New Roman"/>
              </a:rPr>
              <a:t>and</a:t>
            </a:r>
            <a:r>
              <a:rPr sz="2200" spc="245" dirty="0">
                <a:latin typeface="Times New Roman"/>
                <a:cs typeface="Times New Roman"/>
              </a:rPr>
              <a:t> </a:t>
            </a:r>
            <a:r>
              <a:rPr sz="2200" spc="-5" dirty="0">
                <a:latin typeface="Times New Roman"/>
                <a:cs typeface="Times New Roman"/>
              </a:rPr>
              <a:t>it</a:t>
            </a:r>
            <a:r>
              <a:rPr sz="2200" spc="235" dirty="0">
                <a:latin typeface="Times New Roman"/>
                <a:cs typeface="Times New Roman"/>
              </a:rPr>
              <a:t> </a:t>
            </a:r>
            <a:r>
              <a:rPr sz="2200" spc="-10" dirty="0">
                <a:latin typeface="Times New Roman"/>
                <a:cs typeface="Times New Roman"/>
              </a:rPr>
              <a:t>must</a:t>
            </a:r>
            <a:endParaRPr sz="2200" dirty="0">
              <a:latin typeface="Times New Roman"/>
              <a:cs typeface="Times New Roman"/>
            </a:endParaRPr>
          </a:p>
          <a:p>
            <a:pPr marL="12700">
              <a:lnSpc>
                <a:spcPct val="100000"/>
              </a:lnSpc>
              <a:spcBef>
                <a:spcPts val="5"/>
              </a:spcBef>
              <a:tabLst>
                <a:tab pos="633095" algn="l"/>
              </a:tabLst>
            </a:pPr>
            <a:r>
              <a:rPr sz="2200" spc="-5" dirty="0">
                <a:latin typeface="Times New Roman"/>
                <a:cs typeface="Times New Roman"/>
              </a:rPr>
              <a:t>play	</a:t>
            </a:r>
            <a:r>
              <a:rPr sz="2200" dirty="0">
                <a:latin typeface="Times New Roman"/>
                <a:cs typeface="Times New Roman"/>
              </a:rPr>
              <a:t>by </a:t>
            </a:r>
            <a:r>
              <a:rPr sz="2200" spc="-5" dirty="0">
                <a:latin typeface="Times New Roman"/>
                <a:cs typeface="Times New Roman"/>
              </a:rPr>
              <a:t>the rules </a:t>
            </a:r>
            <a:r>
              <a:rPr sz="2200" dirty="0">
                <a:latin typeface="Times New Roman"/>
                <a:cs typeface="Times New Roman"/>
              </a:rPr>
              <a:t>of </a:t>
            </a:r>
            <a:r>
              <a:rPr sz="2200" spc="-5" dirty="0">
                <a:latin typeface="Times New Roman"/>
                <a:cs typeface="Times New Roman"/>
              </a:rPr>
              <a:t>ethics </a:t>
            </a:r>
            <a:r>
              <a:rPr sz="2200" dirty="0">
                <a:latin typeface="Times New Roman"/>
                <a:cs typeface="Times New Roman"/>
              </a:rPr>
              <a:t>of </a:t>
            </a:r>
            <a:r>
              <a:rPr sz="2200" spc="-5" dirty="0">
                <a:latin typeface="Times New Roman"/>
                <a:cs typeface="Times New Roman"/>
              </a:rPr>
              <a:t>the</a:t>
            </a:r>
            <a:r>
              <a:rPr sz="2200" spc="5" dirty="0">
                <a:latin typeface="Times New Roman"/>
                <a:cs typeface="Times New Roman"/>
              </a:rPr>
              <a:t> </a:t>
            </a:r>
            <a:r>
              <a:rPr sz="2200" spc="-5" dirty="0">
                <a:latin typeface="Times New Roman"/>
                <a:cs typeface="Times New Roman"/>
              </a:rPr>
              <a:t>community.</a:t>
            </a:r>
            <a:endParaRPr sz="2200" dirty="0">
              <a:latin typeface="Times New Roman"/>
              <a:cs typeface="Times New Roman"/>
            </a:endParaRPr>
          </a:p>
        </p:txBody>
      </p:sp>
      <p:sp>
        <p:nvSpPr>
          <p:cNvPr id="3" name="object 3"/>
          <p:cNvSpPr txBox="1">
            <a:spLocks noGrp="1"/>
          </p:cNvSpPr>
          <p:nvPr>
            <p:ph type="title"/>
          </p:nvPr>
        </p:nvSpPr>
        <p:spPr>
          <a:xfrm>
            <a:off x="535025" y="249173"/>
            <a:ext cx="8068309" cy="1061720"/>
          </a:xfrm>
          <a:prstGeom prst="rect">
            <a:avLst/>
          </a:prstGeom>
        </p:spPr>
        <p:txBody>
          <a:bodyPr vert="horz" wrap="square" lIns="0" tIns="12065" rIns="0" bIns="0" rtlCol="0">
            <a:spAutoFit/>
          </a:bodyPr>
          <a:lstStyle/>
          <a:p>
            <a:pPr marL="12700" marR="5080">
              <a:lnSpc>
                <a:spcPct val="100000"/>
              </a:lnSpc>
              <a:spcBef>
                <a:spcPts val="95"/>
              </a:spcBef>
              <a:tabLst>
                <a:tab pos="1344295" algn="l"/>
                <a:tab pos="2009139" algn="l"/>
                <a:tab pos="4283710" algn="l"/>
                <a:tab pos="5952490" algn="l"/>
                <a:tab pos="7719059" algn="l"/>
              </a:tabLst>
            </a:pPr>
            <a:r>
              <a:rPr sz="3400" b="0" spc="-5" dirty="0">
                <a:latin typeface="AR JULIAN" pitchFamily="2" charset="0"/>
                <a:cs typeface="Times New Roman"/>
              </a:rPr>
              <a:t>Views	</a:t>
            </a:r>
            <a:r>
              <a:rPr sz="3400" b="0" spc="10" dirty="0">
                <a:latin typeface="AR JULIAN" pitchFamily="2" charset="0"/>
                <a:cs typeface="Times New Roman"/>
              </a:rPr>
              <a:t>o</a:t>
            </a:r>
            <a:r>
              <a:rPr sz="3400" b="0" spc="-5" dirty="0">
                <a:latin typeface="AR JULIAN" pitchFamily="2" charset="0"/>
                <a:cs typeface="Times New Roman"/>
              </a:rPr>
              <a:t>n</a:t>
            </a:r>
            <a:r>
              <a:rPr sz="3400" b="0" dirty="0">
                <a:latin typeface="AR JULIAN" pitchFamily="2" charset="0"/>
                <a:cs typeface="Times New Roman"/>
              </a:rPr>
              <a:t>	</a:t>
            </a:r>
            <a:r>
              <a:rPr sz="3400" b="0" spc="-5" dirty="0" smtClean="0">
                <a:latin typeface="AR JULIAN" pitchFamily="2" charset="0"/>
                <a:cs typeface="Times New Roman"/>
              </a:rPr>
              <a:t>rel</a:t>
            </a:r>
            <a:r>
              <a:rPr sz="3400" b="0" spc="5" dirty="0" smtClean="0">
                <a:latin typeface="AR JULIAN" pitchFamily="2" charset="0"/>
                <a:cs typeface="Times New Roman"/>
              </a:rPr>
              <a:t>a</a:t>
            </a:r>
            <a:r>
              <a:rPr sz="3400" b="0" spc="-5" dirty="0" smtClean="0">
                <a:latin typeface="AR JULIAN" pitchFamily="2" charset="0"/>
                <a:cs typeface="Times New Roman"/>
              </a:rPr>
              <a:t>ti</a:t>
            </a:r>
            <a:r>
              <a:rPr sz="3400" b="0" spc="15" dirty="0" smtClean="0">
                <a:latin typeface="AR JULIAN" pitchFamily="2" charset="0"/>
                <a:cs typeface="Times New Roman"/>
              </a:rPr>
              <a:t>o</a:t>
            </a:r>
            <a:r>
              <a:rPr sz="3400" b="0" spc="-5" dirty="0" smtClean="0">
                <a:latin typeface="AR JULIAN" pitchFamily="2" charset="0"/>
                <a:cs typeface="Times New Roman"/>
              </a:rPr>
              <a:t>ns</a:t>
            </a:r>
            <a:r>
              <a:rPr sz="3400" b="0" spc="5" dirty="0" smtClean="0">
                <a:latin typeface="AR JULIAN" pitchFamily="2" charset="0"/>
                <a:cs typeface="Times New Roman"/>
              </a:rPr>
              <a:t>h</a:t>
            </a:r>
            <a:r>
              <a:rPr sz="3400" b="0" spc="-5" dirty="0" smtClean="0">
                <a:latin typeface="AR JULIAN" pitchFamily="2" charset="0"/>
                <a:cs typeface="Times New Roman"/>
              </a:rPr>
              <a:t>ip</a:t>
            </a:r>
            <a:r>
              <a:rPr lang="en-US" sz="3400" b="0" spc="-5" dirty="0" smtClean="0">
                <a:latin typeface="AR JULIAN" pitchFamily="2" charset="0"/>
                <a:cs typeface="Times New Roman"/>
              </a:rPr>
              <a:t> </a:t>
            </a:r>
            <a:br>
              <a:rPr lang="en-US" sz="3400" b="0" spc="-5" dirty="0" smtClean="0">
                <a:latin typeface="AR JULIAN" pitchFamily="2" charset="0"/>
                <a:cs typeface="Times New Roman"/>
              </a:rPr>
            </a:br>
            <a:r>
              <a:rPr sz="3400" b="0" spc="-5" dirty="0" smtClean="0">
                <a:latin typeface="AR JULIAN" pitchFamily="2" charset="0"/>
                <a:cs typeface="Times New Roman"/>
              </a:rPr>
              <a:t>between</a:t>
            </a:r>
            <a:r>
              <a:rPr lang="en-US" sz="3400" dirty="0">
                <a:latin typeface="AR JULIAN" pitchFamily="2" charset="0"/>
                <a:cs typeface="Times New Roman"/>
              </a:rPr>
              <a:t> </a:t>
            </a:r>
            <a:r>
              <a:rPr sz="3400" b="0" spc="-5" dirty="0" smtClean="0">
                <a:latin typeface="AR JULIAN" pitchFamily="2" charset="0"/>
                <a:cs typeface="Times New Roman"/>
              </a:rPr>
              <a:t>Bus</a:t>
            </a:r>
            <a:r>
              <a:rPr sz="3400" b="0" dirty="0" smtClean="0">
                <a:latin typeface="AR JULIAN" pitchFamily="2" charset="0"/>
                <a:cs typeface="Times New Roman"/>
              </a:rPr>
              <a:t>i</a:t>
            </a:r>
            <a:r>
              <a:rPr sz="3400" b="0" spc="-5" dirty="0" smtClean="0">
                <a:latin typeface="AR JULIAN" pitchFamily="2" charset="0"/>
                <a:cs typeface="Times New Roman"/>
              </a:rPr>
              <a:t>ness</a:t>
            </a:r>
            <a:r>
              <a:rPr lang="en-US" sz="3400" dirty="0" smtClean="0">
                <a:latin typeface="AR JULIAN" pitchFamily="2" charset="0"/>
                <a:cs typeface="Times New Roman"/>
              </a:rPr>
              <a:t> </a:t>
            </a:r>
            <a:r>
              <a:rPr sz="3400" b="0" spc="-5" dirty="0" smtClean="0">
                <a:latin typeface="AR JULIAN" pitchFamily="2" charset="0"/>
                <a:cs typeface="Times New Roman"/>
              </a:rPr>
              <a:t>&amp;</a:t>
            </a:r>
            <a:r>
              <a:rPr lang="en-US" sz="3400" b="0" spc="-5" dirty="0" smtClean="0">
                <a:latin typeface="AR JULIAN" pitchFamily="2" charset="0"/>
                <a:cs typeface="Times New Roman"/>
              </a:rPr>
              <a:t> </a:t>
            </a:r>
            <a:r>
              <a:rPr sz="3400" b="0" dirty="0" smtClean="0">
                <a:latin typeface="AR JULIAN" pitchFamily="2" charset="0"/>
                <a:cs typeface="Times New Roman"/>
              </a:rPr>
              <a:t>Ethics</a:t>
            </a:r>
            <a:endParaRPr sz="3400" dirty="0">
              <a:latin typeface="AR JULIAN" pitchFamily="2" charset="0"/>
              <a:cs typeface="Times New Roman"/>
            </a:endParaRPr>
          </a:p>
        </p:txBody>
      </p:sp>
      <p:sp>
        <p:nvSpPr>
          <p:cNvPr id="4" name="object 4"/>
          <p:cNvSpPr/>
          <p:nvPr/>
        </p:nvSpPr>
        <p:spPr>
          <a:xfrm>
            <a:off x="2813304" y="2737104"/>
            <a:ext cx="2983992" cy="3974592"/>
          </a:xfrm>
          <a:prstGeom prst="rect">
            <a:avLst/>
          </a:prstGeom>
          <a:blipFill>
            <a:blip r:embed="rId2" cstate="print"/>
            <a:stretch>
              <a:fillRect/>
            </a:stretch>
          </a:blipFill>
        </p:spPr>
        <p:txBody>
          <a:bodyPr wrap="square" lIns="0" tIns="0" rIns="0" bIns="0" rtlCol="0"/>
          <a:lstStyle/>
          <a:p>
            <a:endParaRPr dirty="0"/>
          </a:p>
        </p:txBody>
      </p:sp>
      <p:sp>
        <p:nvSpPr>
          <p:cNvPr id="5" name="object 5"/>
          <p:cNvSpPr txBox="1"/>
          <p:nvPr/>
        </p:nvSpPr>
        <p:spPr>
          <a:xfrm>
            <a:off x="3556508" y="3049651"/>
            <a:ext cx="157353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ahoma"/>
                <a:cs typeface="Tahoma"/>
              </a:rPr>
              <a:t>Moral</a:t>
            </a:r>
            <a:r>
              <a:rPr sz="1800" spc="-60" dirty="0">
                <a:latin typeface="Tahoma"/>
                <a:cs typeface="Tahoma"/>
              </a:rPr>
              <a:t> </a:t>
            </a:r>
            <a:r>
              <a:rPr sz="1800" spc="-5" dirty="0">
                <a:latin typeface="Tahoma"/>
                <a:cs typeface="Tahoma"/>
              </a:rPr>
              <a:t>Structure</a:t>
            </a:r>
            <a:endParaRPr sz="1800" dirty="0">
              <a:latin typeface="Tahoma"/>
              <a:cs typeface="Tahoma"/>
            </a:endParaRPr>
          </a:p>
        </p:txBody>
      </p:sp>
      <p:sp>
        <p:nvSpPr>
          <p:cNvPr id="6" name="object 6"/>
          <p:cNvSpPr txBox="1"/>
          <p:nvPr/>
        </p:nvSpPr>
        <p:spPr>
          <a:xfrm>
            <a:off x="3853434" y="4497704"/>
            <a:ext cx="89598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ahoma"/>
                <a:cs typeface="Tahoma"/>
              </a:rPr>
              <a:t>Busine</a:t>
            </a:r>
            <a:r>
              <a:rPr sz="1800" spc="5" dirty="0">
                <a:latin typeface="Tahoma"/>
                <a:cs typeface="Tahoma"/>
              </a:rPr>
              <a:t>s</a:t>
            </a:r>
            <a:r>
              <a:rPr sz="1800" dirty="0">
                <a:latin typeface="Tahoma"/>
                <a:cs typeface="Tahoma"/>
              </a:rPr>
              <a:t>s</a:t>
            </a:r>
            <a:endParaRPr sz="1800">
              <a:latin typeface="Tahoma"/>
              <a:cs typeface="Tahoma"/>
            </a:endParaRPr>
          </a:p>
        </p:txBody>
      </p:sp>
      <p:sp>
        <p:nvSpPr>
          <p:cNvPr id="7" name="object 7"/>
          <p:cNvSpPr txBox="1"/>
          <p:nvPr/>
        </p:nvSpPr>
        <p:spPr>
          <a:xfrm>
            <a:off x="3647947" y="6097930"/>
            <a:ext cx="1240790" cy="300355"/>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ahoma"/>
                <a:cs typeface="Tahoma"/>
              </a:rPr>
              <a:t>Moral</a:t>
            </a:r>
            <a:r>
              <a:rPr sz="1800" spc="-65" dirty="0">
                <a:latin typeface="Tahoma"/>
                <a:cs typeface="Tahoma"/>
              </a:rPr>
              <a:t> </a:t>
            </a:r>
            <a:r>
              <a:rPr sz="1800" spc="-5" dirty="0">
                <a:latin typeface="Tahoma"/>
                <a:cs typeface="Tahoma"/>
              </a:rPr>
              <a:t>Ethics</a:t>
            </a:r>
            <a:endParaRPr sz="1800">
              <a:latin typeface="Tahoma"/>
              <a:cs typeface="Tahom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2600" y="485408"/>
            <a:ext cx="5791200" cy="535403"/>
          </a:xfrm>
          <a:prstGeom prst="rect">
            <a:avLst/>
          </a:prstGeom>
        </p:spPr>
        <p:txBody>
          <a:bodyPr vert="horz" wrap="square" lIns="0" tIns="12065" rIns="0" bIns="0" rtlCol="0">
            <a:spAutoFit/>
          </a:bodyPr>
          <a:lstStyle/>
          <a:p>
            <a:pPr marL="12700">
              <a:lnSpc>
                <a:spcPct val="100000"/>
              </a:lnSpc>
              <a:spcBef>
                <a:spcPts val="95"/>
              </a:spcBef>
            </a:pPr>
            <a:r>
              <a:rPr sz="3400" b="0" spc="-5" dirty="0">
                <a:latin typeface="AR JULIAN" pitchFamily="2" charset="0"/>
                <a:cs typeface="Times New Roman"/>
              </a:rPr>
              <a:t>Separatist </a:t>
            </a:r>
            <a:r>
              <a:rPr sz="3400" b="0" dirty="0">
                <a:latin typeface="AR JULIAN" pitchFamily="2" charset="0"/>
                <a:cs typeface="Times New Roman"/>
              </a:rPr>
              <a:t>view of</a:t>
            </a:r>
            <a:r>
              <a:rPr sz="3400" b="0" spc="15" dirty="0">
                <a:latin typeface="AR JULIAN" pitchFamily="2" charset="0"/>
                <a:cs typeface="Times New Roman"/>
              </a:rPr>
              <a:t> </a:t>
            </a:r>
            <a:r>
              <a:rPr sz="3400" b="0" spc="-5" dirty="0">
                <a:latin typeface="AR JULIAN" pitchFamily="2" charset="0"/>
                <a:cs typeface="Times New Roman"/>
              </a:rPr>
              <a:t>Ethics</a:t>
            </a:r>
            <a:endParaRPr sz="3400" dirty="0">
              <a:latin typeface="AR JULIAN" pitchFamily="2" charset="0"/>
              <a:cs typeface="Times New Roman"/>
            </a:endParaRPr>
          </a:p>
        </p:txBody>
      </p:sp>
      <p:sp>
        <p:nvSpPr>
          <p:cNvPr id="3" name="object 3"/>
          <p:cNvSpPr txBox="1"/>
          <p:nvPr/>
        </p:nvSpPr>
        <p:spPr>
          <a:xfrm>
            <a:off x="612140" y="1776425"/>
            <a:ext cx="8072755" cy="1216025"/>
          </a:xfrm>
          <a:prstGeom prst="rect">
            <a:avLst/>
          </a:prstGeom>
        </p:spPr>
        <p:txBody>
          <a:bodyPr vert="horz" wrap="square" lIns="0" tIns="13335" rIns="0" bIns="0" rtlCol="0">
            <a:spAutoFit/>
          </a:bodyPr>
          <a:lstStyle/>
          <a:p>
            <a:pPr marL="478790" marR="5080" indent="-466725" algn="just">
              <a:lnSpc>
                <a:spcPct val="100000"/>
              </a:lnSpc>
              <a:spcBef>
                <a:spcPts val="105"/>
              </a:spcBef>
              <a:buFont typeface="Wingdings"/>
              <a:buChar char=""/>
              <a:tabLst>
                <a:tab pos="479425" algn="l"/>
              </a:tabLst>
            </a:pPr>
            <a:r>
              <a:rPr sz="2600" spc="-5" dirty="0">
                <a:latin typeface="Times New Roman"/>
                <a:cs typeface="Times New Roman"/>
              </a:rPr>
              <a:t>Proposed </a:t>
            </a:r>
            <a:r>
              <a:rPr sz="2600" dirty="0">
                <a:latin typeface="Times New Roman"/>
                <a:cs typeface="Times New Roman"/>
              </a:rPr>
              <a:t>by Adam </a:t>
            </a:r>
            <a:r>
              <a:rPr sz="2600" spc="-5" dirty="0">
                <a:latin typeface="Times New Roman"/>
                <a:cs typeface="Times New Roman"/>
              </a:rPr>
              <a:t>Smith </a:t>
            </a:r>
            <a:r>
              <a:rPr sz="2600" dirty="0">
                <a:latin typeface="Times New Roman"/>
                <a:cs typeface="Times New Roman"/>
              </a:rPr>
              <a:t>and Milton </a:t>
            </a:r>
            <a:r>
              <a:rPr sz="2600" spc="-5" dirty="0">
                <a:latin typeface="Times New Roman"/>
                <a:cs typeface="Times New Roman"/>
              </a:rPr>
              <a:t>Friedman:  </a:t>
            </a:r>
            <a:r>
              <a:rPr sz="2600" dirty="0">
                <a:latin typeface="Times New Roman"/>
                <a:cs typeface="Times New Roman"/>
              </a:rPr>
              <a:t>Business </a:t>
            </a:r>
            <a:r>
              <a:rPr sz="2600" spc="-5" dirty="0">
                <a:latin typeface="Times New Roman"/>
                <a:cs typeface="Times New Roman"/>
              </a:rPr>
              <a:t>is </a:t>
            </a:r>
            <a:r>
              <a:rPr sz="2600" dirty="0">
                <a:latin typeface="Times New Roman"/>
                <a:cs typeface="Times New Roman"/>
              </a:rPr>
              <a:t>a </a:t>
            </a:r>
            <a:r>
              <a:rPr sz="2600" spc="-5" dirty="0">
                <a:latin typeface="Times New Roman"/>
                <a:cs typeface="Times New Roman"/>
              </a:rPr>
              <a:t>distinct </a:t>
            </a:r>
            <a:r>
              <a:rPr sz="2600" dirty="0">
                <a:latin typeface="Times New Roman"/>
                <a:cs typeface="Times New Roman"/>
              </a:rPr>
              <a:t>entity </a:t>
            </a:r>
            <a:r>
              <a:rPr sz="2600" spc="-5" dirty="0">
                <a:latin typeface="Times New Roman"/>
                <a:cs typeface="Times New Roman"/>
              </a:rPr>
              <a:t>and </a:t>
            </a:r>
            <a:r>
              <a:rPr sz="2600" dirty="0">
                <a:latin typeface="Times New Roman"/>
                <a:cs typeface="Times New Roman"/>
              </a:rPr>
              <a:t>does not </a:t>
            </a:r>
            <a:r>
              <a:rPr sz="2600" spc="-5" dirty="0">
                <a:latin typeface="Times New Roman"/>
                <a:cs typeface="Times New Roman"/>
              </a:rPr>
              <a:t>include ethics  </a:t>
            </a:r>
            <a:r>
              <a:rPr sz="2600" dirty="0">
                <a:latin typeface="Times New Roman"/>
                <a:cs typeface="Times New Roman"/>
              </a:rPr>
              <a:t>and</a:t>
            </a:r>
            <a:r>
              <a:rPr sz="2600" spc="-15" dirty="0">
                <a:latin typeface="Times New Roman"/>
                <a:cs typeface="Times New Roman"/>
              </a:rPr>
              <a:t> </a:t>
            </a:r>
            <a:r>
              <a:rPr sz="2600" spc="-5" dirty="0">
                <a:latin typeface="Times New Roman"/>
                <a:cs typeface="Times New Roman"/>
              </a:rPr>
              <a:t>morality</a:t>
            </a:r>
            <a:endParaRPr sz="2600">
              <a:latin typeface="Times New Roman"/>
              <a:cs typeface="Times New Roman"/>
            </a:endParaRPr>
          </a:p>
        </p:txBody>
      </p:sp>
      <p:grpSp>
        <p:nvGrpSpPr>
          <p:cNvPr id="4" name="object 4"/>
          <p:cNvGrpSpPr/>
          <p:nvPr/>
        </p:nvGrpSpPr>
        <p:grpSpPr>
          <a:xfrm>
            <a:off x="1136650" y="3651250"/>
            <a:ext cx="1536700" cy="1460500"/>
            <a:chOff x="1136650" y="3651250"/>
            <a:chExt cx="1536700" cy="1460500"/>
          </a:xfrm>
        </p:grpSpPr>
        <p:sp>
          <p:nvSpPr>
            <p:cNvPr id="5" name="object 5"/>
            <p:cNvSpPr/>
            <p:nvPr/>
          </p:nvSpPr>
          <p:spPr>
            <a:xfrm>
              <a:off x="1143000" y="3657600"/>
              <a:ext cx="1524000" cy="1447800"/>
            </a:xfrm>
            <a:custGeom>
              <a:avLst/>
              <a:gdLst/>
              <a:ahLst/>
              <a:cxnLst/>
              <a:rect l="l" t="t" r="r" b="b"/>
              <a:pathLst>
                <a:path w="1524000" h="1447800">
                  <a:moveTo>
                    <a:pt x="762000" y="0"/>
                  </a:moveTo>
                  <a:lnTo>
                    <a:pt x="711894" y="1539"/>
                  </a:lnTo>
                  <a:lnTo>
                    <a:pt x="662654" y="6095"/>
                  </a:lnTo>
                  <a:lnTo>
                    <a:pt x="614381" y="13572"/>
                  </a:lnTo>
                  <a:lnTo>
                    <a:pt x="567174" y="23873"/>
                  </a:lnTo>
                  <a:lnTo>
                    <a:pt x="521134" y="36905"/>
                  </a:lnTo>
                  <a:lnTo>
                    <a:pt x="476362" y="52571"/>
                  </a:lnTo>
                  <a:lnTo>
                    <a:pt x="432958" y="70776"/>
                  </a:lnTo>
                  <a:lnTo>
                    <a:pt x="391022" y="91424"/>
                  </a:lnTo>
                  <a:lnTo>
                    <a:pt x="350655" y="114421"/>
                  </a:lnTo>
                  <a:lnTo>
                    <a:pt x="311956" y="139671"/>
                  </a:lnTo>
                  <a:lnTo>
                    <a:pt x="275027" y="167078"/>
                  </a:lnTo>
                  <a:lnTo>
                    <a:pt x="239968" y="196548"/>
                  </a:lnTo>
                  <a:lnTo>
                    <a:pt x="206878" y="227984"/>
                  </a:lnTo>
                  <a:lnTo>
                    <a:pt x="175859" y="261291"/>
                  </a:lnTo>
                  <a:lnTo>
                    <a:pt x="147011" y="296375"/>
                  </a:lnTo>
                  <a:lnTo>
                    <a:pt x="120433" y="333139"/>
                  </a:lnTo>
                  <a:lnTo>
                    <a:pt x="96228" y="371488"/>
                  </a:lnTo>
                  <a:lnTo>
                    <a:pt x="74494" y="411327"/>
                  </a:lnTo>
                  <a:lnTo>
                    <a:pt x="55332" y="452560"/>
                  </a:lnTo>
                  <a:lnTo>
                    <a:pt x="38843" y="495092"/>
                  </a:lnTo>
                  <a:lnTo>
                    <a:pt x="25127" y="538828"/>
                  </a:lnTo>
                  <a:lnTo>
                    <a:pt x="14284" y="583672"/>
                  </a:lnTo>
                  <a:lnTo>
                    <a:pt x="6415" y="629529"/>
                  </a:lnTo>
                  <a:lnTo>
                    <a:pt x="1620" y="676303"/>
                  </a:lnTo>
                  <a:lnTo>
                    <a:pt x="0" y="723900"/>
                  </a:lnTo>
                  <a:lnTo>
                    <a:pt x="1620" y="771496"/>
                  </a:lnTo>
                  <a:lnTo>
                    <a:pt x="6415" y="818270"/>
                  </a:lnTo>
                  <a:lnTo>
                    <a:pt x="14284" y="864127"/>
                  </a:lnTo>
                  <a:lnTo>
                    <a:pt x="25127" y="908971"/>
                  </a:lnTo>
                  <a:lnTo>
                    <a:pt x="38843" y="952707"/>
                  </a:lnTo>
                  <a:lnTo>
                    <a:pt x="55332" y="995239"/>
                  </a:lnTo>
                  <a:lnTo>
                    <a:pt x="74494" y="1036472"/>
                  </a:lnTo>
                  <a:lnTo>
                    <a:pt x="96228" y="1076311"/>
                  </a:lnTo>
                  <a:lnTo>
                    <a:pt x="120433" y="1114660"/>
                  </a:lnTo>
                  <a:lnTo>
                    <a:pt x="147011" y="1151424"/>
                  </a:lnTo>
                  <a:lnTo>
                    <a:pt x="175859" y="1186508"/>
                  </a:lnTo>
                  <a:lnTo>
                    <a:pt x="206878" y="1219815"/>
                  </a:lnTo>
                  <a:lnTo>
                    <a:pt x="239968" y="1251251"/>
                  </a:lnTo>
                  <a:lnTo>
                    <a:pt x="275027" y="1280721"/>
                  </a:lnTo>
                  <a:lnTo>
                    <a:pt x="311956" y="1308128"/>
                  </a:lnTo>
                  <a:lnTo>
                    <a:pt x="350655" y="1333378"/>
                  </a:lnTo>
                  <a:lnTo>
                    <a:pt x="391022" y="1356375"/>
                  </a:lnTo>
                  <a:lnTo>
                    <a:pt x="432958" y="1377023"/>
                  </a:lnTo>
                  <a:lnTo>
                    <a:pt x="476362" y="1395228"/>
                  </a:lnTo>
                  <a:lnTo>
                    <a:pt x="521134" y="1410894"/>
                  </a:lnTo>
                  <a:lnTo>
                    <a:pt x="567174" y="1423926"/>
                  </a:lnTo>
                  <a:lnTo>
                    <a:pt x="614381" y="1434227"/>
                  </a:lnTo>
                  <a:lnTo>
                    <a:pt x="662654" y="1441704"/>
                  </a:lnTo>
                  <a:lnTo>
                    <a:pt x="711894" y="1446260"/>
                  </a:lnTo>
                  <a:lnTo>
                    <a:pt x="762000" y="1447800"/>
                  </a:lnTo>
                  <a:lnTo>
                    <a:pt x="812105" y="1446260"/>
                  </a:lnTo>
                  <a:lnTo>
                    <a:pt x="861345" y="1441704"/>
                  </a:lnTo>
                  <a:lnTo>
                    <a:pt x="909618" y="1434227"/>
                  </a:lnTo>
                  <a:lnTo>
                    <a:pt x="956825" y="1423926"/>
                  </a:lnTo>
                  <a:lnTo>
                    <a:pt x="1002865" y="1410894"/>
                  </a:lnTo>
                  <a:lnTo>
                    <a:pt x="1047637" y="1395228"/>
                  </a:lnTo>
                  <a:lnTo>
                    <a:pt x="1091041" y="1377023"/>
                  </a:lnTo>
                  <a:lnTo>
                    <a:pt x="1132977" y="1356375"/>
                  </a:lnTo>
                  <a:lnTo>
                    <a:pt x="1173344" y="1333378"/>
                  </a:lnTo>
                  <a:lnTo>
                    <a:pt x="1212043" y="1308128"/>
                  </a:lnTo>
                  <a:lnTo>
                    <a:pt x="1248972" y="1280721"/>
                  </a:lnTo>
                  <a:lnTo>
                    <a:pt x="1284031" y="1251251"/>
                  </a:lnTo>
                  <a:lnTo>
                    <a:pt x="1317121" y="1219815"/>
                  </a:lnTo>
                  <a:lnTo>
                    <a:pt x="1348140" y="1186508"/>
                  </a:lnTo>
                  <a:lnTo>
                    <a:pt x="1376988" y="1151424"/>
                  </a:lnTo>
                  <a:lnTo>
                    <a:pt x="1403566" y="1114660"/>
                  </a:lnTo>
                  <a:lnTo>
                    <a:pt x="1427771" y="1076311"/>
                  </a:lnTo>
                  <a:lnTo>
                    <a:pt x="1449505" y="1036472"/>
                  </a:lnTo>
                  <a:lnTo>
                    <a:pt x="1468667" y="995239"/>
                  </a:lnTo>
                  <a:lnTo>
                    <a:pt x="1485156" y="952707"/>
                  </a:lnTo>
                  <a:lnTo>
                    <a:pt x="1498872" y="908971"/>
                  </a:lnTo>
                  <a:lnTo>
                    <a:pt x="1509715" y="864127"/>
                  </a:lnTo>
                  <a:lnTo>
                    <a:pt x="1517584" y="818270"/>
                  </a:lnTo>
                  <a:lnTo>
                    <a:pt x="1522379" y="771496"/>
                  </a:lnTo>
                  <a:lnTo>
                    <a:pt x="1524000" y="723900"/>
                  </a:lnTo>
                  <a:lnTo>
                    <a:pt x="1522379" y="676303"/>
                  </a:lnTo>
                  <a:lnTo>
                    <a:pt x="1517584" y="629529"/>
                  </a:lnTo>
                  <a:lnTo>
                    <a:pt x="1509715" y="583672"/>
                  </a:lnTo>
                  <a:lnTo>
                    <a:pt x="1498872" y="538828"/>
                  </a:lnTo>
                  <a:lnTo>
                    <a:pt x="1485156" y="495092"/>
                  </a:lnTo>
                  <a:lnTo>
                    <a:pt x="1468667" y="452560"/>
                  </a:lnTo>
                  <a:lnTo>
                    <a:pt x="1449505" y="411327"/>
                  </a:lnTo>
                  <a:lnTo>
                    <a:pt x="1427771" y="371488"/>
                  </a:lnTo>
                  <a:lnTo>
                    <a:pt x="1403566" y="333139"/>
                  </a:lnTo>
                  <a:lnTo>
                    <a:pt x="1376988" y="296375"/>
                  </a:lnTo>
                  <a:lnTo>
                    <a:pt x="1348140" y="261291"/>
                  </a:lnTo>
                  <a:lnTo>
                    <a:pt x="1317121" y="227984"/>
                  </a:lnTo>
                  <a:lnTo>
                    <a:pt x="1284031" y="196548"/>
                  </a:lnTo>
                  <a:lnTo>
                    <a:pt x="1248972" y="167078"/>
                  </a:lnTo>
                  <a:lnTo>
                    <a:pt x="1212043" y="139671"/>
                  </a:lnTo>
                  <a:lnTo>
                    <a:pt x="1173344" y="114421"/>
                  </a:lnTo>
                  <a:lnTo>
                    <a:pt x="1132977" y="91424"/>
                  </a:lnTo>
                  <a:lnTo>
                    <a:pt x="1091041" y="70776"/>
                  </a:lnTo>
                  <a:lnTo>
                    <a:pt x="1047637" y="52571"/>
                  </a:lnTo>
                  <a:lnTo>
                    <a:pt x="1002865" y="36905"/>
                  </a:lnTo>
                  <a:lnTo>
                    <a:pt x="956825" y="23873"/>
                  </a:lnTo>
                  <a:lnTo>
                    <a:pt x="909618" y="13572"/>
                  </a:lnTo>
                  <a:lnTo>
                    <a:pt x="861345" y="6095"/>
                  </a:lnTo>
                  <a:lnTo>
                    <a:pt x="812105" y="1539"/>
                  </a:lnTo>
                  <a:lnTo>
                    <a:pt x="762000" y="0"/>
                  </a:lnTo>
                  <a:close/>
                </a:path>
              </a:pathLst>
            </a:custGeom>
            <a:solidFill>
              <a:srgbClr val="FF9900"/>
            </a:solidFill>
          </p:spPr>
          <p:txBody>
            <a:bodyPr wrap="square" lIns="0" tIns="0" rIns="0" bIns="0" rtlCol="0"/>
            <a:lstStyle/>
            <a:p>
              <a:endParaRPr/>
            </a:p>
          </p:txBody>
        </p:sp>
        <p:sp>
          <p:nvSpPr>
            <p:cNvPr id="6" name="object 6"/>
            <p:cNvSpPr/>
            <p:nvPr/>
          </p:nvSpPr>
          <p:spPr>
            <a:xfrm>
              <a:off x="1143000" y="3657600"/>
              <a:ext cx="1524000" cy="1447800"/>
            </a:xfrm>
            <a:custGeom>
              <a:avLst/>
              <a:gdLst/>
              <a:ahLst/>
              <a:cxnLst/>
              <a:rect l="l" t="t" r="r" b="b"/>
              <a:pathLst>
                <a:path w="1524000" h="1447800">
                  <a:moveTo>
                    <a:pt x="0" y="723900"/>
                  </a:moveTo>
                  <a:lnTo>
                    <a:pt x="1620" y="676303"/>
                  </a:lnTo>
                  <a:lnTo>
                    <a:pt x="6415" y="629529"/>
                  </a:lnTo>
                  <a:lnTo>
                    <a:pt x="14284" y="583672"/>
                  </a:lnTo>
                  <a:lnTo>
                    <a:pt x="25127" y="538828"/>
                  </a:lnTo>
                  <a:lnTo>
                    <a:pt x="38843" y="495092"/>
                  </a:lnTo>
                  <a:lnTo>
                    <a:pt x="55332" y="452560"/>
                  </a:lnTo>
                  <a:lnTo>
                    <a:pt x="74494" y="411327"/>
                  </a:lnTo>
                  <a:lnTo>
                    <a:pt x="96228" y="371488"/>
                  </a:lnTo>
                  <a:lnTo>
                    <a:pt x="120433" y="333139"/>
                  </a:lnTo>
                  <a:lnTo>
                    <a:pt x="147011" y="296375"/>
                  </a:lnTo>
                  <a:lnTo>
                    <a:pt x="175859" y="261291"/>
                  </a:lnTo>
                  <a:lnTo>
                    <a:pt x="206878" y="227984"/>
                  </a:lnTo>
                  <a:lnTo>
                    <a:pt x="239968" y="196548"/>
                  </a:lnTo>
                  <a:lnTo>
                    <a:pt x="275027" y="167078"/>
                  </a:lnTo>
                  <a:lnTo>
                    <a:pt x="311956" y="139671"/>
                  </a:lnTo>
                  <a:lnTo>
                    <a:pt x="350655" y="114421"/>
                  </a:lnTo>
                  <a:lnTo>
                    <a:pt x="391022" y="91424"/>
                  </a:lnTo>
                  <a:lnTo>
                    <a:pt x="432958" y="70776"/>
                  </a:lnTo>
                  <a:lnTo>
                    <a:pt x="476362" y="52571"/>
                  </a:lnTo>
                  <a:lnTo>
                    <a:pt x="521134" y="36905"/>
                  </a:lnTo>
                  <a:lnTo>
                    <a:pt x="567174" y="23873"/>
                  </a:lnTo>
                  <a:lnTo>
                    <a:pt x="614381" y="13572"/>
                  </a:lnTo>
                  <a:lnTo>
                    <a:pt x="662654" y="6095"/>
                  </a:lnTo>
                  <a:lnTo>
                    <a:pt x="711894" y="1539"/>
                  </a:lnTo>
                  <a:lnTo>
                    <a:pt x="762000" y="0"/>
                  </a:lnTo>
                  <a:lnTo>
                    <a:pt x="812105" y="1539"/>
                  </a:lnTo>
                  <a:lnTo>
                    <a:pt x="861345" y="6095"/>
                  </a:lnTo>
                  <a:lnTo>
                    <a:pt x="909618" y="13572"/>
                  </a:lnTo>
                  <a:lnTo>
                    <a:pt x="956825" y="23873"/>
                  </a:lnTo>
                  <a:lnTo>
                    <a:pt x="1002865" y="36905"/>
                  </a:lnTo>
                  <a:lnTo>
                    <a:pt x="1047637" y="52571"/>
                  </a:lnTo>
                  <a:lnTo>
                    <a:pt x="1091041" y="70776"/>
                  </a:lnTo>
                  <a:lnTo>
                    <a:pt x="1132977" y="91424"/>
                  </a:lnTo>
                  <a:lnTo>
                    <a:pt x="1173344" y="114421"/>
                  </a:lnTo>
                  <a:lnTo>
                    <a:pt x="1212043" y="139671"/>
                  </a:lnTo>
                  <a:lnTo>
                    <a:pt x="1248972" y="167078"/>
                  </a:lnTo>
                  <a:lnTo>
                    <a:pt x="1284031" y="196548"/>
                  </a:lnTo>
                  <a:lnTo>
                    <a:pt x="1317121" y="227984"/>
                  </a:lnTo>
                  <a:lnTo>
                    <a:pt x="1348140" y="261291"/>
                  </a:lnTo>
                  <a:lnTo>
                    <a:pt x="1376988" y="296375"/>
                  </a:lnTo>
                  <a:lnTo>
                    <a:pt x="1403566" y="333139"/>
                  </a:lnTo>
                  <a:lnTo>
                    <a:pt x="1427771" y="371488"/>
                  </a:lnTo>
                  <a:lnTo>
                    <a:pt x="1449505" y="411327"/>
                  </a:lnTo>
                  <a:lnTo>
                    <a:pt x="1468667" y="452560"/>
                  </a:lnTo>
                  <a:lnTo>
                    <a:pt x="1485156" y="495092"/>
                  </a:lnTo>
                  <a:lnTo>
                    <a:pt x="1498872" y="538828"/>
                  </a:lnTo>
                  <a:lnTo>
                    <a:pt x="1509715" y="583672"/>
                  </a:lnTo>
                  <a:lnTo>
                    <a:pt x="1517584" y="629529"/>
                  </a:lnTo>
                  <a:lnTo>
                    <a:pt x="1522379" y="676303"/>
                  </a:lnTo>
                  <a:lnTo>
                    <a:pt x="1524000" y="723900"/>
                  </a:lnTo>
                  <a:lnTo>
                    <a:pt x="1522379" y="771496"/>
                  </a:lnTo>
                  <a:lnTo>
                    <a:pt x="1517584" y="818270"/>
                  </a:lnTo>
                  <a:lnTo>
                    <a:pt x="1509715" y="864127"/>
                  </a:lnTo>
                  <a:lnTo>
                    <a:pt x="1498872" y="908971"/>
                  </a:lnTo>
                  <a:lnTo>
                    <a:pt x="1485156" y="952707"/>
                  </a:lnTo>
                  <a:lnTo>
                    <a:pt x="1468667" y="995239"/>
                  </a:lnTo>
                  <a:lnTo>
                    <a:pt x="1449505" y="1036472"/>
                  </a:lnTo>
                  <a:lnTo>
                    <a:pt x="1427771" y="1076311"/>
                  </a:lnTo>
                  <a:lnTo>
                    <a:pt x="1403566" y="1114660"/>
                  </a:lnTo>
                  <a:lnTo>
                    <a:pt x="1376988" y="1151424"/>
                  </a:lnTo>
                  <a:lnTo>
                    <a:pt x="1348140" y="1186508"/>
                  </a:lnTo>
                  <a:lnTo>
                    <a:pt x="1317121" y="1219815"/>
                  </a:lnTo>
                  <a:lnTo>
                    <a:pt x="1284031" y="1251251"/>
                  </a:lnTo>
                  <a:lnTo>
                    <a:pt x="1248972" y="1280721"/>
                  </a:lnTo>
                  <a:lnTo>
                    <a:pt x="1212043" y="1308128"/>
                  </a:lnTo>
                  <a:lnTo>
                    <a:pt x="1173344" y="1333378"/>
                  </a:lnTo>
                  <a:lnTo>
                    <a:pt x="1132977" y="1356375"/>
                  </a:lnTo>
                  <a:lnTo>
                    <a:pt x="1091041" y="1377023"/>
                  </a:lnTo>
                  <a:lnTo>
                    <a:pt x="1047637" y="1395228"/>
                  </a:lnTo>
                  <a:lnTo>
                    <a:pt x="1002865" y="1410894"/>
                  </a:lnTo>
                  <a:lnTo>
                    <a:pt x="956825" y="1423926"/>
                  </a:lnTo>
                  <a:lnTo>
                    <a:pt x="909618" y="1434227"/>
                  </a:lnTo>
                  <a:lnTo>
                    <a:pt x="861345" y="1441704"/>
                  </a:lnTo>
                  <a:lnTo>
                    <a:pt x="812105" y="1446260"/>
                  </a:lnTo>
                  <a:lnTo>
                    <a:pt x="762000" y="1447800"/>
                  </a:lnTo>
                  <a:lnTo>
                    <a:pt x="711894" y="1446260"/>
                  </a:lnTo>
                  <a:lnTo>
                    <a:pt x="662654" y="1441704"/>
                  </a:lnTo>
                  <a:lnTo>
                    <a:pt x="614381" y="1434227"/>
                  </a:lnTo>
                  <a:lnTo>
                    <a:pt x="567174" y="1423926"/>
                  </a:lnTo>
                  <a:lnTo>
                    <a:pt x="521134" y="1410894"/>
                  </a:lnTo>
                  <a:lnTo>
                    <a:pt x="476362" y="1395228"/>
                  </a:lnTo>
                  <a:lnTo>
                    <a:pt x="432958" y="1377023"/>
                  </a:lnTo>
                  <a:lnTo>
                    <a:pt x="391022" y="1356375"/>
                  </a:lnTo>
                  <a:lnTo>
                    <a:pt x="350655" y="1333378"/>
                  </a:lnTo>
                  <a:lnTo>
                    <a:pt x="311956" y="1308128"/>
                  </a:lnTo>
                  <a:lnTo>
                    <a:pt x="275027" y="1280721"/>
                  </a:lnTo>
                  <a:lnTo>
                    <a:pt x="239968" y="1251251"/>
                  </a:lnTo>
                  <a:lnTo>
                    <a:pt x="206878" y="1219815"/>
                  </a:lnTo>
                  <a:lnTo>
                    <a:pt x="175859" y="1186508"/>
                  </a:lnTo>
                  <a:lnTo>
                    <a:pt x="147011" y="1151424"/>
                  </a:lnTo>
                  <a:lnTo>
                    <a:pt x="120433" y="1114660"/>
                  </a:lnTo>
                  <a:lnTo>
                    <a:pt x="96228" y="1076311"/>
                  </a:lnTo>
                  <a:lnTo>
                    <a:pt x="74494" y="1036472"/>
                  </a:lnTo>
                  <a:lnTo>
                    <a:pt x="55332" y="995239"/>
                  </a:lnTo>
                  <a:lnTo>
                    <a:pt x="38843" y="952707"/>
                  </a:lnTo>
                  <a:lnTo>
                    <a:pt x="25127" y="908971"/>
                  </a:lnTo>
                  <a:lnTo>
                    <a:pt x="14284" y="864127"/>
                  </a:lnTo>
                  <a:lnTo>
                    <a:pt x="6415" y="818270"/>
                  </a:lnTo>
                  <a:lnTo>
                    <a:pt x="1620" y="771496"/>
                  </a:lnTo>
                  <a:lnTo>
                    <a:pt x="0" y="723900"/>
                  </a:lnTo>
                  <a:close/>
                </a:path>
              </a:pathLst>
            </a:custGeom>
            <a:ln w="12192">
              <a:solidFill>
                <a:srgbClr val="000000"/>
              </a:solidFill>
            </a:ln>
          </p:spPr>
          <p:txBody>
            <a:bodyPr wrap="square" lIns="0" tIns="0" rIns="0" bIns="0" rtlCol="0"/>
            <a:lstStyle/>
            <a:p>
              <a:endParaRPr/>
            </a:p>
          </p:txBody>
        </p:sp>
      </p:grpSp>
      <p:sp>
        <p:nvSpPr>
          <p:cNvPr id="7" name="object 7"/>
          <p:cNvSpPr txBox="1"/>
          <p:nvPr/>
        </p:nvSpPr>
        <p:spPr>
          <a:xfrm>
            <a:off x="1456436" y="4231004"/>
            <a:ext cx="89598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ahoma"/>
                <a:cs typeface="Tahoma"/>
              </a:rPr>
              <a:t>Busine</a:t>
            </a:r>
            <a:r>
              <a:rPr sz="1800" spc="5" dirty="0">
                <a:latin typeface="Tahoma"/>
                <a:cs typeface="Tahoma"/>
              </a:rPr>
              <a:t>s</a:t>
            </a:r>
            <a:r>
              <a:rPr sz="1800" dirty="0">
                <a:latin typeface="Tahoma"/>
                <a:cs typeface="Tahoma"/>
              </a:rPr>
              <a:t>s</a:t>
            </a:r>
            <a:endParaRPr sz="1800">
              <a:latin typeface="Tahoma"/>
              <a:cs typeface="Tahoma"/>
            </a:endParaRPr>
          </a:p>
        </p:txBody>
      </p:sp>
      <p:grpSp>
        <p:nvGrpSpPr>
          <p:cNvPr id="8" name="object 8"/>
          <p:cNvGrpSpPr/>
          <p:nvPr/>
        </p:nvGrpSpPr>
        <p:grpSpPr>
          <a:xfrm>
            <a:off x="6318250" y="3613150"/>
            <a:ext cx="1536700" cy="1460500"/>
            <a:chOff x="6318250" y="3613150"/>
            <a:chExt cx="1536700" cy="1460500"/>
          </a:xfrm>
        </p:grpSpPr>
        <p:sp>
          <p:nvSpPr>
            <p:cNvPr id="9" name="object 9"/>
            <p:cNvSpPr/>
            <p:nvPr/>
          </p:nvSpPr>
          <p:spPr>
            <a:xfrm>
              <a:off x="6324600" y="3619500"/>
              <a:ext cx="1524000" cy="1447800"/>
            </a:xfrm>
            <a:custGeom>
              <a:avLst/>
              <a:gdLst/>
              <a:ahLst/>
              <a:cxnLst/>
              <a:rect l="l" t="t" r="r" b="b"/>
              <a:pathLst>
                <a:path w="1524000" h="1447800">
                  <a:moveTo>
                    <a:pt x="762000" y="0"/>
                  </a:moveTo>
                  <a:lnTo>
                    <a:pt x="711894" y="1539"/>
                  </a:lnTo>
                  <a:lnTo>
                    <a:pt x="662654" y="6095"/>
                  </a:lnTo>
                  <a:lnTo>
                    <a:pt x="614381" y="13572"/>
                  </a:lnTo>
                  <a:lnTo>
                    <a:pt x="567174" y="23873"/>
                  </a:lnTo>
                  <a:lnTo>
                    <a:pt x="521134" y="36905"/>
                  </a:lnTo>
                  <a:lnTo>
                    <a:pt x="476362" y="52571"/>
                  </a:lnTo>
                  <a:lnTo>
                    <a:pt x="432958" y="70776"/>
                  </a:lnTo>
                  <a:lnTo>
                    <a:pt x="391022" y="91424"/>
                  </a:lnTo>
                  <a:lnTo>
                    <a:pt x="350655" y="114421"/>
                  </a:lnTo>
                  <a:lnTo>
                    <a:pt x="311956" y="139671"/>
                  </a:lnTo>
                  <a:lnTo>
                    <a:pt x="275027" y="167078"/>
                  </a:lnTo>
                  <a:lnTo>
                    <a:pt x="239968" y="196548"/>
                  </a:lnTo>
                  <a:lnTo>
                    <a:pt x="206878" y="227984"/>
                  </a:lnTo>
                  <a:lnTo>
                    <a:pt x="175859" y="261291"/>
                  </a:lnTo>
                  <a:lnTo>
                    <a:pt x="147011" y="296375"/>
                  </a:lnTo>
                  <a:lnTo>
                    <a:pt x="120433" y="333139"/>
                  </a:lnTo>
                  <a:lnTo>
                    <a:pt x="96228" y="371488"/>
                  </a:lnTo>
                  <a:lnTo>
                    <a:pt x="74494" y="411327"/>
                  </a:lnTo>
                  <a:lnTo>
                    <a:pt x="55332" y="452560"/>
                  </a:lnTo>
                  <a:lnTo>
                    <a:pt x="38843" y="495092"/>
                  </a:lnTo>
                  <a:lnTo>
                    <a:pt x="25127" y="538828"/>
                  </a:lnTo>
                  <a:lnTo>
                    <a:pt x="14284" y="583672"/>
                  </a:lnTo>
                  <a:lnTo>
                    <a:pt x="6415" y="629529"/>
                  </a:lnTo>
                  <a:lnTo>
                    <a:pt x="1620" y="676303"/>
                  </a:lnTo>
                  <a:lnTo>
                    <a:pt x="0" y="723900"/>
                  </a:lnTo>
                  <a:lnTo>
                    <a:pt x="1620" y="771496"/>
                  </a:lnTo>
                  <a:lnTo>
                    <a:pt x="6415" y="818270"/>
                  </a:lnTo>
                  <a:lnTo>
                    <a:pt x="14284" y="864127"/>
                  </a:lnTo>
                  <a:lnTo>
                    <a:pt x="25127" y="908971"/>
                  </a:lnTo>
                  <a:lnTo>
                    <a:pt x="38843" y="952707"/>
                  </a:lnTo>
                  <a:lnTo>
                    <a:pt x="55332" y="995239"/>
                  </a:lnTo>
                  <a:lnTo>
                    <a:pt x="74494" y="1036472"/>
                  </a:lnTo>
                  <a:lnTo>
                    <a:pt x="96228" y="1076311"/>
                  </a:lnTo>
                  <a:lnTo>
                    <a:pt x="120433" y="1114660"/>
                  </a:lnTo>
                  <a:lnTo>
                    <a:pt x="147011" y="1151424"/>
                  </a:lnTo>
                  <a:lnTo>
                    <a:pt x="175859" y="1186508"/>
                  </a:lnTo>
                  <a:lnTo>
                    <a:pt x="206878" y="1219815"/>
                  </a:lnTo>
                  <a:lnTo>
                    <a:pt x="239968" y="1251251"/>
                  </a:lnTo>
                  <a:lnTo>
                    <a:pt x="275027" y="1280721"/>
                  </a:lnTo>
                  <a:lnTo>
                    <a:pt x="311956" y="1308128"/>
                  </a:lnTo>
                  <a:lnTo>
                    <a:pt x="350655" y="1333378"/>
                  </a:lnTo>
                  <a:lnTo>
                    <a:pt x="391022" y="1356375"/>
                  </a:lnTo>
                  <a:lnTo>
                    <a:pt x="432958" y="1377023"/>
                  </a:lnTo>
                  <a:lnTo>
                    <a:pt x="476362" y="1395228"/>
                  </a:lnTo>
                  <a:lnTo>
                    <a:pt x="521134" y="1410894"/>
                  </a:lnTo>
                  <a:lnTo>
                    <a:pt x="567174" y="1423926"/>
                  </a:lnTo>
                  <a:lnTo>
                    <a:pt x="614381" y="1434227"/>
                  </a:lnTo>
                  <a:lnTo>
                    <a:pt x="662654" y="1441704"/>
                  </a:lnTo>
                  <a:lnTo>
                    <a:pt x="711894" y="1446260"/>
                  </a:lnTo>
                  <a:lnTo>
                    <a:pt x="762000" y="1447800"/>
                  </a:lnTo>
                  <a:lnTo>
                    <a:pt x="812105" y="1446260"/>
                  </a:lnTo>
                  <a:lnTo>
                    <a:pt x="861345" y="1441704"/>
                  </a:lnTo>
                  <a:lnTo>
                    <a:pt x="909618" y="1434227"/>
                  </a:lnTo>
                  <a:lnTo>
                    <a:pt x="956825" y="1423926"/>
                  </a:lnTo>
                  <a:lnTo>
                    <a:pt x="1002865" y="1410894"/>
                  </a:lnTo>
                  <a:lnTo>
                    <a:pt x="1047637" y="1395228"/>
                  </a:lnTo>
                  <a:lnTo>
                    <a:pt x="1091041" y="1377023"/>
                  </a:lnTo>
                  <a:lnTo>
                    <a:pt x="1132977" y="1356375"/>
                  </a:lnTo>
                  <a:lnTo>
                    <a:pt x="1173344" y="1333378"/>
                  </a:lnTo>
                  <a:lnTo>
                    <a:pt x="1212043" y="1308128"/>
                  </a:lnTo>
                  <a:lnTo>
                    <a:pt x="1248972" y="1280721"/>
                  </a:lnTo>
                  <a:lnTo>
                    <a:pt x="1284031" y="1251251"/>
                  </a:lnTo>
                  <a:lnTo>
                    <a:pt x="1317121" y="1219815"/>
                  </a:lnTo>
                  <a:lnTo>
                    <a:pt x="1348140" y="1186508"/>
                  </a:lnTo>
                  <a:lnTo>
                    <a:pt x="1376988" y="1151424"/>
                  </a:lnTo>
                  <a:lnTo>
                    <a:pt x="1403566" y="1114660"/>
                  </a:lnTo>
                  <a:lnTo>
                    <a:pt x="1427771" y="1076311"/>
                  </a:lnTo>
                  <a:lnTo>
                    <a:pt x="1449505" y="1036472"/>
                  </a:lnTo>
                  <a:lnTo>
                    <a:pt x="1468667" y="995239"/>
                  </a:lnTo>
                  <a:lnTo>
                    <a:pt x="1485156" y="952707"/>
                  </a:lnTo>
                  <a:lnTo>
                    <a:pt x="1498872" y="908971"/>
                  </a:lnTo>
                  <a:lnTo>
                    <a:pt x="1509715" y="864127"/>
                  </a:lnTo>
                  <a:lnTo>
                    <a:pt x="1517584" y="818270"/>
                  </a:lnTo>
                  <a:lnTo>
                    <a:pt x="1522379" y="771496"/>
                  </a:lnTo>
                  <a:lnTo>
                    <a:pt x="1524000" y="723900"/>
                  </a:lnTo>
                  <a:lnTo>
                    <a:pt x="1522379" y="676303"/>
                  </a:lnTo>
                  <a:lnTo>
                    <a:pt x="1517584" y="629529"/>
                  </a:lnTo>
                  <a:lnTo>
                    <a:pt x="1509715" y="583672"/>
                  </a:lnTo>
                  <a:lnTo>
                    <a:pt x="1498872" y="538828"/>
                  </a:lnTo>
                  <a:lnTo>
                    <a:pt x="1485156" y="495092"/>
                  </a:lnTo>
                  <a:lnTo>
                    <a:pt x="1468667" y="452560"/>
                  </a:lnTo>
                  <a:lnTo>
                    <a:pt x="1449505" y="411327"/>
                  </a:lnTo>
                  <a:lnTo>
                    <a:pt x="1427771" y="371488"/>
                  </a:lnTo>
                  <a:lnTo>
                    <a:pt x="1403566" y="333139"/>
                  </a:lnTo>
                  <a:lnTo>
                    <a:pt x="1376988" y="296375"/>
                  </a:lnTo>
                  <a:lnTo>
                    <a:pt x="1348140" y="261291"/>
                  </a:lnTo>
                  <a:lnTo>
                    <a:pt x="1317121" y="227984"/>
                  </a:lnTo>
                  <a:lnTo>
                    <a:pt x="1284031" y="196548"/>
                  </a:lnTo>
                  <a:lnTo>
                    <a:pt x="1248972" y="167078"/>
                  </a:lnTo>
                  <a:lnTo>
                    <a:pt x="1212043" y="139671"/>
                  </a:lnTo>
                  <a:lnTo>
                    <a:pt x="1173344" y="114421"/>
                  </a:lnTo>
                  <a:lnTo>
                    <a:pt x="1132977" y="91424"/>
                  </a:lnTo>
                  <a:lnTo>
                    <a:pt x="1091041" y="70776"/>
                  </a:lnTo>
                  <a:lnTo>
                    <a:pt x="1047637" y="52571"/>
                  </a:lnTo>
                  <a:lnTo>
                    <a:pt x="1002865" y="36905"/>
                  </a:lnTo>
                  <a:lnTo>
                    <a:pt x="956825" y="23873"/>
                  </a:lnTo>
                  <a:lnTo>
                    <a:pt x="909618" y="13572"/>
                  </a:lnTo>
                  <a:lnTo>
                    <a:pt x="861345" y="6095"/>
                  </a:lnTo>
                  <a:lnTo>
                    <a:pt x="812105" y="1539"/>
                  </a:lnTo>
                  <a:lnTo>
                    <a:pt x="762000" y="0"/>
                  </a:lnTo>
                  <a:close/>
                </a:path>
              </a:pathLst>
            </a:custGeom>
            <a:solidFill>
              <a:srgbClr val="FF9900"/>
            </a:solidFill>
          </p:spPr>
          <p:txBody>
            <a:bodyPr wrap="square" lIns="0" tIns="0" rIns="0" bIns="0" rtlCol="0"/>
            <a:lstStyle/>
            <a:p>
              <a:endParaRPr/>
            </a:p>
          </p:txBody>
        </p:sp>
        <p:sp>
          <p:nvSpPr>
            <p:cNvPr id="10" name="object 10"/>
            <p:cNvSpPr/>
            <p:nvPr/>
          </p:nvSpPr>
          <p:spPr>
            <a:xfrm>
              <a:off x="6324600" y="3619500"/>
              <a:ext cx="1524000" cy="1447800"/>
            </a:xfrm>
            <a:custGeom>
              <a:avLst/>
              <a:gdLst/>
              <a:ahLst/>
              <a:cxnLst/>
              <a:rect l="l" t="t" r="r" b="b"/>
              <a:pathLst>
                <a:path w="1524000" h="1447800">
                  <a:moveTo>
                    <a:pt x="0" y="723900"/>
                  </a:moveTo>
                  <a:lnTo>
                    <a:pt x="1620" y="676303"/>
                  </a:lnTo>
                  <a:lnTo>
                    <a:pt x="6415" y="629529"/>
                  </a:lnTo>
                  <a:lnTo>
                    <a:pt x="14284" y="583672"/>
                  </a:lnTo>
                  <a:lnTo>
                    <a:pt x="25127" y="538828"/>
                  </a:lnTo>
                  <a:lnTo>
                    <a:pt x="38843" y="495092"/>
                  </a:lnTo>
                  <a:lnTo>
                    <a:pt x="55332" y="452560"/>
                  </a:lnTo>
                  <a:lnTo>
                    <a:pt x="74494" y="411327"/>
                  </a:lnTo>
                  <a:lnTo>
                    <a:pt x="96228" y="371488"/>
                  </a:lnTo>
                  <a:lnTo>
                    <a:pt x="120433" y="333139"/>
                  </a:lnTo>
                  <a:lnTo>
                    <a:pt x="147011" y="296375"/>
                  </a:lnTo>
                  <a:lnTo>
                    <a:pt x="175859" y="261291"/>
                  </a:lnTo>
                  <a:lnTo>
                    <a:pt x="206878" y="227984"/>
                  </a:lnTo>
                  <a:lnTo>
                    <a:pt x="239968" y="196548"/>
                  </a:lnTo>
                  <a:lnTo>
                    <a:pt x="275027" y="167078"/>
                  </a:lnTo>
                  <a:lnTo>
                    <a:pt x="311956" y="139671"/>
                  </a:lnTo>
                  <a:lnTo>
                    <a:pt x="350655" y="114421"/>
                  </a:lnTo>
                  <a:lnTo>
                    <a:pt x="391022" y="91424"/>
                  </a:lnTo>
                  <a:lnTo>
                    <a:pt x="432958" y="70776"/>
                  </a:lnTo>
                  <a:lnTo>
                    <a:pt x="476362" y="52571"/>
                  </a:lnTo>
                  <a:lnTo>
                    <a:pt x="521134" y="36905"/>
                  </a:lnTo>
                  <a:lnTo>
                    <a:pt x="567174" y="23873"/>
                  </a:lnTo>
                  <a:lnTo>
                    <a:pt x="614381" y="13572"/>
                  </a:lnTo>
                  <a:lnTo>
                    <a:pt x="662654" y="6095"/>
                  </a:lnTo>
                  <a:lnTo>
                    <a:pt x="711894" y="1539"/>
                  </a:lnTo>
                  <a:lnTo>
                    <a:pt x="762000" y="0"/>
                  </a:lnTo>
                  <a:lnTo>
                    <a:pt x="812105" y="1539"/>
                  </a:lnTo>
                  <a:lnTo>
                    <a:pt x="861345" y="6095"/>
                  </a:lnTo>
                  <a:lnTo>
                    <a:pt x="909618" y="13572"/>
                  </a:lnTo>
                  <a:lnTo>
                    <a:pt x="956825" y="23873"/>
                  </a:lnTo>
                  <a:lnTo>
                    <a:pt x="1002865" y="36905"/>
                  </a:lnTo>
                  <a:lnTo>
                    <a:pt x="1047637" y="52571"/>
                  </a:lnTo>
                  <a:lnTo>
                    <a:pt x="1091041" y="70776"/>
                  </a:lnTo>
                  <a:lnTo>
                    <a:pt x="1132977" y="91424"/>
                  </a:lnTo>
                  <a:lnTo>
                    <a:pt x="1173344" y="114421"/>
                  </a:lnTo>
                  <a:lnTo>
                    <a:pt x="1212043" y="139671"/>
                  </a:lnTo>
                  <a:lnTo>
                    <a:pt x="1248972" y="167078"/>
                  </a:lnTo>
                  <a:lnTo>
                    <a:pt x="1284031" y="196548"/>
                  </a:lnTo>
                  <a:lnTo>
                    <a:pt x="1317121" y="227984"/>
                  </a:lnTo>
                  <a:lnTo>
                    <a:pt x="1348140" y="261291"/>
                  </a:lnTo>
                  <a:lnTo>
                    <a:pt x="1376988" y="296375"/>
                  </a:lnTo>
                  <a:lnTo>
                    <a:pt x="1403566" y="333139"/>
                  </a:lnTo>
                  <a:lnTo>
                    <a:pt x="1427771" y="371488"/>
                  </a:lnTo>
                  <a:lnTo>
                    <a:pt x="1449505" y="411327"/>
                  </a:lnTo>
                  <a:lnTo>
                    <a:pt x="1468667" y="452560"/>
                  </a:lnTo>
                  <a:lnTo>
                    <a:pt x="1485156" y="495092"/>
                  </a:lnTo>
                  <a:lnTo>
                    <a:pt x="1498872" y="538828"/>
                  </a:lnTo>
                  <a:lnTo>
                    <a:pt x="1509715" y="583672"/>
                  </a:lnTo>
                  <a:lnTo>
                    <a:pt x="1517584" y="629529"/>
                  </a:lnTo>
                  <a:lnTo>
                    <a:pt x="1522379" y="676303"/>
                  </a:lnTo>
                  <a:lnTo>
                    <a:pt x="1524000" y="723900"/>
                  </a:lnTo>
                  <a:lnTo>
                    <a:pt x="1522379" y="771496"/>
                  </a:lnTo>
                  <a:lnTo>
                    <a:pt x="1517584" y="818270"/>
                  </a:lnTo>
                  <a:lnTo>
                    <a:pt x="1509715" y="864127"/>
                  </a:lnTo>
                  <a:lnTo>
                    <a:pt x="1498872" y="908971"/>
                  </a:lnTo>
                  <a:lnTo>
                    <a:pt x="1485156" y="952707"/>
                  </a:lnTo>
                  <a:lnTo>
                    <a:pt x="1468667" y="995239"/>
                  </a:lnTo>
                  <a:lnTo>
                    <a:pt x="1449505" y="1036472"/>
                  </a:lnTo>
                  <a:lnTo>
                    <a:pt x="1427771" y="1076311"/>
                  </a:lnTo>
                  <a:lnTo>
                    <a:pt x="1403566" y="1114660"/>
                  </a:lnTo>
                  <a:lnTo>
                    <a:pt x="1376988" y="1151424"/>
                  </a:lnTo>
                  <a:lnTo>
                    <a:pt x="1348140" y="1186508"/>
                  </a:lnTo>
                  <a:lnTo>
                    <a:pt x="1317121" y="1219815"/>
                  </a:lnTo>
                  <a:lnTo>
                    <a:pt x="1284031" y="1251251"/>
                  </a:lnTo>
                  <a:lnTo>
                    <a:pt x="1248972" y="1280721"/>
                  </a:lnTo>
                  <a:lnTo>
                    <a:pt x="1212043" y="1308128"/>
                  </a:lnTo>
                  <a:lnTo>
                    <a:pt x="1173344" y="1333378"/>
                  </a:lnTo>
                  <a:lnTo>
                    <a:pt x="1132977" y="1356375"/>
                  </a:lnTo>
                  <a:lnTo>
                    <a:pt x="1091041" y="1377023"/>
                  </a:lnTo>
                  <a:lnTo>
                    <a:pt x="1047637" y="1395228"/>
                  </a:lnTo>
                  <a:lnTo>
                    <a:pt x="1002865" y="1410894"/>
                  </a:lnTo>
                  <a:lnTo>
                    <a:pt x="956825" y="1423926"/>
                  </a:lnTo>
                  <a:lnTo>
                    <a:pt x="909618" y="1434227"/>
                  </a:lnTo>
                  <a:lnTo>
                    <a:pt x="861345" y="1441704"/>
                  </a:lnTo>
                  <a:lnTo>
                    <a:pt x="812105" y="1446260"/>
                  </a:lnTo>
                  <a:lnTo>
                    <a:pt x="762000" y="1447800"/>
                  </a:lnTo>
                  <a:lnTo>
                    <a:pt x="711894" y="1446260"/>
                  </a:lnTo>
                  <a:lnTo>
                    <a:pt x="662654" y="1441704"/>
                  </a:lnTo>
                  <a:lnTo>
                    <a:pt x="614381" y="1434227"/>
                  </a:lnTo>
                  <a:lnTo>
                    <a:pt x="567174" y="1423926"/>
                  </a:lnTo>
                  <a:lnTo>
                    <a:pt x="521134" y="1410894"/>
                  </a:lnTo>
                  <a:lnTo>
                    <a:pt x="476362" y="1395228"/>
                  </a:lnTo>
                  <a:lnTo>
                    <a:pt x="432958" y="1377023"/>
                  </a:lnTo>
                  <a:lnTo>
                    <a:pt x="391022" y="1356375"/>
                  </a:lnTo>
                  <a:lnTo>
                    <a:pt x="350655" y="1333378"/>
                  </a:lnTo>
                  <a:lnTo>
                    <a:pt x="311956" y="1308128"/>
                  </a:lnTo>
                  <a:lnTo>
                    <a:pt x="275027" y="1280721"/>
                  </a:lnTo>
                  <a:lnTo>
                    <a:pt x="239968" y="1251251"/>
                  </a:lnTo>
                  <a:lnTo>
                    <a:pt x="206878" y="1219815"/>
                  </a:lnTo>
                  <a:lnTo>
                    <a:pt x="175859" y="1186508"/>
                  </a:lnTo>
                  <a:lnTo>
                    <a:pt x="147011" y="1151424"/>
                  </a:lnTo>
                  <a:lnTo>
                    <a:pt x="120433" y="1114660"/>
                  </a:lnTo>
                  <a:lnTo>
                    <a:pt x="96228" y="1076311"/>
                  </a:lnTo>
                  <a:lnTo>
                    <a:pt x="74494" y="1036472"/>
                  </a:lnTo>
                  <a:lnTo>
                    <a:pt x="55332" y="995239"/>
                  </a:lnTo>
                  <a:lnTo>
                    <a:pt x="38843" y="952707"/>
                  </a:lnTo>
                  <a:lnTo>
                    <a:pt x="25127" y="908971"/>
                  </a:lnTo>
                  <a:lnTo>
                    <a:pt x="14284" y="864127"/>
                  </a:lnTo>
                  <a:lnTo>
                    <a:pt x="6415" y="818270"/>
                  </a:lnTo>
                  <a:lnTo>
                    <a:pt x="1620" y="771496"/>
                  </a:lnTo>
                  <a:lnTo>
                    <a:pt x="0" y="723900"/>
                  </a:lnTo>
                  <a:close/>
                </a:path>
              </a:pathLst>
            </a:custGeom>
            <a:ln w="12192">
              <a:solidFill>
                <a:srgbClr val="000000"/>
              </a:solidFill>
            </a:ln>
          </p:spPr>
          <p:txBody>
            <a:bodyPr wrap="square" lIns="0" tIns="0" rIns="0" bIns="0" rtlCol="0"/>
            <a:lstStyle/>
            <a:p>
              <a:endParaRPr/>
            </a:p>
          </p:txBody>
        </p:sp>
      </p:grpSp>
      <p:sp>
        <p:nvSpPr>
          <p:cNvPr id="11" name="object 11"/>
          <p:cNvSpPr txBox="1"/>
          <p:nvPr/>
        </p:nvSpPr>
        <p:spPr>
          <a:xfrm>
            <a:off x="6779132" y="4192904"/>
            <a:ext cx="617220" cy="299720"/>
          </a:xfrm>
          <a:prstGeom prst="rect">
            <a:avLst/>
          </a:prstGeom>
        </p:spPr>
        <p:txBody>
          <a:bodyPr vert="horz" wrap="square" lIns="0" tIns="12700" rIns="0" bIns="0" rtlCol="0">
            <a:spAutoFit/>
          </a:bodyPr>
          <a:lstStyle/>
          <a:p>
            <a:pPr marL="12700">
              <a:lnSpc>
                <a:spcPct val="100000"/>
              </a:lnSpc>
              <a:spcBef>
                <a:spcPts val="100"/>
              </a:spcBef>
            </a:pPr>
            <a:r>
              <a:rPr sz="1800" spc="-5" dirty="0">
                <a:latin typeface="Tahoma"/>
                <a:cs typeface="Tahoma"/>
              </a:rPr>
              <a:t>Ethi</a:t>
            </a:r>
            <a:r>
              <a:rPr sz="1800" spc="-10" dirty="0">
                <a:latin typeface="Tahoma"/>
                <a:cs typeface="Tahoma"/>
              </a:rPr>
              <a:t>c</a:t>
            </a:r>
            <a:r>
              <a:rPr sz="1800" dirty="0">
                <a:latin typeface="Tahoma"/>
                <a:cs typeface="Tahoma"/>
              </a:rPr>
              <a:t>s</a:t>
            </a:r>
            <a:endParaRPr sz="1800">
              <a:latin typeface="Tahoma"/>
              <a:cs typeface="Tahoma"/>
            </a:endParaRPr>
          </a:p>
        </p:txBody>
      </p:sp>
      <p:grpSp>
        <p:nvGrpSpPr>
          <p:cNvPr id="12" name="object 12"/>
          <p:cNvGrpSpPr/>
          <p:nvPr/>
        </p:nvGrpSpPr>
        <p:grpSpPr>
          <a:xfrm>
            <a:off x="2660904" y="4261103"/>
            <a:ext cx="3670300" cy="165100"/>
            <a:chOff x="2660904" y="4261103"/>
            <a:chExt cx="3670300" cy="165100"/>
          </a:xfrm>
        </p:grpSpPr>
        <p:sp>
          <p:nvSpPr>
            <p:cNvPr id="13" name="object 13"/>
            <p:cNvSpPr/>
            <p:nvPr/>
          </p:nvSpPr>
          <p:spPr>
            <a:xfrm>
              <a:off x="2667000" y="4267199"/>
              <a:ext cx="3657600" cy="152400"/>
            </a:xfrm>
            <a:custGeom>
              <a:avLst/>
              <a:gdLst/>
              <a:ahLst/>
              <a:cxnLst/>
              <a:rect l="l" t="t" r="r" b="b"/>
              <a:pathLst>
                <a:path w="3657600" h="152400">
                  <a:moveTo>
                    <a:pt x="2743200" y="0"/>
                  </a:moveTo>
                  <a:lnTo>
                    <a:pt x="2743200" y="38100"/>
                  </a:lnTo>
                  <a:lnTo>
                    <a:pt x="0" y="38100"/>
                  </a:lnTo>
                  <a:lnTo>
                    <a:pt x="0" y="114300"/>
                  </a:lnTo>
                  <a:lnTo>
                    <a:pt x="2743200" y="114300"/>
                  </a:lnTo>
                  <a:lnTo>
                    <a:pt x="2743200" y="152400"/>
                  </a:lnTo>
                  <a:lnTo>
                    <a:pt x="3657600" y="76200"/>
                  </a:lnTo>
                  <a:lnTo>
                    <a:pt x="2743200" y="0"/>
                  </a:lnTo>
                  <a:close/>
                </a:path>
              </a:pathLst>
            </a:custGeom>
            <a:solidFill>
              <a:srgbClr val="339933"/>
            </a:solidFill>
          </p:spPr>
          <p:txBody>
            <a:bodyPr wrap="square" lIns="0" tIns="0" rIns="0" bIns="0" rtlCol="0"/>
            <a:lstStyle/>
            <a:p>
              <a:endParaRPr/>
            </a:p>
          </p:txBody>
        </p:sp>
        <p:sp>
          <p:nvSpPr>
            <p:cNvPr id="14" name="object 14"/>
            <p:cNvSpPr/>
            <p:nvPr/>
          </p:nvSpPr>
          <p:spPr>
            <a:xfrm>
              <a:off x="2667000" y="4267199"/>
              <a:ext cx="3657600" cy="152400"/>
            </a:xfrm>
            <a:custGeom>
              <a:avLst/>
              <a:gdLst/>
              <a:ahLst/>
              <a:cxnLst/>
              <a:rect l="l" t="t" r="r" b="b"/>
              <a:pathLst>
                <a:path w="3657600" h="152400">
                  <a:moveTo>
                    <a:pt x="0" y="38100"/>
                  </a:moveTo>
                  <a:lnTo>
                    <a:pt x="2743200" y="38100"/>
                  </a:lnTo>
                  <a:lnTo>
                    <a:pt x="2743200" y="0"/>
                  </a:lnTo>
                  <a:lnTo>
                    <a:pt x="3657600" y="76200"/>
                  </a:lnTo>
                  <a:lnTo>
                    <a:pt x="2743200" y="152400"/>
                  </a:lnTo>
                  <a:lnTo>
                    <a:pt x="2743200" y="114300"/>
                  </a:lnTo>
                  <a:lnTo>
                    <a:pt x="0" y="114300"/>
                  </a:lnTo>
                  <a:lnTo>
                    <a:pt x="0" y="38100"/>
                  </a:lnTo>
                  <a:close/>
                </a:path>
              </a:pathLst>
            </a:custGeom>
            <a:ln w="12192">
              <a:solidFill>
                <a:srgbClr val="000000"/>
              </a:solidFill>
            </a:ln>
          </p:spPr>
          <p:txBody>
            <a:bodyPr wrap="square" lIns="0" tIns="0" rIns="0" bIns="0" rtlCol="0"/>
            <a:lstStyle/>
            <a:p>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653534"/>
            <a:ext cx="8382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UNIT I </a:t>
            </a:r>
            <a:endParaRPr kumimoji="0" lang="en-US" sz="2400" i="0" u="none" strike="noStrike" cap="none" normalizeH="0" baseline="0" dirty="0" smtClean="0">
              <a:ln>
                <a:noFill/>
              </a:ln>
              <a:solidFill>
                <a:schemeClr val="tx1"/>
              </a:solidFill>
              <a:effectLst/>
              <a:latin typeface="AR JULIAN" pitchFamily="2"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 The Nature and Purpose of Ethical Reflections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Introduction Definition of Ethics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Moral </a:t>
            </a:r>
            <a:r>
              <a:rPr kumimoji="0" lang="en-US" sz="2400" i="0" u="none" strike="noStrike" cap="none" normalizeH="0" baseline="0" dirty="0" err="1" smtClean="0">
                <a:ln>
                  <a:noFill/>
                </a:ln>
                <a:solidFill>
                  <a:schemeClr val="tx1"/>
                </a:solidFill>
                <a:effectLst/>
                <a:latin typeface="AR JULIAN" pitchFamily="2" charset="0"/>
                <a:ea typeface="Times New Roman" pitchFamily="18" charset="0"/>
                <a:cs typeface="Times New Roman" pitchFamily="18" charset="0"/>
              </a:rPr>
              <a:t>Behaviour</a:t>
            </a: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err="1" smtClean="0">
                <a:ln>
                  <a:noFill/>
                </a:ln>
                <a:solidFill>
                  <a:schemeClr val="tx1"/>
                </a:solidFill>
                <a:effectLst/>
                <a:latin typeface="AR JULIAN" pitchFamily="2" charset="0"/>
                <a:ea typeface="Times New Roman" pitchFamily="18" charset="0"/>
                <a:cs typeface="Times New Roman" pitchFamily="18" charset="0"/>
              </a:rPr>
              <a:t>Charactenstics</a:t>
            </a: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 of Moral Standards</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Business Ethics Mediating between Moral Demands and Interest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Relative Autonomy of Business Morality.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Studies in Business Ethics</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Role of Ethics in Business.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Theory of Voluntary Mediation</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Participatory Ethics.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Duty ethics in the Business Environment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Theories of Virtue </a:t>
            </a: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0" u="none" strike="noStrike" cap="none" normalizeH="0" baseline="0" dirty="0" smtClean="0">
                <a:ln>
                  <a:noFill/>
                </a:ln>
                <a:solidFill>
                  <a:schemeClr val="tx1"/>
                </a:solidFill>
                <a:effectLst/>
                <a:latin typeface="AR JULIAN" pitchFamily="2" charset="0"/>
                <a:ea typeface="Times New Roman" pitchFamily="18" charset="0"/>
                <a:cs typeface="Times New Roman" pitchFamily="18" charset="0"/>
              </a:rPr>
              <a:t>Case Study : Trade In Human Organs. </a:t>
            </a:r>
            <a:endParaRPr kumimoji="0" lang="en-US" sz="2400" i="0" u="none" strike="noStrike" cap="none" normalizeH="0" baseline="0" dirty="0" smtClean="0">
              <a:ln>
                <a:noFill/>
              </a:ln>
              <a:solidFill>
                <a:schemeClr val="tx1"/>
              </a:solidFill>
              <a:effectLst/>
              <a:latin typeface="AR JULIAN" pitchFamily="2"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28800" y="304800"/>
            <a:ext cx="5345810" cy="535403"/>
          </a:xfrm>
          <a:prstGeom prst="rect">
            <a:avLst/>
          </a:prstGeom>
        </p:spPr>
        <p:txBody>
          <a:bodyPr vert="horz" wrap="square" lIns="0" tIns="12065" rIns="0" bIns="0" rtlCol="0">
            <a:spAutoFit/>
          </a:bodyPr>
          <a:lstStyle/>
          <a:p>
            <a:pPr marL="12700">
              <a:lnSpc>
                <a:spcPct val="100000"/>
              </a:lnSpc>
              <a:spcBef>
                <a:spcPts val="95"/>
              </a:spcBef>
            </a:pPr>
            <a:r>
              <a:rPr sz="3400" b="0" spc="-5" dirty="0">
                <a:latin typeface="AR JULIAN" pitchFamily="2" charset="0"/>
                <a:cs typeface="Times New Roman"/>
              </a:rPr>
              <a:t>Integration </a:t>
            </a:r>
            <a:r>
              <a:rPr sz="3400" b="0" dirty="0">
                <a:latin typeface="AR JULIAN" pitchFamily="2" charset="0"/>
                <a:cs typeface="Times New Roman"/>
              </a:rPr>
              <a:t>view </a:t>
            </a:r>
            <a:r>
              <a:rPr sz="3400" b="0" spc="-5" dirty="0">
                <a:latin typeface="AR JULIAN" pitchFamily="2" charset="0"/>
                <a:cs typeface="Times New Roman"/>
              </a:rPr>
              <a:t>of</a:t>
            </a:r>
            <a:r>
              <a:rPr sz="3400" b="0" spc="-20" dirty="0">
                <a:latin typeface="AR JULIAN" pitchFamily="2" charset="0"/>
                <a:cs typeface="Times New Roman"/>
              </a:rPr>
              <a:t> </a:t>
            </a:r>
            <a:r>
              <a:rPr sz="3400" b="0" dirty="0">
                <a:latin typeface="AR JULIAN" pitchFamily="2" charset="0"/>
                <a:cs typeface="Times New Roman"/>
              </a:rPr>
              <a:t>ethics</a:t>
            </a:r>
            <a:endParaRPr sz="3400" dirty="0">
              <a:latin typeface="AR JULIAN" pitchFamily="2" charset="0"/>
              <a:cs typeface="Times New Roman"/>
            </a:endParaRPr>
          </a:p>
        </p:txBody>
      </p:sp>
      <p:sp>
        <p:nvSpPr>
          <p:cNvPr id="3" name="object 3"/>
          <p:cNvSpPr txBox="1"/>
          <p:nvPr/>
        </p:nvSpPr>
        <p:spPr>
          <a:xfrm>
            <a:off x="535940" y="1594231"/>
            <a:ext cx="3392170" cy="330835"/>
          </a:xfrm>
          <a:prstGeom prst="rect">
            <a:avLst/>
          </a:prstGeom>
        </p:spPr>
        <p:txBody>
          <a:bodyPr vert="horz" wrap="square" lIns="0" tIns="13335" rIns="0" bIns="0" rtlCol="0">
            <a:spAutoFit/>
          </a:bodyPr>
          <a:lstStyle/>
          <a:p>
            <a:pPr marL="478790" indent="-466725">
              <a:lnSpc>
                <a:spcPct val="100000"/>
              </a:lnSpc>
              <a:spcBef>
                <a:spcPts val="105"/>
              </a:spcBef>
              <a:buFont typeface="Wingdings"/>
              <a:buChar char=""/>
              <a:tabLst>
                <a:tab pos="478790" algn="l"/>
                <a:tab pos="479425" algn="l"/>
              </a:tabLst>
            </a:pPr>
            <a:r>
              <a:rPr sz="2000" dirty="0">
                <a:latin typeface="Times New Roman"/>
                <a:cs typeface="Times New Roman"/>
              </a:rPr>
              <a:t>Proposed by Talcott</a:t>
            </a:r>
            <a:r>
              <a:rPr sz="2000" spc="-114" dirty="0">
                <a:latin typeface="Times New Roman"/>
                <a:cs typeface="Times New Roman"/>
              </a:rPr>
              <a:t> </a:t>
            </a:r>
            <a:r>
              <a:rPr sz="2000" dirty="0">
                <a:latin typeface="Times New Roman"/>
                <a:cs typeface="Times New Roman"/>
              </a:rPr>
              <a:t>Parsons</a:t>
            </a:r>
            <a:endParaRPr sz="2000">
              <a:latin typeface="Times New Roman"/>
              <a:cs typeface="Times New Roman"/>
            </a:endParaRPr>
          </a:p>
        </p:txBody>
      </p:sp>
      <p:sp>
        <p:nvSpPr>
          <p:cNvPr id="4" name="object 4"/>
          <p:cNvSpPr/>
          <p:nvPr/>
        </p:nvSpPr>
        <p:spPr>
          <a:xfrm>
            <a:off x="222504" y="1898904"/>
            <a:ext cx="8927592" cy="4584192"/>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7482967" y="2211451"/>
            <a:ext cx="428625" cy="299720"/>
          </a:xfrm>
          <a:prstGeom prst="rect">
            <a:avLst/>
          </a:prstGeom>
        </p:spPr>
        <p:txBody>
          <a:bodyPr vert="horz" wrap="square" lIns="0" tIns="12700" rIns="0" bIns="0" rtlCol="0">
            <a:spAutoFit/>
          </a:bodyPr>
          <a:lstStyle/>
          <a:p>
            <a:pPr marL="12700">
              <a:lnSpc>
                <a:spcPct val="100000"/>
              </a:lnSpc>
              <a:spcBef>
                <a:spcPts val="100"/>
              </a:spcBef>
            </a:pPr>
            <a:r>
              <a:rPr sz="1800" spc="-5" dirty="0">
                <a:latin typeface="Tahoma"/>
                <a:cs typeface="Tahoma"/>
              </a:rPr>
              <a:t>L</a:t>
            </a:r>
            <a:r>
              <a:rPr sz="1800" spc="-10" dirty="0">
                <a:latin typeface="Tahoma"/>
                <a:cs typeface="Tahoma"/>
              </a:rPr>
              <a:t>a</a:t>
            </a:r>
            <a:r>
              <a:rPr sz="1800" dirty="0">
                <a:latin typeface="Tahoma"/>
                <a:cs typeface="Tahoma"/>
              </a:rPr>
              <a:t>w</a:t>
            </a:r>
            <a:endParaRPr sz="1800">
              <a:latin typeface="Tahoma"/>
              <a:cs typeface="Tahoma"/>
            </a:endParaRPr>
          </a:p>
        </p:txBody>
      </p:sp>
      <p:sp>
        <p:nvSpPr>
          <p:cNvPr id="6" name="object 6"/>
          <p:cNvSpPr txBox="1"/>
          <p:nvPr/>
        </p:nvSpPr>
        <p:spPr>
          <a:xfrm>
            <a:off x="7021194" y="5793435"/>
            <a:ext cx="74358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ahoma"/>
                <a:cs typeface="Tahoma"/>
              </a:rPr>
              <a:t>So</a:t>
            </a:r>
            <a:r>
              <a:rPr sz="1800" spc="-10" dirty="0">
                <a:latin typeface="Tahoma"/>
                <a:cs typeface="Tahoma"/>
              </a:rPr>
              <a:t>c</a:t>
            </a:r>
            <a:r>
              <a:rPr sz="1800" dirty="0">
                <a:latin typeface="Tahoma"/>
                <a:cs typeface="Tahoma"/>
              </a:rPr>
              <a:t>ie</a:t>
            </a:r>
            <a:r>
              <a:rPr sz="1800" spc="-20" dirty="0">
                <a:latin typeface="Tahoma"/>
                <a:cs typeface="Tahoma"/>
              </a:rPr>
              <a:t>t</a:t>
            </a:r>
            <a:r>
              <a:rPr sz="1800" dirty="0">
                <a:latin typeface="Tahoma"/>
                <a:cs typeface="Tahoma"/>
              </a:rPr>
              <a:t>y</a:t>
            </a:r>
            <a:endParaRPr sz="1800">
              <a:latin typeface="Tahoma"/>
              <a:cs typeface="Tahoma"/>
            </a:endParaRPr>
          </a:p>
        </p:txBody>
      </p:sp>
      <p:sp>
        <p:nvSpPr>
          <p:cNvPr id="7" name="object 7"/>
          <p:cNvSpPr txBox="1"/>
          <p:nvPr/>
        </p:nvSpPr>
        <p:spPr>
          <a:xfrm>
            <a:off x="1045870" y="2440051"/>
            <a:ext cx="125920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ahoma"/>
                <a:cs typeface="Tahoma"/>
              </a:rPr>
              <a:t>Government</a:t>
            </a:r>
            <a:endParaRPr sz="1800">
              <a:latin typeface="Tahoma"/>
              <a:cs typeface="Tahoma"/>
            </a:endParaRPr>
          </a:p>
        </p:txBody>
      </p:sp>
      <p:sp>
        <p:nvSpPr>
          <p:cNvPr id="8" name="object 8"/>
          <p:cNvSpPr txBox="1"/>
          <p:nvPr/>
        </p:nvSpPr>
        <p:spPr>
          <a:xfrm>
            <a:off x="943762" y="5869635"/>
            <a:ext cx="1617345" cy="299720"/>
          </a:xfrm>
          <a:prstGeom prst="rect">
            <a:avLst/>
          </a:prstGeom>
        </p:spPr>
        <p:txBody>
          <a:bodyPr vert="horz" wrap="square" lIns="0" tIns="12700" rIns="0" bIns="0" rtlCol="0">
            <a:spAutoFit/>
          </a:bodyPr>
          <a:lstStyle/>
          <a:p>
            <a:pPr marL="12700">
              <a:lnSpc>
                <a:spcPct val="100000"/>
              </a:lnSpc>
              <a:spcBef>
                <a:spcPts val="100"/>
              </a:spcBef>
            </a:pPr>
            <a:r>
              <a:rPr sz="1800" spc="-5" dirty="0">
                <a:latin typeface="Tahoma"/>
                <a:cs typeface="Tahoma"/>
              </a:rPr>
              <a:t>Market</a:t>
            </a:r>
            <a:r>
              <a:rPr sz="1800" spc="-50" dirty="0">
                <a:latin typeface="Tahoma"/>
                <a:cs typeface="Tahoma"/>
              </a:rPr>
              <a:t> </a:t>
            </a:r>
            <a:r>
              <a:rPr sz="1800" spc="-10" dirty="0">
                <a:latin typeface="Tahoma"/>
                <a:cs typeface="Tahoma"/>
              </a:rPr>
              <a:t>Systems</a:t>
            </a:r>
            <a:endParaRPr sz="1800">
              <a:latin typeface="Tahoma"/>
              <a:cs typeface="Tahoma"/>
            </a:endParaRPr>
          </a:p>
        </p:txBody>
      </p:sp>
      <p:sp>
        <p:nvSpPr>
          <p:cNvPr id="9" name="object 9"/>
          <p:cNvSpPr txBox="1"/>
          <p:nvPr/>
        </p:nvSpPr>
        <p:spPr>
          <a:xfrm>
            <a:off x="3437635" y="3828033"/>
            <a:ext cx="89598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ahoma"/>
                <a:cs typeface="Tahoma"/>
              </a:rPr>
              <a:t>Busine</a:t>
            </a:r>
            <a:r>
              <a:rPr sz="1800" spc="5" dirty="0">
                <a:latin typeface="Tahoma"/>
                <a:cs typeface="Tahoma"/>
              </a:rPr>
              <a:t>s</a:t>
            </a:r>
            <a:r>
              <a:rPr sz="1800" dirty="0">
                <a:latin typeface="Tahoma"/>
                <a:cs typeface="Tahoma"/>
              </a:rPr>
              <a:t>s</a:t>
            </a:r>
            <a:endParaRPr sz="1800">
              <a:latin typeface="Tahoma"/>
              <a:cs typeface="Tahoma"/>
            </a:endParaRPr>
          </a:p>
        </p:txBody>
      </p:sp>
      <p:sp>
        <p:nvSpPr>
          <p:cNvPr id="10" name="object 10"/>
          <p:cNvSpPr txBox="1"/>
          <p:nvPr/>
        </p:nvSpPr>
        <p:spPr>
          <a:xfrm>
            <a:off x="5036058" y="3613784"/>
            <a:ext cx="816610" cy="848360"/>
          </a:xfrm>
          <a:prstGeom prst="rect">
            <a:avLst/>
          </a:prstGeom>
        </p:spPr>
        <p:txBody>
          <a:bodyPr vert="horz" wrap="square" lIns="0" tIns="12700" rIns="0" bIns="0" rtlCol="0">
            <a:spAutoFit/>
          </a:bodyPr>
          <a:lstStyle/>
          <a:p>
            <a:pPr marL="12700" marR="5080" algn="ctr">
              <a:lnSpc>
                <a:spcPct val="100000"/>
              </a:lnSpc>
              <a:spcBef>
                <a:spcPts val="100"/>
              </a:spcBef>
            </a:pPr>
            <a:r>
              <a:rPr sz="1800" dirty="0">
                <a:latin typeface="Tahoma"/>
                <a:cs typeface="Tahoma"/>
              </a:rPr>
              <a:t>Mo</a:t>
            </a:r>
            <a:r>
              <a:rPr sz="1800" spc="-40" dirty="0">
                <a:latin typeface="Tahoma"/>
                <a:cs typeface="Tahoma"/>
              </a:rPr>
              <a:t>r</a:t>
            </a:r>
            <a:r>
              <a:rPr sz="1800" spc="-5" dirty="0">
                <a:latin typeface="Tahoma"/>
                <a:cs typeface="Tahoma"/>
              </a:rPr>
              <a:t>ali</a:t>
            </a:r>
            <a:r>
              <a:rPr sz="1800" spc="-25" dirty="0">
                <a:latin typeface="Tahoma"/>
                <a:cs typeface="Tahoma"/>
              </a:rPr>
              <a:t>t</a:t>
            </a:r>
            <a:r>
              <a:rPr sz="1800" dirty="0">
                <a:latin typeface="Tahoma"/>
                <a:cs typeface="Tahoma"/>
              </a:rPr>
              <a:t>y  &amp;    </a:t>
            </a:r>
            <a:r>
              <a:rPr sz="1800" spc="-5" dirty="0">
                <a:latin typeface="Tahoma"/>
                <a:cs typeface="Tahoma"/>
              </a:rPr>
              <a:t>Ethics</a:t>
            </a:r>
            <a:endParaRPr sz="1800">
              <a:latin typeface="Tahoma"/>
              <a:cs typeface="Tahoma"/>
            </a:endParaRPr>
          </a:p>
        </p:txBody>
      </p:sp>
      <p:sp>
        <p:nvSpPr>
          <p:cNvPr id="11" name="object 11"/>
          <p:cNvSpPr txBox="1"/>
          <p:nvPr/>
        </p:nvSpPr>
        <p:spPr>
          <a:xfrm>
            <a:off x="4269740" y="5671515"/>
            <a:ext cx="895985" cy="574040"/>
          </a:xfrm>
          <a:prstGeom prst="rect">
            <a:avLst/>
          </a:prstGeom>
        </p:spPr>
        <p:txBody>
          <a:bodyPr vert="horz" wrap="square" lIns="0" tIns="12700" rIns="0" bIns="0" rtlCol="0">
            <a:spAutoFit/>
          </a:bodyPr>
          <a:lstStyle/>
          <a:p>
            <a:pPr marL="151130" marR="5080" indent="-139065">
              <a:lnSpc>
                <a:spcPct val="100000"/>
              </a:lnSpc>
              <a:spcBef>
                <a:spcPts val="100"/>
              </a:spcBef>
            </a:pPr>
            <a:r>
              <a:rPr sz="1800" dirty="0">
                <a:latin typeface="Tahoma"/>
                <a:cs typeface="Tahoma"/>
              </a:rPr>
              <a:t>Busine</a:t>
            </a:r>
            <a:r>
              <a:rPr sz="1800" spc="5" dirty="0">
                <a:latin typeface="Tahoma"/>
                <a:cs typeface="Tahoma"/>
              </a:rPr>
              <a:t>s</a:t>
            </a:r>
            <a:r>
              <a:rPr sz="1800" dirty="0">
                <a:latin typeface="Tahoma"/>
                <a:cs typeface="Tahoma"/>
              </a:rPr>
              <a:t>s  </a:t>
            </a:r>
            <a:r>
              <a:rPr sz="1800" spc="-5" dirty="0">
                <a:latin typeface="Tahoma"/>
                <a:cs typeface="Tahoma"/>
              </a:rPr>
              <a:t>Ethics</a:t>
            </a:r>
            <a:endParaRPr sz="1800">
              <a:latin typeface="Tahoma"/>
              <a:cs typeface="Tahom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0" y="483326"/>
            <a:ext cx="3724021" cy="535403"/>
          </a:xfrm>
          <a:prstGeom prst="rect">
            <a:avLst/>
          </a:prstGeom>
        </p:spPr>
        <p:txBody>
          <a:bodyPr vert="horz" wrap="square" lIns="0" tIns="12065" rIns="0" bIns="0" rtlCol="0">
            <a:spAutoFit/>
          </a:bodyPr>
          <a:lstStyle/>
          <a:p>
            <a:pPr marL="12700">
              <a:lnSpc>
                <a:spcPct val="100000"/>
              </a:lnSpc>
              <a:spcBef>
                <a:spcPts val="95"/>
              </a:spcBef>
            </a:pPr>
            <a:r>
              <a:rPr sz="3400" spc="-5" dirty="0">
                <a:latin typeface="AR JULIAN" pitchFamily="2" charset="0"/>
              </a:rPr>
              <a:t>Business</a:t>
            </a:r>
            <a:r>
              <a:rPr sz="3400" spc="-40" dirty="0">
                <a:latin typeface="AR JULIAN" pitchFamily="2" charset="0"/>
              </a:rPr>
              <a:t> </a:t>
            </a:r>
            <a:r>
              <a:rPr sz="3400" spc="-5" dirty="0">
                <a:latin typeface="AR JULIAN" pitchFamily="2" charset="0"/>
              </a:rPr>
              <a:t>Ethics</a:t>
            </a:r>
            <a:endParaRPr sz="3400" dirty="0">
              <a:latin typeface="AR JULIAN" pitchFamily="2" charset="0"/>
            </a:endParaRPr>
          </a:p>
        </p:txBody>
      </p:sp>
      <p:sp>
        <p:nvSpPr>
          <p:cNvPr id="3" name="object 3"/>
          <p:cNvSpPr txBox="1"/>
          <p:nvPr/>
        </p:nvSpPr>
        <p:spPr>
          <a:xfrm>
            <a:off x="535940" y="1742008"/>
            <a:ext cx="8074659" cy="684530"/>
          </a:xfrm>
          <a:prstGeom prst="rect">
            <a:avLst/>
          </a:prstGeom>
        </p:spPr>
        <p:txBody>
          <a:bodyPr vert="horz" wrap="square" lIns="0" tIns="12700" rIns="0" bIns="0" rtlCol="0">
            <a:spAutoFit/>
          </a:bodyPr>
          <a:lstStyle/>
          <a:p>
            <a:pPr marL="12700">
              <a:lnSpc>
                <a:spcPts val="2595"/>
              </a:lnSpc>
              <a:spcBef>
                <a:spcPts val="100"/>
              </a:spcBef>
            </a:pPr>
            <a:r>
              <a:rPr sz="2400" spc="-5" dirty="0">
                <a:latin typeface="Times New Roman"/>
                <a:cs typeface="Times New Roman"/>
              </a:rPr>
              <a:t>When </a:t>
            </a:r>
            <a:r>
              <a:rPr sz="2400" dirty="0">
                <a:latin typeface="Times New Roman"/>
                <a:cs typeface="Times New Roman"/>
              </a:rPr>
              <a:t>business people speak </a:t>
            </a:r>
            <a:r>
              <a:rPr sz="2400" spc="-5" dirty="0">
                <a:latin typeface="Times New Roman"/>
                <a:cs typeface="Times New Roman"/>
              </a:rPr>
              <a:t>about “business ethics” </a:t>
            </a:r>
            <a:r>
              <a:rPr sz="2400" dirty="0">
                <a:latin typeface="Times New Roman"/>
                <a:cs typeface="Times New Roman"/>
              </a:rPr>
              <a:t>they</a:t>
            </a:r>
            <a:r>
              <a:rPr sz="2400" spc="30" dirty="0">
                <a:latin typeface="Times New Roman"/>
                <a:cs typeface="Times New Roman"/>
              </a:rPr>
              <a:t> </a:t>
            </a:r>
            <a:r>
              <a:rPr sz="2400" spc="-5" dirty="0">
                <a:latin typeface="Times New Roman"/>
                <a:cs typeface="Times New Roman"/>
              </a:rPr>
              <a:t>usually</a:t>
            </a:r>
            <a:endParaRPr sz="2400" dirty="0">
              <a:latin typeface="Times New Roman"/>
              <a:cs typeface="Times New Roman"/>
            </a:endParaRPr>
          </a:p>
          <a:p>
            <a:pPr marL="12700">
              <a:lnSpc>
                <a:spcPts val="2595"/>
              </a:lnSpc>
            </a:pPr>
            <a:r>
              <a:rPr sz="2400" spc="-5" dirty="0">
                <a:latin typeface="Times New Roman"/>
                <a:cs typeface="Times New Roman"/>
              </a:rPr>
              <a:t>mean </a:t>
            </a:r>
            <a:r>
              <a:rPr sz="2400" dirty="0">
                <a:latin typeface="Times New Roman"/>
                <a:cs typeface="Times New Roman"/>
              </a:rPr>
              <a:t>one of three</a:t>
            </a:r>
            <a:r>
              <a:rPr sz="2400" spc="-25" dirty="0">
                <a:latin typeface="Times New Roman"/>
                <a:cs typeface="Times New Roman"/>
              </a:rPr>
              <a:t> </a:t>
            </a:r>
            <a:r>
              <a:rPr sz="2400" dirty="0">
                <a:latin typeface="Times New Roman"/>
                <a:cs typeface="Times New Roman"/>
              </a:rPr>
              <a:t>things:</a:t>
            </a:r>
          </a:p>
        </p:txBody>
      </p:sp>
      <p:sp>
        <p:nvSpPr>
          <p:cNvPr id="4" name="object 4"/>
          <p:cNvSpPr txBox="1"/>
          <p:nvPr/>
        </p:nvSpPr>
        <p:spPr>
          <a:xfrm>
            <a:off x="535940" y="2766821"/>
            <a:ext cx="254000"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Times New Roman"/>
                <a:cs typeface="Times New Roman"/>
              </a:rPr>
              <a:t>1.</a:t>
            </a:r>
            <a:endParaRPr sz="2400">
              <a:latin typeface="Times New Roman"/>
              <a:cs typeface="Times New Roman"/>
            </a:endParaRPr>
          </a:p>
        </p:txBody>
      </p:sp>
      <p:sp>
        <p:nvSpPr>
          <p:cNvPr id="5" name="object 5"/>
          <p:cNvSpPr txBox="1"/>
          <p:nvPr/>
        </p:nvSpPr>
        <p:spPr>
          <a:xfrm>
            <a:off x="1450594" y="2766821"/>
            <a:ext cx="7158355" cy="683895"/>
          </a:xfrm>
          <a:prstGeom prst="rect">
            <a:avLst/>
          </a:prstGeom>
        </p:spPr>
        <p:txBody>
          <a:bodyPr vert="horz" wrap="square" lIns="0" tIns="83820" rIns="0" bIns="0" rtlCol="0">
            <a:spAutoFit/>
          </a:bodyPr>
          <a:lstStyle/>
          <a:p>
            <a:pPr marL="12700" marR="5080">
              <a:lnSpc>
                <a:spcPts val="2300"/>
              </a:lnSpc>
              <a:spcBef>
                <a:spcPts val="660"/>
              </a:spcBef>
              <a:tabLst>
                <a:tab pos="916305" algn="l"/>
                <a:tab pos="2122170" algn="l"/>
                <a:tab pos="2635250" algn="l"/>
                <a:tab pos="3789679" algn="l"/>
                <a:tab pos="4370070" algn="l"/>
                <a:tab pos="4748530" algn="l"/>
                <a:tab pos="5549900" algn="l"/>
                <a:tab pos="6318250" algn="l"/>
              </a:tabLst>
            </a:pPr>
            <a:r>
              <a:rPr sz="2400" spc="-5" dirty="0">
                <a:latin typeface="Times New Roman"/>
                <a:cs typeface="Times New Roman"/>
              </a:rPr>
              <a:t>Avoid	bre</a:t>
            </a:r>
            <a:r>
              <a:rPr sz="2400" spc="-20" dirty="0">
                <a:latin typeface="Times New Roman"/>
                <a:cs typeface="Times New Roman"/>
              </a:rPr>
              <a:t>a</a:t>
            </a:r>
            <a:r>
              <a:rPr sz="2400" spc="-5" dirty="0">
                <a:latin typeface="Times New Roman"/>
                <a:cs typeface="Times New Roman"/>
              </a:rPr>
              <a:t>king	the	</a:t>
            </a:r>
            <a:r>
              <a:rPr sz="2400" spc="-15" dirty="0">
                <a:latin typeface="Times New Roman"/>
                <a:cs typeface="Times New Roman"/>
              </a:rPr>
              <a:t>c</a:t>
            </a:r>
            <a:r>
              <a:rPr sz="2400" spc="-5" dirty="0">
                <a:latin typeface="Times New Roman"/>
                <a:cs typeface="Times New Roman"/>
              </a:rPr>
              <a:t>ri</a:t>
            </a:r>
            <a:r>
              <a:rPr sz="2400" spc="-25" dirty="0">
                <a:latin typeface="Times New Roman"/>
                <a:cs typeface="Times New Roman"/>
              </a:rPr>
              <a:t>m</a:t>
            </a:r>
            <a:r>
              <a:rPr sz="2400" spc="-5" dirty="0">
                <a:latin typeface="Times New Roman"/>
                <a:cs typeface="Times New Roman"/>
              </a:rPr>
              <a:t>inal	law	</a:t>
            </a:r>
            <a:r>
              <a:rPr sz="2400" spc="-10" dirty="0">
                <a:latin typeface="Times New Roman"/>
                <a:cs typeface="Times New Roman"/>
              </a:rPr>
              <a:t>i</a:t>
            </a:r>
            <a:r>
              <a:rPr sz="2400" spc="-5" dirty="0">
                <a:latin typeface="Times New Roman"/>
                <a:cs typeface="Times New Roman"/>
              </a:rPr>
              <a:t>n	one’s	work	re</a:t>
            </a:r>
            <a:r>
              <a:rPr sz="2400" spc="-15" dirty="0">
                <a:latin typeface="Times New Roman"/>
                <a:cs typeface="Times New Roman"/>
              </a:rPr>
              <a:t>la</a:t>
            </a:r>
            <a:r>
              <a:rPr sz="2400" spc="-5" dirty="0">
                <a:latin typeface="Times New Roman"/>
                <a:cs typeface="Times New Roman"/>
              </a:rPr>
              <a:t>ted  </a:t>
            </a:r>
            <a:r>
              <a:rPr sz="2400" dirty="0">
                <a:latin typeface="Times New Roman"/>
                <a:cs typeface="Times New Roman"/>
              </a:rPr>
              <a:t>activity</a:t>
            </a:r>
          </a:p>
        </p:txBody>
      </p:sp>
      <p:sp>
        <p:nvSpPr>
          <p:cNvPr id="6" name="object 6"/>
          <p:cNvSpPr txBox="1"/>
          <p:nvPr/>
        </p:nvSpPr>
        <p:spPr>
          <a:xfrm>
            <a:off x="535940" y="3791204"/>
            <a:ext cx="254000"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Times New Roman"/>
                <a:cs typeface="Times New Roman"/>
              </a:rPr>
              <a:t>2.</a:t>
            </a:r>
            <a:endParaRPr sz="2400">
              <a:latin typeface="Times New Roman"/>
              <a:cs typeface="Times New Roman"/>
            </a:endParaRPr>
          </a:p>
        </p:txBody>
      </p:sp>
      <p:sp>
        <p:nvSpPr>
          <p:cNvPr id="7" name="object 7"/>
          <p:cNvSpPr txBox="1"/>
          <p:nvPr/>
        </p:nvSpPr>
        <p:spPr>
          <a:xfrm>
            <a:off x="1450594" y="3791204"/>
            <a:ext cx="7158990" cy="683895"/>
          </a:xfrm>
          <a:prstGeom prst="rect">
            <a:avLst/>
          </a:prstGeom>
        </p:spPr>
        <p:txBody>
          <a:bodyPr vert="horz" wrap="square" lIns="0" tIns="85725" rIns="0" bIns="0" rtlCol="0">
            <a:spAutoFit/>
          </a:bodyPr>
          <a:lstStyle/>
          <a:p>
            <a:pPr marL="12700" marR="5080">
              <a:lnSpc>
                <a:spcPct val="80000"/>
              </a:lnSpc>
              <a:spcBef>
                <a:spcPts val="675"/>
              </a:spcBef>
              <a:tabLst>
                <a:tab pos="922019" algn="l"/>
                <a:tab pos="1814195" algn="l"/>
                <a:tab pos="2419350" algn="l"/>
                <a:tab pos="3089910" algn="l"/>
                <a:tab pos="3914140" algn="l"/>
                <a:tab pos="4300220" algn="l"/>
                <a:tab pos="4987925" algn="l"/>
                <a:tab pos="5575935" algn="l"/>
                <a:tab pos="6283325" algn="l"/>
              </a:tabLst>
            </a:pPr>
            <a:r>
              <a:rPr sz="2400" spc="-5" dirty="0">
                <a:latin typeface="Times New Roman"/>
                <a:cs typeface="Times New Roman"/>
              </a:rPr>
              <a:t>Avoid	a</a:t>
            </a:r>
            <a:r>
              <a:rPr sz="2400" spc="-15" dirty="0">
                <a:latin typeface="Times New Roman"/>
                <a:cs typeface="Times New Roman"/>
              </a:rPr>
              <a:t>c</a:t>
            </a:r>
            <a:r>
              <a:rPr sz="2400" dirty="0">
                <a:latin typeface="Times New Roman"/>
                <a:cs typeface="Times New Roman"/>
              </a:rPr>
              <a:t>t</a:t>
            </a:r>
            <a:r>
              <a:rPr sz="2400" spc="5" dirty="0">
                <a:latin typeface="Times New Roman"/>
                <a:cs typeface="Times New Roman"/>
              </a:rPr>
              <a:t>i</a:t>
            </a:r>
            <a:r>
              <a:rPr sz="2400" spc="-20" dirty="0">
                <a:latin typeface="Times New Roman"/>
                <a:cs typeface="Times New Roman"/>
              </a:rPr>
              <a:t>o</a:t>
            </a:r>
            <a:r>
              <a:rPr sz="2400" spc="-5" dirty="0">
                <a:latin typeface="Times New Roman"/>
                <a:cs typeface="Times New Roman"/>
              </a:rPr>
              <a:t>n	that	</a:t>
            </a:r>
            <a:r>
              <a:rPr sz="2400" spc="-25" dirty="0">
                <a:latin typeface="Times New Roman"/>
                <a:cs typeface="Times New Roman"/>
              </a:rPr>
              <a:t>m</a:t>
            </a:r>
            <a:r>
              <a:rPr sz="2400" spc="-5" dirty="0">
                <a:latin typeface="Times New Roman"/>
                <a:cs typeface="Times New Roman"/>
              </a:rPr>
              <a:t>ay	re</a:t>
            </a:r>
            <a:r>
              <a:rPr sz="2400" dirty="0">
                <a:latin typeface="Times New Roman"/>
                <a:cs typeface="Times New Roman"/>
              </a:rPr>
              <a:t>s</a:t>
            </a:r>
            <a:r>
              <a:rPr sz="2400" spc="-5" dirty="0">
                <a:latin typeface="Times New Roman"/>
                <a:cs typeface="Times New Roman"/>
              </a:rPr>
              <a:t>u</a:t>
            </a:r>
            <a:r>
              <a:rPr sz="2400" spc="-10" dirty="0">
                <a:latin typeface="Times New Roman"/>
                <a:cs typeface="Times New Roman"/>
              </a:rPr>
              <a:t>l</a:t>
            </a:r>
            <a:r>
              <a:rPr sz="2400" spc="-5" dirty="0">
                <a:latin typeface="Times New Roman"/>
                <a:cs typeface="Times New Roman"/>
              </a:rPr>
              <a:t>t	</a:t>
            </a:r>
            <a:r>
              <a:rPr sz="2400" spc="5" dirty="0">
                <a:latin typeface="Times New Roman"/>
                <a:cs typeface="Times New Roman"/>
              </a:rPr>
              <a:t>i</a:t>
            </a:r>
            <a:r>
              <a:rPr sz="2400" spc="-5" dirty="0">
                <a:latin typeface="Times New Roman"/>
                <a:cs typeface="Times New Roman"/>
              </a:rPr>
              <a:t>n	</a:t>
            </a:r>
            <a:r>
              <a:rPr sz="2400" spc="-15" dirty="0">
                <a:latin typeface="Times New Roman"/>
                <a:cs typeface="Times New Roman"/>
              </a:rPr>
              <a:t>c</a:t>
            </a:r>
            <a:r>
              <a:rPr sz="2400" dirty="0">
                <a:latin typeface="Times New Roman"/>
                <a:cs typeface="Times New Roman"/>
              </a:rPr>
              <a:t>i</a:t>
            </a:r>
            <a:r>
              <a:rPr sz="2400" spc="-15" dirty="0">
                <a:latin typeface="Times New Roman"/>
                <a:cs typeface="Times New Roman"/>
              </a:rPr>
              <a:t>v</a:t>
            </a:r>
            <a:r>
              <a:rPr sz="2400" spc="-5" dirty="0">
                <a:latin typeface="Times New Roman"/>
                <a:cs typeface="Times New Roman"/>
              </a:rPr>
              <a:t>il	law	suits</a:t>
            </a:r>
            <a:r>
              <a:rPr sz="2400" dirty="0">
                <a:latin typeface="Times New Roman"/>
                <a:cs typeface="Times New Roman"/>
              </a:rPr>
              <a:t>	ag</a:t>
            </a:r>
            <a:r>
              <a:rPr sz="2400" spc="-10" dirty="0">
                <a:latin typeface="Times New Roman"/>
                <a:cs typeface="Times New Roman"/>
              </a:rPr>
              <a:t>a</a:t>
            </a:r>
            <a:r>
              <a:rPr sz="2400" spc="-5" dirty="0">
                <a:latin typeface="Times New Roman"/>
                <a:cs typeface="Times New Roman"/>
              </a:rPr>
              <a:t>inst  </a:t>
            </a:r>
            <a:r>
              <a:rPr sz="2400" dirty="0">
                <a:latin typeface="Times New Roman"/>
                <a:cs typeface="Times New Roman"/>
              </a:rPr>
              <a:t>the</a:t>
            </a:r>
            <a:r>
              <a:rPr sz="2400" spc="-10" dirty="0">
                <a:latin typeface="Times New Roman"/>
                <a:cs typeface="Times New Roman"/>
              </a:rPr>
              <a:t> </a:t>
            </a:r>
            <a:r>
              <a:rPr sz="2400" spc="-5" dirty="0">
                <a:latin typeface="Times New Roman"/>
                <a:cs typeface="Times New Roman"/>
              </a:rPr>
              <a:t>company</a:t>
            </a:r>
            <a:endParaRPr sz="2400">
              <a:latin typeface="Times New Roman"/>
              <a:cs typeface="Times New Roman"/>
            </a:endParaRPr>
          </a:p>
        </p:txBody>
      </p:sp>
      <p:sp>
        <p:nvSpPr>
          <p:cNvPr id="8" name="object 8"/>
          <p:cNvSpPr txBox="1"/>
          <p:nvPr/>
        </p:nvSpPr>
        <p:spPr>
          <a:xfrm>
            <a:off x="535940" y="4815027"/>
            <a:ext cx="8072120" cy="1416050"/>
          </a:xfrm>
          <a:prstGeom prst="rect">
            <a:avLst/>
          </a:prstGeom>
        </p:spPr>
        <p:txBody>
          <a:bodyPr vert="horz" wrap="square" lIns="0" tIns="12700" rIns="0" bIns="0" rtlCol="0">
            <a:spAutoFit/>
          </a:bodyPr>
          <a:lstStyle/>
          <a:p>
            <a:pPr marL="12700">
              <a:lnSpc>
                <a:spcPct val="100000"/>
              </a:lnSpc>
              <a:spcBef>
                <a:spcPts val="100"/>
              </a:spcBef>
              <a:tabLst>
                <a:tab pos="927100" algn="l"/>
              </a:tabLst>
            </a:pPr>
            <a:r>
              <a:rPr sz="2400" spc="-5" dirty="0">
                <a:latin typeface="Times New Roman"/>
                <a:cs typeface="Times New Roman"/>
              </a:rPr>
              <a:t>3.	Avoid </a:t>
            </a:r>
            <a:r>
              <a:rPr sz="2400" dirty="0">
                <a:latin typeface="Times New Roman"/>
                <a:cs typeface="Times New Roman"/>
              </a:rPr>
              <a:t>actions that are bad </a:t>
            </a:r>
            <a:r>
              <a:rPr sz="2400" spc="-5" dirty="0">
                <a:latin typeface="Times New Roman"/>
                <a:cs typeface="Times New Roman"/>
              </a:rPr>
              <a:t>for </a:t>
            </a:r>
            <a:r>
              <a:rPr sz="2400" dirty="0">
                <a:latin typeface="Times New Roman"/>
                <a:cs typeface="Times New Roman"/>
              </a:rPr>
              <a:t>the </a:t>
            </a:r>
            <a:r>
              <a:rPr sz="2400" spc="-5" dirty="0">
                <a:latin typeface="Times New Roman"/>
                <a:cs typeface="Times New Roman"/>
              </a:rPr>
              <a:t>company</a:t>
            </a:r>
            <a:r>
              <a:rPr sz="2400" spc="-65" dirty="0">
                <a:latin typeface="Times New Roman"/>
                <a:cs typeface="Times New Roman"/>
              </a:rPr>
              <a:t> </a:t>
            </a:r>
            <a:r>
              <a:rPr sz="2400" spc="-5" dirty="0">
                <a:latin typeface="Times New Roman"/>
                <a:cs typeface="Times New Roman"/>
              </a:rPr>
              <a:t>image</a:t>
            </a:r>
            <a:endParaRPr sz="2400">
              <a:latin typeface="Times New Roman"/>
              <a:cs typeface="Times New Roman"/>
            </a:endParaRPr>
          </a:p>
          <a:p>
            <a:pPr>
              <a:lnSpc>
                <a:spcPct val="100000"/>
              </a:lnSpc>
              <a:spcBef>
                <a:spcPts val="50"/>
              </a:spcBef>
            </a:pPr>
            <a:endParaRPr sz="2950">
              <a:latin typeface="Times New Roman"/>
              <a:cs typeface="Times New Roman"/>
            </a:endParaRPr>
          </a:p>
          <a:p>
            <a:pPr marL="12700" marR="5080">
              <a:lnSpc>
                <a:spcPts val="2300"/>
              </a:lnSpc>
            </a:pPr>
            <a:r>
              <a:rPr sz="2400" spc="-5" dirty="0">
                <a:latin typeface="Times New Roman"/>
                <a:cs typeface="Times New Roman"/>
              </a:rPr>
              <a:t>Businesses </a:t>
            </a:r>
            <a:r>
              <a:rPr sz="2400" dirty="0">
                <a:latin typeface="Times New Roman"/>
                <a:cs typeface="Times New Roman"/>
              </a:rPr>
              <a:t>are </a:t>
            </a:r>
            <a:r>
              <a:rPr sz="2400" spc="-5" dirty="0">
                <a:latin typeface="Times New Roman"/>
                <a:cs typeface="Times New Roman"/>
              </a:rPr>
              <a:t>especially concerned </a:t>
            </a:r>
            <a:r>
              <a:rPr sz="2400" dirty="0">
                <a:latin typeface="Times New Roman"/>
                <a:cs typeface="Times New Roman"/>
              </a:rPr>
              <a:t>with these </a:t>
            </a:r>
            <a:r>
              <a:rPr sz="2400" spc="-5" dirty="0">
                <a:latin typeface="Times New Roman"/>
                <a:cs typeface="Times New Roman"/>
              </a:rPr>
              <a:t>three </a:t>
            </a:r>
            <a:r>
              <a:rPr sz="2400" dirty="0">
                <a:latin typeface="Times New Roman"/>
                <a:cs typeface="Times New Roman"/>
              </a:rPr>
              <a:t>things since  they involve </a:t>
            </a:r>
            <a:r>
              <a:rPr sz="2400" spc="-5" dirty="0">
                <a:latin typeface="Times New Roman"/>
                <a:cs typeface="Times New Roman"/>
              </a:rPr>
              <a:t>loss </a:t>
            </a:r>
            <a:r>
              <a:rPr sz="2400" dirty="0">
                <a:latin typeface="Times New Roman"/>
                <a:cs typeface="Times New Roman"/>
              </a:rPr>
              <a:t>of </a:t>
            </a:r>
            <a:r>
              <a:rPr sz="2400" spc="-5" dirty="0">
                <a:latin typeface="Times New Roman"/>
                <a:cs typeface="Times New Roman"/>
              </a:rPr>
              <a:t>money </a:t>
            </a:r>
            <a:r>
              <a:rPr sz="2400" dirty="0">
                <a:latin typeface="Times New Roman"/>
                <a:cs typeface="Times New Roman"/>
              </a:rPr>
              <a:t>and </a:t>
            </a:r>
            <a:r>
              <a:rPr sz="2400" spc="-5" dirty="0">
                <a:latin typeface="Times New Roman"/>
                <a:cs typeface="Times New Roman"/>
              </a:rPr>
              <a:t>company</a:t>
            </a:r>
            <a:r>
              <a:rPr sz="2400" spc="-20" dirty="0">
                <a:latin typeface="Times New Roman"/>
                <a:cs typeface="Times New Roman"/>
              </a:rPr>
              <a:t> </a:t>
            </a:r>
            <a:r>
              <a:rPr sz="2400" dirty="0">
                <a:latin typeface="Times New Roman"/>
                <a:cs typeface="Times New Roman"/>
              </a:rPr>
              <a:t>reputation.</a:t>
            </a:r>
            <a:endParaRPr sz="2400">
              <a:latin typeface="Times New Roman"/>
              <a:cs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4569" y="335405"/>
            <a:ext cx="6125210" cy="998350"/>
          </a:xfrm>
          <a:prstGeom prst="rect">
            <a:avLst/>
          </a:prstGeom>
        </p:spPr>
        <p:txBody>
          <a:bodyPr vert="horz" wrap="square" lIns="0" tIns="13335" rIns="0" bIns="0" rtlCol="0">
            <a:spAutoFit/>
          </a:bodyPr>
          <a:lstStyle/>
          <a:p>
            <a:pPr marL="12700">
              <a:lnSpc>
                <a:spcPct val="100000"/>
              </a:lnSpc>
              <a:spcBef>
                <a:spcPts val="105"/>
              </a:spcBef>
            </a:pPr>
            <a:r>
              <a:rPr sz="3200" b="0" dirty="0">
                <a:latin typeface="AR JULIAN" pitchFamily="2" charset="0"/>
                <a:cs typeface="Times New Roman"/>
              </a:rPr>
              <a:t>Why ethical behavior is</a:t>
            </a:r>
            <a:r>
              <a:rPr sz="3200" b="0" spc="-90" dirty="0">
                <a:latin typeface="AR JULIAN" pitchFamily="2" charset="0"/>
                <a:cs typeface="Times New Roman"/>
              </a:rPr>
              <a:t> </a:t>
            </a:r>
            <a:r>
              <a:rPr sz="3200" b="0" dirty="0">
                <a:latin typeface="AR JULIAN" pitchFamily="2" charset="0"/>
                <a:cs typeface="Times New Roman"/>
              </a:rPr>
              <a:t>important???</a:t>
            </a:r>
            <a:endParaRPr sz="3200" dirty="0">
              <a:latin typeface="AR JULIAN" pitchFamily="2" charset="0"/>
              <a:cs typeface="Times New Roman"/>
            </a:endParaRPr>
          </a:p>
        </p:txBody>
      </p:sp>
      <p:sp>
        <p:nvSpPr>
          <p:cNvPr id="3" name="object 3"/>
          <p:cNvSpPr txBox="1">
            <a:spLocks noGrp="1"/>
          </p:cNvSpPr>
          <p:nvPr>
            <p:ph type="body" idx="1"/>
          </p:nvPr>
        </p:nvSpPr>
        <p:spPr>
          <a:xfrm>
            <a:off x="457200" y="1600200"/>
            <a:ext cx="8229600" cy="4512902"/>
          </a:xfrm>
          <a:prstGeom prst="rect">
            <a:avLst/>
          </a:prstGeom>
        </p:spPr>
        <p:txBody>
          <a:bodyPr vert="horz" wrap="square" lIns="0" tIns="12065" rIns="0" bIns="0" rtlCol="0">
            <a:spAutoFit/>
          </a:bodyPr>
          <a:lstStyle/>
          <a:p>
            <a:pPr marL="480059" indent="-466725" algn="just">
              <a:lnSpc>
                <a:spcPct val="100000"/>
              </a:lnSpc>
              <a:spcBef>
                <a:spcPts val="95"/>
              </a:spcBef>
              <a:buFont typeface="Wingdings"/>
              <a:buChar char=""/>
              <a:tabLst>
                <a:tab pos="480059" algn="l"/>
                <a:tab pos="480695" algn="l"/>
              </a:tabLst>
            </a:pPr>
            <a:r>
              <a:rPr spc="-5" dirty="0">
                <a:latin typeface="Times New Roman" pitchFamily="18" charset="0"/>
                <a:cs typeface="Times New Roman" pitchFamily="18" charset="0"/>
              </a:rPr>
              <a:t>Business is a subsystem </a:t>
            </a:r>
            <a:r>
              <a:rPr dirty="0">
                <a:latin typeface="Times New Roman" pitchFamily="18" charset="0"/>
                <a:cs typeface="Times New Roman" pitchFamily="18" charset="0"/>
              </a:rPr>
              <a:t>of</a:t>
            </a:r>
            <a:r>
              <a:rPr spc="-30" dirty="0">
                <a:latin typeface="Times New Roman" pitchFamily="18" charset="0"/>
                <a:cs typeface="Times New Roman" pitchFamily="18" charset="0"/>
              </a:rPr>
              <a:t> </a:t>
            </a:r>
            <a:r>
              <a:rPr spc="-5" dirty="0">
                <a:latin typeface="Times New Roman" pitchFamily="18" charset="0"/>
                <a:cs typeface="Times New Roman" pitchFamily="18" charset="0"/>
              </a:rPr>
              <a:t>society</a:t>
            </a:r>
          </a:p>
          <a:p>
            <a:pPr marL="1270" algn="just">
              <a:lnSpc>
                <a:spcPct val="100000"/>
              </a:lnSpc>
              <a:spcBef>
                <a:spcPts val="45"/>
              </a:spcBef>
              <a:buFont typeface="Wingdings"/>
              <a:buChar char=""/>
            </a:pPr>
            <a:endParaRPr sz="4050" dirty="0">
              <a:latin typeface="Times New Roman" pitchFamily="18" charset="0"/>
              <a:cs typeface="Times New Roman" pitchFamily="18" charset="0"/>
            </a:endParaRPr>
          </a:p>
          <a:p>
            <a:pPr marL="480059" indent="-466725" algn="just">
              <a:lnSpc>
                <a:spcPct val="100000"/>
              </a:lnSpc>
              <a:buFont typeface="Wingdings"/>
              <a:buChar char=""/>
              <a:tabLst>
                <a:tab pos="480059" algn="l"/>
                <a:tab pos="480695" algn="l"/>
              </a:tabLst>
            </a:pPr>
            <a:r>
              <a:rPr spc="-10" dirty="0">
                <a:latin typeface="Times New Roman" pitchFamily="18" charset="0"/>
                <a:cs typeface="Times New Roman" pitchFamily="18" charset="0"/>
              </a:rPr>
              <a:t>Empowers </a:t>
            </a:r>
            <a:r>
              <a:rPr spc="-5" dirty="0">
                <a:latin typeface="Times New Roman" pitchFamily="18" charset="0"/>
                <a:cs typeface="Times New Roman" pitchFamily="18" charset="0"/>
              </a:rPr>
              <a:t>all stakeholders</a:t>
            </a:r>
            <a:r>
              <a:rPr spc="20" dirty="0">
                <a:latin typeface="Times New Roman" pitchFamily="18" charset="0"/>
                <a:cs typeface="Times New Roman" pitchFamily="18" charset="0"/>
              </a:rPr>
              <a:t> </a:t>
            </a:r>
            <a:r>
              <a:rPr spc="-5" dirty="0">
                <a:latin typeface="Times New Roman" pitchFamily="18" charset="0"/>
                <a:cs typeface="Times New Roman" pitchFamily="18" charset="0"/>
              </a:rPr>
              <a:t>concerned</a:t>
            </a:r>
          </a:p>
          <a:p>
            <a:pPr marL="1270" algn="just">
              <a:lnSpc>
                <a:spcPct val="100000"/>
              </a:lnSpc>
              <a:spcBef>
                <a:spcPts val="50"/>
              </a:spcBef>
              <a:buFont typeface="Wingdings"/>
              <a:buChar char=""/>
            </a:pPr>
            <a:endParaRPr sz="4050" dirty="0">
              <a:latin typeface="Times New Roman" pitchFamily="18" charset="0"/>
              <a:cs typeface="Times New Roman" pitchFamily="18" charset="0"/>
            </a:endParaRPr>
          </a:p>
          <a:p>
            <a:pPr marL="480059" indent="-466725" algn="just">
              <a:lnSpc>
                <a:spcPct val="100000"/>
              </a:lnSpc>
              <a:buFont typeface="Wingdings"/>
              <a:buChar char=""/>
              <a:tabLst>
                <a:tab pos="480059" algn="l"/>
                <a:tab pos="480695" algn="l"/>
              </a:tabLst>
            </a:pPr>
            <a:r>
              <a:rPr spc="-5" dirty="0">
                <a:latin typeface="Times New Roman" pitchFamily="18" charset="0"/>
                <a:cs typeface="Times New Roman" pitchFamily="18" charset="0"/>
              </a:rPr>
              <a:t>Reduction in cost </a:t>
            </a:r>
            <a:r>
              <a:rPr dirty="0">
                <a:latin typeface="Times New Roman" pitchFamily="18" charset="0"/>
                <a:cs typeface="Times New Roman" pitchFamily="18" charset="0"/>
              </a:rPr>
              <a:t>of </a:t>
            </a:r>
            <a:r>
              <a:rPr spc="-5" dirty="0">
                <a:latin typeface="Times New Roman" pitchFamily="18" charset="0"/>
                <a:cs typeface="Times New Roman" pitchFamily="18" charset="0"/>
              </a:rPr>
              <a:t>friction with </a:t>
            </a:r>
            <a:r>
              <a:rPr dirty="0">
                <a:latin typeface="Times New Roman" pitchFamily="18" charset="0"/>
                <a:cs typeface="Times New Roman" pitchFamily="18" charset="0"/>
              </a:rPr>
              <a:t>social</a:t>
            </a:r>
            <a:r>
              <a:rPr spc="5" dirty="0">
                <a:latin typeface="Times New Roman" pitchFamily="18" charset="0"/>
                <a:cs typeface="Times New Roman" pitchFamily="18" charset="0"/>
              </a:rPr>
              <a:t> </a:t>
            </a:r>
            <a:r>
              <a:rPr spc="-5" dirty="0">
                <a:latin typeface="Times New Roman" pitchFamily="18" charset="0"/>
                <a:cs typeface="Times New Roman" pitchFamily="18" charset="0"/>
              </a:rPr>
              <a:t>environment</a:t>
            </a:r>
          </a:p>
          <a:p>
            <a:pPr marL="480059" marR="5080" indent="-466725" algn="just">
              <a:lnSpc>
                <a:spcPct val="100000"/>
              </a:lnSpc>
              <a:spcBef>
                <a:spcPts val="670"/>
              </a:spcBef>
              <a:buFont typeface="Wingdings"/>
              <a:buChar char=""/>
              <a:tabLst>
                <a:tab pos="480059" algn="l"/>
                <a:tab pos="480695" algn="l"/>
                <a:tab pos="2103755" algn="l"/>
                <a:tab pos="2740660" algn="l"/>
                <a:tab pos="4877435" algn="l"/>
                <a:tab pos="6104890" algn="l"/>
                <a:tab pos="7449184" algn="l"/>
              </a:tabLst>
            </a:pPr>
            <a:r>
              <a:rPr spc="-5" dirty="0">
                <a:latin typeface="Times New Roman" pitchFamily="18" charset="0"/>
                <a:cs typeface="Times New Roman" pitchFamily="18" charset="0"/>
              </a:rPr>
              <a:t>I</a:t>
            </a:r>
            <a:r>
              <a:rPr spc="-20" dirty="0">
                <a:latin typeface="Times New Roman" pitchFamily="18" charset="0"/>
                <a:cs typeface="Times New Roman" pitchFamily="18" charset="0"/>
              </a:rPr>
              <a:t>m</a:t>
            </a:r>
            <a:r>
              <a:rPr spc="-5" dirty="0">
                <a:latin typeface="Times New Roman" pitchFamily="18" charset="0"/>
                <a:cs typeface="Times New Roman" pitchFamily="18" charset="0"/>
              </a:rPr>
              <a:t>p</a:t>
            </a:r>
            <a:r>
              <a:rPr dirty="0">
                <a:latin typeface="Times New Roman" pitchFamily="18" charset="0"/>
                <a:cs typeface="Times New Roman" pitchFamily="18" charset="0"/>
              </a:rPr>
              <a:t>o</a:t>
            </a:r>
            <a:r>
              <a:rPr spc="-5" dirty="0">
                <a:latin typeface="Times New Roman" pitchFamily="18" charset="0"/>
                <a:cs typeface="Times New Roman" pitchFamily="18" charset="0"/>
              </a:rPr>
              <a:t>rtant</a:t>
            </a:r>
            <a:r>
              <a:rPr dirty="0">
                <a:latin typeface="Times New Roman" pitchFamily="18" charset="0"/>
                <a:cs typeface="Times New Roman" pitchFamily="18" charset="0"/>
              </a:rPr>
              <a:t>	</a:t>
            </a:r>
            <a:r>
              <a:rPr spc="-5" dirty="0">
                <a:latin typeface="Times New Roman" pitchFamily="18" charset="0"/>
                <a:cs typeface="Times New Roman" pitchFamily="18" charset="0"/>
              </a:rPr>
              <a:t>for</a:t>
            </a:r>
            <a:r>
              <a:rPr dirty="0">
                <a:latin typeface="Times New Roman" pitchFamily="18" charset="0"/>
                <a:cs typeface="Times New Roman" pitchFamily="18" charset="0"/>
              </a:rPr>
              <a:t>	</a:t>
            </a:r>
            <a:r>
              <a:rPr spc="-5" dirty="0" smtClean="0">
                <a:latin typeface="Times New Roman" pitchFamily="18" charset="0"/>
                <a:cs typeface="Times New Roman" pitchFamily="18" charset="0"/>
              </a:rPr>
              <a:t>o</a:t>
            </a:r>
            <a:r>
              <a:rPr dirty="0" smtClean="0">
                <a:latin typeface="Times New Roman" pitchFamily="18" charset="0"/>
                <a:cs typeface="Times New Roman" pitchFamily="18" charset="0"/>
              </a:rPr>
              <a:t>r</a:t>
            </a:r>
            <a:r>
              <a:rPr spc="-5" dirty="0" smtClean="0">
                <a:latin typeface="Times New Roman" pitchFamily="18" charset="0"/>
                <a:cs typeface="Times New Roman" pitchFamily="18" charset="0"/>
              </a:rPr>
              <a:t>g</a:t>
            </a:r>
            <a:r>
              <a:rPr dirty="0" smtClean="0">
                <a:latin typeface="Times New Roman" pitchFamily="18" charset="0"/>
                <a:cs typeface="Times New Roman" pitchFamily="18" charset="0"/>
              </a:rPr>
              <a:t>a</a:t>
            </a:r>
            <a:r>
              <a:rPr spc="-5" dirty="0" smtClean="0">
                <a:latin typeface="Times New Roman" pitchFamily="18" charset="0"/>
                <a:cs typeface="Times New Roman" pitchFamily="18" charset="0"/>
              </a:rPr>
              <a:t>nizat</a:t>
            </a:r>
            <a:r>
              <a:rPr spc="-20" dirty="0" smtClean="0">
                <a:latin typeface="Times New Roman" pitchFamily="18" charset="0"/>
                <a:cs typeface="Times New Roman" pitchFamily="18" charset="0"/>
              </a:rPr>
              <a:t>i</a:t>
            </a:r>
            <a:r>
              <a:rPr spc="-5" dirty="0" smtClean="0">
                <a:latin typeface="Times New Roman" pitchFamily="18" charset="0"/>
                <a:cs typeface="Times New Roman" pitchFamily="18" charset="0"/>
              </a:rPr>
              <a:t>o</a:t>
            </a:r>
            <a:r>
              <a:rPr dirty="0" smtClean="0">
                <a:latin typeface="Times New Roman" pitchFamily="18" charset="0"/>
                <a:cs typeface="Times New Roman" pitchFamily="18" charset="0"/>
              </a:rPr>
              <a:t>n</a:t>
            </a:r>
            <a:r>
              <a:rPr spc="-5" dirty="0" smtClean="0">
                <a:latin typeface="Times New Roman" pitchFamily="18" charset="0"/>
                <a:cs typeface="Times New Roman" pitchFamily="18" charset="0"/>
              </a:rPr>
              <a:t>s</a:t>
            </a:r>
            <a:r>
              <a:rPr lang="en-US" spc="-5" dirty="0">
                <a:latin typeface="Times New Roman" pitchFamily="18" charset="0"/>
                <a:cs typeface="Times New Roman" pitchFamily="18" charset="0"/>
              </a:rPr>
              <a:t> </a:t>
            </a:r>
            <a:r>
              <a:rPr spc="-5" dirty="0" smtClean="0">
                <a:latin typeface="Times New Roman" pitchFamily="18" charset="0"/>
                <a:cs typeface="Times New Roman" pitchFamily="18" charset="0"/>
              </a:rPr>
              <a:t>le</a:t>
            </a:r>
            <a:r>
              <a:rPr spc="-20" dirty="0" smtClean="0">
                <a:latin typeface="Times New Roman" pitchFamily="18" charset="0"/>
                <a:cs typeface="Times New Roman" pitchFamily="18" charset="0"/>
              </a:rPr>
              <a:t>a</a:t>
            </a:r>
            <a:r>
              <a:rPr spc="-5" dirty="0" smtClean="0">
                <a:latin typeface="Times New Roman" pitchFamily="18" charset="0"/>
                <a:cs typeface="Times New Roman" pitchFamily="18" charset="0"/>
              </a:rPr>
              <a:t>ders</a:t>
            </a:r>
            <a:r>
              <a:rPr lang="en-US" spc="-5" dirty="0" smtClean="0">
                <a:latin typeface="Times New Roman" pitchFamily="18" charset="0"/>
                <a:cs typeface="Times New Roman" pitchFamily="18" charset="0"/>
              </a:rPr>
              <a:t> </a:t>
            </a:r>
            <a:r>
              <a:rPr spc="-5" dirty="0" smtClean="0">
                <a:latin typeface="Times New Roman" pitchFamily="18" charset="0"/>
                <a:cs typeface="Times New Roman" pitchFamily="18" charset="0"/>
              </a:rPr>
              <a:t>bec</a:t>
            </a:r>
            <a:r>
              <a:rPr spc="-20" dirty="0" smtClean="0">
                <a:latin typeface="Times New Roman" pitchFamily="18" charset="0"/>
                <a:cs typeface="Times New Roman" pitchFamily="18" charset="0"/>
              </a:rPr>
              <a:t>a</a:t>
            </a:r>
            <a:r>
              <a:rPr spc="-5" dirty="0" smtClean="0">
                <a:latin typeface="Times New Roman" pitchFamily="18" charset="0"/>
                <a:cs typeface="Times New Roman" pitchFamily="18" charset="0"/>
              </a:rPr>
              <a:t>use</a:t>
            </a:r>
            <a:r>
              <a:rPr lang="en-US" spc="-5" dirty="0" smtClean="0">
                <a:latin typeface="Times New Roman" pitchFamily="18" charset="0"/>
                <a:cs typeface="Times New Roman" pitchFamily="18" charset="0"/>
              </a:rPr>
              <a:t> </a:t>
            </a:r>
            <a:r>
              <a:rPr dirty="0">
                <a:latin typeface="Times New Roman" pitchFamily="18" charset="0"/>
                <a:cs typeface="Times New Roman" pitchFamily="18" charset="0"/>
              </a:rPr>
              <a:t>	</a:t>
            </a:r>
            <a:r>
              <a:rPr spc="-5" dirty="0">
                <a:latin typeface="Times New Roman" pitchFamily="18" charset="0"/>
                <a:cs typeface="Times New Roman" pitchFamily="18" charset="0"/>
              </a:rPr>
              <a:t>they  </a:t>
            </a:r>
            <a:r>
              <a:rPr dirty="0">
                <a:latin typeface="Times New Roman" pitchFamily="18" charset="0"/>
                <a:cs typeface="Times New Roman" pitchFamily="18" charset="0"/>
              </a:rPr>
              <a:t>influence the </a:t>
            </a:r>
            <a:r>
              <a:rPr spc="-5" dirty="0">
                <a:latin typeface="Times New Roman" pitchFamily="18" charset="0"/>
                <a:cs typeface="Times New Roman" pitchFamily="18" charset="0"/>
              </a:rPr>
              <a:t>ethical climate </a:t>
            </a:r>
            <a:r>
              <a:rPr dirty="0">
                <a:latin typeface="Times New Roman" pitchFamily="18" charset="0"/>
                <a:cs typeface="Times New Roman" pitchFamily="18" charset="0"/>
              </a:rPr>
              <a:t>for the</a:t>
            </a:r>
            <a:r>
              <a:rPr spc="-55" dirty="0">
                <a:latin typeface="Times New Roman" pitchFamily="18" charset="0"/>
                <a:cs typeface="Times New Roman" pitchFamily="18" charset="0"/>
              </a:rPr>
              <a:t> </a:t>
            </a:r>
            <a:r>
              <a:rPr spc="-5" dirty="0">
                <a:latin typeface="Times New Roman" pitchFamily="18" charset="0"/>
                <a:cs typeface="Times New Roman" pitchFamily="18" charset="0"/>
              </a:rPr>
              <a:t>rest.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0200" y="381000"/>
            <a:ext cx="6169913" cy="535403"/>
          </a:xfrm>
          <a:prstGeom prst="rect">
            <a:avLst/>
          </a:prstGeom>
        </p:spPr>
        <p:txBody>
          <a:bodyPr vert="horz" wrap="square" lIns="0" tIns="12065" rIns="0" bIns="0" rtlCol="0">
            <a:spAutoFit/>
          </a:bodyPr>
          <a:lstStyle/>
          <a:p>
            <a:pPr marL="12700">
              <a:lnSpc>
                <a:spcPct val="100000"/>
              </a:lnSpc>
              <a:spcBef>
                <a:spcPts val="95"/>
              </a:spcBef>
            </a:pPr>
            <a:r>
              <a:rPr sz="3400" b="0" spc="-5" dirty="0">
                <a:latin typeface="AR JULIAN" pitchFamily="2" charset="0"/>
                <a:cs typeface="Times New Roman"/>
              </a:rPr>
              <a:t>Why </a:t>
            </a:r>
            <a:r>
              <a:rPr sz="3400" b="0" dirty="0">
                <a:latin typeface="AR JULIAN" pitchFamily="2" charset="0"/>
                <a:cs typeface="Times New Roman"/>
              </a:rPr>
              <a:t>Ethical problems</a:t>
            </a:r>
            <a:r>
              <a:rPr sz="3400" b="0" spc="-55" dirty="0">
                <a:latin typeface="AR JULIAN" pitchFamily="2" charset="0"/>
                <a:cs typeface="Times New Roman"/>
              </a:rPr>
              <a:t> </a:t>
            </a:r>
            <a:r>
              <a:rPr sz="3400" b="0" dirty="0">
                <a:latin typeface="AR JULIAN" pitchFamily="2" charset="0"/>
                <a:cs typeface="Times New Roman"/>
              </a:rPr>
              <a:t>occur?</a:t>
            </a:r>
            <a:endParaRPr sz="3400" dirty="0">
              <a:latin typeface="AR JULIAN" pitchFamily="2" charset="0"/>
              <a:cs typeface="Times New Roman"/>
            </a:endParaRPr>
          </a:p>
        </p:txBody>
      </p:sp>
      <p:sp>
        <p:nvSpPr>
          <p:cNvPr id="3" name="object 3"/>
          <p:cNvSpPr txBox="1"/>
          <p:nvPr/>
        </p:nvSpPr>
        <p:spPr>
          <a:xfrm>
            <a:off x="535940" y="1914270"/>
            <a:ext cx="3197860" cy="504625"/>
          </a:xfrm>
          <a:prstGeom prst="rect">
            <a:avLst/>
          </a:prstGeom>
        </p:spPr>
        <p:txBody>
          <a:bodyPr vert="horz" wrap="square" lIns="0" tIns="12065" rIns="0" bIns="0" rtlCol="0">
            <a:spAutoFit/>
          </a:bodyPr>
          <a:lstStyle/>
          <a:p>
            <a:pPr marL="478790" indent="-466725">
              <a:lnSpc>
                <a:spcPct val="100000"/>
              </a:lnSpc>
              <a:spcBef>
                <a:spcPts val="95"/>
              </a:spcBef>
              <a:buFont typeface="Wingdings"/>
              <a:buChar char=""/>
              <a:tabLst>
                <a:tab pos="478790" algn="l"/>
                <a:tab pos="479425" algn="l"/>
              </a:tabLst>
            </a:pPr>
            <a:r>
              <a:rPr sz="3200" spc="-5" dirty="0">
                <a:latin typeface="Times New Roman"/>
                <a:cs typeface="Times New Roman"/>
              </a:rPr>
              <a:t>Personal</a:t>
            </a:r>
            <a:r>
              <a:rPr sz="3200" spc="-50" dirty="0">
                <a:latin typeface="Times New Roman"/>
                <a:cs typeface="Times New Roman"/>
              </a:rPr>
              <a:t> </a:t>
            </a:r>
            <a:r>
              <a:rPr sz="3200" spc="-5" dirty="0">
                <a:latin typeface="Times New Roman"/>
                <a:cs typeface="Times New Roman"/>
              </a:rPr>
              <a:t>gain</a:t>
            </a:r>
            <a:endParaRPr sz="3200" dirty="0">
              <a:latin typeface="Times New Roman"/>
              <a:cs typeface="Times New Roman"/>
            </a:endParaRPr>
          </a:p>
        </p:txBody>
      </p:sp>
      <p:sp>
        <p:nvSpPr>
          <p:cNvPr id="4" name="object 4"/>
          <p:cNvSpPr txBox="1"/>
          <p:nvPr/>
        </p:nvSpPr>
        <p:spPr>
          <a:xfrm>
            <a:off x="535940" y="2718942"/>
            <a:ext cx="153035" cy="360680"/>
          </a:xfrm>
          <a:prstGeom prst="rect">
            <a:avLst/>
          </a:prstGeom>
        </p:spPr>
        <p:txBody>
          <a:bodyPr vert="horz" wrap="square" lIns="0" tIns="12065" rIns="0" bIns="0" rtlCol="0">
            <a:spAutoFit/>
          </a:bodyPr>
          <a:lstStyle/>
          <a:p>
            <a:pPr marL="12700">
              <a:lnSpc>
                <a:spcPct val="100000"/>
              </a:lnSpc>
              <a:spcBef>
                <a:spcPts val="95"/>
              </a:spcBef>
            </a:pPr>
            <a:r>
              <a:rPr sz="2200" spc="-5" dirty="0">
                <a:latin typeface="Wingdings"/>
                <a:cs typeface="Wingdings"/>
              </a:rPr>
              <a:t></a:t>
            </a:r>
            <a:endParaRPr sz="2200" dirty="0">
              <a:latin typeface="Wingdings"/>
              <a:cs typeface="Wingdings"/>
            </a:endParaRPr>
          </a:p>
        </p:txBody>
      </p:sp>
      <p:sp>
        <p:nvSpPr>
          <p:cNvPr id="5" name="object 5"/>
          <p:cNvSpPr txBox="1"/>
          <p:nvPr/>
        </p:nvSpPr>
        <p:spPr>
          <a:xfrm>
            <a:off x="1002588" y="2717418"/>
            <a:ext cx="7379412" cy="997068"/>
          </a:xfrm>
          <a:prstGeom prst="rect">
            <a:avLst/>
          </a:prstGeom>
        </p:spPr>
        <p:txBody>
          <a:bodyPr vert="horz" wrap="square" lIns="0" tIns="12065" rIns="0" bIns="0" rtlCol="0">
            <a:spAutoFit/>
          </a:bodyPr>
          <a:lstStyle/>
          <a:p>
            <a:pPr marL="12700">
              <a:lnSpc>
                <a:spcPct val="100000"/>
              </a:lnSpc>
              <a:spcBef>
                <a:spcPts val="95"/>
              </a:spcBef>
            </a:pPr>
            <a:r>
              <a:rPr sz="3200" spc="-5" dirty="0">
                <a:latin typeface="Times New Roman"/>
                <a:cs typeface="Times New Roman"/>
              </a:rPr>
              <a:t>Individual values widely differ with organizational</a:t>
            </a:r>
            <a:r>
              <a:rPr sz="3200" spc="145" dirty="0">
                <a:latin typeface="Times New Roman"/>
                <a:cs typeface="Times New Roman"/>
              </a:rPr>
              <a:t> </a:t>
            </a:r>
            <a:r>
              <a:rPr sz="3200" spc="-5" dirty="0">
                <a:latin typeface="Times New Roman"/>
                <a:cs typeface="Times New Roman"/>
              </a:rPr>
              <a:t>goals</a:t>
            </a:r>
            <a:endParaRPr sz="3200" dirty="0">
              <a:latin typeface="Times New Roman"/>
              <a:cs typeface="Times New Roman"/>
            </a:endParaRPr>
          </a:p>
        </p:txBody>
      </p:sp>
      <p:sp>
        <p:nvSpPr>
          <p:cNvPr id="6" name="object 6"/>
          <p:cNvSpPr txBox="1"/>
          <p:nvPr/>
        </p:nvSpPr>
        <p:spPr>
          <a:xfrm>
            <a:off x="609600" y="3962400"/>
            <a:ext cx="7998460" cy="2474395"/>
          </a:xfrm>
          <a:prstGeom prst="rect">
            <a:avLst/>
          </a:prstGeom>
        </p:spPr>
        <p:txBody>
          <a:bodyPr vert="horz" wrap="square" lIns="0" tIns="12065" rIns="0" bIns="0" rtlCol="0">
            <a:spAutoFit/>
          </a:bodyPr>
          <a:lstStyle/>
          <a:p>
            <a:pPr marL="478790" indent="-466725">
              <a:lnSpc>
                <a:spcPct val="100000"/>
              </a:lnSpc>
              <a:spcBef>
                <a:spcPts val="95"/>
              </a:spcBef>
              <a:buFont typeface="Wingdings"/>
              <a:buChar char=""/>
              <a:tabLst>
                <a:tab pos="478790" algn="l"/>
                <a:tab pos="479425" algn="l"/>
              </a:tabLst>
            </a:pPr>
            <a:r>
              <a:rPr sz="3200" spc="-5" dirty="0">
                <a:latin typeface="Times New Roman"/>
                <a:cs typeface="Times New Roman"/>
              </a:rPr>
              <a:t>Managers values and</a:t>
            </a:r>
            <a:r>
              <a:rPr sz="3200" dirty="0">
                <a:latin typeface="Times New Roman"/>
                <a:cs typeface="Times New Roman"/>
              </a:rPr>
              <a:t> </a:t>
            </a:r>
            <a:r>
              <a:rPr sz="3200" spc="-5" dirty="0">
                <a:latin typeface="Times New Roman"/>
                <a:cs typeface="Times New Roman"/>
              </a:rPr>
              <a:t>attitudes</a:t>
            </a:r>
            <a:endParaRPr sz="3200" dirty="0">
              <a:latin typeface="Times New Roman"/>
              <a:cs typeface="Times New Roman"/>
            </a:endParaRPr>
          </a:p>
          <a:p>
            <a:pPr>
              <a:lnSpc>
                <a:spcPct val="100000"/>
              </a:lnSpc>
              <a:spcBef>
                <a:spcPts val="15"/>
              </a:spcBef>
              <a:buFont typeface="Wingdings"/>
              <a:buChar char=""/>
            </a:pPr>
            <a:endParaRPr sz="3200" dirty="0">
              <a:latin typeface="Times New Roman"/>
              <a:cs typeface="Times New Roman"/>
            </a:endParaRPr>
          </a:p>
          <a:p>
            <a:pPr marL="478790" indent="-466725">
              <a:lnSpc>
                <a:spcPct val="100000"/>
              </a:lnSpc>
              <a:buFont typeface="Wingdings"/>
              <a:buChar char=""/>
              <a:tabLst>
                <a:tab pos="478790" algn="l"/>
                <a:tab pos="479425" algn="l"/>
              </a:tabLst>
            </a:pPr>
            <a:r>
              <a:rPr sz="3200" spc="-5" dirty="0">
                <a:latin typeface="Times New Roman"/>
                <a:cs typeface="Times New Roman"/>
              </a:rPr>
              <a:t>Competitive</a:t>
            </a:r>
            <a:r>
              <a:rPr sz="3200" spc="10" dirty="0">
                <a:latin typeface="Times New Roman"/>
                <a:cs typeface="Times New Roman"/>
              </a:rPr>
              <a:t> </a:t>
            </a:r>
            <a:r>
              <a:rPr sz="3200" spc="-5" dirty="0">
                <a:latin typeface="Times New Roman"/>
                <a:cs typeface="Times New Roman"/>
              </a:rPr>
              <a:t>pressures</a:t>
            </a:r>
            <a:endParaRPr sz="3200" dirty="0">
              <a:latin typeface="Times New Roman"/>
              <a:cs typeface="Times New Roman"/>
            </a:endParaRPr>
          </a:p>
          <a:p>
            <a:pPr>
              <a:lnSpc>
                <a:spcPct val="100000"/>
              </a:lnSpc>
              <a:spcBef>
                <a:spcPts val="20"/>
              </a:spcBef>
              <a:buFont typeface="Wingdings"/>
              <a:buChar char=""/>
            </a:pPr>
            <a:endParaRPr sz="3200" dirty="0">
              <a:latin typeface="Times New Roman"/>
              <a:cs typeface="Times New Roman"/>
            </a:endParaRPr>
          </a:p>
          <a:p>
            <a:pPr marL="478790" indent="-466725">
              <a:lnSpc>
                <a:spcPct val="100000"/>
              </a:lnSpc>
              <a:buFont typeface="Wingdings"/>
              <a:buChar char=""/>
              <a:tabLst>
                <a:tab pos="478790" algn="l"/>
                <a:tab pos="479425" algn="l"/>
              </a:tabLst>
            </a:pPr>
            <a:r>
              <a:rPr sz="3200" spc="-5" dirty="0">
                <a:latin typeface="Times New Roman"/>
                <a:cs typeface="Times New Roman"/>
              </a:rPr>
              <a:t>Cross-Cultural</a:t>
            </a:r>
            <a:r>
              <a:rPr sz="3200" spc="10" dirty="0">
                <a:latin typeface="Times New Roman"/>
                <a:cs typeface="Times New Roman"/>
              </a:rPr>
              <a:t> </a:t>
            </a:r>
            <a:r>
              <a:rPr sz="3200" spc="-5" dirty="0">
                <a:latin typeface="Times New Roman"/>
                <a:cs typeface="Times New Roman"/>
              </a:rPr>
              <a:t>contradictions</a:t>
            </a:r>
            <a:endParaRPr sz="3200" dirty="0">
              <a:latin typeface="Times New Roman"/>
              <a:cs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28801" y="147598"/>
            <a:ext cx="4906010" cy="1058623"/>
          </a:xfrm>
          <a:prstGeom prst="rect">
            <a:avLst/>
          </a:prstGeom>
          <a:solidFill>
            <a:schemeClr val="tx2">
              <a:lumMod val="20000"/>
              <a:lumOff val="80000"/>
            </a:schemeClr>
          </a:solidFill>
        </p:spPr>
        <p:txBody>
          <a:bodyPr vert="horz" wrap="square" lIns="0" tIns="12065" rIns="0" bIns="0" rtlCol="0">
            <a:spAutoFit/>
          </a:bodyPr>
          <a:lstStyle/>
          <a:p>
            <a:pPr marL="12700">
              <a:lnSpc>
                <a:spcPct val="100000"/>
              </a:lnSpc>
              <a:spcBef>
                <a:spcPts val="95"/>
              </a:spcBef>
            </a:pPr>
            <a:r>
              <a:rPr sz="3400" b="0" dirty="0">
                <a:latin typeface="AR JULIAN" pitchFamily="2" charset="0"/>
                <a:cs typeface="Times New Roman"/>
              </a:rPr>
              <a:t>Sources </a:t>
            </a:r>
            <a:r>
              <a:rPr sz="3400" b="0" spc="-5" dirty="0">
                <a:latin typeface="AR JULIAN" pitchFamily="2" charset="0"/>
                <a:cs typeface="Times New Roman"/>
              </a:rPr>
              <a:t>of </a:t>
            </a:r>
            <a:r>
              <a:rPr sz="3400" b="0" dirty="0">
                <a:latin typeface="AR JULIAN" pitchFamily="2" charset="0"/>
                <a:cs typeface="Times New Roman"/>
              </a:rPr>
              <a:t>Ethical</a:t>
            </a:r>
            <a:r>
              <a:rPr sz="3400" b="0" spc="-50" dirty="0">
                <a:latin typeface="AR JULIAN" pitchFamily="2" charset="0"/>
                <a:cs typeface="Times New Roman"/>
              </a:rPr>
              <a:t> </a:t>
            </a:r>
            <a:r>
              <a:rPr sz="3400" b="0" spc="-5" dirty="0">
                <a:latin typeface="AR JULIAN" pitchFamily="2" charset="0"/>
                <a:cs typeface="Times New Roman"/>
              </a:rPr>
              <a:t>Norms</a:t>
            </a:r>
            <a:endParaRPr sz="3400" dirty="0">
              <a:latin typeface="AR JULIAN" pitchFamily="2" charset="0"/>
              <a:cs typeface="Times New Roman"/>
            </a:endParaRPr>
          </a:p>
        </p:txBody>
      </p:sp>
      <p:sp>
        <p:nvSpPr>
          <p:cNvPr id="3" name="object 3"/>
          <p:cNvSpPr txBox="1"/>
          <p:nvPr/>
        </p:nvSpPr>
        <p:spPr>
          <a:xfrm>
            <a:off x="1066800" y="1828800"/>
            <a:ext cx="1752600" cy="762000"/>
          </a:xfrm>
          <a:prstGeom prst="rect">
            <a:avLst/>
          </a:prstGeom>
          <a:solidFill>
            <a:schemeClr val="tx2">
              <a:lumMod val="20000"/>
              <a:lumOff val="80000"/>
            </a:schemeClr>
          </a:solidFill>
          <a:ln w="12191">
            <a:solidFill>
              <a:srgbClr val="000000"/>
            </a:solidFill>
          </a:ln>
        </p:spPr>
        <p:txBody>
          <a:bodyPr vert="horz" wrap="square" lIns="0" tIns="3175" rIns="0" bIns="0" rtlCol="0">
            <a:spAutoFit/>
          </a:bodyPr>
          <a:lstStyle/>
          <a:p>
            <a:pPr>
              <a:lnSpc>
                <a:spcPct val="100000"/>
              </a:lnSpc>
              <a:spcBef>
                <a:spcPts val="25"/>
              </a:spcBef>
            </a:pPr>
            <a:endParaRPr sz="1600">
              <a:latin typeface="Times New Roman"/>
              <a:cs typeface="Times New Roman"/>
            </a:endParaRPr>
          </a:p>
          <a:p>
            <a:pPr marL="147320">
              <a:lnSpc>
                <a:spcPct val="100000"/>
              </a:lnSpc>
            </a:pPr>
            <a:r>
              <a:rPr sz="1800" dirty="0">
                <a:latin typeface="Times New Roman"/>
                <a:cs typeface="Times New Roman"/>
              </a:rPr>
              <a:t>Fellow</a:t>
            </a:r>
            <a:r>
              <a:rPr sz="1800" spc="-65" dirty="0">
                <a:latin typeface="Times New Roman"/>
                <a:cs typeface="Times New Roman"/>
              </a:rPr>
              <a:t> </a:t>
            </a:r>
            <a:r>
              <a:rPr sz="1800" spc="-25" dirty="0">
                <a:latin typeface="Times New Roman"/>
                <a:cs typeface="Times New Roman"/>
              </a:rPr>
              <a:t>Workers</a:t>
            </a:r>
            <a:endParaRPr sz="1800">
              <a:latin typeface="Times New Roman"/>
              <a:cs typeface="Times New Roman"/>
            </a:endParaRPr>
          </a:p>
        </p:txBody>
      </p:sp>
      <p:sp>
        <p:nvSpPr>
          <p:cNvPr id="4" name="object 4"/>
          <p:cNvSpPr txBox="1"/>
          <p:nvPr/>
        </p:nvSpPr>
        <p:spPr>
          <a:xfrm>
            <a:off x="1066800" y="2819400"/>
            <a:ext cx="1752600" cy="762000"/>
          </a:xfrm>
          <a:prstGeom prst="rect">
            <a:avLst/>
          </a:prstGeom>
          <a:solidFill>
            <a:schemeClr val="tx2">
              <a:lumMod val="20000"/>
              <a:lumOff val="80000"/>
            </a:schemeClr>
          </a:solidFill>
          <a:ln w="12191">
            <a:solidFill>
              <a:srgbClr val="000000"/>
            </a:solidFill>
          </a:ln>
        </p:spPr>
        <p:txBody>
          <a:bodyPr vert="horz" wrap="square" lIns="0" tIns="3175" rIns="0" bIns="0" rtlCol="0">
            <a:spAutoFit/>
          </a:bodyPr>
          <a:lstStyle/>
          <a:p>
            <a:pPr>
              <a:lnSpc>
                <a:spcPct val="100000"/>
              </a:lnSpc>
              <a:spcBef>
                <a:spcPts val="25"/>
              </a:spcBef>
            </a:pPr>
            <a:endParaRPr sz="1600">
              <a:latin typeface="Times New Roman"/>
              <a:cs typeface="Times New Roman"/>
            </a:endParaRPr>
          </a:p>
          <a:p>
            <a:pPr marL="552450">
              <a:lnSpc>
                <a:spcPct val="100000"/>
              </a:lnSpc>
            </a:pPr>
            <a:r>
              <a:rPr sz="1800" dirty="0">
                <a:latin typeface="Times New Roman"/>
                <a:cs typeface="Times New Roman"/>
              </a:rPr>
              <a:t>Family</a:t>
            </a:r>
            <a:endParaRPr sz="1800">
              <a:latin typeface="Times New Roman"/>
              <a:cs typeface="Times New Roman"/>
            </a:endParaRPr>
          </a:p>
        </p:txBody>
      </p:sp>
      <p:sp>
        <p:nvSpPr>
          <p:cNvPr id="5" name="object 5"/>
          <p:cNvSpPr txBox="1"/>
          <p:nvPr/>
        </p:nvSpPr>
        <p:spPr>
          <a:xfrm>
            <a:off x="1066800" y="3886200"/>
            <a:ext cx="1752600" cy="762000"/>
          </a:xfrm>
          <a:prstGeom prst="rect">
            <a:avLst/>
          </a:prstGeom>
          <a:solidFill>
            <a:schemeClr val="tx2">
              <a:lumMod val="20000"/>
              <a:lumOff val="80000"/>
            </a:schemeClr>
          </a:solidFill>
          <a:ln w="12191">
            <a:solidFill>
              <a:srgbClr val="000000"/>
            </a:solidFill>
          </a:ln>
        </p:spPr>
        <p:txBody>
          <a:bodyPr vert="horz" wrap="square" lIns="0" tIns="3175" rIns="0" bIns="0" rtlCol="0">
            <a:spAutoFit/>
          </a:bodyPr>
          <a:lstStyle/>
          <a:p>
            <a:pPr>
              <a:lnSpc>
                <a:spcPct val="100000"/>
              </a:lnSpc>
              <a:spcBef>
                <a:spcPts val="25"/>
              </a:spcBef>
            </a:pPr>
            <a:endParaRPr sz="1600">
              <a:latin typeface="Times New Roman"/>
              <a:cs typeface="Times New Roman"/>
            </a:endParaRPr>
          </a:p>
          <a:p>
            <a:pPr marL="533400">
              <a:lnSpc>
                <a:spcPct val="100000"/>
              </a:lnSpc>
            </a:pPr>
            <a:r>
              <a:rPr sz="1800" spc="-5" dirty="0">
                <a:latin typeface="Times New Roman"/>
                <a:cs typeface="Times New Roman"/>
              </a:rPr>
              <a:t>Friends</a:t>
            </a:r>
            <a:endParaRPr sz="1800">
              <a:latin typeface="Times New Roman"/>
              <a:cs typeface="Times New Roman"/>
            </a:endParaRPr>
          </a:p>
        </p:txBody>
      </p:sp>
      <p:sp>
        <p:nvSpPr>
          <p:cNvPr id="6" name="object 6"/>
          <p:cNvSpPr txBox="1"/>
          <p:nvPr/>
        </p:nvSpPr>
        <p:spPr>
          <a:xfrm>
            <a:off x="1066800" y="4953000"/>
            <a:ext cx="1752600" cy="762000"/>
          </a:xfrm>
          <a:prstGeom prst="rect">
            <a:avLst/>
          </a:prstGeom>
          <a:solidFill>
            <a:schemeClr val="tx2">
              <a:lumMod val="20000"/>
              <a:lumOff val="80000"/>
            </a:schemeClr>
          </a:solidFill>
          <a:ln w="12191">
            <a:solidFill>
              <a:srgbClr val="000000"/>
            </a:solidFill>
          </a:ln>
        </p:spPr>
        <p:txBody>
          <a:bodyPr vert="horz" wrap="square" lIns="0" tIns="3810" rIns="0" bIns="0" rtlCol="0">
            <a:spAutoFit/>
          </a:bodyPr>
          <a:lstStyle/>
          <a:p>
            <a:pPr>
              <a:lnSpc>
                <a:spcPct val="100000"/>
              </a:lnSpc>
              <a:spcBef>
                <a:spcPts val="30"/>
              </a:spcBef>
            </a:pPr>
            <a:endParaRPr sz="1600">
              <a:latin typeface="Times New Roman"/>
              <a:cs typeface="Times New Roman"/>
            </a:endParaRPr>
          </a:p>
          <a:p>
            <a:pPr marL="466725">
              <a:lnSpc>
                <a:spcPct val="100000"/>
              </a:lnSpc>
            </a:pPr>
            <a:r>
              <a:rPr sz="1800" dirty="0">
                <a:latin typeface="Times New Roman"/>
                <a:cs typeface="Times New Roman"/>
              </a:rPr>
              <a:t>The</a:t>
            </a:r>
            <a:r>
              <a:rPr sz="1800" spc="-15" dirty="0">
                <a:latin typeface="Times New Roman"/>
                <a:cs typeface="Times New Roman"/>
              </a:rPr>
              <a:t> </a:t>
            </a:r>
            <a:r>
              <a:rPr sz="1800" dirty="0">
                <a:latin typeface="Times New Roman"/>
                <a:cs typeface="Times New Roman"/>
              </a:rPr>
              <a:t>Law</a:t>
            </a:r>
            <a:endParaRPr sz="1800">
              <a:latin typeface="Times New Roman"/>
              <a:cs typeface="Times New Roman"/>
            </a:endParaRPr>
          </a:p>
        </p:txBody>
      </p:sp>
      <p:sp>
        <p:nvSpPr>
          <p:cNvPr id="7" name="object 7"/>
          <p:cNvSpPr txBox="1"/>
          <p:nvPr/>
        </p:nvSpPr>
        <p:spPr>
          <a:xfrm>
            <a:off x="6096000" y="1828800"/>
            <a:ext cx="1752600" cy="762000"/>
          </a:xfrm>
          <a:prstGeom prst="rect">
            <a:avLst/>
          </a:prstGeom>
          <a:solidFill>
            <a:schemeClr val="tx2">
              <a:lumMod val="20000"/>
              <a:lumOff val="80000"/>
            </a:schemeClr>
          </a:solidFill>
          <a:ln w="12192">
            <a:solidFill>
              <a:srgbClr val="000000"/>
            </a:solidFill>
          </a:ln>
        </p:spPr>
        <p:txBody>
          <a:bodyPr vert="horz" wrap="square" lIns="0" tIns="99695" rIns="0" bIns="0" rtlCol="0">
            <a:spAutoFit/>
          </a:bodyPr>
          <a:lstStyle/>
          <a:p>
            <a:pPr marL="378460" marR="369570">
              <a:lnSpc>
                <a:spcPct val="100000"/>
              </a:lnSpc>
              <a:spcBef>
                <a:spcPts val="785"/>
              </a:spcBef>
            </a:pPr>
            <a:r>
              <a:rPr sz="1800" dirty="0">
                <a:latin typeface="Times New Roman"/>
                <a:cs typeface="Times New Roman"/>
              </a:rPr>
              <a:t>Regions</a:t>
            </a:r>
            <a:r>
              <a:rPr sz="1800" spc="-110" dirty="0">
                <a:latin typeface="Times New Roman"/>
                <a:cs typeface="Times New Roman"/>
              </a:rPr>
              <a:t> </a:t>
            </a:r>
            <a:r>
              <a:rPr sz="1800" dirty="0">
                <a:latin typeface="Times New Roman"/>
                <a:cs typeface="Times New Roman"/>
              </a:rPr>
              <a:t>of  Country</a:t>
            </a:r>
            <a:endParaRPr sz="1800">
              <a:latin typeface="Times New Roman"/>
              <a:cs typeface="Times New Roman"/>
            </a:endParaRPr>
          </a:p>
        </p:txBody>
      </p:sp>
      <p:sp>
        <p:nvSpPr>
          <p:cNvPr id="8" name="object 8"/>
          <p:cNvSpPr txBox="1"/>
          <p:nvPr/>
        </p:nvSpPr>
        <p:spPr>
          <a:xfrm>
            <a:off x="6096000" y="2895600"/>
            <a:ext cx="1752600" cy="762000"/>
          </a:xfrm>
          <a:prstGeom prst="rect">
            <a:avLst/>
          </a:prstGeom>
          <a:solidFill>
            <a:schemeClr val="tx2">
              <a:lumMod val="20000"/>
              <a:lumOff val="80000"/>
            </a:schemeClr>
          </a:solidFill>
          <a:ln w="12192">
            <a:solidFill>
              <a:srgbClr val="000000"/>
            </a:solidFill>
          </a:ln>
        </p:spPr>
        <p:txBody>
          <a:bodyPr vert="horz" wrap="square" lIns="0" tIns="3175" rIns="0" bIns="0" rtlCol="0">
            <a:spAutoFit/>
          </a:bodyPr>
          <a:lstStyle/>
          <a:p>
            <a:pPr>
              <a:lnSpc>
                <a:spcPct val="100000"/>
              </a:lnSpc>
              <a:spcBef>
                <a:spcPts val="25"/>
              </a:spcBef>
            </a:pPr>
            <a:endParaRPr sz="1600">
              <a:latin typeface="Times New Roman"/>
              <a:cs typeface="Times New Roman"/>
            </a:endParaRPr>
          </a:p>
          <a:p>
            <a:pPr marL="394335">
              <a:lnSpc>
                <a:spcPct val="100000"/>
              </a:lnSpc>
            </a:pPr>
            <a:r>
              <a:rPr sz="1800" dirty="0">
                <a:latin typeface="Times New Roman"/>
                <a:cs typeface="Times New Roman"/>
              </a:rPr>
              <a:t>Profession</a:t>
            </a:r>
            <a:endParaRPr sz="1800">
              <a:latin typeface="Times New Roman"/>
              <a:cs typeface="Times New Roman"/>
            </a:endParaRPr>
          </a:p>
        </p:txBody>
      </p:sp>
      <p:sp>
        <p:nvSpPr>
          <p:cNvPr id="9" name="object 9"/>
          <p:cNvSpPr txBox="1"/>
          <p:nvPr/>
        </p:nvSpPr>
        <p:spPr>
          <a:xfrm>
            <a:off x="6096000" y="3962400"/>
            <a:ext cx="1752600" cy="762000"/>
          </a:xfrm>
          <a:prstGeom prst="rect">
            <a:avLst/>
          </a:prstGeom>
          <a:solidFill>
            <a:schemeClr val="tx2">
              <a:lumMod val="20000"/>
              <a:lumOff val="80000"/>
            </a:schemeClr>
          </a:solidFill>
          <a:ln w="12192">
            <a:solidFill>
              <a:srgbClr val="000000"/>
            </a:solidFill>
          </a:ln>
        </p:spPr>
        <p:txBody>
          <a:bodyPr vert="horz" wrap="square" lIns="0" tIns="3175" rIns="0" bIns="0" rtlCol="0">
            <a:spAutoFit/>
          </a:bodyPr>
          <a:lstStyle/>
          <a:p>
            <a:pPr>
              <a:lnSpc>
                <a:spcPct val="100000"/>
              </a:lnSpc>
              <a:spcBef>
                <a:spcPts val="25"/>
              </a:spcBef>
            </a:pPr>
            <a:endParaRPr sz="1600">
              <a:latin typeface="Times New Roman"/>
              <a:cs typeface="Times New Roman"/>
            </a:endParaRPr>
          </a:p>
          <a:p>
            <a:pPr marL="426720">
              <a:lnSpc>
                <a:spcPct val="100000"/>
              </a:lnSpc>
            </a:pPr>
            <a:r>
              <a:rPr sz="1800" dirty="0">
                <a:latin typeface="Times New Roman"/>
                <a:cs typeface="Times New Roman"/>
              </a:rPr>
              <a:t>Employer</a:t>
            </a:r>
            <a:endParaRPr sz="1800">
              <a:latin typeface="Times New Roman"/>
              <a:cs typeface="Times New Roman"/>
            </a:endParaRPr>
          </a:p>
        </p:txBody>
      </p:sp>
      <p:sp>
        <p:nvSpPr>
          <p:cNvPr id="10" name="object 10"/>
          <p:cNvSpPr txBox="1"/>
          <p:nvPr/>
        </p:nvSpPr>
        <p:spPr>
          <a:xfrm>
            <a:off x="6096000" y="5029200"/>
            <a:ext cx="1752600" cy="762000"/>
          </a:xfrm>
          <a:prstGeom prst="rect">
            <a:avLst/>
          </a:prstGeom>
          <a:solidFill>
            <a:schemeClr val="tx2">
              <a:lumMod val="20000"/>
              <a:lumOff val="80000"/>
            </a:schemeClr>
          </a:solidFill>
          <a:ln w="12192">
            <a:solidFill>
              <a:srgbClr val="000000"/>
            </a:solidFill>
          </a:ln>
        </p:spPr>
        <p:txBody>
          <a:bodyPr vert="horz" wrap="square" lIns="0" tIns="3810" rIns="0" bIns="0" rtlCol="0">
            <a:spAutoFit/>
          </a:bodyPr>
          <a:lstStyle/>
          <a:p>
            <a:pPr>
              <a:lnSpc>
                <a:spcPct val="100000"/>
              </a:lnSpc>
              <a:spcBef>
                <a:spcPts val="30"/>
              </a:spcBef>
            </a:pPr>
            <a:endParaRPr sz="1600">
              <a:latin typeface="Times New Roman"/>
              <a:cs typeface="Times New Roman"/>
            </a:endParaRPr>
          </a:p>
          <a:p>
            <a:pPr marL="130175">
              <a:lnSpc>
                <a:spcPct val="100000"/>
              </a:lnSpc>
            </a:pPr>
            <a:r>
              <a:rPr sz="1800" dirty="0">
                <a:latin typeface="Times New Roman"/>
                <a:cs typeface="Times New Roman"/>
              </a:rPr>
              <a:t>Society at</a:t>
            </a:r>
            <a:r>
              <a:rPr sz="1800" spc="-60" dirty="0">
                <a:latin typeface="Times New Roman"/>
                <a:cs typeface="Times New Roman"/>
              </a:rPr>
              <a:t> </a:t>
            </a:r>
            <a:r>
              <a:rPr sz="1800" spc="-10" dirty="0">
                <a:latin typeface="Times New Roman"/>
                <a:cs typeface="Times New Roman"/>
              </a:rPr>
              <a:t>Large</a:t>
            </a:r>
            <a:endParaRPr sz="1800">
              <a:latin typeface="Times New Roman"/>
              <a:cs typeface="Times New Roman"/>
            </a:endParaRPr>
          </a:p>
        </p:txBody>
      </p:sp>
      <p:sp>
        <p:nvSpPr>
          <p:cNvPr id="11" name="object 11"/>
          <p:cNvSpPr/>
          <p:nvPr/>
        </p:nvSpPr>
        <p:spPr>
          <a:xfrm>
            <a:off x="3581400" y="1828800"/>
            <a:ext cx="1828800" cy="3962400"/>
          </a:xfrm>
          <a:custGeom>
            <a:avLst/>
            <a:gdLst/>
            <a:ahLst/>
            <a:cxnLst/>
            <a:rect l="l" t="t" r="r" b="b"/>
            <a:pathLst>
              <a:path w="1828800" h="3962400">
                <a:moveTo>
                  <a:pt x="0" y="762000"/>
                </a:moveTo>
                <a:lnTo>
                  <a:pt x="1752600" y="762000"/>
                </a:lnTo>
                <a:lnTo>
                  <a:pt x="1752600" y="0"/>
                </a:lnTo>
                <a:lnTo>
                  <a:pt x="0" y="0"/>
                </a:lnTo>
                <a:lnTo>
                  <a:pt x="0" y="762000"/>
                </a:lnTo>
                <a:close/>
              </a:path>
              <a:path w="1828800" h="3962400">
                <a:moveTo>
                  <a:pt x="76200" y="3962400"/>
                </a:moveTo>
                <a:lnTo>
                  <a:pt x="1828800" y="3962400"/>
                </a:lnTo>
                <a:lnTo>
                  <a:pt x="1828800" y="3200400"/>
                </a:lnTo>
                <a:lnTo>
                  <a:pt x="76200" y="3200400"/>
                </a:lnTo>
                <a:lnTo>
                  <a:pt x="76200" y="3962400"/>
                </a:lnTo>
                <a:close/>
              </a:path>
            </a:pathLst>
          </a:custGeom>
          <a:solidFill>
            <a:schemeClr val="tx2">
              <a:lumMod val="20000"/>
              <a:lumOff val="80000"/>
            </a:schemeClr>
          </a:solidFill>
          <a:ln w="12192">
            <a:solidFill>
              <a:srgbClr val="000000"/>
            </a:solidFill>
          </a:ln>
        </p:spPr>
        <p:txBody>
          <a:bodyPr wrap="square" lIns="0" tIns="0" rIns="0" bIns="0" rtlCol="0"/>
          <a:lstStyle/>
          <a:p>
            <a:endParaRPr/>
          </a:p>
        </p:txBody>
      </p:sp>
      <p:sp>
        <p:nvSpPr>
          <p:cNvPr id="12" name="object 12"/>
          <p:cNvSpPr txBox="1"/>
          <p:nvPr/>
        </p:nvSpPr>
        <p:spPr>
          <a:xfrm>
            <a:off x="4083811" y="5116829"/>
            <a:ext cx="903605" cy="574040"/>
          </a:xfrm>
          <a:prstGeom prst="rect">
            <a:avLst/>
          </a:prstGeom>
          <a:solidFill>
            <a:schemeClr val="tx2">
              <a:lumMod val="20000"/>
              <a:lumOff val="80000"/>
            </a:schemeClr>
          </a:solidFill>
        </p:spPr>
        <p:txBody>
          <a:bodyPr vert="horz" wrap="square" lIns="0" tIns="12700" rIns="0" bIns="0" rtlCol="0">
            <a:spAutoFit/>
          </a:bodyPr>
          <a:lstStyle/>
          <a:p>
            <a:pPr marL="12700" marR="5080">
              <a:lnSpc>
                <a:spcPct val="100000"/>
              </a:lnSpc>
              <a:spcBef>
                <a:spcPts val="100"/>
              </a:spcBef>
            </a:pPr>
            <a:r>
              <a:rPr sz="1800" dirty="0">
                <a:latin typeface="Times New Roman"/>
                <a:cs typeface="Times New Roman"/>
              </a:rPr>
              <a:t>Re</a:t>
            </a:r>
            <a:r>
              <a:rPr sz="1800" spc="5" dirty="0">
                <a:latin typeface="Times New Roman"/>
                <a:cs typeface="Times New Roman"/>
              </a:rPr>
              <a:t>l</a:t>
            </a:r>
            <a:r>
              <a:rPr sz="1800" dirty="0">
                <a:latin typeface="Times New Roman"/>
                <a:cs typeface="Times New Roman"/>
              </a:rPr>
              <a:t>ig</a:t>
            </a:r>
            <a:r>
              <a:rPr sz="1800" spc="5" dirty="0">
                <a:latin typeface="Times New Roman"/>
                <a:cs typeface="Times New Roman"/>
              </a:rPr>
              <a:t>i</a:t>
            </a:r>
            <a:r>
              <a:rPr sz="1800" spc="-5" dirty="0">
                <a:latin typeface="Times New Roman"/>
                <a:cs typeface="Times New Roman"/>
              </a:rPr>
              <a:t>ous  </a:t>
            </a:r>
            <a:r>
              <a:rPr sz="1800" dirty="0">
                <a:latin typeface="Times New Roman"/>
                <a:cs typeface="Times New Roman"/>
              </a:rPr>
              <a:t>Beliefs</a:t>
            </a:r>
            <a:endParaRPr sz="1800">
              <a:latin typeface="Times New Roman"/>
              <a:cs typeface="Times New Roman"/>
            </a:endParaRPr>
          </a:p>
        </p:txBody>
      </p:sp>
      <p:sp>
        <p:nvSpPr>
          <p:cNvPr id="13" name="object 13"/>
          <p:cNvSpPr/>
          <p:nvPr/>
        </p:nvSpPr>
        <p:spPr>
          <a:xfrm>
            <a:off x="3429000" y="2971799"/>
            <a:ext cx="2209800" cy="1676400"/>
          </a:xfrm>
          <a:custGeom>
            <a:avLst/>
            <a:gdLst/>
            <a:ahLst/>
            <a:cxnLst/>
            <a:rect l="l" t="t" r="r" b="b"/>
            <a:pathLst>
              <a:path w="2209800" h="1676400">
                <a:moveTo>
                  <a:pt x="2209800" y="838200"/>
                </a:moveTo>
                <a:lnTo>
                  <a:pt x="2208441" y="796378"/>
                </a:lnTo>
                <a:lnTo>
                  <a:pt x="2204428" y="755065"/>
                </a:lnTo>
                <a:lnTo>
                  <a:pt x="2197811" y="714349"/>
                </a:lnTo>
                <a:lnTo>
                  <a:pt x="2188667" y="674243"/>
                </a:lnTo>
                <a:lnTo>
                  <a:pt x="2177046" y="634822"/>
                </a:lnTo>
                <a:lnTo>
                  <a:pt x="2163013" y="596125"/>
                </a:lnTo>
                <a:lnTo>
                  <a:pt x="2146643" y="558203"/>
                </a:lnTo>
                <a:lnTo>
                  <a:pt x="2127986" y="521093"/>
                </a:lnTo>
                <a:lnTo>
                  <a:pt x="2107107" y="484847"/>
                </a:lnTo>
                <a:lnTo>
                  <a:pt x="2084070" y="449516"/>
                </a:lnTo>
                <a:lnTo>
                  <a:pt x="2058949" y="415150"/>
                </a:lnTo>
                <a:lnTo>
                  <a:pt x="2031796" y="381800"/>
                </a:lnTo>
                <a:lnTo>
                  <a:pt x="2002675" y="349504"/>
                </a:lnTo>
                <a:lnTo>
                  <a:pt x="1971649" y="318325"/>
                </a:lnTo>
                <a:lnTo>
                  <a:pt x="1938782" y="288290"/>
                </a:lnTo>
                <a:lnTo>
                  <a:pt x="1904149" y="259461"/>
                </a:lnTo>
                <a:lnTo>
                  <a:pt x="1867801" y="231889"/>
                </a:lnTo>
                <a:lnTo>
                  <a:pt x="1829790" y="205600"/>
                </a:lnTo>
                <a:lnTo>
                  <a:pt x="1790204" y="180670"/>
                </a:lnTo>
                <a:lnTo>
                  <a:pt x="1749094" y="157137"/>
                </a:lnTo>
                <a:lnTo>
                  <a:pt x="1706524" y="135051"/>
                </a:lnTo>
                <a:lnTo>
                  <a:pt x="1662569" y="114452"/>
                </a:lnTo>
                <a:lnTo>
                  <a:pt x="1617268" y="95389"/>
                </a:lnTo>
                <a:lnTo>
                  <a:pt x="1570697" y="77914"/>
                </a:lnTo>
                <a:lnTo>
                  <a:pt x="1522920" y="62077"/>
                </a:lnTo>
                <a:lnTo>
                  <a:pt x="1474000" y="47917"/>
                </a:lnTo>
                <a:lnTo>
                  <a:pt x="1424012" y="35496"/>
                </a:lnTo>
                <a:lnTo>
                  <a:pt x="1372997" y="24853"/>
                </a:lnTo>
                <a:lnTo>
                  <a:pt x="1321028" y="16040"/>
                </a:lnTo>
                <a:lnTo>
                  <a:pt x="1268171" y="9093"/>
                </a:lnTo>
                <a:lnTo>
                  <a:pt x="1214488" y="4076"/>
                </a:lnTo>
                <a:lnTo>
                  <a:pt x="1160043" y="1028"/>
                </a:lnTo>
                <a:lnTo>
                  <a:pt x="1104900" y="0"/>
                </a:lnTo>
                <a:lnTo>
                  <a:pt x="1049743" y="1028"/>
                </a:lnTo>
                <a:lnTo>
                  <a:pt x="995299" y="4076"/>
                </a:lnTo>
                <a:lnTo>
                  <a:pt x="941616" y="9093"/>
                </a:lnTo>
                <a:lnTo>
                  <a:pt x="888758" y="16040"/>
                </a:lnTo>
                <a:lnTo>
                  <a:pt x="836790" y="24853"/>
                </a:lnTo>
                <a:lnTo>
                  <a:pt x="785774" y="35496"/>
                </a:lnTo>
                <a:lnTo>
                  <a:pt x="735787" y="47917"/>
                </a:lnTo>
                <a:lnTo>
                  <a:pt x="686866" y="62077"/>
                </a:lnTo>
                <a:lnTo>
                  <a:pt x="639089" y="77914"/>
                </a:lnTo>
                <a:lnTo>
                  <a:pt x="592518" y="95389"/>
                </a:lnTo>
                <a:lnTo>
                  <a:pt x="547217" y="114452"/>
                </a:lnTo>
                <a:lnTo>
                  <a:pt x="503262" y="135051"/>
                </a:lnTo>
                <a:lnTo>
                  <a:pt x="460692" y="157137"/>
                </a:lnTo>
                <a:lnTo>
                  <a:pt x="419582" y="180670"/>
                </a:lnTo>
                <a:lnTo>
                  <a:pt x="379996" y="205600"/>
                </a:lnTo>
                <a:lnTo>
                  <a:pt x="341985" y="231889"/>
                </a:lnTo>
                <a:lnTo>
                  <a:pt x="305638" y="259461"/>
                </a:lnTo>
                <a:lnTo>
                  <a:pt x="271005" y="288290"/>
                </a:lnTo>
                <a:lnTo>
                  <a:pt x="238137" y="318325"/>
                </a:lnTo>
                <a:lnTo>
                  <a:pt x="207111" y="349504"/>
                </a:lnTo>
                <a:lnTo>
                  <a:pt x="177990" y="381800"/>
                </a:lnTo>
                <a:lnTo>
                  <a:pt x="150837" y="415150"/>
                </a:lnTo>
                <a:lnTo>
                  <a:pt x="125717" y="449516"/>
                </a:lnTo>
                <a:lnTo>
                  <a:pt x="102679" y="484847"/>
                </a:lnTo>
                <a:lnTo>
                  <a:pt x="81800" y="521093"/>
                </a:lnTo>
                <a:lnTo>
                  <a:pt x="63144" y="558203"/>
                </a:lnTo>
                <a:lnTo>
                  <a:pt x="46774" y="596125"/>
                </a:lnTo>
                <a:lnTo>
                  <a:pt x="32740" y="634822"/>
                </a:lnTo>
                <a:lnTo>
                  <a:pt x="21120" y="674243"/>
                </a:lnTo>
                <a:lnTo>
                  <a:pt x="11976" y="714349"/>
                </a:lnTo>
                <a:lnTo>
                  <a:pt x="5359" y="755065"/>
                </a:lnTo>
                <a:lnTo>
                  <a:pt x="1346" y="796378"/>
                </a:lnTo>
                <a:lnTo>
                  <a:pt x="0" y="838200"/>
                </a:lnTo>
                <a:lnTo>
                  <a:pt x="1346" y="880033"/>
                </a:lnTo>
                <a:lnTo>
                  <a:pt x="5359" y="921346"/>
                </a:lnTo>
                <a:lnTo>
                  <a:pt x="11976" y="962063"/>
                </a:lnTo>
                <a:lnTo>
                  <a:pt x="21120" y="1002169"/>
                </a:lnTo>
                <a:lnTo>
                  <a:pt x="32740" y="1041590"/>
                </a:lnTo>
                <a:lnTo>
                  <a:pt x="46774" y="1080287"/>
                </a:lnTo>
                <a:lnTo>
                  <a:pt x="63144" y="1118209"/>
                </a:lnTo>
                <a:lnTo>
                  <a:pt x="81800" y="1155319"/>
                </a:lnTo>
                <a:lnTo>
                  <a:pt x="102679" y="1191564"/>
                </a:lnTo>
                <a:lnTo>
                  <a:pt x="125717" y="1226896"/>
                </a:lnTo>
                <a:lnTo>
                  <a:pt x="150837" y="1261262"/>
                </a:lnTo>
                <a:lnTo>
                  <a:pt x="177990" y="1294612"/>
                </a:lnTo>
                <a:lnTo>
                  <a:pt x="207111" y="1326908"/>
                </a:lnTo>
                <a:lnTo>
                  <a:pt x="238137" y="1358087"/>
                </a:lnTo>
                <a:lnTo>
                  <a:pt x="271005" y="1388122"/>
                </a:lnTo>
                <a:lnTo>
                  <a:pt x="305638" y="1416951"/>
                </a:lnTo>
                <a:lnTo>
                  <a:pt x="341985" y="1444523"/>
                </a:lnTo>
                <a:lnTo>
                  <a:pt x="379996" y="1470812"/>
                </a:lnTo>
                <a:lnTo>
                  <a:pt x="419582" y="1495742"/>
                </a:lnTo>
                <a:lnTo>
                  <a:pt x="460692" y="1519275"/>
                </a:lnTo>
                <a:lnTo>
                  <a:pt x="503262" y="1541360"/>
                </a:lnTo>
                <a:lnTo>
                  <a:pt x="547217" y="1561960"/>
                </a:lnTo>
                <a:lnTo>
                  <a:pt x="592518" y="1581023"/>
                </a:lnTo>
                <a:lnTo>
                  <a:pt x="639089" y="1598498"/>
                </a:lnTo>
                <a:lnTo>
                  <a:pt x="686866" y="1614335"/>
                </a:lnTo>
                <a:lnTo>
                  <a:pt x="735787" y="1628495"/>
                </a:lnTo>
                <a:lnTo>
                  <a:pt x="785774" y="1640916"/>
                </a:lnTo>
                <a:lnTo>
                  <a:pt x="836790" y="1651558"/>
                </a:lnTo>
                <a:lnTo>
                  <a:pt x="888758" y="1660372"/>
                </a:lnTo>
                <a:lnTo>
                  <a:pt x="941616" y="1667319"/>
                </a:lnTo>
                <a:lnTo>
                  <a:pt x="995299" y="1672336"/>
                </a:lnTo>
                <a:lnTo>
                  <a:pt x="1049743" y="1675384"/>
                </a:lnTo>
                <a:lnTo>
                  <a:pt x="1104900" y="1676400"/>
                </a:lnTo>
                <a:lnTo>
                  <a:pt x="1160043" y="1675384"/>
                </a:lnTo>
                <a:lnTo>
                  <a:pt x="1214488" y="1672336"/>
                </a:lnTo>
                <a:lnTo>
                  <a:pt x="1268171" y="1667319"/>
                </a:lnTo>
                <a:lnTo>
                  <a:pt x="1321028" y="1660372"/>
                </a:lnTo>
                <a:lnTo>
                  <a:pt x="1372997" y="1651558"/>
                </a:lnTo>
                <a:lnTo>
                  <a:pt x="1424012" y="1640916"/>
                </a:lnTo>
                <a:lnTo>
                  <a:pt x="1474000" y="1628495"/>
                </a:lnTo>
                <a:lnTo>
                  <a:pt x="1522920" y="1614335"/>
                </a:lnTo>
                <a:lnTo>
                  <a:pt x="1570697" y="1598498"/>
                </a:lnTo>
                <a:lnTo>
                  <a:pt x="1617268" y="1581023"/>
                </a:lnTo>
                <a:lnTo>
                  <a:pt x="1662569" y="1561960"/>
                </a:lnTo>
                <a:lnTo>
                  <a:pt x="1706524" y="1541360"/>
                </a:lnTo>
                <a:lnTo>
                  <a:pt x="1749094" y="1519275"/>
                </a:lnTo>
                <a:lnTo>
                  <a:pt x="1790204" y="1495742"/>
                </a:lnTo>
                <a:lnTo>
                  <a:pt x="1829790" y="1470812"/>
                </a:lnTo>
                <a:lnTo>
                  <a:pt x="1867801" y="1444523"/>
                </a:lnTo>
                <a:lnTo>
                  <a:pt x="1904149" y="1416951"/>
                </a:lnTo>
                <a:lnTo>
                  <a:pt x="1938782" y="1388122"/>
                </a:lnTo>
                <a:lnTo>
                  <a:pt x="1971649" y="1358087"/>
                </a:lnTo>
                <a:lnTo>
                  <a:pt x="2002675" y="1326908"/>
                </a:lnTo>
                <a:lnTo>
                  <a:pt x="2031796" y="1294612"/>
                </a:lnTo>
                <a:lnTo>
                  <a:pt x="2058949" y="1261262"/>
                </a:lnTo>
                <a:lnTo>
                  <a:pt x="2084070" y="1226896"/>
                </a:lnTo>
                <a:lnTo>
                  <a:pt x="2107107" y="1191564"/>
                </a:lnTo>
                <a:lnTo>
                  <a:pt x="2127986" y="1155319"/>
                </a:lnTo>
                <a:lnTo>
                  <a:pt x="2146643" y="1118209"/>
                </a:lnTo>
                <a:lnTo>
                  <a:pt x="2163013" y="1080287"/>
                </a:lnTo>
                <a:lnTo>
                  <a:pt x="2177046" y="1041590"/>
                </a:lnTo>
                <a:lnTo>
                  <a:pt x="2188667" y="1002169"/>
                </a:lnTo>
                <a:lnTo>
                  <a:pt x="2197811" y="962063"/>
                </a:lnTo>
                <a:lnTo>
                  <a:pt x="2204428" y="921346"/>
                </a:lnTo>
                <a:lnTo>
                  <a:pt x="2208441" y="880033"/>
                </a:lnTo>
                <a:lnTo>
                  <a:pt x="2209800" y="838200"/>
                </a:lnTo>
                <a:close/>
              </a:path>
            </a:pathLst>
          </a:custGeom>
          <a:solidFill>
            <a:srgbClr val="F3FCBC"/>
          </a:solidFill>
        </p:spPr>
        <p:txBody>
          <a:bodyPr wrap="square" lIns="0" tIns="0" rIns="0" bIns="0" rtlCol="0"/>
          <a:lstStyle/>
          <a:p>
            <a:endParaRPr/>
          </a:p>
        </p:txBody>
      </p:sp>
      <p:sp>
        <p:nvSpPr>
          <p:cNvPr id="14" name="object 14"/>
          <p:cNvSpPr txBox="1"/>
          <p:nvPr/>
        </p:nvSpPr>
        <p:spPr>
          <a:xfrm>
            <a:off x="3757421" y="3455289"/>
            <a:ext cx="1477645" cy="299720"/>
          </a:xfrm>
          <a:prstGeom prst="rect">
            <a:avLst/>
          </a:prstGeom>
          <a:solidFill>
            <a:srgbClr val="F3FCBC"/>
          </a:solidFill>
        </p:spPr>
        <p:txBody>
          <a:bodyPr vert="horz" wrap="square" lIns="0" tIns="12700" rIns="0" bIns="0" rtlCol="0">
            <a:spAutoFit/>
          </a:bodyPr>
          <a:lstStyle/>
          <a:p>
            <a:pPr marL="12700">
              <a:lnSpc>
                <a:spcPct val="100000"/>
              </a:lnSpc>
              <a:spcBef>
                <a:spcPts val="100"/>
              </a:spcBef>
            </a:pPr>
            <a:r>
              <a:rPr sz="1800" b="1" spc="-5" dirty="0">
                <a:latin typeface="Times New Roman"/>
                <a:cs typeface="Times New Roman"/>
              </a:rPr>
              <a:t>The</a:t>
            </a:r>
            <a:r>
              <a:rPr sz="1800" b="1" spc="-60" dirty="0">
                <a:latin typeface="Times New Roman"/>
                <a:cs typeface="Times New Roman"/>
              </a:rPr>
              <a:t> </a:t>
            </a:r>
            <a:r>
              <a:rPr sz="1800" b="1" spc="-5" dirty="0">
                <a:latin typeface="Times New Roman"/>
                <a:cs typeface="Times New Roman"/>
              </a:rPr>
              <a:t>Individual</a:t>
            </a:r>
            <a:endParaRPr sz="1800" dirty="0">
              <a:latin typeface="Times New Roman"/>
              <a:cs typeface="Times New Roman"/>
            </a:endParaRPr>
          </a:p>
        </p:txBody>
      </p:sp>
      <p:sp>
        <p:nvSpPr>
          <p:cNvPr id="15" name="object 15"/>
          <p:cNvSpPr txBox="1"/>
          <p:nvPr/>
        </p:nvSpPr>
        <p:spPr>
          <a:xfrm>
            <a:off x="3937253" y="3866769"/>
            <a:ext cx="1117600" cy="299720"/>
          </a:xfrm>
          <a:prstGeom prst="rect">
            <a:avLst/>
          </a:prstGeom>
          <a:solidFill>
            <a:srgbClr val="F3FCBC"/>
          </a:solidFill>
        </p:spPr>
        <p:txBody>
          <a:bodyPr vert="horz" wrap="square" lIns="0" tIns="12700" rIns="0" bIns="0" rtlCol="0">
            <a:spAutoFit/>
          </a:bodyPr>
          <a:lstStyle/>
          <a:p>
            <a:pPr marL="12700">
              <a:lnSpc>
                <a:spcPct val="100000"/>
              </a:lnSpc>
              <a:spcBef>
                <a:spcPts val="100"/>
              </a:spcBef>
            </a:pPr>
            <a:r>
              <a:rPr sz="1800" b="1" spc="-5" dirty="0">
                <a:latin typeface="Times New Roman"/>
                <a:cs typeface="Times New Roman"/>
              </a:rPr>
              <a:t>Conscience</a:t>
            </a:r>
            <a:endParaRPr sz="1800" dirty="0">
              <a:latin typeface="Times New Roman"/>
              <a:cs typeface="Times New Roman"/>
            </a:endParaRPr>
          </a:p>
        </p:txBody>
      </p:sp>
      <p:grpSp>
        <p:nvGrpSpPr>
          <p:cNvPr id="16" name="object 16"/>
          <p:cNvGrpSpPr/>
          <p:nvPr/>
        </p:nvGrpSpPr>
        <p:grpSpPr>
          <a:xfrm>
            <a:off x="2809113" y="2201164"/>
            <a:ext cx="3298825" cy="3295650"/>
            <a:chOff x="2809113" y="2201164"/>
            <a:chExt cx="3298825" cy="3295650"/>
          </a:xfrm>
          <a:solidFill>
            <a:schemeClr val="tx2">
              <a:lumMod val="20000"/>
              <a:lumOff val="80000"/>
            </a:schemeClr>
          </a:solidFill>
        </p:grpSpPr>
        <p:sp>
          <p:nvSpPr>
            <p:cNvPr id="17" name="object 17"/>
            <p:cNvSpPr/>
            <p:nvPr/>
          </p:nvSpPr>
          <p:spPr>
            <a:xfrm>
              <a:off x="3581400" y="3810000"/>
              <a:ext cx="1905000" cy="0"/>
            </a:xfrm>
            <a:custGeom>
              <a:avLst/>
              <a:gdLst/>
              <a:ahLst/>
              <a:cxnLst/>
              <a:rect l="l" t="t" r="r" b="b"/>
              <a:pathLst>
                <a:path w="1905000">
                  <a:moveTo>
                    <a:pt x="0" y="0"/>
                  </a:moveTo>
                  <a:lnTo>
                    <a:pt x="1905000" y="0"/>
                  </a:lnTo>
                </a:path>
              </a:pathLst>
            </a:custGeom>
            <a:grpFill/>
            <a:ln w="12192">
              <a:solidFill>
                <a:srgbClr val="FFFFCC"/>
              </a:solidFill>
            </a:ln>
          </p:spPr>
          <p:txBody>
            <a:bodyPr wrap="square" lIns="0" tIns="0" rIns="0" bIns="0" rtlCol="0"/>
            <a:lstStyle/>
            <a:p>
              <a:endParaRPr/>
            </a:p>
          </p:txBody>
        </p:sp>
        <p:sp>
          <p:nvSpPr>
            <p:cNvPr id="18" name="object 18"/>
            <p:cNvSpPr/>
            <p:nvPr/>
          </p:nvSpPr>
          <p:spPr>
            <a:xfrm>
              <a:off x="2809113" y="2201163"/>
              <a:ext cx="3298825" cy="3295650"/>
            </a:xfrm>
            <a:custGeom>
              <a:avLst/>
              <a:gdLst/>
              <a:ahLst/>
              <a:cxnLst/>
              <a:rect l="l" t="t" r="r" b="b"/>
              <a:pathLst>
                <a:path w="3298825" h="3295650">
                  <a:moveTo>
                    <a:pt x="620649" y="1838198"/>
                  </a:moveTo>
                  <a:lnTo>
                    <a:pt x="523494" y="1838198"/>
                  </a:lnTo>
                  <a:lnTo>
                    <a:pt x="536448" y="1864106"/>
                  </a:lnTo>
                  <a:lnTo>
                    <a:pt x="4572" y="2130044"/>
                  </a:lnTo>
                  <a:lnTo>
                    <a:pt x="17526" y="2155952"/>
                  </a:lnTo>
                  <a:lnTo>
                    <a:pt x="549402" y="1890014"/>
                  </a:lnTo>
                  <a:lnTo>
                    <a:pt x="562356" y="1915922"/>
                  </a:lnTo>
                  <a:lnTo>
                    <a:pt x="606069" y="1857629"/>
                  </a:lnTo>
                  <a:lnTo>
                    <a:pt x="620649" y="1838198"/>
                  </a:lnTo>
                  <a:close/>
                </a:path>
                <a:path w="3298825" h="3295650">
                  <a:moveTo>
                    <a:pt x="620649" y="1380998"/>
                  </a:moveTo>
                  <a:lnTo>
                    <a:pt x="606069" y="1361567"/>
                  </a:lnTo>
                  <a:lnTo>
                    <a:pt x="562356" y="1303274"/>
                  </a:lnTo>
                  <a:lnTo>
                    <a:pt x="549402" y="1329194"/>
                  </a:lnTo>
                  <a:lnTo>
                    <a:pt x="17526" y="1063244"/>
                  </a:lnTo>
                  <a:lnTo>
                    <a:pt x="4572" y="1089152"/>
                  </a:lnTo>
                  <a:lnTo>
                    <a:pt x="536448" y="1355090"/>
                  </a:lnTo>
                  <a:lnTo>
                    <a:pt x="523494" y="1380998"/>
                  </a:lnTo>
                  <a:lnTo>
                    <a:pt x="620649" y="1380998"/>
                  </a:lnTo>
                  <a:close/>
                </a:path>
                <a:path w="3298825" h="3295650">
                  <a:moveTo>
                    <a:pt x="849249" y="1076198"/>
                  </a:moveTo>
                  <a:lnTo>
                    <a:pt x="838073" y="1030351"/>
                  </a:lnTo>
                  <a:lnTo>
                    <a:pt x="826262" y="981837"/>
                  </a:lnTo>
                  <a:lnTo>
                    <a:pt x="804202" y="1000518"/>
                  </a:lnTo>
                  <a:lnTo>
                    <a:pt x="22098" y="76200"/>
                  </a:lnTo>
                  <a:lnTo>
                    <a:pt x="0" y="94996"/>
                  </a:lnTo>
                  <a:lnTo>
                    <a:pt x="782066" y="1019263"/>
                  </a:lnTo>
                  <a:lnTo>
                    <a:pt x="759968" y="1037971"/>
                  </a:lnTo>
                  <a:lnTo>
                    <a:pt x="849249" y="1076198"/>
                  </a:lnTo>
                  <a:close/>
                </a:path>
                <a:path w="3298825" h="3295650">
                  <a:moveTo>
                    <a:pt x="925449" y="2142998"/>
                  </a:moveTo>
                  <a:lnTo>
                    <a:pt x="834644" y="2177415"/>
                  </a:lnTo>
                  <a:lnTo>
                    <a:pt x="855916" y="2197087"/>
                  </a:lnTo>
                  <a:lnTo>
                    <a:pt x="381" y="3123819"/>
                  </a:lnTo>
                  <a:lnTo>
                    <a:pt x="21717" y="3143377"/>
                  </a:lnTo>
                  <a:lnTo>
                    <a:pt x="877100" y="2216670"/>
                  </a:lnTo>
                  <a:lnTo>
                    <a:pt x="898398" y="2236343"/>
                  </a:lnTo>
                  <a:lnTo>
                    <a:pt x="912850" y="2186432"/>
                  </a:lnTo>
                  <a:lnTo>
                    <a:pt x="925449" y="2142998"/>
                  </a:lnTo>
                  <a:close/>
                </a:path>
                <a:path w="3298825" h="3295650">
                  <a:moveTo>
                    <a:pt x="1730883" y="2534666"/>
                  </a:moveTo>
                  <a:lnTo>
                    <a:pt x="1723644" y="2520188"/>
                  </a:lnTo>
                  <a:lnTo>
                    <a:pt x="1687449" y="2447798"/>
                  </a:lnTo>
                  <a:lnTo>
                    <a:pt x="1644015" y="2534666"/>
                  </a:lnTo>
                  <a:lnTo>
                    <a:pt x="1672971" y="2534666"/>
                  </a:lnTo>
                  <a:lnTo>
                    <a:pt x="1672971" y="2828798"/>
                  </a:lnTo>
                  <a:lnTo>
                    <a:pt x="1701927" y="2828798"/>
                  </a:lnTo>
                  <a:lnTo>
                    <a:pt x="1701927" y="2534666"/>
                  </a:lnTo>
                  <a:lnTo>
                    <a:pt x="1730883" y="2534666"/>
                  </a:lnTo>
                  <a:close/>
                </a:path>
                <a:path w="3298825" h="3295650">
                  <a:moveTo>
                    <a:pt x="1730883" y="684530"/>
                  </a:moveTo>
                  <a:lnTo>
                    <a:pt x="1701927" y="684530"/>
                  </a:lnTo>
                  <a:lnTo>
                    <a:pt x="1701927" y="390398"/>
                  </a:lnTo>
                  <a:lnTo>
                    <a:pt x="1672971" y="390398"/>
                  </a:lnTo>
                  <a:lnTo>
                    <a:pt x="1672971" y="684530"/>
                  </a:lnTo>
                  <a:lnTo>
                    <a:pt x="1644015" y="684530"/>
                  </a:lnTo>
                  <a:lnTo>
                    <a:pt x="1687449" y="771398"/>
                  </a:lnTo>
                  <a:lnTo>
                    <a:pt x="1723644" y="699008"/>
                  </a:lnTo>
                  <a:lnTo>
                    <a:pt x="1730883" y="684530"/>
                  </a:lnTo>
                  <a:close/>
                </a:path>
                <a:path w="3298825" h="3295650">
                  <a:moveTo>
                    <a:pt x="3291586" y="1166368"/>
                  </a:moveTo>
                  <a:lnTo>
                    <a:pt x="3283712" y="1138428"/>
                  </a:lnTo>
                  <a:lnTo>
                    <a:pt x="2833840" y="1267040"/>
                  </a:lnTo>
                  <a:lnTo>
                    <a:pt x="2825877" y="1239139"/>
                  </a:lnTo>
                  <a:lnTo>
                    <a:pt x="2754249" y="1304798"/>
                  </a:lnTo>
                  <a:lnTo>
                    <a:pt x="2849753" y="1322705"/>
                  </a:lnTo>
                  <a:lnTo>
                    <a:pt x="2842920" y="1298829"/>
                  </a:lnTo>
                  <a:lnTo>
                    <a:pt x="2841777" y="1294841"/>
                  </a:lnTo>
                  <a:lnTo>
                    <a:pt x="3291586" y="1166368"/>
                  </a:lnTo>
                  <a:close/>
                </a:path>
                <a:path w="3298825" h="3295650">
                  <a:moveTo>
                    <a:pt x="3293364" y="2205863"/>
                  </a:moveTo>
                  <a:lnTo>
                    <a:pt x="2839758" y="2011514"/>
                  </a:lnTo>
                  <a:lnTo>
                    <a:pt x="2842183" y="2005838"/>
                  </a:lnTo>
                  <a:lnTo>
                    <a:pt x="2851150" y="1984883"/>
                  </a:lnTo>
                  <a:lnTo>
                    <a:pt x="2754249" y="1990598"/>
                  </a:lnTo>
                  <a:lnTo>
                    <a:pt x="2816987" y="2064766"/>
                  </a:lnTo>
                  <a:lnTo>
                    <a:pt x="2828391" y="2038096"/>
                  </a:lnTo>
                  <a:lnTo>
                    <a:pt x="3281934" y="2232533"/>
                  </a:lnTo>
                  <a:lnTo>
                    <a:pt x="3293364" y="2205863"/>
                  </a:lnTo>
                  <a:close/>
                </a:path>
                <a:path w="3298825" h="3295650">
                  <a:moveTo>
                    <a:pt x="3298698" y="3276600"/>
                  </a:moveTo>
                  <a:lnTo>
                    <a:pt x="2516619" y="2352344"/>
                  </a:lnTo>
                  <a:lnTo>
                    <a:pt x="2529725" y="2341245"/>
                  </a:lnTo>
                  <a:lnTo>
                    <a:pt x="2538730" y="2333625"/>
                  </a:lnTo>
                  <a:lnTo>
                    <a:pt x="2449449" y="2295398"/>
                  </a:lnTo>
                  <a:lnTo>
                    <a:pt x="2472436" y="2389759"/>
                  </a:lnTo>
                  <a:lnTo>
                    <a:pt x="2494483" y="2371090"/>
                  </a:lnTo>
                  <a:lnTo>
                    <a:pt x="3276600" y="3295396"/>
                  </a:lnTo>
                  <a:lnTo>
                    <a:pt x="3298698" y="3276600"/>
                  </a:lnTo>
                  <a:close/>
                </a:path>
                <a:path w="3298825" h="3295650">
                  <a:moveTo>
                    <a:pt x="3298698" y="18796"/>
                  </a:moveTo>
                  <a:lnTo>
                    <a:pt x="3276600" y="0"/>
                  </a:lnTo>
                  <a:lnTo>
                    <a:pt x="2494483" y="924318"/>
                  </a:lnTo>
                  <a:lnTo>
                    <a:pt x="2472436" y="905637"/>
                  </a:lnTo>
                  <a:lnTo>
                    <a:pt x="2449449" y="999998"/>
                  </a:lnTo>
                  <a:lnTo>
                    <a:pt x="2538730" y="961771"/>
                  </a:lnTo>
                  <a:lnTo>
                    <a:pt x="2529725" y="954151"/>
                  </a:lnTo>
                  <a:lnTo>
                    <a:pt x="2516619" y="943063"/>
                  </a:lnTo>
                  <a:lnTo>
                    <a:pt x="3298698" y="18796"/>
                  </a:lnTo>
                  <a:close/>
                </a:path>
              </a:pathLst>
            </a:custGeom>
            <a:grpFill/>
          </p:spPr>
          <p:txBody>
            <a:bodyPr wrap="square" lIns="0" tIns="0" rIns="0" bIns="0" rtlCol="0"/>
            <a:lstStyle/>
            <a:p>
              <a:endParaRPr/>
            </a:p>
          </p:txBody>
        </p:sp>
      </p:grpSp>
      <p:sp>
        <p:nvSpPr>
          <p:cNvPr id="19" name="object 19"/>
          <p:cNvSpPr txBox="1"/>
          <p:nvPr/>
        </p:nvSpPr>
        <p:spPr>
          <a:xfrm>
            <a:off x="4135628" y="2026158"/>
            <a:ext cx="711835" cy="299720"/>
          </a:xfrm>
          <a:prstGeom prst="rect">
            <a:avLst/>
          </a:prstGeom>
          <a:solidFill>
            <a:schemeClr val="tx2">
              <a:lumMod val="20000"/>
              <a:lumOff val="80000"/>
            </a:schemeClr>
          </a:solidFill>
        </p:spPr>
        <p:txBody>
          <a:bodyPr vert="horz" wrap="square" lIns="0" tIns="12700" rIns="0" bIns="0" rtlCol="0">
            <a:spAutoFit/>
          </a:bodyPr>
          <a:lstStyle/>
          <a:p>
            <a:pPr marL="12700">
              <a:lnSpc>
                <a:spcPct val="100000"/>
              </a:lnSpc>
              <a:spcBef>
                <a:spcPts val="100"/>
              </a:spcBef>
            </a:pPr>
            <a:r>
              <a:rPr sz="1800" dirty="0">
                <a:latin typeface="Times New Roman"/>
                <a:cs typeface="Times New Roman"/>
              </a:rPr>
              <a:t>Cul</a:t>
            </a:r>
            <a:r>
              <a:rPr sz="1800" spc="5" dirty="0">
                <a:latin typeface="Times New Roman"/>
                <a:cs typeface="Times New Roman"/>
              </a:rPr>
              <a:t>t</a:t>
            </a:r>
            <a:r>
              <a:rPr sz="1800" dirty="0">
                <a:latin typeface="Times New Roman"/>
                <a:cs typeface="Times New Roman"/>
              </a:rPr>
              <a:t>ure</a:t>
            </a:r>
            <a:endParaRPr sz="1800">
              <a:latin typeface="Times New Roman"/>
              <a:cs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0" y="533400"/>
            <a:ext cx="5021960" cy="690574"/>
          </a:xfrm>
          <a:prstGeom prst="rect">
            <a:avLst/>
          </a:prstGeom>
        </p:spPr>
        <p:txBody>
          <a:bodyPr vert="horz" wrap="square" lIns="0" tIns="13335" rIns="0" bIns="0" rtlCol="0">
            <a:spAutoFit/>
          </a:bodyPr>
          <a:lstStyle/>
          <a:p>
            <a:pPr marL="12700">
              <a:lnSpc>
                <a:spcPct val="100000"/>
              </a:lnSpc>
              <a:spcBef>
                <a:spcPts val="105"/>
              </a:spcBef>
            </a:pPr>
            <a:r>
              <a:rPr b="0" dirty="0">
                <a:latin typeface="AR JULIAN" pitchFamily="2" charset="0"/>
                <a:cs typeface="Times New Roman"/>
              </a:rPr>
              <a:t>Moral</a:t>
            </a:r>
            <a:r>
              <a:rPr b="0" spc="-80" dirty="0">
                <a:latin typeface="AR JULIAN" pitchFamily="2" charset="0"/>
                <a:cs typeface="Times New Roman"/>
              </a:rPr>
              <a:t> </a:t>
            </a:r>
            <a:r>
              <a:rPr b="0" dirty="0">
                <a:latin typeface="AR JULIAN" pitchFamily="2" charset="0"/>
                <a:cs typeface="Times New Roman"/>
              </a:rPr>
              <a:t>behavior</a:t>
            </a:r>
          </a:p>
        </p:txBody>
      </p:sp>
      <p:sp>
        <p:nvSpPr>
          <p:cNvPr id="3" name="object 3"/>
          <p:cNvSpPr txBox="1"/>
          <p:nvPr/>
        </p:nvSpPr>
        <p:spPr>
          <a:xfrm>
            <a:off x="520700" y="1621662"/>
            <a:ext cx="7306309" cy="1730375"/>
          </a:xfrm>
          <a:prstGeom prst="rect">
            <a:avLst/>
          </a:prstGeom>
        </p:spPr>
        <p:txBody>
          <a:bodyPr vert="horz" wrap="square" lIns="0" tIns="12700" rIns="0" bIns="0" rtlCol="0">
            <a:spAutoFit/>
          </a:bodyPr>
          <a:lstStyle/>
          <a:p>
            <a:pPr marL="478790" marR="5080" indent="-466725" algn="just">
              <a:lnSpc>
                <a:spcPct val="99900"/>
              </a:lnSpc>
              <a:spcBef>
                <a:spcPts val="100"/>
              </a:spcBef>
              <a:buFont typeface="Wingdings"/>
              <a:buChar char=""/>
              <a:tabLst>
                <a:tab pos="478790" algn="l"/>
                <a:tab pos="479425" algn="l"/>
              </a:tabLst>
            </a:pPr>
            <a:r>
              <a:rPr sz="2800" spc="-5" dirty="0">
                <a:latin typeface="Times New Roman"/>
                <a:cs typeface="Times New Roman"/>
              </a:rPr>
              <a:t>Moral behavior is action or actions that produce  good outcomes for the individuals </a:t>
            </a:r>
            <a:r>
              <a:rPr sz="2800" spc="-10" dirty="0">
                <a:latin typeface="Times New Roman"/>
                <a:cs typeface="Times New Roman"/>
              </a:rPr>
              <a:t>as members  </a:t>
            </a:r>
            <a:r>
              <a:rPr sz="2800" spc="-5" dirty="0">
                <a:latin typeface="Times New Roman"/>
                <a:cs typeface="Times New Roman"/>
              </a:rPr>
              <a:t>of a community, </a:t>
            </a:r>
            <a:r>
              <a:rPr sz="2800" dirty="0">
                <a:latin typeface="Times New Roman"/>
                <a:cs typeface="Times New Roman"/>
              </a:rPr>
              <a:t>or </a:t>
            </a:r>
            <a:r>
              <a:rPr sz="2800" spc="-5" dirty="0">
                <a:latin typeface="Times New Roman"/>
                <a:cs typeface="Times New Roman"/>
              </a:rPr>
              <a:t>society, it </a:t>
            </a:r>
            <a:r>
              <a:rPr sz="2800" spc="-10" dirty="0">
                <a:latin typeface="Times New Roman"/>
                <a:cs typeface="Times New Roman"/>
              </a:rPr>
              <a:t>can </a:t>
            </a:r>
            <a:r>
              <a:rPr sz="2800" spc="-5" dirty="0">
                <a:latin typeface="Times New Roman"/>
                <a:cs typeface="Times New Roman"/>
              </a:rPr>
              <a:t>be applied to  the whole </a:t>
            </a:r>
            <a:r>
              <a:rPr sz="2800" dirty="0">
                <a:latin typeface="Times New Roman"/>
                <a:cs typeface="Times New Roman"/>
              </a:rPr>
              <a:t>global</a:t>
            </a:r>
            <a:r>
              <a:rPr sz="2800" spc="-35" dirty="0">
                <a:latin typeface="Times New Roman"/>
                <a:cs typeface="Times New Roman"/>
              </a:rPr>
              <a:t> </a:t>
            </a:r>
            <a:r>
              <a:rPr sz="2800" spc="-5" dirty="0">
                <a:latin typeface="Times New Roman"/>
                <a:cs typeface="Times New Roman"/>
              </a:rPr>
              <a:t>society.</a:t>
            </a:r>
            <a:endParaRPr sz="2800" dirty="0">
              <a:latin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501172"/>
            <a:ext cx="8229600" cy="689932"/>
          </a:xfrm>
          <a:prstGeom prst="rect">
            <a:avLst/>
          </a:prstGeom>
        </p:spPr>
        <p:txBody>
          <a:bodyPr vert="horz" wrap="square" lIns="0" tIns="12700" rIns="0" bIns="0" rtlCol="0">
            <a:spAutoFit/>
          </a:bodyPr>
          <a:lstStyle/>
          <a:p>
            <a:pPr marL="12700">
              <a:lnSpc>
                <a:spcPct val="100000"/>
              </a:lnSpc>
              <a:spcBef>
                <a:spcPts val="100"/>
              </a:spcBef>
            </a:pPr>
            <a:r>
              <a:rPr dirty="0">
                <a:latin typeface="AR JULIAN" pitchFamily="2" charset="0"/>
              </a:rPr>
              <a:t>Moral</a:t>
            </a:r>
            <a:r>
              <a:rPr spc="-75" dirty="0">
                <a:latin typeface="AR JULIAN" pitchFamily="2" charset="0"/>
              </a:rPr>
              <a:t> </a:t>
            </a:r>
            <a:r>
              <a:rPr dirty="0">
                <a:latin typeface="AR JULIAN" pitchFamily="2" charset="0"/>
              </a:rPr>
              <a:t>Standards</a:t>
            </a:r>
          </a:p>
        </p:txBody>
      </p:sp>
      <p:sp>
        <p:nvSpPr>
          <p:cNvPr id="3" name="object 3"/>
          <p:cNvSpPr txBox="1"/>
          <p:nvPr/>
        </p:nvSpPr>
        <p:spPr>
          <a:xfrm>
            <a:off x="596900" y="1084833"/>
            <a:ext cx="8124825" cy="4572406"/>
          </a:xfrm>
          <a:prstGeom prst="rect">
            <a:avLst/>
          </a:prstGeom>
        </p:spPr>
        <p:txBody>
          <a:bodyPr vert="horz" wrap="square" lIns="0" tIns="12065" rIns="0" bIns="0" rtlCol="0">
            <a:spAutoFit/>
          </a:bodyPr>
          <a:lstStyle/>
          <a:p>
            <a:pPr marL="402590" marR="5080" indent="-21590" algn="just">
              <a:lnSpc>
                <a:spcPct val="100299"/>
              </a:lnSpc>
              <a:spcBef>
                <a:spcPts val="95"/>
              </a:spcBef>
            </a:pPr>
            <a:r>
              <a:rPr sz="2400" dirty="0">
                <a:latin typeface="Times New Roman"/>
                <a:cs typeface="Times New Roman"/>
              </a:rPr>
              <a:t>Moral standards include the </a:t>
            </a:r>
            <a:r>
              <a:rPr sz="2400" i="1" dirty="0">
                <a:latin typeface="Times New Roman"/>
                <a:cs typeface="Times New Roman"/>
              </a:rPr>
              <a:t>norms </a:t>
            </a:r>
            <a:r>
              <a:rPr sz="2400" dirty="0">
                <a:latin typeface="Times New Roman"/>
                <a:cs typeface="Times New Roman"/>
              </a:rPr>
              <a:t>we have about the kinds of actions we  believe are </a:t>
            </a:r>
            <a:r>
              <a:rPr sz="2400" spc="-5" dirty="0">
                <a:latin typeface="Times New Roman"/>
                <a:cs typeface="Times New Roman"/>
              </a:rPr>
              <a:t>morally </a:t>
            </a:r>
            <a:r>
              <a:rPr sz="2400" dirty="0">
                <a:latin typeface="Times New Roman"/>
                <a:cs typeface="Times New Roman"/>
              </a:rPr>
              <a:t>right and </a:t>
            </a:r>
            <a:r>
              <a:rPr sz="2400" spc="5" dirty="0">
                <a:latin typeface="Times New Roman"/>
                <a:cs typeface="Times New Roman"/>
              </a:rPr>
              <a:t>wrong </a:t>
            </a:r>
            <a:r>
              <a:rPr sz="2400" dirty="0">
                <a:latin typeface="Times New Roman"/>
                <a:cs typeface="Times New Roman"/>
              </a:rPr>
              <a:t>as well as the </a:t>
            </a:r>
            <a:r>
              <a:rPr sz="2400" i="1" dirty="0">
                <a:latin typeface="Times New Roman"/>
                <a:cs typeface="Times New Roman"/>
              </a:rPr>
              <a:t>values </a:t>
            </a:r>
            <a:r>
              <a:rPr sz="2400" dirty="0">
                <a:latin typeface="Times New Roman"/>
                <a:cs typeface="Times New Roman"/>
              </a:rPr>
              <a:t>we place on the  kinds of objects we believe are </a:t>
            </a:r>
            <a:r>
              <a:rPr sz="2400" spc="-5" dirty="0">
                <a:latin typeface="Times New Roman"/>
                <a:cs typeface="Times New Roman"/>
              </a:rPr>
              <a:t>morally </a:t>
            </a:r>
            <a:r>
              <a:rPr sz="2400" dirty="0">
                <a:latin typeface="Times New Roman"/>
                <a:cs typeface="Times New Roman"/>
              </a:rPr>
              <a:t>good and </a:t>
            </a:r>
            <a:r>
              <a:rPr sz="2400" spc="-5" dirty="0">
                <a:latin typeface="Times New Roman"/>
                <a:cs typeface="Times New Roman"/>
              </a:rPr>
              <a:t>morally </a:t>
            </a:r>
            <a:r>
              <a:rPr sz="2400" dirty="0">
                <a:latin typeface="Times New Roman"/>
                <a:cs typeface="Times New Roman"/>
              </a:rPr>
              <a:t>bad. Moral</a:t>
            </a:r>
            <a:r>
              <a:rPr sz="2400" spc="-185" dirty="0">
                <a:latin typeface="Times New Roman"/>
                <a:cs typeface="Times New Roman"/>
              </a:rPr>
              <a:t> </a:t>
            </a:r>
            <a:r>
              <a:rPr sz="2400" spc="-5" dirty="0">
                <a:latin typeface="Times New Roman"/>
                <a:cs typeface="Times New Roman"/>
              </a:rPr>
              <a:t>norms  </a:t>
            </a:r>
            <a:r>
              <a:rPr sz="2400" dirty="0">
                <a:latin typeface="Times New Roman"/>
                <a:cs typeface="Times New Roman"/>
              </a:rPr>
              <a:t>can usually be expressed as general rules, </a:t>
            </a:r>
            <a:r>
              <a:rPr sz="2400" spc="-5" dirty="0">
                <a:latin typeface="Times New Roman"/>
                <a:cs typeface="Times New Roman"/>
              </a:rPr>
              <a:t>ie. </a:t>
            </a:r>
            <a:r>
              <a:rPr sz="2400" dirty="0">
                <a:latin typeface="Times New Roman"/>
                <a:cs typeface="Times New Roman"/>
              </a:rPr>
              <a:t>“Always </a:t>
            </a:r>
            <a:r>
              <a:rPr sz="2400" spc="-5" dirty="0">
                <a:latin typeface="Times New Roman"/>
                <a:cs typeface="Times New Roman"/>
              </a:rPr>
              <a:t>tell </a:t>
            </a:r>
            <a:r>
              <a:rPr sz="2400" dirty="0">
                <a:latin typeface="Times New Roman"/>
                <a:cs typeface="Times New Roman"/>
              </a:rPr>
              <a:t>the truth.” </a:t>
            </a:r>
            <a:r>
              <a:rPr sz="2400" spc="-5" dirty="0">
                <a:latin typeface="Times New Roman"/>
                <a:cs typeface="Times New Roman"/>
              </a:rPr>
              <a:t>Moral  </a:t>
            </a:r>
            <a:r>
              <a:rPr sz="2400" dirty="0">
                <a:latin typeface="Times New Roman"/>
                <a:cs typeface="Times New Roman"/>
              </a:rPr>
              <a:t>values can usually be expressed as </a:t>
            </a:r>
            <a:r>
              <a:rPr sz="2400" spc="-5" dirty="0">
                <a:latin typeface="Times New Roman"/>
                <a:cs typeface="Times New Roman"/>
              </a:rPr>
              <a:t>statements </a:t>
            </a:r>
            <a:r>
              <a:rPr sz="2400" dirty="0">
                <a:latin typeface="Times New Roman"/>
                <a:cs typeface="Times New Roman"/>
              </a:rPr>
              <a:t>describing objects or features  of objects, i.e. “ Honesty </a:t>
            </a:r>
            <a:r>
              <a:rPr sz="2400" baseline="1157" dirty="0">
                <a:latin typeface="Times New Roman"/>
                <a:cs typeface="Times New Roman"/>
              </a:rPr>
              <a:t>is</a:t>
            </a:r>
            <a:r>
              <a:rPr sz="2400" spc="-142" baseline="1157" dirty="0">
                <a:latin typeface="Times New Roman"/>
                <a:cs typeface="Times New Roman"/>
              </a:rPr>
              <a:t> </a:t>
            </a:r>
            <a:r>
              <a:rPr sz="2400" baseline="1157" dirty="0">
                <a:latin typeface="Times New Roman"/>
                <a:cs typeface="Times New Roman"/>
              </a:rPr>
              <a:t>good.”</a:t>
            </a:r>
          </a:p>
          <a:p>
            <a:pPr marL="12700" algn="just">
              <a:lnSpc>
                <a:spcPct val="100000"/>
              </a:lnSpc>
              <a:spcBef>
                <a:spcPts val="540"/>
              </a:spcBef>
            </a:pPr>
            <a:r>
              <a:rPr sz="2400" b="1" dirty="0">
                <a:latin typeface="Times New Roman"/>
                <a:cs typeface="Times New Roman"/>
              </a:rPr>
              <a:t>Origin Of Moral</a:t>
            </a:r>
            <a:r>
              <a:rPr sz="2400" b="1" spc="-50" dirty="0">
                <a:latin typeface="Times New Roman"/>
                <a:cs typeface="Times New Roman"/>
              </a:rPr>
              <a:t> </a:t>
            </a:r>
            <a:r>
              <a:rPr sz="2400" b="1" spc="-5" dirty="0" smtClean="0">
                <a:latin typeface="Times New Roman"/>
                <a:cs typeface="Times New Roman"/>
              </a:rPr>
              <a:t>Standards</a:t>
            </a:r>
            <a:r>
              <a:rPr lang="en-US" sz="2400" b="1" spc="-5" dirty="0" smtClean="0">
                <a:latin typeface="Times New Roman"/>
                <a:cs typeface="Times New Roman"/>
              </a:rPr>
              <a:t>- </a:t>
            </a:r>
          </a:p>
          <a:p>
            <a:pPr marL="12700" algn="just">
              <a:lnSpc>
                <a:spcPct val="100000"/>
              </a:lnSpc>
              <a:spcBef>
                <a:spcPts val="540"/>
              </a:spcBef>
            </a:pPr>
            <a:r>
              <a:rPr sz="2400" dirty="0" smtClean="0">
                <a:latin typeface="Times New Roman"/>
                <a:cs typeface="Times New Roman"/>
              </a:rPr>
              <a:t>During </a:t>
            </a:r>
            <a:r>
              <a:rPr sz="2400" dirty="0">
                <a:latin typeface="Times New Roman"/>
                <a:cs typeface="Times New Roman"/>
              </a:rPr>
              <a:t>childhood </a:t>
            </a:r>
            <a:r>
              <a:rPr sz="2400" spc="-5" dirty="0">
                <a:latin typeface="Times New Roman"/>
                <a:cs typeface="Times New Roman"/>
              </a:rPr>
              <a:t>moral </a:t>
            </a:r>
            <a:r>
              <a:rPr sz="2400" dirty="0">
                <a:latin typeface="Times New Roman"/>
                <a:cs typeface="Times New Roman"/>
              </a:rPr>
              <a:t>standards are absorbed from </a:t>
            </a:r>
            <a:r>
              <a:rPr sz="2400" spc="-5" dirty="0">
                <a:latin typeface="Times New Roman"/>
                <a:cs typeface="Times New Roman"/>
              </a:rPr>
              <a:t>family, </a:t>
            </a:r>
            <a:r>
              <a:rPr sz="2400" dirty="0">
                <a:latin typeface="Times New Roman"/>
                <a:cs typeface="Times New Roman"/>
              </a:rPr>
              <a:t>friends</a:t>
            </a:r>
            <a:r>
              <a:rPr sz="2400" spc="-200" dirty="0">
                <a:latin typeface="Times New Roman"/>
                <a:cs typeface="Times New Roman"/>
              </a:rPr>
              <a:t> </a:t>
            </a:r>
            <a:r>
              <a:rPr sz="2400" dirty="0">
                <a:latin typeface="Times New Roman"/>
                <a:cs typeface="Times New Roman"/>
              </a:rPr>
              <a:t>and  various </a:t>
            </a:r>
            <a:r>
              <a:rPr sz="2400" spc="-5" dirty="0">
                <a:latin typeface="Times New Roman"/>
                <a:cs typeface="Times New Roman"/>
              </a:rPr>
              <a:t>societal institutions. Later </a:t>
            </a:r>
            <a:r>
              <a:rPr sz="2400" dirty="0">
                <a:latin typeface="Times New Roman"/>
                <a:cs typeface="Times New Roman"/>
              </a:rPr>
              <a:t>in </a:t>
            </a:r>
            <a:r>
              <a:rPr sz="2400" spc="-5" dirty="0">
                <a:latin typeface="Times New Roman"/>
                <a:cs typeface="Times New Roman"/>
              </a:rPr>
              <a:t>life </a:t>
            </a:r>
            <a:r>
              <a:rPr sz="2400" dirty="0">
                <a:latin typeface="Times New Roman"/>
                <a:cs typeface="Times New Roman"/>
              </a:rPr>
              <a:t>experiences, learning and  </a:t>
            </a:r>
            <a:r>
              <a:rPr sz="2400" spc="-5" dirty="0">
                <a:latin typeface="Times New Roman"/>
                <a:cs typeface="Times New Roman"/>
              </a:rPr>
              <a:t>intellectual </a:t>
            </a:r>
            <a:r>
              <a:rPr sz="2400" dirty="0">
                <a:latin typeface="Times New Roman"/>
                <a:cs typeface="Times New Roman"/>
              </a:rPr>
              <a:t>development help a person in </a:t>
            </a:r>
            <a:r>
              <a:rPr sz="2400" spc="-5" dirty="0">
                <a:latin typeface="Times New Roman"/>
                <a:cs typeface="Times New Roman"/>
              </a:rPr>
              <a:t>forming </a:t>
            </a:r>
            <a:r>
              <a:rPr sz="2400" dirty="0">
                <a:latin typeface="Times New Roman"/>
                <a:cs typeface="Times New Roman"/>
              </a:rPr>
              <a:t>these</a:t>
            </a:r>
            <a:r>
              <a:rPr sz="2400" spc="-160" dirty="0">
                <a:latin typeface="Times New Roman"/>
                <a:cs typeface="Times New Roman"/>
              </a:rPr>
              <a:t> </a:t>
            </a:r>
            <a:r>
              <a:rPr sz="2400" dirty="0">
                <a:latin typeface="Times New Roman"/>
                <a:cs typeface="Times New Roman"/>
              </a:rPr>
              <a:t>standards.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501172"/>
            <a:ext cx="8229600" cy="689932"/>
          </a:xfrm>
          <a:prstGeom prst="rect">
            <a:avLst/>
          </a:prstGeom>
        </p:spPr>
        <p:txBody>
          <a:bodyPr vert="horz" wrap="square" lIns="0" tIns="12700" rIns="0" bIns="0" rtlCol="0">
            <a:spAutoFit/>
          </a:bodyPr>
          <a:lstStyle/>
          <a:p>
            <a:pPr marL="12700">
              <a:lnSpc>
                <a:spcPct val="100000"/>
              </a:lnSpc>
              <a:spcBef>
                <a:spcPts val="100"/>
              </a:spcBef>
            </a:pPr>
            <a:r>
              <a:rPr dirty="0">
                <a:latin typeface="AR JULIAN" pitchFamily="2" charset="0"/>
              </a:rPr>
              <a:t>Moral</a:t>
            </a:r>
            <a:r>
              <a:rPr spc="-75" dirty="0">
                <a:latin typeface="AR JULIAN" pitchFamily="2" charset="0"/>
              </a:rPr>
              <a:t> </a:t>
            </a:r>
            <a:r>
              <a:rPr dirty="0">
                <a:latin typeface="AR JULIAN" pitchFamily="2" charset="0"/>
              </a:rPr>
              <a:t>Standards</a:t>
            </a:r>
          </a:p>
        </p:txBody>
      </p:sp>
      <p:sp>
        <p:nvSpPr>
          <p:cNvPr id="3" name="object 3"/>
          <p:cNvSpPr txBox="1"/>
          <p:nvPr/>
        </p:nvSpPr>
        <p:spPr>
          <a:xfrm>
            <a:off x="520700" y="1161034"/>
            <a:ext cx="8216265" cy="4927600"/>
          </a:xfrm>
          <a:prstGeom prst="rect">
            <a:avLst/>
          </a:prstGeom>
        </p:spPr>
        <p:txBody>
          <a:bodyPr vert="horz" wrap="square" lIns="0" tIns="12700" rIns="0" bIns="0" rtlCol="0">
            <a:spAutoFit/>
          </a:bodyPr>
          <a:lstStyle/>
          <a:p>
            <a:pPr marL="478790" marR="5080" indent="-466725" algn="just">
              <a:lnSpc>
                <a:spcPct val="100000"/>
              </a:lnSpc>
              <a:spcBef>
                <a:spcPts val="100"/>
              </a:spcBef>
              <a:buFont typeface="Wingdings"/>
              <a:buChar char=""/>
              <a:tabLst>
                <a:tab pos="478790" algn="l"/>
                <a:tab pos="479425" algn="l"/>
              </a:tabLst>
            </a:pPr>
            <a:r>
              <a:rPr sz="2400" dirty="0">
                <a:latin typeface="Times New Roman" pitchFamily="18" charset="0"/>
                <a:cs typeface="Times New Roman" pitchFamily="18" charset="0"/>
              </a:rPr>
              <a:t>Moral standards deal with </a:t>
            </a:r>
            <a:r>
              <a:rPr sz="2400" spc="-5" dirty="0">
                <a:latin typeface="Times New Roman" pitchFamily="18" charset="0"/>
                <a:cs typeface="Times New Roman" pitchFamily="18" charset="0"/>
              </a:rPr>
              <a:t>matters, </a:t>
            </a:r>
            <a:r>
              <a:rPr sz="2400" dirty="0">
                <a:latin typeface="Times New Roman" pitchFamily="18" charset="0"/>
                <a:cs typeface="Times New Roman" pitchFamily="18" charset="0"/>
              </a:rPr>
              <a:t>which can seriously injure  or seriously benefit </a:t>
            </a:r>
            <a:r>
              <a:rPr sz="2400" spc="-5" dirty="0">
                <a:latin typeface="Times New Roman" pitchFamily="18" charset="0"/>
                <a:cs typeface="Times New Roman" pitchFamily="18" charset="0"/>
              </a:rPr>
              <a:t>human </a:t>
            </a:r>
            <a:r>
              <a:rPr sz="2400" dirty="0">
                <a:latin typeface="Times New Roman" pitchFamily="18" charset="0"/>
                <a:cs typeface="Times New Roman" pitchFamily="18" charset="0"/>
              </a:rPr>
              <a:t>beings while it </a:t>
            </a:r>
            <a:r>
              <a:rPr sz="2400" spc="-5" dirty="0">
                <a:latin typeface="Times New Roman" pitchFamily="18" charset="0"/>
                <a:cs typeface="Times New Roman" pitchFamily="18" charset="0"/>
              </a:rPr>
              <a:t>is </a:t>
            </a:r>
            <a:r>
              <a:rPr sz="2400" dirty="0">
                <a:latin typeface="Times New Roman" pitchFamily="18" charset="0"/>
                <a:cs typeface="Times New Roman" pitchFamily="18" charset="0"/>
              </a:rPr>
              <a:t>not the case with  </a:t>
            </a:r>
            <a:r>
              <a:rPr sz="2400" spc="-5" dirty="0">
                <a:latin typeface="Times New Roman" pitchFamily="18" charset="0"/>
                <a:cs typeface="Times New Roman" pitchFamily="18" charset="0"/>
              </a:rPr>
              <a:t>non-moral </a:t>
            </a:r>
            <a:r>
              <a:rPr sz="2400" dirty="0">
                <a:latin typeface="Times New Roman" pitchFamily="18" charset="0"/>
                <a:cs typeface="Times New Roman" pitchFamily="18" charset="0"/>
              </a:rPr>
              <a:t>standards. </a:t>
            </a:r>
            <a:r>
              <a:rPr sz="2400" spc="-5" dirty="0">
                <a:latin typeface="Times New Roman" pitchFamily="18" charset="0"/>
                <a:cs typeface="Times New Roman" pitchFamily="18" charset="0"/>
              </a:rPr>
              <a:t>Examples </a:t>
            </a:r>
            <a:r>
              <a:rPr sz="2400" dirty="0">
                <a:latin typeface="Times New Roman" pitchFamily="18" charset="0"/>
                <a:cs typeface="Times New Roman" pitchFamily="18" charset="0"/>
              </a:rPr>
              <a:t>of non-moral standards</a:t>
            </a:r>
            <a:r>
              <a:rPr sz="2400" spc="-100" dirty="0">
                <a:latin typeface="Times New Roman" pitchFamily="18" charset="0"/>
                <a:cs typeface="Times New Roman" pitchFamily="18" charset="0"/>
              </a:rPr>
              <a:t> </a:t>
            </a:r>
            <a:r>
              <a:rPr sz="2400" dirty="0">
                <a:latin typeface="Times New Roman" pitchFamily="18" charset="0"/>
                <a:cs typeface="Times New Roman" pitchFamily="18" charset="0"/>
              </a:rPr>
              <a:t>include  the standards of etiquette by which </a:t>
            </a:r>
            <a:r>
              <a:rPr sz="2400" spc="-5" dirty="0">
                <a:latin typeface="Times New Roman" pitchFamily="18" charset="0"/>
                <a:cs typeface="Times New Roman" pitchFamily="18" charset="0"/>
              </a:rPr>
              <a:t>we </a:t>
            </a:r>
            <a:r>
              <a:rPr sz="2400" dirty="0">
                <a:latin typeface="Times New Roman" pitchFamily="18" charset="0"/>
                <a:cs typeface="Times New Roman" pitchFamily="18" charset="0"/>
              </a:rPr>
              <a:t>judge </a:t>
            </a:r>
            <a:r>
              <a:rPr sz="2400" spc="-5" dirty="0">
                <a:latin typeface="Times New Roman" pitchFamily="18" charset="0"/>
                <a:cs typeface="Times New Roman" pitchFamily="18" charset="0"/>
              </a:rPr>
              <a:t>manners as </a:t>
            </a:r>
            <a:r>
              <a:rPr sz="2400" dirty="0">
                <a:latin typeface="Times New Roman" pitchFamily="18" charset="0"/>
                <a:cs typeface="Times New Roman" pitchFamily="18" charset="0"/>
              </a:rPr>
              <a:t>good  or bad, and the </a:t>
            </a:r>
            <a:r>
              <a:rPr sz="2400" spc="-5" dirty="0">
                <a:latin typeface="Times New Roman" pitchFamily="18" charset="0"/>
                <a:cs typeface="Times New Roman" pitchFamily="18" charset="0"/>
              </a:rPr>
              <a:t>standards we </a:t>
            </a:r>
            <a:r>
              <a:rPr sz="2400" dirty="0">
                <a:latin typeface="Times New Roman" pitchFamily="18" charset="0"/>
                <a:cs typeface="Times New Roman" pitchFamily="18" charset="0"/>
              </a:rPr>
              <a:t>call “law” by </a:t>
            </a:r>
            <a:r>
              <a:rPr sz="2400" spc="-5" dirty="0">
                <a:latin typeface="Times New Roman" pitchFamily="18" charset="0"/>
                <a:cs typeface="Times New Roman" pitchFamily="18" charset="0"/>
              </a:rPr>
              <a:t>which we </a:t>
            </a:r>
            <a:r>
              <a:rPr sz="2400" dirty="0">
                <a:latin typeface="Times New Roman" pitchFamily="18" charset="0"/>
                <a:cs typeface="Times New Roman" pitchFamily="18" charset="0"/>
              </a:rPr>
              <a:t>judge  legal right and</a:t>
            </a:r>
            <a:r>
              <a:rPr sz="2400" spc="-60" dirty="0">
                <a:latin typeface="Times New Roman" pitchFamily="18" charset="0"/>
                <a:cs typeface="Times New Roman" pitchFamily="18" charset="0"/>
              </a:rPr>
              <a:t> </a:t>
            </a:r>
            <a:r>
              <a:rPr sz="2400" dirty="0">
                <a:latin typeface="Times New Roman" pitchFamily="18" charset="0"/>
                <a:cs typeface="Times New Roman" pitchFamily="18" charset="0"/>
              </a:rPr>
              <a:t>wrong.</a:t>
            </a:r>
          </a:p>
          <a:p>
            <a:pPr marL="478790" marR="221615" indent="-466725" algn="just">
              <a:lnSpc>
                <a:spcPct val="100000"/>
              </a:lnSpc>
              <a:spcBef>
                <a:spcPts val="580"/>
              </a:spcBef>
              <a:buFont typeface="Wingdings"/>
              <a:buChar char=""/>
              <a:tabLst>
                <a:tab pos="478790" algn="l"/>
                <a:tab pos="479425" algn="l"/>
              </a:tabLst>
            </a:pPr>
            <a:r>
              <a:rPr sz="2400" dirty="0">
                <a:latin typeface="Times New Roman" pitchFamily="18" charset="0"/>
                <a:cs typeface="Times New Roman" pitchFamily="18" charset="0"/>
              </a:rPr>
              <a:t>Moral standards are not </a:t>
            </a:r>
            <a:r>
              <a:rPr sz="2400" spc="-5" dirty="0">
                <a:latin typeface="Times New Roman" pitchFamily="18" charset="0"/>
                <a:cs typeface="Times New Roman" pitchFamily="18" charset="0"/>
              </a:rPr>
              <a:t>formed </a:t>
            </a:r>
            <a:r>
              <a:rPr sz="2400" dirty="0">
                <a:latin typeface="Times New Roman" pitchFamily="18" charset="0"/>
                <a:cs typeface="Times New Roman" pitchFamily="18" charset="0"/>
              </a:rPr>
              <a:t>or changed by the decision</a:t>
            </a:r>
            <a:r>
              <a:rPr sz="2400" spc="-165" dirty="0">
                <a:latin typeface="Times New Roman" pitchFamily="18" charset="0"/>
                <a:cs typeface="Times New Roman" pitchFamily="18" charset="0"/>
              </a:rPr>
              <a:t> </a:t>
            </a:r>
            <a:r>
              <a:rPr sz="2400" dirty="0">
                <a:latin typeface="Times New Roman" pitchFamily="18" charset="0"/>
                <a:cs typeface="Times New Roman" pitchFamily="18" charset="0"/>
              </a:rPr>
              <a:t>of  particular </a:t>
            </a:r>
            <a:r>
              <a:rPr sz="2400" spc="-5" dirty="0">
                <a:latin typeface="Times New Roman" pitchFamily="18" charset="0"/>
                <a:cs typeface="Times New Roman" pitchFamily="18" charset="0"/>
              </a:rPr>
              <a:t>authoritative </a:t>
            </a:r>
            <a:r>
              <a:rPr sz="2400" dirty="0">
                <a:latin typeface="Times New Roman" pitchFamily="18" charset="0"/>
                <a:cs typeface="Times New Roman" pitchFamily="18" charset="0"/>
              </a:rPr>
              <a:t>bodies and the validity of these  standards lies on the adequacy of the reasons that are taken</a:t>
            </a:r>
            <a:r>
              <a:rPr sz="2400" spc="-225" dirty="0">
                <a:latin typeface="Times New Roman" pitchFamily="18" charset="0"/>
                <a:cs typeface="Times New Roman" pitchFamily="18" charset="0"/>
              </a:rPr>
              <a:t> </a:t>
            </a:r>
            <a:r>
              <a:rPr sz="2400" dirty="0">
                <a:latin typeface="Times New Roman" pitchFamily="18" charset="0"/>
                <a:cs typeface="Times New Roman" pitchFamily="18" charset="0"/>
              </a:rPr>
              <a:t>to  support and justify</a:t>
            </a:r>
            <a:r>
              <a:rPr sz="2400" spc="-45" dirty="0">
                <a:latin typeface="Times New Roman" pitchFamily="18" charset="0"/>
                <a:cs typeface="Times New Roman" pitchFamily="18" charset="0"/>
              </a:rPr>
              <a:t> </a:t>
            </a:r>
            <a:r>
              <a:rPr sz="2400" spc="-5" dirty="0">
                <a:latin typeface="Times New Roman" pitchFamily="18" charset="0"/>
                <a:cs typeface="Times New Roman" pitchFamily="18" charset="0"/>
              </a:rPr>
              <a:t>them.</a:t>
            </a:r>
            <a:endParaRPr sz="2400" dirty="0">
              <a:latin typeface="Times New Roman" pitchFamily="18" charset="0"/>
              <a:cs typeface="Times New Roman" pitchFamily="18" charset="0"/>
            </a:endParaRPr>
          </a:p>
          <a:p>
            <a:pPr marL="478790" marR="161925" indent="-466725" algn="just">
              <a:lnSpc>
                <a:spcPct val="100000"/>
              </a:lnSpc>
              <a:spcBef>
                <a:spcPts val="580"/>
              </a:spcBef>
              <a:buFont typeface="Wingdings"/>
              <a:buChar char=""/>
              <a:tabLst>
                <a:tab pos="554990" algn="l"/>
                <a:tab pos="555625" algn="l"/>
              </a:tabLst>
            </a:pPr>
            <a:r>
              <a:rPr dirty="0">
                <a:latin typeface="Times New Roman" pitchFamily="18" charset="0"/>
                <a:cs typeface="Times New Roman" pitchFamily="18" charset="0"/>
              </a:rPr>
              <a:t>	</a:t>
            </a:r>
            <a:r>
              <a:rPr sz="2400" dirty="0">
                <a:latin typeface="Times New Roman" pitchFamily="18" charset="0"/>
                <a:cs typeface="Times New Roman" pitchFamily="18" charset="0"/>
              </a:rPr>
              <a:t>If a </a:t>
            </a:r>
            <a:r>
              <a:rPr sz="2400" spc="-5" dirty="0">
                <a:latin typeface="Times New Roman" pitchFamily="18" charset="0"/>
                <a:cs typeface="Times New Roman" pitchFamily="18" charset="0"/>
              </a:rPr>
              <a:t>person has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moral </a:t>
            </a:r>
            <a:r>
              <a:rPr sz="2400" dirty="0">
                <a:latin typeface="Times New Roman" pitchFamily="18" charset="0"/>
                <a:cs typeface="Times New Roman" pitchFamily="18" charset="0"/>
              </a:rPr>
              <a:t>obligation to do </a:t>
            </a:r>
            <a:r>
              <a:rPr sz="2400" spc="-5" dirty="0">
                <a:latin typeface="Times New Roman" pitchFamily="18" charset="0"/>
                <a:cs typeface="Times New Roman" pitchFamily="18" charset="0"/>
              </a:rPr>
              <a:t>something, </a:t>
            </a:r>
            <a:r>
              <a:rPr sz="2400" dirty="0">
                <a:latin typeface="Times New Roman" pitchFamily="18" charset="0"/>
                <a:cs typeface="Times New Roman" pitchFamily="18" charset="0"/>
              </a:rPr>
              <a:t>then</a:t>
            </a:r>
            <a:r>
              <a:rPr sz="2400" spc="-80" dirty="0">
                <a:latin typeface="Times New Roman" pitchFamily="18" charset="0"/>
                <a:cs typeface="Times New Roman" pitchFamily="18" charset="0"/>
              </a:rPr>
              <a:t>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person is </a:t>
            </a:r>
            <a:r>
              <a:rPr sz="2400" dirty="0">
                <a:latin typeface="Times New Roman" pitchFamily="18" charset="0"/>
                <a:cs typeface="Times New Roman" pitchFamily="18" charset="0"/>
              </a:rPr>
              <a:t>supposed to </a:t>
            </a:r>
            <a:r>
              <a:rPr sz="2400" spc="-5" dirty="0">
                <a:latin typeface="Times New Roman" pitchFamily="18" charset="0"/>
                <a:cs typeface="Times New Roman" pitchFamily="18" charset="0"/>
              </a:rPr>
              <a:t>do </a:t>
            </a:r>
            <a:r>
              <a:rPr sz="2400" dirty="0">
                <a:latin typeface="Times New Roman" pitchFamily="18" charset="0"/>
                <a:cs typeface="Times New Roman" pitchFamily="18" charset="0"/>
              </a:rPr>
              <a:t>that </a:t>
            </a:r>
            <a:r>
              <a:rPr sz="2400" spc="-5" dirty="0">
                <a:latin typeface="Times New Roman" pitchFamily="18" charset="0"/>
                <a:cs typeface="Times New Roman" pitchFamily="18" charset="0"/>
              </a:rPr>
              <a:t>even </a:t>
            </a:r>
            <a:r>
              <a:rPr sz="2400" dirty="0">
                <a:latin typeface="Times New Roman" pitchFamily="18" charset="0"/>
                <a:cs typeface="Times New Roman" pitchFamily="18" charset="0"/>
              </a:rPr>
              <a:t>if this conflicts with other  </a:t>
            </a:r>
            <a:r>
              <a:rPr sz="2400" spc="-5" dirty="0">
                <a:latin typeface="Times New Roman" pitchFamily="18" charset="0"/>
                <a:cs typeface="Times New Roman" pitchFamily="18" charset="0"/>
              </a:rPr>
              <a:t>non-moral </a:t>
            </a:r>
            <a:r>
              <a:rPr sz="2400" dirty="0">
                <a:latin typeface="Times New Roman" pitchFamily="18" charset="0"/>
                <a:cs typeface="Times New Roman" pitchFamily="18" charset="0"/>
              </a:rPr>
              <a:t>values or</a:t>
            </a:r>
            <a:r>
              <a:rPr sz="2400" spc="-20" dirty="0">
                <a:latin typeface="Times New Roman" pitchFamily="18" charset="0"/>
                <a:cs typeface="Times New Roman" pitchFamily="18" charset="0"/>
              </a:rPr>
              <a:t> </a:t>
            </a:r>
            <a:r>
              <a:rPr sz="2400" dirty="0">
                <a:latin typeface="Times New Roman" pitchFamily="18" charset="0"/>
                <a:cs typeface="Times New Roman" pitchFamily="18" charset="0"/>
              </a:rPr>
              <a:t>self-interest.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0700" y="399034"/>
            <a:ext cx="7778115" cy="3025140"/>
          </a:xfrm>
          <a:prstGeom prst="rect">
            <a:avLst/>
          </a:prstGeom>
        </p:spPr>
        <p:txBody>
          <a:bodyPr vert="horz" wrap="square" lIns="0" tIns="12700" rIns="0" bIns="0" rtlCol="0">
            <a:spAutoFit/>
          </a:bodyPr>
          <a:lstStyle/>
          <a:p>
            <a:pPr marL="478790" marR="5080" indent="-466725" algn="just">
              <a:lnSpc>
                <a:spcPct val="100000"/>
              </a:lnSpc>
              <a:spcBef>
                <a:spcPts val="100"/>
              </a:spcBef>
              <a:buFont typeface="Wingdings"/>
              <a:buChar char=""/>
              <a:tabLst>
                <a:tab pos="479425" algn="l"/>
              </a:tabLst>
            </a:pPr>
            <a:r>
              <a:rPr sz="2400" dirty="0">
                <a:latin typeface="Times New Roman"/>
                <a:cs typeface="Times New Roman"/>
              </a:rPr>
              <a:t>Moral standards does not evaluate standards on the basis of  the interests of a particular individual or group, but one that  goes beyond personal interests to a universal stand point in  </a:t>
            </a:r>
            <a:r>
              <a:rPr sz="2400" spc="-5" dirty="0">
                <a:latin typeface="Times New Roman"/>
                <a:cs typeface="Times New Roman"/>
              </a:rPr>
              <a:t>which </a:t>
            </a:r>
            <a:r>
              <a:rPr sz="2400" dirty="0">
                <a:latin typeface="Times New Roman"/>
                <a:cs typeface="Times New Roman"/>
              </a:rPr>
              <a:t>everyone’s interests are </a:t>
            </a:r>
            <a:r>
              <a:rPr sz="2400" spc="-5" dirty="0">
                <a:latin typeface="Times New Roman"/>
                <a:cs typeface="Times New Roman"/>
              </a:rPr>
              <a:t>impartially </a:t>
            </a:r>
            <a:r>
              <a:rPr sz="2400" dirty="0">
                <a:latin typeface="Times New Roman"/>
                <a:cs typeface="Times New Roman"/>
              </a:rPr>
              <a:t>counted as</a:t>
            </a:r>
            <a:r>
              <a:rPr sz="2400" spc="-160" dirty="0">
                <a:latin typeface="Times New Roman"/>
                <a:cs typeface="Times New Roman"/>
              </a:rPr>
              <a:t> </a:t>
            </a:r>
            <a:r>
              <a:rPr sz="2400" dirty="0">
                <a:latin typeface="Times New Roman"/>
                <a:cs typeface="Times New Roman"/>
              </a:rPr>
              <a:t>equal.</a:t>
            </a:r>
          </a:p>
          <a:p>
            <a:pPr marL="478790" marR="88900" indent="-466725" algn="just">
              <a:lnSpc>
                <a:spcPct val="100000"/>
              </a:lnSpc>
              <a:spcBef>
                <a:spcPts val="575"/>
              </a:spcBef>
              <a:buFont typeface="Wingdings"/>
              <a:buChar char=""/>
              <a:tabLst>
                <a:tab pos="478790" algn="l"/>
                <a:tab pos="479425" algn="l"/>
              </a:tabLst>
            </a:pPr>
            <a:r>
              <a:rPr sz="2400" dirty="0">
                <a:latin typeface="Times New Roman"/>
                <a:cs typeface="Times New Roman"/>
              </a:rPr>
              <a:t>Moral standards are </a:t>
            </a:r>
            <a:r>
              <a:rPr sz="2400" spc="-5" dirty="0">
                <a:latin typeface="Times New Roman"/>
                <a:cs typeface="Times New Roman"/>
              </a:rPr>
              <a:t>associated </a:t>
            </a:r>
            <a:r>
              <a:rPr sz="2400" dirty="0">
                <a:latin typeface="Times New Roman"/>
                <a:cs typeface="Times New Roman"/>
              </a:rPr>
              <a:t>with special </a:t>
            </a:r>
            <a:r>
              <a:rPr sz="2400" spc="-5" dirty="0">
                <a:latin typeface="Times New Roman"/>
                <a:cs typeface="Times New Roman"/>
              </a:rPr>
              <a:t>emotions </a:t>
            </a:r>
            <a:r>
              <a:rPr sz="2400" dirty="0">
                <a:latin typeface="Times New Roman"/>
                <a:cs typeface="Times New Roman"/>
              </a:rPr>
              <a:t>and</a:t>
            </a:r>
            <a:r>
              <a:rPr sz="2400" spc="-120" dirty="0">
                <a:latin typeface="Times New Roman"/>
                <a:cs typeface="Times New Roman"/>
              </a:rPr>
              <a:t> </a:t>
            </a:r>
            <a:r>
              <a:rPr sz="2400" dirty="0">
                <a:latin typeface="Times New Roman"/>
                <a:cs typeface="Times New Roman"/>
              </a:rPr>
              <a:t>a  special vocabulary. If a </a:t>
            </a:r>
            <a:r>
              <a:rPr sz="2400" spc="-5" dirty="0">
                <a:latin typeface="Times New Roman"/>
                <a:cs typeface="Times New Roman"/>
              </a:rPr>
              <a:t>person </a:t>
            </a:r>
            <a:r>
              <a:rPr sz="2400" dirty="0">
                <a:latin typeface="Times New Roman"/>
                <a:cs typeface="Times New Roman"/>
              </a:rPr>
              <a:t>tells a lie </a:t>
            </a:r>
            <a:r>
              <a:rPr sz="2400" spc="-5" dirty="0">
                <a:latin typeface="Times New Roman"/>
                <a:cs typeface="Times New Roman"/>
              </a:rPr>
              <a:t>so as </a:t>
            </a:r>
            <a:r>
              <a:rPr sz="2400" dirty="0">
                <a:latin typeface="Times New Roman"/>
                <a:cs typeface="Times New Roman"/>
              </a:rPr>
              <a:t>to fulfill a  purpose and then afterwards he starts feeling guilty or  </a:t>
            </a:r>
            <a:r>
              <a:rPr sz="2400" spc="-5" dirty="0">
                <a:latin typeface="Times New Roman"/>
                <a:cs typeface="Times New Roman"/>
              </a:rPr>
              <a:t>ashamed </a:t>
            </a:r>
            <a:r>
              <a:rPr sz="2400" dirty="0">
                <a:latin typeface="Times New Roman"/>
                <a:cs typeface="Times New Roman"/>
              </a:rPr>
              <a:t>of his</a:t>
            </a:r>
            <a:r>
              <a:rPr sz="2400" spc="-10" dirty="0">
                <a:latin typeface="Times New Roman"/>
                <a:cs typeface="Times New Roman"/>
              </a:rPr>
              <a:t> </a:t>
            </a:r>
            <a:r>
              <a:rPr sz="2400" dirty="0">
                <a:latin typeface="Times New Roman"/>
                <a:cs typeface="Times New Roman"/>
              </a:rPr>
              <a:t>behavior.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458200" cy="7417415"/>
          </a:xfrm>
          <a:prstGeom prst="rect">
            <a:avLst/>
          </a:prstGeom>
        </p:spPr>
        <p:txBody>
          <a:bodyPr wrap="square">
            <a:spAutoFit/>
          </a:bodyPr>
          <a:lstStyle/>
          <a:p>
            <a:pPr algn="ctr"/>
            <a:r>
              <a:rPr lang="en-US" sz="2800" dirty="0" smtClean="0">
                <a:latin typeface="AR JULIAN" pitchFamily="2" charset="0"/>
              </a:rPr>
              <a:t>Mediate between Moral </a:t>
            </a:r>
            <a:r>
              <a:rPr lang="en-US" sz="2800" dirty="0">
                <a:latin typeface="AR JULIAN" pitchFamily="2" charset="0"/>
              </a:rPr>
              <a:t>Demand &amp; </a:t>
            </a:r>
            <a:r>
              <a:rPr lang="en-US" sz="2800" dirty="0" smtClean="0">
                <a:latin typeface="AR JULIAN" pitchFamily="2" charset="0"/>
              </a:rPr>
              <a:t>Interest</a:t>
            </a:r>
          </a:p>
          <a:p>
            <a:pPr marL="461963" indent="-461963" algn="just">
              <a:buFont typeface="Wingdings" pitchFamily="2" charset="2"/>
              <a:buChar char="Ø"/>
            </a:pPr>
            <a:r>
              <a:rPr lang="en-US" sz="2800" dirty="0" smtClean="0">
                <a:latin typeface="Times New Roman" pitchFamily="18" charset="0"/>
                <a:cs typeface="Times New Roman" pitchFamily="18" charset="0"/>
              </a:rPr>
              <a:t>Business always faces the problem of developing well informed ideas on how to mediate between moral demands and strategic concerns. The reason behind strategic concerns (interest) in business ethics is to know how business can survive in the long run without sacrificing justified moral demands against inflated economic concerns.</a:t>
            </a:r>
            <a:endParaRPr lang="en-US" sz="2800" dirty="0">
              <a:latin typeface="Times New Roman" pitchFamily="18" charset="0"/>
              <a:cs typeface="Times New Roman" pitchFamily="18" charset="0"/>
            </a:endParaRPr>
          </a:p>
          <a:p>
            <a:pPr marL="461963" indent="-461963" algn="just">
              <a:buFont typeface="Wingdings" pitchFamily="2" charset="2"/>
              <a:buChar char="Ø"/>
            </a:pPr>
            <a:r>
              <a:rPr lang="en-US" sz="2800" dirty="0">
                <a:latin typeface="Times New Roman" pitchFamily="18" charset="0"/>
                <a:cs typeface="Times New Roman" pitchFamily="18" charset="0"/>
              </a:rPr>
              <a:t>Business ethics is concerned </a:t>
            </a:r>
            <a:r>
              <a:rPr lang="en-US" sz="2800" dirty="0" smtClean="0">
                <a:latin typeface="Times New Roman" pitchFamily="18" charset="0"/>
                <a:cs typeface="Times New Roman" pitchFamily="18" charset="0"/>
              </a:rPr>
              <a:t>with integrating </a:t>
            </a:r>
            <a:r>
              <a:rPr lang="en-US" sz="2800" dirty="0">
                <a:latin typeface="Times New Roman" pitchFamily="18" charset="0"/>
                <a:cs typeface="Times New Roman" pitchFamily="18" charset="0"/>
              </a:rPr>
              <a:t>the values of society </a:t>
            </a:r>
            <a:r>
              <a:rPr lang="en-US" sz="2800" dirty="0" smtClean="0">
                <a:latin typeface="Times New Roman" pitchFamily="18" charset="0"/>
                <a:cs typeface="Times New Roman" pitchFamily="18" charset="0"/>
              </a:rPr>
              <a:t>like trust, honesty etc. with that</a:t>
            </a:r>
            <a:r>
              <a:rPr lang="en-US" sz="2800" dirty="0">
                <a:latin typeface="Times New Roman" pitchFamily="18" charset="0"/>
                <a:cs typeface="Times New Roman" pitchFamily="18" charset="0"/>
              </a:rPr>
              <a:t> of </a:t>
            </a:r>
            <a:r>
              <a:rPr lang="en-US" sz="2800" dirty="0" smtClean="0">
                <a:latin typeface="Times New Roman" pitchFamily="18" charset="0"/>
                <a:cs typeface="Times New Roman" pitchFamily="18" charset="0"/>
              </a:rPr>
              <a:t>the business </a:t>
            </a:r>
            <a:r>
              <a:rPr lang="en-US" sz="2800" dirty="0">
                <a:latin typeface="Times New Roman" pitchFamily="18" charset="0"/>
                <a:cs typeface="Times New Roman" pitchFamily="18" charset="0"/>
              </a:rPr>
              <a:t>so that the activities of </a:t>
            </a:r>
            <a:r>
              <a:rPr lang="en-US" sz="2800" dirty="0" smtClean="0">
                <a:latin typeface="Times New Roman" pitchFamily="18" charset="0"/>
                <a:cs typeface="Times New Roman" pitchFamily="18" charset="0"/>
              </a:rPr>
              <a:t>the business </a:t>
            </a:r>
            <a:r>
              <a:rPr lang="en-US" sz="2800" dirty="0">
                <a:latin typeface="Times New Roman" pitchFamily="18" charset="0"/>
                <a:cs typeface="Times New Roman" pitchFamily="18" charset="0"/>
              </a:rPr>
              <a:t>is carried out in a fair manner helpful for the </a:t>
            </a:r>
            <a:r>
              <a:rPr lang="en-US" sz="2800" dirty="0" smtClean="0">
                <a:latin typeface="Times New Roman" pitchFamily="18" charset="0"/>
                <a:cs typeface="Times New Roman" pitchFamily="18" charset="0"/>
              </a:rPr>
              <a:t>society</a:t>
            </a:r>
            <a:r>
              <a:rPr lang="en-US" sz="2800" dirty="0">
                <a:latin typeface="Times New Roman" pitchFamily="18" charset="0"/>
                <a:cs typeface="Times New Roman" pitchFamily="18" charset="0"/>
              </a:rPr>
              <a:t>.</a:t>
            </a:r>
          </a:p>
          <a:p>
            <a:pPr marL="461963" indent="-461963" algn="just">
              <a:buFont typeface="Wingdings" pitchFamily="2" charset="2"/>
              <a:buChar char="Ø"/>
            </a:pPr>
            <a:r>
              <a:rPr lang="en-US" sz="2800" dirty="0" smtClean="0">
                <a:latin typeface="Times New Roman" pitchFamily="18" charset="0"/>
                <a:cs typeface="Times New Roman" pitchFamily="18" charset="0"/>
              </a:rPr>
              <a:t>Moral </a:t>
            </a:r>
            <a:r>
              <a:rPr lang="en-US" sz="2800" dirty="0">
                <a:latin typeface="Times New Roman" pitchFamily="18" charset="0"/>
                <a:cs typeface="Times New Roman" pitchFamily="18" charset="0"/>
              </a:rPr>
              <a:t>demands are the requirement </a:t>
            </a:r>
            <a:r>
              <a:rPr lang="en-US" sz="2800" dirty="0" smtClean="0">
                <a:latin typeface="Times New Roman" pitchFamily="18" charset="0"/>
                <a:cs typeface="Times New Roman" pitchFamily="18" charset="0"/>
              </a:rPr>
              <a:t>that the </a:t>
            </a:r>
            <a:r>
              <a:rPr lang="en-US" sz="2800" dirty="0">
                <a:latin typeface="Times New Roman" pitchFamily="18" charset="0"/>
                <a:cs typeface="Times New Roman" pitchFamily="18" charset="0"/>
              </a:rPr>
              <a:t>society demands form any </a:t>
            </a:r>
            <a:r>
              <a:rPr lang="en-US" sz="2800" dirty="0" smtClean="0">
                <a:latin typeface="Times New Roman" pitchFamily="18" charset="0"/>
                <a:cs typeface="Times New Roman" pitchFamily="18" charset="0"/>
              </a:rPr>
              <a:t>individual entity</a:t>
            </a:r>
            <a:endParaRPr lang="en-US" sz="2800" dirty="0">
              <a:latin typeface="Times New Roman" pitchFamily="18" charset="0"/>
              <a:cs typeface="Times New Roman" pitchFamily="18" charset="0"/>
            </a:endParaRPr>
          </a:p>
          <a:p>
            <a:r>
              <a:rPr lang="en-US" sz="2800" dirty="0" smtClean="0"/>
              <a:t/>
            </a:r>
            <a:br>
              <a:rPr lang="en-US" sz="2800" dirty="0" smtClean="0"/>
            </a:b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87525" y="335405"/>
            <a:ext cx="6567170" cy="998350"/>
          </a:xfrm>
          <a:prstGeom prst="rect">
            <a:avLst/>
          </a:prstGeom>
        </p:spPr>
        <p:txBody>
          <a:bodyPr vert="horz" wrap="square" lIns="0" tIns="13335" rIns="0" bIns="0" rtlCol="0">
            <a:spAutoFit/>
          </a:bodyPr>
          <a:lstStyle/>
          <a:p>
            <a:pPr marL="12700">
              <a:lnSpc>
                <a:spcPct val="100000"/>
              </a:lnSpc>
              <a:spcBef>
                <a:spcPts val="105"/>
              </a:spcBef>
            </a:pPr>
            <a:r>
              <a:rPr sz="3200" dirty="0">
                <a:latin typeface="AR JULIAN" pitchFamily="2" charset="0"/>
              </a:rPr>
              <a:t>Ethics: What Does It Really</a:t>
            </a:r>
            <a:r>
              <a:rPr sz="3200" spc="-85" dirty="0">
                <a:latin typeface="AR JULIAN" pitchFamily="2" charset="0"/>
              </a:rPr>
              <a:t> </a:t>
            </a:r>
            <a:r>
              <a:rPr sz="3200" dirty="0">
                <a:latin typeface="AR JULIAN" pitchFamily="2" charset="0"/>
              </a:rPr>
              <a:t>Mean???</a:t>
            </a:r>
          </a:p>
        </p:txBody>
      </p:sp>
      <p:sp>
        <p:nvSpPr>
          <p:cNvPr id="3" name="object 3"/>
          <p:cNvSpPr txBox="1"/>
          <p:nvPr/>
        </p:nvSpPr>
        <p:spPr>
          <a:xfrm>
            <a:off x="612140" y="1978279"/>
            <a:ext cx="3843654" cy="452120"/>
          </a:xfrm>
          <a:prstGeom prst="rect">
            <a:avLst/>
          </a:prstGeom>
        </p:spPr>
        <p:txBody>
          <a:bodyPr vert="horz" wrap="square" lIns="0" tIns="12065" rIns="0" bIns="0" rtlCol="0">
            <a:spAutoFit/>
          </a:bodyPr>
          <a:lstStyle/>
          <a:p>
            <a:pPr marL="478790" indent="-466725">
              <a:lnSpc>
                <a:spcPct val="100000"/>
              </a:lnSpc>
              <a:spcBef>
                <a:spcPts val="95"/>
              </a:spcBef>
              <a:buFont typeface="Wingdings"/>
              <a:buChar char=""/>
              <a:tabLst>
                <a:tab pos="478790" algn="l"/>
                <a:tab pos="479425" algn="l"/>
                <a:tab pos="1946910" algn="l"/>
                <a:tab pos="2961640" algn="l"/>
              </a:tabLst>
            </a:pPr>
            <a:r>
              <a:rPr sz="2800" spc="-5" dirty="0">
                <a:latin typeface="Times New Roman"/>
                <a:cs typeface="Times New Roman"/>
              </a:rPr>
              <a:t>Derived	f</a:t>
            </a:r>
            <a:r>
              <a:rPr sz="2800" dirty="0">
                <a:latin typeface="Times New Roman"/>
                <a:cs typeface="Times New Roman"/>
              </a:rPr>
              <a:t>r</a:t>
            </a:r>
            <a:r>
              <a:rPr sz="2800" spc="-5" dirty="0">
                <a:latin typeface="Times New Roman"/>
                <a:cs typeface="Times New Roman"/>
              </a:rPr>
              <a:t>om</a:t>
            </a:r>
            <a:r>
              <a:rPr sz="2800" dirty="0">
                <a:latin typeface="Times New Roman"/>
                <a:cs typeface="Times New Roman"/>
              </a:rPr>
              <a:t>	</a:t>
            </a:r>
            <a:r>
              <a:rPr sz="2800" spc="-5" dirty="0">
                <a:latin typeface="Times New Roman"/>
                <a:cs typeface="Times New Roman"/>
              </a:rPr>
              <a:t>Gr</a:t>
            </a:r>
            <a:r>
              <a:rPr sz="2800" dirty="0">
                <a:latin typeface="Times New Roman"/>
                <a:cs typeface="Times New Roman"/>
              </a:rPr>
              <a:t>e</a:t>
            </a:r>
            <a:r>
              <a:rPr sz="2800" spc="-5" dirty="0">
                <a:latin typeface="Times New Roman"/>
                <a:cs typeface="Times New Roman"/>
              </a:rPr>
              <a:t>ek</a:t>
            </a:r>
            <a:endParaRPr sz="2800" dirty="0">
              <a:latin typeface="Times New Roman"/>
              <a:cs typeface="Times New Roman"/>
            </a:endParaRPr>
          </a:p>
        </p:txBody>
      </p:sp>
      <p:sp>
        <p:nvSpPr>
          <p:cNvPr id="4" name="object 4"/>
          <p:cNvSpPr txBox="1"/>
          <p:nvPr/>
        </p:nvSpPr>
        <p:spPr>
          <a:xfrm>
            <a:off x="4753736" y="1976754"/>
            <a:ext cx="755650"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Times New Roman"/>
                <a:cs typeface="Times New Roman"/>
              </a:rPr>
              <a:t>word</a:t>
            </a:r>
            <a:endParaRPr sz="2800">
              <a:latin typeface="Times New Roman"/>
              <a:cs typeface="Times New Roman"/>
            </a:endParaRPr>
          </a:p>
        </p:txBody>
      </p:sp>
      <p:sp>
        <p:nvSpPr>
          <p:cNvPr id="5" name="object 5"/>
          <p:cNvSpPr txBox="1"/>
          <p:nvPr/>
        </p:nvSpPr>
        <p:spPr>
          <a:xfrm>
            <a:off x="5808345" y="1976754"/>
            <a:ext cx="1329055"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Times New Roman"/>
                <a:cs typeface="Times New Roman"/>
              </a:rPr>
              <a:t>‘Ethicos’</a:t>
            </a:r>
            <a:endParaRPr sz="2800">
              <a:latin typeface="Times New Roman"/>
              <a:cs typeface="Times New Roman"/>
            </a:endParaRPr>
          </a:p>
        </p:txBody>
      </p:sp>
      <p:sp>
        <p:nvSpPr>
          <p:cNvPr id="6" name="object 6"/>
          <p:cNvSpPr txBox="1"/>
          <p:nvPr/>
        </p:nvSpPr>
        <p:spPr>
          <a:xfrm>
            <a:off x="7434833" y="1976754"/>
            <a:ext cx="1247775"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Times New Roman"/>
                <a:cs typeface="Times New Roman"/>
              </a:rPr>
              <a:t>me</a:t>
            </a:r>
            <a:r>
              <a:rPr sz="2800" spc="-20" dirty="0">
                <a:latin typeface="Times New Roman"/>
                <a:cs typeface="Times New Roman"/>
              </a:rPr>
              <a:t>a</a:t>
            </a:r>
            <a:r>
              <a:rPr sz="2800" spc="-5" dirty="0">
                <a:latin typeface="Times New Roman"/>
                <a:cs typeface="Times New Roman"/>
              </a:rPr>
              <a:t>n</a:t>
            </a:r>
            <a:r>
              <a:rPr sz="2800" dirty="0">
                <a:latin typeface="Times New Roman"/>
                <a:cs typeface="Times New Roman"/>
              </a:rPr>
              <a:t>i</a:t>
            </a:r>
            <a:r>
              <a:rPr sz="2800" spc="-5" dirty="0">
                <a:latin typeface="Times New Roman"/>
                <a:cs typeface="Times New Roman"/>
              </a:rPr>
              <a:t>ng</a:t>
            </a:r>
            <a:endParaRPr sz="2800">
              <a:latin typeface="Times New Roman"/>
              <a:cs typeface="Times New Roman"/>
            </a:endParaRPr>
          </a:p>
        </p:txBody>
      </p:sp>
      <p:sp>
        <p:nvSpPr>
          <p:cNvPr id="7" name="object 7"/>
          <p:cNvSpPr txBox="1"/>
          <p:nvPr/>
        </p:nvSpPr>
        <p:spPr>
          <a:xfrm>
            <a:off x="612140" y="2360802"/>
            <a:ext cx="8074025" cy="1774825"/>
          </a:xfrm>
          <a:prstGeom prst="rect">
            <a:avLst/>
          </a:prstGeom>
        </p:spPr>
        <p:txBody>
          <a:bodyPr vert="horz" wrap="square" lIns="0" tIns="12065" rIns="0" bIns="0" rtlCol="0">
            <a:spAutoFit/>
          </a:bodyPr>
          <a:lstStyle/>
          <a:p>
            <a:pPr marL="478790">
              <a:lnSpc>
                <a:spcPct val="100000"/>
              </a:lnSpc>
              <a:spcBef>
                <a:spcPts val="95"/>
              </a:spcBef>
            </a:pPr>
            <a:r>
              <a:rPr sz="2800" spc="-5" dirty="0">
                <a:latin typeface="Times New Roman"/>
                <a:cs typeface="Times New Roman"/>
              </a:rPr>
              <a:t>Character </a:t>
            </a:r>
            <a:r>
              <a:rPr sz="2800" dirty="0">
                <a:latin typeface="Times New Roman"/>
                <a:cs typeface="Times New Roman"/>
              </a:rPr>
              <a:t>or</a:t>
            </a:r>
            <a:r>
              <a:rPr sz="2800" spc="15" dirty="0">
                <a:latin typeface="Times New Roman"/>
                <a:cs typeface="Times New Roman"/>
              </a:rPr>
              <a:t> </a:t>
            </a:r>
            <a:r>
              <a:rPr sz="2800" spc="-5" dirty="0">
                <a:latin typeface="Times New Roman"/>
                <a:cs typeface="Times New Roman"/>
              </a:rPr>
              <a:t>Manners</a:t>
            </a:r>
            <a:endParaRPr sz="2800" dirty="0">
              <a:latin typeface="Times New Roman"/>
              <a:cs typeface="Times New Roman"/>
            </a:endParaRPr>
          </a:p>
          <a:p>
            <a:pPr>
              <a:lnSpc>
                <a:spcPct val="100000"/>
              </a:lnSpc>
              <a:spcBef>
                <a:spcPts val="10"/>
              </a:spcBef>
            </a:pPr>
            <a:endParaRPr sz="3850" dirty="0">
              <a:latin typeface="Times New Roman"/>
              <a:cs typeface="Times New Roman"/>
            </a:endParaRPr>
          </a:p>
          <a:p>
            <a:pPr marL="478790" marR="5080" indent="-466725">
              <a:lnSpc>
                <a:spcPts val="3010"/>
              </a:lnSpc>
              <a:buFont typeface="Wingdings"/>
              <a:buChar char=""/>
              <a:tabLst>
                <a:tab pos="478790" algn="l"/>
                <a:tab pos="479425" algn="l"/>
              </a:tabLst>
            </a:pPr>
            <a:r>
              <a:rPr sz="2800" spc="-5" dirty="0">
                <a:latin typeface="Times New Roman"/>
                <a:cs typeface="Times New Roman"/>
              </a:rPr>
              <a:t>Science </a:t>
            </a:r>
            <a:r>
              <a:rPr sz="2800" dirty="0">
                <a:latin typeface="Times New Roman"/>
                <a:cs typeface="Times New Roman"/>
              </a:rPr>
              <a:t>of </a:t>
            </a:r>
            <a:r>
              <a:rPr sz="2800" spc="-5" dirty="0">
                <a:latin typeface="Times New Roman"/>
                <a:cs typeface="Times New Roman"/>
              </a:rPr>
              <a:t>character </a:t>
            </a:r>
            <a:r>
              <a:rPr sz="2800" dirty="0">
                <a:latin typeface="Times New Roman"/>
                <a:cs typeface="Times New Roman"/>
              </a:rPr>
              <a:t>of </a:t>
            </a:r>
            <a:r>
              <a:rPr sz="2800" spc="-5" dirty="0">
                <a:latin typeface="Times New Roman"/>
                <a:cs typeface="Times New Roman"/>
              </a:rPr>
              <a:t>a person expressed </a:t>
            </a:r>
            <a:r>
              <a:rPr sz="2800" spc="-10" dirty="0">
                <a:latin typeface="Times New Roman"/>
                <a:cs typeface="Times New Roman"/>
              </a:rPr>
              <a:t>as </a:t>
            </a:r>
            <a:r>
              <a:rPr sz="2800" dirty="0">
                <a:latin typeface="Times New Roman"/>
                <a:cs typeface="Times New Roman"/>
              </a:rPr>
              <a:t>right or  </a:t>
            </a:r>
            <a:r>
              <a:rPr sz="2800" spc="-5" dirty="0">
                <a:latin typeface="Times New Roman"/>
                <a:cs typeface="Times New Roman"/>
              </a:rPr>
              <a:t>wrong conduct </a:t>
            </a:r>
            <a:r>
              <a:rPr sz="2800" dirty="0">
                <a:latin typeface="Times New Roman"/>
                <a:cs typeface="Times New Roman"/>
              </a:rPr>
              <a:t>or</a:t>
            </a:r>
            <a:r>
              <a:rPr sz="2800" spc="-5" dirty="0">
                <a:latin typeface="Times New Roman"/>
                <a:cs typeface="Times New Roman"/>
              </a:rPr>
              <a:t> action.</a:t>
            </a:r>
            <a:endParaRPr sz="2800" dirty="0">
              <a:latin typeface="Times New Roman"/>
              <a:cs typeface="Times New Roman"/>
            </a:endParaRPr>
          </a:p>
        </p:txBody>
      </p:sp>
      <p:sp>
        <p:nvSpPr>
          <p:cNvPr id="8" name="object 8"/>
          <p:cNvSpPr txBox="1"/>
          <p:nvPr/>
        </p:nvSpPr>
        <p:spPr>
          <a:xfrm>
            <a:off x="612140" y="4623892"/>
            <a:ext cx="188595"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Wingdings"/>
                <a:cs typeface="Wingdings"/>
              </a:rPr>
              <a:t></a:t>
            </a:r>
            <a:endParaRPr sz="2800">
              <a:latin typeface="Wingdings"/>
              <a:cs typeface="Wingdings"/>
            </a:endParaRPr>
          </a:p>
        </p:txBody>
      </p:sp>
      <p:sp>
        <p:nvSpPr>
          <p:cNvPr id="9" name="object 9"/>
          <p:cNvSpPr txBox="1"/>
          <p:nvPr/>
        </p:nvSpPr>
        <p:spPr>
          <a:xfrm>
            <a:off x="1078788" y="4622368"/>
            <a:ext cx="7604125" cy="836294"/>
          </a:xfrm>
          <a:prstGeom prst="rect">
            <a:avLst/>
          </a:prstGeom>
        </p:spPr>
        <p:txBody>
          <a:bodyPr vert="horz" wrap="square" lIns="0" tIns="60325" rIns="0" bIns="0" rtlCol="0">
            <a:spAutoFit/>
          </a:bodyPr>
          <a:lstStyle/>
          <a:p>
            <a:pPr marL="12700" marR="5080">
              <a:lnSpc>
                <a:spcPts val="3030"/>
              </a:lnSpc>
              <a:spcBef>
                <a:spcPts val="475"/>
              </a:spcBef>
              <a:tabLst>
                <a:tab pos="641985" algn="l"/>
                <a:tab pos="1115695" algn="l"/>
                <a:tab pos="2120265" algn="l"/>
                <a:tab pos="3698240" algn="l"/>
                <a:tab pos="5473700" algn="l"/>
                <a:tab pos="6406515" algn="l"/>
              </a:tabLst>
            </a:pPr>
            <a:r>
              <a:rPr sz="2800" spc="-5" dirty="0">
                <a:latin typeface="Times New Roman"/>
                <a:cs typeface="Times New Roman"/>
              </a:rPr>
              <a:t>Set	of	</a:t>
            </a:r>
            <a:r>
              <a:rPr sz="2800" spc="-25" dirty="0">
                <a:latin typeface="Times New Roman"/>
                <a:cs typeface="Times New Roman"/>
              </a:rPr>
              <a:t>m</a:t>
            </a:r>
            <a:r>
              <a:rPr sz="2800" spc="5" dirty="0">
                <a:latin typeface="Times New Roman"/>
                <a:cs typeface="Times New Roman"/>
              </a:rPr>
              <a:t>o</a:t>
            </a:r>
            <a:r>
              <a:rPr sz="2800" spc="-5" dirty="0">
                <a:latin typeface="Times New Roman"/>
                <a:cs typeface="Times New Roman"/>
              </a:rPr>
              <a:t>ral</a:t>
            </a:r>
            <a:r>
              <a:rPr sz="2800" dirty="0">
                <a:latin typeface="Times New Roman"/>
                <a:cs typeface="Times New Roman"/>
              </a:rPr>
              <a:t>	</a:t>
            </a:r>
            <a:r>
              <a:rPr sz="2800" spc="-5" dirty="0">
                <a:latin typeface="Times New Roman"/>
                <a:cs typeface="Times New Roman"/>
              </a:rPr>
              <a:t>p</a:t>
            </a:r>
            <a:r>
              <a:rPr sz="2800" dirty="0">
                <a:latin typeface="Times New Roman"/>
                <a:cs typeface="Times New Roman"/>
              </a:rPr>
              <a:t>r</a:t>
            </a:r>
            <a:r>
              <a:rPr sz="2800" spc="-5" dirty="0">
                <a:latin typeface="Times New Roman"/>
                <a:cs typeface="Times New Roman"/>
              </a:rPr>
              <a:t>incipl</a:t>
            </a:r>
            <a:r>
              <a:rPr sz="2800" spc="-15" dirty="0">
                <a:latin typeface="Times New Roman"/>
                <a:cs typeface="Times New Roman"/>
              </a:rPr>
              <a:t>e</a:t>
            </a:r>
            <a:r>
              <a:rPr sz="2800" spc="-5" dirty="0">
                <a:latin typeface="Times New Roman"/>
                <a:cs typeface="Times New Roman"/>
              </a:rPr>
              <a:t>s</a:t>
            </a:r>
            <a:r>
              <a:rPr sz="2800" dirty="0">
                <a:latin typeface="Times New Roman"/>
                <a:cs typeface="Times New Roman"/>
              </a:rPr>
              <a:t>	</a:t>
            </a:r>
            <a:r>
              <a:rPr sz="2800" spc="-5" dirty="0">
                <a:latin typeface="Times New Roman"/>
                <a:cs typeface="Times New Roman"/>
              </a:rPr>
              <a:t>p</a:t>
            </a:r>
            <a:r>
              <a:rPr sz="2800" dirty="0">
                <a:latin typeface="Times New Roman"/>
                <a:cs typeface="Times New Roman"/>
              </a:rPr>
              <a:t>r</a:t>
            </a:r>
            <a:r>
              <a:rPr sz="2800" spc="-5" dirty="0">
                <a:latin typeface="Times New Roman"/>
                <a:cs typeface="Times New Roman"/>
              </a:rPr>
              <a:t>es</a:t>
            </a:r>
            <a:r>
              <a:rPr sz="2800" spc="-15" dirty="0">
                <a:latin typeface="Times New Roman"/>
                <a:cs typeface="Times New Roman"/>
              </a:rPr>
              <a:t>c</a:t>
            </a:r>
            <a:r>
              <a:rPr sz="2800" spc="-5" dirty="0">
                <a:latin typeface="Times New Roman"/>
                <a:cs typeface="Times New Roman"/>
              </a:rPr>
              <a:t>ribing</a:t>
            </a:r>
            <a:r>
              <a:rPr sz="2800" dirty="0">
                <a:latin typeface="Times New Roman"/>
                <a:cs typeface="Times New Roman"/>
              </a:rPr>
              <a:t>	</a:t>
            </a:r>
            <a:r>
              <a:rPr sz="2800" spc="-5" dirty="0">
                <a:latin typeface="Times New Roman"/>
                <a:cs typeface="Times New Roman"/>
              </a:rPr>
              <a:t>cod</a:t>
            </a:r>
            <a:r>
              <a:rPr sz="2800" spc="-20" dirty="0">
                <a:latin typeface="Times New Roman"/>
                <a:cs typeface="Times New Roman"/>
              </a:rPr>
              <a:t>e</a:t>
            </a:r>
            <a:r>
              <a:rPr sz="2800" spc="-5" dirty="0">
                <a:latin typeface="Times New Roman"/>
                <a:cs typeface="Times New Roman"/>
              </a:rPr>
              <a:t>,</a:t>
            </a:r>
            <a:r>
              <a:rPr sz="2800" dirty="0">
                <a:latin typeface="Times New Roman"/>
                <a:cs typeface="Times New Roman"/>
              </a:rPr>
              <a:t>	</a:t>
            </a:r>
            <a:r>
              <a:rPr sz="2800" spc="-5" dirty="0">
                <a:latin typeface="Times New Roman"/>
                <a:cs typeface="Times New Roman"/>
              </a:rPr>
              <a:t>explains  what is </a:t>
            </a:r>
            <a:r>
              <a:rPr sz="2800" dirty="0">
                <a:latin typeface="Times New Roman"/>
                <a:cs typeface="Times New Roman"/>
              </a:rPr>
              <a:t>good </a:t>
            </a:r>
            <a:r>
              <a:rPr sz="2800" spc="-5" dirty="0">
                <a:latin typeface="Times New Roman"/>
                <a:cs typeface="Times New Roman"/>
              </a:rPr>
              <a:t>and </a:t>
            </a:r>
            <a:r>
              <a:rPr sz="2800" dirty="0">
                <a:latin typeface="Times New Roman"/>
                <a:cs typeface="Times New Roman"/>
              </a:rPr>
              <a:t>right, or </a:t>
            </a:r>
            <a:r>
              <a:rPr sz="2800" spc="-5" dirty="0">
                <a:latin typeface="Times New Roman"/>
                <a:cs typeface="Times New Roman"/>
              </a:rPr>
              <a:t>bad and</a:t>
            </a:r>
            <a:r>
              <a:rPr sz="2800" spc="-20" dirty="0">
                <a:latin typeface="Times New Roman"/>
                <a:cs typeface="Times New Roman"/>
              </a:rPr>
              <a:t> </a:t>
            </a:r>
            <a:r>
              <a:rPr sz="2800" dirty="0">
                <a:latin typeface="Times New Roman"/>
                <a:cs typeface="Times New Roman"/>
              </a:rPr>
              <a:t>wrong.</a:t>
            </a:r>
            <a:endParaRPr sz="2800">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698957"/>
            <a:ext cx="8610600" cy="5729733"/>
          </a:xfrm>
          <a:prstGeom prst="rect">
            <a:avLst/>
          </a:prstGeom>
          <a:noFill/>
          <a:ln w="9525">
            <a:noFill/>
            <a:miter lim="800000"/>
            <a:headEnd/>
            <a:tailEnd/>
          </a:ln>
          <a:effectLst/>
        </p:spPr>
        <p:txBody>
          <a:bodyPr vert="horz" wrap="square" lIns="0" tIns="0" rIns="0" bIns="126960" numCol="1" anchor="ctr" anchorCtr="0" compatLnSpc="1">
            <a:prstTxWarp prst="textNoShape">
              <a:avLst/>
            </a:prstTxWarp>
            <a:spAutoFit/>
          </a:bodyPr>
          <a:lstStyle/>
          <a:p>
            <a:pPr marL="461963" marR="0" lvl="0" indent="-461963"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According to Peter Pratley, “Business ethics adapts the methods and purpose of normative ethics to the specific requirements of moral issues in business. It studies the specific moral demands that apply to this particular sphere of modern civilization”.</a:t>
            </a:r>
          </a:p>
          <a:p>
            <a:pPr marL="461963" marR="0" lvl="0" indent="-461963" algn="just"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Business ethics is concerned with integrating the values of society like trust, honesty, etc., with that of the business so that the activities of the business is carried-out in a fair manner helpful for the society. Moral demands are the requirement that the society demands from any individual entity.</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28600" y="369332"/>
            <a:ext cx="8458200" cy="6037510"/>
          </a:xfrm>
          <a:prstGeom prst="rect">
            <a:avLst/>
          </a:prstGeom>
          <a:noFill/>
          <a:ln w="9525">
            <a:noFill/>
            <a:miter lim="800000"/>
            <a:headEnd/>
            <a:tailEnd/>
          </a:ln>
          <a:effectLst/>
        </p:spPr>
        <p:txBody>
          <a:bodyPr vert="horz" wrap="square" lIns="0" tIns="0" rIns="0" bIns="12696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444444"/>
                </a:solidFill>
                <a:effectLst/>
                <a:latin typeface="AR JULIAN" pitchFamily="2" charset="0"/>
                <a:ea typeface="Times New Roman" pitchFamily="18" charset="0"/>
                <a:cs typeface="Times New Roman" pitchFamily="18" charset="0"/>
              </a:rPr>
              <a:t>Relative Autonomy of Business Morality</a:t>
            </a:r>
            <a:endParaRPr kumimoji="0" lang="en-US" sz="3600" b="0" i="0" u="none" strike="noStrike" cap="none" normalizeH="0" baseline="0" dirty="0" smtClean="0">
              <a:ln>
                <a:noFill/>
              </a:ln>
              <a:solidFill>
                <a:schemeClr val="tx1"/>
              </a:solidFill>
              <a:effectLst/>
              <a:latin typeface="AR JULIAN" pitchFamily="2" charset="0"/>
              <a:cs typeface="Times New Roman" pitchFamily="18" charset="0"/>
            </a:endParaRPr>
          </a:p>
          <a:p>
            <a:pPr marL="398463" marR="0" lvl="0" indent="-344488"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A very basis of business ethics refers to an idea of how business fits into modern society as a whole, a social philosophy of business. Characteristics of Modernity: Private Life Economic Life Political Life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398463" marR="0" lvl="0" indent="-344488"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Fundamental division of modern civilization:</a:t>
            </a:r>
          </a:p>
          <a:p>
            <a:pPr marL="398463" marR="0" lvl="0" indent="-344488" algn="just" defTabSz="914400" rtl="0" eaLnBrk="0" fontAlgn="base" latinLnBrk="0" hangingPunct="0">
              <a:lnSpc>
                <a:spcPct val="100000"/>
              </a:lnSpc>
              <a:spcBef>
                <a:spcPct val="0"/>
              </a:spcBef>
              <a:spcAft>
                <a:spcPct val="0"/>
              </a:spcAft>
              <a:buClrTx/>
              <a:buSzTx/>
              <a:tabLst/>
            </a:pPr>
            <a:r>
              <a:rPr lang="en-US" sz="2400" dirty="0" smtClean="0">
                <a:solidFill>
                  <a:srgbClr val="444444"/>
                </a:solidFill>
                <a:latin typeface="Times New Roman" pitchFamily="18" charset="0"/>
                <a:ea typeface="Times New Roman" pitchFamily="18" charset="0"/>
                <a:cs typeface="Times New Roman" pitchFamily="18" charset="0"/>
              </a:rPr>
              <a:t>   </a:t>
            </a:r>
            <a:r>
              <a:rPr kumimoji="0" lang="en-US" sz="24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1. Moral Community: The values (warmth, recognition, support) of each moral community drawn from the pre-modern local traditions. </a:t>
            </a:r>
          </a:p>
          <a:p>
            <a:pPr marL="398463" marR="0" lvl="0" indent="-344488" algn="just"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rgbClr val="444444"/>
                </a:solidFill>
                <a:effectLst/>
                <a:latin typeface="Times New Roman" pitchFamily="18" charset="0"/>
                <a:ea typeface="Times New Roman" pitchFamily="18" charset="0"/>
                <a:cs typeface="Times New Roman" pitchFamily="18" charset="0"/>
              </a:rPr>
              <a:t>   2. Specialized functional spheres: Modern social experience consist of specialized functional spheres (healthcare, tourism, etc.) where each sphere performs their specific task through formal procedure and rules.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511175" marR="0" lvl="0" indent="-220663" algn="just" defTabSz="914400" rtl="0" eaLnBrk="0" fontAlgn="base" latinLnBrk="0" hangingPunct="0">
              <a:lnSpc>
                <a:spcPct val="100000"/>
              </a:lnSpc>
              <a:spcBef>
                <a:spcPct val="0"/>
              </a:spcBef>
              <a:spcAft>
                <a:spcPct val="0"/>
              </a:spcAft>
              <a:buClrTx/>
              <a:buSzTx/>
              <a:buFont typeface="+mj-lt"/>
              <a:buAutoNum type="arabicPeriod"/>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229600" cy="5632311"/>
          </a:xfrm>
          <a:prstGeom prst="rect">
            <a:avLst/>
          </a:prstGeom>
        </p:spPr>
        <p:txBody>
          <a:bodyPr wrap="square">
            <a:spAutoFit/>
          </a:bodyPr>
          <a:lstStyle/>
          <a:p>
            <a:pPr marL="398463" lvl="0" indent="-344488" algn="just" eaLnBrk="0" fontAlgn="base" hangingPunct="0">
              <a:spcBef>
                <a:spcPct val="0"/>
              </a:spcBef>
              <a:spcAft>
                <a:spcPct val="0"/>
              </a:spcAft>
              <a:buFont typeface="Wingdings" pitchFamily="2" charset="2"/>
              <a:buChar char="Ø"/>
            </a:pPr>
            <a:r>
              <a:rPr lang="en-US" sz="2400" dirty="0" smtClean="0">
                <a:solidFill>
                  <a:srgbClr val="444444"/>
                </a:solidFill>
                <a:latin typeface="Times New Roman" pitchFamily="18" charset="0"/>
                <a:ea typeface="Times New Roman" pitchFamily="18" charset="0"/>
                <a:cs typeface="Times New Roman" pitchFamily="18" charset="0"/>
              </a:rPr>
              <a:t>Social Philosophies of Business </a:t>
            </a:r>
          </a:p>
          <a:p>
            <a:pPr marL="511175" lvl="0" indent="-22066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 Unitarian view of ethics Moral Structure Business Moral Ethics</a:t>
            </a:r>
            <a:endParaRPr lang="en-US" sz="2400" dirty="0" smtClean="0">
              <a:latin typeface="Times New Roman" pitchFamily="18" charset="0"/>
              <a:cs typeface="Times New Roman" pitchFamily="18" charset="0"/>
            </a:endParaRPr>
          </a:p>
          <a:p>
            <a:pPr marL="511175" lvl="0" indent="-22066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 Separatist view of ethics (Adam Smith &amp; Milton Friedman) Business Ethics</a:t>
            </a:r>
            <a:endParaRPr lang="en-US" sz="2400" dirty="0" smtClean="0">
              <a:latin typeface="Times New Roman" pitchFamily="18" charset="0"/>
              <a:cs typeface="Times New Roman" pitchFamily="18" charset="0"/>
            </a:endParaRPr>
          </a:p>
          <a:p>
            <a:pPr marL="511175" indent="-22066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 Integration view of ethics (</a:t>
            </a:r>
            <a:r>
              <a:rPr lang="en-US" sz="2400" dirty="0" err="1" smtClean="0">
                <a:solidFill>
                  <a:srgbClr val="444444"/>
                </a:solidFill>
                <a:latin typeface="Times New Roman" pitchFamily="18" charset="0"/>
                <a:ea typeface="Times New Roman" pitchFamily="18" charset="0"/>
                <a:cs typeface="Times New Roman" pitchFamily="18" charset="0"/>
              </a:rPr>
              <a:t>Talcott</a:t>
            </a:r>
            <a:r>
              <a:rPr lang="en-US" sz="2400" dirty="0" smtClean="0">
                <a:solidFill>
                  <a:srgbClr val="444444"/>
                </a:solidFill>
                <a:latin typeface="Times New Roman" pitchFamily="18" charset="0"/>
                <a:ea typeface="Times New Roman" pitchFamily="18" charset="0"/>
                <a:cs typeface="Times New Roman" pitchFamily="18" charset="0"/>
              </a:rPr>
              <a:t> Parsons) Business ethics Law Market System Society </a:t>
            </a:r>
            <a:r>
              <a:rPr lang="en-US" sz="2400" dirty="0" smtClean="0">
                <a:solidFill>
                  <a:srgbClr val="444444"/>
                </a:solidFill>
                <a:latin typeface="Calibri" pitchFamily="34" charset="0"/>
                <a:ea typeface="Times New Roman" pitchFamily="18" charset="0"/>
                <a:cs typeface="Times New Roman" pitchFamily="18" charset="0"/>
              </a:rPr>
              <a:t>Morality &amp; Ethics Business Government</a:t>
            </a:r>
            <a:endParaRPr lang="en-US" sz="1000" dirty="0" smtClean="0">
              <a:latin typeface="Arial" pitchFamily="34" charset="0"/>
              <a:cs typeface="Arial" pitchFamily="34" charset="0"/>
            </a:endParaRPr>
          </a:p>
          <a:p>
            <a:pPr marL="461963" lvl="0" indent="-461963" algn="just" eaLnBrk="0" fontAlgn="base" hangingPunct="0">
              <a:spcBef>
                <a:spcPct val="0"/>
              </a:spcBef>
              <a:spcAft>
                <a:spcPct val="0"/>
              </a:spcAft>
              <a:buFont typeface="Wingdings" pitchFamily="2" charset="2"/>
              <a:buChar char="Ø"/>
            </a:pPr>
            <a:r>
              <a:rPr lang="en-US" sz="2400" dirty="0" smtClean="0">
                <a:solidFill>
                  <a:srgbClr val="444444"/>
                </a:solidFill>
                <a:latin typeface="Times New Roman" pitchFamily="18" charset="0"/>
                <a:ea typeface="Times New Roman" pitchFamily="18" charset="0"/>
                <a:cs typeface="Times New Roman" pitchFamily="18" charset="0"/>
              </a:rPr>
              <a:t>Theory of Voluntary Mediation In situation of conflicts when two or more parties come together voluntarily to resolve the dispute and achieve their goals by taking help of a third eligible party (known as mediator) then this process is known as voluntary mediation. It includes following three types of ethics: 1. Participatory ethics. 2. Transactional ethics. 3. Recognition </a:t>
            </a:r>
            <a:r>
              <a:rPr lang="en-US" sz="2400" dirty="0" err="1" smtClean="0">
                <a:solidFill>
                  <a:srgbClr val="444444"/>
                </a:solidFill>
                <a:latin typeface="Times New Roman" pitchFamily="18" charset="0"/>
                <a:ea typeface="Times New Roman" pitchFamily="18" charset="0"/>
                <a:cs typeface="Times New Roman" pitchFamily="18" charset="0"/>
              </a:rPr>
              <a:t>ehtics</a:t>
            </a:r>
            <a:r>
              <a:rPr lang="en-US" sz="2400" dirty="0" smtClean="0">
                <a:solidFill>
                  <a:srgbClr val="444444"/>
                </a:solidFill>
                <a:latin typeface="Times New Roman" pitchFamily="18" charset="0"/>
                <a:ea typeface="Times New Roman" pitchFamily="18" charset="0"/>
                <a:cs typeface="Times New Roman" pitchFamily="18" charset="0"/>
              </a:rPr>
              <a:t>.</a:t>
            </a:r>
            <a:endParaRPr lang="en-US" sz="2400" dirty="0" smtClean="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7693"/>
            <a:ext cx="8991600" cy="6370975"/>
          </a:xfrm>
          <a:prstGeom prst="rect">
            <a:avLst/>
          </a:prstGeom>
        </p:spPr>
        <p:txBody>
          <a:bodyPr wrap="square">
            <a:spAutoFit/>
          </a:bodyPr>
          <a:lstStyle/>
          <a:p>
            <a:pPr marL="461963" lvl="0" indent="-29051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Principles of mediation: Self-determination Impartiality Conflicts of interest Competence Confidentiality Quality of the process</a:t>
            </a:r>
            <a:endParaRPr lang="en-US" sz="2400" dirty="0" smtClean="0">
              <a:latin typeface="Times New Roman" pitchFamily="18" charset="0"/>
              <a:cs typeface="Times New Roman" pitchFamily="18" charset="0"/>
            </a:endParaRPr>
          </a:p>
          <a:p>
            <a:pPr marL="461963" lvl="0" indent="-29051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Participatory Ethics: It provides idea about how to mediate between business goals and moral demands and how to serve the society in more ethical way and gain corporate excellence. Example; Ford Foundation</a:t>
            </a:r>
            <a:endParaRPr lang="en-US" sz="2400" dirty="0" smtClean="0">
              <a:latin typeface="Times New Roman" pitchFamily="18" charset="0"/>
              <a:cs typeface="Times New Roman" pitchFamily="18" charset="0"/>
            </a:endParaRPr>
          </a:p>
          <a:p>
            <a:pPr marL="461963" lvl="0" indent="-290513" algn="just" eaLnBrk="0" fontAlgn="base" hangingPunct="0">
              <a:spcBef>
                <a:spcPct val="0"/>
              </a:spcBef>
              <a:spcAft>
                <a:spcPct val="0"/>
              </a:spcAft>
              <a:buFont typeface="+mj-lt"/>
              <a:buAutoNum type="arabicPeriod"/>
            </a:pPr>
            <a:r>
              <a:rPr lang="en-US" sz="2400" dirty="0" smtClean="0">
                <a:solidFill>
                  <a:srgbClr val="444444"/>
                </a:solidFill>
                <a:latin typeface="Times New Roman" pitchFamily="18" charset="0"/>
                <a:ea typeface="Times New Roman" pitchFamily="18" charset="0"/>
                <a:cs typeface="Times New Roman" pitchFamily="18" charset="0"/>
              </a:rPr>
              <a:t>Transactional Ethics Here all parties involved in the action pattern have interests that happens to coincide in time but that do not affect each other. In order to let each party’s transaction run smoothly, all parties have to accept the principle of equality. In order to let things run smoothly following principle requires: 1. Honesty 2. Reciprocity</a:t>
            </a:r>
            <a:endParaRPr lang="en-US" sz="2400" dirty="0" smtClean="0">
              <a:latin typeface="Times New Roman" pitchFamily="18" charset="0"/>
              <a:cs typeface="Times New Roman" pitchFamily="18" charset="0"/>
            </a:endParaRPr>
          </a:p>
          <a:p>
            <a:pPr marL="461963" lvl="0" indent="-461963" algn="just" eaLnBrk="0" fontAlgn="base" hangingPunct="0">
              <a:spcBef>
                <a:spcPct val="0"/>
              </a:spcBef>
              <a:spcAft>
                <a:spcPct val="0"/>
              </a:spcAft>
              <a:buFont typeface="Wingdings" pitchFamily="2" charset="2"/>
              <a:buChar char="Ø"/>
            </a:pPr>
            <a:r>
              <a:rPr lang="en-US" sz="2400" dirty="0" smtClean="0">
                <a:solidFill>
                  <a:srgbClr val="444444"/>
                </a:solidFill>
                <a:latin typeface="Times New Roman" pitchFamily="18" charset="0"/>
                <a:ea typeface="Times New Roman" pitchFamily="18" charset="0"/>
                <a:cs typeface="Times New Roman" pitchFamily="18" charset="0"/>
              </a:rPr>
              <a:t>Recognition Ethics It regards moral interaction as a matter of protecting individual liberty and granting public welfare. According to this view the rights of individuals and our duties to them override personal egocentric interests. Moral agents are bound to the whole of society by a tacit social contract.</a:t>
            </a:r>
            <a:endParaRPr lang="en-US" sz="24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4791" y="329260"/>
            <a:ext cx="8152130" cy="1305486"/>
          </a:xfrm>
          <a:prstGeom prst="rect">
            <a:avLst/>
          </a:prstGeom>
        </p:spPr>
        <p:txBody>
          <a:bodyPr vert="horz" wrap="square" lIns="0" tIns="12700" rIns="0" bIns="0" rtlCol="0">
            <a:spAutoFit/>
          </a:bodyPr>
          <a:lstStyle/>
          <a:p>
            <a:pPr marL="3175" algn="ctr">
              <a:lnSpc>
                <a:spcPct val="100000"/>
              </a:lnSpc>
              <a:spcBef>
                <a:spcPts val="100"/>
              </a:spcBef>
            </a:pPr>
            <a:r>
              <a:rPr sz="2800" b="1" dirty="0">
                <a:latin typeface="Times New Roman"/>
                <a:cs typeface="Times New Roman"/>
              </a:rPr>
              <a:t>Definition:</a:t>
            </a:r>
            <a:endParaRPr sz="2800" dirty="0">
              <a:latin typeface="Times New Roman"/>
              <a:cs typeface="Times New Roman"/>
            </a:endParaRPr>
          </a:p>
          <a:p>
            <a:pPr marL="12700" marR="5080" algn="ctr">
              <a:lnSpc>
                <a:spcPct val="100000"/>
              </a:lnSpc>
              <a:spcBef>
                <a:spcPts val="5"/>
              </a:spcBef>
            </a:pPr>
            <a:r>
              <a:rPr sz="2800" dirty="0">
                <a:latin typeface="Times New Roman"/>
                <a:cs typeface="Times New Roman"/>
              </a:rPr>
              <a:t>“An area of </a:t>
            </a:r>
            <a:r>
              <a:rPr sz="2800" spc="-5" dirty="0">
                <a:latin typeface="Times New Roman"/>
                <a:cs typeface="Times New Roman"/>
              </a:rPr>
              <a:t>study </a:t>
            </a:r>
            <a:r>
              <a:rPr sz="2800" dirty="0">
                <a:latin typeface="Times New Roman"/>
                <a:cs typeface="Times New Roman"/>
              </a:rPr>
              <a:t>that deals </a:t>
            </a:r>
            <a:r>
              <a:rPr sz="2800" spc="-5" dirty="0">
                <a:latin typeface="Times New Roman"/>
                <a:cs typeface="Times New Roman"/>
              </a:rPr>
              <a:t>with </a:t>
            </a:r>
            <a:r>
              <a:rPr sz="2800" dirty="0">
                <a:latin typeface="Times New Roman"/>
                <a:cs typeface="Times New Roman"/>
              </a:rPr>
              <a:t>ideas about </a:t>
            </a:r>
            <a:r>
              <a:rPr sz="2800" spc="-5" dirty="0">
                <a:latin typeface="Times New Roman"/>
                <a:cs typeface="Times New Roman"/>
              </a:rPr>
              <a:t>what </a:t>
            </a:r>
            <a:r>
              <a:rPr sz="2800" dirty="0">
                <a:latin typeface="Times New Roman"/>
                <a:cs typeface="Times New Roman"/>
              </a:rPr>
              <a:t>is good and</a:t>
            </a:r>
            <a:r>
              <a:rPr sz="2800" spc="-165" dirty="0">
                <a:latin typeface="Times New Roman"/>
                <a:cs typeface="Times New Roman"/>
              </a:rPr>
              <a:t> </a:t>
            </a:r>
            <a:r>
              <a:rPr sz="2800" dirty="0">
                <a:latin typeface="Times New Roman"/>
                <a:cs typeface="Times New Roman"/>
              </a:rPr>
              <a:t>bad  behavior</a:t>
            </a:r>
            <a:r>
              <a:rPr sz="2800" spc="-25" dirty="0">
                <a:latin typeface="Times New Roman"/>
                <a:cs typeface="Times New Roman"/>
              </a:rPr>
              <a:t> </a:t>
            </a:r>
            <a:r>
              <a:rPr sz="2800" dirty="0">
                <a:latin typeface="Times New Roman"/>
                <a:cs typeface="Times New Roman"/>
              </a:rPr>
              <a:t>“</a:t>
            </a:r>
          </a:p>
        </p:txBody>
      </p:sp>
      <p:sp>
        <p:nvSpPr>
          <p:cNvPr id="3" name="object 3"/>
          <p:cNvSpPr txBox="1"/>
          <p:nvPr/>
        </p:nvSpPr>
        <p:spPr>
          <a:xfrm>
            <a:off x="609600" y="2514600"/>
            <a:ext cx="7868284" cy="1367790"/>
          </a:xfrm>
          <a:prstGeom prst="rect">
            <a:avLst/>
          </a:prstGeom>
        </p:spPr>
        <p:txBody>
          <a:bodyPr vert="horz" wrap="square" lIns="0" tIns="13335" rIns="0" bIns="0" rtlCol="0">
            <a:spAutoFit/>
          </a:bodyPr>
          <a:lstStyle/>
          <a:p>
            <a:pPr marL="1423670" marR="5080" indent="-1411605">
              <a:lnSpc>
                <a:spcPct val="100000"/>
              </a:lnSpc>
              <a:spcBef>
                <a:spcPts val="105"/>
              </a:spcBef>
            </a:pPr>
            <a:r>
              <a:rPr sz="4400" dirty="0">
                <a:latin typeface="AR JULIAN" pitchFamily="2" charset="0"/>
                <a:cs typeface="Times New Roman"/>
              </a:rPr>
              <a:t>EHICAL DELIMA RELATES</a:t>
            </a:r>
            <a:r>
              <a:rPr sz="4400" spc="-65" dirty="0">
                <a:latin typeface="AR JULIAN" pitchFamily="2" charset="0"/>
                <a:cs typeface="Times New Roman"/>
              </a:rPr>
              <a:t> </a:t>
            </a:r>
            <a:r>
              <a:rPr sz="4400" spc="-5" dirty="0">
                <a:latin typeface="AR JULIAN" pitchFamily="2" charset="0"/>
                <a:cs typeface="Times New Roman"/>
              </a:rPr>
              <a:t>TO  </a:t>
            </a:r>
            <a:r>
              <a:rPr sz="4400" dirty="0">
                <a:latin typeface="AR JULIAN" pitchFamily="2" charset="0"/>
                <a:cs typeface="Times New Roman"/>
              </a:rPr>
              <a:t>TWO</a:t>
            </a:r>
            <a:r>
              <a:rPr sz="4400" spc="-25" dirty="0">
                <a:latin typeface="AR JULIAN" pitchFamily="2" charset="0"/>
                <a:cs typeface="Times New Roman"/>
              </a:rPr>
              <a:t> </a:t>
            </a:r>
            <a:r>
              <a:rPr sz="4400" dirty="0">
                <a:latin typeface="AR JULIAN" pitchFamily="2" charset="0"/>
                <a:cs typeface="Times New Roman"/>
              </a:rPr>
              <a:t>DIMENSIONS:</a:t>
            </a:r>
          </a:p>
        </p:txBody>
      </p:sp>
      <p:sp>
        <p:nvSpPr>
          <p:cNvPr id="4" name="object 4"/>
          <p:cNvSpPr txBox="1"/>
          <p:nvPr/>
        </p:nvSpPr>
        <p:spPr>
          <a:xfrm>
            <a:off x="520700" y="4572596"/>
            <a:ext cx="2251075" cy="1050925"/>
          </a:xfrm>
          <a:prstGeom prst="rect">
            <a:avLst/>
          </a:prstGeom>
        </p:spPr>
        <p:txBody>
          <a:bodyPr vert="horz" wrap="square" lIns="0" tIns="98425" rIns="0" bIns="0" rtlCol="0">
            <a:spAutoFit/>
          </a:bodyPr>
          <a:lstStyle/>
          <a:p>
            <a:pPr marL="478790" indent="-466725">
              <a:lnSpc>
                <a:spcPct val="100000"/>
              </a:lnSpc>
              <a:spcBef>
                <a:spcPts val="775"/>
              </a:spcBef>
              <a:buFont typeface="Wingdings"/>
              <a:buChar char=""/>
              <a:tabLst>
                <a:tab pos="478790" algn="l"/>
                <a:tab pos="479425" algn="l"/>
              </a:tabLst>
            </a:pPr>
            <a:r>
              <a:rPr sz="2800" spc="-5" dirty="0">
                <a:latin typeface="Times New Roman"/>
                <a:cs typeface="Times New Roman"/>
              </a:rPr>
              <a:t>Personal</a:t>
            </a:r>
            <a:endParaRPr sz="2800">
              <a:latin typeface="Times New Roman"/>
              <a:cs typeface="Times New Roman"/>
            </a:endParaRPr>
          </a:p>
          <a:p>
            <a:pPr marL="478790" indent="-466725">
              <a:lnSpc>
                <a:spcPct val="100000"/>
              </a:lnSpc>
              <a:spcBef>
                <a:spcPts val="675"/>
              </a:spcBef>
              <a:buFont typeface="Wingdings"/>
              <a:buChar char=""/>
              <a:tabLst>
                <a:tab pos="478790" algn="l"/>
                <a:tab pos="479425" algn="l"/>
              </a:tabLst>
            </a:pPr>
            <a:r>
              <a:rPr sz="2800" spc="-5" dirty="0">
                <a:latin typeface="Times New Roman"/>
                <a:cs typeface="Times New Roman"/>
              </a:rPr>
              <a:t>Professional</a:t>
            </a:r>
            <a:endParaRPr sz="28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 y="579358"/>
            <a:ext cx="8763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FORD MOTORS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r>
            <a:b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Ford Motor Company decided to produce the first lowest-priced car in the USA. The Company President Mr. Lee Iacocca wanted to rush the development of a car costing less than $2,000, as he promised the public that his company will bring out a car at that price (as low as $2,000) and also fight the growing popularity of Volkswagen’s Beetle. Preliminary tests showed that it involved an additional cost of $11 to enhance the safety of the car.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He organized a meeting of company executives to decide how to reduce the cost below $2,000. Many executives suggested that the company should sell the car at $2,011 but include the safety feature. Some executives thought that the company should sell the car at $2,000 as promised but exclude the safety feature. The company decided to go ahead without the safety feature.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19200"/>
            <a:ext cx="7467600" cy="3970318"/>
          </a:xfrm>
          <a:prstGeom prst="rect">
            <a:avLst/>
          </a:prstGeom>
        </p:spPr>
        <p:txBody>
          <a:bodyPr wrap="square">
            <a:spAutoFit/>
          </a:bodyPr>
          <a:lstStyle/>
          <a:p>
            <a:pPr lvl="0" algn="just" eaLnBrk="0" fontAlgn="base" hangingPunct="0">
              <a:spcBef>
                <a:spcPct val="0"/>
              </a:spcBef>
              <a:spcAft>
                <a:spcPct val="0"/>
              </a:spcAft>
            </a:pPr>
            <a:r>
              <a:rPr lang="en-US" sz="2800" dirty="0" smtClean="0">
                <a:latin typeface="Times New Roman" pitchFamily="18" charset="0"/>
                <a:ea typeface="Times New Roman" pitchFamily="18" charset="0"/>
                <a:cs typeface="Times New Roman" pitchFamily="18" charset="0"/>
              </a:rPr>
              <a:t>The car was released and sold at $2,000. After six months of release, one of the cars was involved in an accident killing all the passengers. Competitors influenced newspapers to publish this accident and the newspapers in the U.S.A. highlighted the absence of the safety feature. This incident resulted not only in the loss of sales, but also in the closure of the unit resulting in a loss of $250 million to the company.</a:t>
            </a:r>
            <a:endParaRPr lang="en-US"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09600" y="215207"/>
            <a:ext cx="8408809"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r>
              <a:rPr lang="en-US" sz="3600" b="1" dirty="0" smtClean="0">
                <a:latin typeface="Times New Roman" pitchFamily="18" charset="0"/>
                <a:cs typeface="Times New Roman" pitchFamily="18" charset="0"/>
              </a:rPr>
              <a:t>Business Ethics – History</a:t>
            </a:r>
            <a:endParaRPr lang="en-US" sz="3600" dirty="0" smtClean="0">
              <a:latin typeface="Times New Roman" pitchFamily="18" charset="0"/>
              <a:cs typeface="Times New Roman" pitchFamily="18" charset="0"/>
            </a:endParaRPr>
          </a:p>
          <a:p>
            <a:pPr algn="just" fontAlgn="base"/>
            <a:r>
              <a:rPr lang="en-US" sz="2400" dirty="0" smtClean="0">
                <a:latin typeface="Times New Roman" pitchFamily="18" charset="0"/>
                <a:cs typeface="Times New Roman" pitchFamily="18" charset="0"/>
              </a:rPr>
              <a:t>The history of Ethics goes back to 1970’s when the term Business Ethics was commonly used. Increasingly unethical conduct was found by corporations during the 1960s. To counter this, corporations developed social responsibility </a:t>
            </a:r>
            <a:r>
              <a:rPr lang="en-US" sz="2400" dirty="0" err="1" smtClean="0">
                <a:latin typeface="Times New Roman" pitchFamily="18" charset="0"/>
                <a:cs typeface="Times New Roman" pitchFamily="18" charset="0"/>
              </a:rPr>
              <a:t>programmes</a:t>
            </a:r>
            <a:r>
              <a:rPr lang="en-US" sz="2400" dirty="0" smtClean="0">
                <a:latin typeface="Times New Roman" pitchFamily="18" charset="0"/>
                <a:cs typeface="Times New Roman" pitchFamily="18" charset="0"/>
              </a:rPr>
              <a:t> which included charitable donations and funding local community projects.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This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new aspect of business ethics differentiated it from social issues courses in three ways:</a:t>
            </a:r>
          </a:p>
          <a:p>
            <a:pPr marL="514350" marR="0" lvl="0" indent="-514350" algn="just" defTabSz="914400" rtl="0" eaLnBrk="0" fontAlgn="base" latinLnBrk="0" hangingPunct="0">
              <a:lnSpc>
                <a:spcPct val="100000"/>
              </a:lnSpc>
              <a:spcBef>
                <a:spcPct val="0"/>
              </a:spcBef>
              <a:spcAft>
                <a:spcPct val="0"/>
              </a:spcAft>
              <a:buClrTx/>
              <a:buSzTx/>
              <a:buFontTx/>
              <a:buAutoNum type="romanL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It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provides an ethical framework for evaluating business and the corporate world.</a:t>
            </a:r>
          </a:p>
          <a:p>
            <a:pPr marL="344488" marR="0" lvl="0" indent="-344488"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ii</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It allows critical analysis of business and development of new and different methods.</a:t>
            </a:r>
          </a:p>
          <a:p>
            <a:pPr marL="344488" marR="0" lvl="0" indent="-344488"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iii</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It fused personal and social responsibility together and gave it a theoretical foundation.</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04800" y="649070"/>
            <a:ext cx="85344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61963" indent="-461963" algn="ctr" fontAlgn="base">
              <a:spcBef>
                <a:spcPct val="0"/>
              </a:spcBef>
              <a:spcAft>
                <a:spcPct val="0"/>
              </a:spcAft>
            </a:pPr>
            <a:r>
              <a:rPr lang="en-US" sz="3600" dirty="0" smtClean="0">
                <a:latin typeface="AR JULIAN" pitchFamily="2" charset="0"/>
                <a:cs typeface="Times New Roman"/>
              </a:rPr>
              <a:t>Definition</a:t>
            </a:r>
            <a:endParaRPr lang="en-US" sz="2400" dirty="0" smtClean="0">
              <a:latin typeface="Times New Roman"/>
              <a:cs typeface="Times New Roman"/>
            </a:endParaRPr>
          </a:p>
          <a:p>
            <a:pPr marL="461963" marR="0" lvl="0" indent="-461963"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2400" i="1" u="none" strike="noStrike" cap="none" normalizeH="0" baseline="0" dirty="0" smtClean="0">
                <a:ln>
                  <a:noFill/>
                </a:ln>
                <a:solidFill>
                  <a:srgbClr val="424142"/>
                </a:solidFill>
                <a:effectLst/>
                <a:latin typeface="Times New Roman" pitchFamily="18" charset="0"/>
                <a:ea typeface="Times New Roman" pitchFamily="18" charset="0"/>
                <a:cs typeface="Times New Roman" pitchFamily="18" charset="0"/>
              </a:rPr>
              <a:t>Everything you need to know about business ethics. </a:t>
            </a: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Business ethics implies general ethical ideas to business </a:t>
            </a:r>
            <a:r>
              <a:rPr kumimoji="0" lang="en-US" sz="240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behaviour</a:t>
            </a: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p>
          <a:p>
            <a:pPr marL="461963" marR="0" lvl="0" indent="-461963" algn="l" defTabSz="914400" rtl="0" eaLnBrk="1" fontAlgn="base" latinLnBrk="0" hangingPunct="1">
              <a:lnSpc>
                <a:spcPct val="100000"/>
              </a:lnSpc>
              <a:spcBef>
                <a:spcPct val="0"/>
              </a:spcBef>
              <a:spcAft>
                <a:spcPct val="0"/>
              </a:spcAft>
              <a:buClrTx/>
              <a:buSzTx/>
              <a:tabLst/>
            </a:pPr>
            <a:endParaRPr kumimoji="0" lang="en-US" sz="240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Ethical </a:t>
            </a:r>
            <a:r>
              <a:rPr kumimoji="0" lang="en-US" sz="240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behaviour</a:t>
            </a: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not only improves profitability but also fosters business relations and employees productivity. Business ethics is concerned with the </a:t>
            </a:r>
            <a:r>
              <a:rPr kumimoji="0" lang="en-US" sz="240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behaviour</a:t>
            </a: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of businessman in doing a business. Unethical practices create problems to businessman and business units.</a:t>
            </a:r>
          </a:p>
          <a:p>
            <a:pPr marL="461963" marR="0" lvl="0" indent="-461963" algn="l" defTabSz="914400" rtl="0" eaLnBrk="0" fontAlgn="base" latinLnBrk="0" hangingPunct="0">
              <a:lnSpc>
                <a:spcPct val="100000"/>
              </a:lnSpc>
              <a:spcBef>
                <a:spcPct val="0"/>
              </a:spcBef>
              <a:spcAft>
                <a:spcPct val="0"/>
              </a:spcAft>
              <a:buClrTx/>
              <a:buSzTx/>
              <a:tabLst/>
            </a:pPr>
            <a:endParaRPr kumimoji="0" lang="en-US" sz="2400" i="0" u="none" strike="noStrike" cap="none" normalizeH="0" baseline="0" dirty="0" smtClean="0">
              <a:ln>
                <a:noFill/>
              </a:ln>
              <a:solidFill>
                <a:schemeClr val="tx1"/>
              </a:solidFill>
              <a:effectLst/>
              <a:latin typeface="Times New Roman" pitchFamily="18" charset="0"/>
              <a:cs typeface="Times New Roman" pitchFamily="18" charset="0"/>
            </a:endParaRPr>
          </a:p>
          <a:p>
            <a:pPr marL="461963" marR="0" lvl="0" indent="-461963"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“Business Ethics is an art and science for maintaining harmonious relationship with society, its various groups and institutions as well as recognizing the moral responsibility for the tightness and wrongness of business conduct” -Wheeler.</a:t>
            </a:r>
            <a:endParaRPr kumimoji="0" lang="en-US" sz="24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0370" y="405129"/>
            <a:ext cx="3216275" cy="543560"/>
          </a:xfrm>
          <a:prstGeom prst="rect">
            <a:avLst/>
          </a:prstGeom>
          <a:solidFill>
            <a:schemeClr val="tx2">
              <a:lumMod val="20000"/>
              <a:lumOff val="80000"/>
            </a:schemeClr>
          </a:solidFill>
        </p:spPr>
        <p:txBody>
          <a:bodyPr vert="horz" wrap="square" lIns="0" tIns="12065" rIns="0" bIns="0" rtlCol="0">
            <a:spAutoFit/>
          </a:bodyPr>
          <a:lstStyle/>
          <a:p>
            <a:pPr marL="12700">
              <a:lnSpc>
                <a:spcPct val="100000"/>
              </a:lnSpc>
              <a:spcBef>
                <a:spcPts val="95"/>
              </a:spcBef>
            </a:pPr>
            <a:r>
              <a:rPr sz="3400" b="0" dirty="0">
                <a:latin typeface="Times New Roman"/>
                <a:cs typeface="Times New Roman"/>
              </a:rPr>
              <a:t>Meaning </a:t>
            </a:r>
            <a:r>
              <a:rPr sz="3400" b="0" spc="-5" dirty="0">
                <a:latin typeface="Times New Roman"/>
                <a:cs typeface="Times New Roman"/>
              </a:rPr>
              <a:t>of</a:t>
            </a:r>
            <a:r>
              <a:rPr sz="3400" b="0" spc="-70" dirty="0">
                <a:latin typeface="Times New Roman"/>
                <a:cs typeface="Times New Roman"/>
              </a:rPr>
              <a:t> </a:t>
            </a:r>
            <a:r>
              <a:rPr sz="3400" b="0" spc="-5" dirty="0">
                <a:latin typeface="Times New Roman"/>
                <a:cs typeface="Times New Roman"/>
              </a:rPr>
              <a:t>Ethics</a:t>
            </a:r>
            <a:endParaRPr sz="3400">
              <a:latin typeface="Times New Roman"/>
              <a:cs typeface="Times New Roman"/>
            </a:endParaRPr>
          </a:p>
        </p:txBody>
      </p:sp>
      <p:grpSp>
        <p:nvGrpSpPr>
          <p:cNvPr id="3" name="object 3"/>
          <p:cNvGrpSpPr/>
          <p:nvPr/>
        </p:nvGrpSpPr>
        <p:grpSpPr>
          <a:xfrm>
            <a:off x="222250" y="2889250"/>
            <a:ext cx="1460500" cy="698500"/>
            <a:chOff x="222250" y="2889250"/>
            <a:chExt cx="1460500" cy="698500"/>
          </a:xfrm>
          <a:solidFill>
            <a:schemeClr val="tx2">
              <a:lumMod val="20000"/>
              <a:lumOff val="80000"/>
            </a:schemeClr>
          </a:solidFill>
        </p:grpSpPr>
        <p:sp>
          <p:nvSpPr>
            <p:cNvPr id="4" name="object 4"/>
            <p:cNvSpPr/>
            <p:nvPr/>
          </p:nvSpPr>
          <p:spPr>
            <a:xfrm>
              <a:off x="228600" y="2895600"/>
              <a:ext cx="1447800" cy="685800"/>
            </a:xfrm>
            <a:custGeom>
              <a:avLst/>
              <a:gdLst/>
              <a:ahLst/>
              <a:cxnLst/>
              <a:rect l="l" t="t" r="r" b="b"/>
              <a:pathLst>
                <a:path w="1447800" h="685800">
                  <a:moveTo>
                    <a:pt x="1447800" y="0"/>
                  </a:moveTo>
                  <a:lnTo>
                    <a:pt x="0" y="0"/>
                  </a:lnTo>
                  <a:lnTo>
                    <a:pt x="0" y="685800"/>
                  </a:lnTo>
                  <a:lnTo>
                    <a:pt x="1447800" y="685800"/>
                  </a:lnTo>
                  <a:lnTo>
                    <a:pt x="1447800" y="0"/>
                  </a:lnTo>
                  <a:close/>
                </a:path>
              </a:pathLst>
            </a:custGeom>
            <a:grpFill/>
          </p:spPr>
          <p:txBody>
            <a:bodyPr wrap="square" lIns="0" tIns="0" rIns="0" bIns="0" rtlCol="0"/>
            <a:lstStyle/>
            <a:p>
              <a:endParaRPr/>
            </a:p>
          </p:txBody>
        </p:sp>
        <p:sp>
          <p:nvSpPr>
            <p:cNvPr id="5" name="object 5"/>
            <p:cNvSpPr/>
            <p:nvPr/>
          </p:nvSpPr>
          <p:spPr>
            <a:xfrm>
              <a:off x="228600" y="2895600"/>
              <a:ext cx="1447800" cy="685800"/>
            </a:xfrm>
            <a:custGeom>
              <a:avLst/>
              <a:gdLst/>
              <a:ahLst/>
              <a:cxnLst/>
              <a:rect l="l" t="t" r="r" b="b"/>
              <a:pathLst>
                <a:path w="1447800" h="685800">
                  <a:moveTo>
                    <a:pt x="0" y="685800"/>
                  </a:moveTo>
                  <a:lnTo>
                    <a:pt x="1447800" y="685800"/>
                  </a:lnTo>
                  <a:lnTo>
                    <a:pt x="1447800" y="0"/>
                  </a:lnTo>
                  <a:lnTo>
                    <a:pt x="0" y="0"/>
                  </a:lnTo>
                  <a:lnTo>
                    <a:pt x="0" y="685800"/>
                  </a:lnTo>
                  <a:close/>
                </a:path>
              </a:pathLst>
            </a:custGeom>
            <a:grpFill/>
            <a:ln w="12192">
              <a:solidFill>
                <a:srgbClr val="000000"/>
              </a:solidFill>
            </a:ln>
          </p:spPr>
          <p:txBody>
            <a:bodyPr wrap="square" lIns="0" tIns="0" rIns="0" bIns="0" rtlCol="0"/>
            <a:lstStyle/>
            <a:p>
              <a:endParaRPr/>
            </a:p>
          </p:txBody>
        </p:sp>
      </p:grpSp>
      <p:sp>
        <p:nvSpPr>
          <p:cNvPr id="6" name="object 6"/>
          <p:cNvSpPr txBox="1"/>
          <p:nvPr/>
        </p:nvSpPr>
        <p:spPr>
          <a:xfrm>
            <a:off x="228600" y="2895600"/>
            <a:ext cx="1447800" cy="561051"/>
          </a:xfrm>
          <a:prstGeom prst="rect">
            <a:avLst/>
          </a:prstGeom>
          <a:solidFill>
            <a:schemeClr val="tx2">
              <a:lumMod val="20000"/>
              <a:lumOff val="80000"/>
            </a:schemeClr>
          </a:solidFill>
        </p:spPr>
        <p:txBody>
          <a:bodyPr vert="horz" wrap="square" lIns="0" tIns="128905" rIns="0" bIns="0" rtlCol="0">
            <a:spAutoFit/>
          </a:bodyPr>
          <a:lstStyle/>
          <a:p>
            <a:pPr marL="320040">
              <a:lnSpc>
                <a:spcPct val="100000"/>
              </a:lnSpc>
              <a:spcBef>
                <a:spcPts val="1015"/>
              </a:spcBef>
            </a:pPr>
            <a:r>
              <a:rPr sz="1400" spc="-10" dirty="0">
                <a:latin typeface="Tahoma"/>
                <a:cs typeface="Tahoma"/>
              </a:rPr>
              <a:t>Character</a:t>
            </a:r>
            <a:endParaRPr sz="1400" dirty="0">
              <a:latin typeface="Tahoma"/>
              <a:cs typeface="Tahoma"/>
            </a:endParaRPr>
          </a:p>
          <a:p>
            <a:pPr marL="373380">
              <a:lnSpc>
                <a:spcPct val="100000"/>
              </a:lnSpc>
            </a:pPr>
            <a:r>
              <a:rPr sz="1400" spc="5" dirty="0">
                <a:latin typeface="Tahoma"/>
                <a:cs typeface="Tahoma"/>
              </a:rPr>
              <a:t>of </a:t>
            </a:r>
            <a:r>
              <a:rPr sz="1400" dirty="0">
                <a:latin typeface="Tahoma"/>
                <a:cs typeface="Tahoma"/>
              </a:rPr>
              <a:t>a</a:t>
            </a:r>
            <a:r>
              <a:rPr sz="1400" spc="-100" dirty="0">
                <a:latin typeface="Tahoma"/>
                <a:cs typeface="Tahoma"/>
              </a:rPr>
              <a:t> </a:t>
            </a:r>
            <a:r>
              <a:rPr sz="1400" dirty="0">
                <a:latin typeface="Times New Roman" pitchFamily="18" charset="0"/>
                <a:cs typeface="Times New Roman" pitchFamily="18" charset="0"/>
              </a:rPr>
              <a:t>man</a:t>
            </a:r>
          </a:p>
        </p:txBody>
      </p:sp>
      <p:grpSp>
        <p:nvGrpSpPr>
          <p:cNvPr id="7" name="object 7"/>
          <p:cNvGrpSpPr/>
          <p:nvPr/>
        </p:nvGrpSpPr>
        <p:grpSpPr>
          <a:xfrm>
            <a:off x="2660650" y="2875533"/>
            <a:ext cx="1460500" cy="698500"/>
            <a:chOff x="2660650" y="2875533"/>
            <a:chExt cx="1460500" cy="698500"/>
          </a:xfrm>
          <a:solidFill>
            <a:schemeClr val="tx2">
              <a:lumMod val="20000"/>
              <a:lumOff val="80000"/>
            </a:schemeClr>
          </a:solidFill>
        </p:grpSpPr>
        <p:sp>
          <p:nvSpPr>
            <p:cNvPr id="8" name="object 8"/>
            <p:cNvSpPr/>
            <p:nvPr/>
          </p:nvSpPr>
          <p:spPr>
            <a:xfrm>
              <a:off x="2667000" y="2881883"/>
              <a:ext cx="1447800" cy="685800"/>
            </a:xfrm>
            <a:custGeom>
              <a:avLst/>
              <a:gdLst/>
              <a:ahLst/>
              <a:cxnLst/>
              <a:rect l="l" t="t" r="r" b="b"/>
              <a:pathLst>
                <a:path w="1447800" h="685800">
                  <a:moveTo>
                    <a:pt x="1447800" y="0"/>
                  </a:moveTo>
                  <a:lnTo>
                    <a:pt x="0" y="0"/>
                  </a:lnTo>
                  <a:lnTo>
                    <a:pt x="0" y="685800"/>
                  </a:lnTo>
                  <a:lnTo>
                    <a:pt x="1447800" y="685800"/>
                  </a:lnTo>
                  <a:lnTo>
                    <a:pt x="1447800" y="0"/>
                  </a:lnTo>
                  <a:close/>
                </a:path>
              </a:pathLst>
            </a:custGeom>
            <a:grpFill/>
          </p:spPr>
          <p:txBody>
            <a:bodyPr wrap="square" lIns="0" tIns="0" rIns="0" bIns="0" rtlCol="0"/>
            <a:lstStyle/>
            <a:p>
              <a:endParaRPr/>
            </a:p>
          </p:txBody>
        </p:sp>
        <p:sp>
          <p:nvSpPr>
            <p:cNvPr id="9" name="object 9"/>
            <p:cNvSpPr/>
            <p:nvPr/>
          </p:nvSpPr>
          <p:spPr>
            <a:xfrm>
              <a:off x="2667000" y="2881883"/>
              <a:ext cx="1447800" cy="685800"/>
            </a:xfrm>
            <a:custGeom>
              <a:avLst/>
              <a:gdLst/>
              <a:ahLst/>
              <a:cxnLst/>
              <a:rect l="l" t="t" r="r" b="b"/>
              <a:pathLst>
                <a:path w="1447800" h="685800">
                  <a:moveTo>
                    <a:pt x="0" y="685800"/>
                  </a:moveTo>
                  <a:lnTo>
                    <a:pt x="1447800" y="685800"/>
                  </a:lnTo>
                  <a:lnTo>
                    <a:pt x="1447800" y="0"/>
                  </a:lnTo>
                  <a:lnTo>
                    <a:pt x="0" y="0"/>
                  </a:lnTo>
                  <a:lnTo>
                    <a:pt x="0" y="685800"/>
                  </a:lnTo>
                  <a:close/>
                </a:path>
              </a:pathLst>
            </a:custGeom>
            <a:grpFill/>
            <a:ln w="12192">
              <a:solidFill>
                <a:srgbClr val="000000"/>
              </a:solidFill>
            </a:ln>
          </p:spPr>
          <p:txBody>
            <a:bodyPr wrap="square" lIns="0" tIns="0" rIns="0" bIns="0" rtlCol="0"/>
            <a:lstStyle/>
            <a:p>
              <a:endParaRPr/>
            </a:p>
          </p:txBody>
        </p:sp>
      </p:grpSp>
      <p:sp>
        <p:nvSpPr>
          <p:cNvPr id="10" name="object 10"/>
          <p:cNvSpPr txBox="1"/>
          <p:nvPr/>
        </p:nvSpPr>
        <p:spPr>
          <a:xfrm>
            <a:off x="2667000" y="2881883"/>
            <a:ext cx="1447800" cy="685800"/>
          </a:xfrm>
          <a:prstGeom prst="rect">
            <a:avLst/>
          </a:prstGeom>
          <a:solidFill>
            <a:schemeClr val="tx2">
              <a:lumMod val="20000"/>
              <a:lumOff val="80000"/>
            </a:schemeClr>
          </a:solidFill>
        </p:spPr>
        <p:txBody>
          <a:bodyPr vert="horz" wrap="square" lIns="0" tIns="128270" rIns="0" bIns="0" rtlCol="0">
            <a:spAutoFit/>
          </a:bodyPr>
          <a:lstStyle/>
          <a:p>
            <a:pPr algn="ctr">
              <a:lnSpc>
                <a:spcPct val="100000"/>
              </a:lnSpc>
              <a:spcBef>
                <a:spcPts val="1010"/>
              </a:spcBef>
            </a:pPr>
            <a:r>
              <a:rPr sz="1400" dirty="0">
                <a:latin typeface="Tahoma"/>
                <a:cs typeface="Tahoma"/>
              </a:rPr>
              <a:t>Conduct</a:t>
            </a:r>
          </a:p>
          <a:p>
            <a:pPr algn="ctr">
              <a:lnSpc>
                <a:spcPct val="100000"/>
              </a:lnSpc>
            </a:pPr>
            <a:r>
              <a:rPr sz="1400" dirty="0">
                <a:latin typeface="Tahoma"/>
                <a:cs typeface="Tahoma"/>
              </a:rPr>
              <a:t>of a</a:t>
            </a:r>
            <a:r>
              <a:rPr sz="1400" spc="-40" dirty="0">
                <a:latin typeface="Tahoma"/>
                <a:cs typeface="Tahoma"/>
              </a:rPr>
              <a:t> </a:t>
            </a:r>
            <a:r>
              <a:rPr sz="1400" dirty="0">
                <a:latin typeface="Tahoma"/>
                <a:cs typeface="Tahoma"/>
              </a:rPr>
              <a:t>person</a:t>
            </a:r>
          </a:p>
        </p:txBody>
      </p:sp>
      <p:grpSp>
        <p:nvGrpSpPr>
          <p:cNvPr id="11" name="object 11"/>
          <p:cNvGrpSpPr/>
          <p:nvPr/>
        </p:nvGrpSpPr>
        <p:grpSpPr>
          <a:xfrm>
            <a:off x="5022850" y="2846577"/>
            <a:ext cx="1460500" cy="698500"/>
            <a:chOff x="5022850" y="2846577"/>
            <a:chExt cx="1460500" cy="698500"/>
          </a:xfrm>
          <a:solidFill>
            <a:schemeClr val="tx2">
              <a:lumMod val="20000"/>
              <a:lumOff val="80000"/>
            </a:schemeClr>
          </a:solidFill>
        </p:grpSpPr>
        <p:sp>
          <p:nvSpPr>
            <p:cNvPr id="12" name="object 12"/>
            <p:cNvSpPr/>
            <p:nvPr/>
          </p:nvSpPr>
          <p:spPr>
            <a:xfrm>
              <a:off x="5029200" y="2852927"/>
              <a:ext cx="1447800" cy="685800"/>
            </a:xfrm>
            <a:custGeom>
              <a:avLst/>
              <a:gdLst/>
              <a:ahLst/>
              <a:cxnLst/>
              <a:rect l="l" t="t" r="r" b="b"/>
              <a:pathLst>
                <a:path w="1447800" h="685800">
                  <a:moveTo>
                    <a:pt x="1447800" y="0"/>
                  </a:moveTo>
                  <a:lnTo>
                    <a:pt x="0" y="0"/>
                  </a:lnTo>
                  <a:lnTo>
                    <a:pt x="0" y="685800"/>
                  </a:lnTo>
                  <a:lnTo>
                    <a:pt x="1447800" y="685800"/>
                  </a:lnTo>
                  <a:lnTo>
                    <a:pt x="1447800" y="0"/>
                  </a:lnTo>
                  <a:close/>
                </a:path>
              </a:pathLst>
            </a:custGeom>
            <a:grpFill/>
          </p:spPr>
          <p:txBody>
            <a:bodyPr wrap="square" lIns="0" tIns="0" rIns="0" bIns="0" rtlCol="0"/>
            <a:lstStyle/>
            <a:p>
              <a:endParaRPr/>
            </a:p>
          </p:txBody>
        </p:sp>
        <p:sp>
          <p:nvSpPr>
            <p:cNvPr id="13" name="object 13"/>
            <p:cNvSpPr/>
            <p:nvPr/>
          </p:nvSpPr>
          <p:spPr>
            <a:xfrm>
              <a:off x="5029200" y="2852927"/>
              <a:ext cx="1447800" cy="685800"/>
            </a:xfrm>
            <a:custGeom>
              <a:avLst/>
              <a:gdLst/>
              <a:ahLst/>
              <a:cxnLst/>
              <a:rect l="l" t="t" r="r" b="b"/>
              <a:pathLst>
                <a:path w="1447800" h="685800">
                  <a:moveTo>
                    <a:pt x="0" y="685800"/>
                  </a:moveTo>
                  <a:lnTo>
                    <a:pt x="1447800" y="685800"/>
                  </a:lnTo>
                  <a:lnTo>
                    <a:pt x="1447800" y="0"/>
                  </a:lnTo>
                  <a:lnTo>
                    <a:pt x="0" y="0"/>
                  </a:lnTo>
                  <a:lnTo>
                    <a:pt x="0" y="685800"/>
                  </a:lnTo>
                  <a:close/>
                </a:path>
              </a:pathLst>
            </a:custGeom>
            <a:grpFill/>
            <a:ln w="12192">
              <a:solidFill>
                <a:srgbClr val="000000"/>
              </a:solidFill>
            </a:ln>
          </p:spPr>
          <p:txBody>
            <a:bodyPr wrap="square" lIns="0" tIns="0" rIns="0" bIns="0" rtlCol="0"/>
            <a:lstStyle/>
            <a:p>
              <a:endParaRPr/>
            </a:p>
          </p:txBody>
        </p:sp>
      </p:grpSp>
      <p:sp>
        <p:nvSpPr>
          <p:cNvPr id="14" name="object 14"/>
          <p:cNvSpPr txBox="1"/>
          <p:nvPr/>
        </p:nvSpPr>
        <p:spPr>
          <a:xfrm>
            <a:off x="5029200" y="2852927"/>
            <a:ext cx="1447800" cy="685800"/>
          </a:xfrm>
          <a:prstGeom prst="rect">
            <a:avLst/>
          </a:prstGeom>
          <a:solidFill>
            <a:schemeClr val="tx2">
              <a:lumMod val="20000"/>
              <a:lumOff val="80000"/>
            </a:schemeClr>
          </a:solidFill>
        </p:spPr>
        <p:txBody>
          <a:bodyPr vert="horz" wrap="square" lIns="0" tIns="128905" rIns="0" bIns="0" rtlCol="0">
            <a:spAutoFit/>
          </a:bodyPr>
          <a:lstStyle/>
          <a:p>
            <a:pPr marL="441959" marR="376555" indent="-58419">
              <a:lnSpc>
                <a:spcPct val="100000"/>
              </a:lnSpc>
              <a:spcBef>
                <a:spcPts val="1015"/>
              </a:spcBef>
            </a:pPr>
            <a:r>
              <a:rPr sz="1400" spc="-5" dirty="0">
                <a:latin typeface="Tahoma"/>
                <a:cs typeface="Tahoma"/>
              </a:rPr>
              <a:t>Series</a:t>
            </a:r>
            <a:r>
              <a:rPr sz="1400" spc="-85" dirty="0">
                <a:latin typeface="Tahoma"/>
                <a:cs typeface="Tahoma"/>
              </a:rPr>
              <a:t> </a:t>
            </a:r>
            <a:r>
              <a:rPr sz="1400" dirty="0">
                <a:latin typeface="Tahoma"/>
                <a:cs typeface="Tahoma"/>
              </a:rPr>
              <a:t>of  Actions</a:t>
            </a:r>
            <a:endParaRPr sz="1400">
              <a:latin typeface="Tahoma"/>
              <a:cs typeface="Tahoma"/>
            </a:endParaRPr>
          </a:p>
        </p:txBody>
      </p:sp>
      <p:grpSp>
        <p:nvGrpSpPr>
          <p:cNvPr id="15" name="object 15"/>
          <p:cNvGrpSpPr/>
          <p:nvPr/>
        </p:nvGrpSpPr>
        <p:grpSpPr>
          <a:xfrm>
            <a:off x="7766050" y="2355850"/>
            <a:ext cx="1155700" cy="1689100"/>
            <a:chOff x="7766050" y="2355850"/>
            <a:chExt cx="1155700" cy="1689100"/>
          </a:xfrm>
          <a:solidFill>
            <a:schemeClr val="tx2">
              <a:lumMod val="20000"/>
              <a:lumOff val="80000"/>
            </a:schemeClr>
          </a:solidFill>
        </p:grpSpPr>
        <p:sp>
          <p:nvSpPr>
            <p:cNvPr id="16" name="object 16"/>
            <p:cNvSpPr/>
            <p:nvPr/>
          </p:nvSpPr>
          <p:spPr>
            <a:xfrm>
              <a:off x="7772400" y="2362200"/>
              <a:ext cx="1143000" cy="1676400"/>
            </a:xfrm>
            <a:custGeom>
              <a:avLst/>
              <a:gdLst/>
              <a:ahLst/>
              <a:cxnLst/>
              <a:rect l="l" t="t" r="r" b="b"/>
              <a:pathLst>
                <a:path w="1143000" h="1676400">
                  <a:moveTo>
                    <a:pt x="1143000" y="0"/>
                  </a:moveTo>
                  <a:lnTo>
                    <a:pt x="0" y="0"/>
                  </a:lnTo>
                  <a:lnTo>
                    <a:pt x="0" y="1676400"/>
                  </a:lnTo>
                  <a:lnTo>
                    <a:pt x="1143000" y="1676400"/>
                  </a:lnTo>
                  <a:lnTo>
                    <a:pt x="1143000" y="0"/>
                  </a:lnTo>
                  <a:close/>
                </a:path>
              </a:pathLst>
            </a:custGeom>
            <a:grpFill/>
          </p:spPr>
          <p:txBody>
            <a:bodyPr wrap="square" lIns="0" tIns="0" rIns="0" bIns="0" rtlCol="0"/>
            <a:lstStyle/>
            <a:p>
              <a:endParaRPr/>
            </a:p>
          </p:txBody>
        </p:sp>
        <p:sp>
          <p:nvSpPr>
            <p:cNvPr id="17" name="object 17"/>
            <p:cNvSpPr/>
            <p:nvPr/>
          </p:nvSpPr>
          <p:spPr>
            <a:xfrm>
              <a:off x="7772400" y="2362200"/>
              <a:ext cx="1143000" cy="1676400"/>
            </a:xfrm>
            <a:custGeom>
              <a:avLst/>
              <a:gdLst/>
              <a:ahLst/>
              <a:cxnLst/>
              <a:rect l="l" t="t" r="r" b="b"/>
              <a:pathLst>
                <a:path w="1143000" h="1676400">
                  <a:moveTo>
                    <a:pt x="0" y="1676400"/>
                  </a:moveTo>
                  <a:lnTo>
                    <a:pt x="1143000" y="1676400"/>
                  </a:lnTo>
                  <a:lnTo>
                    <a:pt x="1143000" y="0"/>
                  </a:lnTo>
                  <a:lnTo>
                    <a:pt x="0" y="0"/>
                  </a:lnTo>
                  <a:lnTo>
                    <a:pt x="0" y="1676400"/>
                  </a:lnTo>
                  <a:close/>
                </a:path>
              </a:pathLst>
            </a:custGeom>
            <a:grpFill/>
            <a:ln w="12192">
              <a:solidFill>
                <a:srgbClr val="000000"/>
              </a:solidFill>
            </a:ln>
          </p:spPr>
          <p:txBody>
            <a:bodyPr wrap="square" lIns="0" tIns="0" rIns="0" bIns="0" rtlCol="0"/>
            <a:lstStyle/>
            <a:p>
              <a:endParaRPr/>
            </a:p>
          </p:txBody>
        </p:sp>
      </p:grpSp>
      <p:sp>
        <p:nvSpPr>
          <p:cNvPr id="18" name="object 18"/>
          <p:cNvSpPr txBox="1"/>
          <p:nvPr/>
        </p:nvSpPr>
        <p:spPr>
          <a:xfrm>
            <a:off x="7772400" y="2362200"/>
            <a:ext cx="1143000" cy="1676400"/>
          </a:xfrm>
          <a:prstGeom prst="rect">
            <a:avLst/>
          </a:prstGeom>
          <a:solidFill>
            <a:schemeClr val="tx2">
              <a:lumMod val="20000"/>
              <a:lumOff val="80000"/>
            </a:schemeClr>
          </a:solidFill>
        </p:spPr>
        <p:txBody>
          <a:bodyPr vert="horz" wrap="square" lIns="0" tIns="0" rIns="0" bIns="0" rtlCol="0">
            <a:spAutoFit/>
          </a:bodyPr>
          <a:lstStyle/>
          <a:p>
            <a:pPr>
              <a:lnSpc>
                <a:spcPct val="100000"/>
              </a:lnSpc>
            </a:pPr>
            <a:endParaRPr sz="1350">
              <a:latin typeface="Times New Roman"/>
              <a:cs typeface="Times New Roman"/>
            </a:endParaRPr>
          </a:p>
          <a:p>
            <a:pPr marL="230504" marR="234315" indent="-42545" algn="ctr">
              <a:lnSpc>
                <a:spcPct val="100000"/>
              </a:lnSpc>
              <a:spcBef>
                <a:spcPts val="5"/>
              </a:spcBef>
            </a:pPr>
            <a:r>
              <a:rPr sz="1400" dirty="0">
                <a:latin typeface="Tahoma"/>
                <a:cs typeface="Tahoma"/>
              </a:rPr>
              <a:t>Good or  Bad,  Right or  </a:t>
            </a:r>
            <a:r>
              <a:rPr sz="1400" spc="-5" dirty="0">
                <a:latin typeface="Tahoma"/>
                <a:cs typeface="Tahoma"/>
              </a:rPr>
              <a:t>wrong,  </a:t>
            </a:r>
            <a:r>
              <a:rPr sz="1400" spc="-10" dirty="0">
                <a:latin typeface="Tahoma"/>
                <a:cs typeface="Tahoma"/>
              </a:rPr>
              <a:t>Moral </a:t>
            </a:r>
            <a:r>
              <a:rPr sz="1400" dirty="0">
                <a:latin typeface="Tahoma"/>
                <a:cs typeface="Tahoma"/>
              </a:rPr>
              <a:t>or  </a:t>
            </a:r>
            <a:r>
              <a:rPr sz="1400" spc="-10" dirty="0">
                <a:latin typeface="Tahoma"/>
                <a:cs typeface="Tahoma"/>
              </a:rPr>
              <a:t>I</a:t>
            </a:r>
            <a:r>
              <a:rPr sz="1400" dirty="0">
                <a:latin typeface="Tahoma"/>
                <a:cs typeface="Tahoma"/>
              </a:rPr>
              <a:t>m</a:t>
            </a:r>
            <a:r>
              <a:rPr sz="1400" spc="-10" dirty="0">
                <a:latin typeface="Tahoma"/>
                <a:cs typeface="Tahoma"/>
              </a:rPr>
              <a:t>m</a:t>
            </a:r>
            <a:r>
              <a:rPr sz="1400" dirty="0">
                <a:latin typeface="Tahoma"/>
                <a:cs typeface="Tahoma"/>
              </a:rPr>
              <a:t>o</a:t>
            </a:r>
            <a:r>
              <a:rPr sz="1400" spc="-30" dirty="0">
                <a:latin typeface="Tahoma"/>
                <a:cs typeface="Tahoma"/>
              </a:rPr>
              <a:t>r</a:t>
            </a:r>
            <a:r>
              <a:rPr sz="1400" spc="-10" dirty="0">
                <a:latin typeface="Tahoma"/>
                <a:cs typeface="Tahoma"/>
              </a:rPr>
              <a:t>a</a:t>
            </a:r>
            <a:r>
              <a:rPr sz="1400" dirty="0">
                <a:latin typeface="Tahoma"/>
                <a:cs typeface="Tahoma"/>
              </a:rPr>
              <a:t>l</a:t>
            </a:r>
            <a:endParaRPr sz="1400">
              <a:latin typeface="Tahoma"/>
              <a:cs typeface="Tahoma"/>
            </a:endParaRPr>
          </a:p>
        </p:txBody>
      </p:sp>
      <p:grpSp>
        <p:nvGrpSpPr>
          <p:cNvPr id="19" name="object 19"/>
          <p:cNvGrpSpPr/>
          <p:nvPr/>
        </p:nvGrpSpPr>
        <p:grpSpPr>
          <a:xfrm>
            <a:off x="3956050" y="5175250"/>
            <a:ext cx="1612900" cy="774700"/>
            <a:chOff x="3956050" y="5175250"/>
            <a:chExt cx="1612900" cy="774700"/>
          </a:xfrm>
          <a:solidFill>
            <a:schemeClr val="tx2">
              <a:lumMod val="20000"/>
              <a:lumOff val="80000"/>
            </a:schemeClr>
          </a:solidFill>
        </p:grpSpPr>
        <p:sp>
          <p:nvSpPr>
            <p:cNvPr id="20" name="object 20"/>
            <p:cNvSpPr/>
            <p:nvPr/>
          </p:nvSpPr>
          <p:spPr>
            <a:xfrm>
              <a:off x="3962400" y="5181600"/>
              <a:ext cx="1600200" cy="762000"/>
            </a:xfrm>
            <a:custGeom>
              <a:avLst/>
              <a:gdLst/>
              <a:ahLst/>
              <a:cxnLst/>
              <a:rect l="l" t="t" r="r" b="b"/>
              <a:pathLst>
                <a:path w="1600200" h="762000">
                  <a:moveTo>
                    <a:pt x="1600200" y="0"/>
                  </a:moveTo>
                  <a:lnTo>
                    <a:pt x="0" y="0"/>
                  </a:lnTo>
                  <a:lnTo>
                    <a:pt x="0" y="762000"/>
                  </a:lnTo>
                  <a:lnTo>
                    <a:pt x="1600200" y="762000"/>
                  </a:lnTo>
                  <a:lnTo>
                    <a:pt x="1600200" y="0"/>
                  </a:lnTo>
                  <a:close/>
                </a:path>
              </a:pathLst>
            </a:custGeom>
            <a:grpFill/>
          </p:spPr>
          <p:txBody>
            <a:bodyPr wrap="square" lIns="0" tIns="0" rIns="0" bIns="0" rtlCol="0"/>
            <a:lstStyle/>
            <a:p>
              <a:endParaRPr/>
            </a:p>
          </p:txBody>
        </p:sp>
        <p:sp>
          <p:nvSpPr>
            <p:cNvPr id="21" name="object 21"/>
            <p:cNvSpPr/>
            <p:nvPr/>
          </p:nvSpPr>
          <p:spPr>
            <a:xfrm>
              <a:off x="3962400" y="5181600"/>
              <a:ext cx="1600200" cy="762000"/>
            </a:xfrm>
            <a:custGeom>
              <a:avLst/>
              <a:gdLst/>
              <a:ahLst/>
              <a:cxnLst/>
              <a:rect l="l" t="t" r="r" b="b"/>
              <a:pathLst>
                <a:path w="1600200" h="762000">
                  <a:moveTo>
                    <a:pt x="0" y="762000"/>
                  </a:moveTo>
                  <a:lnTo>
                    <a:pt x="1600200" y="762000"/>
                  </a:lnTo>
                  <a:lnTo>
                    <a:pt x="1600200" y="0"/>
                  </a:lnTo>
                  <a:lnTo>
                    <a:pt x="0" y="0"/>
                  </a:lnTo>
                  <a:lnTo>
                    <a:pt x="0" y="762000"/>
                  </a:lnTo>
                  <a:close/>
                </a:path>
              </a:pathLst>
            </a:custGeom>
            <a:grpFill/>
            <a:ln w="12192">
              <a:solidFill>
                <a:srgbClr val="000000"/>
              </a:solidFill>
            </a:ln>
          </p:spPr>
          <p:txBody>
            <a:bodyPr wrap="square" lIns="0" tIns="0" rIns="0" bIns="0" rtlCol="0"/>
            <a:lstStyle/>
            <a:p>
              <a:endParaRPr/>
            </a:p>
          </p:txBody>
        </p:sp>
      </p:grpSp>
      <p:sp>
        <p:nvSpPr>
          <p:cNvPr id="22" name="object 22"/>
          <p:cNvSpPr txBox="1"/>
          <p:nvPr/>
        </p:nvSpPr>
        <p:spPr>
          <a:xfrm>
            <a:off x="3962400" y="5181600"/>
            <a:ext cx="1600200" cy="762000"/>
          </a:xfrm>
          <a:prstGeom prst="rect">
            <a:avLst/>
          </a:prstGeom>
          <a:solidFill>
            <a:schemeClr val="tx2">
              <a:lumMod val="20000"/>
              <a:lumOff val="80000"/>
            </a:schemeClr>
          </a:solidFill>
        </p:spPr>
        <p:txBody>
          <a:bodyPr vert="horz" wrap="square" lIns="0" tIns="167640" rIns="0" bIns="0" rtlCol="0">
            <a:spAutoFit/>
          </a:bodyPr>
          <a:lstStyle/>
          <a:p>
            <a:pPr marL="408305" marR="400685" indent="149225">
              <a:lnSpc>
                <a:spcPct val="100000"/>
              </a:lnSpc>
              <a:spcBef>
                <a:spcPts val="1320"/>
              </a:spcBef>
            </a:pPr>
            <a:r>
              <a:rPr sz="1400" spc="-10" dirty="0">
                <a:latin typeface="Tahoma"/>
                <a:cs typeface="Tahoma"/>
              </a:rPr>
              <a:t>Moral  </a:t>
            </a:r>
            <a:r>
              <a:rPr sz="1400" spc="-5" dirty="0">
                <a:latin typeface="Tahoma"/>
                <a:cs typeface="Tahoma"/>
              </a:rPr>
              <a:t>St</a:t>
            </a:r>
            <a:r>
              <a:rPr sz="1400" spc="-10" dirty="0">
                <a:latin typeface="Tahoma"/>
                <a:cs typeface="Tahoma"/>
              </a:rPr>
              <a:t>a</a:t>
            </a:r>
            <a:r>
              <a:rPr sz="1400" dirty="0">
                <a:latin typeface="Tahoma"/>
                <a:cs typeface="Tahoma"/>
              </a:rPr>
              <a:t>nd</a:t>
            </a:r>
            <a:r>
              <a:rPr sz="1400" spc="-10" dirty="0">
                <a:latin typeface="Tahoma"/>
                <a:cs typeface="Tahoma"/>
              </a:rPr>
              <a:t>a</a:t>
            </a:r>
            <a:r>
              <a:rPr sz="1400" spc="-15" dirty="0">
                <a:latin typeface="Tahoma"/>
                <a:cs typeface="Tahoma"/>
              </a:rPr>
              <a:t>r</a:t>
            </a:r>
            <a:r>
              <a:rPr sz="1400" dirty="0">
                <a:latin typeface="Tahoma"/>
                <a:cs typeface="Tahoma"/>
              </a:rPr>
              <a:t>ds</a:t>
            </a:r>
            <a:endParaRPr sz="1400">
              <a:latin typeface="Tahoma"/>
              <a:cs typeface="Tahoma"/>
            </a:endParaRPr>
          </a:p>
        </p:txBody>
      </p:sp>
      <p:sp>
        <p:nvSpPr>
          <p:cNvPr id="23" name="object 23"/>
          <p:cNvSpPr/>
          <p:nvPr/>
        </p:nvSpPr>
        <p:spPr>
          <a:xfrm>
            <a:off x="1677162" y="3163061"/>
            <a:ext cx="6638925" cy="2400300"/>
          </a:xfrm>
          <a:custGeom>
            <a:avLst/>
            <a:gdLst/>
            <a:ahLst/>
            <a:cxnLst/>
            <a:rect l="l" t="t" r="r" b="b"/>
            <a:pathLst>
              <a:path w="6638925" h="2400300">
                <a:moveTo>
                  <a:pt x="990600" y="38100"/>
                </a:moveTo>
                <a:lnTo>
                  <a:pt x="952500" y="19050"/>
                </a:lnTo>
                <a:lnTo>
                  <a:pt x="914400" y="0"/>
                </a:lnTo>
                <a:lnTo>
                  <a:pt x="914400" y="19050"/>
                </a:lnTo>
                <a:lnTo>
                  <a:pt x="0" y="19050"/>
                </a:lnTo>
                <a:lnTo>
                  <a:pt x="0" y="57150"/>
                </a:lnTo>
                <a:lnTo>
                  <a:pt x="914400" y="57150"/>
                </a:lnTo>
                <a:lnTo>
                  <a:pt x="914400" y="76200"/>
                </a:lnTo>
                <a:lnTo>
                  <a:pt x="952500" y="57150"/>
                </a:lnTo>
                <a:lnTo>
                  <a:pt x="990600" y="38100"/>
                </a:lnTo>
                <a:close/>
              </a:path>
              <a:path w="6638925" h="2400300">
                <a:moveTo>
                  <a:pt x="2304161" y="2318258"/>
                </a:moveTo>
                <a:lnTo>
                  <a:pt x="1717763" y="485889"/>
                </a:lnTo>
                <a:lnTo>
                  <a:pt x="1735963" y="480060"/>
                </a:lnTo>
                <a:lnTo>
                  <a:pt x="1723923" y="467741"/>
                </a:lnTo>
                <a:lnTo>
                  <a:pt x="1676400" y="419100"/>
                </a:lnTo>
                <a:lnTo>
                  <a:pt x="1663319" y="503301"/>
                </a:lnTo>
                <a:lnTo>
                  <a:pt x="1681454" y="497497"/>
                </a:lnTo>
                <a:lnTo>
                  <a:pt x="2267839" y="2329942"/>
                </a:lnTo>
                <a:lnTo>
                  <a:pt x="2304161" y="2318258"/>
                </a:lnTo>
                <a:close/>
              </a:path>
              <a:path w="6638925" h="2400300">
                <a:moveTo>
                  <a:pt x="3352800" y="38100"/>
                </a:moveTo>
                <a:lnTo>
                  <a:pt x="3314700" y="19050"/>
                </a:lnTo>
                <a:lnTo>
                  <a:pt x="3276600" y="0"/>
                </a:lnTo>
                <a:lnTo>
                  <a:pt x="3276600" y="19050"/>
                </a:lnTo>
                <a:lnTo>
                  <a:pt x="2438400" y="19050"/>
                </a:lnTo>
                <a:lnTo>
                  <a:pt x="2438400" y="57150"/>
                </a:lnTo>
                <a:lnTo>
                  <a:pt x="3276600" y="57150"/>
                </a:lnTo>
                <a:lnTo>
                  <a:pt x="3276600" y="76200"/>
                </a:lnTo>
                <a:lnTo>
                  <a:pt x="3314700" y="57150"/>
                </a:lnTo>
                <a:lnTo>
                  <a:pt x="3352800" y="38100"/>
                </a:lnTo>
                <a:close/>
              </a:path>
              <a:path w="6638925" h="2400300">
                <a:moveTo>
                  <a:pt x="6096000" y="38100"/>
                </a:moveTo>
                <a:lnTo>
                  <a:pt x="6057900" y="19050"/>
                </a:lnTo>
                <a:lnTo>
                  <a:pt x="6019800" y="0"/>
                </a:lnTo>
                <a:lnTo>
                  <a:pt x="6019800" y="19050"/>
                </a:lnTo>
                <a:lnTo>
                  <a:pt x="4800600" y="19050"/>
                </a:lnTo>
                <a:lnTo>
                  <a:pt x="4800600" y="57150"/>
                </a:lnTo>
                <a:lnTo>
                  <a:pt x="6019800" y="57150"/>
                </a:lnTo>
                <a:lnTo>
                  <a:pt x="6019800" y="76200"/>
                </a:lnTo>
                <a:lnTo>
                  <a:pt x="6057900" y="57150"/>
                </a:lnTo>
                <a:lnTo>
                  <a:pt x="6096000" y="38100"/>
                </a:lnTo>
                <a:close/>
              </a:path>
              <a:path w="6638925" h="2400300">
                <a:moveTo>
                  <a:pt x="6638671" y="892937"/>
                </a:moveTo>
                <a:lnTo>
                  <a:pt x="6620129" y="859663"/>
                </a:lnTo>
                <a:lnTo>
                  <a:pt x="3943540" y="2346579"/>
                </a:lnTo>
                <a:lnTo>
                  <a:pt x="3934333" y="2329942"/>
                </a:lnTo>
                <a:lnTo>
                  <a:pt x="3886200" y="2400300"/>
                </a:lnTo>
                <a:lnTo>
                  <a:pt x="3971290" y="2396617"/>
                </a:lnTo>
                <a:lnTo>
                  <a:pt x="3967200" y="2389251"/>
                </a:lnTo>
                <a:lnTo>
                  <a:pt x="3962057" y="2379992"/>
                </a:lnTo>
                <a:lnTo>
                  <a:pt x="6638671" y="892937"/>
                </a:lnTo>
                <a:close/>
              </a:path>
            </a:pathLst>
          </a:custGeom>
          <a:solidFill>
            <a:schemeClr val="tx2">
              <a:lumMod val="20000"/>
              <a:lumOff val="80000"/>
            </a:schemeClr>
          </a:solidFill>
        </p:spPr>
        <p:txBody>
          <a:bodyPr wrap="square" lIns="0" tIns="0" rIns="0" bIns="0" rtlCol="0"/>
          <a:lstStyle/>
          <a:p>
            <a:endParaRPr/>
          </a:p>
        </p:txBody>
      </p:sp>
      <p:sp>
        <p:nvSpPr>
          <p:cNvPr id="24" name="object 24"/>
          <p:cNvSpPr txBox="1"/>
          <p:nvPr/>
        </p:nvSpPr>
        <p:spPr>
          <a:xfrm>
            <a:off x="1730120" y="2900933"/>
            <a:ext cx="897255" cy="239395"/>
          </a:xfrm>
          <a:prstGeom prst="rect">
            <a:avLst/>
          </a:prstGeom>
          <a:solidFill>
            <a:srgbClr val="EFF1C7"/>
          </a:solidFill>
        </p:spPr>
        <p:txBody>
          <a:bodyPr vert="horz" wrap="square" lIns="0" tIns="13335" rIns="0" bIns="0" rtlCol="0">
            <a:spAutoFit/>
          </a:bodyPr>
          <a:lstStyle/>
          <a:p>
            <a:pPr marL="12700">
              <a:lnSpc>
                <a:spcPct val="100000"/>
              </a:lnSpc>
              <a:spcBef>
                <a:spcPts val="105"/>
              </a:spcBef>
            </a:pPr>
            <a:r>
              <a:rPr sz="1400" dirty="0">
                <a:latin typeface="Tahoma"/>
                <a:cs typeface="Tahoma"/>
              </a:rPr>
              <a:t>Decided</a:t>
            </a:r>
            <a:r>
              <a:rPr sz="1400" spc="-90" dirty="0">
                <a:latin typeface="Tahoma"/>
                <a:cs typeface="Tahoma"/>
              </a:rPr>
              <a:t> </a:t>
            </a:r>
            <a:r>
              <a:rPr sz="1400" dirty="0">
                <a:latin typeface="Tahoma"/>
                <a:cs typeface="Tahoma"/>
              </a:rPr>
              <a:t>by</a:t>
            </a:r>
          </a:p>
        </p:txBody>
      </p:sp>
      <p:sp>
        <p:nvSpPr>
          <p:cNvPr id="25" name="object 25"/>
          <p:cNvSpPr txBox="1"/>
          <p:nvPr/>
        </p:nvSpPr>
        <p:spPr>
          <a:xfrm>
            <a:off x="4208526" y="2927731"/>
            <a:ext cx="691515" cy="239395"/>
          </a:xfrm>
          <a:prstGeom prst="rect">
            <a:avLst/>
          </a:prstGeom>
          <a:solidFill>
            <a:srgbClr val="EFF1C7"/>
          </a:solidFill>
        </p:spPr>
        <p:txBody>
          <a:bodyPr vert="horz" wrap="square" lIns="0" tIns="13335" rIns="0" bIns="0" rtlCol="0">
            <a:spAutoFit/>
          </a:bodyPr>
          <a:lstStyle/>
          <a:p>
            <a:pPr marL="12700">
              <a:lnSpc>
                <a:spcPct val="100000"/>
              </a:lnSpc>
              <a:spcBef>
                <a:spcPts val="105"/>
              </a:spcBef>
            </a:pPr>
            <a:r>
              <a:rPr sz="1400" dirty="0">
                <a:latin typeface="Tahoma"/>
                <a:cs typeface="Tahoma"/>
              </a:rPr>
              <a:t>Leads</a:t>
            </a:r>
            <a:r>
              <a:rPr sz="1400" spc="-75" dirty="0">
                <a:latin typeface="Tahoma"/>
                <a:cs typeface="Tahoma"/>
              </a:rPr>
              <a:t> </a:t>
            </a:r>
            <a:r>
              <a:rPr sz="1400" spc="-5" dirty="0">
                <a:latin typeface="Tahoma"/>
                <a:cs typeface="Tahoma"/>
              </a:rPr>
              <a:t>to</a:t>
            </a:r>
            <a:endParaRPr sz="1400" dirty="0">
              <a:latin typeface="Tahoma"/>
              <a:cs typeface="Tahoma"/>
            </a:endParaRPr>
          </a:p>
        </p:txBody>
      </p:sp>
      <p:sp>
        <p:nvSpPr>
          <p:cNvPr id="26" name="object 26"/>
          <p:cNvSpPr txBox="1"/>
          <p:nvPr/>
        </p:nvSpPr>
        <p:spPr>
          <a:xfrm>
            <a:off x="6533133" y="2693873"/>
            <a:ext cx="1137285" cy="807085"/>
          </a:xfrm>
          <a:prstGeom prst="rect">
            <a:avLst/>
          </a:prstGeom>
          <a:solidFill>
            <a:srgbClr val="EFF1C7"/>
          </a:solidFill>
        </p:spPr>
        <p:txBody>
          <a:bodyPr vert="horz" wrap="square" lIns="0" tIns="13335" rIns="0" bIns="0" rtlCol="0">
            <a:spAutoFit/>
          </a:bodyPr>
          <a:lstStyle/>
          <a:p>
            <a:pPr marL="188595">
              <a:lnSpc>
                <a:spcPct val="100000"/>
              </a:lnSpc>
              <a:spcBef>
                <a:spcPts val="105"/>
              </a:spcBef>
            </a:pPr>
            <a:r>
              <a:rPr sz="1400" spc="-40" dirty="0">
                <a:latin typeface="Tahoma"/>
                <a:cs typeface="Tahoma"/>
              </a:rPr>
              <a:t>Taken</a:t>
            </a:r>
            <a:endParaRPr sz="1400" dirty="0">
              <a:latin typeface="Tahoma"/>
              <a:cs typeface="Tahoma"/>
            </a:endParaRPr>
          </a:p>
          <a:p>
            <a:pPr marL="188595">
              <a:lnSpc>
                <a:spcPct val="100000"/>
              </a:lnSpc>
              <a:spcBef>
                <a:spcPts val="5"/>
              </a:spcBef>
            </a:pPr>
            <a:r>
              <a:rPr sz="1400" dirty="0">
                <a:latin typeface="Tahoma"/>
                <a:cs typeface="Tahoma"/>
              </a:rPr>
              <a:t>together</a:t>
            </a:r>
          </a:p>
          <a:p>
            <a:pPr marL="12700">
              <a:lnSpc>
                <a:spcPct val="100000"/>
              </a:lnSpc>
              <a:spcBef>
                <a:spcPts val="1100"/>
              </a:spcBef>
            </a:pPr>
            <a:r>
              <a:rPr sz="1400" dirty="0">
                <a:latin typeface="Tahoma"/>
                <a:cs typeface="Tahoma"/>
              </a:rPr>
              <a:t>Considered</a:t>
            </a:r>
            <a:r>
              <a:rPr sz="1400" spc="-95" dirty="0">
                <a:latin typeface="Tahoma"/>
                <a:cs typeface="Tahoma"/>
              </a:rPr>
              <a:t> </a:t>
            </a:r>
            <a:r>
              <a:rPr sz="1400" dirty="0">
                <a:latin typeface="Tahoma"/>
                <a:cs typeface="Tahoma"/>
              </a:rPr>
              <a:t>As</a:t>
            </a:r>
          </a:p>
        </p:txBody>
      </p:sp>
      <p:sp>
        <p:nvSpPr>
          <p:cNvPr id="27" name="object 27"/>
          <p:cNvSpPr txBox="1"/>
          <p:nvPr/>
        </p:nvSpPr>
        <p:spPr>
          <a:xfrm>
            <a:off x="8059293" y="4361434"/>
            <a:ext cx="894715" cy="666750"/>
          </a:xfrm>
          <a:prstGeom prst="rect">
            <a:avLst/>
          </a:prstGeom>
          <a:solidFill>
            <a:schemeClr val="tx2">
              <a:lumMod val="20000"/>
              <a:lumOff val="80000"/>
            </a:schemeClr>
          </a:solidFill>
        </p:spPr>
        <p:txBody>
          <a:bodyPr vert="horz" wrap="square" lIns="0" tIns="12700" rIns="0" bIns="0" rtlCol="0">
            <a:spAutoFit/>
          </a:bodyPr>
          <a:lstStyle/>
          <a:p>
            <a:pPr marL="12065" marR="5080" indent="1270" algn="ctr">
              <a:lnSpc>
                <a:spcPct val="100000"/>
              </a:lnSpc>
              <a:spcBef>
                <a:spcPts val="100"/>
              </a:spcBef>
            </a:pPr>
            <a:r>
              <a:rPr sz="1400" dirty="0">
                <a:latin typeface="Tahoma"/>
                <a:cs typeface="Tahoma"/>
              </a:rPr>
              <a:t>Known </a:t>
            </a:r>
            <a:r>
              <a:rPr sz="1400" spc="-5" dirty="0">
                <a:latin typeface="Tahoma"/>
                <a:cs typeface="Tahoma"/>
              </a:rPr>
              <a:t>as  </a:t>
            </a:r>
            <a:r>
              <a:rPr sz="1400" spc="-10" dirty="0">
                <a:latin typeface="Tahoma"/>
                <a:cs typeface="Tahoma"/>
              </a:rPr>
              <a:t>Moral  </a:t>
            </a:r>
            <a:r>
              <a:rPr sz="1400" dirty="0">
                <a:latin typeface="Tahoma"/>
                <a:cs typeface="Tahoma"/>
              </a:rPr>
              <a:t>Judgement</a:t>
            </a:r>
            <a:endParaRPr sz="1400">
              <a:latin typeface="Tahoma"/>
              <a:cs typeface="Tahoma"/>
            </a:endParaRPr>
          </a:p>
        </p:txBody>
      </p:sp>
      <p:sp>
        <p:nvSpPr>
          <p:cNvPr id="28" name="object 28"/>
          <p:cNvSpPr txBox="1"/>
          <p:nvPr/>
        </p:nvSpPr>
        <p:spPr>
          <a:xfrm>
            <a:off x="5947028" y="5519115"/>
            <a:ext cx="705485" cy="239395"/>
          </a:xfrm>
          <a:prstGeom prst="rect">
            <a:avLst/>
          </a:prstGeom>
          <a:solidFill>
            <a:srgbClr val="EFF1C7"/>
          </a:solidFill>
        </p:spPr>
        <p:txBody>
          <a:bodyPr vert="horz" wrap="square" lIns="0" tIns="12700" rIns="0" bIns="0" rtlCol="0">
            <a:spAutoFit/>
          </a:bodyPr>
          <a:lstStyle/>
          <a:p>
            <a:pPr marL="12700">
              <a:lnSpc>
                <a:spcPct val="100000"/>
              </a:lnSpc>
              <a:spcBef>
                <a:spcPts val="100"/>
              </a:spcBef>
            </a:pPr>
            <a:r>
              <a:rPr sz="1400" spc="-5" dirty="0">
                <a:latin typeface="Tahoma"/>
                <a:cs typeface="Tahoma"/>
              </a:rPr>
              <a:t>Requires</a:t>
            </a:r>
            <a:endParaRPr sz="1400">
              <a:latin typeface="Tahoma"/>
              <a:cs typeface="Tahoma"/>
            </a:endParaRPr>
          </a:p>
        </p:txBody>
      </p:sp>
      <p:sp>
        <p:nvSpPr>
          <p:cNvPr id="29" name="object 29"/>
          <p:cNvSpPr txBox="1"/>
          <p:nvPr/>
        </p:nvSpPr>
        <p:spPr>
          <a:xfrm>
            <a:off x="2738754" y="4053585"/>
            <a:ext cx="730250" cy="879475"/>
          </a:xfrm>
          <a:prstGeom prst="rect">
            <a:avLst/>
          </a:prstGeom>
          <a:solidFill>
            <a:srgbClr val="EFF1C7"/>
          </a:solidFill>
        </p:spPr>
        <p:txBody>
          <a:bodyPr vert="horz" wrap="square" lIns="0" tIns="12700" rIns="0" bIns="0" rtlCol="0">
            <a:spAutoFit/>
          </a:bodyPr>
          <a:lstStyle/>
          <a:p>
            <a:pPr marL="12065" marR="5080" algn="ctr">
              <a:lnSpc>
                <a:spcPct val="100000"/>
              </a:lnSpc>
              <a:spcBef>
                <a:spcPts val="100"/>
              </a:spcBef>
            </a:pPr>
            <a:r>
              <a:rPr sz="1400" dirty="0">
                <a:latin typeface="Tahoma"/>
                <a:cs typeface="Tahoma"/>
              </a:rPr>
              <a:t>By</a:t>
            </a:r>
            <a:r>
              <a:rPr sz="1400" spc="-90" dirty="0">
                <a:latin typeface="Tahoma"/>
                <a:cs typeface="Tahoma"/>
              </a:rPr>
              <a:t> </a:t>
            </a:r>
            <a:r>
              <a:rPr sz="1400" dirty="0">
                <a:latin typeface="Tahoma"/>
                <a:cs typeface="Tahoma"/>
              </a:rPr>
              <a:t>which  we </a:t>
            </a:r>
            <a:r>
              <a:rPr sz="1400" spc="-5" dirty="0">
                <a:latin typeface="Tahoma"/>
                <a:cs typeface="Tahoma"/>
              </a:rPr>
              <a:t>can  </a:t>
            </a:r>
            <a:r>
              <a:rPr sz="1400" dirty="0">
                <a:latin typeface="Tahoma"/>
                <a:cs typeface="Tahoma"/>
              </a:rPr>
              <a:t>Judge  </a:t>
            </a:r>
            <a:r>
              <a:rPr sz="1400" spc="-5" dirty="0">
                <a:latin typeface="Tahoma"/>
                <a:cs typeface="Tahoma"/>
              </a:rPr>
              <a:t>again</a:t>
            </a:r>
            <a:endParaRPr sz="1400" dirty="0">
              <a:latin typeface="Tahoma"/>
              <a:cs typeface="Tahom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1516</Words>
  <Application>Microsoft Office PowerPoint</Application>
  <PresentationFormat>On-screen Show (4:3)</PresentationFormat>
  <Paragraphs>213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Slide 2</vt:lpstr>
      <vt:lpstr>Ethics: What Does It Really Mean???</vt:lpstr>
      <vt:lpstr>Slide 4</vt:lpstr>
      <vt:lpstr>Slide 5</vt:lpstr>
      <vt:lpstr>Slide 6</vt:lpstr>
      <vt:lpstr>Slide 7</vt:lpstr>
      <vt:lpstr>Slide 8</vt:lpstr>
      <vt:lpstr>Meaning of Ethics</vt:lpstr>
      <vt:lpstr>Treat others as you would be treated</vt:lpstr>
      <vt:lpstr>Slide 11</vt:lpstr>
      <vt:lpstr>Objective of Ethics</vt:lpstr>
      <vt:lpstr>Normative Science</vt:lpstr>
      <vt:lpstr>Business Ethics</vt:lpstr>
      <vt:lpstr>Slide 15</vt:lpstr>
      <vt:lpstr>Slide 16</vt:lpstr>
      <vt:lpstr>Slide 17</vt:lpstr>
      <vt:lpstr>Views on relationship  between Business &amp; Ethics</vt:lpstr>
      <vt:lpstr>Separatist view of Ethics</vt:lpstr>
      <vt:lpstr>Integration view of ethics</vt:lpstr>
      <vt:lpstr>Business Ethics</vt:lpstr>
      <vt:lpstr>Why ethical behavior is important???</vt:lpstr>
      <vt:lpstr>Why Ethical problems occur?</vt:lpstr>
      <vt:lpstr>Sources of Ethical Norms</vt:lpstr>
      <vt:lpstr>Moral behavior</vt:lpstr>
      <vt:lpstr>Moral Standards</vt:lpstr>
      <vt:lpstr>Moral Standards</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sangeeta jain</dc:creator>
  <cp:lastModifiedBy>sangeeta jain</cp:lastModifiedBy>
  <cp:revision>32</cp:revision>
  <dcterms:created xsi:type="dcterms:W3CDTF">2021-03-15T04:58:02Z</dcterms:created>
  <dcterms:modified xsi:type="dcterms:W3CDTF">2021-03-18T03:31:59Z</dcterms:modified>
</cp:coreProperties>
</file>