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6" r:id="rId2"/>
    <p:sldId id="307" r:id="rId3"/>
    <p:sldId id="308" r:id="rId4"/>
    <p:sldId id="309" r:id="rId5"/>
    <p:sldId id="257" r:id="rId6"/>
    <p:sldId id="318" r:id="rId7"/>
    <p:sldId id="258" r:id="rId8"/>
    <p:sldId id="269" r:id="rId9"/>
    <p:sldId id="319" r:id="rId10"/>
    <p:sldId id="310" r:id="rId11"/>
    <p:sldId id="270" r:id="rId12"/>
    <p:sldId id="311" r:id="rId13"/>
    <p:sldId id="271" r:id="rId14"/>
    <p:sldId id="272" r:id="rId15"/>
    <p:sldId id="273" r:id="rId16"/>
    <p:sldId id="314" r:id="rId17"/>
    <p:sldId id="274" r:id="rId18"/>
    <p:sldId id="275" r:id="rId19"/>
    <p:sldId id="276" r:id="rId20"/>
    <p:sldId id="277" r:id="rId21"/>
    <p:sldId id="278" r:id="rId22"/>
    <p:sldId id="279" r:id="rId23"/>
    <p:sldId id="280" r:id="rId24"/>
    <p:sldId id="312" r:id="rId25"/>
    <p:sldId id="281" r:id="rId26"/>
    <p:sldId id="282" r:id="rId27"/>
    <p:sldId id="283" r:id="rId28"/>
    <p:sldId id="284" r:id="rId29"/>
    <p:sldId id="322" r:id="rId30"/>
    <p:sldId id="323" r:id="rId31"/>
    <p:sldId id="285" r:id="rId32"/>
    <p:sldId id="286" r:id="rId33"/>
    <p:sldId id="287" r:id="rId34"/>
    <p:sldId id="288" r:id="rId35"/>
    <p:sldId id="289" r:id="rId36"/>
    <p:sldId id="290" r:id="rId37"/>
    <p:sldId id="320" r:id="rId38"/>
    <p:sldId id="292" r:id="rId39"/>
    <p:sldId id="313" r:id="rId40"/>
    <p:sldId id="295" r:id="rId41"/>
    <p:sldId id="296" r:id="rId42"/>
    <p:sldId id="297" r:id="rId43"/>
    <p:sldId id="315" r:id="rId4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428" y="2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675D58"/>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sz="2800" b="0" i="0">
                <a:solidFill>
                  <a:srgbClr val="675D58"/>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675D58"/>
                </a:solidFill>
                <a:latin typeface="Carlito"/>
                <a:cs typeface="Carlito"/>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675D58"/>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93C631-0472-4AFF-9B24-285DF53A98D2}" type="datetimeFigureOut">
              <a:rPr lang="en-US" smtClean="0"/>
              <a:pPr/>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F086C-12C3-4C30-91BB-6BCE908A86F0}" type="slidenum">
              <a:rPr lang="en-US" smtClean="0"/>
              <a:pPr/>
              <a:t>‹#›</a:t>
            </a:fld>
            <a:endParaRPr lang="en-US"/>
          </a:p>
        </p:txBody>
      </p:sp>
    </p:spTree>
    <p:extLst>
      <p:ext uri="{BB962C8B-B14F-4D97-AF65-F5344CB8AC3E}">
        <p14:creationId xmlns:p14="http://schemas.microsoft.com/office/powerpoint/2010/main" val="326985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983386" y="453897"/>
            <a:ext cx="7177227" cy="696594"/>
          </a:xfrm>
          <a:prstGeom prst="rect">
            <a:avLst/>
          </a:prstGeom>
        </p:spPr>
        <p:txBody>
          <a:bodyPr wrap="square" lIns="0" tIns="0" rIns="0" bIns="0">
            <a:spAutoFit/>
          </a:bodyPr>
          <a:lstStyle>
            <a:lvl1pPr>
              <a:defRPr sz="4400" b="1" i="0">
                <a:solidFill>
                  <a:srgbClr val="675D58"/>
                </a:solidFill>
                <a:latin typeface="Carlito"/>
                <a:cs typeface="Carlito"/>
              </a:defRPr>
            </a:lvl1pPr>
          </a:lstStyle>
          <a:p>
            <a:endParaRPr/>
          </a:p>
        </p:txBody>
      </p:sp>
      <p:sp>
        <p:nvSpPr>
          <p:cNvPr id="3" name="Holder 3"/>
          <p:cNvSpPr>
            <a:spLocks noGrp="1"/>
          </p:cNvSpPr>
          <p:nvPr>
            <p:ph type="body" idx="1"/>
          </p:nvPr>
        </p:nvSpPr>
        <p:spPr>
          <a:xfrm>
            <a:off x="1201013" y="1229613"/>
            <a:ext cx="6969759" cy="2159000"/>
          </a:xfrm>
          <a:prstGeom prst="rect">
            <a:avLst/>
          </a:prstGeom>
        </p:spPr>
        <p:txBody>
          <a:bodyPr wrap="square" lIns="0" tIns="0" rIns="0" bIns="0">
            <a:spAutoFit/>
          </a:bodyPr>
          <a:lstStyle>
            <a:lvl1pPr>
              <a:defRPr sz="2800" b="0" i="0">
                <a:solidFill>
                  <a:srgbClr val="675D58"/>
                </a:solidFill>
                <a:latin typeface="Carlito"/>
                <a:cs typeface="Carlito"/>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8/9/2024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jpe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0"/>
            <a:ext cx="8610600" cy="3416320"/>
          </a:xfrm>
          <a:prstGeom prst="rect">
            <a:avLst/>
          </a:prstGeom>
        </p:spPr>
        <p:txBody>
          <a:bodyPr wrap="square">
            <a:spAutoFit/>
          </a:bodyPr>
          <a:lstStyle/>
          <a:p>
            <a:pPr marL="461963" lvl="0" indent="-461963" algn="ctr" fontAlgn="base">
              <a:spcBef>
                <a:spcPct val="0"/>
              </a:spcBef>
              <a:spcAft>
                <a:spcPct val="0"/>
              </a:spcAft>
            </a:pPr>
            <a:r>
              <a:rPr lang="en-US" sz="5400" dirty="0">
                <a:latin typeface="Calisto MT" panose="02040603050505030304" pitchFamily="18" charset="0"/>
                <a:ea typeface="Times New Roman" pitchFamily="18" charset="0"/>
                <a:cs typeface="Times New Roman" pitchFamily="18" charset="0"/>
              </a:rPr>
              <a:t>Public Accountability </a:t>
            </a:r>
          </a:p>
          <a:p>
            <a:pPr marL="461963" lvl="0" indent="-461963" algn="ctr" fontAlgn="base">
              <a:spcBef>
                <a:spcPct val="0"/>
              </a:spcBef>
              <a:spcAft>
                <a:spcPct val="0"/>
              </a:spcAft>
            </a:pPr>
            <a:r>
              <a:rPr lang="en-US" sz="5400" dirty="0">
                <a:latin typeface="Calisto MT" panose="02040603050505030304" pitchFamily="18" charset="0"/>
                <a:ea typeface="Times New Roman" pitchFamily="18" charset="0"/>
                <a:cs typeface="Times New Roman" pitchFamily="18" charset="0"/>
              </a:rPr>
              <a:t>and </a:t>
            </a:r>
          </a:p>
          <a:p>
            <a:pPr marL="461963" lvl="0" indent="-461963" algn="ctr" fontAlgn="base">
              <a:spcBef>
                <a:spcPct val="0"/>
              </a:spcBef>
              <a:spcAft>
                <a:spcPct val="0"/>
              </a:spcAft>
            </a:pPr>
            <a:r>
              <a:rPr lang="en-US" sz="5400" dirty="0">
                <a:latin typeface="Calisto MT" panose="02040603050505030304" pitchFamily="18" charset="0"/>
                <a:ea typeface="Times New Roman" pitchFamily="18" charset="0"/>
                <a:cs typeface="Times New Roman" pitchFamily="18" charset="0"/>
              </a:rPr>
              <a:t>Entrepreneurial responsibility</a:t>
            </a:r>
          </a:p>
        </p:txBody>
      </p:sp>
      <p:grpSp>
        <p:nvGrpSpPr>
          <p:cNvPr id="3" name="object 2">
            <a:extLst>
              <a:ext uri="{FF2B5EF4-FFF2-40B4-BE49-F238E27FC236}">
                <a16:creationId xmlns:a16="http://schemas.microsoft.com/office/drawing/2014/main" id="{C66CE99F-4811-475B-9ADA-01141EDF580C}"/>
              </a:ext>
            </a:extLst>
          </p:cNvPr>
          <p:cNvGrpSpPr/>
          <p:nvPr/>
        </p:nvGrpSpPr>
        <p:grpSpPr>
          <a:xfrm>
            <a:off x="0" y="0"/>
            <a:ext cx="230504" cy="6858000"/>
            <a:chOff x="0" y="0"/>
            <a:chExt cx="230504" cy="6858000"/>
          </a:xfrm>
        </p:grpSpPr>
        <p:sp>
          <p:nvSpPr>
            <p:cNvPr id="4" name="object 3">
              <a:extLst>
                <a:ext uri="{FF2B5EF4-FFF2-40B4-BE49-F238E27FC236}">
                  <a16:creationId xmlns:a16="http://schemas.microsoft.com/office/drawing/2014/main" id="{87050310-89B6-4F6D-9B9A-51D9BFFE8623}"/>
                </a:ext>
              </a:extLst>
            </p:cNvPr>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4668DB9D-6E5D-4151-97F4-BC469EDAEA50}"/>
                </a:ext>
              </a:extLst>
            </p:cNvPr>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216094"/>
            <a:ext cx="8001000" cy="2166619"/>
          </a:xfrm>
          <a:prstGeom prst="rect">
            <a:avLst/>
          </a:prstGeom>
        </p:spPr>
        <p:txBody>
          <a:bodyPr vert="horz" wrap="square" lIns="0" tIns="12065" rIns="0" bIns="0" rtlCol="0">
            <a:spAutoFit/>
          </a:bodyPr>
          <a:lstStyle/>
          <a:p>
            <a:pPr marL="12700" marR="5080" algn="just">
              <a:lnSpc>
                <a:spcPct val="100000"/>
              </a:lnSpc>
              <a:spcBef>
                <a:spcPts val="95"/>
              </a:spcBef>
            </a:pPr>
            <a:r>
              <a:rPr sz="2800" b="0" spc="-100" dirty="0">
                <a:latin typeface="Times New Roman" panose="02020603050405020304" pitchFamily="18" charset="0"/>
                <a:cs typeface="Times New Roman" panose="02020603050405020304" pitchFamily="18" charset="0"/>
              </a:rPr>
              <a:t>Public </a:t>
            </a:r>
            <a:r>
              <a:rPr sz="2800" b="0" spc="-55" dirty="0">
                <a:latin typeface="Times New Roman" panose="02020603050405020304" pitchFamily="18" charset="0"/>
                <a:cs typeface="Times New Roman" panose="02020603050405020304" pitchFamily="18" charset="0"/>
              </a:rPr>
              <a:t>accountability </a:t>
            </a:r>
            <a:r>
              <a:rPr sz="2800" b="0" spc="-70" dirty="0">
                <a:latin typeface="Times New Roman" panose="02020603050405020304" pitchFamily="18" charset="0"/>
                <a:cs typeface="Times New Roman" panose="02020603050405020304" pitchFamily="18" charset="0"/>
              </a:rPr>
              <a:t>pertains </a:t>
            </a:r>
            <a:r>
              <a:rPr sz="2800" b="0" spc="60" dirty="0">
                <a:latin typeface="Times New Roman" panose="02020603050405020304" pitchFamily="18" charset="0"/>
                <a:cs typeface="Times New Roman" panose="02020603050405020304" pitchFamily="18" charset="0"/>
              </a:rPr>
              <a:t>to </a:t>
            </a:r>
            <a:r>
              <a:rPr sz="2800" b="0" spc="-20" dirty="0">
                <a:latin typeface="Times New Roman" panose="02020603050405020304" pitchFamily="18" charset="0"/>
                <a:cs typeface="Times New Roman" panose="02020603050405020304" pitchFamily="18" charset="0"/>
              </a:rPr>
              <a:t>the </a:t>
            </a:r>
            <a:r>
              <a:rPr sz="2800" b="0" spc="-55" dirty="0">
                <a:latin typeface="Times New Roman" panose="02020603050405020304" pitchFamily="18" charset="0"/>
                <a:cs typeface="Times New Roman" panose="02020603050405020304" pitchFamily="18" charset="0"/>
              </a:rPr>
              <a:t>obligations </a:t>
            </a:r>
            <a:r>
              <a:rPr sz="2800" b="0" spc="15" dirty="0">
                <a:latin typeface="Times New Roman" panose="02020603050405020304" pitchFamily="18" charset="0"/>
                <a:cs typeface="Times New Roman" panose="02020603050405020304" pitchFamily="18" charset="0"/>
              </a:rPr>
              <a:t>of </a:t>
            </a:r>
            <a:r>
              <a:rPr sz="2800" b="0" spc="-135" dirty="0">
                <a:latin typeface="Times New Roman" panose="02020603050405020304" pitchFamily="18" charset="0"/>
                <a:cs typeface="Times New Roman" panose="02020603050405020304" pitchFamily="18" charset="0"/>
              </a:rPr>
              <a:t>persons  </a:t>
            </a:r>
            <a:r>
              <a:rPr sz="2800" b="0" spc="-35" dirty="0">
                <a:latin typeface="Times New Roman" panose="02020603050405020304" pitchFamily="18" charset="0"/>
                <a:cs typeface="Times New Roman" panose="02020603050405020304" pitchFamily="18" charset="0"/>
              </a:rPr>
              <a:t>or</a:t>
            </a:r>
            <a:r>
              <a:rPr sz="2800" b="0" spc="-220" dirty="0">
                <a:latin typeface="Times New Roman" panose="02020603050405020304" pitchFamily="18" charset="0"/>
                <a:cs typeface="Times New Roman" panose="02020603050405020304" pitchFamily="18" charset="0"/>
              </a:rPr>
              <a:t> </a:t>
            </a:r>
            <a:r>
              <a:rPr sz="2800" b="0" spc="-35" dirty="0">
                <a:latin typeface="Times New Roman" panose="02020603050405020304" pitchFamily="18" charset="0"/>
                <a:cs typeface="Times New Roman" panose="02020603050405020304" pitchFamily="18" charset="0"/>
              </a:rPr>
              <a:t>entities</a:t>
            </a:r>
            <a:r>
              <a:rPr sz="2800" b="0" spc="-195" dirty="0">
                <a:latin typeface="Times New Roman" panose="02020603050405020304" pitchFamily="18" charset="0"/>
                <a:cs typeface="Times New Roman" panose="02020603050405020304" pitchFamily="18" charset="0"/>
              </a:rPr>
              <a:t> </a:t>
            </a:r>
            <a:r>
              <a:rPr sz="2800" b="0" spc="-55" dirty="0">
                <a:latin typeface="Times New Roman" panose="02020603050405020304" pitchFamily="18" charset="0"/>
                <a:cs typeface="Times New Roman" panose="02020603050405020304" pitchFamily="18" charset="0"/>
              </a:rPr>
              <a:t>entrusted</a:t>
            </a:r>
            <a:r>
              <a:rPr sz="2800" b="0" spc="-210" dirty="0">
                <a:latin typeface="Times New Roman" panose="02020603050405020304" pitchFamily="18" charset="0"/>
                <a:cs typeface="Times New Roman" panose="02020603050405020304" pitchFamily="18" charset="0"/>
              </a:rPr>
              <a:t> </a:t>
            </a:r>
            <a:r>
              <a:rPr sz="2800" b="0" spc="25" dirty="0">
                <a:latin typeface="Times New Roman" panose="02020603050405020304" pitchFamily="18" charset="0"/>
                <a:cs typeface="Times New Roman" panose="02020603050405020304" pitchFamily="18" charset="0"/>
              </a:rPr>
              <a:t>with</a:t>
            </a:r>
            <a:r>
              <a:rPr sz="2800" b="0" spc="-215" dirty="0">
                <a:latin typeface="Times New Roman" panose="02020603050405020304" pitchFamily="18" charset="0"/>
                <a:cs typeface="Times New Roman" panose="02020603050405020304" pitchFamily="18" charset="0"/>
              </a:rPr>
              <a:t> </a:t>
            </a:r>
            <a:r>
              <a:rPr sz="2800" b="0" spc="-60" dirty="0">
                <a:latin typeface="Times New Roman" panose="02020603050405020304" pitchFamily="18" charset="0"/>
                <a:cs typeface="Times New Roman" panose="02020603050405020304" pitchFamily="18" charset="0"/>
              </a:rPr>
              <a:t>public</a:t>
            </a:r>
            <a:r>
              <a:rPr sz="2800" b="0" spc="-220" dirty="0">
                <a:latin typeface="Times New Roman" panose="02020603050405020304" pitchFamily="18" charset="0"/>
                <a:cs typeface="Times New Roman" panose="02020603050405020304" pitchFamily="18" charset="0"/>
              </a:rPr>
              <a:t> </a:t>
            </a:r>
            <a:r>
              <a:rPr sz="2800" b="0" spc="-135" dirty="0">
                <a:latin typeface="Times New Roman" panose="02020603050405020304" pitchFamily="18" charset="0"/>
                <a:cs typeface="Times New Roman" panose="02020603050405020304" pitchFamily="18" charset="0"/>
              </a:rPr>
              <a:t>resources</a:t>
            </a:r>
            <a:r>
              <a:rPr sz="2800" b="0" spc="-200" dirty="0">
                <a:latin typeface="Times New Roman" panose="02020603050405020304" pitchFamily="18" charset="0"/>
                <a:cs typeface="Times New Roman" panose="02020603050405020304" pitchFamily="18" charset="0"/>
              </a:rPr>
              <a:t> </a:t>
            </a:r>
            <a:r>
              <a:rPr sz="2800" b="0" spc="60" dirty="0">
                <a:latin typeface="Times New Roman" panose="02020603050405020304" pitchFamily="18" charset="0"/>
                <a:cs typeface="Times New Roman" panose="02020603050405020304" pitchFamily="18" charset="0"/>
              </a:rPr>
              <a:t>to</a:t>
            </a:r>
            <a:r>
              <a:rPr sz="2800" b="0" spc="-220" dirty="0">
                <a:latin typeface="Times New Roman" panose="02020603050405020304" pitchFamily="18" charset="0"/>
                <a:cs typeface="Times New Roman" panose="02020603050405020304" pitchFamily="18" charset="0"/>
              </a:rPr>
              <a:t> </a:t>
            </a:r>
            <a:r>
              <a:rPr sz="2800" b="0" spc="-114" dirty="0">
                <a:latin typeface="Times New Roman" panose="02020603050405020304" pitchFamily="18" charset="0"/>
                <a:cs typeface="Times New Roman" panose="02020603050405020304" pitchFamily="18" charset="0"/>
              </a:rPr>
              <a:t>be</a:t>
            </a:r>
            <a:r>
              <a:rPr sz="2800" b="0" spc="-215" dirty="0">
                <a:latin typeface="Times New Roman" panose="02020603050405020304" pitchFamily="18" charset="0"/>
                <a:cs typeface="Times New Roman" panose="02020603050405020304" pitchFamily="18" charset="0"/>
              </a:rPr>
              <a:t> </a:t>
            </a:r>
            <a:r>
              <a:rPr sz="2800" b="0" spc="-114" dirty="0">
                <a:latin typeface="Times New Roman" panose="02020603050405020304" pitchFamily="18" charset="0"/>
                <a:cs typeface="Times New Roman" panose="02020603050405020304" pitchFamily="18" charset="0"/>
              </a:rPr>
              <a:t>answerable  </a:t>
            </a:r>
            <a:r>
              <a:rPr sz="2800" b="0" spc="15" dirty="0">
                <a:latin typeface="Times New Roman" panose="02020603050405020304" pitchFamily="18" charset="0"/>
                <a:cs typeface="Times New Roman" panose="02020603050405020304" pitchFamily="18" charset="0"/>
              </a:rPr>
              <a:t>for </a:t>
            </a:r>
            <a:r>
              <a:rPr sz="2800" b="0" spc="-20" dirty="0">
                <a:latin typeface="Times New Roman" panose="02020603050405020304" pitchFamily="18" charset="0"/>
                <a:cs typeface="Times New Roman" panose="02020603050405020304" pitchFamily="18" charset="0"/>
              </a:rPr>
              <a:t>the </a:t>
            </a:r>
            <a:r>
              <a:rPr sz="2800" b="0" spc="-75" dirty="0">
                <a:latin typeface="Times New Roman" panose="02020603050405020304" pitchFamily="18" charset="0"/>
                <a:cs typeface="Times New Roman" panose="02020603050405020304" pitchFamily="18" charset="0"/>
              </a:rPr>
              <a:t>fiscal, </a:t>
            </a:r>
            <a:r>
              <a:rPr sz="2800" b="0" spc="-85" dirty="0">
                <a:latin typeface="Times New Roman" panose="02020603050405020304" pitchFamily="18" charset="0"/>
                <a:cs typeface="Times New Roman" panose="02020603050405020304" pitchFamily="18" charset="0"/>
              </a:rPr>
              <a:t>managerial </a:t>
            </a:r>
            <a:r>
              <a:rPr sz="2800" b="0" spc="-110" dirty="0">
                <a:latin typeface="Times New Roman" panose="02020603050405020304" pitchFamily="18" charset="0"/>
                <a:cs typeface="Times New Roman" panose="02020603050405020304" pitchFamily="18" charset="0"/>
              </a:rPr>
              <a:t>and </a:t>
            </a:r>
            <a:r>
              <a:rPr sz="2800" b="0" spc="-60" dirty="0">
                <a:latin typeface="Times New Roman" panose="02020603050405020304" pitchFamily="18" charset="0"/>
                <a:cs typeface="Times New Roman" panose="02020603050405020304" pitchFamily="18" charset="0"/>
              </a:rPr>
              <a:t>program </a:t>
            </a:r>
            <a:r>
              <a:rPr sz="2800" b="0" spc="-70" dirty="0">
                <a:latin typeface="Times New Roman" panose="02020603050405020304" pitchFamily="18" charset="0"/>
                <a:cs typeface="Times New Roman" panose="02020603050405020304" pitchFamily="18" charset="0"/>
              </a:rPr>
              <a:t>responsibilities </a:t>
            </a:r>
            <a:r>
              <a:rPr sz="2800" b="0" spc="25" dirty="0">
                <a:latin typeface="Times New Roman" panose="02020603050405020304" pitchFamily="18" charset="0"/>
                <a:cs typeface="Times New Roman" panose="02020603050405020304" pitchFamily="18" charset="0"/>
              </a:rPr>
              <a:t>that  </a:t>
            </a:r>
            <a:r>
              <a:rPr sz="2800" b="0" spc="-140" dirty="0">
                <a:latin typeface="Times New Roman" panose="02020603050405020304" pitchFamily="18" charset="0"/>
                <a:cs typeface="Times New Roman" panose="02020603050405020304" pitchFamily="18" charset="0"/>
              </a:rPr>
              <a:t>have </a:t>
            </a:r>
            <a:r>
              <a:rPr sz="2800" b="0" spc="-120" dirty="0">
                <a:latin typeface="Times New Roman" panose="02020603050405020304" pitchFamily="18" charset="0"/>
                <a:cs typeface="Times New Roman" panose="02020603050405020304" pitchFamily="18" charset="0"/>
              </a:rPr>
              <a:t>been </a:t>
            </a:r>
            <a:r>
              <a:rPr sz="2800" b="0" spc="-75" dirty="0">
                <a:latin typeface="Times New Roman" panose="02020603050405020304" pitchFamily="18" charset="0"/>
                <a:cs typeface="Times New Roman" panose="02020603050405020304" pitchFamily="18" charset="0"/>
              </a:rPr>
              <a:t>conferred </a:t>
            </a:r>
            <a:r>
              <a:rPr sz="2800" b="0" spc="-80" dirty="0">
                <a:latin typeface="Times New Roman" panose="02020603050405020304" pitchFamily="18" charset="0"/>
                <a:cs typeface="Times New Roman" panose="02020603050405020304" pitchFamily="18" charset="0"/>
              </a:rPr>
              <a:t>on </a:t>
            </a:r>
            <a:r>
              <a:rPr sz="2800" b="0" spc="-25" dirty="0">
                <a:latin typeface="Times New Roman" panose="02020603050405020304" pitchFamily="18" charset="0"/>
                <a:cs typeface="Times New Roman" panose="02020603050405020304" pitchFamily="18" charset="0"/>
              </a:rPr>
              <a:t>them, </a:t>
            </a:r>
            <a:r>
              <a:rPr sz="2800" b="0" spc="-114" dirty="0">
                <a:latin typeface="Times New Roman" panose="02020603050405020304" pitchFamily="18" charset="0"/>
                <a:cs typeface="Times New Roman" panose="02020603050405020304" pitchFamily="18" charset="0"/>
              </a:rPr>
              <a:t>and </a:t>
            </a:r>
            <a:r>
              <a:rPr sz="2800" b="0" spc="60" dirty="0">
                <a:latin typeface="Times New Roman" panose="02020603050405020304" pitchFamily="18" charset="0"/>
                <a:cs typeface="Times New Roman" panose="02020603050405020304" pitchFamily="18" charset="0"/>
              </a:rPr>
              <a:t>to </a:t>
            </a:r>
            <a:r>
              <a:rPr sz="2800" b="0" spc="-20" dirty="0">
                <a:latin typeface="Times New Roman" panose="02020603050405020304" pitchFamily="18" charset="0"/>
                <a:cs typeface="Times New Roman" panose="02020603050405020304" pitchFamily="18" charset="0"/>
              </a:rPr>
              <a:t>report </a:t>
            </a:r>
            <a:r>
              <a:rPr sz="2800" b="0" spc="60" dirty="0">
                <a:latin typeface="Times New Roman" panose="02020603050405020304" pitchFamily="18" charset="0"/>
                <a:cs typeface="Times New Roman" panose="02020603050405020304" pitchFamily="18" charset="0"/>
              </a:rPr>
              <a:t>to </a:t>
            </a:r>
            <a:r>
              <a:rPr sz="2800" b="0" spc="-80" dirty="0">
                <a:latin typeface="Times New Roman" panose="02020603050405020304" pitchFamily="18" charset="0"/>
                <a:cs typeface="Times New Roman" panose="02020603050405020304" pitchFamily="18" charset="0"/>
              </a:rPr>
              <a:t>those </a:t>
            </a:r>
            <a:r>
              <a:rPr sz="2800" b="0" spc="25" dirty="0">
                <a:latin typeface="Times New Roman" panose="02020603050405020304" pitchFamily="18" charset="0"/>
                <a:cs typeface="Times New Roman" panose="02020603050405020304" pitchFamily="18" charset="0"/>
              </a:rPr>
              <a:t>that  </a:t>
            </a:r>
            <a:r>
              <a:rPr sz="2800" b="0" spc="-140" dirty="0">
                <a:latin typeface="Times New Roman" panose="02020603050405020304" pitchFamily="18" charset="0"/>
                <a:cs typeface="Times New Roman" panose="02020603050405020304" pitchFamily="18" charset="0"/>
              </a:rPr>
              <a:t>have </a:t>
            </a:r>
            <a:r>
              <a:rPr sz="2800" b="0" spc="-75" dirty="0">
                <a:latin typeface="Times New Roman" panose="02020603050405020304" pitchFamily="18" charset="0"/>
                <a:cs typeface="Times New Roman" panose="02020603050405020304" pitchFamily="18" charset="0"/>
              </a:rPr>
              <a:t>conferred </a:t>
            </a:r>
            <a:r>
              <a:rPr sz="2800" b="0" spc="-100" dirty="0">
                <a:latin typeface="Times New Roman" panose="02020603050405020304" pitchFamily="18" charset="0"/>
                <a:cs typeface="Times New Roman" panose="02020603050405020304" pitchFamily="18" charset="0"/>
              </a:rPr>
              <a:t>these</a:t>
            </a:r>
            <a:r>
              <a:rPr sz="2800" b="0" spc="-450" dirty="0">
                <a:latin typeface="Times New Roman" panose="02020603050405020304" pitchFamily="18" charset="0"/>
                <a:cs typeface="Times New Roman" panose="02020603050405020304" pitchFamily="18" charset="0"/>
              </a:rPr>
              <a:t> </a:t>
            </a:r>
            <a:r>
              <a:rPr sz="2800" b="0" spc="-70" dirty="0">
                <a:latin typeface="Times New Roman" panose="02020603050405020304" pitchFamily="18" charset="0"/>
                <a:cs typeface="Times New Roman" panose="02020603050405020304" pitchFamily="18" charset="0"/>
              </a:rPr>
              <a:t>responsibilities</a:t>
            </a:r>
          </a:p>
        </p:txBody>
      </p:sp>
      <p:sp>
        <p:nvSpPr>
          <p:cNvPr id="3" name="object 3"/>
          <p:cNvSpPr/>
          <p:nvPr/>
        </p:nvSpPr>
        <p:spPr>
          <a:xfrm>
            <a:off x="760476" y="2894076"/>
            <a:ext cx="7318248" cy="3660648"/>
          </a:xfrm>
          <a:prstGeom prst="rect">
            <a:avLst/>
          </a:prstGeom>
          <a:blipFill>
            <a:blip r:embed="rId2" cstate="print"/>
            <a:stretch>
              <a:fillRect/>
            </a:stretch>
          </a:blipFill>
        </p:spPr>
        <p:txBody>
          <a:bodyPr wrap="square" lIns="0" tIns="0" rIns="0" bIns="0" rtlCol="0"/>
          <a:lstStyle/>
          <a:p>
            <a:endParaRPr/>
          </a:p>
        </p:txBody>
      </p:sp>
      <p:grpSp>
        <p:nvGrpSpPr>
          <p:cNvPr id="4" name="object 2">
            <a:extLst>
              <a:ext uri="{FF2B5EF4-FFF2-40B4-BE49-F238E27FC236}">
                <a16:creationId xmlns:a16="http://schemas.microsoft.com/office/drawing/2014/main" id="{022AF923-9927-438F-9949-925CC513494D}"/>
              </a:ext>
            </a:extLst>
          </p:cNvPr>
          <p:cNvGrpSpPr/>
          <p:nvPr/>
        </p:nvGrpSpPr>
        <p:grpSpPr>
          <a:xfrm>
            <a:off x="0" y="0"/>
            <a:ext cx="230504" cy="6858000"/>
            <a:chOff x="0" y="0"/>
            <a:chExt cx="230504" cy="6858000"/>
          </a:xfrm>
        </p:grpSpPr>
        <p:sp>
          <p:nvSpPr>
            <p:cNvPr id="5" name="object 3">
              <a:extLst>
                <a:ext uri="{FF2B5EF4-FFF2-40B4-BE49-F238E27FC236}">
                  <a16:creationId xmlns:a16="http://schemas.microsoft.com/office/drawing/2014/main" id="{86D58F77-BC09-42E7-955C-FF1AE631D424}"/>
                </a:ext>
              </a:extLst>
            </p:cNvPr>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0E61D826-2E94-4294-8C0F-79B5BF31FCEA}"/>
                </a:ext>
              </a:extLst>
            </p:cNvPr>
            <p:cNvSpPr/>
            <p:nvPr/>
          </p:nvSpPr>
          <p:spPr>
            <a:xfrm>
              <a:off x="0" y="0"/>
              <a:ext cx="230124" cy="685800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30504"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a:p>
          </p:txBody>
        </p:sp>
      </p:grpSp>
      <p:sp>
        <p:nvSpPr>
          <p:cNvPr id="5" name="object 5"/>
          <p:cNvSpPr/>
          <p:nvPr/>
        </p:nvSpPr>
        <p:spPr>
          <a:xfrm>
            <a:off x="8453628" y="5715000"/>
            <a:ext cx="242570"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a:p>
        </p:txBody>
      </p:sp>
      <p:sp>
        <p:nvSpPr>
          <p:cNvPr id="6" name="object 6"/>
          <p:cNvSpPr txBox="1">
            <a:spLocks noGrp="1"/>
          </p:cNvSpPr>
          <p:nvPr>
            <p:ph type="title"/>
          </p:nvPr>
        </p:nvSpPr>
        <p:spPr>
          <a:xfrm>
            <a:off x="751026" y="467613"/>
            <a:ext cx="7859574" cy="873957"/>
          </a:xfrm>
          <a:prstGeom prst="rect">
            <a:avLst/>
          </a:prstGeom>
        </p:spPr>
        <p:txBody>
          <a:bodyPr vert="horz" wrap="square" lIns="0" tIns="12065" rIns="0" bIns="0" rtlCol="0">
            <a:spAutoFit/>
          </a:bodyPr>
          <a:lstStyle/>
          <a:p>
            <a:pPr marL="550545" marR="5080" indent="-538480" algn="ctr">
              <a:lnSpc>
                <a:spcPct val="100000"/>
              </a:lnSpc>
              <a:spcBef>
                <a:spcPts val="95"/>
              </a:spcBef>
            </a:pPr>
            <a:r>
              <a:rPr sz="2800" spc="-10" dirty="0">
                <a:latin typeface="Times New Roman" panose="02020603050405020304" pitchFamily="18" charset="0"/>
                <a:cs typeface="Times New Roman" panose="02020603050405020304" pitchFamily="18" charset="0"/>
              </a:rPr>
              <a:t>OBJECTIVE </a:t>
            </a:r>
            <a:r>
              <a:rPr sz="2800" spc="-25" dirty="0">
                <a:latin typeface="Times New Roman" panose="02020603050405020304" pitchFamily="18" charset="0"/>
                <a:cs typeface="Times New Roman" panose="02020603050405020304" pitchFamily="18" charset="0"/>
              </a:rPr>
              <a:t>ACCOUNTABILITY </a:t>
            </a:r>
            <a:r>
              <a:rPr sz="2800" spc="-10" dirty="0">
                <a:latin typeface="Times New Roman" panose="02020603050405020304" pitchFamily="18" charset="0"/>
                <a:cs typeface="Times New Roman" panose="02020603050405020304" pitchFamily="18" charset="0"/>
              </a:rPr>
              <a:t>VERSUS  SUBJECTIVE</a:t>
            </a:r>
            <a:r>
              <a:rPr sz="2800" dirty="0">
                <a:latin typeface="Times New Roman" panose="02020603050405020304" pitchFamily="18" charset="0"/>
                <a:cs typeface="Times New Roman" panose="02020603050405020304" pitchFamily="18" charset="0"/>
              </a:rPr>
              <a:t> </a:t>
            </a:r>
            <a:r>
              <a:rPr sz="2800" spc="-25" dirty="0">
                <a:latin typeface="Times New Roman" panose="02020603050405020304" pitchFamily="18" charset="0"/>
                <a:cs typeface="Times New Roman" panose="02020603050405020304" pitchFamily="18" charset="0"/>
              </a:rPr>
              <a:t>ACCOUNTABILITY</a:t>
            </a:r>
            <a:endParaRPr sz="2800" dirty="0">
              <a:latin typeface="Times New Roman" panose="02020603050405020304" pitchFamily="18" charset="0"/>
              <a:cs typeface="Times New Roman" panose="02020603050405020304" pitchFamily="18" charset="0"/>
            </a:endParaRPr>
          </a:p>
        </p:txBody>
      </p:sp>
      <p:sp>
        <p:nvSpPr>
          <p:cNvPr id="7" name="object 7"/>
          <p:cNvSpPr txBox="1"/>
          <p:nvPr/>
        </p:nvSpPr>
        <p:spPr>
          <a:xfrm>
            <a:off x="304800" y="1572513"/>
            <a:ext cx="8391397" cy="4577535"/>
          </a:xfrm>
          <a:prstGeom prst="rect">
            <a:avLst/>
          </a:prstGeom>
        </p:spPr>
        <p:txBody>
          <a:bodyPr vert="horz" wrap="square" lIns="0" tIns="12065" rIns="0" bIns="0" rtlCol="0">
            <a:spAutoFit/>
          </a:bodyPr>
          <a:lstStyle/>
          <a:p>
            <a:pPr marL="355600" marR="61594" indent="-343535" algn="just">
              <a:lnSpc>
                <a:spcPct val="100000"/>
              </a:lnSpc>
              <a:spcBef>
                <a:spcPts val="95"/>
              </a:spcBef>
            </a:pPr>
            <a:r>
              <a:rPr sz="2800" spc="-5" dirty="0">
                <a:solidFill>
                  <a:srgbClr val="675D58"/>
                </a:solidFill>
                <a:latin typeface="Times New Roman" panose="02020603050405020304" pitchFamily="18" charset="0"/>
                <a:cs typeface="Times New Roman" panose="02020603050405020304" pitchFamily="18" charset="0"/>
              </a:rPr>
              <a:t>» In </a:t>
            </a:r>
            <a:r>
              <a:rPr sz="2800" spc="-10" dirty="0">
                <a:solidFill>
                  <a:srgbClr val="675D58"/>
                </a:solidFill>
                <a:latin typeface="Times New Roman" panose="02020603050405020304" pitchFamily="18" charset="0"/>
                <a:cs typeface="Times New Roman" panose="02020603050405020304" pitchFamily="18" charset="0"/>
              </a:rPr>
              <a:t>objective </a:t>
            </a:r>
            <a:r>
              <a:rPr sz="2800" spc="-25" dirty="0">
                <a:solidFill>
                  <a:srgbClr val="675D58"/>
                </a:solidFill>
                <a:latin typeface="Times New Roman" panose="02020603050405020304" pitchFamily="18" charset="0"/>
                <a:cs typeface="Times New Roman" panose="02020603050405020304" pitchFamily="18" charset="0"/>
              </a:rPr>
              <a:t>accountability, </a:t>
            </a:r>
            <a:r>
              <a:rPr sz="2800" spc="-5" dirty="0">
                <a:solidFill>
                  <a:srgbClr val="675D58"/>
                </a:solidFill>
                <a:latin typeface="Times New Roman" panose="02020603050405020304" pitchFamily="18" charset="0"/>
                <a:cs typeface="Times New Roman" panose="02020603050405020304" pitchFamily="18" charset="0"/>
              </a:rPr>
              <a:t>someone </a:t>
            </a:r>
            <a:r>
              <a:rPr sz="2800" spc="-15" dirty="0">
                <a:solidFill>
                  <a:srgbClr val="675D58"/>
                </a:solidFill>
                <a:latin typeface="Times New Roman" panose="02020603050405020304" pitchFamily="18" charset="0"/>
                <a:cs typeface="Times New Roman" panose="02020603050405020304" pitchFamily="18" charset="0"/>
              </a:rPr>
              <a:t>is  </a:t>
            </a:r>
            <a:r>
              <a:rPr sz="2800" spc="-10" dirty="0">
                <a:solidFill>
                  <a:srgbClr val="675D58"/>
                </a:solidFill>
                <a:latin typeface="Times New Roman" panose="02020603050405020304" pitchFamily="18" charset="0"/>
                <a:cs typeface="Times New Roman" panose="02020603050405020304" pitchFamily="18" charset="0"/>
              </a:rPr>
              <a:t>responsible </a:t>
            </a:r>
            <a:r>
              <a:rPr sz="2800" spc="-25" dirty="0">
                <a:solidFill>
                  <a:srgbClr val="675D58"/>
                </a:solidFill>
                <a:latin typeface="Times New Roman" panose="02020603050405020304" pitchFamily="18" charset="0"/>
                <a:cs typeface="Times New Roman" panose="02020603050405020304" pitchFamily="18" charset="0"/>
              </a:rPr>
              <a:t>for </a:t>
            </a:r>
            <a:r>
              <a:rPr sz="2800" spc="-5" dirty="0">
                <a:solidFill>
                  <a:srgbClr val="675D58"/>
                </a:solidFill>
                <a:latin typeface="Times New Roman" panose="02020603050405020304" pitchFamily="18" charset="0"/>
                <a:cs typeface="Times New Roman" panose="02020603050405020304" pitchFamily="18" charset="0"/>
              </a:rPr>
              <a:t>something and </a:t>
            </a:r>
            <a:r>
              <a:rPr sz="2800" spc="-10" dirty="0">
                <a:solidFill>
                  <a:srgbClr val="675D58"/>
                </a:solidFill>
                <a:latin typeface="Times New Roman" panose="02020603050405020304" pitchFamily="18" charset="0"/>
                <a:cs typeface="Times New Roman" panose="02020603050405020304" pitchFamily="18" charset="0"/>
              </a:rPr>
              <a:t>accountable  </a:t>
            </a:r>
            <a:r>
              <a:rPr sz="2800" spc="-15" dirty="0">
                <a:solidFill>
                  <a:srgbClr val="675D58"/>
                </a:solidFill>
                <a:latin typeface="Times New Roman" panose="02020603050405020304" pitchFamily="18" charset="0"/>
                <a:cs typeface="Times New Roman" panose="02020603050405020304" pitchFamily="18" charset="0"/>
              </a:rPr>
              <a:t>to </a:t>
            </a:r>
            <a:r>
              <a:rPr sz="2800" spc="-10" dirty="0">
                <a:solidFill>
                  <a:srgbClr val="675D58"/>
                </a:solidFill>
                <a:latin typeface="Times New Roman" panose="02020603050405020304" pitchFamily="18" charset="0"/>
                <a:cs typeface="Times New Roman" panose="02020603050405020304" pitchFamily="18" charset="0"/>
              </a:rPr>
              <a:t>some </a:t>
            </a:r>
            <a:r>
              <a:rPr sz="2800" spc="-15" dirty="0">
                <a:solidFill>
                  <a:srgbClr val="675D58"/>
                </a:solidFill>
                <a:latin typeface="Times New Roman" panose="02020603050405020304" pitchFamily="18" charset="0"/>
                <a:cs typeface="Times New Roman" panose="02020603050405020304" pitchFamily="18" charset="0"/>
              </a:rPr>
              <a:t>person </a:t>
            </a:r>
            <a:r>
              <a:rPr sz="2800" spc="-5" dirty="0">
                <a:solidFill>
                  <a:srgbClr val="675D58"/>
                </a:solidFill>
                <a:latin typeface="Times New Roman" panose="02020603050405020304" pitchFamily="18" charset="0"/>
                <a:cs typeface="Times New Roman" panose="02020603050405020304" pitchFamily="18" charset="0"/>
              </a:rPr>
              <a:t>or body </a:t>
            </a:r>
            <a:r>
              <a:rPr sz="2800" dirty="0">
                <a:solidFill>
                  <a:srgbClr val="675D58"/>
                </a:solidFill>
                <a:latin typeface="Times New Roman" panose="02020603050405020304" pitchFamily="18" charset="0"/>
                <a:cs typeface="Times New Roman" panose="02020603050405020304" pitchFamily="18" charset="0"/>
              </a:rPr>
              <a:t>in </a:t>
            </a:r>
            <a:r>
              <a:rPr sz="2800" spc="-5" dirty="0">
                <a:solidFill>
                  <a:srgbClr val="675D58"/>
                </a:solidFill>
                <a:latin typeface="Times New Roman" panose="02020603050405020304" pitchFamily="18" charset="0"/>
                <a:cs typeface="Times New Roman" panose="02020603050405020304" pitchFamily="18" charset="0"/>
              </a:rPr>
              <a:t>a </a:t>
            </a:r>
            <a:r>
              <a:rPr sz="2800" spc="-20" dirty="0">
                <a:solidFill>
                  <a:srgbClr val="675D58"/>
                </a:solidFill>
                <a:latin typeface="Times New Roman" panose="02020603050405020304" pitchFamily="18" charset="0"/>
                <a:cs typeface="Times New Roman" panose="02020603050405020304" pitchFamily="18" charset="0"/>
              </a:rPr>
              <a:t>formal </a:t>
            </a:r>
            <a:r>
              <a:rPr sz="2800" spc="-75" dirty="0">
                <a:solidFill>
                  <a:srgbClr val="675D58"/>
                </a:solidFill>
                <a:latin typeface="Times New Roman" panose="02020603050405020304" pitchFamily="18" charset="0"/>
                <a:cs typeface="Times New Roman" panose="02020603050405020304" pitchFamily="18" charset="0"/>
              </a:rPr>
              <a:t>way,  </a:t>
            </a:r>
            <a:r>
              <a:rPr sz="2800" spc="-10" dirty="0">
                <a:solidFill>
                  <a:srgbClr val="675D58"/>
                </a:solidFill>
                <a:latin typeface="Times New Roman" panose="02020603050405020304" pitchFamily="18" charset="0"/>
                <a:cs typeface="Times New Roman" panose="02020603050405020304" pitchFamily="18" charset="0"/>
              </a:rPr>
              <a:t>through </a:t>
            </a:r>
            <a:r>
              <a:rPr sz="2800" spc="-5" dirty="0">
                <a:solidFill>
                  <a:srgbClr val="675D58"/>
                </a:solidFill>
                <a:latin typeface="Times New Roman" panose="02020603050405020304" pitchFamily="18" charset="0"/>
                <a:cs typeface="Times New Roman" panose="02020603050405020304" pitchFamily="18" charset="0"/>
              </a:rPr>
              <a:t>clearly </a:t>
            </a:r>
            <a:r>
              <a:rPr sz="2800" spc="-10" dirty="0">
                <a:solidFill>
                  <a:srgbClr val="675D58"/>
                </a:solidFill>
                <a:latin typeface="Times New Roman" panose="02020603050405020304" pitchFamily="18" charset="0"/>
                <a:cs typeface="Times New Roman" panose="02020603050405020304" pitchFamily="18" charset="0"/>
              </a:rPr>
              <a:t>defined </a:t>
            </a:r>
            <a:r>
              <a:rPr sz="2800" spc="-5" dirty="0">
                <a:solidFill>
                  <a:srgbClr val="675D58"/>
                </a:solidFill>
                <a:latin typeface="Times New Roman" panose="02020603050405020304" pitchFamily="18" charset="0"/>
                <a:cs typeface="Times New Roman" panose="02020603050405020304" pitchFamily="18" charset="0"/>
              </a:rPr>
              <a:t>rules and  mechanisms.</a:t>
            </a:r>
            <a:endParaRPr sz="2800" dirty="0">
              <a:latin typeface="Times New Roman" panose="02020603050405020304" pitchFamily="18" charset="0"/>
              <a:cs typeface="Times New Roman" panose="02020603050405020304" pitchFamily="18" charset="0"/>
            </a:endParaRPr>
          </a:p>
          <a:p>
            <a:pPr marL="412750" marR="5080" indent="-342900" algn="just">
              <a:lnSpc>
                <a:spcPct val="100000"/>
              </a:lnSpc>
              <a:spcBef>
                <a:spcPts val="2014"/>
              </a:spcBef>
            </a:pPr>
            <a:r>
              <a:rPr sz="2800" dirty="0">
                <a:solidFill>
                  <a:srgbClr val="675D58"/>
                </a:solidFill>
                <a:latin typeface="Times New Roman" panose="02020603050405020304" pitchFamily="18" charset="0"/>
                <a:cs typeface="Times New Roman" panose="02020603050405020304" pitchFamily="18" charset="0"/>
              </a:rPr>
              <a:t>» In </a:t>
            </a:r>
            <a:r>
              <a:rPr sz="2800" spc="-10" dirty="0">
                <a:solidFill>
                  <a:srgbClr val="675D58"/>
                </a:solidFill>
                <a:latin typeface="Times New Roman" panose="02020603050405020304" pitchFamily="18" charset="0"/>
                <a:cs typeface="Times New Roman" panose="02020603050405020304" pitchFamily="18" charset="0"/>
              </a:rPr>
              <a:t>subjective </a:t>
            </a:r>
            <a:r>
              <a:rPr sz="2800" spc="-20" dirty="0">
                <a:solidFill>
                  <a:srgbClr val="675D58"/>
                </a:solidFill>
                <a:latin typeface="Times New Roman" panose="02020603050405020304" pitchFamily="18" charset="0"/>
                <a:cs typeface="Times New Roman" panose="02020603050405020304" pitchFamily="18" charset="0"/>
              </a:rPr>
              <a:t>accountability, </a:t>
            </a:r>
            <a:r>
              <a:rPr sz="2800" dirty="0">
                <a:solidFill>
                  <a:srgbClr val="675D58"/>
                </a:solidFill>
                <a:latin typeface="Times New Roman" panose="02020603050405020304" pitchFamily="18" charset="0"/>
                <a:cs typeface="Times New Roman" panose="02020603050405020304" pitchFamily="18" charset="0"/>
              </a:rPr>
              <a:t>a </a:t>
            </a:r>
            <a:r>
              <a:rPr sz="2800" spc="-15" dirty="0">
                <a:solidFill>
                  <a:srgbClr val="675D58"/>
                </a:solidFill>
                <a:latin typeface="Times New Roman" panose="02020603050405020304" pitchFamily="18" charset="0"/>
                <a:cs typeface="Times New Roman" panose="02020603050405020304" pitchFamily="18" charset="0"/>
              </a:rPr>
              <a:t>person </a:t>
            </a:r>
            <a:r>
              <a:rPr sz="2800" spc="-20" dirty="0">
                <a:solidFill>
                  <a:srgbClr val="675D58"/>
                </a:solidFill>
                <a:latin typeface="Times New Roman" panose="02020603050405020304" pitchFamily="18" charset="0"/>
                <a:cs typeface="Times New Roman" panose="02020603050405020304" pitchFamily="18" charset="0"/>
              </a:rPr>
              <a:t>feels </a:t>
            </a:r>
            <a:r>
              <a:rPr sz="2800" dirty="0">
                <a:solidFill>
                  <a:srgbClr val="675D58"/>
                </a:solidFill>
                <a:latin typeface="Times New Roman" panose="02020603050405020304" pitchFamily="18" charset="0"/>
                <a:cs typeface="Times New Roman" panose="02020603050405020304" pitchFamily="18" charset="0"/>
              </a:rPr>
              <a:t>a </a:t>
            </a:r>
            <a:r>
              <a:rPr sz="2800" spc="-5" dirty="0">
                <a:solidFill>
                  <a:srgbClr val="675D58"/>
                </a:solidFill>
                <a:latin typeface="Times New Roman" panose="02020603050405020304" pitchFamily="18" charset="0"/>
                <a:cs typeface="Times New Roman" panose="02020603050405020304" pitchFamily="18" charset="0"/>
              </a:rPr>
              <a:t>duty  </a:t>
            </a:r>
            <a:r>
              <a:rPr sz="2800" spc="-15" dirty="0">
                <a:solidFill>
                  <a:srgbClr val="675D58"/>
                </a:solidFill>
                <a:latin typeface="Times New Roman" panose="02020603050405020304" pitchFamily="18" charset="0"/>
                <a:cs typeface="Times New Roman" panose="02020603050405020304" pitchFamily="18" charset="0"/>
              </a:rPr>
              <a:t>towards</a:t>
            </a:r>
            <a:r>
              <a:rPr sz="2800" spc="555" dirty="0">
                <a:solidFill>
                  <a:srgbClr val="675D58"/>
                </a:solidFill>
                <a:latin typeface="Times New Roman" panose="02020603050405020304" pitchFamily="18" charset="0"/>
                <a:cs typeface="Times New Roman" panose="02020603050405020304" pitchFamily="18" charset="0"/>
              </a:rPr>
              <a:t> </a:t>
            </a:r>
            <a:r>
              <a:rPr sz="2800" dirty="0">
                <a:solidFill>
                  <a:srgbClr val="675D58"/>
                </a:solidFill>
                <a:latin typeface="Times New Roman" panose="02020603050405020304" pitchFamily="18" charset="0"/>
                <a:cs typeface="Times New Roman" panose="02020603050405020304" pitchFamily="18" charset="0"/>
              </a:rPr>
              <a:t>the </a:t>
            </a:r>
            <a:r>
              <a:rPr sz="2800" spc="-20" dirty="0">
                <a:solidFill>
                  <a:srgbClr val="675D58"/>
                </a:solidFill>
                <a:latin typeface="Times New Roman" panose="02020603050405020304" pitchFamily="18" charset="0"/>
                <a:cs typeface="Times New Roman" panose="02020603050405020304" pitchFamily="18" charset="0"/>
              </a:rPr>
              <a:t>profession </a:t>
            </a:r>
            <a:r>
              <a:rPr sz="2800" spc="-5" dirty="0">
                <a:solidFill>
                  <a:srgbClr val="675D58"/>
                </a:solidFill>
                <a:latin typeface="Times New Roman" panose="02020603050405020304" pitchFamily="18" charset="0"/>
                <a:cs typeface="Times New Roman" panose="02020603050405020304" pitchFamily="18" charset="0"/>
              </a:rPr>
              <a:t>of public </a:t>
            </a:r>
            <a:r>
              <a:rPr sz="2800" dirty="0">
                <a:solidFill>
                  <a:srgbClr val="675D58"/>
                </a:solidFill>
                <a:latin typeface="Times New Roman" panose="02020603050405020304" pitchFamily="18" charset="0"/>
                <a:cs typeface="Times New Roman" panose="02020603050405020304" pitchFamily="18" charset="0"/>
              </a:rPr>
              <a:t>service </a:t>
            </a:r>
            <a:r>
              <a:rPr sz="2800" spc="-5" dirty="0">
                <a:solidFill>
                  <a:srgbClr val="675D58"/>
                </a:solidFill>
                <a:latin typeface="Times New Roman" panose="02020603050405020304" pitchFamily="18" charset="0"/>
                <a:cs typeface="Times New Roman" panose="02020603050405020304" pitchFamily="18" charset="0"/>
              </a:rPr>
              <a:t>or </a:t>
            </a:r>
            <a:r>
              <a:rPr sz="2800" dirty="0">
                <a:solidFill>
                  <a:srgbClr val="675D58"/>
                </a:solidFill>
                <a:latin typeface="Times New Roman" panose="02020603050405020304" pitchFamily="18" charset="0"/>
                <a:cs typeface="Times New Roman" panose="02020603050405020304" pitchFamily="18" charset="0"/>
              </a:rPr>
              <a:t>a  </a:t>
            </a:r>
            <a:r>
              <a:rPr sz="2800" spc="-10" dirty="0">
                <a:solidFill>
                  <a:srgbClr val="675D58"/>
                </a:solidFill>
                <a:latin typeface="Times New Roman" panose="02020603050405020304" pitchFamily="18" charset="0"/>
                <a:cs typeface="Times New Roman" panose="02020603050405020304" pitchFamily="18" charset="0"/>
              </a:rPr>
              <a:t>sense </a:t>
            </a:r>
            <a:r>
              <a:rPr sz="2800" spc="-5" dirty="0">
                <a:solidFill>
                  <a:srgbClr val="675D58"/>
                </a:solidFill>
                <a:latin typeface="Times New Roman" panose="02020603050405020304" pitchFamily="18" charset="0"/>
                <a:cs typeface="Times New Roman" panose="02020603050405020304" pitchFamily="18" charset="0"/>
              </a:rPr>
              <a:t>of the public </a:t>
            </a:r>
            <a:r>
              <a:rPr sz="2800" spc="-10" dirty="0">
                <a:solidFill>
                  <a:srgbClr val="675D58"/>
                </a:solidFill>
                <a:latin typeface="Times New Roman" panose="02020603050405020304" pitchFamily="18" charset="0"/>
                <a:cs typeface="Times New Roman" panose="02020603050405020304" pitchFamily="18" charset="0"/>
              </a:rPr>
              <a:t>good </a:t>
            </a:r>
            <a:r>
              <a:rPr sz="2800" dirty="0">
                <a:solidFill>
                  <a:srgbClr val="675D58"/>
                </a:solidFill>
                <a:latin typeface="Times New Roman" panose="02020603050405020304" pitchFamily="18" charset="0"/>
                <a:cs typeface="Times New Roman" panose="02020603050405020304" pitchFamily="18" charset="0"/>
              </a:rPr>
              <a:t>and </a:t>
            </a:r>
            <a:r>
              <a:rPr sz="2800" spc="-5" dirty="0">
                <a:solidFill>
                  <a:srgbClr val="675D58"/>
                </a:solidFill>
                <a:latin typeface="Times New Roman" panose="02020603050405020304" pitchFamily="18" charset="0"/>
                <a:cs typeface="Times New Roman" panose="02020603050405020304" pitchFamily="18" charset="0"/>
              </a:rPr>
              <a:t>the nation which  </a:t>
            </a:r>
            <a:r>
              <a:rPr sz="2800" spc="-10" dirty="0">
                <a:solidFill>
                  <a:srgbClr val="675D58"/>
                </a:solidFill>
                <a:latin typeface="Times New Roman" panose="02020603050405020304" pitchFamily="18" charset="0"/>
                <a:cs typeface="Times New Roman" panose="02020603050405020304" pitchFamily="18" charset="0"/>
              </a:rPr>
              <a:t>determines </a:t>
            </a:r>
            <a:r>
              <a:rPr sz="2800" dirty="0">
                <a:solidFill>
                  <a:srgbClr val="675D58"/>
                </a:solidFill>
                <a:latin typeface="Times New Roman" panose="02020603050405020304" pitchFamily="18" charset="0"/>
                <a:cs typeface="Times New Roman" panose="02020603050405020304" pitchFamily="18" charset="0"/>
              </a:rPr>
              <a:t>and </a:t>
            </a:r>
            <a:r>
              <a:rPr sz="2800" spc="-10" dirty="0">
                <a:solidFill>
                  <a:srgbClr val="675D58"/>
                </a:solidFill>
                <a:latin typeface="Times New Roman" panose="02020603050405020304" pitchFamily="18" charset="0"/>
                <a:cs typeface="Times New Roman" panose="02020603050405020304" pitchFamily="18" charset="0"/>
              </a:rPr>
              <a:t>defines </a:t>
            </a:r>
            <a:r>
              <a:rPr sz="2800" spc="-5" dirty="0">
                <a:solidFill>
                  <a:srgbClr val="675D58"/>
                </a:solidFill>
                <a:latin typeface="Times New Roman" panose="02020603050405020304" pitchFamily="18" charset="0"/>
                <a:cs typeface="Times New Roman" panose="02020603050405020304" pitchFamily="18" charset="0"/>
              </a:rPr>
              <a:t>conduct </a:t>
            </a:r>
            <a:r>
              <a:rPr sz="2800" spc="-15" dirty="0">
                <a:solidFill>
                  <a:srgbClr val="675D58"/>
                </a:solidFill>
                <a:latin typeface="Times New Roman" panose="02020603050405020304" pitchFamily="18" charset="0"/>
                <a:cs typeface="Times New Roman" panose="02020603050405020304" pitchFamily="18" charset="0"/>
              </a:rPr>
              <a:t>even </a:t>
            </a:r>
            <a:r>
              <a:rPr sz="2800" spc="-5" dirty="0">
                <a:solidFill>
                  <a:srgbClr val="675D58"/>
                </a:solidFill>
                <a:latin typeface="Times New Roman" panose="02020603050405020304" pitchFamily="18" charset="0"/>
                <a:cs typeface="Times New Roman" panose="02020603050405020304" pitchFamily="18" charset="0"/>
              </a:rPr>
              <a:t>though  </a:t>
            </a:r>
            <a:r>
              <a:rPr sz="2800" spc="-10" dirty="0">
                <a:solidFill>
                  <a:srgbClr val="675D58"/>
                </a:solidFill>
                <a:latin typeface="Times New Roman" panose="02020603050405020304" pitchFamily="18" charset="0"/>
                <a:cs typeface="Times New Roman" panose="02020603050405020304" pitchFamily="18" charset="0"/>
              </a:rPr>
              <a:t>there are </a:t>
            </a:r>
            <a:r>
              <a:rPr sz="2800" spc="-5" dirty="0">
                <a:solidFill>
                  <a:srgbClr val="675D58"/>
                </a:solidFill>
                <a:latin typeface="Times New Roman" panose="02020603050405020304" pitchFamily="18" charset="0"/>
                <a:cs typeface="Times New Roman" panose="02020603050405020304" pitchFamily="18" charset="0"/>
              </a:rPr>
              <a:t>no </a:t>
            </a:r>
            <a:r>
              <a:rPr sz="2800" spc="-15" dirty="0">
                <a:solidFill>
                  <a:srgbClr val="675D58"/>
                </a:solidFill>
                <a:latin typeface="Times New Roman" panose="02020603050405020304" pitchFamily="18" charset="0"/>
                <a:cs typeface="Times New Roman" panose="02020603050405020304" pitchFamily="18" charset="0"/>
              </a:rPr>
              <a:t>formal </a:t>
            </a:r>
            <a:r>
              <a:rPr sz="2800" spc="-5" dirty="0">
                <a:solidFill>
                  <a:srgbClr val="675D58"/>
                </a:solidFill>
                <a:latin typeface="Times New Roman" panose="02020603050405020304" pitchFamily="18" charset="0"/>
                <a:cs typeface="Times New Roman" panose="02020603050405020304" pitchFamily="18" charset="0"/>
              </a:rPr>
              <a:t>mechanisms </a:t>
            </a:r>
            <a:r>
              <a:rPr sz="2800" spc="-10" dirty="0">
                <a:solidFill>
                  <a:srgbClr val="675D58"/>
                </a:solidFill>
                <a:latin typeface="Times New Roman" panose="02020603050405020304" pitchFamily="18" charset="0"/>
                <a:cs typeface="Times New Roman" panose="02020603050405020304" pitchFamily="18" charset="0"/>
              </a:rPr>
              <a:t>through which  </a:t>
            </a:r>
            <a:r>
              <a:rPr sz="2800" dirty="0">
                <a:solidFill>
                  <a:srgbClr val="675D58"/>
                </a:solidFill>
                <a:latin typeface="Times New Roman" panose="02020603050405020304" pitchFamily="18" charset="0"/>
                <a:cs typeface="Times New Roman" panose="02020603050405020304" pitchFamily="18" charset="0"/>
              </a:rPr>
              <a:t>the </a:t>
            </a:r>
            <a:r>
              <a:rPr sz="2800" spc="-5" dirty="0">
                <a:solidFill>
                  <a:srgbClr val="675D58"/>
                </a:solidFill>
                <a:latin typeface="Times New Roman" panose="02020603050405020304" pitchFamily="18" charset="0"/>
                <a:cs typeface="Times New Roman" panose="02020603050405020304" pitchFamily="18" charset="0"/>
              </a:rPr>
              <a:t>accountability </a:t>
            </a:r>
            <a:r>
              <a:rPr sz="2800" spc="-10" dirty="0">
                <a:solidFill>
                  <a:srgbClr val="675D58"/>
                </a:solidFill>
                <a:latin typeface="Times New Roman" panose="02020603050405020304" pitchFamily="18" charset="0"/>
                <a:cs typeface="Times New Roman" panose="02020603050405020304" pitchFamily="18" charset="0"/>
              </a:rPr>
              <a:t>can </a:t>
            </a:r>
            <a:r>
              <a:rPr sz="2800" spc="-5" dirty="0">
                <a:solidFill>
                  <a:srgbClr val="675D58"/>
                </a:solidFill>
                <a:latin typeface="Times New Roman" panose="02020603050405020304" pitchFamily="18" charset="0"/>
                <a:cs typeface="Times New Roman" panose="02020603050405020304" pitchFamily="18" charset="0"/>
              </a:rPr>
              <a:t>be</a:t>
            </a:r>
            <a:r>
              <a:rPr sz="2800" spc="-45" dirty="0">
                <a:solidFill>
                  <a:srgbClr val="675D58"/>
                </a:solidFill>
                <a:latin typeface="Times New Roman" panose="02020603050405020304" pitchFamily="18" charset="0"/>
                <a:cs typeface="Times New Roman" panose="02020603050405020304" pitchFamily="18" charset="0"/>
              </a:rPr>
              <a:t> </a:t>
            </a:r>
            <a:r>
              <a:rPr sz="2800" spc="-15" dirty="0">
                <a:solidFill>
                  <a:srgbClr val="675D58"/>
                </a:solidFill>
                <a:latin typeface="Times New Roman" panose="02020603050405020304" pitchFamily="18" charset="0"/>
                <a:cs typeface="Times New Roman" panose="02020603050405020304" pitchFamily="18" charset="0"/>
              </a:rPr>
              <a:t>enforced.</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381000"/>
            <a:ext cx="6511290" cy="443711"/>
          </a:xfrm>
          <a:prstGeom prst="rect">
            <a:avLst/>
          </a:prstGeom>
        </p:spPr>
        <p:txBody>
          <a:bodyPr vert="horz" wrap="square" lIns="0" tIns="12700" rIns="0" bIns="0" rtlCol="0">
            <a:spAutoFit/>
          </a:bodyPr>
          <a:lstStyle/>
          <a:p>
            <a:pPr marL="12700" marR="5080" algn="ctr">
              <a:lnSpc>
                <a:spcPct val="100000"/>
              </a:lnSpc>
              <a:spcBef>
                <a:spcPts val="100"/>
              </a:spcBef>
            </a:pPr>
            <a:r>
              <a:rPr lang="en-US" sz="2800" b="1" spc="-430" dirty="0">
                <a:latin typeface="Times New Roman" panose="02020603050405020304" pitchFamily="18" charset="0"/>
                <a:cs typeface="Times New Roman" panose="02020603050405020304" pitchFamily="18" charset="0"/>
              </a:rPr>
              <a:t> </a:t>
            </a:r>
            <a:r>
              <a:rPr sz="2800" b="1" spc="-25" dirty="0">
                <a:latin typeface="Times New Roman" panose="02020603050405020304" pitchFamily="18" charset="0"/>
                <a:cs typeface="Times New Roman" panose="02020603050405020304" pitchFamily="18" charset="0"/>
              </a:rPr>
              <a:t>Strong</a:t>
            </a:r>
            <a:r>
              <a:rPr sz="2800" b="1" spc="-525" dirty="0">
                <a:latin typeface="Times New Roman" panose="02020603050405020304" pitchFamily="18" charset="0"/>
                <a:cs typeface="Times New Roman" panose="02020603050405020304" pitchFamily="18" charset="0"/>
              </a:rPr>
              <a:t> </a:t>
            </a:r>
            <a:r>
              <a:rPr sz="2800" b="1" spc="-125" dirty="0">
                <a:latin typeface="Times New Roman" panose="02020603050405020304" pitchFamily="18" charset="0"/>
                <a:cs typeface="Times New Roman" panose="02020603050405020304" pitchFamily="18" charset="0"/>
              </a:rPr>
              <a:t>Accountability  </a:t>
            </a:r>
            <a:r>
              <a:rPr sz="2800" b="1" spc="-80" dirty="0">
                <a:latin typeface="Times New Roman" panose="02020603050405020304" pitchFamily="18" charset="0"/>
                <a:cs typeface="Times New Roman" panose="02020603050405020304" pitchFamily="18" charset="0"/>
              </a:rPr>
              <a:t>Mechanisms</a:t>
            </a:r>
            <a:endParaRPr sz="28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307340" y="1915794"/>
            <a:ext cx="7868920" cy="1335622"/>
          </a:xfrm>
          <a:prstGeom prst="rect">
            <a:avLst/>
          </a:prstGeom>
        </p:spPr>
        <p:txBody>
          <a:bodyPr vert="horz" wrap="square" lIns="0" tIns="12065" rIns="0" bIns="0" rtlCol="0">
            <a:spAutoFit/>
          </a:bodyPr>
          <a:lstStyle/>
          <a:p>
            <a:pPr marL="12700" marR="5080">
              <a:lnSpc>
                <a:spcPct val="100000"/>
              </a:lnSpc>
              <a:spcBef>
                <a:spcPts val="95"/>
              </a:spcBef>
            </a:pPr>
            <a:endParaRPr sz="2800" dirty="0">
              <a:latin typeface="Times New Roman" panose="02020603050405020304" pitchFamily="18" charset="0"/>
              <a:cs typeface="Times New Roman" panose="02020603050405020304" pitchFamily="18" charset="0"/>
            </a:endParaRPr>
          </a:p>
          <a:p>
            <a:pPr>
              <a:lnSpc>
                <a:spcPct val="100000"/>
              </a:lnSpc>
              <a:spcBef>
                <a:spcPts val="30"/>
              </a:spcBef>
            </a:pPr>
            <a:endParaRPr sz="2800" dirty="0">
              <a:latin typeface="Times New Roman" panose="02020603050405020304" pitchFamily="18" charset="0"/>
              <a:cs typeface="Times New Roman" panose="02020603050405020304" pitchFamily="18" charset="0"/>
            </a:endParaRPr>
          </a:p>
          <a:p>
            <a:pPr marL="12700" algn="ctr">
              <a:lnSpc>
                <a:spcPct val="100000"/>
              </a:lnSpc>
              <a:tabLst>
                <a:tab pos="241300" algn="l"/>
              </a:tabLst>
            </a:pPr>
            <a:r>
              <a:rPr sz="2800" b="1" spc="-80" dirty="0">
                <a:latin typeface="Times New Roman" panose="02020603050405020304" pitchFamily="18" charset="0"/>
                <a:cs typeface="Times New Roman" panose="02020603050405020304" pitchFamily="18" charset="0"/>
              </a:rPr>
              <a:t>Established</a:t>
            </a:r>
            <a:r>
              <a:rPr sz="2800" b="1" spc="-240" dirty="0">
                <a:latin typeface="Times New Roman" panose="02020603050405020304" pitchFamily="18" charset="0"/>
                <a:cs typeface="Times New Roman" panose="02020603050405020304" pitchFamily="18" charset="0"/>
              </a:rPr>
              <a:t> </a:t>
            </a:r>
            <a:r>
              <a:rPr sz="2800" b="1" spc="-70" dirty="0">
                <a:latin typeface="Times New Roman" panose="02020603050405020304" pitchFamily="18" charset="0"/>
                <a:cs typeface="Times New Roman" panose="02020603050405020304" pitchFamily="18" charset="0"/>
              </a:rPr>
              <a:t>rights</a:t>
            </a:r>
            <a:r>
              <a:rPr sz="2800" b="1" spc="-254" dirty="0">
                <a:latin typeface="Times New Roman" panose="02020603050405020304" pitchFamily="18" charset="0"/>
                <a:cs typeface="Times New Roman" panose="02020603050405020304" pitchFamily="18" charset="0"/>
              </a:rPr>
              <a:t> </a:t>
            </a:r>
            <a:r>
              <a:rPr sz="2800" b="1" spc="-130" dirty="0">
                <a:latin typeface="Times New Roman" panose="02020603050405020304" pitchFamily="18" charset="0"/>
                <a:cs typeface="Times New Roman" panose="02020603050405020304" pitchFamily="18" charset="0"/>
              </a:rPr>
              <a:t>for</a:t>
            </a:r>
            <a:r>
              <a:rPr sz="2800" b="1" spc="-280" dirty="0">
                <a:latin typeface="Times New Roman" panose="02020603050405020304" pitchFamily="18" charset="0"/>
                <a:cs typeface="Times New Roman" panose="02020603050405020304" pitchFamily="18" charset="0"/>
              </a:rPr>
              <a:t> </a:t>
            </a:r>
            <a:r>
              <a:rPr sz="2800" b="1" spc="-140" dirty="0">
                <a:latin typeface="Times New Roman" panose="02020603050405020304" pitchFamily="18" charset="0"/>
                <a:cs typeface="Times New Roman" panose="02020603050405020304" pitchFamily="18" charset="0"/>
              </a:rPr>
              <a:t>civil</a:t>
            </a:r>
            <a:r>
              <a:rPr sz="2800" b="1" spc="-250" dirty="0">
                <a:latin typeface="Times New Roman" panose="02020603050405020304" pitchFamily="18" charset="0"/>
                <a:cs typeface="Times New Roman" panose="02020603050405020304" pitchFamily="18" charset="0"/>
              </a:rPr>
              <a:t> </a:t>
            </a:r>
            <a:r>
              <a:rPr sz="2800" b="1" spc="-100" dirty="0">
                <a:latin typeface="Times New Roman" panose="02020603050405020304" pitchFamily="18" charset="0"/>
                <a:cs typeface="Times New Roman" panose="02020603050405020304" pitchFamily="18" charset="0"/>
              </a:rPr>
              <a:t>society</a:t>
            </a:r>
            <a:r>
              <a:rPr sz="2800" b="1" spc="-245" dirty="0">
                <a:latin typeface="Times New Roman" panose="02020603050405020304" pitchFamily="18" charset="0"/>
                <a:cs typeface="Times New Roman" panose="02020603050405020304" pitchFamily="18" charset="0"/>
              </a:rPr>
              <a:t> </a:t>
            </a:r>
            <a:r>
              <a:rPr sz="2800" b="1" spc="-65" dirty="0">
                <a:latin typeface="Times New Roman" panose="02020603050405020304" pitchFamily="18" charset="0"/>
                <a:cs typeface="Times New Roman" panose="02020603050405020304" pitchFamily="18" charset="0"/>
              </a:rPr>
              <a:t>groups</a:t>
            </a:r>
            <a:endParaRPr sz="2800" dirty="0">
              <a:latin typeface="Times New Roman" panose="02020603050405020304" pitchFamily="18" charset="0"/>
              <a:cs typeface="Times New Roman" panose="02020603050405020304" pitchFamily="18" charset="0"/>
            </a:endParaRPr>
          </a:p>
        </p:txBody>
      </p:sp>
      <p:sp>
        <p:nvSpPr>
          <p:cNvPr id="4" name="object 4"/>
          <p:cNvSpPr/>
          <p:nvPr/>
        </p:nvSpPr>
        <p:spPr>
          <a:xfrm>
            <a:off x="1371600" y="4038600"/>
            <a:ext cx="6019800" cy="2590800"/>
          </a:xfrm>
          <a:prstGeom prst="rect">
            <a:avLst/>
          </a:prstGeom>
          <a:blipFill>
            <a:blip r:embed="rId2"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nvGrpSpPr>
          <p:cNvPr id="5" name="object 2">
            <a:extLst>
              <a:ext uri="{FF2B5EF4-FFF2-40B4-BE49-F238E27FC236}">
                <a16:creationId xmlns:a16="http://schemas.microsoft.com/office/drawing/2014/main" id="{B8C50F9F-7D16-43FD-99B7-01B56CFFF393}"/>
              </a:ext>
            </a:extLst>
          </p:cNvPr>
          <p:cNvGrpSpPr/>
          <p:nvPr/>
        </p:nvGrpSpPr>
        <p:grpSpPr>
          <a:xfrm>
            <a:off x="0" y="0"/>
            <a:ext cx="230504" cy="6858000"/>
            <a:chOff x="0" y="0"/>
            <a:chExt cx="230504" cy="6858000"/>
          </a:xfrm>
        </p:grpSpPr>
        <p:sp>
          <p:nvSpPr>
            <p:cNvPr id="6" name="object 3">
              <a:extLst>
                <a:ext uri="{FF2B5EF4-FFF2-40B4-BE49-F238E27FC236}">
                  <a16:creationId xmlns:a16="http://schemas.microsoft.com/office/drawing/2014/main" id="{E293A5D0-195C-4ABF-A971-E215DD57F1F4}"/>
                </a:ext>
              </a:extLst>
            </p:cNvPr>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7" name="object 4">
              <a:extLst>
                <a:ext uri="{FF2B5EF4-FFF2-40B4-BE49-F238E27FC236}">
                  <a16:creationId xmlns:a16="http://schemas.microsoft.com/office/drawing/2014/main" id="{51021A79-F6D1-4EC9-AB1F-FAFD35576582}"/>
                </a:ext>
              </a:extLst>
            </p:cNvPr>
            <p:cNvSpPr/>
            <p:nvPr/>
          </p:nvSpPr>
          <p:spPr>
            <a:xfrm>
              <a:off x="0" y="0"/>
              <a:ext cx="230124" cy="6858000"/>
            </a:xfrm>
            <a:prstGeom prst="rect">
              <a:avLst/>
            </a:prstGeom>
            <a:blipFill>
              <a:blip r:embed="rId4"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92212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30504"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a:p>
          </p:txBody>
        </p:sp>
      </p:grpSp>
      <p:sp>
        <p:nvSpPr>
          <p:cNvPr id="5" name="object 5"/>
          <p:cNvSpPr/>
          <p:nvPr/>
        </p:nvSpPr>
        <p:spPr>
          <a:xfrm>
            <a:off x="8453628" y="5715000"/>
            <a:ext cx="242570"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a:p>
        </p:txBody>
      </p:sp>
      <p:sp>
        <p:nvSpPr>
          <p:cNvPr id="10" name="object 10"/>
          <p:cNvSpPr txBox="1"/>
          <p:nvPr/>
        </p:nvSpPr>
        <p:spPr>
          <a:xfrm>
            <a:off x="1088237" y="985065"/>
            <a:ext cx="7750963" cy="4577535"/>
          </a:xfrm>
          <a:prstGeom prst="rect">
            <a:avLst/>
          </a:prstGeom>
        </p:spPr>
        <p:txBody>
          <a:bodyPr vert="horz" wrap="square" lIns="0" tIns="12065" rIns="0" bIns="0" rtlCol="0">
            <a:spAutoFit/>
          </a:bodyPr>
          <a:lstStyle/>
          <a:p>
            <a:pPr marR="1205865" algn="ctr" defTabSz="892175">
              <a:lnSpc>
                <a:spcPct val="100000"/>
              </a:lnSpc>
              <a:spcBef>
                <a:spcPts val="95"/>
              </a:spcBef>
            </a:pPr>
            <a:r>
              <a:rPr lang="en-IN" sz="2800" b="1" spc="-5" dirty="0">
                <a:solidFill>
                  <a:srgbClr val="675D58"/>
                </a:solidFill>
                <a:latin typeface="Times New Roman" panose="02020603050405020304" pitchFamily="18" charset="0"/>
                <a:cs typeface="Times New Roman" panose="02020603050405020304" pitchFamily="18" charset="0"/>
              </a:rPr>
              <a:t>            </a:t>
            </a:r>
            <a:r>
              <a:rPr sz="2800" b="1" spc="-5" dirty="0">
                <a:solidFill>
                  <a:srgbClr val="675D58"/>
                </a:solidFill>
                <a:latin typeface="Times New Roman" panose="02020603050405020304" pitchFamily="18" charset="0"/>
                <a:cs typeface="Times New Roman" panose="02020603050405020304" pitchFamily="18" charset="0"/>
              </a:rPr>
              <a:t>EXTERNAL</a:t>
            </a:r>
            <a:r>
              <a:rPr lang="en-IN" sz="2800" b="1" spc="-5" dirty="0">
                <a:solidFill>
                  <a:srgbClr val="675D58"/>
                </a:solidFill>
                <a:latin typeface="Times New Roman" panose="02020603050405020304" pitchFamily="18" charset="0"/>
                <a:cs typeface="Times New Roman" panose="02020603050405020304" pitchFamily="18" charset="0"/>
              </a:rPr>
              <a:t> I</a:t>
            </a:r>
            <a:r>
              <a:rPr sz="2800" b="1" spc="-10" dirty="0">
                <a:solidFill>
                  <a:srgbClr val="675D58"/>
                </a:solidFill>
                <a:latin typeface="Times New Roman" panose="02020603050405020304" pitchFamily="18" charset="0"/>
                <a:cs typeface="Times New Roman" panose="02020603050405020304" pitchFamily="18" charset="0"/>
              </a:rPr>
              <a:t>NDUCEMENT</a:t>
            </a:r>
            <a:r>
              <a:rPr lang="en-IN" sz="2800" b="1" spc="-10" dirty="0">
                <a:solidFill>
                  <a:srgbClr val="675D58"/>
                </a:solidFill>
                <a:latin typeface="Times New Roman" panose="02020603050405020304" pitchFamily="18" charset="0"/>
                <a:cs typeface="Times New Roman" panose="02020603050405020304" pitchFamily="18" charset="0"/>
              </a:rPr>
              <a:t> F</a:t>
            </a:r>
            <a:r>
              <a:rPr sz="2800" b="1" spc="-15" dirty="0">
                <a:solidFill>
                  <a:srgbClr val="675D58"/>
                </a:solidFill>
                <a:latin typeface="Times New Roman" panose="02020603050405020304" pitchFamily="18" charset="0"/>
                <a:cs typeface="Times New Roman" panose="02020603050405020304" pitchFamily="18" charset="0"/>
              </a:rPr>
              <a:t>OR </a:t>
            </a:r>
            <a:r>
              <a:rPr lang="en-IN" sz="2800" b="1" spc="-15" dirty="0">
                <a:solidFill>
                  <a:srgbClr val="675D58"/>
                </a:solidFill>
                <a:latin typeface="Times New Roman" panose="02020603050405020304" pitchFamily="18" charset="0"/>
                <a:cs typeface="Times New Roman" panose="02020603050405020304" pitchFamily="18" charset="0"/>
              </a:rPr>
              <a:t>A</a:t>
            </a:r>
            <a:r>
              <a:rPr sz="2800" b="1" spc="-25" dirty="0">
                <a:solidFill>
                  <a:srgbClr val="675D58"/>
                </a:solidFill>
                <a:latin typeface="Times New Roman" panose="02020603050405020304" pitchFamily="18" charset="0"/>
                <a:cs typeface="Times New Roman" panose="02020603050405020304" pitchFamily="18" charset="0"/>
              </a:rPr>
              <a:t>CCOUNTABILITY</a:t>
            </a:r>
            <a:endParaRPr sz="2800" dirty="0">
              <a:latin typeface="Times New Roman" panose="02020603050405020304" pitchFamily="18" charset="0"/>
              <a:cs typeface="Times New Roman" panose="02020603050405020304" pitchFamily="18" charset="0"/>
            </a:endParaRPr>
          </a:p>
          <a:p>
            <a:pPr marL="355600" marR="5080" indent="-343535" algn="just">
              <a:lnSpc>
                <a:spcPct val="100000"/>
              </a:lnSpc>
              <a:spcBef>
                <a:spcPts val="1980"/>
              </a:spcBef>
            </a:pPr>
            <a:r>
              <a:rPr sz="2800" spc="-5" dirty="0">
                <a:solidFill>
                  <a:srgbClr val="675D58"/>
                </a:solidFill>
                <a:latin typeface="Times New Roman" panose="02020603050405020304" pitchFamily="18" charset="0"/>
                <a:cs typeface="Times New Roman" panose="02020603050405020304" pitchFamily="18" charset="0"/>
              </a:rPr>
              <a:t>» </a:t>
            </a:r>
            <a:r>
              <a:rPr sz="2800" spc="-10" dirty="0">
                <a:solidFill>
                  <a:srgbClr val="675D58"/>
                </a:solidFill>
                <a:latin typeface="Times New Roman" panose="02020603050405020304" pitchFamily="18" charset="0"/>
                <a:cs typeface="Times New Roman" panose="02020603050405020304" pitchFamily="18" charset="0"/>
              </a:rPr>
              <a:t>Accountability often does not come </a:t>
            </a:r>
            <a:r>
              <a:rPr sz="2800" spc="-5" dirty="0">
                <a:solidFill>
                  <a:srgbClr val="675D58"/>
                </a:solidFill>
                <a:latin typeface="Times New Roman" panose="02020603050405020304" pitchFamily="18" charset="0"/>
                <a:cs typeface="Times New Roman" panose="02020603050405020304" pitchFamily="18" charset="0"/>
              </a:rPr>
              <a:t>easily;  </a:t>
            </a:r>
            <a:r>
              <a:rPr sz="2800" spc="-10" dirty="0">
                <a:solidFill>
                  <a:srgbClr val="675D58"/>
                </a:solidFill>
                <a:latin typeface="Times New Roman" panose="02020603050405020304" pitchFamily="18" charset="0"/>
                <a:cs typeface="Times New Roman" panose="02020603050405020304" pitchFamily="18" charset="0"/>
              </a:rPr>
              <a:t>not everybody has </a:t>
            </a:r>
            <a:r>
              <a:rPr sz="2800" spc="-5" dirty="0">
                <a:solidFill>
                  <a:srgbClr val="675D58"/>
                </a:solidFill>
                <a:latin typeface="Times New Roman" panose="02020603050405020304" pitchFamily="18" charset="0"/>
                <a:cs typeface="Times New Roman" panose="02020603050405020304" pitchFamily="18" charset="0"/>
              </a:rPr>
              <a:t>the </a:t>
            </a:r>
            <a:r>
              <a:rPr sz="2800" spc="-15" dirty="0">
                <a:solidFill>
                  <a:srgbClr val="675D58"/>
                </a:solidFill>
                <a:latin typeface="Times New Roman" panose="02020603050405020304" pitchFamily="18" charset="0"/>
                <a:cs typeface="Times New Roman" panose="02020603050405020304" pitchFamily="18" charset="0"/>
              </a:rPr>
              <a:t>proper attitude, </a:t>
            </a:r>
            <a:r>
              <a:rPr sz="2800" spc="-5" dirty="0">
                <a:solidFill>
                  <a:srgbClr val="675D58"/>
                </a:solidFill>
                <a:latin typeface="Times New Roman" panose="02020603050405020304" pitchFamily="18" charset="0"/>
                <a:cs typeface="Times New Roman" panose="02020603050405020304" pitchFamily="18" charset="0"/>
              </a:rPr>
              <a:t>or a  </a:t>
            </a:r>
            <a:r>
              <a:rPr sz="2800" spc="-15" dirty="0">
                <a:solidFill>
                  <a:srgbClr val="675D58"/>
                </a:solidFill>
                <a:latin typeface="Times New Roman" panose="02020603050405020304" pitchFamily="18" charset="0"/>
                <a:cs typeface="Times New Roman" panose="02020603050405020304" pitchFamily="18" charset="0"/>
              </a:rPr>
              <a:t>natural </a:t>
            </a:r>
            <a:r>
              <a:rPr sz="2800" spc="-5" dirty="0">
                <a:solidFill>
                  <a:srgbClr val="675D58"/>
                </a:solidFill>
                <a:latin typeface="Times New Roman" panose="02020603050405020304" pitchFamily="18" charset="0"/>
                <a:cs typeface="Times New Roman" panose="02020603050405020304" pitchFamily="18" charset="0"/>
              </a:rPr>
              <a:t>disposition </a:t>
            </a:r>
            <a:r>
              <a:rPr sz="2800" spc="-20" dirty="0">
                <a:solidFill>
                  <a:srgbClr val="675D58"/>
                </a:solidFill>
                <a:latin typeface="Times New Roman" panose="02020603050405020304" pitchFamily="18" charset="0"/>
                <a:cs typeface="Times New Roman" panose="02020603050405020304" pitchFamily="18" charset="0"/>
              </a:rPr>
              <a:t>reinforced </a:t>
            </a:r>
            <a:r>
              <a:rPr sz="2800" spc="-15" dirty="0">
                <a:solidFill>
                  <a:srgbClr val="675D58"/>
                </a:solidFill>
                <a:latin typeface="Times New Roman" panose="02020603050405020304" pitchFamily="18" charset="0"/>
                <a:cs typeface="Times New Roman" panose="02020603050405020304" pitchFamily="18" charset="0"/>
              </a:rPr>
              <a:t>by </a:t>
            </a:r>
            <a:r>
              <a:rPr sz="2800" spc="-5" dirty="0">
                <a:solidFill>
                  <a:srgbClr val="675D58"/>
                </a:solidFill>
                <a:latin typeface="Times New Roman" panose="02020603050405020304" pitchFamily="18" charset="0"/>
                <a:cs typeface="Times New Roman" panose="02020603050405020304" pitchFamily="18" charset="0"/>
              </a:rPr>
              <a:t>a </a:t>
            </a:r>
            <a:r>
              <a:rPr sz="2800" spc="-20" dirty="0">
                <a:solidFill>
                  <a:srgbClr val="675D58"/>
                </a:solidFill>
                <a:latin typeface="Times New Roman" panose="02020603050405020304" pitchFamily="18" charset="0"/>
                <a:cs typeface="Times New Roman" panose="02020603050405020304" pitchFamily="18" charset="0"/>
              </a:rPr>
              <a:t>strong </a:t>
            </a:r>
            <a:r>
              <a:rPr sz="2800" spc="-10" dirty="0">
                <a:solidFill>
                  <a:srgbClr val="675D58"/>
                </a:solidFill>
                <a:latin typeface="Times New Roman" panose="02020603050405020304" pitchFamily="18" charset="0"/>
                <a:cs typeface="Times New Roman" panose="02020603050405020304" pitchFamily="18" charset="0"/>
              </a:rPr>
              <a:t>set  </a:t>
            </a:r>
            <a:r>
              <a:rPr sz="2800" spc="-5" dirty="0">
                <a:solidFill>
                  <a:srgbClr val="675D58"/>
                </a:solidFill>
                <a:latin typeface="Times New Roman" panose="02020603050405020304" pitchFamily="18" charset="0"/>
                <a:cs typeface="Times New Roman" panose="02020603050405020304" pitchFamily="18" charset="0"/>
              </a:rPr>
              <a:t>of </a:t>
            </a:r>
            <a:r>
              <a:rPr sz="2800" spc="-10" dirty="0">
                <a:solidFill>
                  <a:srgbClr val="675D58"/>
                </a:solidFill>
                <a:latin typeface="Times New Roman" panose="02020603050405020304" pitchFamily="18" charset="0"/>
                <a:cs typeface="Times New Roman" panose="02020603050405020304" pitchFamily="18" charset="0"/>
              </a:rPr>
              <a:t>personal values </a:t>
            </a:r>
            <a:r>
              <a:rPr sz="2800" spc="-5" dirty="0">
                <a:solidFill>
                  <a:srgbClr val="675D58"/>
                </a:solidFill>
                <a:latin typeface="Times New Roman" panose="02020603050405020304" pitchFamily="18" charset="0"/>
                <a:cs typeface="Times New Roman" panose="02020603050405020304" pitchFamily="18" charset="0"/>
              </a:rPr>
              <a:t>or ethics. </a:t>
            </a:r>
            <a:r>
              <a:rPr sz="2800" spc="-10" dirty="0">
                <a:solidFill>
                  <a:srgbClr val="675D58"/>
                </a:solidFill>
                <a:latin typeface="Times New Roman" panose="02020603050405020304" pitchFamily="18" charset="0"/>
                <a:cs typeface="Times New Roman" panose="02020603050405020304" pitchFamily="18" charset="0"/>
              </a:rPr>
              <a:t>Sometimes,  accountability </a:t>
            </a:r>
            <a:r>
              <a:rPr sz="2800" dirty="0">
                <a:solidFill>
                  <a:srgbClr val="675D58"/>
                </a:solidFill>
                <a:latin typeface="Times New Roman" panose="02020603050405020304" pitchFamily="18" charset="0"/>
                <a:cs typeface="Times New Roman" panose="02020603050405020304" pitchFamily="18" charset="0"/>
              </a:rPr>
              <a:t>is </a:t>
            </a:r>
            <a:r>
              <a:rPr sz="2800" spc="-10" dirty="0">
                <a:solidFill>
                  <a:srgbClr val="675D58"/>
                </a:solidFill>
                <a:latin typeface="Times New Roman" panose="02020603050405020304" pitchFamily="18" charset="0"/>
                <a:cs typeface="Times New Roman" panose="02020603050405020304" pitchFamily="18" charset="0"/>
              </a:rPr>
              <a:t>legislated, </a:t>
            </a:r>
            <a:r>
              <a:rPr sz="2800" dirty="0">
                <a:solidFill>
                  <a:srgbClr val="675D58"/>
                </a:solidFill>
                <a:latin typeface="Times New Roman" panose="02020603050405020304" pitchFamily="18" charset="0"/>
                <a:cs typeface="Times New Roman" panose="02020603050405020304" pitchFamily="18" charset="0"/>
              </a:rPr>
              <a:t>and </a:t>
            </a:r>
            <a:r>
              <a:rPr sz="2800" spc="-5" dirty="0">
                <a:solidFill>
                  <a:srgbClr val="675D58"/>
                </a:solidFill>
                <a:latin typeface="Times New Roman" panose="02020603050405020304" pitchFamily="18" charset="0"/>
                <a:cs typeface="Times New Roman" panose="02020603050405020304" pitchFamily="18" charset="0"/>
              </a:rPr>
              <a:t>sometimes </a:t>
            </a:r>
            <a:r>
              <a:rPr sz="2800" spc="-15" dirty="0">
                <a:solidFill>
                  <a:srgbClr val="675D58"/>
                </a:solidFill>
                <a:latin typeface="Times New Roman" panose="02020603050405020304" pitchFamily="18" charset="0"/>
                <a:cs typeface="Times New Roman" panose="02020603050405020304" pitchFamily="18" charset="0"/>
              </a:rPr>
              <a:t>it  </a:t>
            </a:r>
            <a:r>
              <a:rPr sz="2800" spc="-10" dirty="0">
                <a:solidFill>
                  <a:srgbClr val="675D58"/>
                </a:solidFill>
                <a:latin typeface="Times New Roman" panose="02020603050405020304" pitchFamily="18" charset="0"/>
                <a:cs typeface="Times New Roman" panose="02020603050405020304" pitchFamily="18" charset="0"/>
              </a:rPr>
              <a:t>is </a:t>
            </a:r>
            <a:r>
              <a:rPr sz="2800" spc="-20" dirty="0">
                <a:solidFill>
                  <a:srgbClr val="675D58"/>
                </a:solidFill>
                <a:latin typeface="Times New Roman" panose="02020603050405020304" pitchFamily="18" charset="0"/>
                <a:cs typeface="Times New Roman" panose="02020603050405020304" pitchFamily="18" charset="0"/>
              </a:rPr>
              <a:t>promulgated </a:t>
            </a:r>
            <a:r>
              <a:rPr sz="2800" spc="-5" dirty="0">
                <a:solidFill>
                  <a:srgbClr val="675D58"/>
                </a:solidFill>
                <a:latin typeface="Times New Roman" panose="02020603050405020304" pitchFamily="18" charset="0"/>
                <a:cs typeface="Times New Roman" panose="02020603050405020304" pitchFamily="18" charset="0"/>
              </a:rPr>
              <a:t>as </a:t>
            </a:r>
            <a:r>
              <a:rPr sz="2800" spc="-10" dirty="0">
                <a:solidFill>
                  <a:srgbClr val="675D58"/>
                </a:solidFill>
                <a:latin typeface="Times New Roman" panose="02020603050405020304" pitchFamily="18" charset="0"/>
                <a:cs typeface="Times New Roman" panose="02020603050405020304" pitchFamily="18" charset="0"/>
              </a:rPr>
              <a:t>an </a:t>
            </a:r>
            <a:r>
              <a:rPr sz="2800" spc="-5" dirty="0">
                <a:solidFill>
                  <a:srgbClr val="675D58"/>
                </a:solidFill>
                <a:latin typeface="Times New Roman" panose="02020603050405020304" pitchFamily="18" charset="0"/>
                <a:cs typeface="Times New Roman" panose="02020603050405020304" pitchFamily="18" charset="0"/>
              </a:rPr>
              <a:t>institutional </a:t>
            </a:r>
            <a:r>
              <a:rPr sz="2800" spc="-10" dirty="0">
                <a:solidFill>
                  <a:srgbClr val="675D58"/>
                </a:solidFill>
                <a:latin typeface="Times New Roman" panose="02020603050405020304" pitchFamily="18" charset="0"/>
                <a:cs typeface="Times New Roman" panose="02020603050405020304" pitchFamily="18" charset="0"/>
              </a:rPr>
              <a:t>value</a:t>
            </a:r>
            <a:r>
              <a:rPr sz="2800" spc="114" dirty="0">
                <a:solidFill>
                  <a:srgbClr val="675D58"/>
                </a:solidFill>
                <a:latin typeface="Times New Roman" panose="02020603050405020304" pitchFamily="18" charset="0"/>
                <a:cs typeface="Times New Roman" panose="02020603050405020304" pitchFamily="18" charset="0"/>
              </a:rPr>
              <a:t> </a:t>
            </a:r>
            <a:r>
              <a:rPr sz="2800" dirty="0">
                <a:solidFill>
                  <a:srgbClr val="675D58"/>
                </a:solidFill>
                <a:latin typeface="Times New Roman" panose="02020603050405020304" pitchFamily="18" charset="0"/>
                <a:cs typeface="Times New Roman" panose="02020603050405020304" pitchFamily="18" charset="0"/>
              </a:rPr>
              <a:t>and</a:t>
            </a:r>
            <a:r>
              <a:rPr lang="en-IN" sz="2800" dirty="0">
                <a:solidFill>
                  <a:srgbClr val="675D58"/>
                </a:solidFill>
                <a:latin typeface="Times New Roman" panose="02020603050405020304" pitchFamily="18" charset="0"/>
                <a:cs typeface="Times New Roman" panose="02020603050405020304" pitchFamily="18" charset="0"/>
              </a:rPr>
              <a:t> becomes a managerial policy. Often accountability remains merely an exhortation.</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30504"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a:p>
          </p:txBody>
        </p:sp>
      </p:grpSp>
      <p:sp>
        <p:nvSpPr>
          <p:cNvPr id="5" name="object 5"/>
          <p:cNvSpPr/>
          <p:nvPr/>
        </p:nvSpPr>
        <p:spPr>
          <a:xfrm>
            <a:off x="8453628" y="5715000"/>
            <a:ext cx="242570"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a:p>
        </p:txBody>
      </p:sp>
      <p:sp>
        <p:nvSpPr>
          <p:cNvPr id="6" name="object 6"/>
          <p:cNvSpPr txBox="1"/>
          <p:nvPr/>
        </p:nvSpPr>
        <p:spPr>
          <a:xfrm>
            <a:off x="533401" y="314655"/>
            <a:ext cx="8305800" cy="5187959"/>
          </a:xfrm>
          <a:prstGeom prst="rect">
            <a:avLst/>
          </a:prstGeom>
        </p:spPr>
        <p:txBody>
          <a:bodyPr vert="horz" wrap="square" lIns="0" tIns="12065" rIns="0" bIns="0" rtlCol="0">
            <a:spAutoFit/>
          </a:bodyPr>
          <a:lstStyle/>
          <a:p>
            <a:pPr marL="1863089" marR="1205865" indent="-429895">
              <a:lnSpc>
                <a:spcPct val="100000"/>
              </a:lnSpc>
              <a:spcBef>
                <a:spcPts val="95"/>
              </a:spcBef>
              <a:tabLst>
                <a:tab pos="4585335" algn="l"/>
              </a:tabLst>
            </a:pPr>
            <a:r>
              <a:rPr sz="2800" b="1" spc="-5" dirty="0">
                <a:solidFill>
                  <a:srgbClr val="675D58"/>
                </a:solidFill>
                <a:latin typeface="Times New Roman" panose="02020603050405020304" pitchFamily="18" charset="0"/>
                <a:cs typeface="Times New Roman" panose="02020603050405020304" pitchFamily="18" charset="0"/>
              </a:rPr>
              <a:t>EXTERNAL </a:t>
            </a:r>
            <a:r>
              <a:rPr sz="2800" b="1" spc="-10" dirty="0">
                <a:solidFill>
                  <a:srgbClr val="675D58"/>
                </a:solidFill>
                <a:latin typeface="Times New Roman" panose="02020603050405020304" pitchFamily="18" charset="0"/>
                <a:cs typeface="Times New Roman" panose="02020603050405020304" pitchFamily="18" charset="0"/>
              </a:rPr>
              <a:t>INDUCEMENT </a:t>
            </a:r>
            <a:r>
              <a:rPr sz="2800" b="1" spc="-15" dirty="0">
                <a:solidFill>
                  <a:srgbClr val="675D58"/>
                </a:solidFill>
                <a:latin typeface="Times New Roman" panose="02020603050405020304" pitchFamily="18" charset="0"/>
                <a:cs typeface="Times New Roman" panose="02020603050405020304" pitchFamily="18" charset="0"/>
              </a:rPr>
              <a:t>FOR  </a:t>
            </a:r>
            <a:r>
              <a:rPr sz="2800" b="1" spc="-25" dirty="0">
                <a:solidFill>
                  <a:srgbClr val="675D58"/>
                </a:solidFill>
                <a:latin typeface="Times New Roman" panose="02020603050405020304" pitchFamily="18" charset="0"/>
                <a:cs typeface="Times New Roman" panose="02020603050405020304" pitchFamily="18" charset="0"/>
              </a:rPr>
              <a:t>ACCOUNTABILITY	</a:t>
            </a:r>
            <a:r>
              <a:rPr sz="2800" b="1" spc="-10" dirty="0">
                <a:solidFill>
                  <a:srgbClr val="88AAD2"/>
                </a:solidFill>
                <a:latin typeface="Times New Roman" panose="02020603050405020304" pitchFamily="18" charset="0"/>
                <a:cs typeface="Times New Roman" panose="02020603050405020304" pitchFamily="18" charset="0"/>
              </a:rPr>
              <a:t>cont.</a:t>
            </a:r>
            <a:endParaRPr sz="2800" dirty="0">
              <a:latin typeface="Times New Roman" panose="02020603050405020304" pitchFamily="18" charset="0"/>
              <a:cs typeface="Times New Roman" panose="02020603050405020304" pitchFamily="18" charset="0"/>
            </a:endParaRPr>
          </a:p>
          <a:p>
            <a:pPr marL="355600" marR="5080" indent="-343535" algn="just">
              <a:lnSpc>
                <a:spcPct val="90000"/>
              </a:lnSpc>
              <a:spcBef>
                <a:spcPts val="1685"/>
              </a:spcBef>
            </a:pPr>
            <a:r>
              <a:rPr sz="2800" spc="-5" dirty="0">
                <a:solidFill>
                  <a:srgbClr val="675D58"/>
                </a:solidFill>
                <a:latin typeface="Times New Roman" panose="02020603050405020304" pitchFamily="18" charset="0"/>
                <a:cs typeface="Times New Roman" panose="02020603050405020304" pitchFamily="18" charset="0"/>
              </a:rPr>
              <a:t>» </a:t>
            </a:r>
            <a:r>
              <a:rPr sz="2800" spc="-15" dirty="0">
                <a:solidFill>
                  <a:srgbClr val="675D58"/>
                </a:solidFill>
                <a:latin typeface="Times New Roman" panose="02020603050405020304" pitchFamily="18" charset="0"/>
                <a:cs typeface="Times New Roman" panose="02020603050405020304" pitchFamily="18" charset="0"/>
              </a:rPr>
              <a:t>Where there </a:t>
            </a:r>
            <a:r>
              <a:rPr sz="2800" dirty="0">
                <a:solidFill>
                  <a:srgbClr val="675D58"/>
                </a:solidFill>
                <a:latin typeface="Times New Roman" panose="02020603050405020304" pitchFamily="18" charset="0"/>
                <a:cs typeface="Times New Roman" panose="02020603050405020304" pitchFamily="18" charset="0"/>
              </a:rPr>
              <a:t>is </a:t>
            </a:r>
            <a:r>
              <a:rPr sz="2800" spc="-5" dirty="0">
                <a:solidFill>
                  <a:srgbClr val="675D58"/>
                </a:solidFill>
                <a:latin typeface="Times New Roman" panose="02020603050405020304" pitchFamily="18" charset="0"/>
                <a:cs typeface="Times New Roman" panose="02020603050405020304" pitchFamily="18" charset="0"/>
              </a:rPr>
              <a:t>an </a:t>
            </a:r>
            <a:r>
              <a:rPr sz="2800" spc="-10" dirty="0">
                <a:solidFill>
                  <a:srgbClr val="675D58"/>
                </a:solidFill>
                <a:latin typeface="Times New Roman" panose="02020603050405020304" pitchFamily="18" charset="0"/>
                <a:cs typeface="Times New Roman" panose="02020603050405020304" pitchFamily="18" charset="0"/>
              </a:rPr>
              <a:t>insufficient </a:t>
            </a:r>
            <a:r>
              <a:rPr sz="2800" spc="-20" dirty="0">
                <a:solidFill>
                  <a:srgbClr val="675D58"/>
                </a:solidFill>
                <a:latin typeface="Times New Roman" panose="02020603050405020304" pitchFamily="18" charset="0"/>
                <a:cs typeface="Times New Roman" panose="02020603050405020304" pitchFamily="18" charset="0"/>
              </a:rPr>
              <a:t>natural  </a:t>
            </a:r>
            <a:r>
              <a:rPr sz="2800" spc="-5" dirty="0">
                <a:solidFill>
                  <a:srgbClr val="675D58"/>
                </a:solidFill>
                <a:latin typeface="Times New Roman" panose="02020603050405020304" pitchFamily="18" charset="0"/>
                <a:cs typeface="Times New Roman" panose="02020603050405020304" pitchFamily="18" charset="0"/>
              </a:rPr>
              <a:t>disposition </a:t>
            </a:r>
            <a:r>
              <a:rPr sz="2800" spc="-25" dirty="0">
                <a:solidFill>
                  <a:srgbClr val="675D58"/>
                </a:solidFill>
                <a:latin typeface="Times New Roman" panose="02020603050405020304" pitchFamily="18" charset="0"/>
                <a:cs typeface="Times New Roman" panose="02020603050405020304" pitchFamily="18" charset="0"/>
              </a:rPr>
              <a:t>for accountability, for </a:t>
            </a:r>
            <a:r>
              <a:rPr sz="2800" spc="-5" dirty="0">
                <a:solidFill>
                  <a:srgbClr val="675D58"/>
                </a:solidFill>
                <a:latin typeface="Times New Roman" panose="02020603050405020304" pitchFamily="18" charset="0"/>
                <a:cs typeface="Times New Roman" panose="02020603050405020304" pitchFamily="18" charset="0"/>
              </a:rPr>
              <a:t>assumption  of </a:t>
            </a:r>
            <a:r>
              <a:rPr sz="2800" spc="-25" dirty="0">
                <a:solidFill>
                  <a:srgbClr val="675D58"/>
                </a:solidFill>
                <a:latin typeface="Times New Roman" panose="02020603050405020304" pitchFamily="18" charset="0"/>
                <a:cs typeface="Times New Roman" panose="02020603050405020304" pitchFamily="18" charset="0"/>
              </a:rPr>
              <a:t>responsibility, </a:t>
            </a:r>
            <a:r>
              <a:rPr sz="2800" spc="-5" dirty="0">
                <a:solidFill>
                  <a:srgbClr val="675D58"/>
                </a:solidFill>
                <a:latin typeface="Times New Roman" panose="02020603050405020304" pitchFamily="18" charset="0"/>
                <a:cs typeface="Times New Roman" panose="02020603050405020304" pitchFamily="18" charset="0"/>
              </a:rPr>
              <a:t>or </a:t>
            </a:r>
            <a:r>
              <a:rPr sz="2800" spc="-25" dirty="0">
                <a:solidFill>
                  <a:srgbClr val="675D58"/>
                </a:solidFill>
                <a:latin typeface="Times New Roman" panose="02020603050405020304" pitchFamily="18" charset="0"/>
                <a:cs typeface="Times New Roman" panose="02020603050405020304" pitchFamily="18" charset="0"/>
              </a:rPr>
              <a:t>for </a:t>
            </a:r>
            <a:r>
              <a:rPr sz="2800" spc="-5" dirty="0">
                <a:solidFill>
                  <a:srgbClr val="675D58"/>
                </a:solidFill>
                <a:latin typeface="Times New Roman" panose="02020603050405020304" pitchFamily="18" charset="0"/>
                <a:cs typeface="Times New Roman" panose="02020603050405020304" pitchFamily="18" charset="0"/>
              </a:rPr>
              <a:t>a </a:t>
            </a:r>
            <a:r>
              <a:rPr sz="2800" spc="-10" dirty="0">
                <a:solidFill>
                  <a:srgbClr val="675D58"/>
                </a:solidFill>
                <a:latin typeface="Times New Roman" panose="02020603050405020304" pitchFamily="18" charset="0"/>
                <a:cs typeface="Times New Roman" panose="02020603050405020304" pitchFamily="18" charset="0"/>
              </a:rPr>
              <a:t>rendering </a:t>
            </a:r>
            <a:r>
              <a:rPr sz="2800" spc="-5" dirty="0">
                <a:solidFill>
                  <a:srgbClr val="675D58"/>
                </a:solidFill>
                <a:latin typeface="Times New Roman" panose="02020603050405020304" pitchFamily="18" charset="0"/>
                <a:cs typeface="Times New Roman" panose="02020603050405020304" pitchFamily="18" charset="0"/>
              </a:rPr>
              <a:t>of  </a:t>
            </a:r>
            <a:r>
              <a:rPr sz="2800" spc="-10" dirty="0">
                <a:solidFill>
                  <a:srgbClr val="675D58"/>
                </a:solidFill>
                <a:latin typeface="Times New Roman" panose="02020603050405020304" pitchFamily="18" charset="0"/>
                <a:cs typeface="Times New Roman" panose="02020603050405020304" pitchFamily="18" charset="0"/>
              </a:rPr>
              <a:t>account, </a:t>
            </a:r>
            <a:r>
              <a:rPr sz="2800" spc="-5" dirty="0">
                <a:solidFill>
                  <a:srgbClr val="675D58"/>
                </a:solidFill>
                <a:latin typeface="Times New Roman" panose="02020603050405020304" pitchFamily="18" charset="0"/>
                <a:cs typeface="Times New Roman" panose="02020603050405020304" pitchFamily="18" charset="0"/>
              </a:rPr>
              <a:t>an </a:t>
            </a:r>
            <a:r>
              <a:rPr sz="2800" spc="-15" dirty="0">
                <a:solidFill>
                  <a:srgbClr val="675D58"/>
                </a:solidFill>
                <a:latin typeface="Times New Roman" panose="02020603050405020304" pitchFamily="18" charset="0"/>
                <a:cs typeface="Times New Roman" panose="02020603050405020304" pitchFamily="18" charset="0"/>
              </a:rPr>
              <a:t>external pressure </a:t>
            </a:r>
            <a:r>
              <a:rPr sz="2800" spc="-10" dirty="0">
                <a:solidFill>
                  <a:srgbClr val="675D58"/>
                </a:solidFill>
                <a:latin typeface="Times New Roman" panose="02020603050405020304" pitchFamily="18" charset="0"/>
                <a:cs typeface="Times New Roman" panose="02020603050405020304" pitchFamily="18" charset="0"/>
              </a:rPr>
              <a:t>becomes  </a:t>
            </a:r>
            <a:r>
              <a:rPr sz="2800" spc="-25" dirty="0">
                <a:solidFill>
                  <a:srgbClr val="675D58"/>
                </a:solidFill>
                <a:latin typeface="Times New Roman" panose="02020603050405020304" pitchFamily="18" charset="0"/>
                <a:cs typeface="Times New Roman" panose="02020603050405020304" pitchFamily="18" charset="0"/>
              </a:rPr>
              <a:t>necessary. </a:t>
            </a:r>
            <a:r>
              <a:rPr sz="2800" spc="-5" dirty="0">
                <a:solidFill>
                  <a:srgbClr val="675D58"/>
                </a:solidFill>
                <a:latin typeface="Times New Roman" panose="02020603050405020304" pitchFamily="18" charset="0"/>
                <a:cs typeface="Times New Roman" panose="02020603050405020304" pitchFamily="18" charset="0"/>
              </a:rPr>
              <a:t>It </a:t>
            </a:r>
            <a:r>
              <a:rPr sz="2800" spc="-20" dirty="0">
                <a:solidFill>
                  <a:srgbClr val="675D58"/>
                </a:solidFill>
                <a:latin typeface="Times New Roman" panose="02020603050405020304" pitchFamily="18" charset="0"/>
                <a:cs typeface="Times New Roman" panose="02020603050405020304" pitchFamily="18" charset="0"/>
              </a:rPr>
              <a:t>may </a:t>
            </a:r>
            <a:r>
              <a:rPr sz="2800" spc="-35" dirty="0">
                <a:solidFill>
                  <a:srgbClr val="675D58"/>
                </a:solidFill>
                <a:latin typeface="Times New Roman" panose="02020603050405020304" pitchFamily="18" charset="0"/>
                <a:cs typeface="Times New Roman" panose="02020603050405020304" pitchFamily="18" charset="0"/>
              </a:rPr>
              <a:t>take </a:t>
            </a:r>
            <a:r>
              <a:rPr sz="2800" spc="-5" dirty="0">
                <a:solidFill>
                  <a:srgbClr val="675D58"/>
                </a:solidFill>
                <a:latin typeface="Times New Roman" panose="02020603050405020304" pitchFamily="18" charset="0"/>
                <a:cs typeface="Times New Roman" panose="02020603050405020304" pitchFamily="18" charset="0"/>
              </a:rPr>
              <a:t>the </a:t>
            </a:r>
            <a:r>
              <a:rPr sz="2800" spc="-20" dirty="0">
                <a:solidFill>
                  <a:srgbClr val="675D58"/>
                </a:solidFill>
                <a:latin typeface="Times New Roman" panose="02020603050405020304" pitchFamily="18" charset="0"/>
                <a:cs typeface="Times New Roman" panose="02020603050405020304" pitchFamily="18" charset="0"/>
              </a:rPr>
              <a:t>form </a:t>
            </a:r>
            <a:r>
              <a:rPr sz="2800" spc="-5" dirty="0">
                <a:solidFill>
                  <a:srgbClr val="675D58"/>
                </a:solidFill>
                <a:latin typeface="Times New Roman" panose="02020603050405020304" pitchFamily="18" charset="0"/>
                <a:cs typeface="Times New Roman" panose="02020603050405020304" pitchFamily="18" charset="0"/>
              </a:rPr>
              <a:t>of </a:t>
            </a:r>
            <a:r>
              <a:rPr sz="2800" spc="-10" dirty="0">
                <a:solidFill>
                  <a:srgbClr val="675D58"/>
                </a:solidFill>
                <a:latin typeface="Times New Roman" panose="02020603050405020304" pitchFamily="18" charset="0"/>
                <a:cs typeface="Times New Roman" panose="02020603050405020304" pitchFamily="18" charset="0"/>
              </a:rPr>
              <a:t>legislation  that </a:t>
            </a:r>
            <a:r>
              <a:rPr sz="2800" dirty="0">
                <a:solidFill>
                  <a:srgbClr val="675D58"/>
                </a:solidFill>
                <a:latin typeface="Times New Roman" panose="02020603050405020304" pitchFamily="18" charset="0"/>
                <a:cs typeface="Times New Roman" panose="02020603050405020304" pitchFamily="18" charset="0"/>
              </a:rPr>
              <a:t>is </a:t>
            </a:r>
            <a:r>
              <a:rPr sz="2800" spc="-10" dirty="0">
                <a:solidFill>
                  <a:srgbClr val="675D58"/>
                </a:solidFill>
                <a:latin typeface="Times New Roman" panose="02020603050405020304" pitchFamily="18" charset="0"/>
                <a:cs typeface="Times New Roman" panose="02020603050405020304" pitchFamily="18" charset="0"/>
              </a:rPr>
              <a:t>quite </a:t>
            </a:r>
            <a:r>
              <a:rPr sz="2800" spc="-5" dirty="0">
                <a:solidFill>
                  <a:srgbClr val="675D58"/>
                </a:solidFill>
                <a:latin typeface="Times New Roman" panose="02020603050405020304" pitchFamily="18" charset="0"/>
                <a:cs typeface="Times New Roman" panose="02020603050405020304" pitchFamily="18" charset="0"/>
              </a:rPr>
              <a:t>specific. Or </a:t>
            </a:r>
            <a:r>
              <a:rPr sz="2800" spc="-10" dirty="0">
                <a:solidFill>
                  <a:srgbClr val="675D58"/>
                </a:solidFill>
                <a:latin typeface="Times New Roman" panose="02020603050405020304" pitchFamily="18" charset="0"/>
                <a:cs typeface="Times New Roman" panose="02020603050405020304" pitchFamily="18" charset="0"/>
              </a:rPr>
              <a:t>it </a:t>
            </a:r>
            <a:r>
              <a:rPr sz="2800" spc="-15" dirty="0">
                <a:solidFill>
                  <a:srgbClr val="675D58"/>
                </a:solidFill>
                <a:latin typeface="Times New Roman" panose="02020603050405020304" pitchFamily="18" charset="0"/>
                <a:cs typeface="Times New Roman" panose="02020603050405020304" pitchFamily="18" charset="0"/>
              </a:rPr>
              <a:t>may </a:t>
            </a:r>
            <a:r>
              <a:rPr sz="2800" spc="-10" dirty="0">
                <a:solidFill>
                  <a:srgbClr val="675D58"/>
                </a:solidFill>
                <a:latin typeface="Times New Roman" panose="02020603050405020304" pitchFamily="18" charset="0"/>
                <a:cs typeface="Times New Roman" panose="02020603050405020304" pitchFamily="18" charset="0"/>
              </a:rPr>
              <a:t>be </a:t>
            </a:r>
            <a:r>
              <a:rPr sz="2800" spc="-5" dirty="0">
                <a:solidFill>
                  <a:srgbClr val="675D58"/>
                </a:solidFill>
                <a:latin typeface="Times New Roman" panose="02020603050405020304" pitchFamily="18" charset="0"/>
                <a:cs typeface="Times New Roman" panose="02020603050405020304" pitchFamily="18" charset="0"/>
              </a:rPr>
              <a:t>a social  </a:t>
            </a:r>
            <a:r>
              <a:rPr sz="2800" spc="-15" dirty="0">
                <a:solidFill>
                  <a:srgbClr val="675D58"/>
                </a:solidFill>
                <a:latin typeface="Times New Roman" panose="02020603050405020304" pitchFamily="18" charset="0"/>
                <a:cs typeface="Times New Roman" panose="02020603050405020304" pitchFamily="18" charset="0"/>
              </a:rPr>
              <a:t>pressure, quite general </a:t>
            </a:r>
            <a:r>
              <a:rPr sz="2800" spc="-5" dirty="0">
                <a:solidFill>
                  <a:srgbClr val="675D58"/>
                </a:solidFill>
                <a:latin typeface="Times New Roman" panose="02020603050405020304" pitchFamily="18" charset="0"/>
                <a:cs typeface="Times New Roman" panose="02020603050405020304" pitchFamily="18" charset="0"/>
              </a:rPr>
              <a:t>and </a:t>
            </a:r>
            <a:r>
              <a:rPr sz="2800" spc="-10" dirty="0">
                <a:solidFill>
                  <a:srgbClr val="675D58"/>
                </a:solidFill>
                <a:latin typeface="Times New Roman" panose="02020603050405020304" pitchFamily="18" charset="0"/>
                <a:cs typeface="Times New Roman" panose="02020603050405020304" pitchFamily="18" charset="0"/>
              </a:rPr>
              <a:t>ill-focused. </a:t>
            </a:r>
            <a:endParaRPr lang="en-IN" sz="2800" spc="-10" dirty="0">
              <a:solidFill>
                <a:srgbClr val="675D58"/>
              </a:solidFill>
              <a:latin typeface="Times New Roman" panose="02020603050405020304" pitchFamily="18" charset="0"/>
              <a:cs typeface="Times New Roman" panose="02020603050405020304" pitchFamily="18" charset="0"/>
            </a:endParaRPr>
          </a:p>
          <a:p>
            <a:pPr marL="355600" marR="5080" indent="-343535" algn="just">
              <a:lnSpc>
                <a:spcPct val="90000"/>
              </a:lnSpc>
              <a:spcBef>
                <a:spcPts val="1685"/>
              </a:spcBef>
            </a:pPr>
            <a:r>
              <a:rPr sz="2800" spc="-10" dirty="0">
                <a:solidFill>
                  <a:srgbClr val="675D58"/>
                </a:solidFill>
                <a:latin typeface="Times New Roman" panose="02020603050405020304" pitchFamily="18" charset="0"/>
                <a:cs typeface="Times New Roman" panose="02020603050405020304" pitchFamily="18" charset="0"/>
              </a:rPr>
              <a:t> Sometimes, </a:t>
            </a:r>
            <a:r>
              <a:rPr sz="2800" spc="-5" dirty="0">
                <a:solidFill>
                  <a:srgbClr val="675D58"/>
                </a:solidFill>
                <a:latin typeface="Times New Roman" panose="02020603050405020304" pitchFamily="18" charset="0"/>
                <a:cs typeface="Times New Roman" panose="02020603050405020304" pitchFamily="18" charset="0"/>
              </a:rPr>
              <a:t>the </a:t>
            </a:r>
            <a:r>
              <a:rPr sz="2800" spc="-15" dirty="0">
                <a:solidFill>
                  <a:srgbClr val="675D58"/>
                </a:solidFill>
                <a:latin typeface="Times New Roman" panose="02020603050405020304" pitchFamily="18" charset="0"/>
                <a:cs typeface="Times New Roman" panose="02020603050405020304" pitchFamily="18" charset="0"/>
              </a:rPr>
              <a:t>pressure </a:t>
            </a:r>
            <a:r>
              <a:rPr sz="2800" spc="-30" dirty="0">
                <a:solidFill>
                  <a:srgbClr val="675D58"/>
                </a:solidFill>
                <a:latin typeface="Times New Roman" panose="02020603050405020304" pitchFamily="18" charset="0"/>
                <a:cs typeface="Times New Roman" panose="02020603050405020304" pitchFamily="18" charset="0"/>
              </a:rPr>
              <a:t>takes </a:t>
            </a:r>
            <a:r>
              <a:rPr sz="2800" spc="-5" dirty="0">
                <a:solidFill>
                  <a:srgbClr val="675D58"/>
                </a:solidFill>
                <a:latin typeface="Times New Roman" panose="02020603050405020304" pitchFamily="18" charset="0"/>
                <a:cs typeface="Times New Roman" panose="02020603050405020304" pitchFamily="18" charset="0"/>
              </a:rPr>
              <a:t>the </a:t>
            </a:r>
            <a:r>
              <a:rPr sz="2800" spc="-20" dirty="0">
                <a:solidFill>
                  <a:srgbClr val="675D58"/>
                </a:solidFill>
                <a:latin typeface="Times New Roman" panose="02020603050405020304" pitchFamily="18" charset="0"/>
                <a:cs typeface="Times New Roman" panose="02020603050405020304" pitchFamily="18" charset="0"/>
              </a:rPr>
              <a:t>form </a:t>
            </a:r>
            <a:r>
              <a:rPr sz="2800" spc="-5" dirty="0">
                <a:solidFill>
                  <a:srgbClr val="675D58"/>
                </a:solidFill>
                <a:latin typeface="Times New Roman" panose="02020603050405020304" pitchFamily="18" charset="0"/>
                <a:cs typeface="Times New Roman" panose="02020603050405020304" pitchFamily="18" charset="0"/>
              </a:rPr>
              <a:t>of  </a:t>
            </a:r>
            <a:r>
              <a:rPr sz="2800" spc="-25" dirty="0">
                <a:solidFill>
                  <a:srgbClr val="675D58"/>
                </a:solidFill>
                <a:latin typeface="Times New Roman" panose="02020603050405020304" pitchFamily="18" charset="0"/>
                <a:cs typeface="Times New Roman" panose="02020603050405020304" pitchFamily="18" charset="0"/>
              </a:rPr>
              <a:t>rewards </a:t>
            </a:r>
            <a:r>
              <a:rPr sz="2800" spc="-5" dirty="0">
                <a:solidFill>
                  <a:srgbClr val="675D58"/>
                </a:solidFill>
                <a:latin typeface="Times New Roman" panose="02020603050405020304" pitchFamily="18" charset="0"/>
                <a:cs typeface="Times New Roman" panose="02020603050405020304" pitchFamily="18" charset="0"/>
              </a:rPr>
              <a:t>and punishment. </a:t>
            </a:r>
            <a:r>
              <a:rPr sz="2800" spc="-15" dirty="0">
                <a:solidFill>
                  <a:srgbClr val="675D58"/>
                </a:solidFill>
                <a:latin typeface="Times New Roman" panose="02020603050405020304" pitchFamily="18" charset="0"/>
                <a:cs typeface="Times New Roman" panose="02020603050405020304" pitchFamily="18" charset="0"/>
              </a:rPr>
              <a:t>There </a:t>
            </a:r>
            <a:r>
              <a:rPr sz="2800" spc="-10" dirty="0">
                <a:solidFill>
                  <a:srgbClr val="675D58"/>
                </a:solidFill>
                <a:latin typeface="Times New Roman" panose="02020603050405020304" pitchFamily="18" charset="0"/>
                <a:cs typeface="Times New Roman" panose="02020603050405020304" pitchFamily="18" charset="0"/>
              </a:rPr>
              <a:t>is </a:t>
            </a:r>
            <a:r>
              <a:rPr sz="2800" spc="-5" dirty="0">
                <a:solidFill>
                  <a:srgbClr val="675D58"/>
                </a:solidFill>
                <a:latin typeface="Times New Roman" panose="02020603050405020304" pitchFamily="18" charset="0"/>
                <a:cs typeface="Times New Roman" panose="02020603050405020304" pitchFamily="18" charset="0"/>
              </a:rPr>
              <a:t>a  </a:t>
            </a:r>
            <a:r>
              <a:rPr sz="2800" spc="-10" dirty="0">
                <a:solidFill>
                  <a:srgbClr val="675D58"/>
                </a:solidFill>
                <a:latin typeface="Times New Roman" panose="02020603050405020304" pitchFamily="18" charset="0"/>
                <a:cs typeface="Times New Roman" panose="02020603050405020304" pitchFamily="18" charset="0"/>
              </a:rPr>
              <a:t>widespread </a:t>
            </a:r>
            <a:r>
              <a:rPr sz="2800" spc="-15" dirty="0">
                <a:solidFill>
                  <a:srgbClr val="675D58"/>
                </a:solidFill>
                <a:latin typeface="Times New Roman" panose="02020603050405020304" pitchFamily="18" charset="0"/>
                <a:cs typeface="Times New Roman" panose="02020603050405020304" pitchFamily="18" charset="0"/>
              </a:rPr>
              <a:t>belief </a:t>
            </a:r>
            <a:r>
              <a:rPr sz="2800" spc="-5" dirty="0">
                <a:solidFill>
                  <a:srgbClr val="675D58"/>
                </a:solidFill>
                <a:latin typeface="Times New Roman" panose="02020603050405020304" pitchFamily="18" charset="0"/>
                <a:cs typeface="Times New Roman" panose="02020603050405020304" pitchFamily="18" charset="0"/>
              </a:rPr>
              <a:t>that such a </a:t>
            </a:r>
            <a:r>
              <a:rPr sz="2800" spc="-10" dirty="0">
                <a:solidFill>
                  <a:srgbClr val="675D58"/>
                </a:solidFill>
                <a:latin typeface="Times New Roman" panose="02020603050405020304" pitchFamily="18" charset="0"/>
                <a:cs typeface="Times New Roman" panose="02020603050405020304" pitchFamily="18" charset="0"/>
              </a:rPr>
              <a:t>regime is </a:t>
            </a:r>
            <a:r>
              <a:rPr sz="2800" spc="-5" dirty="0">
                <a:solidFill>
                  <a:srgbClr val="675D58"/>
                </a:solidFill>
                <a:latin typeface="Times New Roman" panose="02020603050405020304" pitchFamily="18" charset="0"/>
                <a:cs typeface="Times New Roman" panose="02020603050405020304" pitchFamily="18" charset="0"/>
              </a:rPr>
              <a:t>sound  and </a:t>
            </a:r>
            <a:r>
              <a:rPr sz="2800" spc="-15" dirty="0">
                <a:solidFill>
                  <a:srgbClr val="675D58"/>
                </a:solidFill>
                <a:latin typeface="Times New Roman" panose="02020603050405020304" pitchFamily="18" charset="0"/>
                <a:cs typeface="Times New Roman" panose="02020603050405020304" pitchFamily="18" charset="0"/>
              </a:rPr>
              <a:t>appropriate </a:t>
            </a:r>
            <a:r>
              <a:rPr sz="2800" dirty="0">
                <a:solidFill>
                  <a:srgbClr val="675D58"/>
                </a:solidFill>
                <a:latin typeface="Times New Roman" panose="02020603050405020304" pitchFamily="18" charset="0"/>
                <a:cs typeface="Times New Roman" panose="02020603050405020304" pitchFamily="18" charset="0"/>
              </a:rPr>
              <a:t>and </a:t>
            </a:r>
            <a:r>
              <a:rPr sz="2800" spc="-10" dirty="0">
                <a:solidFill>
                  <a:srgbClr val="675D58"/>
                </a:solidFill>
                <a:latin typeface="Times New Roman" panose="02020603050405020304" pitchFamily="18" charset="0"/>
                <a:cs typeface="Times New Roman" panose="02020603050405020304" pitchFamily="18" charset="0"/>
              </a:rPr>
              <a:t>that </a:t>
            </a:r>
            <a:r>
              <a:rPr sz="2800" spc="-15" dirty="0">
                <a:solidFill>
                  <a:srgbClr val="675D58"/>
                </a:solidFill>
                <a:latin typeface="Times New Roman" panose="02020603050405020304" pitchFamily="18" charset="0"/>
                <a:cs typeface="Times New Roman" panose="02020603050405020304" pitchFamily="18" charset="0"/>
              </a:rPr>
              <a:t>many </a:t>
            </a:r>
            <a:r>
              <a:rPr sz="2800" spc="-10" dirty="0">
                <a:solidFill>
                  <a:srgbClr val="675D58"/>
                </a:solidFill>
                <a:latin typeface="Times New Roman" panose="02020603050405020304" pitchFamily="18" charset="0"/>
                <a:cs typeface="Times New Roman" panose="02020603050405020304" pitchFamily="18" charset="0"/>
              </a:rPr>
              <a:t>people  humanely react </a:t>
            </a:r>
            <a:r>
              <a:rPr sz="2800" spc="-15" dirty="0">
                <a:solidFill>
                  <a:srgbClr val="675D58"/>
                </a:solidFill>
                <a:latin typeface="Times New Roman" panose="02020603050405020304" pitchFamily="18" charset="0"/>
                <a:cs typeface="Times New Roman" panose="02020603050405020304" pitchFamily="18" charset="0"/>
              </a:rPr>
              <a:t>to </a:t>
            </a:r>
            <a:r>
              <a:rPr sz="2800" spc="-10" dirty="0">
                <a:solidFill>
                  <a:srgbClr val="675D58"/>
                </a:solidFill>
                <a:latin typeface="Times New Roman" panose="02020603050405020304" pitchFamily="18" charset="0"/>
                <a:cs typeface="Times New Roman" panose="02020603050405020304" pitchFamily="18" charset="0"/>
              </a:rPr>
              <a:t>it. Nevertheless, it has  limitations.</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30504"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a:p>
          </p:txBody>
        </p:sp>
      </p:grpSp>
      <p:sp>
        <p:nvSpPr>
          <p:cNvPr id="5" name="object 5"/>
          <p:cNvSpPr/>
          <p:nvPr/>
        </p:nvSpPr>
        <p:spPr>
          <a:xfrm>
            <a:off x="8453628" y="5715000"/>
            <a:ext cx="242570"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a:p>
        </p:txBody>
      </p:sp>
      <p:sp>
        <p:nvSpPr>
          <p:cNvPr id="6" name="object 6"/>
          <p:cNvSpPr txBox="1"/>
          <p:nvPr/>
        </p:nvSpPr>
        <p:spPr>
          <a:xfrm>
            <a:off x="1088236" y="467613"/>
            <a:ext cx="7607961" cy="3092513"/>
          </a:xfrm>
          <a:prstGeom prst="rect">
            <a:avLst/>
          </a:prstGeom>
        </p:spPr>
        <p:txBody>
          <a:bodyPr vert="horz" wrap="square" lIns="0" tIns="12065" rIns="0" bIns="0" rtlCol="0">
            <a:spAutoFit/>
          </a:bodyPr>
          <a:lstStyle/>
          <a:p>
            <a:pPr marR="1201420" algn="ctr">
              <a:lnSpc>
                <a:spcPct val="100000"/>
              </a:lnSpc>
              <a:spcBef>
                <a:spcPts val="95"/>
              </a:spcBef>
            </a:pPr>
            <a:r>
              <a:rPr lang="en-IN" sz="2800" b="1" spc="-5" dirty="0">
                <a:solidFill>
                  <a:srgbClr val="675D58"/>
                </a:solidFill>
                <a:latin typeface="Times New Roman" panose="02020603050405020304" pitchFamily="18" charset="0"/>
                <a:cs typeface="Times New Roman" panose="02020603050405020304" pitchFamily="18" charset="0"/>
              </a:rPr>
              <a:t>              </a:t>
            </a:r>
            <a:r>
              <a:rPr sz="2800" b="1" spc="-5" dirty="0">
                <a:solidFill>
                  <a:srgbClr val="675D58"/>
                </a:solidFill>
                <a:latin typeface="Times New Roman" panose="02020603050405020304" pitchFamily="18" charset="0"/>
                <a:cs typeface="Times New Roman" panose="02020603050405020304" pitchFamily="18" charset="0"/>
              </a:rPr>
              <a:t>EXTERNAL</a:t>
            </a:r>
            <a:r>
              <a:rPr lang="en-IN" sz="2800" b="1" spc="-5" dirty="0">
                <a:solidFill>
                  <a:srgbClr val="675D58"/>
                </a:solidFill>
                <a:latin typeface="Times New Roman" panose="02020603050405020304" pitchFamily="18" charset="0"/>
                <a:cs typeface="Times New Roman" panose="02020603050405020304" pitchFamily="18" charset="0"/>
              </a:rPr>
              <a:t> </a:t>
            </a:r>
            <a:r>
              <a:rPr sz="2800" b="1" spc="-10" dirty="0">
                <a:solidFill>
                  <a:srgbClr val="675D58"/>
                </a:solidFill>
                <a:latin typeface="Times New Roman" panose="02020603050405020304" pitchFamily="18" charset="0"/>
                <a:cs typeface="Times New Roman" panose="02020603050405020304" pitchFamily="18" charset="0"/>
              </a:rPr>
              <a:t>INDUCEMENT </a:t>
            </a:r>
            <a:r>
              <a:rPr sz="2800" b="1" spc="-15" dirty="0">
                <a:solidFill>
                  <a:srgbClr val="675D58"/>
                </a:solidFill>
                <a:latin typeface="Times New Roman" panose="02020603050405020304" pitchFamily="18" charset="0"/>
                <a:cs typeface="Times New Roman" panose="02020603050405020304" pitchFamily="18" charset="0"/>
              </a:rPr>
              <a:t>FOR  </a:t>
            </a:r>
            <a:endParaRPr lang="en-IN" sz="2800" b="1" spc="-15" dirty="0">
              <a:solidFill>
                <a:srgbClr val="675D58"/>
              </a:solidFill>
              <a:latin typeface="Times New Roman" panose="02020603050405020304" pitchFamily="18" charset="0"/>
              <a:cs typeface="Times New Roman" panose="02020603050405020304" pitchFamily="18" charset="0"/>
            </a:endParaRPr>
          </a:p>
          <a:p>
            <a:pPr marR="1201420" algn="ctr">
              <a:lnSpc>
                <a:spcPct val="100000"/>
              </a:lnSpc>
              <a:spcBef>
                <a:spcPts val="95"/>
              </a:spcBef>
            </a:pPr>
            <a:r>
              <a:rPr lang="en-IN" sz="2800" b="1" spc="-15" dirty="0">
                <a:solidFill>
                  <a:srgbClr val="675D58"/>
                </a:solidFill>
                <a:latin typeface="Times New Roman" panose="02020603050405020304" pitchFamily="18" charset="0"/>
                <a:cs typeface="Times New Roman" panose="02020603050405020304" pitchFamily="18" charset="0"/>
              </a:rPr>
              <a:t>                        </a:t>
            </a:r>
            <a:r>
              <a:rPr sz="2800" b="1" spc="-25" dirty="0">
                <a:solidFill>
                  <a:srgbClr val="675D58"/>
                </a:solidFill>
                <a:latin typeface="Times New Roman" panose="02020603050405020304" pitchFamily="18" charset="0"/>
                <a:cs typeface="Times New Roman" panose="02020603050405020304" pitchFamily="18" charset="0"/>
              </a:rPr>
              <a:t>ACCOUNTABILITY	</a:t>
            </a:r>
            <a:r>
              <a:rPr sz="2800" b="1" spc="-10" dirty="0">
                <a:solidFill>
                  <a:srgbClr val="88AAD2"/>
                </a:solidFill>
                <a:latin typeface="Times New Roman" panose="02020603050405020304" pitchFamily="18" charset="0"/>
                <a:cs typeface="Times New Roman" panose="02020603050405020304" pitchFamily="18" charset="0"/>
              </a:rPr>
              <a:t>cont.</a:t>
            </a:r>
            <a:endParaRPr sz="2800" dirty="0">
              <a:latin typeface="Times New Roman" panose="02020603050405020304" pitchFamily="18" charset="0"/>
              <a:cs typeface="Times New Roman" panose="02020603050405020304" pitchFamily="18" charset="0"/>
            </a:endParaRPr>
          </a:p>
          <a:p>
            <a:pPr>
              <a:lnSpc>
                <a:spcPct val="100000"/>
              </a:lnSpc>
              <a:spcBef>
                <a:spcPts val="55"/>
              </a:spcBef>
            </a:pPr>
            <a:endParaRPr sz="3050" dirty="0">
              <a:latin typeface="Times New Roman" panose="02020603050405020304" pitchFamily="18" charset="0"/>
              <a:cs typeface="Times New Roman" panose="02020603050405020304" pitchFamily="18" charset="0"/>
            </a:endParaRPr>
          </a:p>
          <a:p>
            <a:pPr marL="355600" marR="5080" indent="-343535" algn="just">
              <a:lnSpc>
                <a:spcPct val="100000"/>
              </a:lnSpc>
            </a:pPr>
            <a:r>
              <a:rPr sz="2800" spc="-5" dirty="0">
                <a:solidFill>
                  <a:srgbClr val="675D58"/>
                </a:solidFill>
                <a:latin typeface="Times New Roman" panose="02020603050405020304" pitchFamily="18" charset="0"/>
                <a:cs typeface="Times New Roman" panose="02020603050405020304" pitchFamily="18" charset="0"/>
              </a:rPr>
              <a:t>» Depending on </a:t>
            </a:r>
            <a:r>
              <a:rPr sz="2800" spc="-30" dirty="0">
                <a:solidFill>
                  <a:srgbClr val="675D58"/>
                </a:solidFill>
                <a:latin typeface="Times New Roman" panose="02020603050405020304" pitchFamily="18" charset="0"/>
                <a:cs typeface="Times New Roman" panose="02020603050405020304" pitchFamily="18" charset="0"/>
              </a:rPr>
              <a:t>people’s </a:t>
            </a:r>
            <a:r>
              <a:rPr sz="2800" spc="-10" dirty="0">
                <a:solidFill>
                  <a:srgbClr val="675D58"/>
                </a:solidFill>
                <a:latin typeface="Times New Roman" panose="02020603050405020304" pitchFamily="18" charset="0"/>
                <a:cs typeface="Times New Roman" panose="02020603050405020304" pitchFamily="18" charset="0"/>
              </a:rPr>
              <a:t>cultural backgrounds  </a:t>
            </a:r>
            <a:r>
              <a:rPr sz="2800" spc="-5" dirty="0">
                <a:solidFill>
                  <a:srgbClr val="675D58"/>
                </a:solidFill>
                <a:latin typeface="Times New Roman" panose="02020603050405020304" pitchFamily="18" charset="0"/>
                <a:cs typeface="Times New Roman" panose="02020603050405020304" pitchFamily="18" charset="0"/>
              </a:rPr>
              <a:t>and the </a:t>
            </a:r>
            <a:r>
              <a:rPr sz="2800" spc="-10" dirty="0">
                <a:solidFill>
                  <a:srgbClr val="675D58"/>
                </a:solidFill>
                <a:latin typeface="Times New Roman" panose="02020603050405020304" pitchFamily="18" charset="0"/>
                <a:cs typeface="Times New Roman" panose="02020603050405020304" pitchFamily="18" charset="0"/>
              </a:rPr>
              <a:t>values that inspire </a:t>
            </a:r>
            <a:r>
              <a:rPr sz="2800" spc="-5" dirty="0">
                <a:solidFill>
                  <a:srgbClr val="675D58"/>
                </a:solidFill>
                <a:latin typeface="Times New Roman" panose="02020603050405020304" pitchFamily="18" charset="0"/>
                <a:cs typeface="Times New Roman" panose="02020603050405020304" pitchFamily="18" charset="0"/>
              </a:rPr>
              <a:t>them, </a:t>
            </a:r>
            <a:r>
              <a:rPr sz="2800" spc="-10" dirty="0">
                <a:solidFill>
                  <a:srgbClr val="675D58"/>
                </a:solidFill>
                <a:latin typeface="Times New Roman" panose="02020603050405020304" pitchFamily="18" charset="0"/>
                <a:cs typeface="Times New Roman" panose="02020603050405020304" pitchFamily="18" charset="0"/>
              </a:rPr>
              <a:t>reactions </a:t>
            </a:r>
            <a:r>
              <a:rPr sz="2800" spc="-30" dirty="0">
                <a:solidFill>
                  <a:srgbClr val="675D58"/>
                </a:solidFill>
                <a:latin typeface="Times New Roman" panose="02020603050405020304" pitchFamily="18" charset="0"/>
                <a:cs typeface="Times New Roman" panose="02020603050405020304" pitchFamily="18" charset="0"/>
              </a:rPr>
              <a:t>to  </a:t>
            </a:r>
            <a:r>
              <a:rPr sz="2800" spc="-15" dirty="0">
                <a:solidFill>
                  <a:srgbClr val="675D58"/>
                </a:solidFill>
                <a:latin typeface="Times New Roman" panose="02020603050405020304" pitchFamily="18" charset="0"/>
                <a:cs typeface="Times New Roman" panose="02020603050405020304" pitchFamily="18" charset="0"/>
              </a:rPr>
              <a:t>external </a:t>
            </a:r>
            <a:r>
              <a:rPr sz="2800" spc="-10" dirty="0">
                <a:solidFill>
                  <a:srgbClr val="675D58"/>
                </a:solidFill>
                <a:latin typeface="Times New Roman" panose="02020603050405020304" pitchFamily="18" charset="0"/>
                <a:cs typeface="Times New Roman" panose="02020603050405020304" pitchFamily="18" charset="0"/>
              </a:rPr>
              <a:t>inducement</a:t>
            </a:r>
            <a:r>
              <a:rPr sz="2800" spc="45" dirty="0">
                <a:solidFill>
                  <a:srgbClr val="675D58"/>
                </a:solidFill>
                <a:latin typeface="Times New Roman" panose="02020603050405020304" pitchFamily="18" charset="0"/>
                <a:cs typeface="Times New Roman" panose="02020603050405020304" pitchFamily="18" charset="0"/>
              </a:rPr>
              <a:t> </a:t>
            </a:r>
            <a:r>
              <a:rPr sz="2800" spc="-45" dirty="0">
                <a:solidFill>
                  <a:srgbClr val="675D58"/>
                </a:solidFill>
                <a:latin typeface="Times New Roman" panose="02020603050405020304" pitchFamily="18" charset="0"/>
                <a:cs typeface="Times New Roman" panose="02020603050405020304" pitchFamily="18" charset="0"/>
              </a:rPr>
              <a:t>vary.</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38400" y="455676"/>
            <a:ext cx="4953000" cy="443711"/>
          </a:xfrm>
          <a:prstGeom prst="rect">
            <a:avLst/>
          </a:prstGeom>
        </p:spPr>
        <p:txBody>
          <a:bodyPr vert="horz" wrap="square" lIns="0" tIns="12700" rIns="0" bIns="0" rtlCol="0">
            <a:spAutoFit/>
          </a:bodyPr>
          <a:lstStyle/>
          <a:p>
            <a:pPr marL="12700" algn="ctr">
              <a:lnSpc>
                <a:spcPct val="100000"/>
              </a:lnSpc>
              <a:spcBef>
                <a:spcPts val="100"/>
              </a:spcBef>
            </a:pPr>
            <a:r>
              <a:rPr sz="2800" b="1" spc="-5" dirty="0">
                <a:latin typeface="Times New Roman" panose="02020603050405020304" pitchFamily="18" charset="0"/>
                <a:cs typeface="Times New Roman" panose="02020603050405020304" pitchFamily="18" charset="0"/>
              </a:rPr>
              <a:t>Dilemmas and</a:t>
            </a:r>
            <a:r>
              <a:rPr sz="2800" b="1" spc="5" dirty="0">
                <a:latin typeface="Times New Roman" panose="02020603050405020304" pitchFamily="18" charset="0"/>
                <a:cs typeface="Times New Roman" panose="02020603050405020304" pitchFamily="18" charset="0"/>
              </a:rPr>
              <a:t> </a:t>
            </a:r>
            <a:r>
              <a:rPr sz="2800" b="1" spc="-5" dirty="0">
                <a:latin typeface="Times New Roman" panose="02020603050405020304" pitchFamily="18" charset="0"/>
                <a:cs typeface="Times New Roman" panose="02020603050405020304" pitchFamily="18" charset="0"/>
              </a:rPr>
              <a:t>challenges</a:t>
            </a:r>
            <a:endParaRPr sz="28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231140" y="1537461"/>
            <a:ext cx="8796655" cy="1305486"/>
          </a:xfrm>
          <a:prstGeom prst="rect">
            <a:avLst/>
          </a:prstGeom>
        </p:spPr>
        <p:txBody>
          <a:bodyPr vert="horz" wrap="square" lIns="0" tIns="12700" rIns="0" bIns="0" rtlCol="0">
            <a:spAutoFit/>
          </a:bodyPr>
          <a:lstStyle/>
          <a:p>
            <a:pPr marL="12700" marR="5080" algn="ctr">
              <a:lnSpc>
                <a:spcPct val="100000"/>
              </a:lnSpc>
              <a:spcBef>
                <a:spcPts val="100"/>
              </a:spcBef>
            </a:pPr>
            <a:r>
              <a:rPr sz="2800" dirty="0">
                <a:latin typeface="Times New Roman" panose="02020603050405020304" pitchFamily="18" charset="0"/>
                <a:cs typeface="Times New Roman" panose="02020603050405020304" pitchFamily="18" charset="0"/>
              </a:rPr>
              <a:t>One of the hurdles in the practice of social accountability is the  inability or unwillingness of the society to call powerful and prominent  people in their wrong</a:t>
            </a:r>
            <a:r>
              <a:rPr lang="en-US" sz="280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doings.</a:t>
            </a:r>
          </a:p>
        </p:txBody>
      </p:sp>
      <p:sp>
        <p:nvSpPr>
          <p:cNvPr id="4" name="object 4"/>
          <p:cNvSpPr/>
          <p:nvPr/>
        </p:nvSpPr>
        <p:spPr>
          <a:xfrm>
            <a:off x="1827276" y="2970276"/>
            <a:ext cx="5917691" cy="3432048"/>
          </a:xfrm>
          <a:prstGeom prst="rect">
            <a:avLst/>
          </a:prstGeom>
          <a:blipFill>
            <a:blip r:embed="rId2"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nvGrpSpPr>
          <p:cNvPr id="5" name="object 2">
            <a:extLst>
              <a:ext uri="{FF2B5EF4-FFF2-40B4-BE49-F238E27FC236}">
                <a16:creationId xmlns:a16="http://schemas.microsoft.com/office/drawing/2014/main" id="{C07E7CFC-4BD4-4116-B268-06ED0D2EDC47}"/>
              </a:ext>
            </a:extLst>
          </p:cNvPr>
          <p:cNvGrpSpPr/>
          <p:nvPr/>
        </p:nvGrpSpPr>
        <p:grpSpPr>
          <a:xfrm>
            <a:off x="0" y="0"/>
            <a:ext cx="230504" cy="6858000"/>
            <a:chOff x="0" y="0"/>
            <a:chExt cx="230504" cy="6858000"/>
          </a:xfrm>
        </p:grpSpPr>
        <p:sp>
          <p:nvSpPr>
            <p:cNvPr id="6" name="object 3">
              <a:extLst>
                <a:ext uri="{FF2B5EF4-FFF2-40B4-BE49-F238E27FC236}">
                  <a16:creationId xmlns:a16="http://schemas.microsoft.com/office/drawing/2014/main" id="{5939DA97-CD99-4F8A-BD09-3421A572223C}"/>
                </a:ext>
              </a:extLst>
            </p:cNvPr>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7" name="object 4">
              <a:extLst>
                <a:ext uri="{FF2B5EF4-FFF2-40B4-BE49-F238E27FC236}">
                  <a16:creationId xmlns:a16="http://schemas.microsoft.com/office/drawing/2014/main" id="{101C731C-754D-4343-8EB6-7939116E12D3}"/>
                </a:ext>
              </a:extLst>
            </p:cNvPr>
            <p:cNvSpPr/>
            <p:nvPr/>
          </p:nvSpPr>
          <p:spPr>
            <a:xfrm>
              <a:off x="0" y="0"/>
              <a:ext cx="230124" cy="6858000"/>
            </a:xfrm>
            <a:prstGeom prst="rect">
              <a:avLst/>
            </a:prstGeom>
            <a:blipFill>
              <a:blip r:embed="rId4"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70598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30504"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sp>
        <p:nvSpPr>
          <p:cNvPr id="5" name="object 5"/>
          <p:cNvSpPr/>
          <p:nvPr/>
        </p:nvSpPr>
        <p:spPr>
          <a:xfrm>
            <a:off x="8453628" y="5715000"/>
            <a:ext cx="242570"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6" name="object 6"/>
          <p:cNvSpPr txBox="1"/>
          <p:nvPr/>
        </p:nvSpPr>
        <p:spPr>
          <a:xfrm>
            <a:off x="1088237" y="1572513"/>
            <a:ext cx="6971030" cy="4293235"/>
          </a:xfrm>
          <a:prstGeom prst="rect">
            <a:avLst/>
          </a:prstGeom>
        </p:spPr>
        <p:txBody>
          <a:bodyPr vert="horz" wrap="square" lIns="0" tIns="12065" rIns="0" bIns="0" rtlCol="0">
            <a:spAutoFit/>
          </a:bodyPr>
          <a:lstStyle/>
          <a:p>
            <a:pPr marL="355600" marR="5080" indent="-343535" algn="just">
              <a:lnSpc>
                <a:spcPct val="100000"/>
              </a:lnSpc>
              <a:spcBef>
                <a:spcPts val="95"/>
              </a:spcBef>
            </a:pPr>
            <a:r>
              <a:rPr sz="2800" spc="-5" dirty="0">
                <a:solidFill>
                  <a:srgbClr val="675D58"/>
                </a:solidFill>
                <a:latin typeface="Times New Roman" panose="02020603050405020304" pitchFamily="18" charset="0"/>
                <a:cs typeface="Times New Roman" panose="02020603050405020304" pitchFamily="18" charset="0"/>
              </a:rPr>
              <a:t>» A number of </a:t>
            </a:r>
            <a:r>
              <a:rPr sz="2800" spc="-25" dirty="0">
                <a:solidFill>
                  <a:srgbClr val="675D58"/>
                </a:solidFill>
                <a:latin typeface="Times New Roman" panose="02020603050405020304" pitchFamily="18" charset="0"/>
                <a:cs typeface="Times New Roman" panose="02020603050405020304" pitchFamily="18" charset="0"/>
              </a:rPr>
              <a:t>factors </a:t>
            </a:r>
            <a:r>
              <a:rPr sz="2800" spc="-10" dirty="0">
                <a:solidFill>
                  <a:srgbClr val="675D58"/>
                </a:solidFill>
                <a:latin typeface="Times New Roman" panose="02020603050405020304" pitchFamily="18" charset="0"/>
                <a:cs typeface="Times New Roman" panose="02020603050405020304" pitchFamily="18" charset="0"/>
              </a:rPr>
              <a:t>must </a:t>
            </a:r>
            <a:r>
              <a:rPr sz="2800" dirty="0">
                <a:solidFill>
                  <a:srgbClr val="675D58"/>
                </a:solidFill>
                <a:latin typeface="Times New Roman" panose="02020603050405020304" pitchFamily="18" charset="0"/>
                <a:cs typeface="Times New Roman" panose="02020603050405020304" pitchFamily="18" charset="0"/>
              </a:rPr>
              <a:t>be </a:t>
            </a:r>
            <a:r>
              <a:rPr sz="2800" spc="-15" dirty="0">
                <a:solidFill>
                  <a:srgbClr val="675D58"/>
                </a:solidFill>
                <a:latin typeface="Times New Roman" panose="02020603050405020304" pitchFamily="18" charset="0"/>
                <a:cs typeface="Times New Roman" panose="02020603050405020304" pitchFamily="18" charset="0"/>
              </a:rPr>
              <a:t>present</a:t>
            </a:r>
            <a:r>
              <a:rPr sz="2800" spc="600" dirty="0">
                <a:solidFill>
                  <a:srgbClr val="675D58"/>
                </a:solidFill>
                <a:latin typeface="Times New Roman" panose="02020603050405020304" pitchFamily="18" charset="0"/>
                <a:cs typeface="Times New Roman" panose="02020603050405020304" pitchFamily="18" charset="0"/>
              </a:rPr>
              <a:t> </a:t>
            </a:r>
            <a:r>
              <a:rPr sz="2800" spc="-30" dirty="0">
                <a:solidFill>
                  <a:srgbClr val="675D58"/>
                </a:solidFill>
                <a:latin typeface="Times New Roman" panose="02020603050405020304" pitchFamily="18" charset="0"/>
                <a:cs typeface="Times New Roman" panose="02020603050405020304" pitchFamily="18" charset="0"/>
              </a:rPr>
              <a:t>for  </a:t>
            </a:r>
            <a:r>
              <a:rPr sz="2800" spc="-15" dirty="0">
                <a:solidFill>
                  <a:srgbClr val="675D58"/>
                </a:solidFill>
                <a:latin typeface="Times New Roman" panose="02020603050405020304" pitchFamily="18" charset="0"/>
                <a:cs typeface="Times New Roman" panose="02020603050405020304" pitchFamily="18" charset="0"/>
              </a:rPr>
              <a:t>accountability to </a:t>
            </a:r>
            <a:r>
              <a:rPr sz="2800" spc="-5" dirty="0">
                <a:solidFill>
                  <a:srgbClr val="675D58"/>
                </a:solidFill>
                <a:latin typeface="Times New Roman" panose="02020603050405020304" pitchFamily="18" charset="0"/>
                <a:cs typeface="Times New Roman" panose="02020603050405020304" pitchFamily="18" charset="0"/>
              </a:rPr>
              <a:t>be </a:t>
            </a:r>
            <a:r>
              <a:rPr sz="2800" spc="-20" dirty="0">
                <a:solidFill>
                  <a:srgbClr val="675D58"/>
                </a:solidFill>
                <a:latin typeface="Times New Roman" panose="02020603050405020304" pitchFamily="18" charset="0"/>
                <a:cs typeface="Times New Roman" panose="02020603050405020304" pitchFamily="18" charset="0"/>
              </a:rPr>
              <a:t>effective; </a:t>
            </a:r>
            <a:r>
              <a:rPr sz="2800" spc="-15" dirty="0">
                <a:solidFill>
                  <a:srgbClr val="675D58"/>
                </a:solidFill>
                <a:latin typeface="Times New Roman" panose="02020603050405020304" pitchFamily="18" charset="0"/>
                <a:cs typeface="Times New Roman" panose="02020603050405020304" pitchFamily="18" charset="0"/>
              </a:rPr>
              <a:t>it </a:t>
            </a:r>
            <a:r>
              <a:rPr sz="2800" spc="-10" dirty="0">
                <a:solidFill>
                  <a:srgbClr val="675D58"/>
                </a:solidFill>
                <a:latin typeface="Times New Roman" panose="02020603050405020304" pitchFamily="18" charset="0"/>
                <a:cs typeface="Times New Roman" panose="02020603050405020304" pitchFamily="18" charset="0"/>
              </a:rPr>
              <a:t>has </a:t>
            </a:r>
            <a:r>
              <a:rPr sz="2800" spc="-15" dirty="0">
                <a:solidFill>
                  <a:srgbClr val="675D58"/>
                </a:solidFill>
                <a:latin typeface="Times New Roman" panose="02020603050405020304" pitchFamily="18" charset="0"/>
                <a:cs typeface="Times New Roman" panose="02020603050405020304" pitchFamily="18" charset="0"/>
              </a:rPr>
              <a:t>to </a:t>
            </a:r>
            <a:r>
              <a:rPr sz="2800" spc="-25" dirty="0">
                <a:solidFill>
                  <a:srgbClr val="675D58"/>
                </a:solidFill>
                <a:latin typeface="Times New Roman" panose="02020603050405020304" pitchFamily="18" charset="0"/>
                <a:cs typeface="Times New Roman" panose="02020603050405020304" pitchFamily="18" charset="0"/>
              </a:rPr>
              <a:t>rest </a:t>
            </a:r>
            <a:r>
              <a:rPr sz="2800" spc="5" dirty="0">
                <a:solidFill>
                  <a:srgbClr val="675D58"/>
                </a:solidFill>
                <a:latin typeface="Times New Roman" panose="02020603050405020304" pitchFamily="18" charset="0"/>
                <a:cs typeface="Times New Roman" panose="02020603050405020304" pitchFamily="18" charset="0"/>
              </a:rPr>
              <a:t>on  </a:t>
            </a:r>
            <a:r>
              <a:rPr sz="2800" spc="-5" dirty="0">
                <a:solidFill>
                  <a:srgbClr val="675D58"/>
                </a:solidFill>
                <a:latin typeface="Times New Roman" panose="02020603050405020304" pitchFamily="18" charset="0"/>
                <a:cs typeface="Times New Roman" panose="02020603050405020304" pitchFamily="18" charset="0"/>
              </a:rPr>
              <a:t>a </a:t>
            </a:r>
            <a:r>
              <a:rPr sz="2800" spc="-10" dirty="0">
                <a:solidFill>
                  <a:srgbClr val="675D58"/>
                </a:solidFill>
                <a:latin typeface="Times New Roman" panose="02020603050405020304" pitchFamily="18" charset="0"/>
                <a:cs typeface="Times New Roman" panose="02020603050405020304" pitchFamily="18" charset="0"/>
              </a:rPr>
              <a:t>solid </a:t>
            </a:r>
            <a:r>
              <a:rPr sz="2800" spc="-15" dirty="0">
                <a:solidFill>
                  <a:srgbClr val="675D58"/>
                </a:solidFill>
                <a:latin typeface="Times New Roman" panose="02020603050405020304" pitchFamily="18" charset="0"/>
                <a:cs typeface="Times New Roman" panose="02020603050405020304" pitchFamily="18" charset="0"/>
              </a:rPr>
              <a:t>psychological foundation. </a:t>
            </a:r>
            <a:r>
              <a:rPr sz="2800" spc="-5" dirty="0">
                <a:solidFill>
                  <a:srgbClr val="675D58"/>
                </a:solidFill>
                <a:latin typeface="Times New Roman" panose="02020603050405020304" pitchFamily="18" charset="0"/>
                <a:cs typeface="Times New Roman" panose="02020603050405020304" pitchFamily="18" charset="0"/>
              </a:rPr>
              <a:t>In </a:t>
            </a:r>
            <a:r>
              <a:rPr sz="2800" spc="-15" dirty="0">
                <a:solidFill>
                  <a:srgbClr val="675D58"/>
                </a:solidFill>
                <a:latin typeface="Times New Roman" panose="02020603050405020304" pitchFamily="18" charset="0"/>
                <a:cs typeface="Times New Roman" panose="02020603050405020304" pitchFamily="18" charset="0"/>
              </a:rPr>
              <a:t>proximity  to </a:t>
            </a:r>
            <a:r>
              <a:rPr sz="2800" spc="-10" dirty="0">
                <a:solidFill>
                  <a:srgbClr val="675D58"/>
                </a:solidFill>
                <a:latin typeface="Times New Roman" panose="02020603050405020304" pitchFamily="18" charset="0"/>
                <a:cs typeface="Times New Roman" panose="02020603050405020304" pitchFamily="18" charset="0"/>
              </a:rPr>
              <a:t>accountability reside </a:t>
            </a:r>
            <a:r>
              <a:rPr sz="2800" spc="-5" dirty="0">
                <a:solidFill>
                  <a:srgbClr val="675D58"/>
                </a:solidFill>
                <a:latin typeface="Times New Roman" panose="02020603050405020304" pitchFamily="18" charset="0"/>
                <a:cs typeface="Times New Roman" panose="02020603050405020304" pitchFamily="18" charset="0"/>
              </a:rPr>
              <a:t>ethics, </a:t>
            </a:r>
            <a:r>
              <a:rPr sz="2800" spc="-35" dirty="0">
                <a:solidFill>
                  <a:srgbClr val="675D58"/>
                </a:solidFill>
                <a:latin typeface="Times New Roman" panose="02020603050405020304" pitchFamily="18" charset="0"/>
                <a:cs typeface="Times New Roman" panose="02020603050405020304" pitchFamily="18" charset="0"/>
              </a:rPr>
              <a:t>morality, </a:t>
            </a:r>
            <a:r>
              <a:rPr sz="2800" spc="-5" dirty="0">
                <a:solidFill>
                  <a:srgbClr val="675D58"/>
                </a:solidFill>
                <a:latin typeface="Times New Roman" panose="02020603050405020304" pitchFamily="18" charset="0"/>
                <a:cs typeface="Times New Roman" panose="02020603050405020304" pitchFamily="18" charset="0"/>
              </a:rPr>
              <a:t>and  </a:t>
            </a:r>
            <a:r>
              <a:rPr sz="2800" spc="-10" dirty="0">
                <a:solidFill>
                  <a:srgbClr val="675D58"/>
                </a:solidFill>
                <a:latin typeface="Times New Roman" panose="02020603050405020304" pitchFamily="18" charset="0"/>
                <a:cs typeface="Times New Roman" panose="02020603050405020304" pitchFamily="18" charset="0"/>
              </a:rPr>
              <a:t>codes </a:t>
            </a:r>
            <a:r>
              <a:rPr sz="2800" spc="-5" dirty="0">
                <a:solidFill>
                  <a:srgbClr val="675D58"/>
                </a:solidFill>
                <a:latin typeface="Times New Roman" panose="02020603050405020304" pitchFamily="18" charset="0"/>
                <a:cs typeface="Times New Roman" panose="02020603050405020304" pitchFamily="18" charset="0"/>
              </a:rPr>
              <a:t>of conduct, all serving </a:t>
            </a:r>
            <a:r>
              <a:rPr sz="2800" spc="-20" dirty="0">
                <a:solidFill>
                  <a:srgbClr val="675D58"/>
                </a:solidFill>
                <a:latin typeface="Times New Roman" panose="02020603050405020304" pitchFamily="18" charset="0"/>
                <a:cs typeface="Times New Roman" panose="02020603050405020304" pitchFamily="18" charset="0"/>
              </a:rPr>
              <a:t>to </a:t>
            </a:r>
            <a:r>
              <a:rPr sz="2800" spc="-15" dirty="0">
                <a:solidFill>
                  <a:srgbClr val="675D58"/>
                </a:solidFill>
                <a:latin typeface="Times New Roman" panose="02020603050405020304" pitchFamily="18" charset="0"/>
                <a:cs typeface="Times New Roman" panose="02020603050405020304" pitchFamily="18" charset="0"/>
              </a:rPr>
              <a:t>compensate </a:t>
            </a:r>
            <a:r>
              <a:rPr sz="2800" spc="600" dirty="0">
                <a:solidFill>
                  <a:srgbClr val="675D58"/>
                </a:solidFill>
                <a:latin typeface="Times New Roman" panose="02020603050405020304" pitchFamily="18" charset="0"/>
                <a:cs typeface="Times New Roman" panose="02020603050405020304" pitchFamily="18" charset="0"/>
              </a:rPr>
              <a:t> </a:t>
            </a:r>
            <a:r>
              <a:rPr sz="2800" spc="-25" dirty="0">
                <a:solidFill>
                  <a:srgbClr val="675D58"/>
                </a:solidFill>
                <a:latin typeface="Times New Roman" panose="02020603050405020304" pitchFamily="18" charset="0"/>
                <a:cs typeface="Times New Roman" panose="02020603050405020304" pitchFamily="18" charset="0"/>
              </a:rPr>
              <a:t>for </a:t>
            </a:r>
            <a:r>
              <a:rPr sz="2800" spc="-15" dirty="0">
                <a:solidFill>
                  <a:srgbClr val="675D58"/>
                </a:solidFill>
                <a:latin typeface="Times New Roman" panose="02020603050405020304" pitchFamily="18" charset="0"/>
                <a:cs typeface="Times New Roman" panose="02020603050405020304" pitchFamily="18" charset="0"/>
              </a:rPr>
              <a:t>obscure </a:t>
            </a:r>
            <a:r>
              <a:rPr sz="2800" spc="-10" dirty="0">
                <a:solidFill>
                  <a:srgbClr val="675D58"/>
                </a:solidFill>
                <a:latin typeface="Times New Roman" panose="02020603050405020304" pitchFamily="18" charset="0"/>
                <a:cs typeface="Times New Roman" panose="02020603050405020304" pitchFamily="18" charset="0"/>
              </a:rPr>
              <a:t>accountability links </a:t>
            </a:r>
            <a:r>
              <a:rPr sz="2800" spc="-5" dirty="0">
                <a:solidFill>
                  <a:srgbClr val="675D58"/>
                </a:solidFill>
                <a:latin typeface="Times New Roman" panose="02020603050405020304" pitchFamily="18" charset="0"/>
                <a:cs typeface="Times New Roman" panose="02020603050405020304" pitchFamily="18" charset="0"/>
              </a:rPr>
              <a:t>or </a:t>
            </a:r>
            <a:r>
              <a:rPr sz="2800" spc="-30" dirty="0">
                <a:solidFill>
                  <a:srgbClr val="675D58"/>
                </a:solidFill>
                <a:latin typeface="Times New Roman" panose="02020603050405020304" pitchFamily="18" charset="0"/>
                <a:cs typeface="Times New Roman" panose="02020603050405020304" pitchFamily="18" charset="0"/>
              </a:rPr>
              <a:t>to  </a:t>
            </a:r>
            <a:r>
              <a:rPr sz="2800" spc="-25" dirty="0">
                <a:solidFill>
                  <a:srgbClr val="675D58"/>
                </a:solidFill>
                <a:latin typeface="Times New Roman" panose="02020603050405020304" pitchFamily="18" charset="0"/>
                <a:cs typeface="Times New Roman" panose="02020603050405020304" pitchFamily="18" charset="0"/>
              </a:rPr>
              <a:t>reinforce </a:t>
            </a:r>
            <a:r>
              <a:rPr sz="2800" spc="-5" dirty="0">
                <a:solidFill>
                  <a:srgbClr val="675D58"/>
                </a:solidFill>
                <a:latin typeface="Times New Roman" panose="02020603050405020304" pitchFamily="18" charset="0"/>
                <a:cs typeface="Times New Roman" panose="02020603050405020304" pitchFamily="18" charset="0"/>
              </a:rPr>
              <a:t>them. Fully </a:t>
            </a:r>
            <a:r>
              <a:rPr sz="2800" spc="-15" dirty="0">
                <a:solidFill>
                  <a:srgbClr val="675D58"/>
                </a:solidFill>
                <a:latin typeface="Times New Roman" panose="02020603050405020304" pitchFamily="18" charset="0"/>
                <a:cs typeface="Times New Roman" panose="02020603050405020304" pitchFamily="18" charset="0"/>
              </a:rPr>
              <a:t>informed </a:t>
            </a:r>
            <a:r>
              <a:rPr sz="2800" spc="-5" dirty="0">
                <a:solidFill>
                  <a:srgbClr val="675D58"/>
                </a:solidFill>
                <a:latin typeface="Times New Roman" panose="02020603050405020304" pitchFamily="18" charset="0"/>
                <a:cs typeface="Times New Roman" panose="02020603050405020304" pitchFamily="18" charset="0"/>
              </a:rPr>
              <a:t>and </a:t>
            </a:r>
            <a:r>
              <a:rPr sz="2800" spc="-15" dirty="0">
                <a:solidFill>
                  <a:srgbClr val="675D58"/>
                </a:solidFill>
                <a:latin typeface="Times New Roman" panose="02020603050405020304" pitchFamily="18" charset="0"/>
                <a:cs typeface="Times New Roman" panose="02020603050405020304" pitchFamily="18" charset="0"/>
              </a:rPr>
              <a:t>morally </a:t>
            </a:r>
            <a:r>
              <a:rPr sz="2800" spc="-10" dirty="0">
                <a:solidFill>
                  <a:srgbClr val="675D58"/>
                </a:solidFill>
                <a:latin typeface="Times New Roman" panose="02020603050405020304" pitchFamily="18" charset="0"/>
                <a:cs typeface="Times New Roman" panose="02020603050405020304" pitchFamily="18" charset="0"/>
              </a:rPr>
              <a:t>fit  people </a:t>
            </a:r>
            <a:r>
              <a:rPr sz="2800" spc="-15" dirty="0">
                <a:solidFill>
                  <a:srgbClr val="675D58"/>
                </a:solidFill>
                <a:latin typeface="Times New Roman" panose="02020603050405020304" pitchFamily="18" charset="0"/>
                <a:cs typeface="Times New Roman" panose="02020603050405020304" pitchFamily="18" charset="0"/>
              </a:rPr>
              <a:t>are </a:t>
            </a:r>
            <a:r>
              <a:rPr sz="2800" spc="-5" dirty="0">
                <a:solidFill>
                  <a:srgbClr val="675D58"/>
                </a:solidFill>
                <a:latin typeface="Times New Roman" panose="02020603050405020304" pitchFamily="18" charset="0"/>
                <a:cs typeface="Times New Roman" panose="02020603050405020304" pitchFamily="18" charset="0"/>
              </a:rPr>
              <a:t>able </a:t>
            </a:r>
            <a:r>
              <a:rPr sz="2800" spc="-15" dirty="0">
                <a:solidFill>
                  <a:srgbClr val="675D58"/>
                </a:solidFill>
                <a:latin typeface="Times New Roman" panose="02020603050405020304" pitchFamily="18" charset="0"/>
                <a:cs typeface="Times New Roman" panose="02020603050405020304" pitchFamily="18" charset="0"/>
              </a:rPr>
              <a:t>to </a:t>
            </a:r>
            <a:r>
              <a:rPr sz="2800" spc="-25" dirty="0">
                <a:solidFill>
                  <a:srgbClr val="675D58"/>
                </a:solidFill>
                <a:latin typeface="Times New Roman" panose="02020603050405020304" pitchFamily="18" charset="0"/>
                <a:cs typeface="Times New Roman" panose="02020603050405020304" pitchFamily="18" charset="0"/>
              </a:rPr>
              <a:t>make </a:t>
            </a:r>
            <a:r>
              <a:rPr sz="2800" spc="-5" dirty="0">
                <a:solidFill>
                  <a:srgbClr val="675D58"/>
                </a:solidFill>
                <a:latin typeface="Times New Roman" panose="02020603050405020304" pitchFamily="18" charset="0"/>
                <a:cs typeface="Times New Roman" panose="02020603050405020304" pitchFamily="18" charset="0"/>
              </a:rPr>
              <a:t>highly </a:t>
            </a:r>
            <a:r>
              <a:rPr sz="2800" spc="-15" dirty="0">
                <a:solidFill>
                  <a:srgbClr val="675D58"/>
                </a:solidFill>
                <a:latin typeface="Times New Roman" panose="02020603050405020304" pitchFamily="18" charset="0"/>
                <a:cs typeface="Times New Roman" panose="02020603050405020304" pitchFamily="18" charset="0"/>
              </a:rPr>
              <a:t>defensible  </a:t>
            </a:r>
            <a:r>
              <a:rPr sz="2800" spc="-10" dirty="0">
                <a:solidFill>
                  <a:srgbClr val="675D58"/>
                </a:solidFill>
                <a:latin typeface="Times New Roman" panose="02020603050405020304" pitchFamily="18" charset="0"/>
                <a:cs typeface="Times New Roman" panose="02020603050405020304" pitchFamily="18" charset="0"/>
              </a:rPr>
              <a:t>decisions </a:t>
            </a:r>
            <a:r>
              <a:rPr sz="2800" spc="-5" dirty="0">
                <a:solidFill>
                  <a:srgbClr val="675D58"/>
                </a:solidFill>
                <a:latin typeface="Times New Roman" panose="02020603050405020304" pitchFamily="18" charset="0"/>
                <a:cs typeface="Times New Roman" panose="02020603050405020304" pitchFamily="18" charset="0"/>
              </a:rPr>
              <a:t>and </a:t>
            </a:r>
            <a:r>
              <a:rPr sz="2800" spc="-15" dirty="0">
                <a:solidFill>
                  <a:srgbClr val="675D58"/>
                </a:solidFill>
                <a:latin typeface="Times New Roman" panose="02020603050405020304" pitchFamily="18" charset="0"/>
                <a:cs typeface="Times New Roman" panose="02020603050405020304" pitchFamily="18" charset="0"/>
              </a:rPr>
              <a:t>naturally </a:t>
            </a:r>
            <a:r>
              <a:rPr sz="2800" spc="-20" dirty="0">
                <a:solidFill>
                  <a:srgbClr val="675D58"/>
                </a:solidFill>
                <a:latin typeface="Times New Roman" panose="02020603050405020304" pitchFamily="18" charset="0"/>
                <a:cs typeface="Times New Roman" panose="02020603050405020304" pitchFamily="18" charset="0"/>
              </a:rPr>
              <a:t>feel </a:t>
            </a:r>
            <a:r>
              <a:rPr sz="2800" spc="-10" dirty="0">
                <a:solidFill>
                  <a:srgbClr val="675D58"/>
                </a:solidFill>
                <a:latin typeface="Times New Roman" panose="02020603050405020304" pitchFamily="18" charset="0"/>
                <a:cs typeface="Times New Roman" panose="02020603050405020304" pitchFamily="18" charset="0"/>
              </a:rPr>
              <a:t>responsible </a:t>
            </a:r>
            <a:r>
              <a:rPr sz="2800" dirty="0">
                <a:solidFill>
                  <a:srgbClr val="675D58"/>
                </a:solidFill>
                <a:latin typeface="Times New Roman" panose="02020603050405020304" pitchFamily="18" charset="0"/>
                <a:cs typeface="Times New Roman" panose="02020603050405020304" pitchFamily="18" charset="0"/>
              </a:rPr>
              <a:t>and  </a:t>
            </a:r>
            <a:r>
              <a:rPr sz="2800" spc="-20" dirty="0">
                <a:solidFill>
                  <a:srgbClr val="675D58"/>
                </a:solidFill>
                <a:latin typeface="Times New Roman" panose="02020603050405020304" pitchFamily="18" charset="0"/>
                <a:cs typeface="Times New Roman" panose="02020603050405020304" pitchFamily="18" charset="0"/>
              </a:rPr>
              <a:t>are</a:t>
            </a:r>
            <a:r>
              <a:rPr sz="2800" spc="-15" dirty="0">
                <a:solidFill>
                  <a:srgbClr val="675D58"/>
                </a:solidFill>
                <a:latin typeface="Times New Roman" panose="02020603050405020304" pitchFamily="18" charset="0"/>
                <a:cs typeface="Times New Roman" panose="02020603050405020304" pitchFamily="18" charset="0"/>
              </a:rPr>
              <a:t> accountable.</a:t>
            </a:r>
            <a:endParaRPr sz="2800" dirty="0">
              <a:latin typeface="Times New Roman" panose="02020603050405020304" pitchFamily="18" charset="0"/>
              <a:cs typeface="Times New Roman" panose="02020603050405020304" pitchFamily="18" charset="0"/>
            </a:endParaRPr>
          </a:p>
        </p:txBody>
      </p:sp>
      <p:sp>
        <p:nvSpPr>
          <p:cNvPr id="7" name="object 7"/>
          <p:cNvSpPr txBox="1">
            <a:spLocks noGrp="1"/>
          </p:cNvSpPr>
          <p:nvPr>
            <p:ph type="title"/>
          </p:nvPr>
        </p:nvSpPr>
        <p:spPr>
          <a:xfrm>
            <a:off x="1547241" y="467613"/>
            <a:ext cx="6271260" cy="873957"/>
          </a:xfrm>
          <a:prstGeom prst="rect">
            <a:avLst/>
          </a:prstGeom>
        </p:spPr>
        <p:txBody>
          <a:bodyPr vert="horz" wrap="square" lIns="0" tIns="12065" rIns="0" bIns="0" rtlCol="0">
            <a:spAutoFit/>
          </a:bodyPr>
          <a:lstStyle/>
          <a:p>
            <a:pPr marL="12700" algn="ctr">
              <a:lnSpc>
                <a:spcPct val="100000"/>
              </a:lnSpc>
              <a:spcBef>
                <a:spcPts val="95"/>
              </a:spcBef>
            </a:pPr>
            <a:r>
              <a:rPr sz="2800" spc="-10" dirty="0">
                <a:latin typeface="Times New Roman" panose="02020603050405020304" pitchFamily="18" charset="0"/>
                <a:cs typeface="Times New Roman" panose="02020603050405020304" pitchFamily="18" charset="0"/>
              </a:rPr>
              <a:t>THE ENVIRONMENT </a:t>
            </a:r>
            <a:r>
              <a:rPr sz="2800" spc="-15" dirty="0">
                <a:latin typeface="Times New Roman" panose="02020603050405020304" pitchFamily="18" charset="0"/>
                <a:cs typeface="Times New Roman" panose="02020603050405020304" pitchFamily="18" charset="0"/>
              </a:rPr>
              <a:t>FOR</a:t>
            </a:r>
            <a:r>
              <a:rPr sz="2800" spc="5" dirty="0">
                <a:latin typeface="Times New Roman" panose="02020603050405020304" pitchFamily="18" charset="0"/>
                <a:cs typeface="Times New Roman" panose="02020603050405020304" pitchFamily="18" charset="0"/>
              </a:rPr>
              <a:t> </a:t>
            </a:r>
            <a:r>
              <a:rPr sz="2800" spc="-25" dirty="0">
                <a:latin typeface="Times New Roman" panose="02020603050405020304" pitchFamily="18" charset="0"/>
                <a:cs typeface="Times New Roman" panose="02020603050405020304" pitchFamily="18" charset="0"/>
              </a:rPr>
              <a:t>ACCOUNTABILITY</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30504"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a:p>
          </p:txBody>
        </p:sp>
      </p:grpSp>
      <p:sp>
        <p:nvSpPr>
          <p:cNvPr id="5" name="object 5"/>
          <p:cNvSpPr/>
          <p:nvPr/>
        </p:nvSpPr>
        <p:spPr>
          <a:xfrm>
            <a:off x="8453628" y="5715000"/>
            <a:ext cx="242570"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a:p>
        </p:txBody>
      </p:sp>
      <p:sp>
        <p:nvSpPr>
          <p:cNvPr id="6" name="object 6"/>
          <p:cNvSpPr txBox="1"/>
          <p:nvPr/>
        </p:nvSpPr>
        <p:spPr>
          <a:xfrm>
            <a:off x="1088237" y="1572513"/>
            <a:ext cx="1945005" cy="443070"/>
          </a:xfrm>
          <a:prstGeom prst="rect">
            <a:avLst/>
          </a:prstGeom>
        </p:spPr>
        <p:txBody>
          <a:bodyPr vert="horz" wrap="square" lIns="0" tIns="12065" rIns="0" bIns="0" rtlCol="0">
            <a:spAutoFit/>
          </a:bodyPr>
          <a:lstStyle/>
          <a:p>
            <a:pPr marL="355600" marR="5080" indent="-343535" algn="just">
              <a:lnSpc>
                <a:spcPct val="100000"/>
              </a:lnSpc>
              <a:spcBef>
                <a:spcPts val="95"/>
              </a:spcBef>
            </a:pPr>
            <a:r>
              <a:rPr sz="2800" spc="-5" dirty="0">
                <a:solidFill>
                  <a:srgbClr val="675D58"/>
                </a:solidFill>
                <a:latin typeface="Arial"/>
                <a:cs typeface="Arial"/>
              </a:rPr>
              <a:t>»</a:t>
            </a:r>
            <a:endParaRPr sz="2800" dirty="0">
              <a:latin typeface="Carlito"/>
              <a:cs typeface="Carlito"/>
            </a:endParaRPr>
          </a:p>
        </p:txBody>
      </p:sp>
      <p:sp>
        <p:nvSpPr>
          <p:cNvPr id="7" name="object 7"/>
          <p:cNvSpPr txBox="1"/>
          <p:nvPr/>
        </p:nvSpPr>
        <p:spPr>
          <a:xfrm>
            <a:off x="1447800" y="1572513"/>
            <a:ext cx="7248398" cy="2179443"/>
          </a:xfrm>
          <a:prstGeom prst="rect">
            <a:avLst/>
          </a:prstGeom>
        </p:spPr>
        <p:txBody>
          <a:bodyPr vert="horz" wrap="square" lIns="0" tIns="12065" rIns="0" bIns="0" rtlCol="0">
            <a:spAutoFit/>
          </a:bodyPr>
          <a:lstStyle/>
          <a:p>
            <a:pPr marL="12700" marR="5080" indent="220979" algn="just">
              <a:spcBef>
                <a:spcPts val="95"/>
              </a:spcBef>
            </a:pPr>
            <a:r>
              <a:rPr lang="en-IN" sz="2800" spc="-15" dirty="0">
                <a:solidFill>
                  <a:srgbClr val="675D58"/>
                </a:solidFill>
                <a:latin typeface="Times New Roman" panose="02020603050405020304" pitchFamily="18" charset="0"/>
                <a:cs typeface="Times New Roman" panose="02020603050405020304" pitchFamily="18" charset="0"/>
              </a:rPr>
              <a:t>Having </a:t>
            </a:r>
            <a:r>
              <a:rPr lang="en-IN" sz="2800" spc="-5" dirty="0">
                <a:solidFill>
                  <a:srgbClr val="675D58"/>
                </a:solidFill>
                <a:latin typeface="Times New Roman" panose="02020603050405020304" pitchFamily="18" charset="0"/>
                <a:cs typeface="Times New Roman" panose="02020603050405020304" pitchFamily="18" charset="0"/>
              </a:rPr>
              <a:t>a </a:t>
            </a:r>
            <a:r>
              <a:rPr sz="2800" spc="-15" dirty="0">
                <a:solidFill>
                  <a:srgbClr val="675D58"/>
                </a:solidFill>
                <a:latin typeface="Times New Roman" panose="02020603050405020304" pitchFamily="18" charset="0"/>
                <a:cs typeface="Times New Roman" panose="02020603050405020304" pitchFamily="18" charset="0"/>
              </a:rPr>
              <a:t>proper attitude, </a:t>
            </a:r>
            <a:r>
              <a:rPr sz="2800" spc="-5" dirty="0">
                <a:solidFill>
                  <a:srgbClr val="675D58"/>
                </a:solidFill>
                <a:latin typeface="Times New Roman" panose="02020603050405020304" pitchFamily="18" charset="0"/>
                <a:cs typeface="Times New Roman" panose="02020603050405020304" pitchFamily="18" charset="0"/>
              </a:rPr>
              <a:t>a </a:t>
            </a:r>
            <a:r>
              <a:rPr sz="2800" spc="-15" dirty="0">
                <a:solidFill>
                  <a:srgbClr val="675D58"/>
                </a:solidFill>
                <a:latin typeface="Times New Roman" panose="02020603050405020304" pitchFamily="18" charset="0"/>
                <a:cs typeface="Times New Roman" panose="02020603050405020304" pitchFamily="18" charset="0"/>
              </a:rPr>
              <a:t>healthy </a:t>
            </a:r>
            <a:r>
              <a:rPr lang="en-IN" sz="2800" spc="-10" dirty="0">
                <a:solidFill>
                  <a:srgbClr val="675D58"/>
                </a:solidFill>
                <a:latin typeface="Times New Roman" panose="02020603050405020304" pitchFamily="18" charset="0"/>
                <a:cs typeface="Times New Roman" panose="02020603050405020304" pitchFamily="18" charset="0"/>
              </a:rPr>
              <a:t>di</a:t>
            </a:r>
            <a:r>
              <a:rPr lang="en-IN" sz="2800" dirty="0">
                <a:solidFill>
                  <a:srgbClr val="675D58"/>
                </a:solidFill>
                <a:latin typeface="Times New Roman" panose="02020603050405020304" pitchFamily="18" charset="0"/>
                <a:cs typeface="Times New Roman" panose="02020603050405020304" pitchFamily="18" charset="0"/>
              </a:rPr>
              <a:t>s</a:t>
            </a:r>
            <a:r>
              <a:rPr lang="en-IN" sz="2800" spc="-10" dirty="0">
                <a:solidFill>
                  <a:srgbClr val="675D58"/>
                </a:solidFill>
                <a:latin typeface="Times New Roman" panose="02020603050405020304" pitchFamily="18" charset="0"/>
                <a:cs typeface="Times New Roman" panose="02020603050405020304" pitchFamily="18" charset="0"/>
              </a:rPr>
              <a:t>pos</a:t>
            </a:r>
            <a:r>
              <a:rPr lang="en-IN" sz="2800" spc="-15" dirty="0">
                <a:solidFill>
                  <a:srgbClr val="675D58"/>
                </a:solidFill>
                <a:latin typeface="Times New Roman" panose="02020603050405020304" pitchFamily="18" charset="0"/>
                <a:cs typeface="Times New Roman" panose="02020603050405020304" pitchFamily="18" charset="0"/>
              </a:rPr>
              <a:t>i</a:t>
            </a:r>
            <a:r>
              <a:rPr lang="en-IN" sz="2800" dirty="0">
                <a:solidFill>
                  <a:srgbClr val="675D58"/>
                </a:solidFill>
                <a:latin typeface="Times New Roman" panose="02020603050405020304" pitchFamily="18" charset="0"/>
                <a:cs typeface="Times New Roman" panose="02020603050405020304" pitchFamily="18" charset="0"/>
              </a:rPr>
              <a:t>t</a:t>
            </a:r>
            <a:r>
              <a:rPr lang="en-IN" sz="2800" spc="-5" dirty="0">
                <a:solidFill>
                  <a:srgbClr val="675D58"/>
                </a:solidFill>
                <a:latin typeface="Times New Roman" panose="02020603050405020304" pitchFamily="18" charset="0"/>
                <a:cs typeface="Times New Roman" panose="02020603050405020304" pitchFamily="18" charset="0"/>
              </a:rPr>
              <a:t>ion </a:t>
            </a:r>
            <a:r>
              <a:rPr sz="2800" spc="-15" dirty="0">
                <a:solidFill>
                  <a:srgbClr val="675D58"/>
                </a:solidFill>
                <a:latin typeface="Times New Roman" panose="02020603050405020304" pitchFamily="18" charset="0"/>
                <a:cs typeface="Times New Roman" panose="02020603050405020304" pitchFamily="18" charset="0"/>
              </a:rPr>
              <a:t>towards </a:t>
            </a:r>
            <a:r>
              <a:rPr sz="2800" spc="-10" dirty="0">
                <a:solidFill>
                  <a:srgbClr val="675D58"/>
                </a:solidFill>
                <a:latin typeface="Times New Roman" panose="02020603050405020304" pitchFamily="18" charset="0"/>
                <a:cs typeface="Times New Roman" panose="02020603050405020304" pitchFamily="18" charset="0"/>
              </a:rPr>
              <a:t>accountability </a:t>
            </a:r>
            <a:r>
              <a:rPr sz="2800" dirty="0">
                <a:solidFill>
                  <a:srgbClr val="675D58"/>
                </a:solidFill>
                <a:latin typeface="Times New Roman" panose="02020603050405020304" pitchFamily="18" charset="0"/>
                <a:cs typeface="Times New Roman" panose="02020603050405020304" pitchFamily="18" charset="0"/>
              </a:rPr>
              <a:t>is </a:t>
            </a:r>
            <a:r>
              <a:rPr sz="2800" spc="-10" dirty="0">
                <a:solidFill>
                  <a:srgbClr val="675D58"/>
                </a:solidFill>
                <a:latin typeface="Times New Roman" panose="02020603050405020304" pitchFamily="18" charset="0"/>
                <a:cs typeface="Times New Roman" panose="02020603050405020304" pitchFamily="18" charset="0"/>
              </a:rPr>
              <a:t>not</a:t>
            </a:r>
            <a:r>
              <a:rPr lang="en-IN" sz="2800" spc="-10" dirty="0">
                <a:solidFill>
                  <a:srgbClr val="675D58"/>
                </a:solidFill>
                <a:latin typeface="Times New Roman" panose="02020603050405020304" pitchFamily="18" charset="0"/>
                <a:cs typeface="Times New Roman" panose="02020603050405020304" pitchFamily="18" charset="0"/>
              </a:rPr>
              <a:t> sufficient.</a:t>
            </a:r>
            <a:r>
              <a:rPr sz="2800" spc="-10" dirty="0">
                <a:solidFill>
                  <a:srgbClr val="675D58"/>
                </a:solidFill>
                <a:latin typeface="Times New Roman" panose="02020603050405020304" pitchFamily="18" charset="0"/>
                <a:cs typeface="Times New Roman" panose="02020603050405020304" pitchFamily="18" charset="0"/>
              </a:rPr>
              <a:t> </a:t>
            </a:r>
            <a:r>
              <a:rPr lang="en-IN" sz="2800" spc="-10" dirty="0">
                <a:solidFill>
                  <a:srgbClr val="675D58"/>
                </a:solidFill>
                <a:latin typeface="Times New Roman" panose="02020603050405020304" pitchFamily="18" charset="0"/>
                <a:cs typeface="Times New Roman" panose="02020603050405020304" pitchFamily="18" charset="0"/>
              </a:rPr>
              <a:t> </a:t>
            </a:r>
            <a:r>
              <a:rPr lang="en-IN" sz="2800" spc="-5" dirty="0">
                <a:solidFill>
                  <a:srgbClr val="675D58"/>
                </a:solidFill>
                <a:latin typeface="Times New Roman" panose="02020603050405020304" pitchFamily="18" charset="0"/>
                <a:cs typeface="Times New Roman" panose="02020603050405020304" pitchFamily="18" charset="0"/>
              </a:rPr>
              <a:t>It </a:t>
            </a:r>
            <a:r>
              <a:rPr sz="2800" spc="-15" dirty="0">
                <a:solidFill>
                  <a:srgbClr val="675D58"/>
                </a:solidFill>
                <a:latin typeface="Times New Roman" panose="02020603050405020304" pitchFamily="18" charset="0"/>
                <a:cs typeface="Times New Roman" panose="02020603050405020304" pitchFamily="18" charset="0"/>
              </a:rPr>
              <a:t>requires </a:t>
            </a:r>
            <a:r>
              <a:rPr sz="2800" spc="-5" dirty="0">
                <a:solidFill>
                  <a:srgbClr val="675D58"/>
                </a:solidFill>
                <a:latin typeface="Times New Roman" panose="02020603050405020304" pitchFamily="18" charset="0"/>
                <a:cs typeface="Times New Roman" panose="02020603050405020304" pitchFamily="18" charset="0"/>
              </a:rPr>
              <a:t>a </a:t>
            </a:r>
            <a:r>
              <a:rPr sz="2800" spc="-10" dirty="0">
                <a:solidFill>
                  <a:srgbClr val="675D58"/>
                </a:solidFill>
                <a:latin typeface="Times New Roman" panose="02020603050405020304" pitchFamily="18" charset="0"/>
                <a:cs typeface="Times New Roman" panose="02020603050405020304" pitchFamily="18" charset="0"/>
              </a:rPr>
              <a:t>technical</a:t>
            </a:r>
            <a:r>
              <a:rPr sz="2800" spc="345" dirty="0">
                <a:solidFill>
                  <a:srgbClr val="675D58"/>
                </a:solidFill>
                <a:latin typeface="Times New Roman" panose="02020603050405020304" pitchFamily="18" charset="0"/>
                <a:cs typeface="Times New Roman" panose="02020603050405020304" pitchFamily="18" charset="0"/>
              </a:rPr>
              <a:t> </a:t>
            </a:r>
            <a:r>
              <a:rPr sz="2800" spc="-10" dirty="0">
                <a:solidFill>
                  <a:srgbClr val="675D58"/>
                </a:solidFill>
                <a:latin typeface="Times New Roman" panose="02020603050405020304" pitchFamily="18" charset="0"/>
                <a:cs typeface="Times New Roman" panose="02020603050405020304" pitchFamily="18" charset="0"/>
              </a:rPr>
              <a:t>structure,</a:t>
            </a:r>
            <a:r>
              <a:rPr lang="en-US" sz="2800" spc="-10" dirty="0">
                <a:solidFill>
                  <a:srgbClr val="675D58"/>
                </a:solidFill>
                <a:latin typeface="Times New Roman" panose="02020603050405020304" pitchFamily="18" charset="0"/>
                <a:cs typeface="Times New Roman" panose="02020603050405020304" pitchFamily="18" charset="0"/>
              </a:rPr>
              <a:t> one that is </a:t>
            </a:r>
            <a:r>
              <a:rPr lang="en-US" sz="2800" spc="-15" dirty="0">
                <a:solidFill>
                  <a:srgbClr val="675D58"/>
                </a:solidFill>
                <a:latin typeface="Times New Roman" panose="02020603050405020304" pitchFamily="18" charset="0"/>
                <a:cs typeface="Times New Roman" panose="02020603050405020304" pitchFamily="18" charset="0"/>
              </a:rPr>
              <a:t>organizationally</a:t>
            </a:r>
            <a:r>
              <a:rPr lang="en-US" sz="2800" spc="15" dirty="0">
                <a:solidFill>
                  <a:srgbClr val="675D58"/>
                </a:solidFill>
                <a:latin typeface="Times New Roman" panose="02020603050405020304" pitchFamily="18" charset="0"/>
                <a:cs typeface="Times New Roman" panose="02020603050405020304" pitchFamily="18" charset="0"/>
              </a:rPr>
              <a:t> </a:t>
            </a:r>
            <a:r>
              <a:rPr lang="en-US" sz="2800" spc="-10" dirty="0">
                <a:solidFill>
                  <a:srgbClr val="675D58"/>
                </a:solidFill>
                <a:latin typeface="Times New Roman" panose="02020603050405020304" pitchFamily="18" charset="0"/>
                <a:cs typeface="Times New Roman" panose="02020603050405020304" pitchFamily="18" charset="0"/>
              </a:rPr>
              <a:t>sound.</a:t>
            </a:r>
            <a:endParaRPr lang="en-US" sz="2800" dirty="0">
              <a:latin typeface="Times New Roman" panose="02020603050405020304" pitchFamily="18" charset="0"/>
              <a:cs typeface="Times New Roman" panose="02020603050405020304" pitchFamily="18" charset="0"/>
            </a:endParaRPr>
          </a:p>
          <a:p>
            <a:pPr marL="12700" marR="5080" indent="220979" algn="just">
              <a:lnSpc>
                <a:spcPct val="100000"/>
              </a:lnSpc>
              <a:spcBef>
                <a:spcPts val="95"/>
              </a:spcBef>
            </a:pPr>
            <a:endParaRPr sz="2800" dirty="0">
              <a:latin typeface="Times New Roman" panose="02020603050405020304" pitchFamily="18" charset="0"/>
              <a:cs typeface="Times New Roman" panose="02020603050405020304" pitchFamily="18" charset="0"/>
            </a:endParaRPr>
          </a:p>
        </p:txBody>
      </p:sp>
      <p:sp>
        <p:nvSpPr>
          <p:cNvPr id="9" name="object 9"/>
          <p:cNvSpPr txBox="1"/>
          <p:nvPr/>
        </p:nvSpPr>
        <p:spPr>
          <a:xfrm>
            <a:off x="447802" y="381660"/>
            <a:ext cx="8619998" cy="1050288"/>
          </a:xfrm>
          <a:prstGeom prst="rect">
            <a:avLst/>
          </a:prstGeom>
        </p:spPr>
        <p:txBody>
          <a:bodyPr vert="horz" wrap="square" lIns="0" tIns="97790" rIns="0" bIns="0" rtlCol="0">
            <a:spAutoFit/>
          </a:bodyPr>
          <a:lstStyle/>
          <a:p>
            <a:pPr algn="ctr">
              <a:lnSpc>
                <a:spcPct val="100000"/>
              </a:lnSpc>
              <a:spcBef>
                <a:spcPts val="770"/>
              </a:spcBef>
            </a:pPr>
            <a:r>
              <a:rPr sz="2800" b="1" spc="-10" dirty="0">
                <a:solidFill>
                  <a:srgbClr val="675D58"/>
                </a:solidFill>
                <a:latin typeface="Times New Roman" panose="02020603050405020304" pitchFamily="18" charset="0"/>
                <a:cs typeface="Times New Roman" panose="02020603050405020304" pitchFamily="18" charset="0"/>
              </a:rPr>
              <a:t>THE ENVIRONMENT </a:t>
            </a:r>
            <a:r>
              <a:rPr sz="2800" b="1" spc="-15" dirty="0">
                <a:solidFill>
                  <a:srgbClr val="675D58"/>
                </a:solidFill>
                <a:latin typeface="Times New Roman" panose="02020603050405020304" pitchFamily="18" charset="0"/>
                <a:cs typeface="Times New Roman" panose="02020603050405020304" pitchFamily="18" charset="0"/>
              </a:rPr>
              <a:t>FOR</a:t>
            </a:r>
            <a:r>
              <a:rPr sz="2800" b="1" spc="30" dirty="0">
                <a:solidFill>
                  <a:srgbClr val="675D58"/>
                </a:solidFill>
                <a:latin typeface="Times New Roman" panose="02020603050405020304" pitchFamily="18" charset="0"/>
                <a:cs typeface="Times New Roman" panose="02020603050405020304" pitchFamily="18" charset="0"/>
              </a:rPr>
              <a:t> </a:t>
            </a:r>
            <a:r>
              <a:rPr sz="2800" b="1" spc="-25" dirty="0">
                <a:solidFill>
                  <a:srgbClr val="675D58"/>
                </a:solidFill>
                <a:latin typeface="Times New Roman" panose="02020603050405020304" pitchFamily="18" charset="0"/>
                <a:cs typeface="Times New Roman" panose="02020603050405020304" pitchFamily="18" charset="0"/>
              </a:rPr>
              <a:t>ACCOUNTABILITY</a:t>
            </a:r>
            <a:endParaRPr sz="2800" dirty="0">
              <a:latin typeface="Times New Roman" panose="02020603050405020304" pitchFamily="18" charset="0"/>
              <a:cs typeface="Times New Roman" panose="02020603050405020304" pitchFamily="18" charset="0"/>
            </a:endParaRPr>
          </a:p>
          <a:p>
            <a:pPr marL="635" algn="ctr">
              <a:lnSpc>
                <a:spcPct val="100000"/>
              </a:lnSpc>
              <a:spcBef>
                <a:spcPts val="675"/>
              </a:spcBef>
            </a:pPr>
            <a:r>
              <a:rPr sz="2800" b="1" spc="-10" dirty="0">
                <a:solidFill>
                  <a:srgbClr val="88AAD2"/>
                </a:solidFill>
                <a:latin typeface="Times New Roman" panose="02020603050405020304" pitchFamily="18" charset="0"/>
                <a:cs typeface="Times New Roman" panose="02020603050405020304" pitchFamily="18" charset="0"/>
              </a:rPr>
              <a:t>cont.</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7355" y="0"/>
            <a:ext cx="329132"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sp>
        <p:nvSpPr>
          <p:cNvPr id="5" name="object 5"/>
          <p:cNvSpPr/>
          <p:nvPr/>
        </p:nvSpPr>
        <p:spPr>
          <a:xfrm>
            <a:off x="8424841" y="5715000"/>
            <a:ext cx="346361"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6" name="object 6"/>
          <p:cNvSpPr txBox="1"/>
          <p:nvPr/>
        </p:nvSpPr>
        <p:spPr>
          <a:xfrm>
            <a:off x="226354" y="1143000"/>
            <a:ext cx="8273367" cy="5263620"/>
          </a:xfrm>
          <a:prstGeom prst="rect">
            <a:avLst/>
          </a:prstGeom>
        </p:spPr>
        <p:txBody>
          <a:bodyPr vert="horz" wrap="square" lIns="0" tIns="92075" rIns="0" bIns="0" rtlCol="0">
            <a:spAutoFit/>
          </a:bodyPr>
          <a:lstStyle/>
          <a:p>
            <a:pPr marL="355600" marR="5080" indent="-343535" algn="just">
              <a:lnSpc>
                <a:spcPct val="80000"/>
              </a:lnSpc>
              <a:spcBef>
                <a:spcPts val="725"/>
              </a:spcBef>
            </a:pPr>
            <a:r>
              <a:rPr sz="2800" dirty="0">
                <a:solidFill>
                  <a:srgbClr val="675D58"/>
                </a:solidFill>
                <a:latin typeface="Times New Roman" panose="02020603050405020304" pitchFamily="18" charset="0"/>
                <a:cs typeface="Times New Roman" panose="02020603050405020304" pitchFamily="18" charset="0"/>
              </a:rPr>
              <a:t>» </a:t>
            </a:r>
            <a:r>
              <a:rPr sz="2800" spc="-5" dirty="0">
                <a:solidFill>
                  <a:srgbClr val="675D58"/>
                </a:solidFill>
                <a:latin typeface="Times New Roman" panose="02020603050405020304" pitchFamily="18" charset="0"/>
                <a:cs typeface="Times New Roman" panose="02020603050405020304" pitchFamily="18" charset="0"/>
              </a:rPr>
              <a:t>Certain institutional </a:t>
            </a:r>
            <a:r>
              <a:rPr sz="2800" spc="-10" dirty="0">
                <a:solidFill>
                  <a:srgbClr val="675D58"/>
                </a:solidFill>
                <a:latin typeface="Times New Roman" panose="02020603050405020304" pitchFamily="18" charset="0"/>
                <a:cs typeface="Times New Roman" panose="02020603050405020304" pitchFamily="18" charset="0"/>
              </a:rPr>
              <a:t>arrangements, </a:t>
            </a:r>
            <a:r>
              <a:rPr sz="2800" spc="-5" dirty="0">
                <a:solidFill>
                  <a:srgbClr val="675D58"/>
                </a:solidFill>
                <a:latin typeface="Times New Roman" panose="02020603050405020304" pitchFamily="18" charset="0"/>
                <a:cs typeface="Times New Roman" panose="02020603050405020304" pitchFamily="18" charset="0"/>
              </a:rPr>
              <a:t>particularly  </a:t>
            </a:r>
            <a:r>
              <a:rPr sz="2800" dirty="0">
                <a:solidFill>
                  <a:srgbClr val="675D58"/>
                </a:solidFill>
                <a:latin typeface="Times New Roman" panose="02020603050405020304" pitchFamily="18" charset="0"/>
                <a:cs typeface="Times New Roman" panose="02020603050405020304" pitchFamily="18" charset="0"/>
              </a:rPr>
              <a:t>in </a:t>
            </a:r>
            <a:r>
              <a:rPr sz="2800" spc="-10" dirty="0">
                <a:solidFill>
                  <a:srgbClr val="675D58"/>
                </a:solidFill>
                <a:latin typeface="Times New Roman" panose="02020603050405020304" pitchFamily="18" charset="0"/>
                <a:cs typeface="Times New Roman" panose="02020603050405020304" pitchFamily="18" charset="0"/>
              </a:rPr>
              <a:t>government, </a:t>
            </a:r>
            <a:r>
              <a:rPr sz="2800" spc="-20" dirty="0">
                <a:solidFill>
                  <a:srgbClr val="675D58"/>
                </a:solidFill>
                <a:latin typeface="Times New Roman" panose="02020603050405020304" pitchFamily="18" charset="0"/>
                <a:cs typeface="Times New Roman" panose="02020603050405020304" pitchFamily="18" charset="0"/>
              </a:rPr>
              <a:t>have conferred </a:t>
            </a:r>
            <a:r>
              <a:rPr sz="2800" dirty="0">
                <a:solidFill>
                  <a:srgbClr val="675D58"/>
                </a:solidFill>
                <a:latin typeface="Times New Roman" panose="02020603050405020304" pitchFamily="18" charset="0"/>
                <a:cs typeface="Times New Roman" panose="02020603050405020304" pitchFamily="18" charset="0"/>
              </a:rPr>
              <a:t>a </a:t>
            </a:r>
            <a:r>
              <a:rPr sz="2800" spc="-20" dirty="0">
                <a:solidFill>
                  <a:srgbClr val="675D58"/>
                </a:solidFill>
                <a:latin typeface="Times New Roman" panose="02020603050405020304" pitchFamily="18" charset="0"/>
                <a:cs typeface="Times New Roman" panose="02020603050405020304" pitchFamily="18" charset="0"/>
              </a:rPr>
              <a:t>status </a:t>
            </a:r>
            <a:r>
              <a:rPr sz="2800" spc="-10" dirty="0">
                <a:solidFill>
                  <a:srgbClr val="675D58"/>
                </a:solidFill>
                <a:latin typeface="Times New Roman" panose="02020603050405020304" pitchFamily="18" charset="0"/>
                <a:cs typeface="Times New Roman" panose="02020603050405020304" pitchFamily="18" charset="0"/>
              </a:rPr>
              <a:t>of  </a:t>
            </a:r>
            <a:r>
              <a:rPr sz="2800" spc="-5" dirty="0">
                <a:solidFill>
                  <a:srgbClr val="675D58"/>
                </a:solidFill>
                <a:latin typeface="Times New Roman" panose="02020603050405020304" pitchFamily="18" charset="0"/>
                <a:cs typeface="Times New Roman" panose="02020603050405020304" pitchFamily="18" charset="0"/>
              </a:rPr>
              <a:t>independence or </a:t>
            </a:r>
            <a:r>
              <a:rPr sz="2800" spc="-15" dirty="0">
                <a:solidFill>
                  <a:srgbClr val="675D58"/>
                </a:solidFill>
                <a:latin typeface="Times New Roman" panose="02020603050405020304" pitchFamily="18" charset="0"/>
                <a:cs typeface="Times New Roman" panose="02020603050405020304" pitchFamily="18" charset="0"/>
              </a:rPr>
              <a:t>autonomy to </a:t>
            </a:r>
            <a:r>
              <a:rPr sz="2800" dirty="0">
                <a:solidFill>
                  <a:srgbClr val="675D58"/>
                </a:solidFill>
                <a:latin typeface="Times New Roman" panose="02020603050405020304" pitchFamily="18" charset="0"/>
                <a:cs typeface="Times New Roman" panose="02020603050405020304" pitchFamily="18" charset="0"/>
              </a:rPr>
              <a:t>particular  </a:t>
            </a:r>
            <a:r>
              <a:rPr sz="2800" spc="-5" dirty="0">
                <a:solidFill>
                  <a:srgbClr val="675D58"/>
                </a:solidFill>
                <a:latin typeface="Times New Roman" panose="02020603050405020304" pitchFamily="18" charset="0"/>
                <a:cs typeface="Times New Roman" panose="02020603050405020304" pitchFamily="18" charset="0"/>
              </a:rPr>
              <a:t>agencies </a:t>
            </a:r>
            <a:r>
              <a:rPr sz="2800" spc="-10" dirty="0">
                <a:solidFill>
                  <a:srgbClr val="675D58"/>
                </a:solidFill>
                <a:latin typeface="Times New Roman" panose="02020603050405020304" pitchFamily="18" charset="0"/>
                <a:cs typeface="Times New Roman" panose="02020603050405020304" pitchFamily="18" charset="0"/>
              </a:rPr>
              <a:t>that </a:t>
            </a:r>
            <a:r>
              <a:rPr sz="2800" spc="-20" dirty="0">
                <a:solidFill>
                  <a:srgbClr val="675D58"/>
                </a:solidFill>
                <a:latin typeface="Times New Roman" panose="02020603050405020304" pitchFamily="18" charset="0"/>
                <a:cs typeface="Times New Roman" panose="02020603050405020304" pitchFamily="18" charset="0"/>
              </a:rPr>
              <a:t>have </a:t>
            </a:r>
            <a:r>
              <a:rPr sz="2800" spc="-10" dirty="0">
                <a:solidFill>
                  <a:srgbClr val="675D58"/>
                </a:solidFill>
                <a:latin typeface="Times New Roman" panose="02020603050405020304" pitchFamily="18" charset="0"/>
                <a:cs typeface="Times New Roman" panose="02020603050405020304" pitchFamily="18" charset="0"/>
              </a:rPr>
              <a:t>to </a:t>
            </a:r>
            <a:r>
              <a:rPr sz="2800" dirty="0">
                <a:solidFill>
                  <a:srgbClr val="675D58"/>
                </a:solidFill>
                <a:latin typeface="Times New Roman" panose="02020603050405020304" pitchFamily="18" charset="0"/>
                <a:cs typeface="Times New Roman" panose="02020603050405020304" pitchFamily="18" charset="0"/>
              </a:rPr>
              <a:t>be </a:t>
            </a:r>
            <a:r>
              <a:rPr sz="2800" spc="-5" dirty="0">
                <a:solidFill>
                  <a:srgbClr val="675D58"/>
                </a:solidFill>
                <a:latin typeface="Times New Roman" panose="02020603050405020304" pitchFamily="18" charset="0"/>
                <a:cs typeface="Times New Roman" panose="02020603050405020304" pitchFamily="18" charset="0"/>
              </a:rPr>
              <a:t>managed </a:t>
            </a:r>
            <a:r>
              <a:rPr sz="2800" spc="-15" dirty="0">
                <a:solidFill>
                  <a:srgbClr val="675D58"/>
                </a:solidFill>
                <a:latin typeface="Times New Roman" panose="02020603050405020304" pitchFamily="18" charset="0"/>
                <a:cs typeface="Times New Roman" panose="02020603050405020304" pitchFamily="18" charset="0"/>
              </a:rPr>
              <a:t>free  </a:t>
            </a:r>
            <a:r>
              <a:rPr sz="2800" spc="-10" dirty="0">
                <a:solidFill>
                  <a:srgbClr val="675D58"/>
                </a:solidFill>
                <a:latin typeface="Times New Roman" panose="02020603050405020304" pitchFamily="18" charset="0"/>
                <a:cs typeface="Times New Roman" panose="02020603050405020304" pitchFamily="18" charset="0"/>
              </a:rPr>
              <a:t>of  </a:t>
            </a:r>
            <a:r>
              <a:rPr sz="2800" spc="-5" dirty="0">
                <a:solidFill>
                  <a:srgbClr val="675D58"/>
                </a:solidFill>
                <a:latin typeface="Times New Roman" panose="02020603050405020304" pitchFamily="18" charset="0"/>
                <a:cs typeface="Times New Roman" panose="02020603050405020304" pitchFamily="18" charset="0"/>
              </a:rPr>
              <a:t>political </a:t>
            </a:r>
            <a:r>
              <a:rPr sz="2800" spc="-15" dirty="0">
                <a:solidFill>
                  <a:srgbClr val="675D58"/>
                </a:solidFill>
                <a:latin typeface="Times New Roman" panose="02020603050405020304" pitchFamily="18" charset="0"/>
                <a:cs typeface="Times New Roman" panose="02020603050405020304" pitchFamily="18" charset="0"/>
              </a:rPr>
              <a:t>interference,</a:t>
            </a:r>
            <a:r>
              <a:rPr sz="2800" spc="555" dirty="0">
                <a:solidFill>
                  <a:srgbClr val="675D58"/>
                </a:solidFill>
                <a:latin typeface="Times New Roman" panose="02020603050405020304" pitchFamily="18" charset="0"/>
                <a:cs typeface="Times New Roman" panose="02020603050405020304" pitchFamily="18" charset="0"/>
              </a:rPr>
              <a:t> </a:t>
            </a:r>
            <a:r>
              <a:rPr sz="2800" spc="-5" dirty="0">
                <a:solidFill>
                  <a:srgbClr val="675D58"/>
                </a:solidFill>
                <a:latin typeface="Times New Roman" panose="02020603050405020304" pitchFamily="18" charset="0"/>
                <a:cs typeface="Times New Roman" panose="02020603050405020304" pitchFamily="18" charset="0"/>
              </a:rPr>
              <a:t>or dealt </a:t>
            </a:r>
            <a:r>
              <a:rPr sz="2800" dirty="0">
                <a:solidFill>
                  <a:srgbClr val="675D58"/>
                </a:solidFill>
                <a:latin typeface="Times New Roman" panose="02020603050405020304" pitchFamily="18" charset="0"/>
                <a:cs typeface="Times New Roman" panose="02020603050405020304" pitchFamily="18" charset="0"/>
              </a:rPr>
              <a:t>with </a:t>
            </a:r>
            <a:r>
              <a:rPr sz="2800" spc="-15" dirty="0">
                <a:solidFill>
                  <a:srgbClr val="675D58"/>
                </a:solidFill>
                <a:latin typeface="Times New Roman" panose="02020603050405020304" pitchFamily="18" charset="0"/>
                <a:cs typeface="Times New Roman" panose="02020603050405020304" pitchFamily="18" charset="0"/>
              </a:rPr>
              <a:t>at  </a:t>
            </a:r>
            <a:r>
              <a:rPr sz="2800" spc="-35" dirty="0">
                <a:solidFill>
                  <a:srgbClr val="675D58"/>
                </a:solidFill>
                <a:latin typeface="Times New Roman" panose="02020603050405020304" pitchFamily="18" charset="0"/>
                <a:cs typeface="Times New Roman" panose="02020603050405020304" pitchFamily="18" charset="0"/>
              </a:rPr>
              <a:t>arm’s  </a:t>
            </a:r>
            <a:r>
              <a:rPr sz="2800" spc="-10" dirty="0">
                <a:solidFill>
                  <a:srgbClr val="675D58"/>
                </a:solidFill>
                <a:latin typeface="Times New Roman" panose="02020603050405020304" pitchFamily="18" charset="0"/>
                <a:cs typeface="Times New Roman" panose="02020603050405020304" pitchFamily="18" charset="0"/>
              </a:rPr>
              <a:t>length, given </a:t>
            </a:r>
            <a:r>
              <a:rPr sz="2800" dirty="0">
                <a:solidFill>
                  <a:srgbClr val="675D58"/>
                </a:solidFill>
                <a:latin typeface="Times New Roman" panose="02020603050405020304" pitchFamily="18" charset="0"/>
                <a:cs typeface="Times New Roman" panose="02020603050405020304" pitchFamily="18" charset="0"/>
              </a:rPr>
              <a:t>the </a:t>
            </a:r>
            <a:r>
              <a:rPr sz="2800" spc="-5" dirty="0">
                <a:solidFill>
                  <a:srgbClr val="675D58"/>
                </a:solidFill>
                <a:latin typeface="Times New Roman" panose="02020603050405020304" pitchFamily="18" charset="0"/>
                <a:cs typeface="Times New Roman" panose="02020603050405020304" pitchFamily="18" charset="0"/>
              </a:rPr>
              <a:t>politically sensitive </a:t>
            </a:r>
            <a:r>
              <a:rPr sz="2800" spc="-15" dirty="0">
                <a:solidFill>
                  <a:srgbClr val="675D58"/>
                </a:solidFill>
                <a:latin typeface="Times New Roman" panose="02020603050405020304" pitchFamily="18" charset="0"/>
                <a:cs typeface="Times New Roman" panose="02020603050405020304" pitchFamily="18" charset="0"/>
              </a:rPr>
              <a:t>nature </a:t>
            </a:r>
            <a:r>
              <a:rPr sz="2800" spc="-10" dirty="0">
                <a:solidFill>
                  <a:srgbClr val="675D58"/>
                </a:solidFill>
                <a:latin typeface="Times New Roman" panose="02020603050405020304" pitchFamily="18" charset="0"/>
                <a:cs typeface="Times New Roman" panose="02020603050405020304" pitchFamily="18" charset="0"/>
              </a:rPr>
              <a:t>of  </a:t>
            </a:r>
            <a:r>
              <a:rPr sz="2800" dirty="0">
                <a:solidFill>
                  <a:srgbClr val="675D58"/>
                </a:solidFill>
                <a:latin typeface="Times New Roman" panose="02020603050405020304" pitchFamily="18" charset="0"/>
                <a:cs typeface="Times New Roman" panose="02020603050405020304" pitchFamily="18" charset="0"/>
              </a:rPr>
              <a:t>their activities. </a:t>
            </a:r>
            <a:r>
              <a:rPr sz="2800" spc="-15" dirty="0">
                <a:solidFill>
                  <a:srgbClr val="675D58"/>
                </a:solidFill>
                <a:latin typeface="Times New Roman" panose="02020603050405020304" pitchFamily="18" charset="0"/>
                <a:cs typeface="Times New Roman" panose="02020603050405020304" pitchFamily="18" charset="0"/>
              </a:rPr>
              <a:t>There are many </a:t>
            </a:r>
            <a:r>
              <a:rPr sz="2800" spc="-5" dirty="0">
                <a:solidFill>
                  <a:srgbClr val="675D58"/>
                </a:solidFill>
                <a:latin typeface="Times New Roman" panose="02020603050405020304" pitchFamily="18" charset="0"/>
                <a:cs typeface="Times New Roman" panose="02020603050405020304" pitchFamily="18" charset="0"/>
              </a:rPr>
              <a:t>such agencies:  </a:t>
            </a:r>
            <a:r>
              <a:rPr sz="2800" dirty="0">
                <a:solidFill>
                  <a:srgbClr val="675D58"/>
                </a:solidFill>
                <a:latin typeface="Times New Roman" panose="02020603050405020304" pitchFamily="18" charset="0"/>
                <a:cs typeface="Times New Roman" panose="02020603050405020304" pitchFamily="18" charset="0"/>
              </a:rPr>
              <a:t>the </a:t>
            </a:r>
            <a:r>
              <a:rPr sz="2800" spc="-15" dirty="0">
                <a:solidFill>
                  <a:srgbClr val="675D58"/>
                </a:solidFill>
                <a:latin typeface="Times New Roman" panose="02020603050405020304" pitchFamily="18" charset="0"/>
                <a:cs typeface="Times New Roman" panose="02020603050405020304" pitchFamily="18" charset="0"/>
              </a:rPr>
              <a:t>central </a:t>
            </a:r>
            <a:r>
              <a:rPr sz="2800" spc="-5" dirty="0">
                <a:solidFill>
                  <a:srgbClr val="675D58"/>
                </a:solidFill>
                <a:latin typeface="Times New Roman" panose="02020603050405020304" pitchFamily="18" charset="0"/>
                <a:cs typeface="Times New Roman" panose="02020603050405020304" pitchFamily="18" charset="0"/>
              </a:rPr>
              <a:t>banking </a:t>
            </a:r>
            <a:r>
              <a:rPr sz="2800" spc="-20" dirty="0">
                <a:solidFill>
                  <a:srgbClr val="675D58"/>
                </a:solidFill>
                <a:latin typeface="Times New Roman" panose="02020603050405020304" pitchFamily="18" charset="0"/>
                <a:cs typeface="Times New Roman" panose="02020603050405020304" pitchFamily="18" charset="0"/>
              </a:rPr>
              <a:t>authority, </a:t>
            </a:r>
            <a:r>
              <a:rPr sz="2800" dirty="0">
                <a:solidFill>
                  <a:srgbClr val="675D58"/>
                </a:solidFill>
                <a:latin typeface="Times New Roman" panose="02020603050405020304" pitchFamily="18" charset="0"/>
                <a:cs typeface="Times New Roman" panose="02020603050405020304" pitchFamily="18" charset="0"/>
              </a:rPr>
              <a:t>the </a:t>
            </a:r>
            <a:r>
              <a:rPr sz="2800" spc="-25" dirty="0">
                <a:solidFill>
                  <a:srgbClr val="675D58"/>
                </a:solidFill>
                <a:latin typeface="Times New Roman" panose="02020603050405020304" pitchFamily="18" charset="0"/>
                <a:cs typeface="Times New Roman" panose="02020603050405020304" pitchFamily="18" charset="0"/>
              </a:rPr>
              <a:t>state  </a:t>
            </a:r>
            <a:r>
              <a:rPr sz="2800" spc="-10" dirty="0">
                <a:solidFill>
                  <a:srgbClr val="675D58"/>
                </a:solidFill>
                <a:latin typeface="Times New Roman" panose="02020603050405020304" pitchFamily="18" charset="0"/>
                <a:cs typeface="Times New Roman" panose="02020603050405020304" pitchFamily="18" charset="0"/>
              </a:rPr>
              <a:t>broadcasting </a:t>
            </a:r>
            <a:r>
              <a:rPr sz="2800" spc="-25" dirty="0">
                <a:solidFill>
                  <a:srgbClr val="675D58"/>
                </a:solidFill>
                <a:latin typeface="Times New Roman" panose="02020603050405020304" pitchFamily="18" charset="0"/>
                <a:cs typeface="Times New Roman" panose="02020603050405020304" pitchFamily="18" charset="0"/>
              </a:rPr>
              <a:t>system, </a:t>
            </a:r>
            <a:r>
              <a:rPr sz="2800" spc="-5" dirty="0">
                <a:solidFill>
                  <a:srgbClr val="675D58"/>
                </a:solidFill>
                <a:latin typeface="Times New Roman" panose="02020603050405020304" pitchFamily="18" charset="0"/>
                <a:cs typeface="Times New Roman" panose="02020603050405020304" pitchFamily="18" charset="0"/>
              </a:rPr>
              <a:t>grant-giving </a:t>
            </a:r>
            <a:r>
              <a:rPr sz="2800" spc="-10" dirty="0">
                <a:solidFill>
                  <a:srgbClr val="675D58"/>
                </a:solidFill>
                <a:latin typeface="Times New Roman" panose="02020603050405020304" pitchFamily="18" charset="0"/>
                <a:cs typeface="Times New Roman" panose="02020603050405020304" pitchFamily="18" charset="0"/>
              </a:rPr>
              <a:t>agencies,  regulatory </a:t>
            </a:r>
            <a:r>
              <a:rPr sz="2800" dirty="0">
                <a:solidFill>
                  <a:srgbClr val="675D58"/>
                </a:solidFill>
                <a:latin typeface="Times New Roman" panose="02020603050405020304" pitchFamily="18" charset="0"/>
                <a:cs typeface="Times New Roman" panose="02020603050405020304" pitchFamily="18" charset="0"/>
              </a:rPr>
              <a:t>and </a:t>
            </a:r>
            <a:r>
              <a:rPr sz="2800" spc="-5" dirty="0">
                <a:solidFill>
                  <a:srgbClr val="675D58"/>
                </a:solidFill>
                <a:latin typeface="Times New Roman" panose="02020603050405020304" pitchFamily="18" charset="0"/>
                <a:cs typeface="Times New Roman" panose="02020603050405020304" pitchFamily="18" charset="0"/>
              </a:rPr>
              <a:t>quasi-judicial agencies, and </a:t>
            </a:r>
            <a:r>
              <a:rPr sz="2800" spc="-10" dirty="0">
                <a:solidFill>
                  <a:srgbClr val="675D58"/>
                </a:solidFill>
                <a:latin typeface="Times New Roman" panose="02020603050405020304" pitchFamily="18" charset="0"/>
                <a:cs typeface="Times New Roman" panose="02020603050405020304" pitchFamily="18" charset="0"/>
              </a:rPr>
              <a:t>so </a:t>
            </a:r>
            <a:r>
              <a:rPr sz="2800" spc="-5" dirty="0">
                <a:solidFill>
                  <a:srgbClr val="675D58"/>
                </a:solidFill>
                <a:latin typeface="Times New Roman" panose="02020603050405020304" pitchFamily="18" charset="0"/>
                <a:cs typeface="Times New Roman" panose="02020603050405020304" pitchFamily="18" charset="0"/>
              </a:rPr>
              <a:t>on.  </a:t>
            </a:r>
            <a:r>
              <a:rPr sz="2800" spc="-10" dirty="0">
                <a:solidFill>
                  <a:srgbClr val="675D58"/>
                </a:solidFill>
                <a:latin typeface="Times New Roman" panose="02020603050405020304" pitchFamily="18" charset="0"/>
                <a:cs typeface="Times New Roman" panose="02020603050405020304" pitchFamily="18" charset="0"/>
              </a:rPr>
              <a:t>They </a:t>
            </a:r>
            <a:r>
              <a:rPr sz="2800" spc="-15" dirty="0">
                <a:solidFill>
                  <a:srgbClr val="675D58"/>
                </a:solidFill>
                <a:latin typeface="Times New Roman" panose="02020603050405020304" pitchFamily="18" charset="0"/>
                <a:cs typeface="Times New Roman" panose="02020603050405020304" pitchFamily="18" charset="0"/>
              </a:rPr>
              <a:t>are </a:t>
            </a:r>
            <a:r>
              <a:rPr sz="2800" spc="-5" dirty="0">
                <a:solidFill>
                  <a:srgbClr val="675D58"/>
                </a:solidFill>
                <a:latin typeface="Times New Roman" panose="02020603050405020304" pitchFamily="18" charset="0"/>
                <a:cs typeface="Times New Roman" panose="02020603050405020304" pitchFamily="18" charset="0"/>
              </a:rPr>
              <a:t>placed </a:t>
            </a:r>
            <a:r>
              <a:rPr sz="2800" spc="-15" dirty="0">
                <a:solidFill>
                  <a:srgbClr val="675D58"/>
                </a:solidFill>
                <a:latin typeface="Times New Roman" panose="02020603050405020304" pitchFamily="18" charset="0"/>
                <a:cs typeface="Times New Roman" panose="02020603050405020304" pitchFamily="18" charset="0"/>
              </a:rPr>
              <a:t>at </a:t>
            </a:r>
            <a:r>
              <a:rPr sz="2800" dirty="0">
                <a:solidFill>
                  <a:srgbClr val="675D58"/>
                </a:solidFill>
                <a:latin typeface="Times New Roman" panose="02020603050405020304" pitchFamily="18" charset="0"/>
                <a:cs typeface="Times New Roman" panose="02020603050405020304" pitchFamily="18" charset="0"/>
              </a:rPr>
              <a:t>a </a:t>
            </a:r>
            <a:r>
              <a:rPr sz="2800" spc="-15" dirty="0">
                <a:solidFill>
                  <a:srgbClr val="675D58"/>
                </a:solidFill>
                <a:latin typeface="Times New Roman" panose="02020603050405020304" pitchFamily="18" charset="0"/>
                <a:cs typeface="Times New Roman" panose="02020603050405020304" pitchFamily="18" charset="0"/>
              </a:rPr>
              <a:t>deliberate </a:t>
            </a:r>
            <a:r>
              <a:rPr sz="2800" spc="-10" dirty="0">
                <a:solidFill>
                  <a:srgbClr val="675D58"/>
                </a:solidFill>
                <a:latin typeface="Times New Roman" panose="02020603050405020304" pitchFamily="18" charset="0"/>
                <a:cs typeface="Times New Roman" panose="02020603050405020304" pitchFamily="18" charset="0"/>
              </a:rPr>
              <a:t>distance </a:t>
            </a:r>
            <a:r>
              <a:rPr sz="2800" spc="-15" dirty="0">
                <a:solidFill>
                  <a:srgbClr val="675D58"/>
                </a:solidFill>
                <a:latin typeface="Times New Roman" panose="02020603050405020304" pitchFamily="18" charset="0"/>
                <a:cs typeface="Times New Roman" panose="02020603050405020304" pitchFamily="18" charset="0"/>
              </a:rPr>
              <a:t>from </a:t>
            </a:r>
            <a:r>
              <a:rPr sz="2800" dirty="0">
                <a:solidFill>
                  <a:srgbClr val="675D58"/>
                </a:solidFill>
                <a:latin typeface="Times New Roman" panose="02020603050405020304" pitchFamily="18" charset="0"/>
                <a:cs typeface="Times New Roman" panose="02020603050405020304" pitchFamily="18" charset="0"/>
              </a:rPr>
              <a:t>the  </a:t>
            </a:r>
            <a:r>
              <a:rPr sz="2800" spc="-5" dirty="0">
                <a:solidFill>
                  <a:srgbClr val="675D58"/>
                </a:solidFill>
                <a:latin typeface="Times New Roman" panose="02020603050405020304" pitchFamily="18" charset="0"/>
                <a:cs typeface="Times New Roman" panose="02020603050405020304" pitchFamily="18" charset="0"/>
              </a:rPr>
              <a:t>very body </a:t>
            </a:r>
            <a:r>
              <a:rPr sz="2800" dirty="0">
                <a:solidFill>
                  <a:srgbClr val="675D58"/>
                </a:solidFill>
                <a:latin typeface="Times New Roman" panose="02020603050405020304" pitchFamily="18" charset="0"/>
                <a:cs typeface="Times New Roman" panose="02020603050405020304" pitchFamily="18" charset="0"/>
              </a:rPr>
              <a:t>– </a:t>
            </a:r>
            <a:r>
              <a:rPr sz="2800" spc="-5" dirty="0">
                <a:solidFill>
                  <a:srgbClr val="675D58"/>
                </a:solidFill>
                <a:latin typeface="Times New Roman" panose="02020603050405020304" pitchFamily="18" charset="0"/>
                <a:cs typeface="Times New Roman" panose="02020603050405020304" pitchFamily="18" charset="0"/>
              </a:rPr>
              <a:t>Congress or </a:t>
            </a:r>
            <a:r>
              <a:rPr sz="2800" dirty="0">
                <a:solidFill>
                  <a:srgbClr val="675D58"/>
                </a:solidFill>
                <a:latin typeface="Times New Roman" panose="02020603050405020304" pitchFamily="18" charset="0"/>
                <a:cs typeface="Times New Roman" panose="02020603050405020304" pitchFamily="18" charset="0"/>
              </a:rPr>
              <a:t>the </a:t>
            </a:r>
            <a:r>
              <a:rPr sz="2800" spc="-10" dirty="0">
                <a:solidFill>
                  <a:srgbClr val="675D58"/>
                </a:solidFill>
                <a:latin typeface="Times New Roman" panose="02020603050405020304" pitchFamily="18" charset="0"/>
                <a:cs typeface="Times New Roman" panose="02020603050405020304" pitchFamily="18" charset="0"/>
              </a:rPr>
              <a:t>government </a:t>
            </a:r>
            <a:r>
              <a:rPr sz="2800" spc="-5" dirty="0">
                <a:solidFill>
                  <a:srgbClr val="675D58"/>
                </a:solidFill>
                <a:latin typeface="Times New Roman" panose="02020603050405020304" pitchFamily="18" charset="0"/>
                <a:cs typeface="Times New Roman" panose="02020603050405020304" pitchFamily="18" charset="0"/>
              </a:rPr>
              <a:t>that  </a:t>
            </a:r>
            <a:r>
              <a:rPr sz="2800" spc="-15" dirty="0">
                <a:solidFill>
                  <a:srgbClr val="675D58"/>
                </a:solidFill>
                <a:latin typeface="Times New Roman" panose="02020603050405020304" pitchFamily="18" charset="0"/>
                <a:cs typeface="Times New Roman" panose="02020603050405020304" pitchFamily="18" charset="0"/>
              </a:rPr>
              <a:t>created </a:t>
            </a:r>
            <a:r>
              <a:rPr sz="2800" spc="-10" dirty="0">
                <a:solidFill>
                  <a:srgbClr val="675D58"/>
                </a:solidFill>
                <a:latin typeface="Times New Roman" panose="02020603050405020304" pitchFamily="18" charset="0"/>
                <a:cs typeface="Times New Roman" panose="02020603050405020304" pitchFamily="18" charset="0"/>
              </a:rPr>
              <a:t>them. </a:t>
            </a:r>
            <a:r>
              <a:rPr sz="2800" spc="-5" dirty="0">
                <a:solidFill>
                  <a:srgbClr val="675D58"/>
                </a:solidFill>
                <a:latin typeface="Times New Roman" panose="02020603050405020304" pitchFamily="18" charset="0"/>
                <a:cs typeface="Times New Roman" panose="02020603050405020304" pitchFamily="18" charset="0"/>
              </a:rPr>
              <a:t>This autonomous </a:t>
            </a:r>
            <a:r>
              <a:rPr sz="2800" spc="-15" dirty="0">
                <a:solidFill>
                  <a:srgbClr val="675D58"/>
                </a:solidFill>
                <a:latin typeface="Times New Roman" panose="02020603050405020304" pitchFamily="18" charset="0"/>
                <a:cs typeface="Times New Roman" panose="02020603050405020304" pitchFamily="18" charset="0"/>
              </a:rPr>
              <a:t>status </a:t>
            </a:r>
            <a:r>
              <a:rPr sz="2800" spc="-10" dirty="0">
                <a:solidFill>
                  <a:srgbClr val="675D58"/>
                </a:solidFill>
                <a:latin typeface="Times New Roman" panose="02020603050405020304" pitchFamily="18" charset="0"/>
                <a:cs typeface="Times New Roman" panose="02020603050405020304" pitchFamily="18" charset="0"/>
              </a:rPr>
              <a:t>should  </a:t>
            </a:r>
            <a:r>
              <a:rPr sz="2800" spc="-5" dirty="0">
                <a:solidFill>
                  <a:srgbClr val="675D58"/>
                </a:solidFill>
                <a:latin typeface="Times New Roman" panose="02020603050405020304" pitchFamily="18" charset="0"/>
                <a:cs typeface="Times New Roman" panose="02020603050405020304" pitchFamily="18" charset="0"/>
              </a:rPr>
              <a:t>not </a:t>
            </a:r>
            <a:r>
              <a:rPr sz="2800" spc="-25" dirty="0">
                <a:solidFill>
                  <a:srgbClr val="675D58"/>
                </a:solidFill>
                <a:latin typeface="Times New Roman" panose="02020603050405020304" pitchFamily="18" charset="0"/>
                <a:cs typeface="Times New Roman" panose="02020603050405020304" pitchFamily="18" charset="0"/>
              </a:rPr>
              <a:t>exempt </a:t>
            </a:r>
            <a:r>
              <a:rPr sz="2800" spc="-5" dirty="0">
                <a:solidFill>
                  <a:srgbClr val="675D58"/>
                </a:solidFill>
                <a:latin typeface="Times New Roman" panose="02020603050405020304" pitchFamily="18" charset="0"/>
                <a:cs typeface="Times New Roman" panose="02020603050405020304" pitchFamily="18" charset="0"/>
              </a:rPr>
              <a:t>them </a:t>
            </a:r>
            <a:r>
              <a:rPr sz="2800" spc="-10" dirty="0">
                <a:solidFill>
                  <a:srgbClr val="675D58"/>
                </a:solidFill>
                <a:latin typeface="Times New Roman" panose="02020603050405020304" pitchFamily="18" charset="0"/>
                <a:cs typeface="Times New Roman" panose="02020603050405020304" pitchFamily="18" charset="0"/>
              </a:rPr>
              <a:t>from </a:t>
            </a:r>
            <a:r>
              <a:rPr sz="2800" spc="-5" dirty="0">
                <a:solidFill>
                  <a:srgbClr val="675D58"/>
                </a:solidFill>
                <a:latin typeface="Times New Roman" panose="02020603050405020304" pitchFamily="18" charset="0"/>
                <a:cs typeface="Times New Roman" panose="02020603050405020304" pitchFamily="18" charset="0"/>
              </a:rPr>
              <a:t>being </a:t>
            </a:r>
            <a:r>
              <a:rPr sz="2800" spc="-10" dirty="0">
                <a:solidFill>
                  <a:srgbClr val="675D58"/>
                </a:solidFill>
                <a:latin typeface="Times New Roman" panose="02020603050405020304" pitchFamily="18" charset="0"/>
                <a:cs typeface="Times New Roman" panose="02020603050405020304" pitchFamily="18" charset="0"/>
              </a:rPr>
              <a:t>accountable,  </a:t>
            </a:r>
            <a:r>
              <a:rPr sz="2800" dirty="0">
                <a:solidFill>
                  <a:srgbClr val="675D58"/>
                </a:solidFill>
                <a:latin typeface="Times New Roman" panose="02020603050405020304" pitchFamily="18" charset="0"/>
                <a:cs typeface="Times New Roman" panose="02020603050405020304" pitchFamily="18" charset="0"/>
              </a:rPr>
              <a:t>although </a:t>
            </a:r>
            <a:r>
              <a:rPr sz="2800" spc="-10" dirty="0">
                <a:solidFill>
                  <a:srgbClr val="675D58"/>
                </a:solidFill>
                <a:latin typeface="Times New Roman" panose="02020603050405020304" pitchFamily="18" charset="0"/>
                <a:cs typeface="Times New Roman" panose="02020603050405020304" pitchFamily="18" charset="0"/>
              </a:rPr>
              <a:t>some would argue </a:t>
            </a:r>
            <a:r>
              <a:rPr sz="2800" spc="-5" dirty="0">
                <a:solidFill>
                  <a:srgbClr val="675D58"/>
                </a:solidFill>
                <a:latin typeface="Times New Roman" panose="02020603050405020304" pitchFamily="18" charset="0"/>
                <a:cs typeface="Times New Roman" panose="02020603050405020304" pitchFamily="18" charset="0"/>
              </a:rPr>
              <a:t>that </a:t>
            </a:r>
            <a:r>
              <a:rPr sz="2800" spc="-15" dirty="0">
                <a:solidFill>
                  <a:srgbClr val="675D58"/>
                </a:solidFill>
                <a:latin typeface="Times New Roman" panose="02020603050405020304" pitchFamily="18" charset="0"/>
                <a:cs typeface="Times New Roman" panose="02020603050405020304" pitchFamily="18" charset="0"/>
              </a:rPr>
              <a:t>to </a:t>
            </a:r>
            <a:r>
              <a:rPr sz="2800" spc="-25" dirty="0">
                <a:solidFill>
                  <a:srgbClr val="675D58"/>
                </a:solidFill>
                <a:latin typeface="Times New Roman" panose="02020603050405020304" pitchFamily="18" charset="0"/>
                <a:cs typeface="Times New Roman" panose="02020603050405020304" pitchFamily="18" charset="0"/>
              </a:rPr>
              <a:t>make </a:t>
            </a:r>
            <a:r>
              <a:rPr sz="2800" spc="-10" dirty="0">
                <a:solidFill>
                  <a:srgbClr val="675D58"/>
                </a:solidFill>
                <a:latin typeface="Times New Roman" panose="02020603050405020304" pitchFamily="18" charset="0"/>
                <a:cs typeface="Times New Roman" panose="02020603050405020304" pitchFamily="18" charset="0"/>
              </a:rPr>
              <a:t>them  </a:t>
            </a:r>
            <a:r>
              <a:rPr sz="2800" spc="-5" dirty="0">
                <a:solidFill>
                  <a:srgbClr val="675D58"/>
                </a:solidFill>
                <a:latin typeface="Times New Roman" panose="02020603050405020304" pitchFamily="18" charset="0"/>
                <a:cs typeface="Times New Roman" panose="02020603050405020304" pitchFamily="18" charset="0"/>
              </a:rPr>
              <a:t>directly </a:t>
            </a:r>
            <a:r>
              <a:rPr sz="2800" spc="-10" dirty="0">
                <a:solidFill>
                  <a:srgbClr val="675D58"/>
                </a:solidFill>
                <a:latin typeface="Times New Roman" panose="02020603050405020304" pitchFamily="18" charset="0"/>
                <a:cs typeface="Times New Roman" panose="02020603050405020304" pitchFamily="18" charset="0"/>
              </a:rPr>
              <a:t>accountable </a:t>
            </a:r>
            <a:r>
              <a:rPr sz="2800" spc="-15" dirty="0">
                <a:solidFill>
                  <a:srgbClr val="675D58"/>
                </a:solidFill>
                <a:latin typeface="Times New Roman" panose="02020603050405020304" pitchFamily="18" charset="0"/>
                <a:cs typeface="Times New Roman" panose="02020603050405020304" pitchFamily="18" charset="0"/>
              </a:rPr>
              <a:t>to </a:t>
            </a:r>
            <a:r>
              <a:rPr sz="2800" dirty="0">
                <a:solidFill>
                  <a:srgbClr val="675D58"/>
                </a:solidFill>
                <a:latin typeface="Times New Roman" panose="02020603050405020304" pitchFamily="18" charset="0"/>
                <a:cs typeface="Times New Roman" panose="02020603050405020304" pitchFamily="18" charset="0"/>
              </a:rPr>
              <a:t>the </a:t>
            </a:r>
            <a:r>
              <a:rPr sz="2800" spc="-10" dirty="0">
                <a:solidFill>
                  <a:srgbClr val="675D58"/>
                </a:solidFill>
                <a:latin typeface="Times New Roman" panose="02020603050405020304" pitchFamily="18" charset="0"/>
                <a:cs typeface="Times New Roman" panose="02020603050405020304" pitchFamily="18" charset="0"/>
              </a:rPr>
              <a:t>body that </a:t>
            </a:r>
            <a:r>
              <a:rPr sz="2800" spc="-15" dirty="0">
                <a:solidFill>
                  <a:srgbClr val="675D58"/>
                </a:solidFill>
                <a:latin typeface="Times New Roman" panose="02020603050405020304" pitchFamily="18" charset="0"/>
                <a:cs typeface="Times New Roman" panose="02020603050405020304" pitchFamily="18" charset="0"/>
              </a:rPr>
              <a:t>created  </a:t>
            </a:r>
            <a:r>
              <a:rPr sz="2800" dirty="0">
                <a:solidFill>
                  <a:srgbClr val="675D58"/>
                </a:solidFill>
                <a:latin typeface="Times New Roman" panose="02020603050405020304" pitchFamily="18" charset="0"/>
                <a:cs typeface="Times New Roman" panose="02020603050405020304" pitchFamily="18" charset="0"/>
              </a:rPr>
              <a:t>them is </a:t>
            </a:r>
            <a:r>
              <a:rPr sz="2800" spc="-15" dirty="0">
                <a:solidFill>
                  <a:srgbClr val="675D58"/>
                </a:solidFill>
                <a:latin typeface="Times New Roman" panose="02020603050405020304" pitchFamily="18" charset="0"/>
                <a:cs typeface="Times New Roman" panose="02020603050405020304" pitchFamily="18" charset="0"/>
              </a:rPr>
              <a:t>to invite</a:t>
            </a:r>
            <a:r>
              <a:rPr sz="2800" spc="-35" dirty="0">
                <a:solidFill>
                  <a:srgbClr val="675D58"/>
                </a:solidFill>
                <a:latin typeface="Times New Roman" panose="02020603050405020304" pitchFamily="18" charset="0"/>
                <a:cs typeface="Times New Roman" panose="02020603050405020304" pitchFamily="18" charset="0"/>
              </a:rPr>
              <a:t> </a:t>
            </a:r>
            <a:r>
              <a:rPr sz="2800" spc="-15" dirty="0">
                <a:solidFill>
                  <a:srgbClr val="675D58"/>
                </a:solidFill>
                <a:latin typeface="Times New Roman" panose="02020603050405020304" pitchFamily="18" charset="0"/>
                <a:cs typeface="Times New Roman" panose="02020603050405020304" pitchFamily="18" charset="0"/>
              </a:rPr>
              <a:t>interference.</a:t>
            </a:r>
            <a:endParaRPr sz="2800" dirty="0">
              <a:latin typeface="Times New Roman" panose="02020603050405020304" pitchFamily="18" charset="0"/>
              <a:cs typeface="Times New Roman" panose="02020603050405020304" pitchFamily="18" charset="0"/>
            </a:endParaRPr>
          </a:p>
        </p:txBody>
      </p:sp>
      <p:sp>
        <p:nvSpPr>
          <p:cNvPr id="7" name="object 7"/>
          <p:cNvSpPr txBox="1">
            <a:spLocks noGrp="1"/>
          </p:cNvSpPr>
          <p:nvPr>
            <p:ph type="title"/>
          </p:nvPr>
        </p:nvSpPr>
        <p:spPr>
          <a:xfrm>
            <a:off x="1447800" y="314655"/>
            <a:ext cx="7467600" cy="443070"/>
          </a:xfrm>
          <a:prstGeom prst="rect">
            <a:avLst/>
          </a:prstGeom>
        </p:spPr>
        <p:txBody>
          <a:bodyPr vert="horz" wrap="square" lIns="0" tIns="12065" rIns="0" bIns="0" rtlCol="0">
            <a:spAutoFit/>
          </a:bodyPr>
          <a:lstStyle/>
          <a:p>
            <a:pPr marL="12700">
              <a:lnSpc>
                <a:spcPct val="100000"/>
              </a:lnSpc>
              <a:spcBef>
                <a:spcPts val="95"/>
              </a:spcBef>
            </a:pPr>
            <a:r>
              <a:rPr sz="2800" spc="-25" dirty="0">
                <a:latin typeface="Times New Roman" panose="02020603050405020304" pitchFamily="18" charset="0"/>
                <a:cs typeface="Times New Roman" panose="02020603050405020304" pitchFamily="18" charset="0"/>
              </a:rPr>
              <a:t>AUTONOMY </a:t>
            </a:r>
            <a:r>
              <a:rPr sz="2800" spc="-10" dirty="0">
                <a:latin typeface="Times New Roman" panose="02020603050405020304" pitchFamily="18" charset="0"/>
                <a:cs typeface="Times New Roman" panose="02020603050405020304" pitchFamily="18" charset="0"/>
              </a:rPr>
              <a:t>AND</a:t>
            </a:r>
            <a:r>
              <a:rPr sz="2800" spc="10" dirty="0">
                <a:latin typeface="Times New Roman" panose="02020603050405020304" pitchFamily="18" charset="0"/>
                <a:cs typeface="Times New Roman" panose="02020603050405020304" pitchFamily="18" charset="0"/>
              </a:rPr>
              <a:t> </a:t>
            </a:r>
            <a:r>
              <a:rPr sz="2800" spc="-25" dirty="0">
                <a:latin typeface="Times New Roman" panose="02020603050405020304" pitchFamily="18" charset="0"/>
                <a:cs typeface="Times New Roman" panose="02020603050405020304" pitchFamily="18" charset="0"/>
              </a:rPr>
              <a:t>ACCOUNTABILITY</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1905000"/>
            <a:ext cx="8408670" cy="3474669"/>
          </a:xfrm>
          <a:prstGeom prst="rect">
            <a:avLst/>
          </a:prstGeom>
        </p:spPr>
        <p:txBody>
          <a:bodyPr vert="horz" wrap="square" lIns="0" tIns="12065" rIns="0" bIns="0" rtlCol="0">
            <a:spAutoFit/>
          </a:bodyPr>
          <a:lstStyle/>
          <a:p>
            <a:pPr marL="12700" marR="47625">
              <a:lnSpc>
                <a:spcPct val="100000"/>
              </a:lnSpc>
              <a:spcBef>
                <a:spcPts val="95"/>
              </a:spcBef>
            </a:pPr>
            <a:r>
              <a:rPr sz="2800" spc="-5" dirty="0">
                <a:latin typeface="Times New Roman" panose="02020603050405020304" pitchFamily="18" charset="0"/>
                <a:cs typeface="Times New Roman" panose="02020603050405020304" pitchFamily="18" charset="0"/>
              </a:rPr>
              <a:t>Accountability is one of </a:t>
            </a:r>
            <a:r>
              <a:rPr sz="2800" dirty="0">
                <a:latin typeface="Times New Roman" panose="02020603050405020304" pitchFamily="18" charset="0"/>
                <a:cs typeface="Times New Roman" panose="02020603050405020304" pitchFamily="18" charset="0"/>
              </a:rPr>
              <a:t>those </a:t>
            </a:r>
            <a:r>
              <a:rPr sz="2800" spc="-5" dirty="0">
                <a:latin typeface="Times New Roman" panose="02020603050405020304" pitchFamily="18" charset="0"/>
                <a:cs typeface="Times New Roman" panose="02020603050405020304" pitchFamily="18" charset="0"/>
              </a:rPr>
              <a:t>golden concepts that no one  </a:t>
            </a:r>
            <a:r>
              <a:rPr sz="2800" spc="-10" dirty="0">
                <a:latin typeface="Times New Roman" panose="02020603050405020304" pitchFamily="18" charset="0"/>
                <a:cs typeface="Times New Roman" panose="02020603050405020304" pitchFamily="18" charset="0"/>
              </a:rPr>
              <a:t>can </a:t>
            </a:r>
            <a:r>
              <a:rPr sz="2800" dirty="0">
                <a:latin typeface="Times New Roman" panose="02020603050405020304" pitchFamily="18" charset="0"/>
                <a:cs typeface="Times New Roman" panose="02020603050405020304" pitchFamily="18" charset="0"/>
              </a:rPr>
              <a:t>be </a:t>
            </a:r>
            <a:r>
              <a:rPr sz="2800" spc="-5" dirty="0">
                <a:latin typeface="Times New Roman" panose="02020603050405020304" pitchFamily="18" charset="0"/>
                <a:cs typeface="Times New Roman" panose="02020603050405020304" pitchFamily="18" charset="0"/>
              </a:rPr>
              <a:t>against. It is increasingly used in political discourse  and </a:t>
            </a:r>
            <a:r>
              <a:rPr sz="2800" dirty="0">
                <a:latin typeface="Times New Roman" panose="02020603050405020304" pitchFamily="18" charset="0"/>
                <a:cs typeface="Times New Roman" panose="02020603050405020304" pitchFamily="18" charset="0"/>
              </a:rPr>
              <a:t>policy </a:t>
            </a:r>
            <a:r>
              <a:rPr sz="2800" spc="-5" dirty="0">
                <a:latin typeface="Times New Roman" panose="02020603050405020304" pitchFamily="18" charset="0"/>
                <a:cs typeface="Times New Roman" panose="02020603050405020304" pitchFamily="18" charset="0"/>
              </a:rPr>
              <a:t>documents because it conveys an image of  transparency and</a:t>
            </a:r>
            <a:r>
              <a:rPr sz="2800" spc="-1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trustworthiness.</a:t>
            </a:r>
          </a:p>
          <a:p>
            <a:pPr>
              <a:lnSpc>
                <a:spcPct val="100000"/>
              </a:lnSpc>
              <a:spcBef>
                <a:spcPts val="25"/>
              </a:spcBef>
            </a:pPr>
            <a:endParaRPr sz="2800" dirty="0">
              <a:latin typeface="Times New Roman" panose="02020603050405020304" pitchFamily="18" charset="0"/>
              <a:cs typeface="Times New Roman" panose="02020603050405020304" pitchFamily="18" charset="0"/>
            </a:endParaRPr>
          </a:p>
          <a:p>
            <a:pPr marL="165100" marR="5080">
              <a:lnSpc>
                <a:spcPct val="100000"/>
              </a:lnSpc>
            </a:pPr>
            <a:r>
              <a:rPr sz="2800" spc="-20" dirty="0">
                <a:latin typeface="Times New Roman" panose="02020603050405020304" pitchFamily="18" charset="0"/>
                <a:cs typeface="Times New Roman" panose="02020603050405020304" pitchFamily="18" charset="0"/>
              </a:rPr>
              <a:t>However, </a:t>
            </a:r>
            <a:r>
              <a:rPr sz="2800" spc="-5" dirty="0">
                <a:latin typeface="Times New Roman" panose="02020603050405020304" pitchFamily="18" charset="0"/>
                <a:cs typeface="Times New Roman" panose="02020603050405020304" pitchFamily="18" charset="0"/>
              </a:rPr>
              <a:t>its evocative powers </a:t>
            </a:r>
            <a:r>
              <a:rPr sz="2800" spc="-10" dirty="0">
                <a:latin typeface="Times New Roman" panose="02020603050405020304" pitchFamily="18" charset="0"/>
                <a:cs typeface="Times New Roman" panose="02020603050405020304" pitchFamily="18" charset="0"/>
              </a:rPr>
              <a:t>make </a:t>
            </a:r>
            <a:r>
              <a:rPr sz="2800" spc="-5" dirty="0">
                <a:latin typeface="Times New Roman" panose="02020603050405020304" pitchFamily="18" charset="0"/>
                <a:cs typeface="Times New Roman" panose="02020603050405020304" pitchFamily="18" charset="0"/>
              </a:rPr>
              <a:t>it also a very e</a:t>
            </a:r>
            <a:r>
              <a:rPr lang="en-US" sz="2800" spc="-5" dirty="0">
                <a:latin typeface="Times New Roman" panose="02020603050405020304" pitchFamily="18" charset="0"/>
                <a:cs typeface="Times New Roman" panose="02020603050405020304" pitchFamily="18" charset="0"/>
              </a:rPr>
              <a:t>xc</a:t>
            </a:r>
            <a:r>
              <a:rPr sz="2800" spc="-5" dirty="0">
                <a:latin typeface="Times New Roman" panose="02020603050405020304" pitchFamily="18" charset="0"/>
                <a:cs typeface="Times New Roman" panose="02020603050405020304" pitchFamily="18" charset="0"/>
              </a:rPr>
              <a:t>lusive  concept because it </a:t>
            </a:r>
            <a:r>
              <a:rPr sz="2800" spc="-10" dirty="0">
                <a:latin typeface="Times New Roman" panose="02020603050405020304" pitchFamily="18" charset="0"/>
                <a:cs typeface="Times New Roman" panose="02020603050405020304" pitchFamily="18" charset="0"/>
              </a:rPr>
              <a:t>can mean many different </a:t>
            </a:r>
            <a:r>
              <a:rPr sz="2800" dirty="0">
                <a:latin typeface="Times New Roman" panose="02020603050405020304" pitchFamily="18" charset="0"/>
                <a:cs typeface="Times New Roman" panose="02020603050405020304" pitchFamily="18" charset="0"/>
              </a:rPr>
              <a:t>things </a:t>
            </a:r>
            <a:r>
              <a:rPr sz="2800" spc="-5" dirty="0">
                <a:latin typeface="Times New Roman" panose="02020603050405020304" pitchFamily="18" charset="0"/>
                <a:cs typeface="Times New Roman" panose="02020603050405020304" pitchFamily="18" charset="0"/>
              </a:rPr>
              <a:t>to  </a:t>
            </a:r>
            <a:r>
              <a:rPr sz="2800" spc="-10" dirty="0">
                <a:latin typeface="Times New Roman" panose="02020603050405020304" pitchFamily="18" charset="0"/>
                <a:cs typeface="Times New Roman" panose="02020603050405020304" pitchFamily="18" charset="0"/>
              </a:rPr>
              <a:t>different </a:t>
            </a:r>
            <a:r>
              <a:rPr sz="2800" spc="-5" dirty="0">
                <a:latin typeface="Times New Roman" panose="02020603050405020304" pitchFamily="18" charset="0"/>
                <a:cs typeface="Times New Roman" panose="02020603050405020304" pitchFamily="18" charset="0"/>
              </a:rPr>
              <a:t>people,</a:t>
            </a:r>
            <a:endParaRPr sz="2800" dirty="0">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307340" y="616965"/>
            <a:ext cx="6433820" cy="444352"/>
          </a:xfrm>
          <a:prstGeom prst="rect">
            <a:avLst/>
          </a:prstGeom>
        </p:spPr>
        <p:txBody>
          <a:bodyPr vert="horz" wrap="square" lIns="0" tIns="13335" rIns="0" bIns="0" rtlCol="0">
            <a:spAutoFit/>
          </a:bodyPr>
          <a:lstStyle/>
          <a:p>
            <a:pPr marL="12700">
              <a:lnSpc>
                <a:spcPct val="100000"/>
              </a:lnSpc>
              <a:spcBef>
                <a:spcPts val="105"/>
              </a:spcBef>
            </a:pPr>
            <a:r>
              <a:rPr sz="2800" b="1" spc="-150" dirty="0">
                <a:latin typeface="Times New Roman" panose="02020603050405020304" pitchFamily="18" charset="0"/>
                <a:cs typeface="Times New Roman" panose="02020603050405020304" pitchFamily="18" charset="0"/>
              </a:rPr>
              <a:t>The</a:t>
            </a:r>
            <a:r>
              <a:rPr sz="2800" b="1" spc="-455" dirty="0">
                <a:latin typeface="Times New Roman" panose="02020603050405020304" pitchFamily="18" charset="0"/>
                <a:cs typeface="Times New Roman" panose="02020603050405020304" pitchFamily="18" charset="0"/>
              </a:rPr>
              <a:t> </a:t>
            </a:r>
            <a:r>
              <a:rPr sz="2800" b="1" spc="-125" dirty="0">
                <a:latin typeface="Times New Roman" panose="02020603050405020304" pitchFamily="18" charset="0"/>
                <a:cs typeface="Times New Roman" panose="02020603050405020304" pitchFamily="18" charset="0"/>
              </a:rPr>
              <a:t>Concept</a:t>
            </a:r>
            <a:r>
              <a:rPr sz="2800" b="1" spc="-310" dirty="0">
                <a:latin typeface="Times New Roman" panose="02020603050405020304" pitchFamily="18" charset="0"/>
                <a:cs typeface="Times New Roman" panose="02020603050405020304" pitchFamily="18" charset="0"/>
              </a:rPr>
              <a:t> </a:t>
            </a:r>
            <a:r>
              <a:rPr sz="2800" b="1" spc="-85" dirty="0">
                <a:latin typeface="Times New Roman" panose="02020603050405020304" pitchFamily="18" charset="0"/>
                <a:cs typeface="Times New Roman" panose="02020603050405020304" pitchFamily="18" charset="0"/>
              </a:rPr>
              <a:t>of</a:t>
            </a:r>
            <a:r>
              <a:rPr sz="2800" b="1" spc="-310" dirty="0">
                <a:latin typeface="Times New Roman" panose="02020603050405020304" pitchFamily="18" charset="0"/>
                <a:cs typeface="Times New Roman" panose="02020603050405020304" pitchFamily="18" charset="0"/>
              </a:rPr>
              <a:t> </a:t>
            </a:r>
            <a:r>
              <a:rPr sz="2800" b="1" spc="-120" dirty="0">
                <a:latin typeface="Times New Roman" panose="02020603050405020304" pitchFamily="18" charset="0"/>
                <a:cs typeface="Times New Roman" panose="02020603050405020304" pitchFamily="18" charset="0"/>
              </a:rPr>
              <a:t>Public</a:t>
            </a:r>
            <a:r>
              <a:rPr sz="2800" b="1" spc="-430" dirty="0">
                <a:latin typeface="Times New Roman" panose="02020603050405020304" pitchFamily="18" charset="0"/>
                <a:cs typeface="Times New Roman" panose="02020603050405020304" pitchFamily="18" charset="0"/>
              </a:rPr>
              <a:t> </a:t>
            </a:r>
            <a:r>
              <a:rPr sz="2800" b="1" spc="-110" dirty="0">
                <a:latin typeface="Times New Roman" panose="02020603050405020304" pitchFamily="18" charset="0"/>
                <a:cs typeface="Times New Roman" panose="02020603050405020304" pitchFamily="18" charset="0"/>
              </a:rPr>
              <a:t>Accountability</a:t>
            </a:r>
            <a:endParaRPr sz="2800" dirty="0">
              <a:latin typeface="Times New Roman" panose="02020603050405020304" pitchFamily="18" charset="0"/>
              <a:cs typeface="Times New Roman" panose="02020603050405020304" pitchFamily="18" charset="0"/>
            </a:endParaRPr>
          </a:p>
        </p:txBody>
      </p:sp>
      <p:grpSp>
        <p:nvGrpSpPr>
          <p:cNvPr id="4" name="object 2">
            <a:extLst>
              <a:ext uri="{FF2B5EF4-FFF2-40B4-BE49-F238E27FC236}">
                <a16:creationId xmlns:a16="http://schemas.microsoft.com/office/drawing/2014/main" id="{D2EB5F7B-C0D2-4ABB-BDDA-BB951D347CD8}"/>
              </a:ext>
            </a:extLst>
          </p:cNvPr>
          <p:cNvGrpSpPr/>
          <p:nvPr/>
        </p:nvGrpSpPr>
        <p:grpSpPr>
          <a:xfrm>
            <a:off x="0" y="0"/>
            <a:ext cx="230504" cy="6858000"/>
            <a:chOff x="0" y="0"/>
            <a:chExt cx="230504" cy="6858000"/>
          </a:xfrm>
        </p:grpSpPr>
        <p:sp>
          <p:nvSpPr>
            <p:cNvPr id="5" name="object 3">
              <a:extLst>
                <a:ext uri="{FF2B5EF4-FFF2-40B4-BE49-F238E27FC236}">
                  <a16:creationId xmlns:a16="http://schemas.microsoft.com/office/drawing/2014/main" id="{BD1B811B-C6A2-4040-B00F-E7F20376A0FC}"/>
                </a:ext>
              </a:extLst>
            </p:cNvPr>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6" name="object 4">
              <a:extLst>
                <a:ext uri="{FF2B5EF4-FFF2-40B4-BE49-F238E27FC236}">
                  <a16:creationId xmlns:a16="http://schemas.microsoft.com/office/drawing/2014/main" id="{2E48F4C4-552F-40FD-8B06-5312863273C2}"/>
                </a:ext>
              </a:extLst>
            </p:cNvPr>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30504"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a:p>
          </p:txBody>
        </p:sp>
      </p:grpSp>
      <p:sp>
        <p:nvSpPr>
          <p:cNvPr id="5" name="object 5"/>
          <p:cNvSpPr/>
          <p:nvPr/>
        </p:nvSpPr>
        <p:spPr>
          <a:xfrm>
            <a:off x="8453628" y="5715000"/>
            <a:ext cx="242570"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a:p>
        </p:txBody>
      </p:sp>
      <p:sp>
        <p:nvSpPr>
          <p:cNvPr id="6" name="object 6"/>
          <p:cNvSpPr txBox="1"/>
          <p:nvPr/>
        </p:nvSpPr>
        <p:spPr>
          <a:xfrm>
            <a:off x="1201013" y="1113408"/>
            <a:ext cx="6543675" cy="2570575"/>
          </a:xfrm>
          <a:prstGeom prst="rect">
            <a:avLst/>
          </a:prstGeom>
        </p:spPr>
        <p:txBody>
          <a:bodyPr vert="horz" wrap="square" lIns="0" tIns="122555" rIns="0" bIns="0" rtlCol="0">
            <a:spAutoFit/>
          </a:bodyPr>
          <a:lstStyle/>
          <a:p>
            <a:pPr marL="12700" algn="ctr">
              <a:lnSpc>
                <a:spcPct val="100000"/>
              </a:lnSpc>
              <a:spcBef>
                <a:spcPts val="965"/>
              </a:spcBef>
            </a:pPr>
            <a:r>
              <a:rPr sz="3600" b="1" spc="-5" dirty="0">
                <a:latin typeface="Times New Roman" panose="02020603050405020304" pitchFamily="18" charset="0"/>
                <a:cs typeface="Times New Roman" panose="02020603050405020304" pitchFamily="18" charset="0"/>
              </a:rPr>
              <a:t>DIMENSIONS OF</a:t>
            </a:r>
            <a:r>
              <a:rPr sz="3600" b="1" spc="-35" dirty="0">
                <a:latin typeface="Times New Roman" panose="02020603050405020304" pitchFamily="18" charset="0"/>
                <a:cs typeface="Times New Roman" panose="02020603050405020304" pitchFamily="18" charset="0"/>
              </a:rPr>
              <a:t> </a:t>
            </a:r>
            <a:r>
              <a:rPr sz="3600" b="1" spc="-25" dirty="0">
                <a:latin typeface="Times New Roman" panose="02020603050405020304" pitchFamily="18" charset="0"/>
                <a:cs typeface="Times New Roman" panose="02020603050405020304" pitchFamily="18" charset="0"/>
              </a:rPr>
              <a:t>ACCOUNTABILITY</a:t>
            </a:r>
            <a:endParaRPr sz="3600" dirty="0">
              <a:latin typeface="Times New Roman" panose="02020603050405020304" pitchFamily="18" charset="0"/>
              <a:cs typeface="Times New Roman" panose="02020603050405020304" pitchFamily="18" charset="0"/>
            </a:endParaRPr>
          </a:p>
          <a:p>
            <a:pPr marL="343535" indent="-331470">
              <a:lnSpc>
                <a:spcPct val="100000"/>
              </a:lnSpc>
              <a:spcBef>
                <a:spcPts val="865"/>
              </a:spcBef>
              <a:buChar char="&gt;"/>
              <a:tabLst>
                <a:tab pos="344170" algn="l"/>
              </a:tabLst>
            </a:pPr>
            <a:r>
              <a:rPr sz="3600" b="1" spc="-15" dirty="0">
                <a:latin typeface="Times New Roman" panose="02020603050405020304" pitchFamily="18" charset="0"/>
                <a:cs typeface="Times New Roman" panose="02020603050405020304" pitchFamily="18" charset="0"/>
              </a:rPr>
              <a:t>Internal</a:t>
            </a:r>
            <a:r>
              <a:rPr sz="3600" b="1" spc="-5" dirty="0">
                <a:latin typeface="Times New Roman" panose="02020603050405020304" pitchFamily="18" charset="0"/>
                <a:cs typeface="Times New Roman" panose="02020603050405020304" pitchFamily="18" charset="0"/>
              </a:rPr>
              <a:t> </a:t>
            </a:r>
            <a:r>
              <a:rPr sz="3600" b="1" dirty="0">
                <a:latin typeface="Times New Roman" panose="02020603050405020304" pitchFamily="18" charset="0"/>
                <a:cs typeface="Times New Roman" panose="02020603050405020304" pitchFamily="18" charset="0"/>
              </a:rPr>
              <a:t>and</a:t>
            </a:r>
            <a:endParaRPr sz="3600" dirty="0">
              <a:latin typeface="Times New Roman" panose="02020603050405020304" pitchFamily="18" charset="0"/>
              <a:cs typeface="Times New Roman" panose="02020603050405020304" pitchFamily="18" charset="0"/>
            </a:endParaRPr>
          </a:p>
          <a:p>
            <a:pPr marL="343535" indent="-331470">
              <a:lnSpc>
                <a:spcPct val="100000"/>
              </a:lnSpc>
              <a:spcBef>
                <a:spcPts val="865"/>
              </a:spcBef>
              <a:buChar char="&gt;"/>
              <a:tabLst>
                <a:tab pos="344170" algn="l"/>
              </a:tabLst>
            </a:pPr>
            <a:r>
              <a:rPr sz="3600" b="1" spc="-10" dirty="0">
                <a:latin typeface="Times New Roman" panose="02020603050405020304" pitchFamily="18" charset="0"/>
                <a:cs typeface="Times New Roman" panose="02020603050405020304" pitchFamily="18" charset="0"/>
              </a:rPr>
              <a:t>External</a:t>
            </a:r>
            <a:r>
              <a:rPr sz="3600" b="1" spc="-5" dirty="0">
                <a:latin typeface="Times New Roman" panose="02020603050405020304" pitchFamily="18" charset="0"/>
                <a:cs typeface="Times New Roman" panose="02020603050405020304" pitchFamily="18" charset="0"/>
              </a:rPr>
              <a:t> Accountability</a:t>
            </a:r>
            <a:endParaRPr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30504"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a:p>
          </p:txBody>
        </p:sp>
      </p:grpSp>
      <p:sp>
        <p:nvSpPr>
          <p:cNvPr id="5" name="object 5"/>
          <p:cNvSpPr/>
          <p:nvPr/>
        </p:nvSpPr>
        <p:spPr>
          <a:xfrm>
            <a:off x="8453628" y="5715000"/>
            <a:ext cx="242570"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a:p>
        </p:txBody>
      </p:sp>
      <p:sp>
        <p:nvSpPr>
          <p:cNvPr id="16" name="object 16"/>
          <p:cNvSpPr txBox="1"/>
          <p:nvPr/>
        </p:nvSpPr>
        <p:spPr>
          <a:xfrm>
            <a:off x="555171" y="1006275"/>
            <a:ext cx="8162798" cy="4708725"/>
          </a:xfrm>
          <a:prstGeom prst="rect">
            <a:avLst/>
          </a:prstGeom>
        </p:spPr>
        <p:txBody>
          <a:bodyPr vert="horz" wrap="square" lIns="0" tIns="54610" rIns="0" bIns="0" rtlCol="0">
            <a:spAutoFit/>
          </a:bodyPr>
          <a:lstStyle/>
          <a:p>
            <a:pPr marL="12700" marR="5080" algn="just">
              <a:lnSpc>
                <a:spcPct val="90000"/>
              </a:lnSpc>
              <a:spcBef>
                <a:spcPts val="430"/>
              </a:spcBef>
            </a:pPr>
            <a:r>
              <a:rPr lang="en-IN" sz="2800" spc="-5" dirty="0">
                <a:solidFill>
                  <a:srgbClr val="675D58"/>
                </a:solidFill>
                <a:latin typeface="Times New Roman" panose="02020603050405020304" pitchFamily="18" charset="0"/>
                <a:cs typeface="Times New Roman" panose="02020603050405020304" pitchFamily="18" charset="0"/>
              </a:rPr>
              <a:t>A rendering of account from the lowest echelons to the top , in a hierarchy. Objectives are defined at the top and transmitted to lower level for execution.</a:t>
            </a:r>
            <a:r>
              <a:rPr sz="2800" spc="-5" dirty="0">
                <a:solidFill>
                  <a:srgbClr val="675D58"/>
                </a:solidFill>
                <a:latin typeface="Times New Roman" panose="02020603050405020304" pitchFamily="18" charset="0"/>
                <a:cs typeface="Times New Roman" panose="02020603050405020304" pitchFamily="18" charset="0"/>
              </a:rPr>
              <a:t>Authority </a:t>
            </a:r>
            <a:r>
              <a:rPr sz="2800" spc="-10" dirty="0">
                <a:solidFill>
                  <a:srgbClr val="675D58"/>
                </a:solidFill>
                <a:latin typeface="Times New Roman" panose="02020603050405020304" pitchFamily="18" charset="0"/>
                <a:cs typeface="Times New Roman" panose="02020603050405020304" pitchFamily="18" charset="0"/>
              </a:rPr>
              <a:t>is </a:t>
            </a:r>
            <a:r>
              <a:rPr sz="2800" spc="-20" dirty="0">
                <a:solidFill>
                  <a:srgbClr val="675D58"/>
                </a:solidFill>
                <a:latin typeface="Times New Roman" panose="02020603050405020304" pitchFamily="18" charset="0"/>
                <a:cs typeface="Times New Roman" panose="02020603050405020304" pitchFamily="18" charset="0"/>
              </a:rPr>
              <a:t>delegated </a:t>
            </a:r>
            <a:r>
              <a:rPr sz="2800" spc="-30" dirty="0">
                <a:solidFill>
                  <a:srgbClr val="675D58"/>
                </a:solidFill>
                <a:latin typeface="Times New Roman" panose="02020603050405020304" pitchFamily="18" charset="0"/>
                <a:cs typeface="Times New Roman" panose="02020603050405020304" pitchFamily="18" charset="0"/>
              </a:rPr>
              <a:t>accordingly, </a:t>
            </a:r>
            <a:r>
              <a:rPr sz="2800" spc="-20" dirty="0">
                <a:solidFill>
                  <a:srgbClr val="675D58"/>
                </a:solidFill>
                <a:latin typeface="Times New Roman" panose="02020603050405020304" pitchFamily="18" charset="0"/>
                <a:cs typeface="Times New Roman" panose="02020603050405020304" pitchFamily="18" charset="0"/>
              </a:rPr>
              <a:t>followed  </a:t>
            </a:r>
            <a:r>
              <a:rPr sz="2800" spc="-15" dirty="0">
                <a:solidFill>
                  <a:srgbClr val="675D58"/>
                </a:solidFill>
                <a:latin typeface="Times New Roman" panose="02020603050405020304" pitchFamily="18" charset="0"/>
                <a:cs typeface="Times New Roman" panose="02020603050405020304" pitchFamily="18" charset="0"/>
              </a:rPr>
              <a:t>later by </a:t>
            </a:r>
            <a:r>
              <a:rPr sz="2800" spc="-5" dirty="0">
                <a:solidFill>
                  <a:srgbClr val="675D58"/>
                </a:solidFill>
                <a:latin typeface="Times New Roman" panose="02020603050405020304" pitchFamily="18" charset="0"/>
                <a:cs typeface="Times New Roman" panose="02020603050405020304" pitchFamily="18" charset="0"/>
              </a:rPr>
              <a:t>the </a:t>
            </a:r>
            <a:r>
              <a:rPr sz="2800" spc="-10" dirty="0">
                <a:solidFill>
                  <a:srgbClr val="675D58"/>
                </a:solidFill>
                <a:latin typeface="Times New Roman" panose="02020603050405020304" pitchFamily="18" charset="0"/>
                <a:cs typeface="Times New Roman" panose="02020603050405020304" pitchFamily="18" charset="0"/>
              </a:rPr>
              <a:t>rendering </a:t>
            </a:r>
            <a:r>
              <a:rPr sz="2800" spc="-5" dirty="0">
                <a:solidFill>
                  <a:srgbClr val="675D58"/>
                </a:solidFill>
                <a:latin typeface="Times New Roman" panose="02020603050405020304" pitchFamily="18" charset="0"/>
                <a:cs typeface="Times New Roman" panose="02020603050405020304" pitchFamily="18" charset="0"/>
              </a:rPr>
              <a:t>of </a:t>
            </a:r>
            <a:r>
              <a:rPr sz="2800" spc="-10" dirty="0">
                <a:solidFill>
                  <a:srgbClr val="675D58"/>
                </a:solidFill>
                <a:latin typeface="Times New Roman" panose="02020603050405020304" pitchFamily="18" charset="0"/>
                <a:cs typeface="Times New Roman" panose="02020603050405020304" pitchFamily="18" charset="0"/>
              </a:rPr>
              <a:t>account </a:t>
            </a:r>
            <a:r>
              <a:rPr sz="2800" spc="-5" dirty="0">
                <a:solidFill>
                  <a:srgbClr val="675D58"/>
                </a:solidFill>
                <a:latin typeface="Times New Roman" panose="02020603050405020304" pitchFamily="18" charset="0"/>
                <a:cs typeface="Times New Roman" panose="02020603050405020304" pitchFamily="18" charset="0"/>
              </a:rPr>
              <a:t>and  </a:t>
            </a:r>
            <a:r>
              <a:rPr sz="2800" spc="-10" dirty="0">
                <a:solidFill>
                  <a:srgbClr val="675D58"/>
                </a:solidFill>
                <a:latin typeface="Times New Roman" panose="02020603050405020304" pitchFamily="18" charset="0"/>
                <a:cs typeface="Times New Roman" panose="02020603050405020304" pitchFamily="18" charset="0"/>
              </a:rPr>
              <a:t>possibly </a:t>
            </a:r>
            <a:r>
              <a:rPr sz="2800" spc="-5" dirty="0">
                <a:solidFill>
                  <a:srgbClr val="675D58"/>
                </a:solidFill>
                <a:latin typeface="Times New Roman" panose="02020603050405020304" pitchFamily="18" charset="0"/>
                <a:cs typeface="Times New Roman" panose="02020603050405020304" pitchFamily="18" charset="0"/>
              </a:rPr>
              <a:t>the </a:t>
            </a:r>
            <a:r>
              <a:rPr sz="2800" spc="-10" dirty="0">
                <a:solidFill>
                  <a:srgbClr val="675D58"/>
                </a:solidFill>
                <a:latin typeface="Times New Roman" panose="02020603050405020304" pitchFamily="18" charset="0"/>
                <a:cs typeface="Times New Roman" panose="02020603050405020304" pitchFamily="18" charset="0"/>
              </a:rPr>
              <a:t>application </a:t>
            </a:r>
            <a:r>
              <a:rPr sz="2800" spc="-5" dirty="0">
                <a:solidFill>
                  <a:srgbClr val="675D58"/>
                </a:solidFill>
                <a:latin typeface="Times New Roman" panose="02020603050405020304" pitchFamily="18" charset="0"/>
                <a:cs typeface="Times New Roman" panose="02020603050405020304" pitchFamily="18" charset="0"/>
              </a:rPr>
              <a:t>of a </a:t>
            </a:r>
            <a:r>
              <a:rPr sz="2800" spc="-25" dirty="0">
                <a:solidFill>
                  <a:srgbClr val="675D58"/>
                </a:solidFill>
                <a:latin typeface="Times New Roman" panose="02020603050405020304" pitchFamily="18" charset="0"/>
                <a:cs typeface="Times New Roman" panose="02020603050405020304" pitchFamily="18" charset="0"/>
              </a:rPr>
              <a:t>reward system.  </a:t>
            </a:r>
            <a:r>
              <a:rPr sz="2800" spc="-5" dirty="0">
                <a:solidFill>
                  <a:srgbClr val="675D58"/>
                </a:solidFill>
                <a:latin typeface="Times New Roman" panose="02020603050405020304" pitchFamily="18" charset="0"/>
                <a:cs typeface="Times New Roman" panose="02020603050405020304" pitchFamily="18" charset="0"/>
              </a:rPr>
              <a:t>Within a </a:t>
            </a:r>
            <a:r>
              <a:rPr sz="2800" spc="-15" dirty="0">
                <a:solidFill>
                  <a:srgbClr val="675D58"/>
                </a:solidFill>
                <a:latin typeface="Times New Roman" panose="02020603050405020304" pitchFamily="18" charset="0"/>
                <a:cs typeface="Times New Roman" panose="02020603050405020304" pitchFamily="18" charset="0"/>
              </a:rPr>
              <a:t>government </a:t>
            </a:r>
            <a:r>
              <a:rPr sz="2800" spc="-10" dirty="0">
                <a:solidFill>
                  <a:srgbClr val="675D58"/>
                </a:solidFill>
                <a:latin typeface="Times New Roman" panose="02020603050405020304" pitchFamily="18" charset="0"/>
                <a:cs typeface="Times New Roman" panose="02020603050405020304" pitchFamily="18" charset="0"/>
              </a:rPr>
              <a:t>structure, </a:t>
            </a:r>
            <a:r>
              <a:rPr sz="2800" spc="-25" dirty="0">
                <a:solidFill>
                  <a:srgbClr val="675D58"/>
                </a:solidFill>
                <a:latin typeface="Times New Roman" panose="02020603050405020304" pitchFamily="18" charset="0"/>
                <a:cs typeface="Times New Roman" panose="02020603050405020304" pitchFamily="18" charset="0"/>
              </a:rPr>
              <a:t>for </a:t>
            </a:r>
            <a:r>
              <a:rPr sz="2800" spc="-15" dirty="0">
                <a:solidFill>
                  <a:srgbClr val="675D58"/>
                </a:solidFill>
                <a:latin typeface="Times New Roman" panose="02020603050405020304" pitchFamily="18" charset="0"/>
                <a:cs typeface="Times New Roman" panose="02020603050405020304" pitchFamily="18" charset="0"/>
              </a:rPr>
              <a:t>instance, </a:t>
            </a:r>
            <a:r>
              <a:rPr sz="2800" spc="600" dirty="0">
                <a:solidFill>
                  <a:srgbClr val="675D58"/>
                </a:solidFill>
                <a:latin typeface="Times New Roman" panose="02020603050405020304" pitchFamily="18" charset="0"/>
                <a:cs typeface="Times New Roman" panose="02020603050405020304" pitchFamily="18" charset="0"/>
              </a:rPr>
              <a:t> </a:t>
            </a:r>
            <a:r>
              <a:rPr sz="2800" spc="-5" dirty="0">
                <a:solidFill>
                  <a:srgbClr val="675D58"/>
                </a:solidFill>
                <a:latin typeface="Times New Roman" panose="02020603050405020304" pitchFamily="18" charset="0"/>
                <a:cs typeface="Times New Roman" panose="02020603050405020304" pitchFamily="18" charset="0"/>
              </a:rPr>
              <a:t>the </a:t>
            </a:r>
            <a:r>
              <a:rPr sz="2800" spc="-10" dirty="0">
                <a:solidFill>
                  <a:srgbClr val="675D58"/>
                </a:solidFill>
                <a:latin typeface="Times New Roman" panose="02020603050405020304" pitchFamily="18" charset="0"/>
                <a:cs typeface="Times New Roman" panose="02020603050405020304" pitchFamily="18" charset="0"/>
              </a:rPr>
              <a:t>rendering </a:t>
            </a:r>
            <a:r>
              <a:rPr sz="2800" spc="-5" dirty="0">
                <a:solidFill>
                  <a:srgbClr val="675D58"/>
                </a:solidFill>
                <a:latin typeface="Times New Roman" panose="02020603050405020304" pitchFamily="18" charset="0"/>
                <a:cs typeface="Times New Roman" panose="02020603050405020304" pitchFamily="18" charset="0"/>
              </a:rPr>
              <a:t>of </a:t>
            </a:r>
            <a:r>
              <a:rPr sz="2800" spc="-10" dirty="0">
                <a:solidFill>
                  <a:srgbClr val="675D58"/>
                </a:solidFill>
                <a:latin typeface="Times New Roman" panose="02020603050405020304" pitchFamily="18" charset="0"/>
                <a:cs typeface="Times New Roman" panose="02020603050405020304" pitchFamily="18" charset="0"/>
              </a:rPr>
              <a:t>account would </a:t>
            </a:r>
            <a:r>
              <a:rPr sz="2800" spc="-35" dirty="0">
                <a:solidFill>
                  <a:srgbClr val="675D58"/>
                </a:solidFill>
                <a:latin typeface="Times New Roman" panose="02020603050405020304" pitchFamily="18" charset="0"/>
                <a:cs typeface="Times New Roman" panose="02020603050405020304" pitchFamily="18" charset="0"/>
              </a:rPr>
              <a:t>take </a:t>
            </a:r>
            <a:r>
              <a:rPr sz="2800" spc="-5" dirty="0">
                <a:solidFill>
                  <a:srgbClr val="675D58"/>
                </a:solidFill>
                <a:latin typeface="Times New Roman" panose="02020603050405020304" pitchFamily="18" charset="0"/>
                <a:cs typeface="Times New Roman" panose="02020603050405020304" pitchFamily="18" charset="0"/>
              </a:rPr>
              <a:t>place </a:t>
            </a:r>
            <a:r>
              <a:rPr sz="2800" spc="-25" dirty="0">
                <a:solidFill>
                  <a:srgbClr val="675D58"/>
                </a:solidFill>
                <a:latin typeface="Times New Roman" panose="02020603050405020304" pitchFamily="18" charset="0"/>
                <a:cs typeface="Times New Roman" panose="02020603050405020304" pitchFamily="18" charset="0"/>
              </a:rPr>
              <a:t>at  </a:t>
            </a:r>
            <a:r>
              <a:rPr sz="2800" spc="-10" dirty="0">
                <a:solidFill>
                  <a:srgbClr val="675D58"/>
                </a:solidFill>
                <a:latin typeface="Times New Roman" panose="02020603050405020304" pitchFamily="18" charset="0"/>
                <a:cs typeface="Times New Roman" panose="02020603050405020304" pitchFamily="18" charset="0"/>
              </a:rPr>
              <a:t>successive </a:t>
            </a:r>
            <a:r>
              <a:rPr sz="2800" spc="-5" dirty="0">
                <a:solidFill>
                  <a:srgbClr val="675D58"/>
                </a:solidFill>
                <a:latin typeface="Times New Roman" panose="02020603050405020304" pitchFamily="18" charset="0"/>
                <a:cs typeface="Times New Roman" panose="02020603050405020304" pitchFamily="18" charset="0"/>
              </a:rPr>
              <a:t>echelons </a:t>
            </a:r>
            <a:r>
              <a:rPr sz="2800" dirty="0">
                <a:solidFill>
                  <a:srgbClr val="675D58"/>
                </a:solidFill>
                <a:latin typeface="Times New Roman" panose="02020603050405020304" pitchFamily="18" charset="0"/>
                <a:cs typeface="Times New Roman" panose="02020603050405020304" pitchFamily="18" charset="0"/>
              </a:rPr>
              <a:t>up </a:t>
            </a:r>
            <a:r>
              <a:rPr sz="2800" spc="-15" dirty="0">
                <a:solidFill>
                  <a:srgbClr val="675D58"/>
                </a:solidFill>
                <a:latin typeface="Times New Roman" panose="02020603050405020304" pitchFamily="18" charset="0"/>
                <a:cs typeface="Times New Roman" panose="02020603050405020304" pitchFamily="18" charset="0"/>
              </a:rPr>
              <a:t>to </a:t>
            </a:r>
            <a:r>
              <a:rPr sz="2800" spc="-5" dirty="0">
                <a:solidFill>
                  <a:srgbClr val="675D58"/>
                </a:solidFill>
                <a:latin typeface="Times New Roman" panose="02020603050405020304" pitchFamily="18" charset="0"/>
                <a:cs typeface="Times New Roman" panose="02020603050405020304" pitchFamily="18" charset="0"/>
              </a:rPr>
              <a:t>the deputy  </a:t>
            </a:r>
            <a:r>
              <a:rPr sz="2800" spc="-25" dirty="0">
                <a:solidFill>
                  <a:srgbClr val="675D58"/>
                </a:solidFill>
                <a:latin typeface="Times New Roman" panose="02020603050405020304" pitchFamily="18" charset="0"/>
                <a:cs typeface="Times New Roman" panose="02020603050405020304" pitchFamily="18" charset="0"/>
              </a:rPr>
              <a:t>minister/secretary. </a:t>
            </a:r>
            <a:r>
              <a:rPr sz="2800" spc="-5" dirty="0">
                <a:solidFill>
                  <a:srgbClr val="675D58"/>
                </a:solidFill>
                <a:latin typeface="Times New Roman" panose="02020603050405020304" pitchFamily="18" charset="0"/>
                <a:cs typeface="Times New Roman" panose="02020603050405020304" pitchFamily="18" charset="0"/>
              </a:rPr>
              <a:t>In turn, the </a:t>
            </a:r>
            <a:r>
              <a:rPr sz="2800" spc="-20" dirty="0">
                <a:solidFill>
                  <a:srgbClr val="675D58"/>
                </a:solidFill>
                <a:latin typeface="Times New Roman" panose="02020603050405020304" pitchFamily="18" charset="0"/>
                <a:cs typeface="Times New Roman" panose="02020603050405020304" pitchFamily="18" charset="0"/>
              </a:rPr>
              <a:t>latter </a:t>
            </a:r>
            <a:r>
              <a:rPr sz="2800" spc="-15" dirty="0">
                <a:solidFill>
                  <a:srgbClr val="675D58"/>
                </a:solidFill>
                <a:latin typeface="Times New Roman" panose="02020603050405020304" pitchFamily="18" charset="0"/>
                <a:cs typeface="Times New Roman" panose="02020603050405020304" pitchFamily="18" charset="0"/>
              </a:rPr>
              <a:t>would </a:t>
            </a:r>
            <a:r>
              <a:rPr sz="2800" spc="600" dirty="0">
                <a:solidFill>
                  <a:srgbClr val="675D58"/>
                </a:solidFill>
                <a:latin typeface="Times New Roman" panose="02020603050405020304" pitchFamily="18" charset="0"/>
                <a:cs typeface="Times New Roman" panose="02020603050405020304" pitchFamily="18" charset="0"/>
              </a:rPr>
              <a:t> </a:t>
            </a:r>
            <a:r>
              <a:rPr sz="2800" spc="-10" dirty="0">
                <a:solidFill>
                  <a:srgbClr val="675D58"/>
                </a:solidFill>
                <a:latin typeface="Times New Roman" panose="02020603050405020304" pitchFamily="18" charset="0"/>
                <a:cs typeface="Times New Roman" panose="02020603050405020304" pitchFamily="18" charset="0"/>
              </a:rPr>
              <a:t>be accountable </a:t>
            </a:r>
            <a:r>
              <a:rPr sz="2800" spc="-20" dirty="0">
                <a:solidFill>
                  <a:srgbClr val="675D58"/>
                </a:solidFill>
                <a:latin typeface="Times New Roman" panose="02020603050405020304" pitchFamily="18" charset="0"/>
                <a:cs typeface="Times New Roman" panose="02020603050405020304" pitchFamily="18" charset="0"/>
              </a:rPr>
              <a:t>to </a:t>
            </a:r>
            <a:r>
              <a:rPr sz="2800" spc="-5" dirty="0">
                <a:solidFill>
                  <a:srgbClr val="675D58"/>
                </a:solidFill>
                <a:latin typeface="Times New Roman" panose="02020603050405020304" pitchFamily="18" charset="0"/>
                <a:cs typeface="Times New Roman" panose="02020603050405020304" pitchFamily="18" charset="0"/>
              </a:rPr>
              <a:t>the </a:t>
            </a:r>
            <a:r>
              <a:rPr sz="2800" spc="-10" dirty="0">
                <a:solidFill>
                  <a:srgbClr val="675D58"/>
                </a:solidFill>
                <a:latin typeface="Times New Roman" panose="02020603050405020304" pitchFamily="18" charset="0"/>
                <a:cs typeface="Times New Roman" panose="02020603050405020304" pitchFamily="18" charset="0"/>
              </a:rPr>
              <a:t>minister/Secretary  responsible </a:t>
            </a:r>
            <a:r>
              <a:rPr sz="2800" spc="-25" dirty="0">
                <a:solidFill>
                  <a:srgbClr val="675D58"/>
                </a:solidFill>
                <a:latin typeface="Times New Roman" panose="02020603050405020304" pitchFamily="18" charset="0"/>
                <a:cs typeface="Times New Roman" panose="02020603050405020304" pitchFamily="18" charset="0"/>
              </a:rPr>
              <a:t>for </a:t>
            </a:r>
            <a:r>
              <a:rPr sz="2800" spc="-10" dirty="0">
                <a:solidFill>
                  <a:srgbClr val="675D58"/>
                </a:solidFill>
                <a:latin typeface="Times New Roman" panose="02020603050405020304" pitchFamily="18" charset="0"/>
                <a:cs typeface="Times New Roman" panose="02020603050405020304" pitchFamily="18" charset="0"/>
              </a:rPr>
              <a:t>that particular department.  </a:t>
            </a:r>
            <a:r>
              <a:rPr sz="2800" spc="-35" dirty="0">
                <a:solidFill>
                  <a:srgbClr val="675D58"/>
                </a:solidFill>
                <a:latin typeface="Times New Roman" panose="02020603050405020304" pitchFamily="18" charset="0"/>
                <a:cs typeface="Times New Roman" panose="02020603050405020304" pitchFamily="18" charset="0"/>
              </a:rPr>
              <a:t>Generally, </a:t>
            </a:r>
            <a:r>
              <a:rPr sz="2800" spc="-10" dirty="0">
                <a:solidFill>
                  <a:srgbClr val="675D58"/>
                </a:solidFill>
                <a:latin typeface="Times New Roman" panose="02020603050405020304" pitchFamily="18" charset="0"/>
                <a:cs typeface="Times New Roman" panose="02020603050405020304" pitchFamily="18" charset="0"/>
              </a:rPr>
              <a:t>this internal accountability </a:t>
            </a:r>
            <a:r>
              <a:rPr sz="2800" dirty="0">
                <a:solidFill>
                  <a:srgbClr val="675D58"/>
                </a:solidFill>
                <a:latin typeface="Times New Roman" panose="02020603050405020304" pitchFamily="18" charset="0"/>
                <a:cs typeface="Times New Roman" panose="02020603050405020304" pitchFamily="18" charset="0"/>
              </a:rPr>
              <a:t>is </a:t>
            </a:r>
            <a:r>
              <a:rPr sz="2800" spc="-10" dirty="0">
                <a:solidFill>
                  <a:srgbClr val="675D58"/>
                </a:solidFill>
                <a:latin typeface="Times New Roman" panose="02020603050405020304" pitchFamily="18" charset="0"/>
                <a:cs typeface="Times New Roman" panose="02020603050405020304" pitchFamily="18" charset="0"/>
              </a:rPr>
              <a:t>not  public; it remains </a:t>
            </a:r>
            <a:r>
              <a:rPr sz="2800" spc="-5" dirty="0">
                <a:solidFill>
                  <a:srgbClr val="675D58"/>
                </a:solidFill>
                <a:latin typeface="Times New Roman" panose="02020603050405020304" pitchFamily="18" charset="0"/>
                <a:cs typeface="Times New Roman" panose="02020603050405020304" pitchFamily="18" charset="0"/>
              </a:rPr>
              <a:t>within</a:t>
            </a:r>
            <a:r>
              <a:rPr sz="2800" spc="105" dirty="0">
                <a:solidFill>
                  <a:srgbClr val="675D58"/>
                </a:solidFill>
                <a:latin typeface="Times New Roman" panose="02020603050405020304" pitchFamily="18" charset="0"/>
                <a:cs typeface="Times New Roman" panose="02020603050405020304" pitchFamily="18" charset="0"/>
              </a:rPr>
              <a:t> </a:t>
            </a:r>
            <a:r>
              <a:rPr sz="2800" spc="-10" dirty="0">
                <a:solidFill>
                  <a:srgbClr val="675D58"/>
                </a:solidFill>
                <a:latin typeface="Times New Roman" panose="02020603050405020304" pitchFamily="18" charset="0"/>
                <a:cs typeface="Times New Roman" panose="02020603050405020304" pitchFamily="18" charset="0"/>
              </a:rPr>
              <a:t>management.</a:t>
            </a:r>
            <a:endParaRPr sz="2800" dirty="0">
              <a:latin typeface="Times New Roman" panose="02020603050405020304" pitchFamily="18" charset="0"/>
              <a:cs typeface="Times New Roman" panose="02020603050405020304" pitchFamily="18" charset="0"/>
            </a:endParaRPr>
          </a:p>
        </p:txBody>
      </p:sp>
      <p:sp>
        <p:nvSpPr>
          <p:cNvPr id="17" name="object 17"/>
          <p:cNvSpPr txBox="1"/>
          <p:nvPr/>
        </p:nvSpPr>
        <p:spPr>
          <a:xfrm>
            <a:off x="3121661" y="162255"/>
            <a:ext cx="2593339" cy="435376"/>
          </a:xfrm>
          <a:prstGeom prst="rect">
            <a:avLst/>
          </a:prstGeom>
        </p:spPr>
        <p:txBody>
          <a:bodyPr vert="horz" wrap="square" lIns="0" tIns="12065" rIns="0" bIns="0" rtlCol="0">
            <a:spAutoFit/>
          </a:bodyPr>
          <a:lstStyle/>
          <a:p>
            <a:pPr marL="12700" algn="ctr">
              <a:lnSpc>
                <a:spcPts val="3315"/>
              </a:lnSpc>
              <a:spcBef>
                <a:spcPts val="95"/>
              </a:spcBef>
            </a:pPr>
            <a:r>
              <a:rPr sz="2800" b="1" spc="-15" dirty="0">
                <a:solidFill>
                  <a:srgbClr val="675D58"/>
                </a:solidFill>
                <a:latin typeface="Times New Roman" panose="02020603050405020304" pitchFamily="18" charset="0"/>
                <a:cs typeface="Times New Roman" panose="02020603050405020304" pitchFamily="18" charset="0"/>
              </a:rPr>
              <a:t>Internal</a:t>
            </a:r>
            <a:r>
              <a:rPr lang="en-IN" sz="2800" b="1" spc="-15" dirty="0">
                <a:solidFill>
                  <a:srgbClr val="675D58"/>
                </a:solidFill>
                <a:latin typeface="Times New Roman" panose="02020603050405020304" pitchFamily="18" charset="0"/>
                <a:cs typeface="Times New Roman" panose="02020603050405020304" pitchFamily="18" charset="0"/>
              </a:rPr>
              <a:t> </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30504"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a:p>
          </p:txBody>
        </p:sp>
      </p:grpSp>
      <p:sp>
        <p:nvSpPr>
          <p:cNvPr id="5" name="object 5"/>
          <p:cNvSpPr/>
          <p:nvPr/>
        </p:nvSpPr>
        <p:spPr>
          <a:xfrm>
            <a:off x="8453628" y="5715000"/>
            <a:ext cx="242570"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a:p>
        </p:txBody>
      </p:sp>
      <p:sp>
        <p:nvSpPr>
          <p:cNvPr id="6" name="object 6"/>
          <p:cNvSpPr txBox="1"/>
          <p:nvPr/>
        </p:nvSpPr>
        <p:spPr>
          <a:xfrm>
            <a:off x="1201013" y="1229613"/>
            <a:ext cx="6969125" cy="2585720"/>
          </a:xfrm>
          <a:prstGeom prst="rect">
            <a:avLst/>
          </a:prstGeom>
        </p:spPr>
        <p:txBody>
          <a:bodyPr vert="horz" wrap="square" lIns="0" tIns="12065" rIns="0" bIns="0" rtlCol="0">
            <a:spAutoFit/>
          </a:bodyPr>
          <a:lstStyle/>
          <a:p>
            <a:pPr marL="355600" marR="5080" indent="-343535" algn="just">
              <a:lnSpc>
                <a:spcPct val="100000"/>
              </a:lnSpc>
              <a:spcBef>
                <a:spcPts val="95"/>
              </a:spcBef>
            </a:pPr>
            <a:r>
              <a:rPr sz="2800" spc="-5" dirty="0">
                <a:solidFill>
                  <a:srgbClr val="675D58"/>
                </a:solidFill>
                <a:latin typeface="Times New Roman" panose="02020603050405020304" pitchFamily="18" charset="0"/>
                <a:cs typeface="Times New Roman" panose="02020603050405020304" pitchFamily="18" charset="0"/>
              </a:rPr>
              <a:t>» a </a:t>
            </a:r>
            <a:r>
              <a:rPr sz="2800" spc="-10" dirty="0">
                <a:solidFill>
                  <a:srgbClr val="675D58"/>
                </a:solidFill>
                <a:latin typeface="Times New Roman" panose="02020603050405020304" pitchFamily="18" charset="0"/>
                <a:cs typeface="Times New Roman" panose="02020603050405020304" pitchFamily="18" charset="0"/>
              </a:rPr>
              <a:t>rendering </a:t>
            </a:r>
            <a:r>
              <a:rPr sz="2800" spc="-5" dirty="0">
                <a:solidFill>
                  <a:srgbClr val="675D58"/>
                </a:solidFill>
                <a:latin typeface="Times New Roman" panose="02020603050405020304" pitchFamily="18" charset="0"/>
                <a:cs typeface="Times New Roman" panose="02020603050405020304" pitchFamily="18" charset="0"/>
              </a:rPr>
              <a:t>of account </a:t>
            </a:r>
            <a:r>
              <a:rPr sz="2800" spc="-15" dirty="0">
                <a:solidFill>
                  <a:srgbClr val="675D58"/>
                </a:solidFill>
                <a:latin typeface="Times New Roman" panose="02020603050405020304" pitchFamily="18" charset="0"/>
                <a:cs typeface="Times New Roman" panose="02020603050405020304" pitchFamily="18" charset="0"/>
              </a:rPr>
              <a:t>by </a:t>
            </a:r>
            <a:r>
              <a:rPr sz="2800" spc="-10" dirty="0">
                <a:solidFill>
                  <a:srgbClr val="675D58"/>
                </a:solidFill>
                <a:latin typeface="Times New Roman" panose="02020603050405020304" pitchFamily="18" charset="0"/>
                <a:cs typeface="Times New Roman" panose="02020603050405020304" pitchFamily="18" charset="0"/>
              </a:rPr>
              <a:t>management </a:t>
            </a:r>
            <a:r>
              <a:rPr sz="2800" spc="-30" dirty="0">
                <a:solidFill>
                  <a:srgbClr val="675D58"/>
                </a:solidFill>
                <a:latin typeface="Times New Roman" panose="02020603050405020304" pitchFamily="18" charset="0"/>
                <a:cs typeface="Times New Roman" panose="02020603050405020304" pitchFamily="18" charset="0"/>
              </a:rPr>
              <a:t>to  </a:t>
            </a:r>
            <a:r>
              <a:rPr sz="2800" spc="-5" dirty="0">
                <a:solidFill>
                  <a:srgbClr val="675D58"/>
                </a:solidFill>
                <a:latin typeface="Times New Roman" panose="02020603050405020304" pitchFamily="18" charset="0"/>
                <a:cs typeface="Times New Roman" panose="02020603050405020304" pitchFamily="18" charset="0"/>
              </a:rPr>
              <a:t>their </a:t>
            </a:r>
            <a:r>
              <a:rPr sz="2800" spc="-10" dirty="0">
                <a:solidFill>
                  <a:srgbClr val="675D58"/>
                </a:solidFill>
                <a:latin typeface="Times New Roman" panose="02020603050405020304" pitchFamily="18" charset="0"/>
                <a:cs typeface="Times New Roman" panose="02020603050405020304" pitchFamily="18" charset="0"/>
              </a:rPr>
              <a:t>governing </a:t>
            </a:r>
            <a:r>
              <a:rPr sz="2800" spc="-5" dirty="0">
                <a:solidFill>
                  <a:srgbClr val="675D58"/>
                </a:solidFill>
                <a:latin typeface="Times New Roman" panose="02020603050405020304" pitchFamily="18" charset="0"/>
                <a:cs typeface="Times New Roman" panose="02020603050405020304" pitchFamily="18" charset="0"/>
              </a:rPr>
              <a:t>bodies. This </a:t>
            </a:r>
            <a:r>
              <a:rPr sz="2800" spc="-10" dirty="0">
                <a:solidFill>
                  <a:srgbClr val="675D58"/>
                </a:solidFill>
                <a:latin typeface="Times New Roman" panose="02020603050405020304" pitchFamily="18" charset="0"/>
                <a:cs typeface="Times New Roman" panose="02020603050405020304" pitchFamily="18" charset="0"/>
              </a:rPr>
              <a:t>rendering </a:t>
            </a:r>
            <a:r>
              <a:rPr sz="2800" spc="-5" dirty="0">
                <a:solidFill>
                  <a:srgbClr val="675D58"/>
                </a:solidFill>
                <a:latin typeface="Times New Roman" panose="02020603050405020304" pitchFamily="18" charset="0"/>
                <a:cs typeface="Times New Roman" panose="02020603050405020304" pitchFamily="18" charset="0"/>
              </a:rPr>
              <a:t>of  </a:t>
            </a:r>
            <a:r>
              <a:rPr sz="2800" spc="-10" dirty="0">
                <a:solidFill>
                  <a:srgbClr val="675D58"/>
                </a:solidFill>
                <a:latin typeface="Times New Roman" panose="02020603050405020304" pitchFamily="18" charset="0"/>
                <a:cs typeface="Times New Roman" panose="02020603050405020304" pitchFamily="18" charset="0"/>
              </a:rPr>
              <a:t>account is </a:t>
            </a:r>
            <a:r>
              <a:rPr sz="2800" spc="-5" dirty="0">
                <a:solidFill>
                  <a:srgbClr val="675D58"/>
                </a:solidFill>
                <a:latin typeface="Times New Roman" panose="02020603050405020304" pitchFamily="18" charset="0"/>
                <a:cs typeface="Times New Roman" panose="02020603050405020304" pitchFamily="18" charset="0"/>
              </a:rPr>
              <a:t>public when </a:t>
            </a:r>
            <a:r>
              <a:rPr sz="2800" spc="-10" dirty="0">
                <a:solidFill>
                  <a:srgbClr val="675D58"/>
                </a:solidFill>
                <a:latin typeface="Times New Roman" panose="02020603050405020304" pitchFamily="18" charset="0"/>
                <a:cs typeface="Times New Roman" panose="02020603050405020304" pitchFamily="18" charset="0"/>
              </a:rPr>
              <a:t>it </a:t>
            </a:r>
            <a:r>
              <a:rPr sz="2800" spc="-25" dirty="0">
                <a:solidFill>
                  <a:srgbClr val="675D58"/>
                </a:solidFill>
                <a:latin typeface="Times New Roman" panose="02020603050405020304" pitchFamily="18" charset="0"/>
                <a:cs typeface="Times New Roman" panose="02020603050405020304" pitchFamily="18" charset="0"/>
              </a:rPr>
              <a:t>takes </a:t>
            </a:r>
            <a:r>
              <a:rPr sz="2800" spc="-5" dirty="0">
                <a:solidFill>
                  <a:srgbClr val="675D58"/>
                </a:solidFill>
                <a:latin typeface="Times New Roman" panose="02020603050405020304" pitchFamily="18" charset="0"/>
                <a:cs typeface="Times New Roman" panose="02020603050405020304" pitchFamily="18" charset="0"/>
              </a:rPr>
              <a:t>place, </a:t>
            </a:r>
            <a:r>
              <a:rPr sz="2800" spc="-30" dirty="0">
                <a:solidFill>
                  <a:srgbClr val="675D58"/>
                </a:solidFill>
                <a:latin typeface="Times New Roman" panose="02020603050405020304" pitchFamily="18" charset="0"/>
                <a:cs typeface="Times New Roman" panose="02020603050405020304" pitchFamily="18" charset="0"/>
              </a:rPr>
              <a:t>for  </a:t>
            </a:r>
            <a:r>
              <a:rPr sz="2800" spc="-15" dirty="0">
                <a:solidFill>
                  <a:srgbClr val="675D58"/>
                </a:solidFill>
                <a:latin typeface="Times New Roman" panose="02020603050405020304" pitchFamily="18" charset="0"/>
                <a:cs typeface="Times New Roman" panose="02020603050405020304" pitchFamily="18" charset="0"/>
              </a:rPr>
              <a:t>instance,</a:t>
            </a:r>
            <a:r>
              <a:rPr sz="2800" spc="600" dirty="0">
                <a:solidFill>
                  <a:srgbClr val="675D58"/>
                </a:solidFill>
                <a:latin typeface="Times New Roman" panose="02020603050405020304" pitchFamily="18" charset="0"/>
                <a:cs typeface="Times New Roman" panose="02020603050405020304" pitchFamily="18" charset="0"/>
              </a:rPr>
              <a:t> </a:t>
            </a:r>
            <a:r>
              <a:rPr sz="2800" spc="-15" dirty="0">
                <a:solidFill>
                  <a:srgbClr val="675D58"/>
                </a:solidFill>
                <a:latin typeface="Times New Roman" panose="02020603050405020304" pitchFamily="18" charset="0"/>
                <a:cs typeface="Times New Roman" panose="02020603050405020304" pitchFamily="18" charset="0"/>
              </a:rPr>
              <a:t>at  </a:t>
            </a:r>
            <a:r>
              <a:rPr sz="2800" spc="-5" dirty="0">
                <a:solidFill>
                  <a:srgbClr val="675D58"/>
                </a:solidFill>
                <a:latin typeface="Times New Roman" panose="02020603050405020304" pitchFamily="18" charset="0"/>
                <a:cs typeface="Times New Roman" panose="02020603050405020304" pitchFamily="18" charset="0"/>
              </a:rPr>
              <a:t>the assembly of the </a:t>
            </a:r>
            <a:r>
              <a:rPr sz="2800" spc="-30" dirty="0">
                <a:solidFill>
                  <a:srgbClr val="675D58"/>
                </a:solidFill>
                <a:latin typeface="Times New Roman" panose="02020603050405020304" pitchFamily="18" charset="0"/>
                <a:cs typeface="Times New Roman" panose="02020603050405020304" pitchFamily="18" charset="0"/>
              </a:rPr>
              <a:t>people’s  </a:t>
            </a:r>
            <a:r>
              <a:rPr sz="2800" spc="-15" dirty="0">
                <a:solidFill>
                  <a:srgbClr val="675D58"/>
                </a:solidFill>
                <a:latin typeface="Times New Roman" panose="02020603050405020304" pitchFamily="18" charset="0"/>
                <a:cs typeface="Times New Roman" panose="02020603050405020304" pitchFamily="18" charset="0"/>
              </a:rPr>
              <a:t>representatives, </a:t>
            </a:r>
            <a:r>
              <a:rPr sz="2800" spc="-5" dirty="0">
                <a:solidFill>
                  <a:srgbClr val="675D58"/>
                </a:solidFill>
                <a:latin typeface="Times New Roman" panose="02020603050405020304" pitchFamily="18" charset="0"/>
                <a:cs typeface="Times New Roman" panose="02020603050405020304" pitchFamily="18" charset="0"/>
              </a:rPr>
              <a:t>the </a:t>
            </a:r>
            <a:r>
              <a:rPr sz="2800" spc="-10" dirty="0">
                <a:solidFill>
                  <a:srgbClr val="675D58"/>
                </a:solidFill>
                <a:latin typeface="Times New Roman" panose="02020603050405020304" pitchFamily="18" charset="0"/>
                <a:cs typeface="Times New Roman" panose="02020603050405020304" pitchFamily="18" charset="0"/>
              </a:rPr>
              <a:t>elected </a:t>
            </a:r>
            <a:r>
              <a:rPr sz="2800" spc="-50" dirty="0">
                <a:solidFill>
                  <a:srgbClr val="675D58"/>
                </a:solidFill>
                <a:latin typeface="Times New Roman" panose="02020603050405020304" pitchFamily="18" charset="0"/>
                <a:cs typeface="Times New Roman" panose="02020603050405020304" pitchFamily="18" charset="0"/>
              </a:rPr>
              <a:t>body, </a:t>
            </a:r>
            <a:r>
              <a:rPr sz="2800" spc="-5" dirty="0">
                <a:solidFill>
                  <a:srgbClr val="675D58"/>
                </a:solidFill>
                <a:latin typeface="Times New Roman" panose="02020603050405020304" pitchFamily="18" charset="0"/>
                <a:cs typeface="Times New Roman" panose="02020603050405020304" pitchFamily="18" charset="0"/>
              </a:rPr>
              <a:t>or when </a:t>
            </a:r>
            <a:r>
              <a:rPr sz="2800" dirty="0">
                <a:solidFill>
                  <a:srgbClr val="675D58"/>
                </a:solidFill>
                <a:latin typeface="Times New Roman" panose="02020603050405020304" pitchFamily="18" charset="0"/>
                <a:cs typeface="Times New Roman" panose="02020603050405020304" pitchFamily="18" charset="0"/>
              </a:rPr>
              <a:t>it  </a:t>
            </a:r>
            <a:r>
              <a:rPr sz="2800" spc="-10" dirty="0">
                <a:solidFill>
                  <a:srgbClr val="675D58"/>
                </a:solidFill>
                <a:latin typeface="Times New Roman" panose="02020603050405020304" pitchFamily="18" charset="0"/>
                <a:cs typeface="Times New Roman" panose="02020603050405020304" pitchFamily="18" charset="0"/>
              </a:rPr>
              <a:t>is </a:t>
            </a:r>
            <a:r>
              <a:rPr sz="2800" spc="-15" dirty="0">
                <a:solidFill>
                  <a:srgbClr val="675D58"/>
                </a:solidFill>
                <a:latin typeface="Times New Roman" panose="02020603050405020304" pitchFamily="18" charset="0"/>
                <a:cs typeface="Times New Roman" panose="02020603050405020304" pitchFamily="18" charset="0"/>
              </a:rPr>
              <a:t>directed at</a:t>
            </a:r>
            <a:r>
              <a:rPr sz="2800" spc="35" dirty="0">
                <a:solidFill>
                  <a:srgbClr val="675D58"/>
                </a:solidFill>
                <a:latin typeface="Times New Roman" panose="02020603050405020304" pitchFamily="18" charset="0"/>
                <a:cs typeface="Times New Roman" panose="02020603050405020304" pitchFamily="18" charset="0"/>
              </a:rPr>
              <a:t> </a:t>
            </a:r>
            <a:r>
              <a:rPr sz="2800" spc="-25" dirty="0">
                <a:solidFill>
                  <a:srgbClr val="675D58"/>
                </a:solidFill>
                <a:latin typeface="Times New Roman" panose="02020603050405020304" pitchFamily="18" charset="0"/>
                <a:cs typeface="Times New Roman" panose="02020603050405020304" pitchFamily="18" charset="0"/>
              </a:rPr>
              <a:t>stakeholders.</a:t>
            </a:r>
            <a:endParaRPr sz="2800" dirty="0">
              <a:latin typeface="Times New Roman" panose="02020603050405020304" pitchFamily="18" charset="0"/>
              <a:cs typeface="Times New Roman" panose="02020603050405020304" pitchFamily="18" charset="0"/>
            </a:endParaRPr>
          </a:p>
        </p:txBody>
      </p:sp>
      <p:sp>
        <p:nvSpPr>
          <p:cNvPr id="7" name="object 7"/>
          <p:cNvSpPr txBox="1">
            <a:spLocks noGrp="1"/>
          </p:cNvSpPr>
          <p:nvPr>
            <p:ph type="title"/>
          </p:nvPr>
        </p:nvSpPr>
        <p:spPr>
          <a:xfrm>
            <a:off x="3478911" y="381000"/>
            <a:ext cx="1725930" cy="443070"/>
          </a:xfrm>
          <a:prstGeom prst="rect">
            <a:avLst/>
          </a:prstGeom>
        </p:spPr>
        <p:txBody>
          <a:bodyPr vert="horz" wrap="square" lIns="0" tIns="12065" rIns="0" bIns="0" rtlCol="0">
            <a:spAutoFit/>
          </a:bodyPr>
          <a:lstStyle/>
          <a:p>
            <a:pPr marL="12700">
              <a:lnSpc>
                <a:spcPct val="100000"/>
              </a:lnSpc>
              <a:spcBef>
                <a:spcPts val="95"/>
              </a:spcBef>
            </a:pPr>
            <a:r>
              <a:rPr sz="2800" spc="-5" dirty="0">
                <a:latin typeface="Times New Roman" panose="02020603050405020304" pitchFamily="18" charset="0"/>
                <a:cs typeface="Times New Roman" panose="02020603050405020304" pitchFamily="18" charset="0"/>
              </a:rPr>
              <a:t>Ex</a:t>
            </a:r>
            <a:r>
              <a:rPr sz="2800" spc="-40" dirty="0">
                <a:latin typeface="Times New Roman" panose="02020603050405020304" pitchFamily="18" charset="0"/>
                <a:cs typeface="Times New Roman" panose="02020603050405020304" pitchFamily="18" charset="0"/>
              </a:rPr>
              <a:t>t</a:t>
            </a:r>
            <a:r>
              <a:rPr sz="2800" spc="-10" dirty="0">
                <a:latin typeface="Times New Roman" panose="02020603050405020304" pitchFamily="18" charset="0"/>
                <a:cs typeface="Times New Roman" panose="02020603050405020304" pitchFamily="18" charset="0"/>
              </a:rPr>
              <a:t>ernal</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30504"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sz="2400">
                <a:latin typeface="Times New Roman" panose="02020603050405020304" pitchFamily="18" charset="0"/>
                <a:cs typeface="Times New Roman" panose="02020603050405020304" pitchFamily="18" charset="0"/>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sz="2400">
                <a:latin typeface="Times New Roman" panose="02020603050405020304" pitchFamily="18" charset="0"/>
                <a:cs typeface="Times New Roman" panose="02020603050405020304" pitchFamily="18" charset="0"/>
              </a:endParaRPr>
            </a:p>
          </p:txBody>
        </p:sp>
      </p:grpSp>
      <p:sp>
        <p:nvSpPr>
          <p:cNvPr id="5" name="object 5"/>
          <p:cNvSpPr/>
          <p:nvPr/>
        </p:nvSpPr>
        <p:spPr>
          <a:xfrm>
            <a:off x="8453628" y="5715000"/>
            <a:ext cx="242570"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sz="2400">
              <a:latin typeface="Times New Roman" panose="02020603050405020304" pitchFamily="18" charset="0"/>
              <a:cs typeface="Times New Roman" panose="02020603050405020304" pitchFamily="18" charset="0"/>
            </a:endParaRPr>
          </a:p>
        </p:txBody>
      </p:sp>
      <p:sp>
        <p:nvSpPr>
          <p:cNvPr id="6" name="object 6"/>
          <p:cNvSpPr txBox="1"/>
          <p:nvPr/>
        </p:nvSpPr>
        <p:spPr>
          <a:xfrm>
            <a:off x="1201013" y="1448079"/>
            <a:ext cx="2452370" cy="1386918"/>
          </a:xfrm>
          <a:prstGeom prst="rect">
            <a:avLst/>
          </a:prstGeom>
        </p:spPr>
        <p:txBody>
          <a:bodyPr vert="horz" wrap="square" lIns="0" tIns="98425" rIns="0" bIns="0" rtlCol="0">
            <a:spAutoFit/>
          </a:bodyPr>
          <a:lstStyle/>
          <a:p>
            <a:pPr marL="12700">
              <a:lnSpc>
                <a:spcPct val="100000"/>
              </a:lnSpc>
              <a:spcBef>
                <a:spcPts val="775"/>
              </a:spcBef>
            </a:pPr>
            <a:r>
              <a:rPr sz="2400" spc="-5" dirty="0">
                <a:latin typeface="Times New Roman" panose="02020603050405020304" pitchFamily="18" charset="0"/>
                <a:cs typeface="Times New Roman" panose="02020603050405020304" pitchFamily="18" charset="0"/>
              </a:rPr>
              <a:t>»</a:t>
            </a:r>
            <a:r>
              <a:rPr sz="2400" spc="315" dirty="0">
                <a:latin typeface="Times New Roman" panose="02020603050405020304" pitchFamily="18" charset="0"/>
                <a:cs typeface="Times New Roman" panose="02020603050405020304" pitchFamily="18" charset="0"/>
              </a:rPr>
              <a:t> </a:t>
            </a:r>
            <a:r>
              <a:rPr sz="2400" b="1" spc="-10" dirty="0">
                <a:latin typeface="Times New Roman" panose="02020603050405020304" pitchFamily="18" charset="0"/>
                <a:cs typeface="Times New Roman" panose="02020603050405020304" pitchFamily="18" charset="0"/>
              </a:rPr>
              <a:t>Constitutional</a:t>
            </a:r>
            <a:endParaRPr sz="2400">
              <a:latin typeface="Times New Roman" panose="02020603050405020304" pitchFamily="18" charset="0"/>
              <a:cs typeface="Times New Roman" panose="02020603050405020304" pitchFamily="18" charset="0"/>
            </a:endParaRPr>
          </a:p>
          <a:p>
            <a:pPr marL="12700">
              <a:lnSpc>
                <a:spcPct val="100000"/>
              </a:lnSpc>
              <a:spcBef>
                <a:spcPts val="675"/>
              </a:spcBef>
            </a:pPr>
            <a:r>
              <a:rPr sz="2400" spc="-5" dirty="0">
                <a:latin typeface="Times New Roman" panose="02020603050405020304" pitchFamily="18" charset="0"/>
                <a:cs typeface="Times New Roman" panose="02020603050405020304" pitchFamily="18" charset="0"/>
              </a:rPr>
              <a:t>»</a:t>
            </a:r>
            <a:r>
              <a:rPr sz="2400" spc="305" dirty="0">
                <a:latin typeface="Times New Roman" panose="02020603050405020304" pitchFamily="18" charset="0"/>
                <a:cs typeface="Times New Roman" panose="02020603050405020304" pitchFamily="18" charset="0"/>
              </a:rPr>
              <a:t> </a:t>
            </a:r>
            <a:r>
              <a:rPr sz="2400" b="1" spc="-15" dirty="0">
                <a:latin typeface="Times New Roman" panose="02020603050405020304" pitchFamily="18" charset="0"/>
                <a:cs typeface="Times New Roman" panose="02020603050405020304" pitchFamily="18" charset="0"/>
              </a:rPr>
              <a:t>Decentralized</a:t>
            </a:r>
            <a:endParaRPr sz="2400">
              <a:latin typeface="Times New Roman" panose="02020603050405020304" pitchFamily="18" charset="0"/>
              <a:cs typeface="Times New Roman" panose="02020603050405020304" pitchFamily="18" charset="0"/>
            </a:endParaRPr>
          </a:p>
          <a:p>
            <a:pPr marL="12700">
              <a:lnSpc>
                <a:spcPct val="100000"/>
              </a:lnSpc>
              <a:spcBef>
                <a:spcPts val="670"/>
              </a:spcBef>
            </a:pPr>
            <a:r>
              <a:rPr sz="2400" spc="-5" dirty="0">
                <a:latin typeface="Times New Roman" panose="02020603050405020304" pitchFamily="18" charset="0"/>
                <a:cs typeface="Times New Roman" panose="02020603050405020304" pitchFamily="18" charset="0"/>
              </a:rPr>
              <a:t>»</a:t>
            </a:r>
            <a:r>
              <a:rPr sz="2400" spc="345" dirty="0">
                <a:latin typeface="Times New Roman" panose="02020603050405020304" pitchFamily="18" charset="0"/>
                <a:cs typeface="Times New Roman" panose="02020603050405020304" pitchFamily="18" charset="0"/>
              </a:rPr>
              <a:t> </a:t>
            </a:r>
            <a:r>
              <a:rPr sz="2400" b="1" spc="-15" dirty="0">
                <a:latin typeface="Times New Roman" panose="02020603050405020304" pitchFamily="18" charset="0"/>
                <a:cs typeface="Times New Roman" panose="02020603050405020304" pitchFamily="18" charset="0"/>
              </a:rPr>
              <a:t>Consultative</a:t>
            </a:r>
            <a:endParaRPr sz="2400">
              <a:latin typeface="Times New Roman" panose="02020603050405020304" pitchFamily="18" charset="0"/>
              <a:cs typeface="Times New Roman" panose="02020603050405020304" pitchFamily="18" charset="0"/>
            </a:endParaRPr>
          </a:p>
        </p:txBody>
      </p:sp>
      <p:sp>
        <p:nvSpPr>
          <p:cNvPr id="7" name="object 7"/>
          <p:cNvSpPr txBox="1">
            <a:spLocks noGrp="1"/>
          </p:cNvSpPr>
          <p:nvPr>
            <p:ph type="title"/>
          </p:nvPr>
        </p:nvSpPr>
        <p:spPr>
          <a:xfrm>
            <a:off x="3092957" y="314655"/>
            <a:ext cx="3184525" cy="381515"/>
          </a:xfrm>
          <a:prstGeom prst="rect">
            <a:avLst/>
          </a:prstGeom>
        </p:spPr>
        <p:txBody>
          <a:bodyPr vert="horz" wrap="square" lIns="0" tIns="12065" rIns="0" bIns="0" rtlCol="0">
            <a:spAutoFit/>
          </a:bodyPr>
          <a:lstStyle/>
          <a:p>
            <a:pPr marL="12700">
              <a:lnSpc>
                <a:spcPct val="100000"/>
              </a:lnSpc>
              <a:spcBef>
                <a:spcPts val="95"/>
              </a:spcBef>
            </a:pPr>
            <a:r>
              <a:rPr sz="2400" spc="-15" dirty="0">
                <a:solidFill>
                  <a:schemeClr val="tx1"/>
                </a:solidFill>
                <a:latin typeface="Times New Roman" panose="02020603050405020304" pitchFamily="18" charset="0"/>
                <a:cs typeface="Times New Roman" panose="02020603050405020304" pitchFamily="18" charset="0"/>
              </a:rPr>
              <a:t>Polical</a:t>
            </a:r>
            <a:r>
              <a:rPr sz="2400" spc="-25" dirty="0">
                <a:solidFill>
                  <a:schemeClr val="tx1"/>
                </a:solidFill>
                <a:latin typeface="Times New Roman" panose="02020603050405020304" pitchFamily="18" charset="0"/>
                <a:cs typeface="Times New Roman" panose="02020603050405020304" pitchFamily="18" charset="0"/>
              </a:rPr>
              <a:t> </a:t>
            </a:r>
            <a:r>
              <a:rPr sz="2400" spc="-10" dirty="0">
                <a:solidFill>
                  <a:schemeClr val="tx1"/>
                </a:solidFill>
                <a:latin typeface="Times New Roman" panose="02020603050405020304" pitchFamily="18" charset="0"/>
                <a:cs typeface="Times New Roman" panose="02020603050405020304" pitchFamily="18" charset="0"/>
              </a:rPr>
              <a:t>Accountability</a:t>
            </a:r>
            <a:endParaRPr sz="24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9470" y="609600"/>
            <a:ext cx="7426959" cy="878840"/>
          </a:xfrm>
          <a:prstGeom prst="rect">
            <a:avLst/>
          </a:prstGeom>
        </p:spPr>
        <p:txBody>
          <a:bodyPr vert="horz" wrap="square" lIns="0" tIns="12065" rIns="0" bIns="0" rtlCol="0">
            <a:spAutoFit/>
          </a:bodyPr>
          <a:lstStyle/>
          <a:p>
            <a:pPr marL="12700" marR="5080" algn="ctr">
              <a:lnSpc>
                <a:spcPct val="100000"/>
              </a:lnSpc>
              <a:spcBef>
                <a:spcPts val="95"/>
              </a:spcBef>
              <a:tabLst>
                <a:tab pos="243204" algn="l"/>
              </a:tabLst>
            </a:pPr>
            <a:r>
              <a:rPr sz="2800" spc="-110" dirty="0">
                <a:latin typeface="Times New Roman" panose="02020603050405020304" pitchFamily="18" charset="0"/>
                <a:cs typeface="Times New Roman" panose="02020603050405020304" pitchFamily="18" charset="0"/>
              </a:rPr>
              <a:t>Political</a:t>
            </a:r>
            <a:r>
              <a:rPr sz="2800" spc="-250" dirty="0">
                <a:latin typeface="Times New Roman" panose="02020603050405020304" pitchFamily="18" charset="0"/>
                <a:cs typeface="Times New Roman" panose="02020603050405020304" pitchFamily="18" charset="0"/>
              </a:rPr>
              <a:t> </a:t>
            </a:r>
            <a:r>
              <a:rPr sz="2800" spc="-100" dirty="0">
                <a:latin typeface="Times New Roman" panose="02020603050405020304" pitchFamily="18" charset="0"/>
                <a:cs typeface="Times New Roman" panose="02020603050405020304" pitchFamily="18" charset="0"/>
              </a:rPr>
              <a:t>competition,</a:t>
            </a:r>
            <a:r>
              <a:rPr sz="2800" spc="-225" dirty="0">
                <a:latin typeface="Times New Roman" panose="02020603050405020304" pitchFamily="18" charset="0"/>
                <a:cs typeface="Times New Roman" panose="02020603050405020304" pitchFamily="18" charset="0"/>
              </a:rPr>
              <a:t> </a:t>
            </a:r>
            <a:r>
              <a:rPr sz="2800" spc="-140" dirty="0">
                <a:latin typeface="Times New Roman" panose="02020603050405020304" pitchFamily="18" charset="0"/>
                <a:cs typeface="Times New Roman" panose="02020603050405020304" pitchFamily="18" charset="0"/>
              </a:rPr>
              <a:t>fair</a:t>
            </a:r>
            <a:r>
              <a:rPr sz="2800" spc="-275" dirty="0">
                <a:latin typeface="Times New Roman" panose="02020603050405020304" pitchFamily="18" charset="0"/>
                <a:cs typeface="Times New Roman" panose="02020603050405020304" pitchFamily="18" charset="0"/>
              </a:rPr>
              <a:t> </a:t>
            </a:r>
            <a:r>
              <a:rPr sz="2800" spc="-100" dirty="0">
                <a:latin typeface="Times New Roman" panose="02020603050405020304" pitchFamily="18" charset="0"/>
                <a:cs typeface="Times New Roman" panose="02020603050405020304" pitchFamily="18" charset="0"/>
              </a:rPr>
              <a:t>distribution</a:t>
            </a:r>
            <a:r>
              <a:rPr sz="2800" spc="-245" dirty="0">
                <a:latin typeface="Times New Roman" panose="02020603050405020304" pitchFamily="18" charset="0"/>
                <a:cs typeface="Times New Roman" panose="02020603050405020304" pitchFamily="18" charset="0"/>
              </a:rPr>
              <a:t> </a:t>
            </a:r>
            <a:r>
              <a:rPr sz="2800" spc="-80" dirty="0">
                <a:latin typeface="Times New Roman" panose="02020603050405020304" pitchFamily="18" charset="0"/>
                <a:cs typeface="Times New Roman" panose="02020603050405020304" pitchFamily="18" charset="0"/>
              </a:rPr>
              <a:t>of</a:t>
            </a:r>
            <a:r>
              <a:rPr sz="2800" spc="-270" dirty="0">
                <a:latin typeface="Times New Roman" panose="02020603050405020304" pitchFamily="18" charset="0"/>
                <a:cs typeface="Times New Roman" panose="02020603050405020304" pitchFamily="18" charset="0"/>
              </a:rPr>
              <a:t> </a:t>
            </a:r>
            <a:r>
              <a:rPr sz="2800" spc="-125" dirty="0">
                <a:latin typeface="Times New Roman" panose="02020603050405020304" pitchFamily="18" charset="0"/>
                <a:cs typeface="Times New Roman" panose="02020603050405020304" pitchFamily="18" charset="0"/>
              </a:rPr>
              <a:t>power  </a:t>
            </a:r>
            <a:r>
              <a:rPr sz="2800" spc="-75" dirty="0">
                <a:latin typeface="Times New Roman" panose="02020603050405020304" pitchFamily="18" charset="0"/>
                <a:cs typeface="Times New Roman" panose="02020603050405020304" pitchFamily="18" charset="0"/>
              </a:rPr>
              <a:t>and </a:t>
            </a:r>
            <a:r>
              <a:rPr sz="2800" spc="-114" dirty="0">
                <a:latin typeface="Times New Roman" panose="02020603050405020304" pitchFamily="18" charset="0"/>
                <a:cs typeface="Times New Roman" panose="02020603050405020304" pitchFamily="18" charset="0"/>
              </a:rPr>
              <a:t>informed</a:t>
            </a:r>
            <a:r>
              <a:rPr sz="2800" spc="-445" dirty="0">
                <a:latin typeface="Times New Roman" panose="02020603050405020304" pitchFamily="18" charset="0"/>
                <a:cs typeface="Times New Roman" panose="02020603050405020304" pitchFamily="18" charset="0"/>
              </a:rPr>
              <a:t> </a:t>
            </a:r>
            <a:r>
              <a:rPr sz="2800" spc="-110" dirty="0">
                <a:latin typeface="Times New Roman" panose="02020603050405020304" pitchFamily="18" charset="0"/>
                <a:cs typeface="Times New Roman" panose="02020603050405020304" pitchFamily="18" charset="0"/>
              </a:rPr>
              <a:t>participation</a:t>
            </a:r>
            <a:endParaRPr sz="2800" dirty="0">
              <a:latin typeface="Times New Roman" panose="02020603050405020304" pitchFamily="18" charset="0"/>
              <a:cs typeface="Times New Roman" panose="02020603050405020304" pitchFamily="18" charset="0"/>
            </a:endParaRPr>
          </a:p>
        </p:txBody>
      </p:sp>
      <p:sp>
        <p:nvSpPr>
          <p:cNvPr id="3" name="object 3"/>
          <p:cNvSpPr/>
          <p:nvPr/>
        </p:nvSpPr>
        <p:spPr>
          <a:xfrm>
            <a:off x="684276" y="2132076"/>
            <a:ext cx="7775448" cy="4194048"/>
          </a:xfrm>
          <a:prstGeom prst="rect">
            <a:avLst/>
          </a:prstGeom>
          <a:blipFill>
            <a:blip r:embed="rId2" cstate="print"/>
            <a:stretch>
              <a:fillRect/>
            </a:stretch>
          </a:blipFill>
        </p:spPr>
        <p:txBody>
          <a:bodyPr wrap="square" lIns="0" tIns="0" rIns="0" bIns="0" rtlCol="0"/>
          <a:lstStyle/>
          <a:p>
            <a:endParaRPr/>
          </a:p>
        </p:txBody>
      </p:sp>
      <p:grpSp>
        <p:nvGrpSpPr>
          <p:cNvPr id="4" name="object 2">
            <a:extLst>
              <a:ext uri="{FF2B5EF4-FFF2-40B4-BE49-F238E27FC236}">
                <a16:creationId xmlns:a16="http://schemas.microsoft.com/office/drawing/2014/main" id="{E6167752-8493-43AD-9050-F20431DEE713}"/>
              </a:ext>
            </a:extLst>
          </p:cNvPr>
          <p:cNvGrpSpPr/>
          <p:nvPr/>
        </p:nvGrpSpPr>
        <p:grpSpPr>
          <a:xfrm>
            <a:off x="0" y="0"/>
            <a:ext cx="230504" cy="6858000"/>
            <a:chOff x="0" y="0"/>
            <a:chExt cx="230504" cy="6858000"/>
          </a:xfrm>
        </p:grpSpPr>
        <p:sp>
          <p:nvSpPr>
            <p:cNvPr id="5" name="object 3">
              <a:extLst>
                <a:ext uri="{FF2B5EF4-FFF2-40B4-BE49-F238E27FC236}">
                  <a16:creationId xmlns:a16="http://schemas.microsoft.com/office/drawing/2014/main" id="{11253954-06C2-40A5-8056-EEBAC71DD34B}"/>
                </a:ext>
              </a:extLst>
            </p:cNvPr>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731EE355-30FD-4B1B-AB4C-E3F2CCBA50C9}"/>
                </a:ext>
              </a:extLst>
            </p:cNvPr>
            <p:cNvSpPr/>
            <p:nvPr/>
          </p:nvSpPr>
          <p:spPr>
            <a:xfrm>
              <a:off x="0" y="0"/>
              <a:ext cx="230124" cy="6858000"/>
            </a:xfrm>
            <a:prstGeom prst="rect">
              <a:avLst/>
            </a:prstGeom>
            <a:blipFill>
              <a:blip r:embed="rId4"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870053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7902" y="0"/>
            <a:ext cx="202602"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sp>
        <p:nvSpPr>
          <p:cNvPr id="5" name="object 5"/>
          <p:cNvSpPr/>
          <p:nvPr/>
        </p:nvSpPr>
        <p:spPr>
          <a:xfrm>
            <a:off x="8482990" y="5715000"/>
            <a:ext cx="213207"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6" name="object 6"/>
          <p:cNvSpPr txBox="1">
            <a:spLocks noGrp="1"/>
          </p:cNvSpPr>
          <p:nvPr>
            <p:ph type="title"/>
          </p:nvPr>
        </p:nvSpPr>
        <p:spPr>
          <a:xfrm>
            <a:off x="3429000" y="314655"/>
            <a:ext cx="2310764" cy="443070"/>
          </a:xfrm>
          <a:prstGeom prst="rect">
            <a:avLst/>
          </a:prstGeom>
        </p:spPr>
        <p:txBody>
          <a:bodyPr vert="horz" wrap="square" lIns="0" tIns="12065" rIns="0" bIns="0" rtlCol="0">
            <a:spAutoFit/>
          </a:bodyPr>
          <a:lstStyle/>
          <a:p>
            <a:pPr marL="12700">
              <a:lnSpc>
                <a:spcPct val="100000"/>
              </a:lnSpc>
              <a:spcBef>
                <a:spcPts val="95"/>
              </a:spcBef>
            </a:pPr>
            <a:r>
              <a:rPr sz="2800" spc="-10" dirty="0">
                <a:latin typeface="Times New Roman" panose="02020603050405020304" pitchFamily="18" charset="0"/>
                <a:cs typeface="Times New Roman" panose="02020603050405020304" pitchFamily="18" charset="0"/>
              </a:rPr>
              <a:t>Constitutional</a:t>
            </a:r>
            <a:endParaRPr sz="2800" dirty="0">
              <a:latin typeface="Times New Roman" panose="02020603050405020304" pitchFamily="18" charset="0"/>
              <a:cs typeface="Times New Roman" panose="02020603050405020304" pitchFamily="18" charset="0"/>
            </a:endParaRPr>
          </a:p>
        </p:txBody>
      </p:sp>
      <p:sp>
        <p:nvSpPr>
          <p:cNvPr id="7" name="object 7"/>
          <p:cNvSpPr txBox="1"/>
          <p:nvPr/>
        </p:nvSpPr>
        <p:spPr>
          <a:xfrm>
            <a:off x="2028933" y="1229613"/>
            <a:ext cx="6140035" cy="873957"/>
          </a:xfrm>
          <a:prstGeom prst="rect">
            <a:avLst/>
          </a:prstGeom>
        </p:spPr>
        <p:txBody>
          <a:bodyPr vert="horz" wrap="square" lIns="0" tIns="12065" rIns="0" bIns="0" rtlCol="0">
            <a:spAutoFit/>
          </a:bodyPr>
          <a:lstStyle/>
          <a:p>
            <a:pPr marL="373380" marR="5080" indent="-343535" algn="ctr">
              <a:lnSpc>
                <a:spcPct val="100000"/>
              </a:lnSpc>
              <a:spcBef>
                <a:spcPts val="95"/>
              </a:spcBef>
            </a:pPr>
            <a:r>
              <a:rPr lang="en-US" sz="2800" spc="-5" dirty="0">
                <a:solidFill>
                  <a:srgbClr val="675D58"/>
                </a:solidFill>
                <a:latin typeface="Times New Roman" panose="02020603050405020304" pitchFamily="18" charset="0"/>
                <a:cs typeface="Times New Roman" panose="02020603050405020304" pitchFamily="18" charset="0"/>
              </a:rPr>
              <a:t>T</a:t>
            </a:r>
            <a:r>
              <a:rPr sz="2800" spc="-5" dirty="0">
                <a:solidFill>
                  <a:srgbClr val="675D58"/>
                </a:solidFill>
                <a:latin typeface="Times New Roman" panose="02020603050405020304" pitchFamily="18" charset="0"/>
                <a:cs typeface="Times New Roman" panose="02020603050405020304" pitchFamily="18" charset="0"/>
              </a:rPr>
              <a:t>he </a:t>
            </a:r>
            <a:r>
              <a:rPr sz="2800" spc="-10" dirty="0">
                <a:solidFill>
                  <a:srgbClr val="675D58"/>
                </a:solidFill>
                <a:latin typeface="Times New Roman" panose="02020603050405020304" pitchFamily="18" charset="0"/>
                <a:cs typeface="Times New Roman" panose="02020603050405020304" pitchFamily="18" charset="0"/>
              </a:rPr>
              <a:t>accountability </a:t>
            </a:r>
            <a:r>
              <a:rPr sz="2800" dirty="0">
                <a:solidFill>
                  <a:srgbClr val="675D58"/>
                </a:solidFill>
                <a:latin typeface="Times New Roman" panose="02020603050405020304" pitchFamily="18" charset="0"/>
                <a:cs typeface="Times New Roman" panose="02020603050405020304" pitchFamily="18" charset="0"/>
              </a:rPr>
              <a:t>of </a:t>
            </a:r>
            <a:r>
              <a:rPr sz="2800" spc="-5" dirty="0">
                <a:solidFill>
                  <a:srgbClr val="675D58"/>
                </a:solidFill>
                <a:latin typeface="Times New Roman" panose="02020603050405020304" pitchFamily="18" charset="0"/>
                <a:cs typeface="Times New Roman" panose="02020603050405020304" pitchFamily="18" charset="0"/>
              </a:rPr>
              <a:t>a </a:t>
            </a:r>
            <a:r>
              <a:rPr sz="2800" spc="-15" dirty="0">
                <a:solidFill>
                  <a:srgbClr val="675D58"/>
                </a:solidFill>
                <a:latin typeface="Times New Roman" panose="02020603050405020304" pitchFamily="18" charset="0"/>
                <a:cs typeface="Times New Roman" panose="02020603050405020304" pitchFamily="18" charset="0"/>
              </a:rPr>
              <a:t>government </a:t>
            </a:r>
            <a:r>
              <a:rPr sz="2800" spc="-10" dirty="0">
                <a:solidFill>
                  <a:srgbClr val="675D58"/>
                </a:solidFill>
                <a:latin typeface="Times New Roman" panose="02020603050405020304" pitchFamily="18" charset="0"/>
                <a:cs typeface="Times New Roman" panose="02020603050405020304" pitchFamily="18" charset="0"/>
              </a:rPr>
              <a:t>agency  </a:t>
            </a:r>
            <a:r>
              <a:rPr sz="2800" spc="-20" dirty="0">
                <a:solidFill>
                  <a:srgbClr val="675D58"/>
                </a:solidFill>
                <a:latin typeface="Times New Roman" panose="02020603050405020304" pitchFamily="18" charset="0"/>
                <a:cs typeface="Times New Roman" panose="02020603050405020304" pitchFamily="18" charset="0"/>
              </a:rPr>
              <a:t>conferred </a:t>
            </a:r>
            <a:r>
              <a:rPr sz="2800" spc="-15" dirty="0">
                <a:solidFill>
                  <a:srgbClr val="675D58"/>
                </a:solidFill>
                <a:latin typeface="Times New Roman" panose="02020603050405020304" pitchFamily="18" charset="0"/>
                <a:cs typeface="Times New Roman" panose="02020603050405020304" pitchFamily="18" charset="0"/>
              </a:rPr>
              <a:t>by </a:t>
            </a:r>
            <a:r>
              <a:rPr sz="2800" spc="-5" dirty="0">
                <a:solidFill>
                  <a:srgbClr val="675D58"/>
                </a:solidFill>
                <a:latin typeface="Times New Roman" panose="02020603050405020304" pitchFamily="18" charset="0"/>
                <a:cs typeface="Times New Roman" panose="02020603050405020304" pitchFamily="18" charset="0"/>
              </a:rPr>
              <a:t>the </a:t>
            </a:r>
            <a:r>
              <a:rPr sz="2800" spc="-10" dirty="0">
                <a:solidFill>
                  <a:srgbClr val="675D58"/>
                </a:solidFill>
                <a:latin typeface="Times New Roman" panose="02020603050405020304" pitchFamily="18" charset="0"/>
                <a:cs typeface="Times New Roman" panose="02020603050405020304" pitchFamily="18" charset="0"/>
              </a:rPr>
              <a:t>Constitution.</a:t>
            </a:r>
            <a:r>
              <a:rPr sz="2800" spc="114" dirty="0">
                <a:solidFill>
                  <a:srgbClr val="675D58"/>
                </a:solidFill>
                <a:latin typeface="Times New Roman" panose="02020603050405020304" pitchFamily="18" charset="0"/>
                <a:cs typeface="Times New Roman" panose="02020603050405020304" pitchFamily="18" charset="0"/>
              </a:rPr>
              <a:t> </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9246" y="1780813"/>
            <a:ext cx="230504"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sp>
        <p:nvSpPr>
          <p:cNvPr id="5" name="object 5"/>
          <p:cNvSpPr/>
          <p:nvPr/>
        </p:nvSpPr>
        <p:spPr>
          <a:xfrm>
            <a:off x="8374382" y="7495813"/>
            <a:ext cx="242570"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6" name="object 6"/>
          <p:cNvSpPr txBox="1"/>
          <p:nvPr/>
        </p:nvSpPr>
        <p:spPr>
          <a:xfrm>
            <a:off x="1295400" y="2362200"/>
            <a:ext cx="6965950" cy="2610330"/>
          </a:xfrm>
          <a:prstGeom prst="rect">
            <a:avLst/>
          </a:prstGeom>
        </p:spPr>
        <p:txBody>
          <a:bodyPr vert="horz" wrap="square" lIns="0" tIns="12065" rIns="0" bIns="0" rtlCol="0">
            <a:spAutoFit/>
          </a:bodyPr>
          <a:lstStyle/>
          <a:p>
            <a:pPr marL="12700">
              <a:spcBef>
                <a:spcPts val="95"/>
              </a:spcBef>
            </a:pPr>
            <a:r>
              <a:rPr sz="2800" spc="-5" dirty="0">
                <a:solidFill>
                  <a:srgbClr val="675D58"/>
                </a:solidFill>
                <a:latin typeface="Times New Roman" panose="02020603050405020304" pitchFamily="18" charset="0"/>
                <a:cs typeface="Times New Roman" panose="02020603050405020304" pitchFamily="18" charset="0"/>
              </a:rPr>
              <a:t>» the </a:t>
            </a:r>
            <a:r>
              <a:rPr sz="2800" spc="-10" dirty="0">
                <a:solidFill>
                  <a:srgbClr val="675D58"/>
                </a:solidFill>
                <a:latin typeface="Times New Roman" panose="02020603050405020304" pitchFamily="18" charset="0"/>
                <a:cs typeface="Times New Roman" panose="02020603050405020304" pitchFamily="18" charset="0"/>
              </a:rPr>
              <a:t>establishment </a:t>
            </a:r>
            <a:r>
              <a:rPr sz="2800" spc="-5" dirty="0">
                <a:solidFill>
                  <a:srgbClr val="675D58"/>
                </a:solidFill>
                <a:latin typeface="Times New Roman" panose="02020603050405020304" pitchFamily="18" charset="0"/>
                <a:cs typeface="Times New Roman" panose="02020603050405020304" pitchFamily="18" charset="0"/>
              </a:rPr>
              <a:t>of </a:t>
            </a:r>
            <a:r>
              <a:rPr sz="2800" spc="-10" dirty="0">
                <a:solidFill>
                  <a:srgbClr val="675D58"/>
                </a:solidFill>
                <a:latin typeface="Times New Roman" panose="02020603050405020304" pitchFamily="18" charset="0"/>
                <a:cs typeface="Times New Roman" panose="02020603050405020304" pitchFamily="18" charset="0"/>
              </a:rPr>
              <a:t>local </a:t>
            </a:r>
            <a:r>
              <a:rPr sz="2800" spc="-15" dirty="0">
                <a:solidFill>
                  <a:srgbClr val="675D58"/>
                </a:solidFill>
                <a:latin typeface="Times New Roman" panose="02020603050405020304" pitchFamily="18" charset="0"/>
                <a:cs typeface="Times New Roman" panose="02020603050405020304" pitchFamily="18" charset="0"/>
              </a:rPr>
              <a:t>government</a:t>
            </a:r>
            <a:r>
              <a:rPr sz="2800" spc="195" dirty="0">
                <a:solidFill>
                  <a:srgbClr val="675D58"/>
                </a:solidFill>
                <a:latin typeface="Times New Roman" panose="02020603050405020304" pitchFamily="18" charset="0"/>
                <a:cs typeface="Times New Roman" panose="02020603050405020304" pitchFamily="18" charset="0"/>
              </a:rPr>
              <a:t> </a:t>
            </a:r>
            <a:r>
              <a:rPr sz="2800" spc="-5" dirty="0">
                <a:solidFill>
                  <a:srgbClr val="675D58"/>
                </a:solidFill>
                <a:latin typeface="Times New Roman" panose="02020603050405020304" pitchFamily="18" charset="0"/>
                <a:cs typeface="Times New Roman" panose="02020603050405020304" pitchFamily="18" charset="0"/>
              </a:rPr>
              <a:t>units</a:t>
            </a:r>
            <a:r>
              <a:rPr lang="en-IN" sz="2800" spc="-5" dirty="0">
                <a:solidFill>
                  <a:srgbClr val="675D58"/>
                </a:solidFill>
                <a:latin typeface="Times New Roman" panose="02020603050405020304" pitchFamily="18" charset="0"/>
                <a:cs typeface="Times New Roman" panose="02020603050405020304" pitchFamily="18" charset="0"/>
              </a:rPr>
              <a:t>, regional offices as a response to the overloads in a central or a provincial govt. engenders a dispersion of accountability  </a:t>
            </a:r>
            <a:r>
              <a:rPr lang="en-US" sz="2800" dirty="0">
                <a:solidFill>
                  <a:srgbClr val="675D58"/>
                </a:solidFill>
                <a:latin typeface="Times New Roman" panose="02020603050405020304" pitchFamily="18" charset="0"/>
                <a:cs typeface="Times New Roman" panose="02020603050405020304" pitchFamily="18" charset="0"/>
              </a:rPr>
              <a:t>and </a:t>
            </a:r>
            <a:r>
              <a:rPr lang="en-US" sz="2800" spc="-10" dirty="0">
                <a:solidFill>
                  <a:srgbClr val="675D58"/>
                </a:solidFill>
                <a:latin typeface="Times New Roman" panose="02020603050405020304" pitchFamily="18" charset="0"/>
                <a:cs typeface="Times New Roman" panose="02020603050405020304" pitchFamily="18" charset="0"/>
              </a:rPr>
              <a:t>possible conflicts between  </a:t>
            </a:r>
            <a:r>
              <a:rPr lang="en-US" sz="2800" spc="-5" dirty="0">
                <a:solidFill>
                  <a:srgbClr val="675D58"/>
                </a:solidFill>
                <a:latin typeface="Times New Roman" panose="02020603050405020304" pitchFamily="18" charset="0"/>
                <a:cs typeface="Times New Roman" panose="02020603050405020304" pitchFamily="18" charset="0"/>
              </a:rPr>
              <a:t>the </a:t>
            </a:r>
            <a:r>
              <a:rPr lang="en-US" sz="2800" spc="-15" dirty="0">
                <a:solidFill>
                  <a:srgbClr val="675D58"/>
                </a:solidFill>
                <a:latin typeface="Times New Roman" panose="02020603050405020304" pitchFamily="18" charset="0"/>
                <a:cs typeface="Times New Roman" panose="02020603050405020304" pitchFamily="18" charset="0"/>
              </a:rPr>
              <a:t>central </a:t>
            </a:r>
            <a:r>
              <a:rPr lang="en-US" sz="2800" spc="-5" dirty="0">
                <a:solidFill>
                  <a:srgbClr val="675D58"/>
                </a:solidFill>
                <a:latin typeface="Times New Roman" panose="02020603050405020304" pitchFamily="18" charset="0"/>
                <a:cs typeface="Times New Roman" panose="02020603050405020304" pitchFamily="18" charset="0"/>
              </a:rPr>
              <a:t>and the</a:t>
            </a:r>
            <a:r>
              <a:rPr lang="en-US" sz="2800" spc="50" dirty="0">
                <a:solidFill>
                  <a:srgbClr val="675D58"/>
                </a:solidFill>
                <a:latin typeface="Times New Roman" panose="02020603050405020304" pitchFamily="18" charset="0"/>
                <a:cs typeface="Times New Roman" panose="02020603050405020304" pitchFamily="18" charset="0"/>
              </a:rPr>
              <a:t> </a:t>
            </a:r>
            <a:r>
              <a:rPr lang="en-US" sz="2800" spc="-30" dirty="0">
                <a:solidFill>
                  <a:srgbClr val="675D58"/>
                </a:solidFill>
                <a:latin typeface="Times New Roman" panose="02020603050405020304" pitchFamily="18" charset="0"/>
                <a:cs typeface="Times New Roman" panose="02020603050405020304" pitchFamily="18" charset="0"/>
              </a:rPr>
              <a:t>locality.</a:t>
            </a:r>
            <a:endParaRPr lang="en-US" sz="2800" dirty="0">
              <a:latin typeface="Times New Roman" panose="02020603050405020304" pitchFamily="18" charset="0"/>
              <a:cs typeface="Times New Roman" panose="02020603050405020304" pitchFamily="18" charset="0"/>
            </a:endParaRPr>
          </a:p>
          <a:p>
            <a:pPr marL="12700">
              <a:lnSpc>
                <a:spcPct val="100000"/>
              </a:lnSpc>
              <a:spcBef>
                <a:spcPts val="95"/>
              </a:spcBef>
            </a:pPr>
            <a:endParaRPr sz="2800" dirty="0">
              <a:latin typeface="Times New Roman" panose="02020603050405020304" pitchFamily="18" charset="0"/>
              <a:cs typeface="Times New Roman" panose="02020603050405020304" pitchFamily="18" charset="0"/>
            </a:endParaRPr>
          </a:p>
        </p:txBody>
      </p:sp>
      <p:sp>
        <p:nvSpPr>
          <p:cNvPr id="12" name="object 12"/>
          <p:cNvSpPr txBox="1">
            <a:spLocks noGrp="1"/>
          </p:cNvSpPr>
          <p:nvPr>
            <p:ph type="title"/>
          </p:nvPr>
        </p:nvSpPr>
        <p:spPr>
          <a:xfrm>
            <a:off x="2957195" y="609600"/>
            <a:ext cx="3229610" cy="443070"/>
          </a:xfrm>
          <a:prstGeom prst="rect">
            <a:avLst/>
          </a:prstGeom>
        </p:spPr>
        <p:txBody>
          <a:bodyPr vert="horz" wrap="square" lIns="0" tIns="12065" rIns="0" bIns="0" rtlCol="0">
            <a:spAutoFit/>
          </a:bodyPr>
          <a:lstStyle/>
          <a:p>
            <a:pPr marL="12700" algn="ctr">
              <a:lnSpc>
                <a:spcPct val="100000"/>
              </a:lnSpc>
              <a:spcBef>
                <a:spcPts val="95"/>
              </a:spcBef>
            </a:pPr>
            <a:r>
              <a:rPr sz="2800" spc="-15" dirty="0">
                <a:latin typeface="Times New Roman" panose="02020603050405020304" pitchFamily="18" charset="0"/>
                <a:cs typeface="Times New Roman" panose="02020603050405020304" pitchFamily="18" charset="0"/>
              </a:rPr>
              <a:t>Decentralized</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30504"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sp>
        <p:nvSpPr>
          <p:cNvPr id="5" name="object 5"/>
          <p:cNvSpPr/>
          <p:nvPr/>
        </p:nvSpPr>
        <p:spPr>
          <a:xfrm>
            <a:off x="8453628" y="5715000"/>
            <a:ext cx="242570"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6" name="object 6"/>
          <p:cNvSpPr txBox="1"/>
          <p:nvPr/>
        </p:nvSpPr>
        <p:spPr>
          <a:xfrm>
            <a:off x="1201013" y="1229613"/>
            <a:ext cx="6969125" cy="3439795"/>
          </a:xfrm>
          <a:prstGeom prst="rect">
            <a:avLst/>
          </a:prstGeom>
        </p:spPr>
        <p:txBody>
          <a:bodyPr vert="horz" wrap="square" lIns="0" tIns="12065" rIns="0" bIns="0" rtlCol="0">
            <a:spAutoFit/>
          </a:bodyPr>
          <a:lstStyle/>
          <a:p>
            <a:pPr marL="355600" marR="5080" indent="-343535" algn="just">
              <a:lnSpc>
                <a:spcPct val="100000"/>
              </a:lnSpc>
              <a:spcBef>
                <a:spcPts val="95"/>
              </a:spcBef>
            </a:pPr>
            <a:r>
              <a:rPr sz="2800" spc="-5" dirty="0">
                <a:solidFill>
                  <a:srgbClr val="675D58"/>
                </a:solidFill>
                <a:latin typeface="Times New Roman" panose="02020603050405020304" pitchFamily="18" charset="0"/>
                <a:cs typeface="Times New Roman" panose="02020603050405020304" pitchFamily="18" charset="0"/>
              </a:rPr>
              <a:t>» </a:t>
            </a:r>
            <a:r>
              <a:rPr sz="2800" spc="-20" dirty="0">
                <a:solidFill>
                  <a:srgbClr val="675D58"/>
                </a:solidFill>
                <a:latin typeface="Times New Roman" panose="02020603050405020304" pitchFamily="18" charset="0"/>
                <a:cs typeface="Times New Roman" panose="02020603050405020304" pitchFamily="18" charset="0"/>
              </a:rPr>
              <a:t>representative </a:t>
            </a:r>
            <a:r>
              <a:rPr sz="2800" spc="-10" dirty="0">
                <a:solidFill>
                  <a:srgbClr val="675D58"/>
                </a:solidFill>
                <a:latin typeface="Times New Roman" panose="02020603050405020304" pitchFamily="18" charset="0"/>
                <a:cs typeface="Times New Roman" panose="02020603050405020304" pitchFamily="18" charset="0"/>
              </a:rPr>
              <a:t>democracy is supplemented  </a:t>
            </a:r>
            <a:r>
              <a:rPr sz="2800" spc="-15" dirty="0">
                <a:solidFill>
                  <a:srgbClr val="675D58"/>
                </a:solidFill>
                <a:latin typeface="Times New Roman" panose="02020603050405020304" pitchFamily="18" charset="0"/>
                <a:cs typeface="Times New Roman" panose="02020603050405020304" pitchFamily="18" charset="0"/>
              </a:rPr>
              <a:t>by </a:t>
            </a:r>
            <a:r>
              <a:rPr sz="2800" spc="-10" dirty="0">
                <a:solidFill>
                  <a:srgbClr val="675D58"/>
                </a:solidFill>
                <a:latin typeface="Times New Roman" panose="02020603050405020304" pitchFamily="18" charset="0"/>
                <a:cs typeface="Times New Roman" panose="02020603050405020304" pitchFamily="18" charset="0"/>
              </a:rPr>
              <a:t>participatory </a:t>
            </a:r>
            <a:r>
              <a:rPr sz="2800" spc="-30" dirty="0">
                <a:solidFill>
                  <a:srgbClr val="675D58"/>
                </a:solidFill>
                <a:latin typeface="Times New Roman" panose="02020603050405020304" pitchFamily="18" charset="0"/>
                <a:cs typeface="Times New Roman" panose="02020603050405020304" pitchFamily="18" charset="0"/>
              </a:rPr>
              <a:t>democracy. </a:t>
            </a:r>
            <a:r>
              <a:rPr sz="2800" spc="-10" dirty="0">
                <a:solidFill>
                  <a:srgbClr val="675D58"/>
                </a:solidFill>
                <a:latin typeface="Times New Roman" panose="02020603050405020304" pitchFamily="18" charset="0"/>
                <a:cs typeface="Times New Roman" panose="02020603050405020304" pitchFamily="18" charset="0"/>
              </a:rPr>
              <a:t>Elected  </a:t>
            </a:r>
            <a:r>
              <a:rPr sz="2800" spc="-20" dirty="0">
                <a:solidFill>
                  <a:srgbClr val="675D58"/>
                </a:solidFill>
                <a:latin typeface="Times New Roman" panose="02020603050405020304" pitchFamily="18" charset="0"/>
                <a:cs typeface="Times New Roman" panose="02020603050405020304" pitchFamily="18" charset="0"/>
              </a:rPr>
              <a:t>representative </a:t>
            </a:r>
            <a:r>
              <a:rPr sz="2800" spc="-25" dirty="0">
                <a:solidFill>
                  <a:srgbClr val="675D58"/>
                </a:solidFill>
                <a:latin typeface="Times New Roman" panose="02020603050405020304" pitchFamily="18" charset="0"/>
                <a:cs typeface="Times New Roman" panose="02020603050405020304" pitchFamily="18" charset="0"/>
              </a:rPr>
              <a:t>feel </a:t>
            </a:r>
            <a:r>
              <a:rPr sz="2800" spc="-20" dirty="0">
                <a:solidFill>
                  <a:srgbClr val="675D58"/>
                </a:solidFill>
                <a:latin typeface="Times New Roman" panose="02020603050405020304" pitchFamily="18" charset="0"/>
                <a:cs typeface="Times New Roman" panose="02020603050405020304" pitchFamily="18" charset="0"/>
              </a:rPr>
              <a:t>obligated </a:t>
            </a:r>
            <a:r>
              <a:rPr sz="2800" spc="-15" dirty="0">
                <a:solidFill>
                  <a:srgbClr val="675D58"/>
                </a:solidFill>
                <a:latin typeface="Times New Roman" panose="02020603050405020304" pitchFamily="18" charset="0"/>
                <a:cs typeface="Times New Roman" panose="02020603050405020304" pitchFamily="18" charset="0"/>
              </a:rPr>
              <a:t>to </a:t>
            </a:r>
            <a:r>
              <a:rPr sz="2800" spc="-10" dirty="0">
                <a:solidFill>
                  <a:srgbClr val="675D58"/>
                </a:solidFill>
                <a:latin typeface="Times New Roman" panose="02020603050405020304" pitchFamily="18" charset="0"/>
                <a:cs typeface="Times New Roman" panose="02020603050405020304" pitchFamily="18" charset="0"/>
              </a:rPr>
              <a:t>consult </a:t>
            </a:r>
            <a:r>
              <a:rPr sz="2800" spc="-5" dirty="0">
                <a:solidFill>
                  <a:srgbClr val="675D58"/>
                </a:solidFill>
                <a:latin typeface="Times New Roman" panose="02020603050405020304" pitchFamily="18" charset="0"/>
                <a:cs typeface="Times New Roman" panose="02020603050405020304" pitchFamily="18" charset="0"/>
              </a:rPr>
              <a:t>the  </a:t>
            </a:r>
            <a:r>
              <a:rPr sz="2800" spc="-10" dirty="0">
                <a:solidFill>
                  <a:srgbClr val="675D58"/>
                </a:solidFill>
                <a:latin typeface="Times New Roman" panose="02020603050405020304" pitchFamily="18" charset="0"/>
                <a:cs typeface="Times New Roman" panose="02020603050405020304" pitchFamily="18" charset="0"/>
              </a:rPr>
              <a:t>population; they </a:t>
            </a:r>
            <a:r>
              <a:rPr sz="2800" spc="-25" dirty="0">
                <a:solidFill>
                  <a:srgbClr val="675D58"/>
                </a:solidFill>
                <a:latin typeface="Times New Roman" panose="02020603050405020304" pitchFamily="18" charset="0"/>
                <a:cs typeface="Times New Roman" panose="02020603050405020304" pitchFamily="18" charset="0"/>
              </a:rPr>
              <a:t>have </a:t>
            </a:r>
            <a:r>
              <a:rPr sz="2800" spc="-5" dirty="0">
                <a:solidFill>
                  <a:srgbClr val="675D58"/>
                </a:solidFill>
                <a:latin typeface="Times New Roman" panose="02020603050405020304" pitchFamily="18" charset="0"/>
                <a:cs typeface="Times New Roman" panose="02020603050405020304" pitchFamily="18" charset="0"/>
              </a:rPr>
              <a:t>a close </a:t>
            </a:r>
            <a:r>
              <a:rPr sz="2800" spc="-15" dirty="0">
                <a:solidFill>
                  <a:srgbClr val="675D58"/>
                </a:solidFill>
                <a:latin typeface="Times New Roman" panose="02020603050405020304" pitchFamily="18" charset="0"/>
                <a:cs typeface="Times New Roman" panose="02020603050405020304" pitchFamily="18" charset="0"/>
              </a:rPr>
              <a:t>rapport </a:t>
            </a:r>
            <a:r>
              <a:rPr sz="2800" spc="-5" dirty="0">
                <a:solidFill>
                  <a:srgbClr val="675D58"/>
                </a:solidFill>
                <a:latin typeface="Times New Roman" panose="02020603050405020304" pitchFamily="18" charset="0"/>
                <a:cs typeface="Times New Roman" panose="02020603050405020304" pitchFamily="18" charset="0"/>
              </a:rPr>
              <a:t>with  special </a:t>
            </a:r>
            <a:r>
              <a:rPr sz="2800" spc="-20" dirty="0">
                <a:solidFill>
                  <a:srgbClr val="675D58"/>
                </a:solidFill>
                <a:latin typeface="Times New Roman" panose="02020603050405020304" pitchFamily="18" charset="0"/>
                <a:cs typeface="Times New Roman" panose="02020603050405020304" pitchFamily="18" charset="0"/>
              </a:rPr>
              <a:t>interest </a:t>
            </a:r>
            <a:r>
              <a:rPr sz="2800" spc="-15" dirty="0">
                <a:solidFill>
                  <a:srgbClr val="675D58"/>
                </a:solidFill>
                <a:latin typeface="Times New Roman" panose="02020603050405020304" pitchFamily="18" charset="0"/>
                <a:cs typeface="Times New Roman" panose="02020603050405020304" pitchFamily="18" charset="0"/>
              </a:rPr>
              <a:t>groups </a:t>
            </a:r>
            <a:r>
              <a:rPr sz="2800" spc="-5" dirty="0">
                <a:solidFill>
                  <a:srgbClr val="675D58"/>
                </a:solidFill>
                <a:latin typeface="Times New Roman" panose="02020603050405020304" pitchFamily="18" charset="0"/>
                <a:cs typeface="Times New Roman" panose="02020603050405020304" pitchFamily="18" charset="0"/>
              </a:rPr>
              <a:t>and </a:t>
            </a:r>
            <a:r>
              <a:rPr sz="2800" spc="-15" dirty="0">
                <a:solidFill>
                  <a:srgbClr val="675D58"/>
                </a:solidFill>
                <a:latin typeface="Times New Roman" panose="02020603050405020304" pitchFamily="18" charset="0"/>
                <a:cs typeface="Times New Roman" panose="02020603050405020304" pitchFamily="18" charset="0"/>
              </a:rPr>
              <a:t>even </a:t>
            </a:r>
            <a:r>
              <a:rPr sz="2800" spc="-25" dirty="0">
                <a:solidFill>
                  <a:srgbClr val="675D58"/>
                </a:solidFill>
                <a:latin typeface="Times New Roman" panose="02020603050405020304" pitchFamily="18" charset="0"/>
                <a:cs typeface="Times New Roman" panose="02020603050405020304" pitchFamily="18" charset="0"/>
              </a:rPr>
              <a:t>feel </a:t>
            </a:r>
            <a:r>
              <a:rPr sz="2800" spc="-5" dirty="0">
                <a:solidFill>
                  <a:srgbClr val="675D58"/>
                </a:solidFill>
                <a:latin typeface="Times New Roman" panose="02020603050405020304" pitchFamily="18" charset="0"/>
                <a:cs typeface="Times New Roman" panose="02020603050405020304" pitchFamily="18" charset="0"/>
              </a:rPr>
              <a:t>a </a:t>
            </a:r>
            <a:r>
              <a:rPr sz="2800" spc="-10" dirty="0">
                <a:solidFill>
                  <a:srgbClr val="675D58"/>
                </a:solidFill>
                <a:latin typeface="Times New Roman" panose="02020603050405020304" pitchFamily="18" charset="0"/>
                <a:cs typeface="Times New Roman" panose="02020603050405020304" pitchFamily="18" charset="0"/>
              </a:rPr>
              <a:t>certain  accountability </a:t>
            </a:r>
            <a:r>
              <a:rPr sz="2800" spc="-20" dirty="0">
                <a:solidFill>
                  <a:srgbClr val="675D58"/>
                </a:solidFill>
                <a:latin typeface="Times New Roman" panose="02020603050405020304" pitchFamily="18" charset="0"/>
                <a:cs typeface="Times New Roman" panose="02020603050405020304" pitchFamily="18" charset="0"/>
              </a:rPr>
              <a:t>to </a:t>
            </a:r>
            <a:r>
              <a:rPr sz="2800" spc="-5" dirty="0">
                <a:solidFill>
                  <a:srgbClr val="675D58"/>
                </a:solidFill>
                <a:latin typeface="Times New Roman" panose="02020603050405020304" pitchFamily="18" charset="0"/>
                <a:cs typeface="Times New Roman" panose="02020603050405020304" pitchFamily="18" charset="0"/>
              </a:rPr>
              <a:t>them. The </a:t>
            </a:r>
            <a:r>
              <a:rPr sz="2800" spc="-10" dirty="0">
                <a:solidFill>
                  <a:srgbClr val="675D58"/>
                </a:solidFill>
                <a:latin typeface="Times New Roman" panose="02020603050405020304" pitchFamily="18" charset="0"/>
                <a:cs typeface="Times New Roman" panose="02020603050405020304" pitchFamily="18" charset="0"/>
              </a:rPr>
              <a:t>accountability  relationships </a:t>
            </a:r>
            <a:r>
              <a:rPr sz="2800" spc="-20" dirty="0">
                <a:solidFill>
                  <a:srgbClr val="675D58"/>
                </a:solidFill>
                <a:latin typeface="Times New Roman" panose="02020603050405020304" pitchFamily="18" charset="0"/>
                <a:cs typeface="Times New Roman" panose="02020603050405020304" pitchFamily="18" charset="0"/>
              </a:rPr>
              <a:t>are </a:t>
            </a:r>
            <a:r>
              <a:rPr sz="2800" spc="-5" dirty="0">
                <a:solidFill>
                  <a:srgbClr val="675D58"/>
                </a:solidFill>
                <a:latin typeface="Times New Roman" panose="02020603050405020304" pitchFamily="18" charset="0"/>
                <a:cs typeface="Times New Roman" panose="02020603050405020304" pitchFamily="18" charset="0"/>
              </a:rPr>
              <a:t>not </a:t>
            </a:r>
            <a:r>
              <a:rPr sz="2800" spc="-10" dirty="0">
                <a:solidFill>
                  <a:srgbClr val="675D58"/>
                </a:solidFill>
                <a:latin typeface="Times New Roman" panose="02020603050405020304" pitchFamily="18" charset="0"/>
                <a:cs typeface="Times New Roman" panose="02020603050405020304" pitchFamily="18" charset="0"/>
              </a:rPr>
              <a:t>very </a:t>
            </a:r>
            <a:r>
              <a:rPr sz="2800" spc="-5" dirty="0">
                <a:solidFill>
                  <a:srgbClr val="675D58"/>
                </a:solidFill>
                <a:latin typeface="Times New Roman" panose="02020603050405020304" pitchFamily="18" charset="0"/>
                <a:cs typeface="Times New Roman" panose="02020603050405020304" pitchFamily="18" charset="0"/>
              </a:rPr>
              <a:t>clear </a:t>
            </a:r>
            <a:r>
              <a:rPr sz="2800" spc="-10" dirty="0">
                <a:solidFill>
                  <a:srgbClr val="675D58"/>
                </a:solidFill>
                <a:latin typeface="Times New Roman" panose="02020603050405020304" pitchFamily="18" charset="0"/>
                <a:cs typeface="Times New Roman" panose="02020603050405020304" pitchFamily="18" charset="0"/>
              </a:rPr>
              <a:t>in </a:t>
            </a:r>
            <a:r>
              <a:rPr sz="2800" spc="-5" dirty="0">
                <a:solidFill>
                  <a:srgbClr val="675D58"/>
                </a:solidFill>
                <a:latin typeface="Times New Roman" panose="02020603050405020304" pitchFamily="18" charset="0"/>
                <a:cs typeface="Times New Roman" panose="02020603050405020304" pitchFamily="18" charset="0"/>
              </a:rPr>
              <a:t>such  </a:t>
            </a:r>
            <a:r>
              <a:rPr sz="2800" spc="-15" dirty="0">
                <a:solidFill>
                  <a:srgbClr val="675D58"/>
                </a:solidFill>
                <a:latin typeface="Times New Roman" panose="02020603050405020304" pitchFamily="18" charset="0"/>
                <a:cs typeface="Times New Roman" panose="02020603050405020304" pitchFamily="18" charset="0"/>
              </a:rPr>
              <a:t>circumstances.</a:t>
            </a:r>
            <a:endParaRPr sz="2800" dirty="0">
              <a:latin typeface="Times New Roman" panose="02020603050405020304" pitchFamily="18" charset="0"/>
              <a:cs typeface="Times New Roman" panose="02020603050405020304" pitchFamily="18" charset="0"/>
            </a:endParaRPr>
          </a:p>
        </p:txBody>
      </p:sp>
      <p:sp>
        <p:nvSpPr>
          <p:cNvPr id="7" name="object 7"/>
          <p:cNvSpPr txBox="1">
            <a:spLocks noGrp="1"/>
          </p:cNvSpPr>
          <p:nvPr>
            <p:ph type="title"/>
          </p:nvPr>
        </p:nvSpPr>
        <p:spPr>
          <a:xfrm>
            <a:off x="3553623" y="457200"/>
            <a:ext cx="2263903" cy="443070"/>
          </a:xfrm>
          <a:prstGeom prst="rect">
            <a:avLst/>
          </a:prstGeom>
        </p:spPr>
        <p:txBody>
          <a:bodyPr vert="horz" wrap="square" lIns="0" tIns="12065" rIns="0" bIns="0" rtlCol="0">
            <a:spAutoFit/>
          </a:bodyPr>
          <a:lstStyle/>
          <a:p>
            <a:pPr marL="12700">
              <a:lnSpc>
                <a:spcPct val="100000"/>
              </a:lnSpc>
              <a:spcBef>
                <a:spcPts val="95"/>
              </a:spcBef>
            </a:pPr>
            <a:r>
              <a:rPr sz="2800" spc="-15" dirty="0">
                <a:latin typeface="Times New Roman" panose="02020603050405020304" pitchFamily="18" charset="0"/>
                <a:cs typeface="Times New Roman" panose="02020603050405020304" pitchFamily="18" charset="0"/>
              </a:rPr>
              <a:t>Consultative</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30504"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sp>
        <p:nvSpPr>
          <p:cNvPr id="5" name="object 5"/>
          <p:cNvSpPr/>
          <p:nvPr/>
        </p:nvSpPr>
        <p:spPr>
          <a:xfrm>
            <a:off x="8453628" y="5715000"/>
            <a:ext cx="242570"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6" name="object 6"/>
          <p:cNvSpPr txBox="1"/>
          <p:nvPr/>
        </p:nvSpPr>
        <p:spPr>
          <a:xfrm>
            <a:off x="1201013" y="1229613"/>
            <a:ext cx="6969125" cy="3439795"/>
          </a:xfrm>
          <a:prstGeom prst="rect">
            <a:avLst/>
          </a:prstGeom>
        </p:spPr>
        <p:txBody>
          <a:bodyPr vert="horz" wrap="square" lIns="0" tIns="12065" rIns="0" bIns="0" rtlCol="0">
            <a:spAutoFit/>
          </a:bodyPr>
          <a:lstStyle/>
          <a:p>
            <a:pPr marL="355600" marR="5080" indent="-343535" algn="just">
              <a:lnSpc>
                <a:spcPct val="100000"/>
              </a:lnSpc>
              <a:spcBef>
                <a:spcPts val="95"/>
              </a:spcBef>
            </a:pPr>
            <a:r>
              <a:rPr sz="2800" spc="-5" dirty="0">
                <a:solidFill>
                  <a:srgbClr val="675D58"/>
                </a:solidFill>
                <a:latin typeface="Times New Roman" panose="02020603050405020304" pitchFamily="18" charset="0"/>
                <a:cs typeface="Times New Roman" panose="02020603050405020304" pitchFamily="18" charset="0"/>
              </a:rPr>
              <a:t>» </a:t>
            </a:r>
            <a:r>
              <a:rPr sz="2800" spc="-20" dirty="0">
                <a:solidFill>
                  <a:srgbClr val="675D58"/>
                </a:solidFill>
                <a:latin typeface="Times New Roman" panose="02020603050405020304" pitchFamily="18" charset="0"/>
                <a:cs typeface="Times New Roman" panose="02020603050405020304" pitchFamily="18" charset="0"/>
              </a:rPr>
              <a:t>representative </a:t>
            </a:r>
            <a:r>
              <a:rPr sz="2800" spc="-10" dirty="0">
                <a:solidFill>
                  <a:srgbClr val="675D58"/>
                </a:solidFill>
                <a:latin typeface="Times New Roman" panose="02020603050405020304" pitchFamily="18" charset="0"/>
                <a:cs typeface="Times New Roman" panose="02020603050405020304" pitchFamily="18" charset="0"/>
              </a:rPr>
              <a:t>democracy is supplemented  </a:t>
            </a:r>
            <a:r>
              <a:rPr sz="2800" spc="-15" dirty="0">
                <a:solidFill>
                  <a:srgbClr val="675D58"/>
                </a:solidFill>
                <a:latin typeface="Times New Roman" panose="02020603050405020304" pitchFamily="18" charset="0"/>
                <a:cs typeface="Times New Roman" panose="02020603050405020304" pitchFamily="18" charset="0"/>
              </a:rPr>
              <a:t>by </a:t>
            </a:r>
            <a:r>
              <a:rPr sz="2800" spc="-10" dirty="0">
                <a:solidFill>
                  <a:srgbClr val="675D58"/>
                </a:solidFill>
                <a:latin typeface="Times New Roman" panose="02020603050405020304" pitchFamily="18" charset="0"/>
                <a:cs typeface="Times New Roman" panose="02020603050405020304" pitchFamily="18" charset="0"/>
              </a:rPr>
              <a:t>participatory </a:t>
            </a:r>
            <a:r>
              <a:rPr sz="2800" spc="-30" dirty="0">
                <a:solidFill>
                  <a:srgbClr val="675D58"/>
                </a:solidFill>
                <a:latin typeface="Times New Roman" panose="02020603050405020304" pitchFamily="18" charset="0"/>
                <a:cs typeface="Times New Roman" panose="02020603050405020304" pitchFamily="18" charset="0"/>
              </a:rPr>
              <a:t>democracy. </a:t>
            </a:r>
            <a:r>
              <a:rPr sz="2800" spc="-10" dirty="0">
                <a:solidFill>
                  <a:srgbClr val="675D58"/>
                </a:solidFill>
                <a:latin typeface="Times New Roman" panose="02020603050405020304" pitchFamily="18" charset="0"/>
                <a:cs typeface="Times New Roman" panose="02020603050405020304" pitchFamily="18" charset="0"/>
              </a:rPr>
              <a:t>Elected  </a:t>
            </a:r>
            <a:r>
              <a:rPr sz="2800" spc="-20" dirty="0">
                <a:solidFill>
                  <a:srgbClr val="675D58"/>
                </a:solidFill>
                <a:latin typeface="Times New Roman" panose="02020603050405020304" pitchFamily="18" charset="0"/>
                <a:cs typeface="Times New Roman" panose="02020603050405020304" pitchFamily="18" charset="0"/>
              </a:rPr>
              <a:t>representative </a:t>
            </a:r>
            <a:r>
              <a:rPr sz="2800" spc="-25" dirty="0">
                <a:solidFill>
                  <a:srgbClr val="675D58"/>
                </a:solidFill>
                <a:latin typeface="Times New Roman" panose="02020603050405020304" pitchFamily="18" charset="0"/>
                <a:cs typeface="Times New Roman" panose="02020603050405020304" pitchFamily="18" charset="0"/>
              </a:rPr>
              <a:t>feel </a:t>
            </a:r>
            <a:r>
              <a:rPr sz="2800" spc="-20" dirty="0">
                <a:solidFill>
                  <a:srgbClr val="675D58"/>
                </a:solidFill>
                <a:latin typeface="Times New Roman" panose="02020603050405020304" pitchFamily="18" charset="0"/>
                <a:cs typeface="Times New Roman" panose="02020603050405020304" pitchFamily="18" charset="0"/>
              </a:rPr>
              <a:t>obligated </a:t>
            </a:r>
            <a:r>
              <a:rPr sz="2800" spc="-15" dirty="0">
                <a:solidFill>
                  <a:srgbClr val="675D58"/>
                </a:solidFill>
                <a:latin typeface="Times New Roman" panose="02020603050405020304" pitchFamily="18" charset="0"/>
                <a:cs typeface="Times New Roman" panose="02020603050405020304" pitchFamily="18" charset="0"/>
              </a:rPr>
              <a:t>to </a:t>
            </a:r>
            <a:r>
              <a:rPr sz="2800" spc="-10" dirty="0">
                <a:solidFill>
                  <a:srgbClr val="675D58"/>
                </a:solidFill>
                <a:latin typeface="Times New Roman" panose="02020603050405020304" pitchFamily="18" charset="0"/>
                <a:cs typeface="Times New Roman" panose="02020603050405020304" pitchFamily="18" charset="0"/>
              </a:rPr>
              <a:t>consult </a:t>
            </a:r>
            <a:r>
              <a:rPr sz="2800" spc="-5" dirty="0">
                <a:solidFill>
                  <a:srgbClr val="675D58"/>
                </a:solidFill>
                <a:latin typeface="Times New Roman" panose="02020603050405020304" pitchFamily="18" charset="0"/>
                <a:cs typeface="Times New Roman" panose="02020603050405020304" pitchFamily="18" charset="0"/>
              </a:rPr>
              <a:t>the  </a:t>
            </a:r>
            <a:r>
              <a:rPr sz="2800" spc="-10" dirty="0">
                <a:solidFill>
                  <a:srgbClr val="675D58"/>
                </a:solidFill>
                <a:latin typeface="Times New Roman" panose="02020603050405020304" pitchFamily="18" charset="0"/>
                <a:cs typeface="Times New Roman" panose="02020603050405020304" pitchFamily="18" charset="0"/>
              </a:rPr>
              <a:t>population; they </a:t>
            </a:r>
            <a:r>
              <a:rPr sz="2800" spc="-25" dirty="0">
                <a:solidFill>
                  <a:srgbClr val="675D58"/>
                </a:solidFill>
                <a:latin typeface="Times New Roman" panose="02020603050405020304" pitchFamily="18" charset="0"/>
                <a:cs typeface="Times New Roman" panose="02020603050405020304" pitchFamily="18" charset="0"/>
              </a:rPr>
              <a:t>have </a:t>
            </a:r>
            <a:r>
              <a:rPr sz="2800" spc="-5" dirty="0">
                <a:solidFill>
                  <a:srgbClr val="675D58"/>
                </a:solidFill>
                <a:latin typeface="Times New Roman" panose="02020603050405020304" pitchFamily="18" charset="0"/>
                <a:cs typeface="Times New Roman" panose="02020603050405020304" pitchFamily="18" charset="0"/>
              </a:rPr>
              <a:t>a close </a:t>
            </a:r>
            <a:r>
              <a:rPr sz="2800" spc="-15" dirty="0">
                <a:solidFill>
                  <a:srgbClr val="675D58"/>
                </a:solidFill>
                <a:latin typeface="Times New Roman" panose="02020603050405020304" pitchFamily="18" charset="0"/>
                <a:cs typeface="Times New Roman" panose="02020603050405020304" pitchFamily="18" charset="0"/>
              </a:rPr>
              <a:t>rapport </a:t>
            </a:r>
            <a:r>
              <a:rPr sz="2800" spc="-5" dirty="0">
                <a:solidFill>
                  <a:srgbClr val="675D58"/>
                </a:solidFill>
                <a:latin typeface="Times New Roman" panose="02020603050405020304" pitchFamily="18" charset="0"/>
                <a:cs typeface="Times New Roman" panose="02020603050405020304" pitchFamily="18" charset="0"/>
              </a:rPr>
              <a:t>with  special </a:t>
            </a:r>
            <a:r>
              <a:rPr sz="2800" spc="-20" dirty="0">
                <a:solidFill>
                  <a:srgbClr val="675D58"/>
                </a:solidFill>
                <a:latin typeface="Times New Roman" panose="02020603050405020304" pitchFamily="18" charset="0"/>
                <a:cs typeface="Times New Roman" panose="02020603050405020304" pitchFamily="18" charset="0"/>
              </a:rPr>
              <a:t>interest </a:t>
            </a:r>
            <a:r>
              <a:rPr sz="2800" spc="-15" dirty="0">
                <a:solidFill>
                  <a:srgbClr val="675D58"/>
                </a:solidFill>
                <a:latin typeface="Times New Roman" panose="02020603050405020304" pitchFamily="18" charset="0"/>
                <a:cs typeface="Times New Roman" panose="02020603050405020304" pitchFamily="18" charset="0"/>
              </a:rPr>
              <a:t>groups </a:t>
            </a:r>
            <a:r>
              <a:rPr sz="2800" spc="-5" dirty="0">
                <a:solidFill>
                  <a:srgbClr val="675D58"/>
                </a:solidFill>
                <a:latin typeface="Times New Roman" panose="02020603050405020304" pitchFamily="18" charset="0"/>
                <a:cs typeface="Times New Roman" panose="02020603050405020304" pitchFamily="18" charset="0"/>
              </a:rPr>
              <a:t>and </a:t>
            </a:r>
            <a:r>
              <a:rPr sz="2800" spc="-15" dirty="0">
                <a:solidFill>
                  <a:srgbClr val="675D58"/>
                </a:solidFill>
                <a:latin typeface="Times New Roman" panose="02020603050405020304" pitchFamily="18" charset="0"/>
                <a:cs typeface="Times New Roman" panose="02020603050405020304" pitchFamily="18" charset="0"/>
              </a:rPr>
              <a:t>even </a:t>
            </a:r>
            <a:r>
              <a:rPr sz="2800" spc="-25" dirty="0">
                <a:solidFill>
                  <a:srgbClr val="675D58"/>
                </a:solidFill>
                <a:latin typeface="Times New Roman" panose="02020603050405020304" pitchFamily="18" charset="0"/>
                <a:cs typeface="Times New Roman" panose="02020603050405020304" pitchFamily="18" charset="0"/>
              </a:rPr>
              <a:t>feel </a:t>
            </a:r>
            <a:r>
              <a:rPr sz="2800" spc="-5" dirty="0">
                <a:solidFill>
                  <a:srgbClr val="675D58"/>
                </a:solidFill>
                <a:latin typeface="Times New Roman" panose="02020603050405020304" pitchFamily="18" charset="0"/>
                <a:cs typeface="Times New Roman" panose="02020603050405020304" pitchFamily="18" charset="0"/>
              </a:rPr>
              <a:t>a </a:t>
            </a:r>
            <a:r>
              <a:rPr sz="2800" spc="-10" dirty="0">
                <a:solidFill>
                  <a:srgbClr val="675D58"/>
                </a:solidFill>
                <a:latin typeface="Times New Roman" panose="02020603050405020304" pitchFamily="18" charset="0"/>
                <a:cs typeface="Times New Roman" panose="02020603050405020304" pitchFamily="18" charset="0"/>
              </a:rPr>
              <a:t>certain  accountability </a:t>
            </a:r>
            <a:r>
              <a:rPr sz="2800" spc="-20" dirty="0">
                <a:solidFill>
                  <a:srgbClr val="675D58"/>
                </a:solidFill>
                <a:latin typeface="Times New Roman" panose="02020603050405020304" pitchFamily="18" charset="0"/>
                <a:cs typeface="Times New Roman" panose="02020603050405020304" pitchFamily="18" charset="0"/>
              </a:rPr>
              <a:t>to </a:t>
            </a:r>
            <a:r>
              <a:rPr sz="2800" spc="-5" dirty="0">
                <a:solidFill>
                  <a:srgbClr val="675D58"/>
                </a:solidFill>
                <a:latin typeface="Times New Roman" panose="02020603050405020304" pitchFamily="18" charset="0"/>
                <a:cs typeface="Times New Roman" panose="02020603050405020304" pitchFamily="18" charset="0"/>
              </a:rPr>
              <a:t>them. The </a:t>
            </a:r>
            <a:r>
              <a:rPr sz="2800" spc="-10" dirty="0">
                <a:solidFill>
                  <a:srgbClr val="675D58"/>
                </a:solidFill>
                <a:latin typeface="Times New Roman" panose="02020603050405020304" pitchFamily="18" charset="0"/>
                <a:cs typeface="Times New Roman" panose="02020603050405020304" pitchFamily="18" charset="0"/>
              </a:rPr>
              <a:t>accountability  relationships </a:t>
            </a:r>
            <a:r>
              <a:rPr sz="2800" spc="-20" dirty="0">
                <a:solidFill>
                  <a:srgbClr val="675D58"/>
                </a:solidFill>
                <a:latin typeface="Times New Roman" panose="02020603050405020304" pitchFamily="18" charset="0"/>
                <a:cs typeface="Times New Roman" panose="02020603050405020304" pitchFamily="18" charset="0"/>
              </a:rPr>
              <a:t>are </a:t>
            </a:r>
            <a:r>
              <a:rPr sz="2800" spc="-5" dirty="0">
                <a:solidFill>
                  <a:srgbClr val="675D58"/>
                </a:solidFill>
                <a:latin typeface="Times New Roman" panose="02020603050405020304" pitchFamily="18" charset="0"/>
                <a:cs typeface="Times New Roman" panose="02020603050405020304" pitchFamily="18" charset="0"/>
              </a:rPr>
              <a:t>not </a:t>
            </a:r>
            <a:r>
              <a:rPr sz="2800" spc="-10" dirty="0">
                <a:solidFill>
                  <a:srgbClr val="675D58"/>
                </a:solidFill>
                <a:latin typeface="Times New Roman" panose="02020603050405020304" pitchFamily="18" charset="0"/>
                <a:cs typeface="Times New Roman" panose="02020603050405020304" pitchFamily="18" charset="0"/>
              </a:rPr>
              <a:t>very </a:t>
            </a:r>
            <a:r>
              <a:rPr sz="2800" spc="-5" dirty="0">
                <a:solidFill>
                  <a:srgbClr val="675D58"/>
                </a:solidFill>
                <a:latin typeface="Times New Roman" panose="02020603050405020304" pitchFamily="18" charset="0"/>
                <a:cs typeface="Times New Roman" panose="02020603050405020304" pitchFamily="18" charset="0"/>
              </a:rPr>
              <a:t>clear </a:t>
            </a:r>
            <a:r>
              <a:rPr sz="2800" spc="-10" dirty="0">
                <a:solidFill>
                  <a:srgbClr val="675D58"/>
                </a:solidFill>
                <a:latin typeface="Times New Roman" panose="02020603050405020304" pitchFamily="18" charset="0"/>
                <a:cs typeface="Times New Roman" panose="02020603050405020304" pitchFamily="18" charset="0"/>
              </a:rPr>
              <a:t>in </a:t>
            </a:r>
            <a:r>
              <a:rPr sz="2800" spc="-5" dirty="0">
                <a:solidFill>
                  <a:srgbClr val="675D58"/>
                </a:solidFill>
                <a:latin typeface="Times New Roman" panose="02020603050405020304" pitchFamily="18" charset="0"/>
                <a:cs typeface="Times New Roman" panose="02020603050405020304" pitchFamily="18" charset="0"/>
              </a:rPr>
              <a:t>such  </a:t>
            </a:r>
            <a:r>
              <a:rPr sz="2800" spc="-15" dirty="0">
                <a:solidFill>
                  <a:srgbClr val="675D58"/>
                </a:solidFill>
                <a:latin typeface="Times New Roman" panose="02020603050405020304" pitchFamily="18" charset="0"/>
                <a:cs typeface="Times New Roman" panose="02020603050405020304" pitchFamily="18" charset="0"/>
              </a:rPr>
              <a:t>circumstances.</a:t>
            </a:r>
            <a:endParaRPr sz="2800">
              <a:latin typeface="Times New Roman" panose="02020603050405020304" pitchFamily="18" charset="0"/>
              <a:cs typeface="Times New Roman" panose="02020603050405020304" pitchFamily="18" charset="0"/>
            </a:endParaRPr>
          </a:p>
        </p:txBody>
      </p:sp>
      <p:sp>
        <p:nvSpPr>
          <p:cNvPr id="7" name="object 7"/>
          <p:cNvSpPr txBox="1">
            <a:spLocks noGrp="1"/>
          </p:cNvSpPr>
          <p:nvPr>
            <p:ph type="title"/>
          </p:nvPr>
        </p:nvSpPr>
        <p:spPr>
          <a:xfrm>
            <a:off x="3755896" y="314655"/>
            <a:ext cx="2340103" cy="443070"/>
          </a:xfrm>
          <a:prstGeom prst="rect">
            <a:avLst/>
          </a:prstGeom>
        </p:spPr>
        <p:txBody>
          <a:bodyPr vert="horz" wrap="square" lIns="0" tIns="12065" rIns="0" bIns="0" rtlCol="0">
            <a:spAutoFit/>
          </a:bodyPr>
          <a:lstStyle/>
          <a:p>
            <a:pPr marL="12700">
              <a:lnSpc>
                <a:spcPct val="100000"/>
              </a:lnSpc>
              <a:spcBef>
                <a:spcPts val="95"/>
              </a:spcBef>
            </a:pPr>
            <a:r>
              <a:rPr sz="2800" spc="-15" dirty="0">
                <a:latin typeface="Times New Roman" panose="02020603050405020304" pitchFamily="18" charset="0"/>
                <a:cs typeface="Times New Roman" panose="02020603050405020304" pitchFamily="18" charset="0"/>
              </a:rPr>
              <a:t>Consultative</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00" y="1341120"/>
            <a:ext cx="7225370" cy="4175760"/>
          </a:xfrm>
          <a:prstGeom prst="rect">
            <a:avLst/>
          </a:prstGeom>
          <a:blipFill>
            <a:blip r:embed="rId2" cstate="print"/>
            <a:stretch>
              <a:fillRect/>
            </a:stretch>
          </a:blipFill>
        </p:spPr>
        <p:txBody>
          <a:bodyPr wrap="square" lIns="0" tIns="0" rIns="0" bIns="0" rtlCol="0"/>
          <a:lstStyle/>
          <a:p>
            <a:endParaRPr dirty="0"/>
          </a:p>
        </p:txBody>
      </p:sp>
      <p:grpSp>
        <p:nvGrpSpPr>
          <p:cNvPr id="3" name="object 2">
            <a:extLst>
              <a:ext uri="{FF2B5EF4-FFF2-40B4-BE49-F238E27FC236}">
                <a16:creationId xmlns:a16="http://schemas.microsoft.com/office/drawing/2014/main" id="{A7EB5D87-BB7C-4CA3-AA48-07DED2AEE292}"/>
              </a:ext>
            </a:extLst>
          </p:cNvPr>
          <p:cNvGrpSpPr/>
          <p:nvPr/>
        </p:nvGrpSpPr>
        <p:grpSpPr>
          <a:xfrm>
            <a:off x="0" y="0"/>
            <a:ext cx="230504" cy="6858000"/>
            <a:chOff x="0" y="0"/>
            <a:chExt cx="230504" cy="6858000"/>
          </a:xfrm>
        </p:grpSpPr>
        <p:sp>
          <p:nvSpPr>
            <p:cNvPr id="4" name="object 3">
              <a:extLst>
                <a:ext uri="{FF2B5EF4-FFF2-40B4-BE49-F238E27FC236}">
                  <a16:creationId xmlns:a16="http://schemas.microsoft.com/office/drawing/2014/main" id="{E2B7F311-03FE-4864-AD5F-C3AD1012CA92}"/>
                </a:ext>
              </a:extLst>
            </p:cNvPr>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1D2927E8-5779-4F5F-AD75-C0853C83C89B}"/>
                </a:ext>
              </a:extLst>
            </p:cNvPr>
            <p:cNvSpPr/>
            <p:nvPr/>
          </p:nvSpPr>
          <p:spPr>
            <a:xfrm>
              <a:off x="0" y="0"/>
              <a:ext cx="230124" cy="685800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555751"/>
            <a:ext cx="7450455" cy="444352"/>
          </a:xfrm>
          <a:prstGeom prst="rect">
            <a:avLst/>
          </a:prstGeom>
        </p:spPr>
        <p:txBody>
          <a:bodyPr vert="horz" wrap="square" lIns="0" tIns="13335" rIns="0" bIns="0" rtlCol="0">
            <a:spAutoFit/>
          </a:bodyPr>
          <a:lstStyle/>
          <a:p>
            <a:pPr marL="12700" algn="ctr">
              <a:lnSpc>
                <a:spcPct val="100000"/>
              </a:lnSpc>
              <a:spcBef>
                <a:spcPts val="105"/>
              </a:spcBef>
            </a:pPr>
            <a:r>
              <a:rPr sz="2800" dirty="0">
                <a:latin typeface="Times New Roman" panose="02020603050405020304" pitchFamily="18" charset="0"/>
                <a:cs typeface="Times New Roman" panose="02020603050405020304" pitchFamily="18" charset="0"/>
              </a:rPr>
              <a:t>From Accounting to</a:t>
            </a:r>
            <a:r>
              <a:rPr sz="2800" spc="-45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Accountability</a:t>
            </a:r>
          </a:p>
        </p:txBody>
      </p:sp>
      <p:sp>
        <p:nvSpPr>
          <p:cNvPr id="3" name="object 3"/>
          <p:cNvSpPr txBox="1"/>
          <p:nvPr/>
        </p:nvSpPr>
        <p:spPr>
          <a:xfrm>
            <a:off x="612140" y="1392681"/>
            <a:ext cx="7374255" cy="873957"/>
          </a:xfrm>
          <a:prstGeom prst="rect">
            <a:avLst/>
          </a:prstGeom>
        </p:spPr>
        <p:txBody>
          <a:bodyPr vert="horz" wrap="square" lIns="0" tIns="12065" rIns="0" bIns="0" rtlCol="0">
            <a:spAutoFit/>
          </a:bodyPr>
          <a:lstStyle/>
          <a:p>
            <a:pPr marL="12700" marR="5080">
              <a:lnSpc>
                <a:spcPct val="100000"/>
              </a:lnSpc>
              <a:spcBef>
                <a:spcPts val="95"/>
              </a:spcBef>
            </a:pPr>
            <a:r>
              <a:rPr sz="2800" spc="-5" dirty="0">
                <a:latin typeface="Times New Roman" panose="02020603050405020304" pitchFamily="18" charset="0"/>
                <a:cs typeface="Times New Roman" panose="02020603050405020304" pitchFamily="18" charset="0"/>
              </a:rPr>
              <a:t>Historically and </a:t>
            </a:r>
            <a:r>
              <a:rPr sz="2800" spc="-20" dirty="0">
                <a:latin typeface="Times New Roman" panose="02020603050405020304" pitchFamily="18" charset="0"/>
                <a:cs typeface="Times New Roman" panose="02020603050405020304" pitchFamily="18" charset="0"/>
              </a:rPr>
              <a:t>semantically, </a:t>
            </a:r>
            <a:r>
              <a:rPr sz="2800" spc="-5" dirty="0">
                <a:latin typeface="Times New Roman" panose="02020603050405020304" pitchFamily="18" charset="0"/>
                <a:cs typeface="Times New Roman" panose="02020603050405020304" pitchFamily="18" charset="0"/>
              </a:rPr>
              <a:t>it is closely related to  accounting, in its literal sense </a:t>
            </a:r>
            <a:r>
              <a:rPr sz="2800" dirty="0">
                <a:latin typeface="Times New Roman" panose="02020603050405020304" pitchFamily="18" charset="0"/>
                <a:cs typeface="Times New Roman" panose="02020603050405020304" pitchFamily="18" charset="0"/>
              </a:rPr>
              <a:t>of</a:t>
            </a:r>
            <a:r>
              <a:rPr sz="2800" spc="-4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bookkeeping.</a:t>
            </a:r>
          </a:p>
        </p:txBody>
      </p:sp>
      <p:sp>
        <p:nvSpPr>
          <p:cNvPr id="4" name="object 4"/>
          <p:cNvSpPr/>
          <p:nvPr/>
        </p:nvSpPr>
        <p:spPr>
          <a:xfrm>
            <a:off x="1065275" y="2741676"/>
            <a:ext cx="7013448" cy="3813048"/>
          </a:xfrm>
          <a:prstGeom prst="rect">
            <a:avLst/>
          </a:prstGeom>
          <a:blipFill>
            <a:blip r:embed="rId2"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nvGrpSpPr>
          <p:cNvPr id="5" name="object 2">
            <a:extLst>
              <a:ext uri="{FF2B5EF4-FFF2-40B4-BE49-F238E27FC236}">
                <a16:creationId xmlns:a16="http://schemas.microsoft.com/office/drawing/2014/main" id="{6FAED055-2CE3-40C9-96B3-24315B207351}"/>
              </a:ext>
            </a:extLst>
          </p:cNvPr>
          <p:cNvGrpSpPr/>
          <p:nvPr/>
        </p:nvGrpSpPr>
        <p:grpSpPr>
          <a:xfrm>
            <a:off x="0" y="0"/>
            <a:ext cx="230504" cy="6858000"/>
            <a:chOff x="0" y="0"/>
            <a:chExt cx="230504" cy="6858000"/>
          </a:xfrm>
        </p:grpSpPr>
        <p:sp>
          <p:nvSpPr>
            <p:cNvPr id="6" name="object 3">
              <a:extLst>
                <a:ext uri="{FF2B5EF4-FFF2-40B4-BE49-F238E27FC236}">
                  <a16:creationId xmlns:a16="http://schemas.microsoft.com/office/drawing/2014/main" id="{4D19AFE5-85E0-40F3-B889-7B35A7D62A89}"/>
                </a:ext>
              </a:extLst>
            </p:cNvPr>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7" name="object 4">
              <a:extLst>
                <a:ext uri="{FF2B5EF4-FFF2-40B4-BE49-F238E27FC236}">
                  <a16:creationId xmlns:a16="http://schemas.microsoft.com/office/drawing/2014/main" id="{2019A1A9-EFC6-4391-965D-2E601ADAAF49}"/>
                </a:ext>
              </a:extLst>
            </p:cNvPr>
            <p:cNvSpPr/>
            <p:nvPr/>
          </p:nvSpPr>
          <p:spPr>
            <a:xfrm>
              <a:off x="0" y="0"/>
              <a:ext cx="230124" cy="6858000"/>
            </a:xfrm>
            <a:prstGeom prst="rect">
              <a:avLst/>
            </a:prstGeom>
            <a:blipFill>
              <a:blip r:embed="rId4"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0" y="1066800"/>
            <a:ext cx="7543800" cy="5029200"/>
          </a:xfrm>
          <a:prstGeom prst="rect">
            <a:avLst/>
          </a:prstGeom>
          <a:blipFill>
            <a:blip r:embed="rId2" cstate="print"/>
            <a:stretch>
              <a:fillRect/>
            </a:stretch>
          </a:blipFill>
        </p:spPr>
        <p:txBody>
          <a:bodyPr wrap="square" lIns="0" tIns="0" rIns="0" bIns="0" rtlCol="0"/>
          <a:lstStyle/>
          <a:p>
            <a:endParaRPr/>
          </a:p>
        </p:txBody>
      </p:sp>
      <p:grpSp>
        <p:nvGrpSpPr>
          <p:cNvPr id="3" name="object 2">
            <a:extLst>
              <a:ext uri="{FF2B5EF4-FFF2-40B4-BE49-F238E27FC236}">
                <a16:creationId xmlns:a16="http://schemas.microsoft.com/office/drawing/2014/main" id="{FAB288C9-DEA6-4EF3-8D63-9EA1CAD5B8D7}"/>
              </a:ext>
            </a:extLst>
          </p:cNvPr>
          <p:cNvGrpSpPr/>
          <p:nvPr/>
        </p:nvGrpSpPr>
        <p:grpSpPr>
          <a:xfrm>
            <a:off x="0" y="0"/>
            <a:ext cx="230504" cy="6858000"/>
            <a:chOff x="0" y="0"/>
            <a:chExt cx="230504" cy="6858000"/>
          </a:xfrm>
        </p:grpSpPr>
        <p:sp>
          <p:nvSpPr>
            <p:cNvPr id="4" name="object 3">
              <a:extLst>
                <a:ext uri="{FF2B5EF4-FFF2-40B4-BE49-F238E27FC236}">
                  <a16:creationId xmlns:a16="http://schemas.microsoft.com/office/drawing/2014/main" id="{9DC0D62B-2A0A-4922-A271-21F3320A1D03}"/>
                </a:ext>
              </a:extLst>
            </p:cNvPr>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42154AF3-0DE7-4D2E-A79A-5B7325176848}"/>
                </a:ext>
              </a:extLst>
            </p:cNvPr>
            <p:cNvSpPr/>
            <p:nvPr/>
          </p:nvSpPr>
          <p:spPr>
            <a:xfrm>
              <a:off x="0" y="0"/>
              <a:ext cx="230124" cy="685800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61678"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sp>
        <p:nvSpPr>
          <p:cNvPr id="5" name="object 5"/>
          <p:cNvSpPr/>
          <p:nvPr/>
        </p:nvSpPr>
        <p:spPr>
          <a:xfrm>
            <a:off x="8453628" y="5715000"/>
            <a:ext cx="275376"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6" name="object 6"/>
          <p:cNvSpPr txBox="1"/>
          <p:nvPr/>
        </p:nvSpPr>
        <p:spPr>
          <a:xfrm>
            <a:off x="1201013" y="1448079"/>
            <a:ext cx="2462526" cy="1571584"/>
          </a:xfrm>
          <a:prstGeom prst="rect">
            <a:avLst/>
          </a:prstGeom>
        </p:spPr>
        <p:txBody>
          <a:bodyPr vert="horz" wrap="square" lIns="0" tIns="98425" rIns="0" bIns="0" rtlCol="0">
            <a:spAutoFit/>
          </a:bodyPr>
          <a:lstStyle/>
          <a:p>
            <a:pPr marL="12700">
              <a:lnSpc>
                <a:spcPct val="100000"/>
              </a:lnSpc>
              <a:spcBef>
                <a:spcPts val="775"/>
              </a:spcBef>
            </a:pPr>
            <a:r>
              <a:rPr sz="2800" spc="-5" dirty="0">
                <a:latin typeface="Times New Roman" panose="02020603050405020304" pitchFamily="18" charset="0"/>
                <a:cs typeface="Times New Roman" panose="02020603050405020304" pitchFamily="18" charset="0"/>
              </a:rPr>
              <a:t>»</a:t>
            </a:r>
            <a:r>
              <a:rPr sz="2800" spc="300" dirty="0">
                <a:latin typeface="Times New Roman" panose="02020603050405020304" pitchFamily="18" charset="0"/>
                <a:cs typeface="Times New Roman" panose="02020603050405020304" pitchFamily="18" charset="0"/>
              </a:rPr>
              <a:t> </a:t>
            </a:r>
            <a:r>
              <a:rPr sz="2800" b="1" spc="-10" dirty="0">
                <a:latin typeface="Times New Roman" panose="02020603050405020304" pitchFamily="18" charset="0"/>
                <a:cs typeface="Times New Roman" panose="02020603050405020304" pitchFamily="18" charset="0"/>
              </a:rPr>
              <a:t>Commercial</a:t>
            </a:r>
            <a:endParaRPr sz="2800" dirty="0">
              <a:latin typeface="Times New Roman" panose="02020603050405020304" pitchFamily="18" charset="0"/>
              <a:cs typeface="Times New Roman" panose="02020603050405020304" pitchFamily="18" charset="0"/>
            </a:endParaRPr>
          </a:p>
          <a:p>
            <a:pPr marL="12700">
              <a:lnSpc>
                <a:spcPct val="100000"/>
              </a:lnSpc>
              <a:spcBef>
                <a:spcPts val="675"/>
              </a:spcBef>
            </a:pPr>
            <a:r>
              <a:rPr sz="2800" spc="-5" dirty="0">
                <a:latin typeface="Times New Roman" panose="02020603050405020304" pitchFamily="18" charset="0"/>
                <a:cs typeface="Times New Roman" panose="02020603050405020304" pitchFamily="18" charset="0"/>
              </a:rPr>
              <a:t>»</a:t>
            </a:r>
            <a:r>
              <a:rPr sz="2800" spc="345" dirty="0">
                <a:latin typeface="Times New Roman" panose="02020603050405020304" pitchFamily="18" charset="0"/>
                <a:cs typeface="Times New Roman" panose="02020603050405020304" pitchFamily="18" charset="0"/>
              </a:rPr>
              <a:t> </a:t>
            </a:r>
            <a:r>
              <a:rPr sz="2800" b="1" spc="-20" dirty="0">
                <a:latin typeface="Times New Roman" panose="02020603050405020304" pitchFamily="18" charset="0"/>
                <a:cs typeface="Times New Roman" panose="02020603050405020304" pitchFamily="18" charset="0"/>
              </a:rPr>
              <a:t>Resource</a:t>
            </a:r>
            <a:endParaRPr sz="2800" dirty="0">
              <a:latin typeface="Times New Roman" panose="02020603050405020304" pitchFamily="18" charset="0"/>
              <a:cs typeface="Times New Roman" panose="02020603050405020304" pitchFamily="18" charset="0"/>
            </a:endParaRPr>
          </a:p>
          <a:p>
            <a:pPr marL="12700">
              <a:lnSpc>
                <a:spcPct val="100000"/>
              </a:lnSpc>
              <a:spcBef>
                <a:spcPts val="670"/>
              </a:spcBef>
            </a:pPr>
            <a:r>
              <a:rPr sz="2800" spc="-5" dirty="0">
                <a:latin typeface="Times New Roman" panose="02020603050405020304" pitchFamily="18" charset="0"/>
                <a:cs typeface="Times New Roman" panose="02020603050405020304" pitchFamily="18" charset="0"/>
              </a:rPr>
              <a:t>»</a:t>
            </a:r>
            <a:r>
              <a:rPr sz="2800" spc="310" dirty="0">
                <a:latin typeface="Times New Roman" panose="02020603050405020304" pitchFamily="18" charset="0"/>
                <a:cs typeface="Times New Roman" panose="02020603050405020304" pitchFamily="18" charset="0"/>
              </a:rPr>
              <a:t> </a:t>
            </a:r>
            <a:r>
              <a:rPr sz="2800" b="1" spc="-15" dirty="0">
                <a:latin typeface="Times New Roman" panose="02020603050405020304" pitchFamily="18" charset="0"/>
                <a:cs typeface="Times New Roman" panose="02020603050405020304" pitchFamily="18" charset="0"/>
              </a:rPr>
              <a:t>Professional</a:t>
            </a:r>
            <a:endParaRPr sz="2800" dirty="0">
              <a:latin typeface="Times New Roman" panose="02020603050405020304" pitchFamily="18" charset="0"/>
              <a:cs typeface="Times New Roman" panose="02020603050405020304" pitchFamily="18" charset="0"/>
            </a:endParaRPr>
          </a:p>
        </p:txBody>
      </p:sp>
      <p:sp>
        <p:nvSpPr>
          <p:cNvPr id="7" name="object 7"/>
          <p:cNvSpPr txBox="1">
            <a:spLocks noGrp="1"/>
          </p:cNvSpPr>
          <p:nvPr>
            <p:ph type="title"/>
          </p:nvPr>
        </p:nvSpPr>
        <p:spPr>
          <a:xfrm>
            <a:off x="2734436" y="314655"/>
            <a:ext cx="4428364" cy="443070"/>
          </a:xfrm>
          <a:prstGeom prst="rect">
            <a:avLst/>
          </a:prstGeom>
        </p:spPr>
        <p:txBody>
          <a:bodyPr vert="horz" wrap="square" lIns="0" tIns="12065" rIns="0" bIns="0" rtlCol="0">
            <a:spAutoFit/>
          </a:bodyPr>
          <a:lstStyle/>
          <a:p>
            <a:pPr marL="12700">
              <a:lnSpc>
                <a:spcPct val="100000"/>
              </a:lnSpc>
              <a:spcBef>
                <a:spcPts val="95"/>
              </a:spcBef>
            </a:pPr>
            <a:r>
              <a:rPr sz="2800" spc="-10" dirty="0">
                <a:solidFill>
                  <a:schemeClr val="tx1"/>
                </a:solidFill>
                <a:latin typeface="Times New Roman" panose="02020603050405020304" pitchFamily="18" charset="0"/>
                <a:cs typeface="Times New Roman" panose="02020603050405020304" pitchFamily="18" charset="0"/>
              </a:rPr>
              <a:t>Managerial</a:t>
            </a:r>
            <a:r>
              <a:rPr lang="en-IN" sz="2800" spc="-10" dirty="0">
                <a:solidFill>
                  <a:schemeClr val="tx1"/>
                </a:solidFill>
                <a:latin typeface="Times New Roman" panose="02020603050405020304" pitchFamily="18" charset="0"/>
                <a:cs typeface="Times New Roman" panose="02020603050405020304" pitchFamily="18" charset="0"/>
              </a:rPr>
              <a:t> </a:t>
            </a:r>
            <a:r>
              <a:rPr sz="2800" spc="-5" dirty="0">
                <a:solidFill>
                  <a:schemeClr val="tx1"/>
                </a:solidFill>
                <a:latin typeface="Times New Roman" panose="02020603050405020304" pitchFamily="18" charset="0"/>
                <a:cs typeface="Times New Roman" panose="02020603050405020304" pitchFamily="18" charset="0"/>
              </a:rPr>
              <a:t> </a:t>
            </a:r>
            <a:r>
              <a:rPr sz="2800" spc="-10" dirty="0">
                <a:solidFill>
                  <a:schemeClr val="tx1"/>
                </a:solidFill>
                <a:latin typeface="Times New Roman" panose="02020603050405020304" pitchFamily="18" charset="0"/>
                <a:cs typeface="Times New Roman" panose="02020603050405020304" pitchFamily="18" charset="0"/>
              </a:rPr>
              <a:t>Accountability</a:t>
            </a:r>
            <a:endParaRPr sz="2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30504"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sp>
        <p:nvSpPr>
          <p:cNvPr id="5" name="object 5"/>
          <p:cNvSpPr/>
          <p:nvPr/>
        </p:nvSpPr>
        <p:spPr>
          <a:xfrm>
            <a:off x="8453628" y="5715000"/>
            <a:ext cx="242570"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6" name="object 6"/>
          <p:cNvSpPr txBox="1"/>
          <p:nvPr/>
        </p:nvSpPr>
        <p:spPr>
          <a:xfrm>
            <a:off x="1201013" y="1229613"/>
            <a:ext cx="6968490" cy="3439795"/>
          </a:xfrm>
          <a:prstGeom prst="rect">
            <a:avLst/>
          </a:prstGeom>
        </p:spPr>
        <p:txBody>
          <a:bodyPr vert="horz" wrap="square" lIns="0" tIns="12065" rIns="0" bIns="0" rtlCol="0">
            <a:spAutoFit/>
          </a:bodyPr>
          <a:lstStyle/>
          <a:p>
            <a:pPr marL="355600" marR="5080" indent="-343535" algn="just">
              <a:lnSpc>
                <a:spcPct val="100000"/>
              </a:lnSpc>
              <a:spcBef>
                <a:spcPts val="95"/>
              </a:spcBef>
            </a:pPr>
            <a:r>
              <a:rPr sz="2800" spc="-5" dirty="0">
                <a:solidFill>
                  <a:srgbClr val="675D58"/>
                </a:solidFill>
                <a:latin typeface="Times New Roman" panose="02020603050405020304" pitchFamily="18" charset="0"/>
                <a:cs typeface="Times New Roman" panose="02020603050405020304" pitchFamily="18" charset="0"/>
              </a:rPr>
              <a:t>» when </a:t>
            </a:r>
            <a:r>
              <a:rPr sz="2800" spc="-15" dirty="0">
                <a:solidFill>
                  <a:srgbClr val="675D58"/>
                </a:solidFill>
                <a:latin typeface="Times New Roman" panose="02020603050405020304" pitchFamily="18" charset="0"/>
                <a:cs typeface="Times New Roman" panose="02020603050405020304" pitchFamily="18" charset="0"/>
              </a:rPr>
              <a:t>government </a:t>
            </a:r>
            <a:r>
              <a:rPr sz="2800" spc="-5" dirty="0">
                <a:solidFill>
                  <a:srgbClr val="675D58"/>
                </a:solidFill>
                <a:latin typeface="Times New Roman" panose="02020603050405020304" pitchFamily="18" charset="0"/>
                <a:cs typeface="Times New Roman" panose="02020603050405020304" pitchFamily="18" charset="0"/>
              </a:rPr>
              <a:t>services </a:t>
            </a:r>
            <a:r>
              <a:rPr sz="2800" spc="-15" dirty="0">
                <a:solidFill>
                  <a:srgbClr val="675D58"/>
                </a:solidFill>
                <a:latin typeface="Times New Roman" panose="02020603050405020304" pitchFamily="18" charset="0"/>
                <a:cs typeface="Times New Roman" panose="02020603050405020304" pitchFamily="18" charset="0"/>
              </a:rPr>
              <a:t>are </a:t>
            </a:r>
            <a:r>
              <a:rPr sz="2800" spc="-5" dirty="0">
                <a:solidFill>
                  <a:srgbClr val="675D58"/>
                </a:solidFill>
                <a:latin typeface="Times New Roman" panose="02020603050405020304" pitchFamily="18" charset="0"/>
                <a:cs typeface="Times New Roman" panose="02020603050405020304" pitchFamily="18" charset="0"/>
              </a:rPr>
              <a:t>financed </a:t>
            </a:r>
            <a:r>
              <a:rPr sz="2800" spc="-25" dirty="0">
                <a:solidFill>
                  <a:srgbClr val="675D58"/>
                </a:solidFill>
                <a:latin typeface="Times New Roman" panose="02020603050405020304" pitchFamily="18" charset="0"/>
                <a:cs typeface="Times New Roman" panose="02020603050405020304" pitchFamily="18" charset="0"/>
              </a:rPr>
              <a:t>by  </a:t>
            </a:r>
            <a:r>
              <a:rPr sz="2800" spc="-5" dirty="0">
                <a:solidFill>
                  <a:srgbClr val="675D58"/>
                </a:solidFill>
                <a:latin typeface="Times New Roman" panose="02020603050405020304" pitchFamily="18" charset="0"/>
                <a:cs typeface="Times New Roman" panose="02020603050405020304" pitchFamily="18" charset="0"/>
              </a:rPr>
              <a:t>user </a:t>
            </a:r>
            <a:r>
              <a:rPr sz="2800" spc="-20" dirty="0">
                <a:solidFill>
                  <a:srgbClr val="675D58"/>
                </a:solidFill>
                <a:latin typeface="Times New Roman" panose="02020603050405020304" pitchFamily="18" charset="0"/>
                <a:cs typeface="Times New Roman" panose="02020603050405020304" pitchFamily="18" charset="0"/>
              </a:rPr>
              <a:t>fees </a:t>
            </a:r>
            <a:r>
              <a:rPr sz="2800" spc="-15" dirty="0">
                <a:solidFill>
                  <a:srgbClr val="675D58"/>
                </a:solidFill>
                <a:latin typeface="Times New Roman" panose="02020603050405020304" pitchFamily="18" charset="0"/>
                <a:cs typeface="Times New Roman" panose="02020603050405020304" pitchFamily="18" charset="0"/>
              </a:rPr>
              <a:t>rather</a:t>
            </a:r>
            <a:r>
              <a:rPr sz="2800" spc="600" dirty="0">
                <a:solidFill>
                  <a:srgbClr val="675D58"/>
                </a:solidFill>
                <a:latin typeface="Times New Roman" panose="02020603050405020304" pitchFamily="18" charset="0"/>
                <a:cs typeface="Times New Roman" panose="02020603050405020304" pitchFamily="18" charset="0"/>
              </a:rPr>
              <a:t> </a:t>
            </a:r>
            <a:r>
              <a:rPr sz="2800" spc="-5" dirty="0">
                <a:solidFill>
                  <a:srgbClr val="675D58"/>
                </a:solidFill>
                <a:latin typeface="Times New Roman" panose="02020603050405020304" pitchFamily="18" charset="0"/>
                <a:cs typeface="Times New Roman" panose="02020603050405020304" pitchFamily="18" charset="0"/>
              </a:rPr>
              <a:t>than </a:t>
            </a:r>
            <a:r>
              <a:rPr sz="2800" spc="-15" dirty="0">
                <a:solidFill>
                  <a:srgbClr val="675D58"/>
                </a:solidFill>
                <a:latin typeface="Times New Roman" panose="02020603050405020304" pitchFamily="18" charset="0"/>
                <a:cs typeface="Times New Roman" panose="02020603050405020304" pitchFamily="18" charset="0"/>
              </a:rPr>
              <a:t>by  </a:t>
            </a:r>
            <a:r>
              <a:rPr sz="2800" spc="-10" dirty="0">
                <a:solidFill>
                  <a:srgbClr val="675D58"/>
                </a:solidFill>
                <a:latin typeface="Times New Roman" panose="02020603050405020304" pitchFamily="18" charset="0"/>
                <a:cs typeface="Times New Roman" panose="02020603050405020304" pitchFamily="18" charset="0"/>
              </a:rPr>
              <a:t>budget  appropriations, they </a:t>
            </a:r>
            <a:r>
              <a:rPr sz="2800" spc="-20" dirty="0">
                <a:solidFill>
                  <a:srgbClr val="675D58"/>
                </a:solidFill>
                <a:latin typeface="Times New Roman" panose="02020603050405020304" pitchFamily="18" charset="0"/>
                <a:cs typeface="Times New Roman" panose="02020603050405020304" pitchFamily="18" charset="0"/>
              </a:rPr>
              <a:t>may </a:t>
            </a:r>
            <a:r>
              <a:rPr sz="2800" spc="-5" dirty="0">
                <a:solidFill>
                  <a:srgbClr val="675D58"/>
                </a:solidFill>
                <a:latin typeface="Times New Roman" panose="02020603050405020304" pitchFamily="18" charset="0"/>
                <a:cs typeface="Times New Roman" panose="02020603050405020304" pitchFamily="18" charset="0"/>
              </a:rPr>
              <a:t>be </a:t>
            </a:r>
            <a:r>
              <a:rPr sz="2800" spc="-10" dirty="0">
                <a:solidFill>
                  <a:srgbClr val="675D58"/>
                </a:solidFill>
                <a:latin typeface="Times New Roman" panose="02020603050405020304" pitchFamily="18" charset="0"/>
                <a:cs typeface="Times New Roman" panose="02020603050405020304" pitchFamily="18" charset="0"/>
              </a:rPr>
              <a:t>judged </a:t>
            </a:r>
            <a:r>
              <a:rPr sz="2800" spc="-5" dirty="0">
                <a:solidFill>
                  <a:srgbClr val="675D58"/>
                </a:solidFill>
                <a:latin typeface="Times New Roman" panose="02020603050405020304" pitchFamily="18" charset="0"/>
                <a:cs typeface="Times New Roman" panose="02020603050405020304" pitchFamily="18" charset="0"/>
              </a:rPr>
              <a:t>as much,  </a:t>
            </a:r>
            <a:r>
              <a:rPr sz="2800" spc="-10" dirty="0">
                <a:solidFill>
                  <a:srgbClr val="675D58"/>
                </a:solidFill>
                <a:latin typeface="Times New Roman" panose="02020603050405020304" pitchFamily="18" charset="0"/>
                <a:cs typeface="Times New Roman" panose="02020603050405020304" pitchFamily="18" charset="0"/>
              </a:rPr>
              <a:t>if not more </a:t>
            </a:r>
            <a:r>
              <a:rPr sz="2800" spc="-5" dirty="0">
                <a:solidFill>
                  <a:srgbClr val="675D58"/>
                </a:solidFill>
                <a:latin typeface="Times New Roman" panose="02020603050405020304" pitchFamily="18" charset="0"/>
                <a:cs typeface="Times New Roman" panose="02020603050405020304" pitchFamily="18" charset="0"/>
              </a:rPr>
              <a:t>on their </a:t>
            </a:r>
            <a:r>
              <a:rPr sz="2800" spc="-15" dirty="0">
                <a:solidFill>
                  <a:srgbClr val="675D58"/>
                </a:solidFill>
                <a:latin typeface="Times New Roman" panose="02020603050405020304" pitchFamily="18" charset="0"/>
                <a:cs typeface="Times New Roman" panose="02020603050405020304" pitchFamily="18" charset="0"/>
              </a:rPr>
              <a:t>commercial performance  </a:t>
            </a:r>
            <a:r>
              <a:rPr sz="2800" spc="-5" dirty="0">
                <a:solidFill>
                  <a:srgbClr val="675D58"/>
                </a:solidFill>
                <a:latin typeface="Times New Roman" panose="02020603050405020304" pitchFamily="18" charset="0"/>
                <a:cs typeface="Times New Roman" panose="02020603050405020304" pitchFamily="18" charset="0"/>
              </a:rPr>
              <a:t>as on the </a:t>
            </a:r>
            <a:r>
              <a:rPr sz="2800" spc="-20" dirty="0">
                <a:solidFill>
                  <a:srgbClr val="675D58"/>
                </a:solidFill>
                <a:latin typeface="Times New Roman" panose="02020603050405020304" pitchFamily="18" charset="0"/>
                <a:cs typeface="Times New Roman" panose="02020603050405020304" pitchFamily="18" charset="0"/>
              </a:rPr>
              <a:t>attainment </a:t>
            </a:r>
            <a:r>
              <a:rPr sz="2800" spc="-5" dirty="0">
                <a:solidFill>
                  <a:srgbClr val="675D58"/>
                </a:solidFill>
                <a:latin typeface="Times New Roman" panose="02020603050405020304" pitchFamily="18" charset="0"/>
                <a:cs typeface="Times New Roman" panose="02020603050405020304" pitchFamily="18" charset="0"/>
              </a:rPr>
              <a:t>of their public policy  purposes. The </a:t>
            </a:r>
            <a:r>
              <a:rPr sz="2800" spc="-15" dirty="0">
                <a:solidFill>
                  <a:srgbClr val="675D58"/>
                </a:solidFill>
                <a:latin typeface="Times New Roman" panose="02020603050405020304" pitchFamily="18" charset="0"/>
                <a:cs typeface="Times New Roman" panose="02020603050405020304" pitchFamily="18" charset="0"/>
              </a:rPr>
              <a:t>framework </a:t>
            </a:r>
            <a:r>
              <a:rPr sz="2800" spc="-5" dirty="0">
                <a:solidFill>
                  <a:srgbClr val="675D58"/>
                </a:solidFill>
                <a:latin typeface="Times New Roman" panose="02020603050405020304" pitchFamily="18" charset="0"/>
                <a:cs typeface="Times New Roman" panose="02020603050405020304" pitchFamily="18" charset="0"/>
              </a:rPr>
              <a:t>of </a:t>
            </a:r>
            <a:r>
              <a:rPr sz="2800" spc="-10" dirty="0">
                <a:solidFill>
                  <a:srgbClr val="675D58"/>
                </a:solidFill>
                <a:latin typeface="Times New Roman" panose="02020603050405020304" pitchFamily="18" charset="0"/>
                <a:cs typeface="Times New Roman" panose="02020603050405020304" pitchFamily="18" charset="0"/>
              </a:rPr>
              <a:t>accountability  </a:t>
            </a:r>
            <a:r>
              <a:rPr sz="2800" spc="-5" dirty="0">
                <a:solidFill>
                  <a:srgbClr val="675D58"/>
                </a:solidFill>
                <a:latin typeface="Times New Roman" panose="02020603050405020304" pitchFamily="18" charset="0"/>
                <a:cs typeface="Times New Roman" panose="02020603050405020304" pitchFamily="18" charset="0"/>
              </a:rPr>
              <a:t>of </a:t>
            </a:r>
            <a:r>
              <a:rPr sz="2800" spc="-15" dirty="0">
                <a:solidFill>
                  <a:srgbClr val="675D58"/>
                </a:solidFill>
                <a:latin typeface="Times New Roman" panose="02020603050405020304" pitchFamily="18" charset="0"/>
                <a:cs typeface="Times New Roman" panose="02020603050405020304" pitchFamily="18" charset="0"/>
              </a:rPr>
              <a:t>many</a:t>
            </a:r>
            <a:r>
              <a:rPr sz="2800" spc="600" dirty="0">
                <a:solidFill>
                  <a:srgbClr val="675D58"/>
                </a:solidFill>
                <a:latin typeface="Times New Roman" panose="02020603050405020304" pitchFamily="18" charset="0"/>
                <a:cs typeface="Times New Roman" panose="02020603050405020304" pitchFamily="18" charset="0"/>
              </a:rPr>
              <a:t> </a:t>
            </a:r>
            <a:r>
              <a:rPr sz="2800" spc="-5" dirty="0">
                <a:solidFill>
                  <a:srgbClr val="675D58"/>
                </a:solidFill>
                <a:latin typeface="Times New Roman" panose="02020603050405020304" pitchFamily="18" charset="0"/>
                <a:cs typeface="Times New Roman" panose="02020603050405020304" pitchFamily="18" charset="0"/>
              </a:rPr>
              <a:t>GFIs, GOCCs </a:t>
            </a:r>
            <a:r>
              <a:rPr sz="2800" dirty="0">
                <a:solidFill>
                  <a:srgbClr val="675D58"/>
                </a:solidFill>
                <a:latin typeface="Times New Roman" panose="02020603050405020304" pitchFamily="18" charset="0"/>
                <a:cs typeface="Times New Roman" panose="02020603050405020304" pitchFamily="18" charset="0"/>
              </a:rPr>
              <a:t>and </a:t>
            </a:r>
            <a:r>
              <a:rPr sz="2800" spc="-20" dirty="0">
                <a:solidFill>
                  <a:srgbClr val="675D58"/>
                </a:solidFill>
                <a:latin typeface="Times New Roman" panose="02020603050405020304" pitchFamily="18" charset="0"/>
                <a:cs typeface="Times New Roman" panose="02020603050405020304" pitchFamily="18" charset="0"/>
              </a:rPr>
              <a:t>water </a:t>
            </a:r>
            <a:r>
              <a:rPr sz="2800" spc="-10" dirty="0">
                <a:solidFill>
                  <a:srgbClr val="675D58"/>
                </a:solidFill>
                <a:latin typeface="Times New Roman" panose="02020603050405020304" pitchFamily="18" charset="0"/>
                <a:cs typeface="Times New Roman" panose="02020603050405020304" pitchFamily="18" charset="0"/>
              </a:rPr>
              <a:t>districts  would </a:t>
            </a:r>
            <a:r>
              <a:rPr sz="2800" spc="-5" dirty="0">
                <a:solidFill>
                  <a:srgbClr val="675D58"/>
                </a:solidFill>
                <a:latin typeface="Times New Roman" panose="02020603050405020304" pitchFamily="18" charset="0"/>
                <a:cs typeface="Times New Roman" panose="02020603050405020304" pitchFamily="18" charset="0"/>
              </a:rPr>
              <a:t>assume </a:t>
            </a:r>
            <a:r>
              <a:rPr sz="2800" spc="-10" dirty="0">
                <a:solidFill>
                  <a:srgbClr val="675D58"/>
                </a:solidFill>
                <a:latin typeface="Times New Roman" panose="02020603050405020304" pitchFamily="18" charset="0"/>
                <a:cs typeface="Times New Roman" panose="02020603050405020304" pitchFamily="18" charset="0"/>
              </a:rPr>
              <a:t>this</a:t>
            </a:r>
            <a:r>
              <a:rPr sz="2800" spc="70" dirty="0">
                <a:solidFill>
                  <a:srgbClr val="675D58"/>
                </a:solidFill>
                <a:latin typeface="Times New Roman" panose="02020603050405020304" pitchFamily="18" charset="0"/>
                <a:cs typeface="Times New Roman" panose="02020603050405020304" pitchFamily="18" charset="0"/>
              </a:rPr>
              <a:t> </a:t>
            </a:r>
            <a:r>
              <a:rPr sz="2800" spc="-40" dirty="0">
                <a:solidFill>
                  <a:srgbClr val="675D58"/>
                </a:solidFill>
                <a:latin typeface="Times New Roman" panose="02020603050405020304" pitchFamily="18" charset="0"/>
                <a:cs typeface="Times New Roman" panose="02020603050405020304" pitchFamily="18" charset="0"/>
              </a:rPr>
              <a:t>character.</a:t>
            </a:r>
            <a:endParaRPr sz="2800">
              <a:latin typeface="Times New Roman" panose="02020603050405020304" pitchFamily="18" charset="0"/>
              <a:cs typeface="Times New Roman" panose="02020603050405020304" pitchFamily="18" charset="0"/>
            </a:endParaRPr>
          </a:p>
        </p:txBody>
      </p:sp>
      <p:sp>
        <p:nvSpPr>
          <p:cNvPr id="7" name="object 7"/>
          <p:cNvSpPr txBox="1">
            <a:spLocks noGrp="1"/>
          </p:cNvSpPr>
          <p:nvPr>
            <p:ph type="title"/>
          </p:nvPr>
        </p:nvSpPr>
        <p:spPr>
          <a:xfrm>
            <a:off x="3223531" y="381000"/>
            <a:ext cx="2302003" cy="443070"/>
          </a:xfrm>
          <a:prstGeom prst="rect">
            <a:avLst/>
          </a:prstGeom>
        </p:spPr>
        <p:txBody>
          <a:bodyPr vert="horz" wrap="square" lIns="0" tIns="12065" rIns="0" bIns="0" rtlCol="0">
            <a:spAutoFit/>
          </a:bodyPr>
          <a:lstStyle/>
          <a:p>
            <a:pPr marL="12700">
              <a:lnSpc>
                <a:spcPct val="100000"/>
              </a:lnSpc>
              <a:spcBef>
                <a:spcPts val="95"/>
              </a:spcBef>
            </a:pPr>
            <a:r>
              <a:rPr sz="2800" spc="-10" dirty="0">
                <a:latin typeface="Times New Roman" panose="02020603050405020304" pitchFamily="18" charset="0"/>
                <a:cs typeface="Times New Roman" panose="02020603050405020304" pitchFamily="18" charset="0"/>
              </a:rPr>
              <a:t>C</a:t>
            </a:r>
            <a:r>
              <a:rPr sz="2800" spc="-20" dirty="0">
                <a:latin typeface="Times New Roman" panose="02020603050405020304" pitchFamily="18" charset="0"/>
                <a:cs typeface="Times New Roman" panose="02020603050405020304" pitchFamily="18" charset="0"/>
              </a:rPr>
              <a:t>o</a:t>
            </a:r>
            <a:r>
              <a:rPr sz="2800" spc="-10" dirty="0">
                <a:latin typeface="Times New Roman" panose="02020603050405020304" pitchFamily="18" charset="0"/>
                <a:cs typeface="Times New Roman" panose="02020603050405020304" pitchFamily="18" charset="0"/>
              </a:rPr>
              <a:t>m</a:t>
            </a:r>
            <a:r>
              <a:rPr sz="2800" dirty="0">
                <a:latin typeface="Times New Roman" panose="02020603050405020304" pitchFamily="18" charset="0"/>
                <a:cs typeface="Times New Roman" panose="02020603050405020304" pitchFamily="18" charset="0"/>
              </a:rPr>
              <a:t>m</a:t>
            </a:r>
            <a:r>
              <a:rPr sz="2800" spc="-10" dirty="0">
                <a:latin typeface="Times New Roman" panose="02020603050405020304" pitchFamily="18" charset="0"/>
                <a:cs typeface="Times New Roman" panose="02020603050405020304" pitchFamily="18" charset="0"/>
              </a:rPr>
              <a:t>e</a:t>
            </a:r>
            <a:r>
              <a:rPr sz="2800" spc="-45" dirty="0">
                <a:latin typeface="Times New Roman" panose="02020603050405020304" pitchFamily="18" charset="0"/>
                <a:cs typeface="Times New Roman" panose="02020603050405020304" pitchFamily="18" charset="0"/>
              </a:rPr>
              <a:t>r</a:t>
            </a:r>
            <a:r>
              <a:rPr sz="2800" spc="-10" dirty="0">
                <a:latin typeface="Times New Roman" panose="02020603050405020304" pitchFamily="18" charset="0"/>
                <a:cs typeface="Times New Roman" panose="02020603050405020304" pitchFamily="18" charset="0"/>
              </a:rPr>
              <a:t>cial</a:t>
            </a:r>
            <a:endParaRPr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6201" y="-21771"/>
            <a:ext cx="194880"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sp>
        <p:nvSpPr>
          <p:cNvPr id="5" name="object 5"/>
          <p:cNvSpPr/>
          <p:nvPr/>
        </p:nvSpPr>
        <p:spPr>
          <a:xfrm>
            <a:off x="8529829" y="5693229"/>
            <a:ext cx="205082"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6" name="object 6"/>
          <p:cNvSpPr txBox="1"/>
          <p:nvPr/>
        </p:nvSpPr>
        <p:spPr>
          <a:xfrm>
            <a:off x="533399" y="1807029"/>
            <a:ext cx="7996429" cy="2610330"/>
          </a:xfrm>
          <a:prstGeom prst="rect">
            <a:avLst/>
          </a:prstGeom>
        </p:spPr>
        <p:txBody>
          <a:bodyPr vert="horz" wrap="square" lIns="0" tIns="12065" rIns="0" bIns="0" rtlCol="0">
            <a:spAutoFit/>
          </a:bodyPr>
          <a:lstStyle/>
          <a:p>
            <a:pPr marL="355600" marR="5080" indent="-343535" algn="just">
              <a:spcBef>
                <a:spcPts val="95"/>
              </a:spcBef>
            </a:pPr>
            <a:r>
              <a:rPr sz="2800" spc="-5" dirty="0">
                <a:solidFill>
                  <a:srgbClr val="675D58"/>
                </a:solidFill>
                <a:latin typeface="Times New Roman" panose="02020603050405020304" pitchFamily="18" charset="0"/>
                <a:cs typeface="Times New Roman" panose="02020603050405020304" pitchFamily="18" charset="0"/>
              </a:rPr>
              <a:t>» </a:t>
            </a:r>
            <a:r>
              <a:rPr lang="en-IN" sz="2800" spc="-15" dirty="0">
                <a:solidFill>
                  <a:srgbClr val="675D58"/>
                </a:solidFill>
                <a:latin typeface="Times New Roman" panose="02020603050405020304" pitchFamily="18" charset="0"/>
                <a:cs typeface="Times New Roman" panose="02020603050405020304" pitchFamily="18" charset="0"/>
              </a:rPr>
              <a:t>A</a:t>
            </a:r>
            <a:r>
              <a:rPr sz="2800" spc="-15" dirty="0" err="1">
                <a:solidFill>
                  <a:srgbClr val="675D58"/>
                </a:solidFill>
                <a:latin typeface="Times New Roman" panose="02020603050405020304" pitchFamily="18" charset="0"/>
                <a:cs typeface="Times New Roman" panose="02020603050405020304" pitchFamily="18" charset="0"/>
              </a:rPr>
              <a:t>ccountability</a:t>
            </a:r>
            <a:r>
              <a:rPr sz="2800" spc="-15" dirty="0">
                <a:solidFill>
                  <a:srgbClr val="675D58"/>
                </a:solidFill>
                <a:latin typeface="Times New Roman" panose="02020603050405020304" pitchFamily="18" charset="0"/>
                <a:cs typeface="Times New Roman" panose="02020603050405020304" pitchFamily="18" charset="0"/>
              </a:rPr>
              <a:t> </a:t>
            </a:r>
            <a:r>
              <a:rPr sz="2800" spc="-25" dirty="0">
                <a:solidFill>
                  <a:srgbClr val="675D58"/>
                </a:solidFill>
                <a:latin typeface="Times New Roman" panose="02020603050405020304" pitchFamily="18" charset="0"/>
                <a:cs typeface="Times New Roman" panose="02020603050405020304" pitchFamily="18" charset="0"/>
              </a:rPr>
              <a:t>for </a:t>
            </a:r>
            <a:r>
              <a:rPr sz="2800" spc="-15" dirty="0">
                <a:solidFill>
                  <a:srgbClr val="675D58"/>
                </a:solidFill>
                <a:latin typeface="Times New Roman" panose="02020603050405020304" pitchFamily="18" charset="0"/>
                <a:cs typeface="Times New Roman" panose="02020603050405020304" pitchFamily="18" charset="0"/>
              </a:rPr>
              <a:t>resources </a:t>
            </a:r>
            <a:r>
              <a:rPr sz="2800" dirty="0">
                <a:solidFill>
                  <a:srgbClr val="675D58"/>
                </a:solidFill>
                <a:latin typeface="Times New Roman" panose="02020603050405020304" pitchFamily="18" charset="0"/>
                <a:cs typeface="Times New Roman" panose="02020603050405020304" pitchFamily="18" charset="0"/>
              </a:rPr>
              <a:t>is </a:t>
            </a:r>
            <a:r>
              <a:rPr sz="2800" spc="-10" dirty="0">
                <a:solidFill>
                  <a:srgbClr val="675D58"/>
                </a:solidFill>
                <a:latin typeface="Times New Roman" panose="02020603050405020304" pitchFamily="18" charset="0"/>
                <a:cs typeface="Times New Roman" panose="02020603050405020304" pitchFamily="18" charset="0"/>
              </a:rPr>
              <a:t>typically  </a:t>
            </a:r>
            <a:r>
              <a:rPr sz="2800" spc="-15" dirty="0">
                <a:solidFill>
                  <a:srgbClr val="675D58"/>
                </a:solidFill>
                <a:latin typeface="Times New Roman" panose="02020603050405020304" pitchFamily="18" charset="0"/>
                <a:cs typeface="Times New Roman" panose="02020603050405020304" pitchFamily="18" charset="0"/>
              </a:rPr>
              <a:t>indicated </a:t>
            </a:r>
            <a:r>
              <a:rPr sz="2800" spc="-25" dirty="0">
                <a:solidFill>
                  <a:srgbClr val="675D58"/>
                </a:solidFill>
                <a:latin typeface="Times New Roman" panose="02020603050405020304" pitchFamily="18" charset="0"/>
                <a:cs typeface="Times New Roman" panose="02020603050405020304" pitchFamily="18" charset="0"/>
              </a:rPr>
              <a:t>for </a:t>
            </a:r>
            <a:r>
              <a:rPr sz="2800" spc="-15" dirty="0">
                <a:solidFill>
                  <a:srgbClr val="675D58"/>
                </a:solidFill>
                <a:latin typeface="Times New Roman" panose="02020603050405020304" pitchFamily="18" charset="0"/>
                <a:cs typeface="Times New Roman" panose="02020603050405020304" pitchFamily="18" charset="0"/>
              </a:rPr>
              <a:t>nonmarket provision </a:t>
            </a:r>
            <a:r>
              <a:rPr sz="2800" spc="-5" dirty="0">
                <a:solidFill>
                  <a:srgbClr val="675D58"/>
                </a:solidFill>
                <a:latin typeface="Times New Roman" panose="02020603050405020304" pitchFamily="18" charset="0"/>
                <a:cs typeface="Times New Roman" panose="02020603050405020304" pitchFamily="18" charset="0"/>
              </a:rPr>
              <a:t>of services.  </a:t>
            </a:r>
            <a:r>
              <a:rPr sz="2800" spc="-10" dirty="0">
                <a:solidFill>
                  <a:srgbClr val="675D58"/>
                </a:solidFill>
                <a:latin typeface="Times New Roman" panose="02020603050405020304" pitchFamily="18" charset="0"/>
                <a:cs typeface="Times New Roman" panose="02020603050405020304" pitchFamily="18" charset="0"/>
              </a:rPr>
              <a:t>Budget </a:t>
            </a:r>
            <a:r>
              <a:rPr sz="2800" spc="-20" dirty="0">
                <a:solidFill>
                  <a:srgbClr val="675D58"/>
                </a:solidFill>
                <a:latin typeface="Times New Roman" panose="02020603050405020304" pitchFamily="18" charset="0"/>
                <a:cs typeface="Times New Roman" panose="02020603050405020304" pitchFamily="18" charset="0"/>
              </a:rPr>
              <a:t>control </a:t>
            </a:r>
            <a:r>
              <a:rPr sz="2800" spc="-15" dirty="0">
                <a:solidFill>
                  <a:srgbClr val="675D58"/>
                </a:solidFill>
                <a:latin typeface="Times New Roman" panose="02020603050405020304" pitchFamily="18" charset="0"/>
                <a:cs typeface="Times New Roman" panose="02020603050405020304" pitchFamily="18" charset="0"/>
              </a:rPr>
              <a:t>framework must</a:t>
            </a:r>
            <a:r>
              <a:rPr sz="2800" spc="600" dirty="0">
                <a:solidFill>
                  <a:srgbClr val="675D58"/>
                </a:solidFill>
                <a:latin typeface="Times New Roman" panose="02020603050405020304" pitchFamily="18" charset="0"/>
                <a:cs typeface="Times New Roman" panose="02020603050405020304" pitchFamily="18" charset="0"/>
              </a:rPr>
              <a:t> </a:t>
            </a:r>
            <a:r>
              <a:rPr sz="2800" spc="-10" dirty="0">
                <a:solidFill>
                  <a:srgbClr val="675D58"/>
                </a:solidFill>
                <a:latin typeface="Times New Roman" panose="02020603050405020304" pitchFamily="18" charset="0"/>
                <a:cs typeface="Times New Roman" panose="02020603050405020304" pitchFamily="18" charset="0"/>
              </a:rPr>
              <a:t>ensure</a:t>
            </a:r>
            <a:r>
              <a:rPr lang="en-IN" sz="2800" spc="-10" dirty="0">
                <a:solidFill>
                  <a:srgbClr val="675D58"/>
                </a:solidFill>
                <a:latin typeface="Times New Roman" panose="02020603050405020304" pitchFamily="18" charset="0"/>
                <a:cs typeface="Times New Roman" panose="02020603050405020304" pitchFamily="18" charset="0"/>
              </a:rPr>
              <a:t> </a:t>
            </a:r>
            <a:r>
              <a:rPr lang="en-US" sz="2800" spc="-10" dirty="0">
                <a:solidFill>
                  <a:srgbClr val="675D58"/>
                </a:solidFill>
                <a:latin typeface="Times New Roman" panose="02020603050405020304" pitchFamily="18" charset="0"/>
                <a:cs typeface="Times New Roman" panose="02020603050405020304" pitchFamily="18" charset="0"/>
              </a:rPr>
              <a:t>efficiency	</a:t>
            </a:r>
            <a:r>
              <a:rPr lang="en-US" sz="2800" spc="-5" dirty="0">
                <a:solidFill>
                  <a:srgbClr val="675D58"/>
                </a:solidFill>
                <a:latin typeface="Times New Roman" panose="02020603050405020304" pitchFamily="18" charset="0"/>
                <a:cs typeface="Times New Roman" panose="02020603050405020304" pitchFamily="18" charset="0"/>
              </a:rPr>
              <a:t>and	be capable	of </a:t>
            </a:r>
            <a:r>
              <a:rPr lang="en-IN" sz="2800" spc="-30" dirty="0">
                <a:solidFill>
                  <a:srgbClr val="675D58"/>
                </a:solidFill>
                <a:latin typeface="Times New Roman" panose="02020603050405020304" pitchFamily="18" charset="0"/>
                <a:cs typeface="Times New Roman" panose="02020603050405020304" pitchFamily="18" charset="0"/>
              </a:rPr>
              <a:t>e</a:t>
            </a:r>
            <a:r>
              <a:rPr lang="en-IN" sz="2800" spc="-45" dirty="0">
                <a:solidFill>
                  <a:srgbClr val="675D58"/>
                </a:solidFill>
                <a:latin typeface="Times New Roman" panose="02020603050405020304" pitchFamily="18" charset="0"/>
                <a:cs typeface="Times New Roman" panose="02020603050405020304" pitchFamily="18" charset="0"/>
              </a:rPr>
              <a:t>v</a:t>
            </a:r>
            <a:r>
              <a:rPr lang="en-IN" sz="2800" spc="-5" dirty="0">
                <a:solidFill>
                  <a:srgbClr val="675D58"/>
                </a:solidFill>
                <a:latin typeface="Times New Roman" panose="02020603050405020304" pitchFamily="18" charset="0"/>
                <a:cs typeface="Times New Roman" panose="02020603050405020304" pitchFamily="18" charset="0"/>
              </a:rPr>
              <a:t>a</a:t>
            </a:r>
            <a:r>
              <a:rPr lang="en-IN" sz="2800" spc="-20" dirty="0">
                <a:solidFill>
                  <a:srgbClr val="675D58"/>
                </a:solidFill>
                <a:latin typeface="Times New Roman" panose="02020603050405020304" pitchFamily="18" charset="0"/>
                <a:cs typeface="Times New Roman" panose="02020603050405020304" pitchFamily="18" charset="0"/>
              </a:rPr>
              <a:t>l</a:t>
            </a:r>
            <a:r>
              <a:rPr lang="en-IN" sz="2800" spc="-10" dirty="0">
                <a:solidFill>
                  <a:srgbClr val="675D58"/>
                </a:solidFill>
                <a:latin typeface="Times New Roman" panose="02020603050405020304" pitchFamily="18" charset="0"/>
                <a:cs typeface="Times New Roman" panose="02020603050405020304" pitchFamily="18" charset="0"/>
              </a:rPr>
              <a:t>u</a:t>
            </a:r>
            <a:r>
              <a:rPr lang="en-IN" sz="2800" spc="-30" dirty="0">
                <a:solidFill>
                  <a:srgbClr val="675D58"/>
                </a:solidFill>
                <a:latin typeface="Times New Roman" panose="02020603050405020304" pitchFamily="18" charset="0"/>
                <a:cs typeface="Times New Roman" panose="02020603050405020304" pitchFamily="18" charset="0"/>
              </a:rPr>
              <a:t>a</a:t>
            </a:r>
            <a:r>
              <a:rPr lang="en-IN" sz="2800" spc="-5" dirty="0">
                <a:solidFill>
                  <a:srgbClr val="675D58"/>
                </a:solidFill>
                <a:latin typeface="Times New Roman" panose="02020603050405020304" pitchFamily="18" charset="0"/>
                <a:cs typeface="Times New Roman" panose="02020603050405020304" pitchFamily="18" charset="0"/>
              </a:rPr>
              <a:t>ti</a:t>
            </a:r>
            <a:r>
              <a:rPr lang="en-IN" sz="2800" spc="-20" dirty="0">
                <a:solidFill>
                  <a:srgbClr val="675D58"/>
                </a:solidFill>
                <a:latin typeface="Times New Roman" panose="02020603050405020304" pitchFamily="18" charset="0"/>
                <a:cs typeface="Times New Roman" panose="02020603050405020304" pitchFamily="18" charset="0"/>
              </a:rPr>
              <a:t>n</a:t>
            </a:r>
            <a:r>
              <a:rPr lang="en-IN" sz="2800" spc="-5" dirty="0">
                <a:solidFill>
                  <a:srgbClr val="675D58"/>
                </a:solidFill>
                <a:latin typeface="Times New Roman" panose="02020603050405020304" pitchFamily="18" charset="0"/>
                <a:cs typeface="Times New Roman" panose="02020603050405020304" pitchFamily="18" charset="0"/>
              </a:rPr>
              <a:t>g </a:t>
            </a:r>
            <a:r>
              <a:rPr lang="en-US" sz="2800" spc="-10" dirty="0">
                <a:solidFill>
                  <a:srgbClr val="675D58"/>
                </a:solidFill>
                <a:latin typeface="Times New Roman" panose="02020603050405020304" pitchFamily="18" charset="0"/>
                <a:cs typeface="Times New Roman" panose="02020603050405020304" pitchFamily="18" charset="0"/>
              </a:rPr>
              <a:t>management	performance.  accountability can be divided</a:t>
            </a:r>
            <a:r>
              <a:rPr lang="en-US" sz="2800" spc="40" dirty="0">
                <a:solidFill>
                  <a:srgbClr val="675D58"/>
                </a:solidFill>
                <a:latin typeface="Times New Roman" panose="02020603050405020304" pitchFamily="18" charset="0"/>
                <a:cs typeface="Times New Roman" panose="02020603050405020304" pitchFamily="18" charset="0"/>
              </a:rPr>
              <a:t> </a:t>
            </a:r>
            <a:r>
              <a:rPr lang="en-US" sz="2800" spc="-15" dirty="0">
                <a:solidFill>
                  <a:srgbClr val="675D58"/>
                </a:solidFill>
                <a:latin typeface="Times New Roman" panose="02020603050405020304" pitchFamily="18" charset="0"/>
                <a:cs typeface="Times New Roman" panose="02020603050405020304" pitchFamily="18" charset="0"/>
              </a:rPr>
              <a:t>into:</a:t>
            </a:r>
            <a:r>
              <a:rPr lang="en-IN" sz="2800" spc="-50" dirty="0">
                <a:solidFill>
                  <a:srgbClr val="675D58"/>
                </a:solidFill>
                <a:latin typeface="Times New Roman" panose="02020603050405020304" pitchFamily="18" charset="0"/>
                <a:cs typeface="Times New Roman" panose="02020603050405020304" pitchFamily="18" charset="0"/>
              </a:rPr>
              <a:t>R</a:t>
            </a:r>
            <a:r>
              <a:rPr lang="en-IN" sz="2800" spc="-5" dirty="0">
                <a:solidFill>
                  <a:srgbClr val="675D58"/>
                </a:solidFill>
                <a:latin typeface="Times New Roman" panose="02020603050405020304" pitchFamily="18" charset="0"/>
                <a:cs typeface="Times New Roman" panose="02020603050405020304" pitchFamily="18" charset="0"/>
              </a:rPr>
              <a:t>esou</a:t>
            </a:r>
            <a:r>
              <a:rPr lang="en-IN" sz="2800" spc="-50" dirty="0">
                <a:solidFill>
                  <a:srgbClr val="675D58"/>
                </a:solidFill>
                <a:latin typeface="Times New Roman" panose="02020603050405020304" pitchFamily="18" charset="0"/>
                <a:cs typeface="Times New Roman" panose="02020603050405020304" pitchFamily="18" charset="0"/>
              </a:rPr>
              <a:t>r</a:t>
            </a:r>
            <a:r>
              <a:rPr lang="en-IN" sz="2800" spc="-5" dirty="0">
                <a:solidFill>
                  <a:srgbClr val="675D58"/>
                </a:solidFill>
                <a:latin typeface="Times New Roman" panose="02020603050405020304" pitchFamily="18" charset="0"/>
                <a:cs typeface="Times New Roman" panose="02020603050405020304" pitchFamily="18" charset="0"/>
              </a:rPr>
              <a:t>ce</a:t>
            </a:r>
            <a:endParaRPr lang="en-US" sz="2800" dirty="0">
              <a:latin typeface="Times New Roman" panose="02020603050405020304" pitchFamily="18" charset="0"/>
              <a:cs typeface="Times New Roman" panose="02020603050405020304" pitchFamily="18" charset="0"/>
            </a:endParaRPr>
          </a:p>
          <a:p>
            <a:pPr marL="355600" marR="5080" indent="-343535" algn="just">
              <a:lnSpc>
                <a:spcPct val="100000"/>
              </a:lnSpc>
              <a:spcBef>
                <a:spcPts val="95"/>
              </a:spcBef>
            </a:pPr>
            <a:endParaRPr sz="2800" dirty="0">
              <a:latin typeface="Times New Roman" panose="02020603050405020304" pitchFamily="18" charset="0"/>
              <a:cs typeface="Times New Roman" panose="02020603050405020304" pitchFamily="18" charset="0"/>
            </a:endParaRPr>
          </a:p>
        </p:txBody>
      </p:sp>
      <p:sp>
        <p:nvSpPr>
          <p:cNvPr id="9" name="object 9"/>
          <p:cNvSpPr txBox="1">
            <a:spLocks noGrp="1"/>
          </p:cNvSpPr>
          <p:nvPr>
            <p:ph type="title"/>
          </p:nvPr>
        </p:nvSpPr>
        <p:spPr>
          <a:xfrm>
            <a:off x="3790569" y="609600"/>
            <a:ext cx="1562861" cy="443070"/>
          </a:xfrm>
          <a:prstGeom prst="rect">
            <a:avLst/>
          </a:prstGeom>
        </p:spPr>
        <p:txBody>
          <a:bodyPr vert="horz" wrap="square" lIns="0" tIns="12065" rIns="0" bIns="0" rtlCol="0">
            <a:spAutoFit/>
          </a:bodyPr>
          <a:lstStyle/>
          <a:p>
            <a:pPr marL="12700">
              <a:lnSpc>
                <a:spcPct val="100000"/>
              </a:lnSpc>
              <a:spcBef>
                <a:spcPts val="95"/>
              </a:spcBef>
            </a:pPr>
            <a:r>
              <a:rPr sz="2800" spc="-45" dirty="0">
                <a:latin typeface="Times New Roman" panose="02020603050405020304" pitchFamily="18" charset="0"/>
                <a:cs typeface="Times New Roman" panose="02020603050405020304" pitchFamily="18" charset="0"/>
              </a:rPr>
              <a:t>R</a:t>
            </a:r>
            <a:r>
              <a:rPr sz="2800" spc="-10" dirty="0">
                <a:latin typeface="Times New Roman" panose="02020603050405020304" pitchFamily="18" charset="0"/>
                <a:cs typeface="Times New Roman" panose="02020603050405020304" pitchFamily="18" charset="0"/>
              </a:rPr>
              <a:t>es</a:t>
            </a:r>
            <a:r>
              <a:rPr sz="2800" spc="-15" dirty="0">
                <a:latin typeface="Times New Roman" panose="02020603050405020304" pitchFamily="18" charset="0"/>
                <a:cs typeface="Times New Roman" panose="02020603050405020304" pitchFamily="18" charset="0"/>
              </a:rPr>
              <a:t>o</a:t>
            </a:r>
            <a:r>
              <a:rPr sz="2800" spc="-5" dirty="0">
                <a:latin typeface="Times New Roman" panose="02020603050405020304" pitchFamily="18" charset="0"/>
                <a:cs typeface="Times New Roman" panose="02020603050405020304" pitchFamily="18" charset="0"/>
              </a:rPr>
              <a:t>u</a:t>
            </a:r>
            <a:r>
              <a:rPr sz="2800" spc="-45" dirty="0">
                <a:latin typeface="Times New Roman" panose="02020603050405020304" pitchFamily="18" charset="0"/>
                <a:cs typeface="Times New Roman" panose="02020603050405020304" pitchFamily="18" charset="0"/>
              </a:rPr>
              <a:t>r</a:t>
            </a:r>
            <a:r>
              <a:rPr sz="2800" spc="-10" dirty="0">
                <a:latin typeface="Times New Roman" panose="02020603050405020304" pitchFamily="18" charset="0"/>
                <a:cs typeface="Times New Roman" panose="02020603050405020304" pitchFamily="18" charset="0"/>
              </a:rPr>
              <a:t>ce</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30504"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a:p>
          </p:txBody>
        </p:sp>
      </p:grpSp>
      <p:sp>
        <p:nvSpPr>
          <p:cNvPr id="5" name="object 5"/>
          <p:cNvSpPr/>
          <p:nvPr/>
        </p:nvSpPr>
        <p:spPr>
          <a:xfrm>
            <a:off x="8453628" y="5715000"/>
            <a:ext cx="242570"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a:p>
        </p:txBody>
      </p:sp>
      <p:sp>
        <p:nvSpPr>
          <p:cNvPr id="6" name="object 6"/>
          <p:cNvSpPr txBox="1"/>
          <p:nvPr/>
        </p:nvSpPr>
        <p:spPr>
          <a:xfrm>
            <a:off x="1201013" y="1159509"/>
            <a:ext cx="6971030" cy="5614999"/>
          </a:xfrm>
          <a:prstGeom prst="rect">
            <a:avLst/>
          </a:prstGeom>
        </p:spPr>
        <p:txBody>
          <a:bodyPr vert="horz" wrap="square" lIns="0" tIns="13335" rIns="0" bIns="0" rtlCol="0">
            <a:spAutoFit/>
          </a:bodyPr>
          <a:lstStyle/>
          <a:p>
            <a:pPr marL="355600" indent="-343535">
              <a:lnSpc>
                <a:spcPct val="100000"/>
              </a:lnSpc>
              <a:spcBef>
                <a:spcPts val="105"/>
              </a:spcBef>
              <a:buFont typeface="Wingdings"/>
              <a:buChar char=""/>
              <a:tabLst>
                <a:tab pos="356235" algn="l"/>
              </a:tabLst>
            </a:pPr>
            <a:r>
              <a:rPr sz="2800" spc="-5" dirty="0">
                <a:solidFill>
                  <a:srgbClr val="675D58"/>
                </a:solidFill>
                <a:latin typeface="Times New Roman" panose="02020603050405020304" pitchFamily="18" charset="0"/>
                <a:cs typeface="Times New Roman" panose="02020603050405020304" pitchFamily="18" charset="0"/>
              </a:rPr>
              <a:t>financial-management accountability</a:t>
            </a:r>
            <a:r>
              <a:rPr sz="2800" spc="-50" dirty="0">
                <a:solidFill>
                  <a:srgbClr val="675D58"/>
                </a:solidFill>
                <a:latin typeface="Times New Roman" panose="02020603050405020304" pitchFamily="18" charset="0"/>
                <a:cs typeface="Times New Roman" panose="02020603050405020304" pitchFamily="18" charset="0"/>
              </a:rPr>
              <a:t> </a:t>
            </a:r>
            <a:r>
              <a:rPr sz="2800" spc="-15" dirty="0">
                <a:solidFill>
                  <a:srgbClr val="675D58"/>
                </a:solidFill>
                <a:latin typeface="Times New Roman" panose="02020603050405020304" pitchFamily="18" charset="0"/>
                <a:cs typeface="Times New Roman" panose="02020603050405020304" pitchFamily="18" charset="0"/>
              </a:rPr>
              <a:t>framework</a:t>
            </a:r>
            <a:endParaRPr sz="2800" dirty="0">
              <a:latin typeface="Times New Roman" panose="02020603050405020304" pitchFamily="18" charset="0"/>
              <a:cs typeface="Times New Roman" panose="02020603050405020304" pitchFamily="18" charset="0"/>
            </a:endParaRPr>
          </a:p>
          <a:p>
            <a:pPr marL="355600" indent="-343535">
              <a:lnSpc>
                <a:spcPct val="100000"/>
              </a:lnSpc>
              <a:buFont typeface="Wingdings"/>
              <a:buChar char=""/>
              <a:tabLst>
                <a:tab pos="356235" algn="l"/>
              </a:tabLst>
            </a:pPr>
            <a:r>
              <a:rPr sz="2800" spc="-5" dirty="0">
                <a:solidFill>
                  <a:srgbClr val="675D58"/>
                </a:solidFill>
                <a:latin typeface="Times New Roman" panose="02020603050405020304" pitchFamily="18" charset="0"/>
                <a:cs typeface="Times New Roman" panose="02020603050405020304" pitchFamily="18" charset="0"/>
              </a:rPr>
              <a:t>human </a:t>
            </a:r>
            <a:r>
              <a:rPr sz="2800" spc="-10" dirty="0">
                <a:solidFill>
                  <a:srgbClr val="675D58"/>
                </a:solidFill>
                <a:latin typeface="Times New Roman" panose="02020603050405020304" pitchFamily="18" charset="0"/>
                <a:cs typeface="Times New Roman" panose="02020603050405020304" pitchFamily="18" charset="0"/>
              </a:rPr>
              <a:t>resources </a:t>
            </a:r>
            <a:r>
              <a:rPr sz="2800" spc="-5" dirty="0">
                <a:solidFill>
                  <a:srgbClr val="675D58"/>
                </a:solidFill>
                <a:latin typeface="Times New Roman" panose="02020603050405020304" pitchFamily="18" charset="0"/>
                <a:cs typeface="Times New Roman" panose="02020603050405020304" pitchFamily="18" charset="0"/>
              </a:rPr>
              <a:t>accountability</a:t>
            </a:r>
            <a:r>
              <a:rPr sz="2800" spc="-50" dirty="0">
                <a:solidFill>
                  <a:srgbClr val="675D58"/>
                </a:solidFill>
                <a:latin typeface="Times New Roman" panose="02020603050405020304" pitchFamily="18" charset="0"/>
                <a:cs typeface="Times New Roman" panose="02020603050405020304" pitchFamily="18" charset="0"/>
              </a:rPr>
              <a:t> </a:t>
            </a:r>
            <a:r>
              <a:rPr sz="2800" spc="-15" dirty="0">
                <a:solidFill>
                  <a:srgbClr val="675D58"/>
                </a:solidFill>
                <a:latin typeface="Times New Roman" panose="02020603050405020304" pitchFamily="18" charset="0"/>
                <a:cs typeface="Times New Roman" panose="02020603050405020304" pitchFamily="18" charset="0"/>
              </a:rPr>
              <a:t>framework</a:t>
            </a:r>
            <a:endParaRPr sz="2800" dirty="0">
              <a:latin typeface="Times New Roman" panose="02020603050405020304" pitchFamily="18" charset="0"/>
              <a:cs typeface="Times New Roman" panose="02020603050405020304" pitchFamily="18" charset="0"/>
            </a:endParaRPr>
          </a:p>
          <a:p>
            <a:pPr marL="355600" indent="-343535">
              <a:lnSpc>
                <a:spcPct val="100000"/>
              </a:lnSpc>
              <a:buFont typeface="Wingdings"/>
              <a:buChar char=""/>
              <a:tabLst>
                <a:tab pos="356235" algn="l"/>
              </a:tabLst>
            </a:pPr>
            <a:r>
              <a:rPr sz="2800" spc="-5" dirty="0">
                <a:solidFill>
                  <a:srgbClr val="675D58"/>
                </a:solidFill>
                <a:latin typeface="Times New Roman" panose="02020603050405020304" pitchFamily="18" charset="0"/>
                <a:cs typeface="Times New Roman" panose="02020603050405020304" pitchFamily="18" charset="0"/>
              </a:rPr>
              <a:t>asset-management accountability</a:t>
            </a:r>
            <a:r>
              <a:rPr sz="2800" spc="-50" dirty="0">
                <a:solidFill>
                  <a:srgbClr val="675D58"/>
                </a:solidFill>
                <a:latin typeface="Times New Roman" panose="02020603050405020304" pitchFamily="18" charset="0"/>
                <a:cs typeface="Times New Roman" panose="02020603050405020304" pitchFamily="18" charset="0"/>
              </a:rPr>
              <a:t> </a:t>
            </a:r>
            <a:r>
              <a:rPr sz="2800" spc="-15" dirty="0">
                <a:solidFill>
                  <a:srgbClr val="675D58"/>
                </a:solidFill>
                <a:latin typeface="Times New Roman" panose="02020603050405020304" pitchFamily="18" charset="0"/>
                <a:cs typeface="Times New Roman" panose="02020603050405020304" pitchFamily="18" charset="0"/>
              </a:rPr>
              <a:t>framework</a:t>
            </a:r>
            <a:endParaRPr sz="2800" dirty="0">
              <a:latin typeface="Times New Roman" panose="02020603050405020304" pitchFamily="18" charset="0"/>
              <a:cs typeface="Times New Roman" panose="02020603050405020304" pitchFamily="18" charset="0"/>
            </a:endParaRPr>
          </a:p>
          <a:p>
            <a:pPr>
              <a:lnSpc>
                <a:spcPct val="100000"/>
              </a:lnSpc>
              <a:spcBef>
                <a:spcPts val="20"/>
              </a:spcBef>
            </a:pPr>
            <a:endParaRPr sz="2800" dirty="0">
              <a:latin typeface="Times New Roman" panose="02020603050405020304" pitchFamily="18" charset="0"/>
              <a:cs typeface="Times New Roman" panose="02020603050405020304" pitchFamily="18" charset="0"/>
            </a:endParaRPr>
          </a:p>
          <a:p>
            <a:pPr marL="355600" marR="5080" indent="-343535" algn="just"/>
            <a:r>
              <a:rPr sz="2800" dirty="0">
                <a:solidFill>
                  <a:srgbClr val="675D58"/>
                </a:solidFill>
                <a:latin typeface="Times New Roman" panose="02020603050405020304" pitchFamily="18" charset="0"/>
                <a:cs typeface="Times New Roman" panose="02020603050405020304" pitchFamily="18" charset="0"/>
              </a:rPr>
              <a:t>» </a:t>
            </a:r>
            <a:r>
              <a:rPr sz="2800" spc="-5" dirty="0">
                <a:solidFill>
                  <a:srgbClr val="675D58"/>
                </a:solidFill>
                <a:latin typeface="Times New Roman" panose="02020603050405020304" pitchFamily="18" charset="0"/>
                <a:cs typeface="Times New Roman" panose="02020603050405020304" pitchFamily="18" charset="0"/>
              </a:rPr>
              <a:t>The human </a:t>
            </a:r>
            <a:r>
              <a:rPr sz="2800" spc="-15" dirty="0">
                <a:solidFill>
                  <a:srgbClr val="675D58"/>
                </a:solidFill>
                <a:latin typeface="Times New Roman" panose="02020603050405020304" pitchFamily="18" charset="0"/>
                <a:cs typeface="Times New Roman" panose="02020603050405020304" pitchFamily="18" charset="0"/>
              </a:rPr>
              <a:t>resources  </a:t>
            </a:r>
            <a:r>
              <a:rPr sz="2800" spc="-10" dirty="0">
                <a:solidFill>
                  <a:srgbClr val="675D58"/>
                </a:solidFill>
                <a:latin typeface="Times New Roman" panose="02020603050405020304" pitchFamily="18" charset="0"/>
                <a:cs typeface="Times New Roman" panose="02020603050405020304" pitchFamily="18" charset="0"/>
              </a:rPr>
              <a:t>component </a:t>
            </a:r>
            <a:r>
              <a:rPr sz="2800" dirty="0">
                <a:solidFill>
                  <a:srgbClr val="675D58"/>
                </a:solidFill>
                <a:latin typeface="Times New Roman" panose="02020603050405020304" pitchFamily="18" charset="0"/>
                <a:cs typeface="Times New Roman" panose="02020603050405020304" pitchFamily="18" charset="0"/>
              </a:rPr>
              <a:t>within the  </a:t>
            </a:r>
            <a:r>
              <a:rPr sz="2800" spc="-20" dirty="0">
                <a:solidFill>
                  <a:srgbClr val="675D58"/>
                </a:solidFill>
                <a:latin typeface="Times New Roman" panose="02020603050405020304" pitchFamily="18" charset="0"/>
                <a:cs typeface="Times New Roman" panose="02020603050405020304" pitchFamily="18" charset="0"/>
              </a:rPr>
              <a:t>context </a:t>
            </a:r>
            <a:r>
              <a:rPr sz="2800" spc="-5" dirty="0">
                <a:solidFill>
                  <a:srgbClr val="675D58"/>
                </a:solidFill>
                <a:latin typeface="Times New Roman" panose="02020603050405020304" pitchFamily="18" charset="0"/>
                <a:cs typeface="Times New Roman" panose="02020603050405020304" pitchFamily="18" charset="0"/>
              </a:rPr>
              <a:t>of </a:t>
            </a:r>
            <a:r>
              <a:rPr sz="2800" dirty="0">
                <a:solidFill>
                  <a:srgbClr val="675D58"/>
                </a:solidFill>
                <a:latin typeface="Times New Roman" panose="02020603050405020304" pitchFamily="18" charset="0"/>
                <a:cs typeface="Times New Roman" panose="02020603050405020304" pitchFamily="18" charset="0"/>
              </a:rPr>
              <a:t>an </a:t>
            </a:r>
            <a:r>
              <a:rPr sz="2800" spc="-10" dirty="0">
                <a:solidFill>
                  <a:srgbClr val="675D58"/>
                </a:solidFill>
                <a:latin typeface="Times New Roman" panose="02020603050405020304" pitchFamily="18" charset="0"/>
                <a:cs typeface="Times New Roman" panose="02020603050405020304" pitchFamily="18" charset="0"/>
              </a:rPr>
              <a:t>administration </a:t>
            </a:r>
            <a:r>
              <a:rPr sz="2800" spc="-15" dirty="0">
                <a:solidFill>
                  <a:srgbClr val="675D58"/>
                </a:solidFill>
                <a:latin typeface="Times New Roman" panose="02020603050405020304" pitchFamily="18" charset="0"/>
                <a:cs typeface="Times New Roman" panose="02020603050405020304" pitchFamily="18" charset="0"/>
              </a:rPr>
              <a:t>at </a:t>
            </a:r>
            <a:r>
              <a:rPr sz="2800" spc="-5" dirty="0">
                <a:solidFill>
                  <a:srgbClr val="675D58"/>
                </a:solidFill>
                <a:latin typeface="Times New Roman" panose="02020603050405020304" pitchFamily="18" charset="0"/>
                <a:cs typeface="Times New Roman" panose="02020603050405020304" pitchFamily="18" charset="0"/>
              </a:rPr>
              <a:t>the </a:t>
            </a:r>
            <a:r>
              <a:rPr sz="2800" dirty="0">
                <a:solidFill>
                  <a:srgbClr val="675D58"/>
                </a:solidFill>
                <a:latin typeface="Times New Roman" panose="02020603050405020304" pitchFamily="18" charset="0"/>
                <a:cs typeface="Times New Roman" panose="02020603050405020304" pitchFamily="18" charset="0"/>
              </a:rPr>
              <a:t>service </a:t>
            </a:r>
            <a:r>
              <a:rPr sz="2800" spc="-5" dirty="0">
                <a:solidFill>
                  <a:srgbClr val="675D58"/>
                </a:solidFill>
                <a:latin typeface="Times New Roman" panose="02020603050405020304" pitchFamily="18" charset="0"/>
                <a:cs typeface="Times New Roman" panose="02020603050405020304" pitchFamily="18" charset="0"/>
              </a:rPr>
              <a:t>of </a:t>
            </a:r>
            <a:r>
              <a:rPr sz="2800" dirty="0">
                <a:solidFill>
                  <a:srgbClr val="675D58"/>
                </a:solidFill>
                <a:latin typeface="Times New Roman" panose="02020603050405020304" pitchFamily="18" charset="0"/>
                <a:cs typeface="Times New Roman" panose="02020603050405020304" pitchFamily="18" charset="0"/>
              </a:rPr>
              <a:t>a  </a:t>
            </a:r>
            <a:r>
              <a:rPr sz="2800" spc="-15" dirty="0">
                <a:solidFill>
                  <a:srgbClr val="675D58"/>
                </a:solidFill>
                <a:latin typeface="Times New Roman" panose="02020603050405020304" pitchFamily="18" charset="0"/>
                <a:cs typeface="Times New Roman" panose="02020603050405020304" pitchFamily="18" charset="0"/>
              </a:rPr>
              <a:t>representative </a:t>
            </a:r>
            <a:r>
              <a:rPr sz="2800" spc="-10" dirty="0">
                <a:solidFill>
                  <a:srgbClr val="675D58"/>
                </a:solidFill>
                <a:latin typeface="Times New Roman" panose="02020603050405020304" pitchFamily="18" charset="0"/>
                <a:cs typeface="Times New Roman" panose="02020603050405020304" pitchFamily="18" charset="0"/>
              </a:rPr>
              <a:t>government agency </a:t>
            </a:r>
            <a:r>
              <a:rPr sz="2800" spc="-25" dirty="0">
                <a:solidFill>
                  <a:srgbClr val="675D58"/>
                </a:solidFill>
                <a:latin typeface="Times New Roman" panose="02020603050405020304" pitchFamily="18" charset="0"/>
                <a:cs typeface="Times New Roman" panose="02020603050405020304" pitchFamily="18" charset="0"/>
              </a:rPr>
              <a:t>takes </a:t>
            </a:r>
            <a:r>
              <a:rPr sz="2800" dirty="0">
                <a:solidFill>
                  <a:srgbClr val="675D58"/>
                </a:solidFill>
                <a:latin typeface="Times New Roman" panose="02020603050405020304" pitchFamily="18" charset="0"/>
                <a:cs typeface="Times New Roman" panose="02020603050405020304" pitchFamily="18" charset="0"/>
              </a:rPr>
              <a:t>on a  </a:t>
            </a:r>
            <a:r>
              <a:rPr sz="2800" spc="-5" dirty="0">
                <a:solidFill>
                  <a:srgbClr val="675D58"/>
                </a:solidFill>
                <a:latin typeface="Times New Roman" panose="02020603050405020304" pitchFamily="18" charset="0"/>
                <a:cs typeface="Times New Roman" panose="02020603050405020304" pitchFamily="18" charset="0"/>
              </a:rPr>
              <a:t>special dimension. </a:t>
            </a:r>
            <a:r>
              <a:rPr sz="2800" dirty="0">
                <a:solidFill>
                  <a:srgbClr val="675D58"/>
                </a:solidFill>
                <a:latin typeface="Times New Roman" panose="02020603050405020304" pitchFamily="18" charset="0"/>
                <a:cs typeface="Times New Roman" panose="02020603050405020304" pitchFamily="18" charset="0"/>
              </a:rPr>
              <a:t>Merit </a:t>
            </a:r>
            <a:r>
              <a:rPr sz="2800" spc="-5" dirty="0">
                <a:solidFill>
                  <a:srgbClr val="675D58"/>
                </a:solidFill>
                <a:latin typeface="Times New Roman" panose="02020603050405020304" pitchFamily="18" charset="0"/>
                <a:cs typeface="Times New Roman" panose="02020603050405020304" pitchFamily="18" charset="0"/>
              </a:rPr>
              <a:t>is </a:t>
            </a:r>
            <a:r>
              <a:rPr sz="2800" dirty="0">
                <a:solidFill>
                  <a:srgbClr val="675D58"/>
                </a:solidFill>
                <a:latin typeface="Times New Roman" panose="02020603050405020304" pitchFamily="18" charset="0"/>
                <a:cs typeface="Times New Roman" panose="02020603050405020304" pitchFamily="18" charset="0"/>
              </a:rPr>
              <a:t>the </a:t>
            </a:r>
            <a:r>
              <a:rPr sz="2800" spc="-5" dirty="0">
                <a:solidFill>
                  <a:srgbClr val="675D58"/>
                </a:solidFill>
                <a:latin typeface="Times New Roman" panose="02020603050405020304" pitchFamily="18" charset="0"/>
                <a:cs typeface="Times New Roman" panose="02020603050405020304" pitchFamily="18" charset="0"/>
              </a:rPr>
              <a:t>principle </a:t>
            </a:r>
            <a:r>
              <a:rPr sz="2800" spc="-10" dirty="0">
                <a:solidFill>
                  <a:srgbClr val="675D58"/>
                </a:solidFill>
                <a:latin typeface="Times New Roman" panose="02020603050405020304" pitchFamily="18" charset="0"/>
                <a:cs typeface="Times New Roman" panose="02020603050405020304" pitchFamily="18" charset="0"/>
              </a:rPr>
              <a:t>of  competence, </a:t>
            </a:r>
            <a:r>
              <a:rPr sz="2800" dirty="0">
                <a:solidFill>
                  <a:srgbClr val="675D58"/>
                </a:solidFill>
                <a:latin typeface="Times New Roman" panose="02020603050405020304" pitchFamily="18" charset="0"/>
                <a:cs typeface="Times New Roman" panose="02020603050405020304" pitchFamily="18" charset="0"/>
              </a:rPr>
              <a:t>and </a:t>
            </a:r>
            <a:r>
              <a:rPr sz="2800" spc="-10" dirty="0">
                <a:solidFill>
                  <a:srgbClr val="675D58"/>
                </a:solidFill>
                <a:latin typeface="Times New Roman" panose="02020603050405020304" pitchFamily="18" charset="0"/>
                <a:cs typeface="Times New Roman" panose="02020603050405020304" pitchFamily="18" charset="0"/>
              </a:rPr>
              <a:t>the so-called </a:t>
            </a:r>
            <a:r>
              <a:rPr sz="2800" dirty="0">
                <a:solidFill>
                  <a:srgbClr val="675D58"/>
                </a:solidFill>
                <a:latin typeface="Times New Roman" panose="02020603050405020304" pitchFamily="18" charset="0"/>
                <a:cs typeface="Times New Roman" panose="02020603050405020304" pitchFamily="18" charset="0"/>
              </a:rPr>
              <a:t>merit </a:t>
            </a:r>
            <a:r>
              <a:rPr sz="2800" spc="-25" dirty="0">
                <a:solidFill>
                  <a:srgbClr val="675D58"/>
                </a:solidFill>
                <a:latin typeface="Times New Roman" panose="02020603050405020304" pitchFamily="18" charset="0"/>
                <a:cs typeface="Times New Roman" panose="02020603050405020304" pitchFamily="18" charset="0"/>
              </a:rPr>
              <a:t>system  </a:t>
            </a:r>
            <a:r>
              <a:rPr sz="2800" spc="-10" dirty="0">
                <a:solidFill>
                  <a:srgbClr val="675D58"/>
                </a:solidFill>
                <a:latin typeface="Times New Roman" panose="02020603050405020304" pitchFamily="18" charset="0"/>
                <a:cs typeface="Times New Roman" panose="02020603050405020304" pitchFamily="18" charset="0"/>
              </a:rPr>
              <a:t>characteristic </a:t>
            </a:r>
            <a:r>
              <a:rPr sz="2800" spc="-5" dirty="0">
                <a:solidFill>
                  <a:srgbClr val="675D58"/>
                </a:solidFill>
                <a:latin typeface="Times New Roman" panose="02020603050405020304" pitchFamily="18" charset="0"/>
                <a:cs typeface="Times New Roman" panose="02020603050405020304" pitchFamily="18" charset="0"/>
              </a:rPr>
              <a:t>of our public </a:t>
            </a:r>
            <a:r>
              <a:rPr sz="2800" dirty="0">
                <a:solidFill>
                  <a:srgbClr val="675D58"/>
                </a:solidFill>
                <a:latin typeface="Times New Roman" panose="02020603050405020304" pitchFamily="18" charset="0"/>
                <a:cs typeface="Times New Roman" panose="02020603050405020304" pitchFamily="18" charset="0"/>
              </a:rPr>
              <a:t>service </a:t>
            </a:r>
            <a:r>
              <a:rPr sz="2800" spc="-5" dirty="0">
                <a:solidFill>
                  <a:srgbClr val="675D58"/>
                </a:solidFill>
                <a:latin typeface="Times New Roman" panose="02020603050405020304" pitchFamily="18" charset="0"/>
                <a:cs typeface="Times New Roman" panose="02020603050405020304" pitchFamily="18" charset="0"/>
              </a:rPr>
              <a:t>has some  </a:t>
            </a:r>
            <a:r>
              <a:rPr sz="2800" spc="-15" dirty="0">
                <a:solidFill>
                  <a:srgbClr val="675D58"/>
                </a:solidFill>
                <a:latin typeface="Times New Roman" panose="02020603050405020304" pitchFamily="18" charset="0"/>
                <a:cs typeface="Times New Roman" panose="02020603050405020304" pitchFamily="18" charset="0"/>
              </a:rPr>
              <a:t>definite </a:t>
            </a:r>
            <a:r>
              <a:rPr sz="2800" spc="-5" dirty="0">
                <a:solidFill>
                  <a:srgbClr val="675D58"/>
                </a:solidFill>
                <a:latin typeface="Times New Roman" panose="02020603050405020304" pitchFamily="18" charset="0"/>
                <a:cs typeface="Times New Roman" panose="02020603050405020304" pitchFamily="18" charset="0"/>
              </a:rPr>
              <a:t>implications </a:t>
            </a:r>
            <a:r>
              <a:rPr sz="2800" spc="-10" dirty="0">
                <a:solidFill>
                  <a:srgbClr val="675D58"/>
                </a:solidFill>
                <a:latin typeface="Times New Roman" panose="02020603050405020304" pitchFamily="18" charset="0"/>
                <a:cs typeface="Times New Roman" panose="02020603050405020304" pitchFamily="18" charset="0"/>
              </a:rPr>
              <a:t>on accountability </a:t>
            </a:r>
            <a:r>
              <a:rPr sz="2800" spc="-25" dirty="0">
                <a:solidFill>
                  <a:srgbClr val="675D58"/>
                </a:solidFill>
                <a:latin typeface="Times New Roman" panose="02020603050405020304" pitchFamily="18" charset="0"/>
                <a:cs typeface="Times New Roman" panose="02020603050405020304" pitchFamily="18" charset="0"/>
              </a:rPr>
              <a:t>for </a:t>
            </a:r>
            <a:r>
              <a:rPr sz="2800" spc="-5" dirty="0">
                <a:solidFill>
                  <a:srgbClr val="675D58"/>
                </a:solidFill>
                <a:latin typeface="Times New Roman" panose="02020603050405020304" pitchFamily="18" charset="0"/>
                <a:cs typeface="Times New Roman" panose="02020603050405020304" pitchFamily="18" charset="0"/>
              </a:rPr>
              <a:t>human  </a:t>
            </a:r>
            <a:r>
              <a:rPr sz="2800" spc="-10" dirty="0">
                <a:solidFill>
                  <a:srgbClr val="675D58"/>
                </a:solidFill>
                <a:latin typeface="Times New Roman" panose="02020603050405020304" pitchFamily="18" charset="0"/>
                <a:cs typeface="Times New Roman" panose="02020603050405020304" pitchFamily="18" charset="0"/>
              </a:rPr>
              <a:t>resources.</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31210"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sp>
        <p:nvSpPr>
          <p:cNvPr id="6" name="object 6"/>
          <p:cNvSpPr txBox="1"/>
          <p:nvPr/>
        </p:nvSpPr>
        <p:spPr>
          <a:xfrm>
            <a:off x="1201013" y="1144038"/>
            <a:ext cx="7257187" cy="2684068"/>
          </a:xfrm>
          <a:prstGeom prst="rect">
            <a:avLst/>
          </a:prstGeom>
        </p:spPr>
        <p:txBody>
          <a:bodyPr vert="horz" wrap="square" lIns="0" tIns="97790" rIns="0" bIns="0" rtlCol="0">
            <a:spAutoFit/>
          </a:bodyPr>
          <a:lstStyle/>
          <a:p>
            <a:pPr marL="446088" indent="-446088" algn="just">
              <a:lnSpc>
                <a:spcPct val="100000"/>
              </a:lnSpc>
              <a:spcBef>
                <a:spcPts val="770"/>
              </a:spcBef>
            </a:pPr>
            <a:r>
              <a:rPr sz="2800" spc="-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Appointments </a:t>
            </a:r>
            <a:r>
              <a:rPr sz="2800" dirty="0">
                <a:latin typeface="Times New Roman" panose="02020603050405020304" pitchFamily="18" charset="0"/>
                <a:cs typeface="Times New Roman" panose="02020603050405020304" pitchFamily="18" charset="0"/>
              </a:rPr>
              <a:t>in </a:t>
            </a:r>
            <a:r>
              <a:rPr sz="2800" spc="-5" dirty="0">
                <a:latin typeface="Times New Roman" panose="02020603050405020304" pitchFamily="18" charset="0"/>
                <a:cs typeface="Times New Roman" panose="02020603050405020304" pitchFamily="18" charset="0"/>
              </a:rPr>
              <a:t>the civil service shall </a:t>
            </a:r>
            <a:r>
              <a:rPr sz="2800" spc="-10" dirty="0">
                <a:latin typeface="Times New Roman" panose="02020603050405020304" pitchFamily="18" charset="0"/>
                <a:cs typeface="Times New Roman" panose="02020603050405020304" pitchFamily="18" charset="0"/>
              </a:rPr>
              <a:t>be  </a:t>
            </a:r>
            <a:r>
              <a:rPr sz="2800" spc="-5" dirty="0">
                <a:latin typeface="Times New Roman" panose="02020603050405020304" pitchFamily="18" charset="0"/>
                <a:cs typeface="Times New Roman" panose="02020603050405020304" pitchFamily="18" charset="0"/>
              </a:rPr>
              <a:t>made </a:t>
            </a:r>
            <a:r>
              <a:rPr sz="2800" spc="-10" dirty="0">
                <a:latin typeface="Times New Roman" panose="02020603050405020304" pitchFamily="18" charset="0"/>
                <a:cs typeface="Times New Roman" panose="02020603050405020304" pitchFamily="18" charset="0"/>
              </a:rPr>
              <a:t>only </a:t>
            </a:r>
            <a:r>
              <a:rPr sz="2800" spc="-15" dirty="0">
                <a:latin typeface="Times New Roman" panose="02020603050405020304" pitchFamily="18" charset="0"/>
                <a:cs typeface="Times New Roman" panose="02020603050405020304" pitchFamily="18" charset="0"/>
              </a:rPr>
              <a:t>according </a:t>
            </a:r>
            <a:r>
              <a:rPr sz="2800" spc="-20" dirty="0">
                <a:latin typeface="Times New Roman" panose="02020603050405020304" pitchFamily="18" charset="0"/>
                <a:cs typeface="Times New Roman" panose="02020603050405020304" pitchFamily="18" charset="0"/>
              </a:rPr>
              <a:t>to </a:t>
            </a:r>
            <a:r>
              <a:rPr sz="2800" spc="-5" dirty="0">
                <a:latin typeface="Times New Roman" panose="02020603050405020304" pitchFamily="18" charset="0"/>
                <a:cs typeface="Times New Roman" panose="02020603050405020304" pitchFamily="18" charset="0"/>
              </a:rPr>
              <a:t>merit and fitness </a:t>
            </a:r>
            <a:r>
              <a:rPr sz="2800" spc="-35" dirty="0">
                <a:latin typeface="Times New Roman" panose="02020603050405020304" pitchFamily="18" charset="0"/>
                <a:cs typeface="Times New Roman" panose="02020603050405020304" pitchFamily="18" charset="0"/>
              </a:rPr>
              <a:t>to  </a:t>
            </a:r>
            <a:r>
              <a:rPr sz="2800" spc="-5" dirty="0">
                <a:latin typeface="Times New Roman" panose="02020603050405020304" pitchFamily="18" charset="0"/>
                <a:cs typeface="Times New Roman" panose="02020603050405020304" pitchFamily="18" charset="0"/>
              </a:rPr>
              <a:t>be </a:t>
            </a:r>
            <a:r>
              <a:rPr sz="2800" spc="-10" dirty="0">
                <a:latin typeface="Times New Roman" panose="02020603050405020304" pitchFamily="18" charset="0"/>
                <a:cs typeface="Times New Roman" panose="02020603050405020304" pitchFamily="18" charset="0"/>
              </a:rPr>
              <a:t>determined, </a:t>
            </a:r>
            <a:r>
              <a:rPr sz="2800" spc="-5" dirty="0">
                <a:latin typeface="Times New Roman" panose="02020603050405020304" pitchFamily="18" charset="0"/>
                <a:cs typeface="Times New Roman" panose="02020603050405020304" pitchFamily="18" charset="0"/>
              </a:rPr>
              <a:t>as </a:t>
            </a:r>
            <a:r>
              <a:rPr sz="2800" spc="-25" dirty="0">
                <a:latin typeface="Times New Roman" panose="02020603050405020304" pitchFamily="18" charset="0"/>
                <a:cs typeface="Times New Roman" panose="02020603050405020304" pitchFamily="18" charset="0"/>
              </a:rPr>
              <a:t>far </a:t>
            </a:r>
            <a:r>
              <a:rPr sz="2800" spc="-5" dirty="0">
                <a:latin typeface="Times New Roman" panose="02020603050405020304" pitchFamily="18" charset="0"/>
                <a:cs typeface="Times New Roman" panose="02020603050405020304" pitchFamily="18" charset="0"/>
              </a:rPr>
              <a:t>as </a:t>
            </a:r>
            <a:r>
              <a:rPr sz="2800" spc="-10" dirty="0">
                <a:latin typeface="Times New Roman" panose="02020603050405020304" pitchFamily="18" charset="0"/>
                <a:cs typeface="Times New Roman" panose="02020603050405020304" pitchFamily="18" charset="0"/>
              </a:rPr>
              <a:t>practicable, </a:t>
            </a:r>
            <a:r>
              <a:rPr sz="2800" spc="-5" dirty="0">
                <a:latin typeface="Times New Roman" panose="02020603050405020304" pitchFamily="18" charset="0"/>
                <a:cs typeface="Times New Roman" panose="02020603050405020304" pitchFamily="18" charset="0"/>
              </a:rPr>
              <a:t>and,  </a:t>
            </a:r>
            <a:r>
              <a:rPr sz="2800" spc="-25" dirty="0">
                <a:latin typeface="Times New Roman" panose="02020603050405020304" pitchFamily="18" charset="0"/>
                <a:cs typeface="Times New Roman" panose="02020603050405020304" pitchFamily="18" charset="0"/>
              </a:rPr>
              <a:t>except </a:t>
            </a:r>
            <a:r>
              <a:rPr sz="2800" spc="-10" dirty="0">
                <a:latin typeface="Times New Roman" panose="02020603050405020304" pitchFamily="18" charset="0"/>
                <a:cs typeface="Times New Roman" panose="02020603050405020304" pitchFamily="18" charset="0"/>
              </a:rPr>
              <a:t>to </a:t>
            </a:r>
            <a:r>
              <a:rPr sz="2800" spc="-5" dirty="0">
                <a:latin typeface="Times New Roman" panose="02020603050405020304" pitchFamily="18" charset="0"/>
                <a:cs typeface="Times New Roman" panose="02020603050405020304" pitchFamily="18" charset="0"/>
              </a:rPr>
              <a:t>positions </a:t>
            </a:r>
            <a:r>
              <a:rPr sz="2800" dirty="0">
                <a:latin typeface="Times New Roman" panose="02020603050405020304" pitchFamily="18" charset="0"/>
                <a:cs typeface="Times New Roman" panose="02020603050405020304" pitchFamily="18" charset="0"/>
              </a:rPr>
              <a:t>which </a:t>
            </a:r>
            <a:r>
              <a:rPr sz="2800" spc="-20" dirty="0">
                <a:latin typeface="Times New Roman" panose="02020603050405020304" pitchFamily="18" charset="0"/>
                <a:cs typeface="Times New Roman" panose="02020603050405020304" pitchFamily="18" charset="0"/>
              </a:rPr>
              <a:t>are </a:t>
            </a:r>
            <a:r>
              <a:rPr sz="2800" spc="-5" dirty="0">
                <a:latin typeface="Times New Roman" panose="02020603050405020304" pitchFamily="18" charset="0"/>
                <a:cs typeface="Times New Roman" panose="02020603050405020304" pitchFamily="18" charset="0"/>
              </a:rPr>
              <a:t>policy-  </a:t>
            </a:r>
            <a:r>
              <a:rPr sz="2800" spc="-10" dirty="0">
                <a:latin typeface="Times New Roman" panose="02020603050405020304" pitchFamily="18" charset="0"/>
                <a:cs typeface="Times New Roman" panose="02020603050405020304" pitchFamily="18" charset="0"/>
              </a:rPr>
              <a:t>determining, primarily confidential, </a:t>
            </a:r>
            <a:r>
              <a:rPr sz="2800" dirty="0">
                <a:latin typeface="Times New Roman" panose="02020603050405020304" pitchFamily="18" charset="0"/>
                <a:cs typeface="Times New Roman" panose="02020603050405020304" pitchFamily="18" charset="0"/>
              </a:rPr>
              <a:t>or </a:t>
            </a:r>
            <a:r>
              <a:rPr sz="2800" spc="-10" dirty="0">
                <a:latin typeface="Times New Roman" panose="02020603050405020304" pitchFamily="18" charset="0"/>
                <a:cs typeface="Times New Roman" panose="02020603050405020304" pitchFamily="18" charset="0"/>
              </a:rPr>
              <a:t>highly  technical, </a:t>
            </a:r>
            <a:r>
              <a:rPr sz="2800" spc="-15" dirty="0">
                <a:latin typeface="Times New Roman" panose="02020603050405020304" pitchFamily="18" charset="0"/>
                <a:cs typeface="Times New Roman" panose="02020603050405020304" pitchFamily="18" charset="0"/>
              </a:rPr>
              <a:t>by competitive</a:t>
            </a:r>
            <a:r>
              <a:rPr sz="2800" spc="45" dirty="0">
                <a:latin typeface="Times New Roman" panose="02020603050405020304" pitchFamily="18" charset="0"/>
                <a:cs typeface="Times New Roman" panose="02020603050405020304" pitchFamily="18" charset="0"/>
              </a:rPr>
              <a:t> </a:t>
            </a:r>
            <a:r>
              <a:rPr sz="2800" spc="-15" dirty="0">
                <a:latin typeface="Times New Roman" panose="02020603050405020304" pitchFamily="18" charset="0"/>
                <a:cs typeface="Times New Roman" panose="02020603050405020304" pitchFamily="18" charset="0"/>
              </a:rPr>
              <a:t>examination</a:t>
            </a:r>
            <a:endParaRPr sz="2800" dirty="0">
              <a:latin typeface="Times New Roman" panose="02020603050405020304" pitchFamily="18" charset="0"/>
              <a:cs typeface="Times New Roman" panose="02020603050405020304" pitchFamily="18" charset="0"/>
            </a:endParaRPr>
          </a:p>
        </p:txBody>
      </p:sp>
      <p:sp>
        <p:nvSpPr>
          <p:cNvPr id="7" name="object 7"/>
          <p:cNvSpPr txBox="1">
            <a:spLocks noGrp="1"/>
          </p:cNvSpPr>
          <p:nvPr>
            <p:ph type="title"/>
          </p:nvPr>
        </p:nvSpPr>
        <p:spPr>
          <a:xfrm>
            <a:off x="3586734" y="314655"/>
            <a:ext cx="2585466" cy="443070"/>
          </a:xfrm>
          <a:prstGeom prst="rect">
            <a:avLst/>
          </a:prstGeom>
        </p:spPr>
        <p:txBody>
          <a:bodyPr vert="horz" wrap="square" lIns="0" tIns="12065" rIns="0" bIns="0" rtlCol="0">
            <a:spAutoFit/>
          </a:bodyPr>
          <a:lstStyle/>
          <a:p>
            <a:pPr marL="12700">
              <a:lnSpc>
                <a:spcPct val="100000"/>
              </a:lnSpc>
              <a:spcBef>
                <a:spcPts val="95"/>
              </a:spcBef>
            </a:pPr>
            <a:r>
              <a:rPr sz="2800" spc="-15" dirty="0">
                <a:solidFill>
                  <a:schemeClr val="tx1"/>
                </a:solidFill>
                <a:latin typeface="Times New Roman" panose="02020603050405020304" pitchFamily="18" charset="0"/>
                <a:cs typeface="Times New Roman" panose="02020603050405020304" pitchFamily="18" charset="0"/>
              </a:rPr>
              <a:t>Resource</a:t>
            </a:r>
            <a:r>
              <a:rPr sz="2800" spc="-45" dirty="0">
                <a:solidFill>
                  <a:schemeClr val="tx1"/>
                </a:solidFill>
                <a:latin typeface="Times New Roman" panose="02020603050405020304" pitchFamily="18" charset="0"/>
                <a:cs typeface="Times New Roman" panose="02020603050405020304" pitchFamily="18" charset="0"/>
              </a:rPr>
              <a:t> </a:t>
            </a:r>
            <a:r>
              <a:rPr sz="2800" spc="-15" dirty="0">
                <a:solidFill>
                  <a:schemeClr val="tx1"/>
                </a:solidFill>
                <a:latin typeface="Times New Roman" panose="02020603050405020304" pitchFamily="18" charset="0"/>
                <a:cs typeface="Times New Roman" panose="02020603050405020304" pitchFamily="18" charset="0"/>
              </a:rPr>
              <a:t>cont.</a:t>
            </a:r>
            <a:endParaRPr sz="2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30504"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sp>
        <p:nvSpPr>
          <p:cNvPr id="5" name="object 5"/>
          <p:cNvSpPr/>
          <p:nvPr/>
        </p:nvSpPr>
        <p:spPr>
          <a:xfrm>
            <a:off x="8453628" y="5715000"/>
            <a:ext cx="242570"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6" name="object 6"/>
          <p:cNvSpPr txBox="1"/>
          <p:nvPr/>
        </p:nvSpPr>
        <p:spPr>
          <a:xfrm>
            <a:off x="1201013" y="1229613"/>
            <a:ext cx="6968490" cy="1732280"/>
          </a:xfrm>
          <a:prstGeom prst="rect">
            <a:avLst/>
          </a:prstGeom>
        </p:spPr>
        <p:txBody>
          <a:bodyPr vert="horz" wrap="square" lIns="0" tIns="12065" rIns="0" bIns="0" rtlCol="0">
            <a:spAutoFit/>
          </a:bodyPr>
          <a:lstStyle/>
          <a:p>
            <a:pPr marL="355600" marR="5080" indent="-343535" algn="just">
              <a:lnSpc>
                <a:spcPct val="100000"/>
              </a:lnSpc>
              <a:spcBef>
                <a:spcPts val="95"/>
              </a:spcBef>
            </a:pPr>
            <a:r>
              <a:rPr sz="2800" spc="-5" dirty="0">
                <a:solidFill>
                  <a:srgbClr val="675D58"/>
                </a:solidFill>
                <a:latin typeface="Times New Roman" panose="02020603050405020304" pitchFamily="18" charset="0"/>
                <a:cs typeface="Times New Roman" panose="02020603050405020304" pitchFamily="18" charset="0"/>
              </a:rPr>
              <a:t>» the </a:t>
            </a:r>
            <a:r>
              <a:rPr sz="2800" spc="-10" dirty="0">
                <a:solidFill>
                  <a:srgbClr val="675D58"/>
                </a:solidFill>
                <a:latin typeface="Times New Roman" panose="02020603050405020304" pitchFamily="18" charset="0"/>
                <a:cs typeface="Times New Roman" panose="02020603050405020304" pitchFamily="18" charset="0"/>
              </a:rPr>
              <a:t>allocation </a:t>
            </a:r>
            <a:r>
              <a:rPr sz="2800" spc="-5" dirty="0">
                <a:solidFill>
                  <a:srgbClr val="675D58"/>
                </a:solidFill>
                <a:latin typeface="Times New Roman" panose="02020603050405020304" pitchFamily="18" charset="0"/>
                <a:cs typeface="Times New Roman" panose="02020603050405020304" pitchFamily="18" charset="0"/>
              </a:rPr>
              <a:t>of </a:t>
            </a:r>
            <a:r>
              <a:rPr sz="2800" spc="-15" dirty="0">
                <a:solidFill>
                  <a:srgbClr val="675D58"/>
                </a:solidFill>
                <a:latin typeface="Times New Roman" panose="02020603050405020304" pitchFamily="18" charset="0"/>
                <a:cs typeface="Times New Roman" panose="02020603050405020304" pitchFamily="18" charset="0"/>
              </a:rPr>
              <a:t>resources </a:t>
            </a:r>
            <a:r>
              <a:rPr sz="2800" dirty="0">
                <a:solidFill>
                  <a:srgbClr val="675D58"/>
                </a:solidFill>
                <a:latin typeface="Times New Roman" panose="02020603050405020304" pitchFamily="18" charset="0"/>
                <a:cs typeface="Times New Roman" panose="02020603050405020304" pitchFamily="18" charset="0"/>
              </a:rPr>
              <a:t>in </a:t>
            </a:r>
            <a:r>
              <a:rPr sz="2800" spc="-5" dirty="0">
                <a:solidFill>
                  <a:srgbClr val="675D58"/>
                </a:solidFill>
                <a:latin typeface="Times New Roman" panose="02020603050405020304" pitchFamily="18" charset="0"/>
                <a:cs typeface="Times New Roman" panose="02020603050405020304" pitchFamily="18" charset="0"/>
              </a:rPr>
              <a:t>a public  </a:t>
            </a:r>
            <a:r>
              <a:rPr sz="2800" spc="-10" dirty="0">
                <a:solidFill>
                  <a:srgbClr val="675D58"/>
                </a:solidFill>
                <a:latin typeface="Times New Roman" panose="02020603050405020304" pitchFamily="18" charset="0"/>
                <a:cs typeface="Times New Roman" panose="02020603050405020304" pitchFamily="18" charset="0"/>
              </a:rPr>
              <a:t>institution is often </a:t>
            </a:r>
            <a:r>
              <a:rPr sz="2800" spc="-15" dirty="0">
                <a:solidFill>
                  <a:srgbClr val="675D58"/>
                </a:solidFill>
                <a:latin typeface="Times New Roman" panose="02020603050405020304" pitchFamily="18" charset="0"/>
                <a:cs typeface="Times New Roman" panose="02020603050405020304" pitchFamily="18" charset="0"/>
              </a:rPr>
              <a:t>largely </a:t>
            </a:r>
            <a:r>
              <a:rPr sz="2800" spc="-10" dirty="0">
                <a:solidFill>
                  <a:srgbClr val="675D58"/>
                </a:solidFill>
                <a:latin typeface="Times New Roman" panose="02020603050405020304" pitchFamily="18" charset="0"/>
                <a:cs typeface="Times New Roman" panose="02020603050405020304" pitchFamily="18" charset="0"/>
              </a:rPr>
              <a:t>influenced, </a:t>
            </a:r>
            <a:r>
              <a:rPr sz="2800" spc="-5" dirty="0">
                <a:solidFill>
                  <a:srgbClr val="675D58"/>
                </a:solidFill>
                <a:latin typeface="Times New Roman" panose="02020603050405020304" pitchFamily="18" charset="0"/>
                <a:cs typeface="Times New Roman" panose="02020603050405020304" pitchFamily="18" charset="0"/>
              </a:rPr>
              <a:t>when  </a:t>
            </a:r>
            <a:r>
              <a:rPr sz="2800" spc="-10" dirty="0">
                <a:solidFill>
                  <a:srgbClr val="675D58"/>
                </a:solidFill>
                <a:latin typeface="Times New Roman" panose="02020603050405020304" pitchFamily="18" charset="0"/>
                <a:cs typeface="Times New Roman" panose="02020603050405020304" pitchFamily="18" charset="0"/>
              </a:rPr>
              <a:t>not decided, </a:t>
            </a:r>
            <a:r>
              <a:rPr sz="2800" spc="-5" dirty="0">
                <a:solidFill>
                  <a:srgbClr val="675D58"/>
                </a:solidFill>
                <a:latin typeface="Times New Roman" panose="02020603050405020304" pitchFamily="18" charset="0"/>
                <a:cs typeface="Times New Roman" panose="02020603050405020304" pitchFamily="18" charset="0"/>
              </a:rPr>
              <a:t>by </a:t>
            </a:r>
            <a:r>
              <a:rPr sz="2800" spc="-15" dirty="0">
                <a:solidFill>
                  <a:srgbClr val="675D58"/>
                </a:solidFill>
                <a:latin typeface="Times New Roman" panose="02020603050405020304" pitchFamily="18" charset="0"/>
                <a:cs typeface="Times New Roman" panose="02020603050405020304" pitchFamily="18" charset="0"/>
              </a:rPr>
              <a:t>professionals </a:t>
            </a:r>
            <a:r>
              <a:rPr sz="2800" spc="-5" dirty="0">
                <a:solidFill>
                  <a:srgbClr val="675D58"/>
                </a:solidFill>
                <a:latin typeface="Times New Roman" panose="02020603050405020304" pitchFamily="18" charset="0"/>
                <a:cs typeface="Times New Roman" panose="02020603050405020304" pitchFamily="18" charset="0"/>
              </a:rPr>
              <a:t>who </a:t>
            </a:r>
            <a:r>
              <a:rPr sz="2800" spc="-15" dirty="0">
                <a:solidFill>
                  <a:srgbClr val="675D58"/>
                </a:solidFill>
                <a:latin typeface="Times New Roman" panose="02020603050405020304" pitchFamily="18" charset="0"/>
                <a:cs typeface="Times New Roman" panose="02020603050405020304" pitchFamily="18" charset="0"/>
              </a:rPr>
              <a:t>owe </a:t>
            </a:r>
            <a:r>
              <a:rPr sz="2800" spc="-5" dirty="0">
                <a:solidFill>
                  <a:srgbClr val="675D58"/>
                </a:solidFill>
                <a:latin typeface="Times New Roman" panose="02020603050405020304" pitchFamily="18" charset="0"/>
                <a:cs typeface="Times New Roman" panose="02020603050405020304" pitchFamily="18" charset="0"/>
              </a:rPr>
              <a:t>their  </a:t>
            </a:r>
            <a:r>
              <a:rPr sz="2800" spc="-20" dirty="0">
                <a:solidFill>
                  <a:srgbClr val="675D58"/>
                </a:solidFill>
                <a:latin typeface="Times New Roman" panose="02020603050405020304" pitchFamily="18" charset="0"/>
                <a:cs typeface="Times New Roman" panose="02020603050405020304" pitchFamily="18" charset="0"/>
              </a:rPr>
              <a:t>standards </a:t>
            </a:r>
            <a:r>
              <a:rPr sz="2800" spc="-15" dirty="0">
                <a:solidFill>
                  <a:srgbClr val="675D58"/>
                </a:solidFill>
                <a:latin typeface="Times New Roman" panose="02020603050405020304" pitchFamily="18" charset="0"/>
                <a:cs typeface="Times New Roman" panose="02020603050405020304" pitchFamily="18" charset="0"/>
              </a:rPr>
              <a:t>to </a:t>
            </a:r>
            <a:r>
              <a:rPr sz="2800" spc="-5" dirty="0">
                <a:solidFill>
                  <a:srgbClr val="675D58"/>
                </a:solidFill>
                <a:latin typeface="Times New Roman" panose="02020603050405020304" pitchFamily="18" charset="0"/>
                <a:cs typeface="Times New Roman" panose="02020603050405020304" pitchFamily="18" charset="0"/>
              </a:rPr>
              <a:t>a </a:t>
            </a:r>
            <a:r>
              <a:rPr sz="2800" spc="-10" dirty="0">
                <a:solidFill>
                  <a:srgbClr val="675D58"/>
                </a:solidFill>
                <a:latin typeface="Times New Roman" panose="02020603050405020304" pitchFamily="18" charset="0"/>
                <a:cs typeface="Times New Roman" panose="02020603050405020304" pitchFamily="18" charset="0"/>
              </a:rPr>
              <a:t>self-regulating</a:t>
            </a:r>
            <a:r>
              <a:rPr sz="2800" spc="95" dirty="0">
                <a:solidFill>
                  <a:srgbClr val="675D58"/>
                </a:solidFill>
                <a:latin typeface="Times New Roman" panose="02020603050405020304" pitchFamily="18" charset="0"/>
                <a:cs typeface="Times New Roman" panose="02020603050405020304" pitchFamily="18" charset="0"/>
              </a:rPr>
              <a:t> </a:t>
            </a:r>
            <a:r>
              <a:rPr sz="2800" spc="-45" dirty="0">
                <a:solidFill>
                  <a:srgbClr val="675D58"/>
                </a:solidFill>
                <a:latin typeface="Times New Roman" panose="02020603050405020304" pitchFamily="18" charset="0"/>
                <a:cs typeface="Times New Roman" panose="02020603050405020304" pitchFamily="18" charset="0"/>
              </a:rPr>
              <a:t>body.</a:t>
            </a:r>
            <a:endParaRPr sz="2800" dirty="0">
              <a:latin typeface="Times New Roman" panose="02020603050405020304" pitchFamily="18" charset="0"/>
              <a:cs typeface="Times New Roman" panose="02020603050405020304" pitchFamily="18" charset="0"/>
            </a:endParaRPr>
          </a:p>
        </p:txBody>
      </p:sp>
      <p:sp>
        <p:nvSpPr>
          <p:cNvPr id="7" name="object 7"/>
          <p:cNvSpPr txBox="1">
            <a:spLocks noGrp="1"/>
          </p:cNvSpPr>
          <p:nvPr>
            <p:ph type="title"/>
          </p:nvPr>
        </p:nvSpPr>
        <p:spPr>
          <a:xfrm>
            <a:off x="3962400" y="304800"/>
            <a:ext cx="2093086" cy="443070"/>
          </a:xfrm>
          <a:prstGeom prst="rect">
            <a:avLst/>
          </a:prstGeom>
        </p:spPr>
        <p:txBody>
          <a:bodyPr vert="horz" wrap="square" lIns="0" tIns="12065" rIns="0" bIns="0" rtlCol="0">
            <a:spAutoFit/>
          </a:bodyPr>
          <a:lstStyle/>
          <a:p>
            <a:pPr marL="12700">
              <a:lnSpc>
                <a:spcPct val="100000"/>
              </a:lnSpc>
              <a:spcBef>
                <a:spcPts val="95"/>
              </a:spcBef>
            </a:pPr>
            <a:r>
              <a:rPr sz="2800" spc="-15" dirty="0">
                <a:latin typeface="Times New Roman" panose="02020603050405020304" pitchFamily="18" charset="0"/>
                <a:cs typeface="Times New Roman" panose="02020603050405020304" pitchFamily="18" charset="0"/>
              </a:rPr>
              <a:t>Professional</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95600" y="348778"/>
            <a:ext cx="3632835" cy="444352"/>
          </a:xfrm>
          <a:prstGeom prst="rect">
            <a:avLst/>
          </a:prstGeom>
        </p:spPr>
        <p:txBody>
          <a:bodyPr vert="horz" wrap="square" lIns="0" tIns="13335" rIns="0" bIns="0" rtlCol="0">
            <a:spAutoFit/>
          </a:bodyPr>
          <a:lstStyle/>
          <a:p>
            <a:pPr marL="12700" algn="ctr">
              <a:lnSpc>
                <a:spcPct val="100000"/>
              </a:lnSpc>
              <a:spcBef>
                <a:spcPts val="105"/>
              </a:spcBef>
            </a:pPr>
            <a:r>
              <a:rPr sz="2800" b="1" spc="-75" dirty="0">
                <a:latin typeface="Times New Roman" panose="02020603050405020304" pitchFamily="18" charset="0"/>
                <a:cs typeface="Times New Roman" panose="02020603050405020304" pitchFamily="18" charset="0"/>
              </a:rPr>
              <a:t>Social</a:t>
            </a:r>
            <a:r>
              <a:rPr sz="2800" b="1" spc="-315" dirty="0">
                <a:latin typeface="Times New Roman" panose="02020603050405020304" pitchFamily="18" charset="0"/>
                <a:cs typeface="Times New Roman" panose="02020603050405020304" pitchFamily="18" charset="0"/>
              </a:rPr>
              <a:t> </a:t>
            </a:r>
            <a:r>
              <a:rPr sz="2800" b="1" spc="-100" dirty="0">
                <a:latin typeface="Times New Roman" panose="02020603050405020304" pitchFamily="18" charset="0"/>
                <a:cs typeface="Times New Roman" panose="02020603050405020304" pitchFamily="18" charset="0"/>
              </a:rPr>
              <a:t>Responsibility</a:t>
            </a:r>
            <a:endParaRPr sz="28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589597" y="1143000"/>
            <a:ext cx="8244840" cy="873957"/>
          </a:xfrm>
          <a:prstGeom prst="rect">
            <a:avLst/>
          </a:prstGeom>
        </p:spPr>
        <p:txBody>
          <a:bodyPr vert="horz" wrap="square" lIns="0" tIns="12065" rIns="0" bIns="0" rtlCol="0">
            <a:spAutoFit/>
          </a:bodyPr>
          <a:lstStyle/>
          <a:p>
            <a:pPr marL="12700" marR="5080" algn="ctr">
              <a:lnSpc>
                <a:spcPct val="100000"/>
              </a:lnSpc>
              <a:spcBef>
                <a:spcPts val="95"/>
              </a:spcBef>
            </a:pPr>
            <a:r>
              <a:rPr sz="2800" spc="-135" dirty="0">
                <a:latin typeface="Times New Roman" panose="02020603050405020304" pitchFamily="18" charset="0"/>
                <a:cs typeface="Times New Roman" panose="02020603050405020304" pitchFamily="18" charset="0"/>
              </a:rPr>
              <a:t>The </a:t>
            </a:r>
            <a:r>
              <a:rPr sz="2800" spc="-35" dirty="0">
                <a:latin typeface="Times New Roman" panose="02020603050405020304" pitchFamily="18" charset="0"/>
                <a:cs typeface="Times New Roman" panose="02020603050405020304" pitchFamily="18" charset="0"/>
              </a:rPr>
              <a:t>obligation </a:t>
            </a:r>
            <a:r>
              <a:rPr sz="2800" spc="20" dirty="0">
                <a:latin typeface="Times New Roman" panose="02020603050405020304" pitchFamily="18" charset="0"/>
                <a:cs typeface="Times New Roman" panose="02020603050405020304" pitchFamily="18" charset="0"/>
              </a:rPr>
              <a:t>of </a:t>
            </a:r>
            <a:r>
              <a:rPr sz="2800" spc="-135" dirty="0">
                <a:latin typeface="Times New Roman" panose="02020603050405020304" pitchFamily="18" charset="0"/>
                <a:cs typeface="Times New Roman" panose="02020603050405020304" pitchFamily="18" charset="0"/>
              </a:rPr>
              <a:t>an </a:t>
            </a:r>
            <a:r>
              <a:rPr sz="2800" spc="-70" dirty="0">
                <a:latin typeface="Times New Roman" panose="02020603050405020304" pitchFamily="18" charset="0"/>
                <a:cs typeface="Times New Roman" panose="02020603050405020304" pitchFamily="18" charset="0"/>
              </a:rPr>
              <a:t>organization`s </a:t>
            </a:r>
            <a:r>
              <a:rPr sz="2800" spc="-80" dirty="0">
                <a:latin typeface="Times New Roman" panose="02020603050405020304" pitchFamily="18" charset="0"/>
                <a:cs typeface="Times New Roman" panose="02020603050405020304" pitchFamily="18" charset="0"/>
              </a:rPr>
              <a:t>management  </a:t>
            </a:r>
            <a:r>
              <a:rPr sz="2800" spc="-65" dirty="0">
                <a:latin typeface="Times New Roman" panose="02020603050405020304" pitchFamily="18" charset="0"/>
                <a:cs typeface="Times New Roman" panose="02020603050405020304" pitchFamily="18" charset="0"/>
              </a:rPr>
              <a:t>towards</a:t>
            </a:r>
            <a:r>
              <a:rPr sz="2800" spc="-210" dirty="0">
                <a:latin typeface="Times New Roman" panose="02020603050405020304" pitchFamily="18" charset="0"/>
                <a:cs typeface="Times New Roman" panose="02020603050405020304" pitchFamily="18" charset="0"/>
              </a:rPr>
              <a:t> </a:t>
            </a:r>
            <a:r>
              <a:rPr sz="2800" spc="-20" dirty="0">
                <a:latin typeface="Times New Roman" panose="02020603050405020304" pitchFamily="18" charset="0"/>
                <a:cs typeface="Times New Roman" panose="02020603050405020304" pitchFamily="18" charset="0"/>
              </a:rPr>
              <a:t>the</a:t>
            </a:r>
            <a:r>
              <a:rPr sz="2800" spc="-200" dirty="0">
                <a:latin typeface="Times New Roman" panose="02020603050405020304" pitchFamily="18" charset="0"/>
                <a:cs typeface="Times New Roman" panose="02020603050405020304" pitchFamily="18" charset="0"/>
              </a:rPr>
              <a:t> </a:t>
            </a:r>
            <a:r>
              <a:rPr sz="2800" spc="-60" dirty="0">
                <a:latin typeface="Times New Roman" panose="02020603050405020304" pitchFamily="18" charset="0"/>
                <a:cs typeface="Times New Roman" panose="02020603050405020304" pitchFamily="18" charset="0"/>
              </a:rPr>
              <a:t>welfare</a:t>
            </a:r>
            <a:r>
              <a:rPr sz="2800" spc="-220" dirty="0">
                <a:latin typeface="Times New Roman" panose="02020603050405020304" pitchFamily="18" charset="0"/>
                <a:cs typeface="Times New Roman" panose="02020603050405020304" pitchFamily="18" charset="0"/>
              </a:rPr>
              <a:t> </a:t>
            </a:r>
            <a:r>
              <a:rPr sz="2800" spc="-114" dirty="0">
                <a:latin typeface="Times New Roman" panose="02020603050405020304" pitchFamily="18" charset="0"/>
                <a:cs typeface="Times New Roman" panose="02020603050405020304" pitchFamily="18" charset="0"/>
              </a:rPr>
              <a:t>and</a:t>
            </a:r>
            <a:r>
              <a:rPr sz="2800" spc="-220" dirty="0">
                <a:latin typeface="Times New Roman" panose="02020603050405020304" pitchFamily="18" charset="0"/>
                <a:cs typeface="Times New Roman" panose="02020603050405020304" pitchFamily="18" charset="0"/>
              </a:rPr>
              <a:t> </a:t>
            </a:r>
            <a:r>
              <a:rPr sz="2800" spc="-65" dirty="0">
                <a:latin typeface="Times New Roman" panose="02020603050405020304" pitchFamily="18" charset="0"/>
                <a:cs typeface="Times New Roman" panose="02020603050405020304" pitchFamily="18" charset="0"/>
              </a:rPr>
              <a:t>interests</a:t>
            </a:r>
            <a:r>
              <a:rPr sz="2800" spc="-200" dirty="0">
                <a:latin typeface="Times New Roman" panose="02020603050405020304" pitchFamily="18" charset="0"/>
                <a:cs typeface="Times New Roman" panose="02020603050405020304" pitchFamily="18" charset="0"/>
              </a:rPr>
              <a:t> </a:t>
            </a:r>
            <a:r>
              <a:rPr sz="2800" spc="15" dirty="0">
                <a:latin typeface="Times New Roman" panose="02020603050405020304" pitchFamily="18" charset="0"/>
                <a:cs typeface="Times New Roman" panose="02020603050405020304" pitchFamily="18" charset="0"/>
              </a:rPr>
              <a:t>of</a:t>
            </a:r>
            <a:r>
              <a:rPr sz="2800" spc="-215" dirty="0">
                <a:latin typeface="Times New Roman" panose="02020603050405020304" pitchFamily="18" charset="0"/>
                <a:cs typeface="Times New Roman" panose="02020603050405020304" pitchFamily="18" charset="0"/>
              </a:rPr>
              <a:t> </a:t>
            </a:r>
            <a:r>
              <a:rPr sz="2800" spc="-20" dirty="0">
                <a:latin typeface="Times New Roman" panose="02020603050405020304" pitchFamily="18" charset="0"/>
                <a:cs typeface="Times New Roman" panose="02020603050405020304" pitchFamily="18" charset="0"/>
              </a:rPr>
              <a:t>the</a:t>
            </a:r>
            <a:r>
              <a:rPr sz="2800" spc="-220" dirty="0">
                <a:latin typeface="Times New Roman" panose="02020603050405020304" pitchFamily="18" charset="0"/>
                <a:cs typeface="Times New Roman" panose="02020603050405020304" pitchFamily="18" charset="0"/>
              </a:rPr>
              <a:t> </a:t>
            </a:r>
            <a:r>
              <a:rPr sz="2800" spc="-80" dirty="0">
                <a:latin typeface="Times New Roman" panose="02020603050405020304" pitchFamily="18" charset="0"/>
                <a:cs typeface="Times New Roman" panose="02020603050405020304" pitchFamily="18" charset="0"/>
              </a:rPr>
              <a:t>society</a:t>
            </a:r>
            <a:r>
              <a:rPr sz="2800" spc="-215" dirty="0">
                <a:latin typeface="Times New Roman" panose="02020603050405020304" pitchFamily="18" charset="0"/>
                <a:cs typeface="Times New Roman" panose="02020603050405020304" pitchFamily="18" charset="0"/>
              </a:rPr>
              <a:t> </a:t>
            </a:r>
            <a:r>
              <a:rPr sz="2800" spc="-30" dirty="0">
                <a:latin typeface="Times New Roman" panose="02020603050405020304" pitchFamily="18" charset="0"/>
                <a:cs typeface="Times New Roman" panose="02020603050405020304" pitchFamily="18" charset="0"/>
              </a:rPr>
              <a:t>in</a:t>
            </a:r>
            <a:r>
              <a:rPr sz="2800" spc="-220" dirty="0">
                <a:latin typeface="Times New Roman" panose="02020603050405020304" pitchFamily="18" charset="0"/>
                <a:cs typeface="Times New Roman" panose="02020603050405020304" pitchFamily="18" charset="0"/>
              </a:rPr>
              <a:t> </a:t>
            </a:r>
            <a:r>
              <a:rPr sz="2800" spc="-65" dirty="0">
                <a:latin typeface="Times New Roman" panose="02020603050405020304" pitchFamily="18" charset="0"/>
                <a:cs typeface="Times New Roman" panose="02020603050405020304" pitchFamily="18" charset="0"/>
              </a:rPr>
              <a:t>which  </a:t>
            </a:r>
            <a:r>
              <a:rPr sz="2800" spc="105" dirty="0">
                <a:latin typeface="Times New Roman" panose="02020603050405020304" pitchFamily="18" charset="0"/>
                <a:cs typeface="Times New Roman" panose="02020603050405020304" pitchFamily="18" charset="0"/>
              </a:rPr>
              <a:t>it</a:t>
            </a:r>
            <a:r>
              <a:rPr sz="2800" spc="-220" dirty="0">
                <a:latin typeface="Times New Roman" panose="02020603050405020304" pitchFamily="18" charset="0"/>
                <a:cs typeface="Times New Roman" panose="02020603050405020304" pitchFamily="18" charset="0"/>
              </a:rPr>
              <a:t> </a:t>
            </a:r>
            <a:r>
              <a:rPr sz="2800" spc="-90" dirty="0">
                <a:latin typeface="Times New Roman" panose="02020603050405020304" pitchFamily="18" charset="0"/>
                <a:cs typeface="Times New Roman" panose="02020603050405020304" pitchFamily="18" charset="0"/>
              </a:rPr>
              <a:t>operates.</a:t>
            </a:r>
            <a:endParaRPr sz="2800" dirty="0">
              <a:latin typeface="Times New Roman" panose="02020603050405020304" pitchFamily="18" charset="0"/>
              <a:cs typeface="Times New Roman" panose="02020603050405020304" pitchFamily="18" charset="0"/>
            </a:endParaRPr>
          </a:p>
        </p:txBody>
      </p:sp>
      <p:sp>
        <p:nvSpPr>
          <p:cNvPr id="4" name="object 4"/>
          <p:cNvSpPr/>
          <p:nvPr/>
        </p:nvSpPr>
        <p:spPr>
          <a:xfrm>
            <a:off x="836675" y="2894076"/>
            <a:ext cx="7089648" cy="3604260"/>
          </a:xfrm>
          <a:prstGeom prst="rect">
            <a:avLst/>
          </a:prstGeom>
          <a:blipFill>
            <a:blip r:embed="rId2" cstate="print"/>
            <a:stretch>
              <a:fillRect/>
            </a:stretch>
          </a:blipFill>
        </p:spPr>
        <p:txBody>
          <a:bodyPr wrap="square" lIns="0" tIns="0" rIns="0" bIns="0" rtlCol="0"/>
          <a:lstStyle/>
          <a:p>
            <a:endParaRPr/>
          </a:p>
        </p:txBody>
      </p:sp>
      <p:grpSp>
        <p:nvGrpSpPr>
          <p:cNvPr id="5" name="object 2">
            <a:extLst>
              <a:ext uri="{FF2B5EF4-FFF2-40B4-BE49-F238E27FC236}">
                <a16:creationId xmlns:a16="http://schemas.microsoft.com/office/drawing/2014/main" id="{02A83F57-EE1E-4C9D-84BD-F7A7CAB75AFF}"/>
              </a:ext>
            </a:extLst>
          </p:cNvPr>
          <p:cNvGrpSpPr/>
          <p:nvPr/>
        </p:nvGrpSpPr>
        <p:grpSpPr>
          <a:xfrm>
            <a:off x="0" y="0"/>
            <a:ext cx="230504" cy="6858000"/>
            <a:chOff x="0" y="0"/>
            <a:chExt cx="230504" cy="6858000"/>
          </a:xfrm>
        </p:grpSpPr>
        <p:sp>
          <p:nvSpPr>
            <p:cNvPr id="6" name="object 3">
              <a:extLst>
                <a:ext uri="{FF2B5EF4-FFF2-40B4-BE49-F238E27FC236}">
                  <a16:creationId xmlns:a16="http://schemas.microsoft.com/office/drawing/2014/main" id="{B7BE3509-93D2-4786-A126-47740F3F4252}"/>
                </a:ext>
              </a:extLst>
            </p:cNvPr>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a:p>
          </p:txBody>
        </p:sp>
        <p:sp>
          <p:nvSpPr>
            <p:cNvPr id="7" name="object 4">
              <a:extLst>
                <a:ext uri="{FF2B5EF4-FFF2-40B4-BE49-F238E27FC236}">
                  <a16:creationId xmlns:a16="http://schemas.microsoft.com/office/drawing/2014/main" id="{A73A5EE7-265A-4CE6-9A7C-534EF653E3ED}"/>
                </a:ext>
              </a:extLst>
            </p:cNvPr>
            <p:cNvSpPr/>
            <p:nvPr/>
          </p:nvSpPr>
          <p:spPr>
            <a:xfrm>
              <a:off x="0" y="0"/>
              <a:ext cx="230124" cy="6858000"/>
            </a:xfrm>
            <a:prstGeom prst="rect">
              <a:avLst/>
            </a:prstGeom>
            <a:blipFill>
              <a:blip r:embed="rId4"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3585262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30504"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a:p>
          </p:txBody>
        </p:sp>
      </p:grpSp>
      <p:sp>
        <p:nvSpPr>
          <p:cNvPr id="5" name="object 5"/>
          <p:cNvSpPr/>
          <p:nvPr/>
        </p:nvSpPr>
        <p:spPr>
          <a:xfrm>
            <a:off x="8453628" y="5715000"/>
            <a:ext cx="242570"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a:p>
        </p:txBody>
      </p:sp>
      <p:sp>
        <p:nvSpPr>
          <p:cNvPr id="6" name="object 6"/>
          <p:cNvSpPr txBox="1"/>
          <p:nvPr/>
        </p:nvSpPr>
        <p:spPr>
          <a:xfrm>
            <a:off x="1201013" y="1229613"/>
            <a:ext cx="6969125" cy="1305560"/>
          </a:xfrm>
          <a:prstGeom prst="rect">
            <a:avLst/>
          </a:prstGeom>
        </p:spPr>
        <p:txBody>
          <a:bodyPr vert="horz" wrap="square" lIns="0" tIns="12065" rIns="0" bIns="0" rtlCol="0">
            <a:spAutoFit/>
          </a:bodyPr>
          <a:lstStyle/>
          <a:p>
            <a:pPr marL="355600" marR="5080" indent="-343535" algn="just">
              <a:lnSpc>
                <a:spcPct val="100000"/>
              </a:lnSpc>
              <a:spcBef>
                <a:spcPts val="95"/>
              </a:spcBef>
            </a:pPr>
            <a:r>
              <a:rPr lang="en-US" sz="2800" spc="-5" dirty="0">
                <a:solidFill>
                  <a:srgbClr val="675D58"/>
                </a:solidFill>
                <a:latin typeface="Times New Roman" panose="02020603050405020304" pitchFamily="18" charset="0"/>
                <a:cs typeface="Times New Roman" panose="02020603050405020304" pitchFamily="18" charset="0"/>
              </a:rPr>
              <a:t>» the </a:t>
            </a:r>
            <a:r>
              <a:rPr lang="en-US" sz="2800" spc="-15" dirty="0">
                <a:solidFill>
                  <a:srgbClr val="675D58"/>
                </a:solidFill>
                <a:latin typeface="Times New Roman" panose="02020603050405020304" pitchFamily="18" charset="0"/>
                <a:cs typeface="Times New Roman" panose="02020603050405020304" pitchFamily="18" charset="0"/>
              </a:rPr>
              <a:t>government  </a:t>
            </a:r>
            <a:r>
              <a:rPr lang="en-US" sz="2800" spc="-10" dirty="0">
                <a:solidFill>
                  <a:srgbClr val="675D58"/>
                </a:solidFill>
                <a:latin typeface="Times New Roman" panose="02020603050405020304" pitchFamily="18" charset="0"/>
                <a:cs typeface="Times New Roman" panose="02020603050405020304" pitchFamily="18" charset="0"/>
              </a:rPr>
              <a:t>allows </a:t>
            </a:r>
            <a:r>
              <a:rPr lang="en-US" sz="2800" spc="-15" dirty="0">
                <a:solidFill>
                  <a:srgbClr val="675D58"/>
                </a:solidFill>
                <a:latin typeface="Times New Roman" panose="02020603050405020304" pitchFamily="18" charset="0"/>
                <a:cs typeface="Times New Roman" panose="02020603050405020304" pitchFamily="18" charset="0"/>
              </a:rPr>
              <a:t>reviews  </a:t>
            </a:r>
            <a:r>
              <a:rPr lang="en-US" sz="2800" spc="-5" dirty="0">
                <a:solidFill>
                  <a:srgbClr val="675D58"/>
                </a:solidFill>
                <a:latin typeface="Times New Roman" panose="02020603050405020304" pitchFamily="18" charset="0"/>
                <a:cs typeface="Times New Roman" panose="02020603050405020304" pitchFamily="18" charset="0"/>
              </a:rPr>
              <a:t>of public  </a:t>
            </a:r>
            <a:r>
              <a:rPr lang="en-US" sz="2800" spc="-10" dirty="0">
                <a:solidFill>
                  <a:srgbClr val="675D58"/>
                </a:solidFill>
                <a:latin typeface="Times New Roman" panose="02020603050405020304" pitchFamily="18" charset="0"/>
                <a:cs typeface="Times New Roman" panose="02020603050405020304" pitchFamily="18" charset="0"/>
              </a:rPr>
              <a:t>servants’ </a:t>
            </a:r>
            <a:r>
              <a:rPr lang="en-US" sz="2800" spc="-5" dirty="0">
                <a:solidFill>
                  <a:srgbClr val="675D58"/>
                </a:solidFill>
                <a:latin typeface="Times New Roman" panose="02020603050405020304" pitchFamily="18" charset="0"/>
                <a:cs typeface="Times New Roman" panose="02020603050405020304" pitchFamily="18" charset="0"/>
              </a:rPr>
              <a:t>actions </a:t>
            </a:r>
            <a:r>
              <a:rPr lang="en-US" sz="2800" spc="-10" dirty="0">
                <a:solidFill>
                  <a:srgbClr val="675D58"/>
                </a:solidFill>
                <a:latin typeface="Times New Roman" panose="02020603050405020304" pitchFamily="18" charset="0"/>
                <a:cs typeface="Times New Roman" panose="02020603050405020304" pitchFamily="18" charset="0"/>
              </a:rPr>
              <a:t>through </a:t>
            </a:r>
            <a:r>
              <a:rPr lang="en-US" sz="2800" spc="-5" dirty="0">
                <a:solidFill>
                  <a:srgbClr val="675D58"/>
                </a:solidFill>
                <a:latin typeface="Times New Roman" panose="02020603050405020304" pitchFamily="18" charset="0"/>
                <a:cs typeface="Times New Roman" panose="02020603050405020304" pitchFamily="18" charset="0"/>
              </a:rPr>
              <a:t>judicial </a:t>
            </a:r>
            <a:r>
              <a:rPr lang="en-US" sz="2800" spc="-20" dirty="0">
                <a:solidFill>
                  <a:srgbClr val="675D58"/>
                </a:solidFill>
                <a:latin typeface="Times New Roman" panose="02020603050405020304" pitchFamily="18" charset="0"/>
                <a:cs typeface="Times New Roman" panose="02020603050405020304" pitchFamily="18" charset="0"/>
              </a:rPr>
              <a:t>review of  </a:t>
            </a:r>
            <a:r>
              <a:rPr lang="en-US" sz="2800" spc="-10" dirty="0">
                <a:solidFill>
                  <a:srgbClr val="675D58"/>
                </a:solidFill>
                <a:latin typeface="Times New Roman" panose="02020603050405020304" pitchFamily="18" charset="0"/>
                <a:cs typeface="Times New Roman" panose="02020603050405020304" pitchFamily="18" charset="0"/>
              </a:rPr>
              <a:t>cases </a:t>
            </a:r>
            <a:r>
              <a:rPr lang="en-US" sz="2800" spc="-20" dirty="0">
                <a:solidFill>
                  <a:srgbClr val="675D58"/>
                </a:solidFill>
                <a:latin typeface="Times New Roman" panose="02020603050405020304" pitchFamily="18" charset="0"/>
                <a:cs typeface="Times New Roman" panose="02020603050405020304" pitchFamily="18" charset="0"/>
              </a:rPr>
              <a:t>brought </a:t>
            </a:r>
            <a:r>
              <a:rPr lang="en-US" sz="2800" spc="-15" dirty="0">
                <a:solidFill>
                  <a:srgbClr val="675D58"/>
                </a:solidFill>
                <a:latin typeface="Times New Roman" panose="02020603050405020304" pitchFamily="18" charset="0"/>
                <a:cs typeface="Times New Roman" panose="02020603050405020304" pitchFamily="18" charset="0"/>
              </a:rPr>
              <a:t>by </a:t>
            </a:r>
            <a:r>
              <a:rPr lang="en-US" sz="2800" spc="-5" dirty="0">
                <a:solidFill>
                  <a:srgbClr val="675D58"/>
                </a:solidFill>
                <a:latin typeface="Times New Roman" panose="02020603050405020304" pitchFamily="18" charset="0"/>
                <a:cs typeface="Times New Roman" panose="02020603050405020304" pitchFamily="18" charset="0"/>
              </a:rPr>
              <a:t>aggrieved</a:t>
            </a:r>
            <a:r>
              <a:rPr lang="en-US" sz="2800" spc="80" dirty="0">
                <a:solidFill>
                  <a:srgbClr val="675D58"/>
                </a:solidFill>
                <a:latin typeface="Times New Roman" panose="02020603050405020304" pitchFamily="18" charset="0"/>
                <a:cs typeface="Times New Roman" panose="02020603050405020304" pitchFamily="18" charset="0"/>
              </a:rPr>
              <a:t> </a:t>
            </a:r>
            <a:r>
              <a:rPr lang="en-US" sz="2800" spc="-15" dirty="0">
                <a:solidFill>
                  <a:srgbClr val="675D58"/>
                </a:solidFill>
                <a:latin typeface="Times New Roman" panose="02020603050405020304" pitchFamily="18" charset="0"/>
                <a:cs typeface="Times New Roman" panose="02020603050405020304" pitchFamily="18" charset="0"/>
              </a:rPr>
              <a:t>citizens.</a:t>
            </a:r>
            <a:endParaRPr sz="2800" dirty="0">
              <a:latin typeface="Times New Roman" panose="02020603050405020304" pitchFamily="18" charset="0"/>
              <a:cs typeface="Times New Roman" panose="02020603050405020304" pitchFamily="18" charset="0"/>
            </a:endParaRPr>
          </a:p>
        </p:txBody>
      </p:sp>
      <p:sp>
        <p:nvSpPr>
          <p:cNvPr id="7" name="object 7"/>
          <p:cNvSpPr txBox="1">
            <a:spLocks noGrp="1"/>
          </p:cNvSpPr>
          <p:nvPr>
            <p:ph type="title"/>
          </p:nvPr>
        </p:nvSpPr>
        <p:spPr>
          <a:xfrm>
            <a:off x="3886200" y="304800"/>
            <a:ext cx="2117598" cy="443070"/>
          </a:xfrm>
          <a:prstGeom prst="rect">
            <a:avLst/>
          </a:prstGeom>
        </p:spPr>
        <p:txBody>
          <a:bodyPr vert="horz" wrap="square" lIns="0" tIns="12065" rIns="0" bIns="0" rtlCol="0">
            <a:spAutoFit/>
          </a:bodyPr>
          <a:lstStyle/>
          <a:p>
            <a:pPr marL="12700" algn="ctr">
              <a:lnSpc>
                <a:spcPct val="100000"/>
              </a:lnSpc>
              <a:spcBef>
                <a:spcPts val="95"/>
              </a:spcBef>
            </a:pPr>
            <a:r>
              <a:rPr sz="2800" spc="-10" dirty="0">
                <a:latin typeface="Times New Roman" panose="02020603050405020304" pitchFamily="18" charset="0"/>
                <a:cs typeface="Times New Roman" panose="02020603050405020304" pitchFamily="18" charset="0"/>
              </a:rPr>
              <a:t>Judicial</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772413"/>
            <a:ext cx="8034655" cy="886781"/>
          </a:xfrm>
          <a:prstGeom prst="rect">
            <a:avLst/>
          </a:prstGeom>
        </p:spPr>
        <p:txBody>
          <a:bodyPr vert="horz" wrap="square" lIns="0" tIns="12065" rIns="0" bIns="0" rtlCol="0">
            <a:spAutoFit/>
          </a:bodyPr>
          <a:lstStyle/>
          <a:p>
            <a:pPr marL="12700" marR="5080" algn="ctr">
              <a:lnSpc>
                <a:spcPct val="100000"/>
              </a:lnSpc>
              <a:spcBef>
                <a:spcPts val="95"/>
              </a:spcBef>
              <a:tabLst>
                <a:tab pos="243204" algn="l"/>
              </a:tabLst>
            </a:pPr>
            <a:r>
              <a:rPr sz="2800" dirty="0">
                <a:latin typeface="Times New Roman" panose="02020603050405020304" pitchFamily="18" charset="0"/>
                <a:cs typeface="Times New Roman" panose="02020603050405020304" pitchFamily="18" charset="0"/>
              </a:rPr>
              <a:t>Legal system with the capability to enforce the law  </a:t>
            </a:r>
            <a:endParaRPr lang="en-IN" sz="2800" dirty="0">
              <a:latin typeface="Times New Roman" panose="02020603050405020304" pitchFamily="18" charset="0"/>
              <a:cs typeface="Times New Roman" panose="02020603050405020304" pitchFamily="18" charset="0"/>
            </a:endParaRPr>
          </a:p>
          <a:p>
            <a:pPr marL="12700" marR="5080" algn="ctr">
              <a:lnSpc>
                <a:spcPct val="100000"/>
              </a:lnSpc>
              <a:spcBef>
                <a:spcPts val="95"/>
              </a:spcBef>
              <a:tabLst>
                <a:tab pos="243204" algn="l"/>
              </a:tabLst>
            </a:pPr>
            <a:r>
              <a:rPr sz="2800" dirty="0">
                <a:latin typeface="Times New Roman" panose="02020603050405020304" pitchFamily="18" charset="0"/>
                <a:cs typeface="Times New Roman" panose="02020603050405020304" pitchFamily="18" charset="0"/>
              </a:rPr>
              <a:t>and to make the rulers obey the law.</a:t>
            </a:r>
          </a:p>
        </p:txBody>
      </p:sp>
      <p:sp>
        <p:nvSpPr>
          <p:cNvPr id="3" name="object 3"/>
          <p:cNvSpPr/>
          <p:nvPr/>
        </p:nvSpPr>
        <p:spPr>
          <a:xfrm>
            <a:off x="1065275" y="2436876"/>
            <a:ext cx="6784848" cy="4041648"/>
          </a:xfrm>
          <a:prstGeom prst="rect">
            <a:avLst/>
          </a:prstGeom>
          <a:blipFill>
            <a:blip r:embed="rId2" cstate="print"/>
            <a:stretch>
              <a:fillRect/>
            </a:stretch>
          </a:blipFill>
        </p:spPr>
        <p:txBody>
          <a:bodyPr wrap="square" lIns="0" tIns="0" rIns="0" bIns="0" rtlCol="0"/>
          <a:lstStyle/>
          <a:p>
            <a:endParaRPr/>
          </a:p>
        </p:txBody>
      </p:sp>
      <p:grpSp>
        <p:nvGrpSpPr>
          <p:cNvPr id="4" name="object 2">
            <a:extLst>
              <a:ext uri="{FF2B5EF4-FFF2-40B4-BE49-F238E27FC236}">
                <a16:creationId xmlns:a16="http://schemas.microsoft.com/office/drawing/2014/main" id="{5E48C99D-2077-4B05-8836-BB0A590770B3}"/>
              </a:ext>
            </a:extLst>
          </p:cNvPr>
          <p:cNvGrpSpPr/>
          <p:nvPr/>
        </p:nvGrpSpPr>
        <p:grpSpPr>
          <a:xfrm>
            <a:off x="0" y="0"/>
            <a:ext cx="230504" cy="6858000"/>
            <a:chOff x="0" y="0"/>
            <a:chExt cx="230504" cy="6858000"/>
          </a:xfrm>
        </p:grpSpPr>
        <p:sp>
          <p:nvSpPr>
            <p:cNvPr id="5" name="object 3">
              <a:extLst>
                <a:ext uri="{FF2B5EF4-FFF2-40B4-BE49-F238E27FC236}">
                  <a16:creationId xmlns:a16="http://schemas.microsoft.com/office/drawing/2014/main" id="{D1668AFE-2EF0-4686-B47E-2D1B1FDA346F}"/>
                </a:ext>
              </a:extLst>
            </p:cNvPr>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A4B128FB-0234-4E2E-8233-B703C650B379}"/>
                </a:ext>
              </a:extLst>
            </p:cNvPr>
            <p:cNvSpPr/>
            <p:nvPr/>
          </p:nvSpPr>
          <p:spPr>
            <a:xfrm>
              <a:off x="0" y="0"/>
              <a:ext cx="230124" cy="6858000"/>
            </a:xfrm>
            <a:prstGeom prst="rect">
              <a:avLst/>
            </a:prstGeom>
            <a:blipFill>
              <a:blip r:embed="rId4"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157455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199" y="944281"/>
            <a:ext cx="8041639" cy="2166619"/>
          </a:xfrm>
          <a:prstGeom prst="rect">
            <a:avLst/>
          </a:prstGeom>
        </p:spPr>
        <p:txBody>
          <a:bodyPr vert="horz" wrap="square" lIns="0" tIns="12065" rIns="0" bIns="0" rtlCol="0">
            <a:spAutoFit/>
          </a:bodyPr>
          <a:lstStyle/>
          <a:p>
            <a:pPr marL="12700" marR="5080" algn="just">
              <a:lnSpc>
                <a:spcPct val="100000"/>
              </a:lnSpc>
              <a:spcBef>
                <a:spcPts val="95"/>
              </a:spcBef>
            </a:pPr>
            <a:r>
              <a:rPr sz="2800" spc="-5" dirty="0">
                <a:latin typeface="Times New Roman" panose="02020603050405020304" pitchFamily="18" charset="0"/>
                <a:cs typeface="Times New Roman" panose="02020603050405020304" pitchFamily="18" charset="0"/>
              </a:rPr>
              <a:t>Accountability will </a:t>
            </a:r>
            <a:r>
              <a:rPr sz="2800" dirty="0">
                <a:latin typeface="Times New Roman" panose="02020603050405020304" pitchFamily="18" charset="0"/>
                <a:cs typeface="Times New Roman" panose="02020603050405020304" pitchFamily="18" charset="0"/>
              </a:rPr>
              <a:t>here </a:t>
            </a:r>
            <a:r>
              <a:rPr sz="2800" spc="-5" dirty="0">
                <a:latin typeface="Times New Roman" panose="02020603050405020304" pitchFamily="18" charset="0"/>
                <a:cs typeface="Times New Roman" panose="02020603050405020304" pitchFamily="18" charset="0"/>
              </a:rPr>
              <a:t>be defined </a:t>
            </a:r>
            <a:r>
              <a:rPr sz="2800" dirty="0">
                <a:latin typeface="Times New Roman" panose="02020603050405020304" pitchFamily="18" charset="0"/>
                <a:cs typeface="Times New Roman" panose="02020603050405020304" pitchFamily="18" charset="0"/>
              </a:rPr>
              <a:t>as </a:t>
            </a:r>
            <a:r>
              <a:rPr sz="2800" i="1" spc="-5" dirty="0">
                <a:latin typeface="Times New Roman" panose="02020603050405020304" pitchFamily="18" charset="0"/>
                <a:cs typeface="Times New Roman" panose="02020603050405020304" pitchFamily="18" charset="0"/>
              </a:rPr>
              <a:t>a </a:t>
            </a:r>
            <a:r>
              <a:rPr sz="2800" i="1" dirty="0">
                <a:latin typeface="Times New Roman" panose="02020603050405020304" pitchFamily="18" charset="0"/>
                <a:cs typeface="Times New Roman" panose="02020603050405020304" pitchFamily="18" charset="0"/>
              </a:rPr>
              <a:t>relationship  </a:t>
            </a:r>
            <a:r>
              <a:rPr sz="2800" i="1" spc="-5" dirty="0">
                <a:latin typeface="Times New Roman" panose="02020603050405020304" pitchFamily="18" charset="0"/>
                <a:cs typeface="Times New Roman" panose="02020603050405020304" pitchFamily="18" charset="0"/>
              </a:rPr>
              <a:t>between an actor </a:t>
            </a:r>
            <a:r>
              <a:rPr sz="2800" i="1" dirty="0">
                <a:latin typeface="Times New Roman" panose="02020603050405020304" pitchFamily="18" charset="0"/>
                <a:cs typeface="Times New Roman" panose="02020603050405020304" pitchFamily="18" charset="0"/>
              </a:rPr>
              <a:t>and </a:t>
            </a:r>
            <a:r>
              <a:rPr sz="2800" i="1" spc="-5" dirty="0">
                <a:latin typeface="Times New Roman" panose="02020603050405020304" pitchFamily="18" charset="0"/>
                <a:cs typeface="Times New Roman" panose="02020603050405020304" pitchFamily="18" charset="0"/>
              </a:rPr>
              <a:t>a forum, in which the actor </a:t>
            </a:r>
            <a:r>
              <a:rPr sz="2800" i="1" dirty="0">
                <a:latin typeface="Times New Roman" panose="02020603050405020304" pitchFamily="18" charset="0"/>
                <a:cs typeface="Times New Roman" panose="02020603050405020304" pitchFamily="18" charset="0"/>
              </a:rPr>
              <a:t>has  </a:t>
            </a:r>
            <a:r>
              <a:rPr sz="2800" i="1" spc="-5" dirty="0">
                <a:latin typeface="Times New Roman" panose="02020603050405020304" pitchFamily="18" charset="0"/>
                <a:cs typeface="Times New Roman" panose="02020603050405020304" pitchFamily="18" charset="0"/>
              </a:rPr>
              <a:t>an </a:t>
            </a:r>
            <a:r>
              <a:rPr sz="2800" i="1" dirty="0">
                <a:latin typeface="Times New Roman" panose="02020603050405020304" pitchFamily="18" charset="0"/>
                <a:cs typeface="Times New Roman" panose="02020603050405020304" pitchFamily="18" charset="0"/>
              </a:rPr>
              <a:t>obligation </a:t>
            </a:r>
            <a:r>
              <a:rPr sz="2800" i="1" spc="-5" dirty="0">
                <a:latin typeface="Times New Roman" panose="02020603050405020304" pitchFamily="18" charset="0"/>
                <a:cs typeface="Times New Roman" panose="02020603050405020304" pitchFamily="18" charset="0"/>
              </a:rPr>
              <a:t>to </a:t>
            </a:r>
            <a:r>
              <a:rPr sz="2800" i="1" dirty="0">
                <a:latin typeface="Times New Roman" panose="02020603050405020304" pitchFamily="18" charset="0"/>
                <a:cs typeface="Times New Roman" panose="02020603050405020304" pitchFamily="18" charset="0"/>
              </a:rPr>
              <a:t>explain </a:t>
            </a:r>
            <a:r>
              <a:rPr sz="2800" i="1" spc="-5" dirty="0">
                <a:latin typeface="Times New Roman" panose="02020603050405020304" pitchFamily="18" charset="0"/>
                <a:cs typeface="Times New Roman" panose="02020603050405020304" pitchFamily="18" charset="0"/>
              </a:rPr>
              <a:t>and to justify </a:t>
            </a:r>
            <a:r>
              <a:rPr sz="2800" i="1" dirty="0">
                <a:latin typeface="Times New Roman" panose="02020603050405020304" pitchFamily="18" charset="0"/>
                <a:cs typeface="Times New Roman" panose="02020603050405020304" pitchFamily="18" charset="0"/>
              </a:rPr>
              <a:t>his </a:t>
            </a:r>
            <a:r>
              <a:rPr sz="2800" i="1" spc="-5" dirty="0">
                <a:latin typeface="Times New Roman" panose="02020603050405020304" pitchFamily="18" charset="0"/>
                <a:cs typeface="Times New Roman" panose="02020603050405020304" pitchFamily="18" charset="0"/>
              </a:rPr>
              <a:t>or her </a:t>
            </a:r>
            <a:r>
              <a:rPr sz="2800" i="1" dirty="0">
                <a:latin typeface="Times New Roman" panose="02020603050405020304" pitchFamily="18" charset="0"/>
                <a:cs typeface="Times New Roman" panose="02020603050405020304" pitchFamily="18" charset="0"/>
              </a:rPr>
              <a:t>conduct,  </a:t>
            </a:r>
            <a:r>
              <a:rPr sz="2800" i="1" spc="-5" dirty="0">
                <a:latin typeface="Times New Roman" panose="02020603050405020304" pitchFamily="18" charset="0"/>
                <a:cs typeface="Times New Roman" panose="02020603050405020304" pitchFamily="18" charset="0"/>
              </a:rPr>
              <a:t>the </a:t>
            </a:r>
            <a:r>
              <a:rPr sz="2800" i="1" dirty="0">
                <a:latin typeface="Times New Roman" panose="02020603050405020304" pitchFamily="18" charset="0"/>
                <a:cs typeface="Times New Roman" panose="02020603050405020304" pitchFamily="18" charset="0"/>
              </a:rPr>
              <a:t>forum can pose </a:t>
            </a:r>
            <a:r>
              <a:rPr sz="2800" i="1" spc="-5" dirty="0">
                <a:latin typeface="Times New Roman" panose="02020603050405020304" pitchFamily="18" charset="0"/>
                <a:cs typeface="Times New Roman" panose="02020603050405020304" pitchFamily="18" charset="0"/>
              </a:rPr>
              <a:t>questions </a:t>
            </a:r>
            <a:r>
              <a:rPr sz="2800" i="1" dirty="0">
                <a:latin typeface="Times New Roman" panose="02020603050405020304" pitchFamily="18" charset="0"/>
                <a:cs typeface="Times New Roman" panose="02020603050405020304" pitchFamily="18" charset="0"/>
              </a:rPr>
              <a:t>and pass </a:t>
            </a:r>
            <a:r>
              <a:rPr sz="2800" i="1" spc="-5" dirty="0">
                <a:latin typeface="Times New Roman" panose="02020603050405020304" pitchFamily="18" charset="0"/>
                <a:cs typeface="Times New Roman" panose="02020603050405020304" pitchFamily="18" charset="0"/>
              </a:rPr>
              <a:t>judgment, </a:t>
            </a:r>
            <a:r>
              <a:rPr sz="2800" i="1" dirty="0">
                <a:latin typeface="Times New Roman" panose="02020603050405020304" pitchFamily="18" charset="0"/>
                <a:cs typeface="Times New Roman" panose="02020603050405020304" pitchFamily="18" charset="0"/>
              </a:rPr>
              <a:t>and  </a:t>
            </a:r>
            <a:r>
              <a:rPr sz="2800" i="1" spc="-5" dirty="0">
                <a:latin typeface="Times New Roman" panose="02020603050405020304" pitchFamily="18" charset="0"/>
                <a:cs typeface="Times New Roman" panose="02020603050405020304" pitchFamily="18" charset="0"/>
              </a:rPr>
              <a:t>the </a:t>
            </a:r>
            <a:r>
              <a:rPr sz="2800" i="1" dirty="0">
                <a:latin typeface="Times New Roman" panose="02020603050405020304" pitchFamily="18" charset="0"/>
                <a:cs typeface="Times New Roman" panose="02020603050405020304" pitchFamily="18" charset="0"/>
              </a:rPr>
              <a:t>actor can </a:t>
            </a:r>
            <a:r>
              <a:rPr sz="2800" i="1" spc="-5" dirty="0">
                <a:latin typeface="Times New Roman" panose="02020603050405020304" pitchFamily="18" charset="0"/>
                <a:cs typeface="Times New Roman" panose="02020603050405020304" pitchFamily="18" charset="0"/>
              </a:rPr>
              <a:t>be</a:t>
            </a:r>
            <a:r>
              <a:rPr sz="2800" i="1" spc="15" dirty="0">
                <a:latin typeface="Times New Roman" panose="02020603050405020304" pitchFamily="18" charset="0"/>
                <a:cs typeface="Times New Roman" panose="02020603050405020304" pitchFamily="18" charset="0"/>
              </a:rPr>
              <a:t> </a:t>
            </a:r>
            <a:r>
              <a:rPr sz="2800" i="1" dirty="0">
                <a:latin typeface="Times New Roman" panose="02020603050405020304" pitchFamily="18" charset="0"/>
                <a:cs typeface="Times New Roman" panose="02020603050405020304" pitchFamily="18" charset="0"/>
              </a:rPr>
              <a:t>sanctioned</a:t>
            </a:r>
            <a:r>
              <a:rPr sz="2800" dirty="0">
                <a:latin typeface="Times New Roman" panose="02020603050405020304" pitchFamily="18" charset="0"/>
                <a:cs typeface="Times New Roman" panose="02020603050405020304" pitchFamily="18" charset="0"/>
              </a:rPr>
              <a:t>.</a:t>
            </a:r>
          </a:p>
        </p:txBody>
      </p:sp>
      <p:sp>
        <p:nvSpPr>
          <p:cNvPr id="3" name="object 3"/>
          <p:cNvSpPr txBox="1"/>
          <p:nvPr/>
        </p:nvSpPr>
        <p:spPr>
          <a:xfrm>
            <a:off x="685800" y="3962400"/>
            <a:ext cx="8287384" cy="873957"/>
          </a:xfrm>
          <a:prstGeom prst="rect">
            <a:avLst/>
          </a:prstGeom>
        </p:spPr>
        <p:txBody>
          <a:bodyPr vert="horz" wrap="square" lIns="0" tIns="12065" rIns="0" bIns="0" rtlCol="0">
            <a:spAutoFit/>
          </a:bodyPr>
          <a:lstStyle/>
          <a:p>
            <a:pPr marL="12700" marR="5080" algn="ctr">
              <a:lnSpc>
                <a:spcPct val="100000"/>
              </a:lnSpc>
              <a:spcBef>
                <a:spcPts val="95"/>
              </a:spcBef>
            </a:pPr>
            <a:r>
              <a:rPr sz="2800" spc="-30" dirty="0">
                <a:latin typeface="Times New Roman" panose="02020603050405020304" pitchFamily="18" charset="0"/>
                <a:cs typeface="Times New Roman" panose="02020603050405020304" pitchFamily="18" charset="0"/>
              </a:rPr>
              <a:t>With </a:t>
            </a:r>
            <a:r>
              <a:rPr sz="2800" dirty="0">
                <a:latin typeface="Times New Roman" panose="02020603050405020304" pitchFamily="18" charset="0"/>
                <a:cs typeface="Times New Roman" panose="02020603050405020304" pitchFamily="18" charset="0"/>
              </a:rPr>
              <a:t>public </a:t>
            </a:r>
            <a:r>
              <a:rPr sz="2800" spc="-15" dirty="0">
                <a:latin typeface="Times New Roman" panose="02020603050405020304" pitchFamily="18" charset="0"/>
                <a:cs typeface="Times New Roman" panose="02020603050405020304" pitchFamily="18" charset="0"/>
              </a:rPr>
              <a:t>accountability, </a:t>
            </a:r>
            <a:r>
              <a:rPr sz="2800" dirty="0">
                <a:latin typeface="Times New Roman" panose="02020603050405020304" pitchFamily="18" charset="0"/>
                <a:cs typeface="Times New Roman" panose="02020603050405020304" pitchFamily="18" charset="0"/>
              </a:rPr>
              <a:t>the </a:t>
            </a:r>
            <a:r>
              <a:rPr sz="2800" spc="-5" dirty="0">
                <a:latin typeface="Times New Roman" panose="02020603050405020304" pitchFamily="18" charset="0"/>
                <a:cs typeface="Times New Roman" panose="02020603050405020304" pitchFamily="18" charset="0"/>
              </a:rPr>
              <a:t>actor will often </a:t>
            </a:r>
            <a:r>
              <a:rPr sz="2800" dirty="0">
                <a:latin typeface="Times New Roman" panose="02020603050405020304" pitchFamily="18" charset="0"/>
                <a:cs typeface="Times New Roman" panose="02020603050405020304" pitchFamily="18" charset="0"/>
              </a:rPr>
              <a:t>be </a:t>
            </a:r>
            <a:r>
              <a:rPr sz="2800" spc="-5" dirty="0">
                <a:latin typeface="Times New Roman" panose="02020603050405020304" pitchFamily="18" charset="0"/>
                <a:cs typeface="Times New Roman" panose="02020603050405020304" pitchFamily="18" charset="0"/>
              </a:rPr>
              <a:t>a</a:t>
            </a:r>
            <a:r>
              <a:rPr sz="2800" spc="-10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public  institution </a:t>
            </a:r>
            <a:r>
              <a:rPr sz="2800" spc="-5" dirty="0">
                <a:latin typeface="Times New Roman" panose="02020603050405020304" pitchFamily="18" charset="0"/>
                <a:cs typeface="Times New Roman" panose="02020603050405020304" pitchFamily="18" charset="0"/>
              </a:rPr>
              <a:t>or a government</a:t>
            </a:r>
            <a:r>
              <a:rPr sz="2800" spc="-40" dirty="0">
                <a:latin typeface="Times New Roman" panose="02020603050405020304" pitchFamily="18" charset="0"/>
                <a:cs typeface="Times New Roman" panose="02020603050405020304" pitchFamily="18" charset="0"/>
              </a:rPr>
              <a:t> </a:t>
            </a:r>
            <a:r>
              <a:rPr sz="2800" spc="-30" dirty="0">
                <a:latin typeface="Times New Roman" panose="02020603050405020304" pitchFamily="18" charset="0"/>
                <a:cs typeface="Times New Roman" panose="02020603050405020304" pitchFamily="18" charset="0"/>
              </a:rPr>
              <a:t>agency.</a:t>
            </a:r>
            <a:endParaRPr sz="2800" dirty="0">
              <a:latin typeface="Times New Roman" panose="02020603050405020304" pitchFamily="18" charset="0"/>
              <a:cs typeface="Times New Roman" panose="02020603050405020304" pitchFamily="18" charset="0"/>
            </a:endParaRPr>
          </a:p>
        </p:txBody>
      </p:sp>
      <p:grpSp>
        <p:nvGrpSpPr>
          <p:cNvPr id="4" name="object 2">
            <a:extLst>
              <a:ext uri="{FF2B5EF4-FFF2-40B4-BE49-F238E27FC236}">
                <a16:creationId xmlns:a16="http://schemas.microsoft.com/office/drawing/2014/main" id="{7C8E4CA7-50EC-49EF-9552-CC2AF837E50E}"/>
              </a:ext>
            </a:extLst>
          </p:cNvPr>
          <p:cNvGrpSpPr/>
          <p:nvPr/>
        </p:nvGrpSpPr>
        <p:grpSpPr>
          <a:xfrm>
            <a:off x="0" y="0"/>
            <a:ext cx="230504" cy="6858000"/>
            <a:chOff x="0" y="0"/>
            <a:chExt cx="230504" cy="6858000"/>
          </a:xfrm>
        </p:grpSpPr>
        <p:sp>
          <p:nvSpPr>
            <p:cNvPr id="5" name="object 3">
              <a:extLst>
                <a:ext uri="{FF2B5EF4-FFF2-40B4-BE49-F238E27FC236}">
                  <a16:creationId xmlns:a16="http://schemas.microsoft.com/office/drawing/2014/main" id="{03CC562B-63CE-4F9C-B4FE-7698C3306477}"/>
                </a:ext>
              </a:extLst>
            </p:cNvPr>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6" name="object 4">
              <a:extLst>
                <a:ext uri="{FF2B5EF4-FFF2-40B4-BE49-F238E27FC236}">
                  <a16:creationId xmlns:a16="http://schemas.microsoft.com/office/drawing/2014/main" id="{44F0837C-BEBB-449C-B2A7-00929EF12546}"/>
                </a:ext>
              </a:extLst>
            </p:cNvPr>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40712"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sp>
        <p:nvSpPr>
          <p:cNvPr id="5" name="object 5"/>
          <p:cNvSpPr/>
          <p:nvPr/>
        </p:nvSpPr>
        <p:spPr>
          <a:xfrm>
            <a:off x="8453627" y="5715000"/>
            <a:ext cx="253313"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6" name="object 6"/>
          <p:cNvSpPr txBox="1"/>
          <p:nvPr/>
        </p:nvSpPr>
        <p:spPr>
          <a:xfrm>
            <a:off x="1201013" y="1448079"/>
            <a:ext cx="4395602" cy="1050929"/>
          </a:xfrm>
          <a:prstGeom prst="rect">
            <a:avLst/>
          </a:prstGeom>
        </p:spPr>
        <p:txBody>
          <a:bodyPr vert="horz" wrap="square" lIns="0" tIns="98425" rIns="0" bIns="0" rtlCol="0">
            <a:spAutoFit/>
          </a:bodyPr>
          <a:lstStyle/>
          <a:p>
            <a:pPr marL="12700">
              <a:lnSpc>
                <a:spcPct val="100000"/>
              </a:lnSpc>
              <a:spcBef>
                <a:spcPts val="775"/>
              </a:spcBef>
            </a:pPr>
            <a:r>
              <a:rPr sz="2800" spc="-5" dirty="0">
                <a:solidFill>
                  <a:srgbClr val="675D58"/>
                </a:solidFill>
                <a:latin typeface="Times New Roman" panose="02020603050405020304" pitchFamily="18" charset="0"/>
                <a:cs typeface="Times New Roman" panose="02020603050405020304" pitchFamily="18" charset="0"/>
              </a:rPr>
              <a:t>»</a:t>
            </a:r>
            <a:r>
              <a:rPr sz="2800" spc="350" dirty="0">
                <a:solidFill>
                  <a:srgbClr val="675D58"/>
                </a:solidFill>
                <a:latin typeface="Times New Roman" panose="02020603050405020304" pitchFamily="18" charset="0"/>
                <a:cs typeface="Times New Roman" panose="02020603050405020304" pitchFamily="18" charset="0"/>
              </a:rPr>
              <a:t> </a:t>
            </a:r>
            <a:r>
              <a:rPr sz="2800" b="1" spc="-15" dirty="0">
                <a:solidFill>
                  <a:srgbClr val="675D58"/>
                </a:solidFill>
                <a:latin typeface="Times New Roman" panose="02020603050405020304" pitchFamily="18" charset="0"/>
                <a:cs typeface="Times New Roman" panose="02020603050405020304" pitchFamily="18" charset="0"/>
              </a:rPr>
              <a:t>Procedural</a:t>
            </a:r>
            <a:endParaRPr sz="2800" dirty="0">
              <a:latin typeface="Times New Roman" panose="02020603050405020304" pitchFamily="18" charset="0"/>
              <a:cs typeface="Times New Roman" panose="02020603050405020304" pitchFamily="18" charset="0"/>
            </a:endParaRPr>
          </a:p>
          <a:p>
            <a:pPr marL="12700">
              <a:lnSpc>
                <a:spcPct val="100000"/>
              </a:lnSpc>
              <a:spcBef>
                <a:spcPts val="675"/>
              </a:spcBef>
            </a:pPr>
            <a:r>
              <a:rPr sz="2800" spc="-5" dirty="0">
                <a:solidFill>
                  <a:srgbClr val="675D58"/>
                </a:solidFill>
                <a:latin typeface="Times New Roman" panose="02020603050405020304" pitchFamily="18" charset="0"/>
                <a:cs typeface="Times New Roman" panose="02020603050405020304" pitchFamily="18" charset="0"/>
              </a:rPr>
              <a:t>»</a:t>
            </a:r>
            <a:r>
              <a:rPr sz="2800" spc="320" dirty="0">
                <a:solidFill>
                  <a:srgbClr val="675D58"/>
                </a:solidFill>
                <a:latin typeface="Times New Roman" panose="02020603050405020304" pitchFamily="18" charset="0"/>
                <a:cs typeface="Times New Roman" panose="02020603050405020304" pitchFamily="18" charset="0"/>
              </a:rPr>
              <a:t> </a:t>
            </a:r>
            <a:r>
              <a:rPr sz="2800" b="1" spc="-10" dirty="0">
                <a:solidFill>
                  <a:srgbClr val="675D58"/>
                </a:solidFill>
                <a:latin typeface="Times New Roman" panose="02020603050405020304" pitchFamily="18" charset="0"/>
                <a:cs typeface="Times New Roman" panose="02020603050405020304" pitchFamily="18" charset="0"/>
              </a:rPr>
              <a:t>Consequential</a:t>
            </a:r>
            <a:endParaRPr sz="2800" dirty="0">
              <a:latin typeface="Times New Roman" panose="02020603050405020304" pitchFamily="18" charset="0"/>
              <a:cs typeface="Times New Roman" panose="02020603050405020304" pitchFamily="18" charset="0"/>
            </a:endParaRPr>
          </a:p>
        </p:txBody>
      </p:sp>
      <p:sp>
        <p:nvSpPr>
          <p:cNvPr id="7" name="object 7"/>
          <p:cNvSpPr txBox="1">
            <a:spLocks noGrp="1"/>
          </p:cNvSpPr>
          <p:nvPr>
            <p:ph type="title"/>
          </p:nvPr>
        </p:nvSpPr>
        <p:spPr>
          <a:xfrm>
            <a:off x="1358264" y="314655"/>
            <a:ext cx="6947536" cy="443070"/>
          </a:xfrm>
          <a:prstGeom prst="rect">
            <a:avLst/>
          </a:prstGeom>
        </p:spPr>
        <p:txBody>
          <a:bodyPr vert="horz" wrap="square" lIns="0" tIns="12065" rIns="0" bIns="0" rtlCol="0">
            <a:spAutoFit/>
          </a:bodyPr>
          <a:lstStyle/>
          <a:p>
            <a:pPr marL="12700">
              <a:lnSpc>
                <a:spcPct val="100000"/>
              </a:lnSpc>
              <a:spcBef>
                <a:spcPts val="95"/>
              </a:spcBef>
            </a:pPr>
            <a:r>
              <a:rPr sz="2800" spc="-15" dirty="0">
                <a:solidFill>
                  <a:schemeClr val="tx1"/>
                </a:solidFill>
                <a:latin typeface="Times New Roman" panose="02020603050405020304" pitchFamily="18" charset="0"/>
                <a:cs typeface="Times New Roman" panose="02020603050405020304" pitchFamily="18" charset="0"/>
              </a:rPr>
              <a:t>Procedural </a:t>
            </a:r>
            <a:r>
              <a:rPr sz="2800" spc="-5" dirty="0">
                <a:solidFill>
                  <a:schemeClr val="tx1"/>
                </a:solidFill>
                <a:latin typeface="Times New Roman" panose="02020603050405020304" pitchFamily="18" charset="0"/>
                <a:cs typeface="Times New Roman" panose="02020603050405020304" pitchFamily="18" charset="0"/>
              </a:rPr>
              <a:t>and </a:t>
            </a:r>
            <a:r>
              <a:rPr sz="2800" spc="-10" dirty="0">
                <a:solidFill>
                  <a:schemeClr val="tx1"/>
                </a:solidFill>
                <a:latin typeface="Times New Roman" panose="02020603050405020304" pitchFamily="18" charset="0"/>
                <a:cs typeface="Times New Roman" panose="02020603050405020304" pitchFamily="18" charset="0"/>
              </a:rPr>
              <a:t>Consequential</a:t>
            </a:r>
            <a:r>
              <a:rPr sz="2800" spc="105" dirty="0">
                <a:solidFill>
                  <a:schemeClr val="tx1"/>
                </a:solidFill>
                <a:latin typeface="Times New Roman" panose="02020603050405020304" pitchFamily="18" charset="0"/>
                <a:cs typeface="Times New Roman" panose="02020603050405020304" pitchFamily="18" charset="0"/>
              </a:rPr>
              <a:t> </a:t>
            </a:r>
            <a:r>
              <a:rPr sz="2800" spc="-10" dirty="0">
                <a:solidFill>
                  <a:schemeClr val="tx1"/>
                </a:solidFill>
                <a:latin typeface="Times New Roman" panose="02020603050405020304" pitchFamily="18" charset="0"/>
                <a:cs typeface="Times New Roman" panose="02020603050405020304" pitchFamily="18" charset="0"/>
              </a:rPr>
              <a:t>Accountability</a:t>
            </a:r>
            <a:endParaRPr sz="2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30504"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sp>
        <p:nvSpPr>
          <p:cNvPr id="5" name="object 5"/>
          <p:cNvSpPr/>
          <p:nvPr/>
        </p:nvSpPr>
        <p:spPr>
          <a:xfrm>
            <a:off x="8453628" y="5715000"/>
            <a:ext cx="242570"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6" name="object 6"/>
          <p:cNvSpPr txBox="1"/>
          <p:nvPr/>
        </p:nvSpPr>
        <p:spPr>
          <a:xfrm>
            <a:off x="1201013" y="1229613"/>
            <a:ext cx="6970395" cy="2597506"/>
          </a:xfrm>
          <a:prstGeom prst="rect">
            <a:avLst/>
          </a:prstGeom>
        </p:spPr>
        <p:txBody>
          <a:bodyPr vert="horz" wrap="square" lIns="0" tIns="12065" rIns="0" bIns="0" rtlCol="0">
            <a:spAutoFit/>
          </a:bodyPr>
          <a:lstStyle/>
          <a:p>
            <a:pPr marL="355600" marR="5080" indent="-343535" algn="just">
              <a:lnSpc>
                <a:spcPct val="100000"/>
              </a:lnSpc>
              <a:spcBef>
                <a:spcPts val="95"/>
              </a:spcBef>
            </a:pPr>
            <a:r>
              <a:rPr sz="2800" spc="-5" dirty="0">
                <a:solidFill>
                  <a:srgbClr val="675D58"/>
                </a:solidFill>
                <a:latin typeface="Times New Roman" panose="02020603050405020304" pitchFamily="18" charset="0"/>
                <a:cs typeface="Times New Roman" panose="02020603050405020304" pitchFamily="18" charset="0"/>
              </a:rPr>
              <a:t>» </a:t>
            </a:r>
            <a:r>
              <a:rPr lang="en-IN" sz="2800" spc="-10" dirty="0">
                <a:solidFill>
                  <a:srgbClr val="675D58"/>
                </a:solidFill>
                <a:latin typeface="Times New Roman" panose="02020603050405020304" pitchFamily="18" charset="0"/>
                <a:cs typeface="Times New Roman" panose="02020603050405020304" pitchFamily="18" charset="0"/>
              </a:rPr>
              <a:t>I</a:t>
            </a:r>
            <a:r>
              <a:rPr sz="2800" spc="-10" dirty="0">
                <a:solidFill>
                  <a:srgbClr val="675D58"/>
                </a:solidFill>
                <a:latin typeface="Times New Roman" panose="02020603050405020304" pitchFamily="18" charset="0"/>
                <a:cs typeface="Times New Roman" panose="02020603050405020304" pitchFamily="18" charset="0"/>
              </a:rPr>
              <a:t>n </a:t>
            </a:r>
            <a:r>
              <a:rPr sz="2800" spc="-5" dirty="0">
                <a:solidFill>
                  <a:srgbClr val="675D58"/>
                </a:solidFill>
                <a:latin typeface="Times New Roman" panose="02020603050405020304" pitchFamily="18" charset="0"/>
                <a:cs typeface="Times New Roman" panose="02020603050405020304" pitchFamily="18" charset="0"/>
              </a:rPr>
              <a:t>the </a:t>
            </a:r>
            <a:r>
              <a:rPr sz="2800" spc="-10" dirty="0">
                <a:solidFill>
                  <a:srgbClr val="675D58"/>
                </a:solidFill>
                <a:latin typeface="Times New Roman" panose="02020603050405020304" pitchFamily="18" charset="0"/>
                <a:cs typeface="Times New Roman" panose="02020603050405020304" pitchFamily="18" charset="0"/>
              </a:rPr>
              <a:t>sense that if </a:t>
            </a:r>
            <a:r>
              <a:rPr sz="2800" spc="-5" dirty="0">
                <a:solidFill>
                  <a:srgbClr val="675D58"/>
                </a:solidFill>
                <a:latin typeface="Times New Roman" panose="02020603050405020304" pitchFamily="18" charset="0"/>
                <a:cs typeface="Times New Roman" panose="02020603050405020304" pitchFamily="18" charset="0"/>
              </a:rPr>
              <a:t>all the </a:t>
            </a:r>
            <a:r>
              <a:rPr sz="2800" spc="-15" dirty="0">
                <a:solidFill>
                  <a:srgbClr val="675D58"/>
                </a:solidFill>
                <a:latin typeface="Times New Roman" panose="02020603050405020304" pitchFamily="18" charset="0"/>
                <a:cs typeface="Times New Roman" panose="02020603050405020304" pitchFamily="18" charset="0"/>
              </a:rPr>
              <a:t>requirements </a:t>
            </a:r>
            <a:r>
              <a:rPr sz="2800" spc="-5" dirty="0">
                <a:solidFill>
                  <a:srgbClr val="675D58"/>
                </a:solidFill>
                <a:latin typeface="Times New Roman" panose="02020603050405020304" pitchFamily="18" charset="0"/>
                <a:cs typeface="Times New Roman" panose="02020603050405020304" pitchFamily="18" charset="0"/>
              </a:rPr>
              <a:t>with  </a:t>
            </a:r>
            <a:r>
              <a:rPr sz="2800" spc="-25" dirty="0">
                <a:solidFill>
                  <a:srgbClr val="675D58"/>
                </a:solidFill>
                <a:latin typeface="Times New Roman" panose="02020603050405020304" pitchFamily="18" charset="0"/>
                <a:cs typeface="Times New Roman" panose="02020603050405020304" pitchFamily="18" charset="0"/>
              </a:rPr>
              <a:t>regards </a:t>
            </a:r>
            <a:r>
              <a:rPr sz="2800" spc="-20" dirty="0">
                <a:solidFill>
                  <a:srgbClr val="675D58"/>
                </a:solidFill>
                <a:latin typeface="Times New Roman" panose="02020603050405020304" pitchFamily="18" charset="0"/>
                <a:cs typeface="Times New Roman" panose="02020603050405020304" pitchFamily="18" charset="0"/>
              </a:rPr>
              <a:t>to </a:t>
            </a:r>
            <a:r>
              <a:rPr sz="2800" dirty="0">
                <a:solidFill>
                  <a:srgbClr val="675D58"/>
                </a:solidFill>
                <a:latin typeface="Times New Roman" panose="02020603050405020304" pitchFamily="18" charset="0"/>
                <a:cs typeface="Times New Roman" panose="02020603050405020304" pitchFamily="18" charset="0"/>
              </a:rPr>
              <a:t>inputs </a:t>
            </a:r>
            <a:r>
              <a:rPr sz="2800" spc="-15" dirty="0">
                <a:solidFill>
                  <a:srgbClr val="675D58"/>
                </a:solidFill>
                <a:latin typeface="Times New Roman" panose="02020603050405020304" pitchFamily="18" charset="0"/>
                <a:cs typeface="Times New Roman" panose="02020603050405020304" pitchFamily="18" charset="0"/>
              </a:rPr>
              <a:t>are </a:t>
            </a:r>
            <a:r>
              <a:rPr sz="2800" spc="-10" dirty="0">
                <a:solidFill>
                  <a:srgbClr val="675D58"/>
                </a:solidFill>
                <a:latin typeface="Times New Roman" panose="02020603050405020304" pitchFamily="18" charset="0"/>
                <a:cs typeface="Times New Roman" panose="02020603050405020304" pitchFamily="18" charset="0"/>
              </a:rPr>
              <a:t>satisfied, </a:t>
            </a:r>
            <a:r>
              <a:rPr sz="2800" spc="-5" dirty="0">
                <a:solidFill>
                  <a:srgbClr val="675D58"/>
                </a:solidFill>
                <a:latin typeface="Times New Roman" panose="02020603050405020304" pitchFamily="18" charset="0"/>
                <a:cs typeface="Times New Roman" panose="02020603050405020304" pitchFamily="18" charset="0"/>
              </a:rPr>
              <a:t>the output, </a:t>
            </a:r>
            <a:r>
              <a:rPr sz="2800" spc="5" dirty="0">
                <a:solidFill>
                  <a:srgbClr val="675D58"/>
                </a:solidFill>
                <a:latin typeface="Times New Roman" panose="02020603050405020304" pitchFamily="18" charset="0"/>
                <a:cs typeface="Times New Roman" panose="02020603050405020304" pitchFamily="18" charset="0"/>
              </a:rPr>
              <a:t>or  </a:t>
            </a:r>
            <a:r>
              <a:rPr sz="2800" spc="-5" dirty="0">
                <a:solidFill>
                  <a:srgbClr val="675D58"/>
                </a:solidFill>
                <a:latin typeface="Times New Roman" panose="02020603050405020304" pitchFamily="18" charset="0"/>
                <a:cs typeface="Times New Roman" panose="02020603050405020304" pitchFamily="18" charset="0"/>
              </a:rPr>
              <a:t>the </a:t>
            </a:r>
            <a:r>
              <a:rPr sz="2800" spc="-10" dirty="0">
                <a:solidFill>
                  <a:srgbClr val="675D58"/>
                </a:solidFill>
                <a:latin typeface="Times New Roman" panose="02020603050405020304" pitchFamily="18" charset="0"/>
                <a:cs typeface="Times New Roman" panose="02020603050405020304" pitchFamily="18" charset="0"/>
              </a:rPr>
              <a:t>intended </a:t>
            </a:r>
            <a:r>
              <a:rPr sz="2800" spc="-5" dirty="0">
                <a:solidFill>
                  <a:srgbClr val="675D58"/>
                </a:solidFill>
                <a:latin typeface="Times New Roman" panose="02020603050405020304" pitchFamily="18" charset="0"/>
                <a:cs typeface="Times New Roman" panose="02020603050405020304" pitchFamily="18" charset="0"/>
              </a:rPr>
              <a:t>outcomes, or </a:t>
            </a:r>
            <a:r>
              <a:rPr sz="2800" spc="-10" dirty="0">
                <a:solidFill>
                  <a:srgbClr val="675D58"/>
                </a:solidFill>
                <a:latin typeface="Times New Roman" panose="02020603050405020304" pitchFamily="18" charset="0"/>
                <a:cs typeface="Times New Roman" panose="02020603050405020304" pitchFamily="18" charset="0"/>
              </a:rPr>
              <a:t>results </a:t>
            </a:r>
            <a:r>
              <a:rPr sz="2800" spc="-20" dirty="0">
                <a:solidFill>
                  <a:srgbClr val="675D58"/>
                </a:solidFill>
                <a:latin typeface="Times New Roman" panose="02020603050405020304" pitchFamily="18" charset="0"/>
                <a:cs typeface="Times New Roman" panose="02020603050405020304" pitchFamily="18" charset="0"/>
              </a:rPr>
              <a:t>are  </a:t>
            </a:r>
            <a:r>
              <a:rPr sz="2800" spc="-10" dirty="0">
                <a:solidFill>
                  <a:srgbClr val="675D58"/>
                </a:solidFill>
                <a:latin typeface="Times New Roman" panose="02020603050405020304" pitchFamily="18" charset="0"/>
                <a:cs typeface="Times New Roman" panose="02020603050405020304" pitchFamily="18" charset="0"/>
              </a:rPr>
              <a:t>deemed assured. Emphasis is </a:t>
            </a:r>
            <a:r>
              <a:rPr sz="2800" dirty="0">
                <a:solidFill>
                  <a:srgbClr val="675D58"/>
                </a:solidFill>
                <a:latin typeface="Times New Roman" panose="02020603050405020304" pitchFamily="18" charset="0"/>
                <a:cs typeface="Times New Roman" panose="02020603050405020304" pitchFamily="18" charset="0"/>
              </a:rPr>
              <a:t>on </a:t>
            </a:r>
            <a:r>
              <a:rPr sz="2800" spc="-5" dirty="0">
                <a:solidFill>
                  <a:srgbClr val="675D58"/>
                </a:solidFill>
                <a:latin typeface="Times New Roman" panose="02020603050405020304" pitchFamily="18" charset="0"/>
                <a:cs typeface="Times New Roman" panose="02020603050405020304" pitchFamily="18" charset="0"/>
              </a:rPr>
              <a:t>the  </a:t>
            </a:r>
            <a:r>
              <a:rPr sz="2800" spc="-10" dirty="0">
                <a:solidFill>
                  <a:srgbClr val="675D58"/>
                </a:solidFill>
                <a:latin typeface="Times New Roman" panose="02020603050405020304" pitchFamily="18" charset="0"/>
                <a:cs typeface="Times New Roman" panose="02020603050405020304" pitchFamily="18" charset="0"/>
              </a:rPr>
              <a:t>management </a:t>
            </a:r>
            <a:r>
              <a:rPr sz="2800" spc="-15" dirty="0">
                <a:solidFill>
                  <a:srgbClr val="675D58"/>
                </a:solidFill>
                <a:latin typeface="Times New Roman" panose="02020603050405020304" pitchFamily="18" charset="0"/>
                <a:cs typeface="Times New Roman" panose="02020603050405020304" pitchFamily="18" charset="0"/>
              </a:rPr>
              <a:t>procedures, </a:t>
            </a:r>
            <a:r>
              <a:rPr sz="2800" spc="-10" dirty="0">
                <a:solidFill>
                  <a:srgbClr val="675D58"/>
                </a:solidFill>
                <a:latin typeface="Times New Roman" panose="02020603050405020304" pitchFamily="18" charset="0"/>
                <a:cs typeface="Times New Roman" panose="02020603050405020304" pitchFamily="18" charset="0"/>
              </a:rPr>
              <a:t>practices </a:t>
            </a:r>
            <a:r>
              <a:rPr sz="2800" dirty="0">
                <a:solidFill>
                  <a:srgbClr val="675D58"/>
                </a:solidFill>
                <a:latin typeface="Times New Roman" panose="02020603050405020304" pitchFamily="18" charset="0"/>
                <a:cs typeface="Times New Roman" panose="02020603050405020304" pitchFamily="18" charset="0"/>
              </a:rPr>
              <a:t>and  </a:t>
            </a:r>
            <a:r>
              <a:rPr sz="2800" spc="-20" dirty="0">
                <a:solidFill>
                  <a:srgbClr val="675D58"/>
                </a:solidFill>
                <a:latin typeface="Times New Roman" panose="02020603050405020304" pitchFamily="18" charset="0"/>
                <a:cs typeface="Times New Roman" panose="02020603050405020304" pitchFamily="18" charset="0"/>
              </a:rPr>
              <a:t>systems, </a:t>
            </a:r>
            <a:r>
              <a:rPr sz="2800" spc="-5" dirty="0">
                <a:solidFill>
                  <a:srgbClr val="675D58"/>
                </a:solidFill>
                <a:latin typeface="Times New Roman" panose="02020603050405020304" pitchFamily="18" charset="0"/>
                <a:cs typeface="Times New Roman" panose="02020603050405020304" pitchFamily="18" charset="0"/>
              </a:rPr>
              <a:t>as </a:t>
            </a:r>
            <a:r>
              <a:rPr sz="2800" spc="-10" dirty="0">
                <a:solidFill>
                  <a:srgbClr val="675D58"/>
                </a:solidFill>
                <a:latin typeface="Times New Roman" panose="02020603050405020304" pitchFamily="18" charset="0"/>
                <a:cs typeface="Times New Roman" panose="02020603050405020304" pitchFamily="18" charset="0"/>
              </a:rPr>
              <a:t>well </a:t>
            </a:r>
            <a:r>
              <a:rPr sz="2800" spc="-5" dirty="0">
                <a:solidFill>
                  <a:srgbClr val="675D58"/>
                </a:solidFill>
                <a:latin typeface="Times New Roman" panose="02020603050405020304" pitchFamily="18" charset="0"/>
                <a:cs typeface="Times New Roman" panose="02020603050405020304" pitchFamily="18" charset="0"/>
              </a:rPr>
              <a:t>as on compliance </a:t>
            </a:r>
            <a:r>
              <a:rPr sz="2800" spc="-20" dirty="0">
                <a:solidFill>
                  <a:srgbClr val="675D58"/>
                </a:solidFill>
                <a:latin typeface="Times New Roman" panose="02020603050405020304" pitchFamily="18" charset="0"/>
                <a:cs typeface="Times New Roman" panose="02020603050405020304" pitchFamily="18" charset="0"/>
              </a:rPr>
              <a:t>to </a:t>
            </a:r>
            <a:r>
              <a:rPr sz="2800" spc="-5" dirty="0">
                <a:solidFill>
                  <a:srgbClr val="675D58"/>
                </a:solidFill>
                <a:latin typeface="Times New Roman" panose="02020603050405020304" pitchFamily="18" charset="0"/>
                <a:cs typeface="Times New Roman" panose="02020603050405020304" pitchFamily="18" charset="0"/>
              </a:rPr>
              <a:t>rules  and</a:t>
            </a:r>
            <a:r>
              <a:rPr sz="2800" dirty="0">
                <a:solidFill>
                  <a:srgbClr val="675D58"/>
                </a:solidFill>
                <a:latin typeface="Times New Roman" panose="02020603050405020304" pitchFamily="18" charset="0"/>
                <a:cs typeface="Times New Roman" panose="02020603050405020304" pitchFamily="18" charset="0"/>
              </a:rPr>
              <a:t> </a:t>
            </a:r>
            <a:r>
              <a:rPr sz="2800" spc="-10" dirty="0">
                <a:solidFill>
                  <a:srgbClr val="675D58"/>
                </a:solidFill>
                <a:latin typeface="Times New Roman" panose="02020603050405020304" pitchFamily="18" charset="0"/>
                <a:cs typeface="Times New Roman" panose="02020603050405020304" pitchFamily="18" charset="0"/>
              </a:rPr>
              <a:t>regulations.</a:t>
            </a:r>
            <a:endParaRPr sz="2800" dirty="0">
              <a:latin typeface="Times New Roman" panose="02020603050405020304" pitchFamily="18" charset="0"/>
              <a:cs typeface="Times New Roman" panose="02020603050405020304" pitchFamily="18" charset="0"/>
            </a:endParaRPr>
          </a:p>
        </p:txBody>
      </p:sp>
      <p:sp>
        <p:nvSpPr>
          <p:cNvPr id="7" name="object 7"/>
          <p:cNvSpPr txBox="1">
            <a:spLocks noGrp="1"/>
          </p:cNvSpPr>
          <p:nvPr>
            <p:ph type="title"/>
          </p:nvPr>
        </p:nvSpPr>
        <p:spPr>
          <a:xfrm>
            <a:off x="3429000" y="314655"/>
            <a:ext cx="2065909" cy="443070"/>
          </a:xfrm>
          <a:prstGeom prst="rect">
            <a:avLst/>
          </a:prstGeom>
        </p:spPr>
        <p:txBody>
          <a:bodyPr vert="horz" wrap="square" lIns="0" tIns="12065" rIns="0" bIns="0" rtlCol="0">
            <a:spAutoFit/>
          </a:bodyPr>
          <a:lstStyle/>
          <a:p>
            <a:pPr marL="12700" algn="ctr">
              <a:lnSpc>
                <a:spcPct val="100000"/>
              </a:lnSpc>
              <a:spcBef>
                <a:spcPts val="95"/>
              </a:spcBef>
            </a:pPr>
            <a:r>
              <a:rPr sz="2800" spc="-15" dirty="0">
                <a:latin typeface="Times New Roman" panose="02020603050405020304" pitchFamily="18" charset="0"/>
                <a:cs typeface="Times New Roman" panose="02020603050405020304" pitchFamily="18" charset="0"/>
              </a:rPr>
              <a:t>Procedural</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30504"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sp>
        <p:nvSpPr>
          <p:cNvPr id="5" name="object 5"/>
          <p:cNvSpPr/>
          <p:nvPr/>
        </p:nvSpPr>
        <p:spPr>
          <a:xfrm>
            <a:off x="8453628" y="5715000"/>
            <a:ext cx="242570"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6" name="object 6"/>
          <p:cNvSpPr txBox="1">
            <a:spLocks noGrp="1"/>
          </p:cNvSpPr>
          <p:nvPr>
            <p:ph type="body" idx="1"/>
          </p:nvPr>
        </p:nvSpPr>
        <p:spPr>
          <a:xfrm>
            <a:off x="533400" y="1229613"/>
            <a:ext cx="8162797" cy="3890168"/>
          </a:xfrm>
          <a:prstGeom prst="rect">
            <a:avLst/>
          </a:prstGeom>
        </p:spPr>
        <p:txBody>
          <a:bodyPr vert="horz" wrap="square" lIns="0" tIns="12065" rIns="0" bIns="0" rtlCol="0">
            <a:spAutoFit/>
          </a:bodyPr>
          <a:lstStyle/>
          <a:p>
            <a:pPr marL="355600" marR="5080" indent="-343535" algn="just">
              <a:spcBef>
                <a:spcPts val="95"/>
              </a:spcBef>
            </a:pPr>
            <a:r>
              <a:rPr spc="-5" dirty="0">
                <a:latin typeface="Times New Roman" panose="02020603050405020304" pitchFamily="18" charset="0"/>
                <a:cs typeface="Times New Roman" panose="02020603050405020304" pitchFamily="18" charset="0"/>
              </a:rPr>
              <a:t>» </a:t>
            </a:r>
            <a:r>
              <a:rPr lang="en-IN" spc="-5" dirty="0">
                <a:latin typeface="Times New Roman" panose="02020603050405020304" pitchFamily="18" charset="0"/>
                <a:cs typeface="Times New Roman" panose="02020603050405020304" pitchFamily="18" charset="0"/>
              </a:rPr>
              <a:t>T</a:t>
            </a:r>
            <a:r>
              <a:rPr spc="-5" dirty="0">
                <a:latin typeface="Times New Roman" panose="02020603050405020304" pitchFamily="18" charset="0"/>
                <a:cs typeface="Times New Roman" panose="02020603050405020304" pitchFamily="18" charset="0"/>
              </a:rPr>
              <a:t>he </a:t>
            </a:r>
            <a:r>
              <a:rPr spc="-15" dirty="0">
                <a:latin typeface="Times New Roman" panose="02020603050405020304" pitchFamily="18" charset="0"/>
                <a:cs typeface="Times New Roman" panose="02020603050405020304" pitchFamily="18" charset="0"/>
              </a:rPr>
              <a:t>most </a:t>
            </a:r>
            <a:r>
              <a:rPr spc="-10" dirty="0">
                <a:latin typeface="Times New Roman" panose="02020603050405020304" pitchFamily="18" charset="0"/>
                <a:cs typeface="Times New Roman" panose="02020603050405020304" pitchFamily="18" charset="0"/>
              </a:rPr>
              <a:t>significant </a:t>
            </a:r>
            <a:r>
              <a:rPr spc="-5" dirty="0">
                <a:latin typeface="Times New Roman" panose="02020603050405020304" pitchFamily="18" charset="0"/>
                <a:cs typeface="Times New Roman" panose="02020603050405020304" pitchFamily="18" charset="0"/>
              </a:rPr>
              <a:t>signals </a:t>
            </a:r>
            <a:r>
              <a:rPr spc="-10" dirty="0">
                <a:latin typeface="Times New Roman" panose="02020603050405020304" pitchFamily="18" charset="0"/>
                <a:cs typeface="Times New Roman" panose="02020603050405020304" pitchFamily="18" charset="0"/>
              </a:rPr>
              <a:t>emanate </a:t>
            </a:r>
            <a:r>
              <a:rPr spc="-20" dirty="0">
                <a:latin typeface="Times New Roman" panose="02020603050405020304" pitchFamily="18" charset="0"/>
                <a:cs typeface="Times New Roman" panose="02020603050405020304" pitchFamily="18" charset="0"/>
              </a:rPr>
              <a:t>from </a:t>
            </a:r>
            <a:r>
              <a:rPr spc="-5" dirty="0">
                <a:latin typeface="Times New Roman" panose="02020603050405020304" pitchFamily="18" charset="0"/>
                <a:cs typeface="Times New Roman" panose="02020603050405020304" pitchFamily="18" charset="0"/>
              </a:rPr>
              <a:t>the  </a:t>
            </a:r>
            <a:r>
              <a:rPr spc="-10" dirty="0">
                <a:latin typeface="Times New Roman" panose="02020603050405020304" pitchFamily="18" charset="0"/>
                <a:cs typeface="Times New Roman" panose="02020603050405020304" pitchFamily="18" charset="0"/>
              </a:rPr>
              <a:t>monitoring </a:t>
            </a:r>
            <a:r>
              <a:rPr spc="-5" dirty="0">
                <a:latin typeface="Times New Roman" panose="02020603050405020304" pitchFamily="18" charset="0"/>
                <a:cs typeface="Times New Roman" panose="02020603050405020304" pitchFamily="18" charset="0"/>
              </a:rPr>
              <a:t>of the output </a:t>
            </a:r>
            <a:r>
              <a:rPr spc="-10" dirty="0">
                <a:latin typeface="Times New Roman" panose="02020603050405020304" pitchFamily="18" charset="0"/>
                <a:cs typeface="Times New Roman" panose="02020603050405020304" pitchFamily="18" charset="0"/>
              </a:rPr>
              <a:t>to </a:t>
            </a:r>
            <a:r>
              <a:rPr spc="-15" dirty="0">
                <a:latin typeface="Times New Roman" panose="02020603050405020304" pitchFamily="18" charset="0"/>
                <a:cs typeface="Times New Roman" panose="02020603050405020304" pitchFamily="18" charset="0"/>
              </a:rPr>
              <a:t>determine</a:t>
            </a:r>
            <a:r>
              <a:rPr lang="en-IN" spc="-15" dirty="0">
                <a:latin typeface="Times New Roman" panose="02020603050405020304" pitchFamily="18" charset="0"/>
                <a:cs typeface="Times New Roman" panose="02020603050405020304" pitchFamily="18" charset="0"/>
              </a:rPr>
              <a:t>,</a:t>
            </a:r>
            <a:r>
              <a:rPr spc="600" dirty="0">
                <a:latin typeface="Times New Roman" panose="02020603050405020304" pitchFamily="18" charset="0"/>
                <a:cs typeface="Times New Roman" panose="02020603050405020304" pitchFamily="18" charset="0"/>
              </a:rPr>
              <a:t> </a:t>
            </a:r>
            <a:r>
              <a:rPr spc="-15" dirty="0">
                <a:latin typeface="Times New Roman" panose="02020603050405020304" pitchFamily="18" charset="0"/>
                <a:cs typeface="Times New Roman" panose="02020603050405020304" pitchFamily="18" charset="0"/>
              </a:rPr>
              <a:t>if   </a:t>
            </a:r>
            <a:r>
              <a:rPr spc="-10" dirty="0">
                <a:latin typeface="Times New Roman" panose="02020603050405020304" pitchFamily="18" charset="0"/>
                <a:cs typeface="Times New Roman" panose="02020603050405020304" pitchFamily="18" charset="0"/>
              </a:rPr>
              <a:t>intended goals </a:t>
            </a:r>
            <a:r>
              <a:rPr spc="-25" dirty="0">
                <a:latin typeface="Times New Roman" panose="02020603050405020304" pitchFamily="18" charset="0"/>
                <a:cs typeface="Times New Roman" panose="02020603050405020304" pitchFamily="18" charset="0"/>
              </a:rPr>
              <a:t>have </a:t>
            </a:r>
            <a:r>
              <a:rPr spc="-10" dirty="0">
                <a:latin typeface="Times New Roman" panose="02020603050405020304" pitchFamily="18" charset="0"/>
                <a:cs typeface="Times New Roman" panose="02020603050405020304" pitchFamily="18" charset="0"/>
              </a:rPr>
              <a:t>been </a:t>
            </a:r>
            <a:r>
              <a:rPr spc="-20" dirty="0">
                <a:latin typeface="Times New Roman" panose="02020603050405020304" pitchFamily="18" charset="0"/>
                <a:cs typeface="Times New Roman" panose="02020603050405020304" pitchFamily="18" charset="0"/>
              </a:rPr>
              <a:t>attained,  </a:t>
            </a:r>
            <a:r>
              <a:rPr spc="-10" dirty="0">
                <a:latin typeface="Times New Roman" panose="02020603050405020304" pitchFamily="18" charset="0"/>
                <a:cs typeface="Times New Roman" panose="02020603050405020304" pitchFamily="18" charset="0"/>
              </a:rPr>
              <a:t>presumably </a:t>
            </a:r>
            <a:r>
              <a:rPr spc="-5" dirty="0">
                <a:latin typeface="Times New Roman" panose="02020603050405020304" pitchFamily="18" charset="0"/>
                <a:cs typeface="Times New Roman" panose="02020603050405020304" pitchFamily="18" charset="0"/>
              </a:rPr>
              <a:t>as a </a:t>
            </a:r>
            <a:r>
              <a:rPr spc="-15" dirty="0">
                <a:latin typeface="Times New Roman" panose="02020603050405020304" pitchFamily="18" charset="0"/>
                <a:cs typeface="Times New Roman" panose="02020603050405020304" pitchFamily="18" charset="0"/>
              </a:rPr>
              <a:t>result </a:t>
            </a:r>
            <a:r>
              <a:rPr spc="-5" dirty="0">
                <a:latin typeface="Times New Roman" panose="02020603050405020304" pitchFamily="18" charset="0"/>
                <a:cs typeface="Times New Roman" panose="02020603050405020304" pitchFamily="18" charset="0"/>
              </a:rPr>
              <a:t>of the </a:t>
            </a:r>
            <a:r>
              <a:rPr spc="-25" dirty="0">
                <a:latin typeface="Times New Roman" panose="02020603050405020304" pitchFamily="18" charset="0"/>
                <a:cs typeface="Times New Roman" panose="02020603050405020304" pitchFamily="18" charset="0"/>
              </a:rPr>
              <a:t>efforts </a:t>
            </a:r>
            <a:r>
              <a:rPr spc="-10" dirty="0">
                <a:latin typeface="Times New Roman" panose="02020603050405020304" pitchFamily="18" charset="0"/>
                <a:cs typeface="Times New Roman" panose="02020603050405020304" pitchFamily="18" charset="0"/>
              </a:rPr>
              <a:t>that  </a:t>
            </a:r>
            <a:r>
              <a:rPr spc="-15" dirty="0">
                <a:latin typeface="Times New Roman" panose="02020603050405020304" pitchFamily="18" charset="0"/>
                <a:cs typeface="Times New Roman" panose="02020603050405020304" pitchFamily="18" charset="0"/>
              </a:rPr>
              <a:t>went </a:t>
            </a:r>
            <a:r>
              <a:rPr spc="-20" dirty="0">
                <a:latin typeface="Times New Roman" panose="02020603050405020304" pitchFamily="18" charset="0"/>
                <a:cs typeface="Times New Roman" panose="02020603050405020304" pitchFamily="18" charset="0"/>
              </a:rPr>
              <a:t>into </a:t>
            </a:r>
            <a:r>
              <a:rPr spc="-5" dirty="0">
                <a:latin typeface="Times New Roman" panose="02020603050405020304" pitchFamily="18" charset="0"/>
                <a:cs typeface="Times New Roman" panose="02020603050405020304" pitchFamily="18" charset="0"/>
              </a:rPr>
              <a:t>the </a:t>
            </a:r>
            <a:r>
              <a:rPr spc="-10" dirty="0">
                <a:latin typeface="Times New Roman" panose="02020603050405020304" pitchFamily="18" charset="0"/>
                <a:cs typeface="Times New Roman" panose="02020603050405020304" pitchFamily="18" charset="0"/>
              </a:rPr>
              <a:t>initiative. </a:t>
            </a:r>
            <a:r>
              <a:rPr spc="-5" dirty="0">
                <a:latin typeface="Times New Roman" panose="02020603050405020304" pitchFamily="18" charset="0"/>
                <a:cs typeface="Times New Roman" panose="02020603050405020304" pitchFamily="18" charset="0"/>
              </a:rPr>
              <a:t>Outputs </a:t>
            </a:r>
            <a:r>
              <a:rPr spc="-20" dirty="0">
                <a:latin typeface="Times New Roman" panose="02020603050405020304" pitchFamily="18" charset="0"/>
                <a:cs typeface="Times New Roman" panose="02020603050405020304" pitchFamily="18" charset="0"/>
              </a:rPr>
              <a:t>may </a:t>
            </a:r>
            <a:r>
              <a:rPr spc="-5" dirty="0">
                <a:latin typeface="Times New Roman" panose="02020603050405020304" pitchFamily="18" charset="0"/>
                <a:cs typeface="Times New Roman" panose="02020603050405020304" pitchFamily="18" charset="0"/>
              </a:rPr>
              <a:t>not</a:t>
            </a:r>
            <a:r>
              <a:rPr spc="62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all</a:t>
            </a:r>
            <a:r>
              <a:rPr lang="en-IN" spc="-5" dirty="0">
                <a:latin typeface="Times New Roman" panose="02020603050405020304" pitchFamily="18" charset="0"/>
                <a:cs typeface="Times New Roman" panose="02020603050405020304" pitchFamily="18" charset="0"/>
              </a:rPr>
              <a:t> </a:t>
            </a:r>
            <a:r>
              <a:rPr lang="en-US" spc="-5" dirty="0">
                <a:solidFill>
                  <a:srgbClr val="675D58"/>
                </a:solidFill>
                <a:latin typeface="Times New Roman" panose="02020603050405020304" pitchFamily="18" charset="0"/>
                <a:cs typeface="Times New Roman" panose="02020603050405020304" pitchFamily="18" charset="0"/>
              </a:rPr>
              <a:t>l</a:t>
            </a:r>
            <a:r>
              <a:rPr lang="en-US" spc="-15" dirty="0">
                <a:solidFill>
                  <a:srgbClr val="675D58"/>
                </a:solidFill>
                <a:latin typeface="Times New Roman" panose="02020603050405020304" pitchFamily="18" charset="0"/>
                <a:cs typeface="Times New Roman" panose="02020603050405020304" pitchFamily="18" charset="0"/>
              </a:rPr>
              <a:t>e</a:t>
            </a:r>
            <a:r>
              <a:rPr lang="en-US" spc="-10" dirty="0">
                <a:solidFill>
                  <a:srgbClr val="675D58"/>
                </a:solidFill>
                <a:latin typeface="Times New Roman" panose="02020603050405020304" pitchFamily="18" charset="0"/>
                <a:cs typeface="Times New Roman" panose="02020603050405020304" pitchFamily="18" charset="0"/>
              </a:rPr>
              <a:t>n</a:t>
            </a:r>
            <a:r>
              <a:rPr lang="en-US" spc="-5" dirty="0">
                <a:solidFill>
                  <a:srgbClr val="675D58"/>
                </a:solidFill>
                <a:latin typeface="Times New Roman" panose="02020603050405020304" pitchFamily="18" charset="0"/>
                <a:cs typeface="Times New Roman" panose="02020603050405020304" pitchFamily="18" charset="0"/>
              </a:rPr>
              <a:t>d</a:t>
            </a:r>
            <a:r>
              <a:rPr lang="en-US" dirty="0">
                <a:solidFill>
                  <a:srgbClr val="675D58"/>
                </a:solidFill>
                <a:latin typeface="Times New Roman" panose="02020603050405020304" pitchFamily="18" charset="0"/>
                <a:cs typeface="Times New Roman" panose="02020603050405020304" pitchFamily="18" charset="0"/>
              </a:rPr>
              <a:t>	</a:t>
            </a:r>
            <a:r>
              <a:rPr lang="en-US" spc="-5" dirty="0">
                <a:solidFill>
                  <a:srgbClr val="675D58"/>
                </a:solidFill>
                <a:latin typeface="Times New Roman" panose="02020603050405020304" pitchFamily="18" charset="0"/>
                <a:cs typeface="Times New Roman" panose="02020603050405020304" pitchFamily="18" charset="0"/>
              </a:rPr>
              <a:t>themse</a:t>
            </a:r>
            <a:r>
              <a:rPr lang="en-US" spc="-20" dirty="0">
                <a:solidFill>
                  <a:srgbClr val="675D58"/>
                </a:solidFill>
                <a:latin typeface="Times New Roman" panose="02020603050405020304" pitchFamily="18" charset="0"/>
                <a:cs typeface="Times New Roman" panose="02020603050405020304" pitchFamily="18" charset="0"/>
              </a:rPr>
              <a:t>l</a:t>
            </a:r>
            <a:r>
              <a:rPr lang="en-US" spc="-35" dirty="0">
                <a:solidFill>
                  <a:srgbClr val="675D58"/>
                </a:solidFill>
                <a:latin typeface="Times New Roman" panose="02020603050405020304" pitchFamily="18" charset="0"/>
                <a:cs typeface="Times New Roman" panose="02020603050405020304" pitchFamily="18" charset="0"/>
              </a:rPr>
              <a:t>v</a:t>
            </a:r>
            <a:r>
              <a:rPr lang="en-US" spc="-5" dirty="0">
                <a:solidFill>
                  <a:srgbClr val="675D58"/>
                </a:solidFill>
                <a:latin typeface="Times New Roman" panose="02020603050405020304" pitchFamily="18" charset="0"/>
                <a:cs typeface="Times New Roman" panose="02020603050405020304" pitchFamily="18" charset="0"/>
              </a:rPr>
              <a:t>es</a:t>
            </a:r>
            <a:r>
              <a:rPr lang="en-US" dirty="0">
                <a:solidFill>
                  <a:srgbClr val="675D58"/>
                </a:solidFill>
                <a:latin typeface="Times New Roman" panose="02020603050405020304" pitchFamily="18" charset="0"/>
                <a:cs typeface="Times New Roman" panose="02020603050405020304" pitchFamily="18" charset="0"/>
              </a:rPr>
              <a:t>	</a:t>
            </a:r>
            <a:r>
              <a:rPr lang="en-US" spc="-35" dirty="0">
                <a:solidFill>
                  <a:srgbClr val="675D58"/>
                </a:solidFill>
                <a:latin typeface="Times New Roman" panose="02020603050405020304" pitchFamily="18" charset="0"/>
                <a:cs typeface="Times New Roman" panose="02020603050405020304" pitchFamily="18" charset="0"/>
              </a:rPr>
              <a:t>t</a:t>
            </a:r>
            <a:r>
              <a:rPr lang="en-US" spc="-5" dirty="0">
                <a:solidFill>
                  <a:srgbClr val="675D58"/>
                </a:solidFill>
                <a:latin typeface="Times New Roman" panose="02020603050405020304" pitchFamily="18" charset="0"/>
                <a:cs typeface="Times New Roman" panose="02020603050405020304" pitchFamily="18" charset="0"/>
              </a:rPr>
              <a:t>o</a:t>
            </a:r>
            <a:r>
              <a:rPr lang="en-US" dirty="0">
                <a:solidFill>
                  <a:srgbClr val="675D58"/>
                </a:solidFill>
                <a:latin typeface="Times New Roman" panose="02020603050405020304" pitchFamily="18" charset="0"/>
                <a:cs typeface="Times New Roman" panose="02020603050405020304" pitchFamily="18" charset="0"/>
              </a:rPr>
              <a:t>	</a:t>
            </a:r>
            <a:r>
              <a:rPr lang="en-US" spc="-50" dirty="0">
                <a:solidFill>
                  <a:srgbClr val="675D58"/>
                </a:solidFill>
                <a:latin typeface="Times New Roman" panose="02020603050405020304" pitchFamily="18" charset="0"/>
                <a:cs typeface="Times New Roman" panose="02020603050405020304" pitchFamily="18" charset="0"/>
              </a:rPr>
              <a:t>r</a:t>
            </a:r>
            <a:r>
              <a:rPr lang="en-US" spc="-20" dirty="0">
                <a:solidFill>
                  <a:srgbClr val="675D58"/>
                </a:solidFill>
                <a:latin typeface="Times New Roman" panose="02020603050405020304" pitchFamily="18" charset="0"/>
                <a:cs typeface="Times New Roman" panose="02020603050405020304" pitchFamily="18" charset="0"/>
              </a:rPr>
              <a:t>e</a:t>
            </a:r>
            <a:r>
              <a:rPr lang="en-US" spc="-5" dirty="0">
                <a:solidFill>
                  <a:srgbClr val="675D58"/>
                </a:solidFill>
                <a:latin typeface="Times New Roman" panose="02020603050405020304" pitchFamily="18" charset="0"/>
                <a:cs typeface="Times New Roman" panose="02020603050405020304" pitchFamily="18" charset="0"/>
              </a:rPr>
              <a:t>t</a:t>
            </a:r>
            <a:r>
              <a:rPr lang="en-US" spc="-75" dirty="0">
                <a:solidFill>
                  <a:srgbClr val="675D58"/>
                </a:solidFill>
                <a:latin typeface="Times New Roman" panose="02020603050405020304" pitchFamily="18" charset="0"/>
                <a:cs typeface="Times New Roman" panose="02020603050405020304" pitchFamily="18" charset="0"/>
              </a:rPr>
              <a:t>r</a:t>
            </a:r>
            <a:r>
              <a:rPr lang="en-US" spc="-5" dirty="0">
                <a:solidFill>
                  <a:srgbClr val="675D58"/>
                </a:solidFill>
                <a:latin typeface="Times New Roman" panose="02020603050405020304" pitchFamily="18" charset="0"/>
                <a:cs typeface="Times New Roman" panose="02020603050405020304" pitchFamily="18" charset="0"/>
              </a:rPr>
              <a:t>acing</a:t>
            </a:r>
            <a:r>
              <a:rPr lang="en-US" dirty="0">
                <a:solidFill>
                  <a:srgbClr val="675D58"/>
                </a:solidFill>
                <a:latin typeface="Times New Roman" panose="02020603050405020304" pitchFamily="18" charset="0"/>
                <a:cs typeface="Times New Roman" panose="02020603050405020304" pitchFamily="18" charset="0"/>
              </a:rPr>
              <a:t>	</a:t>
            </a:r>
            <a:r>
              <a:rPr lang="en-US" spc="-5" dirty="0">
                <a:solidFill>
                  <a:srgbClr val="675D58"/>
                </a:solidFill>
                <a:latin typeface="Times New Roman" panose="02020603050405020304" pitchFamily="18" charset="0"/>
                <a:cs typeface="Times New Roman" panose="02020603050405020304" pitchFamily="18" charset="0"/>
              </a:rPr>
              <a:t>the  </a:t>
            </a:r>
            <a:r>
              <a:rPr lang="en-US" spc="-10" dirty="0">
                <a:solidFill>
                  <a:srgbClr val="675D58"/>
                </a:solidFill>
                <a:latin typeface="Times New Roman" panose="02020603050405020304" pitchFamily="18" charset="0"/>
                <a:cs typeface="Times New Roman" panose="02020603050405020304" pitchFamily="18" charset="0"/>
              </a:rPr>
              <a:t>corresponding	</a:t>
            </a:r>
            <a:r>
              <a:rPr lang="en-US" spc="-5" dirty="0">
                <a:solidFill>
                  <a:srgbClr val="675D58"/>
                </a:solidFill>
                <a:latin typeface="Times New Roman" panose="02020603050405020304" pitchFamily="18" charset="0"/>
                <a:cs typeface="Times New Roman" panose="02020603050405020304" pitchFamily="18" charset="0"/>
              </a:rPr>
              <a:t>inputs.</a:t>
            </a:r>
            <a:r>
              <a:rPr lang="en-IN" spc="-10" dirty="0">
                <a:solidFill>
                  <a:srgbClr val="675D58"/>
                </a:solidFill>
                <a:latin typeface="Times New Roman" panose="02020603050405020304" pitchFamily="18" charset="0"/>
                <a:cs typeface="Times New Roman" panose="02020603050405020304" pitchFamily="18" charset="0"/>
              </a:rPr>
              <a:t> Th</a:t>
            </a:r>
            <a:r>
              <a:rPr lang="en-IN" spc="-5" dirty="0">
                <a:solidFill>
                  <a:srgbClr val="675D58"/>
                </a:solidFill>
                <a:latin typeface="Times New Roman" panose="02020603050405020304" pitchFamily="18" charset="0"/>
                <a:cs typeface="Times New Roman" panose="02020603050405020304" pitchFamily="18" charset="0"/>
              </a:rPr>
              <a:t>e</a:t>
            </a:r>
            <a:r>
              <a:rPr lang="en-IN" dirty="0">
                <a:solidFill>
                  <a:srgbClr val="675D58"/>
                </a:solidFill>
                <a:latin typeface="Times New Roman" panose="02020603050405020304" pitchFamily="18" charset="0"/>
                <a:cs typeface="Times New Roman" panose="02020603050405020304" pitchFamily="18" charset="0"/>
              </a:rPr>
              <a:t>	</a:t>
            </a:r>
            <a:r>
              <a:rPr lang="en-IN" spc="-5" dirty="0">
                <a:solidFill>
                  <a:srgbClr val="675D58"/>
                </a:solidFill>
                <a:latin typeface="Times New Roman" panose="02020603050405020304" pitchFamily="18" charset="0"/>
                <a:cs typeface="Times New Roman" panose="02020603050405020304" pitchFamily="18" charset="0"/>
              </a:rPr>
              <a:t>empha</a:t>
            </a:r>
            <a:r>
              <a:rPr lang="en-IN" spc="10" dirty="0">
                <a:solidFill>
                  <a:srgbClr val="675D58"/>
                </a:solidFill>
                <a:latin typeface="Times New Roman" panose="02020603050405020304" pitchFamily="18" charset="0"/>
                <a:cs typeface="Times New Roman" panose="02020603050405020304" pitchFamily="18" charset="0"/>
              </a:rPr>
              <a:t>s</a:t>
            </a:r>
            <a:r>
              <a:rPr lang="en-IN" spc="-5" dirty="0">
                <a:solidFill>
                  <a:srgbClr val="675D58"/>
                </a:solidFill>
                <a:latin typeface="Times New Roman" panose="02020603050405020304" pitchFamily="18" charset="0"/>
                <a:cs typeface="Times New Roman" panose="02020603050405020304" pitchFamily="18" charset="0"/>
              </a:rPr>
              <a:t>is</a:t>
            </a:r>
            <a:r>
              <a:rPr lang="en-IN" dirty="0">
                <a:solidFill>
                  <a:srgbClr val="675D58"/>
                </a:solidFill>
                <a:latin typeface="Times New Roman" panose="02020603050405020304" pitchFamily="18" charset="0"/>
                <a:cs typeface="Times New Roman" panose="02020603050405020304" pitchFamily="18" charset="0"/>
              </a:rPr>
              <a:t>	i</a:t>
            </a:r>
            <a:r>
              <a:rPr lang="en-IN" spc="-5" dirty="0">
                <a:solidFill>
                  <a:srgbClr val="675D58"/>
                </a:solidFill>
                <a:latin typeface="Times New Roman" panose="02020603050405020304" pitchFamily="18" charset="0"/>
                <a:cs typeface="Times New Roman" panose="02020603050405020304" pitchFamily="18" charset="0"/>
              </a:rPr>
              <a:t>s</a:t>
            </a:r>
            <a:r>
              <a:rPr lang="en-IN" dirty="0">
                <a:solidFill>
                  <a:srgbClr val="675D58"/>
                </a:solidFill>
                <a:latin typeface="Times New Roman" panose="02020603050405020304" pitchFamily="18" charset="0"/>
                <a:cs typeface="Times New Roman" panose="02020603050405020304" pitchFamily="18" charset="0"/>
              </a:rPr>
              <a:t>	</a:t>
            </a:r>
            <a:r>
              <a:rPr lang="en-IN" spc="5" dirty="0">
                <a:solidFill>
                  <a:srgbClr val="675D58"/>
                </a:solidFill>
                <a:latin typeface="Times New Roman" panose="02020603050405020304" pitchFamily="18" charset="0"/>
                <a:cs typeface="Times New Roman" panose="02020603050405020304" pitchFamily="18" charset="0"/>
              </a:rPr>
              <a:t>on </a:t>
            </a:r>
            <a:r>
              <a:rPr lang="en-IN" spc="-10" dirty="0">
                <a:solidFill>
                  <a:srgbClr val="675D58"/>
                </a:solidFill>
                <a:latin typeface="Times New Roman" panose="02020603050405020304" pitchFamily="18" charset="0"/>
                <a:cs typeface="Times New Roman" panose="02020603050405020304" pitchFamily="18" charset="0"/>
              </a:rPr>
              <a:t>results,	eventual	outcomes,</a:t>
            </a:r>
            <a:r>
              <a:rPr lang="en-IN" spc="-5" dirty="0">
                <a:solidFill>
                  <a:srgbClr val="675D58"/>
                </a:solidFill>
                <a:latin typeface="Times New Roman" panose="02020603050405020304" pitchFamily="18" charset="0"/>
                <a:cs typeface="Times New Roman" panose="02020603050405020304" pitchFamily="18" charset="0"/>
              </a:rPr>
              <a:t> impa</a:t>
            </a:r>
            <a:r>
              <a:rPr lang="en-IN" dirty="0">
                <a:solidFill>
                  <a:srgbClr val="675D58"/>
                </a:solidFill>
                <a:latin typeface="Times New Roman" panose="02020603050405020304" pitchFamily="18" charset="0"/>
                <a:cs typeface="Times New Roman" panose="02020603050405020304" pitchFamily="18" charset="0"/>
              </a:rPr>
              <a:t>c</a:t>
            </a:r>
            <a:r>
              <a:rPr lang="en-IN" spc="-5" dirty="0">
                <a:solidFill>
                  <a:srgbClr val="675D58"/>
                </a:solidFill>
                <a:latin typeface="Times New Roman" panose="02020603050405020304" pitchFamily="18" charset="0"/>
                <a:cs typeface="Times New Roman" panose="02020603050405020304" pitchFamily="18" charset="0"/>
              </a:rPr>
              <a:t>ts,</a:t>
            </a:r>
            <a:r>
              <a:rPr lang="en-IN" dirty="0">
                <a:solidFill>
                  <a:srgbClr val="675D58"/>
                </a:solidFill>
                <a:latin typeface="Times New Roman" panose="02020603050405020304" pitchFamily="18" charset="0"/>
                <a:cs typeface="Times New Roman" panose="02020603050405020304" pitchFamily="18" charset="0"/>
              </a:rPr>
              <a:t>	</a:t>
            </a:r>
            <a:r>
              <a:rPr lang="en-IN" spc="-5" dirty="0">
                <a:solidFill>
                  <a:srgbClr val="675D58"/>
                </a:solidFill>
                <a:latin typeface="Times New Roman" panose="02020603050405020304" pitchFamily="18" charset="0"/>
                <a:cs typeface="Times New Roman" panose="02020603050405020304" pitchFamily="18" charset="0"/>
              </a:rPr>
              <a:t>a</a:t>
            </a:r>
            <a:r>
              <a:rPr lang="en-IN" spc="5" dirty="0">
                <a:solidFill>
                  <a:srgbClr val="675D58"/>
                </a:solidFill>
                <a:latin typeface="Times New Roman" panose="02020603050405020304" pitchFamily="18" charset="0"/>
                <a:cs typeface="Times New Roman" panose="02020603050405020304" pitchFamily="18" charset="0"/>
              </a:rPr>
              <a:t>n</a:t>
            </a:r>
            <a:r>
              <a:rPr lang="en-IN" spc="-5" dirty="0">
                <a:solidFill>
                  <a:srgbClr val="675D58"/>
                </a:solidFill>
                <a:latin typeface="Times New Roman" panose="02020603050405020304" pitchFamily="18" charset="0"/>
                <a:cs typeface="Times New Roman" panose="02020603050405020304" pitchFamily="18" charset="0"/>
              </a:rPr>
              <a:t>d </a:t>
            </a:r>
            <a:r>
              <a:rPr lang="en-US" spc="-10" dirty="0">
                <a:solidFill>
                  <a:srgbClr val="675D58"/>
                </a:solidFill>
                <a:latin typeface="Times New Roman" panose="02020603050405020304" pitchFamily="18" charset="0"/>
                <a:cs typeface="Times New Roman" panose="02020603050405020304" pitchFamily="18" charset="0"/>
              </a:rPr>
              <a:t>constitutes </a:t>
            </a:r>
            <a:r>
              <a:rPr lang="en-US" dirty="0">
                <a:solidFill>
                  <a:srgbClr val="675D58"/>
                </a:solidFill>
                <a:latin typeface="Times New Roman" panose="02020603050405020304" pitchFamily="18" charset="0"/>
                <a:cs typeface="Times New Roman" panose="02020603050405020304" pitchFamily="18" charset="0"/>
              </a:rPr>
              <a:t>an </a:t>
            </a:r>
            <a:r>
              <a:rPr lang="en-US" spc="-15" dirty="0">
                <a:solidFill>
                  <a:srgbClr val="675D58"/>
                </a:solidFill>
                <a:latin typeface="Times New Roman" panose="02020603050405020304" pitchFamily="18" charset="0"/>
                <a:cs typeface="Times New Roman" panose="02020603050405020304" pitchFamily="18" charset="0"/>
              </a:rPr>
              <a:t>enlargement </a:t>
            </a:r>
            <a:r>
              <a:rPr lang="en-US" spc="-5" dirty="0">
                <a:solidFill>
                  <a:srgbClr val="675D58"/>
                </a:solidFill>
                <a:latin typeface="Times New Roman" panose="02020603050405020304" pitchFamily="18" charset="0"/>
                <a:cs typeface="Times New Roman" panose="02020603050405020304" pitchFamily="18" charset="0"/>
              </a:rPr>
              <a:t>of the </a:t>
            </a:r>
            <a:r>
              <a:rPr lang="en-US" spc="-10" dirty="0">
                <a:solidFill>
                  <a:srgbClr val="675D58"/>
                </a:solidFill>
                <a:latin typeface="Times New Roman" panose="02020603050405020304" pitchFamily="18" charset="0"/>
                <a:cs typeface="Times New Roman" panose="02020603050405020304" pitchFamily="18" charset="0"/>
              </a:rPr>
              <a:t>scope </a:t>
            </a:r>
            <a:r>
              <a:rPr lang="en-US" spc="-5" dirty="0">
                <a:solidFill>
                  <a:srgbClr val="675D58"/>
                </a:solidFill>
                <a:latin typeface="Times New Roman" panose="02020603050405020304" pitchFamily="18" charset="0"/>
                <a:cs typeface="Times New Roman" panose="02020603050405020304" pitchFamily="18" charset="0"/>
              </a:rPr>
              <a:t>of  </a:t>
            </a:r>
            <a:r>
              <a:rPr lang="en-US" spc="-15" dirty="0">
                <a:solidFill>
                  <a:srgbClr val="675D58"/>
                </a:solidFill>
                <a:latin typeface="Times New Roman" panose="02020603050405020304" pitchFamily="18" charset="0"/>
                <a:cs typeface="Times New Roman" panose="02020603050405020304" pitchFamily="18" charset="0"/>
              </a:rPr>
              <a:t>accountability </a:t>
            </a:r>
            <a:r>
              <a:rPr lang="en-US" spc="-20" dirty="0">
                <a:solidFill>
                  <a:srgbClr val="675D58"/>
                </a:solidFill>
                <a:latin typeface="Times New Roman" panose="02020603050405020304" pitchFamily="18" charset="0"/>
                <a:cs typeface="Times New Roman" panose="02020603050405020304" pitchFamily="18" charset="0"/>
              </a:rPr>
              <a:t>into </a:t>
            </a:r>
            <a:r>
              <a:rPr lang="en-US" spc="-10" dirty="0">
                <a:solidFill>
                  <a:srgbClr val="675D58"/>
                </a:solidFill>
                <a:latin typeface="Times New Roman" panose="02020603050405020304" pitchFamily="18" charset="0"/>
                <a:cs typeface="Times New Roman" panose="02020603050405020304" pitchFamily="18" charset="0"/>
              </a:rPr>
              <a:t>what is </a:t>
            </a:r>
            <a:r>
              <a:rPr lang="en-US" spc="-5" dirty="0">
                <a:solidFill>
                  <a:srgbClr val="675D58"/>
                </a:solidFill>
                <a:latin typeface="Times New Roman" panose="02020603050405020304" pitchFamily="18" charset="0"/>
                <a:cs typeface="Times New Roman" panose="02020603050405020304" pitchFamily="18" charset="0"/>
              </a:rPr>
              <a:t>called  </a:t>
            </a:r>
            <a:r>
              <a:rPr lang="en-US" spc="-15" dirty="0">
                <a:solidFill>
                  <a:srgbClr val="675D58"/>
                </a:solidFill>
                <a:latin typeface="Times New Roman" panose="02020603050405020304" pitchFamily="18" charset="0"/>
                <a:cs typeface="Times New Roman" panose="02020603050405020304" pitchFamily="18" charset="0"/>
              </a:rPr>
              <a:t>effectiveness.</a:t>
            </a:r>
            <a:endParaRPr spc="-5" dirty="0">
              <a:latin typeface="Times New Roman" panose="02020603050405020304" pitchFamily="18" charset="0"/>
              <a:cs typeface="Times New Roman" panose="02020603050405020304" pitchFamily="18" charset="0"/>
            </a:endParaRPr>
          </a:p>
        </p:txBody>
      </p:sp>
      <p:sp>
        <p:nvSpPr>
          <p:cNvPr id="12" name="object 12"/>
          <p:cNvSpPr txBox="1">
            <a:spLocks noGrp="1"/>
          </p:cNvSpPr>
          <p:nvPr>
            <p:ph type="title"/>
          </p:nvPr>
        </p:nvSpPr>
        <p:spPr>
          <a:xfrm>
            <a:off x="3276600" y="314655"/>
            <a:ext cx="2477008" cy="443070"/>
          </a:xfrm>
          <a:prstGeom prst="rect">
            <a:avLst/>
          </a:prstGeom>
        </p:spPr>
        <p:txBody>
          <a:bodyPr vert="horz" wrap="square" lIns="0" tIns="12065" rIns="0" bIns="0" rtlCol="0">
            <a:spAutoFit/>
          </a:bodyPr>
          <a:lstStyle/>
          <a:p>
            <a:pPr marL="12700">
              <a:lnSpc>
                <a:spcPct val="100000"/>
              </a:lnSpc>
              <a:spcBef>
                <a:spcPts val="95"/>
              </a:spcBef>
            </a:pPr>
            <a:r>
              <a:rPr sz="2800" spc="-10" dirty="0">
                <a:latin typeface="Times New Roman" panose="02020603050405020304" pitchFamily="18" charset="0"/>
                <a:cs typeface="Times New Roman" panose="02020603050405020304" pitchFamily="18" charset="0"/>
              </a:rPr>
              <a:t>Consequential</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68605" y="1066800"/>
            <a:ext cx="6320790" cy="1732280"/>
          </a:xfrm>
          <a:prstGeom prst="rect">
            <a:avLst/>
          </a:prstGeom>
        </p:spPr>
        <p:txBody>
          <a:bodyPr vert="horz" wrap="square" lIns="0" tIns="12065" rIns="0" bIns="0" rtlCol="0">
            <a:spAutoFit/>
          </a:bodyPr>
          <a:lstStyle/>
          <a:p>
            <a:pPr marL="12700" marR="5080">
              <a:lnSpc>
                <a:spcPct val="100000"/>
              </a:lnSpc>
              <a:spcBef>
                <a:spcPts val="95"/>
              </a:spcBef>
            </a:pPr>
            <a:r>
              <a:rPr spc="-170" dirty="0">
                <a:solidFill>
                  <a:srgbClr val="FFFF00"/>
                </a:solidFill>
              </a:rPr>
              <a:t>These</a:t>
            </a:r>
            <a:r>
              <a:rPr spc="-225" dirty="0">
                <a:solidFill>
                  <a:srgbClr val="FFFF00"/>
                </a:solidFill>
              </a:rPr>
              <a:t> </a:t>
            </a:r>
            <a:r>
              <a:rPr spc="-85" dirty="0">
                <a:solidFill>
                  <a:srgbClr val="FFFF00"/>
                </a:solidFill>
              </a:rPr>
              <a:t>actions</a:t>
            </a:r>
            <a:r>
              <a:rPr spc="-200" dirty="0">
                <a:solidFill>
                  <a:srgbClr val="FFFF00"/>
                </a:solidFill>
              </a:rPr>
              <a:t> </a:t>
            </a:r>
            <a:r>
              <a:rPr spc="-114" dirty="0">
                <a:solidFill>
                  <a:srgbClr val="FFFF00"/>
                </a:solidFill>
              </a:rPr>
              <a:t>convey</a:t>
            </a:r>
            <a:r>
              <a:rPr spc="-240" dirty="0">
                <a:solidFill>
                  <a:srgbClr val="FFFF00"/>
                </a:solidFill>
              </a:rPr>
              <a:t> </a:t>
            </a:r>
            <a:r>
              <a:rPr spc="-20" dirty="0">
                <a:solidFill>
                  <a:srgbClr val="FFFF00"/>
                </a:solidFill>
              </a:rPr>
              <a:t>the</a:t>
            </a:r>
            <a:r>
              <a:rPr spc="-220" dirty="0">
                <a:solidFill>
                  <a:srgbClr val="FFFF00"/>
                </a:solidFill>
              </a:rPr>
              <a:t> </a:t>
            </a:r>
            <a:r>
              <a:rPr spc="-170" dirty="0">
                <a:solidFill>
                  <a:srgbClr val="FFFF00"/>
                </a:solidFill>
              </a:rPr>
              <a:t>message</a:t>
            </a:r>
            <a:r>
              <a:rPr spc="-204" dirty="0">
                <a:solidFill>
                  <a:srgbClr val="FFFF00"/>
                </a:solidFill>
              </a:rPr>
              <a:t> </a:t>
            </a:r>
            <a:r>
              <a:rPr spc="25" dirty="0">
                <a:solidFill>
                  <a:srgbClr val="FFFF00"/>
                </a:solidFill>
              </a:rPr>
              <a:t>that</a:t>
            </a:r>
            <a:r>
              <a:rPr spc="-210" dirty="0">
                <a:solidFill>
                  <a:srgbClr val="FFFF00"/>
                </a:solidFill>
              </a:rPr>
              <a:t> </a:t>
            </a:r>
            <a:r>
              <a:rPr spc="-20" dirty="0">
                <a:solidFill>
                  <a:srgbClr val="FFFF00"/>
                </a:solidFill>
              </a:rPr>
              <a:t>the  </a:t>
            </a:r>
            <a:r>
              <a:rPr spc="-65" dirty="0">
                <a:solidFill>
                  <a:srgbClr val="FFFF00"/>
                </a:solidFill>
              </a:rPr>
              <a:t>public</a:t>
            </a:r>
            <a:r>
              <a:rPr spc="-215" dirty="0">
                <a:solidFill>
                  <a:srgbClr val="FFFF00"/>
                </a:solidFill>
              </a:rPr>
              <a:t> </a:t>
            </a:r>
            <a:r>
              <a:rPr spc="-35" dirty="0">
                <a:solidFill>
                  <a:srgbClr val="FFFF00"/>
                </a:solidFill>
              </a:rPr>
              <a:t>interest</a:t>
            </a:r>
            <a:r>
              <a:rPr spc="-204" dirty="0">
                <a:solidFill>
                  <a:srgbClr val="FFFF00"/>
                </a:solidFill>
              </a:rPr>
              <a:t> </a:t>
            </a:r>
            <a:r>
              <a:rPr spc="-125" dirty="0">
                <a:solidFill>
                  <a:srgbClr val="FFFF00"/>
                </a:solidFill>
              </a:rPr>
              <a:t>is</a:t>
            </a:r>
            <a:r>
              <a:rPr spc="-210" dirty="0">
                <a:solidFill>
                  <a:srgbClr val="FFFF00"/>
                </a:solidFill>
              </a:rPr>
              <a:t> </a:t>
            </a:r>
            <a:r>
              <a:rPr spc="10" dirty="0">
                <a:solidFill>
                  <a:srgbClr val="FFFF00"/>
                </a:solidFill>
              </a:rPr>
              <a:t>not</a:t>
            </a:r>
            <a:r>
              <a:rPr spc="-225" dirty="0">
                <a:solidFill>
                  <a:srgbClr val="FFFF00"/>
                </a:solidFill>
              </a:rPr>
              <a:t> </a:t>
            </a:r>
            <a:r>
              <a:rPr spc="30" dirty="0">
                <a:solidFill>
                  <a:srgbClr val="FFFF00"/>
                </a:solidFill>
              </a:rPr>
              <a:t>that</a:t>
            </a:r>
            <a:r>
              <a:rPr spc="-220" dirty="0">
                <a:solidFill>
                  <a:srgbClr val="FFFF00"/>
                </a:solidFill>
              </a:rPr>
              <a:t> </a:t>
            </a:r>
            <a:r>
              <a:rPr spc="-5" dirty="0">
                <a:solidFill>
                  <a:srgbClr val="FFFF00"/>
                </a:solidFill>
              </a:rPr>
              <a:t>important</a:t>
            </a:r>
            <a:r>
              <a:rPr spc="-190" dirty="0">
                <a:solidFill>
                  <a:srgbClr val="FFFF00"/>
                </a:solidFill>
              </a:rPr>
              <a:t> </a:t>
            </a:r>
            <a:r>
              <a:rPr spc="-10" dirty="0">
                <a:solidFill>
                  <a:srgbClr val="FFFF00"/>
                </a:solidFill>
              </a:rPr>
              <a:t>after</a:t>
            </a:r>
          </a:p>
          <a:p>
            <a:pPr marL="12700" marR="46355">
              <a:lnSpc>
                <a:spcPct val="100000"/>
              </a:lnSpc>
            </a:pPr>
            <a:r>
              <a:rPr spc="-45" dirty="0">
                <a:solidFill>
                  <a:srgbClr val="FFFF00"/>
                </a:solidFill>
              </a:rPr>
              <a:t>all</a:t>
            </a:r>
            <a:r>
              <a:rPr spc="-215" dirty="0">
                <a:solidFill>
                  <a:srgbClr val="FFFF00"/>
                </a:solidFill>
              </a:rPr>
              <a:t> </a:t>
            </a:r>
            <a:r>
              <a:rPr spc="-114" dirty="0">
                <a:solidFill>
                  <a:srgbClr val="FFFF00"/>
                </a:solidFill>
              </a:rPr>
              <a:t>and</a:t>
            </a:r>
            <a:r>
              <a:rPr spc="-220" dirty="0">
                <a:solidFill>
                  <a:srgbClr val="FFFF00"/>
                </a:solidFill>
              </a:rPr>
              <a:t> </a:t>
            </a:r>
            <a:r>
              <a:rPr spc="30" dirty="0">
                <a:solidFill>
                  <a:srgbClr val="FFFF00"/>
                </a:solidFill>
              </a:rPr>
              <a:t>that</a:t>
            </a:r>
            <a:r>
              <a:rPr spc="-210" dirty="0">
                <a:solidFill>
                  <a:srgbClr val="FFFF00"/>
                </a:solidFill>
              </a:rPr>
              <a:t> </a:t>
            </a:r>
            <a:r>
              <a:rPr spc="-190" dirty="0">
                <a:solidFill>
                  <a:srgbClr val="FFFF00"/>
                </a:solidFill>
              </a:rPr>
              <a:t>a</a:t>
            </a:r>
            <a:r>
              <a:rPr spc="-215" dirty="0">
                <a:solidFill>
                  <a:srgbClr val="FFFF00"/>
                </a:solidFill>
              </a:rPr>
              <a:t> </a:t>
            </a:r>
            <a:r>
              <a:rPr spc="25" dirty="0">
                <a:solidFill>
                  <a:srgbClr val="FFFF00"/>
                </a:solidFill>
              </a:rPr>
              <a:t>“thick</a:t>
            </a:r>
            <a:r>
              <a:rPr spc="-220" dirty="0">
                <a:solidFill>
                  <a:srgbClr val="FFFF00"/>
                </a:solidFill>
              </a:rPr>
              <a:t> </a:t>
            </a:r>
            <a:r>
              <a:rPr spc="-50" dirty="0">
                <a:solidFill>
                  <a:srgbClr val="FFFF00"/>
                </a:solidFill>
              </a:rPr>
              <a:t>face”</a:t>
            </a:r>
            <a:r>
              <a:rPr spc="-204" dirty="0">
                <a:solidFill>
                  <a:srgbClr val="FFFF00"/>
                </a:solidFill>
              </a:rPr>
              <a:t> </a:t>
            </a:r>
            <a:r>
              <a:rPr spc="-195" dirty="0">
                <a:solidFill>
                  <a:srgbClr val="FFFF00"/>
                </a:solidFill>
              </a:rPr>
              <a:t>–</a:t>
            </a:r>
            <a:r>
              <a:rPr spc="-225" dirty="0">
                <a:solidFill>
                  <a:srgbClr val="FFFF00"/>
                </a:solidFill>
              </a:rPr>
              <a:t> </a:t>
            </a:r>
            <a:r>
              <a:rPr spc="25" dirty="0">
                <a:solidFill>
                  <a:srgbClr val="FFFF00"/>
                </a:solidFill>
              </a:rPr>
              <a:t>with</a:t>
            </a:r>
            <a:r>
              <a:rPr spc="-215" dirty="0">
                <a:solidFill>
                  <a:srgbClr val="FFFF00"/>
                </a:solidFill>
              </a:rPr>
              <a:t> </a:t>
            </a:r>
            <a:r>
              <a:rPr spc="-70" dirty="0">
                <a:solidFill>
                  <a:srgbClr val="FFFF00"/>
                </a:solidFill>
              </a:rPr>
              <a:t>power</a:t>
            </a:r>
            <a:r>
              <a:rPr spc="-220" dirty="0">
                <a:solidFill>
                  <a:srgbClr val="FFFF00"/>
                </a:solidFill>
              </a:rPr>
              <a:t> </a:t>
            </a:r>
            <a:r>
              <a:rPr spc="-114" dirty="0">
                <a:solidFill>
                  <a:srgbClr val="FFFF00"/>
                </a:solidFill>
              </a:rPr>
              <a:t>and  </a:t>
            </a:r>
            <a:r>
              <a:rPr spc="-40" dirty="0">
                <a:solidFill>
                  <a:srgbClr val="FFFF00"/>
                </a:solidFill>
              </a:rPr>
              <a:t>wealth</a:t>
            </a:r>
            <a:r>
              <a:rPr spc="-220" dirty="0">
                <a:solidFill>
                  <a:srgbClr val="FFFF00"/>
                </a:solidFill>
              </a:rPr>
              <a:t> </a:t>
            </a:r>
            <a:r>
              <a:rPr spc="-195" dirty="0">
                <a:solidFill>
                  <a:srgbClr val="FFFF00"/>
                </a:solidFill>
              </a:rPr>
              <a:t>–</a:t>
            </a:r>
            <a:r>
              <a:rPr spc="-225" dirty="0">
                <a:solidFill>
                  <a:srgbClr val="FFFF00"/>
                </a:solidFill>
              </a:rPr>
              <a:t> </a:t>
            </a:r>
            <a:r>
              <a:rPr spc="-85" dirty="0">
                <a:solidFill>
                  <a:srgbClr val="FFFF00"/>
                </a:solidFill>
              </a:rPr>
              <a:t>could</a:t>
            </a:r>
            <a:r>
              <a:rPr spc="-229" dirty="0">
                <a:solidFill>
                  <a:srgbClr val="FFFF00"/>
                </a:solidFill>
              </a:rPr>
              <a:t> </a:t>
            </a:r>
            <a:r>
              <a:rPr spc="-40" dirty="0">
                <a:solidFill>
                  <a:srgbClr val="FFFF00"/>
                </a:solidFill>
              </a:rPr>
              <a:t>violate</a:t>
            </a:r>
            <a:r>
              <a:rPr spc="-220" dirty="0">
                <a:solidFill>
                  <a:srgbClr val="FFFF00"/>
                </a:solidFill>
              </a:rPr>
              <a:t> </a:t>
            </a:r>
            <a:r>
              <a:rPr spc="105" dirty="0">
                <a:solidFill>
                  <a:srgbClr val="FFFF00"/>
                </a:solidFill>
              </a:rPr>
              <a:t>it</a:t>
            </a:r>
            <a:r>
              <a:rPr spc="-204" dirty="0">
                <a:solidFill>
                  <a:srgbClr val="FFFF00"/>
                </a:solidFill>
              </a:rPr>
              <a:t> </a:t>
            </a:r>
            <a:r>
              <a:rPr spc="25" dirty="0">
                <a:solidFill>
                  <a:srgbClr val="FFFF00"/>
                </a:solidFill>
              </a:rPr>
              <a:t>with</a:t>
            </a:r>
            <a:r>
              <a:rPr spc="-225" dirty="0">
                <a:solidFill>
                  <a:srgbClr val="FFFF00"/>
                </a:solidFill>
              </a:rPr>
              <a:t> </a:t>
            </a:r>
            <a:r>
              <a:rPr spc="50" dirty="0">
                <a:solidFill>
                  <a:srgbClr val="FFFF00"/>
                </a:solidFill>
              </a:rPr>
              <a:t>little</a:t>
            </a:r>
            <a:r>
              <a:rPr spc="-220" dirty="0">
                <a:solidFill>
                  <a:srgbClr val="FFFF00"/>
                </a:solidFill>
              </a:rPr>
              <a:t> </a:t>
            </a:r>
            <a:r>
              <a:rPr spc="-65" dirty="0">
                <a:solidFill>
                  <a:srgbClr val="FFFF00"/>
                </a:solidFill>
              </a:rPr>
              <a:t>risk.</a:t>
            </a:r>
          </a:p>
        </p:txBody>
      </p:sp>
    </p:spTree>
    <p:extLst>
      <p:ext uri="{BB962C8B-B14F-4D97-AF65-F5344CB8AC3E}">
        <p14:creationId xmlns:p14="http://schemas.microsoft.com/office/powerpoint/2010/main" val="2461356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30504"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a:p>
          </p:txBody>
        </p:sp>
      </p:grpSp>
      <p:sp>
        <p:nvSpPr>
          <p:cNvPr id="5" name="object 5"/>
          <p:cNvSpPr/>
          <p:nvPr/>
        </p:nvSpPr>
        <p:spPr>
          <a:xfrm>
            <a:off x="8453628" y="5715000"/>
            <a:ext cx="242570"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a:p>
        </p:txBody>
      </p:sp>
      <p:sp>
        <p:nvSpPr>
          <p:cNvPr id="6" name="object 6"/>
          <p:cNvSpPr txBox="1"/>
          <p:nvPr/>
        </p:nvSpPr>
        <p:spPr>
          <a:xfrm>
            <a:off x="1087437" y="1676400"/>
            <a:ext cx="6969125" cy="2585720"/>
          </a:xfrm>
          <a:prstGeom prst="rect">
            <a:avLst/>
          </a:prstGeom>
        </p:spPr>
        <p:txBody>
          <a:bodyPr vert="horz" wrap="square" lIns="0" tIns="12065" rIns="0" bIns="0" rtlCol="0">
            <a:spAutoFit/>
          </a:bodyPr>
          <a:lstStyle/>
          <a:p>
            <a:pPr marL="355600" marR="5080" indent="-343535" algn="just">
              <a:lnSpc>
                <a:spcPct val="100000"/>
              </a:lnSpc>
              <a:spcBef>
                <a:spcPts val="95"/>
              </a:spcBef>
            </a:pPr>
            <a:r>
              <a:rPr sz="2800" spc="-5" dirty="0">
                <a:solidFill>
                  <a:srgbClr val="675D58"/>
                </a:solidFill>
                <a:latin typeface="Times New Roman" panose="02020603050405020304" pitchFamily="18" charset="0"/>
                <a:cs typeface="Times New Roman" panose="02020603050405020304" pitchFamily="18" charset="0"/>
              </a:rPr>
              <a:t> Public </a:t>
            </a:r>
            <a:r>
              <a:rPr sz="2800" spc="-10" dirty="0">
                <a:solidFill>
                  <a:srgbClr val="675D58"/>
                </a:solidFill>
                <a:latin typeface="Times New Roman" panose="02020603050405020304" pitchFamily="18" charset="0"/>
                <a:cs typeface="Times New Roman" panose="02020603050405020304" pitchFamily="18" charset="0"/>
              </a:rPr>
              <a:t>office is </a:t>
            </a:r>
            <a:r>
              <a:rPr sz="2800" spc="-5" dirty="0">
                <a:solidFill>
                  <a:srgbClr val="675D58"/>
                </a:solidFill>
                <a:latin typeface="Times New Roman" panose="02020603050405020304" pitchFamily="18" charset="0"/>
                <a:cs typeface="Times New Roman" panose="02020603050405020304" pitchFamily="18" charset="0"/>
              </a:rPr>
              <a:t>a public </a:t>
            </a:r>
            <a:r>
              <a:rPr sz="2800" spc="-10" dirty="0">
                <a:solidFill>
                  <a:srgbClr val="675D58"/>
                </a:solidFill>
                <a:latin typeface="Times New Roman" panose="02020603050405020304" pitchFamily="18" charset="0"/>
                <a:cs typeface="Times New Roman" panose="02020603050405020304" pitchFamily="18" charset="0"/>
              </a:rPr>
              <a:t>trust. </a:t>
            </a:r>
            <a:r>
              <a:rPr sz="2800" spc="-5" dirty="0">
                <a:solidFill>
                  <a:srgbClr val="675D58"/>
                </a:solidFill>
                <a:latin typeface="Times New Roman" panose="02020603050405020304" pitchFamily="18" charset="0"/>
                <a:cs typeface="Times New Roman" panose="02020603050405020304" pitchFamily="18" charset="0"/>
              </a:rPr>
              <a:t>Public  </a:t>
            </a:r>
            <a:r>
              <a:rPr sz="2800" spc="-20" dirty="0">
                <a:solidFill>
                  <a:srgbClr val="675D58"/>
                </a:solidFill>
                <a:latin typeface="Times New Roman" panose="02020603050405020304" pitchFamily="18" charset="0"/>
                <a:cs typeface="Times New Roman" panose="02020603050405020304" pitchFamily="18" charset="0"/>
              </a:rPr>
              <a:t>officers </a:t>
            </a:r>
            <a:r>
              <a:rPr sz="2800" dirty="0">
                <a:solidFill>
                  <a:srgbClr val="675D58"/>
                </a:solidFill>
                <a:latin typeface="Times New Roman" panose="02020603050405020304" pitchFamily="18" charset="0"/>
                <a:cs typeface="Times New Roman" panose="02020603050405020304" pitchFamily="18" charset="0"/>
              </a:rPr>
              <a:t>and </a:t>
            </a:r>
            <a:r>
              <a:rPr sz="2800" spc="-10" dirty="0">
                <a:solidFill>
                  <a:srgbClr val="675D58"/>
                </a:solidFill>
                <a:latin typeface="Times New Roman" panose="02020603050405020304" pitchFamily="18" charset="0"/>
                <a:cs typeface="Times New Roman" panose="02020603050405020304" pitchFamily="18" charset="0"/>
              </a:rPr>
              <a:t>employees must, at </a:t>
            </a:r>
            <a:r>
              <a:rPr sz="2800" spc="-5" dirty="0">
                <a:solidFill>
                  <a:srgbClr val="675D58"/>
                </a:solidFill>
                <a:latin typeface="Times New Roman" panose="02020603050405020304" pitchFamily="18" charset="0"/>
                <a:cs typeface="Times New Roman" panose="02020603050405020304" pitchFamily="18" charset="0"/>
              </a:rPr>
              <a:t>all times, </a:t>
            </a:r>
            <a:r>
              <a:rPr sz="2800" spc="-10" dirty="0">
                <a:solidFill>
                  <a:srgbClr val="675D58"/>
                </a:solidFill>
                <a:latin typeface="Times New Roman" panose="02020603050405020304" pitchFamily="18" charset="0"/>
                <a:cs typeface="Times New Roman" panose="02020603050405020304" pitchFamily="18" charset="0"/>
              </a:rPr>
              <a:t>be  </a:t>
            </a:r>
            <a:r>
              <a:rPr sz="2800" spc="-15" dirty="0">
                <a:solidFill>
                  <a:srgbClr val="675D58"/>
                </a:solidFill>
                <a:latin typeface="Times New Roman" panose="02020603050405020304" pitchFamily="18" charset="0"/>
                <a:cs typeface="Times New Roman" panose="02020603050405020304" pitchFamily="18" charset="0"/>
              </a:rPr>
              <a:t>accountable to </a:t>
            </a:r>
            <a:r>
              <a:rPr sz="2800" spc="-5" dirty="0">
                <a:solidFill>
                  <a:srgbClr val="675D58"/>
                </a:solidFill>
                <a:latin typeface="Times New Roman" panose="02020603050405020304" pitchFamily="18" charset="0"/>
                <a:cs typeface="Times New Roman" panose="02020603050405020304" pitchFamily="18" charset="0"/>
              </a:rPr>
              <a:t>the </a:t>
            </a:r>
            <a:r>
              <a:rPr sz="2800" spc="-10" dirty="0">
                <a:solidFill>
                  <a:srgbClr val="675D58"/>
                </a:solidFill>
                <a:latin typeface="Times New Roman" panose="02020603050405020304" pitchFamily="18" charset="0"/>
                <a:cs typeface="Times New Roman" panose="02020603050405020304" pitchFamily="18" charset="0"/>
              </a:rPr>
              <a:t>people, </a:t>
            </a:r>
            <a:r>
              <a:rPr sz="2800" spc="-5" dirty="0">
                <a:solidFill>
                  <a:srgbClr val="675D58"/>
                </a:solidFill>
                <a:latin typeface="Times New Roman" panose="02020603050405020304" pitchFamily="18" charset="0"/>
                <a:cs typeface="Times New Roman" panose="02020603050405020304" pitchFamily="18" charset="0"/>
              </a:rPr>
              <a:t>serve them with  </a:t>
            </a:r>
            <a:r>
              <a:rPr sz="2800" spc="-10" dirty="0">
                <a:solidFill>
                  <a:srgbClr val="675D58"/>
                </a:solidFill>
                <a:latin typeface="Times New Roman" panose="02020603050405020304" pitchFamily="18" charset="0"/>
                <a:cs typeface="Times New Roman" panose="02020603050405020304" pitchFamily="18" charset="0"/>
              </a:rPr>
              <a:t>utmost </a:t>
            </a:r>
            <a:r>
              <a:rPr sz="2800" spc="-20" dirty="0">
                <a:solidFill>
                  <a:srgbClr val="675D58"/>
                </a:solidFill>
                <a:latin typeface="Times New Roman" panose="02020603050405020304" pitchFamily="18" charset="0"/>
                <a:cs typeface="Times New Roman" panose="02020603050405020304" pitchFamily="18" charset="0"/>
              </a:rPr>
              <a:t>responsibility, </a:t>
            </a:r>
            <a:r>
              <a:rPr sz="2800" spc="-30" dirty="0">
                <a:solidFill>
                  <a:srgbClr val="675D58"/>
                </a:solidFill>
                <a:latin typeface="Times New Roman" panose="02020603050405020304" pitchFamily="18" charset="0"/>
                <a:cs typeface="Times New Roman" panose="02020603050405020304" pitchFamily="18" charset="0"/>
              </a:rPr>
              <a:t>integrity, </a:t>
            </a:r>
            <a:r>
              <a:rPr sz="2800" spc="-40" dirty="0">
                <a:solidFill>
                  <a:srgbClr val="675D58"/>
                </a:solidFill>
                <a:latin typeface="Times New Roman" panose="02020603050405020304" pitchFamily="18" charset="0"/>
                <a:cs typeface="Times New Roman" panose="02020603050405020304" pitchFamily="18" charset="0"/>
              </a:rPr>
              <a:t>loyalty,</a:t>
            </a:r>
            <a:r>
              <a:rPr sz="2800" spc="550" dirty="0">
                <a:solidFill>
                  <a:srgbClr val="675D58"/>
                </a:solidFill>
                <a:latin typeface="Times New Roman" panose="02020603050405020304" pitchFamily="18" charset="0"/>
                <a:cs typeface="Times New Roman" panose="02020603050405020304" pitchFamily="18" charset="0"/>
              </a:rPr>
              <a:t> </a:t>
            </a:r>
            <a:r>
              <a:rPr sz="2800" dirty="0">
                <a:solidFill>
                  <a:srgbClr val="675D58"/>
                </a:solidFill>
                <a:latin typeface="Times New Roman" panose="02020603050405020304" pitchFamily="18" charset="0"/>
                <a:cs typeface="Times New Roman" panose="02020603050405020304" pitchFamily="18" charset="0"/>
              </a:rPr>
              <a:t>and  </a:t>
            </a:r>
            <a:r>
              <a:rPr sz="2800" spc="-10" dirty="0">
                <a:solidFill>
                  <a:srgbClr val="675D58"/>
                </a:solidFill>
                <a:latin typeface="Times New Roman" panose="02020603050405020304" pitchFamily="18" charset="0"/>
                <a:cs typeface="Times New Roman" panose="02020603050405020304" pitchFamily="18" charset="0"/>
              </a:rPr>
              <a:t>efficiency; </a:t>
            </a:r>
            <a:r>
              <a:rPr sz="2800" spc="-5" dirty="0">
                <a:solidFill>
                  <a:srgbClr val="675D58"/>
                </a:solidFill>
                <a:latin typeface="Times New Roman" panose="02020603050405020304" pitchFamily="18" charset="0"/>
                <a:cs typeface="Times New Roman" panose="02020603050405020304" pitchFamily="18" charset="0"/>
              </a:rPr>
              <a:t>act with </a:t>
            </a:r>
            <a:r>
              <a:rPr sz="2800" spc="-10" dirty="0">
                <a:solidFill>
                  <a:srgbClr val="675D58"/>
                </a:solidFill>
                <a:latin typeface="Times New Roman" panose="02020603050405020304" pitchFamily="18" charset="0"/>
                <a:cs typeface="Times New Roman" panose="02020603050405020304" pitchFamily="18" charset="0"/>
              </a:rPr>
              <a:t>patriotism </a:t>
            </a:r>
            <a:r>
              <a:rPr sz="2800" dirty="0">
                <a:solidFill>
                  <a:srgbClr val="675D58"/>
                </a:solidFill>
                <a:latin typeface="Times New Roman" panose="02020603050405020304" pitchFamily="18" charset="0"/>
                <a:cs typeface="Times New Roman" panose="02020603050405020304" pitchFamily="18" charset="0"/>
              </a:rPr>
              <a:t>and </a:t>
            </a:r>
            <a:r>
              <a:rPr sz="2800" spc="-5" dirty="0">
                <a:solidFill>
                  <a:srgbClr val="675D58"/>
                </a:solidFill>
                <a:latin typeface="Times New Roman" panose="02020603050405020304" pitchFamily="18" charset="0"/>
                <a:cs typeface="Times New Roman" panose="02020603050405020304" pitchFamily="18" charset="0"/>
              </a:rPr>
              <a:t>justice,  and lead </a:t>
            </a:r>
            <a:r>
              <a:rPr sz="2800" spc="-10" dirty="0">
                <a:solidFill>
                  <a:srgbClr val="675D58"/>
                </a:solidFill>
                <a:latin typeface="Times New Roman" panose="02020603050405020304" pitchFamily="18" charset="0"/>
                <a:cs typeface="Times New Roman" panose="02020603050405020304" pitchFamily="18" charset="0"/>
              </a:rPr>
              <a:t>modest</a:t>
            </a:r>
            <a:r>
              <a:rPr sz="2800" spc="45" dirty="0">
                <a:solidFill>
                  <a:srgbClr val="675D58"/>
                </a:solidFill>
                <a:latin typeface="Times New Roman" panose="02020603050405020304" pitchFamily="18" charset="0"/>
                <a:cs typeface="Times New Roman" panose="02020603050405020304" pitchFamily="18" charset="0"/>
              </a:rPr>
              <a:t> </a:t>
            </a:r>
            <a:r>
              <a:rPr sz="2800" spc="-10" dirty="0">
                <a:solidFill>
                  <a:srgbClr val="675D58"/>
                </a:solidFill>
                <a:latin typeface="Times New Roman" panose="02020603050405020304" pitchFamily="18" charset="0"/>
                <a:cs typeface="Times New Roman" panose="02020603050405020304" pitchFamily="18" charset="0"/>
              </a:rPr>
              <a:t>lives.</a:t>
            </a:r>
            <a:endParaRP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7029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693165"/>
            <a:ext cx="4721860" cy="444352"/>
          </a:xfrm>
          <a:prstGeom prst="rect">
            <a:avLst/>
          </a:prstGeom>
        </p:spPr>
        <p:txBody>
          <a:bodyPr vert="horz" wrap="square" lIns="0" tIns="13335" rIns="0" bIns="0" rtlCol="0">
            <a:spAutoFit/>
          </a:bodyPr>
          <a:lstStyle/>
          <a:p>
            <a:pPr marL="12700">
              <a:lnSpc>
                <a:spcPct val="100000"/>
              </a:lnSpc>
              <a:spcBef>
                <a:spcPts val="105"/>
              </a:spcBef>
            </a:pPr>
            <a:r>
              <a:rPr sz="2800" b="1" dirty="0">
                <a:latin typeface="Times New Roman" panose="02020603050405020304" pitchFamily="18" charset="0"/>
                <a:cs typeface="Times New Roman" panose="02020603050405020304" pitchFamily="18" charset="0"/>
              </a:rPr>
              <a:t>Civic consciousness</a:t>
            </a:r>
            <a:endParaRPr sz="2800" dirty="0">
              <a:latin typeface="Times New Roman" panose="02020603050405020304" pitchFamily="18" charset="0"/>
              <a:cs typeface="Times New Roman" panose="02020603050405020304" pitchFamily="18" charset="0"/>
            </a:endParaRPr>
          </a:p>
        </p:txBody>
      </p:sp>
      <p:sp>
        <p:nvSpPr>
          <p:cNvPr id="3" name="object 3"/>
          <p:cNvSpPr/>
          <p:nvPr/>
        </p:nvSpPr>
        <p:spPr>
          <a:xfrm>
            <a:off x="531876" y="1751076"/>
            <a:ext cx="7699248" cy="4870704"/>
          </a:xfrm>
          <a:prstGeom prst="rect">
            <a:avLst/>
          </a:prstGeom>
          <a:blipFill>
            <a:blip r:embed="rId2" cstate="print"/>
            <a:stretch>
              <a:fillRect/>
            </a:stretch>
          </a:blipFill>
        </p:spPr>
        <p:txBody>
          <a:bodyPr wrap="square" lIns="0" tIns="0" rIns="0" bIns="0" rtlCol="0"/>
          <a:lstStyle/>
          <a:p>
            <a:endParaRPr/>
          </a:p>
        </p:txBody>
      </p:sp>
      <p:grpSp>
        <p:nvGrpSpPr>
          <p:cNvPr id="4" name="object 2">
            <a:extLst>
              <a:ext uri="{FF2B5EF4-FFF2-40B4-BE49-F238E27FC236}">
                <a16:creationId xmlns:a16="http://schemas.microsoft.com/office/drawing/2014/main" id="{904F8D4E-A005-4531-A4D5-A7F64F24D713}"/>
              </a:ext>
            </a:extLst>
          </p:cNvPr>
          <p:cNvGrpSpPr/>
          <p:nvPr/>
        </p:nvGrpSpPr>
        <p:grpSpPr>
          <a:xfrm>
            <a:off x="0" y="0"/>
            <a:ext cx="230504" cy="6858000"/>
            <a:chOff x="0" y="0"/>
            <a:chExt cx="230504" cy="6858000"/>
          </a:xfrm>
        </p:grpSpPr>
        <p:sp>
          <p:nvSpPr>
            <p:cNvPr id="5" name="object 3">
              <a:extLst>
                <a:ext uri="{FF2B5EF4-FFF2-40B4-BE49-F238E27FC236}">
                  <a16:creationId xmlns:a16="http://schemas.microsoft.com/office/drawing/2014/main" id="{F775AE71-9285-4633-89FD-89F97AF627F4}"/>
                </a:ext>
              </a:extLst>
            </p:cNvPr>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A9FD77D2-522F-4E8C-8B2F-942F09609D6F}"/>
                </a:ext>
              </a:extLst>
            </p:cNvPr>
            <p:cNvSpPr/>
            <p:nvPr/>
          </p:nvSpPr>
          <p:spPr>
            <a:xfrm>
              <a:off x="0" y="0"/>
              <a:ext cx="230124" cy="685800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30504"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sp>
        <p:nvSpPr>
          <p:cNvPr id="5" name="object 5"/>
          <p:cNvSpPr/>
          <p:nvPr/>
        </p:nvSpPr>
        <p:spPr>
          <a:xfrm>
            <a:off x="8453628" y="5715000"/>
            <a:ext cx="242570" cy="431800"/>
          </a:xfrm>
          <a:custGeom>
            <a:avLst/>
            <a:gdLst/>
            <a:ahLst/>
            <a:cxnLst/>
            <a:rect l="l" t="t" r="r" b="b"/>
            <a:pathLst>
              <a:path w="242570" h="431800">
                <a:moveTo>
                  <a:pt x="98171" y="0"/>
                </a:moveTo>
                <a:lnTo>
                  <a:pt x="0" y="0"/>
                </a:lnTo>
                <a:lnTo>
                  <a:pt x="140970" y="215646"/>
                </a:lnTo>
                <a:lnTo>
                  <a:pt x="0" y="431292"/>
                </a:lnTo>
                <a:lnTo>
                  <a:pt x="98171" y="431292"/>
                </a:lnTo>
                <a:lnTo>
                  <a:pt x="242316" y="215646"/>
                </a:lnTo>
                <a:lnTo>
                  <a:pt x="98171" y="0"/>
                </a:lnTo>
                <a:close/>
              </a:path>
            </a:pathLst>
          </a:custGeom>
          <a:solidFill>
            <a:srgbClr val="A79D99"/>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6" name="object 6"/>
          <p:cNvSpPr txBox="1">
            <a:spLocks noGrp="1"/>
          </p:cNvSpPr>
          <p:nvPr>
            <p:ph type="title"/>
          </p:nvPr>
        </p:nvSpPr>
        <p:spPr>
          <a:xfrm>
            <a:off x="1201013" y="453897"/>
            <a:ext cx="6193155" cy="444352"/>
          </a:xfrm>
          <a:prstGeom prst="rect">
            <a:avLst/>
          </a:prstGeom>
        </p:spPr>
        <p:txBody>
          <a:bodyPr vert="horz" wrap="square" lIns="0" tIns="13335" rIns="0" bIns="0" rtlCol="0">
            <a:spAutoFit/>
          </a:bodyPr>
          <a:lstStyle/>
          <a:p>
            <a:pPr marL="12700">
              <a:lnSpc>
                <a:spcPct val="100000"/>
              </a:lnSpc>
              <a:spcBef>
                <a:spcPts val="105"/>
              </a:spcBef>
            </a:pPr>
            <a:r>
              <a:rPr sz="2800" spc="-30" dirty="0">
                <a:latin typeface="Times New Roman" panose="02020603050405020304" pitchFamily="18" charset="0"/>
                <a:cs typeface="Times New Roman" panose="02020603050405020304" pitchFamily="18" charset="0"/>
              </a:rPr>
              <a:t>ACCOUNTABILITY</a:t>
            </a:r>
            <a:r>
              <a:rPr sz="2800" spc="-105"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DEFINED</a:t>
            </a:r>
          </a:p>
        </p:txBody>
      </p:sp>
      <p:sp>
        <p:nvSpPr>
          <p:cNvPr id="7" name="object 7"/>
          <p:cNvSpPr txBox="1"/>
          <p:nvPr/>
        </p:nvSpPr>
        <p:spPr>
          <a:xfrm>
            <a:off x="1088237" y="1305813"/>
            <a:ext cx="6969759" cy="4321055"/>
          </a:xfrm>
          <a:prstGeom prst="rect">
            <a:avLst/>
          </a:prstGeom>
        </p:spPr>
        <p:txBody>
          <a:bodyPr vert="horz" wrap="square" lIns="0" tIns="12065" rIns="0" bIns="0" rtlCol="0">
            <a:spAutoFit/>
          </a:bodyPr>
          <a:lstStyle/>
          <a:p>
            <a:pPr marL="355600" marR="5080" indent="-343535" algn="just">
              <a:lnSpc>
                <a:spcPct val="100000"/>
              </a:lnSpc>
              <a:spcBef>
                <a:spcPts val="95"/>
              </a:spcBef>
            </a:pPr>
            <a:r>
              <a:rPr sz="2800" spc="-5" dirty="0">
                <a:solidFill>
                  <a:srgbClr val="675D58"/>
                </a:solidFill>
                <a:latin typeface="Times New Roman" panose="02020603050405020304" pitchFamily="18" charset="0"/>
                <a:cs typeface="Times New Roman" panose="02020603050405020304" pitchFamily="18" charset="0"/>
              </a:rPr>
              <a:t>» </a:t>
            </a:r>
            <a:r>
              <a:rPr sz="2800" spc="-10" dirty="0">
                <a:solidFill>
                  <a:srgbClr val="675D58"/>
                </a:solidFill>
                <a:latin typeface="Times New Roman" panose="02020603050405020304" pitchFamily="18" charset="0"/>
                <a:cs typeface="Times New Roman" panose="02020603050405020304" pitchFamily="18" charset="0"/>
              </a:rPr>
              <a:t>Accountability </a:t>
            </a:r>
            <a:r>
              <a:rPr sz="2800" spc="-5" dirty="0">
                <a:solidFill>
                  <a:srgbClr val="675D58"/>
                </a:solidFill>
                <a:latin typeface="Times New Roman" panose="02020603050405020304" pitchFamily="18" charset="0"/>
                <a:cs typeface="Times New Roman" panose="02020603050405020304" pitchFamily="18" charset="0"/>
              </a:rPr>
              <a:t>implies </a:t>
            </a:r>
            <a:r>
              <a:rPr sz="2800" spc="-10" dirty="0">
                <a:solidFill>
                  <a:srgbClr val="675D58"/>
                </a:solidFill>
                <a:latin typeface="Times New Roman" panose="02020603050405020304" pitchFamily="18" charset="0"/>
                <a:cs typeface="Times New Roman" panose="02020603050405020304" pitchFamily="18" charset="0"/>
              </a:rPr>
              <a:t>responsibility </a:t>
            </a:r>
            <a:r>
              <a:rPr sz="2800" spc="-5" dirty="0">
                <a:solidFill>
                  <a:srgbClr val="675D58"/>
                </a:solidFill>
                <a:latin typeface="Times New Roman" panose="02020603050405020304" pitchFamily="18" charset="0"/>
                <a:cs typeface="Times New Roman" panose="02020603050405020304" pitchFamily="18" charset="0"/>
              </a:rPr>
              <a:t>and  public trust. The </a:t>
            </a:r>
            <a:r>
              <a:rPr sz="2800" spc="-15" dirty="0">
                <a:solidFill>
                  <a:srgbClr val="675D58"/>
                </a:solidFill>
                <a:latin typeface="Times New Roman" panose="02020603050405020304" pitchFamily="18" charset="0"/>
                <a:cs typeface="Times New Roman" panose="02020603050405020304" pitchFamily="18" charset="0"/>
              </a:rPr>
              <a:t>contemporary </a:t>
            </a:r>
            <a:r>
              <a:rPr sz="2800" spc="-5" dirty="0">
                <a:solidFill>
                  <a:srgbClr val="675D58"/>
                </a:solidFill>
                <a:latin typeface="Times New Roman" panose="02020603050405020304" pitchFamily="18" charset="0"/>
                <a:cs typeface="Times New Roman" panose="02020603050405020304" pitchFamily="18" charset="0"/>
              </a:rPr>
              <a:t>emphasis </a:t>
            </a:r>
            <a:r>
              <a:rPr sz="2800" dirty="0">
                <a:solidFill>
                  <a:srgbClr val="675D58"/>
                </a:solidFill>
                <a:latin typeface="Times New Roman" panose="02020603050405020304" pitchFamily="18" charset="0"/>
                <a:cs typeface="Times New Roman" panose="02020603050405020304" pitchFamily="18" charset="0"/>
              </a:rPr>
              <a:t>is  </a:t>
            </a:r>
            <a:r>
              <a:rPr sz="2800" spc="-5" dirty="0">
                <a:solidFill>
                  <a:srgbClr val="675D58"/>
                </a:solidFill>
                <a:latin typeface="Times New Roman" panose="02020603050405020304" pitchFamily="18" charset="0"/>
                <a:cs typeface="Times New Roman" panose="02020603050405020304" pitchFamily="18" charset="0"/>
              </a:rPr>
              <a:t>on </a:t>
            </a:r>
            <a:r>
              <a:rPr sz="2800" spc="-15" dirty="0">
                <a:solidFill>
                  <a:srgbClr val="675D58"/>
                </a:solidFill>
                <a:latin typeface="Times New Roman" panose="02020603050405020304" pitchFamily="18" charset="0"/>
                <a:cs typeface="Times New Roman" panose="02020603050405020304" pitchFamily="18" charset="0"/>
              </a:rPr>
              <a:t>everybody’s </a:t>
            </a:r>
            <a:r>
              <a:rPr sz="2800" spc="-5" dirty="0">
                <a:solidFill>
                  <a:srgbClr val="675D58"/>
                </a:solidFill>
                <a:latin typeface="Times New Roman" panose="02020603050405020304" pitchFamily="18" charset="0"/>
                <a:cs typeface="Times New Roman" panose="02020603050405020304" pitchFamily="18" charset="0"/>
              </a:rPr>
              <a:t>assuming responsibility </a:t>
            </a:r>
            <a:r>
              <a:rPr sz="2800" dirty="0">
                <a:solidFill>
                  <a:srgbClr val="675D58"/>
                </a:solidFill>
                <a:latin typeface="Times New Roman" panose="02020603050405020304" pitchFamily="18" charset="0"/>
                <a:cs typeface="Times New Roman" panose="02020603050405020304" pitchFamily="18" charset="0"/>
              </a:rPr>
              <a:t>and  </a:t>
            </a:r>
            <a:r>
              <a:rPr sz="2800" spc="-10" dirty="0">
                <a:solidFill>
                  <a:srgbClr val="675D58"/>
                </a:solidFill>
                <a:latin typeface="Times New Roman" panose="02020603050405020304" pitchFamily="18" charset="0"/>
                <a:cs typeface="Times New Roman" panose="02020603050405020304" pitchFamily="18" charset="0"/>
              </a:rPr>
              <a:t>being</a:t>
            </a:r>
            <a:r>
              <a:rPr sz="2800" spc="10" dirty="0">
                <a:solidFill>
                  <a:srgbClr val="675D58"/>
                </a:solidFill>
                <a:latin typeface="Times New Roman" panose="02020603050405020304" pitchFamily="18" charset="0"/>
                <a:cs typeface="Times New Roman" panose="02020603050405020304" pitchFamily="18" charset="0"/>
              </a:rPr>
              <a:t> </a:t>
            </a:r>
            <a:r>
              <a:rPr sz="2800" spc="-15" dirty="0">
                <a:solidFill>
                  <a:srgbClr val="675D58"/>
                </a:solidFill>
                <a:latin typeface="Times New Roman" panose="02020603050405020304" pitchFamily="18" charset="0"/>
                <a:cs typeface="Times New Roman" panose="02020603050405020304" pitchFamily="18" charset="0"/>
              </a:rPr>
              <a:t>accountable.</a:t>
            </a:r>
            <a:endParaRPr sz="2800">
              <a:latin typeface="Times New Roman" panose="02020603050405020304" pitchFamily="18" charset="0"/>
              <a:cs typeface="Times New Roman" panose="02020603050405020304" pitchFamily="18" charset="0"/>
            </a:endParaRPr>
          </a:p>
          <a:p>
            <a:pPr>
              <a:lnSpc>
                <a:spcPct val="100000"/>
              </a:lnSpc>
            </a:pPr>
            <a:endParaRPr sz="2800">
              <a:latin typeface="Times New Roman" panose="02020603050405020304" pitchFamily="18" charset="0"/>
              <a:cs typeface="Times New Roman" panose="02020603050405020304" pitchFamily="18" charset="0"/>
            </a:endParaRPr>
          </a:p>
          <a:p>
            <a:pPr>
              <a:lnSpc>
                <a:spcPct val="100000"/>
              </a:lnSpc>
              <a:spcBef>
                <a:spcPts val="15"/>
              </a:spcBef>
            </a:pPr>
            <a:endParaRPr sz="2800">
              <a:latin typeface="Times New Roman" panose="02020603050405020304" pitchFamily="18" charset="0"/>
              <a:cs typeface="Times New Roman" panose="02020603050405020304" pitchFamily="18" charset="0"/>
            </a:endParaRPr>
          </a:p>
          <a:p>
            <a:pPr marL="355600" marR="5715" indent="-343535" algn="just">
              <a:lnSpc>
                <a:spcPct val="100000"/>
              </a:lnSpc>
            </a:pPr>
            <a:r>
              <a:rPr sz="2800" spc="-5" dirty="0">
                <a:solidFill>
                  <a:srgbClr val="675D58"/>
                </a:solidFill>
                <a:latin typeface="Times New Roman" panose="02020603050405020304" pitchFamily="18" charset="0"/>
                <a:cs typeface="Times New Roman" panose="02020603050405020304" pitchFamily="18" charset="0"/>
              </a:rPr>
              <a:t>» </a:t>
            </a:r>
            <a:r>
              <a:rPr sz="2800" spc="-10" dirty="0">
                <a:solidFill>
                  <a:srgbClr val="675D58"/>
                </a:solidFill>
                <a:latin typeface="Times New Roman" panose="02020603050405020304" pitchFamily="18" charset="0"/>
                <a:cs typeface="Times New Roman" panose="02020603050405020304" pitchFamily="18" charset="0"/>
              </a:rPr>
              <a:t>The </a:t>
            </a:r>
            <a:r>
              <a:rPr sz="2800" spc="-20" dirty="0">
                <a:solidFill>
                  <a:srgbClr val="675D58"/>
                </a:solidFill>
                <a:latin typeface="Times New Roman" panose="02020603050405020304" pitchFamily="18" charset="0"/>
                <a:cs typeface="Times New Roman" panose="02020603050405020304" pitchFamily="18" charset="0"/>
              </a:rPr>
              <a:t>word </a:t>
            </a:r>
            <a:r>
              <a:rPr sz="2800" i="1" spc="-15" dirty="0">
                <a:solidFill>
                  <a:srgbClr val="675D58"/>
                </a:solidFill>
                <a:latin typeface="Times New Roman" panose="02020603050405020304" pitchFamily="18" charset="0"/>
                <a:cs typeface="Times New Roman" panose="02020603050405020304" pitchFamily="18" charset="0"/>
              </a:rPr>
              <a:t>accountability </a:t>
            </a:r>
            <a:r>
              <a:rPr sz="2800" spc="-25" dirty="0">
                <a:solidFill>
                  <a:srgbClr val="675D58"/>
                </a:solidFill>
                <a:latin typeface="Times New Roman" panose="02020603050405020304" pitchFamily="18" charset="0"/>
                <a:cs typeface="Times New Roman" panose="02020603050405020304" pitchFamily="18" charset="0"/>
              </a:rPr>
              <a:t>evokes, </a:t>
            </a:r>
            <a:r>
              <a:rPr sz="2800" spc="-15" dirty="0">
                <a:solidFill>
                  <a:srgbClr val="675D58"/>
                </a:solidFill>
                <a:latin typeface="Times New Roman" panose="02020603050405020304" pitchFamily="18" charset="0"/>
                <a:cs typeface="Times New Roman" panose="02020603050405020304" pitchFamily="18" charset="0"/>
              </a:rPr>
              <a:t>to </a:t>
            </a:r>
            <a:r>
              <a:rPr sz="2800" spc="-5" dirty="0">
                <a:solidFill>
                  <a:srgbClr val="675D58"/>
                </a:solidFill>
                <a:latin typeface="Times New Roman" panose="02020603050405020304" pitchFamily="18" charset="0"/>
                <a:cs typeface="Times New Roman" panose="02020603050405020304" pitchFamily="18" charset="0"/>
              </a:rPr>
              <a:t>some, a  </a:t>
            </a:r>
            <a:r>
              <a:rPr sz="2800" spc="-10" dirty="0">
                <a:solidFill>
                  <a:srgbClr val="675D58"/>
                </a:solidFill>
                <a:latin typeface="Times New Roman" panose="02020603050405020304" pitchFamily="18" charset="0"/>
                <a:cs typeface="Times New Roman" panose="02020603050405020304" pitchFamily="18" charset="0"/>
              </a:rPr>
              <a:t>set </a:t>
            </a:r>
            <a:r>
              <a:rPr sz="2800" spc="-5" dirty="0">
                <a:solidFill>
                  <a:srgbClr val="675D58"/>
                </a:solidFill>
                <a:latin typeface="Times New Roman" panose="02020603050405020304" pitchFamily="18" charset="0"/>
                <a:cs typeface="Times New Roman" panose="02020603050405020304" pitchFamily="18" charset="0"/>
              </a:rPr>
              <a:t>of lofty ideals </a:t>
            </a:r>
            <a:r>
              <a:rPr sz="2800" spc="-10" dirty="0">
                <a:solidFill>
                  <a:srgbClr val="675D58"/>
                </a:solidFill>
                <a:latin typeface="Times New Roman" panose="02020603050405020304" pitchFamily="18" charset="0"/>
                <a:cs typeface="Times New Roman" panose="02020603050405020304" pitchFamily="18" charset="0"/>
              </a:rPr>
              <a:t>intuitively </a:t>
            </a:r>
            <a:r>
              <a:rPr sz="2800" spc="-5" dirty="0">
                <a:solidFill>
                  <a:srgbClr val="675D58"/>
                </a:solidFill>
                <a:latin typeface="Times New Roman" panose="02020603050405020304" pitchFamily="18" charset="0"/>
                <a:cs typeface="Times New Roman" panose="02020603050405020304" pitchFamily="18" charset="0"/>
              </a:rPr>
              <a:t>and eminently  sensible. </a:t>
            </a:r>
            <a:r>
              <a:rPr sz="2800" spc="-130" dirty="0">
                <a:solidFill>
                  <a:srgbClr val="675D58"/>
                </a:solidFill>
                <a:latin typeface="Times New Roman" panose="02020603050405020304" pitchFamily="18" charset="0"/>
                <a:cs typeface="Times New Roman" panose="02020603050405020304" pitchFamily="18" charset="0"/>
              </a:rPr>
              <a:t>To </a:t>
            </a:r>
            <a:r>
              <a:rPr sz="2800" spc="-15" dirty="0">
                <a:solidFill>
                  <a:srgbClr val="675D58"/>
                </a:solidFill>
                <a:latin typeface="Times New Roman" panose="02020603050405020304" pitchFamily="18" charset="0"/>
                <a:cs typeface="Times New Roman" panose="02020603050405020304" pitchFamily="18" charset="0"/>
              </a:rPr>
              <a:t>others, </a:t>
            </a:r>
            <a:r>
              <a:rPr sz="2800" spc="-10" dirty="0">
                <a:solidFill>
                  <a:srgbClr val="675D58"/>
                </a:solidFill>
                <a:latin typeface="Times New Roman" panose="02020603050405020304" pitchFamily="18" charset="0"/>
                <a:cs typeface="Times New Roman" panose="02020603050405020304" pitchFamily="18" charset="0"/>
              </a:rPr>
              <a:t>it is </a:t>
            </a:r>
            <a:r>
              <a:rPr sz="2800" spc="-5" dirty="0">
                <a:solidFill>
                  <a:srgbClr val="675D58"/>
                </a:solidFill>
                <a:latin typeface="Times New Roman" panose="02020603050405020304" pitchFamily="18" charset="0"/>
                <a:cs typeface="Times New Roman" panose="02020603050405020304" pitchFamily="18" charset="0"/>
              </a:rPr>
              <a:t>a normal </a:t>
            </a:r>
            <a:r>
              <a:rPr sz="2800" spc="-15" dirty="0">
                <a:solidFill>
                  <a:srgbClr val="675D58"/>
                </a:solidFill>
                <a:latin typeface="Times New Roman" panose="02020603050405020304" pitchFamily="18" charset="0"/>
                <a:cs typeface="Times New Roman" panose="02020603050405020304" pitchFamily="18" charset="0"/>
              </a:rPr>
              <a:t>expectation  </a:t>
            </a:r>
            <a:r>
              <a:rPr sz="2800" spc="-20" dirty="0">
                <a:solidFill>
                  <a:srgbClr val="675D58"/>
                </a:solidFill>
                <a:latin typeface="Times New Roman" panose="02020603050405020304" pitchFamily="18" charset="0"/>
                <a:cs typeface="Times New Roman" panose="02020603050405020304" pitchFamily="18" charset="0"/>
              </a:rPr>
              <a:t>from anyone </a:t>
            </a:r>
            <a:r>
              <a:rPr sz="2800" spc="-15" dirty="0">
                <a:solidFill>
                  <a:srgbClr val="675D58"/>
                </a:solidFill>
                <a:latin typeface="Times New Roman" panose="02020603050405020304" pitchFamily="18" charset="0"/>
                <a:cs typeface="Times New Roman" panose="02020603050405020304" pitchFamily="18" charset="0"/>
              </a:rPr>
              <a:t>entrusted </a:t>
            </a:r>
            <a:r>
              <a:rPr sz="2800" spc="-5" dirty="0">
                <a:solidFill>
                  <a:srgbClr val="675D58"/>
                </a:solidFill>
                <a:latin typeface="Times New Roman" panose="02020603050405020304" pitchFamily="18" charset="0"/>
                <a:cs typeface="Times New Roman" panose="02020603050405020304" pitchFamily="18" charset="0"/>
              </a:rPr>
              <a:t>with a</a:t>
            </a:r>
            <a:r>
              <a:rPr sz="2800" spc="110" dirty="0">
                <a:solidFill>
                  <a:srgbClr val="675D58"/>
                </a:solidFill>
                <a:latin typeface="Times New Roman" panose="02020603050405020304" pitchFamily="18" charset="0"/>
                <a:cs typeface="Times New Roman" panose="02020603050405020304" pitchFamily="18" charset="0"/>
              </a:rPr>
              <a:t> </a:t>
            </a:r>
            <a:r>
              <a:rPr sz="2800" spc="-25" dirty="0">
                <a:solidFill>
                  <a:srgbClr val="675D58"/>
                </a:solidFill>
                <a:latin typeface="Times New Roman" panose="02020603050405020304" pitchFamily="18" charset="0"/>
                <a:cs typeface="Times New Roman" panose="02020603050405020304" pitchFamily="18" charset="0"/>
              </a:rPr>
              <a:t>responsibility.</a:t>
            </a:r>
            <a:endParaRPr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5730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30504" cy="6858000"/>
            <a:chOff x="0" y="0"/>
            <a:chExt cx="230504" cy="6858000"/>
          </a:xfrm>
        </p:grpSpPr>
        <p:sp>
          <p:nvSpPr>
            <p:cNvPr id="3" name="object 3"/>
            <p:cNvSpPr/>
            <p:nvPr/>
          </p:nvSpPr>
          <p:spPr>
            <a:xfrm>
              <a:off x="0" y="0"/>
              <a:ext cx="230124" cy="6858000"/>
            </a:xfrm>
            <a:prstGeom prst="rect">
              <a:avLst/>
            </a:prstGeom>
            <a:blipFill>
              <a:blip r:embed="rId2"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4" name="object 4"/>
            <p:cNvSpPr/>
            <p:nvPr/>
          </p:nvSpPr>
          <p:spPr>
            <a:xfrm>
              <a:off x="0" y="0"/>
              <a:ext cx="230124" cy="6858000"/>
            </a:xfrm>
            <a:prstGeom prst="rect">
              <a:avLst/>
            </a:prstGeom>
            <a:blipFill>
              <a:blip r:embed="rId3" cstate="print"/>
              <a:stretch>
                <a:fillRect/>
              </a:stretch>
            </a:blip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sp>
        <p:nvSpPr>
          <p:cNvPr id="9" name="object 9"/>
          <p:cNvSpPr txBox="1"/>
          <p:nvPr/>
        </p:nvSpPr>
        <p:spPr>
          <a:xfrm>
            <a:off x="381001" y="467613"/>
            <a:ext cx="8458200" cy="5264903"/>
          </a:xfrm>
          <a:prstGeom prst="rect">
            <a:avLst/>
          </a:prstGeom>
        </p:spPr>
        <p:txBody>
          <a:bodyPr vert="horz" wrap="square" lIns="0" tIns="12065" rIns="0" bIns="0" rtlCol="0">
            <a:spAutoFit/>
          </a:bodyPr>
          <a:lstStyle/>
          <a:p>
            <a:pPr marR="689610" algn="just">
              <a:lnSpc>
                <a:spcPct val="100000"/>
              </a:lnSpc>
              <a:spcBef>
                <a:spcPts val="95"/>
              </a:spcBef>
            </a:pPr>
            <a:r>
              <a:rPr sz="2800" b="1" dirty="0">
                <a:solidFill>
                  <a:srgbClr val="675D58"/>
                </a:solidFill>
                <a:latin typeface="Times New Roman" panose="02020603050405020304" pitchFamily="18" charset="0"/>
                <a:cs typeface="Times New Roman" panose="02020603050405020304" pitchFamily="18" charset="0"/>
              </a:rPr>
              <a:t>INDIVIDUAL VERSUS INSTITUTIONAL  ACCOUNTABILITY</a:t>
            </a:r>
            <a:endParaRPr sz="2800" dirty="0">
              <a:latin typeface="Times New Roman" panose="02020603050405020304" pitchFamily="18" charset="0"/>
              <a:cs typeface="Times New Roman" panose="02020603050405020304" pitchFamily="18" charset="0"/>
            </a:endParaRPr>
          </a:p>
          <a:p>
            <a:pPr marR="5080" algn="just">
              <a:lnSpc>
                <a:spcPct val="90000"/>
              </a:lnSpc>
              <a:spcBef>
                <a:spcPts val="1980"/>
              </a:spcBef>
            </a:pPr>
            <a:r>
              <a:rPr lang="en-US" sz="2800" dirty="0">
                <a:solidFill>
                  <a:srgbClr val="675D58"/>
                </a:solidFill>
                <a:latin typeface="Times New Roman" panose="02020603050405020304" pitchFamily="18" charset="0"/>
                <a:cs typeface="Times New Roman" panose="02020603050405020304" pitchFamily="18" charset="0"/>
              </a:rPr>
              <a:t>» Some people argue that it is the institution as  a whole that should be held responsible, not  the individual. Conventional wisdom has it, however, that in the final analysis</a:t>
            </a:r>
            <a:r>
              <a:rPr lang="en-IN" sz="2800" dirty="0">
                <a:solidFill>
                  <a:srgbClr val="675D58"/>
                </a:solidFill>
                <a:latin typeface="Times New Roman" panose="02020603050405020304" pitchFamily="18" charset="0"/>
                <a:cs typeface="Times New Roman" panose="02020603050405020304" pitchFamily="18" charset="0"/>
              </a:rPr>
              <a:t> individuals </a:t>
            </a:r>
            <a:r>
              <a:rPr lang="en-US" sz="2800" dirty="0">
                <a:solidFill>
                  <a:srgbClr val="675D58"/>
                </a:solidFill>
                <a:latin typeface="Times New Roman" panose="02020603050405020304" pitchFamily="18" charset="0"/>
                <a:cs typeface="Times New Roman" panose="02020603050405020304" pitchFamily="18" charset="0"/>
              </a:rPr>
              <a:t>only  can be made	 responsible and accountable because only they are entrusted  with specific responsibilities. </a:t>
            </a:r>
          </a:p>
          <a:p>
            <a:pPr marR="5080" algn="just">
              <a:lnSpc>
                <a:spcPct val="90000"/>
              </a:lnSpc>
              <a:spcBef>
                <a:spcPts val="1980"/>
              </a:spcBef>
            </a:pPr>
            <a:r>
              <a:rPr lang="en-US" sz="2800" dirty="0">
                <a:solidFill>
                  <a:srgbClr val="675D58"/>
                </a:solidFill>
                <a:latin typeface="Times New Roman" panose="02020603050405020304" pitchFamily="18" charset="0"/>
                <a:cs typeface="Times New Roman" panose="02020603050405020304" pitchFamily="18" charset="0"/>
              </a:rPr>
              <a:t>If an institution  is not as accountable as it should be, it is  because the individual or individuals in  charge prevent it from being so. That debate  has never been entirely resolved in a  convincing manner.</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314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59408" y="1598675"/>
            <a:ext cx="6654165" cy="3584575"/>
            <a:chOff x="1359408" y="1598675"/>
            <a:chExt cx="6654165" cy="3584575"/>
          </a:xfrm>
        </p:grpSpPr>
        <p:sp>
          <p:nvSpPr>
            <p:cNvPr id="3" name="object 3"/>
            <p:cNvSpPr/>
            <p:nvPr/>
          </p:nvSpPr>
          <p:spPr>
            <a:xfrm>
              <a:off x="1522476" y="1598675"/>
              <a:ext cx="6175248" cy="358444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46276" y="1827275"/>
              <a:ext cx="6480048" cy="31272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359408" y="1739899"/>
              <a:ext cx="6654165" cy="3302000"/>
            </a:xfrm>
            <a:custGeom>
              <a:avLst/>
              <a:gdLst/>
              <a:ahLst/>
              <a:cxnLst/>
              <a:rect l="l" t="t" r="r" b="b"/>
              <a:pathLst>
                <a:path w="6654165" h="3302000">
                  <a:moveTo>
                    <a:pt x="6583045" y="71120"/>
                  </a:moveTo>
                  <a:lnTo>
                    <a:pt x="6565392" y="71120"/>
                  </a:lnTo>
                  <a:lnTo>
                    <a:pt x="6565392" y="88900"/>
                  </a:lnTo>
                  <a:lnTo>
                    <a:pt x="6565392" y="3213100"/>
                  </a:lnTo>
                  <a:lnTo>
                    <a:pt x="88392" y="3213100"/>
                  </a:lnTo>
                  <a:lnTo>
                    <a:pt x="88392" y="88900"/>
                  </a:lnTo>
                  <a:lnTo>
                    <a:pt x="6565392" y="88900"/>
                  </a:lnTo>
                  <a:lnTo>
                    <a:pt x="6565392" y="71120"/>
                  </a:lnTo>
                  <a:lnTo>
                    <a:pt x="70739" y="71120"/>
                  </a:lnTo>
                  <a:lnTo>
                    <a:pt x="70739" y="88900"/>
                  </a:lnTo>
                  <a:lnTo>
                    <a:pt x="70739" y="3213100"/>
                  </a:lnTo>
                  <a:lnTo>
                    <a:pt x="70739" y="3230880"/>
                  </a:lnTo>
                  <a:lnTo>
                    <a:pt x="6583045" y="3230880"/>
                  </a:lnTo>
                  <a:lnTo>
                    <a:pt x="6583045" y="3213100"/>
                  </a:lnTo>
                  <a:lnTo>
                    <a:pt x="6583045" y="88900"/>
                  </a:lnTo>
                  <a:lnTo>
                    <a:pt x="6583045" y="71120"/>
                  </a:lnTo>
                  <a:close/>
                </a:path>
                <a:path w="6654165" h="3302000">
                  <a:moveTo>
                    <a:pt x="6653784" y="53594"/>
                  </a:moveTo>
                  <a:lnTo>
                    <a:pt x="6600698" y="53594"/>
                  </a:lnTo>
                  <a:lnTo>
                    <a:pt x="6600698" y="3248406"/>
                  </a:lnTo>
                  <a:lnTo>
                    <a:pt x="6653784" y="3248406"/>
                  </a:lnTo>
                  <a:lnTo>
                    <a:pt x="6653784" y="53594"/>
                  </a:lnTo>
                  <a:close/>
                </a:path>
                <a:path w="6654165" h="3302000">
                  <a:moveTo>
                    <a:pt x="6653784" y="0"/>
                  </a:moveTo>
                  <a:lnTo>
                    <a:pt x="0" y="0"/>
                  </a:lnTo>
                  <a:lnTo>
                    <a:pt x="0" y="53340"/>
                  </a:lnTo>
                  <a:lnTo>
                    <a:pt x="0" y="3248660"/>
                  </a:lnTo>
                  <a:lnTo>
                    <a:pt x="0" y="3302000"/>
                  </a:lnTo>
                  <a:lnTo>
                    <a:pt x="6653784" y="3302000"/>
                  </a:lnTo>
                  <a:lnTo>
                    <a:pt x="6653784" y="3248660"/>
                  </a:lnTo>
                  <a:lnTo>
                    <a:pt x="53086" y="3248660"/>
                  </a:lnTo>
                  <a:lnTo>
                    <a:pt x="53086" y="53340"/>
                  </a:lnTo>
                  <a:lnTo>
                    <a:pt x="6653784" y="53340"/>
                  </a:lnTo>
                  <a:lnTo>
                    <a:pt x="6653784" y="0"/>
                  </a:lnTo>
                  <a:close/>
                </a:path>
              </a:pathLst>
            </a:custGeom>
            <a:solidFill>
              <a:srgbClr val="000000"/>
            </a:solidFill>
          </p:spPr>
          <p:txBody>
            <a:bodyPr wrap="square" lIns="0" tIns="0" rIns="0" bIns="0" rtlCol="0"/>
            <a:lstStyle/>
            <a:p>
              <a:endParaRPr/>
            </a:p>
          </p:txBody>
        </p:sp>
      </p:grpSp>
      <p:grpSp>
        <p:nvGrpSpPr>
          <p:cNvPr id="6" name="object 2">
            <a:extLst>
              <a:ext uri="{FF2B5EF4-FFF2-40B4-BE49-F238E27FC236}">
                <a16:creationId xmlns:a16="http://schemas.microsoft.com/office/drawing/2014/main" id="{49BAE985-800A-4162-908D-B62397CE2167}"/>
              </a:ext>
            </a:extLst>
          </p:cNvPr>
          <p:cNvGrpSpPr/>
          <p:nvPr/>
        </p:nvGrpSpPr>
        <p:grpSpPr>
          <a:xfrm>
            <a:off x="0" y="0"/>
            <a:ext cx="230504" cy="6858000"/>
            <a:chOff x="0" y="0"/>
            <a:chExt cx="230504" cy="6858000"/>
          </a:xfrm>
        </p:grpSpPr>
        <p:sp>
          <p:nvSpPr>
            <p:cNvPr id="7" name="object 3">
              <a:extLst>
                <a:ext uri="{FF2B5EF4-FFF2-40B4-BE49-F238E27FC236}">
                  <a16:creationId xmlns:a16="http://schemas.microsoft.com/office/drawing/2014/main" id="{35F472EF-4C68-4F3B-AF44-2600FA7E4398}"/>
                </a:ext>
              </a:extLst>
            </p:cNvPr>
            <p:cNvSpPr/>
            <p:nvPr/>
          </p:nvSpPr>
          <p:spPr>
            <a:xfrm>
              <a:off x="0" y="0"/>
              <a:ext cx="230124" cy="6858000"/>
            </a:xfrm>
            <a:prstGeom prst="rect">
              <a:avLst/>
            </a:prstGeom>
            <a:blipFill>
              <a:blip r:embed="rId4" cstate="print"/>
              <a:stretch>
                <a:fillRect/>
              </a:stretch>
            </a:blipFill>
          </p:spPr>
          <p:txBody>
            <a:bodyPr wrap="square" lIns="0" tIns="0" rIns="0" bIns="0" rtlCol="0"/>
            <a:lstStyle/>
            <a:p>
              <a:endParaRPr/>
            </a:p>
          </p:txBody>
        </p:sp>
        <p:sp>
          <p:nvSpPr>
            <p:cNvPr id="8" name="object 4">
              <a:extLst>
                <a:ext uri="{FF2B5EF4-FFF2-40B4-BE49-F238E27FC236}">
                  <a16:creationId xmlns:a16="http://schemas.microsoft.com/office/drawing/2014/main" id="{99EF7E50-D611-4328-9DA4-D14016546065}"/>
                </a:ext>
              </a:extLst>
            </p:cNvPr>
            <p:cNvSpPr/>
            <p:nvPr/>
          </p:nvSpPr>
          <p:spPr>
            <a:xfrm>
              <a:off x="0" y="0"/>
              <a:ext cx="230124" cy="6858000"/>
            </a:xfrm>
            <a:prstGeom prst="rect">
              <a:avLst/>
            </a:prstGeom>
            <a:blipFill>
              <a:blip r:embed="rId5"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1091405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8AAD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TotalTime>
  <Words>1776</Words>
  <Application>Microsoft Office PowerPoint</Application>
  <PresentationFormat>On-screen Show (4:3)</PresentationFormat>
  <Paragraphs>100</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Calisto MT</vt:lpstr>
      <vt:lpstr>Carlito</vt:lpstr>
      <vt:lpstr>Times New Roman</vt:lpstr>
      <vt:lpstr>Wingdings</vt:lpstr>
      <vt:lpstr>Office Theme</vt:lpstr>
      <vt:lpstr>PowerPoint Presentation</vt:lpstr>
      <vt:lpstr>The Concept of Public Accountability</vt:lpstr>
      <vt:lpstr>PowerPoint Presentation</vt:lpstr>
      <vt:lpstr>Accountability will here be defined as a relationship  between an actor and a forum, in which the actor has  an obligation to explain and to justify his or her conduct,  the forum can pose questions and pass judgment, and  the actor can be sanctioned.</vt:lpstr>
      <vt:lpstr>PowerPoint Presentation</vt:lpstr>
      <vt:lpstr>Civic consciousness</vt:lpstr>
      <vt:lpstr>ACCOUNTABILITY DEFINED</vt:lpstr>
      <vt:lpstr>PowerPoint Presentation</vt:lpstr>
      <vt:lpstr>PowerPoint Presentation</vt:lpstr>
      <vt:lpstr>Public accountability pertains to the obligations of persons  or entities entrusted with public resources to be answerable  for the fiscal, managerial and program responsibilities that  have been conferred on them, and to report to those that  have conferred these responsibilities</vt:lpstr>
      <vt:lpstr>OBJECTIVE ACCOUNTABILITY VERSUS  SUBJECTIVE ACCOUNTABILITY</vt:lpstr>
      <vt:lpstr> Strong Accountability  Mechanisms</vt:lpstr>
      <vt:lpstr>PowerPoint Presentation</vt:lpstr>
      <vt:lpstr>PowerPoint Presentation</vt:lpstr>
      <vt:lpstr>PowerPoint Presentation</vt:lpstr>
      <vt:lpstr>PowerPoint Presentation</vt:lpstr>
      <vt:lpstr>THE ENVIRONMENT FOR ACCOUNTABILITY</vt:lpstr>
      <vt:lpstr>PowerPoint Presentation</vt:lpstr>
      <vt:lpstr>AUTONOMY AND ACCOUNTABILITY</vt:lpstr>
      <vt:lpstr>PowerPoint Presentation</vt:lpstr>
      <vt:lpstr>PowerPoint Presentation</vt:lpstr>
      <vt:lpstr>External</vt:lpstr>
      <vt:lpstr>Polical Accountability</vt:lpstr>
      <vt:lpstr>PowerPoint Presentation</vt:lpstr>
      <vt:lpstr>Constitutional</vt:lpstr>
      <vt:lpstr>Decentralized</vt:lpstr>
      <vt:lpstr>Consultative</vt:lpstr>
      <vt:lpstr>Consultative</vt:lpstr>
      <vt:lpstr>PowerPoint Presentation</vt:lpstr>
      <vt:lpstr>PowerPoint Presentation</vt:lpstr>
      <vt:lpstr>Managerial  Accountability</vt:lpstr>
      <vt:lpstr>Commercial</vt:lpstr>
      <vt:lpstr>Resource</vt:lpstr>
      <vt:lpstr>PowerPoint Presentation</vt:lpstr>
      <vt:lpstr>Resource cont.</vt:lpstr>
      <vt:lpstr>Professional</vt:lpstr>
      <vt:lpstr>PowerPoint Presentation</vt:lpstr>
      <vt:lpstr>Judicial</vt:lpstr>
      <vt:lpstr>PowerPoint Presentation</vt:lpstr>
      <vt:lpstr>Procedural and Consequential Accountability</vt:lpstr>
      <vt:lpstr>Procedural</vt:lpstr>
      <vt:lpstr>Consequential</vt:lpstr>
      <vt:lpstr>These actions convey the message that the  public interest is not that important after all and that a “thick face” – with power and  wealth – could violate it with little risk.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Dr. Sangeeta Jain</cp:lastModifiedBy>
  <cp:revision>13</cp:revision>
  <dcterms:created xsi:type="dcterms:W3CDTF">2021-03-23T05:34:18Z</dcterms:created>
  <dcterms:modified xsi:type="dcterms:W3CDTF">2024-08-09T08:46:51Z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2017-01-04T00:00:00Z</vt:filetime>
  </property>
  <property fmtid="{D5CDD505-2E9C-101B-9397-08002B2CF9AE}" pid="3" name="Creator">
    <vt:lpwstr>Microsoft® PowerPoint® 2013</vt:lpwstr>
  </property>
  <property fmtid="{D5CDD505-2E9C-101B-9397-08002B2CF9AE}" pid="4" name="LastSaved">
    <vt:filetime>2021-03-23T00:00:00Z</vt:filetime>
  </property>
</Properties>
</file>