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90" r:id="rId4"/>
    <p:sldId id="258" r:id="rId5"/>
    <p:sldId id="276" r:id="rId6"/>
    <p:sldId id="280" r:id="rId7"/>
    <p:sldId id="277" r:id="rId8"/>
    <p:sldId id="259" r:id="rId9"/>
    <p:sldId id="291" r:id="rId10"/>
    <p:sldId id="278" r:id="rId11"/>
    <p:sldId id="279" r:id="rId12"/>
    <p:sldId id="260" r:id="rId13"/>
    <p:sldId id="261" r:id="rId14"/>
    <p:sldId id="294" r:id="rId15"/>
    <p:sldId id="275" r:id="rId16"/>
    <p:sldId id="293" r:id="rId17"/>
    <p:sldId id="262" r:id="rId18"/>
    <p:sldId id="272" r:id="rId19"/>
    <p:sldId id="270" r:id="rId20"/>
    <p:sldId id="271" r:id="rId21"/>
    <p:sldId id="273" r:id="rId22"/>
    <p:sldId id="269" r:id="rId23"/>
    <p:sldId id="267" r:id="rId24"/>
    <p:sldId id="268" r:id="rId25"/>
    <p:sldId id="281" r:id="rId26"/>
    <p:sldId id="282" r:id="rId27"/>
    <p:sldId id="29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001" autoAdjust="0"/>
    <p:restoredTop sz="94660"/>
  </p:normalViewPr>
  <p:slideViewPr>
    <p:cSldViewPr snapToGrid="0">
      <p:cViewPr varScale="1">
        <p:scale>
          <a:sx n="62" d="100"/>
          <a:sy n="62" d="100"/>
        </p:scale>
        <p:origin x="113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D9405-0225-46A4-A81A-F99DCE8E1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F426C9D-63C0-41CE-B36A-0A73FFE022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0D7EA63E-F8E9-4E44-8B7C-2A0F5BFB43A4}"/>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434DF156-DB6F-4A38-ABB0-C6692E6D138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2E9B72B-11C0-4884-A973-7A6A5694E1B8}"/>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3112220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B1158-6976-42F1-9DE6-48AE0F219B8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C6A0D75C-C273-4D8F-8169-6FD048C5C5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F110737-0A05-43D8-A3D3-4327C7AB454C}"/>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AA8931BF-1882-45D6-8474-2EDE3ABD74D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A616576-97C1-409D-AA3F-F9B16CFBD52D}"/>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214712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B2358D-9BB5-4FD7-A722-8E50C4B2E7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B073675-C76E-44F2-A89A-24611DBE86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34592E-B079-453C-9501-A3D0C9F54577}"/>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FFB2DC97-D34B-45F6-AA3B-68E5E5551B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7BCDE41-72DD-496D-B9B4-2BA5E324CC63}"/>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482723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537B1-A3F5-4E74-B9E6-00B62C7BE92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553D9D7-F5DF-4FF1-B9E1-F10E37D9B1C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65CE2C-19A8-4AEB-998C-C087EB72102F}"/>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508A7A3B-6B45-45BE-9240-6A7C0A8F2B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69A0D49-D2FE-483F-9BC2-C3369AE347B9}"/>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10555033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F130F-180C-4B0E-B5E9-5AD19ACCB1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ACB3D75-B836-4763-904E-A2C524941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9FAEE7-EC54-4938-81F2-BBF68EE85930}"/>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F7C4EA16-7439-4838-B0E5-20189976F2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4571085-F09C-463B-9BE1-E0256B439711}"/>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247464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4F964-CAA4-47DC-82B4-FB03774F189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7024CE5-C896-4006-981A-8E6C757CF85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41647F7A-723F-480B-BB4E-62ECDFB233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424BE040-8CBD-4A26-A83D-F02B0E4057F1}"/>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6" name="Footer Placeholder 5">
            <a:extLst>
              <a:ext uri="{FF2B5EF4-FFF2-40B4-BE49-F238E27FC236}">
                <a16:creationId xmlns:a16="http://schemas.microsoft.com/office/drawing/2014/main" id="{A8AA34D6-FF73-4D5B-8E33-D43E0841EC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5250D7F-6B8A-41D8-863F-397F0693579C}"/>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65783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16C7D-B2A8-4472-ADB0-C81DDD05C49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CBA6CC-659C-4D68-8E08-74300E7D55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679A396-3FEA-4984-99B6-2C8125F13A3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A6ECDCA4-AC47-4B94-AAB5-93AA23B8DF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A30EA42-F4E2-468D-972E-D29FC09188A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5EFA8E-4116-4A85-ABD7-0DF3EA2808EC}"/>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8" name="Footer Placeholder 7">
            <a:extLst>
              <a:ext uri="{FF2B5EF4-FFF2-40B4-BE49-F238E27FC236}">
                <a16:creationId xmlns:a16="http://schemas.microsoft.com/office/drawing/2014/main" id="{B3E3896A-81AD-4C2A-8440-72AD84E4BED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E70F92B-8A9C-4BC1-B2F1-89EFADF8EC17}"/>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292270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B829-0C9A-43CA-B82C-EA433DD5CBE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FD5CAAE-FD9B-4012-A7F7-4BCD75989F9F}"/>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4" name="Footer Placeholder 3">
            <a:extLst>
              <a:ext uri="{FF2B5EF4-FFF2-40B4-BE49-F238E27FC236}">
                <a16:creationId xmlns:a16="http://schemas.microsoft.com/office/drawing/2014/main" id="{9194A943-B587-4181-A0BC-BBA8CFC9774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AF28555A-BA2B-4860-938D-BB985F47273B}"/>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127646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2611CE-3ECC-44DE-BD94-7331E1547985}"/>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3" name="Footer Placeholder 2">
            <a:extLst>
              <a:ext uri="{FF2B5EF4-FFF2-40B4-BE49-F238E27FC236}">
                <a16:creationId xmlns:a16="http://schemas.microsoft.com/office/drawing/2014/main" id="{4890871A-D0C2-4353-8D36-E54AA8D561E0}"/>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0EDA8C8A-BDCA-44DD-AA6A-F07892EB6DD1}"/>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75489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90F7-A3E3-4AA4-A454-7DBA40CD11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D55B2188-C68A-476E-925B-48849160D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0D8A9E4-A908-4798-A1A6-AFF83655CA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139025-0E42-4ADF-B6B6-5DC2B88EE842}"/>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6" name="Footer Placeholder 5">
            <a:extLst>
              <a:ext uri="{FF2B5EF4-FFF2-40B4-BE49-F238E27FC236}">
                <a16:creationId xmlns:a16="http://schemas.microsoft.com/office/drawing/2014/main" id="{F7BFB64D-80D1-4C4B-B1E9-663D85F8832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B29BC7F-91E5-45AC-AA26-B07F4FC0E11A}"/>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1516227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426B9-3A57-4F90-97BD-B21BE58E09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0E89395-B091-4A2B-8C76-B0384055F1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6C896B84-0760-48B7-BDFB-2D083185BA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327144-C198-46BC-AA5C-8A0A28B28003}"/>
              </a:ext>
            </a:extLst>
          </p:cNvPr>
          <p:cNvSpPr>
            <a:spLocks noGrp="1"/>
          </p:cNvSpPr>
          <p:nvPr>
            <p:ph type="dt" sz="half" idx="10"/>
          </p:nvPr>
        </p:nvSpPr>
        <p:spPr/>
        <p:txBody>
          <a:bodyPr/>
          <a:lstStyle/>
          <a:p>
            <a:fld id="{D2342B08-38A8-40CD-A474-B60C60775D26}" type="datetimeFigureOut">
              <a:rPr lang="en-IN" smtClean="0"/>
              <a:t>15-07-2024</a:t>
            </a:fld>
            <a:endParaRPr lang="en-IN"/>
          </a:p>
        </p:txBody>
      </p:sp>
      <p:sp>
        <p:nvSpPr>
          <p:cNvPr id="6" name="Footer Placeholder 5">
            <a:extLst>
              <a:ext uri="{FF2B5EF4-FFF2-40B4-BE49-F238E27FC236}">
                <a16:creationId xmlns:a16="http://schemas.microsoft.com/office/drawing/2014/main" id="{409270B7-B464-4F1C-9AF6-D54EA72E943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44CE7CA4-BD34-425D-B03C-65D6D724AE2B}"/>
              </a:ext>
            </a:extLst>
          </p:cNvPr>
          <p:cNvSpPr>
            <a:spLocks noGrp="1"/>
          </p:cNvSpPr>
          <p:nvPr>
            <p:ph type="sldNum" sz="quarter" idx="12"/>
          </p:nvPr>
        </p:nvSpPr>
        <p:spPr/>
        <p:txBody>
          <a:bodyPr/>
          <a:lstStyle/>
          <a:p>
            <a:fld id="{92F1B8B5-0A58-4A40-A65F-BEF9E0627ADB}" type="slidenum">
              <a:rPr lang="en-IN" smtClean="0"/>
              <a:t>‹#›</a:t>
            </a:fld>
            <a:endParaRPr lang="en-IN"/>
          </a:p>
        </p:txBody>
      </p:sp>
    </p:spTree>
    <p:extLst>
      <p:ext uri="{BB962C8B-B14F-4D97-AF65-F5344CB8AC3E}">
        <p14:creationId xmlns:p14="http://schemas.microsoft.com/office/powerpoint/2010/main" val="816636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9B2EB3-E5C4-4E6E-A277-8E822C00AE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0C8136C-B380-43B4-A2C9-EE43B601DA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C53DDA7-06F4-4E14-A11D-8E69330DE4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342B08-38A8-40CD-A474-B60C60775D26}" type="datetimeFigureOut">
              <a:rPr lang="en-IN" smtClean="0"/>
              <a:t>15-07-2024</a:t>
            </a:fld>
            <a:endParaRPr lang="en-IN"/>
          </a:p>
        </p:txBody>
      </p:sp>
      <p:sp>
        <p:nvSpPr>
          <p:cNvPr id="5" name="Footer Placeholder 4">
            <a:extLst>
              <a:ext uri="{FF2B5EF4-FFF2-40B4-BE49-F238E27FC236}">
                <a16:creationId xmlns:a16="http://schemas.microsoft.com/office/drawing/2014/main" id="{D36D1FFC-67CD-48C0-A333-C552DCA70E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617581CE-C1D0-4D6D-AE7D-CE850F1E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1B8B5-0A58-4A40-A65F-BEF9E0627ADB}" type="slidenum">
              <a:rPr lang="en-IN" smtClean="0"/>
              <a:t>‹#›</a:t>
            </a:fld>
            <a:endParaRPr lang="en-IN"/>
          </a:p>
        </p:txBody>
      </p:sp>
    </p:spTree>
    <p:extLst>
      <p:ext uri="{BB962C8B-B14F-4D97-AF65-F5344CB8AC3E}">
        <p14:creationId xmlns:p14="http://schemas.microsoft.com/office/powerpoint/2010/main" val="3764035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4833-6F9C-496E-BDF9-1455573CE942}"/>
              </a:ext>
            </a:extLst>
          </p:cNvPr>
          <p:cNvSpPr>
            <a:spLocks noGrp="1"/>
          </p:cNvSpPr>
          <p:nvPr>
            <p:ph type="ctrTitle"/>
          </p:nvPr>
        </p:nvSpPr>
        <p:spPr>
          <a:xfrm>
            <a:off x="1523999" y="1122363"/>
            <a:ext cx="9831355" cy="2387600"/>
          </a:xfrm>
        </p:spPr>
        <p:txBody>
          <a:bodyPr/>
          <a:lstStyle/>
          <a:p>
            <a:r>
              <a:rPr lang="en-US" b="1" dirty="0">
                <a:latin typeface="Times New Roman" panose="02020603050405020304" pitchFamily="18" charset="0"/>
                <a:cs typeface="Times New Roman" panose="02020603050405020304" pitchFamily="18" charset="0"/>
              </a:rPr>
              <a:t>OPERATIONS RESEARCH</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Sem II</a:t>
            </a: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95E1047B-7B84-4308-8BEC-8A9FFEDD064C}"/>
              </a:ext>
            </a:extLst>
          </p:cNvPr>
          <p:cNvSpPr>
            <a:spLocks noGrp="1"/>
          </p:cNvSpPr>
          <p:nvPr>
            <p:ph type="subTitle" idx="1"/>
          </p:nvPr>
        </p:nvSpPr>
        <p:spPr>
          <a:xfrm>
            <a:off x="2509935" y="4907756"/>
            <a:ext cx="9455020" cy="1655762"/>
          </a:xfrm>
        </p:spPr>
        <p:txBody>
          <a:bodyPr>
            <a:normAutofit fontScale="92500"/>
          </a:bodyPr>
          <a:lstStyle/>
          <a:p>
            <a:endParaRPr lang="en-US" dirty="0"/>
          </a:p>
          <a:p>
            <a:r>
              <a:rPr lang="en-US" dirty="0"/>
              <a:t>                                                                               </a:t>
            </a:r>
          </a:p>
          <a:p>
            <a:r>
              <a:rPr lang="en-US" dirty="0"/>
              <a:t>                                                                                  </a:t>
            </a:r>
            <a:r>
              <a:rPr lang="en-US" sz="3200" dirty="0">
                <a:latin typeface="Times New Roman" panose="02020603050405020304" pitchFamily="18" charset="0"/>
                <a:cs typeface="Times New Roman" panose="02020603050405020304" pitchFamily="18" charset="0"/>
              </a:rPr>
              <a:t>Dr. SHWETA SHARMA</a:t>
            </a:r>
            <a:endParaRPr lang="en-IN"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14148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568E1-212D-4FCD-B476-B4588CB6198C}"/>
              </a:ext>
            </a:extLst>
          </p:cNvPr>
          <p:cNvSpPr>
            <a:spLocks noGrp="1"/>
          </p:cNvSpPr>
          <p:nvPr>
            <p:ph type="title"/>
          </p:nvPr>
        </p:nvSpPr>
        <p:spPr>
          <a:xfrm>
            <a:off x="838200" y="365126"/>
            <a:ext cx="10515600" cy="661242"/>
          </a:xfrm>
        </p:spPr>
        <p:txBody>
          <a:bodyPr>
            <a:normAutofit/>
          </a:bodyPr>
          <a:lstStyle/>
          <a:p>
            <a:r>
              <a:rPr lang="en-US" sz="3200" b="1" dirty="0">
                <a:latin typeface="Times New Roman" panose="02020603050405020304" pitchFamily="18" charset="0"/>
                <a:cs typeface="Times New Roman" panose="02020603050405020304" pitchFamily="18" charset="0"/>
              </a:rPr>
              <a:t>PHASES OF OR</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7E7BC68-6AC3-4121-BF5D-E7478B90524C}"/>
              </a:ext>
            </a:extLst>
          </p:cNvPr>
          <p:cNvSpPr>
            <a:spLocks noGrp="1"/>
          </p:cNvSpPr>
          <p:nvPr>
            <p:ph idx="1"/>
          </p:nvPr>
        </p:nvSpPr>
        <p:spPr>
          <a:xfrm>
            <a:off x="838200" y="1203649"/>
            <a:ext cx="10515600" cy="4973314"/>
          </a:xfrm>
        </p:spPr>
        <p:txBody>
          <a:bodyPr>
            <a:normAutofit/>
          </a:bodyPr>
          <a:lstStyle/>
          <a:p>
            <a:pPr>
              <a:lnSpc>
                <a:spcPct val="100000"/>
              </a:lnSpc>
            </a:pPr>
            <a:r>
              <a:rPr lang="en-US" sz="1800" b="1" dirty="0">
                <a:latin typeface="Times New Roman" panose="02020603050405020304" pitchFamily="18" charset="0"/>
                <a:cs typeface="Times New Roman" panose="02020603050405020304" pitchFamily="18" charset="0"/>
              </a:rPr>
              <a:t>JUDGMENT PHASE </a:t>
            </a:r>
          </a:p>
          <a:p>
            <a:pPr marL="0" indent="0">
              <a:lnSpc>
                <a:spcPct val="100000"/>
              </a:lnSpc>
              <a:buNone/>
            </a:pPr>
            <a:r>
              <a:rPr lang="en-US" sz="1800" dirty="0">
                <a:latin typeface="Times New Roman" panose="02020603050405020304" pitchFamily="18" charset="0"/>
                <a:cs typeface="Times New Roman" panose="02020603050405020304" pitchFamily="18" charset="0"/>
              </a:rPr>
              <a:t>– Determination of the problem </a:t>
            </a:r>
          </a:p>
          <a:p>
            <a:pPr marL="0" indent="0">
              <a:lnSpc>
                <a:spcPct val="100000"/>
              </a:lnSpc>
              <a:buNone/>
            </a:pPr>
            <a:r>
              <a:rPr lang="en-US" sz="1800" dirty="0">
                <a:latin typeface="Times New Roman" panose="02020603050405020304" pitchFamily="18" charset="0"/>
                <a:cs typeface="Times New Roman" panose="02020603050405020304" pitchFamily="18" charset="0"/>
              </a:rPr>
              <a:t>– Establishment of the objectives and values </a:t>
            </a:r>
          </a:p>
          <a:p>
            <a:pPr marL="0" indent="0">
              <a:lnSpc>
                <a:spcPct val="100000"/>
              </a:lnSpc>
              <a:buNone/>
            </a:pPr>
            <a:r>
              <a:rPr lang="en-US" sz="1800" dirty="0">
                <a:latin typeface="Times New Roman" panose="02020603050405020304" pitchFamily="18" charset="0"/>
                <a:cs typeface="Times New Roman" panose="02020603050405020304" pitchFamily="18" charset="0"/>
              </a:rPr>
              <a:t>– Determination of suitable measures of effectiveness </a:t>
            </a:r>
          </a:p>
          <a:p>
            <a:pPr marL="0" indent="0">
              <a:lnSpc>
                <a:spcPct val="100000"/>
              </a:lnSpc>
              <a:buNone/>
            </a:pPr>
            <a:r>
              <a:rPr lang="en-US" sz="1800" dirty="0">
                <a:latin typeface="Times New Roman" panose="02020603050405020304" pitchFamily="18" charset="0"/>
                <a:cs typeface="Times New Roman" panose="02020603050405020304" pitchFamily="18" charset="0"/>
              </a:rPr>
              <a:t>–Formulation of problem relative to objectives</a:t>
            </a:r>
          </a:p>
          <a:p>
            <a:pPr marL="0" indent="0">
              <a:lnSpc>
                <a:spcPct val="100000"/>
              </a:lnSpc>
              <a:buNone/>
            </a:pP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RESEARCH PHASE </a:t>
            </a:r>
          </a:p>
          <a:p>
            <a:pPr marL="0" indent="0">
              <a:lnSpc>
                <a:spcPct val="100000"/>
              </a:lnSpc>
              <a:buNone/>
            </a:pPr>
            <a:r>
              <a:rPr lang="en-US" sz="1800" dirty="0">
                <a:latin typeface="Times New Roman" panose="02020603050405020304" pitchFamily="18" charset="0"/>
                <a:cs typeface="Times New Roman" panose="02020603050405020304" pitchFamily="18" charset="0"/>
              </a:rPr>
              <a:t>– Observation and data collection </a:t>
            </a:r>
          </a:p>
          <a:p>
            <a:pPr marL="0" indent="0">
              <a:lnSpc>
                <a:spcPct val="100000"/>
              </a:lnSpc>
              <a:buNone/>
            </a:pPr>
            <a:r>
              <a:rPr lang="en-US" sz="1800" dirty="0">
                <a:latin typeface="Times New Roman" panose="02020603050405020304" pitchFamily="18" charset="0"/>
                <a:cs typeface="Times New Roman" panose="02020603050405020304" pitchFamily="18" charset="0"/>
              </a:rPr>
              <a:t>– Formulation of hypothesis and models </a:t>
            </a:r>
          </a:p>
          <a:p>
            <a:pPr marL="0" indent="0">
              <a:lnSpc>
                <a:spcPct val="100000"/>
              </a:lnSpc>
              <a:buNone/>
            </a:pPr>
            <a:r>
              <a:rPr lang="en-US" sz="1800" dirty="0">
                <a:latin typeface="Times New Roman" panose="02020603050405020304" pitchFamily="18" charset="0"/>
                <a:cs typeface="Times New Roman" panose="02020603050405020304" pitchFamily="18" charset="0"/>
              </a:rPr>
              <a:t>– Observation and experimentation to test the hypothesis </a:t>
            </a:r>
          </a:p>
          <a:p>
            <a:pPr marL="0" indent="0">
              <a:lnSpc>
                <a:spcPct val="100000"/>
              </a:lnSpc>
              <a:buNone/>
            </a:pPr>
            <a:r>
              <a:rPr lang="en-US" sz="1800" dirty="0">
                <a:latin typeface="Times New Roman" panose="02020603050405020304" pitchFamily="18" charset="0"/>
                <a:cs typeface="Times New Roman" panose="02020603050405020304" pitchFamily="18" charset="0"/>
              </a:rPr>
              <a:t>– Prediction of various results, generalization, consideration of alternative method </a:t>
            </a:r>
          </a:p>
          <a:p>
            <a:pPr marL="0" indent="0">
              <a:lnSpc>
                <a:spcPct val="100000"/>
              </a:lnSpc>
              <a:buNone/>
            </a:pPr>
            <a:r>
              <a:rPr lang="en-US" sz="1800"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ACTION PHASE </a:t>
            </a:r>
          </a:p>
          <a:p>
            <a:pPr marL="0" indent="0">
              <a:lnSpc>
                <a:spcPct val="100000"/>
              </a:lnSpc>
              <a:buNone/>
            </a:pPr>
            <a:r>
              <a:rPr lang="en-US" sz="1800" dirty="0">
                <a:latin typeface="Times New Roman" panose="02020603050405020304" pitchFamily="18" charset="0"/>
                <a:cs typeface="Times New Roman" panose="02020603050405020304" pitchFamily="18" charset="0"/>
              </a:rPr>
              <a:t>– Implementation of the tested results of the model</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064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365107-0E63-4615-82C0-408E8F2434F3}"/>
              </a:ext>
            </a:extLst>
          </p:cNvPr>
          <p:cNvPicPr>
            <a:picLocks noChangeAspect="1"/>
          </p:cNvPicPr>
          <p:nvPr/>
        </p:nvPicPr>
        <p:blipFill>
          <a:blip r:embed="rId2"/>
          <a:stretch>
            <a:fillRect/>
          </a:stretch>
        </p:blipFill>
        <p:spPr>
          <a:xfrm>
            <a:off x="401216" y="214604"/>
            <a:ext cx="11439331" cy="6643396"/>
          </a:xfrm>
          <a:prstGeom prst="rect">
            <a:avLst/>
          </a:prstGeom>
        </p:spPr>
      </p:pic>
    </p:spTree>
    <p:extLst>
      <p:ext uri="{BB962C8B-B14F-4D97-AF65-F5344CB8AC3E}">
        <p14:creationId xmlns:p14="http://schemas.microsoft.com/office/powerpoint/2010/main" val="31974359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5341D-C27D-4845-B933-7D7A1559F826}"/>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ADVANTAGES</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E9B7D13-7088-4C50-ACFC-BFD77F47652B}"/>
              </a:ext>
            </a:extLst>
          </p:cNvPr>
          <p:cNvSpPr>
            <a:spLocks noGrp="1"/>
          </p:cNvSpPr>
          <p:nvPr>
            <p:ph idx="1"/>
          </p:nvPr>
        </p:nvSpPr>
        <p:spPr>
          <a:xfrm>
            <a:off x="838200" y="1492898"/>
            <a:ext cx="10515600" cy="4684065"/>
          </a:xfrm>
        </p:spPr>
        <p:txBody>
          <a:bodyPr>
            <a:normAutofit/>
          </a:bodyPr>
          <a:lstStyle/>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Provides a tool for scientific analysis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Provides solution for various business problems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Enables proper deployment of resources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Helps in minimizing waiting and servicing costs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Enables the management to decide when to buy and how much to buy?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Assists in choosing an optimum strategy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Renders great help in optimum resource allocation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Facilitates the process of decision making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Management can know the reactions of the integrated business systems </a:t>
            </a:r>
          </a:p>
          <a:p>
            <a:pPr>
              <a:lnSpc>
                <a:spcPct val="100000"/>
              </a:lnSpc>
              <a:buFont typeface="Wingdings" panose="05000000000000000000" pitchFamily="2" charset="2"/>
              <a:buChar char="§"/>
            </a:pPr>
            <a:r>
              <a:rPr lang="en-US" sz="1800" dirty="0">
                <a:latin typeface="Times New Roman" panose="02020603050405020304" pitchFamily="18" charset="0"/>
                <a:cs typeface="Times New Roman" panose="02020603050405020304" pitchFamily="18" charset="0"/>
              </a:rPr>
              <a:t>Helps a lot in the preparation of future managers</a:t>
            </a: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43257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99F64-E1F0-4FFD-AAB6-1285B3F8E919}"/>
              </a:ext>
            </a:extLst>
          </p:cNvPr>
          <p:cNvSpPr>
            <a:spLocks noGrp="1"/>
          </p:cNvSpPr>
          <p:nvPr>
            <p:ph type="title"/>
          </p:nvPr>
        </p:nvSpPr>
        <p:spPr>
          <a:xfrm>
            <a:off x="838200" y="365125"/>
            <a:ext cx="10515600" cy="703249"/>
          </a:xfrm>
        </p:spPr>
        <p:txBody>
          <a:bodyPr>
            <a:normAutofit/>
          </a:bodyPr>
          <a:lstStyle/>
          <a:p>
            <a:r>
              <a:rPr lang="en-US" sz="3200" b="1" dirty="0">
                <a:latin typeface="Times New Roman" panose="02020603050405020304" pitchFamily="18" charset="0"/>
                <a:cs typeface="Times New Roman" panose="02020603050405020304" pitchFamily="18" charset="0"/>
              </a:rPr>
              <a:t>LIMITATIONS OF OR</a:t>
            </a:r>
            <a:endParaRPr lang="en-IN" sz="3200" b="1" dirty="0">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A2576269-A4CF-4397-9CC9-EEBDAD080F39}"/>
              </a:ext>
            </a:extLst>
          </p:cNvPr>
          <p:cNvSpPr>
            <a:spLocks noGrp="1" noChangeArrowheads="1"/>
          </p:cNvSpPr>
          <p:nvPr>
            <p:ph idx="1"/>
          </p:nvPr>
        </p:nvSpPr>
        <p:spPr bwMode="auto">
          <a:xfrm>
            <a:off x="177800" y="898480"/>
            <a:ext cx="11836400" cy="59595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26960" rIns="91440" bIns="6348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00050" marR="0" lvl="0" indent="-400050" algn="just" defTabSz="914400" rtl="0" eaLnBrk="0" fontAlgn="base" latinLnBrk="0" hangingPunct="0">
              <a:lnSpc>
                <a:spcPct val="150000"/>
              </a:lnSpc>
              <a:spcBef>
                <a:spcPct val="0"/>
              </a:spcBef>
              <a:spcAft>
                <a:spcPct val="0"/>
              </a:spcAft>
              <a:buClrTx/>
              <a:buSzTx/>
              <a:buFontTx/>
              <a:buAutoNum type="romanLcParenBoth"/>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Magnitude of Computation</a:t>
            </a:r>
          </a:p>
          <a:p>
            <a:pPr marL="0" marR="0" lvl="0" indent="0" algn="just" defTabSz="914400" rtl="0" eaLnBrk="0" fontAlgn="base" latinLnBrk="0" hangingPunct="0">
              <a:lnSpc>
                <a:spcPct val="150000"/>
              </a:lnSpc>
              <a:spcBef>
                <a:spcPct val="0"/>
              </a:spcBef>
              <a:spcAft>
                <a:spcPct val="0"/>
              </a:spcAft>
              <a:buClrTx/>
              <a:buSz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Operations research models try to find out optimal solution taking into account all the factors. These factors are enormous and expressing them in quantity and establishing relationships among these require voluminous calculations which can be handled by computers.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(ii) Non-Quantifiable Factors</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OR provides solution only when all elements related to a problem can be quantified. All relevant variables do not lend themselves to quantification. Factors which cannot be quantified find no place in OR study. Models in OR do not take into account qualitative factors or emotional factors which may be quite important.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1" i="0" u="none" strike="noStrike" cap="none" normalizeH="0" baseline="0" dirty="0">
                <a:ln>
                  <a:noFill/>
                </a:ln>
                <a:effectLst/>
                <a:latin typeface="Times New Roman" panose="02020603050405020304" pitchFamily="18" charset="0"/>
                <a:cs typeface="Times New Roman" panose="02020603050405020304" pitchFamily="18" charset="0"/>
              </a:rPr>
              <a:t>(iii) Distance between User and Analyst</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1800" b="0" i="0" u="none" strike="noStrike" cap="none" normalizeH="0" baseline="0" dirty="0">
                <a:ln>
                  <a:noFill/>
                </a:ln>
                <a:effectLst/>
                <a:latin typeface="Times New Roman" panose="02020603050405020304" pitchFamily="18" charset="0"/>
                <a:cs typeface="Times New Roman" panose="02020603050405020304" pitchFamily="18" charset="0"/>
              </a:rPr>
              <a:t> OR being specialist’s job requires a mathematician or statistician, who might not be aware of the business problems. Similarly, a manager fails to understand the complex working of OR. Thus there is a gap between the two. Management itself may offer a lot of resistance due to conventional thinking.</a:t>
            </a:r>
          </a:p>
        </p:txBody>
      </p:sp>
    </p:spTree>
    <p:extLst>
      <p:ext uri="{BB962C8B-B14F-4D97-AF65-F5344CB8AC3E}">
        <p14:creationId xmlns:p14="http://schemas.microsoft.com/office/powerpoint/2010/main" val="1060995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DBCC74-441C-165F-8693-E9D3AA94D802}"/>
              </a:ext>
            </a:extLst>
          </p:cNvPr>
          <p:cNvSpPr>
            <a:spLocks noGrp="1"/>
          </p:cNvSpPr>
          <p:nvPr>
            <p:ph idx="1"/>
          </p:nvPr>
        </p:nvSpPr>
        <p:spPr>
          <a:xfrm>
            <a:off x="487680" y="514984"/>
            <a:ext cx="11470640" cy="5479415"/>
          </a:xfrm>
        </p:spPr>
        <p:txBody>
          <a:bodyPr>
            <a:normAutofit/>
          </a:bodyPr>
          <a:lstStyle/>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(iv)Time and Money Costs</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When basic data are subjected to frequent changes, incorporating them into the OR models is a costly proposition. Moreover, a fairly good solution at present may be more desirable than a perfect OR solution available after sometime. The computational time increases depending upon the size of the problem and accuracy of results desired.</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 Implementation</a:t>
            </a:r>
          </a:p>
          <a:p>
            <a:pPr marL="0" marR="0" lvl="0" indent="0" algn="just" defTabSz="914400" rtl="0" eaLnBrk="0" fontAlgn="base" latinLnBrk="0" hangingPunct="0">
              <a:lnSpc>
                <a:spcPct val="15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Implementation of any decision is a delicate task. It must take into account the complexities of human relations and Behaviour. Sometimes, resistance is offered due to psychological factors which may not have any bearing on the problem as well as its solution. thinking.</a:t>
            </a:r>
            <a:br>
              <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IN" dirty="0"/>
          </a:p>
        </p:txBody>
      </p:sp>
    </p:spTree>
    <p:extLst>
      <p:ext uri="{BB962C8B-B14F-4D97-AF65-F5344CB8AC3E}">
        <p14:creationId xmlns:p14="http://schemas.microsoft.com/office/powerpoint/2010/main" val="1339471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AF1AC6-792E-4689-953A-F493AB2C1AEB}"/>
              </a:ext>
            </a:extLst>
          </p:cNvPr>
          <p:cNvPicPr>
            <a:picLocks noChangeAspect="1"/>
          </p:cNvPicPr>
          <p:nvPr/>
        </p:nvPicPr>
        <p:blipFill>
          <a:blip r:embed="rId2"/>
          <a:stretch>
            <a:fillRect/>
          </a:stretch>
        </p:blipFill>
        <p:spPr>
          <a:xfrm>
            <a:off x="121298" y="0"/>
            <a:ext cx="12070702" cy="6951306"/>
          </a:xfrm>
          <a:prstGeom prst="rect">
            <a:avLst/>
          </a:prstGeom>
        </p:spPr>
      </p:pic>
    </p:spTree>
    <p:extLst>
      <p:ext uri="{BB962C8B-B14F-4D97-AF65-F5344CB8AC3E}">
        <p14:creationId xmlns:p14="http://schemas.microsoft.com/office/powerpoint/2010/main" val="2238076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194BB-9F45-4D3A-B69F-CD577281426E}"/>
              </a:ext>
            </a:extLst>
          </p:cNvPr>
          <p:cNvSpPr>
            <a:spLocks noGrp="1"/>
          </p:cNvSpPr>
          <p:nvPr>
            <p:ph type="title"/>
          </p:nvPr>
        </p:nvSpPr>
        <p:spPr/>
        <p:txBody>
          <a:bodyPr/>
          <a:lstStyle/>
          <a:p>
            <a:r>
              <a:rPr lang="en-US" sz="4400" b="1" dirty="0">
                <a:latin typeface="Times New Roman" panose="02020603050405020304" pitchFamily="18" charset="0"/>
                <a:cs typeface="Times New Roman" panose="02020603050405020304" pitchFamily="18" charset="0"/>
              </a:rPr>
              <a:t>OR MODELS CLASSIFICATION</a:t>
            </a:r>
            <a:endParaRPr lang="en-IN" dirty="0"/>
          </a:p>
        </p:txBody>
      </p:sp>
      <p:sp>
        <p:nvSpPr>
          <p:cNvPr id="3" name="Content Placeholder 2">
            <a:extLst>
              <a:ext uri="{FF2B5EF4-FFF2-40B4-BE49-F238E27FC236}">
                <a16:creationId xmlns:a16="http://schemas.microsoft.com/office/drawing/2014/main" id="{6600E849-C6EE-4C69-8E4F-4CF5C2E861D5}"/>
              </a:ext>
            </a:extLst>
          </p:cNvPr>
          <p:cNvSpPr>
            <a:spLocks noGrp="1"/>
          </p:cNvSpPr>
          <p:nvPr>
            <p:ph idx="1"/>
          </p:nvPr>
        </p:nvSpPr>
        <p:spPr>
          <a:xfrm>
            <a:off x="735564" y="1690688"/>
            <a:ext cx="10515600" cy="4351338"/>
          </a:xfrm>
        </p:spPr>
        <p:txBody>
          <a:bodyPr/>
          <a:lstStyle/>
          <a:p>
            <a:pPr marL="457200" indent="-457200">
              <a:buFont typeface="+mj-lt"/>
              <a:buAutoNum type="arabicParenR"/>
            </a:pPr>
            <a:r>
              <a:rPr lang="en-US" sz="2400" dirty="0">
                <a:latin typeface="Times New Roman" panose="02020603050405020304" pitchFamily="18" charset="0"/>
                <a:cs typeface="Times New Roman" panose="02020603050405020304" pitchFamily="18" charset="0"/>
              </a:rPr>
              <a:t>Based on Structure</a:t>
            </a:r>
          </a:p>
          <a:p>
            <a:pPr marL="457200" indent="-457200">
              <a:buFont typeface="+mj-lt"/>
              <a:buAutoNum type="arabicParenR"/>
            </a:pPr>
            <a:r>
              <a:rPr lang="en-US" sz="2400" dirty="0">
                <a:latin typeface="Times New Roman" panose="02020603050405020304" pitchFamily="18" charset="0"/>
                <a:cs typeface="Times New Roman" panose="02020603050405020304" pitchFamily="18" charset="0"/>
              </a:rPr>
              <a:t>Based on Purpose and Nature</a:t>
            </a:r>
          </a:p>
          <a:p>
            <a:pPr marL="457200" indent="-457200">
              <a:buFont typeface="+mj-lt"/>
              <a:buAutoNum type="arabicParenR"/>
            </a:pPr>
            <a:r>
              <a:rPr lang="en-US" sz="2400" dirty="0">
                <a:latin typeface="Times New Roman" panose="02020603050405020304" pitchFamily="18" charset="0"/>
                <a:cs typeface="Times New Roman" panose="02020603050405020304" pitchFamily="18" charset="0"/>
              </a:rPr>
              <a:t>Based on Certainty</a:t>
            </a:r>
            <a:endParaRPr lang="en-IN" sz="24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400" dirty="0">
                <a:latin typeface="Times New Roman" panose="02020603050405020304" pitchFamily="18" charset="0"/>
                <a:cs typeface="Times New Roman" panose="02020603050405020304" pitchFamily="18" charset="0"/>
              </a:rPr>
              <a:t>Based on Time Reference</a:t>
            </a:r>
            <a:endParaRPr lang="en-IN" sz="2400" dirty="0">
              <a:latin typeface="Times New Roman" panose="02020603050405020304" pitchFamily="18" charset="0"/>
              <a:cs typeface="Times New Roman" panose="02020603050405020304" pitchFamily="18" charset="0"/>
            </a:endParaRPr>
          </a:p>
          <a:p>
            <a:pPr marL="457200" indent="-457200">
              <a:buFont typeface="+mj-lt"/>
              <a:buAutoNum type="arabicParenR"/>
            </a:pPr>
            <a:r>
              <a:rPr lang="en-US" sz="2400" dirty="0">
                <a:latin typeface="Times New Roman" panose="02020603050405020304" pitchFamily="18" charset="0"/>
                <a:cs typeface="Times New Roman" panose="02020603050405020304" pitchFamily="18" charset="0"/>
              </a:rPr>
              <a:t>Based on Method of Solution</a:t>
            </a:r>
            <a:endParaRPr lang="en-IN" sz="2400" dirty="0">
              <a:latin typeface="Times New Roman" panose="02020603050405020304" pitchFamily="18" charset="0"/>
              <a:cs typeface="Times New Roman" panose="02020603050405020304" pitchFamily="18" charset="0"/>
            </a:endParaRPr>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2946028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132DB9-9AB7-4264-87FB-FDCDA5563E88}"/>
              </a:ext>
            </a:extLst>
          </p:cNvPr>
          <p:cNvSpPr>
            <a:spLocks noGrp="1"/>
          </p:cNvSpPr>
          <p:nvPr>
            <p:ph idx="4294967295"/>
          </p:nvPr>
        </p:nvSpPr>
        <p:spPr>
          <a:xfrm>
            <a:off x="251928" y="261258"/>
            <a:ext cx="11625942" cy="6447518"/>
          </a:xfrm>
        </p:spPr>
        <p:txBody>
          <a:bodyPr>
            <a:normAutofit fontScale="85000" lnSpcReduction="10000"/>
          </a:bodyPr>
          <a:lstStyle/>
          <a:p>
            <a:pPr marL="0" indent="0" algn="just">
              <a:lnSpc>
                <a:spcPct val="110000"/>
              </a:lnSpc>
              <a:buNone/>
            </a:pPr>
            <a:r>
              <a:rPr lang="en-US" dirty="0">
                <a:solidFill>
                  <a:srgbClr val="FF0000"/>
                </a:solidFill>
              </a:rPr>
              <a:t>I</a:t>
            </a:r>
            <a:r>
              <a:rPr lang="en-US" sz="2600" dirty="0">
                <a:solidFill>
                  <a:srgbClr val="FF0000"/>
                </a:solidFill>
                <a:latin typeface="Times New Roman" panose="02020603050405020304" pitchFamily="18" charset="0"/>
                <a:cs typeface="Times New Roman" panose="02020603050405020304" pitchFamily="18" charset="0"/>
              </a:rPr>
              <a:t>. </a:t>
            </a:r>
            <a:r>
              <a:rPr lang="en-US" sz="2600" b="1" dirty="0">
                <a:solidFill>
                  <a:srgbClr val="FF0000"/>
                </a:solidFill>
                <a:latin typeface="Times New Roman" panose="02020603050405020304" pitchFamily="18" charset="0"/>
                <a:cs typeface="Times New Roman" panose="02020603050405020304" pitchFamily="18" charset="0"/>
              </a:rPr>
              <a:t>BASED ON STRUCTURE </a:t>
            </a:r>
          </a:p>
          <a:p>
            <a:pPr marL="0" indent="0" algn="just">
              <a:lnSpc>
                <a:spcPct val="110000"/>
              </a:lnSpc>
              <a:buNone/>
            </a:pPr>
            <a:r>
              <a:rPr lang="en-US" sz="2600" b="1" dirty="0">
                <a:solidFill>
                  <a:srgbClr val="0070C0"/>
                </a:solidFill>
                <a:latin typeface="Times New Roman" panose="02020603050405020304" pitchFamily="18" charset="0"/>
                <a:cs typeface="Times New Roman" panose="02020603050405020304" pitchFamily="18" charset="0"/>
              </a:rPr>
              <a:t>(1) Physical Models: </a:t>
            </a:r>
            <a:r>
              <a:rPr lang="en-US" sz="2600" dirty="0">
                <a:latin typeface="Times New Roman" panose="02020603050405020304" pitchFamily="18" charset="0"/>
                <a:cs typeface="Times New Roman" panose="02020603050405020304" pitchFamily="18" charset="0"/>
              </a:rPr>
              <a:t>These models give a physical appearance of real object in reduced or scaled up form .These are further divided into two categories:</a:t>
            </a:r>
          </a:p>
          <a:p>
            <a:pPr marL="0" indent="0" algn="just">
              <a:lnSpc>
                <a:spcPct val="110000"/>
              </a:lnSpc>
              <a:buNone/>
            </a:pPr>
            <a:r>
              <a:rPr lang="en-US" sz="2600" dirty="0">
                <a:latin typeface="Times New Roman" panose="02020603050405020304" pitchFamily="18" charset="0"/>
                <a:cs typeface="Times New Roman" panose="02020603050405020304" pitchFamily="18" charset="0"/>
              </a:rPr>
              <a:t> </a:t>
            </a:r>
            <a:r>
              <a:rPr lang="en-US" sz="2600" dirty="0">
                <a:solidFill>
                  <a:srgbClr val="0070C0"/>
                </a:solidFill>
                <a:latin typeface="Times New Roman" panose="02020603050405020304" pitchFamily="18" charset="0"/>
                <a:cs typeface="Times New Roman" panose="02020603050405020304" pitchFamily="18" charset="0"/>
              </a:rPr>
              <a:t>a</a:t>
            </a:r>
            <a:r>
              <a:rPr lang="en-US" sz="2600" b="1" dirty="0">
                <a:solidFill>
                  <a:srgbClr val="0070C0"/>
                </a:solidFill>
                <a:latin typeface="Times New Roman" panose="02020603050405020304" pitchFamily="18" charset="0"/>
                <a:cs typeface="Times New Roman" panose="02020603050405020304" pitchFamily="18" charset="0"/>
              </a:rPr>
              <a:t>) Iconic Models: </a:t>
            </a:r>
            <a:r>
              <a:rPr lang="en-US" sz="2600" dirty="0">
                <a:latin typeface="Times New Roman" panose="02020603050405020304" pitchFamily="18" charset="0"/>
                <a:cs typeface="Times New Roman" panose="02020603050405020304" pitchFamily="18" charset="0"/>
              </a:rPr>
              <a:t>Physical or Pictorial representation of the various aspects of the system. Ex. Blue Prints, Globe, Templates etc. </a:t>
            </a:r>
          </a:p>
          <a:p>
            <a:pPr marL="0" indent="0" algn="just">
              <a:lnSpc>
                <a:spcPct val="110000"/>
              </a:lnSpc>
              <a:buNone/>
            </a:pPr>
            <a:r>
              <a:rPr lang="en-US" sz="2600" b="1" dirty="0">
                <a:solidFill>
                  <a:srgbClr val="0070C0"/>
                </a:solidFill>
                <a:latin typeface="Times New Roman" panose="02020603050405020304" pitchFamily="18" charset="0"/>
                <a:cs typeface="Times New Roman" panose="02020603050405020304" pitchFamily="18" charset="0"/>
              </a:rPr>
              <a:t>b) Analogue Models/ Schematic Model : </a:t>
            </a:r>
            <a:r>
              <a:rPr lang="en-US" sz="2600" dirty="0">
                <a:latin typeface="Times New Roman" panose="02020603050405020304" pitchFamily="18" charset="0"/>
                <a:cs typeface="Times New Roman" panose="02020603050405020304" pitchFamily="18" charset="0"/>
              </a:rPr>
              <a:t>These models represent a system by a set of properties different from the original system. Ex: A network of water pipes to show flow of current in electrical network. Level Indicator in a automobile petrol tank. </a:t>
            </a:r>
          </a:p>
          <a:p>
            <a:pPr marL="0" indent="0" algn="just">
              <a:lnSpc>
                <a:spcPct val="110000"/>
              </a:lnSpc>
              <a:buNone/>
            </a:pPr>
            <a:endParaRPr lang="en-US" sz="2600" b="1" dirty="0">
              <a:solidFill>
                <a:srgbClr val="00B050"/>
              </a:solidFill>
              <a:latin typeface="Times New Roman" panose="02020603050405020304" pitchFamily="18" charset="0"/>
              <a:cs typeface="Times New Roman" panose="02020603050405020304" pitchFamily="18" charset="0"/>
            </a:endParaRPr>
          </a:p>
          <a:p>
            <a:pPr marL="0" indent="0" algn="just">
              <a:lnSpc>
                <a:spcPct val="110000"/>
              </a:lnSpc>
              <a:buNone/>
            </a:pPr>
            <a:r>
              <a:rPr lang="en-US" sz="2600" b="1" dirty="0">
                <a:solidFill>
                  <a:srgbClr val="00B050"/>
                </a:solidFill>
                <a:latin typeface="Times New Roman" panose="02020603050405020304" pitchFamily="18" charset="0"/>
                <a:cs typeface="Times New Roman" panose="02020603050405020304" pitchFamily="18" charset="0"/>
              </a:rPr>
              <a:t>(2) Symbolic Models : </a:t>
            </a:r>
            <a:r>
              <a:rPr lang="en-US" sz="2600" dirty="0">
                <a:latin typeface="Times New Roman" panose="02020603050405020304" pitchFamily="18" charset="0"/>
                <a:cs typeface="Times New Roman" panose="02020603050405020304" pitchFamily="18" charset="0"/>
              </a:rPr>
              <a:t>These models use symbols either in the form of letters or mathematical operators to represent the properties of the system. These are further classified into two types: </a:t>
            </a:r>
          </a:p>
          <a:p>
            <a:pPr marL="0" indent="0" algn="just">
              <a:lnSpc>
                <a:spcPct val="110000"/>
              </a:lnSpc>
              <a:buNone/>
            </a:pPr>
            <a:r>
              <a:rPr lang="en-US" sz="2600" b="1" dirty="0">
                <a:solidFill>
                  <a:srgbClr val="00B050"/>
                </a:solidFill>
                <a:latin typeface="Times New Roman" panose="02020603050405020304" pitchFamily="18" charset="0"/>
                <a:cs typeface="Times New Roman" panose="02020603050405020304" pitchFamily="18" charset="0"/>
              </a:rPr>
              <a:t>a) Verbal Models: </a:t>
            </a:r>
            <a:r>
              <a:rPr lang="en-US" sz="2600" dirty="0">
                <a:latin typeface="Times New Roman" panose="02020603050405020304" pitchFamily="18" charset="0"/>
                <a:cs typeface="Times New Roman" panose="02020603050405020304" pitchFamily="18" charset="0"/>
              </a:rPr>
              <a:t>These models used to describe a situation in written or spoken language in form of letters , words or symbols. Ex: word problems in mathematics..</a:t>
            </a:r>
          </a:p>
          <a:p>
            <a:pPr marL="0" indent="0" algn="just">
              <a:lnSpc>
                <a:spcPct val="110000"/>
              </a:lnSpc>
              <a:buNone/>
            </a:pPr>
            <a:r>
              <a:rPr lang="en-US" sz="2600" b="1" dirty="0">
                <a:solidFill>
                  <a:srgbClr val="00B050"/>
                </a:solidFill>
                <a:latin typeface="Times New Roman" panose="02020603050405020304" pitchFamily="18" charset="0"/>
                <a:cs typeface="Times New Roman" panose="02020603050405020304" pitchFamily="18" charset="0"/>
              </a:rPr>
              <a:t>b) Mathematical Models:</a:t>
            </a:r>
            <a:r>
              <a:rPr lang="en-US" sz="2600" b="1" dirty="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The decision variables of the system under consideration are represented by mathematical equations or inequations. Ex. Linear programming model to decide Product –Mix problem in manufacturing</a:t>
            </a:r>
            <a:r>
              <a:rPr lang="en-US" dirty="0"/>
              <a:t>.</a:t>
            </a:r>
            <a:endParaRPr lang="en-IN" dirty="0"/>
          </a:p>
        </p:txBody>
      </p:sp>
    </p:spTree>
    <p:extLst>
      <p:ext uri="{BB962C8B-B14F-4D97-AF65-F5344CB8AC3E}">
        <p14:creationId xmlns:p14="http://schemas.microsoft.com/office/powerpoint/2010/main" val="106449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A3ED5-8724-4934-8071-DB206ED2F309}"/>
              </a:ext>
            </a:extLst>
          </p:cNvPr>
          <p:cNvSpPr>
            <a:spLocks noGrp="1"/>
          </p:cNvSpPr>
          <p:nvPr>
            <p:ph type="title"/>
          </p:nvPr>
        </p:nvSpPr>
        <p:spPr>
          <a:xfrm>
            <a:off x="838200" y="365125"/>
            <a:ext cx="10515600" cy="763879"/>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II. BASED ON PURPOSE AND NATURE</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F909913-1F16-4108-B445-4F94FC1AF3CD}"/>
              </a:ext>
            </a:extLst>
          </p:cNvPr>
          <p:cNvSpPr>
            <a:spLocks noGrp="1"/>
          </p:cNvSpPr>
          <p:nvPr>
            <p:ph idx="1"/>
          </p:nvPr>
        </p:nvSpPr>
        <p:spPr>
          <a:xfrm>
            <a:off x="363894" y="1446244"/>
            <a:ext cx="11467321" cy="5141167"/>
          </a:xfrm>
        </p:spPr>
        <p:txBody>
          <a:bodyPr>
            <a:normAutofit lnSpcReduction="10000"/>
          </a:bodyPr>
          <a:lstStyle/>
          <a:p>
            <a:pPr marL="0" indent="0">
              <a:lnSpc>
                <a:spcPct val="150000"/>
              </a:lnSpc>
              <a:buNone/>
            </a:pPr>
            <a:r>
              <a:rPr lang="en-US" sz="2400" dirty="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Descriptive Models: </a:t>
            </a:r>
            <a:r>
              <a:rPr lang="en-US" sz="2400" dirty="0">
                <a:latin typeface="Times New Roman" panose="02020603050405020304" pitchFamily="18" charset="0"/>
                <a:cs typeface="Times New Roman" panose="02020603050405020304" pitchFamily="18" charset="0"/>
              </a:rPr>
              <a:t>These models use surveys , questionnaire results, inference of </a:t>
            </a:r>
            <a:r>
              <a:rPr lang="en-US" sz="2400" dirty="0" err="1">
                <a:latin typeface="Times New Roman" panose="02020603050405020304" pitchFamily="18" charset="0"/>
                <a:cs typeface="Times New Roman" panose="02020603050405020304" pitchFamily="18" charset="0"/>
              </a:rPr>
              <a:t>of</a:t>
            </a:r>
            <a:r>
              <a:rPr lang="en-US" sz="2400" dirty="0">
                <a:latin typeface="Times New Roman" panose="02020603050405020304" pitchFamily="18" charset="0"/>
                <a:cs typeface="Times New Roman" panose="02020603050405020304" pitchFamily="18" charset="0"/>
              </a:rPr>
              <a:t> observations to describe the situation. Ex. Plant Layout diagram. Block diagram of an algorithm.</a:t>
            </a:r>
          </a:p>
          <a:p>
            <a:pPr marL="0" indent="0">
              <a:lnSpc>
                <a:spcPct val="150000"/>
              </a:lnSpc>
              <a:buNone/>
            </a:pPr>
            <a:r>
              <a:rPr lang="en-US" sz="2400" dirty="0">
                <a:latin typeface="Times New Roman" panose="02020603050405020304" pitchFamily="18" charset="0"/>
                <a:cs typeface="Times New Roman" panose="02020603050405020304" pitchFamily="18" charset="0"/>
              </a:rPr>
              <a:t> (2)</a:t>
            </a:r>
            <a:r>
              <a:rPr lang="en-US" sz="2400" b="1" dirty="0">
                <a:latin typeface="Times New Roman" panose="02020603050405020304" pitchFamily="18" charset="0"/>
                <a:cs typeface="Times New Roman" panose="02020603050405020304" pitchFamily="18" charset="0"/>
              </a:rPr>
              <a:t>Predictive Models :</a:t>
            </a:r>
            <a:r>
              <a:rPr lang="en-US" sz="2400" dirty="0">
                <a:latin typeface="Times New Roman" panose="02020603050405020304" pitchFamily="18" charset="0"/>
                <a:cs typeface="Times New Roman" panose="02020603050405020304" pitchFamily="18" charset="0"/>
              </a:rPr>
              <a:t> These models are the results of query: “ What will follow if this occurs or does not occur?”. Ex. Preventive Maintenance, Trouble Shooting chart or procedures. </a:t>
            </a:r>
          </a:p>
          <a:p>
            <a:pPr marL="0" indent="0">
              <a:lnSpc>
                <a:spcPct val="150000"/>
              </a:lnSpc>
              <a:buNone/>
            </a:pPr>
            <a:r>
              <a:rPr lang="en-US" sz="2400" dirty="0">
                <a:latin typeface="Times New Roman" panose="02020603050405020304" pitchFamily="18" charset="0"/>
                <a:cs typeface="Times New Roman" panose="02020603050405020304" pitchFamily="18" charset="0"/>
              </a:rPr>
              <a:t>(3) </a:t>
            </a:r>
            <a:r>
              <a:rPr lang="en-US" sz="2400" b="1" dirty="0">
                <a:latin typeface="Times New Roman" panose="02020603050405020304" pitchFamily="18" charset="0"/>
                <a:cs typeface="Times New Roman" panose="02020603050405020304" pitchFamily="18" charset="0"/>
              </a:rPr>
              <a:t>Normative Model or Optimisation Models: </a:t>
            </a:r>
            <a:r>
              <a:rPr lang="en-US" sz="2400" dirty="0">
                <a:latin typeface="Times New Roman" panose="02020603050405020304" pitchFamily="18" charset="0"/>
                <a:cs typeface="Times New Roman" panose="02020603050405020304" pitchFamily="18" charset="0"/>
              </a:rPr>
              <a:t>These models are designed to provide optimal solution to the problem subject to a certain limitations or constraints on use of resources. Ex. LP Problem</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28445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514F3-2998-4356-A7B2-254A86E986B6}"/>
              </a:ext>
            </a:extLst>
          </p:cNvPr>
          <p:cNvSpPr>
            <a:spLocks noGrp="1"/>
          </p:cNvSpPr>
          <p:nvPr>
            <p:ph type="title"/>
          </p:nvPr>
        </p:nvSpPr>
        <p:spPr>
          <a:xfrm>
            <a:off x="838200" y="365126"/>
            <a:ext cx="10515600" cy="894508"/>
          </a:xfrm>
        </p:spPr>
        <p:txBody>
          <a:bodyPr>
            <a:normAutofit/>
          </a:bodyPr>
          <a:lstStyle/>
          <a:p>
            <a:r>
              <a:rPr lang="en-US" sz="2800" b="1" dirty="0">
                <a:solidFill>
                  <a:srgbClr val="FF0000"/>
                </a:solidFill>
                <a:latin typeface="Times New Roman" panose="02020603050405020304" pitchFamily="18" charset="0"/>
                <a:cs typeface="Times New Roman" panose="02020603050405020304" pitchFamily="18" charset="0"/>
              </a:rPr>
              <a:t>III. BASED ON CERTAINITY</a:t>
            </a:r>
            <a:endParaRPr lang="en-IN" sz="28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9A1302-EBEB-4FE3-8155-B053B1D1620C}"/>
              </a:ext>
            </a:extLst>
          </p:cNvPr>
          <p:cNvSpPr>
            <a:spLocks noGrp="1"/>
          </p:cNvSpPr>
          <p:nvPr>
            <p:ph idx="1"/>
          </p:nvPr>
        </p:nvSpPr>
        <p:spPr>
          <a:xfrm>
            <a:off x="838200" y="1446245"/>
            <a:ext cx="10515600" cy="4730718"/>
          </a:xfrm>
        </p:spPr>
        <p:txBody>
          <a:bodyPr>
            <a:normAutofit/>
          </a:bodyPr>
          <a:lstStyle/>
          <a:p>
            <a:pPr marL="0" indent="0" algn="just">
              <a:lnSpc>
                <a:spcPct val="150000"/>
              </a:lnSpc>
              <a:buNone/>
            </a:pPr>
            <a:r>
              <a:rPr lang="en-US" sz="2400" b="1" dirty="0">
                <a:latin typeface="Times New Roman" panose="02020603050405020304" pitchFamily="18" charset="0"/>
                <a:cs typeface="Times New Roman" panose="02020603050405020304" pitchFamily="18" charset="0"/>
              </a:rPr>
              <a:t>(1)Deterministic Models</a:t>
            </a:r>
            <a:r>
              <a:rPr lang="en-US" sz="2400" dirty="0">
                <a:latin typeface="Times New Roman" panose="02020603050405020304" pitchFamily="18" charset="0"/>
                <a:cs typeface="Times New Roman" panose="02020603050405020304" pitchFamily="18" charset="0"/>
              </a:rPr>
              <a:t>: If all the parameters of decision variables, constants and their functional relationship are known with certainty, then the model is said to be deterministic. E.g. LP, Transportation , Assignment Problem.</a:t>
            </a:r>
          </a:p>
          <a:p>
            <a:pPr marL="0" indent="0" algn="just">
              <a:lnSpc>
                <a:spcPct val="150000"/>
              </a:lnSpc>
              <a:buNone/>
            </a:pPr>
            <a:r>
              <a:rPr lang="en-US" sz="2400" b="1" dirty="0">
                <a:latin typeface="Times New Roman" panose="02020603050405020304" pitchFamily="18" charset="0"/>
                <a:cs typeface="Times New Roman" panose="02020603050405020304" pitchFamily="18" charset="0"/>
              </a:rPr>
              <a:t>(2)Probabilistic or Stochastic Models: </a:t>
            </a:r>
            <a:r>
              <a:rPr lang="en-US" sz="2400" dirty="0">
                <a:latin typeface="Times New Roman" panose="02020603050405020304" pitchFamily="18" charset="0"/>
                <a:cs typeface="Times New Roman" panose="02020603050405020304" pitchFamily="18" charset="0"/>
              </a:rPr>
              <a:t>This is the model in which at least one of the decision variable or parameter is random in nature. Queuing Models; Forecasting demand.</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277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817F9-824C-4C2B-A550-FA2BCF78822B}"/>
              </a:ext>
            </a:extLst>
          </p:cNvPr>
          <p:cNvSpPr>
            <a:spLocks noGrp="1"/>
          </p:cNvSpPr>
          <p:nvPr>
            <p:ph type="ctrTitle"/>
          </p:nvPr>
        </p:nvSpPr>
        <p:spPr>
          <a:xfrm>
            <a:off x="1524000" y="1063689"/>
            <a:ext cx="9144000" cy="2202025"/>
          </a:xfrm>
        </p:spPr>
        <p:txBody>
          <a:bodyPr>
            <a:normAutofit fontScale="90000"/>
          </a:bodyPr>
          <a:lstStyle/>
          <a:p>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br>
              <a:rPr lang="en-US" sz="6700" b="1" dirty="0">
                <a:latin typeface="Times New Roman" panose="02020603050405020304" pitchFamily="18" charset="0"/>
                <a:cs typeface="Times New Roman" panose="02020603050405020304" pitchFamily="18" charset="0"/>
              </a:rPr>
            </a:br>
            <a:r>
              <a:rPr lang="en-US" sz="6700" b="1" dirty="0">
                <a:latin typeface="Times New Roman" panose="02020603050405020304" pitchFamily="18" charset="0"/>
                <a:cs typeface="Times New Roman" panose="02020603050405020304" pitchFamily="18" charset="0"/>
              </a:rPr>
              <a:t>U</a:t>
            </a:r>
            <a:r>
              <a:rPr lang="en-US" sz="6700" dirty="0">
                <a:latin typeface="Times New Roman" panose="02020603050405020304" pitchFamily="18" charset="0"/>
                <a:cs typeface="Times New Roman" panose="02020603050405020304" pitchFamily="18" charset="0"/>
              </a:rPr>
              <a:t>NIT I</a:t>
            </a:r>
            <a:br>
              <a:rPr lang="en-US" b="1" dirty="0">
                <a:latin typeface="Times New Roman" panose="02020603050405020304" pitchFamily="18" charset="0"/>
                <a:cs typeface="Times New Roman" panose="02020603050405020304" pitchFamily="18" charset="0"/>
              </a:rPr>
            </a:br>
            <a:br>
              <a:rPr lang="en-US" b="1" dirty="0">
                <a:latin typeface="Times New Roman" panose="02020603050405020304" pitchFamily="18" charset="0"/>
                <a:cs typeface="Times New Roman" panose="02020603050405020304" pitchFamily="18" charset="0"/>
              </a:rPr>
            </a:br>
            <a:endParaRPr lang="en-IN"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DC72738-DD49-41EE-A557-F68D48EAFEB3}"/>
              </a:ext>
            </a:extLst>
          </p:cNvPr>
          <p:cNvSpPr>
            <a:spLocks noGrp="1"/>
          </p:cNvSpPr>
          <p:nvPr>
            <p:ph type="subTitle" idx="1"/>
          </p:nvPr>
        </p:nvSpPr>
        <p:spPr>
          <a:xfrm>
            <a:off x="363893" y="1796143"/>
            <a:ext cx="11178074" cy="3830216"/>
          </a:xfrm>
        </p:spPr>
        <p:txBody>
          <a:bodyPr>
            <a:normAutofit fontScale="25000" lnSpcReduction="20000"/>
          </a:bodyPr>
          <a:lstStyle/>
          <a:p>
            <a:pPr>
              <a:lnSpc>
                <a:spcPct val="120000"/>
              </a:lnSpc>
            </a:pPr>
            <a:endParaRPr lang="en-US" sz="21600" b="1" dirty="0">
              <a:latin typeface="Times New Roman" panose="02020603050405020304" pitchFamily="18" charset="0"/>
              <a:cs typeface="Times New Roman" panose="02020603050405020304" pitchFamily="18" charset="0"/>
            </a:endParaRPr>
          </a:p>
          <a:p>
            <a:pPr>
              <a:lnSpc>
                <a:spcPct val="120000"/>
              </a:lnSpc>
            </a:pPr>
            <a:r>
              <a:rPr lang="en-US" sz="21600" b="1" dirty="0">
                <a:latin typeface="Times New Roman" panose="02020603050405020304" pitchFamily="18" charset="0"/>
                <a:cs typeface="Times New Roman" panose="02020603050405020304" pitchFamily="18" charset="0"/>
              </a:rPr>
              <a:t>INTRODUCTION </a:t>
            </a:r>
          </a:p>
          <a:p>
            <a:pPr>
              <a:lnSpc>
                <a:spcPct val="120000"/>
              </a:lnSpc>
            </a:pPr>
            <a:r>
              <a:rPr lang="en-US" sz="21600" b="1" dirty="0">
                <a:latin typeface="Times New Roman" panose="02020603050405020304" pitchFamily="18" charset="0"/>
                <a:cs typeface="Times New Roman" panose="02020603050405020304" pitchFamily="18" charset="0"/>
              </a:rPr>
              <a:t>TO </a:t>
            </a:r>
          </a:p>
          <a:p>
            <a:pPr>
              <a:lnSpc>
                <a:spcPct val="120000"/>
              </a:lnSpc>
            </a:pPr>
            <a:r>
              <a:rPr lang="en-US" sz="21600" b="1" dirty="0">
                <a:latin typeface="Times New Roman" panose="02020603050405020304" pitchFamily="18" charset="0"/>
                <a:cs typeface="Times New Roman" panose="02020603050405020304" pitchFamily="18" charset="0"/>
              </a:rPr>
              <a:t>OPERATIONS RESEARCH</a:t>
            </a:r>
            <a:br>
              <a:rPr lang="en-US" sz="16000" dirty="0"/>
            </a:br>
            <a:br>
              <a:rPr lang="en-US" sz="16000" dirty="0"/>
            </a:br>
            <a:endParaRPr lang="en-IN" sz="16000" dirty="0"/>
          </a:p>
        </p:txBody>
      </p:sp>
    </p:spTree>
    <p:extLst>
      <p:ext uri="{BB962C8B-B14F-4D97-AF65-F5344CB8AC3E}">
        <p14:creationId xmlns:p14="http://schemas.microsoft.com/office/powerpoint/2010/main" val="392098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F77A-B0EC-48A4-903F-EC690061D146}"/>
              </a:ext>
            </a:extLst>
          </p:cNvPr>
          <p:cNvSpPr>
            <a:spLocks noGrp="1"/>
          </p:cNvSpPr>
          <p:nvPr>
            <p:ph type="title"/>
          </p:nvPr>
        </p:nvSpPr>
        <p:spPr>
          <a:xfrm>
            <a:off x="838200" y="355795"/>
            <a:ext cx="10515600" cy="997144"/>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IV. BASED ON TIME REFERENCE</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5F35DDA-F39A-47D5-BF1D-48891E2970A0}"/>
              </a:ext>
            </a:extLst>
          </p:cNvPr>
          <p:cNvSpPr>
            <a:spLocks noGrp="1"/>
          </p:cNvSpPr>
          <p:nvPr>
            <p:ph idx="1"/>
          </p:nvPr>
        </p:nvSpPr>
        <p:spPr/>
        <p:txBody>
          <a:bodyPr>
            <a:normAutofit/>
          </a:bodyPr>
          <a:lstStyle/>
          <a:p>
            <a:pPr marL="514350" indent="-514350">
              <a:lnSpc>
                <a:spcPct val="150000"/>
              </a:lnSpc>
              <a:buAutoNum type="arabicParenBoth"/>
            </a:pPr>
            <a:r>
              <a:rPr lang="en-US" sz="2400" b="1" dirty="0">
                <a:latin typeface="Times New Roman" panose="02020603050405020304" pitchFamily="18" charset="0"/>
                <a:cs typeface="Times New Roman" panose="02020603050405020304" pitchFamily="18" charset="0"/>
              </a:rPr>
              <a:t>Static Models: </a:t>
            </a:r>
            <a:r>
              <a:rPr lang="en-US" sz="2400" dirty="0">
                <a:latin typeface="Times New Roman" panose="02020603050405020304" pitchFamily="18" charset="0"/>
                <a:cs typeface="Times New Roman" panose="02020603050405020304" pitchFamily="18" charset="0"/>
              </a:rPr>
              <a:t>These models present a system at a specified time, which do not account for changes over a certain period of time.  E.g. Replacement of Machines when money value is not changing with time. </a:t>
            </a:r>
          </a:p>
          <a:p>
            <a:pPr marL="0" indent="0">
              <a:lnSpc>
                <a:spcPct val="150000"/>
              </a:lnSpc>
              <a:buNone/>
            </a:pPr>
            <a:r>
              <a:rPr lang="en-US" sz="2400" b="1" dirty="0">
                <a:latin typeface="Times New Roman" panose="02020603050405020304" pitchFamily="18" charset="0"/>
                <a:cs typeface="Times New Roman" panose="02020603050405020304" pitchFamily="18" charset="0"/>
              </a:rPr>
              <a:t>(2) Dynamic Model: </a:t>
            </a:r>
            <a:r>
              <a:rPr lang="en-US" sz="2400" dirty="0">
                <a:latin typeface="Times New Roman" panose="02020603050405020304" pitchFamily="18" charset="0"/>
                <a:cs typeface="Times New Roman" panose="02020603050405020304" pitchFamily="18" charset="0"/>
              </a:rPr>
              <a:t>Time is considered as one of the variables and impact of changes generated by time is . accounted while selecting optimal course of action. E.g. Replacement Models where money value changes with time.</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5161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1BC6-B420-4373-926E-49267F52E24A}"/>
              </a:ext>
            </a:extLst>
          </p:cNvPr>
          <p:cNvSpPr>
            <a:spLocks noGrp="1"/>
          </p:cNvSpPr>
          <p:nvPr>
            <p:ph type="title"/>
          </p:nvPr>
        </p:nvSpPr>
        <p:spPr>
          <a:xfrm>
            <a:off x="838200" y="365125"/>
            <a:ext cx="10515600" cy="885177"/>
          </a:xfrm>
        </p:spPr>
        <p:txBody>
          <a:bodyPr>
            <a:normAutofit/>
          </a:bodyPr>
          <a:lstStyle/>
          <a:p>
            <a:r>
              <a:rPr lang="en-US" sz="2400" b="1" dirty="0">
                <a:solidFill>
                  <a:srgbClr val="FF0000"/>
                </a:solidFill>
                <a:latin typeface="Times New Roman" panose="02020603050405020304" pitchFamily="18" charset="0"/>
                <a:cs typeface="Times New Roman" panose="02020603050405020304" pitchFamily="18" charset="0"/>
              </a:rPr>
              <a:t>V. BASED ON METHOD OF SOLUTION</a:t>
            </a:r>
            <a:endParaRPr lang="en-IN" sz="24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612CB0D-1DBC-4864-BB3E-1D9C067D7C95}"/>
              </a:ext>
            </a:extLst>
          </p:cNvPr>
          <p:cNvSpPr>
            <a:spLocks noGrp="1"/>
          </p:cNvSpPr>
          <p:nvPr>
            <p:ph idx="1"/>
          </p:nvPr>
        </p:nvSpPr>
        <p:spPr>
          <a:xfrm>
            <a:off x="474306" y="1408922"/>
            <a:ext cx="11328918" cy="5167929"/>
          </a:xfrm>
        </p:spPr>
        <p:txBody>
          <a:bodyPr>
            <a:normAutofit/>
          </a:bodyPr>
          <a:lstStyle/>
          <a:p>
            <a:pPr marL="0" indent="0">
              <a:lnSpc>
                <a:spcPct val="150000"/>
              </a:lnSpc>
              <a:buNone/>
            </a:pPr>
            <a:r>
              <a:rPr lang="en-US" sz="2400" b="1" dirty="0">
                <a:latin typeface="Times New Roman" panose="02020603050405020304" pitchFamily="18" charset="0"/>
                <a:cs typeface="Times New Roman" panose="02020603050405020304" pitchFamily="18" charset="0"/>
              </a:rPr>
              <a:t>(1) Analytical Model: </a:t>
            </a:r>
            <a:r>
              <a:rPr lang="en-US" sz="2400" dirty="0">
                <a:latin typeface="Times New Roman" panose="02020603050405020304" pitchFamily="18" charset="0"/>
                <a:cs typeface="Times New Roman" panose="02020603050405020304" pitchFamily="18" charset="0"/>
              </a:rPr>
              <a:t>These have a specific mathematical structure and can be solved by analytical and mathematical techniques. E.g. Any Optimisation model such as inventory models, waiting lines etc. </a:t>
            </a:r>
          </a:p>
          <a:p>
            <a:pPr marL="0" indent="0">
              <a:lnSpc>
                <a:spcPct val="150000"/>
              </a:lnSpc>
              <a:buNone/>
            </a:pPr>
            <a:r>
              <a:rPr lang="en-US" sz="2400" b="1" dirty="0">
                <a:latin typeface="Times New Roman" panose="02020603050405020304" pitchFamily="18" charset="0"/>
                <a:cs typeface="Times New Roman" panose="02020603050405020304" pitchFamily="18" charset="0"/>
              </a:rPr>
              <a:t>(2) Iterative or Heuristic Model: </a:t>
            </a:r>
            <a:r>
              <a:rPr lang="en-US" sz="2400" dirty="0">
                <a:latin typeface="Times New Roman" panose="02020603050405020304" pitchFamily="18" charset="0"/>
                <a:cs typeface="Times New Roman" panose="02020603050405020304" pitchFamily="18" charset="0"/>
              </a:rPr>
              <a:t>In these models solution is obtained from the conclusion of previous step. E.g. Simplex Method for LPP. </a:t>
            </a:r>
          </a:p>
          <a:p>
            <a:pPr marL="0" indent="0">
              <a:lnSpc>
                <a:spcPct val="150000"/>
              </a:lnSpc>
              <a:buNone/>
            </a:pPr>
            <a:r>
              <a:rPr lang="en-US" sz="2400" b="1" dirty="0">
                <a:latin typeface="Times New Roman" panose="02020603050405020304" pitchFamily="18" charset="0"/>
                <a:cs typeface="Times New Roman" panose="02020603050405020304" pitchFamily="18" charset="0"/>
              </a:rPr>
              <a:t>(3) Simulation Models: </a:t>
            </a:r>
            <a:r>
              <a:rPr lang="en-US" sz="2400" dirty="0">
                <a:latin typeface="Times New Roman" panose="02020603050405020304" pitchFamily="18" charset="0"/>
                <a:cs typeface="Times New Roman" panose="02020603050405020304" pitchFamily="18" charset="0"/>
              </a:rPr>
              <a:t>A computer assisted mathematical representation of real life problem under certain assumptions. E.g. Monte-Carlo Simulation , Use of Random Numbers, Forecasting Models</a:t>
            </a:r>
            <a:r>
              <a:rPr lang="en-US" sz="2000" dirty="0">
                <a:latin typeface="Times New Roman" panose="02020603050405020304" pitchFamily="18" charset="0"/>
                <a:cs typeface="Times New Roman" panose="02020603050405020304" pitchFamily="18" charset="0"/>
              </a:rPr>
              <a:t>. </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078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D09-7CA0-4A03-85C6-AC22468677B7}"/>
              </a:ext>
            </a:extLst>
          </p:cNvPr>
          <p:cNvSpPr>
            <a:spLocks noGrp="1"/>
          </p:cNvSpPr>
          <p:nvPr>
            <p:ph type="title"/>
          </p:nvPr>
        </p:nvSpPr>
        <p:spPr>
          <a:xfrm>
            <a:off x="838200" y="365125"/>
            <a:ext cx="10515600" cy="819863"/>
          </a:xfrm>
        </p:spPr>
        <p:txBody>
          <a:bodyPr>
            <a:normAutofit/>
          </a:bodyPr>
          <a:lstStyle/>
          <a:p>
            <a:r>
              <a:rPr lang="en-US" sz="2800" b="1" dirty="0">
                <a:latin typeface="Times New Roman" panose="02020603050405020304" pitchFamily="18" charset="0"/>
                <a:cs typeface="Times New Roman" panose="02020603050405020304" pitchFamily="18" charset="0"/>
              </a:rPr>
              <a:t>EXAMPLE OF MODEL FORMATION</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C535F28-0073-4905-B2E4-C588D122EE09}"/>
              </a:ext>
            </a:extLst>
          </p:cNvPr>
          <p:cNvSpPr>
            <a:spLocks noGrp="1"/>
          </p:cNvSpPr>
          <p:nvPr>
            <p:ph idx="1"/>
          </p:nvPr>
        </p:nvSpPr>
        <p:spPr>
          <a:xfrm>
            <a:off x="475861" y="1390262"/>
            <a:ext cx="10877939" cy="5318448"/>
          </a:xfrm>
        </p:spPr>
        <p:txBody>
          <a:bodyPr>
            <a:normAutofit fontScale="70000" lnSpcReduction="20000"/>
          </a:bodyPr>
          <a:lstStyle/>
          <a:p>
            <a:pPr>
              <a:lnSpc>
                <a:spcPct val="120000"/>
              </a:lnSpc>
            </a:pPr>
            <a:r>
              <a:rPr lang="en-US" dirty="0">
                <a:latin typeface="Times New Roman" panose="02020603050405020304" pitchFamily="18" charset="0"/>
                <a:cs typeface="Times New Roman" panose="02020603050405020304" pitchFamily="18" charset="0"/>
              </a:rPr>
              <a:t>Consider making a maximum area rectangle out of a piece of wire of length ‘L’ inches. What should be the width and height of the rectangle. </a:t>
            </a:r>
          </a:p>
          <a:p>
            <a:pPr marL="0" indent="0">
              <a:lnSpc>
                <a:spcPct val="120000"/>
              </a:lnSpc>
              <a:buNone/>
            </a:pPr>
            <a:r>
              <a:rPr lang="en-US" dirty="0">
                <a:latin typeface="Times New Roman" panose="02020603050405020304" pitchFamily="18" charset="0"/>
                <a:cs typeface="Times New Roman" panose="02020603050405020304" pitchFamily="18" charset="0"/>
              </a:rPr>
              <a:t>– Let ‘W’ be the width of the rectangle in inches and </a:t>
            </a:r>
          </a:p>
          <a:p>
            <a:pPr marL="0" indent="0">
              <a:lnSpc>
                <a:spcPct val="120000"/>
              </a:lnSpc>
              <a:buNone/>
            </a:pPr>
            <a:r>
              <a:rPr lang="en-US" dirty="0">
                <a:latin typeface="Times New Roman" panose="02020603050405020304" pitchFamily="18" charset="0"/>
                <a:cs typeface="Times New Roman" panose="02020603050405020304" pitchFamily="18" charset="0"/>
              </a:rPr>
              <a:t>– ‘H” be the height of the rectangle in inches</a:t>
            </a:r>
          </a:p>
          <a:p>
            <a:pPr marL="0" indent="0">
              <a:lnSpc>
                <a:spcPct val="120000"/>
              </a:lnSpc>
              <a:buNone/>
            </a:pPr>
            <a:r>
              <a:rPr lang="en-US" b="1" dirty="0">
                <a:latin typeface="Times New Roman" panose="02020603050405020304" pitchFamily="18" charset="0"/>
                <a:cs typeface="Times New Roman" panose="02020603050405020304" pitchFamily="18" charset="0"/>
              </a:rPr>
              <a:t>What is the objective?</a:t>
            </a:r>
          </a:p>
          <a:p>
            <a:pPr marL="0" indent="0">
              <a:lnSpc>
                <a:spcPct val="120000"/>
              </a:lnSpc>
              <a:buNone/>
            </a:pPr>
            <a:r>
              <a:rPr lang="en-US" dirty="0">
                <a:latin typeface="Times New Roman" panose="02020603050405020304" pitchFamily="18" charset="0"/>
                <a:cs typeface="Times New Roman" panose="02020603050405020304" pitchFamily="18" charset="0"/>
              </a:rPr>
              <a:t> – Maximization of the area of the rectangle. </a:t>
            </a:r>
          </a:p>
          <a:p>
            <a:pPr marL="0" indent="0">
              <a:lnSpc>
                <a:spcPct val="120000"/>
              </a:lnSpc>
              <a:buNone/>
            </a:pPr>
            <a:r>
              <a:rPr lang="en-US" dirty="0">
                <a:latin typeface="Times New Roman" panose="02020603050405020304" pitchFamily="18" charset="0"/>
                <a:cs typeface="Times New Roman" panose="02020603050405020304" pitchFamily="18" charset="0"/>
              </a:rPr>
              <a:t>Let ‘Z’ be the area of the rectangle. </a:t>
            </a:r>
          </a:p>
          <a:p>
            <a:pPr marL="0" indent="0">
              <a:lnSpc>
                <a:spcPct val="120000"/>
              </a:lnSpc>
              <a:buNone/>
            </a:pPr>
            <a:r>
              <a:rPr lang="en-US" dirty="0">
                <a:latin typeface="Times New Roman" panose="02020603050405020304" pitchFamily="18" charset="0"/>
                <a:cs typeface="Times New Roman" panose="02020603050405020304" pitchFamily="18" charset="0"/>
              </a:rPr>
              <a:t>– Then the model becomes </a:t>
            </a:r>
          </a:p>
          <a:p>
            <a:pPr marL="0" indent="0">
              <a:lnSpc>
                <a:spcPct val="120000"/>
              </a:lnSpc>
              <a:buNone/>
            </a:pPr>
            <a:r>
              <a:rPr lang="en-US" dirty="0">
                <a:latin typeface="Times New Roman" panose="02020603050405020304" pitchFamily="18" charset="0"/>
                <a:cs typeface="Times New Roman" panose="02020603050405020304" pitchFamily="18" charset="0"/>
              </a:rPr>
              <a:t>Maximize Z =WH </a:t>
            </a:r>
          </a:p>
          <a:p>
            <a:pPr marL="0" indent="0">
              <a:lnSpc>
                <a:spcPct val="120000"/>
              </a:lnSpc>
              <a:buNone/>
            </a:pPr>
            <a:r>
              <a:rPr lang="en-US" dirty="0">
                <a:latin typeface="Times New Roman" panose="02020603050405020304" pitchFamily="18" charset="0"/>
                <a:cs typeface="Times New Roman" panose="02020603050405020304" pitchFamily="18" charset="0"/>
              </a:rPr>
              <a:t>Subject to </a:t>
            </a:r>
          </a:p>
          <a:p>
            <a:pPr marL="0" indent="0">
              <a:lnSpc>
                <a:spcPct val="120000"/>
              </a:lnSpc>
              <a:buNone/>
            </a:pPr>
            <a:r>
              <a:rPr lang="en-US" dirty="0">
                <a:latin typeface="Times New Roman" panose="02020603050405020304" pitchFamily="18" charset="0"/>
                <a:cs typeface="Times New Roman" panose="02020603050405020304" pitchFamily="18" charset="0"/>
              </a:rPr>
              <a:t>		2(W+H) = L </a:t>
            </a:r>
          </a:p>
          <a:p>
            <a:pPr marL="0" indent="0">
              <a:lnSpc>
                <a:spcPct val="120000"/>
              </a:lnSpc>
              <a:buNone/>
            </a:pPr>
            <a:r>
              <a:rPr lang="en-US" dirty="0">
                <a:latin typeface="Times New Roman" panose="02020603050405020304" pitchFamily="18" charset="0"/>
                <a:cs typeface="Times New Roman" panose="02020603050405020304" pitchFamily="18" charset="0"/>
              </a:rPr>
              <a:t>		W,H ≥ 0</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58217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90A7A-C5F2-4648-86EB-DD1D932C12B9}"/>
              </a:ext>
            </a:extLst>
          </p:cNvPr>
          <p:cNvSpPr>
            <a:spLocks noGrp="1"/>
          </p:cNvSpPr>
          <p:nvPr>
            <p:ph type="title"/>
          </p:nvPr>
        </p:nvSpPr>
        <p:spPr>
          <a:xfrm>
            <a:off x="838200" y="365126"/>
            <a:ext cx="10515600" cy="661242"/>
          </a:xfrm>
        </p:spPr>
        <p:txBody>
          <a:bodyPr>
            <a:normAutofit/>
          </a:bodyPr>
          <a:lstStyle/>
          <a:p>
            <a:r>
              <a:rPr lang="en-US" sz="2800" b="1" dirty="0">
                <a:latin typeface="Times New Roman" panose="02020603050405020304" pitchFamily="18" charset="0"/>
                <a:cs typeface="Times New Roman" panose="02020603050405020304" pitchFamily="18" charset="0"/>
              </a:rPr>
              <a:t>OR MODELS IN PRACTICE</a:t>
            </a:r>
            <a:endParaRPr lang="en-IN" sz="28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AC77B10-DA24-4AD8-8983-12BE1BF35FF0}"/>
              </a:ext>
            </a:extLst>
          </p:cNvPr>
          <p:cNvSpPr>
            <a:spLocks noGrp="1"/>
          </p:cNvSpPr>
          <p:nvPr>
            <p:ph idx="1"/>
          </p:nvPr>
        </p:nvSpPr>
        <p:spPr>
          <a:xfrm>
            <a:off x="587829" y="1371600"/>
            <a:ext cx="10765971" cy="5290457"/>
          </a:xfrm>
        </p:spPr>
        <p:txBody>
          <a:bodyPr>
            <a:normAutofit lnSpcReduction="10000"/>
          </a:bodyPr>
          <a:lstStyle/>
          <a:p>
            <a:pPr>
              <a:lnSpc>
                <a:spcPct val="150000"/>
              </a:lnSpc>
            </a:pPr>
            <a:r>
              <a:rPr lang="en-US" sz="2400" dirty="0">
                <a:latin typeface="Times New Roman" panose="02020603050405020304" pitchFamily="18" charset="0"/>
                <a:cs typeface="Times New Roman" panose="02020603050405020304" pitchFamily="18" charset="0"/>
              </a:rPr>
              <a:t>Allocation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Inventory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Replacement Models</a:t>
            </a:r>
          </a:p>
          <a:p>
            <a:pPr marL="0" indent="0">
              <a:lnSpc>
                <a:spcPct val="150000"/>
              </a:lnSpc>
              <a:buNone/>
            </a:pPr>
            <a:r>
              <a:rPr lang="en-US" sz="2400" dirty="0">
                <a:latin typeface="Times New Roman" panose="02020603050405020304" pitchFamily="18" charset="0"/>
                <a:cs typeface="Times New Roman" panose="02020603050405020304" pitchFamily="18" charset="0"/>
              </a:rPr>
              <a:t>• Sequencing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Competitive(Game Theory)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Waiting Line or Queuing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Network Models </a:t>
            </a:r>
          </a:p>
          <a:p>
            <a:pPr marL="0" indent="0">
              <a:lnSpc>
                <a:spcPct val="150000"/>
              </a:lnSpc>
              <a:buNone/>
            </a:pPr>
            <a:r>
              <a:rPr lang="en-US" sz="2400" dirty="0">
                <a:latin typeface="Times New Roman" panose="02020603050405020304" pitchFamily="18" charset="0"/>
                <a:cs typeface="Times New Roman" panose="02020603050405020304" pitchFamily="18" charset="0"/>
              </a:rPr>
              <a:t>• Simulation Models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3134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D54-851B-415A-820A-860A8B15919E}"/>
              </a:ext>
            </a:extLst>
          </p:cNvPr>
          <p:cNvSpPr>
            <a:spLocks noGrp="1"/>
          </p:cNvSpPr>
          <p:nvPr>
            <p:ph type="title"/>
          </p:nvPr>
        </p:nvSpPr>
        <p:spPr>
          <a:xfrm>
            <a:off x="838200" y="365126"/>
            <a:ext cx="10515600" cy="903838"/>
          </a:xfrm>
        </p:spPr>
        <p:txBody>
          <a:bodyPr>
            <a:normAutofit/>
          </a:bodyPr>
          <a:lstStyle/>
          <a:p>
            <a:r>
              <a:rPr lang="en-US" sz="3600" b="1" dirty="0">
                <a:latin typeface="Times New Roman" panose="02020603050405020304" pitchFamily="18" charset="0"/>
                <a:cs typeface="Times New Roman" panose="02020603050405020304" pitchFamily="18" charset="0"/>
              </a:rPr>
              <a:t>OTHER OR TECHNIQUES</a:t>
            </a:r>
            <a:endParaRPr lang="en-IN" sz="3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C08DDCE-C108-4695-A0C2-117CD1C3F7F2}"/>
              </a:ext>
            </a:extLst>
          </p:cNvPr>
          <p:cNvSpPr>
            <a:spLocks noGrp="1"/>
          </p:cNvSpPr>
          <p:nvPr>
            <p:ph idx="1"/>
          </p:nvPr>
        </p:nvSpPr>
        <p:spPr>
          <a:xfrm>
            <a:off x="604935" y="1511558"/>
            <a:ext cx="10515600" cy="4981315"/>
          </a:xfrm>
        </p:spPr>
        <p:txBody>
          <a:bodyPr>
            <a:normAutofit/>
          </a:bodyPr>
          <a:lstStyle/>
          <a:p>
            <a:pPr>
              <a:lnSpc>
                <a:spcPct val="100000"/>
              </a:lnSpc>
            </a:pPr>
            <a:r>
              <a:rPr lang="en-IN" sz="2400" dirty="0">
                <a:latin typeface="Times New Roman" panose="02020603050405020304" pitchFamily="18" charset="0"/>
                <a:cs typeface="Times New Roman" panose="02020603050405020304" pitchFamily="18" charset="0"/>
              </a:rPr>
              <a:t>NON-LINEAR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Dynamic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Heuristic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Integer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Algorithmic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Quadratic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Parametric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Probabilistic programming </a:t>
            </a:r>
          </a:p>
          <a:p>
            <a:pPr marL="0" indent="0">
              <a:lnSpc>
                <a:spcPct val="100000"/>
              </a:lnSpc>
              <a:buNone/>
            </a:pPr>
            <a:r>
              <a:rPr lang="en-IN" sz="2400" dirty="0">
                <a:latin typeface="Times New Roman" panose="02020603050405020304" pitchFamily="18" charset="0"/>
                <a:cs typeface="Times New Roman" panose="02020603050405020304" pitchFamily="18" charset="0"/>
              </a:rPr>
              <a:t>• Search theory</a:t>
            </a:r>
          </a:p>
        </p:txBody>
      </p:sp>
    </p:spTree>
    <p:extLst>
      <p:ext uri="{BB962C8B-B14F-4D97-AF65-F5344CB8AC3E}">
        <p14:creationId xmlns:p14="http://schemas.microsoft.com/office/powerpoint/2010/main" val="512883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2B4A8-A5D6-4A8F-A0B7-484B08BD2803}"/>
              </a:ext>
            </a:extLst>
          </p:cNvPr>
          <p:cNvSpPr>
            <a:spLocks noGrp="1"/>
          </p:cNvSpPr>
          <p:nvPr>
            <p:ph type="ctrTitle"/>
          </p:nvPr>
        </p:nvSpPr>
        <p:spPr>
          <a:xfrm>
            <a:off x="1524000" y="1122363"/>
            <a:ext cx="9144000" cy="1816780"/>
          </a:xfrm>
        </p:spPr>
        <p:txBody>
          <a:bodyPr/>
          <a:lstStyle/>
          <a:p>
            <a:r>
              <a:rPr lang="en-US" dirty="0">
                <a:latin typeface="Times New Roman" panose="02020603050405020304" pitchFamily="18" charset="0"/>
                <a:cs typeface="Times New Roman" panose="02020603050405020304" pitchFamily="18" charset="0"/>
              </a:rPr>
              <a:t>UNIT III</a:t>
            </a:r>
            <a:endParaRPr lang="en-IN" dirty="0">
              <a:latin typeface="Times New Roman" panose="02020603050405020304" pitchFamily="18" charset="0"/>
              <a:cs typeface="Times New Roman" panose="02020603050405020304" pitchFamily="18" charset="0"/>
            </a:endParaRPr>
          </a:p>
        </p:txBody>
      </p:sp>
      <p:sp>
        <p:nvSpPr>
          <p:cNvPr id="4" name="Subtitle 3">
            <a:extLst>
              <a:ext uri="{FF2B5EF4-FFF2-40B4-BE49-F238E27FC236}">
                <a16:creationId xmlns:a16="http://schemas.microsoft.com/office/drawing/2014/main" id="{C1073732-2FFD-4F29-A555-A36FE753D8BF}"/>
              </a:ext>
            </a:extLst>
          </p:cNvPr>
          <p:cNvSpPr>
            <a:spLocks noGrp="1"/>
          </p:cNvSpPr>
          <p:nvPr>
            <p:ph type="subTitle" idx="1"/>
          </p:nvPr>
        </p:nvSpPr>
        <p:spPr>
          <a:xfrm>
            <a:off x="1524000" y="2939143"/>
            <a:ext cx="9144000" cy="2696125"/>
          </a:xfrm>
        </p:spPr>
        <p:txBody>
          <a:bodyPr>
            <a:normAutofit lnSpcReduction="10000"/>
          </a:bodyPr>
          <a:lstStyle/>
          <a:p>
            <a:pPr>
              <a:lnSpc>
                <a:spcPct val="160000"/>
              </a:lnSpc>
            </a:pPr>
            <a:r>
              <a:rPr lang="en-US" sz="6000" b="1" dirty="0">
                <a:latin typeface="Times New Roman" panose="02020603050405020304" pitchFamily="18" charset="0"/>
                <a:cs typeface="Times New Roman" panose="02020603050405020304" pitchFamily="18" charset="0"/>
              </a:rPr>
              <a:t>THE TRANSPORTATION MODEL</a:t>
            </a:r>
            <a:endParaRPr lang="en-IN" sz="6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77614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B1577-E71D-431C-965F-7F3C45376E08}"/>
              </a:ext>
            </a:extLst>
          </p:cNvPr>
          <p:cNvPicPr>
            <a:picLocks noChangeAspect="1"/>
          </p:cNvPicPr>
          <p:nvPr/>
        </p:nvPicPr>
        <p:blipFill>
          <a:blip r:embed="rId2"/>
          <a:stretch>
            <a:fillRect/>
          </a:stretch>
        </p:blipFill>
        <p:spPr>
          <a:xfrm>
            <a:off x="2338387" y="614362"/>
            <a:ext cx="7515225" cy="5629275"/>
          </a:xfrm>
          <a:prstGeom prst="rect">
            <a:avLst/>
          </a:prstGeom>
        </p:spPr>
      </p:pic>
    </p:spTree>
    <p:extLst>
      <p:ext uri="{BB962C8B-B14F-4D97-AF65-F5344CB8AC3E}">
        <p14:creationId xmlns:p14="http://schemas.microsoft.com/office/powerpoint/2010/main" val="79806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CA4CF2-BA0C-4690-87F6-1C89A15A4598}"/>
              </a:ext>
            </a:extLst>
          </p:cNvPr>
          <p:cNvSpPr>
            <a:spLocks noGrp="1"/>
          </p:cNvSpPr>
          <p:nvPr>
            <p:ph type="title"/>
          </p:nvPr>
        </p:nvSpPr>
        <p:spPr>
          <a:xfrm>
            <a:off x="838200" y="261257"/>
            <a:ext cx="10515600" cy="951723"/>
          </a:xfrm>
        </p:spPr>
        <p:txBody>
          <a:bodyPr>
            <a:normAutofit/>
          </a:bodyPr>
          <a:lstStyle/>
          <a:p>
            <a:r>
              <a:rPr lang="en-US" sz="4000" dirty="0">
                <a:latin typeface="Times New Roman" panose="02020603050405020304" pitchFamily="18" charset="0"/>
                <a:cs typeface="Times New Roman" panose="02020603050405020304" pitchFamily="18" charset="0"/>
              </a:rPr>
              <a:t>Assumptions in the Transportation Model</a:t>
            </a:r>
            <a:endParaRPr lang="en-IN" sz="4000" dirty="0">
              <a:latin typeface="Times New Roman" panose="02020603050405020304" pitchFamily="18"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2DC619F3-B4E2-47B2-BEC4-0E35FCAC390B}"/>
              </a:ext>
            </a:extLst>
          </p:cNvPr>
          <p:cNvSpPr>
            <a:spLocks noGrp="1"/>
          </p:cNvSpPr>
          <p:nvPr>
            <p:ph idx="1"/>
          </p:nvPr>
        </p:nvSpPr>
        <p:spPr>
          <a:xfrm>
            <a:off x="419877" y="1800808"/>
            <a:ext cx="11457991" cy="4889241"/>
          </a:xfrm>
        </p:spPr>
        <p:txBody>
          <a:bodyPr/>
          <a:lstStyle/>
          <a:p>
            <a:pPr marL="457200" indent="-457200">
              <a:lnSpc>
                <a:spcPct val="150000"/>
              </a:lnSpc>
              <a:buFont typeface="+mj-lt"/>
              <a:buAutoNum type="arabicParenR"/>
            </a:pPr>
            <a:r>
              <a:rPr lang="en-US" dirty="0">
                <a:latin typeface="Times New Roman" panose="02020603050405020304" pitchFamily="18" charset="0"/>
                <a:cs typeface="Times New Roman" panose="02020603050405020304" pitchFamily="18" charset="0"/>
              </a:rPr>
              <a:t>Total quantity available at sources = requirement at destination</a:t>
            </a:r>
          </a:p>
          <a:p>
            <a:pPr marL="457200" indent="-457200">
              <a:lnSpc>
                <a:spcPct val="150000"/>
              </a:lnSpc>
              <a:buFont typeface="+mj-lt"/>
              <a:buAutoNum type="arabicParenR"/>
            </a:pPr>
            <a:r>
              <a:rPr lang="en-US" dirty="0">
                <a:latin typeface="Times New Roman" panose="02020603050405020304" pitchFamily="18" charset="0"/>
                <a:cs typeface="Times New Roman" panose="02020603050405020304" pitchFamily="18" charset="0"/>
              </a:rPr>
              <a:t>Items transported conveniently from all sources to destinations</a:t>
            </a:r>
          </a:p>
          <a:p>
            <a:pPr marL="457200" indent="-457200">
              <a:lnSpc>
                <a:spcPct val="150000"/>
              </a:lnSpc>
              <a:buFont typeface="+mj-lt"/>
              <a:buAutoNum type="arabicParenR"/>
            </a:pPr>
            <a:r>
              <a:rPr lang="en-US" dirty="0">
                <a:latin typeface="Times New Roman" panose="02020603050405020304" pitchFamily="18" charset="0"/>
                <a:cs typeface="Times New Roman" panose="02020603050405020304" pitchFamily="18" charset="0"/>
              </a:rPr>
              <a:t>Unit transportation cost is precisely known</a:t>
            </a:r>
          </a:p>
          <a:p>
            <a:pPr marL="457200" indent="-457200">
              <a:lnSpc>
                <a:spcPct val="150000"/>
              </a:lnSpc>
              <a:buFont typeface="+mj-lt"/>
              <a:buAutoNum type="arabicParenR"/>
            </a:pPr>
            <a:r>
              <a:rPr lang="en-US" dirty="0">
                <a:latin typeface="Times New Roman" panose="02020603050405020304" pitchFamily="18" charset="0"/>
                <a:cs typeface="Times New Roman" panose="02020603050405020304" pitchFamily="18" charset="0"/>
              </a:rPr>
              <a:t>Transportation cost </a:t>
            </a:r>
            <a:r>
              <a:rPr lang="en-US">
                <a:latin typeface="Times New Roman" panose="02020603050405020304" pitchFamily="18" charset="0"/>
                <a:cs typeface="Times New Roman" panose="02020603050405020304" pitchFamily="18" charset="0"/>
              </a:rPr>
              <a:t>on a </a:t>
            </a:r>
            <a:r>
              <a:rPr lang="en-US" dirty="0">
                <a:latin typeface="Times New Roman" panose="02020603050405020304" pitchFamily="18" charset="0"/>
                <a:cs typeface="Times New Roman" panose="02020603050405020304" pitchFamily="18" charset="0"/>
              </a:rPr>
              <a:t>given route α no of units shipped on that route</a:t>
            </a:r>
          </a:p>
          <a:p>
            <a:pPr marL="457200" indent="-457200">
              <a:lnSpc>
                <a:spcPct val="150000"/>
              </a:lnSpc>
              <a:buFont typeface="+mj-lt"/>
              <a:buAutoNum type="arabicParenR"/>
            </a:pPr>
            <a:r>
              <a:rPr lang="en-US" dirty="0">
                <a:latin typeface="Times New Roman" panose="02020603050405020304" pitchFamily="18" charset="0"/>
                <a:cs typeface="Times New Roman" panose="02020603050405020304" pitchFamily="18" charset="0"/>
              </a:rPr>
              <a:t>Objective is to minimize the total transportation cost as a whole and not for individual supply and distribution centers.</a:t>
            </a:r>
          </a:p>
          <a:p>
            <a:endParaRPr lang="en-IN" dirty="0"/>
          </a:p>
        </p:txBody>
      </p:sp>
    </p:spTree>
    <p:extLst>
      <p:ext uri="{BB962C8B-B14F-4D97-AF65-F5344CB8AC3E}">
        <p14:creationId xmlns:p14="http://schemas.microsoft.com/office/powerpoint/2010/main" val="1023161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74929-39AC-44E6-838D-D14A2B41F920}"/>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6816535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5DB5E7-FE14-4D9A-9924-FF443621CD57}"/>
              </a:ext>
            </a:extLst>
          </p:cNvPr>
          <p:cNvPicPr>
            <a:picLocks noChangeAspect="1"/>
          </p:cNvPicPr>
          <p:nvPr/>
        </p:nvPicPr>
        <p:blipFill>
          <a:blip r:embed="rId2"/>
          <a:stretch>
            <a:fillRect/>
          </a:stretch>
        </p:blipFill>
        <p:spPr>
          <a:xfrm>
            <a:off x="0" y="-111760"/>
            <a:ext cx="12191999" cy="6969759"/>
          </a:xfrm>
          <a:prstGeom prst="rect">
            <a:avLst/>
          </a:prstGeom>
        </p:spPr>
      </p:pic>
    </p:spTree>
    <p:extLst>
      <p:ext uri="{BB962C8B-B14F-4D97-AF65-F5344CB8AC3E}">
        <p14:creationId xmlns:p14="http://schemas.microsoft.com/office/powerpoint/2010/main" val="2228521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631C64-29EF-4057-A90C-B573100B4D41}"/>
              </a:ext>
            </a:extLst>
          </p:cNvPr>
          <p:cNvSpPr>
            <a:spLocks noGrp="1"/>
          </p:cNvSpPr>
          <p:nvPr>
            <p:ph type="title"/>
          </p:nvPr>
        </p:nvSpPr>
        <p:spPr/>
        <p:txBody>
          <a:bodyPr>
            <a:normAutofit/>
          </a:bodyPr>
          <a:lstStyle/>
          <a:p>
            <a:r>
              <a:rPr lang="en-US" sz="3200" b="1" i="0" dirty="0">
                <a:effectLst/>
                <a:latin typeface="Times New Roman" panose="02020603050405020304" pitchFamily="18" charset="0"/>
                <a:cs typeface="Times New Roman" panose="02020603050405020304" pitchFamily="18" charset="0"/>
              </a:rPr>
              <a:t>MEANING AND HISTORY</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ABA3570-4498-4D4D-9900-C5D033BB624E}"/>
              </a:ext>
            </a:extLst>
          </p:cNvPr>
          <p:cNvSpPr>
            <a:spLocks noGrp="1"/>
          </p:cNvSpPr>
          <p:nvPr>
            <p:ph idx="1"/>
          </p:nvPr>
        </p:nvSpPr>
        <p:spPr/>
        <p:txBody>
          <a:bodyPr>
            <a:normAutofit fontScale="92500" lnSpcReduction="10000"/>
          </a:bodyPr>
          <a:lstStyle/>
          <a:p>
            <a:pPr>
              <a:lnSpc>
                <a:spcPct val="150000"/>
              </a:lnSpc>
            </a:pPr>
            <a:r>
              <a:rPr lang="en-US" sz="1900" b="0" i="0" dirty="0">
                <a:effectLst/>
                <a:latin typeface="Times New Roman" panose="02020603050405020304" pitchFamily="18" charset="0"/>
                <a:cs typeface="Times New Roman" panose="02020603050405020304" pitchFamily="18" charset="0"/>
              </a:rPr>
              <a:t>HISTORY:-The main origin of OR was during the Second World-War . </a:t>
            </a:r>
          </a:p>
          <a:p>
            <a:pPr>
              <a:lnSpc>
                <a:spcPct val="150000"/>
              </a:lnSpc>
            </a:pPr>
            <a:r>
              <a:rPr lang="en-US" sz="1900" b="0" i="0" dirty="0">
                <a:effectLst/>
                <a:latin typeface="Times New Roman" panose="02020603050405020304" pitchFamily="18" charset="0"/>
                <a:cs typeface="Times New Roman" panose="02020603050405020304" pitchFamily="18" charset="0"/>
              </a:rPr>
              <a:t>At that time the military management in England called upon a team of scientists to study the strategic and tactical problems related to air and land defence of the country. since they were having very limited military resources, it was necessary to decide upon the most effective utilization of them. </a:t>
            </a:r>
          </a:p>
          <a:p>
            <a:pPr>
              <a:lnSpc>
                <a:spcPct val="150000"/>
              </a:lnSpc>
            </a:pPr>
            <a:r>
              <a:rPr lang="en-US" sz="1900" b="0" i="0" dirty="0">
                <a:effectLst/>
                <a:latin typeface="Times New Roman" panose="02020603050405020304" pitchFamily="18" charset="0"/>
                <a:cs typeface="Times New Roman" panose="02020603050405020304" pitchFamily="18" charset="0"/>
              </a:rPr>
              <a:t>The OR teams were not actually engaged in military operations and in fighting the War. But , they were only advisors and significantly instrumental in winning the war. </a:t>
            </a:r>
          </a:p>
          <a:p>
            <a:pPr>
              <a:lnSpc>
                <a:spcPct val="150000"/>
              </a:lnSpc>
            </a:pPr>
            <a:r>
              <a:rPr lang="en-US" sz="1900" b="0" i="0" dirty="0">
                <a:effectLst/>
                <a:latin typeface="Times New Roman" panose="02020603050405020304" pitchFamily="18" charset="0"/>
                <a:cs typeface="Times New Roman" panose="02020603050405020304" pitchFamily="18" charset="0"/>
              </a:rPr>
              <a:t>The work of this team of scientist was named as OPERATIONAL RESEARCH in England. </a:t>
            </a:r>
          </a:p>
          <a:p>
            <a:pPr>
              <a:lnSpc>
                <a:spcPct val="150000"/>
              </a:lnSpc>
            </a:pPr>
            <a:r>
              <a:rPr lang="en-US" sz="1900" b="0" i="0" dirty="0">
                <a:effectLst/>
                <a:latin typeface="Times New Roman" panose="02020603050405020304" pitchFamily="18" charset="0"/>
                <a:cs typeface="Times New Roman" panose="02020603050405020304" pitchFamily="18" charset="0"/>
              </a:rPr>
              <a:t>Hence OR can be associated with “</a:t>
            </a:r>
            <a:r>
              <a:rPr lang="en-US" sz="1900" b="1" i="0" dirty="0">
                <a:effectLst/>
                <a:latin typeface="Times New Roman" panose="02020603050405020304" pitchFamily="18" charset="0"/>
                <a:cs typeface="Times New Roman" panose="02020603050405020304" pitchFamily="18" charset="0"/>
              </a:rPr>
              <a:t>an art of winning the war without actually fighting it</a:t>
            </a:r>
            <a:r>
              <a:rPr lang="en-US" sz="1900" b="0" i="0" dirty="0">
                <a:effectLst/>
                <a:latin typeface="Times New Roman" panose="02020603050405020304" pitchFamily="18" charset="0"/>
                <a:cs typeface="Times New Roman" panose="02020603050405020304" pitchFamily="18" charset="0"/>
              </a:rPr>
              <a:t>” .</a:t>
            </a:r>
          </a:p>
          <a:p>
            <a:pPr>
              <a:lnSpc>
                <a:spcPct val="150000"/>
              </a:lnSpc>
            </a:pPr>
            <a:r>
              <a:rPr lang="en-US" sz="1900" b="0" i="0" dirty="0">
                <a:effectLst/>
                <a:latin typeface="Times New Roman" panose="02020603050405020304" pitchFamily="18" charset="0"/>
                <a:cs typeface="Times New Roman" panose="02020603050405020304" pitchFamily="18" charset="0"/>
              </a:rPr>
              <a:t>The first mathematical technique was developed in 1947 by American Mathematician, George B. Dantzig.</a:t>
            </a:r>
          </a:p>
          <a:p>
            <a:endParaRPr lang="en-IN" dirty="0"/>
          </a:p>
        </p:txBody>
      </p:sp>
    </p:spTree>
    <p:extLst>
      <p:ext uri="{BB962C8B-B14F-4D97-AF65-F5344CB8AC3E}">
        <p14:creationId xmlns:p14="http://schemas.microsoft.com/office/powerpoint/2010/main" val="17481744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0DB8C7-067C-4A14-AA1D-1B15283C264C}"/>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11010878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E248C2-5B21-4306-8C60-5CF2F035D1C7}"/>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248646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32047A-5BFA-4552-8D48-8E3A0F265C4F}"/>
              </a:ext>
            </a:extLst>
          </p:cNvPr>
          <p:cNvPicPr>
            <a:picLocks noChangeAspect="1"/>
          </p:cNvPicPr>
          <p:nvPr/>
        </p:nvPicPr>
        <p:blipFill>
          <a:blip r:embed="rId2"/>
          <a:stretch>
            <a:fillRect/>
          </a:stretch>
        </p:blipFill>
        <p:spPr>
          <a:xfrm>
            <a:off x="111761" y="0"/>
            <a:ext cx="11836400" cy="6858000"/>
          </a:xfrm>
          <a:prstGeom prst="rect">
            <a:avLst/>
          </a:prstGeom>
        </p:spPr>
      </p:pic>
    </p:spTree>
    <p:extLst>
      <p:ext uri="{BB962C8B-B14F-4D97-AF65-F5344CB8AC3E}">
        <p14:creationId xmlns:p14="http://schemas.microsoft.com/office/powerpoint/2010/main" val="3564310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15C24-58CC-44B6-A086-DA33BAFE333C}"/>
              </a:ext>
            </a:extLst>
          </p:cNvPr>
          <p:cNvPicPr>
            <a:picLocks noChangeAspect="1"/>
          </p:cNvPicPr>
          <p:nvPr/>
        </p:nvPicPr>
        <p:blipFill>
          <a:blip r:embed="rId2"/>
          <a:stretch>
            <a:fillRect/>
          </a:stretch>
        </p:blipFill>
        <p:spPr>
          <a:xfrm>
            <a:off x="2338387" y="604837"/>
            <a:ext cx="7515225" cy="5648325"/>
          </a:xfrm>
          <a:prstGeom prst="rect">
            <a:avLst/>
          </a:prstGeom>
        </p:spPr>
      </p:pic>
      <p:pic>
        <p:nvPicPr>
          <p:cNvPr id="5" name="Picture 4">
            <a:extLst>
              <a:ext uri="{FF2B5EF4-FFF2-40B4-BE49-F238E27FC236}">
                <a16:creationId xmlns:a16="http://schemas.microsoft.com/office/drawing/2014/main" id="{5E20F395-1C02-4FAA-B460-CC2180FD3DD0}"/>
              </a:ext>
            </a:extLst>
          </p:cNvPr>
          <p:cNvPicPr>
            <a:picLocks noChangeAspect="1"/>
          </p:cNvPicPr>
          <p:nvPr/>
        </p:nvPicPr>
        <p:blipFill>
          <a:blip r:embed="rId2"/>
          <a:stretch>
            <a:fillRect/>
          </a:stretch>
        </p:blipFill>
        <p:spPr>
          <a:xfrm>
            <a:off x="0" y="1"/>
            <a:ext cx="12191999" cy="6858000"/>
          </a:xfrm>
          <a:prstGeom prst="rect">
            <a:avLst/>
          </a:prstGeom>
        </p:spPr>
      </p:pic>
    </p:spTree>
    <p:extLst>
      <p:ext uri="{BB962C8B-B14F-4D97-AF65-F5344CB8AC3E}">
        <p14:creationId xmlns:p14="http://schemas.microsoft.com/office/powerpoint/2010/main" val="34866051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F84374-A306-44E9-8667-24B2BF470EB1}"/>
              </a:ext>
            </a:extLst>
          </p:cNvPr>
          <p:cNvSpPr txBox="1"/>
          <p:nvPr/>
        </p:nvSpPr>
        <p:spPr>
          <a:xfrm>
            <a:off x="396241" y="358510"/>
            <a:ext cx="11430000" cy="5009833"/>
          </a:xfrm>
          <a:prstGeom prst="rect">
            <a:avLst/>
          </a:prstGeom>
          <a:noFill/>
        </p:spPr>
        <p:txBody>
          <a:bodyPr wrap="square">
            <a:spAutoFit/>
          </a:bodyPr>
          <a:lstStyle/>
          <a:p>
            <a:pPr algn="just">
              <a:lnSpc>
                <a:spcPct val="150000"/>
              </a:lnSpc>
            </a:pPr>
            <a:r>
              <a:rPr lang="en-US" sz="2400" b="1" i="0" dirty="0">
                <a:solidFill>
                  <a:srgbClr val="3B3835"/>
                </a:solidFill>
                <a:effectLst/>
                <a:latin typeface="Helvetica Neue"/>
              </a:rPr>
              <a:t>MINIMIZATION PROBLEM </a:t>
            </a:r>
            <a:r>
              <a:rPr lang="en-US" sz="2400" b="0" i="0" dirty="0">
                <a:solidFill>
                  <a:srgbClr val="3B3835"/>
                </a:solidFill>
                <a:effectLst/>
                <a:latin typeface="Helvetica Neue"/>
              </a:rPr>
              <a:t>In this transportation cost is given which is to be minimized.</a:t>
            </a:r>
          </a:p>
          <a:p>
            <a:pPr algn="just">
              <a:lnSpc>
                <a:spcPct val="150000"/>
              </a:lnSpc>
            </a:pPr>
            <a:endParaRPr lang="en-US" sz="2400" b="0" i="0" dirty="0">
              <a:solidFill>
                <a:srgbClr val="3B3835"/>
              </a:solidFill>
              <a:effectLst/>
              <a:latin typeface="Helvetica Neue"/>
            </a:endParaRPr>
          </a:p>
          <a:p>
            <a:pPr algn="just">
              <a:lnSpc>
                <a:spcPct val="150000"/>
              </a:lnSpc>
            </a:pPr>
            <a:r>
              <a:rPr lang="en-US" sz="2400" b="1" i="0" dirty="0">
                <a:solidFill>
                  <a:srgbClr val="3B3835"/>
                </a:solidFill>
                <a:effectLst/>
                <a:latin typeface="Helvetica Neue"/>
              </a:rPr>
              <a:t>MAXIMIZATION PROBLEM </a:t>
            </a:r>
            <a:r>
              <a:rPr lang="en-US" sz="2400" b="0" i="0" dirty="0">
                <a:solidFill>
                  <a:srgbClr val="3B3835"/>
                </a:solidFill>
                <a:effectLst/>
                <a:latin typeface="Helvetica Neue"/>
              </a:rPr>
              <a:t>In this profit is given which is to be maximized. To solve this problem we convert the problem into minimization. Conversion is done by selecting the largest element from Profit Pay off matrix and then subtracting all elements from largest element including itself. Reduced matrix obtain becomes minimization case and then same steps are taken to solve it as is done in minimization problem</a:t>
            </a:r>
          </a:p>
        </p:txBody>
      </p:sp>
    </p:spTree>
    <p:extLst>
      <p:ext uri="{BB962C8B-B14F-4D97-AF65-F5344CB8AC3E}">
        <p14:creationId xmlns:p14="http://schemas.microsoft.com/office/powerpoint/2010/main" val="325728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6949-246C-4B00-A17C-16175BBEE03C}"/>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MEANING OF OR</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87C8D40-8251-40FF-A4E4-67D3F0124BB2}"/>
              </a:ext>
            </a:extLst>
          </p:cNvPr>
          <p:cNvSpPr>
            <a:spLocks noGrp="1"/>
          </p:cNvSpPr>
          <p:nvPr>
            <p:ph idx="1"/>
          </p:nvPr>
        </p:nvSpPr>
        <p:spPr>
          <a:xfrm>
            <a:off x="522515" y="1464908"/>
            <a:ext cx="11411338" cy="4996900"/>
          </a:xfrm>
        </p:spPr>
        <p:txBody>
          <a:bodyPr>
            <a:normAutofit/>
          </a:bodyPr>
          <a:lstStyle/>
          <a:p>
            <a:pPr algn="just">
              <a:lnSpc>
                <a:spcPct val="160000"/>
              </a:lnSpc>
            </a:pPr>
            <a:r>
              <a:rPr lang="en-US" sz="1800" dirty="0">
                <a:latin typeface="Times New Roman" panose="02020603050405020304" pitchFamily="18" charset="0"/>
                <a:cs typeface="Times New Roman" panose="02020603050405020304" pitchFamily="18" charset="0"/>
              </a:rPr>
              <a:t>Operational Research can be considered as being the application of scientific method by inter-disciplinary teams to solve problems involving the control of organized (man-machine systems) so as to provide solutions which best serve the purposes of the organization as a whole.</a:t>
            </a:r>
          </a:p>
          <a:p>
            <a:pPr algn="just">
              <a:lnSpc>
                <a:spcPct val="160000"/>
              </a:lnSpc>
            </a:pPr>
            <a:r>
              <a:rPr lang="en-US" sz="1800" b="0" i="0" dirty="0">
                <a:effectLst/>
                <a:latin typeface="Times New Roman" panose="02020603050405020304" pitchFamily="18" charset="0"/>
                <a:cs typeface="Times New Roman" panose="02020603050405020304" pitchFamily="18" charset="0"/>
              </a:rPr>
              <a:t>Operation Research is concerned with the application of the principles and the methods of science to the problems of strategy.</a:t>
            </a:r>
          </a:p>
          <a:p>
            <a:pPr algn="just">
              <a:lnSpc>
                <a:spcPct val="160000"/>
              </a:lnSpc>
            </a:pPr>
            <a:r>
              <a:rPr lang="en-US" sz="1800" b="0" i="0" dirty="0">
                <a:effectLst/>
                <a:latin typeface="Times New Roman" panose="02020603050405020304" pitchFamily="18" charset="0"/>
                <a:cs typeface="Times New Roman" panose="02020603050405020304" pitchFamily="18" charset="0"/>
              </a:rPr>
              <a:t>O.R. is the application of modern methods of mathematical science to complex prob­lems involving management of large systems of men, machines, materials, and money in industry, business, government and defence. The distinctive approach is to develop a scientific model of the system incorporating measurement of factors such as chance and risk, to predict and compare the outcome of alternative decisions, strategies or controls</a:t>
            </a:r>
            <a:r>
              <a:rPr lang="en-US" sz="1400" b="0" i="0" dirty="0">
                <a:solidFill>
                  <a:srgbClr val="424142"/>
                </a:solidFill>
                <a:effectLst/>
                <a:latin typeface="Georgia" panose="02040502050405020303" pitchFamily="18" charset="0"/>
              </a:rPr>
              <a:t>.</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14810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34BE-AD93-463A-80DE-D8447D2CC100}"/>
              </a:ext>
            </a:extLst>
          </p:cNvPr>
          <p:cNvSpPr>
            <a:spLocks noGrp="1"/>
          </p:cNvSpPr>
          <p:nvPr>
            <p:ph type="title" idx="4294967295"/>
          </p:nvPr>
        </p:nvSpPr>
        <p:spPr>
          <a:xfrm>
            <a:off x="485192" y="365125"/>
            <a:ext cx="10030408" cy="1325563"/>
          </a:xfrm>
        </p:spPr>
        <p:txBody>
          <a:bodyPr>
            <a:normAutofit/>
          </a:bodyPr>
          <a:lstStyle/>
          <a:p>
            <a:r>
              <a:rPr lang="en-US" sz="2600" b="1" dirty="0">
                <a:latin typeface="Times New Roman" panose="02020603050405020304" pitchFamily="18" charset="0"/>
                <a:cs typeface="Times New Roman" panose="02020603050405020304" pitchFamily="18" charset="0"/>
              </a:rPr>
              <a:t>OR IN INDUSTRY</a:t>
            </a:r>
            <a:endParaRPr lang="en-IN" sz="26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684D7C-24F1-4FCC-A989-689479C64D13}"/>
              </a:ext>
            </a:extLst>
          </p:cNvPr>
          <p:cNvSpPr>
            <a:spLocks noGrp="1"/>
          </p:cNvSpPr>
          <p:nvPr>
            <p:ph idx="4294967295"/>
          </p:nvPr>
        </p:nvSpPr>
        <p:spPr>
          <a:xfrm>
            <a:off x="401216" y="1511559"/>
            <a:ext cx="10114384" cy="4981316"/>
          </a:xfrm>
        </p:spPr>
        <p:txBody>
          <a:bodyPr>
            <a:normAutofit/>
          </a:bodyPr>
          <a:lstStyle/>
          <a:p>
            <a:pPr>
              <a:lnSpc>
                <a:spcPct val="150000"/>
              </a:lnSpc>
            </a:pPr>
            <a:r>
              <a:rPr lang="en-US" sz="1800" dirty="0">
                <a:latin typeface="Times New Roman" panose="02020603050405020304" pitchFamily="18" charset="0"/>
                <a:cs typeface="Times New Roman" panose="02020603050405020304" pitchFamily="18" charset="0"/>
              </a:rPr>
              <a:t>After World War II: success attracted industrial managers to solve complex managerial problems </a:t>
            </a:r>
          </a:p>
          <a:p>
            <a:pPr marL="0" indent="0">
              <a:lnSpc>
                <a:spcPct val="150000"/>
              </a:lnSpc>
              <a:buNone/>
            </a:pPr>
            <a:r>
              <a:rPr lang="en-US" sz="1800" dirty="0">
                <a:latin typeface="Times New Roman" panose="02020603050405020304" pitchFamily="18" charset="0"/>
                <a:cs typeface="Times New Roman" panose="02020603050405020304" pitchFamily="18" charset="0"/>
              </a:rPr>
              <a:t>•1950: O.R. began to develop in industrial field in US </a:t>
            </a:r>
          </a:p>
          <a:p>
            <a:pPr marL="0" indent="0">
              <a:lnSpc>
                <a:spcPct val="150000"/>
              </a:lnSpc>
              <a:buNone/>
            </a:pPr>
            <a:r>
              <a:rPr lang="en-US" sz="1800" dirty="0">
                <a:latin typeface="Times New Roman" panose="02020603050405020304" pitchFamily="18" charset="0"/>
                <a:cs typeface="Times New Roman" panose="02020603050405020304" pitchFamily="18" charset="0"/>
              </a:rPr>
              <a:t>•1953: Operations Research Society of America was formed </a:t>
            </a:r>
          </a:p>
          <a:p>
            <a:pPr marL="0" indent="0">
              <a:lnSpc>
                <a:spcPct val="150000"/>
              </a:lnSpc>
              <a:buNone/>
            </a:pPr>
            <a:r>
              <a:rPr lang="en-US" sz="1800" dirty="0">
                <a:latin typeface="Times New Roman" panose="02020603050405020304" pitchFamily="18" charset="0"/>
                <a:cs typeface="Times New Roman" panose="02020603050405020304" pitchFamily="18" charset="0"/>
              </a:rPr>
              <a:t>•1959:International Federation of Operational Research Society</a:t>
            </a:r>
          </a:p>
          <a:p>
            <a:pPr marL="0" indent="0">
              <a:lnSpc>
                <a:spcPct val="150000"/>
              </a:lnSpc>
              <a:buNone/>
            </a:pPr>
            <a:r>
              <a:rPr lang="en-US" sz="2600" b="1" i="0" dirty="0">
                <a:effectLst/>
                <a:latin typeface="Times New Roman" panose="02020603050405020304" pitchFamily="18" charset="0"/>
                <a:cs typeface="Times New Roman" panose="02020603050405020304" pitchFamily="18" charset="0"/>
              </a:rPr>
              <a:t>OR IN INDIA</a:t>
            </a:r>
          </a:p>
          <a:p>
            <a:pPr algn="l">
              <a:lnSpc>
                <a:spcPct val="150000"/>
              </a:lnSpc>
            </a:pPr>
            <a:r>
              <a:rPr lang="en-US" sz="1800" b="0" i="0" dirty="0">
                <a:effectLst/>
                <a:latin typeface="Times New Roman" panose="02020603050405020304" pitchFamily="18" charset="0"/>
                <a:cs typeface="Times New Roman" panose="02020603050405020304" pitchFamily="18" charset="0"/>
              </a:rPr>
              <a:t>OR came into existence in India in 1949, Regional research laboratory, Hyderabad. </a:t>
            </a:r>
          </a:p>
          <a:p>
            <a:pPr algn="l">
              <a:lnSpc>
                <a:spcPct val="150000"/>
              </a:lnSpc>
            </a:pPr>
            <a:r>
              <a:rPr lang="en-US" sz="1800" b="0" i="0" dirty="0">
                <a:effectLst/>
                <a:latin typeface="Times New Roman" panose="02020603050405020304" pitchFamily="18" charset="0"/>
                <a:cs typeface="Times New Roman" panose="02020603050405020304" pitchFamily="18" charset="0"/>
              </a:rPr>
              <a:t>In INDIA OR society founded in 1959, , also became a member of international Federation of OR societies in 1959.</a:t>
            </a:r>
          </a:p>
          <a:p>
            <a:pPr algn="l">
              <a:lnSpc>
                <a:spcPct val="150000"/>
              </a:lnSpc>
            </a:pPr>
            <a:r>
              <a:rPr lang="en-US" sz="1800" b="0" i="0" dirty="0">
                <a:effectLst/>
                <a:latin typeface="Times New Roman" panose="02020603050405020304" pitchFamily="18" charset="0"/>
                <a:cs typeface="Times New Roman" panose="02020603050405020304" pitchFamily="18" charset="0"/>
              </a:rPr>
              <a:t>The Journal OPSEARCH was published for the first time in 1963.</a:t>
            </a:r>
          </a:p>
          <a:p>
            <a:pPr marL="0" indent="0">
              <a:lnSpc>
                <a:spcPct val="150000"/>
              </a:lnSpc>
              <a:buNone/>
            </a:pP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77818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C3A5-653B-4C0A-98E3-C8AB8B566CEE}"/>
              </a:ext>
            </a:extLst>
          </p:cNvPr>
          <p:cNvSpPr>
            <a:spLocks noGrp="1"/>
          </p:cNvSpPr>
          <p:nvPr>
            <p:ph type="title"/>
          </p:nvPr>
        </p:nvSpPr>
        <p:spPr/>
        <p:txBody>
          <a:bodyPr>
            <a:normAutofit/>
          </a:bodyPr>
          <a:lstStyle/>
          <a:p>
            <a:r>
              <a:rPr lang="en-US" sz="2400" b="1" dirty="0">
                <a:latin typeface="Times New Roman" panose="02020603050405020304" pitchFamily="18" charset="0"/>
                <a:cs typeface="Times New Roman" panose="02020603050405020304" pitchFamily="18" charset="0"/>
              </a:rPr>
              <a:t>OR ACTIVITIES IN DIVERSE FIELDS</a:t>
            </a:r>
            <a:endParaRPr lang="en-IN"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D89B100-8499-4064-9B78-71FB2496C0D0}"/>
              </a:ext>
            </a:extLst>
          </p:cNvPr>
          <p:cNvSpPr>
            <a:spLocks noGrp="1"/>
          </p:cNvSpPr>
          <p:nvPr>
            <p:ph idx="1"/>
          </p:nvPr>
        </p:nvSpPr>
        <p:spPr>
          <a:xfrm>
            <a:off x="838200" y="1502229"/>
            <a:ext cx="10515600" cy="4674734"/>
          </a:xfrm>
        </p:spPr>
        <p:txBody>
          <a:bodyPr>
            <a:normAutofit fontScale="77500" lnSpcReduction="20000"/>
          </a:bodyPr>
          <a:lstStyle/>
          <a:p>
            <a:pPr>
              <a:lnSpc>
                <a:spcPct val="110000"/>
              </a:lnSpc>
            </a:pPr>
            <a:r>
              <a:rPr lang="en-US" sz="2300" dirty="0">
                <a:latin typeface="Times New Roman" panose="02020603050405020304" pitchFamily="18" charset="0"/>
                <a:cs typeface="Times New Roman" panose="02020603050405020304" pitchFamily="18" charset="0"/>
              </a:rPr>
              <a:t>Hospitals</a:t>
            </a:r>
          </a:p>
          <a:p>
            <a:pPr>
              <a:lnSpc>
                <a:spcPct val="110000"/>
              </a:lnSpc>
            </a:pPr>
            <a:r>
              <a:rPr lang="en-US" sz="2300" dirty="0">
                <a:latin typeface="Times New Roman" panose="02020603050405020304" pitchFamily="18" charset="0"/>
                <a:cs typeface="Times New Roman" panose="02020603050405020304" pitchFamily="18" charset="0"/>
              </a:rPr>
              <a:t>Libraries</a:t>
            </a:r>
          </a:p>
          <a:p>
            <a:pPr>
              <a:lnSpc>
                <a:spcPct val="110000"/>
              </a:lnSpc>
            </a:pPr>
            <a:r>
              <a:rPr lang="en-US" sz="2300" dirty="0">
                <a:latin typeface="Times New Roman" panose="02020603050405020304" pitchFamily="18" charset="0"/>
                <a:cs typeface="Times New Roman" panose="02020603050405020304" pitchFamily="18" charset="0"/>
              </a:rPr>
              <a:t>City planning</a:t>
            </a:r>
          </a:p>
          <a:p>
            <a:pPr>
              <a:lnSpc>
                <a:spcPct val="110000"/>
              </a:lnSpc>
            </a:pPr>
            <a:r>
              <a:rPr lang="en-US" sz="2300" dirty="0">
                <a:latin typeface="Times New Roman" panose="02020603050405020304" pitchFamily="18" charset="0"/>
                <a:cs typeface="Times New Roman" panose="02020603050405020304" pitchFamily="18" charset="0"/>
              </a:rPr>
              <a:t>Transportation system</a:t>
            </a:r>
          </a:p>
          <a:p>
            <a:pPr>
              <a:lnSpc>
                <a:spcPct val="110000"/>
              </a:lnSpc>
            </a:pPr>
            <a:r>
              <a:rPr lang="en-US" sz="2300" dirty="0">
                <a:latin typeface="Times New Roman" panose="02020603050405020304" pitchFamily="18" charset="0"/>
                <a:cs typeface="Times New Roman" panose="02020603050405020304" pitchFamily="18" charset="0"/>
              </a:rPr>
              <a:t>Crime investigation</a:t>
            </a:r>
          </a:p>
          <a:p>
            <a:pPr>
              <a:lnSpc>
                <a:spcPct val="110000"/>
              </a:lnSpc>
            </a:pPr>
            <a:endParaRPr lang="en-US" sz="2300" dirty="0">
              <a:latin typeface="Times New Roman" panose="02020603050405020304" pitchFamily="18" charset="0"/>
              <a:cs typeface="Times New Roman" panose="02020603050405020304" pitchFamily="18" charset="0"/>
            </a:endParaRPr>
          </a:p>
          <a:p>
            <a:pPr marL="0" indent="0">
              <a:lnSpc>
                <a:spcPct val="110000"/>
              </a:lnSpc>
              <a:buNone/>
            </a:pPr>
            <a:r>
              <a:rPr lang="en-US" b="1" dirty="0">
                <a:latin typeface="Times New Roman" panose="02020603050405020304" pitchFamily="18" charset="0"/>
                <a:cs typeface="Times New Roman" panose="02020603050405020304" pitchFamily="18" charset="0"/>
              </a:rPr>
              <a:t>SOME INDIAN ORGANISATIONS USING OR TECHNIQUES</a:t>
            </a:r>
          </a:p>
          <a:p>
            <a:pPr>
              <a:lnSpc>
                <a:spcPct val="110000"/>
              </a:lnSpc>
            </a:pPr>
            <a:r>
              <a:rPr lang="en-US" sz="2300" dirty="0">
                <a:latin typeface="Times New Roman" panose="02020603050405020304" pitchFamily="18" charset="0"/>
                <a:cs typeface="Times New Roman" panose="02020603050405020304" pitchFamily="18" charset="0"/>
              </a:rPr>
              <a:t>Indian Airlines</a:t>
            </a:r>
          </a:p>
          <a:p>
            <a:pPr>
              <a:lnSpc>
                <a:spcPct val="110000"/>
              </a:lnSpc>
            </a:pPr>
            <a:r>
              <a:rPr lang="en-US" sz="2300" dirty="0">
                <a:latin typeface="Times New Roman" panose="02020603050405020304" pitchFamily="18" charset="0"/>
                <a:cs typeface="Times New Roman" panose="02020603050405020304" pitchFamily="18" charset="0"/>
              </a:rPr>
              <a:t>Railways</a:t>
            </a:r>
          </a:p>
          <a:p>
            <a:pPr>
              <a:lnSpc>
                <a:spcPct val="110000"/>
              </a:lnSpc>
            </a:pPr>
            <a:r>
              <a:rPr lang="en-US" sz="2300" dirty="0">
                <a:latin typeface="Times New Roman" panose="02020603050405020304" pitchFamily="18" charset="0"/>
                <a:cs typeface="Times New Roman" panose="02020603050405020304" pitchFamily="18" charset="0"/>
              </a:rPr>
              <a:t>Indian Defence organisations</a:t>
            </a:r>
          </a:p>
          <a:p>
            <a:pPr>
              <a:lnSpc>
                <a:spcPct val="110000"/>
              </a:lnSpc>
            </a:pPr>
            <a:r>
              <a:rPr lang="en-US" sz="2300" dirty="0">
                <a:latin typeface="Times New Roman" panose="02020603050405020304" pitchFamily="18" charset="0"/>
                <a:cs typeface="Times New Roman" panose="02020603050405020304" pitchFamily="18" charset="0"/>
              </a:rPr>
              <a:t>Fertilizer Corporation of India</a:t>
            </a:r>
          </a:p>
          <a:p>
            <a:pPr>
              <a:lnSpc>
                <a:spcPct val="110000"/>
              </a:lnSpc>
            </a:pPr>
            <a:r>
              <a:rPr lang="en-US" sz="2300" dirty="0">
                <a:latin typeface="Times New Roman" panose="02020603050405020304" pitchFamily="18" charset="0"/>
                <a:cs typeface="Times New Roman" panose="02020603050405020304" pitchFamily="18" charset="0"/>
              </a:rPr>
              <a:t>Tata Iron And Steel Company , BHEL ,SAIL etc.</a:t>
            </a:r>
          </a:p>
          <a:p>
            <a:endParaRPr lang="en-IN" dirty="0"/>
          </a:p>
        </p:txBody>
      </p:sp>
    </p:spTree>
    <p:extLst>
      <p:ext uri="{BB962C8B-B14F-4D97-AF65-F5344CB8AC3E}">
        <p14:creationId xmlns:p14="http://schemas.microsoft.com/office/powerpoint/2010/main" val="22679462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7AC99-D1C8-462B-B8E0-34BE3AF27A65}"/>
              </a:ext>
            </a:extLst>
          </p:cNvPr>
          <p:cNvSpPr>
            <a:spLocks noGrp="1"/>
          </p:cNvSpPr>
          <p:nvPr>
            <p:ph type="title"/>
          </p:nvPr>
        </p:nvSpPr>
        <p:spPr/>
        <p:txBody>
          <a:bodyPr>
            <a:normAutofit/>
          </a:bodyPr>
          <a:lstStyle/>
          <a:p>
            <a:r>
              <a:rPr lang="en-US" sz="3200" b="1" dirty="0">
                <a:latin typeface="Times New Roman" panose="02020603050405020304" pitchFamily="18" charset="0"/>
                <a:cs typeface="Times New Roman" panose="02020603050405020304" pitchFamily="18" charset="0"/>
              </a:rPr>
              <a:t>NATURE OF OR</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BF44C8F-66F2-4FDA-8C76-8A8DB8353469}"/>
              </a:ext>
            </a:extLst>
          </p:cNvPr>
          <p:cNvSpPr>
            <a:spLocks noGrp="1"/>
          </p:cNvSpPr>
          <p:nvPr>
            <p:ph idx="1"/>
          </p:nvPr>
        </p:nvSpPr>
        <p:spPr/>
        <p:txBody>
          <a:bodyPr>
            <a:normAutofit lnSpcReduction="10000"/>
          </a:bodyPr>
          <a:lstStyle/>
          <a:p>
            <a:pPr>
              <a:lnSpc>
                <a:spcPct val="150000"/>
              </a:lnSpc>
            </a:pPr>
            <a:r>
              <a:rPr lang="en-US" sz="2000" dirty="0">
                <a:latin typeface="Times New Roman" panose="02020603050405020304" pitchFamily="18" charset="0"/>
                <a:cs typeface="Times New Roman" panose="02020603050405020304" pitchFamily="18" charset="0"/>
              </a:rPr>
              <a:t>Inter-disciplinary team approach </a:t>
            </a:r>
          </a:p>
          <a:p>
            <a:pPr>
              <a:lnSpc>
                <a:spcPct val="150000"/>
              </a:lnSpc>
            </a:pPr>
            <a:r>
              <a:rPr lang="en-US" sz="2000" dirty="0">
                <a:latin typeface="Times New Roman" panose="02020603050405020304" pitchFamily="18" charset="0"/>
                <a:cs typeface="Times New Roman" panose="02020603050405020304" pitchFamily="18" charset="0"/>
              </a:rPr>
              <a:t>Systems approach </a:t>
            </a:r>
          </a:p>
          <a:p>
            <a:pPr>
              <a:lnSpc>
                <a:spcPct val="150000"/>
              </a:lnSpc>
            </a:pPr>
            <a:r>
              <a:rPr lang="en-US" sz="2000" dirty="0">
                <a:latin typeface="Times New Roman" panose="02020603050405020304" pitchFamily="18" charset="0"/>
                <a:cs typeface="Times New Roman" panose="02020603050405020304" pitchFamily="18" charset="0"/>
              </a:rPr>
              <a:t>Helpful in improving the quality of solution </a:t>
            </a:r>
          </a:p>
          <a:p>
            <a:pPr>
              <a:lnSpc>
                <a:spcPct val="150000"/>
              </a:lnSpc>
            </a:pPr>
            <a:r>
              <a:rPr lang="en-US" sz="2000" dirty="0">
                <a:latin typeface="Times New Roman" panose="02020603050405020304" pitchFamily="18" charset="0"/>
                <a:cs typeface="Times New Roman" panose="02020603050405020304" pitchFamily="18" charset="0"/>
              </a:rPr>
              <a:t>Scientific method </a:t>
            </a:r>
          </a:p>
          <a:p>
            <a:pPr>
              <a:lnSpc>
                <a:spcPct val="150000"/>
              </a:lnSpc>
            </a:pPr>
            <a:r>
              <a:rPr lang="en-US" sz="2000" dirty="0">
                <a:latin typeface="Times New Roman" panose="02020603050405020304" pitchFamily="18" charset="0"/>
                <a:cs typeface="Times New Roman" panose="02020603050405020304" pitchFamily="18" charset="0"/>
              </a:rPr>
              <a:t>Goal oriented optimum solution </a:t>
            </a:r>
          </a:p>
          <a:p>
            <a:pPr>
              <a:lnSpc>
                <a:spcPct val="150000"/>
              </a:lnSpc>
            </a:pPr>
            <a:r>
              <a:rPr lang="en-US" sz="2000" dirty="0">
                <a:latin typeface="Times New Roman" panose="02020603050405020304" pitchFamily="18" charset="0"/>
                <a:cs typeface="Times New Roman" panose="02020603050405020304" pitchFamily="18" charset="0"/>
              </a:rPr>
              <a:t>Use of models </a:t>
            </a:r>
          </a:p>
          <a:p>
            <a:pPr>
              <a:lnSpc>
                <a:spcPct val="150000"/>
              </a:lnSpc>
            </a:pPr>
            <a:r>
              <a:rPr lang="en-US" sz="2000" dirty="0">
                <a:latin typeface="Times New Roman" panose="02020603050405020304" pitchFamily="18" charset="0"/>
                <a:cs typeface="Times New Roman" panose="02020603050405020304" pitchFamily="18" charset="0"/>
              </a:rPr>
              <a:t>Require willing executives</a:t>
            </a:r>
          </a:p>
          <a:p>
            <a:pPr>
              <a:lnSpc>
                <a:spcPct val="150000"/>
              </a:lnSpc>
            </a:pPr>
            <a:r>
              <a:rPr lang="en-US" sz="2000" dirty="0">
                <a:latin typeface="Times New Roman" panose="02020603050405020304" pitchFamily="18" charset="0"/>
                <a:cs typeface="Times New Roman" panose="02020603050405020304" pitchFamily="18" charset="0"/>
              </a:rPr>
              <a:t>Reduces complexity by use of computer</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949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A5316-B819-4AFC-90B8-5FED4151C26E}"/>
              </a:ext>
            </a:extLst>
          </p:cNvPr>
          <p:cNvSpPr>
            <a:spLocks noGrp="1"/>
          </p:cNvSpPr>
          <p:nvPr>
            <p:ph type="title"/>
          </p:nvPr>
        </p:nvSpPr>
        <p:spPr>
          <a:xfrm>
            <a:off x="838200" y="139959"/>
            <a:ext cx="10515600" cy="829193"/>
          </a:xfrm>
        </p:spPr>
        <p:txBody>
          <a:bodyPr>
            <a:normAutofit/>
          </a:bodyPr>
          <a:lstStyle/>
          <a:p>
            <a:r>
              <a:rPr lang="en-US" sz="3200" b="1" dirty="0">
                <a:latin typeface="Times New Roman" panose="02020603050405020304" pitchFamily="18" charset="0"/>
                <a:cs typeface="Times New Roman" panose="02020603050405020304" pitchFamily="18" charset="0"/>
              </a:rPr>
              <a:t>SCOPE OF OR IN MANAGEMENT</a:t>
            </a:r>
            <a:endParaRPr lang="en-IN" sz="32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43C68DB-3373-4F5B-8417-2EAE3979883C}"/>
              </a:ext>
            </a:extLst>
          </p:cNvPr>
          <p:cNvSpPr>
            <a:spLocks noGrp="1"/>
          </p:cNvSpPr>
          <p:nvPr>
            <p:ph idx="1"/>
          </p:nvPr>
        </p:nvSpPr>
        <p:spPr>
          <a:xfrm>
            <a:off x="455645" y="969152"/>
            <a:ext cx="10515600" cy="5748889"/>
          </a:xfrm>
        </p:spPr>
        <p:txBody>
          <a:bodyPr>
            <a:normAutofit fontScale="70000" lnSpcReduction="20000"/>
          </a:bodyPr>
          <a:lstStyle/>
          <a:p>
            <a:pPr marL="0" indent="0" algn="l" fontAlgn="base">
              <a:lnSpc>
                <a:spcPct val="120000"/>
              </a:lnSpc>
              <a:buNone/>
            </a:pPr>
            <a:r>
              <a:rPr lang="en-US" sz="2600" b="1" dirty="0">
                <a:latin typeface="Times New Roman" panose="02020603050405020304" pitchFamily="18" charset="0"/>
                <a:cs typeface="Times New Roman" panose="02020603050405020304" pitchFamily="18" charset="0"/>
              </a:rPr>
              <a:t>1.</a:t>
            </a:r>
            <a:r>
              <a:rPr lang="en-US" sz="2600" b="1" dirty="0">
                <a:effectLst/>
                <a:latin typeface="Times New Roman" panose="02020603050405020304" pitchFamily="18" charset="0"/>
                <a:cs typeface="Times New Roman" panose="02020603050405020304" pitchFamily="18" charset="0"/>
              </a:rPr>
              <a:t>Finance, Budgeting and Investment:</a:t>
            </a:r>
            <a:endParaRPr lang="en-US" sz="26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600" b="0" dirty="0" err="1">
                <a:effectLst/>
                <a:latin typeface="Times New Roman" panose="02020603050405020304" pitchFamily="18" charset="0"/>
                <a:cs typeface="Times New Roman" panose="02020603050405020304" pitchFamily="18" charset="0"/>
              </a:rPr>
              <a:t>i</a:t>
            </a:r>
            <a:r>
              <a:rPr lang="en-US" sz="2600" b="0" dirty="0">
                <a:effectLst/>
                <a:latin typeface="Times New Roman" panose="02020603050405020304" pitchFamily="18" charset="0"/>
                <a:cs typeface="Times New Roman" panose="02020603050405020304" pitchFamily="18" charset="0"/>
              </a:rPr>
              <a:t>. Cash flow analysis, long range capital requirement, investment portfolios, divi­dend policies,</a:t>
            </a:r>
          </a:p>
          <a:p>
            <a:pPr marL="0" indent="0" algn="l" fontAlgn="base">
              <a:lnSpc>
                <a:spcPct val="120000"/>
              </a:lnSpc>
              <a:buNone/>
            </a:pPr>
            <a:r>
              <a:rPr lang="en-US" sz="2600" b="0" dirty="0">
                <a:effectLst/>
                <a:latin typeface="Times New Roman" panose="02020603050405020304" pitchFamily="18" charset="0"/>
                <a:cs typeface="Times New Roman" panose="02020603050405020304" pitchFamily="18" charset="0"/>
              </a:rPr>
              <a:t>ii. Claim procedure, and </a:t>
            </a:r>
          </a:p>
          <a:p>
            <a:pPr marL="0" indent="0" algn="l" fontAlgn="base">
              <a:lnSpc>
                <a:spcPct val="120000"/>
              </a:lnSpc>
              <a:buNone/>
            </a:pPr>
            <a:r>
              <a:rPr lang="en-US" sz="2600" b="0" dirty="0">
                <a:effectLst/>
                <a:latin typeface="Times New Roman" panose="02020603050405020304" pitchFamily="18" charset="0"/>
                <a:cs typeface="Times New Roman" panose="02020603050405020304" pitchFamily="18" charset="0"/>
              </a:rPr>
              <a:t>iii. Credit policies.</a:t>
            </a:r>
          </a:p>
          <a:p>
            <a:pPr marL="0" indent="0" algn="l" fontAlgn="base">
              <a:lnSpc>
                <a:spcPct val="120000"/>
              </a:lnSpc>
              <a:buNone/>
            </a:pPr>
            <a:r>
              <a:rPr lang="en-US" sz="2600" b="1" dirty="0">
                <a:effectLst/>
                <a:latin typeface="Times New Roman" panose="02020603050405020304" pitchFamily="18" charset="0"/>
                <a:cs typeface="Times New Roman" panose="02020603050405020304" pitchFamily="18" charset="0"/>
              </a:rPr>
              <a:t>2. Marketing:</a:t>
            </a:r>
            <a:endParaRPr lang="en-US" sz="26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600" b="0" dirty="0" err="1">
                <a:effectLst/>
                <a:latin typeface="Times New Roman" panose="02020603050405020304" pitchFamily="18" charset="0"/>
                <a:cs typeface="Times New Roman" panose="02020603050405020304" pitchFamily="18" charset="0"/>
              </a:rPr>
              <a:t>i</a:t>
            </a:r>
            <a:r>
              <a:rPr lang="en-US" sz="2600" b="0" dirty="0">
                <a:effectLst/>
                <a:latin typeface="Times New Roman" panose="02020603050405020304" pitchFamily="18" charset="0"/>
                <a:cs typeface="Times New Roman" panose="02020603050405020304" pitchFamily="18" charset="0"/>
              </a:rPr>
              <a:t>. Product selection, competitive actions,</a:t>
            </a:r>
          </a:p>
          <a:p>
            <a:pPr marL="0" indent="0" algn="l" fontAlgn="base">
              <a:lnSpc>
                <a:spcPct val="120000"/>
              </a:lnSpc>
              <a:buNone/>
            </a:pPr>
            <a:r>
              <a:rPr lang="en-US" sz="2600" b="0" dirty="0">
                <a:effectLst/>
                <a:latin typeface="Times New Roman" panose="02020603050405020304" pitchFamily="18" charset="0"/>
                <a:cs typeface="Times New Roman" panose="02020603050405020304" pitchFamily="18" charset="0"/>
              </a:rPr>
              <a:t>ii. Number of salesmen, frequencies of calling on, and </a:t>
            </a:r>
          </a:p>
          <a:p>
            <a:pPr marL="0" indent="0" algn="l" fontAlgn="base">
              <a:lnSpc>
                <a:spcPct val="120000"/>
              </a:lnSpc>
              <a:buNone/>
            </a:pPr>
            <a:r>
              <a:rPr lang="en-US" sz="2600" b="0" dirty="0">
                <a:effectLst/>
                <a:latin typeface="Times New Roman" panose="02020603050405020304" pitchFamily="18" charset="0"/>
                <a:cs typeface="Times New Roman" panose="02020603050405020304" pitchFamily="18" charset="0"/>
              </a:rPr>
              <a:t>iii. Advertising strategies with respect to cost and time.</a:t>
            </a:r>
          </a:p>
          <a:p>
            <a:pPr marL="0" indent="0" algn="l" fontAlgn="base">
              <a:lnSpc>
                <a:spcPct val="120000"/>
              </a:lnSpc>
              <a:buNone/>
            </a:pPr>
            <a:r>
              <a:rPr lang="en-US" sz="2600" b="1" dirty="0">
                <a:effectLst/>
                <a:latin typeface="Times New Roman" panose="02020603050405020304" pitchFamily="18" charset="0"/>
                <a:cs typeface="Times New Roman" panose="02020603050405020304" pitchFamily="18" charset="0"/>
              </a:rPr>
              <a:t>3. Purchasing:</a:t>
            </a:r>
            <a:endParaRPr lang="en-US" sz="26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600" b="0" dirty="0" err="1">
                <a:effectLst/>
                <a:latin typeface="Times New Roman" panose="02020603050405020304" pitchFamily="18" charset="0"/>
                <a:cs typeface="Times New Roman" panose="02020603050405020304" pitchFamily="18" charset="0"/>
              </a:rPr>
              <a:t>i</a:t>
            </a:r>
            <a:r>
              <a:rPr lang="en-US" sz="2600" b="0" dirty="0">
                <a:effectLst/>
                <a:latin typeface="Times New Roman" panose="02020603050405020304" pitchFamily="18" charset="0"/>
                <a:cs typeface="Times New Roman" panose="02020603050405020304" pitchFamily="18" charset="0"/>
              </a:rPr>
              <a:t>. Buying policies, varying prices,</a:t>
            </a:r>
          </a:p>
          <a:p>
            <a:pPr marL="0" indent="0" algn="l" fontAlgn="base">
              <a:lnSpc>
                <a:spcPct val="120000"/>
              </a:lnSpc>
              <a:buNone/>
            </a:pPr>
            <a:r>
              <a:rPr lang="en-US" sz="2600" b="0" dirty="0">
                <a:effectLst/>
                <a:latin typeface="Times New Roman" panose="02020603050405020304" pitchFamily="18" charset="0"/>
                <a:cs typeface="Times New Roman" panose="02020603050405020304" pitchFamily="18" charset="0"/>
              </a:rPr>
              <a:t>ii. Determination of quantities and timing of purchases,</a:t>
            </a:r>
          </a:p>
          <a:p>
            <a:pPr marL="0" indent="0" algn="l" fontAlgn="base">
              <a:lnSpc>
                <a:spcPct val="120000"/>
              </a:lnSpc>
              <a:buNone/>
            </a:pPr>
            <a:r>
              <a:rPr lang="en-US" sz="2800" b="0" dirty="0">
                <a:effectLst/>
                <a:latin typeface="Times New Roman" panose="02020603050405020304" pitchFamily="18" charset="0"/>
                <a:cs typeface="Times New Roman" panose="02020603050405020304" pitchFamily="18" charset="0"/>
              </a:rPr>
              <a:t>iii. Bidding policies,</a:t>
            </a:r>
          </a:p>
          <a:p>
            <a:pPr marL="0" indent="0" algn="l" fontAlgn="base">
              <a:lnSpc>
                <a:spcPct val="120000"/>
              </a:lnSpc>
              <a:buNone/>
            </a:pPr>
            <a:r>
              <a:rPr lang="en-US" sz="2800" b="0" dirty="0">
                <a:effectLst/>
                <a:latin typeface="Times New Roman" panose="02020603050405020304" pitchFamily="18" charset="0"/>
                <a:cs typeface="Times New Roman" panose="02020603050405020304" pitchFamily="18" charset="0"/>
              </a:rPr>
              <a:t>iv. Replacement policies, and </a:t>
            </a:r>
          </a:p>
          <a:p>
            <a:pPr marL="0" indent="0" algn="l" fontAlgn="base">
              <a:lnSpc>
                <a:spcPct val="120000"/>
              </a:lnSpc>
              <a:buNone/>
            </a:pPr>
            <a:r>
              <a:rPr lang="en-US" sz="2800" b="0" dirty="0">
                <a:effectLst/>
                <a:latin typeface="Times New Roman" panose="02020603050405020304" pitchFamily="18" charset="0"/>
                <a:cs typeface="Times New Roman" panose="02020603050405020304" pitchFamily="18" charset="0"/>
              </a:rPr>
              <a:t>v. Exploitation of new material resources.</a:t>
            </a:r>
          </a:p>
          <a:p>
            <a:pPr marL="0" indent="0" algn="l" fontAlgn="base">
              <a:lnSpc>
                <a:spcPct val="120000"/>
              </a:lnSpc>
              <a:buNone/>
            </a:pPr>
            <a:endParaRPr lang="en-US" sz="26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endParaRPr lang="en-US" sz="2600" b="0" i="0" cap="all" dirty="0">
              <a:effectLst/>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2973342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222DDA-BB1A-41E8-9754-B731ADBC83FE}"/>
              </a:ext>
            </a:extLst>
          </p:cNvPr>
          <p:cNvSpPr>
            <a:spLocks noGrp="1"/>
          </p:cNvSpPr>
          <p:nvPr>
            <p:ph idx="4294967295"/>
          </p:nvPr>
        </p:nvSpPr>
        <p:spPr>
          <a:xfrm>
            <a:off x="354562" y="270588"/>
            <a:ext cx="11588621" cy="5906375"/>
          </a:xfrm>
        </p:spPr>
        <p:txBody>
          <a:bodyPr>
            <a:normAutofit fontScale="62500" lnSpcReduction="20000"/>
          </a:bodyPr>
          <a:lstStyle/>
          <a:p>
            <a:pPr marL="0" indent="0" algn="l" fontAlgn="base">
              <a:lnSpc>
                <a:spcPct val="120000"/>
              </a:lnSpc>
              <a:buNone/>
            </a:pPr>
            <a:r>
              <a:rPr lang="en-US" sz="2900" b="1" dirty="0">
                <a:effectLst/>
                <a:latin typeface="Times New Roman" panose="02020603050405020304" pitchFamily="18" charset="0"/>
                <a:cs typeface="Times New Roman" panose="02020603050405020304" pitchFamily="18" charset="0"/>
              </a:rPr>
              <a:t>4. Production Management:</a:t>
            </a:r>
            <a:endParaRPr lang="en-US" sz="29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900" b="0" dirty="0" err="1">
                <a:effectLst/>
                <a:latin typeface="Times New Roman" panose="02020603050405020304" pitchFamily="18" charset="0"/>
                <a:cs typeface="Times New Roman" panose="02020603050405020304" pitchFamily="18" charset="0"/>
              </a:rPr>
              <a:t>i</a:t>
            </a:r>
            <a:r>
              <a:rPr lang="en-US" sz="2900" b="0" dirty="0">
                <a:effectLst/>
                <a:latin typeface="Times New Roman" panose="02020603050405020304" pitchFamily="18" charset="0"/>
                <a:cs typeface="Times New Roman" panose="02020603050405020304" pitchFamily="18" charset="0"/>
              </a:rPr>
              <a:t>. Physical distribution: Location and size of warehouses, distribution Centre's and retail outlets, distribution policies.</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 Facilities Planning: Number and location of factories, warehouses etc. Loading and unloading facilities.</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iii. Manufacturing: Production scheduling and sequencing stabilization of produc­tion, employment, layoffs, and optimum product mix.</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iv. Maintenance policies, crew size.</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v. Project scheduling and allocation of resources.</a:t>
            </a:r>
          </a:p>
          <a:p>
            <a:pPr marL="0" indent="0" algn="l" fontAlgn="base">
              <a:lnSpc>
                <a:spcPct val="120000"/>
              </a:lnSpc>
              <a:buNone/>
            </a:pPr>
            <a:r>
              <a:rPr lang="en-US" sz="2900" b="1" dirty="0">
                <a:effectLst/>
                <a:latin typeface="Times New Roman" panose="02020603050405020304" pitchFamily="18" charset="0"/>
                <a:cs typeface="Times New Roman" panose="02020603050405020304" pitchFamily="18" charset="0"/>
              </a:rPr>
              <a:t>5. Personnel Management:</a:t>
            </a:r>
            <a:endParaRPr lang="en-US" sz="29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900" b="0" dirty="0" err="1">
                <a:effectLst/>
                <a:latin typeface="Times New Roman" panose="02020603050405020304" pitchFamily="18" charset="0"/>
                <a:cs typeface="Times New Roman" panose="02020603050405020304" pitchFamily="18" charset="0"/>
              </a:rPr>
              <a:t>i</a:t>
            </a:r>
            <a:r>
              <a:rPr lang="en-US" sz="2900" b="0" dirty="0">
                <a:effectLst/>
                <a:latin typeface="Times New Roman" panose="02020603050405020304" pitchFamily="18" charset="0"/>
                <a:cs typeface="Times New Roman" panose="02020603050405020304" pitchFamily="18" charset="0"/>
              </a:rPr>
              <a:t>. Mixes of age and skills,</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 Recruiting policies, and </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iii. Job assignments.</a:t>
            </a:r>
          </a:p>
          <a:p>
            <a:pPr marL="0" indent="0" algn="l" fontAlgn="base">
              <a:lnSpc>
                <a:spcPct val="120000"/>
              </a:lnSpc>
              <a:buNone/>
            </a:pPr>
            <a:r>
              <a:rPr lang="en-US" sz="2900" b="1" dirty="0">
                <a:effectLst/>
                <a:latin typeface="Times New Roman" panose="02020603050405020304" pitchFamily="18" charset="0"/>
                <a:cs typeface="Times New Roman" panose="02020603050405020304" pitchFamily="18" charset="0"/>
              </a:rPr>
              <a:t>6. Research and Development:</a:t>
            </a:r>
            <a:endParaRPr lang="en-US" sz="2900" b="0" dirty="0">
              <a:effectLst/>
              <a:latin typeface="Times New Roman" panose="02020603050405020304" pitchFamily="18" charset="0"/>
              <a:cs typeface="Times New Roman" panose="02020603050405020304" pitchFamily="18" charset="0"/>
            </a:endParaRPr>
          </a:p>
          <a:p>
            <a:pPr marL="0" indent="0" algn="l" fontAlgn="base">
              <a:lnSpc>
                <a:spcPct val="120000"/>
              </a:lnSpc>
              <a:buNone/>
            </a:pPr>
            <a:r>
              <a:rPr lang="en-US" sz="2900" b="0" dirty="0" err="1">
                <a:effectLst/>
                <a:latin typeface="Times New Roman" panose="02020603050405020304" pitchFamily="18" charset="0"/>
                <a:cs typeface="Times New Roman" panose="02020603050405020304" pitchFamily="18" charset="0"/>
              </a:rPr>
              <a:t>i</a:t>
            </a:r>
            <a:r>
              <a:rPr lang="en-US" sz="2900" b="0" dirty="0">
                <a:effectLst/>
                <a:latin typeface="Times New Roman" panose="02020603050405020304" pitchFamily="18" charset="0"/>
                <a:cs typeface="Times New Roman" panose="02020603050405020304" pitchFamily="18" charset="0"/>
              </a:rPr>
              <a:t>. Areas of concentration for R&amp;D.</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 Reliability and alternate decisions.</a:t>
            </a:r>
          </a:p>
          <a:p>
            <a:pPr marL="0" indent="0" algn="l" fontAlgn="base">
              <a:lnSpc>
                <a:spcPct val="120000"/>
              </a:lnSpc>
              <a:buNone/>
            </a:pPr>
            <a:r>
              <a:rPr lang="en-US" sz="2900" b="0" dirty="0">
                <a:effectLst/>
                <a:latin typeface="Times New Roman" panose="02020603050405020304" pitchFamily="18" charset="0"/>
                <a:cs typeface="Times New Roman" panose="02020603050405020304" pitchFamily="18" charset="0"/>
              </a:rPr>
              <a:t>iii. Determination of time-cost trade off and control of development projects.</a:t>
            </a:r>
          </a:p>
          <a:p>
            <a:endParaRPr lang="en-IN" dirty="0"/>
          </a:p>
        </p:txBody>
      </p:sp>
    </p:spTree>
    <p:extLst>
      <p:ext uri="{BB962C8B-B14F-4D97-AF65-F5344CB8AC3E}">
        <p14:creationId xmlns:p14="http://schemas.microsoft.com/office/powerpoint/2010/main" val="191973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2344</TotalTime>
  <Words>2189</Words>
  <Application>Microsoft Office PowerPoint</Application>
  <PresentationFormat>Widescreen</PresentationFormat>
  <Paragraphs>190</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Calibri</vt:lpstr>
      <vt:lpstr>Calibri Light</vt:lpstr>
      <vt:lpstr>Georgia</vt:lpstr>
      <vt:lpstr>Helvetica Neue</vt:lpstr>
      <vt:lpstr>Times New Roman</vt:lpstr>
      <vt:lpstr>Wingdings</vt:lpstr>
      <vt:lpstr>Office Theme</vt:lpstr>
      <vt:lpstr>OPERATIONS RESEARCH Sem II</vt:lpstr>
      <vt:lpstr>                     UNIT I  </vt:lpstr>
      <vt:lpstr>MEANING AND HISTORY</vt:lpstr>
      <vt:lpstr>MEANING OF OR</vt:lpstr>
      <vt:lpstr>OR IN INDUSTRY</vt:lpstr>
      <vt:lpstr>OR ACTIVITIES IN DIVERSE FIELDS</vt:lpstr>
      <vt:lpstr>NATURE OF OR</vt:lpstr>
      <vt:lpstr>SCOPE OF OR IN MANAGEMENT</vt:lpstr>
      <vt:lpstr>PowerPoint Presentation</vt:lpstr>
      <vt:lpstr>PHASES OF OR</vt:lpstr>
      <vt:lpstr>PowerPoint Presentation</vt:lpstr>
      <vt:lpstr>ADVANTAGES</vt:lpstr>
      <vt:lpstr>LIMITATIONS OF OR</vt:lpstr>
      <vt:lpstr>PowerPoint Presentation</vt:lpstr>
      <vt:lpstr>PowerPoint Presentation</vt:lpstr>
      <vt:lpstr>OR MODELS CLASSIFICATION</vt:lpstr>
      <vt:lpstr>PowerPoint Presentation</vt:lpstr>
      <vt:lpstr>II. BASED ON PURPOSE AND NATURE</vt:lpstr>
      <vt:lpstr>III. BASED ON CERTAINITY</vt:lpstr>
      <vt:lpstr>IV. BASED ON TIME REFERENCE</vt:lpstr>
      <vt:lpstr>V. BASED ON METHOD OF SOLUTION</vt:lpstr>
      <vt:lpstr>EXAMPLE OF MODEL FORMATION</vt:lpstr>
      <vt:lpstr>OR MODELS IN PRACTICE</vt:lpstr>
      <vt:lpstr>OTHER OR TECHNIQUES</vt:lpstr>
      <vt:lpstr>UNIT III</vt:lpstr>
      <vt:lpstr>PowerPoint Presentation</vt:lpstr>
      <vt:lpstr>Assumptions in the Transportation Model</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OPERATIONS RESEARCH Sem II</dc:title>
  <dc:creator>Narendra N</dc:creator>
  <cp:lastModifiedBy>Dr. Shweta Sharma</cp:lastModifiedBy>
  <cp:revision>37</cp:revision>
  <dcterms:created xsi:type="dcterms:W3CDTF">2021-03-11T06:17:27Z</dcterms:created>
  <dcterms:modified xsi:type="dcterms:W3CDTF">2024-07-15T06:00:44Z</dcterms:modified>
</cp:coreProperties>
</file>