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58" r:id="rId5"/>
    <p:sldId id="262" r:id="rId6"/>
    <p:sldId id="264" r:id="rId7"/>
    <p:sldId id="265" r:id="rId8"/>
    <p:sldId id="266" r:id="rId9"/>
    <p:sldId id="259" r:id="rId10"/>
    <p:sldId id="260" r:id="rId11"/>
    <p:sldId id="261" r:id="rId12"/>
    <p:sldId id="267" r:id="rId13"/>
    <p:sldId id="268" r:id="rId14"/>
    <p:sldId id="269" r:id="rId15"/>
    <p:sldId id="270" r:id="rId16"/>
    <p:sldId id="271" r:id="rId17"/>
    <p:sldId id="272" r:id="rId18"/>
    <p:sldId id="277"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63" d="100"/>
          <a:sy n="63" d="100"/>
        </p:scale>
        <p:origin x="73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8" y="3956281"/>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9" y="6453386"/>
            <a:ext cx="1607944" cy="404614"/>
          </a:xfrm>
        </p:spPr>
        <p:txBody>
          <a:bodyPr/>
          <a:lstStyle>
            <a:lvl1pPr>
              <a:defRPr baseline="0">
                <a:solidFill>
                  <a:schemeClr val="tx2"/>
                </a:solidFill>
              </a:defRPr>
            </a:lvl1pPr>
          </a:lstStyle>
          <a:p>
            <a:fld id="{87DE6118-2437-4B30-8E3C-4D2BE6020583}" type="datetimeFigureOut">
              <a:rPr lang="en-US" dirty="0"/>
              <a:pPr/>
              <a:t>1/18/2024</a:t>
            </a:fld>
            <a:endParaRPr lang="en-US" dirty="0"/>
          </a:p>
        </p:txBody>
      </p:sp>
      <p:sp>
        <p:nvSpPr>
          <p:cNvPr id="5" name="Footer Placeholder 4"/>
          <p:cNvSpPr>
            <a:spLocks noGrp="1"/>
          </p:cNvSpPr>
          <p:nvPr>
            <p:ph type="ftr" sz="quarter" idx="11"/>
          </p:nvPr>
        </p:nvSpPr>
        <p:spPr>
          <a:xfrm>
            <a:off x="2584056"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9" y="744471"/>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7"/>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2" y="624156"/>
            <a:ext cx="1565767"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1"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2"/>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9" y="6453386"/>
            <a:ext cx="1622409" cy="404614"/>
          </a:xfrm>
        </p:spPr>
        <p:txBody>
          <a:bodyPr/>
          <a:lstStyle>
            <a:lvl1pPr>
              <a:defRPr>
                <a:solidFill>
                  <a:schemeClr val="tx2"/>
                </a:solidFill>
              </a:defRPr>
            </a:lvl1pPr>
          </a:lstStyle>
          <a:p>
            <a:fld id="{87DE6118-2437-4B30-8E3C-4D2BE6020583}" type="datetimeFigureOut">
              <a:rPr lang="en-US" dirty="0"/>
              <a:pPr/>
              <a:t>1/18/2024</a:t>
            </a:fld>
            <a:endParaRPr lang="en-US" dirty="0"/>
          </a:p>
        </p:txBody>
      </p:sp>
      <p:sp>
        <p:nvSpPr>
          <p:cNvPr id="5" name="Footer Placeholder 4"/>
          <p:cNvSpPr>
            <a:spLocks noGrp="1"/>
          </p:cNvSpPr>
          <p:nvPr>
            <p:ph type="ftr" sz="quarter" idx="11"/>
          </p:nvPr>
        </p:nvSpPr>
        <p:spPr>
          <a:xfrm>
            <a:off x="2584313"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3"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6001"/>
            <a:ext cx="4447787"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6001"/>
            <a:ext cx="4447787"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9"/>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5"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5" y="3305209"/>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1" y="6453386"/>
            <a:ext cx="1204572" cy="404614"/>
          </a:xfrm>
        </p:spPr>
        <p:txBody>
          <a:bodyPr/>
          <a:lstStyle>
            <a:lvl1pPr>
              <a:defRPr>
                <a:solidFill>
                  <a:schemeClr val="tx2"/>
                </a:solidFill>
              </a:defRPr>
            </a:lvl1pPr>
          </a:lstStyle>
          <a:p>
            <a:fld id="{87DE6118-2437-4B30-8E3C-4D2BE6020583}" type="datetimeFigureOut">
              <a:rPr lang="en-US" dirty="0"/>
              <a:pPr/>
              <a:t>1/18/2024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1"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2"/>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1" y="6453386"/>
            <a:ext cx="1204572" cy="404614"/>
          </a:xfrm>
        </p:spPr>
        <p:txBody>
          <a:bodyPr/>
          <a:lstStyle>
            <a:lvl1pPr>
              <a:defRPr>
                <a:solidFill>
                  <a:schemeClr val="tx2"/>
                </a:solidFill>
              </a:defRPr>
            </a:lvl1pPr>
          </a:lstStyle>
          <a:p>
            <a:fld id="{87DE6118-2437-4B30-8E3C-4D2BE6020583}" type="datetimeFigureOut">
              <a:rPr lang="en-US" dirty="0"/>
              <a:pPr/>
              <a:t>1/18/2024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1"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1/18/2024</a:t>
            </a:fld>
            <a:endParaRPr lang="en-US" dirty="0"/>
          </a:p>
        </p:txBody>
      </p:sp>
      <p:sp>
        <p:nvSpPr>
          <p:cNvPr id="5" name="Footer Placeholder 4"/>
          <p:cNvSpPr>
            <a:spLocks noGrp="1"/>
          </p:cNvSpPr>
          <p:nvPr>
            <p:ph type="ftr" sz="quarter" idx="3"/>
          </p:nvPr>
        </p:nvSpPr>
        <p:spPr>
          <a:xfrm>
            <a:off x="2893565" y="6453386"/>
            <a:ext cx="6280831"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7"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6912" userDrawn="1">
          <p15:clr>
            <a:srgbClr val="F26B43"/>
          </p15:clr>
        </p15:guide>
        <p15:guide id="10" pos="936" userDrawn="1">
          <p15:clr>
            <a:srgbClr val="F26B43"/>
          </p15:clr>
        </p15:guide>
        <p15:guide id="11" pos="86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hultstore.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96D1-FC11-9342-4431-2F0DC23853B8}"/>
              </a:ext>
            </a:extLst>
          </p:cNvPr>
          <p:cNvSpPr>
            <a:spLocks noGrp="1"/>
          </p:cNvSpPr>
          <p:nvPr>
            <p:ph type="ctrTitle"/>
          </p:nvPr>
        </p:nvSpPr>
        <p:spPr/>
        <p:txBody>
          <a:bodyPr/>
          <a:lstStyle/>
          <a:p>
            <a:r>
              <a:rPr lang="en-IN" sz="2400" dirty="0">
                <a:latin typeface="Times New Roman" panose="02020603050405020304" pitchFamily="18" charset="0"/>
                <a:cs typeface="Times New Roman" panose="02020603050405020304" pitchFamily="18" charset="0"/>
              </a:rPr>
              <a:t>Unit 7</a:t>
            </a:r>
            <a:br>
              <a:rPr lang="en-IN" sz="4800" dirty="0">
                <a:latin typeface="Times New Roman" panose="02020603050405020304" pitchFamily="18" charset="0"/>
                <a:cs typeface="Times New Roman" panose="02020603050405020304" pitchFamily="18" charset="0"/>
              </a:rPr>
            </a:br>
            <a:r>
              <a:rPr lang="en-IN" sz="4800" b="1" dirty="0">
                <a:effectLst/>
                <a:latin typeface="Times New Roman" panose="02020603050405020304" pitchFamily="18" charset="0"/>
                <a:ea typeface="Calibri" panose="020F0502020204030204" pitchFamily="34" charset="0"/>
                <a:cs typeface="Times New Roman" panose="02020603050405020304" pitchFamily="18" charset="0"/>
              </a:rPr>
              <a:t>Contemporary Management Issues and its Challenges</a:t>
            </a:r>
            <a:endParaRPr lang="en-IN"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6070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009730-93BB-04BD-93B4-F4E0E9F73462}"/>
              </a:ext>
            </a:extLst>
          </p:cNvPr>
          <p:cNvSpPr txBox="1"/>
          <p:nvPr/>
        </p:nvSpPr>
        <p:spPr>
          <a:xfrm>
            <a:off x="1107440" y="184057"/>
            <a:ext cx="10637520" cy="6673943"/>
          </a:xfrm>
          <a:prstGeom prst="rect">
            <a:avLst/>
          </a:prstGeom>
          <a:noFill/>
        </p:spPr>
        <p:txBody>
          <a:bodyPr wrap="square">
            <a:spAutoFit/>
          </a:bodyPr>
          <a:lstStyle/>
          <a:p>
            <a:pPr algn="ctr">
              <a:lnSpc>
                <a:spcPct val="150000"/>
              </a:lnSpc>
            </a:pPr>
            <a:r>
              <a:rPr lang="en-US" sz="2400" b="1" dirty="0">
                <a:latin typeface="Times New Roman" panose="02020603050405020304" pitchFamily="18" charset="0"/>
                <a:cs typeface="Times New Roman" panose="02020603050405020304" pitchFamily="18" charset="0"/>
              </a:rPr>
              <a:t>Challenges</a:t>
            </a:r>
            <a:r>
              <a:rPr lang="en-US" sz="2400" dirty="0">
                <a:latin typeface="Times New Roman" panose="02020603050405020304" pitchFamily="18" charset="0"/>
                <a:cs typeface="Times New Roman" panose="02020603050405020304" pitchFamily="18" charset="0"/>
              </a:rPr>
              <a:t>:</a:t>
            </a:r>
          </a:p>
          <a:p>
            <a:pPr algn="l">
              <a:lnSpc>
                <a:spcPct val="150000"/>
              </a:lnSpc>
              <a:buFont typeface="+mj-lt"/>
              <a:buAutoNum type="arabicPeriod" startAt="8"/>
            </a:pPr>
            <a:r>
              <a:rPr lang="en-US" sz="2400" dirty="0">
                <a:latin typeface="Times New Roman" panose="02020603050405020304" pitchFamily="18" charset="0"/>
                <a:cs typeface="Times New Roman" panose="02020603050405020304" pitchFamily="18" charset="0"/>
              </a:rPr>
              <a:t>Colleagues from some cultures may be less likely to let their voices be heard</a:t>
            </a:r>
          </a:p>
          <a:p>
            <a:pPr algn="l">
              <a:lnSpc>
                <a:spcPct val="150000"/>
              </a:lnSpc>
              <a:buFont typeface="+mj-lt"/>
              <a:buAutoNum type="arabicPeriod" startAt="8"/>
            </a:pPr>
            <a:r>
              <a:rPr lang="en-US" sz="2400" dirty="0">
                <a:latin typeface="Times New Roman" panose="02020603050405020304" pitchFamily="18" charset="0"/>
                <a:cs typeface="Times New Roman" panose="02020603050405020304" pitchFamily="18" charset="0"/>
              </a:rPr>
              <a:t>Integration across multicultural teams can be difficult in the face of prejudice or negative cultural stereotypes</a:t>
            </a:r>
          </a:p>
          <a:p>
            <a:pPr algn="l">
              <a:lnSpc>
                <a:spcPct val="150000"/>
              </a:lnSpc>
              <a:buFont typeface="+mj-lt"/>
              <a:buAutoNum type="arabicPeriod" startAt="8"/>
            </a:pPr>
            <a:r>
              <a:rPr lang="en-US" sz="2400" dirty="0">
                <a:latin typeface="Times New Roman" panose="02020603050405020304" pitchFamily="18" charset="0"/>
                <a:cs typeface="Times New Roman" panose="02020603050405020304" pitchFamily="18" charset="0"/>
              </a:rPr>
              <a:t>Professional communication can be misinterpreted or difficult to understand across languages and cultures</a:t>
            </a:r>
          </a:p>
          <a:p>
            <a:pPr algn="l">
              <a:lnSpc>
                <a:spcPct val="150000"/>
              </a:lnSpc>
              <a:buFont typeface="+mj-lt"/>
              <a:buAutoNum type="arabicPeriod" startAt="8"/>
            </a:pPr>
            <a:r>
              <a:rPr lang="en-US" sz="2400" dirty="0">
                <a:latin typeface="Times New Roman" panose="02020603050405020304" pitchFamily="18" charset="0"/>
                <a:cs typeface="Times New Roman" panose="02020603050405020304" pitchFamily="18" charset="0"/>
              </a:rPr>
              <a:t>Navigating visa requirements, employment laws, and the cost of accommodating workplace requirements can be difficult</a:t>
            </a:r>
          </a:p>
          <a:p>
            <a:pPr algn="l">
              <a:lnSpc>
                <a:spcPct val="150000"/>
              </a:lnSpc>
              <a:buFont typeface="+mj-lt"/>
              <a:buAutoNum type="arabicPeriod" startAt="8"/>
            </a:pPr>
            <a:r>
              <a:rPr lang="en-US" sz="2400" dirty="0">
                <a:latin typeface="Times New Roman" panose="02020603050405020304" pitchFamily="18" charset="0"/>
                <a:cs typeface="Times New Roman" panose="02020603050405020304" pitchFamily="18" charset="0"/>
              </a:rPr>
              <a:t>Different understandings of professional etiquette</a:t>
            </a:r>
          </a:p>
          <a:p>
            <a:pPr algn="l">
              <a:lnSpc>
                <a:spcPct val="150000"/>
              </a:lnSpc>
              <a:buFont typeface="+mj-lt"/>
              <a:buAutoNum type="arabicPeriod" startAt="8"/>
            </a:pPr>
            <a:r>
              <a:rPr lang="en-US" sz="2400" dirty="0">
                <a:latin typeface="Times New Roman" panose="02020603050405020304" pitchFamily="18" charset="0"/>
                <a:cs typeface="Times New Roman" panose="02020603050405020304" pitchFamily="18" charset="0"/>
              </a:rPr>
              <a:t>Conflicting working styles across teams</a:t>
            </a:r>
          </a:p>
          <a:p>
            <a:pPr>
              <a:lnSpc>
                <a:spcPct val="150000"/>
              </a:lnSpc>
            </a:pPr>
            <a:br>
              <a:rPr lang="en-US" sz="2400"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8809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B4ADF5-387B-2B72-A0A0-46B70CB27EFB}"/>
              </a:ext>
            </a:extLst>
          </p:cNvPr>
          <p:cNvSpPr txBox="1"/>
          <p:nvPr/>
        </p:nvSpPr>
        <p:spPr>
          <a:xfrm>
            <a:off x="690880" y="-25792"/>
            <a:ext cx="11308080" cy="6673943"/>
          </a:xfrm>
          <a:prstGeom prst="rect">
            <a:avLst/>
          </a:prstGeom>
          <a:noFill/>
        </p:spPr>
        <p:txBody>
          <a:bodyPr wrap="square">
            <a:spAutoFit/>
          </a:bodyPr>
          <a:lstStyle/>
          <a:p>
            <a:pPr lvl="0" algn="ctr">
              <a:lnSpc>
                <a:spcPct val="150000"/>
              </a:lnSpc>
              <a:spcAft>
                <a:spcPts val="800"/>
              </a:spcAft>
              <a:buSzPts val="1000"/>
              <a:tabLst>
                <a:tab pos="228600" algn="l"/>
              </a:tabLst>
            </a:pPr>
            <a:r>
              <a:rPr lang="en-I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Advantages of diverse culture in the work force</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 Improved Morale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Broader Perspectives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Global Impact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Community Relationships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ctr">
              <a:lnSpc>
                <a:spcPct val="150000"/>
              </a:lnSpc>
              <a:spcAft>
                <a:spcPts val="800"/>
              </a:spcAft>
              <a:buSzPts val="1000"/>
              <a:tabLst>
                <a:tab pos="228600" algn="l"/>
              </a:tabLst>
            </a:pPr>
            <a:r>
              <a:rPr lang="en-I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How cross cultural differences complicate workplace</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 Teamwork                                                     • Lifetime employment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Pay for performance system                           • Organizational structure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Union management relationships                   • Attitudes towards ambiguity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Managing culturally diverse workforce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7737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F8A165-D124-E0C2-91F0-68F0E9D51E33}"/>
              </a:ext>
            </a:extLst>
          </p:cNvPr>
          <p:cNvSpPr txBox="1"/>
          <p:nvPr/>
        </p:nvSpPr>
        <p:spPr>
          <a:xfrm>
            <a:off x="3210560" y="0"/>
            <a:ext cx="7437120" cy="584775"/>
          </a:xfrm>
          <a:prstGeom prst="rect">
            <a:avLst/>
          </a:prstGeom>
          <a:noFill/>
        </p:spPr>
        <p:txBody>
          <a:bodyPr wrap="square">
            <a:spAutoFit/>
          </a:bodyPr>
          <a:lstStyle/>
          <a:p>
            <a:r>
              <a:rPr lang="en-IN" sz="3200" kern="100" dirty="0">
                <a:latin typeface="Times New Roman" panose="02020603050405020304" pitchFamily="18" charset="0"/>
                <a:ea typeface="Calibri" panose="020F0502020204030204" pitchFamily="34" charset="0"/>
                <a:cs typeface="Times New Roman" panose="02020603050405020304" pitchFamily="18" charset="0"/>
              </a:rPr>
              <a:t>Organization ethics and social responsibility</a:t>
            </a:r>
            <a:endParaRPr lang="en-IN" sz="3200" dirty="0"/>
          </a:p>
        </p:txBody>
      </p:sp>
      <p:sp>
        <p:nvSpPr>
          <p:cNvPr id="5" name="TextBox 4">
            <a:extLst>
              <a:ext uri="{FF2B5EF4-FFF2-40B4-BE49-F238E27FC236}">
                <a16:creationId xmlns:a16="http://schemas.microsoft.com/office/drawing/2014/main" id="{746B6D2B-118E-FA4E-3F5D-DCF3FD9D11C4}"/>
              </a:ext>
            </a:extLst>
          </p:cNvPr>
          <p:cNvSpPr txBox="1"/>
          <p:nvPr/>
        </p:nvSpPr>
        <p:spPr>
          <a:xfrm>
            <a:off x="1564640" y="726440"/>
            <a:ext cx="10302240" cy="6001643"/>
          </a:xfrm>
          <a:prstGeom prst="rect">
            <a:avLst/>
          </a:prstGeom>
          <a:noFill/>
        </p:spPr>
        <p:txBody>
          <a:bodyPr wrap="square">
            <a:spAutoFit/>
          </a:bodyPr>
          <a:lstStyle/>
          <a:p>
            <a:pPr algn="just"/>
            <a:r>
              <a:rPr lang="en-IN" sz="2400" b="1" i="0" dirty="0">
                <a:solidFill>
                  <a:srgbClr val="040C28"/>
                </a:solidFill>
                <a:effectLst/>
                <a:latin typeface="Times New Roman" panose="02020603050405020304" pitchFamily="18" charset="0"/>
                <a:cs typeface="Times New Roman" panose="02020603050405020304" pitchFamily="18" charset="0"/>
              </a:rPr>
              <a:t>Social responsibility</a:t>
            </a:r>
            <a:r>
              <a:rPr lang="en-IN" sz="2400" b="0" i="0" dirty="0">
                <a:solidFill>
                  <a:srgbClr val="040C28"/>
                </a:solidFill>
                <a:effectLst/>
                <a:latin typeface="Times New Roman" panose="02020603050405020304" pitchFamily="18" charset="0"/>
                <a:cs typeface="Times New Roman" panose="02020603050405020304" pitchFamily="18" charset="0"/>
              </a:rPr>
              <a:t> is a business's duty to make ethical decisions that positively impact society</a:t>
            </a:r>
            <a:r>
              <a:rPr lang="en-IN" sz="2400" b="0" i="0" dirty="0">
                <a:solidFill>
                  <a:srgbClr val="202124"/>
                </a:solidFill>
                <a:effectLst/>
                <a:latin typeface="Times New Roman" panose="02020603050405020304" pitchFamily="18" charset="0"/>
                <a:cs typeface="Times New Roman" panose="02020603050405020304" pitchFamily="18" charset="0"/>
              </a:rPr>
              <a:t>. Organizations need to consider how their actions affect communities to create long-lasting trusting relationships. In order to be socially responsible, companies must strictly follow their codes of ethics.</a:t>
            </a:r>
          </a:p>
          <a:p>
            <a:pPr algn="just"/>
            <a:endParaRPr lang="en-IN" sz="2400" b="0" i="0" dirty="0">
              <a:solidFill>
                <a:srgbClr val="202124"/>
              </a:solidFill>
              <a:effectLst/>
              <a:latin typeface="Times New Roman" panose="02020603050405020304" pitchFamily="18" charset="0"/>
              <a:cs typeface="Times New Roman" panose="02020603050405020304" pitchFamily="18" charset="0"/>
            </a:endParaRPr>
          </a:p>
          <a:p>
            <a:pPr algn="l"/>
            <a:r>
              <a:rPr lang="en-US" sz="2400" b="0" i="0" dirty="0">
                <a:solidFill>
                  <a:srgbClr val="202124"/>
                </a:solidFill>
                <a:effectLst/>
                <a:latin typeface="Times New Roman" panose="02020603050405020304" pitchFamily="18" charset="0"/>
                <a:cs typeface="Times New Roman" panose="02020603050405020304" pitchFamily="18" charset="0"/>
              </a:rPr>
              <a:t>Defined as the “</a:t>
            </a:r>
            <a:r>
              <a:rPr lang="en-US" sz="2400" b="0" i="0" dirty="0">
                <a:solidFill>
                  <a:srgbClr val="040C28"/>
                </a:solidFill>
                <a:effectLst/>
                <a:latin typeface="Times New Roman" panose="02020603050405020304" pitchFamily="18" charset="0"/>
                <a:cs typeface="Times New Roman" panose="02020603050405020304" pitchFamily="18" charset="0"/>
              </a:rPr>
              <a:t>responsibility of an organization according to the impact of its decisions and activities on the society and the environment</a:t>
            </a:r>
            <a:r>
              <a:rPr lang="en-US" sz="2400" b="0" i="0" dirty="0">
                <a:solidFill>
                  <a:srgbClr val="202124"/>
                </a:solidFill>
                <a:effectLst/>
                <a:latin typeface="Times New Roman" panose="02020603050405020304" pitchFamily="18" charset="0"/>
                <a:cs typeface="Times New Roman" panose="02020603050405020304" pitchFamily="18" charset="0"/>
              </a:rPr>
              <a:t>” , it involves taking into account the expectations of the stakeholders at the heart of its functioning.</a:t>
            </a:r>
          </a:p>
          <a:p>
            <a:br>
              <a:rPr lang="en-US" sz="2400" b="0" i="0" dirty="0">
                <a:solidFill>
                  <a:srgbClr val="202124"/>
                </a:solidFill>
                <a:effectLst/>
                <a:latin typeface="Times New Roman" panose="02020603050405020304" pitchFamily="18" charset="0"/>
                <a:cs typeface="Times New Roman" panose="02020603050405020304" pitchFamily="18" charset="0"/>
              </a:rPr>
            </a:br>
            <a:r>
              <a:rPr lang="en-US" sz="2400" b="1" dirty="0">
                <a:effectLst/>
                <a:latin typeface="Times New Roman" panose="02020603050405020304" pitchFamily="18" charset="0"/>
                <a:cs typeface="Times New Roman" panose="02020603050405020304" pitchFamily="18" charset="0"/>
              </a:rPr>
              <a:t>Depending on how a company conducts its activities, corporate social responsibility can take four different forms:</a:t>
            </a:r>
            <a:endParaRPr lang="en-US" sz="240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2400" b="0" i="0" dirty="0">
                <a:solidFill>
                  <a:srgbClr val="202124"/>
                </a:solidFill>
                <a:effectLst/>
                <a:latin typeface="Times New Roman" panose="02020603050405020304" pitchFamily="18" charset="0"/>
                <a:cs typeface="Times New Roman" panose="02020603050405020304" pitchFamily="18" charset="0"/>
              </a:rPr>
              <a:t>Environmental responsibility. ...</a:t>
            </a:r>
          </a:p>
          <a:p>
            <a:pPr algn="l">
              <a:buFont typeface="Arial" panose="020B0604020202020204" pitchFamily="34" charset="0"/>
              <a:buChar char="•"/>
            </a:pPr>
            <a:r>
              <a:rPr lang="en-US" sz="2400" b="0" i="0" dirty="0">
                <a:solidFill>
                  <a:srgbClr val="202124"/>
                </a:solidFill>
                <a:effectLst/>
                <a:latin typeface="Times New Roman" panose="02020603050405020304" pitchFamily="18" charset="0"/>
                <a:cs typeface="Times New Roman" panose="02020603050405020304" pitchFamily="18" charset="0"/>
              </a:rPr>
              <a:t>Ethical responsibility. ...</a:t>
            </a:r>
          </a:p>
          <a:p>
            <a:pPr algn="l">
              <a:buFont typeface="Arial" panose="020B0604020202020204" pitchFamily="34" charset="0"/>
              <a:buChar char="•"/>
            </a:pPr>
            <a:r>
              <a:rPr lang="en-US" sz="2400" b="0" i="0" dirty="0">
                <a:solidFill>
                  <a:srgbClr val="202124"/>
                </a:solidFill>
                <a:effectLst/>
                <a:latin typeface="Times New Roman" panose="02020603050405020304" pitchFamily="18" charset="0"/>
                <a:cs typeface="Times New Roman" panose="02020603050405020304" pitchFamily="18" charset="0"/>
              </a:rPr>
              <a:t>Philanthropic responsibility. ...</a:t>
            </a:r>
          </a:p>
          <a:p>
            <a:pPr algn="l">
              <a:buFont typeface="Arial" panose="020B0604020202020204" pitchFamily="34" charset="0"/>
              <a:buChar char="•"/>
            </a:pPr>
            <a:r>
              <a:rPr lang="en-US" sz="2400" b="0" i="0" dirty="0">
                <a:solidFill>
                  <a:srgbClr val="202124"/>
                </a:solidFill>
                <a:effectLst/>
                <a:latin typeface="Times New Roman" panose="02020603050405020304" pitchFamily="18" charset="0"/>
                <a:cs typeface="Times New Roman" panose="02020603050405020304" pitchFamily="18" charset="0"/>
              </a:rPr>
              <a:t>Economic responsibility.</a:t>
            </a:r>
          </a:p>
          <a:p>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4566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1DA954-1C52-91EC-6A75-9B525D3875E1}"/>
              </a:ext>
            </a:extLst>
          </p:cNvPr>
          <p:cNvSpPr txBox="1"/>
          <p:nvPr/>
        </p:nvSpPr>
        <p:spPr>
          <a:xfrm>
            <a:off x="1485900" y="492036"/>
            <a:ext cx="10106660" cy="5011949"/>
          </a:xfrm>
          <a:prstGeom prst="rect">
            <a:avLst/>
          </a:prstGeom>
          <a:noFill/>
        </p:spPr>
        <p:txBody>
          <a:bodyPr wrap="square">
            <a:spAutoFit/>
          </a:bodyPr>
          <a:lstStyle/>
          <a:p>
            <a:pPr algn="ctr">
              <a:lnSpc>
                <a:spcPct val="150000"/>
              </a:lnSpc>
            </a:pPr>
            <a:r>
              <a:rPr lang="en-US" sz="2400" b="1" i="0" dirty="0">
                <a:solidFill>
                  <a:srgbClr val="202124"/>
                </a:solidFill>
                <a:effectLst/>
                <a:latin typeface="Times New Roman" panose="02020603050405020304" pitchFamily="18" charset="0"/>
                <a:cs typeface="Times New Roman" panose="02020603050405020304" pitchFamily="18" charset="0"/>
              </a:rPr>
              <a:t>Organizational ethics </a:t>
            </a:r>
          </a:p>
          <a:p>
            <a:pPr algn="just">
              <a:lnSpc>
                <a:spcPct val="150000"/>
              </a:lnSpc>
            </a:pPr>
            <a:r>
              <a:rPr lang="en-US" sz="2400" b="1" i="0" dirty="0">
                <a:solidFill>
                  <a:srgbClr val="202124"/>
                </a:solidFill>
                <a:effectLst/>
                <a:latin typeface="Times New Roman" panose="02020603050405020304" pitchFamily="18" charset="0"/>
                <a:cs typeface="Times New Roman" panose="02020603050405020304" pitchFamily="18" charset="0"/>
              </a:rPr>
              <a:t>Organizational ethics</a:t>
            </a:r>
            <a:r>
              <a:rPr lang="en-US" sz="2400" b="0" i="0" dirty="0">
                <a:solidFill>
                  <a:srgbClr val="202124"/>
                </a:solidFill>
                <a:effectLst/>
                <a:latin typeface="Times New Roman" panose="02020603050405020304" pitchFamily="18" charset="0"/>
                <a:cs typeface="Times New Roman" panose="02020603050405020304" pitchFamily="18" charset="0"/>
              </a:rPr>
              <a:t> is </a:t>
            </a:r>
            <a:r>
              <a:rPr lang="en-US" sz="2400" b="0" i="0" dirty="0">
                <a:solidFill>
                  <a:srgbClr val="040C28"/>
                </a:solidFill>
                <a:effectLst/>
                <a:latin typeface="Times New Roman" panose="02020603050405020304" pitchFamily="18" charset="0"/>
                <a:cs typeface="Times New Roman" panose="02020603050405020304" pitchFamily="18" charset="0"/>
              </a:rPr>
              <a:t>a set of written and unwritten codes of principles and values that govern decisions and actions within an organization</a:t>
            </a:r>
            <a:r>
              <a:rPr lang="en-US" sz="2400" b="0" i="0" dirty="0">
                <a:solidFill>
                  <a:srgbClr val="202124"/>
                </a:solidFill>
                <a:effectLst/>
                <a:latin typeface="Times New Roman" panose="02020603050405020304" pitchFamily="18" charset="0"/>
                <a:cs typeface="Times New Roman" panose="02020603050405020304" pitchFamily="18" charset="0"/>
              </a:rPr>
              <a:t>. Ethics has a rather internal perspective, while social responsibility has a rather external perspective.</a:t>
            </a:r>
            <a:endParaRPr lang="en-US" sz="2400" dirty="0">
              <a:solidFill>
                <a:srgbClr val="202124"/>
              </a:solidFill>
              <a:latin typeface="Times New Roman" panose="02020603050405020304" pitchFamily="18" charset="0"/>
              <a:cs typeface="Times New Roman" panose="02020603050405020304" pitchFamily="18" charset="0"/>
            </a:endParaRPr>
          </a:p>
          <a:p>
            <a:pPr algn="just">
              <a:lnSpc>
                <a:spcPct val="150000"/>
              </a:lnSpc>
            </a:pPr>
            <a:r>
              <a:rPr lang="en-US" sz="2400" b="0" i="0" dirty="0">
                <a:solidFill>
                  <a:srgbClr val="202124"/>
                </a:solidFill>
                <a:effectLst/>
                <a:latin typeface="Times New Roman" panose="02020603050405020304" pitchFamily="18" charset="0"/>
                <a:cs typeface="Times New Roman" panose="02020603050405020304" pitchFamily="18" charset="0"/>
              </a:rPr>
              <a:t>                            </a:t>
            </a:r>
            <a:r>
              <a:rPr lang="en-US" sz="2400" b="1" i="0" dirty="0">
                <a:solidFill>
                  <a:srgbClr val="4D5156"/>
                </a:solidFill>
                <a:effectLst/>
                <a:latin typeface="Times New Roman" panose="02020603050405020304" pitchFamily="18" charset="0"/>
                <a:cs typeface="Times New Roman" panose="02020603050405020304" pitchFamily="18" charset="0"/>
              </a:rPr>
              <a:t>There are three main types of ethical issues:</a:t>
            </a:r>
            <a:r>
              <a:rPr lang="en-US" sz="2400" b="0" i="0" dirty="0">
                <a:solidFill>
                  <a:srgbClr val="4D5156"/>
                </a:solidFill>
                <a:effectLst/>
                <a:latin typeface="Times New Roman" panose="02020603050405020304" pitchFamily="18" charset="0"/>
                <a:cs typeface="Times New Roman" panose="02020603050405020304" pitchFamily="18" charset="0"/>
              </a:rPr>
              <a:t> </a:t>
            </a:r>
          </a:p>
          <a:p>
            <a:pPr algn="just">
              <a:lnSpc>
                <a:spcPct val="150000"/>
              </a:lnSpc>
            </a:pPr>
            <a:r>
              <a:rPr lang="en-US" sz="2400" b="0" i="0" dirty="0">
                <a:solidFill>
                  <a:srgbClr val="040C28"/>
                </a:solidFill>
                <a:effectLst/>
                <a:latin typeface="Times New Roman" panose="02020603050405020304" pitchFamily="18" charset="0"/>
                <a:cs typeface="Times New Roman" panose="02020603050405020304" pitchFamily="18" charset="0"/>
              </a:rPr>
              <a:t>Utilitarian - </a:t>
            </a:r>
            <a:r>
              <a:rPr lang="en-US" sz="2400" b="0" i="0" dirty="0">
                <a:solidFill>
                  <a:srgbClr val="4D5156"/>
                </a:solidFill>
                <a:effectLst/>
                <a:latin typeface="Times New Roman" panose="02020603050405020304" pitchFamily="18" charset="0"/>
                <a:cs typeface="Times New Roman" panose="02020603050405020304" pitchFamily="18" charset="0"/>
              </a:rPr>
              <a:t>Utilitarian ethics focus on the consequences of an action</a:t>
            </a:r>
            <a:endParaRPr lang="en-US" sz="2400" b="0" i="0" dirty="0">
              <a:solidFill>
                <a:srgbClr val="040C28"/>
              </a:solidFill>
              <a:effectLst/>
              <a:latin typeface="Times New Roman" panose="02020603050405020304" pitchFamily="18" charset="0"/>
              <a:cs typeface="Times New Roman" panose="02020603050405020304" pitchFamily="18" charset="0"/>
            </a:endParaRPr>
          </a:p>
          <a:p>
            <a:pPr algn="just">
              <a:lnSpc>
                <a:spcPct val="150000"/>
              </a:lnSpc>
            </a:pPr>
            <a:r>
              <a:rPr lang="en-US" sz="2400" b="0" i="0" dirty="0">
                <a:solidFill>
                  <a:srgbClr val="040C28"/>
                </a:solidFill>
                <a:effectLst/>
                <a:latin typeface="Times New Roman" panose="02020603050405020304" pitchFamily="18" charset="0"/>
                <a:cs typeface="Times New Roman" panose="02020603050405020304" pitchFamily="18" charset="0"/>
              </a:rPr>
              <a:t>Deontological - </a:t>
            </a:r>
            <a:r>
              <a:rPr lang="en-US" sz="2400" b="0" i="0" dirty="0">
                <a:solidFill>
                  <a:srgbClr val="4D5156"/>
                </a:solidFill>
                <a:effectLst/>
                <a:latin typeface="Times New Roman" panose="02020603050405020304" pitchFamily="18" charset="0"/>
                <a:cs typeface="Times New Roman" panose="02020603050405020304" pitchFamily="18" charset="0"/>
              </a:rPr>
              <a:t>while deontological ethics focus on the act itself</a:t>
            </a:r>
          </a:p>
          <a:p>
            <a:pPr algn="just">
              <a:lnSpc>
                <a:spcPct val="150000"/>
              </a:lnSpc>
            </a:pPr>
            <a:r>
              <a:rPr lang="en-US" sz="2400" b="0" i="0" dirty="0">
                <a:solidFill>
                  <a:srgbClr val="4D5156"/>
                </a:solidFill>
                <a:effectLst/>
                <a:latin typeface="Times New Roman" panose="02020603050405020304" pitchFamily="18" charset="0"/>
                <a:cs typeface="Times New Roman" panose="02020603050405020304" pitchFamily="18" charset="0"/>
              </a:rPr>
              <a:t>Virtue -  Virtue ethics focuses on the character of the person acting.</a:t>
            </a:r>
            <a:endParaRPr lang="en-US" sz="2400" b="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630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9337AC-1DEE-B9DB-C933-C7190D83BBCF}"/>
              </a:ext>
            </a:extLst>
          </p:cNvPr>
          <p:cNvSpPr txBox="1"/>
          <p:nvPr/>
        </p:nvSpPr>
        <p:spPr>
          <a:xfrm>
            <a:off x="792480" y="130455"/>
            <a:ext cx="11399520" cy="583750"/>
          </a:xfrm>
          <a:prstGeom prst="rect">
            <a:avLst/>
          </a:prstGeom>
          <a:noFill/>
        </p:spPr>
        <p:txBody>
          <a:bodyPr wrap="square">
            <a:spAutoFit/>
          </a:bodyPr>
          <a:lstStyle/>
          <a:p>
            <a:pPr>
              <a:lnSpc>
                <a:spcPct val="107000"/>
              </a:lnSpc>
              <a:spcAft>
                <a:spcPts val="800"/>
              </a:spcAft>
            </a:pPr>
            <a:r>
              <a:rPr lang="en-IN" sz="32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Some factors to remember when managing a global workforce</a:t>
            </a:r>
            <a:endParaRPr lang="en-IN" sz="3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DC6AE97-CCAE-11E3-5D90-02F22291962B}"/>
              </a:ext>
            </a:extLst>
          </p:cNvPr>
          <p:cNvSpPr txBox="1"/>
          <p:nvPr/>
        </p:nvSpPr>
        <p:spPr>
          <a:xfrm>
            <a:off x="4114800" y="1075564"/>
            <a:ext cx="6096000" cy="2949718"/>
          </a:xfrm>
          <a:prstGeom prst="rect">
            <a:avLst/>
          </a:prstGeom>
          <a:noFill/>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Cultural differences</a:t>
            </a:r>
            <a:endParaRPr lang="en-IN" sz="2400" kern="100" dirty="0">
              <a:solidFill>
                <a:srgbClr val="2D2D2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Language barriers</a:t>
            </a:r>
            <a:endParaRPr lang="en-IN" sz="2400" kern="100" dirty="0">
              <a:solidFill>
                <a:srgbClr val="2D2D2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Time zones</a:t>
            </a:r>
            <a:endParaRPr lang="en-IN" sz="2400" kern="100" dirty="0">
              <a:solidFill>
                <a:srgbClr val="2D2D2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Collaboration challenges</a:t>
            </a:r>
            <a:endParaRPr lang="en-IN" sz="2400" kern="100" dirty="0">
              <a:solidFill>
                <a:srgbClr val="2D2D2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Community gaps</a:t>
            </a:r>
            <a:endParaRPr lang="en-IN" sz="2400" kern="100" dirty="0">
              <a:solidFill>
                <a:srgbClr val="2D2D2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Employment regulations</a:t>
            </a:r>
            <a:r>
              <a:rPr lang="en-IN" sz="2400"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400" kern="100" dirty="0">
              <a:solidFill>
                <a:srgbClr val="2D2D2D"/>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7510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CE7D99-1DFB-05FD-A291-428DD7E2EEA7}"/>
              </a:ext>
            </a:extLst>
          </p:cNvPr>
          <p:cNvSpPr txBox="1"/>
          <p:nvPr/>
        </p:nvSpPr>
        <p:spPr>
          <a:xfrm>
            <a:off x="1950720" y="48213"/>
            <a:ext cx="8879840" cy="4704173"/>
          </a:xfrm>
          <a:prstGeom prst="rect">
            <a:avLst/>
          </a:prstGeom>
          <a:noFill/>
        </p:spPr>
        <p:txBody>
          <a:bodyPr wrap="square">
            <a:spAutoFit/>
          </a:bodyPr>
          <a:lstStyle/>
          <a:p>
            <a:pPr algn="ctr">
              <a:lnSpc>
                <a:spcPct val="150000"/>
              </a:lnSpc>
              <a:spcAft>
                <a:spcPts val="800"/>
              </a:spcAft>
            </a:pPr>
            <a:r>
              <a:rPr lang="en-IN" sz="32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Tips for managing a global workforce</a:t>
            </a:r>
            <a:endParaRPr lang="en-IN"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1. Try to be aware of cultural differences in workplace conduct</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2. Accommodate employees' diverse religious needs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3. Heighten cultural awareness through training initiatives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4. Offer employees English as a second language (ESL) tools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5. Understand global employment regulations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IN" sz="2400" b="1" kern="0" dirty="0">
                <a:solidFill>
                  <a:srgbClr val="2D2D2D"/>
                </a:solidFill>
                <a:effectLst/>
                <a:latin typeface="Times New Roman" panose="02020603050405020304" pitchFamily="18" charset="0"/>
                <a:ea typeface="Times New Roman" panose="02020603050405020304" pitchFamily="18" charset="0"/>
                <a:cs typeface="Times New Roman" panose="02020603050405020304" pitchFamily="18" charset="0"/>
              </a:rPr>
              <a:t>6. Use digital tools to your advantage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0122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F28126-5491-FA36-D12A-CEA370062D1D}"/>
              </a:ext>
            </a:extLst>
          </p:cNvPr>
          <p:cNvSpPr txBox="1"/>
          <p:nvPr/>
        </p:nvSpPr>
        <p:spPr>
          <a:xfrm>
            <a:off x="1371600" y="942135"/>
            <a:ext cx="9438640" cy="5190075"/>
          </a:xfrm>
          <a:prstGeom prst="rect">
            <a:avLst/>
          </a:prstGeom>
          <a:noFill/>
        </p:spPr>
        <p:txBody>
          <a:bodyPr wrap="square">
            <a:spAutoFit/>
          </a:bodyPr>
          <a:lstStyle/>
          <a:p>
            <a:pPr algn="ctr">
              <a:lnSpc>
                <a:spcPct val="107000"/>
              </a:lnSpc>
              <a:spcAft>
                <a:spcPts val="800"/>
              </a:spcAft>
            </a:pPr>
            <a:r>
              <a:rPr lang="en-IN" sz="3200" kern="0" dirty="0">
                <a:effectLst/>
                <a:latin typeface="Times New Roman" panose="02020603050405020304" pitchFamily="18" charset="0"/>
                <a:ea typeface="Calibri" panose="020F0502020204030204" pitchFamily="34" charset="0"/>
                <a:cs typeface="Times New Roman" panose="02020603050405020304" pitchFamily="18" charset="0"/>
              </a:rPr>
              <a:t>Service economy</a:t>
            </a:r>
            <a:endParaRPr lang="en-IN"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A service economy is a sector of the larger economy that focuses on providing services instead of producing products and goods. In many developed nations, the service economy makes up the largest portion of the overall economy.</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Also known as the tertiary sector, the service economy includes industries like internet technology (IT), financial services and health care. Some examples of people who work in the service economy include doctors, lawyers, baristas, entertainers, bankers and teachers.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4000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223CE80-049F-B45C-9AE3-3AE841CA6FA8}"/>
              </a:ext>
            </a:extLst>
          </p:cNvPr>
          <p:cNvSpPr txBox="1"/>
          <p:nvPr/>
        </p:nvSpPr>
        <p:spPr>
          <a:xfrm>
            <a:off x="966952" y="284035"/>
            <a:ext cx="10867696" cy="6448047"/>
          </a:xfrm>
          <a:prstGeom prst="rect">
            <a:avLst/>
          </a:prstGeom>
          <a:noFill/>
        </p:spPr>
        <p:txBody>
          <a:bodyPr wrap="square">
            <a:spAutoFit/>
          </a:bodyPr>
          <a:lstStyle/>
          <a:p>
            <a:pPr algn="ctr">
              <a:lnSpc>
                <a:spcPct val="107000"/>
              </a:lnSpc>
              <a:spcAft>
                <a:spcPts val="800"/>
              </a:spcAft>
            </a:pPr>
            <a:r>
              <a:rPr lang="en-IN" sz="3200" kern="0" dirty="0">
                <a:effectLst/>
                <a:latin typeface="Times New Roman" panose="02020603050405020304" pitchFamily="18" charset="0"/>
                <a:ea typeface="Calibri" panose="020F0502020204030204" pitchFamily="34" charset="0"/>
                <a:cs typeface="Times New Roman" panose="02020603050405020304" pitchFamily="18" charset="0"/>
              </a:rPr>
              <a:t>Three key characteristics of a service economy:</a:t>
            </a:r>
            <a:endParaRPr lang="en-IN"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1. Abundance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Unlike the other economies that rely on raw materials, the service economy relies on knowledge and skill. </a:t>
            </a:r>
          </a:p>
          <a:p>
            <a:pPr algn="just">
              <a:lnSpc>
                <a:spcPct val="107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2. Competition</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The service economy consists of some of the largest corporations in the world. While government agencies regulate some of these services, there are many services that don't require regulation.</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3. Innovation</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Where there's competition, there's also innovation. Professionals in many service industries learn from each other and use their evolving skill sets to adapt to the needs of their customers.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Those who work in the service industry are often highly innovative because it helps them remain relevant and increase profit margins.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8343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FE90-4EFE-31AA-6E9F-C27346876F79}"/>
              </a:ext>
            </a:extLst>
          </p:cNvPr>
          <p:cNvSpPr>
            <a:spLocks noGrp="1"/>
          </p:cNvSpPr>
          <p:nvPr>
            <p:ph type="title"/>
          </p:nvPr>
        </p:nvSpPr>
        <p:spPr>
          <a:xfrm>
            <a:off x="1371600" y="45720"/>
            <a:ext cx="9601200" cy="1485900"/>
          </a:xfrm>
        </p:spPr>
        <p:txBody>
          <a:bodyPr>
            <a:normAutofit fontScale="90000"/>
          </a:bodyPr>
          <a:lstStyle/>
          <a:p>
            <a:pPr algn="ctr">
              <a:lnSpc>
                <a:spcPct val="107000"/>
              </a:lnSpc>
              <a:spcAft>
                <a:spcPts val="800"/>
              </a:spcAft>
            </a:pPr>
            <a:r>
              <a:rPr lang="en-IN" sz="3600" kern="0" dirty="0">
                <a:effectLst/>
                <a:latin typeface="Times New Roman" panose="02020603050405020304" pitchFamily="18" charset="0"/>
                <a:ea typeface="Calibri" panose="020F0502020204030204" pitchFamily="34" charset="0"/>
                <a:cs typeface="Times New Roman" panose="02020603050405020304" pitchFamily="18" charset="0"/>
              </a:rPr>
              <a:t>Sectors of a service economy</a:t>
            </a:r>
            <a:br>
              <a:rPr lang="en-IN" sz="5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IN" sz="3100" kern="0" dirty="0">
                <a:effectLst/>
                <a:latin typeface="Times New Roman" panose="02020603050405020304" pitchFamily="18" charset="0"/>
                <a:ea typeface="Calibri" panose="020F0502020204030204" pitchFamily="34" charset="0"/>
                <a:cs typeface="Times New Roman" panose="02020603050405020304" pitchFamily="18" charset="0"/>
              </a:rPr>
              <a:t>The service economy consists of several smaller sectors that provide a wide variety of services in a community.</a:t>
            </a:r>
            <a:endParaRPr lang="en-IN" sz="3100" dirty="0"/>
          </a:p>
        </p:txBody>
      </p:sp>
      <p:sp>
        <p:nvSpPr>
          <p:cNvPr id="3" name="Content Placeholder 2">
            <a:extLst>
              <a:ext uri="{FF2B5EF4-FFF2-40B4-BE49-F238E27FC236}">
                <a16:creationId xmlns:a16="http://schemas.microsoft.com/office/drawing/2014/main" id="{BA1EFB58-7A00-2878-AC4B-6D25F4E3458A}"/>
              </a:ext>
            </a:extLst>
          </p:cNvPr>
          <p:cNvSpPr>
            <a:spLocks noGrp="1"/>
          </p:cNvSpPr>
          <p:nvPr>
            <p:ph sz="half" idx="1"/>
          </p:nvPr>
        </p:nvSpPr>
        <p:spPr>
          <a:xfrm>
            <a:off x="822960" y="1981201"/>
            <a:ext cx="4447787" cy="3581401"/>
          </a:xfrm>
        </p:spPr>
        <p:txBody>
          <a:bodyPr>
            <a:noAutofit/>
          </a:bodyPr>
          <a:lstStyle/>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Transportation and storage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Utilities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Finance and insurance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Information</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Real estate services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Rental and leasing services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Business management</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sz="2400" dirty="0"/>
          </a:p>
        </p:txBody>
      </p:sp>
      <p:sp>
        <p:nvSpPr>
          <p:cNvPr id="4" name="Content Placeholder 3">
            <a:extLst>
              <a:ext uri="{FF2B5EF4-FFF2-40B4-BE49-F238E27FC236}">
                <a16:creationId xmlns:a16="http://schemas.microsoft.com/office/drawing/2014/main" id="{AF15B724-621C-6985-7E91-5B5FD7007F22}"/>
              </a:ext>
            </a:extLst>
          </p:cNvPr>
          <p:cNvSpPr>
            <a:spLocks noGrp="1"/>
          </p:cNvSpPr>
          <p:nvPr>
            <p:ph sz="half" idx="2"/>
          </p:nvPr>
        </p:nvSpPr>
        <p:spPr>
          <a:xfrm>
            <a:off x="5966603" y="2171700"/>
            <a:ext cx="6225397" cy="3581401"/>
          </a:xfrm>
        </p:spPr>
        <p:txBody>
          <a:bodyPr>
            <a:noAutofit/>
          </a:bodyPr>
          <a:lstStyle/>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Professional, technical and scientific services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Administrative support</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Waste management and remediation services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Education services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Art, entertainment and recreation</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Wingdings" panose="05000000000000000000" pitchFamily="2" charset="2"/>
              <a:buChar char="Ø"/>
            </a:pPr>
            <a:r>
              <a:rPr lang="en-IN" sz="2400" kern="0" dirty="0">
                <a:effectLst/>
                <a:latin typeface="Times New Roman" panose="02020603050405020304" pitchFamily="18" charset="0"/>
                <a:ea typeface="Calibri" panose="020F0502020204030204" pitchFamily="34" charset="0"/>
                <a:cs typeface="Times New Roman" panose="02020603050405020304" pitchFamily="18" charset="0"/>
              </a:rPr>
              <a:t>Health and social assistance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sz="2400" dirty="0"/>
          </a:p>
        </p:txBody>
      </p:sp>
    </p:spTree>
    <p:extLst>
      <p:ext uri="{BB962C8B-B14F-4D97-AF65-F5344CB8AC3E}">
        <p14:creationId xmlns:p14="http://schemas.microsoft.com/office/powerpoint/2010/main" val="373566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E54A47-ADC3-1A32-139A-1CEB78906540}"/>
              </a:ext>
            </a:extLst>
          </p:cNvPr>
          <p:cNvSpPr txBox="1"/>
          <p:nvPr/>
        </p:nvSpPr>
        <p:spPr>
          <a:xfrm>
            <a:off x="914400" y="632406"/>
            <a:ext cx="11033760" cy="5690147"/>
          </a:xfrm>
          <a:prstGeom prst="rect">
            <a:avLst/>
          </a:prstGeom>
          <a:noFill/>
        </p:spPr>
        <p:txBody>
          <a:bodyPr wrap="square">
            <a:spAutoFit/>
          </a:bodyPr>
          <a:lstStyle/>
          <a:p>
            <a:pPr algn="just">
              <a:lnSpc>
                <a:spcPct val="107000"/>
              </a:lnSpc>
              <a:spcAft>
                <a:spcPts val="800"/>
              </a:spcAft>
            </a:pPr>
            <a:endParaRPr lang="en-IN" sz="24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N" sz="24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knowledge-based economy is occurring far too quickly. This means that we are working and conducting business in ways that were unimaginable only a few decades ago. Even more so than capital and equipment, information and knowledge assets are becoming increasingly important to productivity.</a:t>
            </a:r>
          </a:p>
          <a:p>
            <a:pPr algn="just">
              <a:lnSpc>
                <a:spcPct val="107000"/>
              </a:lnSpc>
              <a:spcAft>
                <a:spcPts val="800"/>
              </a:spcAft>
            </a:pPr>
            <a:endParaRPr lang="en-IN" sz="1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N" sz="1800" kern="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Knowledge management (KM) refers to a collection of methods and tools for identifying and leveraging information and knowledge assets, particularly tacit knowledge, to enhance internal and external communication and processes.”</a:t>
            </a:r>
          </a:p>
          <a:p>
            <a:pPr algn="ctr">
              <a:lnSpc>
                <a:spcPct val="107000"/>
              </a:lnSpc>
              <a:spcAft>
                <a:spcPts val="750"/>
              </a:spcAft>
            </a:pPr>
            <a:r>
              <a:rPr lang="en-IN" sz="2800" b="1" kern="0">
                <a:latin typeface="Times New Roman" panose="02020603050405020304" pitchFamily="18" charset="0"/>
                <a:ea typeface="Times New Roman" panose="02020603050405020304" pitchFamily="18" charset="0"/>
                <a:cs typeface="Times New Roman" panose="02020603050405020304" pitchFamily="18" charset="0"/>
              </a:rPr>
              <a:t>W</a:t>
            </a:r>
            <a:r>
              <a:rPr lang="en-IN" sz="2800" b="1" kern="0">
                <a:effectLst/>
                <a:latin typeface="Times New Roman" panose="02020603050405020304" pitchFamily="18" charset="0"/>
                <a:ea typeface="Times New Roman" panose="02020603050405020304" pitchFamily="18" charset="0"/>
                <a:cs typeface="Times New Roman" panose="02020603050405020304" pitchFamily="18" charset="0"/>
              </a:rPr>
              <a:t>hat </a:t>
            </a:r>
            <a:r>
              <a:rPr lang="en-I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is a knowledge economy?</a:t>
            </a:r>
            <a:endParaRPr lang="en-IN" sz="28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 </a:t>
            </a:r>
            <a:r>
              <a:rPr lang="en-IN" sz="24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knowledge economy is an economy where knowledge is the key asset. Where organizations and people acquire, create, disseminate, and use knowledge more effectively for greater economic and social development.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543828E-B20D-6B0A-9438-873B1065DF0A}"/>
              </a:ext>
            </a:extLst>
          </p:cNvPr>
          <p:cNvSpPr txBox="1"/>
          <p:nvPr/>
        </p:nvSpPr>
        <p:spPr>
          <a:xfrm>
            <a:off x="2032000" y="47631"/>
            <a:ext cx="10241280" cy="584775"/>
          </a:xfrm>
          <a:prstGeom prst="rect">
            <a:avLst/>
          </a:prstGeom>
          <a:noFill/>
        </p:spPr>
        <p:txBody>
          <a:bodyPr wrap="square">
            <a:spAutoFit/>
          </a:bodyPr>
          <a:lstStyle/>
          <a:p>
            <a:r>
              <a:rPr lang="en-IN" sz="32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KNOWLEDGE MANAGEMENT AND ECONOMY</a:t>
            </a:r>
            <a:endParaRPr lang="en-IN" sz="3200" dirty="0"/>
          </a:p>
        </p:txBody>
      </p:sp>
    </p:spTree>
    <p:extLst>
      <p:ext uri="{BB962C8B-B14F-4D97-AF65-F5344CB8AC3E}">
        <p14:creationId xmlns:p14="http://schemas.microsoft.com/office/powerpoint/2010/main" val="3414430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05EBB3-2D6A-4606-E900-6096155613BC}"/>
              </a:ext>
            </a:extLst>
          </p:cNvPr>
          <p:cNvSpPr txBox="1"/>
          <p:nvPr/>
        </p:nvSpPr>
        <p:spPr>
          <a:xfrm>
            <a:off x="2265680" y="899913"/>
            <a:ext cx="8016240" cy="4270721"/>
          </a:xfrm>
          <a:prstGeom prst="rect">
            <a:avLst/>
          </a:prstGeom>
          <a:noFill/>
        </p:spPr>
        <p:txBody>
          <a:bodyPr wrap="square">
            <a:spAutoFit/>
          </a:bodyPr>
          <a:lstStyle/>
          <a:p>
            <a:pPr marL="342900" indent="-342900" algn="just">
              <a:lnSpc>
                <a:spcPct val="107000"/>
              </a:lnSpc>
              <a:spcAft>
                <a:spcPts val="800"/>
              </a:spcAft>
              <a:buFont typeface="Wingdings" panose="05000000000000000000" pitchFamily="2" charset="2"/>
              <a:buChar char="Ø"/>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Cross cultural issues in management - diversity and the new work force </a:t>
            </a:r>
          </a:p>
          <a:p>
            <a:pPr marL="342900" indent="-342900" algn="just">
              <a:lnSpc>
                <a:spcPct val="107000"/>
              </a:lnSpc>
              <a:spcAft>
                <a:spcPts val="800"/>
              </a:spcAft>
              <a:buFont typeface="Wingdings" panose="05000000000000000000" pitchFamily="2" charset="2"/>
              <a:buChar char="Ø"/>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Organization ethics and social responsibility </a:t>
            </a:r>
          </a:p>
          <a:p>
            <a:pPr marL="342900" indent="-342900" algn="just">
              <a:lnSpc>
                <a:spcPct val="107000"/>
              </a:lnSpc>
              <a:spcAft>
                <a:spcPts val="800"/>
              </a:spcAft>
              <a:buFont typeface="Wingdings" panose="05000000000000000000" pitchFamily="2" charset="2"/>
              <a:buChar char="Ø"/>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New ways of managing the work force Neuro-managing Globalization and its complexity. </a:t>
            </a:r>
          </a:p>
          <a:p>
            <a:pPr marL="342900" indent="-342900" algn="just">
              <a:lnSpc>
                <a:spcPct val="107000"/>
              </a:lnSpc>
              <a:spcAft>
                <a:spcPts val="800"/>
              </a:spcAft>
              <a:buFont typeface="Wingdings" panose="05000000000000000000" pitchFamily="2" charset="2"/>
              <a:buChar char="Ø"/>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Service economy </a:t>
            </a:r>
          </a:p>
          <a:p>
            <a:pPr marL="342900" indent="-342900" algn="just">
              <a:lnSpc>
                <a:spcPct val="107000"/>
              </a:lnSpc>
              <a:spcAft>
                <a:spcPts val="800"/>
              </a:spcAft>
              <a:buFont typeface="Wingdings" panose="05000000000000000000" pitchFamily="2" charset="2"/>
              <a:buChar char="Ø"/>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Management communication and technology </a:t>
            </a:r>
          </a:p>
          <a:p>
            <a:pPr marL="342900" indent="-342900" algn="just">
              <a:lnSpc>
                <a:spcPct val="107000"/>
              </a:lnSpc>
              <a:spcAft>
                <a:spcPts val="800"/>
              </a:spcAft>
              <a:buFont typeface="Wingdings" panose="05000000000000000000" pitchFamily="2" charset="2"/>
              <a:buChar char="Ø"/>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knowledge management and knowledge economy. </a:t>
            </a:r>
            <a:endParaRPr lang="en-IN"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C800CC9-FDFA-62AA-5698-88806EA24E66}"/>
              </a:ext>
            </a:extLst>
          </p:cNvPr>
          <p:cNvSpPr txBox="1"/>
          <p:nvPr/>
        </p:nvSpPr>
        <p:spPr>
          <a:xfrm>
            <a:off x="5537202" y="1"/>
            <a:ext cx="1260281" cy="584775"/>
          </a:xfrm>
          <a:prstGeom prst="rect">
            <a:avLst/>
          </a:prstGeom>
          <a:noFill/>
        </p:spPr>
        <p:txBody>
          <a:bodyPr wrap="none" rtlCol="0">
            <a:spAutoFit/>
          </a:bodyPr>
          <a:lstStyle/>
          <a:p>
            <a:r>
              <a:rPr lang="en-IN" sz="3200" dirty="0"/>
              <a:t>INDEX</a:t>
            </a:r>
          </a:p>
        </p:txBody>
      </p:sp>
    </p:spTree>
    <p:extLst>
      <p:ext uri="{BB962C8B-B14F-4D97-AF65-F5344CB8AC3E}">
        <p14:creationId xmlns:p14="http://schemas.microsoft.com/office/powerpoint/2010/main" val="2909988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98960A-3494-9DD6-9548-29927A23FDEE}"/>
              </a:ext>
            </a:extLst>
          </p:cNvPr>
          <p:cNvSpPr txBox="1"/>
          <p:nvPr/>
        </p:nvSpPr>
        <p:spPr>
          <a:xfrm>
            <a:off x="3517900" y="206494"/>
            <a:ext cx="7658100" cy="584775"/>
          </a:xfrm>
          <a:prstGeom prst="rect">
            <a:avLst/>
          </a:prstGeom>
          <a:noFill/>
        </p:spPr>
        <p:txBody>
          <a:bodyPr wrap="square">
            <a:spAutoFit/>
          </a:bodyPr>
          <a:lstStyle/>
          <a:p>
            <a:r>
              <a:rPr lang="en-IN" sz="3200" kern="0" dirty="0">
                <a:latin typeface="Times New Roman" panose="02020603050405020304" pitchFamily="18" charset="0"/>
                <a:ea typeface="Times New Roman" panose="02020603050405020304" pitchFamily="18" charset="0"/>
              </a:rPr>
              <a:t>F</a:t>
            </a:r>
            <a:r>
              <a:rPr lang="en-IN" sz="3200" kern="0" dirty="0">
                <a:effectLst/>
                <a:latin typeface="Times New Roman" panose="02020603050405020304" pitchFamily="18" charset="0"/>
                <a:ea typeface="Times New Roman" panose="02020603050405020304" pitchFamily="18" charset="0"/>
              </a:rPr>
              <a:t>our key pillars of the knowledge economy</a:t>
            </a:r>
            <a:endParaRPr lang="en-IN" sz="3200" dirty="0"/>
          </a:p>
        </p:txBody>
      </p:sp>
      <p:sp>
        <p:nvSpPr>
          <p:cNvPr id="7" name="TextBox 6">
            <a:extLst>
              <a:ext uri="{FF2B5EF4-FFF2-40B4-BE49-F238E27FC236}">
                <a16:creationId xmlns:a16="http://schemas.microsoft.com/office/drawing/2014/main" id="{2A1D4307-8409-44E8-94BF-B69CB90F15FF}"/>
              </a:ext>
            </a:extLst>
          </p:cNvPr>
          <p:cNvSpPr txBox="1"/>
          <p:nvPr/>
        </p:nvSpPr>
        <p:spPr>
          <a:xfrm>
            <a:off x="782320" y="1038174"/>
            <a:ext cx="11043920" cy="5115568"/>
          </a:xfrm>
          <a:prstGeom prst="rect">
            <a:avLst/>
          </a:prstGeom>
          <a:noFill/>
        </p:spPr>
        <p:txBody>
          <a:bodyPr wrap="square">
            <a:spAutoFit/>
          </a:bodyPr>
          <a:lstStyle/>
          <a:p>
            <a:pPr marL="342900" lvl="0" indent="-342900" algn="just">
              <a:lnSpc>
                <a:spcPct val="107000"/>
              </a:lnSpc>
              <a:spcAft>
                <a:spcPts val="750"/>
              </a:spcAft>
              <a:buFont typeface="Wingdings" panose="05000000000000000000" pitchFamily="2" charset="2"/>
              <a:buChar char="Ø"/>
              <a:tabLst>
                <a:tab pos="457200" algn="l"/>
              </a:tabLst>
            </a:pPr>
            <a:r>
              <a:rPr lang="en-IN" sz="24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Education &amp; Training – Countries need well-educated, well-trained, and highly-skilled people to generate, distribute, and use information and knowledge.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750"/>
              </a:spcAft>
              <a:buFont typeface="Wingdings" panose="05000000000000000000" pitchFamily="2" charset="2"/>
              <a:buChar char="Ø"/>
              <a:tabLst>
                <a:tab pos="457200" algn="l"/>
              </a:tabLst>
            </a:pPr>
            <a:r>
              <a:rPr lang="en-IN" sz="24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Information Infrastructure – Proper information infrastructure is required for an efficient and effective flow of information, communication, and outreach.</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750"/>
              </a:spcAft>
              <a:buFont typeface="Wingdings" panose="05000000000000000000" pitchFamily="2" charset="2"/>
              <a:buChar char="Ø"/>
              <a:tabLst>
                <a:tab pos="457200" algn="l"/>
              </a:tabLst>
            </a:pPr>
            <a:r>
              <a:rPr lang="en-IN" sz="24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Economic Incentive &amp; Institutional Regime – The knowledge economy depends on effective policies and economic environment that promotes entrepreneurship, stimulates investment in information and communications technology (ICT), and permits the free flow of knowledge.</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750"/>
              </a:spcAft>
              <a:buFont typeface="Wingdings" panose="05000000000000000000" pitchFamily="2" charset="2"/>
              <a:buChar char="Ø"/>
              <a:tabLst>
                <a:tab pos="457200" algn="l"/>
              </a:tabLst>
            </a:pPr>
            <a:r>
              <a:rPr lang="en-IN" sz="24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Innovation Systems – In order to ensure that knowledge and knowhow are transferred and used, an adequate network of various stakeholders from the academia, think tanks, the private sector, NGOs, and so on, needs to be in place to facilitate discussions, produce new knowledge, and adapt the acquired one to the local context.</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5244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2696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51D3AEB-67FB-C302-4A86-3DBF0D29E174}"/>
              </a:ext>
            </a:extLst>
          </p:cNvPr>
          <p:cNvSpPr txBox="1"/>
          <p:nvPr/>
        </p:nvSpPr>
        <p:spPr>
          <a:xfrm>
            <a:off x="1158240" y="110785"/>
            <a:ext cx="10820400" cy="6086090"/>
          </a:xfrm>
          <a:prstGeom prst="rect">
            <a:avLst/>
          </a:prstGeom>
          <a:noFill/>
        </p:spPr>
        <p:txBody>
          <a:bodyPr wrap="square">
            <a:spAutoFit/>
          </a:bodyPr>
          <a:lstStyle/>
          <a:p>
            <a:pPr lvl="0" algn="just">
              <a:lnSpc>
                <a:spcPct val="150000"/>
              </a:lnSpc>
              <a:spcAft>
                <a:spcPts val="800"/>
              </a:spcAft>
              <a:buSzPts val="1000"/>
              <a:tabLst>
                <a:tab pos="228600" algn="l"/>
              </a:tabLst>
            </a:pP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Introduction </a:t>
            </a:r>
          </a:p>
          <a:p>
            <a:pPr marL="342900" lvl="0" indent="-342900" algn="just">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companies</a:t>
            </a: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are becoming global companies </a:t>
            </a:r>
          </a:p>
          <a:p>
            <a:pPr marL="342900" lvl="0" indent="-342900" algn="just">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Global companies leads to Multicultural organization </a:t>
            </a:r>
          </a:p>
          <a:p>
            <a:pPr marL="342900" lvl="0" indent="-342900" algn="just">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Managing and operating global business is tougher task</a:t>
            </a:r>
          </a:p>
          <a:p>
            <a:pPr marL="342900" lvl="0" indent="-342900" algn="just">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 Human resources should be culturally sensitive</a:t>
            </a:r>
          </a:p>
          <a:p>
            <a:pPr marL="342900" indent="-342900" algn="just">
              <a:lnSpc>
                <a:spcPct val="150000"/>
              </a:lnSpc>
              <a:spcAft>
                <a:spcPts val="800"/>
              </a:spcAft>
              <a:buSzPts val="1000"/>
              <a:buFont typeface="Wingdings" panose="05000000000000000000" pitchFamily="2" charset="2"/>
              <a:buChar char="Ø"/>
              <a:tabLst>
                <a:tab pos="228600" algn="l"/>
              </a:tabLst>
            </a:pPr>
            <a:r>
              <a:rPr lang="en-IN" sz="2400" dirty="0">
                <a:solidFill>
                  <a:srgbClr val="202124"/>
                </a:solidFill>
                <a:latin typeface="Times New Roman" panose="02020603050405020304" pitchFamily="18" charset="0"/>
                <a:cs typeface="Times New Roman" panose="02020603050405020304" pitchFamily="18" charset="0"/>
              </a:rPr>
              <a:t>Effective knowledge and use of cross cultural diversity can provide a source of experience and innovative thinking to enhance the competitive position of organizations. However, </a:t>
            </a:r>
            <a:r>
              <a:rPr lang="en-IN" sz="2400" dirty="0">
                <a:solidFill>
                  <a:srgbClr val="040C28"/>
                </a:solidFill>
                <a:latin typeface="Times New Roman" panose="02020603050405020304" pitchFamily="18" charset="0"/>
                <a:cs typeface="Times New Roman" panose="02020603050405020304" pitchFamily="18" charset="0"/>
              </a:rPr>
              <a:t>cultural differences can interfere with the successful completion of organizational goals in today's multicultural global business community</a:t>
            </a:r>
            <a:r>
              <a:rPr lang="en-IN" sz="2400" dirty="0">
                <a:solidFill>
                  <a:srgbClr val="202124"/>
                </a:solidFill>
                <a:latin typeface="Times New Roman" panose="02020603050405020304" pitchFamily="18" charset="0"/>
                <a:cs typeface="Times New Roman" panose="02020603050405020304" pitchFamily="18" charset="0"/>
              </a:rPr>
              <a: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019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B42939-4217-50EE-E53F-1EB3BD9D5DC6}"/>
              </a:ext>
            </a:extLst>
          </p:cNvPr>
          <p:cNvSpPr txBox="1"/>
          <p:nvPr/>
        </p:nvSpPr>
        <p:spPr>
          <a:xfrm>
            <a:off x="721360" y="151399"/>
            <a:ext cx="10749280" cy="6766276"/>
          </a:xfrm>
          <a:prstGeom prst="rect">
            <a:avLst/>
          </a:prstGeom>
          <a:noFill/>
        </p:spPr>
        <p:txBody>
          <a:bodyPr wrap="square">
            <a:spAutoFit/>
          </a:bodyPr>
          <a:lstStyle/>
          <a:p>
            <a:pPr algn="ctr">
              <a:lnSpc>
                <a:spcPct val="150000"/>
              </a:lnSpc>
            </a:pPr>
            <a:r>
              <a:rPr lang="en-IN" sz="2800" kern="0" dirty="0">
                <a:effectLst/>
                <a:latin typeface="Times New Roman" panose="02020603050405020304" pitchFamily="18" charset="0"/>
                <a:ea typeface="Times New Roman" panose="02020603050405020304" pitchFamily="18" charset="0"/>
                <a:cs typeface="Times New Roman" panose="02020603050405020304" pitchFamily="18" charset="0"/>
              </a:rPr>
              <a:t>Why culture matters in international business</a:t>
            </a:r>
          </a:p>
          <a:p>
            <a:pPr>
              <a:lnSpc>
                <a:spcPct val="150000"/>
              </a:lnSpc>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 Developing products and services </a:t>
            </a:r>
          </a:p>
          <a:p>
            <a:pPr>
              <a:lnSpc>
                <a:spcPct val="150000"/>
              </a:lnSpc>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Communicating and interacting with foreign business partners</a:t>
            </a:r>
          </a:p>
          <a:p>
            <a:pPr>
              <a:lnSpc>
                <a:spcPct val="150000"/>
              </a:lnSpc>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 Screening and selecting foreign distributors and other partners </a:t>
            </a:r>
          </a:p>
          <a:p>
            <a:pPr>
              <a:lnSpc>
                <a:spcPct val="150000"/>
              </a:lnSpc>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Interacting with current and potential customers from abroad</a:t>
            </a:r>
          </a:p>
          <a:p>
            <a:pPr>
              <a:lnSpc>
                <a:spcPct val="150000"/>
              </a:lnSpc>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 Preparing for overseas trade fairs and exhibitions </a:t>
            </a:r>
          </a:p>
          <a:p>
            <a:pPr>
              <a:lnSpc>
                <a:spcPct val="150000"/>
              </a:lnSpc>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Preparing advertising and promotional materials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50000"/>
              </a:lnSpc>
            </a:pPr>
            <a:endParaRPr lang="en-US" sz="2400" dirty="0">
              <a:latin typeface="Times New Roman" panose="02020603050405020304" pitchFamily="18" charset="0"/>
              <a:cs typeface="Times New Roman" panose="02020603050405020304" pitchFamily="18" charset="0"/>
            </a:endParaRPr>
          </a:p>
          <a:p>
            <a:pPr algn="l">
              <a:lnSpc>
                <a:spcPct val="150000"/>
              </a:lnSpc>
            </a:pPr>
            <a:r>
              <a:rPr lang="en-US" sz="2400" dirty="0">
                <a:latin typeface="Times New Roman" panose="02020603050405020304" pitchFamily="18" charset="0"/>
                <a:cs typeface="Times New Roman" panose="02020603050405020304" pitchFamily="18" charset="0"/>
              </a:rPr>
              <a:t>It is employed in organizational settings by employing and hiring persons with various features such as age, religion, gender, sexual orientation, ethnicity, education, languages, abilities, and cultural background. By implementing this, the organization will become more inclusive.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7650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20E4D08-CDDD-30E5-7B24-2D32E35ABF91}"/>
              </a:ext>
            </a:extLst>
          </p:cNvPr>
          <p:cNvSpPr txBox="1"/>
          <p:nvPr/>
        </p:nvSpPr>
        <p:spPr>
          <a:xfrm>
            <a:off x="1371600" y="206774"/>
            <a:ext cx="8737600" cy="6366166"/>
          </a:xfrm>
          <a:prstGeom prst="rect">
            <a:avLst/>
          </a:prstGeom>
          <a:noFill/>
        </p:spPr>
        <p:txBody>
          <a:bodyPr wrap="square">
            <a:spAutoFit/>
          </a:bodyPr>
          <a:lstStyle/>
          <a:p>
            <a:pPr marL="457200" lvl="0" indent="-457200" algn="ctr">
              <a:lnSpc>
                <a:spcPct val="150000"/>
              </a:lnSpc>
              <a:spcAft>
                <a:spcPts val="800"/>
              </a:spcAft>
              <a:buSzPts val="1000"/>
              <a:buFont typeface="Wingdings" panose="05000000000000000000" pitchFamily="2" charset="2"/>
              <a:buChar char="Ø"/>
              <a:tabLst>
                <a:tab pos="228600" algn="l"/>
              </a:tabLst>
            </a:pPr>
            <a:r>
              <a:rPr lang="en-I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Culture</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342900" lvl="0" indent="-342900">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The social </a:t>
            </a:r>
            <a:r>
              <a:rPr lang="en-IN"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behavior</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and norms found in human societies</a:t>
            </a:r>
          </a:p>
          <a:p>
            <a:pPr marL="342900" lvl="0" indent="-342900">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 Learned and helps to interact and communicate </a:t>
            </a:r>
          </a:p>
          <a:p>
            <a:pPr marL="342900" lvl="0" indent="-342900">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Helps to understand: How the members of the society live How the members behave Beliefs and values</a:t>
            </a:r>
          </a:p>
          <a:p>
            <a:pPr marL="457200" indent="-457200" algn="ctr">
              <a:lnSpc>
                <a:spcPct val="150000"/>
              </a:lnSpc>
              <a:spcAft>
                <a:spcPts val="800"/>
              </a:spcAft>
              <a:buSzPts val="1000"/>
              <a:buFont typeface="Wingdings" panose="05000000000000000000" pitchFamily="2" charset="2"/>
              <a:buChar char="Ø"/>
              <a:tabLst>
                <a:tab pos="228600" algn="l"/>
              </a:tabLst>
            </a:pPr>
            <a:r>
              <a:rPr lang="en-I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Organizational Culture </a:t>
            </a:r>
          </a:p>
          <a:p>
            <a:pPr marL="342900" indent="-342900">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When people join an organization, they bring with them the values, beliefs they have been taught </a:t>
            </a:r>
          </a:p>
          <a:p>
            <a:pPr marL="342900" indent="-342900">
              <a:lnSpc>
                <a:spcPct val="150000"/>
              </a:lnSpc>
              <a:spcAft>
                <a:spcPts val="800"/>
              </a:spcAft>
              <a:buSzPts val="1000"/>
              <a:buFont typeface="Wingdings" panose="05000000000000000000" pitchFamily="2" charset="2"/>
              <a:buChar char="Ø"/>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They need to learn that how particular organization functions and need to adapt to it</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1276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F504F0-C129-74E2-9CB2-3BAB9055D030}"/>
              </a:ext>
            </a:extLst>
          </p:cNvPr>
          <p:cNvSpPr txBox="1"/>
          <p:nvPr/>
        </p:nvSpPr>
        <p:spPr>
          <a:xfrm>
            <a:off x="2357120" y="282444"/>
            <a:ext cx="6096000" cy="4526688"/>
          </a:xfrm>
          <a:prstGeom prst="rect">
            <a:avLst/>
          </a:prstGeom>
          <a:noFill/>
        </p:spPr>
        <p:txBody>
          <a:bodyPr wrap="square">
            <a:spAutoFit/>
          </a:bodyPr>
          <a:lstStyle/>
          <a:p>
            <a:pPr marL="342900" lvl="0" indent="-342900" algn="ctr">
              <a:lnSpc>
                <a:spcPct val="150000"/>
              </a:lnSpc>
              <a:spcAft>
                <a:spcPts val="800"/>
              </a:spcAft>
              <a:buSzPts val="1000"/>
              <a:buFont typeface="Symbol" panose="05050102010706020507" pitchFamily="18" charset="2"/>
              <a:buChar char=""/>
              <a:tabLst>
                <a:tab pos="228600" algn="l"/>
              </a:tabLst>
            </a:pP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Characteristics </a:t>
            </a:r>
          </a:p>
          <a:p>
            <a:pPr marL="342900" lvl="0" indent="-342900">
              <a:lnSpc>
                <a:spcPct val="150000"/>
              </a:lnSpc>
              <a:spcAft>
                <a:spcPts val="800"/>
              </a:spcAft>
              <a:buSzPts val="1000"/>
              <a:buFont typeface="Symbol" panose="05050102010706020507" pitchFamily="18" charset="2"/>
              <a:buChar char=""/>
              <a:tabLst>
                <a:tab pos="228600" algn="l"/>
              </a:tabLst>
            </a:pP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Observed </a:t>
            </a:r>
            <a:r>
              <a:rPr lang="en-IN"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behavioral</a:t>
            </a: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regularities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Norms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Dominant values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Philosophy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Rules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Organizational climate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2462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4EC83B-4B11-917D-4423-E64F313F84E4}"/>
              </a:ext>
            </a:extLst>
          </p:cNvPr>
          <p:cNvSpPr txBox="1"/>
          <p:nvPr/>
        </p:nvSpPr>
        <p:spPr>
          <a:xfrm>
            <a:off x="680720" y="458418"/>
            <a:ext cx="11236960" cy="5730095"/>
          </a:xfrm>
          <a:prstGeom prst="rect">
            <a:avLst/>
          </a:prstGeom>
          <a:noFill/>
        </p:spPr>
        <p:txBody>
          <a:bodyPr wrap="square">
            <a:spAutoFit/>
          </a:bodyPr>
          <a:lstStyle/>
          <a:p>
            <a:pPr lvl="0" algn="ctr">
              <a:lnSpc>
                <a:spcPct val="150000"/>
              </a:lnSpc>
              <a:spcAft>
                <a:spcPts val="800"/>
              </a:spcAft>
              <a:buSzPts val="1000"/>
              <a:tabLst>
                <a:tab pos="228600" algn="l"/>
              </a:tabLst>
            </a:pP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Diversity </a:t>
            </a:r>
          </a:p>
          <a:p>
            <a:pPr marL="34290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Understanding that</a:t>
            </a: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each individual is unique</a:t>
            </a:r>
            <a:endParaRPr lang="en-IN" sz="2400" kern="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latin typeface="Times New Roman" panose="02020603050405020304" pitchFamily="18" charset="0"/>
                <a:ea typeface="Times New Roman" panose="02020603050405020304" pitchFamily="18" charset="0"/>
                <a:cs typeface="Times New Roman" panose="02020603050405020304" pitchFamily="18" charset="0"/>
              </a:rPr>
              <a:t> </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Recognizing our individual differences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Dimensions of race, ethnicity, gender, socio-economic, status, age, physical abilities, political beliefs, other ideologies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ctr">
              <a:lnSpc>
                <a:spcPct val="150000"/>
              </a:lnSpc>
              <a:spcAft>
                <a:spcPts val="800"/>
              </a:spcAft>
              <a:buSzPts val="1000"/>
              <a:tabLst>
                <a:tab pos="228600" algn="l"/>
              </a:tabLst>
            </a:pP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Cultural Diversity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Cultural</a:t>
            </a:r>
            <a:r>
              <a:rPr lang="en-IN"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diversity is when differences in race, language, nationality, religion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Residents include members of different groups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4600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AF5212-86A7-A6FB-A3C4-328C22397B8C}"/>
              </a:ext>
            </a:extLst>
          </p:cNvPr>
          <p:cNvSpPr txBox="1"/>
          <p:nvPr/>
        </p:nvSpPr>
        <p:spPr>
          <a:xfrm>
            <a:off x="2997200" y="361836"/>
            <a:ext cx="7122160" cy="3288401"/>
          </a:xfrm>
          <a:prstGeom prst="rect">
            <a:avLst/>
          </a:prstGeom>
          <a:noFill/>
        </p:spPr>
        <p:txBody>
          <a:bodyPr wrap="square">
            <a:spAutoFit/>
          </a:bodyPr>
          <a:lstStyle/>
          <a:p>
            <a:pPr lvl="0" algn="ctr">
              <a:lnSpc>
                <a:spcPct val="150000"/>
              </a:lnSpc>
              <a:spcAft>
                <a:spcPts val="800"/>
              </a:spcAft>
              <a:buSzPts val="1000"/>
              <a:tabLst>
                <a:tab pos="228600" algn="l"/>
              </a:tabLst>
            </a:pPr>
            <a:r>
              <a:rPr lang="en-IN" sz="3200" b="1" kern="0" dirty="0">
                <a:effectLst/>
                <a:latin typeface="Times New Roman" panose="02020603050405020304" pitchFamily="18" charset="0"/>
                <a:ea typeface="Times New Roman" panose="02020603050405020304" pitchFamily="18" charset="0"/>
                <a:cs typeface="Times New Roman" panose="02020603050405020304" pitchFamily="18" charset="0"/>
              </a:rPr>
              <a:t>Reasons for the emergence of diversity</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Various groups of people are entering the workforce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 Helps organizations in meeting competitive pressure faced by them globally </a:t>
            </a:r>
          </a:p>
          <a:p>
            <a:pPr marL="342900" lvl="0" indent="-342900">
              <a:lnSpc>
                <a:spcPct val="150000"/>
              </a:lnSpc>
              <a:spcAft>
                <a:spcPts val="800"/>
              </a:spcAft>
              <a:buSzPts val="1000"/>
              <a:buFont typeface="Symbol" panose="05050102010706020507" pitchFamily="18" charset="2"/>
              <a:buChar char=""/>
              <a:tabLst>
                <a:tab pos="228600" algn="l"/>
              </a:tabLst>
            </a:pPr>
            <a:r>
              <a:rPr lang="en-IN" sz="2400" kern="0" dirty="0">
                <a:effectLst/>
                <a:latin typeface="Times New Roman" panose="02020603050405020304" pitchFamily="18" charset="0"/>
                <a:ea typeface="Times New Roman" panose="02020603050405020304" pitchFamily="18" charset="0"/>
                <a:cs typeface="Times New Roman" panose="02020603050405020304" pitchFamily="18" charset="0"/>
              </a:rPr>
              <a:t>Helps in decision making process</a:t>
            </a:r>
            <a:endParaRPr lang="en-IN"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74982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8D403A-E6CD-E0F1-8985-CFC35E4732B9}"/>
              </a:ext>
            </a:extLst>
          </p:cNvPr>
          <p:cNvSpPr txBox="1"/>
          <p:nvPr/>
        </p:nvSpPr>
        <p:spPr>
          <a:xfrm>
            <a:off x="843280" y="369027"/>
            <a:ext cx="11125200" cy="6119945"/>
          </a:xfrm>
          <a:prstGeom prst="rect">
            <a:avLst/>
          </a:prstGeom>
          <a:noFill/>
        </p:spPr>
        <p:txBody>
          <a:bodyPr wrap="square">
            <a:spAutoFit/>
          </a:bodyPr>
          <a:lstStyle/>
          <a:p>
            <a:pPr algn="ctr">
              <a:lnSpc>
                <a:spcPct val="150000"/>
              </a:lnSpc>
            </a:pPr>
            <a:r>
              <a:rPr lang="en-US" sz="2400" b="1" dirty="0">
                <a:latin typeface="Times New Roman" panose="02020603050405020304" pitchFamily="18" charset="0"/>
                <a:cs typeface="Times New Roman" panose="02020603050405020304" pitchFamily="18" charset="0"/>
              </a:rPr>
              <a:t>Benefits</a:t>
            </a:r>
            <a:r>
              <a:rPr lang="en-US" sz="2400" dirty="0">
                <a:latin typeface="Times New Roman" panose="02020603050405020304" pitchFamily="18" charset="0"/>
                <a:cs typeface="Times New Roman" panose="02020603050405020304" pitchFamily="18" charset="0"/>
              </a:rPr>
              <a:t>:</a:t>
            </a:r>
          </a:p>
          <a:p>
            <a:pPr algn="l">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Diverse cultural perspectives can inspire creativity and drive innovation</a:t>
            </a:r>
          </a:p>
          <a:p>
            <a:pPr algn="l">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Local market knowledge and insight makes a business more competitive and profitable</a:t>
            </a:r>
          </a:p>
          <a:p>
            <a:pPr algn="l">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Cultural sensitivity, insight, and local knowledge means higher quality, targeted marketing</a:t>
            </a:r>
          </a:p>
          <a:p>
            <a:pPr algn="l">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Drawing from a culturally diverse talent pool allows an organization to attract and retain the best talent</a:t>
            </a:r>
          </a:p>
          <a:p>
            <a:pPr algn="l">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A diverse skills base allows an organization to offer a broader and more adaptable range of products and services</a:t>
            </a:r>
          </a:p>
          <a:p>
            <a:pPr algn="l">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Diverse teams are more productive and perform better</a:t>
            </a:r>
          </a:p>
          <a:p>
            <a:pPr algn="l">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Greater opportunity for personal and professional growth</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9244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{1D237197-5BFD-40AE-A62E-BB67C89772E9}tf10001105</Template>
  <TotalTime>391</TotalTime>
  <Words>1479</Words>
  <Application>Microsoft Office PowerPoint</Application>
  <PresentationFormat>Widescreen</PresentationFormat>
  <Paragraphs>141</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Franklin Gothic Book</vt:lpstr>
      <vt:lpstr>Symbol</vt:lpstr>
      <vt:lpstr>Times New Roman</vt:lpstr>
      <vt:lpstr>Wingdings</vt:lpstr>
      <vt:lpstr>Crop</vt:lpstr>
      <vt:lpstr>Unit 7 Contemporary Management Issues and its Challenges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Sectors of a service economy The service economy consists of several smaller sectors that provide a wide variety of services in a community.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Sangeeta Jain</dc:creator>
  <cp:lastModifiedBy>Dr. Sangeeta Jain</cp:lastModifiedBy>
  <cp:revision>10</cp:revision>
  <dcterms:created xsi:type="dcterms:W3CDTF">2024-01-05T09:18:22Z</dcterms:created>
  <dcterms:modified xsi:type="dcterms:W3CDTF">2024-01-18T06:46:50Z</dcterms:modified>
</cp:coreProperties>
</file>