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8" r:id="rId3"/>
    <p:sldId id="257" r:id="rId4"/>
    <p:sldId id="260" r:id="rId5"/>
    <p:sldId id="262" r:id="rId6"/>
    <p:sldId id="261" r:id="rId7"/>
    <p:sldId id="263" r:id="rId8"/>
    <p:sldId id="332" r:id="rId9"/>
    <p:sldId id="333" r:id="rId10"/>
    <p:sldId id="334" r:id="rId11"/>
    <p:sldId id="335" r:id="rId12"/>
    <p:sldId id="336" r:id="rId13"/>
    <p:sldId id="337" r:id="rId14"/>
    <p:sldId id="338" r:id="rId15"/>
    <p:sldId id="292" r:id="rId16"/>
    <p:sldId id="388" r:id="rId17"/>
    <p:sldId id="389" r:id="rId18"/>
    <p:sldId id="379" r:id="rId19"/>
    <p:sldId id="387" r:id="rId20"/>
    <p:sldId id="380" r:id="rId21"/>
    <p:sldId id="381" r:id="rId22"/>
    <p:sldId id="382" r:id="rId23"/>
    <p:sldId id="383" r:id="rId24"/>
    <p:sldId id="384" r:id="rId25"/>
    <p:sldId id="385" r:id="rId26"/>
    <p:sldId id="386" r:id="rId27"/>
    <p:sldId id="264" r:id="rId28"/>
    <p:sldId id="390" r:id="rId29"/>
    <p:sldId id="339" r:id="rId30"/>
    <p:sldId id="340" r:id="rId31"/>
    <p:sldId id="341" r:id="rId32"/>
    <p:sldId id="342" r:id="rId33"/>
    <p:sldId id="343" r:id="rId34"/>
    <p:sldId id="344" r:id="rId35"/>
    <p:sldId id="345" r:id="rId36"/>
    <p:sldId id="346" r:id="rId37"/>
    <p:sldId id="347" r:id="rId38"/>
    <p:sldId id="348" r:id="rId39"/>
    <p:sldId id="349" r:id="rId40"/>
    <p:sldId id="351" r:id="rId41"/>
    <p:sldId id="350"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26"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9" d="100"/>
          <a:sy n="59" d="100"/>
        </p:scale>
        <p:origin x="1452" y="5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D4D8B-7870-4C09-BF78-ACD4AC95AC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36766178-B209-416F-A9D1-C611D1601996}">
      <dgm:prSet phldrT="[Text]" custT="1"/>
      <dgm:spPr/>
      <dgm:t>
        <a:bodyPr/>
        <a:lstStyle/>
        <a:p>
          <a:pPr>
            <a:buSzPct val="100000"/>
            <a:buFont typeface="Times New Roman" pitchFamily="18" charset="0"/>
            <a:buNone/>
          </a:pPr>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Continuous process</a:t>
          </a:r>
          <a:endParaRPr lang="en-IN" sz="2400" dirty="0"/>
        </a:p>
      </dgm:t>
    </dgm:pt>
    <dgm:pt modelId="{E23BF40C-221B-40F1-AACD-77E07A262182}" type="parTrans" cxnId="{98B63C29-7ED8-47BF-B34D-AFC4AF41F6CF}">
      <dgm:prSet/>
      <dgm:spPr/>
      <dgm:t>
        <a:bodyPr/>
        <a:lstStyle/>
        <a:p>
          <a:endParaRPr lang="en-IN"/>
        </a:p>
      </dgm:t>
    </dgm:pt>
    <dgm:pt modelId="{551E6266-B010-4ADD-9863-044860B3CE48}" type="sibTrans" cxnId="{98B63C29-7ED8-47BF-B34D-AFC4AF41F6CF}">
      <dgm:prSet/>
      <dgm:spPr/>
      <dgm:t>
        <a:bodyPr/>
        <a:lstStyle/>
        <a:p>
          <a:endParaRPr lang="en-IN"/>
        </a:p>
      </dgm:t>
    </dgm:pt>
    <dgm:pt modelId="{A05AD442-79B2-440C-8CE1-77CBECD5BB1D}">
      <dgm:prSet phldrT="[Text]" custT="1"/>
      <dgm:spPr/>
      <dgm:t>
        <a:bodyPr/>
        <a:lstStyle/>
        <a:p>
          <a:pPr>
            <a:buSzPct val="100000"/>
            <a:buFont typeface="Times New Roman" pitchFamily="18" charset="0"/>
            <a:buNone/>
          </a:pPr>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End Function </a:t>
          </a:r>
          <a:endParaRPr lang="en-IN" sz="2400" dirty="0"/>
        </a:p>
      </dgm:t>
    </dgm:pt>
    <dgm:pt modelId="{86663AFC-DC99-4D0D-BFC6-9A6EA46D9DED}" type="parTrans" cxnId="{959ED4D5-E5D3-4498-AADF-7ADA59A6AA34}">
      <dgm:prSet/>
      <dgm:spPr/>
      <dgm:t>
        <a:bodyPr/>
        <a:lstStyle/>
        <a:p>
          <a:endParaRPr lang="en-IN"/>
        </a:p>
      </dgm:t>
    </dgm:pt>
    <dgm:pt modelId="{A23C9FAB-9EFE-4F83-8EAB-08B628581A04}" type="sibTrans" cxnId="{959ED4D5-E5D3-4498-AADF-7ADA59A6AA34}">
      <dgm:prSet/>
      <dgm:spPr/>
      <dgm:t>
        <a:bodyPr/>
        <a:lstStyle/>
        <a:p>
          <a:endParaRPr lang="en-IN"/>
        </a:p>
      </dgm:t>
    </dgm:pt>
    <dgm:pt modelId="{DB4CB909-E830-456A-8504-FCAD7F0739D6}">
      <dgm:prSet phldrT="[Text]" custT="1"/>
      <dgm:spPr/>
      <dgm:t>
        <a:bodyPr/>
        <a:lstStyle/>
        <a:p>
          <a:pPr>
            <a:buSzPct val="100000"/>
          </a:pPr>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Exercised at all levels</a:t>
          </a:r>
          <a:endParaRPr lang="en-IN" sz="2400" dirty="0"/>
        </a:p>
      </dgm:t>
    </dgm:pt>
    <dgm:pt modelId="{FE0CC03A-6978-4D2D-AC3F-97190BF81F03}" type="parTrans" cxnId="{0CEFC5A1-1CCA-431B-B4A3-304E9C2BD860}">
      <dgm:prSet/>
      <dgm:spPr/>
      <dgm:t>
        <a:bodyPr/>
        <a:lstStyle/>
        <a:p>
          <a:endParaRPr lang="en-IN"/>
        </a:p>
      </dgm:t>
    </dgm:pt>
    <dgm:pt modelId="{9464AFFD-3D7D-4D29-BF2A-4A6D9A8402C2}" type="sibTrans" cxnId="{0CEFC5A1-1CCA-431B-B4A3-304E9C2BD860}">
      <dgm:prSet/>
      <dgm:spPr/>
      <dgm:t>
        <a:bodyPr/>
        <a:lstStyle/>
        <a:p>
          <a:endParaRPr lang="en-IN"/>
        </a:p>
      </dgm:t>
    </dgm:pt>
    <dgm:pt modelId="{291A4736-5F8F-432A-955E-988B416CA497}">
      <dgm:prSet custT="1"/>
      <dgm:spPr/>
      <dgm:t>
        <a:bodyPr/>
        <a:lstStyle/>
        <a:p>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Forward looking </a:t>
          </a:r>
        </a:p>
      </dgm:t>
    </dgm:pt>
    <dgm:pt modelId="{3E017B0C-97B2-436B-BDEE-7ED6FF7837D1}" type="parTrans" cxnId="{C081243A-6B33-49F6-99E9-177CD011223D}">
      <dgm:prSet/>
      <dgm:spPr/>
      <dgm:t>
        <a:bodyPr/>
        <a:lstStyle/>
        <a:p>
          <a:endParaRPr lang="en-IN"/>
        </a:p>
      </dgm:t>
    </dgm:pt>
    <dgm:pt modelId="{47F56DF4-6CF1-442B-ADE3-1A61432DF2F0}" type="sibTrans" cxnId="{C081243A-6B33-49F6-99E9-177CD011223D}">
      <dgm:prSet/>
      <dgm:spPr/>
      <dgm:t>
        <a:bodyPr/>
        <a:lstStyle/>
        <a:p>
          <a:endParaRPr lang="en-IN"/>
        </a:p>
      </dgm:t>
    </dgm:pt>
    <dgm:pt modelId="{17A2F8E6-AE20-474F-85B1-15E1FE2D2FFB}">
      <dgm:prSet custT="1"/>
      <dgm:spPr/>
      <dgm:t>
        <a:bodyPr/>
        <a:lstStyle/>
        <a:p>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Dynamic process</a:t>
          </a:r>
        </a:p>
      </dgm:t>
    </dgm:pt>
    <dgm:pt modelId="{BF75E838-07CF-4BB3-8B94-C97C978291D6}" type="parTrans" cxnId="{68281842-2D16-425D-9A68-0FF923366C75}">
      <dgm:prSet/>
      <dgm:spPr/>
      <dgm:t>
        <a:bodyPr/>
        <a:lstStyle/>
        <a:p>
          <a:endParaRPr lang="en-IN"/>
        </a:p>
      </dgm:t>
    </dgm:pt>
    <dgm:pt modelId="{ED06D61A-B225-4092-9007-F9B642F53FB0}" type="sibTrans" cxnId="{68281842-2D16-425D-9A68-0FF923366C75}">
      <dgm:prSet/>
      <dgm:spPr/>
      <dgm:t>
        <a:bodyPr/>
        <a:lstStyle/>
        <a:p>
          <a:endParaRPr lang="en-IN"/>
        </a:p>
      </dgm:t>
    </dgm:pt>
    <dgm:pt modelId="{4AB88A80-0712-4D38-98FB-C915CB708ADB}">
      <dgm:prSet custT="1"/>
      <dgm:spPr/>
      <dgm:t>
        <a:bodyPr/>
        <a:lstStyle/>
        <a:p>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Action Oriented </a:t>
          </a:r>
        </a:p>
      </dgm:t>
    </dgm:pt>
    <dgm:pt modelId="{BC5490E7-1AE7-414B-B9B3-E2E89497665D}" type="parTrans" cxnId="{D947E64B-66C2-4CC7-A28D-353AB44F81E6}">
      <dgm:prSet/>
      <dgm:spPr/>
      <dgm:t>
        <a:bodyPr/>
        <a:lstStyle/>
        <a:p>
          <a:endParaRPr lang="en-IN"/>
        </a:p>
      </dgm:t>
    </dgm:pt>
    <dgm:pt modelId="{F7DE84D1-7F8A-44D8-A481-19FDBBB5E32C}" type="sibTrans" cxnId="{D947E64B-66C2-4CC7-A28D-353AB44F81E6}">
      <dgm:prSet/>
      <dgm:spPr/>
      <dgm:t>
        <a:bodyPr/>
        <a:lstStyle/>
        <a:p>
          <a:endParaRPr lang="en-IN"/>
        </a:p>
      </dgm:t>
    </dgm:pt>
    <dgm:pt modelId="{48CC2C42-D866-4F31-B445-9580E05EA649}">
      <dgm:prSet phldrT="[Text]" custT="1"/>
      <dgm:spPr/>
      <dgm:t>
        <a:bodyPr/>
        <a:lstStyle/>
        <a:p>
          <a:pPr>
            <a:buSzPct val="100000"/>
          </a:pPr>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Manage-</a:t>
          </a:r>
          <a:r>
            <a:rPr lang="en-US" sz="2400" dirty="0" err="1">
              <a:solidFill>
                <a:schemeClr val="bg1"/>
              </a:solidFill>
              <a:latin typeface="Times New Roman" panose="02020603050405020304" pitchFamily="18" charset="0"/>
              <a:ea typeface="宋体" pitchFamily="2" charset="-122"/>
              <a:cs typeface="Times New Roman" panose="02020603050405020304" pitchFamily="18" charset="0"/>
            </a:rPr>
            <a:t>ment</a:t>
          </a:r>
          <a:r>
            <a:rPr lang="en-US" sz="2400" dirty="0">
              <a:solidFill>
                <a:schemeClr val="bg1"/>
              </a:solidFill>
              <a:latin typeface="Times New Roman" panose="02020603050405020304" pitchFamily="18" charset="0"/>
              <a:ea typeface="宋体" pitchFamily="2" charset="-122"/>
              <a:cs typeface="Times New Roman" panose="02020603050405020304" pitchFamily="18" charset="0"/>
            </a:rPr>
            <a:t> Function </a:t>
          </a:r>
          <a:endParaRPr lang="en-IN" sz="2400" dirty="0"/>
        </a:p>
      </dgm:t>
    </dgm:pt>
    <dgm:pt modelId="{1574DC59-ADB9-4BF6-BA0C-52395D5B3F0C}" type="parTrans" cxnId="{EFB5D54D-059F-4A39-8E73-F530A7FB7984}">
      <dgm:prSet/>
      <dgm:spPr/>
      <dgm:t>
        <a:bodyPr/>
        <a:lstStyle/>
        <a:p>
          <a:endParaRPr lang="en-IN"/>
        </a:p>
      </dgm:t>
    </dgm:pt>
    <dgm:pt modelId="{751CA060-10A7-4080-AF89-8CFAC4124D55}" type="sibTrans" cxnId="{EFB5D54D-059F-4A39-8E73-F530A7FB7984}">
      <dgm:prSet/>
      <dgm:spPr/>
      <dgm:t>
        <a:bodyPr/>
        <a:lstStyle/>
        <a:p>
          <a:endParaRPr lang="en-IN"/>
        </a:p>
      </dgm:t>
    </dgm:pt>
    <dgm:pt modelId="{4D6B23E1-FEF3-4B54-A8FF-DFB11EA1696B}" type="pres">
      <dgm:prSet presAssocID="{F0DD4D8B-7870-4C09-BF78-ACD4AC95ACAE}" presName="linear" presStyleCnt="0">
        <dgm:presLayoutVars>
          <dgm:dir/>
          <dgm:animLvl val="lvl"/>
          <dgm:resizeHandles val="exact"/>
        </dgm:presLayoutVars>
      </dgm:prSet>
      <dgm:spPr/>
    </dgm:pt>
    <dgm:pt modelId="{B2E11C70-9C00-403D-A32A-ACD97A171113}" type="pres">
      <dgm:prSet presAssocID="{36766178-B209-416F-A9D1-C611D1601996}" presName="parentLin" presStyleCnt="0"/>
      <dgm:spPr/>
    </dgm:pt>
    <dgm:pt modelId="{7B7A4221-1C89-41D0-9D19-53BFC7B89C4D}" type="pres">
      <dgm:prSet presAssocID="{36766178-B209-416F-A9D1-C611D1601996}" presName="parentLeftMargin" presStyleLbl="node1" presStyleIdx="0" presStyleCnt="7"/>
      <dgm:spPr/>
    </dgm:pt>
    <dgm:pt modelId="{7845A326-B0B6-4544-BDEA-B511766CE8B0}" type="pres">
      <dgm:prSet presAssocID="{36766178-B209-416F-A9D1-C611D1601996}" presName="parentText" presStyleLbl="node1" presStyleIdx="0" presStyleCnt="7">
        <dgm:presLayoutVars>
          <dgm:chMax val="0"/>
          <dgm:bulletEnabled val="1"/>
        </dgm:presLayoutVars>
      </dgm:prSet>
      <dgm:spPr/>
    </dgm:pt>
    <dgm:pt modelId="{A993E14B-30F7-4995-B790-C584EC1B7101}" type="pres">
      <dgm:prSet presAssocID="{36766178-B209-416F-A9D1-C611D1601996}" presName="negativeSpace" presStyleCnt="0"/>
      <dgm:spPr/>
    </dgm:pt>
    <dgm:pt modelId="{17F56268-0041-4027-84D9-A0248B99C84C}" type="pres">
      <dgm:prSet presAssocID="{36766178-B209-416F-A9D1-C611D1601996}" presName="childText" presStyleLbl="conFgAcc1" presStyleIdx="0" presStyleCnt="7">
        <dgm:presLayoutVars>
          <dgm:bulletEnabled val="1"/>
        </dgm:presLayoutVars>
      </dgm:prSet>
      <dgm:spPr/>
    </dgm:pt>
    <dgm:pt modelId="{A523644E-4805-4E0A-B1A1-B74A457F4D6E}" type="pres">
      <dgm:prSet presAssocID="{551E6266-B010-4ADD-9863-044860B3CE48}" presName="spaceBetweenRectangles" presStyleCnt="0"/>
      <dgm:spPr/>
    </dgm:pt>
    <dgm:pt modelId="{0D15D9B6-6B97-473C-B15A-079C53C00289}" type="pres">
      <dgm:prSet presAssocID="{A05AD442-79B2-440C-8CE1-77CBECD5BB1D}" presName="parentLin" presStyleCnt="0"/>
      <dgm:spPr/>
    </dgm:pt>
    <dgm:pt modelId="{45B47E9B-6586-4563-AEDF-0C2E101D0346}" type="pres">
      <dgm:prSet presAssocID="{A05AD442-79B2-440C-8CE1-77CBECD5BB1D}" presName="parentLeftMargin" presStyleLbl="node1" presStyleIdx="0" presStyleCnt="7"/>
      <dgm:spPr/>
    </dgm:pt>
    <dgm:pt modelId="{B7EAB819-202B-46EA-BC70-CDB6F34AAAAD}" type="pres">
      <dgm:prSet presAssocID="{A05AD442-79B2-440C-8CE1-77CBECD5BB1D}" presName="parentText" presStyleLbl="node1" presStyleIdx="1" presStyleCnt="7">
        <dgm:presLayoutVars>
          <dgm:chMax val="0"/>
          <dgm:bulletEnabled val="1"/>
        </dgm:presLayoutVars>
      </dgm:prSet>
      <dgm:spPr/>
    </dgm:pt>
    <dgm:pt modelId="{7AF74B31-9B57-4970-B1EE-9FE5FB63C7BA}" type="pres">
      <dgm:prSet presAssocID="{A05AD442-79B2-440C-8CE1-77CBECD5BB1D}" presName="negativeSpace" presStyleCnt="0"/>
      <dgm:spPr/>
    </dgm:pt>
    <dgm:pt modelId="{870E6CB1-DEEC-4AD8-A210-F9CAE17E80E5}" type="pres">
      <dgm:prSet presAssocID="{A05AD442-79B2-440C-8CE1-77CBECD5BB1D}" presName="childText" presStyleLbl="conFgAcc1" presStyleIdx="1" presStyleCnt="7">
        <dgm:presLayoutVars>
          <dgm:bulletEnabled val="1"/>
        </dgm:presLayoutVars>
      </dgm:prSet>
      <dgm:spPr/>
    </dgm:pt>
    <dgm:pt modelId="{B4FB2EBD-586E-47FF-B171-9BF531642AB0}" type="pres">
      <dgm:prSet presAssocID="{A23C9FAB-9EFE-4F83-8EAB-08B628581A04}" presName="spaceBetweenRectangles" presStyleCnt="0"/>
      <dgm:spPr/>
    </dgm:pt>
    <dgm:pt modelId="{3EE074F9-982C-4421-AB8B-80C9AB223C86}" type="pres">
      <dgm:prSet presAssocID="{DB4CB909-E830-456A-8504-FCAD7F0739D6}" presName="parentLin" presStyleCnt="0"/>
      <dgm:spPr/>
    </dgm:pt>
    <dgm:pt modelId="{5202FE5C-6BFC-414B-A01A-6B1822DB846E}" type="pres">
      <dgm:prSet presAssocID="{DB4CB909-E830-456A-8504-FCAD7F0739D6}" presName="parentLeftMargin" presStyleLbl="node1" presStyleIdx="1" presStyleCnt="7"/>
      <dgm:spPr/>
    </dgm:pt>
    <dgm:pt modelId="{AC118F6F-B10A-4D2A-AEE7-6DC74433779B}" type="pres">
      <dgm:prSet presAssocID="{DB4CB909-E830-456A-8504-FCAD7F0739D6}" presName="parentText" presStyleLbl="node1" presStyleIdx="2" presStyleCnt="7">
        <dgm:presLayoutVars>
          <dgm:chMax val="0"/>
          <dgm:bulletEnabled val="1"/>
        </dgm:presLayoutVars>
      </dgm:prSet>
      <dgm:spPr/>
    </dgm:pt>
    <dgm:pt modelId="{82656AB0-FC09-4C50-83C3-2968247A0BB5}" type="pres">
      <dgm:prSet presAssocID="{DB4CB909-E830-456A-8504-FCAD7F0739D6}" presName="negativeSpace" presStyleCnt="0"/>
      <dgm:spPr/>
    </dgm:pt>
    <dgm:pt modelId="{E64F32C0-285F-4044-A3F0-7775911D9229}" type="pres">
      <dgm:prSet presAssocID="{DB4CB909-E830-456A-8504-FCAD7F0739D6}" presName="childText" presStyleLbl="conFgAcc1" presStyleIdx="2" presStyleCnt="7">
        <dgm:presLayoutVars>
          <dgm:bulletEnabled val="1"/>
        </dgm:presLayoutVars>
      </dgm:prSet>
      <dgm:spPr/>
    </dgm:pt>
    <dgm:pt modelId="{3CEB9224-ADF1-40C7-92FF-51B48C6C8923}" type="pres">
      <dgm:prSet presAssocID="{9464AFFD-3D7D-4D29-BF2A-4A6D9A8402C2}" presName="spaceBetweenRectangles" presStyleCnt="0"/>
      <dgm:spPr/>
    </dgm:pt>
    <dgm:pt modelId="{ABD76255-2516-4A36-80B4-EB4EB0FBBE1B}" type="pres">
      <dgm:prSet presAssocID="{48CC2C42-D866-4F31-B445-9580E05EA649}" presName="parentLin" presStyleCnt="0"/>
      <dgm:spPr/>
    </dgm:pt>
    <dgm:pt modelId="{97D673A3-73C3-45FC-B614-3F6B9B6BE2DF}" type="pres">
      <dgm:prSet presAssocID="{48CC2C42-D866-4F31-B445-9580E05EA649}" presName="parentLeftMargin" presStyleLbl="node1" presStyleIdx="2" presStyleCnt="7"/>
      <dgm:spPr/>
    </dgm:pt>
    <dgm:pt modelId="{478C5005-1A15-4945-A1F8-49B5A94F8416}" type="pres">
      <dgm:prSet presAssocID="{48CC2C42-D866-4F31-B445-9580E05EA649}" presName="parentText" presStyleLbl="node1" presStyleIdx="3" presStyleCnt="7">
        <dgm:presLayoutVars>
          <dgm:chMax val="0"/>
          <dgm:bulletEnabled val="1"/>
        </dgm:presLayoutVars>
      </dgm:prSet>
      <dgm:spPr/>
    </dgm:pt>
    <dgm:pt modelId="{B8B6CB5E-3E2F-43E5-8E16-7656783358EF}" type="pres">
      <dgm:prSet presAssocID="{48CC2C42-D866-4F31-B445-9580E05EA649}" presName="negativeSpace" presStyleCnt="0"/>
      <dgm:spPr/>
    </dgm:pt>
    <dgm:pt modelId="{A58756AA-2BD7-4F23-9A70-9B0B6EA9D5C7}" type="pres">
      <dgm:prSet presAssocID="{48CC2C42-D866-4F31-B445-9580E05EA649}" presName="childText" presStyleLbl="conFgAcc1" presStyleIdx="3" presStyleCnt="7">
        <dgm:presLayoutVars>
          <dgm:bulletEnabled val="1"/>
        </dgm:presLayoutVars>
      </dgm:prSet>
      <dgm:spPr/>
    </dgm:pt>
    <dgm:pt modelId="{D2B355F4-DA8B-4325-84E7-4D35DA4572D0}" type="pres">
      <dgm:prSet presAssocID="{751CA060-10A7-4080-AF89-8CFAC4124D55}" presName="spaceBetweenRectangles" presStyleCnt="0"/>
      <dgm:spPr/>
    </dgm:pt>
    <dgm:pt modelId="{A9FAF9B2-E84E-4FDF-ACBA-C8202E41DC89}" type="pres">
      <dgm:prSet presAssocID="{291A4736-5F8F-432A-955E-988B416CA497}" presName="parentLin" presStyleCnt="0"/>
      <dgm:spPr/>
    </dgm:pt>
    <dgm:pt modelId="{425CAF3F-321D-4074-B9DE-53D35C2E8494}" type="pres">
      <dgm:prSet presAssocID="{291A4736-5F8F-432A-955E-988B416CA497}" presName="parentLeftMargin" presStyleLbl="node1" presStyleIdx="3" presStyleCnt="7"/>
      <dgm:spPr/>
    </dgm:pt>
    <dgm:pt modelId="{37775A46-3354-41BE-B318-1895F26BEF4F}" type="pres">
      <dgm:prSet presAssocID="{291A4736-5F8F-432A-955E-988B416CA497}" presName="parentText" presStyleLbl="node1" presStyleIdx="4" presStyleCnt="7">
        <dgm:presLayoutVars>
          <dgm:chMax val="0"/>
          <dgm:bulletEnabled val="1"/>
        </dgm:presLayoutVars>
      </dgm:prSet>
      <dgm:spPr/>
    </dgm:pt>
    <dgm:pt modelId="{7615129E-44C5-42C6-9B09-352CF9B12E9E}" type="pres">
      <dgm:prSet presAssocID="{291A4736-5F8F-432A-955E-988B416CA497}" presName="negativeSpace" presStyleCnt="0"/>
      <dgm:spPr/>
    </dgm:pt>
    <dgm:pt modelId="{8BB4A704-69B3-43AE-BA16-234942F42331}" type="pres">
      <dgm:prSet presAssocID="{291A4736-5F8F-432A-955E-988B416CA497}" presName="childText" presStyleLbl="conFgAcc1" presStyleIdx="4" presStyleCnt="7">
        <dgm:presLayoutVars>
          <dgm:bulletEnabled val="1"/>
        </dgm:presLayoutVars>
      </dgm:prSet>
      <dgm:spPr/>
    </dgm:pt>
    <dgm:pt modelId="{9CC784B7-980D-48B7-937E-CB3E100BEB55}" type="pres">
      <dgm:prSet presAssocID="{47F56DF4-6CF1-442B-ADE3-1A61432DF2F0}" presName="spaceBetweenRectangles" presStyleCnt="0"/>
      <dgm:spPr/>
    </dgm:pt>
    <dgm:pt modelId="{51E0DCC2-E835-44D0-BD2A-FDB7EDBEE853}" type="pres">
      <dgm:prSet presAssocID="{17A2F8E6-AE20-474F-85B1-15E1FE2D2FFB}" presName="parentLin" presStyleCnt="0"/>
      <dgm:spPr/>
    </dgm:pt>
    <dgm:pt modelId="{69178CAE-E59C-41A1-90AE-E6C623C5ACA3}" type="pres">
      <dgm:prSet presAssocID="{17A2F8E6-AE20-474F-85B1-15E1FE2D2FFB}" presName="parentLeftMargin" presStyleLbl="node1" presStyleIdx="4" presStyleCnt="7"/>
      <dgm:spPr/>
    </dgm:pt>
    <dgm:pt modelId="{AA6F7801-1D21-44BA-A551-510B7ED3F04F}" type="pres">
      <dgm:prSet presAssocID="{17A2F8E6-AE20-474F-85B1-15E1FE2D2FFB}" presName="parentText" presStyleLbl="node1" presStyleIdx="5" presStyleCnt="7">
        <dgm:presLayoutVars>
          <dgm:chMax val="0"/>
          <dgm:bulletEnabled val="1"/>
        </dgm:presLayoutVars>
      </dgm:prSet>
      <dgm:spPr/>
    </dgm:pt>
    <dgm:pt modelId="{E1D91BA1-EB14-4E9D-8491-37F27B5EAF3E}" type="pres">
      <dgm:prSet presAssocID="{17A2F8E6-AE20-474F-85B1-15E1FE2D2FFB}" presName="negativeSpace" presStyleCnt="0"/>
      <dgm:spPr/>
    </dgm:pt>
    <dgm:pt modelId="{3724F760-AF57-4143-9E86-BC3B032E2F87}" type="pres">
      <dgm:prSet presAssocID="{17A2F8E6-AE20-474F-85B1-15E1FE2D2FFB}" presName="childText" presStyleLbl="conFgAcc1" presStyleIdx="5" presStyleCnt="7">
        <dgm:presLayoutVars>
          <dgm:bulletEnabled val="1"/>
        </dgm:presLayoutVars>
      </dgm:prSet>
      <dgm:spPr/>
    </dgm:pt>
    <dgm:pt modelId="{C0175349-9BF2-417C-987C-2C89D29DAB94}" type="pres">
      <dgm:prSet presAssocID="{ED06D61A-B225-4092-9007-F9B642F53FB0}" presName="spaceBetweenRectangles" presStyleCnt="0"/>
      <dgm:spPr/>
    </dgm:pt>
    <dgm:pt modelId="{38210E0D-A8A9-4BCB-B482-BB4F770EEE29}" type="pres">
      <dgm:prSet presAssocID="{4AB88A80-0712-4D38-98FB-C915CB708ADB}" presName="parentLin" presStyleCnt="0"/>
      <dgm:spPr/>
    </dgm:pt>
    <dgm:pt modelId="{1A94C1C2-82E3-4EB2-8F3C-7410C86AF4DF}" type="pres">
      <dgm:prSet presAssocID="{4AB88A80-0712-4D38-98FB-C915CB708ADB}" presName="parentLeftMargin" presStyleLbl="node1" presStyleIdx="5" presStyleCnt="7"/>
      <dgm:spPr/>
    </dgm:pt>
    <dgm:pt modelId="{08BA8E8A-A4E2-46DC-BC44-2BA930B8B6F7}" type="pres">
      <dgm:prSet presAssocID="{4AB88A80-0712-4D38-98FB-C915CB708ADB}" presName="parentText" presStyleLbl="node1" presStyleIdx="6" presStyleCnt="7">
        <dgm:presLayoutVars>
          <dgm:chMax val="0"/>
          <dgm:bulletEnabled val="1"/>
        </dgm:presLayoutVars>
      </dgm:prSet>
      <dgm:spPr/>
    </dgm:pt>
    <dgm:pt modelId="{B947F37A-0447-4496-95EC-002D427126B2}" type="pres">
      <dgm:prSet presAssocID="{4AB88A80-0712-4D38-98FB-C915CB708ADB}" presName="negativeSpace" presStyleCnt="0"/>
      <dgm:spPr/>
    </dgm:pt>
    <dgm:pt modelId="{AA223553-36FE-4B5D-BA46-CC2442E222CA}" type="pres">
      <dgm:prSet presAssocID="{4AB88A80-0712-4D38-98FB-C915CB708ADB}" presName="childText" presStyleLbl="conFgAcc1" presStyleIdx="6" presStyleCnt="7">
        <dgm:presLayoutVars>
          <dgm:bulletEnabled val="1"/>
        </dgm:presLayoutVars>
      </dgm:prSet>
      <dgm:spPr/>
    </dgm:pt>
  </dgm:ptLst>
  <dgm:cxnLst>
    <dgm:cxn modelId="{76958119-A037-4468-9163-F05ABE386AA7}" type="presOf" srcId="{291A4736-5F8F-432A-955E-988B416CA497}" destId="{425CAF3F-321D-4074-B9DE-53D35C2E8494}" srcOrd="0" destOrd="0" presId="urn:microsoft.com/office/officeart/2005/8/layout/list1"/>
    <dgm:cxn modelId="{7A54E921-C2EF-41DD-B909-2033D5FB399D}" type="presOf" srcId="{DB4CB909-E830-456A-8504-FCAD7F0739D6}" destId="{AC118F6F-B10A-4D2A-AEE7-6DC74433779B}" srcOrd="1" destOrd="0" presId="urn:microsoft.com/office/officeart/2005/8/layout/list1"/>
    <dgm:cxn modelId="{98B63C29-7ED8-47BF-B34D-AFC4AF41F6CF}" srcId="{F0DD4D8B-7870-4C09-BF78-ACD4AC95ACAE}" destId="{36766178-B209-416F-A9D1-C611D1601996}" srcOrd="0" destOrd="0" parTransId="{E23BF40C-221B-40F1-AACD-77E07A262182}" sibTransId="{551E6266-B010-4ADD-9863-044860B3CE48}"/>
    <dgm:cxn modelId="{5B7A792C-8226-4947-9704-86447EAF3A1E}" type="presOf" srcId="{36766178-B209-416F-A9D1-C611D1601996}" destId="{7B7A4221-1C89-41D0-9D19-53BFC7B89C4D}" srcOrd="0" destOrd="0" presId="urn:microsoft.com/office/officeart/2005/8/layout/list1"/>
    <dgm:cxn modelId="{1B8B3831-5A53-447B-B14B-EAB0352C9076}" type="presOf" srcId="{DB4CB909-E830-456A-8504-FCAD7F0739D6}" destId="{5202FE5C-6BFC-414B-A01A-6B1822DB846E}" srcOrd="0" destOrd="0" presId="urn:microsoft.com/office/officeart/2005/8/layout/list1"/>
    <dgm:cxn modelId="{8708EC38-CC98-428E-9640-361CFA4C8FCA}" type="presOf" srcId="{291A4736-5F8F-432A-955E-988B416CA497}" destId="{37775A46-3354-41BE-B318-1895F26BEF4F}" srcOrd="1" destOrd="0" presId="urn:microsoft.com/office/officeart/2005/8/layout/list1"/>
    <dgm:cxn modelId="{C081243A-6B33-49F6-99E9-177CD011223D}" srcId="{F0DD4D8B-7870-4C09-BF78-ACD4AC95ACAE}" destId="{291A4736-5F8F-432A-955E-988B416CA497}" srcOrd="4" destOrd="0" parTransId="{3E017B0C-97B2-436B-BDEE-7ED6FF7837D1}" sibTransId="{47F56DF4-6CF1-442B-ADE3-1A61432DF2F0}"/>
    <dgm:cxn modelId="{15EA683B-66CA-4C8A-A7EB-7C3E65BABB88}" type="presOf" srcId="{4AB88A80-0712-4D38-98FB-C915CB708ADB}" destId="{08BA8E8A-A4E2-46DC-BC44-2BA930B8B6F7}" srcOrd="1" destOrd="0" presId="urn:microsoft.com/office/officeart/2005/8/layout/list1"/>
    <dgm:cxn modelId="{68281842-2D16-425D-9A68-0FF923366C75}" srcId="{F0DD4D8B-7870-4C09-BF78-ACD4AC95ACAE}" destId="{17A2F8E6-AE20-474F-85B1-15E1FE2D2FFB}" srcOrd="5" destOrd="0" parTransId="{BF75E838-07CF-4BB3-8B94-C97C978291D6}" sibTransId="{ED06D61A-B225-4092-9007-F9B642F53FB0}"/>
    <dgm:cxn modelId="{2105BD42-503F-4405-A1DF-9E254067D0FE}" type="presOf" srcId="{A05AD442-79B2-440C-8CE1-77CBECD5BB1D}" destId="{B7EAB819-202B-46EA-BC70-CDB6F34AAAAD}" srcOrd="1" destOrd="0" presId="urn:microsoft.com/office/officeart/2005/8/layout/list1"/>
    <dgm:cxn modelId="{D78C4543-D9FC-48DF-A216-C674E783C4B6}" type="presOf" srcId="{A05AD442-79B2-440C-8CE1-77CBECD5BB1D}" destId="{45B47E9B-6586-4563-AEDF-0C2E101D0346}" srcOrd="0" destOrd="0" presId="urn:microsoft.com/office/officeart/2005/8/layout/list1"/>
    <dgm:cxn modelId="{F473B966-F8A6-4B72-A755-16C9C2324DF6}" type="presOf" srcId="{36766178-B209-416F-A9D1-C611D1601996}" destId="{7845A326-B0B6-4544-BDEA-B511766CE8B0}" srcOrd="1" destOrd="0" presId="urn:microsoft.com/office/officeart/2005/8/layout/list1"/>
    <dgm:cxn modelId="{D947E64B-66C2-4CC7-A28D-353AB44F81E6}" srcId="{F0DD4D8B-7870-4C09-BF78-ACD4AC95ACAE}" destId="{4AB88A80-0712-4D38-98FB-C915CB708ADB}" srcOrd="6" destOrd="0" parTransId="{BC5490E7-1AE7-414B-B9B3-E2E89497665D}" sibTransId="{F7DE84D1-7F8A-44D8-A481-19FDBBB5E32C}"/>
    <dgm:cxn modelId="{EFB5D54D-059F-4A39-8E73-F530A7FB7984}" srcId="{F0DD4D8B-7870-4C09-BF78-ACD4AC95ACAE}" destId="{48CC2C42-D866-4F31-B445-9580E05EA649}" srcOrd="3" destOrd="0" parTransId="{1574DC59-ADB9-4BF6-BA0C-52395D5B3F0C}" sibTransId="{751CA060-10A7-4080-AF89-8CFAC4124D55}"/>
    <dgm:cxn modelId="{7D56497B-1FC2-4269-9FDA-6E7FE0571C8E}" type="presOf" srcId="{F0DD4D8B-7870-4C09-BF78-ACD4AC95ACAE}" destId="{4D6B23E1-FEF3-4B54-A8FF-DFB11EA1696B}" srcOrd="0" destOrd="0" presId="urn:microsoft.com/office/officeart/2005/8/layout/list1"/>
    <dgm:cxn modelId="{7255A886-8E1A-4951-8D64-AB70527F9127}" type="presOf" srcId="{48CC2C42-D866-4F31-B445-9580E05EA649}" destId="{478C5005-1A15-4945-A1F8-49B5A94F8416}" srcOrd="1" destOrd="0" presId="urn:microsoft.com/office/officeart/2005/8/layout/list1"/>
    <dgm:cxn modelId="{D2261192-A497-48C0-818A-D93392CFE9D8}" type="presOf" srcId="{17A2F8E6-AE20-474F-85B1-15E1FE2D2FFB}" destId="{AA6F7801-1D21-44BA-A551-510B7ED3F04F}" srcOrd="1" destOrd="0" presId="urn:microsoft.com/office/officeart/2005/8/layout/list1"/>
    <dgm:cxn modelId="{0CEFC5A1-1CCA-431B-B4A3-304E9C2BD860}" srcId="{F0DD4D8B-7870-4C09-BF78-ACD4AC95ACAE}" destId="{DB4CB909-E830-456A-8504-FCAD7F0739D6}" srcOrd="2" destOrd="0" parTransId="{FE0CC03A-6978-4D2D-AC3F-97190BF81F03}" sibTransId="{9464AFFD-3D7D-4D29-BF2A-4A6D9A8402C2}"/>
    <dgm:cxn modelId="{BFAED2A2-5697-4D26-9FB2-BC8F55ABA606}" type="presOf" srcId="{4AB88A80-0712-4D38-98FB-C915CB708ADB}" destId="{1A94C1C2-82E3-4EB2-8F3C-7410C86AF4DF}" srcOrd="0" destOrd="0" presId="urn:microsoft.com/office/officeart/2005/8/layout/list1"/>
    <dgm:cxn modelId="{851B32C7-DB3B-4242-A4EE-A4D336DB10B5}" type="presOf" srcId="{17A2F8E6-AE20-474F-85B1-15E1FE2D2FFB}" destId="{69178CAE-E59C-41A1-90AE-E6C623C5ACA3}" srcOrd="0" destOrd="0" presId="urn:microsoft.com/office/officeart/2005/8/layout/list1"/>
    <dgm:cxn modelId="{959ED4D5-E5D3-4498-AADF-7ADA59A6AA34}" srcId="{F0DD4D8B-7870-4C09-BF78-ACD4AC95ACAE}" destId="{A05AD442-79B2-440C-8CE1-77CBECD5BB1D}" srcOrd="1" destOrd="0" parTransId="{86663AFC-DC99-4D0D-BFC6-9A6EA46D9DED}" sibTransId="{A23C9FAB-9EFE-4F83-8EAB-08B628581A04}"/>
    <dgm:cxn modelId="{B51585F8-F14A-4534-85E9-67F02A0117A0}" type="presOf" srcId="{48CC2C42-D866-4F31-B445-9580E05EA649}" destId="{97D673A3-73C3-45FC-B614-3F6B9B6BE2DF}" srcOrd="0" destOrd="0" presId="urn:microsoft.com/office/officeart/2005/8/layout/list1"/>
    <dgm:cxn modelId="{17F30F46-60D2-425C-A305-6201354E9559}" type="presParOf" srcId="{4D6B23E1-FEF3-4B54-A8FF-DFB11EA1696B}" destId="{B2E11C70-9C00-403D-A32A-ACD97A171113}" srcOrd="0" destOrd="0" presId="urn:microsoft.com/office/officeart/2005/8/layout/list1"/>
    <dgm:cxn modelId="{F3277A48-DDD8-4AA9-B070-6DCB46107C41}" type="presParOf" srcId="{B2E11C70-9C00-403D-A32A-ACD97A171113}" destId="{7B7A4221-1C89-41D0-9D19-53BFC7B89C4D}" srcOrd="0" destOrd="0" presId="urn:microsoft.com/office/officeart/2005/8/layout/list1"/>
    <dgm:cxn modelId="{1BAB8CE4-B7EF-4533-9C2E-966071CD338D}" type="presParOf" srcId="{B2E11C70-9C00-403D-A32A-ACD97A171113}" destId="{7845A326-B0B6-4544-BDEA-B511766CE8B0}" srcOrd="1" destOrd="0" presId="urn:microsoft.com/office/officeart/2005/8/layout/list1"/>
    <dgm:cxn modelId="{3F662D72-03E5-4B41-AA75-421F92663970}" type="presParOf" srcId="{4D6B23E1-FEF3-4B54-A8FF-DFB11EA1696B}" destId="{A993E14B-30F7-4995-B790-C584EC1B7101}" srcOrd="1" destOrd="0" presId="urn:microsoft.com/office/officeart/2005/8/layout/list1"/>
    <dgm:cxn modelId="{08E99C6C-1C07-4ED1-A379-91FCD1754FD1}" type="presParOf" srcId="{4D6B23E1-FEF3-4B54-A8FF-DFB11EA1696B}" destId="{17F56268-0041-4027-84D9-A0248B99C84C}" srcOrd="2" destOrd="0" presId="urn:microsoft.com/office/officeart/2005/8/layout/list1"/>
    <dgm:cxn modelId="{16F4DE01-9C86-43DC-A77C-D1BCBD94B3A1}" type="presParOf" srcId="{4D6B23E1-FEF3-4B54-A8FF-DFB11EA1696B}" destId="{A523644E-4805-4E0A-B1A1-B74A457F4D6E}" srcOrd="3" destOrd="0" presId="urn:microsoft.com/office/officeart/2005/8/layout/list1"/>
    <dgm:cxn modelId="{26A326B4-E008-4F97-B865-0D61EED6CA15}" type="presParOf" srcId="{4D6B23E1-FEF3-4B54-A8FF-DFB11EA1696B}" destId="{0D15D9B6-6B97-473C-B15A-079C53C00289}" srcOrd="4" destOrd="0" presId="urn:microsoft.com/office/officeart/2005/8/layout/list1"/>
    <dgm:cxn modelId="{9822723C-B1EB-42D8-973D-E9F08A1CC746}" type="presParOf" srcId="{0D15D9B6-6B97-473C-B15A-079C53C00289}" destId="{45B47E9B-6586-4563-AEDF-0C2E101D0346}" srcOrd="0" destOrd="0" presId="urn:microsoft.com/office/officeart/2005/8/layout/list1"/>
    <dgm:cxn modelId="{76DA46D9-18C2-403A-BE76-82CF7F39485B}" type="presParOf" srcId="{0D15D9B6-6B97-473C-B15A-079C53C00289}" destId="{B7EAB819-202B-46EA-BC70-CDB6F34AAAAD}" srcOrd="1" destOrd="0" presId="urn:microsoft.com/office/officeart/2005/8/layout/list1"/>
    <dgm:cxn modelId="{46D2178B-0D25-4CDD-9100-4E75319203C6}" type="presParOf" srcId="{4D6B23E1-FEF3-4B54-A8FF-DFB11EA1696B}" destId="{7AF74B31-9B57-4970-B1EE-9FE5FB63C7BA}" srcOrd="5" destOrd="0" presId="urn:microsoft.com/office/officeart/2005/8/layout/list1"/>
    <dgm:cxn modelId="{3020BC33-F8FC-46DE-AB44-4B201B63F815}" type="presParOf" srcId="{4D6B23E1-FEF3-4B54-A8FF-DFB11EA1696B}" destId="{870E6CB1-DEEC-4AD8-A210-F9CAE17E80E5}" srcOrd="6" destOrd="0" presId="urn:microsoft.com/office/officeart/2005/8/layout/list1"/>
    <dgm:cxn modelId="{B8602106-4BC7-4C95-9825-B23D4EBCF464}" type="presParOf" srcId="{4D6B23E1-FEF3-4B54-A8FF-DFB11EA1696B}" destId="{B4FB2EBD-586E-47FF-B171-9BF531642AB0}" srcOrd="7" destOrd="0" presId="urn:microsoft.com/office/officeart/2005/8/layout/list1"/>
    <dgm:cxn modelId="{6D7AA358-CEAE-4A4A-9EEE-C3D3607D9FAE}" type="presParOf" srcId="{4D6B23E1-FEF3-4B54-A8FF-DFB11EA1696B}" destId="{3EE074F9-982C-4421-AB8B-80C9AB223C86}" srcOrd="8" destOrd="0" presId="urn:microsoft.com/office/officeart/2005/8/layout/list1"/>
    <dgm:cxn modelId="{1E5847C7-6EBC-4BDF-BC54-C910F50B6928}" type="presParOf" srcId="{3EE074F9-982C-4421-AB8B-80C9AB223C86}" destId="{5202FE5C-6BFC-414B-A01A-6B1822DB846E}" srcOrd="0" destOrd="0" presId="urn:microsoft.com/office/officeart/2005/8/layout/list1"/>
    <dgm:cxn modelId="{2C6869EF-9780-4F16-A5F2-9E55DAF8FB9C}" type="presParOf" srcId="{3EE074F9-982C-4421-AB8B-80C9AB223C86}" destId="{AC118F6F-B10A-4D2A-AEE7-6DC74433779B}" srcOrd="1" destOrd="0" presId="urn:microsoft.com/office/officeart/2005/8/layout/list1"/>
    <dgm:cxn modelId="{AC2DFF78-8274-4A75-9D30-9A4CE61EDA01}" type="presParOf" srcId="{4D6B23E1-FEF3-4B54-A8FF-DFB11EA1696B}" destId="{82656AB0-FC09-4C50-83C3-2968247A0BB5}" srcOrd="9" destOrd="0" presId="urn:microsoft.com/office/officeart/2005/8/layout/list1"/>
    <dgm:cxn modelId="{D57CBDDB-2FA1-4805-8F07-D98E3E0D6605}" type="presParOf" srcId="{4D6B23E1-FEF3-4B54-A8FF-DFB11EA1696B}" destId="{E64F32C0-285F-4044-A3F0-7775911D9229}" srcOrd="10" destOrd="0" presId="urn:microsoft.com/office/officeart/2005/8/layout/list1"/>
    <dgm:cxn modelId="{357DFEDA-9C06-4837-82D9-1E1009042A7B}" type="presParOf" srcId="{4D6B23E1-FEF3-4B54-A8FF-DFB11EA1696B}" destId="{3CEB9224-ADF1-40C7-92FF-51B48C6C8923}" srcOrd="11" destOrd="0" presId="urn:microsoft.com/office/officeart/2005/8/layout/list1"/>
    <dgm:cxn modelId="{CA9D1513-E5E5-420E-8838-440FC7FF62C9}" type="presParOf" srcId="{4D6B23E1-FEF3-4B54-A8FF-DFB11EA1696B}" destId="{ABD76255-2516-4A36-80B4-EB4EB0FBBE1B}" srcOrd="12" destOrd="0" presId="urn:microsoft.com/office/officeart/2005/8/layout/list1"/>
    <dgm:cxn modelId="{B6F904A8-64E0-4792-84C4-67CB020CE52E}" type="presParOf" srcId="{ABD76255-2516-4A36-80B4-EB4EB0FBBE1B}" destId="{97D673A3-73C3-45FC-B614-3F6B9B6BE2DF}" srcOrd="0" destOrd="0" presId="urn:microsoft.com/office/officeart/2005/8/layout/list1"/>
    <dgm:cxn modelId="{EEE58F24-1CAF-4D3A-A2AB-890F43C52A10}" type="presParOf" srcId="{ABD76255-2516-4A36-80B4-EB4EB0FBBE1B}" destId="{478C5005-1A15-4945-A1F8-49B5A94F8416}" srcOrd="1" destOrd="0" presId="urn:microsoft.com/office/officeart/2005/8/layout/list1"/>
    <dgm:cxn modelId="{C89CE9DB-2BD3-4A98-99CB-87A2EC32E40E}" type="presParOf" srcId="{4D6B23E1-FEF3-4B54-A8FF-DFB11EA1696B}" destId="{B8B6CB5E-3E2F-43E5-8E16-7656783358EF}" srcOrd="13" destOrd="0" presId="urn:microsoft.com/office/officeart/2005/8/layout/list1"/>
    <dgm:cxn modelId="{176D5168-32F8-4A9B-B265-62CE7450C836}" type="presParOf" srcId="{4D6B23E1-FEF3-4B54-A8FF-DFB11EA1696B}" destId="{A58756AA-2BD7-4F23-9A70-9B0B6EA9D5C7}" srcOrd="14" destOrd="0" presId="urn:microsoft.com/office/officeart/2005/8/layout/list1"/>
    <dgm:cxn modelId="{0CCB6717-3513-4AD8-90DD-E5D1A041D6DD}" type="presParOf" srcId="{4D6B23E1-FEF3-4B54-A8FF-DFB11EA1696B}" destId="{D2B355F4-DA8B-4325-84E7-4D35DA4572D0}" srcOrd="15" destOrd="0" presId="urn:microsoft.com/office/officeart/2005/8/layout/list1"/>
    <dgm:cxn modelId="{AF346608-5199-4700-BBE2-D16008BF0DE8}" type="presParOf" srcId="{4D6B23E1-FEF3-4B54-A8FF-DFB11EA1696B}" destId="{A9FAF9B2-E84E-4FDF-ACBA-C8202E41DC89}" srcOrd="16" destOrd="0" presId="urn:microsoft.com/office/officeart/2005/8/layout/list1"/>
    <dgm:cxn modelId="{90A6B9B2-D262-4DE4-BB27-B21C4F060321}" type="presParOf" srcId="{A9FAF9B2-E84E-4FDF-ACBA-C8202E41DC89}" destId="{425CAF3F-321D-4074-B9DE-53D35C2E8494}" srcOrd="0" destOrd="0" presId="urn:microsoft.com/office/officeart/2005/8/layout/list1"/>
    <dgm:cxn modelId="{5AB2C182-B35A-4484-8091-8E7F6D422BD9}" type="presParOf" srcId="{A9FAF9B2-E84E-4FDF-ACBA-C8202E41DC89}" destId="{37775A46-3354-41BE-B318-1895F26BEF4F}" srcOrd="1" destOrd="0" presId="urn:microsoft.com/office/officeart/2005/8/layout/list1"/>
    <dgm:cxn modelId="{F72C9933-B467-482F-BE54-D65CDAEA593E}" type="presParOf" srcId="{4D6B23E1-FEF3-4B54-A8FF-DFB11EA1696B}" destId="{7615129E-44C5-42C6-9B09-352CF9B12E9E}" srcOrd="17" destOrd="0" presId="urn:microsoft.com/office/officeart/2005/8/layout/list1"/>
    <dgm:cxn modelId="{0767BDE3-AF7F-4B83-9D74-11491C7EDCAB}" type="presParOf" srcId="{4D6B23E1-FEF3-4B54-A8FF-DFB11EA1696B}" destId="{8BB4A704-69B3-43AE-BA16-234942F42331}" srcOrd="18" destOrd="0" presId="urn:microsoft.com/office/officeart/2005/8/layout/list1"/>
    <dgm:cxn modelId="{3D35D4F2-51F8-46A2-8F16-89D9DEC8CEF0}" type="presParOf" srcId="{4D6B23E1-FEF3-4B54-A8FF-DFB11EA1696B}" destId="{9CC784B7-980D-48B7-937E-CB3E100BEB55}" srcOrd="19" destOrd="0" presId="urn:microsoft.com/office/officeart/2005/8/layout/list1"/>
    <dgm:cxn modelId="{BB564186-F538-477A-BCE0-A5DA999A78C4}" type="presParOf" srcId="{4D6B23E1-FEF3-4B54-A8FF-DFB11EA1696B}" destId="{51E0DCC2-E835-44D0-BD2A-FDB7EDBEE853}" srcOrd="20" destOrd="0" presId="urn:microsoft.com/office/officeart/2005/8/layout/list1"/>
    <dgm:cxn modelId="{C1CCAB33-0D8A-4FAA-80F8-82D2E45BBCE7}" type="presParOf" srcId="{51E0DCC2-E835-44D0-BD2A-FDB7EDBEE853}" destId="{69178CAE-E59C-41A1-90AE-E6C623C5ACA3}" srcOrd="0" destOrd="0" presId="urn:microsoft.com/office/officeart/2005/8/layout/list1"/>
    <dgm:cxn modelId="{A5A35E0D-279F-416B-BA8C-535A0D3CF75C}" type="presParOf" srcId="{51E0DCC2-E835-44D0-BD2A-FDB7EDBEE853}" destId="{AA6F7801-1D21-44BA-A551-510B7ED3F04F}" srcOrd="1" destOrd="0" presId="urn:microsoft.com/office/officeart/2005/8/layout/list1"/>
    <dgm:cxn modelId="{3D0A15F6-D256-422D-9CAD-5CFDDB79D11C}" type="presParOf" srcId="{4D6B23E1-FEF3-4B54-A8FF-DFB11EA1696B}" destId="{E1D91BA1-EB14-4E9D-8491-37F27B5EAF3E}" srcOrd="21" destOrd="0" presId="urn:microsoft.com/office/officeart/2005/8/layout/list1"/>
    <dgm:cxn modelId="{B357FCFD-A0A5-4FA9-B89E-AF004D563F7A}" type="presParOf" srcId="{4D6B23E1-FEF3-4B54-A8FF-DFB11EA1696B}" destId="{3724F760-AF57-4143-9E86-BC3B032E2F87}" srcOrd="22" destOrd="0" presId="urn:microsoft.com/office/officeart/2005/8/layout/list1"/>
    <dgm:cxn modelId="{EEB323B5-5DEC-4540-A0DE-FEC29DE6E4B8}" type="presParOf" srcId="{4D6B23E1-FEF3-4B54-A8FF-DFB11EA1696B}" destId="{C0175349-9BF2-417C-987C-2C89D29DAB94}" srcOrd="23" destOrd="0" presId="urn:microsoft.com/office/officeart/2005/8/layout/list1"/>
    <dgm:cxn modelId="{3AD54774-82BC-4A6F-AE5F-95DA5B0084BF}" type="presParOf" srcId="{4D6B23E1-FEF3-4B54-A8FF-DFB11EA1696B}" destId="{38210E0D-A8A9-4BCB-B482-BB4F770EEE29}" srcOrd="24" destOrd="0" presId="urn:microsoft.com/office/officeart/2005/8/layout/list1"/>
    <dgm:cxn modelId="{EAE2CC0C-9DA2-4737-A7E6-745BD2CE7D7B}" type="presParOf" srcId="{38210E0D-A8A9-4BCB-B482-BB4F770EEE29}" destId="{1A94C1C2-82E3-4EB2-8F3C-7410C86AF4DF}" srcOrd="0" destOrd="0" presId="urn:microsoft.com/office/officeart/2005/8/layout/list1"/>
    <dgm:cxn modelId="{F33A372C-1009-44AC-9126-5BC836EE5FD5}" type="presParOf" srcId="{38210E0D-A8A9-4BCB-B482-BB4F770EEE29}" destId="{08BA8E8A-A4E2-46DC-BC44-2BA930B8B6F7}" srcOrd="1" destOrd="0" presId="urn:microsoft.com/office/officeart/2005/8/layout/list1"/>
    <dgm:cxn modelId="{DA0ED23E-17A2-4300-A9CE-61D981361AEB}" type="presParOf" srcId="{4D6B23E1-FEF3-4B54-A8FF-DFB11EA1696B}" destId="{B947F37A-0447-4496-95EC-002D427126B2}" srcOrd="25" destOrd="0" presId="urn:microsoft.com/office/officeart/2005/8/layout/list1"/>
    <dgm:cxn modelId="{BBED6C28-C1F7-49EA-A231-818AA12B180F}" type="presParOf" srcId="{4D6B23E1-FEF3-4B54-A8FF-DFB11EA1696B}" destId="{AA223553-36FE-4B5D-BA46-CC2442E222C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0EFC8-4864-4C0C-8681-2EE57DFB11FA}"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IN"/>
        </a:p>
      </dgm:t>
    </dgm:pt>
    <dgm:pt modelId="{DC39778E-1D66-4644-A631-F0720DB9F246}">
      <dgm:prSet phldrT="[Text]" custT="1"/>
      <dgm:spPr/>
      <dgm:t>
        <a:bodyPr/>
        <a:lstStyle/>
        <a:p>
          <a:r>
            <a:rPr lang="en-US" sz="1600" dirty="0">
              <a:latin typeface="Times New Roman" panose="02020603050405020304" pitchFamily="18" charset="0"/>
              <a:cs typeface="Times New Roman" panose="02020603050405020304" pitchFamily="18" charset="0"/>
            </a:rPr>
            <a:t>Setting Standards</a:t>
          </a:r>
          <a:endParaRPr lang="en-IN" sz="1600" dirty="0">
            <a:latin typeface="Times New Roman" panose="02020603050405020304" pitchFamily="18" charset="0"/>
            <a:cs typeface="Times New Roman" panose="02020603050405020304" pitchFamily="18" charset="0"/>
          </a:endParaRPr>
        </a:p>
      </dgm:t>
    </dgm:pt>
    <dgm:pt modelId="{BD8BDF94-0831-4CE1-943B-B6047CBA11FF}" type="parTrans" cxnId="{5A4DC6CF-45AF-42EC-9048-4244D27B52B9}">
      <dgm:prSet/>
      <dgm:spPr/>
      <dgm:t>
        <a:bodyPr/>
        <a:lstStyle/>
        <a:p>
          <a:endParaRPr lang="en-IN"/>
        </a:p>
      </dgm:t>
    </dgm:pt>
    <dgm:pt modelId="{326CD28C-D563-4ABB-A29E-E37A0846113B}" type="sibTrans" cxnId="{5A4DC6CF-45AF-42EC-9048-4244D27B52B9}">
      <dgm:prSet custT="1"/>
      <dgm:spPr/>
      <dgm:t>
        <a:bodyPr/>
        <a:lstStyle/>
        <a:p>
          <a:endParaRPr lang="en-IN" sz="1800">
            <a:latin typeface="Times New Roman" panose="02020603050405020304" pitchFamily="18" charset="0"/>
            <a:cs typeface="Times New Roman" panose="02020603050405020304" pitchFamily="18" charset="0"/>
          </a:endParaRPr>
        </a:p>
      </dgm:t>
    </dgm:pt>
    <dgm:pt modelId="{F6776D57-7F20-48D2-B900-955416B83F2A}">
      <dgm:prSet phldrT="[Text]" custT="1"/>
      <dgm:spPr/>
      <dgm:t>
        <a:bodyPr/>
        <a:lstStyle/>
        <a:p>
          <a:r>
            <a:rPr lang="en-US" sz="16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Measurement of actual Performance</a:t>
          </a:r>
          <a:endParaRPr lang="en-IN" sz="1600" dirty="0">
            <a:latin typeface="Times New Roman" panose="02020603050405020304" pitchFamily="18" charset="0"/>
            <a:cs typeface="Times New Roman" panose="02020603050405020304" pitchFamily="18" charset="0"/>
          </a:endParaRPr>
        </a:p>
      </dgm:t>
    </dgm:pt>
    <dgm:pt modelId="{77773106-F6B9-49D9-BE3C-A8545210F44C}" type="parTrans" cxnId="{B3C74F6C-4E75-4061-B3B7-879C6F84466F}">
      <dgm:prSet/>
      <dgm:spPr/>
      <dgm:t>
        <a:bodyPr/>
        <a:lstStyle/>
        <a:p>
          <a:endParaRPr lang="en-IN"/>
        </a:p>
      </dgm:t>
    </dgm:pt>
    <dgm:pt modelId="{C6B081A0-7131-4BF0-9005-87109E3829AB}" type="sibTrans" cxnId="{B3C74F6C-4E75-4061-B3B7-879C6F84466F}">
      <dgm:prSet custT="1"/>
      <dgm:spPr/>
      <dgm:t>
        <a:bodyPr/>
        <a:lstStyle/>
        <a:p>
          <a:endParaRPr lang="en-IN" sz="1800">
            <a:latin typeface="Times New Roman" panose="02020603050405020304" pitchFamily="18" charset="0"/>
            <a:cs typeface="Times New Roman" panose="02020603050405020304" pitchFamily="18" charset="0"/>
          </a:endParaRPr>
        </a:p>
      </dgm:t>
    </dgm:pt>
    <dgm:pt modelId="{CBA52337-E1CE-46B7-8D0E-E50A96143D31}">
      <dgm:prSet phldrT="[Text]" custT="1"/>
      <dgm:spPr/>
      <dgm:t>
        <a:bodyPr/>
        <a:lstStyle/>
        <a:p>
          <a:r>
            <a:rPr lang="en-US" sz="1600" dirty="0">
              <a:latin typeface="Times New Roman" panose="02020603050405020304" pitchFamily="18" charset="0"/>
              <a:cs typeface="Times New Roman" panose="02020603050405020304" pitchFamily="18" charset="0"/>
            </a:rPr>
            <a:t>Comparison of Actual Performance with </a:t>
          </a:r>
        </a:p>
        <a:p>
          <a:r>
            <a:rPr lang="en-US" sz="1600" dirty="0">
              <a:latin typeface="Times New Roman" panose="02020603050405020304" pitchFamily="18" charset="0"/>
              <a:cs typeface="Times New Roman" panose="02020603050405020304" pitchFamily="18" charset="0"/>
            </a:rPr>
            <a:t>Standards</a:t>
          </a:r>
          <a:endParaRPr lang="en-IN" sz="1600" dirty="0">
            <a:latin typeface="Times New Roman" panose="02020603050405020304" pitchFamily="18" charset="0"/>
            <a:cs typeface="Times New Roman" panose="02020603050405020304" pitchFamily="18" charset="0"/>
          </a:endParaRPr>
        </a:p>
      </dgm:t>
    </dgm:pt>
    <dgm:pt modelId="{8EEEA06F-CE58-4CEF-B977-8FD322E487E9}" type="parTrans" cxnId="{C1581857-A302-461F-BA66-2269C18008C1}">
      <dgm:prSet/>
      <dgm:spPr/>
      <dgm:t>
        <a:bodyPr/>
        <a:lstStyle/>
        <a:p>
          <a:endParaRPr lang="en-IN"/>
        </a:p>
      </dgm:t>
    </dgm:pt>
    <dgm:pt modelId="{137D5EF8-EEBA-447E-BC2D-9286EABA681C}" type="sibTrans" cxnId="{C1581857-A302-461F-BA66-2269C18008C1}">
      <dgm:prSet custT="1"/>
      <dgm:spPr/>
      <dgm:t>
        <a:bodyPr/>
        <a:lstStyle/>
        <a:p>
          <a:endParaRPr lang="en-IN" sz="1800">
            <a:latin typeface="Times New Roman" panose="02020603050405020304" pitchFamily="18" charset="0"/>
            <a:cs typeface="Times New Roman" panose="02020603050405020304" pitchFamily="18" charset="0"/>
          </a:endParaRPr>
        </a:p>
      </dgm:t>
    </dgm:pt>
    <dgm:pt modelId="{470BBADB-D697-4A9A-9D8B-53CEEFF49CDB}">
      <dgm:prSet phldrT="[Text]" custT="1"/>
      <dgm:spPr/>
      <dgm:t>
        <a:bodyPr/>
        <a:lstStyle/>
        <a:p>
          <a:r>
            <a:rPr lang="en-US" sz="1600" dirty="0">
              <a:latin typeface="Times New Roman" panose="02020603050405020304" pitchFamily="18" charset="0"/>
              <a:cs typeface="Times New Roman" panose="02020603050405020304" pitchFamily="18" charset="0"/>
            </a:rPr>
            <a:t>Follow Up</a:t>
          </a:r>
          <a:endParaRPr lang="en-IN" sz="1600" dirty="0">
            <a:latin typeface="Times New Roman" panose="02020603050405020304" pitchFamily="18" charset="0"/>
            <a:cs typeface="Times New Roman" panose="02020603050405020304" pitchFamily="18" charset="0"/>
          </a:endParaRPr>
        </a:p>
      </dgm:t>
    </dgm:pt>
    <dgm:pt modelId="{DE562A38-E435-4CF7-8B03-10D5EDFA0E9F}" type="parTrans" cxnId="{3F07C6C5-94CF-4CEC-88DB-B3B5C437D2F0}">
      <dgm:prSet/>
      <dgm:spPr/>
      <dgm:t>
        <a:bodyPr/>
        <a:lstStyle/>
        <a:p>
          <a:endParaRPr lang="en-IN"/>
        </a:p>
      </dgm:t>
    </dgm:pt>
    <dgm:pt modelId="{020F1199-6827-4231-948D-D05E420BCD1D}" type="sibTrans" cxnId="{3F07C6C5-94CF-4CEC-88DB-B3B5C437D2F0}">
      <dgm:prSet custT="1"/>
      <dgm:spPr/>
      <dgm:t>
        <a:bodyPr/>
        <a:lstStyle/>
        <a:p>
          <a:endParaRPr lang="en-IN" sz="1800">
            <a:latin typeface="Times New Roman" panose="02020603050405020304" pitchFamily="18" charset="0"/>
            <a:cs typeface="Times New Roman" panose="02020603050405020304" pitchFamily="18" charset="0"/>
          </a:endParaRPr>
        </a:p>
      </dgm:t>
    </dgm:pt>
    <dgm:pt modelId="{22E07D46-68C0-4E5C-B6A5-7EDDB5C8660D}">
      <dgm:prSet custT="1"/>
      <dgm:spPr/>
      <dgm:t>
        <a:bodyPr/>
        <a:lstStyle/>
        <a:p>
          <a:r>
            <a:rPr lang="en-US" sz="1600" dirty="0">
              <a:latin typeface="Times New Roman" panose="02020603050405020304" pitchFamily="18" charset="0"/>
              <a:cs typeface="Times New Roman" panose="02020603050405020304" pitchFamily="18" charset="0"/>
            </a:rPr>
            <a:t>Taking Corrective Action</a:t>
          </a:r>
        </a:p>
      </dgm:t>
    </dgm:pt>
    <dgm:pt modelId="{9D1D45D2-5464-437F-9796-2066C5E17AA6}" type="parTrans" cxnId="{07DB417C-BAFA-4C21-B47E-80C5BD5168A7}">
      <dgm:prSet/>
      <dgm:spPr/>
      <dgm:t>
        <a:bodyPr/>
        <a:lstStyle/>
        <a:p>
          <a:endParaRPr lang="en-IN"/>
        </a:p>
      </dgm:t>
    </dgm:pt>
    <dgm:pt modelId="{96EB3EF6-98BD-4891-9104-4EFED64C3516}" type="sibTrans" cxnId="{07DB417C-BAFA-4C21-B47E-80C5BD5168A7}">
      <dgm:prSet custT="1"/>
      <dgm:spPr/>
      <dgm:t>
        <a:bodyPr/>
        <a:lstStyle/>
        <a:p>
          <a:endParaRPr lang="en-IN" sz="1800" dirty="0">
            <a:latin typeface="Times New Roman" panose="02020603050405020304" pitchFamily="18" charset="0"/>
            <a:cs typeface="Times New Roman" panose="02020603050405020304" pitchFamily="18" charset="0"/>
          </a:endParaRPr>
        </a:p>
      </dgm:t>
    </dgm:pt>
    <dgm:pt modelId="{41B1208B-31C6-4A7E-A7E9-84C4B8675FC0}" type="pres">
      <dgm:prSet presAssocID="{3290EFC8-4864-4C0C-8681-2EE57DFB11FA}" presName="rootnode" presStyleCnt="0">
        <dgm:presLayoutVars>
          <dgm:chMax/>
          <dgm:chPref/>
          <dgm:dir/>
          <dgm:animLvl val="lvl"/>
        </dgm:presLayoutVars>
      </dgm:prSet>
      <dgm:spPr/>
    </dgm:pt>
    <dgm:pt modelId="{9D18C7E1-32E0-493C-A08E-7C5CD66DCA52}" type="pres">
      <dgm:prSet presAssocID="{DC39778E-1D66-4644-A631-F0720DB9F246}" presName="composite" presStyleCnt="0"/>
      <dgm:spPr/>
    </dgm:pt>
    <dgm:pt modelId="{C0178CCE-CFF6-46E8-B94A-4E0305F38772}" type="pres">
      <dgm:prSet presAssocID="{DC39778E-1D66-4644-A631-F0720DB9F246}" presName="bentUpArrow1" presStyleLbl="alignImgPlace1" presStyleIdx="0" presStyleCnt="4"/>
      <dgm:spPr/>
    </dgm:pt>
    <dgm:pt modelId="{9F80AE0B-C8EA-419C-9582-8F14D8EF9155}" type="pres">
      <dgm:prSet presAssocID="{DC39778E-1D66-4644-A631-F0720DB9F246}" presName="ParentText" presStyleLbl="node1" presStyleIdx="0" presStyleCnt="5">
        <dgm:presLayoutVars>
          <dgm:chMax val="1"/>
          <dgm:chPref val="1"/>
          <dgm:bulletEnabled val="1"/>
        </dgm:presLayoutVars>
      </dgm:prSet>
      <dgm:spPr/>
    </dgm:pt>
    <dgm:pt modelId="{8F11E447-C800-4360-B106-AA7B03898EAC}" type="pres">
      <dgm:prSet presAssocID="{DC39778E-1D66-4644-A631-F0720DB9F246}" presName="ChildText" presStyleLbl="revTx" presStyleIdx="0" presStyleCnt="4">
        <dgm:presLayoutVars>
          <dgm:chMax val="0"/>
          <dgm:chPref val="0"/>
          <dgm:bulletEnabled val="1"/>
        </dgm:presLayoutVars>
      </dgm:prSet>
      <dgm:spPr/>
    </dgm:pt>
    <dgm:pt modelId="{0707D5C2-38B1-4B76-A831-F7FA06FC500C}" type="pres">
      <dgm:prSet presAssocID="{326CD28C-D563-4ABB-A29E-E37A0846113B}" presName="sibTrans" presStyleCnt="0"/>
      <dgm:spPr/>
    </dgm:pt>
    <dgm:pt modelId="{6D770D21-03F2-462E-A146-8DF2422AB748}" type="pres">
      <dgm:prSet presAssocID="{F6776D57-7F20-48D2-B900-955416B83F2A}" presName="composite" presStyleCnt="0"/>
      <dgm:spPr/>
    </dgm:pt>
    <dgm:pt modelId="{0EC7656F-CD03-476E-8E77-202905656F95}" type="pres">
      <dgm:prSet presAssocID="{F6776D57-7F20-48D2-B900-955416B83F2A}" presName="bentUpArrow1" presStyleLbl="alignImgPlace1" presStyleIdx="1" presStyleCnt="4"/>
      <dgm:spPr/>
    </dgm:pt>
    <dgm:pt modelId="{21115574-BCFE-460D-9E78-6FDCAD9CCF46}" type="pres">
      <dgm:prSet presAssocID="{F6776D57-7F20-48D2-B900-955416B83F2A}" presName="ParentText" presStyleLbl="node1" presStyleIdx="1" presStyleCnt="5">
        <dgm:presLayoutVars>
          <dgm:chMax val="1"/>
          <dgm:chPref val="1"/>
          <dgm:bulletEnabled val="1"/>
        </dgm:presLayoutVars>
      </dgm:prSet>
      <dgm:spPr/>
    </dgm:pt>
    <dgm:pt modelId="{B7103AD2-53CE-483C-9BEF-2587A5926D78}" type="pres">
      <dgm:prSet presAssocID="{F6776D57-7F20-48D2-B900-955416B83F2A}" presName="ChildText" presStyleLbl="revTx" presStyleIdx="1" presStyleCnt="4">
        <dgm:presLayoutVars>
          <dgm:chMax val="0"/>
          <dgm:chPref val="0"/>
          <dgm:bulletEnabled val="1"/>
        </dgm:presLayoutVars>
      </dgm:prSet>
      <dgm:spPr/>
    </dgm:pt>
    <dgm:pt modelId="{10FCF995-A1D8-44FF-BF4D-E8EB5F276852}" type="pres">
      <dgm:prSet presAssocID="{C6B081A0-7131-4BF0-9005-87109E3829AB}" presName="sibTrans" presStyleCnt="0"/>
      <dgm:spPr/>
    </dgm:pt>
    <dgm:pt modelId="{51A1D380-6871-420E-997B-6CB087038277}" type="pres">
      <dgm:prSet presAssocID="{CBA52337-E1CE-46B7-8D0E-E50A96143D31}" presName="composite" presStyleCnt="0"/>
      <dgm:spPr/>
    </dgm:pt>
    <dgm:pt modelId="{8EBB28C2-554D-4545-A12D-BA6AB251026D}" type="pres">
      <dgm:prSet presAssocID="{CBA52337-E1CE-46B7-8D0E-E50A96143D31}" presName="bentUpArrow1" presStyleLbl="alignImgPlace1" presStyleIdx="2" presStyleCnt="4"/>
      <dgm:spPr/>
    </dgm:pt>
    <dgm:pt modelId="{DB4BA6B5-E866-4A39-9B58-2FBD94F284B0}" type="pres">
      <dgm:prSet presAssocID="{CBA52337-E1CE-46B7-8D0E-E50A96143D31}" presName="ParentText" presStyleLbl="node1" presStyleIdx="2" presStyleCnt="5" custScaleY="140180">
        <dgm:presLayoutVars>
          <dgm:chMax val="1"/>
          <dgm:chPref val="1"/>
          <dgm:bulletEnabled val="1"/>
        </dgm:presLayoutVars>
      </dgm:prSet>
      <dgm:spPr/>
    </dgm:pt>
    <dgm:pt modelId="{6B64D2F4-4B5A-4BF9-B183-D1CD464E7F7A}" type="pres">
      <dgm:prSet presAssocID="{CBA52337-E1CE-46B7-8D0E-E50A96143D31}" presName="ChildText" presStyleLbl="revTx" presStyleIdx="2" presStyleCnt="4">
        <dgm:presLayoutVars>
          <dgm:chMax val="0"/>
          <dgm:chPref val="0"/>
          <dgm:bulletEnabled val="1"/>
        </dgm:presLayoutVars>
      </dgm:prSet>
      <dgm:spPr/>
    </dgm:pt>
    <dgm:pt modelId="{0ACB4D80-5FF6-46A7-857F-6B0093C3CBC6}" type="pres">
      <dgm:prSet presAssocID="{137D5EF8-EEBA-447E-BC2D-9286EABA681C}" presName="sibTrans" presStyleCnt="0"/>
      <dgm:spPr/>
    </dgm:pt>
    <dgm:pt modelId="{F45EEE7E-8989-45C7-9106-F6F3C13C2034}" type="pres">
      <dgm:prSet presAssocID="{22E07D46-68C0-4E5C-B6A5-7EDDB5C8660D}" presName="composite" presStyleCnt="0"/>
      <dgm:spPr/>
    </dgm:pt>
    <dgm:pt modelId="{6595B4D9-11CF-4C0E-BFAB-93BF50CF941C}" type="pres">
      <dgm:prSet presAssocID="{22E07D46-68C0-4E5C-B6A5-7EDDB5C8660D}" presName="bentUpArrow1" presStyleLbl="alignImgPlace1" presStyleIdx="3" presStyleCnt="4"/>
      <dgm:spPr/>
    </dgm:pt>
    <dgm:pt modelId="{A2A08C43-F6D8-4B3F-AB52-043EE40635FA}" type="pres">
      <dgm:prSet presAssocID="{22E07D46-68C0-4E5C-B6A5-7EDDB5C8660D}" presName="ParentText" presStyleLbl="node1" presStyleIdx="3" presStyleCnt="5">
        <dgm:presLayoutVars>
          <dgm:chMax val="1"/>
          <dgm:chPref val="1"/>
          <dgm:bulletEnabled val="1"/>
        </dgm:presLayoutVars>
      </dgm:prSet>
      <dgm:spPr/>
    </dgm:pt>
    <dgm:pt modelId="{842AC1D2-09CE-491F-B511-F47BF8953A28}" type="pres">
      <dgm:prSet presAssocID="{22E07D46-68C0-4E5C-B6A5-7EDDB5C8660D}" presName="ChildText" presStyleLbl="revTx" presStyleIdx="3" presStyleCnt="4">
        <dgm:presLayoutVars>
          <dgm:chMax val="0"/>
          <dgm:chPref val="0"/>
          <dgm:bulletEnabled val="1"/>
        </dgm:presLayoutVars>
      </dgm:prSet>
      <dgm:spPr/>
    </dgm:pt>
    <dgm:pt modelId="{02D02A78-5DF4-429E-ACF8-3431F8AA15F8}" type="pres">
      <dgm:prSet presAssocID="{96EB3EF6-98BD-4891-9104-4EFED64C3516}" presName="sibTrans" presStyleCnt="0"/>
      <dgm:spPr/>
    </dgm:pt>
    <dgm:pt modelId="{7F0D502B-4348-4A3C-8928-4B763009A186}" type="pres">
      <dgm:prSet presAssocID="{470BBADB-D697-4A9A-9D8B-53CEEFF49CDB}" presName="composite" presStyleCnt="0"/>
      <dgm:spPr/>
    </dgm:pt>
    <dgm:pt modelId="{52C7A846-FD73-4553-8A46-B80E6A71460C}" type="pres">
      <dgm:prSet presAssocID="{470BBADB-D697-4A9A-9D8B-53CEEFF49CDB}" presName="ParentText" presStyleLbl="node1" presStyleIdx="4" presStyleCnt="5">
        <dgm:presLayoutVars>
          <dgm:chMax val="1"/>
          <dgm:chPref val="1"/>
          <dgm:bulletEnabled val="1"/>
        </dgm:presLayoutVars>
      </dgm:prSet>
      <dgm:spPr/>
    </dgm:pt>
  </dgm:ptLst>
  <dgm:cxnLst>
    <dgm:cxn modelId="{EEF1CE09-3CFD-45CE-AC3E-D04760D08AE6}" type="presOf" srcId="{470BBADB-D697-4A9A-9D8B-53CEEFF49CDB}" destId="{52C7A846-FD73-4553-8A46-B80E6A71460C}" srcOrd="0" destOrd="0" presId="urn:microsoft.com/office/officeart/2005/8/layout/StepDownProcess"/>
    <dgm:cxn modelId="{C9A2C21E-14E3-436C-B832-9D633ECC366D}" type="presOf" srcId="{22E07D46-68C0-4E5C-B6A5-7EDDB5C8660D}" destId="{A2A08C43-F6D8-4B3F-AB52-043EE40635FA}" srcOrd="0" destOrd="0" presId="urn:microsoft.com/office/officeart/2005/8/layout/StepDownProcess"/>
    <dgm:cxn modelId="{8F075523-29C7-4A2D-BCF5-E8A4001A87E9}" type="presOf" srcId="{F6776D57-7F20-48D2-B900-955416B83F2A}" destId="{21115574-BCFE-460D-9E78-6FDCAD9CCF46}" srcOrd="0" destOrd="0" presId="urn:microsoft.com/office/officeart/2005/8/layout/StepDownProcess"/>
    <dgm:cxn modelId="{D18C1B44-E525-47CA-A7A1-C666B0524942}" type="presOf" srcId="{3290EFC8-4864-4C0C-8681-2EE57DFB11FA}" destId="{41B1208B-31C6-4A7E-A7E9-84C4B8675FC0}" srcOrd="0" destOrd="0" presId="urn:microsoft.com/office/officeart/2005/8/layout/StepDownProcess"/>
    <dgm:cxn modelId="{9E93F649-8A5A-4352-83A0-1560329A678B}" type="presOf" srcId="{CBA52337-E1CE-46B7-8D0E-E50A96143D31}" destId="{DB4BA6B5-E866-4A39-9B58-2FBD94F284B0}" srcOrd="0" destOrd="0" presId="urn:microsoft.com/office/officeart/2005/8/layout/StepDownProcess"/>
    <dgm:cxn modelId="{B3C74F6C-4E75-4061-B3B7-879C6F84466F}" srcId="{3290EFC8-4864-4C0C-8681-2EE57DFB11FA}" destId="{F6776D57-7F20-48D2-B900-955416B83F2A}" srcOrd="1" destOrd="0" parTransId="{77773106-F6B9-49D9-BE3C-A8545210F44C}" sibTransId="{C6B081A0-7131-4BF0-9005-87109E3829AB}"/>
    <dgm:cxn modelId="{C1581857-A302-461F-BA66-2269C18008C1}" srcId="{3290EFC8-4864-4C0C-8681-2EE57DFB11FA}" destId="{CBA52337-E1CE-46B7-8D0E-E50A96143D31}" srcOrd="2" destOrd="0" parTransId="{8EEEA06F-CE58-4CEF-B977-8FD322E487E9}" sibTransId="{137D5EF8-EEBA-447E-BC2D-9286EABA681C}"/>
    <dgm:cxn modelId="{07DB417C-BAFA-4C21-B47E-80C5BD5168A7}" srcId="{3290EFC8-4864-4C0C-8681-2EE57DFB11FA}" destId="{22E07D46-68C0-4E5C-B6A5-7EDDB5C8660D}" srcOrd="3" destOrd="0" parTransId="{9D1D45D2-5464-437F-9796-2066C5E17AA6}" sibTransId="{96EB3EF6-98BD-4891-9104-4EFED64C3516}"/>
    <dgm:cxn modelId="{3F07C6C5-94CF-4CEC-88DB-B3B5C437D2F0}" srcId="{3290EFC8-4864-4C0C-8681-2EE57DFB11FA}" destId="{470BBADB-D697-4A9A-9D8B-53CEEFF49CDB}" srcOrd="4" destOrd="0" parTransId="{DE562A38-E435-4CF7-8B03-10D5EDFA0E9F}" sibTransId="{020F1199-6827-4231-948D-D05E420BCD1D}"/>
    <dgm:cxn modelId="{5A4DC6CF-45AF-42EC-9048-4244D27B52B9}" srcId="{3290EFC8-4864-4C0C-8681-2EE57DFB11FA}" destId="{DC39778E-1D66-4644-A631-F0720DB9F246}" srcOrd="0" destOrd="0" parTransId="{BD8BDF94-0831-4CE1-943B-B6047CBA11FF}" sibTransId="{326CD28C-D563-4ABB-A29E-E37A0846113B}"/>
    <dgm:cxn modelId="{58A0B7E3-99AC-4ACE-8F2D-5CFADE114515}" type="presOf" srcId="{DC39778E-1D66-4644-A631-F0720DB9F246}" destId="{9F80AE0B-C8EA-419C-9582-8F14D8EF9155}" srcOrd="0" destOrd="0" presId="urn:microsoft.com/office/officeart/2005/8/layout/StepDownProcess"/>
    <dgm:cxn modelId="{D240B159-2464-4FD5-B144-9A13ABE51C99}" type="presParOf" srcId="{41B1208B-31C6-4A7E-A7E9-84C4B8675FC0}" destId="{9D18C7E1-32E0-493C-A08E-7C5CD66DCA52}" srcOrd="0" destOrd="0" presId="urn:microsoft.com/office/officeart/2005/8/layout/StepDownProcess"/>
    <dgm:cxn modelId="{658A5A2F-21EA-420E-8554-097EF8CD1841}" type="presParOf" srcId="{9D18C7E1-32E0-493C-A08E-7C5CD66DCA52}" destId="{C0178CCE-CFF6-46E8-B94A-4E0305F38772}" srcOrd="0" destOrd="0" presId="urn:microsoft.com/office/officeart/2005/8/layout/StepDownProcess"/>
    <dgm:cxn modelId="{53226D78-C6AE-4173-81CC-3D2285DBA308}" type="presParOf" srcId="{9D18C7E1-32E0-493C-A08E-7C5CD66DCA52}" destId="{9F80AE0B-C8EA-419C-9582-8F14D8EF9155}" srcOrd="1" destOrd="0" presId="urn:microsoft.com/office/officeart/2005/8/layout/StepDownProcess"/>
    <dgm:cxn modelId="{1E958344-AAEB-4D7A-A92C-11AAFD24D336}" type="presParOf" srcId="{9D18C7E1-32E0-493C-A08E-7C5CD66DCA52}" destId="{8F11E447-C800-4360-B106-AA7B03898EAC}" srcOrd="2" destOrd="0" presId="urn:microsoft.com/office/officeart/2005/8/layout/StepDownProcess"/>
    <dgm:cxn modelId="{7DF2FD42-4451-4203-A434-A6D34C3EE2C6}" type="presParOf" srcId="{41B1208B-31C6-4A7E-A7E9-84C4B8675FC0}" destId="{0707D5C2-38B1-4B76-A831-F7FA06FC500C}" srcOrd="1" destOrd="0" presId="urn:microsoft.com/office/officeart/2005/8/layout/StepDownProcess"/>
    <dgm:cxn modelId="{063F0073-28B2-486C-9C1C-2A6B5BAB0E60}" type="presParOf" srcId="{41B1208B-31C6-4A7E-A7E9-84C4B8675FC0}" destId="{6D770D21-03F2-462E-A146-8DF2422AB748}" srcOrd="2" destOrd="0" presId="urn:microsoft.com/office/officeart/2005/8/layout/StepDownProcess"/>
    <dgm:cxn modelId="{DEECC3A3-ACAE-451D-A1A7-9BFEF47B83D9}" type="presParOf" srcId="{6D770D21-03F2-462E-A146-8DF2422AB748}" destId="{0EC7656F-CD03-476E-8E77-202905656F95}" srcOrd="0" destOrd="0" presId="urn:microsoft.com/office/officeart/2005/8/layout/StepDownProcess"/>
    <dgm:cxn modelId="{44549204-E954-454D-A3C3-F7BD71EA2059}" type="presParOf" srcId="{6D770D21-03F2-462E-A146-8DF2422AB748}" destId="{21115574-BCFE-460D-9E78-6FDCAD9CCF46}" srcOrd="1" destOrd="0" presId="urn:microsoft.com/office/officeart/2005/8/layout/StepDownProcess"/>
    <dgm:cxn modelId="{E35BE869-A892-4F1D-9D22-EF38B6F8636A}" type="presParOf" srcId="{6D770D21-03F2-462E-A146-8DF2422AB748}" destId="{B7103AD2-53CE-483C-9BEF-2587A5926D78}" srcOrd="2" destOrd="0" presId="urn:microsoft.com/office/officeart/2005/8/layout/StepDownProcess"/>
    <dgm:cxn modelId="{172B4964-64E7-4ED4-92A4-78FF0B598E7B}" type="presParOf" srcId="{41B1208B-31C6-4A7E-A7E9-84C4B8675FC0}" destId="{10FCF995-A1D8-44FF-BF4D-E8EB5F276852}" srcOrd="3" destOrd="0" presId="urn:microsoft.com/office/officeart/2005/8/layout/StepDownProcess"/>
    <dgm:cxn modelId="{5CC73678-AB63-42BD-9B18-2D4FB7C3865F}" type="presParOf" srcId="{41B1208B-31C6-4A7E-A7E9-84C4B8675FC0}" destId="{51A1D380-6871-420E-997B-6CB087038277}" srcOrd="4" destOrd="0" presId="urn:microsoft.com/office/officeart/2005/8/layout/StepDownProcess"/>
    <dgm:cxn modelId="{1D7A6320-EF58-4491-A7F7-55A3DA8EC524}" type="presParOf" srcId="{51A1D380-6871-420E-997B-6CB087038277}" destId="{8EBB28C2-554D-4545-A12D-BA6AB251026D}" srcOrd="0" destOrd="0" presId="urn:microsoft.com/office/officeart/2005/8/layout/StepDownProcess"/>
    <dgm:cxn modelId="{057D8355-BD78-4965-9970-8D7816BC19FC}" type="presParOf" srcId="{51A1D380-6871-420E-997B-6CB087038277}" destId="{DB4BA6B5-E866-4A39-9B58-2FBD94F284B0}" srcOrd="1" destOrd="0" presId="urn:microsoft.com/office/officeart/2005/8/layout/StepDownProcess"/>
    <dgm:cxn modelId="{5A70A3F3-D2DC-4785-A365-B070A4C4A74F}" type="presParOf" srcId="{51A1D380-6871-420E-997B-6CB087038277}" destId="{6B64D2F4-4B5A-4BF9-B183-D1CD464E7F7A}" srcOrd="2" destOrd="0" presId="urn:microsoft.com/office/officeart/2005/8/layout/StepDownProcess"/>
    <dgm:cxn modelId="{85A35119-7093-4C39-B0E8-A17455E4DDE6}" type="presParOf" srcId="{41B1208B-31C6-4A7E-A7E9-84C4B8675FC0}" destId="{0ACB4D80-5FF6-46A7-857F-6B0093C3CBC6}" srcOrd="5" destOrd="0" presId="urn:microsoft.com/office/officeart/2005/8/layout/StepDownProcess"/>
    <dgm:cxn modelId="{DAD1B9F3-449C-4679-A37D-5C734AEA8484}" type="presParOf" srcId="{41B1208B-31C6-4A7E-A7E9-84C4B8675FC0}" destId="{F45EEE7E-8989-45C7-9106-F6F3C13C2034}" srcOrd="6" destOrd="0" presId="urn:microsoft.com/office/officeart/2005/8/layout/StepDownProcess"/>
    <dgm:cxn modelId="{40191872-2582-469C-AB12-019D91E496E9}" type="presParOf" srcId="{F45EEE7E-8989-45C7-9106-F6F3C13C2034}" destId="{6595B4D9-11CF-4C0E-BFAB-93BF50CF941C}" srcOrd="0" destOrd="0" presId="urn:microsoft.com/office/officeart/2005/8/layout/StepDownProcess"/>
    <dgm:cxn modelId="{707DBEF3-3CA7-4645-8558-A29D04D2BF8F}" type="presParOf" srcId="{F45EEE7E-8989-45C7-9106-F6F3C13C2034}" destId="{A2A08C43-F6D8-4B3F-AB52-043EE40635FA}" srcOrd="1" destOrd="0" presId="urn:microsoft.com/office/officeart/2005/8/layout/StepDownProcess"/>
    <dgm:cxn modelId="{C14E2191-CD28-4417-A0FA-F1E2AE430749}" type="presParOf" srcId="{F45EEE7E-8989-45C7-9106-F6F3C13C2034}" destId="{842AC1D2-09CE-491F-B511-F47BF8953A28}" srcOrd="2" destOrd="0" presId="urn:microsoft.com/office/officeart/2005/8/layout/StepDownProcess"/>
    <dgm:cxn modelId="{949B8F68-0145-4935-8E3E-90E307DDEE97}" type="presParOf" srcId="{41B1208B-31C6-4A7E-A7E9-84C4B8675FC0}" destId="{02D02A78-5DF4-429E-ACF8-3431F8AA15F8}" srcOrd="7" destOrd="0" presId="urn:microsoft.com/office/officeart/2005/8/layout/StepDownProcess"/>
    <dgm:cxn modelId="{7A04854C-D232-475B-9339-2A0FC1B5AE46}" type="presParOf" srcId="{41B1208B-31C6-4A7E-A7E9-84C4B8675FC0}" destId="{7F0D502B-4348-4A3C-8928-4B763009A186}" srcOrd="8" destOrd="0" presId="urn:microsoft.com/office/officeart/2005/8/layout/StepDownProcess"/>
    <dgm:cxn modelId="{89B3EFDD-631A-48F3-A0E0-5DBCFC51A574}" type="presParOf" srcId="{7F0D502B-4348-4A3C-8928-4B763009A186}" destId="{52C7A846-FD73-4553-8A46-B80E6A71460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56268-0041-4027-84D9-A0248B99C84C}">
      <dsp:nvSpPr>
        <dsp:cNvPr id="0" name=""/>
        <dsp:cNvSpPr/>
      </dsp:nvSpPr>
      <dsp:spPr>
        <a:xfrm>
          <a:off x="0" y="195099"/>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5A326-B0B6-4544-BDEA-B511766CE8B0}">
      <dsp:nvSpPr>
        <dsp:cNvPr id="0" name=""/>
        <dsp:cNvSpPr/>
      </dsp:nvSpPr>
      <dsp:spPr>
        <a:xfrm>
          <a:off x="348996" y="3219"/>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SzPct val="100000"/>
            <a:buFont typeface="Times New Roman" pitchFamily="18" charset="0"/>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Continuous process</a:t>
          </a:r>
          <a:endParaRPr lang="en-IN" sz="2400" kern="1200" dirty="0"/>
        </a:p>
      </dsp:txBody>
      <dsp:txXfrm>
        <a:off x="367730" y="21953"/>
        <a:ext cx="4848476" cy="346292"/>
      </dsp:txXfrm>
    </dsp:sp>
    <dsp:sp modelId="{870E6CB1-DEEC-4AD8-A210-F9CAE17E80E5}">
      <dsp:nvSpPr>
        <dsp:cNvPr id="0" name=""/>
        <dsp:cNvSpPr/>
      </dsp:nvSpPr>
      <dsp:spPr>
        <a:xfrm>
          <a:off x="0" y="784779"/>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AB819-202B-46EA-BC70-CDB6F34AAAAD}">
      <dsp:nvSpPr>
        <dsp:cNvPr id="0" name=""/>
        <dsp:cNvSpPr/>
      </dsp:nvSpPr>
      <dsp:spPr>
        <a:xfrm>
          <a:off x="348996" y="592899"/>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SzPct val="100000"/>
            <a:buFont typeface="Times New Roman" pitchFamily="18" charset="0"/>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End Function </a:t>
          </a:r>
          <a:endParaRPr lang="en-IN" sz="2400" kern="1200" dirty="0"/>
        </a:p>
      </dsp:txBody>
      <dsp:txXfrm>
        <a:off x="367730" y="611633"/>
        <a:ext cx="4848476" cy="346292"/>
      </dsp:txXfrm>
    </dsp:sp>
    <dsp:sp modelId="{E64F32C0-285F-4044-A3F0-7775911D9229}">
      <dsp:nvSpPr>
        <dsp:cNvPr id="0" name=""/>
        <dsp:cNvSpPr/>
      </dsp:nvSpPr>
      <dsp:spPr>
        <a:xfrm>
          <a:off x="0" y="1374460"/>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18F6F-B10A-4D2A-AEE7-6DC74433779B}">
      <dsp:nvSpPr>
        <dsp:cNvPr id="0" name=""/>
        <dsp:cNvSpPr/>
      </dsp:nvSpPr>
      <dsp:spPr>
        <a:xfrm>
          <a:off x="348996" y="1182580"/>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SzPct val="100000"/>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Exercised at all levels</a:t>
          </a:r>
          <a:endParaRPr lang="en-IN" sz="2400" kern="1200" dirty="0"/>
        </a:p>
      </dsp:txBody>
      <dsp:txXfrm>
        <a:off x="367730" y="1201314"/>
        <a:ext cx="4848476" cy="346292"/>
      </dsp:txXfrm>
    </dsp:sp>
    <dsp:sp modelId="{A58756AA-2BD7-4F23-9A70-9B0B6EA9D5C7}">
      <dsp:nvSpPr>
        <dsp:cNvPr id="0" name=""/>
        <dsp:cNvSpPr/>
      </dsp:nvSpPr>
      <dsp:spPr>
        <a:xfrm>
          <a:off x="0" y="1964140"/>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C5005-1A15-4945-A1F8-49B5A94F8416}">
      <dsp:nvSpPr>
        <dsp:cNvPr id="0" name=""/>
        <dsp:cNvSpPr/>
      </dsp:nvSpPr>
      <dsp:spPr>
        <a:xfrm>
          <a:off x="348996" y="1772260"/>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SzPct val="100000"/>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Manage-</a:t>
          </a:r>
          <a:r>
            <a:rPr lang="en-US" sz="2400" kern="1200" dirty="0" err="1">
              <a:solidFill>
                <a:schemeClr val="bg1"/>
              </a:solidFill>
              <a:latin typeface="Times New Roman" panose="02020603050405020304" pitchFamily="18" charset="0"/>
              <a:ea typeface="宋体" pitchFamily="2" charset="-122"/>
              <a:cs typeface="Times New Roman" panose="02020603050405020304" pitchFamily="18" charset="0"/>
            </a:rPr>
            <a:t>ment</a:t>
          </a: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 Function </a:t>
          </a:r>
          <a:endParaRPr lang="en-IN" sz="2400" kern="1200" dirty="0"/>
        </a:p>
      </dsp:txBody>
      <dsp:txXfrm>
        <a:off x="367730" y="1790994"/>
        <a:ext cx="4848476" cy="346292"/>
      </dsp:txXfrm>
    </dsp:sp>
    <dsp:sp modelId="{8BB4A704-69B3-43AE-BA16-234942F42331}">
      <dsp:nvSpPr>
        <dsp:cNvPr id="0" name=""/>
        <dsp:cNvSpPr/>
      </dsp:nvSpPr>
      <dsp:spPr>
        <a:xfrm>
          <a:off x="0" y="2553820"/>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75A46-3354-41BE-B318-1895F26BEF4F}">
      <dsp:nvSpPr>
        <dsp:cNvPr id="0" name=""/>
        <dsp:cNvSpPr/>
      </dsp:nvSpPr>
      <dsp:spPr>
        <a:xfrm>
          <a:off x="348996" y="2361940"/>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Forward looking </a:t>
          </a:r>
        </a:p>
      </dsp:txBody>
      <dsp:txXfrm>
        <a:off x="367730" y="2380674"/>
        <a:ext cx="4848476" cy="346292"/>
      </dsp:txXfrm>
    </dsp:sp>
    <dsp:sp modelId="{3724F760-AF57-4143-9E86-BC3B032E2F87}">
      <dsp:nvSpPr>
        <dsp:cNvPr id="0" name=""/>
        <dsp:cNvSpPr/>
      </dsp:nvSpPr>
      <dsp:spPr>
        <a:xfrm>
          <a:off x="0" y="3143500"/>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6F7801-1D21-44BA-A551-510B7ED3F04F}">
      <dsp:nvSpPr>
        <dsp:cNvPr id="0" name=""/>
        <dsp:cNvSpPr/>
      </dsp:nvSpPr>
      <dsp:spPr>
        <a:xfrm>
          <a:off x="348996" y="2951620"/>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Dynamic process</a:t>
          </a:r>
        </a:p>
      </dsp:txBody>
      <dsp:txXfrm>
        <a:off x="367730" y="2970354"/>
        <a:ext cx="4848476" cy="346292"/>
      </dsp:txXfrm>
    </dsp:sp>
    <dsp:sp modelId="{AA223553-36FE-4B5D-BA46-CC2442E222CA}">
      <dsp:nvSpPr>
        <dsp:cNvPr id="0" name=""/>
        <dsp:cNvSpPr/>
      </dsp:nvSpPr>
      <dsp:spPr>
        <a:xfrm>
          <a:off x="0" y="3733180"/>
          <a:ext cx="6979920"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A8E8A-A4E2-46DC-BC44-2BA930B8B6F7}">
      <dsp:nvSpPr>
        <dsp:cNvPr id="0" name=""/>
        <dsp:cNvSpPr/>
      </dsp:nvSpPr>
      <dsp:spPr>
        <a:xfrm>
          <a:off x="348996" y="3541300"/>
          <a:ext cx="4885944"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77" tIns="0" rIns="18467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ea typeface="宋体" pitchFamily="2" charset="-122"/>
              <a:cs typeface="Times New Roman" panose="02020603050405020304" pitchFamily="18" charset="0"/>
            </a:rPr>
            <a:t>Action Oriented </a:t>
          </a:r>
        </a:p>
      </dsp:txBody>
      <dsp:txXfrm>
        <a:off x="367730" y="3560034"/>
        <a:ext cx="484847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78CCE-CFF6-46E8-B94A-4E0305F38772}">
      <dsp:nvSpPr>
        <dsp:cNvPr id="0" name=""/>
        <dsp:cNvSpPr/>
      </dsp:nvSpPr>
      <dsp:spPr>
        <a:xfrm rot="5400000">
          <a:off x="1590653" y="913328"/>
          <a:ext cx="794647" cy="904677"/>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0AE0B-C8EA-419C-9582-8F14D8EF9155}">
      <dsp:nvSpPr>
        <dsp:cNvPr id="0" name=""/>
        <dsp:cNvSpPr/>
      </dsp:nvSpPr>
      <dsp:spPr>
        <a:xfrm>
          <a:off x="1380120" y="32446"/>
          <a:ext cx="1337717" cy="936359"/>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Setting Standards</a:t>
          </a:r>
          <a:endParaRPr lang="en-IN" sz="1600" kern="1200" dirty="0">
            <a:latin typeface="Times New Roman" panose="02020603050405020304" pitchFamily="18" charset="0"/>
            <a:cs typeface="Times New Roman" panose="02020603050405020304" pitchFamily="18" charset="0"/>
          </a:endParaRPr>
        </a:p>
      </dsp:txBody>
      <dsp:txXfrm>
        <a:off x="1425838" y="78164"/>
        <a:ext cx="1246281" cy="844923"/>
      </dsp:txXfrm>
    </dsp:sp>
    <dsp:sp modelId="{8F11E447-C800-4360-B106-AA7B03898EAC}">
      <dsp:nvSpPr>
        <dsp:cNvPr id="0" name=""/>
        <dsp:cNvSpPr/>
      </dsp:nvSpPr>
      <dsp:spPr>
        <a:xfrm>
          <a:off x="2717838" y="121749"/>
          <a:ext cx="972928" cy="756806"/>
        </a:xfrm>
        <a:prstGeom prst="rect">
          <a:avLst/>
        </a:prstGeom>
        <a:noFill/>
        <a:ln>
          <a:noFill/>
        </a:ln>
        <a:effectLst/>
      </dsp:spPr>
      <dsp:style>
        <a:lnRef idx="0">
          <a:scrgbClr r="0" g="0" b="0"/>
        </a:lnRef>
        <a:fillRef idx="0">
          <a:scrgbClr r="0" g="0" b="0"/>
        </a:fillRef>
        <a:effectRef idx="0">
          <a:scrgbClr r="0" g="0" b="0"/>
        </a:effectRef>
        <a:fontRef idx="minor"/>
      </dsp:style>
    </dsp:sp>
    <dsp:sp modelId="{0EC7656F-CD03-476E-8E77-202905656F95}">
      <dsp:nvSpPr>
        <dsp:cNvPr id="0" name=""/>
        <dsp:cNvSpPr/>
      </dsp:nvSpPr>
      <dsp:spPr>
        <a:xfrm rot="5400000">
          <a:off x="2699763" y="1965169"/>
          <a:ext cx="794647" cy="904677"/>
        </a:xfrm>
        <a:prstGeom prst="bentUpArrow">
          <a:avLst>
            <a:gd name="adj1" fmla="val 32840"/>
            <a:gd name="adj2" fmla="val 25000"/>
            <a:gd name="adj3" fmla="val 35780"/>
          </a:avLst>
        </a:prstGeom>
        <a:solidFill>
          <a:schemeClr val="accent1">
            <a:tint val="50000"/>
            <a:hueOff val="1382563"/>
            <a:satOff val="-1333"/>
            <a:lumOff val="45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15574-BCFE-460D-9E78-6FDCAD9CCF46}">
      <dsp:nvSpPr>
        <dsp:cNvPr id="0" name=""/>
        <dsp:cNvSpPr/>
      </dsp:nvSpPr>
      <dsp:spPr>
        <a:xfrm>
          <a:off x="2489230" y="1084286"/>
          <a:ext cx="1337717" cy="936359"/>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Measurement of actual Performance</a:t>
          </a:r>
          <a:endParaRPr lang="en-IN" sz="1600" kern="1200" dirty="0">
            <a:latin typeface="Times New Roman" panose="02020603050405020304" pitchFamily="18" charset="0"/>
            <a:cs typeface="Times New Roman" panose="02020603050405020304" pitchFamily="18" charset="0"/>
          </a:endParaRPr>
        </a:p>
      </dsp:txBody>
      <dsp:txXfrm>
        <a:off x="2534948" y="1130004"/>
        <a:ext cx="1246281" cy="844923"/>
      </dsp:txXfrm>
    </dsp:sp>
    <dsp:sp modelId="{B7103AD2-53CE-483C-9BEF-2587A5926D78}">
      <dsp:nvSpPr>
        <dsp:cNvPr id="0" name=""/>
        <dsp:cNvSpPr/>
      </dsp:nvSpPr>
      <dsp:spPr>
        <a:xfrm>
          <a:off x="3826948" y="1173589"/>
          <a:ext cx="972928" cy="756806"/>
        </a:xfrm>
        <a:prstGeom prst="rect">
          <a:avLst/>
        </a:prstGeom>
        <a:noFill/>
        <a:ln>
          <a:noFill/>
        </a:ln>
        <a:effectLst/>
      </dsp:spPr>
      <dsp:style>
        <a:lnRef idx="0">
          <a:scrgbClr r="0" g="0" b="0"/>
        </a:lnRef>
        <a:fillRef idx="0">
          <a:scrgbClr r="0" g="0" b="0"/>
        </a:fillRef>
        <a:effectRef idx="0">
          <a:scrgbClr r="0" g="0" b="0"/>
        </a:effectRef>
        <a:fontRef idx="minor"/>
      </dsp:style>
    </dsp:sp>
    <dsp:sp modelId="{8EBB28C2-554D-4545-A12D-BA6AB251026D}">
      <dsp:nvSpPr>
        <dsp:cNvPr id="0" name=""/>
        <dsp:cNvSpPr/>
      </dsp:nvSpPr>
      <dsp:spPr>
        <a:xfrm rot="5400000">
          <a:off x="3808874" y="3205123"/>
          <a:ext cx="794647" cy="904677"/>
        </a:xfrm>
        <a:prstGeom prst="bentUpArrow">
          <a:avLst>
            <a:gd name="adj1" fmla="val 32840"/>
            <a:gd name="adj2" fmla="val 25000"/>
            <a:gd name="adj3" fmla="val 35780"/>
          </a:avLst>
        </a:prstGeom>
        <a:solidFill>
          <a:schemeClr val="accent1">
            <a:tint val="50000"/>
            <a:hueOff val="2765126"/>
            <a:satOff val="-2666"/>
            <a:lumOff val="90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A6B5-E866-4A39-9B58-2FBD94F284B0}">
      <dsp:nvSpPr>
        <dsp:cNvPr id="0" name=""/>
        <dsp:cNvSpPr/>
      </dsp:nvSpPr>
      <dsp:spPr>
        <a:xfrm>
          <a:off x="3598341" y="2136127"/>
          <a:ext cx="1337717" cy="1312588"/>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Comparison of Actual Performance with </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Standards</a:t>
          </a:r>
          <a:endParaRPr lang="en-IN" sz="1600" kern="1200" dirty="0">
            <a:latin typeface="Times New Roman" panose="02020603050405020304" pitchFamily="18" charset="0"/>
            <a:cs typeface="Times New Roman" panose="02020603050405020304" pitchFamily="18" charset="0"/>
          </a:endParaRPr>
        </a:p>
      </dsp:txBody>
      <dsp:txXfrm>
        <a:off x="3662428" y="2200214"/>
        <a:ext cx="1209543" cy="1184414"/>
      </dsp:txXfrm>
    </dsp:sp>
    <dsp:sp modelId="{6B64D2F4-4B5A-4BF9-B183-D1CD464E7F7A}">
      <dsp:nvSpPr>
        <dsp:cNvPr id="0" name=""/>
        <dsp:cNvSpPr/>
      </dsp:nvSpPr>
      <dsp:spPr>
        <a:xfrm>
          <a:off x="4936058" y="2413544"/>
          <a:ext cx="972928" cy="756806"/>
        </a:xfrm>
        <a:prstGeom prst="rect">
          <a:avLst/>
        </a:prstGeom>
        <a:noFill/>
        <a:ln>
          <a:noFill/>
        </a:ln>
        <a:effectLst/>
      </dsp:spPr>
      <dsp:style>
        <a:lnRef idx="0">
          <a:scrgbClr r="0" g="0" b="0"/>
        </a:lnRef>
        <a:fillRef idx="0">
          <a:scrgbClr r="0" g="0" b="0"/>
        </a:fillRef>
        <a:effectRef idx="0">
          <a:scrgbClr r="0" g="0" b="0"/>
        </a:effectRef>
        <a:fontRef idx="minor"/>
      </dsp:style>
    </dsp:sp>
    <dsp:sp modelId="{6595B4D9-11CF-4C0E-BFAB-93BF50CF941C}">
      <dsp:nvSpPr>
        <dsp:cNvPr id="0" name=""/>
        <dsp:cNvSpPr/>
      </dsp:nvSpPr>
      <dsp:spPr>
        <a:xfrm rot="5400000">
          <a:off x="4917984" y="4256964"/>
          <a:ext cx="794647" cy="904677"/>
        </a:xfrm>
        <a:prstGeom prst="bentUpArrow">
          <a:avLst>
            <a:gd name="adj1" fmla="val 32840"/>
            <a:gd name="adj2" fmla="val 25000"/>
            <a:gd name="adj3" fmla="val 35780"/>
          </a:avLst>
        </a:prstGeom>
        <a:solidFill>
          <a:schemeClr val="accent1">
            <a:tint val="50000"/>
            <a:hueOff val="4147688"/>
            <a:satOff val="-3999"/>
            <a:lumOff val="136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08C43-F6D8-4B3F-AB52-043EE40635FA}">
      <dsp:nvSpPr>
        <dsp:cNvPr id="0" name=""/>
        <dsp:cNvSpPr/>
      </dsp:nvSpPr>
      <dsp:spPr>
        <a:xfrm>
          <a:off x="4707451" y="3376082"/>
          <a:ext cx="1337717" cy="936359"/>
        </a:xfrm>
        <a:prstGeom prst="roundRect">
          <a:avLst>
            <a:gd name="adj" fmla="val 1667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Taking Corrective Action</a:t>
          </a:r>
        </a:p>
      </dsp:txBody>
      <dsp:txXfrm>
        <a:off x="4753169" y="3421800"/>
        <a:ext cx="1246281" cy="844923"/>
      </dsp:txXfrm>
    </dsp:sp>
    <dsp:sp modelId="{842AC1D2-09CE-491F-B511-F47BF8953A28}">
      <dsp:nvSpPr>
        <dsp:cNvPr id="0" name=""/>
        <dsp:cNvSpPr/>
      </dsp:nvSpPr>
      <dsp:spPr>
        <a:xfrm>
          <a:off x="6045169" y="3465385"/>
          <a:ext cx="972928" cy="756806"/>
        </a:xfrm>
        <a:prstGeom prst="rect">
          <a:avLst/>
        </a:prstGeom>
        <a:noFill/>
        <a:ln>
          <a:noFill/>
        </a:ln>
        <a:effectLst/>
      </dsp:spPr>
      <dsp:style>
        <a:lnRef idx="0">
          <a:scrgbClr r="0" g="0" b="0"/>
        </a:lnRef>
        <a:fillRef idx="0">
          <a:scrgbClr r="0" g="0" b="0"/>
        </a:fillRef>
        <a:effectRef idx="0">
          <a:scrgbClr r="0" g="0" b="0"/>
        </a:effectRef>
        <a:fontRef idx="minor"/>
      </dsp:style>
    </dsp:sp>
    <dsp:sp modelId="{52C7A846-FD73-4553-8A46-B80E6A71460C}">
      <dsp:nvSpPr>
        <dsp:cNvPr id="0" name=""/>
        <dsp:cNvSpPr/>
      </dsp:nvSpPr>
      <dsp:spPr>
        <a:xfrm>
          <a:off x="5816561" y="4427922"/>
          <a:ext cx="1337717" cy="936359"/>
        </a:xfrm>
        <a:prstGeom prst="roundRect">
          <a:avLst>
            <a:gd name="adj" fmla="val 1667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Follow Up</a:t>
          </a:r>
          <a:endParaRPr lang="en-IN" sz="1600" kern="1200" dirty="0">
            <a:latin typeface="Times New Roman" panose="02020603050405020304" pitchFamily="18" charset="0"/>
            <a:cs typeface="Times New Roman" panose="02020603050405020304" pitchFamily="18" charset="0"/>
          </a:endParaRPr>
        </a:p>
      </dsp:txBody>
      <dsp:txXfrm>
        <a:off x="5862279" y="4473640"/>
        <a:ext cx="1246281" cy="8449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26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52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79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23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66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3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35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36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7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457200" y="1600200"/>
            <a:ext cx="8229600" cy="4530725"/>
          </a:xfrm>
        </p:spPr>
        <p:txBody>
          <a:bodyPr/>
          <a:lstStyle/>
          <a:p>
            <a:pPr lvl="0"/>
            <a:endParaRPr lang="en-IN"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465153B-B432-42D7-8B24-A477C1984DF7}" type="slidenum">
              <a:rPr lang="en-US"/>
              <a:pPr>
                <a:defRPr/>
              </a:pPr>
              <a:t>‹#›</a:t>
            </a:fld>
            <a:endParaRPr lang="en-US"/>
          </a:p>
        </p:txBody>
      </p:sp>
    </p:spTree>
    <p:extLst>
      <p:ext uri="{BB962C8B-B14F-4D97-AF65-F5344CB8AC3E}">
        <p14:creationId xmlns:p14="http://schemas.microsoft.com/office/powerpoint/2010/main" val="23003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6082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5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10605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52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09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78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26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539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1/29/2024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3519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CE0CC0-53BC-0A67-5C6B-E61B801A39B8}"/>
              </a:ext>
            </a:extLst>
          </p:cNvPr>
          <p:cNvSpPr txBox="1"/>
          <p:nvPr/>
        </p:nvSpPr>
        <p:spPr>
          <a:xfrm>
            <a:off x="2468880" y="2598003"/>
            <a:ext cx="4572000" cy="830997"/>
          </a:xfrm>
          <a:prstGeom prst="rect">
            <a:avLst/>
          </a:prstGeom>
          <a:noFill/>
        </p:spPr>
        <p:txBody>
          <a:bodyPr wrap="square">
            <a:spAutoFit/>
          </a:bodyPr>
          <a:lstStyle/>
          <a:p>
            <a:pPr algn="ctr"/>
            <a:r>
              <a:rPr lang="en-US" sz="4800" dirty="0">
                <a:latin typeface="Algerian" panose="04020705040A02060702" pitchFamily="82" charset="0"/>
              </a:rPr>
              <a:t>CONTROLLING</a:t>
            </a:r>
            <a:endParaRPr lang="en-IN" sz="4800" dirty="0">
              <a:latin typeface="Algerian" panose="04020705040A02060702" pitchFamily="82" charset="0"/>
            </a:endParaRPr>
          </a:p>
        </p:txBody>
      </p:sp>
    </p:spTree>
    <p:extLst>
      <p:ext uri="{BB962C8B-B14F-4D97-AF65-F5344CB8AC3E}">
        <p14:creationId xmlns:p14="http://schemas.microsoft.com/office/powerpoint/2010/main" val="75920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2DFF5-EC53-E64F-67A1-6D7710E7B29F}"/>
              </a:ext>
            </a:extLst>
          </p:cNvPr>
          <p:cNvSpPr txBox="1"/>
          <p:nvPr/>
        </p:nvSpPr>
        <p:spPr>
          <a:xfrm>
            <a:off x="817880" y="952681"/>
            <a:ext cx="7508240" cy="3880549"/>
          </a:xfrm>
          <a:prstGeom prst="rect">
            <a:avLst/>
          </a:prstGeom>
          <a:noFill/>
        </p:spPr>
        <p:txBody>
          <a:bodyPr wrap="square">
            <a:spAutoFit/>
          </a:bodyPr>
          <a:lstStyle/>
          <a:p>
            <a:pPr marL="311045" indent="-311045" defTabSz="407526" eaLnBrk="1" hangingPunct="1">
              <a:spcAft>
                <a:spcPts val="1293"/>
              </a:spcAft>
              <a:defRPr/>
            </a:pPr>
            <a:r>
              <a:rPr lang="en-US" sz="2400" dirty="0">
                <a:solidFill>
                  <a:sysClr val="windowText" lastClr="000000"/>
                </a:solidFill>
                <a:latin typeface="Times New Roman" panose="02020603050405020304" pitchFamily="18" charset="0"/>
                <a:cs typeface="Times New Roman" panose="02020603050405020304" pitchFamily="18" charset="0"/>
              </a:rPr>
              <a:t>Once the deviation is identified, a manager has to think about </a:t>
            </a:r>
            <a:r>
              <a:rPr lang="en-US" sz="2400" b="1" dirty="0">
                <a:solidFill>
                  <a:srgbClr val="CC66FF"/>
                </a:solidFill>
                <a:latin typeface="Times New Roman" panose="02020603050405020304" pitchFamily="18" charset="0"/>
                <a:cs typeface="Times New Roman" panose="02020603050405020304" pitchFamily="18" charset="0"/>
              </a:rPr>
              <a:t>various cause </a:t>
            </a:r>
            <a:r>
              <a:rPr lang="en-US" sz="2400" dirty="0">
                <a:solidFill>
                  <a:sysClr val="windowText" lastClr="000000"/>
                </a:solidFill>
                <a:latin typeface="Times New Roman" panose="02020603050405020304" pitchFamily="18" charset="0"/>
                <a:cs typeface="Times New Roman" panose="02020603050405020304" pitchFamily="18" charset="0"/>
              </a:rPr>
              <a:t>which has led to deviation. The causes can be-</a:t>
            </a:r>
          </a:p>
          <a:p>
            <a:pPr marL="457200" indent="-457200" defTabSz="407526" eaLnBrk="1" hangingPunct="1">
              <a:spcAft>
                <a:spcPts val="1293"/>
              </a:spcAft>
              <a:buFont typeface="Arial" pitchFamily="34" charset="0"/>
              <a:buChar char="•"/>
              <a:defRPr/>
            </a:pPr>
            <a:r>
              <a:rPr lang="en-US" sz="2400" dirty="0">
                <a:solidFill>
                  <a:sysClr val="windowText" lastClr="000000"/>
                </a:solidFill>
                <a:latin typeface="Times New Roman" panose="02020603050405020304" pitchFamily="18" charset="0"/>
                <a:cs typeface="Times New Roman" panose="02020603050405020304" pitchFamily="18" charset="0"/>
              </a:rPr>
              <a:t>Erroneous planning,</a:t>
            </a:r>
          </a:p>
          <a:p>
            <a:pPr marL="457200" indent="-457200" defTabSz="407526" eaLnBrk="1" hangingPunct="1">
              <a:spcAft>
                <a:spcPts val="1293"/>
              </a:spcAft>
              <a:buFont typeface="Arial" pitchFamily="34" charset="0"/>
              <a:buChar char="•"/>
              <a:defRPr/>
            </a:pPr>
            <a:r>
              <a:rPr lang="en-US" sz="2400" dirty="0">
                <a:solidFill>
                  <a:sysClr val="windowText" lastClr="000000"/>
                </a:solidFill>
                <a:latin typeface="Times New Roman" panose="02020603050405020304" pitchFamily="18" charset="0"/>
                <a:cs typeface="Times New Roman" panose="02020603050405020304" pitchFamily="18" charset="0"/>
              </a:rPr>
              <a:t>Co-ordination loosens,</a:t>
            </a:r>
          </a:p>
          <a:p>
            <a:pPr marL="457200" indent="-457200" defTabSz="407526" eaLnBrk="1" hangingPunct="1">
              <a:spcAft>
                <a:spcPts val="1293"/>
              </a:spcAft>
              <a:buFont typeface="Arial" pitchFamily="34" charset="0"/>
              <a:buChar char="•"/>
              <a:defRPr/>
            </a:pPr>
            <a:r>
              <a:rPr lang="en-US" sz="2400" dirty="0">
                <a:solidFill>
                  <a:sysClr val="windowText" lastClr="000000"/>
                </a:solidFill>
                <a:latin typeface="Times New Roman" panose="02020603050405020304" pitchFamily="18" charset="0"/>
                <a:cs typeface="Times New Roman" panose="02020603050405020304" pitchFamily="18" charset="0"/>
              </a:rPr>
              <a:t>Implementation of plans is defective</a:t>
            </a:r>
          </a:p>
          <a:p>
            <a:pPr marL="457200" indent="-457200" defTabSz="407526" eaLnBrk="1" hangingPunct="1">
              <a:spcAft>
                <a:spcPts val="1293"/>
              </a:spcAft>
              <a:buFont typeface="Arial" pitchFamily="34" charset="0"/>
              <a:buChar char="•"/>
              <a:defRPr/>
            </a:pPr>
            <a:r>
              <a:rPr lang="en-US" sz="2400" dirty="0">
                <a:solidFill>
                  <a:sysClr val="windowText" lastClr="000000"/>
                </a:solidFill>
                <a:latin typeface="Times New Roman" panose="02020603050405020304" pitchFamily="18" charset="0"/>
                <a:cs typeface="Times New Roman" panose="02020603050405020304" pitchFamily="18" charset="0"/>
              </a:rPr>
              <a:t>Supervision and communication is ineffective, etc.</a:t>
            </a:r>
          </a:p>
          <a:p>
            <a:pPr marL="311045" indent="-311045" defTabSz="407526" eaLnBrk="1" hangingPunct="1">
              <a:spcAft>
                <a:spcPts val="1293"/>
              </a:spcAft>
              <a:defRPr/>
            </a:pP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81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CA4E5A-BDA7-B903-1A4B-81BFD5AD779D}"/>
              </a:ext>
            </a:extLst>
          </p:cNvPr>
          <p:cNvSpPr txBox="1"/>
          <p:nvPr/>
        </p:nvSpPr>
        <p:spPr>
          <a:xfrm>
            <a:off x="726440" y="1314869"/>
            <a:ext cx="7691120" cy="5024452"/>
          </a:xfrm>
          <a:prstGeom prst="rect">
            <a:avLst/>
          </a:prstGeom>
          <a:noFill/>
        </p:spPr>
        <p:txBody>
          <a:bodyPr wrap="square">
            <a:spAutoFit/>
          </a:bodyPr>
          <a:lstStyle/>
          <a:p>
            <a:pPr marL="311045" indent="-311045" algn="just" defTabSz="407526" eaLnBrk="1" hangingPunct="1">
              <a:spcAft>
                <a:spcPts val="1293"/>
              </a:spcAft>
              <a:defRPr/>
            </a:pPr>
            <a:r>
              <a:rPr lang="en-US" sz="2400" dirty="0">
                <a:solidFill>
                  <a:sysClr val="windowText" lastClr="000000"/>
                </a:solidFill>
                <a:latin typeface="Times New Roman" panose="02020603050405020304" pitchFamily="18" charset="0"/>
                <a:cs typeface="Times New Roman" panose="02020603050405020304" pitchFamily="18" charset="0"/>
              </a:rPr>
              <a:t>Once the causes and extent of deviations are known, the manager has to detect those errors and take remedial measures for it. There are two alternatives here-</a:t>
            </a:r>
          </a:p>
          <a:p>
            <a:pPr marL="514350" indent="-514350" algn="just" defTabSz="407526" eaLnBrk="1" hangingPunct="1">
              <a:spcAft>
                <a:spcPts val="1293"/>
              </a:spcAft>
              <a:buFont typeface="+mj-lt"/>
              <a:buAutoNum type="arabicPeriod"/>
              <a:defRPr/>
            </a:pPr>
            <a:r>
              <a:rPr lang="en-US" sz="2400" dirty="0">
                <a:solidFill>
                  <a:sysClr val="windowText" lastClr="000000"/>
                </a:solidFill>
                <a:latin typeface="Times New Roman" panose="02020603050405020304" pitchFamily="18" charset="0"/>
                <a:cs typeface="Times New Roman" panose="02020603050405020304" pitchFamily="18" charset="0"/>
              </a:rPr>
              <a:t>Taking corrective measures for deviations which have occurred;</a:t>
            </a:r>
          </a:p>
          <a:p>
            <a:pPr marL="514350" indent="-514350" algn="just" defTabSz="407526" eaLnBrk="1" hangingPunct="1">
              <a:spcAft>
                <a:spcPts val="1293"/>
              </a:spcAft>
              <a:buFont typeface="+mj-lt"/>
              <a:buAutoNum type="arabicPeriod"/>
              <a:defRPr/>
            </a:pPr>
            <a:r>
              <a:rPr lang="en-US" sz="2400" dirty="0">
                <a:solidFill>
                  <a:sysClr val="windowText" lastClr="000000"/>
                </a:solidFill>
                <a:latin typeface="Times New Roman" panose="02020603050405020304" pitchFamily="18" charset="0"/>
                <a:cs typeface="Times New Roman" panose="02020603050405020304" pitchFamily="18" charset="0"/>
              </a:rPr>
              <a:t>After taking the corrective measures, if the actual performance is not in conformity with plans, the manager can revise the targets. It is here the controlling process comes to an end. </a:t>
            </a:r>
          </a:p>
          <a:p>
            <a:pPr marL="0" indent="0" algn="just" defTabSz="407526" eaLnBrk="1" hangingPunct="1">
              <a:spcAft>
                <a:spcPts val="1293"/>
              </a:spcAft>
              <a:defRPr/>
            </a:pPr>
            <a:r>
              <a:rPr lang="en-US" sz="2400" dirty="0">
                <a:solidFill>
                  <a:sysClr val="windowText" lastClr="000000"/>
                </a:solidFill>
                <a:latin typeface="Times New Roman" panose="02020603050405020304" pitchFamily="18" charset="0"/>
                <a:cs typeface="Times New Roman" panose="02020603050405020304" pitchFamily="18" charset="0"/>
              </a:rPr>
              <a:t>Follow up is an important step because it is only through taking corrective measures, a manager  can exercise controlling.</a:t>
            </a:r>
          </a:p>
        </p:txBody>
      </p:sp>
      <p:sp>
        <p:nvSpPr>
          <p:cNvPr id="5" name="TextBox 4">
            <a:extLst>
              <a:ext uri="{FF2B5EF4-FFF2-40B4-BE49-F238E27FC236}">
                <a16:creationId xmlns:a16="http://schemas.microsoft.com/office/drawing/2014/main" id="{6C1F9348-8958-36AE-6FD0-AEC4061A4658}"/>
              </a:ext>
            </a:extLst>
          </p:cNvPr>
          <p:cNvSpPr txBox="1"/>
          <p:nvPr/>
        </p:nvSpPr>
        <p:spPr>
          <a:xfrm>
            <a:off x="1722120" y="599959"/>
            <a:ext cx="6695440" cy="584775"/>
          </a:xfrm>
          <a:prstGeom prst="rect">
            <a:avLst/>
          </a:prstGeom>
          <a:noFill/>
        </p:spPr>
        <p:txBody>
          <a:bodyPr wrap="square">
            <a:spAutoFit/>
          </a:bodyPr>
          <a:lstStyle/>
          <a:p>
            <a:r>
              <a:rPr lang="en-US" sz="3200" dirty="0">
                <a:solidFill>
                  <a:srgbClr val="000000"/>
                </a:solidFill>
                <a:latin typeface="Algerian" panose="04020705040A02060702" pitchFamily="82" charset="0"/>
              </a:rPr>
              <a:t>Taking Corrective Action</a:t>
            </a:r>
            <a:endParaRPr lang="en-IN" sz="3200" dirty="0">
              <a:latin typeface="Algerian" panose="04020705040A02060702" pitchFamily="82" charset="0"/>
            </a:endParaRPr>
          </a:p>
        </p:txBody>
      </p:sp>
      <p:pic>
        <p:nvPicPr>
          <p:cNvPr id="6" name="Picture 7">
            <a:extLst>
              <a:ext uri="{FF2B5EF4-FFF2-40B4-BE49-F238E27FC236}">
                <a16:creationId xmlns:a16="http://schemas.microsoft.com/office/drawing/2014/main" id="{0DAC0809-C3F8-CDA5-A5C0-7E3C4EB0244A}"/>
              </a:ext>
            </a:extLst>
          </p:cNvPr>
          <p:cNvPicPr>
            <a:picLocks noChangeAspect="1" noChangeArrowheads="1"/>
          </p:cNvPicPr>
          <p:nvPr/>
        </p:nvPicPr>
        <p:blipFill>
          <a:blip r:embed="rId2"/>
          <a:srcRect/>
          <a:stretch>
            <a:fillRect/>
          </a:stretch>
        </p:blipFill>
        <p:spPr bwMode="auto">
          <a:xfrm>
            <a:off x="436880" y="65190"/>
            <a:ext cx="1285240" cy="1249679"/>
          </a:xfrm>
          <a:prstGeom prst="rect">
            <a:avLst/>
          </a:prstGeom>
          <a:noFill/>
          <a:ln w="9525">
            <a:noFill/>
            <a:miter lim="800000"/>
            <a:headEnd/>
            <a:tailEnd/>
          </a:ln>
          <a:effectLst/>
        </p:spPr>
      </p:pic>
    </p:spTree>
    <p:extLst>
      <p:ext uri="{BB962C8B-B14F-4D97-AF65-F5344CB8AC3E}">
        <p14:creationId xmlns:p14="http://schemas.microsoft.com/office/powerpoint/2010/main" val="33575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BD8F-DC90-942D-8583-07A5D8F5D2F0}"/>
              </a:ext>
            </a:extLst>
          </p:cNvPr>
          <p:cNvSpPr txBox="1">
            <a:spLocks/>
          </p:cNvSpPr>
          <p:nvPr/>
        </p:nvSpPr>
        <p:spPr>
          <a:xfrm>
            <a:off x="1172633" y="519097"/>
            <a:ext cx="6798734" cy="1045543"/>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0000"/>
                </a:solidFill>
                <a:latin typeface="Algerian" panose="04020705040A02060702" pitchFamily="82" charset="0"/>
              </a:rPr>
              <a:t>Relationship between planning and controlling</a:t>
            </a:r>
          </a:p>
        </p:txBody>
      </p:sp>
      <p:sp>
        <p:nvSpPr>
          <p:cNvPr id="4" name="TextBox 3">
            <a:extLst>
              <a:ext uri="{FF2B5EF4-FFF2-40B4-BE49-F238E27FC236}">
                <a16:creationId xmlns:a16="http://schemas.microsoft.com/office/drawing/2014/main" id="{240A7156-5CA4-BAC0-456C-F00843336418}"/>
              </a:ext>
            </a:extLst>
          </p:cNvPr>
          <p:cNvSpPr txBox="1"/>
          <p:nvPr/>
        </p:nvSpPr>
        <p:spPr>
          <a:xfrm>
            <a:off x="701040" y="1859340"/>
            <a:ext cx="7721600" cy="3785652"/>
          </a:xfrm>
          <a:prstGeom prst="rect">
            <a:avLst/>
          </a:prstGeom>
          <a:noFill/>
        </p:spPr>
        <p:txBody>
          <a:bodyPr wrap="square">
            <a:spAutoFit/>
          </a:bodyPr>
          <a:lstStyle/>
          <a:p>
            <a:pPr algn="just" eaLnBrk="1" hangingPunct="1"/>
            <a:endParaRPr 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sz="2400" dirty="0">
                <a:solidFill>
                  <a:srgbClr val="000000"/>
                </a:solidFill>
                <a:latin typeface="Times New Roman" panose="02020603050405020304" pitchFamily="18" charset="0"/>
                <a:cs typeface="Times New Roman" panose="02020603050405020304" pitchFamily="18" charset="0"/>
              </a:rPr>
              <a:t>Planning and controlling are two separate </a:t>
            </a:r>
            <a:r>
              <a:rPr lang="en-US" sz="2400" dirty="0" err="1">
                <a:solidFill>
                  <a:srgbClr val="000000"/>
                </a:solidFill>
                <a:latin typeface="Times New Roman" panose="02020603050405020304" pitchFamily="18" charset="0"/>
                <a:cs typeface="Times New Roman" panose="02020603050405020304" pitchFamily="18" charset="0"/>
              </a:rPr>
              <a:t>fuctions</a:t>
            </a:r>
            <a:r>
              <a:rPr lang="en-US" sz="2400" dirty="0">
                <a:solidFill>
                  <a:srgbClr val="000000"/>
                </a:solidFill>
                <a:latin typeface="Times New Roman" panose="02020603050405020304" pitchFamily="18" charset="0"/>
                <a:cs typeface="Times New Roman" panose="02020603050405020304" pitchFamily="18" charset="0"/>
              </a:rPr>
              <a:t> of management, yet they are closely related. </a:t>
            </a:r>
          </a:p>
          <a:p>
            <a:pPr algn="just" eaLnBrk="1" hangingPunct="1"/>
            <a:endParaRPr 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sz="2400" dirty="0">
                <a:solidFill>
                  <a:srgbClr val="000000"/>
                </a:solidFill>
                <a:latin typeface="Times New Roman" panose="02020603050405020304" pitchFamily="18" charset="0"/>
                <a:cs typeface="Times New Roman" panose="02020603050405020304" pitchFamily="18" charset="0"/>
              </a:rPr>
              <a:t>   Without the basis of planning, controlling activities becomes baseless and without controlling, planning becomes a meaningless exercise. </a:t>
            </a:r>
          </a:p>
          <a:p>
            <a:pPr algn="just" eaLnBrk="1" hangingPunct="1"/>
            <a:endParaRPr lang="en-US" sz="2400" dirty="0">
              <a:solidFill>
                <a:srgbClr val="000000"/>
              </a:solidFill>
              <a:latin typeface="Times New Roman" panose="02020603050405020304" pitchFamily="18" charset="0"/>
              <a:cs typeface="Times New Roman" panose="02020603050405020304" pitchFamily="18" charset="0"/>
            </a:endParaRPr>
          </a:p>
          <a:p>
            <a:pPr algn="just" eaLnBrk="1" hangingPunct="1"/>
            <a:r>
              <a:rPr lang="en-US" sz="2400" dirty="0">
                <a:solidFill>
                  <a:srgbClr val="000000"/>
                </a:solidFill>
                <a:latin typeface="Times New Roman" panose="02020603050405020304" pitchFamily="18" charset="0"/>
                <a:cs typeface="Times New Roman" panose="02020603050405020304" pitchFamily="18" charset="0"/>
              </a:rPr>
              <a:t>    In absence of controlling, no purpose can be served by. Therefore, planning and controlling reinforce each other</a:t>
            </a:r>
          </a:p>
        </p:txBody>
      </p:sp>
    </p:spTree>
    <p:extLst>
      <p:ext uri="{BB962C8B-B14F-4D97-AF65-F5344CB8AC3E}">
        <p14:creationId xmlns:p14="http://schemas.microsoft.com/office/powerpoint/2010/main" val="1658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BED25-5F4F-F135-98A6-AC28AE5C02B9}"/>
              </a:ext>
            </a:extLst>
          </p:cNvPr>
          <p:cNvSpPr txBox="1"/>
          <p:nvPr/>
        </p:nvSpPr>
        <p:spPr>
          <a:xfrm>
            <a:off x="889000" y="153858"/>
            <a:ext cx="7366000" cy="6001643"/>
          </a:xfrm>
          <a:prstGeom prst="rect">
            <a:avLst/>
          </a:prstGeom>
          <a:noFill/>
        </p:spPr>
        <p:txBody>
          <a:bodyPr wrap="square">
            <a:spAutoFit/>
          </a:bodyPr>
          <a:lstStyle/>
          <a:p>
            <a:pPr marL="0" indent="0" algn="just" defTabSz="407526" eaLnBrk="1" hangingPunct="1">
              <a:defRPr/>
            </a:pPr>
            <a:endParaRPr lang="en-US" sz="2400" dirty="0">
              <a:latin typeface="Times New Roman" panose="02020603050405020304" pitchFamily="18" charset="0"/>
              <a:cs typeface="Times New Roman" panose="02020603050405020304" pitchFamily="18" charset="0"/>
            </a:endParaRPr>
          </a:p>
          <a:p>
            <a:pPr marL="0" indent="0" algn="just" defTabSz="407526" eaLnBrk="1" hangingPunct="1">
              <a:defRPr/>
            </a:pPr>
            <a:r>
              <a:rPr lang="en-US" sz="2400" dirty="0">
                <a:latin typeface="Times New Roman" panose="02020603050405020304" pitchFamily="18" charset="0"/>
                <a:cs typeface="Times New Roman" panose="02020603050405020304" pitchFamily="18" charset="0"/>
              </a:rPr>
              <a:t>According to Billy Goetz, " Relationship between the two can be summarized in the following points:</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Planning precedes controlling and controlling succeeds planning.</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Planning and controlling are inseparable functions of management.</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Activities are put on rails by planning and they are kept at right place through controlling.</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The process of two works on Systems Approach  </a:t>
            </a:r>
          </a:p>
          <a:p>
            <a:pPr marL="311045" indent="-311045" algn="ctr" defTabSz="407526" eaLnBrk="1" hangingPunct="1">
              <a:defRPr/>
            </a:pPr>
            <a:r>
              <a:rPr lang="en-US" sz="2400" b="1" dirty="0">
                <a:latin typeface="Times New Roman" panose="02020603050405020304" pitchFamily="18" charset="0"/>
                <a:cs typeface="Times New Roman" panose="02020603050405020304" pitchFamily="18" charset="0"/>
              </a:rPr>
              <a:t>Planning    →    Results    →    Corrective Action</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Planning and controlling are integral parts of an organization as both are important for smooth running of an enterprise.</a:t>
            </a:r>
          </a:p>
          <a:p>
            <a:pPr marL="457200" indent="-457200" algn="just" defTabSz="407526" eaLnBrk="1" hangingPunct="1">
              <a:buFont typeface="Arial" pitchFamily="34" charset="0"/>
              <a:buChar char="•"/>
              <a:defRPr/>
            </a:pPr>
            <a:r>
              <a:rPr lang="en-US" sz="2400" dirty="0">
                <a:latin typeface="Times New Roman" panose="02020603050405020304" pitchFamily="18" charset="0"/>
                <a:cs typeface="Times New Roman" panose="02020603050405020304" pitchFamily="18" charset="0"/>
              </a:rPr>
              <a:t>Planning and controlling reinforce each other. Each drives the other function of management.</a:t>
            </a:r>
          </a:p>
        </p:txBody>
      </p:sp>
    </p:spTree>
    <p:extLst>
      <p:ext uri="{BB962C8B-B14F-4D97-AF65-F5344CB8AC3E}">
        <p14:creationId xmlns:p14="http://schemas.microsoft.com/office/powerpoint/2010/main" val="389995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A6A8FD-D7D6-3188-445C-7E3A9FAE0341}"/>
              </a:ext>
            </a:extLst>
          </p:cNvPr>
          <p:cNvSpPr txBox="1">
            <a:spLocks noChangeArrowheads="1"/>
          </p:cNvSpPr>
          <p:nvPr/>
        </p:nvSpPr>
        <p:spPr>
          <a:xfrm>
            <a:off x="1176867" y="488617"/>
            <a:ext cx="6798734" cy="1303867"/>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latin typeface="Algerian" panose="04020705040A02060702" pitchFamily="82" charset="0"/>
                <a:cs typeface="Times New Roman" panose="02020603050405020304" pitchFamily="18" charset="0"/>
              </a:rPr>
              <a:t>COMMONLY KNOWN CONTROL TECHNIQUES</a:t>
            </a:r>
          </a:p>
        </p:txBody>
      </p:sp>
      <p:sp>
        <p:nvSpPr>
          <p:cNvPr id="3" name="Rectangle 3">
            <a:extLst>
              <a:ext uri="{FF2B5EF4-FFF2-40B4-BE49-F238E27FC236}">
                <a16:creationId xmlns:a16="http://schemas.microsoft.com/office/drawing/2014/main" id="{F97369BD-B978-F532-F0B9-6C989B49DBF2}"/>
              </a:ext>
            </a:extLst>
          </p:cNvPr>
          <p:cNvSpPr txBox="1">
            <a:spLocks noChangeArrowheads="1"/>
          </p:cNvSpPr>
          <p:nvPr/>
        </p:nvSpPr>
        <p:spPr>
          <a:xfrm>
            <a:off x="1278465" y="1792484"/>
            <a:ext cx="6798736"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defRPr/>
            </a:pPr>
            <a:r>
              <a:rPr lang="en-US" dirty="0">
                <a:latin typeface="Times New Roman" panose="02020603050405020304" pitchFamily="18" charset="0"/>
                <a:cs typeface="Times New Roman" panose="02020603050405020304" pitchFamily="18" charset="0"/>
              </a:rPr>
              <a:t>BUDGET AS CONTROL TECHNIQUES</a:t>
            </a:r>
          </a:p>
          <a:p>
            <a:pPr>
              <a:lnSpc>
                <a:spcPct val="90000"/>
              </a:lnSpc>
              <a:defRPr/>
            </a:pPr>
            <a:r>
              <a:rPr lang="en-US" dirty="0">
                <a:latin typeface="Times New Roman" panose="02020603050405020304" pitchFamily="18" charset="0"/>
                <a:cs typeface="Times New Roman" panose="02020603050405020304" pitchFamily="18" charset="0"/>
              </a:rPr>
              <a:t>FINANCIAL RATIO ANALYSIS</a:t>
            </a:r>
          </a:p>
          <a:p>
            <a:pPr>
              <a:lnSpc>
                <a:spcPct val="90000"/>
              </a:lnSpc>
              <a:defRPr/>
            </a:pPr>
            <a:r>
              <a:rPr lang="en-US" dirty="0">
                <a:latin typeface="Times New Roman" panose="02020603050405020304" pitchFamily="18" charset="0"/>
                <a:cs typeface="Times New Roman" panose="02020603050405020304" pitchFamily="18" charset="0"/>
              </a:rPr>
              <a:t>OTHER FINANCIAL CONTROL TECHNIQUES</a:t>
            </a:r>
          </a:p>
          <a:p>
            <a:pPr>
              <a:lnSpc>
                <a:spcPct val="90000"/>
              </a:lnSpc>
              <a:defRPr/>
            </a:pPr>
            <a:r>
              <a:rPr lang="en-US" dirty="0">
                <a:latin typeface="Times New Roman" panose="02020603050405020304" pitchFamily="18" charset="0"/>
                <a:cs typeface="Times New Roman" panose="02020603050405020304" pitchFamily="18" charset="0"/>
              </a:rPr>
              <a:t>B.E.P ANALYSIS         </a:t>
            </a:r>
          </a:p>
          <a:p>
            <a:pPr>
              <a:lnSpc>
                <a:spcPct val="90000"/>
              </a:lnSpc>
              <a:defRPr/>
            </a:pPr>
            <a:r>
              <a:rPr lang="en-US" dirty="0">
                <a:latin typeface="Times New Roman" panose="02020603050405020304" pitchFamily="18" charset="0"/>
                <a:cs typeface="Times New Roman" panose="02020603050405020304" pitchFamily="18" charset="0"/>
              </a:rPr>
              <a:t>BALANCED SCORECARD</a:t>
            </a:r>
          </a:p>
          <a:p>
            <a:pPr>
              <a:lnSpc>
                <a:spcPct val="90000"/>
              </a:lnSpc>
              <a:defRPr/>
            </a:pPr>
            <a:r>
              <a:rPr lang="en-US" dirty="0">
                <a:latin typeface="Times New Roman" panose="02020603050405020304" pitchFamily="18" charset="0"/>
                <a:cs typeface="Times New Roman" panose="02020603050405020304" pitchFamily="18" charset="0"/>
              </a:rPr>
              <a:t>BENCHMARKING</a:t>
            </a:r>
          </a:p>
          <a:p>
            <a:pPr>
              <a:lnSpc>
                <a:spcPct val="90000"/>
              </a:lnSpc>
              <a:defRPr/>
            </a:pPr>
            <a:endParaRPr lang="en-US" dirty="0">
              <a:latin typeface="Times New Roman" panose="02020603050405020304" pitchFamily="18" charset="0"/>
              <a:cs typeface="Times New Roman" panose="02020603050405020304" pitchFamily="18" charset="0"/>
            </a:endParaRPr>
          </a:p>
          <a:p>
            <a:pPr>
              <a:lnSpc>
                <a:spcPct val="90000"/>
              </a:lnSpc>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73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5"/>
          <p:cNvSpPr>
            <a:spLocks noGrp="1" noChangeArrowheads="1" noTextEdit="1"/>
          </p:cNvSpPr>
          <p:nvPr>
            <p:ph type="tbl" idx="1"/>
          </p:nvPr>
        </p:nvSpPr>
        <p:spPr>
          <a:xfrm>
            <a:off x="9525000" y="4038600"/>
            <a:ext cx="2895600" cy="4454525"/>
          </a:xfrm>
        </p:spPr>
      </p:sp>
      <p:sp>
        <p:nvSpPr>
          <p:cNvPr id="65539" name="Rectangle 3"/>
          <p:cNvSpPr>
            <a:spLocks noGrp="1" noChangeArrowheads="1"/>
          </p:cNvSpPr>
          <p:nvPr>
            <p:ph type="body" idx="4294967295"/>
          </p:nvPr>
        </p:nvSpPr>
        <p:spPr>
          <a:xfrm>
            <a:off x="1290320" y="1010920"/>
            <a:ext cx="5882640" cy="4530725"/>
          </a:xfrm>
        </p:spPr>
        <p:txBody>
          <a:bodyPr>
            <a:normAutofit/>
          </a:bodyPr>
          <a:lstStyle/>
          <a:p>
            <a:pPr eaLnBrk="1" hangingPunct="1">
              <a:defRPr/>
            </a:pPr>
            <a:r>
              <a:rPr lang="en-US" dirty="0">
                <a:latin typeface="Times New Roman" panose="02020603050405020304" pitchFamily="18" charset="0"/>
                <a:cs typeface="Times New Roman" panose="02020603050405020304" pitchFamily="18" charset="0"/>
              </a:rPr>
              <a:t>LINEAR PROGRAMMING</a:t>
            </a:r>
          </a:p>
          <a:p>
            <a:pPr eaLnBrk="1" hangingPunct="1">
              <a:defRPr/>
            </a:pPr>
            <a:r>
              <a:rPr lang="en-US" dirty="0">
                <a:latin typeface="Times New Roman" panose="02020603050405020304" pitchFamily="18" charset="0"/>
                <a:cs typeface="Times New Roman" panose="02020603050405020304" pitchFamily="18" charset="0"/>
              </a:rPr>
              <a:t>GANTT CHART</a:t>
            </a:r>
          </a:p>
          <a:p>
            <a:pPr eaLnBrk="1" hangingPunct="1">
              <a:defRPr/>
            </a:pPr>
            <a:r>
              <a:rPr lang="en-US" dirty="0">
                <a:latin typeface="Times New Roman" panose="02020603050405020304" pitchFamily="18" charset="0"/>
                <a:cs typeface="Times New Roman" panose="02020603050405020304" pitchFamily="18" charset="0"/>
              </a:rPr>
              <a:t>PROGRAM EVALUATION &amp; REVIEW TECHNIQUES(PERT)</a:t>
            </a:r>
          </a:p>
          <a:p>
            <a:pPr eaLnBrk="1" hangingPunct="1">
              <a:defRPr/>
            </a:pPr>
            <a:r>
              <a:rPr lang="en-US" dirty="0">
                <a:latin typeface="Times New Roman" panose="02020603050405020304" pitchFamily="18" charset="0"/>
                <a:cs typeface="Times New Roman" panose="02020603050405020304" pitchFamily="18" charset="0"/>
              </a:rPr>
              <a:t>INFORMATION TECHNOLOGY</a:t>
            </a:r>
          </a:p>
          <a:p>
            <a:pPr eaLnBrk="1" hangingPunct="1">
              <a:defRPr/>
            </a:pPr>
            <a:r>
              <a:rPr lang="en-US" dirty="0">
                <a:latin typeface="Times New Roman" panose="02020603050405020304" pitchFamily="18" charset="0"/>
                <a:cs typeface="Times New Roman" panose="02020603050405020304" pitchFamily="18" charset="0"/>
              </a:rPr>
              <a:t>MANAGEMENT BY EXCEPTION</a:t>
            </a:r>
          </a:p>
          <a:p>
            <a:pPr eaLnBrk="1" hangingPunct="1">
              <a:defRPr/>
            </a:pPr>
            <a:r>
              <a:rPr lang="en-US" dirty="0">
                <a:latin typeface="Times New Roman" panose="02020603050405020304" pitchFamily="18" charset="0"/>
                <a:cs typeface="Times New Roman" panose="02020603050405020304" pitchFamily="18" charset="0"/>
              </a:rPr>
              <a:t>VALUE CHAIN ANALYSIS</a:t>
            </a:r>
          </a:p>
          <a:p>
            <a:pPr eaLnBrk="1" hangingPunct="1">
              <a:defRPr/>
            </a:pPr>
            <a:r>
              <a:rPr lang="en-US" dirty="0">
                <a:latin typeface="Times New Roman" panose="02020603050405020304" pitchFamily="18" charset="0"/>
                <a:cs typeface="Times New Roman" panose="02020603050405020304" pitchFamily="18" charset="0"/>
              </a:rPr>
              <a:t>INVENTORY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898"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5539">
                                            <p:txEl>
                                              <p:pRg st="0" end="0"/>
                                            </p:txEl>
                                          </p:spTgt>
                                        </p:tgtEl>
                                        <p:attrNameLst>
                                          <p:attrName>style.visibility</p:attrName>
                                        </p:attrNameLst>
                                      </p:cBhvr>
                                      <p:to>
                                        <p:strVal val="visible"/>
                                      </p:to>
                                    </p:set>
                                    <p:animEffect transition="in" filter="fade">
                                      <p:cBhvr>
                                        <p:cTn id="15" dur="1000"/>
                                        <p:tgtEl>
                                          <p:spTgt spid="65539">
                                            <p:txEl>
                                              <p:pRg st="0" end="0"/>
                                            </p:txEl>
                                          </p:spTgt>
                                        </p:tgtEl>
                                      </p:cBhvr>
                                    </p:animEffect>
                                    <p:anim calcmode="lin" valueType="num">
                                      <p:cBhvr>
                                        <p:cTn id="16"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55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55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5539">
                                            <p:txEl>
                                              <p:pRg st="1" end="1"/>
                                            </p:txEl>
                                          </p:spTgt>
                                        </p:tgtEl>
                                        <p:attrNameLst>
                                          <p:attrName>style.visibility</p:attrName>
                                        </p:attrNameLst>
                                      </p:cBhvr>
                                      <p:to>
                                        <p:strVal val="visible"/>
                                      </p:to>
                                    </p:set>
                                    <p:animEffect transition="in" filter="fade">
                                      <p:cBhvr>
                                        <p:cTn id="23" dur="1000"/>
                                        <p:tgtEl>
                                          <p:spTgt spid="65539">
                                            <p:txEl>
                                              <p:pRg st="1" end="1"/>
                                            </p:txEl>
                                          </p:spTgt>
                                        </p:tgtEl>
                                      </p:cBhvr>
                                    </p:animEffect>
                                    <p:anim calcmode="lin" valueType="num">
                                      <p:cBhvr>
                                        <p:cTn id="24"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553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55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5539">
                                            <p:txEl>
                                              <p:pRg st="2" end="2"/>
                                            </p:txEl>
                                          </p:spTgt>
                                        </p:tgtEl>
                                        <p:attrNameLst>
                                          <p:attrName>style.visibility</p:attrName>
                                        </p:attrNameLst>
                                      </p:cBhvr>
                                      <p:to>
                                        <p:strVal val="visible"/>
                                      </p:to>
                                    </p:set>
                                    <p:animEffect transition="in" filter="fade">
                                      <p:cBhvr>
                                        <p:cTn id="31" dur="1000"/>
                                        <p:tgtEl>
                                          <p:spTgt spid="65539">
                                            <p:txEl>
                                              <p:pRg st="2" end="2"/>
                                            </p:txEl>
                                          </p:spTgt>
                                        </p:tgtEl>
                                      </p:cBhvr>
                                    </p:animEffect>
                                    <p:anim calcmode="lin" valueType="num">
                                      <p:cBhvr>
                                        <p:cTn id="32"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553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55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5539">
                                            <p:txEl>
                                              <p:pRg st="3" end="3"/>
                                            </p:txEl>
                                          </p:spTgt>
                                        </p:tgtEl>
                                        <p:attrNameLst>
                                          <p:attrName>style.visibility</p:attrName>
                                        </p:attrNameLst>
                                      </p:cBhvr>
                                      <p:to>
                                        <p:strVal val="visible"/>
                                      </p:to>
                                    </p:set>
                                    <p:animEffect transition="in" filter="fade">
                                      <p:cBhvr>
                                        <p:cTn id="39" dur="1000"/>
                                        <p:tgtEl>
                                          <p:spTgt spid="65539">
                                            <p:txEl>
                                              <p:pRg st="3" end="3"/>
                                            </p:txEl>
                                          </p:spTgt>
                                        </p:tgtEl>
                                      </p:cBhvr>
                                    </p:animEffect>
                                    <p:anim calcmode="lin" valueType="num">
                                      <p:cBhvr>
                                        <p:cTn id="40" dur="10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553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55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5539">
                                            <p:txEl>
                                              <p:pRg st="4" end="4"/>
                                            </p:txEl>
                                          </p:spTgt>
                                        </p:tgtEl>
                                        <p:attrNameLst>
                                          <p:attrName>style.visibility</p:attrName>
                                        </p:attrNameLst>
                                      </p:cBhvr>
                                      <p:to>
                                        <p:strVal val="visible"/>
                                      </p:to>
                                    </p:set>
                                    <p:animEffect transition="in" filter="fade">
                                      <p:cBhvr>
                                        <p:cTn id="47" dur="1000"/>
                                        <p:tgtEl>
                                          <p:spTgt spid="65539">
                                            <p:txEl>
                                              <p:pRg st="4" end="4"/>
                                            </p:txEl>
                                          </p:spTgt>
                                        </p:tgtEl>
                                      </p:cBhvr>
                                    </p:animEffect>
                                    <p:anim calcmode="lin" valueType="num">
                                      <p:cBhvr>
                                        <p:cTn id="48" dur="10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553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55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5539">
                                            <p:txEl>
                                              <p:pRg st="5" end="5"/>
                                            </p:txEl>
                                          </p:spTgt>
                                        </p:tgtEl>
                                        <p:attrNameLst>
                                          <p:attrName>style.visibility</p:attrName>
                                        </p:attrNameLst>
                                      </p:cBhvr>
                                      <p:to>
                                        <p:strVal val="visible"/>
                                      </p:to>
                                    </p:set>
                                    <p:animEffect transition="in" filter="fade">
                                      <p:cBhvr>
                                        <p:cTn id="55" dur="1000"/>
                                        <p:tgtEl>
                                          <p:spTgt spid="65539">
                                            <p:txEl>
                                              <p:pRg st="5" end="5"/>
                                            </p:txEl>
                                          </p:spTgt>
                                        </p:tgtEl>
                                      </p:cBhvr>
                                    </p:animEffect>
                                    <p:anim calcmode="lin" valueType="num">
                                      <p:cBhvr>
                                        <p:cTn id="56" dur="10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6553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6553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65539">
                                            <p:txEl>
                                              <p:pRg st="6" end="6"/>
                                            </p:txEl>
                                          </p:spTgt>
                                        </p:tgtEl>
                                        <p:attrNameLst>
                                          <p:attrName>style.visibility</p:attrName>
                                        </p:attrNameLst>
                                      </p:cBhvr>
                                      <p:to>
                                        <p:strVal val="visible"/>
                                      </p:to>
                                    </p:set>
                                    <p:animEffect transition="in" filter="fade">
                                      <p:cBhvr>
                                        <p:cTn id="63" dur="1000"/>
                                        <p:tgtEl>
                                          <p:spTgt spid="65539">
                                            <p:txEl>
                                              <p:pRg st="6" end="6"/>
                                            </p:txEl>
                                          </p:spTgt>
                                        </p:tgtEl>
                                      </p:cBhvr>
                                    </p:animEffect>
                                    <p:anim calcmode="lin" valueType="num">
                                      <p:cBhvr>
                                        <p:cTn id="64" dur="10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65539">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6553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Balanced Scorecard Explained with Examples - YouTube">
            <a:extLst>
              <a:ext uri="{FF2B5EF4-FFF2-40B4-BE49-F238E27FC236}">
                <a16:creationId xmlns:a16="http://schemas.microsoft.com/office/drawing/2014/main" id="{28B5E75D-0740-7CB4-5EB2-088C961BE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558800"/>
            <a:ext cx="8229600" cy="57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6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0C09A-2A99-A326-4C77-5C0E9263A158}"/>
              </a:ext>
            </a:extLst>
          </p:cNvPr>
          <p:cNvPicPr>
            <a:picLocks noChangeAspect="1"/>
          </p:cNvPicPr>
          <p:nvPr/>
        </p:nvPicPr>
        <p:blipFill>
          <a:blip r:embed="rId2"/>
          <a:stretch>
            <a:fillRect/>
          </a:stretch>
        </p:blipFill>
        <p:spPr>
          <a:xfrm>
            <a:off x="711200" y="456420"/>
            <a:ext cx="7691120" cy="5852940"/>
          </a:xfrm>
          <a:prstGeom prst="rect">
            <a:avLst/>
          </a:prstGeom>
        </p:spPr>
      </p:pic>
    </p:spTree>
    <p:extLst>
      <p:ext uri="{BB962C8B-B14F-4D97-AF65-F5344CB8AC3E}">
        <p14:creationId xmlns:p14="http://schemas.microsoft.com/office/powerpoint/2010/main" val="368602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2ADD84-F54F-A58D-5B1D-8E974056EF92}"/>
              </a:ext>
            </a:extLst>
          </p:cNvPr>
          <p:cNvSpPr txBox="1">
            <a:spLocks noChangeArrowheads="1"/>
          </p:cNvSpPr>
          <p:nvPr/>
        </p:nvSpPr>
        <p:spPr>
          <a:xfrm>
            <a:off x="1081193" y="813737"/>
            <a:ext cx="6798734" cy="75090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a:latin typeface="Algerian" panose="04020705040A02060702" pitchFamily="82" charset="0"/>
              </a:rPr>
              <a:t>GANTT CHART</a:t>
            </a:r>
            <a:endParaRPr lang="en-US" sz="3200" dirty="0">
              <a:latin typeface="Algerian" panose="04020705040A02060702" pitchFamily="82" charset="0"/>
            </a:endParaRPr>
          </a:p>
        </p:txBody>
      </p:sp>
      <p:sp>
        <p:nvSpPr>
          <p:cNvPr id="5" name="Rectangle 3">
            <a:extLst>
              <a:ext uri="{FF2B5EF4-FFF2-40B4-BE49-F238E27FC236}">
                <a16:creationId xmlns:a16="http://schemas.microsoft.com/office/drawing/2014/main" id="{A2015859-17E6-569A-D543-DA1EDE0526F6}"/>
              </a:ext>
            </a:extLst>
          </p:cNvPr>
          <p:cNvSpPr txBox="1">
            <a:spLocks noChangeArrowheads="1"/>
          </p:cNvSpPr>
          <p:nvPr/>
        </p:nvSpPr>
        <p:spPr>
          <a:xfrm>
            <a:off x="1152313" y="1951655"/>
            <a:ext cx="7223761" cy="2671145"/>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defRPr/>
            </a:pPr>
            <a:r>
              <a:rPr lang="en-US" sz="2000" dirty="0">
                <a:latin typeface="Times New Roman" panose="02020603050405020304" pitchFamily="18" charset="0"/>
                <a:cs typeface="Times New Roman" panose="02020603050405020304" pitchFamily="18" charset="0"/>
              </a:rPr>
              <a:t>This chart system was developed by </a:t>
            </a:r>
            <a:r>
              <a:rPr lang="en-US" sz="2000" b="1" dirty="0">
                <a:latin typeface="Times New Roman" panose="02020603050405020304" pitchFamily="18" charset="0"/>
                <a:cs typeface="Times New Roman" panose="02020603050405020304" pitchFamily="18" charset="0"/>
              </a:rPr>
              <a:t>henry l. Gantt.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nSpc>
                <a:spcPct val="90000"/>
              </a:lnSpc>
              <a:defRPr/>
            </a:pPr>
            <a:r>
              <a:rPr lang="en-US" sz="2000" b="1" dirty="0">
                <a:latin typeface="Times New Roman" panose="02020603050405020304" pitchFamily="18" charset="0"/>
                <a:cs typeface="Times New Roman" panose="02020603050405020304" pitchFamily="18" charset="0"/>
              </a:rPr>
              <a:t>Gantt chart-</a:t>
            </a:r>
            <a:r>
              <a:rPr lang="en-US" sz="2000" dirty="0">
                <a:latin typeface="Times New Roman" panose="02020603050405020304" pitchFamily="18" charset="0"/>
                <a:cs typeface="Times New Roman" panose="02020603050405020304" pitchFamily="18" charset="0"/>
              </a:rPr>
              <a:t> a bar chart that shows the time relationships between the “events” of a production program.</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nSpc>
                <a:spcPct val="90000"/>
              </a:lnSpc>
              <a:defRPr/>
            </a:pPr>
            <a:r>
              <a:rPr lang="en-US" sz="2000" b="1" dirty="0">
                <a:latin typeface="Times New Roman" panose="02020603050405020304" pitchFamily="18" charset="0"/>
                <a:cs typeface="Times New Roman" panose="02020603050405020304" pitchFamily="18" charset="0"/>
              </a:rPr>
              <a:t>Milestone budgeting or milepost- </a:t>
            </a:r>
            <a:r>
              <a:rPr lang="en-US" sz="2000" dirty="0">
                <a:latin typeface="Times New Roman" panose="02020603050405020304" pitchFamily="18" charset="0"/>
                <a:cs typeface="Times New Roman" panose="02020603050405020304" pitchFamily="18" charset="0"/>
              </a:rPr>
              <a:t>advanced technique of </a:t>
            </a:r>
            <a:r>
              <a:rPr lang="en-US" sz="2000" dirty="0" err="1">
                <a:latin typeface="Times New Roman" panose="02020603050405020304" pitchFamily="18" charset="0"/>
                <a:cs typeface="Times New Roman" panose="02020603050405020304" pitchFamily="18" charset="0"/>
              </a:rPr>
              <a:t>gantt</a:t>
            </a:r>
            <a:r>
              <a:rPr lang="en-US" sz="2000" dirty="0">
                <a:latin typeface="Times New Roman" panose="02020603050405020304" pitchFamily="18" charset="0"/>
                <a:cs typeface="Times New Roman" panose="02020603050405020304" pitchFamily="18" charset="0"/>
              </a:rPr>
              <a:t> chart milestone breaks a project down into controllable pieces.</a:t>
            </a:r>
          </a:p>
        </p:txBody>
      </p:sp>
    </p:spTree>
    <p:extLst>
      <p:ext uri="{BB962C8B-B14F-4D97-AF65-F5344CB8AC3E}">
        <p14:creationId xmlns:p14="http://schemas.microsoft.com/office/powerpoint/2010/main" val="143479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3">
            <a:extLst>
              <a:ext uri="{FF2B5EF4-FFF2-40B4-BE49-F238E27FC236}">
                <a16:creationId xmlns:a16="http://schemas.microsoft.com/office/drawing/2014/main" id="{B899E2D9-AD55-7BEA-9B1A-D930DD9F0FD2}"/>
              </a:ext>
            </a:extLst>
          </p:cNvPr>
          <p:cNvPicPr>
            <a:picLocks noChangeAspect="1" noChangeArrowheads="1"/>
          </p:cNvPicPr>
          <p:nvPr/>
        </p:nvPicPr>
        <p:blipFill>
          <a:blip r:embed="rId2"/>
          <a:srcRect/>
          <a:stretch>
            <a:fillRect/>
          </a:stretch>
        </p:blipFill>
        <p:spPr bwMode="auto">
          <a:xfrm>
            <a:off x="904240" y="1066801"/>
            <a:ext cx="7457440" cy="4897120"/>
          </a:xfrm>
          <a:prstGeom prst="rect">
            <a:avLst/>
          </a:prstGeom>
          <a:noFill/>
          <a:ln w="9525">
            <a:noFill/>
            <a:miter lim="800000"/>
            <a:headEnd/>
            <a:tailEnd/>
          </a:ln>
        </p:spPr>
      </p:pic>
    </p:spTree>
    <p:extLst>
      <p:ext uri="{BB962C8B-B14F-4D97-AF65-F5344CB8AC3E}">
        <p14:creationId xmlns:p14="http://schemas.microsoft.com/office/powerpoint/2010/main" val="3910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CCEC9-BC5A-DE1C-0421-EB1A7007F6EA}"/>
              </a:ext>
            </a:extLst>
          </p:cNvPr>
          <p:cNvSpPr txBox="1"/>
          <p:nvPr/>
        </p:nvSpPr>
        <p:spPr>
          <a:xfrm>
            <a:off x="961137" y="1075844"/>
            <a:ext cx="7451343" cy="4160883"/>
          </a:xfrm>
          <a:prstGeom prst="rect">
            <a:avLst/>
          </a:prstGeom>
          <a:noFill/>
        </p:spPr>
        <p:txBody>
          <a:bodyPr wrap="square">
            <a:spAutoFit/>
          </a:bodyPr>
          <a:lstStyle/>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Concept and process of control. </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Control techniques </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Human aspects of control as a feedback system </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Feed forward control </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Preventive control </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Profit and loss control through return on investment</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The use of computer for controlling and Decision making</a:t>
            </a:r>
          </a:p>
          <a:p>
            <a:pPr marL="630238" indent="-630238" algn="just">
              <a:lnSpc>
                <a:spcPct val="107000"/>
              </a:lnSpc>
              <a:spcAft>
                <a:spcPts val="600"/>
              </a:spcAft>
              <a:buFont typeface="Wingdings" panose="05000000000000000000" pitchFamily="2" charset="2"/>
              <a:buChar char="Ø"/>
            </a:pPr>
            <a:r>
              <a:rPr lang="en-IN" sz="2400" kern="100" dirty="0">
                <a:latin typeface="Times New Roman" panose="02020603050405020304" pitchFamily="18" charset="0"/>
                <a:ea typeface="Calibri" panose="020F0502020204030204" pitchFamily="34" charset="0"/>
                <a:cs typeface="Times New Roman" panose="02020603050405020304" pitchFamily="18" charset="0"/>
              </a:rPr>
              <a:t>The challenges created by IT as a control tool.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93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1B4B037-FA65-29E4-9385-FAFBA284373B}"/>
              </a:ext>
            </a:extLst>
          </p:cNvPr>
          <p:cNvSpPr txBox="1">
            <a:spLocks noChangeArrowheads="1"/>
          </p:cNvSpPr>
          <p:nvPr/>
        </p:nvSpPr>
        <p:spPr>
          <a:xfrm>
            <a:off x="1369906" y="596055"/>
            <a:ext cx="6798734" cy="541866"/>
          </a:xfrm>
          <a:prstGeom prst="rect">
            <a:avLst/>
          </a:prstGeom>
        </p:spPr>
        <p:txBody>
          <a:bodyPr>
            <a:normAutofit lnSpcReduction="1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latin typeface="Algerian" panose="04020705040A02060702" pitchFamily="82" charset="0"/>
              </a:rPr>
              <a:t>CRITICAL PATH METHOD(CPM)</a:t>
            </a:r>
          </a:p>
        </p:txBody>
      </p:sp>
      <p:sp>
        <p:nvSpPr>
          <p:cNvPr id="3" name="Rectangle 3">
            <a:extLst>
              <a:ext uri="{FF2B5EF4-FFF2-40B4-BE49-F238E27FC236}">
                <a16:creationId xmlns:a16="http://schemas.microsoft.com/office/drawing/2014/main" id="{ECA83504-DEEF-DD62-8360-59B9A62CCC46}"/>
              </a:ext>
            </a:extLst>
          </p:cNvPr>
          <p:cNvSpPr txBox="1">
            <a:spLocks noChangeArrowheads="1"/>
          </p:cNvSpPr>
          <p:nvPr/>
        </p:nvSpPr>
        <p:spPr>
          <a:xfrm>
            <a:off x="650240" y="1260775"/>
            <a:ext cx="7752080"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80000"/>
              </a:lnSpc>
              <a:defRPr/>
            </a:pPr>
            <a:r>
              <a:rPr lang="en-US" dirty="0">
                <a:latin typeface="Times New Roman" panose="02020603050405020304" pitchFamily="18" charset="0"/>
                <a:cs typeface="Times New Roman" panose="02020603050405020304" pitchFamily="18" charset="0"/>
              </a:rPr>
              <a:t>Developed by </a:t>
            </a:r>
            <a:r>
              <a:rPr lang="en-US" dirty="0" err="1">
                <a:latin typeface="Times New Roman" panose="02020603050405020304" pitchFamily="18" charset="0"/>
                <a:cs typeface="Times New Roman" panose="02020603050405020304" pitchFamily="18" charset="0"/>
              </a:rPr>
              <a:t>m.R.</a:t>
            </a:r>
            <a:r>
              <a:rPr lang="en-US" dirty="0">
                <a:latin typeface="Times New Roman" panose="02020603050405020304" pitchFamily="18" charset="0"/>
                <a:cs typeface="Times New Roman" panose="02020603050405020304" pitchFamily="18" charset="0"/>
              </a:rPr>
              <a:t> Walker of </a:t>
            </a:r>
            <a:r>
              <a:rPr lang="en-US" dirty="0" err="1">
                <a:latin typeface="Times New Roman" panose="02020603050405020304" pitchFamily="18" charset="0"/>
                <a:cs typeface="Times New Roman" panose="02020603050405020304" pitchFamily="18" charset="0"/>
              </a:rPr>
              <a:t>usa</a:t>
            </a:r>
            <a:r>
              <a:rPr lang="en-US" dirty="0">
                <a:latin typeface="Times New Roman" panose="02020603050405020304" pitchFamily="18" charset="0"/>
                <a:cs typeface="Times New Roman" panose="02020603050405020304" pitchFamily="18" charset="0"/>
              </a:rPr>
              <a:t> in 1956.</a:t>
            </a:r>
          </a:p>
          <a:p>
            <a:pPr>
              <a:lnSpc>
                <a:spcPct val="80000"/>
              </a:lnSpc>
              <a:defRPr/>
            </a:pPr>
            <a:r>
              <a:rPr lang="en-US" dirty="0">
                <a:latin typeface="Times New Roman" panose="02020603050405020304" pitchFamily="18" charset="0"/>
                <a:cs typeface="Times New Roman" panose="02020603050405020304" pitchFamily="18" charset="0"/>
              </a:rPr>
              <a:t>It is used for </a:t>
            </a:r>
            <a:r>
              <a:rPr lang="en-US" dirty="0" err="1">
                <a:latin typeface="Times New Roman" panose="02020603050405020304" pitchFamily="18" charset="0"/>
                <a:cs typeface="Times New Roman" panose="02020603050405020304" pitchFamily="18" charset="0"/>
              </a:rPr>
              <a:t>optimising</a:t>
            </a:r>
            <a:r>
              <a:rPr lang="en-US" dirty="0">
                <a:latin typeface="Times New Roman" panose="02020603050405020304" pitchFamily="18" charset="0"/>
                <a:cs typeface="Times New Roman" panose="02020603050405020304" pitchFamily="18" charset="0"/>
              </a:rPr>
              <a:t> resource allocation and </a:t>
            </a:r>
            <a:r>
              <a:rPr lang="en-US" dirty="0" err="1">
                <a:latin typeface="Times New Roman" panose="02020603050405020304" pitchFamily="18" charset="0"/>
                <a:cs typeface="Times New Roman" panose="02020603050405020304" pitchFamily="18" charset="0"/>
              </a:rPr>
              <a:t>minimising</a:t>
            </a:r>
            <a:r>
              <a:rPr lang="en-US" dirty="0">
                <a:latin typeface="Times New Roman" panose="02020603050405020304" pitchFamily="18" charset="0"/>
                <a:cs typeface="Times New Roman" panose="02020603050405020304" pitchFamily="18" charset="0"/>
              </a:rPr>
              <a:t> overall cost for a given project.</a:t>
            </a:r>
          </a:p>
          <a:p>
            <a:pPr>
              <a:lnSpc>
                <a:spcPct val="80000"/>
              </a:lnSpc>
              <a:defRPr/>
            </a:pPr>
            <a:r>
              <a:rPr lang="en-US" b="1" dirty="0">
                <a:latin typeface="Times New Roman" panose="02020603050405020304" pitchFamily="18" charset="0"/>
                <a:cs typeface="Times New Roman" panose="02020603050405020304" pitchFamily="18" charset="0"/>
              </a:rPr>
              <a:t>Procedure-</a:t>
            </a:r>
            <a:r>
              <a:rPr lang="en-US" dirty="0">
                <a:latin typeface="Times New Roman" panose="02020603050405020304" pitchFamily="18" charset="0"/>
                <a:cs typeface="Times New Roman" panose="02020603050405020304" pitchFamily="18" charset="0"/>
              </a:rPr>
              <a:t> </a:t>
            </a:r>
          </a:p>
          <a:p>
            <a:pPr>
              <a:lnSpc>
                <a:spcPct val="80000"/>
              </a:lnSpc>
              <a:buFontTx/>
              <a:buChar char="•"/>
              <a:defRPr/>
            </a:pPr>
            <a:r>
              <a:rPr lang="en-US" dirty="0">
                <a:latin typeface="Times New Roman" panose="02020603050405020304" pitchFamily="18" charset="0"/>
                <a:cs typeface="Times New Roman" panose="02020603050405020304" pitchFamily="18" charset="0"/>
              </a:rPr>
              <a:t>Break down the project into various activities systematically.</a:t>
            </a:r>
          </a:p>
          <a:p>
            <a:pPr>
              <a:lnSpc>
                <a:spcPct val="80000"/>
              </a:lnSpc>
              <a:buFontTx/>
              <a:buChar char="•"/>
              <a:defRPr/>
            </a:pPr>
            <a:r>
              <a:rPr lang="en-US" dirty="0">
                <a:latin typeface="Times New Roman" panose="02020603050405020304" pitchFamily="18" charset="0"/>
                <a:cs typeface="Times New Roman" panose="02020603050405020304" pitchFamily="18" charset="0"/>
              </a:rPr>
              <a:t>Number all the events and activities.</a:t>
            </a:r>
          </a:p>
          <a:p>
            <a:pPr>
              <a:lnSpc>
                <a:spcPct val="80000"/>
              </a:lnSpc>
              <a:buFontTx/>
              <a:buChar char="•"/>
              <a:defRPr/>
            </a:pPr>
            <a:r>
              <a:rPr lang="en-US" dirty="0">
                <a:latin typeface="Times New Roman" panose="02020603050405020304" pitchFamily="18" charset="0"/>
                <a:cs typeface="Times New Roman" panose="02020603050405020304" pitchFamily="18" charset="0"/>
              </a:rPr>
              <a:t>Calculate the earliest start time, earlier finish time, latest start time and latest finish time.</a:t>
            </a:r>
          </a:p>
          <a:p>
            <a:pPr>
              <a:lnSpc>
                <a:spcPct val="80000"/>
              </a:lnSpc>
              <a:buFontTx/>
              <a:buChar char="•"/>
              <a:defRPr/>
            </a:pPr>
            <a:r>
              <a:rPr lang="en-US" dirty="0">
                <a:latin typeface="Times New Roman" panose="02020603050405020304" pitchFamily="18" charset="0"/>
                <a:cs typeface="Times New Roman" panose="02020603050405020304" pitchFamily="18" charset="0"/>
              </a:rPr>
              <a:t>Determine total float time.</a:t>
            </a:r>
          </a:p>
          <a:p>
            <a:pPr>
              <a:lnSpc>
                <a:spcPct val="80000"/>
              </a:lnSpc>
              <a:buFontTx/>
              <a:buChar char="•"/>
              <a:defRPr/>
            </a:pPr>
            <a:r>
              <a:rPr lang="en-US" dirty="0">
                <a:latin typeface="Times New Roman" panose="02020603050405020304" pitchFamily="18" charset="0"/>
                <a:cs typeface="Times New Roman" panose="02020603050405020304" pitchFamily="18" charset="0"/>
              </a:rPr>
              <a:t>Identify the critical activities and connect them with double line arrow.</a:t>
            </a:r>
          </a:p>
          <a:p>
            <a:pPr>
              <a:lnSpc>
                <a:spcPct val="80000"/>
              </a:lnSpc>
              <a:buFontTx/>
              <a:buChar char="•"/>
              <a:defRPr/>
            </a:pPr>
            <a:r>
              <a:rPr lang="en-US" dirty="0">
                <a:latin typeface="Times New Roman" panose="02020603050405020304" pitchFamily="18" charset="0"/>
                <a:cs typeface="Times New Roman" panose="02020603050405020304" pitchFamily="18" charset="0"/>
              </a:rPr>
              <a:t>Calculate total duration of project.</a:t>
            </a:r>
          </a:p>
          <a:p>
            <a:pPr>
              <a:lnSpc>
                <a:spcPct val="80000"/>
              </a:lnSpc>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22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55655B-1F43-9825-F2E8-A2AA499D3475}"/>
              </a:ext>
            </a:extLst>
          </p:cNvPr>
          <p:cNvSpPr txBox="1">
            <a:spLocks noChangeArrowheads="1"/>
          </p:cNvSpPr>
          <p:nvPr/>
        </p:nvSpPr>
        <p:spPr>
          <a:xfrm>
            <a:off x="1176866" y="915337"/>
            <a:ext cx="6798734" cy="1303867"/>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dirty="0">
                <a:latin typeface="Algerian" panose="04020705040A02060702" pitchFamily="82" charset="0"/>
              </a:rPr>
              <a:t>CPM NETWORK DIAGRAM</a:t>
            </a:r>
          </a:p>
        </p:txBody>
      </p:sp>
      <p:pic>
        <p:nvPicPr>
          <p:cNvPr id="3" name="Picture 4" descr="Picture2">
            <a:extLst>
              <a:ext uri="{FF2B5EF4-FFF2-40B4-BE49-F238E27FC236}">
                <a16:creationId xmlns:a16="http://schemas.microsoft.com/office/drawing/2014/main" id="{A8995743-1489-9AF4-D97F-CD4D770F3A01}"/>
              </a:ext>
            </a:extLst>
          </p:cNvPr>
          <p:cNvPicPr>
            <a:picLocks noChangeAspect="1" noChangeArrowheads="1"/>
          </p:cNvPicPr>
          <p:nvPr/>
        </p:nvPicPr>
        <p:blipFill>
          <a:blip r:embed="rId2"/>
          <a:srcRect/>
          <a:stretch>
            <a:fillRect/>
          </a:stretch>
        </p:blipFill>
        <p:spPr bwMode="auto">
          <a:xfrm>
            <a:off x="684530" y="1960880"/>
            <a:ext cx="8242300" cy="4316413"/>
          </a:xfrm>
          <a:prstGeom prst="rect">
            <a:avLst/>
          </a:prstGeom>
          <a:noFill/>
          <a:ln w="9525">
            <a:noFill/>
            <a:miter lim="800000"/>
            <a:headEnd/>
            <a:tailEnd/>
          </a:ln>
        </p:spPr>
      </p:pic>
    </p:spTree>
    <p:extLst>
      <p:ext uri="{BB962C8B-B14F-4D97-AF65-F5344CB8AC3E}">
        <p14:creationId xmlns:p14="http://schemas.microsoft.com/office/powerpoint/2010/main" val="415125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591C53-AD70-E60D-40BC-352417A3B388}"/>
              </a:ext>
            </a:extLst>
          </p:cNvPr>
          <p:cNvSpPr txBox="1">
            <a:spLocks noChangeArrowheads="1"/>
          </p:cNvSpPr>
          <p:nvPr/>
        </p:nvSpPr>
        <p:spPr>
          <a:xfrm>
            <a:off x="1176866" y="915337"/>
            <a:ext cx="6798734" cy="53754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latin typeface="Algerian" panose="04020705040A02060702" pitchFamily="82" charset="0"/>
              </a:rPr>
              <a:t>ADVANTAGES</a:t>
            </a:r>
          </a:p>
        </p:txBody>
      </p:sp>
      <p:sp>
        <p:nvSpPr>
          <p:cNvPr id="3" name="Rectangle 3">
            <a:extLst>
              <a:ext uri="{FF2B5EF4-FFF2-40B4-BE49-F238E27FC236}">
                <a16:creationId xmlns:a16="http://schemas.microsoft.com/office/drawing/2014/main" id="{F73963E8-4EF9-72A8-F501-B68602B0C04D}"/>
              </a:ext>
            </a:extLst>
          </p:cNvPr>
          <p:cNvSpPr txBox="1">
            <a:spLocks noChangeArrowheads="1"/>
          </p:cNvSpPr>
          <p:nvPr/>
        </p:nvSpPr>
        <p:spPr>
          <a:xfrm>
            <a:off x="1176866" y="1706501"/>
            <a:ext cx="6798736"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en-US" dirty="0">
                <a:latin typeface="Times New Roman" panose="02020603050405020304" pitchFamily="18" charset="0"/>
                <a:cs typeface="Times New Roman" panose="02020603050405020304" pitchFamily="18" charset="0"/>
              </a:rPr>
              <a:t>Highlights the critical activities.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Provides a technique of planning and scheduling.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Gives complete information of activity.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Helps to identify potential bottlenecks.</a:t>
            </a:r>
          </a:p>
        </p:txBody>
      </p:sp>
    </p:spTree>
    <p:extLst>
      <p:ext uri="{BB962C8B-B14F-4D97-AF65-F5344CB8AC3E}">
        <p14:creationId xmlns:p14="http://schemas.microsoft.com/office/powerpoint/2010/main" val="5960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C95F8DB-A8D6-CE08-496E-2832243104DD}"/>
              </a:ext>
            </a:extLst>
          </p:cNvPr>
          <p:cNvSpPr txBox="1">
            <a:spLocks noChangeArrowheads="1"/>
          </p:cNvSpPr>
          <p:nvPr/>
        </p:nvSpPr>
        <p:spPr>
          <a:xfrm>
            <a:off x="1172633" y="638856"/>
            <a:ext cx="6798734" cy="56802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latin typeface="Algerian" panose="04020705040A02060702" pitchFamily="82" charset="0"/>
              </a:rPr>
              <a:t>LIMITATIONS</a:t>
            </a:r>
          </a:p>
        </p:txBody>
      </p:sp>
      <p:sp>
        <p:nvSpPr>
          <p:cNvPr id="3" name="Rectangle 3">
            <a:extLst>
              <a:ext uri="{FF2B5EF4-FFF2-40B4-BE49-F238E27FC236}">
                <a16:creationId xmlns:a16="http://schemas.microsoft.com/office/drawing/2014/main" id="{88C65716-E7AF-DC19-3731-471138144C6A}"/>
              </a:ext>
            </a:extLst>
          </p:cNvPr>
          <p:cNvSpPr txBox="1">
            <a:spLocks noChangeArrowheads="1"/>
          </p:cNvSpPr>
          <p:nvPr/>
        </p:nvSpPr>
        <p:spPr>
          <a:xfrm>
            <a:off x="1172630" y="1291255"/>
            <a:ext cx="7036649" cy="344499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defRPr/>
            </a:pPr>
            <a:r>
              <a:rPr lang="en-US" dirty="0">
                <a:latin typeface="Times New Roman" panose="02020603050405020304" pitchFamily="18" charset="0"/>
                <a:cs typeface="Times New Roman" panose="02020603050405020304" pitchFamily="18" charset="0"/>
              </a:rPr>
              <a:t>Operates on assumption of precise time.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nSpc>
                <a:spcPct val="90000"/>
              </a:lnSpc>
              <a:defRPr/>
            </a:pPr>
            <a:r>
              <a:rPr lang="en-US" dirty="0">
                <a:latin typeface="Times New Roman" panose="02020603050405020304" pitchFamily="18" charset="0"/>
                <a:cs typeface="Times New Roman" panose="02020603050405020304" pitchFamily="18" charset="0"/>
              </a:rPr>
              <a:t>Does not incorporate statistical analysis in </a:t>
            </a:r>
            <a:r>
              <a:rPr lang="en-US" dirty="0" err="1">
                <a:latin typeface="Times New Roman" panose="02020603050405020304" pitchFamily="18" charset="0"/>
                <a:cs typeface="Times New Roman" panose="02020603050405020304" pitchFamily="18" charset="0"/>
              </a:rPr>
              <a:t>determinig</a:t>
            </a:r>
            <a:r>
              <a:rPr lang="en-US" dirty="0">
                <a:latin typeface="Times New Roman" panose="02020603050405020304" pitchFamily="18" charset="0"/>
                <a:cs typeface="Times New Roman" panose="02020603050405020304" pitchFamily="18" charset="0"/>
              </a:rPr>
              <a:t> time estimates.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nSpc>
                <a:spcPct val="90000"/>
              </a:lnSpc>
              <a:defRPr/>
            </a:pPr>
            <a:r>
              <a:rPr lang="en-US" dirty="0">
                <a:latin typeface="Times New Roman" panose="02020603050405020304" pitchFamily="18" charset="0"/>
                <a:cs typeface="Times New Roman" panose="02020603050405020304" pitchFamily="18" charset="0"/>
              </a:rPr>
              <a:t>For every change introduced entire project evaluation has to be repeated.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nSpc>
                <a:spcPct val="90000"/>
              </a:lnSpc>
              <a:defRPr/>
            </a:pPr>
            <a:r>
              <a:rPr lang="en-US" dirty="0">
                <a:latin typeface="Times New Roman" panose="02020603050405020304" pitchFamily="18" charset="0"/>
                <a:cs typeface="Times New Roman" panose="02020603050405020304" pitchFamily="18" charset="0"/>
              </a:rPr>
              <a:t>Not suitable for a situation which does not have definite start and finish time.</a:t>
            </a:r>
          </a:p>
          <a:p>
            <a:pPr>
              <a:lnSpc>
                <a:spcPct val="90000"/>
              </a:lnSpc>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30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E6429-CFE0-6603-EE08-95C187B61FC0}"/>
              </a:ext>
            </a:extLst>
          </p:cNvPr>
          <p:cNvSpPr txBox="1"/>
          <p:nvPr/>
        </p:nvSpPr>
        <p:spPr>
          <a:xfrm>
            <a:off x="665480" y="1871178"/>
            <a:ext cx="7813040" cy="4154984"/>
          </a:xfrm>
          <a:prstGeom prst="rect">
            <a:avLst/>
          </a:prstGeom>
          <a:noFill/>
        </p:spPr>
        <p:txBody>
          <a:bodyPr wrap="square">
            <a:spAutoFit/>
          </a:bodyPr>
          <a:lstStyle/>
          <a:p>
            <a:pPr eaLnBrk="1" hangingPunct="1">
              <a:defRPr/>
            </a:pPr>
            <a:r>
              <a:rPr lang="en-US" sz="2400" b="1" dirty="0">
                <a:latin typeface="Times New Roman" panose="02020603050405020304" pitchFamily="18" charset="0"/>
                <a:cs typeface="Times New Roman" panose="02020603050405020304" pitchFamily="18" charset="0"/>
              </a:rPr>
              <a:t>Pert</a:t>
            </a:r>
            <a:r>
              <a:rPr lang="en-US" sz="2400" dirty="0">
                <a:latin typeface="Times New Roman" panose="02020603050405020304" pitchFamily="18" charset="0"/>
                <a:cs typeface="Times New Roman" panose="02020603050405020304" pitchFamily="18" charset="0"/>
              </a:rPr>
              <a:t>- a time event network analysis system in which the various events in a project or program are identified with a planned time established for each.</a:t>
            </a:r>
            <a:r>
              <a:rPr lang="en-US" sz="2400" b="1" dirty="0">
                <a:latin typeface="Times New Roman" panose="02020603050405020304" pitchFamily="18" charset="0"/>
                <a:cs typeface="Times New Roman" panose="02020603050405020304" pitchFamily="18" charset="0"/>
              </a:rPr>
              <a:t>  </a:t>
            </a:r>
          </a:p>
          <a:p>
            <a:pPr eaLnBrk="1" hangingPunct="1">
              <a:buFont typeface="Wingdings" pitchFamily="2" charset="2"/>
              <a:buNone/>
              <a:defRPr/>
            </a:pPr>
            <a:r>
              <a:rPr lang="en-US" sz="2400" b="1" dirty="0">
                <a:latin typeface="Times New Roman" panose="02020603050405020304" pitchFamily="18" charset="0"/>
                <a:cs typeface="Times New Roman" panose="02020603050405020304" pitchFamily="18" charset="0"/>
              </a:rPr>
              <a:t>     </a:t>
            </a:r>
          </a:p>
          <a:p>
            <a:pPr eaLnBrk="1" hangingPunct="1">
              <a:buFont typeface="Wingdings" pitchFamily="2" charset="2"/>
              <a:buNone/>
              <a:defRPr/>
            </a:pPr>
            <a:r>
              <a:rPr lang="en-US" sz="2400" b="1" dirty="0">
                <a:latin typeface="Times New Roman" panose="02020603050405020304" pitchFamily="18" charset="0"/>
                <a:cs typeface="Times New Roman" panose="02020603050405020304" pitchFamily="18" charset="0"/>
              </a:rPr>
              <a:t>Methodology</a:t>
            </a:r>
            <a:endParaRPr lang="en-US" sz="2400" dirty="0">
              <a:latin typeface="Times New Roman" panose="02020603050405020304" pitchFamily="18" charset="0"/>
              <a:cs typeface="Times New Roman" panose="02020603050405020304" pitchFamily="18" charset="0"/>
            </a:endParaRP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Preparation of the network .</a:t>
            </a: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Network analysis.</a:t>
            </a: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Scheduling.</a:t>
            </a: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Time cost trade offs.</a:t>
            </a: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Resource allocation.</a:t>
            </a:r>
          </a:p>
          <a:p>
            <a:pPr marL="342900" indent="-342900" eaLnBrk="1" hangingPunct="1">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Project control.</a:t>
            </a:r>
          </a:p>
        </p:txBody>
      </p:sp>
      <p:sp>
        <p:nvSpPr>
          <p:cNvPr id="4" name="Rectangle 2">
            <a:extLst>
              <a:ext uri="{FF2B5EF4-FFF2-40B4-BE49-F238E27FC236}">
                <a16:creationId xmlns:a16="http://schemas.microsoft.com/office/drawing/2014/main" id="{0B3770DE-F4A1-B9BF-7A56-76ED637C5502}"/>
              </a:ext>
            </a:extLst>
          </p:cNvPr>
          <p:cNvSpPr txBox="1">
            <a:spLocks noChangeArrowheads="1"/>
          </p:cNvSpPr>
          <p:nvPr/>
        </p:nvSpPr>
        <p:spPr>
          <a:xfrm>
            <a:off x="1172633" y="729871"/>
            <a:ext cx="6798734" cy="977009"/>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latin typeface="Algerian" panose="04020705040A02060702" pitchFamily="82" charset="0"/>
              </a:rPr>
              <a:t>PROGRAM EVALUATION AND REVIEW TECHNIQUE(PERT)</a:t>
            </a:r>
          </a:p>
        </p:txBody>
      </p:sp>
    </p:spTree>
    <p:extLst>
      <p:ext uri="{BB962C8B-B14F-4D97-AF65-F5344CB8AC3E}">
        <p14:creationId xmlns:p14="http://schemas.microsoft.com/office/powerpoint/2010/main" val="151941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7">
            <a:extLst>
              <a:ext uri="{FF2B5EF4-FFF2-40B4-BE49-F238E27FC236}">
                <a16:creationId xmlns:a16="http://schemas.microsoft.com/office/drawing/2014/main" id="{E5207F03-9499-5AA6-26C6-1B9F336E148F}"/>
              </a:ext>
            </a:extLst>
          </p:cNvPr>
          <p:cNvPicPr>
            <a:picLocks noChangeAspect="1" noChangeArrowheads="1"/>
          </p:cNvPicPr>
          <p:nvPr/>
        </p:nvPicPr>
        <p:blipFill>
          <a:blip r:embed="rId2"/>
          <a:srcRect/>
          <a:stretch>
            <a:fillRect/>
          </a:stretch>
        </p:blipFill>
        <p:spPr bwMode="auto">
          <a:xfrm>
            <a:off x="500670" y="428625"/>
            <a:ext cx="7985125" cy="6000750"/>
          </a:xfrm>
          <a:prstGeom prst="rect">
            <a:avLst/>
          </a:prstGeom>
          <a:noFill/>
          <a:ln w="9525">
            <a:noFill/>
            <a:miter lim="800000"/>
            <a:headEnd/>
            <a:tailEnd/>
          </a:ln>
        </p:spPr>
      </p:pic>
    </p:spTree>
    <p:extLst>
      <p:ext uri="{BB962C8B-B14F-4D97-AF65-F5344CB8AC3E}">
        <p14:creationId xmlns:p14="http://schemas.microsoft.com/office/powerpoint/2010/main" val="143742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3BB0D0-42C2-5826-D1FB-5303750B138B}"/>
              </a:ext>
            </a:extLst>
          </p:cNvPr>
          <p:cNvSpPr txBox="1">
            <a:spLocks noChangeArrowheads="1"/>
          </p:cNvSpPr>
          <p:nvPr/>
        </p:nvSpPr>
        <p:spPr>
          <a:xfrm>
            <a:off x="1176869" y="942433"/>
            <a:ext cx="6798734" cy="405463"/>
          </a:xfrm>
          <a:prstGeom prst="rect">
            <a:avLst/>
          </a:prstGeom>
        </p:spPr>
        <p:txBody>
          <a:bodyPr>
            <a:normAutofit fontScale="90000" lnSpcReduction="2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latin typeface="Algerian" panose="04020705040A02060702" pitchFamily="82" charset="0"/>
              </a:rPr>
              <a:t>Advantages</a:t>
            </a:r>
          </a:p>
        </p:txBody>
      </p:sp>
      <p:sp>
        <p:nvSpPr>
          <p:cNvPr id="3" name="Rectangle 3">
            <a:extLst>
              <a:ext uri="{FF2B5EF4-FFF2-40B4-BE49-F238E27FC236}">
                <a16:creationId xmlns:a16="http://schemas.microsoft.com/office/drawing/2014/main" id="{84527CF6-0F5A-8638-45FC-034664D34B5F}"/>
              </a:ext>
            </a:extLst>
          </p:cNvPr>
          <p:cNvSpPr txBox="1">
            <a:spLocks noChangeArrowheads="1"/>
          </p:cNvSpPr>
          <p:nvPr/>
        </p:nvSpPr>
        <p:spPr>
          <a:xfrm>
            <a:off x="1176869" y="1799255"/>
            <a:ext cx="6798736"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en-US" dirty="0"/>
              <a:t>Forces manager to plan.</a:t>
            </a:r>
          </a:p>
          <a:p>
            <a:pPr>
              <a:defRPr/>
            </a:pPr>
            <a:r>
              <a:rPr lang="en-US" dirty="0"/>
              <a:t>Forces planning all the way down the line.</a:t>
            </a:r>
          </a:p>
          <a:p>
            <a:pPr>
              <a:defRPr/>
            </a:pPr>
            <a:r>
              <a:rPr lang="en-US" dirty="0"/>
              <a:t>Concentrates attention on critical element that may need correction.</a:t>
            </a:r>
          </a:p>
          <a:p>
            <a:pPr>
              <a:defRPr/>
            </a:pPr>
            <a:r>
              <a:rPr lang="en-US" dirty="0"/>
              <a:t>Makes possible a kind of forward looking control.</a:t>
            </a:r>
          </a:p>
          <a:p>
            <a:pPr>
              <a:defRPr/>
            </a:pPr>
            <a:r>
              <a:rPr lang="en-US" dirty="0"/>
              <a:t>Enables managers to aim reports and pressure for action at the right spot and level in the </a:t>
            </a:r>
            <a:r>
              <a:rPr lang="en-US" dirty="0" err="1"/>
              <a:t>organisation</a:t>
            </a:r>
            <a:r>
              <a:rPr lang="en-US" dirty="0"/>
              <a:t> structure at the right time.</a:t>
            </a:r>
          </a:p>
          <a:p>
            <a:pPr>
              <a:defRPr/>
            </a:pPr>
            <a:endParaRPr lang="en-US" dirty="0"/>
          </a:p>
        </p:txBody>
      </p:sp>
    </p:spTree>
    <p:extLst>
      <p:ext uri="{BB962C8B-B14F-4D97-AF65-F5344CB8AC3E}">
        <p14:creationId xmlns:p14="http://schemas.microsoft.com/office/powerpoint/2010/main" val="300818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A1C677-1B0A-E81E-BB4D-0AA58EEC6F39}"/>
              </a:ext>
            </a:extLst>
          </p:cNvPr>
          <p:cNvSpPr txBox="1">
            <a:spLocks noChangeArrowheads="1"/>
          </p:cNvSpPr>
          <p:nvPr/>
        </p:nvSpPr>
        <p:spPr>
          <a:xfrm>
            <a:off x="1176866" y="915337"/>
            <a:ext cx="6798734" cy="51722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latin typeface="Algerian" panose="04020705040A02060702" pitchFamily="82" charset="0"/>
              </a:rPr>
              <a:t>LIMITATIONS</a:t>
            </a:r>
          </a:p>
        </p:txBody>
      </p:sp>
      <p:sp>
        <p:nvSpPr>
          <p:cNvPr id="3" name="Rectangle 3">
            <a:extLst>
              <a:ext uri="{FF2B5EF4-FFF2-40B4-BE49-F238E27FC236}">
                <a16:creationId xmlns:a16="http://schemas.microsoft.com/office/drawing/2014/main" id="{7E86FDCF-ED94-A67C-21E7-52013E88FA6E}"/>
              </a:ext>
            </a:extLst>
          </p:cNvPr>
          <p:cNvSpPr txBox="1">
            <a:spLocks noChangeArrowheads="1"/>
          </p:cNvSpPr>
          <p:nvPr/>
        </p:nvSpPr>
        <p:spPr>
          <a:xfrm>
            <a:off x="731520" y="1585895"/>
            <a:ext cx="7670800" cy="344499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50000"/>
              </a:lnSpc>
              <a:defRPr/>
            </a:pPr>
            <a:r>
              <a:rPr lang="en-US" dirty="0">
                <a:latin typeface="Times New Roman" panose="02020603050405020304" pitchFamily="18" charset="0"/>
                <a:cs typeface="Times New Roman" panose="02020603050405020304" pitchFamily="18" charset="0"/>
              </a:rPr>
              <a:t>Technique is not useful when the program is nebulous and no reasonable estimates of schedule can be made.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nSpc>
                <a:spcPct val="150000"/>
              </a:lnSpc>
              <a:defRPr/>
            </a:pPr>
            <a:r>
              <a:rPr lang="en-US" dirty="0">
                <a:latin typeface="Times New Roman" panose="02020603050405020304" pitchFamily="18" charset="0"/>
                <a:cs typeface="Times New Roman" panose="02020603050405020304" pitchFamily="18" charset="0"/>
              </a:rPr>
              <a:t>Pert has its emphasis only on time and not cost.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nSpc>
                <a:spcPct val="150000"/>
              </a:lnSpc>
              <a:defRPr/>
            </a:pPr>
            <a:r>
              <a:rPr lang="en-US" dirty="0">
                <a:latin typeface="Times New Roman" panose="02020603050405020304" pitchFamily="18" charset="0"/>
                <a:cs typeface="Times New Roman" panose="02020603050405020304" pitchFamily="18" charset="0"/>
              </a:rPr>
              <a:t>Not practicable for routine planning of recurring activities. </a:t>
            </a:r>
          </a:p>
          <a:p>
            <a:pPr>
              <a:lnSpc>
                <a:spcPct val="150000"/>
              </a:lnSpc>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96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lue Chain Linkages">
            <a:extLst>
              <a:ext uri="{FF2B5EF4-FFF2-40B4-BE49-F238E27FC236}">
                <a16:creationId xmlns:a16="http://schemas.microsoft.com/office/drawing/2014/main" id="{40120988-F170-E60D-C61F-484843DAE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 y="975360"/>
            <a:ext cx="7752080" cy="5313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541E5C-E724-6961-8905-CF455C68D5E6}"/>
              </a:ext>
            </a:extLst>
          </p:cNvPr>
          <p:cNvSpPr txBox="1"/>
          <p:nvPr/>
        </p:nvSpPr>
        <p:spPr>
          <a:xfrm>
            <a:off x="1107440" y="579846"/>
            <a:ext cx="6929120" cy="58477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Value Chain Analysis </a:t>
            </a:r>
          </a:p>
        </p:txBody>
      </p:sp>
    </p:spTree>
    <p:extLst>
      <p:ext uri="{BB962C8B-B14F-4D97-AF65-F5344CB8AC3E}">
        <p14:creationId xmlns:p14="http://schemas.microsoft.com/office/powerpoint/2010/main" val="161460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6DF4D-9F3E-4996-EED8-144A17CA82C3}"/>
              </a:ext>
            </a:extLst>
          </p:cNvPr>
          <p:cNvSpPr txBox="1"/>
          <p:nvPr/>
        </p:nvSpPr>
        <p:spPr>
          <a:xfrm>
            <a:off x="568960" y="541219"/>
            <a:ext cx="8280400" cy="3108543"/>
          </a:xfrm>
          <a:prstGeom prst="rect">
            <a:avLst/>
          </a:prstGeom>
          <a:noFill/>
        </p:spPr>
        <p:txBody>
          <a:bodyPr wrap="square">
            <a:spAutoFit/>
          </a:bodyPr>
          <a:lstStyle/>
          <a:p>
            <a:pPr algn="ctr"/>
            <a:r>
              <a:rPr lang="en-US" sz="2800" b="0" i="0" dirty="0">
                <a:solidFill>
                  <a:srgbClr val="202124"/>
                </a:solidFill>
                <a:effectLst/>
                <a:latin typeface="Algerian" panose="04020705040A02060702" pitchFamily="82" charset="0"/>
                <a:cs typeface="Times New Roman" panose="02020603050405020304" pitchFamily="18" charset="0"/>
              </a:rPr>
              <a:t>Feedback controls</a:t>
            </a:r>
            <a:r>
              <a:rPr lang="en-US" sz="2400" b="0" i="0" dirty="0">
                <a:solidFill>
                  <a:srgbClr val="202124"/>
                </a:solidFill>
                <a:effectLst/>
                <a:latin typeface="Times New Roman" panose="02020603050405020304" pitchFamily="18" charset="0"/>
                <a:cs typeface="Times New Roman" panose="02020603050405020304" pitchFamily="18" charset="0"/>
              </a:rPr>
              <a:t> </a:t>
            </a:r>
          </a:p>
          <a:p>
            <a:pPr algn="l"/>
            <a:r>
              <a:rPr lang="en-US" sz="2400" dirty="0">
                <a:solidFill>
                  <a:srgbClr val="202124"/>
                </a:solidFill>
                <a:latin typeface="Times New Roman" panose="02020603050405020304" pitchFamily="18" charset="0"/>
                <a:cs typeface="Times New Roman" panose="02020603050405020304" pitchFamily="18" charset="0"/>
              </a:rPr>
              <a:t>W</a:t>
            </a:r>
            <a:r>
              <a:rPr lang="en-US" sz="2400" b="0" i="0" dirty="0">
                <a:solidFill>
                  <a:srgbClr val="202124"/>
                </a:solidFill>
                <a:effectLst/>
                <a:latin typeface="Times New Roman" panose="02020603050405020304" pitchFamily="18" charset="0"/>
                <a:cs typeface="Times New Roman" panose="02020603050405020304" pitchFamily="18" charset="0"/>
              </a:rPr>
              <a:t>idely used in modern automated systems. A feedback control system </a:t>
            </a:r>
            <a:r>
              <a:rPr lang="en-US" sz="2400" b="0" i="0" dirty="0">
                <a:solidFill>
                  <a:srgbClr val="040C28"/>
                </a:solidFill>
                <a:effectLst/>
                <a:latin typeface="Times New Roman" panose="02020603050405020304" pitchFamily="18" charset="0"/>
                <a:cs typeface="Times New Roman" panose="02020603050405020304" pitchFamily="18" charset="0"/>
              </a:rPr>
              <a:t>consists of 5 basic components: </a:t>
            </a:r>
          </a:p>
          <a:p>
            <a:pPr algn="l"/>
            <a:r>
              <a:rPr lang="en-US" sz="2400" dirty="0">
                <a:solidFill>
                  <a:srgbClr val="040C28"/>
                </a:solidFill>
                <a:latin typeface="Times New Roman" panose="02020603050405020304" pitchFamily="18" charset="0"/>
                <a:cs typeface="Times New Roman" panose="02020603050405020304" pitchFamily="18" charset="0"/>
              </a:rPr>
              <a:t> (</a:t>
            </a:r>
            <a:r>
              <a:rPr lang="en-US" sz="2400" b="0" i="0" dirty="0">
                <a:solidFill>
                  <a:srgbClr val="040C28"/>
                </a:solidFill>
                <a:effectLst/>
                <a:latin typeface="Times New Roman" panose="02020603050405020304" pitchFamily="18" charset="0"/>
                <a:cs typeface="Times New Roman" panose="02020603050405020304" pitchFamily="18" charset="0"/>
              </a:rPr>
              <a:t>1) input</a:t>
            </a:r>
          </a:p>
          <a:p>
            <a:pPr algn="l"/>
            <a:r>
              <a:rPr lang="en-US" sz="2400" b="0" i="0" dirty="0">
                <a:solidFill>
                  <a:srgbClr val="040C28"/>
                </a:solidFill>
                <a:effectLst/>
                <a:latin typeface="Times New Roman" panose="02020603050405020304" pitchFamily="18" charset="0"/>
                <a:cs typeface="Times New Roman" panose="02020603050405020304" pitchFamily="18" charset="0"/>
              </a:rPr>
              <a:t> (2) process being controlled</a:t>
            </a:r>
          </a:p>
          <a:p>
            <a:pPr algn="l"/>
            <a:r>
              <a:rPr lang="en-US" sz="2400" b="0" i="0" dirty="0">
                <a:solidFill>
                  <a:srgbClr val="040C28"/>
                </a:solidFill>
                <a:effectLst/>
                <a:latin typeface="Times New Roman" panose="02020603050405020304" pitchFamily="18" charset="0"/>
                <a:cs typeface="Times New Roman" panose="02020603050405020304" pitchFamily="18" charset="0"/>
              </a:rPr>
              <a:t> (3) output </a:t>
            </a:r>
          </a:p>
          <a:p>
            <a:pPr algn="l"/>
            <a:r>
              <a:rPr lang="en-US" sz="2400" b="0" i="0" dirty="0">
                <a:solidFill>
                  <a:srgbClr val="040C28"/>
                </a:solidFill>
                <a:effectLst/>
                <a:latin typeface="Times New Roman" panose="02020603050405020304" pitchFamily="18" charset="0"/>
                <a:cs typeface="Times New Roman" panose="02020603050405020304" pitchFamily="18" charset="0"/>
              </a:rPr>
              <a:t>(4) sensing elements</a:t>
            </a:r>
          </a:p>
          <a:p>
            <a:pPr algn="l"/>
            <a:r>
              <a:rPr lang="en-US" sz="2400" b="0" i="0" dirty="0">
                <a:solidFill>
                  <a:srgbClr val="040C28"/>
                </a:solidFill>
                <a:effectLst/>
                <a:latin typeface="Times New Roman" panose="02020603050405020304" pitchFamily="18" charset="0"/>
                <a:cs typeface="Times New Roman" panose="02020603050405020304" pitchFamily="18" charset="0"/>
              </a:rPr>
              <a:t>(5) controller and actuating devices</a:t>
            </a:r>
            <a:r>
              <a:rPr lang="en-US" sz="2400" b="0" i="0" dirty="0">
                <a:solidFill>
                  <a:srgbClr val="202124"/>
                </a:solidFill>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pic>
        <p:nvPicPr>
          <p:cNvPr id="1026" name="Picture 2" descr="feedback control system">
            <a:extLst>
              <a:ext uri="{FF2B5EF4-FFF2-40B4-BE49-F238E27FC236}">
                <a16:creationId xmlns:a16="http://schemas.microsoft.com/office/drawing/2014/main" id="{C02BD49B-E55E-A890-FFAF-E966BF3CC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19"/>
          <a:stretch/>
        </p:blipFill>
        <p:spPr bwMode="auto">
          <a:xfrm>
            <a:off x="904241" y="3649761"/>
            <a:ext cx="7426960" cy="266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8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AF26-1104-0F48-3BAE-4F17C2D29FE2}"/>
              </a:ext>
            </a:extLst>
          </p:cNvPr>
          <p:cNvSpPr txBox="1">
            <a:spLocks/>
          </p:cNvSpPr>
          <p:nvPr/>
        </p:nvSpPr>
        <p:spPr>
          <a:xfrm>
            <a:off x="2061972" y="2852928"/>
            <a:ext cx="5020056" cy="81610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a:t> </a:t>
            </a:r>
          </a:p>
        </p:txBody>
      </p:sp>
      <p:sp>
        <p:nvSpPr>
          <p:cNvPr id="3" name="Rectangle 3">
            <a:extLst>
              <a:ext uri="{FF2B5EF4-FFF2-40B4-BE49-F238E27FC236}">
                <a16:creationId xmlns:a16="http://schemas.microsoft.com/office/drawing/2014/main" id="{F94163FF-91BD-8AE6-7F1F-7FB6D3032E4F}"/>
              </a:ext>
            </a:extLst>
          </p:cNvPr>
          <p:cNvSpPr txBox="1">
            <a:spLocks noChangeArrowheads="1"/>
          </p:cNvSpPr>
          <p:nvPr/>
        </p:nvSpPr>
        <p:spPr>
          <a:xfrm>
            <a:off x="502920" y="2075815"/>
            <a:ext cx="8138160" cy="41148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2800" dirty="0">
                <a:solidFill>
                  <a:srgbClr val="000000"/>
                </a:solidFill>
                <a:latin typeface="Times New Roman" panose="02020603050405020304" pitchFamily="18" charset="0"/>
                <a:cs typeface="Times New Roman" panose="02020603050405020304" pitchFamily="18" charset="0"/>
              </a:rPr>
              <a:t>A process of monitoring performance and taking action to ensure desired results.</a:t>
            </a:r>
          </a:p>
          <a:p>
            <a:pPr lvl="1"/>
            <a:r>
              <a:rPr lang="en-US" sz="2800" dirty="0">
                <a:solidFill>
                  <a:srgbClr val="000000"/>
                </a:solidFill>
                <a:latin typeface="Times New Roman" panose="02020603050405020304" pitchFamily="18" charset="0"/>
                <a:cs typeface="Times New Roman" panose="02020603050405020304" pitchFamily="18" charset="0"/>
              </a:rPr>
              <a:t>It sees to it that the right things happen, in the right ways, and at the right time</a:t>
            </a:r>
          </a:p>
        </p:txBody>
      </p:sp>
      <p:sp>
        <p:nvSpPr>
          <p:cNvPr id="5" name="TextBox 4">
            <a:extLst>
              <a:ext uri="{FF2B5EF4-FFF2-40B4-BE49-F238E27FC236}">
                <a16:creationId xmlns:a16="http://schemas.microsoft.com/office/drawing/2014/main" id="{124109F9-FA34-55DD-FBF2-B60D1F1CEEC6}"/>
              </a:ext>
            </a:extLst>
          </p:cNvPr>
          <p:cNvSpPr txBox="1"/>
          <p:nvPr/>
        </p:nvSpPr>
        <p:spPr>
          <a:xfrm>
            <a:off x="2283460" y="856734"/>
            <a:ext cx="4577080" cy="584775"/>
          </a:xfrm>
          <a:prstGeom prst="rect">
            <a:avLst/>
          </a:prstGeom>
          <a:noFill/>
        </p:spPr>
        <p:txBody>
          <a:bodyPr wrap="square">
            <a:spAutoFit/>
          </a:bodyPr>
          <a:lstStyle/>
          <a:p>
            <a:pPr algn="ctr"/>
            <a:r>
              <a:rPr lang="en-US" sz="3200" b="1" dirty="0">
                <a:solidFill>
                  <a:srgbClr val="000000"/>
                </a:solidFill>
                <a:latin typeface="Algerian" panose="04020705040A02060702" pitchFamily="82" charset="0"/>
              </a:rPr>
              <a:t>Controlling</a:t>
            </a:r>
            <a:endParaRPr lang="en-IN" sz="3200" dirty="0">
              <a:latin typeface="Algerian" panose="04020705040A02060702" pitchFamily="82" charset="0"/>
            </a:endParaRPr>
          </a:p>
        </p:txBody>
      </p:sp>
      <p:pic>
        <p:nvPicPr>
          <p:cNvPr id="6" name="Picture 6" descr="https://encrypted-tbn0.gstatic.com/images?q=tbn:ANd9GcQjOWmW1Puu-QP2nhYlZbLOTuYIr0faNVkCNL58PVfo6EjU4OPSmQ">
            <a:extLst>
              <a:ext uri="{FF2B5EF4-FFF2-40B4-BE49-F238E27FC236}">
                <a16:creationId xmlns:a16="http://schemas.microsoft.com/office/drawing/2014/main" id="{484071D8-F1CB-23DB-4588-50F23B1EDFEF}"/>
              </a:ext>
            </a:extLst>
          </p:cNvPr>
          <p:cNvPicPr>
            <a:picLocks noChangeAspect="1" noChangeArrowheads="1"/>
          </p:cNvPicPr>
          <p:nvPr/>
        </p:nvPicPr>
        <p:blipFill>
          <a:blip r:embed="rId2"/>
          <a:srcRect/>
          <a:stretch>
            <a:fillRect/>
          </a:stretch>
        </p:blipFill>
        <p:spPr bwMode="auto">
          <a:xfrm>
            <a:off x="3086100" y="4287520"/>
            <a:ext cx="2971800" cy="2057400"/>
          </a:xfrm>
          <a:prstGeom prst="rect">
            <a:avLst/>
          </a:prstGeom>
          <a:noFill/>
          <a:ln w="9525">
            <a:noFill/>
            <a:miter lim="800000"/>
            <a:headEnd/>
            <a:tailEnd/>
          </a:ln>
        </p:spPr>
      </p:pic>
    </p:spTree>
    <p:extLst>
      <p:ext uri="{BB962C8B-B14F-4D97-AF65-F5344CB8AC3E}">
        <p14:creationId xmlns:p14="http://schemas.microsoft.com/office/powerpoint/2010/main" val="67372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5A1458-4B3B-24BF-5182-FD008F1AAC18}"/>
              </a:ext>
            </a:extLst>
          </p:cNvPr>
          <p:cNvSpPr txBox="1"/>
          <p:nvPr/>
        </p:nvSpPr>
        <p:spPr>
          <a:xfrm>
            <a:off x="822960" y="2271098"/>
            <a:ext cx="7498080" cy="2308324"/>
          </a:xfrm>
          <a:prstGeom prst="rect">
            <a:avLst/>
          </a:prstGeom>
          <a:noFill/>
        </p:spPr>
        <p:txBody>
          <a:bodyPr wrap="square">
            <a:spAutoFit/>
          </a:bodyPr>
          <a:lstStyle/>
          <a:p>
            <a:pPr algn="just"/>
            <a:r>
              <a:rPr lang="en-US" sz="2400" b="0" i="0" dirty="0">
                <a:solidFill>
                  <a:srgbClr val="4D5156"/>
                </a:solidFill>
                <a:effectLst/>
                <a:latin typeface="Times New Roman" panose="02020603050405020304" pitchFamily="18" charset="0"/>
                <a:cs typeface="Times New Roman" panose="02020603050405020304" pitchFamily="18" charset="0"/>
              </a:rPr>
              <a:t>The human body is, indeed, a very complex and highly perfected adaptive feedback control system. </a:t>
            </a:r>
          </a:p>
          <a:p>
            <a:pPr algn="just"/>
            <a:r>
              <a:rPr lang="en-US" sz="2400" b="0" i="0" dirty="0">
                <a:solidFill>
                  <a:srgbClr val="4D5156"/>
                </a:solidFill>
                <a:effectLst/>
                <a:latin typeface="Times New Roman" panose="02020603050405020304" pitchFamily="18" charset="0"/>
                <a:cs typeface="Times New Roman" panose="02020603050405020304" pitchFamily="18" charset="0"/>
              </a:rPr>
              <a:t>Consider, for example, </a:t>
            </a:r>
            <a:r>
              <a:rPr lang="en-US" sz="2400" b="0" i="0" dirty="0">
                <a:solidFill>
                  <a:srgbClr val="040C28"/>
                </a:solidFill>
                <a:effectLst/>
                <a:latin typeface="Times New Roman" panose="02020603050405020304" pitchFamily="18" charset="0"/>
                <a:cs typeface="Times New Roman" panose="02020603050405020304" pitchFamily="18" charset="0"/>
              </a:rPr>
              <a:t>the human actions required to steer an automobile</a:t>
            </a:r>
            <a:r>
              <a:rPr lang="en-US" sz="2400" b="0" i="0" dirty="0">
                <a:solidFill>
                  <a:srgbClr val="4D5156"/>
                </a:solidFill>
                <a:effectLst/>
                <a:latin typeface="Times New Roman" panose="02020603050405020304" pitchFamily="18" charset="0"/>
                <a:cs typeface="Times New Roman" panose="02020603050405020304" pitchFamily="18" charset="0"/>
              </a:rPr>
              <a:t>. The driver's objective is to keep the automobile traveling in the center of a chosen lane on the road.</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904578-DA03-F5FA-8E16-19C98080337C}"/>
              </a:ext>
            </a:extLst>
          </p:cNvPr>
          <p:cNvSpPr txBox="1"/>
          <p:nvPr/>
        </p:nvSpPr>
        <p:spPr>
          <a:xfrm>
            <a:off x="1588770" y="562094"/>
            <a:ext cx="5966460" cy="1077218"/>
          </a:xfrm>
          <a:prstGeom prst="rect">
            <a:avLst/>
          </a:prstGeom>
          <a:noFill/>
        </p:spPr>
        <p:txBody>
          <a:bodyPr wrap="square">
            <a:spAutoFit/>
          </a:bodyPr>
          <a:lstStyle/>
          <a:p>
            <a:pPr algn="ctr"/>
            <a:r>
              <a:rPr lang="en-IN" sz="3200" kern="100" dirty="0">
                <a:latin typeface="Algerian" panose="04020705040A02060702" pitchFamily="82" charset="0"/>
                <a:ea typeface="Calibri" panose="020F0502020204030204" pitchFamily="34" charset="0"/>
                <a:cs typeface="Times New Roman" panose="02020603050405020304" pitchFamily="18" charset="0"/>
              </a:rPr>
              <a:t>Human aspects of control as a feedback system </a:t>
            </a:r>
            <a:endParaRPr lang="en-IN" sz="3200" dirty="0">
              <a:latin typeface="Algerian" panose="04020705040A02060702" pitchFamily="82" charset="0"/>
            </a:endParaRPr>
          </a:p>
        </p:txBody>
      </p:sp>
    </p:spTree>
    <p:extLst>
      <p:ext uri="{BB962C8B-B14F-4D97-AF65-F5344CB8AC3E}">
        <p14:creationId xmlns:p14="http://schemas.microsoft.com/office/powerpoint/2010/main" val="190779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FF3B8-0E56-4186-65C8-A9FA12AD39EB}"/>
              </a:ext>
            </a:extLst>
          </p:cNvPr>
          <p:cNvSpPr txBox="1"/>
          <p:nvPr/>
        </p:nvSpPr>
        <p:spPr>
          <a:xfrm>
            <a:off x="698937" y="1202732"/>
            <a:ext cx="7746125" cy="1569660"/>
          </a:xfrm>
          <a:prstGeom prst="rect">
            <a:avLst/>
          </a:prstGeom>
          <a:noFill/>
        </p:spPr>
        <p:txBody>
          <a:bodyPr wrap="square">
            <a:spAutoFit/>
          </a:bodyPr>
          <a:lstStyle/>
          <a:p>
            <a:pPr algn="just"/>
            <a:endParaRPr lang="en-US" sz="2400" b="0" i="0" dirty="0">
              <a:solidFill>
                <a:srgbClr val="202124"/>
              </a:solidFill>
              <a:effectLst/>
              <a:latin typeface="Times New Roman" panose="02020603050405020304" pitchFamily="18" charset="0"/>
              <a:cs typeface="Times New Roman" panose="02020603050405020304" pitchFamily="18" charset="0"/>
            </a:endParaRPr>
          </a:p>
          <a:p>
            <a:pPr algn="just"/>
            <a:r>
              <a:rPr lang="en-US" sz="2400" b="0" i="0" dirty="0">
                <a:solidFill>
                  <a:srgbClr val="202124"/>
                </a:solidFill>
                <a:effectLst/>
                <a:latin typeface="Times New Roman" panose="02020603050405020304" pitchFamily="18" charset="0"/>
                <a:cs typeface="Times New Roman" panose="02020603050405020304" pitchFamily="18" charset="0"/>
              </a:rPr>
              <a:t>Feedforward controls involve </a:t>
            </a:r>
            <a:r>
              <a:rPr lang="en-US" sz="2400" b="0" i="0" dirty="0">
                <a:solidFill>
                  <a:srgbClr val="040C28"/>
                </a:solidFill>
                <a:effectLst/>
                <a:latin typeface="Times New Roman" panose="02020603050405020304" pitchFamily="18" charset="0"/>
                <a:cs typeface="Times New Roman" panose="02020603050405020304" pitchFamily="18" charset="0"/>
              </a:rPr>
              <a:t>identifying and preventing problems in an organization before they occur</a:t>
            </a:r>
            <a:r>
              <a:rPr lang="en-US" sz="2400" b="0" i="0" dirty="0">
                <a:solidFill>
                  <a:srgbClr val="202124"/>
                </a:solidFill>
                <a:effectLst/>
                <a:latin typeface="Times New Roman" panose="02020603050405020304" pitchFamily="18" charset="0"/>
                <a:cs typeface="Times New Roman" panose="02020603050405020304" pitchFamily="18" charset="0"/>
              </a:rPr>
              <a:t>. Feedforward controls are proactive and preventative.</a:t>
            </a:r>
            <a:endParaRPr lang="en-I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227B0D-AC44-7E42-98CE-0A8353A8D9AC}"/>
              </a:ext>
            </a:extLst>
          </p:cNvPr>
          <p:cNvSpPr txBox="1"/>
          <p:nvPr/>
        </p:nvSpPr>
        <p:spPr>
          <a:xfrm>
            <a:off x="867102" y="3116113"/>
            <a:ext cx="7409794" cy="1938992"/>
          </a:xfrm>
          <a:prstGeom prst="rect">
            <a:avLst/>
          </a:prstGeom>
          <a:noFill/>
        </p:spPr>
        <p:txBody>
          <a:bodyPr wrap="square">
            <a:spAutoFit/>
          </a:bodyPr>
          <a:lstStyle/>
          <a:p>
            <a:pPr algn="just"/>
            <a:r>
              <a:rPr lang="en-US" sz="2400" b="0" i="0" dirty="0">
                <a:solidFill>
                  <a:srgbClr val="202124"/>
                </a:solidFill>
                <a:effectLst/>
                <a:latin typeface="Times New Roman" panose="02020603050405020304" pitchFamily="18" charset="0"/>
                <a:cs typeface="Times New Roman" panose="02020603050405020304" pitchFamily="18" charset="0"/>
              </a:rPr>
              <a:t>Feedforward control is </a:t>
            </a:r>
            <a:r>
              <a:rPr lang="en-US" sz="2400" b="0" i="0" dirty="0">
                <a:solidFill>
                  <a:srgbClr val="040C28"/>
                </a:solidFill>
                <a:effectLst/>
                <a:latin typeface="Times New Roman" panose="02020603050405020304" pitchFamily="18" charset="0"/>
                <a:cs typeface="Times New Roman" panose="02020603050405020304" pitchFamily="18" charset="0"/>
              </a:rPr>
              <a:t>an open-loop scheme that compensates the system dynamics without needing information about the system states as the tracking error</a:t>
            </a:r>
            <a:r>
              <a:rPr lang="en-US" sz="2400" b="0" i="0" dirty="0">
                <a:solidFill>
                  <a:srgbClr val="202124"/>
                </a:solidFill>
                <a:effectLst/>
                <a:latin typeface="Times New Roman" panose="02020603050405020304" pitchFamily="18" charset="0"/>
                <a:cs typeface="Times New Roman" panose="02020603050405020304" pitchFamily="18" charset="0"/>
              </a:rPr>
              <a:t>. For such reason, it requires precise knowledge about the dynamics of the system to be controlled.</a:t>
            </a:r>
            <a:endParaRPr lang="en-I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83EB25B-6C23-976E-D077-1B8807820FF7}"/>
              </a:ext>
            </a:extLst>
          </p:cNvPr>
          <p:cNvSpPr txBox="1"/>
          <p:nvPr/>
        </p:nvSpPr>
        <p:spPr>
          <a:xfrm>
            <a:off x="1901059" y="528948"/>
            <a:ext cx="5341882" cy="584775"/>
          </a:xfrm>
          <a:prstGeom prst="rect">
            <a:avLst/>
          </a:prstGeom>
          <a:noFill/>
        </p:spPr>
        <p:txBody>
          <a:bodyPr wrap="square">
            <a:spAutoFit/>
          </a:bodyPr>
          <a:lstStyle/>
          <a:p>
            <a:r>
              <a:rPr lang="en-US" sz="3200" b="0" i="0" dirty="0">
                <a:solidFill>
                  <a:srgbClr val="202124"/>
                </a:solidFill>
                <a:effectLst/>
                <a:latin typeface="Algerian" panose="04020705040A02060702" pitchFamily="82" charset="0"/>
              </a:rPr>
              <a:t>Feedforward controls</a:t>
            </a:r>
            <a:endParaRPr lang="en-IN" sz="3200" dirty="0">
              <a:latin typeface="Algerian" panose="04020705040A02060702" pitchFamily="82" charset="0"/>
            </a:endParaRPr>
          </a:p>
        </p:txBody>
      </p:sp>
    </p:spTree>
    <p:extLst>
      <p:ext uri="{BB962C8B-B14F-4D97-AF65-F5344CB8AC3E}">
        <p14:creationId xmlns:p14="http://schemas.microsoft.com/office/powerpoint/2010/main" val="3197039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5D0943-F92D-D2A6-1CD1-D0873A0A311B}"/>
              </a:ext>
            </a:extLst>
          </p:cNvPr>
          <p:cNvSpPr txBox="1"/>
          <p:nvPr/>
        </p:nvSpPr>
        <p:spPr>
          <a:xfrm>
            <a:off x="863600" y="1331485"/>
            <a:ext cx="7416800" cy="4893647"/>
          </a:xfrm>
          <a:prstGeom prst="rect">
            <a:avLst/>
          </a:prstGeom>
          <a:noFill/>
        </p:spPr>
        <p:txBody>
          <a:bodyPr wrap="square">
            <a:spAutoFit/>
          </a:bodyPr>
          <a:lstStyle/>
          <a:p>
            <a:pPr algn="just"/>
            <a:r>
              <a:rPr lang="en-IN" sz="2400" b="0" i="0" dirty="0">
                <a:solidFill>
                  <a:srgbClr val="202124"/>
                </a:solidFill>
                <a:effectLst/>
                <a:latin typeface="Times New Roman" panose="02020603050405020304" pitchFamily="18" charset="0"/>
                <a:cs typeface="Times New Roman" panose="02020603050405020304" pitchFamily="18" charset="0"/>
              </a:rPr>
              <a:t>Preventive controls </a:t>
            </a:r>
            <a:r>
              <a:rPr lang="en-IN" sz="2400" b="0" i="0" dirty="0">
                <a:solidFill>
                  <a:srgbClr val="040C28"/>
                </a:solidFill>
                <a:effectLst/>
                <a:latin typeface="Times New Roman" panose="02020603050405020304" pitchFamily="18" charset="0"/>
                <a:cs typeface="Times New Roman" panose="02020603050405020304" pitchFamily="18" charset="0"/>
              </a:rPr>
              <a:t>aim to decrease the chance of errors and fraud before they occur</a:t>
            </a:r>
            <a:r>
              <a:rPr lang="en-IN" sz="2400" b="0" i="0" dirty="0">
                <a:solidFill>
                  <a:srgbClr val="202124"/>
                </a:solidFill>
                <a:effectLst/>
                <a:latin typeface="Times New Roman" panose="02020603050405020304" pitchFamily="18" charset="0"/>
                <a:cs typeface="Times New Roman" panose="02020603050405020304" pitchFamily="18" charset="0"/>
              </a:rPr>
              <a:t>, and often revolve around the concept of separation of duties. From a quality standpoint, preventive controls are essential because they are proactive and focused on quality.</a:t>
            </a:r>
          </a:p>
          <a:p>
            <a:pPr algn="just"/>
            <a:r>
              <a:rPr lang="en-US" sz="2400" b="0" i="0" dirty="0">
                <a:solidFill>
                  <a:srgbClr val="4D5156"/>
                </a:solidFill>
                <a:effectLst/>
                <a:latin typeface="Times New Roman" panose="02020603050405020304" pitchFamily="18" charset="0"/>
                <a:cs typeface="Times New Roman" panose="02020603050405020304" pitchFamily="18" charset="0"/>
              </a:rPr>
              <a:t>Examples of preventative controls include </a:t>
            </a:r>
            <a:r>
              <a:rPr lang="en-US" sz="2400" b="0" i="0" dirty="0">
                <a:solidFill>
                  <a:srgbClr val="040C28"/>
                </a:solidFill>
                <a:effectLst/>
                <a:latin typeface="Times New Roman" panose="02020603050405020304" pitchFamily="18" charset="0"/>
                <a:cs typeface="Times New Roman" panose="02020603050405020304" pitchFamily="18" charset="0"/>
              </a:rPr>
              <a:t>policies, standards, processes, procedures, encryption, firewalls, and physical barriers</a:t>
            </a:r>
            <a:r>
              <a:rPr lang="en-US" sz="2400" b="0" i="0" dirty="0">
                <a:solidFill>
                  <a:srgbClr val="4D5156"/>
                </a:solidFill>
                <a:effectLst/>
                <a:latin typeface="Times New Roman" panose="02020603050405020304" pitchFamily="18" charset="0"/>
                <a:cs typeface="Times New Roman" panose="02020603050405020304" pitchFamily="18" charset="0"/>
              </a:rPr>
              <a:t>.</a:t>
            </a:r>
          </a:p>
          <a:p>
            <a:pPr algn="just"/>
            <a:r>
              <a:rPr lang="en-US" sz="2400" b="0" i="0" dirty="0">
                <a:solidFill>
                  <a:srgbClr val="4D5156"/>
                </a:solidFill>
                <a:effectLst/>
                <a:latin typeface="Times New Roman" panose="02020603050405020304" pitchFamily="18" charset="0"/>
                <a:cs typeface="Times New Roman" panose="02020603050405020304" pitchFamily="18" charset="0"/>
              </a:rPr>
              <a:t>CCTV Cameras can detect and deter unauthorized access, but they can do nothing to actually stop it, thus </a:t>
            </a:r>
            <a:r>
              <a:rPr lang="en-US" sz="2400" b="0" i="0" dirty="0">
                <a:solidFill>
                  <a:srgbClr val="040C28"/>
                </a:solidFill>
                <a:effectLst/>
                <a:latin typeface="Times New Roman" panose="02020603050405020304" pitchFamily="18" charset="0"/>
                <a:cs typeface="Times New Roman" panose="02020603050405020304" pitchFamily="18" charset="0"/>
              </a:rPr>
              <a:t>they are not preventive</a:t>
            </a:r>
            <a:r>
              <a:rPr lang="en-US" sz="2400" b="0" i="0" dirty="0">
                <a:solidFill>
                  <a:srgbClr val="4D5156"/>
                </a:solidFill>
                <a:effectLst/>
                <a:latin typeface="Times New Roman" panose="02020603050405020304" pitchFamily="18" charset="0"/>
                <a:cs typeface="Times New Roman" panose="02020603050405020304" pitchFamily="18" charset="0"/>
              </a:rPr>
              <a:t>. Recovery refers to restoring systems to their operational state, which cameras also cannot do.</a:t>
            </a:r>
            <a:endParaRPr lang="en-IN" sz="2400" dirty="0">
              <a:solidFill>
                <a:srgbClr val="202124"/>
              </a:solidFill>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1F77A5D-7CE4-5E21-507F-2EA4FAE0D0DE}"/>
              </a:ext>
            </a:extLst>
          </p:cNvPr>
          <p:cNvSpPr txBox="1"/>
          <p:nvPr/>
        </p:nvSpPr>
        <p:spPr>
          <a:xfrm>
            <a:off x="2052320" y="746710"/>
            <a:ext cx="4632960" cy="584775"/>
          </a:xfrm>
          <a:prstGeom prst="rect">
            <a:avLst/>
          </a:prstGeom>
          <a:noFill/>
        </p:spPr>
        <p:txBody>
          <a:bodyPr wrap="square">
            <a:spAutoFit/>
          </a:bodyPr>
          <a:lstStyle/>
          <a:p>
            <a:r>
              <a:rPr lang="en-IN" sz="3200" b="0" i="0" dirty="0">
                <a:solidFill>
                  <a:srgbClr val="202124"/>
                </a:solidFill>
                <a:effectLst/>
                <a:latin typeface="Algerian" panose="04020705040A02060702" pitchFamily="82" charset="0"/>
                <a:cs typeface="Times New Roman" panose="02020603050405020304" pitchFamily="18" charset="0"/>
              </a:rPr>
              <a:t>Preventive controls</a:t>
            </a:r>
            <a:endParaRPr lang="en-IN" sz="3200" dirty="0">
              <a:latin typeface="Algerian" panose="04020705040A02060702" pitchFamily="82" charset="0"/>
            </a:endParaRPr>
          </a:p>
        </p:txBody>
      </p:sp>
    </p:spTree>
    <p:extLst>
      <p:ext uri="{BB962C8B-B14F-4D97-AF65-F5344CB8AC3E}">
        <p14:creationId xmlns:p14="http://schemas.microsoft.com/office/powerpoint/2010/main" val="165663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8F8EE-66B8-89D8-E68F-816D35894A82}"/>
              </a:ext>
            </a:extLst>
          </p:cNvPr>
          <p:cNvSpPr txBox="1"/>
          <p:nvPr/>
        </p:nvSpPr>
        <p:spPr>
          <a:xfrm>
            <a:off x="726440" y="953314"/>
            <a:ext cx="7528560" cy="1938992"/>
          </a:xfrm>
          <a:prstGeom prst="rect">
            <a:avLst/>
          </a:prstGeom>
          <a:noFill/>
        </p:spPr>
        <p:txBody>
          <a:bodyPr wrap="square">
            <a:spAutoFit/>
          </a:bodyPr>
          <a:lstStyle/>
          <a:p>
            <a:pPr algn="just"/>
            <a:r>
              <a:rPr lang="en-US" sz="2400" b="0" i="0" dirty="0">
                <a:solidFill>
                  <a:srgbClr val="4D5156"/>
                </a:solidFill>
                <a:effectLst/>
                <a:latin typeface="Times New Roman" panose="02020603050405020304" pitchFamily="18" charset="0"/>
                <a:cs typeface="Times New Roman" panose="02020603050405020304" pitchFamily="18" charset="0"/>
              </a:rPr>
              <a:t>Return on investment (ROI) is </a:t>
            </a:r>
            <a:r>
              <a:rPr lang="en-US" sz="2400" b="0" i="0" dirty="0">
                <a:solidFill>
                  <a:srgbClr val="040C28"/>
                </a:solidFill>
                <a:effectLst/>
                <a:latin typeface="Times New Roman" panose="02020603050405020304" pitchFamily="18" charset="0"/>
                <a:cs typeface="Times New Roman" panose="02020603050405020304" pitchFamily="18" charset="0"/>
              </a:rPr>
              <a:t>a metric used to understand the profitability of an investment</a:t>
            </a:r>
            <a:r>
              <a:rPr lang="en-US" sz="2400" b="0" i="0" dirty="0">
                <a:solidFill>
                  <a:srgbClr val="4D5156"/>
                </a:solidFill>
                <a:effectLst/>
                <a:latin typeface="Times New Roman" panose="02020603050405020304" pitchFamily="18" charset="0"/>
                <a:cs typeface="Times New Roman" panose="02020603050405020304" pitchFamily="18" charset="0"/>
              </a:rPr>
              <a:t>. ROI compares how much you paid for an investment to how much you earned to evaluate its efficiency. Let's take a look at how it's used by both individual investors and businesses</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24692C-F3D2-3A04-01C1-7ED821E0C335}"/>
              </a:ext>
            </a:extLst>
          </p:cNvPr>
          <p:cNvSpPr txBox="1"/>
          <p:nvPr/>
        </p:nvSpPr>
        <p:spPr>
          <a:xfrm>
            <a:off x="726440" y="2857698"/>
            <a:ext cx="7736840" cy="3416320"/>
          </a:xfrm>
          <a:prstGeom prst="rect">
            <a:avLst/>
          </a:prstGeom>
          <a:noFill/>
        </p:spPr>
        <p:txBody>
          <a:bodyPr wrap="square">
            <a:spAutoFit/>
          </a:bodyPr>
          <a:lstStyle/>
          <a:p>
            <a:pPr algn="just"/>
            <a:r>
              <a:rPr lang="en-US" sz="2400" b="0" i="0" dirty="0">
                <a:solidFill>
                  <a:srgbClr val="040C28"/>
                </a:solidFill>
                <a:effectLst/>
                <a:latin typeface="Times New Roman" panose="02020603050405020304" pitchFamily="18" charset="0"/>
                <a:cs typeface="Times New Roman" panose="02020603050405020304" pitchFamily="18" charset="0"/>
              </a:rPr>
              <a:t>ROI = Net Profit / Cost of Investment</a:t>
            </a:r>
            <a:endParaRPr lang="en-US" sz="2400" dirty="0">
              <a:solidFill>
                <a:srgbClr val="040C28"/>
              </a:solidFill>
              <a:latin typeface="Times New Roman" panose="02020603050405020304" pitchFamily="18" charset="0"/>
              <a:cs typeface="Times New Roman" panose="02020603050405020304" pitchFamily="18" charset="0"/>
            </a:endParaRPr>
          </a:p>
          <a:p>
            <a:pPr algn="just"/>
            <a:r>
              <a:rPr lang="en-US" sz="2400" b="0" i="0" dirty="0">
                <a:solidFill>
                  <a:srgbClr val="202124"/>
                </a:solidFill>
                <a:effectLst/>
                <a:latin typeface="Times New Roman" panose="02020603050405020304" pitchFamily="18" charset="0"/>
                <a:cs typeface="Times New Roman" panose="02020603050405020304" pitchFamily="18" charset="0"/>
              </a:rPr>
              <a:t>Example, an investor purchases ₹1,000 worth of shares and sells the stock two years later for ₹1,200. The net profit from the expenses would be ₹200.</a:t>
            </a:r>
          </a:p>
          <a:p>
            <a:pPr algn="just"/>
            <a:r>
              <a:rPr lang="en-US" sz="2400" b="0" i="0" dirty="0">
                <a:solidFill>
                  <a:srgbClr val="444444"/>
                </a:solidFill>
                <a:effectLst/>
                <a:latin typeface="Times New Roman" panose="02020603050405020304" pitchFamily="18" charset="0"/>
                <a:cs typeface="Times New Roman" panose="02020603050405020304" pitchFamily="18" charset="0"/>
              </a:rPr>
              <a:t>Return on Investment= 200/1000= 20%</a:t>
            </a:r>
          </a:p>
          <a:p>
            <a:pPr algn="just"/>
            <a:r>
              <a:rPr lang="en-US" sz="2400" b="0" i="0" dirty="0">
                <a:solidFill>
                  <a:srgbClr val="444444"/>
                </a:solidFill>
                <a:effectLst/>
                <a:latin typeface="Times New Roman" panose="02020603050405020304" pitchFamily="18" charset="0"/>
                <a:cs typeface="Times New Roman" panose="02020603050405020304" pitchFamily="18" charset="0"/>
              </a:rPr>
              <a:t>So, in the above example, the Return on Investment will be 20%. However, the estimation can be modified by subtracting taxes and fees to view more detailed Return on Investment total.</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208563C-3DCE-B40E-D44B-BC1BDEBA6D9B}"/>
              </a:ext>
            </a:extLst>
          </p:cNvPr>
          <p:cNvSpPr txBox="1"/>
          <p:nvPr/>
        </p:nvSpPr>
        <p:spPr>
          <a:xfrm>
            <a:off x="1330960" y="583982"/>
            <a:ext cx="6065520" cy="523220"/>
          </a:xfrm>
          <a:prstGeom prst="rect">
            <a:avLst/>
          </a:prstGeom>
          <a:noFill/>
        </p:spPr>
        <p:txBody>
          <a:bodyPr wrap="square">
            <a:spAutoFit/>
          </a:bodyPr>
          <a:lstStyle/>
          <a:p>
            <a:pPr algn="ctr"/>
            <a:r>
              <a:rPr lang="en-US" sz="2800" b="0" i="0" dirty="0">
                <a:solidFill>
                  <a:srgbClr val="4D5156"/>
                </a:solidFill>
                <a:effectLst/>
                <a:latin typeface="Algerian" panose="04020705040A02060702" pitchFamily="82" charset="0"/>
                <a:cs typeface="Times New Roman" panose="02020603050405020304" pitchFamily="18" charset="0"/>
              </a:rPr>
              <a:t>Return on investment </a:t>
            </a:r>
            <a:endParaRPr lang="en-IN" sz="2800" dirty="0">
              <a:latin typeface="Algerian" panose="04020705040A02060702" pitchFamily="82" charset="0"/>
            </a:endParaRPr>
          </a:p>
        </p:txBody>
      </p:sp>
    </p:spTree>
    <p:extLst>
      <p:ext uri="{BB962C8B-B14F-4D97-AF65-F5344CB8AC3E}">
        <p14:creationId xmlns:p14="http://schemas.microsoft.com/office/powerpoint/2010/main" val="427754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78C1DA-4D5C-D282-A1E5-369435865202}"/>
              </a:ext>
            </a:extLst>
          </p:cNvPr>
          <p:cNvSpPr txBox="1"/>
          <p:nvPr/>
        </p:nvSpPr>
        <p:spPr>
          <a:xfrm>
            <a:off x="863600" y="2188845"/>
            <a:ext cx="7101840" cy="4154984"/>
          </a:xfrm>
          <a:prstGeom prst="rect">
            <a:avLst/>
          </a:prstGeom>
          <a:noFill/>
        </p:spPr>
        <p:txBody>
          <a:bodyPr wrap="square">
            <a:spAutoFit/>
          </a:bodyPr>
          <a:lstStyle/>
          <a:p>
            <a:pPr algn="just"/>
            <a:r>
              <a:rPr lang="en-IN" sz="2400" b="0" i="0" dirty="0">
                <a:solidFill>
                  <a:srgbClr val="202124"/>
                </a:solidFill>
                <a:effectLst/>
                <a:latin typeface="Times New Roman" panose="02020603050405020304" pitchFamily="18" charset="0"/>
                <a:cs typeface="Times New Roman" panose="02020603050405020304" pitchFamily="18" charset="0"/>
              </a:rPr>
              <a:t>Computers and Information Technology, We use computers to </a:t>
            </a:r>
            <a:r>
              <a:rPr lang="en-IN" sz="2400" b="0" i="0" dirty="0">
                <a:solidFill>
                  <a:srgbClr val="040C28"/>
                </a:solidFill>
                <a:effectLst/>
                <a:latin typeface="Times New Roman" panose="02020603050405020304" pitchFamily="18" charset="0"/>
                <a:cs typeface="Times New Roman" panose="02020603050405020304" pitchFamily="18" charset="0"/>
              </a:rPr>
              <a:t>collect and share information, develop new products, and control processes, as well as to communicate between workers and engage in electronic commerce</a:t>
            </a:r>
            <a:r>
              <a:rPr lang="en-IN" sz="2400" b="0" i="0" dirty="0">
                <a:solidFill>
                  <a:srgbClr val="202124"/>
                </a:solidFill>
                <a:effectLst/>
                <a:latin typeface="Times New Roman" panose="02020603050405020304" pitchFamily="18" charset="0"/>
                <a:cs typeface="Times New Roman" panose="02020603050405020304" pitchFamily="18" charset="0"/>
              </a:rPr>
              <a:t>.</a:t>
            </a:r>
          </a:p>
          <a:p>
            <a:pPr algn="just"/>
            <a:endParaRPr lang="en-IN" sz="2400" b="0" i="0" dirty="0">
              <a:solidFill>
                <a:srgbClr val="202124"/>
              </a:solidFill>
              <a:effectLst/>
              <a:latin typeface="Times New Roman" panose="02020603050405020304" pitchFamily="18" charset="0"/>
              <a:cs typeface="Times New Roman" panose="02020603050405020304" pitchFamily="18" charset="0"/>
            </a:endParaRPr>
          </a:p>
          <a:p>
            <a:pPr algn="just"/>
            <a:r>
              <a:rPr lang="en-US" sz="2400" b="0" i="0" dirty="0">
                <a:solidFill>
                  <a:srgbClr val="202124"/>
                </a:solidFill>
                <a:effectLst/>
                <a:latin typeface="Google Sans"/>
              </a:rPr>
              <a:t>IT controlling is </a:t>
            </a:r>
            <a:r>
              <a:rPr lang="en-US" sz="2400" b="0" i="0" dirty="0">
                <a:solidFill>
                  <a:srgbClr val="040C28"/>
                </a:solidFill>
                <a:effectLst/>
                <a:latin typeface="Google Sans"/>
              </a:rPr>
              <a:t>responsible for IT cost and performance accounting, IT efficiency analysis and analysis of IT performance indicators, procedures for planning, analysis, forecast and decision support</a:t>
            </a:r>
            <a:r>
              <a:rPr lang="en-US" sz="2400" b="0" i="0" dirty="0">
                <a:solidFill>
                  <a:srgbClr val="202124"/>
                </a:solidFill>
                <a:effectLst/>
                <a:latin typeface="Google Sans"/>
              </a:rPr>
              <a:t>.</a:t>
            </a:r>
          </a:p>
          <a:p>
            <a:pPr algn="just"/>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C1DD435-2A82-9150-E5D5-EEF7537AE68D}"/>
              </a:ext>
            </a:extLst>
          </p:cNvPr>
          <p:cNvSpPr txBox="1"/>
          <p:nvPr/>
        </p:nvSpPr>
        <p:spPr>
          <a:xfrm>
            <a:off x="528320" y="471387"/>
            <a:ext cx="8260080" cy="1646605"/>
          </a:xfrm>
          <a:prstGeom prst="rect">
            <a:avLst/>
          </a:prstGeom>
          <a:noFill/>
        </p:spPr>
        <p:txBody>
          <a:bodyPr wrap="square">
            <a:spAutoFit/>
          </a:bodyPr>
          <a:lstStyle/>
          <a:p>
            <a:pPr algn="ctr">
              <a:spcAft>
                <a:spcPts val="600"/>
              </a:spcAft>
            </a:pPr>
            <a:r>
              <a:rPr lang="en-IN" sz="3200" kern="100" dirty="0">
                <a:latin typeface="Algerian" panose="04020705040A02060702" pitchFamily="82" charset="0"/>
                <a:ea typeface="Calibri" panose="020F0502020204030204" pitchFamily="34" charset="0"/>
                <a:cs typeface="Times New Roman" panose="02020603050405020304" pitchFamily="18" charset="0"/>
              </a:rPr>
              <a:t>The use of computer for controlling and </a:t>
            </a:r>
          </a:p>
          <a:p>
            <a:pPr algn="ctr">
              <a:spcAft>
                <a:spcPts val="600"/>
              </a:spcAft>
            </a:pPr>
            <a:r>
              <a:rPr lang="en-IN" sz="3200" kern="100" dirty="0">
                <a:latin typeface="Algerian" panose="04020705040A02060702" pitchFamily="82" charset="0"/>
                <a:ea typeface="Calibri" panose="020F0502020204030204" pitchFamily="34" charset="0"/>
                <a:cs typeface="Times New Roman" panose="02020603050405020304" pitchFamily="18" charset="0"/>
              </a:rPr>
              <a:t>decision making  </a:t>
            </a:r>
          </a:p>
        </p:txBody>
      </p:sp>
    </p:spTree>
    <p:extLst>
      <p:ext uri="{BB962C8B-B14F-4D97-AF65-F5344CB8AC3E}">
        <p14:creationId xmlns:p14="http://schemas.microsoft.com/office/powerpoint/2010/main" val="4077870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E OF COMPUTERS IN MANAGEMENT CONTROL:&#10;1. Sales forecast and control&#10;SFA and CRM After Sales Service&#10;Expense Management Payroll&#10;R.ArunKumar,AP/Mech,RIT&#10; ">
            <a:extLst>
              <a:ext uri="{FF2B5EF4-FFF2-40B4-BE49-F238E27FC236}">
                <a16:creationId xmlns:a16="http://schemas.microsoft.com/office/drawing/2014/main" id="{AF8A2845-5844-3CDB-7CFF-CF1ECDEEAC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66" b="1333"/>
          <a:stretch/>
        </p:blipFill>
        <p:spPr bwMode="auto">
          <a:xfrm>
            <a:off x="487680" y="609600"/>
            <a:ext cx="803656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97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E OF COMPUTERS IN MANAGEMENT CONTROL:&#10;2. Accounting&#10;R.ArunKumar,AP/Mech,RIT&#10; ">
            <a:extLst>
              <a:ext uri="{FF2B5EF4-FFF2-40B4-BE49-F238E27FC236}">
                <a16:creationId xmlns:a16="http://schemas.microsoft.com/office/drawing/2014/main" id="{E6021811-14D5-1659-05A0-B165073BE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1978" b="12805"/>
          <a:stretch/>
        </p:blipFill>
        <p:spPr bwMode="auto">
          <a:xfrm>
            <a:off x="508000" y="599440"/>
            <a:ext cx="8016240" cy="567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95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E OF COMPUTERS IN MANAGEMENT CONTROL:&#10;3. Personnel management information&#10;R.ArunKumar,AP/Mech,RIT&#10; ">
            <a:extLst>
              <a:ext uri="{FF2B5EF4-FFF2-40B4-BE49-F238E27FC236}">
                <a16:creationId xmlns:a16="http://schemas.microsoft.com/office/drawing/2014/main" id="{F2A82668-DC7A-2DB8-F548-F2E353B4D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66" b="2222"/>
          <a:stretch/>
        </p:blipFill>
        <p:spPr bwMode="auto">
          <a:xfrm>
            <a:off x="640080" y="551218"/>
            <a:ext cx="7802880" cy="564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25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E OF COMPUTERS IN MANAGEMENT CONTROL:&#10;4. Inventory control&#10;e.g. Chemist retail Software&#10;R.ArunKumar,AP/Mech,RIT&#10; ">
            <a:extLst>
              <a:ext uri="{FF2B5EF4-FFF2-40B4-BE49-F238E27FC236}">
                <a16:creationId xmlns:a16="http://schemas.microsoft.com/office/drawing/2014/main" id="{0F7B7C54-32E7-37BF-39F8-8B780E40E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46" b="175"/>
          <a:stretch/>
        </p:blipFill>
        <p:spPr bwMode="auto">
          <a:xfrm>
            <a:off x="589280" y="599440"/>
            <a:ext cx="789432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271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USE OF COMPUTERS IN MANAGEMENT CONTROL:&#10;5. Banking&#10;e.g. National Electronic Fund Transfer&#10;R.ArunKumar,AP/Mech,RIT&#10; ">
            <a:extLst>
              <a:ext uri="{FF2B5EF4-FFF2-40B4-BE49-F238E27FC236}">
                <a16:creationId xmlns:a16="http://schemas.microsoft.com/office/drawing/2014/main" id="{46B6AE2B-70FF-BFC3-DA63-9C4BE791D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67" b="-444"/>
          <a:stretch/>
        </p:blipFill>
        <p:spPr bwMode="auto">
          <a:xfrm>
            <a:off x="629920" y="497840"/>
            <a:ext cx="7802880" cy="589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6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FC862F3-5BA1-762E-6030-7328A0CA1AA9}"/>
              </a:ext>
            </a:extLst>
          </p:cNvPr>
          <p:cNvGraphicFramePr/>
          <p:nvPr>
            <p:extLst>
              <p:ext uri="{D42A27DB-BD31-4B8C-83A1-F6EECF244321}">
                <p14:modId xmlns:p14="http://schemas.microsoft.com/office/powerpoint/2010/main" val="1342235005"/>
              </p:ext>
            </p:extLst>
          </p:nvPr>
        </p:nvGraphicFramePr>
        <p:xfrm>
          <a:off x="1524000" y="1397000"/>
          <a:ext cx="6979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C32C1FD-3D7A-B121-ED4B-2E6A5C3D4534}"/>
              </a:ext>
            </a:extLst>
          </p:cNvPr>
          <p:cNvSpPr txBox="1"/>
          <p:nvPr/>
        </p:nvSpPr>
        <p:spPr>
          <a:xfrm>
            <a:off x="812800" y="554719"/>
            <a:ext cx="7691120" cy="550279"/>
          </a:xfrm>
          <a:prstGeom prst="rect">
            <a:avLst/>
          </a:prstGeom>
          <a:noFill/>
        </p:spPr>
        <p:txBody>
          <a:bodyPr wrap="square">
            <a:spAutoFit/>
          </a:bodyPr>
          <a:lstStyle/>
          <a:p>
            <a:pPr algn="ctr" defTabSz="449263" eaLnBrk="1">
              <a:lnSpc>
                <a:spcPct val="93000"/>
              </a:lnSpc>
              <a:buSzPct val="100000"/>
              <a:buFont typeface="Times New Roman" pitchFamily="18" charset="0"/>
              <a:buNone/>
            </a:pPr>
            <a:r>
              <a:rPr lang="en-US" sz="3200" dirty="0">
                <a:latin typeface="Algerian" panose="04020705040A02060702" pitchFamily="82" charset="0"/>
                <a:ea typeface="宋体" pitchFamily="2" charset="-122"/>
                <a:cs typeface="Times New Roman" panose="02020603050405020304" pitchFamily="18" charset="0"/>
              </a:rPr>
              <a:t>Characteristics  of  controlling </a:t>
            </a:r>
          </a:p>
        </p:txBody>
      </p:sp>
    </p:spTree>
    <p:extLst>
      <p:ext uri="{BB962C8B-B14F-4D97-AF65-F5344CB8AC3E}">
        <p14:creationId xmlns:p14="http://schemas.microsoft.com/office/powerpoint/2010/main" val="1267363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SE OF IT IN MANAGEMENT CONTROL:&#10;Objectives of MIS:&#10; Providing right information at right time&#10;R.ArunKumar,AP/Mech,RIT&#10; ">
            <a:extLst>
              <a:ext uri="{FF2B5EF4-FFF2-40B4-BE49-F238E27FC236}">
                <a16:creationId xmlns:a16="http://schemas.microsoft.com/office/drawing/2014/main" id="{75D62952-5600-87BC-CE67-F34B5BD58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66" b="-444"/>
          <a:stretch/>
        </p:blipFill>
        <p:spPr bwMode="auto">
          <a:xfrm>
            <a:off x="660400" y="558800"/>
            <a:ext cx="7792720" cy="573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8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SE OF IT IN MANAGEMENT CONTROL:&#10;1. Management Information System (MIS):&#10; MIS is used for decision making in various functional areas of&#10;business.&#10;R.ArunKumar,AP/Mech,RIT&#10; ">
            <a:extLst>
              <a:ext uri="{FF2B5EF4-FFF2-40B4-BE49-F238E27FC236}">
                <a16:creationId xmlns:a16="http://schemas.microsoft.com/office/drawing/2014/main" id="{C85947B3-9E4A-0533-3819-9E3AEBDD9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 b="4889"/>
          <a:stretch/>
        </p:blipFill>
        <p:spPr bwMode="auto">
          <a:xfrm>
            <a:off x="629920" y="548641"/>
            <a:ext cx="8046720" cy="576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1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USE OF IT IN MANAGEMENT CONTROL:&#10;Objectives of MIS:&#10; To allocate appropriate resources&#10;R.ArunKumar,AP/Mech,RIT&#10; ">
            <a:extLst>
              <a:ext uri="{FF2B5EF4-FFF2-40B4-BE49-F238E27FC236}">
                <a16:creationId xmlns:a16="http://schemas.microsoft.com/office/drawing/2014/main" id="{3E2BC4B4-19F2-B814-5A89-4382FFE46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33" b="1778"/>
          <a:stretch/>
        </p:blipFill>
        <p:spPr bwMode="auto">
          <a:xfrm>
            <a:off x="609600" y="508000"/>
            <a:ext cx="786384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6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SE OF IT IN MANAGEMENT CONTROL:&#10; MIS is defined as ‘ a system of obtaining, abstracting, storing and&#10;analyzing data to produce effective information for the use in&#10;planning, controlling and decision making process’.&#10;R.ArunKumar,AP/Mech,RIT&#10; ">
            <a:extLst>
              <a:ext uri="{FF2B5EF4-FFF2-40B4-BE49-F238E27FC236}">
                <a16:creationId xmlns:a16="http://schemas.microsoft.com/office/drawing/2014/main" id="{14A39A6D-5F72-A7D9-5F27-51452EB07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3" b="5333"/>
          <a:stretch/>
        </p:blipFill>
        <p:spPr bwMode="auto">
          <a:xfrm>
            <a:off x="508000" y="524886"/>
            <a:ext cx="7985760" cy="586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8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SE OF IT IN MANAGEMENT CONTROL:&#10;Objectives of MIS:&#10; To provide sales forecasting, planning and better controlling&#10;R.ArunKumar,AP/Mech,RIT&#10; ">
            <a:extLst>
              <a:ext uri="{FF2B5EF4-FFF2-40B4-BE49-F238E27FC236}">
                <a16:creationId xmlns:a16="http://schemas.microsoft.com/office/drawing/2014/main" id="{A3917A06-62F1-4FD3-89AD-826192D731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 b="5778"/>
          <a:stretch/>
        </p:blipFill>
        <p:spPr bwMode="auto">
          <a:xfrm>
            <a:off x="497840" y="570421"/>
            <a:ext cx="7934960" cy="57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SE OF IT IN MANAGEMENT CONTROL:&#10;Objectives of MIS:&#10; To provide information confidentially&#10;R.ArunKumar,AP/Mech,RIT&#10; ">
            <a:extLst>
              <a:ext uri="{FF2B5EF4-FFF2-40B4-BE49-F238E27FC236}">
                <a16:creationId xmlns:a16="http://schemas.microsoft.com/office/drawing/2014/main" id="{9786AFDF-958F-17D8-178B-62844C1AC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1000" b="-3556"/>
          <a:stretch/>
        </p:blipFill>
        <p:spPr bwMode="auto">
          <a:xfrm>
            <a:off x="589280" y="568960"/>
            <a:ext cx="788416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84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SE OF IT IN MANAGEMENT CONTROL:&#10;Objectives of MIS:&#10; To provide adequate information for better managerial&#10;activities.&#10;R.ArunKumar,AP/Mech,RIT&#10; ">
            <a:extLst>
              <a:ext uri="{FF2B5EF4-FFF2-40B4-BE49-F238E27FC236}">
                <a16:creationId xmlns:a16="http://schemas.microsoft.com/office/drawing/2014/main" id="{A5D4E916-AD20-D9B9-CCAC-8A4369D05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7" b="4445"/>
          <a:stretch/>
        </p:blipFill>
        <p:spPr bwMode="auto">
          <a:xfrm>
            <a:off x="701040" y="528321"/>
            <a:ext cx="7762240" cy="563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59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SE OF IT IN MANAGEMENT CONTROL:&#10;Pre – requisites of MIS:&#10; Information must be clear and concise.&#10;R.ArunKumar,AP/Mech,RIT&#10; ">
            <a:extLst>
              <a:ext uri="{FF2B5EF4-FFF2-40B4-BE49-F238E27FC236}">
                <a16:creationId xmlns:a16="http://schemas.microsoft.com/office/drawing/2014/main" id="{4196ECE0-3D55-6566-43D5-38B0CA863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8000" b="-2667"/>
          <a:stretch/>
        </p:blipFill>
        <p:spPr bwMode="auto">
          <a:xfrm>
            <a:off x="650240" y="538481"/>
            <a:ext cx="7762240" cy="58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25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SE OF IT IN MANAGEMENT CONTROL:&#10;Pre – requisites of MIS:&#10; Information must be relevant to business organization.&#10;R.ArunKumar,AP/Mech,RIT&#10; ">
            <a:extLst>
              <a:ext uri="{FF2B5EF4-FFF2-40B4-BE49-F238E27FC236}">
                <a16:creationId xmlns:a16="http://schemas.microsoft.com/office/drawing/2014/main" id="{291FDDB8-9229-20FA-17AB-85BE6EEEA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66" b="-1778"/>
          <a:stretch/>
        </p:blipFill>
        <p:spPr bwMode="auto">
          <a:xfrm>
            <a:off x="508000" y="518160"/>
            <a:ext cx="7904480" cy="578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63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SE OF IT IN MANAGEMENT CONTROL:&#10;Pre – requisites of MIS:&#10; Information must be simple and understandable.&#10;R.ArunKumar,AP/Mech,RIT&#10; ">
            <a:extLst>
              <a:ext uri="{FF2B5EF4-FFF2-40B4-BE49-F238E27FC236}">
                <a16:creationId xmlns:a16="http://schemas.microsoft.com/office/drawing/2014/main" id="{4ED35709-3434-C0CA-3061-8746C6F90A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333"/>
          <a:stretch/>
        </p:blipFill>
        <p:spPr bwMode="auto">
          <a:xfrm>
            <a:off x="599440" y="548641"/>
            <a:ext cx="7782560" cy="566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2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05AFDA-AE53-8B21-4B8F-BC1D57D1FCE1}"/>
              </a:ext>
            </a:extLst>
          </p:cNvPr>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9" name="Rectangle 8">
            <a:extLst>
              <a:ext uri="{FF2B5EF4-FFF2-40B4-BE49-F238E27FC236}">
                <a16:creationId xmlns:a16="http://schemas.microsoft.com/office/drawing/2014/main" id="{434DA9BF-BE3D-A9EF-0E21-F460FCA766AA}"/>
              </a:ext>
            </a:extLst>
          </p:cNvPr>
          <p:cNvSpPr>
            <a:spLocks noChangeArrowheads="1"/>
          </p:cNvSpPr>
          <p:nvPr/>
        </p:nvSpPr>
        <p:spPr bwMode="auto">
          <a:xfrm>
            <a:off x="570155" y="470894"/>
            <a:ext cx="3717365" cy="582211"/>
          </a:xfrm>
          <a:prstGeom prst="rect">
            <a:avLst/>
          </a:prstGeom>
          <a:noFill/>
          <a:ln w="12700">
            <a:noFill/>
            <a:miter lim="800000"/>
            <a:headEnd/>
            <a:tailEnd/>
          </a:ln>
          <a:effectLst/>
        </p:spPr>
        <p:txBody>
          <a:bodyPr wrap="none" lIns="90488" tIns="44450" rIns="90488" bIns="44450">
            <a:spAutoFit/>
          </a:bodyPr>
          <a:lstStyle/>
          <a:p>
            <a:r>
              <a:rPr lang="en-US" sz="3200" dirty="0">
                <a:latin typeface="Algerian" panose="04020705040A02060702" pitchFamily="82" charset="0"/>
              </a:rPr>
              <a:t>Control Process</a:t>
            </a:r>
          </a:p>
        </p:txBody>
      </p:sp>
      <p:graphicFrame>
        <p:nvGraphicFramePr>
          <p:cNvPr id="16" name="Diagram 15">
            <a:extLst>
              <a:ext uri="{FF2B5EF4-FFF2-40B4-BE49-F238E27FC236}">
                <a16:creationId xmlns:a16="http://schemas.microsoft.com/office/drawing/2014/main" id="{66579792-F859-E0F8-5C1C-225D94E6B1D2}"/>
              </a:ext>
            </a:extLst>
          </p:cNvPr>
          <p:cNvGraphicFramePr/>
          <p:nvPr>
            <p:extLst>
              <p:ext uri="{D42A27DB-BD31-4B8C-83A1-F6EECF244321}">
                <p14:modId xmlns:p14="http://schemas.microsoft.com/office/powerpoint/2010/main" val="2103987593"/>
              </p:ext>
            </p:extLst>
          </p:nvPr>
        </p:nvGraphicFramePr>
        <p:xfrm>
          <a:off x="375920" y="990378"/>
          <a:ext cx="8534400" cy="5396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781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SE OF IT IN MANAGEMENT CONTROL:&#10;Pre – requisites of MIS:&#10; Information must facilitate decision making and taking&#10;corrective actions.&#10;R.ArunKumar,AP/Mech,RIT&#10; ">
            <a:extLst>
              <a:ext uri="{FF2B5EF4-FFF2-40B4-BE49-F238E27FC236}">
                <a16:creationId xmlns:a16="http://schemas.microsoft.com/office/drawing/2014/main" id="{A9274356-5572-4BE0-601C-8EB366391F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4" b="4000"/>
          <a:stretch/>
        </p:blipFill>
        <p:spPr bwMode="auto">
          <a:xfrm>
            <a:off x="518160" y="518160"/>
            <a:ext cx="7934960" cy="57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54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SE OF IT IN MANAGEMENT CONTROL:&#10;Pre – requisites of MIS:&#10; Information must help in solving complicated problems.&#10;R.ArunKumar,AP/Mech,RIT&#10; ">
            <a:extLst>
              <a:ext uri="{FF2B5EF4-FFF2-40B4-BE49-F238E27FC236}">
                <a16:creationId xmlns:a16="http://schemas.microsoft.com/office/drawing/2014/main" id="{DA077873-E483-FA97-A17D-6CB064BA5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67"/>
          <a:stretch/>
        </p:blipFill>
        <p:spPr bwMode="auto">
          <a:xfrm>
            <a:off x="629920" y="508000"/>
            <a:ext cx="7955280" cy="577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88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SE OF IT IN MANAGEMENT CONTROL:&#10;Need for MIS:&#10;1. Internal factors:&#10; Provides information about resource availability.&#10; Provides information for preparing budgets, sales forecast,&#10;marketing strategies, etc.&#10; Plays vital role in evaluating the overall performance.&#10;R.ArunKumar,AP/Mech,RIT&#10; ">
            <a:extLst>
              <a:ext uri="{FF2B5EF4-FFF2-40B4-BE49-F238E27FC236}">
                <a16:creationId xmlns:a16="http://schemas.microsoft.com/office/drawing/2014/main" id="{06C81142-57CE-6825-2573-F6DD82BDC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4" b="444"/>
          <a:stretch/>
        </p:blipFill>
        <p:spPr bwMode="auto">
          <a:xfrm>
            <a:off x="568960" y="518160"/>
            <a:ext cx="7904480" cy="577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07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SE OF IT IN MANAGEMENT CONTROL:&#10;Need for MIS:&#10;2. External factors:&#10; Provides information about governmental policies, laws, etc.&#10; Provides information about economic scenario.&#10; Provides information about recent technological up gradation.&#10;R.ArunKumar,AP/Mech,RIT&#10; ">
            <a:extLst>
              <a:ext uri="{FF2B5EF4-FFF2-40B4-BE49-F238E27FC236}">
                <a16:creationId xmlns:a16="http://schemas.microsoft.com/office/drawing/2014/main" id="{14E84657-9017-7212-64D0-9EBA3E0EDF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5667" b="-889"/>
          <a:stretch/>
        </p:blipFill>
        <p:spPr bwMode="auto">
          <a:xfrm>
            <a:off x="701040" y="538481"/>
            <a:ext cx="7752080" cy="559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31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SE OF IT IN MANAGEMENT CONTROL:&#10;Resources used in MIS:&#10;R.ArunKumar,AP/Mech,RIT&#10; ">
            <a:extLst>
              <a:ext uri="{FF2B5EF4-FFF2-40B4-BE49-F238E27FC236}">
                <a16:creationId xmlns:a16="http://schemas.microsoft.com/office/drawing/2014/main" id="{7340D75F-A901-C160-406A-647DA019DD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b="4000"/>
          <a:stretch/>
        </p:blipFill>
        <p:spPr bwMode="auto">
          <a:xfrm>
            <a:off x="711200" y="548640"/>
            <a:ext cx="7701280" cy="577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03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SE OF IT IN MANAGEMENT CONTROL:&#10;Installation of MIS:&#10;Data collection&#10;Data feeding&#10;Data storage and retrieval&#10;Data analysis&#10;Output&#10;Decision making&#10;Implementation&#10;R.ArunKumar,AP/Mech,RIT&#10; ">
            <a:extLst>
              <a:ext uri="{FF2B5EF4-FFF2-40B4-BE49-F238E27FC236}">
                <a16:creationId xmlns:a16="http://schemas.microsoft.com/office/drawing/2014/main" id="{D98A05B1-BDFF-7B97-7CD4-FDD32E866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00" b="2222"/>
          <a:stretch/>
        </p:blipFill>
        <p:spPr bwMode="auto">
          <a:xfrm>
            <a:off x="721360" y="497840"/>
            <a:ext cx="7680960" cy="58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74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SE OF IT IN MANAGEMENT CONTROL:&#10;Functions of MIS:&#10;1. Determination of information need:&#10; MIS determines, kind of information required.&#10; Identifies the person who requires the information.&#10; Information needed for various functions of organization&#10;(planning, performance evaluation, etc.)&#10;R.ArunKumar,AP/Mech,RIT&#10; ">
            <a:extLst>
              <a:ext uri="{FF2B5EF4-FFF2-40B4-BE49-F238E27FC236}">
                <a16:creationId xmlns:a16="http://schemas.microsoft.com/office/drawing/2014/main" id="{FA5FF1D8-5BFF-1949-8157-CF01601A01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4" b="4445"/>
          <a:stretch/>
        </p:blipFill>
        <p:spPr bwMode="auto">
          <a:xfrm>
            <a:off x="680720" y="579120"/>
            <a:ext cx="7752080" cy="574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90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SE OF IT IN MANAGEMENT CONTROL:&#10;Functions of MIS:&#10;2. Information gathering:&#10; Internal sources: Documents, surveys, observation, operational&#10;manual, etc.&#10; External sources: Reference journals, newspapers, surveillance,&#10;etc.&#10;R.ArunKumar,AP/Mech,RIT&#10; ">
            <a:extLst>
              <a:ext uri="{FF2B5EF4-FFF2-40B4-BE49-F238E27FC236}">
                <a16:creationId xmlns:a16="http://schemas.microsoft.com/office/drawing/2014/main" id="{A966C019-BC57-FEE6-8D00-64C10CCB4A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4" b="4000"/>
          <a:stretch/>
        </p:blipFill>
        <p:spPr bwMode="auto">
          <a:xfrm>
            <a:off x="609600" y="518160"/>
            <a:ext cx="7833360" cy="587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55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SE OF IT IN MANAGEMENT CONTROL:&#10;Functions of MIS:&#10;3. Processing:&#10; Processing includes evaluation, abstraction, dissemination&#10;and storage.&#10;R.ArunKumar,AP/Mech,RIT&#10; ">
            <a:extLst>
              <a:ext uri="{FF2B5EF4-FFF2-40B4-BE49-F238E27FC236}">
                <a16:creationId xmlns:a16="http://schemas.microsoft.com/office/drawing/2014/main" id="{3C9634AB-15CA-87AE-7BAA-06692A798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4"/>
          <a:stretch/>
        </p:blipFill>
        <p:spPr bwMode="auto">
          <a:xfrm>
            <a:off x="680720" y="548640"/>
            <a:ext cx="7772400" cy="573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08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SE OF IT IN MANAGEMENT CONTROL:&#10;Functions of MIS:&#10;4. Information usage:&#10; Usage depends on factors like accuracy, timely supply and&#10;format.&#10;R.ArunKumar,AP/Mech,RIT&#10; ">
            <a:extLst>
              <a:ext uri="{FF2B5EF4-FFF2-40B4-BE49-F238E27FC236}">
                <a16:creationId xmlns:a16="http://schemas.microsoft.com/office/drawing/2014/main" id="{797830AB-1F94-4995-E379-22B4FC48D4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7"/>
          <a:stretch/>
        </p:blipFill>
        <p:spPr bwMode="auto">
          <a:xfrm>
            <a:off x="670560" y="538480"/>
            <a:ext cx="7813040" cy="57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3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B4B851C-056A-8E72-71E1-DC616A2B0A5D}"/>
              </a:ext>
            </a:extLst>
          </p:cNvPr>
          <p:cNvSpPr>
            <a:spLocks noChangeArrowheads="1"/>
          </p:cNvSpPr>
          <p:nvPr/>
        </p:nvSpPr>
        <p:spPr bwMode="auto">
          <a:xfrm>
            <a:off x="873760" y="873760"/>
            <a:ext cx="7305040" cy="5120640"/>
          </a:xfrm>
          <a:prstGeom prst="rect">
            <a:avLst/>
          </a:prstGeom>
          <a:solidFill>
            <a:schemeClr val="bg1"/>
          </a:solidFill>
          <a:ln w="12700">
            <a:solidFill>
              <a:schemeClr val="tx1"/>
            </a:solidFill>
            <a:miter lim="800000"/>
            <a:headEnd/>
            <a:tailEnd/>
          </a:ln>
          <a:effectLst/>
        </p:spPr>
        <p:txBody>
          <a:bodyPr wrap="none" anchor="ctr"/>
          <a:lstStyle/>
          <a:p>
            <a:pPr algn="ctr">
              <a:lnSpc>
                <a:spcPct val="130000"/>
              </a:lnSpc>
              <a:defRPr/>
            </a:pPr>
            <a:r>
              <a:rPr lang="en-US" sz="3200" dirty="0">
                <a:latin typeface="Algerian" panose="04020705040A02060702" pitchFamily="82" charset="0"/>
                <a:cs typeface="Times New Roman" panose="02020603050405020304" pitchFamily="18" charset="0"/>
              </a:rPr>
              <a:t>Goals and  Objectives</a:t>
            </a:r>
          </a:p>
          <a:p>
            <a:pPr algn="ctr">
              <a:lnSpc>
                <a:spcPct val="110000"/>
              </a:lnSpc>
              <a:defRPr/>
            </a:pPr>
            <a:endParaRPr lang="en-US" sz="3200" dirty="0">
              <a:latin typeface="Times New Roman" panose="02020603050405020304" pitchFamily="18" charset="0"/>
              <a:cs typeface="Times New Roman" panose="02020603050405020304" pitchFamily="18" charset="0"/>
            </a:endParaRPr>
          </a:p>
          <a:p>
            <a:pPr marL="720725" indent="-720725">
              <a:lnSpc>
                <a:spcPct val="130000"/>
              </a:lnSpc>
              <a:buFont typeface="Wingdings" panose="05000000000000000000" pitchFamily="2" charset="2"/>
              <a:buChar char="Ø"/>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Organizational</a:t>
            </a:r>
          </a:p>
          <a:p>
            <a:pPr marL="720725" indent="-720725">
              <a:lnSpc>
                <a:spcPct val="130000"/>
              </a:lnSpc>
              <a:buFont typeface="Wingdings" panose="05000000000000000000" pitchFamily="2" charset="2"/>
              <a:buChar char="Ø"/>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Divisional</a:t>
            </a:r>
          </a:p>
          <a:p>
            <a:pPr marL="720725" indent="-720725">
              <a:lnSpc>
                <a:spcPct val="130000"/>
              </a:lnSpc>
              <a:buFont typeface="Wingdings" panose="05000000000000000000" pitchFamily="2" charset="2"/>
              <a:buChar char="Ø"/>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Departmental</a:t>
            </a:r>
          </a:p>
          <a:p>
            <a:pPr marL="720725" indent="-720725">
              <a:lnSpc>
                <a:spcPct val="130000"/>
              </a:lnSpc>
              <a:buFont typeface="Wingdings" panose="05000000000000000000" pitchFamily="2" charset="2"/>
              <a:buChar char="Ø"/>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Individual</a:t>
            </a:r>
            <a:endParaRPr lang="en-US" sz="3200" dirty="0">
              <a:latin typeface="Times New Roman" panose="02020603050405020304" pitchFamily="18" charset="0"/>
              <a:cs typeface="Times New Roman" panose="02020603050405020304" pitchFamily="18" charset="0"/>
            </a:endParaRPr>
          </a:p>
          <a:p>
            <a:pPr algn="ctr" latinLnBrk="1">
              <a:lnSpc>
                <a:spcPct val="130000"/>
              </a:lnSpc>
              <a:defRPr/>
            </a:pPr>
            <a:endParaRPr lang="en-US" sz="3200" dirty="0">
              <a:latin typeface="Times New Roman" panose="02020603050405020304" pitchFamily="18" charset="0"/>
              <a:cs typeface="Times New Roman" panose="02020603050405020304" pitchFamily="18" charset="0"/>
            </a:endParaRPr>
          </a:p>
        </p:txBody>
      </p:sp>
      <p:pic>
        <p:nvPicPr>
          <p:cNvPr id="5" name="Picture 8" descr="https://encrypted-tbn1.gstatic.com/images?q=tbn:ANd9GcS8ZH0bAkokJtW6QZapBlou6LAE78j_rl9sIJ-PLaE4dxZ2F-0SvQ">
            <a:extLst>
              <a:ext uri="{FF2B5EF4-FFF2-40B4-BE49-F238E27FC236}">
                <a16:creationId xmlns:a16="http://schemas.microsoft.com/office/drawing/2014/main" id="{0667FE17-A45C-8924-AB91-E4619E90BFAB}"/>
              </a:ext>
            </a:extLst>
          </p:cNvPr>
          <p:cNvPicPr>
            <a:picLocks noChangeAspect="1" noChangeArrowheads="1"/>
          </p:cNvPicPr>
          <p:nvPr/>
        </p:nvPicPr>
        <p:blipFill>
          <a:blip r:embed="rId2"/>
          <a:srcRect/>
          <a:stretch>
            <a:fillRect/>
          </a:stretch>
        </p:blipFill>
        <p:spPr bwMode="auto">
          <a:xfrm>
            <a:off x="4582160" y="2362200"/>
            <a:ext cx="3403600" cy="2829560"/>
          </a:xfrm>
          <a:prstGeom prst="rect">
            <a:avLst/>
          </a:prstGeom>
          <a:noFill/>
          <a:ln w="9525">
            <a:noFill/>
            <a:miter lim="800000"/>
            <a:headEnd/>
            <a:tailEnd/>
          </a:ln>
        </p:spPr>
      </p:pic>
    </p:spTree>
    <p:extLst>
      <p:ext uri="{BB962C8B-B14F-4D97-AF65-F5344CB8AC3E}">
        <p14:creationId xmlns:p14="http://schemas.microsoft.com/office/powerpoint/2010/main" val="2373089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SE OF IT IN MANAGEMENT CONTROL:&#10;Tools of MIS:&#10; Speech recognition software&#10; Network server&#10;R.ArunKumar,AP/Mech,RIT&#10; ">
            <a:extLst>
              <a:ext uri="{FF2B5EF4-FFF2-40B4-BE49-F238E27FC236}">
                <a16:creationId xmlns:a16="http://schemas.microsoft.com/office/drawing/2014/main" id="{35C4AC9E-E993-3079-3EAC-403A43A3AD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00" b="1333"/>
          <a:stretch/>
        </p:blipFill>
        <p:spPr bwMode="auto">
          <a:xfrm>
            <a:off x="650240" y="589280"/>
            <a:ext cx="7853680" cy="564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30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SE OF IT IN MANAGEMENT CONTROL:&#10;Role of MIS in management:&#10;1. Strategic planning:&#10;R.ArunKumar,AP/Mech,RIT&#10; ">
            <a:extLst>
              <a:ext uri="{FF2B5EF4-FFF2-40B4-BE49-F238E27FC236}">
                <a16:creationId xmlns:a16="http://schemas.microsoft.com/office/drawing/2014/main" id="{D6114013-DD9F-6D0D-4B22-ECC0B8DF9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2667" b="-7112"/>
          <a:stretch/>
        </p:blipFill>
        <p:spPr bwMode="auto">
          <a:xfrm>
            <a:off x="650240" y="548640"/>
            <a:ext cx="7772400" cy="60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50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SE OF IT IN MANAGEMENT CONTROL:&#10;Role of MIS in management:&#10;2. Tactical planning:&#10;R.ArunKumar,AP/Mech,RIT&#10; ">
            <a:extLst>
              <a:ext uri="{FF2B5EF4-FFF2-40B4-BE49-F238E27FC236}">
                <a16:creationId xmlns:a16="http://schemas.microsoft.com/office/drawing/2014/main" id="{299DB075-28CE-3937-5D34-E67B5A172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00" b="444"/>
          <a:stretch/>
        </p:blipFill>
        <p:spPr bwMode="auto">
          <a:xfrm>
            <a:off x="690880" y="607255"/>
            <a:ext cx="7741920" cy="568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33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SE OF IT IN MANAGEMENT CONTROL:&#10;Role of MIS in management:&#10;3. Operational planning:&#10;R.ArunKumar,AP/Mech,RIT&#10; ">
            <a:extLst>
              <a:ext uri="{FF2B5EF4-FFF2-40B4-BE49-F238E27FC236}">
                <a16:creationId xmlns:a16="http://schemas.microsoft.com/office/drawing/2014/main" id="{2CC0753B-7E4F-C733-326D-C9A57B6EDE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333" b="4000"/>
          <a:stretch/>
        </p:blipFill>
        <p:spPr bwMode="auto">
          <a:xfrm>
            <a:off x="660400" y="497840"/>
            <a:ext cx="7741920" cy="582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01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SE OF IT IN MANAGEMENT CONTROL:&#10;Applications of MIS:&#10;1. Marketing&#10; Sales planning and forecasting.&#10;R.ArunKumar,AP/Mech,RIT&#10; ">
            <a:extLst>
              <a:ext uri="{FF2B5EF4-FFF2-40B4-BE49-F238E27FC236}">
                <a16:creationId xmlns:a16="http://schemas.microsoft.com/office/drawing/2014/main" id="{73A926B2-B0F1-4D5C-673C-E7401E6D5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0" b="1333"/>
          <a:stretch/>
        </p:blipFill>
        <p:spPr bwMode="auto">
          <a:xfrm>
            <a:off x="711200" y="487680"/>
            <a:ext cx="7741920" cy="580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31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SE OF IT IN MANAGEMENT CONTROL:&#10;Applications of MIS:&#10;2. Manufacturing&#10; Production planning and cost control.&#10;R.ArunKumar,AP/Mech,RIT&#10; ">
            <a:extLst>
              <a:ext uri="{FF2B5EF4-FFF2-40B4-BE49-F238E27FC236}">
                <a16:creationId xmlns:a16="http://schemas.microsoft.com/office/drawing/2014/main" id="{E6A1436B-BFD0-BEDF-650D-9DF569A8B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00" b="-1334"/>
          <a:stretch/>
        </p:blipFill>
        <p:spPr bwMode="auto">
          <a:xfrm>
            <a:off x="680720" y="548640"/>
            <a:ext cx="7701280" cy="58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95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SE OF IT IN MANAGEMENT CONTROL:&#10;Applications of MIS:&#10;3. Logistics&#10; Inventory control.&#10;R.ArunKumar,AP/Mech,RIT&#10; ">
            <a:extLst>
              <a:ext uri="{FF2B5EF4-FFF2-40B4-BE49-F238E27FC236}">
                <a16:creationId xmlns:a16="http://schemas.microsoft.com/office/drawing/2014/main" id="{305063FA-A5DE-B725-E037-EE606D30F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2333" b="-3111"/>
          <a:stretch/>
        </p:blipFill>
        <p:spPr bwMode="auto">
          <a:xfrm>
            <a:off x="721360" y="497840"/>
            <a:ext cx="7711440" cy="586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76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SE OF IT IN MANAGEMENT CONTROL:&#10;Applications of MIS:&#10;4. Finance and accounting&#10; Revenue and expenditure details.&#10;R.ArunKumar,AP/Mech,RIT&#10; ">
            <a:extLst>
              <a:ext uri="{FF2B5EF4-FFF2-40B4-BE49-F238E27FC236}">
                <a16:creationId xmlns:a16="http://schemas.microsoft.com/office/drawing/2014/main" id="{C0CD8038-B03E-E7E7-9592-14F681819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1000" b="-889"/>
          <a:stretch/>
        </p:blipFill>
        <p:spPr bwMode="auto">
          <a:xfrm>
            <a:off x="721360" y="518160"/>
            <a:ext cx="7680960" cy="58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07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SE OF IT IN MANAGEMENT CONTROL:&#10;Applications of MIS:&#10;5. Top management&#10; Policy formulation, resource allocation.&#10;R.ArunKumar,AP/Mech,RIT&#10; ">
            <a:extLst>
              <a:ext uri="{FF2B5EF4-FFF2-40B4-BE49-F238E27FC236}">
                <a16:creationId xmlns:a16="http://schemas.microsoft.com/office/drawing/2014/main" id="{5A79431C-2269-1806-5B24-88D84ACAAE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1053" b="-889"/>
          <a:stretch/>
        </p:blipFill>
        <p:spPr bwMode="auto">
          <a:xfrm>
            <a:off x="731520" y="538480"/>
            <a:ext cx="7680960" cy="588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24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alancedscorecard.jpg"/>
          <p:cNvPicPr>
            <a:picLocks noChangeAspect="1"/>
          </p:cNvPicPr>
          <p:nvPr/>
        </p:nvPicPr>
        <p:blipFill>
          <a:blip r:embed="rId2"/>
          <a:srcRect/>
          <a:stretch>
            <a:fillRect/>
          </a:stretch>
        </p:blipFill>
        <p:spPr bwMode="auto">
          <a:xfrm>
            <a:off x="228600" y="304800"/>
            <a:ext cx="8686800" cy="624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9EC149-53B1-ED37-7C04-D17A485BD9D3}"/>
              </a:ext>
            </a:extLst>
          </p:cNvPr>
          <p:cNvSpPr>
            <a:spLocks noGrp="1"/>
          </p:cNvSpPr>
          <p:nvPr>
            <p:ph type="sldNum" sz="quarter" idx="12"/>
          </p:nvPr>
        </p:nvSpPr>
        <p:spPr>
          <a:xfrm>
            <a:off x="7239000" y="6400800"/>
            <a:ext cx="1905000" cy="457200"/>
          </a:xfrm>
          <a:noFill/>
          <a:ln>
            <a:miter lim="800000"/>
            <a:headEnd/>
            <a:tailEnd/>
          </a:ln>
        </p:spPr>
        <p:txBody>
          <a:bodyPr/>
          <a:lstStyle/>
          <a:p>
            <a:pPr>
              <a:tabLst>
                <a:tab pos="655638" algn="l"/>
                <a:tab pos="1312863" algn="l"/>
                <a:tab pos="1968500" algn="l"/>
              </a:tabLst>
            </a:pPr>
            <a:fld id="{E79EAC64-DEBB-4448-B4D0-70EA521954F0}" type="slidenum">
              <a:rPr lang="en-US" smtClean="0"/>
              <a:pPr>
                <a:tabLst>
                  <a:tab pos="655638" algn="l"/>
                  <a:tab pos="1312863" algn="l"/>
                  <a:tab pos="1968500" algn="l"/>
                </a:tabLst>
              </a:pPr>
              <a:t>7</a:t>
            </a:fld>
            <a:endParaRPr lang="en-US"/>
          </a:p>
        </p:txBody>
      </p:sp>
      <p:sp>
        <p:nvSpPr>
          <p:cNvPr id="7" name="TextBox 6">
            <a:extLst>
              <a:ext uri="{FF2B5EF4-FFF2-40B4-BE49-F238E27FC236}">
                <a16:creationId xmlns:a16="http://schemas.microsoft.com/office/drawing/2014/main" id="{31219DF0-8E67-02CE-2AEE-0E0146FFF532}"/>
              </a:ext>
            </a:extLst>
          </p:cNvPr>
          <p:cNvSpPr txBox="1"/>
          <p:nvPr/>
        </p:nvSpPr>
        <p:spPr>
          <a:xfrm>
            <a:off x="497840" y="993116"/>
            <a:ext cx="7879080" cy="5191165"/>
          </a:xfrm>
          <a:prstGeom prst="rect">
            <a:avLst/>
          </a:prstGeom>
          <a:noFill/>
        </p:spPr>
        <p:txBody>
          <a:bodyPr wrap="square">
            <a:spAutoFit/>
          </a:bodyPr>
          <a:lstStyle/>
          <a:p>
            <a:pPr algn="just" defTabSz="407526">
              <a:spcAft>
                <a:spcPts val="1293"/>
              </a:spcAft>
              <a:buFont typeface="Wingdings" panose="05000000000000000000" pitchFamily="2" charset="2"/>
              <a:buChar char="Ø"/>
              <a:defRPr/>
            </a:pPr>
            <a:r>
              <a:rPr lang="en-US" sz="2400" dirty="0">
                <a:solidFill>
                  <a:sysClr val="windowText" lastClr="000000"/>
                </a:solidFill>
                <a:latin typeface="Times New Roman" panose="02020603050405020304" pitchFamily="18" charset="0"/>
                <a:cs typeface="Times New Roman" panose="02020603050405020304" pitchFamily="18" charset="0"/>
              </a:rPr>
              <a:t>Standards are the plans or the targets which have to be achieved in the course of business function</a:t>
            </a:r>
          </a:p>
          <a:p>
            <a:pPr algn="just" defTabSz="407526" eaLnBrk="1" hangingPunct="1">
              <a:spcAft>
                <a:spcPts val="1293"/>
              </a:spcAft>
              <a:buFont typeface="Wingdings" panose="05000000000000000000" pitchFamily="2" charset="2"/>
              <a:buChar char="Ø"/>
              <a:defRPr/>
            </a:pPr>
            <a:r>
              <a:rPr lang="en-US" sz="2400" dirty="0">
                <a:solidFill>
                  <a:sysClr val="windowText" lastClr="000000"/>
                </a:solidFill>
                <a:latin typeface="Times New Roman" panose="02020603050405020304" pitchFamily="18" charset="0"/>
                <a:cs typeface="Times New Roman" panose="02020603050405020304" pitchFamily="18" charset="0"/>
              </a:rPr>
              <a:t>They can also be called as the criterions for judging the performance </a:t>
            </a:r>
          </a:p>
          <a:p>
            <a:pPr algn="just" defTabSz="407526" eaLnBrk="1" hangingPunct="1">
              <a:spcAft>
                <a:spcPts val="1293"/>
              </a:spcAft>
              <a:defRPr/>
            </a:pPr>
            <a:r>
              <a:rPr lang="en-US" sz="2400" b="1" dirty="0">
                <a:solidFill>
                  <a:sysClr val="windowText" lastClr="000000"/>
                </a:solidFill>
                <a:latin typeface="Times New Roman" panose="02020603050405020304" pitchFamily="18" charset="0"/>
                <a:cs typeface="Times New Roman" panose="02020603050405020304" pitchFamily="18" charset="0"/>
              </a:rPr>
              <a:t>             Standards generally are classified into two</a:t>
            </a:r>
          </a:p>
          <a:p>
            <a:pPr algn="just" defTabSz="407526" eaLnBrk="1" hangingPunct="1">
              <a:spcAft>
                <a:spcPts val="1293"/>
              </a:spcAft>
              <a:buFont typeface="Wingdings" panose="05000000000000000000" pitchFamily="2" charset="2"/>
              <a:buChar char="Ø"/>
              <a:defRPr/>
            </a:pPr>
            <a:r>
              <a:rPr lang="en-US" sz="2400" b="1" dirty="0">
                <a:solidFill>
                  <a:sysClr val="windowText" lastClr="000000"/>
                </a:solidFill>
                <a:latin typeface="Times New Roman" panose="02020603050405020304" pitchFamily="18" charset="0"/>
                <a:cs typeface="Times New Roman" panose="02020603050405020304" pitchFamily="18" charset="0"/>
              </a:rPr>
              <a:t>Measurable or tangible </a:t>
            </a:r>
            <a:r>
              <a:rPr lang="en-US" sz="2400" dirty="0">
                <a:solidFill>
                  <a:sysClr val="windowText" lastClr="000000"/>
                </a:solidFill>
                <a:latin typeface="Times New Roman" panose="02020603050405020304" pitchFamily="18" charset="0"/>
                <a:cs typeface="Times New Roman" panose="02020603050405020304" pitchFamily="18" charset="0"/>
              </a:rPr>
              <a:t>- Those standards which can be measured and expressed are called as measurable standards. They can be in form of cost, output, expenses, time, profit, etc.</a:t>
            </a:r>
          </a:p>
          <a:p>
            <a:pPr algn="just" defTabSz="407526" eaLnBrk="1" hangingPunct="1">
              <a:spcAft>
                <a:spcPts val="1293"/>
              </a:spcAft>
              <a:buFont typeface="Wingdings" panose="05000000000000000000" pitchFamily="2" charset="2"/>
              <a:buChar char="Ø"/>
              <a:defRPr/>
            </a:pPr>
            <a:r>
              <a:rPr lang="en-US" sz="2400" b="1" dirty="0">
                <a:solidFill>
                  <a:sysClr val="windowText" lastClr="000000"/>
                </a:solidFill>
                <a:latin typeface="Times New Roman" panose="02020603050405020304" pitchFamily="18" charset="0"/>
                <a:cs typeface="Times New Roman" panose="02020603050405020304" pitchFamily="18" charset="0"/>
              </a:rPr>
              <a:t>Non-measurable or intangible</a:t>
            </a:r>
            <a:r>
              <a:rPr lang="en-US" sz="2400" dirty="0">
                <a:solidFill>
                  <a:sysClr val="windowText" lastClr="000000"/>
                </a:solidFill>
                <a:latin typeface="Times New Roman" panose="02020603050405020304" pitchFamily="18" charset="0"/>
                <a:cs typeface="Times New Roman" panose="02020603050405020304" pitchFamily="18" charset="0"/>
              </a:rPr>
              <a:t>- There are standards which cannot be measured monetarily. For example- performance of a manager, deviation of workers, their attitudes towards a concern. </a:t>
            </a:r>
          </a:p>
        </p:txBody>
      </p:sp>
      <p:sp>
        <p:nvSpPr>
          <p:cNvPr id="9" name="TextBox 8">
            <a:extLst>
              <a:ext uri="{FF2B5EF4-FFF2-40B4-BE49-F238E27FC236}">
                <a16:creationId xmlns:a16="http://schemas.microsoft.com/office/drawing/2014/main" id="{87476610-CDDE-C10E-243F-ED9E93BC83B7}"/>
              </a:ext>
            </a:extLst>
          </p:cNvPr>
          <p:cNvSpPr txBox="1"/>
          <p:nvPr/>
        </p:nvSpPr>
        <p:spPr>
          <a:xfrm>
            <a:off x="565150" y="538452"/>
            <a:ext cx="8013700" cy="523220"/>
          </a:xfrm>
          <a:prstGeom prst="rect">
            <a:avLst/>
          </a:prstGeom>
          <a:noFill/>
        </p:spPr>
        <p:txBody>
          <a:bodyPr wrap="square">
            <a:spAutoFit/>
          </a:bodyPr>
          <a:lstStyle/>
          <a:p>
            <a:pPr algn="ctr"/>
            <a:r>
              <a:rPr lang="en-US" sz="2800" dirty="0">
                <a:solidFill>
                  <a:srgbClr val="000000"/>
                </a:solidFill>
                <a:latin typeface="Algerian" panose="04020705040A02060702" pitchFamily="82" charset="0"/>
              </a:rPr>
              <a:t>Establish Objectives and Standards</a:t>
            </a:r>
          </a:p>
        </p:txBody>
      </p:sp>
    </p:spTree>
    <p:extLst>
      <p:ext uri="{BB962C8B-B14F-4D97-AF65-F5344CB8AC3E}">
        <p14:creationId xmlns:p14="http://schemas.microsoft.com/office/powerpoint/2010/main" val="79808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BD2A96B-8BFF-BF8D-8200-18A091B57E90}"/>
              </a:ext>
            </a:extLst>
          </p:cNvPr>
          <p:cNvSpPr>
            <a:spLocks noGrp="1"/>
          </p:cNvSpPr>
          <p:nvPr>
            <p:ph type="sldNum" sz="quarter" idx="12"/>
          </p:nvPr>
        </p:nvSpPr>
        <p:spPr>
          <a:xfrm>
            <a:off x="7239000" y="6400800"/>
            <a:ext cx="1905000" cy="457200"/>
          </a:xfrm>
          <a:noFill/>
          <a:ln>
            <a:miter lim="800000"/>
            <a:headEnd/>
            <a:tailEnd/>
          </a:ln>
        </p:spPr>
        <p:txBody>
          <a:bodyPr/>
          <a:lstStyle/>
          <a:p>
            <a:pPr>
              <a:tabLst>
                <a:tab pos="655638" algn="l"/>
                <a:tab pos="1312863" algn="l"/>
                <a:tab pos="1968500" algn="l"/>
              </a:tabLst>
            </a:pPr>
            <a:fld id="{AB47FE40-AB23-4B22-B1F6-ADACEE3162F0}" type="slidenum">
              <a:rPr lang="en-US" smtClean="0"/>
              <a:pPr>
                <a:tabLst>
                  <a:tab pos="655638" algn="l"/>
                  <a:tab pos="1312863" algn="l"/>
                  <a:tab pos="1968500" algn="l"/>
                </a:tabLst>
              </a:pPr>
              <a:t>8</a:t>
            </a:fld>
            <a:endParaRPr lang="en-US"/>
          </a:p>
        </p:txBody>
      </p:sp>
      <p:pic>
        <p:nvPicPr>
          <p:cNvPr id="3" name="Picture 6" descr="https://encrypted-tbn0.gstatic.com/images?q=tbn:ANd9GcRuZXunublMC7pK56AOAgim5lyiHQTEyFmCPWrj56p8kL-vuE4R">
            <a:extLst>
              <a:ext uri="{FF2B5EF4-FFF2-40B4-BE49-F238E27FC236}">
                <a16:creationId xmlns:a16="http://schemas.microsoft.com/office/drawing/2014/main" id="{E1A5012B-B318-9852-C7DF-321D29D41780}"/>
              </a:ext>
            </a:extLst>
          </p:cNvPr>
          <p:cNvPicPr>
            <a:picLocks noChangeAspect="1" noChangeArrowheads="1"/>
          </p:cNvPicPr>
          <p:nvPr/>
        </p:nvPicPr>
        <p:blipFill>
          <a:blip r:embed="rId2"/>
          <a:srcRect/>
          <a:stretch>
            <a:fillRect/>
          </a:stretch>
        </p:blipFill>
        <p:spPr bwMode="auto">
          <a:xfrm>
            <a:off x="4762500" y="3442243"/>
            <a:ext cx="3429000" cy="2831721"/>
          </a:xfrm>
          <a:prstGeom prst="rect">
            <a:avLst/>
          </a:prstGeom>
          <a:noFill/>
          <a:ln w="9525">
            <a:noFill/>
            <a:miter lim="800000"/>
            <a:headEnd/>
            <a:tailEnd/>
          </a:ln>
        </p:spPr>
      </p:pic>
      <p:pic>
        <p:nvPicPr>
          <p:cNvPr id="4" name="Picture 5">
            <a:extLst>
              <a:ext uri="{FF2B5EF4-FFF2-40B4-BE49-F238E27FC236}">
                <a16:creationId xmlns:a16="http://schemas.microsoft.com/office/drawing/2014/main" id="{9C40AEE2-D0A4-7985-9A18-20A699F542D7}"/>
              </a:ext>
            </a:extLst>
          </p:cNvPr>
          <p:cNvPicPr>
            <a:picLocks noChangeAspect="1" noChangeArrowheads="1"/>
          </p:cNvPicPr>
          <p:nvPr/>
        </p:nvPicPr>
        <p:blipFill>
          <a:blip r:embed="rId3"/>
          <a:srcRect/>
          <a:stretch>
            <a:fillRect/>
          </a:stretch>
        </p:blipFill>
        <p:spPr bwMode="auto">
          <a:xfrm>
            <a:off x="890589" y="3492418"/>
            <a:ext cx="3490912" cy="267757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F7F6D228-AF02-23F6-C68C-95DB797E5A43}"/>
              </a:ext>
            </a:extLst>
          </p:cNvPr>
          <p:cNvSpPr txBox="1"/>
          <p:nvPr/>
        </p:nvSpPr>
        <p:spPr>
          <a:xfrm>
            <a:off x="1049020" y="557212"/>
            <a:ext cx="7142480" cy="584775"/>
          </a:xfrm>
          <a:prstGeom prst="rect">
            <a:avLst/>
          </a:prstGeom>
          <a:noFill/>
        </p:spPr>
        <p:txBody>
          <a:bodyPr wrap="square">
            <a:spAutoFit/>
          </a:bodyPr>
          <a:lstStyle/>
          <a:p>
            <a:r>
              <a:rPr lang="en-US" sz="3200" dirty="0">
                <a:solidFill>
                  <a:srgbClr val="000000"/>
                </a:solidFill>
                <a:latin typeface="Algerian" panose="04020705040A02060702" pitchFamily="82" charset="0"/>
              </a:rPr>
              <a:t>Measuring Actual Performance</a:t>
            </a:r>
            <a:endParaRPr lang="en-IN" sz="3200" dirty="0">
              <a:latin typeface="Algerian" panose="04020705040A02060702" pitchFamily="82" charset="0"/>
            </a:endParaRPr>
          </a:p>
        </p:txBody>
      </p:sp>
      <p:sp>
        <p:nvSpPr>
          <p:cNvPr id="6" name="TextBox 5">
            <a:extLst>
              <a:ext uri="{FF2B5EF4-FFF2-40B4-BE49-F238E27FC236}">
                <a16:creationId xmlns:a16="http://schemas.microsoft.com/office/drawing/2014/main" id="{B3E2AB92-8724-A975-BE96-B8203841DA20}"/>
              </a:ext>
            </a:extLst>
          </p:cNvPr>
          <p:cNvSpPr txBox="1"/>
          <p:nvPr/>
        </p:nvSpPr>
        <p:spPr>
          <a:xfrm>
            <a:off x="822960" y="1322619"/>
            <a:ext cx="7678106" cy="1938992"/>
          </a:xfrm>
          <a:prstGeom prst="rect">
            <a:avLst/>
          </a:prstGeom>
          <a:noFill/>
        </p:spPr>
        <p:txBody>
          <a:bodyPr wrap="square">
            <a:spAutoFit/>
          </a:bodyPr>
          <a:lstStyle/>
          <a:p>
            <a:pPr marL="342900" indent="-342900" eaLnBrk="1" hangingPunct="1">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Measurements must be accurate enough to spot deviations or variances between what really occurs and what is most desired.</a:t>
            </a:r>
          </a:p>
          <a:p>
            <a:pPr marL="342900" indent="-342900" eaLnBrk="1" hangingPunct="1">
              <a:buFont typeface="Wingdings" panose="05000000000000000000" pitchFamily="2" charset="2"/>
              <a:buChar char="Ø"/>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eaLnBrk="1" hangingPunct="1">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Without measurement, effective control is not possible.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98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FA885C-28B2-BC76-FFE8-A5C2F98430D8}"/>
              </a:ext>
            </a:extLst>
          </p:cNvPr>
          <p:cNvSpPr txBox="1">
            <a:spLocks noChangeArrowheads="1"/>
          </p:cNvSpPr>
          <p:nvPr/>
        </p:nvSpPr>
        <p:spPr>
          <a:xfrm>
            <a:off x="533400" y="452438"/>
            <a:ext cx="8077200" cy="1143000"/>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0000"/>
                </a:solidFill>
                <a:latin typeface="Algerian" panose="04020705040A02060702" pitchFamily="82" charset="0"/>
              </a:rPr>
              <a:t>Comparing Results with         Objectives and Standards</a:t>
            </a:r>
          </a:p>
        </p:txBody>
      </p:sp>
      <p:sp>
        <p:nvSpPr>
          <p:cNvPr id="3" name="Rectangle 3">
            <a:extLst>
              <a:ext uri="{FF2B5EF4-FFF2-40B4-BE49-F238E27FC236}">
                <a16:creationId xmlns:a16="http://schemas.microsoft.com/office/drawing/2014/main" id="{1ED73852-443B-1DE9-CB83-DB957A173D96}"/>
              </a:ext>
            </a:extLst>
          </p:cNvPr>
          <p:cNvSpPr txBox="1">
            <a:spLocks noChangeArrowheads="1"/>
          </p:cNvSpPr>
          <p:nvPr/>
        </p:nvSpPr>
        <p:spPr>
          <a:xfrm>
            <a:off x="533400" y="1508760"/>
            <a:ext cx="7863840" cy="258572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 typeface="Wingdings" panose="05000000000000000000" pitchFamily="2" charset="2"/>
              <a:buChar char="Ø"/>
            </a:pPr>
            <a:r>
              <a:rPr lang="en-US" dirty="0">
                <a:solidFill>
                  <a:srgbClr val="000000"/>
                </a:solidFill>
                <a:latin typeface="Times New Roman" panose="02020603050405020304" pitchFamily="18" charset="0"/>
                <a:cs typeface="Times New Roman" panose="02020603050405020304" pitchFamily="18" charset="0"/>
              </a:rPr>
              <a:t>Comparison of actual performance with the planned targets is very important. </a:t>
            </a:r>
          </a:p>
          <a:p>
            <a:pPr algn="just">
              <a:buFont typeface="Wingdings" panose="05000000000000000000" pitchFamily="2" charset="2"/>
              <a:buChar char="Ø"/>
            </a:pPr>
            <a:r>
              <a:rPr lang="en-US" dirty="0">
                <a:solidFill>
                  <a:srgbClr val="000000"/>
                </a:solidFill>
                <a:latin typeface="Times New Roman" panose="02020603050405020304" pitchFamily="18" charset="0"/>
                <a:cs typeface="Times New Roman" panose="02020603050405020304" pitchFamily="18" charset="0"/>
              </a:rPr>
              <a:t>Deviation can be defined as the gap between actual performance and the planned targets.</a:t>
            </a:r>
          </a:p>
          <a:p>
            <a:pPr algn="just" eaLnBrk="1" hangingPunct="1">
              <a:buFont typeface="Wingdings" panose="05000000000000000000" pitchFamily="2" charset="2"/>
              <a:buChar char="Ø"/>
            </a:pPr>
            <a:r>
              <a:rPr lang="en-US" dirty="0">
                <a:solidFill>
                  <a:srgbClr val="000000"/>
                </a:solidFill>
                <a:latin typeface="Times New Roman" panose="02020603050405020304" pitchFamily="18" charset="0"/>
                <a:cs typeface="Times New Roman" panose="02020603050405020304" pitchFamily="18" charset="0"/>
              </a:rPr>
              <a:t>The manager has to find out two things here- extent of deviation and cause of deviation </a:t>
            </a:r>
          </a:p>
          <a:p>
            <a:pPr algn="just" eaLnBrk="1" hangingPunct="1">
              <a:buFont typeface="Wingdings" panose="05000000000000000000" pitchFamily="2" charset="2"/>
              <a:buChar char="Ø"/>
            </a:pPr>
            <a:r>
              <a:rPr lang="en-US" dirty="0">
                <a:solidFill>
                  <a:srgbClr val="000000"/>
                </a:solidFill>
                <a:latin typeface="Times New Roman" panose="02020603050405020304" pitchFamily="18" charset="0"/>
                <a:cs typeface="Times New Roman" panose="02020603050405020304" pitchFamily="18" charset="0"/>
              </a:rPr>
              <a:t>For example, if stationery charges increase by a minor 5 to 10%, it can be called as a minor deviation. </a:t>
            </a:r>
          </a:p>
          <a:p>
            <a:pPr algn="just" eaLnBrk="1" hangingPunct="1">
              <a:buFont typeface="Wingdings" panose="05000000000000000000" pitchFamily="2" charset="2"/>
              <a:buChar char="Ø"/>
            </a:pPr>
            <a:r>
              <a:rPr lang="en-US" dirty="0">
                <a:solidFill>
                  <a:srgbClr val="000000"/>
                </a:solidFill>
                <a:latin typeface="Times New Roman" panose="02020603050405020304" pitchFamily="18" charset="0"/>
                <a:cs typeface="Times New Roman" panose="02020603050405020304" pitchFamily="18" charset="0"/>
              </a:rPr>
              <a:t>On the other hand, if monthly production decreases continuously, it is called as major deviation.</a:t>
            </a:r>
          </a:p>
          <a:p>
            <a:pPr algn="just">
              <a:buFont typeface="Wingdings" panose="05000000000000000000" pitchFamily="2" charset="2"/>
              <a:buChar char="Ø"/>
            </a:pPr>
            <a:endParaRPr lang="en-US"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FE3CCCC7-3ADE-71C6-74AC-25F6424B1763}"/>
              </a:ext>
            </a:extLst>
          </p:cNvPr>
          <p:cNvSpPr>
            <a:spLocks noGrp="1"/>
          </p:cNvSpPr>
          <p:nvPr>
            <p:ph type="sldNum" sz="quarter" idx="12"/>
          </p:nvPr>
        </p:nvSpPr>
        <p:spPr>
          <a:xfrm>
            <a:off x="7239000" y="6400800"/>
            <a:ext cx="1905000" cy="457200"/>
          </a:xfrm>
          <a:noFill/>
          <a:ln>
            <a:miter lim="800000"/>
            <a:headEnd/>
            <a:tailEnd/>
          </a:ln>
        </p:spPr>
        <p:txBody>
          <a:bodyPr/>
          <a:lstStyle/>
          <a:p>
            <a:pPr>
              <a:tabLst>
                <a:tab pos="655638" algn="l"/>
                <a:tab pos="1312863" algn="l"/>
                <a:tab pos="1968500" algn="l"/>
              </a:tabLst>
            </a:pPr>
            <a:fld id="{9D01DEDC-6ECC-4727-B3B3-4E7CE52BEEDD}" type="slidenum">
              <a:rPr lang="en-US" smtClean="0"/>
              <a:pPr>
                <a:tabLst>
                  <a:tab pos="655638" algn="l"/>
                  <a:tab pos="1312863" algn="l"/>
                  <a:tab pos="1968500" algn="l"/>
                </a:tabLst>
              </a:pPr>
              <a:t>9</a:t>
            </a:fld>
            <a:endParaRPr lang="en-US"/>
          </a:p>
        </p:txBody>
      </p:sp>
      <p:pic>
        <p:nvPicPr>
          <p:cNvPr id="6" name="Picture 6" descr="https://encrypted-tbn0.gstatic.com/images?q=tbn:ANd9GcT2YdpxZqRXJ_l-mIjSA7gjXay04W8X4jQEcjJhYctx13gJGtBFrA">
            <a:extLst>
              <a:ext uri="{FF2B5EF4-FFF2-40B4-BE49-F238E27FC236}">
                <a16:creationId xmlns:a16="http://schemas.microsoft.com/office/drawing/2014/main" id="{6DFF1BD8-6579-45D9-587A-1EF70162F5EE}"/>
              </a:ext>
            </a:extLst>
          </p:cNvPr>
          <p:cNvPicPr>
            <a:picLocks noChangeAspect="1" noChangeArrowheads="1"/>
          </p:cNvPicPr>
          <p:nvPr/>
        </p:nvPicPr>
        <p:blipFill>
          <a:blip r:embed="rId2"/>
          <a:srcRect/>
          <a:stretch>
            <a:fillRect/>
          </a:stretch>
        </p:blipFill>
        <p:spPr bwMode="auto">
          <a:xfrm>
            <a:off x="7447280" y="497857"/>
            <a:ext cx="1270000" cy="1010903"/>
          </a:xfrm>
          <a:prstGeom prst="rect">
            <a:avLst/>
          </a:prstGeom>
          <a:noFill/>
          <a:ln w="9525">
            <a:noFill/>
            <a:miter lim="800000"/>
            <a:headEnd/>
            <a:tailEnd/>
          </a:ln>
        </p:spPr>
      </p:pic>
    </p:spTree>
    <p:extLst>
      <p:ext uri="{BB962C8B-B14F-4D97-AF65-F5344CB8AC3E}">
        <p14:creationId xmlns:p14="http://schemas.microsoft.com/office/powerpoint/2010/main" val="7494878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521</TotalTime>
  <Words>1591</Words>
  <Application>Microsoft Office PowerPoint</Application>
  <PresentationFormat>On-screen Show (4:3)</PresentationFormat>
  <Paragraphs>168</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Algerian</vt:lpstr>
      <vt:lpstr>Arial</vt:lpstr>
      <vt:lpstr>Garamond</vt:lpstr>
      <vt:lpstr>Google Sans</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Sangeeta Jain</dc:creator>
  <cp:lastModifiedBy>Dr. Sangeeta Jain</cp:lastModifiedBy>
  <cp:revision>17</cp:revision>
  <dcterms:created xsi:type="dcterms:W3CDTF">2023-12-21T09:08:03Z</dcterms:created>
  <dcterms:modified xsi:type="dcterms:W3CDTF">2024-01-29T05:25:44Z</dcterms:modified>
</cp:coreProperties>
</file>