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1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090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573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00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78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695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164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184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34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561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04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998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07C2-6C85-4146-95DC-53FD7CF58562}" type="datetimeFigureOut">
              <a:rPr lang="en-IN" smtClean="0"/>
              <a:t>25-09-2023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DD37-9379-4866-AA5D-B089313551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31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1228" y="1376127"/>
            <a:ext cx="8202439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ACCOUNTING FOR MANAGERS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4137434" y="3313568"/>
            <a:ext cx="3494637" cy="832919"/>
          </a:xfrm>
          <a:prstGeom prst="snip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MBA- </a:t>
            </a:r>
            <a:r>
              <a:rPr lang="en-US" dirty="0" err="1">
                <a:solidFill>
                  <a:schemeClr val="tx1"/>
                </a:solidFill>
              </a:rPr>
              <a:t>Ist</a:t>
            </a:r>
            <a:r>
              <a:rPr lang="en-US" dirty="0">
                <a:solidFill>
                  <a:schemeClr val="tx1"/>
                </a:solidFill>
              </a:rPr>
              <a:t> SEM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1228" y="5522613"/>
            <a:ext cx="223620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GSIMR</a:t>
            </a:r>
            <a:endParaRPr lang="en-IN" sz="30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32071" y="5658416"/>
            <a:ext cx="247159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CA </a:t>
            </a:r>
            <a:r>
              <a:rPr lang="en-US" sz="2800" dirty="0" err="1">
                <a:solidFill>
                  <a:schemeClr val="tx1"/>
                </a:solidFill>
              </a:rPr>
              <a:t>Prem</a:t>
            </a:r>
            <a:r>
              <a:rPr lang="en-US" sz="2800" dirty="0">
                <a:solidFill>
                  <a:schemeClr val="tx1"/>
                </a:solidFill>
              </a:rPr>
              <a:t> K </a:t>
            </a:r>
            <a:r>
              <a:rPr lang="en-US" sz="2800" dirty="0" err="1">
                <a:solidFill>
                  <a:schemeClr val="tx1"/>
                </a:solidFill>
              </a:rPr>
              <a:t>Dua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01228" y="4716855"/>
            <a:ext cx="8202437" cy="4526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Basics of Book Keeping &amp; Accounting</a:t>
            </a:r>
            <a:endParaRPr lang="en-I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6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Accounting Terminology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7774"/>
            <a:ext cx="10515600" cy="5199189"/>
          </a:xfrm>
        </p:spPr>
        <p:txBody>
          <a:bodyPr/>
          <a:lstStyle/>
          <a:p>
            <a:r>
              <a:rPr lang="en-US" dirty="0"/>
              <a:t>Equity : Owner’s Equity &amp; Outsiders Equity</a:t>
            </a:r>
          </a:p>
          <a:p>
            <a:r>
              <a:rPr lang="en-US" dirty="0"/>
              <a:t>Liabilities- (Current/ Fixed/Contingent)</a:t>
            </a:r>
          </a:p>
          <a:p>
            <a:r>
              <a:rPr lang="en-US" dirty="0"/>
              <a:t>Expenses/Cost</a:t>
            </a:r>
          </a:p>
          <a:p>
            <a:r>
              <a:rPr lang="en-US" dirty="0"/>
              <a:t>Expenditure- Capital &amp; Revenue</a:t>
            </a:r>
          </a:p>
          <a:p>
            <a:r>
              <a:rPr lang="en-US" dirty="0"/>
              <a:t>Loss</a:t>
            </a:r>
            <a:r>
              <a:rPr lang="en-IN" dirty="0"/>
              <a:t>- Normal &amp; Abnormal</a:t>
            </a:r>
          </a:p>
          <a:p>
            <a:r>
              <a:rPr lang="en-US" dirty="0"/>
              <a:t>Profit</a:t>
            </a:r>
          </a:p>
          <a:p>
            <a:r>
              <a:rPr lang="en-US" dirty="0"/>
              <a:t>Revenue</a:t>
            </a:r>
          </a:p>
          <a:p>
            <a:r>
              <a:rPr lang="en-US" dirty="0"/>
              <a:t>Discount- Trade &amp; Cash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7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684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lgerian" panose="04020705040A02060702" pitchFamily="82" charset="0"/>
              </a:rPr>
              <a:t>Types of Account- Golden Rules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68721"/>
            <a:ext cx="10515600" cy="5208242"/>
          </a:xfrm>
        </p:spPr>
        <p:txBody>
          <a:bodyPr/>
          <a:lstStyle/>
          <a:p>
            <a:r>
              <a:rPr lang="en-US" dirty="0"/>
              <a:t>Personal Account</a:t>
            </a:r>
          </a:p>
          <a:p>
            <a:pPr marL="0" indent="0">
              <a:buNone/>
            </a:pPr>
            <a:r>
              <a:rPr lang="en-US" dirty="0"/>
              <a:t>	Debit the receiver</a:t>
            </a:r>
          </a:p>
          <a:p>
            <a:pPr marL="0" indent="0">
              <a:buNone/>
            </a:pPr>
            <a:r>
              <a:rPr lang="en-US" dirty="0"/>
              <a:t>	Credit the giver</a:t>
            </a:r>
          </a:p>
          <a:p>
            <a:r>
              <a:rPr lang="en-US" dirty="0"/>
              <a:t>Real Account</a:t>
            </a:r>
          </a:p>
          <a:p>
            <a:pPr marL="0" indent="0">
              <a:buNone/>
            </a:pPr>
            <a:r>
              <a:rPr lang="en-US" dirty="0"/>
              <a:t>	Debit What Come’s in</a:t>
            </a:r>
          </a:p>
          <a:p>
            <a:pPr marL="0" indent="0">
              <a:buNone/>
            </a:pPr>
            <a:r>
              <a:rPr lang="en-US" dirty="0"/>
              <a:t>	Credit What goes out</a:t>
            </a:r>
          </a:p>
          <a:p>
            <a:r>
              <a:rPr lang="en-US" dirty="0"/>
              <a:t>Nominal Account</a:t>
            </a:r>
          </a:p>
          <a:p>
            <a:pPr marL="0" indent="0">
              <a:buNone/>
            </a:pPr>
            <a:r>
              <a:rPr lang="en-US" dirty="0"/>
              <a:t>	Debit all the expenses &amp; losses</a:t>
            </a:r>
          </a:p>
          <a:p>
            <a:pPr marL="0" indent="0">
              <a:buNone/>
            </a:pPr>
            <a:r>
              <a:rPr lang="en-US" dirty="0"/>
              <a:t>	Credit all the incomes &amp; gains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803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64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Users of Accounting Information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020"/>
            <a:ext cx="10515600" cy="4818943"/>
          </a:xfrm>
        </p:spPr>
        <p:txBody>
          <a:bodyPr/>
          <a:lstStyle/>
          <a:p>
            <a:r>
              <a:rPr lang="en-US" dirty="0"/>
              <a:t>Internal Users</a:t>
            </a:r>
          </a:p>
          <a:p>
            <a:pPr marL="0" indent="0">
              <a:buNone/>
            </a:pPr>
            <a:r>
              <a:rPr lang="en-US" dirty="0"/>
              <a:t>	Top/ Middle/Executive level</a:t>
            </a:r>
          </a:p>
          <a:p>
            <a:r>
              <a:rPr lang="en-US" dirty="0"/>
              <a:t>External Users-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101138"/>
              </p:ext>
            </p:extLst>
          </p:nvPr>
        </p:nvGraphicFramePr>
        <p:xfrm>
          <a:off x="2031999" y="2942376"/>
          <a:ext cx="7908705" cy="372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1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15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Directly Connected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Indirectly Connected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549">
                <a:tc>
                  <a:txBody>
                    <a:bodyPr/>
                    <a:lstStyle/>
                    <a:p>
                      <a:r>
                        <a:rPr lang="en-US" dirty="0"/>
                        <a:t>Creditors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Regulatory Agencies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549">
                <a:tc>
                  <a:txBody>
                    <a:bodyPr/>
                    <a:lstStyle/>
                    <a:p>
                      <a:r>
                        <a:rPr lang="en-US" dirty="0"/>
                        <a:t>Investors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549">
                <a:tc>
                  <a:txBody>
                    <a:bodyPr/>
                    <a:lstStyle/>
                    <a:p>
                      <a:r>
                        <a:rPr lang="en-US" dirty="0"/>
                        <a:t>Employees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Researchers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549">
                <a:tc>
                  <a:txBody>
                    <a:bodyPr/>
                    <a:lstStyle/>
                    <a:p>
                      <a:r>
                        <a:rPr lang="en-US" dirty="0"/>
                        <a:t>Tax Authorities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Print &amp; Electronics Media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549">
                <a:tc>
                  <a:txBody>
                    <a:bodyPr/>
                    <a:lstStyle/>
                    <a:p>
                      <a:r>
                        <a:rPr lang="en-US" dirty="0"/>
                        <a:t>Consumers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549">
                <a:tc>
                  <a:txBody>
                    <a:bodyPr/>
                    <a:lstStyle/>
                    <a:p>
                      <a:r>
                        <a:rPr lang="en-US" dirty="0"/>
                        <a:t>Foreign Entrepreneurs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935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12" y="184057"/>
            <a:ext cx="10515600" cy="49495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Basis Of Accounting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988"/>
            <a:ext cx="10515600" cy="5162975"/>
          </a:xfrm>
        </p:spPr>
        <p:txBody>
          <a:bodyPr/>
          <a:lstStyle/>
          <a:p>
            <a:pPr marL="0" indent="0" algn="just">
              <a:buNone/>
            </a:pPr>
            <a:r>
              <a:rPr lang="en-US" u="sng" dirty="0">
                <a:solidFill>
                  <a:srgbClr val="002060"/>
                </a:solidFill>
              </a:rPr>
              <a:t>Accrual Basis/Mercantile Basis: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It’s a method of recording the transactions by which revenue , cash, assets and liabilities are reflected in the accounts for the period in which they accrue. Under Companies Act , all companies are required to maintained the books of accounts according to accrual system.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u="sng" dirty="0">
                <a:solidFill>
                  <a:srgbClr val="002060"/>
                </a:solidFill>
              </a:rPr>
              <a:t>Cash Basis:</a:t>
            </a:r>
          </a:p>
          <a:p>
            <a:pPr marL="0" indent="0" algn="just">
              <a:buNone/>
            </a:pPr>
            <a:r>
              <a:rPr lang="en-US" dirty="0"/>
              <a:t>It’s a method of recording the transactions by revenue, costs. Assets and liabilities are reflected in the accounts for the period in which actual receipts or actual payments are made.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9796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063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Meaning of Accounting Cycle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721" y="968721"/>
            <a:ext cx="9451817" cy="57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lgerian" panose="04020705040A02060702" pitchFamily="82" charset="0"/>
              </a:rPr>
              <a:t>Accounting Equation</a:t>
            </a:r>
            <a:endParaRPr lang="en-IN" sz="3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7774"/>
            <a:ext cx="10515600" cy="55950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Dual Concept is the basis of Accounting Equation.</a:t>
            </a:r>
          </a:p>
          <a:p>
            <a:pPr marL="0" indent="0">
              <a:buNone/>
            </a:pPr>
            <a:r>
              <a:rPr lang="en-US" dirty="0"/>
              <a:t>Total Assets = Total Equities</a:t>
            </a:r>
          </a:p>
          <a:p>
            <a:pPr marL="0" indent="0">
              <a:buNone/>
            </a:pPr>
            <a:r>
              <a:rPr lang="en-US" dirty="0"/>
              <a:t>Owner’s Equity + Creditors Equity= Assets</a:t>
            </a:r>
          </a:p>
          <a:p>
            <a:pPr marL="0" indent="0">
              <a:buNone/>
            </a:pPr>
            <a:r>
              <a:rPr lang="en-US" dirty="0"/>
              <a:t>Capital+ Liabilities= Assets</a:t>
            </a:r>
          </a:p>
          <a:p>
            <a:pPr marL="0" indent="0">
              <a:buNone/>
            </a:pPr>
            <a:r>
              <a:rPr lang="en-US" dirty="0"/>
              <a:t>Assets- Liabilities= Capital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71894"/>
            <a:ext cx="10225135" cy="323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0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90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Accounting Equation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050202"/>
            <a:ext cx="10507301" cy="55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2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Meaning of Book Keeping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5880"/>
            <a:ext cx="10515600" cy="5504507"/>
          </a:xfrm>
        </p:spPr>
        <p:txBody>
          <a:bodyPr>
            <a:normAutofit/>
          </a:bodyPr>
          <a:lstStyle/>
          <a:p>
            <a:r>
              <a:rPr lang="en-US" dirty="0"/>
              <a:t>Book Keeping is that Branch of Knowledge that tells us  how to record a financial transaction.</a:t>
            </a:r>
          </a:p>
          <a:p>
            <a:r>
              <a:rPr lang="en-US" dirty="0"/>
              <a:t>“Book Keeping is the science and art of correctly recording in books of account all those business transactions that results in the transfer of money or money’s worth” (R.N. Carter)</a:t>
            </a:r>
          </a:p>
          <a:p>
            <a:r>
              <a:rPr lang="en-US" dirty="0">
                <a:solidFill>
                  <a:srgbClr val="FF0000"/>
                </a:solidFill>
              </a:rPr>
              <a:t>Two Main Objective</a:t>
            </a:r>
          </a:p>
          <a:p>
            <a:pPr marL="514350" indent="-514350">
              <a:buAutoNum type="alphaLcParenR"/>
            </a:pPr>
            <a:r>
              <a:rPr lang="en-US" dirty="0"/>
              <a:t>To have a permanent record of each transaction and its financial        </a:t>
            </a:r>
          </a:p>
          <a:p>
            <a:pPr marL="0" indent="0">
              <a:buNone/>
            </a:pPr>
            <a:r>
              <a:rPr lang="en-US" dirty="0"/>
              <a:t>       effect.</a:t>
            </a:r>
          </a:p>
          <a:p>
            <a:pPr marL="0" indent="0">
              <a:buNone/>
            </a:pPr>
            <a:r>
              <a:rPr lang="en-US" dirty="0"/>
              <a:t>b)  To show the combined effect of all the transactions made during a   </a:t>
            </a:r>
          </a:p>
          <a:p>
            <a:pPr marL="0" indent="0">
              <a:buNone/>
            </a:pPr>
            <a:r>
              <a:rPr lang="en-US" dirty="0"/>
              <a:t>      particular period upon the financial position of the concern as a </a:t>
            </a:r>
          </a:p>
          <a:p>
            <a:pPr marL="0" indent="0">
              <a:buNone/>
            </a:pPr>
            <a:r>
              <a:rPr lang="en-US" dirty="0"/>
              <a:t>      whole.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220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252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Necessity of Book Keeping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0202"/>
            <a:ext cx="10515600" cy="5126761"/>
          </a:xfrm>
        </p:spPr>
        <p:txBody>
          <a:bodyPr/>
          <a:lstStyle/>
          <a:p>
            <a:r>
              <a:rPr lang="en-US" dirty="0"/>
              <a:t>Limitation of human memory</a:t>
            </a:r>
          </a:p>
          <a:p>
            <a:r>
              <a:rPr lang="en-US" dirty="0"/>
              <a:t>Owners and managers are different persons</a:t>
            </a:r>
          </a:p>
          <a:p>
            <a:r>
              <a:rPr lang="en-US" dirty="0"/>
              <a:t>Determination of A/R and A/P</a:t>
            </a:r>
          </a:p>
          <a:p>
            <a:r>
              <a:rPr lang="en-US" dirty="0"/>
              <a:t>Preparation of Financial Statements</a:t>
            </a:r>
          </a:p>
          <a:p>
            <a:r>
              <a:rPr lang="en-US" dirty="0"/>
              <a:t>Need for Financial Information</a:t>
            </a:r>
          </a:p>
          <a:p>
            <a:r>
              <a:rPr lang="en-US" dirty="0"/>
              <a:t>Requirement of exercising control</a:t>
            </a:r>
          </a:p>
          <a:p>
            <a:r>
              <a:rPr lang="en-US" dirty="0"/>
              <a:t>Information needs of various users</a:t>
            </a:r>
          </a:p>
          <a:p>
            <a:r>
              <a:rPr lang="en-US" dirty="0"/>
              <a:t>Need of taxation authorities</a:t>
            </a:r>
          </a:p>
          <a:p>
            <a:r>
              <a:rPr lang="en-US" dirty="0"/>
              <a:t>Prevention of Frauds</a:t>
            </a:r>
          </a:p>
          <a:p>
            <a:r>
              <a:rPr lang="en-US" dirty="0"/>
              <a:t>Provide evidence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25969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45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Process of Book keeping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9255"/>
            <a:ext cx="10515600" cy="511770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Step 1- Identification of Transaction/event</a:t>
            </a:r>
          </a:p>
          <a:p>
            <a:pPr marL="0" indent="0">
              <a:buNone/>
            </a:pPr>
            <a:r>
              <a:rPr lang="en-US" dirty="0"/>
              <a:t>	Step 2- Recording at first stage (Journal)</a:t>
            </a:r>
          </a:p>
          <a:p>
            <a:pPr marL="0" indent="0">
              <a:buNone/>
            </a:pPr>
            <a:r>
              <a:rPr lang="en-US" dirty="0"/>
              <a:t>	Step 3- Posting in the Book (Ledger)</a:t>
            </a:r>
          </a:p>
          <a:p>
            <a:pPr marL="0" indent="0">
              <a:buNone/>
            </a:pPr>
            <a:r>
              <a:rPr lang="en-US" dirty="0"/>
              <a:t>	Step 4- Ledger Account Balancing </a:t>
            </a:r>
          </a:p>
          <a:p>
            <a:pPr marL="0" indent="0">
              <a:buNone/>
            </a:pPr>
            <a:r>
              <a:rPr lang="en-US" dirty="0"/>
              <a:t>	Step 5- Preparation of Trial Balance </a:t>
            </a:r>
          </a:p>
          <a:p>
            <a:pPr marL="0" indent="0">
              <a:buNone/>
            </a:pPr>
            <a:r>
              <a:rPr lang="en-US" dirty="0"/>
              <a:t>	Step 6- TB must tally, if not errors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105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400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Meaning of Accounting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164"/>
            <a:ext cx="10515600" cy="496379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“Accounting is the art of recording, classifying and summarizing , in a significant manner, and in terms of money, transactions and events  which are, in part at least , of a financial character, and interpreting the results thereof.”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Objectives of Accounting: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dirty="0"/>
              <a:t>To ascertain the business operations –Profit &amp; Loss Statement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en-US" dirty="0"/>
              <a:t>To ascertain the financial position of the business- Balance Sheet</a:t>
            </a:r>
          </a:p>
        </p:txBody>
      </p:sp>
    </p:spTree>
    <p:extLst>
      <p:ext uri="{BB962C8B-B14F-4D97-AF65-F5344CB8AC3E}">
        <p14:creationId xmlns:p14="http://schemas.microsoft.com/office/powerpoint/2010/main" val="1410785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Branches of Accounting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89" y="1068310"/>
            <a:ext cx="10729111" cy="5108654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4707801" y="1964602"/>
            <a:ext cx="1946495" cy="715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Accounting</a:t>
            </a:r>
            <a:endParaRPr lang="en-IN" sz="2400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681048" y="2679826"/>
            <a:ext cx="0" cy="380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08222" y="3060071"/>
            <a:ext cx="6808206" cy="384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08222" y="3060071"/>
            <a:ext cx="0" cy="1149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81048" y="3060071"/>
            <a:ext cx="0" cy="1164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216428" y="3086894"/>
            <a:ext cx="0" cy="113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484768" y="4206686"/>
            <a:ext cx="1846907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Financial Accounting</a:t>
            </a:r>
            <a:endParaRPr lang="en-IN" dirty="0"/>
          </a:p>
        </p:txBody>
      </p:sp>
      <p:sp>
        <p:nvSpPr>
          <p:cNvPr id="28" name="Oval 27"/>
          <p:cNvSpPr/>
          <p:nvPr/>
        </p:nvSpPr>
        <p:spPr>
          <a:xfrm>
            <a:off x="4707801" y="4224352"/>
            <a:ext cx="2046084" cy="9112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 Accounting</a:t>
            </a:r>
            <a:endParaRPr lang="en-IN" dirty="0"/>
          </a:p>
        </p:txBody>
      </p:sp>
      <p:sp>
        <p:nvSpPr>
          <p:cNvPr id="29" name="Oval 28"/>
          <p:cNvSpPr/>
          <p:nvPr/>
        </p:nvSpPr>
        <p:spPr>
          <a:xfrm>
            <a:off x="8160945" y="4224352"/>
            <a:ext cx="2313914" cy="8967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Management Accounting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9507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02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Functions of Accounting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61" y="1032095"/>
            <a:ext cx="10801539" cy="5144868"/>
          </a:xfrm>
        </p:spPr>
        <p:txBody>
          <a:bodyPr/>
          <a:lstStyle/>
          <a:p>
            <a:r>
              <a:rPr lang="en-US" dirty="0"/>
              <a:t>To keep systematic records of financial transactions</a:t>
            </a:r>
          </a:p>
          <a:p>
            <a:r>
              <a:rPr lang="en-US" dirty="0"/>
              <a:t>To communicate the results to different interested parties</a:t>
            </a:r>
          </a:p>
          <a:p>
            <a:r>
              <a:rPr lang="en-US" dirty="0"/>
              <a:t>To provide information regarding performance &amp; position</a:t>
            </a:r>
          </a:p>
          <a:p>
            <a:r>
              <a:rPr lang="en-US" dirty="0"/>
              <a:t>To meet legal requirements/evidence in legal matters</a:t>
            </a:r>
          </a:p>
          <a:p>
            <a:r>
              <a:rPr lang="en-US" dirty="0"/>
              <a:t>To protect the properties of the business from unwanted use </a:t>
            </a:r>
          </a:p>
          <a:p>
            <a:r>
              <a:rPr lang="en-US" dirty="0"/>
              <a:t>To enables comparison of costs , expenses, sales , profits</a:t>
            </a:r>
          </a:p>
          <a:p>
            <a:r>
              <a:rPr lang="en-US" dirty="0"/>
              <a:t>Valuation of business</a:t>
            </a:r>
          </a:p>
          <a:p>
            <a:r>
              <a:rPr lang="en-US" dirty="0"/>
              <a:t>Useful for owner/management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231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77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Limitations of Financial Accounting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6416"/>
            <a:ext cx="10515600" cy="509054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FA permits alternative treatment –FIFO, LIFO,AVG, SC</a:t>
            </a:r>
          </a:p>
          <a:p>
            <a:r>
              <a:rPr lang="en-US" dirty="0"/>
              <a:t>FA is influenced by personal judgment- Depreciation</a:t>
            </a:r>
          </a:p>
          <a:p>
            <a:r>
              <a:rPr lang="en-US" dirty="0"/>
              <a:t>FA ignores importance of non monetary information</a:t>
            </a:r>
          </a:p>
          <a:p>
            <a:r>
              <a:rPr lang="en-US" dirty="0"/>
              <a:t>FA does not provide timely information –historical /Postmortem</a:t>
            </a:r>
          </a:p>
          <a:p>
            <a:r>
              <a:rPr lang="en-US" dirty="0"/>
              <a:t>FA dose not provide detailed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Accounting Mechanism: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Single Entry System</a:t>
            </a:r>
          </a:p>
          <a:p>
            <a:pPr marL="0" indent="0">
              <a:buNone/>
            </a:pPr>
            <a:r>
              <a:rPr lang="en-US" dirty="0"/>
              <a:t>Double Entry System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597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30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Algerian" panose="04020705040A02060702" pitchFamily="82" charset="0"/>
              </a:rPr>
              <a:t>Accounting Terminology</a:t>
            </a:r>
            <a:endParaRPr lang="en-IN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9378"/>
            <a:ext cx="10515600" cy="52329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Proprietor	</a:t>
            </a:r>
          </a:p>
          <a:p>
            <a:r>
              <a:rPr lang="en-US" dirty="0"/>
              <a:t>Capital</a:t>
            </a:r>
          </a:p>
          <a:p>
            <a:r>
              <a:rPr lang="en-US" dirty="0"/>
              <a:t>Drawings</a:t>
            </a:r>
          </a:p>
          <a:p>
            <a:r>
              <a:rPr lang="en-US" dirty="0"/>
              <a:t>Business Transactions</a:t>
            </a:r>
          </a:p>
          <a:p>
            <a:r>
              <a:rPr lang="en-US" dirty="0"/>
              <a:t>Debtors- Receivables</a:t>
            </a:r>
          </a:p>
          <a:p>
            <a:r>
              <a:rPr lang="en-US" dirty="0"/>
              <a:t>Creditors- Payables</a:t>
            </a:r>
          </a:p>
          <a:p>
            <a:r>
              <a:rPr lang="en-US" dirty="0"/>
              <a:t>Goods- Purchase/Sales</a:t>
            </a:r>
          </a:p>
          <a:p>
            <a:r>
              <a:rPr lang="en-US" dirty="0"/>
              <a:t>Stocks- Inventory</a:t>
            </a:r>
          </a:p>
          <a:p>
            <a:r>
              <a:rPr lang="en-US" dirty="0"/>
              <a:t>Assets- Fixed (Tangible &amp; Intangible) </a:t>
            </a:r>
          </a:p>
          <a:p>
            <a:pPr marL="0" indent="0">
              <a:buNone/>
            </a:pPr>
            <a:r>
              <a:rPr lang="en-US" dirty="0"/>
              <a:t>	     Current Assets</a:t>
            </a:r>
          </a:p>
          <a:p>
            <a:pPr marL="0" indent="0">
              <a:buNone/>
            </a:pPr>
            <a:r>
              <a:rPr lang="en-US" dirty="0"/>
              <a:t>	     Fictitious Assets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94922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702</Words>
  <Application>Microsoft Office PowerPoint</Application>
  <PresentationFormat>Widescreen</PresentationFormat>
  <Paragraphs>128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Calibri</vt:lpstr>
      <vt:lpstr>Calibri Light</vt:lpstr>
      <vt:lpstr>Office Theme</vt:lpstr>
      <vt:lpstr>PowerPoint Presentation</vt:lpstr>
      <vt:lpstr>Meaning of Book Keeping</vt:lpstr>
      <vt:lpstr>Necessity of Book Keeping</vt:lpstr>
      <vt:lpstr>Process of Book keeping</vt:lpstr>
      <vt:lpstr>Meaning of Accounting</vt:lpstr>
      <vt:lpstr>Branches of Accounting</vt:lpstr>
      <vt:lpstr>Functions of Accounting</vt:lpstr>
      <vt:lpstr>Limitations of Financial Accounting</vt:lpstr>
      <vt:lpstr>Accounting Terminology</vt:lpstr>
      <vt:lpstr>Accounting Terminology</vt:lpstr>
      <vt:lpstr>Types of Account- Golden Rules </vt:lpstr>
      <vt:lpstr>Users of Accounting Information</vt:lpstr>
      <vt:lpstr>Basis Of Accounting</vt:lpstr>
      <vt:lpstr>Meaning of Accounting Cycle</vt:lpstr>
      <vt:lpstr>Accounting Equation</vt:lpstr>
      <vt:lpstr>Accounting Equation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Meaning of Book Keeping</dc:title>
  <dc:creator>hp</dc:creator>
  <cp:lastModifiedBy>chait</cp:lastModifiedBy>
  <cp:revision>16</cp:revision>
  <dcterms:created xsi:type="dcterms:W3CDTF">2021-11-15T13:33:52Z</dcterms:created>
  <dcterms:modified xsi:type="dcterms:W3CDTF">2023-09-25T06:27:26Z</dcterms:modified>
</cp:coreProperties>
</file>