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300" r:id="rId2"/>
    <p:sldId id="299" r:id="rId3"/>
    <p:sldId id="301" r:id="rId4"/>
    <p:sldId id="256" r:id="rId5"/>
    <p:sldId id="257" r:id="rId6"/>
    <p:sldId id="303" r:id="rId7"/>
    <p:sldId id="258" r:id="rId8"/>
    <p:sldId id="302" r:id="rId9"/>
    <p:sldId id="259" r:id="rId10"/>
    <p:sldId id="260" r:id="rId11"/>
    <p:sldId id="304" r:id="rId12"/>
    <p:sldId id="305" r:id="rId13"/>
    <p:sldId id="306" r:id="rId14"/>
    <p:sldId id="307" r:id="rId15"/>
    <p:sldId id="308" r:id="rId16"/>
    <p:sldId id="263" r:id="rId17"/>
    <p:sldId id="264" r:id="rId18"/>
    <p:sldId id="309" r:id="rId19"/>
    <p:sldId id="310" r:id="rId20"/>
    <p:sldId id="311" r:id="rId21"/>
    <p:sldId id="312" r:id="rId22"/>
    <p:sldId id="313" r:id="rId23"/>
    <p:sldId id="314" r:id="rId24"/>
    <p:sldId id="270" r:id="rId25"/>
    <p:sldId id="315" r:id="rId26"/>
    <p:sldId id="272" r:id="rId27"/>
    <p:sldId id="273" r:id="rId28"/>
    <p:sldId id="274" r:id="rId29"/>
    <p:sldId id="316" r:id="rId30"/>
    <p:sldId id="317" r:id="rId31"/>
    <p:sldId id="276" r:id="rId32"/>
    <p:sldId id="277" r:id="rId33"/>
    <p:sldId id="278" r:id="rId34"/>
    <p:sldId id="279" r:id="rId35"/>
    <p:sldId id="280" r:id="rId36"/>
    <p:sldId id="318" r:id="rId37"/>
    <p:sldId id="281" r:id="rId38"/>
    <p:sldId id="282" r:id="rId39"/>
    <p:sldId id="283" r:id="rId40"/>
    <p:sldId id="284"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Lst>
  <p:sldSz cx="9144000" cy="5715000" type="screen16x10"/>
  <p:notesSz cx="9144000" cy="571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0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D7DA7CAD-F66B-446E-8932-80A1D729BC80}" type="datetimeFigureOut">
              <a:rPr lang="en-US" smtClean="0"/>
              <a:pPr/>
              <a:t>1/17/2024</a:t>
            </a:fld>
            <a:endParaRPr lang="en-US"/>
          </a:p>
        </p:txBody>
      </p:sp>
      <p:sp>
        <p:nvSpPr>
          <p:cNvPr id="4" name="Slide Image Placeholder 3"/>
          <p:cNvSpPr>
            <a:spLocks noGrp="1" noRot="1" noChangeAspect="1"/>
          </p:cNvSpPr>
          <p:nvPr>
            <p:ph type="sldImg" idx="2"/>
          </p:nvPr>
        </p:nvSpPr>
        <p:spPr>
          <a:xfrm>
            <a:off x="2857500" y="428625"/>
            <a:ext cx="3429000" cy="2143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714625"/>
            <a:ext cx="7315200" cy="257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427663"/>
            <a:ext cx="3962400" cy="285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5427663"/>
            <a:ext cx="3962400" cy="285750"/>
          </a:xfrm>
          <a:prstGeom prst="rect">
            <a:avLst/>
          </a:prstGeom>
        </p:spPr>
        <p:txBody>
          <a:bodyPr vert="horz" lIns="91440" tIns="45720" rIns="91440" bIns="45720" rtlCol="0" anchor="b"/>
          <a:lstStyle>
            <a:lvl1pPr algn="r">
              <a:defRPr sz="1200"/>
            </a:lvl1pPr>
          </a:lstStyle>
          <a:p>
            <a:fld id="{7655BD95-54D5-43F3-9A91-6B8AB2176F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771650"/>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200400"/>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by charlie</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0AF83EA-7DEA-4DB6-88BD-2166ACA8F78E}" type="datetime1">
              <a:rPr lang="en-US" smtClean="0"/>
              <a:pPr/>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by charlie</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C06FF2-16F6-4D2D-9D08-48B6E0509004}" type="datetime1">
              <a:rPr lang="en-US" smtClean="0"/>
              <a:pPr/>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Arial"/>
                <a:cs typeface="Arial"/>
              </a:defRPr>
            </a:lvl1pPr>
          </a:lstStyle>
          <a:p>
            <a:endParaRPr/>
          </a:p>
        </p:txBody>
      </p:sp>
      <p:sp>
        <p:nvSpPr>
          <p:cNvPr id="3" name="Holder 3"/>
          <p:cNvSpPr>
            <a:spLocks noGrp="1"/>
          </p:cNvSpPr>
          <p:nvPr>
            <p:ph sz="half" idx="2"/>
          </p:nvPr>
        </p:nvSpPr>
        <p:spPr>
          <a:xfrm>
            <a:off x="457200" y="1314450"/>
            <a:ext cx="397764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by charlie</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E8AAC59-FA6C-44C1-BB12-4CFCE04D80A7}" type="datetime1">
              <a:rPr lang="en-US" smtClean="0"/>
              <a:pPr/>
              <a:t>1/17/2024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715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65531" y="57911"/>
            <a:ext cx="9013190" cy="5576570"/>
          </a:xfrm>
          <a:custGeom>
            <a:avLst/>
            <a:gdLst/>
            <a:ahLst/>
            <a:cxnLst/>
            <a:rect l="l" t="t" r="r" b="b"/>
            <a:pathLst>
              <a:path w="9013190" h="5576570">
                <a:moveTo>
                  <a:pt x="0" y="274827"/>
                </a:moveTo>
                <a:lnTo>
                  <a:pt x="4428" y="225432"/>
                </a:lnTo>
                <a:lnTo>
                  <a:pt x="17196" y="178938"/>
                </a:lnTo>
                <a:lnTo>
                  <a:pt x="37528" y="136125"/>
                </a:lnTo>
                <a:lnTo>
                  <a:pt x="64646" y="97767"/>
                </a:lnTo>
                <a:lnTo>
                  <a:pt x="97776" y="64642"/>
                </a:lnTo>
                <a:lnTo>
                  <a:pt x="136140" y="37526"/>
                </a:lnTo>
                <a:lnTo>
                  <a:pt x="178962" y="17196"/>
                </a:lnTo>
                <a:lnTo>
                  <a:pt x="225467" y="4428"/>
                </a:lnTo>
                <a:lnTo>
                  <a:pt x="274878" y="0"/>
                </a:lnTo>
                <a:lnTo>
                  <a:pt x="8738108" y="0"/>
                </a:lnTo>
                <a:lnTo>
                  <a:pt x="8787503" y="4428"/>
                </a:lnTo>
                <a:lnTo>
                  <a:pt x="8833997" y="17196"/>
                </a:lnTo>
                <a:lnTo>
                  <a:pt x="8876810" y="37526"/>
                </a:lnTo>
                <a:lnTo>
                  <a:pt x="8915168" y="64642"/>
                </a:lnTo>
                <a:lnTo>
                  <a:pt x="8948293" y="97767"/>
                </a:lnTo>
                <a:lnTo>
                  <a:pt x="8975409" y="136125"/>
                </a:lnTo>
                <a:lnTo>
                  <a:pt x="8995739" y="178938"/>
                </a:lnTo>
                <a:lnTo>
                  <a:pt x="9008507" y="225432"/>
                </a:lnTo>
                <a:lnTo>
                  <a:pt x="9012936" y="274827"/>
                </a:lnTo>
                <a:lnTo>
                  <a:pt x="9012936" y="5301691"/>
                </a:lnTo>
                <a:lnTo>
                  <a:pt x="9008507" y="5351098"/>
                </a:lnTo>
                <a:lnTo>
                  <a:pt x="8995739" y="5397601"/>
                </a:lnTo>
                <a:lnTo>
                  <a:pt x="8975409" y="5440422"/>
                </a:lnTo>
                <a:lnTo>
                  <a:pt x="8948293" y="5478785"/>
                </a:lnTo>
                <a:lnTo>
                  <a:pt x="8915168" y="5511914"/>
                </a:lnTo>
                <a:lnTo>
                  <a:pt x="8876810" y="5539033"/>
                </a:lnTo>
                <a:lnTo>
                  <a:pt x="8833997" y="5559365"/>
                </a:lnTo>
                <a:lnTo>
                  <a:pt x="8787503" y="5572133"/>
                </a:lnTo>
                <a:lnTo>
                  <a:pt x="8738108" y="5576562"/>
                </a:lnTo>
                <a:lnTo>
                  <a:pt x="274878" y="5576562"/>
                </a:lnTo>
                <a:lnTo>
                  <a:pt x="225467" y="5572133"/>
                </a:lnTo>
                <a:lnTo>
                  <a:pt x="178962" y="5559365"/>
                </a:lnTo>
                <a:lnTo>
                  <a:pt x="136140" y="5539033"/>
                </a:lnTo>
                <a:lnTo>
                  <a:pt x="97776" y="5511914"/>
                </a:lnTo>
                <a:lnTo>
                  <a:pt x="64646" y="5478785"/>
                </a:lnTo>
                <a:lnTo>
                  <a:pt x="37528" y="5440422"/>
                </a:lnTo>
                <a:lnTo>
                  <a:pt x="17196" y="5397601"/>
                </a:lnTo>
                <a:lnTo>
                  <a:pt x="4428" y="5351098"/>
                </a:lnTo>
                <a:lnTo>
                  <a:pt x="0" y="5301691"/>
                </a:lnTo>
                <a:lnTo>
                  <a:pt x="0" y="274827"/>
                </a:lnTo>
                <a:close/>
              </a:path>
            </a:pathLst>
          </a:custGeom>
          <a:ln w="6095">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by charlie</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80A986D-4052-49E1-8D32-CC8277EE6EF9}" type="datetime1">
              <a:rPr lang="en-US" smtClean="0"/>
              <a:pPr/>
              <a:t>1/17/2024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by charlie</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C25294F-DDB2-477E-B7F2-CE5D3C2A6EA2}" type="datetime1">
              <a:rPr lang="en-US" smtClean="0"/>
              <a:pPr/>
              <a:t>1/17/2024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007" y="57911"/>
            <a:ext cx="9013190" cy="5577840"/>
          </a:xfrm>
          <a:custGeom>
            <a:avLst/>
            <a:gdLst/>
            <a:ahLst/>
            <a:cxnLst/>
            <a:rect l="l" t="t" r="r" b="b"/>
            <a:pathLst>
              <a:path w="9013190" h="5577840">
                <a:moveTo>
                  <a:pt x="0" y="274954"/>
                </a:moveTo>
                <a:lnTo>
                  <a:pt x="4429" y="225521"/>
                </a:lnTo>
                <a:lnTo>
                  <a:pt x="17200" y="178998"/>
                </a:lnTo>
                <a:lnTo>
                  <a:pt x="37535" y="136162"/>
                </a:lnTo>
                <a:lnTo>
                  <a:pt x="64659" y="97789"/>
                </a:lnTo>
                <a:lnTo>
                  <a:pt x="97795" y="64653"/>
                </a:lnTo>
                <a:lnTo>
                  <a:pt x="136166" y="37530"/>
                </a:lnTo>
                <a:lnTo>
                  <a:pt x="178997" y="17197"/>
                </a:lnTo>
                <a:lnTo>
                  <a:pt x="225510" y="4428"/>
                </a:lnTo>
                <a:lnTo>
                  <a:pt x="274929" y="0"/>
                </a:lnTo>
                <a:lnTo>
                  <a:pt x="8737981" y="0"/>
                </a:lnTo>
                <a:lnTo>
                  <a:pt x="8787414" y="4428"/>
                </a:lnTo>
                <a:lnTo>
                  <a:pt x="8833937" y="17197"/>
                </a:lnTo>
                <a:lnTo>
                  <a:pt x="8876773" y="37530"/>
                </a:lnTo>
                <a:lnTo>
                  <a:pt x="8915146" y="64653"/>
                </a:lnTo>
                <a:lnTo>
                  <a:pt x="8948282" y="97789"/>
                </a:lnTo>
                <a:lnTo>
                  <a:pt x="8975405" y="136162"/>
                </a:lnTo>
                <a:lnTo>
                  <a:pt x="8995738" y="178998"/>
                </a:lnTo>
                <a:lnTo>
                  <a:pt x="9008507" y="225521"/>
                </a:lnTo>
                <a:lnTo>
                  <a:pt x="9012936" y="274954"/>
                </a:lnTo>
                <a:lnTo>
                  <a:pt x="9012936" y="5302910"/>
                </a:lnTo>
                <a:lnTo>
                  <a:pt x="9008507" y="5352329"/>
                </a:lnTo>
                <a:lnTo>
                  <a:pt x="8995738" y="5398842"/>
                </a:lnTo>
                <a:lnTo>
                  <a:pt x="8975405" y="5441673"/>
                </a:lnTo>
                <a:lnTo>
                  <a:pt x="8948282" y="5480044"/>
                </a:lnTo>
                <a:lnTo>
                  <a:pt x="8915146" y="5513179"/>
                </a:lnTo>
                <a:lnTo>
                  <a:pt x="8876773" y="5540303"/>
                </a:lnTo>
                <a:lnTo>
                  <a:pt x="8833937" y="5560638"/>
                </a:lnTo>
                <a:lnTo>
                  <a:pt x="8787414" y="5573409"/>
                </a:lnTo>
                <a:lnTo>
                  <a:pt x="8737981" y="5577838"/>
                </a:lnTo>
                <a:lnTo>
                  <a:pt x="274929" y="5577838"/>
                </a:lnTo>
                <a:lnTo>
                  <a:pt x="225510" y="5573409"/>
                </a:lnTo>
                <a:lnTo>
                  <a:pt x="178997" y="5560638"/>
                </a:lnTo>
                <a:lnTo>
                  <a:pt x="136166" y="5540303"/>
                </a:lnTo>
                <a:lnTo>
                  <a:pt x="97795" y="5513179"/>
                </a:lnTo>
                <a:lnTo>
                  <a:pt x="64659" y="5480044"/>
                </a:lnTo>
                <a:lnTo>
                  <a:pt x="37535" y="5441673"/>
                </a:lnTo>
                <a:lnTo>
                  <a:pt x="17200" y="5398842"/>
                </a:lnTo>
                <a:lnTo>
                  <a:pt x="4429" y="5352329"/>
                </a:lnTo>
                <a:lnTo>
                  <a:pt x="0" y="5302910"/>
                </a:lnTo>
                <a:lnTo>
                  <a:pt x="0" y="274954"/>
                </a:lnTo>
                <a:close/>
              </a:path>
            </a:pathLst>
          </a:custGeom>
          <a:ln w="6096">
            <a:solidFill>
              <a:srgbClr val="000000"/>
            </a:solidFill>
          </a:ln>
        </p:spPr>
        <p:txBody>
          <a:bodyPr wrap="square" lIns="0" tIns="0" rIns="0" bIns="0" rtlCol="0"/>
          <a:lstStyle/>
          <a:p>
            <a:endParaRPr/>
          </a:p>
        </p:txBody>
      </p:sp>
      <p:sp>
        <p:nvSpPr>
          <p:cNvPr id="2" name="Holder 2"/>
          <p:cNvSpPr>
            <a:spLocks noGrp="1"/>
          </p:cNvSpPr>
          <p:nvPr>
            <p:ph type="title"/>
          </p:nvPr>
        </p:nvSpPr>
        <p:spPr>
          <a:xfrm>
            <a:off x="993444" y="-156006"/>
            <a:ext cx="7157110" cy="615553"/>
          </a:xfrm>
          <a:prstGeom prst="rect">
            <a:avLst/>
          </a:prstGeom>
        </p:spPr>
        <p:txBody>
          <a:bodyPr wrap="square" lIns="0" tIns="0" rIns="0" bIns="0">
            <a:spAutoFit/>
          </a:bodyPr>
          <a:lstStyle>
            <a:lvl1pPr>
              <a:defRPr sz="4000" b="1" i="0">
                <a:solidFill>
                  <a:srgbClr val="FF0000"/>
                </a:solidFill>
                <a:latin typeface="Arial"/>
                <a:cs typeface="Arial"/>
              </a:defRPr>
            </a:lvl1pPr>
          </a:lstStyle>
          <a:p>
            <a:endParaRPr/>
          </a:p>
        </p:txBody>
      </p:sp>
      <p:sp>
        <p:nvSpPr>
          <p:cNvPr id="3" name="Holder 3"/>
          <p:cNvSpPr>
            <a:spLocks noGrp="1"/>
          </p:cNvSpPr>
          <p:nvPr>
            <p:ph type="body" idx="1"/>
          </p:nvPr>
        </p:nvSpPr>
        <p:spPr>
          <a:xfrm>
            <a:off x="601979" y="1175324"/>
            <a:ext cx="7940040" cy="400110"/>
          </a:xfrm>
          <a:prstGeom prst="rect">
            <a:avLst/>
          </a:prstGeom>
        </p:spPr>
        <p:txBody>
          <a:bodyPr wrap="square" lIns="0" tIns="0" rIns="0" bIns="0">
            <a:spAutoFit/>
          </a:bodyPr>
          <a:lstStyle>
            <a:lvl1pPr>
              <a:defRPr sz="2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5314954"/>
            <a:ext cx="2926080" cy="276999"/>
          </a:xfrm>
          <a:prstGeom prst="rect">
            <a:avLst/>
          </a:prstGeom>
        </p:spPr>
        <p:txBody>
          <a:bodyPr wrap="square" lIns="0" tIns="0" rIns="0" bIns="0">
            <a:spAutoFit/>
          </a:bodyPr>
          <a:lstStyle>
            <a:lvl1pPr algn="ctr">
              <a:defRPr>
                <a:solidFill>
                  <a:schemeClr val="tx1">
                    <a:tint val="75000"/>
                  </a:schemeClr>
                </a:solidFill>
              </a:defRPr>
            </a:lvl1pPr>
          </a:lstStyle>
          <a:p>
            <a:r>
              <a:rPr lang="en-US"/>
              <a:t>by charlie</a:t>
            </a:r>
            <a:endParaRPr/>
          </a:p>
        </p:txBody>
      </p:sp>
      <p:sp>
        <p:nvSpPr>
          <p:cNvPr id="5" name="Holder 5"/>
          <p:cNvSpPr>
            <a:spLocks noGrp="1"/>
          </p:cNvSpPr>
          <p:nvPr>
            <p:ph type="dt" sz="half" idx="6"/>
          </p:nvPr>
        </p:nvSpPr>
        <p:spPr>
          <a:xfrm>
            <a:off x="457200" y="53149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FF9788EE-32B2-4B3B-B060-971E67CACA98}" type="datetime1">
              <a:rPr lang="en-US" smtClean="0"/>
              <a:pPr/>
              <a:t>1/17/2024</a:t>
            </a:fld>
            <a:endParaRPr lang="en-US"/>
          </a:p>
        </p:txBody>
      </p:sp>
      <p:sp>
        <p:nvSpPr>
          <p:cNvPr id="6" name="Holder 6"/>
          <p:cNvSpPr>
            <a:spLocks noGrp="1"/>
          </p:cNvSpPr>
          <p:nvPr>
            <p:ph type="sldNum" sz="quarter" idx="7"/>
          </p:nvPr>
        </p:nvSpPr>
        <p:spPr>
          <a:xfrm>
            <a:off x="6583680" y="531495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998133" y="1014153"/>
            <a:ext cx="5080000" cy="3003893"/>
          </a:xfrm>
          <a:prstGeom prst="rect">
            <a:avLst/>
          </a:prstGeom>
          <a:noFill/>
        </p:spPr>
        <p:txBody>
          <a:bodyPr wrap="square" lIns="79242" tIns="39621" rIns="79242" bIns="39621" rtlCol="0">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algn="ctr"/>
            <a:r>
              <a:rPr lang="en-US" sz="3800" b="1" dirty="0">
                <a:latin typeface="Algerian" pitchFamily="82" charset="0"/>
              </a:rPr>
              <a:t>ADVERTISING </a:t>
            </a:r>
          </a:p>
          <a:p>
            <a:pPr algn="ctr"/>
            <a:r>
              <a:rPr lang="en-US" sz="3800" b="1" dirty="0">
                <a:latin typeface="Algerian" pitchFamily="82" charset="0"/>
              </a:rPr>
              <a:t>AND </a:t>
            </a:r>
          </a:p>
          <a:p>
            <a:pPr algn="ctr"/>
            <a:r>
              <a:rPr lang="en-US" sz="3800" b="1" dirty="0">
                <a:latin typeface="Algerian" pitchFamily="82" charset="0"/>
              </a:rPr>
              <a:t>DIGITAL MARKETING</a:t>
            </a:r>
          </a:p>
          <a:p>
            <a:pPr algn="ctr"/>
            <a:r>
              <a:rPr lang="en-US" sz="3800" b="1" dirty="0">
                <a:latin typeface="Algerian" pitchFamily="82" charset="0"/>
              </a:rPr>
              <a:t>Unit iii</a:t>
            </a:r>
            <a:endParaRPr lang="en-US" sz="3800" dirty="0">
              <a:latin typeface="Algerian" pitchFamily="82" charset="0"/>
            </a:endParaRPr>
          </a:p>
          <a:p>
            <a:pPr algn="ctr"/>
            <a:endParaRPr lang="en-US" sz="3800" dirty="0">
              <a:latin typeface="Algerian" pitchFamily="82" charset="0"/>
            </a:endParaRPr>
          </a:p>
        </p:txBody>
      </p:sp>
      <p:sp>
        <p:nvSpPr>
          <p:cNvPr id="4" name="TextBox 2"/>
          <p:cNvSpPr txBox="1"/>
          <p:nvPr/>
        </p:nvSpPr>
        <p:spPr>
          <a:xfrm>
            <a:off x="4368808" y="4316156"/>
            <a:ext cx="2777067" cy="403181"/>
          </a:xfrm>
          <a:prstGeom prst="rect">
            <a:avLst/>
          </a:prstGeom>
          <a:noFill/>
        </p:spPr>
        <p:txBody>
          <a:bodyPr wrap="square" lIns="79242" tIns="39621" rIns="79242" bIns="39621" rtlCol="0">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100" dirty="0">
                <a:latin typeface="Algerian" pitchFamily="82" charset="0"/>
              </a:rPr>
              <a:t>Dr. </a:t>
            </a:r>
            <a:r>
              <a:rPr lang="en-US" sz="2100" dirty="0" err="1">
                <a:latin typeface="Algerian" pitchFamily="82" charset="0"/>
              </a:rPr>
              <a:t>sangeeta</a:t>
            </a:r>
            <a:r>
              <a:rPr lang="en-US" sz="2100" dirty="0">
                <a:latin typeface="Algerian" pitchFamily="82" charset="0"/>
              </a:rPr>
              <a:t>  </a:t>
            </a:r>
            <a:r>
              <a:rPr lang="en-US" sz="2100" dirty="0" err="1">
                <a:latin typeface="Algerian" pitchFamily="82" charset="0"/>
              </a:rPr>
              <a:t>jain</a:t>
            </a:r>
            <a:endParaRPr lang="en-US" sz="21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400" y="266700"/>
            <a:ext cx="4932680"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Cognitive</a:t>
            </a:r>
            <a:r>
              <a:rPr sz="3200" spc="-50" dirty="0">
                <a:latin typeface="Algerian" pitchFamily="82" charset="0"/>
              </a:rPr>
              <a:t> </a:t>
            </a:r>
            <a:r>
              <a:rPr sz="3200" spc="-5" dirty="0">
                <a:latin typeface="Algerian" pitchFamily="82" charset="0"/>
              </a:rPr>
              <a:t>Strategies</a:t>
            </a:r>
          </a:p>
        </p:txBody>
      </p:sp>
      <p:sp>
        <p:nvSpPr>
          <p:cNvPr id="4" name="object 4"/>
          <p:cNvSpPr txBox="1"/>
          <p:nvPr/>
        </p:nvSpPr>
        <p:spPr>
          <a:xfrm>
            <a:off x="993444" y="1175845"/>
            <a:ext cx="7416800" cy="1771638"/>
          </a:xfrm>
          <a:prstGeom prst="rect">
            <a:avLst/>
          </a:prstGeom>
        </p:spPr>
        <p:txBody>
          <a:bodyPr vert="horz" wrap="square" lIns="0" tIns="32384" rIns="0" bIns="0" rtlCol="0">
            <a:spAutoFit/>
          </a:bodyPr>
          <a:lstStyle/>
          <a:p>
            <a:pPr marL="286385" indent="-274320">
              <a:lnSpc>
                <a:spcPct val="100000"/>
              </a:lnSpc>
              <a:spcBef>
                <a:spcPts val="254"/>
              </a:spcBef>
              <a:buClr>
                <a:srgbClr val="D24717"/>
              </a:buClr>
              <a:buSzPct val="85416"/>
              <a:buFont typeface="Arial"/>
              <a:buChar char=""/>
              <a:tabLst>
                <a:tab pos="286385" algn="l"/>
                <a:tab pos="287020" algn="l"/>
              </a:tabLst>
            </a:pPr>
            <a:r>
              <a:rPr sz="2400" b="1" spc="-5" dirty="0">
                <a:solidFill>
                  <a:srgbClr val="001F5F"/>
                </a:solidFill>
                <a:latin typeface="Times New Roman" pitchFamily="18" charset="0"/>
                <a:cs typeface="Times New Roman" pitchFamily="18" charset="0"/>
              </a:rPr>
              <a:t>Generic Messages</a:t>
            </a:r>
            <a:r>
              <a:rPr sz="2400" b="1" spc="20" dirty="0">
                <a:solidFill>
                  <a:srgbClr val="001F5F"/>
                </a:solidFill>
                <a:latin typeface="Times New Roman" pitchFamily="18" charset="0"/>
                <a:cs typeface="Times New Roman" pitchFamily="18" charset="0"/>
              </a:rPr>
              <a:t> </a:t>
            </a:r>
            <a:r>
              <a:rPr sz="2400" b="1" dirty="0">
                <a:solidFill>
                  <a:srgbClr val="001F5F"/>
                </a:solidFill>
                <a:latin typeface="Times New Roman" pitchFamily="18" charset="0"/>
                <a:cs typeface="Times New Roman" pitchFamily="18" charset="0"/>
              </a:rPr>
              <a:t>–</a:t>
            </a:r>
            <a:endParaRPr sz="2400" dirty="0">
              <a:latin typeface="Times New Roman" pitchFamily="18" charset="0"/>
              <a:cs typeface="Times New Roman" pitchFamily="18" charset="0"/>
            </a:endParaRPr>
          </a:p>
          <a:p>
            <a:pPr marL="560705" marR="725170" lvl="1" indent="-228600">
              <a:lnSpc>
                <a:spcPts val="2380"/>
              </a:lnSpc>
              <a:spcBef>
                <a:spcPts val="434"/>
              </a:spcBef>
              <a:buClr>
                <a:srgbClr val="9B2C1F"/>
              </a:buClr>
              <a:buSzPct val="84090"/>
              <a:buChar char=""/>
              <a:tabLst>
                <a:tab pos="561340" algn="l"/>
              </a:tabLst>
            </a:pPr>
            <a:r>
              <a:rPr sz="2200" spc="-5" dirty="0">
                <a:latin typeface="Times New Roman" pitchFamily="18" charset="0"/>
                <a:cs typeface="Times New Roman" pitchFamily="18" charset="0"/>
              </a:rPr>
              <a:t>Direct promotions of product attributes or </a:t>
            </a:r>
            <a:r>
              <a:rPr sz="2200" spc="-45" dirty="0">
                <a:latin typeface="Times New Roman" pitchFamily="18" charset="0"/>
                <a:cs typeface="Times New Roman" pitchFamily="18" charset="0"/>
              </a:rPr>
              <a:t>benefits  </a:t>
            </a:r>
            <a:r>
              <a:rPr sz="2200" spc="-5" dirty="0">
                <a:latin typeface="Times New Roman" pitchFamily="18" charset="0"/>
                <a:cs typeface="Times New Roman" pitchFamily="18" charset="0"/>
              </a:rPr>
              <a:t>without any claim of</a:t>
            </a:r>
            <a:r>
              <a:rPr sz="2200" spc="20" dirty="0">
                <a:latin typeface="Times New Roman" pitchFamily="18" charset="0"/>
                <a:cs typeface="Times New Roman" pitchFamily="18" charset="0"/>
              </a:rPr>
              <a:t> </a:t>
            </a:r>
            <a:r>
              <a:rPr sz="2200" spc="-20" dirty="0">
                <a:latin typeface="Times New Roman" pitchFamily="18" charset="0"/>
                <a:cs typeface="Times New Roman" pitchFamily="18" charset="0"/>
              </a:rPr>
              <a:t>superiority.</a:t>
            </a:r>
            <a:endParaRPr sz="2200" dirty="0">
              <a:latin typeface="Times New Roman" pitchFamily="18" charset="0"/>
              <a:cs typeface="Times New Roman" pitchFamily="18" charset="0"/>
            </a:endParaRPr>
          </a:p>
          <a:p>
            <a:pPr marL="560705" lvl="1" indent="-229235">
              <a:lnSpc>
                <a:spcPct val="100000"/>
              </a:lnSpc>
              <a:spcBef>
                <a:spcPts val="95"/>
              </a:spcBef>
              <a:buClr>
                <a:srgbClr val="9B2C1F"/>
              </a:buClr>
              <a:buSzPct val="84090"/>
              <a:buChar char=""/>
              <a:tabLst>
                <a:tab pos="561340" algn="l"/>
              </a:tabLst>
            </a:pPr>
            <a:r>
              <a:rPr sz="2200" spc="-15" dirty="0">
                <a:latin typeface="Times New Roman" pitchFamily="18" charset="0"/>
                <a:cs typeface="Times New Roman" pitchFamily="18" charset="0"/>
              </a:rPr>
              <a:t>Work </a:t>
            </a:r>
            <a:r>
              <a:rPr sz="2200" spc="-5" dirty="0">
                <a:latin typeface="Times New Roman" pitchFamily="18" charset="0"/>
                <a:cs typeface="Times New Roman" pitchFamily="18" charset="0"/>
              </a:rPr>
              <a:t>best for the brand</a:t>
            </a:r>
            <a:r>
              <a:rPr sz="2200" spc="60" dirty="0">
                <a:latin typeface="Times New Roman" pitchFamily="18" charset="0"/>
                <a:cs typeface="Times New Roman" pitchFamily="18" charset="0"/>
              </a:rPr>
              <a:t> </a:t>
            </a:r>
            <a:r>
              <a:rPr sz="2200" spc="-5" dirty="0">
                <a:latin typeface="Times New Roman" pitchFamily="18" charset="0"/>
                <a:cs typeface="Times New Roman" pitchFamily="18" charset="0"/>
              </a:rPr>
              <a:t>leaders</a:t>
            </a:r>
            <a:endParaRPr sz="2200" dirty="0">
              <a:latin typeface="Times New Roman" pitchFamily="18" charset="0"/>
              <a:cs typeface="Times New Roman" pitchFamily="18" charset="0"/>
            </a:endParaRPr>
          </a:p>
          <a:p>
            <a:pPr marL="560705" lvl="1" indent="-229235">
              <a:lnSpc>
                <a:spcPct val="100000"/>
              </a:lnSpc>
              <a:spcBef>
                <a:spcPts val="135"/>
              </a:spcBef>
              <a:buClr>
                <a:srgbClr val="9B2C1F"/>
              </a:buClr>
              <a:buSzPct val="84090"/>
              <a:buChar char=""/>
              <a:tabLst>
                <a:tab pos="561340" algn="l"/>
              </a:tabLst>
            </a:pPr>
            <a:r>
              <a:rPr sz="2200" spc="-10" dirty="0">
                <a:latin typeface="Times New Roman" pitchFamily="18" charset="0"/>
                <a:cs typeface="Times New Roman" pitchFamily="18" charset="0"/>
              </a:rPr>
              <a:t>Example: Campbell’s </a:t>
            </a:r>
            <a:r>
              <a:rPr sz="2200" spc="-5" dirty="0">
                <a:latin typeface="Times New Roman" pitchFamily="18" charset="0"/>
                <a:cs typeface="Times New Roman" pitchFamily="18" charset="0"/>
              </a:rPr>
              <a:t>Soup – </a:t>
            </a:r>
            <a:r>
              <a:rPr sz="2200" b="1" i="1" spc="-5" dirty="0">
                <a:solidFill>
                  <a:srgbClr val="FF0000"/>
                </a:solidFill>
                <a:latin typeface="Times New Roman" pitchFamily="18" charset="0"/>
                <a:cs typeface="Times New Roman" pitchFamily="18" charset="0"/>
              </a:rPr>
              <a:t>Soup is good</a:t>
            </a:r>
            <a:r>
              <a:rPr sz="2200" b="1" i="1" spc="140" dirty="0">
                <a:solidFill>
                  <a:srgbClr val="FF0000"/>
                </a:solidFill>
                <a:latin typeface="Times New Roman" pitchFamily="18" charset="0"/>
                <a:cs typeface="Times New Roman" pitchFamily="18" charset="0"/>
              </a:rPr>
              <a:t> </a:t>
            </a:r>
            <a:r>
              <a:rPr sz="2200" b="1" i="1" spc="-5" dirty="0">
                <a:solidFill>
                  <a:srgbClr val="FF0000"/>
                </a:solidFill>
                <a:latin typeface="Times New Roman" pitchFamily="18" charset="0"/>
                <a:cs typeface="Times New Roman" pitchFamily="18" charset="0"/>
              </a:rPr>
              <a:t>food</a:t>
            </a:r>
            <a:endParaRPr sz="2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5439" y="1987550"/>
            <a:ext cx="5922010" cy="32744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342900"/>
            <a:ext cx="8001000" cy="1243930"/>
          </a:xfrm>
          <a:prstGeom prst="rect">
            <a:avLst/>
          </a:prstGeom>
        </p:spPr>
        <p:txBody>
          <a:bodyPr vert="horz" wrap="square" lIns="0" tIns="12700" rIns="0" bIns="0" rtlCol="0">
            <a:spAutoFit/>
          </a:bodyPr>
          <a:lstStyle/>
          <a:p>
            <a:pPr marL="21590" marR="5080" algn="just">
              <a:lnSpc>
                <a:spcPct val="100000"/>
              </a:lnSpc>
              <a:spcBef>
                <a:spcPts val="100"/>
              </a:spcBef>
            </a:pPr>
            <a:r>
              <a:rPr sz="2000" dirty="0">
                <a:latin typeface="Algerian" pitchFamily="82" charset="0"/>
                <a:cs typeface="Times New Roman" pitchFamily="18" charset="0"/>
              </a:rPr>
              <a:t>Generic messages</a:t>
            </a:r>
            <a:r>
              <a:rPr sz="2000" b="0" i="1" dirty="0">
                <a:solidFill>
                  <a:schemeClr val="tx1"/>
                </a:solidFill>
                <a:latin typeface="Times New Roman" pitchFamily="18" charset="0"/>
                <a:cs typeface="Times New Roman" pitchFamily="18" charset="0"/>
              </a:rPr>
              <a:t> </a:t>
            </a:r>
            <a:r>
              <a:rPr sz="2000" b="0" dirty="0">
                <a:solidFill>
                  <a:schemeClr val="tx1"/>
                </a:solidFill>
                <a:latin typeface="Times New Roman" pitchFamily="18" charset="0"/>
                <a:cs typeface="Times New Roman" pitchFamily="18" charset="0"/>
              </a:rPr>
              <a:t>which are direct promotions of good or service attributes or  benefits without any claim of superiority. They work best for a firm that is  clearly the brand leader and dominant in the industry within which it  operates.</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14" y="2324100"/>
            <a:ext cx="4639309" cy="27241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8309" y="313269"/>
            <a:ext cx="8086090" cy="1395895"/>
          </a:xfrm>
          <a:prstGeom prst="rect">
            <a:avLst/>
          </a:prstGeom>
        </p:spPr>
        <p:txBody>
          <a:bodyPr vert="horz" wrap="square" lIns="0" tIns="41275" rIns="0" bIns="0" rtlCol="0">
            <a:spAutoFit/>
          </a:bodyPr>
          <a:lstStyle/>
          <a:p>
            <a:pPr marL="286385" indent="-274320">
              <a:lnSpc>
                <a:spcPct val="100000"/>
              </a:lnSpc>
              <a:spcBef>
                <a:spcPts val="315"/>
              </a:spcBef>
              <a:tabLst>
                <a:tab pos="286385" algn="l"/>
                <a:tab pos="287020" algn="l"/>
              </a:tabLst>
            </a:pPr>
            <a:r>
              <a:rPr lang="en-US" sz="2200" b="0" dirty="0">
                <a:solidFill>
                  <a:schemeClr val="tx1"/>
                </a:solidFill>
                <a:latin typeface="Times New Roman" pitchFamily="18" charset="0"/>
                <a:cs typeface="Times New Roman" pitchFamily="18" charset="0"/>
              </a:rPr>
              <a:t>   </a:t>
            </a:r>
            <a:r>
              <a:rPr sz="2200" dirty="0">
                <a:latin typeface="Algerian" pitchFamily="82" charset="0"/>
                <a:cs typeface="Times New Roman" pitchFamily="18" charset="0"/>
              </a:rPr>
              <a:t>Preemptive messages</a:t>
            </a:r>
            <a:r>
              <a:rPr lang="en-US" sz="2200" dirty="0">
                <a:latin typeface="Algerian" pitchFamily="82" charset="0"/>
                <a:cs typeface="Times New Roman" pitchFamily="18" charset="0"/>
              </a:rPr>
              <a:t>:</a:t>
            </a:r>
            <a:r>
              <a:rPr sz="2200" b="0" dirty="0">
                <a:solidFill>
                  <a:schemeClr val="tx1"/>
                </a:solidFill>
                <a:latin typeface="Algerian" pitchFamily="82" charset="0"/>
                <a:cs typeface="Times New Roman" pitchFamily="18" charset="0"/>
              </a:rPr>
              <a:t> </a:t>
            </a:r>
            <a:r>
              <a:rPr sz="2200" b="0" dirty="0">
                <a:solidFill>
                  <a:schemeClr val="tx1"/>
                </a:solidFill>
                <a:latin typeface="Times New Roman" pitchFamily="18" charset="0"/>
                <a:cs typeface="Times New Roman" pitchFamily="18" charset="0"/>
              </a:rPr>
              <a:t>which are claims of superiority based on a specific  attribute or benefit of a product. Once made, the claim normally preempts  the competition from making such a statement.</a:t>
            </a:r>
            <a:br>
              <a:rPr lang="en-US" sz="2200" b="0" dirty="0">
                <a:solidFill>
                  <a:schemeClr val="tx1"/>
                </a:solidFill>
                <a:latin typeface="Times New Roman" pitchFamily="18" charset="0"/>
                <a:cs typeface="Times New Roman" pitchFamily="18" charset="0"/>
              </a:rPr>
            </a:br>
            <a:r>
              <a:rPr lang="en-US" sz="2200" b="0" spc="-5" dirty="0">
                <a:solidFill>
                  <a:schemeClr val="tx1"/>
                </a:solidFill>
                <a:latin typeface="Times New Roman" pitchFamily="18" charset="0"/>
                <a:cs typeface="Times New Roman" pitchFamily="18" charset="0"/>
              </a:rPr>
              <a:t>Example: Crest – the cavity</a:t>
            </a:r>
            <a:r>
              <a:rPr lang="en-US" sz="2200" b="0" spc="75" dirty="0">
                <a:solidFill>
                  <a:schemeClr val="tx1"/>
                </a:solidFill>
                <a:latin typeface="Times New Roman" pitchFamily="18" charset="0"/>
                <a:cs typeface="Times New Roman" pitchFamily="18" charset="0"/>
              </a:rPr>
              <a:t> </a:t>
            </a:r>
            <a:r>
              <a:rPr lang="en-US" sz="2200" b="0" spc="-5" dirty="0">
                <a:solidFill>
                  <a:schemeClr val="tx1"/>
                </a:solidFill>
                <a:latin typeface="Times New Roman" pitchFamily="18" charset="0"/>
                <a:cs typeface="Times New Roman" pitchFamily="18" charset="0"/>
              </a:rPr>
              <a:t>fighter</a:t>
            </a:r>
            <a:endParaRPr sz="2200" b="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 y="1879600"/>
            <a:ext cx="8793478" cy="3693583"/>
            <a:chOff x="-318770" y="1887220"/>
            <a:chExt cx="8793478" cy="4432300"/>
          </a:xfrm>
        </p:grpSpPr>
        <p:sp>
          <p:nvSpPr>
            <p:cNvPr id="3" name="object 3"/>
            <p:cNvSpPr/>
            <p:nvPr/>
          </p:nvSpPr>
          <p:spPr>
            <a:xfrm>
              <a:off x="-318770" y="2054860"/>
              <a:ext cx="3200400" cy="42494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9559" y="1887220"/>
              <a:ext cx="3105149" cy="44323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38150" y="484722"/>
            <a:ext cx="8051800" cy="1736373"/>
          </a:xfrm>
          <a:prstGeom prst="rect">
            <a:avLst/>
          </a:prstGeom>
        </p:spPr>
        <p:txBody>
          <a:bodyPr vert="horz" wrap="square" lIns="0" tIns="12700" rIns="0" bIns="0" rtlCol="0">
            <a:spAutoFit/>
          </a:bodyPr>
          <a:lstStyle/>
          <a:p>
            <a:pPr marL="12700" marR="5080" lvl="1">
              <a:spcBef>
                <a:spcPts val="100"/>
              </a:spcBef>
            </a:pPr>
            <a:r>
              <a:rPr sz="2200" b="1" dirty="0">
                <a:solidFill>
                  <a:srgbClr val="FF0000"/>
                </a:solidFill>
                <a:latin typeface="Algerian" pitchFamily="82" charset="0"/>
                <a:cs typeface="Times New Roman" pitchFamily="18" charset="0"/>
              </a:rPr>
              <a:t>A unique selling proposition</a:t>
            </a:r>
            <a:r>
              <a:rPr sz="2200" b="0" i="1" dirty="0">
                <a:solidFill>
                  <a:schemeClr val="tx1"/>
                </a:solidFill>
                <a:latin typeface="Times New Roman" pitchFamily="18" charset="0"/>
                <a:cs typeface="Times New Roman" pitchFamily="18" charset="0"/>
              </a:rPr>
              <a:t> </a:t>
            </a:r>
            <a:r>
              <a:rPr lang="en-US" sz="2200" b="0" i="1" dirty="0">
                <a:solidFill>
                  <a:schemeClr val="tx1"/>
                </a:solidFill>
                <a:latin typeface="Times New Roman" pitchFamily="18" charset="0"/>
                <a:cs typeface="Times New Roman" pitchFamily="18" charset="0"/>
              </a:rPr>
              <a:t>:</a:t>
            </a:r>
            <a:r>
              <a:rPr sz="2200" b="0" dirty="0">
                <a:solidFill>
                  <a:schemeClr val="tx1"/>
                </a:solidFill>
                <a:latin typeface="Times New Roman" pitchFamily="18" charset="0"/>
                <a:cs typeface="Times New Roman" pitchFamily="18" charset="0"/>
              </a:rPr>
              <a:t> which is an explicit, testable claim of uniqueness  or superiority, which can be supported</a:t>
            </a:r>
            <a:r>
              <a:rPr lang="en-US" sz="2200" b="0" dirty="0">
                <a:solidFill>
                  <a:schemeClr val="tx1"/>
                </a:solidFill>
                <a:latin typeface="Times New Roman" pitchFamily="18" charset="0"/>
                <a:cs typeface="Times New Roman" pitchFamily="18" charset="0"/>
              </a:rPr>
              <a:t> / </a:t>
            </a:r>
            <a:r>
              <a:rPr sz="2200" b="0" dirty="0">
                <a:solidFill>
                  <a:schemeClr val="tx1"/>
                </a:solidFill>
                <a:latin typeface="Times New Roman" pitchFamily="18" charset="0"/>
                <a:cs typeface="Times New Roman" pitchFamily="18" charset="0"/>
              </a:rPr>
              <a:t>substantiated </a:t>
            </a:r>
            <a:r>
              <a:rPr lang="en-US" sz="2200" b="0" dirty="0">
                <a:solidFill>
                  <a:schemeClr val="tx1"/>
                </a:solidFill>
                <a:latin typeface="Times New Roman" pitchFamily="18" charset="0"/>
                <a:cs typeface="Times New Roman" pitchFamily="18" charset="0"/>
              </a:rPr>
              <a:t>/verified </a:t>
            </a:r>
            <a:r>
              <a:rPr sz="2200" b="0" dirty="0">
                <a:solidFill>
                  <a:schemeClr val="tx1"/>
                </a:solidFill>
                <a:latin typeface="Times New Roman" pitchFamily="18" charset="0"/>
                <a:cs typeface="Times New Roman" pitchFamily="18" charset="0"/>
              </a:rPr>
              <a:t>in some manner.</a:t>
            </a:r>
            <a:r>
              <a:rPr lang="en-US" sz="2400" spc="-5" dirty="0">
                <a:latin typeface="Arial"/>
                <a:cs typeface="Arial"/>
              </a:rPr>
              <a:t> </a:t>
            </a:r>
            <a:r>
              <a:rPr lang="en-US" sz="2200" spc="-5" dirty="0">
                <a:latin typeface="Times New Roman" pitchFamily="18" charset="0"/>
                <a:cs typeface="Times New Roman" pitchFamily="18" charset="0"/>
              </a:rPr>
              <a:t>Example: Dove </a:t>
            </a:r>
            <a:r>
              <a:rPr lang="en-US" sz="2200" dirty="0">
                <a:latin typeface="Times New Roman" pitchFamily="18" charset="0"/>
                <a:cs typeface="Times New Roman" pitchFamily="18" charset="0"/>
              </a:rPr>
              <a:t>– </a:t>
            </a:r>
            <a:r>
              <a:rPr lang="en-US" sz="2200" i="1" spc="-5" dirty="0">
                <a:solidFill>
                  <a:srgbClr val="9B2C1F"/>
                </a:solidFill>
                <a:latin typeface="Times New Roman" pitchFamily="18" charset="0"/>
                <a:cs typeface="Times New Roman" pitchFamily="18" charset="0"/>
              </a:rPr>
              <a:t>25%</a:t>
            </a:r>
            <a:r>
              <a:rPr lang="en-US" sz="2200" i="1" spc="30" dirty="0">
                <a:solidFill>
                  <a:srgbClr val="9B2C1F"/>
                </a:solidFill>
                <a:latin typeface="Times New Roman" pitchFamily="18" charset="0"/>
                <a:cs typeface="Times New Roman" pitchFamily="18" charset="0"/>
              </a:rPr>
              <a:t> </a:t>
            </a:r>
            <a:r>
              <a:rPr lang="en-US" sz="2200" i="1" spc="-5" dirty="0">
                <a:solidFill>
                  <a:srgbClr val="9B2C1F"/>
                </a:solidFill>
                <a:latin typeface="Times New Roman" pitchFamily="18" charset="0"/>
                <a:cs typeface="Times New Roman" pitchFamily="18" charset="0"/>
              </a:rPr>
              <a:t>moisturizer</a:t>
            </a:r>
            <a:r>
              <a:rPr lang="en-US" sz="2200" spc="-5" dirty="0">
                <a:latin typeface="Times New Roman" pitchFamily="18" charset="0"/>
                <a:cs typeface="Times New Roman" pitchFamily="18" charset="0"/>
              </a:rPr>
              <a:t>.</a:t>
            </a:r>
            <a:br>
              <a:rPr lang="en-US" sz="2400" dirty="0">
                <a:latin typeface="Arial"/>
                <a:cs typeface="Arial"/>
              </a:rPr>
            </a:br>
            <a:endParaRPr sz="2200" b="0" dirty="0">
              <a:solidFill>
                <a:schemeClr val="tx1"/>
              </a:solidFill>
              <a:latin typeface="Times New Roman" pitchFamily="18" charset="0"/>
              <a:cs typeface="Times New Roman" pitchFamily="18" charset="0"/>
            </a:endParaRPr>
          </a:p>
        </p:txBody>
      </p:sp>
      <p:grpSp>
        <p:nvGrpSpPr>
          <p:cNvPr id="7" name="object 5"/>
          <p:cNvGrpSpPr/>
          <p:nvPr/>
        </p:nvGrpSpPr>
        <p:grpSpPr>
          <a:xfrm>
            <a:off x="3505200" y="3009900"/>
            <a:ext cx="2286000" cy="1828800"/>
            <a:chOff x="2270760" y="3009900"/>
            <a:chExt cx="4450080" cy="2705100"/>
          </a:xfrm>
        </p:grpSpPr>
        <p:sp>
          <p:nvSpPr>
            <p:cNvPr id="8" name="object 6"/>
            <p:cNvSpPr/>
            <p:nvPr/>
          </p:nvSpPr>
          <p:spPr>
            <a:xfrm>
              <a:off x="2270760" y="4905755"/>
              <a:ext cx="4450080" cy="809243"/>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2286000" y="3009900"/>
              <a:ext cx="4419600" cy="1906905"/>
            </a:xfrm>
            <a:custGeom>
              <a:avLst/>
              <a:gdLst/>
              <a:ahLst/>
              <a:cxnLst/>
              <a:rect l="l" t="t" r="r" b="b"/>
              <a:pathLst>
                <a:path w="4419600" h="1906904">
                  <a:moveTo>
                    <a:pt x="4255770" y="0"/>
                  </a:moveTo>
                  <a:lnTo>
                    <a:pt x="163830" y="0"/>
                  </a:lnTo>
                  <a:lnTo>
                    <a:pt x="120297" y="5856"/>
                  </a:lnTo>
                  <a:lnTo>
                    <a:pt x="81167" y="22380"/>
                  </a:lnTo>
                  <a:lnTo>
                    <a:pt x="48006" y="48006"/>
                  </a:lnTo>
                  <a:lnTo>
                    <a:pt x="22380" y="81167"/>
                  </a:lnTo>
                  <a:lnTo>
                    <a:pt x="5856" y="120297"/>
                  </a:lnTo>
                  <a:lnTo>
                    <a:pt x="0" y="163830"/>
                  </a:lnTo>
                  <a:lnTo>
                    <a:pt x="0" y="1742681"/>
                  </a:lnTo>
                  <a:lnTo>
                    <a:pt x="5856" y="1786237"/>
                  </a:lnTo>
                  <a:lnTo>
                    <a:pt x="22380" y="1825375"/>
                  </a:lnTo>
                  <a:lnTo>
                    <a:pt x="48006" y="1858535"/>
                  </a:lnTo>
                  <a:lnTo>
                    <a:pt x="81167" y="1884154"/>
                  </a:lnTo>
                  <a:lnTo>
                    <a:pt x="120297" y="1900671"/>
                  </a:lnTo>
                  <a:lnTo>
                    <a:pt x="163830" y="1906524"/>
                  </a:lnTo>
                  <a:lnTo>
                    <a:pt x="4255770" y="1906524"/>
                  </a:lnTo>
                  <a:lnTo>
                    <a:pt x="4299302" y="1900671"/>
                  </a:lnTo>
                  <a:lnTo>
                    <a:pt x="4338432" y="1884154"/>
                  </a:lnTo>
                  <a:lnTo>
                    <a:pt x="4371594" y="1858535"/>
                  </a:lnTo>
                  <a:lnTo>
                    <a:pt x="4397219" y="1825375"/>
                  </a:lnTo>
                  <a:lnTo>
                    <a:pt x="4413743" y="1786237"/>
                  </a:lnTo>
                  <a:lnTo>
                    <a:pt x="4419600" y="1742681"/>
                  </a:lnTo>
                  <a:lnTo>
                    <a:pt x="4419600" y="163830"/>
                  </a:lnTo>
                  <a:lnTo>
                    <a:pt x="4413743" y="120297"/>
                  </a:lnTo>
                  <a:lnTo>
                    <a:pt x="4397219" y="81167"/>
                  </a:lnTo>
                  <a:lnTo>
                    <a:pt x="4371594" y="48006"/>
                  </a:lnTo>
                  <a:lnTo>
                    <a:pt x="4338432" y="22380"/>
                  </a:lnTo>
                  <a:lnTo>
                    <a:pt x="4299302" y="5856"/>
                  </a:lnTo>
                  <a:lnTo>
                    <a:pt x="4255770" y="0"/>
                  </a:lnTo>
                  <a:close/>
                </a:path>
              </a:pathLst>
            </a:custGeom>
            <a:solidFill>
              <a:srgbClr val="ECECEC"/>
            </a:solidFill>
          </p:spPr>
          <p:txBody>
            <a:bodyPr wrap="square" lIns="0" tIns="0" rIns="0" bIns="0" rtlCol="0"/>
            <a:lstStyle/>
            <a:p>
              <a:endParaRPr/>
            </a:p>
          </p:txBody>
        </p:sp>
        <p:sp>
          <p:nvSpPr>
            <p:cNvPr id="10" name="object 8"/>
            <p:cNvSpPr/>
            <p:nvPr/>
          </p:nvSpPr>
          <p:spPr>
            <a:xfrm>
              <a:off x="2286000" y="3009900"/>
              <a:ext cx="4419600" cy="1906524"/>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3719" y="1407583"/>
            <a:ext cx="8590280" cy="3797300"/>
            <a:chOff x="553719" y="1689100"/>
            <a:chExt cx="8590280" cy="4556760"/>
          </a:xfrm>
        </p:grpSpPr>
        <p:sp>
          <p:nvSpPr>
            <p:cNvPr id="3" name="object 3"/>
            <p:cNvSpPr/>
            <p:nvPr/>
          </p:nvSpPr>
          <p:spPr>
            <a:xfrm>
              <a:off x="553719" y="1868170"/>
              <a:ext cx="5568950" cy="43776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40299" y="1868170"/>
              <a:ext cx="4203700" cy="2552699"/>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993444" y="-156002"/>
            <a:ext cx="7157110" cy="1620957"/>
          </a:xfrm>
          <a:prstGeom prst="rect">
            <a:avLst/>
          </a:prstGeom>
        </p:spPr>
        <p:txBody>
          <a:bodyPr vert="horz" wrap="square" lIns="0" tIns="233680" rIns="0" bIns="0" rtlCol="0">
            <a:spAutoFit/>
          </a:bodyPr>
          <a:lstStyle/>
          <a:p>
            <a:pPr marL="184785" marR="5080" lvl="1">
              <a:spcBef>
                <a:spcPts val="100"/>
              </a:spcBef>
            </a:pPr>
            <a:r>
              <a:rPr sz="2200" b="0" spc="-215" dirty="0">
                <a:solidFill>
                  <a:srgbClr val="FF0000"/>
                </a:solidFill>
                <a:latin typeface="Algerian" pitchFamily="82" charset="0"/>
                <a:cs typeface="Times New Roman" pitchFamily="18" charset="0"/>
              </a:rPr>
              <a:t>Hyperbole </a:t>
            </a:r>
            <a:r>
              <a:rPr sz="2200" b="0" spc="-70" dirty="0">
                <a:solidFill>
                  <a:srgbClr val="FF0000"/>
                </a:solidFill>
                <a:latin typeface="Algerian" pitchFamily="82" charset="0"/>
                <a:cs typeface="Times New Roman" pitchFamily="18" charset="0"/>
              </a:rPr>
              <a:t>,</a:t>
            </a:r>
            <a:r>
              <a:rPr sz="2200" b="0" spc="-70" dirty="0">
                <a:solidFill>
                  <a:schemeClr val="tx1"/>
                </a:solidFill>
                <a:latin typeface="Times New Roman" pitchFamily="18" charset="0"/>
                <a:cs typeface="Times New Roman" pitchFamily="18" charset="0"/>
              </a:rPr>
              <a:t> </a:t>
            </a:r>
            <a:r>
              <a:rPr sz="2200" b="0" spc="-60" dirty="0">
                <a:solidFill>
                  <a:schemeClr val="tx1"/>
                </a:solidFill>
                <a:latin typeface="Times New Roman" pitchFamily="18" charset="0"/>
                <a:cs typeface="Times New Roman" pitchFamily="18" charset="0"/>
              </a:rPr>
              <a:t>which </a:t>
            </a:r>
            <a:r>
              <a:rPr sz="2200" b="0" spc="-85" dirty="0">
                <a:solidFill>
                  <a:schemeClr val="tx1"/>
                </a:solidFill>
                <a:latin typeface="Times New Roman" pitchFamily="18" charset="0"/>
                <a:cs typeface="Times New Roman" pitchFamily="18" charset="0"/>
              </a:rPr>
              <a:t>is </a:t>
            </a:r>
            <a:r>
              <a:rPr sz="2200" b="0" spc="-40" dirty="0">
                <a:solidFill>
                  <a:schemeClr val="tx1"/>
                </a:solidFill>
                <a:latin typeface="Times New Roman" pitchFamily="18" charset="0"/>
                <a:cs typeface="Times New Roman" pitchFamily="18" charset="0"/>
              </a:rPr>
              <a:t>an </a:t>
            </a:r>
            <a:r>
              <a:rPr sz="2200" b="0" spc="-35" dirty="0">
                <a:solidFill>
                  <a:schemeClr val="tx1"/>
                </a:solidFill>
                <a:latin typeface="Times New Roman" pitchFamily="18" charset="0"/>
                <a:cs typeface="Times New Roman" pitchFamily="18" charset="0"/>
              </a:rPr>
              <a:t>untestable </a:t>
            </a:r>
            <a:r>
              <a:rPr sz="2200" b="0" spc="-80" dirty="0">
                <a:solidFill>
                  <a:schemeClr val="tx1"/>
                </a:solidFill>
                <a:latin typeface="Times New Roman" pitchFamily="18" charset="0"/>
                <a:cs typeface="Times New Roman" pitchFamily="18" charset="0"/>
              </a:rPr>
              <a:t>claim </a:t>
            </a:r>
            <a:r>
              <a:rPr sz="2200" b="0" spc="-40" dirty="0">
                <a:solidFill>
                  <a:schemeClr val="tx1"/>
                </a:solidFill>
                <a:latin typeface="Times New Roman" pitchFamily="18" charset="0"/>
                <a:cs typeface="Times New Roman" pitchFamily="18" charset="0"/>
              </a:rPr>
              <a:t>based </a:t>
            </a:r>
            <a:r>
              <a:rPr sz="2200" b="0" spc="5" dirty="0">
                <a:solidFill>
                  <a:schemeClr val="tx1"/>
                </a:solidFill>
                <a:latin typeface="Times New Roman" pitchFamily="18" charset="0"/>
                <a:cs typeface="Times New Roman" pitchFamily="18" charset="0"/>
              </a:rPr>
              <a:t>upon </a:t>
            </a:r>
            <a:r>
              <a:rPr sz="2200" b="0" spc="-35" dirty="0">
                <a:solidFill>
                  <a:schemeClr val="tx1"/>
                </a:solidFill>
                <a:latin typeface="Times New Roman" pitchFamily="18" charset="0"/>
                <a:cs typeface="Times New Roman" pitchFamily="18" charset="0"/>
              </a:rPr>
              <a:t>some </a:t>
            </a:r>
            <a:r>
              <a:rPr sz="2200" b="0" spc="-25" dirty="0">
                <a:solidFill>
                  <a:schemeClr val="tx1"/>
                </a:solidFill>
                <a:latin typeface="Times New Roman" pitchFamily="18" charset="0"/>
                <a:cs typeface="Times New Roman" pitchFamily="18" charset="0"/>
              </a:rPr>
              <a:t>attribute </a:t>
            </a:r>
            <a:r>
              <a:rPr sz="2200" b="0" dirty="0">
                <a:solidFill>
                  <a:schemeClr val="tx1"/>
                </a:solidFill>
                <a:latin typeface="Times New Roman" pitchFamily="18" charset="0"/>
                <a:cs typeface="Times New Roman" pitchFamily="18" charset="0"/>
              </a:rPr>
              <a:t>or  </a:t>
            </a:r>
            <a:r>
              <a:rPr sz="2200" b="0" spc="-40" dirty="0">
                <a:solidFill>
                  <a:schemeClr val="tx1"/>
                </a:solidFill>
                <a:latin typeface="Times New Roman" pitchFamily="18" charset="0"/>
                <a:cs typeface="Times New Roman" pitchFamily="18" charset="0"/>
              </a:rPr>
              <a:t>benefit.</a:t>
            </a:r>
            <a:r>
              <a:rPr lang="en-US" sz="2400" spc="-5" dirty="0">
                <a:latin typeface="Arial"/>
                <a:cs typeface="Arial"/>
              </a:rPr>
              <a:t> </a:t>
            </a:r>
            <a:r>
              <a:rPr lang="en-US" sz="2200" spc="-5" dirty="0" err="1">
                <a:latin typeface="Times New Roman" pitchFamily="18" charset="0"/>
                <a:cs typeface="Times New Roman" pitchFamily="18" charset="0"/>
              </a:rPr>
              <a:t>Eg</a:t>
            </a:r>
            <a:r>
              <a:rPr lang="en-US" sz="2200" spc="-5"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spc="-5" dirty="0">
                <a:latin typeface="Times New Roman" pitchFamily="18" charset="0"/>
                <a:cs typeface="Times New Roman" pitchFamily="18" charset="0"/>
              </a:rPr>
              <a:t>NDTV</a:t>
            </a:r>
            <a:r>
              <a:rPr lang="en-US" sz="2200" spc="5" dirty="0">
                <a:latin typeface="Times New Roman" pitchFamily="18" charset="0"/>
                <a:cs typeface="Times New Roman" pitchFamily="18" charset="0"/>
              </a:rPr>
              <a:t> </a:t>
            </a:r>
            <a:r>
              <a:rPr lang="en-US" sz="2200" spc="-5" dirty="0">
                <a:latin typeface="Times New Roman" pitchFamily="18" charset="0"/>
                <a:cs typeface="Times New Roman" pitchFamily="18" charset="0"/>
              </a:rPr>
              <a:t>is	promoting </a:t>
            </a:r>
            <a:r>
              <a:rPr lang="en-US" sz="2200" spc="-10" dirty="0">
                <a:latin typeface="Times New Roman" pitchFamily="18" charset="0"/>
                <a:cs typeface="Times New Roman" pitchFamily="18" charset="0"/>
              </a:rPr>
              <a:t>‘Bangladeshi’s </a:t>
            </a:r>
            <a:r>
              <a:rPr lang="en-US" sz="2200" dirty="0">
                <a:latin typeface="Times New Roman" pitchFamily="18" charset="0"/>
                <a:cs typeface="Times New Roman" pitchFamily="18" charset="0"/>
              </a:rPr>
              <a:t>favorite </a:t>
            </a:r>
            <a:r>
              <a:rPr lang="en-US" sz="2200" spc="-5" dirty="0">
                <a:latin typeface="Times New Roman" pitchFamily="18" charset="0"/>
                <a:cs typeface="Times New Roman" pitchFamily="18" charset="0"/>
              </a:rPr>
              <a:t>color  GREEN’</a:t>
            </a:r>
            <a:br>
              <a:rPr lang="en-US" sz="2200" dirty="0">
                <a:latin typeface="Times New Roman" pitchFamily="18" charset="0"/>
                <a:cs typeface="Times New Roman" pitchFamily="18" charset="0"/>
              </a:rPr>
            </a:br>
            <a:endParaRPr sz="2200" b="0" spc="-4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2440" y="1407583"/>
            <a:ext cx="8075930" cy="3942292"/>
            <a:chOff x="472440" y="1689100"/>
            <a:chExt cx="8075930" cy="4730750"/>
          </a:xfrm>
        </p:grpSpPr>
        <p:sp>
          <p:nvSpPr>
            <p:cNvPr id="3" name="object 3"/>
            <p:cNvSpPr/>
            <p:nvPr/>
          </p:nvSpPr>
          <p:spPr>
            <a:xfrm>
              <a:off x="472440" y="1974850"/>
              <a:ext cx="4041140" cy="30810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86349" y="1974850"/>
              <a:ext cx="2960370" cy="4445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81000" y="0"/>
            <a:ext cx="8610600" cy="1237518"/>
          </a:xfrm>
          <a:prstGeom prst="rect">
            <a:avLst/>
          </a:prstGeom>
        </p:spPr>
        <p:txBody>
          <a:bodyPr vert="horz" wrap="square" lIns="0" tIns="128270" rIns="0" bIns="0" rtlCol="0">
            <a:spAutoFit/>
          </a:bodyPr>
          <a:lstStyle/>
          <a:p>
            <a:pPr marL="12700" marR="5080" algn="just">
              <a:lnSpc>
                <a:spcPct val="100000"/>
              </a:lnSpc>
              <a:spcBef>
                <a:spcPts val="100"/>
              </a:spcBef>
            </a:pPr>
            <a:r>
              <a:rPr sz="2400" b="0" i="1" spc="-200" dirty="0">
                <a:solidFill>
                  <a:schemeClr val="tx1"/>
                </a:solidFill>
                <a:latin typeface="Times New Roman" pitchFamily="18" charset="0"/>
                <a:cs typeface="Times New Roman" pitchFamily="18" charset="0"/>
              </a:rPr>
              <a:t>Comparative </a:t>
            </a:r>
            <a:r>
              <a:rPr sz="2400" b="0" i="1" spc="-210" dirty="0">
                <a:solidFill>
                  <a:schemeClr val="tx1"/>
                </a:solidFill>
                <a:latin typeface="Times New Roman" pitchFamily="18" charset="0"/>
                <a:cs typeface="Times New Roman" pitchFamily="18" charset="0"/>
              </a:rPr>
              <a:t>advertisements </a:t>
            </a:r>
            <a:r>
              <a:rPr sz="2400" b="0" spc="-70" dirty="0">
                <a:solidFill>
                  <a:schemeClr val="tx1"/>
                </a:solidFill>
                <a:latin typeface="Times New Roman" pitchFamily="18" charset="0"/>
                <a:cs typeface="Times New Roman" pitchFamily="18" charset="0"/>
              </a:rPr>
              <a:t>, </a:t>
            </a:r>
            <a:r>
              <a:rPr sz="2400" b="0" spc="-60" dirty="0">
                <a:solidFill>
                  <a:schemeClr val="tx1"/>
                </a:solidFill>
                <a:latin typeface="Times New Roman" pitchFamily="18" charset="0"/>
                <a:cs typeface="Times New Roman" pitchFamily="18" charset="0"/>
              </a:rPr>
              <a:t>which </a:t>
            </a:r>
            <a:r>
              <a:rPr sz="2400" b="0" spc="-85" dirty="0">
                <a:solidFill>
                  <a:schemeClr val="tx1"/>
                </a:solidFill>
                <a:latin typeface="Times New Roman" pitchFamily="18" charset="0"/>
                <a:cs typeface="Times New Roman" pitchFamily="18" charset="0"/>
              </a:rPr>
              <a:t>is </a:t>
            </a:r>
            <a:r>
              <a:rPr sz="2400" b="0" spc="-45" dirty="0">
                <a:solidFill>
                  <a:schemeClr val="tx1"/>
                </a:solidFill>
                <a:latin typeface="Times New Roman" pitchFamily="18" charset="0"/>
                <a:cs typeface="Times New Roman" pitchFamily="18" charset="0"/>
              </a:rPr>
              <a:t>when </a:t>
            </a:r>
            <a:r>
              <a:rPr sz="2400" b="0" spc="-35" dirty="0">
                <a:solidFill>
                  <a:schemeClr val="tx1"/>
                </a:solidFill>
                <a:latin typeface="Times New Roman" pitchFamily="18" charset="0"/>
                <a:cs typeface="Times New Roman" pitchFamily="18" charset="0"/>
              </a:rPr>
              <a:t>an </a:t>
            </a:r>
            <a:r>
              <a:rPr sz="2400" b="0" spc="-45" dirty="0">
                <a:solidFill>
                  <a:schemeClr val="tx1"/>
                </a:solidFill>
                <a:latin typeface="Times New Roman" pitchFamily="18" charset="0"/>
                <a:cs typeface="Times New Roman" pitchFamily="18" charset="0"/>
              </a:rPr>
              <a:t>advertiser </a:t>
            </a:r>
            <a:r>
              <a:rPr sz="2400" b="0" spc="-65" dirty="0">
                <a:solidFill>
                  <a:schemeClr val="tx1"/>
                </a:solidFill>
                <a:latin typeface="Times New Roman" pitchFamily="18" charset="0"/>
                <a:cs typeface="Times New Roman" pitchFamily="18" charset="0"/>
              </a:rPr>
              <a:t>directly </a:t>
            </a:r>
            <a:r>
              <a:rPr sz="2400" b="0" spc="5" dirty="0">
                <a:solidFill>
                  <a:schemeClr val="tx1"/>
                </a:solidFill>
                <a:latin typeface="Times New Roman" pitchFamily="18" charset="0"/>
                <a:cs typeface="Times New Roman" pitchFamily="18" charset="0"/>
              </a:rPr>
              <a:t>or </a:t>
            </a:r>
            <a:r>
              <a:rPr sz="2400" b="0" spc="-65" dirty="0">
                <a:solidFill>
                  <a:schemeClr val="tx1"/>
                </a:solidFill>
                <a:latin typeface="Times New Roman" pitchFamily="18" charset="0"/>
                <a:cs typeface="Times New Roman" pitchFamily="18" charset="0"/>
              </a:rPr>
              <a:t>indirectly  </a:t>
            </a:r>
            <a:r>
              <a:rPr sz="2400" b="0" spc="-40" dirty="0">
                <a:solidFill>
                  <a:schemeClr val="tx1"/>
                </a:solidFill>
                <a:latin typeface="Times New Roman" pitchFamily="18" charset="0"/>
                <a:cs typeface="Times New Roman" pitchFamily="18" charset="0"/>
              </a:rPr>
              <a:t>compares </a:t>
            </a:r>
            <a:r>
              <a:rPr sz="2400" b="0" spc="-85" dirty="0">
                <a:solidFill>
                  <a:schemeClr val="tx1"/>
                </a:solidFill>
                <a:latin typeface="Times New Roman" pitchFamily="18" charset="0"/>
                <a:cs typeface="Times New Roman" pitchFamily="18" charset="0"/>
              </a:rPr>
              <a:t>a </a:t>
            </a:r>
            <a:r>
              <a:rPr sz="2400" b="0" spc="-10" dirty="0">
                <a:solidFill>
                  <a:schemeClr val="tx1"/>
                </a:solidFill>
                <a:latin typeface="Times New Roman" pitchFamily="18" charset="0"/>
                <a:cs typeface="Times New Roman" pitchFamily="18" charset="0"/>
              </a:rPr>
              <a:t>good </a:t>
            </a:r>
            <a:r>
              <a:rPr sz="2400" b="0" dirty="0">
                <a:solidFill>
                  <a:schemeClr val="tx1"/>
                </a:solidFill>
                <a:latin typeface="Times New Roman" pitchFamily="18" charset="0"/>
                <a:cs typeface="Times New Roman" pitchFamily="18" charset="0"/>
              </a:rPr>
              <a:t>or </a:t>
            </a:r>
            <a:r>
              <a:rPr sz="2400" b="0" spc="-55" dirty="0">
                <a:solidFill>
                  <a:schemeClr val="tx1"/>
                </a:solidFill>
                <a:latin typeface="Times New Roman" pitchFamily="18" charset="0"/>
                <a:cs typeface="Times New Roman" pitchFamily="18" charset="0"/>
              </a:rPr>
              <a:t>service </a:t>
            </a:r>
            <a:r>
              <a:rPr sz="2400" b="0" spc="20" dirty="0">
                <a:solidFill>
                  <a:schemeClr val="tx1"/>
                </a:solidFill>
                <a:latin typeface="Times New Roman" pitchFamily="18" charset="0"/>
                <a:cs typeface="Times New Roman" pitchFamily="18" charset="0"/>
              </a:rPr>
              <a:t>to </a:t>
            </a:r>
            <a:r>
              <a:rPr sz="2400" b="0" spc="-10" dirty="0">
                <a:solidFill>
                  <a:schemeClr val="tx1"/>
                </a:solidFill>
                <a:latin typeface="Times New Roman" pitchFamily="18" charset="0"/>
                <a:cs typeface="Times New Roman" pitchFamily="18" charset="0"/>
              </a:rPr>
              <a:t>the </a:t>
            </a:r>
            <a:r>
              <a:rPr sz="2400" b="0" spc="-30" dirty="0">
                <a:solidFill>
                  <a:schemeClr val="tx1"/>
                </a:solidFill>
                <a:latin typeface="Times New Roman" pitchFamily="18" charset="0"/>
                <a:cs typeface="Times New Roman" pitchFamily="18" charset="0"/>
              </a:rPr>
              <a:t>competition. </a:t>
            </a:r>
            <a:r>
              <a:rPr sz="2400" b="0" dirty="0">
                <a:solidFill>
                  <a:schemeClr val="tx1"/>
                </a:solidFill>
                <a:latin typeface="Times New Roman" pitchFamily="18" charset="0"/>
                <a:cs typeface="Times New Roman" pitchFamily="18" charset="0"/>
              </a:rPr>
              <a:t>The </a:t>
            </a:r>
            <a:r>
              <a:rPr sz="2400" b="0" spc="-20" dirty="0">
                <a:solidFill>
                  <a:schemeClr val="tx1"/>
                </a:solidFill>
                <a:latin typeface="Times New Roman" pitchFamily="18" charset="0"/>
                <a:cs typeface="Times New Roman" pitchFamily="18" charset="0"/>
              </a:rPr>
              <a:t>competitor </a:t>
            </a:r>
            <a:r>
              <a:rPr sz="2400" b="0" spc="-110" dirty="0">
                <a:solidFill>
                  <a:schemeClr val="tx1"/>
                </a:solidFill>
                <a:latin typeface="Times New Roman" pitchFamily="18" charset="0"/>
                <a:cs typeface="Times New Roman" pitchFamily="18" charset="0"/>
              </a:rPr>
              <a:t>may </a:t>
            </a:r>
            <a:r>
              <a:rPr sz="2400" b="0" dirty="0">
                <a:solidFill>
                  <a:schemeClr val="tx1"/>
                </a:solidFill>
                <a:latin typeface="Times New Roman" pitchFamily="18" charset="0"/>
                <a:cs typeface="Times New Roman" pitchFamily="18" charset="0"/>
              </a:rPr>
              <a:t>or </a:t>
            </a:r>
            <a:r>
              <a:rPr sz="2400" b="0" spc="-110" dirty="0">
                <a:solidFill>
                  <a:schemeClr val="tx1"/>
                </a:solidFill>
                <a:latin typeface="Times New Roman" pitchFamily="18" charset="0"/>
                <a:cs typeface="Times New Roman" pitchFamily="18" charset="0"/>
              </a:rPr>
              <a:t>may  </a:t>
            </a:r>
            <a:r>
              <a:rPr sz="2400" b="0" spc="15" dirty="0">
                <a:solidFill>
                  <a:schemeClr val="tx1"/>
                </a:solidFill>
                <a:latin typeface="Times New Roman" pitchFamily="18" charset="0"/>
                <a:cs typeface="Times New Roman" pitchFamily="18" charset="0"/>
              </a:rPr>
              <a:t>not </a:t>
            </a:r>
            <a:r>
              <a:rPr sz="2400" b="0" spc="-30" dirty="0">
                <a:solidFill>
                  <a:schemeClr val="tx1"/>
                </a:solidFill>
                <a:latin typeface="Times New Roman" pitchFamily="18" charset="0"/>
                <a:cs typeface="Times New Roman" pitchFamily="18" charset="0"/>
              </a:rPr>
              <a:t>be </a:t>
            </a:r>
            <a:r>
              <a:rPr sz="2400" b="0" spc="-25" dirty="0">
                <a:solidFill>
                  <a:schemeClr val="tx1"/>
                </a:solidFill>
                <a:latin typeface="Times New Roman" pitchFamily="18" charset="0"/>
                <a:cs typeface="Times New Roman" pitchFamily="18" charset="0"/>
              </a:rPr>
              <a:t>mentioned </a:t>
            </a:r>
            <a:r>
              <a:rPr sz="2400" b="0" spc="-100" dirty="0">
                <a:solidFill>
                  <a:schemeClr val="tx1"/>
                </a:solidFill>
                <a:latin typeface="Times New Roman" pitchFamily="18" charset="0"/>
                <a:cs typeface="Times New Roman" pitchFamily="18" charset="0"/>
              </a:rPr>
              <a:t>by </a:t>
            </a:r>
            <a:r>
              <a:rPr sz="2400" b="0" spc="-40" dirty="0">
                <a:solidFill>
                  <a:schemeClr val="tx1"/>
                </a:solidFill>
                <a:latin typeface="Times New Roman" pitchFamily="18" charset="0"/>
                <a:cs typeface="Times New Roman" pitchFamily="18" charset="0"/>
              </a:rPr>
              <a:t>name </a:t>
            </a:r>
            <a:r>
              <a:rPr sz="2400" b="0" spc="-45" dirty="0">
                <a:solidFill>
                  <a:schemeClr val="tx1"/>
                </a:solidFill>
                <a:latin typeface="Times New Roman" pitchFamily="18" charset="0"/>
                <a:cs typeface="Times New Roman" pitchFamily="18" charset="0"/>
              </a:rPr>
              <a:t>in </a:t>
            </a:r>
            <a:r>
              <a:rPr sz="2400" b="0" spc="-10" dirty="0">
                <a:solidFill>
                  <a:schemeClr val="tx1"/>
                </a:solidFill>
                <a:latin typeface="Times New Roman" pitchFamily="18" charset="0"/>
                <a:cs typeface="Times New Roman" pitchFamily="18" charset="0"/>
              </a:rPr>
              <a:t>the</a:t>
            </a:r>
            <a:r>
              <a:rPr sz="2400" b="0" spc="190" dirty="0">
                <a:solidFill>
                  <a:schemeClr val="tx1"/>
                </a:solidFill>
                <a:latin typeface="Times New Roman" pitchFamily="18" charset="0"/>
                <a:cs typeface="Times New Roman" pitchFamily="18" charset="0"/>
              </a:rPr>
              <a:t> </a:t>
            </a:r>
            <a:r>
              <a:rPr sz="2400" b="0" spc="-40" dirty="0">
                <a:solidFill>
                  <a:schemeClr val="tx1"/>
                </a:solidFill>
                <a:latin typeface="Times New Roman" pitchFamily="18" charset="0"/>
                <a:cs typeface="Times New Roman" pitchFamily="18" charset="0"/>
              </a:rPr>
              <a:t>advertisement.</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26" y="0"/>
            <a:ext cx="7223759" cy="5714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0800" y="190500"/>
            <a:ext cx="4876800" cy="504625"/>
          </a:xfrm>
          <a:prstGeom prst="rect">
            <a:avLst/>
          </a:prstGeom>
        </p:spPr>
        <p:txBody>
          <a:bodyPr vert="horz" wrap="square" lIns="0" tIns="12065" rIns="0" bIns="0" rtlCol="0">
            <a:spAutoFit/>
          </a:bodyPr>
          <a:lstStyle/>
          <a:p>
            <a:pPr marL="12700">
              <a:lnSpc>
                <a:spcPct val="100000"/>
              </a:lnSpc>
              <a:spcBef>
                <a:spcPts val="95"/>
              </a:spcBef>
            </a:pPr>
            <a:r>
              <a:rPr lang="en-US" sz="3200" spc="-10" dirty="0">
                <a:latin typeface="Algerian" pitchFamily="82" charset="0"/>
              </a:rPr>
              <a:t>Points to </a:t>
            </a:r>
            <a:r>
              <a:rPr sz="3200" spc="-10" dirty="0">
                <a:latin typeface="Algerian" pitchFamily="82" charset="0"/>
              </a:rPr>
              <a:t>Remember</a:t>
            </a:r>
          </a:p>
        </p:txBody>
      </p:sp>
      <p:sp>
        <p:nvSpPr>
          <p:cNvPr id="4" name="object 4"/>
          <p:cNvSpPr txBox="1"/>
          <p:nvPr/>
        </p:nvSpPr>
        <p:spPr>
          <a:xfrm>
            <a:off x="993444" y="1230899"/>
            <a:ext cx="7321550" cy="2167901"/>
          </a:xfrm>
          <a:prstGeom prst="rect">
            <a:avLst/>
          </a:prstGeom>
        </p:spPr>
        <p:txBody>
          <a:bodyPr vert="horz" wrap="square" lIns="0" tIns="13335" rIns="0" bIns="0" rtlCol="0">
            <a:spAutoFit/>
          </a:bodyPr>
          <a:lstStyle/>
          <a:p>
            <a:pPr marL="286385" marR="60325" indent="-274320">
              <a:lnSpc>
                <a:spcPct val="100000"/>
              </a:lnSpc>
              <a:spcBef>
                <a:spcPts val="105"/>
              </a:spcBef>
              <a:buClr>
                <a:srgbClr val="D24717"/>
              </a:buClr>
              <a:buSzPct val="84615"/>
              <a:buChar char=""/>
              <a:tabLst>
                <a:tab pos="287020" algn="l"/>
              </a:tabLst>
            </a:pPr>
            <a:r>
              <a:rPr sz="2600" dirty="0">
                <a:latin typeface="Times New Roman" pitchFamily="18" charset="0"/>
                <a:cs typeface="Times New Roman" pitchFamily="18" charset="0"/>
              </a:rPr>
              <a:t>All </a:t>
            </a:r>
            <a:r>
              <a:rPr sz="2600" b="1" i="1" dirty="0">
                <a:solidFill>
                  <a:srgbClr val="001F5F"/>
                </a:solidFill>
                <a:latin typeface="Times New Roman" pitchFamily="18" charset="0"/>
                <a:cs typeface="Times New Roman" pitchFamily="18" charset="0"/>
              </a:rPr>
              <a:t>five of these cognitive message </a:t>
            </a:r>
            <a:r>
              <a:rPr sz="2600" spc="-45" dirty="0">
                <a:latin typeface="Times New Roman" pitchFamily="18" charset="0"/>
                <a:cs typeface="Times New Roman" pitchFamily="18" charset="0"/>
              </a:rPr>
              <a:t>strategies  </a:t>
            </a:r>
            <a:r>
              <a:rPr sz="2600" dirty="0">
                <a:latin typeface="Times New Roman" pitchFamily="18" charset="0"/>
                <a:cs typeface="Times New Roman" pitchFamily="18" charset="0"/>
              </a:rPr>
              <a:t>are based on some type of </a:t>
            </a:r>
            <a:r>
              <a:rPr sz="2600" b="1" i="1" dirty="0">
                <a:solidFill>
                  <a:srgbClr val="001F5F"/>
                </a:solidFill>
                <a:latin typeface="Times New Roman" pitchFamily="18" charset="0"/>
                <a:cs typeface="Times New Roman" pitchFamily="18" charset="0"/>
              </a:rPr>
              <a:t>rational</a:t>
            </a:r>
            <a:r>
              <a:rPr sz="2600" b="1" i="1" spc="-25" dirty="0">
                <a:solidFill>
                  <a:srgbClr val="001F5F"/>
                </a:solidFill>
                <a:latin typeface="Times New Roman" pitchFamily="18" charset="0"/>
                <a:cs typeface="Times New Roman" pitchFamily="18" charset="0"/>
              </a:rPr>
              <a:t> </a:t>
            </a:r>
            <a:r>
              <a:rPr sz="2600" b="1" i="1" dirty="0">
                <a:solidFill>
                  <a:srgbClr val="001F5F"/>
                </a:solidFill>
                <a:latin typeface="Times New Roman" pitchFamily="18" charset="0"/>
                <a:cs typeface="Times New Roman" pitchFamily="18" charset="0"/>
              </a:rPr>
              <a:t>logic</a:t>
            </a:r>
            <a:endParaRPr sz="2600" dirty="0">
              <a:latin typeface="Times New Roman" pitchFamily="18" charset="0"/>
              <a:cs typeface="Times New Roman" pitchFamily="18" charset="0"/>
            </a:endParaRPr>
          </a:p>
          <a:p>
            <a:pPr marL="286385" marR="5080" indent="-274320">
              <a:lnSpc>
                <a:spcPct val="100000"/>
              </a:lnSpc>
              <a:spcBef>
                <a:spcPts val="600"/>
              </a:spcBef>
              <a:buClr>
                <a:srgbClr val="D24717"/>
              </a:buClr>
              <a:buSzPct val="84615"/>
              <a:buChar char=""/>
              <a:tabLst>
                <a:tab pos="287020" algn="l"/>
              </a:tabLst>
            </a:pPr>
            <a:r>
              <a:rPr sz="2600" dirty="0">
                <a:latin typeface="Times New Roman" pitchFamily="18" charset="0"/>
                <a:cs typeface="Times New Roman" pitchFamily="18" charset="0"/>
              </a:rPr>
              <a:t>Ensure consumer pay attention and take time </a:t>
            </a:r>
            <a:r>
              <a:rPr sz="2600" spc="-210" dirty="0">
                <a:latin typeface="Times New Roman" pitchFamily="18" charset="0"/>
                <a:cs typeface="Times New Roman" pitchFamily="18" charset="0"/>
              </a:rPr>
              <a:t>to  </a:t>
            </a:r>
            <a:r>
              <a:rPr sz="2600" dirty="0">
                <a:latin typeface="Times New Roman" pitchFamily="18" charset="0"/>
                <a:cs typeface="Times New Roman" pitchFamily="18" charset="0"/>
              </a:rPr>
              <a:t>cognitively process the</a:t>
            </a:r>
            <a:r>
              <a:rPr sz="2600" spc="-50" dirty="0">
                <a:latin typeface="Times New Roman" pitchFamily="18" charset="0"/>
                <a:cs typeface="Times New Roman" pitchFamily="18" charset="0"/>
              </a:rPr>
              <a:t> </a:t>
            </a:r>
            <a:r>
              <a:rPr sz="2600" dirty="0">
                <a:latin typeface="Times New Roman" pitchFamily="18" charset="0"/>
                <a:cs typeface="Times New Roman" pitchFamily="18" charset="0"/>
              </a:rPr>
              <a:t>information</a:t>
            </a:r>
          </a:p>
          <a:p>
            <a:pPr marL="286385" indent="-274320">
              <a:lnSpc>
                <a:spcPct val="100000"/>
              </a:lnSpc>
              <a:spcBef>
                <a:spcPts val="600"/>
              </a:spcBef>
              <a:buClr>
                <a:srgbClr val="D24717"/>
              </a:buClr>
              <a:buSzPct val="84615"/>
              <a:buChar char=""/>
              <a:tabLst>
                <a:tab pos="287020" algn="l"/>
              </a:tabLst>
            </a:pPr>
            <a:r>
              <a:rPr sz="2600" dirty="0">
                <a:latin typeface="Times New Roman" pitchFamily="18" charset="0"/>
                <a:cs typeface="Times New Roman" pitchFamily="18" charset="0"/>
              </a:rPr>
              <a:t>Informing people about </a:t>
            </a:r>
            <a:r>
              <a:rPr sz="2600" spc="-5" dirty="0">
                <a:latin typeface="Times New Roman" pitchFamily="18" charset="0"/>
                <a:cs typeface="Times New Roman" pitchFamily="18" charset="0"/>
              </a:rPr>
              <a:t>the</a:t>
            </a:r>
            <a:r>
              <a:rPr sz="2600" spc="-10" dirty="0">
                <a:latin typeface="Times New Roman" pitchFamily="18" charset="0"/>
                <a:cs typeface="Times New Roman" pitchFamily="18" charset="0"/>
              </a:rPr>
              <a:t> </a:t>
            </a:r>
            <a:r>
              <a:rPr sz="2600" dirty="0">
                <a:latin typeface="Times New Roman" pitchFamily="18" charset="0"/>
                <a:cs typeface="Times New Roman" pitchFamily="18" charset="0"/>
              </a:rPr>
              <a:t>product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6" y="114303"/>
            <a:ext cx="5330825" cy="505267"/>
          </a:xfrm>
          <a:prstGeom prst="rect">
            <a:avLst/>
          </a:prstGeom>
        </p:spPr>
        <p:txBody>
          <a:bodyPr vert="horz" wrap="square" lIns="0" tIns="12700" rIns="0" bIns="0" rtlCol="0">
            <a:spAutoFit/>
          </a:bodyPr>
          <a:lstStyle/>
          <a:p>
            <a:pPr marL="12700" algn="ctr">
              <a:lnSpc>
                <a:spcPct val="100000"/>
              </a:lnSpc>
              <a:spcBef>
                <a:spcPts val="100"/>
              </a:spcBef>
            </a:pPr>
            <a:r>
              <a:rPr sz="3200" spc="-155" dirty="0">
                <a:latin typeface="Times New Roman" pitchFamily="18" charset="0"/>
                <a:cs typeface="Times New Roman" pitchFamily="18" charset="0"/>
              </a:rPr>
              <a:t>Affective</a:t>
            </a:r>
            <a:r>
              <a:rPr sz="3200" spc="-35" dirty="0">
                <a:latin typeface="Times New Roman" pitchFamily="18" charset="0"/>
                <a:cs typeface="Times New Roman" pitchFamily="18" charset="0"/>
              </a:rPr>
              <a:t> </a:t>
            </a:r>
            <a:r>
              <a:rPr sz="3200" spc="-155" dirty="0">
                <a:latin typeface="Times New Roman" pitchFamily="18" charset="0"/>
                <a:cs typeface="Times New Roman" pitchFamily="18" charset="0"/>
              </a:rPr>
              <a:t>Strategies</a:t>
            </a:r>
            <a:endParaRPr sz="3200" dirty="0">
              <a:latin typeface="Times New Roman" pitchFamily="18" charset="0"/>
              <a:cs typeface="Times New Roman" pitchFamily="18" charset="0"/>
            </a:endParaRPr>
          </a:p>
        </p:txBody>
      </p:sp>
      <p:sp>
        <p:nvSpPr>
          <p:cNvPr id="3" name="object 3"/>
          <p:cNvSpPr txBox="1"/>
          <p:nvPr/>
        </p:nvSpPr>
        <p:spPr>
          <a:xfrm>
            <a:off x="381000" y="647700"/>
            <a:ext cx="8610600" cy="5071004"/>
          </a:xfrm>
          <a:prstGeom prst="rect">
            <a:avLst/>
          </a:prstGeom>
        </p:spPr>
        <p:txBody>
          <a:bodyPr vert="horz" wrap="square" lIns="0" tIns="70485" rIns="0" bIns="0" rtlCol="0">
            <a:spAutoFit/>
          </a:bodyPr>
          <a:lstStyle/>
          <a:p>
            <a:pPr marL="25400" marR="21590">
              <a:lnSpc>
                <a:spcPct val="79900"/>
              </a:lnSpc>
              <a:spcBef>
                <a:spcPts val="555"/>
              </a:spcBef>
            </a:pPr>
            <a:r>
              <a:rPr sz="2200" b="1" dirty="0">
                <a:latin typeface="Times New Roman"/>
                <a:cs typeface="Times New Roman"/>
              </a:rPr>
              <a:t>Affective message strategies </a:t>
            </a:r>
            <a:r>
              <a:rPr sz="2200" dirty="0">
                <a:latin typeface="Times New Roman"/>
                <a:cs typeface="Times New Roman"/>
              </a:rPr>
              <a:t>invoke feelings or emotions and match those  feelings with the good, service, or company. Such ads are prepared to enhance the  likeability of the product recall of the appeal, or comprehension of the  advertisement. Affective strategies elicit emotions that, in turn, lead the consumer  to act, prefer- ably to buy the product, and subsequently affect the consumer’s  reasoning process</a:t>
            </a:r>
            <a:r>
              <a:rPr lang="en-US" sz="2200" dirty="0">
                <a:latin typeface="Times New Roman"/>
                <a:cs typeface="Times New Roman"/>
              </a:rPr>
              <a:t> and  </a:t>
            </a:r>
            <a:r>
              <a:rPr lang="en-US" sz="2200" dirty="0">
                <a:solidFill>
                  <a:srgbClr val="001F5F"/>
                </a:solidFill>
                <a:latin typeface="Times New Roman" pitchFamily="18" charset="0"/>
                <a:cs typeface="Times New Roman" pitchFamily="18" charset="0"/>
              </a:rPr>
              <a:t>to  developing a strong brand</a:t>
            </a:r>
            <a:r>
              <a:rPr lang="en-US" sz="2200" spc="-70" dirty="0">
                <a:solidFill>
                  <a:srgbClr val="001F5F"/>
                </a:solidFill>
                <a:latin typeface="Times New Roman" pitchFamily="18" charset="0"/>
                <a:cs typeface="Times New Roman" pitchFamily="18" charset="0"/>
              </a:rPr>
              <a:t> </a:t>
            </a:r>
            <a:r>
              <a:rPr lang="en-US" sz="2200" dirty="0">
                <a:solidFill>
                  <a:srgbClr val="001F5F"/>
                </a:solidFill>
                <a:latin typeface="Times New Roman" pitchFamily="18" charset="0"/>
                <a:cs typeface="Times New Roman" pitchFamily="18" charset="0"/>
              </a:rPr>
              <a:t>name.</a:t>
            </a:r>
            <a:r>
              <a:rPr sz="2200" dirty="0">
                <a:latin typeface="Times New Roman"/>
                <a:cs typeface="Times New Roman"/>
              </a:rPr>
              <a:t>.</a:t>
            </a:r>
          </a:p>
          <a:p>
            <a:pPr marL="25400">
              <a:lnSpc>
                <a:spcPct val="100000"/>
              </a:lnSpc>
              <a:spcBef>
                <a:spcPts val="1540"/>
              </a:spcBef>
            </a:pPr>
            <a:r>
              <a:rPr sz="2200" dirty="0">
                <a:latin typeface="Times New Roman"/>
                <a:cs typeface="Times New Roman"/>
              </a:rPr>
              <a:t>Affective strategies fall into two categories: (1) resonance, and (2) emotional.</a:t>
            </a:r>
          </a:p>
          <a:p>
            <a:pPr marL="25400" marR="683895" algn="just">
              <a:lnSpc>
                <a:spcPct val="80000"/>
              </a:lnSpc>
              <a:spcBef>
                <a:spcPts val="5"/>
              </a:spcBef>
              <a:buFont typeface="UnDotum"/>
              <a:buChar char=""/>
              <a:tabLst>
                <a:tab pos="173990" algn="l"/>
              </a:tabLst>
            </a:pPr>
            <a:r>
              <a:rPr sz="2200" b="1" dirty="0">
                <a:latin typeface="Times New Roman"/>
                <a:cs typeface="Times New Roman"/>
              </a:rPr>
              <a:t>Resonance advertising</a:t>
            </a:r>
            <a:r>
              <a:rPr sz="2200" i="1" dirty="0">
                <a:latin typeface="Times New Roman"/>
                <a:cs typeface="Times New Roman"/>
              </a:rPr>
              <a:t> </a:t>
            </a:r>
            <a:r>
              <a:rPr sz="2200" dirty="0">
                <a:latin typeface="Times New Roman"/>
                <a:cs typeface="Times New Roman"/>
              </a:rPr>
              <a:t>attempts to connect a product with a consumer’s past  experiences in order to develop stronger ties between the product and the  consumer.</a:t>
            </a:r>
          </a:p>
          <a:p>
            <a:pPr>
              <a:lnSpc>
                <a:spcPct val="100000"/>
              </a:lnSpc>
              <a:spcBef>
                <a:spcPts val="40"/>
              </a:spcBef>
            </a:pPr>
            <a:endParaRPr sz="2200" dirty="0">
              <a:latin typeface="Times New Roman"/>
              <a:cs typeface="Times New Roman"/>
            </a:endParaRPr>
          </a:p>
          <a:p>
            <a:pPr marL="25400" marR="17780">
              <a:lnSpc>
                <a:spcPct val="80000"/>
              </a:lnSpc>
              <a:buFont typeface="UnDotum"/>
              <a:buChar char=""/>
              <a:tabLst>
                <a:tab pos="173990" algn="l"/>
              </a:tabLst>
            </a:pPr>
            <a:r>
              <a:rPr sz="2200" b="1" dirty="0">
                <a:latin typeface="Times New Roman"/>
                <a:cs typeface="Times New Roman"/>
              </a:rPr>
              <a:t>Emotional advertising </a:t>
            </a:r>
            <a:r>
              <a:rPr sz="2200" dirty="0">
                <a:latin typeface="Times New Roman"/>
                <a:cs typeface="Times New Roman"/>
              </a:rPr>
              <a:t>attempts to elicit powerful emotions which eventually lead to  product recall and choice, including trust, reliability, friendship, happiness,  security, glamour, luxury, serenity, pleasure, romance, and passion.</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1104900"/>
            <a:ext cx="8515350" cy="3922183"/>
            <a:chOff x="328929" y="1689100"/>
            <a:chExt cx="8515350" cy="4706620"/>
          </a:xfrm>
        </p:grpSpPr>
        <p:sp>
          <p:nvSpPr>
            <p:cNvPr id="3" name="object 3"/>
            <p:cNvSpPr/>
            <p:nvPr/>
          </p:nvSpPr>
          <p:spPr>
            <a:xfrm>
              <a:off x="328929" y="1823720"/>
              <a:ext cx="5138420" cy="4572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3870" y="1823720"/>
              <a:ext cx="3280410" cy="4572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057400" y="190503"/>
            <a:ext cx="5102867"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Algerian" pitchFamily="82" charset="0"/>
                <a:cs typeface="Times New Roman"/>
              </a:rPr>
              <a:t>Resonance Advertising</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380213" y="33195"/>
            <a:ext cx="5958682" cy="53812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UNIT III: ADVERTISING DESIGN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Appeal,</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Message strategy and execution frame work</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lang="en-US" sz="2400" dirty="0">
                <a:solidFill>
                  <a:srgbClr val="000000"/>
                </a:solidFill>
                <a:latin typeface="Times New Roman" pitchFamily="18" charset="0"/>
                <a:ea typeface="Times New Roman" pitchFamily="18" charset="0"/>
                <a:cs typeface="Times New Roman" pitchFamily="18" charset="0"/>
              </a:rPr>
              <a:t>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dvertising design</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lang="en-US" sz="2400" dirty="0">
                <a:solidFill>
                  <a:srgbClr val="000000"/>
                </a:solidFill>
                <a:latin typeface="Times New Roman" pitchFamily="18" charset="0"/>
                <a:ea typeface="Times New Roman" pitchFamily="18" charset="0"/>
                <a:cs typeface="Times New Roman" pitchFamily="18" charset="0"/>
              </a:rPr>
              <a:t>S</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tructure of an advertisement </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lang="en-US" sz="2400" dirty="0">
                <a:solidFill>
                  <a:srgbClr val="000000"/>
                </a:solidFill>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essage strategy</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Cognitive strategy</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Creating an advertisement, </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lang="en-US" sz="2400" dirty="0">
                <a:solidFill>
                  <a:srgbClr val="000000"/>
                </a:solidFill>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eaning and definition of copywriting,</a:t>
            </a: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Copywriting for different media.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6719" y="1407584"/>
            <a:ext cx="8121650" cy="3836458"/>
            <a:chOff x="426719" y="1689100"/>
            <a:chExt cx="8121650" cy="4603750"/>
          </a:xfrm>
        </p:grpSpPr>
        <p:sp>
          <p:nvSpPr>
            <p:cNvPr id="3" name="object 3"/>
            <p:cNvSpPr/>
            <p:nvPr/>
          </p:nvSpPr>
          <p:spPr>
            <a:xfrm>
              <a:off x="426719" y="1938020"/>
              <a:ext cx="3810000" cy="43548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66969" y="1938020"/>
              <a:ext cx="3376929" cy="435483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981200" y="342903"/>
            <a:ext cx="5238750" cy="505267"/>
          </a:xfrm>
          <a:prstGeom prst="rect">
            <a:avLst/>
          </a:prstGeom>
        </p:spPr>
        <p:txBody>
          <a:bodyPr vert="horz" wrap="square" lIns="0" tIns="12700" rIns="0" bIns="0" rtlCol="0">
            <a:spAutoFit/>
          </a:bodyPr>
          <a:lstStyle/>
          <a:p>
            <a:pPr marL="12700" algn="ctr">
              <a:lnSpc>
                <a:spcPct val="100000"/>
              </a:lnSpc>
              <a:spcBef>
                <a:spcPts val="100"/>
              </a:spcBef>
            </a:pPr>
            <a:r>
              <a:rPr sz="3200" dirty="0">
                <a:latin typeface="Algerian" pitchFamily="82" charset="0"/>
                <a:cs typeface="Times New Roman"/>
              </a:rPr>
              <a:t>Emotional advertising</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1080" y="560920"/>
            <a:ext cx="6934834" cy="505267"/>
          </a:xfrm>
          <a:prstGeom prst="rect">
            <a:avLst/>
          </a:prstGeom>
        </p:spPr>
        <p:txBody>
          <a:bodyPr vert="horz" wrap="square" lIns="0" tIns="12700" rIns="0" bIns="0" rtlCol="0">
            <a:spAutoFit/>
          </a:bodyPr>
          <a:lstStyle/>
          <a:p>
            <a:pPr marL="12700" algn="ctr">
              <a:lnSpc>
                <a:spcPct val="100000"/>
              </a:lnSpc>
              <a:spcBef>
                <a:spcPts val="100"/>
              </a:spcBef>
            </a:pPr>
            <a:r>
              <a:rPr sz="3200" spc="-114" dirty="0">
                <a:latin typeface="Algerian" pitchFamily="82" charset="0"/>
                <a:cs typeface="Times New Roman" pitchFamily="18" charset="0"/>
              </a:rPr>
              <a:t>Conative </a:t>
            </a:r>
            <a:r>
              <a:rPr sz="3200" spc="-175" dirty="0">
                <a:latin typeface="Algerian" pitchFamily="82" charset="0"/>
                <a:cs typeface="Times New Roman" pitchFamily="18" charset="0"/>
              </a:rPr>
              <a:t>Message</a:t>
            </a:r>
            <a:r>
              <a:rPr sz="3200" spc="105" dirty="0">
                <a:latin typeface="Algerian" pitchFamily="82" charset="0"/>
                <a:cs typeface="Times New Roman" pitchFamily="18" charset="0"/>
              </a:rPr>
              <a:t> </a:t>
            </a:r>
            <a:r>
              <a:rPr sz="3200" spc="-135" dirty="0">
                <a:latin typeface="Algerian" pitchFamily="82" charset="0"/>
                <a:cs typeface="Times New Roman" pitchFamily="18" charset="0"/>
              </a:rPr>
              <a:t>Strategies</a:t>
            </a:r>
            <a:endParaRPr sz="3200" dirty="0">
              <a:latin typeface="Algerian" pitchFamily="82" charset="0"/>
              <a:cs typeface="Times New Roman" pitchFamily="18" charset="0"/>
            </a:endParaRPr>
          </a:p>
        </p:txBody>
      </p:sp>
      <p:sp>
        <p:nvSpPr>
          <p:cNvPr id="3" name="object 3"/>
          <p:cNvSpPr txBox="1"/>
          <p:nvPr/>
        </p:nvSpPr>
        <p:spPr>
          <a:xfrm>
            <a:off x="762006" y="1333500"/>
            <a:ext cx="7564755" cy="3353354"/>
          </a:xfrm>
          <a:prstGeom prst="rect">
            <a:avLst/>
          </a:prstGeom>
        </p:spPr>
        <p:txBody>
          <a:bodyPr vert="horz" wrap="square" lIns="0" tIns="46355" rIns="0" bIns="0" rtlCol="0">
            <a:spAutoFit/>
          </a:bodyPr>
          <a:lstStyle/>
          <a:p>
            <a:pPr marL="12700" marR="92710" algn="just">
              <a:lnSpc>
                <a:spcPct val="89900"/>
              </a:lnSpc>
              <a:spcBef>
                <a:spcPts val="365"/>
              </a:spcBef>
            </a:pPr>
            <a:r>
              <a:rPr sz="2200" spc="-55" dirty="0">
                <a:latin typeface="Times New Roman"/>
                <a:cs typeface="Times New Roman"/>
              </a:rPr>
              <a:t>Conative </a:t>
            </a:r>
            <a:r>
              <a:rPr sz="2200" spc="-65" dirty="0">
                <a:latin typeface="Times New Roman"/>
                <a:cs typeface="Times New Roman"/>
              </a:rPr>
              <a:t>message </a:t>
            </a:r>
            <a:r>
              <a:rPr sz="2200" spc="-55" dirty="0">
                <a:latin typeface="Times New Roman"/>
                <a:cs typeface="Times New Roman"/>
              </a:rPr>
              <a:t>strategies are designed </a:t>
            </a:r>
            <a:r>
              <a:rPr sz="2200" spc="20" dirty="0">
                <a:latin typeface="Times New Roman"/>
                <a:cs typeface="Times New Roman"/>
              </a:rPr>
              <a:t>to </a:t>
            </a:r>
            <a:r>
              <a:rPr sz="2200" spc="-70" dirty="0">
                <a:latin typeface="Times New Roman"/>
                <a:cs typeface="Times New Roman"/>
              </a:rPr>
              <a:t>lead </a:t>
            </a:r>
            <a:r>
              <a:rPr sz="2200" spc="-20" dirty="0">
                <a:latin typeface="Times New Roman"/>
                <a:cs typeface="Times New Roman"/>
              </a:rPr>
              <a:t>more </a:t>
            </a:r>
            <a:r>
              <a:rPr sz="2200" spc="-65" dirty="0">
                <a:latin typeface="Times New Roman"/>
                <a:cs typeface="Times New Roman"/>
              </a:rPr>
              <a:t>directly </a:t>
            </a:r>
            <a:r>
              <a:rPr sz="2200" spc="20" dirty="0">
                <a:latin typeface="Times New Roman"/>
                <a:cs typeface="Times New Roman"/>
              </a:rPr>
              <a:t>to  </a:t>
            </a:r>
            <a:r>
              <a:rPr sz="2200" spc="-35" dirty="0">
                <a:latin typeface="Times New Roman"/>
                <a:cs typeface="Times New Roman"/>
              </a:rPr>
              <a:t>some </a:t>
            </a:r>
            <a:r>
              <a:rPr sz="2200" spc="-60" dirty="0">
                <a:latin typeface="Times New Roman"/>
                <a:cs typeface="Times New Roman"/>
              </a:rPr>
              <a:t>type </a:t>
            </a:r>
            <a:r>
              <a:rPr sz="2200" spc="-10" dirty="0">
                <a:latin typeface="Times New Roman"/>
                <a:cs typeface="Times New Roman"/>
              </a:rPr>
              <a:t>of </a:t>
            </a:r>
            <a:r>
              <a:rPr sz="2200" spc="-30" dirty="0">
                <a:latin typeface="Times New Roman"/>
                <a:cs typeface="Times New Roman"/>
              </a:rPr>
              <a:t>consumer </a:t>
            </a:r>
            <a:r>
              <a:rPr sz="2200" spc="-40" dirty="0">
                <a:latin typeface="Times New Roman"/>
                <a:cs typeface="Times New Roman"/>
              </a:rPr>
              <a:t>response. </a:t>
            </a:r>
            <a:r>
              <a:rPr sz="2200" spc="-50" dirty="0">
                <a:latin typeface="Times New Roman"/>
                <a:cs typeface="Times New Roman"/>
              </a:rPr>
              <a:t>They can </a:t>
            </a:r>
            <a:r>
              <a:rPr sz="2200" spc="-30" dirty="0">
                <a:latin typeface="Times New Roman"/>
                <a:cs typeface="Times New Roman"/>
              </a:rPr>
              <a:t>be </a:t>
            </a:r>
            <a:r>
              <a:rPr sz="2200" spc="-40" dirty="0">
                <a:latin typeface="Times New Roman"/>
                <a:cs typeface="Times New Roman"/>
              </a:rPr>
              <a:t>used </a:t>
            </a:r>
            <a:r>
              <a:rPr sz="2200" spc="15" dirty="0">
                <a:latin typeface="Times New Roman"/>
                <a:cs typeface="Times New Roman"/>
              </a:rPr>
              <a:t>to </a:t>
            </a:r>
            <a:r>
              <a:rPr sz="2200" spc="5" dirty="0">
                <a:latin typeface="Times New Roman"/>
                <a:cs typeface="Times New Roman"/>
              </a:rPr>
              <a:t>support </a:t>
            </a:r>
            <a:r>
              <a:rPr sz="2200" spc="-5" dirty="0">
                <a:latin typeface="Times New Roman"/>
                <a:cs typeface="Times New Roman"/>
              </a:rPr>
              <a:t>other  </a:t>
            </a:r>
            <a:r>
              <a:rPr sz="2200" spc="-25" dirty="0">
                <a:latin typeface="Times New Roman"/>
                <a:cs typeface="Times New Roman"/>
              </a:rPr>
              <a:t>promotional </a:t>
            </a:r>
            <a:r>
              <a:rPr sz="2200" spc="-35" dirty="0">
                <a:latin typeface="Times New Roman"/>
                <a:cs typeface="Times New Roman"/>
              </a:rPr>
              <a:t>efforts, </a:t>
            </a:r>
            <a:r>
              <a:rPr sz="2200" spc="-40" dirty="0">
                <a:latin typeface="Times New Roman"/>
                <a:cs typeface="Times New Roman"/>
              </a:rPr>
              <a:t>such </a:t>
            </a:r>
            <a:r>
              <a:rPr sz="2200" spc="-75" dirty="0">
                <a:latin typeface="Times New Roman"/>
                <a:cs typeface="Times New Roman"/>
              </a:rPr>
              <a:t>as </a:t>
            </a:r>
            <a:r>
              <a:rPr sz="2200" spc="-5" dirty="0">
                <a:latin typeface="Times New Roman"/>
                <a:cs typeface="Times New Roman"/>
              </a:rPr>
              <a:t>coupon </a:t>
            </a:r>
            <a:r>
              <a:rPr sz="2200" spc="-25" dirty="0">
                <a:latin typeface="Times New Roman"/>
                <a:cs typeface="Times New Roman"/>
              </a:rPr>
              <a:t>redemption </a:t>
            </a:r>
            <a:r>
              <a:rPr sz="2200" spc="-40" dirty="0">
                <a:latin typeface="Times New Roman"/>
                <a:cs typeface="Times New Roman"/>
              </a:rPr>
              <a:t>programs, </a:t>
            </a:r>
            <a:r>
              <a:rPr sz="2200" dirty="0">
                <a:latin typeface="Times New Roman"/>
                <a:cs typeface="Times New Roman"/>
              </a:rPr>
              <a:t>Internet  </a:t>
            </a:r>
            <a:r>
              <a:rPr sz="2200" spc="-20" dirty="0">
                <a:latin typeface="Times New Roman"/>
                <a:cs typeface="Times New Roman"/>
              </a:rPr>
              <a:t>“hits” </a:t>
            </a:r>
            <a:r>
              <a:rPr sz="2200" spc="-30" dirty="0">
                <a:latin typeface="Times New Roman"/>
                <a:cs typeface="Times New Roman"/>
              </a:rPr>
              <a:t>and </a:t>
            </a:r>
            <a:r>
              <a:rPr sz="2200" spc="-40" dirty="0">
                <a:latin typeface="Times New Roman"/>
                <a:cs typeface="Times New Roman"/>
              </a:rPr>
              <a:t>orders, </a:t>
            </a:r>
            <a:r>
              <a:rPr sz="2200" spc="-30" dirty="0">
                <a:latin typeface="Times New Roman"/>
                <a:cs typeface="Times New Roman"/>
              </a:rPr>
              <a:t>and in-store offers </a:t>
            </a:r>
            <a:r>
              <a:rPr sz="2200" spc="-40" dirty="0">
                <a:latin typeface="Times New Roman"/>
                <a:cs typeface="Times New Roman"/>
              </a:rPr>
              <a:t>such </a:t>
            </a:r>
            <a:r>
              <a:rPr sz="2200" spc="-75" dirty="0">
                <a:latin typeface="Times New Roman"/>
                <a:cs typeface="Times New Roman"/>
              </a:rPr>
              <a:t>as</a:t>
            </a:r>
            <a:r>
              <a:rPr sz="2200" spc="240" dirty="0">
                <a:latin typeface="Times New Roman"/>
                <a:cs typeface="Times New Roman"/>
              </a:rPr>
              <a:t> </a:t>
            </a:r>
            <a:r>
              <a:rPr sz="2200" spc="-45" dirty="0">
                <a:latin typeface="Times New Roman"/>
                <a:cs typeface="Times New Roman"/>
              </a:rPr>
              <a:t>buy-one-get-one-free.</a:t>
            </a:r>
            <a:endParaRPr sz="2200" dirty="0">
              <a:latin typeface="Times New Roman"/>
              <a:cs typeface="Times New Roman"/>
            </a:endParaRPr>
          </a:p>
          <a:p>
            <a:pPr marL="12700" algn="just">
              <a:lnSpc>
                <a:spcPts val="2370"/>
              </a:lnSpc>
            </a:pPr>
            <a:r>
              <a:rPr sz="2200" dirty="0">
                <a:latin typeface="Times New Roman"/>
                <a:cs typeface="Times New Roman"/>
              </a:rPr>
              <a:t>The </a:t>
            </a:r>
            <a:r>
              <a:rPr sz="2200" spc="-65" dirty="0">
                <a:latin typeface="Times New Roman"/>
                <a:cs typeface="Times New Roman"/>
              </a:rPr>
              <a:t>goal </a:t>
            </a:r>
            <a:r>
              <a:rPr sz="2200" spc="-10" dirty="0">
                <a:latin typeface="Times New Roman"/>
                <a:cs typeface="Times New Roman"/>
              </a:rPr>
              <a:t>of </a:t>
            </a:r>
            <a:r>
              <a:rPr sz="2200" spc="-85" dirty="0">
                <a:latin typeface="Times New Roman"/>
                <a:cs typeface="Times New Roman"/>
              </a:rPr>
              <a:t>a </a:t>
            </a:r>
            <a:r>
              <a:rPr sz="2200" spc="-55" dirty="0">
                <a:latin typeface="Times New Roman"/>
                <a:cs typeface="Times New Roman"/>
              </a:rPr>
              <a:t>conative </a:t>
            </a:r>
            <a:r>
              <a:rPr sz="2200" spc="-40" dirty="0">
                <a:latin typeface="Times New Roman"/>
                <a:cs typeface="Times New Roman"/>
              </a:rPr>
              <a:t>advertisement </a:t>
            </a:r>
            <a:r>
              <a:rPr sz="2200" spc="-85" dirty="0">
                <a:latin typeface="Times New Roman"/>
                <a:cs typeface="Times New Roman"/>
              </a:rPr>
              <a:t>is </a:t>
            </a:r>
            <a:r>
              <a:rPr sz="2200" spc="20" dirty="0">
                <a:latin typeface="Times New Roman"/>
                <a:cs typeface="Times New Roman"/>
              </a:rPr>
              <a:t>to </a:t>
            </a:r>
            <a:r>
              <a:rPr sz="2200" spc="-75" dirty="0">
                <a:latin typeface="Times New Roman"/>
                <a:cs typeface="Times New Roman"/>
              </a:rPr>
              <a:t>elicit</a:t>
            </a:r>
            <a:r>
              <a:rPr sz="2200" spc="30" dirty="0">
                <a:latin typeface="Times New Roman"/>
                <a:cs typeface="Times New Roman"/>
              </a:rPr>
              <a:t> </a:t>
            </a:r>
            <a:r>
              <a:rPr sz="2200" spc="-55" dirty="0">
                <a:latin typeface="Times New Roman"/>
                <a:cs typeface="Times New Roman"/>
              </a:rPr>
              <a:t>behavior.</a:t>
            </a:r>
            <a:endParaRPr sz="2200" dirty="0">
              <a:latin typeface="Times New Roman"/>
              <a:cs typeface="Times New Roman"/>
            </a:endParaRPr>
          </a:p>
          <a:p>
            <a:pPr marL="12700" marR="5080" algn="just">
              <a:lnSpc>
                <a:spcPct val="89900"/>
              </a:lnSpc>
              <a:spcBef>
                <a:spcPts val="1995"/>
              </a:spcBef>
            </a:pPr>
            <a:r>
              <a:rPr sz="2200" spc="-100" dirty="0">
                <a:latin typeface="Times New Roman"/>
                <a:cs typeface="Times New Roman"/>
              </a:rPr>
              <a:t>A </a:t>
            </a:r>
            <a:r>
              <a:rPr sz="2200" spc="-55" dirty="0">
                <a:latin typeface="Times New Roman"/>
                <a:cs typeface="Times New Roman"/>
              </a:rPr>
              <a:t>conative </a:t>
            </a:r>
            <a:r>
              <a:rPr sz="2200" spc="-50" dirty="0">
                <a:latin typeface="Times New Roman"/>
                <a:cs typeface="Times New Roman"/>
              </a:rPr>
              <a:t>strategy </a:t>
            </a:r>
            <a:r>
              <a:rPr sz="2200" spc="-85" dirty="0">
                <a:latin typeface="Times New Roman"/>
                <a:cs typeface="Times New Roman"/>
              </a:rPr>
              <a:t>is </a:t>
            </a:r>
            <a:r>
              <a:rPr sz="2200" spc="-25" dirty="0">
                <a:latin typeface="Times New Roman"/>
                <a:cs typeface="Times New Roman"/>
              </a:rPr>
              <a:t>present </a:t>
            </a:r>
            <a:r>
              <a:rPr sz="2200" spc="-45" dirty="0">
                <a:latin typeface="Times New Roman"/>
                <a:cs typeface="Times New Roman"/>
              </a:rPr>
              <a:t>in </a:t>
            </a:r>
            <a:r>
              <a:rPr sz="2200" spc="-85" dirty="0">
                <a:latin typeface="Times New Roman"/>
                <a:cs typeface="Times New Roman"/>
              </a:rPr>
              <a:t>any </a:t>
            </a:r>
            <a:r>
              <a:rPr sz="2200" spc="-55" dirty="0">
                <a:latin typeface="Times New Roman"/>
                <a:cs typeface="Times New Roman"/>
              </a:rPr>
              <a:t>television </a:t>
            </a:r>
            <a:r>
              <a:rPr sz="2200" spc="-40" dirty="0">
                <a:latin typeface="Times New Roman"/>
                <a:cs typeface="Times New Roman"/>
              </a:rPr>
              <a:t>advertisement </a:t>
            </a:r>
            <a:r>
              <a:rPr sz="2200" spc="-10" dirty="0">
                <a:latin typeface="Times New Roman"/>
                <a:cs typeface="Times New Roman"/>
              </a:rPr>
              <a:t>for  </a:t>
            </a:r>
            <a:r>
              <a:rPr sz="2200" spc="-60" dirty="0">
                <a:latin typeface="Times New Roman"/>
                <a:cs typeface="Times New Roman"/>
              </a:rPr>
              <a:t>music </a:t>
            </a:r>
            <a:r>
              <a:rPr sz="2200" spc="-15" dirty="0">
                <a:latin typeface="Times New Roman"/>
                <a:cs typeface="Times New Roman"/>
              </a:rPr>
              <a:t>CDs </a:t>
            </a:r>
            <a:r>
              <a:rPr sz="2200" spc="-10" dirty="0">
                <a:latin typeface="Times New Roman"/>
                <a:cs typeface="Times New Roman"/>
              </a:rPr>
              <a:t>that </a:t>
            </a:r>
            <a:r>
              <a:rPr sz="2200" spc="-65" dirty="0">
                <a:latin typeface="Times New Roman"/>
                <a:cs typeface="Times New Roman"/>
              </a:rPr>
              <a:t>seeks </a:t>
            </a:r>
            <a:r>
              <a:rPr sz="2200" spc="15" dirty="0">
                <a:latin typeface="Times New Roman"/>
                <a:cs typeface="Times New Roman"/>
              </a:rPr>
              <a:t>to </a:t>
            </a:r>
            <a:r>
              <a:rPr sz="2200" spc="-40" dirty="0">
                <a:latin typeface="Times New Roman"/>
                <a:cs typeface="Times New Roman"/>
              </a:rPr>
              <a:t>persuade </a:t>
            </a:r>
            <a:r>
              <a:rPr sz="2200" spc="-80" dirty="0">
                <a:latin typeface="Times New Roman"/>
                <a:cs typeface="Times New Roman"/>
              </a:rPr>
              <a:t>viewers </a:t>
            </a:r>
            <a:r>
              <a:rPr sz="2200" spc="15" dirty="0">
                <a:latin typeface="Times New Roman"/>
                <a:cs typeface="Times New Roman"/>
              </a:rPr>
              <a:t>to </a:t>
            </a:r>
            <a:r>
              <a:rPr sz="2200" spc="-95" dirty="0">
                <a:latin typeface="Times New Roman"/>
                <a:cs typeface="Times New Roman"/>
              </a:rPr>
              <a:t>call </a:t>
            </a:r>
            <a:r>
              <a:rPr sz="2200" spc="-85" dirty="0">
                <a:latin typeface="Times New Roman"/>
                <a:cs typeface="Times New Roman"/>
              </a:rPr>
              <a:t>a </a:t>
            </a:r>
            <a:r>
              <a:rPr sz="2200" spc="-45" dirty="0">
                <a:latin typeface="Times New Roman"/>
                <a:cs typeface="Times New Roman"/>
              </a:rPr>
              <a:t>toll-free </a:t>
            </a:r>
            <a:r>
              <a:rPr sz="2200" spc="-20" dirty="0">
                <a:latin typeface="Times New Roman"/>
                <a:cs typeface="Times New Roman"/>
              </a:rPr>
              <a:t>number </a:t>
            </a:r>
            <a:r>
              <a:rPr sz="2200" spc="15" dirty="0">
                <a:latin typeface="Times New Roman"/>
                <a:cs typeface="Times New Roman"/>
              </a:rPr>
              <a:t>to  </a:t>
            </a:r>
            <a:r>
              <a:rPr sz="2200" spc="-40" dirty="0">
                <a:latin typeface="Times New Roman"/>
                <a:cs typeface="Times New Roman"/>
              </a:rPr>
              <a:t>purchase </a:t>
            </a:r>
            <a:r>
              <a:rPr sz="2200" spc="-10" dirty="0">
                <a:latin typeface="Times New Roman"/>
                <a:cs typeface="Times New Roman"/>
              </a:rPr>
              <a:t>the </a:t>
            </a:r>
            <a:r>
              <a:rPr sz="2200" spc="-75" dirty="0">
                <a:latin typeface="Times New Roman"/>
                <a:cs typeface="Times New Roman"/>
              </a:rPr>
              <a:t>music. </a:t>
            </a:r>
            <a:r>
              <a:rPr sz="2200" spc="-25" dirty="0">
                <a:latin typeface="Times New Roman"/>
                <a:cs typeface="Times New Roman"/>
              </a:rPr>
              <a:t>These </a:t>
            </a:r>
            <a:r>
              <a:rPr sz="2200" spc="-50" dirty="0">
                <a:latin typeface="Times New Roman"/>
                <a:cs typeface="Times New Roman"/>
              </a:rPr>
              <a:t>ads </a:t>
            </a:r>
            <a:r>
              <a:rPr sz="2200" spc="-95" dirty="0">
                <a:latin typeface="Times New Roman"/>
                <a:cs typeface="Times New Roman"/>
              </a:rPr>
              <a:t>typically </a:t>
            </a:r>
            <a:r>
              <a:rPr sz="2200" spc="-45" dirty="0">
                <a:latin typeface="Times New Roman"/>
                <a:cs typeface="Times New Roman"/>
              </a:rPr>
              <a:t>encourage </a:t>
            </a:r>
            <a:r>
              <a:rPr sz="2200" spc="-65" dirty="0">
                <a:latin typeface="Times New Roman"/>
                <a:cs typeface="Times New Roman"/>
              </a:rPr>
              <a:t>quick </a:t>
            </a:r>
            <a:r>
              <a:rPr sz="2200" spc="-40" dirty="0">
                <a:latin typeface="Times New Roman"/>
                <a:cs typeface="Times New Roman"/>
              </a:rPr>
              <a:t>action </a:t>
            </a:r>
            <a:r>
              <a:rPr sz="2200" spc="-100" dirty="0">
                <a:latin typeface="Times New Roman"/>
                <a:cs typeface="Times New Roman"/>
              </a:rPr>
              <a:t>by  </a:t>
            </a:r>
            <a:r>
              <a:rPr sz="2200" spc="-45" dirty="0">
                <a:latin typeface="Times New Roman"/>
                <a:cs typeface="Times New Roman"/>
              </a:rPr>
              <a:t>stating </a:t>
            </a:r>
            <a:r>
              <a:rPr sz="2200" spc="-10" dirty="0">
                <a:latin typeface="Times New Roman"/>
                <a:cs typeface="Times New Roman"/>
              </a:rPr>
              <a:t>that the </a:t>
            </a:r>
            <a:r>
              <a:rPr sz="2200" spc="10" dirty="0">
                <a:latin typeface="Times New Roman"/>
                <a:cs typeface="Times New Roman"/>
              </a:rPr>
              <a:t>CD </a:t>
            </a:r>
            <a:r>
              <a:rPr sz="2200" spc="-15" dirty="0">
                <a:latin typeface="Times New Roman"/>
                <a:cs typeface="Times New Roman"/>
              </a:rPr>
              <a:t>cannot </a:t>
            </a:r>
            <a:r>
              <a:rPr sz="2200" spc="-30" dirty="0">
                <a:latin typeface="Times New Roman"/>
                <a:cs typeface="Times New Roman"/>
              </a:rPr>
              <a:t>be </a:t>
            </a:r>
            <a:r>
              <a:rPr sz="2200" spc="-35" dirty="0">
                <a:latin typeface="Times New Roman"/>
                <a:cs typeface="Times New Roman"/>
              </a:rPr>
              <a:t>purchased </a:t>
            </a:r>
            <a:r>
              <a:rPr sz="2200" spc="-30" dirty="0">
                <a:latin typeface="Times New Roman"/>
                <a:cs typeface="Times New Roman"/>
              </a:rPr>
              <a:t>at </a:t>
            </a:r>
            <a:r>
              <a:rPr sz="2200" spc="-25" dirty="0">
                <a:latin typeface="Times New Roman"/>
                <a:cs typeface="Times New Roman"/>
              </a:rPr>
              <a:t>stores and </a:t>
            </a:r>
            <a:r>
              <a:rPr sz="2200" spc="-85" dirty="0">
                <a:latin typeface="Times New Roman"/>
                <a:cs typeface="Times New Roman"/>
              </a:rPr>
              <a:t>is </a:t>
            </a:r>
            <a:r>
              <a:rPr sz="2200" spc="-90" dirty="0">
                <a:latin typeface="Times New Roman"/>
                <a:cs typeface="Times New Roman"/>
              </a:rPr>
              <a:t>available </a:t>
            </a:r>
            <a:r>
              <a:rPr sz="2200" spc="-10" dirty="0">
                <a:latin typeface="Times New Roman"/>
                <a:cs typeface="Times New Roman"/>
              </a:rPr>
              <a:t>for  </a:t>
            </a:r>
            <a:r>
              <a:rPr sz="2200" spc="-70" dirty="0">
                <a:latin typeface="Times New Roman"/>
                <a:cs typeface="Times New Roman"/>
              </a:rPr>
              <a:t>only </a:t>
            </a:r>
            <a:r>
              <a:rPr sz="2200" spc="-85" dirty="0">
                <a:latin typeface="Times New Roman"/>
                <a:cs typeface="Times New Roman"/>
              </a:rPr>
              <a:t>a </a:t>
            </a:r>
            <a:r>
              <a:rPr sz="2200" spc="-60" dirty="0">
                <a:latin typeface="Times New Roman"/>
                <a:cs typeface="Times New Roman"/>
              </a:rPr>
              <a:t>limited</a:t>
            </a:r>
            <a:r>
              <a:rPr sz="2200" spc="140" dirty="0">
                <a:latin typeface="Times New Roman"/>
                <a:cs typeface="Times New Roman"/>
              </a:rPr>
              <a:t> </a:t>
            </a:r>
            <a:r>
              <a:rPr sz="2200" spc="-60" dirty="0">
                <a:latin typeface="Times New Roman"/>
                <a:cs typeface="Times New Roman"/>
              </a:rPr>
              <a:t>time.</a:t>
            </a:r>
            <a:endParaRPr sz="2200" dirty="0">
              <a:latin typeface="Times New Roman"/>
              <a:cs typeface="Times New Roman"/>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590" y="294216"/>
            <a:ext cx="7326630" cy="1046440"/>
          </a:xfrm>
          <a:prstGeom prst="rect">
            <a:avLst/>
          </a:prstGeom>
        </p:spPr>
        <p:txBody>
          <a:bodyPr vert="horz" wrap="square" lIns="0" tIns="71120" rIns="0" bIns="0" rtlCol="0">
            <a:spAutoFit/>
          </a:bodyPr>
          <a:lstStyle/>
          <a:p>
            <a:pPr marL="12700" marR="5080" algn="just">
              <a:lnSpc>
                <a:spcPts val="1920"/>
              </a:lnSpc>
              <a:spcBef>
                <a:spcPts val="560"/>
              </a:spcBef>
            </a:pPr>
            <a:r>
              <a:rPr sz="2000" b="0" dirty="0">
                <a:latin typeface="Algerian" pitchFamily="82" charset="0"/>
                <a:cs typeface="Times New Roman" pitchFamily="18" charset="0"/>
              </a:rPr>
              <a:t>Action-inducing </a:t>
            </a:r>
            <a:r>
              <a:rPr sz="2000" b="0" spc="-15" dirty="0">
                <a:latin typeface="Algerian" pitchFamily="82" charset="0"/>
                <a:cs typeface="Times New Roman" pitchFamily="18" charset="0"/>
              </a:rPr>
              <a:t>conative </a:t>
            </a:r>
            <a:r>
              <a:rPr sz="2000" b="0" spc="-10" dirty="0">
                <a:latin typeface="Algerian" pitchFamily="82" charset="0"/>
                <a:cs typeface="Times New Roman" pitchFamily="18" charset="0"/>
              </a:rPr>
              <a:t>advertisements</a:t>
            </a:r>
            <a:r>
              <a:rPr sz="2000" b="0" spc="-10" dirty="0">
                <a:solidFill>
                  <a:schemeClr val="tx1"/>
                </a:solidFill>
                <a:latin typeface="Times New Roman" pitchFamily="18" charset="0"/>
                <a:cs typeface="Times New Roman" pitchFamily="18" charset="0"/>
              </a:rPr>
              <a:t> </a:t>
            </a:r>
            <a:r>
              <a:rPr sz="2000" b="0" spc="-35" dirty="0">
                <a:solidFill>
                  <a:schemeClr val="tx1"/>
                </a:solidFill>
                <a:latin typeface="Times New Roman" pitchFamily="18" charset="0"/>
                <a:cs typeface="Times New Roman" pitchFamily="18" charset="0"/>
              </a:rPr>
              <a:t>create situations </a:t>
            </a:r>
            <a:r>
              <a:rPr sz="2000" b="0" spc="-45" dirty="0">
                <a:solidFill>
                  <a:schemeClr val="tx1"/>
                </a:solidFill>
                <a:latin typeface="Times New Roman" pitchFamily="18" charset="0"/>
                <a:cs typeface="Times New Roman" pitchFamily="18" charset="0"/>
              </a:rPr>
              <a:t>in </a:t>
            </a:r>
            <a:r>
              <a:rPr sz="2000" b="0" spc="-55" dirty="0">
                <a:solidFill>
                  <a:schemeClr val="tx1"/>
                </a:solidFill>
                <a:latin typeface="Times New Roman" pitchFamily="18" charset="0"/>
                <a:cs typeface="Times New Roman" pitchFamily="18" charset="0"/>
              </a:rPr>
              <a:t>which  cognitive </a:t>
            </a:r>
            <a:r>
              <a:rPr sz="2000" b="0" spc="-50" dirty="0">
                <a:solidFill>
                  <a:schemeClr val="tx1"/>
                </a:solidFill>
                <a:latin typeface="Times New Roman" pitchFamily="18" charset="0"/>
                <a:cs typeface="Times New Roman" pitchFamily="18" charset="0"/>
              </a:rPr>
              <a:t>knowledge </a:t>
            </a:r>
            <a:r>
              <a:rPr sz="2000" b="0" spc="-5" dirty="0">
                <a:solidFill>
                  <a:schemeClr val="tx1"/>
                </a:solidFill>
                <a:latin typeface="Times New Roman" pitchFamily="18" charset="0"/>
                <a:cs typeface="Times New Roman" pitchFamily="18" charset="0"/>
              </a:rPr>
              <a:t>of the product </a:t>
            </a:r>
            <a:r>
              <a:rPr sz="2000" b="0" spc="5" dirty="0">
                <a:solidFill>
                  <a:schemeClr val="tx1"/>
                </a:solidFill>
                <a:latin typeface="Times New Roman" pitchFamily="18" charset="0"/>
                <a:cs typeface="Times New Roman" pitchFamily="18" charset="0"/>
              </a:rPr>
              <a:t>or </a:t>
            </a:r>
            <a:r>
              <a:rPr sz="2000" b="0" spc="-55" dirty="0">
                <a:solidFill>
                  <a:schemeClr val="tx1"/>
                </a:solidFill>
                <a:latin typeface="Times New Roman" pitchFamily="18" charset="0"/>
                <a:cs typeface="Times New Roman" pitchFamily="18" charset="0"/>
              </a:rPr>
              <a:t>affective </a:t>
            </a:r>
            <a:r>
              <a:rPr sz="2000" b="0" spc="-75" dirty="0">
                <a:solidFill>
                  <a:schemeClr val="tx1"/>
                </a:solidFill>
                <a:latin typeface="Times New Roman" pitchFamily="18" charset="0"/>
                <a:cs typeface="Times New Roman" pitchFamily="18" charset="0"/>
              </a:rPr>
              <a:t>liking </a:t>
            </a:r>
            <a:r>
              <a:rPr sz="2000" b="0" spc="-5" dirty="0">
                <a:solidFill>
                  <a:schemeClr val="tx1"/>
                </a:solidFill>
                <a:latin typeface="Times New Roman" pitchFamily="18" charset="0"/>
                <a:cs typeface="Times New Roman" pitchFamily="18" charset="0"/>
              </a:rPr>
              <a:t>of the product </a:t>
            </a:r>
            <a:r>
              <a:rPr sz="2000" b="0" spc="-100" dirty="0">
                <a:solidFill>
                  <a:schemeClr val="tx1"/>
                </a:solidFill>
                <a:latin typeface="Times New Roman" pitchFamily="18" charset="0"/>
                <a:cs typeface="Times New Roman" pitchFamily="18" charset="0"/>
              </a:rPr>
              <a:t>may  </a:t>
            </a:r>
            <a:r>
              <a:rPr sz="2000" b="0" spc="-25" dirty="0">
                <a:solidFill>
                  <a:schemeClr val="tx1"/>
                </a:solidFill>
                <a:latin typeface="Times New Roman" pitchFamily="18" charset="0"/>
                <a:cs typeface="Times New Roman" pitchFamily="18" charset="0"/>
              </a:rPr>
              <a:t>come </a:t>
            </a:r>
            <a:r>
              <a:rPr sz="2000" b="0" spc="-40" dirty="0">
                <a:solidFill>
                  <a:schemeClr val="tx1"/>
                </a:solidFill>
                <a:latin typeface="Times New Roman" pitchFamily="18" charset="0"/>
                <a:cs typeface="Times New Roman" pitchFamily="18" charset="0"/>
              </a:rPr>
              <a:t>later </a:t>
            </a:r>
            <a:r>
              <a:rPr sz="2000" b="0" spc="-35" dirty="0">
                <a:solidFill>
                  <a:schemeClr val="tx1"/>
                </a:solidFill>
                <a:latin typeface="Times New Roman" pitchFamily="18" charset="0"/>
                <a:cs typeface="Times New Roman" pitchFamily="18" charset="0"/>
              </a:rPr>
              <a:t>(after </a:t>
            </a:r>
            <a:r>
              <a:rPr sz="2000" b="0" spc="-5" dirty="0">
                <a:solidFill>
                  <a:schemeClr val="tx1"/>
                </a:solidFill>
                <a:latin typeface="Times New Roman" pitchFamily="18" charset="0"/>
                <a:cs typeface="Times New Roman" pitchFamily="18" charset="0"/>
              </a:rPr>
              <a:t>the </a:t>
            </a:r>
            <a:r>
              <a:rPr sz="2000" b="0" spc="-50" dirty="0">
                <a:solidFill>
                  <a:schemeClr val="tx1"/>
                </a:solidFill>
                <a:latin typeface="Times New Roman" pitchFamily="18" charset="0"/>
                <a:cs typeface="Times New Roman" pitchFamily="18" charset="0"/>
              </a:rPr>
              <a:t>actual </a:t>
            </a:r>
            <a:r>
              <a:rPr sz="2000" b="0" spc="-40" dirty="0">
                <a:solidFill>
                  <a:schemeClr val="tx1"/>
                </a:solidFill>
                <a:latin typeface="Times New Roman" pitchFamily="18" charset="0"/>
                <a:cs typeface="Times New Roman" pitchFamily="18" charset="0"/>
              </a:rPr>
              <a:t>purchase) </a:t>
            </a:r>
            <a:r>
              <a:rPr sz="2000" b="0" spc="5" dirty="0">
                <a:solidFill>
                  <a:schemeClr val="tx1"/>
                </a:solidFill>
                <a:latin typeface="Times New Roman" pitchFamily="18" charset="0"/>
                <a:cs typeface="Times New Roman" pitchFamily="18" charset="0"/>
              </a:rPr>
              <a:t>or </a:t>
            </a:r>
            <a:r>
              <a:rPr sz="2000" b="0" spc="-35" dirty="0">
                <a:solidFill>
                  <a:schemeClr val="tx1"/>
                </a:solidFill>
                <a:latin typeface="Times New Roman" pitchFamily="18" charset="0"/>
                <a:cs typeface="Times New Roman" pitchFamily="18" charset="0"/>
              </a:rPr>
              <a:t>during </a:t>
            </a:r>
            <a:r>
              <a:rPr sz="2000" b="0" spc="-5" dirty="0">
                <a:solidFill>
                  <a:schemeClr val="tx1"/>
                </a:solidFill>
                <a:latin typeface="Times New Roman" pitchFamily="18" charset="0"/>
                <a:cs typeface="Times New Roman" pitchFamily="18" charset="0"/>
              </a:rPr>
              <a:t>product</a:t>
            </a:r>
            <a:r>
              <a:rPr sz="2000" b="0" spc="270" dirty="0">
                <a:solidFill>
                  <a:schemeClr val="tx1"/>
                </a:solidFill>
                <a:latin typeface="Times New Roman" pitchFamily="18" charset="0"/>
                <a:cs typeface="Times New Roman" pitchFamily="18" charset="0"/>
              </a:rPr>
              <a:t> </a:t>
            </a:r>
            <a:r>
              <a:rPr sz="2000" b="0" spc="-65" dirty="0">
                <a:solidFill>
                  <a:schemeClr val="tx1"/>
                </a:solidFill>
                <a:latin typeface="Times New Roman" pitchFamily="18" charset="0"/>
                <a:cs typeface="Times New Roman" pitchFamily="18" charset="0"/>
              </a:rPr>
              <a:t>usage.</a:t>
            </a:r>
            <a:endParaRPr sz="2000" b="0" dirty="0">
              <a:solidFill>
                <a:schemeClr val="tx1"/>
              </a:solidFill>
              <a:latin typeface="Times New Roman" pitchFamily="18" charset="0"/>
              <a:cs typeface="Times New Roman" pitchFamily="18" charset="0"/>
            </a:endParaRPr>
          </a:p>
        </p:txBody>
      </p:sp>
      <p:sp>
        <p:nvSpPr>
          <p:cNvPr id="3" name="object 3"/>
          <p:cNvSpPr txBox="1"/>
          <p:nvPr/>
        </p:nvSpPr>
        <p:spPr>
          <a:xfrm>
            <a:off x="457200" y="1181101"/>
            <a:ext cx="8153400" cy="1545936"/>
          </a:xfrm>
          <a:prstGeom prst="rect">
            <a:avLst/>
          </a:prstGeom>
        </p:spPr>
        <p:txBody>
          <a:bodyPr vert="horz" wrap="square" lIns="0" tIns="67945" rIns="0" bIns="0" rtlCol="0">
            <a:spAutoFit/>
          </a:bodyPr>
          <a:lstStyle/>
          <a:p>
            <a:pPr marL="12700" marR="5080" algn="just">
              <a:lnSpc>
                <a:spcPct val="79800"/>
              </a:lnSpc>
              <a:spcBef>
                <a:spcPts val="535"/>
              </a:spcBef>
            </a:pPr>
            <a:r>
              <a:rPr sz="2000" dirty="0">
                <a:latin typeface="Times New Roman"/>
                <a:cs typeface="Times New Roman"/>
              </a:rPr>
              <a:t>For instance, a point-of- purchase display is designed (sometimes through  advertising tie-ins) to cause people to make </a:t>
            </a:r>
            <a:r>
              <a:rPr sz="2000" i="1" dirty="0">
                <a:latin typeface="Times New Roman"/>
                <a:cs typeface="Times New Roman"/>
              </a:rPr>
              <a:t>impulse buys. </a:t>
            </a:r>
            <a:r>
              <a:rPr sz="2000" dirty="0">
                <a:latin typeface="Times New Roman"/>
                <a:cs typeface="Times New Roman"/>
              </a:rPr>
              <a:t>The goal is to make the  sale, with cognitive knowledge and affective feelings forming as the product is  used.</a:t>
            </a:r>
          </a:p>
          <a:p>
            <a:pPr marL="12700" marR="153670" algn="just">
              <a:lnSpc>
                <a:spcPct val="80000"/>
              </a:lnSpc>
            </a:pPr>
            <a:r>
              <a:rPr sz="2000" dirty="0">
                <a:latin typeface="Times New Roman"/>
                <a:cs typeface="Times New Roman"/>
              </a:rPr>
              <a:t>In terms of an attitude sequence, </a:t>
            </a:r>
            <a:r>
              <a:rPr sz="2000" dirty="0" err="1">
                <a:latin typeface="Times New Roman"/>
                <a:cs typeface="Times New Roman"/>
              </a:rPr>
              <a:t>conative</a:t>
            </a:r>
            <a:r>
              <a:rPr sz="2000" dirty="0">
                <a:latin typeface="Times New Roman"/>
                <a:cs typeface="Times New Roman"/>
              </a:rPr>
              <a:t> message strategies typically  utilize the </a:t>
            </a:r>
            <a:r>
              <a:rPr sz="2000" dirty="0" err="1">
                <a:latin typeface="Times New Roman"/>
                <a:cs typeface="Times New Roman"/>
              </a:rPr>
              <a:t>conative</a:t>
            </a:r>
            <a:r>
              <a:rPr sz="2000" dirty="0">
                <a:latin typeface="Times New Roman"/>
                <a:cs typeface="Times New Roman"/>
              </a:rPr>
              <a:t> → cognitive → affective approach.</a:t>
            </a:r>
          </a:p>
        </p:txBody>
      </p:sp>
      <p:sp>
        <p:nvSpPr>
          <p:cNvPr id="4" name="object 4"/>
          <p:cNvSpPr/>
          <p:nvPr/>
        </p:nvSpPr>
        <p:spPr>
          <a:xfrm>
            <a:off x="450850" y="3010959"/>
            <a:ext cx="4248150" cy="23092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37429" y="3010959"/>
            <a:ext cx="3845560" cy="23092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7" y="262466"/>
            <a:ext cx="8182609" cy="1551707"/>
          </a:xfrm>
          <a:prstGeom prst="rect">
            <a:avLst/>
          </a:prstGeom>
        </p:spPr>
        <p:txBody>
          <a:bodyPr vert="horz" wrap="square" lIns="0" tIns="12700" rIns="0" bIns="0" rtlCol="0">
            <a:spAutoFit/>
          </a:bodyPr>
          <a:lstStyle/>
          <a:p>
            <a:pPr marL="12700" marR="5080" algn="just">
              <a:lnSpc>
                <a:spcPct val="100000"/>
              </a:lnSpc>
              <a:spcBef>
                <a:spcPts val="100"/>
              </a:spcBef>
            </a:pPr>
            <a:r>
              <a:rPr sz="2000" b="0" spc="-20" dirty="0">
                <a:latin typeface="Algerian" pitchFamily="82" charset="0"/>
                <a:cs typeface="Times New Roman"/>
              </a:rPr>
              <a:t>Promotional support conative </a:t>
            </a:r>
            <a:r>
              <a:rPr sz="2000" b="0" spc="-15" dirty="0">
                <a:latin typeface="Algerian" pitchFamily="82" charset="0"/>
                <a:cs typeface="Times New Roman"/>
              </a:rPr>
              <a:t>advertisements </a:t>
            </a:r>
            <a:r>
              <a:rPr sz="2000" b="0" spc="-55" dirty="0">
                <a:solidFill>
                  <a:schemeClr val="tx1"/>
                </a:solidFill>
              </a:rPr>
              <a:t>are </a:t>
            </a:r>
            <a:r>
              <a:rPr sz="2000" b="0" spc="-40" dirty="0">
                <a:solidFill>
                  <a:schemeClr val="tx1"/>
                </a:solidFill>
              </a:rPr>
              <a:t>used </a:t>
            </a:r>
            <a:r>
              <a:rPr sz="2000" b="0" spc="20" dirty="0">
                <a:solidFill>
                  <a:schemeClr val="tx1"/>
                </a:solidFill>
              </a:rPr>
              <a:t>to </a:t>
            </a:r>
            <a:r>
              <a:rPr sz="2000" b="0" spc="5" dirty="0">
                <a:solidFill>
                  <a:schemeClr val="tx1"/>
                </a:solidFill>
              </a:rPr>
              <a:t>support </a:t>
            </a:r>
            <a:r>
              <a:rPr sz="2000" b="0" spc="-5" dirty="0">
                <a:solidFill>
                  <a:schemeClr val="tx1"/>
                </a:solidFill>
              </a:rPr>
              <a:t>other  </a:t>
            </a:r>
            <a:r>
              <a:rPr sz="2000" b="0" spc="-25" dirty="0">
                <a:solidFill>
                  <a:schemeClr val="tx1"/>
                </a:solidFill>
              </a:rPr>
              <a:t>promotional </a:t>
            </a:r>
            <a:r>
              <a:rPr sz="2000" b="0" spc="-35" dirty="0">
                <a:solidFill>
                  <a:schemeClr val="tx1"/>
                </a:solidFill>
              </a:rPr>
              <a:t>efforts. </a:t>
            </a:r>
            <a:r>
              <a:rPr sz="2000" b="0" spc="-70" dirty="0">
                <a:solidFill>
                  <a:schemeClr val="tx1"/>
                </a:solidFill>
              </a:rPr>
              <a:t>Besides </a:t>
            </a:r>
            <a:r>
              <a:rPr sz="2000" b="0" spc="-15" dirty="0">
                <a:solidFill>
                  <a:schemeClr val="tx1"/>
                </a:solidFill>
              </a:rPr>
              <a:t>coupons </a:t>
            </a:r>
            <a:r>
              <a:rPr sz="2000" b="0" spc="-30" dirty="0">
                <a:solidFill>
                  <a:schemeClr val="tx1"/>
                </a:solidFill>
              </a:rPr>
              <a:t>and </a:t>
            </a:r>
            <a:r>
              <a:rPr sz="2000" b="0" spc="-20" dirty="0">
                <a:solidFill>
                  <a:schemeClr val="tx1"/>
                </a:solidFill>
              </a:rPr>
              <a:t>phone-in </a:t>
            </a:r>
            <a:r>
              <a:rPr sz="2000" b="0" spc="-25" dirty="0">
                <a:solidFill>
                  <a:schemeClr val="tx1"/>
                </a:solidFill>
              </a:rPr>
              <a:t>promotions,</a:t>
            </a:r>
            <a:r>
              <a:rPr sz="2000" b="0" spc="250" dirty="0">
                <a:solidFill>
                  <a:schemeClr val="tx1"/>
                </a:solidFill>
              </a:rPr>
              <a:t> </a:t>
            </a:r>
            <a:r>
              <a:rPr sz="2000" b="0" spc="-85" dirty="0">
                <a:solidFill>
                  <a:schemeClr val="tx1"/>
                </a:solidFill>
              </a:rPr>
              <a:t>a</a:t>
            </a:r>
            <a:r>
              <a:rPr sz="2000" b="0" spc="-40" dirty="0">
                <a:solidFill>
                  <a:schemeClr val="tx1"/>
                </a:solidFill>
              </a:rPr>
              <a:t> </a:t>
            </a:r>
            <a:r>
              <a:rPr sz="2000" b="0" spc="-50" dirty="0">
                <a:solidFill>
                  <a:schemeClr val="tx1"/>
                </a:solidFill>
              </a:rPr>
              <a:t>company </a:t>
            </a:r>
            <a:r>
              <a:rPr sz="2000" b="0" spc="-10" dirty="0">
                <a:solidFill>
                  <a:schemeClr val="tx1"/>
                </a:solidFill>
              </a:rPr>
              <a:t> </a:t>
            </a:r>
            <a:r>
              <a:rPr sz="2000" b="0" spc="-110" dirty="0">
                <a:solidFill>
                  <a:schemeClr val="tx1"/>
                </a:solidFill>
              </a:rPr>
              <a:t>may </a:t>
            </a:r>
            <a:r>
              <a:rPr sz="2000" b="0" spc="-50" dirty="0">
                <a:solidFill>
                  <a:schemeClr val="tx1"/>
                </a:solidFill>
              </a:rPr>
              <a:t>advertise </a:t>
            </a:r>
            <a:r>
              <a:rPr sz="2000" b="0" spc="-85" dirty="0">
                <a:solidFill>
                  <a:schemeClr val="tx1"/>
                </a:solidFill>
              </a:rPr>
              <a:t>a </a:t>
            </a:r>
            <a:r>
              <a:rPr sz="2000" b="0" spc="-60" dirty="0">
                <a:solidFill>
                  <a:schemeClr val="tx1"/>
                </a:solidFill>
              </a:rPr>
              <a:t>sweepstakes </a:t>
            </a:r>
            <a:r>
              <a:rPr sz="2000" b="0" spc="-10" dirty="0">
                <a:solidFill>
                  <a:schemeClr val="tx1"/>
                </a:solidFill>
              </a:rPr>
              <a:t>that </a:t>
            </a:r>
            <a:r>
              <a:rPr sz="2000" b="0" spc="-85" dirty="0">
                <a:solidFill>
                  <a:schemeClr val="tx1"/>
                </a:solidFill>
              </a:rPr>
              <a:t>a </a:t>
            </a:r>
            <a:r>
              <a:rPr sz="2000" b="0" spc="-30" dirty="0">
                <a:solidFill>
                  <a:schemeClr val="tx1"/>
                </a:solidFill>
              </a:rPr>
              <a:t>consumer enters </a:t>
            </a:r>
            <a:r>
              <a:rPr sz="2000" b="0" spc="-100" dirty="0">
                <a:solidFill>
                  <a:schemeClr val="tx1"/>
                </a:solidFill>
              </a:rPr>
              <a:t>by </a:t>
            </a:r>
            <a:r>
              <a:rPr sz="2000" b="0" spc="-85" dirty="0">
                <a:solidFill>
                  <a:schemeClr val="tx1"/>
                </a:solidFill>
              </a:rPr>
              <a:t>filling </a:t>
            </a:r>
            <a:r>
              <a:rPr sz="2000" b="0" spc="5" dirty="0">
                <a:solidFill>
                  <a:schemeClr val="tx1"/>
                </a:solidFill>
              </a:rPr>
              <a:t>out </a:t>
            </a:r>
            <a:r>
              <a:rPr sz="2000" b="0" spc="-10" dirty="0">
                <a:solidFill>
                  <a:schemeClr val="tx1"/>
                </a:solidFill>
              </a:rPr>
              <a:t>the </a:t>
            </a:r>
            <a:r>
              <a:rPr sz="2000" b="0" spc="10" dirty="0">
                <a:solidFill>
                  <a:schemeClr val="tx1"/>
                </a:solidFill>
              </a:rPr>
              <a:t>form  </a:t>
            </a:r>
            <a:r>
              <a:rPr sz="2000" b="0" spc="15" dirty="0">
                <a:solidFill>
                  <a:schemeClr val="tx1"/>
                </a:solidFill>
              </a:rPr>
              <a:t>on </a:t>
            </a:r>
            <a:r>
              <a:rPr sz="2000" b="0" spc="-10" dirty="0">
                <a:solidFill>
                  <a:schemeClr val="tx1"/>
                </a:solidFill>
              </a:rPr>
              <a:t>the </a:t>
            </a:r>
            <a:r>
              <a:rPr sz="2000" b="0" spc="-40" dirty="0">
                <a:solidFill>
                  <a:schemeClr val="tx1"/>
                </a:solidFill>
              </a:rPr>
              <a:t>advertisement </a:t>
            </a:r>
            <a:r>
              <a:rPr sz="2000" b="0" spc="5" dirty="0">
                <a:solidFill>
                  <a:schemeClr val="tx1"/>
                </a:solidFill>
              </a:rPr>
              <a:t>or </a:t>
            </a:r>
            <a:r>
              <a:rPr sz="2000" b="0" spc="-100" dirty="0">
                <a:solidFill>
                  <a:schemeClr val="tx1"/>
                </a:solidFill>
              </a:rPr>
              <a:t>by </a:t>
            </a:r>
            <a:r>
              <a:rPr sz="2000" b="0" spc="-55" dirty="0">
                <a:solidFill>
                  <a:schemeClr val="tx1"/>
                </a:solidFill>
              </a:rPr>
              <a:t>going </a:t>
            </a:r>
            <a:r>
              <a:rPr sz="2000" b="0" spc="15" dirty="0">
                <a:solidFill>
                  <a:schemeClr val="tx1"/>
                </a:solidFill>
              </a:rPr>
              <a:t>to </a:t>
            </a:r>
            <a:r>
              <a:rPr sz="2000" b="0" spc="-85" dirty="0">
                <a:solidFill>
                  <a:schemeClr val="tx1"/>
                </a:solidFill>
              </a:rPr>
              <a:t>a </a:t>
            </a:r>
            <a:r>
              <a:rPr sz="2000" b="0" spc="-45" dirty="0">
                <a:solidFill>
                  <a:schemeClr val="tx1"/>
                </a:solidFill>
              </a:rPr>
              <a:t>particular </a:t>
            </a:r>
            <a:r>
              <a:rPr sz="2000" b="0" spc="-60" dirty="0">
                <a:solidFill>
                  <a:schemeClr val="tx1"/>
                </a:solidFill>
              </a:rPr>
              <a:t>retail</a:t>
            </a:r>
            <a:r>
              <a:rPr sz="2000" b="0" spc="270" dirty="0">
                <a:solidFill>
                  <a:schemeClr val="tx1"/>
                </a:solidFill>
              </a:rPr>
              <a:t> </a:t>
            </a:r>
            <a:r>
              <a:rPr sz="2000" b="0" spc="-35" dirty="0">
                <a:solidFill>
                  <a:schemeClr val="tx1"/>
                </a:solidFill>
              </a:rPr>
              <a:t>store.</a:t>
            </a:r>
          </a:p>
        </p:txBody>
      </p:sp>
      <p:sp>
        <p:nvSpPr>
          <p:cNvPr id="3" name="object 3"/>
          <p:cNvSpPr/>
          <p:nvPr/>
        </p:nvSpPr>
        <p:spPr>
          <a:xfrm>
            <a:off x="3657600" y="1866900"/>
            <a:ext cx="2171700" cy="221085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533400" y="3009902"/>
            <a:ext cx="7901940" cy="2250017"/>
            <a:chOff x="417830" y="3989070"/>
            <a:chExt cx="7901940" cy="2700020"/>
          </a:xfrm>
        </p:grpSpPr>
        <p:sp>
          <p:nvSpPr>
            <p:cNvPr id="6" name="object 6"/>
            <p:cNvSpPr/>
            <p:nvPr/>
          </p:nvSpPr>
          <p:spPr>
            <a:xfrm>
              <a:off x="417830" y="4597400"/>
              <a:ext cx="3054349" cy="19888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51270" y="3989070"/>
              <a:ext cx="1968500" cy="270002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2150" y="0"/>
            <a:ext cx="8818245" cy="5715000"/>
            <a:chOff x="262127" y="0"/>
            <a:chExt cx="8818245" cy="5715000"/>
          </a:xfrm>
        </p:grpSpPr>
        <p:sp>
          <p:nvSpPr>
            <p:cNvPr id="3" name="object 3"/>
            <p:cNvSpPr/>
            <p:nvPr/>
          </p:nvSpPr>
          <p:spPr>
            <a:xfrm>
              <a:off x="262127" y="0"/>
              <a:ext cx="8817864" cy="5714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199" y="190500"/>
              <a:ext cx="8229600" cy="53340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0"/>
            <a:ext cx="8686800" cy="5524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80" y="1950720"/>
            <a:ext cx="9014713" cy="144779"/>
            <a:chOff x="68580" y="1950720"/>
            <a:chExt cx="9014713" cy="144779"/>
          </a:xfrm>
        </p:grpSpPr>
        <p:sp>
          <p:nvSpPr>
            <p:cNvPr id="3" name="object 3"/>
            <p:cNvSpPr/>
            <p:nvPr/>
          </p:nvSpPr>
          <p:spPr>
            <a:xfrm>
              <a:off x="70103" y="1981199"/>
              <a:ext cx="9013190" cy="76200"/>
            </a:xfrm>
            <a:custGeom>
              <a:avLst/>
              <a:gdLst/>
              <a:ahLst/>
              <a:cxnLst/>
              <a:rect l="l" t="t" r="r" b="b"/>
              <a:pathLst>
                <a:path w="9013190" h="76200">
                  <a:moveTo>
                    <a:pt x="9012936" y="0"/>
                  </a:moveTo>
                  <a:lnTo>
                    <a:pt x="0" y="0"/>
                  </a:lnTo>
                  <a:lnTo>
                    <a:pt x="0" y="76200"/>
                  </a:lnTo>
                  <a:lnTo>
                    <a:pt x="9012936" y="76200"/>
                  </a:lnTo>
                  <a:lnTo>
                    <a:pt x="9012936" y="0"/>
                  </a:lnTo>
                  <a:close/>
                </a:path>
              </a:pathLst>
            </a:custGeom>
            <a:solidFill>
              <a:srgbClr val="D24717"/>
            </a:solidFill>
          </p:spPr>
          <p:txBody>
            <a:bodyPr wrap="square" lIns="0" tIns="0" rIns="0" bIns="0" rtlCol="0"/>
            <a:lstStyle/>
            <a:p>
              <a:endParaRPr/>
            </a:p>
          </p:txBody>
        </p:sp>
        <p:sp>
          <p:nvSpPr>
            <p:cNvPr id="4" name="object 4"/>
            <p:cNvSpPr/>
            <p:nvPr/>
          </p:nvSpPr>
          <p:spPr>
            <a:xfrm>
              <a:off x="68580" y="1950720"/>
              <a:ext cx="9014460" cy="38100"/>
            </a:xfrm>
            <a:custGeom>
              <a:avLst/>
              <a:gdLst/>
              <a:ahLst/>
              <a:cxnLst/>
              <a:rect l="l" t="t" r="r" b="b"/>
              <a:pathLst>
                <a:path w="9014460" h="38100">
                  <a:moveTo>
                    <a:pt x="9014460" y="0"/>
                  </a:moveTo>
                  <a:lnTo>
                    <a:pt x="0" y="0"/>
                  </a:lnTo>
                  <a:lnTo>
                    <a:pt x="0" y="38100"/>
                  </a:lnTo>
                  <a:lnTo>
                    <a:pt x="9014460" y="38100"/>
                  </a:lnTo>
                  <a:lnTo>
                    <a:pt x="9014460" y="0"/>
                  </a:lnTo>
                  <a:close/>
                </a:path>
              </a:pathLst>
            </a:custGeom>
            <a:solidFill>
              <a:srgbClr val="E6B0AB"/>
            </a:solidFill>
          </p:spPr>
          <p:txBody>
            <a:bodyPr wrap="square" lIns="0" tIns="0" rIns="0" bIns="0" rtlCol="0"/>
            <a:lstStyle/>
            <a:p>
              <a:endParaRPr/>
            </a:p>
          </p:txBody>
        </p:sp>
        <p:sp>
          <p:nvSpPr>
            <p:cNvPr id="5" name="object 5"/>
            <p:cNvSpPr/>
            <p:nvPr/>
          </p:nvSpPr>
          <p:spPr>
            <a:xfrm>
              <a:off x="68580" y="2057399"/>
              <a:ext cx="9014460" cy="38100"/>
            </a:xfrm>
            <a:custGeom>
              <a:avLst/>
              <a:gdLst/>
              <a:ahLst/>
              <a:cxnLst/>
              <a:rect l="l" t="t" r="r" b="b"/>
              <a:pathLst>
                <a:path w="9014460" h="38100">
                  <a:moveTo>
                    <a:pt x="9014460" y="0"/>
                  </a:moveTo>
                  <a:lnTo>
                    <a:pt x="0" y="0"/>
                  </a:lnTo>
                  <a:lnTo>
                    <a:pt x="0" y="38100"/>
                  </a:lnTo>
                  <a:lnTo>
                    <a:pt x="9014460" y="38100"/>
                  </a:lnTo>
                  <a:lnTo>
                    <a:pt x="9014460" y="0"/>
                  </a:lnTo>
                  <a:close/>
                </a:path>
              </a:pathLst>
            </a:custGeom>
            <a:solidFill>
              <a:srgbClr val="918485"/>
            </a:solidFill>
          </p:spPr>
          <p:txBody>
            <a:bodyPr wrap="square" lIns="0" tIns="0" rIns="0" bIns="0" rtlCol="0"/>
            <a:lstStyle/>
            <a:p>
              <a:endParaRPr/>
            </a:p>
          </p:txBody>
        </p:sp>
      </p:grpSp>
      <p:sp>
        <p:nvSpPr>
          <p:cNvPr id="7" name="object 7"/>
          <p:cNvSpPr txBox="1">
            <a:spLocks noGrp="1"/>
          </p:cNvSpPr>
          <p:nvPr>
            <p:ph type="title"/>
          </p:nvPr>
        </p:nvSpPr>
        <p:spPr>
          <a:xfrm>
            <a:off x="152400" y="1257300"/>
            <a:ext cx="7352282" cy="627736"/>
          </a:xfrm>
          <a:prstGeom prst="rect">
            <a:avLst/>
          </a:prstGeom>
        </p:spPr>
        <p:txBody>
          <a:bodyPr vert="horz" wrap="square" lIns="0" tIns="12065" rIns="0" bIns="0" rtlCol="0">
            <a:spAutoFit/>
          </a:bodyPr>
          <a:lstStyle/>
          <a:p>
            <a:pPr marL="12700">
              <a:lnSpc>
                <a:spcPct val="100000"/>
              </a:lnSpc>
              <a:spcBef>
                <a:spcPts val="95"/>
              </a:spcBef>
            </a:pPr>
            <a:r>
              <a:rPr spc="-5" dirty="0">
                <a:latin typeface="Algerian" pitchFamily="82" charset="0"/>
              </a:rPr>
              <a:t>Executional</a:t>
            </a:r>
            <a:r>
              <a:rPr spc="-40" dirty="0">
                <a:latin typeface="Algerian" pitchFamily="82" charset="0"/>
              </a:rPr>
              <a:t> </a:t>
            </a:r>
            <a:r>
              <a:rPr spc="-5" dirty="0">
                <a:latin typeface="Algerian" pitchFamily="82" charset="0"/>
              </a:rPr>
              <a:t>Frameworks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52600" y="266700"/>
            <a:ext cx="5723890"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Executional</a:t>
            </a:r>
            <a:r>
              <a:rPr sz="3200" spc="-45" dirty="0">
                <a:latin typeface="Algerian" pitchFamily="82" charset="0"/>
              </a:rPr>
              <a:t> </a:t>
            </a:r>
            <a:r>
              <a:rPr sz="3200" spc="-5" dirty="0">
                <a:latin typeface="Algerian" pitchFamily="82" charset="0"/>
              </a:rPr>
              <a:t>Framework</a:t>
            </a:r>
          </a:p>
        </p:txBody>
      </p:sp>
      <p:sp>
        <p:nvSpPr>
          <p:cNvPr id="4" name="object 4"/>
          <p:cNvSpPr txBox="1"/>
          <p:nvPr/>
        </p:nvSpPr>
        <p:spPr>
          <a:xfrm>
            <a:off x="993446" y="1159256"/>
            <a:ext cx="7350759" cy="3906198"/>
          </a:xfrm>
          <a:prstGeom prst="rect">
            <a:avLst/>
          </a:prstGeom>
        </p:spPr>
        <p:txBody>
          <a:bodyPr vert="horz" wrap="square" lIns="0" tIns="83820" rIns="0" bIns="0" rtlCol="0">
            <a:spAutoFit/>
          </a:bodyPr>
          <a:lstStyle/>
          <a:p>
            <a:pPr marL="286385" marR="5080" indent="-274320">
              <a:lnSpc>
                <a:spcPts val="2300"/>
              </a:lnSpc>
              <a:spcBef>
                <a:spcPts val="660"/>
              </a:spcBef>
              <a:buClr>
                <a:srgbClr val="D24717"/>
              </a:buClr>
              <a:buSzPct val="85416"/>
              <a:buChar char=""/>
              <a:tabLst>
                <a:tab pos="286385" algn="l"/>
                <a:tab pos="287020" algn="l"/>
              </a:tabLst>
            </a:pPr>
            <a:r>
              <a:rPr sz="2400" spc="-5" dirty="0">
                <a:latin typeface="Times New Roman" pitchFamily="18" charset="0"/>
                <a:cs typeface="Times New Roman" pitchFamily="18" charset="0"/>
              </a:rPr>
              <a:t>An executional </a:t>
            </a:r>
            <a:r>
              <a:rPr sz="2400" dirty="0">
                <a:latin typeface="Times New Roman" pitchFamily="18" charset="0"/>
                <a:cs typeface="Times New Roman" pitchFamily="18" charset="0"/>
              </a:rPr>
              <a:t>framework </a:t>
            </a:r>
            <a:r>
              <a:rPr sz="2400" spc="-5" dirty="0">
                <a:latin typeface="Times New Roman" pitchFamily="18" charset="0"/>
                <a:cs typeface="Times New Roman" pitchFamily="18" charset="0"/>
              </a:rPr>
              <a:t>is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manner in which an  ad appeal is</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presented.</a:t>
            </a:r>
            <a:endParaRPr sz="2400" dirty="0">
              <a:latin typeface="Times New Roman" pitchFamily="18" charset="0"/>
              <a:cs typeface="Times New Roman" pitchFamily="18" charset="0"/>
            </a:endParaRPr>
          </a:p>
          <a:p>
            <a:pPr marL="286385" indent="-274320">
              <a:lnSpc>
                <a:spcPts val="2595"/>
              </a:lnSpc>
              <a:spcBef>
                <a:spcPts val="45"/>
              </a:spcBef>
              <a:buClr>
                <a:srgbClr val="D24717"/>
              </a:buClr>
              <a:buSzPct val="85416"/>
              <a:buChar char=""/>
              <a:tabLst>
                <a:tab pos="286385" algn="l"/>
                <a:tab pos="287020" algn="l"/>
              </a:tabLst>
            </a:pPr>
            <a:r>
              <a:rPr sz="2400" dirty="0">
                <a:latin typeface="Times New Roman" pitchFamily="18" charset="0"/>
                <a:cs typeface="Times New Roman" pitchFamily="18" charset="0"/>
              </a:rPr>
              <a:t>It is </a:t>
            </a:r>
            <a:r>
              <a:rPr sz="2400" spc="-5" dirty="0">
                <a:latin typeface="Times New Roman" pitchFamily="18" charset="0"/>
                <a:cs typeface="Times New Roman" pitchFamily="18" charset="0"/>
              </a:rPr>
              <a:t>chosen </a:t>
            </a:r>
            <a:r>
              <a:rPr sz="2400" dirty="0">
                <a:latin typeface="Times New Roman" pitchFamily="18" charset="0"/>
                <a:cs typeface="Times New Roman" pitchFamily="18" charset="0"/>
              </a:rPr>
              <a:t>after an </a:t>
            </a:r>
            <a:r>
              <a:rPr sz="2400" spc="-5" dirty="0">
                <a:latin typeface="Times New Roman" pitchFamily="18" charset="0"/>
                <a:cs typeface="Times New Roman" pitchFamily="18" charset="0"/>
              </a:rPr>
              <a:t>advertising appeal has</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been</a:t>
            </a:r>
            <a:endParaRPr sz="2400" dirty="0">
              <a:latin typeface="Times New Roman" pitchFamily="18" charset="0"/>
              <a:cs typeface="Times New Roman" pitchFamily="18" charset="0"/>
            </a:endParaRPr>
          </a:p>
          <a:p>
            <a:pPr marL="286385">
              <a:lnSpc>
                <a:spcPts val="2530"/>
              </a:lnSpc>
            </a:pPr>
            <a:r>
              <a:rPr sz="2400" spc="-5" dirty="0">
                <a:latin typeface="Times New Roman" pitchFamily="18" charset="0"/>
                <a:cs typeface="Times New Roman" pitchFamily="18" charset="0"/>
              </a:rPr>
              <a:t>selected</a:t>
            </a:r>
            <a:endParaRPr sz="2400" dirty="0">
              <a:latin typeface="Times New Roman" pitchFamily="18" charset="0"/>
              <a:cs typeface="Times New Roman" pitchFamily="18" charset="0"/>
            </a:endParaRPr>
          </a:p>
          <a:p>
            <a:pPr marL="560705" lvl="1" indent="-229235">
              <a:lnSpc>
                <a:spcPts val="2510"/>
              </a:lnSpc>
              <a:buClr>
                <a:srgbClr val="9B2C1F"/>
              </a:buClr>
              <a:buSzPct val="84090"/>
              <a:buChar char=""/>
              <a:tabLst>
                <a:tab pos="561340" algn="l"/>
              </a:tabLst>
            </a:pPr>
            <a:r>
              <a:rPr sz="2200" spc="-5" dirty="0">
                <a:latin typeface="Times New Roman" pitchFamily="18" charset="0"/>
                <a:cs typeface="Times New Roman" pitchFamily="18" charset="0"/>
              </a:rPr>
              <a:t>Animation</a:t>
            </a:r>
            <a:endParaRPr sz="2200" dirty="0">
              <a:latin typeface="Times New Roman" pitchFamily="18" charset="0"/>
              <a:cs typeface="Times New Roman" pitchFamily="18" charset="0"/>
            </a:endParaRPr>
          </a:p>
          <a:p>
            <a:pPr marL="560705" lvl="1" indent="-229235">
              <a:lnSpc>
                <a:spcPts val="2510"/>
              </a:lnSpc>
              <a:buClr>
                <a:srgbClr val="9B2C1F"/>
              </a:buClr>
              <a:buSzPct val="84090"/>
              <a:buChar char=""/>
              <a:tabLst>
                <a:tab pos="561340" algn="l"/>
              </a:tabLst>
            </a:pPr>
            <a:r>
              <a:rPr sz="2200" spc="-5" dirty="0">
                <a:latin typeface="Times New Roman" pitchFamily="18" charset="0"/>
                <a:cs typeface="Times New Roman" pitchFamily="18" charset="0"/>
              </a:rPr>
              <a:t>Slice-of-life</a:t>
            </a:r>
            <a:endParaRPr sz="2200" dirty="0">
              <a:latin typeface="Times New Roman" pitchFamily="18" charset="0"/>
              <a:cs typeface="Times New Roman" pitchFamily="18" charset="0"/>
            </a:endParaRPr>
          </a:p>
          <a:p>
            <a:pPr marL="560705" lvl="1" indent="-229235">
              <a:lnSpc>
                <a:spcPts val="2515"/>
              </a:lnSpc>
              <a:buClr>
                <a:srgbClr val="9B2C1F"/>
              </a:buClr>
              <a:buSzPct val="84090"/>
              <a:buChar char=""/>
              <a:tabLst>
                <a:tab pos="561340" algn="l"/>
              </a:tabLst>
            </a:pPr>
            <a:r>
              <a:rPr sz="2200" spc="-5" dirty="0">
                <a:latin typeface="Times New Roman" pitchFamily="18" charset="0"/>
                <a:cs typeface="Times New Roman" pitchFamily="18" charset="0"/>
              </a:rPr>
              <a:t>Dramatization</a:t>
            </a:r>
            <a:endParaRPr sz="2200" dirty="0">
              <a:latin typeface="Times New Roman" pitchFamily="18" charset="0"/>
              <a:cs typeface="Times New Roman" pitchFamily="18" charset="0"/>
            </a:endParaRPr>
          </a:p>
          <a:p>
            <a:pPr marL="560705" lvl="1" indent="-229235">
              <a:lnSpc>
                <a:spcPts val="2515"/>
              </a:lnSpc>
              <a:buClr>
                <a:srgbClr val="9B2C1F"/>
              </a:buClr>
              <a:buSzPct val="84090"/>
              <a:buChar char=""/>
              <a:tabLst>
                <a:tab pos="561340" algn="l"/>
              </a:tabLst>
            </a:pPr>
            <a:r>
              <a:rPr sz="2200" spc="-25" dirty="0">
                <a:latin typeface="Times New Roman" pitchFamily="18" charset="0"/>
                <a:cs typeface="Times New Roman" pitchFamily="18" charset="0"/>
              </a:rPr>
              <a:t>Testimonial</a:t>
            </a:r>
            <a:endParaRPr sz="2200" dirty="0">
              <a:latin typeface="Times New Roman" pitchFamily="18" charset="0"/>
              <a:cs typeface="Times New Roman" pitchFamily="18" charset="0"/>
            </a:endParaRPr>
          </a:p>
          <a:p>
            <a:pPr marL="560705" lvl="1" indent="-229235">
              <a:lnSpc>
                <a:spcPts val="2510"/>
              </a:lnSpc>
              <a:buClr>
                <a:srgbClr val="9B2C1F"/>
              </a:buClr>
              <a:buSzPct val="84090"/>
              <a:buChar char=""/>
              <a:tabLst>
                <a:tab pos="561340" algn="l"/>
              </a:tabLst>
            </a:pPr>
            <a:r>
              <a:rPr sz="2200" spc="-5" dirty="0">
                <a:latin typeface="Times New Roman" pitchFamily="18" charset="0"/>
                <a:cs typeface="Times New Roman" pitchFamily="18" charset="0"/>
              </a:rPr>
              <a:t>Authoritative</a:t>
            </a:r>
            <a:endParaRPr sz="2200" dirty="0">
              <a:latin typeface="Times New Roman" pitchFamily="18" charset="0"/>
              <a:cs typeface="Times New Roman" pitchFamily="18" charset="0"/>
            </a:endParaRPr>
          </a:p>
          <a:p>
            <a:pPr marL="560705" lvl="1" indent="-229235">
              <a:lnSpc>
                <a:spcPts val="2515"/>
              </a:lnSpc>
              <a:buClr>
                <a:srgbClr val="9B2C1F"/>
              </a:buClr>
              <a:buSzPct val="84090"/>
              <a:buChar char=""/>
              <a:tabLst>
                <a:tab pos="561340" algn="l"/>
              </a:tabLst>
            </a:pPr>
            <a:r>
              <a:rPr sz="2200" spc="-5" dirty="0">
                <a:latin typeface="Times New Roman" pitchFamily="18" charset="0"/>
                <a:cs typeface="Times New Roman" pitchFamily="18" charset="0"/>
              </a:rPr>
              <a:t>Demonstration</a:t>
            </a:r>
            <a:endParaRPr sz="2200" dirty="0">
              <a:latin typeface="Times New Roman" pitchFamily="18" charset="0"/>
              <a:cs typeface="Times New Roman" pitchFamily="18" charset="0"/>
            </a:endParaRPr>
          </a:p>
          <a:p>
            <a:pPr marL="560705" lvl="1" indent="-229235">
              <a:lnSpc>
                <a:spcPts val="2515"/>
              </a:lnSpc>
              <a:buClr>
                <a:srgbClr val="9B2C1F"/>
              </a:buClr>
              <a:buSzPct val="84090"/>
              <a:buChar char=""/>
              <a:tabLst>
                <a:tab pos="561340" algn="l"/>
              </a:tabLst>
            </a:pPr>
            <a:r>
              <a:rPr sz="2200" spc="-5" dirty="0">
                <a:latin typeface="Times New Roman" pitchFamily="18" charset="0"/>
                <a:cs typeface="Times New Roman" pitchFamily="18" charset="0"/>
              </a:rPr>
              <a:t>Fantasy</a:t>
            </a:r>
            <a:endParaRPr sz="2200" dirty="0">
              <a:latin typeface="Times New Roman" pitchFamily="18" charset="0"/>
              <a:cs typeface="Times New Roman" pitchFamily="18" charset="0"/>
            </a:endParaRPr>
          </a:p>
          <a:p>
            <a:pPr marL="560705" lvl="1" indent="-229235">
              <a:lnSpc>
                <a:spcPts val="2575"/>
              </a:lnSpc>
              <a:buClr>
                <a:srgbClr val="9B2C1F"/>
              </a:buClr>
              <a:buSzPct val="84090"/>
              <a:buChar char=""/>
              <a:tabLst>
                <a:tab pos="561340" algn="l"/>
              </a:tabLst>
            </a:pPr>
            <a:r>
              <a:rPr sz="2200" spc="-5" dirty="0">
                <a:latin typeface="Times New Roman" pitchFamily="18" charset="0"/>
                <a:cs typeface="Times New Roman" pitchFamily="18" charset="0"/>
              </a:rPr>
              <a:t>Informative</a:t>
            </a:r>
            <a:endParaRPr sz="22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0" y="342900"/>
            <a:ext cx="2506345" cy="504625"/>
          </a:xfrm>
          <a:prstGeom prst="rect">
            <a:avLst/>
          </a:prstGeom>
        </p:spPr>
        <p:txBody>
          <a:bodyPr vert="horz" wrap="square" lIns="0" tIns="12065" rIns="0" bIns="0" rtlCol="0">
            <a:spAutoFit/>
          </a:bodyPr>
          <a:lstStyle/>
          <a:p>
            <a:pPr marL="12700">
              <a:lnSpc>
                <a:spcPct val="100000"/>
              </a:lnSpc>
              <a:spcBef>
                <a:spcPts val="95"/>
              </a:spcBef>
            </a:pPr>
            <a:r>
              <a:rPr sz="3200" b="0" spc="-5" dirty="0">
                <a:latin typeface="Algerian" pitchFamily="82" charset="0"/>
              </a:rPr>
              <a:t>Animation</a:t>
            </a:r>
          </a:p>
        </p:txBody>
      </p:sp>
      <p:sp>
        <p:nvSpPr>
          <p:cNvPr id="4" name="object 4"/>
          <p:cNvSpPr txBox="1"/>
          <p:nvPr/>
        </p:nvSpPr>
        <p:spPr>
          <a:xfrm>
            <a:off x="383566" y="1128739"/>
            <a:ext cx="3554095" cy="2014013"/>
          </a:xfrm>
          <a:prstGeom prst="rect">
            <a:avLst/>
          </a:prstGeom>
        </p:spPr>
        <p:txBody>
          <a:bodyPr vert="horz" wrap="square" lIns="0" tIns="13335" rIns="0" bIns="0" rtlCol="0">
            <a:spAutoFit/>
          </a:bodyPr>
          <a:lstStyle/>
          <a:p>
            <a:pPr marL="286385" marR="5080" indent="-274320">
              <a:lnSpc>
                <a:spcPct val="100000"/>
              </a:lnSpc>
              <a:spcBef>
                <a:spcPts val="105"/>
              </a:spcBef>
              <a:buClr>
                <a:srgbClr val="D24717"/>
              </a:buClr>
              <a:buSzPct val="84615"/>
              <a:buChar char=""/>
              <a:tabLst>
                <a:tab pos="287020" algn="l"/>
              </a:tabLst>
            </a:pPr>
            <a:r>
              <a:rPr sz="2400" dirty="0">
                <a:latin typeface="Times New Roman" pitchFamily="18" charset="0"/>
                <a:cs typeface="Times New Roman" pitchFamily="18" charset="0"/>
              </a:rPr>
              <a:t>Has seen a lot of  development in</a:t>
            </a:r>
            <a:r>
              <a:rPr sz="2400" spc="-75" dirty="0">
                <a:latin typeface="Times New Roman" pitchFamily="18" charset="0"/>
                <a:cs typeface="Times New Roman" pitchFamily="18" charset="0"/>
              </a:rPr>
              <a:t> </a:t>
            </a:r>
            <a:r>
              <a:rPr sz="2400" dirty="0">
                <a:latin typeface="Times New Roman" pitchFamily="18" charset="0"/>
                <a:cs typeface="Times New Roman" pitchFamily="18" charset="0"/>
              </a:rPr>
              <a:t>recent  years.</a:t>
            </a:r>
          </a:p>
          <a:p>
            <a:pPr marL="287020" indent="-274320">
              <a:lnSpc>
                <a:spcPct val="100000"/>
              </a:lnSpc>
              <a:spcBef>
                <a:spcPts val="605"/>
              </a:spcBef>
              <a:buClr>
                <a:srgbClr val="D24717"/>
              </a:buClr>
              <a:buSzPct val="84615"/>
              <a:buChar char=""/>
              <a:tabLst>
                <a:tab pos="287020" algn="l"/>
              </a:tabLst>
            </a:pPr>
            <a:r>
              <a:rPr sz="2400" dirty="0">
                <a:latin typeface="Times New Roman" pitchFamily="18" charset="0"/>
                <a:cs typeface="Times New Roman" pitchFamily="18" charset="0"/>
              </a:rPr>
              <a:t>Rotoscoping</a:t>
            </a:r>
          </a:p>
          <a:p>
            <a:pPr marL="287020" indent="-274320">
              <a:lnSpc>
                <a:spcPct val="100000"/>
              </a:lnSpc>
              <a:spcBef>
                <a:spcPts val="600"/>
              </a:spcBef>
              <a:buClr>
                <a:srgbClr val="D24717"/>
              </a:buClr>
              <a:buSzPct val="84615"/>
              <a:buChar char=""/>
              <a:tabLst>
                <a:tab pos="287020" algn="l"/>
              </a:tabLst>
            </a:pPr>
            <a:r>
              <a:rPr sz="2400" dirty="0">
                <a:latin typeface="Times New Roman" pitchFamily="18" charset="0"/>
                <a:cs typeface="Times New Roman" pitchFamily="18" charset="0"/>
              </a:rPr>
              <a:t>Clay</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animation</a:t>
            </a:r>
          </a:p>
        </p:txBody>
      </p:sp>
      <p:grpSp>
        <p:nvGrpSpPr>
          <p:cNvPr id="5" name="object 5"/>
          <p:cNvGrpSpPr/>
          <p:nvPr/>
        </p:nvGrpSpPr>
        <p:grpSpPr>
          <a:xfrm>
            <a:off x="2727961" y="303275"/>
            <a:ext cx="6343015" cy="5165090"/>
            <a:chOff x="2727960" y="303275"/>
            <a:chExt cx="6343015" cy="5165090"/>
          </a:xfrm>
        </p:grpSpPr>
        <p:sp>
          <p:nvSpPr>
            <p:cNvPr id="6" name="object 6"/>
            <p:cNvSpPr/>
            <p:nvPr/>
          </p:nvSpPr>
          <p:spPr>
            <a:xfrm>
              <a:off x="4837176" y="303275"/>
              <a:ext cx="4224528" cy="30525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029200" y="495299"/>
              <a:ext cx="3840479" cy="26685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27960" y="2267711"/>
              <a:ext cx="2289048" cy="318363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919984" y="2459736"/>
              <a:ext cx="1904999" cy="279958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846320" y="3151631"/>
              <a:ext cx="4224528" cy="231648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038344" y="3343655"/>
              <a:ext cx="3840479" cy="1932432"/>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90500"/>
            <a:ext cx="8686800" cy="5409814"/>
          </a:xfrm>
          <a:prstGeom prst="rect">
            <a:avLst/>
          </a:prstGeom>
        </p:spPr>
        <p:txBody>
          <a:bodyPr vert="horz" wrap="square" lIns="0" tIns="64135" rIns="0" bIns="0" rtlCol="0">
            <a:spAutoFit/>
          </a:bodyPr>
          <a:lstStyle/>
          <a:p>
            <a:pPr marL="12700" marR="5080" algn="just">
              <a:lnSpc>
                <a:spcPct val="80000"/>
              </a:lnSpc>
              <a:spcBef>
                <a:spcPts val="505"/>
              </a:spcBef>
            </a:pPr>
            <a:r>
              <a:rPr sz="3200" dirty="0">
                <a:solidFill>
                  <a:srgbClr val="FF0000"/>
                </a:solidFill>
                <a:latin typeface="Algerian" pitchFamily="82" charset="0"/>
                <a:cs typeface="Times New Roman"/>
              </a:rPr>
              <a:t>Slice-of-Life</a:t>
            </a:r>
            <a:r>
              <a:rPr sz="2200" dirty="0">
                <a:latin typeface="Algerian" pitchFamily="82" charset="0"/>
                <a:cs typeface="Times New Roman"/>
              </a:rPr>
              <a:t> </a:t>
            </a:r>
            <a:r>
              <a:rPr sz="2200" dirty="0">
                <a:latin typeface="Times New Roman"/>
                <a:cs typeface="Times New Roman"/>
              </a:rPr>
              <a:t>In slice-of-life commercials, advertisers attempt to provide solutions to the  everyday problems consumers or businesses face. This format was made famous by Procter  &amp; Gamble during the early days of television advertising in the 1950s. The advertisements  normally show the common experiences and especially the problems people encounter. Then,  the good or service is made available to solve the problem. The most common slice-of-life  format has four components:</a:t>
            </a:r>
          </a:p>
          <a:p>
            <a:pPr marL="161290" indent="-148590" algn="just">
              <a:lnSpc>
                <a:spcPct val="100000"/>
              </a:lnSpc>
              <a:spcBef>
                <a:spcPts val="1600"/>
              </a:spcBef>
              <a:buSzPct val="94117"/>
              <a:buAutoNum type="arabicPeriod"/>
              <a:tabLst>
                <a:tab pos="161290" algn="l"/>
              </a:tabLst>
            </a:pPr>
            <a:r>
              <a:rPr sz="2200" dirty="0">
                <a:latin typeface="Times New Roman"/>
                <a:cs typeface="Times New Roman"/>
              </a:rPr>
              <a:t>Encounter</a:t>
            </a:r>
          </a:p>
          <a:p>
            <a:pPr marL="224790" indent="-212090" algn="just">
              <a:lnSpc>
                <a:spcPct val="100000"/>
              </a:lnSpc>
              <a:spcBef>
                <a:spcPts val="1590"/>
              </a:spcBef>
              <a:buFont typeface="Times New Roman"/>
              <a:buAutoNum type="arabicPeriod"/>
              <a:tabLst>
                <a:tab pos="224790" algn="l"/>
              </a:tabLst>
            </a:pPr>
            <a:r>
              <a:rPr sz="2200" dirty="0">
                <a:latin typeface="Times New Roman"/>
                <a:cs typeface="Times New Roman"/>
              </a:rPr>
              <a:t>Problem</a:t>
            </a:r>
          </a:p>
          <a:p>
            <a:pPr marL="215900" indent="-203200" algn="just">
              <a:lnSpc>
                <a:spcPct val="100000"/>
              </a:lnSpc>
              <a:spcBef>
                <a:spcPts val="1590"/>
              </a:spcBef>
              <a:buAutoNum type="arabicPeriod"/>
              <a:tabLst>
                <a:tab pos="215900" algn="l"/>
              </a:tabLst>
            </a:pPr>
            <a:r>
              <a:rPr sz="2200" dirty="0">
                <a:latin typeface="Times New Roman"/>
                <a:cs typeface="Times New Roman"/>
              </a:rPr>
              <a:t>Interaction</a:t>
            </a:r>
          </a:p>
          <a:p>
            <a:pPr marL="224790" indent="-212090" algn="just">
              <a:lnSpc>
                <a:spcPct val="100000"/>
              </a:lnSpc>
              <a:spcBef>
                <a:spcPts val="1590"/>
              </a:spcBef>
              <a:buFont typeface="Times New Roman"/>
              <a:buAutoNum type="arabicPeriod"/>
              <a:tabLst>
                <a:tab pos="224790" algn="l"/>
              </a:tabLst>
            </a:pPr>
            <a:r>
              <a:rPr sz="2200" dirty="0">
                <a:latin typeface="Times New Roman"/>
                <a:cs typeface="Times New Roman"/>
              </a:rPr>
              <a:t>Solution</a:t>
            </a:r>
          </a:p>
          <a:p>
            <a:pPr algn="just">
              <a:lnSpc>
                <a:spcPct val="100000"/>
              </a:lnSpc>
              <a:spcBef>
                <a:spcPts val="40"/>
              </a:spcBef>
            </a:pPr>
            <a:endParaRPr sz="2200" dirty="0">
              <a:latin typeface="Times New Roman"/>
              <a:cs typeface="Times New Roman"/>
            </a:endParaRPr>
          </a:p>
          <a:p>
            <a:pPr marL="12700" marR="232410" algn="just">
              <a:lnSpc>
                <a:spcPct val="80100"/>
              </a:lnSpc>
              <a:spcBef>
                <a:spcPts val="5"/>
              </a:spcBef>
            </a:pPr>
            <a:r>
              <a:rPr sz="2200" dirty="0">
                <a:latin typeface="Times New Roman"/>
                <a:cs typeface="Times New Roman"/>
              </a:rPr>
              <a:t>In some of the ads, the actors portray the dilemma or problem and solve the problems  themselves. In others, a voice-over explains the benefits or solution to the problem that the  good, service, or company provides.</a:t>
            </a:r>
          </a:p>
        </p:txBody>
      </p:sp>
      <p:sp>
        <p:nvSpPr>
          <p:cNvPr id="6" name="object 10"/>
          <p:cNvSpPr/>
          <p:nvPr/>
        </p:nvSpPr>
        <p:spPr>
          <a:xfrm>
            <a:off x="4038600" y="2476500"/>
            <a:ext cx="3962400" cy="1828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88924"/>
            <a:ext cx="8458200" cy="505267"/>
          </a:xfrm>
          <a:prstGeom prst="rect">
            <a:avLst/>
          </a:prstGeom>
        </p:spPr>
        <p:txBody>
          <a:bodyPr vert="horz" wrap="square" lIns="0" tIns="12700" rIns="0" bIns="0" rtlCol="0">
            <a:spAutoFit/>
          </a:bodyPr>
          <a:lstStyle/>
          <a:p>
            <a:pPr marL="565150" marR="5080" indent="-552450">
              <a:lnSpc>
                <a:spcPct val="100000"/>
              </a:lnSpc>
              <a:spcBef>
                <a:spcPts val="100"/>
              </a:spcBef>
            </a:pPr>
            <a:r>
              <a:rPr sz="3200" b="1" spc="-30" dirty="0">
                <a:latin typeface="Algerian" pitchFamily="82" charset="0"/>
                <a:cs typeface="Times New Roman"/>
              </a:rPr>
              <a:t>Integrated</a:t>
            </a:r>
            <a:r>
              <a:rPr sz="3200" b="1" spc="-85" dirty="0">
                <a:latin typeface="Algerian" pitchFamily="82" charset="0"/>
                <a:cs typeface="Times New Roman"/>
              </a:rPr>
              <a:t> </a:t>
            </a:r>
            <a:r>
              <a:rPr sz="3200" b="1" spc="-75" dirty="0">
                <a:latin typeface="Algerian" pitchFamily="82" charset="0"/>
                <a:cs typeface="Times New Roman"/>
              </a:rPr>
              <a:t>Marketing  </a:t>
            </a:r>
            <a:r>
              <a:rPr sz="3200" b="1" spc="5" dirty="0">
                <a:latin typeface="Algerian" pitchFamily="82" charset="0"/>
                <a:cs typeface="Times New Roman"/>
              </a:rPr>
              <a:t>Communications</a:t>
            </a:r>
            <a:endParaRPr sz="3200" dirty="0">
              <a:latin typeface="Algerian" pitchFamily="82" charset="0"/>
              <a:cs typeface="Times New Roman"/>
            </a:endParaRPr>
          </a:p>
        </p:txBody>
      </p:sp>
      <p:sp>
        <p:nvSpPr>
          <p:cNvPr id="3" name="object 3"/>
          <p:cNvSpPr txBox="1"/>
          <p:nvPr/>
        </p:nvSpPr>
        <p:spPr>
          <a:xfrm>
            <a:off x="609624" y="1562104"/>
            <a:ext cx="118745" cy="320601"/>
          </a:xfrm>
          <a:prstGeom prst="rect">
            <a:avLst/>
          </a:prstGeom>
        </p:spPr>
        <p:txBody>
          <a:bodyPr vert="horz" wrap="square" lIns="0" tIns="12700" rIns="0" bIns="0" rtlCol="0">
            <a:spAutoFit/>
          </a:bodyPr>
          <a:lstStyle/>
          <a:p>
            <a:pPr marL="12700">
              <a:lnSpc>
                <a:spcPct val="100000"/>
              </a:lnSpc>
              <a:spcBef>
                <a:spcPts val="100"/>
              </a:spcBef>
            </a:pPr>
            <a:r>
              <a:rPr sz="2000" spc="-1270" dirty="0">
                <a:latin typeface="UnDotum"/>
                <a:cs typeface="UnDotum"/>
              </a:rPr>
              <a:t></a:t>
            </a:r>
            <a:endParaRPr sz="2000">
              <a:latin typeface="UnDotum"/>
              <a:cs typeface="UnDotum"/>
            </a:endParaRPr>
          </a:p>
        </p:txBody>
      </p:sp>
      <p:sp>
        <p:nvSpPr>
          <p:cNvPr id="4" name="object 4"/>
          <p:cNvSpPr txBox="1"/>
          <p:nvPr/>
        </p:nvSpPr>
        <p:spPr>
          <a:xfrm>
            <a:off x="1066800" y="1104912"/>
            <a:ext cx="7371715" cy="1175963"/>
          </a:xfrm>
          <a:prstGeom prst="rect">
            <a:avLst/>
          </a:prstGeom>
        </p:spPr>
        <p:txBody>
          <a:bodyPr vert="horz" wrap="square" lIns="0" tIns="46990" rIns="0" bIns="0" rtlCol="0">
            <a:spAutoFit/>
          </a:bodyPr>
          <a:lstStyle/>
          <a:p>
            <a:pPr marL="12700" marR="5080" algn="just">
              <a:lnSpc>
                <a:spcPts val="2160"/>
              </a:lnSpc>
              <a:spcBef>
                <a:spcPts val="370"/>
              </a:spcBef>
            </a:pPr>
            <a:r>
              <a:rPr sz="2000" b="1" spc="5" dirty="0">
                <a:latin typeface="Times New Roman"/>
                <a:cs typeface="Times New Roman"/>
              </a:rPr>
              <a:t>T</a:t>
            </a:r>
            <a:r>
              <a:rPr sz="2000" spc="5" dirty="0">
                <a:latin typeface="Times New Roman"/>
                <a:cs typeface="Times New Roman"/>
              </a:rPr>
              <a:t>he </a:t>
            </a:r>
            <a:r>
              <a:rPr sz="2000" spc="-45" dirty="0">
                <a:latin typeface="Times New Roman"/>
                <a:cs typeface="Times New Roman"/>
              </a:rPr>
              <a:t>essence </a:t>
            </a:r>
            <a:r>
              <a:rPr sz="2000" spc="-5" dirty="0">
                <a:latin typeface="Times New Roman"/>
                <a:cs typeface="Times New Roman"/>
              </a:rPr>
              <a:t>of </a:t>
            </a:r>
            <a:r>
              <a:rPr sz="2000" spc="-25" dirty="0">
                <a:latin typeface="Times New Roman"/>
                <a:cs typeface="Times New Roman"/>
              </a:rPr>
              <a:t>an integrated </a:t>
            </a:r>
            <a:r>
              <a:rPr sz="2000" spc="-45" dirty="0">
                <a:latin typeface="Times New Roman"/>
                <a:cs typeface="Times New Roman"/>
              </a:rPr>
              <a:t>marketing </a:t>
            </a:r>
            <a:r>
              <a:rPr sz="2000" spc="-30" dirty="0">
                <a:latin typeface="Times New Roman"/>
                <a:cs typeface="Times New Roman"/>
              </a:rPr>
              <a:t>communications </a:t>
            </a:r>
            <a:r>
              <a:rPr sz="2000" spc="-80" dirty="0">
                <a:latin typeface="Times New Roman"/>
                <a:cs typeface="Times New Roman"/>
              </a:rPr>
              <a:t>is </a:t>
            </a:r>
            <a:r>
              <a:rPr sz="2000" spc="-55" dirty="0">
                <a:latin typeface="Times New Roman"/>
                <a:cs typeface="Times New Roman"/>
              </a:rPr>
              <a:t>designing  </a:t>
            </a:r>
            <a:r>
              <a:rPr sz="2000" spc="-50" dirty="0">
                <a:latin typeface="Times New Roman"/>
                <a:cs typeface="Times New Roman"/>
              </a:rPr>
              <a:t>messages </a:t>
            </a:r>
            <a:r>
              <a:rPr sz="2000" dirty="0">
                <a:latin typeface="Times New Roman"/>
                <a:cs typeface="Times New Roman"/>
              </a:rPr>
              <a:t>that </a:t>
            </a:r>
            <a:r>
              <a:rPr sz="2000" spc="-65" dirty="0">
                <a:latin typeface="Times New Roman"/>
                <a:cs typeface="Times New Roman"/>
              </a:rPr>
              <a:t>effectively </a:t>
            </a:r>
            <a:r>
              <a:rPr sz="2000" spc="-45" dirty="0">
                <a:latin typeface="Times New Roman"/>
                <a:cs typeface="Times New Roman"/>
              </a:rPr>
              <a:t>reaches </a:t>
            </a:r>
            <a:r>
              <a:rPr sz="2000" spc="-10" dirty="0">
                <a:latin typeface="Times New Roman"/>
                <a:cs typeface="Times New Roman"/>
              </a:rPr>
              <a:t>the </a:t>
            </a:r>
            <a:r>
              <a:rPr sz="2000" spc="-25" dirty="0">
                <a:latin typeface="Times New Roman"/>
                <a:cs typeface="Times New Roman"/>
              </a:rPr>
              <a:t>target </a:t>
            </a:r>
            <a:r>
              <a:rPr sz="2000" spc="-50" dirty="0">
                <a:latin typeface="Times New Roman"/>
                <a:cs typeface="Times New Roman"/>
              </a:rPr>
              <a:t>audience. </a:t>
            </a:r>
            <a:r>
              <a:rPr sz="2000" spc="-40" dirty="0">
                <a:latin typeface="Times New Roman"/>
                <a:cs typeface="Times New Roman"/>
              </a:rPr>
              <a:t>They </a:t>
            </a:r>
            <a:r>
              <a:rPr sz="2000" spc="-45" dirty="0">
                <a:latin typeface="Times New Roman"/>
                <a:cs typeface="Times New Roman"/>
              </a:rPr>
              <a:t>are designed </a:t>
            </a:r>
            <a:r>
              <a:rPr sz="2000" spc="20" dirty="0">
                <a:latin typeface="Times New Roman"/>
                <a:cs typeface="Times New Roman"/>
              </a:rPr>
              <a:t>to  </a:t>
            </a:r>
            <a:r>
              <a:rPr sz="2000" spc="-40" dirty="0">
                <a:latin typeface="Times New Roman"/>
                <a:cs typeface="Times New Roman"/>
              </a:rPr>
              <a:t>change </a:t>
            </a:r>
            <a:r>
              <a:rPr sz="2000" spc="5" dirty="0">
                <a:latin typeface="Times New Roman"/>
                <a:cs typeface="Times New Roman"/>
              </a:rPr>
              <a:t>or </a:t>
            </a:r>
            <a:r>
              <a:rPr sz="2000" spc="-30" dirty="0">
                <a:latin typeface="Times New Roman"/>
                <a:cs typeface="Times New Roman"/>
              </a:rPr>
              <a:t>shape </a:t>
            </a:r>
            <a:r>
              <a:rPr sz="2000" spc="-35" dirty="0">
                <a:latin typeface="Times New Roman"/>
                <a:cs typeface="Times New Roman"/>
              </a:rPr>
              <a:t>attitudes. </a:t>
            </a:r>
            <a:r>
              <a:rPr sz="2000" spc="-40" dirty="0">
                <a:latin typeface="Times New Roman"/>
                <a:cs typeface="Times New Roman"/>
              </a:rPr>
              <a:t>They </a:t>
            </a:r>
            <a:r>
              <a:rPr sz="2000" spc="-25" dirty="0">
                <a:latin typeface="Times New Roman"/>
                <a:cs typeface="Times New Roman"/>
              </a:rPr>
              <a:t>must </a:t>
            </a:r>
            <a:r>
              <a:rPr sz="2000" spc="-20" dirty="0">
                <a:latin typeface="Times New Roman"/>
                <a:cs typeface="Times New Roman"/>
              </a:rPr>
              <a:t>be </a:t>
            </a:r>
            <a:r>
              <a:rPr sz="2000" spc="-25" dirty="0">
                <a:latin typeface="Times New Roman"/>
                <a:cs typeface="Times New Roman"/>
              </a:rPr>
              <a:t>remembered. </a:t>
            </a:r>
            <a:r>
              <a:rPr sz="2000" spc="-40" dirty="0">
                <a:latin typeface="Times New Roman"/>
                <a:cs typeface="Times New Roman"/>
              </a:rPr>
              <a:t>They </a:t>
            </a:r>
            <a:r>
              <a:rPr sz="2000" spc="-30" dirty="0">
                <a:latin typeface="Times New Roman"/>
                <a:cs typeface="Times New Roman"/>
              </a:rPr>
              <a:t>should </a:t>
            </a:r>
            <a:r>
              <a:rPr sz="2000" spc="-60" dirty="0">
                <a:latin typeface="Times New Roman"/>
                <a:cs typeface="Times New Roman"/>
              </a:rPr>
              <a:t>lead </a:t>
            </a:r>
            <a:r>
              <a:rPr sz="2000" spc="25" dirty="0">
                <a:latin typeface="Times New Roman"/>
                <a:cs typeface="Times New Roman"/>
              </a:rPr>
              <a:t>to  </a:t>
            </a:r>
            <a:r>
              <a:rPr sz="2000" spc="-30" dirty="0">
                <a:latin typeface="Times New Roman"/>
                <a:cs typeface="Times New Roman"/>
              </a:rPr>
              <a:t>some </a:t>
            </a:r>
            <a:r>
              <a:rPr sz="2000" spc="-40" dirty="0">
                <a:latin typeface="Times New Roman"/>
                <a:cs typeface="Times New Roman"/>
              </a:rPr>
              <a:t>kind </a:t>
            </a:r>
            <a:r>
              <a:rPr sz="2000" spc="-5" dirty="0">
                <a:latin typeface="Times New Roman"/>
                <a:cs typeface="Times New Roman"/>
              </a:rPr>
              <a:t>of </a:t>
            </a:r>
            <a:r>
              <a:rPr sz="2000" dirty="0">
                <a:latin typeface="Times New Roman"/>
                <a:cs typeface="Times New Roman"/>
              </a:rPr>
              <a:t>short- </a:t>
            </a:r>
            <a:r>
              <a:rPr sz="2000" spc="10" dirty="0">
                <a:latin typeface="Times New Roman"/>
                <a:cs typeface="Times New Roman"/>
              </a:rPr>
              <a:t>or </a:t>
            </a:r>
            <a:r>
              <a:rPr sz="2000" spc="-45" dirty="0">
                <a:latin typeface="Times New Roman"/>
                <a:cs typeface="Times New Roman"/>
              </a:rPr>
              <a:t>long- </a:t>
            </a:r>
            <a:r>
              <a:rPr sz="2000" spc="10" dirty="0">
                <a:latin typeface="Times New Roman"/>
                <a:cs typeface="Times New Roman"/>
              </a:rPr>
              <a:t>term</a:t>
            </a:r>
            <a:r>
              <a:rPr sz="2000" spc="-105" dirty="0">
                <a:latin typeface="Times New Roman"/>
                <a:cs typeface="Times New Roman"/>
              </a:rPr>
              <a:t> </a:t>
            </a:r>
            <a:r>
              <a:rPr sz="2000" spc="-35" dirty="0">
                <a:latin typeface="Times New Roman"/>
                <a:cs typeface="Times New Roman"/>
              </a:rPr>
              <a:t>action.</a:t>
            </a:r>
            <a:endParaRPr sz="2000" dirty="0">
              <a:latin typeface="Times New Roman"/>
              <a:cs typeface="Times New Roman"/>
            </a:endParaRPr>
          </a:p>
        </p:txBody>
      </p:sp>
      <p:sp>
        <p:nvSpPr>
          <p:cNvPr id="5" name="object 5"/>
          <p:cNvSpPr txBox="1"/>
          <p:nvPr/>
        </p:nvSpPr>
        <p:spPr>
          <a:xfrm>
            <a:off x="609624" y="2857512"/>
            <a:ext cx="118745" cy="320601"/>
          </a:xfrm>
          <a:prstGeom prst="rect">
            <a:avLst/>
          </a:prstGeom>
        </p:spPr>
        <p:txBody>
          <a:bodyPr vert="horz" wrap="square" lIns="0" tIns="12700" rIns="0" bIns="0" rtlCol="0">
            <a:spAutoFit/>
          </a:bodyPr>
          <a:lstStyle/>
          <a:p>
            <a:pPr marL="12700">
              <a:lnSpc>
                <a:spcPct val="100000"/>
              </a:lnSpc>
              <a:spcBef>
                <a:spcPts val="100"/>
              </a:spcBef>
            </a:pPr>
            <a:r>
              <a:rPr sz="2000" spc="-1270" dirty="0">
                <a:latin typeface="UnDotum"/>
                <a:cs typeface="UnDotum"/>
              </a:rPr>
              <a:t></a:t>
            </a:r>
            <a:endParaRPr sz="2000" dirty="0">
              <a:latin typeface="UnDotum"/>
              <a:cs typeface="UnDotum"/>
            </a:endParaRPr>
          </a:p>
        </p:txBody>
      </p:sp>
      <p:sp>
        <p:nvSpPr>
          <p:cNvPr id="6" name="object 6"/>
          <p:cNvSpPr txBox="1"/>
          <p:nvPr/>
        </p:nvSpPr>
        <p:spPr>
          <a:xfrm>
            <a:off x="1066806" y="2476512"/>
            <a:ext cx="7351395" cy="1175963"/>
          </a:xfrm>
          <a:prstGeom prst="rect">
            <a:avLst/>
          </a:prstGeom>
        </p:spPr>
        <p:txBody>
          <a:bodyPr vert="horz" wrap="square" lIns="0" tIns="46990" rIns="0" bIns="0" rtlCol="0">
            <a:spAutoFit/>
          </a:bodyPr>
          <a:lstStyle/>
          <a:p>
            <a:pPr marL="12700" marR="5080" algn="just">
              <a:lnSpc>
                <a:spcPts val="2160"/>
              </a:lnSpc>
              <a:spcBef>
                <a:spcPts val="370"/>
              </a:spcBef>
            </a:pPr>
            <a:r>
              <a:rPr sz="2000" spc="-55" dirty="0">
                <a:latin typeface="Times New Roman"/>
                <a:cs typeface="Times New Roman"/>
              </a:rPr>
              <a:t>Marketing messages travel </a:t>
            </a:r>
            <a:r>
              <a:rPr sz="2000" spc="-40" dirty="0">
                <a:latin typeface="Times New Roman"/>
                <a:cs typeface="Times New Roman"/>
              </a:rPr>
              <a:t>in </a:t>
            </a:r>
            <a:r>
              <a:rPr sz="2000" spc="-35" dirty="0">
                <a:latin typeface="Times New Roman"/>
                <a:cs typeface="Times New Roman"/>
              </a:rPr>
              <a:t>two </a:t>
            </a:r>
            <a:r>
              <a:rPr sz="2000" spc="-120" dirty="0">
                <a:latin typeface="Times New Roman"/>
                <a:cs typeface="Times New Roman"/>
              </a:rPr>
              <a:t>ways. </a:t>
            </a:r>
            <a:r>
              <a:rPr sz="2000" spc="-30" dirty="0">
                <a:latin typeface="Times New Roman"/>
                <a:cs typeface="Times New Roman"/>
              </a:rPr>
              <a:t>First, </a:t>
            </a:r>
            <a:r>
              <a:rPr sz="2000" spc="-80" dirty="0">
                <a:latin typeface="Times New Roman"/>
                <a:cs typeface="Times New Roman"/>
              </a:rPr>
              <a:t>a </a:t>
            </a:r>
            <a:r>
              <a:rPr sz="2000" spc="-30" dirty="0">
                <a:latin typeface="Times New Roman"/>
                <a:cs typeface="Times New Roman"/>
              </a:rPr>
              <a:t>personal </a:t>
            </a:r>
            <a:r>
              <a:rPr sz="2000" spc="-55" dirty="0">
                <a:latin typeface="Times New Roman"/>
                <a:cs typeface="Times New Roman"/>
              </a:rPr>
              <a:t>message </a:t>
            </a:r>
            <a:r>
              <a:rPr sz="2000" spc="-40" dirty="0">
                <a:latin typeface="Times New Roman"/>
                <a:cs typeface="Times New Roman"/>
              </a:rPr>
              <a:t>can </a:t>
            </a:r>
            <a:r>
              <a:rPr sz="2000" spc="-25" dirty="0">
                <a:latin typeface="Times New Roman"/>
                <a:cs typeface="Times New Roman"/>
              </a:rPr>
              <a:t>be  </a:t>
            </a:r>
            <a:r>
              <a:rPr sz="2000" spc="-55" dirty="0">
                <a:latin typeface="Times New Roman"/>
                <a:cs typeface="Times New Roman"/>
              </a:rPr>
              <a:t>delivered </a:t>
            </a:r>
            <a:r>
              <a:rPr sz="2000" spc="-10" dirty="0">
                <a:latin typeface="Times New Roman"/>
                <a:cs typeface="Times New Roman"/>
              </a:rPr>
              <a:t>through </a:t>
            </a:r>
            <a:r>
              <a:rPr sz="2000" spc="-80" dirty="0">
                <a:latin typeface="Times New Roman"/>
                <a:cs typeface="Times New Roman"/>
              </a:rPr>
              <a:t>a </a:t>
            </a:r>
            <a:r>
              <a:rPr sz="2000" spc="-30" dirty="0">
                <a:latin typeface="Times New Roman"/>
                <a:cs typeface="Times New Roman"/>
              </a:rPr>
              <a:t>personal </a:t>
            </a:r>
            <a:r>
              <a:rPr sz="2000" spc="-35" dirty="0">
                <a:latin typeface="Times New Roman"/>
                <a:cs typeface="Times New Roman"/>
              </a:rPr>
              <a:t>medium. </a:t>
            </a:r>
            <a:r>
              <a:rPr sz="2000" spc="-90" dirty="0">
                <a:latin typeface="Times New Roman"/>
                <a:cs typeface="Times New Roman"/>
              </a:rPr>
              <a:t>A </a:t>
            </a:r>
            <a:r>
              <a:rPr sz="2000" spc="-65" dirty="0">
                <a:latin typeface="Times New Roman"/>
                <a:cs typeface="Times New Roman"/>
              </a:rPr>
              <a:t>sales </a:t>
            </a:r>
            <a:r>
              <a:rPr sz="2000" spc="-5" dirty="0">
                <a:latin typeface="Times New Roman"/>
                <a:cs typeface="Times New Roman"/>
              </a:rPr>
              <a:t>rep </a:t>
            </a:r>
            <a:r>
              <a:rPr sz="2000" spc="-55" dirty="0">
                <a:latin typeface="Times New Roman"/>
                <a:cs typeface="Times New Roman"/>
              </a:rPr>
              <a:t>closing </a:t>
            </a:r>
            <a:r>
              <a:rPr sz="2000" spc="-5" dirty="0">
                <a:latin typeface="Times New Roman"/>
                <a:cs typeface="Times New Roman"/>
              </a:rPr>
              <a:t>the </a:t>
            </a:r>
            <a:r>
              <a:rPr sz="2000" spc="-60" dirty="0">
                <a:latin typeface="Times New Roman"/>
                <a:cs typeface="Times New Roman"/>
              </a:rPr>
              <a:t>deal, </a:t>
            </a:r>
            <a:r>
              <a:rPr sz="2000" spc="-55" dirty="0">
                <a:latin typeface="Times New Roman"/>
                <a:cs typeface="Times New Roman"/>
              </a:rPr>
              <a:t>shaking  </a:t>
            </a:r>
            <a:r>
              <a:rPr sz="2000" spc="-5" dirty="0">
                <a:latin typeface="Times New Roman"/>
                <a:cs typeface="Times New Roman"/>
              </a:rPr>
              <a:t>the </a:t>
            </a:r>
            <a:r>
              <a:rPr sz="2000" spc="-15" dirty="0">
                <a:latin typeface="Times New Roman"/>
                <a:cs typeface="Times New Roman"/>
              </a:rPr>
              <a:t>hand </a:t>
            </a:r>
            <a:r>
              <a:rPr sz="2000" spc="-5" dirty="0">
                <a:latin typeface="Times New Roman"/>
                <a:cs typeface="Times New Roman"/>
              </a:rPr>
              <a:t>of the </a:t>
            </a:r>
            <a:r>
              <a:rPr sz="2000" spc="-55" dirty="0">
                <a:latin typeface="Times New Roman"/>
                <a:cs typeface="Times New Roman"/>
              </a:rPr>
              <a:t>buyer, </a:t>
            </a:r>
            <a:r>
              <a:rPr sz="2000" spc="-85" dirty="0">
                <a:latin typeface="Times New Roman"/>
                <a:cs typeface="Times New Roman"/>
              </a:rPr>
              <a:t>giving </a:t>
            </a:r>
            <a:r>
              <a:rPr sz="2000" spc="-80" dirty="0">
                <a:latin typeface="Times New Roman"/>
                <a:cs typeface="Times New Roman"/>
              </a:rPr>
              <a:t>a </a:t>
            </a:r>
            <a:r>
              <a:rPr sz="2000" spc="-45" dirty="0">
                <a:latin typeface="Times New Roman"/>
                <a:cs typeface="Times New Roman"/>
              </a:rPr>
              <a:t>reassuring </a:t>
            </a:r>
            <a:r>
              <a:rPr sz="2000" spc="-10" dirty="0">
                <a:latin typeface="Times New Roman"/>
                <a:cs typeface="Times New Roman"/>
              </a:rPr>
              <a:t>tap </a:t>
            </a:r>
            <a:r>
              <a:rPr sz="2000" spc="15" dirty="0">
                <a:latin typeface="Times New Roman"/>
                <a:cs typeface="Times New Roman"/>
              </a:rPr>
              <a:t>on </a:t>
            </a:r>
            <a:r>
              <a:rPr sz="2000" spc="-5" dirty="0">
                <a:latin typeface="Times New Roman"/>
                <a:cs typeface="Times New Roman"/>
              </a:rPr>
              <a:t>the </a:t>
            </a:r>
            <a:r>
              <a:rPr sz="2000" spc="-35" dirty="0">
                <a:latin typeface="Times New Roman"/>
                <a:cs typeface="Times New Roman"/>
              </a:rPr>
              <a:t>shoulder, </a:t>
            </a:r>
            <a:r>
              <a:rPr sz="2000" spc="-20" dirty="0">
                <a:latin typeface="Times New Roman"/>
                <a:cs typeface="Times New Roman"/>
              </a:rPr>
              <a:t>and </a:t>
            </a:r>
            <a:r>
              <a:rPr sz="2000" spc="-65" dirty="0">
                <a:latin typeface="Times New Roman"/>
                <a:cs typeface="Times New Roman"/>
              </a:rPr>
              <a:t>smiling  </a:t>
            </a:r>
            <a:r>
              <a:rPr sz="2000" spc="-75" dirty="0">
                <a:latin typeface="Times New Roman"/>
                <a:cs typeface="Times New Roman"/>
              </a:rPr>
              <a:t>while</a:t>
            </a:r>
            <a:r>
              <a:rPr sz="2000" spc="10" dirty="0">
                <a:latin typeface="Times New Roman"/>
                <a:cs typeface="Times New Roman"/>
              </a:rPr>
              <a:t> </a:t>
            </a:r>
            <a:r>
              <a:rPr sz="2000" spc="-60" dirty="0">
                <a:latin typeface="Times New Roman"/>
                <a:cs typeface="Times New Roman"/>
              </a:rPr>
              <a:t>talking</a:t>
            </a:r>
            <a:r>
              <a:rPr sz="2000" spc="5" dirty="0">
                <a:latin typeface="Times New Roman"/>
                <a:cs typeface="Times New Roman"/>
              </a:rPr>
              <a:t> </a:t>
            </a:r>
            <a:r>
              <a:rPr sz="2000" spc="-75" dirty="0">
                <a:latin typeface="Times New Roman"/>
                <a:cs typeface="Times New Roman"/>
              </a:rPr>
              <a:t>is</a:t>
            </a:r>
            <a:r>
              <a:rPr sz="2000" spc="5" dirty="0">
                <a:latin typeface="Times New Roman"/>
                <a:cs typeface="Times New Roman"/>
              </a:rPr>
              <a:t> </a:t>
            </a:r>
            <a:r>
              <a:rPr sz="2000" spc="-65" dirty="0">
                <a:latin typeface="Times New Roman"/>
                <a:cs typeface="Times New Roman"/>
              </a:rPr>
              <a:t>delivering</a:t>
            </a:r>
            <a:r>
              <a:rPr sz="2000" spc="5" dirty="0">
                <a:latin typeface="Times New Roman"/>
                <a:cs typeface="Times New Roman"/>
              </a:rPr>
              <a:t> </a:t>
            </a:r>
            <a:r>
              <a:rPr sz="2000" spc="-80" dirty="0">
                <a:latin typeface="Times New Roman"/>
                <a:cs typeface="Times New Roman"/>
              </a:rPr>
              <a:t>a</a:t>
            </a:r>
            <a:r>
              <a:rPr sz="2000" spc="10" dirty="0">
                <a:latin typeface="Times New Roman"/>
                <a:cs typeface="Times New Roman"/>
              </a:rPr>
              <a:t> </a:t>
            </a:r>
            <a:r>
              <a:rPr sz="2000" spc="-55" dirty="0">
                <a:latin typeface="Times New Roman"/>
                <a:cs typeface="Times New Roman"/>
              </a:rPr>
              <a:t>message</a:t>
            </a:r>
            <a:r>
              <a:rPr sz="2000" spc="15" dirty="0">
                <a:latin typeface="Times New Roman"/>
                <a:cs typeface="Times New Roman"/>
              </a:rPr>
              <a:t> </a:t>
            </a:r>
            <a:r>
              <a:rPr sz="2000" spc="-45" dirty="0">
                <a:latin typeface="Times New Roman"/>
                <a:cs typeface="Times New Roman"/>
              </a:rPr>
              <a:t>in</a:t>
            </a:r>
            <a:r>
              <a:rPr sz="2000" spc="10" dirty="0">
                <a:latin typeface="Times New Roman"/>
                <a:cs typeface="Times New Roman"/>
              </a:rPr>
              <a:t> </a:t>
            </a:r>
            <a:r>
              <a:rPr sz="2000" spc="-30" dirty="0">
                <a:latin typeface="Times New Roman"/>
                <a:cs typeface="Times New Roman"/>
              </a:rPr>
              <a:t>an</a:t>
            </a:r>
            <a:r>
              <a:rPr sz="2000" spc="10" dirty="0">
                <a:latin typeface="Times New Roman"/>
                <a:cs typeface="Times New Roman"/>
              </a:rPr>
              <a:t> </a:t>
            </a:r>
            <a:r>
              <a:rPr sz="2000" spc="-40" dirty="0">
                <a:latin typeface="Times New Roman"/>
                <a:cs typeface="Times New Roman"/>
              </a:rPr>
              <a:t>intimate,</a:t>
            </a:r>
            <a:r>
              <a:rPr sz="2000" spc="15" dirty="0">
                <a:latin typeface="Times New Roman"/>
                <a:cs typeface="Times New Roman"/>
              </a:rPr>
              <a:t> </a:t>
            </a:r>
            <a:r>
              <a:rPr sz="2000" spc="-45" dirty="0">
                <a:latin typeface="Times New Roman"/>
                <a:cs typeface="Times New Roman"/>
              </a:rPr>
              <a:t>warm,</a:t>
            </a:r>
            <a:r>
              <a:rPr sz="2000" spc="10" dirty="0">
                <a:latin typeface="Times New Roman"/>
                <a:cs typeface="Times New Roman"/>
              </a:rPr>
              <a:t> </a:t>
            </a:r>
            <a:r>
              <a:rPr sz="2000" spc="-15" dirty="0">
                <a:latin typeface="Times New Roman"/>
                <a:cs typeface="Times New Roman"/>
              </a:rPr>
              <a:t>human</a:t>
            </a:r>
            <a:r>
              <a:rPr sz="2000" dirty="0">
                <a:latin typeface="Times New Roman"/>
                <a:cs typeface="Times New Roman"/>
              </a:rPr>
              <a:t> </a:t>
            </a:r>
            <a:r>
              <a:rPr sz="2000" spc="-35" dirty="0">
                <a:latin typeface="Times New Roman"/>
                <a:cs typeface="Times New Roman"/>
              </a:rPr>
              <a:t>fashion.</a:t>
            </a:r>
            <a:endParaRPr sz="2000" dirty="0">
              <a:latin typeface="Times New Roman"/>
              <a:cs typeface="Times New Roman"/>
            </a:endParaRPr>
          </a:p>
        </p:txBody>
      </p:sp>
      <p:sp>
        <p:nvSpPr>
          <p:cNvPr id="7" name="object 7"/>
          <p:cNvSpPr txBox="1"/>
          <p:nvPr/>
        </p:nvSpPr>
        <p:spPr>
          <a:xfrm>
            <a:off x="609624" y="4457712"/>
            <a:ext cx="118745" cy="320601"/>
          </a:xfrm>
          <a:prstGeom prst="rect">
            <a:avLst/>
          </a:prstGeom>
        </p:spPr>
        <p:txBody>
          <a:bodyPr vert="horz" wrap="square" lIns="0" tIns="12700" rIns="0" bIns="0" rtlCol="0">
            <a:spAutoFit/>
          </a:bodyPr>
          <a:lstStyle/>
          <a:p>
            <a:pPr marL="12700">
              <a:lnSpc>
                <a:spcPct val="100000"/>
              </a:lnSpc>
              <a:spcBef>
                <a:spcPts val="100"/>
              </a:spcBef>
            </a:pPr>
            <a:r>
              <a:rPr sz="2000" spc="-1270" dirty="0">
                <a:latin typeface="UnDotum"/>
                <a:cs typeface="UnDotum"/>
              </a:rPr>
              <a:t></a:t>
            </a:r>
            <a:endParaRPr sz="2000">
              <a:latin typeface="UnDotum"/>
              <a:cs typeface="UnDotum"/>
            </a:endParaRPr>
          </a:p>
        </p:txBody>
      </p:sp>
      <p:sp>
        <p:nvSpPr>
          <p:cNvPr id="8" name="object 8"/>
          <p:cNvSpPr txBox="1"/>
          <p:nvPr/>
        </p:nvSpPr>
        <p:spPr>
          <a:xfrm>
            <a:off x="1078230" y="3908436"/>
            <a:ext cx="7385684" cy="1458091"/>
          </a:xfrm>
          <a:prstGeom prst="rect">
            <a:avLst/>
          </a:prstGeom>
        </p:spPr>
        <p:txBody>
          <a:bodyPr vert="horz" wrap="square" lIns="0" tIns="46990" rIns="0" bIns="0" rtlCol="0">
            <a:spAutoFit/>
          </a:bodyPr>
          <a:lstStyle/>
          <a:p>
            <a:pPr marL="459740" marR="5080" indent="-447675" algn="just">
              <a:lnSpc>
                <a:spcPts val="2160"/>
              </a:lnSpc>
              <a:spcBef>
                <a:spcPts val="370"/>
              </a:spcBef>
            </a:pPr>
            <a:r>
              <a:rPr sz="2000" dirty="0">
                <a:latin typeface="Times New Roman"/>
                <a:cs typeface="Times New Roman"/>
              </a:rPr>
              <a:t>The </a:t>
            </a:r>
            <a:r>
              <a:rPr sz="2000" spc="-25" dirty="0">
                <a:latin typeface="Times New Roman"/>
                <a:cs typeface="Times New Roman"/>
              </a:rPr>
              <a:t>second </a:t>
            </a:r>
            <a:r>
              <a:rPr sz="2000" spc="-135" dirty="0">
                <a:latin typeface="Times New Roman"/>
                <a:cs typeface="Times New Roman"/>
              </a:rPr>
              <a:t>way </a:t>
            </a:r>
            <a:r>
              <a:rPr sz="2000" spc="-45" dirty="0">
                <a:latin typeface="Times New Roman"/>
                <a:cs typeface="Times New Roman"/>
              </a:rPr>
              <a:t>marketing </a:t>
            </a:r>
            <a:r>
              <a:rPr sz="2000" spc="-50" dirty="0">
                <a:latin typeface="Times New Roman"/>
                <a:cs typeface="Times New Roman"/>
              </a:rPr>
              <a:t>messages </a:t>
            </a:r>
            <a:r>
              <a:rPr sz="2000" spc="-55" dirty="0">
                <a:latin typeface="Times New Roman"/>
                <a:cs typeface="Times New Roman"/>
              </a:rPr>
              <a:t>travel </a:t>
            </a:r>
            <a:r>
              <a:rPr sz="2000" spc="-80" dirty="0">
                <a:latin typeface="Times New Roman"/>
                <a:cs typeface="Times New Roman"/>
              </a:rPr>
              <a:t>is </a:t>
            </a:r>
            <a:r>
              <a:rPr sz="2000" spc="-10" dirty="0">
                <a:latin typeface="Times New Roman"/>
                <a:cs typeface="Times New Roman"/>
              </a:rPr>
              <a:t>through </a:t>
            </a:r>
            <a:r>
              <a:rPr sz="2000" spc="-5" dirty="0">
                <a:latin typeface="Times New Roman"/>
                <a:cs typeface="Times New Roman"/>
              </a:rPr>
              <a:t>the </a:t>
            </a:r>
            <a:r>
              <a:rPr sz="2000" spc="-50" dirty="0">
                <a:latin typeface="Times New Roman"/>
                <a:cs typeface="Times New Roman"/>
              </a:rPr>
              <a:t>various </a:t>
            </a:r>
            <a:r>
              <a:rPr sz="2000" dirty="0">
                <a:latin typeface="Times New Roman"/>
                <a:cs typeface="Times New Roman"/>
              </a:rPr>
              <a:t>forms </a:t>
            </a:r>
            <a:r>
              <a:rPr lang="en-US" sz="2000" dirty="0">
                <a:latin typeface="Times New Roman"/>
                <a:cs typeface="Times New Roman"/>
              </a:rPr>
              <a:t> </a:t>
            </a:r>
            <a:r>
              <a:rPr sz="2000" spc="-5" dirty="0">
                <a:latin typeface="Times New Roman"/>
                <a:cs typeface="Times New Roman"/>
              </a:rPr>
              <a:t>of</a:t>
            </a:r>
            <a:r>
              <a:rPr lang="en-US" sz="2000" spc="-5" dirty="0">
                <a:latin typeface="Times New Roman"/>
                <a:cs typeface="Times New Roman"/>
              </a:rPr>
              <a:t> </a:t>
            </a:r>
            <a:r>
              <a:rPr sz="2000" spc="-45" dirty="0">
                <a:latin typeface="Times New Roman"/>
                <a:cs typeface="Times New Roman"/>
              </a:rPr>
              <a:t>advertising </a:t>
            </a:r>
            <a:r>
              <a:rPr sz="2000" spc="-50" dirty="0">
                <a:latin typeface="Times New Roman"/>
                <a:cs typeface="Times New Roman"/>
              </a:rPr>
              <a:t>media. </a:t>
            </a:r>
            <a:r>
              <a:rPr sz="2000" spc="-90" dirty="0">
                <a:latin typeface="Times New Roman"/>
                <a:cs typeface="Times New Roman"/>
              </a:rPr>
              <a:t>Many </a:t>
            </a:r>
            <a:r>
              <a:rPr sz="2000" spc="-5" dirty="0">
                <a:latin typeface="Times New Roman"/>
                <a:cs typeface="Times New Roman"/>
              </a:rPr>
              <a:t>of </a:t>
            </a:r>
            <a:r>
              <a:rPr sz="2000" spc="-25" dirty="0">
                <a:latin typeface="Times New Roman"/>
                <a:cs typeface="Times New Roman"/>
              </a:rPr>
              <a:t>these </a:t>
            </a:r>
            <a:r>
              <a:rPr sz="2000" spc="-50" dirty="0">
                <a:latin typeface="Times New Roman"/>
                <a:cs typeface="Times New Roman"/>
              </a:rPr>
              <a:t>media </a:t>
            </a:r>
            <a:r>
              <a:rPr sz="2000" spc="-45" dirty="0">
                <a:latin typeface="Times New Roman"/>
                <a:cs typeface="Times New Roman"/>
              </a:rPr>
              <a:t>are </a:t>
            </a:r>
            <a:r>
              <a:rPr sz="2000" spc="-50" dirty="0">
                <a:latin typeface="Times New Roman"/>
                <a:cs typeface="Times New Roman"/>
              </a:rPr>
              <a:t>completely</a:t>
            </a:r>
            <a:r>
              <a:rPr sz="2000" spc="200" dirty="0">
                <a:latin typeface="Times New Roman"/>
                <a:cs typeface="Times New Roman"/>
              </a:rPr>
              <a:t> </a:t>
            </a:r>
            <a:r>
              <a:rPr sz="2000" i="1" spc="-180" dirty="0">
                <a:latin typeface="Times New Roman"/>
                <a:cs typeface="Times New Roman"/>
              </a:rPr>
              <a:t>impersonal</a:t>
            </a:r>
            <a:r>
              <a:rPr sz="2000" spc="-180" dirty="0">
                <a:latin typeface="Times New Roman"/>
                <a:cs typeface="Times New Roman"/>
              </a:rPr>
              <a:t>.</a:t>
            </a:r>
            <a:endParaRPr sz="2000" dirty="0">
              <a:latin typeface="Times New Roman"/>
              <a:cs typeface="Times New Roman"/>
            </a:endParaRPr>
          </a:p>
          <a:p>
            <a:pPr marL="12700" marR="206375" algn="just">
              <a:lnSpc>
                <a:spcPts val="2160"/>
              </a:lnSpc>
            </a:pPr>
            <a:r>
              <a:rPr sz="2000" spc="-60" dirty="0">
                <a:latin typeface="Times New Roman"/>
                <a:cs typeface="Times New Roman"/>
              </a:rPr>
              <a:t>Television </a:t>
            </a:r>
            <a:r>
              <a:rPr sz="2000" spc="-35" dirty="0">
                <a:latin typeface="Times New Roman"/>
                <a:cs typeface="Times New Roman"/>
              </a:rPr>
              <a:t>sets </a:t>
            </a:r>
            <a:r>
              <a:rPr sz="2000" spc="-45" dirty="0">
                <a:latin typeface="Times New Roman"/>
                <a:cs typeface="Times New Roman"/>
              </a:rPr>
              <a:t>are </a:t>
            </a:r>
            <a:r>
              <a:rPr sz="2000" spc="-30" dirty="0">
                <a:latin typeface="Times New Roman"/>
                <a:cs typeface="Times New Roman"/>
              </a:rPr>
              <a:t>indifferent </a:t>
            </a:r>
            <a:r>
              <a:rPr sz="2000" spc="-60" dirty="0">
                <a:latin typeface="Times New Roman"/>
                <a:cs typeface="Times New Roman"/>
              </a:rPr>
              <a:t>as </a:t>
            </a:r>
            <a:r>
              <a:rPr sz="2000" spc="25" dirty="0">
                <a:latin typeface="Times New Roman"/>
                <a:cs typeface="Times New Roman"/>
              </a:rPr>
              <a:t>to </a:t>
            </a:r>
            <a:r>
              <a:rPr sz="2000" spc="-40" dirty="0">
                <a:latin typeface="Times New Roman"/>
                <a:cs typeface="Times New Roman"/>
              </a:rPr>
              <a:t>what </a:t>
            </a:r>
            <a:r>
              <a:rPr sz="2000" spc="-30" dirty="0">
                <a:latin typeface="Times New Roman"/>
                <a:cs typeface="Times New Roman"/>
              </a:rPr>
              <a:t>appears </a:t>
            </a:r>
            <a:r>
              <a:rPr sz="2000" spc="20" dirty="0">
                <a:latin typeface="Times New Roman"/>
                <a:cs typeface="Times New Roman"/>
              </a:rPr>
              <a:t>on </a:t>
            </a:r>
            <a:r>
              <a:rPr sz="2000" spc="-5" dirty="0">
                <a:latin typeface="Times New Roman"/>
                <a:cs typeface="Times New Roman"/>
              </a:rPr>
              <a:t>the </a:t>
            </a:r>
            <a:r>
              <a:rPr sz="2000" spc="-40" dirty="0">
                <a:latin typeface="Times New Roman"/>
                <a:cs typeface="Times New Roman"/>
              </a:rPr>
              <a:t>screen. </a:t>
            </a:r>
            <a:r>
              <a:rPr sz="2000" spc="-50" dirty="0">
                <a:latin typeface="Times New Roman"/>
                <a:cs typeface="Times New Roman"/>
              </a:rPr>
              <a:t>Radios  </a:t>
            </a:r>
            <a:r>
              <a:rPr sz="2000" spc="-65" dirty="0">
                <a:latin typeface="Times New Roman"/>
                <a:cs typeface="Times New Roman"/>
              </a:rPr>
              <a:t>deliver </a:t>
            </a:r>
            <a:r>
              <a:rPr sz="2000" spc="-80" dirty="0">
                <a:latin typeface="Times New Roman"/>
                <a:cs typeface="Times New Roman"/>
              </a:rPr>
              <a:t>any </a:t>
            </a:r>
            <a:r>
              <a:rPr sz="2000" spc="-10" dirty="0">
                <a:latin typeface="Times New Roman"/>
                <a:cs typeface="Times New Roman"/>
              </a:rPr>
              <a:t>sound </a:t>
            </a:r>
            <a:r>
              <a:rPr sz="2000" dirty="0">
                <a:latin typeface="Times New Roman"/>
                <a:cs typeface="Times New Roman"/>
              </a:rPr>
              <a:t>that </a:t>
            </a:r>
            <a:r>
              <a:rPr sz="2000" spc="-35" dirty="0">
                <a:latin typeface="Times New Roman"/>
                <a:cs typeface="Times New Roman"/>
              </a:rPr>
              <a:t>can </a:t>
            </a:r>
            <a:r>
              <a:rPr sz="2000" spc="-20" dirty="0">
                <a:latin typeface="Times New Roman"/>
                <a:cs typeface="Times New Roman"/>
              </a:rPr>
              <a:t>be transmitted. </a:t>
            </a:r>
            <a:r>
              <a:rPr sz="2000" spc="-15" dirty="0">
                <a:latin typeface="Times New Roman"/>
                <a:cs typeface="Times New Roman"/>
              </a:rPr>
              <a:t>Computer </a:t>
            </a:r>
            <a:r>
              <a:rPr sz="2000" spc="-35" dirty="0">
                <a:latin typeface="Times New Roman"/>
                <a:cs typeface="Times New Roman"/>
              </a:rPr>
              <a:t>screens </a:t>
            </a:r>
            <a:r>
              <a:rPr sz="2000" spc="-45" dirty="0">
                <a:latin typeface="Times New Roman"/>
                <a:cs typeface="Times New Roman"/>
              </a:rPr>
              <a:t>are </a:t>
            </a:r>
            <a:r>
              <a:rPr sz="2000" spc="-20" dirty="0">
                <a:latin typeface="Times New Roman"/>
                <a:cs typeface="Times New Roman"/>
              </a:rPr>
              <a:t>nothing  </a:t>
            </a:r>
            <a:r>
              <a:rPr sz="2000" spc="-15" dirty="0">
                <a:latin typeface="Times New Roman"/>
                <a:cs typeface="Times New Roman"/>
              </a:rPr>
              <a:t>more </a:t>
            </a:r>
            <a:r>
              <a:rPr sz="2000" spc="-5" dirty="0">
                <a:latin typeface="Times New Roman"/>
                <a:cs typeface="Times New Roman"/>
              </a:rPr>
              <a:t>than </a:t>
            </a:r>
            <a:r>
              <a:rPr sz="2000" spc="-35" dirty="0">
                <a:latin typeface="Times New Roman"/>
                <a:cs typeface="Times New Roman"/>
              </a:rPr>
              <a:t>special-purpose </a:t>
            </a:r>
            <a:r>
              <a:rPr sz="2000" spc="-50" dirty="0">
                <a:latin typeface="Times New Roman"/>
                <a:cs typeface="Times New Roman"/>
              </a:rPr>
              <a:t>television</a:t>
            </a:r>
            <a:r>
              <a:rPr sz="2000" spc="80" dirty="0">
                <a:latin typeface="Times New Roman"/>
                <a:cs typeface="Times New Roman"/>
              </a:rPr>
              <a:t> </a:t>
            </a:r>
            <a:r>
              <a:rPr sz="2000" spc="-50" dirty="0">
                <a:latin typeface="Times New Roman"/>
                <a:cs typeface="Times New Roman"/>
              </a:rPr>
              <a:t>screens.</a:t>
            </a:r>
            <a:endParaRPr sz="2000" dirty="0">
              <a:latin typeface="Times New Roman"/>
              <a:cs typeface="Times New Roman"/>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0" y="952500"/>
            <a:ext cx="8589010" cy="4233333"/>
            <a:chOff x="462280" y="1689100"/>
            <a:chExt cx="8589010" cy="5080000"/>
          </a:xfrm>
        </p:grpSpPr>
        <p:sp>
          <p:nvSpPr>
            <p:cNvPr id="3" name="object 3"/>
            <p:cNvSpPr/>
            <p:nvPr/>
          </p:nvSpPr>
          <p:spPr>
            <a:xfrm>
              <a:off x="462280" y="1841500"/>
              <a:ext cx="3423920" cy="47866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40150" y="1841500"/>
              <a:ext cx="3289300" cy="2463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210300" y="1841500"/>
              <a:ext cx="2840990" cy="2463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92650" y="4305300"/>
              <a:ext cx="3289300" cy="246380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057400" y="190501"/>
            <a:ext cx="5306060" cy="505267"/>
          </a:xfrm>
          <a:prstGeom prst="rect">
            <a:avLst/>
          </a:prstGeom>
        </p:spPr>
        <p:txBody>
          <a:bodyPr vert="horz" wrap="square" lIns="0" tIns="12700" rIns="0" bIns="0" rtlCol="0">
            <a:spAutoFit/>
          </a:bodyPr>
          <a:lstStyle/>
          <a:p>
            <a:pPr marL="12700" algn="ctr">
              <a:lnSpc>
                <a:spcPct val="100000"/>
              </a:lnSpc>
              <a:spcBef>
                <a:spcPts val="100"/>
              </a:spcBef>
            </a:pPr>
            <a:r>
              <a:rPr sz="3200" b="0" spc="-155" dirty="0">
                <a:latin typeface="Algerian" pitchFamily="82" charset="0"/>
              </a:rPr>
              <a:t>Slice-Of-Life</a:t>
            </a:r>
            <a:endParaRPr sz="3200" b="0" dirty="0">
              <a:latin typeface="Algerian" pitchFamily="82" charset="0"/>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342900"/>
            <a:ext cx="7010400"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0" y="266700"/>
            <a:ext cx="3382010" cy="504625"/>
          </a:xfrm>
          <a:prstGeom prst="rect">
            <a:avLst/>
          </a:prstGeom>
        </p:spPr>
        <p:txBody>
          <a:bodyPr vert="horz" wrap="square" lIns="0" tIns="12065" rIns="0" bIns="0" rtlCol="0">
            <a:spAutoFit/>
          </a:bodyPr>
          <a:lstStyle/>
          <a:p>
            <a:pPr marL="12700">
              <a:lnSpc>
                <a:spcPct val="100000"/>
              </a:lnSpc>
              <a:spcBef>
                <a:spcPts val="95"/>
              </a:spcBef>
            </a:pPr>
            <a:r>
              <a:rPr sz="3200" b="0" spc="-5" dirty="0">
                <a:latin typeface="Algerian" pitchFamily="82" charset="0"/>
              </a:rPr>
              <a:t>Dramatization</a:t>
            </a:r>
          </a:p>
        </p:txBody>
      </p:sp>
      <p:sp>
        <p:nvSpPr>
          <p:cNvPr id="4" name="object 4"/>
          <p:cNvSpPr txBox="1"/>
          <p:nvPr/>
        </p:nvSpPr>
        <p:spPr>
          <a:xfrm>
            <a:off x="993444" y="1155306"/>
            <a:ext cx="6179820" cy="1720984"/>
          </a:xfrm>
          <a:prstGeom prst="rect">
            <a:avLst/>
          </a:prstGeom>
        </p:spPr>
        <p:txBody>
          <a:bodyPr vert="horz" wrap="square" lIns="0" tIns="88900" rIns="0" bIns="0" rtlCol="0">
            <a:spAutoFit/>
          </a:bodyPr>
          <a:lstStyle/>
          <a:p>
            <a:pPr marL="286385" indent="-274320">
              <a:lnSpc>
                <a:spcPct val="100000"/>
              </a:lnSpc>
              <a:spcBef>
                <a:spcPts val="700"/>
              </a:spcBef>
              <a:buClr>
                <a:srgbClr val="D24717"/>
              </a:buClr>
              <a:buSzPct val="84615"/>
              <a:buChar char=""/>
              <a:tabLst>
                <a:tab pos="287020" algn="l"/>
              </a:tabLst>
            </a:pPr>
            <a:r>
              <a:rPr sz="2400" dirty="0">
                <a:latin typeface="Times New Roman" pitchFamily="18" charset="0"/>
                <a:cs typeface="Times New Roman" pitchFamily="18" charset="0"/>
              </a:rPr>
              <a:t>It is similar to the slice-of-life</a:t>
            </a:r>
            <a:r>
              <a:rPr sz="2400" spc="-40" dirty="0">
                <a:latin typeface="Times New Roman" pitchFamily="18" charset="0"/>
                <a:cs typeface="Times New Roman" pitchFamily="18" charset="0"/>
              </a:rPr>
              <a:t> </a:t>
            </a:r>
            <a:r>
              <a:rPr sz="2400" spc="-35" dirty="0">
                <a:latin typeface="Times New Roman" pitchFamily="18" charset="0"/>
                <a:cs typeface="Times New Roman" pitchFamily="18" charset="0"/>
              </a:rPr>
              <a:t>framework.</a:t>
            </a:r>
            <a:endParaRPr sz="2400" dirty="0">
              <a:latin typeface="Times New Roman" pitchFamily="18" charset="0"/>
              <a:cs typeface="Times New Roman" pitchFamily="18" charset="0"/>
            </a:endParaRPr>
          </a:p>
          <a:p>
            <a:pPr marL="286385" marR="76200" indent="-274320">
              <a:lnSpc>
                <a:spcPct val="100000"/>
              </a:lnSpc>
              <a:spcBef>
                <a:spcPts val="600"/>
              </a:spcBef>
              <a:buClr>
                <a:srgbClr val="D24717"/>
              </a:buClr>
              <a:buSzPct val="84615"/>
              <a:buChar char=""/>
              <a:tabLst>
                <a:tab pos="287020" algn="l"/>
              </a:tabLst>
            </a:pPr>
            <a:r>
              <a:rPr sz="2400" spc="-15" dirty="0">
                <a:latin typeface="Times New Roman" pitchFamily="18" charset="0"/>
                <a:cs typeface="Times New Roman" pitchFamily="18" charset="0"/>
              </a:rPr>
              <a:t>However, </a:t>
            </a:r>
            <a:r>
              <a:rPr sz="2400" dirty="0">
                <a:latin typeface="Times New Roman" pitchFamily="18" charset="0"/>
                <a:cs typeface="Times New Roman" pitchFamily="18" charset="0"/>
              </a:rPr>
              <a:t>the intensity of the situation </a:t>
            </a:r>
            <a:r>
              <a:rPr sz="2400" spc="-215" dirty="0">
                <a:latin typeface="Times New Roman" pitchFamily="18" charset="0"/>
                <a:cs typeface="Times New Roman" pitchFamily="18" charset="0"/>
              </a:rPr>
              <a:t>is  </a:t>
            </a:r>
            <a:r>
              <a:rPr sz="2400" dirty="0">
                <a:latin typeface="Times New Roman" pitchFamily="18" charset="0"/>
                <a:cs typeface="Times New Roman" pitchFamily="18" charset="0"/>
              </a:rPr>
              <a:t>heightened in this</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framework.</a:t>
            </a:r>
          </a:p>
          <a:p>
            <a:pPr marL="286385" indent="-274320">
              <a:lnSpc>
                <a:spcPct val="100000"/>
              </a:lnSpc>
              <a:spcBef>
                <a:spcPts val="600"/>
              </a:spcBef>
              <a:buClr>
                <a:srgbClr val="D24717"/>
              </a:buClr>
              <a:buSzPct val="84615"/>
              <a:buChar char=""/>
              <a:tabLst>
                <a:tab pos="287020" algn="l"/>
              </a:tabLst>
            </a:pPr>
            <a:r>
              <a:rPr sz="2400" dirty="0">
                <a:latin typeface="Times New Roman" pitchFamily="18" charset="0"/>
                <a:cs typeface="Times New Roman" pitchFamily="18" charset="0"/>
              </a:rPr>
              <a:t>Make it</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Big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571500"/>
            <a:ext cx="6166104" cy="4533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190500"/>
            <a:ext cx="7620000" cy="53644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09800" y="190500"/>
            <a:ext cx="4492930" cy="627736"/>
          </a:xfrm>
          <a:prstGeom prst="rect">
            <a:avLst/>
          </a:prstGeom>
        </p:spPr>
        <p:txBody>
          <a:bodyPr vert="horz" wrap="square" lIns="0" tIns="12065" rIns="0" bIns="0" rtlCol="0">
            <a:spAutoFit/>
          </a:bodyPr>
          <a:lstStyle/>
          <a:p>
            <a:pPr marL="12700">
              <a:lnSpc>
                <a:spcPct val="100000"/>
              </a:lnSpc>
              <a:spcBef>
                <a:spcPts val="95"/>
              </a:spcBef>
            </a:pPr>
            <a:r>
              <a:rPr b="0" spc="-310" dirty="0">
                <a:solidFill>
                  <a:schemeClr val="accent6">
                    <a:lumMod val="75000"/>
                  </a:schemeClr>
                </a:solidFill>
                <a:latin typeface="Algerian" pitchFamily="82" charset="0"/>
              </a:rPr>
              <a:t>T</a:t>
            </a:r>
            <a:r>
              <a:rPr b="0" spc="-5" dirty="0">
                <a:solidFill>
                  <a:schemeClr val="accent6">
                    <a:lumMod val="75000"/>
                  </a:schemeClr>
                </a:solidFill>
                <a:latin typeface="Algerian" pitchFamily="82" charset="0"/>
              </a:rPr>
              <a:t>estimonials</a:t>
            </a:r>
          </a:p>
        </p:txBody>
      </p:sp>
      <p:sp>
        <p:nvSpPr>
          <p:cNvPr id="4" name="object 4"/>
          <p:cNvSpPr txBox="1"/>
          <p:nvPr/>
        </p:nvSpPr>
        <p:spPr>
          <a:xfrm>
            <a:off x="993470" y="1232409"/>
            <a:ext cx="7484109" cy="4013919"/>
          </a:xfrm>
          <a:prstGeom prst="rect">
            <a:avLst/>
          </a:prstGeom>
        </p:spPr>
        <p:txBody>
          <a:bodyPr vert="horz" wrap="square" lIns="0" tIns="12700" rIns="0" bIns="0" rtlCol="0">
            <a:spAutoFit/>
          </a:bodyPr>
          <a:lstStyle/>
          <a:p>
            <a:pPr marL="286385" marR="1019810" indent="-274320">
              <a:lnSpc>
                <a:spcPct val="100000"/>
              </a:lnSpc>
              <a:spcBef>
                <a:spcPts val="100"/>
              </a:spcBef>
              <a:buClr>
                <a:srgbClr val="D24717"/>
              </a:buClr>
              <a:buSzPct val="85416"/>
              <a:buChar char=""/>
              <a:tabLst>
                <a:tab pos="286385" algn="l"/>
                <a:tab pos="287020" algn="l"/>
              </a:tabLst>
            </a:pPr>
            <a:r>
              <a:rPr sz="2400" spc="-5" dirty="0">
                <a:latin typeface="Arial"/>
                <a:cs typeface="Arial"/>
              </a:rPr>
              <a:t>Especially </a:t>
            </a:r>
            <a:r>
              <a:rPr sz="2400" dirty="0">
                <a:latin typeface="Arial"/>
                <a:cs typeface="Arial"/>
              </a:rPr>
              <a:t>successful </a:t>
            </a:r>
            <a:r>
              <a:rPr sz="2400" spc="-5" dirty="0">
                <a:latin typeface="Arial"/>
                <a:cs typeface="Arial"/>
              </a:rPr>
              <a:t>in </a:t>
            </a:r>
            <a:r>
              <a:rPr sz="2400" dirty="0">
                <a:latin typeface="Arial"/>
                <a:cs typeface="Arial"/>
              </a:rPr>
              <a:t>the B2B </a:t>
            </a:r>
            <a:r>
              <a:rPr sz="2400" spc="-5" dirty="0">
                <a:latin typeface="Arial"/>
                <a:cs typeface="Arial"/>
              </a:rPr>
              <a:t>and services  marketing </a:t>
            </a:r>
            <a:r>
              <a:rPr sz="2400" dirty="0">
                <a:latin typeface="Arial"/>
                <a:cs typeface="Arial"/>
              </a:rPr>
              <a:t>sectors.</a:t>
            </a:r>
            <a:endParaRPr sz="2400">
              <a:latin typeface="Arial"/>
              <a:cs typeface="Arial"/>
            </a:endParaRPr>
          </a:p>
          <a:p>
            <a:pPr marL="286385" indent="-274320">
              <a:lnSpc>
                <a:spcPct val="100000"/>
              </a:lnSpc>
              <a:spcBef>
                <a:spcPts val="600"/>
              </a:spcBef>
              <a:buClr>
                <a:srgbClr val="D24717"/>
              </a:buClr>
              <a:buSzPct val="85416"/>
              <a:buChar char=""/>
              <a:tabLst>
                <a:tab pos="286385" algn="l"/>
                <a:tab pos="287020" algn="l"/>
              </a:tabLst>
            </a:pPr>
            <a:r>
              <a:rPr sz="2400" spc="-5" dirty="0">
                <a:latin typeface="Arial"/>
                <a:cs typeface="Arial"/>
              </a:rPr>
              <a:t>Customer </a:t>
            </a:r>
            <a:r>
              <a:rPr sz="2400" dirty="0">
                <a:latin typeface="Arial"/>
                <a:cs typeface="Arial"/>
              </a:rPr>
              <a:t>is </a:t>
            </a:r>
            <a:r>
              <a:rPr sz="2400" spc="-5" dirty="0">
                <a:latin typeface="Arial"/>
                <a:cs typeface="Arial"/>
              </a:rPr>
              <a:t>presented </a:t>
            </a:r>
            <a:r>
              <a:rPr sz="2400" dirty="0">
                <a:latin typeface="Arial"/>
                <a:cs typeface="Arial"/>
              </a:rPr>
              <a:t>in an ad </a:t>
            </a:r>
            <a:r>
              <a:rPr sz="2400" spc="-5" dirty="0">
                <a:latin typeface="Arial"/>
                <a:cs typeface="Arial"/>
              </a:rPr>
              <a:t>talking about</a:t>
            </a:r>
            <a:r>
              <a:rPr sz="2400" spc="45" dirty="0">
                <a:latin typeface="Arial"/>
                <a:cs typeface="Arial"/>
              </a:rPr>
              <a:t> </a:t>
            </a:r>
            <a:r>
              <a:rPr sz="2400" dirty="0">
                <a:latin typeface="Arial"/>
                <a:cs typeface="Arial"/>
              </a:rPr>
              <a:t>a</a:t>
            </a:r>
            <a:endParaRPr sz="2400">
              <a:latin typeface="Arial"/>
              <a:cs typeface="Arial"/>
            </a:endParaRPr>
          </a:p>
          <a:p>
            <a:pPr marL="286385">
              <a:lnSpc>
                <a:spcPct val="100000"/>
              </a:lnSpc>
            </a:pPr>
            <a:r>
              <a:rPr sz="2400" spc="-5" dirty="0">
                <a:latin typeface="Arial"/>
                <a:cs typeface="Arial"/>
              </a:rPr>
              <a:t>positive experience with a</a:t>
            </a:r>
            <a:r>
              <a:rPr sz="2400" spc="70" dirty="0">
                <a:latin typeface="Arial"/>
                <a:cs typeface="Arial"/>
              </a:rPr>
              <a:t> </a:t>
            </a:r>
            <a:r>
              <a:rPr sz="2400" dirty="0">
                <a:latin typeface="Arial"/>
                <a:cs typeface="Arial"/>
              </a:rPr>
              <a:t>product.</a:t>
            </a:r>
            <a:endParaRPr sz="2400">
              <a:latin typeface="Arial"/>
              <a:cs typeface="Arial"/>
            </a:endParaRPr>
          </a:p>
          <a:p>
            <a:pPr marL="286385" indent="-274320">
              <a:lnSpc>
                <a:spcPct val="100000"/>
              </a:lnSpc>
              <a:spcBef>
                <a:spcPts val="600"/>
              </a:spcBef>
              <a:buClr>
                <a:srgbClr val="D24717"/>
              </a:buClr>
              <a:buSzPct val="85416"/>
              <a:buChar char=""/>
              <a:tabLst>
                <a:tab pos="286385" algn="l"/>
                <a:tab pos="287020" algn="l"/>
              </a:tabLst>
            </a:pPr>
            <a:r>
              <a:rPr sz="2400" dirty="0">
                <a:latin typeface="Arial"/>
                <a:cs typeface="Arial"/>
              </a:rPr>
              <a:t>It </a:t>
            </a:r>
            <a:r>
              <a:rPr sz="2400" spc="-5" dirty="0">
                <a:latin typeface="Arial"/>
                <a:cs typeface="Arial"/>
              </a:rPr>
              <a:t>is an </a:t>
            </a:r>
            <a:r>
              <a:rPr sz="2400" spc="-10" dirty="0">
                <a:latin typeface="Arial"/>
                <a:cs typeface="Arial"/>
              </a:rPr>
              <a:t>effective </a:t>
            </a:r>
            <a:r>
              <a:rPr sz="2400" spc="-5" dirty="0">
                <a:latin typeface="Arial"/>
                <a:cs typeface="Arial"/>
              </a:rPr>
              <a:t>method </a:t>
            </a:r>
            <a:r>
              <a:rPr sz="2400" dirty="0">
                <a:latin typeface="Arial"/>
                <a:cs typeface="Arial"/>
              </a:rPr>
              <a:t>for </a:t>
            </a:r>
            <a:r>
              <a:rPr sz="2400" spc="-5" dirty="0">
                <a:latin typeface="Arial"/>
                <a:cs typeface="Arial"/>
              </a:rPr>
              <a:t>promoting</a:t>
            </a:r>
            <a:r>
              <a:rPr sz="2400" spc="10" dirty="0">
                <a:latin typeface="Arial"/>
                <a:cs typeface="Arial"/>
              </a:rPr>
              <a:t> </a:t>
            </a:r>
            <a:r>
              <a:rPr sz="2400" dirty="0">
                <a:latin typeface="Arial"/>
                <a:cs typeface="Arial"/>
              </a:rPr>
              <a:t>services.</a:t>
            </a:r>
            <a:endParaRPr sz="2400">
              <a:latin typeface="Arial"/>
              <a:cs typeface="Arial"/>
            </a:endParaRPr>
          </a:p>
          <a:p>
            <a:pPr marL="286385" marR="5080" indent="-274320">
              <a:lnSpc>
                <a:spcPct val="100000"/>
              </a:lnSpc>
              <a:spcBef>
                <a:spcPts val="605"/>
              </a:spcBef>
              <a:buClr>
                <a:srgbClr val="D24717"/>
              </a:buClr>
              <a:buSzPct val="85416"/>
              <a:buChar char=""/>
              <a:tabLst>
                <a:tab pos="286385" algn="l"/>
                <a:tab pos="287020" algn="l"/>
              </a:tabLst>
            </a:pPr>
            <a:r>
              <a:rPr sz="2400" spc="-25" dirty="0">
                <a:latin typeface="Arial"/>
                <a:cs typeface="Arial"/>
              </a:rPr>
              <a:t>Testimonials </a:t>
            </a:r>
            <a:r>
              <a:rPr sz="2400" spc="-5" dirty="0">
                <a:latin typeface="Arial"/>
                <a:cs typeface="Arial"/>
              </a:rPr>
              <a:t>enhance company </a:t>
            </a:r>
            <a:r>
              <a:rPr sz="2400" spc="-20" dirty="0">
                <a:latin typeface="Arial"/>
                <a:cs typeface="Arial"/>
              </a:rPr>
              <a:t>credibility. </a:t>
            </a:r>
            <a:r>
              <a:rPr sz="2400" dirty="0">
                <a:latin typeface="Arial"/>
                <a:cs typeface="Arial"/>
              </a:rPr>
              <a:t>In </a:t>
            </a:r>
            <a:r>
              <a:rPr sz="2400" spc="-5" dirty="0">
                <a:latin typeface="Arial"/>
                <a:cs typeface="Arial"/>
              </a:rPr>
              <a:t>such  ads, </a:t>
            </a:r>
            <a:r>
              <a:rPr sz="2400" dirty="0">
                <a:latin typeface="Arial"/>
                <a:cs typeface="Arial"/>
              </a:rPr>
              <a:t>it </a:t>
            </a:r>
            <a:r>
              <a:rPr sz="2400" spc="-5" dirty="0">
                <a:latin typeface="Arial"/>
                <a:cs typeface="Arial"/>
              </a:rPr>
              <a:t>is </a:t>
            </a:r>
            <a:r>
              <a:rPr sz="2400" dirty="0">
                <a:latin typeface="Arial"/>
                <a:cs typeface="Arial"/>
              </a:rPr>
              <a:t>the </a:t>
            </a:r>
            <a:r>
              <a:rPr sz="2400" spc="-5" dirty="0">
                <a:latin typeface="Arial"/>
                <a:cs typeface="Arial"/>
              </a:rPr>
              <a:t>everyday people, often actual </a:t>
            </a:r>
            <a:r>
              <a:rPr sz="2400" dirty="0">
                <a:latin typeface="Arial"/>
                <a:cs typeface="Arial"/>
              </a:rPr>
              <a:t>customers  </a:t>
            </a:r>
            <a:r>
              <a:rPr sz="2400" spc="-5" dirty="0">
                <a:latin typeface="Arial"/>
                <a:cs typeface="Arial"/>
              </a:rPr>
              <a:t>are </a:t>
            </a:r>
            <a:r>
              <a:rPr sz="2400" dirty="0">
                <a:latin typeface="Arial"/>
                <a:cs typeface="Arial"/>
              </a:rPr>
              <a:t>the </a:t>
            </a:r>
            <a:r>
              <a:rPr sz="2400" spc="-5" dirty="0">
                <a:latin typeface="Arial"/>
                <a:cs typeface="Arial"/>
              </a:rPr>
              <a:t>main </a:t>
            </a:r>
            <a:r>
              <a:rPr sz="2400" dirty="0">
                <a:latin typeface="Arial"/>
                <a:cs typeface="Arial"/>
              </a:rPr>
              <a:t>characters – they </a:t>
            </a:r>
            <a:r>
              <a:rPr sz="2400" spc="-5" dirty="0">
                <a:latin typeface="Arial"/>
                <a:cs typeface="Arial"/>
              </a:rPr>
              <a:t>are found </a:t>
            </a:r>
            <a:r>
              <a:rPr sz="2400" dirty="0">
                <a:latin typeface="Arial"/>
                <a:cs typeface="Arial"/>
              </a:rPr>
              <a:t>to </a:t>
            </a:r>
            <a:r>
              <a:rPr sz="2400" spc="-5" dirty="0">
                <a:latin typeface="Arial"/>
                <a:cs typeface="Arial"/>
              </a:rPr>
              <a:t>be more  credible than endorsers and famous</a:t>
            </a:r>
            <a:r>
              <a:rPr sz="2400" spc="55" dirty="0">
                <a:latin typeface="Arial"/>
                <a:cs typeface="Arial"/>
              </a:rPr>
              <a:t> </a:t>
            </a:r>
            <a:r>
              <a:rPr sz="2400" spc="-5" dirty="0">
                <a:latin typeface="Arial"/>
                <a:cs typeface="Arial"/>
              </a:rPr>
              <a:t>individuals.</a:t>
            </a:r>
            <a:endParaRPr sz="2400">
              <a:latin typeface="Arial"/>
              <a:cs typeface="Arial"/>
            </a:endParaRPr>
          </a:p>
          <a:p>
            <a:pPr marL="286385" indent="-274320">
              <a:lnSpc>
                <a:spcPct val="100000"/>
              </a:lnSpc>
              <a:spcBef>
                <a:spcPts val="600"/>
              </a:spcBef>
              <a:buClr>
                <a:srgbClr val="D24717"/>
              </a:buClr>
              <a:buSzPct val="85416"/>
              <a:buChar char=""/>
              <a:tabLst>
                <a:tab pos="286385" algn="l"/>
                <a:tab pos="287020" algn="l"/>
              </a:tabLst>
            </a:pPr>
            <a:r>
              <a:rPr sz="2400" spc="-5" dirty="0">
                <a:latin typeface="Arial"/>
                <a:cs typeface="Arial"/>
              </a:rPr>
              <a:t>Example: </a:t>
            </a:r>
            <a:r>
              <a:rPr sz="2400" dirty="0">
                <a:latin typeface="Arial"/>
                <a:cs typeface="Arial"/>
              </a:rPr>
              <a:t>BTI – </a:t>
            </a:r>
            <a:r>
              <a:rPr sz="2400" b="1" i="1" dirty="0">
                <a:solidFill>
                  <a:srgbClr val="C00000"/>
                </a:solidFill>
                <a:latin typeface="Arial"/>
                <a:cs typeface="Arial"/>
              </a:rPr>
              <a:t>our </a:t>
            </a:r>
            <a:r>
              <a:rPr sz="2400" b="1" i="1" spc="-5" dirty="0">
                <a:solidFill>
                  <a:srgbClr val="C00000"/>
                </a:solidFill>
                <a:latin typeface="Arial"/>
                <a:cs typeface="Arial"/>
              </a:rPr>
              <a:t>clients speak for us</a:t>
            </a:r>
            <a:r>
              <a:rPr sz="2400" b="1" i="1" spc="10" dirty="0">
                <a:solidFill>
                  <a:srgbClr val="C00000"/>
                </a:solidFill>
                <a:latin typeface="Arial"/>
                <a:cs typeface="Arial"/>
              </a:rPr>
              <a:t> </a:t>
            </a:r>
            <a:r>
              <a:rPr sz="2400" spc="-5" dirty="0">
                <a:latin typeface="Arial"/>
                <a:cs typeface="Arial"/>
              </a:rPr>
              <a:t>campaign</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2441" y="800100"/>
            <a:ext cx="8150859" cy="4799542"/>
            <a:chOff x="472440" y="1689100"/>
            <a:chExt cx="8150859" cy="5030470"/>
          </a:xfrm>
        </p:grpSpPr>
        <p:sp>
          <p:nvSpPr>
            <p:cNvPr id="3" name="object 3"/>
            <p:cNvSpPr/>
            <p:nvPr/>
          </p:nvSpPr>
          <p:spPr>
            <a:xfrm>
              <a:off x="472440" y="1948179"/>
              <a:ext cx="8150859" cy="23469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 y="4293870"/>
              <a:ext cx="4025900" cy="2019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29149" y="4293870"/>
              <a:ext cx="3856990" cy="24257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514600" y="342900"/>
            <a:ext cx="4715510" cy="505267"/>
          </a:xfrm>
          <a:prstGeom prst="rect">
            <a:avLst/>
          </a:prstGeom>
        </p:spPr>
        <p:txBody>
          <a:bodyPr vert="horz" wrap="square" lIns="0" tIns="12700" rIns="0" bIns="0" rtlCol="0">
            <a:spAutoFit/>
          </a:bodyPr>
          <a:lstStyle/>
          <a:p>
            <a:pPr marL="12700" algn="ctr">
              <a:lnSpc>
                <a:spcPct val="100000"/>
              </a:lnSpc>
              <a:spcBef>
                <a:spcPts val="100"/>
              </a:spcBef>
            </a:pPr>
            <a:r>
              <a:rPr sz="3200" b="0" spc="-140" dirty="0">
                <a:latin typeface="Algerian" pitchFamily="82" charset="0"/>
              </a:rPr>
              <a:t>Testimonials</a:t>
            </a:r>
            <a:endParaRPr sz="3200" b="0" dirty="0">
              <a:latin typeface="Algerian" pitchFamily="82" charset="0"/>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000" y="266700"/>
            <a:ext cx="4340556" cy="627736"/>
          </a:xfrm>
          <a:prstGeom prst="rect">
            <a:avLst/>
          </a:prstGeom>
        </p:spPr>
        <p:txBody>
          <a:bodyPr vert="horz" wrap="square" lIns="0" tIns="12065" rIns="0" bIns="0" rtlCol="0">
            <a:spAutoFit/>
          </a:bodyPr>
          <a:lstStyle/>
          <a:p>
            <a:pPr marL="12700">
              <a:lnSpc>
                <a:spcPct val="100000"/>
              </a:lnSpc>
              <a:spcBef>
                <a:spcPts val="95"/>
              </a:spcBef>
            </a:pPr>
            <a:r>
              <a:rPr b="0" spc="-5" dirty="0">
                <a:latin typeface="Algerian" pitchFamily="82" charset="0"/>
              </a:rPr>
              <a:t>Aut</a:t>
            </a:r>
            <a:r>
              <a:rPr b="0" spc="-25" dirty="0">
                <a:latin typeface="Algerian" pitchFamily="82" charset="0"/>
              </a:rPr>
              <a:t>h</a:t>
            </a:r>
            <a:r>
              <a:rPr b="0" spc="-5" dirty="0">
                <a:latin typeface="Algerian" pitchFamily="82" charset="0"/>
              </a:rPr>
              <a:t>oritative</a:t>
            </a:r>
          </a:p>
        </p:txBody>
      </p:sp>
      <p:sp>
        <p:nvSpPr>
          <p:cNvPr id="4" name="object 4"/>
          <p:cNvSpPr txBox="1"/>
          <p:nvPr/>
        </p:nvSpPr>
        <p:spPr>
          <a:xfrm>
            <a:off x="152400" y="1104900"/>
            <a:ext cx="5906770" cy="4163063"/>
          </a:xfrm>
          <a:prstGeom prst="rect">
            <a:avLst/>
          </a:prstGeom>
        </p:spPr>
        <p:txBody>
          <a:bodyPr vert="horz" wrap="square" lIns="0" tIns="85725" rIns="0" bIns="0" rtlCol="0">
            <a:spAutoFit/>
          </a:bodyPr>
          <a:lstStyle/>
          <a:p>
            <a:pPr marL="286385" marR="261620" indent="-274320" algn="just">
              <a:lnSpc>
                <a:spcPct val="80000"/>
              </a:lnSpc>
              <a:spcBef>
                <a:spcPts val="675"/>
              </a:spcBef>
              <a:buClr>
                <a:srgbClr val="D24717"/>
              </a:buClr>
              <a:buSzPct val="85416"/>
              <a:buChar char=""/>
              <a:tabLst>
                <a:tab pos="287020" algn="l"/>
              </a:tabLst>
            </a:pPr>
            <a:r>
              <a:rPr sz="2400" dirty="0">
                <a:latin typeface="Arial"/>
                <a:cs typeface="Arial"/>
              </a:rPr>
              <a:t>The </a:t>
            </a:r>
            <a:r>
              <a:rPr sz="2400" spc="-5" dirty="0">
                <a:latin typeface="Arial"/>
                <a:cs typeface="Arial"/>
              </a:rPr>
              <a:t>advertiser tries </a:t>
            </a:r>
            <a:r>
              <a:rPr sz="2400" dirty="0">
                <a:latin typeface="Arial"/>
                <a:cs typeface="Arial"/>
              </a:rPr>
              <a:t>to </a:t>
            </a:r>
            <a:r>
              <a:rPr sz="2400" spc="-5" dirty="0">
                <a:latin typeface="Arial"/>
                <a:cs typeface="Arial"/>
              </a:rPr>
              <a:t>convince </a:t>
            </a:r>
            <a:r>
              <a:rPr sz="2400" spc="-60" dirty="0">
                <a:latin typeface="Arial"/>
                <a:cs typeface="Arial"/>
              </a:rPr>
              <a:t>viewers  </a:t>
            </a:r>
            <a:r>
              <a:rPr sz="2400" dirty="0">
                <a:latin typeface="Arial"/>
                <a:cs typeface="Arial"/>
              </a:rPr>
              <a:t>that </a:t>
            </a:r>
            <a:r>
              <a:rPr sz="2400" spc="-5" dirty="0">
                <a:latin typeface="Arial"/>
                <a:cs typeface="Arial"/>
              </a:rPr>
              <a:t>a given product is superior </a:t>
            </a:r>
            <a:r>
              <a:rPr sz="2400" dirty="0">
                <a:latin typeface="Arial"/>
                <a:cs typeface="Arial"/>
              </a:rPr>
              <a:t>to </a:t>
            </a:r>
            <a:r>
              <a:rPr sz="2400" spc="-5" dirty="0">
                <a:latin typeface="Arial"/>
                <a:cs typeface="Arial"/>
              </a:rPr>
              <a:t>other  brands.</a:t>
            </a:r>
            <a:endParaRPr sz="2400" dirty="0">
              <a:latin typeface="Arial"/>
              <a:cs typeface="Arial"/>
            </a:endParaRPr>
          </a:p>
          <a:p>
            <a:pPr>
              <a:lnSpc>
                <a:spcPct val="100000"/>
              </a:lnSpc>
              <a:spcBef>
                <a:spcPts val="55"/>
              </a:spcBef>
              <a:buClr>
                <a:srgbClr val="D24717"/>
              </a:buClr>
              <a:buFont typeface="Arial"/>
              <a:buChar char=""/>
            </a:pPr>
            <a:endParaRPr sz="3000" dirty="0">
              <a:latin typeface="Arial"/>
              <a:cs typeface="Arial"/>
            </a:endParaRPr>
          </a:p>
          <a:p>
            <a:pPr marL="286385" marR="394335" indent="-274320">
              <a:lnSpc>
                <a:spcPct val="80000"/>
              </a:lnSpc>
              <a:buClr>
                <a:srgbClr val="D24717"/>
              </a:buClr>
              <a:buSzPct val="85416"/>
              <a:buChar char=""/>
              <a:tabLst>
                <a:tab pos="286385" algn="l"/>
                <a:tab pos="287020" algn="l"/>
              </a:tabLst>
            </a:pPr>
            <a:r>
              <a:rPr sz="2400" spc="-5" dirty="0">
                <a:latin typeface="Arial"/>
                <a:cs typeface="Arial"/>
              </a:rPr>
              <a:t>Expert authority </a:t>
            </a:r>
            <a:r>
              <a:rPr sz="2400" dirty="0">
                <a:latin typeface="Arial"/>
                <a:cs typeface="Arial"/>
              </a:rPr>
              <a:t>– </a:t>
            </a:r>
            <a:r>
              <a:rPr sz="2400" spc="-5" dirty="0">
                <a:latin typeface="Arial"/>
                <a:cs typeface="Arial"/>
              </a:rPr>
              <a:t>dentists, physician,  </a:t>
            </a:r>
            <a:r>
              <a:rPr sz="2400" spc="-20" dirty="0">
                <a:latin typeface="Arial"/>
                <a:cs typeface="Arial"/>
              </a:rPr>
              <a:t>engineer, </a:t>
            </a:r>
            <a:r>
              <a:rPr sz="2400" spc="-5" dirty="0">
                <a:latin typeface="Arial"/>
                <a:cs typeface="Arial"/>
              </a:rPr>
              <a:t>or chemist </a:t>
            </a:r>
            <a:r>
              <a:rPr sz="2400" dirty="0">
                <a:latin typeface="Arial"/>
                <a:cs typeface="Arial"/>
              </a:rPr>
              <a:t>talks </a:t>
            </a:r>
            <a:r>
              <a:rPr sz="2400" spc="-5" dirty="0">
                <a:latin typeface="Arial"/>
                <a:cs typeface="Arial"/>
              </a:rPr>
              <a:t>about the  </a:t>
            </a:r>
            <a:r>
              <a:rPr sz="2400" spc="-15" dirty="0">
                <a:latin typeface="Arial"/>
                <a:cs typeface="Arial"/>
              </a:rPr>
              <a:t>brand’s </a:t>
            </a:r>
            <a:r>
              <a:rPr sz="2400" spc="-5" dirty="0">
                <a:latin typeface="Arial"/>
                <a:cs typeface="Arial"/>
              </a:rPr>
              <a:t>advantages </a:t>
            </a:r>
            <a:r>
              <a:rPr sz="2400" dirty="0">
                <a:latin typeface="Arial"/>
                <a:cs typeface="Arial"/>
              </a:rPr>
              <a:t>compared to </a:t>
            </a:r>
            <a:r>
              <a:rPr sz="2400" spc="-5" dirty="0">
                <a:latin typeface="Arial"/>
                <a:cs typeface="Arial"/>
              </a:rPr>
              <a:t>other  brands.</a:t>
            </a:r>
            <a:endParaRPr sz="2400" dirty="0">
              <a:latin typeface="Arial"/>
              <a:cs typeface="Arial"/>
            </a:endParaRPr>
          </a:p>
          <a:p>
            <a:pPr>
              <a:lnSpc>
                <a:spcPct val="100000"/>
              </a:lnSpc>
              <a:spcBef>
                <a:spcPts val="55"/>
              </a:spcBef>
              <a:buClr>
                <a:srgbClr val="D24717"/>
              </a:buClr>
              <a:buFont typeface="Arial"/>
              <a:buChar char=""/>
            </a:pPr>
            <a:endParaRPr sz="2500" dirty="0">
              <a:latin typeface="Arial"/>
              <a:cs typeface="Arial"/>
            </a:endParaRPr>
          </a:p>
          <a:p>
            <a:pPr marL="287020" indent="-274320">
              <a:lnSpc>
                <a:spcPct val="100000"/>
              </a:lnSpc>
              <a:buClr>
                <a:srgbClr val="D24717"/>
              </a:buClr>
              <a:buSzPct val="85416"/>
              <a:buChar char=""/>
              <a:tabLst>
                <a:tab pos="286385" algn="l"/>
                <a:tab pos="287020" algn="l"/>
              </a:tabLst>
            </a:pPr>
            <a:r>
              <a:rPr sz="2400" spc="-5" dirty="0">
                <a:latin typeface="Arial"/>
                <a:cs typeface="Arial"/>
              </a:rPr>
              <a:t>Example:</a:t>
            </a:r>
            <a:r>
              <a:rPr sz="2400" spc="20" dirty="0">
                <a:latin typeface="Arial"/>
                <a:cs typeface="Arial"/>
              </a:rPr>
              <a:t> </a:t>
            </a:r>
            <a:r>
              <a:rPr sz="2400" spc="-5" dirty="0">
                <a:latin typeface="Arial"/>
                <a:cs typeface="Arial"/>
              </a:rPr>
              <a:t>Colgate</a:t>
            </a:r>
            <a:endParaRPr sz="2400" dirty="0">
              <a:latin typeface="Arial"/>
              <a:cs typeface="Arial"/>
            </a:endParaRPr>
          </a:p>
          <a:p>
            <a:pPr>
              <a:lnSpc>
                <a:spcPct val="100000"/>
              </a:lnSpc>
              <a:spcBef>
                <a:spcPts val="55"/>
              </a:spcBef>
              <a:buClr>
                <a:srgbClr val="D24717"/>
              </a:buClr>
              <a:buFont typeface="Arial"/>
              <a:buChar char=""/>
            </a:pPr>
            <a:endParaRPr sz="2500" dirty="0">
              <a:latin typeface="Arial"/>
              <a:cs typeface="Arial"/>
            </a:endParaRPr>
          </a:p>
          <a:p>
            <a:pPr marL="287020" indent="-274320">
              <a:lnSpc>
                <a:spcPct val="100000"/>
              </a:lnSpc>
              <a:buClr>
                <a:srgbClr val="D24717"/>
              </a:buClr>
              <a:buSzPct val="85416"/>
              <a:buChar char=""/>
              <a:tabLst>
                <a:tab pos="286385" algn="l"/>
                <a:tab pos="287020" algn="l"/>
              </a:tabLst>
            </a:pPr>
            <a:r>
              <a:rPr sz="2400" dirty="0">
                <a:latin typeface="Arial"/>
                <a:cs typeface="Arial"/>
              </a:rPr>
              <a:t>May </a:t>
            </a:r>
            <a:r>
              <a:rPr sz="2400" spc="-5" dirty="0">
                <a:latin typeface="Arial"/>
                <a:cs typeface="Arial"/>
              </a:rPr>
              <a:t>include scientific or survey</a:t>
            </a:r>
            <a:r>
              <a:rPr sz="2400" spc="60" dirty="0">
                <a:latin typeface="Arial"/>
                <a:cs typeface="Arial"/>
              </a:rPr>
              <a:t> </a:t>
            </a:r>
            <a:r>
              <a:rPr sz="2400" spc="-5" dirty="0">
                <a:latin typeface="Arial"/>
                <a:cs typeface="Arial"/>
              </a:rPr>
              <a:t>evidence.</a:t>
            </a:r>
            <a:endParaRPr sz="2400" dirty="0">
              <a:latin typeface="Arial"/>
              <a:cs typeface="Arial"/>
            </a:endParaRPr>
          </a:p>
        </p:txBody>
      </p:sp>
      <p:grpSp>
        <p:nvGrpSpPr>
          <p:cNvPr id="5" name="object 5"/>
          <p:cNvGrpSpPr/>
          <p:nvPr/>
        </p:nvGrpSpPr>
        <p:grpSpPr>
          <a:xfrm>
            <a:off x="6513576" y="684276"/>
            <a:ext cx="2498090" cy="4639310"/>
            <a:chOff x="6513576" y="684276"/>
            <a:chExt cx="2498090" cy="4639310"/>
          </a:xfrm>
        </p:grpSpPr>
        <p:sp>
          <p:nvSpPr>
            <p:cNvPr id="6" name="object 6"/>
            <p:cNvSpPr/>
            <p:nvPr/>
          </p:nvSpPr>
          <p:spPr>
            <a:xfrm>
              <a:off x="6513576" y="684276"/>
              <a:ext cx="2497835" cy="463905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705600" y="876300"/>
              <a:ext cx="2113788" cy="4255008"/>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400" y="1257300"/>
            <a:ext cx="4367530" cy="491160"/>
          </a:xfrm>
          <a:prstGeom prst="rect">
            <a:avLst/>
          </a:prstGeom>
        </p:spPr>
        <p:txBody>
          <a:bodyPr vert="horz" wrap="square" lIns="0" tIns="151130" rIns="0" bIns="0" rtlCol="0">
            <a:spAutoFit/>
          </a:bodyPr>
          <a:lstStyle/>
          <a:p>
            <a:pPr marL="12700">
              <a:lnSpc>
                <a:spcPct val="100000"/>
              </a:lnSpc>
              <a:spcBef>
                <a:spcPts val="595"/>
              </a:spcBef>
              <a:tabLst>
                <a:tab pos="286385" algn="l"/>
              </a:tabLst>
            </a:pPr>
            <a:r>
              <a:rPr sz="1850" b="0" spc="-470" dirty="0">
                <a:solidFill>
                  <a:srgbClr val="D24717"/>
                </a:solidFill>
                <a:latin typeface="Arial"/>
                <a:cs typeface="Arial"/>
              </a:rPr>
              <a:t>	</a:t>
            </a:r>
            <a:r>
              <a:rPr sz="2200" b="0" spc="-5" dirty="0">
                <a:solidFill>
                  <a:srgbClr val="000000"/>
                </a:solidFill>
                <a:latin typeface="Arial"/>
                <a:cs typeface="Arial"/>
              </a:rPr>
              <a:t>It shows how a product</a:t>
            </a:r>
            <a:r>
              <a:rPr sz="2200" b="0" spc="10" dirty="0">
                <a:solidFill>
                  <a:srgbClr val="000000"/>
                </a:solidFill>
                <a:latin typeface="Arial"/>
                <a:cs typeface="Arial"/>
              </a:rPr>
              <a:t> </a:t>
            </a:r>
            <a:r>
              <a:rPr sz="2200" b="0" spc="-5" dirty="0">
                <a:solidFill>
                  <a:srgbClr val="000000"/>
                </a:solidFill>
                <a:latin typeface="Arial"/>
                <a:cs typeface="Arial"/>
              </a:rPr>
              <a:t>works.</a:t>
            </a:r>
            <a:endParaRPr sz="2200" dirty="0">
              <a:latin typeface="Arial"/>
              <a:cs typeface="Arial"/>
            </a:endParaRPr>
          </a:p>
        </p:txBody>
      </p:sp>
      <p:sp>
        <p:nvSpPr>
          <p:cNvPr id="4" name="object 4"/>
          <p:cNvSpPr txBox="1"/>
          <p:nvPr/>
        </p:nvSpPr>
        <p:spPr>
          <a:xfrm>
            <a:off x="231140" y="1828926"/>
            <a:ext cx="5116830" cy="3201902"/>
          </a:xfrm>
          <a:prstGeom prst="rect">
            <a:avLst/>
          </a:prstGeom>
        </p:spPr>
        <p:txBody>
          <a:bodyPr vert="horz" wrap="square" lIns="0" tIns="78740" rIns="0" bIns="0" rtlCol="0">
            <a:spAutoFit/>
          </a:bodyPr>
          <a:lstStyle/>
          <a:p>
            <a:pPr marL="286385" marR="663575" indent="-274320">
              <a:lnSpc>
                <a:spcPct val="80000"/>
              </a:lnSpc>
              <a:spcBef>
                <a:spcPts val="620"/>
              </a:spcBef>
              <a:buClr>
                <a:srgbClr val="D24717"/>
              </a:buClr>
              <a:buSzPct val="84090"/>
              <a:buChar char=""/>
              <a:tabLst>
                <a:tab pos="286385" algn="l"/>
                <a:tab pos="287020" algn="l"/>
              </a:tabLst>
            </a:pPr>
            <a:r>
              <a:rPr sz="2200" spc="-10" dirty="0">
                <a:latin typeface="Arial"/>
                <a:cs typeface="Arial"/>
              </a:rPr>
              <a:t>Effective </a:t>
            </a:r>
            <a:r>
              <a:rPr sz="2200" spc="-5" dirty="0">
                <a:latin typeface="Arial"/>
                <a:cs typeface="Arial"/>
              </a:rPr>
              <a:t>way to communicate the  attributes of a product to</a:t>
            </a:r>
            <a:r>
              <a:rPr sz="2200" spc="25" dirty="0">
                <a:latin typeface="Arial"/>
                <a:cs typeface="Arial"/>
              </a:rPr>
              <a:t> </a:t>
            </a:r>
            <a:r>
              <a:rPr sz="2200" spc="-5" dirty="0">
                <a:latin typeface="Arial"/>
                <a:cs typeface="Arial"/>
              </a:rPr>
              <a:t>viewers.</a:t>
            </a:r>
            <a:endParaRPr sz="2200">
              <a:latin typeface="Arial"/>
              <a:cs typeface="Arial"/>
            </a:endParaRPr>
          </a:p>
          <a:p>
            <a:pPr>
              <a:lnSpc>
                <a:spcPct val="100000"/>
              </a:lnSpc>
              <a:spcBef>
                <a:spcPts val="40"/>
              </a:spcBef>
              <a:buClr>
                <a:srgbClr val="D24717"/>
              </a:buClr>
              <a:buFont typeface="Arial"/>
              <a:buChar char=""/>
            </a:pPr>
            <a:endParaRPr sz="2850">
              <a:latin typeface="Arial"/>
              <a:cs typeface="Arial"/>
            </a:endParaRPr>
          </a:p>
          <a:p>
            <a:pPr marL="286385" marR="338455" indent="-274320">
              <a:lnSpc>
                <a:spcPct val="80000"/>
              </a:lnSpc>
              <a:buClr>
                <a:srgbClr val="D24717"/>
              </a:buClr>
              <a:buSzPct val="84090"/>
              <a:buChar char=""/>
              <a:tabLst>
                <a:tab pos="286385" algn="l"/>
                <a:tab pos="287020" algn="l"/>
              </a:tabLst>
            </a:pPr>
            <a:r>
              <a:rPr sz="2200" spc="-5" dirty="0">
                <a:latin typeface="Arial"/>
                <a:cs typeface="Arial"/>
              </a:rPr>
              <a:t>Well-suited to television and internet  flash</a:t>
            </a:r>
            <a:endParaRPr sz="2200">
              <a:latin typeface="Arial"/>
              <a:cs typeface="Arial"/>
            </a:endParaRPr>
          </a:p>
          <a:p>
            <a:pPr marL="286385" marR="120650" indent="-274320">
              <a:lnSpc>
                <a:spcPts val="2120"/>
              </a:lnSpc>
              <a:spcBef>
                <a:spcPts val="575"/>
              </a:spcBef>
              <a:buClr>
                <a:srgbClr val="D24717"/>
              </a:buClr>
              <a:buSzPct val="84090"/>
              <a:buChar char=""/>
              <a:tabLst>
                <a:tab pos="286385" algn="l"/>
                <a:tab pos="287020" algn="l"/>
              </a:tabLst>
            </a:pPr>
            <a:r>
              <a:rPr sz="2200" spc="-5" dirty="0">
                <a:latin typeface="Arial"/>
                <a:cs typeface="Arial"/>
              </a:rPr>
              <a:t>It </a:t>
            </a:r>
            <a:r>
              <a:rPr sz="2200" dirty="0">
                <a:latin typeface="Arial"/>
                <a:cs typeface="Arial"/>
              </a:rPr>
              <a:t>is </a:t>
            </a:r>
            <a:r>
              <a:rPr sz="2200" spc="-5" dirty="0">
                <a:latin typeface="Arial"/>
                <a:cs typeface="Arial"/>
              </a:rPr>
              <a:t>difficult to portray it in other media  like</a:t>
            </a:r>
            <a:r>
              <a:rPr sz="2200" spc="-15" dirty="0">
                <a:latin typeface="Arial"/>
                <a:cs typeface="Arial"/>
              </a:rPr>
              <a:t> </a:t>
            </a:r>
            <a:r>
              <a:rPr sz="2200" spc="-5" dirty="0">
                <a:latin typeface="Arial"/>
                <a:cs typeface="Arial"/>
              </a:rPr>
              <a:t>print.</a:t>
            </a:r>
            <a:endParaRPr sz="2200">
              <a:latin typeface="Arial"/>
              <a:cs typeface="Arial"/>
            </a:endParaRPr>
          </a:p>
          <a:p>
            <a:pPr>
              <a:lnSpc>
                <a:spcPct val="100000"/>
              </a:lnSpc>
              <a:spcBef>
                <a:spcPts val="35"/>
              </a:spcBef>
              <a:buClr>
                <a:srgbClr val="D24717"/>
              </a:buClr>
              <a:buFont typeface="Arial"/>
              <a:buChar char=""/>
            </a:pPr>
            <a:endParaRPr sz="2400">
              <a:latin typeface="Arial"/>
              <a:cs typeface="Arial"/>
            </a:endParaRPr>
          </a:p>
          <a:p>
            <a:pPr marL="287020" indent="-274320">
              <a:lnSpc>
                <a:spcPts val="2375"/>
              </a:lnSpc>
              <a:buClr>
                <a:srgbClr val="D24717"/>
              </a:buClr>
              <a:buSzPct val="84090"/>
              <a:buChar char=""/>
              <a:tabLst>
                <a:tab pos="286385" algn="l"/>
                <a:tab pos="287020" algn="l"/>
              </a:tabLst>
            </a:pPr>
            <a:r>
              <a:rPr sz="2200" spc="-5" dirty="0">
                <a:latin typeface="Arial"/>
                <a:cs typeface="Arial"/>
              </a:rPr>
              <a:t>Demonstrations have been found to</a:t>
            </a:r>
            <a:r>
              <a:rPr sz="2200" spc="50" dirty="0">
                <a:latin typeface="Arial"/>
                <a:cs typeface="Arial"/>
              </a:rPr>
              <a:t> </a:t>
            </a:r>
            <a:r>
              <a:rPr sz="2200" spc="-5" dirty="0">
                <a:latin typeface="Arial"/>
                <a:cs typeface="Arial"/>
              </a:rPr>
              <a:t>be</a:t>
            </a:r>
            <a:endParaRPr sz="2200">
              <a:latin typeface="Arial"/>
              <a:cs typeface="Arial"/>
            </a:endParaRPr>
          </a:p>
          <a:p>
            <a:pPr marL="286385">
              <a:lnSpc>
                <a:spcPts val="2375"/>
              </a:lnSpc>
            </a:pPr>
            <a:r>
              <a:rPr sz="2200" spc="-5" dirty="0">
                <a:latin typeface="Arial"/>
                <a:cs typeface="Arial"/>
              </a:rPr>
              <a:t>effective for B2B</a:t>
            </a:r>
            <a:r>
              <a:rPr sz="2200" dirty="0">
                <a:latin typeface="Arial"/>
                <a:cs typeface="Arial"/>
              </a:rPr>
              <a:t> </a:t>
            </a:r>
            <a:r>
              <a:rPr sz="2200" spc="-5" dirty="0">
                <a:latin typeface="Arial"/>
                <a:cs typeface="Arial"/>
              </a:rPr>
              <a:t>marketing</a:t>
            </a:r>
            <a:endParaRPr sz="2200">
              <a:latin typeface="Arial"/>
              <a:cs typeface="Arial"/>
            </a:endParaRPr>
          </a:p>
        </p:txBody>
      </p:sp>
      <p:sp>
        <p:nvSpPr>
          <p:cNvPr id="5" name="object 5"/>
          <p:cNvSpPr/>
          <p:nvPr/>
        </p:nvSpPr>
        <p:spPr>
          <a:xfrm>
            <a:off x="5637276" y="1255775"/>
            <a:ext cx="2974848" cy="3479292"/>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2667000" y="419100"/>
            <a:ext cx="3785973" cy="646331"/>
          </a:xfrm>
          <a:prstGeom prst="rect">
            <a:avLst/>
          </a:prstGeom>
        </p:spPr>
        <p:txBody>
          <a:bodyPr wrap="none">
            <a:spAutoFit/>
          </a:bodyPr>
          <a:lstStyle/>
          <a:p>
            <a:r>
              <a:rPr lang="en-US" sz="3600" spc="-5" dirty="0">
                <a:solidFill>
                  <a:srgbClr val="FF0000"/>
                </a:solidFill>
                <a:latin typeface="Algerian" pitchFamily="82" charset="0"/>
              </a:rPr>
              <a:t>Dem</a:t>
            </a:r>
            <a:r>
              <a:rPr lang="en-US" sz="3600" spc="-20" dirty="0">
                <a:solidFill>
                  <a:srgbClr val="FF0000"/>
                </a:solidFill>
                <a:latin typeface="Algerian" pitchFamily="82" charset="0"/>
              </a:rPr>
              <a:t>o</a:t>
            </a:r>
            <a:r>
              <a:rPr lang="en-US" sz="3600" spc="-5" dirty="0">
                <a:solidFill>
                  <a:srgbClr val="FF0000"/>
                </a:solidFill>
                <a:latin typeface="Algerian" pitchFamily="82" charset="0"/>
              </a:rPr>
              <a:t>nstration</a:t>
            </a:r>
            <a:endParaRPr lang="en-US" sz="3600" dirty="0">
              <a:solidFill>
                <a:srgbClr val="FF0000"/>
              </a:solidFill>
              <a:latin typeface="Algerian" pitchFamily="8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0"/>
            <a:ext cx="7485888" cy="57119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484" y="1164336"/>
            <a:ext cx="9022080" cy="4056888"/>
            <a:chOff x="62484" y="1164336"/>
            <a:chExt cx="9022080" cy="4056888"/>
          </a:xfrm>
        </p:grpSpPr>
        <p:sp>
          <p:nvSpPr>
            <p:cNvPr id="3" name="object 3"/>
            <p:cNvSpPr/>
            <p:nvPr/>
          </p:nvSpPr>
          <p:spPr>
            <a:xfrm>
              <a:off x="62484" y="1264919"/>
              <a:ext cx="9022080" cy="1216660"/>
            </a:xfrm>
            <a:custGeom>
              <a:avLst/>
              <a:gdLst/>
              <a:ahLst/>
              <a:cxnLst/>
              <a:rect l="l" t="t" r="r" b="b"/>
              <a:pathLst>
                <a:path w="9022080" h="1216660">
                  <a:moveTo>
                    <a:pt x="0" y="1216152"/>
                  </a:moveTo>
                  <a:lnTo>
                    <a:pt x="9022080" y="1216152"/>
                  </a:lnTo>
                  <a:lnTo>
                    <a:pt x="9022080" y="0"/>
                  </a:lnTo>
                  <a:lnTo>
                    <a:pt x="0" y="0"/>
                  </a:lnTo>
                  <a:lnTo>
                    <a:pt x="0" y="1216152"/>
                  </a:lnTo>
                  <a:close/>
                </a:path>
              </a:pathLst>
            </a:custGeom>
            <a:solidFill>
              <a:srgbClr val="D24717"/>
            </a:solidFill>
          </p:spPr>
          <p:txBody>
            <a:bodyPr wrap="square" lIns="0" tIns="0" rIns="0" bIns="0" rtlCol="0"/>
            <a:lstStyle/>
            <a:p>
              <a:endParaRPr/>
            </a:p>
          </p:txBody>
        </p:sp>
        <p:sp>
          <p:nvSpPr>
            <p:cNvPr id="4" name="object 4"/>
            <p:cNvSpPr/>
            <p:nvPr/>
          </p:nvSpPr>
          <p:spPr>
            <a:xfrm>
              <a:off x="62484" y="1164336"/>
              <a:ext cx="9022080" cy="100965"/>
            </a:xfrm>
            <a:custGeom>
              <a:avLst/>
              <a:gdLst/>
              <a:ahLst/>
              <a:cxnLst/>
              <a:rect l="l" t="t" r="r" b="b"/>
              <a:pathLst>
                <a:path w="9022080" h="100965">
                  <a:moveTo>
                    <a:pt x="9022080" y="0"/>
                  </a:moveTo>
                  <a:lnTo>
                    <a:pt x="0" y="0"/>
                  </a:lnTo>
                  <a:lnTo>
                    <a:pt x="0" y="100584"/>
                  </a:lnTo>
                  <a:lnTo>
                    <a:pt x="9022080" y="100584"/>
                  </a:lnTo>
                  <a:lnTo>
                    <a:pt x="9022080" y="0"/>
                  </a:lnTo>
                  <a:close/>
                </a:path>
              </a:pathLst>
            </a:custGeom>
            <a:solidFill>
              <a:srgbClr val="E6B0AB"/>
            </a:solidFill>
          </p:spPr>
          <p:txBody>
            <a:bodyPr wrap="square" lIns="0" tIns="0" rIns="0" bIns="0" rtlCol="0"/>
            <a:lstStyle/>
            <a:p>
              <a:endParaRPr/>
            </a:p>
          </p:txBody>
        </p:sp>
        <p:sp>
          <p:nvSpPr>
            <p:cNvPr id="5" name="object 5"/>
            <p:cNvSpPr/>
            <p:nvPr/>
          </p:nvSpPr>
          <p:spPr>
            <a:xfrm>
              <a:off x="62484" y="2481072"/>
              <a:ext cx="9022080" cy="91440"/>
            </a:xfrm>
            <a:custGeom>
              <a:avLst/>
              <a:gdLst/>
              <a:ahLst/>
              <a:cxnLst/>
              <a:rect l="l" t="t" r="r" b="b"/>
              <a:pathLst>
                <a:path w="9022080" h="91439">
                  <a:moveTo>
                    <a:pt x="9022080" y="0"/>
                  </a:moveTo>
                  <a:lnTo>
                    <a:pt x="0" y="0"/>
                  </a:lnTo>
                  <a:lnTo>
                    <a:pt x="0" y="91439"/>
                  </a:lnTo>
                  <a:lnTo>
                    <a:pt x="9022080" y="91439"/>
                  </a:lnTo>
                  <a:lnTo>
                    <a:pt x="9022080" y="0"/>
                  </a:lnTo>
                  <a:close/>
                </a:path>
              </a:pathLst>
            </a:custGeom>
            <a:solidFill>
              <a:srgbClr val="918485"/>
            </a:solidFill>
          </p:spPr>
          <p:txBody>
            <a:bodyPr wrap="square" lIns="0" tIns="0" rIns="0" bIns="0" rtlCol="0"/>
            <a:lstStyle/>
            <a:p>
              <a:endParaRPr/>
            </a:p>
          </p:txBody>
        </p:sp>
        <p:sp>
          <p:nvSpPr>
            <p:cNvPr id="10" name="object 10"/>
            <p:cNvSpPr/>
            <p:nvPr/>
          </p:nvSpPr>
          <p:spPr>
            <a:xfrm>
              <a:off x="771144" y="1491996"/>
              <a:ext cx="3558539" cy="470915"/>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09320" y="1529714"/>
              <a:ext cx="3482644" cy="39522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411979" y="1487424"/>
              <a:ext cx="4024883" cy="475488"/>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450460" y="1524761"/>
              <a:ext cx="3948938" cy="40017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371344" y="1979676"/>
              <a:ext cx="4494276" cy="39014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408808" y="2017395"/>
              <a:ext cx="4418203" cy="31432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03275" y="2855976"/>
              <a:ext cx="3965448" cy="2365248"/>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723900"/>
            <a:ext cx="4726305" cy="1617238"/>
          </a:xfrm>
          <a:prstGeom prst="rect">
            <a:avLst/>
          </a:prstGeom>
        </p:spPr>
        <p:txBody>
          <a:bodyPr vert="horz" wrap="square" lIns="0" tIns="62865" rIns="0" bIns="0" rtlCol="0">
            <a:spAutoFit/>
          </a:bodyPr>
          <a:lstStyle/>
          <a:p>
            <a:pPr marL="622300">
              <a:lnSpc>
                <a:spcPct val="100000"/>
              </a:lnSpc>
              <a:spcBef>
                <a:spcPts val="495"/>
              </a:spcBef>
            </a:pPr>
            <a:r>
              <a:rPr sz="3200" b="0" spc="-5" dirty="0">
                <a:latin typeface="Algerian" pitchFamily="82" charset="0"/>
              </a:rPr>
              <a:t>Fantas</a:t>
            </a:r>
            <a:r>
              <a:rPr lang="en-US" sz="3200" b="0" spc="-5" dirty="0">
                <a:latin typeface="Algerian" pitchFamily="82" charset="0"/>
              </a:rPr>
              <a:t>y</a:t>
            </a:r>
            <a:endParaRPr sz="3200" b="0" spc="-5" dirty="0">
              <a:latin typeface="Algerian" pitchFamily="82" charset="0"/>
            </a:endParaRPr>
          </a:p>
          <a:p>
            <a:pPr marL="286385" marR="5080" indent="-274320">
              <a:lnSpc>
                <a:spcPct val="90000"/>
              </a:lnSpc>
              <a:spcBef>
                <a:spcPts val="525"/>
              </a:spcBef>
              <a:tabLst>
                <a:tab pos="286385" algn="l"/>
              </a:tabLst>
            </a:pPr>
            <a:r>
              <a:rPr sz="2050" b="0" spc="-545" dirty="0">
                <a:solidFill>
                  <a:srgbClr val="D24717"/>
                </a:solidFill>
                <a:latin typeface="Arial"/>
                <a:cs typeface="Arial"/>
              </a:rPr>
              <a:t>	</a:t>
            </a:r>
            <a:r>
              <a:rPr sz="2400" b="0" spc="-5" dirty="0">
                <a:solidFill>
                  <a:srgbClr val="000000"/>
                </a:solidFill>
                <a:latin typeface="Times New Roman" pitchFamily="18" charset="0"/>
                <a:cs typeface="Times New Roman" pitchFamily="18" charset="0"/>
              </a:rPr>
              <a:t>Such executions </a:t>
            </a:r>
            <a:r>
              <a:rPr sz="2400" b="0" dirty="0">
                <a:solidFill>
                  <a:srgbClr val="000000"/>
                </a:solidFill>
                <a:latin typeface="Times New Roman" pitchFamily="18" charset="0"/>
                <a:cs typeface="Times New Roman" pitchFamily="18" charset="0"/>
              </a:rPr>
              <a:t>are </a:t>
            </a:r>
            <a:r>
              <a:rPr sz="2400" b="0" spc="-5" dirty="0">
                <a:solidFill>
                  <a:srgbClr val="000000"/>
                </a:solidFill>
                <a:latin typeface="Times New Roman" pitchFamily="18" charset="0"/>
                <a:cs typeface="Times New Roman" pitchFamily="18" charset="0"/>
              </a:rPr>
              <a:t>designed </a:t>
            </a:r>
            <a:r>
              <a:rPr sz="2400" b="0" dirty="0">
                <a:solidFill>
                  <a:srgbClr val="000000"/>
                </a:solidFill>
                <a:latin typeface="Times New Roman" pitchFamily="18" charset="0"/>
                <a:cs typeface="Times New Roman" pitchFamily="18" charset="0"/>
              </a:rPr>
              <a:t>to  </a:t>
            </a:r>
            <a:r>
              <a:rPr sz="2400" b="0" spc="-5" dirty="0">
                <a:solidFill>
                  <a:srgbClr val="000000"/>
                </a:solidFill>
                <a:latin typeface="Times New Roman" pitchFamily="18" charset="0"/>
                <a:cs typeface="Times New Roman" pitchFamily="18" charset="0"/>
              </a:rPr>
              <a:t>lift </a:t>
            </a:r>
            <a:r>
              <a:rPr sz="2400" b="0" dirty="0">
                <a:solidFill>
                  <a:srgbClr val="000000"/>
                </a:solidFill>
                <a:latin typeface="Times New Roman" pitchFamily="18" charset="0"/>
                <a:cs typeface="Times New Roman" pitchFamily="18" charset="0"/>
              </a:rPr>
              <a:t>the </a:t>
            </a:r>
            <a:r>
              <a:rPr sz="2400" b="0" spc="-5" dirty="0">
                <a:solidFill>
                  <a:srgbClr val="000000"/>
                </a:solidFill>
                <a:latin typeface="Times New Roman" pitchFamily="18" charset="0"/>
                <a:cs typeface="Times New Roman" pitchFamily="18" charset="0"/>
              </a:rPr>
              <a:t>audience beyond </a:t>
            </a:r>
            <a:r>
              <a:rPr sz="2400" b="0" dirty="0">
                <a:solidFill>
                  <a:srgbClr val="000000"/>
                </a:solidFill>
                <a:latin typeface="Times New Roman" pitchFamily="18" charset="0"/>
                <a:cs typeface="Times New Roman" pitchFamily="18" charset="0"/>
              </a:rPr>
              <a:t>the </a:t>
            </a:r>
            <a:r>
              <a:rPr sz="2400" b="0" spc="-5" dirty="0">
                <a:solidFill>
                  <a:srgbClr val="000000"/>
                </a:solidFill>
                <a:latin typeface="Times New Roman" pitchFamily="18" charset="0"/>
                <a:cs typeface="Times New Roman" pitchFamily="18" charset="0"/>
              </a:rPr>
              <a:t>real  world </a:t>
            </a:r>
            <a:r>
              <a:rPr sz="2400" b="0" dirty="0">
                <a:solidFill>
                  <a:srgbClr val="000000"/>
                </a:solidFill>
                <a:latin typeface="Times New Roman" pitchFamily="18" charset="0"/>
                <a:cs typeface="Times New Roman" pitchFamily="18" charset="0"/>
              </a:rPr>
              <a:t>to </a:t>
            </a:r>
            <a:r>
              <a:rPr sz="2400" b="0" spc="-5" dirty="0">
                <a:solidFill>
                  <a:srgbClr val="000000"/>
                </a:solidFill>
                <a:latin typeface="Times New Roman" pitchFamily="18" charset="0"/>
                <a:cs typeface="Times New Roman" pitchFamily="18" charset="0"/>
              </a:rPr>
              <a:t>a make-believe  experience.</a:t>
            </a:r>
            <a:endParaRPr sz="2400" dirty="0">
              <a:latin typeface="Times New Roman" pitchFamily="18" charset="0"/>
              <a:cs typeface="Times New Roman" pitchFamily="18" charset="0"/>
            </a:endParaRPr>
          </a:p>
        </p:txBody>
      </p:sp>
      <p:sp>
        <p:nvSpPr>
          <p:cNvPr id="4" name="object 4"/>
          <p:cNvSpPr txBox="1"/>
          <p:nvPr/>
        </p:nvSpPr>
        <p:spPr>
          <a:xfrm>
            <a:off x="381000" y="2400300"/>
            <a:ext cx="4888230" cy="3060453"/>
          </a:xfrm>
          <a:prstGeom prst="rect">
            <a:avLst/>
          </a:prstGeom>
        </p:spPr>
        <p:txBody>
          <a:bodyPr vert="horz" wrap="square" lIns="0" tIns="53975" rIns="0" bIns="0" rtlCol="0">
            <a:spAutoFit/>
          </a:bodyPr>
          <a:lstStyle/>
          <a:p>
            <a:pPr marL="286385" marR="5080" indent="-274320">
              <a:lnSpc>
                <a:spcPts val="2590"/>
              </a:lnSpc>
              <a:spcBef>
                <a:spcPts val="425"/>
              </a:spcBef>
              <a:buClr>
                <a:srgbClr val="D24717"/>
              </a:buClr>
              <a:buSzPct val="85416"/>
              <a:buChar char=""/>
              <a:tabLst>
                <a:tab pos="286385" algn="l"/>
                <a:tab pos="287020" algn="l"/>
              </a:tabLst>
            </a:pPr>
            <a:r>
              <a:rPr sz="2400" dirty="0">
                <a:latin typeface="Times New Roman" pitchFamily="18" charset="0"/>
                <a:cs typeface="Times New Roman" pitchFamily="18" charset="0"/>
              </a:rPr>
              <a:t>Most </a:t>
            </a:r>
            <a:r>
              <a:rPr sz="2400" spc="-5" dirty="0">
                <a:latin typeface="Times New Roman" pitchFamily="18" charset="0"/>
                <a:cs typeface="Times New Roman" pitchFamily="18" charset="0"/>
              </a:rPr>
              <a:t>common </a:t>
            </a:r>
            <a:r>
              <a:rPr sz="2400" dirty="0">
                <a:latin typeface="Times New Roman" pitchFamily="18" charset="0"/>
                <a:cs typeface="Times New Roman" pitchFamily="18" charset="0"/>
              </a:rPr>
              <a:t>fantasy themes</a:t>
            </a:r>
            <a:r>
              <a:rPr sz="2400" spc="-75" dirty="0">
                <a:latin typeface="Times New Roman" pitchFamily="18" charset="0"/>
                <a:cs typeface="Times New Roman" pitchFamily="18" charset="0"/>
              </a:rPr>
              <a:t> </a:t>
            </a:r>
            <a:r>
              <a:rPr sz="2400" spc="-5" dirty="0">
                <a:latin typeface="Times New Roman" pitchFamily="18" charset="0"/>
                <a:cs typeface="Times New Roman" pitchFamily="18" charset="0"/>
              </a:rPr>
              <a:t>still  involve sex, love and</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romance.</a:t>
            </a:r>
            <a:endParaRPr sz="2400" dirty="0">
              <a:latin typeface="Times New Roman" pitchFamily="18" charset="0"/>
              <a:cs typeface="Times New Roman" pitchFamily="18" charset="0"/>
            </a:endParaRPr>
          </a:p>
          <a:p>
            <a:pPr>
              <a:lnSpc>
                <a:spcPct val="100000"/>
              </a:lnSpc>
              <a:spcBef>
                <a:spcPts val="5"/>
              </a:spcBef>
              <a:buClr>
                <a:srgbClr val="D24717"/>
              </a:buClr>
              <a:buFont typeface="Arial"/>
              <a:buChar char=""/>
            </a:pPr>
            <a:endParaRPr sz="3300" dirty="0">
              <a:latin typeface="Times New Roman" pitchFamily="18" charset="0"/>
              <a:cs typeface="Times New Roman" pitchFamily="18" charset="0"/>
            </a:endParaRPr>
          </a:p>
          <a:p>
            <a:pPr marL="286385" marR="713105" indent="-274320">
              <a:lnSpc>
                <a:spcPts val="2590"/>
              </a:lnSpc>
              <a:buClr>
                <a:srgbClr val="D24717"/>
              </a:buClr>
              <a:buSzPct val="85416"/>
              <a:buChar char=""/>
              <a:tabLst>
                <a:tab pos="286385" algn="l"/>
                <a:tab pos="287020" algn="l"/>
              </a:tabLst>
            </a:pPr>
            <a:r>
              <a:rPr sz="2400" spc="-5" dirty="0">
                <a:latin typeface="Times New Roman" pitchFamily="18" charset="0"/>
                <a:cs typeface="Times New Roman" pitchFamily="18" charset="0"/>
              </a:rPr>
              <a:t>Fantasy is widely used </a:t>
            </a:r>
            <a:r>
              <a:rPr sz="2400" dirty="0">
                <a:latin typeface="Times New Roman" pitchFamily="18" charset="0"/>
                <a:cs typeface="Times New Roman" pitchFamily="18" charset="0"/>
              </a:rPr>
              <a:t>for  fragrances </a:t>
            </a:r>
            <a:r>
              <a:rPr sz="2400" spc="-5" dirty="0">
                <a:latin typeface="Times New Roman" pitchFamily="18" charset="0"/>
                <a:cs typeface="Times New Roman" pitchFamily="18" charset="0"/>
              </a:rPr>
              <a:t>and other</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fashion  </a:t>
            </a:r>
            <a:r>
              <a:rPr sz="2400" dirty="0">
                <a:latin typeface="Times New Roman" pitchFamily="18" charset="0"/>
                <a:cs typeface="Times New Roman" pitchFamily="18" charset="0"/>
              </a:rPr>
              <a:t>items.</a:t>
            </a:r>
          </a:p>
          <a:p>
            <a:pPr>
              <a:lnSpc>
                <a:spcPct val="100000"/>
              </a:lnSpc>
              <a:spcBef>
                <a:spcPts val="20"/>
              </a:spcBef>
            </a:pPr>
            <a:endParaRPr sz="3000" dirty="0">
              <a:latin typeface="Times New Roman" pitchFamily="18" charset="0"/>
              <a:cs typeface="Times New Roman" pitchFamily="18" charset="0"/>
            </a:endParaRPr>
          </a:p>
          <a:p>
            <a:pPr marL="286385">
              <a:lnSpc>
                <a:spcPct val="100000"/>
              </a:lnSpc>
              <a:spcBef>
                <a:spcPts val="5"/>
              </a:spcBef>
            </a:pPr>
            <a:r>
              <a:rPr sz="2400" spc="-5" dirty="0">
                <a:latin typeface="Times New Roman" pitchFamily="18" charset="0"/>
                <a:cs typeface="Times New Roman" pitchFamily="18" charset="0"/>
              </a:rPr>
              <a:t>Example:</a:t>
            </a:r>
            <a:r>
              <a:rPr sz="2400" spc="-114" dirty="0">
                <a:latin typeface="Times New Roman" pitchFamily="18" charset="0"/>
                <a:cs typeface="Times New Roman" pitchFamily="18" charset="0"/>
              </a:rPr>
              <a:t> </a:t>
            </a:r>
            <a:r>
              <a:rPr sz="2400" spc="-5" dirty="0">
                <a:latin typeface="Times New Roman" pitchFamily="18" charset="0"/>
                <a:cs typeface="Times New Roman" pitchFamily="18" charset="0"/>
              </a:rPr>
              <a:t>AXE</a:t>
            </a:r>
            <a:endParaRPr sz="2400" dirty="0">
              <a:latin typeface="Times New Roman" pitchFamily="18" charset="0"/>
              <a:cs typeface="Times New Roman" pitchFamily="18" charset="0"/>
            </a:endParaRPr>
          </a:p>
        </p:txBody>
      </p:sp>
      <p:grpSp>
        <p:nvGrpSpPr>
          <p:cNvPr id="5" name="object 5"/>
          <p:cNvGrpSpPr/>
          <p:nvPr/>
        </p:nvGrpSpPr>
        <p:grpSpPr>
          <a:xfrm>
            <a:off x="5370576" y="608078"/>
            <a:ext cx="3720465" cy="5047615"/>
            <a:chOff x="5370576" y="608075"/>
            <a:chExt cx="3720465" cy="5047615"/>
          </a:xfrm>
        </p:grpSpPr>
        <p:sp>
          <p:nvSpPr>
            <p:cNvPr id="6" name="object 6"/>
            <p:cNvSpPr/>
            <p:nvPr/>
          </p:nvSpPr>
          <p:spPr>
            <a:xfrm>
              <a:off x="5370576" y="608075"/>
              <a:ext cx="3720084" cy="50474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562600" y="800100"/>
              <a:ext cx="3336036" cy="466344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0"/>
            <a:ext cx="7620000" cy="57089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144" y="0"/>
            <a:ext cx="7534656" cy="5714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76600" y="114300"/>
            <a:ext cx="2760980"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Informative</a:t>
            </a:r>
          </a:p>
        </p:txBody>
      </p:sp>
      <p:sp>
        <p:nvSpPr>
          <p:cNvPr id="4" name="object 4"/>
          <p:cNvSpPr txBox="1"/>
          <p:nvPr/>
        </p:nvSpPr>
        <p:spPr>
          <a:xfrm>
            <a:off x="993464" y="1159255"/>
            <a:ext cx="7463155" cy="3862596"/>
          </a:xfrm>
          <a:prstGeom prst="rect">
            <a:avLst/>
          </a:prstGeom>
        </p:spPr>
        <p:txBody>
          <a:bodyPr vert="horz" wrap="square" lIns="0" tIns="83820" rIns="0" bIns="0" rtlCol="0">
            <a:spAutoFit/>
          </a:bodyPr>
          <a:lstStyle/>
          <a:p>
            <a:pPr marL="286385" marR="337185" indent="-274320">
              <a:lnSpc>
                <a:spcPts val="2300"/>
              </a:lnSpc>
              <a:spcBef>
                <a:spcPts val="660"/>
              </a:spcBef>
              <a:buClr>
                <a:srgbClr val="D24717"/>
              </a:buClr>
              <a:buSzPct val="85416"/>
              <a:buChar char=""/>
              <a:tabLst>
                <a:tab pos="286385" algn="l"/>
                <a:tab pos="287020" algn="l"/>
              </a:tabLst>
            </a:pPr>
            <a:r>
              <a:rPr sz="2400" spc="-5" dirty="0">
                <a:latin typeface="Times New Roman" pitchFamily="18" charset="0"/>
                <a:cs typeface="Times New Roman" pitchFamily="18" charset="0"/>
              </a:rPr>
              <a:t>Here, information is presented </a:t>
            </a:r>
            <a:r>
              <a:rPr sz="2400" dirty="0">
                <a:latin typeface="Times New Roman" pitchFamily="18" charset="0"/>
                <a:cs typeface="Times New Roman" pitchFamily="18" charset="0"/>
              </a:rPr>
              <a:t>to the </a:t>
            </a:r>
            <a:r>
              <a:rPr sz="2400" spc="-5" dirty="0">
                <a:latin typeface="Times New Roman" pitchFamily="18" charset="0"/>
                <a:cs typeface="Times New Roman" pitchFamily="18" charset="0"/>
              </a:rPr>
              <a:t>audience in a  straightforward </a:t>
            </a:r>
            <a:r>
              <a:rPr sz="2400" spc="-20" dirty="0">
                <a:latin typeface="Times New Roman" pitchFamily="18" charset="0"/>
                <a:cs typeface="Times New Roman" pitchFamily="18" charset="0"/>
              </a:rPr>
              <a:t>manner.</a:t>
            </a:r>
            <a:endParaRPr sz="2400" dirty="0">
              <a:latin typeface="Times New Roman" pitchFamily="18" charset="0"/>
              <a:cs typeface="Times New Roman" pitchFamily="18" charset="0"/>
            </a:endParaRPr>
          </a:p>
          <a:p>
            <a:pPr>
              <a:lnSpc>
                <a:spcPct val="100000"/>
              </a:lnSpc>
              <a:spcBef>
                <a:spcPts val="20"/>
              </a:spcBef>
              <a:buClr>
                <a:srgbClr val="D24717"/>
              </a:buClr>
              <a:buFont typeface="Arial"/>
              <a:buChar char=""/>
            </a:pPr>
            <a:endParaRPr sz="2550" dirty="0">
              <a:latin typeface="Times New Roman" pitchFamily="18" charset="0"/>
              <a:cs typeface="Times New Roman" pitchFamily="18" charset="0"/>
            </a:endParaRPr>
          </a:p>
          <a:p>
            <a:pPr marL="286385" indent="-274320">
              <a:lnSpc>
                <a:spcPts val="2590"/>
              </a:lnSpc>
              <a:buClr>
                <a:srgbClr val="D24717"/>
              </a:buClr>
              <a:buSzPct val="85416"/>
              <a:buChar char=""/>
              <a:tabLst>
                <a:tab pos="286385" algn="l"/>
                <a:tab pos="287020" algn="l"/>
              </a:tabLst>
            </a:pPr>
            <a:r>
              <a:rPr sz="2400" spc="-5" dirty="0">
                <a:latin typeface="Times New Roman" pitchFamily="18" charset="0"/>
                <a:cs typeface="Times New Roman" pitchFamily="18" charset="0"/>
              </a:rPr>
              <a:t>Seen commonly in RDCs, rather than in </a:t>
            </a:r>
            <a:r>
              <a:rPr sz="2400" dirty="0">
                <a:latin typeface="Times New Roman" pitchFamily="18" charset="0"/>
                <a:cs typeface="Times New Roman" pitchFamily="18" charset="0"/>
              </a:rPr>
              <a:t>TVC </a:t>
            </a:r>
            <a:r>
              <a:rPr sz="2400" spc="-5" dirty="0">
                <a:latin typeface="Times New Roman" pitchFamily="18" charset="0"/>
                <a:cs typeface="Times New Roman" pitchFamily="18" charset="0"/>
              </a:rPr>
              <a:t>or</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print</a:t>
            </a:r>
            <a:endParaRPr sz="2400" dirty="0">
              <a:latin typeface="Times New Roman" pitchFamily="18" charset="0"/>
              <a:cs typeface="Times New Roman" pitchFamily="18" charset="0"/>
            </a:endParaRPr>
          </a:p>
          <a:p>
            <a:pPr marL="286385">
              <a:lnSpc>
                <a:spcPts val="2590"/>
              </a:lnSpc>
            </a:pP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where consumers </a:t>
            </a:r>
            <a:r>
              <a:rPr sz="2400" dirty="0">
                <a:latin typeface="Times New Roman" pitchFamily="18" charset="0"/>
                <a:cs typeface="Times New Roman" pitchFamily="18" charset="0"/>
              </a:rPr>
              <a:t>tend to </a:t>
            </a:r>
            <a:r>
              <a:rPr sz="2400" spc="-5" dirty="0">
                <a:latin typeface="Times New Roman" pitchFamily="18" charset="0"/>
                <a:cs typeface="Times New Roman" pitchFamily="18" charset="0"/>
              </a:rPr>
              <a:t>ignore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them.</a:t>
            </a:r>
          </a:p>
          <a:p>
            <a:pPr>
              <a:lnSpc>
                <a:spcPct val="100000"/>
              </a:lnSpc>
              <a:spcBef>
                <a:spcPts val="55"/>
              </a:spcBef>
            </a:pPr>
            <a:endParaRPr sz="2500" dirty="0">
              <a:latin typeface="Times New Roman" pitchFamily="18" charset="0"/>
              <a:cs typeface="Times New Roman" pitchFamily="18" charset="0"/>
            </a:endParaRPr>
          </a:p>
          <a:p>
            <a:pPr marL="286385" indent="-274320">
              <a:lnSpc>
                <a:spcPts val="2595"/>
              </a:lnSpc>
              <a:buClr>
                <a:srgbClr val="D24717"/>
              </a:buClr>
              <a:buSzPct val="85416"/>
              <a:buChar char=""/>
              <a:tabLst>
                <a:tab pos="286385" algn="l"/>
                <a:tab pos="287020" algn="l"/>
              </a:tabLst>
            </a:pPr>
            <a:r>
              <a:rPr sz="2400" spc="-5" dirty="0">
                <a:latin typeface="Times New Roman" pitchFamily="18" charset="0"/>
                <a:cs typeface="Times New Roman" pitchFamily="18" charset="0"/>
              </a:rPr>
              <a:t>Consumers who </a:t>
            </a:r>
            <a:r>
              <a:rPr sz="2400" dirty="0">
                <a:latin typeface="Times New Roman" pitchFamily="18" charset="0"/>
                <a:cs typeface="Times New Roman" pitchFamily="18" charset="0"/>
              </a:rPr>
              <a:t>are </a:t>
            </a:r>
            <a:r>
              <a:rPr sz="2400" b="1" spc="-5" dirty="0">
                <a:latin typeface="Times New Roman" pitchFamily="18" charset="0"/>
                <a:cs typeface="Times New Roman" pitchFamily="18" charset="0"/>
              </a:rPr>
              <a:t>highly </a:t>
            </a:r>
            <a:r>
              <a:rPr sz="2400" b="1" dirty="0">
                <a:latin typeface="Times New Roman" pitchFamily="18" charset="0"/>
                <a:cs typeface="Times New Roman" pitchFamily="18" charset="0"/>
              </a:rPr>
              <a:t>involved </a:t>
            </a:r>
            <a:r>
              <a:rPr sz="2400" dirty="0">
                <a:latin typeface="Times New Roman" pitchFamily="18" charset="0"/>
                <a:cs typeface="Times New Roman" pitchFamily="18" charset="0"/>
              </a:rPr>
              <a:t>in a</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particular</a:t>
            </a:r>
            <a:endParaRPr sz="2400" dirty="0">
              <a:latin typeface="Times New Roman" pitchFamily="18" charset="0"/>
              <a:cs typeface="Times New Roman" pitchFamily="18" charset="0"/>
            </a:endParaRPr>
          </a:p>
          <a:p>
            <a:pPr marL="286385">
              <a:lnSpc>
                <a:spcPts val="2595"/>
              </a:lnSpc>
            </a:pPr>
            <a:r>
              <a:rPr sz="2400" spc="-5" dirty="0">
                <a:latin typeface="Times New Roman" pitchFamily="18" charset="0"/>
                <a:cs typeface="Times New Roman" pitchFamily="18" charset="0"/>
              </a:rPr>
              <a:t>product category pay attention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such</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ads.</a:t>
            </a:r>
          </a:p>
          <a:p>
            <a:pPr>
              <a:lnSpc>
                <a:spcPct val="100000"/>
              </a:lnSpc>
              <a:spcBef>
                <a:spcPts val="50"/>
              </a:spcBef>
            </a:pPr>
            <a:endParaRPr sz="2500" dirty="0">
              <a:latin typeface="Times New Roman" pitchFamily="18" charset="0"/>
              <a:cs typeface="Times New Roman" pitchFamily="18" charset="0"/>
            </a:endParaRPr>
          </a:p>
          <a:p>
            <a:pPr marL="286385" indent="-274320">
              <a:lnSpc>
                <a:spcPts val="2595"/>
              </a:lnSpc>
              <a:buClr>
                <a:srgbClr val="D24717"/>
              </a:buClr>
              <a:buSzPct val="85416"/>
              <a:buChar char=""/>
              <a:tabLst>
                <a:tab pos="286385" algn="l"/>
                <a:tab pos="287020" algn="l"/>
              </a:tabLst>
            </a:pPr>
            <a:r>
              <a:rPr sz="2400" spc="-5" dirty="0">
                <a:latin typeface="Times New Roman" pitchFamily="18" charset="0"/>
                <a:cs typeface="Times New Roman" pitchFamily="18" charset="0"/>
              </a:rPr>
              <a:t>Such ads </a:t>
            </a:r>
            <a:r>
              <a:rPr sz="2400" dirty="0">
                <a:latin typeface="Times New Roman" pitchFamily="18" charset="0"/>
                <a:cs typeface="Times New Roman" pitchFamily="18" charset="0"/>
              </a:rPr>
              <a:t>thus tend to </a:t>
            </a:r>
            <a:r>
              <a:rPr sz="2400" spc="-5" dirty="0">
                <a:latin typeface="Times New Roman" pitchFamily="18" charset="0"/>
                <a:cs typeface="Times New Roman" pitchFamily="18" charset="0"/>
              </a:rPr>
              <a:t>work </a:t>
            </a:r>
            <a:r>
              <a:rPr sz="2400" dirty="0">
                <a:latin typeface="Times New Roman" pitchFamily="18" charset="0"/>
                <a:cs typeface="Times New Roman" pitchFamily="18" charset="0"/>
              </a:rPr>
              <a:t>best for</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high-involvement</a:t>
            </a:r>
            <a:endParaRPr sz="2400" dirty="0">
              <a:latin typeface="Times New Roman" pitchFamily="18" charset="0"/>
              <a:cs typeface="Times New Roman" pitchFamily="18" charset="0"/>
            </a:endParaRPr>
          </a:p>
          <a:p>
            <a:pPr marL="286385">
              <a:lnSpc>
                <a:spcPts val="2595"/>
              </a:lnSpc>
            </a:pPr>
            <a:r>
              <a:rPr sz="2400" spc="-5" dirty="0">
                <a:latin typeface="Times New Roman" pitchFamily="18" charset="0"/>
                <a:cs typeface="Times New Roman" pitchFamily="18" charset="0"/>
              </a:rPr>
              <a:t>situations.</a:t>
            </a:r>
            <a:endParaRP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80" y="1950720"/>
            <a:ext cx="9014713" cy="144779"/>
            <a:chOff x="68580" y="1950720"/>
            <a:chExt cx="9014713" cy="144779"/>
          </a:xfrm>
        </p:grpSpPr>
        <p:sp>
          <p:nvSpPr>
            <p:cNvPr id="3" name="object 3"/>
            <p:cNvSpPr/>
            <p:nvPr/>
          </p:nvSpPr>
          <p:spPr>
            <a:xfrm>
              <a:off x="70103" y="1981199"/>
              <a:ext cx="9013190" cy="76200"/>
            </a:xfrm>
            <a:custGeom>
              <a:avLst/>
              <a:gdLst/>
              <a:ahLst/>
              <a:cxnLst/>
              <a:rect l="l" t="t" r="r" b="b"/>
              <a:pathLst>
                <a:path w="9013190" h="76200">
                  <a:moveTo>
                    <a:pt x="9012936" y="0"/>
                  </a:moveTo>
                  <a:lnTo>
                    <a:pt x="0" y="0"/>
                  </a:lnTo>
                  <a:lnTo>
                    <a:pt x="0" y="76200"/>
                  </a:lnTo>
                  <a:lnTo>
                    <a:pt x="9012936" y="76200"/>
                  </a:lnTo>
                  <a:lnTo>
                    <a:pt x="9012936" y="0"/>
                  </a:lnTo>
                  <a:close/>
                </a:path>
              </a:pathLst>
            </a:custGeom>
            <a:solidFill>
              <a:srgbClr val="D24717"/>
            </a:solidFill>
          </p:spPr>
          <p:txBody>
            <a:bodyPr wrap="square" lIns="0" tIns="0" rIns="0" bIns="0" rtlCol="0"/>
            <a:lstStyle/>
            <a:p>
              <a:endParaRPr/>
            </a:p>
          </p:txBody>
        </p:sp>
        <p:sp>
          <p:nvSpPr>
            <p:cNvPr id="4" name="object 4"/>
            <p:cNvSpPr/>
            <p:nvPr/>
          </p:nvSpPr>
          <p:spPr>
            <a:xfrm>
              <a:off x="68580" y="1950720"/>
              <a:ext cx="9014460" cy="38100"/>
            </a:xfrm>
            <a:custGeom>
              <a:avLst/>
              <a:gdLst/>
              <a:ahLst/>
              <a:cxnLst/>
              <a:rect l="l" t="t" r="r" b="b"/>
              <a:pathLst>
                <a:path w="9014460" h="38100">
                  <a:moveTo>
                    <a:pt x="9014460" y="0"/>
                  </a:moveTo>
                  <a:lnTo>
                    <a:pt x="0" y="0"/>
                  </a:lnTo>
                  <a:lnTo>
                    <a:pt x="0" y="38100"/>
                  </a:lnTo>
                  <a:lnTo>
                    <a:pt x="9014460" y="38100"/>
                  </a:lnTo>
                  <a:lnTo>
                    <a:pt x="9014460" y="0"/>
                  </a:lnTo>
                  <a:close/>
                </a:path>
              </a:pathLst>
            </a:custGeom>
            <a:solidFill>
              <a:srgbClr val="E6B0AB"/>
            </a:solidFill>
          </p:spPr>
          <p:txBody>
            <a:bodyPr wrap="square" lIns="0" tIns="0" rIns="0" bIns="0" rtlCol="0"/>
            <a:lstStyle/>
            <a:p>
              <a:endParaRPr/>
            </a:p>
          </p:txBody>
        </p:sp>
        <p:sp>
          <p:nvSpPr>
            <p:cNvPr id="5" name="object 5"/>
            <p:cNvSpPr/>
            <p:nvPr/>
          </p:nvSpPr>
          <p:spPr>
            <a:xfrm>
              <a:off x="68580" y="2057399"/>
              <a:ext cx="9014460" cy="38100"/>
            </a:xfrm>
            <a:custGeom>
              <a:avLst/>
              <a:gdLst/>
              <a:ahLst/>
              <a:cxnLst/>
              <a:rect l="l" t="t" r="r" b="b"/>
              <a:pathLst>
                <a:path w="9014460" h="38100">
                  <a:moveTo>
                    <a:pt x="9014460" y="0"/>
                  </a:moveTo>
                  <a:lnTo>
                    <a:pt x="0" y="0"/>
                  </a:lnTo>
                  <a:lnTo>
                    <a:pt x="0" y="38100"/>
                  </a:lnTo>
                  <a:lnTo>
                    <a:pt x="9014460" y="38100"/>
                  </a:lnTo>
                  <a:lnTo>
                    <a:pt x="9014460" y="0"/>
                  </a:lnTo>
                  <a:close/>
                </a:path>
              </a:pathLst>
            </a:custGeom>
            <a:solidFill>
              <a:srgbClr val="918485"/>
            </a:solidFill>
          </p:spPr>
          <p:txBody>
            <a:bodyPr wrap="square" lIns="0" tIns="0" rIns="0" bIns="0" rtlCol="0"/>
            <a:lstStyle/>
            <a:p>
              <a:endParaRPr/>
            </a:p>
          </p:txBody>
        </p:sp>
      </p:grpSp>
      <p:sp>
        <p:nvSpPr>
          <p:cNvPr id="7" name="object 7"/>
          <p:cNvSpPr txBox="1">
            <a:spLocks noGrp="1"/>
          </p:cNvSpPr>
          <p:nvPr>
            <p:ph type="title"/>
          </p:nvPr>
        </p:nvSpPr>
        <p:spPr>
          <a:xfrm>
            <a:off x="152400" y="1257300"/>
            <a:ext cx="8229600" cy="627736"/>
          </a:xfrm>
          <a:prstGeom prst="rect">
            <a:avLst/>
          </a:prstGeom>
        </p:spPr>
        <p:txBody>
          <a:bodyPr vert="horz" wrap="square" lIns="0" tIns="12065" rIns="0" bIns="0" rtlCol="0">
            <a:spAutoFit/>
          </a:bodyPr>
          <a:lstStyle/>
          <a:p>
            <a:pPr marL="12700">
              <a:lnSpc>
                <a:spcPct val="100000"/>
              </a:lnSpc>
              <a:spcBef>
                <a:spcPts val="95"/>
              </a:spcBef>
            </a:pPr>
            <a:r>
              <a:rPr spc="-5" dirty="0">
                <a:latin typeface="Algerian" pitchFamily="82" charset="0"/>
              </a:rPr>
              <a:t>Sources and</a:t>
            </a:r>
            <a:r>
              <a:rPr spc="-25" dirty="0">
                <a:latin typeface="Algerian" pitchFamily="82" charset="0"/>
              </a:rPr>
              <a:t> </a:t>
            </a:r>
            <a:r>
              <a:rPr spc="-10" dirty="0">
                <a:latin typeface="Algerian" pitchFamily="82" charset="0"/>
              </a:rPr>
              <a:t>Spokesperson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3470" y="454279"/>
            <a:ext cx="6988175"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Sources and</a:t>
            </a:r>
            <a:r>
              <a:rPr sz="3200" spc="-80" dirty="0">
                <a:latin typeface="Algerian" pitchFamily="82" charset="0"/>
              </a:rPr>
              <a:t> </a:t>
            </a:r>
            <a:r>
              <a:rPr sz="3200" spc="-5" dirty="0">
                <a:latin typeface="Algerian" pitchFamily="82" charset="0"/>
              </a:rPr>
              <a:t>Spokespersons</a:t>
            </a:r>
          </a:p>
        </p:txBody>
      </p:sp>
      <p:sp>
        <p:nvSpPr>
          <p:cNvPr id="4" name="object 4"/>
          <p:cNvSpPr txBox="1"/>
          <p:nvPr/>
        </p:nvSpPr>
        <p:spPr>
          <a:xfrm>
            <a:off x="993444" y="1230896"/>
            <a:ext cx="7269480" cy="3473387"/>
          </a:xfrm>
          <a:prstGeom prst="rect">
            <a:avLst/>
          </a:prstGeom>
        </p:spPr>
        <p:txBody>
          <a:bodyPr vert="horz" wrap="square" lIns="0" tIns="13335" rIns="0" bIns="0" rtlCol="0">
            <a:spAutoFit/>
          </a:bodyPr>
          <a:lstStyle/>
          <a:p>
            <a:pPr marL="12700" marR="78105">
              <a:lnSpc>
                <a:spcPct val="100000"/>
              </a:lnSpc>
              <a:spcBef>
                <a:spcPts val="105"/>
              </a:spcBef>
              <a:buClr>
                <a:srgbClr val="D24717"/>
              </a:buClr>
              <a:buSzPct val="84615"/>
              <a:buChar char=""/>
              <a:tabLst>
                <a:tab pos="287020" algn="l"/>
              </a:tabLst>
            </a:pPr>
            <a:r>
              <a:rPr sz="2600" dirty="0">
                <a:latin typeface="Times New Roman" pitchFamily="18" charset="0"/>
                <a:cs typeface="Times New Roman" pitchFamily="18" charset="0"/>
              </a:rPr>
              <a:t>Selecting the right source and spokesperson </a:t>
            </a:r>
            <a:r>
              <a:rPr sz="2600" spc="-215" dirty="0">
                <a:latin typeface="Times New Roman" pitchFamily="18" charset="0"/>
                <a:cs typeface="Times New Roman" pitchFamily="18" charset="0"/>
              </a:rPr>
              <a:t>to  </a:t>
            </a:r>
            <a:r>
              <a:rPr sz="2600" dirty="0">
                <a:latin typeface="Times New Roman" pitchFamily="18" charset="0"/>
                <a:cs typeface="Times New Roman" pitchFamily="18" charset="0"/>
              </a:rPr>
              <a:t>use in an advertisement is a critical</a:t>
            </a:r>
            <a:r>
              <a:rPr sz="2600" spc="-70" dirty="0">
                <a:latin typeface="Times New Roman" pitchFamily="18" charset="0"/>
                <a:cs typeface="Times New Roman" pitchFamily="18" charset="0"/>
              </a:rPr>
              <a:t> </a:t>
            </a:r>
            <a:r>
              <a:rPr sz="2600" dirty="0">
                <a:latin typeface="Times New Roman" pitchFamily="18" charset="0"/>
                <a:cs typeface="Times New Roman" pitchFamily="18" charset="0"/>
              </a:rPr>
              <a:t>decision.</a:t>
            </a:r>
          </a:p>
          <a:p>
            <a:pPr>
              <a:lnSpc>
                <a:spcPct val="100000"/>
              </a:lnSpc>
              <a:spcBef>
                <a:spcPts val="5"/>
              </a:spcBef>
              <a:buClr>
                <a:srgbClr val="D24717"/>
              </a:buClr>
              <a:buFont typeface="Arial"/>
              <a:buChar char=""/>
            </a:pPr>
            <a:endParaRPr sz="3750" dirty="0">
              <a:latin typeface="Times New Roman" pitchFamily="18" charset="0"/>
              <a:cs typeface="Times New Roman" pitchFamily="18" charset="0"/>
            </a:endParaRPr>
          </a:p>
          <a:p>
            <a:pPr marL="286385" marR="140970" indent="-287020">
              <a:lnSpc>
                <a:spcPct val="100000"/>
              </a:lnSpc>
              <a:buClr>
                <a:srgbClr val="D24717"/>
              </a:buClr>
              <a:buSzPct val="84615"/>
              <a:buChar char=""/>
              <a:tabLst>
                <a:tab pos="287020" algn="l"/>
              </a:tabLst>
            </a:pPr>
            <a:r>
              <a:rPr sz="2600" dirty="0">
                <a:latin typeface="Times New Roman" pitchFamily="18" charset="0"/>
                <a:cs typeface="Times New Roman" pitchFamily="18" charset="0"/>
              </a:rPr>
              <a:t>4 types of sources are available to</a:t>
            </a:r>
            <a:r>
              <a:rPr sz="2600" spc="-20" dirty="0">
                <a:latin typeface="Times New Roman" pitchFamily="18" charset="0"/>
                <a:cs typeface="Times New Roman" pitchFamily="18" charset="0"/>
              </a:rPr>
              <a:t> advertisers:</a:t>
            </a:r>
            <a:endParaRPr sz="2600" dirty="0">
              <a:latin typeface="Times New Roman" pitchFamily="18" charset="0"/>
              <a:cs typeface="Times New Roman" pitchFamily="18" charset="0"/>
            </a:endParaRPr>
          </a:p>
          <a:p>
            <a:pPr marL="560705" lvl="1" indent="-229235">
              <a:lnSpc>
                <a:spcPct val="100000"/>
              </a:lnSpc>
              <a:spcBef>
                <a:spcPts val="405"/>
              </a:spcBef>
              <a:buClr>
                <a:srgbClr val="9B2C1F"/>
              </a:buClr>
              <a:buSzPct val="85416"/>
              <a:buChar char=""/>
              <a:tabLst>
                <a:tab pos="561340" algn="l"/>
              </a:tabLst>
            </a:pPr>
            <a:r>
              <a:rPr sz="2400" spc="-5" dirty="0">
                <a:latin typeface="Times New Roman" pitchFamily="18" charset="0"/>
                <a:cs typeface="Times New Roman" pitchFamily="18" charset="0"/>
              </a:rPr>
              <a:t>Celebrities </a:t>
            </a:r>
            <a:endParaRPr sz="2400" dirty="0">
              <a:latin typeface="Times New Roman" pitchFamily="18" charset="0"/>
              <a:cs typeface="Times New Roman" pitchFamily="18" charset="0"/>
            </a:endParaRPr>
          </a:p>
          <a:p>
            <a:pPr marL="560705" lvl="1" indent="-229235">
              <a:lnSpc>
                <a:spcPct val="100000"/>
              </a:lnSpc>
              <a:spcBef>
                <a:spcPts val="400"/>
              </a:spcBef>
              <a:buClr>
                <a:srgbClr val="9B2C1F"/>
              </a:buClr>
              <a:buSzPct val="85416"/>
              <a:buChar char=""/>
              <a:tabLst>
                <a:tab pos="561340" algn="l"/>
              </a:tabLst>
            </a:pPr>
            <a:r>
              <a:rPr sz="2400" spc="-5" dirty="0">
                <a:latin typeface="Times New Roman" pitchFamily="18" charset="0"/>
                <a:cs typeface="Times New Roman" pitchFamily="18" charset="0"/>
              </a:rPr>
              <a:t>CEOs</a:t>
            </a:r>
            <a:endParaRPr sz="2400" dirty="0">
              <a:latin typeface="Times New Roman" pitchFamily="18" charset="0"/>
              <a:cs typeface="Times New Roman" pitchFamily="18" charset="0"/>
            </a:endParaRPr>
          </a:p>
          <a:p>
            <a:pPr marL="560705" marR="5080" lvl="1" indent="-228600">
              <a:lnSpc>
                <a:spcPct val="100000"/>
              </a:lnSpc>
              <a:spcBef>
                <a:spcPts val="409"/>
              </a:spcBef>
              <a:buClr>
                <a:srgbClr val="9B2C1F"/>
              </a:buClr>
              <a:buSzPct val="85416"/>
              <a:buChar char=""/>
              <a:tabLst>
                <a:tab pos="561340" algn="l"/>
              </a:tabLst>
            </a:pPr>
            <a:r>
              <a:rPr sz="2400" spc="-5" dirty="0">
                <a:latin typeface="Times New Roman" pitchFamily="18" charset="0"/>
                <a:cs typeface="Times New Roman" pitchFamily="18" charset="0"/>
              </a:rPr>
              <a:t>Experts </a:t>
            </a:r>
            <a:endParaRPr lang="en-US" sz="2400" spc="-5" dirty="0">
              <a:latin typeface="Times New Roman" pitchFamily="18" charset="0"/>
              <a:cs typeface="Times New Roman" pitchFamily="18" charset="0"/>
            </a:endParaRPr>
          </a:p>
          <a:p>
            <a:pPr marL="560705" marR="5080" lvl="1" indent="-228600">
              <a:lnSpc>
                <a:spcPct val="100000"/>
              </a:lnSpc>
              <a:spcBef>
                <a:spcPts val="409"/>
              </a:spcBef>
              <a:buClr>
                <a:srgbClr val="9B2C1F"/>
              </a:buClr>
              <a:buSzPct val="85416"/>
              <a:buChar char=""/>
              <a:tabLst>
                <a:tab pos="561340" algn="l"/>
              </a:tabLst>
            </a:pPr>
            <a:r>
              <a:rPr sz="2400" spc="-25" dirty="0">
                <a:latin typeface="Times New Roman" pitchFamily="18" charset="0"/>
                <a:cs typeface="Times New Roman" pitchFamily="18" charset="0"/>
              </a:rPr>
              <a:t>Typical</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persons</a:t>
            </a:r>
            <a:endParaRPr sz="2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07" y="57911"/>
            <a:ext cx="9013190" cy="5577840"/>
          </a:xfrm>
          <a:custGeom>
            <a:avLst/>
            <a:gdLst/>
            <a:ahLst/>
            <a:cxnLst/>
            <a:rect l="l" t="t" r="r" b="b"/>
            <a:pathLst>
              <a:path w="9013190" h="5577840">
                <a:moveTo>
                  <a:pt x="0" y="274954"/>
                </a:moveTo>
                <a:lnTo>
                  <a:pt x="4429" y="225521"/>
                </a:lnTo>
                <a:lnTo>
                  <a:pt x="17200" y="178998"/>
                </a:lnTo>
                <a:lnTo>
                  <a:pt x="37535" y="136162"/>
                </a:lnTo>
                <a:lnTo>
                  <a:pt x="64659" y="97789"/>
                </a:lnTo>
                <a:lnTo>
                  <a:pt x="97795" y="64653"/>
                </a:lnTo>
                <a:lnTo>
                  <a:pt x="136166" y="37530"/>
                </a:lnTo>
                <a:lnTo>
                  <a:pt x="178997" y="17197"/>
                </a:lnTo>
                <a:lnTo>
                  <a:pt x="225510" y="4428"/>
                </a:lnTo>
                <a:lnTo>
                  <a:pt x="274929" y="0"/>
                </a:lnTo>
                <a:lnTo>
                  <a:pt x="8737981" y="0"/>
                </a:lnTo>
                <a:lnTo>
                  <a:pt x="8787414" y="4428"/>
                </a:lnTo>
                <a:lnTo>
                  <a:pt x="8833937" y="17197"/>
                </a:lnTo>
                <a:lnTo>
                  <a:pt x="8876773" y="37530"/>
                </a:lnTo>
                <a:lnTo>
                  <a:pt x="8915146" y="64653"/>
                </a:lnTo>
                <a:lnTo>
                  <a:pt x="8948282" y="97789"/>
                </a:lnTo>
                <a:lnTo>
                  <a:pt x="8975405" y="136162"/>
                </a:lnTo>
                <a:lnTo>
                  <a:pt x="8995738" y="178998"/>
                </a:lnTo>
                <a:lnTo>
                  <a:pt x="9008507" y="225521"/>
                </a:lnTo>
                <a:lnTo>
                  <a:pt x="9012936" y="274954"/>
                </a:lnTo>
                <a:lnTo>
                  <a:pt x="9012936" y="5302910"/>
                </a:lnTo>
                <a:lnTo>
                  <a:pt x="9008507" y="5352329"/>
                </a:lnTo>
                <a:lnTo>
                  <a:pt x="8995738" y="5398842"/>
                </a:lnTo>
                <a:lnTo>
                  <a:pt x="8975405" y="5441673"/>
                </a:lnTo>
                <a:lnTo>
                  <a:pt x="8948282" y="5480044"/>
                </a:lnTo>
                <a:lnTo>
                  <a:pt x="8915146" y="5513179"/>
                </a:lnTo>
                <a:lnTo>
                  <a:pt x="8876773" y="5540303"/>
                </a:lnTo>
                <a:lnTo>
                  <a:pt x="8833937" y="5560638"/>
                </a:lnTo>
                <a:lnTo>
                  <a:pt x="8787414" y="5573409"/>
                </a:lnTo>
                <a:lnTo>
                  <a:pt x="8737981" y="5577838"/>
                </a:lnTo>
                <a:lnTo>
                  <a:pt x="274929" y="5577838"/>
                </a:lnTo>
                <a:lnTo>
                  <a:pt x="225510" y="5573409"/>
                </a:lnTo>
                <a:lnTo>
                  <a:pt x="178997" y="5560638"/>
                </a:lnTo>
                <a:lnTo>
                  <a:pt x="136166" y="5540303"/>
                </a:lnTo>
                <a:lnTo>
                  <a:pt x="97795" y="5513179"/>
                </a:lnTo>
                <a:lnTo>
                  <a:pt x="64659" y="5480044"/>
                </a:lnTo>
                <a:lnTo>
                  <a:pt x="37535" y="5441673"/>
                </a:lnTo>
                <a:lnTo>
                  <a:pt x="17200" y="5398842"/>
                </a:lnTo>
                <a:lnTo>
                  <a:pt x="4429" y="5352329"/>
                </a:lnTo>
                <a:lnTo>
                  <a:pt x="0" y="5302910"/>
                </a:lnTo>
                <a:lnTo>
                  <a:pt x="0" y="274954"/>
                </a:lnTo>
                <a:close/>
              </a:path>
            </a:pathLst>
          </a:custGeom>
          <a:ln w="6096">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1676400" y="342900"/>
            <a:ext cx="5553710" cy="504625"/>
          </a:xfrm>
          <a:prstGeom prst="rect">
            <a:avLst/>
          </a:prstGeom>
        </p:spPr>
        <p:txBody>
          <a:bodyPr vert="horz" wrap="square" lIns="0" tIns="12065" rIns="0" bIns="0" rtlCol="0">
            <a:spAutoFit/>
          </a:bodyPr>
          <a:lstStyle/>
          <a:p>
            <a:pPr marL="12700">
              <a:lnSpc>
                <a:spcPct val="100000"/>
              </a:lnSpc>
              <a:spcBef>
                <a:spcPts val="95"/>
              </a:spcBef>
            </a:pPr>
            <a:r>
              <a:rPr sz="3200" b="0" spc="-10" dirty="0">
                <a:latin typeface="Algerian" pitchFamily="82" charset="0"/>
              </a:rPr>
              <a:t>Source</a:t>
            </a:r>
            <a:r>
              <a:rPr sz="3200" b="0" spc="-25" dirty="0">
                <a:latin typeface="Algerian" pitchFamily="82" charset="0"/>
              </a:rPr>
              <a:t> </a:t>
            </a:r>
            <a:r>
              <a:rPr sz="3200" b="0" spc="-5" dirty="0">
                <a:latin typeface="Algerian" pitchFamily="82" charset="0"/>
              </a:rPr>
              <a:t>Characteristics</a:t>
            </a:r>
          </a:p>
        </p:txBody>
      </p:sp>
      <p:grpSp>
        <p:nvGrpSpPr>
          <p:cNvPr id="5" name="object 5"/>
          <p:cNvGrpSpPr/>
          <p:nvPr/>
        </p:nvGrpSpPr>
        <p:grpSpPr>
          <a:xfrm>
            <a:off x="1011947" y="1312163"/>
            <a:ext cx="7272527" cy="3974591"/>
            <a:chOff x="1011936" y="1312163"/>
            <a:chExt cx="7272527" cy="3974591"/>
          </a:xfrm>
        </p:grpSpPr>
        <p:sp>
          <p:nvSpPr>
            <p:cNvPr id="6" name="object 6"/>
            <p:cNvSpPr/>
            <p:nvPr/>
          </p:nvSpPr>
          <p:spPr>
            <a:xfrm>
              <a:off x="2154936" y="1312163"/>
              <a:ext cx="4986527" cy="879039"/>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3843528" y="2002536"/>
              <a:ext cx="237744" cy="248259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910711" y="2095500"/>
              <a:ext cx="103505" cy="2324100"/>
            </a:xfrm>
            <a:custGeom>
              <a:avLst/>
              <a:gdLst/>
              <a:ahLst/>
              <a:cxnLst/>
              <a:rect l="l" t="t" r="r" b="b"/>
              <a:pathLst>
                <a:path w="103504" h="2324100">
                  <a:moveTo>
                    <a:pt x="51688" y="25109"/>
                  </a:moveTo>
                  <a:lnTo>
                    <a:pt x="45338" y="35995"/>
                  </a:lnTo>
                  <a:lnTo>
                    <a:pt x="45338" y="2324100"/>
                  </a:lnTo>
                  <a:lnTo>
                    <a:pt x="58038" y="2324100"/>
                  </a:lnTo>
                  <a:lnTo>
                    <a:pt x="58038" y="35995"/>
                  </a:lnTo>
                  <a:lnTo>
                    <a:pt x="51688" y="25109"/>
                  </a:lnTo>
                  <a:close/>
                </a:path>
                <a:path w="103504" h="2324100">
                  <a:moveTo>
                    <a:pt x="51688" y="0"/>
                  </a:moveTo>
                  <a:lnTo>
                    <a:pt x="0" y="88646"/>
                  </a:lnTo>
                  <a:lnTo>
                    <a:pt x="1015" y="92455"/>
                  </a:lnTo>
                  <a:lnTo>
                    <a:pt x="7112" y="96012"/>
                  </a:lnTo>
                  <a:lnTo>
                    <a:pt x="10922" y="94996"/>
                  </a:lnTo>
                  <a:lnTo>
                    <a:pt x="45338" y="35995"/>
                  </a:lnTo>
                  <a:lnTo>
                    <a:pt x="45338" y="12573"/>
                  </a:lnTo>
                  <a:lnTo>
                    <a:pt x="59020" y="12573"/>
                  </a:lnTo>
                  <a:lnTo>
                    <a:pt x="51688" y="0"/>
                  </a:lnTo>
                  <a:close/>
                </a:path>
                <a:path w="103504" h="2324100">
                  <a:moveTo>
                    <a:pt x="59020" y="12573"/>
                  </a:moveTo>
                  <a:lnTo>
                    <a:pt x="58038" y="12573"/>
                  </a:lnTo>
                  <a:lnTo>
                    <a:pt x="58038" y="35995"/>
                  </a:lnTo>
                  <a:lnTo>
                    <a:pt x="92455" y="94996"/>
                  </a:lnTo>
                  <a:lnTo>
                    <a:pt x="96265" y="96012"/>
                  </a:lnTo>
                  <a:lnTo>
                    <a:pt x="102362" y="92455"/>
                  </a:lnTo>
                  <a:lnTo>
                    <a:pt x="103377" y="88646"/>
                  </a:lnTo>
                  <a:lnTo>
                    <a:pt x="59020" y="12573"/>
                  </a:lnTo>
                  <a:close/>
                </a:path>
                <a:path w="103504" h="2324100">
                  <a:moveTo>
                    <a:pt x="58038" y="12573"/>
                  </a:moveTo>
                  <a:lnTo>
                    <a:pt x="45338" y="12573"/>
                  </a:lnTo>
                  <a:lnTo>
                    <a:pt x="45338" y="35995"/>
                  </a:lnTo>
                  <a:lnTo>
                    <a:pt x="51688" y="25109"/>
                  </a:lnTo>
                  <a:lnTo>
                    <a:pt x="46227" y="15748"/>
                  </a:lnTo>
                  <a:lnTo>
                    <a:pt x="58038" y="15748"/>
                  </a:lnTo>
                  <a:lnTo>
                    <a:pt x="58038" y="12573"/>
                  </a:lnTo>
                  <a:close/>
                </a:path>
                <a:path w="103504" h="2324100">
                  <a:moveTo>
                    <a:pt x="58038" y="15748"/>
                  </a:moveTo>
                  <a:lnTo>
                    <a:pt x="57150" y="15748"/>
                  </a:lnTo>
                  <a:lnTo>
                    <a:pt x="51688" y="25109"/>
                  </a:lnTo>
                  <a:lnTo>
                    <a:pt x="58038" y="35995"/>
                  </a:lnTo>
                  <a:lnTo>
                    <a:pt x="58038" y="15748"/>
                  </a:lnTo>
                  <a:close/>
                </a:path>
                <a:path w="103504" h="2324100">
                  <a:moveTo>
                    <a:pt x="57150" y="15748"/>
                  </a:moveTo>
                  <a:lnTo>
                    <a:pt x="46227" y="15748"/>
                  </a:lnTo>
                  <a:lnTo>
                    <a:pt x="51688" y="25109"/>
                  </a:lnTo>
                  <a:lnTo>
                    <a:pt x="57150" y="15748"/>
                  </a:lnTo>
                  <a:close/>
                </a:path>
              </a:pathLst>
            </a:custGeom>
            <a:solidFill>
              <a:srgbClr val="000000"/>
            </a:solidFill>
          </p:spPr>
          <p:txBody>
            <a:bodyPr wrap="square" lIns="0" tIns="0" rIns="0" bIns="0" rtlCol="0"/>
            <a:lstStyle/>
            <a:p>
              <a:endParaRPr/>
            </a:p>
          </p:txBody>
        </p:sp>
        <p:sp>
          <p:nvSpPr>
            <p:cNvPr id="9" name="object 9"/>
            <p:cNvSpPr/>
            <p:nvPr/>
          </p:nvSpPr>
          <p:spPr>
            <a:xfrm>
              <a:off x="5291327" y="2002536"/>
              <a:ext cx="237744" cy="248259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58511" y="2095500"/>
              <a:ext cx="103505" cy="2324100"/>
            </a:xfrm>
            <a:custGeom>
              <a:avLst/>
              <a:gdLst/>
              <a:ahLst/>
              <a:cxnLst/>
              <a:rect l="l" t="t" r="r" b="b"/>
              <a:pathLst>
                <a:path w="103504" h="2324100">
                  <a:moveTo>
                    <a:pt x="51688" y="25109"/>
                  </a:moveTo>
                  <a:lnTo>
                    <a:pt x="45338" y="35995"/>
                  </a:lnTo>
                  <a:lnTo>
                    <a:pt x="45338" y="2324100"/>
                  </a:lnTo>
                  <a:lnTo>
                    <a:pt x="58038" y="2324100"/>
                  </a:lnTo>
                  <a:lnTo>
                    <a:pt x="58038" y="35995"/>
                  </a:lnTo>
                  <a:lnTo>
                    <a:pt x="51688" y="25109"/>
                  </a:lnTo>
                  <a:close/>
                </a:path>
                <a:path w="103504" h="2324100">
                  <a:moveTo>
                    <a:pt x="51688" y="0"/>
                  </a:moveTo>
                  <a:lnTo>
                    <a:pt x="0" y="88646"/>
                  </a:lnTo>
                  <a:lnTo>
                    <a:pt x="1015" y="92455"/>
                  </a:lnTo>
                  <a:lnTo>
                    <a:pt x="7112" y="96012"/>
                  </a:lnTo>
                  <a:lnTo>
                    <a:pt x="10922" y="94996"/>
                  </a:lnTo>
                  <a:lnTo>
                    <a:pt x="45338" y="35995"/>
                  </a:lnTo>
                  <a:lnTo>
                    <a:pt x="45338" y="12573"/>
                  </a:lnTo>
                  <a:lnTo>
                    <a:pt x="59020" y="12573"/>
                  </a:lnTo>
                  <a:lnTo>
                    <a:pt x="51688" y="0"/>
                  </a:lnTo>
                  <a:close/>
                </a:path>
                <a:path w="103504" h="2324100">
                  <a:moveTo>
                    <a:pt x="59020" y="12573"/>
                  </a:moveTo>
                  <a:lnTo>
                    <a:pt x="58038" y="12573"/>
                  </a:lnTo>
                  <a:lnTo>
                    <a:pt x="58038" y="35995"/>
                  </a:lnTo>
                  <a:lnTo>
                    <a:pt x="92455" y="94996"/>
                  </a:lnTo>
                  <a:lnTo>
                    <a:pt x="96265" y="96012"/>
                  </a:lnTo>
                  <a:lnTo>
                    <a:pt x="102362" y="92455"/>
                  </a:lnTo>
                  <a:lnTo>
                    <a:pt x="103377" y="88646"/>
                  </a:lnTo>
                  <a:lnTo>
                    <a:pt x="59020" y="12573"/>
                  </a:lnTo>
                  <a:close/>
                </a:path>
                <a:path w="103504" h="2324100">
                  <a:moveTo>
                    <a:pt x="58038" y="12573"/>
                  </a:moveTo>
                  <a:lnTo>
                    <a:pt x="45338" y="12573"/>
                  </a:lnTo>
                  <a:lnTo>
                    <a:pt x="45338" y="35995"/>
                  </a:lnTo>
                  <a:lnTo>
                    <a:pt x="51688" y="25109"/>
                  </a:lnTo>
                  <a:lnTo>
                    <a:pt x="46227" y="15748"/>
                  </a:lnTo>
                  <a:lnTo>
                    <a:pt x="58038" y="15748"/>
                  </a:lnTo>
                  <a:lnTo>
                    <a:pt x="58038" y="12573"/>
                  </a:lnTo>
                  <a:close/>
                </a:path>
                <a:path w="103504" h="2324100">
                  <a:moveTo>
                    <a:pt x="58038" y="15748"/>
                  </a:moveTo>
                  <a:lnTo>
                    <a:pt x="57150" y="15748"/>
                  </a:lnTo>
                  <a:lnTo>
                    <a:pt x="51688" y="25109"/>
                  </a:lnTo>
                  <a:lnTo>
                    <a:pt x="58038" y="35995"/>
                  </a:lnTo>
                  <a:lnTo>
                    <a:pt x="58038" y="15748"/>
                  </a:lnTo>
                  <a:close/>
                </a:path>
                <a:path w="103504" h="2324100">
                  <a:moveTo>
                    <a:pt x="57150" y="15748"/>
                  </a:moveTo>
                  <a:lnTo>
                    <a:pt x="46227" y="15748"/>
                  </a:lnTo>
                  <a:lnTo>
                    <a:pt x="51688" y="25109"/>
                  </a:lnTo>
                  <a:lnTo>
                    <a:pt x="57150" y="15748"/>
                  </a:lnTo>
                  <a:close/>
                </a:path>
              </a:pathLst>
            </a:custGeom>
            <a:solidFill>
              <a:srgbClr val="000000"/>
            </a:solidFill>
          </p:spPr>
          <p:txBody>
            <a:bodyPr wrap="square" lIns="0" tIns="0" rIns="0" bIns="0" rtlCol="0"/>
            <a:lstStyle/>
            <a:p>
              <a:endParaRPr/>
            </a:p>
          </p:txBody>
        </p:sp>
        <p:sp>
          <p:nvSpPr>
            <p:cNvPr id="11" name="object 11"/>
            <p:cNvSpPr/>
            <p:nvPr/>
          </p:nvSpPr>
          <p:spPr>
            <a:xfrm>
              <a:off x="4745736" y="4384547"/>
              <a:ext cx="2395727" cy="88849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154936" y="4398263"/>
              <a:ext cx="2395728" cy="88849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358127" y="1988819"/>
              <a:ext cx="237744" cy="108661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425311" y="2081783"/>
              <a:ext cx="103505" cy="928369"/>
            </a:xfrm>
            <a:custGeom>
              <a:avLst/>
              <a:gdLst/>
              <a:ahLst/>
              <a:cxnLst/>
              <a:rect l="l" t="t" r="r" b="b"/>
              <a:pathLst>
                <a:path w="103504" h="928369">
                  <a:moveTo>
                    <a:pt x="51688" y="25109"/>
                  </a:moveTo>
                  <a:lnTo>
                    <a:pt x="45338" y="35995"/>
                  </a:lnTo>
                  <a:lnTo>
                    <a:pt x="45338" y="928242"/>
                  </a:lnTo>
                  <a:lnTo>
                    <a:pt x="58038" y="928242"/>
                  </a:lnTo>
                  <a:lnTo>
                    <a:pt x="58038" y="35995"/>
                  </a:lnTo>
                  <a:lnTo>
                    <a:pt x="51688" y="25109"/>
                  </a:lnTo>
                  <a:close/>
                </a:path>
                <a:path w="103504" h="928369">
                  <a:moveTo>
                    <a:pt x="51688" y="0"/>
                  </a:moveTo>
                  <a:lnTo>
                    <a:pt x="0" y="88645"/>
                  </a:lnTo>
                  <a:lnTo>
                    <a:pt x="1015" y="92455"/>
                  </a:lnTo>
                  <a:lnTo>
                    <a:pt x="7112" y="96012"/>
                  </a:lnTo>
                  <a:lnTo>
                    <a:pt x="10922" y="94995"/>
                  </a:lnTo>
                  <a:lnTo>
                    <a:pt x="45338" y="35995"/>
                  </a:lnTo>
                  <a:lnTo>
                    <a:pt x="45338" y="12573"/>
                  </a:lnTo>
                  <a:lnTo>
                    <a:pt x="59020" y="12573"/>
                  </a:lnTo>
                  <a:lnTo>
                    <a:pt x="51688" y="0"/>
                  </a:lnTo>
                  <a:close/>
                </a:path>
                <a:path w="103504" h="928369">
                  <a:moveTo>
                    <a:pt x="59020" y="12573"/>
                  </a:moveTo>
                  <a:lnTo>
                    <a:pt x="58038" y="12573"/>
                  </a:lnTo>
                  <a:lnTo>
                    <a:pt x="58038" y="35995"/>
                  </a:lnTo>
                  <a:lnTo>
                    <a:pt x="92456" y="94995"/>
                  </a:lnTo>
                  <a:lnTo>
                    <a:pt x="96265" y="96012"/>
                  </a:lnTo>
                  <a:lnTo>
                    <a:pt x="102362" y="92455"/>
                  </a:lnTo>
                  <a:lnTo>
                    <a:pt x="103378" y="88645"/>
                  </a:lnTo>
                  <a:lnTo>
                    <a:pt x="59020" y="12573"/>
                  </a:lnTo>
                  <a:close/>
                </a:path>
                <a:path w="103504" h="928369">
                  <a:moveTo>
                    <a:pt x="58038" y="12573"/>
                  </a:moveTo>
                  <a:lnTo>
                    <a:pt x="45338" y="12573"/>
                  </a:lnTo>
                  <a:lnTo>
                    <a:pt x="45338" y="35995"/>
                  </a:lnTo>
                  <a:lnTo>
                    <a:pt x="51688" y="25109"/>
                  </a:lnTo>
                  <a:lnTo>
                    <a:pt x="46227" y="15748"/>
                  </a:lnTo>
                  <a:lnTo>
                    <a:pt x="58038" y="15748"/>
                  </a:lnTo>
                  <a:lnTo>
                    <a:pt x="58038" y="12573"/>
                  </a:lnTo>
                  <a:close/>
                </a:path>
                <a:path w="103504" h="928369">
                  <a:moveTo>
                    <a:pt x="58038" y="15748"/>
                  </a:moveTo>
                  <a:lnTo>
                    <a:pt x="57150" y="15748"/>
                  </a:lnTo>
                  <a:lnTo>
                    <a:pt x="51688" y="25109"/>
                  </a:lnTo>
                  <a:lnTo>
                    <a:pt x="58038" y="35995"/>
                  </a:lnTo>
                  <a:lnTo>
                    <a:pt x="58038" y="15748"/>
                  </a:lnTo>
                  <a:close/>
                </a:path>
                <a:path w="103504" h="928369">
                  <a:moveTo>
                    <a:pt x="57150" y="15748"/>
                  </a:moveTo>
                  <a:lnTo>
                    <a:pt x="46227" y="15748"/>
                  </a:lnTo>
                  <a:lnTo>
                    <a:pt x="51688" y="25109"/>
                  </a:lnTo>
                  <a:lnTo>
                    <a:pt x="57150" y="15748"/>
                  </a:lnTo>
                  <a:close/>
                </a:path>
              </a:pathLst>
            </a:custGeom>
            <a:solidFill>
              <a:srgbClr val="000000"/>
            </a:solidFill>
          </p:spPr>
          <p:txBody>
            <a:bodyPr wrap="square" lIns="0" tIns="0" rIns="0" bIns="0" rtlCol="0"/>
            <a:lstStyle/>
            <a:p>
              <a:endParaRPr/>
            </a:p>
          </p:txBody>
        </p:sp>
        <p:sp>
          <p:nvSpPr>
            <p:cNvPr id="15" name="object 15"/>
            <p:cNvSpPr/>
            <p:nvPr/>
          </p:nvSpPr>
          <p:spPr>
            <a:xfrm>
              <a:off x="2700528" y="1988819"/>
              <a:ext cx="237744" cy="108661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767711" y="2081783"/>
              <a:ext cx="103505" cy="928369"/>
            </a:xfrm>
            <a:custGeom>
              <a:avLst/>
              <a:gdLst/>
              <a:ahLst/>
              <a:cxnLst/>
              <a:rect l="l" t="t" r="r" b="b"/>
              <a:pathLst>
                <a:path w="103505" h="928369">
                  <a:moveTo>
                    <a:pt x="51688" y="25109"/>
                  </a:moveTo>
                  <a:lnTo>
                    <a:pt x="45338" y="35995"/>
                  </a:lnTo>
                  <a:lnTo>
                    <a:pt x="45338" y="928242"/>
                  </a:lnTo>
                  <a:lnTo>
                    <a:pt x="58038" y="928242"/>
                  </a:lnTo>
                  <a:lnTo>
                    <a:pt x="58038" y="35995"/>
                  </a:lnTo>
                  <a:lnTo>
                    <a:pt x="51688" y="25109"/>
                  </a:lnTo>
                  <a:close/>
                </a:path>
                <a:path w="103505" h="928369">
                  <a:moveTo>
                    <a:pt x="51688" y="0"/>
                  </a:moveTo>
                  <a:lnTo>
                    <a:pt x="0" y="88645"/>
                  </a:lnTo>
                  <a:lnTo>
                    <a:pt x="1015" y="92455"/>
                  </a:lnTo>
                  <a:lnTo>
                    <a:pt x="7112" y="96012"/>
                  </a:lnTo>
                  <a:lnTo>
                    <a:pt x="10921" y="94995"/>
                  </a:lnTo>
                  <a:lnTo>
                    <a:pt x="45338" y="35995"/>
                  </a:lnTo>
                  <a:lnTo>
                    <a:pt x="45338" y="12573"/>
                  </a:lnTo>
                  <a:lnTo>
                    <a:pt x="59020" y="12573"/>
                  </a:lnTo>
                  <a:lnTo>
                    <a:pt x="51688" y="0"/>
                  </a:lnTo>
                  <a:close/>
                </a:path>
                <a:path w="103505" h="928369">
                  <a:moveTo>
                    <a:pt x="59020" y="12573"/>
                  </a:moveTo>
                  <a:lnTo>
                    <a:pt x="58038" y="12573"/>
                  </a:lnTo>
                  <a:lnTo>
                    <a:pt x="58038" y="35995"/>
                  </a:lnTo>
                  <a:lnTo>
                    <a:pt x="92456" y="94995"/>
                  </a:lnTo>
                  <a:lnTo>
                    <a:pt x="96265" y="96012"/>
                  </a:lnTo>
                  <a:lnTo>
                    <a:pt x="102362" y="92455"/>
                  </a:lnTo>
                  <a:lnTo>
                    <a:pt x="103377" y="88645"/>
                  </a:lnTo>
                  <a:lnTo>
                    <a:pt x="59020" y="12573"/>
                  </a:lnTo>
                  <a:close/>
                </a:path>
                <a:path w="103505" h="928369">
                  <a:moveTo>
                    <a:pt x="58038" y="12573"/>
                  </a:moveTo>
                  <a:lnTo>
                    <a:pt x="45338" y="12573"/>
                  </a:lnTo>
                  <a:lnTo>
                    <a:pt x="45338" y="35995"/>
                  </a:lnTo>
                  <a:lnTo>
                    <a:pt x="51688" y="25109"/>
                  </a:lnTo>
                  <a:lnTo>
                    <a:pt x="46227" y="15748"/>
                  </a:lnTo>
                  <a:lnTo>
                    <a:pt x="58038" y="15748"/>
                  </a:lnTo>
                  <a:lnTo>
                    <a:pt x="58038" y="12573"/>
                  </a:lnTo>
                  <a:close/>
                </a:path>
                <a:path w="103505" h="928369">
                  <a:moveTo>
                    <a:pt x="58038" y="15748"/>
                  </a:moveTo>
                  <a:lnTo>
                    <a:pt x="57150" y="15748"/>
                  </a:lnTo>
                  <a:lnTo>
                    <a:pt x="51688" y="25109"/>
                  </a:lnTo>
                  <a:lnTo>
                    <a:pt x="58038" y="35995"/>
                  </a:lnTo>
                  <a:lnTo>
                    <a:pt x="58038" y="15748"/>
                  </a:lnTo>
                  <a:close/>
                </a:path>
                <a:path w="103505" h="928369">
                  <a:moveTo>
                    <a:pt x="57150" y="15748"/>
                  </a:moveTo>
                  <a:lnTo>
                    <a:pt x="46227" y="15748"/>
                  </a:lnTo>
                  <a:lnTo>
                    <a:pt x="51688" y="25109"/>
                  </a:lnTo>
                  <a:lnTo>
                    <a:pt x="57150" y="15748"/>
                  </a:lnTo>
                  <a:close/>
                </a:path>
              </a:pathLst>
            </a:custGeom>
            <a:solidFill>
              <a:srgbClr val="000000"/>
            </a:solidFill>
          </p:spPr>
          <p:txBody>
            <a:bodyPr wrap="square" lIns="0" tIns="0" rIns="0" bIns="0" rtlCol="0"/>
            <a:lstStyle/>
            <a:p>
              <a:endParaRPr/>
            </a:p>
          </p:txBody>
        </p:sp>
        <p:sp>
          <p:nvSpPr>
            <p:cNvPr id="17" name="object 17"/>
            <p:cNvSpPr/>
            <p:nvPr/>
          </p:nvSpPr>
          <p:spPr>
            <a:xfrm>
              <a:off x="5888736" y="2988563"/>
              <a:ext cx="2395727" cy="888492"/>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011936" y="2988563"/>
              <a:ext cx="2395728" cy="888492"/>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190500"/>
            <a:ext cx="8839200" cy="1122358"/>
          </a:xfrm>
          <a:prstGeom prst="rect">
            <a:avLst/>
          </a:prstGeom>
        </p:spPr>
        <p:txBody>
          <a:bodyPr vert="horz" wrap="square" lIns="0" tIns="136143" rIns="0" bIns="0" rtlCol="0">
            <a:spAutoFit/>
          </a:bodyPr>
          <a:lstStyle/>
          <a:p>
            <a:pPr marL="12700" marR="5080">
              <a:lnSpc>
                <a:spcPct val="100000"/>
              </a:lnSpc>
              <a:spcBef>
                <a:spcPts val="100"/>
              </a:spcBef>
            </a:pPr>
            <a:r>
              <a:rPr sz="3200" b="0" spc="-5" dirty="0">
                <a:latin typeface="Algerian" pitchFamily="82" charset="0"/>
                <a:cs typeface="Times New Roman" pitchFamily="18" charset="0"/>
              </a:rPr>
              <a:t>Matching Source </a:t>
            </a:r>
            <a:r>
              <a:rPr sz="3200" b="0" spc="-55" dirty="0">
                <a:latin typeface="Algerian" pitchFamily="82" charset="0"/>
                <a:cs typeface="Times New Roman" pitchFamily="18" charset="0"/>
              </a:rPr>
              <a:t>Types</a:t>
            </a:r>
            <a:br>
              <a:rPr lang="en-US" sz="3200" b="0" spc="-55" dirty="0">
                <a:latin typeface="Algerian" pitchFamily="82" charset="0"/>
                <a:cs typeface="Times New Roman" pitchFamily="18" charset="0"/>
              </a:rPr>
            </a:br>
            <a:r>
              <a:rPr sz="3200" b="0" spc="-55" dirty="0">
                <a:latin typeface="Algerian" pitchFamily="82" charset="0"/>
                <a:cs typeface="Times New Roman" pitchFamily="18" charset="0"/>
              </a:rPr>
              <a:t> </a:t>
            </a:r>
            <a:r>
              <a:rPr lang="en-US" sz="3200" b="0" spc="-55" dirty="0">
                <a:latin typeface="Algerian" pitchFamily="82" charset="0"/>
                <a:cs typeface="Times New Roman" pitchFamily="18" charset="0"/>
              </a:rPr>
              <a:t>                                       </a:t>
            </a:r>
            <a:r>
              <a:rPr sz="3200" b="0" spc="-5" dirty="0">
                <a:latin typeface="Algerian" pitchFamily="82" charset="0"/>
                <a:cs typeface="Times New Roman" pitchFamily="18" charset="0"/>
              </a:rPr>
              <a:t>and  Characteristics</a:t>
            </a:r>
            <a:endParaRPr sz="3200" b="0" dirty="0">
              <a:latin typeface="Algerian" pitchFamily="82" charset="0"/>
              <a:cs typeface="Times New Roman" pitchFamily="18" charset="0"/>
            </a:endParaRPr>
          </a:p>
        </p:txBody>
      </p:sp>
      <p:sp>
        <p:nvSpPr>
          <p:cNvPr id="10" name="object 10"/>
          <p:cNvSpPr txBox="1"/>
          <p:nvPr/>
        </p:nvSpPr>
        <p:spPr>
          <a:xfrm>
            <a:off x="457200" y="1790700"/>
            <a:ext cx="8305800" cy="3495829"/>
          </a:xfrm>
          <a:prstGeom prst="rect">
            <a:avLst/>
          </a:prstGeom>
        </p:spPr>
        <p:txBody>
          <a:bodyPr vert="horz" wrap="square" lIns="0" tIns="88900" rIns="0" bIns="0" rtlCol="0">
            <a:spAutoFit/>
          </a:bodyPr>
          <a:lstStyle/>
          <a:p>
            <a:pPr marL="286385" indent="-274320">
              <a:lnSpc>
                <a:spcPct val="100000"/>
              </a:lnSpc>
              <a:spcBef>
                <a:spcPts val="700"/>
              </a:spcBef>
              <a:buClr>
                <a:srgbClr val="D24717"/>
              </a:buClr>
              <a:buSzPct val="85416"/>
              <a:buChar char=""/>
              <a:tabLst>
                <a:tab pos="286385" algn="l"/>
                <a:tab pos="287020" algn="l"/>
              </a:tabLst>
            </a:pPr>
            <a:r>
              <a:rPr sz="2200" spc="-5" dirty="0">
                <a:latin typeface="Times New Roman" pitchFamily="18" charset="0"/>
                <a:cs typeface="Times New Roman" pitchFamily="18" charset="0"/>
              </a:rPr>
              <a:t>Amitabh</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Bachchan</a:t>
            </a:r>
            <a:endParaRPr sz="2200" dirty="0">
              <a:latin typeface="Times New Roman" pitchFamily="18" charset="0"/>
              <a:cs typeface="Times New Roman" pitchFamily="18" charset="0"/>
            </a:endParaRPr>
          </a:p>
          <a:p>
            <a:pPr marL="286385" indent="-274320">
              <a:lnSpc>
                <a:spcPct val="100000"/>
              </a:lnSpc>
              <a:spcBef>
                <a:spcPts val="600"/>
              </a:spcBef>
              <a:buClr>
                <a:srgbClr val="D24717"/>
              </a:buClr>
              <a:buSzPct val="85416"/>
              <a:buChar char=""/>
              <a:tabLst>
                <a:tab pos="286385" algn="l"/>
                <a:tab pos="287020" algn="l"/>
              </a:tabLst>
            </a:pPr>
            <a:r>
              <a:rPr sz="2200" spc="-5" dirty="0">
                <a:latin typeface="Times New Roman" pitchFamily="18" charset="0"/>
                <a:cs typeface="Times New Roman" pitchFamily="18" charset="0"/>
              </a:rPr>
              <a:t>Sachin</a:t>
            </a:r>
            <a:r>
              <a:rPr sz="2200" spc="-35" dirty="0">
                <a:latin typeface="Times New Roman" pitchFamily="18" charset="0"/>
                <a:cs typeface="Times New Roman" pitchFamily="18" charset="0"/>
              </a:rPr>
              <a:t> Tendulkar</a:t>
            </a:r>
            <a:endParaRPr sz="2200" dirty="0">
              <a:latin typeface="Times New Roman" pitchFamily="18" charset="0"/>
              <a:cs typeface="Times New Roman" pitchFamily="18" charset="0"/>
            </a:endParaRPr>
          </a:p>
          <a:p>
            <a:pPr marL="286385" marR="796925" indent="-274320">
              <a:lnSpc>
                <a:spcPct val="100000"/>
              </a:lnSpc>
              <a:spcBef>
                <a:spcPts val="600"/>
              </a:spcBef>
              <a:buClr>
                <a:srgbClr val="D24717"/>
              </a:buClr>
              <a:buSzPct val="85416"/>
              <a:buFont typeface="Arial"/>
              <a:buChar char=""/>
              <a:tabLst>
                <a:tab pos="286385" algn="l"/>
                <a:tab pos="287020" algn="l"/>
              </a:tabLst>
            </a:pPr>
            <a:r>
              <a:rPr sz="2200" dirty="0">
                <a:latin typeface="Times New Roman" pitchFamily="18" charset="0"/>
                <a:cs typeface="Times New Roman" pitchFamily="18" charset="0"/>
              </a:rPr>
              <a:t>If </a:t>
            </a:r>
            <a:r>
              <a:rPr sz="2200" spc="-5" dirty="0">
                <a:latin typeface="Times New Roman" pitchFamily="18" charset="0"/>
                <a:cs typeface="Times New Roman" pitchFamily="18" charset="0"/>
              </a:rPr>
              <a:t>there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a match </a:t>
            </a:r>
            <a:r>
              <a:rPr sz="2200" dirty="0">
                <a:latin typeface="Times New Roman" pitchFamily="18" charset="0"/>
                <a:cs typeface="Times New Roman" pitchFamily="18" charset="0"/>
              </a:rPr>
              <a:t>between </a:t>
            </a:r>
            <a:r>
              <a:rPr sz="2200" spc="-5" dirty="0">
                <a:latin typeface="Times New Roman" pitchFamily="18" charset="0"/>
                <a:cs typeface="Times New Roman" pitchFamily="18" charset="0"/>
              </a:rPr>
              <a:t>the </a:t>
            </a:r>
            <a:r>
              <a:rPr sz="2200" dirty="0">
                <a:latin typeface="Times New Roman" pitchFamily="18" charset="0"/>
                <a:cs typeface="Times New Roman" pitchFamily="18" charset="0"/>
              </a:rPr>
              <a:t>product </a:t>
            </a:r>
            <a:r>
              <a:rPr sz="2200" spc="-5" dirty="0">
                <a:latin typeface="Times New Roman" pitchFamily="18" charset="0"/>
                <a:cs typeface="Times New Roman" pitchFamily="18" charset="0"/>
              </a:rPr>
              <a:t>and  </a:t>
            </a:r>
            <a:r>
              <a:rPr sz="2200" spc="-25" dirty="0">
                <a:latin typeface="Times New Roman" pitchFamily="18" charset="0"/>
                <a:cs typeface="Times New Roman" pitchFamily="18" charset="0"/>
              </a:rPr>
              <a:t>celebrity, </a:t>
            </a:r>
            <a:r>
              <a:rPr sz="2200" spc="-5" dirty="0">
                <a:latin typeface="Times New Roman" pitchFamily="18" charset="0"/>
                <a:cs typeface="Times New Roman" pitchFamily="18" charset="0"/>
              </a:rPr>
              <a:t>the virtue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such an endorsement  increases.</a:t>
            </a:r>
            <a:r>
              <a:rPr lang="en-US" sz="2200" spc="-5" dirty="0">
                <a:latin typeface="Times New Roman" pitchFamily="18" charset="0"/>
                <a:cs typeface="Times New Roman" pitchFamily="18" charset="0"/>
              </a:rPr>
              <a:t> </a:t>
            </a:r>
          </a:p>
          <a:p>
            <a:pPr marL="286385" marR="796925" indent="-274320">
              <a:lnSpc>
                <a:spcPct val="100000"/>
              </a:lnSpc>
              <a:spcBef>
                <a:spcPts val="600"/>
              </a:spcBef>
              <a:buClr>
                <a:srgbClr val="D24717"/>
              </a:buClr>
              <a:buSzPct val="85416"/>
              <a:buFont typeface="Arial"/>
              <a:buChar char=""/>
              <a:tabLst>
                <a:tab pos="286385" algn="l"/>
                <a:tab pos="287020" algn="l"/>
              </a:tabLst>
            </a:pPr>
            <a:r>
              <a:rPr sz="2200" spc="-5" dirty="0">
                <a:latin typeface="Times New Roman" pitchFamily="18" charset="0"/>
                <a:cs typeface="Times New Roman" pitchFamily="18" charset="0"/>
              </a:rPr>
              <a:t>Problems</a:t>
            </a:r>
            <a:endParaRPr lang="en-US" sz="2200" spc="-5" dirty="0">
              <a:latin typeface="Times New Roman" pitchFamily="18" charset="0"/>
              <a:cs typeface="Times New Roman" pitchFamily="18" charset="0"/>
            </a:endParaRPr>
          </a:p>
          <a:p>
            <a:pPr marL="286385" marR="796925" indent="-274320">
              <a:lnSpc>
                <a:spcPct val="100000"/>
              </a:lnSpc>
              <a:spcBef>
                <a:spcPts val="600"/>
              </a:spcBef>
              <a:buClr>
                <a:srgbClr val="D24717"/>
              </a:buClr>
              <a:buSzPct val="85416"/>
              <a:buFont typeface="Arial"/>
              <a:buChar char=""/>
              <a:tabLst>
                <a:tab pos="286385" algn="l"/>
                <a:tab pos="287020" algn="l"/>
              </a:tabLst>
            </a:pPr>
            <a:r>
              <a:rPr lang="en-US" sz="2200" spc="-5" dirty="0">
                <a:latin typeface="Times New Roman" pitchFamily="18" charset="0"/>
                <a:cs typeface="Times New Roman" pitchFamily="18" charset="0"/>
              </a:rPr>
              <a:t>Brand ambassadors to the</a:t>
            </a:r>
            <a:r>
              <a:rPr lang="en-US" sz="2200" spc="105" dirty="0">
                <a:latin typeface="Times New Roman" pitchFamily="18" charset="0"/>
                <a:cs typeface="Times New Roman" pitchFamily="18" charset="0"/>
              </a:rPr>
              <a:t> </a:t>
            </a:r>
            <a:r>
              <a:rPr lang="en-US" sz="2200" spc="-5" dirty="0">
                <a:latin typeface="Times New Roman" pitchFamily="18" charset="0"/>
                <a:cs typeface="Times New Roman" pitchFamily="18" charset="0"/>
              </a:rPr>
              <a:t>bringing disgrace  brand </a:t>
            </a:r>
            <a:r>
              <a:rPr lang="en-US" sz="2200" i="1" spc="-5" dirty="0">
                <a:latin typeface="Times New Roman" pitchFamily="18" charset="0"/>
                <a:cs typeface="Times New Roman" pitchFamily="18" charset="0"/>
              </a:rPr>
              <a:t>l </a:t>
            </a:r>
            <a:r>
              <a:rPr lang="en-US" sz="2200" i="1" spc="-5" dirty="0" err="1">
                <a:latin typeface="Times New Roman" pitchFamily="18" charset="0"/>
                <a:cs typeface="Times New Roman" pitchFamily="18" charset="0"/>
              </a:rPr>
              <a:t>cebrities</a:t>
            </a:r>
            <a:r>
              <a:rPr lang="en-US" sz="2200" i="1" spc="-5" dirty="0">
                <a:latin typeface="Times New Roman" pitchFamily="18" charset="0"/>
                <a:cs typeface="Times New Roman" pitchFamily="18" charset="0"/>
              </a:rPr>
              <a:t> endorsing too many products </a:t>
            </a:r>
            <a:r>
              <a:rPr lang="en-US" sz="2200" spc="-5" dirty="0">
                <a:latin typeface="Times New Roman" pitchFamily="18" charset="0"/>
                <a:cs typeface="Times New Roman" pitchFamily="18" charset="0"/>
              </a:rPr>
              <a:t>– they </a:t>
            </a:r>
            <a:r>
              <a:rPr lang="en-US" sz="2200" spc="-90" dirty="0">
                <a:latin typeface="Times New Roman" pitchFamily="18" charset="0"/>
                <a:cs typeface="Times New Roman" pitchFamily="18" charset="0"/>
              </a:rPr>
              <a:t>lose  </a:t>
            </a:r>
            <a:r>
              <a:rPr lang="en-US" sz="2200" spc="-5" dirty="0">
                <a:latin typeface="Times New Roman" pitchFamily="18" charset="0"/>
                <a:cs typeface="Times New Roman" pitchFamily="18" charset="0"/>
              </a:rPr>
              <a:t>credibility</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pPr marL="560705" marR="51435" lvl="1" indent="-228600">
              <a:lnSpc>
                <a:spcPct val="100000"/>
              </a:lnSpc>
              <a:spcBef>
                <a:spcPts val="395"/>
              </a:spcBef>
              <a:buClr>
                <a:srgbClr val="9B2C1F"/>
              </a:buClr>
              <a:buSzPct val="84090"/>
              <a:buFont typeface="Arial"/>
              <a:buChar char=""/>
              <a:tabLst>
                <a:tab pos="561340" algn="l"/>
              </a:tabLst>
            </a:pPr>
            <a:r>
              <a:rPr sz="2200" i="1" spc="-5" dirty="0">
                <a:latin typeface="Times New Roman" pitchFamily="18" charset="0"/>
                <a:cs typeface="Times New Roman" pitchFamily="18" charset="0"/>
              </a:rPr>
              <a:t>People know that the celebrities are paid </a:t>
            </a:r>
            <a:r>
              <a:rPr sz="2200" spc="-5" dirty="0">
                <a:latin typeface="Times New Roman" pitchFamily="18" charset="0"/>
                <a:cs typeface="Times New Roman" pitchFamily="18" charset="0"/>
              </a:rPr>
              <a:t>– they </a:t>
            </a:r>
            <a:r>
              <a:rPr sz="2200" spc="-85" dirty="0">
                <a:latin typeface="Times New Roman" pitchFamily="18" charset="0"/>
                <a:cs typeface="Times New Roman" pitchFamily="18" charset="0"/>
              </a:rPr>
              <a:t>lose  </a:t>
            </a:r>
            <a:r>
              <a:rPr sz="2200" spc="-5" dirty="0">
                <a:latin typeface="Times New Roman" pitchFamily="18" charset="0"/>
                <a:cs typeface="Times New Roman" pitchFamily="18" charset="0"/>
              </a:rPr>
              <a:t>credibility</a:t>
            </a:r>
            <a:endParaRPr sz="22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07" y="57911"/>
            <a:ext cx="9013190" cy="5577840"/>
          </a:xfrm>
          <a:custGeom>
            <a:avLst/>
            <a:gdLst/>
            <a:ahLst/>
            <a:cxnLst/>
            <a:rect l="l" t="t" r="r" b="b"/>
            <a:pathLst>
              <a:path w="9013190" h="5577840">
                <a:moveTo>
                  <a:pt x="0" y="274954"/>
                </a:moveTo>
                <a:lnTo>
                  <a:pt x="4429" y="225521"/>
                </a:lnTo>
                <a:lnTo>
                  <a:pt x="17200" y="178998"/>
                </a:lnTo>
                <a:lnTo>
                  <a:pt x="37535" y="136162"/>
                </a:lnTo>
                <a:lnTo>
                  <a:pt x="64659" y="97789"/>
                </a:lnTo>
                <a:lnTo>
                  <a:pt x="97795" y="64653"/>
                </a:lnTo>
                <a:lnTo>
                  <a:pt x="136166" y="37530"/>
                </a:lnTo>
                <a:lnTo>
                  <a:pt x="178997" y="17197"/>
                </a:lnTo>
                <a:lnTo>
                  <a:pt x="225510" y="4428"/>
                </a:lnTo>
                <a:lnTo>
                  <a:pt x="274929" y="0"/>
                </a:lnTo>
                <a:lnTo>
                  <a:pt x="8737981" y="0"/>
                </a:lnTo>
                <a:lnTo>
                  <a:pt x="8787414" y="4428"/>
                </a:lnTo>
                <a:lnTo>
                  <a:pt x="8833937" y="17197"/>
                </a:lnTo>
                <a:lnTo>
                  <a:pt x="8876773" y="37530"/>
                </a:lnTo>
                <a:lnTo>
                  <a:pt x="8915146" y="64653"/>
                </a:lnTo>
                <a:lnTo>
                  <a:pt x="8948282" y="97789"/>
                </a:lnTo>
                <a:lnTo>
                  <a:pt x="8975405" y="136162"/>
                </a:lnTo>
                <a:lnTo>
                  <a:pt x="8995738" y="178998"/>
                </a:lnTo>
                <a:lnTo>
                  <a:pt x="9008507" y="225521"/>
                </a:lnTo>
                <a:lnTo>
                  <a:pt x="9012936" y="274954"/>
                </a:lnTo>
                <a:lnTo>
                  <a:pt x="9012936" y="5302910"/>
                </a:lnTo>
                <a:lnTo>
                  <a:pt x="9008507" y="5352329"/>
                </a:lnTo>
                <a:lnTo>
                  <a:pt x="8995738" y="5398842"/>
                </a:lnTo>
                <a:lnTo>
                  <a:pt x="8975405" y="5441673"/>
                </a:lnTo>
                <a:lnTo>
                  <a:pt x="8948282" y="5480044"/>
                </a:lnTo>
                <a:lnTo>
                  <a:pt x="8915146" y="5513179"/>
                </a:lnTo>
                <a:lnTo>
                  <a:pt x="8876773" y="5540303"/>
                </a:lnTo>
                <a:lnTo>
                  <a:pt x="8833937" y="5560638"/>
                </a:lnTo>
                <a:lnTo>
                  <a:pt x="8787414" y="5573409"/>
                </a:lnTo>
                <a:lnTo>
                  <a:pt x="8737981" y="5577838"/>
                </a:lnTo>
                <a:lnTo>
                  <a:pt x="274929" y="5577838"/>
                </a:lnTo>
                <a:lnTo>
                  <a:pt x="225510" y="5573409"/>
                </a:lnTo>
                <a:lnTo>
                  <a:pt x="178997" y="5560638"/>
                </a:lnTo>
                <a:lnTo>
                  <a:pt x="136166" y="5540303"/>
                </a:lnTo>
                <a:lnTo>
                  <a:pt x="97795" y="5513179"/>
                </a:lnTo>
                <a:lnTo>
                  <a:pt x="64659" y="5480044"/>
                </a:lnTo>
                <a:lnTo>
                  <a:pt x="37535" y="5441673"/>
                </a:lnTo>
                <a:lnTo>
                  <a:pt x="17200" y="5398842"/>
                </a:lnTo>
                <a:lnTo>
                  <a:pt x="4429" y="5352329"/>
                </a:lnTo>
                <a:lnTo>
                  <a:pt x="0" y="5302910"/>
                </a:lnTo>
                <a:lnTo>
                  <a:pt x="0" y="274954"/>
                </a:lnTo>
                <a:close/>
              </a:path>
            </a:pathLst>
          </a:custGeom>
          <a:ln w="6096">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1447800" y="114300"/>
            <a:ext cx="6464935"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Creating an</a:t>
            </a:r>
            <a:r>
              <a:rPr sz="3200" spc="-185" dirty="0">
                <a:latin typeface="Algerian" pitchFamily="82" charset="0"/>
              </a:rPr>
              <a:t> </a:t>
            </a:r>
            <a:r>
              <a:rPr sz="3200" spc="-5" dirty="0">
                <a:latin typeface="Algerian" pitchFamily="82" charset="0"/>
              </a:rPr>
              <a:t>Advertisement</a:t>
            </a:r>
          </a:p>
        </p:txBody>
      </p:sp>
      <p:grpSp>
        <p:nvGrpSpPr>
          <p:cNvPr id="5" name="object 5"/>
          <p:cNvGrpSpPr/>
          <p:nvPr/>
        </p:nvGrpSpPr>
        <p:grpSpPr>
          <a:xfrm>
            <a:off x="859536" y="1002736"/>
            <a:ext cx="7265034" cy="4425950"/>
            <a:chOff x="859536" y="1002736"/>
            <a:chExt cx="7265034" cy="4425950"/>
          </a:xfrm>
        </p:grpSpPr>
        <p:sp>
          <p:nvSpPr>
            <p:cNvPr id="6" name="object 6"/>
            <p:cNvSpPr/>
            <p:nvPr/>
          </p:nvSpPr>
          <p:spPr>
            <a:xfrm>
              <a:off x="859536" y="1002736"/>
              <a:ext cx="2090927" cy="141717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445763" y="1007364"/>
              <a:ext cx="2090927" cy="96438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464772" y="2683763"/>
              <a:ext cx="2071919" cy="134569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76728" y="1583436"/>
              <a:ext cx="1059179" cy="13685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895600" y="1676400"/>
              <a:ext cx="901065" cy="1211580"/>
            </a:xfrm>
            <a:custGeom>
              <a:avLst/>
              <a:gdLst/>
              <a:ahLst/>
              <a:cxnLst/>
              <a:rect l="l" t="t" r="r" b="b"/>
              <a:pathLst>
                <a:path w="901064" h="1211580">
                  <a:moveTo>
                    <a:pt x="15031" y="20196"/>
                  </a:moveTo>
                  <a:lnTo>
                    <a:pt x="16407" y="32705"/>
                  </a:lnTo>
                  <a:lnTo>
                    <a:pt x="890651" y="1211072"/>
                  </a:lnTo>
                  <a:lnTo>
                    <a:pt x="900938" y="1203452"/>
                  </a:lnTo>
                  <a:lnTo>
                    <a:pt x="26496" y="25112"/>
                  </a:lnTo>
                  <a:lnTo>
                    <a:pt x="15031" y="20196"/>
                  </a:lnTo>
                  <a:close/>
                </a:path>
                <a:path w="901064" h="1211580">
                  <a:moveTo>
                    <a:pt x="0" y="0"/>
                  </a:moveTo>
                  <a:lnTo>
                    <a:pt x="10922" y="98425"/>
                  </a:lnTo>
                  <a:lnTo>
                    <a:pt x="11302" y="101980"/>
                  </a:lnTo>
                  <a:lnTo>
                    <a:pt x="14350" y="104521"/>
                  </a:lnTo>
                  <a:lnTo>
                    <a:pt x="21336" y="103759"/>
                  </a:lnTo>
                  <a:lnTo>
                    <a:pt x="23875" y="100584"/>
                  </a:lnTo>
                  <a:lnTo>
                    <a:pt x="16407" y="32705"/>
                  </a:lnTo>
                  <a:lnTo>
                    <a:pt x="2412" y="13842"/>
                  </a:lnTo>
                  <a:lnTo>
                    <a:pt x="12573" y="6350"/>
                  </a:lnTo>
                  <a:lnTo>
                    <a:pt x="14830" y="6350"/>
                  </a:lnTo>
                  <a:lnTo>
                    <a:pt x="0" y="0"/>
                  </a:lnTo>
                  <a:close/>
                </a:path>
                <a:path w="901064" h="1211580">
                  <a:moveTo>
                    <a:pt x="14830" y="6350"/>
                  </a:moveTo>
                  <a:lnTo>
                    <a:pt x="12573" y="6350"/>
                  </a:lnTo>
                  <a:lnTo>
                    <a:pt x="26496" y="25112"/>
                  </a:lnTo>
                  <a:lnTo>
                    <a:pt x="86106" y="50673"/>
                  </a:lnTo>
                  <a:lnTo>
                    <a:pt x="89281" y="52070"/>
                  </a:lnTo>
                  <a:lnTo>
                    <a:pt x="93091" y="50546"/>
                  </a:lnTo>
                  <a:lnTo>
                    <a:pt x="94487" y="47244"/>
                  </a:lnTo>
                  <a:lnTo>
                    <a:pt x="95757" y="44069"/>
                  </a:lnTo>
                  <a:lnTo>
                    <a:pt x="94361" y="40386"/>
                  </a:lnTo>
                  <a:lnTo>
                    <a:pt x="14830" y="6350"/>
                  </a:lnTo>
                  <a:close/>
                </a:path>
                <a:path w="901064" h="1211580">
                  <a:moveTo>
                    <a:pt x="12573" y="6350"/>
                  </a:moveTo>
                  <a:lnTo>
                    <a:pt x="2412" y="13842"/>
                  </a:lnTo>
                  <a:lnTo>
                    <a:pt x="16407" y="32705"/>
                  </a:lnTo>
                  <a:lnTo>
                    <a:pt x="15031" y="20196"/>
                  </a:lnTo>
                  <a:lnTo>
                    <a:pt x="4952" y="15875"/>
                  </a:lnTo>
                  <a:lnTo>
                    <a:pt x="13843" y="9398"/>
                  </a:lnTo>
                  <a:lnTo>
                    <a:pt x="14834" y="9398"/>
                  </a:lnTo>
                  <a:lnTo>
                    <a:pt x="12573" y="6350"/>
                  </a:lnTo>
                  <a:close/>
                </a:path>
                <a:path w="901064" h="1211580">
                  <a:moveTo>
                    <a:pt x="14834" y="9398"/>
                  </a:moveTo>
                  <a:lnTo>
                    <a:pt x="13843" y="9398"/>
                  </a:lnTo>
                  <a:lnTo>
                    <a:pt x="15031" y="20196"/>
                  </a:lnTo>
                  <a:lnTo>
                    <a:pt x="26496" y="25112"/>
                  </a:lnTo>
                  <a:lnTo>
                    <a:pt x="14834" y="9398"/>
                  </a:lnTo>
                  <a:close/>
                </a:path>
                <a:path w="901064" h="1211580">
                  <a:moveTo>
                    <a:pt x="13843" y="9398"/>
                  </a:moveTo>
                  <a:lnTo>
                    <a:pt x="4952" y="15875"/>
                  </a:lnTo>
                  <a:lnTo>
                    <a:pt x="15031" y="20196"/>
                  </a:lnTo>
                  <a:lnTo>
                    <a:pt x="13843" y="9398"/>
                  </a:lnTo>
                  <a:close/>
                </a:path>
              </a:pathLst>
            </a:custGeom>
            <a:solidFill>
              <a:srgbClr val="000000"/>
            </a:solidFill>
          </p:spPr>
          <p:txBody>
            <a:bodyPr wrap="square" lIns="0" tIns="0" rIns="0" bIns="0" rtlCol="0"/>
            <a:lstStyle/>
            <a:p>
              <a:endParaRPr/>
            </a:p>
          </p:txBody>
        </p:sp>
        <p:sp>
          <p:nvSpPr>
            <p:cNvPr id="11" name="object 11"/>
            <p:cNvSpPr/>
            <p:nvPr/>
          </p:nvSpPr>
          <p:spPr>
            <a:xfrm>
              <a:off x="859536" y="3140963"/>
              <a:ext cx="2090927" cy="224887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776728" y="3726180"/>
              <a:ext cx="1057655" cy="646176"/>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895600" y="3740403"/>
              <a:ext cx="899160" cy="492759"/>
            </a:xfrm>
            <a:custGeom>
              <a:avLst/>
              <a:gdLst/>
              <a:ahLst/>
              <a:cxnLst/>
              <a:rect l="l" t="t" r="r" b="b"/>
              <a:pathLst>
                <a:path w="899160" h="492760">
                  <a:moveTo>
                    <a:pt x="57276" y="400431"/>
                  </a:moveTo>
                  <a:lnTo>
                    <a:pt x="53467" y="401320"/>
                  </a:lnTo>
                  <a:lnTo>
                    <a:pt x="51562" y="404368"/>
                  </a:lnTo>
                  <a:lnTo>
                    <a:pt x="0" y="488950"/>
                  </a:lnTo>
                  <a:lnTo>
                    <a:pt x="102488" y="492379"/>
                  </a:lnTo>
                  <a:lnTo>
                    <a:pt x="105410" y="489585"/>
                  </a:lnTo>
                  <a:lnTo>
                    <a:pt x="105446" y="488569"/>
                  </a:lnTo>
                  <a:lnTo>
                    <a:pt x="14097" y="488569"/>
                  </a:lnTo>
                  <a:lnTo>
                    <a:pt x="8000" y="477393"/>
                  </a:lnTo>
                  <a:lnTo>
                    <a:pt x="28781" y="466181"/>
                  </a:lnTo>
                  <a:lnTo>
                    <a:pt x="62483" y="410972"/>
                  </a:lnTo>
                  <a:lnTo>
                    <a:pt x="64262" y="407924"/>
                  </a:lnTo>
                  <a:lnTo>
                    <a:pt x="63373" y="404114"/>
                  </a:lnTo>
                  <a:lnTo>
                    <a:pt x="60325" y="402209"/>
                  </a:lnTo>
                  <a:lnTo>
                    <a:pt x="57276" y="400431"/>
                  </a:lnTo>
                  <a:close/>
                </a:path>
                <a:path w="899160" h="492760">
                  <a:moveTo>
                    <a:pt x="28781" y="466181"/>
                  </a:moveTo>
                  <a:lnTo>
                    <a:pt x="8000" y="477393"/>
                  </a:lnTo>
                  <a:lnTo>
                    <a:pt x="14097" y="488569"/>
                  </a:lnTo>
                  <a:lnTo>
                    <a:pt x="18333" y="486283"/>
                  </a:lnTo>
                  <a:lnTo>
                    <a:pt x="16510" y="486283"/>
                  </a:lnTo>
                  <a:lnTo>
                    <a:pt x="11302" y="476631"/>
                  </a:lnTo>
                  <a:lnTo>
                    <a:pt x="22402" y="476631"/>
                  </a:lnTo>
                  <a:lnTo>
                    <a:pt x="28781" y="466181"/>
                  </a:lnTo>
                  <a:close/>
                </a:path>
                <a:path w="899160" h="492760">
                  <a:moveTo>
                    <a:pt x="34774" y="477411"/>
                  </a:moveTo>
                  <a:lnTo>
                    <a:pt x="14097" y="488569"/>
                  </a:lnTo>
                  <a:lnTo>
                    <a:pt x="105446" y="488569"/>
                  </a:lnTo>
                  <a:lnTo>
                    <a:pt x="105663" y="482600"/>
                  </a:lnTo>
                  <a:lnTo>
                    <a:pt x="102997" y="479679"/>
                  </a:lnTo>
                  <a:lnTo>
                    <a:pt x="34774" y="477411"/>
                  </a:lnTo>
                  <a:close/>
                </a:path>
                <a:path w="899160" h="492760">
                  <a:moveTo>
                    <a:pt x="11302" y="476631"/>
                  </a:moveTo>
                  <a:lnTo>
                    <a:pt x="16510" y="486283"/>
                  </a:lnTo>
                  <a:lnTo>
                    <a:pt x="22181" y="476992"/>
                  </a:lnTo>
                  <a:lnTo>
                    <a:pt x="11302" y="476631"/>
                  </a:lnTo>
                  <a:close/>
                </a:path>
                <a:path w="899160" h="492760">
                  <a:moveTo>
                    <a:pt x="22181" y="476992"/>
                  </a:moveTo>
                  <a:lnTo>
                    <a:pt x="16510" y="486283"/>
                  </a:lnTo>
                  <a:lnTo>
                    <a:pt x="18333" y="486283"/>
                  </a:lnTo>
                  <a:lnTo>
                    <a:pt x="34774" y="477411"/>
                  </a:lnTo>
                  <a:lnTo>
                    <a:pt x="22181" y="476992"/>
                  </a:lnTo>
                  <a:close/>
                </a:path>
                <a:path w="899160" h="492760">
                  <a:moveTo>
                    <a:pt x="892810" y="0"/>
                  </a:moveTo>
                  <a:lnTo>
                    <a:pt x="28781" y="466181"/>
                  </a:lnTo>
                  <a:lnTo>
                    <a:pt x="22181" y="476992"/>
                  </a:lnTo>
                  <a:lnTo>
                    <a:pt x="34774" y="477411"/>
                  </a:lnTo>
                  <a:lnTo>
                    <a:pt x="898778" y="11176"/>
                  </a:lnTo>
                  <a:lnTo>
                    <a:pt x="892810" y="0"/>
                  </a:lnTo>
                  <a:close/>
                </a:path>
                <a:path w="899160" h="492760">
                  <a:moveTo>
                    <a:pt x="22402" y="476631"/>
                  </a:moveTo>
                  <a:lnTo>
                    <a:pt x="11302" y="476631"/>
                  </a:lnTo>
                  <a:lnTo>
                    <a:pt x="22181" y="476992"/>
                  </a:lnTo>
                  <a:lnTo>
                    <a:pt x="22402" y="476631"/>
                  </a:lnTo>
                  <a:close/>
                </a:path>
              </a:pathLst>
            </a:custGeom>
            <a:solidFill>
              <a:srgbClr val="000000"/>
            </a:solidFill>
          </p:spPr>
          <p:txBody>
            <a:bodyPr wrap="square" lIns="0" tIns="0" rIns="0" bIns="0" rtlCol="0"/>
            <a:lstStyle/>
            <a:p>
              <a:endParaRPr/>
            </a:p>
          </p:txBody>
        </p:sp>
        <p:sp>
          <p:nvSpPr>
            <p:cNvPr id="14" name="object 14"/>
            <p:cNvSpPr/>
            <p:nvPr/>
          </p:nvSpPr>
          <p:spPr>
            <a:xfrm>
              <a:off x="6033515" y="1007364"/>
              <a:ext cx="2090928" cy="278408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445763" y="4725924"/>
              <a:ext cx="2090927" cy="702563"/>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033515" y="4725924"/>
              <a:ext cx="2090928" cy="702563"/>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148071" y="3727703"/>
              <a:ext cx="1057655" cy="1450847"/>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5187061" y="3742309"/>
              <a:ext cx="901065" cy="1293495"/>
            </a:xfrm>
            <a:custGeom>
              <a:avLst/>
              <a:gdLst/>
              <a:ahLst/>
              <a:cxnLst/>
              <a:rect l="l" t="t" r="r" b="b"/>
              <a:pathLst>
                <a:path w="901064" h="1293495">
                  <a:moveTo>
                    <a:pt x="813308" y="1238161"/>
                  </a:moveTo>
                  <a:lnTo>
                    <a:pt x="809498" y="1239545"/>
                  </a:lnTo>
                  <a:lnTo>
                    <a:pt x="808101" y="1242720"/>
                  </a:lnTo>
                  <a:lnTo>
                    <a:pt x="806576" y="1245908"/>
                  </a:lnTo>
                  <a:lnTo>
                    <a:pt x="807974" y="1249680"/>
                  </a:lnTo>
                  <a:lnTo>
                    <a:pt x="901064" y="1292961"/>
                  </a:lnTo>
                  <a:lnTo>
                    <a:pt x="900529" y="1286243"/>
                  </a:lnTo>
                  <a:lnTo>
                    <a:pt x="888618" y="1286243"/>
                  </a:lnTo>
                  <a:lnTo>
                    <a:pt x="875222" y="1266963"/>
                  </a:lnTo>
                  <a:lnTo>
                    <a:pt x="813308" y="1238161"/>
                  </a:lnTo>
                  <a:close/>
                </a:path>
                <a:path w="901064" h="1293495">
                  <a:moveTo>
                    <a:pt x="875222" y="1266963"/>
                  </a:moveTo>
                  <a:lnTo>
                    <a:pt x="888618" y="1286243"/>
                  </a:lnTo>
                  <a:lnTo>
                    <a:pt x="893113" y="1283119"/>
                  </a:lnTo>
                  <a:lnTo>
                    <a:pt x="887476" y="1283119"/>
                  </a:lnTo>
                  <a:lnTo>
                    <a:pt x="886613" y="1272262"/>
                  </a:lnTo>
                  <a:lnTo>
                    <a:pt x="875222" y="1266963"/>
                  </a:lnTo>
                  <a:close/>
                </a:path>
                <a:path w="901064" h="1293495">
                  <a:moveTo>
                    <a:pt x="889888" y="1188072"/>
                  </a:moveTo>
                  <a:lnTo>
                    <a:pt x="882776" y="1188618"/>
                  </a:lnTo>
                  <a:lnTo>
                    <a:pt x="880237" y="1191679"/>
                  </a:lnTo>
                  <a:lnTo>
                    <a:pt x="880490" y="1195184"/>
                  </a:lnTo>
                  <a:lnTo>
                    <a:pt x="885615" y="1259691"/>
                  </a:lnTo>
                  <a:lnTo>
                    <a:pt x="899033" y="1279004"/>
                  </a:lnTo>
                  <a:lnTo>
                    <a:pt x="888618" y="1286243"/>
                  </a:lnTo>
                  <a:lnTo>
                    <a:pt x="900529" y="1286243"/>
                  </a:lnTo>
                  <a:lnTo>
                    <a:pt x="893190" y="1194168"/>
                  </a:lnTo>
                  <a:lnTo>
                    <a:pt x="892937" y="1190675"/>
                  </a:lnTo>
                  <a:lnTo>
                    <a:pt x="889888" y="1188072"/>
                  </a:lnTo>
                  <a:close/>
                </a:path>
                <a:path w="901064" h="1293495">
                  <a:moveTo>
                    <a:pt x="886613" y="1272262"/>
                  </a:moveTo>
                  <a:lnTo>
                    <a:pt x="887476" y="1283119"/>
                  </a:lnTo>
                  <a:lnTo>
                    <a:pt x="896492" y="1276858"/>
                  </a:lnTo>
                  <a:lnTo>
                    <a:pt x="886613" y="1272262"/>
                  </a:lnTo>
                  <a:close/>
                </a:path>
                <a:path w="901064" h="1293495">
                  <a:moveTo>
                    <a:pt x="885615" y="1259691"/>
                  </a:moveTo>
                  <a:lnTo>
                    <a:pt x="886613" y="1272262"/>
                  </a:lnTo>
                  <a:lnTo>
                    <a:pt x="896492" y="1276858"/>
                  </a:lnTo>
                  <a:lnTo>
                    <a:pt x="887476" y="1283119"/>
                  </a:lnTo>
                  <a:lnTo>
                    <a:pt x="893113" y="1283119"/>
                  </a:lnTo>
                  <a:lnTo>
                    <a:pt x="899033" y="1279004"/>
                  </a:lnTo>
                  <a:lnTo>
                    <a:pt x="885615" y="1259691"/>
                  </a:lnTo>
                  <a:close/>
                </a:path>
                <a:path w="901064" h="1293495">
                  <a:moveTo>
                    <a:pt x="10413" y="0"/>
                  </a:moveTo>
                  <a:lnTo>
                    <a:pt x="0" y="7366"/>
                  </a:lnTo>
                  <a:lnTo>
                    <a:pt x="875222" y="1266963"/>
                  </a:lnTo>
                  <a:lnTo>
                    <a:pt x="886613" y="1272262"/>
                  </a:lnTo>
                  <a:lnTo>
                    <a:pt x="885615" y="1259691"/>
                  </a:lnTo>
                  <a:lnTo>
                    <a:pt x="10413" y="0"/>
                  </a:lnTo>
                  <a:close/>
                </a:path>
              </a:pathLst>
            </a:custGeom>
            <a:solidFill>
              <a:srgbClr val="000000"/>
            </a:solidFill>
          </p:spPr>
          <p:txBody>
            <a:bodyPr wrap="square" lIns="0" tIns="0" rIns="0" bIns="0" rtlCol="0"/>
            <a:lstStyle/>
            <a:p>
              <a:endParaRPr/>
            </a:p>
          </p:txBody>
        </p:sp>
        <p:sp>
          <p:nvSpPr>
            <p:cNvPr id="19" name="object 19"/>
            <p:cNvSpPr/>
            <p:nvPr/>
          </p:nvSpPr>
          <p:spPr>
            <a:xfrm>
              <a:off x="5149595" y="2269236"/>
              <a:ext cx="1056131" cy="684276"/>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5189093" y="2362073"/>
              <a:ext cx="899160" cy="527050"/>
            </a:xfrm>
            <a:custGeom>
              <a:avLst/>
              <a:gdLst/>
              <a:ahLst/>
              <a:cxnLst/>
              <a:rect l="l" t="t" r="r" b="b"/>
              <a:pathLst>
                <a:path w="899160" h="527050">
                  <a:moveTo>
                    <a:pt x="864701" y="12794"/>
                  </a:moveTo>
                  <a:lnTo>
                    <a:pt x="0" y="516127"/>
                  </a:lnTo>
                  <a:lnTo>
                    <a:pt x="6350" y="527050"/>
                  </a:lnTo>
                  <a:lnTo>
                    <a:pt x="870920" y="23792"/>
                  </a:lnTo>
                  <a:lnTo>
                    <a:pt x="877138" y="12811"/>
                  </a:lnTo>
                  <a:lnTo>
                    <a:pt x="864701" y="12794"/>
                  </a:lnTo>
                  <a:close/>
                </a:path>
                <a:path w="899160" h="527050">
                  <a:moveTo>
                    <a:pt x="898528" y="1015"/>
                  </a:moveTo>
                  <a:lnTo>
                    <a:pt x="884936" y="1015"/>
                  </a:lnTo>
                  <a:lnTo>
                    <a:pt x="891286" y="11937"/>
                  </a:lnTo>
                  <a:lnTo>
                    <a:pt x="870920" y="23792"/>
                  </a:lnTo>
                  <a:lnTo>
                    <a:pt x="839089" y="80010"/>
                  </a:lnTo>
                  <a:lnTo>
                    <a:pt x="837311" y="83185"/>
                  </a:lnTo>
                  <a:lnTo>
                    <a:pt x="838454" y="86994"/>
                  </a:lnTo>
                  <a:lnTo>
                    <a:pt x="841502" y="88773"/>
                  </a:lnTo>
                  <a:lnTo>
                    <a:pt x="844550" y="90424"/>
                  </a:lnTo>
                  <a:lnTo>
                    <a:pt x="848360" y="89407"/>
                  </a:lnTo>
                  <a:lnTo>
                    <a:pt x="850138" y="86360"/>
                  </a:lnTo>
                  <a:lnTo>
                    <a:pt x="898528" y="1015"/>
                  </a:lnTo>
                  <a:close/>
                </a:path>
                <a:path w="899160" h="527050">
                  <a:moveTo>
                    <a:pt x="886265" y="3301"/>
                  </a:moveTo>
                  <a:lnTo>
                    <a:pt x="882523" y="3301"/>
                  </a:lnTo>
                  <a:lnTo>
                    <a:pt x="888111" y="12826"/>
                  </a:lnTo>
                  <a:lnTo>
                    <a:pt x="877129" y="12826"/>
                  </a:lnTo>
                  <a:lnTo>
                    <a:pt x="870920" y="23792"/>
                  </a:lnTo>
                  <a:lnTo>
                    <a:pt x="889758" y="12826"/>
                  </a:lnTo>
                  <a:lnTo>
                    <a:pt x="888111" y="12826"/>
                  </a:lnTo>
                  <a:lnTo>
                    <a:pt x="889784" y="12811"/>
                  </a:lnTo>
                  <a:lnTo>
                    <a:pt x="891286" y="11937"/>
                  </a:lnTo>
                  <a:lnTo>
                    <a:pt x="886265" y="3301"/>
                  </a:lnTo>
                  <a:close/>
                </a:path>
                <a:path w="899160" h="527050">
                  <a:moveTo>
                    <a:pt x="882523" y="3301"/>
                  </a:moveTo>
                  <a:lnTo>
                    <a:pt x="877138" y="12811"/>
                  </a:lnTo>
                  <a:lnTo>
                    <a:pt x="888111" y="12826"/>
                  </a:lnTo>
                  <a:lnTo>
                    <a:pt x="882523" y="3301"/>
                  </a:lnTo>
                  <a:close/>
                </a:path>
                <a:path w="899160" h="527050">
                  <a:moveTo>
                    <a:pt x="884936" y="1015"/>
                  </a:moveTo>
                  <a:lnTo>
                    <a:pt x="864701" y="12794"/>
                  </a:lnTo>
                  <a:lnTo>
                    <a:pt x="877138" y="12811"/>
                  </a:lnTo>
                  <a:lnTo>
                    <a:pt x="882523" y="3301"/>
                  </a:lnTo>
                  <a:lnTo>
                    <a:pt x="886265" y="3301"/>
                  </a:lnTo>
                  <a:lnTo>
                    <a:pt x="884936" y="1015"/>
                  </a:lnTo>
                  <a:close/>
                </a:path>
                <a:path w="899160" h="527050">
                  <a:moveTo>
                    <a:pt x="799846" y="0"/>
                  </a:moveTo>
                  <a:lnTo>
                    <a:pt x="796417" y="0"/>
                  </a:lnTo>
                  <a:lnTo>
                    <a:pt x="793496" y="2921"/>
                  </a:lnTo>
                  <a:lnTo>
                    <a:pt x="793496" y="9905"/>
                  </a:lnTo>
                  <a:lnTo>
                    <a:pt x="796417" y="12700"/>
                  </a:lnTo>
                  <a:lnTo>
                    <a:pt x="864701" y="12794"/>
                  </a:lnTo>
                  <a:lnTo>
                    <a:pt x="884936" y="1015"/>
                  </a:lnTo>
                  <a:lnTo>
                    <a:pt x="898528" y="1015"/>
                  </a:lnTo>
                  <a:lnTo>
                    <a:pt x="899033" y="126"/>
                  </a:lnTo>
                  <a:lnTo>
                    <a:pt x="799846" y="0"/>
                  </a:lnTo>
                  <a:close/>
                </a:path>
              </a:pathLst>
            </a:custGeom>
            <a:solidFill>
              <a:srgbClr val="000000"/>
            </a:solidFill>
          </p:spPr>
          <p:txBody>
            <a:bodyPr wrap="square" lIns="0" tIns="0" rIns="0" bIns="0" rtlCol="0"/>
            <a:lstStyle/>
            <a:p>
              <a:endParaRPr/>
            </a:p>
          </p:txBody>
        </p:sp>
        <p:sp>
          <p:nvSpPr>
            <p:cNvPr id="21" name="object 21"/>
            <p:cNvSpPr/>
            <p:nvPr/>
          </p:nvSpPr>
          <p:spPr>
            <a:xfrm>
              <a:off x="4372356" y="1862327"/>
              <a:ext cx="237744" cy="986028"/>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4439539" y="1876044"/>
              <a:ext cx="103505" cy="829310"/>
            </a:xfrm>
            <a:custGeom>
              <a:avLst/>
              <a:gdLst/>
              <a:ahLst/>
              <a:cxnLst/>
              <a:rect l="l" t="t" r="r" b="b"/>
              <a:pathLst>
                <a:path w="103504" h="829310">
                  <a:moveTo>
                    <a:pt x="7112" y="732789"/>
                  </a:moveTo>
                  <a:lnTo>
                    <a:pt x="1015" y="736345"/>
                  </a:lnTo>
                  <a:lnTo>
                    <a:pt x="0" y="740155"/>
                  </a:lnTo>
                  <a:lnTo>
                    <a:pt x="51688" y="828801"/>
                  </a:lnTo>
                  <a:lnTo>
                    <a:pt x="59020" y="816228"/>
                  </a:lnTo>
                  <a:lnTo>
                    <a:pt x="45338" y="816228"/>
                  </a:lnTo>
                  <a:lnTo>
                    <a:pt x="45338" y="792806"/>
                  </a:lnTo>
                  <a:lnTo>
                    <a:pt x="10922" y="733805"/>
                  </a:lnTo>
                  <a:lnTo>
                    <a:pt x="7112" y="732789"/>
                  </a:lnTo>
                  <a:close/>
                </a:path>
                <a:path w="103504" h="829310">
                  <a:moveTo>
                    <a:pt x="45338" y="792806"/>
                  </a:moveTo>
                  <a:lnTo>
                    <a:pt x="45338" y="816228"/>
                  </a:lnTo>
                  <a:lnTo>
                    <a:pt x="58038" y="816228"/>
                  </a:lnTo>
                  <a:lnTo>
                    <a:pt x="58038" y="813053"/>
                  </a:lnTo>
                  <a:lnTo>
                    <a:pt x="46227" y="813053"/>
                  </a:lnTo>
                  <a:lnTo>
                    <a:pt x="51688" y="803692"/>
                  </a:lnTo>
                  <a:lnTo>
                    <a:pt x="45338" y="792806"/>
                  </a:lnTo>
                  <a:close/>
                </a:path>
                <a:path w="103504" h="829310">
                  <a:moveTo>
                    <a:pt x="96265" y="732789"/>
                  </a:moveTo>
                  <a:lnTo>
                    <a:pt x="92456" y="733805"/>
                  </a:lnTo>
                  <a:lnTo>
                    <a:pt x="58038" y="792806"/>
                  </a:lnTo>
                  <a:lnTo>
                    <a:pt x="58038" y="816228"/>
                  </a:lnTo>
                  <a:lnTo>
                    <a:pt x="59020" y="816228"/>
                  </a:lnTo>
                  <a:lnTo>
                    <a:pt x="103377" y="740155"/>
                  </a:lnTo>
                  <a:lnTo>
                    <a:pt x="102362" y="736345"/>
                  </a:lnTo>
                  <a:lnTo>
                    <a:pt x="96265" y="732789"/>
                  </a:lnTo>
                  <a:close/>
                </a:path>
                <a:path w="103504" h="829310">
                  <a:moveTo>
                    <a:pt x="51688" y="803692"/>
                  </a:moveTo>
                  <a:lnTo>
                    <a:pt x="46227" y="813053"/>
                  </a:lnTo>
                  <a:lnTo>
                    <a:pt x="57150" y="813053"/>
                  </a:lnTo>
                  <a:lnTo>
                    <a:pt x="51688" y="803692"/>
                  </a:lnTo>
                  <a:close/>
                </a:path>
                <a:path w="103504" h="829310">
                  <a:moveTo>
                    <a:pt x="58038" y="792806"/>
                  </a:moveTo>
                  <a:lnTo>
                    <a:pt x="51688" y="803692"/>
                  </a:lnTo>
                  <a:lnTo>
                    <a:pt x="57150" y="813053"/>
                  </a:lnTo>
                  <a:lnTo>
                    <a:pt x="58038" y="813053"/>
                  </a:lnTo>
                  <a:lnTo>
                    <a:pt x="58038" y="792806"/>
                  </a:lnTo>
                  <a:close/>
                </a:path>
                <a:path w="103504" h="829310">
                  <a:moveTo>
                    <a:pt x="58038" y="0"/>
                  </a:moveTo>
                  <a:lnTo>
                    <a:pt x="45338" y="0"/>
                  </a:lnTo>
                  <a:lnTo>
                    <a:pt x="45338" y="792806"/>
                  </a:lnTo>
                  <a:lnTo>
                    <a:pt x="51688" y="803692"/>
                  </a:lnTo>
                  <a:lnTo>
                    <a:pt x="58038" y="792806"/>
                  </a:lnTo>
                  <a:lnTo>
                    <a:pt x="58038" y="0"/>
                  </a:lnTo>
                  <a:close/>
                </a:path>
              </a:pathLst>
            </a:custGeom>
            <a:solidFill>
              <a:srgbClr val="000000"/>
            </a:solidFill>
          </p:spPr>
          <p:txBody>
            <a:bodyPr wrap="square" lIns="0" tIns="0" rIns="0" bIns="0" rtlCol="0"/>
            <a:lstStyle/>
            <a:p>
              <a:endParaRPr/>
            </a:p>
          </p:txBody>
        </p:sp>
        <p:sp>
          <p:nvSpPr>
            <p:cNvPr id="23" name="object 23"/>
            <p:cNvSpPr/>
            <p:nvPr/>
          </p:nvSpPr>
          <p:spPr>
            <a:xfrm>
              <a:off x="4372356" y="3910584"/>
              <a:ext cx="237744" cy="979931"/>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4439539" y="3924300"/>
              <a:ext cx="103505" cy="822960"/>
            </a:xfrm>
            <a:custGeom>
              <a:avLst/>
              <a:gdLst/>
              <a:ahLst/>
              <a:cxnLst/>
              <a:rect l="l" t="t" r="r" b="b"/>
              <a:pathLst>
                <a:path w="103504" h="822960">
                  <a:moveTo>
                    <a:pt x="7112" y="726579"/>
                  </a:moveTo>
                  <a:lnTo>
                    <a:pt x="1015" y="730122"/>
                  </a:lnTo>
                  <a:lnTo>
                    <a:pt x="0" y="734009"/>
                  </a:lnTo>
                  <a:lnTo>
                    <a:pt x="1777" y="737031"/>
                  </a:lnTo>
                  <a:lnTo>
                    <a:pt x="51688" y="822642"/>
                  </a:lnTo>
                  <a:lnTo>
                    <a:pt x="59033" y="810044"/>
                  </a:lnTo>
                  <a:lnTo>
                    <a:pt x="45338" y="810044"/>
                  </a:lnTo>
                  <a:lnTo>
                    <a:pt x="45338" y="786599"/>
                  </a:lnTo>
                  <a:lnTo>
                    <a:pt x="10922" y="727608"/>
                  </a:lnTo>
                  <a:lnTo>
                    <a:pt x="7112" y="726579"/>
                  </a:lnTo>
                  <a:close/>
                </a:path>
                <a:path w="103504" h="822960">
                  <a:moveTo>
                    <a:pt x="45338" y="786599"/>
                  </a:moveTo>
                  <a:lnTo>
                    <a:pt x="45338" y="810044"/>
                  </a:lnTo>
                  <a:lnTo>
                    <a:pt x="58038" y="810044"/>
                  </a:lnTo>
                  <a:lnTo>
                    <a:pt x="58038" y="806843"/>
                  </a:lnTo>
                  <a:lnTo>
                    <a:pt x="46227" y="806843"/>
                  </a:lnTo>
                  <a:lnTo>
                    <a:pt x="51688" y="797483"/>
                  </a:lnTo>
                  <a:lnTo>
                    <a:pt x="45338" y="786599"/>
                  </a:lnTo>
                  <a:close/>
                </a:path>
                <a:path w="103504" h="822960">
                  <a:moveTo>
                    <a:pt x="96265" y="726592"/>
                  </a:moveTo>
                  <a:lnTo>
                    <a:pt x="92456" y="727608"/>
                  </a:lnTo>
                  <a:lnTo>
                    <a:pt x="58038" y="786599"/>
                  </a:lnTo>
                  <a:lnTo>
                    <a:pt x="58038" y="810044"/>
                  </a:lnTo>
                  <a:lnTo>
                    <a:pt x="59033" y="810044"/>
                  </a:lnTo>
                  <a:lnTo>
                    <a:pt x="101600" y="737031"/>
                  </a:lnTo>
                  <a:lnTo>
                    <a:pt x="103377" y="734009"/>
                  </a:lnTo>
                  <a:lnTo>
                    <a:pt x="102362" y="730122"/>
                  </a:lnTo>
                  <a:lnTo>
                    <a:pt x="96265" y="726592"/>
                  </a:lnTo>
                  <a:close/>
                </a:path>
                <a:path w="103504" h="822960">
                  <a:moveTo>
                    <a:pt x="51688" y="797483"/>
                  </a:moveTo>
                  <a:lnTo>
                    <a:pt x="46227" y="806843"/>
                  </a:lnTo>
                  <a:lnTo>
                    <a:pt x="57150" y="806843"/>
                  </a:lnTo>
                  <a:lnTo>
                    <a:pt x="51688" y="797483"/>
                  </a:lnTo>
                  <a:close/>
                </a:path>
                <a:path w="103504" h="822960">
                  <a:moveTo>
                    <a:pt x="58038" y="786599"/>
                  </a:moveTo>
                  <a:lnTo>
                    <a:pt x="51688" y="797483"/>
                  </a:lnTo>
                  <a:lnTo>
                    <a:pt x="57150" y="806843"/>
                  </a:lnTo>
                  <a:lnTo>
                    <a:pt x="58038" y="806843"/>
                  </a:lnTo>
                  <a:lnTo>
                    <a:pt x="58038" y="786599"/>
                  </a:lnTo>
                  <a:close/>
                </a:path>
                <a:path w="103504" h="822960">
                  <a:moveTo>
                    <a:pt x="58038" y="0"/>
                  </a:moveTo>
                  <a:lnTo>
                    <a:pt x="45338" y="0"/>
                  </a:lnTo>
                  <a:lnTo>
                    <a:pt x="45338" y="786599"/>
                  </a:lnTo>
                  <a:lnTo>
                    <a:pt x="51688" y="797483"/>
                  </a:lnTo>
                  <a:lnTo>
                    <a:pt x="58038" y="786599"/>
                  </a:lnTo>
                  <a:lnTo>
                    <a:pt x="58038"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914400" y="342900"/>
            <a:ext cx="7845756" cy="504625"/>
          </a:xfrm>
          <a:prstGeom prst="rect">
            <a:avLst/>
          </a:prstGeom>
        </p:spPr>
        <p:txBody>
          <a:bodyPr vert="horz" wrap="square" lIns="0" tIns="12065" rIns="0" bIns="0" rtlCol="0">
            <a:spAutoFit/>
          </a:bodyPr>
          <a:lstStyle/>
          <a:p>
            <a:pPr marL="12700" marR="5080">
              <a:lnSpc>
                <a:spcPct val="100000"/>
              </a:lnSpc>
              <a:spcBef>
                <a:spcPts val="95"/>
              </a:spcBef>
            </a:pPr>
            <a:r>
              <a:rPr sz="3200" spc="-5" dirty="0">
                <a:latin typeface="Algerian" pitchFamily="82" charset="0"/>
              </a:rPr>
              <a:t>Effective Advertising –</a:t>
            </a:r>
            <a:r>
              <a:rPr sz="3200" spc="-120" dirty="0">
                <a:latin typeface="Algerian" pitchFamily="82" charset="0"/>
              </a:rPr>
              <a:t> </a:t>
            </a:r>
            <a:r>
              <a:rPr sz="3200" spc="-5" dirty="0">
                <a:latin typeface="Algerian" pitchFamily="82" charset="0"/>
              </a:rPr>
              <a:t>Key  Points</a:t>
            </a:r>
          </a:p>
        </p:txBody>
      </p:sp>
      <p:sp>
        <p:nvSpPr>
          <p:cNvPr id="8" name="object 8"/>
          <p:cNvSpPr txBox="1"/>
          <p:nvPr/>
        </p:nvSpPr>
        <p:spPr>
          <a:xfrm>
            <a:off x="993470" y="1230883"/>
            <a:ext cx="7083730" cy="1860125"/>
          </a:xfrm>
          <a:prstGeom prst="rect">
            <a:avLst/>
          </a:prstGeom>
        </p:spPr>
        <p:txBody>
          <a:bodyPr vert="horz" wrap="square" lIns="0" tIns="13335" rIns="0" bIns="0" rtlCol="0">
            <a:spAutoFit/>
          </a:bodyPr>
          <a:lstStyle/>
          <a:p>
            <a:pPr marL="286385" marR="17780" indent="-274320">
              <a:lnSpc>
                <a:spcPct val="100000"/>
              </a:lnSpc>
              <a:spcBef>
                <a:spcPts val="105"/>
              </a:spcBef>
              <a:buClr>
                <a:srgbClr val="D24717"/>
              </a:buClr>
              <a:buSzPct val="84615"/>
              <a:buChar char=""/>
              <a:tabLst>
                <a:tab pos="287020" algn="l"/>
              </a:tabLst>
            </a:pPr>
            <a:r>
              <a:rPr sz="2400" dirty="0">
                <a:latin typeface="Times New Roman" pitchFamily="18" charset="0"/>
                <a:cs typeface="Times New Roman" pitchFamily="18" charset="0"/>
              </a:rPr>
              <a:t>An </a:t>
            </a:r>
            <a:r>
              <a:rPr sz="2400" spc="-5" dirty="0">
                <a:latin typeface="Times New Roman" pitchFamily="18" charset="0"/>
                <a:cs typeface="Times New Roman" pitchFamily="18" charset="0"/>
              </a:rPr>
              <a:t>effective </a:t>
            </a:r>
            <a:r>
              <a:rPr sz="2400" dirty="0">
                <a:latin typeface="Times New Roman" pitchFamily="18" charset="0"/>
                <a:cs typeface="Times New Roman" pitchFamily="18" charset="0"/>
              </a:rPr>
              <a:t>ad requires the joint </a:t>
            </a:r>
            <a:r>
              <a:rPr sz="2400" spc="-10" dirty="0">
                <a:latin typeface="Times New Roman" pitchFamily="18" charset="0"/>
                <a:cs typeface="Times New Roman" pitchFamily="18" charset="0"/>
              </a:rPr>
              <a:t>efforts </a:t>
            </a:r>
            <a:r>
              <a:rPr sz="2400" dirty="0">
                <a:latin typeface="Times New Roman" pitchFamily="18" charset="0"/>
                <a:cs typeface="Times New Roman" pitchFamily="18" charset="0"/>
              </a:rPr>
              <a:t>of  the account exec, creative, media</a:t>
            </a:r>
            <a:r>
              <a:rPr sz="2400" spc="-45" dirty="0">
                <a:latin typeface="Times New Roman" pitchFamily="18" charset="0"/>
                <a:cs typeface="Times New Roman" pitchFamily="18" charset="0"/>
              </a:rPr>
              <a:t> </a:t>
            </a:r>
            <a:r>
              <a:rPr sz="2400" spc="-20" dirty="0">
                <a:latin typeface="Times New Roman" pitchFamily="18" charset="0"/>
                <a:cs typeface="Times New Roman" pitchFamily="18" charset="0"/>
              </a:rPr>
              <a:t>planner,  </a:t>
            </a:r>
            <a:r>
              <a:rPr sz="2400" dirty="0">
                <a:latin typeface="Times New Roman" pitchFamily="18" charset="0"/>
                <a:cs typeface="Times New Roman" pitchFamily="18" charset="0"/>
              </a:rPr>
              <a:t>and media</a:t>
            </a:r>
            <a:r>
              <a:rPr sz="2400" spc="-15" dirty="0">
                <a:latin typeface="Times New Roman" pitchFamily="18" charset="0"/>
                <a:cs typeface="Times New Roman" pitchFamily="18" charset="0"/>
              </a:rPr>
              <a:t> </a:t>
            </a:r>
            <a:r>
              <a:rPr sz="2400" spc="-25" dirty="0">
                <a:latin typeface="Times New Roman" pitchFamily="18" charset="0"/>
                <a:cs typeface="Times New Roman" pitchFamily="18" charset="0"/>
              </a:rPr>
              <a:t>buyer.</a:t>
            </a:r>
            <a:endParaRPr sz="2400" dirty="0">
              <a:latin typeface="Times New Roman" pitchFamily="18" charset="0"/>
              <a:cs typeface="Times New Roman" pitchFamily="18" charset="0"/>
            </a:endParaRPr>
          </a:p>
          <a:p>
            <a:pPr>
              <a:lnSpc>
                <a:spcPct val="100000"/>
              </a:lnSpc>
              <a:spcBef>
                <a:spcPts val="5"/>
              </a:spcBef>
              <a:buClr>
                <a:srgbClr val="D24717"/>
              </a:buClr>
              <a:buFont typeface="Arial"/>
              <a:buChar char=""/>
            </a:pPr>
            <a:endParaRPr sz="2400" dirty="0">
              <a:latin typeface="Times New Roman" pitchFamily="18" charset="0"/>
              <a:cs typeface="Times New Roman" pitchFamily="18" charset="0"/>
            </a:endParaRPr>
          </a:p>
          <a:p>
            <a:pPr marL="286385" marR="5080" indent="-274320">
              <a:lnSpc>
                <a:spcPct val="100000"/>
              </a:lnSpc>
              <a:buClr>
                <a:srgbClr val="D24717"/>
              </a:buClr>
              <a:buSzPct val="84615"/>
              <a:buFont typeface="Arial"/>
              <a:buChar char=""/>
              <a:tabLst>
                <a:tab pos="287020" algn="l"/>
              </a:tabLst>
            </a:pPr>
            <a:r>
              <a:rPr sz="2400" dirty="0">
                <a:solidFill>
                  <a:srgbClr val="001F5F"/>
                </a:solidFill>
                <a:latin typeface="Times New Roman" pitchFamily="18" charset="0"/>
                <a:cs typeface="Times New Roman" pitchFamily="18" charset="0"/>
              </a:rPr>
              <a:t>If the ad can break through </a:t>
            </a:r>
            <a:r>
              <a:rPr sz="2400" spc="-5" dirty="0">
                <a:solidFill>
                  <a:srgbClr val="001F5F"/>
                </a:solidFill>
                <a:latin typeface="Times New Roman" pitchFamily="18" charset="0"/>
                <a:cs typeface="Times New Roman" pitchFamily="18" charset="0"/>
              </a:rPr>
              <a:t>the </a:t>
            </a:r>
            <a:r>
              <a:rPr sz="2400" dirty="0">
                <a:solidFill>
                  <a:srgbClr val="001F5F"/>
                </a:solidFill>
                <a:latin typeface="Times New Roman" pitchFamily="18" charset="0"/>
                <a:cs typeface="Times New Roman" pitchFamily="18" charset="0"/>
              </a:rPr>
              <a:t>clutter </a:t>
            </a:r>
            <a:r>
              <a:rPr sz="2400" spc="-405" dirty="0">
                <a:solidFill>
                  <a:srgbClr val="001F5F"/>
                </a:solidFill>
                <a:latin typeface="Times New Roman" pitchFamily="18" charset="0"/>
                <a:cs typeface="Times New Roman" pitchFamily="18" charset="0"/>
              </a:rPr>
              <a:t>–  </a:t>
            </a:r>
            <a:r>
              <a:rPr sz="2400" dirty="0">
                <a:solidFill>
                  <a:srgbClr val="001F5F"/>
                </a:solidFill>
                <a:latin typeface="Times New Roman" pitchFamily="18" charset="0"/>
                <a:cs typeface="Times New Roman" pitchFamily="18" charset="0"/>
              </a:rPr>
              <a:t>half the battle is</a:t>
            </a:r>
            <a:r>
              <a:rPr sz="2400" spc="-30" dirty="0">
                <a:solidFill>
                  <a:srgbClr val="001F5F"/>
                </a:solidFill>
                <a:latin typeface="Times New Roman" pitchFamily="18" charset="0"/>
                <a:cs typeface="Times New Roman" pitchFamily="18" charset="0"/>
              </a:rPr>
              <a:t> </a:t>
            </a:r>
            <a:r>
              <a:rPr sz="2400" spc="5" dirty="0">
                <a:solidFill>
                  <a:srgbClr val="001F5F"/>
                </a:solidFill>
                <a:latin typeface="Times New Roman" pitchFamily="18" charset="0"/>
                <a:cs typeface="Times New Roman" pitchFamily="18" charset="0"/>
              </a:rPr>
              <a:t>won.</a:t>
            </a:r>
            <a:endParaRPr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95600" y="190500"/>
            <a:ext cx="3124200"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Introdu</a:t>
            </a:r>
            <a:r>
              <a:rPr sz="3200" spc="-20" dirty="0">
                <a:latin typeface="Algerian" pitchFamily="82" charset="0"/>
              </a:rPr>
              <a:t>c</a:t>
            </a:r>
            <a:r>
              <a:rPr sz="3200" spc="-5" dirty="0">
                <a:latin typeface="Algerian" pitchFamily="82" charset="0"/>
              </a:rPr>
              <a:t>tion</a:t>
            </a:r>
          </a:p>
        </p:txBody>
      </p:sp>
      <p:sp>
        <p:nvSpPr>
          <p:cNvPr id="4" name="object 4"/>
          <p:cNvSpPr txBox="1"/>
          <p:nvPr/>
        </p:nvSpPr>
        <p:spPr>
          <a:xfrm>
            <a:off x="383540" y="1089114"/>
            <a:ext cx="6054090" cy="2448747"/>
          </a:xfrm>
          <a:prstGeom prst="rect">
            <a:avLst/>
          </a:prstGeom>
        </p:spPr>
        <p:txBody>
          <a:bodyPr vert="horz" wrap="square" lIns="0" tIns="57785" rIns="0" bIns="0" rtlCol="0">
            <a:spAutoFit/>
          </a:bodyPr>
          <a:lstStyle/>
          <a:p>
            <a:pPr marL="286385" marR="489584" indent="-274320">
              <a:lnSpc>
                <a:spcPts val="2810"/>
              </a:lnSpc>
              <a:spcBef>
                <a:spcPts val="455"/>
              </a:spcBef>
              <a:buClr>
                <a:srgbClr val="D24717"/>
              </a:buClr>
              <a:buSzPct val="84615"/>
              <a:buChar char=""/>
              <a:tabLst>
                <a:tab pos="287020" algn="l"/>
              </a:tabLst>
            </a:pPr>
            <a:r>
              <a:rPr sz="2400" dirty="0">
                <a:latin typeface="Times New Roman" pitchFamily="18" charset="0"/>
                <a:cs typeface="Times New Roman" pitchFamily="18" charset="0"/>
              </a:rPr>
              <a:t>Designing messages that </a:t>
            </a:r>
            <a:r>
              <a:rPr sz="2400" spc="-45" dirty="0">
                <a:latin typeface="Times New Roman" pitchFamily="18" charset="0"/>
                <a:cs typeface="Times New Roman" pitchFamily="18" charset="0"/>
              </a:rPr>
              <a:t>effectively  </a:t>
            </a:r>
            <a:r>
              <a:rPr sz="2400" dirty="0">
                <a:latin typeface="Times New Roman" pitchFamily="18" charset="0"/>
                <a:cs typeface="Times New Roman" pitchFamily="18" charset="0"/>
              </a:rPr>
              <a:t>reaches the target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audience.</a:t>
            </a:r>
          </a:p>
          <a:p>
            <a:pPr marL="287020" indent="-274320">
              <a:lnSpc>
                <a:spcPct val="100000"/>
              </a:lnSpc>
              <a:spcBef>
                <a:spcPts val="250"/>
              </a:spcBef>
              <a:buClr>
                <a:srgbClr val="D24717"/>
              </a:buClr>
              <a:buSzPct val="84615"/>
              <a:buChar char=""/>
              <a:tabLst>
                <a:tab pos="287020" algn="l"/>
              </a:tabLst>
            </a:pPr>
            <a:r>
              <a:rPr sz="2400" dirty="0">
                <a:latin typeface="Times New Roman" pitchFamily="18" charset="0"/>
                <a:cs typeface="Times New Roman" pitchFamily="18" charset="0"/>
              </a:rPr>
              <a:t>Designed to change or shape</a:t>
            </a:r>
            <a:r>
              <a:rPr sz="2400" spc="-40" dirty="0">
                <a:latin typeface="Times New Roman" pitchFamily="18" charset="0"/>
                <a:cs typeface="Times New Roman" pitchFamily="18" charset="0"/>
              </a:rPr>
              <a:t> </a:t>
            </a:r>
            <a:r>
              <a:rPr sz="2400" spc="-35" dirty="0">
                <a:latin typeface="Times New Roman" pitchFamily="18" charset="0"/>
                <a:cs typeface="Times New Roman" pitchFamily="18" charset="0"/>
              </a:rPr>
              <a:t>attitudes.</a:t>
            </a:r>
            <a:endParaRPr sz="2400" dirty="0">
              <a:latin typeface="Times New Roman" pitchFamily="18" charset="0"/>
              <a:cs typeface="Times New Roman" pitchFamily="18" charset="0"/>
            </a:endParaRPr>
          </a:p>
          <a:p>
            <a:pPr marL="287020" indent="-274320">
              <a:lnSpc>
                <a:spcPct val="100000"/>
              </a:lnSpc>
              <a:spcBef>
                <a:spcPts val="285"/>
              </a:spcBef>
              <a:buClr>
                <a:srgbClr val="D24717"/>
              </a:buClr>
              <a:buSzPct val="84615"/>
              <a:buChar char=""/>
              <a:tabLst>
                <a:tab pos="287020" algn="l"/>
              </a:tabLst>
            </a:pPr>
            <a:r>
              <a:rPr sz="2400" dirty="0">
                <a:latin typeface="Times New Roman" pitchFamily="18" charset="0"/>
                <a:cs typeface="Times New Roman" pitchFamily="18" charset="0"/>
              </a:rPr>
              <a:t>Must be</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remembered.</a:t>
            </a:r>
          </a:p>
          <a:p>
            <a:pPr marL="286385" marR="465455" indent="-274320">
              <a:lnSpc>
                <a:spcPts val="2810"/>
              </a:lnSpc>
              <a:spcBef>
                <a:spcPts val="645"/>
              </a:spcBef>
              <a:buClr>
                <a:srgbClr val="D24717"/>
              </a:buClr>
              <a:buSzPct val="84615"/>
              <a:buChar char=""/>
              <a:tabLst>
                <a:tab pos="287020" algn="l"/>
              </a:tabLst>
            </a:pPr>
            <a:r>
              <a:rPr sz="2400" dirty="0">
                <a:latin typeface="Times New Roman" pitchFamily="18" charset="0"/>
                <a:cs typeface="Times New Roman" pitchFamily="18" charset="0"/>
              </a:rPr>
              <a:t>Should lead </a:t>
            </a:r>
            <a:r>
              <a:rPr sz="2400" spc="-5" dirty="0">
                <a:latin typeface="Times New Roman" pitchFamily="18" charset="0"/>
                <a:cs typeface="Times New Roman" pitchFamily="18" charset="0"/>
              </a:rPr>
              <a:t>to </a:t>
            </a:r>
            <a:r>
              <a:rPr sz="2400" dirty="0">
                <a:latin typeface="Times New Roman" pitchFamily="18" charset="0"/>
                <a:cs typeface="Times New Roman" pitchFamily="18" charset="0"/>
              </a:rPr>
              <a:t>some kind of short </a:t>
            </a:r>
            <a:r>
              <a:rPr sz="2400" spc="-204" dirty="0">
                <a:latin typeface="Times New Roman" pitchFamily="18" charset="0"/>
                <a:cs typeface="Times New Roman" pitchFamily="18" charset="0"/>
              </a:rPr>
              <a:t>or  </a:t>
            </a:r>
            <a:r>
              <a:rPr sz="2400" dirty="0">
                <a:latin typeface="Times New Roman" pitchFamily="18" charset="0"/>
                <a:cs typeface="Times New Roman" pitchFamily="18" charset="0"/>
              </a:rPr>
              <a:t>long </a:t>
            </a:r>
            <a:r>
              <a:rPr sz="2400" spc="-5" dirty="0">
                <a:latin typeface="Times New Roman" pitchFamily="18" charset="0"/>
                <a:cs typeface="Times New Roman" pitchFamily="18" charset="0"/>
              </a:rPr>
              <a:t>term</a:t>
            </a:r>
            <a:r>
              <a:rPr sz="2400" dirty="0">
                <a:latin typeface="Times New Roman" pitchFamily="18" charset="0"/>
                <a:cs typeface="Times New Roman" pitchFamily="18" charset="0"/>
              </a:rPr>
              <a:t> action.</a:t>
            </a:r>
          </a:p>
        </p:txBody>
      </p:sp>
      <p:grpSp>
        <p:nvGrpSpPr>
          <p:cNvPr id="5" name="object 5"/>
          <p:cNvGrpSpPr/>
          <p:nvPr/>
        </p:nvGrpSpPr>
        <p:grpSpPr>
          <a:xfrm>
            <a:off x="490753" y="3576826"/>
            <a:ext cx="4093845" cy="2138680"/>
            <a:chOff x="490727" y="3576826"/>
            <a:chExt cx="4093845" cy="2138680"/>
          </a:xfrm>
        </p:grpSpPr>
        <p:sp>
          <p:nvSpPr>
            <p:cNvPr id="6" name="object 6"/>
            <p:cNvSpPr/>
            <p:nvPr/>
          </p:nvSpPr>
          <p:spPr>
            <a:xfrm>
              <a:off x="490727" y="3576826"/>
              <a:ext cx="4093464" cy="21381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85799" y="3771899"/>
              <a:ext cx="3505200" cy="16002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4678679" y="3771900"/>
            <a:ext cx="3627120" cy="1249060"/>
          </a:xfrm>
          <a:prstGeom prst="rect">
            <a:avLst/>
          </a:prstGeom>
          <a:solidFill>
            <a:srgbClr val="D24717"/>
          </a:solidFill>
          <a:ln w="12192">
            <a:solidFill>
              <a:srgbClr val="9B310D"/>
            </a:solidFill>
          </a:ln>
        </p:spPr>
        <p:txBody>
          <a:bodyPr vert="horz" wrap="square" lIns="0" tIns="322580" rIns="0" bIns="0" rtlCol="0">
            <a:spAutoFit/>
          </a:bodyPr>
          <a:lstStyle/>
          <a:p>
            <a:pPr algn="ctr">
              <a:lnSpc>
                <a:spcPct val="100000"/>
              </a:lnSpc>
              <a:spcBef>
                <a:spcPts val="2540"/>
              </a:spcBef>
            </a:pPr>
            <a:r>
              <a:rPr sz="6000" dirty="0">
                <a:solidFill>
                  <a:srgbClr val="FFFFFF"/>
                </a:solidFill>
                <a:latin typeface="Arial"/>
                <a:cs typeface="Arial"/>
              </a:rPr>
              <a:t>?</a:t>
            </a:r>
            <a:endParaRPr sz="6000">
              <a:latin typeface="Arial"/>
              <a:cs typeface="Arial"/>
            </a:endParaRPr>
          </a:p>
        </p:txBody>
      </p:sp>
      <p:grpSp>
        <p:nvGrpSpPr>
          <p:cNvPr id="9" name="object 9"/>
          <p:cNvGrpSpPr/>
          <p:nvPr/>
        </p:nvGrpSpPr>
        <p:grpSpPr>
          <a:xfrm>
            <a:off x="6205747" y="757428"/>
            <a:ext cx="2493645" cy="3074035"/>
            <a:chOff x="6205728" y="757427"/>
            <a:chExt cx="2493645" cy="3074035"/>
          </a:xfrm>
        </p:grpSpPr>
        <p:sp>
          <p:nvSpPr>
            <p:cNvPr id="10" name="object 10"/>
            <p:cNvSpPr/>
            <p:nvPr/>
          </p:nvSpPr>
          <p:spPr>
            <a:xfrm>
              <a:off x="6205728" y="757427"/>
              <a:ext cx="2493264" cy="307390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400800" y="952499"/>
              <a:ext cx="1905000" cy="2485644"/>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3444" y="454279"/>
            <a:ext cx="7557134"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Key points to keep </a:t>
            </a:r>
            <a:r>
              <a:rPr sz="3200" dirty="0">
                <a:latin typeface="Algerian" pitchFamily="82" charset="0"/>
              </a:rPr>
              <a:t>in </a:t>
            </a:r>
            <a:r>
              <a:rPr sz="3200" spc="-5" dirty="0">
                <a:latin typeface="Algerian" pitchFamily="82" charset="0"/>
              </a:rPr>
              <a:t>mind</a:t>
            </a:r>
            <a:r>
              <a:rPr sz="3200" spc="-35" dirty="0">
                <a:latin typeface="Algerian" pitchFamily="82" charset="0"/>
              </a:rPr>
              <a:t> </a:t>
            </a:r>
            <a:r>
              <a:rPr sz="3200" spc="-5" dirty="0">
                <a:latin typeface="Algerian" pitchFamily="82" charset="0"/>
              </a:rPr>
              <a:t>are:</a:t>
            </a:r>
          </a:p>
        </p:txBody>
      </p:sp>
      <p:sp>
        <p:nvSpPr>
          <p:cNvPr id="4" name="object 4"/>
          <p:cNvSpPr txBox="1"/>
          <p:nvPr/>
        </p:nvSpPr>
        <p:spPr>
          <a:xfrm>
            <a:off x="1295400" y="1257300"/>
            <a:ext cx="6209665" cy="3325269"/>
          </a:xfrm>
          <a:prstGeom prst="rect">
            <a:avLst/>
          </a:prstGeom>
        </p:spPr>
        <p:txBody>
          <a:bodyPr vert="horz" wrap="square" lIns="0" tIns="62230" rIns="0" bIns="0" rtlCol="0">
            <a:spAutoFit/>
          </a:bodyPr>
          <a:lstStyle/>
          <a:p>
            <a:pPr marL="241300" indent="-228600">
              <a:lnSpc>
                <a:spcPct val="100000"/>
              </a:lnSpc>
              <a:spcBef>
                <a:spcPts val="490"/>
              </a:spcBef>
              <a:buClr>
                <a:srgbClr val="9B2C1F"/>
              </a:buClr>
              <a:buSzPct val="85416"/>
              <a:buFont typeface="Arial"/>
              <a:buChar char=""/>
              <a:tabLst>
                <a:tab pos="241300" algn="l"/>
              </a:tabLst>
            </a:pPr>
            <a:r>
              <a:rPr sz="2400" b="1" spc="-10" dirty="0">
                <a:solidFill>
                  <a:srgbClr val="001F5F"/>
                </a:solidFill>
                <a:latin typeface="Times New Roman" pitchFamily="18" charset="0"/>
                <a:cs typeface="Times New Roman" pitchFamily="18" charset="0"/>
              </a:rPr>
              <a:t>Visual</a:t>
            </a:r>
            <a:r>
              <a:rPr sz="2400" b="1" spc="-5" dirty="0">
                <a:solidFill>
                  <a:srgbClr val="001F5F"/>
                </a:solidFill>
                <a:latin typeface="Times New Roman" pitchFamily="18" charset="0"/>
                <a:cs typeface="Times New Roman" pitchFamily="18" charset="0"/>
              </a:rPr>
              <a:t> consistency</a:t>
            </a:r>
            <a:endParaRPr sz="2400" dirty="0">
              <a:latin typeface="Times New Roman" pitchFamily="18" charset="0"/>
              <a:cs typeface="Times New Roman" pitchFamily="18" charset="0"/>
            </a:endParaRPr>
          </a:p>
          <a:p>
            <a:pPr marL="241300" indent="-228600">
              <a:lnSpc>
                <a:spcPct val="100000"/>
              </a:lnSpc>
              <a:spcBef>
                <a:spcPts val="400"/>
              </a:spcBef>
              <a:buClr>
                <a:srgbClr val="9B2C1F"/>
              </a:buClr>
              <a:buSzPct val="85416"/>
              <a:buFont typeface="Arial"/>
              <a:buChar char=""/>
              <a:tabLst>
                <a:tab pos="241300" algn="l"/>
              </a:tabLst>
            </a:pPr>
            <a:r>
              <a:rPr sz="2400" b="1" spc="-5" dirty="0">
                <a:solidFill>
                  <a:srgbClr val="001F5F"/>
                </a:solidFill>
                <a:latin typeface="Times New Roman" pitchFamily="18" charset="0"/>
                <a:cs typeface="Times New Roman" pitchFamily="18" charset="0"/>
              </a:rPr>
              <a:t>Campaign duration</a:t>
            </a:r>
            <a:endParaRPr sz="2400" dirty="0">
              <a:latin typeface="Times New Roman" pitchFamily="18" charset="0"/>
              <a:cs typeface="Times New Roman" pitchFamily="18" charset="0"/>
            </a:endParaRPr>
          </a:p>
          <a:p>
            <a:pPr marL="241300" indent="-228600">
              <a:lnSpc>
                <a:spcPct val="100000"/>
              </a:lnSpc>
              <a:spcBef>
                <a:spcPts val="409"/>
              </a:spcBef>
              <a:buClr>
                <a:srgbClr val="9B2C1F"/>
              </a:buClr>
              <a:buSzPct val="85416"/>
              <a:buFont typeface="Arial"/>
              <a:buChar char=""/>
              <a:tabLst>
                <a:tab pos="241300" algn="l"/>
              </a:tabLst>
            </a:pPr>
            <a:r>
              <a:rPr sz="2400" b="1" spc="-5" dirty="0">
                <a:solidFill>
                  <a:srgbClr val="001F5F"/>
                </a:solidFill>
                <a:latin typeface="Times New Roman" pitchFamily="18" charset="0"/>
                <a:cs typeface="Times New Roman" pitchFamily="18" charset="0"/>
              </a:rPr>
              <a:t>Repeated</a:t>
            </a:r>
            <a:r>
              <a:rPr sz="2400" b="1" spc="5" dirty="0">
                <a:solidFill>
                  <a:srgbClr val="001F5F"/>
                </a:solidFill>
                <a:latin typeface="Times New Roman" pitchFamily="18" charset="0"/>
                <a:cs typeface="Times New Roman" pitchFamily="18" charset="0"/>
              </a:rPr>
              <a:t> </a:t>
            </a:r>
            <a:r>
              <a:rPr sz="2400" b="1" dirty="0">
                <a:solidFill>
                  <a:srgbClr val="001F5F"/>
                </a:solidFill>
                <a:latin typeface="Times New Roman" pitchFamily="18" charset="0"/>
                <a:cs typeface="Times New Roman" pitchFamily="18" charset="0"/>
              </a:rPr>
              <a:t>taglines</a:t>
            </a:r>
            <a:endParaRPr sz="2400" dirty="0">
              <a:latin typeface="Times New Roman" pitchFamily="18" charset="0"/>
              <a:cs typeface="Times New Roman" pitchFamily="18" charset="0"/>
            </a:endParaRPr>
          </a:p>
          <a:p>
            <a:pPr marL="241300" marR="5080" indent="-228600">
              <a:lnSpc>
                <a:spcPct val="100000"/>
              </a:lnSpc>
              <a:spcBef>
                <a:spcPts val="395"/>
              </a:spcBef>
              <a:buClr>
                <a:srgbClr val="9B2C1F"/>
              </a:buClr>
              <a:buSzPct val="85416"/>
              <a:buFont typeface="Arial"/>
              <a:buChar char=""/>
              <a:tabLst>
                <a:tab pos="241300" algn="l"/>
              </a:tabLst>
            </a:pPr>
            <a:r>
              <a:rPr sz="2400" b="1" spc="-5" dirty="0">
                <a:solidFill>
                  <a:srgbClr val="001F5F"/>
                </a:solidFill>
                <a:latin typeface="Times New Roman" pitchFamily="18" charset="0"/>
                <a:cs typeface="Times New Roman" pitchFamily="18" charset="0"/>
              </a:rPr>
              <a:t>Consistent </a:t>
            </a:r>
            <a:r>
              <a:rPr sz="2400" b="1" dirty="0">
                <a:solidFill>
                  <a:srgbClr val="001F5F"/>
                </a:solidFill>
                <a:latin typeface="Times New Roman" pitchFamily="18" charset="0"/>
                <a:cs typeface="Times New Roman" pitchFamily="18" charset="0"/>
              </a:rPr>
              <a:t>positioning – </a:t>
            </a:r>
            <a:r>
              <a:rPr sz="2400" b="1" spc="-5" dirty="0">
                <a:solidFill>
                  <a:srgbClr val="001F5F"/>
                </a:solidFill>
                <a:latin typeface="Times New Roman" pitchFamily="18" charset="0"/>
                <a:cs typeface="Times New Roman" pitchFamily="18" charset="0"/>
              </a:rPr>
              <a:t>avoid </a:t>
            </a:r>
            <a:r>
              <a:rPr sz="2400" b="1" spc="-45" dirty="0">
                <a:solidFill>
                  <a:srgbClr val="001F5F"/>
                </a:solidFill>
                <a:latin typeface="Times New Roman" pitchFamily="18" charset="0"/>
                <a:cs typeface="Times New Roman" pitchFamily="18" charset="0"/>
              </a:rPr>
              <a:t>ambiguity  </a:t>
            </a:r>
            <a:r>
              <a:rPr sz="2400" b="1" dirty="0">
                <a:solidFill>
                  <a:srgbClr val="001F5F"/>
                </a:solidFill>
                <a:latin typeface="Times New Roman" pitchFamily="18" charset="0"/>
                <a:cs typeface="Times New Roman" pitchFamily="18" charset="0"/>
              </a:rPr>
              <a:t>(doubt)</a:t>
            </a:r>
            <a:endParaRPr sz="2400" dirty="0">
              <a:latin typeface="Times New Roman" pitchFamily="18" charset="0"/>
              <a:cs typeface="Times New Roman" pitchFamily="18" charset="0"/>
            </a:endParaRPr>
          </a:p>
          <a:p>
            <a:pPr marL="241300" indent="-228600">
              <a:lnSpc>
                <a:spcPct val="100000"/>
              </a:lnSpc>
              <a:spcBef>
                <a:spcPts val="400"/>
              </a:spcBef>
              <a:buClr>
                <a:srgbClr val="9B2C1F"/>
              </a:buClr>
              <a:buSzPct val="85416"/>
              <a:buFont typeface="Arial"/>
              <a:buChar char=""/>
              <a:tabLst>
                <a:tab pos="241300" algn="l"/>
              </a:tabLst>
            </a:pPr>
            <a:r>
              <a:rPr sz="2400" b="1" dirty="0">
                <a:solidFill>
                  <a:srgbClr val="001F5F"/>
                </a:solidFill>
                <a:latin typeface="Times New Roman" pitchFamily="18" charset="0"/>
                <a:cs typeface="Times New Roman" pitchFamily="18" charset="0"/>
              </a:rPr>
              <a:t>Simplicity</a:t>
            </a:r>
            <a:endParaRPr sz="2400" dirty="0">
              <a:latin typeface="Times New Roman" pitchFamily="18" charset="0"/>
              <a:cs typeface="Times New Roman" pitchFamily="18" charset="0"/>
            </a:endParaRPr>
          </a:p>
          <a:p>
            <a:pPr marL="241300" indent="-228600">
              <a:lnSpc>
                <a:spcPct val="100000"/>
              </a:lnSpc>
              <a:spcBef>
                <a:spcPts val="405"/>
              </a:spcBef>
              <a:buClr>
                <a:srgbClr val="9B2C1F"/>
              </a:buClr>
              <a:buSzPct val="85416"/>
              <a:buFont typeface="Arial"/>
              <a:buChar char=""/>
              <a:tabLst>
                <a:tab pos="241300" algn="l"/>
              </a:tabLst>
            </a:pPr>
            <a:r>
              <a:rPr sz="2400" b="1" spc="-5" dirty="0">
                <a:solidFill>
                  <a:srgbClr val="001F5F"/>
                </a:solidFill>
                <a:latin typeface="Times New Roman" pitchFamily="18" charset="0"/>
                <a:cs typeface="Times New Roman" pitchFamily="18" charset="0"/>
              </a:rPr>
              <a:t>Identifiable </a:t>
            </a:r>
            <a:r>
              <a:rPr sz="2400" b="1" dirty="0">
                <a:solidFill>
                  <a:srgbClr val="001F5F"/>
                </a:solidFill>
                <a:latin typeface="Times New Roman" pitchFamily="18" charset="0"/>
                <a:cs typeface="Times New Roman" pitchFamily="18" charset="0"/>
              </a:rPr>
              <a:t>selling</a:t>
            </a:r>
            <a:r>
              <a:rPr sz="2400" b="1" spc="-70" dirty="0">
                <a:solidFill>
                  <a:srgbClr val="001F5F"/>
                </a:solidFill>
                <a:latin typeface="Times New Roman" pitchFamily="18" charset="0"/>
                <a:cs typeface="Times New Roman" pitchFamily="18" charset="0"/>
              </a:rPr>
              <a:t> </a:t>
            </a:r>
            <a:r>
              <a:rPr sz="2400" b="1" spc="-5" dirty="0">
                <a:solidFill>
                  <a:srgbClr val="001F5F"/>
                </a:solidFill>
                <a:latin typeface="Times New Roman" pitchFamily="18" charset="0"/>
                <a:cs typeface="Times New Roman" pitchFamily="18" charset="0"/>
              </a:rPr>
              <a:t>point</a:t>
            </a:r>
            <a:endParaRPr sz="2400" dirty="0">
              <a:latin typeface="Times New Roman" pitchFamily="18" charset="0"/>
              <a:cs typeface="Times New Roman" pitchFamily="18" charset="0"/>
            </a:endParaRPr>
          </a:p>
          <a:p>
            <a:pPr marL="241300" indent="-228600">
              <a:lnSpc>
                <a:spcPct val="100000"/>
              </a:lnSpc>
              <a:spcBef>
                <a:spcPts val="400"/>
              </a:spcBef>
              <a:buClr>
                <a:srgbClr val="9B2C1F"/>
              </a:buClr>
              <a:buSzPct val="85416"/>
              <a:buFont typeface="Arial"/>
              <a:buChar char=""/>
              <a:tabLst>
                <a:tab pos="241300" algn="l"/>
              </a:tabLst>
            </a:pPr>
            <a:r>
              <a:rPr sz="2400" b="1" spc="-5" dirty="0">
                <a:solidFill>
                  <a:srgbClr val="001F5F"/>
                </a:solidFill>
                <a:latin typeface="Times New Roman" pitchFamily="18" charset="0"/>
                <a:cs typeface="Times New Roman" pitchFamily="18" charset="0"/>
              </a:rPr>
              <a:t>Create an effective</a:t>
            </a:r>
            <a:r>
              <a:rPr sz="2400" b="1" spc="20" dirty="0">
                <a:solidFill>
                  <a:srgbClr val="001F5F"/>
                </a:solidFill>
                <a:latin typeface="Times New Roman" pitchFamily="18" charset="0"/>
                <a:cs typeface="Times New Roman" pitchFamily="18" charset="0"/>
              </a:rPr>
              <a:t> </a:t>
            </a:r>
            <a:r>
              <a:rPr sz="2400" b="1" dirty="0">
                <a:solidFill>
                  <a:srgbClr val="001F5F"/>
                </a:solidFill>
                <a:latin typeface="Times New Roman" pitchFamily="18" charset="0"/>
                <a:cs typeface="Times New Roman" pitchFamily="18" charset="0"/>
              </a:rPr>
              <a:t>flow</a:t>
            </a:r>
            <a:endParaRPr sz="24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3467" y="454279"/>
            <a:ext cx="4462145" cy="504625"/>
          </a:xfrm>
          <a:prstGeom prst="rect">
            <a:avLst/>
          </a:prstGeom>
        </p:spPr>
        <p:txBody>
          <a:bodyPr vert="horz" wrap="square" lIns="0" tIns="12065" rIns="0" bIns="0" rtlCol="0">
            <a:spAutoFit/>
          </a:bodyPr>
          <a:lstStyle/>
          <a:p>
            <a:pPr marL="12700">
              <a:lnSpc>
                <a:spcPct val="100000"/>
              </a:lnSpc>
              <a:spcBef>
                <a:spcPts val="95"/>
              </a:spcBef>
            </a:pPr>
            <a:r>
              <a:rPr sz="3200" spc="-5" dirty="0">
                <a:latin typeface="Algerian" pitchFamily="82" charset="0"/>
              </a:rPr>
              <a:t>Beating Ad</a:t>
            </a:r>
            <a:r>
              <a:rPr sz="3200" spc="-200" dirty="0">
                <a:latin typeface="Algerian" pitchFamily="82" charset="0"/>
              </a:rPr>
              <a:t> </a:t>
            </a:r>
            <a:r>
              <a:rPr sz="3200" spc="-5" dirty="0">
                <a:latin typeface="Algerian" pitchFamily="82" charset="0"/>
              </a:rPr>
              <a:t>Clutter</a:t>
            </a:r>
          </a:p>
        </p:txBody>
      </p:sp>
      <p:sp>
        <p:nvSpPr>
          <p:cNvPr id="4" name="object 4"/>
          <p:cNvSpPr txBox="1"/>
          <p:nvPr/>
        </p:nvSpPr>
        <p:spPr>
          <a:xfrm>
            <a:off x="459740" y="1093673"/>
            <a:ext cx="8227060" cy="3049040"/>
          </a:xfrm>
          <a:prstGeom prst="rect">
            <a:avLst/>
          </a:prstGeom>
        </p:spPr>
        <p:txBody>
          <a:bodyPr vert="horz" wrap="square" lIns="0" tIns="12700" rIns="0" bIns="0" rtlCol="0">
            <a:spAutoFit/>
          </a:bodyPr>
          <a:lstStyle/>
          <a:p>
            <a:pPr marL="287020" indent="-274320">
              <a:lnSpc>
                <a:spcPts val="2735"/>
              </a:lnSpc>
              <a:spcBef>
                <a:spcPts val="100"/>
              </a:spcBef>
              <a:buClr>
                <a:srgbClr val="D24717"/>
              </a:buClr>
              <a:buSzPct val="85416"/>
              <a:buFont typeface="Arial"/>
              <a:buChar char=""/>
              <a:tabLst>
                <a:tab pos="286385" algn="l"/>
                <a:tab pos="287020" algn="l"/>
              </a:tabLst>
            </a:pPr>
            <a:r>
              <a:rPr sz="2400" b="1" spc="-5" dirty="0">
                <a:solidFill>
                  <a:srgbClr val="001F5F"/>
                </a:solidFill>
                <a:latin typeface="Times New Roman" pitchFamily="18" charset="0"/>
                <a:cs typeface="Times New Roman" pitchFamily="18" charset="0"/>
              </a:rPr>
              <a:t>Repetition </a:t>
            </a:r>
            <a:r>
              <a:rPr sz="2400" dirty="0">
                <a:latin typeface="Times New Roman" pitchFamily="18" charset="0"/>
                <a:cs typeface="Times New Roman" pitchFamily="18" charset="0"/>
              </a:rPr>
              <a:t>– it can </a:t>
            </a:r>
            <a:r>
              <a:rPr sz="2400" spc="-5" dirty="0">
                <a:latin typeface="Times New Roman" pitchFamily="18" charset="0"/>
                <a:cs typeface="Times New Roman" pitchFamily="18" charset="0"/>
              </a:rPr>
              <a:t>lead </a:t>
            </a:r>
            <a:r>
              <a:rPr sz="2400">
                <a:latin typeface="Times New Roman" pitchFamily="18" charset="0"/>
                <a:cs typeface="Times New Roman" pitchFamily="18" charset="0"/>
              </a:rPr>
              <a:t>to</a:t>
            </a:r>
            <a:r>
              <a:rPr sz="2400" spc="-30">
                <a:latin typeface="Times New Roman" pitchFamily="18" charset="0"/>
                <a:cs typeface="Times New Roman" pitchFamily="18" charset="0"/>
              </a:rPr>
              <a:t> </a:t>
            </a:r>
            <a:r>
              <a:rPr sz="2400" spc="-5">
                <a:latin typeface="Times New Roman" pitchFamily="18" charset="0"/>
                <a:cs typeface="Times New Roman" pitchFamily="18" charset="0"/>
              </a:rPr>
              <a:t>better</a:t>
            </a:r>
            <a:r>
              <a:rPr lang="en-US" sz="2400" spc="-5">
                <a:latin typeface="Times New Roman" pitchFamily="18" charset="0"/>
                <a:cs typeface="Times New Roman" pitchFamily="18" charset="0"/>
              </a:rPr>
              <a:t> </a:t>
            </a:r>
            <a:r>
              <a:rPr sz="2400" spc="-5">
                <a:latin typeface="Times New Roman" pitchFamily="18" charset="0"/>
                <a:cs typeface="Times New Roman" pitchFamily="18" charset="0"/>
              </a:rPr>
              <a:t>brand </a:t>
            </a:r>
            <a:r>
              <a:rPr sz="2400" spc="-5" dirty="0">
                <a:latin typeface="Times New Roman" pitchFamily="18" charset="0"/>
                <a:cs typeface="Times New Roman" pitchFamily="18" charset="0"/>
              </a:rPr>
              <a:t>and ad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recall.</a:t>
            </a:r>
            <a:endParaRPr sz="2400" dirty="0">
              <a:latin typeface="Times New Roman" pitchFamily="18" charset="0"/>
              <a:cs typeface="Times New Roman" pitchFamily="18" charset="0"/>
            </a:endParaRPr>
          </a:p>
          <a:p>
            <a:pPr marL="287020" indent="-274320">
              <a:lnSpc>
                <a:spcPct val="100000"/>
              </a:lnSpc>
              <a:spcBef>
                <a:spcPts val="315"/>
              </a:spcBef>
              <a:buClr>
                <a:srgbClr val="D24717"/>
              </a:buClr>
              <a:buSzPct val="85416"/>
              <a:buFont typeface="Arial"/>
              <a:buChar char=""/>
              <a:tabLst>
                <a:tab pos="286385" algn="l"/>
                <a:tab pos="287020" algn="l"/>
              </a:tabLst>
            </a:pPr>
            <a:r>
              <a:rPr sz="2400" b="1" spc="-15" dirty="0">
                <a:solidFill>
                  <a:srgbClr val="001F5F"/>
                </a:solidFill>
                <a:latin typeface="Times New Roman" pitchFamily="18" charset="0"/>
                <a:cs typeface="Times New Roman" pitchFamily="18" charset="0"/>
              </a:rPr>
              <a:t>Variability</a:t>
            </a:r>
            <a:r>
              <a:rPr sz="2400" b="1" spc="-35" dirty="0">
                <a:solidFill>
                  <a:srgbClr val="001F5F"/>
                </a:solidFill>
                <a:latin typeface="Times New Roman" pitchFamily="18" charset="0"/>
                <a:cs typeface="Times New Roman" pitchFamily="18" charset="0"/>
              </a:rPr>
              <a:t> </a:t>
            </a:r>
            <a:r>
              <a:rPr sz="2400" b="1" spc="-5" dirty="0">
                <a:solidFill>
                  <a:srgbClr val="001F5F"/>
                </a:solidFill>
                <a:latin typeface="Times New Roman" pitchFamily="18" charset="0"/>
                <a:cs typeface="Times New Roman" pitchFamily="18" charset="0"/>
              </a:rPr>
              <a:t>theory</a:t>
            </a:r>
            <a:endParaRPr sz="2400" dirty="0">
              <a:latin typeface="Times New Roman" pitchFamily="18" charset="0"/>
              <a:cs typeface="Times New Roman" pitchFamily="18" charset="0"/>
            </a:endParaRPr>
          </a:p>
          <a:p>
            <a:pPr marL="561340" marR="92075" lvl="1" indent="-229235">
              <a:lnSpc>
                <a:spcPct val="90000"/>
              </a:lnSpc>
              <a:spcBef>
                <a:spcPts val="400"/>
              </a:spcBef>
              <a:buClr>
                <a:srgbClr val="9B2C1F"/>
              </a:buClr>
              <a:buSzPct val="84090"/>
              <a:buChar char=""/>
              <a:tabLst>
                <a:tab pos="561975" algn="l"/>
              </a:tabLst>
            </a:pPr>
            <a:r>
              <a:rPr sz="2200" spc="-5" dirty="0">
                <a:latin typeface="Times New Roman" pitchFamily="18" charset="0"/>
                <a:cs typeface="Times New Roman" pitchFamily="18" charset="0"/>
              </a:rPr>
              <a:t>Suggests that variable encoding  occurs when a consumers sees the  same advertisement in different  environments. These varied  </a:t>
            </a:r>
            <a:r>
              <a:rPr sz="2200" spc="-10" dirty="0">
                <a:latin typeface="Times New Roman" pitchFamily="18" charset="0"/>
                <a:cs typeface="Times New Roman" pitchFamily="18" charset="0"/>
              </a:rPr>
              <a:t>environments </a:t>
            </a:r>
            <a:r>
              <a:rPr sz="2200" spc="-5" dirty="0">
                <a:latin typeface="Times New Roman" pitchFamily="18" charset="0"/>
                <a:cs typeface="Times New Roman" pitchFamily="18" charset="0"/>
              </a:rPr>
              <a:t>increase an </a:t>
            </a:r>
            <a:r>
              <a:rPr sz="2200" spc="-15" dirty="0">
                <a:latin typeface="Times New Roman" pitchFamily="18" charset="0"/>
                <a:cs typeface="Times New Roman" pitchFamily="18" charset="0"/>
              </a:rPr>
              <a:t>ad’s </a:t>
            </a:r>
            <a:r>
              <a:rPr sz="2200" spc="-5" dirty="0">
                <a:latin typeface="Times New Roman" pitchFamily="18" charset="0"/>
                <a:cs typeface="Times New Roman" pitchFamily="18" charset="0"/>
              </a:rPr>
              <a:t>recall  and effectiveness by encoding it into  the brain through various</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methods.</a:t>
            </a:r>
            <a:endParaRPr sz="2200" dirty="0">
              <a:latin typeface="Times New Roman" pitchFamily="18" charset="0"/>
              <a:cs typeface="Times New Roman" pitchFamily="18" charset="0"/>
            </a:endParaRPr>
          </a:p>
          <a:p>
            <a:pPr marL="561340" marR="138430" lvl="1" indent="-229235">
              <a:lnSpc>
                <a:spcPct val="90000"/>
              </a:lnSpc>
              <a:spcBef>
                <a:spcPts val="400"/>
              </a:spcBef>
              <a:buClr>
                <a:srgbClr val="9B2C1F"/>
              </a:buClr>
              <a:buSzPct val="84090"/>
              <a:buChar char=""/>
              <a:tabLst>
                <a:tab pos="561975" algn="l"/>
              </a:tabLst>
            </a:pPr>
            <a:r>
              <a:rPr sz="2200" spc="-5" dirty="0">
                <a:latin typeface="Times New Roman" pitchFamily="18" charset="0"/>
                <a:cs typeface="Times New Roman" pitchFamily="18" charset="0"/>
              </a:rPr>
              <a:t>Creatives can generate the </a:t>
            </a:r>
            <a:r>
              <a:rPr sz="2200" spc="-10" dirty="0">
                <a:latin typeface="Times New Roman" pitchFamily="18" charset="0"/>
                <a:cs typeface="Times New Roman" pitchFamily="18" charset="0"/>
              </a:rPr>
              <a:t>effect </a:t>
            </a:r>
            <a:r>
              <a:rPr sz="2200" spc="-180" dirty="0">
                <a:latin typeface="Times New Roman" pitchFamily="18" charset="0"/>
                <a:cs typeface="Times New Roman" pitchFamily="18" charset="0"/>
              </a:rPr>
              <a:t>by  </a:t>
            </a:r>
            <a:r>
              <a:rPr sz="2200" spc="-5" dirty="0">
                <a:latin typeface="Times New Roman" pitchFamily="18" charset="0"/>
                <a:cs typeface="Times New Roman" pitchFamily="18" charset="0"/>
              </a:rPr>
              <a:t>varying the </a:t>
            </a:r>
            <a:r>
              <a:rPr sz="2200" dirty="0">
                <a:latin typeface="Times New Roman" pitchFamily="18" charset="0"/>
                <a:cs typeface="Times New Roman" pitchFamily="18" charset="0"/>
              </a:rPr>
              <a:t>situational </a:t>
            </a:r>
            <a:r>
              <a:rPr sz="2200" spc="-5" dirty="0">
                <a:latin typeface="Times New Roman" pitchFamily="18" charset="0"/>
                <a:cs typeface="Times New Roman" pitchFamily="18" charset="0"/>
              </a:rPr>
              <a:t>context of a  particular</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ad.</a:t>
            </a:r>
            <a:endParaRPr sz="2200" dirty="0">
              <a:latin typeface="Times New Roman" pitchFamily="18" charset="0"/>
              <a:cs typeface="Times New Roman" pitchFamily="18" charset="0"/>
            </a:endParaRPr>
          </a:p>
          <a:p>
            <a:pPr marL="561340" lvl="1" indent="-229870">
              <a:lnSpc>
                <a:spcPct val="100000"/>
              </a:lnSpc>
              <a:spcBef>
                <a:spcPts val="130"/>
              </a:spcBef>
              <a:buClr>
                <a:srgbClr val="9B2C1F"/>
              </a:buClr>
              <a:buSzPct val="84090"/>
              <a:buChar char=""/>
              <a:tabLst>
                <a:tab pos="561975" algn="l"/>
              </a:tabLst>
            </a:pPr>
            <a:r>
              <a:rPr sz="2200" spc="-5" dirty="0">
                <a:latin typeface="Times New Roman" pitchFamily="18" charset="0"/>
                <a:cs typeface="Times New Roman" pitchFamily="18" charset="0"/>
              </a:rPr>
              <a:t>Example: Mastercard ads or Zoo</a:t>
            </a:r>
            <a:r>
              <a:rPr sz="2200" spc="105" dirty="0">
                <a:latin typeface="Times New Roman" pitchFamily="18" charset="0"/>
                <a:cs typeface="Times New Roman" pitchFamily="18" charset="0"/>
              </a:rPr>
              <a:t> </a:t>
            </a:r>
            <a:r>
              <a:rPr sz="2200" spc="-95" dirty="0">
                <a:latin typeface="Times New Roman" pitchFamily="18" charset="0"/>
                <a:cs typeface="Times New Roman" pitchFamily="18" charset="0"/>
              </a:rPr>
              <a:t>Zoo</a:t>
            </a:r>
            <a:endParaRPr sz="22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5928" y="0"/>
            <a:ext cx="8958580" cy="5715000"/>
            <a:chOff x="185928" y="0"/>
            <a:chExt cx="8958580" cy="5715000"/>
          </a:xfrm>
        </p:grpSpPr>
        <p:sp>
          <p:nvSpPr>
            <p:cNvPr id="3" name="object 3"/>
            <p:cNvSpPr/>
            <p:nvPr/>
          </p:nvSpPr>
          <p:spPr>
            <a:xfrm>
              <a:off x="185928" y="0"/>
              <a:ext cx="8958072" cy="5714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000" y="114300"/>
              <a:ext cx="8493252" cy="53340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58" y="522825"/>
            <a:ext cx="5323205" cy="505267"/>
          </a:xfrm>
          <a:prstGeom prst="rect">
            <a:avLst/>
          </a:prstGeom>
        </p:spPr>
        <p:txBody>
          <a:bodyPr vert="horz" wrap="square" lIns="0" tIns="12700" rIns="0" bIns="0" rtlCol="0">
            <a:spAutoFit/>
          </a:bodyPr>
          <a:lstStyle/>
          <a:p>
            <a:pPr marL="12700" algn="ctr">
              <a:lnSpc>
                <a:spcPct val="100000"/>
              </a:lnSpc>
              <a:spcBef>
                <a:spcPts val="100"/>
              </a:spcBef>
            </a:pPr>
            <a:r>
              <a:rPr sz="3200" b="1" spc="90" dirty="0">
                <a:latin typeface="Algerian" pitchFamily="82" charset="0"/>
                <a:cs typeface="Times New Roman"/>
              </a:rPr>
              <a:t>Message</a:t>
            </a:r>
            <a:r>
              <a:rPr sz="3200" b="1" spc="-70" dirty="0">
                <a:latin typeface="Algerian" pitchFamily="82" charset="0"/>
                <a:cs typeface="Times New Roman"/>
              </a:rPr>
              <a:t> </a:t>
            </a:r>
            <a:r>
              <a:rPr sz="3200" b="1" spc="-100" dirty="0">
                <a:latin typeface="Algerian" pitchFamily="82" charset="0"/>
                <a:cs typeface="Times New Roman"/>
              </a:rPr>
              <a:t>Strategy</a:t>
            </a:r>
            <a:endParaRPr sz="3200" dirty="0">
              <a:latin typeface="Algerian" pitchFamily="82" charset="0"/>
              <a:cs typeface="Times New Roman"/>
            </a:endParaRPr>
          </a:p>
        </p:txBody>
      </p:sp>
      <p:sp>
        <p:nvSpPr>
          <p:cNvPr id="3" name="object 3"/>
          <p:cNvSpPr txBox="1"/>
          <p:nvPr/>
        </p:nvSpPr>
        <p:spPr>
          <a:xfrm>
            <a:off x="762018" y="1333509"/>
            <a:ext cx="7371715" cy="3574055"/>
          </a:xfrm>
          <a:prstGeom prst="rect">
            <a:avLst/>
          </a:prstGeom>
        </p:spPr>
        <p:txBody>
          <a:bodyPr vert="horz" wrap="square" lIns="0" tIns="46990" rIns="0" bIns="0" rtlCol="0">
            <a:spAutoFit/>
          </a:bodyPr>
          <a:lstStyle/>
          <a:p>
            <a:pPr marL="50800" marR="17780">
              <a:lnSpc>
                <a:spcPts val="2160"/>
              </a:lnSpc>
              <a:spcBef>
                <a:spcPts val="370"/>
              </a:spcBef>
            </a:pPr>
            <a:r>
              <a:rPr sz="2000" dirty="0">
                <a:latin typeface="Times New Roman"/>
                <a:cs typeface="Times New Roman"/>
              </a:rPr>
              <a:t>The </a:t>
            </a:r>
            <a:r>
              <a:rPr sz="2000" b="1" spc="40" dirty="0">
                <a:latin typeface="Times New Roman"/>
                <a:cs typeface="Times New Roman"/>
              </a:rPr>
              <a:t>message </a:t>
            </a:r>
            <a:r>
              <a:rPr sz="2000" b="1" dirty="0">
                <a:latin typeface="Times New Roman"/>
                <a:cs typeface="Times New Roman"/>
              </a:rPr>
              <a:t>theme</a:t>
            </a:r>
            <a:r>
              <a:rPr sz="2000" dirty="0">
                <a:latin typeface="Times New Roman"/>
                <a:cs typeface="Times New Roman"/>
              </a:rPr>
              <a:t>, </a:t>
            </a:r>
            <a:r>
              <a:rPr sz="2000" spc="5" dirty="0">
                <a:latin typeface="Times New Roman"/>
                <a:cs typeface="Times New Roman"/>
              </a:rPr>
              <a:t>or </a:t>
            </a:r>
            <a:r>
              <a:rPr sz="2000" spc="-5" dirty="0">
                <a:latin typeface="Times New Roman"/>
                <a:cs typeface="Times New Roman"/>
              </a:rPr>
              <a:t>the </a:t>
            </a:r>
            <a:r>
              <a:rPr sz="2000" spc="-35" dirty="0">
                <a:latin typeface="Times New Roman"/>
                <a:cs typeface="Times New Roman"/>
              </a:rPr>
              <a:t>outline </a:t>
            </a:r>
            <a:r>
              <a:rPr sz="2000" spc="-10" dirty="0">
                <a:latin typeface="Times New Roman"/>
                <a:cs typeface="Times New Roman"/>
              </a:rPr>
              <a:t>of </a:t>
            </a:r>
            <a:r>
              <a:rPr sz="2000" spc="-5" dirty="0">
                <a:latin typeface="Times New Roman"/>
                <a:cs typeface="Times New Roman"/>
              </a:rPr>
              <a:t>the </a:t>
            </a:r>
            <a:r>
              <a:rPr sz="2000" spc="-105" dirty="0">
                <a:latin typeface="Times New Roman"/>
                <a:cs typeface="Times New Roman"/>
              </a:rPr>
              <a:t>key </a:t>
            </a:r>
            <a:r>
              <a:rPr sz="2000" spc="-55" dirty="0">
                <a:latin typeface="Times New Roman"/>
                <a:cs typeface="Times New Roman"/>
              </a:rPr>
              <a:t>ideas </a:t>
            </a:r>
            <a:r>
              <a:rPr sz="2000" spc="-40" dirty="0">
                <a:latin typeface="Times New Roman"/>
                <a:cs typeface="Times New Roman"/>
              </a:rPr>
              <a:t>in </a:t>
            </a:r>
            <a:r>
              <a:rPr sz="2000" spc="-10" dirty="0">
                <a:latin typeface="Times New Roman"/>
                <a:cs typeface="Times New Roman"/>
              </a:rPr>
              <a:t>the </a:t>
            </a:r>
            <a:r>
              <a:rPr sz="2000" spc="-50" dirty="0">
                <a:latin typeface="Times New Roman"/>
                <a:cs typeface="Times New Roman"/>
              </a:rPr>
              <a:t>ad, </a:t>
            </a:r>
            <a:r>
              <a:rPr sz="2000" spc="-75" dirty="0">
                <a:latin typeface="Times New Roman"/>
                <a:cs typeface="Times New Roman"/>
              </a:rPr>
              <a:t>is </a:t>
            </a:r>
            <a:r>
              <a:rPr sz="2000" spc="-80" dirty="0">
                <a:latin typeface="Times New Roman"/>
                <a:cs typeface="Times New Roman"/>
              </a:rPr>
              <a:t>a </a:t>
            </a:r>
            <a:r>
              <a:rPr sz="2000" spc="-35" dirty="0">
                <a:latin typeface="Times New Roman"/>
                <a:cs typeface="Times New Roman"/>
              </a:rPr>
              <a:t>central  </a:t>
            </a:r>
            <a:r>
              <a:rPr sz="2000" dirty="0">
                <a:latin typeface="Times New Roman"/>
                <a:cs typeface="Times New Roman"/>
              </a:rPr>
              <a:t>part </a:t>
            </a:r>
            <a:r>
              <a:rPr sz="2000" spc="-5" dirty="0">
                <a:latin typeface="Times New Roman"/>
                <a:cs typeface="Times New Roman"/>
              </a:rPr>
              <a:t>of the </a:t>
            </a:r>
            <a:r>
              <a:rPr sz="2000" spc="-55" dirty="0">
                <a:latin typeface="Times New Roman"/>
                <a:cs typeface="Times New Roman"/>
              </a:rPr>
              <a:t>creative</a:t>
            </a:r>
            <a:r>
              <a:rPr sz="2000" spc="-204" dirty="0">
                <a:latin typeface="Times New Roman"/>
                <a:cs typeface="Times New Roman"/>
              </a:rPr>
              <a:t> </a:t>
            </a:r>
            <a:r>
              <a:rPr sz="2000" spc="-45" dirty="0">
                <a:latin typeface="Times New Roman"/>
                <a:cs typeface="Times New Roman"/>
              </a:rPr>
              <a:t>brief.</a:t>
            </a:r>
            <a:endParaRPr sz="2000" dirty="0">
              <a:latin typeface="Times New Roman"/>
              <a:cs typeface="Times New Roman"/>
            </a:endParaRPr>
          </a:p>
          <a:p>
            <a:pPr marL="50800">
              <a:lnSpc>
                <a:spcPct val="100000"/>
              </a:lnSpc>
              <a:spcBef>
                <a:spcPts val="1730"/>
              </a:spcBef>
            </a:pPr>
            <a:r>
              <a:rPr sz="2000" dirty="0">
                <a:latin typeface="Times New Roman"/>
                <a:cs typeface="Times New Roman"/>
              </a:rPr>
              <a:t>The </a:t>
            </a:r>
            <a:r>
              <a:rPr sz="2000" spc="-55" dirty="0">
                <a:latin typeface="Times New Roman"/>
                <a:cs typeface="Times New Roman"/>
              </a:rPr>
              <a:t>message </a:t>
            </a:r>
            <a:r>
              <a:rPr sz="2000" spc="-15" dirty="0">
                <a:latin typeface="Times New Roman"/>
                <a:cs typeface="Times New Roman"/>
              </a:rPr>
              <a:t>theme </a:t>
            </a:r>
            <a:r>
              <a:rPr sz="2000" spc="-35" dirty="0">
                <a:latin typeface="Times New Roman"/>
                <a:cs typeface="Times New Roman"/>
              </a:rPr>
              <a:t>can </a:t>
            </a:r>
            <a:r>
              <a:rPr sz="2000" spc="-20" dirty="0">
                <a:latin typeface="Times New Roman"/>
                <a:cs typeface="Times New Roman"/>
              </a:rPr>
              <a:t>be </a:t>
            </a:r>
            <a:r>
              <a:rPr sz="2000" spc="-30" dirty="0">
                <a:latin typeface="Times New Roman"/>
                <a:cs typeface="Times New Roman"/>
              </a:rPr>
              <a:t>created </a:t>
            </a:r>
            <a:r>
              <a:rPr sz="2000" spc="-55" dirty="0">
                <a:latin typeface="Times New Roman"/>
                <a:cs typeface="Times New Roman"/>
              </a:rPr>
              <a:t>using </a:t>
            </a:r>
            <a:r>
              <a:rPr sz="2000" spc="-80" dirty="0">
                <a:latin typeface="Times New Roman"/>
                <a:cs typeface="Times New Roman"/>
              </a:rPr>
              <a:t>a </a:t>
            </a:r>
            <a:r>
              <a:rPr sz="2000" spc="-15" dirty="0">
                <a:latin typeface="Times New Roman"/>
                <a:cs typeface="Times New Roman"/>
              </a:rPr>
              <a:t>number </a:t>
            </a:r>
            <a:r>
              <a:rPr sz="2000" dirty="0">
                <a:latin typeface="Times New Roman"/>
                <a:cs typeface="Times New Roman"/>
              </a:rPr>
              <a:t>of </a:t>
            </a:r>
            <a:r>
              <a:rPr sz="2000" spc="-55" dirty="0">
                <a:latin typeface="Times New Roman"/>
                <a:cs typeface="Times New Roman"/>
              </a:rPr>
              <a:t>message</a:t>
            </a:r>
            <a:r>
              <a:rPr sz="2000" spc="160" dirty="0">
                <a:latin typeface="Times New Roman"/>
                <a:cs typeface="Times New Roman"/>
              </a:rPr>
              <a:t> </a:t>
            </a:r>
            <a:r>
              <a:rPr sz="2000" spc="-55" dirty="0">
                <a:latin typeface="Times New Roman"/>
                <a:cs typeface="Times New Roman"/>
              </a:rPr>
              <a:t>strategies.</a:t>
            </a:r>
            <a:endParaRPr sz="2000" dirty="0">
              <a:latin typeface="Times New Roman"/>
              <a:cs typeface="Times New Roman"/>
            </a:endParaRPr>
          </a:p>
          <a:p>
            <a:pPr>
              <a:lnSpc>
                <a:spcPct val="100000"/>
              </a:lnSpc>
              <a:spcBef>
                <a:spcPts val="15"/>
              </a:spcBef>
            </a:pPr>
            <a:endParaRPr sz="1750" dirty="0">
              <a:latin typeface="Times New Roman"/>
              <a:cs typeface="Times New Roman"/>
            </a:endParaRPr>
          </a:p>
          <a:p>
            <a:pPr marL="50800" marR="84455">
              <a:lnSpc>
                <a:spcPts val="2160"/>
              </a:lnSpc>
              <a:spcBef>
                <a:spcPts val="5"/>
              </a:spcBef>
            </a:pPr>
            <a:r>
              <a:rPr sz="2000" spc="-90" dirty="0">
                <a:latin typeface="Times New Roman"/>
                <a:cs typeface="Times New Roman"/>
              </a:rPr>
              <a:t>A </a:t>
            </a:r>
            <a:r>
              <a:rPr sz="2000" b="1" spc="40" dirty="0">
                <a:latin typeface="Times New Roman"/>
                <a:cs typeface="Times New Roman"/>
              </a:rPr>
              <a:t>message </a:t>
            </a:r>
            <a:r>
              <a:rPr sz="2000" b="1" spc="-20" dirty="0">
                <a:latin typeface="Times New Roman"/>
                <a:cs typeface="Times New Roman"/>
              </a:rPr>
              <a:t>strategy </a:t>
            </a:r>
            <a:r>
              <a:rPr sz="2000" spc="-75" dirty="0">
                <a:latin typeface="Times New Roman"/>
                <a:cs typeface="Times New Roman"/>
              </a:rPr>
              <a:t>is </a:t>
            </a:r>
            <a:r>
              <a:rPr sz="2000" spc="-5" dirty="0">
                <a:latin typeface="Times New Roman"/>
                <a:cs typeface="Times New Roman"/>
              </a:rPr>
              <a:t>the </a:t>
            </a:r>
            <a:r>
              <a:rPr sz="2000" spc="-40" dirty="0">
                <a:latin typeface="Times New Roman"/>
                <a:cs typeface="Times New Roman"/>
              </a:rPr>
              <a:t>primary tactic </a:t>
            </a:r>
            <a:r>
              <a:rPr sz="2000" spc="5" dirty="0">
                <a:latin typeface="Times New Roman"/>
                <a:cs typeface="Times New Roman"/>
              </a:rPr>
              <a:t>or </a:t>
            </a:r>
            <a:r>
              <a:rPr sz="2000" spc="-20" dirty="0">
                <a:latin typeface="Times New Roman"/>
                <a:cs typeface="Times New Roman"/>
              </a:rPr>
              <a:t>approach </a:t>
            </a:r>
            <a:r>
              <a:rPr sz="2000" spc="-35" dirty="0">
                <a:latin typeface="Times New Roman"/>
                <a:cs typeface="Times New Roman"/>
              </a:rPr>
              <a:t>used </a:t>
            </a:r>
            <a:r>
              <a:rPr sz="2000" spc="25" dirty="0">
                <a:latin typeface="Times New Roman"/>
                <a:cs typeface="Times New Roman"/>
              </a:rPr>
              <a:t>to </a:t>
            </a:r>
            <a:r>
              <a:rPr sz="2000" spc="-65" dirty="0">
                <a:latin typeface="Times New Roman"/>
                <a:cs typeface="Times New Roman"/>
              </a:rPr>
              <a:t>deliver </a:t>
            </a:r>
            <a:r>
              <a:rPr sz="2000" spc="-10" dirty="0">
                <a:latin typeface="Times New Roman"/>
                <a:cs typeface="Times New Roman"/>
              </a:rPr>
              <a:t>the  </a:t>
            </a:r>
            <a:r>
              <a:rPr sz="2000" spc="-55" dirty="0">
                <a:latin typeface="Times New Roman"/>
                <a:cs typeface="Times New Roman"/>
              </a:rPr>
              <a:t>message </a:t>
            </a:r>
            <a:r>
              <a:rPr sz="2000" spc="-30" dirty="0">
                <a:latin typeface="Times New Roman"/>
                <a:cs typeface="Times New Roman"/>
              </a:rPr>
              <a:t>theme. </a:t>
            </a:r>
            <a:r>
              <a:rPr sz="2000" spc="-10" dirty="0">
                <a:latin typeface="Times New Roman"/>
                <a:cs typeface="Times New Roman"/>
              </a:rPr>
              <a:t>There </a:t>
            </a:r>
            <a:r>
              <a:rPr sz="2000" spc="-45" dirty="0">
                <a:latin typeface="Times New Roman"/>
                <a:cs typeface="Times New Roman"/>
              </a:rPr>
              <a:t>are </a:t>
            </a:r>
            <a:r>
              <a:rPr sz="2000" spc="-10" dirty="0">
                <a:latin typeface="Times New Roman"/>
                <a:cs typeface="Times New Roman"/>
              </a:rPr>
              <a:t>three broad </a:t>
            </a:r>
            <a:r>
              <a:rPr sz="2000" spc="-40" dirty="0">
                <a:latin typeface="Times New Roman"/>
                <a:cs typeface="Times New Roman"/>
              </a:rPr>
              <a:t>categories </a:t>
            </a:r>
            <a:r>
              <a:rPr sz="2000" spc="-5" dirty="0">
                <a:latin typeface="Times New Roman"/>
                <a:cs typeface="Times New Roman"/>
              </a:rPr>
              <a:t>of </a:t>
            </a:r>
            <a:r>
              <a:rPr sz="2000" spc="-55" dirty="0">
                <a:latin typeface="Times New Roman"/>
                <a:cs typeface="Times New Roman"/>
              </a:rPr>
              <a:t>message</a:t>
            </a:r>
            <a:r>
              <a:rPr sz="2000" spc="65" dirty="0">
                <a:latin typeface="Times New Roman"/>
                <a:cs typeface="Times New Roman"/>
              </a:rPr>
              <a:t> </a:t>
            </a:r>
            <a:r>
              <a:rPr sz="2000" spc="-55" dirty="0">
                <a:latin typeface="Times New Roman"/>
                <a:cs typeface="Times New Roman"/>
              </a:rPr>
              <a:t>strategies:</a:t>
            </a:r>
            <a:endParaRPr sz="2000" dirty="0">
              <a:latin typeface="Times New Roman"/>
              <a:cs typeface="Times New Roman"/>
            </a:endParaRPr>
          </a:p>
          <a:p>
            <a:pPr marL="50800">
              <a:lnSpc>
                <a:spcPct val="100000"/>
              </a:lnSpc>
              <a:spcBef>
                <a:spcPts val="1725"/>
              </a:spcBef>
              <a:buFont typeface="Wingdings" pitchFamily="2" charset="2"/>
              <a:buChar char="v"/>
            </a:pPr>
            <a:r>
              <a:rPr lang="en-US" sz="2000" spc="-60" dirty="0">
                <a:latin typeface="Times New Roman"/>
                <a:cs typeface="Times New Roman"/>
              </a:rPr>
              <a:t>  </a:t>
            </a:r>
            <a:r>
              <a:rPr sz="2000" spc="-60" dirty="0">
                <a:latin typeface="Times New Roman"/>
                <a:cs typeface="Times New Roman"/>
              </a:rPr>
              <a:t>Cognitive</a:t>
            </a:r>
            <a:r>
              <a:rPr sz="2000" spc="-5" dirty="0">
                <a:latin typeface="Times New Roman"/>
                <a:cs typeface="Times New Roman"/>
              </a:rPr>
              <a:t> </a:t>
            </a:r>
            <a:r>
              <a:rPr sz="2000" spc="-45" dirty="0">
                <a:latin typeface="Times New Roman"/>
                <a:cs typeface="Times New Roman"/>
              </a:rPr>
              <a:t>strategies</a:t>
            </a:r>
            <a:endParaRPr sz="2000" dirty="0">
              <a:latin typeface="Times New Roman"/>
              <a:cs typeface="Times New Roman"/>
            </a:endParaRPr>
          </a:p>
          <a:p>
            <a:pPr marL="50800">
              <a:lnSpc>
                <a:spcPct val="100000"/>
              </a:lnSpc>
              <a:spcBef>
                <a:spcPts val="1750"/>
              </a:spcBef>
              <a:buFont typeface="Wingdings" pitchFamily="2" charset="2"/>
              <a:buChar char="v"/>
            </a:pPr>
            <a:r>
              <a:rPr lang="en-US" sz="2000" spc="-55" dirty="0">
                <a:latin typeface="Times New Roman"/>
                <a:cs typeface="Times New Roman"/>
              </a:rPr>
              <a:t>  </a:t>
            </a:r>
            <a:r>
              <a:rPr sz="2000" spc="-55" dirty="0">
                <a:latin typeface="Times New Roman"/>
                <a:cs typeface="Times New Roman"/>
              </a:rPr>
              <a:t>Affective</a:t>
            </a:r>
            <a:r>
              <a:rPr sz="2000" spc="30" dirty="0">
                <a:latin typeface="Times New Roman"/>
                <a:cs typeface="Times New Roman"/>
              </a:rPr>
              <a:t> </a:t>
            </a:r>
            <a:r>
              <a:rPr sz="2000" spc="-45" dirty="0">
                <a:latin typeface="Times New Roman"/>
                <a:cs typeface="Times New Roman"/>
              </a:rPr>
              <a:t>strategies</a:t>
            </a:r>
            <a:endParaRPr sz="2000" dirty="0">
              <a:latin typeface="Times New Roman"/>
              <a:cs typeface="Times New Roman"/>
            </a:endParaRPr>
          </a:p>
          <a:p>
            <a:pPr marL="50800">
              <a:lnSpc>
                <a:spcPct val="100000"/>
              </a:lnSpc>
              <a:spcBef>
                <a:spcPts val="1760"/>
              </a:spcBef>
              <a:buFont typeface="Wingdings" pitchFamily="2" charset="2"/>
              <a:buChar char="v"/>
            </a:pPr>
            <a:r>
              <a:rPr sz="2000" b="1" spc="-445" dirty="0">
                <a:latin typeface="Times New Roman"/>
                <a:cs typeface="Times New Roman"/>
              </a:rPr>
              <a:t> </a:t>
            </a:r>
            <a:r>
              <a:rPr lang="en-US" sz="2000" b="1" spc="-445" dirty="0">
                <a:latin typeface="Times New Roman"/>
                <a:cs typeface="Times New Roman"/>
              </a:rPr>
              <a:t>         </a:t>
            </a:r>
            <a:r>
              <a:rPr sz="2000" spc="-45" dirty="0" err="1">
                <a:latin typeface="Times New Roman"/>
                <a:cs typeface="Times New Roman"/>
              </a:rPr>
              <a:t>Conative</a:t>
            </a:r>
            <a:r>
              <a:rPr sz="2000" spc="5" dirty="0">
                <a:latin typeface="Times New Roman"/>
                <a:cs typeface="Times New Roman"/>
              </a:rPr>
              <a:t> </a:t>
            </a:r>
            <a:r>
              <a:rPr sz="2000" spc="-45" dirty="0">
                <a:latin typeface="Times New Roman"/>
                <a:cs typeface="Times New Roman"/>
              </a:rPr>
              <a:t>strategies</a:t>
            </a:r>
            <a:endParaRPr sz="2000" dirty="0">
              <a:latin typeface="Times New Roman"/>
              <a:cs typeface="Times New Roman"/>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0" y="114300"/>
            <a:ext cx="4766310" cy="504625"/>
          </a:xfrm>
          <a:prstGeom prst="rect">
            <a:avLst/>
          </a:prstGeom>
        </p:spPr>
        <p:txBody>
          <a:bodyPr vert="horz" wrap="square" lIns="0" tIns="12065" rIns="0" bIns="0" rtlCol="0">
            <a:spAutoFit/>
          </a:bodyPr>
          <a:lstStyle/>
          <a:p>
            <a:pPr marL="12700">
              <a:lnSpc>
                <a:spcPct val="100000"/>
              </a:lnSpc>
              <a:spcBef>
                <a:spcPts val="95"/>
              </a:spcBef>
            </a:pPr>
            <a:r>
              <a:rPr sz="3200" spc="-10" dirty="0">
                <a:latin typeface="Algerian" pitchFamily="82" charset="0"/>
              </a:rPr>
              <a:t>Message</a:t>
            </a:r>
            <a:r>
              <a:rPr sz="3200" spc="-5" dirty="0">
                <a:latin typeface="Algerian" pitchFamily="82" charset="0"/>
              </a:rPr>
              <a:t> Strategies</a:t>
            </a:r>
          </a:p>
        </p:txBody>
      </p:sp>
      <p:sp>
        <p:nvSpPr>
          <p:cNvPr id="4" name="object 4"/>
          <p:cNvSpPr txBox="1"/>
          <p:nvPr/>
        </p:nvSpPr>
        <p:spPr>
          <a:xfrm>
            <a:off x="993470" y="1175324"/>
            <a:ext cx="6458585" cy="1731243"/>
          </a:xfrm>
          <a:prstGeom prst="rect">
            <a:avLst/>
          </a:prstGeom>
        </p:spPr>
        <p:txBody>
          <a:bodyPr vert="horz" wrap="square" lIns="0" tIns="68580" rIns="0" bIns="0" rtlCol="0">
            <a:spAutoFit/>
          </a:bodyPr>
          <a:lstStyle/>
          <a:p>
            <a:pPr marL="286385" indent="-274320">
              <a:lnSpc>
                <a:spcPct val="100000"/>
              </a:lnSpc>
              <a:spcBef>
                <a:spcPts val="540"/>
              </a:spcBef>
              <a:buClr>
                <a:srgbClr val="D24717"/>
              </a:buClr>
              <a:buSzPct val="84615"/>
              <a:buChar char=""/>
              <a:tabLst>
                <a:tab pos="287020" algn="l"/>
              </a:tabLst>
            </a:pPr>
            <a:r>
              <a:rPr sz="2600" dirty="0">
                <a:latin typeface="Times New Roman" pitchFamily="18" charset="0"/>
                <a:cs typeface="Times New Roman" pitchFamily="18" charset="0"/>
              </a:rPr>
              <a:t>3 </a:t>
            </a:r>
            <a:r>
              <a:rPr sz="2600" dirty="0" err="1">
                <a:latin typeface="Times New Roman" pitchFamily="18" charset="0"/>
                <a:cs typeface="Times New Roman" pitchFamily="18" charset="0"/>
              </a:rPr>
              <a:t>broa</a:t>
            </a:r>
            <a:r>
              <a:rPr lang="en-US" sz="2600" dirty="0" err="1">
                <a:latin typeface="Times New Roman" pitchFamily="18" charset="0"/>
                <a:cs typeface="Times New Roman" pitchFamily="18" charset="0"/>
              </a:rPr>
              <a:t>a</a:t>
            </a:r>
            <a:r>
              <a:rPr sz="2600" dirty="0" err="1">
                <a:latin typeface="Times New Roman" pitchFamily="18" charset="0"/>
                <a:cs typeface="Times New Roman" pitchFamily="18" charset="0"/>
              </a:rPr>
              <a:t>d</a:t>
            </a:r>
            <a:r>
              <a:rPr sz="2600" dirty="0">
                <a:latin typeface="Times New Roman" pitchFamily="18" charset="0"/>
                <a:cs typeface="Times New Roman" pitchFamily="18" charset="0"/>
              </a:rPr>
              <a:t> categories of message </a:t>
            </a:r>
            <a:r>
              <a:rPr sz="2600" spc="-35" dirty="0">
                <a:latin typeface="Times New Roman" pitchFamily="18" charset="0"/>
                <a:cs typeface="Times New Roman" pitchFamily="18" charset="0"/>
              </a:rPr>
              <a:t>strategies:</a:t>
            </a:r>
            <a:endParaRPr sz="2600" dirty="0">
              <a:latin typeface="Times New Roman" pitchFamily="18" charset="0"/>
              <a:cs typeface="Times New Roman" pitchFamily="18" charset="0"/>
            </a:endParaRPr>
          </a:p>
          <a:p>
            <a:pPr marL="560705" lvl="1" indent="-229235">
              <a:lnSpc>
                <a:spcPct val="100000"/>
              </a:lnSpc>
              <a:spcBef>
                <a:spcPts val="405"/>
              </a:spcBef>
              <a:buClr>
                <a:srgbClr val="9B2C1F"/>
              </a:buClr>
              <a:buSzPct val="85416"/>
              <a:buChar char=""/>
              <a:tabLst>
                <a:tab pos="561340" algn="l"/>
              </a:tabLst>
            </a:pPr>
            <a:r>
              <a:rPr sz="2400" spc="-5" dirty="0">
                <a:latin typeface="Times New Roman" pitchFamily="18" charset="0"/>
                <a:cs typeface="Times New Roman" pitchFamily="18" charset="0"/>
              </a:rPr>
              <a:t>Cognitive</a:t>
            </a:r>
            <a:endParaRPr sz="2400" dirty="0">
              <a:latin typeface="Times New Roman" pitchFamily="18" charset="0"/>
              <a:cs typeface="Times New Roman" pitchFamily="18" charset="0"/>
            </a:endParaRPr>
          </a:p>
          <a:p>
            <a:pPr marL="560705" lvl="1" indent="-229235">
              <a:lnSpc>
                <a:spcPct val="100000"/>
              </a:lnSpc>
              <a:spcBef>
                <a:spcPts val="395"/>
              </a:spcBef>
              <a:buClr>
                <a:srgbClr val="9B2C1F"/>
              </a:buClr>
              <a:buSzPct val="85416"/>
              <a:buChar char=""/>
              <a:tabLst>
                <a:tab pos="561340" algn="l"/>
              </a:tabLst>
            </a:pPr>
            <a:r>
              <a:rPr sz="2400" spc="-10" dirty="0">
                <a:latin typeface="Times New Roman" pitchFamily="18" charset="0"/>
                <a:cs typeface="Times New Roman" pitchFamily="18" charset="0"/>
              </a:rPr>
              <a:t>Affective</a:t>
            </a:r>
            <a:endParaRPr sz="2400" dirty="0">
              <a:latin typeface="Times New Roman" pitchFamily="18" charset="0"/>
              <a:cs typeface="Times New Roman" pitchFamily="18" charset="0"/>
            </a:endParaRPr>
          </a:p>
          <a:p>
            <a:pPr marL="560705" lvl="1" indent="-229235">
              <a:lnSpc>
                <a:spcPct val="100000"/>
              </a:lnSpc>
              <a:spcBef>
                <a:spcPts val="409"/>
              </a:spcBef>
              <a:buClr>
                <a:srgbClr val="9B2C1F"/>
              </a:buClr>
              <a:buSzPct val="85416"/>
              <a:buChar char=""/>
              <a:tabLst>
                <a:tab pos="561340" algn="l"/>
              </a:tabLst>
            </a:pPr>
            <a:r>
              <a:rPr sz="2400" spc="-5" dirty="0">
                <a:latin typeface="Times New Roman" pitchFamily="18" charset="0"/>
                <a:cs typeface="Times New Roman" pitchFamily="18" charset="0"/>
              </a:rPr>
              <a:t>Conative</a:t>
            </a:r>
            <a:endParaRPr sz="2400" dirty="0">
              <a:latin typeface="Times New Roman" pitchFamily="18" charset="0"/>
              <a:cs typeface="Times New Roman" pitchFamily="18" charset="0"/>
            </a:endParaRPr>
          </a:p>
        </p:txBody>
      </p:sp>
      <p:sp>
        <p:nvSpPr>
          <p:cNvPr id="5" name="object 5"/>
          <p:cNvSpPr/>
          <p:nvPr/>
        </p:nvSpPr>
        <p:spPr>
          <a:xfrm>
            <a:off x="4029081" y="1866903"/>
            <a:ext cx="3362325" cy="3209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22" y="11"/>
            <a:ext cx="6586855" cy="505267"/>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Algerian" pitchFamily="82" charset="0"/>
                <a:cs typeface="Times New Roman"/>
              </a:rPr>
              <a:t>Cognitive </a:t>
            </a:r>
            <a:r>
              <a:rPr sz="3200" b="0" spc="70" dirty="0">
                <a:latin typeface="Algerian" pitchFamily="82" charset="0"/>
                <a:cs typeface="Times New Roman"/>
              </a:rPr>
              <a:t>Message</a:t>
            </a:r>
            <a:r>
              <a:rPr sz="3200" b="0" spc="-15" dirty="0">
                <a:latin typeface="Algerian" pitchFamily="82" charset="0"/>
                <a:cs typeface="Times New Roman"/>
              </a:rPr>
              <a:t> </a:t>
            </a:r>
            <a:r>
              <a:rPr sz="3200" b="0" spc="-85" dirty="0">
                <a:latin typeface="Algerian" pitchFamily="82" charset="0"/>
                <a:cs typeface="Times New Roman"/>
              </a:rPr>
              <a:t>Strategy</a:t>
            </a:r>
            <a:endParaRPr sz="3200" b="0" dirty="0">
              <a:latin typeface="Algerian" pitchFamily="82" charset="0"/>
              <a:cs typeface="Times New Roman"/>
            </a:endParaRPr>
          </a:p>
        </p:txBody>
      </p:sp>
      <p:sp>
        <p:nvSpPr>
          <p:cNvPr id="3" name="object 3"/>
          <p:cNvSpPr txBox="1"/>
          <p:nvPr/>
        </p:nvSpPr>
        <p:spPr>
          <a:xfrm>
            <a:off x="533400" y="663658"/>
            <a:ext cx="8181975" cy="4784642"/>
          </a:xfrm>
          <a:prstGeom prst="rect">
            <a:avLst/>
          </a:prstGeom>
        </p:spPr>
        <p:txBody>
          <a:bodyPr vert="horz" wrap="square" lIns="0" tIns="64769" rIns="0" bIns="0" rtlCol="0">
            <a:spAutoFit/>
          </a:bodyPr>
          <a:lstStyle/>
          <a:p>
            <a:pPr marL="12700" marR="1000125">
              <a:spcBef>
                <a:spcPts val="509"/>
              </a:spcBef>
            </a:pPr>
            <a:r>
              <a:rPr sz="2000" dirty="0">
                <a:latin typeface="Times New Roman"/>
                <a:cs typeface="Times New Roman"/>
              </a:rPr>
              <a:t>A </a:t>
            </a:r>
            <a:r>
              <a:rPr sz="2000" b="1" dirty="0">
                <a:latin typeface="Times New Roman"/>
                <a:cs typeface="Times New Roman"/>
              </a:rPr>
              <a:t>cognitive message strategy </a:t>
            </a:r>
            <a:r>
              <a:rPr sz="2000" dirty="0">
                <a:latin typeface="Times New Roman"/>
                <a:cs typeface="Times New Roman"/>
              </a:rPr>
              <a:t>is the presentation of rational arguments or pieces of  information to consumers.</a:t>
            </a:r>
          </a:p>
          <a:p>
            <a:pPr marL="12700">
              <a:spcBef>
                <a:spcPts val="1590"/>
              </a:spcBef>
            </a:pPr>
            <a:r>
              <a:rPr sz="2000" dirty="0">
                <a:latin typeface="Times New Roman"/>
                <a:cs typeface="Times New Roman"/>
              </a:rPr>
              <a:t>These ideas require cognitive processing.</a:t>
            </a:r>
          </a:p>
          <a:p>
            <a:pPr marL="12700" marR="5080"/>
            <a:r>
              <a:rPr sz="2000" dirty="0">
                <a:latin typeface="Times New Roman"/>
                <a:cs typeface="Times New Roman"/>
              </a:rPr>
              <a:t>When a cognitive message strategy is used, the advertisement’s key message is about the product’s  attributes or the benefits. Customers can obtain these benefits by using the product.</a:t>
            </a:r>
          </a:p>
          <a:p>
            <a:pPr>
              <a:spcBef>
                <a:spcPts val="20"/>
              </a:spcBef>
            </a:pPr>
            <a:endParaRPr sz="2000" dirty="0">
              <a:latin typeface="Times New Roman"/>
              <a:cs typeface="Times New Roman"/>
            </a:endParaRPr>
          </a:p>
          <a:p>
            <a:pPr marL="12700" marR="211454"/>
            <a:r>
              <a:rPr sz="2000" dirty="0">
                <a:latin typeface="Times New Roman"/>
                <a:cs typeface="Times New Roman"/>
              </a:rPr>
              <a:t>The goal of the cognitive message strategy approach is to design an ad that will have an impact  on a person’s beliefs and/or knowledge structure.</a:t>
            </a:r>
          </a:p>
          <a:p>
            <a:pPr marL="12700">
              <a:spcBef>
                <a:spcPts val="1605"/>
              </a:spcBef>
            </a:pPr>
            <a:r>
              <a:rPr sz="2000" dirty="0">
                <a:latin typeface="Times New Roman"/>
                <a:cs typeface="Times New Roman"/>
              </a:rPr>
              <a:t>This can be accomplished by suggesting any one of a wide variety of potential product benefits.</a:t>
            </a:r>
            <a:endParaRPr lang="en-US" sz="2000" dirty="0">
              <a:latin typeface="Times New Roman"/>
              <a:cs typeface="Times New Roman"/>
            </a:endParaRPr>
          </a:p>
          <a:p>
            <a:pPr algn="ctr"/>
            <a:r>
              <a:rPr lang="en-US" sz="2000" dirty="0">
                <a:latin typeface="Times New Roman"/>
                <a:cs typeface="Times New Roman"/>
              </a:rPr>
              <a:t>Foods  may be  described as healthful, pleasant tasting, or  low calorie.</a:t>
            </a:r>
          </a:p>
          <a:p>
            <a:pPr algn="ctr"/>
            <a:r>
              <a:rPr lang="en-US" sz="2000" dirty="0">
                <a:latin typeface="Times New Roman"/>
                <a:cs typeface="Times New Roman"/>
              </a:rPr>
              <a:t>or </a:t>
            </a:r>
          </a:p>
          <a:p>
            <a:pPr algn="ctr"/>
            <a:r>
              <a:rPr lang="en-US" sz="2000" dirty="0">
                <a:latin typeface="Times New Roman"/>
                <a:cs typeface="Times New Roman"/>
              </a:rPr>
              <a:t> A tool can be shown as durable, convenient, or handy to use.</a:t>
            </a:r>
            <a:endParaRPr sz="2000" dirty="0">
              <a:latin typeface="Times New Roman"/>
              <a:cs typeface="Times New Roman"/>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0" y="190500"/>
            <a:ext cx="4932680" cy="504625"/>
          </a:xfrm>
          <a:prstGeom prst="rect">
            <a:avLst/>
          </a:prstGeom>
        </p:spPr>
        <p:txBody>
          <a:bodyPr vert="horz" wrap="square" lIns="0" tIns="12065" rIns="0" bIns="0" rtlCol="0">
            <a:spAutoFit/>
          </a:bodyPr>
          <a:lstStyle/>
          <a:p>
            <a:pPr marL="12700">
              <a:lnSpc>
                <a:spcPct val="100000"/>
              </a:lnSpc>
              <a:spcBef>
                <a:spcPts val="95"/>
              </a:spcBef>
            </a:pPr>
            <a:r>
              <a:rPr sz="3200" b="0" spc="-5" dirty="0">
                <a:latin typeface="Algerian" pitchFamily="82" charset="0"/>
              </a:rPr>
              <a:t>Cognitive</a:t>
            </a:r>
            <a:r>
              <a:rPr sz="3200" b="0" spc="-50" dirty="0">
                <a:latin typeface="Algerian" pitchFamily="82" charset="0"/>
              </a:rPr>
              <a:t> </a:t>
            </a:r>
            <a:r>
              <a:rPr sz="3200" b="0" spc="-5" dirty="0">
                <a:latin typeface="Algerian" pitchFamily="82" charset="0"/>
              </a:rPr>
              <a:t>Strategies</a:t>
            </a:r>
          </a:p>
        </p:txBody>
      </p:sp>
      <p:sp>
        <p:nvSpPr>
          <p:cNvPr id="4" name="object 4"/>
          <p:cNvSpPr txBox="1"/>
          <p:nvPr/>
        </p:nvSpPr>
        <p:spPr>
          <a:xfrm>
            <a:off x="609600" y="996290"/>
            <a:ext cx="7330440" cy="3613810"/>
          </a:xfrm>
          <a:prstGeom prst="rect">
            <a:avLst/>
          </a:prstGeom>
        </p:spPr>
        <p:txBody>
          <a:bodyPr vert="horz" wrap="square" lIns="0" tIns="12700" rIns="0" bIns="0" rtlCol="0">
            <a:spAutoFit/>
          </a:bodyPr>
          <a:lstStyle/>
          <a:p>
            <a:pPr marL="287020" indent="-274320">
              <a:lnSpc>
                <a:spcPts val="2735"/>
              </a:lnSpc>
              <a:spcBef>
                <a:spcPts val="100"/>
              </a:spcBef>
              <a:buClr>
                <a:srgbClr val="D24717"/>
              </a:buClr>
              <a:buSzPct val="85416"/>
              <a:buChar char=""/>
              <a:tabLst>
                <a:tab pos="286385" algn="l"/>
                <a:tab pos="287020" algn="l"/>
              </a:tabLst>
            </a:pPr>
            <a:r>
              <a:rPr sz="2400" spc="-5" dirty="0">
                <a:latin typeface="Times New Roman" pitchFamily="18" charset="0"/>
                <a:cs typeface="Times New Roman" pitchFamily="18" charset="0"/>
              </a:rPr>
              <a:t>Presentation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rational </a:t>
            </a:r>
            <a:r>
              <a:rPr sz="2400" dirty="0">
                <a:latin typeface="Times New Roman" pitchFamily="18" charset="0"/>
                <a:cs typeface="Times New Roman" pitchFamily="18" charset="0"/>
              </a:rPr>
              <a:t>arguments or </a:t>
            </a:r>
            <a:r>
              <a:rPr sz="2400" spc="-5" dirty="0">
                <a:latin typeface="Times New Roman" pitchFamily="18" charset="0"/>
                <a:cs typeface="Times New Roman" pitchFamily="18" charset="0"/>
              </a:rPr>
              <a:t>pieces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of</a:t>
            </a:r>
          </a:p>
          <a:p>
            <a:pPr marL="286385">
              <a:lnSpc>
                <a:spcPts val="2735"/>
              </a:lnSpc>
            </a:pPr>
            <a:r>
              <a:rPr sz="2400" spc="-5" dirty="0">
                <a:latin typeface="Times New Roman" pitchFamily="18" charset="0"/>
                <a:cs typeface="Times New Roman" pitchFamily="18" charset="0"/>
              </a:rPr>
              <a:t>information </a:t>
            </a:r>
            <a:r>
              <a:rPr sz="2400" dirty="0">
                <a:latin typeface="Times New Roman" pitchFamily="18" charset="0"/>
                <a:cs typeface="Times New Roman" pitchFamily="18" charset="0"/>
              </a:rPr>
              <a:t>to</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consumers.</a:t>
            </a:r>
            <a:endParaRPr sz="2400" dirty="0">
              <a:latin typeface="Times New Roman" pitchFamily="18" charset="0"/>
              <a:cs typeface="Times New Roman" pitchFamily="18" charset="0"/>
            </a:endParaRPr>
          </a:p>
          <a:p>
            <a:pPr marL="286385" marR="5080" indent="-274320">
              <a:lnSpc>
                <a:spcPts val="2590"/>
              </a:lnSpc>
              <a:spcBef>
                <a:spcPts val="640"/>
              </a:spcBef>
              <a:buClr>
                <a:srgbClr val="D24717"/>
              </a:buClr>
              <a:buSzPct val="85416"/>
              <a:buChar char=""/>
              <a:tabLst>
                <a:tab pos="286385" algn="l"/>
                <a:tab pos="287020" algn="l"/>
              </a:tabLst>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advertiser’s </a:t>
            </a:r>
            <a:r>
              <a:rPr sz="2400" dirty="0">
                <a:latin typeface="Times New Roman" pitchFamily="18" charset="0"/>
                <a:cs typeface="Times New Roman" pitchFamily="18" charset="0"/>
              </a:rPr>
              <a:t>key </a:t>
            </a:r>
            <a:r>
              <a:rPr sz="2400" spc="-5" dirty="0">
                <a:latin typeface="Times New Roman" pitchFamily="18" charset="0"/>
                <a:cs typeface="Times New Roman" pitchFamily="18" charset="0"/>
              </a:rPr>
              <a:t>message is about </a:t>
            </a:r>
            <a:r>
              <a:rPr sz="2400" dirty="0">
                <a:latin typeface="Times New Roman" pitchFamily="18" charset="0"/>
                <a:cs typeface="Times New Roman" pitchFamily="18" charset="0"/>
              </a:rPr>
              <a:t>the </a:t>
            </a:r>
            <a:r>
              <a:rPr sz="2400" spc="-10" dirty="0">
                <a:latin typeface="Times New Roman" pitchFamily="18" charset="0"/>
                <a:cs typeface="Times New Roman" pitchFamily="18" charset="0"/>
              </a:rPr>
              <a:t>product’s  </a:t>
            </a:r>
            <a:r>
              <a:rPr sz="2400" dirty="0">
                <a:latin typeface="Times New Roman" pitchFamily="18" charset="0"/>
                <a:cs typeface="Times New Roman" pitchFamily="18" charset="0"/>
              </a:rPr>
              <a:t>attributes or</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benefits.</a:t>
            </a:r>
            <a:endParaRPr sz="2400" dirty="0">
              <a:latin typeface="Times New Roman" pitchFamily="18" charset="0"/>
              <a:cs typeface="Times New Roman" pitchFamily="18" charset="0"/>
            </a:endParaRPr>
          </a:p>
          <a:p>
            <a:pPr marL="287020" indent="-274320">
              <a:lnSpc>
                <a:spcPct val="100000"/>
              </a:lnSpc>
              <a:spcBef>
                <a:spcPts val="280"/>
              </a:spcBef>
              <a:buClr>
                <a:srgbClr val="D24717"/>
              </a:buClr>
              <a:buSzPct val="85416"/>
              <a:buChar char=""/>
              <a:tabLst>
                <a:tab pos="286385" algn="l"/>
                <a:tab pos="287020" algn="l"/>
              </a:tabLst>
            </a:pPr>
            <a:r>
              <a:rPr sz="2400" spc="-5" dirty="0">
                <a:latin typeface="Times New Roman" pitchFamily="18" charset="0"/>
                <a:cs typeface="Times New Roman" pitchFamily="18" charset="0"/>
              </a:rPr>
              <a:t>5 major </a:t>
            </a:r>
            <a:r>
              <a:rPr sz="2400" dirty="0">
                <a:latin typeface="Times New Roman" pitchFamily="18" charset="0"/>
                <a:cs typeface="Times New Roman" pitchFamily="18" charset="0"/>
              </a:rPr>
              <a:t>forms of </a:t>
            </a:r>
            <a:r>
              <a:rPr sz="2400" spc="-5" dirty="0">
                <a:latin typeface="Times New Roman" pitchFamily="18" charset="0"/>
                <a:cs typeface="Times New Roman" pitchFamily="18" charset="0"/>
              </a:rPr>
              <a:t>cognitive</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strategies:</a:t>
            </a:r>
            <a:endParaRPr sz="2400" dirty="0">
              <a:latin typeface="Times New Roman" pitchFamily="18" charset="0"/>
              <a:cs typeface="Times New Roman" pitchFamily="18" charset="0"/>
            </a:endParaRPr>
          </a:p>
          <a:p>
            <a:pPr marL="561340" lvl="1" indent="-229870">
              <a:lnSpc>
                <a:spcPct val="100000"/>
              </a:lnSpc>
              <a:spcBef>
                <a:spcPts val="140"/>
              </a:spcBef>
              <a:buClr>
                <a:srgbClr val="9B2C1F"/>
              </a:buClr>
              <a:buSzPct val="84090"/>
              <a:buFont typeface="Arial"/>
              <a:buChar char=""/>
              <a:tabLst>
                <a:tab pos="561975" algn="l"/>
              </a:tabLst>
            </a:pPr>
            <a:r>
              <a:rPr sz="2200" b="1" i="1" spc="-5" dirty="0">
                <a:solidFill>
                  <a:srgbClr val="001F5F"/>
                </a:solidFill>
                <a:latin typeface="Times New Roman" pitchFamily="18" charset="0"/>
                <a:cs typeface="Times New Roman" pitchFamily="18" charset="0"/>
              </a:rPr>
              <a:t>Generic</a:t>
            </a:r>
            <a:r>
              <a:rPr sz="2200" b="1" i="1" spc="10" dirty="0">
                <a:solidFill>
                  <a:srgbClr val="001F5F"/>
                </a:solidFill>
                <a:latin typeface="Times New Roman" pitchFamily="18" charset="0"/>
                <a:cs typeface="Times New Roman" pitchFamily="18" charset="0"/>
              </a:rPr>
              <a:t> </a:t>
            </a:r>
            <a:r>
              <a:rPr sz="2200" b="1" i="1" spc="-5" dirty="0">
                <a:solidFill>
                  <a:srgbClr val="001F5F"/>
                </a:solidFill>
                <a:latin typeface="Times New Roman" pitchFamily="18" charset="0"/>
                <a:cs typeface="Times New Roman" pitchFamily="18" charset="0"/>
              </a:rPr>
              <a:t>messages</a:t>
            </a:r>
            <a:endParaRPr sz="2200" dirty="0">
              <a:latin typeface="Times New Roman" pitchFamily="18" charset="0"/>
              <a:cs typeface="Times New Roman" pitchFamily="18" charset="0"/>
            </a:endParaRPr>
          </a:p>
          <a:p>
            <a:pPr marL="561340" lvl="1" indent="-229870">
              <a:lnSpc>
                <a:spcPct val="100000"/>
              </a:lnSpc>
              <a:spcBef>
                <a:spcPts val="130"/>
              </a:spcBef>
              <a:buClr>
                <a:srgbClr val="9B2C1F"/>
              </a:buClr>
              <a:buSzPct val="84090"/>
              <a:buFont typeface="Arial"/>
              <a:buChar char=""/>
              <a:tabLst>
                <a:tab pos="561975" algn="l"/>
              </a:tabLst>
            </a:pPr>
            <a:r>
              <a:rPr sz="2200" b="1" i="1" spc="-5" dirty="0">
                <a:solidFill>
                  <a:srgbClr val="001F5F"/>
                </a:solidFill>
                <a:latin typeface="Times New Roman" pitchFamily="18" charset="0"/>
                <a:cs typeface="Times New Roman" pitchFamily="18" charset="0"/>
              </a:rPr>
              <a:t>Preemptive</a:t>
            </a:r>
            <a:r>
              <a:rPr sz="2200" b="1" i="1" spc="10" dirty="0">
                <a:solidFill>
                  <a:srgbClr val="001F5F"/>
                </a:solidFill>
                <a:latin typeface="Times New Roman" pitchFamily="18" charset="0"/>
                <a:cs typeface="Times New Roman" pitchFamily="18" charset="0"/>
              </a:rPr>
              <a:t> </a:t>
            </a:r>
            <a:r>
              <a:rPr sz="2200" b="1" i="1" spc="-5" dirty="0">
                <a:solidFill>
                  <a:srgbClr val="001F5F"/>
                </a:solidFill>
                <a:latin typeface="Times New Roman" pitchFamily="18" charset="0"/>
                <a:cs typeface="Times New Roman" pitchFamily="18" charset="0"/>
              </a:rPr>
              <a:t>messages</a:t>
            </a:r>
            <a:endParaRPr sz="2200" dirty="0">
              <a:latin typeface="Times New Roman" pitchFamily="18" charset="0"/>
              <a:cs typeface="Times New Roman" pitchFamily="18" charset="0"/>
            </a:endParaRPr>
          </a:p>
          <a:p>
            <a:pPr marL="561340" lvl="1" indent="-229870">
              <a:lnSpc>
                <a:spcPct val="100000"/>
              </a:lnSpc>
              <a:spcBef>
                <a:spcPts val="135"/>
              </a:spcBef>
              <a:buClr>
                <a:srgbClr val="9B2C1F"/>
              </a:buClr>
              <a:buSzPct val="84090"/>
              <a:buFont typeface="Arial"/>
              <a:buChar char=""/>
              <a:tabLst>
                <a:tab pos="561975" algn="l"/>
              </a:tabLst>
            </a:pPr>
            <a:r>
              <a:rPr sz="2200" b="1" i="1" spc="-5" dirty="0">
                <a:solidFill>
                  <a:srgbClr val="001F5F"/>
                </a:solidFill>
                <a:latin typeface="Times New Roman" pitchFamily="18" charset="0"/>
                <a:cs typeface="Times New Roman" pitchFamily="18" charset="0"/>
              </a:rPr>
              <a:t>Unique Selling</a:t>
            </a:r>
            <a:r>
              <a:rPr sz="2200" b="1" i="1" spc="40" dirty="0">
                <a:solidFill>
                  <a:srgbClr val="001F5F"/>
                </a:solidFill>
                <a:latin typeface="Times New Roman" pitchFamily="18" charset="0"/>
                <a:cs typeface="Times New Roman" pitchFamily="18" charset="0"/>
              </a:rPr>
              <a:t> </a:t>
            </a:r>
            <a:r>
              <a:rPr sz="2200" b="1" i="1" spc="-5" dirty="0">
                <a:solidFill>
                  <a:srgbClr val="001F5F"/>
                </a:solidFill>
                <a:latin typeface="Times New Roman" pitchFamily="18" charset="0"/>
                <a:cs typeface="Times New Roman" pitchFamily="18" charset="0"/>
              </a:rPr>
              <a:t>Proposition</a:t>
            </a:r>
            <a:endParaRPr sz="2200" dirty="0">
              <a:latin typeface="Times New Roman" pitchFamily="18" charset="0"/>
              <a:cs typeface="Times New Roman" pitchFamily="18" charset="0"/>
            </a:endParaRPr>
          </a:p>
          <a:p>
            <a:pPr marL="561340" lvl="1" indent="-229870">
              <a:lnSpc>
                <a:spcPct val="100000"/>
              </a:lnSpc>
              <a:spcBef>
                <a:spcPts val="145"/>
              </a:spcBef>
              <a:buClr>
                <a:srgbClr val="9B2C1F"/>
              </a:buClr>
              <a:buSzPct val="84090"/>
              <a:buFont typeface="Arial"/>
              <a:buChar char=""/>
              <a:tabLst>
                <a:tab pos="561975" algn="l"/>
              </a:tabLst>
            </a:pPr>
            <a:r>
              <a:rPr sz="2200" b="1" i="1" spc="-5" dirty="0">
                <a:solidFill>
                  <a:srgbClr val="001F5F"/>
                </a:solidFill>
                <a:latin typeface="Times New Roman" pitchFamily="18" charset="0"/>
                <a:cs typeface="Times New Roman" pitchFamily="18" charset="0"/>
              </a:rPr>
              <a:t>Hyperbole</a:t>
            </a:r>
            <a:endParaRPr sz="2200" dirty="0">
              <a:latin typeface="Times New Roman" pitchFamily="18" charset="0"/>
              <a:cs typeface="Times New Roman" pitchFamily="18" charset="0"/>
            </a:endParaRPr>
          </a:p>
          <a:p>
            <a:pPr marL="561340" lvl="1" indent="-229870">
              <a:lnSpc>
                <a:spcPct val="100000"/>
              </a:lnSpc>
              <a:spcBef>
                <a:spcPts val="130"/>
              </a:spcBef>
              <a:buClr>
                <a:srgbClr val="9B2C1F"/>
              </a:buClr>
              <a:buSzPct val="84090"/>
              <a:buFont typeface="Arial"/>
              <a:buChar char=""/>
              <a:tabLst>
                <a:tab pos="561975" algn="l"/>
              </a:tabLst>
            </a:pPr>
            <a:r>
              <a:rPr sz="2200" b="1" i="1" spc="-5" dirty="0">
                <a:solidFill>
                  <a:srgbClr val="001F5F"/>
                </a:solidFill>
                <a:latin typeface="Times New Roman" pitchFamily="18" charset="0"/>
                <a:cs typeface="Times New Roman" pitchFamily="18" charset="0"/>
              </a:rPr>
              <a:t>Comparative</a:t>
            </a:r>
            <a:r>
              <a:rPr sz="2200" b="1" i="1" spc="-65" dirty="0">
                <a:solidFill>
                  <a:srgbClr val="001F5F"/>
                </a:solidFill>
                <a:latin typeface="Times New Roman" pitchFamily="18" charset="0"/>
                <a:cs typeface="Times New Roman" pitchFamily="18" charset="0"/>
              </a:rPr>
              <a:t> </a:t>
            </a:r>
            <a:r>
              <a:rPr sz="2200" b="1" i="1" spc="-5" dirty="0">
                <a:solidFill>
                  <a:srgbClr val="001F5F"/>
                </a:solidFill>
                <a:latin typeface="Times New Roman" pitchFamily="18" charset="0"/>
                <a:cs typeface="Times New Roman" pitchFamily="18" charset="0"/>
              </a:rPr>
              <a:t>Advertisements</a:t>
            </a:r>
            <a:endParaRPr sz="2200" dirty="0">
              <a:latin typeface="Times New Roman" pitchFamily="18" charset="0"/>
              <a:cs typeface="Times New Roman" pitchFamily="18" charset="0"/>
            </a:endParaRPr>
          </a:p>
        </p:txBody>
      </p:sp>
      <p:sp>
        <p:nvSpPr>
          <p:cNvPr id="5" name="object 5"/>
          <p:cNvSpPr/>
          <p:nvPr/>
        </p:nvSpPr>
        <p:spPr>
          <a:xfrm>
            <a:off x="5562600" y="2476500"/>
            <a:ext cx="3048000" cy="2895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1914</Words>
  <Application>Microsoft Office PowerPoint</Application>
  <PresentationFormat>On-screen Show (16:10)</PresentationFormat>
  <Paragraphs>201</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Algerian</vt:lpstr>
      <vt:lpstr>Arial</vt:lpstr>
      <vt:lpstr>Calibri</vt:lpstr>
      <vt:lpstr>Times New Roman</vt:lpstr>
      <vt:lpstr>UnDotum</vt:lpstr>
      <vt:lpstr>Wingdings</vt:lpstr>
      <vt:lpstr>Office Theme</vt:lpstr>
      <vt:lpstr>PowerPoint Presentation</vt:lpstr>
      <vt:lpstr>PowerPoint Presentation</vt:lpstr>
      <vt:lpstr>Integrated Marketing  Communications</vt:lpstr>
      <vt:lpstr>PowerPoint Presentation</vt:lpstr>
      <vt:lpstr>Introduction</vt:lpstr>
      <vt:lpstr>Message Strategy</vt:lpstr>
      <vt:lpstr>Message Strategies</vt:lpstr>
      <vt:lpstr>Cognitive Message Strategy</vt:lpstr>
      <vt:lpstr>Cognitive Strategies</vt:lpstr>
      <vt:lpstr>Cognitive Strategies</vt:lpstr>
      <vt:lpstr>Generic messages which are direct promotions of good or service attributes or  benefits without any claim of superiority. They work best for a firm that is  clearly the brand leader and dominant in the industry within which it  operates.</vt:lpstr>
      <vt:lpstr>   Preemptive messages: which are claims of superiority based on a specific  attribute or benefit of a product. Once made, the claim normally preempts  the competition from making such a statement. Example: Crest – the cavity fighter</vt:lpstr>
      <vt:lpstr>A unique selling proposition : which is an explicit, testable claim of uniqueness  or superiority, which can be supported / substantiated /verified in some manner. Example: Dove – 25% moisturizer. </vt:lpstr>
      <vt:lpstr>Hyperbole , which is an untestable claim based upon some attribute or  benefit. Eg. NDTV is promoting ‘Bangladeshi’s favorite color  GREEN’ </vt:lpstr>
      <vt:lpstr>Comparative advertisements , which is when an advertiser directly or indirectly  compares a good or service to the competition. The competitor may or may  not be mentioned by name in the advertisement.</vt:lpstr>
      <vt:lpstr>PowerPoint Presentation</vt:lpstr>
      <vt:lpstr>Points to Remember</vt:lpstr>
      <vt:lpstr>Affective Strategies</vt:lpstr>
      <vt:lpstr>Resonance Advertising</vt:lpstr>
      <vt:lpstr>Emotional advertising</vt:lpstr>
      <vt:lpstr>Conative Message Strategies</vt:lpstr>
      <vt:lpstr>Action-inducing conative advertisements create situations in which  cognitive knowledge of the product or affective liking of the product may  come later (after the actual purchase) or during product usage.</vt:lpstr>
      <vt:lpstr>Promotional support conative advertisements are used to support other  promotional efforts. Besides coupons and phone-in promotions, a company  may advertise a sweepstakes that a consumer enters by filling out the form  on the advertisement or by going to a particular retail store.</vt:lpstr>
      <vt:lpstr>PowerPoint Presentation</vt:lpstr>
      <vt:lpstr>PowerPoint Presentation</vt:lpstr>
      <vt:lpstr>Executional Frameworks</vt:lpstr>
      <vt:lpstr>Executional Framework</vt:lpstr>
      <vt:lpstr>Animation</vt:lpstr>
      <vt:lpstr>PowerPoint Presentation</vt:lpstr>
      <vt:lpstr>Slice-Of-Life</vt:lpstr>
      <vt:lpstr>PowerPoint Presentation</vt:lpstr>
      <vt:lpstr>Dramatization</vt:lpstr>
      <vt:lpstr>PowerPoint Presentation</vt:lpstr>
      <vt:lpstr>PowerPoint Presentation</vt:lpstr>
      <vt:lpstr>Testimonials</vt:lpstr>
      <vt:lpstr>Testimonials</vt:lpstr>
      <vt:lpstr>Authoritative</vt:lpstr>
      <vt:lpstr> It shows how a product works.</vt:lpstr>
      <vt:lpstr>PowerPoint Presentation</vt:lpstr>
      <vt:lpstr>Fantasy  Such executions are designed to  lift the audience beyond the real  world to a make-believe  experience.</vt:lpstr>
      <vt:lpstr>PowerPoint Presentation</vt:lpstr>
      <vt:lpstr>PowerPoint Presentation</vt:lpstr>
      <vt:lpstr>Informative</vt:lpstr>
      <vt:lpstr>Sources and Spokesperson</vt:lpstr>
      <vt:lpstr>Sources and Spokespersons</vt:lpstr>
      <vt:lpstr>Source Characteristics</vt:lpstr>
      <vt:lpstr>Matching Source Types                                         and  Characteristics</vt:lpstr>
      <vt:lpstr>Creating an Advertisement</vt:lpstr>
      <vt:lpstr>Effective Advertising – Key  Points</vt:lpstr>
      <vt:lpstr>Key points to keep in mind are:</vt:lpstr>
      <vt:lpstr>Beating Ad Clutter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Dr. Sangeeta Jain</cp:lastModifiedBy>
  <cp:revision>26</cp:revision>
  <dcterms:created xsi:type="dcterms:W3CDTF">2020-08-19T09:17:25Z</dcterms:created>
  <dcterms:modified xsi:type="dcterms:W3CDTF">2024-01-17T08:25:44Z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2016-12-16T00:00:00Z</vt:filetime>
  </property>
  <property fmtid="{D5CDD505-2E9C-101B-9397-08002B2CF9AE}" pid="3" name="Creator">
    <vt:lpwstr>Microsoft® PowerPoint® 2013</vt:lpwstr>
  </property>
  <property fmtid="{D5CDD505-2E9C-101B-9397-08002B2CF9AE}" pid="4" name="LastSaved">
    <vt:filetime>2020-08-19T00:00:00Z</vt:filetime>
  </property>
</Properties>
</file>