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00"/>
  </p:notesMasterIdLst>
  <p:handoutMasterIdLst>
    <p:handoutMasterId r:id="rId101"/>
  </p:handoutMasterIdLst>
  <p:sldIdLst>
    <p:sldId id="328" r:id="rId2"/>
    <p:sldId id="327" r:id="rId3"/>
    <p:sldId id="258" r:id="rId4"/>
    <p:sldId id="405" r:id="rId5"/>
    <p:sldId id="333" r:id="rId6"/>
    <p:sldId id="406" r:id="rId7"/>
    <p:sldId id="334" r:id="rId8"/>
    <p:sldId id="335" r:id="rId9"/>
    <p:sldId id="330" r:id="rId10"/>
    <p:sldId id="331" r:id="rId11"/>
    <p:sldId id="332" r:id="rId12"/>
    <p:sldId id="263" r:id="rId13"/>
    <p:sldId id="265" r:id="rId14"/>
    <p:sldId id="266" r:id="rId15"/>
    <p:sldId id="267" r:id="rId16"/>
    <p:sldId id="268" r:id="rId17"/>
    <p:sldId id="269" r:id="rId18"/>
    <p:sldId id="270" r:id="rId19"/>
    <p:sldId id="271" r:id="rId20"/>
    <p:sldId id="279" r:id="rId21"/>
    <p:sldId id="280" r:id="rId22"/>
    <p:sldId id="281" r:id="rId23"/>
    <p:sldId id="282" r:id="rId24"/>
    <p:sldId id="283" r:id="rId25"/>
    <p:sldId id="284" r:id="rId26"/>
    <p:sldId id="285" r:id="rId27"/>
    <p:sldId id="286" r:id="rId28"/>
    <p:sldId id="287" r:id="rId29"/>
    <p:sldId id="288" r:id="rId30"/>
    <p:sldId id="289" r:id="rId31"/>
    <p:sldId id="290" r:id="rId32"/>
    <p:sldId id="291" r:id="rId33"/>
    <p:sldId id="292" r:id="rId34"/>
    <p:sldId id="336" r:id="rId35"/>
    <p:sldId id="337" r:id="rId36"/>
    <p:sldId id="338" r:id="rId37"/>
    <p:sldId id="339" r:id="rId38"/>
    <p:sldId id="383" r:id="rId39"/>
    <p:sldId id="341" r:id="rId40"/>
    <p:sldId id="342" r:id="rId41"/>
    <p:sldId id="343" r:id="rId42"/>
    <p:sldId id="344" r:id="rId43"/>
    <p:sldId id="345" r:id="rId44"/>
    <p:sldId id="346" r:id="rId45"/>
    <p:sldId id="347" r:id="rId46"/>
    <p:sldId id="348" r:id="rId47"/>
    <p:sldId id="349" r:id="rId48"/>
    <p:sldId id="350" r:id="rId49"/>
    <p:sldId id="351" r:id="rId50"/>
    <p:sldId id="352" r:id="rId51"/>
    <p:sldId id="353" r:id="rId52"/>
    <p:sldId id="354" r:id="rId53"/>
    <p:sldId id="355" r:id="rId54"/>
    <p:sldId id="356" r:id="rId55"/>
    <p:sldId id="357" r:id="rId56"/>
    <p:sldId id="358" r:id="rId57"/>
    <p:sldId id="359" r:id="rId58"/>
    <p:sldId id="360" r:id="rId59"/>
    <p:sldId id="361" r:id="rId60"/>
    <p:sldId id="362" r:id="rId61"/>
    <p:sldId id="363" r:id="rId62"/>
    <p:sldId id="364" r:id="rId63"/>
    <p:sldId id="365" r:id="rId64"/>
    <p:sldId id="366" r:id="rId65"/>
    <p:sldId id="367" r:id="rId66"/>
    <p:sldId id="368" r:id="rId67"/>
    <p:sldId id="369" r:id="rId68"/>
    <p:sldId id="370" r:id="rId69"/>
    <p:sldId id="371" r:id="rId70"/>
    <p:sldId id="372" r:id="rId71"/>
    <p:sldId id="373" r:id="rId72"/>
    <p:sldId id="374" r:id="rId73"/>
    <p:sldId id="375" r:id="rId74"/>
    <p:sldId id="376" r:id="rId75"/>
    <p:sldId id="377" r:id="rId76"/>
    <p:sldId id="387" r:id="rId77"/>
    <p:sldId id="388" r:id="rId78"/>
    <p:sldId id="389" r:id="rId79"/>
    <p:sldId id="390" r:id="rId80"/>
    <p:sldId id="392" r:id="rId81"/>
    <p:sldId id="393" r:id="rId82"/>
    <p:sldId id="394" r:id="rId83"/>
    <p:sldId id="395" r:id="rId84"/>
    <p:sldId id="396" r:id="rId85"/>
    <p:sldId id="397" r:id="rId86"/>
    <p:sldId id="398" r:id="rId87"/>
    <p:sldId id="399" r:id="rId88"/>
    <p:sldId id="400" r:id="rId89"/>
    <p:sldId id="401" r:id="rId90"/>
    <p:sldId id="402" r:id="rId91"/>
    <p:sldId id="404" r:id="rId92"/>
    <p:sldId id="378" r:id="rId93"/>
    <p:sldId id="379" r:id="rId94"/>
    <p:sldId id="380" r:id="rId95"/>
    <p:sldId id="381" r:id="rId96"/>
    <p:sldId id="384" r:id="rId97"/>
    <p:sldId id="385" r:id="rId98"/>
    <p:sldId id="382" r:id="rId99"/>
  </p:sldIdLst>
  <p:sldSz cx="10287000" cy="6858000" type="35mm"/>
  <p:notesSz cx="10287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FFCC"/>
    <a:srgbClr val="FFFFCC"/>
    <a:srgbClr val="F8F20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9" d="100"/>
          <a:sy n="59" d="100"/>
        </p:scale>
        <p:origin x="1220" y="48"/>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presProps" Target="presProp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notesMaster" Target="notesMasters/notesMaster1.xml"/><Relationship Id="rId105"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C10F343-41D8-4E1D-8A32-DBCAAD543CA2}"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AF92F368-053D-411B-B81C-298C90936E7B}">
      <dgm:prSet phldrT="[Text]" custT="1"/>
      <dgm:spPr>
        <a:solidFill>
          <a:schemeClr val="tx2">
            <a:lumMod val="20000"/>
            <a:lumOff val="80000"/>
          </a:schemeClr>
        </a:solidFill>
        <a:ln>
          <a:solidFill>
            <a:schemeClr val="tx1"/>
          </a:solidFill>
        </a:ln>
      </dgm:spPr>
      <dgm:t>
        <a:bodyPr/>
        <a:lstStyle/>
        <a:p>
          <a:r>
            <a:rPr lang="en-US" sz="2400" dirty="0">
              <a:solidFill>
                <a:schemeClr val="tx1"/>
              </a:solidFill>
              <a:latin typeface="Algerian" pitchFamily="82" charset="0"/>
            </a:rPr>
            <a:t>Introduce Brand</a:t>
          </a:r>
        </a:p>
      </dgm:t>
    </dgm:pt>
    <dgm:pt modelId="{F0CEF3A8-2D31-4743-8B0A-A0D1B486F284}" type="parTrans" cxnId="{2C7F6802-91F4-4A72-8674-C3007938D23A}">
      <dgm:prSet/>
      <dgm:spPr/>
      <dgm:t>
        <a:bodyPr/>
        <a:lstStyle/>
        <a:p>
          <a:endParaRPr lang="en-US"/>
        </a:p>
      </dgm:t>
    </dgm:pt>
    <dgm:pt modelId="{746C9632-20B2-4607-BF1D-2F55D95381F7}" type="sibTrans" cxnId="{2C7F6802-91F4-4A72-8674-C3007938D23A}">
      <dgm:prSet/>
      <dgm:spPr/>
      <dgm:t>
        <a:bodyPr/>
        <a:lstStyle/>
        <a:p>
          <a:endParaRPr lang="en-US"/>
        </a:p>
      </dgm:t>
    </dgm:pt>
    <dgm:pt modelId="{2D4ACAE5-53CD-41BF-94B1-132294F110E5}">
      <dgm:prSet custT="1"/>
      <dgm:spPr>
        <a:solidFill>
          <a:schemeClr val="accent4">
            <a:lumMod val="20000"/>
            <a:lumOff val="80000"/>
          </a:schemeClr>
        </a:solidFill>
        <a:ln>
          <a:solidFill>
            <a:schemeClr val="tx1"/>
          </a:solidFill>
        </a:ln>
      </dgm:spPr>
      <dgm:t>
        <a:bodyPr/>
        <a:lstStyle/>
        <a:p>
          <a:r>
            <a:rPr lang="en-US" sz="2400" dirty="0">
              <a:solidFill>
                <a:schemeClr val="tx1"/>
              </a:solidFill>
              <a:latin typeface="Algerian" pitchFamily="82" charset="0"/>
            </a:rPr>
            <a:t>Awareness </a:t>
          </a:r>
          <a:r>
            <a:rPr lang="en-US" sz="2400" dirty="0" err="1">
              <a:solidFill>
                <a:schemeClr val="tx1"/>
              </a:solidFill>
              <a:latin typeface="Algerian" pitchFamily="82" charset="0"/>
            </a:rPr>
            <a:t>ceation</a:t>
          </a:r>
          <a:endParaRPr lang="en-US" sz="2400" dirty="0">
            <a:solidFill>
              <a:schemeClr val="tx1"/>
            </a:solidFill>
            <a:latin typeface="Algerian" pitchFamily="82" charset="0"/>
          </a:endParaRPr>
        </a:p>
      </dgm:t>
    </dgm:pt>
    <dgm:pt modelId="{1AAD0583-F127-4529-9B1E-F1C62AD40410}" type="parTrans" cxnId="{551259D6-EA3B-4B56-967A-F69CE01BECF4}">
      <dgm:prSet/>
      <dgm:spPr/>
      <dgm:t>
        <a:bodyPr/>
        <a:lstStyle/>
        <a:p>
          <a:endParaRPr lang="en-US"/>
        </a:p>
      </dgm:t>
    </dgm:pt>
    <dgm:pt modelId="{9A373F46-3F0A-4775-978B-70BC9E6F49F9}" type="sibTrans" cxnId="{551259D6-EA3B-4B56-967A-F69CE01BECF4}">
      <dgm:prSet/>
      <dgm:spPr/>
      <dgm:t>
        <a:bodyPr/>
        <a:lstStyle/>
        <a:p>
          <a:endParaRPr lang="en-US"/>
        </a:p>
      </dgm:t>
    </dgm:pt>
    <dgm:pt modelId="{14407786-93DE-4A74-81CD-2CB48DA891FD}">
      <dgm:prSet custT="1"/>
      <dgm:spPr>
        <a:solidFill>
          <a:schemeClr val="tx2">
            <a:lumMod val="20000"/>
            <a:lumOff val="80000"/>
          </a:schemeClr>
        </a:solidFill>
        <a:ln>
          <a:solidFill>
            <a:schemeClr val="tx1"/>
          </a:solidFill>
        </a:ln>
      </dgm:spPr>
      <dgm:t>
        <a:bodyPr/>
        <a:lstStyle/>
        <a:p>
          <a:r>
            <a:rPr lang="en-US" sz="2400" dirty="0">
              <a:solidFill>
                <a:schemeClr val="tx1"/>
              </a:solidFill>
              <a:latin typeface="Algerian" pitchFamily="82" charset="0"/>
            </a:rPr>
            <a:t>Acquire Customers</a:t>
          </a:r>
        </a:p>
      </dgm:t>
    </dgm:pt>
    <dgm:pt modelId="{8C774200-DF6D-41BA-8B3A-3407C746C2C8}" type="parTrans" cxnId="{37A8FCC2-C24C-473E-8685-B06F6C2A6D0D}">
      <dgm:prSet/>
      <dgm:spPr/>
      <dgm:t>
        <a:bodyPr/>
        <a:lstStyle/>
        <a:p>
          <a:endParaRPr lang="en-US"/>
        </a:p>
      </dgm:t>
    </dgm:pt>
    <dgm:pt modelId="{6142DBD1-B1C9-4B7A-B8D2-5306A83D1108}" type="sibTrans" cxnId="{37A8FCC2-C24C-473E-8685-B06F6C2A6D0D}">
      <dgm:prSet/>
      <dgm:spPr/>
      <dgm:t>
        <a:bodyPr/>
        <a:lstStyle/>
        <a:p>
          <a:endParaRPr lang="en-US"/>
        </a:p>
      </dgm:t>
    </dgm:pt>
    <dgm:pt modelId="{721C5FAA-818C-477D-8DF9-C69BCD283DCF}">
      <dgm:prSet custT="1"/>
      <dgm:spPr>
        <a:solidFill>
          <a:schemeClr val="accent4">
            <a:lumMod val="20000"/>
            <a:lumOff val="80000"/>
          </a:schemeClr>
        </a:solidFill>
        <a:ln>
          <a:solidFill>
            <a:schemeClr val="tx1"/>
          </a:solidFill>
        </a:ln>
      </dgm:spPr>
      <dgm:t>
        <a:bodyPr/>
        <a:lstStyle/>
        <a:p>
          <a:r>
            <a:rPr lang="en-US" sz="2400" dirty="0" err="1">
              <a:solidFill>
                <a:schemeClr val="tx1"/>
              </a:solidFill>
              <a:latin typeface="Algerian" pitchFamily="82" charset="0"/>
            </a:rPr>
            <a:t>Diffrenciation</a:t>
          </a:r>
          <a:endParaRPr lang="en-US" sz="2400" dirty="0">
            <a:solidFill>
              <a:schemeClr val="tx1"/>
            </a:solidFill>
            <a:latin typeface="Algerian" pitchFamily="82" charset="0"/>
          </a:endParaRPr>
        </a:p>
      </dgm:t>
    </dgm:pt>
    <dgm:pt modelId="{AA9F806F-3E9C-4A6C-8B44-D4652F182641}" type="parTrans" cxnId="{163360B3-A531-4A13-B548-130383171F09}">
      <dgm:prSet/>
      <dgm:spPr/>
      <dgm:t>
        <a:bodyPr/>
        <a:lstStyle/>
        <a:p>
          <a:endParaRPr lang="en-US"/>
        </a:p>
      </dgm:t>
    </dgm:pt>
    <dgm:pt modelId="{DE45CBE1-F6CA-46FB-B8C9-4C52054122A1}" type="sibTrans" cxnId="{163360B3-A531-4A13-B548-130383171F09}">
      <dgm:prSet/>
      <dgm:spPr/>
      <dgm:t>
        <a:bodyPr/>
        <a:lstStyle/>
        <a:p>
          <a:endParaRPr lang="en-US"/>
        </a:p>
      </dgm:t>
    </dgm:pt>
    <dgm:pt modelId="{E0624138-54E3-4667-B2A1-5BFD3DD83866}">
      <dgm:prSet custT="1"/>
      <dgm:spPr>
        <a:solidFill>
          <a:schemeClr val="accent4">
            <a:lumMod val="20000"/>
            <a:lumOff val="80000"/>
          </a:schemeClr>
        </a:solidFill>
        <a:ln>
          <a:solidFill>
            <a:schemeClr val="tx1"/>
          </a:solidFill>
        </a:ln>
      </dgm:spPr>
      <dgm:t>
        <a:bodyPr/>
        <a:lstStyle/>
        <a:p>
          <a:r>
            <a:rPr lang="en-US" sz="2400" dirty="0">
              <a:solidFill>
                <a:schemeClr val="tx1"/>
              </a:solidFill>
              <a:latin typeface="Algerian" pitchFamily="82" charset="0"/>
            </a:rPr>
            <a:t>Increase Profit</a:t>
          </a:r>
        </a:p>
      </dgm:t>
    </dgm:pt>
    <dgm:pt modelId="{0E713D45-AA2D-478D-AE97-AF80DBD3FCD8}" type="parTrans" cxnId="{7288EE8C-85C3-4693-83CD-8103C62AB943}">
      <dgm:prSet/>
      <dgm:spPr/>
      <dgm:t>
        <a:bodyPr/>
        <a:lstStyle/>
        <a:p>
          <a:endParaRPr lang="en-US"/>
        </a:p>
      </dgm:t>
    </dgm:pt>
    <dgm:pt modelId="{0D8C1ECA-2C87-4741-83BE-6242449CC25B}" type="sibTrans" cxnId="{7288EE8C-85C3-4693-83CD-8103C62AB943}">
      <dgm:prSet/>
      <dgm:spPr/>
      <dgm:t>
        <a:bodyPr/>
        <a:lstStyle/>
        <a:p>
          <a:endParaRPr lang="en-US"/>
        </a:p>
      </dgm:t>
    </dgm:pt>
    <dgm:pt modelId="{DC6EA0B1-4145-45E8-BC90-58D5FA33DC5F}">
      <dgm:prSet custT="1"/>
      <dgm:spPr>
        <a:solidFill>
          <a:schemeClr val="accent4">
            <a:lumMod val="20000"/>
            <a:lumOff val="80000"/>
          </a:schemeClr>
        </a:solidFill>
        <a:ln>
          <a:solidFill>
            <a:schemeClr val="tx1"/>
          </a:solidFill>
        </a:ln>
      </dgm:spPr>
      <dgm:t>
        <a:bodyPr/>
        <a:lstStyle/>
        <a:p>
          <a:r>
            <a:rPr lang="en-US" sz="2400" dirty="0">
              <a:solidFill>
                <a:schemeClr val="tx1"/>
              </a:solidFill>
              <a:latin typeface="Algerian" pitchFamily="82" charset="0"/>
            </a:rPr>
            <a:t>Increase Sales</a:t>
          </a:r>
        </a:p>
      </dgm:t>
    </dgm:pt>
    <dgm:pt modelId="{6CB9D2A9-39D5-4DB6-B1C2-A5D212D95ED7}" type="parTrans" cxnId="{08B10BB1-ADA9-4346-8015-4CD6BE63232C}">
      <dgm:prSet/>
      <dgm:spPr/>
      <dgm:t>
        <a:bodyPr/>
        <a:lstStyle/>
        <a:p>
          <a:endParaRPr lang="en-US"/>
        </a:p>
      </dgm:t>
    </dgm:pt>
    <dgm:pt modelId="{801D8FEF-DF92-40EC-A406-E618FD6AE67D}" type="sibTrans" cxnId="{08B10BB1-ADA9-4346-8015-4CD6BE63232C}">
      <dgm:prSet/>
      <dgm:spPr/>
      <dgm:t>
        <a:bodyPr/>
        <a:lstStyle/>
        <a:p>
          <a:endParaRPr lang="en-US"/>
        </a:p>
      </dgm:t>
    </dgm:pt>
    <dgm:pt modelId="{096F2015-3CED-427F-B86A-6369941D07AD}">
      <dgm:prSet phldrT="[Text]" custT="1"/>
      <dgm:spPr>
        <a:solidFill>
          <a:schemeClr val="accent4">
            <a:lumMod val="20000"/>
            <a:lumOff val="80000"/>
          </a:schemeClr>
        </a:solidFill>
        <a:ln>
          <a:solidFill>
            <a:schemeClr val="tx1"/>
          </a:solidFill>
        </a:ln>
      </dgm:spPr>
      <dgm:t>
        <a:bodyPr/>
        <a:lstStyle/>
        <a:p>
          <a:r>
            <a:rPr lang="en-US" sz="2400" dirty="0">
              <a:solidFill>
                <a:schemeClr val="tx1"/>
              </a:solidFill>
              <a:latin typeface="Algerian" pitchFamily="82" charset="0"/>
            </a:rPr>
            <a:t>Introduce Product</a:t>
          </a:r>
        </a:p>
      </dgm:t>
    </dgm:pt>
    <dgm:pt modelId="{D0E46726-4389-4614-9C2D-D1ECB6DECD10}" type="sibTrans" cxnId="{294BF32E-9D51-4E34-98F3-84080786F725}">
      <dgm:prSet/>
      <dgm:spPr/>
      <dgm:t>
        <a:bodyPr/>
        <a:lstStyle/>
        <a:p>
          <a:endParaRPr lang="en-US"/>
        </a:p>
      </dgm:t>
    </dgm:pt>
    <dgm:pt modelId="{102B46A4-8F37-474C-9923-5A2EDB6DAF8F}" type="parTrans" cxnId="{294BF32E-9D51-4E34-98F3-84080786F725}">
      <dgm:prSet/>
      <dgm:spPr/>
      <dgm:t>
        <a:bodyPr/>
        <a:lstStyle/>
        <a:p>
          <a:endParaRPr lang="en-US"/>
        </a:p>
      </dgm:t>
    </dgm:pt>
    <dgm:pt modelId="{AC4B683E-7597-405C-B248-EBBD982049C3}">
      <dgm:prSet custT="1"/>
      <dgm:spPr>
        <a:solidFill>
          <a:srgbClr val="CCFFCC"/>
        </a:solidFill>
      </dgm:spPr>
      <dgm:t>
        <a:bodyPr/>
        <a:lstStyle/>
        <a:p>
          <a:r>
            <a:rPr lang="en-US" sz="2400" dirty="0" err="1">
              <a:solidFill>
                <a:schemeClr val="tx1"/>
              </a:solidFill>
              <a:latin typeface="Algerian" pitchFamily="82" charset="0"/>
            </a:rPr>
            <a:t>Creat</a:t>
          </a:r>
          <a:r>
            <a:rPr lang="en-US" sz="2400" dirty="0">
              <a:solidFill>
                <a:schemeClr val="tx1"/>
              </a:solidFill>
              <a:latin typeface="Algerian" pitchFamily="82" charset="0"/>
            </a:rPr>
            <a:t> Desire</a:t>
          </a:r>
        </a:p>
      </dgm:t>
    </dgm:pt>
    <dgm:pt modelId="{A2CC43C2-278D-4FA9-9B53-09A0AB795DFF}" type="parTrans" cxnId="{D4148B91-0FA9-49D0-B507-355267DCD9C0}">
      <dgm:prSet/>
      <dgm:spPr/>
      <dgm:t>
        <a:bodyPr/>
        <a:lstStyle/>
        <a:p>
          <a:endParaRPr lang="en-US"/>
        </a:p>
      </dgm:t>
    </dgm:pt>
    <dgm:pt modelId="{65B4BE95-4939-4595-8156-4E44BDF36922}" type="sibTrans" cxnId="{D4148B91-0FA9-49D0-B507-355267DCD9C0}">
      <dgm:prSet/>
      <dgm:spPr/>
      <dgm:t>
        <a:bodyPr/>
        <a:lstStyle/>
        <a:p>
          <a:endParaRPr lang="en-US"/>
        </a:p>
      </dgm:t>
    </dgm:pt>
    <dgm:pt modelId="{8095E578-5993-450F-8EFB-1C7735A96A56}">
      <dgm:prSet custT="1"/>
      <dgm:spPr>
        <a:solidFill>
          <a:schemeClr val="tx2">
            <a:lumMod val="20000"/>
            <a:lumOff val="80000"/>
          </a:schemeClr>
        </a:solidFill>
        <a:ln>
          <a:solidFill>
            <a:schemeClr val="tx1"/>
          </a:solidFill>
        </a:ln>
      </dgm:spPr>
      <dgm:t>
        <a:bodyPr/>
        <a:lstStyle/>
        <a:p>
          <a:r>
            <a:rPr lang="en-US" sz="2400" dirty="0">
              <a:solidFill>
                <a:schemeClr val="tx1"/>
              </a:solidFill>
              <a:latin typeface="Algerian" pitchFamily="82" charset="0"/>
            </a:rPr>
            <a:t>Brand building</a:t>
          </a:r>
        </a:p>
      </dgm:t>
    </dgm:pt>
    <dgm:pt modelId="{B8799374-7AB4-41E0-8566-833A7D751563}" type="parTrans" cxnId="{053783AB-A0AC-4B27-AD9D-6587CE5D6727}">
      <dgm:prSet/>
      <dgm:spPr/>
      <dgm:t>
        <a:bodyPr/>
        <a:lstStyle/>
        <a:p>
          <a:endParaRPr lang="en-US"/>
        </a:p>
      </dgm:t>
    </dgm:pt>
    <dgm:pt modelId="{65297098-2B1A-4750-BFC6-623C856518B9}" type="sibTrans" cxnId="{053783AB-A0AC-4B27-AD9D-6587CE5D6727}">
      <dgm:prSet/>
      <dgm:spPr/>
      <dgm:t>
        <a:bodyPr/>
        <a:lstStyle/>
        <a:p>
          <a:endParaRPr lang="en-US"/>
        </a:p>
      </dgm:t>
    </dgm:pt>
    <dgm:pt modelId="{A8205EF7-4EFC-427B-B757-6C2B6D606E73}">
      <dgm:prSet custT="1"/>
      <dgm:spPr>
        <a:solidFill>
          <a:schemeClr val="tx2">
            <a:lumMod val="20000"/>
            <a:lumOff val="80000"/>
          </a:schemeClr>
        </a:solidFill>
        <a:ln>
          <a:solidFill>
            <a:schemeClr val="accent1"/>
          </a:solidFill>
        </a:ln>
      </dgm:spPr>
      <dgm:t>
        <a:bodyPr/>
        <a:lstStyle/>
        <a:p>
          <a:r>
            <a:rPr lang="en-US" sz="2400" dirty="0">
              <a:solidFill>
                <a:schemeClr val="tx1"/>
              </a:solidFill>
              <a:latin typeface="Algerian" pitchFamily="82" charset="0"/>
            </a:rPr>
            <a:t>Positioning </a:t>
          </a:r>
        </a:p>
      </dgm:t>
    </dgm:pt>
    <dgm:pt modelId="{19970CD5-F87C-4F80-98ED-82D5372826AD}" type="parTrans" cxnId="{F0615A9A-97CC-46E8-BE5D-47980B6BDA69}">
      <dgm:prSet/>
      <dgm:spPr/>
      <dgm:t>
        <a:bodyPr/>
        <a:lstStyle/>
        <a:p>
          <a:endParaRPr lang="en-US"/>
        </a:p>
      </dgm:t>
    </dgm:pt>
    <dgm:pt modelId="{1EAB5227-F3E6-40B0-BEA1-D34C8D963AE7}" type="sibTrans" cxnId="{F0615A9A-97CC-46E8-BE5D-47980B6BDA69}">
      <dgm:prSet/>
      <dgm:spPr/>
      <dgm:t>
        <a:bodyPr/>
        <a:lstStyle/>
        <a:p>
          <a:endParaRPr lang="en-US"/>
        </a:p>
      </dgm:t>
    </dgm:pt>
    <dgm:pt modelId="{B81EA4D1-6A74-4DB2-B308-A430A85667DC}">
      <dgm:prSet custT="1"/>
      <dgm:spPr>
        <a:solidFill>
          <a:schemeClr val="tx2">
            <a:lumMod val="20000"/>
            <a:lumOff val="80000"/>
          </a:schemeClr>
        </a:solidFill>
        <a:ln>
          <a:solidFill>
            <a:schemeClr val="tx1"/>
          </a:solidFill>
        </a:ln>
      </dgm:spPr>
      <dgm:t>
        <a:bodyPr/>
        <a:lstStyle/>
        <a:p>
          <a:r>
            <a:rPr lang="en-US" sz="2400" dirty="0">
              <a:solidFill>
                <a:schemeClr val="tx1"/>
              </a:solidFill>
              <a:latin typeface="Algerian" pitchFamily="82" charset="0"/>
            </a:rPr>
            <a:t>Call to Action</a:t>
          </a:r>
        </a:p>
      </dgm:t>
    </dgm:pt>
    <dgm:pt modelId="{675938F2-2D8C-49D5-ACF8-AD35ECA8499D}" type="parTrans" cxnId="{EF9BCA46-52D9-4118-8427-12B6BD06E271}">
      <dgm:prSet/>
      <dgm:spPr/>
      <dgm:t>
        <a:bodyPr/>
        <a:lstStyle/>
        <a:p>
          <a:endParaRPr lang="en-US"/>
        </a:p>
      </dgm:t>
    </dgm:pt>
    <dgm:pt modelId="{1DEC3988-2B85-4AD5-853E-F274313E683D}" type="sibTrans" cxnId="{EF9BCA46-52D9-4118-8427-12B6BD06E271}">
      <dgm:prSet/>
      <dgm:spPr/>
      <dgm:t>
        <a:bodyPr/>
        <a:lstStyle/>
        <a:p>
          <a:endParaRPr lang="en-US"/>
        </a:p>
      </dgm:t>
    </dgm:pt>
    <dgm:pt modelId="{696E6CDB-67B1-4FFF-918D-5E46B082CAE0}" type="pres">
      <dgm:prSet presAssocID="{6C10F343-41D8-4E1D-8A32-DBCAAD543CA2}" presName="linear" presStyleCnt="0">
        <dgm:presLayoutVars>
          <dgm:animLvl val="lvl"/>
          <dgm:resizeHandles val="exact"/>
        </dgm:presLayoutVars>
      </dgm:prSet>
      <dgm:spPr/>
    </dgm:pt>
    <dgm:pt modelId="{6B15B54D-4BC4-4305-BAE9-5AA68AD0B677}" type="pres">
      <dgm:prSet presAssocID="{096F2015-3CED-427F-B86A-6369941D07AD}" presName="parentText" presStyleLbl="node1" presStyleIdx="0" presStyleCnt="11">
        <dgm:presLayoutVars>
          <dgm:chMax val="0"/>
          <dgm:bulletEnabled val="1"/>
        </dgm:presLayoutVars>
      </dgm:prSet>
      <dgm:spPr/>
    </dgm:pt>
    <dgm:pt modelId="{F3D459C5-3F99-4A56-B766-B82B73627894}" type="pres">
      <dgm:prSet presAssocID="{D0E46726-4389-4614-9C2D-D1ECB6DECD10}" presName="spacer" presStyleCnt="0"/>
      <dgm:spPr/>
    </dgm:pt>
    <dgm:pt modelId="{6936CBEF-B689-4192-9BDD-5C536537A269}" type="pres">
      <dgm:prSet presAssocID="{AF92F368-053D-411B-B81C-298C90936E7B}" presName="parentText" presStyleLbl="node1" presStyleIdx="1" presStyleCnt="11">
        <dgm:presLayoutVars>
          <dgm:chMax val="0"/>
          <dgm:bulletEnabled val="1"/>
        </dgm:presLayoutVars>
      </dgm:prSet>
      <dgm:spPr/>
    </dgm:pt>
    <dgm:pt modelId="{E7B15F43-3151-4699-A37D-EE0EFA7E2711}" type="pres">
      <dgm:prSet presAssocID="{746C9632-20B2-4607-BF1D-2F55D95381F7}" presName="spacer" presStyleCnt="0"/>
      <dgm:spPr/>
    </dgm:pt>
    <dgm:pt modelId="{64D66AA8-0728-4B44-A79F-C9A7E67B9A01}" type="pres">
      <dgm:prSet presAssocID="{2D4ACAE5-53CD-41BF-94B1-132294F110E5}" presName="parentText" presStyleLbl="node1" presStyleIdx="2" presStyleCnt="11" custLinFactY="-2349" custLinFactNeighborY="-100000">
        <dgm:presLayoutVars>
          <dgm:chMax val="0"/>
          <dgm:bulletEnabled val="1"/>
        </dgm:presLayoutVars>
      </dgm:prSet>
      <dgm:spPr/>
    </dgm:pt>
    <dgm:pt modelId="{0E6BF7BF-1F11-4CAB-A93D-8DE9F91E950B}" type="pres">
      <dgm:prSet presAssocID="{9A373F46-3F0A-4775-978B-70BC9E6F49F9}" presName="spacer" presStyleCnt="0"/>
      <dgm:spPr/>
    </dgm:pt>
    <dgm:pt modelId="{C258C4E8-068A-4DAE-AACF-75692C08A8D6}" type="pres">
      <dgm:prSet presAssocID="{14407786-93DE-4A74-81CD-2CB48DA891FD}" presName="parentText" presStyleLbl="node1" presStyleIdx="3" presStyleCnt="11">
        <dgm:presLayoutVars>
          <dgm:chMax val="0"/>
          <dgm:bulletEnabled val="1"/>
        </dgm:presLayoutVars>
      </dgm:prSet>
      <dgm:spPr/>
    </dgm:pt>
    <dgm:pt modelId="{CE43AD3C-8A30-4946-BE94-EE7C3241EDDA}" type="pres">
      <dgm:prSet presAssocID="{6142DBD1-B1C9-4B7A-B8D2-5306A83D1108}" presName="spacer" presStyleCnt="0"/>
      <dgm:spPr/>
    </dgm:pt>
    <dgm:pt modelId="{37951A99-DAD9-492D-993F-73E4F37ED168}" type="pres">
      <dgm:prSet presAssocID="{721C5FAA-818C-477D-8DF9-C69BCD283DCF}" presName="parentText" presStyleLbl="node1" presStyleIdx="4" presStyleCnt="11" custLinFactNeighborY="47918">
        <dgm:presLayoutVars>
          <dgm:chMax val="0"/>
          <dgm:bulletEnabled val="1"/>
        </dgm:presLayoutVars>
      </dgm:prSet>
      <dgm:spPr/>
    </dgm:pt>
    <dgm:pt modelId="{E2AF0B7C-B9D3-410D-B0A7-D9EFBC61D790}" type="pres">
      <dgm:prSet presAssocID="{DE45CBE1-F6CA-46FB-B8C9-4C52054122A1}" presName="spacer" presStyleCnt="0"/>
      <dgm:spPr/>
    </dgm:pt>
    <dgm:pt modelId="{7DAE8CD0-5DBF-4456-AD22-F725541EEFF9}" type="pres">
      <dgm:prSet presAssocID="{8095E578-5993-450F-8EFB-1C7735A96A56}" presName="parentText" presStyleLbl="node1" presStyleIdx="5" presStyleCnt="11">
        <dgm:presLayoutVars>
          <dgm:chMax val="0"/>
          <dgm:bulletEnabled val="1"/>
        </dgm:presLayoutVars>
      </dgm:prSet>
      <dgm:spPr/>
    </dgm:pt>
    <dgm:pt modelId="{491DC3F7-F22B-41AA-983A-6E071A66F173}" type="pres">
      <dgm:prSet presAssocID="{65297098-2B1A-4750-BFC6-623C856518B9}" presName="spacer" presStyleCnt="0"/>
      <dgm:spPr/>
    </dgm:pt>
    <dgm:pt modelId="{7061EFAF-5D41-482A-92D5-C92274241454}" type="pres">
      <dgm:prSet presAssocID="{DC6EA0B1-4145-45E8-BC90-58D5FA33DC5F}" presName="parentText" presStyleLbl="node1" presStyleIdx="6" presStyleCnt="11" custLinFactNeighborY="-85539">
        <dgm:presLayoutVars>
          <dgm:chMax val="0"/>
          <dgm:bulletEnabled val="1"/>
        </dgm:presLayoutVars>
      </dgm:prSet>
      <dgm:spPr/>
    </dgm:pt>
    <dgm:pt modelId="{0B83F560-53C6-4B53-80E4-5DE300B11362}" type="pres">
      <dgm:prSet presAssocID="{801D8FEF-DF92-40EC-A406-E618FD6AE67D}" presName="spacer" presStyleCnt="0"/>
      <dgm:spPr/>
    </dgm:pt>
    <dgm:pt modelId="{7E35DE18-C19A-4753-98C2-2FC6361BCDB8}" type="pres">
      <dgm:prSet presAssocID="{A8205EF7-4EFC-427B-B757-6C2B6D606E73}" presName="parentText" presStyleLbl="node1" presStyleIdx="7" presStyleCnt="11">
        <dgm:presLayoutVars>
          <dgm:chMax val="0"/>
          <dgm:bulletEnabled val="1"/>
        </dgm:presLayoutVars>
      </dgm:prSet>
      <dgm:spPr/>
    </dgm:pt>
    <dgm:pt modelId="{6714AD5C-3DB5-4EA0-868D-7314D1914761}" type="pres">
      <dgm:prSet presAssocID="{1EAB5227-F3E6-40B0-BEA1-D34C8D963AE7}" presName="spacer" presStyleCnt="0"/>
      <dgm:spPr/>
    </dgm:pt>
    <dgm:pt modelId="{058C1E0C-6129-488C-8FAF-7168BB58EE82}" type="pres">
      <dgm:prSet presAssocID="{E0624138-54E3-4667-B2A1-5BFD3DD83866}" presName="parentText" presStyleLbl="node1" presStyleIdx="8" presStyleCnt="11" custLinFactNeighborY="-758">
        <dgm:presLayoutVars>
          <dgm:chMax val="0"/>
          <dgm:bulletEnabled val="1"/>
        </dgm:presLayoutVars>
      </dgm:prSet>
      <dgm:spPr/>
    </dgm:pt>
    <dgm:pt modelId="{6214B927-B0B6-4BBD-AFAA-EC5920B1CBA6}" type="pres">
      <dgm:prSet presAssocID="{0D8C1ECA-2C87-4741-83BE-6242449CC25B}" presName="spacer" presStyleCnt="0"/>
      <dgm:spPr/>
    </dgm:pt>
    <dgm:pt modelId="{2AB8BEF0-580A-4DFE-8597-8FCFEAB8C2AF}" type="pres">
      <dgm:prSet presAssocID="{AC4B683E-7597-405C-B248-EBBD982049C3}" presName="parentText" presStyleLbl="node1" presStyleIdx="9" presStyleCnt="11">
        <dgm:presLayoutVars>
          <dgm:chMax val="0"/>
          <dgm:bulletEnabled val="1"/>
        </dgm:presLayoutVars>
      </dgm:prSet>
      <dgm:spPr/>
    </dgm:pt>
    <dgm:pt modelId="{D41E7F56-B75E-4EE1-AD08-50ED2CD85B50}" type="pres">
      <dgm:prSet presAssocID="{65B4BE95-4939-4595-8156-4E44BDF36922}" presName="spacer" presStyleCnt="0"/>
      <dgm:spPr/>
    </dgm:pt>
    <dgm:pt modelId="{87C4A027-841D-4A4C-B81B-E9D610E0F07B}" type="pres">
      <dgm:prSet presAssocID="{B81EA4D1-6A74-4DB2-B308-A430A85667DC}" presName="parentText" presStyleLbl="node1" presStyleIdx="10" presStyleCnt="11" custLinFactY="-97651" custLinFactNeighborX="1111" custLinFactNeighborY="-100000">
        <dgm:presLayoutVars>
          <dgm:chMax val="0"/>
          <dgm:bulletEnabled val="1"/>
        </dgm:presLayoutVars>
      </dgm:prSet>
      <dgm:spPr/>
    </dgm:pt>
  </dgm:ptLst>
  <dgm:cxnLst>
    <dgm:cxn modelId="{2C7F6802-91F4-4A72-8674-C3007938D23A}" srcId="{6C10F343-41D8-4E1D-8A32-DBCAAD543CA2}" destId="{AF92F368-053D-411B-B81C-298C90936E7B}" srcOrd="1" destOrd="0" parTransId="{F0CEF3A8-2D31-4743-8B0A-A0D1B486F284}" sibTransId="{746C9632-20B2-4607-BF1D-2F55D95381F7}"/>
    <dgm:cxn modelId="{43509C02-B4E6-4C50-B0E0-7F2191A093B1}" type="presOf" srcId="{AF92F368-053D-411B-B81C-298C90936E7B}" destId="{6936CBEF-B689-4192-9BDD-5C536537A269}" srcOrd="0" destOrd="0" presId="urn:microsoft.com/office/officeart/2005/8/layout/vList2"/>
    <dgm:cxn modelId="{FCD5C324-2C10-4D32-8C73-5D921312054B}" type="presOf" srcId="{096F2015-3CED-427F-B86A-6369941D07AD}" destId="{6B15B54D-4BC4-4305-BAE9-5AA68AD0B677}" srcOrd="0" destOrd="0" presId="urn:microsoft.com/office/officeart/2005/8/layout/vList2"/>
    <dgm:cxn modelId="{C7D2D726-F878-4C42-99BD-38B659E43C5D}" type="presOf" srcId="{E0624138-54E3-4667-B2A1-5BFD3DD83866}" destId="{058C1E0C-6129-488C-8FAF-7168BB58EE82}" srcOrd="0" destOrd="0" presId="urn:microsoft.com/office/officeart/2005/8/layout/vList2"/>
    <dgm:cxn modelId="{294BF32E-9D51-4E34-98F3-84080786F725}" srcId="{6C10F343-41D8-4E1D-8A32-DBCAAD543CA2}" destId="{096F2015-3CED-427F-B86A-6369941D07AD}" srcOrd="0" destOrd="0" parTransId="{102B46A4-8F37-474C-9923-5A2EDB6DAF8F}" sibTransId="{D0E46726-4389-4614-9C2D-D1ECB6DECD10}"/>
    <dgm:cxn modelId="{A042F937-C91D-4A8F-8BD6-8C6C4AA18764}" type="presOf" srcId="{6C10F343-41D8-4E1D-8A32-DBCAAD543CA2}" destId="{696E6CDB-67B1-4FFF-918D-5E46B082CAE0}" srcOrd="0" destOrd="0" presId="urn:microsoft.com/office/officeart/2005/8/layout/vList2"/>
    <dgm:cxn modelId="{26C2E33F-17F1-4FD5-BB56-24FED4165420}" type="presOf" srcId="{8095E578-5993-450F-8EFB-1C7735A96A56}" destId="{7DAE8CD0-5DBF-4456-AD22-F725541EEFF9}" srcOrd="0" destOrd="0" presId="urn:microsoft.com/office/officeart/2005/8/layout/vList2"/>
    <dgm:cxn modelId="{82E0B85B-950B-4F71-8226-53BE5360F392}" type="presOf" srcId="{DC6EA0B1-4145-45E8-BC90-58D5FA33DC5F}" destId="{7061EFAF-5D41-482A-92D5-C92274241454}" srcOrd="0" destOrd="0" presId="urn:microsoft.com/office/officeart/2005/8/layout/vList2"/>
    <dgm:cxn modelId="{EF9BCA46-52D9-4118-8427-12B6BD06E271}" srcId="{6C10F343-41D8-4E1D-8A32-DBCAAD543CA2}" destId="{B81EA4D1-6A74-4DB2-B308-A430A85667DC}" srcOrd="10" destOrd="0" parTransId="{675938F2-2D8C-49D5-ACF8-AD35ECA8499D}" sibTransId="{1DEC3988-2B85-4AD5-853E-F274313E683D}"/>
    <dgm:cxn modelId="{DF0CDD5A-D00A-44C8-961D-B0A09DEDC5F4}" type="presOf" srcId="{2D4ACAE5-53CD-41BF-94B1-132294F110E5}" destId="{64D66AA8-0728-4B44-A79F-C9A7E67B9A01}" srcOrd="0" destOrd="0" presId="urn:microsoft.com/office/officeart/2005/8/layout/vList2"/>
    <dgm:cxn modelId="{7288EE8C-85C3-4693-83CD-8103C62AB943}" srcId="{6C10F343-41D8-4E1D-8A32-DBCAAD543CA2}" destId="{E0624138-54E3-4667-B2A1-5BFD3DD83866}" srcOrd="8" destOrd="0" parTransId="{0E713D45-AA2D-478D-AE97-AF80DBD3FCD8}" sibTransId="{0D8C1ECA-2C87-4741-83BE-6242449CC25B}"/>
    <dgm:cxn modelId="{D4148B91-0FA9-49D0-B507-355267DCD9C0}" srcId="{6C10F343-41D8-4E1D-8A32-DBCAAD543CA2}" destId="{AC4B683E-7597-405C-B248-EBBD982049C3}" srcOrd="9" destOrd="0" parTransId="{A2CC43C2-278D-4FA9-9B53-09A0AB795DFF}" sibTransId="{65B4BE95-4939-4595-8156-4E44BDF36922}"/>
    <dgm:cxn modelId="{F0615A9A-97CC-46E8-BE5D-47980B6BDA69}" srcId="{6C10F343-41D8-4E1D-8A32-DBCAAD543CA2}" destId="{A8205EF7-4EFC-427B-B757-6C2B6D606E73}" srcOrd="7" destOrd="0" parTransId="{19970CD5-F87C-4F80-98ED-82D5372826AD}" sibTransId="{1EAB5227-F3E6-40B0-BEA1-D34C8D963AE7}"/>
    <dgm:cxn modelId="{053783AB-A0AC-4B27-AD9D-6587CE5D6727}" srcId="{6C10F343-41D8-4E1D-8A32-DBCAAD543CA2}" destId="{8095E578-5993-450F-8EFB-1C7735A96A56}" srcOrd="5" destOrd="0" parTransId="{B8799374-7AB4-41E0-8566-833A7D751563}" sibTransId="{65297098-2B1A-4750-BFC6-623C856518B9}"/>
    <dgm:cxn modelId="{289229AF-924D-4C31-BABD-4FFC0E05BF0A}" type="presOf" srcId="{A8205EF7-4EFC-427B-B757-6C2B6D606E73}" destId="{7E35DE18-C19A-4753-98C2-2FC6361BCDB8}" srcOrd="0" destOrd="0" presId="urn:microsoft.com/office/officeart/2005/8/layout/vList2"/>
    <dgm:cxn modelId="{08B10BB1-ADA9-4346-8015-4CD6BE63232C}" srcId="{6C10F343-41D8-4E1D-8A32-DBCAAD543CA2}" destId="{DC6EA0B1-4145-45E8-BC90-58D5FA33DC5F}" srcOrd="6" destOrd="0" parTransId="{6CB9D2A9-39D5-4DB6-B1C2-A5D212D95ED7}" sibTransId="{801D8FEF-DF92-40EC-A406-E618FD6AE67D}"/>
    <dgm:cxn modelId="{163360B3-A531-4A13-B548-130383171F09}" srcId="{6C10F343-41D8-4E1D-8A32-DBCAAD543CA2}" destId="{721C5FAA-818C-477D-8DF9-C69BCD283DCF}" srcOrd="4" destOrd="0" parTransId="{AA9F806F-3E9C-4A6C-8B44-D4652F182641}" sibTransId="{DE45CBE1-F6CA-46FB-B8C9-4C52054122A1}"/>
    <dgm:cxn modelId="{37A8FCC2-C24C-473E-8685-B06F6C2A6D0D}" srcId="{6C10F343-41D8-4E1D-8A32-DBCAAD543CA2}" destId="{14407786-93DE-4A74-81CD-2CB48DA891FD}" srcOrd="3" destOrd="0" parTransId="{8C774200-DF6D-41BA-8B3A-3407C746C2C8}" sibTransId="{6142DBD1-B1C9-4B7A-B8D2-5306A83D1108}"/>
    <dgm:cxn modelId="{BCD0AECC-3E4C-4860-95DA-14B67A3473EC}" type="presOf" srcId="{AC4B683E-7597-405C-B248-EBBD982049C3}" destId="{2AB8BEF0-580A-4DFE-8597-8FCFEAB8C2AF}" srcOrd="0" destOrd="0" presId="urn:microsoft.com/office/officeart/2005/8/layout/vList2"/>
    <dgm:cxn modelId="{551259D6-EA3B-4B56-967A-F69CE01BECF4}" srcId="{6C10F343-41D8-4E1D-8A32-DBCAAD543CA2}" destId="{2D4ACAE5-53CD-41BF-94B1-132294F110E5}" srcOrd="2" destOrd="0" parTransId="{1AAD0583-F127-4529-9B1E-F1C62AD40410}" sibTransId="{9A373F46-3F0A-4775-978B-70BC9E6F49F9}"/>
    <dgm:cxn modelId="{E00E06EB-AF2E-42A1-B9B2-C27911790BAA}" type="presOf" srcId="{721C5FAA-818C-477D-8DF9-C69BCD283DCF}" destId="{37951A99-DAD9-492D-993F-73E4F37ED168}" srcOrd="0" destOrd="0" presId="urn:microsoft.com/office/officeart/2005/8/layout/vList2"/>
    <dgm:cxn modelId="{449261F5-D7D8-4936-821F-AB3F1A034506}" type="presOf" srcId="{B81EA4D1-6A74-4DB2-B308-A430A85667DC}" destId="{87C4A027-841D-4A4C-B81B-E9D610E0F07B}" srcOrd="0" destOrd="0" presId="urn:microsoft.com/office/officeart/2005/8/layout/vList2"/>
    <dgm:cxn modelId="{F466CDFB-8085-48DD-A2C3-8B454408771F}" type="presOf" srcId="{14407786-93DE-4A74-81CD-2CB48DA891FD}" destId="{C258C4E8-068A-4DAE-AACF-75692C08A8D6}" srcOrd="0" destOrd="0" presId="urn:microsoft.com/office/officeart/2005/8/layout/vList2"/>
    <dgm:cxn modelId="{BC962A7F-1D46-4BA5-A0B4-FA882217073D}" type="presParOf" srcId="{696E6CDB-67B1-4FFF-918D-5E46B082CAE0}" destId="{6B15B54D-4BC4-4305-BAE9-5AA68AD0B677}" srcOrd="0" destOrd="0" presId="urn:microsoft.com/office/officeart/2005/8/layout/vList2"/>
    <dgm:cxn modelId="{C23B4C11-04FB-4624-98A6-078B57340C8D}" type="presParOf" srcId="{696E6CDB-67B1-4FFF-918D-5E46B082CAE0}" destId="{F3D459C5-3F99-4A56-B766-B82B73627894}" srcOrd="1" destOrd="0" presId="urn:microsoft.com/office/officeart/2005/8/layout/vList2"/>
    <dgm:cxn modelId="{77A4C81F-9EAC-451F-A6AB-B26D723DC8AD}" type="presParOf" srcId="{696E6CDB-67B1-4FFF-918D-5E46B082CAE0}" destId="{6936CBEF-B689-4192-9BDD-5C536537A269}" srcOrd="2" destOrd="0" presId="urn:microsoft.com/office/officeart/2005/8/layout/vList2"/>
    <dgm:cxn modelId="{98F6D7C4-9759-4955-B9CA-7497393F061C}" type="presParOf" srcId="{696E6CDB-67B1-4FFF-918D-5E46B082CAE0}" destId="{E7B15F43-3151-4699-A37D-EE0EFA7E2711}" srcOrd="3" destOrd="0" presId="urn:microsoft.com/office/officeart/2005/8/layout/vList2"/>
    <dgm:cxn modelId="{952F348C-B558-4CE2-B83F-F59B1E1E5A16}" type="presParOf" srcId="{696E6CDB-67B1-4FFF-918D-5E46B082CAE0}" destId="{64D66AA8-0728-4B44-A79F-C9A7E67B9A01}" srcOrd="4" destOrd="0" presId="urn:microsoft.com/office/officeart/2005/8/layout/vList2"/>
    <dgm:cxn modelId="{0E7AD9FD-A9B9-4EEF-A8C3-1A7E07C28CA3}" type="presParOf" srcId="{696E6CDB-67B1-4FFF-918D-5E46B082CAE0}" destId="{0E6BF7BF-1F11-4CAB-A93D-8DE9F91E950B}" srcOrd="5" destOrd="0" presId="urn:microsoft.com/office/officeart/2005/8/layout/vList2"/>
    <dgm:cxn modelId="{A93690B0-936B-4C86-9A7C-573DBB01A245}" type="presParOf" srcId="{696E6CDB-67B1-4FFF-918D-5E46B082CAE0}" destId="{C258C4E8-068A-4DAE-AACF-75692C08A8D6}" srcOrd="6" destOrd="0" presId="urn:microsoft.com/office/officeart/2005/8/layout/vList2"/>
    <dgm:cxn modelId="{0F9BF1B8-A357-439D-AD3B-797502B70CBF}" type="presParOf" srcId="{696E6CDB-67B1-4FFF-918D-5E46B082CAE0}" destId="{CE43AD3C-8A30-4946-BE94-EE7C3241EDDA}" srcOrd="7" destOrd="0" presId="urn:microsoft.com/office/officeart/2005/8/layout/vList2"/>
    <dgm:cxn modelId="{EED813A0-299A-4A45-B7B1-9970F389059A}" type="presParOf" srcId="{696E6CDB-67B1-4FFF-918D-5E46B082CAE0}" destId="{37951A99-DAD9-492D-993F-73E4F37ED168}" srcOrd="8" destOrd="0" presId="urn:microsoft.com/office/officeart/2005/8/layout/vList2"/>
    <dgm:cxn modelId="{BCD09168-4128-4454-B450-D8CA46AFB070}" type="presParOf" srcId="{696E6CDB-67B1-4FFF-918D-5E46B082CAE0}" destId="{E2AF0B7C-B9D3-410D-B0A7-D9EFBC61D790}" srcOrd="9" destOrd="0" presId="urn:microsoft.com/office/officeart/2005/8/layout/vList2"/>
    <dgm:cxn modelId="{E2736D3B-FB4B-46A7-908F-222B543ADC8A}" type="presParOf" srcId="{696E6CDB-67B1-4FFF-918D-5E46B082CAE0}" destId="{7DAE8CD0-5DBF-4456-AD22-F725541EEFF9}" srcOrd="10" destOrd="0" presId="urn:microsoft.com/office/officeart/2005/8/layout/vList2"/>
    <dgm:cxn modelId="{1BE6A1D3-068F-4CD1-BD2C-FCA38A4C4CE5}" type="presParOf" srcId="{696E6CDB-67B1-4FFF-918D-5E46B082CAE0}" destId="{491DC3F7-F22B-41AA-983A-6E071A66F173}" srcOrd="11" destOrd="0" presId="urn:microsoft.com/office/officeart/2005/8/layout/vList2"/>
    <dgm:cxn modelId="{4739B05B-5206-4FC7-ABEA-BAD574D65952}" type="presParOf" srcId="{696E6CDB-67B1-4FFF-918D-5E46B082CAE0}" destId="{7061EFAF-5D41-482A-92D5-C92274241454}" srcOrd="12" destOrd="0" presId="urn:microsoft.com/office/officeart/2005/8/layout/vList2"/>
    <dgm:cxn modelId="{965D38BE-0FD9-4B14-B60E-53137EE5D9C1}" type="presParOf" srcId="{696E6CDB-67B1-4FFF-918D-5E46B082CAE0}" destId="{0B83F560-53C6-4B53-80E4-5DE300B11362}" srcOrd="13" destOrd="0" presId="urn:microsoft.com/office/officeart/2005/8/layout/vList2"/>
    <dgm:cxn modelId="{482775A5-C771-4938-B5B1-6BC108346CA9}" type="presParOf" srcId="{696E6CDB-67B1-4FFF-918D-5E46B082CAE0}" destId="{7E35DE18-C19A-4753-98C2-2FC6361BCDB8}" srcOrd="14" destOrd="0" presId="urn:microsoft.com/office/officeart/2005/8/layout/vList2"/>
    <dgm:cxn modelId="{4B69ECA3-2B0C-48BF-AC62-A9AEA71801C7}" type="presParOf" srcId="{696E6CDB-67B1-4FFF-918D-5E46B082CAE0}" destId="{6714AD5C-3DB5-4EA0-868D-7314D1914761}" srcOrd="15" destOrd="0" presId="urn:microsoft.com/office/officeart/2005/8/layout/vList2"/>
    <dgm:cxn modelId="{F40936A0-1FF8-41DE-A26B-C89700F19147}" type="presParOf" srcId="{696E6CDB-67B1-4FFF-918D-5E46B082CAE0}" destId="{058C1E0C-6129-488C-8FAF-7168BB58EE82}" srcOrd="16" destOrd="0" presId="urn:microsoft.com/office/officeart/2005/8/layout/vList2"/>
    <dgm:cxn modelId="{BE73A8E8-A880-4E04-B1C5-C28CA057CE0D}" type="presParOf" srcId="{696E6CDB-67B1-4FFF-918D-5E46B082CAE0}" destId="{6214B927-B0B6-4BBD-AFAA-EC5920B1CBA6}" srcOrd="17" destOrd="0" presId="urn:microsoft.com/office/officeart/2005/8/layout/vList2"/>
    <dgm:cxn modelId="{A7277E8E-6D5C-442A-8D8A-282951C70047}" type="presParOf" srcId="{696E6CDB-67B1-4FFF-918D-5E46B082CAE0}" destId="{2AB8BEF0-580A-4DFE-8597-8FCFEAB8C2AF}" srcOrd="18" destOrd="0" presId="urn:microsoft.com/office/officeart/2005/8/layout/vList2"/>
    <dgm:cxn modelId="{3E9ABA89-0605-4A0E-8BCF-B746506531FF}" type="presParOf" srcId="{696E6CDB-67B1-4FFF-918D-5E46B082CAE0}" destId="{D41E7F56-B75E-4EE1-AD08-50ED2CD85B50}" srcOrd="19" destOrd="0" presId="urn:microsoft.com/office/officeart/2005/8/layout/vList2"/>
    <dgm:cxn modelId="{9F0EE444-25D9-45E1-BE52-F13203331CCC}" type="presParOf" srcId="{696E6CDB-67B1-4FFF-918D-5E46B082CAE0}" destId="{87C4A027-841D-4A4C-B81B-E9D610E0F07B}" srcOrd="2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9DAB8F1-BD47-49FE-A6F9-CA2ECD707A97}" type="doc">
      <dgm:prSet loTypeId="urn:microsoft.com/office/officeart/2005/8/layout/pyramid1" loCatId="pyramid" qsTypeId="urn:microsoft.com/office/officeart/2005/8/quickstyle/simple1" qsCatId="simple" csTypeId="urn:microsoft.com/office/officeart/2005/8/colors/accent1_2" csCatId="accent1" phldr="1"/>
      <dgm:spPr/>
    </dgm:pt>
    <dgm:pt modelId="{2A924644-D42A-4F62-90A1-5EB3560074F1}">
      <dgm:prSet phldrT="[Text]" custT="1"/>
      <dgm:spPr>
        <a:solidFill>
          <a:srgbClr val="FFFFCC"/>
        </a:solidFill>
      </dgm:spPr>
      <dgm:t>
        <a:bodyPr/>
        <a:lstStyle/>
        <a:p>
          <a:r>
            <a:rPr lang="en-US" sz="2000" dirty="0"/>
            <a:t>8%</a:t>
          </a:r>
        </a:p>
        <a:p>
          <a:r>
            <a:rPr lang="en-US" sz="2000" dirty="0"/>
            <a:t>Repurchase</a:t>
          </a:r>
        </a:p>
      </dgm:t>
    </dgm:pt>
    <dgm:pt modelId="{A4063F95-BCCA-40C5-98F8-173D27F4DD5F}" type="parTrans" cxnId="{A165D5D3-394F-4361-ABE7-B8282CA0EDD7}">
      <dgm:prSet/>
      <dgm:spPr/>
      <dgm:t>
        <a:bodyPr/>
        <a:lstStyle/>
        <a:p>
          <a:endParaRPr lang="en-US" sz="2000"/>
        </a:p>
      </dgm:t>
    </dgm:pt>
    <dgm:pt modelId="{2187E983-4D7C-47D0-9E6C-4169E7D4F2EC}" type="sibTrans" cxnId="{A165D5D3-394F-4361-ABE7-B8282CA0EDD7}">
      <dgm:prSet/>
      <dgm:spPr/>
      <dgm:t>
        <a:bodyPr/>
        <a:lstStyle/>
        <a:p>
          <a:endParaRPr lang="en-US" sz="2000"/>
        </a:p>
      </dgm:t>
    </dgm:pt>
    <dgm:pt modelId="{A5837B88-33F2-4D76-B37D-E36D193A3B99}">
      <dgm:prSet phldrT="[Text]" custT="1"/>
      <dgm:spPr>
        <a:solidFill>
          <a:srgbClr val="CCFFCC"/>
        </a:solidFill>
      </dgm:spPr>
      <dgm:t>
        <a:bodyPr/>
        <a:lstStyle/>
        <a:p>
          <a:r>
            <a:rPr lang="en-US" sz="2000" dirty="0"/>
            <a:t>20% trial</a:t>
          </a:r>
        </a:p>
      </dgm:t>
    </dgm:pt>
    <dgm:pt modelId="{CD736C71-D4F4-49D4-A2B6-564FFA4C046C}" type="parTrans" cxnId="{E777607B-5459-478C-A710-F9B808A13569}">
      <dgm:prSet/>
      <dgm:spPr/>
      <dgm:t>
        <a:bodyPr/>
        <a:lstStyle/>
        <a:p>
          <a:endParaRPr lang="en-US" sz="2000"/>
        </a:p>
      </dgm:t>
    </dgm:pt>
    <dgm:pt modelId="{1D2AB85B-61C8-4CED-9440-F6685CF82C36}" type="sibTrans" cxnId="{E777607B-5459-478C-A710-F9B808A13569}">
      <dgm:prSet/>
      <dgm:spPr/>
      <dgm:t>
        <a:bodyPr/>
        <a:lstStyle/>
        <a:p>
          <a:endParaRPr lang="en-US" sz="2000"/>
        </a:p>
      </dgm:t>
    </dgm:pt>
    <dgm:pt modelId="{8B4366A5-A497-4EFE-A4F9-3F7911A9633B}">
      <dgm:prSet phldrT="[Text]" custT="1"/>
      <dgm:spPr>
        <a:solidFill>
          <a:srgbClr val="FFFFCC"/>
        </a:solidFill>
      </dgm:spPr>
      <dgm:t>
        <a:bodyPr/>
        <a:lstStyle/>
        <a:p>
          <a:r>
            <a:rPr lang="en-US" sz="2000" dirty="0"/>
            <a:t>25% </a:t>
          </a:r>
          <a:r>
            <a:rPr lang="en-US" sz="2000" dirty="0" err="1"/>
            <a:t>preferances</a:t>
          </a:r>
          <a:endParaRPr lang="en-US" sz="2000" dirty="0"/>
        </a:p>
      </dgm:t>
    </dgm:pt>
    <dgm:pt modelId="{7A60C7DE-5C2A-472A-8176-4BE2DF88B2CC}" type="parTrans" cxnId="{55C160E8-C917-4477-9C12-BC1CBCFF2A4F}">
      <dgm:prSet/>
      <dgm:spPr/>
      <dgm:t>
        <a:bodyPr/>
        <a:lstStyle/>
        <a:p>
          <a:endParaRPr lang="en-US" sz="2000"/>
        </a:p>
      </dgm:t>
    </dgm:pt>
    <dgm:pt modelId="{566DDAB4-45BD-4A63-A667-F65B0761C3E6}" type="sibTrans" cxnId="{55C160E8-C917-4477-9C12-BC1CBCFF2A4F}">
      <dgm:prSet/>
      <dgm:spPr/>
      <dgm:t>
        <a:bodyPr/>
        <a:lstStyle/>
        <a:p>
          <a:endParaRPr lang="en-US" sz="2000"/>
        </a:p>
      </dgm:t>
    </dgm:pt>
    <dgm:pt modelId="{3F895196-3EBB-4ED4-97D8-BF9904FEC0B3}">
      <dgm:prSet custT="1"/>
      <dgm:spPr>
        <a:solidFill>
          <a:srgbClr val="CCFFCC"/>
        </a:solidFill>
      </dgm:spPr>
      <dgm:t>
        <a:bodyPr/>
        <a:lstStyle/>
        <a:p>
          <a:r>
            <a:rPr lang="en-US" sz="2000" dirty="0"/>
            <a:t>40% liking</a:t>
          </a:r>
        </a:p>
      </dgm:t>
    </dgm:pt>
    <dgm:pt modelId="{47CB363E-D3A5-4CD8-A420-45F052170E71}" type="parTrans" cxnId="{0915F3DF-4E09-41D3-8786-FB0A8436F52F}">
      <dgm:prSet/>
      <dgm:spPr/>
      <dgm:t>
        <a:bodyPr/>
        <a:lstStyle/>
        <a:p>
          <a:endParaRPr lang="en-US" sz="2000"/>
        </a:p>
      </dgm:t>
    </dgm:pt>
    <dgm:pt modelId="{23D6FE34-24E3-48F1-A7ED-AD1C41D6F1AB}" type="sibTrans" cxnId="{0915F3DF-4E09-41D3-8786-FB0A8436F52F}">
      <dgm:prSet/>
      <dgm:spPr/>
      <dgm:t>
        <a:bodyPr/>
        <a:lstStyle/>
        <a:p>
          <a:endParaRPr lang="en-US" sz="2000"/>
        </a:p>
      </dgm:t>
    </dgm:pt>
    <dgm:pt modelId="{E9785019-F423-4F2E-9837-898DAD1D9B44}">
      <dgm:prSet custT="1"/>
      <dgm:spPr>
        <a:solidFill>
          <a:srgbClr val="FFFFCC"/>
        </a:solidFill>
      </dgm:spPr>
      <dgm:t>
        <a:bodyPr/>
        <a:lstStyle/>
        <a:p>
          <a:r>
            <a:rPr lang="en-US" sz="2000" dirty="0"/>
            <a:t>70% knowledge /</a:t>
          </a:r>
          <a:r>
            <a:rPr lang="en-US" sz="2000" dirty="0" err="1"/>
            <a:t>comperehension</a:t>
          </a:r>
          <a:endParaRPr lang="en-US" sz="2000" dirty="0"/>
        </a:p>
      </dgm:t>
    </dgm:pt>
    <dgm:pt modelId="{2053256F-DF3F-4E07-86BF-6BAB2B836515}" type="parTrans" cxnId="{7FBC50AC-091E-476C-B2B6-48538279B333}">
      <dgm:prSet/>
      <dgm:spPr/>
      <dgm:t>
        <a:bodyPr/>
        <a:lstStyle/>
        <a:p>
          <a:endParaRPr lang="en-US" sz="2000"/>
        </a:p>
      </dgm:t>
    </dgm:pt>
    <dgm:pt modelId="{DC9C4944-DE2E-4928-A2B3-1A97241F965B}" type="sibTrans" cxnId="{7FBC50AC-091E-476C-B2B6-48538279B333}">
      <dgm:prSet/>
      <dgm:spPr/>
      <dgm:t>
        <a:bodyPr/>
        <a:lstStyle/>
        <a:p>
          <a:endParaRPr lang="en-US" sz="2000"/>
        </a:p>
      </dgm:t>
    </dgm:pt>
    <dgm:pt modelId="{F1696BD7-D031-4563-9350-617FE5D4D558}">
      <dgm:prSet custT="1"/>
      <dgm:spPr>
        <a:solidFill>
          <a:srgbClr val="CCFFCC"/>
        </a:solidFill>
      </dgm:spPr>
      <dgm:t>
        <a:bodyPr/>
        <a:lstStyle/>
        <a:p>
          <a:r>
            <a:rPr lang="en-US" sz="2000" dirty="0"/>
            <a:t>90%awareness</a:t>
          </a:r>
        </a:p>
      </dgm:t>
    </dgm:pt>
    <dgm:pt modelId="{B61F2019-76D2-4977-83BC-5DFAB48B73B8}" type="parTrans" cxnId="{C67295FD-8FEF-447D-8767-4470283A2EAA}">
      <dgm:prSet/>
      <dgm:spPr/>
      <dgm:t>
        <a:bodyPr/>
        <a:lstStyle/>
        <a:p>
          <a:endParaRPr lang="en-US" sz="2000"/>
        </a:p>
      </dgm:t>
    </dgm:pt>
    <dgm:pt modelId="{47B02967-E251-454D-9C4C-E38CD86BF2F5}" type="sibTrans" cxnId="{C67295FD-8FEF-447D-8767-4470283A2EAA}">
      <dgm:prSet/>
      <dgm:spPr/>
      <dgm:t>
        <a:bodyPr/>
        <a:lstStyle/>
        <a:p>
          <a:endParaRPr lang="en-US" sz="2000"/>
        </a:p>
      </dgm:t>
    </dgm:pt>
    <dgm:pt modelId="{BE1F475B-1911-434C-AB19-107696AF9753}" type="pres">
      <dgm:prSet presAssocID="{29DAB8F1-BD47-49FE-A6F9-CA2ECD707A97}" presName="Name0" presStyleCnt="0">
        <dgm:presLayoutVars>
          <dgm:dir/>
          <dgm:animLvl val="lvl"/>
          <dgm:resizeHandles val="exact"/>
        </dgm:presLayoutVars>
      </dgm:prSet>
      <dgm:spPr/>
    </dgm:pt>
    <dgm:pt modelId="{93CA2D73-C154-4976-B0B5-6622ED3F39A9}" type="pres">
      <dgm:prSet presAssocID="{2A924644-D42A-4F62-90A1-5EB3560074F1}" presName="Name8" presStyleCnt="0"/>
      <dgm:spPr/>
    </dgm:pt>
    <dgm:pt modelId="{FF540507-B1C9-4C2C-83AC-E51352CC179F}" type="pres">
      <dgm:prSet presAssocID="{2A924644-D42A-4F62-90A1-5EB3560074F1}" presName="level" presStyleLbl="node1" presStyleIdx="0" presStyleCnt="6" custScaleX="112024" custScaleY="145237" custLinFactNeighborX="-3488" custLinFactNeighborY="18176">
        <dgm:presLayoutVars>
          <dgm:chMax val="1"/>
          <dgm:bulletEnabled val="1"/>
        </dgm:presLayoutVars>
      </dgm:prSet>
      <dgm:spPr/>
    </dgm:pt>
    <dgm:pt modelId="{ADE40454-DEE6-46D5-9830-0BAAEE519702}" type="pres">
      <dgm:prSet presAssocID="{2A924644-D42A-4F62-90A1-5EB3560074F1}" presName="levelTx" presStyleLbl="revTx" presStyleIdx="0" presStyleCnt="0">
        <dgm:presLayoutVars>
          <dgm:chMax val="1"/>
          <dgm:bulletEnabled val="1"/>
        </dgm:presLayoutVars>
      </dgm:prSet>
      <dgm:spPr/>
    </dgm:pt>
    <dgm:pt modelId="{0A08B937-F556-4396-8C9D-92838B33ED8B}" type="pres">
      <dgm:prSet presAssocID="{A5837B88-33F2-4D76-B37D-E36D193A3B99}" presName="Name8" presStyleCnt="0"/>
      <dgm:spPr/>
    </dgm:pt>
    <dgm:pt modelId="{E7A5E496-51BD-4F8C-BDAE-FEE7616F21A8}" type="pres">
      <dgm:prSet presAssocID="{A5837B88-33F2-4D76-B37D-E36D193A3B99}" presName="level" presStyleLbl="node1" presStyleIdx="1" presStyleCnt="6">
        <dgm:presLayoutVars>
          <dgm:chMax val="1"/>
          <dgm:bulletEnabled val="1"/>
        </dgm:presLayoutVars>
      </dgm:prSet>
      <dgm:spPr/>
    </dgm:pt>
    <dgm:pt modelId="{CEEB97AC-E755-4BCC-9B7B-4BC4531F9726}" type="pres">
      <dgm:prSet presAssocID="{A5837B88-33F2-4D76-B37D-E36D193A3B99}" presName="levelTx" presStyleLbl="revTx" presStyleIdx="0" presStyleCnt="0">
        <dgm:presLayoutVars>
          <dgm:chMax val="1"/>
          <dgm:bulletEnabled val="1"/>
        </dgm:presLayoutVars>
      </dgm:prSet>
      <dgm:spPr/>
    </dgm:pt>
    <dgm:pt modelId="{1EEE2A8B-527C-4B3F-988B-ACAFCE6D809C}" type="pres">
      <dgm:prSet presAssocID="{8B4366A5-A497-4EFE-A4F9-3F7911A9633B}" presName="Name8" presStyleCnt="0"/>
      <dgm:spPr/>
    </dgm:pt>
    <dgm:pt modelId="{D31CA76C-618B-43F9-9962-70124E2C7517}" type="pres">
      <dgm:prSet presAssocID="{8B4366A5-A497-4EFE-A4F9-3F7911A9633B}" presName="level" presStyleLbl="node1" presStyleIdx="2" presStyleCnt="6" custLinFactNeighborY="625">
        <dgm:presLayoutVars>
          <dgm:chMax val="1"/>
          <dgm:bulletEnabled val="1"/>
        </dgm:presLayoutVars>
      </dgm:prSet>
      <dgm:spPr/>
    </dgm:pt>
    <dgm:pt modelId="{65A0D681-7264-4F22-9CA1-4E4BFBE2F8F3}" type="pres">
      <dgm:prSet presAssocID="{8B4366A5-A497-4EFE-A4F9-3F7911A9633B}" presName="levelTx" presStyleLbl="revTx" presStyleIdx="0" presStyleCnt="0">
        <dgm:presLayoutVars>
          <dgm:chMax val="1"/>
          <dgm:bulletEnabled val="1"/>
        </dgm:presLayoutVars>
      </dgm:prSet>
      <dgm:spPr/>
    </dgm:pt>
    <dgm:pt modelId="{659D37E8-D488-42BD-89D0-D6484FC38893}" type="pres">
      <dgm:prSet presAssocID="{3F895196-3EBB-4ED4-97D8-BF9904FEC0B3}" presName="Name8" presStyleCnt="0"/>
      <dgm:spPr/>
    </dgm:pt>
    <dgm:pt modelId="{41802705-BD08-4FE4-819F-7F3986983F2A}" type="pres">
      <dgm:prSet presAssocID="{3F895196-3EBB-4ED4-97D8-BF9904FEC0B3}" presName="level" presStyleLbl="node1" presStyleIdx="3" presStyleCnt="6" custLinFactNeighborY="-2500">
        <dgm:presLayoutVars>
          <dgm:chMax val="1"/>
          <dgm:bulletEnabled val="1"/>
        </dgm:presLayoutVars>
      </dgm:prSet>
      <dgm:spPr/>
    </dgm:pt>
    <dgm:pt modelId="{2A56DD1B-DA71-403B-9046-21CDEC37332A}" type="pres">
      <dgm:prSet presAssocID="{3F895196-3EBB-4ED4-97D8-BF9904FEC0B3}" presName="levelTx" presStyleLbl="revTx" presStyleIdx="0" presStyleCnt="0">
        <dgm:presLayoutVars>
          <dgm:chMax val="1"/>
          <dgm:bulletEnabled val="1"/>
        </dgm:presLayoutVars>
      </dgm:prSet>
      <dgm:spPr/>
    </dgm:pt>
    <dgm:pt modelId="{41D20FBC-4C97-48EA-A860-6C3615051AB3}" type="pres">
      <dgm:prSet presAssocID="{E9785019-F423-4F2E-9837-898DAD1D9B44}" presName="Name8" presStyleCnt="0"/>
      <dgm:spPr/>
    </dgm:pt>
    <dgm:pt modelId="{943E9482-40EB-41A7-B4EE-E2A34287D984}" type="pres">
      <dgm:prSet presAssocID="{E9785019-F423-4F2E-9837-898DAD1D9B44}" presName="level" presStyleLbl="node1" presStyleIdx="4" presStyleCnt="6" custLinFactNeighborY="0">
        <dgm:presLayoutVars>
          <dgm:chMax val="1"/>
          <dgm:bulletEnabled val="1"/>
        </dgm:presLayoutVars>
      </dgm:prSet>
      <dgm:spPr/>
    </dgm:pt>
    <dgm:pt modelId="{7638F325-692E-42EC-A3CB-0150CC58C0F3}" type="pres">
      <dgm:prSet presAssocID="{E9785019-F423-4F2E-9837-898DAD1D9B44}" presName="levelTx" presStyleLbl="revTx" presStyleIdx="0" presStyleCnt="0">
        <dgm:presLayoutVars>
          <dgm:chMax val="1"/>
          <dgm:bulletEnabled val="1"/>
        </dgm:presLayoutVars>
      </dgm:prSet>
      <dgm:spPr/>
    </dgm:pt>
    <dgm:pt modelId="{5D7C4CC5-64EF-4A4E-9074-FF5556951515}" type="pres">
      <dgm:prSet presAssocID="{F1696BD7-D031-4563-9350-617FE5D4D558}" presName="Name8" presStyleCnt="0"/>
      <dgm:spPr/>
    </dgm:pt>
    <dgm:pt modelId="{67A1FB4E-1BA5-43E4-B5BE-B31D9DF86CCA}" type="pres">
      <dgm:prSet presAssocID="{F1696BD7-D031-4563-9350-617FE5D4D558}" presName="level" presStyleLbl="node1" presStyleIdx="5" presStyleCnt="6">
        <dgm:presLayoutVars>
          <dgm:chMax val="1"/>
          <dgm:bulletEnabled val="1"/>
        </dgm:presLayoutVars>
      </dgm:prSet>
      <dgm:spPr/>
    </dgm:pt>
    <dgm:pt modelId="{6DD17BEA-B3D3-405E-B178-E1C244585282}" type="pres">
      <dgm:prSet presAssocID="{F1696BD7-D031-4563-9350-617FE5D4D558}" presName="levelTx" presStyleLbl="revTx" presStyleIdx="0" presStyleCnt="0">
        <dgm:presLayoutVars>
          <dgm:chMax val="1"/>
          <dgm:bulletEnabled val="1"/>
        </dgm:presLayoutVars>
      </dgm:prSet>
      <dgm:spPr/>
    </dgm:pt>
  </dgm:ptLst>
  <dgm:cxnLst>
    <dgm:cxn modelId="{E832F003-9100-484C-AD6E-F5206F43AB10}" type="presOf" srcId="{3F895196-3EBB-4ED4-97D8-BF9904FEC0B3}" destId="{41802705-BD08-4FE4-819F-7F3986983F2A}" srcOrd="0" destOrd="0" presId="urn:microsoft.com/office/officeart/2005/8/layout/pyramid1"/>
    <dgm:cxn modelId="{08BF5F0B-09DE-47B2-A814-B7490480552C}" type="presOf" srcId="{A5837B88-33F2-4D76-B37D-E36D193A3B99}" destId="{E7A5E496-51BD-4F8C-BDAE-FEE7616F21A8}" srcOrd="0" destOrd="0" presId="urn:microsoft.com/office/officeart/2005/8/layout/pyramid1"/>
    <dgm:cxn modelId="{9CD1F60E-B9A9-4464-8AF2-F9EC14D8AC71}" type="presOf" srcId="{E9785019-F423-4F2E-9837-898DAD1D9B44}" destId="{7638F325-692E-42EC-A3CB-0150CC58C0F3}" srcOrd="1" destOrd="0" presId="urn:microsoft.com/office/officeart/2005/8/layout/pyramid1"/>
    <dgm:cxn modelId="{7A2EAB2A-57B7-44F8-8A4C-7AE77FBA6742}" type="presOf" srcId="{F1696BD7-D031-4563-9350-617FE5D4D558}" destId="{6DD17BEA-B3D3-405E-B178-E1C244585282}" srcOrd="1" destOrd="0" presId="urn:microsoft.com/office/officeart/2005/8/layout/pyramid1"/>
    <dgm:cxn modelId="{8E74CB65-0EF8-46C9-919E-A3E078B8596E}" type="presOf" srcId="{8B4366A5-A497-4EFE-A4F9-3F7911A9633B}" destId="{65A0D681-7264-4F22-9CA1-4E4BFBE2F8F3}" srcOrd="1" destOrd="0" presId="urn:microsoft.com/office/officeart/2005/8/layout/pyramid1"/>
    <dgm:cxn modelId="{E777607B-5459-478C-A710-F9B808A13569}" srcId="{29DAB8F1-BD47-49FE-A6F9-CA2ECD707A97}" destId="{A5837B88-33F2-4D76-B37D-E36D193A3B99}" srcOrd="1" destOrd="0" parTransId="{CD736C71-D4F4-49D4-A2B6-564FFA4C046C}" sibTransId="{1D2AB85B-61C8-4CED-9440-F6685CF82C36}"/>
    <dgm:cxn modelId="{22B30986-9906-40A1-8B1A-EA5E74517CF7}" type="presOf" srcId="{3F895196-3EBB-4ED4-97D8-BF9904FEC0B3}" destId="{2A56DD1B-DA71-403B-9046-21CDEC37332A}" srcOrd="1" destOrd="0" presId="urn:microsoft.com/office/officeart/2005/8/layout/pyramid1"/>
    <dgm:cxn modelId="{7FBC50AC-091E-476C-B2B6-48538279B333}" srcId="{29DAB8F1-BD47-49FE-A6F9-CA2ECD707A97}" destId="{E9785019-F423-4F2E-9837-898DAD1D9B44}" srcOrd="4" destOrd="0" parTransId="{2053256F-DF3F-4E07-86BF-6BAB2B836515}" sibTransId="{DC9C4944-DE2E-4928-A2B3-1A97241F965B}"/>
    <dgm:cxn modelId="{252909B3-A63B-4EF9-ABC7-0BD66CD841BA}" type="presOf" srcId="{2A924644-D42A-4F62-90A1-5EB3560074F1}" destId="{ADE40454-DEE6-46D5-9830-0BAAEE519702}" srcOrd="1" destOrd="0" presId="urn:microsoft.com/office/officeart/2005/8/layout/pyramid1"/>
    <dgm:cxn modelId="{284584B6-CC93-4B45-A81D-A52691144CE7}" type="presOf" srcId="{E9785019-F423-4F2E-9837-898DAD1D9B44}" destId="{943E9482-40EB-41A7-B4EE-E2A34287D984}" srcOrd="0" destOrd="0" presId="urn:microsoft.com/office/officeart/2005/8/layout/pyramid1"/>
    <dgm:cxn modelId="{212D5CBE-F64D-4412-91A1-1F97C689F6D9}" type="presOf" srcId="{29DAB8F1-BD47-49FE-A6F9-CA2ECD707A97}" destId="{BE1F475B-1911-434C-AB19-107696AF9753}" srcOrd="0" destOrd="0" presId="urn:microsoft.com/office/officeart/2005/8/layout/pyramid1"/>
    <dgm:cxn modelId="{27F875C5-366D-44FA-8F03-462C7AF55E56}" type="presOf" srcId="{F1696BD7-D031-4563-9350-617FE5D4D558}" destId="{67A1FB4E-1BA5-43E4-B5BE-B31D9DF86CCA}" srcOrd="0" destOrd="0" presId="urn:microsoft.com/office/officeart/2005/8/layout/pyramid1"/>
    <dgm:cxn modelId="{156318C7-A403-41E8-AD26-237682B7F816}" type="presOf" srcId="{2A924644-D42A-4F62-90A1-5EB3560074F1}" destId="{FF540507-B1C9-4C2C-83AC-E51352CC179F}" srcOrd="0" destOrd="0" presId="urn:microsoft.com/office/officeart/2005/8/layout/pyramid1"/>
    <dgm:cxn modelId="{A165D5D3-394F-4361-ABE7-B8282CA0EDD7}" srcId="{29DAB8F1-BD47-49FE-A6F9-CA2ECD707A97}" destId="{2A924644-D42A-4F62-90A1-5EB3560074F1}" srcOrd="0" destOrd="0" parTransId="{A4063F95-BCCA-40C5-98F8-173D27F4DD5F}" sibTransId="{2187E983-4D7C-47D0-9E6C-4169E7D4F2EC}"/>
    <dgm:cxn modelId="{586A42D7-A202-494B-9B6A-CD1C0955D9DB}" type="presOf" srcId="{A5837B88-33F2-4D76-B37D-E36D193A3B99}" destId="{CEEB97AC-E755-4BCC-9B7B-4BC4531F9726}" srcOrd="1" destOrd="0" presId="urn:microsoft.com/office/officeart/2005/8/layout/pyramid1"/>
    <dgm:cxn modelId="{0915F3DF-4E09-41D3-8786-FB0A8436F52F}" srcId="{29DAB8F1-BD47-49FE-A6F9-CA2ECD707A97}" destId="{3F895196-3EBB-4ED4-97D8-BF9904FEC0B3}" srcOrd="3" destOrd="0" parTransId="{47CB363E-D3A5-4CD8-A420-45F052170E71}" sibTransId="{23D6FE34-24E3-48F1-A7ED-AD1C41D6F1AB}"/>
    <dgm:cxn modelId="{2E1C41E1-3C43-475E-9642-61F8D01EF403}" type="presOf" srcId="{8B4366A5-A497-4EFE-A4F9-3F7911A9633B}" destId="{D31CA76C-618B-43F9-9962-70124E2C7517}" srcOrd="0" destOrd="0" presId="urn:microsoft.com/office/officeart/2005/8/layout/pyramid1"/>
    <dgm:cxn modelId="{55C160E8-C917-4477-9C12-BC1CBCFF2A4F}" srcId="{29DAB8F1-BD47-49FE-A6F9-CA2ECD707A97}" destId="{8B4366A5-A497-4EFE-A4F9-3F7911A9633B}" srcOrd="2" destOrd="0" parTransId="{7A60C7DE-5C2A-472A-8176-4BE2DF88B2CC}" sibTransId="{566DDAB4-45BD-4A63-A667-F65B0761C3E6}"/>
    <dgm:cxn modelId="{C67295FD-8FEF-447D-8767-4470283A2EAA}" srcId="{29DAB8F1-BD47-49FE-A6F9-CA2ECD707A97}" destId="{F1696BD7-D031-4563-9350-617FE5D4D558}" srcOrd="5" destOrd="0" parTransId="{B61F2019-76D2-4977-83BC-5DFAB48B73B8}" sibTransId="{47B02967-E251-454D-9C4C-E38CD86BF2F5}"/>
    <dgm:cxn modelId="{2106052C-1B8D-45ED-B935-5AB99C7504B2}" type="presParOf" srcId="{BE1F475B-1911-434C-AB19-107696AF9753}" destId="{93CA2D73-C154-4976-B0B5-6622ED3F39A9}" srcOrd="0" destOrd="0" presId="urn:microsoft.com/office/officeart/2005/8/layout/pyramid1"/>
    <dgm:cxn modelId="{790AE70A-08A0-4875-8C60-934F5C62AF35}" type="presParOf" srcId="{93CA2D73-C154-4976-B0B5-6622ED3F39A9}" destId="{FF540507-B1C9-4C2C-83AC-E51352CC179F}" srcOrd="0" destOrd="0" presId="urn:microsoft.com/office/officeart/2005/8/layout/pyramid1"/>
    <dgm:cxn modelId="{9A7B5237-8342-44CE-927A-CA5DEEFB8958}" type="presParOf" srcId="{93CA2D73-C154-4976-B0B5-6622ED3F39A9}" destId="{ADE40454-DEE6-46D5-9830-0BAAEE519702}" srcOrd="1" destOrd="0" presId="urn:microsoft.com/office/officeart/2005/8/layout/pyramid1"/>
    <dgm:cxn modelId="{04E0F150-1BE9-444E-BECF-7F7654C1E7DC}" type="presParOf" srcId="{BE1F475B-1911-434C-AB19-107696AF9753}" destId="{0A08B937-F556-4396-8C9D-92838B33ED8B}" srcOrd="1" destOrd="0" presId="urn:microsoft.com/office/officeart/2005/8/layout/pyramid1"/>
    <dgm:cxn modelId="{4ADDF02A-836E-44C1-B5B0-A929C7B3529B}" type="presParOf" srcId="{0A08B937-F556-4396-8C9D-92838B33ED8B}" destId="{E7A5E496-51BD-4F8C-BDAE-FEE7616F21A8}" srcOrd="0" destOrd="0" presId="urn:microsoft.com/office/officeart/2005/8/layout/pyramid1"/>
    <dgm:cxn modelId="{3A8A304C-DC6A-4DB2-BCE3-42C343122906}" type="presParOf" srcId="{0A08B937-F556-4396-8C9D-92838B33ED8B}" destId="{CEEB97AC-E755-4BCC-9B7B-4BC4531F9726}" srcOrd="1" destOrd="0" presId="urn:microsoft.com/office/officeart/2005/8/layout/pyramid1"/>
    <dgm:cxn modelId="{BE0D4780-B4FE-49A7-8B39-4C3284DDBE95}" type="presParOf" srcId="{BE1F475B-1911-434C-AB19-107696AF9753}" destId="{1EEE2A8B-527C-4B3F-988B-ACAFCE6D809C}" srcOrd="2" destOrd="0" presId="urn:microsoft.com/office/officeart/2005/8/layout/pyramid1"/>
    <dgm:cxn modelId="{56734448-C212-4F72-9FA9-6C58439497FD}" type="presParOf" srcId="{1EEE2A8B-527C-4B3F-988B-ACAFCE6D809C}" destId="{D31CA76C-618B-43F9-9962-70124E2C7517}" srcOrd="0" destOrd="0" presId="urn:microsoft.com/office/officeart/2005/8/layout/pyramid1"/>
    <dgm:cxn modelId="{3E8D1D14-9EBF-45A3-9A0C-C55F12616FBF}" type="presParOf" srcId="{1EEE2A8B-527C-4B3F-988B-ACAFCE6D809C}" destId="{65A0D681-7264-4F22-9CA1-4E4BFBE2F8F3}" srcOrd="1" destOrd="0" presId="urn:microsoft.com/office/officeart/2005/8/layout/pyramid1"/>
    <dgm:cxn modelId="{160B6A37-F504-456D-8EDC-8843454AA9D0}" type="presParOf" srcId="{BE1F475B-1911-434C-AB19-107696AF9753}" destId="{659D37E8-D488-42BD-89D0-D6484FC38893}" srcOrd="3" destOrd="0" presId="urn:microsoft.com/office/officeart/2005/8/layout/pyramid1"/>
    <dgm:cxn modelId="{C80F9572-6194-4352-8CD7-30AD60C630DE}" type="presParOf" srcId="{659D37E8-D488-42BD-89D0-D6484FC38893}" destId="{41802705-BD08-4FE4-819F-7F3986983F2A}" srcOrd="0" destOrd="0" presId="urn:microsoft.com/office/officeart/2005/8/layout/pyramid1"/>
    <dgm:cxn modelId="{BCA5A1F3-EE39-4442-BE9D-F8B8EF613AA2}" type="presParOf" srcId="{659D37E8-D488-42BD-89D0-D6484FC38893}" destId="{2A56DD1B-DA71-403B-9046-21CDEC37332A}" srcOrd="1" destOrd="0" presId="urn:microsoft.com/office/officeart/2005/8/layout/pyramid1"/>
    <dgm:cxn modelId="{C5DDA24A-868E-46DF-B172-B4B542935656}" type="presParOf" srcId="{BE1F475B-1911-434C-AB19-107696AF9753}" destId="{41D20FBC-4C97-48EA-A860-6C3615051AB3}" srcOrd="4" destOrd="0" presId="urn:microsoft.com/office/officeart/2005/8/layout/pyramid1"/>
    <dgm:cxn modelId="{A7AA3BD5-5046-44CC-99E1-8F0D95FC41AF}" type="presParOf" srcId="{41D20FBC-4C97-48EA-A860-6C3615051AB3}" destId="{943E9482-40EB-41A7-B4EE-E2A34287D984}" srcOrd="0" destOrd="0" presId="urn:microsoft.com/office/officeart/2005/8/layout/pyramid1"/>
    <dgm:cxn modelId="{4B2AEDFE-DA91-4890-8132-2BBB5DCAB299}" type="presParOf" srcId="{41D20FBC-4C97-48EA-A860-6C3615051AB3}" destId="{7638F325-692E-42EC-A3CB-0150CC58C0F3}" srcOrd="1" destOrd="0" presId="urn:microsoft.com/office/officeart/2005/8/layout/pyramid1"/>
    <dgm:cxn modelId="{33F5A45E-45ED-4704-9AB3-5284BA53CF34}" type="presParOf" srcId="{BE1F475B-1911-434C-AB19-107696AF9753}" destId="{5D7C4CC5-64EF-4A4E-9074-FF5556951515}" srcOrd="5" destOrd="0" presId="urn:microsoft.com/office/officeart/2005/8/layout/pyramid1"/>
    <dgm:cxn modelId="{2DE6B096-DC88-47F7-89CC-5E373BDE540E}" type="presParOf" srcId="{5D7C4CC5-64EF-4A4E-9074-FF5556951515}" destId="{67A1FB4E-1BA5-43E4-B5BE-B31D9DF86CCA}" srcOrd="0" destOrd="0" presId="urn:microsoft.com/office/officeart/2005/8/layout/pyramid1"/>
    <dgm:cxn modelId="{F848F7D1-0F2D-4EAD-9CDA-9DBB491F74C6}" type="presParOf" srcId="{5D7C4CC5-64EF-4A4E-9074-FF5556951515}" destId="{6DD17BEA-B3D3-405E-B178-E1C244585282}"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15B54D-4BC4-4305-BAE9-5AA68AD0B677}">
      <dsp:nvSpPr>
        <dsp:cNvPr id="0" name=""/>
        <dsp:cNvSpPr/>
      </dsp:nvSpPr>
      <dsp:spPr>
        <a:xfrm>
          <a:off x="0" y="472"/>
          <a:ext cx="6858000" cy="492782"/>
        </a:xfrm>
        <a:prstGeom prst="roundRect">
          <a:avLst/>
        </a:prstGeom>
        <a:solidFill>
          <a:schemeClr val="accent4">
            <a:lumMod val="20000"/>
            <a:lumOff val="80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solidFill>
                <a:schemeClr val="tx1"/>
              </a:solidFill>
              <a:latin typeface="Algerian" pitchFamily="82" charset="0"/>
            </a:rPr>
            <a:t>Introduce Product</a:t>
          </a:r>
        </a:p>
      </dsp:txBody>
      <dsp:txXfrm>
        <a:off x="24056" y="24528"/>
        <a:ext cx="6809888" cy="444670"/>
      </dsp:txXfrm>
    </dsp:sp>
    <dsp:sp modelId="{6936CBEF-B689-4192-9BDD-5C536537A269}">
      <dsp:nvSpPr>
        <dsp:cNvPr id="0" name=""/>
        <dsp:cNvSpPr/>
      </dsp:nvSpPr>
      <dsp:spPr>
        <a:xfrm>
          <a:off x="0" y="507359"/>
          <a:ext cx="6858000" cy="492782"/>
        </a:xfrm>
        <a:prstGeom prst="roundRect">
          <a:avLst/>
        </a:prstGeom>
        <a:solidFill>
          <a:schemeClr val="tx2">
            <a:lumMod val="20000"/>
            <a:lumOff val="80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solidFill>
                <a:schemeClr val="tx1"/>
              </a:solidFill>
              <a:latin typeface="Algerian" pitchFamily="82" charset="0"/>
            </a:rPr>
            <a:t>Introduce Brand</a:t>
          </a:r>
        </a:p>
      </dsp:txBody>
      <dsp:txXfrm>
        <a:off x="24056" y="531415"/>
        <a:ext cx="6809888" cy="444670"/>
      </dsp:txXfrm>
    </dsp:sp>
    <dsp:sp modelId="{64D66AA8-0728-4B44-A79F-C9A7E67B9A01}">
      <dsp:nvSpPr>
        <dsp:cNvPr id="0" name=""/>
        <dsp:cNvSpPr/>
      </dsp:nvSpPr>
      <dsp:spPr>
        <a:xfrm>
          <a:off x="0" y="988566"/>
          <a:ext cx="6858000" cy="492782"/>
        </a:xfrm>
        <a:prstGeom prst="roundRect">
          <a:avLst/>
        </a:prstGeom>
        <a:solidFill>
          <a:schemeClr val="accent4">
            <a:lumMod val="20000"/>
            <a:lumOff val="80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solidFill>
                <a:schemeClr val="tx1"/>
              </a:solidFill>
              <a:latin typeface="Algerian" pitchFamily="82" charset="0"/>
            </a:rPr>
            <a:t>Awareness </a:t>
          </a:r>
          <a:r>
            <a:rPr lang="en-US" sz="2400" kern="1200" dirty="0" err="1">
              <a:solidFill>
                <a:schemeClr val="tx1"/>
              </a:solidFill>
              <a:latin typeface="Algerian" pitchFamily="82" charset="0"/>
            </a:rPr>
            <a:t>ceation</a:t>
          </a:r>
          <a:endParaRPr lang="en-US" sz="2400" kern="1200" dirty="0">
            <a:solidFill>
              <a:schemeClr val="tx1"/>
            </a:solidFill>
            <a:latin typeface="Algerian" pitchFamily="82" charset="0"/>
          </a:endParaRPr>
        </a:p>
      </dsp:txBody>
      <dsp:txXfrm>
        <a:off x="24056" y="1012622"/>
        <a:ext cx="6809888" cy="444670"/>
      </dsp:txXfrm>
    </dsp:sp>
    <dsp:sp modelId="{C258C4E8-068A-4DAE-AACF-75692C08A8D6}">
      <dsp:nvSpPr>
        <dsp:cNvPr id="0" name=""/>
        <dsp:cNvSpPr/>
      </dsp:nvSpPr>
      <dsp:spPr>
        <a:xfrm>
          <a:off x="0" y="1521134"/>
          <a:ext cx="6858000" cy="492782"/>
        </a:xfrm>
        <a:prstGeom prst="roundRect">
          <a:avLst/>
        </a:prstGeom>
        <a:solidFill>
          <a:schemeClr val="tx2">
            <a:lumMod val="20000"/>
            <a:lumOff val="80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solidFill>
                <a:schemeClr val="tx1"/>
              </a:solidFill>
              <a:latin typeface="Algerian" pitchFamily="82" charset="0"/>
            </a:rPr>
            <a:t>Acquire Customers</a:t>
          </a:r>
        </a:p>
      </dsp:txBody>
      <dsp:txXfrm>
        <a:off x="24056" y="1545190"/>
        <a:ext cx="6809888" cy="444670"/>
      </dsp:txXfrm>
    </dsp:sp>
    <dsp:sp modelId="{37951A99-DAD9-492D-993F-73E4F37ED168}">
      <dsp:nvSpPr>
        <dsp:cNvPr id="0" name=""/>
        <dsp:cNvSpPr/>
      </dsp:nvSpPr>
      <dsp:spPr>
        <a:xfrm>
          <a:off x="0" y="2034780"/>
          <a:ext cx="6858000" cy="492782"/>
        </a:xfrm>
        <a:prstGeom prst="roundRect">
          <a:avLst/>
        </a:prstGeom>
        <a:solidFill>
          <a:schemeClr val="accent4">
            <a:lumMod val="20000"/>
            <a:lumOff val="80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err="1">
              <a:solidFill>
                <a:schemeClr val="tx1"/>
              </a:solidFill>
              <a:latin typeface="Algerian" pitchFamily="82" charset="0"/>
            </a:rPr>
            <a:t>Diffrenciation</a:t>
          </a:r>
          <a:endParaRPr lang="en-US" sz="2400" kern="1200" dirty="0">
            <a:solidFill>
              <a:schemeClr val="tx1"/>
            </a:solidFill>
            <a:latin typeface="Algerian" pitchFamily="82" charset="0"/>
          </a:endParaRPr>
        </a:p>
      </dsp:txBody>
      <dsp:txXfrm>
        <a:off x="24056" y="2058836"/>
        <a:ext cx="6809888" cy="444670"/>
      </dsp:txXfrm>
    </dsp:sp>
    <dsp:sp modelId="{7DAE8CD0-5DBF-4456-AD22-F725541EEFF9}">
      <dsp:nvSpPr>
        <dsp:cNvPr id="0" name=""/>
        <dsp:cNvSpPr/>
      </dsp:nvSpPr>
      <dsp:spPr>
        <a:xfrm>
          <a:off x="0" y="2534908"/>
          <a:ext cx="6858000" cy="492782"/>
        </a:xfrm>
        <a:prstGeom prst="roundRect">
          <a:avLst/>
        </a:prstGeom>
        <a:solidFill>
          <a:schemeClr val="tx2">
            <a:lumMod val="20000"/>
            <a:lumOff val="80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solidFill>
                <a:schemeClr val="tx1"/>
              </a:solidFill>
              <a:latin typeface="Algerian" pitchFamily="82" charset="0"/>
            </a:rPr>
            <a:t>Brand building</a:t>
          </a:r>
        </a:p>
      </dsp:txBody>
      <dsp:txXfrm>
        <a:off x="24056" y="2558964"/>
        <a:ext cx="6809888" cy="444670"/>
      </dsp:txXfrm>
    </dsp:sp>
    <dsp:sp modelId="{7061EFAF-5D41-482A-92D5-C92274241454}">
      <dsp:nvSpPr>
        <dsp:cNvPr id="0" name=""/>
        <dsp:cNvSpPr/>
      </dsp:nvSpPr>
      <dsp:spPr>
        <a:xfrm>
          <a:off x="0" y="3029730"/>
          <a:ext cx="6858000" cy="492782"/>
        </a:xfrm>
        <a:prstGeom prst="roundRect">
          <a:avLst/>
        </a:prstGeom>
        <a:solidFill>
          <a:schemeClr val="accent4">
            <a:lumMod val="20000"/>
            <a:lumOff val="80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solidFill>
                <a:schemeClr val="tx1"/>
              </a:solidFill>
              <a:latin typeface="Algerian" pitchFamily="82" charset="0"/>
            </a:rPr>
            <a:t>Increase Sales</a:t>
          </a:r>
        </a:p>
      </dsp:txBody>
      <dsp:txXfrm>
        <a:off x="24056" y="3053786"/>
        <a:ext cx="6809888" cy="444670"/>
      </dsp:txXfrm>
    </dsp:sp>
    <dsp:sp modelId="{7E35DE18-C19A-4753-98C2-2FC6361BCDB8}">
      <dsp:nvSpPr>
        <dsp:cNvPr id="0" name=""/>
        <dsp:cNvSpPr/>
      </dsp:nvSpPr>
      <dsp:spPr>
        <a:xfrm>
          <a:off x="0" y="3548683"/>
          <a:ext cx="6858000" cy="492782"/>
        </a:xfrm>
        <a:prstGeom prst="roundRect">
          <a:avLst/>
        </a:prstGeom>
        <a:solidFill>
          <a:schemeClr val="tx2">
            <a:lumMod val="20000"/>
            <a:lumOff val="80000"/>
          </a:schemeClr>
        </a:solidFill>
        <a:ln w="25400"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solidFill>
                <a:schemeClr val="tx1"/>
              </a:solidFill>
              <a:latin typeface="Algerian" pitchFamily="82" charset="0"/>
            </a:rPr>
            <a:t>Positioning </a:t>
          </a:r>
        </a:p>
      </dsp:txBody>
      <dsp:txXfrm>
        <a:off x="24056" y="3572739"/>
        <a:ext cx="6809888" cy="444670"/>
      </dsp:txXfrm>
    </dsp:sp>
    <dsp:sp modelId="{058C1E0C-6129-488C-8FAF-7168BB58EE82}">
      <dsp:nvSpPr>
        <dsp:cNvPr id="0" name=""/>
        <dsp:cNvSpPr/>
      </dsp:nvSpPr>
      <dsp:spPr>
        <a:xfrm>
          <a:off x="0" y="4055463"/>
          <a:ext cx="6858000" cy="492782"/>
        </a:xfrm>
        <a:prstGeom prst="roundRect">
          <a:avLst/>
        </a:prstGeom>
        <a:solidFill>
          <a:schemeClr val="accent4">
            <a:lumMod val="20000"/>
            <a:lumOff val="80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solidFill>
                <a:schemeClr val="tx1"/>
              </a:solidFill>
              <a:latin typeface="Algerian" pitchFamily="82" charset="0"/>
            </a:rPr>
            <a:t>Increase Profit</a:t>
          </a:r>
        </a:p>
      </dsp:txBody>
      <dsp:txXfrm>
        <a:off x="24056" y="4079519"/>
        <a:ext cx="6809888" cy="444670"/>
      </dsp:txXfrm>
    </dsp:sp>
    <dsp:sp modelId="{2AB8BEF0-580A-4DFE-8597-8FCFEAB8C2AF}">
      <dsp:nvSpPr>
        <dsp:cNvPr id="0" name=""/>
        <dsp:cNvSpPr/>
      </dsp:nvSpPr>
      <dsp:spPr>
        <a:xfrm>
          <a:off x="0" y="4562457"/>
          <a:ext cx="6858000" cy="492782"/>
        </a:xfrm>
        <a:prstGeom prst="roundRect">
          <a:avLst/>
        </a:prstGeom>
        <a:solidFill>
          <a:srgbClr val="CCFFC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err="1">
              <a:solidFill>
                <a:schemeClr val="tx1"/>
              </a:solidFill>
              <a:latin typeface="Algerian" pitchFamily="82" charset="0"/>
            </a:rPr>
            <a:t>Creat</a:t>
          </a:r>
          <a:r>
            <a:rPr lang="en-US" sz="2400" kern="1200" dirty="0">
              <a:solidFill>
                <a:schemeClr val="tx1"/>
              </a:solidFill>
              <a:latin typeface="Algerian" pitchFamily="82" charset="0"/>
            </a:rPr>
            <a:t> Desire</a:t>
          </a:r>
        </a:p>
      </dsp:txBody>
      <dsp:txXfrm>
        <a:off x="24056" y="4586513"/>
        <a:ext cx="6809888" cy="444670"/>
      </dsp:txXfrm>
    </dsp:sp>
    <dsp:sp modelId="{87C4A027-841D-4A4C-B81B-E9D610E0F07B}">
      <dsp:nvSpPr>
        <dsp:cNvPr id="0" name=""/>
        <dsp:cNvSpPr/>
      </dsp:nvSpPr>
      <dsp:spPr>
        <a:xfrm>
          <a:off x="0" y="4574033"/>
          <a:ext cx="6858000" cy="492782"/>
        </a:xfrm>
        <a:prstGeom prst="roundRect">
          <a:avLst/>
        </a:prstGeom>
        <a:solidFill>
          <a:schemeClr val="tx2">
            <a:lumMod val="20000"/>
            <a:lumOff val="80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solidFill>
                <a:schemeClr val="tx1"/>
              </a:solidFill>
              <a:latin typeface="Algerian" pitchFamily="82" charset="0"/>
            </a:rPr>
            <a:t>Call to Action</a:t>
          </a:r>
        </a:p>
      </dsp:txBody>
      <dsp:txXfrm>
        <a:off x="24056" y="4598089"/>
        <a:ext cx="6809888" cy="44467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540507-B1C9-4C2C-83AC-E51352CC179F}">
      <dsp:nvSpPr>
        <dsp:cNvPr id="0" name=""/>
        <dsp:cNvSpPr/>
      </dsp:nvSpPr>
      <dsp:spPr>
        <a:xfrm>
          <a:off x="3514719" y="152402"/>
          <a:ext cx="2420998" cy="1217786"/>
        </a:xfrm>
        <a:prstGeom prst="trapezoid">
          <a:avLst>
            <a:gd name="adj" fmla="val 88732"/>
          </a:avLst>
        </a:prstGeom>
        <a:solidFill>
          <a:srgbClr val="FFFFC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8%</a:t>
          </a:r>
        </a:p>
        <a:p>
          <a:pPr marL="0" lvl="0" indent="0" algn="ctr" defTabSz="889000">
            <a:lnSpc>
              <a:spcPct val="90000"/>
            </a:lnSpc>
            <a:spcBef>
              <a:spcPct val="0"/>
            </a:spcBef>
            <a:spcAft>
              <a:spcPct val="35000"/>
            </a:spcAft>
            <a:buNone/>
          </a:pPr>
          <a:r>
            <a:rPr lang="en-US" sz="2000" kern="1200" dirty="0"/>
            <a:t>Repurchase</a:t>
          </a:r>
        </a:p>
      </dsp:txBody>
      <dsp:txXfrm>
        <a:off x="3514719" y="152402"/>
        <a:ext cx="2420998" cy="1217786"/>
      </dsp:txXfrm>
    </dsp:sp>
    <dsp:sp modelId="{E7A5E496-51BD-4F8C-BDAE-FEE7616F21A8}">
      <dsp:nvSpPr>
        <dsp:cNvPr id="0" name=""/>
        <dsp:cNvSpPr/>
      </dsp:nvSpPr>
      <dsp:spPr>
        <a:xfrm>
          <a:off x="2976022" y="1217786"/>
          <a:ext cx="3649154" cy="838482"/>
        </a:xfrm>
        <a:prstGeom prst="trapezoid">
          <a:avLst>
            <a:gd name="adj" fmla="val 88732"/>
          </a:avLst>
        </a:prstGeom>
        <a:solidFill>
          <a:srgbClr val="CCFFC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20% trial</a:t>
          </a:r>
        </a:p>
      </dsp:txBody>
      <dsp:txXfrm>
        <a:off x="3614624" y="1217786"/>
        <a:ext cx="2371950" cy="838482"/>
      </dsp:txXfrm>
    </dsp:sp>
    <dsp:sp modelId="{D31CA76C-618B-43F9-9962-70124E2C7517}">
      <dsp:nvSpPr>
        <dsp:cNvPr id="0" name=""/>
        <dsp:cNvSpPr/>
      </dsp:nvSpPr>
      <dsp:spPr>
        <a:xfrm>
          <a:off x="2232017" y="2061510"/>
          <a:ext cx="5137165" cy="838482"/>
        </a:xfrm>
        <a:prstGeom prst="trapezoid">
          <a:avLst>
            <a:gd name="adj" fmla="val 88732"/>
          </a:avLst>
        </a:prstGeom>
        <a:solidFill>
          <a:srgbClr val="FFFFC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25% </a:t>
          </a:r>
          <a:r>
            <a:rPr lang="en-US" sz="2000" kern="1200" dirty="0" err="1"/>
            <a:t>preferances</a:t>
          </a:r>
          <a:endParaRPr lang="en-US" sz="2000" kern="1200" dirty="0"/>
        </a:p>
      </dsp:txBody>
      <dsp:txXfrm>
        <a:off x="3131021" y="2061510"/>
        <a:ext cx="3339157" cy="838482"/>
      </dsp:txXfrm>
    </dsp:sp>
    <dsp:sp modelId="{41802705-BD08-4FE4-819F-7F3986983F2A}">
      <dsp:nvSpPr>
        <dsp:cNvPr id="0" name=""/>
        <dsp:cNvSpPr/>
      </dsp:nvSpPr>
      <dsp:spPr>
        <a:xfrm>
          <a:off x="1488011" y="2873790"/>
          <a:ext cx="6625177" cy="838482"/>
        </a:xfrm>
        <a:prstGeom prst="trapezoid">
          <a:avLst>
            <a:gd name="adj" fmla="val 88732"/>
          </a:avLst>
        </a:prstGeom>
        <a:solidFill>
          <a:srgbClr val="CCFFC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40% liking</a:t>
          </a:r>
        </a:p>
      </dsp:txBody>
      <dsp:txXfrm>
        <a:off x="2647417" y="2873790"/>
        <a:ext cx="4306365" cy="838482"/>
      </dsp:txXfrm>
    </dsp:sp>
    <dsp:sp modelId="{943E9482-40EB-41A7-B4EE-E2A34287D984}">
      <dsp:nvSpPr>
        <dsp:cNvPr id="0" name=""/>
        <dsp:cNvSpPr/>
      </dsp:nvSpPr>
      <dsp:spPr>
        <a:xfrm>
          <a:off x="744005" y="3733234"/>
          <a:ext cx="8113188" cy="838482"/>
        </a:xfrm>
        <a:prstGeom prst="trapezoid">
          <a:avLst>
            <a:gd name="adj" fmla="val 88732"/>
          </a:avLst>
        </a:prstGeom>
        <a:solidFill>
          <a:srgbClr val="FFFFC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70% knowledge /</a:t>
          </a:r>
          <a:r>
            <a:rPr lang="en-US" sz="2000" kern="1200" dirty="0" err="1"/>
            <a:t>comperehension</a:t>
          </a:r>
          <a:endParaRPr lang="en-US" sz="2000" kern="1200" dirty="0"/>
        </a:p>
      </dsp:txBody>
      <dsp:txXfrm>
        <a:off x="2163813" y="3733234"/>
        <a:ext cx="5273572" cy="838482"/>
      </dsp:txXfrm>
    </dsp:sp>
    <dsp:sp modelId="{67A1FB4E-1BA5-43E4-B5BE-B31D9DF86CCA}">
      <dsp:nvSpPr>
        <dsp:cNvPr id="0" name=""/>
        <dsp:cNvSpPr/>
      </dsp:nvSpPr>
      <dsp:spPr>
        <a:xfrm>
          <a:off x="0" y="4571717"/>
          <a:ext cx="9601200" cy="838482"/>
        </a:xfrm>
        <a:prstGeom prst="trapezoid">
          <a:avLst>
            <a:gd name="adj" fmla="val 88732"/>
          </a:avLst>
        </a:prstGeom>
        <a:solidFill>
          <a:srgbClr val="CCFFC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90%awareness</a:t>
          </a:r>
        </a:p>
      </dsp:txBody>
      <dsp:txXfrm>
        <a:off x="1680209" y="4571717"/>
        <a:ext cx="6240780" cy="83848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4577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827713" y="0"/>
            <a:ext cx="4457700" cy="342900"/>
          </a:xfrm>
          <a:prstGeom prst="rect">
            <a:avLst/>
          </a:prstGeom>
        </p:spPr>
        <p:txBody>
          <a:bodyPr vert="horz" lIns="91440" tIns="45720" rIns="91440" bIns="45720" rtlCol="0"/>
          <a:lstStyle>
            <a:lvl1pPr algn="r">
              <a:defRPr sz="1200"/>
            </a:lvl1pPr>
          </a:lstStyle>
          <a:p>
            <a:fld id="{4DD45122-08BB-425A-9A62-7B23A26464A2}" type="datetimeFigureOut">
              <a:rPr lang="en-US" smtClean="0"/>
              <a:pPr/>
              <a:t>12/21/2023</a:t>
            </a:fld>
            <a:endParaRPr lang="en-US"/>
          </a:p>
        </p:txBody>
      </p:sp>
      <p:sp>
        <p:nvSpPr>
          <p:cNvPr id="4" name="Footer Placeholder 3"/>
          <p:cNvSpPr>
            <a:spLocks noGrp="1"/>
          </p:cNvSpPr>
          <p:nvPr>
            <p:ph type="ftr" sz="quarter" idx="2"/>
          </p:nvPr>
        </p:nvSpPr>
        <p:spPr>
          <a:xfrm>
            <a:off x="0" y="6513513"/>
            <a:ext cx="4457700" cy="3429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827713" y="6513513"/>
            <a:ext cx="4457700" cy="342900"/>
          </a:xfrm>
          <a:prstGeom prst="rect">
            <a:avLst/>
          </a:prstGeom>
        </p:spPr>
        <p:txBody>
          <a:bodyPr vert="horz" lIns="91440" tIns="45720" rIns="91440" bIns="45720" rtlCol="0" anchor="b"/>
          <a:lstStyle>
            <a:lvl1pPr algn="r">
              <a:defRPr sz="1200"/>
            </a:lvl1pPr>
          </a:lstStyle>
          <a:p>
            <a:fld id="{BEA56362-7CB3-4802-BCC0-8445616104B6}" type="slidenum">
              <a:rPr lang="en-US" smtClean="0"/>
              <a:pPr/>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4577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827713" y="0"/>
            <a:ext cx="4457700" cy="342900"/>
          </a:xfrm>
          <a:prstGeom prst="rect">
            <a:avLst/>
          </a:prstGeom>
        </p:spPr>
        <p:txBody>
          <a:bodyPr vert="horz" lIns="91440" tIns="45720" rIns="91440" bIns="45720" rtlCol="0"/>
          <a:lstStyle>
            <a:lvl1pPr algn="r">
              <a:defRPr sz="1200"/>
            </a:lvl1pPr>
          </a:lstStyle>
          <a:p>
            <a:fld id="{90FE03C9-60F9-4F4C-BAB3-85DA460321CF}" type="datetimeFigureOut">
              <a:rPr lang="en-US" smtClean="0"/>
              <a:pPr/>
              <a:t>12/21/2023</a:t>
            </a:fld>
            <a:endParaRPr lang="en-US"/>
          </a:p>
        </p:txBody>
      </p:sp>
      <p:sp>
        <p:nvSpPr>
          <p:cNvPr id="4" name="Slide Image Placeholder 3"/>
          <p:cNvSpPr>
            <a:spLocks noGrp="1" noRot="1" noChangeAspect="1"/>
          </p:cNvSpPr>
          <p:nvPr>
            <p:ph type="sldImg" idx="2"/>
          </p:nvPr>
        </p:nvSpPr>
        <p:spPr>
          <a:xfrm>
            <a:off x="3214688" y="514350"/>
            <a:ext cx="3857625" cy="2571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028700" y="3257550"/>
            <a:ext cx="8229600" cy="30861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4457700" cy="342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827713" y="6513513"/>
            <a:ext cx="4457700" cy="342900"/>
          </a:xfrm>
          <a:prstGeom prst="rect">
            <a:avLst/>
          </a:prstGeom>
        </p:spPr>
        <p:txBody>
          <a:bodyPr vert="horz" lIns="91440" tIns="45720" rIns="91440" bIns="45720" rtlCol="0" anchor="b"/>
          <a:lstStyle>
            <a:lvl1pPr algn="r">
              <a:defRPr sz="1200"/>
            </a:lvl1pPr>
          </a:lstStyle>
          <a:p>
            <a:fld id="{1C1AA606-EBC6-4627-8151-19F7D0F260C4}" type="slidenum">
              <a:rPr lang="en-US" smtClean="0"/>
              <a:pPr/>
              <a:t>‹#›</a:t>
            </a:fld>
            <a:endParaRPr lang="en-US"/>
          </a:p>
        </p:txBody>
      </p:sp>
    </p:spTree>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C6956261-FB13-4C18-A43F-FAF81444EE48}" type="slidenum">
              <a:rPr lang="en-US" smtClean="0"/>
              <a:pPr/>
              <a:t>76</a:t>
            </a:fld>
            <a:endParaRPr lang="en-US"/>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0A6F95CC-F5E1-41E2-826F-13482A0C6B26}" type="slidenum">
              <a:rPr lang="en-US" smtClean="0"/>
              <a:pPr/>
              <a:t>85</a:t>
            </a:fld>
            <a:endParaRPr lang="en-US"/>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F5285954-35C7-4BE3-A063-A675A8660AC5}" type="slidenum">
              <a:rPr lang="en-US" smtClean="0"/>
              <a:pPr/>
              <a:t>86</a:t>
            </a:fld>
            <a:endParaRPr lang="en-US"/>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EFFF8F37-4DC7-4ECB-A747-6FCDB17B6B54}" type="slidenum">
              <a:rPr lang="en-US" smtClean="0"/>
              <a:pPr/>
              <a:t>87</a:t>
            </a:fld>
            <a:endParaRPr lang="en-US"/>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7F647C51-8ED3-44FB-9F37-F1C34B39A3E6}" type="slidenum">
              <a:rPr lang="en-US" smtClean="0"/>
              <a:pPr/>
              <a:t>88</a:t>
            </a:fld>
            <a:endParaRPr lang="en-US"/>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5415FB51-1C83-4EC3-93B0-F46FFE657804}" type="slidenum">
              <a:rPr lang="en-US" smtClean="0"/>
              <a:pPr/>
              <a:t>89</a:t>
            </a:fld>
            <a:endParaRPr lang="en-US"/>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8F56866D-9554-478E-949F-E79A8E0AEBC6}" type="slidenum">
              <a:rPr lang="en-US" smtClean="0"/>
              <a:pPr/>
              <a:t>90</a:t>
            </a:fld>
            <a:endParaRPr lang="en-US"/>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0E42EAA3-A863-4EF1-9094-4EBA080F1ED4}" type="slidenum">
              <a:rPr lang="en-US" smtClean="0"/>
              <a:pPr/>
              <a:t>91</a:t>
            </a:fld>
            <a:endParaRPr lang="en-US"/>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9ECACF5B-3A99-46AA-B5AD-33ED5FBB9523}" type="slidenum">
              <a:rPr lang="en-US" smtClean="0"/>
              <a:pPr/>
              <a:t>77</a:t>
            </a:fld>
            <a:endParaRPr lang="en-US"/>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6704273F-1FBF-4410-A85A-83CEF549B335}" type="slidenum">
              <a:rPr lang="en-US" smtClean="0"/>
              <a:pPr/>
              <a:t>78</a:t>
            </a:fld>
            <a:endParaRPr lang="en-US"/>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ABDCE282-C982-4DAF-B629-E33AC363E1EA}" type="slidenum">
              <a:rPr lang="en-US" smtClean="0"/>
              <a:pPr/>
              <a:t>79</a:t>
            </a:fld>
            <a:endParaRPr lang="en-US"/>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550F65ED-92DA-4FD1-817B-444A2E894085}" type="slidenum">
              <a:rPr lang="en-US" smtClean="0"/>
              <a:pPr/>
              <a:t>80</a:t>
            </a:fld>
            <a:endParaRPr lang="en-US"/>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98A925E8-9AC9-4F49-BCCF-80D174285FF9}" type="slidenum">
              <a:rPr lang="en-US" smtClean="0"/>
              <a:pPr/>
              <a:t>81</a:t>
            </a:fld>
            <a:endParaRPr lang="en-US"/>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27E613F8-2F16-424F-8E21-46C076C7A513}" type="slidenum">
              <a:rPr lang="en-US" smtClean="0"/>
              <a:pPr/>
              <a:t>82</a:t>
            </a:fld>
            <a:endParaRPr lang="en-US"/>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0D2762A8-8E4E-4E89-A961-C00707BCA719}" type="slidenum">
              <a:rPr lang="en-US" smtClean="0"/>
              <a:pPr/>
              <a:t>83</a:t>
            </a:fld>
            <a:endParaRPr lang="en-US"/>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5709571F-0E6E-48E9-821B-06E1A17F213F}" type="slidenum">
              <a:rPr lang="en-US" smtClean="0"/>
              <a:pPr/>
              <a:t>84</a:t>
            </a:fld>
            <a:endParaRPr lang="en-US"/>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771525" y="2125980"/>
            <a:ext cx="874395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543050" y="3840480"/>
            <a:ext cx="72009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defRPr sz="2400" b="0" i="0">
                <a:solidFill>
                  <a:schemeClr val="tx1"/>
                </a:solidFill>
                <a:latin typeface="Times New Roman"/>
                <a:cs typeface="Times New Roman"/>
              </a:defRPr>
            </a:lvl1pPr>
          </a:lstStyle>
          <a:p>
            <a:pPr marL="12700">
              <a:lnSpc>
                <a:spcPts val="2720"/>
              </a:lnSpc>
            </a:pPr>
            <a:r>
              <a:rPr spc="-5" dirty="0"/>
              <a:t>A</a:t>
            </a:r>
            <a:r>
              <a:rPr dirty="0"/>
              <a:t>dve</a:t>
            </a:r>
            <a:r>
              <a:rPr spc="5" dirty="0"/>
              <a:t>r</a:t>
            </a:r>
            <a:r>
              <a:rPr dirty="0"/>
              <a:t>ti</a:t>
            </a:r>
            <a:r>
              <a:rPr spc="-5" dirty="0"/>
              <a:t>s</a:t>
            </a:r>
            <a:r>
              <a:rPr spc="5" dirty="0"/>
              <a:t>i</a:t>
            </a:r>
            <a:r>
              <a:rPr dirty="0"/>
              <a:t>ng</a:t>
            </a:r>
          </a:p>
        </p:txBody>
      </p:sp>
      <p:sp>
        <p:nvSpPr>
          <p:cNvPr id="5" name="Holder 5"/>
          <p:cNvSpPr>
            <a:spLocks noGrp="1"/>
          </p:cNvSpPr>
          <p:nvPr>
            <p:ph type="dt" sz="half" idx="6"/>
          </p:nvPr>
        </p:nvSpPr>
        <p:spPr/>
        <p:txBody>
          <a:bodyPr lIns="0" tIns="0" rIns="0" bIns="0"/>
          <a:lstStyle>
            <a:lvl1pPr>
              <a:defRPr sz="2400" b="0" i="0">
                <a:solidFill>
                  <a:schemeClr val="tx1"/>
                </a:solidFill>
                <a:latin typeface="Times New Roman"/>
                <a:cs typeface="Times New Roman"/>
              </a:defRPr>
            </a:lvl1pPr>
          </a:lstStyle>
          <a:p>
            <a:pPr marL="12700">
              <a:lnSpc>
                <a:spcPts val="2720"/>
              </a:lnSpc>
            </a:pPr>
            <a:r>
              <a:rPr lang="en-US" spc="-5"/>
              <a:t>Dr. Kailas</a:t>
            </a:r>
            <a:endParaRPr spc="-5" dirty="0"/>
          </a:p>
        </p:txBody>
      </p:sp>
      <p:sp>
        <p:nvSpPr>
          <p:cNvPr id="6" name="Holder 6"/>
          <p:cNvSpPr>
            <a:spLocks noGrp="1"/>
          </p:cNvSpPr>
          <p:nvPr>
            <p:ph type="sldNum" sz="quarter" idx="7"/>
          </p:nvPr>
        </p:nvSpPr>
        <p:spPr/>
        <p:txBody>
          <a:bodyPr lIns="0" tIns="0" rIns="0" bIns="0"/>
          <a:lstStyle>
            <a:lvl1pPr>
              <a:defRPr sz="2400" b="0" i="0">
                <a:solidFill>
                  <a:schemeClr val="tx1"/>
                </a:solidFill>
                <a:latin typeface="Times New Roman"/>
                <a:cs typeface="Times New Roman"/>
              </a:defRPr>
            </a:lvl1pPr>
          </a:lstStyle>
          <a:p>
            <a:pPr marL="38100">
              <a:lnSpc>
                <a:spcPts val="2720"/>
              </a:lnSpc>
            </a:pPr>
            <a:fld id="{81D60167-4931-47E6-BA6A-407CBD079E47}" type="slidenum">
              <a:rPr dirty="0"/>
              <a:pPr marL="38100">
                <a:lnSpc>
                  <a:spcPts val="2720"/>
                </a:lnSpc>
              </a:pPr>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1" i="0">
                <a:solidFill>
                  <a:srgbClr val="660066"/>
                </a:solidFill>
                <a:latin typeface="Verdana"/>
                <a:cs typeface="Verdana"/>
              </a:defRPr>
            </a:lvl1pPr>
          </a:lstStyle>
          <a:p>
            <a:endParaRPr/>
          </a:p>
        </p:txBody>
      </p:sp>
      <p:sp>
        <p:nvSpPr>
          <p:cNvPr id="3" name="Holder 3"/>
          <p:cNvSpPr>
            <a:spLocks noGrp="1"/>
          </p:cNvSpPr>
          <p:nvPr>
            <p:ph type="body" idx="1"/>
          </p:nvPr>
        </p:nvSpPr>
        <p:spPr/>
        <p:txBody>
          <a:bodyPr lIns="0" tIns="0" rIns="0" bIns="0"/>
          <a:lstStyle>
            <a:lvl1pPr>
              <a:defRPr sz="2200" b="1" i="0">
                <a:solidFill>
                  <a:schemeClr val="tx1"/>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defRPr sz="2400" b="0" i="0">
                <a:solidFill>
                  <a:schemeClr val="tx1"/>
                </a:solidFill>
                <a:latin typeface="Times New Roman"/>
                <a:cs typeface="Times New Roman"/>
              </a:defRPr>
            </a:lvl1pPr>
          </a:lstStyle>
          <a:p>
            <a:pPr marL="12700">
              <a:lnSpc>
                <a:spcPts val="2720"/>
              </a:lnSpc>
            </a:pPr>
            <a:r>
              <a:rPr spc="-5" dirty="0"/>
              <a:t>A</a:t>
            </a:r>
            <a:r>
              <a:rPr dirty="0"/>
              <a:t>dve</a:t>
            </a:r>
            <a:r>
              <a:rPr spc="5" dirty="0"/>
              <a:t>r</a:t>
            </a:r>
            <a:r>
              <a:rPr dirty="0"/>
              <a:t>ti</a:t>
            </a:r>
            <a:r>
              <a:rPr spc="-5" dirty="0"/>
              <a:t>s</a:t>
            </a:r>
            <a:r>
              <a:rPr spc="5" dirty="0"/>
              <a:t>i</a:t>
            </a:r>
            <a:r>
              <a:rPr dirty="0"/>
              <a:t>ng</a:t>
            </a:r>
          </a:p>
        </p:txBody>
      </p:sp>
      <p:sp>
        <p:nvSpPr>
          <p:cNvPr id="5" name="Holder 5"/>
          <p:cNvSpPr>
            <a:spLocks noGrp="1"/>
          </p:cNvSpPr>
          <p:nvPr>
            <p:ph type="dt" sz="half" idx="6"/>
          </p:nvPr>
        </p:nvSpPr>
        <p:spPr/>
        <p:txBody>
          <a:bodyPr lIns="0" tIns="0" rIns="0" bIns="0"/>
          <a:lstStyle>
            <a:lvl1pPr>
              <a:defRPr sz="2400" b="0" i="0">
                <a:solidFill>
                  <a:schemeClr val="tx1"/>
                </a:solidFill>
                <a:latin typeface="Times New Roman"/>
                <a:cs typeface="Times New Roman"/>
              </a:defRPr>
            </a:lvl1pPr>
          </a:lstStyle>
          <a:p>
            <a:pPr marL="12700">
              <a:lnSpc>
                <a:spcPts val="2720"/>
              </a:lnSpc>
            </a:pPr>
            <a:r>
              <a:rPr lang="en-US" spc="-5"/>
              <a:t>Dr. Kailas</a:t>
            </a:r>
            <a:endParaRPr spc="-5" dirty="0"/>
          </a:p>
        </p:txBody>
      </p:sp>
      <p:sp>
        <p:nvSpPr>
          <p:cNvPr id="6" name="Holder 6"/>
          <p:cNvSpPr>
            <a:spLocks noGrp="1"/>
          </p:cNvSpPr>
          <p:nvPr>
            <p:ph type="sldNum" sz="quarter" idx="7"/>
          </p:nvPr>
        </p:nvSpPr>
        <p:spPr/>
        <p:txBody>
          <a:bodyPr lIns="0" tIns="0" rIns="0" bIns="0"/>
          <a:lstStyle>
            <a:lvl1pPr>
              <a:defRPr sz="2400" b="0" i="0">
                <a:solidFill>
                  <a:schemeClr val="tx1"/>
                </a:solidFill>
                <a:latin typeface="Times New Roman"/>
                <a:cs typeface="Times New Roman"/>
              </a:defRPr>
            </a:lvl1pPr>
          </a:lstStyle>
          <a:p>
            <a:pPr marL="38100">
              <a:lnSpc>
                <a:spcPts val="2720"/>
              </a:lnSpc>
            </a:pPr>
            <a:fld id="{81D60167-4931-47E6-BA6A-407CBD079E47}" type="slidenum">
              <a:rPr dirty="0"/>
              <a:pPr marL="38100">
                <a:lnSpc>
                  <a:spcPts val="2720"/>
                </a:lnSpc>
              </a:pPr>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1" i="0">
                <a:solidFill>
                  <a:srgbClr val="660066"/>
                </a:solidFill>
                <a:latin typeface="Verdana"/>
                <a:cs typeface="Verdana"/>
              </a:defRPr>
            </a:lvl1pPr>
          </a:lstStyle>
          <a:p>
            <a:endParaRPr/>
          </a:p>
        </p:txBody>
      </p:sp>
      <p:sp>
        <p:nvSpPr>
          <p:cNvPr id="3" name="Holder 3"/>
          <p:cNvSpPr>
            <a:spLocks noGrp="1"/>
          </p:cNvSpPr>
          <p:nvPr>
            <p:ph sz="half" idx="2"/>
          </p:nvPr>
        </p:nvSpPr>
        <p:spPr>
          <a:xfrm>
            <a:off x="514350" y="1577340"/>
            <a:ext cx="4474845"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5297805" y="1577340"/>
            <a:ext cx="4474845"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defRPr sz="2400" b="0" i="0">
                <a:solidFill>
                  <a:schemeClr val="tx1"/>
                </a:solidFill>
                <a:latin typeface="Times New Roman"/>
                <a:cs typeface="Times New Roman"/>
              </a:defRPr>
            </a:lvl1pPr>
          </a:lstStyle>
          <a:p>
            <a:pPr marL="12700">
              <a:lnSpc>
                <a:spcPts val="2720"/>
              </a:lnSpc>
            </a:pPr>
            <a:r>
              <a:rPr spc="-5" dirty="0"/>
              <a:t>A</a:t>
            </a:r>
            <a:r>
              <a:rPr dirty="0"/>
              <a:t>dve</a:t>
            </a:r>
            <a:r>
              <a:rPr spc="5" dirty="0"/>
              <a:t>r</a:t>
            </a:r>
            <a:r>
              <a:rPr dirty="0"/>
              <a:t>ti</a:t>
            </a:r>
            <a:r>
              <a:rPr spc="-5" dirty="0"/>
              <a:t>s</a:t>
            </a:r>
            <a:r>
              <a:rPr spc="5" dirty="0"/>
              <a:t>i</a:t>
            </a:r>
            <a:r>
              <a:rPr dirty="0"/>
              <a:t>ng</a:t>
            </a:r>
          </a:p>
        </p:txBody>
      </p:sp>
      <p:sp>
        <p:nvSpPr>
          <p:cNvPr id="6" name="Holder 6"/>
          <p:cNvSpPr>
            <a:spLocks noGrp="1"/>
          </p:cNvSpPr>
          <p:nvPr>
            <p:ph type="dt" sz="half" idx="6"/>
          </p:nvPr>
        </p:nvSpPr>
        <p:spPr/>
        <p:txBody>
          <a:bodyPr lIns="0" tIns="0" rIns="0" bIns="0"/>
          <a:lstStyle>
            <a:lvl1pPr>
              <a:defRPr sz="2400" b="0" i="0">
                <a:solidFill>
                  <a:schemeClr val="tx1"/>
                </a:solidFill>
                <a:latin typeface="Times New Roman"/>
                <a:cs typeface="Times New Roman"/>
              </a:defRPr>
            </a:lvl1pPr>
          </a:lstStyle>
          <a:p>
            <a:pPr marL="12700">
              <a:lnSpc>
                <a:spcPts val="2720"/>
              </a:lnSpc>
            </a:pPr>
            <a:r>
              <a:rPr lang="en-US" spc="-5"/>
              <a:t>Dr. Kailas</a:t>
            </a:r>
            <a:endParaRPr spc="-5" dirty="0"/>
          </a:p>
        </p:txBody>
      </p:sp>
      <p:sp>
        <p:nvSpPr>
          <p:cNvPr id="7" name="Holder 7"/>
          <p:cNvSpPr>
            <a:spLocks noGrp="1"/>
          </p:cNvSpPr>
          <p:nvPr>
            <p:ph type="sldNum" sz="quarter" idx="7"/>
          </p:nvPr>
        </p:nvSpPr>
        <p:spPr/>
        <p:txBody>
          <a:bodyPr lIns="0" tIns="0" rIns="0" bIns="0"/>
          <a:lstStyle>
            <a:lvl1pPr>
              <a:defRPr sz="2400" b="0" i="0">
                <a:solidFill>
                  <a:schemeClr val="tx1"/>
                </a:solidFill>
                <a:latin typeface="Times New Roman"/>
                <a:cs typeface="Times New Roman"/>
              </a:defRPr>
            </a:lvl1pPr>
          </a:lstStyle>
          <a:p>
            <a:pPr marL="38100">
              <a:lnSpc>
                <a:spcPts val="2720"/>
              </a:lnSpc>
            </a:pPr>
            <a:fld id="{81D60167-4931-47E6-BA6A-407CBD079E47}" type="slidenum">
              <a:rPr dirty="0"/>
              <a:pPr marL="38100">
                <a:lnSpc>
                  <a:spcPts val="2720"/>
                </a:lnSpc>
              </a:pPr>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1" i="0">
                <a:solidFill>
                  <a:srgbClr val="660066"/>
                </a:solidFill>
                <a:latin typeface="Verdana"/>
                <a:cs typeface="Verdana"/>
              </a:defRPr>
            </a:lvl1pPr>
          </a:lstStyle>
          <a:p>
            <a:endParaRPr/>
          </a:p>
        </p:txBody>
      </p:sp>
      <p:sp>
        <p:nvSpPr>
          <p:cNvPr id="3" name="Holder 3"/>
          <p:cNvSpPr>
            <a:spLocks noGrp="1"/>
          </p:cNvSpPr>
          <p:nvPr>
            <p:ph type="ftr" sz="quarter" idx="5"/>
          </p:nvPr>
        </p:nvSpPr>
        <p:spPr/>
        <p:txBody>
          <a:bodyPr lIns="0" tIns="0" rIns="0" bIns="0"/>
          <a:lstStyle>
            <a:lvl1pPr>
              <a:defRPr sz="2400" b="0" i="0">
                <a:solidFill>
                  <a:schemeClr val="tx1"/>
                </a:solidFill>
                <a:latin typeface="Times New Roman"/>
                <a:cs typeface="Times New Roman"/>
              </a:defRPr>
            </a:lvl1pPr>
          </a:lstStyle>
          <a:p>
            <a:pPr marL="12700">
              <a:lnSpc>
                <a:spcPts val="2720"/>
              </a:lnSpc>
            </a:pPr>
            <a:r>
              <a:rPr spc="-5" dirty="0"/>
              <a:t>A</a:t>
            </a:r>
            <a:r>
              <a:rPr dirty="0"/>
              <a:t>dve</a:t>
            </a:r>
            <a:r>
              <a:rPr spc="5" dirty="0"/>
              <a:t>r</a:t>
            </a:r>
            <a:r>
              <a:rPr dirty="0"/>
              <a:t>ti</a:t>
            </a:r>
            <a:r>
              <a:rPr spc="-5" dirty="0"/>
              <a:t>s</a:t>
            </a:r>
            <a:r>
              <a:rPr spc="5" dirty="0"/>
              <a:t>i</a:t>
            </a:r>
            <a:r>
              <a:rPr dirty="0"/>
              <a:t>ng</a:t>
            </a:r>
          </a:p>
        </p:txBody>
      </p:sp>
      <p:sp>
        <p:nvSpPr>
          <p:cNvPr id="4" name="Holder 4"/>
          <p:cNvSpPr>
            <a:spLocks noGrp="1"/>
          </p:cNvSpPr>
          <p:nvPr>
            <p:ph type="dt" sz="half" idx="6"/>
          </p:nvPr>
        </p:nvSpPr>
        <p:spPr/>
        <p:txBody>
          <a:bodyPr lIns="0" tIns="0" rIns="0" bIns="0"/>
          <a:lstStyle>
            <a:lvl1pPr>
              <a:defRPr sz="2400" b="0" i="0">
                <a:solidFill>
                  <a:schemeClr val="tx1"/>
                </a:solidFill>
                <a:latin typeface="Times New Roman"/>
                <a:cs typeface="Times New Roman"/>
              </a:defRPr>
            </a:lvl1pPr>
          </a:lstStyle>
          <a:p>
            <a:pPr marL="12700">
              <a:lnSpc>
                <a:spcPts val="2720"/>
              </a:lnSpc>
            </a:pPr>
            <a:r>
              <a:rPr lang="en-US" spc="-5"/>
              <a:t>Dr. Kailas</a:t>
            </a:r>
            <a:endParaRPr spc="-5" dirty="0"/>
          </a:p>
        </p:txBody>
      </p:sp>
      <p:sp>
        <p:nvSpPr>
          <p:cNvPr id="5" name="Holder 5"/>
          <p:cNvSpPr>
            <a:spLocks noGrp="1"/>
          </p:cNvSpPr>
          <p:nvPr>
            <p:ph type="sldNum" sz="quarter" idx="7"/>
          </p:nvPr>
        </p:nvSpPr>
        <p:spPr/>
        <p:txBody>
          <a:bodyPr lIns="0" tIns="0" rIns="0" bIns="0"/>
          <a:lstStyle>
            <a:lvl1pPr>
              <a:defRPr sz="2400" b="0" i="0">
                <a:solidFill>
                  <a:schemeClr val="tx1"/>
                </a:solidFill>
                <a:latin typeface="Times New Roman"/>
                <a:cs typeface="Times New Roman"/>
              </a:defRPr>
            </a:lvl1pPr>
          </a:lstStyle>
          <a:p>
            <a:pPr marL="38100">
              <a:lnSpc>
                <a:spcPts val="2720"/>
              </a:lnSpc>
            </a:pPr>
            <a:fld id="{81D60167-4931-47E6-BA6A-407CBD079E47}" type="slidenum">
              <a:rPr dirty="0"/>
              <a:pPr marL="38100">
                <a:lnSpc>
                  <a:spcPts val="2720"/>
                </a:lnSpc>
              </a:pPr>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10287000" cy="6858000"/>
          </a:xfrm>
          <a:prstGeom prst="rect">
            <a:avLst/>
          </a:prstGeom>
          <a:blipFill>
            <a:blip r:embed="rId2" cstate="print"/>
            <a:stretch>
              <a:fillRect/>
            </a:stretch>
          </a:blipFill>
        </p:spPr>
        <p:txBody>
          <a:bodyPr wrap="square" lIns="0" tIns="0" rIns="0" bIns="0" rtlCol="0"/>
          <a:lstStyle/>
          <a:p>
            <a:endParaRPr/>
          </a:p>
        </p:txBody>
      </p:sp>
      <p:sp>
        <p:nvSpPr>
          <p:cNvPr id="17" name="bg object 17"/>
          <p:cNvSpPr/>
          <p:nvPr/>
        </p:nvSpPr>
        <p:spPr>
          <a:xfrm>
            <a:off x="1247547" y="66447"/>
            <a:ext cx="7868104" cy="6772094"/>
          </a:xfrm>
          <a:prstGeom prst="rect">
            <a:avLst/>
          </a:prstGeom>
          <a:blipFill>
            <a:blip r:embed="rId3" cstate="print"/>
            <a:stretch>
              <a:fillRect/>
            </a:stretch>
          </a:blipFill>
        </p:spPr>
        <p:txBody>
          <a:bodyPr wrap="square" lIns="0" tIns="0" rIns="0" bIns="0" rtlCol="0"/>
          <a:lstStyle/>
          <a:p>
            <a:endParaRPr/>
          </a:p>
        </p:txBody>
      </p:sp>
      <p:sp>
        <p:nvSpPr>
          <p:cNvPr id="2" name="Holder 2"/>
          <p:cNvSpPr>
            <a:spLocks noGrp="1"/>
          </p:cNvSpPr>
          <p:nvPr>
            <p:ph type="ftr" sz="quarter" idx="5"/>
          </p:nvPr>
        </p:nvSpPr>
        <p:spPr/>
        <p:txBody>
          <a:bodyPr lIns="0" tIns="0" rIns="0" bIns="0"/>
          <a:lstStyle>
            <a:lvl1pPr>
              <a:defRPr sz="2400" b="0" i="0">
                <a:solidFill>
                  <a:schemeClr val="tx1"/>
                </a:solidFill>
                <a:latin typeface="Times New Roman"/>
                <a:cs typeface="Times New Roman"/>
              </a:defRPr>
            </a:lvl1pPr>
          </a:lstStyle>
          <a:p>
            <a:pPr marL="12700">
              <a:lnSpc>
                <a:spcPts val="2720"/>
              </a:lnSpc>
            </a:pPr>
            <a:r>
              <a:rPr spc="-5" dirty="0"/>
              <a:t>A</a:t>
            </a:r>
            <a:r>
              <a:rPr dirty="0"/>
              <a:t>dve</a:t>
            </a:r>
            <a:r>
              <a:rPr spc="5" dirty="0"/>
              <a:t>r</a:t>
            </a:r>
            <a:r>
              <a:rPr dirty="0"/>
              <a:t>ti</a:t>
            </a:r>
            <a:r>
              <a:rPr spc="-5" dirty="0"/>
              <a:t>s</a:t>
            </a:r>
            <a:r>
              <a:rPr spc="5" dirty="0"/>
              <a:t>i</a:t>
            </a:r>
            <a:r>
              <a:rPr dirty="0"/>
              <a:t>ng</a:t>
            </a:r>
          </a:p>
        </p:txBody>
      </p:sp>
      <p:sp>
        <p:nvSpPr>
          <p:cNvPr id="3" name="Holder 3"/>
          <p:cNvSpPr>
            <a:spLocks noGrp="1"/>
          </p:cNvSpPr>
          <p:nvPr>
            <p:ph type="dt" sz="half" idx="6"/>
          </p:nvPr>
        </p:nvSpPr>
        <p:spPr/>
        <p:txBody>
          <a:bodyPr lIns="0" tIns="0" rIns="0" bIns="0"/>
          <a:lstStyle>
            <a:lvl1pPr>
              <a:defRPr sz="2400" b="0" i="0">
                <a:solidFill>
                  <a:schemeClr val="tx1"/>
                </a:solidFill>
                <a:latin typeface="Times New Roman"/>
                <a:cs typeface="Times New Roman"/>
              </a:defRPr>
            </a:lvl1pPr>
          </a:lstStyle>
          <a:p>
            <a:pPr marL="12700">
              <a:lnSpc>
                <a:spcPts val="2720"/>
              </a:lnSpc>
            </a:pPr>
            <a:r>
              <a:rPr lang="en-US" spc="-5"/>
              <a:t>Dr. Kailas</a:t>
            </a:r>
            <a:endParaRPr spc="-5" dirty="0"/>
          </a:p>
        </p:txBody>
      </p:sp>
      <p:sp>
        <p:nvSpPr>
          <p:cNvPr id="4" name="Holder 4"/>
          <p:cNvSpPr>
            <a:spLocks noGrp="1"/>
          </p:cNvSpPr>
          <p:nvPr>
            <p:ph type="sldNum" sz="quarter" idx="7"/>
          </p:nvPr>
        </p:nvSpPr>
        <p:spPr/>
        <p:txBody>
          <a:bodyPr lIns="0" tIns="0" rIns="0" bIns="0"/>
          <a:lstStyle>
            <a:lvl1pPr>
              <a:defRPr sz="2400" b="0" i="0">
                <a:solidFill>
                  <a:schemeClr val="tx1"/>
                </a:solidFill>
                <a:latin typeface="Times New Roman"/>
                <a:cs typeface="Times New Roman"/>
              </a:defRPr>
            </a:lvl1pPr>
          </a:lstStyle>
          <a:p>
            <a:pPr marL="38100">
              <a:lnSpc>
                <a:spcPts val="2720"/>
              </a:lnSpc>
            </a:pPr>
            <a:fld id="{81D60167-4931-47E6-BA6A-407CBD079E47}" type="slidenum">
              <a:rPr dirty="0"/>
              <a:pPr marL="38100">
                <a:lnSpc>
                  <a:spcPts val="2720"/>
                </a:lnSpc>
              </a:pPr>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10287000" cy="6858000"/>
          </a:xfrm>
          <a:prstGeom prst="rect">
            <a:avLst/>
          </a:prstGeom>
          <a:blipFill>
            <a:blip r:embed="rId7" cstate="print"/>
            <a:stretch>
              <a:fillRect/>
            </a:stretch>
          </a:blipFill>
        </p:spPr>
        <p:txBody>
          <a:bodyPr wrap="square" lIns="0" tIns="0" rIns="0" bIns="0" rtlCol="0"/>
          <a:lstStyle/>
          <a:p>
            <a:endParaRPr/>
          </a:p>
        </p:txBody>
      </p:sp>
      <p:sp>
        <p:nvSpPr>
          <p:cNvPr id="2" name="Holder 2"/>
          <p:cNvSpPr>
            <a:spLocks noGrp="1"/>
          </p:cNvSpPr>
          <p:nvPr>
            <p:ph type="title"/>
          </p:nvPr>
        </p:nvSpPr>
        <p:spPr>
          <a:xfrm>
            <a:off x="4216400" y="151129"/>
            <a:ext cx="1854200" cy="513080"/>
          </a:xfrm>
          <a:prstGeom prst="rect">
            <a:avLst/>
          </a:prstGeom>
        </p:spPr>
        <p:txBody>
          <a:bodyPr wrap="square" lIns="0" tIns="0" rIns="0" bIns="0">
            <a:spAutoFit/>
          </a:bodyPr>
          <a:lstStyle>
            <a:lvl1pPr>
              <a:defRPr sz="3200" b="1" i="0">
                <a:solidFill>
                  <a:srgbClr val="660066"/>
                </a:solidFill>
                <a:latin typeface="Verdana"/>
                <a:cs typeface="Verdana"/>
              </a:defRPr>
            </a:lvl1pPr>
          </a:lstStyle>
          <a:p>
            <a:endParaRPr/>
          </a:p>
        </p:txBody>
      </p:sp>
      <p:sp>
        <p:nvSpPr>
          <p:cNvPr id="3" name="Holder 3"/>
          <p:cNvSpPr>
            <a:spLocks noGrp="1"/>
          </p:cNvSpPr>
          <p:nvPr>
            <p:ph type="body" idx="1"/>
          </p:nvPr>
        </p:nvSpPr>
        <p:spPr>
          <a:xfrm>
            <a:off x="407669" y="3168650"/>
            <a:ext cx="9090660" cy="2984500"/>
          </a:xfrm>
          <a:prstGeom prst="rect">
            <a:avLst/>
          </a:prstGeom>
        </p:spPr>
        <p:txBody>
          <a:bodyPr wrap="square" lIns="0" tIns="0" rIns="0" bIns="0">
            <a:spAutoFit/>
          </a:bodyPr>
          <a:lstStyle>
            <a:lvl1pPr>
              <a:defRPr sz="2200" b="1" i="0">
                <a:solidFill>
                  <a:schemeClr val="tx1"/>
                </a:solidFill>
                <a:latin typeface="Arial"/>
                <a:cs typeface="Arial"/>
              </a:defRPr>
            </a:lvl1pPr>
          </a:lstStyle>
          <a:p>
            <a:endParaRPr/>
          </a:p>
        </p:txBody>
      </p:sp>
      <p:sp>
        <p:nvSpPr>
          <p:cNvPr id="4" name="Holder 4"/>
          <p:cNvSpPr>
            <a:spLocks noGrp="1"/>
          </p:cNvSpPr>
          <p:nvPr>
            <p:ph type="ftr" sz="quarter" idx="5"/>
          </p:nvPr>
        </p:nvSpPr>
        <p:spPr>
          <a:xfrm>
            <a:off x="7339330" y="6620678"/>
            <a:ext cx="1466850" cy="363220"/>
          </a:xfrm>
          <a:prstGeom prst="rect">
            <a:avLst/>
          </a:prstGeom>
        </p:spPr>
        <p:txBody>
          <a:bodyPr wrap="square" lIns="0" tIns="0" rIns="0" bIns="0">
            <a:spAutoFit/>
          </a:bodyPr>
          <a:lstStyle>
            <a:lvl1pPr>
              <a:defRPr sz="2400" b="0" i="0">
                <a:solidFill>
                  <a:schemeClr val="tx1"/>
                </a:solidFill>
                <a:latin typeface="Times New Roman"/>
                <a:cs typeface="Times New Roman"/>
              </a:defRPr>
            </a:lvl1pPr>
          </a:lstStyle>
          <a:p>
            <a:pPr marL="12700">
              <a:lnSpc>
                <a:spcPts val="2720"/>
              </a:lnSpc>
            </a:pPr>
            <a:r>
              <a:rPr spc="-5" dirty="0"/>
              <a:t>A</a:t>
            </a:r>
            <a:r>
              <a:rPr dirty="0"/>
              <a:t>dve</a:t>
            </a:r>
            <a:r>
              <a:rPr spc="5" dirty="0"/>
              <a:t>r</a:t>
            </a:r>
            <a:r>
              <a:rPr dirty="0"/>
              <a:t>ti</a:t>
            </a:r>
            <a:r>
              <a:rPr spc="-5" dirty="0"/>
              <a:t>s</a:t>
            </a:r>
            <a:r>
              <a:rPr spc="5" dirty="0"/>
              <a:t>i</a:t>
            </a:r>
            <a:r>
              <a:rPr dirty="0"/>
              <a:t>ng</a:t>
            </a:r>
          </a:p>
        </p:txBody>
      </p:sp>
      <p:sp>
        <p:nvSpPr>
          <p:cNvPr id="5" name="Holder 5"/>
          <p:cNvSpPr>
            <a:spLocks noGrp="1"/>
          </p:cNvSpPr>
          <p:nvPr>
            <p:ph type="dt" sz="half" idx="6"/>
          </p:nvPr>
        </p:nvSpPr>
        <p:spPr>
          <a:xfrm>
            <a:off x="153670" y="6620678"/>
            <a:ext cx="1278255" cy="363220"/>
          </a:xfrm>
          <a:prstGeom prst="rect">
            <a:avLst/>
          </a:prstGeom>
        </p:spPr>
        <p:txBody>
          <a:bodyPr wrap="square" lIns="0" tIns="0" rIns="0" bIns="0">
            <a:spAutoFit/>
          </a:bodyPr>
          <a:lstStyle>
            <a:lvl1pPr>
              <a:defRPr sz="2400" b="0" i="0">
                <a:solidFill>
                  <a:schemeClr val="tx1"/>
                </a:solidFill>
                <a:latin typeface="Times New Roman"/>
                <a:cs typeface="Times New Roman"/>
              </a:defRPr>
            </a:lvl1pPr>
          </a:lstStyle>
          <a:p>
            <a:pPr marL="12700">
              <a:lnSpc>
                <a:spcPts val="2720"/>
              </a:lnSpc>
            </a:pPr>
            <a:r>
              <a:rPr lang="en-US" spc="-5"/>
              <a:t>Dr. Kailas</a:t>
            </a:r>
            <a:endParaRPr spc="-5" dirty="0"/>
          </a:p>
        </p:txBody>
      </p:sp>
      <p:sp>
        <p:nvSpPr>
          <p:cNvPr id="6" name="Holder 6"/>
          <p:cNvSpPr>
            <a:spLocks noGrp="1"/>
          </p:cNvSpPr>
          <p:nvPr>
            <p:ph type="sldNum" sz="quarter" idx="7"/>
          </p:nvPr>
        </p:nvSpPr>
        <p:spPr>
          <a:xfrm>
            <a:off x="4281170" y="6620678"/>
            <a:ext cx="381000" cy="363220"/>
          </a:xfrm>
          <a:prstGeom prst="rect">
            <a:avLst/>
          </a:prstGeom>
        </p:spPr>
        <p:txBody>
          <a:bodyPr wrap="square" lIns="0" tIns="0" rIns="0" bIns="0">
            <a:spAutoFit/>
          </a:bodyPr>
          <a:lstStyle>
            <a:lvl1pPr>
              <a:defRPr sz="2400" b="0" i="0">
                <a:solidFill>
                  <a:schemeClr val="tx1"/>
                </a:solidFill>
                <a:latin typeface="Times New Roman"/>
                <a:cs typeface="Times New Roman"/>
              </a:defRPr>
            </a:lvl1pPr>
          </a:lstStyle>
          <a:p>
            <a:pPr marL="38100">
              <a:lnSpc>
                <a:spcPts val="2720"/>
              </a:lnSpc>
            </a:pPr>
            <a:fld id="{81D60167-4931-47E6-BA6A-407CBD079E47}" type="slidenum">
              <a:rPr dirty="0"/>
              <a:pPr marL="38100">
                <a:lnSpc>
                  <a:spcPts val="2720"/>
                </a:lnSpc>
              </a:pPr>
              <a:t>‹#›</a:t>
            </a:fld>
            <a:endParaRPr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sldNum="0" hdr="0" ftr="0" dt="0"/>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jpe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17" Type="http://schemas.openxmlformats.org/officeDocument/2006/relationships/image" Target="../media/image18.png"/><Relationship Id="rId2" Type="http://schemas.openxmlformats.org/officeDocument/2006/relationships/image" Target="../media/image3.png"/><Relationship Id="rId16" Type="http://schemas.openxmlformats.org/officeDocument/2006/relationships/image" Target="../media/image17.png"/><Relationship Id="rId1" Type="http://schemas.openxmlformats.org/officeDocument/2006/relationships/slideLayout" Target="../slideLayouts/slideLayout4.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5" Type="http://schemas.openxmlformats.org/officeDocument/2006/relationships/image" Target="../media/image16.png"/><Relationship Id="rId10" Type="http://schemas.openxmlformats.org/officeDocument/2006/relationships/image" Target="../media/image11.png"/><Relationship Id="rId4" Type="http://schemas.openxmlformats.org/officeDocument/2006/relationships/image" Target="../media/image5.jpeg"/><Relationship Id="rId9" Type="http://schemas.openxmlformats.org/officeDocument/2006/relationships/image" Target="../media/image10.png"/><Relationship Id="rId14" Type="http://schemas.openxmlformats.org/officeDocument/2006/relationships/image" Target="../media/image15.png"/></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s://www.marketing91.com/people-marketing-mix/" TargetMode="External"/><Relationship Id="rId2" Type="http://schemas.openxmlformats.org/officeDocument/2006/relationships/hyperlink" Target="https://www.marketing91.com/what-is-advertising/" TargetMode="External"/><Relationship Id="rId1" Type="http://schemas.openxmlformats.org/officeDocument/2006/relationships/slideLayout" Target="../slideLayouts/slideLayout4.xml"/><Relationship Id="rId5" Type="http://schemas.openxmlformats.org/officeDocument/2006/relationships/hyperlink" Target="https://www.marketing91.com/what-is-digital-advertising-types-of-digital-advertising/" TargetMode="External"/><Relationship Id="rId4" Type="http://schemas.openxmlformats.org/officeDocument/2006/relationships/hyperlink" Target="https://www.marketing91.com/what-is-a-brand/" TargetMode="Externa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1.jpeg"/><Relationship Id="rId7" Type="http://schemas.openxmlformats.org/officeDocument/2006/relationships/image" Target="../media/image25.png"/><Relationship Id="rId2" Type="http://schemas.openxmlformats.org/officeDocument/2006/relationships/image" Target="../media/image20.jpeg"/><Relationship Id="rId1" Type="http://schemas.openxmlformats.org/officeDocument/2006/relationships/slideLayout" Target="../slideLayouts/slideLayout4.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6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4.xml"/></Relationships>
</file>

<file path=ppt/slides/_rels/slide9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1"/>
          <p:cNvSpPr txBox="1"/>
          <p:nvPr/>
        </p:nvSpPr>
        <p:spPr>
          <a:xfrm>
            <a:off x="2247900" y="1216967"/>
            <a:ext cx="5715000" cy="3477875"/>
          </a:xfrm>
          <a:prstGeom prst="rect">
            <a:avLst/>
          </a:prstGeom>
          <a:noFill/>
        </p:spPr>
        <p:txBody>
          <a:bodyPr wrap="square" rtlCol="0">
            <a:spAutoFit/>
          </a:bodyPr>
          <a:lstStyle>
            <a:defPPr>
              <a:defRPr lang="en-US"/>
            </a:defPPr>
            <a:lvl1pPr algn="l" rtl="0" fontAlgn="base">
              <a:spcBef>
                <a:spcPct val="0"/>
              </a:spcBef>
              <a:spcAft>
                <a:spcPct val="0"/>
              </a:spcAft>
              <a:defRPr kern="1200">
                <a:solidFill>
                  <a:schemeClr val="tx1"/>
                </a:solidFill>
                <a:latin typeface="Trebuchet MS" pitchFamily="34" charset="0"/>
                <a:ea typeface="+mn-ea"/>
                <a:cs typeface="+mn-cs"/>
              </a:defRPr>
            </a:lvl1pPr>
            <a:lvl2pPr marL="457200" algn="l" rtl="0" fontAlgn="base">
              <a:spcBef>
                <a:spcPct val="0"/>
              </a:spcBef>
              <a:spcAft>
                <a:spcPct val="0"/>
              </a:spcAft>
              <a:defRPr kern="1200">
                <a:solidFill>
                  <a:schemeClr val="tx1"/>
                </a:solidFill>
                <a:latin typeface="Trebuchet MS" pitchFamily="34" charset="0"/>
                <a:ea typeface="+mn-ea"/>
                <a:cs typeface="+mn-cs"/>
              </a:defRPr>
            </a:lvl2pPr>
            <a:lvl3pPr marL="914400" algn="l" rtl="0" fontAlgn="base">
              <a:spcBef>
                <a:spcPct val="0"/>
              </a:spcBef>
              <a:spcAft>
                <a:spcPct val="0"/>
              </a:spcAft>
              <a:defRPr kern="1200">
                <a:solidFill>
                  <a:schemeClr val="tx1"/>
                </a:solidFill>
                <a:latin typeface="Trebuchet MS" pitchFamily="34" charset="0"/>
                <a:ea typeface="+mn-ea"/>
                <a:cs typeface="+mn-cs"/>
              </a:defRPr>
            </a:lvl3pPr>
            <a:lvl4pPr marL="1371600" algn="l" rtl="0" fontAlgn="base">
              <a:spcBef>
                <a:spcPct val="0"/>
              </a:spcBef>
              <a:spcAft>
                <a:spcPct val="0"/>
              </a:spcAft>
              <a:defRPr kern="1200">
                <a:solidFill>
                  <a:schemeClr val="tx1"/>
                </a:solidFill>
                <a:latin typeface="Trebuchet MS" pitchFamily="34" charset="0"/>
                <a:ea typeface="+mn-ea"/>
                <a:cs typeface="+mn-cs"/>
              </a:defRPr>
            </a:lvl4pPr>
            <a:lvl5pPr marL="1828800" algn="l" rtl="0" fontAlgn="base">
              <a:spcBef>
                <a:spcPct val="0"/>
              </a:spcBef>
              <a:spcAft>
                <a:spcPct val="0"/>
              </a:spcAft>
              <a:defRPr kern="1200">
                <a:solidFill>
                  <a:schemeClr val="tx1"/>
                </a:solidFill>
                <a:latin typeface="Trebuchet MS" pitchFamily="34" charset="0"/>
                <a:ea typeface="+mn-ea"/>
                <a:cs typeface="+mn-cs"/>
              </a:defRPr>
            </a:lvl5pPr>
            <a:lvl6pPr marL="2286000" algn="l" defTabSz="914400" rtl="0" eaLnBrk="1" latinLnBrk="0" hangingPunct="1">
              <a:defRPr kern="1200">
                <a:solidFill>
                  <a:schemeClr val="tx1"/>
                </a:solidFill>
                <a:latin typeface="Trebuchet MS" pitchFamily="34" charset="0"/>
                <a:ea typeface="+mn-ea"/>
                <a:cs typeface="+mn-cs"/>
              </a:defRPr>
            </a:lvl6pPr>
            <a:lvl7pPr marL="2743200" algn="l" defTabSz="914400" rtl="0" eaLnBrk="1" latinLnBrk="0" hangingPunct="1">
              <a:defRPr kern="1200">
                <a:solidFill>
                  <a:schemeClr val="tx1"/>
                </a:solidFill>
                <a:latin typeface="Trebuchet MS" pitchFamily="34" charset="0"/>
                <a:ea typeface="+mn-ea"/>
                <a:cs typeface="+mn-cs"/>
              </a:defRPr>
            </a:lvl7pPr>
            <a:lvl8pPr marL="3200400" algn="l" defTabSz="914400" rtl="0" eaLnBrk="1" latinLnBrk="0" hangingPunct="1">
              <a:defRPr kern="1200">
                <a:solidFill>
                  <a:schemeClr val="tx1"/>
                </a:solidFill>
                <a:latin typeface="Trebuchet MS" pitchFamily="34" charset="0"/>
                <a:ea typeface="+mn-ea"/>
                <a:cs typeface="+mn-cs"/>
              </a:defRPr>
            </a:lvl8pPr>
            <a:lvl9pPr marL="3657600" algn="l" defTabSz="914400" rtl="0" eaLnBrk="1" latinLnBrk="0" hangingPunct="1">
              <a:defRPr kern="1200">
                <a:solidFill>
                  <a:schemeClr val="tx1"/>
                </a:solidFill>
                <a:latin typeface="Trebuchet MS" pitchFamily="34" charset="0"/>
                <a:ea typeface="+mn-ea"/>
                <a:cs typeface="+mn-cs"/>
              </a:defRPr>
            </a:lvl9pPr>
          </a:lstStyle>
          <a:p>
            <a:pPr algn="ctr"/>
            <a:r>
              <a:rPr lang="en-US" sz="4400" b="1" dirty="0">
                <a:latin typeface="Algerian" pitchFamily="82" charset="0"/>
              </a:rPr>
              <a:t>ADVERTISING </a:t>
            </a:r>
          </a:p>
          <a:p>
            <a:pPr algn="ctr"/>
            <a:r>
              <a:rPr lang="en-US" sz="4400" b="1" dirty="0">
                <a:latin typeface="Algerian" pitchFamily="82" charset="0"/>
              </a:rPr>
              <a:t>AND </a:t>
            </a:r>
          </a:p>
          <a:p>
            <a:pPr algn="ctr"/>
            <a:r>
              <a:rPr lang="en-US" sz="4400" b="1" dirty="0">
                <a:latin typeface="Algerian" pitchFamily="82" charset="0"/>
              </a:rPr>
              <a:t>DIGITAL MARKETING</a:t>
            </a:r>
          </a:p>
          <a:p>
            <a:pPr algn="ctr"/>
            <a:r>
              <a:rPr lang="en-US" sz="4400" b="1" dirty="0">
                <a:latin typeface="Algerian" pitchFamily="82" charset="0"/>
              </a:rPr>
              <a:t>Unit ii</a:t>
            </a:r>
            <a:endParaRPr lang="en-US" sz="4400" dirty="0">
              <a:latin typeface="Algerian" pitchFamily="82" charset="0"/>
            </a:endParaRPr>
          </a:p>
          <a:p>
            <a:pPr algn="ctr"/>
            <a:endParaRPr lang="en-US" sz="4400" dirty="0">
              <a:latin typeface="Algerian" pitchFamily="82" charset="0"/>
            </a:endParaRPr>
          </a:p>
        </p:txBody>
      </p:sp>
      <p:sp>
        <p:nvSpPr>
          <p:cNvPr id="4" name="TextBox 2"/>
          <p:cNvSpPr txBox="1"/>
          <p:nvPr/>
        </p:nvSpPr>
        <p:spPr>
          <a:xfrm>
            <a:off x="4914900" y="5179367"/>
            <a:ext cx="3124200" cy="461665"/>
          </a:xfrm>
          <a:prstGeom prst="rect">
            <a:avLst/>
          </a:prstGeom>
          <a:noFill/>
        </p:spPr>
        <p:txBody>
          <a:bodyPr wrap="square" rtlCol="0">
            <a:spAutoFit/>
          </a:bodyPr>
          <a:lstStyle>
            <a:defPPr>
              <a:defRPr lang="en-US"/>
            </a:defPPr>
            <a:lvl1pPr algn="l" rtl="0" fontAlgn="base">
              <a:spcBef>
                <a:spcPct val="0"/>
              </a:spcBef>
              <a:spcAft>
                <a:spcPct val="0"/>
              </a:spcAft>
              <a:defRPr kern="1200">
                <a:solidFill>
                  <a:schemeClr val="tx1"/>
                </a:solidFill>
                <a:latin typeface="Trebuchet MS" pitchFamily="34" charset="0"/>
                <a:ea typeface="+mn-ea"/>
                <a:cs typeface="+mn-cs"/>
              </a:defRPr>
            </a:lvl1pPr>
            <a:lvl2pPr marL="457200" algn="l" rtl="0" fontAlgn="base">
              <a:spcBef>
                <a:spcPct val="0"/>
              </a:spcBef>
              <a:spcAft>
                <a:spcPct val="0"/>
              </a:spcAft>
              <a:defRPr kern="1200">
                <a:solidFill>
                  <a:schemeClr val="tx1"/>
                </a:solidFill>
                <a:latin typeface="Trebuchet MS" pitchFamily="34" charset="0"/>
                <a:ea typeface="+mn-ea"/>
                <a:cs typeface="+mn-cs"/>
              </a:defRPr>
            </a:lvl2pPr>
            <a:lvl3pPr marL="914400" algn="l" rtl="0" fontAlgn="base">
              <a:spcBef>
                <a:spcPct val="0"/>
              </a:spcBef>
              <a:spcAft>
                <a:spcPct val="0"/>
              </a:spcAft>
              <a:defRPr kern="1200">
                <a:solidFill>
                  <a:schemeClr val="tx1"/>
                </a:solidFill>
                <a:latin typeface="Trebuchet MS" pitchFamily="34" charset="0"/>
                <a:ea typeface="+mn-ea"/>
                <a:cs typeface="+mn-cs"/>
              </a:defRPr>
            </a:lvl3pPr>
            <a:lvl4pPr marL="1371600" algn="l" rtl="0" fontAlgn="base">
              <a:spcBef>
                <a:spcPct val="0"/>
              </a:spcBef>
              <a:spcAft>
                <a:spcPct val="0"/>
              </a:spcAft>
              <a:defRPr kern="1200">
                <a:solidFill>
                  <a:schemeClr val="tx1"/>
                </a:solidFill>
                <a:latin typeface="Trebuchet MS" pitchFamily="34" charset="0"/>
                <a:ea typeface="+mn-ea"/>
                <a:cs typeface="+mn-cs"/>
              </a:defRPr>
            </a:lvl4pPr>
            <a:lvl5pPr marL="1828800" algn="l" rtl="0" fontAlgn="base">
              <a:spcBef>
                <a:spcPct val="0"/>
              </a:spcBef>
              <a:spcAft>
                <a:spcPct val="0"/>
              </a:spcAft>
              <a:defRPr kern="1200">
                <a:solidFill>
                  <a:schemeClr val="tx1"/>
                </a:solidFill>
                <a:latin typeface="Trebuchet MS" pitchFamily="34" charset="0"/>
                <a:ea typeface="+mn-ea"/>
                <a:cs typeface="+mn-cs"/>
              </a:defRPr>
            </a:lvl5pPr>
            <a:lvl6pPr marL="2286000" algn="l" defTabSz="914400" rtl="0" eaLnBrk="1" latinLnBrk="0" hangingPunct="1">
              <a:defRPr kern="1200">
                <a:solidFill>
                  <a:schemeClr val="tx1"/>
                </a:solidFill>
                <a:latin typeface="Trebuchet MS" pitchFamily="34" charset="0"/>
                <a:ea typeface="+mn-ea"/>
                <a:cs typeface="+mn-cs"/>
              </a:defRPr>
            </a:lvl6pPr>
            <a:lvl7pPr marL="2743200" algn="l" defTabSz="914400" rtl="0" eaLnBrk="1" latinLnBrk="0" hangingPunct="1">
              <a:defRPr kern="1200">
                <a:solidFill>
                  <a:schemeClr val="tx1"/>
                </a:solidFill>
                <a:latin typeface="Trebuchet MS" pitchFamily="34" charset="0"/>
                <a:ea typeface="+mn-ea"/>
                <a:cs typeface="+mn-cs"/>
              </a:defRPr>
            </a:lvl7pPr>
            <a:lvl8pPr marL="3200400" algn="l" defTabSz="914400" rtl="0" eaLnBrk="1" latinLnBrk="0" hangingPunct="1">
              <a:defRPr kern="1200">
                <a:solidFill>
                  <a:schemeClr val="tx1"/>
                </a:solidFill>
                <a:latin typeface="Trebuchet MS" pitchFamily="34" charset="0"/>
                <a:ea typeface="+mn-ea"/>
                <a:cs typeface="+mn-cs"/>
              </a:defRPr>
            </a:lvl8pPr>
            <a:lvl9pPr marL="3657600" algn="l" defTabSz="914400" rtl="0" eaLnBrk="1" latinLnBrk="0" hangingPunct="1">
              <a:defRPr kern="1200">
                <a:solidFill>
                  <a:schemeClr val="tx1"/>
                </a:solidFill>
                <a:latin typeface="Trebuchet MS" pitchFamily="34" charset="0"/>
                <a:ea typeface="+mn-ea"/>
                <a:cs typeface="+mn-cs"/>
              </a:defRPr>
            </a:lvl9pPr>
          </a:lstStyle>
          <a:p>
            <a:r>
              <a:rPr lang="en-US" sz="2400" dirty="0">
                <a:latin typeface="Algerian" pitchFamily="82" charset="0"/>
              </a:rPr>
              <a:t>Dr. </a:t>
            </a:r>
            <a:r>
              <a:rPr lang="en-US" sz="2400" dirty="0" err="1">
                <a:latin typeface="Algerian" pitchFamily="82" charset="0"/>
              </a:rPr>
              <a:t>sangeeta</a:t>
            </a:r>
            <a:r>
              <a:rPr lang="en-US" sz="2400" dirty="0">
                <a:latin typeface="Algerian" pitchFamily="82" charset="0"/>
              </a:rPr>
              <a:t>  </a:t>
            </a:r>
            <a:r>
              <a:rPr lang="en-US" sz="2400" dirty="0" err="1">
                <a:latin typeface="Algerian" pitchFamily="82" charset="0"/>
              </a:rPr>
              <a:t>jain</a:t>
            </a:r>
            <a:endParaRPr lang="en-US" sz="2400" dirty="0">
              <a:latin typeface="Algerian" pitchFamily="82"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145981" y="262890"/>
            <a:ext cx="6069330" cy="513080"/>
          </a:xfrm>
          <a:prstGeom prst="rect">
            <a:avLst/>
          </a:prstGeom>
        </p:spPr>
        <p:txBody>
          <a:bodyPr vert="horz" wrap="square" lIns="0" tIns="12700" rIns="0" bIns="0" rtlCol="0">
            <a:spAutoFit/>
          </a:bodyPr>
          <a:lstStyle/>
          <a:p>
            <a:pPr marL="12700">
              <a:lnSpc>
                <a:spcPct val="100000"/>
              </a:lnSpc>
              <a:spcBef>
                <a:spcPts val="100"/>
              </a:spcBef>
            </a:pPr>
            <a:r>
              <a:rPr sz="3200" spc="-5" dirty="0">
                <a:latin typeface="Times New Roman"/>
                <a:cs typeface="Times New Roman"/>
              </a:rPr>
              <a:t>The </a:t>
            </a:r>
            <a:r>
              <a:rPr sz="3200" dirty="0">
                <a:latin typeface="Times New Roman"/>
                <a:cs typeface="Times New Roman"/>
              </a:rPr>
              <a:t>Advertising Plan</a:t>
            </a:r>
            <a:r>
              <a:rPr sz="3200" spc="-15" dirty="0">
                <a:latin typeface="Times New Roman"/>
                <a:cs typeface="Times New Roman"/>
              </a:rPr>
              <a:t> </a:t>
            </a:r>
            <a:r>
              <a:rPr sz="3200" spc="-5" dirty="0">
                <a:latin typeface="Times New Roman"/>
                <a:cs typeface="Times New Roman"/>
              </a:rPr>
              <a:t>Includes…</a:t>
            </a:r>
            <a:endParaRPr sz="3200">
              <a:latin typeface="Times New Roman"/>
              <a:cs typeface="Times New Roman"/>
            </a:endParaRPr>
          </a:p>
        </p:txBody>
      </p:sp>
      <p:sp>
        <p:nvSpPr>
          <p:cNvPr id="3" name="object 3"/>
          <p:cNvSpPr txBox="1"/>
          <p:nvPr/>
        </p:nvSpPr>
        <p:spPr>
          <a:xfrm>
            <a:off x="942975" y="1818640"/>
            <a:ext cx="2743200" cy="416781"/>
          </a:xfrm>
          <a:prstGeom prst="rect">
            <a:avLst/>
          </a:prstGeom>
          <a:ln w="9344">
            <a:solidFill>
              <a:srgbClr val="000000"/>
            </a:solidFill>
          </a:ln>
        </p:spPr>
        <p:txBody>
          <a:bodyPr vert="horz" wrap="square" lIns="0" tIns="46990" rIns="0" bIns="0" rtlCol="0">
            <a:spAutoFit/>
          </a:bodyPr>
          <a:lstStyle/>
          <a:p>
            <a:pPr marL="89535">
              <a:lnSpc>
                <a:spcPct val="100000"/>
              </a:lnSpc>
              <a:spcBef>
                <a:spcPts val="370"/>
              </a:spcBef>
            </a:pPr>
            <a:r>
              <a:rPr sz="2400" spc="-5" dirty="0">
                <a:latin typeface="Times New Roman"/>
                <a:cs typeface="Times New Roman"/>
              </a:rPr>
              <a:t>Situation</a:t>
            </a:r>
            <a:r>
              <a:rPr sz="2400" spc="-30" dirty="0">
                <a:latin typeface="Times New Roman"/>
                <a:cs typeface="Times New Roman"/>
              </a:rPr>
              <a:t> </a:t>
            </a:r>
            <a:r>
              <a:rPr sz="2400" dirty="0">
                <a:latin typeface="Times New Roman"/>
                <a:cs typeface="Times New Roman"/>
              </a:rPr>
              <a:t>Analysis</a:t>
            </a:r>
            <a:endParaRPr sz="2400">
              <a:latin typeface="Times New Roman"/>
              <a:cs typeface="Times New Roman"/>
            </a:endParaRPr>
          </a:p>
        </p:txBody>
      </p:sp>
      <p:sp>
        <p:nvSpPr>
          <p:cNvPr id="4" name="object 4"/>
          <p:cNvSpPr txBox="1"/>
          <p:nvPr/>
        </p:nvSpPr>
        <p:spPr>
          <a:xfrm>
            <a:off x="942975" y="2733040"/>
            <a:ext cx="3343275" cy="416781"/>
          </a:xfrm>
          <a:prstGeom prst="rect">
            <a:avLst/>
          </a:prstGeom>
          <a:ln w="9344">
            <a:solidFill>
              <a:srgbClr val="000000"/>
            </a:solidFill>
          </a:ln>
        </p:spPr>
        <p:txBody>
          <a:bodyPr vert="horz" wrap="square" lIns="0" tIns="46990" rIns="0" bIns="0" rtlCol="0">
            <a:spAutoFit/>
          </a:bodyPr>
          <a:lstStyle/>
          <a:p>
            <a:pPr marL="88900">
              <a:lnSpc>
                <a:spcPct val="100000"/>
              </a:lnSpc>
              <a:spcBef>
                <a:spcPts val="370"/>
              </a:spcBef>
            </a:pPr>
            <a:r>
              <a:rPr sz="2400" dirty="0">
                <a:latin typeface="Times New Roman"/>
                <a:cs typeface="Times New Roman"/>
              </a:rPr>
              <a:t>Marketing</a:t>
            </a:r>
            <a:r>
              <a:rPr sz="2400" spc="-25" dirty="0">
                <a:latin typeface="Times New Roman"/>
                <a:cs typeface="Times New Roman"/>
              </a:rPr>
              <a:t> </a:t>
            </a:r>
            <a:r>
              <a:rPr sz="2400" spc="-10" dirty="0">
                <a:latin typeface="Times New Roman"/>
                <a:cs typeface="Times New Roman"/>
              </a:rPr>
              <a:t>Programme</a:t>
            </a:r>
            <a:endParaRPr sz="2400">
              <a:latin typeface="Times New Roman"/>
              <a:cs typeface="Times New Roman"/>
            </a:endParaRPr>
          </a:p>
        </p:txBody>
      </p:sp>
      <p:sp>
        <p:nvSpPr>
          <p:cNvPr id="5" name="object 5"/>
          <p:cNvSpPr txBox="1"/>
          <p:nvPr/>
        </p:nvSpPr>
        <p:spPr>
          <a:xfrm>
            <a:off x="1285875" y="4333241"/>
            <a:ext cx="3857625" cy="416781"/>
          </a:xfrm>
          <a:prstGeom prst="rect">
            <a:avLst/>
          </a:prstGeom>
          <a:ln w="9344">
            <a:solidFill>
              <a:srgbClr val="D91E27"/>
            </a:solidFill>
          </a:ln>
        </p:spPr>
        <p:txBody>
          <a:bodyPr vert="horz" wrap="square" lIns="0" tIns="46990" rIns="0" bIns="0" rtlCol="0">
            <a:spAutoFit/>
          </a:bodyPr>
          <a:lstStyle/>
          <a:p>
            <a:pPr marL="100330">
              <a:lnSpc>
                <a:spcPct val="100000"/>
              </a:lnSpc>
              <a:spcBef>
                <a:spcPts val="370"/>
              </a:spcBef>
            </a:pPr>
            <a:r>
              <a:rPr sz="2400" b="1" spc="-5" dirty="0">
                <a:latin typeface="Times New Roman"/>
                <a:cs typeface="Times New Roman"/>
              </a:rPr>
              <a:t>IMC </a:t>
            </a:r>
            <a:r>
              <a:rPr sz="2400" b="1" dirty="0">
                <a:latin typeface="Times New Roman"/>
                <a:cs typeface="Times New Roman"/>
              </a:rPr>
              <a:t>&amp; </a:t>
            </a:r>
            <a:r>
              <a:rPr sz="2400" b="1" spc="-5" dirty="0">
                <a:latin typeface="Times New Roman"/>
                <a:cs typeface="Times New Roman"/>
              </a:rPr>
              <a:t>Advertising</a:t>
            </a:r>
            <a:r>
              <a:rPr sz="2400" b="1" spc="-30" dirty="0">
                <a:latin typeface="Times New Roman"/>
                <a:cs typeface="Times New Roman"/>
              </a:rPr>
              <a:t> </a:t>
            </a:r>
            <a:r>
              <a:rPr sz="2400" b="1" spc="-5" dirty="0">
                <a:latin typeface="Times New Roman"/>
                <a:cs typeface="Times New Roman"/>
              </a:rPr>
              <a:t>Plan</a:t>
            </a:r>
            <a:endParaRPr sz="2400">
              <a:latin typeface="Times New Roman"/>
              <a:cs typeface="Times New Roman"/>
            </a:endParaRPr>
          </a:p>
        </p:txBody>
      </p:sp>
      <p:grpSp>
        <p:nvGrpSpPr>
          <p:cNvPr id="6" name="object 6"/>
          <p:cNvGrpSpPr/>
          <p:nvPr/>
        </p:nvGrpSpPr>
        <p:grpSpPr>
          <a:xfrm>
            <a:off x="2014538" y="2286000"/>
            <a:ext cx="85725" cy="381000"/>
            <a:chOff x="1790700" y="2286000"/>
            <a:chExt cx="76200" cy="381000"/>
          </a:xfrm>
        </p:grpSpPr>
        <p:sp>
          <p:nvSpPr>
            <p:cNvPr id="7" name="object 7"/>
            <p:cNvSpPr/>
            <p:nvPr/>
          </p:nvSpPr>
          <p:spPr>
            <a:xfrm>
              <a:off x="1828800" y="2286000"/>
              <a:ext cx="0" cy="309880"/>
            </a:xfrm>
            <a:custGeom>
              <a:avLst/>
              <a:gdLst/>
              <a:ahLst/>
              <a:cxnLst/>
              <a:rect l="l" t="t" r="r" b="b"/>
              <a:pathLst>
                <a:path h="309880">
                  <a:moveTo>
                    <a:pt x="0" y="0"/>
                  </a:moveTo>
                  <a:lnTo>
                    <a:pt x="0" y="309879"/>
                  </a:lnTo>
                </a:path>
              </a:pathLst>
            </a:custGeom>
            <a:ln w="8890">
              <a:solidFill>
                <a:srgbClr val="000000"/>
              </a:solidFill>
            </a:ln>
          </p:spPr>
          <p:txBody>
            <a:bodyPr wrap="square" lIns="0" tIns="0" rIns="0" bIns="0" rtlCol="0"/>
            <a:lstStyle/>
            <a:p>
              <a:endParaRPr/>
            </a:p>
          </p:txBody>
        </p:sp>
        <p:sp>
          <p:nvSpPr>
            <p:cNvPr id="8" name="object 8"/>
            <p:cNvSpPr/>
            <p:nvPr/>
          </p:nvSpPr>
          <p:spPr>
            <a:xfrm>
              <a:off x="1790700" y="2590800"/>
              <a:ext cx="76200" cy="76200"/>
            </a:xfrm>
            <a:custGeom>
              <a:avLst/>
              <a:gdLst/>
              <a:ahLst/>
              <a:cxnLst/>
              <a:rect l="l" t="t" r="r" b="b"/>
              <a:pathLst>
                <a:path w="76200" h="76200">
                  <a:moveTo>
                    <a:pt x="76200" y="0"/>
                  </a:moveTo>
                  <a:lnTo>
                    <a:pt x="0" y="0"/>
                  </a:lnTo>
                  <a:lnTo>
                    <a:pt x="38100" y="76200"/>
                  </a:lnTo>
                  <a:lnTo>
                    <a:pt x="76200" y="0"/>
                  </a:lnTo>
                  <a:close/>
                </a:path>
              </a:pathLst>
            </a:custGeom>
            <a:solidFill>
              <a:srgbClr val="000000"/>
            </a:solidFill>
          </p:spPr>
          <p:txBody>
            <a:bodyPr wrap="square" lIns="0" tIns="0" rIns="0" bIns="0" rtlCol="0"/>
            <a:lstStyle/>
            <a:p>
              <a:endParaRPr/>
            </a:p>
          </p:txBody>
        </p:sp>
      </p:grpSp>
      <p:grpSp>
        <p:nvGrpSpPr>
          <p:cNvPr id="9" name="object 9"/>
          <p:cNvGrpSpPr/>
          <p:nvPr/>
        </p:nvGrpSpPr>
        <p:grpSpPr>
          <a:xfrm>
            <a:off x="3214688" y="3276600"/>
            <a:ext cx="85725" cy="990600"/>
            <a:chOff x="2857500" y="3276600"/>
            <a:chExt cx="76200" cy="990600"/>
          </a:xfrm>
        </p:grpSpPr>
        <p:sp>
          <p:nvSpPr>
            <p:cNvPr id="10" name="object 10"/>
            <p:cNvSpPr/>
            <p:nvPr/>
          </p:nvSpPr>
          <p:spPr>
            <a:xfrm>
              <a:off x="2895600" y="3276600"/>
              <a:ext cx="0" cy="919480"/>
            </a:xfrm>
            <a:custGeom>
              <a:avLst/>
              <a:gdLst/>
              <a:ahLst/>
              <a:cxnLst/>
              <a:rect l="l" t="t" r="r" b="b"/>
              <a:pathLst>
                <a:path h="919479">
                  <a:moveTo>
                    <a:pt x="0" y="0"/>
                  </a:moveTo>
                  <a:lnTo>
                    <a:pt x="0" y="919480"/>
                  </a:lnTo>
                </a:path>
              </a:pathLst>
            </a:custGeom>
            <a:ln w="8890">
              <a:solidFill>
                <a:srgbClr val="000000"/>
              </a:solidFill>
            </a:ln>
          </p:spPr>
          <p:txBody>
            <a:bodyPr wrap="square" lIns="0" tIns="0" rIns="0" bIns="0" rtlCol="0"/>
            <a:lstStyle/>
            <a:p>
              <a:endParaRPr/>
            </a:p>
          </p:txBody>
        </p:sp>
        <p:sp>
          <p:nvSpPr>
            <p:cNvPr id="11" name="object 11"/>
            <p:cNvSpPr/>
            <p:nvPr/>
          </p:nvSpPr>
          <p:spPr>
            <a:xfrm>
              <a:off x="2857500" y="4191000"/>
              <a:ext cx="76200" cy="76200"/>
            </a:xfrm>
            <a:custGeom>
              <a:avLst/>
              <a:gdLst/>
              <a:ahLst/>
              <a:cxnLst/>
              <a:rect l="l" t="t" r="r" b="b"/>
              <a:pathLst>
                <a:path w="76200" h="76200">
                  <a:moveTo>
                    <a:pt x="76200" y="0"/>
                  </a:moveTo>
                  <a:lnTo>
                    <a:pt x="0" y="0"/>
                  </a:lnTo>
                  <a:lnTo>
                    <a:pt x="38100" y="76200"/>
                  </a:lnTo>
                  <a:lnTo>
                    <a:pt x="76200" y="0"/>
                  </a:lnTo>
                  <a:close/>
                </a:path>
              </a:pathLst>
            </a:custGeom>
            <a:solidFill>
              <a:srgbClr val="000000"/>
            </a:solidFill>
          </p:spPr>
          <p:txBody>
            <a:bodyPr wrap="square" lIns="0" tIns="0" rIns="0" bIns="0" rtlCol="0"/>
            <a:lstStyle/>
            <a:p>
              <a:endParaRPr/>
            </a:p>
          </p:txBody>
        </p:sp>
      </p:grpSp>
      <p:sp>
        <p:nvSpPr>
          <p:cNvPr id="12" name="object 12"/>
          <p:cNvSpPr/>
          <p:nvPr/>
        </p:nvSpPr>
        <p:spPr>
          <a:xfrm>
            <a:off x="5743575" y="3124200"/>
            <a:ext cx="3429000" cy="1008380"/>
          </a:xfrm>
          <a:custGeom>
            <a:avLst/>
            <a:gdLst/>
            <a:ahLst/>
            <a:cxnLst/>
            <a:rect l="l" t="t" r="r" b="b"/>
            <a:pathLst>
              <a:path w="3048000" h="1008379">
                <a:moveTo>
                  <a:pt x="0" y="0"/>
                </a:moveTo>
                <a:lnTo>
                  <a:pt x="3048000" y="0"/>
                </a:lnTo>
                <a:lnTo>
                  <a:pt x="3048000" y="1008380"/>
                </a:lnTo>
                <a:lnTo>
                  <a:pt x="0" y="1008380"/>
                </a:lnTo>
                <a:lnTo>
                  <a:pt x="0" y="0"/>
                </a:lnTo>
                <a:close/>
              </a:path>
            </a:pathLst>
          </a:custGeom>
          <a:ln w="9344">
            <a:solidFill>
              <a:srgbClr val="D91E27"/>
            </a:solidFill>
          </a:ln>
        </p:spPr>
        <p:txBody>
          <a:bodyPr wrap="square" lIns="0" tIns="0" rIns="0" bIns="0" rtlCol="0"/>
          <a:lstStyle/>
          <a:p>
            <a:endParaRPr/>
          </a:p>
        </p:txBody>
      </p:sp>
      <p:sp>
        <p:nvSpPr>
          <p:cNvPr id="13" name="object 13"/>
          <p:cNvSpPr txBox="1"/>
          <p:nvPr/>
        </p:nvSpPr>
        <p:spPr>
          <a:xfrm>
            <a:off x="5743575" y="3124200"/>
            <a:ext cx="3429000" cy="663002"/>
          </a:xfrm>
          <a:prstGeom prst="rect">
            <a:avLst/>
          </a:prstGeom>
          <a:ln w="9344">
            <a:solidFill>
              <a:srgbClr val="D91E27"/>
            </a:solidFill>
          </a:ln>
        </p:spPr>
        <p:txBody>
          <a:bodyPr vert="horz" wrap="square" lIns="0" tIns="46990" rIns="0" bIns="0" rtlCol="0">
            <a:spAutoFit/>
          </a:bodyPr>
          <a:lstStyle/>
          <a:p>
            <a:pPr marL="90170" marR="153035">
              <a:lnSpc>
                <a:spcPct val="100000"/>
              </a:lnSpc>
              <a:spcBef>
                <a:spcPts val="370"/>
              </a:spcBef>
            </a:pPr>
            <a:r>
              <a:rPr sz="2000" spc="-5" dirty="0">
                <a:latin typeface="Times New Roman"/>
                <a:cs typeface="Times New Roman"/>
              </a:rPr>
              <a:t>Setting Objectives </a:t>
            </a:r>
            <a:r>
              <a:rPr sz="2000" dirty="0">
                <a:latin typeface="Times New Roman"/>
                <a:cs typeface="Times New Roman"/>
              </a:rPr>
              <a:t>-  </a:t>
            </a:r>
            <a:r>
              <a:rPr sz="2000" spc="-5" dirty="0">
                <a:latin typeface="Times New Roman"/>
                <a:cs typeface="Times New Roman"/>
              </a:rPr>
              <a:t>(Segmentation-positioning)</a:t>
            </a:r>
            <a:endParaRPr sz="2000">
              <a:latin typeface="Times New Roman"/>
              <a:cs typeface="Times New Roman"/>
            </a:endParaRPr>
          </a:p>
        </p:txBody>
      </p:sp>
      <p:sp>
        <p:nvSpPr>
          <p:cNvPr id="14" name="object 14"/>
          <p:cNvSpPr/>
          <p:nvPr/>
        </p:nvSpPr>
        <p:spPr>
          <a:xfrm>
            <a:off x="5743575" y="4724400"/>
            <a:ext cx="3343275" cy="398780"/>
          </a:xfrm>
          <a:custGeom>
            <a:avLst/>
            <a:gdLst/>
            <a:ahLst/>
            <a:cxnLst/>
            <a:rect l="l" t="t" r="r" b="b"/>
            <a:pathLst>
              <a:path w="2971800" h="398779">
                <a:moveTo>
                  <a:pt x="0" y="0"/>
                </a:moveTo>
                <a:lnTo>
                  <a:pt x="2971800" y="0"/>
                </a:lnTo>
                <a:lnTo>
                  <a:pt x="2971800" y="398780"/>
                </a:lnTo>
                <a:lnTo>
                  <a:pt x="0" y="398780"/>
                </a:lnTo>
                <a:lnTo>
                  <a:pt x="0" y="0"/>
                </a:lnTo>
                <a:close/>
              </a:path>
              <a:path w="2971800" h="398779">
                <a:moveTo>
                  <a:pt x="0" y="0"/>
                </a:moveTo>
                <a:lnTo>
                  <a:pt x="0" y="0"/>
                </a:lnTo>
              </a:path>
              <a:path w="2971800" h="398779">
                <a:moveTo>
                  <a:pt x="2971800" y="398780"/>
                </a:moveTo>
                <a:lnTo>
                  <a:pt x="2971800" y="398780"/>
                </a:lnTo>
              </a:path>
            </a:pathLst>
          </a:custGeom>
          <a:ln w="9344">
            <a:solidFill>
              <a:srgbClr val="D91E27"/>
            </a:solidFill>
          </a:ln>
        </p:spPr>
        <p:txBody>
          <a:bodyPr wrap="square" lIns="0" tIns="0" rIns="0" bIns="0" rtlCol="0"/>
          <a:lstStyle/>
          <a:p>
            <a:endParaRPr/>
          </a:p>
        </p:txBody>
      </p:sp>
      <p:sp>
        <p:nvSpPr>
          <p:cNvPr id="15" name="object 15"/>
          <p:cNvSpPr txBox="1"/>
          <p:nvPr/>
        </p:nvSpPr>
        <p:spPr>
          <a:xfrm>
            <a:off x="5830729" y="4758690"/>
            <a:ext cx="3042523" cy="330200"/>
          </a:xfrm>
          <a:prstGeom prst="rect">
            <a:avLst/>
          </a:prstGeom>
        </p:spPr>
        <p:txBody>
          <a:bodyPr vert="horz" wrap="square" lIns="0" tIns="12700" rIns="0" bIns="0" rtlCol="0">
            <a:spAutoFit/>
          </a:bodyPr>
          <a:lstStyle/>
          <a:p>
            <a:pPr marL="12700">
              <a:lnSpc>
                <a:spcPct val="100000"/>
              </a:lnSpc>
              <a:spcBef>
                <a:spcPts val="100"/>
              </a:spcBef>
            </a:pPr>
            <a:r>
              <a:rPr sz="2000" spc="-5" dirty="0">
                <a:latin typeface="Times New Roman"/>
                <a:cs typeface="Times New Roman"/>
              </a:rPr>
              <a:t>Media </a:t>
            </a:r>
            <a:r>
              <a:rPr sz="2000" dirty="0">
                <a:latin typeface="Times New Roman"/>
                <a:cs typeface="Times New Roman"/>
              </a:rPr>
              <a:t>– </a:t>
            </a:r>
            <a:r>
              <a:rPr sz="2000" spc="-5" dirty="0">
                <a:latin typeface="Times New Roman"/>
                <a:cs typeface="Times New Roman"/>
              </a:rPr>
              <a:t>strategy </a:t>
            </a:r>
            <a:r>
              <a:rPr sz="2000" dirty="0">
                <a:latin typeface="Times New Roman"/>
                <a:cs typeface="Times New Roman"/>
              </a:rPr>
              <a:t>&amp;</a:t>
            </a:r>
            <a:r>
              <a:rPr sz="2000" spc="-45" dirty="0">
                <a:latin typeface="Times New Roman"/>
                <a:cs typeface="Times New Roman"/>
              </a:rPr>
              <a:t> </a:t>
            </a:r>
            <a:r>
              <a:rPr sz="2000" spc="-5" dirty="0">
                <a:latin typeface="Times New Roman"/>
                <a:cs typeface="Times New Roman"/>
              </a:rPr>
              <a:t>tactics</a:t>
            </a:r>
            <a:endParaRPr sz="2000">
              <a:latin typeface="Times New Roman"/>
              <a:cs typeface="Times New Roman"/>
            </a:endParaRPr>
          </a:p>
        </p:txBody>
      </p:sp>
      <p:sp>
        <p:nvSpPr>
          <p:cNvPr id="16" name="object 16"/>
          <p:cNvSpPr/>
          <p:nvPr/>
        </p:nvSpPr>
        <p:spPr>
          <a:xfrm>
            <a:off x="5657850" y="4038600"/>
            <a:ext cx="3514725" cy="398780"/>
          </a:xfrm>
          <a:custGeom>
            <a:avLst/>
            <a:gdLst/>
            <a:ahLst/>
            <a:cxnLst/>
            <a:rect l="l" t="t" r="r" b="b"/>
            <a:pathLst>
              <a:path w="3124200" h="398779">
                <a:moveTo>
                  <a:pt x="0" y="0"/>
                </a:moveTo>
                <a:lnTo>
                  <a:pt x="3124200" y="0"/>
                </a:lnTo>
                <a:lnTo>
                  <a:pt x="3124200" y="398780"/>
                </a:lnTo>
                <a:lnTo>
                  <a:pt x="0" y="398780"/>
                </a:lnTo>
                <a:lnTo>
                  <a:pt x="0" y="0"/>
                </a:lnTo>
                <a:close/>
              </a:path>
              <a:path w="3124200" h="398779">
                <a:moveTo>
                  <a:pt x="0" y="0"/>
                </a:moveTo>
                <a:lnTo>
                  <a:pt x="0" y="0"/>
                </a:lnTo>
              </a:path>
            </a:pathLst>
          </a:custGeom>
          <a:ln w="9344">
            <a:solidFill>
              <a:srgbClr val="D91E27"/>
            </a:solidFill>
          </a:ln>
        </p:spPr>
        <p:txBody>
          <a:bodyPr wrap="square" lIns="0" tIns="0" rIns="0" bIns="0" rtlCol="0"/>
          <a:lstStyle/>
          <a:p>
            <a:endParaRPr/>
          </a:p>
        </p:txBody>
      </p:sp>
      <p:sp>
        <p:nvSpPr>
          <p:cNvPr id="17" name="object 17"/>
          <p:cNvSpPr txBox="1"/>
          <p:nvPr/>
        </p:nvSpPr>
        <p:spPr>
          <a:xfrm>
            <a:off x="5657850" y="4132579"/>
            <a:ext cx="3514725" cy="256480"/>
          </a:xfrm>
          <a:prstGeom prst="rect">
            <a:avLst/>
          </a:prstGeom>
          <a:ln w="9344">
            <a:solidFill>
              <a:srgbClr val="D91E27"/>
            </a:solidFill>
          </a:ln>
        </p:spPr>
        <p:txBody>
          <a:bodyPr vert="horz" wrap="square" lIns="0" tIns="0" rIns="0" bIns="0" rtlCol="0">
            <a:spAutoFit/>
          </a:bodyPr>
          <a:lstStyle/>
          <a:p>
            <a:pPr marL="90170">
              <a:lnSpc>
                <a:spcPts val="2030"/>
              </a:lnSpc>
            </a:pPr>
            <a:r>
              <a:rPr sz="2000" spc="-5" dirty="0">
                <a:latin typeface="Times New Roman"/>
                <a:cs typeface="Times New Roman"/>
              </a:rPr>
              <a:t>Message </a:t>
            </a:r>
            <a:r>
              <a:rPr sz="2000" dirty="0">
                <a:latin typeface="Times New Roman"/>
                <a:cs typeface="Times New Roman"/>
              </a:rPr>
              <a:t>– </a:t>
            </a:r>
            <a:r>
              <a:rPr sz="2000" spc="-5" dirty="0">
                <a:latin typeface="Times New Roman"/>
                <a:cs typeface="Times New Roman"/>
              </a:rPr>
              <a:t>strategy </a:t>
            </a:r>
            <a:r>
              <a:rPr sz="2000" dirty="0">
                <a:latin typeface="Times New Roman"/>
                <a:cs typeface="Times New Roman"/>
              </a:rPr>
              <a:t>&amp;</a:t>
            </a:r>
            <a:r>
              <a:rPr sz="2000" spc="-30" dirty="0">
                <a:latin typeface="Times New Roman"/>
                <a:cs typeface="Times New Roman"/>
              </a:rPr>
              <a:t> </a:t>
            </a:r>
            <a:r>
              <a:rPr sz="2000" spc="-5" dirty="0">
                <a:latin typeface="Times New Roman"/>
                <a:cs typeface="Times New Roman"/>
              </a:rPr>
              <a:t>tactics</a:t>
            </a:r>
            <a:endParaRPr sz="2000">
              <a:latin typeface="Times New Roman"/>
              <a:cs typeface="Times New Roman"/>
            </a:endParaRPr>
          </a:p>
        </p:txBody>
      </p:sp>
      <p:grpSp>
        <p:nvGrpSpPr>
          <p:cNvPr id="18" name="object 18"/>
          <p:cNvGrpSpPr/>
          <p:nvPr/>
        </p:nvGrpSpPr>
        <p:grpSpPr>
          <a:xfrm>
            <a:off x="5229225" y="3805555"/>
            <a:ext cx="433626" cy="575945"/>
            <a:chOff x="4648200" y="3805554"/>
            <a:chExt cx="385445" cy="575945"/>
          </a:xfrm>
        </p:grpSpPr>
        <p:sp>
          <p:nvSpPr>
            <p:cNvPr id="19" name="object 19"/>
            <p:cNvSpPr/>
            <p:nvPr/>
          </p:nvSpPr>
          <p:spPr>
            <a:xfrm>
              <a:off x="4697730" y="3809999"/>
              <a:ext cx="331470" cy="331470"/>
            </a:xfrm>
            <a:custGeom>
              <a:avLst/>
              <a:gdLst/>
              <a:ahLst/>
              <a:cxnLst/>
              <a:rect l="l" t="t" r="r" b="b"/>
              <a:pathLst>
                <a:path w="331470" h="331470">
                  <a:moveTo>
                    <a:pt x="331470" y="0"/>
                  </a:moveTo>
                  <a:lnTo>
                    <a:pt x="0" y="331469"/>
                  </a:lnTo>
                </a:path>
              </a:pathLst>
            </a:custGeom>
            <a:ln w="8890">
              <a:solidFill>
                <a:srgbClr val="D91E27"/>
              </a:solidFill>
            </a:ln>
          </p:spPr>
          <p:txBody>
            <a:bodyPr wrap="square" lIns="0" tIns="0" rIns="0" bIns="0" rtlCol="0"/>
            <a:lstStyle/>
            <a:p>
              <a:endParaRPr/>
            </a:p>
          </p:txBody>
        </p:sp>
        <p:sp>
          <p:nvSpPr>
            <p:cNvPr id="20" name="object 20"/>
            <p:cNvSpPr/>
            <p:nvPr/>
          </p:nvSpPr>
          <p:spPr>
            <a:xfrm>
              <a:off x="4648200" y="4110989"/>
              <a:ext cx="80010" cy="80010"/>
            </a:xfrm>
            <a:custGeom>
              <a:avLst/>
              <a:gdLst/>
              <a:ahLst/>
              <a:cxnLst/>
              <a:rect l="l" t="t" r="r" b="b"/>
              <a:pathLst>
                <a:path w="80010" h="80010">
                  <a:moveTo>
                    <a:pt x="26670" y="0"/>
                  </a:moveTo>
                  <a:lnTo>
                    <a:pt x="0" y="80010"/>
                  </a:lnTo>
                  <a:lnTo>
                    <a:pt x="80010" y="53340"/>
                  </a:lnTo>
                  <a:lnTo>
                    <a:pt x="26670" y="0"/>
                  </a:lnTo>
                  <a:close/>
                </a:path>
              </a:pathLst>
            </a:custGeom>
            <a:solidFill>
              <a:srgbClr val="D91E27"/>
            </a:solidFill>
          </p:spPr>
          <p:txBody>
            <a:bodyPr wrap="square" lIns="0" tIns="0" rIns="0" bIns="0" rtlCol="0"/>
            <a:lstStyle/>
            <a:p>
              <a:endParaRPr/>
            </a:p>
          </p:txBody>
        </p:sp>
        <p:sp>
          <p:nvSpPr>
            <p:cNvPr id="21" name="object 21"/>
            <p:cNvSpPr/>
            <p:nvPr/>
          </p:nvSpPr>
          <p:spPr>
            <a:xfrm>
              <a:off x="4719319" y="4343399"/>
              <a:ext cx="309880" cy="0"/>
            </a:xfrm>
            <a:custGeom>
              <a:avLst/>
              <a:gdLst/>
              <a:ahLst/>
              <a:cxnLst/>
              <a:rect l="l" t="t" r="r" b="b"/>
              <a:pathLst>
                <a:path w="309879">
                  <a:moveTo>
                    <a:pt x="309879" y="0"/>
                  </a:moveTo>
                  <a:lnTo>
                    <a:pt x="0" y="0"/>
                  </a:lnTo>
                </a:path>
              </a:pathLst>
            </a:custGeom>
            <a:ln w="8890">
              <a:solidFill>
                <a:srgbClr val="D91E27"/>
              </a:solidFill>
            </a:ln>
          </p:spPr>
          <p:txBody>
            <a:bodyPr wrap="square" lIns="0" tIns="0" rIns="0" bIns="0" rtlCol="0"/>
            <a:lstStyle/>
            <a:p>
              <a:endParaRPr/>
            </a:p>
          </p:txBody>
        </p:sp>
        <p:sp>
          <p:nvSpPr>
            <p:cNvPr id="22" name="object 22"/>
            <p:cNvSpPr/>
            <p:nvPr/>
          </p:nvSpPr>
          <p:spPr>
            <a:xfrm>
              <a:off x="4648200" y="4305299"/>
              <a:ext cx="76200" cy="76200"/>
            </a:xfrm>
            <a:custGeom>
              <a:avLst/>
              <a:gdLst/>
              <a:ahLst/>
              <a:cxnLst/>
              <a:rect l="l" t="t" r="r" b="b"/>
              <a:pathLst>
                <a:path w="76200" h="76200">
                  <a:moveTo>
                    <a:pt x="76200" y="0"/>
                  </a:moveTo>
                  <a:lnTo>
                    <a:pt x="0" y="38100"/>
                  </a:lnTo>
                  <a:lnTo>
                    <a:pt x="76200" y="76200"/>
                  </a:lnTo>
                  <a:lnTo>
                    <a:pt x="76200" y="0"/>
                  </a:lnTo>
                  <a:close/>
                </a:path>
              </a:pathLst>
            </a:custGeom>
            <a:solidFill>
              <a:srgbClr val="D91E27"/>
            </a:solidFill>
          </p:spPr>
          <p:txBody>
            <a:bodyPr wrap="square" lIns="0" tIns="0" rIns="0" bIns="0" rtlCol="0"/>
            <a:lstStyle/>
            <a:p>
              <a:endParaRPr/>
            </a:p>
          </p:txBody>
        </p:sp>
      </p:grpSp>
      <p:grpSp>
        <p:nvGrpSpPr>
          <p:cNvPr id="23" name="object 23"/>
          <p:cNvGrpSpPr/>
          <p:nvPr/>
        </p:nvGrpSpPr>
        <p:grpSpPr>
          <a:xfrm>
            <a:off x="3214688" y="4953000"/>
            <a:ext cx="85725" cy="838200"/>
            <a:chOff x="2857500" y="4953000"/>
            <a:chExt cx="76200" cy="838200"/>
          </a:xfrm>
        </p:grpSpPr>
        <p:sp>
          <p:nvSpPr>
            <p:cNvPr id="24" name="object 24"/>
            <p:cNvSpPr/>
            <p:nvPr/>
          </p:nvSpPr>
          <p:spPr>
            <a:xfrm>
              <a:off x="2895600" y="4953000"/>
              <a:ext cx="0" cy="768350"/>
            </a:xfrm>
            <a:custGeom>
              <a:avLst/>
              <a:gdLst/>
              <a:ahLst/>
              <a:cxnLst/>
              <a:rect l="l" t="t" r="r" b="b"/>
              <a:pathLst>
                <a:path h="768350">
                  <a:moveTo>
                    <a:pt x="0" y="0"/>
                  </a:moveTo>
                  <a:lnTo>
                    <a:pt x="0" y="768350"/>
                  </a:lnTo>
                </a:path>
              </a:pathLst>
            </a:custGeom>
            <a:ln w="8890">
              <a:solidFill>
                <a:srgbClr val="000000"/>
              </a:solidFill>
            </a:ln>
          </p:spPr>
          <p:txBody>
            <a:bodyPr wrap="square" lIns="0" tIns="0" rIns="0" bIns="0" rtlCol="0"/>
            <a:lstStyle/>
            <a:p>
              <a:endParaRPr/>
            </a:p>
          </p:txBody>
        </p:sp>
        <p:sp>
          <p:nvSpPr>
            <p:cNvPr id="25" name="object 25"/>
            <p:cNvSpPr/>
            <p:nvPr/>
          </p:nvSpPr>
          <p:spPr>
            <a:xfrm>
              <a:off x="2857500" y="5716269"/>
              <a:ext cx="76200" cy="74930"/>
            </a:xfrm>
            <a:custGeom>
              <a:avLst/>
              <a:gdLst/>
              <a:ahLst/>
              <a:cxnLst/>
              <a:rect l="l" t="t" r="r" b="b"/>
              <a:pathLst>
                <a:path w="76200" h="74929">
                  <a:moveTo>
                    <a:pt x="76200" y="0"/>
                  </a:moveTo>
                  <a:lnTo>
                    <a:pt x="0" y="0"/>
                  </a:lnTo>
                  <a:lnTo>
                    <a:pt x="38100" y="74929"/>
                  </a:lnTo>
                  <a:lnTo>
                    <a:pt x="76200" y="0"/>
                  </a:lnTo>
                  <a:close/>
                </a:path>
              </a:pathLst>
            </a:custGeom>
            <a:solidFill>
              <a:srgbClr val="000000"/>
            </a:solidFill>
          </p:spPr>
          <p:txBody>
            <a:bodyPr wrap="square" lIns="0" tIns="0" rIns="0" bIns="0" rtlCol="0"/>
            <a:lstStyle/>
            <a:p>
              <a:endParaRPr/>
            </a:p>
          </p:txBody>
        </p:sp>
      </p:grpSp>
      <p:sp>
        <p:nvSpPr>
          <p:cNvPr id="26" name="object 26"/>
          <p:cNvSpPr txBox="1"/>
          <p:nvPr/>
        </p:nvSpPr>
        <p:spPr>
          <a:xfrm>
            <a:off x="1971675" y="5934710"/>
            <a:ext cx="2486025" cy="416781"/>
          </a:xfrm>
          <a:prstGeom prst="rect">
            <a:avLst/>
          </a:prstGeom>
          <a:ln w="9344">
            <a:solidFill>
              <a:srgbClr val="000000"/>
            </a:solidFill>
          </a:ln>
        </p:spPr>
        <p:txBody>
          <a:bodyPr vert="horz" wrap="square" lIns="0" tIns="46990" rIns="0" bIns="0" rtlCol="0">
            <a:spAutoFit/>
          </a:bodyPr>
          <a:lstStyle/>
          <a:p>
            <a:pPr marL="88900">
              <a:lnSpc>
                <a:spcPct val="100000"/>
              </a:lnSpc>
              <a:spcBef>
                <a:spcPts val="370"/>
              </a:spcBef>
            </a:pPr>
            <a:r>
              <a:rPr sz="2400" spc="-5" dirty="0">
                <a:latin typeface="Times New Roman"/>
                <a:cs typeface="Times New Roman"/>
              </a:rPr>
              <a:t>Implementation</a:t>
            </a:r>
            <a:endParaRPr sz="2400">
              <a:latin typeface="Times New Roman"/>
              <a:cs typeface="Times New Roman"/>
            </a:endParaRPr>
          </a:p>
        </p:txBody>
      </p:sp>
      <p:grpSp>
        <p:nvGrpSpPr>
          <p:cNvPr id="27" name="object 27"/>
          <p:cNvGrpSpPr/>
          <p:nvPr/>
        </p:nvGrpSpPr>
        <p:grpSpPr>
          <a:xfrm>
            <a:off x="5143500" y="4572000"/>
            <a:ext cx="690801" cy="995044"/>
            <a:chOff x="4572000" y="4572000"/>
            <a:chExt cx="614045" cy="995044"/>
          </a:xfrm>
        </p:grpSpPr>
        <p:sp>
          <p:nvSpPr>
            <p:cNvPr id="28" name="object 28"/>
            <p:cNvSpPr/>
            <p:nvPr/>
          </p:nvSpPr>
          <p:spPr>
            <a:xfrm>
              <a:off x="4688839" y="4857750"/>
              <a:ext cx="492759" cy="704850"/>
            </a:xfrm>
            <a:custGeom>
              <a:avLst/>
              <a:gdLst/>
              <a:ahLst/>
              <a:cxnLst/>
              <a:rect l="l" t="t" r="r" b="b"/>
              <a:pathLst>
                <a:path w="492760" h="704850">
                  <a:moveTo>
                    <a:pt x="492760" y="704850"/>
                  </a:moveTo>
                  <a:lnTo>
                    <a:pt x="0" y="0"/>
                  </a:lnTo>
                </a:path>
              </a:pathLst>
            </a:custGeom>
            <a:ln w="8890">
              <a:solidFill>
                <a:srgbClr val="D91E27"/>
              </a:solidFill>
            </a:ln>
          </p:spPr>
          <p:txBody>
            <a:bodyPr wrap="square" lIns="0" tIns="0" rIns="0" bIns="0" rtlCol="0"/>
            <a:lstStyle/>
            <a:p>
              <a:endParaRPr/>
            </a:p>
          </p:txBody>
        </p:sp>
        <p:sp>
          <p:nvSpPr>
            <p:cNvPr id="29" name="object 29"/>
            <p:cNvSpPr/>
            <p:nvPr/>
          </p:nvSpPr>
          <p:spPr>
            <a:xfrm>
              <a:off x="4648200" y="4800600"/>
              <a:ext cx="73660" cy="82550"/>
            </a:xfrm>
            <a:custGeom>
              <a:avLst/>
              <a:gdLst/>
              <a:ahLst/>
              <a:cxnLst/>
              <a:rect l="l" t="t" r="r" b="b"/>
              <a:pathLst>
                <a:path w="73660" h="82550">
                  <a:moveTo>
                    <a:pt x="0" y="0"/>
                  </a:moveTo>
                  <a:lnTo>
                    <a:pt x="11429" y="82550"/>
                  </a:lnTo>
                  <a:lnTo>
                    <a:pt x="73660" y="39369"/>
                  </a:lnTo>
                  <a:lnTo>
                    <a:pt x="0" y="0"/>
                  </a:lnTo>
                  <a:close/>
                </a:path>
              </a:pathLst>
            </a:custGeom>
            <a:solidFill>
              <a:srgbClr val="D91E27"/>
            </a:solidFill>
          </p:spPr>
          <p:txBody>
            <a:bodyPr wrap="square" lIns="0" tIns="0" rIns="0" bIns="0" rtlCol="0"/>
            <a:lstStyle/>
            <a:p>
              <a:endParaRPr/>
            </a:p>
          </p:txBody>
        </p:sp>
        <p:sp>
          <p:nvSpPr>
            <p:cNvPr id="30" name="object 30"/>
            <p:cNvSpPr/>
            <p:nvPr/>
          </p:nvSpPr>
          <p:spPr>
            <a:xfrm>
              <a:off x="4629150" y="4612640"/>
              <a:ext cx="476250" cy="340360"/>
            </a:xfrm>
            <a:custGeom>
              <a:avLst/>
              <a:gdLst/>
              <a:ahLst/>
              <a:cxnLst/>
              <a:rect l="l" t="t" r="r" b="b"/>
              <a:pathLst>
                <a:path w="476250" h="340360">
                  <a:moveTo>
                    <a:pt x="476250" y="340360"/>
                  </a:moveTo>
                  <a:lnTo>
                    <a:pt x="0" y="0"/>
                  </a:lnTo>
                </a:path>
              </a:pathLst>
            </a:custGeom>
            <a:ln w="8890">
              <a:solidFill>
                <a:srgbClr val="D91E27"/>
              </a:solidFill>
            </a:ln>
          </p:spPr>
          <p:txBody>
            <a:bodyPr wrap="square" lIns="0" tIns="0" rIns="0" bIns="0" rtlCol="0"/>
            <a:lstStyle/>
            <a:p>
              <a:endParaRPr/>
            </a:p>
          </p:txBody>
        </p:sp>
        <p:sp>
          <p:nvSpPr>
            <p:cNvPr id="31" name="object 31"/>
            <p:cNvSpPr/>
            <p:nvPr/>
          </p:nvSpPr>
          <p:spPr>
            <a:xfrm>
              <a:off x="4572000" y="4572000"/>
              <a:ext cx="83820" cy="74930"/>
            </a:xfrm>
            <a:custGeom>
              <a:avLst/>
              <a:gdLst/>
              <a:ahLst/>
              <a:cxnLst/>
              <a:rect l="l" t="t" r="r" b="b"/>
              <a:pathLst>
                <a:path w="83820" h="74929">
                  <a:moveTo>
                    <a:pt x="0" y="0"/>
                  </a:moveTo>
                  <a:lnTo>
                    <a:pt x="39370" y="74930"/>
                  </a:lnTo>
                  <a:lnTo>
                    <a:pt x="83820" y="12700"/>
                  </a:lnTo>
                  <a:lnTo>
                    <a:pt x="0" y="0"/>
                  </a:lnTo>
                  <a:close/>
                </a:path>
              </a:pathLst>
            </a:custGeom>
            <a:solidFill>
              <a:srgbClr val="D91E27"/>
            </a:solidFill>
          </p:spPr>
          <p:txBody>
            <a:bodyPr wrap="square" lIns="0" tIns="0" rIns="0" bIns="0" rtlCol="0"/>
            <a:lstStyle/>
            <a:p>
              <a:endParaRPr/>
            </a:p>
          </p:txBody>
        </p:sp>
      </p:grpSp>
      <p:sp>
        <p:nvSpPr>
          <p:cNvPr id="32" name="object 32"/>
          <p:cNvSpPr txBox="1"/>
          <p:nvPr/>
        </p:nvSpPr>
        <p:spPr>
          <a:xfrm>
            <a:off x="5915025" y="5410200"/>
            <a:ext cx="3943350" cy="1191260"/>
          </a:xfrm>
          <a:prstGeom prst="rect">
            <a:avLst/>
          </a:prstGeom>
          <a:ln w="9344">
            <a:solidFill>
              <a:srgbClr val="D91E27"/>
            </a:solidFill>
          </a:ln>
        </p:spPr>
        <p:txBody>
          <a:bodyPr vert="horz" wrap="square" lIns="0" tIns="46990" rIns="0" bIns="0" rtlCol="0">
            <a:spAutoFit/>
          </a:bodyPr>
          <a:lstStyle/>
          <a:p>
            <a:pPr marL="90170" marR="650875">
              <a:lnSpc>
                <a:spcPct val="100000"/>
              </a:lnSpc>
              <a:spcBef>
                <a:spcPts val="370"/>
              </a:spcBef>
            </a:pPr>
            <a:r>
              <a:rPr sz="2400" spc="-5" dirty="0">
                <a:latin typeface="Times New Roman"/>
                <a:cs typeface="Times New Roman"/>
              </a:rPr>
              <a:t>Implementation </a:t>
            </a:r>
            <a:r>
              <a:rPr sz="2400" dirty="0">
                <a:latin typeface="Times New Roman"/>
                <a:cs typeface="Times New Roman"/>
              </a:rPr>
              <a:t>and  </a:t>
            </a:r>
            <a:r>
              <a:rPr sz="2400" spc="-5" dirty="0">
                <a:latin typeface="Times New Roman"/>
                <a:cs typeface="Times New Roman"/>
              </a:rPr>
              <a:t>Coordination </a:t>
            </a:r>
            <a:r>
              <a:rPr sz="2400" dirty="0">
                <a:latin typeface="Times New Roman"/>
                <a:cs typeface="Times New Roman"/>
              </a:rPr>
              <a:t>(synergy  </a:t>
            </a:r>
            <a:r>
              <a:rPr sz="2400" spc="-5" dirty="0">
                <a:latin typeface="Times New Roman"/>
                <a:cs typeface="Times New Roman"/>
              </a:rPr>
              <a:t>with </a:t>
            </a:r>
            <a:r>
              <a:rPr sz="2400" dirty="0">
                <a:latin typeface="Times New Roman"/>
                <a:cs typeface="Times New Roman"/>
              </a:rPr>
              <a:t>other IMC</a:t>
            </a:r>
            <a:r>
              <a:rPr sz="2400" spc="-65" dirty="0">
                <a:latin typeface="Times New Roman"/>
                <a:cs typeface="Times New Roman"/>
              </a:rPr>
              <a:t> </a:t>
            </a:r>
            <a:r>
              <a:rPr sz="2400" dirty="0">
                <a:latin typeface="Times New Roman"/>
                <a:cs typeface="Times New Roman"/>
              </a:rPr>
              <a:t>tools)</a:t>
            </a:r>
            <a:endParaRPr sz="2400">
              <a:latin typeface="Times New Roman"/>
              <a:cs typeface="Times New Roman"/>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71525" y="567690"/>
            <a:ext cx="8658225" cy="513080"/>
          </a:xfrm>
          <a:prstGeom prst="rect">
            <a:avLst/>
          </a:prstGeom>
        </p:spPr>
        <p:txBody>
          <a:bodyPr vert="horz" wrap="square" lIns="0" tIns="12700" rIns="0" bIns="0" rtlCol="0">
            <a:spAutoFit/>
          </a:bodyPr>
          <a:lstStyle/>
          <a:p>
            <a:pPr marL="12700">
              <a:lnSpc>
                <a:spcPct val="100000"/>
              </a:lnSpc>
              <a:spcBef>
                <a:spcPts val="100"/>
              </a:spcBef>
            </a:pPr>
            <a:r>
              <a:rPr sz="3200" spc="-5" dirty="0">
                <a:latin typeface="Times New Roman"/>
                <a:cs typeface="Times New Roman"/>
              </a:rPr>
              <a:t>Framework </a:t>
            </a:r>
            <a:r>
              <a:rPr sz="3200" dirty="0">
                <a:latin typeface="Times New Roman"/>
                <a:cs typeface="Times New Roman"/>
              </a:rPr>
              <a:t>of Advertising &amp; </a:t>
            </a:r>
            <a:r>
              <a:rPr sz="3200" spc="-5" dirty="0">
                <a:latin typeface="Times New Roman"/>
                <a:cs typeface="Times New Roman"/>
              </a:rPr>
              <a:t>Decision Making</a:t>
            </a:r>
            <a:endParaRPr sz="3200">
              <a:latin typeface="Times New Roman"/>
              <a:cs typeface="Times New Roman"/>
            </a:endParaRPr>
          </a:p>
        </p:txBody>
      </p:sp>
      <p:graphicFrame>
        <p:nvGraphicFramePr>
          <p:cNvPr id="3" name="object 3"/>
          <p:cNvGraphicFramePr>
            <a:graphicFrameLocks noGrp="1"/>
          </p:cNvGraphicFramePr>
          <p:nvPr/>
        </p:nvGraphicFramePr>
        <p:xfrm>
          <a:off x="1194893" y="1671728"/>
          <a:ext cx="3429000" cy="1289049"/>
        </p:xfrm>
        <a:graphic>
          <a:graphicData uri="http://schemas.openxmlformats.org/drawingml/2006/table">
            <a:tbl>
              <a:tblPr firstRow="1" bandRow="1">
                <a:tableStyleId>{2D5ABB26-0587-4C30-8999-92F81FD0307C}</a:tableStyleId>
              </a:tblPr>
              <a:tblGrid>
                <a:gridCol w="1371600">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gridCol w="685800">
                  <a:extLst>
                    <a:ext uri="{9D8B030D-6E8A-4147-A177-3AD203B41FA5}">
                      <a16:colId xmlns:a16="http://schemas.microsoft.com/office/drawing/2014/main" val="20002"/>
                    </a:ext>
                  </a:extLst>
                </a:gridCol>
              </a:tblGrid>
              <a:tr h="459739">
                <a:tc gridSpan="2">
                  <a:txBody>
                    <a:bodyPr/>
                    <a:lstStyle/>
                    <a:p>
                      <a:pPr marL="89535">
                        <a:lnSpc>
                          <a:spcPct val="100000"/>
                        </a:lnSpc>
                        <a:spcBef>
                          <a:spcPts val="370"/>
                        </a:spcBef>
                      </a:pPr>
                      <a:r>
                        <a:rPr sz="2400" spc="-5" dirty="0">
                          <a:latin typeface="Times New Roman"/>
                          <a:cs typeface="Times New Roman"/>
                        </a:rPr>
                        <a:t>Situation</a:t>
                      </a:r>
                      <a:r>
                        <a:rPr sz="2400" spc="-30" dirty="0">
                          <a:latin typeface="Times New Roman"/>
                          <a:cs typeface="Times New Roman"/>
                        </a:rPr>
                        <a:t> </a:t>
                      </a:r>
                      <a:r>
                        <a:rPr sz="2400" dirty="0">
                          <a:latin typeface="Times New Roman"/>
                          <a:cs typeface="Times New Roman"/>
                        </a:rPr>
                        <a:t>Analysis</a:t>
                      </a:r>
                      <a:endParaRPr sz="2400">
                        <a:latin typeface="Times New Roman"/>
                        <a:cs typeface="Times New Roman"/>
                      </a:endParaRPr>
                    </a:p>
                  </a:txBody>
                  <a:tcPr marL="0" marR="0" marT="4699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tc>
                  <a:txBody>
                    <a:bodyPr/>
                    <a:lstStyle/>
                    <a:p>
                      <a:pPr>
                        <a:lnSpc>
                          <a:spcPct val="100000"/>
                        </a:lnSpc>
                      </a:pPr>
                      <a:endParaRPr sz="2400">
                        <a:latin typeface="Times New Roman"/>
                        <a:cs typeface="Times New Roman"/>
                      </a:endParaRPr>
                    </a:p>
                  </a:txBody>
                  <a:tcPr marL="0" marR="0" marT="0" marB="0">
                    <a:lnL w="9525">
                      <a:solidFill>
                        <a:srgbClr val="000000"/>
                      </a:solidFill>
                      <a:prstDash val="solid"/>
                    </a:lnL>
                  </a:tcPr>
                </a:tc>
                <a:extLst>
                  <a:ext uri="{0D108BD9-81ED-4DB2-BD59-A6C34878D82A}">
                    <a16:rowId xmlns:a16="http://schemas.microsoft.com/office/drawing/2014/main" val="10000"/>
                  </a:ext>
                </a:extLst>
              </a:tr>
              <a:tr h="368300">
                <a:tc>
                  <a:txBody>
                    <a:bodyPr/>
                    <a:lstStyle/>
                    <a:p>
                      <a:pPr>
                        <a:lnSpc>
                          <a:spcPct val="100000"/>
                        </a:lnSpc>
                      </a:pPr>
                      <a:endParaRPr sz="2300">
                        <a:latin typeface="Times New Roman"/>
                        <a:cs typeface="Times New Roman"/>
                      </a:endParaRPr>
                    </a:p>
                  </a:txBody>
                  <a:tcPr marL="0" marR="0" marT="0" marB="0">
                    <a:lnR w="9525">
                      <a:solidFill>
                        <a:srgbClr val="000000"/>
                      </a:solidFill>
                      <a:prstDash val="solid"/>
                    </a:lnR>
                    <a:lnT w="9525">
                      <a:solidFill>
                        <a:srgbClr val="000000"/>
                      </a:solidFill>
                      <a:prstDash val="solid"/>
                    </a:lnT>
                    <a:lnB w="9525">
                      <a:solidFill>
                        <a:srgbClr val="000000"/>
                      </a:solidFill>
                      <a:prstDash val="solid"/>
                    </a:lnB>
                  </a:tcPr>
                </a:tc>
                <a:tc gridSpan="2">
                  <a:txBody>
                    <a:bodyPr/>
                    <a:lstStyle/>
                    <a:p>
                      <a:pPr>
                        <a:lnSpc>
                          <a:spcPct val="100000"/>
                        </a:lnSpc>
                      </a:pPr>
                      <a:endParaRPr sz="2300">
                        <a:latin typeface="Times New Roman"/>
                        <a:cs typeface="Times New Roman"/>
                      </a:endParaRPr>
                    </a:p>
                  </a:txBody>
                  <a:tcPr marL="0" marR="0" marT="0" marB="0">
                    <a:lnL w="9525">
                      <a:solidFill>
                        <a:srgbClr val="000000"/>
                      </a:solidFill>
                      <a:prstDash val="solid"/>
                    </a:lnL>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1"/>
                  </a:ext>
                </a:extLst>
              </a:tr>
              <a:tr h="461010">
                <a:tc gridSpan="3">
                  <a:txBody>
                    <a:bodyPr/>
                    <a:lstStyle/>
                    <a:p>
                      <a:pPr marL="88900">
                        <a:lnSpc>
                          <a:spcPct val="100000"/>
                        </a:lnSpc>
                        <a:spcBef>
                          <a:spcPts val="370"/>
                        </a:spcBef>
                        <a:tabLst>
                          <a:tab pos="1511935" algn="l"/>
                        </a:tabLst>
                      </a:pPr>
                      <a:r>
                        <a:rPr sz="2400" dirty="0">
                          <a:latin typeface="Times New Roman"/>
                          <a:cs typeface="Times New Roman"/>
                        </a:rPr>
                        <a:t>Marketing	</a:t>
                      </a:r>
                      <a:r>
                        <a:rPr sz="2400" spc="-5" dirty="0">
                          <a:latin typeface="Times New Roman"/>
                          <a:cs typeface="Times New Roman"/>
                        </a:rPr>
                        <a:t>Programme</a:t>
                      </a:r>
                      <a:endParaRPr sz="2400">
                        <a:latin typeface="Times New Roman"/>
                        <a:cs typeface="Times New Roman"/>
                      </a:endParaRPr>
                    </a:p>
                  </a:txBody>
                  <a:tcPr marL="0" marR="0" marT="4699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2"/>
                  </a:ext>
                </a:extLst>
              </a:tr>
            </a:tbl>
          </a:graphicData>
        </a:graphic>
      </p:graphicFrame>
      <p:sp>
        <p:nvSpPr>
          <p:cNvPr id="4" name="object 4"/>
          <p:cNvSpPr txBox="1"/>
          <p:nvPr/>
        </p:nvSpPr>
        <p:spPr>
          <a:xfrm>
            <a:off x="1200150" y="3352800"/>
            <a:ext cx="3429000" cy="416781"/>
          </a:xfrm>
          <a:prstGeom prst="rect">
            <a:avLst/>
          </a:prstGeom>
          <a:ln w="9344">
            <a:solidFill>
              <a:srgbClr val="000000"/>
            </a:solidFill>
          </a:ln>
        </p:spPr>
        <p:txBody>
          <a:bodyPr vert="horz" wrap="square" lIns="0" tIns="46990" rIns="0" bIns="0" rtlCol="0">
            <a:spAutoFit/>
          </a:bodyPr>
          <a:lstStyle/>
          <a:p>
            <a:pPr marL="88900">
              <a:lnSpc>
                <a:spcPct val="100000"/>
              </a:lnSpc>
              <a:spcBef>
                <a:spcPts val="370"/>
              </a:spcBef>
            </a:pPr>
            <a:r>
              <a:rPr sz="2400" dirty="0">
                <a:latin typeface="Times New Roman"/>
                <a:cs typeface="Times New Roman"/>
              </a:rPr>
              <a:t>IMC </a:t>
            </a:r>
            <a:r>
              <a:rPr sz="2400" spc="-5" dirty="0">
                <a:latin typeface="Times New Roman"/>
                <a:cs typeface="Times New Roman"/>
              </a:rPr>
              <a:t>/Advertising</a:t>
            </a:r>
            <a:r>
              <a:rPr sz="2400" spc="-35" dirty="0">
                <a:latin typeface="Times New Roman"/>
                <a:cs typeface="Times New Roman"/>
              </a:rPr>
              <a:t> </a:t>
            </a:r>
            <a:r>
              <a:rPr sz="2400" dirty="0">
                <a:latin typeface="Times New Roman"/>
                <a:cs typeface="Times New Roman"/>
              </a:rPr>
              <a:t>Plan</a:t>
            </a:r>
            <a:endParaRPr sz="2400">
              <a:latin typeface="Times New Roman"/>
              <a:cs typeface="Times New Roman"/>
            </a:endParaRPr>
          </a:p>
        </p:txBody>
      </p:sp>
      <p:sp>
        <p:nvSpPr>
          <p:cNvPr id="5" name="object 5"/>
          <p:cNvSpPr txBox="1"/>
          <p:nvPr/>
        </p:nvSpPr>
        <p:spPr>
          <a:xfrm>
            <a:off x="2486025" y="4419600"/>
            <a:ext cx="2743200" cy="416781"/>
          </a:xfrm>
          <a:prstGeom prst="rect">
            <a:avLst/>
          </a:prstGeom>
          <a:ln w="9344">
            <a:solidFill>
              <a:srgbClr val="D91E27"/>
            </a:solidFill>
          </a:ln>
        </p:spPr>
        <p:txBody>
          <a:bodyPr vert="horz" wrap="square" lIns="0" tIns="46990" rIns="0" bIns="0" rtlCol="0">
            <a:spAutoFit/>
          </a:bodyPr>
          <a:lstStyle/>
          <a:p>
            <a:pPr marL="89535">
              <a:lnSpc>
                <a:spcPct val="100000"/>
              </a:lnSpc>
              <a:spcBef>
                <a:spcPts val="370"/>
              </a:spcBef>
            </a:pPr>
            <a:r>
              <a:rPr sz="2400" b="1" spc="-5" dirty="0">
                <a:latin typeface="Times New Roman"/>
                <a:cs typeface="Times New Roman"/>
              </a:rPr>
              <a:t>Implementation</a:t>
            </a:r>
            <a:endParaRPr sz="2400">
              <a:latin typeface="Times New Roman"/>
              <a:cs typeface="Times New Roman"/>
            </a:endParaRPr>
          </a:p>
        </p:txBody>
      </p:sp>
      <p:sp>
        <p:nvSpPr>
          <p:cNvPr id="6" name="object 6"/>
          <p:cNvSpPr/>
          <p:nvPr/>
        </p:nvSpPr>
        <p:spPr>
          <a:xfrm>
            <a:off x="2528888" y="2515870"/>
            <a:ext cx="85725" cy="74930"/>
          </a:xfrm>
          <a:custGeom>
            <a:avLst/>
            <a:gdLst/>
            <a:ahLst/>
            <a:cxnLst/>
            <a:rect l="l" t="t" r="r" b="b"/>
            <a:pathLst>
              <a:path w="76200" h="74930">
                <a:moveTo>
                  <a:pt x="76200" y="0"/>
                </a:moveTo>
                <a:lnTo>
                  <a:pt x="0" y="0"/>
                </a:lnTo>
                <a:lnTo>
                  <a:pt x="38100" y="74929"/>
                </a:lnTo>
                <a:lnTo>
                  <a:pt x="76200" y="0"/>
                </a:lnTo>
                <a:close/>
              </a:path>
            </a:pathLst>
          </a:custGeom>
          <a:solidFill>
            <a:srgbClr val="000000"/>
          </a:solidFill>
        </p:spPr>
        <p:txBody>
          <a:bodyPr wrap="square" lIns="0" tIns="0" rIns="0" bIns="0" rtlCol="0"/>
          <a:lstStyle/>
          <a:p>
            <a:endParaRPr/>
          </a:p>
        </p:txBody>
      </p:sp>
      <p:grpSp>
        <p:nvGrpSpPr>
          <p:cNvPr id="7" name="object 7"/>
          <p:cNvGrpSpPr/>
          <p:nvPr/>
        </p:nvGrpSpPr>
        <p:grpSpPr>
          <a:xfrm>
            <a:off x="2528888" y="3810000"/>
            <a:ext cx="85725" cy="609600"/>
            <a:chOff x="2247900" y="3810000"/>
            <a:chExt cx="76200" cy="609600"/>
          </a:xfrm>
        </p:grpSpPr>
        <p:sp>
          <p:nvSpPr>
            <p:cNvPr id="8" name="object 8"/>
            <p:cNvSpPr/>
            <p:nvPr/>
          </p:nvSpPr>
          <p:spPr>
            <a:xfrm>
              <a:off x="2286000" y="3810000"/>
              <a:ext cx="0" cy="539750"/>
            </a:xfrm>
            <a:custGeom>
              <a:avLst/>
              <a:gdLst/>
              <a:ahLst/>
              <a:cxnLst/>
              <a:rect l="l" t="t" r="r" b="b"/>
              <a:pathLst>
                <a:path h="539750">
                  <a:moveTo>
                    <a:pt x="0" y="0"/>
                  </a:moveTo>
                  <a:lnTo>
                    <a:pt x="0" y="539750"/>
                  </a:lnTo>
                </a:path>
              </a:pathLst>
            </a:custGeom>
            <a:ln w="8890">
              <a:solidFill>
                <a:srgbClr val="000000"/>
              </a:solidFill>
            </a:ln>
          </p:spPr>
          <p:txBody>
            <a:bodyPr wrap="square" lIns="0" tIns="0" rIns="0" bIns="0" rtlCol="0"/>
            <a:lstStyle/>
            <a:p>
              <a:endParaRPr/>
            </a:p>
          </p:txBody>
        </p:sp>
        <p:sp>
          <p:nvSpPr>
            <p:cNvPr id="9" name="object 9"/>
            <p:cNvSpPr/>
            <p:nvPr/>
          </p:nvSpPr>
          <p:spPr>
            <a:xfrm>
              <a:off x="2247900" y="4344669"/>
              <a:ext cx="76200" cy="74930"/>
            </a:xfrm>
            <a:custGeom>
              <a:avLst/>
              <a:gdLst/>
              <a:ahLst/>
              <a:cxnLst/>
              <a:rect l="l" t="t" r="r" b="b"/>
              <a:pathLst>
                <a:path w="76200" h="74929">
                  <a:moveTo>
                    <a:pt x="76200" y="0"/>
                  </a:moveTo>
                  <a:lnTo>
                    <a:pt x="0" y="0"/>
                  </a:lnTo>
                  <a:lnTo>
                    <a:pt x="38100" y="74929"/>
                  </a:lnTo>
                  <a:lnTo>
                    <a:pt x="76200" y="0"/>
                  </a:lnTo>
                  <a:close/>
                </a:path>
              </a:pathLst>
            </a:custGeom>
            <a:solidFill>
              <a:srgbClr val="000000"/>
            </a:solidFill>
          </p:spPr>
          <p:txBody>
            <a:bodyPr wrap="square" lIns="0" tIns="0" rIns="0" bIns="0" rtlCol="0"/>
            <a:lstStyle/>
            <a:p>
              <a:endParaRPr/>
            </a:p>
          </p:txBody>
        </p:sp>
      </p:grpSp>
      <p:grpSp>
        <p:nvGrpSpPr>
          <p:cNvPr id="10" name="object 10"/>
          <p:cNvGrpSpPr/>
          <p:nvPr/>
        </p:nvGrpSpPr>
        <p:grpSpPr>
          <a:xfrm>
            <a:off x="2528888" y="2971800"/>
            <a:ext cx="85725" cy="381000"/>
            <a:chOff x="2247900" y="2971800"/>
            <a:chExt cx="76200" cy="381000"/>
          </a:xfrm>
        </p:grpSpPr>
        <p:sp>
          <p:nvSpPr>
            <p:cNvPr id="11" name="object 11"/>
            <p:cNvSpPr/>
            <p:nvPr/>
          </p:nvSpPr>
          <p:spPr>
            <a:xfrm>
              <a:off x="2286000" y="2971800"/>
              <a:ext cx="0" cy="309880"/>
            </a:xfrm>
            <a:custGeom>
              <a:avLst/>
              <a:gdLst/>
              <a:ahLst/>
              <a:cxnLst/>
              <a:rect l="l" t="t" r="r" b="b"/>
              <a:pathLst>
                <a:path h="309879">
                  <a:moveTo>
                    <a:pt x="0" y="0"/>
                  </a:moveTo>
                  <a:lnTo>
                    <a:pt x="0" y="309879"/>
                  </a:lnTo>
                </a:path>
              </a:pathLst>
            </a:custGeom>
            <a:ln w="8890">
              <a:solidFill>
                <a:srgbClr val="000000"/>
              </a:solidFill>
            </a:ln>
          </p:spPr>
          <p:txBody>
            <a:bodyPr wrap="square" lIns="0" tIns="0" rIns="0" bIns="0" rtlCol="0"/>
            <a:lstStyle/>
            <a:p>
              <a:endParaRPr/>
            </a:p>
          </p:txBody>
        </p:sp>
        <p:sp>
          <p:nvSpPr>
            <p:cNvPr id="12" name="object 12"/>
            <p:cNvSpPr/>
            <p:nvPr/>
          </p:nvSpPr>
          <p:spPr>
            <a:xfrm>
              <a:off x="2247900" y="3276600"/>
              <a:ext cx="76200" cy="76200"/>
            </a:xfrm>
            <a:custGeom>
              <a:avLst/>
              <a:gdLst/>
              <a:ahLst/>
              <a:cxnLst/>
              <a:rect l="l" t="t" r="r" b="b"/>
              <a:pathLst>
                <a:path w="76200" h="76200">
                  <a:moveTo>
                    <a:pt x="76200" y="0"/>
                  </a:moveTo>
                  <a:lnTo>
                    <a:pt x="0" y="0"/>
                  </a:lnTo>
                  <a:lnTo>
                    <a:pt x="38100" y="76200"/>
                  </a:lnTo>
                  <a:lnTo>
                    <a:pt x="76200" y="0"/>
                  </a:lnTo>
                  <a:close/>
                </a:path>
              </a:pathLst>
            </a:custGeom>
            <a:solidFill>
              <a:srgbClr val="000000"/>
            </a:solidFill>
          </p:spPr>
          <p:txBody>
            <a:bodyPr wrap="square" lIns="0" tIns="0" rIns="0" bIns="0" rtlCol="0"/>
            <a:lstStyle/>
            <a:p>
              <a:endParaRPr/>
            </a:p>
          </p:txBody>
        </p:sp>
      </p:grpSp>
      <p:sp>
        <p:nvSpPr>
          <p:cNvPr id="13" name="object 13"/>
          <p:cNvSpPr txBox="1"/>
          <p:nvPr/>
        </p:nvSpPr>
        <p:spPr>
          <a:xfrm>
            <a:off x="5915025" y="3810000"/>
            <a:ext cx="2828925" cy="355225"/>
          </a:xfrm>
          <a:prstGeom prst="rect">
            <a:avLst/>
          </a:prstGeom>
          <a:ln w="9344">
            <a:solidFill>
              <a:srgbClr val="D91E27"/>
            </a:solidFill>
          </a:ln>
        </p:spPr>
        <p:txBody>
          <a:bodyPr vert="horz" wrap="square" lIns="0" tIns="46990" rIns="0" bIns="0" rtlCol="0">
            <a:spAutoFit/>
          </a:bodyPr>
          <a:lstStyle/>
          <a:p>
            <a:pPr marL="90170">
              <a:lnSpc>
                <a:spcPct val="100000"/>
              </a:lnSpc>
              <a:spcBef>
                <a:spcPts val="370"/>
              </a:spcBef>
            </a:pPr>
            <a:r>
              <a:rPr sz="2000" spc="-5" dirty="0">
                <a:latin typeface="Times New Roman"/>
                <a:cs typeface="Times New Roman"/>
              </a:rPr>
              <a:t>Facilitating</a:t>
            </a:r>
            <a:r>
              <a:rPr sz="2000" spc="-10" dirty="0">
                <a:latin typeface="Times New Roman"/>
                <a:cs typeface="Times New Roman"/>
              </a:rPr>
              <a:t> </a:t>
            </a:r>
            <a:r>
              <a:rPr sz="2000" spc="-5" dirty="0">
                <a:latin typeface="Times New Roman"/>
                <a:cs typeface="Times New Roman"/>
              </a:rPr>
              <a:t>Agencies</a:t>
            </a:r>
            <a:endParaRPr sz="2000">
              <a:latin typeface="Times New Roman"/>
              <a:cs typeface="Times New Roman"/>
            </a:endParaRPr>
          </a:p>
        </p:txBody>
      </p:sp>
      <p:sp>
        <p:nvSpPr>
          <p:cNvPr id="14" name="object 14"/>
          <p:cNvSpPr txBox="1"/>
          <p:nvPr/>
        </p:nvSpPr>
        <p:spPr>
          <a:xfrm>
            <a:off x="5915025" y="4876800"/>
            <a:ext cx="2743200" cy="663002"/>
          </a:xfrm>
          <a:prstGeom prst="rect">
            <a:avLst/>
          </a:prstGeom>
          <a:ln w="9344">
            <a:solidFill>
              <a:srgbClr val="D91E27"/>
            </a:solidFill>
          </a:ln>
        </p:spPr>
        <p:txBody>
          <a:bodyPr vert="horz" wrap="square" lIns="0" tIns="46990" rIns="0" bIns="0" rtlCol="0">
            <a:spAutoFit/>
          </a:bodyPr>
          <a:lstStyle/>
          <a:p>
            <a:pPr marL="90170" marR="237490">
              <a:lnSpc>
                <a:spcPct val="100000"/>
              </a:lnSpc>
              <a:spcBef>
                <a:spcPts val="370"/>
              </a:spcBef>
            </a:pPr>
            <a:r>
              <a:rPr sz="2000" spc="-5" dirty="0">
                <a:latin typeface="Times New Roman"/>
                <a:cs typeface="Times New Roman"/>
              </a:rPr>
              <a:t>Social, legal </a:t>
            </a:r>
            <a:r>
              <a:rPr sz="2000" dirty="0">
                <a:latin typeface="Times New Roman"/>
                <a:cs typeface="Times New Roman"/>
              </a:rPr>
              <a:t>&amp;</a:t>
            </a:r>
            <a:r>
              <a:rPr sz="2000" spc="-70" dirty="0">
                <a:latin typeface="Times New Roman"/>
                <a:cs typeface="Times New Roman"/>
              </a:rPr>
              <a:t> </a:t>
            </a:r>
            <a:r>
              <a:rPr sz="2000" dirty="0">
                <a:latin typeface="Times New Roman"/>
                <a:cs typeface="Times New Roman"/>
              </a:rPr>
              <a:t>other  </a:t>
            </a:r>
            <a:r>
              <a:rPr sz="2000" spc="-5" dirty="0">
                <a:latin typeface="Times New Roman"/>
                <a:cs typeface="Times New Roman"/>
              </a:rPr>
              <a:t>constraints</a:t>
            </a:r>
            <a:endParaRPr sz="2000">
              <a:latin typeface="Times New Roman"/>
              <a:cs typeface="Times New Roman"/>
            </a:endParaRPr>
          </a:p>
        </p:txBody>
      </p:sp>
      <p:grpSp>
        <p:nvGrpSpPr>
          <p:cNvPr id="15" name="object 15"/>
          <p:cNvGrpSpPr/>
          <p:nvPr/>
        </p:nvGrpSpPr>
        <p:grpSpPr>
          <a:xfrm>
            <a:off x="5229225" y="4186555"/>
            <a:ext cx="690801" cy="385445"/>
            <a:chOff x="4648200" y="4186554"/>
            <a:chExt cx="614045" cy="385445"/>
          </a:xfrm>
        </p:grpSpPr>
        <p:sp>
          <p:nvSpPr>
            <p:cNvPr id="16" name="object 16"/>
            <p:cNvSpPr/>
            <p:nvPr/>
          </p:nvSpPr>
          <p:spPr>
            <a:xfrm>
              <a:off x="4707889" y="4190999"/>
              <a:ext cx="549910" cy="344170"/>
            </a:xfrm>
            <a:custGeom>
              <a:avLst/>
              <a:gdLst/>
              <a:ahLst/>
              <a:cxnLst/>
              <a:rect l="l" t="t" r="r" b="b"/>
              <a:pathLst>
                <a:path w="549910" h="344170">
                  <a:moveTo>
                    <a:pt x="549910" y="0"/>
                  </a:moveTo>
                  <a:lnTo>
                    <a:pt x="0" y="344169"/>
                  </a:lnTo>
                </a:path>
              </a:pathLst>
            </a:custGeom>
            <a:ln w="8890">
              <a:solidFill>
                <a:srgbClr val="D91E27"/>
              </a:solidFill>
            </a:ln>
          </p:spPr>
          <p:txBody>
            <a:bodyPr wrap="square" lIns="0" tIns="0" rIns="0" bIns="0" rtlCol="0"/>
            <a:lstStyle/>
            <a:p>
              <a:endParaRPr/>
            </a:p>
          </p:txBody>
        </p:sp>
        <p:sp>
          <p:nvSpPr>
            <p:cNvPr id="17" name="object 17"/>
            <p:cNvSpPr/>
            <p:nvPr/>
          </p:nvSpPr>
          <p:spPr>
            <a:xfrm>
              <a:off x="4648200" y="4499609"/>
              <a:ext cx="83820" cy="72390"/>
            </a:xfrm>
            <a:custGeom>
              <a:avLst/>
              <a:gdLst/>
              <a:ahLst/>
              <a:cxnLst/>
              <a:rect l="l" t="t" r="r" b="b"/>
              <a:pathLst>
                <a:path w="83820" h="72389">
                  <a:moveTo>
                    <a:pt x="43179" y="0"/>
                  </a:moveTo>
                  <a:lnTo>
                    <a:pt x="0" y="72389"/>
                  </a:lnTo>
                  <a:lnTo>
                    <a:pt x="83820" y="64769"/>
                  </a:lnTo>
                  <a:lnTo>
                    <a:pt x="43179" y="0"/>
                  </a:lnTo>
                  <a:close/>
                </a:path>
              </a:pathLst>
            </a:custGeom>
            <a:solidFill>
              <a:srgbClr val="D91E27"/>
            </a:solidFill>
          </p:spPr>
          <p:txBody>
            <a:bodyPr wrap="square" lIns="0" tIns="0" rIns="0" bIns="0" rtlCol="0"/>
            <a:lstStyle/>
            <a:p>
              <a:endParaRPr/>
            </a:p>
          </p:txBody>
        </p:sp>
      </p:grpSp>
      <p:grpSp>
        <p:nvGrpSpPr>
          <p:cNvPr id="18" name="object 18"/>
          <p:cNvGrpSpPr/>
          <p:nvPr/>
        </p:nvGrpSpPr>
        <p:grpSpPr>
          <a:xfrm>
            <a:off x="5229225" y="4724401"/>
            <a:ext cx="605076" cy="537845"/>
            <a:chOff x="4648200" y="4724400"/>
            <a:chExt cx="537845" cy="537845"/>
          </a:xfrm>
        </p:grpSpPr>
        <p:sp>
          <p:nvSpPr>
            <p:cNvPr id="19" name="object 19"/>
            <p:cNvSpPr/>
            <p:nvPr/>
          </p:nvSpPr>
          <p:spPr>
            <a:xfrm>
              <a:off x="4697730" y="4773930"/>
              <a:ext cx="483870" cy="483870"/>
            </a:xfrm>
            <a:custGeom>
              <a:avLst/>
              <a:gdLst/>
              <a:ahLst/>
              <a:cxnLst/>
              <a:rect l="l" t="t" r="r" b="b"/>
              <a:pathLst>
                <a:path w="483870" h="483870">
                  <a:moveTo>
                    <a:pt x="483870" y="483870"/>
                  </a:moveTo>
                  <a:lnTo>
                    <a:pt x="0" y="0"/>
                  </a:lnTo>
                </a:path>
              </a:pathLst>
            </a:custGeom>
            <a:ln w="8890">
              <a:solidFill>
                <a:srgbClr val="D91E27"/>
              </a:solidFill>
            </a:ln>
          </p:spPr>
          <p:txBody>
            <a:bodyPr wrap="square" lIns="0" tIns="0" rIns="0" bIns="0" rtlCol="0"/>
            <a:lstStyle/>
            <a:p>
              <a:endParaRPr/>
            </a:p>
          </p:txBody>
        </p:sp>
        <p:sp>
          <p:nvSpPr>
            <p:cNvPr id="20" name="object 20"/>
            <p:cNvSpPr/>
            <p:nvPr/>
          </p:nvSpPr>
          <p:spPr>
            <a:xfrm>
              <a:off x="4648200" y="4724400"/>
              <a:ext cx="80010" cy="80010"/>
            </a:xfrm>
            <a:custGeom>
              <a:avLst/>
              <a:gdLst/>
              <a:ahLst/>
              <a:cxnLst/>
              <a:rect l="l" t="t" r="r" b="b"/>
              <a:pathLst>
                <a:path w="80010" h="80010">
                  <a:moveTo>
                    <a:pt x="0" y="0"/>
                  </a:moveTo>
                  <a:lnTo>
                    <a:pt x="26670" y="80010"/>
                  </a:lnTo>
                  <a:lnTo>
                    <a:pt x="80010" y="26669"/>
                  </a:lnTo>
                  <a:lnTo>
                    <a:pt x="0" y="0"/>
                  </a:lnTo>
                  <a:close/>
                </a:path>
              </a:pathLst>
            </a:custGeom>
            <a:solidFill>
              <a:srgbClr val="D91E27"/>
            </a:solidFill>
          </p:spPr>
          <p:txBody>
            <a:bodyPr wrap="square" lIns="0" tIns="0" rIns="0" bIns="0" rtlCol="0"/>
            <a:lstStyle/>
            <a:p>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437890" y="151129"/>
            <a:ext cx="3404870" cy="513080"/>
          </a:xfrm>
          <a:prstGeom prst="rect">
            <a:avLst/>
          </a:prstGeom>
        </p:spPr>
        <p:txBody>
          <a:bodyPr vert="horz" wrap="square" lIns="0" tIns="12700" rIns="0" bIns="0" rtlCol="0">
            <a:spAutoFit/>
          </a:bodyPr>
          <a:lstStyle/>
          <a:p>
            <a:pPr marL="12700">
              <a:lnSpc>
                <a:spcPct val="100000"/>
              </a:lnSpc>
              <a:spcBef>
                <a:spcPts val="100"/>
              </a:spcBef>
            </a:pPr>
            <a:r>
              <a:rPr spc="-450" dirty="0"/>
              <a:t>Why</a:t>
            </a:r>
            <a:r>
              <a:rPr spc="-250" dirty="0"/>
              <a:t> </a:t>
            </a:r>
            <a:r>
              <a:rPr spc="-295" dirty="0"/>
              <a:t>Advertising?</a:t>
            </a:r>
          </a:p>
        </p:txBody>
      </p:sp>
      <p:sp>
        <p:nvSpPr>
          <p:cNvPr id="3" name="object 3"/>
          <p:cNvSpPr/>
          <p:nvPr/>
        </p:nvSpPr>
        <p:spPr>
          <a:xfrm>
            <a:off x="420369" y="1377950"/>
            <a:ext cx="171450" cy="17145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420369" y="2787650"/>
            <a:ext cx="171450" cy="171450"/>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420369" y="4198620"/>
            <a:ext cx="171450" cy="171450"/>
          </a:xfrm>
          <a:prstGeom prst="rect">
            <a:avLst/>
          </a:prstGeom>
          <a:blipFill>
            <a:blip r:embed="rId2" cstate="print"/>
            <a:stretch>
              <a:fillRect/>
            </a:stretch>
          </a:blipFill>
        </p:spPr>
        <p:txBody>
          <a:bodyPr wrap="square" lIns="0" tIns="0" rIns="0" bIns="0" rtlCol="0"/>
          <a:lstStyle/>
          <a:p>
            <a:endParaRPr/>
          </a:p>
        </p:txBody>
      </p:sp>
      <p:sp>
        <p:nvSpPr>
          <p:cNvPr id="6" name="object 6"/>
          <p:cNvSpPr txBox="1"/>
          <p:nvPr/>
        </p:nvSpPr>
        <p:spPr>
          <a:xfrm>
            <a:off x="750569" y="1283970"/>
            <a:ext cx="9102090" cy="4522470"/>
          </a:xfrm>
          <a:prstGeom prst="rect">
            <a:avLst/>
          </a:prstGeom>
        </p:spPr>
        <p:txBody>
          <a:bodyPr vert="horz" wrap="square" lIns="0" tIns="12700" rIns="0" bIns="0" rtlCol="0">
            <a:spAutoFit/>
          </a:bodyPr>
          <a:lstStyle/>
          <a:p>
            <a:pPr marL="12700">
              <a:lnSpc>
                <a:spcPct val="100000"/>
              </a:lnSpc>
              <a:spcBef>
                <a:spcPts val="100"/>
              </a:spcBef>
            </a:pPr>
            <a:r>
              <a:rPr sz="2200" b="1" spc="-5" dirty="0">
                <a:latin typeface="Arial"/>
                <a:cs typeface="Arial"/>
              </a:rPr>
              <a:t>Today </a:t>
            </a:r>
            <a:r>
              <a:rPr sz="2200" b="1" dirty="0">
                <a:latin typeface="Arial"/>
                <a:cs typeface="Arial"/>
              </a:rPr>
              <a:t>with </a:t>
            </a:r>
            <a:r>
              <a:rPr sz="2200" b="1" spc="-5" dirty="0">
                <a:latin typeface="Arial"/>
                <a:cs typeface="Arial"/>
              </a:rPr>
              <a:t>the increasing consumer awareness, business can not</a:t>
            </a:r>
            <a:endParaRPr sz="2200">
              <a:latin typeface="Arial"/>
              <a:cs typeface="Arial"/>
            </a:endParaRPr>
          </a:p>
          <a:p>
            <a:pPr>
              <a:lnSpc>
                <a:spcPct val="100000"/>
              </a:lnSpc>
              <a:spcBef>
                <a:spcPts val="50"/>
              </a:spcBef>
            </a:pPr>
            <a:endParaRPr sz="2250">
              <a:latin typeface="Arial"/>
              <a:cs typeface="Arial"/>
            </a:endParaRPr>
          </a:p>
          <a:p>
            <a:pPr marL="12700">
              <a:lnSpc>
                <a:spcPct val="100000"/>
              </a:lnSpc>
            </a:pPr>
            <a:r>
              <a:rPr sz="2200" b="1" spc="-10" dirty="0">
                <a:latin typeface="Arial"/>
                <a:cs typeface="Arial"/>
              </a:rPr>
              <a:t>survive </a:t>
            </a:r>
            <a:r>
              <a:rPr sz="2200" b="1" spc="-5" dirty="0">
                <a:latin typeface="Arial"/>
                <a:cs typeface="Arial"/>
              </a:rPr>
              <a:t>for long </a:t>
            </a:r>
            <a:r>
              <a:rPr sz="2200" b="1" dirty="0">
                <a:latin typeface="Arial"/>
                <a:cs typeface="Arial"/>
              </a:rPr>
              <a:t>without</a:t>
            </a:r>
            <a:r>
              <a:rPr sz="2200" b="1" spc="-10" dirty="0">
                <a:latin typeface="Arial"/>
                <a:cs typeface="Arial"/>
              </a:rPr>
              <a:t> </a:t>
            </a:r>
            <a:r>
              <a:rPr sz="2200" b="1" spc="-5" dirty="0">
                <a:latin typeface="Arial"/>
                <a:cs typeface="Arial"/>
              </a:rPr>
              <a:t>advertising.</a:t>
            </a:r>
            <a:endParaRPr sz="2200">
              <a:latin typeface="Arial"/>
              <a:cs typeface="Arial"/>
            </a:endParaRPr>
          </a:p>
          <a:p>
            <a:pPr marL="12700" marR="5080">
              <a:lnSpc>
                <a:spcPct val="200000"/>
              </a:lnSpc>
              <a:spcBef>
                <a:spcPts val="540"/>
              </a:spcBef>
            </a:pPr>
            <a:r>
              <a:rPr sz="2200" b="1" dirty="0">
                <a:latin typeface="Arial"/>
                <a:cs typeface="Arial"/>
              </a:rPr>
              <a:t>With </a:t>
            </a:r>
            <a:r>
              <a:rPr sz="2200" b="1" spc="-5" dirty="0">
                <a:latin typeface="Arial"/>
                <a:cs typeface="Arial"/>
              </a:rPr>
              <a:t>growing competition it is pertinent to ensure right media mix </a:t>
            </a:r>
            <a:r>
              <a:rPr sz="2200" b="1" dirty="0">
                <a:latin typeface="Arial"/>
                <a:cs typeface="Arial"/>
              </a:rPr>
              <a:t>to  </a:t>
            </a:r>
            <a:r>
              <a:rPr sz="2200" b="1" spc="-5" dirty="0">
                <a:latin typeface="Arial"/>
                <a:cs typeface="Arial"/>
              </a:rPr>
              <a:t>each target</a:t>
            </a:r>
            <a:r>
              <a:rPr sz="2200" b="1" spc="-15" dirty="0">
                <a:latin typeface="Arial"/>
                <a:cs typeface="Arial"/>
              </a:rPr>
              <a:t> </a:t>
            </a:r>
            <a:r>
              <a:rPr sz="2200" b="1" spc="-5" dirty="0">
                <a:latin typeface="Arial"/>
                <a:cs typeface="Arial"/>
              </a:rPr>
              <a:t>audience.</a:t>
            </a:r>
            <a:endParaRPr sz="2200">
              <a:latin typeface="Arial"/>
              <a:cs typeface="Arial"/>
            </a:endParaRPr>
          </a:p>
          <a:p>
            <a:pPr marL="12700" marR="130175">
              <a:lnSpc>
                <a:spcPct val="200000"/>
              </a:lnSpc>
              <a:spcBef>
                <a:spcPts val="550"/>
              </a:spcBef>
              <a:tabLst>
                <a:tab pos="2973705" algn="l"/>
              </a:tabLst>
            </a:pPr>
            <a:r>
              <a:rPr sz="2200" b="1" spc="-10" dirty="0">
                <a:latin typeface="Arial"/>
                <a:cs typeface="Arial"/>
              </a:rPr>
              <a:t>Advertising</a:t>
            </a:r>
            <a:r>
              <a:rPr sz="2200" b="1" spc="10" dirty="0">
                <a:latin typeface="Arial"/>
                <a:cs typeface="Arial"/>
              </a:rPr>
              <a:t> </a:t>
            </a:r>
            <a:r>
              <a:rPr sz="2200" b="1" spc="-5" dirty="0">
                <a:latin typeface="Arial"/>
                <a:cs typeface="Arial"/>
              </a:rPr>
              <a:t>agencies	are now focusing their attention to consumer  needs and providing creative designs </a:t>
            </a:r>
            <a:r>
              <a:rPr sz="2200" b="1" dirty="0">
                <a:latin typeface="Arial"/>
                <a:cs typeface="Arial"/>
              </a:rPr>
              <a:t>with </a:t>
            </a:r>
            <a:r>
              <a:rPr sz="2200" b="1" spc="-5" dirty="0">
                <a:latin typeface="Arial"/>
                <a:cs typeface="Arial"/>
              </a:rPr>
              <a:t>concept and ideas  </a:t>
            </a:r>
            <a:r>
              <a:rPr sz="2200" b="1" spc="-10" dirty="0">
                <a:latin typeface="Arial"/>
                <a:cs typeface="Arial"/>
              </a:rPr>
              <a:t>accordingly.</a:t>
            </a:r>
            <a:endParaRPr sz="2200">
              <a:latin typeface="Arial"/>
              <a:cs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31239" y="2517140"/>
            <a:ext cx="8099425" cy="635000"/>
          </a:xfrm>
          <a:prstGeom prst="rect">
            <a:avLst/>
          </a:prstGeom>
        </p:spPr>
        <p:txBody>
          <a:bodyPr vert="horz" wrap="square" lIns="0" tIns="12700" rIns="0" bIns="0" rtlCol="0">
            <a:spAutoFit/>
          </a:bodyPr>
          <a:lstStyle/>
          <a:p>
            <a:pPr marL="12700">
              <a:lnSpc>
                <a:spcPct val="100000"/>
              </a:lnSpc>
              <a:spcBef>
                <a:spcPts val="100"/>
              </a:spcBef>
            </a:pPr>
            <a:r>
              <a:rPr sz="4000" spc="-365" dirty="0"/>
              <a:t>Strategic </a:t>
            </a:r>
            <a:r>
              <a:rPr sz="4000" spc="-390" dirty="0"/>
              <a:t>Planning </a:t>
            </a:r>
            <a:r>
              <a:rPr sz="4000" spc="-495" dirty="0"/>
              <a:t>for</a:t>
            </a:r>
            <a:r>
              <a:rPr sz="4000" spc="-55" dirty="0"/>
              <a:t> </a:t>
            </a:r>
            <a:r>
              <a:rPr sz="4000" spc="-380" dirty="0"/>
              <a:t>Advertising</a:t>
            </a:r>
            <a:endParaRPr sz="40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835150" y="151129"/>
            <a:ext cx="6494780" cy="513080"/>
          </a:xfrm>
          <a:prstGeom prst="rect">
            <a:avLst/>
          </a:prstGeom>
        </p:spPr>
        <p:txBody>
          <a:bodyPr vert="horz" wrap="square" lIns="0" tIns="12700" rIns="0" bIns="0" rtlCol="0">
            <a:spAutoFit/>
          </a:bodyPr>
          <a:lstStyle/>
          <a:p>
            <a:pPr marL="12700">
              <a:lnSpc>
                <a:spcPct val="100000"/>
              </a:lnSpc>
              <a:spcBef>
                <a:spcPts val="100"/>
              </a:spcBef>
            </a:pPr>
            <a:r>
              <a:rPr spc="-290" dirty="0"/>
              <a:t>Strategic </a:t>
            </a:r>
            <a:r>
              <a:rPr spc="-310" dirty="0"/>
              <a:t>Planning </a:t>
            </a:r>
            <a:r>
              <a:rPr spc="-395" dirty="0"/>
              <a:t>for</a:t>
            </a:r>
            <a:r>
              <a:rPr spc="-15" dirty="0"/>
              <a:t> </a:t>
            </a:r>
            <a:r>
              <a:rPr spc="-305" dirty="0"/>
              <a:t>Advertising</a:t>
            </a:r>
          </a:p>
        </p:txBody>
      </p:sp>
      <p:sp>
        <p:nvSpPr>
          <p:cNvPr id="3" name="object 3"/>
          <p:cNvSpPr/>
          <p:nvPr/>
        </p:nvSpPr>
        <p:spPr>
          <a:xfrm>
            <a:off x="420369" y="1376680"/>
            <a:ext cx="171450" cy="17145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420369" y="2786379"/>
            <a:ext cx="171450" cy="171450"/>
          </a:xfrm>
          <a:prstGeom prst="rect">
            <a:avLst/>
          </a:prstGeom>
          <a:blipFill>
            <a:blip r:embed="rId2" cstate="print"/>
            <a:stretch>
              <a:fillRect/>
            </a:stretch>
          </a:blipFill>
        </p:spPr>
        <p:txBody>
          <a:bodyPr wrap="square" lIns="0" tIns="0" rIns="0" bIns="0" rtlCol="0"/>
          <a:lstStyle/>
          <a:p>
            <a:endParaRPr/>
          </a:p>
        </p:txBody>
      </p:sp>
      <p:sp>
        <p:nvSpPr>
          <p:cNvPr id="5" name="object 5"/>
          <p:cNvSpPr txBox="1"/>
          <p:nvPr/>
        </p:nvSpPr>
        <p:spPr>
          <a:xfrm>
            <a:off x="750569" y="1282700"/>
            <a:ext cx="8775065" cy="3778250"/>
          </a:xfrm>
          <a:prstGeom prst="rect">
            <a:avLst/>
          </a:prstGeom>
        </p:spPr>
        <p:txBody>
          <a:bodyPr vert="horz" wrap="square" lIns="0" tIns="12700" rIns="0" bIns="0" rtlCol="0">
            <a:spAutoFit/>
          </a:bodyPr>
          <a:lstStyle/>
          <a:p>
            <a:pPr marL="12700">
              <a:lnSpc>
                <a:spcPct val="100000"/>
              </a:lnSpc>
              <a:spcBef>
                <a:spcPts val="100"/>
              </a:spcBef>
            </a:pPr>
            <a:r>
              <a:rPr sz="2200" b="1" dirty="0">
                <a:latin typeface="Arial"/>
                <a:cs typeface="Arial"/>
              </a:rPr>
              <a:t>A </a:t>
            </a:r>
            <a:r>
              <a:rPr sz="2200" b="1" spc="-5" dirty="0">
                <a:latin typeface="Arial"/>
                <a:cs typeface="Arial"/>
              </a:rPr>
              <a:t>strategy </a:t>
            </a:r>
            <a:r>
              <a:rPr sz="2200" b="1" dirty="0">
                <a:latin typeface="Arial"/>
                <a:cs typeface="Arial"/>
              </a:rPr>
              <a:t>is a </a:t>
            </a:r>
            <a:r>
              <a:rPr sz="2200" b="1" spc="-5" dirty="0">
                <a:latin typeface="Arial"/>
                <a:cs typeface="Arial"/>
              </a:rPr>
              <a:t>broad plan </a:t>
            </a:r>
            <a:r>
              <a:rPr sz="2200" b="1" dirty="0">
                <a:latin typeface="Arial"/>
                <a:cs typeface="Arial"/>
              </a:rPr>
              <a:t>of </a:t>
            </a:r>
            <a:r>
              <a:rPr sz="2200" b="1" spc="-5" dirty="0">
                <a:latin typeface="Arial"/>
                <a:cs typeface="Arial"/>
              </a:rPr>
              <a:t>action </a:t>
            </a:r>
            <a:r>
              <a:rPr sz="2200" b="1" dirty="0">
                <a:latin typeface="Arial"/>
                <a:cs typeface="Arial"/>
              </a:rPr>
              <a:t>with an </a:t>
            </a:r>
            <a:r>
              <a:rPr sz="2200" b="1" spc="-5" dirty="0">
                <a:latin typeface="Arial"/>
                <a:cs typeface="Arial"/>
              </a:rPr>
              <a:t>objective and goal</a:t>
            </a:r>
            <a:r>
              <a:rPr sz="2200" b="1" spc="-85" dirty="0">
                <a:latin typeface="Arial"/>
                <a:cs typeface="Arial"/>
              </a:rPr>
              <a:t> </a:t>
            </a:r>
            <a:r>
              <a:rPr sz="2200" b="1" dirty="0">
                <a:latin typeface="Arial"/>
                <a:cs typeface="Arial"/>
              </a:rPr>
              <a:t>in</a:t>
            </a:r>
            <a:endParaRPr sz="2200">
              <a:latin typeface="Arial"/>
              <a:cs typeface="Arial"/>
            </a:endParaRPr>
          </a:p>
          <a:p>
            <a:pPr>
              <a:lnSpc>
                <a:spcPct val="100000"/>
              </a:lnSpc>
              <a:spcBef>
                <a:spcPts val="40"/>
              </a:spcBef>
            </a:pPr>
            <a:endParaRPr sz="2250">
              <a:latin typeface="Arial"/>
              <a:cs typeface="Arial"/>
            </a:endParaRPr>
          </a:p>
          <a:p>
            <a:pPr marL="12700">
              <a:lnSpc>
                <a:spcPct val="100000"/>
              </a:lnSpc>
            </a:pPr>
            <a:r>
              <a:rPr sz="2200" b="1" spc="-5" dirty="0">
                <a:latin typeface="Arial"/>
                <a:cs typeface="Arial"/>
              </a:rPr>
              <a:t>mind.</a:t>
            </a:r>
            <a:endParaRPr sz="2200">
              <a:latin typeface="Arial"/>
              <a:cs typeface="Arial"/>
            </a:endParaRPr>
          </a:p>
          <a:p>
            <a:pPr marL="12700" marR="5080">
              <a:lnSpc>
                <a:spcPct val="199600"/>
              </a:lnSpc>
              <a:spcBef>
                <a:spcPts val="560"/>
              </a:spcBef>
            </a:pPr>
            <a:r>
              <a:rPr sz="2200" b="1" dirty="0">
                <a:latin typeface="Arial"/>
                <a:cs typeface="Arial"/>
              </a:rPr>
              <a:t>The </a:t>
            </a:r>
            <a:r>
              <a:rPr sz="2200" b="1" spc="-5" dirty="0">
                <a:latin typeface="Arial"/>
                <a:cs typeface="Arial"/>
              </a:rPr>
              <a:t>notion of strategic planning in advertising and marketing  communications refers </a:t>
            </a:r>
            <a:r>
              <a:rPr sz="2200" b="1" dirty="0">
                <a:latin typeface="Arial"/>
                <a:cs typeface="Arial"/>
              </a:rPr>
              <a:t>to </a:t>
            </a:r>
            <a:r>
              <a:rPr sz="2200" b="1" spc="-5" dirty="0">
                <a:latin typeface="Arial"/>
                <a:cs typeface="Arial"/>
              </a:rPr>
              <a:t>the consideration on the objectives and  goals set for overall marketing and developing plans </a:t>
            </a:r>
            <a:r>
              <a:rPr sz="2200" b="1" dirty="0">
                <a:latin typeface="Arial"/>
                <a:cs typeface="Arial"/>
              </a:rPr>
              <a:t>to </a:t>
            </a:r>
            <a:r>
              <a:rPr sz="2200" b="1" spc="-5" dirty="0">
                <a:latin typeface="Arial"/>
                <a:cs typeface="Arial"/>
              </a:rPr>
              <a:t>achieve  those objectives.</a:t>
            </a:r>
            <a:endParaRPr sz="2200">
              <a:latin typeface="Arial"/>
              <a:cs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227070" y="151129"/>
            <a:ext cx="3829050" cy="513080"/>
          </a:xfrm>
          <a:prstGeom prst="rect">
            <a:avLst/>
          </a:prstGeom>
        </p:spPr>
        <p:txBody>
          <a:bodyPr vert="horz" wrap="square" lIns="0" tIns="12700" rIns="0" bIns="0" rtlCol="0">
            <a:spAutoFit/>
          </a:bodyPr>
          <a:lstStyle/>
          <a:p>
            <a:pPr marL="12700">
              <a:lnSpc>
                <a:spcPct val="100000"/>
              </a:lnSpc>
              <a:spcBef>
                <a:spcPts val="100"/>
              </a:spcBef>
            </a:pPr>
            <a:r>
              <a:rPr spc="-305" dirty="0"/>
              <a:t>Advertising</a:t>
            </a:r>
            <a:r>
              <a:rPr spc="-240" dirty="0"/>
              <a:t> </a:t>
            </a:r>
            <a:r>
              <a:rPr spc="-315" dirty="0"/>
              <a:t>Process</a:t>
            </a:r>
          </a:p>
        </p:txBody>
      </p:sp>
      <p:sp>
        <p:nvSpPr>
          <p:cNvPr id="3" name="object 3"/>
          <p:cNvSpPr/>
          <p:nvPr/>
        </p:nvSpPr>
        <p:spPr>
          <a:xfrm>
            <a:off x="420369" y="1648460"/>
            <a:ext cx="171450" cy="17145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877569" y="2164079"/>
            <a:ext cx="151130" cy="151129"/>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420369" y="2659379"/>
            <a:ext cx="171450" cy="171450"/>
          </a:xfrm>
          <a:prstGeom prst="rect">
            <a:avLst/>
          </a:prstGeom>
          <a:blipFill>
            <a:blip r:embed="rId2" cstate="print"/>
            <a:stretch>
              <a:fillRect/>
            </a:stretch>
          </a:blipFill>
        </p:spPr>
        <p:txBody>
          <a:bodyPr wrap="square" lIns="0" tIns="0" rIns="0" bIns="0" rtlCol="0"/>
          <a:lstStyle/>
          <a:p>
            <a:endParaRPr/>
          </a:p>
        </p:txBody>
      </p:sp>
      <p:sp>
        <p:nvSpPr>
          <p:cNvPr id="6" name="object 6"/>
          <p:cNvSpPr/>
          <p:nvPr/>
        </p:nvSpPr>
        <p:spPr>
          <a:xfrm>
            <a:off x="877569" y="3175000"/>
            <a:ext cx="151130" cy="151129"/>
          </a:xfrm>
          <a:prstGeom prst="rect">
            <a:avLst/>
          </a:prstGeom>
          <a:blipFill>
            <a:blip r:embed="rId3" cstate="print"/>
            <a:stretch>
              <a:fillRect/>
            </a:stretch>
          </a:blipFill>
        </p:spPr>
        <p:txBody>
          <a:bodyPr wrap="square" lIns="0" tIns="0" rIns="0" bIns="0" rtlCol="0"/>
          <a:lstStyle/>
          <a:p>
            <a:endParaRPr/>
          </a:p>
        </p:txBody>
      </p:sp>
      <p:sp>
        <p:nvSpPr>
          <p:cNvPr id="7" name="object 7"/>
          <p:cNvSpPr/>
          <p:nvPr/>
        </p:nvSpPr>
        <p:spPr>
          <a:xfrm>
            <a:off x="420369" y="4541520"/>
            <a:ext cx="171450" cy="171450"/>
          </a:xfrm>
          <a:prstGeom prst="rect">
            <a:avLst/>
          </a:prstGeom>
          <a:blipFill>
            <a:blip r:embed="rId2" cstate="print"/>
            <a:stretch>
              <a:fillRect/>
            </a:stretch>
          </a:blipFill>
        </p:spPr>
        <p:txBody>
          <a:bodyPr wrap="square" lIns="0" tIns="0" rIns="0" bIns="0" rtlCol="0"/>
          <a:lstStyle/>
          <a:p>
            <a:endParaRPr/>
          </a:p>
        </p:txBody>
      </p:sp>
      <p:sp>
        <p:nvSpPr>
          <p:cNvPr id="8" name="object 8"/>
          <p:cNvSpPr/>
          <p:nvPr/>
        </p:nvSpPr>
        <p:spPr>
          <a:xfrm>
            <a:off x="877569" y="5057140"/>
            <a:ext cx="151130" cy="151130"/>
          </a:xfrm>
          <a:prstGeom prst="rect">
            <a:avLst/>
          </a:prstGeom>
          <a:blipFill>
            <a:blip r:embed="rId3" cstate="print"/>
            <a:stretch>
              <a:fillRect/>
            </a:stretch>
          </a:blipFill>
        </p:spPr>
        <p:txBody>
          <a:bodyPr wrap="square" lIns="0" tIns="0" rIns="0" bIns="0" rtlCol="0"/>
          <a:lstStyle/>
          <a:p>
            <a:endParaRPr/>
          </a:p>
        </p:txBody>
      </p:sp>
      <p:sp>
        <p:nvSpPr>
          <p:cNvPr id="9" name="object 9"/>
          <p:cNvSpPr txBox="1"/>
          <p:nvPr/>
        </p:nvSpPr>
        <p:spPr>
          <a:xfrm>
            <a:off x="407669" y="878840"/>
            <a:ext cx="9386570" cy="5306060"/>
          </a:xfrm>
          <a:prstGeom prst="rect">
            <a:avLst/>
          </a:prstGeom>
        </p:spPr>
        <p:txBody>
          <a:bodyPr vert="horz" wrap="square" lIns="0" tIns="12065" rIns="0" bIns="0" rtlCol="0">
            <a:spAutoFit/>
          </a:bodyPr>
          <a:lstStyle/>
          <a:p>
            <a:pPr marL="431165" marR="2259965" indent="-419100">
              <a:lnSpc>
                <a:spcPct val="150800"/>
              </a:lnSpc>
              <a:spcBef>
                <a:spcPts val="95"/>
              </a:spcBef>
            </a:pPr>
            <a:r>
              <a:rPr sz="2200" b="1" dirty="0">
                <a:latin typeface="Arial"/>
                <a:cs typeface="Arial"/>
              </a:rPr>
              <a:t>The </a:t>
            </a:r>
            <a:r>
              <a:rPr sz="2200" b="1" spc="-5" dirty="0">
                <a:latin typeface="Arial"/>
                <a:cs typeface="Arial"/>
              </a:rPr>
              <a:t>advertising process involves the following steps:  </a:t>
            </a:r>
            <a:r>
              <a:rPr sz="2200" b="1" spc="-10" dirty="0">
                <a:solidFill>
                  <a:srgbClr val="990000"/>
                </a:solidFill>
                <a:latin typeface="Arial"/>
                <a:cs typeface="Arial"/>
              </a:rPr>
              <a:t>Review </a:t>
            </a:r>
            <a:r>
              <a:rPr sz="2200" b="1" spc="-5" dirty="0">
                <a:solidFill>
                  <a:srgbClr val="990000"/>
                </a:solidFill>
                <a:latin typeface="Arial"/>
                <a:cs typeface="Arial"/>
              </a:rPr>
              <a:t>internal </a:t>
            </a:r>
            <a:r>
              <a:rPr sz="2200" b="1" dirty="0">
                <a:solidFill>
                  <a:srgbClr val="990000"/>
                </a:solidFill>
                <a:latin typeface="Arial"/>
                <a:cs typeface="Arial"/>
              </a:rPr>
              <a:t>/ </a:t>
            </a:r>
            <a:r>
              <a:rPr sz="2200" b="1" spc="-5" dirty="0">
                <a:solidFill>
                  <a:srgbClr val="990000"/>
                </a:solidFill>
                <a:latin typeface="Arial"/>
                <a:cs typeface="Arial"/>
              </a:rPr>
              <a:t>external strategies and</a:t>
            </a:r>
            <a:r>
              <a:rPr sz="2200" b="1" dirty="0">
                <a:solidFill>
                  <a:srgbClr val="990000"/>
                </a:solidFill>
                <a:latin typeface="Arial"/>
                <a:cs typeface="Arial"/>
              </a:rPr>
              <a:t> </a:t>
            </a:r>
            <a:r>
              <a:rPr sz="2200" b="1" spc="-5" dirty="0">
                <a:solidFill>
                  <a:srgbClr val="990000"/>
                </a:solidFill>
                <a:latin typeface="Arial"/>
                <a:cs typeface="Arial"/>
              </a:rPr>
              <a:t>plan</a:t>
            </a:r>
            <a:endParaRPr sz="2200">
              <a:latin typeface="Arial"/>
              <a:cs typeface="Arial"/>
            </a:endParaRPr>
          </a:p>
          <a:p>
            <a:pPr marL="431165" marR="483870" indent="457200">
              <a:lnSpc>
                <a:spcPts val="3979"/>
              </a:lnSpc>
              <a:spcBef>
                <a:spcPts val="359"/>
              </a:spcBef>
            </a:pPr>
            <a:r>
              <a:rPr sz="2200" b="1" spc="-5" dirty="0">
                <a:latin typeface="Arial"/>
                <a:cs typeface="Arial"/>
              </a:rPr>
              <a:t>This relates to the overall marketing plan </a:t>
            </a:r>
            <a:r>
              <a:rPr sz="2200" b="1" dirty="0">
                <a:latin typeface="Arial"/>
                <a:cs typeface="Arial"/>
              </a:rPr>
              <a:t>of </a:t>
            </a:r>
            <a:r>
              <a:rPr sz="2200" b="1" spc="-5" dirty="0">
                <a:latin typeface="Arial"/>
                <a:cs typeface="Arial"/>
              </a:rPr>
              <a:t>the organization  </a:t>
            </a:r>
            <a:r>
              <a:rPr sz="2200" b="1" spc="-5" dirty="0">
                <a:solidFill>
                  <a:srgbClr val="990000"/>
                </a:solidFill>
                <a:latin typeface="Arial"/>
                <a:cs typeface="Arial"/>
              </a:rPr>
              <a:t>Identify target</a:t>
            </a:r>
            <a:r>
              <a:rPr sz="2200" b="1" spc="-35" dirty="0">
                <a:solidFill>
                  <a:srgbClr val="990000"/>
                </a:solidFill>
                <a:latin typeface="Arial"/>
                <a:cs typeface="Arial"/>
              </a:rPr>
              <a:t> </a:t>
            </a:r>
            <a:r>
              <a:rPr sz="2200" b="1" spc="-5" dirty="0">
                <a:solidFill>
                  <a:srgbClr val="990000"/>
                </a:solidFill>
                <a:latin typeface="Arial"/>
                <a:cs typeface="Arial"/>
              </a:rPr>
              <a:t>audience</a:t>
            </a:r>
            <a:endParaRPr sz="2200">
              <a:latin typeface="Arial"/>
              <a:cs typeface="Arial"/>
            </a:endParaRPr>
          </a:p>
          <a:p>
            <a:pPr marL="889000" marR="68580">
              <a:lnSpc>
                <a:spcPct val="129900"/>
              </a:lnSpc>
              <a:spcBef>
                <a:spcPts val="195"/>
              </a:spcBef>
            </a:pPr>
            <a:r>
              <a:rPr sz="2200" b="1" spc="-5" dirty="0">
                <a:latin typeface="Arial"/>
                <a:cs typeface="Arial"/>
              </a:rPr>
              <a:t>Before planning for advertising campaign it is important </a:t>
            </a:r>
            <a:r>
              <a:rPr sz="2200" b="1" dirty="0">
                <a:latin typeface="Arial"/>
                <a:cs typeface="Arial"/>
              </a:rPr>
              <a:t>to </a:t>
            </a:r>
            <a:r>
              <a:rPr sz="2200" b="1" spc="-5" dirty="0">
                <a:latin typeface="Arial"/>
                <a:cs typeface="Arial"/>
              </a:rPr>
              <a:t>take  into consideration the consumers needs and </a:t>
            </a:r>
            <a:r>
              <a:rPr sz="2200" b="1" dirty="0">
                <a:latin typeface="Arial"/>
                <a:cs typeface="Arial"/>
              </a:rPr>
              <a:t>wants, </a:t>
            </a:r>
            <a:r>
              <a:rPr sz="2200" b="1" spc="-5" dirty="0">
                <a:latin typeface="Arial"/>
                <a:cs typeface="Arial"/>
              </a:rPr>
              <a:t>their  preference, lifestyles, purchasing </a:t>
            </a:r>
            <a:r>
              <a:rPr sz="2200" b="1" dirty="0">
                <a:latin typeface="Arial"/>
                <a:cs typeface="Arial"/>
              </a:rPr>
              <a:t>power</a:t>
            </a:r>
            <a:r>
              <a:rPr sz="2200" b="1" spc="-10" dirty="0">
                <a:latin typeface="Arial"/>
                <a:cs typeface="Arial"/>
              </a:rPr>
              <a:t> </a:t>
            </a:r>
            <a:r>
              <a:rPr sz="2200" b="1" spc="-5" dirty="0">
                <a:latin typeface="Arial"/>
                <a:cs typeface="Arial"/>
              </a:rPr>
              <a:t>etc.</a:t>
            </a:r>
            <a:endParaRPr sz="2200">
              <a:latin typeface="Arial"/>
              <a:cs typeface="Arial"/>
            </a:endParaRPr>
          </a:p>
          <a:p>
            <a:pPr marL="431165">
              <a:lnSpc>
                <a:spcPct val="100000"/>
              </a:lnSpc>
              <a:spcBef>
                <a:spcPts val="1340"/>
              </a:spcBef>
            </a:pPr>
            <a:r>
              <a:rPr sz="2200" b="1" spc="-5" dirty="0">
                <a:solidFill>
                  <a:srgbClr val="990000"/>
                </a:solidFill>
                <a:latin typeface="Arial"/>
                <a:cs typeface="Arial"/>
              </a:rPr>
              <a:t>Set advertising objectives and</a:t>
            </a:r>
            <a:r>
              <a:rPr sz="2200" b="1" spc="-10" dirty="0">
                <a:solidFill>
                  <a:srgbClr val="990000"/>
                </a:solidFill>
                <a:latin typeface="Arial"/>
                <a:cs typeface="Arial"/>
              </a:rPr>
              <a:t> </a:t>
            </a:r>
            <a:r>
              <a:rPr sz="2200" b="1" spc="-5" dirty="0">
                <a:solidFill>
                  <a:srgbClr val="990000"/>
                </a:solidFill>
                <a:latin typeface="Arial"/>
                <a:cs typeface="Arial"/>
              </a:rPr>
              <a:t>budget</a:t>
            </a:r>
            <a:endParaRPr sz="2200">
              <a:latin typeface="Arial"/>
              <a:cs typeface="Arial"/>
            </a:endParaRPr>
          </a:p>
          <a:p>
            <a:pPr marL="889000" marR="5080">
              <a:lnSpc>
                <a:spcPct val="129900"/>
              </a:lnSpc>
              <a:spcBef>
                <a:spcPts val="550"/>
              </a:spcBef>
            </a:pPr>
            <a:r>
              <a:rPr sz="2200" b="1" spc="-5" dirty="0">
                <a:latin typeface="Arial"/>
                <a:cs typeface="Arial"/>
              </a:rPr>
              <a:t>Based on the </a:t>
            </a:r>
            <a:r>
              <a:rPr sz="2200" b="1" spc="-10" dirty="0">
                <a:latin typeface="Arial"/>
                <a:cs typeface="Arial"/>
              </a:rPr>
              <a:t>analysis </a:t>
            </a:r>
            <a:r>
              <a:rPr sz="2200" b="1" spc="-5" dirty="0">
                <a:latin typeface="Arial"/>
                <a:cs typeface="Arial"/>
              </a:rPr>
              <a:t>of the target audience and the </a:t>
            </a:r>
            <a:r>
              <a:rPr sz="2200" b="1" spc="-10" dirty="0">
                <a:latin typeface="Arial"/>
                <a:cs typeface="Arial"/>
              </a:rPr>
              <a:t>overall  </a:t>
            </a:r>
            <a:r>
              <a:rPr sz="2200" b="1" spc="-5" dirty="0">
                <a:latin typeface="Arial"/>
                <a:cs typeface="Arial"/>
              </a:rPr>
              <a:t>objectives </a:t>
            </a:r>
            <a:r>
              <a:rPr sz="2200" b="1" dirty="0">
                <a:latin typeface="Arial"/>
                <a:cs typeface="Arial"/>
              </a:rPr>
              <a:t>of </a:t>
            </a:r>
            <a:r>
              <a:rPr sz="2200" b="1" spc="-5" dirty="0">
                <a:latin typeface="Arial"/>
                <a:cs typeface="Arial"/>
              </a:rPr>
              <a:t>the organization, the advertising objectives can </a:t>
            </a:r>
            <a:r>
              <a:rPr sz="2200" b="1" dirty="0">
                <a:latin typeface="Arial"/>
                <a:cs typeface="Arial"/>
              </a:rPr>
              <a:t>be  </a:t>
            </a:r>
            <a:r>
              <a:rPr sz="2200" b="1" spc="-5" dirty="0">
                <a:latin typeface="Arial"/>
                <a:cs typeface="Arial"/>
              </a:rPr>
              <a:t>developed and budget earmarked accordingly for the</a:t>
            </a:r>
            <a:r>
              <a:rPr sz="2200" b="1" spc="-35" dirty="0">
                <a:latin typeface="Arial"/>
                <a:cs typeface="Arial"/>
              </a:rPr>
              <a:t> </a:t>
            </a:r>
            <a:r>
              <a:rPr sz="2200" b="1" spc="-5" dirty="0">
                <a:latin typeface="Arial"/>
                <a:cs typeface="Arial"/>
              </a:rPr>
              <a:t>purpose.</a:t>
            </a:r>
            <a:endParaRPr sz="2200">
              <a:latin typeface="Arial"/>
              <a:cs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679700" y="151129"/>
            <a:ext cx="4926330" cy="513080"/>
          </a:xfrm>
          <a:prstGeom prst="rect">
            <a:avLst/>
          </a:prstGeom>
        </p:spPr>
        <p:txBody>
          <a:bodyPr vert="horz" wrap="square" lIns="0" tIns="12700" rIns="0" bIns="0" rtlCol="0">
            <a:spAutoFit/>
          </a:bodyPr>
          <a:lstStyle/>
          <a:p>
            <a:pPr marL="12700">
              <a:lnSpc>
                <a:spcPct val="100000"/>
              </a:lnSpc>
              <a:spcBef>
                <a:spcPts val="100"/>
              </a:spcBef>
            </a:pPr>
            <a:r>
              <a:rPr spc="-305" dirty="0"/>
              <a:t>Advertising </a:t>
            </a:r>
            <a:r>
              <a:rPr spc="-315" dirty="0"/>
              <a:t>Process</a:t>
            </a:r>
            <a:r>
              <a:rPr spc="-95" dirty="0"/>
              <a:t> </a:t>
            </a:r>
            <a:r>
              <a:rPr sz="2400" spc="-170" dirty="0"/>
              <a:t>contd</a:t>
            </a:r>
            <a:r>
              <a:rPr spc="-170" dirty="0"/>
              <a:t>.</a:t>
            </a:r>
            <a:endParaRPr sz="2400"/>
          </a:p>
        </p:txBody>
      </p:sp>
      <p:sp>
        <p:nvSpPr>
          <p:cNvPr id="3" name="object 3"/>
          <p:cNvSpPr/>
          <p:nvPr/>
        </p:nvSpPr>
        <p:spPr>
          <a:xfrm>
            <a:off x="420369" y="1109980"/>
            <a:ext cx="171450" cy="17145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877569" y="1591310"/>
            <a:ext cx="151130" cy="151129"/>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877569" y="2466339"/>
            <a:ext cx="151130" cy="151129"/>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420369" y="3329940"/>
            <a:ext cx="171450" cy="171450"/>
          </a:xfrm>
          <a:prstGeom prst="rect">
            <a:avLst/>
          </a:prstGeom>
          <a:blipFill>
            <a:blip r:embed="rId2" cstate="print"/>
            <a:stretch>
              <a:fillRect/>
            </a:stretch>
          </a:blipFill>
        </p:spPr>
        <p:txBody>
          <a:bodyPr wrap="square" lIns="0" tIns="0" rIns="0" bIns="0" rtlCol="0"/>
          <a:lstStyle/>
          <a:p>
            <a:endParaRPr/>
          </a:p>
        </p:txBody>
      </p:sp>
      <p:sp>
        <p:nvSpPr>
          <p:cNvPr id="7" name="object 7"/>
          <p:cNvSpPr/>
          <p:nvPr/>
        </p:nvSpPr>
        <p:spPr>
          <a:xfrm>
            <a:off x="877569" y="3811270"/>
            <a:ext cx="151130" cy="151130"/>
          </a:xfrm>
          <a:prstGeom prst="rect">
            <a:avLst/>
          </a:prstGeom>
          <a:blipFill>
            <a:blip r:embed="rId3" cstate="print"/>
            <a:stretch>
              <a:fillRect/>
            </a:stretch>
          </a:blipFill>
        </p:spPr>
        <p:txBody>
          <a:bodyPr wrap="square" lIns="0" tIns="0" rIns="0" bIns="0" rtlCol="0"/>
          <a:lstStyle/>
          <a:p>
            <a:endParaRPr/>
          </a:p>
        </p:txBody>
      </p:sp>
      <p:sp>
        <p:nvSpPr>
          <p:cNvPr id="8" name="object 8"/>
          <p:cNvSpPr/>
          <p:nvPr/>
        </p:nvSpPr>
        <p:spPr>
          <a:xfrm>
            <a:off x="420369" y="5077459"/>
            <a:ext cx="171450" cy="171449"/>
          </a:xfrm>
          <a:prstGeom prst="rect">
            <a:avLst/>
          </a:prstGeom>
          <a:blipFill>
            <a:blip r:embed="rId2" cstate="print"/>
            <a:stretch>
              <a:fillRect/>
            </a:stretch>
          </a:blipFill>
        </p:spPr>
        <p:txBody>
          <a:bodyPr wrap="square" lIns="0" tIns="0" rIns="0" bIns="0" rtlCol="0"/>
          <a:lstStyle/>
          <a:p>
            <a:endParaRPr/>
          </a:p>
        </p:txBody>
      </p:sp>
      <p:sp>
        <p:nvSpPr>
          <p:cNvPr id="9" name="object 9"/>
          <p:cNvSpPr/>
          <p:nvPr/>
        </p:nvSpPr>
        <p:spPr>
          <a:xfrm>
            <a:off x="877569" y="5560059"/>
            <a:ext cx="151130" cy="151130"/>
          </a:xfrm>
          <a:prstGeom prst="rect">
            <a:avLst/>
          </a:prstGeom>
          <a:blipFill>
            <a:blip r:embed="rId3" cstate="print"/>
            <a:stretch>
              <a:fillRect/>
            </a:stretch>
          </a:blipFill>
        </p:spPr>
        <p:txBody>
          <a:bodyPr wrap="square" lIns="0" tIns="0" rIns="0" bIns="0" rtlCol="0"/>
          <a:lstStyle/>
          <a:p>
            <a:endParaRPr/>
          </a:p>
        </p:txBody>
      </p:sp>
      <p:sp>
        <p:nvSpPr>
          <p:cNvPr id="10" name="object 10"/>
          <p:cNvSpPr txBox="1"/>
          <p:nvPr/>
        </p:nvSpPr>
        <p:spPr>
          <a:xfrm>
            <a:off x="750569" y="880109"/>
            <a:ext cx="8958580" cy="5337810"/>
          </a:xfrm>
          <a:prstGeom prst="rect">
            <a:avLst/>
          </a:prstGeom>
        </p:spPr>
        <p:txBody>
          <a:bodyPr vert="horz" wrap="square" lIns="0" tIns="148590" rIns="0" bIns="0" rtlCol="0">
            <a:spAutoFit/>
          </a:bodyPr>
          <a:lstStyle/>
          <a:p>
            <a:pPr marL="12700">
              <a:lnSpc>
                <a:spcPct val="100000"/>
              </a:lnSpc>
              <a:spcBef>
                <a:spcPts val="1170"/>
              </a:spcBef>
            </a:pPr>
            <a:r>
              <a:rPr sz="2200" b="1" spc="-5" dirty="0">
                <a:solidFill>
                  <a:srgbClr val="990000"/>
                </a:solidFill>
                <a:latin typeface="Arial"/>
                <a:cs typeface="Arial"/>
              </a:rPr>
              <a:t>Develop creative</a:t>
            </a:r>
            <a:r>
              <a:rPr sz="2200" b="1" spc="-10" dirty="0">
                <a:solidFill>
                  <a:srgbClr val="990000"/>
                </a:solidFill>
                <a:latin typeface="Arial"/>
                <a:cs typeface="Arial"/>
              </a:rPr>
              <a:t> </a:t>
            </a:r>
            <a:r>
              <a:rPr sz="2200" b="1" spc="-5" dirty="0">
                <a:solidFill>
                  <a:srgbClr val="990000"/>
                </a:solidFill>
                <a:latin typeface="Arial"/>
                <a:cs typeface="Arial"/>
              </a:rPr>
              <a:t>approach</a:t>
            </a:r>
            <a:endParaRPr sz="2200">
              <a:latin typeface="Arial"/>
              <a:cs typeface="Arial"/>
            </a:endParaRPr>
          </a:p>
          <a:p>
            <a:pPr marL="412115" marR="857250">
              <a:lnSpc>
                <a:spcPct val="120100"/>
              </a:lnSpc>
              <a:spcBef>
                <a:spcPts val="540"/>
              </a:spcBef>
            </a:pPr>
            <a:r>
              <a:rPr sz="2200" b="1" spc="-5" dirty="0">
                <a:latin typeface="Arial"/>
                <a:cs typeface="Arial"/>
              </a:rPr>
              <a:t>Different market segments </a:t>
            </a:r>
            <a:r>
              <a:rPr sz="2200" b="1" dirty="0">
                <a:latin typeface="Arial"/>
                <a:cs typeface="Arial"/>
              </a:rPr>
              <a:t>will </a:t>
            </a:r>
            <a:r>
              <a:rPr sz="2200" b="1" spc="-5" dirty="0">
                <a:latin typeface="Arial"/>
                <a:cs typeface="Arial"/>
              </a:rPr>
              <a:t>require different marketing  approach.</a:t>
            </a:r>
            <a:endParaRPr sz="2200">
              <a:latin typeface="Arial"/>
              <a:cs typeface="Arial"/>
            </a:endParaRPr>
          </a:p>
          <a:p>
            <a:pPr marL="412115" marR="520065">
              <a:lnSpc>
                <a:spcPct val="120100"/>
              </a:lnSpc>
              <a:spcBef>
                <a:spcPts val="535"/>
              </a:spcBef>
            </a:pPr>
            <a:r>
              <a:rPr sz="2200" b="1" spc="-10" dirty="0">
                <a:latin typeface="Arial"/>
                <a:cs typeface="Arial"/>
              </a:rPr>
              <a:t>One </a:t>
            </a:r>
            <a:r>
              <a:rPr sz="2200" b="1" spc="-5" dirty="0">
                <a:latin typeface="Arial"/>
                <a:cs typeface="Arial"/>
              </a:rPr>
              <a:t>must develop creative approaches of communication to  reach out the target audience</a:t>
            </a:r>
            <a:r>
              <a:rPr sz="2200" b="1" spc="5" dirty="0">
                <a:latin typeface="Arial"/>
                <a:cs typeface="Arial"/>
              </a:rPr>
              <a:t> </a:t>
            </a:r>
            <a:r>
              <a:rPr sz="2200" b="1" spc="-10" dirty="0">
                <a:latin typeface="Arial"/>
                <a:cs typeface="Arial"/>
              </a:rPr>
              <a:t>effectively.</a:t>
            </a:r>
            <a:endParaRPr sz="2200">
              <a:latin typeface="Arial"/>
              <a:cs typeface="Arial"/>
            </a:endParaRPr>
          </a:p>
          <a:p>
            <a:pPr marL="12700">
              <a:lnSpc>
                <a:spcPct val="100000"/>
              </a:lnSpc>
              <a:spcBef>
                <a:spcPts val="1080"/>
              </a:spcBef>
            </a:pPr>
            <a:r>
              <a:rPr sz="2200" b="1" spc="-5" dirty="0">
                <a:solidFill>
                  <a:srgbClr val="990000"/>
                </a:solidFill>
                <a:latin typeface="Arial"/>
                <a:cs typeface="Arial"/>
              </a:rPr>
              <a:t>Conduct advertising research</a:t>
            </a:r>
            <a:endParaRPr sz="2200">
              <a:latin typeface="Arial"/>
              <a:cs typeface="Arial"/>
            </a:endParaRPr>
          </a:p>
          <a:p>
            <a:pPr marL="412115" marR="5080">
              <a:lnSpc>
                <a:spcPct val="120100"/>
              </a:lnSpc>
              <a:spcBef>
                <a:spcPts val="540"/>
              </a:spcBef>
            </a:pPr>
            <a:r>
              <a:rPr sz="2200" b="1" spc="-10" dirty="0">
                <a:latin typeface="Arial"/>
                <a:cs typeface="Arial"/>
              </a:rPr>
              <a:t>Advertising </a:t>
            </a:r>
            <a:r>
              <a:rPr sz="2200" b="1" spc="-5" dirty="0">
                <a:latin typeface="Arial"/>
                <a:cs typeface="Arial"/>
              </a:rPr>
              <a:t>research may </a:t>
            </a:r>
            <a:r>
              <a:rPr sz="2200" b="1" dirty="0">
                <a:latin typeface="Arial"/>
                <a:cs typeface="Arial"/>
              </a:rPr>
              <a:t>be </a:t>
            </a:r>
            <a:r>
              <a:rPr sz="2200" b="1" spc="-5" dirty="0">
                <a:latin typeface="Arial"/>
                <a:cs typeface="Arial"/>
              </a:rPr>
              <a:t>conducted to identify the  appropriate media that </a:t>
            </a:r>
            <a:r>
              <a:rPr sz="2200" b="1" dirty="0">
                <a:latin typeface="Arial"/>
                <a:cs typeface="Arial"/>
              </a:rPr>
              <a:t>will </a:t>
            </a:r>
            <a:r>
              <a:rPr sz="2200" b="1" spc="-5" dirty="0">
                <a:latin typeface="Arial"/>
                <a:cs typeface="Arial"/>
              </a:rPr>
              <a:t>reach out to the maximum number of  target consumers.</a:t>
            </a:r>
            <a:endParaRPr sz="2200">
              <a:latin typeface="Arial"/>
              <a:cs typeface="Arial"/>
            </a:endParaRPr>
          </a:p>
          <a:p>
            <a:pPr marL="12700">
              <a:lnSpc>
                <a:spcPct val="100000"/>
              </a:lnSpc>
              <a:spcBef>
                <a:spcPts val="1070"/>
              </a:spcBef>
            </a:pPr>
            <a:r>
              <a:rPr sz="2200" b="1" spc="-5" dirty="0">
                <a:solidFill>
                  <a:srgbClr val="990000"/>
                </a:solidFill>
                <a:latin typeface="Arial"/>
                <a:cs typeface="Arial"/>
              </a:rPr>
              <a:t>Selecting media</a:t>
            </a:r>
            <a:endParaRPr sz="2200">
              <a:latin typeface="Arial"/>
              <a:cs typeface="Arial"/>
            </a:endParaRPr>
          </a:p>
          <a:p>
            <a:pPr marL="412115" marR="27305">
              <a:lnSpc>
                <a:spcPct val="119700"/>
              </a:lnSpc>
              <a:spcBef>
                <a:spcPts val="560"/>
              </a:spcBef>
            </a:pPr>
            <a:r>
              <a:rPr sz="2200" b="1" spc="-10" dirty="0">
                <a:latin typeface="Arial"/>
                <a:cs typeface="Arial"/>
              </a:rPr>
              <a:t>Appropriate </a:t>
            </a:r>
            <a:r>
              <a:rPr sz="2200" b="1" spc="-5" dirty="0">
                <a:latin typeface="Arial"/>
                <a:cs typeface="Arial"/>
              </a:rPr>
              <a:t>media for advertising may be selected based </a:t>
            </a:r>
            <a:r>
              <a:rPr sz="2200" b="1" dirty="0">
                <a:latin typeface="Arial"/>
                <a:cs typeface="Arial"/>
              </a:rPr>
              <a:t>on </a:t>
            </a:r>
            <a:r>
              <a:rPr sz="2200" b="1" spc="-5" dirty="0">
                <a:latin typeface="Arial"/>
                <a:cs typeface="Arial"/>
              </a:rPr>
              <a:t>the  adverting research.</a:t>
            </a:r>
            <a:endParaRPr sz="2200">
              <a:latin typeface="Arial"/>
              <a:cs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679700" y="151129"/>
            <a:ext cx="4926330" cy="513080"/>
          </a:xfrm>
          <a:prstGeom prst="rect">
            <a:avLst/>
          </a:prstGeom>
        </p:spPr>
        <p:txBody>
          <a:bodyPr vert="horz" wrap="square" lIns="0" tIns="12700" rIns="0" bIns="0" rtlCol="0">
            <a:spAutoFit/>
          </a:bodyPr>
          <a:lstStyle/>
          <a:p>
            <a:pPr marL="12700">
              <a:lnSpc>
                <a:spcPct val="100000"/>
              </a:lnSpc>
              <a:spcBef>
                <a:spcPts val="100"/>
              </a:spcBef>
            </a:pPr>
            <a:r>
              <a:rPr spc="-305" dirty="0"/>
              <a:t>Advertising </a:t>
            </a:r>
            <a:r>
              <a:rPr spc="-315" dirty="0"/>
              <a:t>Process</a:t>
            </a:r>
            <a:r>
              <a:rPr spc="-95" dirty="0"/>
              <a:t> </a:t>
            </a:r>
            <a:r>
              <a:rPr sz="2400" spc="-170" dirty="0"/>
              <a:t>contd</a:t>
            </a:r>
            <a:r>
              <a:rPr spc="-170" dirty="0"/>
              <a:t>.</a:t>
            </a:r>
            <a:endParaRPr sz="2400"/>
          </a:p>
        </p:txBody>
      </p:sp>
      <p:sp>
        <p:nvSpPr>
          <p:cNvPr id="3" name="object 3"/>
          <p:cNvSpPr/>
          <p:nvPr/>
        </p:nvSpPr>
        <p:spPr>
          <a:xfrm>
            <a:off x="420369" y="1041400"/>
            <a:ext cx="171450" cy="17145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877569" y="1590039"/>
            <a:ext cx="151130" cy="151129"/>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877569" y="3067050"/>
            <a:ext cx="151130" cy="151129"/>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420369" y="5003800"/>
            <a:ext cx="171450" cy="171450"/>
          </a:xfrm>
          <a:prstGeom prst="rect">
            <a:avLst/>
          </a:prstGeom>
          <a:blipFill>
            <a:blip r:embed="rId2" cstate="print"/>
            <a:stretch>
              <a:fillRect/>
            </a:stretch>
          </a:blipFill>
        </p:spPr>
        <p:txBody>
          <a:bodyPr wrap="square" lIns="0" tIns="0" rIns="0" bIns="0" rtlCol="0"/>
          <a:lstStyle/>
          <a:p>
            <a:endParaRPr/>
          </a:p>
        </p:txBody>
      </p:sp>
      <p:sp>
        <p:nvSpPr>
          <p:cNvPr id="7" name="object 7"/>
          <p:cNvSpPr/>
          <p:nvPr/>
        </p:nvSpPr>
        <p:spPr>
          <a:xfrm>
            <a:off x="877569" y="5552440"/>
            <a:ext cx="151130" cy="151130"/>
          </a:xfrm>
          <a:prstGeom prst="rect">
            <a:avLst/>
          </a:prstGeom>
          <a:blipFill>
            <a:blip r:embed="rId3" cstate="print"/>
            <a:stretch>
              <a:fillRect/>
            </a:stretch>
          </a:blipFill>
        </p:spPr>
        <p:txBody>
          <a:bodyPr wrap="square" lIns="0" tIns="0" rIns="0" bIns="0" rtlCol="0"/>
          <a:lstStyle/>
          <a:p>
            <a:endParaRPr/>
          </a:p>
        </p:txBody>
      </p:sp>
      <p:sp>
        <p:nvSpPr>
          <p:cNvPr id="8" name="object 8"/>
          <p:cNvSpPr txBox="1"/>
          <p:nvPr/>
        </p:nvSpPr>
        <p:spPr>
          <a:xfrm>
            <a:off x="750569" y="947420"/>
            <a:ext cx="8957945" cy="5330190"/>
          </a:xfrm>
          <a:prstGeom prst="rect">
            <a:avLst/>
          </a:prstGeom>
        </p:spPr>
        <p:txBody>
          <a:bodyPr vert="horz" wrap="square" lIns="0" tIns="12700" rIns="0" bIns="0" rtlCol="0">
            <a:spAutoFit/>
          </a:bodyPr>
          <a:lstStyle/>
          <a:p>
            <a:pPr marL="12700">
              <a:lnSpc>
                <a:spcPct val="100000"/>
              </a:lnSpc>
              <a:spcBef>
                <a:spcPts val="100"/>
              </a:spcBef>
            </a:pPr>
            <a:r>
              <a:rPr sz="2200" b="1" spc="-5" dirty="0">
                <a:solidFill>
                  <a:srgbClr val="990000"/>
                </a:solidFill>
                <a:latin typeface="Arial"/>
                <a:cs typeface="Arial"/>
              </a:rPr>
              <a:t>Producing advertising</a:t>
            </a:r>
            <a:endParaRPr sz="2200">
              <a:latin typeface="Arial"/>
              <a:cs typeface="Arial"/>
            </a:endParaRPr>
          </a:p>
          <a:p>
            <a:pPr marL="412115" marR="225425">
              <a:lnSpc>
                <a:spcPct val="140000"/>
              </a:lnSpc>
              <a:spcBef>
                <a:spcPts val="540"/>
              </a:spcBef>
            </a:pPr>
            <a:r>
              <a:rPr sz="2200" b="1" spc="-10" dirty="0">
                <a:latin typeface="Arial"/>
                <a:cs typeface="Arial"/>
              </a:rPr>
              <a:t>After </a:t>
            </a:r>
            <a:r>
              <a:rPr sz="2200" b="1" spc="-5" dirty="0">
                <a:latin typeface="Arial"/>
                <a:cs typeface="Arial"/>
              </a:rPr>
              <a:t>thorough </a:t>
            </a:r>
            <a:r>
              <a:rPr sz="2200" b="1" spc="-10" dirty="0">
                <a:latin typeface="Arial"/>
                <a:cs typeface="Arial"/>
              </a:rPr>
              <a:t>analysis </a:t>
            </a:r>
            <a:r>
              <a:rPr sz="2200" b="1" spc="-5" dirty="0">
                <a:latin typeface="Arial"/>
                <a:cs typeface="Arial"/>
              </a:rPr>
              <a:t>of the target audience and selection </a:t>
            </a:r>
            <a:r>
              <a:rPr sz="2200" b="1" dirty="0">
                <a:latin typeface="Arial"/>
                <a:cs typeface="Arial"/>
              </a:rPr>
              <a:t>of  </a:t>
            </a:r>
            <a:r>
              <a:rPr sz="2200" b="1" spc="-5" dirty="0">
                <a:latin typeface="Arial"/>
                <a:cs typeface="Arial"/>
              </a:rPr>
              <a:t>appropriate media the next step is to develop the message in  appropriate format for</a:t>
            </a:r>
            <a:r>
              <a:rPr sz="2200" b="1" dirty="0">
                <a:latin typeface="Arial"/>
                <a:cs typeface="Arial"/>
              </a:rPr>
              <a:t> </a:t>
            </a:r>
            <a:r>
              <a:rPr sz="2200" b="1" spc="-5" dirty="0">
                <a:latin typeface="Arial"/>
                <a:cs typeface="Arial"/>
              </a:rPr>
              <a:t>presentation.</a:t>
            </a:r>
            <a:endParaRPr sz="2200">
              <a:latin typeface="Arial"/>
              <a:cs typeface="Arial"/>
            </a:endParaRPr>
          </a:p>
          <a:p>
            <a:pPr marL="412115" marR="5080">
              <a:lnSpc>
                <a:spcPct val="139900"/>
              </a:lnSpc>
              <a:spcBef>
                <a:spcPts val="550"/>
              </a:spcBef>
            </a:pPr>
            <a:r>
              <a:rPr sz="2200" b="1" spc="-5" dirty="0">
                <a:latin typeface="Arial"/>
                <a:cs typeface="Arial"/>
              </a:rPr>
              <a:t>Depending </a:t>
            </a:r>
            <a:r>
              <a:rPr sz="2200" b="1" dirty="0">
                <a:latin typeface="Arial"/>
                <a:cs typeface="Arial"/>
              </a:rPr>
              <a:t>on </a:t>
            </a:r>
            <a:r>
              <a:rPr sz="2200" b="1" spc="-5" dirty="0">
                <a:latin typeface="Arial"/>
                <a:cs typeface="Arial"/>
              </a:rPr>
              <a:t>the </a:t>
            </a:r>
            <a:r>
              <a:rPr sz="2200" b="1" spc="-10" dirty="0">
                <a:latin typeface="Arial"/>
                <a:cs typeface="Arial"/>
              </a:rPr>
              <a:t>type </a:t>
            </a:r>
            <a:r>
              <a:rPr sz="2200" b="1" spc="-5" dirty="0">
                <a:latin typeface="Arial"/>
                <a:cs typeface="Arial"/>
              </a:rPr>
              <a:t>of media </a:t>
            </a:r>
            <a:r>
              <a:rPr sz="2200" b="1" dirty="0">
                <a:latin typeface="Arial"/>
                <a:cs typeface="Arial"/>
              </a:rPr>
              <a:t>to </a:t>
            </a:r>
            <a:r>
              <a:rPr sz="2200" b="1" spc="-5" dirty="0">
                <a:latin typeface="Arial"/>
                <a:cs typeface="Arial"/>
              </a:rPr>
              <a:t>be used advertising  preparation requires specialist like copy writers, media persons,  graphic artists, editors for production of </a:t>
            </a:r>
            <a:r>
              <a:rPr sz="2200" b="1" dirty="0">
                <a:latin typeface="Arial"/>
                <a:cs typeface="Arial"/>
              </a:rPr>
              <a:t>an </a:t>
            </a:r>
            <a:r>
              <a:rPr sz="2200" b="1" spc="-5" dirty="0">
                <a:latin typeface="Arial"/>
                <a:cs typeface="Arial"/>
              </a:rPr>
              <a:t>effective  advertisement.</a:t>
            </a:r>
            <a:endParaRPr sz="2200">
              <a:latin typeface="Arial"/>
              <a:cs typeface="Arial"/>
            </a:endParaRPr>
          </a:p>
          <a:p>
            <a:pPr marL="12700">
              <a:lnSpc>
                <a:spcPct val="100000"/>
              </a:lnSpc>
              <a:spcBef>
                <a:spcPts val="1600"/>
              </a:spcBef>
            </a:pPr>
            <a:r>
              <a:rPr sz="2200" b="1" spc="-5" dirty="0">
                <a:solidFill>
                  <a:srgbClr val="990000"/>
                </a:solidFill>
                <a:latin typeface="Arial"/>
                <a:cs typeface="Arial"/>
              </a:rPr>
              <a:t>Evaluation</a:t>
            </a:r>
            <a:endParaRPr sz="2200">
              <a:latin typeface="Arial"/>
              <a:cs typeface="Arial"/>
            </a:endParaRPr>
          </a:p>
          <a:p>
            <a:pPr marL="412115" marR="172720">
              <a:lnSpc>
                <a:spcPct val="139800"/>
              </a:lnSpc>
              <a:spcBef>
                <a:spcPts val="560"/>
              </a:spcBef>
            </a:pPr>
            <a:r>
              <a:rPr sz="2200" b="1" dirty="0">
                <a:latin typeface="Arial"/>
                <a:cs typeface="Arial"/>
              </a:rPr>
              <a:t>The </a:t>
            </a:r>
            <a:r>
              <a:rPr sz="2200" b="1" spc="-5" dirty="0">
                <a:latin typeface="Arial"/>
                <a:cs typeface="Arial"/>
              </a:rPr>
              <a:t>impact of the advertisement campaign needs to be studied  to rectify defects and decide future course of</a:t>
            </a:r>
            <a:r>
              <a:rPr sz="2200" b="1" spc="-25" dirty="0">
                <a:latin typeface="Arial"/>
                <a:cs typeface="Arial"/>
              </a:rPr>
              <a:t> </a:t>
            </a:r>
            <a:r>
              <a:rPr sz="2200" b="1" spc="-5" dirty="0">
                <a:latin typeface="Arial"/>
                <a:cs typeface="Arial"/>
              </a:rPr>
              <a:t>action.</a:t>
            </a:r>
            <a:endParaRPr sz="2200">
              <a:latin typeface="Arial"/>
              <a:cs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467610" y="151129"/>
            <a:ext cx="5229225" cy="513080"/>
          </a:xfrm>
          <a:prstGeom prst="rect">
            <a:avLst/>
          </a:prstGeom>
        </p:spPr>
        <p:txBody>
          <a:bodyPr vert="horz" wrap="square" lIns="0" tIns="12700" rIns="0" bIns="0" rtlCol="0">
            <a:spAutoFit/>
          </a:bodyPr>
          <a:lstStyle/>
          <a:p>
            <a:pPr marL="12700">
              <a:lnSpc>
                <a:spcPct val="100000"/>
              </a:lnSpc>
              <a:spcBef>
                <a:spcPts val="100"/>
              </a:spcBef>
            </a:pPr>
            <a:r>
              <a:rPr spc="-280" dirty="0"/>
              <a:t>Major </a:t>
            </a:r>
            <a:r>
              <a:rPr spc="-275" dirty="0"/>
              <a:t>Marketing</a:t>
            </a:r>
            <a:r>
              <a:rPr spc="-165" dirty="0"/>
              <a:t> </a:t>
            </a:r>
            <a:r>
              <a:rPr spc="-280" dirty="0"/>
              <a:t>Decisions</a:t>
            </a:r>
          </a:p>
        </p:txBody>
      </p:sp>
      <p:sp>
        <p:nvSpPr>
          <p:cNvPr id="3" name="object 3"/>
          <p:cNvSpPr/>
          <p:nvPr/>
        </p:nvSpPr>
        <p:spPr>
          <a:xfrm>
            <a:off x="420369" y="1343660"/>
            <a:ext cx="171450" cy="171450"/>
          </a:xfrm>
          <a:prstGeom prst="rect">
            <a:avLst/>
          </a:prstGeom>
          <a:blipFill>
            <a:blip r:embed="rId2" cstate="print"/>
            <a:stretch>
              <a:fillRect/>
            </a:stretch>
          </a:blipFill>
        </p:spPr>
        <p:txBody>
          <a:bodyPr wrap="square" lIns="0" tIns="0" rIns="0" bIns="0" rtlCol="0"/>
          <a:lstStyle/>
          <a:p>
            <a:endParaRPr/>
          </a:p>
        </p:txBody>
      </p:sp>
      <p:sp>
        <p:nvSpPr>
          <p:cNvPr id="4" name="object 4"/>
          <p:cNvSpPr txBox="1"/>
          <p:nvPr/>
        </p:nvSpPr>
        <p:spPr>
          <a:xfrm>
            <a:off x="407669" y="1249679"/>
            <a:ext cx="9086215" cy="4629472"/>
          </a:xfrm>
          <a:prstGeom prst="rect">
            <a:avLst/>
          </a:prstGeom>
        </p:spPr>
        <p:txBody>
          <a:bodyPr vert="horz" wrap="square" lIns="0" tIns="12700" rIns="0" bIns="0" rtlCol="0">
            <a:spAutoFit/>
          </a:bodyPr>
          <a:lstStyle/>
          <a:p>
            <a:pPr marL="431165">
              <a:lnSpc>
                <a:spcPct val="100000"/>
              </a:lnSpc>
              <a:spcBef>
                <a:spcPts val="100"/>
              </a:spcBef>
            </a:pPr>
            <a:r>
              <a:rPr sz="2200" b="1" spc="-5" dirty="0">
                <a:latin typeface="Arial"/>
                <a:cs typeface="Arial"/>
              </a:rPr>
              <a:t>In developing marketing programs following five major</a:t>
            </a:r>
            <a:r>
              <a:rPr sz="2200" b="1" spc="20" dirty="0">
                <a:latin typeface="Arial"/>
                <a:cs typeface="Arial"/>
              </a:rPr>
              <a:t> </a:t>
            </a:r>
            <a:r>
              <a:rPr sz="2200" b="1" spc="-5" dirty="0">
                <a:latin typeface="Arial"/>
                <a:cs typeface="Arial"/>
              </a:rPr>
              <a:t>decisions</a:t>
            </a:r>
            <a:endParaRPr sz="2200" dirty="0">
              <a:latin typeface="Arial"/>
              <a:cs typeface="Arial"/>
            </a:endParaRPr>
          </a:p>
          <a:p>
            <a:pPr>
              <a:lnSpc>
                <a:spcPct val="100000"/>
              </a:lnSpc>
              <a:spcBef>
                <a:spcPts val="10"/>
              </a:spcBef>
            </a:pPr>
            <a:endParaRPr sz="2050" dirty="0">
              <a:latin typeface="Arial"/>
              <a:cs typeface="Arial"/>
            </a:endParaRPr>
          </a:p>
          <a:p>
            <a:pPr marL="431165">
              <a:lnSpc>
                <a:spcPct val="100000"/>
              </a:lnSpc>
            </a:pPr>
            <a:r>
              <a:rPr sz="2200" b="1" spc="-5" dirty="0">
                <a:latin typeface="Arial"/>
                <a:cs typeface="Arial"/>
              </a:rPr>
              <a:t>are required:</a:t>
            </a:r>
            <a:endParaRPr sz="2200" dirty="0">
              <a:latin typeface="Arial"/>
              <a:cs typeface="Arial"/>
            </a:endParaRPr>
          </a:p>
          <a:p>
            <a:pPr>
              <a:lnSpc>
                <a:spcPct val="100000"/>
              </a:lnSpc>
              <a:spcBef>
                <a:spcPts val="45"/>
              </a:spcBef>
            </a:pPr>
            <a:endParaRPr sz="2500" dirty="0">
              <a:latin typeface="Arial"/>
              <a:cs typeface="Arial"/>
            </a:endParaRPr>
          </a:p>
          <a:p>
            <a:pPr marL="431800" indent="-419100">
              <a:lnSpc>
                <a:spcPct val="100000"/>
              </a:lnSpc>
              <a:buSzPct val="84090"/>
              <a:buAutoNum type="arabicPeriod"/>
              <a:tabLst>
                <a:tab pos="431165" algn="l"/>
                <a:tab pos="431800" algn="l"/>
              </a:tabLst>
            </a:pPr>
            <a:r>
              <a:rPr sz="2200" b="1" spc="-10" dirty="0">
                <a:latin typeface="Arial"/>
                <a:cs typeface="Arial"/>
              </a:rPr>
              <a:t>Advertising </a:t>
            </a:r>
            <a:r>
              <a:rPr sz="2200" b="1" spc="-5" dirty="0">
                <a:latin typeface="Arial"/>
                <a:cs typeface="Arial"/>
              </a:rPr>
              <a:t>objective</a:t>
            </a:r>
            <a:r>
              <a:rPr sz="2200" b="1" spc="-10" dirty="0">
                <a:latin typeface="Arial"/>
                <a:cs typeface="Arial"/>
              </a:rPr>
              <a:t> </a:t>
            </a:r>
            <a:r>
              <a:rPr sz="2200" b="1" spc="-5" dirty="0">
                <a:latin typeface="Arial"/>
                <a:cs typeface="Arial"/>
              </a:rPr>
              <a:t>setting</a:t>
            </a:r>
            <a:endParaRPr sz="2200" dirty="0">
              <a:latin typeface="Arial"/>
              <a:cs typeface="Arial"/>
            </a:endParaRPr>
          </a:p>
          <a:p>
            <a:pPr>
              <a:lnSpc>
                <a:spcPct val="100000"/>
              </a:lnSpc>
              <a:buFont typeface="Arial"/>
              <a:buAutoNum type="arabicPeriod"/>
            </a:pPr>
            <a:endParaRPr sz="2550" dirty="0">
              <a:latin typeface="Arial"/>
              <a:cs typeface="Arial"/>
            </a:endParaRPr>
          </a:p>
          <a:p>
            <a:pPr marL="431800" indent="-419100">
              <a:lnSpc>
                <a:spcPct val="100000"/>
              </a:lnSpc>
              <a:buSzPct val="84090"/>
              <a:buAutoNum type="arabicPeriod"/>
              <a:tabLst>
                <a:tab pos="431165" algn="l"/>
                <a:tab pos="431800" algn="l"/>
              </a:tabLst>
            </a:pPr>
            <a:r>
              <a:rPr sz="2200" b="1" spc="-10" dirty="0">
                <a:latin typeface="Arial"/>
                <a:cs typeface="Arial"/>
              </a:rPr>
              <a:t>Advertising </a:t>
            </a:r>
            <a:r>
              <a:rPr sz="2200" b="1" spc="-5" dirty="0">
                <a:latin typeface="Arial"/>
                <a:cs typeface="Arial"/>
              </a:rPr>
              <a:t>budget decision</a:t>
            </a:r>
            <a:endParaRPr sz="2200" dirty="0">
              <a:latin typeface="Arial"/>
              <a:cs typeface="Arial"/>
            </a:endParaRPr>
          </a:p>
          <a:p>
            <a:pPr>
              <a:lnSpc>
                <a:spcPct val="100000"/>
              </a:lnSpc>
              <a:spcBef>
                <a:spcPts val="45"/>
              </a:spcBef>
              <a:buFont typeface="Arial"/>
              <a:buAutoNum type="arabicPeriod"/>
            </a:pPr>
            <a:endParaRPr sz="2500" dirty="0">
              <a:latin typeface="Arial"/>
              <a:cs typeface="Arial"/>
            </a:endParaRPr>
          </a:p>
          <a:p>
            <a:pPr marL="431800" indent="-419100">
              <a:lnSpc>
                <a:spcPct val="100000"/>
              </a:lnSpc>
              <a:buSzPct val="84090"/>
              <a:buAutoNum type="arabicPeriod"/>
              <a:tabLst>
                <a:tab pos="431165" algn="l"/>
                <a:tab pos="431800" algn="l"/>
              </a:tabLst>
            </a:pPr>
            <a:r>
              <a:rPr sz="2200" b="1" spc="-5" dirty="0">
                <a:latin typeface="Arial"/>
                <a:cs typeface="Arial"/>
              </a:rPr>
              <a:t>Message decision</a:t>
            </a:r>
            <a:endParaRPr sz="2200" dirty="0">
              <a:latin typeface="Arial"/>
              <a:cs typeface="Arial"/>
            </a:endParaRPr>
          </a:p>
          <a:p>
            <a:pPr>
              <a:lnSpc>
                <a:spcPct val="100000"/>
              </a:lnSpc>
              <a:spcBef>
                <a:spcPts val="45"/>
              </a:spcBef>
              <a:buFont typeface="Arial"/>
              <a:buAutoNum type="arabicPeriod"/>
            </a:pPr>
            <a:endParaRPr sz="2500" dirty="0">
              <a:latin typeface="Arial"/>
              <a:cs typeface="Arial"/>
            </a:endParaRPr>
          </a:p>
          <a:p>
            <a:pPr marL="431800" indent="-419100">
              <a:lnSpc>
                <a:spcPct val="100000"/>
              </a:lnSpc>
              <a:buSzPct val="84090"/>
              <a:buAutoNum type="arabicPeriod"/>
              <a:tabLst>
                <a:tab pos="431165" algn="l"/>
                <a:tab pos="431800" algn="l"/>
              </a:tabLst>
            </a:pPr>
            <a:r>
              <a:rPr sz="2200" b="1" spc="-5" dirty="0">
                <a:latin typeface="Arial"/>
                <a:cs typeface="Arial"/>
              </a:rPr>
              <a:t>Me</a:t>
            </a:r>
            <a:r>
              <a:rPr lang="en-US" sz="2200" b="1" spc="-5" dirty="0">
                <a:latin typeface="Arial"/>
                <a:cs typeface="Arial"/>
              </a:rPr>
              <a:t>dia </a:t>
            </a:r>
            <a:r>
              <a:rPr sz="2200" b="1" spc="-5" dirty="0">
                <a:latin typeface="Arial"/>
                <a:cs typeface="Arial"/>
              </a:rPr>
              <a:t>selection</a:t>
            </a:r>
            <a:endParaRPr sz="2200" dirty="0">
              <a:latin typeface="Arial"/>
              <a:cs typeface="Arial"/>
            </a:endParaRPr>
          </a:p>
          <a:p>
            <a:pPr>
              <a:lnSpc>
                <a:spcPct val="100000"/>
              </a:lnSpc>
              <a:spcBef>
                <a:spcPts val="45"/>
              </a:spcBef>
              <a:buFont typeface="Arial"/>
              <a:buAutoNum type="arabicPeriod"/>
            </a:pPr>
            <a:endParaRPr sz="2500" dirty="0">
              <a:latin typeface="Arial"/>
              <a:cs typeface="Arial"/>
            </a:endParaRPr>
          </a:p>
          <a:p>
            <a:pPr marL="431800" indent="-419100">
              <a:lnSpc>
                <a:spcPct val="100000"/>
              </a:lnSpc>
              <a:buSzPct val="84090"/>
              <a:buAutoNum type="arabicPeriod"/>
              <a:tabLst>
                <a:tab pos="431165" algn="l"/>
                <a:tab pos="431800" algn="l"/>
              </a:tabLst>
            </a:pPr>
            <a:r>
              <a:rPr sz="2200" b="1" spc="-10" dirty="0">
                <a:latin typeface="Arial"/>
                <a:cs typeface="Arial"/>
              </a:rPr>
              <a:t>Advertising</a:t>
            </a:r>
            <a:r>
              <a:rPr sz="2200" b="1" spc="-15" dirty="0">
                <a:latin typeface="Arial"/>
                <a:cs typeface="Arial"/>
              </a:rPr>
              <a:t> </a:t>
            </a:r>
            <a:r>
              <a:rPr sz="2200" b="1" spc="-5" dirty="0">
                <a:latin typeface="Arial"/>
                <a:cs typeface="Arial"/>
              </a:rPr>
              <a:t>evaluation</a:t>
            </a:r>
            <a:endParaRPr sz="2200" dirty="0">
              <a:latin typeface="Arial"/>
              <a:cs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977389" y="151129"/>
            <a:ext cx="6332220" cy="513080"/>
          </a:xfrm>
          <a:prstGeom prst="rect">
            <a:avLst/>
          </a:prstGeom>
        </p:spPr>
        <p:txBody>
          <a:bodyPr vert="horz" wrap="square" lIns="0" tIns="12700" rIns="0" bIns="0" rtlCol="0">
            <a:spAutoFit/>
          </a:bodyPr>
          <a:lstStyle/>
          <a:p>
            <a:pPr marL="12700">
              <a:lnSpc>
                <a:spcPct val="100000"/>
              </a:lnSpc>
              <a:spcBef>
                <a:spcPts val="100"/>
              </a:spcBef>
            </a:pPr>
            <a:r>
              <a:rPr spc="-280" dirty="0"/>
              <a:t>Major </a:t>
            </a:r>
            <a:r>
              <a:rPr spc="-275" dirty="0"/>
              <a:t>Marketing </a:t>
            </a:r>
            <a:r>
              <a:rPr spc="-280" dirty="0"/>
              <a:t>Decisions</a:t>
            </a:r>
            <a:r>
              <a:rPr dirty="0"/>
              <a:t> </a:t>
            </a:r>
            <a:r>
              <a:rPr sz="2400" spc="-170" dirty="0"/>
              <a:t>contd</a:t>
            </a:r>
            <a:r>
              <a:rPr spc="-170" dirty="0"/>
              <a:t>.</a:t>
            </a:r>
            <a:endParaRPr sz="2400"/>
          </a:p>
        </p:txBody>
      </p:sp>
      <p:sp>
        <p:nvSpPr>
          <p:cNvPr id="3" name="object 3"/>
          <p:cNvSpPr/>
          <p:nvPr/>
        </p:nvSpPr>
        <p:spPr>
          <a:xfrm>
            <a:off x="420369" y="1042669"/>
            <a:ext cx="171450" cy="171450"/>
          </a:xfrm>
          <a:prstGeom prst="rect">
            <a:avLst/>
          </a:prstGeom>
          <a:blipFill>
            <a:blip r:embed="rId2" cstate="print"/>
            <a:stretch>
              <a:fillRect/>
            </a:stretch>
          </a:blipFill>
        </p:spPr>
        <p:txBody>
          <a:bodyPr wrap="square" lIns="0" tIns="0" rIns="0" bIns="0" rtlCol="0"/>
          <a:lstStyle/>
          <a:p>
            <a:endParaRPr/>
          </a:p>
        </p:txBody>
      </p:sp>
      <p:sp>
        <p:nvSpPr>
          <p:cNvPr id="4" name="object 4"/>
          <p:cNvSpPr txBox="1"/>
          <p:nvPr/>
        </p:nvSpPr>
        <p:spPr>
          <a:xfrm>
            <a:off x="750569" y="948690"/>
            <a:ext cx="8917305" cy="695960"/>
          </a:xfrm>
          <a:prstGeom prst="rect">
            <a:avLst/>
          </a:prstGeom>
        </p:spPr>
        <p:txBody>
          <a:bodyPr vert="horz" wrap="square" lIns="0" tIns="12700" rIns="0" bIns="0" rtlCol="0">
            <a:spAutoFit/>
          </a:bodyPr>
          <a:lstStyle/>
          <a:p>
            <a:pPr marL="12700" marR="5080">
              <a:lnSpc>
                <a:spcPct val="100000"/>
              </a:lnSpc>
              <a:spcBef>
                <a:spcPts val="100"/>
              </a:spcBef>
            </a:pPr>
            <a:r>
              <a:rPr sz="2200" b="1" dirty="0">
                <a:latin typeface="Arial"/>
                <a:cs typeface="Arial"/>
              </a:rPr>
              <a:t>The </a:t>
            </a:r>
            <a:r>
              <a:rPr sz="2200" b="1" spc="-5" dirty="0">
                <a:latin typeface="Arial"/>
                <a:cs typeface="Arial"/>
              </a:rPr>
              <a:t>major decisions in advertising management are represented in  the following</a:t>
            </a:r>
            <a:r>
              <a:rPr sz="2200" b="1" spc="-10" dirty="0">
                <a:latin typeface="Arial"/>
                <a:cs typeface="Arial"/>
              </a:rPr>
              <a:t> </a:t>
            </a:r>
            <a:r>
              <a:rPr sz="2200" b="1" spc="-5" dirty="0">
                <a:latin typeface="Arial"/>
                <a:cs typeface="Arial"/>
              </a:rPr>
              <a:t>table</a:t>
            </a:r>
            <a:endParaRPr sz="2200">
              <a:latin typeface="Arial"/>
              <a:cs typeface="Arial"/>
            </a:endParaRPr>
          </a:p>
        </p:txBody>
      </p:sp>
      <p:graphicFrame>
        <p:nvGraphicFramePr>
          <p:cNvPr id="5" name="object 5"/>
          <p:cNvGraphicFramePr>
            <a:graphicFrameLocks noGrp="1"/>
          </p:cNvGraphicFramePr>
          <p:nvPr/>
        </p:nvGraphicFramePr>
        <p:xfrm>
          <a:off x="419100" y="2161539"/>
          <a:ext cx="9351643" cy="4125591"/>
        </p:xfrm>
        <a:graphic>
          <a:graphicData uri="http://schemas.openxmlformats.org/drawingml/2006/table">
            <a:tbl>
              <a:tblPr firstRow="1" bandRow="1">
                <a:tableStyleId>{2D5ABB26-0587-4C30-8999-92F81FD0307C}</a:tableStyleId>
              </a:tblPr>
              <a:tblGrid>
                <a:gridCol w="838200">
                  <a:extLst>
                    <a:ext uri="{9D8B030D-6E8A-4147-A177-3AD203B41FA5}">
                      <a16:colId xmlns:a16="http://schemas.microsoft.com/office/drawing/2014/main" val="20000"/>
                    </a:ext>
                  </a:extLst>
                </a:gridCol>
                <a:gridCol w="2929254">
                  <a:extLst>
                    <a:ext uri="{9D8B030D-6E8A-4147-A177-3AD203B41FA5}">
                      <a16:colId xmlns:a16="http://schemas.microsoft.com/office/drawing/2014/main" val="20001"/>
                    </a:ext>
                  </a:extLst>
                </a:gridCol>
                <a:gridCol w="5584189">
                  <a:extLst>
                    <a:ext uri="{9D8B030D-6E8A-4147-A177-3AD203B41FA5}">
                      <a16:colId xmlns:a16="http://schemas.microsoft.com/office/drawing/2014/main" val="20002"/>
                    </a:ext>
                  </a:extLst>
                </a:gridCol>
              </a:tblGrid>
              <a:tr h="353059">
                <a:tc>
                  <a:txBody>
                    <a:bodyPr/>
                    <a:lstStyle/>
                    <a:p>
                      <a:pPr marL="4445" algn="ctr">
                        <a:lnSpc>
                          <a:spcPts val="2470"/>
                        </a:lnSpc>
                      </a:pPr>
                      <a:r>
                        <a:rPr sz="2100" b="1" spc="-55" dirty="0">
                          <a:latin typeface="Arial"/>
                          <a:cs typeface="Arial"/>
                        </a:rPr>
                        <a:t>Sr.</a:t>
                      </a:r>
                      <a:r>
                        <a:rPr sz="2100" b="1" spc="-40" dirty="0">
                          <a:latin typeface="Arial"/>
                          <a:cs typeface="Arial"/>
                        </a:rPr>
                        <a:t> </a:t>
                      </a:r>
                      <a:r>
                        <a:rPr sz="2100" b="1" spc="-45" dirty="0">
                          <a:latin typeface="Arial"/>
                          <a:cs typeface="Arial"/>
                        </a:rPr>
                        <a:t>No.</a:t>
                      </a:r>
                      <a:endParaRPr sz="2100" dirty="0">
                        <a:latin typeface="Arial"/>
                        <a:cs typeface="Arial"/>
                      </a:endParaRPr>
                    </a:p>
                  </a:txBody>
                  <a:tcPr marL="0" marR="0" marT="0" marB="0">
                    <a:lnL w="38100">
                      <a:solidFill>
                        <a:srgbClr val="000000"/>
                      </a:solidFill>
                      <a:prstDash val="solid"/>
                    </a:lnL>
                    <a:lnR w="28575">
                      <a:solidFill>
                        <a:srgbClr val="000000"/>
                      </a:solidFill>
                      <a:prstDash val="solid"/>
                    </a:lnR>
                    <a:lnT w="38100">
                      <a:solidFill>
                        <a:srgbClr val="000000"/>
                      </a:solidFill>
                      <a:prstDash val="solid"/>
                    </a:lnT>
                    <a:lnB w="53975">
                      <a:solidFill>
                        <a:srgbClr val="000000"/>
                      </a:solidFill>
                      <a:prstDash val="solid"/>
                    </a:lnB>
                    <a:solidFill>
                      <a:srgbClr val="FFFF99"/>
                    </a:solidFill>
                  </a:tcPr>
                </a:tc>
                <a:tc>
                  <a:txBody>
                    <a:bodyPr/>
                    <a:lstStyle/>
                    <a:p>
                      <a:pPr marL="745490">
                        <a:lnSpc>
                          <a:spcPts val="2470"/>
                        </a:lnSpc>
                      </a:pPr>
                      <a:r>
                        <a:rPr sz="2100" b="1" spc="-45" dirty="0">
                          <a:latin typeface="Arial"/>
                          <a:cs typeface="Arial"/>
                        </a:rPr>
                        <a:t>Decisions</a:t>
                      </a:r>
                      <a:endParaRPr sz="2100" dirty="0">
                        <a:latin typeface="Arial"/>
                        <a:cs typeface="Arial"/>
                      </a:endParaRPr>
                    </a:p>
                  </a:txBody>
                  <a:tcPr marL="0" marR="0" marT="0" marB="0">
                    <a:lnL w="28575">
                      <a:solidFill>
                        <a:srgbClr val="000000"/>
                      </a:solidFill>
                      <a:prstDash val="solid"/>
                    </a:lnL>
                    <a:lnR w="28575">
                      <a:solidFill>
                        <a:srgbClr val="000000"/>
                      </a:solidFill>
                      <a:prstDash val="solid"/>
                    </a:lnR>
                    <a:lnT w="38100">
                      <a:solidFill>
                        <a:srgbClr val="000000"/>
                      </a:solidFill>
                      <a:prstDash val="solid"/>
                    </a:lnT>
                    <a:lnB w="53975">
                      <a:solidFill>
                        <a:srgbClr val="000000"/>
                      </a:solidFill>
                      <a:prstDash val="solid"/>
                    </a:lnB>
                    <a:solidFill>
                      <a:srgbClr val="FFFF99"/>
                    </a:solidFill>
                  </a:tcPr>
                </a:tc>
                <a:tc>
                  <a:txBody>
                    <a:bodyPr/>
                    <a:lstStyle/>
                    <a:p>
                      <a:pPr marL="90170" algn="ctr">
                        <a:lnSpc>
                          <a:spcPts val="2470"/>
                        </a:lnSpc>
                      </a:pPr>
                      <a:r>
                        <a:rPr sz="2100" b="1" spc="-40" dirty="0">
                          <a:latin typeface="Arial"/>
                          <a:cs typeface="Arial"/>
                        </a:rPr>
                        <a:t>Tasks</a:t>
                      </a:r>
                      <a:endParaRPr sz="2100">
                        <a:latin typeface="Arial"/>
                        <a:cs typeface="Arial"/>
                      </a:endParaRPr>
                    </a:p>
                  </a:txBody>
                  <a:tcPr marL="0" marR="0" marT="0" marB="0">
                    <a:lnL w="28575">
                      <a:solidFill>
                        <a:srgbClr val="000000"/>
                      </a:solidFill>
                      <a:prstDash val="solid"/>
                    </a:lnL>
                    <a:lnR w="38100">
                      <a:solidFill>
                        <a:srgbClr val="000000"/>
                      </a:solidFill>
                      <a:prstDash val="solid"/>
                    </a:lnR>
                    <a:lnT w="38100">
                      <a:solidFill>
                        <a:srgbClr val="000000"/>
                      </a:solidFill>
                      <a:prstDash val="solid"/>
                    </a:lnT>
                    <a:lnB w="53975">
                      <a:solidFill>
                        <a:srgbClr val="000000"/>
                      </a:solidFill>
                      <a:prstDash val="solid"/>
                    </a:lnB>
                    <a:solidFill>
                      <a:srgbClr val="FFFF99"/>
                    </a:solidFill>
                  </a:tcPr>
                </a:tc>
                <a:extLst>
                  <a:ext uri="{0D108BD9-81ED-4DB2-BD59-A6C34878D82A}">
                    <a16:rowId xmlns:a16="http://schemas.microsoft.com/office/drawing/2014/main" val="10000"/>
                  </a:ext>
                </a:extLst>
              </a:tr>
              <a:tr h="683577">
                <a:tc>
                  <a:txBody>
                    <a:bodyPr/>
                    <a:lstStyle/>
                    <a:p>
                      <a:pPr algn="ctr">
                        <a:lnSpc>
                          <a:spcPct val="100000"/>
                        </a:lnSpc>
                        <a:spcBef>
                          <a:spcPts val="1260"/>
                        </a:spcBef>
                      </a:pPr>
                      <a:r>
                        <a:rPr sz="2100" b="1" dirty="0">
                          <a:latin typeface="Arial"/>
                          <a:cs typeface="Arial"/>
                        </a:rPr>
                        <a:t>1</a:t>
                      </a:r>
                      <a:endParaRPr sz="2100">
                        <a:latin typeface="Arial"/>
                        <a:cs typeface="Arial"/>
                      </a:endParaRPr>
                    </a:p>
                  </a:txBody>
                  <a:tcPr marL="0" marR="0" marT="160020" marB="0">
                    <a:lnL w="38100">
                      <a:solidFill>
                        <a:srgbClr val="000000"/>
                      </a:solidFill>
                      <a:prstDash val="solid"/>
                    </a:lnL>
                    <a:lnR w="28575">
                      <a:solidFill>
                        <a:srgbClr val="000000"/>
                      </a:solidFill>
                      <a:prstDash val="solid"/>
                    </a:lnR>
                    <a:lnT w="53975">
                      <a:solidFill>
                        <a:srgbClr val="000000"/>
                      </a:solidFill>
                      <a:prstDash val="solid"/>
                    </a:lnT>
                    <a:lnB w="28575">
                      <a:solidFill>
                        <a:srgbClr val="000000"/>
                      </a:solidFill>
                      <a:prstDash val="solid"/>
                    </a:lnB>
                  </a:tcPr>
                </a:tc>
                <a:tc>
                  <a:txBody>
                    <a:bodyPr/>
                    <a:lstStyle/>
                    <a:p>
                      <a:pPr marL="43180">
                        <a:lnSpc>
                          <a:spcPct val="100000"/>
                        </a:lnSpc>
                      </a:pPr>
                      <a:r>
                        <a:rPr sz="2100" b="1" i="1" spc="-45" dirty="0">
                          <a:latin typeface="Arial"/>
                          <a:cs typeface="Arial"/>
                        </a:rPr>
                        <a:t>Advertising</a:t>
                      </a:r>
                      <a:endParaRPr sz="2100">
                        <a:latin typeface="Arial"/>
                        <a:cs typeface="Arial"/>
                      </a:endParaRPr>
                    </a:p>
                    <a:p>
                      <a:pPr marL="43180">
                        <a:lnSpc>
                          <a:spcPct val="100000"/>
                        </a:lnSpc>
                        <a:spcBef>
                          <a:spcPts val="130"/>
                        </a:spcBef>
                      </a:pPr>
                      <a:r>
                        <a:rPr sz="2100" b="1" i="1" spc="-40" dirty="0">
                          <a:latin typeface="Arial"/>
                          <a:cs typeface="Arial"/>
                        </a:rPr>
                        <a:t>objective</a:t>
                      </a:r>
                      <a:r>
                        <a:rPr sz="2100" b="1" i="1" spc="-20" dirty="0">
                          <a:latin typeface="Arial"/>
                          <a:cs typeface="Arial"/>
                        </a:rPr>
                        <a:t> </a:t>
                      </a:r>
                      <a:r>
                        <a:rPr sz="2100" b="1" i="1" spc="-35" dirty="0">
                          <a:latin typeface="Arial"/>
                          <a:cs typeface="Arial"/>
                        </a:rPr>
                        <a:t>setting</a:t>
                      </a:r>
                      <a:endParaRPr sz="2100">
                        <a:latin typeface="Arial"/>
                        <a:cs typeface="Arial"/>
                      </a:endParaRPr>
                    </a:p>
                  </a:txBody>
                  <a:tcPr marL="0" marR="0" marT="0" marB="0">
                    <a:lnL w="28575">
                      <a:solidFill>
                        <a:srgbClr val="000000"/>
                      </a:solidFill>
                      <a:prstDash val="solid"/>
                    </a:lnL>
                    <a:lnR w="28575">
                      <a:solidFill>
                        <a:srgbClr val="000000"/>
                      </a:solidFill>
                      <a:prstDash val="solid"/>
                    </a:lnR>
                    <a:lnT w="53975">
                      <a:solidFill>
                        <a:srgbClr val="000000"/>
                      </a:solidFill>
                      <a:prstDash val="solid"/>
                    </a:lnT>
                    <a:lnB w="28575">
                      <a:solidFill>
                        <a:srgbClr val="000000"/>
                      </a:solidFill>
                      <a:prstDash val="solid"/>
                    </a:lnB>
                  </a:tcPr>
                </a:tc>
                <a:tc>
                  <a:txBody>
                    <a:bodyPr/>
                    <a:lstStyle/>
                    <a:p>
                      <a:pPr marL="44450">
                        <a:lnSpc>
                          <a:spcPts val="2430"/>
                        </a:lnSpc>
                      </a:pPr>
                      <a:r>
                        <a:rPr sz="2100" b="1" spc="-40" dirty="0">
                          <a:latin typeface="Arial"/>
                          <a:cs typeface="Arial"/>
                        </a:rPr>
                        <a:t>target </a:t>
                      </a:r>
                      <a:r>
                        <a:rPr sz="2100" b="1" spc="-50" dirty="0">
                          <a:latin typeface="Arial"/>
                          <a:cs typeface="Arial"/>
                        </a:rPr>
                        <a:t>market, </a:t>
                      </a:r>
                      <a:r>
                        <a:rPr sz="2100" b="1" spc="-40" dirty="0">
                          <a:latin typeface="Arial"/>
                          <a:cs typeface="Arial"/>
                        </a:rPr>
                        <a:t>target </a:t>
                      </a:r>
                      <a:r>
                        <a:rPr sz="2100" b="1" spc="-45" dirty="0">
                          <a:latin typeface="Arial"/>
                          <a:cs typeface="Arial"/>
                        </a:rPr>
                        <a:t>response, </a:t>
                      </a:r>
                      <a:r>
                        <a:rPr sz="2100" b="1" spc="-40" dirty="0">
                          <a:latin typeface="Arial"/>
                          <a:cs typeface="Arial"/>
                        </a:rPr>
                        <a:t>target</a:t>
                      </a:r>
                      <a:r>
                        <a:rPr sz="2100" b="1" spc="60" dirty="0">
                          <a:latin typeface="Arial"/>
                          <a:cs typeface="Arial"/>
                        </a:rPr>
                        <a:t> </a:t>
                      </a:r>
                      <a:r>
                        <a:rPr sz="2100" b="1" spc="-50" dirty="0">
                          <a:latin typeface="Arial"/>
                          <a:cs typeface="Arial"/>
                        </a:rPr>
                        <a:t>reach</a:t>
                      </a:r>
                      <a:endParaRPr sz="2100">
                        <a:latin typeface="Arial"/>
                        <a:cs typeface="Arial"/>
                      </a:endParaRPr>
                    </a:p>
                    <a:p>
                      <a:pPr marL="44450">
                        <a:lnSpc>
                          <a:spcPct val="100000"/>
                        </a:lnSpc>
                        <a:spcBef>
                          <a:spcPts val="219"/>
                        </a:spcBef>
                      </a:pPr>
                      <a:r>
                        <a:rPr sz="2100" b="1" spc="-60" dirty="0">
                          <a:latin typeface="Arial"/>
                          <a:cs typeface="Arial"/>
                        </a:rPr>
                        <a:t>and</a:t>
                      </a:r>
                      <a:r>
                        <a:rPr sz="2100" b="1" spc="-10" dirty="0">
                          <a:latin typeface="Arial"/>
                          <a:cs typeface="Arial"/>
                        </a:rPr>
                        <a:t> </a:t>
                      </a:r>
                      <a:r>
                        <a:rPr sz="2100" b="1" spc="-55" dirty="0">
                          <a:latin typeface="Arial"/>
                          <a:cs typeface="Arial"/>
                        </a:rPr>
                        <a:t>frequency.</a:t>
                      </a:r>
                      <a:endParaRPr sz="2100">
                        <a:latin typeface="Arial"/>
                        <a:cs typeface="Arial"/>
                      </a:endParaRPr>
                    </a:p>
                  </a:txBody>
                  <a:tcPr marL="0" marR="0" marT="0" marB="0">
                    <a:lnL w="28575">
                      <a:solidFill>
                        <a:srgbClr val="000000"/>
                      </a:solidFill>
                      <a:prstDash val="solid"/>
                    </a:lnL>
                    <a:lnR w="38100">
                      <a:solidFill>
                        <a:srgbClr val="000000"/>
                      </a:solidFill>
                      <a:prstDash val="solid"/>
                    </a:lnR>
                    <a:lnT w="53975">
                      <a:solidFill>
                        <a:srgbClr val="000000"/>
                      </a:solidFill>
                      <a:prstDash val="solid"/>
                    </a:lnT>
                    <a:lnB w="28575">
                      <a:solidFill>
                        <a:srgbClr val="000000"/>
                      </a:solidFill>
                      <a:prstDash val="solid"/>
                    </a:lnB>
                  </a:tcPr>
                </a:tc>
                <a:extLst>
                  <a:ext uri="{0D108BD9-81ED-4DB2-BD59-A6C34878D82A}">
                    <a16:rowId xmlns:a16="http://schemas.microsoft.com/office/drawing/2014/main" val="10001"/>
                  </a:ext>
                </a:extLst>
              </a:tr>
              <a:tr h="1027429">
                <a:tc>
                  <a:txBody>
                    <a:bodyPr/>
                    <a:lstStyle/>
                    <a:p>
                      <a:pPr>
                        <a:lnSpc>
                          <a:spcPct val="100000"/>
                        </a:lnSpc>
                        <a:spcBef>
                          <a:spcPts val="30"/>
                        </a:spcBef>
                      </a:pPr>
                      <a:endParaRPr sz="2250">
                        <a:latin typeface="Times New Roman"/>
                        <a:cs typeface="Times New Roman"/>
                      </a:endParaRPr>
                    </a:p>
                    <a:p>
                      <a:pPr algn="ctr">
                        <a:lnSpc>
                          <a:spcPct val="100000"/>
                        </a:lnSpc>
                      </a:pPr>
                      <a:r>
                        <a:rPr sz="2100" b="1" dirty="0">
                          <a:latin typeface="Arial"/>
                          <a:cs typeface="Arial"/>
                        </a:rPr>
                        <a:t>2</a:t>
                      </a:r>
                      <a:endParaRPr sz="2100">
                        <a:latin typeface="Arial"/>
                        <a:cs typeface="Arial"/>
                      </a:endParaRPr>
                    </a:p>
                  </a:txBody>
                  <a:tcPr marL="0" marR="0" marT="3810" marB="0">
                    <a:lnL w="38100">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tcPr>
                </a:tc>
                <a:tc>
                  <a:txBody>
                    <a:bodyPr/>
                    <a:lstStyle/>
                    <a:p>
                      <a:pPr marL="43180" marR="72390">
                        <a:lnSpc>
                          <a:spcPct val="105600"/>
                        </a:lnSpc>
                        <a:spcBef>
                          <a:spcPts val="1205"/>
                        </a:spcBef>
                        <a:tabLst>
                          <a:tab pos="1750060" algn="l"/>
                        </a:tabLst>
                      </a:pPr>
                      <a:r>
                        <a:rPr sz="2100" b="1" i="1" spc="-5" dirty="0">
                          <a:latin typeface="Arial"/>
                          <a:cs typeface="Arial"/>
                        </a:rPr>
                        <a:t>A</a:t>
                      </a:r>
                      <a:r>
                        <a:rPr sz="2100" b="1" i="1" spc="5" dirty="0">
                          <a:latin typeface="Arial"/>
                          <a:cs typeface="Arial"/>
                        </a:rPr>
                        <a:t>d</a:t>
                      </a:r>
                      <a:r>
                        <a:rPr sz="2100" b="1" i="1" dirty="0">
                          <a:latin typeface="Arial"/>
                          <a:cs typeface="Arial"/>
                        </a:rPr>
                        <a:t>ve</a:t>
                      </a:r>
                      <a:r>
                        <a:rPr sz="2100" b="1" i="1" spc="-15" dirty="0">
                          <a:latin typeface="Arial"/>
                          <a:cs typeface="Arial"/>
                        </a:rPr>
                        <a:t>r</a:t>
                      </a:r>
                      <a:r>
                        <a:rPr sz="2100" b="1" i="1" spc="10" dirty="0">
                          <a:latin typeface="Arial"/>
                          <a:cs typeface="Arial"/>
                        </a:rPr>
                        <a:t>t</a:t>
                      </a:r>
                      <a:r>
                        <a:rPr sz="2100" b="1" i="1" spc="-10" dirty="0">
                          <a:latin typeface="Arial"/>
                          <a:cs typeface="Arial"/>
                        </a:rPr>
                        <a:t>i</a:t>
                      </a:r>
                      <a:r>
                        <a:rPr sz="2100" b="1" i="1" dirty="0">
                          <a:latin typeface="Arial"/>
                          <a:cs typeface="Arial"/>
                        </a:rPr>
                        <a:t>si</a:t>
                      </a:r>
                      <a:r>
                        <a:rPr sz="2100" b="1" i="1" spc="15" dirty="0">
                          <a:latin typeface="Arial"/>
                          <a:cs typeface="Arial"/>
                        </a:rPr>
                        <a:t>n</a:t>
                      </a:r>
                      <a:r>
                        <a:rPr sz="2100" b="1" i="1" dirty="0">
                          <a:latin typeface="Arial"/>
                          <a:cs typeface="Arial"/>
                        </a:rPr>
                        <a:t>g	</a:t>
                      </a:r>
                      <a:r>
                        <a:rPr sz="2100" b="1" i="1" spc="5" dirty="0">
                          <a:latin typeface="Arial"/>
                          <a:cs typeface="Arial"/>
                        </a:rPr>
                        <a:t>b</a:t>
                      </a:r>
                      <a:r>
                        <a:rPr sz="2100" b="1" i="1" spc="15" dirty="0">
                          <a:latin typeface="Arial"/>
                          <a:cs typeface="Arial"/>
                        </a:rPr>
                        <a:t>u</a:t>
                      </a:r>
                      <a:r>
                        <a:rPr sz="2100" b="1" i="1" spc="25" dirty="0">
                          <a:latin typeface="Arial"/>
                          <a:cs typeface="Arial"/>
                        </a:rPr>
                        <a:t>d</a:t>
                      </a:r>
                      <a:r>
                        <a:rPr sz="2100" b="1" i="1" spc="15" dirty="0">
                          <a:latin typeface="Arial"/>
                          <a:cs typeface="Arial"/>
                        </a:rPr>
                        <a:t>g</a:t>
                      </a:r>
                      <a:r>
                        <a:rPr sz="2100" b="1" i="1" dirty="0">
                          <a:latin typeface="Arial"/>
                          <a:cs typeface="Arial"/>
                        </a:rPr>
                        <a:t>et  </a:t>
                      </a:r>
                      <a:r>
                        <a:rPr sz="2100" b="1" i="1" spc="-40" dirty="0">
                          <a:latin typeface="Arial"/>
                          <a:cs typeface="Arial"/>
                        </a:rPr>
                        <a:t>decision</a:t>
                      </a:r>
                      <a:endParaRPr sz="2100">
                        <a:latin typeface="Arial"/>
                        <a:cs typeface="Arial"/>
                      </a:endParaRPr>
                    </a:p>
                  </a:txBody>
                  <a:tcPr marL="0" marR="0" marT="153035"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tcPr>
                </a:tc>
                <a:tc>
                  <a:txBody>
                    <a:bodyPr/>
                    <a:lstStyle/>
                    <a:p>
                      <a:pPr marL="44450">
                        <a:lnSpc>
                          <a:spcPts val="2435"/>
                        </a:lnSpc>
                        <a:tabLst>
                          <a:tab pos="1643380" algn="l"/>
                          <a:tab pos="3185160" algn="l"/>
                          <a:tab pos="4425950" algn="l"/>
                          <a:tab pos="4984750" algn="l"/>
                        </a:tabLst>
                      </a:pPr>
                      <a:r>
                        <a:rPr sz="2100" b="1" spc="-45" dirty="0">
                          <a:latin typeface="Arial"/>
                          <a:cs typeface="Arial"/>
                        </a:rPr>
                        <a:t>Affordable	approach,	</a:t>
                      </a:r>
                      <a:r>
                        <a:rPr sz="2100" b="1" spc="-50" dirty="0">
                          <a:latin typeface="Arial"/>
                          <a:cs typeface="Arial"/>
                        </a:rPr>
                        <a:t>percent	</a:t>
                      </a:r>
                      <a:r>
                        <a:rPr sz="2100" b="1" spc="-35" dirty="0">
                          <a:latin typeface="Arial"/>
                          <a:cs typeface="Arial"/>
                        </a:rPr>
                        <a:t>of	</a:t>
                      </a:r>
                      <a:r>
                        <a:rPr sz="2100" b="1" spc="-40" dirty="0">
                          <a:latin typeface="Arial"/>
                          <a:cs typeface="Arial"/>
                        </a:rPr>
                        <a:t>sale,</a:t>
                      </a:r>
                      <a:endParaRPr sz="2100">
                        <a:latin typeface="Arial"/>
                        <a:cs typeface="Arial"/>
                      </a:endParaRPr>
                    </a:p>
                    <a:p>
                      <a:pPr marL="44450" marR="19685">
                        <a:lnSpc>
                          <a:spcPct val="108700"/>
                        </a:lnSpc>
                        <a:tabLst>
                          <a:tab pos="1746250" algn="l"/>
                          <a:tab pos="2786380" algn="l"/>
                          <a:tab pos="4318000" algn="l"/>
                          <a:tab pos="5040630" algn="l"/>
                        </a:tabLst>
                      </a:pPr>
                      <a:r>
                        <a:rPr sz="2100" b="1" dirty="0">
                          <a:latin typeface="Arial"/>
                          <a:cs typeface="Arial"/>
                        </a:rPr>
                        <a:t>c</a:t>
                      </a:r>
                      <a:r>
                        <a:rPr sz="2100" b="1" spc="15" dirty="0">
                          <a:latin typeface="Arial"/>
                          <a:cs typeface="Arial"/>
                        </a:rPr>
                        <a:t>o</a:t>
                      </a:r>
                      <a:r>
                        <a:rPr sz="2100" b="1" spc="-15" dirty="0">
                          <a:latin typeface="Arial"/>
                          <a:cs typeface="Arial"/>
                        </a:rPr>
                        <a:t>m</a:t>
                      </a:r>
                      <a:r>
                        <a:rPr sz="2100" b="1" spc="5" dirty="0">
                          <a:latin typeface="Arial"/>
                          <a:cs typeface="Arial"/>
                        </a:rPr>
                        <a:t>p</a:t>
                      </a:r>
                      <a:r>
                        <a:rPr sz="2100" b="1" spc="10" dirty="0">
                          <a:latin typeface="Arial"/>
                          <a:cs typeface="Arial"/>
                        </a:rPr>
                        <a:t>e</a:t>
                      </a:r>
                      <a:r>
                        <a:rPr sz="2100" b="1" dirty="0">
                          <a:latin typeface="Arial"/>
                          <a:cs typeface="Arial"/>
                        </a:rPr>
                        <a:t>ti</a:t>
                      </a:r>
                      <a:r>
                        <a:rPr sz="2100" b="1" spc="10" dirty="0">
                          <a:latin typeface="Arial"/>
                          <a:cs typeface="Arial"/>
                        </a:rPr>
                        <a:t>t</a:t>
                      </a:r>
                      <a:r>
                        <a:rPr sz="2100" b="1" dirty="0">
                          <a:latin typeface="Arial"/>
                          <a:cs typeface="Arial"/>
                        </a:rPr>
                        <a:t>i</a:t>
                      </a:r>
                      <a:r>
                        <a:rPr sz="2100" b="1" spc="-25" dirty="0">
                          <a:latin typeface="Arial"/>
                          <a:cs typeface="Arial"/>
                        </a:rPr>
                        <a:t>v</a:t>
                      </a:r>
                      <a:r>
                        <a:rPr sz="2100" b="1" dirty="0">
                          <a:latin typeface="Arial"/>
                          <a:cs typeface="Arial"/>
                        </a:rPr>
                        <a:t>e	</a:t>
                      </a:r>
                      <a:r>
                        <a:rPr sz="2100" b="1" spc="25" dirty="0">
                          <a:latin typeface="Arial"/>
                          <a:cs typeface="Arial"/>
                        </a:rPr>
                        <a:t>p</a:t>
                      </a:r>
                      <a:r>
                        <a:rPr sz="2100" b="1" dirty="0">
                          <a:latin typeface="Arial"/>
                          <a:cs typeface="Arial"/>
                        </a:rPr>
                        <a:t>a</a:t>
                      </a:r>
                      <a:r>
                        <a:rPr sz="2100" b="1" spc="-35" dirty="0">
                          <a:latin typeface="Arial"/>
                          <a:cs typeface="Arial"/>
                        </a:rPr>
                        <a:t>r</a:t>
                      </a:r>
                      <a:r>
                        <a:rPr sz="2100" b="1" spc="10" dirty="0">
                          <a:latin typeface="Arial"/>
                          <a:cs typeface="Arial"/>
                        </a:rPr>
                        <a:t>it</a:t>
                      </a:r>
                      <a:r>
                        <a:rPr sz="2100" b="1" spc="-35" dirty="0">
                          <a:latin typeface="Arial"/>
                          <a:cs typeface="Arial"/>
                        </a:rPr>
                        <a:t>y</a:t>
                      </a:r>
                      <a:r>
                        <a:rPr sz="2100" b="1" dirty="0">
                          <a:latin typeface="Arial"/>
                          <a:cs typeface="Arial"/>
                        </a:rPr>
                        <a:t>,	</a:t>
                      </a:r>
                      <a:r>
                        <a:rPr sz="2100" b="1" spc="25" dirty="0">
                          <a:latin typeface="Arial"/>
                          <a:cs typeface="Arial"/>
                        </a:rPr>
                        <a:t>o</a:t>
                      </a:r>
                      <a:r>
                        <a:rPr sz="2100" b="1" spc="5" dirty="0">
                          <a:latin typeface="Arial"/>
                          <a:cs typeface="Arial"/>
                        </a:rPr>
                        <a:t>b</a:t>
                      </a:r>
                      <a:r>
                        <a:rPr sz="2100" b="1" spc="10" dirty="0">
                          <a:latin typeface="Arial"/>
                          <a:cs typeface="Arial"/>
                        </a:rPr>
                        <a:t>j</a:t>
                      </a:r>
                      <a:r>
                        <a:rPr sz="2100" b="1" dirty="0">
                          <a:latin typeface="Arial"/>
                          <a:cs typeface="Arial"/>
                        </a:rPr>
                        <a:t>ect</a:t>
                      </a:r>
                      <a:r>
                        <a:rPr sz="2100" b="1" spc="10" dirty="0">
                          <a:latin typeface="Arial"/>
                          <a:cs typeface="Arial"/>
                        </a:rPr>
                        <a:t>i</a:t>
                      </a:r>
                      <a:r>
                        <a:rPr sz="2100" b="1" spc="-35" dirty="0">
                          <a:latin typeface="Arial"/>
                          <a:cs typeface="Arial"/>
                        </a:rPr>
                        <a:t>v</a:t>
                      </a:r>
                      <a:r>
                        <a:rPr sz="2100" b="1" dirty="0">
                          <a:latin typeface="Arial"/>
                          <a:cs typeface="Arial"/>
                        </a:rPr>
                        <a:t>es	a</a:t>
                      </a:r>
                      <a:r>
                        <a:rPr sz="2100" b="1" spc="-30" dirty="0">
                          <a:latin typeface="Arial"/>
                          <a:cs typeface="Arial"/>
                        </a:rPr>
                        <a:t>n</a:t>
                      </a:r>
                      <a:r>
                        <a:rPr sz="2100" b="1" dirty="0">
                          <a:latin typeface="Arial"/>
                          <a:cs typeface="Arial"/>
                        </a:rPr>
                        <a:t>d	</a:t>
                      </a:r>
                      <a:r>
                        <a:rPr sz="2100" b="1" spc="10" dirty="0">
                          <a:latin typeface="Arial"/>
                          <a:cs typeface="Arial"/>
                        </a:rPr>
                        <a:t>ta</a:t>
                      </a:r>
                      <a:r>
                        <a:rPr sz="2100" b="1" spc="-5" dirty="0">
                          <a:latin typeface="Arial"/>
                          <a:cs typeface="Arial"/>
                        </a:rPr>
                        <a:t>s</a:t>
                      </a:r>
                      <a:r>
                        <a:rPr sz="2100" b="1" dirty="0">
                          <a:latin typeface="Arial"/>
                          <a:cs typeface="Arial"/>
                        </a:rPr>
                        <a:t>k  </a:t>
                      </a:r>
                      <a:r>
                        <a:rPr sz="2100" b="1" spc="-55" dirty="0">
                          <a:latin typeface="Arial"/>
                          <a:cs typeface="Arial"/>
                        </a:rPr>
                        <a:t>involved</a:t>
                      </a:r>
                      <a:endParaRPr sz="2100">
                        <a:latin typeface="Arial"/>
                        <a:cs typeface="Arial"/>
                      </a:endParaRPr>
                    </a:p>
                  </a:txBody>
                  <a:tcPr marL="0" marR="0" marT="0" marB="0">
                    <a:lnL w="28575">
                      <a:solidFill>
                        <a:srgbClr val="000000"/>
                      </a:solidFill>
                      <a:prstDash val="solid"/>
                    </a:lnL>
                    <a:lnR w="38100">
                      <a:solidFill>
                        <a:srgbClr val="000000"/>
                      </a:solidFill>
                      <a:prstDash val="solid"/>
                    </a:lnR>
                    <a:lnT w="28575">
                      <a:solidFill>
                        <a:srgbClr val="000000"/>
                      </a:solidFill>
                      <a:prstDash val="solid"/>
                    </a:lnT>
                    <a:lnB w="28575">
                      <a:solidFill>
                        <a:srgbClr val="000000"/>
                      </a:solidFill>
                      <a:prstDash val="solid"/>
                    </a:lnB>
                  </a:tcPr>
                </a:tc>
                <a:extLst>
                  <a:ext uri="{0D108BD9-81ED-4DB2-BD59-A6C34878D82A}">
                    <a16:rowId xmlns:a16="http://schemas.microsoft.com/office/drawing/2014/main" val="10002"/>
                  </a:ext>
                </a:extLst>
              </a:tr>
              <a:tr h="683577">
                <a:tc>
                  <a:txBody>
                    <a:bodyPr/>
                    <a:lstStyle/>
                    <a:p>
                      <a:pPr algn="ctr">
                        <a:lnSpc>
                          <a:spcPct val="100000"/>
                        </a:lnSpc>
                        <a:spcBef>
                          <a:spcPts val="1265"/>
                        </a:spcBef>
                      </a:pPr>
                      <a:r>
                        <a:rPr sz="2100" b="1" dirty="0">
                          <a:latin typeface="Arial"/>
                          <a:cs typeface="Arial"/>
                        </a:rPr>
                        <a:t>3</a:t>
                      </a:r>
                      <a:endParaRPr sz="2100" dirty="0">
                        <a:latin typeface="Arial"/>
                        <a:cs typeface="Arial"/>
                      </a:endParaRPr>
                    </a:p>
                  </a:txBody>
                  <a:tcPr marL="0" marR="0" marT="160655" marB="0">
                    <a:lnL w="38100">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tcPr>
                </a:tc>
                <a:tc>
                  <a:txBody>
                    <a:bodyPr/>
                    <a:lstStyle/>
                    <a:p>
                      <a:pPr marL="43180">
                        <a:lnSpc>
                          <a:spcPct val="100000"/>
                        </a:lnSpc>
                        <a:spcBef>
                          <a:spcPts val="1305"/>
                        </a:spcBef>
                      </a:pPr>
                      <a:r>
                        <a:rPr sz="2100" b="1" i="1" spc="-50" dirty="0">
                          <a:latin typeface="Arial"/>
                          <a:cs typeface="Arial"/>
                        </a:rPr>
                        <a:t>Message</a:t>
                      </a:r>
                      <a:r>
                        <a:rPr sz="2100" b="1" i="1" spc="-20" dirty="0">
                          <a:latin typeface="Arial"/>
                          <a:cs typeface="Arial"/>
                        </a:rPr>
                        <a:t> </a:t>
                      </a:r>
                      <a:r>
                        <a:rPr sz="2100" b="1" i="1" spc="-40" dirty="0">
                          <a:latin typeface="Arial"/>
                          <a:cs typeface="Arial"/>
                        </a:rPr>
                        <a:t>decision</a:t>
                      </a:r>
                      <a:endParaRPr sz="2100">
                        <a:latin typeface="Arial"/>
                        <a:cs typeface="Arial"/>
                      </a:endParaRPr>
                    </a:p>
                  </a:txBody>
                  <a:tcPr marL="0" marR="0" marT="165735"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tcPr>
                </a:tc>
                <a:tc>
                  <a:txBody>
                    <a:bodyPr/>
                    <a:lstStyle/>
                    <a:p>
                      <a:pPr marL="44450">
                        <a:lnSpc>
                          <a:spcPts val="2440"/>
                        </a:lnSpc>
                        <a:tabLst>
                          <a:tab pos="1356360" algn="l"/>
                          <a:tab pos="2965450" algn="l"/>
                          <a:tab pos="4292600" algn="l"/>
                        </a:tabLst>
                      </a:pPr>
                      <a:r>
                        <a:rPr sz="2100" b="1" spc="-55" dirty="0">
                          <a:latin typeface="Arial"/>
                          <a:cs typeface="Arial"/>
                        </a:rPr>
                        <a:t>Message	</a:t>
                      </a:r>
                      <a:r>
                        <a:rPr sz="2100" b="1" spc="-45" dirty="0">
                          <a:latin typeface="Arial"/>
                          <a:cs typeface="Arial"/>
                        </a:rPr>
                        <a:t>generation,	</a:t>
                      </a:r>
                      <a:r>
                        <a:rPr sz="2100" b="1" spc="-50" dirty="0">
                          <a:latin typeface="Arial"/>
                          <a:cs typeface="Arial"/>
                        </a:rPr>
                        <a:t>message	</a:t>
                      </a:r>
                      <a:r>
                        <a:rPr sz="2100" b="1" spc="-45" dirty="0">
                          <a:latin typeface="Arial"/>
                          <a:cs typeface="Arial"/>
                        </a:rPr>
                        <a:t>evaluation</a:t>
                      </a:r>
                      <a:endParaRPr sz="2100">
                        <a:latin typeface="Arial"/>
                        <a:cs typeface="Arial"/>
                      </a:endParaRPr>
                    </a:p>
                    <a:p>
                      <a:pPr marL="44450">
                        <a:lnSpc>
                          <a:spcPct val="100000"/>
                        </a:lnSpc>
                        <a:spcBef>
                          <a:spcPts val="219"/>
                        </a:spcBef>
                      </a:pPr>
                      <a:r>
                        <a:rPr sz="2100" b="1" spc="-60" dirty="0">
                          <a:latin typeface="Arial"/>
                          <a:cs typeface="Arial"/>
                        </a:rPr>
                        <a:t>and </a:t>
                      </a:r>
                      <a:r>
                        <a:rPr sz="2100" b="1" spc="-40" dirty="0">
                          <a:latin typeface="Arial"/>
                          <a:cs typeface="Arial"/>
                        </a:rPr>
                        <a:t>selection </a:t>
                      </a:r>
                      <a:r>
                        <a:rPr sz="2100" b="1" spc="-60" dirty="0">
                          <a:latin typeface="Arial"/>
                          <a:cs typeface="Arial"/>
                        </a:rPr>
                        <a:t>and </a:t>
                      </a:r>
                      <a:r>
                        <a:rPr sz="2100" b="1" spc="-50" dirty="0">
                          <a:latin typeface="Arial"/>
                          <a:cs typeface="Arial"/>
                        </a:rPr>
                        <a:t>message</a:t>
                      </a:r>
                      <a:r>
                        <a:rPr sz="2100" b="1" spc="80" dirty="0">
                          <a:latin typeface="Arial"/>
                          <a:cs typeface="Arial"/>
                        </a:rPr>
                        <a:t> </a:t>
                      </a:r>
                      <a:r>
                        <a:rPr sz="2100" b="1" spc="-45" dirty="0">
                          <a:latin typeface="Arial"/>
                          <a:cs typeface="Arial"/>
                        </a:rPr>
                        <a:t>execution</a:t>
                      </a:r>
                      <a:endParaRPr sz="2100">
                        <a:latin typeface="Arial"/>
                        <a:cs typeface="Arial"/>
                      </a:endParaRPr>
                    </a:p>
                  </a:txBody>
                  <a:tcPr marL="0" marR="0" marT="0" marB="0">
                    <a:lnL w="28575">
                      <a:solidFill>
                        <a:srgbClr val="000000"/>
                      </a:solidFill>
                      <a:prstDash val="solid"/>
                    </a:lnL>
                    <a:lnR w="38100">
                      <a:solidFill>
                        <a:srgbClr val="000000"/>
                      </a:solidFill>
                      <a:prstDash val="solid"/>
                    </a:lnR>
                    <a:lnT w="28575">
                      <a:solidFill>
                        <a:srgbClr val="000000"/>
                      </a:solidFill>
                      <a:prstDash val="solid"/>
                    </a:lnT>
                    <a:lnB w="28575">
                      <a:solidFill>
                        <a:srgbClr val="000000"/>
                      </a:solidFill>
                      <a:prstDash val="solid"/>
                    </a:lnB>
                  </a:tcPr>
                </a:tc>
                <a:extLst>
                  <a:ext uri="{0D108BD9-81ED-4DB2-BD59-A6C34878D82A}">
                    <a16:rowId xmlns:a16="http://schemas.microsoft.com/office/drawing/2014/main" val="10003"/>
                  </a:ext>
                </a:extLst>
              </a:tr>
              <a:tr h="684212">
                <a:tc>
                  <a:txBody>
                    <a:bodyPr/>
                    <a:lstStyle/>
                    <a:p>
                      <a:pPr algn="ctr">
                        <a:lnSpc>
                          <a:spcPct val="100000"/>
                        </a:lnSpc>
                        <a:spcBef>
                          <a:spcPts val="1265"/>
                        </a:spcBef>
                      </a:pPr>
                      <a:r>
                        <a:rPr sz="2100" b="1" dirty="0">
                          <a:latin typeface="Arial"/>
                          <a:cs typeface="Arial"/>
                        </a:rPr>
                        <a:t>4</a:t>
                      </a:r>
                      <a:endParaRPr sz="2100" dirty="0">
                        <a:latin typeface="Arial"/>
                        <a:cs typeface="Arial"/>
                      </a:endParaRPr>
                    </a:p>
                  </a:txBody>
                  <a:tcPr marL="0" marR="0" marT="160655" marB="0">
                    <a:lnL w="38100">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tcPr>
                </a:tc>
                <a:tc>
                  <a:txBody>
                    <a:bodyPr/>
                    <a:lstStyle/>
                    <a:p>
                      <a:pPr marL="43180">
                        <a:lnSpc>
                          <a:spcPct val="100000"/>
                        </a:lnSpc>
                        <a:spcBef>
                          <a:spcPts val="1305"/>
                        </a:spcBef>
                      </a:pPr>
                      <a:r>
                        <a:rPr sz="2100" b="1" i="1" spc="-50" dirty="0">
                          <a:latin typeface="Arial"/>
                          <a:cs typeface="Arial"/>
                        </a:rPr>
                        <a:t>Me</a:t>
                      </a:r>
                      <a:r>
                        <a:rPr lang="en-US" sz="2100" b="1" i="1" spc="-50" dirty="0">
                          <a:latin typeface="Arial"/>
                          <a:cs typeface="Arial"/>
                        </a:rPr>
                        <a:t>dia </a:t>
                      </a:r>
                      <a:r>
                        <a:rPr sz="2100" b="1" i="1" spc="-20" dirty="0">
                          <a:latin typeface="Arial"/>
                          <a:cs typeface="Arial"/>
                        </a:rPr>
                        <a:t> </a:t>
                      </a:r>
                      <a:r>
                        <a:rPr sz="2100" b="1" i="1" spc="-40" dirty="0">
                          <a:latin typeface="Arial"/>
                          <a:cs typeface="Arial"/>
                        </a:rPr>
                        <a:t>selection</a:t>
                      </a:r>
                      <a:endParaRPr sz="2100" dirty="0">
                        <a:latin typeface="Arial"/>
                        <a:cs typeface="Arial"/>
                      </a:endParaRPr>
                    </a:p>
                  </a:txBody>
                  <a:tcPr marL="0" marR="0" marT="165735"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tcPr>
                </a:tc>
                <a:tc>
                  <a:txBody>
                    <a:bodyPr/>
                    <a:lstStyle/>
                    <a:p>
                      <a:pPr marL="44450">
                        <a:lnSpc>
                          <a:spcPts val="2435"/>
                        </a:lnSpc>
                        <a:tabLst>
                          <a:tab pos="986790" algn="l"/>
                          <a:tab pos="2565400" algn="l"/>
                          <a:tab pos="3524250" algn="l"/>
                          <a:tab pos="4815840" algn="l"/>
                        </a:tabLst>
                      </a:pPr>
                      <a:r>
                        <a:rPr sz="2100" b="1" spc="-50" dirty="0">
                          <a:latin typeface="Arial"/>
                          <a:cs typeface="Arial"/>
                        </a:rPr>
                        <a:t>Media	</a:t>
                      </a:r>
                      <a:r>
                        <a:rPr sz="2100" b="1" spc="-40" dirty="0">
                          <a:latin typeface="Arial"/>
                          <a:cs typeface="Arial"/>
                        </a:rPr>
                        <a:t>categories,	</a:t>
                      </a:r>
                      <a:r>
                        <a:rPr sz="2100" b="1" spc="-50" dirty="0">
                          <a:latin typeface="Arial"/>
                          <a:cs typeface="Arial"/>
                        </a:rPr>
                        <a:t>media	</a:t>
                      </a:r>
                      <a:r>
                        <a:rPr sz="2100" b="1" spc="-45" dirty="0">
                          <a:latin typeface="Arial"/>
                          <a:cs typeface="Arial"/>
                        </a:rPr>
                        <a:t>vehicles,	</a:t>
                      </a:r>
                      <a:r>
                        <a:rPr sz="2100" b="1" spc="-50" dirty="0">
                          <a:latin typeface="Arial"/>
                          <a:cs typeface="Arial"/>
                        </a:rPr>
                        <a:t>media</a:t>
                      </a:r>
                      <a:endParaRPr sz="2100">
                        <a:latin typeface="Arial"/>
                        <a:cs typeface="Arial"/>
                      </a:endParaRPr>
                    </a:p>
                    <a:p>
                      <a:pPr marL="44450">
                        <a:lnSpc>
                          <a:spcPct val="100000"/>
                        </a:lnSpc>
                        <a:spcBef>
                          <a:spcPts val="219"/>
                        </a:spcBef>
                      </a:pPr>
                      <a:r>
                        <a:rPr sz="2100" b="1" spc="-50" dirty="0">
                          <a:latin typeface="Arial"/>
                          <a:cs typeface="Arial"/>
                        </a:rPr>
                        <a:t>timing</a:t>
                      </a:r>
                      <a:endParaRPr sz="2100">
                        <a:latin typeface="Arial"/>
                        <a:cs typeface="Arial"/>
                      </a:endParaRPr>
                    </a:p>
                  </a:txBody>
                  <a:tcPr marL="0" marR="0" marT="0" marB="0">
                    <a:lnL w="28575">
                      <a:solidFill>
                        <a:srgbClr val="000000"/>
                      </a:solidFill>
                      <a:prstDash val="solid"/>
                    </a:lnL>
                    <a:lnR w="38100">
                      <a:solidFill>
                        <a:srgbClr val="000000"/>
                      </a:solidFill>
                      <a:prstDash val="solid"/>
                    </a:lnR>
                    <a:lnT w="28575">
                      <a:solidFill>
                        <a:srgbClr val="000000"/>
                      </a:solidFill>
                      <a:prstDash val="solid"/>
                    </a:lnT>
                    <a:lnB w="28575">
                      <a:solidFill>
                        <a:srgbClr val="000000"/>
                      </a:solidFill>
                      <a:prstDash val="solid"/>
                    </a:lnB>
                  </a:tcPr>
                </a:tc>
                <a:extLst>
                  <a:ext uri="{0D108BD9-81ED-4DB2-BD59-A6C34878D82A}">
                    <a16:rowId xmlns:a16="http://schemas.microsoft.com/office/drawing/2014/main" val="10004"/>
                  </a:ext>
                </a:extLst>
              </a:tr>
              <a:tr h="693737">
                <a:tc>
                  <a:txBody>
                    <a:bodyPr/>
                    <a:lstStyle/>
                    <a:p>
                      <a:pPr algn="ctr">
                        <a:lnSpc>
                          <a:spcPct val="100000"/>
                        </a:lnSpc>
                        <a:spcBef>
                          <a:spcPts val="1355"/>
                        </a:spcBef>
                      </a:pPr>
                      <a:r>
                        <a:rPr sz="2100" b="1" dirty="0">
                          <a:latin typeface="Arial"/>
                          <a:cs typeface="Arial"/>
                        </a:rPr>
                        <a:t>5</a:t>
                      </a:r>
                      <a:endParaRPr sz="2100" dirty="0">
                        <a:latin typeface="Arial"/>
                        <a:cs typeface="Arial"/>
                      </a:endParaRPr>
                    </a:p>
                  </a:txBody>
                  <a:tcPr marL="0" marR="0" marT="172085" marB="0">
                    <a:lnL w="38100">
                      <a:solidFill>
                        <a:srgbClr val="000000"/>
                      </a:solidFill>
                      <a:prstDash val="solid"/>
                    </a:lnL>
                    <a:lnR w="28575">
                      <a:solidFill>
                        <a:srgbClr val="000000"/>
                      </a:solidFill>
                      <a:prstDash val="solid"/>
                    </a:lnR>
                    <a:lnT w="28575">
                      <a:solidFill>
                        <a:srgbClr val="000000"/>
                      </a:solidFill>
                      <a:prstDash val="solid"/>
                    </a:lnT>
                    <a:lnB w="38100">
                      <a:solidFill>
                        <a:srgbClr val="000000"/>
                      </a:solidFill>
                      <a:prstDash val="solid"/>
                    </a:lnB>
                  </a:tcPr>
                </a:tc>
                <a:tc>
                  <a:txBody>
                    <a:bodyPr/>
                    <a:lstStyle/>
                    <a:p>
                      <a:pPr marL="43180" marR="1229360">
                        <a:lnSpc>
                          <a:spcPts val="2660"/>
                        </a:lnSpc>
                        <a:spcBef>
                          <a:spcPts val="20"/>
                        </a:spcBef>
                      </a:pPr>
                      <a:r>
                        <a:rPr sz="2100" b="1" i="1" spc="-5" dirty="0">
                          <a:latin typeface="Arial"/>
                          <a:cs typeface="Arial"/>
                        </a:rPr>
                        <a:t>A</a:t>
                      </a:r>
                      <a:r>
                        <a:rPr sz="2100" b="1" i="1" spc="5" dirty="0">
                          <a:latin typeface="Arial"/>
                          <a:cs typeface="Arial"/>
                        </a:rPr>
                        <a:t>d</a:t>
                      </a:r>
                      <a:r>
                        <a:rPr sz="2100" b="1" i="1" dirty="0">
                          <a:latin typeface="Arial"/>
                          <a:cs typeface="Arial"/>
                        </a:rPr>
                        <a:t>ve</a:t>
                      </a:r>
                      <a:r>
                        <a:rPr sz="2100" b="1" i="1" spc="-15" dirty="0">
                          <a:latin typeface="Arial"/>
                          <a:cs typeface="Arial"/>
                        </a:rPr>
                        <a:t>r</a:t>
                      </a:r>
                      <a:r>
                        <a:rPr sz="2100" b="1" i="1" spc="10" dirty="0">
                          <a:latin typeface="Arial"/>
                          <a:cs typeface="Arial"/>
                        </a:rPr>
                        <a:t>t</a:t>
                      </a:r>
                      <a:r>
                        <a:rPr sz="2100" b="1" i="1" spc="-10" dirty="0">
                          <a:latin typeface="Arial"/>
                          <a:cs typeface="Arial"/>
                        </a:rPr>
                        <a:t>i</a:t>
                      </a:r>
                      <a:r>
                        <a:rPr sz="2100" b="1" i="1" dirty="0">
                          <a:latin typeface="Arial"/>
                          <a:cs typeface="Arial"/>
                        </a:rPr>
                        <a:t>si</a:t>
                      </a:r>
                      <a:r>
                        <a:rPr sz="2100" b="1" i="1" spc="15" dirty="0">
                          <a:latin typeface="Arial"/>
                          <a:cs typeface="Arial"/>
                        </a:rPr>
                        <a:t>n</a:t>
                      </a:r>
                      <a:r>
                        <a:rPr sz="2100" b="1" i="1" dirty="0">
                          <a:latin typeface="Arial"/>
                          <a:cs typeface="Arial"/>
                        </a:rPr>
                        <a:t>g  </a:t>
                      </a:r>
                      <a:r>
                        <a:rPr sz="2100" b="1" i="1" spc="-40" dirty="0">
                          <a:latin typeface="Arial"/>
                          <a:cs typeface="Arial"/>
                        </a:rPr>
                        <a:t>evaluation</a:t>
                      </a:r>
                      <a:endParaRPr sz="2100">
                        <a:latin typeface="Arial"/>
                        <a:cs typeface="Arial"/>
                      </a:endParaRPr>
                    </a:p>
                  </a:txBody>
                  <a:tcPr marL="0" marR="0" marT="2540" marB="0">
                    <a:lnL w="28575">
                      <a:solidFill>
                        <a:srgbClr val="000000"/>
                      </a:solidFill>
                      <a:prstDash val="solid"/>
                    </a:lnL>
                    <a:lnR w="28575">
                      <a:solidFill>
                        <a:srgbClr val="000000"/>
                      </a:solidFill>
                      <a:prstDash val="solid"/>
                    </a:lnR>
                    <a:lnT w="28575">
                      <a:solidFill>
                        <a:srgbClr val="000000"/>
                      </a:solidFill>
                      <a:prstDash val="solid"/>
                    </a:lnT>
                    <a:lnB w="38100">
                      <a:solidFill>
                        <a:srgbClr val="000000"/>
                      </a:solidFill>
                      <a:prstDash val="solid"/>
                    </a:lnB>
                  </a:tcPr>
                </a:tc>
                <a:tc>
                  <a:txBody>
                    <a:bodyPr/>
                    <a:lstStyle/>
                    <a:p>
                      <a:pPr marL="44450">
                        <a:lnSpc>
                          <a:spcPts val="2490"/>
                        </a:lnSpc>
                        <a:tabLst>
                          <a:tab pos="915669" algn="l"/>
                          <a:tab pos="2063750" algn="l"/>
                          <a:tab pos="3042920" algn="l"/>
                          <a:tab pos="4189729" algn="l"/>
                        </a:tabLst>
                      </a:pPr>
                      <a:r>
                        <a:rPr sz="2100" b="1" spc="-45" dirty="0">
                          <a:latin typeface="Arial"/>
                          <a:cs typeface="Arial"/>
                        </a:rPr>
                        <a:t>Copy	</a:t>
                      </a:r>
                      <a:r>
                        <a:rPr sz="2100" b="1" spc="-40" dirty="0">
                          <a:latin typeface="Arial"/>
                          <a:cs typeface="Arial"/>
                        </a:rPr>
                        <a:t>testing,	</a:t>
                      </a:r>
                      <a:r>
                        <a:rPr sz="2100" b="1" spc="-50" dirty="0">
                          <a:latin typeface="Arial"/>
                          <a:cs typeface="Arial"/>
                        </a:rPr>
                        <a:t>media	</a:t>
                      </a:r>
                      <a:r>
                        <a:rPr sz="2100" b="1" spc="-40" dirty="0">
                          <a:latin typeface="Arial"/>
                          <a:cs typeface="Arial"/>
                        </a:rPr>
                        <a:t>testing,	</a:t>
                      </a:r>
                      <a:r>
                        <a:rPr sz="2100" b="1" spc="-45" dirty="0">
                          <a:latin typeface="Arial"/>
                          <a:cs typeface="Arial"/>
                        </a:rPr>
                        <a:t>advertising</a:t>
                      </a:r>
                      <a:endParaRPr sz="2100" dirty="0">
                        <a:latin typeface="Arial"/>
                        <a:cs typeface="Arial"/>
                      </a:endParaRPr>
                    </a:p>
                    <a:p>
                      <a:pPr marL="44450">
                        <a:lnSpc>
                          <a:spcPct val="100000"/>
                        </a:lnSpc>
                        <a:spcBef>
                          <a:spcPts val="220"/>
                        </a:spcBef>
                      </a:pPr>
                      <a:r>
                        <a:rPr sz="2100" b="1" spc="-50" dirty="0">
                          <a:latin typeface="Arial"/>
                          <a:cs typeface="Arial"/>
                        </a:rPr>
                        <a:t>expenditure level</a:t>
                      </a:r>
                      <a:r>
                        <a:rPr sz="2100" b="1" spc="35" dirty="0">
                          <a:latin typeface="Arial"/>
                          <a:cs typeface="Arial"/>
                        </a:rPr>
                        <a:t> </a:t>
                      </a:r>
                      <a:r>
                        <a:rPr sz="2100" b="1" spc="-45" dirty="0">
                          <a:latin typeface="Arial"/>
                          <a:cs typeface="Arial"/>
                        </a:rPr>
                        <a:t>testing</a:t>
                      </a:r>
                      <a:endParaRPr sz="2100" dirty="0">
                        <a:latin typeface="Arial"/>
                        <a:cs typeface="Arial"/>
                      </a:endParaRPr>
                    </a:p>
                  </a:txBody>
                  <a:tcPr marL="0" marR="0" marT="0" marB="0">
                    <a:lnL w="28575">
                      <a:solidFill>
                        <a:srgbClr val="000000"/>
                      </a:solidFill>
                      <a:prstDash val="solid"/>
                    </a:lnL>
                    <a:lnR w="38100">
                      <a:solidFill>
                        <a:srgbClr val="000000"/>
                      </a:solidFill>
                      <a:prstDash val="solid"/>
                    </a:lnR>
                    <a:lnT w="28575">
                      <a:solidFill>
                        <a:srgbClr val="000000"/>
                      </a:solidFill>
                      <a:prstDash val="solid"/>
                    </a:lnT>
                    <a:lnB w="38100">
                      <a:solidFill>
                        <a:srgbClr val="000000"/>
                      </a:solidFill>
                      <a:prstDash val="solid"/>
                    </a:lnB>
                  </a:tcPr>
                </a:tc>
                <a:extLst>
                  <a:ext uri="{0D108BD9-81ED-4DB2-BD59-A6C34878D82A}">
                    <a16:rowId xmlns:a16="http://schemas.microsoft.com/office/drawing/2014/main" val="10005"/>
                  </a:ext>
                </a:extLst>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 y="152400"/>
            <a:ext cx="9753600" cy="7201972"/>
          </a:xfrm>
        </p:spPr>
        <p:txBody>
          <a:bodyPr/>
          <a:lstStyle/>
          <a:p>
            <a:pPr algn="l">
              <a:lnSpc>
                <a:spcPct val="150000"/>
              </a:lnSpc>
            </a:pPr>
            <a:r>
              <a:rPr lang="en-US" sz="2400" b="0" dirty="0">
                <a:latin typeface="Algerian" pitchFamily="82" charset="0"/>
              </a:rPr>
              <a:t>       UNIT II ADVERTISING OBJECTIVES &amp; COMMUNICATION PROCESS</a:t>
            </a:r>
            <a:br>
              <a:rPr lang="en-US" sz="2400" b="0" dirty="0">
                <a:latin typeface="Algerian" pitchFamily="82" charset="0"/>
              </a:rPr>
            </a:br>
            <a:r>
              <a:rPr lang="en-US" sz="2400" b="0" dirty="0">
                <a:latin typeface="Algerian" pitchFamily="82" charset="0"/>
              </a:rPr>
              <a:t> 1.  Marketing objectives </a:t>
            </a:r>
            <a:br>
              <a:rPr lang="en-US" sz="2400" b="0" dirty="0">
                <a:latin typeface="Algerian" pitchFamily="82" charset="0"/>
              </a:rPr>
            </a:br>
            <a:r>
              <a:rPr lang="en-US" sz="2400" b="0" dirty="0">
                <a:latin typeface="Algerian" pitchFamily="82" charset="0"/>
              </a:rPr>
              <a:t> 2. advertising objectives </a:t>
            </a:r>
            <a:br>
              <a:rPr lang="en-US" sz="2400" b="0" dirty="0">
                <a:latin typeface="Algerian" pitchFamily="82" charset="0"/>
              </a:rPr>
            </a:br>
            <a:r>
              <a:rPr lang="en-US" sz="2400" b="0" dirty="0">
                <a:latin typeface="Algerian" pitchFamily="82" charset="0"/>
              </a:rPr>
              <a:t> 3. sales oriented behavioral objectives</a:t>
            </a:r>
            <a:br>
              <a:rPr lang="en-US" sz="2400" b="0" dirty="0">
                <a:latin typeface="Algerian" pitchFamily="82" charset="0"/>
              </a:rPr>
            </a:br>
            <a:r>
              <a:rPr lang="en-US" sz="2400" b="0" dirty="0">
                <a:latin typeface="Algerian" pitchFamily="82" charset="0"/>
              </a:rPr>
              <a:t> 4. communication oriented objectives </a:t>
            </a:r>
            <a:br>
              <a:rPr lang="en-US" sz="2400" b="0" dirty="0">
                <a:latin typeface="Algerian" pitchFamily="82" charset="0"/>
              </a:rPr>
            </a:br>
            <a:r>
              <a:rPr lang="en-US" sz="2400" b="0" dirty="0">
                <a:latin typeface="Algerian" pitchFamily="82" charset="0"/>
              </a:rPr>
              <a:t> 5. The DAGMAR approach to setting objectives </a:t>
            </a:r>
            <a:br>
              <a:rPr lang="en-US" sz="2400" b="0" dirty="0">
                <a:latin typeface="Algerian" pitchFamily="82" charset="0"/>
              </a:rPr>
            </a:br>
            <a:r>
              <a:rPr lang="en-US" sz="2400" b="0" dirty="0">
                <a:latin typeface="Algerian" pitchFamily="82" charset="0"/>
              </a:rPr>
              <a:t> 6. measuring advertising effectiveness</a:t>
            </a:r>
            <a:br>
              <a:rPr lang="en-US" sz="2400" b="0" dirty="0">
                <a:latin typeface="Algerian" pitchFamily="82" charset="0"/>
              </a:rPr>
            </a:br>
            <a:r>
              <a:rPr lang="en-US" sz="2400" b="0" dirty="0">
                <a:latin typeface="Algerian" pitchFamily="82" charset="0"/>
              </a:rPr>
              <a:t> 7. kinds of advertising objectives</a:t>
            </a:r>
            <a:br>
              <a:rPr lang="en-US" sz="2400" b="0" dirty="0">
                <a:latin typeface="Algerian" pitchFamily="82" charset="0"/>
              </a:rPr>
            </a:br>
            <a:r>
              <a:rPr lang="en-US" sz="2400" b="0" dirty="0">
                <a:latin typeface="Algerian" pitchFamily="82" charset="0"/>
              </a:rPr>
              <a:t> 8. the advertisement communication system</a:t>
            </a:r>
            <a:br>
              <a:rPr lang="en-US" sz="2400" b="0" dirty="0">
                <a:latin typeface="Algerian" pitchFamily="82" charset="0"/>
              </a:rPr>
            </a:br>
            <a:r>
              <a:rPr lang="en-US" sz="2400" b="0" dirty="0">
                <a:latin typeface="Algerian" pitchFamily="82" charset="0"/>
              </a:rPr>
              <a:t> 9. the communication process</a:t>
            </a:r>
            <a:br>
              <a:rPr lang="en-US" sz="2400" b="0" dirty="0">
                <a:latin typeface="Algerian" pitchFamily="82" charset="0"/>
              </a:rPr>
            </a:br>
            <a:r>
              <a:rPr lang="en-US" sz="2400" b="0" dirty="0">
                <a:latin typeface="Algerian" pitchFamily="82" charset="0"/>
              </a:rPr>
              <a:t>10.the advertising exposure model</a:t>
            </a:r>
            <a:br>
              <a:rPr lang="en-US" sz="2400" b="0" dirty="0">
                <a:latin typeface="Algerian" pitchFamily="82" charset="0"/>
              </a:rPr>
            </a:br>
            <a:r>
              <a:rPr lang="en-US" sz="2400" b="0" dirty="0">
                <a:latin typeface="Algerian" pitchFamily="82" charset="0"/>
              </a:rPr>
              <a:t>11. need for clear objective.</a:t>
            </a:r>
            <a:br>
              <a:rPr lang="en-US" sz="2400" b="0" dirty="0">
                <a:latin typeface="Algerian" pitchFamily="82" charset="0"/>
              </a:rPr>
            </a:br>
            <a:endParaRPr lang="en-US" sz="2400" b="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222500" y="151129"/>
            <a:ext cx="5835015" cy="513080"/>
          </a:xfrm>
          <a:prstGeom prst="rect">
            <a:avLst/>
          </a:prstGeom>
        </p:spPr>
        <p:txBody>
          <a:bodyPr vert="horz" wrap="square" lIns="0" tIns="12700" rIns="0" bIns="0" rtlCol="0">
            <a:spAutoFit/>
          </a:bodyPr>
          <a:lstStyle/>
          <a:p>
            <a:pPr marL="12700">
              <a:lnSpc>
                <a:spcPct val="100000"/>
              </a:lnSpc>
              <a:spcBef>
                <a:spcPts val="100"/>
              </a:spcBef>
            </a:pPr>
            <a:r>
              <a:rPr spc="-225" dirty="0"/>
              <a:t>Needs </a:t>
            </a:r>
            <a:r>
              <a:rPr spc="-265" dirty="0"/>
              <a:t>as </a:t>
            </a:r>
            <a:r>
              <a:rPr spc="-185" dirty="0"/>
              <a:t>base </a:t>
            </a:r>
            <a:r>
              <a:rPr spc="-395" dirty="0"/>
              <a:t>for</a:t>
            </a:r>
            <a:r>
              <a:rPr spc="-140" dirty="0"/>
              <a:t> </a:t>
            </a:r>
            <a:r>
              <a:rPr spc="-300" dirty="0"/>
              <a:t>advertising</a:t>
            </a:r>
          </a:p>
        </p:txBody>
      </p:sp>
      <p:sp>
        <p:nvSpPr>
          <p:cNvPr id="3" name="object 3"/>
          <p:cNvSpPr/>
          <p:nvPr/>
        </p:nvSpPr>
        <p:spPr>
          <a:xfrm>
            <a:off x="420369" y="1343660"/>
            <a:ext cx="171450" cy="17145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420369" y="2686050"/>
            <a:ext cx="171450" cy="171450"/>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420369" y="4665979"/>
            <a:ext cx="171450" cy="171450"/>
          </a:xfrm>
          <a:prstGeom prst="rect">
            <a:avLst/>
          </a:prstGeom>
          <a:blipFill>
            <a:blip r:embed="rId2" cstate="print"/>
            <a:stretch>
              <a:fillRect/>
            </a:stretch>
          </a:blipFill>
        </p:spPr>
        <p:txBody>
          <a:bodyPr wrap="square" lIns="0" tIns="0" rIns="0" bIns="0" rtlCol="0"/>
          <a:lstStyle/>
          <a:p>
            <a:endParaRPr/>
          </a:p>
        </p:txBody>
      </p:sp>
      <p:sp>
        <p:nvSpPr>
          <p:cNvPr id="6" name="object 6"/>
          <p:cNvSpPr txBox="1"/>
          <p:nvPr/>
        </p:nvSpPr>
        <p:spPr>
          <a:xfrm>
            <a:off x="750569" y="1249679"/>
            <a:ext cx="9088755" cy="4319270"/>
          </a:xfrm>
          <a:prstGeom prst="rect">
            <a:avLst/>
          </a:prstGeom>
        </p:spPr>
        <p:txBody>
          <a:bodyPr vert="horz" wrap="square" lIns="0" tIns="12700" rIns="0" bIns="0" rtlCol="0">
            <a:spAutoFit/>
          </a:bodyPr>
          <a:lstStyle/>
          <a:p>
            <a:pPr marL="12700">
              <a:lnSpc>
                <a:spcPct val="100000"/>
              </a:lnSpc>
              <a:spcBef>
                <a:spcPts val="100"/>
              </a:spcBef>
            </a:pPr>
            <a:r>
              <a:rPr sz="2200" b="1" spc="-5" dirty="0">
                <a:latin typeface="Arial"/>
                <a:cs typeface="Arial"/>
              </a:rPr>
              <a:t>Whether hierarchical or horizontal, utilitarian </a:t>
            </a:r>
            <a:r>
              <a:rPr sz="2200" b="1" dirty="0">
                <a:latin typeface="Arial"/>
                <a:cs typeface="Arial"/>
              </a:rPr>
              <a:t>or </a:t>
            </a:r>
            <a:r>
              <a:rPr sz="2200" b="1" spc="-5" dirty="0">
                <a:latin typeface="Arial"/>
                <a:cs typeface="Arial"/>
              </a:rPr>
              <a:t>hedonic the</a:t>
            </a:r>
            <a:r>
              <a:rPr sz="2200" b="1" spc="5" dirty="0">
                <a:latin typeface="Arial"/>
                <a:cs typeface="Arial"/>
              </a:rPr>
              <a:t> </a:t>
            </a:r>
            <a:r>
              <a:rPr sz="2200" b="1" spc="-5" dirty="0">
                <a:latin typeface="Arial"/>
                <a:cs typeface="Arial"/>
              </a:rPr>
              <a:t>fact</a:t>
            </a:r>
            <a:endParaRPr sz="2200">
              <a:latin typeface="Arial"/>
              <a:cs typeface="Arial"/>
            </a:endParaRPr>
          </a:p>
          <a:p>
            <a:pPr>
              <a:lnSpc>
                <a:spcPct val="100000"/>
              </a:lnSpc>
              <a:spcBef>
                <a:spcPts val="10"/>
              </a:spcBef>
            </a:pPr>
            <a:endParaRPr sz="2050">
              <a:latin typeface="Arial"/>
              <a:cs typeface="Arial"/>
            </a:endParaRPr>
          </a:p>
          <a:p>
            <a:pPr marL="12700">
              <a:lnSpc>
                <a:spcPct val="100000"/>
              </a:lnSpc>
            </a:pPr>
            <a:r>
              <a:rPr sz="2200" b="1" spc="-5" dirty="0">
                <a:latin typeface="Arial"/>
                <a:cs typeface="Arial"/>
              </a:rPr>
              <a:t>remains that consumers have needs </a:t>
            </a:r>
            <a:r>
              <a:rPr sz="2200" b="1" dirty="0">
                <a:latin typeface="Arial"/>
                <a:cs typeface="Arial"/>
              </a:rPr>
              <a:t>which </a:t>
            </a:r>
            <a:r>
              <a:rPr sz="2200" b="1" spc="-5" dirty="0">
                <a:latin typeface="Arial"/>
                <a:cs typeface="Arial"/>
              </a:rPr>
              <a:t>they </a:t>
            </a:r>
            <a:r>
              <a:rPr sz="2200" b="1" dirty="0">
                <a:latin typeface="Arial"/>
                <a:cs typeface="Arial"/>
              </a:rPr>
              <a:t>want </a:t>
            </a:r>
            <a:r>
              <a:rPr sz="2200" b="1" spc="-5" dirty="0">
                <a:latin typeface="Arial"/>
                <a:cs typeface="Arial"/>
              </a:rPr>
              <a:t>to</a:t>
            </a:r>
            <a:r>
              <a:rPr sz="2200" b="1" spc="-15" dirty="0">
                <a:latin typeface="Arial"/>
                <a:cs typeface="Arial"/>
              </a:rPr>
              <a:t> </a:t>
            </a:r>
            <a:r>
              <a:rPr sz="2200" b="1" spc="-10" dirty="0">
                <a:latin typeface="Arial"/>
                <a:cs typeface="Arial"/>
              </a:rPr>
              <a:t>satisfy.</a:t>
            </a:r>
            <a:endParaRPr sz="2200">
              <a:latin typeface="Arial"/>
              <a:cs typeface="Arial"/>
            </a:endParaRPr>
          </a:p>
          <a:p>
            <a:pPr marL="12700" marR="248285">
              <a:lnSpc>
                <a:spcPct val="190000"/>
              </a:lnSpc>
              <a:spcBef>
                <a:spcPts val="545"/>
              </a:spcBef>
            </a:pPr>
            <a:r>
              <a:rPr sz="2200" b="1" spc="-5" dirty="0">
                <a:latin typeface="Arial"/>
                <a:cs typeface="Arial"/>
              </a:rPr>
              <a:t>Advertisement that appeals them to fulfil these needs </a:t>
            </a:r>
            <a:r>
              <a:rPr sz="2200" b="1" dirty="0">
                <a:latin typeface="Arial"/>
                <a:cs typeface="Arial"/>
              </a:rPr>
              <a:t>with </a:t>
            </a:r>
            <a:r>
              <a:rPr sz="2200" b="1" spc="-5" dirty="0">
                <a:latin typeface="Arial"/>
                <a:cs typeface="Arial"/>
              </a:rPr>
              <a:t>the  purchase of products and services actually try to motivate them to  do so.</a:t>
            </a:r>
            <a:endParaRPr sz="2200">
              <a:latin typeface="Arial"/>
              <a:cs typeface="Arial"/>
            </a:endParaRPr>
          </a:p>
          <a:p>
            <a:pPr marL="12700" marR="5080">
              <a:lnSpc>
                <a:spcPct val="189800"/>
              </a:lnSpc>
              <a:spcBef>
                <a:spcPts val="550"/>
              </a:spcBef>
            </a:pPr>
            <a:r>
              <a:rPr sz="2200" b="1" dirty="0">
                <a:latin typeface="Arial"/>
                <a:cs typeface="Arial"/>
              </a:rPr>
              <a:t>When </a:t>
            </a:r>
            <a:r>
              <a:rPr sz="2200" b="1" spc="-5" dirty="0">
                <a:latin typeface="Arial"/>
                <a:cs typeface="Arial"/>
              </a:rPr>
              <a:t>large and identifiable number </a:t>
            </a:r>
            <a:r>
              <a:rPr sz="2200" b="1" dirty="0">
                <a:latin typeface="Arial"/>
                <a:cs typeface="Arial"/>
              </a:rPr>
              <a:t>of </a:t>
            </a:r>
            <a:r>
              <a:rPr sz="2200" b="1" spc="-5" dirty="0">
                <a:latin typeface="Arial"/>
                <a:cs typeface="Arial"/>
              </a:rPr>
              <a:t>consumers has similar needs  then it forms the basis to segment the</a:t>
            </a:r>
            <a:r>
              <a:rPr sz="2200" b="1" spc="10" dirty="0">
                <a:latin typeface="Arial"/>
                <a:cs typeface="Arial"/>
              </a:rPr>
              <a:t> </a:t>
            </a:r>
            <a:r>
              <a:rPr sz="2200" b="1" spc="-5" dirty="0">
                <a:latin typeface="Arial"/>
                <a:cs typeface="Arial"/>
              </a:rPr>
              <a:t>market.</a:t>
            </a:r>
            <a:endParaRPr sz="2200">
              <a:latin typeface="Arial"/>
              <a:cs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222500" y="151129"/>
            <a:ext cx="5835015" cy="513080"/>
          </a:xfrm>
          <a:prstGeom prst="rect">
            <a:avLst/>
          </a:prstGeom>
        </p:spPr>
        <p:txBody>
          <a:bodyPr vert="horz" wrap="square" lIns="0" tIns="12700" rIns="0" bIns="0" rtlCol="0">
            <a:spAutoFit/>
          </a:bodyPr>
          <a:lstStyle/>
          <a:p>
            <a:pPr marL="12700">
              <a:lnSpc>
                <a:spcPct val="100000"/>
              </a:lnSpc>
              <a:spcBef>
                <a:spcPts val="100"/>
              </a:spcBef>
            </a:pPr>
            <a:r>
              <a:rPr spc="-225" dirty="0"/>
              <a:t>Needs </a:t>
            </a:r>
            <a:r>
              <a:rPr spc="-265" dirty="0"/>
              <a:t>as </a:t>
            </a:r>
            <a:r>
              <a:rPr spc="-185" dirty="0"/>
              <a:t>base </a:t>
            </a:r>
            <a:r>
              <a:rPr spc="-395" dirty="0"/>
              <a:t>for</a:t>
            </a:r>
            <a:r>
              <a:rPr spc="-140" dirty="0"/>
              <a:t> </a:t>
            </a:r>
            <a:r>
              <a:rPr spc="-300" dirty="0"/>
              <a:t>advertising</a:t>
            </a:r>
          </a:p>
        </p:txBody>
      </p:sp>
      <p:sp>
        <p:nvSpPr>
          <p:cNvPr id="3" name="object 3"/>
          <p:cNvSpPr/>
          <p:nvPr/>
        </p:nvSpPr>
        <p:spPr>
          <a:xfrm>
            <a:off x="420369" y="1041400"/>
            <a:ext cx="171450" cy="17145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420369" y="2048510"/>
            <a:ext cx="171450" cy="171450"/>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420369" y="3056889"/>
            <a:ext cx="171450" cy="171450"/>
          </a:xfrm>
          <a:prstGeom prst="rect">
            <a:avLst/>
          </a:prstGeom>
          <a:blipFill>
            <a:blip r:embed="rId2" cstate="print"/>
            <a:stretch>
              <a:fillRect/>
            </a:stretch>
          </a:blipFill>
        </p:spPr>
        <p:txBody>
          <a:bodyPr wrap="square" lIns="0" tIns="0" rIns="0" bIns="0" rtlCol="0"/>
          <a:lstStyle/>
          <a:p>
            <a:endParaRPr/>
          </a:p>
        </p:txBody>
      </p:sp>
      <p:sp>
        <p:nvSpPr>
          <p:cNvPr id="6" name="object 6"/>
          <p:cNvSpPr/>
          <p:nvPr/>
        </p:nvSpPr>
        <p:spPr>
          <a:xfrm>
            <a:off x="420369" y="4533900"/>
            <a:ext cx="171450" cy="171450"/>
          </a:xfrm>
          <a:prstGeom prst="rect">
            <a:avLst/>
          </a:prstGeom>
          <a:blipFill>
            <a:blip r:embed="rId2" cstate="print"/>
            <a:stretch>
              <a:fillRect/>
            </a:stretch>
          </a:blipFill>
        </p:spPr>
        <p:txBody>
          <a:bodyPr wrap="square" lIns="0" tIns="0" rIns="0" bIns="0" rtlCol="0"/>
          <a:lstStyle/>
          <a:p>
            <a:endParaRPr/>
          </a:p>
        </p:txBody>
      </p:sp>
      <p:sp>
        <p:nvSpPr>
          <p:cNvPr id="7" name="object 7"/>
          <p:cNvSpPr/>
          <p:nvPr/>
        </p:nvSpPr>
        <p:spPr>
          <a:xfrm>
            <a:off x="420369" y="6010909"/>
            <a:ext cx="171450" cy="171450"/>
          </a:xfrm>
          <a:prstGeom prst="rect">
            <a:avLst/>
          </a:prstGeom>
          <a:blipFill>
            <a:blip r:embed="rId2" cstate="print"/>
            <a:stretch>
              <a:fillRect/>
            </a:stretch>
          </a:blipFill>
        </p:spPr>
        <p:txBody>
          <a:bodyPr wrap="square" lIns="0" tIns="0" rIns="0" bIns="0" rtlCol="0"/>
          <a:lstStyle/>
          <a:p>
            <a:endParaRPr/>
          </a:p>
        </p:txBody>
      </p:sp>
      <p:sp>
        <p:nvSpPr>
          <p:cNvPr id="8" name="object 8"/>
          <p:cNvSpPr txBox="1"/>
          <p:nvPr/>
        </p:nvSpPr>
        <p:spPr>
          <a:xfrm>
            <a:off x="750569" y="814070"/>
            <a:ext cx="8964295" cy="5463540"/>
          </a:xfrm>
          <a:prstGeom prst="rect">
            <a:avLst/>
          </a:prstGeom>
        </p:spPr>
        <p:txBody>
          <a:bodyPr vert="horz" wrap="square" lIns="0" tIns="12700" rIns="0" bIns="0" rtlCol="0">
            <a:spAutoFit/>
          </a:bodyPr>
          <a:lstStyle/>
          <a:p>
            <a:pPr marL="12700" marR="1029335">
              <a:lnSpc>
                <a:spcPct val="139800"/>
              </a:lnSpc>
              <a:spcBef>
                <a:spcPts val="100"/>
              </a:spcBef>
            </a:pPr>
            <a:r>
              <a:rPr sz="2200" b="1" spc="-10" dirty="0">
                <a:latin typeface="Arial"/>
                <a:cs typeface="Arial"/>
              </a:rPr>
              <a:t>One </a:t>
            </a:r>
            <a:r>
              <a:rPr sz="2200" b="1" spc="-5" dirty="0">
                <a:latin typeface="Arial"/>
                <a:cs typeface="Arial"/>
              </a:rPr>
              <a:t>of the roles of advertising is to show consumers how </a:t>
            </a:r>
            <a:r>
              <a:rPr sz="2200" b="1" dirty="0">
                <a:latin typeface="Arial"/>
                <a:cs typeface="Arial"/>
              </a:rPr>
              <a:t>a  </a:t>
            </a:r>
            <a:r>
              <a:rPr sz="2200" b="1" spc="-5" dirty="0">
                <a:latin typeface="Arial"/>
                <a:cs typeface="Arial"/>
              </a:rPr>
              <a:t>particular brand is effective </a:t>
            </a:r>
            <a:r>
              <a:rPr sz="2200" b="1" dirty="0">
                <a:latin typeface="Arial"/>
                <a:cs typeface="Arial"/>
              </a:rPr>
              <a:t>in </a:t>
            </a:r>
            <a:r>
              <a:rPr sz="2200" b="1" spc="-5" dirty="0">
                <a:latin typeface="Arial"/>
                <a:cs typeface="Arial"/>
              </a:rPr>
              <a:t>meeting </a:t>
            </a:r>
            <a:r>
              <a:rPr sz="2200" b="1" dirty="0">
                <a:latin typeface="Arial"/>
                <a:cs typeface="Arial"/>
              </a:rPr>
              <a:t>a </a:t>
            </a:r>
            <a:r>
              <a:rPr sz="2200" b="1" spc="-5" dirty="0">
                <a:latin typeface="Arial"/>
                <a:cs typeface="Arial"/>
              </a:rPr>
              <a:t>need.</a:t>
            </a:r>
            <a:endParaRPr sz="2200">
              <a:latin typeface="Arial"/>
              <a:cs typeface="Arial"/>
            </a:endParaRPr>
          </a:p>
          <a:p>
            <a:pPr marL="12700" marR="5080">
              <a:lnSpc>
                <a:spcPct val="140200"/>
              </a:lnSpc>
              <a:spcBef>
                <a:spcPts val="535"/>
              </a:spcBef>
            </a:pPr>
            <a:r>
              <a:rPr sz="2200" b="1" dirty="0">
                <a:latin typeface="Arial"/>
                <a:cs typeface="Arial"/>
              </a:rPr>
              <a:t>The </a:t>
            </a:r>
            <a:r>
              <a:rPr sz="2200" b="1" spc="-5" dirty="0">
                <a:latin typeface="Arial"/>
                <a:cs typeface="Arial"/>
              </a:rPr>
              <a:t>effectiveness of advertising to </a:t>
            </a:r>
            <a:r>
              <a:rPr sz="2200" b="1" dirty="0">
                <a:latin typeface="Arial"/>
                <a:cs typeface="Arial"/>
              </a:rPr>
              <a:t>a </a:t>
            </a:r>
            <a:r>
              <a:rPr sz="2200" b="1" spc="-5" dirty="0">
                <a:latin typeface="Arial"/>
                <a:cs typeface="Arial"/>
              </a:rPr>
              <a:t>great extent must </a:t>
            </a:r>
            <a:r>
              <a:rPr sz="2200" b="1" dirty="0">
                <a:latin typeface="Arial"/>
                <a:cs typeface="Arial"/>
              </a:rPr>
              <a:t>be </a:t>
            </a:r>
            <a:r>
              <a:rPr sz="2200" b="1" spc="-5" dirty="0">
                <a:latin typeface="Arial"/>
                <a:cs typeface="Arial"/>
              </a:rPr>
              <a:t>based </a:t>
            </a:r>
            <a:r>
              <a:rPr sz="2200" b="1" dirty="0">
                <a:latin typeface="Arial"/>
                <a:cs typeface="Arial"/>
              </a:rPr>
              <a:t>on  </a:t>
            </a:r>
            <a:r>
              <a:rPr sz="2200" b="1" spc="-5" dirty="0">
                <a:latin typeface="Arial"/>
                <a:cs typeface="Arial"/>
              </a:rPr>
              <a:t>understanding the consumer</a:t>
            </a:r>
            <a:r>
              <a:rPr sz="2200" b="1" spc="-15" dirty="0">
                <a:latin typeface="Arial"/>
                <a:cs typeface="Arial"/>
              </a:rPr>
              <a:t> </a:t>
            </a:r>
            <a:r>
              <a:rPr sz="2200" b="1" spc="-5" dirty="0">
                <a:latin typeface="Arial"/>
                <a:cs typeface="Arial"/>
              </a:rPr>
              <a:t>behaviour.</a:t>
            </a:r>
            <a:endParaRPr sz="2200">
              <a:latin typeface="Arial"/>
              <a:cs typeface="Arial"/>
            </a:endParaRPr>
          </a:p>
          <a:p>
            <a:pPr marL="12700" marR="334010">
              <a:lnSpc>
                <a:spcPct val="140000"/>
              </a:lnSpc>
              <a:spcBef>
                <a:spcPts val="545"/>
              </a:spcBef>
            </a:pPr>
            <a:r>
              <a:rPr sz="2200" b="1" dirty="0">
                <a:latin typeface="Arial"/>
                <a:cs typeface="Arial"/>
              </a:rPr>
              <a:t>A </a:t>
            </a:r>
            <a:r>
              <a:rPr sz="2200" b="1" spc="-5" dirty="0">
                <a:latin typeface="Arial"/>
                <a:cs typeface="Arial"/>
              </a:rPr>
              <a:t>consumer behaviour comprises the entire consumer decisions  and activities connected </a:t>
            </a:r>
            <a:r>
              <a:rPr sz="2200" b="1" dirty="0">
                <a:latin typeface="Arial"/>
                <a:cs typeface="Arial"/>
              </a:rPr>
              <a:t>with </a:t>
            </a:r>
            <a:r>
              <a:rPr sz="2200" b="1" spc="-5" dirty="0">
                <a:latin typeface="Arial"/>
                <a:cs typeface="Arial"/>
              </a:rPr>
              <a:t>choosing, </a:t>
            </a:r>
            <a:r>
              <a:rPr sz="2200" b="1" spc="-10" dirty="0">
                <a:latin typeface="Arial"/>
                <a:cs typeface="Arial"/>
              </a:rPr>
              <a:t>buying, </a:t>
            </a:r>
            <a:r>
              <a:rPr sz="2200" b="1" spc="-5" dirty="0">
                <a:latin typeface="Arial"/>
                <a:cs typeface="Arial"/>
              </a:rPr>
              <a:t>using and  disposing of goods and services.</a:t>
            </a:r>
            <a:endParaRPr sz="2200">
              <a:latin typeface="Arial"/>
              <a:cs typeface="Arial"/>
            </a:endParaRPr>
          </a:p>
          <a:p>
            <a:pPr marL="12700" marR="455930">
              <a:lnSpc>
                <a:spcPct val="140000"/>
              </a:lnSpc>
              <a:spcBef>
                <a:spcPts val="545"/>
              </a:spcBef>
            </a:pPr>
            <a:r>
              <a:rPr sz="2200" b="1" spc="-10" dirty="0">
                <a:latin typeface="Arial"/>
                <a:cs typeface="Arial"/>
              </a:rPr>
              <a:t>Advertisers </a:t>
            </a:r>
            <a:r>
              <a:rPr sz="2200" b="1" spc="-5" dirty="0">
                <a:latin typeface="Arial"/>
                <a:cs typeface="Arial"/>
              </a:rPr>
              <a:t>have to pay attention to consumer behaviour that  occurs before the purchase and continues after the product has  been used.</a:t>
            </a:r>
            <a:endParaRPr sz="2200">
              <a:latin typeface="Arial"/>
              <a:cs typeface="Arial"/>
            </a:endParaRPr>
          </a:p>
          <a:p>
            <a:pPr marL="12700">
              <a:lnSpc>
                <a:spcPct val="100000"/>
              </a:lnSpc>
              <a:spcBef>
                <a:spcPts val="1600"/>
              </a:spcBef>
            </a:pPr>
            <a:r>
              <a:rPr sz="2200" b="1" spc="-5" dirty="0">
                <a:latin typeface="Arial"/>
                <a:cs typeface="Arial"/>
              </a:rPr>
              <a:t>Consumer behaviours are guided </a:t>
            </a:r>
            <a:r>
              <a:rPr sz="2200" b="1" dirty="0">
                <a:latin typeface="Arial"/>
                <a:cs typeface="Arial"/>
              </a:rPr>
              <a:t>by </a:t>
            </a:r>
            <a:r>
              <a:rPr sz="2200" b="1" spc="-5" dirty="0">
                <a:latin typeface="Arial"/>
                <a:cs typeface="Arial"/>
              </a:rPr>
              <a:t>external and internal</a:t>
            </a:r>
            <a:r>
              <a:rPr sz="2200" b="1" spc="-45" dirty="0">
                <a:latin typeface="Arial"/>
                <a:cs typeface="Arial"/>
              </a:rPr>
              <a:t> </a:t>
            </a:r>
            <a:r>
              <a:rPr sz="2200" b="1" spc="-5" dirty="0">
                <a:latin typeface="Arial"/>
                <a:cs typeface="Arial"/>
              </a:rPr>
              <a:t>factors.</a:t>
            </a:r>
            <a:endParaRPr sz="2200">
              <a:latin typeface="Arial"/>
              <a:cs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282950" y="151129"/>
            <a:ext cx="3716020" cy="513080"/>
          </a:xfrm>
          <a:prstGeom prst="rect">
            <a:avLst/>
          </a:prstGeom>
        </p:spPr>
        <p:txBody>
          <a:bodyPr vert="horz" wrap="square" lIns="0" tIns="12700" rIns="0" bIns="0" rtlCol="0">
            <a:spAutoFit/>
          </a:bodyPr>
          <a:lstStyle/>
          <a:p>
            <a:pPr marL="12700">
              <a:lnSpc>
                <a:spcPct val="100000"/>
              </a:lnSpc>
              <a:spcBef>
                <a:spcPts val="100"/>
              </a:spcBef>
            </a:pPr>
            <a:r>
              <a:rPr spc="-345" dirty="0"/>
              <a:t>External</a:t>
            </a:r>
            <a:r>
              <a:rPr spc="-240" dirty="0"/>
              <a:t> </a:t>
            </a:r>
            <a:r>
              <a:rPr spc="-325" dirty="0"/>
              <a:t>Influences</a:t>
            </a:r>
          </a:p>
        </p:txBody>
      </p:sp>
      <p:sp>
        <p:nvSpPr>
          <p:cNvPr id="3" name="object 3"/>
          <p:cNvSpPr/>
          <p:nvPr/>
        </p:nvSpPr>
        <p:spPr>
          <a:xfrm>
            <a:off x="420369" y="1343660"/>
            <a:ext cx="171450" cy="171450"/>
          </a:xfrm>
          <a:prstGeom prst="rect">
            <a:avLst/>
          </a:prstGeom>
          <a:blipFill>
            <a:blip r:embed="rId2" cstate="print"/>
            <a:stretch>
              <a:fillRect/>
            </a:stretch>
          </a:blipFill>
        </p:spPr>
        <p:txBody>
          <a:bodyPr wrap="square" lIns="0" tIns="0" rIns="0" bIns="0" rtlCol="0"/>
          <a:lstStyle/>
          <a:p>
            <a:endParaRPr/>
          </a:p>
        </p:txBody>
      </p:sp>
      <p:sp>
        <p:nvSpPr>
          <p:cNvPr id="4" name="object 4"/>
          <p:cNvSpPr txBox="1"/>
          <p:nvPr/>
        </p:nvSpPr>
        <p:spPr>
          <a:xfrm>
            <a:off x="407669" y="1249679"/>
            <a:ext cx="5188585" cy="4598670"/>
          </a:xfrm>
          <a:prstGeom prst="rect">
            <a:avLst/>
          </a:prstGeom>
        </p:spPr>
        <p:txBody>
          <a:bodyPr vert="horz" wrap="square" lIns="0" tIns="12700" rIns="0" bIns="0" rtlCol="0">
            <a:spAutoFit/>
          </a:bodyPr>
          <a:lstStyle/>
          <a:p>
            <a:pPr marL="431165">
              <a:lnSpc>
                <a:spcPct val="100000"/>
              </a:lnSpc>
              <a:spcBef>
                <a:spcPts val="100"/>
              </a:spcBef>
            </a:pPr>
            <a:r>
              <a:rPr sz="2200" b="1" spc="-5" dirty="0">
                <a:latin typeface="Arial"/>
                <a:cs typeface="Arial"/>
              </a:rPr>
              <a:t>External Influences</a:t>
            </a:r>
            <a:r>
              <a:rPr sz="2200" b="1" spc="5" dirty="0">
                <a:latin typeface="Arial"/>
                <a:cs typeface="Arial"/>
              </a:rPr>
              <a:t> </a:t>
            </a:r>
            <a:r>
              <a:rPr sz="2200" b="1" spc="-5" dirty="0">
                <a:latin typeface="Arial"/>
                <a:cs typeface="Arial"/>
              </a:rPr>
              <a:t>are;</a:t>
            </a:r>
            <a:endParaRPr sz="2200">
              <a:latin typeface="Arial"/>
              <a:cs typeface="Arial"/>
            </a:endParaRPr>
          </a:p>
          <a:p>
            <a:pPr>
              <a:lnSpc>
                <a:spcPct val="100000"/>
              </a:lnSpc>
              <a:spcBef>
                <a:spcPts val="45"/>
              </a:spcBef>
            </a:pPr>
            <a:endParaRPr sz="2500">
              <a:latin typeface="Arial"/>
              <a:cs typeface="Arial"/>
            </a:endParaRPr>
          </a:p>
          <a:p>
            <a:pPr marL="431800" indent="-419100">
              <a:lnSpc>
                <a:spcPct val="100000"/>
              </a:lnSpc>
              <a:buSzPct val="84090"/>
              <a:buAutoNum type="arabicPeriod"/>
              <a:tabLst>
                <a:tab pos="431165" algn="l"/>
                <a:tab pos="431800" algn="l"/>
              </a:tabLst>
            </a:pPr>
            <a:r>
              <a:rPr sz="2200" b="1" spc="-5" dirty="0">
                <a:latin typeface="Arial"/>
                <a:cs typeface="Arial"/>
              </a:rPr>
              <a:t>Family and household</a:t>
            </a:r>
            <a:r>
              <a:rPr sz="2200" b="1" spc="-45" dirty="0">
                <a:latin typeface="Arial"/>
                <a:cs typeface="Arial"/>
              </a:rPr>
              <a:t> </a:t>
            </a:r>
            <a:r>
              <a:rPr sz="2200" b="1" spc="-5" dirty="0">
                <a:latin typeface="Arial"/>
                <a:cs typeface="Arial"/>
              </a:rPr>
              <a:t>influence</a:t>
            </a:r>
            <a:endParaRPr sz="2200">
              <a:latin typeface="Arial"/>
              <a:cs typeface="Arial"/>
            </a:endParaRPr>
          </a:p>
          <a:p>
            <a:pPr>
              <a:lnSpc>
                <a:spcPct val="100000"/>
              </a:lnSpc>
              <a:spcBef>
                <a:spcPts val="45"/>
              </a:spcBef>
              <a:buFont typeface="Arial"/>
              <a:buAutoNum type="arabicPeriod"/>
            </a:pPr>
            <a:endParaRPr sz="2500">
              <a:latin typeface="Arial"/>
              <a:cs typeface="Arial"/>
            </a:endParaRPr>
          </a:p>
          <a:p>
            <a:pPr marL="431800" indent="-419100">
              <a:lnSpc>
                <a:spcPct val="100000"/>
              </a:lnSpc>
              <a:buSzPct val="84090"/>
              <a:buAutoNum type="arabicPeriod"/>
              <a:tabLst>
                <a:tab pos="431165" algn="l"/>
                <a:tab pos="431800" algn="l"/>
              </a:tabLst>
            </a:pPr>
            <a:r>
              <a:rPr sz="2200" b="1" spc="-5" dirty="0">
                <a:latin typeface="Arial"/>
                <a:cs typeface="Arial"/>
              </a:rPr>
              <a:t>Opinion leaders and </a:t>
            </a:r>
            <a:r>
              <a:rPr sz="2200" b="1" dirty="0">
                <a:latin typeface="Arial"/>
                <a:cs typeface="Arial"/>
              </a:rPr>
              <a:t>word of</a:t>
            </a:r>
            <a:r>
              <a:rPr sz="2200" b="1" spc="-65" dirty="0">
                <a:latin typeface="Arial"/>
                <a:cs typeface="Arial"/>
              </a:rPr>
              <a:t> </a:t>
            </a:r>
            <a:r>
              <a:rPr sz="2200" b="1" spc="-5" dirty="0">
                <a:latin typeface="Arial"/>
                <a:cs typeface="Arial"/>
              </a:rPr>
              <a:t>mouth</a:t>
            </a:r>
            <a:endParaRPr sz="2200">
              <a:latin typeface="Arial"/>
              <a:cs typeface="Arial"/>
            </a:endParaRPr>
          </a:p>
          <a:p>
            <a:pPr>
              <a:lnSpc>
                <a:spcPct val="100000"/>
              </a:lnSpc>
              <a:spcBef>
                <a:spcPts val="55"/>
              </a:spcBef>
              <a:buFont typeface="Arial"/>
              <a:buAutoNum type="arabicPeriod"/>
            </a:pPr>
            <a:endParaRPr sz="2500">
              <a:latin typeface="Arial"/>
              <a:cs typeface="Arial"/>
            </a:endParaRPr>
          </a:p>
          <a:p>
            <a:pPr marL="431800" indent="-419100">
              <a:lnSpc>
                <a:spcPct val="100000"/>
              </a:lnSpc>
              <a:buSzPct val="84090"/>
              <a:buAutoNum type="arabicPeriod"/>
              <a:tabLst>
                <a:tab pos="431165" algn="l"/>
                <a:tab pos="431800" algn="l"/>
              </a:tabLst>
            </a:pPr>
            <a:r>
              <a:rPr sz="2200" b="1" spc="-5" dirty="0">
                <a:latin typeface="Arial"/>
                <a:cs typeface="Arial"/>
              </a:rPr>
              <a:t>Reference</a:t>
            </a:r>
            <a:r>
              <a:rPr sz="2200" b="1" spc="-10" dirty="0">
                <a:latin typeface="Arial"/>
                <a:cs typeface="Arial"/>
              </a:rPr>
              <a:t> </a:t>
            </a:r>
            <a:r>
              <a:rPr sz="2200" b="1" spc="-5" dirty="0">
                <a:latin typeface="Arial"/>
                <a:cs typeface="Arial"/>
              </a:rPr>
              <a:t>groups</a:t>
            </a:r>
            <a:endParaRPr sz="2200">
              <a:latin typeface="Arial"/>
              <a:cs typeface="Arial"/>
            </a:endParaRPr>
          </a:p>
          <a:p>
            <a:pPr>
              <a:lnSpc>
                <a:spcPct val="100000"/>
              </a:lnSpc>
              <a:spcBef>
                <a:spcPts val="45"/>
              </a:spcBef>
              <a:buFont typeface="Arial"/>
              <a:buAutoNum type="arabicPeriod"/>
            </a:pPr>
            <a:endParaRPr sz="2500">
              <a:latin typeface="Arial"/>
              <a:cs typeface="Arial"/>
            </a:endParaRPr>
          </a:p>
          <a:p>
            <a:pPr marL="431800" indent="-419100">
              <a:lnSpc>
                <a:spcPct val="100000"/>
              </a:lnSpc>
              <a:buSzPct val="84090"/>
              <a:buAutoNum type="arabicPeriod"/>
              <a:tabLst>
                <a:tab pos="431165" algn="l"/>
                <a:tab pos="431800" algn="l"/>
              </a:tabLst>
            </a:pPr>
            <a:r>
              <a:rPr sz="2200" b="1" spc="-5" dirty="0">
                <a:latin typeface="Arial"/>
                <a:cs typeface="Arial"/>
              </a:rPr>
              <a:t>Social</a:t>
            </a:r>
            <a:r>
              <a:rPr sz="2200" b="1" spc="-15" dirty="0">
                <a:latin typeface="Arial"/>
                <a:cs typeface="Arial"/>
              </a:rPr>
              <a:t> </a:t>
            </a:r>
            <a:r>
              <a:rPr sz="2200" b="1" spc="-5" dirty="0">
                <a:latin typeface="Arial"/>
                <a:cs typeface="Arial"/>
              </a:rPr>
              <a:t>class</a:t>
            </a:r>
            <a:endParaRPr sz="2200">
              <a:latin typeface="Arial"/>
              <a:cs typeface="Arial"/>
            </a:endParaRPr>
          </a:p>
          <a:p>
            <a:pPr>
              <a:lnSpc>
                <a:spcPct val="100000"/>
              </a:lnSpc>
              <a:spcBef>
                <a:spcPts val="45"/>
              </a:spcBef>
              <a:buFont typeface="Arial"/>
              <a:buAutoNum type="arabicPeriod"/>
            </a:pPr>
            <a:endParaRPr sz="2500">
              <a:latin typeface="Arial"/>
              <a:cs typeface="Arial"/>
            </a:endParaRPr>
          </a:p>
          <a:p>
            <a:pPr marL="431800" indent="-419100">
              <a:lnSpc>
                <a:spcPct val="100000"/>
              </a:lnSpc>
              <a:buSzPct val="84090"/>
              <a:buAutoNum type="arabicPeriod"/>
              <a:tabLst>
                <a:tab pos="431165" algn="l"/>
                <a:tab pos="431800" algn="l"/>
              </a:tabLst>
            </a:pPr>
            <a:r>
              <a:rPr sz="2200" b="1" spc="-5" dirty="0">
                <a:latin typeface="Arial"/>
                <a:cs typeface="Arial"/>
              </a:rPr>
              <a:t>Culture, subculture and core</a:t>
            </a:r>
            <a:r>
              <a:rPr sz="2200" b="1" spc="-60" dirty="0">
                <a:latin typeface="Arial"/>
                <a:cs typeface="Arial"/>
              </a:rPr>
              <a:t> </a:t>
            </a:r>
            <a:r>
              <a:rPr sz="2200" b="1" spc="-5" dirty="0">
                <a:latin typeface="Arial"/>
                <a:cs typeface="Arial"/>
              </a:rPr>
              <a:t>values</a:t>
            </a:r>
            <a:endParaRPr sz="2200">
              <a:latin typeface="Arial"/>
              <a:cs typeface="Arial"/>
            </a:endParaRPr>
          </a:p>
          <a:p>
            <a:pPr>
              <a:lnSpc>
                <a:spcPct val="100000"/>
              </a:lnSpc>
              <a:spcBef>
                <a:spcPts val="45"/>
              </a:spcBef>
              <a:buFont typeface="Arial"/>
              <a:buAutoNum type="arabicPeriod"/>
            </a:pPr>
            <a:endParaRPr sz="2500">
              <a:latin typeface="Arial"/>
              <a:cs typeface="Arial"/>
            </a:endParaRPr>
          </a:p>
          <a:p>
            <a:pPr marL="431800" indent="-419100">
              <a:lnSpc>
                <a:spcPct val="100000"/>
              </a:lnSpc>
              <a:buSzPct val="84090"/>
              <a:buAutoNum type="arabicPeriod"/>
              <a:tabLst>
                <a:tab pos="431165" algn="l"/>
                <a:tab pos="431800" algn="l"/>
              </a:tabLst>
            </a:pPr>
            <a:r>
              <a:rPr sz="2200" b="1" spc="-5" dirty="0">
                <a:latin typeface="Arial"/>
                <a:cs typeface="Arial"/>
              </a:rPr>
              <a:t>Situational</a:t>
            </a:r>
            <a:r>
              <a:rPr sz="2200" b="1" spc="-15" dirty="0">
                <a:latin typeface="Arial"/>
                <a:cs typeface="Arial"/>
              </a:rPr>
              <a:t> </a:t>
            </a:r>
            <a:r>
              <a:rPr sz="2200" b="1" spc="-5" dirty="0">
                <a:latin typeface="Arial"/>
                <a:cs typeface="Arial"/>
              </a:rPr>
              <a:t>influence</a:t>
            </a:r>
            <a:endParaRPr sz="2200">
              <a:latin typeface="Arial"/>
              <a:cs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50240" y="184150"/>
            <a:ext cx="8982075" cy="452120"/>
          </a:xfrm>
          <a:prstGeom prst="rect">
            <a:avLst/>
          </a:prstGeom>
        </p:spPr>
        <p:txBody>
          <a:bodyPr vert="horz" wrap="square" lIns="0" tIns="12700" rIns="0" bIns="0" rtlCol="0">
            <a:spAutoFit/>
          </a:bodyPr>
          <a:lstStyle/>
          <a:p>
            <a:pPr marL="12700">
              <a:lnSpc>
                <a:spcPct val="100000"/>
              </a:lnSpc>
              <a:spcBef>
                <a:spcPts val="100"/>
              </a:spcBef>
            </a:pPr>
            <a:r>
              <a:rPr sz="2800" spc="-305" dirty="0"/>
              <a:t>External </a:t>
            </a:r>
            <a:r>
              <a:rPr sz="2800" spc="-275" dirty="0"/>
              <a:t>Influences- </a:t>
            </a:r>
            <a:r>
              <a:rPr sz="2800" spc="-270" dirty="0"/>
              <a:t>Family </a:t>
            </a:r>
            <a:r>
              <a:rPr sz="2800" spc="-155" dirty="0"/>
              <a:t>and </a:t>
            </a:r>
            <a:r>
              <a:rPr sz="2800" spc="-240" dirty="0"/>
              <a:t>household</a:t>
            </a:r>
            <a:r>
              <a:rPr sz="2800" spc="114" dirty="0"/>
              <a:t> </a:t>
            </a:r>
            <a:r>
              <a:rPr sz="2800" spc="-220" dirty="0"/>
              <a:t>influence</a:t>
            </a:r>
            <a:endParaRPr sz="2800"/>
          </a:p>
        </p:txBody>
      </p:sp>
      <p:sp>
        <p:nvSpPr>
          <p:cNvPr id="3" name="object 3"/>
          <p:cNvSpPr/>
          <p:nvPr/>
        </p:nvSpPr>
        <p:spPr>
          <a:xfrm>
            <a:off x="420369" y="1295400"/>
            <a:ext cx="171450" cy="17145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420369" y="2034539"/>
            <a:ext cx="171450" cy="171450"/>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420369" y="2774950"/>
            <a:ext cx="171450" cy="171450"/>
          </a:xfrm>
          <a:prstGeom prst="rect">
            <a:avLst/>
          </a:prstGeom>
          <a:blipFill>
            <a:blip r:embed="rId2" cstate="print"/>
            <a:stretch>
              <a:fillRect/>
            </a:stretch>
          </a:blipFill>
        </p:spPr>
        <p:txBody>
          <a:bodyPr wrap="square" lIns="0" tIns="0" rIns="0" bIns="0" rtlCol="0"/>
          <a:lstStyle/>
          <a:p>
            <a:endParaRPr/>
          </a:p>
        </p:txBody>
      </p:sp>
      <p:sp>
        <p:nvSpPr>
          <p:cNvPr id="6" name="object 6"/>
          <p:cNvSpPr/>
          <p:nvPr/>
        </p:nvSpPr>
        <p:spPr>
          <a:xfrm>
            <a:off x="420369" y="3515359"/>
            <a:ext cx="171450" cy="171450"/>
          </a:xfrm>
          <a:prstGeom prst="rect">
            <a:avLst/>
          </a:prstGeom>
          <a:blipFill>
            <a:blip r:embed="rId2" cstate="print"/>
            <a:stretch>
              <a:fillRect/>
            </a:stretch>
          </a:blipFill>
        </p:spPr>
        <p:txBody>
          <a:bodyPr wrap="square" lIns="0" tIns="0" rIns="0" bIns="0" rtlCol="0"/>
          <a:lstStyle/>
          <a:p>
            <a:endParaRPr/>
          </a:p>
        </p:txBody>
      </p:sp>
      <p:sp>
        <p:nvSpPr>
          <p:cNvPr id="7" name="object 7"/>
          <p:cNvSpPr/>
          <p:nvPr/>
        </p:nvSpPr>
        <p:spPr>
          <a:xfrm>
            <a:off x="420369" y="4255770"/>
            <a:ext cx="171450" cy="171450"/>
          </a:xfrm>
          <a:prstGeom prst="rect">
            <a:avLst/>
          </a:prstGeom>
          <a:blipFill>
            <a:blip r:embed="rId2" cstate="print"/>
            <a:stretch>
              <a:fillRect/>
            </a:stretch>
          </a:blipFill>
        </p:spPr>
        <p:txBody>
          <a:bodyPr wrap="square" lIns="0" tIns="0" rIns="0" bIns="0" rtlCol="0"/>
          <a:lstStyle/>
          <a:p>
            <a:endParaRPr/>
          </a:p>
        </p:txBody>
      </p:sp>
      <p:sp>
        <p:nvSpPr>
          <p:cNvPr id="8" name="object 8"/>
          <p:cNvSpPr/>
          <p:nvPr/>
        </p:nvSpPr>
        <p:spPr>
          <a:xfrm>
            <a:off x="420369" y="5330190"/>
            <a:ext cx="171450" cy="171450"/>
          </a:xfrm>
          <a:prstGeom prst="rect">
            <a:avLst/>
          </a:prstGeom>
          <a:blipFill>
            <a:blip r:embed="rId2" cstate="print"/>
            <a:stretch>
              <a:fillRect/>
            </a:stretch>
          </a:blipFill>
        </p:spPr>
        <p:txBody>
          <a:bodyPr wrap="square" lIns="0" tIns="0" rIns="0" bIns="0" rtlCol="0"/>
          <a:lstStyle/>
          <a:p>
            <a:endParaRPr/>
          </a:p>
        </p:txBody>
      </p:sp>
      <p:sp>
        <p:nvSpPr>
          <p:cNvPr id="9" name="object 9"/>
          <p:cNvSpPr txBox="1"/>
          <p:nvPr/>
        </p:nvSpPr>
        <p:spPr>
          <a:xfrm>
            <a:off x="407669" y="726440"/>
            <a:ext cx="9250680" cy="5541010"/>
          </a:xfrm>
          <a:prstGeom prst="rect">
            <a:avLst/>
          </a:prstGeom>
        </p:spPr>
        <p:txBody>
          <a:bodyPr vert="horz" wrap="square" lIns="0" tIns="82550" rIns="0" bIns="0" rtlCol="0">
            <a:spAutoFit/>
          </a:bodyPr>
          <a:lstStyle/>
          <a:p>
            <a:pPr marL="12700">
              <a:lnSpc>
                <a:spcPct val="100000"/>
              </a:lnSpc>
              <a:spcBef>
                <a:spcPts val="650"/>
              </a:spcBef>
              <a:tabLst>
                <a:tab pos="431165" algn="l"/>
              </a:tabLst>
            </a:pPr>
            <a:r>
              <a:rPr sz="1850" b="1" spc="5" dirty="0">
                <a:solidFill>
                  <a:srgbClr val="990000"/>
                </a:solidFill>
                <a:latin typeface="Arial"/>
                <a:cs typeface="Arial"/>
              </a:rPr>
              <a:t>1.	</a:t>
            </a:r>
            <a:r>
              <a:rPr sz="2200" b="1" spc="-5" dirty="0">
                <a:solidFill>
                  <a:srgbClr val="990000"/>
                </a:solidFill>
                <a:latin typeface="Arial"/>
                <a:cs typeface="Arial"/>
              </a:rPr>
              <a:t>Family and household</a:t>
            </a:r>
            <a:r>
              <a:rPr sz="2200" b="1" spc="-35" dirty="0">
                <a:solidFill>
                  <a:srgbClr val="990000"/>
                </a:solidFill>
                <a:latin typeface="Arial"/>
                <a:cs typeface="Arial"/>
              </a:rPr>
              <a:t> </a:t>
            </a:r>
            <a:r>
              <a:rPr sz="2200" b="1" spc="-5" dirty="0">
                <a:solidFill>
                  <a:srgbClr val="990000"/>
                </a:solidFill>
                <a:latin typeface="Arial"/>
                <a:cs typeface="Arial"/>
              </a:rPr>
              <a:t>influence:</a:t>
            </a:r>
            <a:endParaRPr sz="2200">
              <a:latin typeface="Arial"/>
              <a:cs typeface="Arial"/>
            </a:endParaRPr>
          </a:p>
          <a:p>
            <a:pPr marL="431165" marR="5080">
              <a:lnSpc>
                <a:spcPts val="2630"/>
              </a:lnSpc>
              <a:spcBef>
                <a:spcPts val="645"/>
              </a:spcBef>
            </a:pPr>
            <a:r>
              <a:rPr sz="2200" b="1" spc="-10" dirty="0">
                <a:latin typeface="Arial"/>
                <a:cs typeface="Arial"/>
              </a:rPr>
              <a:t>Over </a:t>
            </a:r>
            <a:r>
              <a:rPr sz="2200" b="1" spc="-5" dirty="0">
                <a:latin typeface="Arial"/>
                <a:cs typeface="Arial"/>
              </a:rPr>
              <a:t>the last four five decades the traditional family structures are  changing.</a:t>
            </a:r>
            <a:endParaRPr sz="2200">
              <a:latin typeface="Arial"/>
              <a:cs typeface="Arial"/>
            </a:endParaRPr>
          </a:p>
          <a:p>
            <a:pPr marL="431165" marR="556260">
              <a:lnSpc>
                <a:spcPct val="100000"/>
              </a:lnSpc>
              <a:spcBef>
                <a:spcPts val="464"/>
              </a:spcBef>
            </a:pPr>
            <a:r>
              <a:rPr sz="2200" b="1" spc="-10" dirty="0">
                <a:latin typeface="Arial"/>
                <a:cs typeface="Arial"/>
              </a:rPr>
              <a:t>As </a:t>
            </a:r>
            <a:r>
              <a:rPr sz="2200" b="1" dirty="0">
                <a:latin typeface="Arial"/>
                <a:cs typeface="Arial"/>
              </a:rPr>
              <a:t>a </a:t>
            </a:r>
            <a:r>
              <a:rPr sz="2200" b="1" spc="-5" dirty="0">
                <a:latin typeface="Arial"/>
                <a:cs typeface="Arial"/>
              </a:rPr>
              <a:t>result the researchers now look into household influence  rather than the family influence for their</a:t>
            </a:r>
            <a:r>
              <a:rPr sz="2200" b="1" spc="-25" dirty="0">
                <a:latin typeface="Arial"/>
                <a:cs typeface="Arial"/>
              </a:rPr>
              <a:t> </a:t>
            </a:r>
            <a:r>
              <a:rPr sz="2200" b="1" spc="-10" dirty="0">
                <a:latin typeface="Arial"/>
                <a:cs typeface="Arial"/>
              </a:rPr>
              <a:t>study.</a:t>
            </a:r>
            <a:endParaRPr sz="2200">
              <a:latin typeface="Arial"/>
              <a:cs typeface="Arial"/>
            </a:endParaRPr>
          </a:p>
          <a:p>
            <a:pPr marL="431165" marR="299085">
              <a:lnSpc>
                <a:spcPct val="100000"/>
              </a:lnSpc>
              <a:spcBef>
                <a:spcPts val="550"/>
              </a:spcBef>
            </a:pPr>
            <a:r>
              <a:rPr sz="2200" b="1" dirty="0">
                <a:latin typeface="Arial"/>
                <a:cs typeface="Arial"/>
              </a:rPr>
              <a:t>A </a:t>
            </a:r>
            <a:r>
              <a:rPr sz="2200" b="1" spc="-5" dirty="0">
                <a:latin typeface="Arial"/>
                <a:cs typeface="Arial"/>
              </a:rPr>
              <a:t>household differs from </a:t>
            </a:r>
            <a:r>
              <a:rPr sz="2200" b="1" dirty="0">
                <a:latin typeface="Arial"/>
                <a:cs typeface="Arial"/>
              </a:rPr>
              <a:t>a </a:t>
            </a:r>
            <a:r>
              <a:rPr sz="2200" b="1" spc="-5" dirty="0">
                <a:latin typeface="Arial"/>
                <a:cs typeface="Arial"/>
              </a:rPr>
              <a:t>family in that it includes all members  living under one roof regardless of their blood</a:t>
            </a:r>
            <a:r>
              <a:rPr sz="2200" b="1" dirty="0">
                <a:latin typeface="Arial"/>
                <a:cs typeface="Arial"/>
              </a:rPr>
              <a:t> </a:t>
            </a:r>
            <a:r>
              <a:rPr sz="2200" b="1" spc="-5" dirty="0">
                <a:latin typeface="Arial"/>
                <a:cs typeface="Arial"/>
              </a:rPr>
              <a:t>relationships.</a:t>
            </a:r>
            <a:endParaRPr sz="2200">
              <a:latin typeface="Arial"/>
              <a:cs typeface="Arial"/>
            </a:endParaRPr>
          </a:p>
          <a:p>
            <a:pPr marL="431165" marR="384175">
              <a:lnSpc>
                <a:spcPct val="100000"/>
              </a:lnSpc>
              <a:spcBef>
                <a:spcPts val="550"/>
              </a:spcBef>
            </a:pPr>
            <a:r>
              <a:rPr sz="2200" b="1" spc="-5" dirty="0">
                <a:latin typeface="Arial"/>
                <a:cs typeface="Arial"/>
              </a:rPr>
              <a:t>This could include single parent homes, step- families, persons  living together </a:t>
            </a:r>
            <a:r>
              <a:rPr sz="2200" b="1" dirty="0">
                <a:latin typeface="Arial"/>
                <a:cs typeface="Arial"/>
              </a:rPr>
              <a:t>without </a:t>
            </a:r>
            <a:r>
              <a:rPr sz="2200" b="1" spc="-5" dirty="0">
                <a:latin typeface="Arial"/>
                <a:cs typeface="Arial"/>
              </a:rPr>
              <a:t>marriage and persons living</a:t>
            </a:r>
            <a:r>
              <a:rPr sz="2200" b="1" spc="-25" dirty="0">
                <a:latin typeface="Arial"/>
                <a:cs typeface="Arial"/>
              </a:rPr>
              <a:t> </a:t>
            </a:r>
            <a:r>
              <a:rPr sz="2200" b="1" spc="-5" dirty="0">
                <a:latin typeface="Arial"/>
                <a:cs typeface="Arial"/>
              </a:rPr>
              <a:t>alone.</a:t>
            </a:r>
            <a:endParaRPr sz="2200">
              <a:latin typeface="Arial"/>
              <a:cs typeface="Arial"/>
            </a:endParaRPr>
          </a:p>
          <a:p>
            <a:pPr marL="431165" marR="52069">
              <a:lnSpc>
                <a:spcPct val="100000"/>
              </a:lnSpc>
              <a:spcBef>
                <a:spcPts val="550"/>
              </a:spcBef>
            </a:pPr>
            <a:r>
              <a:rPr sz="2200" b="1" spc="-5" dirty="0">
                <a:latin typeface="Arial"/>
                <a:cs typeface="Arial"/>
              </a:rPr>
              <a:t>Family and household members play important role in purchasing  decisions that effect themselves </a:t>
            </a:r>
            <a:r>
              <a:rPr sz="2200" b="1" dirty="0">
                <a:latin typeface="Arial"/>
                <a:cs typeface="Arial"/>
              </a:rPr>
              <a:t>as well as </a:t>
            </a:r>
            <a:r>
              <a:rPr sz="2200" b="1" spc="-5" dirty="0">
                <a:latin typeface="Arial"/>
                <a:cs typeface="Arial"/>
              </a:rPr>
              <a:t>other members of the  </a:t>
            </a:r>
            <a:r>
              <a:rPr sz="2200" b="1" spc="-10" dirty="0">
                <a:latin typeface="Arial"/>
                <a:cs typeface="Arial"/>
              </a:rPr>
              <a:t>family/</a:t>
            </a:r>
            <a:r>
              <a:rPr sz="2200" b="1" dirty="0">
                <a:latin typeface="Arial"/>
                <a:cs typeface="Arial"/>
              </a:rPr>
              <a:t> </a:t>
            </a:r>
            <a:r>
              <a:rPr sz="2200" b="1" spc="-5" dirty="0">
                <a:latin typeface="Arial"/>
                <a:cs typeface="Arial"/>
              </a:rPr>
              <a:t>household.</a:t>
            </a:r>
            <a:endParaRPr sz="2200">
              <a:latin typeface="Arial"/>
              <a:cs typeface="Arial"/>
            </a:endParaRPr>
          </a:p>
          <a:p>
            <a:pPr marL="431165" marR="792480">
              <a:lnSpc>
                <a:spcPct val="100000"/>
              </a:lnSpc>
              <a:spcBef>
                <a:spcPts val="540"/>
              </a:spcBef>
            </a:pPr>
            <a:r>
              <a:rPr sz="2200" b="1" dirty="0">
                <a:latin typeface="Arial"/>
                <a:cs typeface="Arial"/>
              </a:rPr>
              <a:t>The </a:t>
            </a:r>
            <a:r>
              <a:rPr sz="2200" b="1" spc="-5" dirty="0">
                <a:latin typeface="Arial"/>
                <a:cs typeface="Arial"/>
              </a:rPr>
              <a:t>advertisers </a:t>
            </a:r>
            <a:r>
              <a:rPr sz="2200" b="1" spc="-10" dirty="0">
                <a:latin typeface="Arial"/>
                <a:cs typeface="Arial"/>
              </a:rPr>
              <a:t>trying </a:t>
            </a:r>
            <a:r>
              <a:rPr sz="2200" b="1" dirty="0">
                <a:latin typeface="Arial"/>
                <a:cs typeface="Arial"/>
              </a:rPr>
              <a:t>to </a:t>
            </a:r>
            <a:r>
              <a:rPr sz="2200" b="1" spc="-5" dirty="0">
                <a:latin typeface="Arial"/>
                <a:cs typeface="Arial"/>
              </a:rPr>
              <a:t>sell products need </a:t>
            </a:r>
            <a:r>
              <a:rPr sz="2200" b="1" dirty="0">
                <a:latin typeface="Arial"/>
                <a:cs typeface="Arial"/>
              </a:rPr>
              <a:t>to </a:t>
            </a:r>
            <a:r>
              <a:rPr sz="2200" b="1" spc="-5" dirty="0">
                <a:latin typeface="Arial"/>
                <a:cs typeface="Arial"/>
              </a:rPr>
              <a:t>take into  consideration the primary decision maker for purchases in </a:t>
            </a:r>
            <a:r>
              <a:rPr sz="2200" b="1" dirty="0">
                <a:latin typeface="Arial"/>
                <a:cs typeface="Arial"/>
              </a:rPr>
              <a:t>a  </a:t>
            </a:r>
            <a:r>
              <a:rPr sz="2200" b="1" spc="-5" dirty="0">
                <a:latin typeface="Arial"/>
                <a:cs typeface="Arial"/>
              </a:rPr>
              <a:t>family/household.</a:t>
            </a:r>
            <a:endParaRPr sz="2200">
              <a:latin typeface="Arial"/>
              <a:cs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46379" y="184150"/>
            <a:ext cx="9688195" cy="452120"/>
          </a:xfrm>
          <a:prstGeom prst="rect">
            <a:avLst/>
          </a:prstGeom>
        </p:spPr>
        <p:txBody>
          <a:bodyPr vert="horz" wrap="square" lIns="0" tIns="12700" rIns="0" bIns="0" rtlCol="0">
            <a:spAutoFit/>
          </a:bodyPr>
          <a:lstStyle/>
          <a:p>
            <a:pPr marL="12700">
              <a:lnSpc>
                <a:spcPct val="100000"/>
              </a:lnSpc>
              <a:spcBef>
                <a:spcPts val="100"/>
              </a:spcBef>
            </a:pPr>
            <a:r>
              <a:rPr sz="2800" spc="-305" dirty="0"/>
              <a:t>External </a:t>
            </a:r>
            <a:r>
              <a:rPr sz="2800" spc="-285" dirty="0"/>
              <a:t>Influences </a:t>
            </a:r>
            <a:r>
              <a:rPr sz="2800" spc="-170" dirty="0"/>
              <a:t>- </a:t>
            </a:r>
            <a:r>
              <a:rPr sz="2800" spc="-215" dirty="0"/>
              <a:t>Opinion </a:t>
            </a:r>
            <a:r>
              <a:rPr sz="2800" spc="-220" dirty="0"/>
              <a:t>leaders </a:t>
            </a:r>
            <a:r>
              <a:rPr sz="2800" spc="-155" dirty="0"/>
              <a:t>and </a:t>
            </a:r>
            <a:r>
              <a:rPr sz="2800" spc="-315" dirty="0"/>
              <a:t>word </a:t>
            </a:r>
            <a:r>
              <a:rPr sz="2800" spc="-270" dirty="0"/>
              <a:t>of</a:t>
            </a:r>
            <a:r>
              <a:rPr sz="2800" spc="215" dirty="0"/>
              <a:t> </a:t>
            </a:r>
            <a:r>
              <a:rPr sz="2800" spc="-315" dirty="0"/>
              <a:t>mouth</a:t>
            </a:r>
            <a:endParaRPr sz="2800"/>
          </a:p>
        </p:txBody>
      </p:sp>
      <p:sp>
        <p:nvSpPr>
          <p:cNvPr id="3" name="object 3"/>
          <p:cNvSpPr/>
          <p:nvPr/>
        </p:nvSpPr>
        <p:spPr>
          <a:xfrm>
            <a:off x="420369" y="1563369"/>
            <a:ext cx="171450" cy="17145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420369" y="2570479"/>
            <a:ext cx="171450" cy="171450"/>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420369" y="3578859"/>
            <a:ext cx="171450" cy="171450"/>
          </a:xfrm>
          <a:prstGeom prst="rect">
            <a:avLst/>
          </a:prstGeom>
          <a:blipFill>
            <a:blip r:embed="rId2" cstate="print"/>
            <a:stretch>
              <a:fillRect/>
            </a:stretch>
          </a:blipFill>
        </p:spPr>
        <p:txBody>
          <a:bodyPr wrap="square" lIns="0" tIns="0" rIns="0" bIns="0" rtlCol="0"/>
          <a:lstStyle/>
          <a:p>
            <a:endParaRPr/>
          </a:p>
        </p:txBody>
      </p:sp>
      <p:sp>
        <p:nvSpPr>
          <p:cNvPr id="6" name="object 6"/>
          <p:cNvSpPr/>
          <p:nvPr/>
        </p:nvSpPr>
        <p:spPr>
          <a:xfrm>
            <a:off x="420369" y="4117340"/>
            <a:ext cx="171450" cy="171450"/>
          </a:xfrm>
          <a:prstGeom prst="rect">
            <a:avLst/>
          </a:prstGeom>
          <a:blipFill>
            <a:blip r:embed="rId2" cstate="print"/>
            <a:stretch>
              <a:fillRect/>
            </a:stretch>
          </a:blipFill>
        </p:spPr>
        <p:txBody>
          <a:bodyPr wrap="square" lIns="0" tIns="0" rIns="0" bIns="0" rtlCol="0"/>
          <a:lstStyle/>
          <a:p>
            <a:endParaRPr/>
          </a:p>
        </p:txBody>
      </p:sp>
      <p:sp>
        <p:nvSpPr>
          <p:cNvPr id="7" name="object 7"/>
          <p:cNvSpPr/>
          <p:nvPr/>
        </p:nvSpPr>
        <p:spPr>
          <a:xfrm>
            <a:off x="420369" y="4657090"/>
            <a:ext cx="171450" cy="171450"/>
          </a:xfrm>
          <a:prstGeom prst="rect">
            <a:avLst/>
          </a:prstGeom>
          <a:blipFill>
            <a:blip r:embed="rId2" cstate="print"/>
            <a:stretch>
              <a:fillRect/>
            </a:stretch>
          </a:blipFill>
        </p:spPr>
        <p:txBody>
          <a:bodyPr wrap="square" lIns="0" tIns="0" rIns="0" bIns="0" rtlCol="0"/>
          <a:lstStyle/>
          <a:p>
            <a:endParaRPr/>
          </a:p>
        </p:txBody>
      </p:sp>
      <p:sp>
        <p:nvSpPr>
          <p:cNvPr id="8" name="object 8"/>
          <p:cNvSpPr/>
          <p:nvPr/>
        </p:nvSpPr>
        <p:spPr>
          <a:xfrm>
            <a:off x="420369" y="5665470"/>
            <a:ext cx="171450" cy="171450"/>
          </a:xfrm>
          <a:prstGeom prst="rect">
            <a:avLst/>
          </a:prstGeom>
          <a:blipFill>
            <a:blip r:embed="rId2" cstate="print"/>
            <a:stretch>
              <a:fillRect/>
            </a:stretch>
          </a:blipFill>
        </p:spPr>
        <p:txBody>
          <a:bodyPr wrap="square" lIns="0" tIns="0" rIns="0" bIns="0" rtlCol="0"/>
          <a:lstStyle/>
          <a:p>
            <a:endParaRPr/>
          </a:p>
        </p:txBody>
      </p:sp>
      <p:sp>
        <p:nvSpPr>
          <p:cNvPr id="9" name="object 9"/>
          <p:cNvSpPr txBox="1"/>
          <p:nvPr/>
        </p:nvSpPr>
        <p:spPr>
          <a:xfrm>
            <a:off x="407669" y="929640"/>
            <a:ext cx="9272270" cy="5471160"/>
          </a:xfrm>
          <a:prstGeom prst="rect">
            <a:avLst/>
          </a:prstGeom>
        </p:spPr>
        <p:txBody>
          <a:bodyPr vert="horz" wrap="square" lIns="0" tIns="12700" rIns="0" bIns="0" rtlCol="0">
            <a:spAutoFit/>
          </a:bodyPr>
          <a:lstStyle/>
          <a:p>
            <a:pPr marL="12700">
              <a:lnSpc>
                <a:spcPct val="100000"/>
              </a:lnSpc>
              <a:spcBef>
                <a:spcPts val="100"/>
              </a:spcBef>
              <a:tabLst>
                <a:tab pos="431165" algn="l"/>
              </a:tabLst>
            </a:pPr>
            <a:r>
              <a:rPr sz="1850" b="1" spc="5" dirty="0">
                <a:solidFill>
                  <a:srgbClr val="990000"/>
                </a:solidFill>
                <a:latin typeface="Arial"/>
                <a:cs typeface="Arial"/>
              </a:rPr>
              <a:t>2.	</a:t>
            </a:r>
            <a:r>
              <a:rPr sz="2200" b="1" spc="-5" dirty="0">
                <a:solidFill>
                  <a:srgbClr val="990000"/>
                </a:solidFill>
                <a:latin typeface="Arial"/>
                <a:cs typeface="Arial"/>
              </a:rPr>
              <a:t>Opinion leaders and </a:t>
            </a:r>
            <a:r>
              <a:rPr sz="2200" b="1" dirty="0">
                <a:solidFill>
                  <a:srgbClr val="990000"/>
                </a:solidFill>
                <a:latin typeface="Arial"/>
                <a:cs typeface="Arial"/>
              </a:rPr>
              <a:t>word of</a:t>
            </a:r>
            <a:r>
              <a:rPr sz="2200" b="1" spc="-25" dirty="0">
                <a:solidFill>
                  <a:srgbClr val="990000"/>
                </a:solidFill>
                <a:latin typeface="Arial"/>
                <a:cs typeface="Arial"/>
              </a:rPr>
              <a:t> </a:t>
            </a:r>
            <a:r>
              <a:rPr sz="2200" b="1" spc="-5" dirty="0">
                <a:solidFill>
                  <a:srgbClr val="990000"/>
                </a:solidFill>
                <a:latin typeface="Arial"/>
                <a:cs typeface="Arial"/>
              </a:rPr>
              <a:t>mouth</a:t>
            </a:r>
            <a:endParaRPr sz="2200">
              <a:latin typeface="Arial"/>
              <a:cs typeface="Arial"/>
            </a:endParaRPr>
          </a:p>
          <a:p>
            <a:pPr marL="431165" marR="343535">
              <a:lnSpc>
                <a:spcPct val="139800"/>
              </a:lnSpc>
              <a:spcBef>
                <a:spcPts val="560"/>
              </a:spcBef>
            </a:pPr>
            <a:r>
              <a:rPr sz="2200" b="1" spc="-5" dirty="0">
                <a:latin typeface="Arial"/>
                <a:cs typeface="Arial"/>
              </a:rPr>
              <a:t>Consumers often seek advice from people </a:t>
            </a:r>
            <a:r>
              <a:rPr sz="2200" b="1" spc="5" dirty="0">
                <a:latin typeface="Arial"/>
                <a:cs typeface="Arial"/>
              </a:rPr>
              <a:t>who </a:t>
            </a:r>
            <a:r>
              <a:rPr sz="2200" b="1" spc="-5" dirty="0">
                <a:latin typeface="Arial"/>
                <a:cs typeface="Arial"/>
              </a:rPr>
              <a:t>have knowledge  about the</a:t>
            </a:r>
            <a:r>
              <a:rPr sz="2200" b="1" dirty="0">
                <a:latin typeface="Arial"/>
                <a:cs typeface="Arial"/>
              </a:rPr>
              <a:t> </a:t>
            </a:r>
            <a:r>
              <a:rPr sz="2200" b="1" spc="-5" dirty="0">
                <a:latin typeface="Arial"/>
                <a:cs typeface="Arial"/>
              </a:rPr>
              <a:t>product.</a:t>
            </a:r>
            <a:endParaRPr sz="2200">
              <a:latin typeface="Arial"/>
              <a:cs typeface="Arial"/>
            </a:endParaRPr>
          </a:p>
          <a:p>
            <a:pPr marL="431165" marR="808990">
              <a:lnSpc>
                <a:spcPct val="140200"/>
              </a:lnSpc>
              <a:spcBef>
                <a:spcPts val="535"/>
              </a:spcBef>
            </a:pPr>
            <a:r>
              <a:rPr sz="2200" b="1" spc="-5" dirty="0">
                <a:latin typeface="Arial"/>
                <a:cs typeface="Arial"/>
              </a:rPr>
              <a:t>Opinion leaders are those </a:t>
            </a:r>
            <a:r>
              <a:rPr sz="2200" b="1" dirty="0">
                <a:latin typeface="Arial"/>
                <a:cs typeface="Arial"/>
              </a:rPr>
              <a:t>who </a:t>
            </a:r>
            <a:r>
              <a:rPr sz="2200" b="1" spc="-5" dirty="0">
                <a:latin typeface="Arial"/>
                <a:cs typeface="Arial"/>
              </a:rPr>
              <a:t>can influence the attitudes or  behaviours </a:t>
            </a:r>
            <a:r>
              <a:rPr sz="2200" b="1" dirty="0">
                <a:latin typeface="Arial"/>
                <a:cs typeface="Arial"/>
              </a:rPr>
              <a:t>of</a:t>
            </a:r>
            <a:r>
              <a:rPr sz="2200" b="1" spc="-10" dirty="0">
                <a:latin typeface="Arial"/>
                <a:cs typeface="Arial"/>
              </a:rPr>
              <a:t> </a:t>
            </a:r>
            <a:r>
              <a:rPr sz="2200" b="1" spc="-5" dirty="0">
                <a:latin typeface="Arial"/>
                <a:cs typeface="Arial"/>
              </a:rPr>
              <a:t>others.</a:t>
            </a:r>
            <a:endParaRPr sz="2200">
              <a:latin typeface="Arial"/>
              <a:cs typeface="Arial"/>
            </a:endParaRPr>
          </a:p>
          <a:p>
            <a:pPr marL="431165" marR="1681480">
              <a:lnSpc>
                <a:spcPct val="160600"/>
              </a:lnSpc>
            </a:pPr>
            <a:r>
              <a:rPr sz="2200" b="1" spc="-5" dirty="0">
                <a:latin typeface="Arial"/>
                <a:cs typeface="Arial"/>
              </a:rPr>
              <a:t>They are generally the first users of </a:t>
            </a:r>
            <a:r>
              <a:rPr sz="2200" b="1" dirty="0">
                <a:latin typeface="Arial"/>
                <a:cs typeface="Arial"/>
              </a:rPr>
              <a:t>a </a:t>
            </a:r>
            <a:r>
              <a:rPr sz="2200" b="1" spc="-5" dirty="0">
                <a:latin typeface="Arial"/>
                <a:cs typeface="Arial"/>
              </a:rPr>
              <a:t>new product.  They are at times the specialists for </a:t>
            </a:r>
            <a:r>
              <a:rPr sz="2200" b="1" dirty="0">
                <a:latin typeface="Arial"/>
                <a:cs typeface="Arial"/>
              </a:rPr>
              <a:t>a </a:t>
            </a:r>
            <a:r>
              <a:rPr sz="2200" b="1" spc="-5" dirty="0">
                <a:latin typeface="Arial"/>
                <a:cs typeface="Arial"/>
              </a:rPr>
              <a:t>certain</a:t>
            </a:r>
            <a:r>
              <a:rPr sz="2200" b="1" spc="-30" dirty="0">
                <a:latin typeface="Arial"/>
                <a:cs typeface="Arial"/>
              </a:rPr>
              <a:t> </a:t>
            </a:r>
            <a:r>
              <a:rPr sz="2200" b="1" spc="-5" dirty="0">
                <a:latin typeface="Arial"/>
                <a:cs typeface="Arial"/>
              </a:rPr>
              <a:t>product.</a:t>
            </a:r>
            <a:endParaRPr sz="2200">
              <a:latin typeface="Arial"/>
              <a:cs typeface="Arial"/>
            </a:endParaRPr>
          </a:p>
          <a:p>
            <a:pPr marL="431165" marR="5080">
              <a:lnSpc>
                <a:spcPct val="139800"/>
              </a:lnSpc>
              <a:spcBef>
                <a:spcPts val="560"/>
              </a:spcBef>
            </a:pPr>
            <a:r>
              <a:rPr sz="2200" b="1" spc="-5" dirty="0">
                <a:latin typeface="Arial"/>
                <a:cs typeface="Arial"/>
              </a:rPr>
              <a:t>Word of mouth communication on the other hand is the transfer </a:t>
            </a:r>
            <a:r>
              <a:rPr sz="2200" b="1" dirty="0">
                <a:latin typeface="Arial"/>
                <a:cs typeface="Arial"/>
              </a:rPr>
              <a:t>of  </a:t>
            </a:r>
            <a:r>
              <a:rPr sz="2200" b="1" spc="-5" dirty="0">
                <a:latin typeface="Arial"/>
                <a:cs typeface="Arial"/>
              </a:rPr>
              <a:t>information informally from person </a:t>
            </a:r>
            <a:r>
              <a:rPr sz="2200" b="1" dirty="0">
                <a:latin typeface="Arial"/>
                <a:cs typeface="Arial"/>
              </a:rPr>
              <a:t>to</a:t>
            </a:r>
            <a:r>
              <a:rPr sz="2200" b="1" spc="-30" dirty="0">
                <a:latin typeface="Arial"/>
                <a:cs typeface="Arial"/>
              </a:rPr>
              <a:t> </a:t>
            </a:r>
            <a:r>
              <a:rPr sz="2200" b="1" spc="-5" dirty="0">
                <a:latin typeface="Arial"/>
                <a:cs typeface="Arial"/>
              </a:rPr>
              <a:t>person.</a:t>
            </a:r>
            <a:endParaRPr sz="2200">
              <a:latin typeface="Arial"/>
              <a:cs typeface="Arial"/>
            </a:endParaRPr>
          </a:p>
          <a:p>
            <a:pPr marL="431165" marR="34925">
              <a:lnSpc>
                <a:spcPct val="139800"/>
              </a:lnSpc>
              <a:spcBef>
                <a:spcPts val="560"/>
              </a:spcBef>
            </a:pPr>
            <a:r>
              <a:rPr sz="2200" b="1" spc="-5" dirty="0">
                <a:latin typeface="Arial"/>
                <a:cs typeface="Arial"/>
              </a:rPr>
              <a:t>Word of mouth communication can </a:t>
            </a:r>
            <a:r>
              <a:rPr sz="2200" b="1" dirty="0">
                <a:latin typeface="Arial"/>
                <a:cs typeface="Arial"/>
              </a:rPr>
              <a:t>be </a:t>
            </a:r>
            <a:r>
              <a:rPr sz="2200" b="1" spc="-5" dirty="0">
                <a:latin typeface="Arial"/>
                <a:cs typeface="Arial"/>
              </a:rPr>
              <a:t>harmful for the marketers if  it </a:t>
            </a:r>
            <a:r>
              <a:rPr sz="2200" b="1" dirty="0">
                <a:latin typeface="Arial"/>
                <a:cs typeface="Arial"/>
              </a:rPr>
              <a:t>is</a:t>
            </a:r>
            <a:r>
              <a:rPr sz="2200" b="1" spc="-10" dirty="0">
                <a:latin typeface="Arial"/>
                <a:cs typeface="Arial"/>
              </a:rPr>
              <a:t> </a:t>
            </a:r>
            <a:r>
              <a:rPr sz="2200" b="1" spc="-5" dirty="0">
                <a:latin typeface="Arial"/>
                <a:cs typeface="Arial"/>
              </a:rPr>
              <a:t>negative.</a:t>
            </a:r>
            <a:endParaRPr sz="2200">
              <a:latin typeface="Arial"/>
              <a:cs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338580" y="151129"/>
            <a:ext cx="7598409" cy="513080"/>
          </a:xfrm>
          <a:prstGeom prst="rect">
            <a:avLst/>
          </a:prstGeom>
        </p:spPr>
        <p:txBody>
          <a:bodyPr vert="horz" wrap="square" lIns="0" tIns="12700" rIns="0" bIns="0" rtlCol="0">
            <a:spAutoFit/>
          </a:bodyPr>
          <a:lstStyle/>
          <a:p>
            <a:pPr marL="12700">
              <a:lnSpc>
                <a:spcPct val="100000"/>
              </a:lnSpc>
              <a:spcBef>
                <a:spcPts val="100"/>
              </a:spcBef>
            </a:pPr>
            <a:r>
              <a:rPr spc="-345" dirty="0"/>
              <a:t>External </a:t>
            </a:r>
            <a:r>
              <a:rPr spc="-325" dirty="0"/>
              <a:t>Influences </a:t>
            </a:r>
            <a:r>
              <a:rPr spc="-195" dirty="0"/>
              <a:t>- </a:t>
            </a:r>
            <a:r>
              <a:rPr spc="-250" dirty="0"/>
              <a:t>Reference</a:t>
            </a:r>
            <a:r>
              <a:rPr spc="70" dirty="0"/>
              <a:t> </a:t>
            </a:r>
            <a:r>
              <a:rPr spc="-310" dirty="0"/>
              <a:t>groups</a:t>
            </a:r>
          </a:p>
        </p:txBody>
      </p:sp>
      <p:sp>
        <p:nvSpPr>
          <p:cNvPr id="3" name="object 3"/>
          <p:cNvSpPr/>
          <p:nvPr/>
        </p:nvSpPr>
        <p:spPr>
          <a:xfrm>
            <a:off x="420369" y="1790700"/>
            <a:ext cx="171450" cy="17145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420369" y="3268979"/>
            <a:ext cx="171450" cy="171450"/>
          </a:xfrm>
          <a:prstGeom prst="rect">
            <a:avLst/>
          </a:prstGeom>
          <a:blipFill>
            <a:blip r:embed="rId2" cstate="print"/>
            <a:stretch>
              <a:fillRect/>
            </a:stretch>
          </a:blipFill>
        </p:spPr>
        <p:txBody>
          <a:bodyPr wrap="square" lIns="0" tIns="0" rIns="0" bIns="0" rtlCol="0"/>
          <a:lstStyle/>
          <a:p>
            <a:endParaRPr/>
          </a:p>
        </p:txBody>
      </p:sp>
      <p:sp>
        <p:nvSpPr>
          <p:cNvPr id="5" name="object 5"/>
          <p:cNvSpPr txBox="1"/>
          <p:nvPr/>
        </p:nvSpPr>
        <p:spPr>
          <a:xfrm>
            <a:off x="407669" y="4833620"/>
            <a:ext cx="288290" cy="310515"/>
          </a:xfrm>
          <a:prstGeom prst="rect">
            <a:avLst/>
          </a:prstGeom>
        </p:spPr>
        <p:txBody>
          <a:bodyPr vert="horz" wrap="square" lIns="0" tIns="15240" rIns="0" bIns="0" rtlCol="0">
            <a:spAutoFit/>
          </a:bodyPr>
          <a:lstStyle/>
          <a:p>
            <a:pPr marL="12700">
              <a:lnSpc>
                <a:spcPct val="100000"/>
              </a:lnSpc>
              <a:spcBef>
                <a:spcPts val="120"/>
              </a:spcBef>
            </a:pPr>
            <a:r>
              <a:rPr sz="1850" b="1" dirty="0">
                <a:latin typeface="Arial"/>
                <a:cs typeface="Arial"/>
              </a:rPr>
              <a:t>ii</a:t>
            </a:r>
            <a:r>
              <a:rPr sz="1850" b="1" spc="-5" dirty="0">
                <a:latin typeface="Arial"/>
                <a:cs typeface="Arial"/>
              </a:rPr>
              <a:t>i</a:t>
            </a:r>
            <a:r>
              <a:rPr sz="1850" b="1" spc="5" dirty="0">
                <a:latin typeface="Arial"/>
                <a:cs typeface="Arial"/>
              </a:rPr>
              <a:t>.</a:t>
            </a:r>
            <a:endParaRPr sz="1850">
              <a:latin typeface="Arial"/>
              <a:cs typeface="Arial"/>
            </a:endParaRPr>
          </a:p>
        </p:txBody>
      </p:sp>
      <p:sp>
        <p:nvSpPr>
          <p:cNvPr id="6" name="object 6"/>
          <p:cNvSpPr/>
          <p:nvPr/>
        </p:nvSpPr>
        <p:spPr>
          <a:xfrm>
            <a:off x="420369" y="5424170"/>
            <a:ext cx="171450" cy="171450"/>
          </a:xfrm>
          <a:prstGeom prst="rect">
            <a:avLst/>
          </a:prstGeom>
          <a:blipFill>
            <a:blip r:embed="rId2" cstate="print"/>
            <a:stretch>
              <a:fillRect/>
            </a:stretch>
          </a:blipFill>
        </p:spPr>
        <p:txBody>
          <a:bodyPr wrap="square" lIns="0" tIns="0" rIns="0" bIns="0" rtlCol="0"/>
          <a:lstStyle/>
          <a:p>
            <a:endParaRPr/>
          </a:p>
        </p:txBody>
      </p:sp>
      <p:sp>
        <p:nvSpPr>
          <p:cNvPr id="7" name="object 7"/>
          <p:cNvSpPr txBox="1"/>
          <p:nvPr/>
        </p:nvSpPr>
        <p:spPr>
          <a:xfrm>
            <a:off x="407669" y="1158240"/>
            <a:ext cx="9403715" cy="5001260"/>
          </a:xfrm>
          <a:prstGeom prst="rect">
            <a:avLst/>
          </a:prstGeom>
        </p:spPr>
        <p:txBody>
          <a:bodyPr vert="horz" wrap="square" lIns="0" tIns="12700" rIns="0" bIns="0" rtlCol="0">
            <a:spAutoFit/>
          </a:bodyPr>
          <a:lstStyle/>
          <a:p>
            <a:pPr marL="466090" indent="-453390">
              <a:lnSpc>
                <a:spcPct val="100000"/>
              </a:lnSpc>
              <a:spcBef>
                <a:spcPts val="100"/>
              </a:spcBef>
              <a:buSzPct val="84090"/>
              <a:buAutoNum type="arabicPeriod" startAt="3"/>
              <a:tabLst>
                <a:tab pos="465455" algn="l"/>
                <a:tab pos="466090" algn="l"/>
              </a:tabLst>
            </a:pPr>
            <a:r>
              <a:rPr sz="2200" b="1" spc="-5" dirty="0">
                <a:solidFill>
                  <a:srgbClr val="990000"/>
                </a:solidFill>
                <a:latin typeface="Arial"/>
                <a:cs typeface="Arial"/>
              </a:rPr>
              <a:t>Reference groups</a:t>
            </a:r>
            <a:endParaRPr sz="2200">
              <a:latin typeface="Arial"/>
              <a:cs typeface="Arial"/>
            </a:endParaRPr>
          </a:p>
          <a:p>
            <a:pPr marL="465455" marR="5080">
              <a:lnSpc>
                <a:spcPct val="140000"/>
              </a:lnSpc>
              <a:spcBef>
                <a:spcPts val="540"/>
              </a:spcBef>
            </a:pPr>
            <a:r>
              <a:rPr sz="2200" b="1" dirty="0">
                <a:latin typeface="Arial"/>
                <a:cs typeface="Arial"/>
              </a:rPr>
              <a:t>A </a:t>
            </a:r>
            <a:r>
              <a:rPr sz="2200" b="1" spc="-5" dirty="0">
                <a:latin typeface="Arial"/>
                <a:cs typeface="Arial"/>
              </a:rPr>
              <a:t>any group </a:t>
            </a:r>
            <a:r>
              <a:rPr sz="2200" b="1" dirty="0">
                <a:latin typeface="Arial"/>
                <a:cs typeface="Arial"/>
              </a:rPr>
              <a:t>with which a </a:t>
            </a:r>
            <a:r>
              <a:rPr sz="2200" b="1" spc="-5" dirty="0">
                <a:latin typeface="Arial"/>
                <a:cs typeface="Arial"/>
              </a:rPr>
              <a:t>person feels some kind </a:t>
            </a:r>
            <a:r>
              <a:rPr sz="2200" b="1" dirty="0">
                <a:latin typeface="Arial"/>
                <a:cs typeface="Arial"/>
              </a:rPr>
              <a:t>of </a:t>
            </a:r>
            <a:r>
              <a:rPr sz="2200" b="1" spc="-5" dirty="0">
                <a:latin typeface="Arial"/>
                <a:cs typeface="Arial"/>
              </a:rPr>
              <a:t>identification  </a:t>
            </a:r>
            <a:r>
              <a:rPr sz="2200" b="1" dirty="0">
                <a:latin typeface="Arial"/>
                <a:cs typeface="Arial"/>
              </a:rPr>
              <a:t>or </a:t>
            </a:r>
            <a:r>
              <a:rPr sz="2200" b="1" spc="-5" dirty="0">
                <a:latin typeface="Arial"/>
                <a:cs typeface="Arial"/>
              </a:rPr>
              <a:t>emotional attachment and which is used to guide and define his/  her beliefs, values and</a:t>
            </a:r>
            <a:r>
              <a:rPr sz="2200" b="1" spc="-15" dirty="0">
                <a:latin typeface="Arial"/>
                <a:cs typeface="Arial"/>
              </a:rPr>
              <a:t> </a:t>
            </a:r>
            <a:r>
              <a:rPr sz="2200" b="1" spc="-5" dirty="0">
                <a:latin typeface="Arial"/>
                <a:cs typeface="Arial"/>
              </a:rPr>
              <a:t>goals.</a:t>
            </a:r>
            <a:endParaRPr sz="2200">
              <a:latin typeface="Arial"/>
              <a:cs typeface="Arial"/>
            </a:endParaRPr>
          </a:p>
          <a:p>
            <a:pPr marL="465455">
              <a:lnSpc>
                <a:spcPct val="100000"/>
              </a:lnSpc>
              <a:spcBef>
                <a:spcPts val="1600"/>
              </a:spcBef>
            </a:pPr>
            <a:r>
              <a:rPr sz="2200" b="1" spc="-5" dirty="0">
                <a:latin typeface="Arial"/>
                <a:cs typeface="Arial"/>
              </a:rPr>
              <a:t>Consumers can be influenced </a:t>
            </a:r>
            <a:r>
              <a:rPr sz="2200" b="1" dirty="0">
                <a:latin typeface="Arial"/>
                <a:cs typeface="Arial"/>
              </a:rPr>
              <a:t>by </a:t>
            </a:r>
            <a:r>
              <a:rPr sz="2200" b="1" spc="-5" dirty="0">
                <a:latin typeface="Arial"/>
                <a:cs typeface="Arial"/>
              </a:rPr>
              <a:t>reference groups in three</a:t>
            </a:r>
            <a:r>
              <a:rPr sz="2200" b="1" spc="-20" dirty="0">
                <a:latin typeface="Arial"/>
                <a:cs typeface="Arial"/>
              </a:rPr>
              <a:t> </a:t>
            </a:r>
            <a:r>
              <a:rPr sz="2200" b="1" spc="-5" dirty="0">
                <a:latin typeface="Arial"/>
                <a:cs typeface="Arial"/>
              </a:rPr>
              <a:t>ways:</a:t>
            </a:r>
            <a:endParaRPr sz="2200">
              <a:latin typeface="Arial"/>
              <a:cs typeface="Arial"/>
            </a:endParaRPr>
          </a:p>
          <a:p>
            <a:pPr marL="466090" lvl="1" indent="-453390">
              <a:lnSpc>
                <a:spcPct val="100000"/>
              </a:lnSpc>
              <a:spcBef>
                <a:spcPts val="1610"/>
              </a:spcBef>
              <a:buSzPct val="84090"/>
              <a:buAutoNum type="romanLcPeriod"/>
              <a:tabLst>
                <a:tab pos="465455" algn="l"/>
                <a:tab pos="466090" algn="l"/>
              </a:tabLst>
            </a:pPr>
            <a:r>
              <a:rPr sz="2200" b="1" dirty="0">
                <a:latin typeface="Arial"/>
                <a:cs typeface="Arial"/>
              </a:rPr>
              <a:t>Their </a:t>
            </a:r>
            <a:r>
              <a:rPr sz="2200" b="1" spc="-5" dirty="0">
                <a:latin typeface="Arial"/>
                <a:cs typeface="Arial"/>
              </a:rPr>
              <a:t>search for information before</a:t>
            </a:r>
            <a:r>
              <a:rPr sz="2200" b="1" spc="-10" dirty="0">
                <a:latin typeface="Arial"/>
                <a:cs typeface="Arial"/>
              </a:rPr>
              <a:t> </a:t>
            </a:r>
            <a:r>
              <a:rPr sz="2200" b="1" spc="-5" dirty="0">
                <a:latin typeface="Arial"/>
                <a:cs typeface="Arial"/>
              </a:rPr>
              <a:t>purchase</a:t>
            </a:r>
            <a:endParaRPr sz="2200">
              <a:latin typeface="Arial"/>
              <a:cs typeface="Arial"/>
            </a:endParaRPr>
          </a:p>
          <a:p>
            <a:pPr marL="466090" lvl="1" indent="-453390">
              <a:lnSpc>
                <a:spcPct val="100000"/>
              </a:lnSpc>
              <a:spcBef>
                <a:spcPts val="1600"/>
              </a:spcBef>
              <a:buSzPct val="84090"/>
              <a:buAutoNum type="romanLcPeriod"/>
              <a:tabLst>
                <a:tab pos="465455" algn="l"/>
                <a:tab pos="466090" algn="l"/>
              </a:tabLst>
            </a:pPr>
            <a:r>
              <a:rPr sz="2200" b="1" dirty="0">
                <a:latin typeface="Arial"/>
                <a:cs typeface="Arial"/>
              </a:rPr>
              <a:t>Their </a:t>
            </a:r>
            <a:r>
              <a:rPr sz="2200" b="1" spc="-5" dirty="0">
                <a:latin typeface="Arial"/>
                <a:cs typeface="Arial"/>
              </a:rPr>
              <a:t>attitudes towards </a:t>
            </a:r>
            <a:r>
              <a:rPr sz="2200" b="1" dirty="0">
                <a:latin typeface="Arial"/>
                <a:cs typeface="Arial"/>
              </a:rPr>
              <a:t>a</a:t>
            </a:r>
            <a:r>
              <a:rPr sz="2200" b="1" spc="-15" dirty="0">
                <a:latin typeface="Arial"/>
                <a:cs typeface="Arial"/>
              </a:rPr>
              <a:t> </a:t>
            </a:r>
            <a:r>
              <a:rPr sz="2200" b="1" spc="-5" dirty="0">
                <a:latin typeface="Arial"/>
                <a:cs typeface="Arial"/>
              </a:rPr>
              <a:t>product</a:t>
            </a:r>
            <a:endParaRPr sz="2200">
              <a:latin typeface="Arial"/>
              <a:cs typeface="Arial"/>
            </a:endParaRPr>
          </a:p>
          <a:p>
            <a:pPr marL="465455">
              <a:lnSpc>
                <a:spcPct val="100000"/>
              </a:lnSpc>
              <a:spcBef>
                <a:spcPts val="1610"/>
              </a:spcBef>
            </a:pPr>
            <a:r>
              <a:rPr sz="2200" b="1" dirty="0">
                <a:latin typeface="Arial"/>
                <a:cs typeface="Arial"/>
              </a:rPr>
              <a:t>The way </a:t>
            </a:r>
            <a:r>
              <a:rPr sz="2200" b="1" spc="-5" dirty="0">
                <a:latin typeface="Arial"/>
                <a:cs typeface="Arial"/>
              </a:rPr>
              <a:t>they buy and use the</a:t>
            </a:r>
            <a:r>
              <a:rPr sz="2200" b="1" spc="-75" dirty="0">
                <a:latin typeface="Arial"/>
                <a:cs typeface="Arial"/>
              </a:rPr>
              <a:t> </a:t>
            </a:r>
            <a:r>
              <a:rPr sz="2200" b="1" spc="-5" dirty="0">
                <a:latin typeface="Arial"/>
                <a:cs typeface="Arial"/>
              </a:rPr>
              <a:t>product.</a:t>
            </a:r>
            <a:endParaRPr sz="2200">
              <a:latin typeface="Arial"/>
              <a:cs typeface="Arial"/>
            </a:endParaRPr>
          </a:p>
          <a:p>
            <a:pPr marL="465455" marR="338455">
              <a:lnSpc>
                <a:spcPct val="139800"/>
              </a:lnSpc>
              <a:spcBef>
                <a:spcPts val="550"/>
              </a:spcBef>
            </a:pPr>
            <a:r>
              <a:rPr sz="2200" b="1" dirty="0">
                <a:latin typeface="Arial"/>
                <a:cs typeface="Arial"/>
              </a:rPr>
              <a:t>A </a:t>
            </a:r>
            <a:r>
              <a:rPr sz="2200" b="1" spc="-5" dirty="0">
                <a:latin typeface="Arial"/>
                <a:cs typeface="Arial"/>
              </a:rPr>
              <a:t>reference group can influence the products people buy at both  category and brand</a:t>
            </a:r>
            <a:r>
              <a:rPr sz="2200" b="1" spc="-45" dirty="0">
                <a:latin typeface="Arial"/>
                <a:cs typeface="Arial"/>
              </a:rPr>
              <a:t> </a:t>
            </a:r>
            <a:r>
              <a:rPr sz="2200" b="1" spc="-5" dirty="0">
                <a:latin typeface="Arial"/>
                <a:cs typeface="Arial"/>
              </a:rPr>
              <a:t>levels.</a:t>
            </a:r>
            <a:endParaRPr sz="2200">
              <a:latin typeface="Arial"/>
              <a:cs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936750" y="151129"/>
            <a:ext cx="6404610" cy="513080"/>
          </a:xfrm>
          <a:prstGeom prst="rect">
            <a:avLst/>
          </a:prstGeom>
        </p:spPr>
        <p:txBody>
          <a:bodyPr vert="horz" wrap="square" lIns="0" tIns="12700" rIns="0" bIns="0" rtlCol="0">
            <a:spAutoFit/>
          </a:bodyPr>
          <a:lstStyle/>
          <a:p>
            <a:pPr marL="12700">
              <a:lnSpc>
                <a:spcPct val="100000"/>
              </a:lnSpc>
              <a:spcBef>
                <a:spcPts val="100"/>
              </a:spcBef>
            </a:pPr>
            <a:r>
              <a:rPr spc="-345" dirty="0"/>
              <a:t>External </a:t>
            </a:r>
            <a:r>
              <a:rPr spc="-325" dirty="0"/>
              <a:t>Influences </a:t>
            </a:r>
            <a:r>
              <a:rPr spc="-195" dirty="0"/>
              <a:t>- </a:t>
            </a:r>
            <a:r>
              <a:rPr spc="-215" dirty="0"/>
              <a:t>Social</a:t>
            </a:r>
            <a:r>
              <a:rPr spc="35" dirty="0"/>
              <a:t> </a:t>
            </a:r>
            <a:r>
              <a:rPr spc="-240" dirty="0"/>
              <a:t>class</a:t>
            </a:r>
          </a:p>
        </p:txBody>
      </p:sp>
      <p:sp>
        <p:nvSpPr>
          <p:cNvPr id="3" name="object 3"/>
          <p:cNvSpPr/>
          <p:nvPr/>
        </p:nvSpPr>
        <p:spPr>
          <a:xfrm>
            <a:off x="420369" y="1446530"/>
            <a:ext cx="171450" cy="17145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420369" y="2522220"/>
            <a:ext cx="171450" cy="171450"/>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420369" y="4003040"/>
            <a:ext cx="171450" cy="171450"/>
          </a:xfrm>
          <a:prstGeom prst="rect">
            <a:avLst/>
          </a:prstGeom>
          <a:blipFill>
            <a:blip r:embed="rId2" cstate="print"/>
            <a:stretch>
              <a:fillRect/>
            </a:stretch>
          </a:blipFill>
        </p:spPr>
        <p:txBody>
          <a:bodyPr wrap="square" lIns="0" tIns="0" rIns="0" bIns="0" rtlCol="0"/>
          <a:lstStyle/>
          <a:p>
            <a:endParaRPr/>
          </a:p>
        </p:txBody>
      </p:sp>
      <p:sp>
        <p:nvSpPr>
          <p:cNvPr id="6" name="object 6"/>
          <p:cNvSpPr/>
          <p:nvPr/>
        </p:nvSpPr>
        <p:spPr>
          <a:xfrm>
            <a:off x="420369" y="4743450"/>
            <a:ext cx="171450" cy="171450"/>
          </a:xfrm>
          <a:prstGeom prst="rect">
            <a:avLst/>
          </a:prstGeom>
          <a:blipFill>
            <a:blip r:embed="rId2" cstate="print"/>
            <a:stretch>
              <a:fillRect/>
            </a:stretch>
          </a:blipFill>
        </p:spPr>
        <p:txBody>
          <a:bodyPr wrap="square" lIns="0" tIns="0" rIns="0" bIns="0" rtlCol="0"/>
          <a:lstStyle/>
          <a:p>
            <a:endParaRPr/>
          </a:p>
        </p:txBody>
      </p:sp>
      <p:sp>
        <p:nvSpPr>
          <p:cNvPr id="7" name="object 7"/>
          <p:cNvSpPr/>
          <p:nvPr/>
        </p:nvSpPr>
        <p:spPr>
          <a:xfrm>
            <a:off x="420369" y="5817870"/>
            <a:ext cx="171450" cy="171450"/>
          </a:xfrm>
          <a:prstGeom prst="rect">
            <a:avLst/>
          </a:prstGeom>
          <a:blipFill>
            <a:blip r:embed="rId2" cstate="print"/>
            <a:stretch>
              <a:fillRect/>
            </a:stretch>
          </a:blipFill>
        </p:spPr>
        <p:txBody>
          <a:bodyPr wrap="square" lIns="0" tIns="0" rIns="0" bIns="0" rtlCol="0"/>
          <a:lstStyle/>
          <a:p>
            <a:endParaRPr/>
          </a:p>
        </p:txBody>
      </p:sp>
      <p:sp>
        <p:nvSpPr>
          <p:cNvPr id="8" name="object 8"/>
          <p:cNvSpPr txBox="1"/>
          <p:nvPr/>
        </p:nvSpPr>
        <p:spPr>
          <a:xfrm>
            <a:off x="407669" y="880110"/>
            <a:ext cx="9377680" cy="5539740"/>
          </a:xfrm>
          <a:prstGeom prst="rect">
            <a:avLst/>
          </a:prstGeom>
        </p:spPr>
        <p:txBody>
          <a:bodyPr vert="horz" wrap="square" lIns="0" tIns="81280" rIns="0" bIns="0" rtlCol="0">
            <a:spAutoFit/>
          </a:bodyPr>
          <a:lstStyle/>
          <a:p>
            <a:pPr marL="431800" indent="-419100">
              <a:lnSpc>
                <a:spcPct val="100000"/>
              </a:lnSpc>
              <a:spcBef>
                <a:spcPts val="640"/>
              </a:spcBef>
              <a:buSzPct val="84090"/>
              <a:buAutoNum type="arabicPeriod" startAt="4"/>
              <a:tabLst>
                <a:tab pos="431165" algn="l"/>
                <a:tab pos="431800" algn="l"/>
              </a:tabLst>
            </a:pPr>
            <a:r>
              <a:rPr sz="2200" b="1" spc="-5" dirty="0">
                <a:solidFill>
                  <a:srgbClr val="990000"/>
                </a:solidFill>
                <a:latin typeface="Arial"/>
                <a:cs typeface="Arial"/>
              </a:rPr>
              <a:t>Social</a:t>
            </a:r>
            <a:r>
              <a:rPr sz="2200" b="1" spc="-15" dirty="0">
                <a:solidFill>
                  <a:srgbClr val="990000"/>
                </a:solidFill>
                <a:latin typeface="Arial"/>
                <a:cs typeface="Arial"/>
              </a:rPr>
              <a:t> </a:t>
            </a:r>
            <a:r>
              <a:rPr sz="2200" b="1" spc="-5" dirty="0">
                <a:solidFill>
                  <a:srgbClr val="990000"/>
                </a:solidFill>
                <a:latin typeface="Arial"/>
                <a:cs typeface="Arial"/>
              </a:rPr>
              <a:t>class</a:t>
            </a:r>
            <a:endParaRPr sz="2200">
              <a:latin typeface="Arial"/>
              <a:cs typeface="Arial"/>
            </a:endParaRPr>
          </a:p>
          <a:p>
            <a:pPr marL="431165" marR="126364">
              <a:lnSpc>
                <a:spcPct val="100000"/>
              </a:lnSpc>
              <a:spcBef>
                <a:spcPts val="540"/>
              </a:spcBef>
            </a:pPr>
            <a:r>
              <a:rPr sz="2200" b="1" spc="-5" dirty="0">
                <a:latin typeface="Arial"/>
                <a:cs typeface="Arial"/>
              </a:rPr>
              <a:t>Consumer behaviour are subtly influenced by social class, i.e.,  groupings </a:t>
            </a:r>
            <a:r>
              <a:rPr sz="2200" b="1" dirty="0">
                <a:latin typeface="Arial"/>
                <a:cs typeface="Arial"/>
              </a:rPr>
              <a:t>of </a:t>
            </a:r>
            <a:r>
              <a:rPr sz="2200" b="1" spc="-5" dirty="0">
                <a:latin typeface="Arial"/>
                <a:cs typeface="Arial"/>
              </a:rPr>
              <a:t>people </a:t>
            </a:r>
            <a:r>
              <a:rPr sz="2200" b="1" spc="5" dirty="0">
                <a:latin typeface="Arial"/>
                <a:cs typeface="Arial"/>
              </a:rPr>
              <a:t>who </a:t>
            </a:r>
            <a:r>
              <a:rPr sz="2200" b="1" spc="-5" dirty="0">
                <a:latin typeface="Arial"/>
                <a:cs typeface="Arial"/>
              </a:rPr>
              <a:t>share similar </a:t>
            </a:r>
            <a:r>
              <a:rPr sz="2200" b="1" spc="-10" dirty="0">
                <a:latin typeface="Arial"/>
                <a:cs typeface="Arial"/>
              </a:rPr>
              <a:t>lifestyles, </a:t>
            </a:r>
            <a:r>
              <a:rPr sz="2200" b="1" spc="-5" dirty="0">
                <a:latin typeface="Arial"/>
                <a:cs typeface="Arial"/>
              </a:rPr>
              <a:t>values, interests,  behaviours and status.</a:t>
            </a:r>
            <a:endParaRPr sz="2200">
              <a:latin typeface="Arial"/>
              <a:cs typeface="Arial"/>
            </a:endParaRPr>
          </a:p>
          <a:p>
            <a:pPr marL="431165" marR="757555">
              <a:lnSpc>
                <a:spcPct val="100000"/>
              </a:lnSpc>
              <a:spcBef>
                <a:spcPts val="550"/>
              </a:spcBef>
            </a:pPr>
            <a:r>
              <a:rPr sz="2200" b="1" dirty="0">
                <a:latin typeface="Arial"/>
                <a:cs typeface="Arial"/>
              </a:rPr>
              <a:t>The </a:t>
            </a:r>
            <a:r>
              <a:rPr sz="2200" b="1" spc="-5" dirty="0">
                <a:latin typeface="Arial"/>
                <a:cs typeface="Arial"/>
              </a:rPr>
              <a:t>social class concept is important for the advertisers and  marketers because it is related to how much people spend </a:t>
            </a:r>
            <a:r>
              <a:rPr sz="2200" b="1" dirty="0">
                <a:latin typeface="Arial"/>
                <a:cs typeface="Arial"/>
              </a:rPr>
              <a:t>on  </a:t>
            </a:r>
            <a:r>
              <a:rPr sz="2200" b="1" spc="-5" dirty="0">
                <a:latin typeface="Arial"/>
                <a:cs typeface="Arial"/>
              </a:rPr>
              <a:t>products and</a:t>
            </a:r>
            <a:r>
              <a:rPr sz="2200" b="1" spc="-10" dirty="0">
                <a:latin typeface="Arial"/>
                <a:cs typeface="Arial"/>
              </a:rPr>
              <a:t> </a:t>
            </a:r>
            <a:r>
              <a:rPr sz="2200" b="1" spc="-5" dirty="0">
                <a:latin typeface="Arial"/>
                <a:cs typeface="Arial"/>
              </a:rPr>
              <a:t>services.</a:t>
            </a:r>
            <a:endParaRPr sz="2200">
              <a:latin typeface="Arial"/>
              <a:cs typeface="Arial"/>
            </a:endParaRPr>
          </a:p>
          <a:p>
            <a:pPr marL="431800" indent="-419100">
              <a:lnSpc>
                <a:spcPct val="100000"/>
              </a:lnSpc>
              <a:spcBef>
                <a:spcPts val="550"/>
              </a:spcBef>
              <a:buSzPct val="84090"/>
              <a:buAutoNum type="arabicPeriod" startAt="5"/>
              <a:tabLst>
                <a:tab pos="431165" algn="l"/>
                <a:tab pos="431800" algn="l"/>
              </a:tabLst>
            </a:pPr>
            <a:r>
              <a:rPr sz="2200" b="1" spc="-5" dirty="0">
                <a:latin typeface="Arial"/>
                <a:cs typeface="Arial"/>
              </a:rPr>
              <a:t>Culture, subculture and core</a:t>
            </a:r>
            <a:r>
              <a:rPr sz="2200" b="1" spc="-10" dirty="0">
                <a:latin typeface="Arial"/>
                <a:cs typeface="Arial"/>
              </a:rPr>
              <a:t> </a:t>
            </a:r>
            <a:r>
              <a:rPr sz="2200" b="1" spc="-5" dirty="0">
                <a:latin typeface="Arial"/>
                <a:cs typeface="Arial"/>
              </a:rPr>
              <a:t>values</a:t>
            </a:r>
            <a:endParaRPr sz="2200">
              <a:latin typeface="Arial"/>
              <a:cs typeface="Arial"/>
            </a:endParaRPr>
          </a:p>
          <a:p>
            <a:pPr marL="431165" marR="5080">
              <a:lnSpc>
                <a:spcPct val="100000"/>
              </a:lnSpc>
              <a:spcBef>
                <a:spcPts val="550"/>
              </a:spcBef>
            </a:pPr>
            <a:r>
              <a:rPr sz="2200" b="1" spc="-5" dirty="0">
                <a:latin typeface="Arial"/>
                <a:cs typeface="Arial"/>
              </a:rPr>
              <a:t>Culture is the set </a:t>
            </a:r>
            <a:r>
              <a:rPr sz="2200" b="1" dirty="0">
                <a:latin typeface="Arial"/>
                <a:cs typeface="Arial"/>
              </a:rPr>
              <a:t>of </a:t>
            </a:r>
            <a:r>
              <a:rPr sz="2200" b="1" spc="-5" dirty="0">
                <a:latin typeface="Arial"/>
                <a:cs typeface="Arial"/>
              </a:rPr>
              <a:t>values, beliefs and attitudes that is shared by </a:t>
            </a:r>
            <a:r>
              <a:rPr sz="2200" b="1" dirty="0">
                <a:latin typeface="Arial"/>
                <a:cs typeface="Arial"/>
              </a:rPr>
              <a:t>a  </a:t>
            </a:r>
            <a:r>
              <a:rPr sz="2200" b="1" spc="-5" dirty="0">
                <a:latin typeface="Arial"/>
                <a:cs typeface="Arial"/>
              </a:rPr>
              <a:t>group and passed </a:t>
            </a:r>
            <a:r>
              <a:rPr sz="2200" b="1" dirty="0">
                <a:latin typeface="Arial"/>
                <a:cs typeface="Arial"/>
              </a:rPr>
              <a:t>down </a:t>
            </a:r>
            <a:r>
              <a:rPr sz="2200" b="1" spc="-5" dirty="0">
                <a:latin typeface="Arial"/>
                <a:cs typeface="Arial"/>
              </a:rPr>
              <a:t>from one generation to</a:t>
            </a:r>
            <a:r>
              <a:rPr sz="2200" b="1" dirty="0">
                <a:latin typeface="Arial"/>
                <a:cs typeface="Arial"/>
              </a:rPr>
              <a:t> </a:t>
            </a:r>
            <a:r>
              <a:rPr sz="2200" b="1" spc="-5" dirty="0">
                <a:latin typeface="Arial"/>
                <a:cs typeface="Arial"/>
              </a:rPr>
              <a:t>another.</a:t>
            </a:r>
            <a:endParaRPr sz="2200">
              <a:latin typeface="Arial"/>
              <a:cs typeface="Arial"/>
            </a:endParaRPr>
          </a:p>
          <a:p>
            <a:pPr marL="431165" marR="498475">
              <a:lnSpc>
                <a:spcPct val="99800"/>
              </a:lnSpc>
              <a:spcBef>
                <a:spcPts val="555"/>
              </a:spcBef>
            </a:pPr>
            <a:r>
              <a:rPr sz="2200" b="1" spc="-5" dirty="0">
                <a:latin typeface="Arial"/>
                <a:cs typeface="Arial"/>
              </a:rPr>
              <a:t>Subculture </a:t>
            </a:r>
            <a:r>
              <a:rPr sz="2200" b="1" dirty="0">
                <a:latin typeface="Arial"/>
                <a:cs typeface="Arial"/>
              </a:rPr>
              <a:t>is a </a:t>
            </a:r>
            <a:r>
              <a:rPr sz="2200" b="1" spc="-5" dirty="0">
                <a:latin typeface="Arial"/>
                <a:cs typeface="Arial"/>
              </a:rPr>
              <a:t>group that preserves its unique values and  lifestyles within </a:t>
            </a:r>
            <a:r>
              <a:rPr sz="2200" b="1" dirty="0">
                <a:latin typeface="Arial"/>
                <a:cs typeface="Arial"/>
              </a:rPr>
              <a:t>a </a:t>
            </a:r>
            <a:r>
              <a:rPr sz="2200" b="1" spc="-5" dirty="0">
                <a:latin typeface="Arial"/>
                <a:cs typeface="Arial"/>
              </a:rPr>
              <a:t>dominant culture. For instance various ethnic  and religious subcultures exists </a:t>
            </a:r>
            <a:r>
              <a:rPr sz="2200" b="1" dirty="0">
                <a:latin typeface="Arial"/>
                <a:cs typeface="Arial"/>
              </a:rPr>
              <a:t>within </a:t>
            </a:r>
            <a:r>
              <a:rPr sz="2200" b="1" spc="-5" dirty="0">
                <a:latin typeface="Arial"/>
                <a:cs typeface="Arial"/>
              </a:rPr>
              <a:t>the Indian culture.</a:t>
            </a:r>
            <a:endParaRPr sz="2200">
              <a:latin typeface="Arial"/>
              <a:cs typeface="Arial"/>
            </a:endParaRPr>
          </a:p>
          <a:p>
            <a:pPr marL="431165" marR="596900">
              <a:lnSpc>
                <a:spcPct val="100000"/>
              </a:lnSpc>
              <a:spcBef>
                <a:spcPts val="550"/>
              </a:spcBef>
            </a:pPr>
            <a:r>
              <a:rPr sz="2200" b="1" spc="-10" dirty="0">
                <a:latin typeface="Arial"/>
                <a:cs typeface="Arial"/>
              </a:rPr>
              <a:t>Advertisers </a:t>
            </a:r>
            <a:r>
              <a:rPr sz="2200" b="1" spc="-5" dirty="0">
                <a:latin typeface="Arial"/>
                <a:cs typeface="Arial"/>
              </a:rPr>
              <a:t>and marketers study and respond to these groups’  </a:t>
            </a:r>
            <a:r>
              <a:rPr sz="2200" b="1" spc="-10" dirty="0">
                <a:latin typeface="Arial"/>
                <a:cs typeface="Arial"/>
              </a:rPr>
              <a:t>buying</a:t>
            </a:r>
            <a:r>
              <a:rPr sz="2200" b="1" spc="-5" dirty="0">
                <a:latin typeface="Arial"/>
                <a:cs typeface="Arial"/>
              </a:rPr>
              <a:t> behaviour.</a:t>
            </a:r>
            <a:endParaRPr sz="2200">
              <a:latin typeface="Arial"/>
              <a:cs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98550" y="151129"/>
            <a:ext cx="8078470" cy="513080"/>
          </a:xfrm>
          <a:prstGeom prst="rect">
            <a:avLst/>
          </a:prstGeom>
        </p:spPr>
        <p:txBody>
          <a:bodyPr vert="horz" wrap="square" lIns="0" tIns="12700" rIns="0" bIns="0" rtlCol="0">
            <a:spAutoFit/>
          </a:bodyPr>
          <a:lstStyle/>
          <a:p>
            <a:pPr marL="12700">
              <a:lnSpc>
                <a:spcPct val="100000"/>
              </a:lnSpc>
              <a:spcBef>
                <a:spcPts val="100"/>
              </a:spcBef>
            </a:pPr>
            <a:r>
              <a:rPr spc="-345" dirty="0"/>
              <a:t>External </a:t>
            </a:r>
            <a:r>
              <a:rPr spc="-325" dirty="0"/>
              <a:t>Influences </a:t>
            </a:r>
            <a:r>
              <a:rPr spc="-195" dirty="0"/>
              <a:t>- </a:t>
            </a:r>
            <a:r>
              <a:rPr spc="-325" dirty="0"/>
              <a:t>Situational</a:t>
            </a:r>
            <a:r>
              <a:rPr spc="40" dirty="0"/>
              <a:t> </a:t>
            </a:r>
            <a:r>
              <a:rPr spc="-245" dirty="0"/>
              <a:t>influence</a:t>
            </a:r>
          </a:p>
        </p:txBody>
      </p:sp>
      <p:sp>
        <p:nvSpPr>
          <p:cNvPr id="3" name="object 3"/>
          <p:cNvSpPr/>
          <p:nvPr/>
        </p:nvSpPr>
        <p:spPr>
          <a:xfrm>
            <a:off x="420369" y="1657350"/>
            <a:ext cx="171450" cy="17145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420369" y="2532379"/>
            <a:ext cx="171450" cy="171450"/>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877569" y="3013710"/>
            <a:ext cx="151130" cy="151129"/>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877569" y="3887470"/>
            <a:ext cx="151130" cy="151130"/>
          </a:xfrm>
          <a:prstGeom prst="rect">
            <a:avLst/>
          </a:prstGeom>
          <a:blipFill>
            <a:blip r:embed="rId3" cstate="print"/>
            <a:stretch>
              <a:fillRect/>
            </a:stretch>
          </a:blipFill>
        </p:spPr>
        <p:txBody>
          <a:bodyPr wrap="square" lIns="0" tIns="0" rIns="0" bIns="0" rtlCol="0"/>
          <a:lstStyle/>
          <a:p>
            <a:endParaRPr/>
          </a:p>
        </p:txBody>
      </p:sp>
      <p:sp>
        <p:nvSpPr>
          <p:cNvPr id="7" name="object 7"/>
          <p:cNvSpPr/>
          <p:nvPr/>
        </p:nvSpPr>
        <p:spPr>
          <a:xfrm>
            <a:off x="877569" y="4359909"/>
            <a:ext cx="151130" cy="151130"/>
          </a:xfrm>
          <a:prstGeom prst="rect">
            <a:avLst/>
          </a:prstGeom>
          <a:blipFill>
            <a:blip r:embed="rId3" cstate="print"/>
            <a:stretch>
              <a:fillRect/>
            </a:stretch>
          </a:blipFill>
        </p:spPr>
        <p:txBody>
          <a:bodyPr wrap="square" lIns="0" tIns="0" rIns="0" bIns="0" rtlCol="0"/>
          <a:lstStyle/>
          <a:p>
            <a:endParaRPr/>
          </a:p>
        </p:txBody>
      </p:sp>
      <p:sp>
        <p:nvSpPr>
          <p:cNvPr id="8" name="object 8"/>
          <p:cNvSpPr/>
          <p:nvPr/>
        </p:nvSpPr>
        <p:spPr>
          <a:xfrm>
            <a:off x="877569" y="5233670"/>
            <a:ext cx="151130" cy="151130"/>
          </a:xfrm>
          <a:prstGeom prst="rect">
            <a:avLst/>
          </a:prstGeom>
          <a:blipFill>
            <a:blip r:embed="rId3" cstate="print"/>
            <a:stretch>
              <a:fillRect/>
            </a:stretch>
          </a:blipFill>
        </p:spPr>
        <p:txBody>
          <a:bodyPr wrap="square" lIns="0" tIns="0" rIns="0" bIns="0" rtlCol="0"/>
          <a:lstStyle/>
          <a:p>
            <a:endParaRPr/>
          </a:p>
        </p:txBody>
      </p:sp>
      <p:sp>
        <p:nvSpPr>
          <p:cNvPr id="9" name="object 9"/>
          <p:cNvSpPr/>
          <p:nvPr/>
        </p:nvSpPr>
        <p:spPr>
          <a:xfrm>
            <a:off x="877569" y="5706109"/>
            <a:ext cx="151130" cy="151130"/>
          </a:xfrm>
          <a:prstGeom prst="rect">
            <a:avLst/>
          </a:prstGeom>
          <a:blipFill>
            <a:blip r:embed="rId3" cstate="print"/>
            <a:stretch>
              <a:fillRect/>
            </a:stretch>
          </a:blipFill>
        </p:spPr>
        <p:txBody>
          <a:bodyPr wrap="square" lIns="0" tIns="0" rIns="0" bIns="0" rtlCol="0"/>
          <a:lstStyle/>
          <a:p>
            <a:endParaRPr/>
          </a:p>
        </p:txBody>
      </p:sp>
      <p:sp>
        <p:nvSpPr>
          <p:cNvPr id="10" name="object 10"/>
          <p:cNvSpPr txBox="1"/>
          <p:nvPr/>
        </p:nvSpPr>
        <p:spPr>
          <a:xfrm>
            <a:off x="407669" y="956309"/>
            <a:ext cx="9446260" cy="5408930"/>
          </a:xfrm>
          <a:prstGeom prst="rect">
            <a:avLst/>
          </a:prstGeom>
        </p:spPr>
        <p:txBody>
          <a:bodyPr vert="horz" wrap="square" lIns="0" tIns="148590" rIns="0" bIns="0" rtlCol="0">
            <a:spAutoFit/>
          </a:bodyPr>
          <a:lstStyle/>
          <a:p>
            <a:pPr marL="12700">
              <a:lnSpc>
                <a:spcPct val="100000"/>
              </a:lnSpc>
              <a:spcBef>
                <a:spcPts val="1170"/>
              </a:spcBef>
              <a:tabLst>
                <a:tab pos="431165" algn="l"/>
              </a:tabLst>
            </a:pPr>
            <a:r>
              <a:rPr sz="1850" b="1" spc="5" dirty="0">
                <a:solidFill>
                  <a:srgbClr val="990000"/>
                </a:solidFill>
                <a:latin typeface="Arial"/>
                <a:cs typeface="Arial"/>
              </a:rPr>
              <a:t>6.	</a:t>
            </a:r>
            <a:r>
              <a:rPr sz="2200" b="1" spc="-5" dirty="0">
                <a:solidFill>
                  <a:srgbClr val="990000"/>
                </a:solidFill>
                <a:latin typeface="Arial"/>
                <a:cs typeface="Arial"/>
              </a:rPr>
              <a:t>Situational</a:t>
            </a:r>
            <a:r>
              <a:rPr sz="2200" b="1" spc="-15" dirty="0">
                <a:solidFill>
                  <a:srgbClr val="990000"/>
                </a:solidFill>
                <a:latin typeface="Arial"/>
                <a:cs typeface="Arial"/>
              </a:rPr>
              <a:t> </a:t>
            </a:r>
            <a:r>
              <a:rPr sz="2200" b="1" spc="-5" dirty="0">
                <a:solidFill>
                  <a:srgbClr val="990000"/>
                </a:solidFill>
                <a:latin typeface="Arial"/>
                <a:cs typeface="Arial"/>
              </a:rPr>
              <a:t>influence</a:t>
            </a:r>
            <a:endParaRPr sz="2200">
              <a:latin typeface="Arial"/>
              <a:cs typeface="Arial"/>
            </a:endParaRPr>
          </a:p>
          <a:p>
            <a:pPr marL="431165" marR="5080">
              <a:lnSpc>
                <a:spcPct val="120100"/>
              </a:lnSpc>
              <a:spcBef>
                <a:spcPts val="540"/>
              </a:spcBef>
            </a:pPr>
            <a:r>
              <a:rPr sz="2200" b="1" spc="-5" dirty="0">
                <a:latin typeface="Arial"/>
                <a:cs typeface="Arial"/>
              </a:rPr>
              <a:t>Situational influences are elements </a:t>
            </a:r>
            <a:r>
              <a:rPr sz="2200" b="1" dirty="0">
                <a:latin typeface="Arial"/>
                <a:cs typeface="Arial"/>
              </a:rPr>
              <a:t>of </a:t>
            </a:r>
            <a:r>
              <a:rPr sz="2200" b="1" spc="-5" dirty="0">
                <a:latin typeface="Arial"/>
                <a:cs typeface="Arial"/>
              </a:rPr>
              <a:t>time and place that can effect  consumer</a:t>
            </a:r>
            <a:r>
              <a:rPr sz="2200" b="1" spc="-15" dirty="0">
                <a:latin typeface="Arial"/>
                <a:cs typeface="Arial"/>
              </a:rPr>
              <a:t> </a:t>
            </a:r>
            <a:r>
              <a:rPr sz="2200" b="1" spc="-5" dirty="0">
                <a:latin typeface="Arial"/>
                <a:cs typeface="Arial"/>
              </a:rPr>
              <a:t>behaviour.</a:t>
            </a:r>
            <a:endParaRPr sz="2200">
              <a:latin typeface="Arial"/>
              <a:cs typeface="Arial"/>
            </a:endParaRPr>
          </a:p>
          <a:p>
            <a:pPr marL="431165">
              <a:lnSpc>
                <a:spcPct val="100000"/>
              </a:lnSpc>
              <a:spcBef>
                <a:spcPts val="1080"/>
              </a:spcBef>
            </a:pPr>
            <a:r>
              <a:rPr sz="2200" b="1" dirty="0">
                <a:latin typeface="Arial"/>
                <a:cs typeface="Arial"/>
              </a:rPr>
              <a:t>The </a:t>
            </a:r>
            <a:r>
              <a:rPr sz="2200" b="1" spc="-5" dirty="0">
                <a:latin typeface="Arial"/>
                <a:cs typeface="Arial"/>
              </a:rPr>
              <a:t>situational elements influencing consumer behaviour</a:t>
            </a:r>
            <a:r>
              <a:rPr sz="2200" b="1" spc="5" dirty="0">
                <a:latin typeface="Arial"/>
                <a:cs typeface="Arial"/>
              </a:rPr>
              <a:t> </a:t>
            </a:r>
            <a:r>
              <a:rPr sz="2200" b="1" spc="-5" dirty="0">
                <a:latin typeface="Arial"/>
                <a:cs typeface="Arial"/>
              </a:rPr>
              <a:t>are:</a:t>
            </a:r>
            <a:endParaRPr sz="2200">
              <a:latin typeface="Arial"/>
              <a:cs typeface="Arial"/>
            </a:endParaRPr>
          </a:p>
          <a:p>
            <a:pPr marL="889000" marR="406400">
              <a:lnSpc>
                <a:spcPct val="120100"/>
              </a:lnSpc>
              <a:spcBef>
                <a:spcPts val="535"/>
              </a:spcBef>
            </a:pPr>
            <a:r>
              <a:rPr sz="2200" b="1" spc="-10" dirty="0">
                <a:latin typeface="Arial"/>
                <a:cs typeface="Arial"/>
              </a:rPr>
              <a:t>Physical </a:t>
            </a:r>
            <a:r>
              <a:rPr sz="2200" b="1" spc="-5" dirty="0">
                <a:latin typeface="Arial"/>
                <a:cs typeface="Arial"/>
              </a:rPr>
              <a:t>surrounding </a:t>
            </a:r>
            <a:r>
              <a:rPr sz="2200" b="1" dirty="0">
                <a:latin typeface="Arial"/>
                <a:cs typeface="Arial"/>
              </a:rPr>
              <a:t>or </a:t>
            </a:r>
            <a:r>
              <a:rPr sz="2200" b="1" spc="-5" dirty="0">
                <a:latin typeface="Arial"/>
                <a:cs typeface="Arial"/>
              </a:rPr>
              <a:t>condition like weather, decoration </a:t>
            </a:r>
            <a:r>
              <a:rPr sz="2200" b="1" dirty="0">
                <a:latin typeface="Arial"/>
                <a:cs typeface="Arial"/>
              </a:rPr>
              <a:t>of  </a:t>
            </a:r>
            <a:r>
              <a:rPr sz="2200" b="1" spc="-5" dirty="0">
                <a:latin typeface="Arial"/>
                <a:cs typeface="Arial"/>
              </a:rPr>
              <a:t>the store</a:t>
            </a:r>
            <a:r>
              <a:rPr sz="2200" b="1" dirty="0">
                <a:latin typeface="Arial"/>
                <a:cs typeface="Arial"/>
              </a:rPr>
              <a:t> </a:t>
            </a:r>
            <a:r>
              <a:rPr sz="2200" b="1" spc="-5" dirty="0">
                <a:latin typeface="Arial"/>
                <a:cs typeface="Arial"/>
              </a:rPr>
              <a:t>etc.</a:t>
            </a:r>
            <a:endParaRPr sz="2200">
              <a:latin typeface="Arial"/>
              <a:cs typeface="Arial"/>
            </a:endParaRPr>
          </a:p>
          <a:p>
            <a:pPr marL="889000">
              <a:lnSpc>
                <a:spcPct val="100000"/>
              </a:lnSpc>
              <a:spcBef>
                <a:spcPts val="1070"/>
              </a:spcBef>
            </a:pPr>
            <a:r>
              <a:rPr sz="2200" b="1" spc="-5" dirty="0">
                <a:latin typeface="Arial"/>
                <a:cs typeface="Arial"/>
              </a:rPr>
              <a:t>Social</a:t>
            </a:r>
            <a:r>
              <a:rPr sz="2200" b="1" spc="-15" dirty="0">
                <a:latin typeface="Arial"/>
                <a:cs typeface="Arial"/>
              </a:rPr>
              <a:t> </a:t>
            </a:r>
            <a:r>
              <a:rPr sz="2200" b="1" spc="-5" dirty="0">
                <a:latin typeface="Arial"/>
                <a:cs typeface="Arial"/>
              </a:rPr>
              <a:t>surroundings</a:t>
            </a:r>
            <a:endParaRPr sz="2200">
              <a:latin typeface="Arial"/>
              <a:cs typeface="Arial"/>
            </a:endParaRPr>
          </a:p>
          <a:p>
            <a:pPr marL="889000" marR="311785">
              <a:lnSpc>
                <a:spcPct val="120100"/>
              </a:lnSpc>
              <a:spcBef>
                <a:spcPts val="550"/>
              </a:spcBef>
            </a:pPr>
            <a:r>
              <a:rPr sz="2200" b="1" spc="-5" dirty="0">
                <a:latin typeface="Arial"/>
                <a:cs typeface="Arial"/>
              </a:rPr>
              <a:t>Time available for gathering information, making decision and  </a:t>
            </a:r>
            <a:r>
              <a:rPr sz="2200" b="1" spc="-10" dirty="0">
                <a:latin typeface="Arial"/>
                <a:cs typeface="Arial"/>
              </a:rPr>
              <a:t>buying </a:t>
            </a:r>
            <a:r>
              <a:rPr sz="2200" b="1" spc="-5" dirty="0">
                <a:latin typeface="Arial"/>
                <a:cs typeface="Arial"/>
              </a:rPr>
              <a:t>and using the</a:t>
            </a:r>
            <a:r>
              <a:rPr sz="2200" b="1" spc="-10" dirty="0">
                <a:latin typeface="Arial"/>
                <a:cs typeface="Arial"/>
              </a:rPr>
              <a:t> </a:t>
            </a:r>
            <a:r>
              <a:rPr sz="2200" b="1" spc="-5" dirty="0">
                <a:latin typeface="Arial"/>
                <a:cs typeface="Arial"/>
              </a:rPr>
              <a:t>product</a:t>
            </a:r>
            <a:endParaRPr sz="2200">
              <a:latin typeface="Arial"/>
              <a:cs typeface="Arial"/>
            </a:endParaRPr>
          </a:p>
          <a:p>
            <a:pPr marL="889000">
              <a:lnSpc>
                <a:spcPct val="100000"/>
              </a:lnSpc>
              <a:spcBef>
                <a:spcPts val="1070"/>
              </a:spcBef>
            </a:pPr>
            <a:r>
              <a:rPr sz="2200" b="1" spc="-5" dirty="0">
                <a:latin typeface="Arial"/>
                <a:cs typeface="Arial"/>
              </a:rPr>
              <a:t>Purpose of purchase</a:t>
            </a:r>
            <a:endParaRPr sz="2200">
              <a:latin typeface="Arial"/>
              <a:cs typeface="Arial"/>
            </a:endParaRPr>
          </a:p>
          <a:p>
            <a:pPr marL="889000" marR="610235">
              <a:lnSpc>
                <a:spcPct val="120100"/>
              </a:lnSpc>
              <a:spcBef>
                <a:spcPts val="550"/>
              </a:spcBef>
            </a:pPr>
            <a:r>
              <a:rPr sz="2200" b="1" spc="-5" dirty="0">
                <a:latin typeface="Arial"/>
                <a:cs typeface="Arial"/>
              </a:rPr>
              <a:t>Antecedent states that is momentary conditions and moods  before and during</a:t>
            </a:r>
            <a:r>
              <a:rPr sz="2200" b="1" spc="-15" dirty="0">
                <a:latin typeface="Arial"/>
                <a:cs typeface="Arial"/>
              </a:rPr>
              <a:t> </a:t>
            </a:r>
            <a:r>
              <a:rPr sz="2200" b="1" spc="-5" dirty="0">
                <a:latin typeface="Arial"/>
                <a:cs typeface="Arial"/>
              </a:rPr>
              <a:t>purchase.</a:t>
            </a:r>
            <a:endParaRPr sz="2200">
              <a:latin typeface="Arial"/>
              <a:cs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267709" y="151129"/>
            <a:ext cx="3634104" cy="513080"/>
          </a:xfrm>
          <a:prstGeom prst="rect">
            <a:avLst/>
          </a:prstGeom>
        </p:spPr>
        <p:txBody>
          <a:bodyPr vert="horz" wrap="square" lIns="0" tIns="12700" rIns="0" bIns="0" rtlCol="0">
            <a:spAutoFit/>
          </a:bodyPr>
          <a:lstStyle/>
          <a:p>
            <a:pPr marL="12700">
              <a:lnSpc>
                <a:spcPct val="100000"/>
              </a:lnSpc>
              <a:spcBef>
                <a:spcPts val="100"/>
              </a:spcBef>
            </a:pPr>
            <a:r>
              <a:rPr spc="-390" dirty="0"/>
              <a:t>Internal</a:t>
            </a:r>
            <a:r>
              <a:rPr spc="-245" dirty="0"/>
              <a:t> </a:t>
            </a:r>
            <a:r>
              <a:rPr spc="-325" dirty="0"/>
              <a:t>Influences</a:t>
            </a:r>
          </a:p>
        </p:txBody>
      </p:sp>
      <p:sp>
        <p:nvSpPr>
          <p:cNvPr id="3" name="object 3"/>
          <p:cNvSpPr/>
          <p:nvPr/>
        </p:nvSpPr>
        <p:spPr>
          <a:xfrm>
            <a:off x="420369" y="1176019"/>
            <a:ext cx="171450" cy="17145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420369" y="5487670"/>
            <a:ext cx="171450" cy="171450"/>
          </a:xfrm>
          <a:prstGeom prst="rect">
            <a:avLst/>
          </a:prstGeom>
          <a:blipFill>
            <a:blip r:embed="rId2" cstate="print"/>
            <a:stretch>
              <a:fillRect/>
            </a:stretch>
          </a:blipFill>
        </p:spPr>
        <p:txBody>
          <a:bodyPr wrap="square" lIns="0" tIns="0" rIns="0" bIns="0" rtlCol="0"/>
          <a:lstStyle/>
          <a:p>
            <a:endParaRPr/>
          </a:p>
        </p:txBody>
      </p:sp>
      <p:sp>
        <p:nvSpPr>
          <p:cNvPr id="5" name="object 5"/>
          <p:cNvSpPr txBox="1"/>
          <p:nvPr/>
        </p:nvSpPr>
        <p:spPr>
          <a:xfrm>
            <a:off x="407669" y="1082040"/>
            <a:ext cx="9285605" cy="4672330"/>
          </a:xfrm>
          <a:prstGeom prst="rect">
            <a:avLst/>
          </a:prstGeom>
        </p:spPr>
        <p:txBody>
          <a:bodyPr vert="horz" wrap="square" lIns="0" tIns="12700" rIns="0" bIns="0" rtlCol="0">
            <a:spAutoFit/>
          </a:bodyPr>
          <a:lstStyle/>
          <a:p>
            <a:pPr marL="431165">
              <a:lnSpc>
                <a:spcPct val="100000"/>
              </a:lnSpc>
              <a:spcBef>
                <a:spcPts val="100"/>
              </a:spcBef>
            </a:pPr>
            <a:r>
              <a:rPr sz="2200" b="1" spc="-5" dirty="0">
                <a:latin typeface="Arial"/>
                <a:cs typeface="Arial"/>
              </a:rPr>
              <a:t>Internal influences such as</a:t>
            </a:r>
            <a:endParaRPr sz="2200">
              <a:latin typeface="Arial"/>
              <a:cs typeface="Arial"/>
            </a:endParaRPr>
          </a:p>
          <a:p>
            <a:pPr marL="431800" indent="-419100">
              <a:lnSpc>
                <a:spcPct val="100000"/>
              </a:lnSpc>
              <a:spcBef>
                <a:spcPts val="1610"/>
              </a:spcBef>
              <a:buSzPct val="84090"/>
              <a:buAutoNum type="arabicPeriod"/>
              <a:tabLst>
                <a:tab pos="431165" algn="l"/>
                <a:tab pos="431800" algn="l"/>
              </a:tabLst>
            </a:pPr>
            <a:r>
              <a:rPr sz="2200" b="1" spc="-5" dirty="0">
                <a:latin typeface="Arial"/>
                <a:cs typeface="Arial"/>
              </a:rPr>
              <a:t>Perception</a:t>
            </a:r>
            <a:endParaRPr sz="2200">
              <a:latin typeface="Arial"/>
              <a:cs typeface="Arial"/>
            </a:endParaRPr>
          </a:p>
          <a:p>
            <a:pPr marL="431800" indent="-419100">
              <a:lnSpc>
                <a:spcPct val="100000"/>
              </a:lnSpc>
              <a:spcBef>
                <a:spcPts val="1600"/>
              </a:spcBef>
              <a:buSzPct val="84090"/>
              <a:buAutoNum type="arabicPeriod"/>
              <a:tabLst>
                <a:tab pos="431165" algn="l"/>
                <a:tab pos="431800" algn="l"/>
              </a:tabLst>
            </a:pPr>
            <a:r>
              <a:rPr sz="2200" b="1" spc="-5" dirty="0">
                <a:latin typeface="Arial"/>
                <a:cs typeface="Arial"/>
              </a:rPr>
              <a:t>Motivation</a:t>
            </a:r>
            <a:endParaRPr sz="2200">
              <a:latin typeface="Arial"/>
              <a:cs typeface="Arial"/>
            </a:endParaRPr>
          </a:p>
          <a:p>
            <a:pPr marL="431800" indent="-419100">
              <a:lnSpc>
                <a:spcPct val="100000"/>
              </a:lnSpc>
              <a:spcBef>
                <a:spcPts val="1600"/>
              </a:spcBef>
              <a:buSzPct val="84090"/>
              <a:buAutoNum type="arabicPeriod"/>
              <a:tabLst>
                <a:tab pos="431165" algn="l"/>
                <a:tab pos="431800" algn="l"/>
              </a:tabLst>
            </a:pPr>
            <a:r>
              <a:rPr sz="2200" b="1" spc="-5" dirty="0">
                <a:latin typeface="Arial"/>
                <a:cs typeface="Arial"/>
              </a:rPr>
              <a:t>Attitude</a:t>
            </a:r>
            <a:endParaRPr sz="2200">
              <a:latin typeface="Arial"/>
              <a:cs typeface="Arial"/>
            </a:endParaRPr>
          </a:p>
          <a:p>
            <a:pPr marL="431800" indent="-419100">
              <a:lnSpc>
                <a:spcPct val="100000"/>
              </a:lnSpc>
              <a:spcBef>
                <a:spcPts val="1610"/>
              </a:spcBef>
              <a:buSzPct val="84090"/>
              <a:buAutoNum type="arabicPeriod"/>
              <a:tabLst>
                <a:tab pos="431165" algn="l"/>
                <a:tab pos="431800" algn="l"/>
              </a:tabLst>
            </a:pPr>
            <a:r>
              <a:rPr sz="2200" b="1" spc="-5" dirty="0">
                <a:latin typeface="Arial"/>
                <a:cs typeface="Arial"/>
              </a:rPr>
              <a:t>Learning</a:t>
            </a:r>
            <a:endParaRPr sz="2200">
              <a:latin typeface="Arial"/>
              <a:cs typeface="Arial"/>
            </a:endParaRPr>
          </a:p>
          <a:p>
            <a:pPr marL="431800" indent="-419100">
              <a:lnSpc>
                <a:spcPct val="100000"/>
              </a:lnSpc>
              <a:spcBef>
                <a:spcPts val="1600"/>
              </a:spcBef>
              <a:buSzPct val="84090"/>
              <a:buAutoNum type="arabicPeriod"/>
              <a:tabLst>
                <a:tab pos="431165" algn="l"/>
                <a:tab pos="431800" algn="l"/>
              </a:tabLst>
            </a:pPr>
            <a:r>
              <a:rPr sz="2200" b="1" spc="-5" dirty="0">
                <a:latin typeface="Arial"/>
                <a:cs typeface="Arial"/>
              </a:rPr>
              <a:t>Personality</a:t>
            </a:r>
            <a:endParaRPr sz="2200">
              <a:latin typeface="Arial"/>
              <a:cs typeface="Arial"/>
            </a:endParaRPr>
          </a:p>
          <a:p>
            <a:pPr marL="431800" indent="-419100">
              <a:lnSpc>
                <a:spcPct val="100000"/>
              </a:lnSpc>
              <a:spcBef>
                <a:spcPts val="1600"/>
              </a:spcBef>
              <a:buSzPct val="84090"/>
              <a:buAutoNum type="arabicPeriod"/>
              <a:tabLst>
                <a:tab pos="431165" algn="l"/>
                <a:tab pos="431800" algn="l"/>
              </a:tabLst>
            </a:pPr>
            <a:r>
              <a:rPr sz="2200" b="1" spc="-5" dirty="0">
                <a:latin typeface="Arial"/>
                <a:cs typeface="Arial"/>
              </a:rPr>
              <a:t>self-concept</a:t>
            </a:r>
            <a:endParaRPr sz="2200">
              <a:latin typeface="Arial"/>
              <a:cs typeface="Arial"/>
            </a:endParaRPr>
          </a:p>
          <a:p>
            <a:pPr marL="431800" indent="-419100">
              <a:lnSpc>
                <a:spcPct val="100000"/>
              </a:lnSpc>
              <a:spcBef>
                <a:spcPts val="1610"/>
              </a:spcBef>
              <a:buSzPct val="84090"/>
              <a:buAutoNum type="arabicPeriod"/>
              <a:tabLst>
                <a:tab pos="431165" algn="l"/>
                <a:tab pos="431800" algn="l"/>
              </a:tabLst>
            </a:pPr>
            <a:r>
              <a:rPr sz="2200" b="1" spc="-5" dirty="0">
                <a:latin typeface="Arial"/>
                <a:cs typeface="Arial"/>
              </a:rPr>
              <a:t>lifestyle</a:t>
            </a:r>
            <a:endParaRPr sz="2200">
              <a:latin typeface="Arial"/>
              <a:cs typeface="Arial"/>
            </a:endParaRPr>
          </a:p>
          <a:p>
            <a:pPr marL="431165">
              <a:lnSpc>
                <a:spcPct val="100000"/>
              </a:lnSpc>
              <a:spcBef>
                <a:spcPts val="1600"/>
              </a:spcBef>
            </a:pPr>
            <a:r>
              <a:rPr sz="2200" b="1" spc="-10" dirty="0">
                <a:latin typeface="Arial"/>
                <a:cs typeface="Arial"/>
              </a:rPr>
              <a:t>All </a:t>
            </a:r>
            <a:r>
              <a:rPr sz="2200" b="1" spc="-5" dirty="0">
                <a:latin typeface="Arial"/>
                <a:cs typeface="Arial"/>
              </a:rPr>
              <a:t>these internal influences consumer behaviour to </a:t>
            </a:r>
            <a:r>
              <a:rPr sz="2200" b="1" dirty="0">
                <a:latin typeface="Arial"/>
                <a:cs typeface="Arial"/>
              </a:rPr>
              <a:t>a </a:t>
            </a:r>
            <a:r>
              <a:rPr sz="2200" b="1" spc="-5" dirty="0">
                <a:latin typeface="Arial"/>
                <a:cs typeface="Arial"/>
              </a:rPr>
              <a:t>great</a:t>
            </a:r>
            <a:r>
              <a:rPr sz="2200" b="1" spc="5" dirty="0">
                <a:latin typeface="Arial"/>
                <a:cs typeface="Arial"/>
              </a:rPr>
              <a:t> </a:t>
            </a:r>
            <a:r>
              <a:rPr sz="2200" b="1" spc="-5" dirty="0">
                <a:latin typeface="Arial"/>
                <a:cs typeface="Arial"/>
              </a:rPr>
              <a:t>extent.</a:t>
            </a:r>
            <a:endParaRPr sz="2200">
              <a:latin typeface="Arial"/>
              <a:cs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058670" y="151129"/>
            <a:ext cx="6162040" cy="513080"/>
          </a:xfrm>
          <a:prstGeom prst="rect">
            <a:avLst/>
          </a:prstGeom>
        </p:spPr>
        <p:txBody>
          <a:bodyPr vert="horz" wrap="square" lIns="0" tIns="12700" rIns="0" bIns="0" rtlCol="0">
            <a:spAutoFit/>
          </a:bodyPr>
          <a:lstStyle/>
          <a:p>
            <a:pPr marL="12700">
              <a:lnSpc>
                <a:spcPct val="100000"/>
              </a:lnSpc>
              <a:spcBef>
                <a:spcPts val="100"/>
              </a:spcBef>
            </a:pPr>
            <a:r>
              <a:rPr spc="-390" dirty="0"/>
              <a:t>Internal </a:t>
            </a:r>
            <a:r>
              <a:rPr spc="-325" dirty="0"/>
              <a:t>Influences </a:t>
            </a:r>
            <a:r>
              <a:rPr spc="-195" dirty="0"/>
              <a:t>-</a:t>
            </a:r>
            <a:r>
              <a:rPr spc="75" dirty="0"/>
              <a:t> </a:t>
            </a:r>
            <a:r>
              <a:rPr spc="-260" dirty="0"/>
              <a:t>Perception</a:t>
            </a:r>
          </a:p>
        </p:txBody>
      </p:sp>
      <p:sp>
        <p:nvSpPr>
          <p:cNvPr id="8" name="object 8"/>
          <p:cNvSpPr txBox="1">
            <a:spLocks noGrp="1"/>
          </p:cNvSpPr>
          <p:nvPr>
            <p:ph type="body" idx="1"/>
          </p:nvPr>
        </p:nvSpPr>
        <p:spPr>
          <a:prstGeom prst="rect">
            <a:avLst/>
          </a:prstGeom>
        </p:spPr>
        <p:txBody>
          <a:bodyPr vert="horz" wrap="square" lIns="0" tIns="12700" rIns="0" bIns="0" rtlCol="0">
            <a:spAutoFit/>
          </a:bodyPr>
          <a:lstStyle/>
          <a:p>
            <a:pPr marL="466090" indent="-453390">
              <a:lnSpc>
                <a:spcPct val="100000"/>
              </a:lnSpc>
              <a:spcBef>
                <a:spcPts val="100"/>
              </a:spcBef>
              <a:buSzPct val="84090"/>
              <a:buAutoNum type="romanLcPeriod"/>
              <a:tabLst>
                <a:tab pos="465455" algn="l"/>
                <a:tab pos="466090" algn="l"/>
              </a:tabLst>
            </a:pPr>
            <a:r>
              <a:rPr spc="-5" dirty="0"/>
              <a:t>Exposure to </a:t>
            </a:r>
            <a:r>
              <a:rPr dirty="0"/>
              <a:t>a </a:t>
            </a:r>
            <a:r>
              <a:rPr spc="-5" dirty="0"/>
              <a:t>stimulus through senses (advertising</a:t>
            </a:r>
            <a:r>
              <a:rPr spc="-10" dirty="0"/>
              <a:t> </a:t>
            </a:r>
            <a:r>
              <a:rPr spc="-5" dirty="0"/>
              <a:t>messages)</a:t>
            </a:r>
          </a:p>
          <a:p>
            <a:pPr marL="466090" indent="-453390">
              <a:lnSpc>
                <a:spcPct val="100000"/>
              </a:lnSpc>
              <a:spcBef>
                <a:spcPts val="1600"/>
              </a:spcBef>
              <a:buSzPct val="84090"/>
              <a:buAutoNum type="romanLcPeriod"/>
              <a:tabLst>
                <a:tab pos="465455" algn="l"/>
                <a:tab pos="466090" algn="l"/>
              </a:tabLst>
            </a:pPr>
            <a:r>
              <a:rPr spc="-5" dirty="0"/>
              <a:t>Attends to </a:t>
            </a:r>
            <a:r>
              <a:rPr dirty="0"/>
              <a:t>a </a:t>
            </a:r>
            <a:r>
              <a:rPr spc="-5" dirty="0"/>
              <a:t>selected stimulus</a:t>
            </a:r>
          </a:p>
          <a:p>
            <a:pPr marL="465455">
              <a:lnSpc>
                <a:spcPct val="100000"/>
              </a:lnSpc>
              <a:spcBef>
                <a:spcPts val="1600"/>
              </a:spcBef>
            </a:pPr>
            <a:r>
              <a:rPr spc="-5" dirty="0"/>
              <a:t>Interpretation of </a:t>
            </a:r>
            <a:r>
              <a:rPr dirty="0"/>
              <a:t>what </a:t>
            </a:r>
            <a:r>
              <a:rPr spc="-5" dirty="0"/>
              <a:t>the senses have</a:t>
            </a:r>
            <a:r>
              <a:rPr spc="5" dirty="0"/>
              <a:t> </a:t>
            </a:r>
            <a:r>
              <a:rPr spc="-5" dirty="0"/>
              <a:t>detected</a:t>
            </a:r>
          </a:p>
          <a:p>
            <a:pPr marL="12700">
              <a:lnSpc>
                <a:spcPct val="100000"/>
              </a:lnSpc>
              <a:spcBef>
                <a:spcPts val="1610"/>
              </a:spcBef>
              <a:tabLst>
                <a:tab pos="465455" algn="l"/>
              </a:tabLst>
            </a:pPr>
            <a:r>
              <a:rPr sz="1850" dirty="0"/>
              <a:t>iv.	</a:t>
            </a:r>
            <a:r>
              <a:rPr spc="-5" dirty="0"/>
              <a:t>Storing in memory to be used during purchase- decision</a:t>
            </a:r>
            <a:r>
              <a:rPr dirty="0"/>
              <a:t> </a:t>
            </a:r>
            <a:r>
              <a:rPr spc="-5" dirty="0"/>
              <a:t>stage</a:t>
            </a:r>
            <a:endParaRPr sz="1850"/>
          </a:p>
          <a:p>
            <a:pPr marL="465455" marR="5080">
              <a:lnSpc>
                <a:spcPct val="139800"/>
              </a:lnSpc>
              <a:spcBef>
                <a:spcPts val="550"/>
              </a:spcBef>
            </a:pPr>
            <a:r>
              <a:rPr spc="-5" dirty="0"/>
              <a:t>Since the environment </a:t>
            </a:r>
            <a:r>
              <a:rPr dirty="0"/>
              <a:t>is </a:t>
            </a:r>
            <a:r>
              <a:rPr spc="-5" dirty="0"/>
              <a:t>full </a:t>
            </a:r>
            <a:r>
              <a:rPr dirty="0"/>
              <a:t>of </a:t>
            </a:r>
            <a:r>
              <a:rPr spc="-5" dirty="0"/>
              <a:t>stimuli the consumer </a:t>
            </a:r>
            <a:r>
              <a:rPr dirty="0"/>
              <a:t>will </a:t>
            </a:r>
            <a:r>
              <a:rPr spc="-5" dirty="0"/>
              <a:t>choose  only </a:t>
            </a:r>
            <a:r>
              <a:rPr dirty="0"/>
              <a:t>a few. </a:t>
            </a:r>
            <a:r>
              <a:rPr spc="-5" dirty="0"/>
              <a:t>This is </a:t>
            </a:r>
            <a:r>
              <a:rPr dirty="0"/>
              <a:t>known as </a:t>
            </a:r>
            <a:r>
              <a:rPr spc="-5" dirty="0"/>
              <a:t>selective</a:t>
            </a:r>
            <a:r>
              <a:rPr spc="-45" dirty="0"/>
              <a:t> </a:t>
            </a:r>
            <a:r>
              <a:rPr spc="-5" dirty="0"/>
              <a:t>perceptions</a:t>
            </a:r>
          </a:p>
        </p:txBody>
      </p:sp>
      <p:sp>
        <p:nvSpPr>
          <p:cNvPr id="3" name="object 3"/>
          <p:cNvSpPr/>
          <p:nvPr/>
        </p:nvSpPr>
        <p:spPr>
          <a:xfrm>
            <a:off x="420369" y="1715770"/>
            <a:ext cx="171450" cy="17145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420369" y="2722879"/>
            <a:ext cx="171450" cy="171450"/>
          </a:xfrm>
          <a:prstGeom prst="rect">
            <a:avLst/>
          </a:prstGeom>
          <a:blipFill>
            <a:blip r:embed="rId2" cstate="print"/>
            <a:stretch>
              <a:fillRect/>
            </a:stretch>
          </a:blipFill>
        </p:spPr>
        <p:txBody>
          <a:bodyPr wrap="square" lIns="0" tIns="0" rIns="0" bIns="0" rtlCol="0"/>
          <a:lstStyle/>
          <a:p>
            <a:endParaRPr/>
          </a:p>
        </p:txBody>
      </p:sp>
      <p:sp>
        <p:nvSpPr>
          <p:cNvPr id="5" name="object 5"/>
          <p:cNvSpPr txBox="1"/>
          <p:nvPr/>
        </p:nvSpPr>
        <p:spPr>
          <a:xfrm>
            <a:off x="407669" y="1082040"/>
            <a:ext cx="9102725" cy="1907539"/>
          </a:xfrm>
          <a:prstGeom prst="rect">
            <a:avLst/>
          </a:prstGeom>
        </p:spPr>
        <p:txBody>
          <a:bodyPr vert="horz" wrap="square" lIns="0" tIns="12700" rIns="0" bIns="0" rtlCol="0">
            <a:spAutoFit/>
          </a:bodyPr>
          <a:lstStyle/>
          <a:p>
            <a:pPr marL="12700">
              <a:lnSpc>
                <a:spcPct val="100000"/>
              </a:lnSpc>
              <a:spcBef>
                <a:spcPts val="100"/>
              </a:spcBef>
              <a:tabLst>
                <a:tab pos="465455" algn="l"/>
              </a:tabLst>
            </a:pPr>
            <a:r>
              <a:rPr sz="1850" b="1" spc="5" dirty="0">
                <a:solidFill>
                  <a:srgbClr val="990000"/>
                </a:solidFill>
                <a:latin typeface="Arial"/>
                <a:cs typeface="Arial"/>
              </a:rPr>
              <a:t>1.	</a:t>
            </a:r>
            <a:r>
              <a:rPr sz="2200" b="1" spc="-5" dirty="0">
                <a:solidFill>
                  <a:srgbClr val="990000"/>
                </a:solidFill>
                <a:latin typeface="Arial"/>
                <a:cs typeface="Arial"/>
              </a:rPr>
              <a:t>Perception</a:t>
            </a:r>
            <a:endParaRPr sz="2200">
              <a:latin typeface="Arial"/>
              <a:cs typeface="Arial"/>
            </a:endParaRPr>
          </a:p>
          <a:p>
            <a:pPr marL="465455" marR="5080">
              <a:lnSpc>
                <a:spcPct val="139800"/>
              </a:lnSpc>
              <a:spcBef>
                <a:spcPts val="560"/>
              </a:spcBef>
            </a:pPr>
            <a:r>
              <a:rPr sz="2200" b="1" spc="-5" dirty="0">
                <a:latin typeface="Arial"/>
                <a:cs typeface="Arial"/>
              </a:rPr>
              <a:t>It is the process of determining meaning </a:t>
            </a:r>
            <a:r>
              <a:rPr sz="2200" b="1" dirty="0">
                <a:latin typeface="Arial"/>
                <a:cs typeface="Arial"/>
              </a:rPr>
              <a:t>by </a:t>
            </a:r>
            <a:r>
              <a:rPr sz="2200" b="1" spc="-5" dirty="0">
                <a:latin typeface="Arial"/>
                <a:cs typeface="Arial"/>
              </a:rPr>
              <a:t>selecting, organizing  and interpreting stimuli in the</a:t>
            </a:r>
            <a:r>
              <a:rPr sz="2200" b="1" spc="5" dirty="0">
                <a:latin typeface="Arial"/>
                <a:cs typeface="Arial"/>
              </a:rPr>
              <a:t> </a:t>
            </a:r>
            <a:r>
              <a:rPr sz="2200" b="1" spc="-5" dirty="0">
                <a:latin typeface="Arial"/>
                <a:cs typeface="Arial"/>
              </a:rPr>
              <a:t>environment.</a:t>
            </a:r>
            <a:endParaRPr sz="2200">
              <a:latin typeface="Arial"/>
              <a:cs typeface="Arial"/>
            </a:endParaRPr>
          </a:p>
          <a:p>
            <a:pPr marL="465455">
              <a:lnSpc>
                <a:spcPct val="100000"/>
              </a:lnSpc>
              <a:spcBef>
                <a:spcPts val="1600"/>
              </a:spcBef>
            </a:pPr>
            <a:r>
              <a:rPr sz="2200" b="1" dirty="0">
                <a:latin typeface="Arial"/>
                <a:cs typeface="Arial"/>
              </a:rPr>
              <a:t>The </a:t>
            </a:r>
            <a:r>
              <a:rPr sz="2200" b="1" spc="-5" dirty="0">
                <a:latin typeface="Arial"/>
                <a:cs typeface="Arial"/>
              </a:rPr>
              <a:t>four stages of perception are:</a:t>
            </a:r>
            <a:endParaRPr sz="2200">
              <a:latin typeface="Arial"/>
              <a:cs typeface="Arial"/>
            </a:endParaRPr>
          </a:p>
        </p:txBody>
      </p:sp>
      <p:sp>
        <p:nvSpPr>
          <p:cNvPr id="6" name="object 6"/>
          <p:cNvSpPr txBox="1"/>
          <p:nvPr/>
        </p:nvSpPr>
        <p:spPr>
          <a:xfrm>
            <a:off x="407669" y="4287520"/>
            <a:ext cx="288290" cy="310515"/>
          </a:xfrm>
          <a:prstGeom prst="rect">
            <a:avLst/>
          </a:prstGeom>
        </p:spPr>
        <p:txBody>
          <a:bodyPr vert="horz" wrap="square" lIns="0" tIns="15240" rIns="0" bIns="0" rtlCol="0">
            <a:spAutoFit/>
          </a:bodyPr>
          <a:lstStyle/>
          <a:p>
            <a:pPr marL="12700">
              <a:lnSpc>
                <a:spcPct val="100000"/>
              </a:lnSpc>
              <a:spcBef>
                <a:spcPts val="120"/>
              </a:spcBef>
            </a:pPr>
            <a:r>
              <a:rPr sz="1850" b="1" dirty="0">
                <a:latin typeface="Arial"/>
                <a:cs typeface="Arial"/>
              </a:rPr>
              <a:t>ii</a:t>
            </a:r>
            <a:r>
              <a:rPr sz="1850" b="1" spc="-5" dirty="0">
                <a:latin typeface="Arial"/>
                <a:cs typeface="Arial"/>
              </a:rPr>
              <a:t>i</a:t>
            </a:r>
            <a:r>
              <a:rPr sz="1850" b="1" spc="5" dirty="0">
                <a:latin typeface="Arial"/>
                <a:cs typeface="Arial"/>
              </a:rPr>
              <a:t>.</a:t>
            </a:r>
            <a:endParaRPr sz="1850">
              <a:latin typeface="Arial"/>
              <a:cs typeface="Arial"/>
            </a:endParaRPr>
          </a:p>
        </p:txBody>
      </p:sp>
      <p:sp>
        <p:nvSpPr>
          <p:cNvPr id="7" name="object 7"/>
          <p:cNvSpPr/>
          <p:nvPr/>
        </p:nvSpPr>
        <p:spPr>
          <a:xfrm>
            <a:off x="420369" y="5417820"/>
            <a:ext cx="171450" cy="171450"/>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648709" y="3020059"/>
            <a:ext cx="3039110" cy="695960"/>
          </a:xfrm>
          <a:prstGeom prst="rect">
            <a:avLst/>
          </a:prstGeom>
        </p:spPr>
        <p:txBody>
          <a:bodyPr vert="horz" wrap="square" lIns="0" tIns="12700" rIns="0" bIns="0" rtlCol="0">
            <a:spAutoFit/>
          </a:bodyPr>
          <a:lstStyle/>
          <a:p>
            <a:pPr marL="12700">
              <a:lnSpc>
                <a:spcPct val="100000"/>
              </a:lnSpc>
              <a:spcBef>
                <a:spcPts val="100"/>
              </a:spcBef>
            </a:pPr>
            <a:r>
              <a:rPr sz="4400" spc="-420" dirty="0"/>
              <a:t>Advertising</a:t>
            </a:r>
            <a:endParaRPr sz="4400"/>
          </a:p>
        </p:txBody>
      </p:sp>
      <p:sp>
        <p:nvSpPr>
          <p:cNvPr id="3" name="object 3"/>
          <p:cNvSpPr/>
          <p:nvPr/>
        </p:nvSpPr>
        <p:spPr>
          <a:xfrm>
            <a:off x="7324090" y="323850"/>
            <a:ext cx="1238250" cy="80010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1816100" y="5745479"/>
            <a:ext cx="866139" cy="715010"/>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1492250" y="353059"/>
            <a:ext cx="1189989" cy="713740"/>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9206230" y="4765040"/>
            <a:ext cx="848359" cy="742950"/>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3619500" y="5821679"/>
            <a:ext cx="990600" cy="638810"/>
          </a:xfrm>
          <a:prstGeom prst="rect">
            <a:avLst/>
          </a:prstGeom>
          <a:blipFill>
            <a:blip r:embed="rId6" cstate="print"/>
            <a:stretch>
              <a:fillRect/>
            </a:stretch>
          </a:blipFill>
        </p:spPr>
        <p:txBody>
          <a:bodyPr wrap="square" lIns="0" tIns="0" rIns="0" bIns="0" rtlCol="0"/>
          <a:lstStyle/>
          <a:p>
            <a:endParaRPr/>
          </a:p>
        </p:txBody>
      </p:sp>
      <p:sp>
        <p:nvSpPr>
          <p:cNvPr id="8" name="object 8"/>
          <p:cNvSpPr/>
          <p:nvPr/>
        </p:nvSpPr>
        <p:spPr>
          <a:xfrm>
            <a:off x="9306559" y="2480310"/>
            <a:ext cx="638809" cy="638810"/>
          </a:xfrm>
          <a:prstGeom prst="rect">
            <a:avLst/>
          </a:prstGeom>
          <a:blipFill>
            <a:blip r:embed="rId7" cstate="print"/>
            <a:stretch>
              <a:fillRect/>
            </a:stretch>
          </a:blipFill>
        </p:spPr>
        <p:txBody>
          <a:bodyPr wrap="square" lIns="0" tIns="0" rIns="0" bIns="0" rtlCol="0"/>
          <a:lstStyle/>
          <a:p>
            <a:endParaRPr/>
          </a:p>
        </p:txBody>
      </p:sp>
      <p:sp>
        <p:nvSpPr>
          <p:cNvPr id="9" name="object 9"/>
          <p:cNvSpPr/>
          <p:nvPr/>
        </p:nvSpPr>
        <p:spPr>
          <a:xfrm>
            <a:off x="278129" y="2386329"/>
            <a:ext cx="781050" cy="732789"/>
          </a:xfrm>
          <a:prstGeom prst="rect">
            <a:avLst/>
          </a:prstGeom>
          <a:blipFill>
            <a:blip r:embed="rId8" cstate="print"/>
            <a:stretch>
              <a:fillRect/>
            </a:stretch>
          </a:blipFill>
        </p:spPr>
        <p:txBody>
          <a:bodyPr wrap="square" lIns="0" tIns="0" rIns="0" bIns="0" rtlCol="0"/>
          <a:lstStyle/>
          <a:p>
            <a:endParaRPr/>
          </a:p>
        </p:txBody>
      </p:sp>
      <p:sp>
        <p:nvSpPr>
          <p:cNvPr id="10" name="object 10"/>
          <p:cNvSpPr/>
          <p:nvPr/>
        </p:nvSpPr>
        <p:spPr>
          <a:xfrm>
            <a:off x="95250" y="4640579"/>
            <a:ext cx="1162050" cy="867410"/>
          </a:xfrm>
          <a:prstGeom prst="rect">
            <a:avLst/>
          </a:prstGeom>
          <a:blipFill>
            <a:blip r:embed="rId9" cstate="print"/>
            <a:stretch>
              <a:fillRect/>
            </a:stretch>
          </a:blipFill>
        </p:spPr>
        <p:txBody>
          <a:bodyPr wrap="square" lIns="0" tIns="0" rIns="0" bIns="0" rtlCol="0"/>
          <a:lstStyle/>
          <a:p>
            <a:endParaRPr/>
          </a:p>
        </p:txBody>
      </p:sp>
      <p:sp>
        <p:nvSpPr>
          <p:cNvPr id="11" name="object 11"/>
          <p:cNvSpPr/>
          <p:nvPr/>
        </p:nvSpPr>
        <p:spPr>
          <a:xfrm>
            <a:off x="7748269" y="5812790"/>
            <a:ext cx="1170940" cy="857250"/>
          </a:xfrm>
          <a:prstGeom prst="rect">
            <a:avLst/>
          </a:prstGeom>
          <a:blipFill>
            <a:blip r:embed="rId10" cstate="print"/>
            <a:stretch>
              <a:fillRect/>
            </a:stretch>
          </a:blipFill>
        </p:spPr>
        <p:txBody>
          <a:bodyPr wrap="square" lIns="0" tIns="0" rIns="0" bIns="0" rtlCol="0"/>
          <a:lstStyle/>
          <a:p>
            <a:endParaRPr/>
          </a:p>
        </p:txBody>
      </p:sp>
      <p:sp>
        <p:nvSpPr>
          <p:cNvPr id="12" name="object 12"/>
          <p:cNvSpPr/>
          <p:nvPr/>
        </p:nvSpPr>
        <p:spPr>
          <a:xfrm>
            <a:off x="3467100" y="353059"/>
            <a:ext cx="1295400" cy="770890"/>
          </a:xfrm>
          <a:prstGeom prst="rect">
            <a:avLst/>
          </a:prstGeom>
          <a:blipFill>
            <a:blip r:embed="rId11" cstate="print"/>
            <a:stretch>
              <a:fillRect/>
            </a:stretch>
          </a:blipFill>
        </p:spPr>
        <p:txBody>
          <a:bodyPr wrap="square" lIns="0" tIns="0" rIns="0" bIns="0" rtlCol="0"/>
          <a:lstStyle/>
          <a:p>
            <a:endParaRPr/>
          </a:p>
        </p:txBody>
      </p:sp>
      <p:sp>
        <p:nvSpPr>
          <p:cNvPr id="13" name="object 13"/>
          <p:cNvSpPr/>
          <p:nvPr/>
        </p:nvSpPr>
        <p:spPr>
          <a:xfrm>
            <a:off x="5786120" y="342900"/>
            <a:ext cx="981709" cy="781050"/>
          </a:xfrm>
          <a:prstGeom prst="rect">
            <a:avLst/>
          </a:prstGeom>
          <a:blipFill>
            <a:blip r:embed="rId12" cstate="print"/>
            <a:stretch>
              <a:fillRect/>
            </a:stretch>
          </a:blipFill>
        </p:spPr>
        <p:txBody>
          <a:bodyPr wrap="square" lIns="0" tIns="0" rIns="0" bIns="0" rtlCol="0"/>
          <a:lstStyle/>
          <a:p>
            <a:endParaRPr/>
          </a:p>
        </p:txBody>
      </p:sp>
      <p:sp>
        <p:nvSpPr>
          <p:cNvPr id="14" name="object 14"/>
          <p:cNvSpPr/>
          <p:nvPr/>
        </p:nvSpPr>
        <p:spPr>
          <a:xfrm>
            <a:off x="9116059" y="1447800"/>
            <a:ext cx="829309" cy="590550"/>
          </a:xfrm>
          <a:prstGeom prst="rect">
            <a:avLst/>
          </a:prstGeom>
          <a:blipFill>
            <a:blip r:embed="rId13" cstate="print"/>
            <a:stretch>
              <a:fillRect/>
            </a:stretch>
          </a:blipFill>
        </p:spPr>
        <p:txBody>
          <a:bodyPr wrap="square" lIns="0" tIns="0" rIns="0" bIns="0" rtlCol="0"/>
          <a:lstStyle/>
          <a:p>
            <a:endParaRPr/>
          </a:p>
        </p:txBody>
      </p:sp>
      <p:sp>
        <p:nvSpPr>
          <p:cNvPr id="15" name="object 15"/>
          <p:cNvSpPr/>
          <p:nvPr/>
        </p:nvSpPr>
        <p:spPr>
          <a:xfrm>
            <a:off x="5786120" y="5822950"/>
            <a:ext cx="1200150" cy="685800"/>
          </a:xfrm>
          <a:prstGeom prst="rect">
            <a:avLst/>
          </a:prstGeom>
          <a:blipFill>
            <a:blip r:embed="rId14" cstate="print"/>
            <a:stretch>
              <a:fillRect/>
            </a:stretch>
          </a:blipFill>
        </p:spPr>
        <p:txBody>
          <a:bodyPr wrap="square" lIns="0" tIns="0" rIns="0" bIns="0" rtlCol="0"/>
          <a:lstStyle/>
          <a:p>
            <a:endParaRPr/>
          </a:p>
        </p:txBody>
      </p:sp>
      <p:sp>
        <p:nvSpPr>
          <p:cNvPr id="16" name="object 16"/>
          <p:cNvSpPr/>
          <p:nvPr/>
        </p:nvSpPr>
        <p:spPr>
          <a:xfrm>
            <a:off x="330200" y="3780790"/>
            <a:ext cx="666750" cy="676910"/>
          </a:xfrm>
          <a:prstGeom prst="rect">
            <a:avLst/>
          </a:prstGeom>
          <a:blipFill>
            <a:blip r:embed="rId15" cstate="print"/>
            <a:stretch>
              <a:fillRect/>
            </a:stretch>
          </a:blipFill>
        </p:spPr>
        <p:txBody>
          <a:bodyPr wrap="square" lIns="0" tIns="0" rIns="0" bIns="0" rtlCol="0"/>
          <a:lstStyle/>
          <a:p>
            <a:endParaRPr/>
          </a:p>
        </p:txBody>
      </p:sp>
      <p:sp>
        <p:nvSpPr>
          <p:cNvPr id="17" name="object 17"/>
          <p:cNvSpPr/>
          <p:nvPr/>
        </p:nvSpPr>
        <p:spPr>
          <a:xfrm>
            <a:off x="330200" y="1200150"/>
            <a:ext cx="857250" cy="914400"/>
          </a:xfrm>
          <a:prstGeom prst="rect">
            <a:avLst/>
          </a:prstGeom>
          <a:blipFill>
            <a:blip r:embed="rId16" cstate="print"/>
            <a:stretch>
              <a:fillRect/>
            </a:stretch>
          </a:blipFill>
        </p:spPr>
        <p:txBody>
          <a:bodyPr wrap="square" lIns="0" tIns="0" rIns="0" bIns="0" rtlCol="0"/>
          <a:lstStyle/>
          <a:p>
            <a:endParaRPr/>
          </a:p>
        </p:txBody>
      </p:sp>
      <p:sp>
        <p:nvSpPr>
          <p:cNvPr id="18" name="object 18"/>
          <p:cNvSpPr/>
          <p:nvPr/>
        </p:nvSpPr>
        <p:spPr>
          <a:xfrm>
            <a:off x="9272269" y="3780790"/>
            <a:ext cx="781050" cy="657860"/>
          </a:xfrm>
          <a:prstGeom prst="rect">
            <a:avLst/>
          </a:prstGeom>
          <a:blipFill>
            <a:blip r:embed="rId17" cstate="print"/>
            <a:stretch>
              <a:fillRect/>
            </a:stretch>
          </a:blipFill>
        </p:spPr>
        <p:txBody>
          <a:bodyPr wrap="square" lIns="0" tIns="0" rIns="0" bIns="0" rtlCol="0"/>
          <a:lstStyle/>
          <a:p>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091689" y="151129"/>
            <a:ext cx="6095365" cy="513080"/>
          </a:xfrm>
          <a:prstGeom prst="rect">
            <a:avLst/>
          </a:prstGeom>
        </p:spPr>
        <p:txBody>
          <a:bodyPr vert="horz" wrap="square" lIns="0" tIns="12700" rIns="0" bIns="0" rtlCol="0">
            <a:spAutoFit/>
          </a:bodyPr>
          <a:lstStyle/>
          <a:p>
            <a:pPr marL="12700">
              <a:lnSpc>
                <a:spcPct val="100000"/>
              </a:lnSpc>
              <a:spcBef>
                <a:spcPts val="100"/>
              </a:spcBef>
            </a:pPr>
            <a:r>
              <a:rPr spc="-390" dirty="0"/>
              <a:t>Internal </a:t>
            </a:r>
            <a:r>
              <a:rPr spc="-325" dirty="0"/>
              <a:t>Influences </a:t>
            </a:r>
            <a:r>
              <a:rPr spc="-195" dirty="0"/>
              <a:t>-</a:t>
            </a:r>
            <a:r>
              <a:rPr spc="70" dirty="0"/>
              <a:t> </a:t>
            </a:r>
            <a:r>
              <a:rPr spc="-280" dirty="0"/>
              <a:t>Motivation</a:t>
            </a:r>
          </a:p>
        </p:txBody>
      </p:sp>
      <p:sp>
        <p:nvSpPr>
          <p:cNvPr id="3" name="object 3"/>
          <p:cNvSpPr/>
          <p:nvPr/>
        </p:nvSpPr>
        <p:spPr>
          <a:xfrm>
            <a:off x="420369" y="2118360"/>
            <a:ext cx="171450" cy="17145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420369" y="2857500"/>
            <a:ext cx="171450" cy="171450"/>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877569" y="3608070"/>
            <a:ext cx="151130" cy="151130"/>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877569" y="5019040"/>
            <a:ext cx="151130" cy="151130"/>
          </a:xfrm>
          <a:prstGeom prst="rect">
            <a:avLst/>
          </a:prstGeom>
          <a:blipFill>
            <a:blip r:embed="rId3" cstate="print"/>
            <a:stretch>
              <a:fillRect/>
            </a:stretch>
          </a:blipFill>
        </p:spPr>
        <p:txBody>
          <a:bodyPr wrap="square" lIns="0" tIns="0" rIns="0" bIns="0" rtlCol="0"/>
          <a:lstStyle/>
          <a:p>
            <a:endParaRPr/>
          </a:p>
        </p:txBody>
      </p:sp>
      <p:sp>
        <p:nvSpPr>
          <p:cNvPr id="7" name="object 7"/>
          <p:cNvSpPr txBox="1"/>
          <p:nvPr/>
        </p:nvSpPr>
        <p:spPr>
          <a:xfrm>
            <a:off x="407669" y="1283970"/>
            <a:ext cx="9334500" cy="4662170"/>
          </a:xfrm>
          <a:prstGeom prst="rect">
            <a:avLst/>
          </a:prstGeom>
        </p:spPr>
        <p:txBody>
          <a:bodyPr vert="horz" wrap="square" lIns="0" tIns="12700" rIns="0" bIns="0" rtlCol="0">
            <a:spAutoFit/>
          </a:bodyPr>
          <a:lstStyle/>
          <a:p>
            <a:pPr marL="12700">
              <a:lnSpc>
                <a:spcPct val="100000"/>
              </a:lnSpc>
              <a:spcBef>
                <a:spcPts val="100"/>
              </a:spcBef>
              <a:tabLst>
                <a:tab pos="431165" algn="l"/>
              </a:tabLst>
            </a:pPr>
            <a:r>
              <a:rPr sz="1850" b="1" spc="5" dirty="0">
                <a:solidFill>
                  <a:srgbClr val="990000"/>
                </a:solidFill>
                <a:latin typeface="Arial"/>
                <a:cs typeface="Arial"/>
              </a:rPr>
              <a:t>2.	</a:t>
            </a:r>
            <a:r>
              <a:rPr sz="2200" b="1" spc="-5" dirty="0">
                <a:solidFill>
                  <a:srgbClr val="990000"/>
                </a:solidFill>
                <a:latin typeface="Arial"/>
                <a:cs typeface="Arial"/>
              </a:rPr>
              <a:t>Motivation</a:t>
            </a:r>
            <a:endParaRPr sz="2200">
              <a:latin typeface="Arial"/>
              <a:cs typeface="Arial"/>
            </a:endParaRPr>
          </a:p>
          <a:p>
            <a:pPr marL="431165" marR="693420">
              <a:lnSpc>
                <a:spcPct val="220500"/>
              </a:lnSpc>
              <a:spcBef>
                <a:spcPts val="5"/>
              </a:spcBef>
            </a:pPr>
            <a:r>
              <a:rPr sz="2200" b="1" dirty="0">
                <a:latin typeface="Arial"/>
                <a:cs typeface="Arial"/>
              </a:rPr>
              <a:t>When </a:t>
            </a:r>
            <a:r>
              <a:rPr sz="2200" b="1" spc="-5" dirty="0">
                <a:latin typeface="Arial"/>
                <a:cs typeface="Arial"/>
              </a:rPr>
              <a:t>people feel need they are driven to act by their motives.  </a:t>
            </a:r>
            <a:r>
              <a:rPr sz="2200" b="1" spc="-10" dirty="0">
                <a:latin typeface="Arial"/>
                <a:cs typeface="Arial"/>
              </a:rPr>
              <a:t>According </a:t>
            </a:r>
            <a:r>
              <a:rPr sz="2200" b="1" spc="-5" dirty="0">
                <a:latin typeface="Arial"/>
                <a:cs typeface="Arial"/>
              </a:rPr>
              <a:t>to Maslow’s theory </a:t>
            </a:r>
            <a:r>
              <a:rPr sz="2200" b="1" dirty="0">
                <a:latin typeface="Arial"/>
                <a:cs typeface="Arial"/>
              </a:rPr>
              <a:t>of </a:t>
            </a:r>
            <a:r>
              <a:rPr sz="2200" b="1" spc="-5" dirty="0">
                <a:latin typeface="Arial"/>
                <a:cs typeface="Arial"/>
              </a:rPr>
              <a:t>hierarchy of</a:t>
            </a:r>
            <a:r>
              <a:rPr sz="2200" b="1" spc="-40" dirty="0">
                <a:latin typeface="Arial"/>
                <a:cs typeface="Arial"/>
              </a:rPr>
              <a:t> </a:t>
            </a:r>
            <a:r>
              <a:rPr sz="2200" b="1" spc="-5" dirty="0">
                <a:latin typeface="Arial"/>
                <a:cs typeface="Arial"/>
              </a:rPr>
              <a:t>needs,</a:t>
            </a:r>
            <a:endParaRPr sz="2200">
              <a:latin typeface="Arial"/>
              <a:cs typeface="Arial"/>
            </a:endParaRPr>
          </a:p>
          <a:p>
            <a:pPr marL="889000" marR="485140">
              <a:lnSpc>
                <a:spcPct val="200000"/>
              </a:lnSpc>
              <a:spcBef>
                <a:spcPts val="550"/>
              </a:spcBef>
            </a:pPr>
            <a:r>
              <a:rPr sz="2200" b="1" spc="-5" dirty="0">
                <a:latin typeface="Arial"/>
                <a:cs typeface="Arial"/>
              </a:rPr>
              <a:t>People are initially motivated to satisfy their basic needs for  </a:t>
            </a:r>
            <a:r>
              <a:rPr sz="2200" b="1" spc="-10" dirty="0">
                <a:latin typeface="Arial"/>
                <a:cs typeface="Arial"/>
              </a:rPr>
              <a:t>survival.</a:t>
            </a:r>
            <a:endParaRPr sz="2200">
              <a:latin typeface="Arial"/>
              <a:cs typeface="Arial"/>
            </a:endParaRPr>
          </a:p>
          <a:p>
            <a:pPr marL="889000" marR="5080">
              <a:lnSpc>
                <a:spcPct val="200000"/>
              </a:lnSpc>
              <a:spcBef>
                <a:spcPts val="550"/>
              </a:spcBef>
            </a:pPr>
            <a:r>
              <a:rPr sz="2200" b="1" spc="-10" dirty="0">
                <a:latin typeface="Arial"/>
                <a:cs typeface="Arial"/>
              </a:rPr>
              <a:t>After </a:t>
            </a:r>
            <a:r>
              <a:rPr sz="2200" b="1" spc="-5" dirty="0">
                <a:latin typeface="Arial"/>
                <a:cs typeface="Arial"/>
              </a:rPr>
              <a:t>that they are able to concentrate </a:t>
            </a:r>
            <a:r>
              <a:rPr sz="2200" b="1" dirty="0">
                <a:latin typeface="Arial"/>
                <a:cs typeface="Arial"/>
              </a:rPr>
              <a:t>on </a:t>
            </a:r>
            <a:r>
              <a:rPr sz="2200" b="1" spc="-5" dirty="0">
                <a:latin typeface="Arial"/>
                <a:cs typeface="Arial"/>
              </a:rPr>
              <a:t>satisfying their higher  needs.</a:t>
            </a:r>
            <a:endParaRPr sz="2200">
              <a:latin typeface="Arial"/>
              <a:cs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355850" y="151129"/>
            <a:ext cx="5567045" cy="513080"/>
          </a:xfrm>
          <a:prstGeom prst="rect">
            <a:avLst/>
          </a:prstGeom>
        </p:spPr>
        <p:txBody>
          <a:bodyPr vert="horz" wrap="square" lIns="0" tIns="12700" rIns="0" bIns="0" rtlCol="0">
            <a:spAutoFit/>
          </a:bodyPr>
          <a:lstStyle/>
          <a:p>
            <a:pPr marL="12700">
              <a:lnSpc>
                <a:spcPct val="100000"/>
              </a:lnSpc>
              <a:spcBef>
                <a:spcPts val="100"/>
              </a:spcBef>
            </a:pPr>
            <a:r>
              <a:rPr spc="-390" dirty="0"/>
              <a:t>Internal </a:t>
            </a:r>
            <a:r>
              <a:rPr spc="-325" dirty="0"/>
              <a:t>Influences </a:t>
            </a:r>
            <a:r>
              <a:rPr spc="-195" dirty="0"/>
              <a:t>-</a:t>
            </a:r>
            <a:r>
              <a:rPr spc="125" dirty="0"/>
              <a:t> </a:t>
            </a:r>
            <a:r>
              <a:rPr spc="-320" dirty="0"/>
              <a:t>Attitude</a:t>
            </a:r>
          </a:p>
        </p:txBody>
      </p:sp>
      <p:sp>
        <p:nvSpPr>
          <p:cNvPr id="3" name="object 3"/>
          <p:cNvSpPr/>
          <p:nvPr/>
        </p:nvSpPr>
        <p:spPr>
          <a:xfrm>
            <a:off x="420369" y="1428750"/>
            <a:ext cx="171450" cy="17145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420369" y="2705100"/>
            <a:ext cx="171450" cy="171450"/>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420369" y="3578859"/>
            <a:ext cx="171450" cy="171450"/>
          </a:xfrm>
          <a:prstGeom prst="rect">
            <a:avLst/>
          </a:prstGeom>
          <a:blipFill>
            <a:blip r:embed="rId2" cstate="print"/>
            <a:stretch>
              <a:fillRect/>
            </a:stretch>
          </a:blipFill>
        </p:spPr>
        <p:txBody>
          <a:bodyPr wrap="square" lIns="0" tIns="0" rIns="0" bIns="0" rtlCol="0"/>
          <a:lstStyle/>
          <a:p>
            <a:endParaRPr/>
          </a:p>
        </p:txBody>
      </p:sp>
      <p:sp>
        <p:nvSpPr>
          <p:cNvPr id="6" name="object 6"/>
          <p:cNvSpPr/>
          <p:nvPr/>
        </p:nvSpPr>
        <p:spPr>
          <a:xfrm>
            <a:off x="877569" y="4061459"/>
            <a:ext cx="151130" cy="151130"/>
          </a:xfrm>
          <a:prstGeom prst="rect">
            <a:avLst/>
          </a:prstGeom>
          <a:blipFill>
            <a:blip r:embed="rId3" cstate="print"/>
            <a:stretch>
              <a:fillRect/>
            </a:stretch>
          </a:blipFill>
        </p:spPr>
        <p:txBody>
          <a:bodyPr wrap="square" lIns="0" tIns="0" rIns="0" bIns="0" rtlCol="0"/>
          <a:lstStyle/>
          <a:p>
            <a:endParaRPr/>
          </a:p>
        </p:txBody>
      </p:sp>
      <p:sp>
        <p:nvSpPr>
          <p:cNvPr id="7" name="object 7"/>
          <p:cNvSpPr/>
          <p:nvPr/>
        </p:nvSpPr>
        <p:spPr>
          <a:xfrm>
            <a:off x="877569" y="4935220"/>
            <a:ext cx="151130" cy="151130"/>
          </a:xfrm>
          <a:prstGeom prst="rect">
            <a:avLst/>
          </a:prstGeom>
          <a:blipFill>
            <a:blip r:embed="rId3" cstate="print"/>
            <a:stretch>
              <a:fillRect/>
            </a:stretch>
          </a:blipFill>
        </p:spPr>
        <p:txBody>
          <a:bodyPr wrap="square" lIns="0" tIns="0" rIns="0" bIns="0" rtlCol="0"/>
          <a:lstStyle/>
          <a:p>
            <a:endParaRPr/>
          </a:p>
        </p:txBody>
      </p:sp>
      <p:sp>
        <p:nvSpPr>
          <p:cNvPr id="8" name="object 8"/>
          <p:cNvSpPr/>
          <p:nvPr/>
        </p:nvSpPr>
        <p:spPr>
          <a:xfrm>
            <a:off x="877569" y="5810250"/>
            <a:ext cx="151130" cy="151130"/>
          </a:xfrm>
          <a:prstGeom prst="rect">
            <a:avLst/>
          </a:prstGeom>
          <a:blipFill>
            <a:blip r:embed="rId3" cstate="print"/>
            <a:stretch>
              <a:fillRect/>
            </a:stretch>
          </a:blipFill>
        </p:spPr>
        <p:txBody>
          <a:bodyPr wrap="square" lIns="0" tIns="0" rIns="0" bIns="0" rtlCol="0"/>
          <a:lstStyle/>
          <a:p>
            <a:endParaRPr/>
          </a:p>
        </p:txBody>
      </p:sp>
      <p:sp>
        <p:nvSpPr>
          <p:cNvPr id="9" name="object 9"/>
          <p:cNvSpPr txBox="1"/>
          <p:nvPr/>
        </p:nvSpPr>
        <p:spPr>
          <a:xfrm>
            <a:off x="407669" y="727709"/>
            <a:ext cx="9448800" cy="5740400"/>
          </a:xfrm>
          <a:prstGeom prst="rect">
            <a:avLst/>
          </a:prstGeom>
        </p:spPr>
        <p:txBody>
          <a:bodyPr vert="horz" wrap="square" lIns="0" tIns="148590" rIns="0" bIns="0" rtlCol="0">
            <a:spAutoFit/>
          </a:bodyPr>
          <a:lstStyle/>
          <a:p>
            <a:pPr marL="12700">
              <a:lnSpc>
                <a:spcPct val="100000"/>
              </a:lnSpc>
              <a:spcBef>
                <a:spcPts val="1170"/>
              </a:spcBef>
              <a:tabLst>
                <a:tab pos="431165" algn="l"/>
              </a:tabLst>
            </a:pPr>
            <a:r>
              <a:rPr sz="1850" b="1" spc="5" dirty="0">
                <a:solidFill>
                  <a:srgbClr val="990000"/>
                </a:solidFill>
                <a:latin typeface="Arial"/>
                <a:cs typeface="Arial"/>
              </a:rPr>
              <a:t>3.	</a:t>
            </a:r>
            <a:r>
              <a:rPr sz="2200" b="1" spc="-5" dirty="0">
                <a:solidFill>
                  <a:srgbClr val="990000"/>
                </a:solidFill>
                <a:latin typeface="Arial"/>
                <a:cs typeface="Arial"/>
              </a:rPr>
              <a:t>Attitude</a:t>
            </a:r>
            <a:endParaRPr sz="2200">
              <a:latin typeface="Arial"/>
              <a:cs typeface="Arial"/>
            </a:endParaRPr>
          </a:p>
          <a:p>
            <a:pPr marL="431165" marR="11430">
              <a:lnSpc>
                <a:spcPct val="120100"/>
              </a:lnSpc>
              <a:spcBef>
                <a:spcPts val="540"/>
              </a:spcBef>
            </a:pPr>
            <a:r>
              <a:rPr sz="2200" b="1" spc="-5" dirty="0">
                <a:latin typeface="Arial"/>
                <a:cs typeface="Arial"/>
              </a:rPr>
              <a:t>Consumers attitude towards </a:t>
            </a:r>
            <a:r>
              <a:rPr sz="2200" b="1" dirty="0">
                <a:latin typeface="Arial"/>
                <a:cs typeface="Arial"/>
              </a:rPr>
              <a:t>a </a:t>
            </a:r>
            <a:r>
              <a:rPr sz="2200" b="1" spc="-5" dirty="0">
                <a:latin typeface="Arial"/>
                <a:cs typeface="Arial"/>
              </a:rPr>
              <a:t>product </a:t>
            </a:r>
            <a:r>
              <a:rPr sz="2200" b="1" dirty="0">
                <a:latin typeface="Arial"/>
                <a:cs typeface="Arial"/>
              </a:rPr>
              <a:t>or </a:t>
            </a:r>
            <a:r>
              <a:rPr sz="2200" b="1" spc="-5" dirty="0">
                <a:latin typeface="Arial"/>
                <a:cs typeface="Arial"/>
              </a:rPr>
              <a:t>brand are formed over  time through experience, use, information gathering and interaction  </a:t>
            </a:r>
            <a:r>
              <a:rPr sz="2200" b="1" dirty="0">
                <a:latin typeface="Arial"/>
                <a:cs typeface="Arial"/>
              </a:rPr>
              <a:t>with </a:t>
            </a:r>
            <a:r>
              <a:rPr sz="2200" b="1" spc="-5" dirty="0">
                <a:latin typeface="Arial"/>
                <a:cs typeface="Arial"/>
              </a:rPr>
              <a:t>other</a:t>
            </a:r>
            <a:r>
              <a:rPr sz="2200" b="1" spc="-15" dirty="0">
                <a:latin typeface="Arial"/>
                <a:cs typeface="Arial"/>
              </a:rPr>
              <a:t> </a:t>
            </a:r>
            <a:r>
              <a:rPr sz="2200" b="1" spc="-5" dirty="0">
                <a:latin typeface="Arial"/>
                <a:cs typeface="Arial"/>
              </a:rPr>
              <a:t>people.</a:t>
            </a:r>
            <a:endParaRPr sz="2200">
              <a:latin typeface="Arial"/>
              <a:cs typeface="Arial"/>
            </a:endParaRPr>
          </a:p>
          <a:p>
            <a:pPr marL="431165" marR="834390">
              <a:lnSpc>
                <a:spcPct val="120100"/>
              </a:lnSpc>
              <a:spcBef>
                <a:spcPts val="535"/>
              </a:spcBef>
            </a:pPr>
            <a:r>
              <a:rPr sz="2200" b="1" spc="-5" dirty="0">
                <a:latin typeface="Arial"/>
                <a:cs typeface="Arial"/>
              </a:rPr>
              <a:t>Attitude comprises three components that can be moulded or  changed through marketing </a:t>
            </a:r>
            <a:r>
              <a:rPr sz="2200" b="1" spc="-10" dirty="0">
                <a:latin typeface="Arial"/>
                <a:cs typeface="Arial"/>
              </a:rPr>
              <a:t>strategy.</a:t>
            </a:r>
            <a:endParaRPr sz="2200">
              <a:latin typeface="Arial"/>
              <a:cs typeface="Arial"/>
            </a:endParaRPr>
          </a:p>
          <a:p>
            <a:pPr marL="431165">
              <a:lnSpc>
                <a:spcPct val="100000"/>
              </a:lnSpc>
              <a:spcBef>
                <a:spcPts val="1070"/>
              </a:spcBef>
            </a:pPr>
            <a:r>
              <a:rPr sz="2200" b="1" spc="-5" dirty="0">
                <a:latin typeface="Arial"/>
                <a:cs typeface="Arial"/>
              </a:rPr>
              <a:t>These components</a:t>
            </a:r>
            <a:r>
              <a:rPr sz="2200" b="1" spc="-10" dirty="0">
                <a:latin typeface="Arial"/>
                <a:cs typeface="Arial"/>
              </a:rPr>
              <a:t> </a:t>
            </a:r>
            <a:r>
              <a:rPr sz="2200" b="1" spc="-5" dirty="0">
                <a:latin typeface="Arial"/>
                <a:cs typeface="Arial"/>
              </a:rPr>
              <a:t>are:</a:t>
            </a:r>
            <a:endParaRPr sz="2200">
              <a:latin typeface="Arial"/>
              <a:cs typeface="Arial"/>
            </a:endParaRPr>
          </a:p>
          <a:p>
            <a:pPr marL="889000" marR="341630">
              <a:lnSpc>
                <a:spcPct val="120100"/>
              </a:lnSpc>
              <a:spcBef>
                <a:spcPts val="550"/>
              </a:spcBef>
            </a:pPr>
            <a:r>
              <a:rPr sz="2200" b="1" spc="-5" dirty="0">
                <a:latin typeface="Arial"/>
                <a:cs typeface="Arial"/>
              </a:rPr>
              <a:t>Cognitive component i.e. </a:t>
            </a:r>
            <a:r>
              <a:rPr sz="2200" b="1" dirty="0">
                <a:latin typeface="Arial"/>
                <a:cs typeface="Arial"/>
              </a:rPr>
              <a:t>The </a:t>
            </a:r>
            <a:r>
              <a:rPr sz="2200" b="1" spc="-5" dirty="0">
                <a:latin typeface="Arial"/>
                <a:cs typeface="Arial"/>
              </a:rPr>
              <a:t>set </a:t>
            </a:r>
            <a:r>
              <a:rPr sz="2200" b="1" dirty="0">
                <a:latin typeface="Arial"/>
                <a:cs typeface="Arial"/>
              </a:rPr>
              <a:t>of </a:t>
            </a:r>
            <a:r>
              <a:rPr sz="2200" b="1" spc="-5" dirty="0">
                <a:latin typeface="Arial"/>
                <a:cs typeface="Arial"/>
              </a:rPr>
              <a:t>knowledge consumer has  about </a:t>
            </a:r>
            <a:r>
              <a:rPr sz="2200" b="1" dirty="0">
                <a:latin typeface="Arial"/>
                <a:cs typeface="Arial"/>
              </a:rPr>
              <a:t>a</a:t>
            </a:r>
            <a:r>
              <a:rPr sz="2200" b="1" spc="-5" dirty="0">
                <a:latin typeface="Arial"/>
                <a:cs typeface="Arial"/>
              </a:rPr>
              <a:t> product</a:t>
            </a:r>
            <a:endParaRPr sz="2200">
              <a:latin typeface="Arial"/>
              <a:cs typeface="Arial"/>
            </a:endParaRPr>
          </a:p>
          <a:p>
            <a:pPr marL="889000" marR="968375">
              <a:lnSpc>
                <a:spcPct val="120100"/>
              </a:lnSpc>
              <a:spcBef>
                <a:spcPts val="540"/>
              </a:spcBef>
            </a:pPr>
            <a:r>
              <a:rPr sz="2200" b="1" spc="-10" dirty="0">
                <a:latin typeface="Arial"/>
                <a:cs typeface="Arial"/>
              </a:rPr>
              <a:t>Affective </a:t>
            </a:r>
            <a:r>
              <a:rPr sz="2200" b="1" spc="-5" dirty="0">
                <a:latin typeface="Arial"/>
                <a:cs typeface="Arial"/>
              </a:rPr>
              <a:t>component representing consumers feelings or  emotional reaction to </a:t>
            </a:r>
            <a:r>
              <a:rPr sz="2200" b="1" dirty="0">
                <a:latin typeface="Arial"/>
                <a:cs typeface="Arial"/>
              </a:rPr>
              <a:t>a</a:t>
            </a:r>
            <a:r>
              <a:rPr sz="2200" b="1" spc="-5" dirty="0">
                <a:latin typeface="Arial"/>
                <a:cs typeface="Arial"/>
              </a:rPr>
              <a:t> product</a:t>
            </a:r>
            <a:endParaRPr sz="2200">
              <a:latin typeface="Arial"/>
              <a:cs typeface="Arial"/>
            </a:endParaRPr>
          </a:p>
          <a:p>
            <a:pPr marL="889000" marR="5080">
              <a:lnSpc>
                <a:spcPct val="119700"/>
              </a:lnSpc>
              <a:spcBef>
                <a:spcPts val="560"/>
              </a:spcBef>
            </a:pPr>
            <a:r>
              <a:rPr sz="2200" b="1" spc="-5" dirty="0">
                <a:latin typeface="Arial"/>
                <a:cs typeface="Arial"/>
              </a:rPr>
              <a:t>Behavioural component i.e. </a:t>
            </a:r>
            <a:r>
              <a:rPr sz="2200" b="1" dirty="0">
                <a:latin typeface="Arial"/>
                <a:cs typeface="Arial"/>
              </a:rPr>
              <a:t>The </a:t>
            </a:r>
            <a:r>
              <a:rPr sz="2200" b="1" spc="-5" dirty="0">
                <a:latin typeface="Arial"/>
                <a:cs typeface="Arial"/>
              </a:rPr>
              <a:t>consumer’s tendency to act in </a:t>
            </a:r>
            <a:r>
              <a:rPr sz="2200" b="1" dirty="0">
                <a:latin typeface="Arial"/>
                <a:cs typeface="Arial"/>
              </a:rPr>
              <a:t>a  </a:t>
            </a:r>
            <a:r>
              <a:rPr sz="2200" b="1" spc="-5" dirty="0">
                <a:latin typeface="Arial"/>
                <a:cs typeface="Arial"/>
              </a:rPr>
              <a:t>certain</a:t>
            </a:r>
            <a:r>
              <a:rPr sz="2200" b="1" spc="-15" dirty="0">
                <a:latin typeface="Arial"/>
                <a:cs typeface="Arial"/>
              </a:rPr>
              <a:t> </a:t>
            </a:r>
            <a:r>
              <a:rPr sz="2200" b="1" spc="-5" dirty="0">
                <a:latin typeface="Arial"/>
                <a:cs typeface="Arial"/>
              </a:rPr>
              <a:t>way.</a:t>
            </a:r>
            <a:endParaRPr sz="2200">
              <a:latin typeface="Arial"/>
              <a:cs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279650" y="151129"/>
            <a:ext cx="5721985" cy="513080"/>
          </a:xfrm>
          <a:prstGeom prst="rect">
            <a:avLst/>
          </a:prstGeom>
        </p:spPr>
        <p:txBody>
          <a:bodyPr vert="horz" wrap="square" lIns="0" tIns="12700" rIns="0" bIns="0" rtlCol="0">
            <a:spAutoFit/>
          </a:bodyPr>
          <a:lstStyle/>
          <a:p>
            <a:pPr marL="12700">
              <a:lnSpc>
                <a:spcPct val="100000"/>
              </a:lnSpc>
              <a:spcBef>
                <a:spcPts val="100"/>
              </a:spcBef>
            </a:pPr>
            <a:r>
              <a:rPr spc="-390" dirty="0"/>
              <a:t>Internal </a:t>
            </a:r>
            <a:r>
              <a:rPr spc="-325" dirty="0"/>
              <a:t>Influences </a:t>
            </a:r>
            <a:r>
              <a:rPr spc="-195" dirty="0"/>
              <a:t>-</a:t>
            </a:r>
            <a:r>
              <a:rPr spc="90" dirty="0"/>
              <a:t> </a:t>
            </a:r>
            <a:r>
              <a:rPr spc="-315" dirty="0"/>
              <a:t>Learning</a:t>
            </a:r>
          </a:p>
        </p:txBody>
      </p:sp>
      <p:sp>
        <p:nvSpPr>
          <p:cNvPr id="3" name="object 3"/>
          <p:cNvSpPr/>
          <p:nvPr/>
        </p:nvSpPr>
        <p:spPr>
          <a:xfrm>
            <a:off x="420369" y="1513839"/>
            <a:ext cx="171450" cy="17145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420369" y="2689860"/>
            <a:ext cx="171450" cy="171450"/>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420369" y="3497579"/>
            <a:ext cx="171450" cy="171450"/>
          </a:xfrm>
          <a:prstGeom prst="rect">
            <a:avLst/>
          </a:prstGeom>
          <a:blipFill>
            <a:blip r:embed="rId2" cstate="print"/>
            <a:stretch>
              <a:fillRect/>
            </a:stretch>
          </a:blipFill>
        </p:spPr>
        <p:txBody>
          <a:bodyPr wrap="square" lIns="0" tIns="0" rIns="0" bIns="0" rtlCol="0"/>
          <a:lstStyle/>
          <a:p>
            <a:endParaRPr/>
          </a:p>
        </p:txBody>
      </p:sp>
      <p:sp>
        <p:nvSpPr>
          <p:cNvPr id="6" name="object 6"/>
          <p:cNvSpPr/>
          <p:nvPr/>
        </p:nvSpPr>
        <p:spPr>
          <a:xfrm>
            <a:off x="420369" y="4304029"/>
            <a:ext cx="171450" cy="171450"/>
          </a:xfrm>
          <a:prstGeom prst="rect">
            <a:avLst/>
          </a:prstGeom>
          <a:blipFill>
            <a:blip r:embed="rId2" cstate="print"/>
            <a:stretch>
              <a:fillRect/>
            </a:stretch>
          </a:blipFill>
        </p:spPr>
        <p:txBody>
          <a:bodyPr wrap="square" lIns="0" tIns="0" rIns="0" bIns="0" rtlCol="0"/>
          <a:lstStyle/>
          <a:p>
            <a:endParaRPr/>
          </a:p>
        </p:txBody>
      </p:sp>
      <p:sp>
        <p:nvSpPr>
          <p:cNvPr id="7" name="object 7"/>
          <p:cNvSpPr/>
          <p:nvPr/>
        </p:nvSpPr>
        <p:spPr>
          <a:xfrm>
            <a:off x="420369" y="5480050"/>
            <a:ext cx="171450" cy="171450"/>
          </a:xfrm>
          <a:prstGeom prst="rect">
            <a:avLst/>
          </a:prstGeom>
          <a:blipFill>
            <a:blip r:embed="rId2" cstate="print"/>
            <a:stretch>
              <a:fillRect/>
            </a:stretch>
          </a:blipFill>
        </p:spPr>
        <p:txBody>
          <a:bodyPr wrap="square" lIns="0" tIns="0" rIns="0" bIns="0" rtlCol="0"/>
          <a:lstStyle/>
          <a:p>
            <a:endParaRPr/>
          </a:p>
        </p:txBody>
      </p:sp>
      <p:sp>
        <p:nvSpPr>
          <p:cNvPr id="8" name="object 8"/>
          <p:cNvSpPr txBox="1"/>
          <p:nvPr/>
        </p:nvSpPr>
        <p:spPr>
          <a:xfrm>
            <a:off x="407669" y="878839"/>
            <a:ext cx="9444355" cy="5236210"/>
          </a:xfrm>
          <a:prstGeom prst="rect">
            <a:avLst/>
          </a:prstGeom>
        </p:spPr>
        <p:txBody>
          <a:bodyPr vert="horz" wrap="square" lIns="0" tIns="115570" rIns="0" bIns="0" rtlCol="0">
            <a:spAutoFit/>
          </a:bodyPr>
          <a:lstStyle/>
          <a:p>
            <a:pPr marL="12700">
              <a:lnSpc>
                <a:spcPct val="100000"/>
              </a:lnSpc>
              <a:spcBef>
                <a:spcPts val="910"/>
              </a:spcBef>
              <a:tabLst>
                <a:tab pos="431165" algn="l"/>
              </a:tabLst>
            </a:pPr>
            <a:r>
              <a:rPr sz="1850" b="1" spc="5" dirty="0">
                <a:solidFill>
                  <a:srgbClr val="990000"/>
                </a:solidFill>
                <a:latin typeface="Arial"/>
                <a:cs typeface="Arial"/>
              </a:rPr>
              <a:t>4.	</a:t>
            </a:r>
            <a:r>
              <a:rPr sz="2200" b="1" spc="-5" dirty="0">
                <a:solidFill>
                  <a:srgbClr val="990000"/>
                </a:solidFill>
                <a:latin typeface="Arial"/>
                <a:cs typeface="Arial"/>
              </a:rPr>
              <a:t>Learning</a:t>
            </a:r>
            <a:endParaRPr sz="2200">
              <a:latin typeface="Arial"/>
              <a:cs typeface="Arial"/>
            </a:endParaRPr>
          </a:p>
          <a:p>
            <a:pPr marL="431165" marR="5080">
              <a:lnSpc>
                <a:spcPct val="110000"/>
              </a:lnSpc>
              <a:spcBef>
                <a:spcPts val="545"/>
              </a:spcBef>
            </a:pPr>
            <a:r>
              <a:rPr sz="2200" b="1" spc="-5" dirty="0">
                <a:latin typeface="Arial"/>
                <a:cs typeface="Arial"/>
              </a:rPr>
              <a:t>Learning can influence the </a:t>
            </a:r>
            <a:r>
              <a:rPr sz="2200" b="1" dirty="0">
                <a:latin typeface="Arial"/>
                <a:cs typeface="Arial"/>
              </a:rPr>
              <a:t>way </a:t>
            </a:r>
            <a:r>
              <a:rPr sz="2200" b="1" spc="-5" dirty="0">
                <a:latin typeface="Arial"/>
                <a:cs typeface="Arial"/>
              </a:rPr>
              <a:t>people recognize needs, collect and  assess product information, make </a:t>
            </a:r>
            <a:r>
              <a:rPr sz="2200" b="1" spc="-10" dirty="0">
                <a:latin typeface="Arial"/>
                <a:cs typeface="Arial"/>
              </a:rPr>
              <a:t>buying </a:t>
            </a:r>
            <a:r>
              <a:rPr sz="2200" b="1" spc="-5" dirty="0">
                <a:latin typeface="Arial"/>
                <a:cs typeface="Arial"/>
              </a:rPr>
              <a:t>decisions and evaluate  results.</a:t>
            </a:r>
            <a:endParaRPr sz="2200">
              <a:latin typeface="Arial"/>
              <a:cs typeface="Arial"/>
            </a:endParaRPr>
          </a:p>
          <a:p>
            <a:pPr marL="431165" marR="586105">
              <a:lnSpc>
                <a:spcPct val="110200"/>
              </a:lnSpc>
              <a:spcBef>
                <a:spcPts val="540"/>
              </a:spcBef>
            </a:pPr>
            <a:r>
              <a:rPr sz="2200" b="1" spc="-5" dirty="0">
                <a:latin typeface="Arial"/>
                <a:cs typeface="Arial"/>
              </a:rPr>
              <a:t>Changes in consumer’s behaviour is greatly influenced </a:t>
            </a:r>
            <a:r>
              <a:rPr sz="2200" b="1" dirty="0">
                <a:latin typeface="Arial"/>
                <a:cs typeface="Arial"/>
              </a:rPr>
              <a:t>by </a:t>
            </a:r>
            <a:r>
              <a:rPr sz="2200" b="1" spc="-5" dirty="0">
                <a:latin typeface="Arial"/>
                <a:cs typeface="Arial"/>
              </a:rPr>
              <a:t>their  behavioural and cognitive</a:t>
            </a:r>
            <a:r>
              <a:rPr sz="2200" b="1" spc="5" dirty="0">
                <a:latin typeface="Arial"/>
                <a:cs typeface="Arial"/>
              </a:rPr>
              <a:t> </a:t>
            </a:r>
            <a:r>
              <a:rPr sz="2200" b="1" spc="-5" dirty="0">
                <a:latin typeface="Arial"/>
                <a:cs typeface="Arial"/>
              </a:rPr>
              <a:t>learning.</a:t>
            </a:r>
            <a:endParaRPr sz="2200">
              <a:latin typeface="Arial"/>
              <a:cs typeface="Arial"/>
            </a:endParaRPr>
          </a:p>
          <a:p>
            <a:pPr marL="431165" marR="173990">
              <a:lnSpc>
                <a:spcPct val="109800"/>
              </a:lnSpc>
              <a:spcBef>
                <a:spcPts val="550"/>
              </a:spcBef>
            </a:pPr>
            <a:r>
              <a:rPr sz="2200" b="1" spc="-5" dirty="0">
                <a:latin typeface="Arial"/>
                <a:cs typeface="Arial"/>
              </a:rPr>
              <a:t>Behavioural learning takes place </a:t>
            </a:r>
            <a:r>
              <a:rPr sz="2200" b="1" dirty="0">
                <a:latin typeface="Arial"/>
                <a:cs typeface="Arial"/>
              </a:rPr>
              <a:t>when a </a:t>
            </a:r>
            <a:r>
              <a:rPr sz="2200" b="1" spc="-5" dirty="0">
                <a:latin typeface="Arial"/>
                <a:cs typeface="Arial"/>
              </a:rPr>
              <a:t>person reacts in </a:t>
            </a:r>
            <a:r>
              <a:rPr sz="2200" b="1" dirty="0">
                <a:latin typeface="Arial"/>
                <a:cs typeface="Arial"/>
              </a:rPr>
              <a:t>a </a:t>
            </a:r>
            <a:r>
              <a:rPr sz="2200" b="1" spc="-5" dirty="0">
                <a:latin typeface="Arial"/>
                <a:cs typeface="Arial"/>
              </a:rPr>
              <a:t>certain  </a:t>
            </a:r>
            <a:r>
              <a:rPr sz="2200" b="1" dirty="0">
                <a:latin typeface="Arial"/>
                <a:cs typeface="Arial"/>
              </a:rPr>
              <a:t>way </a:t>
            </a:r>
            <a:r>
              <a:rPr sz="2200" b="1" spc="-5" dirty="0">
                <a:latin typeface="Arial"/>
                <a:cs typeface="Arial"/>
              </a:rPr>
              <a:t>in response to the experience of an external</a:t>
            </a:r>
            <a:r>
              <a:rPr sz="2200" b="1" spc="-15" dirty="0">
                <a:latin typeface="Arial"/>
                <a:cs typeface="Arial"/>
              </a:rPr>
              <a:t> </a:t>
            </a:r>
            <a:r>
              <a:rPr sz="2200" b="1" spc="-5" dirty="0">
                <a:latin typeface="Arial"/>
                <a:cs typeface="Arial"/>
              </a:rPr>
              <a:t>stimulus.</a:t>
            </a:r>
            <a:endParaRPr sz="2200">
              <a:latin typeface="Arial"/>
              <a:cs typeface="Arial"/>
            </a:endParaRPr>
          </a:p>
          <a:p>
            <a:pPr marL="431165" marR="840740">
              <a:lnSpc>
                <a:spcPct val="110000"/>
              </a:lnSpc>
              <a:spcBef>
                <a:spcPts val="550"/>
              </a:spcBef>
            </a:pPr>
            <a:r>
              <a:rPr sz="2200" b="1" dirty="0">
                <a:latin typeface="Arial"/>
                <a:cs typeface="Arial"/>
              </a:rPr>
              <a:t>The </a:t>
            </a:r>
            <a:r>
              <a:rPr sz="2200" b="1" spc="-5" dirty="0">
                <a:latin typeface="Arial"/>
                <a:cs typeface="Arial"/>
              </a:rPr>
              <a:t>cognitive learning </a:t>
            </a:r>
            <a:r>
              <a:rPr sz="2200" b="1" dirty="0">
                <a:latin typeface="Arial"/>
                <a:cs typeface="Arial"/>
              </a:rPr>
              <a:t>on </a:t>
            </a:r>
            <a:r>
              <a:rPr sz="2200" b="1" spc="-5" dirty="0">
                <a:latin typeface="Arial"/>
                <a:cs typeface="Arial"/>
              </a:rPr>
              <a:t>the other hand occurs </a:t>
            </a:r>
            <a:r>
              <a:rPr sz="2200" b="1" dirty="0">
                <a:latin typeface="Arial"/>
                <a:cs typeface="Arial"/>
              </a:rPr>
              <a:t>when </a:t>
            </a:r>
            <a:r>
              <a:rPr sz="2200" b="1" spc="-5" dirty="0">
                <a:latin typeface="Arial"/>
                <a:cs typeface="Arial"/>
              </a:rPr>
              <a:t>people  change their behaviour </a:t>
            </a:r>
            <a:r>
              <a:rPr sz="2200" b="1" dirty="0">
                <a:latin typeface="Arial"/>
                <a:cs typeface="Arial"/>
              </a:rPr>
              <a:t>as a </a:t>
            </a:r>
            <a:r>
              <a:rPr sz="2200" b="1" spc="-5" dirty="0">
                <a:latin typeface="Arial"/>
                <a:cs typeface="Arial"/>
              </a:rPr>
              <a:t>result of thinking about their  situations.</a:t>
            </a:r>
            <a:endParaRPr sz="2200">
              <a:latin typeface="Arial"/>
              <a:cs typeface="Arial"/>
            </a:endParaRPr>
          </a:p>
          <a:p>
            <a:pPr marL="431165" marR="755650">
              <a:lnSpc>
                <a:spcPct val="109800"/>
              </a:lnSpc>
              <a:spcBef>
                <a:spcPts val="550"/>
              </a:spcBef>
            </a:pPr>
            <a:r>
              <a:rPr sz="2200" b="1" spc="-5" dirty="0">
                <a:latin typeface="Arial"/>
                <a:cs typeface="Arial"/>
              </a:rPr>
              <a:t>Both behavioural and cognitive learning can lead </a:t>
            </a:r>
            <a:r>
              <a:rPr sz="2200" b="1" dirty="0">
                <a:latin typeface="Arial"/>
                <a:cs typeface="Arial"/>
              </a:rPr>
              <a:t>to </a:t>
            </a:r>
            <a:r>
              <a:rPr sz="2200" b="1" spc="-10" dirty="0">
                <a:latin typeface="Arial"/>
                <a:cs typeface="Arial"/>
              </a:rPr>
              <a:t>buying </a:t>
            </a:r>
            <a:r>
              <a:rPr sz="2200" b="1" dirty="0">
                <a:latin typeface="Arial"/>
                <a:cs typeface="Arial"/>
              </a:rPr>
              <a:t>by  </a:t>
            </a:r>
            <a:r>
              <a:rPr sz="2200" b="1" spc="-5" dirty="0">
                <a:latin typeface="Arial"/>
                <a:cs typeface="Arial"/>
              </a:rPr>
              <a:t>habit.</a:t>
            </a:r>
            <a:endParaRPr sz="2200">
              <a:latin typeface="Arial"/>
              <a:cs typeface="Aria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69619" y="151129"/>
            <a:ext cx="8735695" cy="513080"/>
          </a:xfrm>
          <a:prstGeom prst="rect">
            <a:avLst/>
          </a:prstGeom>
        </p:spPr>
        <p:txBody>
          <a:bodyPr vert="horz" wrap="square" lIns="0" tIns="12700" rIns="0" bIns="0" rtlCol="0">
            <a:spAutoFit/>
          </a:bodyPr>
          <a:lstStyle/>
          <a:p>
            <a:pPr marL="12700">
              <a:lnSpc>
                <a:spcPct val="100000"/>
              </a:lnSpc>
              <a:spcBef>
                <a:spcPts val="100"/>
              </a:spcBef>
            </a:pPr>
            <a:r>
              <a:rPr spc="-390" dirty="0"/>
              <a:t>Internal </a:t>
            </a:r>
            <a:r>
              <a:rPr spc="-325" dirty="0"/>
              <a:t>Influences </a:t>
            </a:r>
            <a:r>
              <a:rPr spc="-675" dirty="0"/>
              <a:t>– </a:t>
            </a:r>
            <a:r>
              <a:rPr spc="-335" dirty="0"/>
              <a:t>Personality </a:t>
            </a:r>
            <a:r>
              <a:rPr spc="-170" dirty="0"/>
              <a:t>and</a:t>
            </a:r>
            <a:r>
              <a:rPr spc="315" dirty="0"/>
              <a:t> </a:t>
            </a:r>
            <a:r>
              <a:rPr spc="-350" dirty="0"/>
              <a:t>Lifestyle</a:t>
            </a:r>
          </a:p>
        </p:txBody>
      </p:sp>
      <p:sp>
        <p:nvSpPr>
          <p:cNvPr id="3" name="object 3"/>
          <p:cNvSpPr/>
          <p:nvPr/>
        </p:nvSpPr>
        <p:spPr>
          <a:xfrm>
            <a:off x="420369" y="1849120"/>
            <a:ext cx="171450" cy="17145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420369" y="3596640"/>
            <a:ext cx="171450" cy="171450"/>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420369" y="4738370"/>
            <a:ext cx="171450" cy="171450"/>
          </a:xfrm>
          <a:prstGeom prst="rect">
            <a:avLst/>
          </a:prstGeom>
          <a:blipFill>
            <a:blip r:embed="rId2" cstate="print"/>
            <a:stretch>
              <a:fillRect/>
            </a:stretch>
          </a:blipFill>
        </p:spPr>
        <p:txBody>
          <a:bodyPr wrap="square" lIns="0" tIns="0" rIns="0" bIns="0" rtlCol="0"/>
          <a:lstStyle/>
          <a:p>
            <a:endParaRPr/>
          </a:p>
        </p:txBody>
      </p:sp>
      <p:sp>
        <p:nvSpPr>
          <p:cNvPr id="6" name="object 6"/>
          <p:cNvSpPr/>
          <p:nvPr/>
        </p:nvSpPr>
        <p:spPr>
          <a:xfrm>
            <a:off x="420369" y="5881370"/>
            <a:ext cx="171450" cy="171450"/>
          </a:xfrm>
          <a:prstGeom prst="rect">
            <a:avLst/>
          </a:prstGeom>
          <a:blipFill>
            <a:blip r:embed="rId2" cstate="print"/>
            <a:stretch>
              <a:fillRect/>
            </a:stretch>
          </a:blipFill>
        </p:spPr>
        <p:txBody>
          <a:bodyPr wrap="square" lIns="0" tIns="0" rIns="0" bIns="0" rtlCol="0"/>
          <a:lstStyle/>
          <a:p>
            <a:endParaRPr/>
          </a:p>
        </p:txBody>
      </p:sp>
      <p:sp>
        <p:nvSpPr>
          <p:cNvPr id="7" name="object 7"/>
          <p:cNvSpPr txBox="1"/>
          <p:nvPr/>
        </p:nvSpPr>
        <p:spPr>
          <a:xfrm>
            <a:off x="407669" y="1149350"/>
            <a:ext cx="9172575" cy="4998720"/>
          </a:xfrm>
          <a:prstGeom prst="rect">
            <a:avLst/>
          </a:prstGeom>
        </p:spPr>
        <p:txBody>
          <a:bodyPr vert="horz" wrap="square" lIns="0" tIns="12700" rIns="0" bIns="0" rtlCol="0">
            <a:spAutoFit/>
          </a:bodyPr>
          <a:lstStyle/>
          <a:p>
            <a:pPr marL="431800" indent="-419100">
              <a:lnSpc>
                <a:spcPct val="100000"/>
              </a:lnSpc>
              <a:spcBef>
                <a:spcPts val="100"/>
              </a:spcBef>
              <a:buSzPct val="84090"/>
              <a:buAutoNum type="arabicPeriod" startAt="5"/>
              <a:tabLst>
                <a:tab pos="431165" algn="l"/>
                <a:tab pos="431800" algn="l"/>
              </a:tabLst>
            </a:pPr>
            <a:r>
              <a:rPr sz="2200" b="1" spc="-5" dirty="0">
                <a:solidFill>
                  <a:srgbClr val="990000"/>
                </a:solidFill>
                <a:latin typeface="Arial"/>
                <a:cs typeface="Arial"/>
              </a:rPr>
              <a:t>Personality</a:t>
            </a:r>
            <a:endParaRPr sz="2200">
              <a:latin typeface="Arial"/>
              <a:cs typeface="Arial"/>
            </a:endParaRPr>
          </a:p>
          <a:p>
            <a:pPr marL="431165" marR="5080">
              <a:lnSpc>
                <a:spcPct val="159800"/>
              </a:lnSpc>
              <a:spcBef>
                <a:spcPts val="550"/>
              </a:spcBef>
            </a:pPr>
            <a:r>
              <a:rPr sz="2200" b="1" spc="-5" dirty="0">
                <a:latin typeface="Arial"/>
                <a:cs typeface="Arial"/>
              </a:rPr>
              <a:t>Marketers </a:t>
            </a:r>
            <a:r>
              <a:rPr sz="2200" b="1" dirty="0">
                <a:latin typeface="Arial"/>
                <a:cs typeface="Arial"/>
              </a:rPr>
              <a:t>at </a:t>
            </a:r>
            <a:r>
              <a:rPr sz="2200" b="1" spc="-5" dirty="0">
                <a:latin typeface="Arial"/>
                <a:cs typeface="Arial"/>
              </a:rPr>
              <a:t>times group consumers on the basis of their certain  personality traits and develop marketing approaches</a:t>
            </a:r>
            <a:r>
              <a:rPr sz="2200" b="1" spc="-10" dirty="0">
                <a:latin typeface="Arial"/>
                <a:cs typeface="Arial"/>
              </a:rPr>
              <a:t> accordingly.</a:t>
            </a:r>
            <a:endParaRPr sz="2200">
              <a:latin typeface="Arial"/>
              <a:cs typeface="Arial"/>
            </a:endParaRPr>
          </a:p>
          <a:p>
            <a:pPr marL="431800" indent="-419100">
              <a:lnSpc>
                <a:spcPct val="100000"/>
              </a:lnSpc>
              <a:spcBef>
                <a:spcPts val="2130"/>
              </a:spcBef>
              <a:buSzPct val="84090"/>
              <a:buAutoNum type="arabicPeriod" startAt="6"/>
              <a:tabLst>
                <a:tab pos="431165" algn="l"/>
                <a:tab pos="431800" algn="l"/>
              </a:tabLst>
            </a:pPr>
            <a:r>
              <a:rPr sz="2200" b="1" spc="-10" dirty="0">
                <a:latin typeface="Arial"/>
                <a:cs typeface="Arial"/>
              </a:rPr>
              <a:t>Lifestyle</a:t>
            </a:r>
            <a:endParaRPr sz="2200">
              <a:latin typeface="Arial"/>
              <a:cs typeface="Arial"/>
            </a:endParaRPr>
          </a:p>
          <a:p>
            <a:pPr marL="431165" marR="807085">
              <a:lnSpc>
                <a:spcPct val="159800"/>
              </a:lnSpc>
              <a:spcBef>
                <a:spcPts val="550"/>
              </a:spcBef>
            </a:pPr>
            <a:r>
              <a:rPr sz="2200" b="1" spc="-5" dirty="0">
                <a:latin typeface="Arial"/>
                <a:cs typeface="Arial"/>
              </a:rPr>
              <a:t>It </a:t>
            </a:r>
            <a:r>
              <a:rPr sz="2200" b="1" dirty="0">
                <a:latin typeface="Arial"/>
                <a:cs typeface="Arial"/>
              </a:rPr>
              <a:t>is </a:t>
            </a:r>
            <a:r>
              <a:rPr sz="2200" b="1" spc="-5" dirty="0">
                <a:latin typeface="Arial"/>
                <a:cs typeface="Arial"/>
              </a:rPr>
              <a:t>an individual pattern of living </a:t>
            </a:r>
            <a:r>
              <a:rPr sz="2200" b="1" dirty="0">
                <a:latin typeface="Arial"/>
                <a:cs typeface="Arial"/>
              </a:rPr>
              <a:t>as </a:t>
            </a:r>
            <a:r>
              <a:rPr sz="2200" b="1" spc="-5" dirty="0">
                <a:latin typeface="Arial"/>
                <a:cs typeface="Arial"/>
              </a:rPr>
              <a:t>exhibited in </a:t>
            </a:r>
            <a:r>
              <a:rPr sz="2200" b="1" dirty="0">
                <a:latin typeface="Arial"/>
                <a:cs typeface="Arial"/>
              </a:rPr>
              <a:t>a </a:t>
            </a:r>
            <a:r>
              <a:rPr sz="2200" b="1" spc="-5" dirty="0">
                <a:latin typeface="Arial"/>
                <a:cs typeface="Arial"/>
              </a:rPr>
              <a:t>person’s  activities, interests and</a:t>
            </a:r>
            <a:r>
              <a:rPr sz="2200" b="1" spc="-15" dirty="0">
                <a:latin typeface="Arial"/>
                <a:cs typeface="Arial"/>
              </a:rPr>
              <a:t> </a:t>
            </a:r>
            <a:r>
              <a:rPr sz="2200" b="1" spc="-5" dirty="0">
                <a:latin typeface="Arial"/>
                <a:cs typeface="Arial"/>
              </a:rPr>
              <a:t>opinions.</a:t>
            </a:r>
            <a:endParaRPr sz="2200">
              <a:latin typeface="Arial"/>
              <a:cs typeface="Arial"/>
            </a:endParaRPr>
          </a:p>
          <a:p>
            <a:pPr marL="431165" marR="34925">
              <a:lnSpc>
                <a:spcPct val="160200"/>
              </a:lnSpc>
              <a:spcBef>
                <a:spcPts val="540"/>
              </a:spcBef>
            </a:pPr>
            <a:r>
              <a:rPr sz="2200" b="1" spc="-5" dirty="0">
                <a:latin typeface="Arial"/>
                <a:cs typeface="Arial"/>
              </a:rPr>
              <a:t>Marketers analyses consumer’s </a:t>
            </a:r>
            <a:r>
              <a:rPr sz="2200" b="1" spc="-10" dirty="0">
                <a:latin typeface="Arial"/>
                <a:cs typeface="Arial"/>
              </a:rPr>
              <a:t>lifestyles </a:t>
            </a:r>
            <a:r>
              <a:rPr sz="2200" b="1" spc="-5" dirty="0">
                <a:latin typeface="Arial"/>
                <a:cs typeface="Arial"/>
              </a:rPr>
              <a:t>by looking at </a:t>
            </a:r>
            <a:r>
              <a:rPr sz="2200" b="1" dirty="0">
                <a:latin typeface="Arial"/>
                <a:cs typeface="Arial"/>
              </a:rPr>
              <a:t>a </a:t>
            </a:r>
            <a:r>
              <a:rPr sz="2200" b="1" spc="-5" dirty="0">
                <a:latin typeface="Arial"/>
                <a:cs typeface="Arial"/>
              </a:rPr>
              <a:t>range </a:t>
            </a:r>
            <a:r>
              <a:rPr sz="2200" b="1" dirty="0">
                <a:latin typeface="Arial"/>
                <a:cs typeface="Arial"/>
              </a:rPr>
              <a:t>of  </a:t>
            </a:r>
            <a:r>
              <a:rPr sz="2200" b="1" spc="-10" dirty="0">
                <a:latin typeface="Arial"/>
                <a:cs typeface="Arial"/>
              </a:rPr>
              <a:t>psychographic </a:t>
            </a:r>
            <a:r>
              <a:rPr sz="2200" b="1" spc="-5" dirty="0">
                <a:latin typeface="Arial"/>
                <a:cs typeface="Arial"/>
              </a:rPr>
              <a:t>variables.</a:t>
            </a:r>
            <a:endParaRPr sz="2200">
              <a:latin typeface="Arial"/>
              <a:cs typeface="Arial"/>
            </a:endParaRPr>
          </a:p>
          <a:p>
            <a:pPr marL="431165">
              <a:lnSpc>
                <a:spcPct val="100000"/>
              </a:lnSpc>
              <a:spcBef>
                <a:spcPts val="2130"/>
              </a:spcBef>
            </a:pPr>
            <a:r>
              <a:rPr sz="2200" b="1" spc="-5" dirty="0">
                <a:latin typeface="Arial"/>
                <a:cs typeface="Arial"/>
              </a:rPr>
              <a:t>Shift </a:t>
            </a:r>
            <a:r>
              <a:rPr sz="2200" b="1" dirty="0">
                <a:latin typeface="Arial"/>
                <a:cs typeface="Arial"/>
              </a:rPr>
              <a:t>in </a:t>
            </a:r>
            <a:r>
              <a:rPr sz="2200" b="1" spc="-5" dirty="0">
                <a:latin typeface="Arial"/>
                <a:cs typeface="Arial"/>
              </a:rPr>
              <a:t>lifestyles can create new markets for the sellers.</a:t>
            </a:r>
            <a:endParaRPr sz="2200">
              <a:latin typeface="Arial"/>
              <a:cs typeface="Aria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385570" y="2168900"/>
            <a:ext cx="7796530" cy="505267"/>
          </a:xfrm>
          <a:prstGeom prst="rect">
            <a:avLst/>
          </a:prstGeom>
        </p:spPr>
        <p:txBody>
          <a:bodyPr vert="horz" wrap="square" lIns="0" tIns="12700" rIns="0" bIns="0" rtlCol="0">
            <a:spAutoFit/>
          </a:bodyPr>
          <a:lstStyle/>
          <a:p>
            <a:pPr marL="12700" algn="ctr">
              <a:lnSpc>
                <a:spcPct val="100000"/>
              </a:lnSpc>
              <a:spcBef>
                <a:spcPts val="100"/>
              </a:spcBef>
            </a:pPr>
            <a:r>
              <a:rPr dirty="0">
                <a:latin typeface="Algerian" pitchFamily="82" charset="0"/>
              </a:rPr>
              <a:t>Setting </a:t>
            </a:r>
            <a:r>
              <a:rPr lang="en-US" dirty="0">
                <a:latin typeface="Algerian" pitchFamily="82" charset="0"/>
              </a:rPr>
              <a:t> </a:t>
            </a:r>
            <a:r>
              <a:rPr dirty="0">
                <a:latin typeface="Algerian" pitchFamily="82" charset="0"/>
              </a:rPr>
              <a:t>Advertising</a:t>
            </a:r>
            <a:r>
              <a:rPr lang="en-US" dirty="0">
                <a:latin typeface="Algerian" pitchFamily="82" charset="0"/>
              </a:rPr>
              <a:t> </a:t>
            </a:r>
            <a:r>
              <a:rPr dirty="0">
                <a:latin typeface="Algerian" pitchFamily="82" charset="0"/>
              </a:rPr>
              <a:t> Objectives</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p:cNvSpPr/>
          <p:nvPr/>
        </p:nvSpPr>
        <p:spPr>
          <a:xfrm>
            <a:off x="266700" y="914400"/>
            <a:ext cx="10020300" cy="3987245"/>
          </a:xfrm>
          <a:custGeom>
            <a:avLst/>
            <a:gdLst>
              <a:gd name="connsiteX0" fmla="*/ 0 w 8915400"/>
              <a:gd name="connsiteY0" fmla="*/ 0 h 5772862"/>
              <a:gd name="connsiteX1" fmla="*/ 8915400 w 8915400"/>
              <a:gd name="connsiteY1" fmla="*/ 0 h 5772862"/>
              <a:gd name="connsiteX2" fmla="*/ 8915400 w 8915400"/>
              <a:gd name="connsiteY2" fmla="*/ 5772862 h 5772862"/>
              <a:gd name="connsiteX3" fmla="*/ 0 w 8915400"/>
              <a:gd name="connsiteY3" fmla="*/ 5772862 h 5772862"/>
              <a:gd name="connsiteX4" fmla="*/ 0 w 8915400"/>
              <a:gd name="connsiteY4" fmla="*/ 0 h 57728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15400" h="5772862">
                <a:moveTo>
                  <a:pt x="0" y="0"/>
                </a:moveTo>
                <a:lnTo>
                  <a:pt x="8915400" y="0"/>
                </a:lnTo>
                <a:lnTo>
                  <a:pt x="8915400" y="5772862"/>
                </a:lnTo>
                <a:lnTo>
                  <a:pt x="0" y="5772862"/>
                </a:lnTo>
                <a:lnTo>
                  <a:pt x="0" y="0"/>
                </a:lnTo>
                <a:close/>
              </a:path>
            </a:pathLst>
          </a:custGeom>
        </p:spPr>
        <p:txBody>
          <a:bodyPr wrap="square">
            <a:spAutoFit/>
          </a:bodyPr>
          <a:lstStyle/>
          <a:p>
            <a:pPr marL="12700" algn="just">
              <a:lnSpc>
                <a:spcPct val="100000"/>
              </a:lnSpc>
              <a:spcBef>
                <a:spcPts val="100"/>
              </a:spcBef>
              <a:buFont typeface="Wingdings" pitchFamily="2" charset="2"/>
              <a:buChar char="v"/>
            </a:pPr>
            <a:r>
              <a:rPr lang="en-US" sz="2400" spc="-10" dirty="0">
                <a:latin typeface="Times New Roman" pitchFamily="18" charset="0"/>
                <a:cs typeface="Times New Roman" pitchFamily="18" charset="0"/>
              </a:rPr>
              <a:t>After </a:t>
            </a:r>
            <a:r>
              <a:rPr lang="en-US" sz="2400" spc="-5" dirty="0">
                <a:latin typeface="Times New Roman" pitchFamily="18" charset="0"/>
                <a:cs typeface="Times New Roman" pitchFamily="18" charset="0"/>
              </a:rPr>
              <a:t>thorough analysis of the consumer </a:t>
            </a:r>
            <a:r>
              <a:rPr lang="en-US" sz="2400" spc="-5" dirty="0" err="1">
                <a:latin typeface="Times New Roman" pitchFamily="18" charset="0"/>
                <a:cs typeface="Times New Roman" pitchFamily="18" charset="0"/>
              </a:rPr>
              <a:t>behaviour</a:t>
            </a:r>
            <a:r>
              <a:rPr lang="en-US" sz="2400" spc="-5" dirty="0">
                <a:latin typeface="Times New Roman" pitchFamily="18" charset="0"/>
                <a:cs typeface="Times New Roman" pitchFamily="18" charset="0"/>
              </a:rPr>
              <a:t> and</a:t>
            </a:r>
            <a:r>
              <a:rPr lang="en-US" sz="2400" spc="-10" dirty="0">
                <a:latin typeface="Times New Roman" pitchFamily="18" charset="0"/>
                <a:cs typeface="Times New Roman" pitchFamily="18" charset="0"/>
              </a:rPr>
              <a:t> </a:t>
            </a:r>
            <a:r>
              <a:rPr lang="en-US" sz="2400" spc="-5" dirty="0">
                <a:latin typeface="Times New Roman" pitchFamily="18" charset="0"/>
                <a:cs typeface="Times New Roman" pitchFamily="18" charset="0"/>
              </a:rPr>
              <a:t>the</a:t>
            </a:r>
            <a:r>
              <a:rPr lang="en-US" sz="2400" dirty="0">
                <a:latin typeface="Times New Roman" pitchFamily="18" charset="0"/>
                <a:cs typeface="Times New Roman" pitchFamily="18" charset="0"/>
              </a:rPr>
              <a:t> </a:t>
            </a:r>
            <a:r>
              <a:rPr lang="en-US" sz="2400" spc="-5" dirty="0">
                <a:latin typeface="Times New Roman" pitchFamily="18" charset="0"/>
                <a:cs typeface="Times New Roman" pitchFamily="18" charset="0"/>
              </a:rPr>
              <a:t>marketing environment, the next step is </a:t>
            </a:r>
            <a:r>
              <a:rPr lang="en-US" sz="2400" dirty="0">
                <a:latin typeface="Times New Roman" pitchFamily="18" charset="0"/>
                <a:cs typeface="Times New Roman" pitchFamily="18" charset="0"/>
              </a:rPr>
              <a:t>to </a:t>
            </a:r>
            <a:r>
              <a:rPr lang="en-US" sz="2400" spc="-5" dirty="0">
                <a:latin typeface="Times New Roman" pitchFamily="18" charset="0"/>
                <a:cs typeface="Times New Roman" pitchFamily="18" charset="0"/>
              </a:rPr>
              <a:t>set advertising  objectives.</a:t>
            </a:r>
            <a:endParaRPr lang="en-US" sz="2400" dirty="0">
              <a:latin typeface="Times New Roman" pitchFamily="18" charset="0"/>
              <a:cs typeface="Times New Roman" pitchFamily="18" charset="0"/>
            </a:endParaRPr>
          </a:p>
          <a:p>
            <a:pPr marL="12700" algn="just">
              <a:lnSpc>
                <a:spcPct val="100000"/>
              </a:lnSpc>
              <a:spcBef>
                <a:spcPts val="2130"/>
              </a:spcBef>
              <a:buFont typeface="Wingdings" pitchFamily="2" charset="2"/>
              <a:buChar char="v"/>
            </a:pPr>
            <a:r>
              <a:rPr lang="en-US" sz="2400" dirty="0">
                <a:latin typeface="Times New Roman" pitchFamily="18" charset="0"/>
                <a:cs typeface="Times New Roman" pitchFamily="18" charset="0"/>
              </a:rPr>
              <a:t>The </a:t>
            </a:r>
            <a:r>
              <a:rPr lang="en-US" sz="2400" spc="-5" dirty="0">
                <a:latin typeface="Times New Roman" pitchFamily="18" charset="0"/>
                <a:cs typeface="Times New Roman" pitchFamily="18" charset="0"/>
              </a:rPr>
              <a:t>basic objective </a:t>
            </a:r>
            <a:r>
              <a:rPr lang="en-US" sz="2400" dirty="0">
                <a:latin typeface="Times New Roman" pitchFamily="18" charset="0"/>
                <a:cs typeface="Times New Roman" pitchFamily="18" charset="0"/>
              </a:rPr>
              <a:t>of </a:t>
            </a:r>
            <a:r>
              <a:rPr lang="en-US" sz="2400" spc="-5" dirty="0">
                <a:latin typeface="Times New Roman" pitchFamily="18" charset="0"/>
                <a:cs typeface="Times New Roman" pitchFamily="18" charset="0"/>
              </a:rPr>
              <a:t>advertising is</a:t>
            </a:r>
            <a:r>
              <a:rPr lang="en-US" sz="2400" spc="-15" dirty="0">
                <a:latin typeface="Times New Roman" pitchFamily="18" charset="0"/>
                <a:cs typeface="Times New Roman" pitchFamily="18" charset="0"/>
              </a:rPr>
              <a:t> </a:t>
            </a:r>
            <a:r>
              <a:rPr lang="en-US" sz="2400" spc="-5" dirty="0">
                <a:latin typeface="Times New Roman" pitchFamily="18" charset="0"/>
                <a:cs typeface="Times New Roman" pitchFamily="18" charset="0"/>
              </a:rPr>
              <a:t>persuasion.</a:t>
            </a:r>
            <a:endParaRPr lang="en-US" sz="2400" dirty="0">
              <a:latin typeface="Times New Roman" pitchFamily="18" charset="0"/>
              <a:cs typeface="Times New Roman" pitchFamily="18" charset="0"/>
            </a:endParaRPr>
          </a:p>
          <a:p>
            <a:pPr marL="12700" marR="325755" algn="just">
              <a:lnSpc>
                <a:spcPct val="159800"/>
              </a:lnSpc>
              <a:spcBef>
                <a:spcPts val="550"/>
              </a:spcBef>
              <a:buFont typeface="Wingdings" pitchFamily="2" charset="2"/>
              <a:buChar char="v"/>
            </a:pPr>
            <a:r>
              <a:rPr lang="en-US" sz="2400" dirty="0">
                <a:latin typeface="Times New Roman" pitchFamily="18" charset="0"/>
                <a:cs typeface="Times New Roman" pitchFamily="18" charset="0"/>
              </a:rPr>
              <a:t>The </a:t>
            </a:r>
            <a:r>
              <a:rPr lang="en-US" sz="2400" spc="-5" dirty="0">
                <a:latin typeface="Times New Roman" pitchFamily="18" charset="0"/>
                <a:cs typeface="Times New Roman" pitchFamily="18" charset="0"/>
              </a:rPr>
              <a:t>specific technique </a:t>
            </a:r>
            <a:r>
              <a:rPr lang="en-US" sz="2400" dirty="0">
                <a:latin typeface="Times New Roman" pitchFamily="18" charset="0"/>
                <a:cs typeface="Times New Roman" pitchFamily="18" charset="0"/>
              </a:rPr>
              <a:t>of </a:t>
            </a:r>
            <a:r>
              <a:rPr lang="en-US" sz="2400" spc="-5" dirty="0">
                <a:latin typeface="Times New Roman" pitchFamily="18" charset="0"/>
                <a:cs typeface="Times New Roman" pitchFamily="18" charset="0"/>
              </a:rPr>
              <a:t>advertising may </a:t>
            </a:r>
            <a:r>
              <a:rPr lang="en-US" sz="2400" dirty="0">
                <a:latin typeface="Times New Roman" pitchFamily="18" charset="0"/>
                <a:cs typeface="Times New Roman" pitchFamily="18" charset="0"/>
              </a:rPr>
              <a:t>be </a:t>
            </a:r>
            <a:r>
              <a:rPr lang="en-US" sz="2400" spc="-5" dirty="0">
                <a:latin typeface="Times New Roman" pitchFamily="18" charset="0"/>
                <a:cs typeface="Times New Roman" pitchFamily="18" charset="0"/>
              </a:rPr>
              <a:t>informative,  educational, emotional etc. but advertising </a:t>
            </a:r>
            <a:r>
              <a:rPr lang="en-US" sz="2400" dirty="0">
                <a:latin typeface="Times New Roman" pitchFamily="18" charset="0"/>
                <a:cs typeface="Times New Roman" pitchFamily="18" charset="0"/>
              </a:rPr>
              <a:t>is </a:t>
            </a:r>
            <a:r>
              <a:rPr lang="en-US" sz="2400" spc="-5" dirty="0">
                <a:latin typeface="Times New Roman" pitchFamily="18" charset="0"/>
                <a:cs typeface="Times New Roman" pitchFamily="18" charset="0"/>
              </a:rPr>
              <a:t>meant </a:t>
            </a:r>
            <a:r>
              <a:rPr lang="en-US" sz="2400" dirty="0">
                <a:latin typeface="Times New Roman" pitchFamily="18" charset="0"/>
                <a:cs typeface="Times New Roman" pitchFamily="18" charset="0"/>
              </a:rPr>
              <a:t>to </a:t>
            </a:r>
            <a:r>
              <a:rPr lang="en-US" sz="2400" spc="-5" dirty="0">
                <a:latin typeface="Times New Roman" pitchFamily="18" charset="0"/>
                <a:cs typeface="Times New Roman" pitchFamily="18" charset="0"/>
              </a:rPr>
              <a:t>persuade  people.</a:t>
            </a:r>
            <a:endParaRPr lang="en-US" sz="2400" dirty="0">
              <a:latin typeface="Times New Roman" pitchFamily="18" charset="0"/>
              <a:cs typeface="Times New Roman" pitchFamily="18" charset="0"/>
            </a:endParaRPr>
          </a:p>
          <a:p>
            <a:pPr marL="12700" marR="5080" algn="just">
              <a:lnSpc>
                <a:spcPct val="159800"/>
              </a:lnSpc>
              <a:spcBef>
                <a:spcPts val="560"/>
              </a:spcBef>
              <a:buFont typeface="Wingdings" pitchFamily="2" charset="2"/>
              <a:buChar char="v"/>
            </a:pPr>
            <a:r>
              <a:rPr lang="en-US" sz="2400" spc="-5" dirty="0">
                <a:latin typeface="Times New Roman" pitchFamily="18" charset="0"/>
                <a:cs typeface="Times New Roman" pitchFamily="18" charset="0"/>
              </a:rPr>
              <a:t>Developing adverting objective calls for defining the target market,  target response and target reach and</a:t>
            </a:r>
            <a:r>
              <a:rPr lang="en-US" sz="2400" dirty="0">
                <a:latin typeface="Times New Roman" pitchFamily="18" charset="0"/>
                <a:cs typeface="Times New Roman" pitchFamily="18" charset="0"/>
              </a:rPr>
              <a:t> </a:t>
            </a:r>
            <a:r>
              <a:rPr lang="en-US" sz="2400" spc="-10" dirty="0">
                <a:latin typeface="Times New Roman" pitchFamily="18" charset="0"/>
                <a:cs typeface="Times New Roman" pitchFamily="18" charset="0"/>
              </a:rPr>
              <a:t>frequency.</a:t>
            </a:r>
            <a:endParaRPr lang="en-US" sz="2400" dirty="0">
              <a:latin typeface="Times New Roman" pitchFamily="18" charset="0"/>
              <a:cs typeface="Times New Roman" pitchFamily="18" charset="0"/>
            </a:endParaRPr>
          </a:p>
        </p:txBody>
      </p:sp>
      <p:sp>
        <p:nvSpPr>
          <p:cNvPr id="3" name="Title 2"/>
          <p:cNvSpPr>
            <a:spLocks noGrp="1"/>
          </p:cNvSpPr>
          <p:nvPr>
            <p:ph type="title"/>
          </p:nvPr>
        </p:nvSpPr>
        <p:spPr>
          <a:xfrm>
            <a:off x="1485900" y="0"/>
            <a:ext cx="7467600" cy="492443"/>
          </a:xfrm>
        </p:spPr>
        <p:txBody>
          <a:bodyPr/>
          <a:lstStyle/>
          <a:p>
            <a:pPr algn="ctr"/>
            <a:r>
              <a:rPr lang="en-US" b="0" spc="-10" dirty="0">
                <a:latin typeface="Algerian" pitchFamily="82" charset="0"/>
                <a:cs typeface="Times New Roman" pitchFamily="18" charset="0"/>
              </a:rPr>
              <a:t>Setting Advertising objective</a:t>
            </a:r>
            <a:endParaRPr lang="en-US" b="0"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71825" y="457201"/>
            <a:ext cx="4629150" cy="461665"/>
          </a:xfrm>
          <a:prstGeom prst="rect">
            <a:avLst/>
          </a:prstGeom>
          <a:noFill/>
        </p:spPr>
        <p:txBody>
          <a:bodyPr wrap="square" rtlCol="0">
            <a:spAutoFit/>
          </a:bodyPr>
          <a:lstStyle/>
          <a:p>
            <a:r>
              <a:rPr lang="en-US" sz="2400" dirty="0">
                <a:latin typeface="Algerian" pitchFamily="82" charset="0"/>
              </a:rPr>
              <a:t>The value of objectives</a:t>
            </a:r>
          </a:p>
        </p:txBody>
      </p:sp>
      <p:sp>
        <p:nvSpPr>
          <p:cNvPr id="3" name="TextBox 2"/>
          <p:cNvSpPr txBox="1"/>
          <p:nvPr/>
        </p:nvSpPr>
        <p:spPr>
          <a:xfrm>
            <a:off x="2486025" y="1066801"/>
            <a:ext cx="5179623" cy="1200329"/>
          </a:xfrm>
          <a:prstGeom prst="rect">
            <a:avLst/>
          </a:prstGeom>
          <a:noFill/>
        </p:spPr>
        <p:txBody>
          <a:bodyPr wrap="none" rtlCol="0">
            <a:spAutoFit/>
          </a:bodyPr>
          <a:lstStyle/>
          <a:p>
            <a:pPr>
              <a:buFont typeface="Wingdings" pitchFamily="2" charset="2"/>
              <a:buChar char="v"/>
            </a:pPr>
            <a:r>
              <a:rPr lang="en-US" sz="2400" dirty="0">
                <a:latin typeface="Times New Roman" pitchFamily="18" charset="0"/>
                <a:cs typeface="Times New Roman" pitchFamily="18" charset="0"/>
              </a:rPr>
              <a:t>Communication</a:t>
            </a:r>
          </a:p>
          <a:p>
            <a:pPr>
              <a:buFont typeface="Wingdings" pitchFamily="2" charset="2"/>
              <a:buChar char="v"/>
            </a:pPr>
            <a:r>
              <a:rPr lang="en-US" sz="2400" dirty="0">
                <a:latin typeface="Times New Roman" pitchFamily="18" charset="0"/>
                <a:cs typeface="Times New Roman" pitchFamily="18" charset="0"/>
              </a:rPr>
              <a:t>Planning and decision making</a:t>
            </a:r>
          </a:p>
          <a:p>
            <a:pPr>
              <a:buFont typeface="Wingdings" pitchFamily="2" charset="2"/>
              <a:buChar char="v"/>
            </a:pPr>
            <a:r>
              <a:rPr lang="en-US" sz="2400" dirty="0">
                <a:latin typeface="Times New Roman" pitchFamily="18" charset="0"/>
                <a:cs typeface="Times New Roman" pitchFamily="18" charset="0"/>
              </a:rPr>
              <a:t>Measurement and evaluation of result </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000375" y="152401"/>
            <a:ext cx="4221479" cy="505267"/>
          </a:xfrm>
          <a:prstGeom prst="rect">
            <a:avLst/>
          </a:prstGeom>
        </p:spPr>
        <p:txBody>
          <a:bodyPr vert="horz" wrap="square" lIns="0" tIns="12700" rIns="0" bIns="0" rtlCol="0">
            <a:spAutoFit/>
          </a:bodyPr>
          <a:lstStyle/>
          <a:p>
            <a:pPr marL="12700">
              <a:lnSpc>
                <a:spcPct val="100000"/>
              </a:lnSpc>
              <a:spcBef>
                <a:spcPts val="100"/>
              </a:spcBef>
            </a:pPr>
            <a:r>
              <a:rPr sz="3200" spc="-305" dirty="0">
                <a:latin typeface="Algerian" pitchFamily="82" charset="0"/>
                <a:cs typeface="Times New Roman" pitchFamily="18" charset="0"/>
              </a:rPr>
              <a:t>Advertising</a:t>
            </a:r>
            <a:r>
              <a:rPr sz="3200" spc="-250" dirty="0">
                <a:latin typeface="Algerian" pitchFamily="82" charset="0"/>
                <a:cs typeface="Times New Roman" pitchFamily="18" charset="0"/>
              </a:rPr>
              <a:t> </a:t>
            </a:r>
            <a:r>
              <a:rPr sz="3200" spc="-105" dirty="0">
                <a:latin typeface="Algerian" pitchFamily="82" charset="0"/>
                <a:cs typeface="Times New Roman" pitchFamily="18" charset="0"/>
              </a:rPr>
              <a:t>Goal</a:t>
            </a:r>
          </a:p>
        </p:txBody>
      </p:sp>
      <p:sp>
        <p:nvSpPr>
          <p:cNvPr id="3" name="object 3"/>
          <p:cNvSpPr/>
          <p:nvPr/>
        </p:nvSpPr>
        <p:spPr>
          <a:xfrm>
            <a:off x="420369" y="1031239"/>
            <a:ext cx="171450" cy="171450"/>
          </a:xfrm>
          <a:prstGeom prst="rect">
            <a:avLst/>
          </a:prstGeom>
          <a:blipFill>
            <a:blip r:embed="rId2" cstate="print"/>
            <a:stretch>
              <a:fillRect/>
            </a:stretch>
          </a:blipFill>
        </p:spPr>
        <p:txBody>
          <a:bodyPr wrap="square" lIns="0" tIns="0" rIns="0" bIns="0" rtlCol="0"/>
          <a:lstStyle/>
          <a:p>
            <a:endParaRPr sz="2000">
              <a:latin typeface="Times New Roman" pitchFamily="18" charset="0"/>
              <a:cs typeface="Times New Roman" pitchFamily="18" charset="0"/>
            </a:endParaRPr>
          </a:p>
        </p:txBody>
      </p:sp>
      <p:sp>
        <p:nvSpPr>
          <p:cNvPr id="4" name="object 4"/>
          <p:cNvSpPr/>
          <p:nvPr/>
        </p:nvSpPr>
        <p:spPr>
          <a:xfrm>
            <a:off x="420369" y="1436369"/>
            <a:ext cx="171450" cy="171450"/>
          </a:xfrm>
          <a:prstGeom prst="rect">
            <a:avLst/>
          </a:prstGeom>
          <a:blipFill>
            <a:blip r:embed="rId2" cstate="print"/>
            <a:stretch>
              <a:fillRect/>
            </a:stretch>
          </a:blipFill>
        </p:spPr>
        <p:txBody>
          <a:bodyPr wrap="square" lIns="0" tIns="0" rIns="0" bIns="0" rtlCol="0"/>
          <a:lstStyle/>
          <a:p>
            <a:endParaRPr sz="2000">
              <a:latin typeface="Times New Roman" pitchFamily="18" charset="0"/>
              <a:cs typeface="Times New Roman" pitchFamily="18" charset="0"/>
            </a:endParaRPr>
          </a:p>
        </p:txBody>
      </p:sp>
      <p:sp>
        <p:nvSpPr>
          <p:cNvPr id="5" name="object 5"/>
          <p:cNvSpPr txBox="1"/>
          <p:nvPr/>
        </p:nvSpPr>
        <p:spPr>
          <a:xfrm>
            <a:off x="771527" y="838201"/>
            <a:ext cx="9515474" cy="775853"/>
          </a:xfrm>
          <a:prstGeom prst="rect">
            <a:avLst/>
          </a:prstGeom>
        </p:spPr>
        <p:txBody>
          <a:bodyPr vert="horz" wrap="square" lIns="0" tIns="82550" rIns="0" bIns="0" rtlCol="0">
            <a:spAutoFit/>
          </a:bodyPr>
          <a:lstStyle/>
          <a:p>
            <a:pPr marL="12700">
              <a:lnSpc>
                <a:spcPct val="100000"/>
              </a:lnSpc>
              <a:spcBef>
                <a:spcPts val="650"/>
              </a:spcBef>
            </a:pPr>
            <a:r>
              <a:rPr sz="2000" b="1" spc="-5" dirty="0">
                <a:latin typeface="Times New Roman" pitchFamily="18" charset="0"/>
                <a:cs typeface="Times New Roman" pitchFamily="18" charset="0"/>
              </a:rPr>
              <a:t>Long run impact of Advertising</a:t>
            </a:r>
            <a:endParaRPr sz="2000" dirty="0">
              <a:latin typeface="Times New Roman" pitchFamily="18" charset="0"/>
              <a:cs typeface="Times New Roman" pitchFamily="18" charset="0"/>
            </a:endParaRPr>
          </a:p>
          <a:p>
            <a:pPr marL="12700">
              <a:lnSpc>
                <a:spcPct val="100000"/>
              </a:lnSpc>
              <a:spcBef>
                <a:spcPts val="550"/>
              </a:spcBef>
            </a:pPr>
            <a:r>
              <a:rPr sz="2000" b="1" spc="-5" dirty="0">
                <a:latin typeface="Times New Roman" pitchFamily="18" charset="0"/>
                <a:cs typeface="Times New Roman" pitchFamily="18" charset="0"/>
              </a:rPr>
              <a:t>For consumer goods, the effect of an advertising exposure can</a:t>
            </a:r>
            <a:r>
              <a:rPr sz="2000" b="1" spc="30" dirty="0">
                <a:latin typeface="Times New Roman" pitchFamily="18" charset="0"/>
                <a:cs typeface="Times New Roman" pitchFamily="18" charset="0"/>
              </a:rPr>
              <a:t> </a:t>
            </a:r>
            <a:r>
              <a:rPr sz="2000" b="1" spc="-5" dirty="0">
                <a:latin typeface="Times New Roman" pitchFamily="18" charset="0"/>
                <a:cs typeface="Times New Roman" pitchFamily="18" charset="0"/>
              </a:rPr>
              <a:t>last</a:t>
            </a:r>
            <a:endParaRPr sz="2000" dirty="0">
              <a:latin typeface="Times New Roman" pitchFamily="18" charset="0"/>
              <a:cs typeface="Times New Roman" pitchFamily="18" charset="0"/>
            </a:endParaRPr>
          </a:p>
        </p:txBody>
      </p:sp>
      <p:sp>
        <p:nvSpPr>
          <p:cNvPr id="6" name="object 6"/>
          <p:cNvSpPr txBox="1"/>
          <p:nvPr/>
        </p:nvSpPr>
        <p:spPr>
          <a:xfrm>
            <a:off x="771525" y="1676401"/>
            <a:ext cx="2445386" cy="320601"/>
          </a:xfrm>
          <a:prstGeom prst="rect">
            <a:avLst/>
          </a:prstGeom>
        </p:spPr>
        <p:txBody>
          <a:bodyPr vert="horz" wrap="square" lIns="0" tIns="12700" rIns="0" bIns="0" rtlCol="0">
            <a:spAutoFit/>
          </a:bodyPr>
          <a:lstStyle/>
          <a:p>
            <a:pPr marL="12700">
              <a:lnSpc>
                <a:spcPct val="100000"/>
              </a:lnSpc>
              <a:spcBef>
                <a:spcPts val="100"/>
              </a:spcBef>
            </a:pPr>
            <a:r>
              <a:rPr sz="2000" b="1" spc="-5" dirty="0">
                <a:latin typeface="Times New Roman" pitchFamily="18" charset="0"/>
                <a:cs typeface="Times New Roman" pitchFamily="18" charset="0"/>
              </a:rPr>
              <a:t>up to nine</a:t>
            </a:r>
            <a:r>
              <a:rPr sz="2000" b="1" spc="-65" dirty="0">
                <a:latin typeface="Times New Roman" pitchFamily="18" charset="0"/>
                <a:cs typeface="Times New Roman" pitchFamily="18" charset="0"/>
              </a:rPr>
              <a:t> </a:t>
            </a:r>
            <a:r>
              <a:rPr sz="2000" b="1" spc="-5" dirty="0">
                <a:latin typeface="Times New Roman" pitchFamily="18" charset="0"/>
                <a:cs typeface="Times New Roman" pitchFamily="18" charset="0"/>
              </a:rPr>
              <a:t>months</a:t>
            </a:r>
            <a:endParaRPr sz="2000" dirty="0">
              <a:latin typeface="Times New Roman" pitchFamily="18" charset="0"/>
              <a:cs typeface="Times New Roman" pitchFamily="18" charset="0"/>
            </a:endParaRPr>
          </a:p>
        </p:txBody>
      </p:sp>
      <p:grpSp>
        <p:nvGrpSpPr>
          <p:cNvPr id="7" name="object 7"/>
          <p:cNvGrpSpPr/>
          <p:nvPr/>
        </p:nvGrpSpPr>
        <p:grpSpPr>
          <a:xfrm>
            <a:off x="839470" y="1871979"/>
            <a:ext cx="7085330" cy="4443730"/>
            <a:chOff x="839469" y="1871979"/>
            <a:chExt cx="7085330" cy="4443730"/>
          </a:xfrm>
        </p:grpSpPr>
        <p:sp>
          <p:nvSpPr>
            <p:cNvPr id="8" name="object 8"/>
            <p:cNvSpPr/>
            <p:nvPr/>
          </p:nvSpPr>
          <p:spPr>
            <a:xfrm>
              <a:off x="6238240" y="4657089"/>
              <a:ext cx="1637030" cy="1647189"/>
            </a:xfrm>
            <a:custGeom>
              <a:avLst/>
              <a:gdLst/>
              <a:ahLst/>
              <a:cxnLst/>
              <a:rect l="l" t="t" r="r" b="b"/>
              <a:pathLst>
                <a:path w="1637029" h="1647189">
                  <a:moveTo>
                    <a:pt x="0" y="1647190"/>
                  </a:moveTo>
                  <a:lnTo>
                    <a:pt x="1637030" y="0"/>
                  </a:lnTo>
                </a:path>
              </a:pathLst>
            </a:custGeom>
            <a:ln w="22859">
              <a:solidFill>
                <a:srgbClr val="000000"/>
              </a:solidFill>
            </a:ln>
          </p:spPr>
          <p:txBody>
            <a:bodyPr wrap="square" lIns="0" tIns="0" rIns="0" bIns="0" rtlCol="0"/>
            <a:lstStyle/>
            <a:p>
              <a:endParaRPr sz="2000">
                <a:latin typeface="Times New Roman" pitchFamily="18" charset="0"/>
                <a:cs typeface="Times New Roman" pitchFamily="18" charset="0"/>
              </a:endParaRPr>
            </a:p>
          </p:txBody>
        </p:sp>
        <p:sp>
          <p:nvSpPr>
            <p:cNvPr id="9" name="object 9"/>
            <p:cNvSpPr/>
            <p:nvPr/>
          </p:nvSpPr>
          <p:spPr>
            <a:xfrm>
              <a:off x="7844789" y="4606289"/>
              <a:ext cx="80010" cy="81280"/>
            </a:xfrm>
            <a:custGeom>
              <a:avLst/>
              <a:gdLst/>
              <a:ahLst/>
              <a:cxnLst/>
              <a:rect l="l" t="t" r="r" b="b"/>
              <a:pathLst>
                <a:path w="80009" h="81279">
                  <a:moveTo>
                    <a:pt x="80009" y="0"/>
                  </a:moveTo>
                  <a:lnTo>
                    <a:pt x="0" y="27940"/>
                  </a:lnTo>
                  <a:lnTo>
                    <a:pt x="53339" y="81280"/>
                  </a:lnTo>
                  <a:lnTo>
                    <a:pt x="80009" y="0"/>
                  </a:lnTo>
                  <a:close/>
                </a:path>
              </a:pathLst>
            </a:custGeom>
            <a:solidFill>
              <a:srgbClr val="000000"/>
            </a:solidFill>
          </p:spPr>
          <p:txBody>
            <a:bodyPr wrap="square" lIns="0" tIns="0" rIns="0" bIns="0" rtlCol="0"/>
            <a:lstStyle/>
            <a:p>
              <a:endParaRPr sz="2000">
                <a:latin typeface="Times New Roman" pitchFamily="18" charset="0"/>
                <a:cs typeface="Times New Roman" pitchFamily="18" charset="0"/>
              </a:endParaRPr>
            </a:p>
          </p:txBody>
        </p:sp>
        <p:sp>
          <p:nvSpPr>
            <p:cNvPr id="10" name="object 10"/>
            <p:cNvSpPr/>
            <p:nvPr/>
          </p:nvSpPr>
          <p:spPr>
            <a:xfrm>
              <a:off x="2782569" y="4527550"/>
              <a:ext cx="1468120" cy="1723389"/>
            </a:xfrm>
            <a:custGeom>
              <a:avLst/>
              <a:gdLst/>
              <a:ahLst/>
              <a:cxnLst/>
              <a:rect l="l" t="t" r="r" b="b"/>
              <a:pathLst>
                <a:path w="1468120" h="1723389">
                  <a:moveTo>
                    <a:pt x="0" y="0"/>
                  </a:moveTo>
                  <a:lnTo>
                    <a:pt x="1468120" y="1723389"/>
                  </a:lnTo>
                </a:path>
              </a:pathLst>
            </a:custGeom>
            <a:ln w="22859">
              <a:solidFill>
                <a:srgbClr val="000000"/>
              </a:solidFill>
            </a:ln>
          </p:spPr>
          <p:txBody>
            <a:bodyPr wrap="square" lIns="0" tIns="0" rIns="0" bIns="0" rtlCol="0"/>
            <a:lstStyle/>
            <a:p>
              <a:endParaRPr sz="2000">
                <a:latin typeface="Times New Roman" pitchFamily="18" charset="0"/>
                <a:cs typeface="Times New Roman" pitchFamily="18" charset="0"/>
              </a:endParaRPr>
            </a:p>
          </p:txBody>
        </p:sp>
        <p:sp>
          <p:nvSpPr>
            <p:cNvPr id="11" name="object 11"/>
            <p:cNvSpPr/>
            <p:nvPr/>
          </p:nvSpPr>
          <p:spPr>
            <a:xfrm>
              <a:off x="4217669" y="6221729"/>
              <a:ext cx="78740" cy="82550"/>
            </a:xfrm>
            <a:custGeom>
              <a:avLst/>
              <a:gdLst/>
              <a:ahLst/>
              <a:cxnLst/>
              <a:rect l="l" t="t" r="r" b="b"/>
              <a:pathLst>
                <a:path w="78739" h="82550">
                  <a:moveTo>
                    <a:pt x="58419" y="0"/>
                  </a:moveTo>
                  <a:lnTo>
                    <a:pt x="0" y="49530"/>
                  </a:lnTo>
                  <a:lnTo>
                    <a:pt x="78739" y="82550"/>
                  </a:lnTo>
                  <a:lnTo>
                    <a:pt x="58419" y="0"/>
                  </a:lnTo>
                  <a:close/>
                </a:path>
              </a:pathLst>
            </a:custGeom>
            <a:solidFill>
              <a:srgbClr val="000000"/>
            </a:solidFill>
          </p:spPr>
          <p:txBody>
            <a:bodyPr wrap="square" lIns="0" tIns="0" rIns="0" bIns="0" rtlCol="0"/>
            <a:lstStyle/>
            <a:p>
              <a:endParaRPr sz="2000">
                <a:latin typeface="Times New Roman" pitchFamily="18" charset="0"/>
                <a:cs typeface="Times New Roman" pitchFamily="18" charset="0"/>
              </a:endParaRPr>
            </a:p>
          </p:txBody>
        </p:sp>
        <p:sp>
          <p:nvSpPr>
            <p:cNvPr id="12" name="object 12"/>
            <p:cNvSpPr/>
            <p:nvPr/>
          </p:nvSpPr>
          <p:spPr>
            <a:xfrm>
              <a:off x="2782569" y="1938019"/>
              <a:ext cx="1441450" cy="1850389"/>
            </a:xfrm>
            <a:custGeom>
              <a:avLst/>
              <a:gdLst/>
              <a:ahLst/>
              <a:cxnLst/>
              <a:rect l="l" t="t" r="r" b="b"/>
              <a:pathLst>
                <a:path w="1441450" h="1850389">
                  <a:moveTo>
                    <a:pt x="0" y="1850389"/>
                  </a:moveTo>
                  <a:lnTo>
                    <a:pt x="1441450" y="0"/>
                  </a:lnTo>
                </a:path>
              </a:pathLst>
            </a:custGeom>
            <a:ln w="22860">
              <a:solidFill>
                <a:srgbClr val="000000"/>
              </a:solidFill>
            </a:ln>
          </p:spPr>
          <p:txBody>
            <a:bodyPr wrap="square" lIns="0" tIns="0" rIns="0" bIns="0" rtlCol="0"/>
            <a:lstStyle/>
            <a:p>
              <a:endParaRPr sz="2000">
                <a:latin typeface="Times New Roman" pitchFamily="18" charset="0"/>
                <a:cs typeface="Times New Roman" pitchFamily="18" charset="0"/>
              </a:endParaRPr>
            </a:p>
          </p:txBody>
        </p:sp>
        <p:sp>
          <p:nvSpPr>
            <p:cNvPr id="13" name="object 13"/>
            <p:cNvSpPr/>
            <p:nvPr/>
          </p:nvSpPr>
          <p:spPr>
            <a:xfrm>
              <a:off x="4190999" y="1883409"/>
              <a:ext cx="76200" cy="82550"/>
            </a:xfrm>
            <a:custGeom>
              <a:avLst/>
              <a:gdLst/>
              <a:ahLst/>
              <a:cxnLst/>
              <a:rect l="l" t="t" r="r" b="b"/>
              <a:pathLst>
                <a:path w="76200" h="82550">
                  <a:moveTo>
                    <a:pt x="76200" y="0"/>
                  </a:moveTo>
                  <a:lnTo>
                    <a:pt x="0" y="35560"/>
                  </a:lnTo>
                  <a:lnTo>
                    <a:pt x="59689" y="82550"/>
                  </a:lnTo>
                  <a:lnTo>
                    <a:pt x="76200" y="0"/>
                  </a:lnTo>
                  <a:close/>
                </a:path>
              </a:pathLst>
            </a:custGeom>
            <a:solidFill>
              <a:srgbClr val="000000"/>
            </a:solidFill>
          </p:spPr>
          <p:txBody>
            <a:bodyPr wrap="square" lIns="0" tIns="0" rIns="0" bIns="0" rtlCol="0"/>
            <a:lstStyle/>
            <a:p>
              <a:endParaRPr sz="2000">
                <a:latin typeface="Times New Roman" pitchFamily="18" charset="0"/>
                <a:cs typeface="Times New Roman" pitchFamily="18" charset="0"/>
              </a:endParaRPr>
            </a:p>
          </p:txBody>
        </p:sp>
        <p:sp>
          <p:nvSpPr>
            <p:cNvPr id="14" name="object 14"/>
            <p:cNvSpPr/>
            <p:nvPr/>
          </p:nvSpPr>
          <p:spPr>
            <a:xfrm>
              <a:off x="839469" y="3787139"/>
              <a:ext cx="1943100" cy="740410"/>
            </a:xfrm>
            <a:custGeom>
              <a:avLst/>
              <a:gdLst/>
              <a:ahLst/>
              <a:cxnLst/>
              <a:rect l="l" t="t" r="r" b="b"/>
              <a:pathLst>
                <a:path w="1943100" h="740410">
                  <a:moveTo>
                    <a:pt x="1943100" y="0"/>
                  </a:moveTo>
                  <a:lnTo>
                    <a:pt x="0" y="0"/>
                  </a:lnTo>
                  <a:lnTo>
                    <a:pt x="0" y="740410"/>
                  </a:lnTo>
                  <a:lnTo>
                    <a:pt x="1943100" y="740410"/>
                  </a:lnTo>
                  <a:close/>
                </a:path>
              </a:pathLst>
            </a:custGeom>
            <a:solidFill>
              <a:srgbClr val="FFFFCC"/>
            </a:solidFill>
          </p:spPr>
          <p:txBody>
            <a:bodyPr wrap="square" lIns="0" tIns="0" rIns="0" bIns="0" rtlCol="0"/>
            <a:lstStyle/>
            <a:p>
              <a:endParaRPr sz="2000">
                <a:latin typeface="Times New Roman" pitchFamily="18" charset="0"/>
                <a:cs typeface="Times New Roman" pitchFamily="18" charset="0"/>
              </a:endParaRPr>
            </a:p>
          </p:txBody>
        </p:sp>
        <p:sp>
          <p:nvSpPr>
            <p:cNvPr id="15" name="object 15"/>
            <p:cNvSpPr/>
            <p:nvPr/>
          </p:nvSpPr>
          <p:spPr>
            <a:xfrm>
              <a:off x="6210299" y="1883409"/>
              <a:ext cx="1668780" cy="1930400"/>
            </a:xfrm>
            <a:custGeom>
              <a:avLst/>
              <a:gdLst/>
              <a:ahLst/>
              <a:cxnLst/>
              <a:rect l="l" t="t" r="r" b="b"/>
              <a:pathLst>
                <a:path w="1668779" h="1930400">
                  <a:moveTo>
                    <a:pt x="0" y="0"/>
                  </a:moveTo>
                  <a:lnTo>
                    <a:pt x="1668779" y="1930400"/>
                  </a:lnTo>
                </a:path>
              </a:pathLst>
            </a:custGeom>
            <a:ln w="22860">
              <a:solidFill>
                <a:srgbClr val="000000"/>
              </a:solidFill>
            </a:ln>
          </p:spPr>
          <p:txBody>
            <a:bodyPr wrap="square" lIns="0" tIns="0" rIns="0" bIns="0" rtlCol="0"/>
            <a:lstStyle/>
            <a:p>
              <a:endParaRPr sz="2000">
                <a:latin typeface="Times New Roman" pitchFamily="18" charset="0"/>
                <a:cs typeface="Times New Roman" pitchFamily="18" charset="0"/>
              </a:endParaRPr>
            </a:p>
          </p:txBody>
        </p:sp>
        <p:sp>
          <p:nvSpPr>
            <p:cNvPr id="16" name="object 16"/>
            <p:cNvSpPr/>
            <p:nvPr/>
          </p:nvSpPr>
          <p:spPr>
            <a:xfrm>
              <a:off x="7846060" y="3784600"/>
              <a:ext cx="78740" cy="82550"/>
            </a:xfrm>
            <a:custGeom>
              <a:avLst/>
              <a:gdLst/>
              <a:ahLst/>
              <a:cxnLst/>
              <a:rect l="l" t="t" r="r" b="b"/>
              <a:pathLst>
                <a:path w="78740" h="82550">
                  <a:moveTo>
                    <a:pt x="57150" y="0"/>
                  </a:moveTo>
                  <a:lnTo>
                    <a:pt x="0" y="49530"/>
                  </a:lnTo>
                  <a:lnTo>
                    <a:pt x="78740" y="82550"/>
                  </a:lnTo>
                  <a:lnTo>
                    <a:pt x="57150" y="0"/>
                  </a:lnTo>
                  <a:close/>
                </a:path>
              </a:pathLst>
            </a:custGeom>
            <a:solidFill>
              <a:srgbClr val="000000"/>
            </a:solidFill>
          </p:spPr>
          <p:txBody>
            <a:bodyPr wrap="square" lIns="0" tIns="0" rIns="0" bIns="0" rtlCol="0"/>
            <a:lstStyle/>
            <a:p>
              <a:endParaRPr sz="2000">
                <a:latin typeface="Times New Roman" pitchFamily="18" charset="0"/>
                <a:cs typeface="Times New Roman" pitchFamily="18" charset="0"/>
              </a:endParaRPr>
            </a:p>
          </p:txBody>
        </p:sp>
      </p:grpSp>
      <p:sp>
        <p:nvSpPr>
          <p:cNvPr id="17" name="object 17"/>
          <p:cNvSpPr txBox="1"/>
          <p:nvPr/>
        </p:nvSpPr>
        <p:spPr>
          <a:xfrm>
            <a:off x="839469" y="3787142"/>
            <a:ext cx="1943100" cy="997709"/>
          </a:xfrm>
          <a:prstGeom prst="rect">
            <a:avLst/>
          </a:prstGeom>
          <a:ln w="9344">
            <a:solidFill>
              <a:srgbClr val="000000"/>
            </a:solidFill>
          </a:ln>
        </p:spPr>
        <p:txBody>
          <a:bodyPr vert="horz" wrap="square" lIns="0" tIns="187960" rIns="0" bIns="0" rtlCol="0">
            <a:spAutoFit/>
          </a:bodyPr>
          <a:lstStyle/>
          <a:p>
            <a:pPr marL="132080">
              <a:lnSpc>
                <a:spcPct val="100000"/>
              </a:lnSpc>
              <a:spcBef>
                <a:spcPts val="1480"/>
              </a:spcBef>
            </a:pPr>
            <a:r>
              <a:rPr sz="2000" b="1" spc="-5" dirty="0">
                <a:latin typeface="Times New Roman" pitchFamily="18" charset="0"/>
                <a:cs typeface="Times New Roman" pitchFamily="18" charset="0"/>
              </a:rPr>
              <a:t>Advertising</a:t>
            </a:r>
            <a:endParaRPr lang="en-US" sz="2000" b="1" spc="-5" dirty="0">
              <a:latin typeface="Times New Roman" pitchFamily="18" charset="0"/>
              <a:cs typeface="Times New Roman" pitchFamily="18" charset="0"/>
            </a:endParaRPr>
          </a:p>
          <a:p>
            <a:pPr marL="132080">
              <a:lnSpc>
                <a:spcPct val="100000"/>
              </a:lnSpc>
              <a:spcBef>
                <a:spcPts val="1480"/>
              </a:spcBef>
            </a:pPr>
            <a:endParaRPr sz="2000" dirty="0">
              <a:latin typeface="Times New Roman" pitchFamily="18" charset="0"/>
              <a:cs typeface="Times New Roman" pitchFamily="18" charset="0"/>
            </a:endParaRPr>
          </a:p>
        </p:txBody>
      </p:sp>
      <p:sp>
        <p:nvSpPr>
          <p:cNvPr id="18" name="object 18"/>
          <p:cNvSpPr/>
          <p:nvPr/>
        </p:nvSpPr>
        <p:spPr>
          <a:xfrm>
            <a:off x="4267200" y="1882139"/>
            <a:ext cx="1943100" cy="740410"/>
          </a:xfrm>
          <a:custGeom>
            <a:avLst/>
            <a:gdLst/>
            <a:ahLst/>
            <a:cxnLst/>
            <a:rect l="l" t="t" r="r" b="b"/>
            <a:pathLst>
              <a:path w="1943100" h="740410">
                <a:moveTo>
                  <a:pt x="1943100" y="0"/>
                </a:moveTo>
                <a:lnTo>
                  <a:pt x="0" y="0"/>
                </a:lnTo>
                <a:lnTo>
                  <a:pt x="0" y="740410"/>
                </a:lnTo>
                <a:lnTo>
                  <a:pt x="1943100" y="740410"/>
                </a:lnTo>
                <a:close/>
              </a:path>
            </a:pathLst>
          </a:custGeom>
          <a:solidFill>
            <a:srgbClr val="CCFFCC"/>
          </a:solidFill>
        </p:spPr>
        <p:txBody>
          <a:bodyPr wrap="square" lIns="0" tIns="0" rIns="0" bIns="0" rtlCol="0"/>
          <a:lstStyle/>
          <a:p>
            <a:endParaRPr sz="2000">
              <a:latin typeface="Times New Roman" pitchFamily="18" charset="0"/>
              <a:cs typeface="Times New Roman" pitchFamily="18" charset="0"/>
            </a:endParaRPr>
          </a:p>
        </p:txBody>
      </p:sp>
      <p:sp>
        <p:nvSpPr>
          <p:cNvPr id="19" name="object 19"/>
          <p:cNvSpPr txBox="1"/>
          <p:nvPr/>
        </p:nvSpPr>
        <p:spPr>
          <a:xfrm>
            <a:off x="4267200" y="1882140"/>
            <a:ext cx="1943100" cy="620683"/>
          </a:xfrm>
          <a:prstGeom prst="rect">
            <a:avLst/>
          </a:prstGeom>
          <a:ln w="9344">
            <a:solidFill>
              <a:srgbClr val="000000"/>
            </a:solidFill>
          </a:ln>
        </p:spPr>
        <p:txBody>
          <a:bodyPr vert="horz" wrap="square" lIns="0" tIns="5080" rIns="0" bIns="0" rtlCol="0">
            <a:spAutoFit/>
          </a:bodyPr>
          <a:lstStyle/>
          <a:p>
            <a:pPr marL="175895" marR="168275" indent="438150">
              <a:lnSpc>
                <a:spcPct val="100000"/>
              </a:lnSpc>
              <a:spcBef>
                <a:spcPts val="40"/>
              </a:spcBef>
            </a:pPr>
            <a:r>
              <a:rPr sz="2000" b="1" spc="-5" dirty="0">
                <a:latin typeface="Times New Roman" pitchFamily="18" charset="0"/>
                <a:cs typeface="Times New Roman" pitchFamily="18" charset="0"/>
              </a:rPr>
              <a:t>New  </a:t>
            </a:r>
            <a:r>
              <a:rPr sz="2000" b="1" spc="-15" dirty="0">
                <a:latin typeface="Times New Roman" pitchFamily="18" charset="0"/>
                <a:cs typeface="Times New Roman" pitchFamily="18" charset="0"/>
              </a:rPr>
              <a:t>C</a:t>
            </a:r>
            <a:r>
              <a:rPr sz="2000" b="1" dirty="0">
                <a:latin typeface="Times New Roman" pitchFamily="18" charset="0"/>
                <a:cs typeface="Times New Roman" pitchFamily="18" charset="0"/>
              </a:rPr>
              <a:t>u</a:t>
            </a:r>
            <a:r>
              <a:rPr sz="2000" b="1" spc="-10" dirty="0">
                <a:latin typeface="Times New Roman" pitchFamily="18" charset="0"/>
                <a:cs typeface="Times New Roman" pitchFamily="18" charset="0"/>
              </a:rPr>
              <a:t>s</a:t>
            </a:r>
            <a:r>
              <a:rPr sz="2000" b="1" dirty="0">
                <a:latin typeface="Times New Roman" pitchFamily="18" charset="0"/>
                <a:cs typeface="Times New Roman" pitchFamily="18" charset="0"/>
              </a:rPr>
              <a:t>to</a:t>
            </a:r>
            <a:r>
              <a:rPr sz="2000" b="1" spc="-5" dirty="0">
                <a:latin typeface="Times New Roman" pitchFamily="18" charset="0"/>
                <a:cs typeface="Times New Roman" pitchFamily="18" charset="0"/>
              </a:rPr>
              <a:t>m</a:t>
            </a:r>
            <a:r>
              <a:rPr sz="2000" b="1" dirty="0">
                <a:latin typeface="Times New Roman" pitchFamily="18" charset="0"/>
                <a:cs typeface="Times New Roman" pitchFamily="18" charset="0"/>
              </a:rPr>
              <a:t>e</a:t>
            </a:r>
            <a:r>
              <a:rPr sz="2000" b="1" spc="-10" dirty="0">
                <a:latin typeface="Times New Roman" pitchFamily="18" charset="0"/>
                <a:cs typeface="Times New Roman" pitchFamily="18" charset="0"/>
              </a:rPr>
              <a:t>r</a:t>
            </a:r>
            <a:r>
              <a:rPr sz="2000" b="1" dirty="0">
                <a:latin typeface="Times New Roman" pitchFamily="18" charset="0"/>
                <a:cs typeface="Times New Roman" pitchFamily="18" charset="0"/>
              </a:rPr>
              <a:t>s</a:t>
            </a:r>
            <a:endParaRPr sz="2000">
              <a:latin typeface="Times New Roman" pitchFamily="18" charset="0"/>
              <a:cs typeface="Times New Roman" pitchFamily="18" charset="0"/>
            </a:endParaRPr>
          </a:p>
        </p:txBody>
      </p:sp>
      <p:sp>
        <p:nvSpPr>
          <p:cNvPr id="20" name="object 20"/>
          <p:cNvSpPr/>
          <p:nvPr/>
        </p:nvSpPr>
        <p:spPr>
          <a:xfrm>
            <a:off x="7924800" y="3867150"/>
            <a:ext cx="1943100" cy="739140"/>
          </a:xfrm>
          <a:custGeom>
            <a:avLst/>
            <a:gdLst/>
            <a:ahLst/>
            <a:cxnLst/>
            <a:rect l="l" t="t" r="r" b="b"/>
            <a:pathLst>
              <a:path w="1943100" h="739139">
                <a:moveTo>
                  <a:pt x="1943100" y="0"/>
                </a:moveTo>
                <a:lnTo>
                  <a:pt x="0" y="0"/>
                </a:lnTo>
                <a:lnTo>
                  <a:pt x="0" y="739139"/>
                </a:lnTo>
                <a:lnTo>
                  <a:pt x="1943100" y="739139"/>
                </a:lnTo>
                <a:close/>
              </a:path>
            </a:pathLst>
          </a:custGeom>
          <a:solidFill>
            <a:srgbClr val="FFD4FF"/>
          </a:solidFill>
        </p:spPr>
        <p:txBody>
          <a:bodyPr wrap="square" lIns="0" tIns="0" rIns="0" bIns="0" rtlCol="0"/>
          <a:lstStyle/>
          <a:p>
            <a:endParaRPr sz="2000">
              <a:latin typeface="Times New Roman" pitchFamily="18" charset="0"/>
              <a:cs typeface="Times New Roman" pitchFamily="18" charset="0"/>
            </a:endParaRPr>
          </a:p>
        </p:txBody>
      </p:sp>
      <p:sp>
        <p:nvSpPr>
          <p:cNvPr id="21" name="object 21"/>
          <p:cNvSpPr txBox="1"/>
          <p:nvPr/>
        </p:nvSpPr>
        <p:spPr>
          <a:xfrm>
            <a:off x="7924800" y="3867150"/>
            <a:ext cx="1943100" cy="619400"/>
          </a:xfrm>
          <a:prstGeom prst="rect">
            <a:avLst/>
          </a:prstGeom>
          <a:ln w="9344">
            <a:solidFill>
              <a:srgbClr val="000000"/>
            </a:solidFill>
          </a:ln>
        </p:spPr>
        <p:txBody>
          <a:bodyPr vert="horz" wrap="square" lIns="0" tIns="3810" rIns="0" bIns="0" rtlCol="0">
            <a:spAutoFit/>
          </a:bodyPr>
          <a:lstStyle/>
          <a:p>
            <a:pPr marL="590550" marR="533400" indent="-135890">
              <a:lnSpc>
                <a:spcPct val="100000"/>
              </a:lnSpc>
              <a:spcBef>
                <a:spcPts val="30"/>
              </a:spcBef>
            </a:pPr>
            <a:r>
              <a:rPr sz="2000" b="1" spc="-10" dirty="0">
                <a:latin typeface="Times New Roman" pitchFamily="18" charset="0"/>
                <a:cs typeface="Times New Roman" pitchFamily="18" charset="0"/>
              </a:rPr>
              <a:t>F</a:t>
            </a:r>
            <a:r>
              <a:rPr sz="2000" b="1" dirty="0">
                <a:latin typeface="Times New Roman" pitchFamily="18" charset="0"/>
                <a:cs typeface="Times New Roman" pitchFamily="18" charset="0"/>
              </a:rPr>
              <a:t>u</a:t>
            </a:r>
            <a:r>
              <a:rPr sz="2000" b="1" spc="5" dirty="0">
                <a:latin typeface="Times New Roman" pitchFamily="18" charset="0"/>
                <a:cs typeface="Times New Roman" pitchFamily="18" charset="0"/>
              </a:rPr>
              <a:t>t</a:t>
            </a:r>
            <a:r>
              <a:rPr sz="2000" b="1" spc="-10" dirty="0">
                <a:latin typeface="Times New Roman" pitchFamily="18" charset="0"/>
                <a:cs typeface="Times New Roman" pitchFamily="18" charset="0"/>
              </a:rPr>
              <a:t>ur</a:t>
            </a:r>
            <a:r>
              <a:rPr lang="en-US" sz="2000" b="1" spc="-10" dirty="0">
                <a:latin typeface="Times New Roman" pitchFamily="18" charset="0"/>
                <a:cs typeface="Times New Roman" pitchFamily="18" charset="0"/>
              </a:rPr>
              <a:t>e</a:t>
            </a:r>
            <a:r>
              <a:rPr sz="2000" b="1" dirty="0">
                <a:latin typeface="Times New Roman" pitchFamily="18" charset="0"/>
                <a:cs typeface="Times New Roman" pitchFamily="18" charset="0"/>
              </a:rPr>
              <a:t>  </a:t>
            </a:r>
            <a:r>
              <a:rPr sz="2000" b="1" spc="-5" dirty="0">
                <a:latin typeface="Times New Roman" pitchFamily="18" charset="0"/>
                <a:cs typeface="Times New Roman" pitchFamily="18" charset="0"/>
              </a:rPr>
              <a:t>sales</a:t>
            </a:r>
            <a:endParaRPr sz="2000" dirty="0">
              <a:latin typeface="Times New Roman" pitchFamily="18" charset="0"/>
              <a:cs typeface="Times New Roman" pitchFamily="18" charset="0"/>
            </a:endParaRPr>
          </a:p>
        </p:txBody>
      </p:sp>
      <p:sp>
        <p:nvSpPr>
          <p:cNvPr id="22" name="object 22"/>
          <p:cNvSpPr/>
          <p:nvPr/>
        </p:nvSpPr>
        <p:spPr>
          <a:xfrm>
            <a:off x="4295140" y="4347209"/>
            <a:ext cx="1943100" cy="740410"/>
          </a:xfrm>
          <a:custGeom>
            <a:avLst/>
            <a:gdLst/>
            <a:ahLst/>
            <a:cxnLst/>
            <a:rect l="l" t="t" r="r" b="b"/>
            <a:pathLst>
              <a:path w="1943100" h="740410">
                <a:moveTo>
                  <a:pt x="1943100" y="0"/>
                </a:moveTo>
                <a:lnTo>
                  <a:pt x="0" y="0"/>
                </a:lnTo>
                <a:lnTo>
                  <a:pt x="0" y="740409"/>
                </a:lnTo>
                <a:lnTo>
                  <a:pt x="1943100" y="740409"/>
                </a:lnTo>
                <a:close/>
              </a:path>
            </a:pathLst>
          </a:custGeom>
          <a:solidFill>
            <a:srgbClr val="CCFFCC"/>
          </a:solidFill>
        </p:spPr>
        <p:txBody>
          <a:bodyPr wrap="square" lIns="0" tIns="0" rIns="0" bIns="0" rtlCol="0"/>
          <a:lstStyle/>
          <a:p>
            <a:endParaRPr sz="2000">
              <a:latin typeface="Times New Roman" pitchFamily="18" charset="0"/>
              <a:cs typeface="Times New Roman" pitchFamily="18" charset="0"/>
            </a:endParaRPr>
          </a:p>
        </p:txBody>
      </p:sp>
      <p:sp>
        <p:nvSpPr>
          <p:cNvPr id="23" name="object 23"/>
          <p:cNvSpPr txBox="1"/>
          <p:nvPr/>
        </p:nvSpPr>
        <p:spPr>
          <a:xfrm>
            <a:off x="4295140" y="4347210"/>
            <a:ext cx="1943100" cy="620683"/>
          </a:xfrm>
          <a:prstGeom prst="rect">
            <a:avLst/>
          </a:prstGeom>
          <a:ln w="9344">
            <a:solidFill>
              <a:srgbClr val="000000"/>
            </a:solidFill>
          </a:ln>
        </p:spPr>
        <p:txBody>
          <a:bodyPr vert="horz" wrap="square" lIns="0" tIns="5080" rIns="0" bIns="0" rtlCol="0">
            <a:spAutoFit/>
          </a:bodyPr>
          <a:lstStyle/>
          <a:p>
            <a:pPr marL="420370" marR="412750" indent="-48260">
              <a:lnSpc>
                <a:spcPct val="100000"/>
              </a:lnSpc>
              <a:spcBef>
                <a:spcPts val="40"/>
              </a:spcBef>
            </a:pPr>
            <a:r>
              <a:rPr sz="2000" b="1" spc="-10" dirty="0">
                <a:latin typeface="Times New Roman" pitchFamily="18" charset="0"/>
                <a:cs typeface="Times New Roman" pitchFamily="18" charset="0"/>
              </a:rPr>
              <a:t>Change  </a:t>
            </a:r>
            <a:r>
              <a:rPr sz="2000" b="1" dirty="0">
                <a:latin typeface="Times New Roman" pitchFamily="18" charset="0"/>
                <a:cs typeface="Times New Roman" pitchFamily="18" charset="0"/>
              </a:rPr>
              <a:t>att</a:t>
            </a:r>
            <a:r>
              <a:rPr sz="2000" b="1" spc="10" dirty="0">
                <a:latin typeface="Times New Roman" pitchFamily="18" charset="0"/>
                <a:cs typeface="Times New Roman" pitchFamily="18" charset="0"/>
              </a:rPr>
              <a:t>i</a:t>
            </a:r>
            <a:r>
              <a:rPr sz="2000" b="1" dirty="0">
                <a:latin typeface="Times New Roman" pitchFamily="18" charset="0"/>
                <a:cs typeface="Times New Roman" pitchFamily="18" charset="0"/>
              </a:rPr>
              <a:t>t</a:t>
            </a:r>
            <a:r>
              <a:rPr sz="2000" b="1" spc="-5" dirty="0">
                <a:latin typeface="Times New Roman" pitchFamily="18" charset="0"/>
                <a:cs typeface="Times New Roman" pitchFamily="18" charset="0"/>
              </a:rPr>
              <a:t>u</a:t>
            </a:r>
            <a:r>
              <a:rPr sz="2000" b="1" dirty="0">
                <a:latin typeface="Times New Roman" pitchFamily="18" charset="0"/>
                <a:cs typeface="Times New Roman" pitchFamily="18" charset="0"/>
              </a:rPr>
              <a:t>de</a:t>
            </a:r>
            <a:endParaRPr sz="2000">
              <a:latin typeface="Times New Roman" pitchFamily="18" charset="0"/>
              <a:cs typeface="Times New Roman" pitchFamily="18" charset="0"/>
            </a:endParaRPr>
          </a:p>
        </p:txBody>
      </p:sp>
      <p:sp>
        <p:nvSpPr>
          <p:cNvPr id="24" name="object 24"/>
          <p:cNvSpPr/>
          <p:nvPr/>
        </p:nvSpPr>
        <p:spPr>
          <a:xfrm>
            <a:off x="4295140" y="5563870"/>
            <a:ext cx="1943100" cy="739140"/>
          </a:xfrm>
          <a:custGeom>
            <a:avLst/>
            <a:gdLst/>
            <a:ahLst/>
            <a:cxnLst/>
            <a:rect l="l" t="t" r="r" b="b"/>
            <a:pathLst>
              <a:path w="1943100" h="739139">
                <a:moveTo>
                  <a:pt x="1943100" y="0"/>
                </a:moveTo>
                <a:lnTo>
                  <a:pt x="0" y="0"/>
                </a:lnTo>
                <a:lnTo>
                  <a:pt x="0" y="739139"/>
                </a:lnTo>
                <a:lnTo>
                  <a:pt x="1943100" y="739139"/>
                </a:lnTo>
                <a:close/>
              </a:path>
            </a:pathLst>
          </a:custGeom>
          <a:solidFill>
            <a:srgbClr val="FFCC66"/>
          </a:solidFill>
        </p:spPr>
        <p:txBody>
          <a:bodyPr wrap="square" lIns="0" tIns="0" rIns="0" bIns="0" rtlCol="0"/>
          <a:lstStyle/>
          <a:p>
            <a:endParaRPr sz="2000">
              <a:latin typeface="Times New Roman" pitchFamily="18" charset="0"/>
              <a:cs typeface="Times New Roman" pitchFamily="18" charset="0"/>
            </a:endParaRPr>
          </a:p>
        </p:txBody>
      </p:sp>
      <p:sp>
        <p:nvSpPr>
          <p:cNvPr id="25" name="object 25"/>
          <p:cNvSpPr txBox="1"/>
          <p:nvPr/>
        </p:nvSpPr>
        <p:spPr>
          <a:xfrm>
            <a:off x="4295140" y="5563870"/>
            <a:ext cx="1943100" cy="619400"/>
          </a:xfrm>
          <a:prstGeom prst="rect">
            <a:avLst/>
          </a:prstGeom>
          <a:ln w="9344">
            <a:solidFill>
              <a:srgbClr val="000000"/>
            </a:solidFill>
          </a:ln>
        </p:spPr>
        <p:txBody>
          <a:bodyPr vert="horz" wrap="square" lIns="0" tIns="3810" rIns="0" bIns="0" rtlCol="0">
            <a:spAutoFit/>
          </a:bodyPr>
          <a:lstStyle/>
          <a:p>
            <a:pPr marL="530860" marR="414020" indent="-194310">
              <a:lnSpc>
                <a:spcPct val="100000"/>
              </a:lnSpc>
              <a:spcBef>
                <a:spcPts val="30"/>
              </a:spcBef>
            </a:pPr>
            <a:r>
              <a:rPr sz="2000" b="1" dirty="0">
                <a:latin typeface="Times New Roman" pitchFamily="18" charset="0"/>
                <a:cs typeface="Times New Roman" pitchFamily="18" charset="0"/>
              </a:rPr>
              <a:t>Im</a:t>
            </a:r>
            <a:r>
              <a:rPr sz="2000" b="1" spc="-10" dirty="0">
                <a:latin typeface="Times New Roman" pitchFamily="18" charset="0"/>
                <a:cs typeface="Times New Roman" pitchFamily="18" charset="0"/>
              </a:rPr>
              <a:t>pr</a:t>
            </a:r>
            <a:r>
              <a:rPr sz="2000" b="1" dirty="0">
                <a:latin typeface="Times New Roman" pitchFamily="18" charset="0"/>
                <a:cs typeface="Times New Roman" pitchFamily="18" charset="0"/>
              </a:rPr>
              <a:t>o</a:t>
            </a:r>
            <a:r>
              <a:rPr sz="2000" b="1" spc="-10" dirty="0">
                <a:latin typeface="Times New Roman" pitchFamily="18" charset="0"/>
                <a:cs typeface="Times New Roman" pitchFamily="18" charset="0"/>
              </a:rPr>
              <a:t>v</a:t>
            </a:r>
            <a:r>
              <a:rPr sz="2000" b="1" dirty="0">
                <a:latin typeface="Times New Roman" pitchFamily="18" charset="0"/>
                <a:cs typeface="Times New Roman" pitchFamily="18" charset="0"/>
              </a:rPr>
              <a:t>e  </a:t>
            </a:r>
            <a:r>
              <a:rPr sz="2000" b="1" spc="-5" dirty="0">
                <a:latin typeface="Times New Roman" pitchFamily="18" charset="0"/>
                <a:cs typeface="Times New Roman" pitchFamily="18" charset="0"/>
              </a:rPr>
              <a:t>Image</a:t>
            </a:r>
            <a:endParaRPr sz="2000">
              <a:latin typeface="Times New Roman" pitchFamily="18" charset="0"/>
              <a:cs typeface="Times New Roman" pitchFamily="18" charset="0"/>
            </a:endParaRPr>
          </a:p>
        </p:txBody>
      </p:sp>
      <p:sp>
        <p:nvSpPr>
          <p:cNvPr id="26" name="object 26"/>
          <p:cNvSpPr/>
          <p:nvPr/>
        </p:nvSpPr>
        <p:spPr>
          <a:xfrm>
            <a:off x="4295140" y="3206750"/>
            <a:ext cx="1943100" cy="739140"/>
          </a:xfrm>
          <a:custGeom>
            <a:avLst/>
            <a:gdLst/>
            <a:ahLst/>
            <a:cxnLst/>
            <a:rect l="l" t="t" r="r" b="b"/>
            <a:pathLst>
              <a:path w="1943100" h="739139">
                <a:moveTo>
                  <a:pt x="1943100" y="0"/>
                </a:moveTo>
                <a:lnTo>
                  <a:pt x="0" y="0"/>
                </a:lnTo>
                <a:lnTo>
                  <a:pt x="0" y="739139"/>
                </a:lnTo>
                <a:lnTo>
                  <a:pt x="1943100" y="739139"/>
                </a:lnTo>
                <a:close/>
              </a:path>
            </a:pathLst>
          </a:custGeom>
          <a:solidFill>
            <a:srgbClr val="FFCC66"/>
          </a:solidFill>
        </p:spPr>
        <p:txBody>
          <a:bodyPr wrap="square" lIns="0" tIns="0" rIns="0" bIns="0" rtlCol="0"/>
          <a:lstStyle/>
          <a:p>
            <a:endParaRPr sz="2000">
              <a:latin typeface="Times New Roman" pitchFamily="18" charset="0"/>
              <a:cs typeface="Times New Roman" pitchFamily="18" charset="0"/>
            </a:endParaRPr>
          </a:p>
        </p:txBody>
      </p:sp>
      <p:sp>
        <p:nvSpPr>
          <p:cNvPr id="27" name="object 27"/>
          <p:cNvSpPr txBox="1"/>
          <p:nvPr/>
        </p:nvSpPr>
        <p:spPr>
          <a:xfrm>
            <a:off x="4295140" y="3206750"/>
            <a:ext cx="1943100" cy="619400"/>
          </a:xfrm>
          <a:prstGeom prst="rect">
            <a:avLst/>
          </a:prstGeom>
          <a:ln w="9344">
            <a:solidFill>
              <a:srgbClr val="000000"/>
            </a:solidFill>
          </a:ln>
        </p:spPr>
        <p:txBody>
          <a:bodyPr vert="horz" wrap="square" lIns="0" tIns="3810" rIns="0" bIns="0" rtlCol="0">
            <a:spAutoFit/>
          </a:bodyPr>
          <a:lstStyle/>
          <a:p>
            <a:pPr marL="573405" marR="251460" indent="-398780">
              <a:lnSpc>
                <a:spcPct val="100000"/>
              </a:lnSpc>
              <a:spcBef>
                <a:spcPts val="30"/>
              </a:spcBef>
            </a:pPr>
            <a:r>
              <a:rPr sz="2000" b="1" dirty="0">
                <a:latin typeface="Times New Roman" pitchFamily="18" charset="0"/>
                <a:cs typeface="Times New Roman" pitchFamily="18" charset="0"/>
              </a:rPr>
              <a:t>Im</a:t>
            </a:r>
            <a:r>
              <a:rPr sz="2000" b="1" spc="-5" dirty="0">
                <a:latin typeface="Times New Roman" pitchFamily="18" charset="0"/>
                <a:cs typeface="Times New Roman" pitchFamily="18" charset="0"/>
              </a:rPr>
              <a:t>m</a:t>
            </a:r>
            <a:r>
              <a:rPr sz="2000" b="1" spc="-10" dirty="0">
                <a:latin typeface="Times New Roman" pitchFamily="18" charset="0"/>
                <a:cs typeface="Times New Roman" pitchFamily="18" charset="0"/>
              </a:rPr>
              <a:t>e</a:t>
            </a:r>
            <a:r>
              <a:rPr sz="2000" b="1" dirty="0">
                <a:latin typeface="Times New Roman" pitchFamily="18" charset="0"/>
                <a:cs typeface="Times New Roman" pitchFamily="18" charset="0"/>
              </a:rPr>
              <a:t>di</a:t>
            </a:r>
            <a:r>
              <a:rPr sz="2000" b="1" spc="-10" dirty="0">
                <a:latin typeface="Times New Roman" pitchFamily="18" charset="0"/>
                <a:cs typeface="Times New Roman" pitchFamily="18" charset="0"/>
              </a:rPr>
              <a:t>a</a:t>
            </a:r>
            <a:r>
              <a:rPr sz="2000" b="1" spc="5" dirty="0">
                <a:latin typeface="Times New Roman" pitchFamily="18" charset="0"/>
                <a:cs typeface="Times New Roman" pitchFamily="18" charset="0"/>
              </a:rPr>
              <a:t>t</a:t>
            </a:r>
            <a:r>
              <a:rPr sz="2000" b="1" dirty="0">
                <a:latin typeface="Times New Roman" pitchFamily="18" charset="0"/>
                <a:cs typeface="Times New Roman" pitchFamily="18" charset="0"/>
              </a:rPr>
              <a:t>e  </a:t>
            </a:r>
            <a:r>
              <a:rPr sz="2000" b="1" spc="-5" dirty="0">
                <a:latin typeface="Times New Roman" pitchFamily="18" charset="0"/>
                <a:cs typeface="Times New Roman" pitchFamily="18" charset="0"/>
              </a:rPr>
              <a:t>Sales</a:t>
            </a:r>
            <a:endParaRPr sz="2000" dirty="0">
              <a:latin typeface="Times New Roman" pitchFamily="18" charset="0"/>
              <a:cs typeface="Times New Roman" pitchFamily="18" charset="0"/>
            </a:endParaRPr>
          </a:p>
        </p:txBody>
      </p:sp>
      <p:grpSp>
        <p:nvGrpSpPr>
          <p:cNvPr id="28" name="object 28"/>
          <p:cNvGrpSpPr/>
          <p:nvPr/>
        </p:nvGrpSpPr>
        <p:grpSpPr>
          <a:xfrm>
            <a:off x="2771138" y="3639820"/>
            <a:ext cx="1525271" cy="1160780"/>
            <a:chOff x="2771139" y="3639820"/>
            <a:chExt cx="1525270" cy="1160780"/>
          </a:xfrm>
        </p:grpSpPr>
        <p:sp>
          <p:nvSpPr>
            <p:cNvPr id="29" name="object 29"/>
            <p:cNvSpPr/>
            <p:nvPr/>
          </p:nvSpPr>
          <p:spPr>
            <a:xfrm>
              <a:off x="2782569" y="3675380"/>
              <a:ext cx="1445260" cy="377190"/>
            </a:xfrm>
            <a:custGeom>
              <a:avLst/>
              <a:gdLst/>
              <a:ahLst/>
              <a:cxnLst/>
              <a:rect l="l" t="t" r="r" b="b"/>
              <a:pathLst>
                <a:path w="1445260" h="377189">
                  <a:moveTo>
                    <a:pt x="0" y="377190"/>
                  </a:moveTo>
                  <a:lnTo>
                    <a:pt x="1445259" y="0"/>
                  </a:lnTo>
                </a:path>
              </a:pathLst>
            </a:custGeom>
            <a:ln w="22859">
              <a:solidFill>
                <a:srgbClr val="000000"/>
              </a:solidFill>
            </a:ln>
          </p:spPr>
          <p:txBody>
            <a:bodyPr wrap="square" lIns="0" tIns="0" rIns="0" bIns="0" rtlCol="0"/>
            <a:lstStyle/>
            <a:p>
              <a:endParaRPr sz="2000">
                <a:latin typeface="Times New Roman" pitchFamily="18" charset="0"/>
                <a:cs typeface="Times New Roman" pitchFamily="18" charset="0"/>
              </a:endParaRPr>
            </a:p>
          </p:txBody>
        </p:sp>
        <p:sp>
          <p:nvSpPr>
            <p:cNvPr id="30" name="object 30"/>
            <p:cNvSpPr/>
            <p:nvPr/>
          </p:nvSpPr>
          <p:spPr>
            <a:xfrm>
              <a:off x="4212589" y="3639820"/>
              <a:ext cx="83820" cy="73660"/>
            </a:xfrm>
            <a:custGeom>
              <a:avLst/>
              <a:gdLst/>
              <a:ahLst/>
              <a:cxnLst/>
              <a:rect l="l" t="t" r="r" b="b"/>
              <a:pathLst>
                <a:path w="83820" h="73660">
                  <a:moveTo>
                    <a:pt x="0" y="0"/>
                  </a:moveTo>
                  <a:lnTo>
                    <a:pt x="19050" y="73659"/>
                  </a:lnTo>
                  <a:lnTo>
                    <a:pt x="83820" y="17779"/>
                  </a:lnTo>
                  <a:lnTo>
                    <a:pt x="0" y="0"/>
                  </a:lnTo>
                  <a:close/>
                </a:path>
              </a:pathLst>
            </a:custGeom>
            <a:solidFill>
              <a:srgbClr val="000000"/>
            </a:solidFill>
          </p:spPr>
          <p:txBody>
            <a:bodyPr wrap="square" lIns="0" tIns="0" rIns="0" bIns="0" rtlCol="0"/>
            <a:lstStyle/>
            <a:p>
              <a:endParaRPr sz="2000">
                <a:latin typeface="Times New Roman" pitchFamily="18" charset="0"/>
                <a:cs typeface="Times New Roman" pitchFamily="18" charset="0"/>
              </a:endParaRPr>
            </a:p>
          </p:txBody>
        </p:sp>
        <p:sp>
          <p:nvSpPr>
            <p:cNvPr id="31" name="object 31"/>
            <p:cNvSpPr/>
            <p:nvPr/>
          </p:nvSpPr>
          <p:spPr>
            <a:xfrm>
              <a:off x="2782569" y="4052570"/>
              <a:ext cx="1450340" cy="716280"/>
            </a:xfrm>
            <a:custGeom>
              <a:avLst/>
              <a:gdLst/>
              <a:ahLst/>
              <a:cxnLst/>
              <a:rect l="l" t="t" r="r" b="b"/>
              <a:pathLst>
                <a:path w="1450339" h="716279">
                  <a:moveTo>
                    <a:pt x="0" y="0"/>
                  </a:moveTo>
                  <a:lnTo>
                    <a:pt x="1450340" y="716279"/>
                  </a:lnTo>
                </a:path>
              </a:pathLst>
            </a:custGeom>
            <a:ln w="22860">
              <a:solidFill>
                <a:srgbClr val="000000"/>
              </a:solidFill>
            </a:ln>
          </p:spPr>
          <p:txBody>
            <a:bodyPr wrap="square" lIns="0" tIns="0" rIns="0" bIns="0" rtlCol="0"/>
            <a:lstStyle/>
            <a:p>
              <a:endParaRPr sz="2000">
                <a:latin typeface="Times New Roman" pitchFamily="18" charset="0"/>
                <a:cs typeface="Times New Roman" pitchFamily="18" charset="0"/>
              </a:endParaRPr>
            </a:p>
          </p:txBody>
        </p:sp>
        <p:sp>
          <p:nvSpPr>
            <p:cNvPr id="32" name="object 32"/>
            <p:cNvSpPr/>
            <p:nvPr/>
          </p:nvSpPr>
          <p:spPr>
            <a:xfrm>
              <a:off x="4211319" y="4733290"/>
              <a:ext cx="85090" cy="67310"/>
            </a:xfrm>
            <a:custGeom>
              <a:avLst/>
              <a:gdLst/>
              <a:ahLst/>
              <a:cxnLst/>
              <a:rect l="l" t="t" r="r" b="b"/>
              <a:pathLst>
                <a:path w="85089" h="67310">
                  <a:moveTo>
                    <a:pt x="33019" y="0"/>
                  </a:moveTo>
                  <a:lnTo>
                    <a:pt x="0" y="67310"/>
                  </a:lnTo>
                  <a:lnTo>
                    <a:pt x="85089" y="67310"/>
                  </a:lnTo>
                  <a:lnTo>
                    <a:pt x="33019" y="0"/>
                  </a:lnTo>
                  <a:close/>
                </a:path>
              </a:pathLst>
            </a:custGeom>
            <a:solidFill>
              <a:srgbClr val="000000"/>
            </a:solidFill>
          </p:spPr>
          <p:txBody>
            <a:bodyPr wrap="square" lIns="0" tIns="0" rIns="0" bIns="0" rtlCol="0"/>
            <a:lstStyle/>
            <a:p>
              <a:endParaRPr sz="2000">
                <a:latin typeface="Times New Roman" pitchFamily="18" charset="0"/>
                <a:cs typeface="Times New Roman" pitchFamily="18" charset="0"/>
              </a:endParaRPr>
            </a:p>
          </p:txBody>
        </p:sp>
      </p:gr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00300" y="151129"/>
            <a:ext cx="5791200" cy="984885"/>
          </a:xfrm>
        </p:spPr>
        <p:txBody>
          <a:bodyPr/>
          <a:lstStyle/>
          <a:p>
            <a:pPr algn="ctr"/>
            <a:r>
              <a:rPr lang="en-US" spc="-455" dirty="0">
                <a:latin typeface="Algerian" pitchFamily="82" charset="0"/>
              </a:rPr>
              <a:t> </a:t>
            </a:r>
            <a:r>
              <a:rPr lang="en-US" b="0" dirty="0">
                <a:latin typeface="Algerian" pitchFamily="82" charset="0"/>
              </a:rPr>
              <a:t>Advertising</a:t>
            </a:r>
            <a:r>
              <a:rPr lang="en-US" spc="-85" dirty="0">
                <a:latin typeface="Algerian" pitchFamily="82" charset="0"/>
              </a:rPr>
              <a:t> </a:t>
            </a:r>
            <a:r>
              <a:rPr lang="en-US" b="0" dirty="0">
                <a:latin typeface="Algerian" pitchFamily="82" charset="0"/>
              </a:rPr>
              <a:t>Objectives</a:t>
            </a:r>
            <a:br>
              <a:rPr lang="en-US" dirty="0"/>
            </a:br>
            <a:endParaRPr lang="en-US" dirty="0"/>
          </a:p>
        </p:txBody>
      </p:sp>
      <p:sp>
        <p:nvSpPr>
          <p:cNvPr id="3" name="Rectangle 2"/>
          <p:cNvSpPr>
            <a:spLocks noChangeArrowheads="1"/>
          </p:cNvSpPr>
          <p:nvPr/>
        </p:nvSpPr>
        <p:spPr bwMode="auto">
          <a:xfrm>
            <a:off x="876300" y="914400"/>
            <a:ext cx="8839200" cy="56323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B33461"/>
                </a:solidFill>
                <a:effectLst/>
                <a:latin typeface="Times New Roman" pitchFamily="18" charset="0"/>
                <a:ea typeface="Times New Roman" pitchFamily="18" charset="0"/>
                <a:cs typeface="Times New Roman" pitchFamily="18" charset="0"/>
                <a:hlinkClick r:id="rId2"/>
              </a:rPr>
              <a:t>Advertising</a:t>
            </a:r>
            <a:r>
              <a:rPr kumimoji="0" lang="en-US" sz="24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is one of the most creative fields and is a part of Marketing. In fact, Advertising has become so big that many </a:t>
            </a:r>
            <a:r>
              <a:rPr kumimoji="0" lang="en-US" sz="2400" b="0" i="0" u="none" strike="noStrike" cap="none" normalizeH="0" baseline="0" dirty="0">
                <a:ln>
                  <a:noFill/>
                </a:ln>
                <a:solidFill>
                  <a:srgbClr val="B33461"/>
                </a:solidFill>
                <a:effectLst/>
                <a:latin typeface="Times New Roman" pitchFamily="18" charset="0"/>
                <a:ea typeface="Times New Roman" pitchFamily="18" charset="0"/>
                <a:cs typeface="Times New Roman" pitchFamily="18" charset="0"/>
                <a:hlinkClick r:id="rId3"/>
              </a:rPr>
              <a:t>people</a:t>
            </a:r>
            <a:r>
              <a:rPr kumimoji="0" lang="en-US" sz="24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get confused about the differences between marketing and advertising. Nonetheless, the objectives of Advertising are completely different from Marketing.</a:t>
            </a:r>
            <a:endParaRPr kumimoji="0" lang="en-US" sz="24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In summary, it is the objective of advertising to carry out communications between the </a:t>
            </a:r>
            <a:r>
              <a:rPr kumimoji="0" lang="en-US" sz="2400" b="0" i="0" u="none" strike="noStrike" cap="none" normalizeH="0" baseline="0" dirty="0">
                <a:ln>
                  <a:noFill/>
                </a:ln>
                <a:solidFill>
                  <a:srgbClr val="B33461"/>
                </a:solidFill>
                <a:effectLst/>
                <a:latin typeface="Times New Roman" pitchFamily="18" charset="0"/>
                <a:ea typeface="Times New Roman" pitchFamily="18" charset="0"/>
                <a:cs typeface="Times New Roman" pitchFamily="18" charset="0"/>
                <a:hlinkClick r:id="rId4"/>
              </a:rPr>
              <a:t>brand</a:t>
            </a:r>
            <a:r>
              <a:rPr kumimoji="0" lang="en-US" sz="24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and the customer. Before the adoption of digital marketing and advertising, most of the communication between the brand and the customer was one way. </a:t>
            </a:r>
          </a:p>
          <a:p>
            <a:pPr marL="0" marR="0" lvl="0" indent="0" algn="just" defTabSz="914400" rtl="0" eaLnBrk="0" fontAlgn="base" latinLnBrk="0" hangingPunct="0">
              <a:lnSpc>
                <a:spcPct val="100000"/>
              </a:lnSpc>
              <a:spcBef>
                <a:spcPct val="0"/>
              </a:spcBef>
              <a:spcAft>
                <a:spcPct val="0"/>
              </a:spcAft>
              <a:buClrTx/>
              <a:buSzTx/>
              <a:buFontTx/>
              <a:buNone/>
              <a:tabLst/>
            </a:pPr>
            <a:endParaRPr lang="en-US" sz="2400" dirty="0">
              <a:latin typeface="Times New Roman" pitchFamily="18" charset="0"/>
              <a:ea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However, nowadays even </a:t>
            </a:r>
            <a:r>
              <a:rPr kumimoji="0" lang="en-US" sz="2400" b="0" i="0" u="none" strike="noStrike" cap="none" normalizeH="0" baseline="0" dirty="0">
                <a:ln>
                  <a:noFill/>
                </a:ln>
                <a:solidFill>
                  <a:srgbClr val="B33461"/>
                </a:solidFill>
                <a:effectLst/>
                <a:latin typeface="Times New Roman" pitchFamily="18" charset="0"/>
                <a:ea typeface="Times New Roman" pitchFamily="18" charset="0"/>
                <a:cs typeface="Times New Roman" pitchFamily="18" charset="0"/>
                <a:hlinkClick r:id="rId5"/>
              </a:rPr>
              <a:t>digital advertising</a:t>
            </a:r>
            <a:r>
              <a:rPr kumimoji="0" lang="en-US" sz="24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like sponsored ads are a chance of two-way communication.</a:t>
            </a:r>
            <a:endParaRPr kumimoji="0" lang="en-US" sz="24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just" defTabSz="914400" rtl="0" eaLnBrk="0" fontAlgn="ctr"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itchFamily="18" charset="0"/>
              <a:cs typeface="Times New Roman" pitchFamily="18"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465421310"/>
              </p:ext>
            </p:extLst>
          </p:nvPr>
        </p:nvGraphicFramePr>
        <p:xfrm>
          <a:off x="1714500" y="1066800"/>
          <a:ext cx="6858000" cy="5562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p:cNvSpPr txBox="1"/>
          <p:nvPr/>
        </p:nvSpPr>
        <p:spPr>
          <a:xfrm>
            <a:off x="0" y="304801"/>
            <a:ext cx="9944100" cy="584775"/>
          </a:xfrm>
          <a:prstGeom prst="rect">
            <a:avLst/>
          </a:prstGeom>
          <a:noFill/>
        </p:spPr>
        <p:txBody>
          <a:bodyPr wrap="square" rtlCol="0">
            <a:spAutoFit/>
          </a:bodyPr>
          <a:lstStyle/>
          <a:p>
            <a:pPr algn="ctr"/>
            <a:r>
              <a:rPr lang="en-US" sz="3200" dirty="0">
                <a:latin typeface="Algerian" pitchFamily="82" charset="0"/>
              </a:rPr>
              <a:t>Marketing  objective of advertising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ales promotion examples get cash back">
            <a:extLst>
              <a:ext uri="{FF2B5EF4-FFF2-40B4-BE49-F238E27FC236}">
                <a16:creationId xmlns:a16="http://schemas.microsoft.com/office/drawing/2014/main" id="{44336300-ECE3-16C9-A341-06BF814CBB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4500" y="0"/>
            <a:ext cx="7238999" cy="7086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20156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85800" y="533401"/>
            <a:ext cx="11401425" cy="505267"/>
          </a:xfrm>
          <a:prstGeom prst="rect">
            <a:avLst/>
          </a:prstGeom>
        </p:spPr>
        <p:txBody>
          <a:bodyPr vert="horz" wrap="square" lIns="0" tIns="12700" rIns="0" bIns="0" rtlCol="0">
            <a:spAutoFit/>
          </a:bodyPr>
          <a:lstStyle/>
          <a:p>
            <a:pPr marL="539750" marR="5080" indent="803910">
              <a:lnSpc>
                <a:spcPct val="100000"/>
              </a:lnSpc>
              <a:spcBef>
                <a:spcPts val="100"/>
              </a:spcBef>
            </a:pPr>
            <a:r>
              <a:rPr sz="3200" spc="-310" dirty="0">
                <a:latin typeface="Algerian" pitchFamily="82" charset="0"/>
              </a:rPr>
              <a:t>These </a:t>
            </a:r>
            <a:r>
              <a:rPr lang="en-US" sz="3200" spc="-310" dirty="0">
                <a:latin typeface="Algerian" pitchFamily="82" charset="0"/>
              </a:rPr>
              <a:t>  </a:t>
            </a:r>
            <a:r>
              <a:rPr sz="3200" spc="-125" dirty="0">
                <a:latin typeface="Algerian" pitchFamily="82" charset="0"/>
              </a:rPr>
              <a:t>must </a:t>
            </a:r>
            <a:r>
              <a:rPr sz="3200" spc="-185" dirty="0">
                <a:latin typeface="Algerian" pitchFamily="82" charset="0"/>
              </a:rPr>
              <a:t>be  </a:t>
            </a:r>
            <a:r>
              <a:rPr sz="3200" spc="-125" dirty="0">
                <a:latin typeface="Algerian" pitchFamily="82" charset="0"/>
              </a:rPr>
              <a:t>Operational</a:t>
            </a:r>
            <a:r>
              <a:rPr lang="en-US" sz="3200" spc="-125" dirty="0">
                <a:latin typeface="Algerian" pitchFamily="82" charset="0"/>
              </a:rPr>
              <a:t> o</a:t>
            </a:r>
            <a:r>
              <a:rPr sz="3200" spc="-175" dirty="0">
                <a:latin typeface="Algerian" pitchFamily="82" charset="0"/>
              </a:rPr>
              <a:t>bjectives</a:t>
            </a:r>
            <a:endParaRPr sz="3200" dirty="0">
              <a:latin typeface="Algerian" pitchFamily="82" charset="0"/>
            </a:endParaRPr>
          </a:p>
        </p:txBody>
      </p:sp>
      <p:sp>
        <p:nvSpPr>
          <p:cNvPr id="3" name="object 3"/>
          <p:cNvSpPr txBox="1"/>
          <p:nvPr/>
        </p:nvSpPr>
        <p:spPr>
          <a:xfrm>
            <a:off x="1562101" y="1524000"/>
            <a:ext cx="7533798" cy="3080330"/>
          </a:xfrm>
          <a:prstGeom prst="rect">
            <a:avLst/>
          </a:prstGeom>
        </p:spPr>
        <p:txBody>
          <a:bodyPr vert="horz" wrap="square" lIns="0" tIns="101600" rIns="0" bIns="0" rtlCol="0">
            <a:spAutoFit/>
          </a:bodyPr>
          <a:lstStyle/>
          <a:p>
            <a:pPr marL="12700">
              <a:lnSpc>
                <a:spcPct val="100000"/>
              </a:lnSpc>
              <a:spcBef>
                <a:spcPts val="800"/>
              </a:spcBef>
            </a:pPr>
            <a:r>
              <a:rPr sz="2800" spc="-80" dirty="0">
                <a:latin typeface="Times New Roman" pitchFamily="18" charset="0"/>
                <a:cs typeface="Times New Roman" pitchFamily="18" charset="0"/>
              </a:rPr>
              <a:t>Meaningful </a:t>
            </a:r>
            <a:r>
              <a:rPr sz="2800" spc="-100" dirty="0">
                <a:latin typeface="Times New Roman" pitchFamily="18" charset="0"/>
                <a:cs typeface="Times New Roman" pitchFamily="18" charset="0"/>
              </a:rPr>
              <a:t>Advertising</a:t>
            </a:r>
            <a:r>
              <a:rPr sz="2800" spc="-245" dirty="0">
                <a:latin typeface="Times New Roman" pitchFamily="18" charset="0"/>
                <a:cs typeface="Times New Roman" pitchFamily="18" charset="0"/>
              </a:rPr>
              <a:t> </a:t>
            </a:r>
            <a:r>
              <a:rPr sz="2800" spc="-125" dirty="0">
                <a:latin typeface="Times New Roman" pitchFamily="18" charset="0"/>
                <a:cs typeface="Times New Roman" pitchFamily="18" charset="0"/>
              </a:rPr>
              <a:t>Objectives</a:t>
            </a:r>
            <a:endParaRPr sz="2800" dirty="0">
              <a:latin typeface="Times New Roman" pitchFamily="18" charset="0"/>
              <a:cs typeface="Times New Roman" pitchFamily="18" charset="0"/>
            </a:endParaRPr>
          </a:p>
          <a:p>
            <a:pPr marL="698500" indent="-229235">
              <a:lnSpc>
                <a:spcPct val="100000"/>
              </a:lnSpc>
              <a:spcBef>
                <a:spcPts val="600"/>
              </a:spcBef>
              <a:buChar char="•"/>
              <a:tabLst>
                <a:tab pos="698500" algn="l"/>
              </a:tabLst>
            </a:pPr>
            <a:r>
              <a:rPr sz="2400" spc="-110" dirty="0">
                <a:latin typeface="Times New Roman" pitchFamily="18" charset="0"/>
                <a:cs typeface="Times New Roman" pitchFamily="18" charset="0"/>
              </a:rPr>
              <a:t>Provide </a:t>
            </a:r>
            <a:r>
              <a:rPr sz="2400" spc="-35" dirty="0">
                <a:latin typeface="Times New Roman" pitchFamily="18" charset="0"/>
                <a:cs typeface="Times New Roman" pitchFamily="18" charset="0"/>
              </a:rPr>
              <a:t>criteria </a:t>
            </a:r>
            <a:r>
              <a:rPr sz="2400" spc="5" dirty="0">
                <a:latin typeface="Times New Roman" pitchFamily="18" charset="0"/>
                <a:cs typeface="Times New Roman" pitchFamily="18" charset="0"/>
              </a:rPr>
              <a:t>for </a:t>
            </a:r>
            <a:r>
              <a:rPr sz="2400" spc="-100" dirty="0">
                <a:latin typeface="Times New Roman" pitchFamily="18" charset="0"/>
                <a:cs typeface="Times New Roman" pitchFamily="18" charset="0"/>
              </a:rPr>
              <a:t>decision</a:t>
            </a:r>
            <a:r>
              <a:rPr sz="2400" spc="-385" dirty="0">
                <a:latin typeface="Times New Roman" pitchFamily="18" charset="0"/>
                <a:cs typeface="Times New Roman" pitchFamily="18" charset="0"/>
              </a:rPr>
              <a:t> </a:t>
            </a:r>
            <a:r>
              <a:rPr sz="2400" spc="-110" dirty="0">
                <a:latin typeface="Times New Roman" pitchFamily="18" charset="0"/>
                <a:cs typeface="Times New Roman" pitchFamily="18" charset="0"/>
              </a:rPr>
              <a:t>making</a:t>
            </a:r>
            <a:endParaRPr sz="2400" dirty="0">
              <a:latin typeface="Times New Roman" pitchFamily="18" charset="0"/>
              <a:cs typeface="Times New Roman" pitchFamily="18" charset="0"/>
            </a:endParaRPr>
          </a:p>
          <a:p>
            <a:pPr marL="698500" indent="-229235">
              <a:lnSpc>
                <a:spcPct val="100000"/>
              </a:lnSpc>
              <a:spcBef>
                <a:spcPts val="600"/>
              </a:spcBef>
              <a:buChar char="•"/>
              <a:tabLst>
                <a:tab pos="698500" algn="l"/>
              </a:tabLst>
            </a:pPr>
            <a:r>
              <a:rPr sz="2400" spc="-175" dirty="0">
                <a:latin typeface="Times New Roman" pitchFamily="18" charset="0"/>
                <a:cs typeface="Times New Roman" pitchFamily="18" charset="0"/>
              </a:rPr>
              <a:t>Serve </a:t>
            </a:r>
            <a:r>
              <a:rPr sz="2400" spc="-225" dirty="0">
                <a:latin typeface="Times New Roman" pitchFamily="18" charset="0"/>
                <a:cs typeface="Times New Roman" pitchFamily="18" charset="0"/>
              </a:rPr>
              <a:t>as </a:t>
            </a:r>
            <a:r>
              <a:rPr sz="2400" spc="-190" dirty="0">
                <a:latin typeface="Times New Roman" pitchFamily="18" charset="0"/>
                <a:cs typeface="Times New Roman" pitchFamily="18" charset="0"/>
              </a:rPr>
              <a:t>a </a:t>
            </a:r>
            <a:r>
              <a:rPr sz="2400" spc="-75" dirty="0">
                <a:latin typeface="Times New Roman" pitchFamily="18" charset="0"/>
                <a:cs typeface="Times New Roman" pitchFamily="18" charset="0"/>
              </a:rPr>
              <a:t>communication </a:t>
            </a:r>
            <a:r>
              <a:rPr sz="2400" spc="-114" dirty="0">
                <a:latin typeface="Times New Roman" pitchFamily="18" charset="0"/>
                <a:cs typeface="Times New Roman" pitchFamily="18" charset="0"/>
              </a:rPr>
              <a:t>and </a:t>
            </a:r>
            <a:r>
              <a:rPr sz="2400" spc="-55" dirty="0">
                <a:latin typeface="Times New Roman" pitchFamily="18" charset="0"/>
                <a:cs typeface="Times New Roman" pitchFamily="18" charset="0"/>
              </a:rPr>
              <a:t>coordination</a:t>
            </a:r>
            <a:r>
              <a:rPr sz="2400" spc="-10" dirty="0">
                <a:latin typeface="Times New Roman" pitchFamily="18" charset="0"/>
                <a:cs typeface="Times New Roman" pitchFamily="18" charset="0"/>
              </a:rPr>
              <a:t> </a:t>
            </a:r>
            <a:r>
              <a:rPr sz="2400" spc="-5" dirty="0">
                <a:latin typeface="Times New Roman" pitchFamily="18" charset="0"/>
                <a:cs typeface="Times New Roman" pitchFamily="18" charset="0"/>
              </a:rPr>
              <a:t>tool</a:t>
            </a:r>
            <a:endParaRPr sz="2400" dirty="0">
              <a:latin typeface="Times New Roman" pitchFamily="18" charset="0"/>
              <a:cs typeface="Times New Roman" pitchFamily="18" charset="0"/>
            </a:endParaRPr>
          </a:p>
          <a:p>
            <a:pPr marL="698500" indent="-229235">
              <a:lnSpc>
                <a:spcPct val="100000"/>
              </a:lnSpc>
              <a:spcBef>
                <a:spcPts val="590"/>
              </a:spcBef>
              <a:buChar char="•"/>
              <a:tabLst>
                <a:tab pos="698500" algn="l"/>
              </a:tabLst>
            </a:pPr>
            <a:r>
              <a:rPr sz="2400" spc="-110" dirty="0">
                <a:latin typeface="Times New Roman" pitchFamily="18" charset="0"/>
                <a:cs typeface="Times New Roman" pitchFamily="18" charset="0"/>
              </a:rPr>
              <a:t>Provide </a:t>
            </a:r>
            <a:r>
              <a:rPr sz="2400" spc="-35" dirty="0">
                <a:latin typeface="Times New Roman" pitchFamily="18" charset="0"/>
                <a:cs typeface="Times New Roman" pitchFamily="18" charset="0"/>
              </a:rPr>
              <a:t>criteria </a:t>
            </a:r>
            <a:r>
              <a:rPr sz="2400" spc="5" dirty="0">
                <a:latin typeface="Times New Roman" pitchFamily="18" charset="0"/>
                <a:cs typeface="Times New Roman" pitchFamily="18" charset="0"/>
              </a:rPr>
              <a:t>for </a:t>
            </a:r>
            <a:r>
              <a:rPr sz="2400" spc="-90" dirty="0">
                <a:latin typeface="Times New Roman" pitchFamily="18" charset="0"/>
                <a:cs typeface="Times New Roman" pitchFamily="18" charset="0"/>
              </a:rPr>
              <a:t>evaluate</a:t>
            </a:r>
            <a:r>
              <a:rPr sz="2400" spc="-365" dirty="0">
                <a:latin typeface="Times New Roman" pitchFamily="18" charset="0"/>
                <a:cs typeface="Times New Roman" pitchFamily="18" charset="0"/>
              </a:rPr>
              <a:t> </a:t>
            </a:r>
            <a:r>
              <a:rPr sz="2400" spc="-80" dirty="0">
                <a:latin typeface="Times New Roman" pitchFamily="18" charset="0"/>
                <a:cs typeface="Times New Roman" pitchFamily="18" charset="0"/>
              </a:rPr>
              <a:t>performance</a:t>
            </a:r>
            <a:endParaRPr sz="2400" dirty="0">
              <a:latin typeface="Times New Roman" pitchFamily="18" charset="0"/>
              <a:cs typeface="Times New Roman" pitchFamily="18" charset="0"/>
            </a:endParaRPr>
          </a:p>
          <a:p>
            <a:pPr>
              <a:lnSpc>
                <a:spcPct val="100000"/>
              </a:lnSpc>
            </a:pPr>
            <a:endParaRPr sz="2900" dirty="0">
              <a:latin typeface="Times New Roman" pitchFamily="18" charset="0"/>
              <a:cs typeface="Times New Roman" pitchFamily="18" charset="0"/>
            </a:endParaRPr>
          </a:p>
          <a:p>
            <a:pPr marL="247650">
              <a:lnSpc>
                <a:spcPct val="100000"/>
              </a:lnSpc>
              <a:spcBef>
                <a:spcPts val="2105"/>
              </a:spcBef>
            </a:pPr>
            <a:r>
              <a:rPr sz="3200" i="1" spc="-305" dirty="0">
                <a:latin typeface="Times New Roman" pitchFamily="18" charset="0"/>
                <a:cs typeface="Times New Roman" pitchFamily="18" charset="0"/>
              </a:rPr>
              <a:t>Can </a:t>
            </a:r>
            <a:r>
              <a:rPr sz="3200" i="1" spc="-180" dirty="0">
                <a:latin typeface="Times New Roman" pitchFamily="18" charset="0"/>
                <a:cs typeface="Times New Roman" pitchFamily="18" charset="0"/>
              </a:rPr>
              <a:t>‘Sales’ </a:t>
            </a:r>
            <a:r>
              <a:rPr sz="3200" i="1" spc="-200" dirty="0">
                <a:latin typeface="Times New Roman" pitchFamily="18" charset="0"/>
                <a:cs typeface="Times New Roman" pitchFamily="18" charset="0"/>
              </a:rPr>
              <a:t>be </a:t>
            </a:r>
            <a:r>
              <a:rPr sz="3200" i="1" spc="-100" dirty="0">
                <a:latin typeface="Times New Roman" pitchFamily="18" charset="0"/>
                <a:cs typeface="Times New Roman" pitchFamily="18" charset="0"/>
              </a:rPr>
              <a:t>meaningful</a:t>
            </a:r>
            <a:r>
              <a:rPr sz="3200" i="1" spc="-10" dirty="0">
                <a:latin typeface="Times New Roman" pitchFamily="18" charset="0"/>
                <a:cs typeface="Times New Roman" pitchFamily="18" charset="0"/>
              </a:rPr>
              <a:t> </a:t>
            </a:r>
            <a:r>
              <a:rPr sz="3200" i="1" spc="-175" dirty="0">
                <a:latin typeface="Times New Roman" pitchFamily="18" charset="0"/>
                <a:cs typeface="Times New Roman" pitchFamily="18" charset="0"/>
              </a:rPr>
              <a:t>Objectives?</a:t>
            </a:r>
            <a:endParaRPr sz="3200" dirty="0">
              <a:latin typeface="Times New Roman" pitchFamily="18" charset="0"/>
              <a:cs typeface="Times New Roman" pitchFamily="18"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 y="457201"/>
            <a:ext cx="10287000" cy="505267"/>
          </a:xfrm>
          <a:prstGeom prst="rect">
            <a:avLst/>
          </a:prstGeom>
          <a:noFill/>
        </p:spPr>
        <p:txBody>
          <a:bodyPr vert="horz" wrap="square" lIns="0" tIns="12700" rIns="0" bIns="0" rtlCol="0">
            <a:spAutoFit/>
          </a:bodyPr>
          <a:lstStyle/>
          <a:p>
            <a:pPr marL="1972310" marR="5080" indent="-1959610" algn="ctr">
              <a:lnSpc>
                <a:spcPct val="100000"/>
              </a:lnSpc>
              <a:spcBef>
                <a:spcPts val="100"/>
              </a:spcBef>
            </a:pPr>
            <a:r>
              <a:rPr sz="3200" spc="-195" dirty="0">
                <a:latin typeface="Algerian" pitchFamily="82" charset="0"/>
                <a:cs typeface="Times New Roman" pitchFamily="18" charset="0"/>
              </a:rPr>
              <a:t>‘Sales’- </a:t>
            </a:r>
            <a:r>
              <a:rPr sz="3200" spc="-95" dirty="0">
                <a:latin typeface="Algerian" pitchFamily="82" charset="0"/>
                <a:cs typeface="Times New Roman" pitchFamily="18" charset="0"/>
              </a:rPr>
              <a:t>Meaningful </a:t>
            </a:r>
            <a:r>
              <a:rPr sz="3200" spc="-125" dirty="0">
                <a:latin typeface="Algerian" pitchFamily="82" charset="0"/>
                <a:cs typeface="Times New Roman" pitchFamily="18" charset="0"/>
              </a:rPr>
              <a:t>Advertising  </a:t>
            </a:r>
            <a:r>
              <a:rPr sz="3200" spc="-165" dirty="0">
                <a:latin typeface="Algerian" pitchFamily="82" charset="0"/>
                <a:cs typeface="Times New Roman" pitchFamily="18" charset="0"/>
              </a:rPr>
              <a:t>Objective?</a:t>
            </a:r>
          </a:p>
        </p:txBody>
      </p:sp>
      <p:sp>
        <p:nvSpPr>
          <p:cNvPr id="3" name="object 3"/>
          <p:cNvSpPr txBox="1"/>
          <p:nvPr/>
        </p:nvSpPr>
        <p:spPr>
          <a:xfrm>
            <a:off x="0" y="838200"/>
            <a:ext cx="9986486" cy="1426031"/>
          </a:xfrm>
          <a:prstGeom prst="rect">
            <a:avLst/>
          </a:prstGeom>
          <a:noFill/>
        </p:spPr>
        <p:txBody>
          <a:bodyPr vert="horz" wrap="square" lIns="0" tIns="101600" rIns="0" bIns="0" rtlCol="0">
            <a:spAutoFit/>
          </a:bodyPr>
          <a:lstStyle/>
          <a:p>
            <a:pPr marL="12700">
              <a:lnSpc>
                <a:spcPct val="100000"/>
              </a:lnSpc>
              <a:spcBef>
                <a:spcPts val="800"/>
              </a:spcBef>
            </a:pPr>
            <a:r>
              <a:rPr lang="en-IN" sz="2800" dirty="0">
                <a:latin typeface="Times New Roman" pitchFamily="18" charset="0"/>
                <a:cs typeface="Times New Roman" pitchFamily="18" charset="0"/>
              </a:rPr>
              <a:t>         </a:t>
            </a:r>
            <a:r>
              <a:rPr sz="2800" dirty="0">
                <a:latin typeface="Times New Roman" pitchFamily="18" charset="0"/>
                <a:cs typeface="Times New Roman" pitchFamily="18" charset="0"/>
              </a:rPr>
              <a:t>Difficult to identify the impact of </a:t>
            </a:r>
            <a:r>
              <a:rPr sz="2800" dirty="0" err="1">
                <a:latin typeface="Times New Roman" pitchFamily="18" charset="0"/>
                <a:cs typeface="Times New Roman" pitchFamily="18" charset="0"/>
              </a:rPr>
              <a:t>Advtg.on</a:t>
            </a:r>
            <a:r>
              <a:rPr sz="2800" dirty="0">
                <a:latin typeface="Times New Roman" pitchFamily="18" charset="0"/>
                <a:cs typeface="Times New Roman" pitchFamily="18" charset="0"/>
              </a:rPr>
              <a:t> ‘Sales’</a:t>
            </a:r>
          </a:p>
          <a:p>
            <a:pPr marL="698500" indent="-228600">
              <a:lnSpc>
                <a:spcPct val="100000"/>
              </a:lnSpc>
              <a:spcBef>
                <a:spcPts val="600"/>
              </a:spcBef>
              <a:buChar char="–"/>
              <a:tabLst>
                <a:tab pos="698500" algn="l"/>
              </a:tabLst>
            </a:pPr>
            <a:r>
              <a:rPr sz="2400" dirty="0">
                <a:latin typeface="Times New Roman" pitchFamily="18" charset="0"/>
                <a:cs typeface="Times New Roman" pitchFamily="18" charset="0"/>
              </a:rPr>
              <a:t>‘</a:t>
            </a:r>
            <a:r>
              <a:rPr sz="2400" dirty="0" err="1">
                <a:latin typeface="Times New Roman" pitchFamily="18" charset="0"/>
                <a:cs typeface="Times New Roman" pitchFamily="18" charset="0"/>
              </a:rPr>
              <a:t>Advtg</a:t>
            </a:r>
            <a:r>
              <a:rPr sz="2400" dirty="0">
                <a:latin typeface="Times New Roman" pitchFamily="18" charset="0"/>
                <a:cs typeface="Times New Roman" pitchFamily="18" charset="0"/>
              </a:rPr>
              <a:t>. impact is felt over time</a:t>
            </a:r>
          </a:p>
          <a:p>
            <a:pPr marL="697865" marR="5080" indent="-228600">
              <a:lnSpc>
                <a:spcPct val="100000"/>
              </a:lnSpc>
              <a:spcBef>
                <a:spcPts val="600"/>
              </a:spcBef>
              <a:buChar char="–"/>
              <a:tabLst>
                <a:tab pos="698500" algn="l"/>
              </a:tabLst>
            </a:pPr>
            <a:r>
              <a:rPr sz="2400" dirty="0">
                <a:latin typeface="Times New Roman" pitchFamily="18" charset="0"/>
                <a:cs typeface="Times New Roman" pitchFamily="18" charset="0"/>
              </a:rPr>
              <a:t>Isolating ad impact from other elements of the marketing  mix is difficult</a:t>
            </a:r>
          </a:p>
        </p:txBody>
      </p:sp>
      <p:grpSp>
        <p:nvGrpSpPr>
          <p:cNvPr id="4" name="object 4"/>
          <p:cNvGrpSpPr/>
          <p:nvPr/>
        </p:nvGrpSpPr>
        <p:grpSpPr>
          <a:xfrm>
            <a:off x="2057400" y="4419600"/>
            <a:ext cx="3000375" cy="228600"/>
            <a:chOff x="3429000" y="4457700"/>
            <a:chExt cx="609600" cy="76200"/>
          </a:xfrm>
          <a:solidFill>
            <a:srgbClr val="FFFFCC"/>
          </a:solidFill>
        </p:grpSpPr>
        <p:sp>
          <p:nvSpPr>
            <p:cNvPr id="5" name="object 5"/>
            <p:cNvSpPr/>
            <p:nvPr/>
          </p:nvSpPr>
          <p:spPr>
            <a:xfrm>
              <a:off x="3429000" y="4495800"/>
              <a:ext cx="538480" cy="0"/>
            </a:xfrm>
            <a:custGeom>
              <a:avLst/>
              <a:gdLst/>
              <a:ahLst/>
              <a:cxnLst/>
              <a:rect l="l" t="t" r="r" b="b"/>
              <a:pathLst>
                <a:path w="538479">
                  <a:moveTo>
                    <a:pt x="0" y="0"/>
                  </a:moveTo>
                  <a:lnTo>
                    <a:pt x="538479" y="0"/>
                  </a:lnTo>
                </a:path>
              </a:pathLst>
            </a:custGeom>
            <a:grpFill/>
            <a:ln w="8890">
              <a:solidFill>
                <a:schemeClr val="tx1"/>
              </a:solidFill>
            </a:ln>
          </p:spPr>
          <p:txBody>
            <a:bodyPr wrap="square" lIns="0" tIns="0" rIns="0" bIns="0" rtlCol="0"/>
            <a:lstStyle/>
            <a:p>
              <a:endParaRPr/>
            </a:p>
          </p:txBody>
        </p:sp>
        <p:sp>
          <p:nvSpPr>
            <p:cNvPr id="6" name="object 6"/>
            <p:cNvSpPr/>
            <p:nvPr/>
          </p:nvSpPr>
          <p:spPr>
            <a:xfrm>
              <a:off x="3962400" y="4457700"/>
              <a:ext cx="76200" cy="76200"/>
            </a:xfrm>
            <a:custGeom>
              <a:avLst/>
              <a:gdLst/>
              <a:ahLst/>
              <a:cxnLst/>
              <a:rect l="l" t="t" r="r" b="b"/>
              <a:pathLst>
                <a:path w="76200" h="76200">
                  <a:moveTo>
                    <a:pt x="0" y="0"/>
                  </a:moveTo>
                  <a:lnTo>
                    <a:pt x="0" y="76200"/>
                  </a:lnTo>
                  <a:lnTo>
                    <a:pt x="76200" y="38100"/>
                  </a:lnTo>
                  <a:lnTo>
                    <a:pt x="0" y="0"/>
                  </a:lnTo>
                  <a:close/>
                </a:path>
              </a:pathLst>
            </a:custGeom>
            <a:grpFill/>
            <a:ln>
              <a:solidFill>
                <a:schemeClr val="tx1"/>
              </a:solidFill>
            </a:ln>
          </p:spPr>
          <p:txBody>
            <a:bodyPr wrap="square" lIns="0" tIns="0" rIns="0" bIns="0" rtlCol="0"/>
            <a:lstStyle/>
            <a:p>
              <a:endParaRPr/>
            </a:p>
          </p:txBody>
        </p:sp>
      </p:grpSp>
      <p:grpSp>
        <p:nvGrpSpPr>
          <p:cNvPr id="7" name="object 13"/>
          <p:cNvGrpSpPr/>
          <p:nvPr/>
        </p:nvGrpSpPr>
        <p:grpSpPr>
          <a:xfrm>
            <a:off x="4972050" y="3352800"/>
            <a:ext cx="4457700" cy="914400"/>
            <a:chOff x="4876800" y="4033927"/>
            <a:chExt cx="2705100" cy="233679"/>
          </a:xfrm>
          <a:solidFill>
            <a:srgbClr val="FFFFCC"/>
          </a:solidFill>
        </p:grpSpPr>
        <p:sp>
          <p:nvSpPr>
            <p:cNvPr id="14" name="object 14"/>
            <p:cNvSpPr/>
            <p:nvPr/>
          </p:nvSpPr>
          <p:spPr>
            <a:xfrm>
              <a:off x="4876800" y="4038600"/>
              <a:ext cx="2667000" cy="0"/>
            </a:xfrm>
            <a:custGeom>
              <a:avLst/>
              <a:gdLst/>
              <a:ahLst/>
              <a:cxnLst/>
              <a:rect l="l" t="t" r="r" b="b"/>
              <a:pathLst>
                <a:path w="2667000">
                  <a:moveTo>
                    <a:pt x="0" y="0"/>
                  </a:moveTo>
                  <a:lnTo>
                    <a:pt x="2667000" y="0"/>
                  </a:lnTo>
                </a:path>
              </a:pathLst>
            </a:custGeom>
            <a:grpFill/>
            <a:ln w="9344">
              <a:solidFill>
                <a:srgbClr val="000000"/>
              </a:solidFill>
            </a:ln>
          </p:spPr>
          <p:txBody>
            <a:bodyPr wrap="square" lIns="0" tIns="0" rIns="0" bIns="0" rtlCol="0"/>
            <a:lstStyle/>
            <a:p>
              <a:endParaRPr/>
            </a:p>
          </p:txBody>
        </p:sp>
        <p:sp>
          <p:nvSpPr>
            <p:cNvPr id="15" name="object 15"/>
            <p:cNvSpPr/>
            <p:nvPr/>
          </p:nvSpPr>
          <p:spPr>
            <a:xfrm>
              <a:off x="7543800" y="4038600"/>
              <a:ext cx="0" cy="157480"/>
            </a:xfrm>
            <a:custGeom>
              <a:avLst/>
              <a:gdLst/>
              <a:ahLst/>
              <a:cxnLst/>
              <a:rect l="l" t="t" r="r" b="b"/>
              <a:pathLst>
                <a:path h="157479">
                  <a:moveTo>
                    <a:pt x="0" y="0"/>
                  </a:moveTo>
                  <a:lnTo>
                    <a:pt x="0" y="157480"/>
                  </a:lnTo>
                </a:path>
              </a:pathLst>
            </a:custGeom>
            <a:grpFill/>
            <a:ln w="8890">
              <a:solidFill>
                <a:srgbClr val="000000"/>
              </a:solidFill>
            </a:ln>
          </p:spPr>
          <p:txBody>
            <a:bodyPr wrap="square" lIns="0" tIns="0" rIns="0" bIns="0" rtlCol="0"/>
            <a:lstStyle/>
            <a:p>
              <a:endParaRPr/>
            </a:p>
          </p:txBody>
        </p:sp>
        <p:sp>
          <p:nvSpPr>
            <p:cNvPr id="16" name="object 16"/>
            <p:cNvSpPr/>
            <p:nvPr/>
          </p:nvSpPr>
          <p:spPr>
            <a:xfrm>
              <a:off x="7505700" y="4191000"/>
              <a:ext cx="76200" cy="76200"/>
            </a:xfrm>
            <a:custGeom>
              <a:avLst/>
              <a:gdLst/>
              <a:ahLst/>
              <a:cxnLst/>
              <a:rect l="l" t="t" r="r" b="b"/>
              <a:pathLst>
                <a:path w="76200" h="76200">
                  <a:moveTo>
                    <a:pt x="76200" y="0"/>
                  </a:moveTo>
                  <a:lnTo>
                    <a:pt x="0" y="0"/>
                  </a:lnTo>
                  <a:lnTo>
                    <a:pt x="38100" y="76200"/>
                  </a:lnTo>
                  <a:lnTo>
                    <a:pt x="76200" y="0"/>
                  </a:lnTo>
                  <a:close/>
                </a:path>
              </a:pathLst>
            </a:custGeom>
            <a:grpFill/>
          </p:spPr>
          <p:txBody>
            <a:bodyPr wrap="square" lIns="0" tIns="0" rIns="0" bIns="0" rtlCol="0"/>
            <a:lstStyle/>
            <a:p>
              <a:endParaRPr/>
            </a:p>
          </p:txBody>
        </p:sp>
      </p:grpSp>
      <p:grpSp>
        <p:nvGrpSpPr>
          <p:cNvPr id="8" name="object 17"/>
          <p:cNvGrpSpPr/>
          <p:nvPr/>
        </p:nvGrpSpPr>
        <p:grpSpPr>
          <a:xfrm>
            <a:off x="8743950" y="4724401"/>
            <a:ext cx="685800" cy="767079"/>
            <a:chOff x="6934200" y="4724400"/>
            <a:chExt cx="647700" cy="233679"/>
          </a:xfrm>
          <a:solidFill>
            <a:srgbClr val="FFFFCC"/>
          </a:solidFill>
        </p:grpSpPr>
        <p:sp>
          <p:nvSpPr>
            <p:cNvPr id="18" name="object 18"/>
            <p:cNvSpPr/>
            <p:nvPr/>
          </p:nvSpPr>
          <p:spPr>
            <a:xfrm>
              <a:off x="6934200" y="4953000"/>
              <a:ext cx="609600" cy="0"/>
            </a:xfrm>
            <a:custGeom>
              <a:avLst/>
              <a:gdLst/>
              <a:ahLst/>
              <a:cxnLst/>
              <a:rect l="l" t="t" r="r" b="b"/>
              <a:pathLst>
                <a:path w="609600">
                  <a:moveTo>
                    <a:pt x="0" y="0"/>
                  </a:moveTo>
                  <a:lnTo>
                    <a:pt x="609600" y="0"/>
                  </a:lnTo>
                </a:path>
              </a:pathLst>
            </a:custGeom>
            <a:grpFill/>
            <a:ln w="9344">
              <a:solidFill>
                <a:srgbClr val="000000"/>
              </a:solidFill>
            </a:ln>
          </p:spPr>
          <p:txBody>
            <a:bodyPr wrap="square" lIns="0" tIns="0" rIns="0" bIns="0" rtlCol="0"/>
            <a:lstStyle/>
            <a:p>
              <a:endParaRPr/>
            </a:p>
          </p:txBody>
        </p:sp>
        <p:sp>
          <p:nvSpPr>
            <p:cNvPr id="19" name="object 19"/>
            <p:cNvSpPr/>
            <p:nvPr/>
          </p:nvSpPr>
          <p:spPr>
            <a:xfrm>
              <a:off x="7543800" y="4794250"/>
              <a:ext cx="0" cy="158750"/>
            </a:xfrm>
            <a:custGeom>
              <a:avLst/>
              <a:gdLst/>
              <a:ahLst/>
              <a:cxnLst/>
              <a:rect l="l" t="t" r="r" b="b"/>
              <a:pathLst>
                <a:path h="158750">
                  <a:moveTo>
                    <a:pt x="0" y="158750"/>
                  </a:moveTo>
                  <a:lnTo>
                    <a:pt x="0" y="0"/>
                  </a:lnTo>
                </a:path>
              </a:pathLst>
            </a:custGeom>
            <a:grpFill/>
            <a:ln w="8890">
              <a:solidFill>
                <a:srgbClr val="000000"/>
              </a:solidFill>
            </a:ln>
          </p:spPr>
          <p:txBody>
            <a:bodyPr wrap="square" lIns="0" tIns="0" rIns="0" bIns="0" rtlCol="0"/>
            <a:lstStyle/>
            <a:p>
              <a:endParaRPr/>
            </a:p>
          </p:txBody>
        </p:sp>
        <p:sp>
          <p:nvSpPr>
            <p:cNvPr id="20" name="object 20"/>
            <p:cNvSpPr/>
            <p:nvPr/>
          </p:nvSpPr>
          <p:spPr>
            <a:xfrm>
              <a:off x="7505700" y="4724400"/>
              <a:ext cx="76200" cy="74930"/>
            </a:xfrm>
            <a:custGeom>
              <a:avLst/>
              <a:gdLst/>
              <a:ahLst/>
              <a:cxnLst/>
              <a:rect l="l" t="t" r="r" b="b"/>
              <a:pathLst>
                <a:path w="76200" h="74929">
                  <a:moveTo>
                    <a:pt x="38100" y="0"/>
                  </a:moveTo>
                  <a:lnTo>
                    <a:pt x="0" y="74930"/>
                  </a:lnTo>
                  <a:lnTo>
                    <a:pt x="76200" y="74930"/>
                  </a:lnTo>
                  <a:lnTo>
                    <a:pt x="38100" y="0"/>
                  </a:lnTo>
                  <a:close/>
                </a:path>
              </a:pathLst>
            </a:custGeom>
            <a:grpFill/>
          </p:spPr>
          <p:txBody>
            <a:bodyPr wrap="square" lIns="0" tIns="0" rIns="0" bIns="0" rtlCol="0"/>
            <a:lstStyle/>
            <a:p>
              <a:endParaRPr/>
            </a:p>
          </p:txBody>
        </p:sp>
      </p:grpSp>
      <p:sp>
        <p:nvSpPr>
          <p:cNvPr id="23" name="Rectangle 22"/>
          <p:cNvSpPr/>
          <p:nvPr/>
        </p:nvSpPr>
        <p:spPr>
          <a:xfrm>
            <a:off x="440783" y="4267201"/>
            <a:ext cx="1566134" cy="461665"/>
          </a:xfrm>
          <a:prstGeom prst="rect">
            <a:avLst/>
          </a:prstGeom>
          <a:solidFill>
            <a:srgbClr val="FFFFCC"/>
          </a:solidFill>
          <a:ln>
            <a:solidFill>
              <a:schemeClr val="tx1"/>
            </a:solidFill>
          </a:ln>
        </p:spPr>
        <p:txBody>
          <a:bodyPr wrap="none" lIns="91440" tIns="45720" rIns="91440" bIns="45720">
            <a:spAutoFit/>
          </a:bodyPr>
          <a:lstStyle/>
          <a:p>
            <a:pPr algn="ctr"/>
            <a:r>
              <a:rPr lang="en-US" sz="2400" spc="-85" dirty="0">
                <a:latin typeface="Times New Roman" pitchFamily="18" charset="0"/>
                <a:cs typeface="Times New Roman" pitchFamily="18" charset="0"/>
              </a:rPr>
              <a:t> Advertising</a:t>
            </a:r>
            <a:endParaRPr lang="en-US" sz="2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24" name="Rectangle 23"/>
          <p:cNvSpPr/>
          <p:nvPr/>
        </p:nvSpPr>
        <p:spPr>
          <a:xfrm>
            <a:off x="3136437" y="5257801"/>
            <a:ext cx="5201104" cy="461665"/>
          </a:xfrm>
          <a:prstGeom prst="rect">
            <a:avLst/>
          </a:prstGeom>
          <a:solidFill>
            <a:srgbClr val="CCFFCC"/>
          </a:solidFill>
          <a:ln>
            <a:solidFill>
              <a:schemeClr val="tx1"/>
            </a:solidFill>
          </a:ln>
        </p:spPr>
        <p:txBody>
          <a:bodyPr wrap="none" lIns="91440" tIns="45720" rIns="91440" bIns="45720">
            <a:spAutoFit/>
          </a:bodyPr>
          <a:lstStyle/>
          <a:p>
            <a:pPr algn="ctr"/>
            <a:r>
              <a:rPr lang="en-US" sz="2400" spc="-85" dirty="0">
                <a:latin typeface="Times New Roman" pitchFamily="18" charset="0"/>
                <a:cs typeface="Times New Roman" pitchFamily="18" charset="0"/>
              </a:rPr>
              <a:t> </a:t>
            </a:r>
            <a:r>
              <a:rPr lang="en-US" sz="2400" spc="-195" dirty="0">
                <a:latin typeface="Times New Roman" pitchFamily="18" charset="0"/>
                <a:cs typeface="Times New Roman" pitchFamily="18" charset="0"/>
              </a:rPr>
              <a:t>Change </a:t>
            </a:r>
            <a:r>
              <a:rPr lang="en-US" sz="2400" spc="-10" dirty="0">
                <a:latin typeface="Times New Roman" pitchFamily="18" charset="0"/>
                <a:cs typeface="Times New Roman" pitchFamily="18" charset="0"/>
              </a:rPr>
              <a:t>attitude</a:t>
            </a:r>
            <a:r>
              <a:rPr lang="en-US" sz="2400" spc="260" dirty="0">
                <a:latin typeface="Times New Roman" pitchFamily="18" charset="0"/>
                <a:cs typeface="Times New Roman" pitchFamily="18" charset="0"/>
              </a:rPr>
              <a:t>/</a:t>
            </a:r>
            <a:r>
              <a:rPr lang="en-US" sz="2400" spc="-65" dirty="0">
                <a:latin typeface="Times New Roman" pitchFamily="18" charset="0"/>
                <a:cs typeface="Times New Roman" pitchFamily="18" charset="0"/>
              </a:rPr>
              <a:t>improve </a:t>
            </a:r>
            <a:r>
              <a:rPr lang="en-US" sz="2400" spc="-125" dirty="0">
                <a:latin typeface="Times New Roman" pitchFamily="18" charset="0"/>
                <a:cs typeface="Times New Roman" pitchFamily="18" charset="0"/>
              </a:rPr>
              <a:t>image </a:t>
            </a:r>
            <a:r>
              <a:rPr lang="en-US" sz="2400" spc="-85" dirty="0">
                <a:latin typeface="Times New Roman" pitchFamily="18" charset="0"/>
                <a:cs typeface="Times New Roman" pitchFamily="18" charset="0"/>
              </a:rPr>
              <a:t>Advertising</a:t>
            </a:r>
            <a:endParaRPr lang="en-US" sz="2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25" name="Rectangle 24"/>
          <p:cNvSpPr/>
          <p:nvPr/>
        </p:nvSpPr>
        <p:spPr>
          <a:xfrm>
            <a:off x="2948028" y="3124201"/>
            <a:ext cx="1905650" cy="461665"/>
          </a:xfrm>
          <a:prstGeom prst="rect">
            <a:avLst/>
          </a:prstGeom>
          <a:solidFill>
            <a:srgbClr val="CCFFCC"/>
          </a:solidFill>
          <a:ln>
            <a:solidFill>
              <a:schemeClr val="tx1"/>
            </a:solidFill>
          </a:ln>
        </p:spPr>
        <p:txBody>
          <a:bodyPr wrap="none" lIns="91440" tIns="45720" rIns="91440" bIns="45720">
            <a:spAutoFit/>
          </a:bodyPr>
          <a:lstStyle/>
          <a:p>
            <a:pPr algn="ctr"/>
            <a:r>
              <a:rPr lang="en-US" sz="2400" spc="-85" dirty="0">
                <a:latin typeface="Times New Roman" pitchFamily="18" charset="0"/>
                <a:cs typeface="Times New Roman" pitchFamily="18" charset="0"/>
              </a:rPr>
              <a:t> New customer</a:t>
            </a:r>
            <a:endParaRPr lang="en-US" sz="2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27" name="Rectangle 26"/>
          <p:cNvSpPr/>
          <p:nvPr/>
        </p:nvSpPr>
        <p:spPr>
          <a:xfrm>
            <a:off x="8376176" y="4267201"/>
            <a:ext cx="1640193" cy="461665"/>
          </a:xfrm>
          <a:prstGeom prst="rect">
            <a:avLst/>
          </a:prstGeom>
          <a:solidFill>
            <a:srgbClr val="FFFFCC"/>
          </a:solidFill>
          <a:ln>
            <a:solidFill>
              <a:schemeClr val="tx1"/>
            </a:solidFill>
          </a:ln>
        </p:spPr>
        <p:txBody>
          <a:bodyPr wrap="none" lIns="91440" tIns="45720" rIns="91440" bIns="45720">
            <a:spAutoFit/>
          </a:bodyPr>
          <a:lstStyle/>
          <a:p>
            <a:pPr algn="ctr"/>
            <a:r>
              <a:rPr lang="en-US" sz="2400" spc="-85" dirty="0">
                <a:latin typeface="Times New Roman" pitchFamily="18" charset="0"/>
                <a:cs typeface="Times New Roman" pitchFamily="18" charset="0"/>
              </a:rPr>
              <a:t> Future</a:t>
            </a:r>
            <a:r>
              <a:rPr lang="en-US" sz="2400" spc="-190" dirty="0">
                <a:latin typeface="Times New Roman" pitchFamily="18" charset="0"/>
                <a:cs typeface="Times New Roman" pitchFamily="18" charset="0"/>
              </a:rPr>
              <a:t> </a:t>
            </a:r>
            <a:r>
              <a:rPr lang="en-US" sz="2400" spc="-170" dirty="0">
                <a:latin typeface="Times New Roman" pitchFamily="18" charset="0"/>
                <a:cs typeface="Times New Roman" pitchFamily="18" charset="0"/>
              </a:rPr>
              <a:t>sales  </a:t>
            </a:r>
            <a:endParaRPr lang="en-US" sz="2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28" name="Rectangle 27"/>
          <p:cNvSpPr/>
          <p:nvPr/>
        </p:nvSpPr>
        <p:spPr>
          <a:xfrm>
            <a:off x="5189301" y="4343401"/>
            <a:ext cx="2104422" cy="461665"/>
          </a:xfrm>
          <a:prstGeom prst="rect">
            <a:avLst/>
          </a:prstGeom>
          <a:solidFill>
            <a:srgbClr val="FFFFCC"/>
          </a:solidFill>
          <a:ln>
            <a:solidFill>
              <a:schemeClr val="tx1"/>
            </a:solidFill>
          </a:ln>
        </p:spPr>
        <p:txBody>
          <a:bodyPr wrap="none" lIns="91440" tIns="45720" rIns="91440" bIns="45720">
            <a:spAutoFit/>
          </a:bodyPr>
          <a:lstStyle/>
          <a:p>
            <a:pPr algn="ctr"/>
            <a:r>
              <a:rPr lang="en-US" sz="2400" spc="-85" dirty="0">
                <a:latin typeface="Times New Roman" pitchFamily="18" charset="0"/>
                <a:cs typeface="Times New Roman" pitchFamily="18" charset="0"/>
              </a:rPr>
              <a:t> </a:t>
            </a:r>
            <a:r>
              <a:rPr lang="en-US" sz="2400" spc="-70" dirty="0">
                <a:latin typeface="Times New Roman" pitchFamily="18" charset="0"/>
                <a:cs typeface="Times New Roman" pitchFamily="18" charset="0"/>
              </a:rPr>
              <a:t>Immediate</a:t>
            </a:r>
            <a:r>
              <a:rPr lang="en-US" sz="2400" spc="-125" dirty="0">
                <a:latin typeface="Times New Roman" pitchFamily="18" charset="0"/>
                <a:cs typeface="Times New Roman" pitchFamily="18" charset="0"/>
              </a:rPr>
              <a:t> </a:t>
            </a:r>
            <a:r>
              <a:rPr lang="en-US" sz="2400" spc="-215" dirty="0">
                <a:latin typeface="Times New Roman" pitchFamily="18" charset="0"/>
                <a:cs typeface="Times New Roman" pitchFamily="18" charset="0"/>
              </a:rPr>
              <a:t>Sales </a:t>
            </a:r>
            <a:endParaRPr lang="en-US" sz="2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cxnSp>
        <p:nvCxnSpPr>
          <p:cNvPr id="30" name="Straight Arrow Connector 29"/>
          <p:cNvCxnSpPr/>
          <p:nvPr/>
        </p:nvCxnSpPr>
        <p:spPr>
          <a:xfrm flipV="1">
            <a:off x="2057400" y="3581400"/>
            <a:ext cx="771525" cy="685800"/>
          </a:xfrm>
          <a:prstGeom prst="straightConnector1">
            <a:avLst/>
          </a:prstGeom>
          <a:ln>
            <a:solidFill>
              <a:schemeClr val="tx1"/>
            </a:solidFill>
            <a:tailEnd type="arrow"/>
          </a:ln>
        </p:spPr>
        <p:style>
          <a:lnRef idx="1">
            <a:schemeClr val="dk1"/>
          </a:lnRef>
          <a:fillRef idx="0">
            <a:schemeClr val="dk1"/>
          </a:fillRef>
          <a:effectRef idx="0">
            <a:schemeClr val="dk1"/>
          </a:effectRef>
          <a:fontRef idx="minor">
            <a:schemeClr val="tx1"/>
          </a:fontRef>
        </p:style>
      </p:cxnSp>
      <p:cxnSp>
        <p:nvCxnSpPr>
          <p:cNvPr id="31" name="Straight Arrow Connector 30"/>
          <p:cNvCxnSpPr/>
          <p:nvPr/>
        </p:nvCxnSpPr>
        <p:spPr>
          <a:xfrm>
            <a:off x="2057400" y="4648200"/>
            <a:ext cx="685800" cy="609600"/>
          </a:xfrm>
          <a:prstGeom prst="straightConnector1">
            <a:avLst/>
          </a:prstGeom>
          <a:ln>
            <a:solidFill>
              <a:schemeClr val="tx1"/>
            </a:solidFill>
            <a:tailEnd type="arrow"/>
          </a:ln>
        </p:spPr>
        <p:style>
          <a:lnRef idx="1">
            <a:schemeClr val="dk1"/>
          </a:lnRef>
          <a:fillRef idx="0">
            <a:schemeClr val="dk1"/>
          </a:fillRef>
          <a:effectRef idx="0">
            <a:schemeClr val="dk1"/>
          </a:effectRef>
          <a:fontRef idx="minor">
            <a:schemeClr val="tx1"/>
          </a:fontRef>
        </p:style>
      </p:cxn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57175" y="228601"/>
            <a:ext cx="9829800" cy="997709"/>
          </a:xfrm>
          <a:prstGeom prst="rect">
            <a:avLst/>
          </a:prstGeom>
        </p:spPr>
        <p:txBody>
          <a:bodyPr vert="horz" wrap="square" lIns="0" tIns="12700" rIns="0" bIns="0" rtlCol="0">
            <a:spAutoFit/>
          </a:bodyPr>
          <a:lstStyle/>
          <a:p>
            <a:pPr marL="605155" marR="5080" indent="-593090" algn="ctr">
              <a:lnSpc>
                <a:spcPct val="100000"/>
              </a:lnSpc>
              <a:spcBef>
                <a:spcPts val="100"/>
              </a:spcBef>
            </a:pPr>
            <a:r>
              <a:rPr sz="3200" b="0" spc="-285" dirty="0">
                <a:latin typeface="Algerian" pitchFamily="82" charset="0"/>
              </a:rPr>
              <a:t>‘Sales </a:t>
            </a:r>
            <a:r>
              <a:rPr sz="3200" b="0" spc="-145" dirty="0">
                <a:latin typeface="Algerian" pitchFamily="82" charset="0"/>
              </a:rPr>
              <a:t>Strategy’ </a:t>
            </a:r>
            <a:r>
              <a:rPr sz="3200" b="0" spc="-45" dirty="0">
                <a:latin typeface="Algerian" pitchFamily="82" charset="0"/>
              </a:rPr>
              <a:t>the </a:t>
            </a:r>
            <a:r>
              <a:rPr sz="3200" b="0" spc="-265" dirty="0">
                <a:latin typeface="Algerian" pitchFamily="82" charset="0"/>
              </a:rPr>
              <a:t>basis</a:t>
            </a:r>
            <a:r>
              <a:rPr sz="3200" b="0" spc="-459" dirty="0">
                <a:latin typeface="Algerian" pitchFamily="82" charset="0"/>
              </a:rPr>
              <a:t> </a:t>
            </a:r>
            <a:r>
              <a:rPr lang="en-US" sz="3200" b="0" spc="-459" dirty="0">
                <a:latin typeface="Algerian" pitchFamily="82" charset="0"/>
              </a:rPr>
              <a:t> </a:t>
            </a:r>
            <a:r>
              <a:rPr sz="3200" b="0" spc="10" dirty="0">
                <a:latin typeface="Algerian" pitchFamily="82" charset="0"/>
              </a:rPr>
              <a:t>for</a:t>
            </a:r>
            <a:r>
              <a:rPr lang="en-US" sz="3200" b="0" spc="10" dirty="0">
                <a:latin typeface="Algerian" pitchFamily="82" charset="0"/>
              </a:rPr>
              <a:t> </a:t>
            </a:r>
            <a:r>
              <a:rPr sz="3200" b="0" spc="-140" dirty="0">
                <a:latin typeface="Algerian" pitchFamily="82" charset="0"/>
              </a:rPr>
              <a:t>Advertising</a:t>
            </a:r>
            <a:r>
              <a:rPr sz="3200" b="0" spc="-220" dirty="0">
                <a:latin typeface="Algerian" pitchFamily="82" charset="0"/>
              </a:rPr>
              <a:t> </a:t>
            </a:r>
            <a:r>
              <a:rPr sz="3200" b="0" spc="-175" dirty="0">
                <a:latin typeface="Algerian" pitchFamily="82" charset="0"/>
              </a:rPr>
              <a:t>Objectives</a:t>
            </a:r>
            <a:endParaRPr sz="3200" b="0" dirty="0">
              <a:latin typeface="Algerian" pitchFamily="82" charset="0"/>
            </a:endParaRPr>
          </a:p>
        </p:txBody>
      </p:sp>
      <p:sp>
        <p:nvSpPr>
          <p:cNvPr id="3" name="object 3"/>
          <p:cNvSpPr txBox="1"/>
          <p:nvPr/>
        </p:nvSpPr>
        <p:spPr>
          <a:xfrm>
            <a:off x="2571750" y="1981200"/>
            <a:ext cx="5134928" cy="1864360"/>
          </a:xfrm>
          <a:prstGeom prst="rect">
            <a:avLst/>
          </a:prstGeom>
        </p:spPr>
        <p:txBody>
          <a:bodyPr vert="horz" wrap="square" lIns="0" tIns="99695" rIns="0" bIns="0" rtlCol="0">
            <a:spAutoFit/>
          </a:bodyPr>
          <a:lstStyle/>
          <a:p>
            <a:pPr marL="12700">
              <a:lnSpc>
                <a:spcPct val="100000"/>
              </a:lnSpc>
              <a:spcBef>
                <a:spcPts val="785"/>
              </a:spcBef>
            </a:pPr>
            <a:r>
              <a:rPr sz="2800" spc="-254" dirty="0">
                <a:latin typeface="Times New Roman" pitchFamily="18" charset="0"/>
                <a:cs typeface="Times New Roman" pitchFamily="18" charset="0"/>
              </a:rPr>
              <a:t>Sales </a:t>
            </a:r>
            <a:r>
              <a:rPr sz="2800" spc="-45" dirty="0">
                <a:latin typeface="Times New Roman" pitchFamily="18" charset="0"/>
                <a:cs typeface="Times New Roman" pitchFamily="18" charset="0"/>
              </a:rPr>
              <a:t>growth </a:t>
            </a:r>
            <a:r>
              <a:rPr sz="2800" spc="-180" dirty="0">
                <a:latin typeface="Times New Roman" pitchFamily="18" charset="0"/>
                <a:cs typeface="Times New Roman" pitchFamily="18" charset="0"/>
              </a:rPr>
              <a:t>comes </a:t>
            </a:r>
            <a:r>
              <a:rPr sz="2800" spc="-20" dirty="0">
                <a:latin typeface="Times New Roman" pitchFamily="18" charset="0"/>
                <a:cs typeface="Times New Roman" pitchFamily="18" charset="0"/>
              </a:rPr>
              <a:t>from</a:t>
            </a:r>
            <a:r>
              <a:rPr sz="2800" spc="-140" dirty="0">
                <a:latin typeface="Times New Roman" pitchFamily="18" charset="0"/>
                <a:cs typeface="Times New Roman" pitchFamily="18" charset="0"/>
              </a:rPr>
              <a:t> </a:t>
            </a:r>
            <a:r>
              <a:rPr sz="2800" spc="-80" dirty="0">
                <a:latin typeface="Times New Roman" pitchFamily="18" charset="0"/>
                <a:cs typeface="Times New Roman" pitchFamily="18" charset="0"/>
              </a:rPr>
              <a:t>-</a:t>
            </a:r>
            <a:endParaRPr sz="2800" dirty="0">
              <a:latin typeface="Times New Roman" pitchFamily="18" charset="0"/>
              <a:cs typeface="Times New Roman" pitchFamily="18" charset="0"/>
            </a:endParaRPr>
          </a:p>
          <a:p>
            <a:pPr marL="618490" indent="-228600">
              <a:lnSpc>
                <a:spcPct val="100000"/>
              </a:lnSpc>
              <a:spcBef>
                <a:spcPts val="590"/>
              </a:spcBef>
              <a:buChar char="•"/>
              <a:tabLst>
                <a:tab pos="618490" algn="l"/>
              </a:tabLst>
            </a:pPr>
            <a:r>
              <a:rPr sz="2400" spc="-120" dirty="0">
                <a:latin typeface="Times New Roman" pitchFamily="18" charset="0"/>
                <a:cs typeface="Times New Roman" pitchFamily="18" charset="0"/>
              </a:rPr>
              <a:t>New </a:t>
            </a:r>
            <a:r>
              <a:rPr sz="2400" spc="-105" dirty="0">
                <a:latin typeface="Times New Roman" pitchFamily="18" charset="0"/>
                <a:cs typeface="Times New Roman" pitchFamily="18" charset="0"/>
              </a:rPr>
              <a:t>customers</a:t>
            </a:r>
            <a:r>
              <a:rPr sz="2400" spc="-150" dirty="0">
                <a:latin typeface="Times New Roman" pitchFamily="18" charset="0"/>
                <a:cs typeface="Times New Roman" pitchFamily="18" charset="0"/>
              </a:rPr>
              <a:t> </a:t>
            </a:r>
            <a:r>
              <a:rPr sz="2400" spc="-95" dirty="0">
                <a:latin typeface="Times New Roman" pitchFamily="18" charset="0"/>
                <a:cs typeface="Times New Roman" pitchFamily="18" charset="0"/>
              </a:rPr>
              <a:t>buying</a:t>
            </a:r>
            <a:endParaRPr sz="2400" dirty="0">
              <a:latin typeface="Times New Roman" pitchFamily="18" charset="0"/>
              <a:cs typeface="Times New Roman" pitchFamily="18" charset="0"/>
            </a:endParaRPr>
          </a:p>
          <a:p>
            <a:pPr marL="618490" indent="-228600">
              <a:lnSpc>
                <a:spcPct val="100000"/>
              </a:lnSpc>
              <a:spcBef>
                <a:spcPts val="600"/>
              </a:spcBef>
              <a:buChar char="•"/>
              <a:tabLst>
                <a:tab pos="618490" algn="l"/>
              </a:tabLst>
            </a:pPr>
            <a:r>
              <a:rPr sz="2400" spc="-114" dirty="0">
                <a:latin typeface="Times New Roman" pitchFamily="18" charset="0"/>
                <a:cs typeface="Times New Roman" pitchFamily="18" charset="0"/>
              </a:rPr>
              <a:t>Old </a:t>
            </a:r>
            <a:r>
              <a:rPr sz="2400" spc="-105" dirty="0">
                <a:latin typeface="Times New Roman" pitchFamily="18" charset="0"/>
                <a:cs typeface="Times New Roman" pitchFamily="18" charset="0"/>
              </a:rPr>
              <a:t>customers </a:t>
            </a:r>
            <a:r>
              <a:rPr sz="2400" spc="-100" dirty="0">
                <a:latin typeface="Times New Roman" pitchFamily="18" charset="0"/>
                <a:cs typeface="Times New Roman" pitchFamily="18" charset="0"/>
              </a:rPr>
              <a:t>staying</a:t>
            </a:r>
            <a:r>
              <a:rPr sz="2400" spc="-200" dirty="0">
                <a:latin typeface="Times New Roman" pitchFamily="18" charset="0"/>
                <a:cs typeface="Times New Roman" pitchFamily="18" charset="0"/>
              </a:rPr>
              <a:t> </a:t>
            </a:r>
            <a:r>
              <a:rPr sz="2400" spc="-70" dirty="0">
                <a:latin typeface="Times New Roman" pitchFamily="18" charset="0"/>
                <a:cs typeface="Times New Roman" pitchFamily="18" charset="0"/>
              </a:rPr>
              <a:t>loyal</a:t>
            </a:r>
            <a:endParaRPr sz="2400" dirty="0">
              <a:latin typeface="Times New Roman" pitchFamily="18" charset="0"/>
              <a:cs typeface="Times New Roman" pitchFamily="18" charset="0"/>
            </a:endParaRPr>
          </a:p>
          <a:p>
            <a:pPr marL="618490" indent="-228600">
              <a:lnSpc>
                <a:spcPct val="100000"/>
              </a:lnSpc>
              <a:spcBef>
                <a:spcPts val="600"/>
              </a:spcBef>
              <a:buChar char="•"/>
              <a:tabLst>
                <a:tab pos="618490" algn="l"/>
              </a:tabLst>
            </a:pPr>
            <a:r>
              <a:rPr sz="2400" spc="-114" dirty="0">
                <a:latin typeface="Times New Roman" pitchFamily="18" charset="0"/>
                <a:cs typeface="Times New Roman" pitchFamily="18" charset="0"/>
              </a:rPr>
              <a:t>Old </a:t>
            </a:r>
            <a:r>
              <a:rPr sz="2400" spc="-105" dirty="0">
                <a:latin typeface="Times New Roman" pitchFamily="18" charset="0"/>
                <a:cs typeface="Times New Roman" pitchFamily="18" charset="0"/>
              </a:rPr>
              <a:t>customers </a:t>
            </a:r>
            <a:r>
              <a:rPr sz="2400" spc="-120" dirty="0">
                <a:latin typeface="Times New Roman" pitchFamily="18" charset="0"/>
                <a:cs typeface="Times New Roman" pitchFamily="18" charset="0"/>
              </a:rPr>
              <a:t>consuming</a:t>
            </a:r>
            <a:r>
              <a:rPr sz="2400" spc="-195" dirty="0">
                <a:latin typeface="Times New Roman" pitchFamily="18" charset="0"/>
                <a:cs typeface="Times New Roman" pitchFamily="18" charset="0"/>
              </a:rPr>
              <a:t> </a:t>
            </a:r>
            <a:r>
              <a:rPr sz="2400" spc="-70" dirty="0">
                <a:latin typeface="Times New Roman" pitchFamily="18" charset="0"/>
                <a:cs typeface="Times New Roman" pitchFamily="18" charset="0"/>
              </a:rPr>
              <a:t>more</a:t>
            </a:r>
            <a:endParaRPr sz="2400" dirty="0">
              <a:latin typeface="Times New Roman" pitchFamily="18" charset="0"/>
              <a:cs typeface="Times New Roman" pitchFamily="18"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4193196" y="3352800"/>
            <a:ext cx="1965736" cy="1021556"/>
          </a:xfrm>
          <a:prstGeom prst="roundRect">
            <a:avLst/>
          </a:prstGeom>
          <a:solidFill>
            <a:srgbClr val="FFFFCC"/>
          </a:solidFill>
          <a:ln>
            <a:solidFill>
              <a:schemeClr val="tx1"/>
            </a:solidFill>
          </a:ln>
        </p:spPr>
        <p:txBody>
          <a:bodyPr wrap="none" lIns="91440" tIns="45720" rIns="91440" bIns="45720">
            <a:spAutoFit/>
          </a:bodyPr>
          <a:lstStyle/>
          <a:p>
            <a:pPr algn="ctr"/>
            <a:r>
              <a:rPr lang="en-US"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SALES</a:t>
            </a:r>
          </a:p>
        </p:txBody>
      </p:sp>
      <p:sp>
        <p:nvSpPr>
          <p:cNvPr id="3" name="TextBox 2"/>
          <p:cNvSpPr txBox="1"/>
          <p:nvPr/>
        </p:nvSpPr>
        <p:spPr>
          <a:xfrm>
            <a:off x="600075" y="381001"/>
            <a:ext cx="9001125" cy="584775"/>
          </a:xfrm>
          <a:prstGeom prst="rect">
            <a:avLst/>
          </a:prstGeom>
          <a:noFill/>
          <a:ln>
            <a:solidFill>
              <a:schemeClr val="tx1"/>
            </a:solidFill>
          </a:ln>
        </p:spPr>
        <p:txBody>
          <a:bodyPr wrap="square" rtlCol="0">
            <a:spAutoFit/>
          </a:bodyPr>
          <a:lstStyle/>
          <a:p>
            <a:pPr algn="ctr"/>
            <a:r>
              <a:rPr lang="en-US" sz="3200" dirty="0">
                <a:latin typeface="Algerian" pitchFamily="82" charset="0"/>
              </a:rPr>
              <a:t>FACTORS INFLUENCING SALES</a:t>
            </a:r>
          </a:p>
        </p:txBody>
      </p:sp>
      <p:sp>
        <p:nvSpPr>
          <p:cNvPr id="4" name="Rounded Rectangle 3"/>
          <p:cNvSpPr/>
          <p:nvPr/>
        </p:nvSpPr>
        <p:spPr>
          <a:xfrm>
            <a:off x="4104021" y="1066800"/>
            <a:ext cx="1972641" cy="510778"/>
          </a:xfrm>
          <a:prstGeom prst="roundRect">
            <a:avLst/>
          </a:prstGeom>
          <a:solidFill>
            <a:srgbClr val="CCFFCC"/>
          </a:solidFill>
          <a:ln>
            <a:solidFill>
              <a:schemeClr val="tx1"/>
            </a:solidFill>
          </a:ln>
        </p:spPr>
        <p:txBody>
          <a:bodyPr wrap="none" lIns="91440" tIns="45720" rIns="91440" bIns="45720">
            <a:spAutoFit/>
          </a:bodyPr>
          <a:lstStyle/>
          <a:p>
            <a:pPr algn="ctr"/>
            <a:r>
              <a:rPr lang="en-US" sz="2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TECHNOLOGY</a:t>
            </a:r>
            <a:endParaRPr lang="en-US"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5" name="Rounded Rectangle 4"/>
          <p:cNvSpPr/>
          <p:nvPr/>
        </p:nvSpPr>
        <p:spPr>
          <a:xfrm>
            <a:off x="7554403" y="1752600"/>
            <a:ext cx="1585181" cy="510778"/>
          </a:xfrm>
          <a:prstGeom prst="roundRect">
            <a:avLst/>
          </a:prstGeom>
          <a:solidFill>
            <a:srgbClr val="FFFFCC"/>
          </a:solidFill>
          <a:ln>
            <a:solidFill>
              <a:schemeClr val="tx1"/>
            </a:solidFill>
          </a:ln>
        </p:spPr>
        <p:txBody>
          <a:bodyPr wrap="none" lIns="91440" tIns="45720" rIns="91440" bIns="45720">
            <a:spAutoFit/>
          </a:bodyPr>
          <a:lstStyle/>
          <a:p>
            <a:pPr algn="ctr"/>
            <a:r>
              <a:rPr lang="en-US" sz="2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ECONOMY</a:t>
            </a:r>
            <a:endParaRPr lang="en-US"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6" name="Rounded Rectangle 5"/>
          <p:cNvSpPr/>
          <p:nvPr/>
        </p:nvSpPr>
        <p:spPr>
          <a:xfrm>
            <a:off x="1395130" y="4953000"/>
            <a:ext cx="961592" cy="510778"/>
          </a:xfrm>
          <a:prstGeom prst="roundRect">
            <a:avLst/>
          </a:prstGeom>
          <a:solidFill>
            <a:srgbClr val="FFFFCC"/>
          </a:solidFill>
          <a:ln>
            <a:solidFill>
              <a:schemeClr val="tx1"/>
            </a:solidFill>
          </a:ln>
        </p:spPr>
        <p:txBody>
          <a:bodyPr wrap="none" lIns="91440" tIns="45720" rIns="91440" bIns="45720">
            <a:spAutoFit/>
          </a:bodyPr>
          <a:lstStyle/>
          <a:p>
            <a:pPr algn="ctr"/>
            <a:r>
              <a:rPr lang="en-US" sz="2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PRICE</a:t>
            </a:r>
            <a:endParaRPr lang="en-US"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8" name="Rounded Rectangle 7"/>
          <p:cNvSpPr/>
          <p:nvPr/>
        </p:nvSpPr>
        <p:spPr>
          <a:xfrm>
            <a:off x="4265336" y="5943600"/>
            <a:ext cx="2671736" cy="519708"/>
          </a:xfrm>
          <a:prstGeom prst="roundRect">
            <a:avLst>
              <a:gd name="adj" fmla="val 20436"/>
            </a:avLst>
          </a:prstGeom>
          <a:solidFill>
            <a:srgbClr val="CCFFCC"/>
          </a:solidFill>
          <a:ln>
            <a:solidFill>
              <a:schemeClr val="tx1"/>
            </a:solidFill>
          </a:ln>
        </p:spPr>
        <p:txBody>
          <a:bodyPr wrap="none" lIns="91440" tIns="45720" rIns="91440" bIns="45720">
            <a:spAutoFit/>
          </a:bodyPr>
          <a:lstStyle/>
          <a:p>
            <a:pPr algn="ctr"/>
            <a:r>
              <a:rPr lang="en-US" sz="2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PRODUCT QUALITY</a:t>
            </a:r>
            <a:endParaRPr lang="en-US"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9" name="Rounded Rectangle 8"/>
          <p:cNvSpPr/>
          <p:nvPr/>
        </p:nvSpPr>
        <p:spPr>
          <a:xfrm>
            <a:off x="987824" y="1752600"/>
            <a:ext cx="1911921" cy="510778"/>
          </a:xfrm>
          <a:prstGeom prst="roundRect">
            <a:avLst/>
          </a:prstGeom>
          <a:solidFill>
            <a:srgbClr val="FFFFCC"/>
          </a:solidFill>
          <a:ln>
            <a:solidFill>
              <a:schemeClr val="tx1"/>
            </a:solidFill>
          </a:ln>
        </p:spPr>
        <p:txBody>
          <a:bodyPr wrap="none" lIns="91440" tIns="45720" rIns="91440" bIns="45720">
            <a:spAutoFit/>
          </a:bodyPr>
          <a:lstStyle/>
          <a:p>
            <a:pPr algn="ctr"/>
            <a:r>
              <a:rPr lang="en-US" sz="2400"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ADVERTISING</a:t>
            </a:r>
            <a:endParaRPr lang="en-US" sz="5400"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10" name="Rounded Rectangle 9"/>
          <p:cNvSpPr/>
          <p:nvPr/>
        </p:nvSpPr>
        <p:spPr>
          <a:xfrm>
            <a:off x="7668070" y="2971800"/>
            <a:ext cx="2067543" cy="510778"/>
          </a:xfrm>
          <a:prstGeom prst="roundRect">
            <a:avLst/>
          </a:prstGeom>
          <a:solidFill>
            <a:srgbClr val="CCFFCC"/>
          </a:solidFill>
          <a:ln>
            <a:solidFill>
              <a:schemeClr val="tx1"/>
            </a:solidFill>
          </a:ln>
        </p:spPr>
        <p:txBody>
          <a:bodyPr wrap="none" lIns="91440" tIns="45720" rIns="91440" bIns="45720">
            <a:spAutoFit/>
          </a:bodyPr>
          <a:lstStyle/>
          <a:p>
            <a:pPr algn="ctr"/>
            <a:r>
              <a:rPr lang="en-US" sz="2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DISTRIBUTION</a:t>
            </a:r>
            <a:endParaRPr lang="en-US"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11" name="Rounded Rectangle 10"/>
          <p:cNvSpPr/>
          <p:nvPr/>
        </p:nvSpPr>
        <p:spPr>
          <a:xfrm>
            <a:off x="394146" y="3505200"/>
            <a:ext cx="2191533" cy="510778"/>
          </a:xfrm>
          <a:prstGeom prst="roundRect">
            <a:avLst/>
          </a:prstGeom>
          <a:solidFill>
            <a:srgbClr val="CCFFCC"/>
          </a:solidFill>
          <a:ln>
            <a:solidFill>
              <a:schemeClr val="tx1"/>
            </a:solidFill>
          </a:ln>
        </p:spPr>
        <p:txBody>
          <a:bodyPr wrap="none" lIns="91440" tIns="45720" rIns="91440" bIns="45720">
            <a:spAutoFit/>
          </a:bodyPr>
          <a:lstStyle/>
          <a:p>
            <a:pPr algn="ctr"/>
            <a:r>
              <a:rPr lang="en-US"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PROMOTION</a:t>
            </a:r>
            <a:endParaRPr lang="en-US" sz="2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endParaRPr>
          </a:p>
        </p:txBody>
      </p:sp>
      <p:sp>
        <p:nvSpPr>
          <p:cNvPr id="12" name="Rounded Rectangle 11"/>
          <p:cNvSpPr/>
          <p:nvPr/>
        </p:nvSpPr>
        <p:spPr>
          <a:xfrm>
            <a:off x="7905096" y="4648200"/>
            <a:ext cx="2074755" cy="519708"/>
          </a:xfrm>
          <a:prstGeom prst="roundRect">
            <a:avLst>
              <a:gd name="adj" fmla="val 20436"/>
            </a:avLst>
          </a:prstGeom>
          <a:solidFill>
            <a:srgbClr val="FFFFCC"/>
          </a:solidFill>
          <a:ln>
            <a:solidFill>
              <a:schemeClr val="tx1"/>
            </a:solidFill>
          </a:ln>
        </p:spPr>
        <p:txBody>
          <a:bodyPr wrap="none" lIns="91440" tIns="45720" rIns="91440" bIns="45720">
            <a:spAutoFit/>
          </a:bodyPr>
          <a:lstStyle/>
          <a:p>
            <a:pPr algn="ctr"/>
            <a:r>
              <a:rPr lang="en-US" sz="2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COMPETITION</a:t>
            </a:r>
            <a:endParaRPr lang="en-US"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cxnSp>
        <p:nvCxnSpPr>
          <p:cNvPr id="14" name="Straight Arrow Connector 13"/>
          <p:cNvCxnSpPr/>
          <p:nvPr/>
        </p:nvCxnSpPr>
        <p:spPr>
          <a:xfrm>
            <a:off x="3086100" y="2286000"/>
            <a:ext cx="1143000" cy="10668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4886325" y="1600200"/>
            <a:ext cx="0" cy="17526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a:off x="6134100" y="2209800"/>
            <a:ext cx="1323976" cy="1143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V="1">
            <a:off x="2486025" y="4267200"/>
            <a:ext cx="1743075" cy="6858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11" idx="3"/>
            <a:endCxn id="2" idx="1"/>
          </p:cNvCxnSpPr>
          <p:nvPr/>
        </p:nvCxnSpPr>
        <p:spPr>
          <a:xfrm>
            <a:off x="2585679" y="3760589"/>
            <a:ext cx="1607517" cy="102989"/>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endCxn id="2" idx="2"/>
          </p:cNvCxnSpPr>
          <p:nvPr/>
        </p:nvCxnSpPr>
        <p:spPr>
          <a:xfrm flipH="1" flipV="1">
            <a:off x="5176064" y="4374356"/>
            <a:ext cx="53162" cy="156924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endCxn id="2" idx="3"/>
          </p:cNvCxnSpPr>
          <p:nvPr/>
        </p:nvCxnSpPr>
        <p:spPr>
          <a:xfrm flipH="1">
            <a:off x="6158932" y="3505200"/>
            <a:ext cx="1299145" cy="35837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stCxn id="12" idx="1"/>
          </p:cNvCxnSpPr>
          <p:nvPr/>
        </p:nvCxnSpPr>
        <p:spPr>
          <a:xfrm flipH="1" flipV="1">
            <a:off x="6057900" y="4343400"/>
            <a:ext cx="1847196" cy="56465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314575" y="304801"/>
            <a:ext cx="5584190" cy="505267"/>
          </a:xfrm>
          <a:prstGeom prst="rect">
            <a:avLst/>
          </a:prstGeom>
        </p:spPr>
        <p:txBody>
          <a:bodyPr vert="horz" wrap="square" lIns="0" tIns="12700" rIns="0" bIns="0" rtlCol="0">
            <a:spAutoFit/>
          </a:bodyPr>
          <a:lstStyle/>
          <a:p>
            <a:pPr marL="12700">
              <a:lnSpc>
                <a:spcPct val="100000"/>
              </a:lnSpc>
              <a:spcBef>
                <a:spcPts val="100"/>
              </a:spcBef>
            </a:pPr>
            <a:r>
              <a:rPr sz="3200" b="0" dirty="0">
                <a:latin typeface="Algerian" pitchFamily="82" charset="0"/>
              </a:rPr>
              <a:t>How Advertising Works</a:t>
            </a:r>
          </a:p>
        </p:txBody>
      </p:sp>
      <p:sp>
        <p:nvSpPr>
          <p:cNvPr id="3" name="object 3"/>
          <p:cNvSpPr/>
          <p:nvPr/>
        </p:nvSpPr>
        <p:spPr>
          <a:xfrm>
            <a:off x="420369" y="1243330"/>
            <a:ext cx="171450" cy="17145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420369" y="2385060"/>
            <a:ext cx="171450" cy="171450"/>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420369" y="4062729"/>
            <a:ext cx="171450" cy="171450"/>
          </a:xfrm>
          <a:prstGeom prst="rect">
            <a:avLst/>
          </a:prstGeom>
          <a:blipFill>
            <a:blip r:embed="rId2" cstate="print"/>
            <a:stretch>
              <a:fillRect/>
            </a:stretch>
          </a:blipFill>
        </p:spPr>
        <p:txBody>
          <a:bodyPr wrap="square" lIns="0" tIns="0" rIns="0" bIns="0" rtlCol="0"/>
          <a:lstStyle/>
          <a:p>
            <a:endParaRPr/>
          </a:p>
        </p:txBody>
      </p:sp>
      <p:sp>
        <p:nvSpPr>
          <p:cNvPr id="6" name="object 6"/>
          <p:cNvSpPr txBox="1"/>
          <p:nvPr/>
        </p:nvSpPr>
        <p:spPr>
          <a:xfrm>
            <a:off x="750569" y="1149351"/>
            <a:ext cx="9097646" cy="4827988"/>
          </a:xfrm>
          <a:prstGeom prst="rect">
            <a:avLst/>
          </a:prstGeom>
        </p:spPr>
        <p:txBody>
          <a:bodyPr vert="horz" wrap="square" lIns="0" tIns="12700" rIns="0" bIns="0" rtlCol="0">
            <a:spAutoFit/>
          </a:bodyPr>
          <a:lstStyle/>
          <a:p>
            <a:pPr marL="90170">
              <a:lnSpc>
                <a:spcPct val="100000"/>
              </a:lnSpc>
              <a:spcBef>
                <a:spcPts val="100"/>
              </a:spcBef>
            </a:pPr>
            <a:r>
              <a:rPr sz="2200" spc="-5" dirty="0">
                <a:latin typeface="Times New Roman" pitchFamily="18" charset="0"/>
                <a:cs typeface="Times New Roman" pitchFamily="18" charset="0"/>
              </a:rPr>
              <a:t>There is </a:t>
            </a:r>
            <a:r>
              <a:rPr sz="2200" dirty="0">
                <a:latin typeface="Times New Roman" pitchFamily="18" charset="0"/>
                <a:cs typeface="Times New Roman" pitchFamily="18" charset="0"/>
              </a:rPr>
              <a:t>a </a:t>
            </a:r>
            <a:r>
              <a:rPr sz="2200" spc="-5" dirty="0">
                <a:latin typeface="Times New Roman" pitchFamily="18" charset="0"/>
                <a:cs typeface="Times New Roman" pitchFamily="18" charset="0"/>
              </a:rPr>
              <a:t>popular notion that usually advertising </a:t>
            </a:r>
            <a:r>
              <a:rPr sz="2200" dirty="0">
                <a:latin typeface="Times New Roman" pitchFamily="18" charset="0"/>
                <a:cs typeface="Times New Roman" pitchFamily="18" charset="0"/>
              </a:rPr>
              <a:t>is </a:t>
            </a:r>
            <a:r>
              <a:rPr sz="2200" spc="-5" dirty="0">
                <a:latin typeface="Times New Roman" pitchFamily="18" charset="0"/>
                <a:cs typeface="Times New Roman" pitchFamily="18" charset="0"/>
              </a:rPr>
              <a:t>not </a:t>
            </a:r>
            <a:r>
              <a:rPr sz="2200" dirty="0">
                <a:latin typeface="Times New Roman" pitchFamily="18" charset="0"/>
                <a:cs typeface="Times New Roman" pitchFamily="18" charset="0"/>
              </a:rPr>
              <a:t>well</a:t>
            </a:r>
            <a:r>
              <a:rPr sz="2200" spc="-20" dirty="0">
                <a:latin typeface="Times New Roman" pitchFamily="18" charset="0"/>
                <a:cs typeface="Times New Roman" pitchFamily="18" charset="0"/>
              </a:rPr>
              <a:t> </a:t>
            </a:r>
            <a:r>
              <a:rPr sz="2200" spc="-5" dirty="0">
                <a:latin typeface="Times New Roman" pitchFamily="18" charset="0"/>
                <a:cs typeface="Times New Roman" pitchFamily="18" charset="0"/>
              </a:rPr>
              <a:t>suited</a:t>
            </a:r>
            <a:endParaRPr sz="2200" dirty="0">
              <a:latin typeface="Times New Roman" pitchFamily="18" charset="0"/>
              <a:cs typeface="Times New Roman" pitchFamily="18" charset="0"/>
            </a:endParaRPr>
          </a:p>
          <a:p>
            <a:pPr marL="12700">
              <a:lnSpc>
                <a:spcPct val="100000"/>
              </a:lnSpc>
              <a:spcBef>
                <a:spcPts val="1580"/>
              </a:spcBef>
            </a:pPr>
            <a:r>
              <a:rPr sz="2200" spc="-5" dirty="0">
                <a:latin typeface="Times New Roman" pitchFamily="18" charset="0"/>
                <a:cs typeface="Times New Roman" pitchFamily="18" charset="0"/>
              </a:rPr>
              <a:t>to directly precipitate</a:t>
            </a:r>
            <a:r>
              <a:rPr sz="2200" spc="-40" dirty="0">
                <a:latin typeface="Times New Roman" pitchFamily="18" charset="0"/>
                <a:cs typeface="Times New Roman" pitchFamily="18" charset="0"/>
              </a:rPr>
              <a:t> </a:t>
            </a:r>
            <a:r>
              <a:rPr sz="2200" spc="-5" dirty="0">
                <a:latin typeface="Times New Roman" pitchFamily="18" charset="0"/>
                <a:cs typeface="Times New Roman" pitchFamily="18" charset="0"/>
              </a:rPr>
              <a:t>action.</a:t>
            </a:r>
            <a:endParaRPr sz="2200" dirty="0">
              <a:latin typeface="Times New Roman" pitchFamily="18" charset="0"/>
              <a:cs typeface="Times New Roman" pitchFamily="18" charset="0"/>
            </a:endParaRPr>
          </a:p>
          <a:p>
            <a:pPr marL="12700" marR="808355">
              <a:lnSpc>
                <a:spcPct val="159800"/>
              </a:lnSpc>
              <a:spcBef>
                <a:spcPts val="550"/>
              </a:spcBef>
            </a:pPr>
            <a:r>
              <a:rPr sz="2200" spc="-10" dirty="0">
                <a:latin typeface="Times New Roman" pitchFamily="18" charset="0"/>
                <a:cs typeface="Times New Roman" pitchFamily="18" charset="0"/>
              </a:rPr>
              <a:t>Advertising </a:t>
            </a:r>
            <a:r>
              <a:rPr sz="2200" spc="-5" dirty="0">
                <a:latin typeface="Times New Roman" pitchFamily="18" charset="0"/>
                <a:cs typeface="Times New Roman" pitchFamily="18" charset="0"/>
              </a:rPr>
              <a:t>is better at conducting some communication,  association, or persuasion task that </a:t>
            </a:r>
            <a:r>
              <a:rPr sz="2200" dirty="0">
                <a:latin typeface="Times New Roman" pitchFamily="18" charset="0"/>
                <a:cs typeface="Times New Roman" pitchFamily="18" charset="0"/>
              </a:rPr>
              <a:t>will </a:t>
            </a:r>
            <a:r>
              <a:rPr sz="2200" spc="-5" dirty="0">
                <a:latin typeface="Times New Roman" pitchFamily="18" charset="0"/>
                <a:cs typeface="Times New Roman" pitchFamily="18" charset="0"/>
              </a:rPr>
              <a:t>hopefully result in the  desired action being</a:t>
            </a:r>
            <a:r>
              <a:rPr sz="2200" spc="-25" dirty="0">
                <a:latin typeface="Times New Roman" pitchFamily="18" charset="0"/>
                <a:cs typeface="Times New Roman" pitchFamily="18" charset="0"/>
              </a:rPr>
              <a:t> </a:t>
            </a:r>
            <a:r>
              <a:rPr sz="2200" spc="-5" dirty="0">
                <a:latin typeface="Times New Roman" pitchFamily="18" charset="0"/>
                <a:cs typeface="Times New Roman" pitchFamily="18" charset="0"/>
              </a:rPr>
              <a:t>precipitated.</a:t>
            </a:r>
            <a:endParaRPr sz="2200" dirty="0">
              <a:latin typeface="Times New Roman" pitchFamily="18" charset="0"/>
              <a:cs typeface="Times New Roman" pitchFamily="18" charset="0"/>
            </a:endParaRPr>
          </a:p>
          <a:p>
            <a:pPr marL="12700" marR="5080">
              <a:lnSpc>
                <a:spcPct val="160000"/>
              </a:lnSpc>
              <a:spcBef>
                <a:spcPts val="545"/>
              </a:spcBef>
            </a:pPr>
            <a:r>
              <a:rPr sz="2200" dirty="0">
                <a:latin typeface="Times New Roman" pitchFamily="18" charset="0"/>
                <a:cs typeface="Times New Roman" pitchFamily="18" charset="0"/>
              </a:rPr>
              <a:t>A </a:t>
            </a:r>
            <a:r>
              <a:rPr sz="2200" spc="-5" dirty="0">
                <a:latin typeface="Times New Roman" pitchFamily="18" charset="0"/>
                <a:cs typeface="Times New Roman" pitchFamily="18" charset="0"/>
              </a:rPr>
              <a:t>communication results in the audience members learning  something new </a:t>
            </a:r>
            <a:r>
              <a:rPr sz="2200" dirty="0">
                <a:latin typeface="Times New Roman" pitchFamily="18" charset="0"/>
                <a:cs typeface="Times New Roman" pitchFamily="18" charset="0"/>
              </a:rPr>
              <a:t>or </a:t>
            </a:r>
            <a:r>
              <a:rPr sz="2200" spc="-5" dirty="0">
                <a:latin typeface="Times New Roman" pitchFamily="18" charset="0"/>
                <a:cs typeface="Times New Roman" pitchFamily="18" charset="0"/>
              </a:rPr>
              <a:t>gaining </a:t>
            </a:r>
            <a:r>
              <a:rPr sz="2200" dirty="0">
                <a:latin typeface="Times New Roman" pitchFamily="18" charset="0"/>
                <a:cs typeface="Times New Roman" pitchFamily="18" charset="0"/>
              </a:rPr>
              <a:t>an </a:t>
            </a:r>
            <a:r>
              <a:rPr sz="2200" spc="-5" dirty="0">
                <a:latin typeface="Times New Roman" pitchFamily="18" charset="0"/>
                <a:cs typeface="Times New Roman" pitchFamily="18" charset="0"/>
              </a:rPr>
              <a:t>improved understanding </a:t>
            </a:r>
            <a:r>
              <a:rPr sz="2200" dirty="0">
                <a:latin typeface="Times New Roman" pitchFamily="18" charset="0"/>
                <a:cs typeface="Times New Roman" pitchFamily="18" charset="0"/>
              </a:rPr>
              <a:t>or </a:t>
            </a:r>
            <a:r>
              <a:rPr sz="2200" spc="-5" dirty="0">
                <a:latin typeface="Times New Roman" pitchFamily="18" charset="0"/>
                <a:cs typeface="Times New Roman" pitchFamily="18" charset="0"/>
              </a:rPr>
              <a:t>memory of  some fact; for example, Sugar Free comes </a:t>
            </a:r>
            <a:r>
              <a:rPr sz="2200" dirty="0">
                <a:latin typeface="Times New Roman" pitchFamily="18" charset="0"/>
                <a:cs typeface="Times New Roman" pitchFamily="18" charset="0"/>
              </a:rPr>
              <a:t>in a </a:t>
            </a:r>
            <a:r>
              <a:rPr sz="2200" spc="-5" dirty="0">
                <a:latin typeface="Times New Roman" pitchFamily="18" charset="0"/>
                <a:cs typeface="Times New Roman" pitchFamily="18" charset="0"/>
              </a:rPr>
              <a:t>low-calorie form or  Diet Pepsi is exactly the Pepsi </a:t>
            </a:r>
            <a:r>
              <a:rPr sz="2200" spc="-10" dirty="0">
                <a:latin typeface="Times New Roman" pitchFamily="18" charset="0"/>
                <a:cs typeface="Times New Roman" pitchFamily="18" charset="0"/>
              </a:rPr>
              <a:t>you </a:t>
            </a:r>
            <a:r>
              <a:rPr sz="2200" spc="-5" dirty="0">
                <a:latin typeface="Times New Roman" pitchFamily="18" charset="0"/>
                <a:cs typeface="Times New Roman" pitchFamily="18" charset="0"/>
              </a:rPr>
              <a:t>love </a:t>
            </a:r>
            <a:r>
              <a:rPr sz="2200" dirty="0">
                <a:latin typeface="Times New Roman" pitchFamily="18" charset="0"/>
                <a:cs typeface="Times New Roman" pitchFamily="18" charset="0"/>
              </a:rPr>
              <a:t>, without </a:t>
            </a:r>
            <a:r>
              <a:rPr sz="2200" spc="-5" dirty="0">
                <a:latin typeface="Times New Roman" pitchFamily="18" charset="0"/>
                <a:cs typeface="Times New Roman" pitchFamily="18" charset="0"/>
              </a:rPr>
              <a:t>the</a:t>
            </a:r>
            <a:r>
              <a:rPr sz="2200" spc="-50" dirty="0">
                <a:latin typeface="Times New Roman" pitchFamily="18" charset="0"/>
                <a:cs typeface="Times New Roman" pitchFamily="18" charset="0"/>
              </a:rPr>
              <a:t> </a:t>
            </a:r>
            <a:r>
              <a:rPr sz="2200" spc="-5" dirty="0">
                <a:latin typeface="Times New Roman" pitchFamily="18" charset="0"/>
                <a:cs typeface="Times New Roman" pitchFamily="18" charset="0"/>
              </a:rPr>
              <a:t>sugar.</a:t>
            </a:r>
            <a:endParaRPr sz="2200" dirty="0">
              <a:latin typeface="Times New Roman" pitchFamily="18" charset="0"/>
              <a:cs typeface="Times New Roman" pitchFamily="18" charset="0"/>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628776" y="228601"/>
            <a:ext cx="6417309" cy="505267"/>
          </a:xfrm>
          <a:prstGeom prst="rect">
            <a:avLst/>
          </a:prstGeom>
        </p:spPr>
        <p:txBody>
          <a:bodyPr vert="horz" wrap="square" lIns="0" tIns="12700" rIns="0" bIns="0" rtlCol="0">
            <a:spAutoFit/>
          </a:bodyPr>
          <a:lstStyle/>
          <a:p>
            <a:pPr marL="12700">
              <a:lnSpc>
                <a:spcPct val="100000"/>
              </a:lnSpc>
              <a:spcBef>
                <a:spcPts val="100"/>
              </a:spcBef>
            </a:pPr>
            <a:r>
              <a:rPr sz="3200" dirty="0">
                <a:latin typeface="Algerian" pitchFamily="82" charset="0"/>
              </a:rPr>
              <a:t>How Advertising Works contd.</a:t>
            </a:r>
          </a:p>
        </p:txBody>
      </p:sp>
      <p:sp>
        <p:nvSpPr>
          <p:cNvPr id="3" name="object 3"/>
          <p:cNvSpPr/>
          <p:nvPr/>
        </p:nvSpPr>
        <p:spPr>
          <a:xfrm>
            <a:off x="420369" y="1042669"/>
            <a:ext cx="171450" cy="17145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342900" y="1828800"/>
            <a:ext cx="171450" cy="171450"/>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342900" y="2971800"/>
            <a:ext cx="171450" cy="171450"/>
          </a:xfrm>
          <a:prstGeom prst="rect">
            <a:avLst/>
          </a:prstGeom>
          <a:blipFill>
            <a:blip r:embed="rId2" cstate="print"/>
            <a:stretch>
              <a:fillRect/>
            </a:stretch>
          </a:blipFill>
        </p:spPr>
        <p:txBody>
          <a:bodyPr wrap="square" lIns="0" tIns="0" rIns="0" bIns="0" rtlCol="0"/>
          <a:lstStyle/>
          <a:p>
            <a:endParaRPr/>
          </a:p>
        </p:txBody>
      </p:sp>
      <p:sp>
        <p:nvSpPr>
          <p:cNvPr id="6" name="object 6"/>
          <p:cNvSpPr/>
          <p:nvPr/>
        </p:nvSpPr>
        <p:spPr>
          <a:xfrm>
            <a:off x="342900" y="3429000"/>
            <a:ext cx="171450" cy="171450"/>
          </a:xfrm>
          <a:prstGeom prst="rect">
            <a:avLst/>
          </a:prstGeom>
          <a:blipFill>
            <a:blip r:embed="rId2" cstate="print"/>
            <a:stretch>
              <a:fillRect/>
            </a:stretch>
          </a:blipFill>
        </p:spPr>
        <p:txBody>
          <a:bodyPr wrap="square" lIns="0" tIns="0" rIns="0" bIns="0" rtlCol="0"/>
          <a:lstStyle/>
          <a:p>
            <a:endParaRPr/>
          </a:p>
        </p:txBody>
      </p:sp>
      <p:sp>
        <p:nvSpPr>
          <p:cNvPr id="8" name="object 8"/>
          <p:cNvSpPr/>
          <p:nvPr/>
        </p:nvSpPr>
        <p:spPr>
          <a:xfrm>
            <a:off x="428625" y="4419600"/>
            <a:ext cx="171450" cy="171450"/>
          </a:xfrm>
          <a:prstGeom prst="rect">
            <a:avLst/>
          </a:prstGeom>
          <a:blipFill>
            <a:blip r:embed="rId2" cstate="print"/>
            <a:stretch>
              <a:fillRect/>
            </a:stretch>
          </a:blipFill>
        </p:spPr>
        <p:txBody>
          <a:bodyPr wrap="square" lIns="0" tIns="0" rIns="0" bIns="0" rtlCol="0"/>
          <a:lstStyle/>
          <a:p>
            <a:endParaRPr/>
          </a:p>
        </p:txBody>
      </p:sp>
      <p:sp>
        <p:nvSpPr>
          <p:cNvPr id="10" name="object 10"/>
          <p:cNvSpPr/>
          <p:nvPr/>
        </p:nvSpPr>
        <p:spPr>
          <a:xfrm>
            <a:off x="428625" y="5638800"/>
            <a:ext cx="171450" cy="171450"/>
          </a:xfrm>
          <a:prstGeom prst="rect">
            <a:avLst/>
          </a:prstGeom>
          <a:blipFill>
            <a:blip r:embed="rId2" cstate="print"/>
            <a:stretch>
              <a:fillRect/>
            </a:stretch>
          </a:blipFill>
        </p:spPr>
        <p:txBody>
          <a:bodyPr wrap="square" lIns="0" tIns="0" rIns="0" bIns="0" rtlCol="0"/>
          <a:lstStyle/>
          <a:p>
            <a:endParaRPr/>
          </a:p>
        </p:txBody>
      </p:sp>
      <p:sp>
        <p:nvSpPr>
          <p:cNvPr id="11" name="object 11"/>
          <p:cNvSpPr txBox="1"/>
          <p:nvPr/>
        </p:nvSpPr>
        <p:spPr>
          <a:xfrm>
            <a:off x="750569" y="948690"/>
            <a:ext cx="8961120" cy="5280292"/>
          </a:xfrm>
          <a:prstGeom prst="rect">
            <a:avLst/>
          </a:prstGeom>
        </p:spPr>
        <p:txBody>
          <a:bodyPr vert="horz" wrap="square" lIns="0" tIns="24765" rIns="0" bIns="0" rtlCol="0">
            <a:spAutoFit/>
          </a:bodyPr>
          <a:lstStyle/>
          <a:p>
            <a:pPr marL="12700" marR="613410">
              <a:lnSpc>
                <a:spcPts val="2630"/>
              </a:lnSpc>
              <a:spcBef>
                <a:spcPts val="195"/>
              </a:spcBef>
            </a:pPr>
            <a:r>
              <a:rPr sz="2200" spc="-5" dirty="0">
                <a:latin typeface="Times New Roman" pitchFamily="18" charset="0"/>
                <a:cs typeface="Times New Roman" pitchFamily="18" charset="0"/>
              </a:rPr>
              <a:t>Many </a:t>
            </a:r>
            <a:r>
              <a:rPr sz="2200" dirty="0">
                <a:latin typeface="Times New Roman" pitchFamily="18" charset="0"/>
                <a:cs typeface="Times New Roman" pitchFamily="18" charset="0"/>
              </a:rPr>
              <a:t>of </a:t>
            </a:r>
            <a:r>
              <a:rPr sz="2200" spc="-10" dirty="0">
                <a:latin typeface="Times New Roman" pitchFamily="18" charset="0"/>
                <a:cs typeface="Times New Roman" pitchFamily="18" charset="0"/>
              </a:rPr>
              <a:t>you </a:t>
            </a:r>
            <a:r>
              <a:rPr sz="2200" dirty="0">
                <a:latin typeface="Times New Roman" pitchFamily="18" charset="0"/>
                <a:cs typeface="Times New Roman" pitchFamily="18" charset="0"/>
              </a:rPr>
              <a:t>will </a:t>
            </a:r>
            <a:r>
              <a:rPr sz="2200" spc="-5" dirty="0">
                <a:latin typeface="Times New Roman" pitchFamily="18" charset="0"/>
                <a:cs typeface="Times New Roman" pitchFamily="18" charset="0"/>
              </a:rPr>
              <a:t>feel that the model distances advertising from  sales even</a:t>
            </a:r>
            <a:r>
              <a:rPr sz="2200" spc="-10" dirty="0">
                <a:latin typeface="Times New Roman" pitchFamily="18" charset="0"/>
                <a:cs typeface="Times New Roman" pitchFamily="18" charset="0"/>
              </a:rPr>
              <a:t> </a:t>
            </a:r>
            <a:r>
              <a:rPr sz="2200" spc="-5" dirty="0">
                <a:latin typeface="Times New Roman" pitchFamily="18" charset="0"/>
                <a:cs typeface="Times New Roman" pitchFamily="18" charset="0"/>
              </a:rPr>
              <a:t>further.</a:t>
            </a:r>
            <a:endParaRPr sz="2200" dirty="0">
              <a:latin typeface="Times New Roman" pitchFamily="18" charset="0"/>
              <a:cs typeface="Times New Roman" pitchFamily="18" charset="0"/>
            </a:endParaRPr>
          </a:p>
          <a:p>
            <a:pPr marL="12700" marR="5080">
              <a:lnSpc>
                <a:spcPct val="100000"/>
              </a:lnSpc>
              <a:spcBef>
                <a:spcPts val="464"/>
              </a:spcBef>
            </a:pPr>
            <a:r>
              <a:rPr sz="2200" dirty="0">
                <a:latin typeface="Times New Roman" pitchFamily="18" charset="0"/>
                <a:cs typeface="Times New Roman" pitchFamily="18" charset="0"/>
              </a:rPr>
              <a:t>You would </a:t>
            </a:r>
            <a:r>
              <a:rPr sz="2200" spc="-5" dirty="0">
                <a:latin typeface="Times New Roman" pitchFamily="18" charset="0"/>
                <a:cs typeface="Times New Roman" pitchFamily="18" charset="0"/>
              </a:rPr>
              <a:t>have preferred </a:t>
            </a:r>
            <a:r>
              <a:rPr sz="2200" dirty="0">
                <a:latin typeface="Times New Roman" pitchFamily="18" charset="0"/>
                <a:cs typeface="Times New Roman" pitchFamily="18" charset="0"/>
              </a:rPr>
              <a:t>a </a:t>
            </a:r>
            <a:r>
              <a:rPr sz="2200" spc="-5" dirty="0">
                <a:latin typeface="Times New Roman" pitchFamily="18" charset="0"/>
                <a:cs typeface="Times New Roman" pitchFamily="18" charset="0"/>
              </a:rPr>
              <a:t>straight arrow running from ad.  exposure on the extreme left to purchase behaviour </a:t>
            </a:r>
            <a:r>
              <a:rPr sz="2200" dirty="0">
                <a:latin typeface="Times New Roman" pitchFamily="18" charset="0"/>
                <a:cs typeface="Times New Roman" pitchFamily="18" charset="0"/>
              </a:rPr>
              <a:t>on </a:t>
            </a:r>
            <a:r>
              <a:rPr sz="2200" spc="-5" dirty="0">
                <a:latin typeface="Times New Roman" pitchFamily="18" charset="0"/>
                <a:cs typeface="Times New Roman" pitchFamily="18" charset="0"/>
              </a:rPr>
              <a:t>the extreme  right</a:t>
            </a:r>
            <a:r>
              <a:rPr sz="2200" spc="-10" dirty="0">
                <a:latin typeface="Times New Roman" pitchFamily="18" charset="0"/>
                <a:cs typeface="Times New Roman" pitchFamily="18" charset="0"/>
              </a:rPr>
              <a:t> </a:t>
            </a:r>
            <a:r>
              <a:rPr sz="2200" dirty="0">
                <a:latin typeface="Times New Roman" pitchFamily="18" charset="0"/>
                <a:cs typeface="Times New Roman" pitchFamily="18" charset="0"/>
              </a:rPr>
              <a:t>.</a:t>
            </a:r>
          </a:p>
          <a:p>
            <a:pPr marL="12700">
              <a:lnSpc>
                <a:spcPct val="100000"/>
              </a:lnSpc>
              <a:spcBef>
                <a:spcPts val="550"/>
              </a:spcBef>
            </a:pPr>
            <a:r>
              <a:rPr sz="2200" dirty="0">
                <a:latin typeface="Times New Roman" pitchFamily="18" charset="0"/>
                <a:cs typeface="Times New Roman" pitchFamily="18" charset="0"/>
              </a:rPr>
              <a:t>Wish </a:t>
            </a:r>
            <a:r>
              <a:rPr sz="2200" spc="-5" dirty="0">
                <a:latin typeface="Times New Roman" pitchFamily="18" charset="0"/>
                <a:cs typeface="Times New Roman" pitchFamily="18" charset="0"/>
              </a:rPr>
              <a:t>that </a:t>
            </a:r>
            <a:r>
              <a:rPr sz="2200" dirty="0">
                <a:latin typeface="Times New Roman" pitchFamily="18" charset="0"/>
                <a:cs typeface="Times New Roman" pitchFamily="18" charset="0"/>
              </a:rPr>
              <a:t>was </a:t>
            </a:r>
            <a:r>
              <a:rPr sz="2200" spc="-5" dirty="0">
                <a:latin typeface="Times New Roman" pitchFamily="18" charset="0"/>
                <a:cs typeface="Times New Roman" pitchFamily="18" charset="0"/>
              </a:rPr>
              <a:t>true</a:t>
            </a:r>
            <a:r>
              <a:rPr sz="2200" spc="-10" dirty="0">
                <a:latin typeface="Times New Roman" pitchFamily="18" charset="0"/>
                <a:cs typeface="Times New Roman" pitchFamily="18" charset="0"/>
              </a:rPr>
              <a:t> </a:t>
            </a:r>
            <a:r>
              <a:rPr sz="2200" dirty="0">
                <a:latin typeface="Times New Roman" pitchFamily="18" charset="0"/>
                <a:cs typeface="Times New Roman" pitchFamily="18" charset="0"/>
              </a:rPr>
              <a:t>.</a:t>
            </a:r>
          </a:p>
          <a:p>
            <a:pPr marL="12700">
              <a:lnSpc>
                <a:spcPct val="100000"/>
              </a:lnSpc>
              <a:spcBef>
                <a:spcPts val="550"/>
              </a:spcBef>
            </a:pPr>
            <a:r>
              <a:rPr sz="2200" dirty="0">
                <a:latin typeface="Times New Roman" pitchFamily="18" charset="0"/>
                <a:cs typeface="Times New Roman" pitchFamily="18" charset="0"/>
              </a:rPr>
              <a:t>Wish </a:t>
            </a:r>
            <a:r>
              <a:rPr sz="2200" spc="-5" dirty="0">
                <a:latin typeface="Times New Roman" pitchFamily="18" charset="0"/>
                <a:cs typeface="Times New Roman" pitchFamily="18" charset="0"/>
              </a:rPr>
              <a:t>advertising could </a:t>
            </a:r>
            <a:r>
              <a:rPr sz="2200" dirty="0">
                <a:latin typeface="Times New Roman" pitchFamily="18" charset="0"/>
                <a:cs typeface="Times New Roman" pitchFamily="18" charset="0"/>
              </a:rPr>
              <a:t>do </a:t>
            </a:r>
            <a:r>
              <a:rPr sz="2200" spc="-5" dirty="0">
                <a:latin typeface="Times New Roman" pitchFamily="18" charset="0"/>
                <a:cs typeface="Times New Roman" pitchFamily="18" charset="0"/>
              </a:rPr>
              <a:t>the </a:t>
            </a:r>
            <a:r>
              <a:rPr sz="2200" dirty="0">
                <a:latin typeface="Times New Roman" pitchFamily="18" charset="0"/>
                <a:cs typeface="Times New Roman" pitchFamily="18" charset="0"/>
              </a:rPr>
              <a:t>job </a:t>
            </a:r>
            <a:r>
              <a:rPr sz="2200" spc="-5" dirty="0">
                <a:latin typeface="Times New Roman" pitchFamily="18" charset="0"/>
                <a:cs typeface="Times New Roman" pitchFamily="18" charset="0"/>
              </a:rPr>
              <a:t>of the salesman</a:t>
            </a:r>
            <a:r>
              <a:rPr sz="2200" spc="-25" dirty="0">
                <a:latin typeface="Times New Roman" pitchFamily="18" charset="0"/>
                <a:cs typeface="Times New Roman" pitchFamily="18" charset="0"/>
              </a:rPr>
              <a:t> </a:t>
            </a:r>
            <a:r>
              <a:rPr sz="2200" dirty="0">
                <a:latin typeface="Times New Roman" pitchFamily="18" charset="0"/>
                <a:cs typeface="Times New Roman" pitchFamily="18" charset="0"/>
              </a:rPr>
              <a:t>.</a:t>
            </a:r>
          </a:p>
          <a:p>
            <a:pPr marL="12700" marR="59690">
              <a:lnSpc>
                <a:spcPct val="100000"/>
              </a:lnSpc>
              <a:spcBef>
                <a:spcPts val="550"/>
              </a:spcBef>
            </a:pPr>
            <a:r>
              <a:rPr sz="2200" dirty="0">
                <a:latin typeface="Times New Roman" pitchFamily="18" charset="0"/>
                <a:cs typeface="Times New Roman" pitchFamily="18" charset="0"/>
              </a:rPr>
              <a:t>You </a:t>
            </a:r>
            <a:r>
              <a:rPr sz="2200" spc="-5" dirty="0">
                <a:latin typeface="Times New Roman" pitchFamily="18" charset="0"/>
                <a:cs typeface="Times New Roman" pitchFamily="18" charset="0"/>
              </a:rPr>
              <a:t>wouldn’t need </a:t>
            </a:r>
            <a:r>
              <a:rPr sz="2200" dirty="0">
                <a:latin typeface="Times New Roman" pitchFamily="18" charset="0"/>
                <a:cs typeface="Times New Roman" pitchFamily="18" charset="0"/>
              </a:rPr>
              <a:t>a </a:t>
            </a:r>
            <a:r>
              <a:rPr sz="2200" spc="-5" dirty="0">
                <a:latin typeface="Times New Roman" pitchFamily="18" charset="0"/>
                <a:cs typeface="Times New Roman" pitchFamily="18" charset="0"/>
              </a:rPr>
              <a:t>sales force then and that is the case </a:t>
            </a:r>
            <a:r>
              <a:rPr sz="2200" dirty="0">
                <a:latin typeface="Times New Roman" pitchFamily="18" charset="0"/>
                <a:cs typeface="Times New Roman" pitchFamily="18" charset="0"/>
              </a:rPr>
              <a:t>with a </a:t>
            </a:r>
            <a:r>
              <a:rPr sz="2200" spc="-5" dirty="0">
                <a:latin typeface="Times New Roman" pitchFamily="18" charset="0"/>
                <a:cs typeface="Times New Roman" pitchFamily="18" charset="0"/>
              </a:rPr>
              <a:t>lot  of advertising of </a:t>
            </a:r>
            <a:r>
              <a:rPr sz="2200" dirty="0">
                <a:latin typeface="Times New Roman" pitchFamily="18" charset="0"/>
                <a:cs typeface="Times New Roman" pitchFamily="18" charset="0"/>
              </a:rPr>
              <a:t>a </a:t>
            </a:r>
            <a:r>
              <a:rPr sz="2200" spc="-5" dirty="0">
                <a:latin typeface="Times New Roman" pitchFamily="18" charset="0"/>
                <a:cs typeface="Times New Roman" pitchFamily="18" charset="0"/>
              </a:rPr>
              <a:t>special kind </a:t>
            </a:r>
            <a:r>
              <a:rPr sz="2200" dirty="0">
                <a:latin typeface="Times New Roman" pitchFamily="18" charset="0"/>
                <a:cs typeface="Times New Roman" pitchFamily="18" charset="0"/>
              </a:rPr>
              <a:t>– </a:t>
            </a:r>
            <a:r>
              <a:rPr sz="2200" spc="-5" dirty="0">
                <a:latin typeface="Times New Roman" pitchFamily="18" charset="0"/>
                <a:cs typeface="Times New Roman" pitchFamily="18" charset="0"/>
              </a:rPr>
              <a:t>mail order, for instance</a:t>
            </a:r>
            <a:r>
              <a:rPr sz="2200" spc="10" dirty="0">
                <a:latin typeface="Times New Roman" pitchFamily="18" charset="0"/>
                <a:cs typeface="Times New Roman" pitchFamily="18" charset="0"/>
              </a:rPr>
              <a:t> </a:t>
            </a:r>
            <a:r>
              <a:rPr lang="en-US" sz="2200" spc="10" dirty="0">
                <a:latin typeface="Times New Roman" pitchFamily="18" charset="0"/>
                <a:cs typeface="Times New Roman" pitchFamily="18" charset="0"/>
              </a:rPr>
              <a:t>b</a:t>
            </a:r>
            <a:r>
              <a:rPr sz="2200" spc="-5" dirty="0">
                <a:latin typeface="Times New Roman" pitchFamily="18" charset="0"/>
                <a:cs typeface="Times New Roman" pitchFamily="18" charset="0"/>
              </a:rPr>
              <a:t>ut that is the best and most exceptional use </a:t>
            </a:r>
            <a:r>
              <a:rPr sz="2200" dirty="0">
                <a:latin typeface="Times New Roman" pitchFamily="18" charset="0"/>
                <a:cs typeface="Times New Roman" pitchFamily="18" charset="0"/>
              </a:rPr>
              <a:t>of </a:t>
            </a:r>
            <a:r>
              <a:rPr sz="2200" spc="-5" dirty="0">
                <a:latin typeface="Times New Roman" pitchFamily="18" charset="0"/>
                <a:cs typeface="Times New Roman" pitchFamily="18" charset="0"/>
              </a:rPr>
              <a:t>advertising </a:t>
            </a:r>
            <a:r>
              <a:rPr sz="2200" dirty="0">
                <a:latin typeface="Times New Roman" pitchFamily="18" charset="0"/>
                <a:cs typeface="Times New Roman" pitchFamily="18" charset="0"/>
              </a:rPr>
              <a:t>.</a:t>
            </a:r>
          </a:p>
          <a:p>
            <a:pPr marL="12700" marR="27305">
              <a:lnSpc>
                <a:spcPct val="99800"/>
              </a:lnSpc>
              <a:spcBef>
                <a:spcPts val="555"/>
              </a:spcBef>
            </a:pPr>
            <a:r>
              <a:rPr sz="2200" dirty="0">
                <a:latin typeface="Times New Roman" pitchFamily="18" charset="0"/>
                <a:cs typeface="Times New Roman" pitchFamily="18" charset="0"/>
              </a:rPr>
              <a:t>The </a:t>
            </a:r>
            <a:r>
              <a:rPr sz="2200" spc="-5" dirty="0">
                <a:latin typeface="Times New Roman" pitchFamily="18" charset="0"/>
                <a:cs typeface="Times New Roman" pitchFamily="18" charset="0"/>
              </a:rPr>
              <a:t>truth is that, in general, the persuasion process leads to  purchase in </a:t>
            </a:r>
            <a:r>
              <a:rPr sz="2200" dirty="0">
                <a:latin typeface="Times New Roman" pitchFamily="18" charset="0"/>
                <a:cs typeface="Times New Roman" pitchFamily="18" charset="0"/>
              </a:rPr>
              <a:t>a </a:t>
            </a:r>
            <a:r>
              <a:rPr sz="2200" spc="-10" dirty="0">
                <a:latin typeface="Times New Roman" pitchFamily="18" charset="0"/>
                <a:cs typeface="Times New Roman" pitchFamily="18" charset="0"/>
              </a:rPr>
              <a:t>very </a:t>
            </a:r>
            <a:r>
              <a:rPr sz="2200" spc="-5" dirty="0">
                <a:latin typeface="Times New Roman" pitchFamily="18" charset="0"/>
                <a:cs typeface="Times New Roman" pitchFamily="18" charset="0"/>
              </a:rPr>
              <a:t>definite </a:t>
            </a:r>
            <a:r>
              <a:rPr sz="2200" dirty="0">
                <a:latin typeface="Times New Roman" pitchFamily="18" charset="0"/>
                <a:cs typeface="Times New Roman" pitchFamily="18" charset="0"/>
              </a:rPr>
              <a:t>way </a:t>
            </a:r>
            <a:r>
              <a:rPr sz="2200" spc="-5" dirty="0">
                <a:latin typeface="Times New Roman" pitchFamily="18" charset="0"/>
                <a:cs typeface="Times New Roman" pitchFamily="18" charset="0"/>
              </a:rPr>
              <a:t>and good advertisers have learnt to  hasten it without aborting the intervening steps </a:t>
            </a:r>
            <a:r>
              <a:rPr sz="2200" dirty="0">
                <a:latin typeface="Times New Roman" pitchFamily="18" charset="0"/>
                <a:cs typeface="Times New Roman" pitchFamily="18" charset="0"/>
              </a:rPr>
              <a:t>.</a:t>
            </a:r>
          </a:p>
          <a:p>
            <a:pPr marL="12700" marR="235585">
              <a:lnSpc>
                <a:spcPct val="100000"/>
              </a:lnSpc>
              <a:spcBef>
                <a:spcPts val="550"/>
              </a:spcBef>
            </a:pPr>
            <a:r>
              <a:rPr sz="2200" spc="-5" dirty="0">
                <a:latin typeface="Times New Roman" pitchFamily="18" charset="0"/>
                <a:cs typeface="Times New Roman" pitchFamily="18" charset="0"/>
              </a:rPr>
              <a:t>That </a:t>
            </a:r>
            <a:r>
              <a:rPr sz="2200" dirty="0">
                <a:latin typeface="Times New Roman" pitchFamily="18" charset="0"/>
                <a:cs typeface="Times New Roman" pitchFamily="18" charset="0"/>
              </a:rPr>
              <a:t>is </a:t>
            </a:r>
            <a:r>
              <a:rPr sz="2200" spc="5" dirty="0">
                <a:latin typeface="Times New Roman" pitchFamily="18" charset="0"/>
                <a:cs typeface="Times New Roman" pitchFamily="18" charset="0"/>
              </a:rPr>
              <a:t>why </a:t>
            </a:r>
            <a:r>
              <a:rPr sz="2200" spc="-5" dirty="0">
                <a:latin typeface="Times New Roman" pitchFamily="18" charset="0"/>
                <a:cs typeface="Times New Roman" pitchFamily="18" charset="0"/>
              </a:rPr>
              <a:t>advertising </a:t>
            </a:r>
            <a:r>
              <a:rPr sz="2200" dirty="0">
                <a:latin typeface="Times New Roman" pitchFamily="18" charset="0"/>
                <a:cs typeface="Times New Roman" pitchFamily="18" charset="0"/>
              </a:rPr>
              <a:t>is </a:t>
            </a:r>
            <a:r>
              <a:rPr sz="2200" spc="-5" dirty="0">
                <a:latin typeface="Times New Roman" pitchFamily="18" charset="0"/>
                <a:cs typeface="Times New Roman" pitchFamily="18" charset="0"/>
              </a:rPr>
              <a:t>considered an investment and whoever  shorts the circuit loses more than s/he gains in the</a:t>
            </a:r>
            <a:r>
              <a:rPr sz="2200" spc="20" dirty="0">
                <a:latin typeface="Times New Roman" pitchFamily="18" charset="0"/>
                <a:cs typeface="Times New Roman" pitchFamily="18" charset="0"/>
              </a:rPr>
              <a:t> </a:t>
            </a:r>
            <a:r>
              <a:rPr sz="2200" spc="-5" dirty="0">
                <a:latin typeface="Times New Roman" pitchFamily="18" charset="0"/>
                <a:cs typeface="Times New Roman" pitchFamily="18" charset="0"/>
              </a:rPr>
              <a:t>main.</a:t>
            </a:r>
            <a:endParaRPr sz="2200" dirty="0">
              <a:latin typeface="Times New Roman" pitchFamily="18" charset="0"/>
              <a:cs typeface="Times New Roman" pitchFamily="18" charset="0"/>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85800" y="733284"/>
            <a:ext cx="9001125" cy="597327"/>
          </a:xfrm>
          <a:prstGeom prst="roundRect">
            <a:avLst/>
          </a:prstGeom>
          <a:noFill/>
          <a:ln w="9344">
            <a:solidFill>
              <a:schemeClr val="tx1"/>
            </a:solidFill>
          </a:ln>
        </p:spPr>
        <p:txBody>
          <a:bodyPr vert="horz" wrap="square" lIns="0" tIns="46990" rIns="0" bIns="0" rtlCol="0">
            <a:spAutoFit/>
          </a:bodyPr>
          <a:lstStyle/>
          <a:p>
            <a:pPr marL="532765" algn="ctr">
              <a:lnSpc>
                <a:spcPct val="100000"/>
              </a:lnSpc>
              <a:spcBef>
                <a:spcPts val="370"/>
              </a:spcBef>
            </a:pPr>
            <a:r>
              <a:rPr sz="3200" b="0" dirty="0">
                <a:solidFill>
                  <a:srgbClr val="454545"/>
                </a:solidFill>
                <a:latin typeface="Algerian" pitchFamily="82" charset="0"/>
                <a:cs typeface="Times New Roman"/>
              </a:rPr>
              <a:t>The </a:t>
            </a:r>
            <a:r>
              <a:rPr sz="3200" b="0" spc="-5" dirty="0">
                <a:solidFill>
                  <a:srgbClr val="454545"/>
                </a:solidFill>
                <a:latin typeface="Algerian" pitchFamily="82" charset="0"/>
                <a:cs typeface="Times New Roman"/>
              </a:rPr>
              <a:t>Communication</a:t>
            </a:r>
            <a:r>
              <a:rPr sz="3200" b="0" spc="10" dirty="0">
                <a:solidFill>
                  <a:srgbClr val="454545"/>
                </a:solidFill>
                <a:latin typeface="Algerian" pitchFamily="82" charset="0"/>
                <a:cs typeface="Times New Roman"/>
              </a:rPr>
              <a:t> </a:t>
            </a:r>
            <a:r>
              <a:rPr sz="3200" b="0" spc="-5" dirty="0">
                <a:solidFill>
                  <a:srgbClr val="454545"/>
                </a:solidFill>
                <a:latin typeface="Algerian" pitchFamily="82" charset="0"/>
                <a:cs typeface="Times New Roman"/>
              </a:rPr>
              <a:t>Process</a:t>
            </a:r>
            <a:endParaRPr sz="3200" b="0" dirty="0">
              <a:latin typeface="Algerian" pitchFamily="82" charset="0"/>
              <a:cs typeface="Times New Roman"/>
            </a:endParaRPr>
          </a:p>
        </p:txBody>
      </p:sp>
      <p:sp>
        <p:nvSpPr>
          <p:cNvPr id="3" name="object 3"/>
          <p:cNvSpPr txBox="1"/>
          <p:nvPr/>
        </p:nvSpPr>
        <p:spPr>
          <a:xfrm>
            <a:off x="2228850" y="3048001"/>
            <a:ext cx="1267301" cy="320601"/>
          </a:xfrm>
          <a:prstGeom prst="rect">
            <a:avLst/>
          </a:prstGeom>
          <a:solidFill>
            <a:srgbClr val="FFFFCC"/>
          </a:solidFill>
          <a:ln>
            <a:solidFill>
              <a:schemeClr val="tx1"/>
            </a:solidFill>
          </a:ln>
        </p:spPr>
        <p:txBody>
          <a:bodyPr vert="horz" wrap="square" lIns="0" tIns="12700" rIns="0" bIns="0" rtlCol="0">
            <a:spAutoFit/>
          </a:bodyPr>
          <a:lstStyle/>
          <a:p>
            <a:pPr marL="12700">
              <a:lnSpc>
                <a:spcPct val="100000"/>
              </a:lnSpc>
              <a:spcBef>
                <a:spcPts val="100"/>
              </a:spcBef>
            </a:pPr>
            <a:r>
              <a:rPr sz="2000" b="1" spc="-5" dirty="0">
                <a:latin typeface="Times New Roman"/>
                <a:cs typeface="Times New Roman"/>
              </a:rPr>
              <a:t>Message</a:t>
            </a:r>
            <a:endParaRPr sz="2000" dirty="0">
              <a:latin typeface="Times New Roman"/>
              <a:cs typeface="Times New Roman"/>
            </a:endParaRPr>
          </a:p>
        </p:txBody>
      </p:sp>
      <p:sp>
        <p:nvSpPr>
          <p:cNvPr id="4" name="object 4"/>
          <p:cNvSpPr txBox="1"/>
          <p:nvPr/>
        </p:nvSpPr>
        <p:spPr>
          <a:xfrm>
            <a:off x="342900" y="2743200"/>
            <a:ext cx="1371600" cy="905922"/>
          </a:xfrm>
          <a:prstGeom prst="roundRect">
            <a:avLst/>
          </a:prstGeom>
          <a:solidFill>
            <a:srgbClr val="CCFFCC"/>
          </a:solidFill>
          <a:ln w="9344">
            <a:solidFill>
              <a:schemeClr val="tx1"/>
            </a:solidFill>
          </a:ln>
        </p:spPr>
        <p:txBody>
          <a:bodyPr vert="horz" wrap="square" lIns="0" tIns="3175" rIns="0" bIns="0" rtlCol="0">
            <a:spAutoFit/>
          </a:bodyPr>
          <a:lstStyle/>
          <a:p>
            <a:pPr algn="ctr">
              <a:lnSpc>
                <a:spcPct val="100000"/>
              </a:lnSpc>
              <a:spcBef>
                <a:spcPts val="25"/>
              </a:spcBef>
            </a:pPr>
            <a:endParaRPr sz="2900" dirty="0">
              <a:latin typeface="Times New Roman"/>
              <a:cs typeface="Times New Roman"/>
            </a:endParaRPr>
          </a:p>
          <a:p>
            <a:pPr marL="159385">
              <a:lnSpc>
                <a:spcPct val="100000"/>
              </a:lnSpc>
            </a:pPr>
            <a:r>
              <a:rPr sz="2400" b="1" spc="-5" dirty="0">
                <a:latin typeface="Times New Roman"/>
                <a:cs typeface="Times New Roman"/>
              </a:rPr>
              <a:t>Source</a:t>
            </a:r>
            <a:endParaRPr sz="2400" dirty="0">
              <a:latin typeface="Times New Roman"/>
              <a:cs typeface="Times New Roman"/>
            </a:endParaRPr>
          </a:p>
        </p:txBody>
      </p:sp>
      <p:sp>
        <p:nvSpPr>
          <p:cNvPr id="5" name="object 5"/>
          <p:cNvSpPr txBox="1"/>
          <p:nvPr/>
        </p:nvSpPr>
        <p:spPr>
          <a:xfrm>
            <a:off x="4114800" y="2667001"/>
            <a:ext cx="1628775" cy="949905"/>
          </a:xfrm>
          <a:prstGeom prst="roundRect">
            <a:avLst/>
          </a:prstGeom>
          <a:solidFill>
            <a:srgbClr val="CCFFCC"/>
          </a:solidFill>
          <a:ln w="9344">
            <a:solidFill>
              <a:schemeClr val="tx1"/>
            </a:solidFill>
          </a:ln>
        </p:spPr>
        <p:txBody>
          <a:bodyPr vert="horz" wrap="square" lIns="0" tIns="4445" rIns="0" bIns="0" rtlCol="0">
            <a:spAutoFit/>
          </a:bodyPr>
          <a:lstStyle/>
          <a:p>
            <a:pPr>
              <a:lnSpc>
                <a:spcPct val="100000"/>
              </a:lnSpc>
              <a:spcBef>
                <a:spcPts val="35"/>
              </a:spcBef>
            </a:pPr>
            <a:endParaRPr sz="3150" dirty="0">
              <a:latin typeface="Times New Roman"/>
              <a:cs typeface="Times New Roman"/>
            </a:endParaRPr>
          </a:p>
          <a:p>
            <a:pPr marL="156210">
              <a:lnSpc>
                <a:spcPct val="100000"/>
              </a:lnSpc>
            </a:pPr>
            <a:r>
              <a:rPr sz="2400" b="1" spc="-5" dirty="0">
                <a:latin typeface="Times New Roman"/>
                <a:cs typeface="Times New Roman"/>
              </a:rPr>
              <a:t>Receiver</a:t>
            </a:r>
            <a:endParaRPr sz="2400" dirty="0">
              <a:latin typeface="Times New Roman"/>
              <a:cs typeface="Times New Roman"/>
            </a:endParaRPr>
          </a:p>
        </p:txBody>
      </p:sp>
      <p:sp>
        <p:nvSpPr>
          <p:cNvPr id="6" name="object 6"/>
          <p:cNvSpPr txBox="1"/>
          <p:nvPr/>
        </p:nvSpPr>
        <p:spPr>
          <a:xfrm>
            <a:off x="7886700" y="2667001"/>
            <a:ext cx="1885950" cy="994599"/>
          </a:xfrm>
          <a:prstGeom prst="roundRect">
            <a:avLst/>
          </a:prstGeom>
          <a:solidFill>
            <a:srgbClr val="CCFFCC"/>
          </a:solidFill>
          <a:ln w="9344">
            <a:solidFill>
              <a:schemeClr val="tx1"/>
            </a:solidFill>
          </a:ln>
        </p:spPr>
        <p:txBody>
          <a:bodyPr vert="horz" wrap="square" lIns="0" tIns="6350" rIns="0" bIns="0" rtlCol="0">
            <a:spAutoFit/>
          </a:bodyPr>
          <a:lstStyle/>
          <a:p>
            <a:pPr>
              <a:lnSpc>
                <a:spcPct val="100000"/>
              </a:lnSpc>
              <a:spcBef>
                <a:spcPts val="50"/>
              </a:spcBef>
            </a:pPr>
            <a:endParaRPr sz="3400" dirty="0">
              <a:latin typeface="Times New Roman"/>
              <a:cs typeface="Times New Roman"/>
            </a:endParaRPr>
          </a:p>
          <a:p>
            <a:pPr marL="15240" algn="ctr">
              <a:lnSpc>
                <a:spcPct val="100000"/>
              </a:lnSpc>
            </a:pPr>
            <a:r>
              <a:rPr sz="2400" b="1" spc="-5" dirty="0">
                <a:latin typeface="Times New Roman"/>
                <a:cs typeface="Times New Roman"/>
              </a:rPr>
              <a:t>Destination</a:t>
            </a:r>
            <a:endParaRPr sz="2400" dirty="0">
              <a:latin typeface="Times New Roman"/>
              <a:cs typeface="Times New Roman"/>
            </a:endParaRPr>
          </a:p>
        </p:txBody>
      </p:sp>
      <p:grpSp>
        <p:nvGrpSpPr>
          <p:cNvPr id="7" name="object 7"/>
          <p:cNvGrpSpPr/>
          <p:nvPr/>
        </p:nvGrpSpPr>
        <p:grpSpPr>
          <a:xfrm>
            <a:off x="3766543" y="2128840"/>
            <a:ext cx="96441" cy="1990725"/>
            <a:chOff x="3348037" y="2128837"/>
            <a:chExt cx="85725" cy="1990725"/>
          </a:xfrm>
          <a:solidFill>
            <a:srgbClr val="28EEF8"/>
          </a:solidFill>
        </p:grpSpPr>
        <p:sp>
          <p:nvSpPr>
            <p:cNvPr id="8" name="object 8"/>
            <p:cNvSpPr/>
            <p:nvPr/>
          </p:nvSpPr>
          <p:spPr>
            <a:xfrm>
              <a:off x="3352800" y="2133600"/>
              <a:ext cx="76200" cy="1981200"/>
            </a:xfrm>
            <a:custGeom>
              <a:avLst/>
              <a:gdLst/>
              <a:ahLst/>
              <a:cxnLst/>
              <a:rect l="l" t="t" r="r" b="b"/>
              <a:pathLst>
                <a:path w="76200" h="1981200">
                  <a:moveTo>
                    <a:pt x="38100" y="0"/>
                  </a:moveTo>
                  <a:lnTo>
                    <a:pt x="25847" y="49011"/>
                  </a:lnTo>
                  <a:lnTo>
                    <a:pt x="20349" y="107636"/>
                  </a:lnTo>
                  <a:lnTo>
                    <a:pt x="15361" y="186659"/>
                  </a:lnTo>
                  <a:lnTo>
                    <a:pt x="13081" y="233270"/>
                  </a:lnTo>
                  <a:lnTo>
                    <a:pt x="10953" y="284321"/>
                  </a:lnTo>
                  <a:lnTo>
                    <a:pt x="8988" y="339591"/>
                  </a:lnTo>
                  <a:lnTo>
                    <a:pt x="7193" y="398861"/>
                  </a:lnTo>
                  <a:lnTo>
                    <a:pt x="5577" y="461910"/>
                  </a:lnTo>
                  <a:lnTo>
                    <a:pt x="4149" y="528519"/>
                  </a:lnTo>
                  <a:lnTo>
                    <a:pt x="2917" y="598467"/>
                  </a:lnTo>
                  <a:lnTo>
                    <a:pt x="1889" y="671535"/>
                  </a:lnTo>
                  <a:lnTo>
                    <a:pt x="483" y="826148"/>
                  </a:lnTo>
                  <a:lnTo>
                    <a:pt x="0" y="990600"/>
                  </a:lnTo>
                  <a:lnTo>
                    <a:pt x="483" y="1154742"/>
                  </a:lnTo>
                  <a:lnTo>
                    <a:pt x="1889" y="1309176"/>
                  </a:lnTo>
                  <a:lnTo>
                    <a:pt x="4149" y="1452120"/>
                  </a:lnTo>
                  <a:lnTo>
                    <a:pt x="5577" y="1518726"/>
                  </a:lnTo>
                  <a:lnTo>
                    <a:pt x="7193" y="1581790"/>
                  </a:lnTo>
                  <a:lnTo>
                    <a:pt x="8988" y="1641089"/>
                  </a:lnTo>
                  <a:lnTo>
                    <a:pt x="10953" y="1696402"/>
                  </a:lnTo>
                  <a:lnTo>
                    <a:pt x="13081" y="1747505"/>
                  </a:lnTo>
                  <a:lnTo>
                    <a:pt x="15361" y="1794174"/>
                  </a:lnTo>
                  <a:lnTo>
                    <a:pt x="17787" y="1836188"/>
                  </a:lnTo>
                  <a:lnTo>
                    <a:pt x="23038" y="1905357"/>
                  </a:lnTo>
                  <a:lnTo>
                    <a:pt x="28765" y="1953227"/>
                  </a:lnTo>
                  <a:lnTo>
                    <a:pt x="38100" y="1981200"/>
                  </a:lnTo>
                  <a:lnTo>
                    <a:pt x="41298" y="1978017"/>
                  </a:lnTo>
                  <a:lnTo>
                    <a:pt x="50352" y="1932066"/>
                  </a:lnTo>
                  <a:lnTo>
                    <a:pt x="55850" y="1873323"/>
                  </a:lnTo>
                  <a:lnTo>
                    <a:pt x="60838" y="1794174"/>
                  </a:lnTo>
                  <a:lnTo>
                    <a:pt x="63118" y="1747505"/>
                  </a:lnTo>
                  <a:lnTo>
                    <a:pt x="65246" y="1696402"/>
                  </a:lnTo>
                  <a:lnTo>
                    <a:pt x="67211" y="1641089"/>
                  </a:lnTo>
                  <a:lnTo>
                    <a:pt x="69006" y="1581790"/>
                  </a:lnTo>
                  <a:lnTo>
                    <a:pt x="70622" y="1518726"/>
                  </a:lnTo>
                  <a:lnTo>
                    <a:pt x="72050" y="1452120"/>
                  </a:lnTo>
                  <a:lnTo>
                    <a:pt x="73282" y="1382196"/>
                  </a:lnTo>
                  <a:lnTo>
                    <a:pt x="75124" y="1233284"/>
                  </a:lnTo>
                  <a:lnTo>
                    <a:pt x="76077" y="1073773"/>
                  </a:lnTo>
                  <a:lnTo>
                    <a:pt x="76077" y="907254"/>
                  </a:lnTo>
                  <a:lnTo>
                    <a:pt x="75124" y="747502"/>
                  </a:lnTo>
                  <a:lnTo>
                    <a:pt x="73282" y="598467"/>
                  </a:lnTo>
                  <a:lnTo>
                    <a:pt x="72050" y="528519"/>
                  </a:lnTo>
                  <a:lnTo>
                    <a:pt x="70622" y="461910"/>
                  </a:lnTo>
                  <a:lnTo>
                    <a:pt x="69006" y="398861"/>
                  </a:lnTo>
                  <a:lnTo>
                    <a:pt x="67211" y="339591"/>
                  </a:lnTo>
                  <a:lnTo>
                    <a:pt x="65246" y="284321"/>
                  </a:lnTo>
                  <a:lnTo>
                    <a:pt x="63118" y="233270"/>
                  </a:lnTo>
                  <a:lnTo>
                    <a:pt x="60838" y="186659"/>
                  </a:lnTo>
                  <a:lnTo>
                    <a:pt x="58412" y="144708"/>
                  </a:lnTo>
                  <a:lnTo>
                    <a:pt x="53161" y="75664"/>
                  </a:lnTo>
                  <a:lnTo>
                    <a:pt x="47434" y="27899"/>
                  </a:lnTo>
                  <a:lnTo>
                    <a:pt x="38100" y="0"/>
                  </a:lnTo>
                  <a:close/>
                </a:path>
              </a:pathLst>
            </a:custGeom>
            <a:grpFill/>
            <a:ln>
              <a:solidFill>
                <a:schemeClr val="tx1"/>
              </a:solidFill>
            </a:ln>
          </p:spPr>
          <p:txBody>
            <a:bodyPr wrap="square" lIns="0" tIns="0" rIns="0" bIns="0" rtlCol="0"/>
            <a:lstStyle/>
            <a:p>
              <a:endParaRPr/>
            </a:p>
          </p:txBody>
        </p:sp>
        <p:sp>
          <p:nvSpPr>
            <p:cNvPr id="9" name="object 9"/>
            <p:cNvSpPr/>
            <p:nvPr/>
          </p:nvSpPr>
          <p:spPr>
            <a:xfrm>
              <a:off x="3352800" y="2133600"/>
              <a:ext cx="76200" cy="1981200"/>
            </a:xfrm>
            <a:custGeom>
              <a:avLst/>
              <a:gdLst/>
              <a:ahLst/>
              <a:cxnLst/>
              <a:rect l="l" t="t" r="r" b="b"/>
              <a:pathLst>
                <a:path w="76200" h="1981200">
                  <a:moveTo>
                    <a:pt x="38100" y="0"/>
                  </a:moveTo>
                  <a:lnTo>
                    <a:pt x="50352" y="49011"/>
                  </a:lnTo>
                  <a:lnTo>
                    <a:pt x="55850" y="107636"/>
                  </a:lnTo>
                  <a:lnTo>
                    <a:pt x="60838" y="186659"/>
                  </a:lnTo>
                  <a:lnTo>
                    <a:pt x="63118" y="233270"/>
                  </a:lnTo>
                  <a:lnTo>
                    <a:pt x="65246" y="284321"/>
                  </a:lnTo>
                  <a:lnTo>
                    <a:pt x="67211" y="339591"/>
                  </a:lnTo>
                  <a:lnTo>
                    <a:pt x="69006" y="398861"/>
                  </a:lnTo>
                  <a:lnTo>
                    <a:pt x="70622" y="461910"/>
                  </a:lnTo>
                  <a:lnTo>
                    <a:pt x="72050" y="528519"/>
                  </a:lnTo>
                  <a:lnTo>
                    <a:pt x="73282" y="598467"/>
                  </a:lnTo>
                  <a:lnTo>
                    <a:pt x="74310" y="671535"/>
                  </a:lnTo>
                  <a:lnTo>
                    <a:pt x="75124" y="747502"/>
                  </a:lnTo>
                  <a:lnTo>
                    <a:pt x="75716" y="826148"/>
                  </a:lnTo>
                  <a:lnTo>
                    <a:pt x="76077" y="907254"/>
                  </a:lnTo>
                  <a:lnTo>
                    <a:pt x="76200" y="990600"/>
                  </a:lnTo>
                  <a:lnTo>
                    <a:pt x="76077" y="1073773"/>
                  </a:lnTo>
                  <a:lnTo>
                    <a:pt x="75716" y="1154742"/>
                  </a:lnTo>
                  <a:lnTo>
                    <a:pt x="75124" y="1233284"/>
                  </a:lnTo>
                  <a:lnTo>
                    <a:pt x="74310" y="1309176"/>
                  </a:lnTo>
                  <a:lnTo>
                    <a:pt x="73282" y="1382196"/>
                  </a:lnTo>
                  <a:lnTo>
                    <a:pt x="72050" y="1452120"/>
                  </a:lnTo>
                  <a:lnTo>
                    <a:pt x="70622" y="1518726"/>
                  </a:lnTo>
                  <a:lnTo>
                    <a:pt x="69006" y="1581790"/>
                  </a:lnTo>
                  <a:lnTo>
                    <a:pt x="67211" y="1641089"/>
                  </a:lnTo>
                  <a:lnTo>
                    <a:pt x="65246" y="1696402"/>
                  </a:lnTo>
                  <a:lnTo>
                    <a:pt x="63118" y="1747505"/>
                  </a:lnTo>
                  <a:lnTo>
                    <a:pt x="60838" y="1794174"/>
                  </a:lnTo>
                  <a:lnTo>
                    <a:pt x="58412" y="1836188"/>
                  </a:lnTo>
                  <a:lnTo>
                    <a:pt x="53161" y="1905357"/>
                  </a:lnTo>
                  <a:lnTo>
                    <a:pt x="47434" y="1953227"/>
                  </a:lnTo>
                  <a:lnTo>
                    <a:pt x="38100" y="1981200"/>
                  </a:lnTo>
                  <a:lnTo>
                    <a:pt x="34901" y="1978017"/>
                  </a:lnTo>
                  <a:lnTo>
                    <a:pt x="25847" y="1932066"/>
                  </a:lnTo>
                  <a:lnTo>
                    <a:pt x="20349" y="1873323"/>
                  </a:lnTo>
                  <a:lnTo>
                    <a:pt x="15361" y="1794174"/>
                  </a:lnTo>
                  <a:lnTo>
                    <a:pt x="13081" y="1747505"/>
                  </a:lnTo>
                  <a:lnTo>
                    <a:pt x="10953" y="1696402"/>
                  </a:lnTo>
                  <a:lnTo>
                    <a:pt x="8988" y="1641089"/>
                  </a:lnTo>
                  <a:lnTo>
                    <a:pt x="7193" y="1581790"/>
                  </a:lnTo>
                  <a:lnTo>
                    <a:pt x="5577" y="1518726"/>
                  </a:lnTo>
                  <a:lnTo>
                    <a:pt x="4149" y="1452120"/>
                  </a:lnTo>
                  <a:lnTo>
                    <a:pt x="2917" y="1382196"/>
                  </a:lnTo>
                  <a:lnTo>
                    <a:pt x="1889" y="1309176"/>
                  </a:lnTo>
                  <a:lnTo>
                    <a:pt x="1075" y="1233284"/>
                  </a:lnTo>
                  <a:lnTo>
                    <a:pt x="483" y="1154742"/>
                  </a:lnTo>
                  <a:lnTo>
                    <a:pt x="122" y="1073773"/>
                  </a:lnTo>
                  <a:lnTo>
                    <a:pt x="0" y="990600"/>
                  </a:lnTo>
                  <a:lnTo>
                    <a:pt x="122" y="907254"/>
                  </a:lnTo>
                  <a:lnTo>
                    <a:pt x="483" y="826148"/>
                  </a:lnTo>
                  <a:lnTo>
                    <a:pt x="1075" y="747502"/>
                  </a:lnTo>
                  <a:lnTo>
                    <a:pt x="1889" y="671535"/>
                  </a:lnTo>
                  <a:lnTo>
                    <a:pt x="2917" y="598467"/>
                  </a:lnTo>
                  <a:lnTo>
                    <a:pt x="4149" y="528519"/>
                  </a:lnTo>
                  <a:lnTo>
                    <a:pt x="5577" y="461910"/>
                  </a:lnTo>
                  <a:lnTo>
                    <a:pt x="7193" y="398861"/>
                  </a:lnTo>
                  <a:lnTo>
                    <a:pt x="8988" y="339591"/>
                  </a:lnTo>
                  <a:lnTo>
                    <a:pt x="10953" y="284321"/>
                  </a:lnTo>
                  <a:lnTo>
                    <a:pt x="13081" y="233270"/>
                  </a:lnTo>
                  <a:lnTo>
                    <a:pt x="15361" y="186659"/>
                  </a:lnTo>
                  <a:lnTo>
                    <a:pt x="17787" y="144708"/>
                  </a:lnTo>
                  <a:lnTo>
                    <a:pt x="23038" y="75664"/>
                  </a:lnTo>
                  <a:lnTo>
                    <a:pt x="28765" y="27899"/>
                  </a:lnTo>
                  <a:lnTo>
                    <a:pt x="38100" y="0"/>
                  </a:lnTo>
                  <a:close/>
                </a:path>
                <a:path w="76200" h="1981200">
                  <a:moveTo>
                    <a:pt x="0" y="0"/>
                  </a:moveTo>
                  <a:lnTo>
                    <a:pt x="0" y="0"/>
                  </a:lnTo>
                </a:path>
                <a:path w="76200" h="1981200">
                  <a:moveTo>
                    <a:pt x="76200" y="1981200"/>
                  </a:moveTo>
                  <a:lnTo>
                    <a:pt x="76200" y="1981200"/>
                  </a:lnTo>
                </a:path>
              </a:pathLst>
            </a:custGeom>
            <a:grpFill/>
            <a:ln w="9344">
              <a:solidFill>
                <a:schemeClr val="tx1"/>
              </a:solidFill>
            </a:ln>
          </p:spPr>
          <p:txBody>
            <a:bodyPr wrap="square" lIns="0" tIns="0" rIns="0" bIns="0" rtlCol="0"/>
            <a:lstStyle/>
            <a:p>
              <a:endParaRPr/>
            </a:p>
          </p:txBody>
        </p:sp>
      </p:grpSp>
      <p:grpSp>
        <p:nvGrpSpPr>
          <p:cNvPr id="10" name="object 10"/>
          <p:cNvGrpSpPr/>
          <p:nvPr/>
        </p:nvGrpSpPr>
        <p:grpSpPr>
          <a:xfrm>
            <a:off x="7029450" y="2133601"/>
            <a:ext cx="96441" cy="1990725"/>
            <a:chOff x="6091237" y="2128837"/>
            <a:chExt cx="85725" cy="1990725"/>
          </a:xfrm>
          <a:solidFill>
            <a:srgbClr val="28EEF8"/>
          </a:solidFill>
        </p:grpSpPr>
        <p:sp>
          <p:nvSpPr>
            <p:cNvPr id="11" name="object 11"/>
            <p:cNvSpPr/>
            <p:nvPr/>
          </p:nvSpPr>
          <p:spPr>
            <a:xfrm>
              <a:off x="6096000" y="2133600"/>
              <a:ext cx="76200" cy="1981200"/>
            </a:xfrm>
            <a:custGeom>
              <a:avLst/>
              <a:gdLst/>
              <a:ahLst/>
              <a:cxnLst/>
              <a:rect l="l" t="t" r="r" b="b"/>
              <a:pathLst>
                <a:path w="76200" h="1981200">
                  <a:moveTo>
                    <a:pt x="38100" y="0"/>
                  </a:moveTo>
                  <a:lnTo>
                    <a:pt x="25847" y="49011"/>
                  </a:lnTo>
                  <a:lnTo>
                    <a:pt x="20349" y="107636"/>
                  </a:lnTo>
                  <a:lnTo>
                    <a:pt x="15361" y="186659"/>
                  </a:lnTo>
                  <a:lnTo>
                    <a:pt x="13081" y="233270"/>
                  </a:lnTo>
                  <a:lnTo>
                    <a:pt x="10953" y="284321"/>
                  </a:lnTo>
                  <a:lnTo>
                    <a:pt x="8988" y="339591"/>
                  </a:lnTo>
                  <a:lnTo>
                    <a:pt x="7193" y="398861"/>
                  </a:lnTo>
                  <a:lnTo>
                    <a:pt x="5577" y="461910"/>
                  </a:lnTo>
                  <a:lnTo>
                    <a:pt x="4149" y="528519"/>
                  </a:lnTo>
                  <a:lnTo>
                    <a:pt x="2917" y="598467"/>
                  </a:lnTo>
                  <a:lnTo>
                    <a:pt x="1889" y="671535"/>
                  </a:lnTo>
                  <a:lnTo>
                    <a:pt x="483" y="826148"/>
                  </a:lnTo>
                  <a:lnTo>
                    <a:pt x="0" y="990600"/>
                  </a:lnTo>
                  <a:lnTo>
                    <a:pt x="483" y="1154742"/>
                  </a:lnTo>
                  <a:lnTo>
                    <a:pt x="1889" y="1309176"/>
                  </a:lnTo>
                  <a:lnTo>
                    <a:pt x="4149" y="1452120"/>
                  </a:lnTo>
                  <a:lnTo>
                    <a:pt x="5577" y="1518726"/>
                  </a:lnTo>
                  <a:lnTo>
                    <a:pt x="7193" y="1581790"/>
                  </a:lnTo>
                  <a:lnTo>
                    <a:pt x="8988" y="1641089"/>
                  </a:lnTo>
                  <a:lnTo>
                    <a:pt x="10953" y="1696402"/>
                  </a:lnTo>
                  <a:lnTo>
                    <a:pt x="13081" y="1747505"/>
                  </a:lnTo>
                  <a:lnTo>
                    <a:pt x="15361" y="1794174"/>
                  </a:lnTo>
                  <a:lnTo>
                    <a:pt x="17787" y="1836188"/>
                  </a:lnTo>
                  <a:lnTo>
                    <a:pt x="23038" y="1905357"/>
                  </a:lnTo>
                  <a:lnTo>
                    <a:pt x="28765" y="1953227"/>
                  </a:lnTo>
                  <a:lnTo>
                    <a:pt x="38100" y="1981200"/>
                  </a:lnTo>
                  <a:lnTo>
                    <a:pt x="41298" y="1978017"/>
                  </a:lnTo>
                  <a:lnTo>
                    <a:pt x="50352" y="1932066"/>
                  </a:lnTo>
                  <a:lnTo>
                    <a:pt x="55850" y="1873323"/>
                  </a:lnTo>
                  <a:lnTo>
                    <a:pt x="60838" y="1794174"/>
                  </a:lnTo>
                  <a:lnTo>
                    <a:pt x="63118" y="1747505"/>
                  </a:lnTo>
                  <a:lnTo>
                    <a:pt x="65246" y="1696402"/>
                  </a:lnTo>
                  <a:lnTo>
                    <a:pt x="67211" y="1641089"/>
                  </a:lnTo>
                  <a:lnTo>
                    <a:pt x="69006" y="1581790"/>
                  </a:lnTo>
                  <a:lnTo>
                    <a:pt x="70622" y="1518726"/>
                  </a:lnTo>
                  <a:lnTo>
                    <a:pt x="72050" y="1452120"/>
                  </a:lnTo>
                  <a:lnTo>
                    <a:pt x="73282" y="1382196"/>
                  </a:lnTo>
                  <a:lnTo>
                    <a:pt x="75124" y="1233284"/>
                  </a:lnTo>
                  <a:lnTo>
                    <a:pt x="76077" y="1073773"/>
                  </a:lnTo>
                  <a:lnTo>
                    <a:pt x="76077" y="907254"/>
                  </a:lnTo>
                  <a:lnTo>
                    <a:pt x="75124" y="747502"/>
                  </a:lnTo>
                  <a:lnTo>
                    <a:pt x="73282" y="598467"/>
                  </a:lnTo>
                  <a:lnTo>
                    <a:pt x="72050" y="528519"/>
                  </a:lnTo>
                  <a:lnTo>
                    <a:pt x="70622" y="461910"/>
                  </a:lnTo>
                  <a:lnTo>
                    <a:pt x="69006" y="398861"/>
                  </a:lnTo>
                  <a:lnTo>
                    <a:pt x="67211" y="339591"/>
                  </a:lnTo>
                  <a:lnTo>
                    <a:pt x="65246" y="284321"/>
                  </a:lnTo>
                  <a:lnTo>
                    <a:pt x="63118" y="233270"/>
                  </a:lnTo>
                  <a:lnTo>
                    <a:pt x="60838" y="186659"/>
                  </a:lnTo>
                  <a:lnTo>
                    <a:pt x="58412" y="144708"/>
                  </a:lnTo>
                  <a:lnTo>
                    <a:pt x="53161" y="75664"/>
                  </a:lnTo>
                  <a:lnTo>
                    <a:pt x="47434" y="27899"/>
                  </a:lnTo>
                  <a:lnTo>
                    <a:pt x="38100" y="0"/>
                  </a:lnTo>
                  <a:close/>
                </a:path>
              </a:pathLst>
            </a:custGeom>
            <a:grpFill/>
            <a:ln>
              <a:solidFill>
                <a:schemeClr val="tx1"/>
              </a:solidFill>
            </a:ln>
          </p:spPr>
          <p:txBody>
            <a:bodyPr wrap="square" lIns="0" tIns="0" rIns="0" bIns="0" rtlCol="0"/>
            <a:lstStyle/>
            <a:p>
              <a:endParaRPr/>
            </a:p>
          </p:txBody>
        </p:sp>
        <p:sp>
          <p:nvSpPr>
            <p:cNvPr id="12" name="object 12"/>
            <p:cNvSpPr/>
            <p:nvPr/>
          </p:nvSpPr>
          <p:spPr>
            <a:xfrm>
              <a:off x="6096000" y="2133600"/>
              <a:ext cx="76200" cy="1981200"/>
            </a:xfrm>
            <a:custGeom>
              <a:avLst/>
              <a:gdLst/>
              <a:ahLst/>
              <a:cxnLst/>
              <a:rect l="l" t="t" r="r" b="b"/>
              <a:pathLst>
                <a:path w="76200" h="1981200">
                  <a:moveTo>
                    <a:pt x="38100" y="0"/>
                  </a:moveTo>
                  <a:lnTo>
                    <a:pt x="50352" y="49011"/>
                  </a:lnTo>
                  <a:lnTo>
                    <a:pt x="55850" y="107636"/>
                  </a:lnTo>
                  <a:lnTo>
                    <a:pt x="60838" y="186659"/>
                  </a:lnTo>
                  <a:lnTo>
                    <a:pt x="63118" y="233270"/>
                  </a:lnTo>
                  <a:lnTo>
                    <a:pt x="65246" y="284321"/>
                  </a:lnTo>
                  <a:lnTo>
                    <a:pt x="67211" y="339591"/>
                  </a:lnTo>
                  <a:lnTo>
                    <a:pt x="69006" y="398861"/>
                  </a:lnTo>
                  <a:lnTo>
                    <a:pt x="70622" y="461910"/>
                  </a:lnTo>
                  <a:lnTo>
                    <a:pt x="72050" y="528519"/>
                  </a:lnTo>
                  <a:lnTo>
                    <a:pt x="73282" y="598467"/>
                  </a:lnTo>
                  <a:lnTo>
                    <a:pt x="74310" y="671535"/>
                  </a:lnTo>
                  <a:lnTo>
                    <a:pt x="75124" y="747502"/>
                  </a:lnTo>
                  <a:lnTo>
                    <a:pt x="75716" y="826148"/>
                  </a:lnTo>
                  <a:lnTo>
                    <a:pt x="76077" y="907254"/>
                  </a:lnTo>
                  <a:lnTo>
                    <a:pt x="76200" y="990600"/>
                  </a:lnTo>
                  <a:lnTo>
                    <a:pt x="76077" y="1073773"/>
                  </a:lnTo>
                  <a:lnTo>
                    <a:pt x="75716" y="1154742"/>
                  </a:lnTo>
                  <a:lnTo>
                    <a:pt x="75124" y="1233284"/>
                  </a:lnTo>
                  <a:lnTo>
                    <a:pt x="74310" y="1309176"/>
                  </a:lnTo>
                  <a:lnTo>
                    <a:pt x="73282" y="1382196"/>
                  </a:lnTo>
                  <a:lnTo>
                    <a:pt x="72050" y="1452120"/>
                  </a:lnTo>
                  <a:lnTo>
                    <a:pt x="70622" y="1518726"/>
                  </a:lnTo>
                  <a:lnTo>
                    <a:pt x="69006" y="1581790"/>
                  </a:lnTo>
                  <a:lnTo>
                    <a:pt x="67211" y="1641089"/>
                  </a:lnTo>
                  <a:lnTo>
                    <a:pt x="65246" y="1696402"/>
                  </a:lnTo>
                  <a:lnTo>
                    <a:pt x="63118" y="1747505"/>
                  </a:lnTo>
                  <a:lnTo>
                    <a:pt x="60838" y="1794174"/>
                  </a:lnTo>
                  <a:lnTo>
                    <a:pt x="58412" y="1836188"/>
                  </a:lnTo>
                  <a:lnTo>
                    <a:pt x="53161" y="1905357"/>
                  </a:lnTo>
                  <a:lnTo>
                    <a:pt x="47434" y="1953227"/>
                  </a:lnTo>
                  <a:lnTo>
                    <a:pt x="38100" y="1981200"/>
                  </a:lnTo>
                  <a:lnTo>
                    <a:pt x="34901" y="1978017"/>
                  </a:lnTo>
                  <a:lnTo>
                    <a:pt x="25847" y="1932066"/>
                  </a:lnTo>
                  <a:lnTo>
                    <a:pt x="20349" y="1873323"/>
                  </a:lnTo>
                  <a:lnTo>
                    <a:pt x="15361" y="1794174"/>
                  </a:lnTo>
                  <a:lnTo>
                    <a:pt x="13081" y="1747505"/>
                  </a:lnTo>
                  <a:lnTo>
                    <a:pt x="10953" y="1696402"/>
                  </a:lnTo>
                  <a:lnTo>
                    <a:pt x="8988" y="1641089"/>
                  </a:lnTo>
                  <a:lnTo>
                    <a:pt x="7193" y="1581790"/>
                  </a:lnTo>
                  <a:lnTo>
                    <a:pt x="5577" y="1518726"/>
                  </a:lnTo>
                  <a:lnTo>
                    <a:pt x="4149" y="1452120"/>
                  </a:lnTo>
                  <a:lnTo>
                    <a:pt x="2917" y="1382196"/>
                  </a:lnTo>
                  <a:lnTo>
                    <a:pt x="1889" y="1309176"/>
                  </a:lnTo>
                  <a:lnTo>
                    <a:pt x="1075" y="1233284"/>
                  </a:lnTo>
                  <a:lnTo>
                    <a:pt x="483" y="1154742"/>
                  </a:lnTo>
                  <a:lnTo>
                    <a:pt x="122" y="1073773"/>
                  </a:lnTo>
                  <a:lnTo>
                    <a:pt x="0" y="990600"/>
                  </a:lnTo>
                  <a:lnTo>
                    <a:pt x="122" y="907254"/>
                  </a:lnTo>
                  <a:lnTo>
                    <a:pt x="483" y="826148"/>
                  </a:lnTo>
                  <a:lnTo>
                    <a:pt x="1075" y="747502"/>
                  </a:lnTo>
                  <a:lnTo>
                    <a:pt x="1889" y="671535"/>
                  </a:lnTo>
                  <a:lnTo>
                    <a:pt x="2917" y="598467"/>
                  </a:lnTo>
                  <a:lnTo>
                    <a:pt x="4149" y="528519"/>
                  </a:lnTo>
                  <a:lnTo>
                    <a:pt x="5577" y="461910"/>
                  </a:lnTo>
                  <a:lnTo>
                    <a:pt x="7193" y="398861"/>
                  </a:lnTo>
                  <a:lnTo>
                    <a:pt x="8988" y="339591"/>
                  </a:lnTo>
                  <a:lnTo>
                    <a:pt x="10953" y="284321"/>
                  </a:lnTo>
                  <a:lnTo>
                    <a:pt x="13081" y="233270"/>
                  </a:lnTo>
                  <a:lnTo>
                    <a:pt x="15361" y="186659"/>
                  </a:lnTo>
                  <a:lnTo>
                    <a:pt x="17787" y="144708"/>
                  </a:lnTo>
                  <a:lnTo>
                    <a:pt x="23038" y="75664"/>
                  </a:lnTo>
                  <a:lnTo>
                    <a:pt x="28765" y="27899"/>
                  </a:lnTo>
                  <a:lnTo>
                    <a:pt x="38100" y="0"/>
                  </a:lnTo>
                  <a:close/>
                </a:path>
                <a:path w="76200" h="1981200">
                  <a:moveTo>
                    <a:pt x="0" y="0"/>
                  </a:moveTo>
                  <a:lnTo>
                    <a:pt x="0" y="0"/>
                  </a:lnTo>
                </a:path>
                <a:path w="76200" h="1981200">
                  <a:moveTo>
                    <a:pt x="76200" y="1981200"/>
                  </a:moveTo>
                  <a:lnTo>
                    <a:pt x="76200" y="1981200"/>
                  </a:lnTo>
                </a:path>
              </a:pathLst>
            </a:custGeom>
            <a:grpFill/>
            <a:ln w="9344">
              <a:solidFill>
                <a:schemeClr val="tx1"/>
              </a:solidFill>
            </a:ln>
          </p:spPr>
          <p:txBody>
            <a:bodyPr wrap="square" lIns="0" tIns="0" rIns="0" bIns="0" rtlCol="0"/>
            <a:lstStyle/>
            <a:p>
              <a:endParaRPr/>
            </a:p>
          </p:txBody>
        </p:sp>
      </p:grpSp>
      <p:sp>
        <p:nvSpPr>
          <p:cNvPr id="13" name="object 13"/>
          <p:cNvSpPr txBox="1"/>
          <p:nvPr/>
        </p:nvSpPr>
        <p:spPr>
          <a:xfrm>
            <a:off x="3087529" y="4072890"/>
            <a:ext cx="962262" cy="391160"/>
          </a:xfrm>
          <a:prstGeom prst="rect">
            <a:avLst/>
          </a:prstGeom>
          <a:solidFill>
            <a:srgbClr val="FFFFCC"/>
          </a:solidFill>
          <a:ln>
            <a:solidFill>
              <a:schemeClr val="tx1"/>
            </a:solidFill>
          </a:ln>
        </p:spPr>
        <p:txBody>
          <a:bodyPr vert="horz" wrap="square" lIns="0" tIns="12700" rIns="0" bIns="0" rtlCol="0">
            <a:spAutoFit/>
          </a:bodyPr>
          <a:lstStyle/>
          <a:p>
            <a:pPr marL="12700">
              <a:lnSpc>
                <a:spcPct val="100000"/>
              </a:lnSpc>
              <a:spcBef>
                <a:spcPts val="100"/>
              </a:spcBef>
            </a:pPr>
            <a:r>
              <a:rPr sz="2400" b="1" dirty="0">
                <a:latin typeface="Times New Roman"/>
                <a:cs typeface="Times New Roman"/>
              </a:rPr>
              <a:t>M</a:t>
            </a:r>
            <a:r>
              <a:rPr sz="2400" b="1" spc="-5" dirty="0">
                <a:latin typeface="Times New Roman"/>
                <a:cs typeface="Times New Roman"/>
              </a:rPr>
              <a:t>e</a:t>
            </a:r>
            <a:r>
              <a:rPr sz="2400" b="1" dirty="0">
                <a:latin typeface="Times New Roman"/>
                <a:cs typeface="Times New Roman"/>
              </a:rPr>
              <a:t>dia</a:t>
            </a:r>
            <a:endParaRPr sz="2400" dirty="0">
              <a:latin typeface="Times New Roman"/>
              <a:cs typeface="Times New Roman"/>
            </a:endParaRPr>
          </a:p>
        </p:txBody>
      </p:sp>
      <p:sp>
        <p:nvSpPr>
          <p:cNvPr id="14" name="object 14"/>
          <p:cNvSpPr txBox="1"/>
          <p:nvPr/>
        </p:nvSpPr>
        <p:spPr>
          <a:xfrm>
            <a:off x="6943725" y="4072890"/>
            <a:ext cx="962978" cy="391160"/>
          </a:xfrm>
          <a:prstGeom prst="rect">
            <a:avLst/>
          </a:prstGeom>
          <a:solidFill>
            <a:srgbClr val="FFFFCC"/>
          </a:solidFill>
          <a:ln>
            <a:solidFill>
              <a:schemeClr val="tx1"/>
            </a:solidFill>
          </a:ln>
        </p:spPr>
        <p:txBody>
          <a:bodyPr vert="horz" wrap="square" lIns="0" tIns="12700" rIns="0" bIns="0" rtlCol="0">
            <a:spAutoFit/>
          </a:bodyPr>
          <a:lstStyle/>
          <a:p>
            <a:pPr marL="12700">
              <a:lnSpc>
                <a:spcPct val="100000"/>
              </a:lnSpc>
              <a:spcBef>
                <a:spcPts val="100"/>
              </a:spcBef>
            </a:pPr>
            <a:r>
              <a:rPr sz="2400" b="1" spc="5" dirty="0">
                <a:latin typeface="Times New Roman"/>
                <a:cs typeface="Times New Roman"/>
              </a:rPr>
              <a:t>W</a:t>
            </a:r>
            <a:r>
              <a:rPr sz="2400" b="1" dirty="0">
                <a:latin typeface="Times New Roman"/>
                <a:cs typeface="Times New Roman"/>
              </a:rPr>
              <a:t>OM</a:t>
            </a:r>
            <a:endParaRPr sz="2400" dirty="0">
              <a:latin typeface="Times New Roman"/>
              <a:cs typeface="Times New Roman"/>
            </a:endParaRPr>
          </a:p>
        </p:txBody>
      </p:sp>
      <p:sp>
        <p:nvSpPr>
          <p:cNvPr id="15" name="object 15"/>
          <p:cNvSpPr txBox="1"/>
          <p:nvPr/>
        </p:nvSpPr>
        <p:spPr>
          <a:xfrm>
            <a:off x="4030504" y="1863090"/>
            <a:ext cx="2800350" cy="391160"/>
          </a:xfrm>
          <a:prstGeom prst="rect">
            <a:avLst/>
          </a:prstGeom>
          <a:solidFill>
            <a:srgbClr val="FFFFCC"/>
          </a:solidFill>
          <a:ln>
            <a:solidFill>
              <a:schemeClr val="tx1"/>
            </a:solidFill>
          </a:ln>
        </p:spPr>
        <p:txBody>
          <a:bodyPr vert="horz" wrap="square" lIns="0" tIns="12700" rIns="0" bIns="0" rtlCol="0">
            <a:spAutoFit/>
          </a:bodyPr>
          <a:lstStyle/>
          <a:p>
            <a:pPr marL="12700">
              <a:lnSpc>
                <a:spcPct val="100000"/>
              </a:lnSpc>
              <a:spcBef>
                <a:spcPts val="100"/>
              </a:spcBef>
            </a:pPr>
            <a:r>
              <a:rPr sz="2400" b="1" spc="-5" dirty="0">
                <a:latin typeface="Times New Roman"/>
                <a:cs typeface="Times New Roman"/>
              </a:rPr>
              <a:t>Perception</a:t>
            </a:r>
            <a:r>
              <a:rPr sz="2400" b="1" spc="-40" dirty="0">
                <a:latin typeface="Times New Roman"/>
                <a:cs typeface="Times New Roman"/>
              </a:rPr>
              <a:t> </a:t>
            </a:r>
            <a:r>
              <a:rPr sz="2400" b="1" spc="-5" dirty="0">
                <a:latin typeface="Times New Roman"/>
                <a:cs typeface="Times New Roman"/>
              </a:rPr>
              <a:t>Process</a:t>
            </a:r>
            <a:endParaRPr sz="2400" dirty="0">
              <a:latin typeface="Times New Roman"/>
              <a:cs typeface="Times New Roman"/>
            </a:endParaRPr>
          </a:p>
        </p:txBody>
      </p:sp>
      <p:grpSp>
        <p:nvGrpSpPr>
          <p:cNvPr id="16" name="object 16"/>
          <p:cNvGrpSpPr/>
          <p:nvPr/>
        </p:nvGrpSpPr>
        <p:grpSpPr>
          <a:xfrm>
            <a:off x="1628775" y="3390901"/>
            <a:ext cx="2486025" cy="45719"/>
            <a:chOff x="2209800" y="3390900"/>
            <a:chExt cx="1447800" cy="76200"/>
          </a:xfrm>
          <a:solidFill>
            <a:srgbClr val="28EEF8"/>
          </a:solidFill>
        </p:grpSpPr>
        <p:sp>
          <p:nvSpPr>
            <p:cNvPr id="17" name="object 17"/>
            <p:cNvSpPr/>
            <p:nvPr/>
          </p:nvSpPr>
          <p:spPr>
            <a:xfrm>
              <a:off x="2209800" y="3429000"/>
              <a:ext cx="1376680" cy="0"/>
            </a:xfrm>
            <a:custGeom>
              <a:avLst/>
              <a:gdLst/>
              <a:ahLst/>
              <a:cxnLst/>
              <a:rect l="l" t="t" r="r" b="b"/>
              <a:pathLst>
                <a:path w="1376679">
                  <a:moveTo>
                    <a:pt x="0" y="0"/>
                  </a:moveTo>
                  <a:lnTo>
                    <a:pt x="1376679" y="0"/>
                  </a:lnTo>
                </a:path>
              </a:pathLst>
            </a:custGeom>
            <a:grpFill/>
            <a:ln w="8890">
              <a:solidFill>
                <a:schemeClr val="tx1"/>
              </a:solidFill>
            </a:ln>
          </p:spPr>
          <p:txBody>
            <a:bodyPr wrap="square" lIns="0" tIns="0" rIns="0" bIns="0" rtlCol="0"/>
            <a:lstStyle/>
            <a:p>
              <a:endParaRPr/>
            </a:p>
          </p:txBody>
        </p:sp>
        <p:sp>
          <p:nvSpPr>
            <p:cNvPr id="18" name="object 18"/>
            <p:cNvSpPr/>
            <p:nvPr/>
          </p:nvSpPr>
          <p:spPr>
            <a:xfrm>
              <a:off x="3581400" y="3390900"/>
              <a:ext cx="76200" cy="76200"/>
            </a:xfrm>
            <a:custGeom>
              <a:avLst/>
              <a:gdLst/>
              <a:ahLst/>
              <a:cxnLst/>
              <a:rect l="l" t="t" r="r" b="b"/>
              <a:pathLst>
                <a:path w="76200" h="76200">
                  <a:moveTo>
                    <a:pt x="0" y="0"/>
                  </a:moveTo>
                  <a:lnTo>
                    <a:pt x="0" y="76200"/>
                  </a:lnTo>
                  <a:lnTo>
                    <a:pt x="76200" y="38100"/>
                  </a:lnTo>
                  <a:lnTo>
                    <a:pt x="0" y="0"/>
                  </a:lnTo>
                  <a:close/>
                </a:path>
              </a:pathLst>
            </a:custGeom>
            <a:grpFill/>
            <a:ln>
              <a:solidFill>
                <a:schemeClr val="tx1"/>
              </a:solidFill>
            </a:ln>
          </p:spPr>
          <p:txBody>
            <a:bodyPr wrap="square" lIns="0" tIns="0" rIns="0" bIns="0" rtlCol="0"/>
            <a:lstStyle/>
            <a:p>
              <a:endParaRPr/>
            </a:p>
          </p:txBody>
        </p:sp>
      </p:grpSp>
      <p:grpSp>
        <p:nvGrpSpPr>
          <p:cNvPr id="19" name="object 19"/>
          <p:cNvGrpSpPr/>
          <p:nvPr/>
        </p:nvGrpSpPr>
        <p:grpSpPr>
          <a:xfrm>
            <a:off x="5657850" y="3352800"/>
            <a:ext cx="2228850" cy="228600"/>
            <a:chOff x="5181600" y="3390900"/>
            <a:chExt cx="1371600" cy="76200"/>
          </a:xfrm>
          <a:solidFill>
            <a:srgbClr val="28EEF8"/>
          </a:solidFill>
        </p:grpSpPr>
        <p:sp>
          <p:nvSpPr>
            <p:cNvPr id="20" name="object 20"/>
            <p:cNvSpPr/>
            <p:nvPr/>
          </p:nvSpPr>
          <p:spPr>
            <a:xfrm>
              <a:off x="5181600" y="3429000"/>
              <a:ext cx="1300480" cy="0"/>
            </a:xfrm>
            <a:custGeom>
              <a:avLst/>
              <a:gdLst/>
              <a:ahLst/>
              <a:cxnLst/>
              <a:rect l="l" t="t" r="r" b="b"/>
              <a:pathLst>
                <a:path w="1300479">
                  <a:moveTo>
                    <a:pt x="0" y="0"/>
                  </a:moveTo>
                  <a:lnTo>
                    <a:pt x="1300479" y="0"/>
                  </a:lnTo>
                </a:path>
              </a:pathLst>
            </a:custGeom>
            <a:grpFill/>
            <a:ln w="8890">
              <a:solidFill>
                <a:schemeClr val="tx1"/>
              </a:solidFill>
            </a:ln>
          </p:spPr>
          <p:txBody>
            <a:bodyPr wrap="square" lIns="0" tIns="0" rIns="0" bIns="0" rtlCol="0"/>
            <a:lstStyle/>
            <a:p>
              <a:endParaRPr/>
            </a:p>
          </p:txBody>
        </p:sp>
        <p:sp>
          <p:nvSpPr>
            <p:cNvPr id="21" name="object 21"/>
            <p:cNvSpPr/>
            <p:nvPr/>
          </p:nvSpPr>
          <p:spPr>
            <a:xfrm>
              <a:off x="6477000" y="3390900"/>
              <a:ext cx="76200" cy="76200"/>
            </a:xfrm>
            <a:custGeom>
              <a:avLst/>
              <a:gdLst/>
              <a:ahLst/>
              <a:cxnLst/>
              <a:rect l="l" t="t" r="r" b="b"/>
              <a:pathLst>
                <a:path w="76200" h="76200">
                  <a:moveTo>
                    <a:pt x="0" y="0"/>
                  </a:moveTo>
                  <a:lnTo>
                    <a:pt x="0" y="76200"/>
                  </a:lnTo>
                  <a:lnTo>
                    <a:pt x="76200" y="38100"/>
                  </a:lnTo>
                  <a:lnTo>
                    <a:pt x="0" y="0"/>
                  </a:lnTo>
                  <a:close/>
                </a:path>
              </a:pathLst>
            </a:custGeom>
            <a:grpFill/>
            <a:ln>
              <a:solidFill>
                <a:schemeClr val="tx1"/>
              </a:solidFill>
            </a:ln>
          </p:spPr>
          <p:txBody>
            <a:bodyPr wrap="square" lIns="0" tIns="0" rIns="0" bIns="0" rtlCol="0"/>
            <a:lstStyle/>
            <a:p>
              <a:endParaRPr/>
            </a:p>
          </p:txBody>
        </p:sp>
      </p:grpSp>
      <p:sp>
        <p:nvSpPr>
          <p:cNvPr id="22" name="object 22"/>
          <p:cNvSpPr txBox="1"/>
          <p:nvPr/>
        </p:nvSpPr>
        <p:spPr>
          <a:xfrm>
            <a:off x="5829300" y="3124201"/>
            <a:ext cx="1371600" cy="320601"/>
          </a:xfrm>
          <a:prstGeom prst="rect">
            <a:avLst/>
          </a:prstGeom>
          <a:solidFill>
            <a:srgbClr val="FFFFCC"/>
          </a:solidFill>
          <a:ln>
            <a:solidFill>
              <a:schemeClr val="tx1"/>
            </a:solidFill>
          </a:ln>
        </p:spPr>
        <p:txBody>
          <a:bodyPr vert="horz" wrap="square" lIns="0" tIns="12700" rIns="0" bIns="0" rtlCol="0">
            <a:spAutoFit/>
          </a:bodyPr>
          <a:lstStyle/>
          <a:p>
            <a:pPr marL="12700">
              <a:lnSpc>
                <a:spcPct val="100000"/>
              </a:lnSpc>
              <a:spcBef>
                <a:spcPts val="100"/>
              </a:spcBef>
            </a:pPr>
            <a:r>
              <a:rPr sz="2000" b="1" spc="-5" dirty="0">
                <a:latin typeface="Times New Roman"/>
                <a:cs typeface="Times New Roman"/>
              </a:rPr>
              <a:t>M</a:t>
            </a:r>
            <a:r>
              <a:rPr sz="2000" b="1" dirty="0">
                <a:latin typeface="Times New Roman"/>
                <a:cs typeface="Times New Roman"/>
              </a:rPr>
              <a:t>es</a:t>
            </a:r>
            <a:r>
              <a:rPr sz="2000" b="1" spc="-10" dirty="0">
                <a:latin typeface="Times New Roman"/>
                <a:cs typeface="Times New Roman"/>
              </a:rPr>
              <a:t>s</a:t>
            </a:r>
            <a:r>
              <a:rPr sz="2000" b="1" dirty="0">
                <a:latin typeface="Times New Roman"/>
                <a:cs typeface="Times New Roman"/>
              </a:rPr>
              <a:t>age</a:t>
            </a:r>
            <a:endParaRPr sz="2000" dirty="0">
              <a:latin typeface="Times New Roman"/>
              <a:cs typeface="Times New Roman"/>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1898650"/>
            <a:ext cx="2400300" cy="4556760"/>
          </a:xfrm>
          <a:custGeom>
            <a:avLst/>
            <a:gdLst/>
            <a:ahLst/>
            <a:cxnLst/>
            <a:rect l="l" t="t" r="r" b="b"/>
            <a:pathLst>
              <a:path w="2133600" h="4556760">
                <a:moveTo>
                  <a:pt x="0" y="0"/>
                </a:moveTo>
                <a:lnTo>
                  <a:pt x="2133600" y="0"/>
                </a:lnTo>
                <a:lnTo>
                  <a:pt x="2133600" y="4556760"/>
                </a:lnTo>
                <a:lnTo>
                  <a:pt x="0" y="4556760"/>
                </a:lnTo>
                <a:lnTo>
                  <a:pt x="0" y="0"/>
                </a:lnTo>
                <a:close/>
              </a:path>
              <a:path w="2133600" h="4556760">
                <a:moveTo>
                  <a:pt x="0" y="0"/>
                </a:moveTo>
                <a:lnTo>
                  <a:pt x="0" y="0"/>
                </a:lnTo>
              </a:path>
              <a:path w="2133600" h="4556760">
                <a:moveTo>
                  <a:pt x="2133600" y="4556760"/>
                </a:moveTo>
                <a:lnTo>
                  <a:pt x="2133600" y="4556760"/>
                </a:lnTo>
              </a:path>
            </a:pathLst>
          </a:custGeom>
          <a:ln w="9344">
            <a:solidFill>
              <a:srgbClr val="D91E27"/>
            </a:solidFill>
          </a:ln>
        </p:spPr>
        <p:txBody>
          <a:bodyPr wrap="square" lIns="0" tIns="0" rIns="0" bIns="0" rtlCol="0"/>
          <a:lstStyle/>
          <a:p>
            <a:endParaRPr/>
          </a:p>
        </p:txBody>
      </p:sp>
      <p:sp>
        <p:nvSpPr>
          <p:cNvPr id="3" name="object 3"/>
          <p:cNvSpPr txBox="1"/>
          <p:nvPr/>
        </p:nvSpPr>
        <p:spPr>
          <a:xfrm>
            <a:off x="114300" y="1828800"/>
            <a:ext cx="2026682" cy="4821192"/>
          </a:xfrm>
          <a:prstGeom prst="rect">
            <a:avLst/>
          </a:prstGeom>
        </p:spPr>
        <p:txBody>
          <a:bodyPr vert="horz" wrap="square" lIns="0" tIns="12700" rIns="0" bIns="0" rtlCol="0">
            <a:spAutoFit/>
          </a:bodyPr>
          <a:lstStyle/>
          <a:p>
            <a:pPr marL="12700" marR="5080" indent="1905" algn="ctr">
              <a:lnSpc>
                <a:spcPct val="122000"/>
              </a:lnSpc>
              <a:spcBef>
                <a:spcPts val="100"/>
              </a:spcBef>
            </a:pPr>
            <a:r>
              <a:rPr sz="2800" spc="-5" dirty="0">
                <a:latin typeface="Times New Roman"/>
                <a:cs typeface="Times New Roman"/>
              </a:rPr>
              <a:t>The  Persuasion  Process </a:t>
            </a:r>
            <a:r>
              <a:rPr sz="2800" dirty="0">
                <a:latin typeface="Times New Roman"/>
                <a:cs typeface="Times New Roman"/>
              </a:rPr>
              <a:t>of  </a:t>
            </a:r>
            <a:r>
              <a:rPr sz="2800" b="1" spc="-15" dirty="0">
                <a:solidFill>
                  <a:srgbClr val="D91E27"/>
                </a:solidFill>
                <a:latin typeface="Times New Roman"/>
                <a:cs typeface="Times New Roman"/>
              </a:rPr>
              <a:t>A</a:t>
            </a:r>
            <a:r>
              <a:rPr sz="2800" b="1" spc="-5" dirty="0">
                <a:solidFill>
                  <a:srgbClr val="D91E27"/>
                </a:solidFill>
                <a:latin typeface="Times New Roman"/>
                <a:cs typeface="Times New Roman"/>
              </a:rPr>
              <a:t>d</a:t>
            </a:r>
            <a:r>
              <a:rPr sz="2800" b="1" spc="5" dirty="0">
                <a:solidFill>
                  <a:srgbClr val="D91E27"/>
                </a:solidFill>
                <a:latin typeface="Times New Roman"/>
                <a:cs typeface="Times New Roman"/>
              </a:rPr>
              <a:t>v</a:t>
            </a:r>
            <a:r>
              <a:rPr sz="2800" b="1" spc="-15" dirty="0">
                <a:solidFill>
                  <a:srgbClr val="D91E27"/>
                </a:solidFill>
                <a:latin typeface="Times New Roman"/>
                <a:cs typeface="Times New Roman"/>
              </a:rPr>
              <a:t>e</a:t>
            </a:r>
            <a:r>
              <a:rPr sz="2800" b="1" spc="-5" dirty="0">
                <a:solidFill>
                  <a:srgbClr val="D91E27"/>
                </a:solidFill>
                <a:latin typeface="Times New Roman"/>
                <a:cs typeface="Times New Roman"/>
              </a:rPr>
              <a:t>r</a:t>
            </a:r>
            <a:r>
              <a:rPr sz="2800" b="1" dirty="0">
                <a:solidFill>
                  <a:srgbClr val="D91E27"/>
                </a:solidFill>
                <a:latin typeface="Times New Roman"/>
                <a:cs typeface="Times New Roman"/>
              </a:rPr>
              <a:t>t</a:t>
            </a:r>
            <a:r>
              <a:rPr sz="2800" b="1" spc="-10" dirty="0">
                <a:solidFill>
                  <a:srgbClr val="D91E27"/>
                </a:solidFill>
                <a:latin typeface="Times New Roman"/>
                <a:cs typeface="Times New Roman"/>
              </a:rPr>
              <a:t>i</a:t>
            </a:r>
            <a:r>
              <a:rPr sz="2800" b="1" spc="5" dirty="0">
                <a:solidFill>
                  <a:srgbClr val="D91E27"/>
                </a:solidFill>
                <a:latin typeface="Times New Roman"/>
                <a:cs typeface="Times New Roman"/>
              </a:rPr>
              <a:t>s</a:t>
            </a:r>
            <a:r>
              <a:rPr sz="2800" b="1" dirty="0">
                <a:solidFill>
                  <a:srgbClr val="D91E27"/>
                </a:solidFill>
                <a:latin typeface="Times New Roman"/>
                <a:cs typeface="Times New Roman"/>
              </a:rPr>
              <a:t>i</a:t>
            </a:r>
            <a:r>
              <a:rPr sz="2800" b="1" spc="-5" dirty="0">
                <a:solidFill>
                  <a:srgbClr val="D91E27"/>
                </a:solidFill>
                <a:latin typeface="Times New Roman"/>
                <a:cs typeface="Times New Roman"/>
              </a:rPr>
              <a:t>ng  </a:t>
            </a:r>
            <a:r>
              <a:rPr sz="2800" dirty="0">
                <a:latin typeface="Times New Roman"/>
                <a:cs typeface="Times New Roman"/>
              </a:rPr>
              <a:t>is</a:t>
            </a:r>
            <a:r>
              <a:rPr sz="2800" spc="-45" dirty="0">
                <a:latin typeface="Times New Roman"/>
                <a:cs typeface="Times New Roman"/>
              </a:rPr>
              <a:t> </a:t>
            </a:r>
            <a:r>
              <a:rPr sz="2800" dirty="0">
                <a:latin typeface="Times New Roman"/>
                <a:cs typeface="Times New Roman"/>
              </a:rPr>
              <a:t>through</a:t>
            </a:r>
          </a:p>
          <a:p>
            <a:pPr marL="65405" marR="147955" indent="-1270" algn="ctr">
              <a:lnSpc>
                <a:spcPts val="4100"/>
              </a:lnSpc>
              <a:spcBef>
                <a:spcPts val="250"/>
              </a:spcBef>
            </a:pPr>
            <a:r>
              <a:rPr sz="2800" dirty="0">
                <a:latin typeface="Times New Roman"/>
                <a:cs typeface="Times New Roman"/>
              </a:rPr>
              <a:t>a </a:t>
            </a:r>
            <a:r>
              <a:rPr sz="2800" spc="-5" dirty="0">
                <a:latin typeface="Times New Roman"/>
                <a:cs typeface="Times New Roman"/>
              </a:rPr>
              <a:t>variety  </a:t>
            </a:r>
            <a:r>
              <a:rPr sz="2800" dirty="0">
                <a:latin typeface="Times New Roman"/>
                <a:cs typeface="Times New Roman"/>
              </a:rPr>
              <a:t>of     </a:t>
            </a:r>
            <a:r>
              <a:rPr sz="2800" spc="-5" dirty="0">
                <a:latin typeface="Times New Roman"/>
                <a:cs typeface="Times New Roman"/>
              </a:rPr>
              <a:t>ad</a:t>
            </a:r>
            <a:r>
              <a:rPr sz="2800" spc="5" dirty="0">
                <a:latin typeface="Times New Roman"/>
                <a:cs typeface="Times New Roman"/>
              </a:rPr>
              <a:t>v</a:t>
            </a:r>
            <a:r>
              <a:rPr sz="2800" spc="-15" dirty="0">
                <a:latin typeface="Times New Roman"/>
                <a:cs typeface="Times New Roman"/>
              </a:rPr>
              <a:t>e</a:t>
            </a:r>
            <a:r>
              <a:rPr sz="2800" spc="5" dirty="0">
                <a:latin typeface="Times New Roman"/>
                <a:cs typeface="Times New Roman"/>
              </a:rPr>
              <a:t>r</a:t>
            </a:r>
            <a:r>
              <a:rPr sz="2800" dirty="0">
                <a:latin typeface="Times New Roman"/>
                <a:cs typeface="Times New Roman"/>
              </a:rPr>
              <a:t>ti</a:t>
            </a:r>
            <a:r>
              <a:rPr sz="2800" spc="-5" dirty="0">
                <a:latin typeface="Times New Roman"/>
                <a:cs typeface="Times New Roman"/>
              </a:rPr>
              <a:t>s</a:t>
            </a:r>
            <a:r>
              <a:rPr sz="2800" dirty="0">
                <a:latin typeface="Times New Roman"/>
                <a:cs typeface="Times New Roman"/>
              </a:rPr>
              <a:t>ing  </a:t>
            </a:r>
            <a:r>
              <a:rPr sz="2800" spc="-10" dirty="0">
                <a:latin typeface="Times New Roman"/>
                <a:cs typeface="Times New Roman"/>
              </a:rPr>
              <a:t>effects</a:t>
            </a:r>
            <a:endParaRPr lang="en-US" sz="2800" spc="-10" dirty="0">
              <a:latin typeface="Times New Roman"/>
              <a:cs typeface="Times New Roman"/>
            </a:endParaRPr>
          </a:p>
          <a:p>
            <a:pPr marL="65405" marR="147955" indent="-1270" algn="ctr">
              <a:lnSpc>
                <a:spcPts val="4100"/>
              </a:lnSpc>
              <a:spcBef>
                <a:spcPts val="250"/>
              </a:spcBef>
            </a:pPr>
            <a:r>
              <a:rPr lang="en-US" sz="2800" spc="-10" dirty="0">
                <a:latin typeface="Times New Roman"/>
                <a:cs typeface="Times New Roman"/>
              </a:rPr>
              <a:t> </a:t>
            </a:r>
            <a:endParaRPr sz="2800" dirty="0">
              <a:latin typeface="Times New Roman"/>
              <a:cs typeface="Times New Roman"/>
            </a:endParaRPr>
          </a:p>
        </p:txBody>
      </p:sp>
      <p:sp>
        <p:nvSpPr>
          <p:cNvPr id="4" name="object 4"/>
          <p:cNvSpPr/>
          <p:nvPr/>
        </p:nvSpPr>
        <p:spPr>
          <a:xfrm>
            <a:off x="3686175" y="889000"/>
            <a:ext cx="1543050" cy="703580"/>
          </a:xfrm>
          <a:custGeom>
            <a:avLst/>
            <a:gdLst/>
            <a:ahLst/>
            <a:cxnLst/>
            <a:rect l="l" t="t" r="r" b="b"/>
            <a:pathLst>
              <a:path w="1371600" h="703580">
                <a:moveTo>
                  <a:pt x="0" y="0"/>
                </a:moveTo>
                <a:lnTo>
                  <a:pt x="1371600" y="0"/>
                </a:lnTo>
                <a:lnTo>
                  <a:pt x="1371600" y="703579"/>
                </a:lnTo>
                <a:lnTo>
                  <a:pt x="0" y="703579"/>
                </a:lnTo>
                <a:lnTo>
                  <a:pt x="0" y="0"/>
                </a:lnTo>
                <a:close/>
              </a:path>
              <a:path w="1371600" h="703580">
                <a:moveTo>
                  <a:pt x="0" y="0"/>
                </a:moveTo>
                <a:lnTo>
                  <a:pt x="0" y="0"/>
                </a:lnTo>
              </a:path>
              <a:path w="1371600" h="703580">
                <a:moveTo>
                  <a:pt x="1371600" y="703579"/>
                </a:moveTo>
                <a:lnTo>
                  <a:pt x="1371600" y="703579"/>
                </a:lnTo>
              </a:path>
            </a:pathLst>
          </a:custGeom>
          <a:ln w="9344">
            <a:solidFill>
              <a:srgbClr val="D91E27"/>
            </a:solidFill>
          </a:ln>
        </p:spPr>
        <p:txBody>
          <a:bodyPr wrap="square" lIns="0" tIns="0" rIns="0" bIns="0" rtlCol="0"/>
          <a:lstStyle/>
          <a:p>
            <a:endParaRPr/>
          </a:p>
        </p:txBody>
      </p:sp>
      <p:sp>
        <p:nvSpPr>
          <p:cNvPr id="5" name="object 5"/>
          <p:cNvSpPr txBox="1"/>
          <p:nvPr/>
        </p:nvSpPr>
        <p:spPr>
          <a:xfrm>
            <a:off x="3773329" y="923290"/>
            <a:ext cx="1364456" cy="635000"/>
          </a:xfrm>
          <a:prstGeom prst="rect">
            <a:avLst/>
          </a:prstGeom>
        </p:spPr>
        <p:txBody>
          <a:bodyPr vert="horz" wrap="square" lIns="0" tIns="12700" rIns="0" bIns="0" rtlCol="0">
            <a:spAutoFit/>
          </a:bodyPr>
          <a:lstStyle/>
          <a:p>
            <a:pPr marL="12700" marR="5080">
              <a:lnSpc>
                <a:spcPct val="100000"/>
              </a:lnSpc>
              <a:spcBef>
                <a:spcPts val="100"/>
              </a:spcBef>
            </a:pPr>
            <a:r>
              <a:rPr sz="2000" dirty="0">
                <a:latin typeface="Times New Roman"/>
                <a:cs typeface="Times New Roman"/>
              </a:rPr>
              <a:t>Aware</a:t>
            </a:r>
            <a:r>
              <a:rPr sz="2000" spc="5" dirty="0">
                <a:latin typeface="Times New Roman"/>
                <a:cs typeface="Times New Roman"/>
              </a:rPr>
              <a:t>n</a:t>
            </a:r>
            <a:r>
              <a:rPr sz="2000" dirty="0">
                <a:latin typeface="Times New Roman"/>
                <a:cs typeface="Times New Roman"/>
              </a:rPr>
              <a:t>e</a:t>
            </a:r>
            <a:r>
              <a:rPr sz="2000" spc="-5" dirty="0">
                <a:latin typeface="Times New Roman"/>
                <a:cs typeface="Times New Roman"/>
              </a:rPr>
              <a:t>ss/  </a:t>
            </a:r>
            <a:r>
              <a:rPr sz="2000" spc="-10" dirty="0">
                <a:latin typeface="Times New Roman"/>
                <a:cs typeface="Times New Roman"/>
              </a:rPr>
              <a:t>familiarity</a:t>
            </a:r>
            <a:endParaRPr sz="2000">
              <a:latin typeface="Times New Roman"/>
              <a:cs typeface="Times New Roman"/>
            </a:endParaRPr>
          </a:p>
        </p:txBody>
      </p:sp>
      <p:sp>
        <p:nvSpPr>
          <p:cNvPr id="6" name="object 6"/>
          <p:cNvSpPr/>
          <p:nvPr/>
        </p:nvSpPr>
        <p:spPr>
          <a:xfrm>
            <a:off x="3686175" y="1778000"/>
            <a:ext cx="1885950" cy="703580"/>
          </a:xfrm>
          <a:custGeom>
            <a:avLst/>
            <a:gdLst/>
            <a:ahLst/>
            <a:cxnLst/>
            <a:rect l="l" t="t" r="r" b="b"/>
            <a:pathLst>
              <a:path w="1676400" h="703580">
                <a:moveTo>
                  <a:pt x="0" y="0"/>
                </a:moveTo>
                <a:lnTo>
                  <a:pt x="1676400" y="0"/>
                </a:lnTo>
                <a:lnTo>
                  <a:pt x="1676400" y="703579"/>
                </a:lnTo>
                <a:lnTo>
                  <a:pt x="0" y="703579"/>
                </a:lnTo>
                <a:lnTo>
                  <a:pt x="0" y="0"/>
                </a:lnTo>
                <a:close/>
              </a:path>
              <a:path w="1676400" h="703580">
                <a:moveTo>
                  <a:pt x="0" y="0"/>
                </a:moveTo>
                <a:lnTo>
                  <a:pt x="0" y="0"/>
                </a:lnTo>
              </a:path>
              <a:path w="1676400" h="703580">
                <a:moveTo>
                  <a:pt x="1676400" y="703579"/>
                </a:moveTo>
                <a:lnTo>
                  <a:pt x="1676400" y="703579"/>
                </a:lnTo>
              </a:path>
            </a:pathLst>
          </a:custGeom>
          <a:ln w="9344">
            <a:solidFill>
              <a:srgbClr val="D91E27"/>
            </a:solidFill>
          </a:ln>
        </p:spPr>
        <p:txBody>
          <a:bodyPr wrap="square" lIns="0" tIns="0" rIns="0" bIns="0" rtlCol="0"/>
          <a:lstStyle/>
          <a:p>
            <a:endParaRPr/>
          </a:p>
        </p:txBody>
      </p:sp>
      <p:sp>
        <p:nvSpPr>
          <p:cNvPr id="7" name="object 7"/>
          <p:cNvSpPr txBox="1"/>
          <p:nvPr/>
        </p:nvSpPr>
        <p:spPr>
          <a:xfrm>
            <a:off x="3773329" y="1812290"/>
            <a:ext cx="1641634" cy="635000"/>
          </a:xfrm>
          <a:prstGeom prst="rect">
            <a:avLst/>
          </a:prstGeom>
        </p:spPr>
        <p:txBody>
          <a:bodyPr vert="horz" wrap="square" lIns="0" tIns="12700" rIns="0" bIns="0" rtlCol="0">
            <a:spAutoFit/>
          </a:bodyPr>
          <a:lstStyle/>
          <a:p>
            <a:pPr marL="12700">
              <a:lnSpc>
                <a:spcPct val="100000"/>
              </a:lnSpc>
              <a:spcBef>
                <a:spcPts val="100"/>
              </a:spcBef>
            </a:pPr>
            <a:r>
              <a:rPr sz="2000" dirty="0">
                <a:latin typeface="Times New Roman"/>
                <a:cs typeface="Times New Roman"/>
              </a:rPr>
              <a:t>Brand</a:t>
            </a:r>
            <a:r>
              <a:rPr sz="2000" spc="-60" dirty="0">
                <a:latin typeface="Times New Roman"/>
                <a:cs typeface="Times New Roman"/>
              </a:rPr>
              <a:t> </a:t>
            </a:r>
            <a:r>
              <a:rPr sz="2000" spc="-5" dirty="0">
                <a:latin typeface="Times New Roman"/>
                <a:cs typeface="Times New Roman"/>
              </a:rPr>
              <a:t>Benefit</a:t>
            </a:r>
            <a:endParaRPr sz="2000">
              <a:latin typeface="Times New Roman"/>
              <a:cs typeface="Times New Roman"/>
            </a:endParaRPr>
          </a:p>
          <a:p>
            <a:pPr marL="12700">
              <a:lnSpc>
                <a:spcPct val="100000"/>
              </a:lnSpc>
            </a:pPr>
            <a:r>
              <a:rPr sz="2000" dirty="0">
                <a:latin typeface="Times New Roman"/>
                <a:cs typeface="Times New Roman"/>
              </a:rPr>
              <a:t>/</a:t>
            </a:r>
            <a:r>
              <a:rPr sz="2000" spc="-30" dirty="0">
                <a:latin typeface="Times New Roman"/>
                <a:cs typeface="Times New Roman"/>
              </a:rPr>
              <a:t> </a:t>
            </a:r>
            <a:r>
              <a:rPr sz="2000" spc="-5" dirty="0">
                <a:latin typeface="Times New Roman"/>
                <a:cs typeface="Times New Roman"/>
              </a:rPr>
              <a:t>Information</a:t>
            </a:r>
            <a:endParaRPr sz="2000">
              <a:latin typeface="Times New Roman"/>
              <a:cs typeface="Times New Roman"/>
            </a:endParaRPr>
          </a:p>
        </p:txBody>
      </p:sp>
      <p:sp>
        <p:nvSpPr>
          <p:cNvPr id="8" name="object 8"/>
          <p:cNvSpPr/>
          <p:nvPr/>
        </p:nvSpPr>
        <p:spPr>
          <a:xfrm>
            <a:off x="3686175" y="2717800"/>
            <a:ext cx="2228850" cy="703580"/>
          </a:xfrm>
          <a:custGeom>
            <a:avLst/>
            <a:gdLst/>
            <a:ahLst/>
            <a:cxnLst/>
            <a:rect l="l" t="t" r="r" b="b"/>
            <a:pathLst>
              <a:path w="1981200" h="703579">
                <a:moveTo>
                  <a:pt x="0" y="0"/>
                </a:moveTo>
                <a:lnTo>
                  <a:pt x="1981200" y="0"/>
                </a:lnTo>
                <a:lnTo>
                  <a:pt x="1981200" y="703579"/>
                </a:lnTo>
                <a:lnTo>
                  <a:pt x="0" y="703579"/>
                </a:lnTo>
                <a:lnTo>
                  <a:pt x="0" y="0"/>
                </a:lnTo>
                <a:close/>
              </a:path>
              <a:path w="1981200" h="703579">
                <a:moveTo>
                  <a:pt x="0" y="0"/>
                </a:moveTo>
                <a:lnTo>
                  <a:pt x="0" y="0"/>
                </a:lnTo>
              </a:path>
              <a:path w="1981200" h="703579">
                <a:moveTo>
                  <a:pt x="1981200" y="703579"/>
                </a:moveTo>
                <a:lnTo>
                  <a:pt x="1981200" y="703579"/>
                </a:lnTo>
              </a:path>
            </a:pathLst>
          </a:custGeom>
          <a:ln w="9344">
            <a:solidFill>
              <a:srgbClr val="D91E27"/>
            </a:solidFill>
          </a:ln>
        </p:spPr>
        <p:txBody>
          <a:bodyPr wrap="square" lIns="0" tIns="0" rIns="0" bIns="0" rtlCol="0"/>
          <a:lstStyle/>
          <a:p>
            <a:endParaRPr/>
          </a:p>
        </p:txBody>
      </p:sp>
      <p:sp>
        <p:nvSpPr>
          <p:cNvPr id="9" name="object 9"/>
          <p:cNvSpPr txBox="1"/>
          <p:nvPr/>
        </p:nvSpPr>
        <p:spPr>
          <a:xfrm>
            <a:off x="3773331" y="2752090"/>
            <a:ext cx="1932384" cy="635000"/>
          </a:xfrm>
          <a:prstGeom prst="rect">
            <a:avLst/>
          </a:prstGeom>
        </p:spPr>
        <p:txBody>
          <a:bodyPr vert="horz" wrap="square" lIns="0" tIns="12700" rIns="0" bIns="0" rtlCol="0">
            <a:spAutoFit/>
          </a:bodyPr>
          <a:lstStyle/>
          <a:p>
            <a:pPr marL="12700" marR="5080">
              <a:lnSpc>
                <a:spcPct val="100000"/>
              </a:lnSpc>
              <a:spcBef>
                <a:spcPts val="100"/>
              </a:spcBef>
            </a:pPr>
            <a:r>
              <a:rPr sz="2000" spc="-5" dirty="0">
                <a:latin typeface="Times New Roman"/>
                <a:cs typeface="Times New Roman"/>
              </a:rPr>
              <a:t>Creating </a:t>
            </a:r>
            <a:r>
              <a:rPr sz="2000" spc="-10" dirty="0">
                <a:latin typeface="Times New Roman"/>
                <a:cs typeface="Times New Roman"/>
              </a:rPr>
              <a:t>image </a:t>
            </a:r>
            <a:r>
              <a:rPr sz="2000" dirty="0">
                <a:latin typeface="Times New Roman"/>
                <a:cs typeface="Times New Roman"/>
              </a:rPr>
              <a:t>/  </a:t>
            </a:r>
            <a:r>
              <a:rPr sz="2000" spc="-5" dirty="0">
                <a:latin typeface="Times New Roman"/>
                <a:cs typeface="Times New Roman"/>
              </a:rPr>
              <a:t>personality</a:t>
            </a:r>
            <a:endParaRPr sz="2000">
              <a:latin typeface="Times New Roman"/>
              <a:cs typeface="Times New Roman"/>
            </a:endParaRPr>
          </a:p>
        </p:txBody>
      </p:sp>
      <p:sp>
        <p:nvSpPr>
          <p:cNvPr id="10" name="object 10"/>
          <p:cNvSpPr/>
          <p:nvPr/>
        </p:nvSpPr>
        <p:spPr>
          <a:xfrm>
            <a:off x="3686175" y="3632200"/>
            <a:ext cx="2571750" cy="703580"/>
          </a:xfrm>
          <a:custGeom>
            <a:avLst/>
            <a:gdLst/>
            <a:ahLst/>
            <a:cxnLst/>
            <a:rect l="l" t="t" r="r" b="b"/>
            <a:pathLst>
              <a:path w="2286000" h="703579">
                <a:moveTo>
                  <a:pt x="0" y="0"/>
                </a:moveTo>
                <a:lnTo>
                  <a:pt x="2286000" y="0"/>
                </a:lnTo>
                <a:lnTo>
                  <a:pt x="2286000" y="703580"/>
                </a:lnTo>
                <a:lnTo>
                  <a:pt x="0" y="703580"/>
                </a:lnTo>
                <a:lnTo>
                  <a:pt x="0" y="0"/>
                </a:lnTo>
                <a:close/>
              </a:path>
              <a:path w="2286000" h="703579">
                <a:moveTo>
                  <a:pt x="0" y="0"/>
                </a:moveTo>
                <a:lnTo>
                  <a:pt x="0" y="0"/>
                </a:lnTo>
              </a:path>
              <a:path w="2286000" h="703579">
                <a:moveTo>
                  <a:pt x="2286000" y="703580"/>
                </a:moveTo>
                <a:lnTo>
                  <a:pt x="2286000" y="703580"/>
                </a:lnTo>
              </a:path>
            </a:pathLst>
          </a:custGeom>
          <a:ln w="9344">
            <a:solidFill>
              <a:srgbClr val="D91E27"/>
            </a:solidFill>
          </a:ln>
        </p:spPr>
        <p:txBody>
          <a:bodyPr wrap="square" lIns="0" tIns="0" rIns="0" bIns="0" rtlCol="0"/>
          <a:lstStyle/>
          <a:p>
            <a:endParaRPr/>
          </a:p>
        </p:txBody>
      </p:sp>
      <p:sp>
        <p:nvSpPr>
          <p:cNvPr id="11" name="object 11"/>
          <p:cNvSpPr txBox="1"/>
          <p:nvPr/>
        </p:nvSpPr>
        <p:spPr>
          <a:xfrm>
            <a:off x="3773329" y="3666490"/>
            <a:ext cx="2356722" cy="635000"/>
          </a:xfrm>
          <a:prstGeom prst="rect">
            <a:avLst/>
          </a:prstGeom>
        </p:spPr>
        <p:txBody>
          <a:bodyPr vert="horz" wrap="square" lIns="0" tIns="12700" rIns="0" bIns="0" rtlCol="0">
            <a:spAutoFit/>
          </a:bodyPr>
          <a:lstStyle/>
          <a:p>
            <a:pPr marL="12700" marR="5080">
              <a:lnSpc>
                <a:spcPct val="100000"/>
              </a:lnSpc>
              <a:spcBef>
                <a:spcPts val="100"/>
              </a:spcBef>
            </a:pPr>
            <a:r>
              <a:rPr sz="2000" spc="-5" dirty="0">
                <a:latin typeface="Times New Roman"/>
                <a:cs typeface="Times New Roman"/>
              </a:rPr>
              <a:t>Associating feelings  with </a:t>
            </a:r>
            <a:r>
              <a:rPr sz="2000" dirty="0">
                <a:latin typeface="Times New Roman"/>
                <a:cs typeface="Times New Roman"/>
              </a:rPr>
              <a:t>Brand</a:t>
            </a:r>
            <a:endParaRPr sz="2000">
              <a:latin typeface="Times New Roman"/>
              <a:cs typeface="Times New Roman"/>
            </a:endParaRPr>
          </a:p>
        </p:txBody>
      </p:sp>
      <p:sp>
        <p:nvSpPr>
          <p:cNvPr id="12" name="object 12"/>
          <p:cNvSpPr/>
          <p:nvPr/>
        </p:nvSpPr>
        <p:spPr>
          <a:xfrm>
            <a:off x="3686175" y="4546600"/>
            <a:ext cx="3343275" cy="1008380"/>
          </a:xfrm>
          <a:custGeom>
            <a:avLst/>
            <a:gdLst/>
            <a:ahLst/>
            <a:cxnLst/>
            <a:rect l="l" t="t" r="r" b="b"/>
            <a:pathLst>
              <a:path w="2971800" h="1008379">
                <a:moveTo>
                  <a:pt x="0" y="0"/>
                </a:moveTo>
                <a:lnTo>
                  <a:pt x="2971800" y="0"/>
                </a:lnTo>
                <a:lnTo>
                  <a:pt x="2971800" y="1008380"/>
                </a:lnTo>
                <a:lnTo>
                  <a:pt x="0" y="1008380"/>
                </a:lnTo>
                <a:lnTo>
                  <a:pt x="0" y="0"/>
                </a:lnTo>
                <a:close/>
              </a:path>
              <a:path w="2971800" h="1008379">
                <a:moveTo>
                  <a:pt x="0" y="0"/>
                </a:moveTo>
                <a:lnTo>
                  <a:pt x="0" y="0"/>
                </a:lnTo>
              </a:path>
              <a:path w="2971800" h="1008379">
                <a:moveTo>
                  <a:pt x="2971800" y="1008380"/>
                </a:moveTo>
                <a:lnTo>
                  <a:pt x="2971800" y="1008380"/>
                </a:lnTo>
              </a:path>
            </a:pathLst>
          </a:custGeom>
          <a:ln w="9344">
            <a:solidFill>
              <a:srgbClr val="D91E27"/>
            </a:solidFill>
          </a:ln>
        </p:spPr>
        <p:txBody>
          <a:bodyPr wrap="square" lIns="0" tIns="0" rIns="0" bIns="0" rtlCol="0"/>
          <a:lstStyle/>
          <a:p>
            <a:endParaRPr/>
          </a:p>
        </p:txBody>
      </p:sp>
      <p:sp>
        <p:nvSpPr>
          <p:cNvPr id="13" name="object 13"/>
          <p:cNvSpPr txBox="1"/>
          <p:nvPr/>
        </p:nvSpPr>
        <p:spPr>
          <a:xfrm>
            <a:off x="3773330" y="4580890"/>
            <a:ext cx="2630329" cy="939800"/>
          </a:xfrm>
          <a:prstGeom prst="rect">
            <a:avLst/>
          </a:prstGeom>
        </p:spPr>
        <p:txBody>
          <a:bodyPr vert="horz" wrap="square" lIns="0" tIns="12700" rIns="0" bIns="0" rtlCol="0">
            <a:spAutoFit/>
          </a:bodyPr>
          <a:lstStyle/>
          <a:p>
            <a:pPr marL="12700" marR="5080">
              <a:lnSpc>
                <a:spcPct val="100000"/>
              </a:lnSpc>
              <a:spcBef>
                <a:spcPts val="100"/>
              </a:spcBef>
            </a:pPr>
            <a:r>
              <a:rPr sz="2000" dirty="0">
                <a:latin typeface="Times New Roman"/>
                <a:cs typeface="Times New Roman"/>
              </a:rPr>
              <a:t>Linkage of Brand</a:t>
            </a:r>
            <a:r>
              <a:rPr sz="2000" spc="-75" dirty="0">
                <a:latin typeface="Times New Roman"/>
                <a:cs typeface="Times New Roman"/>
              </a:rPr>
              <a:t> </a:t>
            </a:r>
            <a:r>
              <a:rPr sz="2000" spc="-5" dirty="0">
                <a:latin typeface="Times New Roman"/>
                <a:cs typeface="Times New Roman"/>
              </a:rPr>
              <a:t>with  peers/experts/group  norms</a:t>
            </a:r>
            <a:r>
              <a:rPr sz="2000" spc="-10" dirty="0">
                <a:latin typeface="Times New Roman"/>
                <a:cs typeface="Times New Roman"/>
              </a:rPr>
              <a:t> </a:t>
            </a:r>
            <a:r>
              <a:rPr sz="2000" spc="-5" dirty="0">
                <a:latin typeface="Times New Roman"/>
                <a:cs typeface="Times New Roman"/>
              </a:rPr>
              <a:t>/culture</a:t>
            </a:r>
            <a:endParaRPr sz="2000">
              <a:latin typeface="Times New Roman"/>
              <a:cs typeface="Times New Roman"/>
            </a:endParaRPr>
          </a:p>
        </p:txBody>
      </p:sp>
      <p:sp>
        <p:nvSpPr>
          <p:cNvPr id="14" name="object 14"/>
          <p:cNvSpPr txBox="1"/>
          <p:nvPr/>
        </p:nvSpPr>
        <p:spPr>
          <a:xfrm>
            <a:off x="3686175" y="5765800"/>
            <a:ext cx="3257550" cy="663002"/>
          </a:xfrm>
          <a:prstGeom prst="rect">
            <a:avLst/>
          </a:prstGeom>
          <a:ln w="9344">
            <a:solidFill>
              <a:srgbClr val="D91E27"/>
            </a:solidFill>
          </a:ln>
        </p:spPr>
        <p:txBody>
          <a:bodyPr vert="horz" wrap="square" lIns="0" tIns="46990" rIns="0" bIns="0" rtlCol="0">
            <a:spAutoFit/>
          </a:bodyPr>
          <a:lstStyle/>
          <a:p>
            <a:pPr marL="90170" marR="504825">
              <a:lnSpc>
                <a:spcPct val="100000"/>
              </a:lnSpc>
              <a:spcBef>
                <a:spcPts val="370"/>
              </a:spcBef>
            </a:pPr>
            <a:r>
              <a:rPr sz="2000" spc="-5" dirty="0">
                <a:latin typeface="Times New Roman"/>
                <a:cs typeface="Times New Roman"/>
              </a:rPr>
              <a:t>Reminder </a:t>
            </a:r>
            <a:r>
              <a:rPr sz="2000" dirty="0">
                <a:latin typeface="Times New Roman"/>
                <a:cs typeface="Times New Roman"/>
              </a:rPr>
              <a:t>/ Brand</a:t>
            </a:r>
            <a:r>
              <a:rPr sz="2000" spc="-65" dirty="0">
                <a:latin typeface="Times New Roman"/>
                <a:cs typeface="Times New Roman"/>
              </a:rPr>
              <a:t> </a:t>
            </a:r>
            <a:r>
              <a:rPr sz="2000" spc="-5" dirty="0">
                <a:latin typeface="Times New Roman"/>
                <a:cs typeface="Times New Roman"/>
              </a:rPr>
              <a:t>trial  inducement</a:t>
            </a:r>
            <a:endParaRPr sz="2000">
              <a:latin typeface="Times New Roman"/>
              <a:cs typeface="Times New Roman"/>
            </a:endParaRPr>
          </a:p>
        </p:txBody>
      </p:sp>
      <p:grpSp>
        <p:nvGrpSpPr>
          <p:cNvPr id="15" name="object 15"/>
          <p:cNvGrpSpPr/>
          <p:nvPr/>
        </p:nvGrpSpPr>
        <p:grpSpPr>
          <a:xfrm>
            <a:off x="2223850" y="990600"/>
            <a:ext cx="6005751" cy="4800600"/>
            <a:chOff x="1976754" y="990600"/>
            <a:chExt cx="5338445" cy="4800600"/>
          </a:xfrm>
        </p:grpSpPr>
        <p:sp>
          <p:nvSpPr>
            <p:cNvPr id="16" name="object 16"/>
            <p:cNvSpPr/>
            <p:nvPr/>
          </p:nvSpPr>
          <p:spPr>
            <a:xfrm>
              <a:off x="2057399" y="3733800"/>
              <a:ext cx="1257300" cy="1997710"/>
            </a:xfrm>
            <a:custGeom>
              <a:avLst/>
              <a:gdLst/>
              <a:ahLst/>
              <a:cxnLst/>
              <a:rect l="l" t="t" r="r" b="b"/>
              <a:pathLst>
                <a:path w="1257300" h="1997710">
                  <a:moveTo>
                    <a:pt x="0" y="0"/>
                  </a:moveTo>
                  <a:lnTo>
                    <a:pt x="1257300" y="1997710"/>
                  </a:lnTo>
                </a:path>
              </a:pathLst>
            </a:custGeom>
            <a:ln w="8889">
              <a:solidFill>
                <a:srgbClr val="000000"/>
              </a:solidFill>
            </a:ln>
          </p:spPr>
          <p:txBody>
            <a:bodyPr wrap="square" lIns="0" tIns="0" rIns="0" bIns="0" rtlCol="0"/>
            <a:lstStyle/>
            <a:p>
              <a:endParaRPr/>
            </a:p>
          </p:txBody>
        </p:sp>
        <p:sp>
          <p:nvSpPr>
            <p:cNvPr id="17" name="object 17"/>
            <p:cNvSpPr/>
            <p:nvPr/>
          </p:nvSpPr>
          <p:spPr>
            <a:xfrm>
              <a:off x="3280409" y="5707379"/>
              <a:ext cx="72390" cy="83820"/>
            </a:xfrm>
            <a:custGeom>
              <a:avLst/>
              <a:gdLst/>
              <a:ahLst/>
              <a:cxnLst/>
              <a:rect l="l" t="t" r="r" b="b"/>
              <a:pathLst>
                <a:path w="72389" h="83820">
                  <a:moveTo>
                    <a:pt x="63500" y="0"/>
                  </a:moveTo>
                  <a:lnTo>
                    <a:pt x="0" y="40640"/>
                  </a:lnTo>
                  <a:lnTo>
                    <a:pt x="72389" y="83820"/>
                  </a:lnTo>
                  <a:lnTo>
                    <a:pt x="63500" y="0"/>
                  </a:lnTo>
                  <a:close/>
                </a:path>
              </a:pathLst>
            </a:custGeom>
            <a:solidFill>
              <a:srgbClr val="000000"/>
            </a:solidFill>
          </p:spPr>
          <p:txBody>
            <a:bodyPr wrap="square" lIns="0" tIns="0" rIns="0" bIns="0" rtlCol="0"/>
            <a:lstStyle/>
            <a:p>
              <a:endParaRPr/>
            </a:p>
          </p:txBody>
        </p:sp>
        <p:sp>
          <p:nvSpPr>
            <p:cNvPr id="18" name="object 18"/>
            <p:cNvSpPr/>
            <p:nvPr/>
          </p:nvSpPr>
          <p:spPr>
            <a:xfrm>
              <a:off x="1981199" y="3657600"/>
              <a:ext cx="1319530" cy="1247140"/>
            </a:xfrm>
            <a:custGeom>
              <a:avLst/>
              <a:gdLst/>
              <a:ahLst/>
              <a:cxnLst/>
              <a:rect l="l" t="t" r="r" b="b"/>
              <a:pathLst>
                <a:path w="1319529" h="1247139">
                  <a:moveTo>
                    <a:pt x="0" y="0"/>
                  </a:moveTo>
                  <a:lnTo>
                    <a:pt x="1319529" y="1247139"/>
                  </a:lnTo>
                </a:path>
              </a:pathLst>
            </a:custGeom>
            <a:ln w="8890">
              <a:solidFill>
                <a:srgbClr val="000000"/>
              </a:solidFill>
            </a:ln>
          </p:spPr>
          <p:txBody>
            <a:bodyPr wrap="square" lIns="0" tIns="0" rIns="0" bIns="0" rtlCol="0"/>
            <a:lstStyle/>
            <a:p>
              <a:endParaRPr/>
            </a:p>
          </p:txBody>
        </p:sp>
        <p:sp>
          <p:nvSpPr>
            <p:cNvPr id="19" name="object 19"/>
            <p:cNvSpPr/>
            <p:nvPr/>
          </p:nvSpPr>
          <p:spPr>
            <a:xfrm>
              <a:off x="3271519" y="4872990"/>
              <a:ext cx="81280" cy="80010"/>
            </a:xfrm>
            <a:custGeom>
              <a:avLst/>
              <a:gdLst/>
              <a:ahLst/>
              <a:cxnLst/>
              <a:rect l="l" t="t" r="r" b="b"/>
              <a:pathLst>
                <a:path w="81279" h="80010">
                  <a:moveTo>
                    <a:pt x="52069" y="0"/>
                  </a:moveTo>
                  <a:lnTo>
                    <a:pt x="0" y="55880"/>
                  </a:lnTo>
                  <a:lnTo>
                    <a:pt x="81279" y="80010"/>
                  </a:lnTo>
                  <a:lnTo>
                    <a:pt x="52069" y="0"/>
                  </a:lnTo>
                  <a:close/>
                </a:path>
              </a:pathLst>
            </a:custGeom>
            <a:solidFill>
              <a:srgbClr val="000000"/>
            </a:solidFill>
          </p:spPr>
          <p:txBody>
            <a:bodyPr wrap="square" lIns="0" tIns="0" rIns="0" bIns="0" rtlCol="0"/>
            <a:lstStyle/>
            <a:p>
              <a:endParaRPr/>
            </a:p>
          </p:txBody>
        </p:sp>
        <p:sp>
          <p:nvSpPr>
            <p:cNvPr id="20" name="object 20"/>
            <p:cNvSpPr/>
            <p:nvPr/>
          </p:nvSpPr>
          <p:spPr>
            <a:xfrm>
              <a:off x="2057399" y="3657600"/>
              <a:ext cx="1149350" cy="0"/>
            </a:xfrm>
            <a:custGeom>
              <a:avLst/>
              <a:gdLst/>
              <a:ahLst/>
              <a:cxnLst/>
              <a:rect l="l" t="t" r="r" b="b"/>
              <a:pathLst>
                <a:path w="1149350">
                  <a:moveTo>
                    <a:pt x="0" y="0"/>
                  </a:moveTo>
                  <a:lnTo>
                    <a:pt x="1149350" y="0"/>
                  </a:lnTo>
                </a:path>
              </a:pathLst>
            </a:custGeom>
            <a:ln w="8890">
              <a:solidFill>
                <a:srgbClr val="000000"/>
              </a:solidFill>
            </a:ln>
          </p:spPr>
          <p:txBody>
            <a:bodyPr wrap="square" lIns="0" tIns="0" rIns="0" bIns="0" rtlCol="0"/>
            <a:lstStyle/>
            <a:p>
              <a:endParaRPr/>
            </a:p>
          </p:txBody>
        </p:sp>
        <p:sp>
          <p:nvSpPr>
            <p:cNvPr id="21" name="object 21"/>
            <p:cNvSpPr/>
            <p:nvPr/>
          </p:nvSpPr>
          <p:spPr>
            <a:xfrm>
              <a:off x="3201669" y="3619500"/>
              <a:ext cx="74930" cy="76200"/>
            </a:xfrm>
            <a:custGeom>
              <a:avLst/>
              <a:gdLst/>
              <a:ahLst/>
              <a:cxnLst/>
              <a:rect l="l" t="t" r="r" b="b"/>
              <a:pathLst>
                <a:path w="74929" h="76200">
                  <a:moveTo>
                    <a:pt x="0" y="0"/>
                  </a:moveTo>
                  <a:lnTo>
                    <a:pt x="0" y="76200"/>
                  </a:lnTo>
                  <a:lnTo>
                    <a:pt x="74930" y="38100"/>
                  </a:lnTo>
                  <a:lnTo>
                    <a:pt x="0" y="0"/>
                  </a:lnTo>
                  <a:close/>
                </a:path>
              </a:pathLst>
            </a:custGeom>
            <a:solidFill>
              <a:srgbClr val="000000"/>
            </a:solidFill>
          </p:spPr>
          <p:txBody>
            <a:bodyPr wrap="square" lIns="0" tIns="0" rIns="0" bIns="0" rtlCol="0"/>
            <a:lstStyle/>
            <a:p>
              <a:endParaRPr/>
            </a:p>
          </p:txBody>
        </p:sp>
        <p:sp>
          <p:nvSpPr>
            <p:cNvPr id="22" name="object 22"/>
            <p:cNvSpPr/>
            <p:nvPr/>
          </p:nvSpPr>
          <p:spPr>
            <a:xfrm>
              <a:off x="1981199" y="3004820"/>
              <a:ext cx="1233170" cy="652780"/>
            </a:xfrm>
            <a:custGeom>
              <a:avLst/>
              <a:gdLst/>
              <a:ahLst/>
              <a:cxnLst/>
              <a:rect l="l" t="t" r="r" b="b"/>
              <a:pathLst>
                <a:path w="1233170" h="652779">
                  <a:moveTo>
                    <a:pt x="0" y="652779"/>
                  </a:moveTo>
                  <a:lnTo>
                    <a:pt x="1233170" y="0"/>
                  </a:lnTo>
                </a:path>
              </a:pathLst>
            </a:custGeom>
            <a:ln w="8890">
              <a:solidFill>
                <a:srgbClr val="000000"/>
              </a:solidFill>
            </a:ln>
          </p:spPr>
          <p:txBody>
            <a:bodyPr wrap="square" lIns="0" tIns="0" rIns="0" bIns="0" rtlCol="0"/>
            <a:lstStyle/>
            <a:p>
              <a:endParaRPr/>
            </a:p>
          </p:txBody>
        </p:sp>
        <p:sp>
          <p:nvSpPr>
            <p:cNvPr id="23" name="object 23"/>
            <p:cNvSpPr/>
            <p:nvPr/>
          </p:nvSpPr>
          <p:spPr>
            <a:xfrm>
              <a:off x="3191509" y="2971800"/>
              <a:ext cx="85090" cy="68580"/>
            </a:xfrm>
            <a:custGeom>
              <a:avLst/>
              <a:gdLst/>
              <a:ahLst/>
              <a:cxnLst/>
              <a:rect l="l" t="t" r="r" b="b"/>
              <a:pathLst>
                <a:path w="85089" h="68580">
                  <a:moveTo>
                    <a:pt x="85089" y="0"/>
                  </a:moveTo>
                  <a:lnTo>
                    <a:pt x="0" y="1270"/>
                  </a:lnTo>
                  <a:lnTo>
                    <a:pt x="36829" y="68579"/>
                  </a:lnTo>
                  <a:lnTo>
                    <a:pt x="85089" y="0"/>
                  </a:lnTo>
                  <a:close/>
                </a:path>
              </a:pathLst>
            </a:custGeom>
            <a:solidFill>
              <a:srgbClr val="000000"/>
            </a:solidFill>
          </p:spPr>
          <p:txBody>
            <a:bodyPr wrap="square" lIns="0" tIns="0" rIns="0" bIns="0" rtlCol="0"/>
            <a:lstStyle/>
            <a:p>
              <a:endParaRPr/>
            </a:p>
          </p:txBody>
        </p:sp>
        <p:sp>
          <p:nvSpPr>
            <p:cNvPr id="24" name="object 24"/>
            <p:cNvSpPr/>
            <p:nvPr/>
          </p:nvSpPr>
          <p:spPr>
            <a:xfrm>
              <a:off x="1981199" y="1885950"/>
              <a:ext cx="1254760" cy="1771650"/>
            </a:xfrm>
            <a:custGeom>
              <a:avLst/>
              <a:gdLst/>
              <a:ahLst/>
              <a:cxnLst/>
              <a:rect l="l" t="t" r="r" b="b"/>
              <a:pathLst>
                <a:path w="1254760" h="1771650">
                  <a:moveTo>
                    <a:pt x="0" y="1771650"/>
                  </a:moveTo>
                  <a:lnTo>
                    <a:pt x="1254760" y="0"/>
                  </a:lnTo>
                </a:path>
              </a:pathLst>
            </a:custGeom>
            <a:ln w="8890">
              <a:solidFill>
                <a:srgbClr val="000000"/>
              </a:solidFill>
            </a:ln>
          </p:spPr>
          <p:txBody>
            <a:bodyPr wrap="square" lIns="0" tIns="0" rIns="0" bIns="0" rtlCol="0"/>
            <a:lstStyle/>
            <a:p>
              <a:endParaRPr/>
            </a:p>
          </p:txBody>
        </p:sp>
        <p:sp>
          <p:nvSpPr>
            <p:cNvPr id="25" name="object 25"/>
            <p:cNvSpPr/>
            <p:nvPr/>
          </p:nvSpPr>
          <p:spPr>
            <a:xfrm>
              <a:off x="3201669" y="1828800"/>
              <a:ext cx="74930" cy="83820"/>
            </a:xfrm>
            <a:custGeom>
              <a:avLst/>
              <a:gdLst/>
              <a:ahLst/>
              <a:cxnLst/>
              <a:rect l="l" t="t" r="r" b="b"/>
              <a:pathLst>
                <a:path w="74929" h="83819">
                  <a:moveTo>
                    <a:pt x="74930" y="0"/>
                  </a:moveTo>
                  <a:lnTo>
                    <a:pt x="0" y="39370"/>
                  </a:lnTo>
                  <a:lnTo>
                    <a:pt x="62230" y="83820"/>
                  </a:lnTo>
                  <a:lnTo>
                    <a:pt x="74930" y="0"/>
                  </a:lnTo>
                  <a:close/>
                </a:path>
              </a:pathLst>
            </a:custGeom>
            <a:solidFill>
              <a:srgbClr val="000000"/>
            </a:solidFill>
          </p:spPr>
          <p:txBody>
            <a:bodyPr wrap="square" lIns="0" tIns="0" rIns="0" bIns="0" rtlCol="0"/>
            <a:lstStyle/>
            <a:p>
              <a:endParaRPr/>
            </a:p>
          </p:txBody>
        </p:sp>
        <p:sp>
          <p:nvSpPr>
            <p:cNvPr id="26" name="object 26"/>
            <p:cNvSpPr/>
            <p:nvPr/>
          </p:nvSpPr>
          <p:spPr>
            <a:xfrm>
              <a:off x="1981199" y="1052830"/>
              <a:ext cx="1338580" cy="2604770"/>
            </a:xfrm>
            <a:custGeom>
              <a:avLst/>
              <a:gdLst/>
              <a:ahLst/>
              <a:cxnLst/>
              <a:rect l="l" t="t" r="r" b="b"/>
              <a:pathLst>
                <a:path w="1338579" h="2604770">
                  <a:moveTo>
                    <a:pt x="0" y="2604770"/>
                  </a:moveTo>
                  <a:lnTo>
                    <a:pt x="1338579" y="0"/>
                  </a:lnTo>
                </a:path>
              </a:pathLst>
            </a:custGeom>
            <a:ln w="8890">
              <a:solidFill>
                <a:srgbClr val="000000"/>
              </a:solidFill>
            </a:ln>
          </p:spPr>
          <p:txBody>
            <a:bodyPr wrap="square" lIns="0" tIns="0" rIns="0" bIns="0" rtlCol="0"/>
            <a:lstStyle/>
            <a:p>
              <a:endParaRPr/>
            </a:p>
          </p:txBody>
        </p:sp>
        <p:sp>
          <p:nvSpPr>
            <p:cNvPr id="27" name="object 27"/>
            <p:cNvSpPr/>
            <p:nvPr/>
          </p:nvSpPr>
          <p:spPr>
            <a:xfrm>
              <a:off x="3284219" y="990600"/>
              <a:ext cx="68580" cy="85090"/>
            </a:xfrm>
            <a:custGeom>
              <a:avLst/>
              <a:gdLst/>
              <a:ahLst/>
              <a:cxnLst/>
              <a:rect l="l" t="t" r="r" b="b"/>
              <a:pathLst>
                <a:path w="68579" h="85090">
                  <a:moveTo>
                    <a:pt x="68579" y="0"/>
                  </a:moveTo>
                  <a:lnTo>
                    <a:pt x="0" y="49529"/>
                  </a:lnTo>
                  <a:lnTo>
                    <a:pt x="67309" y="85089"/>
                  </a:lnTo>
                  <a:lnTo>
                    <a:pt x="68579" y="0"/>
                  </a:lnTo>
                  <a:close/>
                </a:path>
              </a:pathLst>
            </a:custGeom>
            <a:solidFill>
              <a:srgbClr val="000000"/>
            </a:solidFill>
          </p:spPr>
          <p:txBody>
            <a:bodyPr wrap="square" lIns="0" tIns="0" rIns="0" bIns="0" rtlCol="0"/>
            <a:lstStyle/>
            <a:p>
              <a:endParaRPr/>
            </a:p>
          </p:txBody>
        </p:sp>
        <p:sp>
          <p:nvSpPr>
            <p:cNvPr id="28" name="object 28"/>
            <p:cNvSpPr/>
            <p:nvPr/>
          </p:nvSpPr>
          <p:spPr>
            <a:xfrm>
              <a:off x="6019800" y="3002279"/>
              <a:ext cx="1295400" cy="722630"/>
            </a:xfrm>
            <a:custGeom>
              <a:avLst/>
              <a:gdLst/>
              <a:ahLst/>
              <a:cxnLst/>
              <a:rect l="l" t="t" r="r" b="b"/>
              <a:pathLst>
                <a:path w="1295400" h="722629">
                  <a:moveTo>
                    <a:pt x="0" y="0"/>
                  </a:moveTo>
                  <a:lnTo>
                    <a:pt x="1295400" y="0"/>
                  </a:lnTo>
                  <a:lnTo>
                    <a:pt x="1295400" y="722630"/>
                  </a:lnTo>
                  <a:lnTo>
                    <a:pt x="0" y="722630"/>
                  </a:lnTo>
                  <a:lnTo>
                    <a:pt x="0" y="0"/>
                  </a:lnTo>
                  <a:close/>
                </a:path>
              </a:pathLst>
            </a:custGeom>
            <a:solidFill>
              <a:srgbClr val="FF8018"/>
            </a:solidFill>
          </p:spPr>
          <p:txBody>
            <a:bodyPr wrap="square" lIns="0" tIns="0" rIns="0" bIns="0" rtlCol="0"/>
            <a:lstStyle/>
            <a:p>
              <a:endParaRPr/>
            </a:p>
          </p:txBody>
        </p:sp>
      </p:grpSp>
      <p:sp>
        <p:nvSpPr>
          <p:cNvPr id="29" name="object 29"/>
          <p:cNvSpPr txBox="1"/>
          <p:nvPr/>
        </p:nvSpPr>
        <p:spPr>
          <a:xfrm>
            <a:off x="6772275" y="3002279"/>
            <a:ext cx="1457325" cy="689932"/>
          </a:xfrm>
          <a:prstGeom prst="rect">
            <a:avLst/>
          </a:prstGeom>
          <a:solidFill>
            <a:srgbClr val="FFFFCC"/>
          </a:solidFill>
          <a:ln w="19048">
            <a:solidFill>
              <a:srgbClr val="000000"/>
            </a:solidFill>
          </a:ln>
        </p:spPr>
        <p:txBody>
          <a:bodyPr vert="horz" wrap="square" lIns="0" tIns="0" rIns="0" bIns="0" rtlCol="0">
            <a:spAutoFit/>
          </a:bodyPr>
          <a:lstStyle/>
          <a:p>
            <a:pPr marL="90170">
              <a:lnSpc>
                <a:spcPts val="2090"/>
              </a:lnSpc>
            </a:pPr>
            <a:r>
              <a:rPr sz="2400" b="1" spc="-5" dirty="0">
                <a:latin typeface="Times New Roman"/>
                <a:cs typeface="Times New Roman"/>
              </a:rPr>
              <a:t>Brand</a:t>
            </a:r>
            <a:endParaRPr sz="2400" dirty="0">
              <a:latin typeface="Times New Roman"/>
              <a:cs typeface="Times New Roman"/>
            </a:endParaRPr>
          </a:p>
          <a:p>
            <a:pPr marL="90170">
              <a:lnSpc>
                <a:spcPct val="100000"/>
              </a:lnSpc>
              <a:spcBef>
                <a:spcPts val="350"/>
              </a:spcBef>
            </a:pPr>
            <a:r>
              <a:rPr sz="2400" b="1" spc="-5" dirty="0">
                <a:latin typeface="Times New Roman"/>
                <a:cs typeface="Times New Roman"/>
              </a:rPr>
              <a:t>Attitude</a:t>
            </a:r>
            <a:endParaRPr sz="2400" dirty="0">
              <a:latin typeface="Times New Roman"/>
              <a:cs typeface="Times New Roman"/>
            </a:endParaRPr>
          </a:p>
        </p:txBody>
      </p:sp>
      <p:grpSp>
        <p:nvGrpSpPr>
          <p:cNvPr id="30" name="object 30"/>
          <p:cNvGrpSpPr/>
          <p:nvPr/>
        </p:nvGrpSpPr>
        <p:grpSpPr>
          <a:xfrm>
            <a:off x="5224225" y="1214755"/>
            <a:ext cx="5068491" cy="3285490"/>
            <a:chOff x="4643754" y="1214755"/>
            <a:chExt cx="4505325" cy="3285490"/>
          </a:xfrm>
        </p:grpSpPr>
        <p:sp>
          <p:nvSpPr>
            <p:cNvPr id="31" name="object 31"/>
            <p:cNvSpPr/>
            <p:nvPr/>
          </p:nvSpPr>
          <p:spPr>
            <a:xfrm>
              <a:off x="4648199" y="1219200"/>
              <a:ext cx="3290570" cy="1719580"/>
            </a:xfrm>
            <a:custGeom>
              <a:avLst/>
              <a:gdLst/>
              <a:ahLst/>
              <a:cxnLst/>
              <a:rect l="l" t="t" r="r" b="b"/>
              <a:pathLst>
                <a:path w="3290570" h="1719580">
                  <a:moveTo>
                    <a:pt x="0" y="0"/>
                  </a:moveTo>
                  <a:lnTo>
                    <a:pt x="3290570" y="1719579"/>
                  </a:lnTo>
                </a:path>
              </a:pathLst>
            </a:custGeom>
            <a:ln w="8890">
              <a:solidFill>
                <a:srgbClr val="D91E27"/>
              </a:solidFill>
            </a:ln>
          </p:spPr>
          <p:txBody>
            <a:bodyPr wrap="square" lIns="0" tIns="0" rIns="0" bIns="0" rtlCol="0"/>
            <a:lstStyle/>
            <a:p>
              <a:endParaRPr/>
            </a:p>
          </p:txBody>
        </p:sp>
        <p:sp>
          <p:nvSpPr>
            <p:cNvPr id="32" name="object 32"/>
            <p:cNvSpPr/>
            <p:nvPr/>
          </p:nvSpPr>
          <p:spPr>
            <a:xfrm>
              <a:off x="7915909" y="2903219"/>
              <a:ext cx="85090" cy="68580"/>
            </a:xfrm>
            <a:custGeom>
              <a:avLst/>
              <a:gdLst/>
              <a:ahLst/>
              <a:cxnLst/>
              <a:rect l="l" t="t" r="r" b="b"/>
              <a:pathLst>
                <a:path w="85090" h="68580">
                  <a:moveTo>
                    <a:pt x="35560" y="0"/>
                  </a:moveTo>
                  <a:lnTo>
                    <a:pt x="0" y="67309"/>
                  </a:lnTo>
                  <a:lnTo>
                    <a:pt x="85090" y="68579"/>
                  </a:lnTo>
                  <a:lnTo>
                    <a:pt x="35560" y="0"/>
                  </a:lnTo>
                  <a:close/>
                </a:path>
              </a:pathLst>
            </a:custGeom>
            <a:solidFill>
              <a:srgbClr val="D91E27"/>
            </a:solidFill>
          </p:spPr>
          <p:txBody>
            <a:bodyPr wrap="square" lIns="0" tIns="0" rIns="0" bIns="0" rtlCol="0"/>
            <a:lstStyle/>
            <a:p>
              <a:endParaRPr/>
            </a:p>
          </p:txBody>
        </p:sp>
        <p:sp>
          <p:nvSpPr>
            <p:cNvPr id="33" name="object 33"/>
            <p:cNvSpPr/>
            <p:nvPr/>
          </p:nvSpPr>
          <p:spPr>
            <a:xfrm>
              <a:off x="4952999" y="1905000"/>
              <a:ext cx="1541780" cy="1027430"/>
            </a:xfrm>
            <a:custGeom>
              <a:avLst/>
              <a:gdLst/>
              <a:ahLst/>
              <a:cxnLst/>
              <a:rect l="l" t="t" r="r" b="b"/>
              <a:pathLst>
                <a:path w="1541779" h="1027430">
                  <a:moveTo>
                    <a:pt x="0" y="0"/>
                  </a:moveTo>
                  <a:lnTo>
                    <a:pt x="1541779" y="1027429"/>
                  </a:lnTo>
                </a:path>
              </a:pathLst>
            </a:custGeom>
            <a:ln w="8890">
              <a:solidFill>
                <a:srgbClr val="D91E27"/>
              </a:solidFill>
            </a:ln>
          </p:spPr>
          <p:txBody>
            <a:bodyPr wrap="square" lIns="0" tIns="0" rIns="0" bIns="0" rtlCol="0"/>
            <a:lstStyle/>
            <a:p>
              <a:endParaRPr/>
            </a:p>
          </p:txBody>
        </p:sp>
        <p:sp>
          <p:nvSpPr>
            <p:cNvPr id="34" name="object 34"/>
            <p:cNvSpPr/>
            <p:nvPr/>
          </p:nvSpPr>
          <p:spPr>
            <a:xfrm>
              <a:off x="6469379" y="2898140"/>
              <a:ext cx="83820" cy="73660"/>
            </a:xfrm>
            <a:custGeom>
              <a:avLst/>
              <a:gdLst/>
              <a:ahLst/>
              <a:cxnLst/>
              <a:rect l="l" t="t" r="r" b="b"/>
              <a:pathLst>
                <a:path w="83820" h="73660">
                  <a:moveTo>
                    <a:pt x="41910" y="0"/>
                  </a:moveTo>
                  <a:lnTo>
                    <a:pt x="0" y="63500"/>
                  </a:lnTo>
                  <a:lnTo>
                    <a:pt x="83820" y="73660"/>
                  </a:lnTo>
                  <a:lnTo>
                    <a:pt x="41910" y="0"/>
                  </a:lnTo>
                  <a:close/>
                </a:path>
              </a:pathLst>
            </a:custGeom>
            <a:solidFill>
              <a:srgbClr val="D91E27"/>
            </a:solidFill>
          </p:spPr>
          <p:txBody>
            <a:bodyPr wrap="square" lIns="0" tIns="0" rIns="0" bIns="0" rtlCol="0"/>
            <a:lstStyle/>
            <a:p>
              <a:endParaRPr/>
            </a:p>
          </p:txBody>
        </p:sp>
        <p:sp>
          <p:nvSpPr>
            <p:cNvPr id="35" name="object 35"/>
            <p:cNvSpPr/>
            <p:nvPr/>
          </p:nvSpPr>
          <p:spPr>
            <a:xfrm>
              <a:off x="5257799" y="2895600"/>
              <a:ext cx="778510" cy="495300"/>
            </a:xfrm>
            <a:custGeom>
              <a:avLst/>
              <a:gdLst/>
              <a:ahLst/>
              <a:cxnLst/>
              <a:rect l="l" t="t" r="r" b="b"/>
              <a:pathLst>
                <a:path w="778510" h="495300">
                  <a:moveTo>
                    <a:pt x="0" y="0"/>
                  </a:moveTo>
                  <a:lnTo>
                    <a:pt x="778510" y="495300"/>
                  </a:lnTo>
                </a:path>
              </a:pathLst>
            </a:custGeom>
            <a:ln w="8890">
              <a:solidFill>
                <a:srgbClr val="D91E27"/>
              </a:solidFill>
            </a:ln>
          </p:spPr>
          <p:txBody>
            <a:bodyPr wrap="square" lIns="0" tIns="0" rIns="0" bIns="0" rtlCol="0"/>
            <a:lstStyle/>
            <a:p>
              <a:endParaRPr/>
            </a:p>
          </p:txBody>
        </p:sp>
        <p:sp>
          <p:nvSpPr>
            <p:cNvPr id="36" name="object 36"/>
            <p:cNvSpPr/>
            <p:nvPr/>
          </p:nvSpPr>
          <p:spPr>
            <a:xfrm>
              <a:off x="6012179" y="3356609"/>
              <a:ext cx="83820" cy="72390"/>
            </a:xfrm>
            <a:custGeom>
              <a:avLst/>
              <a:gdLst/>
              <a:ahLst/>
              <a:cxnLst/>
              <a:rect l="l" t="t" r="r" b="b"/>
              <a:pathLst>
                <a:path w="83820" h="72389">
                  <a:moveTo>
                    <a:pt x="40640" y="0"/>
                  </a:moveTo>
                  <a:lnTo>
                    <a:pt x="0" y="63500"/>
                  </a:lnTo>
                  <a:lnTo>
                    <a:pt x="83820" y="72389"/>
                  </a:lnTo>
                  <a:lnTo>
                    <a:pt x="40640" y="0"/>
                  </a:lnTo>
                  <a:close/>
                </a:path>
              </a:pathLst>
            </a:custGeom>
            <a:solidFill>
              <a:srgbClr val="D91E27"/>
            </a:solidFill>
          </p:spPr>
          <p:txBody>
            <a:bodyPr wrap="square" lIns="0" tIns="0" rIns="0" bIns="0" rtlCol="0"/>
            <a:lstStyle/>
            <a:p>
              <a:endParaRPr/>
            </a:p>
          </p:txBody>
        </p:sp>
        <p:sp>
          <p:nvSpPr>
            <p:cNvPr id="37" name="object 37"/>
            <p:cNvSpPr/>
            <p:nvPr/>
          </p:nvSpPr>
          <p:spPr>
            <a:xfrm>
              <a:off x="5562599" y="3620769"/>
              <a:ext cx="398780" cy="265430"/>
            </a:xfrm>
            <a:custGeom>
              <a:avLst/>
              <a:gdLst/>
              <a:ahLst/>
              <a:cxnLst/>
              <a:rect l="l" t="t" r="r" b="b"/>
              <a:pathLst>
                <a:path w="398779" h="265429">
                  <a:moveTo>
                    <a:pt x="0" y="265429"/>
                  </a:moveTo>
                  <a:lnTo>
                    <a:pt x="398779" y="0"/>
                  </a:lnTo>
                </a:path>
              </a:pathLst>
            </a:custGeom>
            <a:ln w="8890">
              <a:solidFill>
                <a:srgbClr val="D91E27"/>
              </a:solidFill>
            </a:ln>
          </p:spPr>
          <p:txBody>
            <a:bodyPr wrap="square" lIns="0" tIns="0" rIns="0" bIns="0" rtlCol="0"/>
            <a:lstStyle/>
            <a:p>
              <a:endParaRPr/>
            </a:p>
          </p:txBody>
        </p:sp>
        <p:sp>
          <p:nvSpPr>
            <p:cNvPr id="38" name="object 38"/>
            <p:cNvSpPr/>
            <p:nvPr/>
          </p:nvSpPr>
          <p:spPr>
            <a:xfrm>
              <a:off x="5935979" y="3581400"/>
              <a:ext cx="83820" cy="72390"/>
            </a:xfrm>
            <a:custGeom>
              <a:avLst/>
              <a:gdLst/>
              <a:ahLst/>
              <a:cxnLst/>
              <a:rect l="l" t="t" r="r" b="b"/>
              <a:pathLst>
                <a:path w="83820" h="72389">
                  <a:moveTo>
                    <a:pt x="83820" y="0"/>
                  </a:moveTo>
                  <a:lnTo>
                    <a:pt x="0" y="10160"/>
                  </a:lnTo>
                  <a:lnTo>
                    <a:pt x="41910" y="72389"/>
                  </a:lnTo>
                  <a:lnTo>
                    <a:pt x="83820" y="0"/>
                  </a:lnTo>
                  <a:close/>
                </a:path>
              </a:pathLst>
            </a:custGeom>
            <a:solidFill>
              <a:srgbClr val="D91E27"/>
            </a:solidFill>
          </p:spPr>
          <p:txBody>
            <a:bodyPr wrap="square" lIns="0" tIns="0" rIns="0" bIns="0" rtlCol="0"/>
            <a:lstStyle/>
            <a:p>
              <a:endParaRPr/>
            </a:p>
          </p:txBody>
        </p:sp>
        <p:sp>
          <p:nvSpPr>
            <p:cNvPr id="39" name="object 39"/>
            <p:cNvSpPr/>
            <p:nvPr/>
          </p:nvSpPr>
          <p:spPr>
            <a:xfrm>
              <a:off x="5791199" y="3769359"/>
              <a:ext cx="1234440" cy="726440"/>
            </a:xfrm>
            <a:custGeom>
              <a:avLst/>
              <a:gdLst/>
              <a:ahLst/>
              <a:cxnLst/>
              <a:rect l="l" t="t" r="r" b="b"/>
              <a:pathLst>
                <a:path w="1234440" h="726439">
                  <a:moveTo>
                    <a:pt x="0" y="726439"/>
                  </a:moveTo>
                  <a:lnTo>
                    <a:pt x="1234440" y="0"/>
                  </a:lnTo>
                </a:path>
              </a:pathLst>
            </a:custGeom>
            <a:ln w="8890">
              <a:solidFill>
                <a:srgbClr val="D91E27"/>
              </a:solidFill>
            </a:ln>
          </p:spPr>
          <p:txBody>
            <a:bodyPr wrap="square" lIns="0" tIns="0" rIns="0" bIns="0" rtlCol="0"/>
            <a:lstStyle/>
            <a:p>
              <a:endParaRPr/>
            </a:p>
          </p:txBody>
        </p:sp>
        <p:sp>
          <p:nvSpPr>
            <p:cNvPr id="40" name="object 40"/>
            <p:cNvSpPr/>
            <p:nvPr/>
          </p:nvSpPr>
          <p:spPr>
            <a:xfrm>
              <a:off x="7002780" y="2971799"/>
              <a:ext cx="2141220" cy="833119"/>
            </a:xfrm>
            <a:custGeom>
              <a:avLst/>
              <a:gdLst/>
              <a:ahLst/>
              <a:cxnLst/>
              <a:rect l="l" t="t" r="r" b="b"/>
              <a:pathLst>
                <a:path w="2141220" h="833120">
                  <a:moveTo>
                    <a:pt x="83820" y="762000"/>
                  </a:moveTo>
                  <a:lnTo>
                    <a:pt x="0" y="768350"/>
                  </a:lnTo>
                  <a:lnTo>
                    <a:pt x="38100" y="833120"/>
                  </a:lnTo>
                  <a:lnTo>
                    <a:pt x="83820" y="762000"/>
                  </a:lnTo>
                  <a:close/>
                </a:path>
                <a:path w="2141220" h="833120">
                  <a:moveTo>
                    <a:pt x="2141220" y="0"/>
                  </a:moveTo>
                  <a:lnTo>
                    <a:pt x="617220" y="0"/>
                  </a:lnTo>
                  <a:lnTo>
                    <a:pt x="617220" y="722630"/>
                  </a:lnTo>
                  <a:lnTo>
                    <a:pt x="2141220" y="722630"/>
                  </a:lnTo>
                  <a:lnTo>
                    <a:pt x="2141220" y="0"/>
                  </a:lnTo>
                  <a:close/>
                </a:path>
              </a:pathLst>
            </a:custGeom>
            <a:solidFill>
              <a:srgbClr val="D91E27"/>
            </a:solidFill>
          </p:spPr>
          <p:txBody>
            <a:bodyPr wrap="square" lIns="0" tIns="0" rIns="0" bIns="0" rtlCol="0"/>
            <a:lstStyle/>
            <a:p>
              <a:endParaRPr/>
            </a:p>
          </p:txBody>
        </p:sp>
        <p:sp>
          <p:nvSpPr>
            <p:cNvPr id="41" name="object 41"/>
            <p:cNvSpPr/>
            <p:nvPr/>
          </p:nvSpPr>
          <p:spPr>
            <a:xfrm>
              <a:off x="7620000" y="2971800"/>
              <a:ext cx="1524000" cy="722630"/>
            </a:xfrm>
            <a:custGeom>
              <a:avLst/>
              <a:gdLst/>
              <a:ahLst/>
              <a:cxnLst/>
              <a:rect l="l" t="t" r="r" b="b"/>
              <a:pathLst>
                <a:path w="1524000" h="722629">
                  <a:moveTo>
                    <a:pt x="0" y="0"/>
                  </a:moveTo>
                  <a:lnTo>
                    <a:pt x="1524000" y="0"/>
                  </a:lnTo>
                  <a:lnTo>
                    <a:pt x="1524000" y="722630"/>
                  </a:lnTo>
                  <a:lnTo>
                    <a:pt x="0" y="722630"/>
                  </a:lnTo>
                  <a:lnTo>
                    <a:pt x="0" y="0"/>
                  </a:lnTo>
                  <a:close/>
                </a:path>
                <a:path w="1524000" h="722629">
                  <a:moveTo>
                    <a:pt x="0" y="0"/>
                  </a:moveTo>
                  <a:lnTo>
                    <a:pt x="0" y="0"/>
                  </a:lnTo>
                </a:path>
                <a:path w="1524000" h="722629">
                  <a:moveTo>
                    <a:pt x="1524000" y="722630"/>
                  </a:moveTo>
                  <a:lnTo>
                    <a:pt x="1524000" y="722630"/>
                  </a:lnTo>
                </a:path>
              </a:pathLst>
            </a:custGeom>
            <a:ln w="9344">
              <a:solidFill>
                <a:srgbClr val="000000"/>
              </a:solidFill>
            </a:ln>
          </p:spPr>
          <p:txBody>
            <a:bodyPr wrap="square" lIns="0" tIns="0" rIns="0" bIns="0" rtlCol="0"/>
            <a:lstStyle/>
            <a:p>
              <a:endParaRPr/>
            </a:p>
          </p:txBody>
        </p:sp>
      </p:grpSp>
      <p:sp>
        <p:nvSpPr>
          <p:cNvPr id="42" name="object 42"/>
          <p:cNvSpPr txBox="1"/>
          <p:nvPr/>
        </p:nvSpPr>
        <p:spPr>
          <a:xfrm>
            <a:off x="8658225" y="2895600"/>
            <a:ext cx="1380173" cy="843280"/>
          </a:xfrm>
          <a:prstGeom prst="rect">
            <a:avLst/>
          </a:prstGeom>
        </p:spPr>
        <p:txBody>
          <a:bodyPr vert="horz" wrap="square" lIns="0" tIns="12700" rIns="0" bIns="0" rtlCol="0">
            <a:spAutoFit/>
          </a:bodyPr>
          <a:lstStyle/>
          <a:p>
            <a:pPr marL="12700" marR="5080">
              <a:lnSpc>
                <a:spcPct val="111800"/>
              </a:lnSpc>
              <a:spcBef>
                <a:spcPts val="100"/>
              </a:spcBef>
            </a:pPr>
            <a:r>
              <a:rPr sz="2400" b="1" spc="-10" dirty="0">
                <a:solidFill>
                  <a:srgbClr val="FFFFFF"/>
                </a:solidFill>
                <a:latin typeface="Times New Roman"/>
                <a:cs typeface="Times New Roman"/>
              </a:rPr>
              <a:t>Pu</a:t>
            </a:r>
            <a:r>
              <a:rPr sz="2400" b="1" dirty="0">
                <a:solidFill>
                  <a:srgbClr val="FFFFFF"/>
                </a:solidFill>
                <a:latin typeface="Times New Roman"/>
                <a:cs typeface="Times New Roman"/>
              </a:rPr>
              <a:t>rc</a:t>
            </a:r>
            <a:r>
              <a:rPr sz="2400" b="1" spc="-10" dirty="0">
                <a:solidFill>
                  <a:srgbClr val="FFFFFF"/>
                </a:solidFill>
                <a:latin typeface="Times New Roman"/>
                <a:cs typeface="Times New Roman"/>
              </a:rPr>
              <a:t>h</a:t>
            </a:r>
            <a:r>
              <a:rPr sz="2400" b="1" dirty="0">
                <a:solidFill>
                  <a:srgbClr val="FFFFFF"/>
                </a:solidFill>
                <a:latin typeface="Times New Roman"/>
                <a:cs typeface="Times New Roman"/>
              </a:rPr>
              <a:t>ase  </a:t>
            </a:r>
            <a:r>
              <a:rPr sz="2400" b="1" spc="-5" dirty="0">
                <a:solidFill>
                  <a:srgbClr val="FFFFFF"/>
                </a:solidFill>
                <a:latin typeface="Times New Roman"/>
                <a:cs typeface="Times New Roman"/>
              </a:rPr>
              <a:t>Behavior</a:t>
            </a:r>
            <a:endParaRPr sz="2400" dirty="0">
              <a:latin typeface="Times New Roman"/>
              <a:cs typeface="Times New Roman"/>
            </a:endParaRPr>
          </a:p>
        </p:txBody>
      </p:sp>
      <p:grpSp>
        <p:nvGrpSpPr>
          <p:cNvPr id="43" name="object 43"/>
          <p:cNvGrpSpPr/>
          <p:nvPr/>
        </p:nvGrpSpPr>
        <p:grpSpPr>
          <a:xfrm>
            <a:off x="6853000" y="3314703"/>
            <a:ext cx="2319576" cy="2404745"/>
            <a:chOff x="6091554" y="3314700"/>
            <a:chExt cx="2061845" cy="2404745"/>
          </a:xfrm>
        </p:grpSpPr>
        <p:sp>
          <p:nvSpPr>
            <p:cNvPr id="44" name="object 44"/>
            <p:cNvSpPr/>
            <p:nvPr/>
          </p:nvSpPr>
          <p:spPr>
            <a:xfrm>
              <a:off x="7315199" y="3352800"/>
              <a:ext cx="234950" cy="0"/>
            </a:xfrm>
            <a:custGeom>
              <a:avLst/>
              <a:gdLst/>
              <a:ahLst/>
              <a:cxnLst/>
              <a:rect l="l" t="t" r="r" b="b"/>
              <a:pathLst>
                <a:path w="234950">
                  <a:moveTo>
                    <a:pt x="0" y="0"/>
                  </a:moveTo>
                  <a:lnTo>
                    <a:pt x="234950" y="0"/>
                  </a:lnTo>
                </a:path>
              </a:pathLst>
            </a:custGeom>
            <a:ln w="8890">
              <a:solidFill>
                <a:srgbClr val="D91E27"/>
              </a:solidFill>
            </a:ln>
          </p:spPr>
          <p:txBody>
            <a:bodyPr wrap="square" lIns="0" tIns="0" rIns="0" bIns="0" rtlCol="0"/>
            <a:lstStyle/>
            <a:p>
              <a:endParaRPr/>
            </a:p>
          </p:txBody>
        </p:sp>
        <p:sp>
          <p:nvSpPr>
            <p:cNvPr id="45" name="object 45"/>
            <p:cNvSpPr/>
            <p:nvPr/>
          </p:nvSpPr>
          <p:spPr>
            <a:xfrm>
              <a:off x="7545069" y="3314700"/>
              <a:ext cx="74930" cy="76200"/>
            </a:xfrm>
            <a:custGeom>
              <a:avLst/>
              <a:gdLst/>
              <a:ahLst/>
              <a:cxnLst/>
              <a:rect l="l" t="t" r="r" b="b"/>
              <a:pathLst>
                <a:path w="74929" h="76200">
                  <a:moveTo>
                    <a:pt x="0" y="0"/>
                  </a:moveTo>
                  <a:lnTo>
                    <a:pt x="0" y="76200"/>
                  </a:lnTo>
                  <a:lnTo>
                    <a:pt x="74929" y="38100"/>
                  </a:lnTo>
                  <a:lnTo>
                    <a:pt x="0" y="0"/>
                  </a:lnTo>
                  <a:close/>
                </a:path>
              </a:pathLst>
            </a:custGeom>
            <a:solidFill>
              <a:srgbClr val="D91E27"/>
            </a:solidFill>
          </p:spPr>
          <p:txBody>
            <a:bodyPr wrap="square" lIns="0" tIns="0" rIns="0" bIns="0" rtlCol="0"/>
            <a:lstStyle/>
            <a:p>
              <a:endParaRPr/>
            </a:p>
          </p:txBody>
        </p:sp>
        <p:sp>
          <p:nvSpPr>
            <p:cNvPr id="46" name="object 46"/>
            <p:cNvSpPr/>
            <p:nvPr/>
          </p:nvSpPr>
          <p:spPr>
            <a:xfrm>
              <a:off x="6095999" y="3782059"/>
              <a:ext cx="2006600" cy="1932939"/>
            </a:xfrm>
            <a:custGeom>
              <a:avLst/>
              <a:gdLst/>
              <a:ahLst/>
              <a:cxnLst/>
              <a:rect l="l" t="t" r="r" b="b"/>
              <a:pathLst>
                <a:path w="2006600" h="1932939">
                  <a:moveTo>
                    <a:pt x="0" y="1932939"/>
                  </a:moveTo>
                  <a:lnTo>
                    <a:pt x="2006600" y="0"/>
                  </a:lnTo>
                </a:path>
              </a:pathLst>
            </a:custGeom>
            <a:ln w="8890">
              <a:solidFill>
                <a:srgbClr val="D91E27"/>
              </a:solidFill>
            </a:ln>
          </p:spPr>
          <p:txBody>
            <a:bodyPr wrap="square" lIns="0" tIns="0" rIns="0" bIns="0" rtlCol="0"/>
            <a:lstStyle/>
            <a:p>
              <a:endParaRPr/>
            </a:p>
          </p:txBody>
        </p:sp>
        <p:sp>
          <p:nvSpPr>
            <p:cNvPr id="47" name="object 47"/>
            <p:cNvSpPr/>
            <p:nvPr/>
          </p:nvSpPr>
          <p:spPr>
            <a:xfrm>
              <a:off x="8072119" y="3733800"/>
              <a:ext cx="81280" cy="78740"/>
            </a:xfrm>
            <a:custGeom>
              <a:avLst/>
              <a:gdLst/>
              <a:ahLst/>
              <a:cxnLst/>
              <a:rect l="l" t="t" r="r" b="b"/>
              <a:pathLst>
                <a:path w="81279" h="78739">
                  <a:moveTo>
                    <a:pt x="81279" y="0"/>
                  </a:moveTo>
                  <a:lnTo>
                    <a:pt x="0" y="25400"/>
                  </a:lnTo>
                  <a:lnTo>
                    <a:pt x="53339" y="78739"/>
                  </a:lnTo>
                  <a:lnTo>
                    <a:pt x="81279" y="0"/>
                  </a:lnTo>
                  <a:close/>
                </a:path>
              </a:pathLst>
            </a:custGeom>
            <a:solidFill>
              <a:srgbClr val="D91E27"/>
            </a:solidFill>
          </p:spPr>
          <p:txBody>
            <a:bodyPr wrap="square" lIns="0" tIns="0" rIns="0" bIns="0" rtlCol="0"/>
            <a:lstStyle/>
            <a:p>
              <a:endParaRPr/>
            </a:p>
          </p:txBody>
        </p:sp>
      </p:grpSp>
      <p:sp>
        <p:nvSpPr>
          <p:cNvPr id="48" name="object 48"/>
          <p:cNvSpPr txBox="1">
            <a:spLocks noGrp="1"/>
          </p:cNvSpPr>
          <p:nvPr>
            <p:ph type="title"/>
          </p:nvPr>
        </p:nvSpPr>
        <p:spPr>
          <a:xfrm>
            <a:off x="1371600" y="228601"/>
            <a:ext cx="7543800" cy="539891"/>
          </a:xfrm>
          <a:prstGeom prst="rect">
            <a:avLst/>
          </a:prstGeom>
          <a:noFill/>
          <a:ln w="9344">
            <a:solidFill>
              <a:srgbClr val="D91E27"/>
            </a:solidFill>
          </a:ln>
        </p:spPr>
        <p:txBody>
          <a:bodyPr vert="horz" wrap="square" lIns="0" tIns="46990" rIns="0" bIns="0" rtlCol="0">
            <a:spAutoFit/>
          </a:bodyPr>
          <a:lstStyle/>
          <a:p>
            <a:pPr marL="89535">
              <a:lnSpc>
                <a:spcPct val="100000"/>
              </a:lnSpc>
              <a:spcBef>
                <a:spcPts val="370"/>
              </a:spcBef>
              <a:tabLst>
                <a:tab pos="2792730" algn="l"/>
              </a:tabLst>
            </a:pPr>
            <a:r>
              <a:rPr sz="3200" dirty="0">
                <a:latin typeface="Times New Roman"/>
                <a:cs typeface="Times New Roman"/>
              </a:rPr>
              <a:t>The</a:t>
            </a:r>
            <a:r>
              <a:rPr sz="3200" spc="30" dirty="0">
                <a:latin typeface="Times New Roman"/>
                <a:cs typeface="Times New Roman"/>
              </a:rPr>
              <a:t> </a:t>
            </a:r>
            <a:r>
              <a:rPr sz="3200" spc="-5" dirty="0">
                <a:latin typeface="Times New Roman"/>
                <a:cs typeface="Times New Roman"/>
              </a:rPr>
              <a:t>Persuasion	</a:t>
            </a:r>
            <a:r>
              <a:rPr sz="3200" dirty="0">
                <a:latin typeface="Times New Roman"/>
                <a:cs typeface="Times New Roman"/>
              </a:rPr>
              <a:t>Process of</a:t>
            </a:r>
            <a:r>
              <a:rPr sz="3200" spc="-55" dirty="0">
                <a:latin typeface="Times New Roman"/>
                <a:cs typeface="Times New Roman"/>
              </a:rPr>
              <a:t> </a:t>
            </a:r>
            <a:r>
              <a:rPr sz="3200" dirty="0">
                <a:latin typeface="Times New Roman"/>
                <a:cs typeface="Times New Roman"/>
              </a:rPr>
              <a:t>Advertising</a:t>
            </a:r>
          </a:p>
        </p:txBody>
      </p:sp>
      <p:sp>
        <p:nvSpPr>
          <p:cNvPr id="49" name="TextBox 48"/>
          <p:cNvSpPr txBox="1"/>
          <p:nvPr/>
        </p:nvSpPr>
        <p:spPr>
          <a:xfrm>
            <a:off x="4000500" y="6400800"/>
            <a:ext cx="2400300" cy="369332"/>
          </a:xfrm>
          <a:prstGeom prst="rect">
            <a:avLst/>
          </a:prstGeom>
          <a:solidFill>
            <a:srgbClr val="CCFFCC"/>
          </a:solidFill>
        </p:spPr>
        <p:txBody>
          <a:bodyPr wrap="square" rtlCol="0">
            <a:spAutoFit/>
          </a:bodyPr>
          <a:lstStyle/>
          <a:p>
            <a:pPr algn="ctr"/>
            <a:r>
              <a:rPr lang="en-US" dirty="0"/>
              <a:t>Ad </a:t>
            </a:r>
            <a:r>
              <a:rPr lang="en-US" dirty="0" err="1"/>
              <a:t>Expouser</a:t>
            </a:r>
            <a:r>
              <a:rPr lang="en-US" dirty="0"/>
              <a:t> model</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nvGraphicFramePr>
        <p:xfrm>
          <a:off x="428625" y="1219200"/>
          <a:ext cx="9601200" cy="5410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p:cNvSpPr txBox="1"/>
          <p:nvPr/>
        </p:nvSpPr>
        <p:spPr>
          <a:xfrm>
            <a:off x="1714500" y="228600"/>
            <a:ext cx="7115175" cy="523220"/>
          </a:xfrm>
          <a:prstGeom prst="rect">
            <a:avLst/>
          </a:prstGeom>
          <a:noFill/>
        </p:spPr>
        <p:txBody>
          <a:bodyPr wrap="square" rtlCol="0">
            <a:spAutoFit/>
          </a:bodyPr>
          <a:lstStyle/>
          <a:p>
            <a:r>
              <a:rPr lang="en-US" sz="2800" dirty="0">
                <a:latin typeface="Algerian" pitchFamily="82" charset="0"/>
              </a:rPr>
              <a:t>COMMUNICATIONS  EFFECT  PYRAMID</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71525" y="457200"/>
            <a:ext cx="8572501" cy="874598"/>
          </a:xfrm>
          <a:prstGeom prst="rect">
            <a:avLst/>
          </a:prstGeom>
        </p:spPr>
        <p:txBody>
          <a:bodyPr vert="horz" wrap="square" lIns="0" tIns="12700" rIns="0" bIns="0" rtlCol="0">
            <a:spAutoFit/>
          </a:bodyPr>
          <a:lstStyle/>
          <a:p>
            <a:pPr algn="ctr">
              <a:lnSpc>
                <a:spcPct val="100000"/>
              </a:lnSpc>
              <a:spcBef>
                <a:spcPts val="100"/>
              </a:spcBef>
            </a:pPr>
            <a:r>
              <a:rPr sz="2800" b="0" spc="-160" dirty="0">
                <a:latin typeface="Algerian" pitchFamily="82" charset="0"/>
              </a:rPr>
              <a:t>Developing </a:t>
            </a:r>
            <a:r>
              <a:rPr lang="en-US" sz="2800" b="0" spc="-160" dirty="0">
                <a:latin typeface="Algerian" pitchFamily="82" charset="0"/>
              </a:rPr>
              <a:t>  </a:t>
            </a:r>
            <a:r>
              <a:rPr sz="2800" b="0" spc="-125" dirty="0">
                <a:latin typeface="Algerian" pitchFamily="82" charset="0"/>
              </a:rPr>
              <a:t>Advertising</a:t>
            </a:r>
            <a:r>
              <a:rPr sz="2800" b="0" spc="-235" dirty="0">
                <a:latin typeface="Algerian" pitchFamily="82" charset="0"/>
              </a:rPr>
              <a:t> </a:t>
            </a:r>
            <a:r>
              <a:rPr lang="en-US" sz="2800" b="0" spc="-235" dirty="0">
                <a:latin typeface="Algerian" pitchFamily="82" charset="0"/>
              </a:rPr>
              <a:t>   </a:t>
            </a:r>
            <a:r>
              <a:rPr sz="2800" b="0" spc="-155" dirty="0">
                <a:latin typeface="Algerian" pitchFamily="82" charset="0"/>
              </a:rPr>
              <a:t>Objectives</a:t>
            </a:r>
          </a:p>
          <a:p>
            <a:pPr marL="4445" algn="ctr">
              <a:lnSpc>
                <a:spcPct val="100000"/>
              </a:lnSpc>
            </a:pPr>
            <a:r>
              <a:rPr sz="2800" b="0" spc="-180" dirty="0">
                <a:latin typeface="Algerian" pitchFamily="82" charset="0"/>
              </a:rPr>
              <a:t>Involves </a:t>
            </a:r>
            <a:r>
              <a:rPr sz="2800" b="0" spc="-200" dirty="0">
                <a:latin typeface="Algerian" pitchFamily="82" charset="0"/>
              </a:rPr>
              <a:t>3 </a:t>
            </a:r>
            <a:r>
              <a:rPr lang="en-US" sz="2800" b="0" spc="-200" dirty="0">
                <a:latin typeface="Algerian" pitchFamily="82" charset="0"/>
              </a:rPr>
              <a:t>   </a:t>
            </a:r>
            <a:r>
              <a:rPr sz="2800" b="0" spc="-150" dirty="0">
                <a:latin typeface="Algerian" pitchFamily="82" charset="0"/>
              </a:rPr>
              <a:t>considerations</a:t>
            </a:r>
            <a:r>
              <a:rPr sz="2800" b="0" spc="-330" dirty="0">
                <a:latin typeface="Algerian" pitchFamily="82" charset="0"/>
              </a:rPr>
              <a:t> </a:t>
            </a:r>
            <a:r>
              <a:rPr sz="2800" b="0" spc="-100" dirty="0">
                <a:latin typeface="Algerian" pitchFamily="82" charset="0"/>
              </a:rPr>
              <a:t>-</a:t>
            </a:r>
            <a:endParaRPr sz="2800" b="0" dirty="0">
              <a:latin typeface="Algerian" pitchFamily="82" charset="0"/>
            </a:endParaRPr>
          </a:p>
        </p:txBody>
      </p:sp>
      <p:sp>
        <p:nvSpPr>
          <p:cNvPr id="3" name="object 3"/>
          <p:cNvSpPr txBox="1"/>
          <p:nvPr/>
        </p:nvSpPr>
        <p:spPr>
          <a:xfrm>
            <a:off x="1543050" y="1600200"/>
            <a:ext cx="7220903" cy="2005330"/>
          </a:xfrm>
          <a:prstGeom prst="rect">
            <a:avLst/>
          </a:prstGeom>
        </p:spPr>
        <p:txBody>
          <a:bodyPr vert="horz" wrap="square" lIns="0" tIns="12700" rIns="0" bIns="0" rtlCol="0">
            <a:spAutoFit/>
          </a:bodyPr>
          <a:lstStyle/>
          <a:p>
            <a:pPr marL="241300" marR="128270" indent="-228600">
              <a:lnSpc>
                <a:spcPct val="100000"/>
              </a:lnSpc>
              <a:spcBef>
                <a:spcPts val="100"/>
              </a:spcBef>
              <a:buFont typeface="Arial"/>
              <a:buChar char="•"/>
              <a:tabLst>
                <a:tab pos="241300" algn="l"/>
              </a:tabLst>
            </a:pPr>
            <a:r>
              <a:rPr sz="2400" b="1" i="1" spc="-160" dirty="0">
                <a:latin typeface="Times New Roman" pitchFamily="18" charset="0"/>
                <a:cs typeface="Times New Roman" pitchFamily="18" charset="0"/>
              </a:rPr>
              <a:t>Behavioral </a:t>
            </a:r>
            <a:r>
              <a:rPr sz="2400" b="1" i="1" spc="-235" dirty="0">
                <a:latin typeface="Times New Roman" pitchFamily="18" charset="0"/>
                <a:cs typeface="Times New Roman" pitchFamily="18" charset="0"/>
              </a:rPr>
              <a:t>decisions </a:t>
            </a:r>
            <a:r>
              <a:rPr sz="2400" spc="-80" dirty="0">
                <a:latin typeface="Times New Roman" pitchFamily="18" charset="0"/>
                <a:cs typeface="Times New Roman" pitchFamily="18" charset="0"/>
              </a:rPr>
              <a:t>(behavioral </a:t>
            </a:r>
            <a:r>
              <a:rPr sz="2400" spc="-85" dirty="0">
                <a:latin typeface="Times New Roman" pitchFamily="18" charset="0"/>
                <a:cs typeface="Times New Roman" pitchFamily="18" charset="0"/>
              </a:rPr>
              <a:t>objectives) </a:t>
            </a:r>
            <a:r>
              <a:rPr sz="2400" dirty="0">
                <a:latin typeface="Times New Roman" pitchFamily="18" charset="0"/>
                <a:cs typeface="Times New Roman" pitchFamily="18" charset="0"/>
              </a:rPr>
              <a:t>that  </a:t>
            </a:r>
            <a:r>
              <a:rPr sz="2400" spc="-85" dirty="0">
                <a:latin typeface="Times New Roman" pitchFamily="18" charset="0"/>
                <a:cs typeface="Times New Roman" pitchFamily="18" charset="0"/>
              </a:rPr>
              <a:t>Advertising </a:t>
            </a:r>
            <a:r>
              <a:rPr sz="2400" spc="-75" dirty="0">
                <a:latin typeface="Times New Roman" pitchFamily="18" charset="0"/>
                <a:cs typeface="Times New Roman" pitchFamily="18" charset="0"/>
              </a:rPr>
              <a:t>must</a:t>
            </a:r>
            <a:r>
              <a:rPr sz="2400" spc="-180" dirty="0">
                <a:latin typeface="Times New Roman" pitchFamily="18" charset="0"/>
                <a:cs typeface="Times New Roman" pitchFamily="18" charset="0"/>
              </a:rPr>
              <a:t> </a:t>
            </a:r>
            <a:r>
              <a:rPr sz="2400" spc="-70" dirty="0">
                <a:latin typeface="Times New Roman" pitchFamily="18" charset="0"/>
                <a:cs typeface="Times New Roman" pitchFamily="18" charset="0"/>
              </a:rPr>
              <a:t>influence</a:t>
            </a:r>
            <a:endParaRPr sz="2400" dirty="0">
              <a:latin typeface="Times New Roman" pitchFamily="18" charset="0"/>
              <a:cs typeface="Times New Roman" pitchFamily="18" charset="0"/>
            </a:endParaRPr>
          </a:p>
          <a:p>
            <a:pPr marL="241300" indent="-228600">
              <a:lnSpc>
                <a:spcPct val="100000"/>
              </a:lnSpc>
              <a:spcBef>
                <a:spcPts val="600"/>
              </a:spcBef>
              <a:buFont typeface="Arial"/>
              <a:buChar char="•"/>
              <a:tabLst>
                <a:tab pos="241300" algn="l"/>
              </a:tabLst>
            </a:pPr>
            <a:r>
              <a:rPr sz="2400" b="1" i="1" spc="-220" dirty="0">
                <a:latin typeface="Times New Roman" pitchFamily="18" charset="0"/>
                <a:cs typeface="Times New Roman" pitchFamily="18" charset="0"/>
              </a:rPr>
              <a:t>The </a:t>
            </a:r>
            <a:r>
              <a:rPr sz="2400" b="1" i="1" spc="-130" dirty="0">
                <a:latin typeface="Times New Roman" pitchFamily="18" charset="0"/>
                <a:cs typeface="Times New Roman" pitchFamily="18" charset="0"/>
              </a:rPr>
              <a:t>Target</a:t>
            </a:r>
            <a:r>
              <a:rPr sz="2400" b="1" i="1" spc="-55" dirty="0">
                <a:latin typeface="Times New Roman" pitchFamily="18" charset="0"/>
                <a:cs typeface="Times New Roman" pitchFamily="18" charset="0"/>
              </a:rPr>
              <a:t> </a:t>
            </a:r>
            <a:r>
              <a:rPr sz="2400" b="1" i="1" spc="-200" dirty="0">
                <a:latin typeface="Times New Roman" pitchFamily="18" charset="0"/>
                <a:cs typeface="Times New Roman" pitchFamily="18" charset="0"/>
              </a:rPr>
              <a:t>Segment</a:t>
            </a:r>
            <a:endParaRPr sz="2400" dirty="0">
              <a:latin typeface="Times New Roman" pitchFamily="18" charset="0"/>
              <a:cs typeface="Times New Roman" pitchFamily="18" charset="0"/>
            </a:endParaRPr>
          </a:p>
          <a:p>
            <a:pPr marL="241300" marR="5080" indent="-228600">
              <a:lnSpc>
                <a:spcPct val="100000"/>
              </a:lnSpc>
              <a:spcBef>
                <a:spcPts val="590"/>
              </a:spcBef>
              <a:buFont typeface="Arial"/>
              <a:buChar char="•"/>
              <a:tabLst>
                <a:tab pos="241300" algn="l"/>
              </a:tabLst>
            </a:pPr>
            <a:r>
              <a:rPr sz="2400" b="1" i="1" spc="-220" dirty="0">
                <a:latin typeface="Times New Roman" pitchFamily="18" charset="0"/>
                <a:cs typeface="Times New Roman" pitchFamily="18" charset="0"/>
              </a:rPr>
              <a:t>The </a:t>
            </a:r>
            <a:r>
              <a:rPr sz="2400" b="1" i="1" spc="-210" dirty="0">
                <a:latin typeface="Times New Roman" pitchFamily="18" charset="0"/>
                <a:cs typeface="Times New Roman" pitchFamily="18" charset="0"/>
              </a:rPr>
              <a:t>decision </a:t>
            </a:r>
            <a:r>
              <a:rPr sz="2400" b="1" i="1" spc="-165" dirty="0">
                <a:latin typeface="Times New Roman" pitchFamily="18" charset="0"/>
                <a:cs typeface="Times New Roman" pitchFamily="18" charset="0"/>
              </a:rPr>
              <a:t>making </a:t>
            </a:r>
            <a:r>
              <a:rPr sz="2400" b="1" i="1" spc="-260" dirty="0">
                <a:latin typeface="Times New Roman" pitchFamily="18" charset="0"/>
                <a:cs typeface="Times New Roman" pitchFamily="18" charset="0"/>
              </a:rPr>
              <a:t>process </a:t>
            </a:r>
            <a:r>
              <a:rPr sz="2400" dirty="0">
                <a:latin typeface="Times New Roman" pitchFamily="18" charset="0"/>
                <a:cs typeface="Times New Roman" pitchFamily="18" charset="0"/>
              </a:rPr>
              <a:t>that </a:t>
            </a:r>
            <a:r>
              <a:rPr sz="2400" spc="-75" dirty="0">
                <a:latin typeface="Times New Roman" pitchFamily="18" charset="0"/>
                <a:cs typeface="Times New Roman" pitchFamily="18" charset="0"/>
              </a:rPr>
              <a:t>communication  must </a:t>
            </a:r>
            <a:r>
              <a:rPr sz="2400" spc="-105" dirty="0">
                <a:latin typeface="Times New Roman" pitchFamily="18" charset="0"/>
                <a:cs typeface="Times New Roman" pitchFamily="18" charset="0"/>
              </a:rPr>
              <a:t>precede </a:t>
            </a:r>
            <a:r>
              <a:rPr sz="2400" spc="30" dirty="0">
                <a:latin typeface="Times New Roman" pitchFamily="18" charset="0"/>
                <a:cs typeface="Times New Roman" pitchFamily="18" charset="0"/>
              </a:rPr>
              <a:t>to </a:t>
            </a:r>
            <a:r>
              <a:rPr sz="2400" spc="-70" dirty="0">
                <a:latin typeface="Times New Roman" pitchFamily="18" charset="0"/>
                <a:cs typeface="Times New Roman" pitchFamily="18" charset="0"/>
              </a:rPr>
              <a:t>influence</a:t>
            </a:r>
            <a:r>
              <a:rPr sz="2400" spc="-380" dirty="0">
                <a:latin typeface="Times New Roman" pitchFamily="18" charset="0"/>
                <a:cs typeface="Times New Roman" pitchFamily="18" charset="0"/>
              </a:rPr>
              <a:t> </a:t>
            </a:r>
            <a:r>
              <a:rPr sz="2400" spc="-80" dirty="0">
                <a:latin typeface="Times New Roman" pitchFamily="18" charset="0"/>
                <a:cs typeface="Times New Roman" pitchFamily="18" charset="0"/>
              </a:rPr>
              <a:t>behavior</a:t>
            </a:r>
            <a:endParaRPr sz="2400" dirty="0">
              <a:latin typeface="Times New Roman" pitchFamily="18" charset="0"/>
              <a:cs typeface="Times New Roman"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325881" y="444500"/>
            <a:ext cx="8569641" cy="1090042"/>
          </a:xfrm>
          <a:prstGeom prst="rect">
            <a:avLst/>
          </a:prstGeom>
        </p:spPr>
        <p:txBody>
          <a:bodyPr vert="horz" wrap="square" lIns="0" tIns="12700" rIns="0" bIns="0" rtlCol="0">
            <a:spAutoFit/>
          </a:bodyPr>
          <a:lstStyle/>
          <a:p>
            <a:pPr marL="12700" algn="ctr">
              <a:lnSpc>
                <a:spcPct val="100000"/>
              </a:lnSpc>
              <a:spcBef>
                <a:spcPts val="100"/>
              </a:spcBef>
            </a:pPr>
            <a:r>
              <a:rPr sz="3500" spc="-80" dirty="0"/>
              <a:t>Marketing </a:t>
            </a:r>
            <a:r>
              <a:rPr sz="3500" spc="-165" dirty="0"/>
              <a:t>and </a:t>
            </a:r>
            <a:r>
              <a:rPr sz="3500" spc="-120" dirty="0"/>
              <a:t>Promotions </a:t>
            </a:r>
            <a:r>
              <a:rPr sz="3500" spc="-265" dirty="0"/>
              <a:t>Process</a:t>
            </a:r>
            <a:r>
              <a:rPr sz="3500" spc="-390" dirty="0"/>
              <a:t> </a:t>
            </a:r>
            <a:r>
              <a:rPr sz="3500" spc="-70" dirty="0"/>
              <a:t>Model</a:t>
            </a:r>
            <a:endParaRPr sz="3500" dirty="0"/>
          </a:p>
        </p:txBody>
      </p:sp>
      <p:sp>
        <p:nvSpPr>
          <p:cNvPr id="3" name="object 3"/>
          <p:cNvSpPr txBox="1"/>
          <p:nvPr/>
        </p:nvSpPr>
        <p:spPr>
          <a:xfrm>
            <a:off x="342900" y="2514600"/>
            <a:ext cx="1213009" cy="4013919"/>
          </a:xfrm>
          <a:prstGeom prst="rect">
            <a:avLst/>
          </a:prstGeom>
          <a:ln w="12579">
            <a:solidFill>
              <a:srgbClr val="000000"/>
            </a:solidFill>
          </a:ln>
        </p:spPr>
        <p:txBody>
          <a:bodyPr vert="horz" wrap="square" lIns="0" tIns="0" rIns="0" bIns="0" rtlCol="0">
            <a:spAutoFit/>
          </a:bodyPr>
          <a:lstStyle/>
          <a:p>
            <a:pPr>
              <a:lnSpc>
                <a:spcPct val="100000"/>
              </a:lnSpc>
            </a:pPr>
            <a:endParaRPr sz="2100" dirty="0">
              <a:latin typeface="Times New Roman"/>
              <a:cs typeface="Times New Roman"/>
            </a:endParaRPr>
          </a:p>
          <a:p>
            <a:pPr>
              <a:lnSpc>
                <a:spcPct val="100000"/>
              </a:lnSpc>
            </a:pPr>
            <a:endParaRPr sz="2100" dirty="0">
              <a:latin typeface="Times New Roman"/>
              <a:cs typeface="Times New Roman"/>
            </a:endParaRPr>
          </a:p>
          <a:p>
            <a:pPr>
              <a:lnSpc>
                <a:spcPct val="100000"/>
              </a:lnSpc>
            </a:pPr>
            <a:endParaRPr sz="2100" dirty="0">
              <a:latin typeface="Times New Roman"/>
              <a:cs typeface="Times New Roman"/>
            </a:endParaRPr>
          </a:p>
          <a:p>
            <a:pPr>
              <a:lnSpc>
                <a:spcPct val="100000"/>
              </a:lnSpc>
            </a:pPr>
            <a:endParaRPr sz="1950" dirty="0">
              <a:latin typeface="Times New Roman"/>
              <a:cs typeface="Times New Roman"/>
            </a:endParaRPr>
          </a:p>
          <a:p>
            <a:pPr marL="2540" algn="ctr">
              <a:lnSpc>
                <a:spcPct val="100000"/>
              </a:lnSpc>
            </a:pPr>
            <a:r>
              <a:rPr sz="1600" spc="-10" dirty="0">
                <a:latin typeface="Arial"/>
                <a:cs typeface="Arial"/>
              </a:rPr>
              <a:t>C</a:t>
            </a:r>
            <a:r>
              <a:rPr sz="1600" spc="-5" dirty="0">
                <a:latin typeface="Arial"/>
                <a:cs typeface="Arial"/>
              </a:rPr>
              <a:t>ompet</a:t>
            </a:r>
            <a:r>
              <a:rPr sz="1600" dirty="0">
                <a:latin typeface="Arial"/>
                <a:cs typeface="Arial"/>
              </a:rPr>
              <a:t>itive  </a:t>
            </a:r>
            <a:r>
              <a:rPr sz="1600" spc="-5" dirty="0">
                <a:latin typeface="Arial"/>
                <a:cs typeface="Arial"/>
              </a:rPr>
              <a:t>analysis</a:t>
            </a:r>
            <a:endParaRPr sz="1600" dirty="0">
              <a:latin typeface="Arial"/>
              <a:cs typeface="Arial"/>
            </a:endParaRPr>
          </a:p>
          <a:p>
            <a:pPr>
              <a:lnSpc>
                <a:spcPct val="100000"/>
              </a:lnSpc>
            </a:pPr>
            <a:endParaRPr sz="2100" dirty="0">
              <a:latin typeface="Arial"/>
              <a:cs typeface="Arial"/>
            </a:endParaRPr>
          </a:p>
          <a:p>
            <a:pPr>
              <a:lnSpc>
                <a:spcPct val="100000"/>
              </a:lnSpc>
              <a:spcBef>
                <a:spcPts val="50"/>
              </a:spcBef>
            </a:pPr>
            <a:endParaRPr sz="2850" dirty="0">
              <a:latin typeface="Arial"/>
              <a:cs typeface="Arial"/>
            </a:endParaRPr>
          </a:p>
          <a:p>
            <a:pPr marL="93980" marR="85725" indent="-1905" algn="ctr">
              <a:lnSpc>
                <a:spcPct val="100000"/>
              </a:lnSpc>
            </a:pPr>
            <a:r>
              <a:rPr sz="1600" spc="-10" dirty="0">
                <a:latin typeface="Arial"/>
                <a:cs typeface="Arial"/>
              </a:rPr>
              <a:t>Target  </a:t>
            </a:r>
            <a:r>
              <a:rPr sz="1600" spc="-5" dirty="0">
                <a:latin typeface="Arial"/>
                <a:cs typeface="Arial"/>
              </a:rPr>
              <a:t>m</a:t>
            </a:r>
            <a:r>
              <a:rPr sz="1600" spc="-10" dirty="0">
                <a:latin typeface="Arial"/>
                <a:cs typeface="Arial"/>
              </a:rPr>
              <a:t>a</a:t>
            </a:r>
            <a:r>
              <a:rPr sz="1600" spc="-5" dirty="0">
                <a:latin typeface="Arial"/>
                <a:cs typeface="Arial"/>
              </a:rPr>
              <a:t>r</a:t>
            </a:r>
            <a:r>
              <a:rPr sz="1600" spc="5" dirty="0">
                <a:latin typeface="Arial"/>
                <a:cs typeface="Arial"/>
              </a:rPr>
              <a:t>k</a:t>
            </a:r>
            <a:r>
              <a:rPr sz="1600" spc="-10" dirty="0">
                <a:latin typeface="Arial"/>
                <a:cs typeface="Arial"/>
              </a:rPr>
              <a:t>e</a:t>
            </a:r>
            <a:r>
              <a:rPr sz="1600" dirty="0">
                <a:latin typeface="Arial"/>
                <a:cs typeface="Arial"/>
              </a:rPr>
              <a:t>ti</a:t>
            </a:r>
            <a:r>
              <a:rPr sz="1600" spc="-5" dirty="0">
                <a:latin typeface="Arial"/>
                <a:cs typeface="Arial"/>
              </a:rPr>
              <a:t>ng</a:t>
            </a:r>
            <a:endParaRPr lang="en-US" sz="1600" spc="-5" dirty="0">
              <a:latin typeface="Arial"/>
              <a:cs typeface="Arial"/>
            </a:endParaRPr>
          </a:p>
          <a:p>
            <a:pPr marL="93980" marR="85725" indent="-1905" algn="ctr">
              <a:lnSpc>
                <a:spcPct val="100000"/>
              </a:lnSpc>
            </a:pPr>
            <a:endParaRPr lang="en-US" sz="1600" spc="-5" dirty="0">
              <a:latin typeface="Arial"/>
              <a:cs typeface="Arial"/>
            </a:endParaRPr>
          </a:p>
          <a:p>
            <a:pPr marL="93980" marR="85725" indent="-1905" algn="ctr">
              <a:lnSpc>
                <a:spcPct val="100000"/>
              </a:lnSpc>
            </a:pPr>
            <a:endParaRPr lang="en-US" sz="1600" spc="-5" dirty="0">
              <a:latin typeface="Arial"/>
              <a:cs typeface="Arial"/>
            </a:endParaRPr>
          </a:p>
          <a:p>
            <a:pPr marL="93980" marR="85725" indent="-1905" algn="ctr">
              <a:lnSpc>
                <a:spcPct val="100000"/>
              </a:lnSpc>
            </a:pPr>
            <a:endParaRPr lang="en-US" sz="1600" spc="-5" dirty="0">
              <a:latin typeface="Arial"/>
              <a:cs typeface="Arial"/>
            </a:endParaRPr>
          </a:p>
          <a:p>
            <a:pPr marL="93980" marR="85725" indent="-1905" algn="ctr">
              <a:lnSpc>
                <a:spcPct val="100000"/>
              </a:lnSpc>
            </a:pPr>
            <a:endParaRPr sz="1600" dirty="0">
              <a:latin typeface="Arial"/>
              <a:cs typeface="Arial"/>
            </a:endParaRPr>
          </a:p>
        </p:txBody>
      </p:sp>
      <p:sp>
        <p:nvSpPr>
          <p:cNvPr id="4" name="object 4"/>
          <p:cNvSpPr txBox="1"/>
          <p:nvPr/>
        </p:nvSpPr>
        <p:spPr>
          <a:xfrm>
            <a:off x="1614488" y="3707129"/>
            <a:ext cx="286464" cy="269240"/>
          </a:xfrm>
          <a:prstGeom prst="rect">
            <a:avLst/>
          </a:prstGeom>
        </p:spPr>
        <p:txBody>
          <a:bodyPr vert="horz" wrap="square" lIns="0" tIns="12700" rIns="0" bIns="0" rtlCol="0">
            <a:spAutoFit/>
          </a:bodyPr>
          <a:lstStyle/>
          <a:p>
            <a:pPr marL="12700">
              <a:lnSpc>
                <a:spcPct val="100000"/>
              </a:lnSpc>
              <a:spcBef>
                <a:spcPts val="100"/>
              </a:spcBef>
              <a:tabLst>
                <a:tab pos="241300" algn="l"/>
              </a:tabLst>
            </a:pPr>
            <a:r>
              <a:rPr sz="1600" u="sng" dirty="0">
                <a:uFill>
                  <a:solidFill>
                    <a:srgbClr val="000000"/>
                  </a:solidFill>
                </a:uFill>
                <a:latin typeface="Times New Roman"/>
                <a:cs typeface="Times New Roman"/>
              </a:rPr>
              <a:t> 	</a:t>
            </a:r>
            <a:endParaRPr sz="1600">
              <a:latin typeface="Times New Roman"/>
              <a:cs typeface="Times New Roman"/>
            </a:endParaRPr>
          </a:p>
        </p:txBody>
      </p:sp>
      <p:sp>
        <p:nvSpPr>
          <p:cNvPr id="5" name="object 5"/>
          <p:cNvSpPr txBox="1"/>
          <p:nvPr/>
        </p:nvSpPr>
        <p:spPr>
          <a:xfrm>
            <a:off x="1971675" y="2514601"/>
            <a:ext cx="1357313" cy="721993"/>
          </a:xfrm>
          <a:prstGeom prst="rect">
            <a:avLst/>
          </a:prstGeom>
          <a:ln w="12579">
            <a:solidFill>
              <a:srgbClr val="000000"/>
            </a:solidFill>
          </a:ln>
        </p:spPr>
        <p:txBody>
          <a:bodyPr vert="horz" wrap="square" lIns="0" tIns="227330" rIns="0" bIns="0" rtlCol="0">
            <a:spAutoFit/>
          </a:bodyPr>
          <a:lstStyle/>
          <a:p>
            <a:pPr marL="241935" marR="132715" indent="-102870">
              <a:lnSpc>
                <a:spcPct val="100000"/>
              </a:lnSpc>
              <a:spcBef>
                <a:spcPts val="1790"/>
              </a:spcBef>
            </a:pPr>
            <a:r>
              <a:rPr sz="1600" dirty="0">
                <a:latin typeface="Arial"/>
                <a:cs typeface="Arial"/>
              </a:rPr>
              <a:t>I</a:t>
            </a:r>
            <a:r>
              <a:rPr sz="1600" spc="-10" dirty="0">
                <a:latin typeface="Arial"/>
                <a:cs typeface="Arial"/>
              </a:rPr>
              <a:t>d</a:t>
            </a:r>
            <a:r>
              <a:rPr sz="1600" spc="-5" dirty="0">
                <a:latin typeface="Arial"/>
                <a:cs typeface="Arial"/>
              </a:rPr>
              <a:t>ent</a:t>
            </a:r>
            <a:r>
              <a:rPr sz="1600" dirty="0">
                <a:latin typeface="Arial"/>
                <a:cs typeface="Arial"/>
              </a:rPr>
              <a:t>ifyi</a:t>
            </a:r>
            <a:r>
              <a:rPr sz="1600" spc="-5" dirty="0">
                <a:latin typeface="Arial"/>
                <a:cs typeface="Arial"/>
              </a:rPr>
              <a:t>ng  markets</a:t>
            </a:r>
            <a:endParaRPr sz="1600">
              <a:latin typeface="Arial"/>
              <a:cs typeface="Arial"/>
            </a:endParaRPr>
          </a:p>
        </p:txBody>
      </p:sp>
      <p:sp>
        <p:nvSpPr>
          <p:cNvPr id="6" name="object 6"/>
          <p:cNvSpPr txBox="1"/>
          <p:nvPr/>
        </p:nvSpPr>
        <p:spPr>
          <a:xfrm>
            <a:off x="1614488" y="2729229"/>
            <a:ext cx="286464" cy="269240"/>
          </a:xfrm>
          <a:prstGeom prst="rect">
            <a:avLst/>
          </a:prstGeom>
        </p:spPr>
        <p:txBody>
          <a:bodyPr vert="horz" wrap="square" lIns="0" tIns="12700" rIns="0" bIns="0" rtlCol="0">
            <a:spAutoFit/>
          </a:bodyPr>
          <a:lstStyle/>
          <a:p>
            <a:pPr marL="12700">
              <a:lnSpc>
                <a:spcPct val="100000"/>
              </a:lnSpc>
              <a:spcBef>
                <a:spcPts val="100"/>
              </a:spcBef>
              <a:tabLst>
                <a:tab pos="241300" algn="l"/>
              </a:tabLst>
            </a:pPr>
            <a:r>
              <a:rPr sz="1600" u="sng" dirty="0">
                <a:uFill>
                  <a:solidFill>
                    <a:srgbClr val="000000"/>
                  </a:solidFill>
                </a:uFill>
                <a:latin typeface="Times New Roman"/>
                <a:cs typeface="Times New Roman"/>
              </a:rPr>
              <a:t> 	</a:t>
            </a:r>
            <a:endParaRPr sz="1600">
              <a:latin typeface="Times New Roman"/>
              <a:cs typeface="Times New Roman"/>
            </a:endParaRPr>
          </a:p>
        </p:txBody>
      </p:sp>
      <p:sp>
        <p:nvSpPr>
          <p:cNvPr id="7" name="object 7"/>
          <p:cNvSpPr txBox="1"/>
          <p:nvPr/>
        </p:nvSpPr>
        <p:spPr>
          <a:xfrm>
            <a:off x="3414713" y="2729229"/>
            <a:ext cx="286464" cy="269240"/>
          </a:xfrm>
          <a:prstGeom prst="rect">
            <a:avLst/>
          </a:prstGeom>
        </p:spPr>
        <p:txBody>
          <a:bodyPr vert="horz" wrap="square" lIns="0" tIns="12700" rIns="0" bIns="0" rtlCol="0">
            <a:spAutoFit/>
          </a:bodyPr>
          <a:lstStyle/>
          <a:p>
            <a:pPr marL="12700">
              <a:lnSpc>
                <a:spcPct val="100000"/>
              </a:lnSpc>
              <a:spcBef>
                <a:spcPts val="100"/>
              </a:spcBef>
              <a:tabLst>
                <a:tab pos="241300" algn="l"/>
              </a:tabLst>
            </a:pPr>
            <a:r>
              <a:rPr sz="1600" u="sng" dirty="0">
                <a:uFill>
                  <a:solidFill>
                    <a:srgbClr val="000000"/>
                  </a:solidFill>
                </a:uFill>
                <a:latin typeface="Times New Roman"/>
                <a:cs typeface="Times New Roman"/>
              </a:rPr>
              <a:t> 	</a:t>
            </a:r>
            <a:endParaRPr sz="1600">
              <a:latin typeface="Times New Roman"/>
              <a:cs typeface="Times New Roman"/>
            </a:endParaRPr>
          </a:p>
        </p:txBody>
      </p:sp>
      <p:sp>
        <p:nvSpPr>
          <p:cNvPr id="8" name="object 8"/>
          <p:cNvSpPr txBox="1"/>
          <p:nvPr/>
        </p:nvSpPr>
        <p:spPr>
          <a:xfrm>
            <a:off x="1971675" y="3581401"/>
            <a:ext cx="1371600" cy="721993"/>
          </a:xfrm>
          <a:prstGeom prst="rect">
            <a:avLst/>
          </a:prstGeom>
          <a:ln w="12579">
            <a:solidFill>
              <a:srgbClr val="000000"/>
            </a:solidFill>
          </a:ln>
        </p:spPr>
        <p:txBody>
          <a:bodyPr vert="horz" wrap="square" lIns="0" tIns="227330" rIns="0" bIns="0" rtlCol="0">
            <a:spAutoFit/>
          </a:bodyPr>
          <a:lstStyle/>
          <a:p>
            <a:pPr indent="271780">
              <a:lnSpc>
                <a:spcPct val="100000"/>
              </a:lnSpc>
              <a:spcBef>
                <a:spcPts val="1790"/>
              </a:spcBef>
            </a:pPr>
            <a:r>
              <a:rPr sz="1600" spc="-5" dirty="0">
                <a:latin typeface="Arial"/>
                <a:cs typeface="Arial"/>
              </a:rPr>
              <a:t>Market  </a:t>
            </a:r>
            <a:r>
              <a:rPr sz="1600" dirty="0">
                <a:latin typeface="Arial"/>
                <a:cs typeface="Arial"/>
              </a:rPr>
              <a:t>seg</a:t>
            </a:r>
            <a:r>
              <a:rPr sz="1600" spc="-5" dirty="0">
                <a:latin typeface="Arial"/>
                <a:cs typeface="Arial"/>
              </a:rPr>
              <a:t>mentat</a:t>
            </a:r>
            <a:r>
              <a:rPr sz="1600" dirty="0">
                <a:latin typeface="Arial"/>
                <a:cs typeface="Arial"/>
              </a:rPr>
              <a:t>i</a:t>
            </a:r>
            <a:r>
              <a:rPr sz="1600" spc="-5" dirty="0">
                <a:latin typeface="Arial"/>
                <a:cs typeface="Arial"/>
              </a:rPr>
              <a:t>on</a:t>
            </a:r>
            <a:endParaRPr sz="1600">
              <a:latin typeface="Arial"/>
              <a:cs typeface="Arial"/>
            </a:endParaRPr>
          </a:p>
        </p:txBody>
      </p:sp>
      <p:sp>
        <p:nvSpPr>
          <p:cNvPr id="9" name="object 9"/>
          <p:cNvSpPr txBox="1"/>
          <p:nvPr/>
        </p:nvSpPr>
        <p:spPr>
          <a:xfrm>
            <a:off x="3414713" y="3796029"/>
            <a:ext cx="286464" cy="269240"/>
          </a:xfrm>
          <a:prstGeom prst="rect">
            <a:avLst/>
          </a:prstGeom>
        </p:spPr>
        <p:txBody>
          <a:bodyPr vert="horz" wrap="square" lIns="0" tIns="12700" rIns="0" bIns="0" rtlCol="0">
            <a:spAutoFit/>
          </a:bodyPr>
          <a:lstStyle/>
          <a:p>
            <a:pPr marL="12700">
              <a:lnSpc>
                <a:spcPct val="100000"/>
              </a:lnSpc>
              <a:spcBef>
                <a:spcPts val="100"/>
              </a:spcBef>
              <a:tabLst>
                <a:tab pos="241300" algn="l"/>
              </a:tabLst>
            </a:pPr>
            <a:r>
              <a:rPr sz="1600" u="sng" dirty="0">
                <a:uFill>
                  <a:solidFill>
                    <a:srgbClr val="000000"/>
                  </a:solidFill>
                </a:uFill>
                <a:latin typeface="Times New Roman"/>
                <a:cs typeface="Times New Roman"/>
              </a:rPr>
              <a:t> 	</a:t>
            </a:r>
            <a:endParaRPr sz="1600">
              <a:latin typeface="Times New Roman"/>
              <a:cs typeface="Times New Roman"/>
            </a:endParaRPr>
          </a:p>
        </p:txBody>
      </p:sp>
      <p:sp>
        <p:nvSpPr>
          <p:cNvPr id="10" name="object 10"/>
          <p:cNvSpPr txBox="1"/>
          <p:nvPr/>
        </p:nvSpPr>
        <p:spPr>
          <a:xfrm>
            <a:off x="1971675" y="4648201"/>
            <a:ext cx="1357313" cy="845744"/>
          </a:xfrm>
          <a:prstGeom prst="rect">
            <a:avLst/>
          </a:prstGeom>
          <a:ln w="12579">
            <a:solidFill>
              <a:srgbClr val="000000"/>
            </a:solidFill>
          </a:ln>
        </p:spPr>
        <p:txBody>
          <a:bodyPr vert="horz" wrap="square" lIns="0" tIns="106045" rIns="0" bIns="0" rtlCol="0">
            <a:spAutoFit/>
          </a:bodyPr>
          <a:lstStyle/>
          <a:p>
            <a:pPr marL="185420" marR="177165" algn="ctr">
              <a:lnSpc>
                <a:spcPct val="99700"/>
              </a:lnSpc>
              <a:spcBef>
                <a:spcPts val="835"/>
              </a:spcBef>
            </a:pPr>
            <a:r>
              <a:rPr sz="1600" spc="-10" dirty="0">
                <a:latin typeface="Arial"/>
                <a:cs typeface="Arial"/>
              </a:rPr>
              <a:t>S</a:t>
            </a:r>
            <a:r>
              <a:rPr sz="1600" spc="-5" dirty="0">
                <a:latin typeface="Arial"/>
                <a:cs typeface="Arial"/>
              </a:rPr>
              <a:t>e</a:t>
            </a:r>
            <a:r>
              <a:rPr sz="1600" dirty="0">
                <a:latin typeface="Arial"/>
                <a:cs typeface="Arial"/>
              </a:rPr>
              <a:t>l</a:t>
            </a:r>
            <a:r>
              <a:rPr sz="1600" spc="-5" dirty="0">
                <a:latin typeface="Arial"/>
                <a:cs typeface="Arial"/>
              </a:rPr>
              <a:t>ec</a:t>
            </a:r>
            <a:r>
              <a:rPr sz="1600" dirty="0">
                <a:latin typeface="Arial"/>
                <a:cs typeface="Arial"/>
              </a:rPr>
              <a:t>ti</a:t>
            </a:r>
            <a:r>
              <a:rPr sz="1600" spc="-5" dirty="0">
                <a:latin typeface="Arial"/>
                <a:cs typeface="Arial"/>
              </a:rPr>
              <a:t>ng  </a:t>
            </a:r>
            <a:r>
              <a:rPr sz="1600" dirty="0">
                <a:latin typeface="Arial"/>
                <a:cs typeface="Arial"/>
              </a:rPr>
              <a:t>a </a:t>
            </a:r>
            <a:r>
              <a:rPr sz="1600" spc="-10" dirty="0">
                <a:latin typeface="Arial"/>
                <a:cs typeface="Arial"/>
              </a:rPr>
              <a:t>target  </a:t>
            </a:r>
            <a:r>
              <a:rPr sz="1600" spc="-5" dirty="0">
                <a:latin typeface="Arial"/>
                <a:cs typeface="Arial"/>
              </a:rPr>
              <a:t>market</a:t>
            </a:r>
            <a:endParaRPr sz="1600">
              <a:latin typeface="Arial"/>
              <a:cs typeface="Arial"/>
            </a:endParaRPr>
          </a:p>
        </p:txBody>
      </p:sp>
      <p:sp>
        <p:nvSpPr>
          <p:cNvPr id="11" name="object 11"/>
          <p:cNvSpPr txBox="1"/>
          <p:nvPr/>
        </p:nvSpPr>
        <p:spPr>
          <a:xfrm>
            <a:off x="1971675" y="5730240"/>
            <a:ext cx="1357313" cy="969496"/>
          </a:xfrm>
          <a:prstGeom prst="rect">
            <a:avLst/>
          </a:prstGeom>
          <a:ln w="12579">
            <a:solidFill>
              <a:srgbClr val="000000"/>
            </a:solidFill>
          </a:ln>
        </p:spPr>
        <p:txBody>
          <a:bodyPr vert="horz" wrap="square" lIns="0" tIns="0" rIns="0" bIns="0" rtlCol="0">
            <a:spAutoFit/>
          </a:bodyPr>
          <a:lstStyle/>
          <a:p>
            <a:pPr marL="105410">
              <a:lnSpc>
                <a:spcPts val="1795"/>
              </a:lnSpc>
            </a:pPr>
            <a:r>
              <a:rPr sz="1600" spc="-5" dirty="0">
                <a:latin typeface="Arial"/>
                <a:cs typeface="Arial"/>
              </a:rPr>
              <a:t>Positioning</a:t>
            </a:r>
            <a:endParaRPr sz="1600">
              <a:latin typeface="Arial"/>
              <a:cs typeface="Arial"/>
            </a:endParaRPr>
          </a:p>
          <a:p>
            <a:pPr marL="157480" marR="149860" indent="102870">
              <a:lnSpc>
                <a:spcPct val="99700"/>
              </a:lnSpc>
            </a:pPr>
            <a:r>
              <a:rPr sz="1600" spc="-10" dirty="0">
                <a:latin typeface="Arial"/>
                <a:cs typeface="Arial"/>
              </a:rPr>
              <a:t>through  </a:t>
            </a:r>
            <a:r>
              <a:rPr sz="1600" spc="-5" dirty="0">
                <a:latin typeface="Arial"/>
                <a:cs typeface="Arial"/>
              </a:rPr>
              <a:t>mar</a:t>
            </a:r>
            <a:r>
              <a:rPr sz="1600" dirty="0">
                <a:latin typeface="Arial"/>
                <a:cs typeface="Arial"/>
              </a:rPr>
              <a:t>ke</a:t>
            </a:r>
            <a:r>
              <a:rPr sz="1600" spc="-5" dirty="0">
                <a:latin typeface="Arial"/>
                <a:cs typeface="Arial"/>
              </a:rPr>
              <a:t>t</a:t>
            </a:r>
            <a:r>
              <a:rPr sz="1600" dirty="0">
                <a:latin typeface="Arial"/>
                <a:cs typeface="Arial"/>
              </a:rPr>
              <a:t>i</a:t>
            </a:r>
            <a:r>
              <a:rPr sz="1600" spc="-5" dirty="0">
                <a:latin typeface="Arial"/>
                <a:cs typeface="Arial"/>
              </a:rPr>
              <a:t>ng  strategies</a:t>
            </a:r>
            <a:endParaRPr sz="1600">
              <a:latin typeface="Arial"/>
              <a:cs typeface="Arial"/>
            </a:endParaRPr>
          </a:p>
        </p:txBody>
      </p:sp>
      <p:sp>
        <p:nvSpPr>
          <p:cNvPr id="12" name="object 12"/>
          <p:cNvSpPr txBox="1"/>
          <p:nvPr/>
        </p:nvSpPr>
        <p:spPr>
          <a:xfrm>
            <a:off x="1614488" y="5944870"/>
            <a:ext cx="286464" cy="269240"/>
          </a:xfrm>
          <a:prstGeom prst="rect">
            <a:avLst/>
          </a:prstGeom>
        </p:spPr>
        <p:txBody>
          <a:bodyPr vert="horz" wrap="square" lIns="0" tIns="12700" rIns="0" bIns="0" rtlCol="0">
            <a:spAutoFit/>
          </a:bodyPr>
          <a:lstStyle/>
          <a:p>
            <a:pPr marL="12700">
              <a:lnSpc>
                <a:spcPct val="100000"/>
              </a:lnSpc>
              <a:spcBef>
                <a:spcPts val="100"/>
              </a:spcBef>
              <a:tabLst>
                <a:tab pos="241300" algn="l"/>
              </a:tabLst>
            </a:pPr>
            <a:r>
              <a:rPr sz="1600" u="sng" dirty="0">
                <a:uFill>
                  <a:solidFill>
                    <a:srgbClr val="000000"/>
                  </a:solidFill>
                </a:uFill>
                <a:latin typeface="Times New Roman"/>
                <a:cs typeface="Times New Roman"/>
              </a:rPr>
              <a:t> 	</a:t>
            </a:r>
            <a:endParaRPr sz="1600">
              <a:latin typeface="Times New Roman"/>
              <a:cs typeface="Times New Roman"/>
            </a:endParaRPr>
          </a:p>
        </p:txBody>
      </p:sp>
      <p:sp>
        <p:nvSpPr>
          <p:cNvPr id="13" name="object 13"/>
          <p:cNvSpPr txBox="1"/>
          <p:nvPr/>
        </p:nvSpPr>
        <p:spPr>
          <a:xfrm>
            <a:off x="3414713" y="5944870"/>
            <a:ext cx="286464" cy="269240"/>
          </a:xfrm>
          <a:prstGeom prst="rect">
            <a:avLst/>
          </a:prstGeom>
        </p:spPr>
        <p:txBody>
          <a:bodyPr vert="horz" wrap="square" lIns="0" tIns="12700" rIns="0" bIns="0" rtlCol="0">
            <a:spAutoFit/>
          </a:bodyPr>
          <a:lstStyle/>
          <a:p>
            <a:pPr marL="12700">
              <a:lnSpc>
                <a:spcPct val="100000"/>
              </a:lnSpc>
              <a:spcBef>
                <a:spcPts val="100"/>
              </a:spcBef>
              <a:tabLst>
                <a:tab pos="241300" algn="l"/>
              </a:tabLst>
            </a:pPr>
            <a:r>
              <a:rPr sz="1600" u="sng" dirty="0">
                <a:uFill>
                  <a:solidFill>
                    <a:srgbClr val="000000"/>
                  </a:solidFill>
                </a:uFill>
                <a:latin typeface="Times New Roman"/>
                <a:cs typeface="Times New Roman"/>
              </a:rPr>
              <a:t> 	</a:t>
            </a:r>
            <a:endParaRPr sz="1600">
              <a:latin typeface="Times New Roman"/>
              <a:cs typeface="Times New Roman"/>
            </a:endParaRPr>
          </a:p>
        </p:txBody>
      </p:sp>
      <p:sp>
        <p:nvSpPr>
          <p:cNvPr id="14" name="object 14"/>
          <p:cNvSpPr txBox="1"/>
          <p:nvPr/>
        </p:nvSpPr>
        <p:spPr>
          <a:xfrm>
            <a:off x="3771900" y="2514600"/>
            <a:ext cx="1213009" cy="4240905"/>
          </a:xfrm>
          <a:prstGeom prst="rect">
            <a:avLst/>
          </a:prstGeom>
          <a:ln w="12579">
            <a:solidFill>
              <a:srgbClr val="000000"/>
            </a:solidFill>
          </a:ln>
        </p:spPr>
        <p:txBody>
          <a:bodyPr vert="horz" wrap="square" lIns="0" tIns="232410" rIns="0" bIns="0" rtlCol="0">
            <a:spAutoFit/>
          </a:bodyPr>
          <a:lstStyle/>
          <a:p>
            <a:pPr marL="114300" marR="108585" indent="74930">
              <a:lnSpc>
                <a:spcPct val="100000"/>
              </a:lnSpc>
              <a:spcBef>
                <a:spcPts val="1830"/>
              </a:spcBef>
            </a:pPr>
            <a:r>
              <a:rPr sz="1600" spc="-10" dirty="0">
                <a:latin typeface="Arial"/>
                <a:cs typeface="Arial"/>
              </a:rPr>
              <a:t>Product  </a:t>
            </a:r>
            <a:r>
              <a:rPr sz="1600" spc="-5" dirty="0">
                <a:latin typeface="Arial"/>
                <a:cs typeface="Arial"/>
              </a:rPr>
              <a:t>dec</a:t>
            </a:r>
            <a:r>
              <a:rPr sz="1600" dirty="0">
                <a:latin typeface="Arial"/>
                <a:cs typeface="Arial"/>
              </a:rPr>
              <a:t>i</a:t>
            </a:r>
            <a:r>
              <a:rPr sz="1600" spc="5" dirty="0">
                <a:latin typeface="Arial"/>
                <a:cs typeface="Arial"/>
              </a:rPr>
              <a:t>s</a:t>
            </a:r>
            <a:r>
              <a:rPr sz="1600" dirty="0">
                <a:latin typeface="Arial"/>
                <a:cs typeface="Arial"/>
              </a:rPr>
              <a:t>i</a:t>
            </a:r>
            <a:r>
              <a:rPr sz="1600" spc="-10" dirty="0">
                <a:latin typeface="Arial"/>
                <a:cs typeface="Arial"/>
              </a:rPr>
              <a:t>o</a:t>
            </a:r>
            <a:r>
              <a:rPr sz="1600" spc="-5" dirty="0">
                <a:latin typeface="Arial"/>
                <a:cs typeface="Arial"/>
              </a:rPr>
              <a:t>ns</a:t>
            </a:r>
            <a:endParaRPr sz="1600" dirty="0">
              <a:latin typeface="Arial"/>
              <a:cs typeface="Arial"/>
            </a:endParaRPr>
          </a:p>
          <a:p>
            <a:pPr>
              <a:lnSpc>
                <a:spcPct val="100000"/>
              </a:lnSpc>
            </a:pPr>
            <a:endParaRPr sz="2100" dirty="0">
              <a:latin typeface="Arial"/>
              <a:cs typeface="Arial"/>
            </a:endParaRPr>
          </a:p>
          <a:p>
            <a:pPr marL="114300" marR="108585" indent="113030">
              <a:lnSpc>
                <a:spcPct val="100000"/>
              </a:lnSpc>
              <a:spcBef>
                <a:spcPts val="1415"/>
              </a:spcBef>
            </a:pPr>
            <a:r>
              <a:rPr sz="1600" spc="-5" dirty="0">
                <a:latin typeface="Arial"/>
                <a:cs typeface="Arial"/>
              </a:rPr>
              <a:t>Pricing  dec</a:t>
            </a:r>
            <a:r>
              <a:rPr sz="1600" dirty="0">
                <a:latin typeface="Arial"/>
                <a:cs typeface="Arial"/>
              </a:rPr>
              <a:t>i</a:t>
            </a:r>
            <a:r>
              <a:rPr sz="1600" spc="5" dirty="0">
                <a:latin typeface="Arial"/>
                <a:cs typeface="Arial"/>
              </a:rPr>
              <a:t>s</a:t>
            </a:r>
            <a:r>
              <a:rPr sz="1600" dirty="0">
                <a:latin typeface="Arial"/>
                <a:cs typeface="Arial"/>
              </a:rPr>
              <a:t>i</a:t>
            </a:r>
            <a:r>
              <a:rPr sz="1600" spc="-10" dirty="0">
                <a:latin typeface="Arial"/>
                <a:cs typeface="Arial"/>
              </a:rPr>
              <a:t>o</a:t>
            </a:r>
            <a:r>
              <a:rPr sz="1600" spc="-5" dirty="0">
                <a:latin typeface="Arial"/>
                <a:cs typeface="Arial"/>
              </a:rPr>
              <a:t>ns</a:t>
            </a:r>
            <a:endParaRPr sz="1600" dirty="0">
              <a:latin typeface="Arial"/>
              <a:cs typeface="Arial"/>
            </a:endParaRPr>
          </a:p>
          <a:p>
            <a:pPr>
              <a:lnSpc>
                <a:spcPct val="100000"/>
              </a:lnSpc>
            </a:pPr>
            <a:endParaRPr sz="2100" dirty="0">
              <a:latin typeface="Arial"/>
              <a:cs typeface="Arial"/>
            </a:endParaRPr>
          </a:p>
          <a:p>
            <a:pPr marL="46355" marR="41275" indent="1270" algn="just">
              <a:lnSpc>
                <a:spcPct val="99700"/>
              </a:lnSpc>
              <a:spcBef>
                <a:spcPts val="1410"/>
              </a:spcBef>
            </a:pPr>
            <a:r>
              <a:rPr sz="1600" spc="-10" dirty="0">
                <a:latin typeface="Arial"/>
                <a:cs typeface="Arial"/>
              </a:rPr>
              <a:t>Channel</a:t>
            </a:r>
            <a:r>
              <a:rPr sz="1600" spc="-70" dirty="0">
                <a:latin typeface="Arial"/>
                <a:cs typeface="Arial"/>
              </a:rPr>
              <a:t> </a:t>
            </a:r>
            <a:r>
              <a:rPr sz="1600" spc="-5" dirty="0">
                <a:latin typeface="Arial"/>
                <a:cs typeface="Arial"/>
              </a:rPr>
              <a:t>of  d</a:t>
            </a:r>
            <a:r>
              <a:rPr sz="1600" dirty="0">
                <a:latin typeface="Arial"/>
                <a:cs typeface="Arial"/>
              </a:rPr>
              <a:t>ist</a:t>
            </a:r>
            <a:r>
              <a:rPr sz="1600" spc="-15" dirty="0">
                <a:latin typeface="Arial"/>
                <a:cs typeface="Arial"/>
              </a:rPr>
              <a:t>r</a:t>
            </a:r>
            <a:r>
              <a:rPr sz="1600" dirty="0">
                <a:latin typeface="Arial"/>
                <a:cs typeface="Arial"/>
              </a:rPr>
              <a:t>i</a:t>
            </a:r>
            <a:r>
              <a:rPr sz="1600" spc="-5" dirty="0">
                <a:latin typeface="Arial"/>
                <a:cs typeface="Arial"/>
              </a:rPr>
              <a:t>but</a:t>
            </a:r>
            <a:r>
              <a:rPr sz="1600" dirty="0">
                <a:latin typeface="Arial"/>
                <a:cs typeface="Arial"/>
              </a:rPr>
              <a:t>i</a:t>
            </a:r>
            <a:r>
              <a:rPr sz="1600" spc="-5" dirty="0">
                <a:latin typeface="Arial"/>
                <a:cs typeface="Arial"/>
              </a:rPr>
              <a:t>on  decisions</a:t>
            </a:r>
            <a:endParaRPr lang="en-US" sz="1600" spc="-5" dirty="0">
              <a:latin typeface="Arial"/>
              <a:cs typeface="Arial"/>
            </a:endParaRPr>
          </a:p>
          <a:p>
            <a:pPr marL="46355" marR="41275" indent="1270" algn="just">
              <a:lnSpc>
                <a:spcPct val="99700"/>
              </a:lnSpc>
              <a:spcBef>
                <a:spcPts val="1410"/>
              </a:spcBef>
            </a:pPr>
            <a:endParaRPr lang="en-US" sz="1600" spc="-5" dirty="0">
              <a:latin typeface="Arial"/>
              <a:cs typeface="Arial"/>
            </a:endParaRPr>
          </a:p>
          <a:p>
            <a:pPr marL="46355" marR="41275" indent="1270" algn="just">
              <a:lnSpc>
                <a:spcPct val="99700"/>
              </a:lnSpc>
              <a:spcBef>
                <a:spcPts val="1410"/>
              </a:spcBef>
            </a:pPr>
            <a:endParaRPr lang="en-US" sz="1600" spc="-5" dirty="0">
              <a:latin typeface="Arial"/>
              <a:cs typeface="Arial"/>
            </a:endParaRPr>
          </a:p>
          <a:p>
            <a:pPr marL="46355" marR="41275" indent="1270" algn="just">
              <a:lnSpc>
                <a:spcPct val="99700"/>
              </a:lnSpc>
              <a:spcBef>
                <a:spcPts val="1410"/>
              </a:spcBef>
            </a:pPr>
            <a:endParaRPr sz="1600" dirty="0">
              <a:latin typeface="Arial"/>
              <a:cs typeface="Arial"/>
            </a:endParaRPr>
          </a:p>
        </p:txBody>
      </p:sp>
      <p:sp>
        <p:nvSpPr>
          <p:cNvPr id="15" name="object 15"/>
          <p:cNvSpPr txBox="1"/>
          <p:nvPr/>
        </p:nvSpPr>
        <p:spPr>
          <a:xfrm>
            <a:off x="5129213" y="2734309"/>
            <a:ext cx="286464" cy="269240"/>
          </a:xfrm>
          <a:prstGeom prst="rect">
            <a:avLst/>
          </a:prstGeom>
        </p:spPr>
        <p:txBody>
          <a:bodyPr vert="horz" wrap="square" lIns="0" tIns="12700" rIns="0" bIns="0" rtlCol="0">
            <a:spAutoFit/>
          </a:bodyPr>
          <a:lstStyle/>
          <a:p>
            <a:pPr marL="12700">
              <a:lnSpc>
                <a:spcPct val="100000"/>
              </a:lnSpc>
              <a:spcBef>
                <a:spcPts val="100"/>
              </a:spcBef>
              <a:tabLst>
                <a:tab pos="241300" algn="l"/>
              </a:tabLst>
            </a:pPr>
            <a:r>
              <a:rPr sz="1600" u="sng" dirty="0">
                <a:uFill>
                  <a:solidFill>
                    <a:srgbClr val="000000"/>
                  </a:solidFill>
                </a:uFill>
                <a:latin typeface="Times New Roman"/>
                <a:cs typeface="Times New Roman"/>
              </a:rPr>
              <a:t> 	</a:t>
            </a:r>
            <a:endParaRPr sz="1600">
              <a:latin typeface="Times New Roman"/>
              <a:cs typeface="Times New Roman"/>
            </a:endParaRPr>
          </a:p>
        </p:txBody>
      </p:sp>
      <p:sp>
        <p:nvSpPr>
          <p:cNvPr id="16" name="object 16"/>
          <p:cNvSpPr txBox="1"/>
          <p:nvPr/>
        </p:nvSpPr>
        <p:spPr>
          <a:xfrm>
            <a:off x="5043488" y="3708400"/>
            <a:ext cx="286464" cy="269240"/>
          </a:xfrm>
          <a:prstGeom prst="rect">
            <a:avLst/>
          </a:prstGeom>
        </p:spPr>
        <p:txBody>
          <a:bodyPr vert="horz" wrap="square" lIns="0" tIns="12700" rIns="0" bIns="0" rtlCol="0">
            <a:spAutoFit/>
          </a:bodyPr>
          <a:lstStyle/>
          <a:p>
            <a:pPr marL="12700">
              <a:lnSpc>
                <a:spcPct val="100000"/>
              </a:lnSpc>
              <a:spcBef>
                <a:spcPts val="100"/>
              </a:spcBef>
              <a:tabLst>
                <a:tab pos="241300" algn="l"/>
              </a:tabLst>
            </a:pPr>
            <a:r>
              <a:rPr sz="1600" u="sng" dirty="0">
                <a:uFill>
                  <a:solidFill>
                    <a:srgbClr val="000000"/>
                  </a:solidFill>
                </a:uFill>
                <a:latin typeface="Times New Roman"/>
                <a:cs typeface="Times New Roman"/>
              </a:rPr>
              <a:t> 	</a:t>
            </a:r>
            <a:endParaRPr sz="1600">
              <a:latin typeface="Times New Roman"/>
              <a:cs typeface="Times New Roman"/>
            </a:endParaRPr>
          </a:p>
        </p:txBody>
      </p:sp>
      <p:sp>
        <p:nvSpPr>
          <p:cNvPr id="17" name="object 17"/>
          <p:cNvSpPr txBox="1"/>
          <p:nvPr/>
        </p:nvSpPr>
        <p:spPr>
          <a:xfrm>
            <a:off x="5486400" y="2514600"/>
            <a:ext cx="1543050" cy="4038600"/>
          </a:xfrm>
          <a:prstGeom prst="rect">
            <a:avLst/>
          </a:prstGeom>
          <a:ln w="12579">
            <a:solidFill>
              <a:srgbClr val="000000"/>
            </a:solidFill>
          </a:ln>
        </p:spPr>
        <p:txBody>
          <a:bodyPr vert="horz" wrap="square" lIns="0" tIns="194310" rIns="0" bIns="0" rtlCol="0">
            <a:spAutoFit/>
          </a:bodyPr>
          <a:lstStyle/>
          <a:p>
            <a:pPr marL="90170" marR="191770">
              <a:lnSpc>
                <a:spcPct val="100000"/>
              </a:lnSpc>
              <a:spcBef>
                <a:spcPts val="1530"/>
              </a:spcBef>
            </a:pPr>
            <a:r>
              <a:rPr sz="1600" u="heavy" dirty="0">
                <a:uFill>
                  <a:solidFill>
                    <a:srgbClr val="000000"/>
                  </a:solidFill>
                </a:uFill>
                <a:latin typeface="Arial"/>
                <a:cs typeface="Arial"/>
              </a:rPr>
              <a:t>P</a:t>
            </a:r>
            <a:r>
              <a:rPr sz="1600" u="heavy" spc="-5" dirty="0">
                <a:uFill>
                  <a:solidFill>
                    <a:srgbClr val="000000"/>
                  </a:solidFill>
                </a:uFill>
                <a:latin typeface="Arial"/>
                <a:cs typeface="Arial"/>
              </a:rPr>
              <a:t>r</a:t>
            </a:r>
            <a:r>
              <a:rPr sz="1600" u="heavy" spc="-10" dirty="0">
                <a:uFill>
                  <a:solidFill>
                    <a:srgbClr val="000000"/>
                  </a:solidFill>
                </a:uFill>
                <a:latin typeface="Arial"/>
                <a:cs typeface="Arial"/>
              </a:rPr>
              <a:t>o</a:t>
            </a:r>
            <a:r>
              <a:rPr sz="1600" u="heavy" spc="5" dirty="0">
                <a:uFill>
                  <a:solidFill>
                    <a:srgbClr val="000000"/>
                  </a:solidFill>
                </a:uFill>
                <a:latin typeface="Arial"/>
                <a:cs typeface="Arial"/>
              </a:rPr>
              <a:t>m</a:t>
            </a:r>
            <a:r>
              <a:rPr sz="1600" u="heavy" spc="-10" dirty="0">
                <a:uFill>
                  <a:solidFill>
                    <a:srgbClr val="000000"/>
                  </a:solidFill>
                </a:uFill>
                <a:latin typeface="Arial"/>
                <a:cs typeface="Arial"/>
              </a:rPr>
              <a:t>o</a:t>
            </a:r>
            <a:r>
              <a:rPr sz="1600" u="heavy" dirty="0">
                <a:uFill>
                  <a:solidFill>
                    <a:srgbClr val="000000"/>
                  </a:solidFill>
                </a:uFill>
                <a:latin typeface="Arial"/>
                <a:cs typeface="Arial"/>
              </a:rPr>
              <a:t>ti</a:t>
            </a:r>
            <a:r>
              <a:rPr sz="1600" u="heavy" spc="-10" dirty="0">
                <a:uFill>
                  <a:solidFill>
                    <a:srgbClr val="000000"/>
                  </a:solidFill>
                </a:uFill>
                <a:latin typeface="Arial"/>
                <a:cs typeface="Arial"/>
              </a:rPr>
              <a:t>o</a:t>
            </a:r>
            <a:r>
              <a:rPr sz="1600" u="heavy" spc="-5" dirty="0">
                <a:uFill>
                  <a:solidFill>
                    <a:srgbClr val="000000"/>
                  </a:solidFill>
                </a:uFill>
                <a:latin typeface="Arial"/>
                <a:cs typeface="Arial"/>
              </a:rPr>
              <a:t>nal </a:t>
            </a:r>
            <a:r>
              <a:rPr sz="1600" spc="-5" dirty="0">
                <a:latin typeface="Arial"/>
                <a:cs typeface="Arial"/>
              </a:rPr>
              <a:t> </a:t>
            </a:r>
            <a:r>
              <a:rPr sz="1600" u="heavy" spc="-5" dirty="0">
                <a:uFill>
                  <a:solidFill>
                    <a:srgbClr val="000000"/>
                  </a:solidFill>
                </a:uFill>
                <a:latin typeface="Arial"/>
                <a:cs typeface="Arial"/>
              </a:rPr>
              <a:t>decisions</a:t>
            </a:r>
            <a:endParaRPr sz="1600">
              <a:latin typeface="Arial"/>
              <a:cs typeface="Arial"/>
            </a:endParaRPr>
          </a:p>
          <a:p>
            <a:pPr marL="161925" indent="-72390">
              <a:lnSpc>
                <a:spcPts val="1910"/>
              </a:lnSpc>
              <a:buSzPct val="93750"/>
              <a:buChar char="•"/>
              <a:tabLst>
                <a:tab pos="162560" algn="l"/>
              </a:tabLst>
            </a:pPr>
            <a:r>
              <a:rPr sz="1600" spc="-5" dirty="0">
                <a:latin typeface="Arial"/>
                <a:cs typeface="Arial"/>
              </a:rPr>
              <a:t>advertising</a:t>
            </a:r>
            <a:endParaRPr sz="1600">
              <a:latin typeface="Arial"/>
              <a:cs typeface="Arial"/>
            </a:endParaRPr>
          </a:p>
          <a:p>
            <a:pPr marL="146050" marR="325755" indent="-55880">
              <a:lnSpc>
                <a:spcPts val="1910"/>
              </a:lnSpc>
              <a:spcBef>
                <a:spcPts val="70"/>
              </a:spcBef>
              <a:buSzPct val="93750"/>
              <a:buChar char="•"/>
              <a:tabLst>
                <a:tab pos="162560" algn="l"/>
              </a:tabLst>
            </a:pPr>
            <a:r>
              <a:rPr sz="1600" spc="-5" dirty="0">
                <a:latin typeface="Arial"/>
                <a:cs typeface="Arial"/>
              </a:rPr>
              <a:t>direct  </a:t>
            </a:r>
            <a:r>
              <a:rPr sz="1600" spc="5" dirty="0">
                <a:latin typeface="Arial"/>
                <a:cs typeface="Arial"/>
              </a:rPr>
              <a:t>m</a:t>
            </a:r>
            <a:r>
              <a:rPr sz="1600" spc="-10" dirty="0">
                <a:latin typeface="Arial"/>
                <a:cs typeface="Arial"/>
              </a:rPr>
              <a:t>a</a:t>
            </a:r>
            <a:r>
              <a:rPr sz="1600" spc="-5" dirty="0">
                <a:latin typeface="Arial"/>
                <a:cs typeface="Arial"/>
              </a:rPr>
              <a:t>r</a:t>
            </a:r>
            <a:r>
              <a:rPr sz="1600" spc="5" dirty="0">
                <a:latin typeface="Arial"/>
                <a:cs typeface="Arial"/>
              </a:rPr>
              <a:t>k</a:t>
            </a:r>
            <a:r>
              <a:rPr sz="1600" spc="-10" dirty="0">
                <a:latin typeface="Arial"/>
                <a:cs typeface="Arial"/>
              </a:rPr>
              <a:t>e</a:t>
            </a:r>
            <a:r>
              <a:rPr sz="1600" dirty="0">
                <a:latin typeface="Arial"/>
                <a:cs typeface="Arial"/>
              </a:rPr>
              <a:t>ti</a:t>
            </a:r>
            <a:r>
              <a:rPr sz="1600" spc="-5" dirty="0">
                <a:latin typeface="Arial"/>
                <a:cs typeface="Arial"/>
              </a:rPr>
              <a:t>ng</a:t>
            </a:r>
            <a:endParaRPr sz="1600">
              <a:latin typeface="Arial"/>
              <a:cs typeface="Arial"/>
            </a:endParaRPr>
          </a:p>
          <a:p>
            <a:pPr marL="146050" marR="291465" indent="-55880">
              <a:lnSpc>
                <a:spcPts val="1910"/>
              </a:lnSpc>
              <a:spcBef>
                <a:spcPts val="10"/>
              </a:spcBef>
              <a:buSzPct val="93750"/>
              <a:buChar char="•"/>
              <a:tabLst>
                <a:tab pos="162560" algn="l"/>
              </a:tabLst>
            </a:pPr>
            <a:r>
              <a:rPr sz="1600" spc="-5" dirty="0">
                <a:latin typeface="Arial"/>
                <a:cs typeface="Arial"/>
              </a:rPr>
              <a:t>internet/  </a:t>
            </a:r>
            <a:r>
              <a:rPr sz="1600" dirty="0">
                <a:latin typeface="Arial"/>
                <a:cs typeface="Arial"/>
              </a:rPr>
              <a:t>i</a:t>
            </a:r>
            <a:r>
              <a:rPr sz="1600" spc="-5" dirty="0">
                <a:latin typeface="Arial"/>
                <a:cs typeface="Arial"/>
              </a:rPr>
              <a:t>n</a:t>
            </a:r>
            <a:r>
              <a:rPr sz="1600" dirty="0">
                <a:latin typeface="Arial"/>
                <a:cs typeface="Arial"/>
              </a:rPr>
              <a:t>t</a:t>
            </a:r>
            <a:r>
              <a:rPr sz="1600" spc="-10" dirty="0">
                <a:latin typeface="Arial"/>
                <a:cs typeface="Arial"/>
              </a:rPr>
              <a:t>e</a:t>
            </a:r>
            <a:r>
              <a:rPr sz="1600" spc="-5" dirty="0">
                <a:latin typeface="Arial"/>
                <a:cs typeface="Arial"/>
              </a:rPr>
              <a:t>rac</a:t>
            </a:r>
            <a:r>
              <a:rPr sz="1600" dirty="0">
                <a:latin typeface="Arial"/>
                <a:cs typeface="Arial"/>
              </a:rPr>
              <a:t>tive</a:t>
            </a:r>
            <a:endParaRPr sz="1600">
              <a:latin typeface="Arial"/>
              <a:cs typeface="Arial"/>
            </a:endParaRPr>
          </a:p>
          <a:p>
            <a:pPr marL="146050">
              <a:lnSpc>
                <a:spcPts val="1860"/>
              </a:lnSpc>
            </a:pPr>
            <a:r>
              <a:rPr sz="1600" spc="-5" dirty="0">
                <a:latin typeface="Arial"/>
                <a:cs typeface="Arial"/>
              </a:rPr>
              <a:t>marketing</a:t>
            </a:r>
            <a:endParaRPr sz="1600">
              <a:latin typeface="Arial"/>
              <a:cs typeface="Arial"/>
            </a:endParaRPr>
          </a:p>
          <a:p>
            <a:pPr marL="146050" marR="314960" indent="-55880">
              <a:lnSpc>
                <a:spcPts val="1910"/>
              </a:lnSpc>
              <a:spcBef>
                <a:spcPts val="75"/>
              </a:spcBef>
              <a:buSzPct val="93750"/>
              <a:buChar char="•"/>
              <a:tabLst>
                <a:tab pos="162560" algn="l"/>
              </a:tabLst>
            </a:pPr>
            <a:r>
              <a:rPr sz="1600" spc="-5" dirty="0">
                <a:latin typeface="Arial"/>
                <a:cs typeface="Arial"/>
              </a:rPr>
              <a:t>sales  promot</a:t>
            </a:r>
            <a:r>
              <a:rPr sz="1600" dirty="0">
                <a:latin typeface="Arial"/>
                <a:cs typeface="Arial"/>
              </a:rPr>
              <a:t>i</a:t>
            </a:r>
            <a:r>
              <a:rPr sz="1600" spc="-5" dirty="0">
                <a:latin typeface="Arial"/>
                <a:cs typeface="Arial"/>
              </a:rPr>
              <a:t>on</a:t>
            </a:r>
            <a:endParaRPr sz="1600">
              <a:latin typeface="Arial"/>
              <a:cs typeface="Arial"/>
            </a:endParaRPr>
          </a:p>
          <a:p>
            <a:pPr marL="161925" indent="-72390">
              <a:lnSpc>
                <a:spcPts val="1860"/>
              </a:lnSpc>
              <a:buSzPct val="93750"/>
              <a:buChar char="•"/>
              <a:tabLst>
                <a:tab pos="162560" algn="l"/>
              </a:tabLst>
            </a:pPr>
            <a:r>
              <a:rPr sz="1600" spc="-5" dirty="0">
                <a:latin typeface="Arial"/>
                <a:cs typeface="Arial"/>
              </a:rPr>
              <a:t>publicity</a:t>
            </a:r>
            <a:endParaRPr sz="1600">
              <a:latin typeface="Arial"/>
              <a:cs typeface="Arial"/>
            </a:endParaRPr>
          </a:p>
          <a:p>
            <a:pPr marL="146050" marR="291465">
              <a:lnSpc>
                <a:spcPts val="1910"/>
              </a:lnSpc>
              <a:spcBef>
                <a:spcPts val="70"/>
              </a:spcBef>
            </a:pPr>
            <a:r>
              <a:rPr sz="1600" spc="-5" dirty="0">
                <a:latin typeface="Arial"/>
                <a:cs typeface="Arial"/>
              </a:rPr>
              <a:t>and</a:t>
            </a:r>
            <a:r>
              <a:rPr sz="1600" spc="-80" dirty="0">
                <a:latin typeface="Arial"/>
                <a:cs typeface="Arial"/>
              </a:rPr>
              <a:t> </a:t>
            </a:r>
            <a:r>
              <a:rPr sz="1600" spc="-5" dirty="0">
                <a:latin typeface="Arial"/>
                <a:cs typeface="Arial"/>
              </a:rPr>
              <a:t>public  relations</a:t>
            </a:r>
            <a:endParaRPr sz="1600">
              <a:latin typeface="Arial"/>
              <a:cs typeface="Arial"/>
            </a:endParaRPr>
          </a:p>
          <a:p>
            <a:pPr marL="146050" marR="424815" indent="-55880">
              <a:lnSpc>
                <a:spcPts val="1910"/>
              </a:lnSpc>
              <a:spcBef>
                <a:spcPts val="10"/>
              </a:spcBef>
              <a:buSzPct val="93750"/>
              <a:buChar char="•"/>
              <a:tabLst>
                <a:tab pos="162560" algn="l"/>
              </a:tabLst>
            </a:pPr>
            <a:r>
              <a:rPr sz="1600" spc="-5" dirty="0">
                <a:latin typeface="Arial"/>
                <a:cs typeface="Arial"/>
              </a:rPr>
              <a:t>per</a:t>
            </a:r>
            <a:r>
              <a:rPr sz="1600" dirty="0">
                <a:latin typeface="Arial"/>
                <a:cs typeface="Arial"/>
              </a:rPr>
              <a:t>so</a:t>
            </a:r>
            <a:r>
              <a:rPr sz="1600" spc="-10" dirty="0">
                <a:latin typeface="Arial"/>
                <a:cs typeface="Arial"/>
              </a:rPr>
              <a:t>n</a:t>
            </a:r>
            <a:r>
              <a:rPr sz="1600" spc="-5" dirty="0">
                <a:latin typeface="Arial"/>
                <a:cs typeface="Arial"/>
              </a:rPr>
              <a:t>al  selling</a:t>
            </a:r>
            <a:endParaRPr sz="1600">
              <a:latin typeface="Arial"/>
              <a:cs typeface="Arial"/>
            </a:endParaRPr>
          </a:p>
        </p:txBody>
      </p:sp>
      <p:sp>
        <p:nvSpPr>
          <p:cNvPr id="18" name="object 18"/>
          <p:cNvSpPr txBox="1"/>
          <p:nvPr/>
        </p:nvSpPr>
        <p:spPr>
          <a:xfrm>
            <a:off x="7048500" y="4885690"/>
            <a:ext cx="338852" cy="269240"/>
          </a:xfrm>
          <a:prstGeom prst="rect">
            <a:avLst/>
          </a:prstGeom>
        </p:spPr>
        <p:txBody>
          <a:bodyPr vert="horz" wrap="square" lIns="0" tIns="12700" rIns="0" bIns="0" rtlCol="0">
            <a:spAutoFit/>
          </a:bodyPr>
          <a:lstStyle/>
          <a:p>
            <a:pPr marL="12700">
              <a:lnSpc>
                <a:spcPct val="100000"/>
              </a:lnSpc>
              <a:spcBef>
                <a:spcPts val="100"/>
              </a:spcBef>
              <a:tabLst>
                <a:tab pos="241300" algn="l"/>
              </a:tabLst>
            </a:pPr>
            <a:r>
              <a:rPr sz="1600" u="sng" dirty="0">
                <a:uFill>
                  <a:solidFill>
                    <a:srgbClr val="000000"/>
                  </a:solidFill>
                </a:uFill>
                <a:latin typeface="Times New Roman"/>
                <a:cs typeface="Times New Roman"/>
              </a:rPr>
              <a:t> 	</a:t>
            </a:r>
            <a:endParaRPr sz="1600" dirty="0">
              <a:latin typeface="Times New Roman"/>
              <a:cs typeface="Times New Roman"/>
            </a:endParaRPr>
          </a:p>
        </p:txBody>
      </p:sp>
      <p:sp>
        <p:nvSpPr>
          <p:cNvPr id="19" name="object 19"/>
          <p:cNvSpPr txBox="1"/>
          <p:nvPr/>
        </p:nvSpPr>
        <p:spPr>
          <a:xfrm>
            <a:off x="7429499" y="4800600"/>
            <a:ext cx="1005841" cy="763671"/>
          </a:xfrm>
          <a:prstGeom prst="rect">
            <a:avLst/>
          </a:prstGeom>
          <a:ln w="12579">
            <a:solidFill>
              <a:srgbClr val="000000"/>
            </a:solidFill>
          </a:ln>
        </p:spPr>
        <p:txBody>
          <a:bodyPr vert="horz" wrap="square" lIns="0" tIns="1905" rIns="0" bIns="0" rtlCol="0">
            <a:spAutoFit/>
          </a:bodyPr>
          <a:lstStyle/>
          <a:p>
            <a:pPr>
              <a:lnSpc>
                <a:spcPct val="100000"/>
              </a:lnSpc>
              <a:spcBef>
                <a:spcPts val="15"/>
              </a:spcBef>
            </a:pPr>
            <a:endParaRPr sz="1750" dirty="0">
              <a:latin typeface="Times New Roman"/>
              <a:cs typeface="Times New Roman"/>
            </a:endParaRPr>
          </a:p>
          <a:p>
            <a:pPr marL="9525">
              <a:lnSpc>
                <a:spcPct val="100000"/>
              </a:lnSpc>
            </a:pPr>
            <a:r>
              <a:rPr sz="1600" spc="-10" dirty="0">
                <a:latin typeface="Arial"/>
                <a:cs typeface="Arial"/>
              </a:rPr>
              <a:t>R</a:t>
            </a:r>
            <a:r>
              <a:rPr sz="1600" spc="-5" dirty="0">
                <a:latin typeface="Arial"/>
                <a:cs typeface="Arial"/>
              </a:rPr>
              <a:t>e</a:t>
            </a:r>
            <a:r>
              <a:rPr sz="1600" spc="5" dirty="0">
                <a:latin typeface="Arial"/>
                <a:cs typeface="Arial"/>
              </a:rPr>
              <a:t>s</a:t>
            </a:r>
            <a:r>
              <a:rPr sz="1600" spc="-5" dirty="0">
                <a:latin typeface="Arial"/>
                <a:cs typeface="Arial"/>
              </a:rPr>
              <a:t>e</a:t>
            </a:r>
            <a:r>
              <a:rPr sz="1600" dirty="0">
                <a:latin typeface="Arial"/>
                <a:cs typeface="Arial"/>
              </a:rPr>
              <a:t>ll</a:t>
            </a:r>
            <a:r>
              <a:rPr sz="1600" spc="-10" dirty="0">
                <a:latin typeface="Arial"/>
                <a:cs typeface="Arial"/>
              </a:rPr>
              <a:t>e</a:t>
            </a:r>
            <a:r>
              <a:rPr sz="1600" spc="-5" dirty="0">
                <a:latin typeface="Arial"/>
                <a:cs typeface="Arial"/>
              </a:rPr>
              <a:t>r</a:t>
            </a:r>
            <a:r>
              <a:rPr sz="1600" dirty="0">
                <a:latin typeface="Arial"/>
                <a:cs typeface="Arial"/>
              </a:rPr>
              <a:t>s</a:t>
            </a:r>
            <a:endParaRPr lang="en-US" sz="1600" dirty="0">
              <a:latin typeface="Arial"/>
              <a:cs typeface="Arial"/>
            </a:endParaRPr>
          </a:p>
          <a:p>
            <a:pPr marL="9525">
              <a:lnSpc>
                <a:spcPct val="100000"/>
              </a:lnSpc>
            </a:pPr>
            <a:endParaRPr sz="1600" dirty="0">
              <a:latin typeface="Arial"/>
              <a:cs typeface="Arial"/>
            </a:endParaRPr>
          </a:p>
        </p:txBody>
      </p:sp>
      <p:sp>
        <p:nvSpPr>
          <p:cNvPr id="20" name="object 20"/>
          <p:cNvSpPr txBox="1"/>
          <p:nvPr/>
        </p:nvSpPr>
        <p:spPr>
          <a:xfrm>
            <a:off x="8658225" y="2514600"/>
            <a:ext cx="1398746" cy="3254737"/>
          </a:xfrm>
          <a:prstGeom prst="rect">
            <a:avLst/>
          </a:prstGeom>
          <a:ln w="12579">
            <a:solidFill>
              <a:srgbClr val="000000"/>
            </a:solidFill>
          </a:ln>
        </p:spPr>
        <p:txBody>
          <a:bodyPr vert="horz" wrap="square" lIns="0" tIns="0" rIns="0" bIns="0" rtlCol="0">
            <a:spAutoFit/>
          </a:bodyPr>
          <a:lstStyle/>
          <a:p>
            <a:pPr algn="ctr">
              <a:lnSpc>
                <a:spcPct val="100000"/>
              </a:lnSpc>
            </a:pPr>
            <a:endParaRPr sz="2100" dirty="0">
              <a:latin typeface="Times New Roman"/>
              <a:cs typeface="Times New Roman"/>
            </a:endParaRPr>
          </a:p>
          <a:p>
            <a:pPr marL="64769" marR="335280" algn="ctr">
              <a:lnSpc>
                <a:spcPct val="100000"/>
              </a:lnSpc>
            </a:pPr>
            <a:endParaRPr lang="en-US" sz="1600" spc="-5" dirty="0">
              <a:latin typeface="Arial"/>
              <a:cs typeface="Arial"/>
            </a:endParaRPr>
          </a:p>
          <a:p>
            <a:pPr marL="64769" marR="335280" algn="ctr">
              <a:lnSpc>
                <a:spcPct val="100000"/>
              </a:lnSpc>
            </a:pPr>
            <a:r>
              <a:rPr sz="1600" spc="-5" dirty="0">
                <a:latin typeface="Arial"/>
                <a:cs typeface="Arial"/>
              </a:rPr>
              <a:t>Ultimate  </a:t>
            </a:r>
            <a:r>
              <a:rPr sz="1600" spc="5" dirty="0">
                <a:latin typeface="Arial"/>
                <a:cs typeface="Arial"/>
              </a:rPr>
              <a:t>c</a:t>
            </a:r>
            <a:r>
              <a:rPr sz="1600" spc="-10" dirty="0">
                <a:latin typeface="Arial"/>
                <a:cs typeface="Arial"/>
              </a:rPr>
              <a:t>u</a:t>
            </a:r>
            <a:r>
              <a:rPr sz="1600" spc="5" dirty="0">
                <a:latin typeface="Arial"/>
                <a:cs typeface="Arial"/>
              </a:rPr>
              <a:t>s</a:t>
            </a:r>
            <a:r>
              <a:rPr sz="1600" spc="-5" dirty="0">
                <a:latin typeface="Arial"/>
                <a:cs typeface="Arial"/>
              </a:rPr>
              <a:t>tomer</a:t>
            </a:r>
            <a:endParaRPr sz="1600" dirty="0">
              <a:latin typeface="Arial"/>
              <a:cs typeface="Arial"/>
            </a:endParaRPr>
          </a:p>
          <a:p>
            <a:pPr marL="136525" indent="-72390" algn="ctr">
              <a:lnSpc>
                <a:spcPts val="1905"/>
              </a:lnSpc>
              <a:buSzPct val="93750"/>
              <a:buChar char="•"/>
              <a:tabLst>
                <a:tab pos="137160" algn="l"/>
              </a:tabLst>
            </a:pPr>
            <a:r>
              <a:rPr sz="1600" spc="-5" dirty="0">
                <a:latin typeface="Arial"/>
                <a:cs typeface="Arial"/>
              </a:rPr>
              <a:t>Consumers</a:t>
            </a:r>
            <a:endParaRPr sz="1600" dirty="0">
              <a:latin typeface="Arial"/>
              <a:cs typeface="Arial"/>
            </a:endParaRPr>
          </a:p>
          <a:p>
            <a:pPr marL="136525" indent="-72390" algn="ctr">
              <a:lnSpc>
                <a:spcPts val="1914"/>
              </a:lnSpc>
              <a:buSzPct val="93750"/>
              <a:buChar char="•"/>
              <a:tabLst>
                <a:tab pos="137160" algn="l"/>
              </a:tabLst>
            </a:pPr>
            <a:r>
              <a:rPr sz="1600" spc="-5" dirty="0">
                <a:latin typeface="Arial"/>
                <a:cs typeface="Arial"/>
              </a:rPr>
              <a:t>Businesses</a:t>
            </a:r>
            <a:endParaRPr lang="en-US" sz="1600" spc="-5" dirty="0">
              <a:latin typeface="Arial"/>
              <a:cs typeface="Arial"/>
            </a:endParaRPr>
          </a:p>
          <a:p>
            <a:pPr marL="136525" indent="-72390" algn="ctr">
              <a:lnSpc>
                <a:spcPts val="1914"/>
              </a:lnSpc>
              <a:buSzPct val="93750"/>
              <a:buChar char="•"/>
              <a:tabLst>
                <a:tab pos="137160" algn="l"/>
              </a:tabLst>
            </a:pPr>
            <a:endParaRPr lang="en-US" sz="1600" spc="-5" dirty="0">
              <a:latin typeface="Arial"/>
              <a:cs typeface="Arial"/>
            </a:endParaRPr>
          </a:p>
          <a:p>
            <a:pPr marL="136525" indent="-72390" algn="ctr">
              <a:lnSpc>
                <a:spcPts val="1914"/>
              </a:lnSpc>
              <a:buSzPct val="93750"/>
              <a:buChar char="•"/>
              <a:tabLst>
                <a:tab pos="137160" algn="l"/>
              </a:tabLst>
            </a:pPr>
            <a:endParaRPr lang="en-US" sz="1600" spc="-5" dirty="0">
              <a:latin typeface="Arial"/>
              <a:cs typeface="Arial"/>
            </a:endParaRPr>
          </a:p>
          <a:p>
            <a:pPr marL="136525" indent="-72390" algn="ctr">
              <a:lnSpc>
                <a:spcPts val="1914"/>
              </a:lnSpc>
              <a:buSzPct val="93750"/>
              <a:buChar char="•"/>
              <a:tabLst>
                <a:tab pos="137160" algn="l"/>
              </a:tabLst>
            </a:pPr>
            <a:endParaRPr lang="en-US" sz="1600" spc="-5" dirty="0">
              <a:latin typeface="Arial"/>
              <a:cs typeface="Arial"/>
            </a:endParaRPr>
          </a:p>
          <a:p>
            <a:pPr marL="136525" indent="-72390" algn="ctr">
              <a:lnSpc>
                <a:spcPts val="1914"/>
              </a:lnSpc>
              <a:buSzPct val="93750"/>
              <a:buChar char="•"/>
              <a:tabLst>
                <a:tab pos="137160" algn="l"/>
              </a:tabLst>
            </a:pPr>
            <a:endParaRPr lang="en-US" sz="1600" spc="-5" dirty="0">
              <a:latin typeface="Arial"/>
              <a:cs typeface="Arial"/>
            </a:endParaRPr>
          </a:p>
          <a:p>
            <a:pPr marL="136525" indent="-72390" algn="ctr">
              <a:lnSpc>
                <a:spcPts val="1914"/>
              </a:lnSpc>
              <a:buSzPct val="93750"/>
              <a:buChar char="•"/>
              <a:tabLst>
                <a:tab pos="137160" algn="l"/>
              </a:tabLst>
            </a:pPr>
            <a:endParaRPr lang="en-US" sz="1600" spc="-5" dirty="0">
              <a:latin typeface="Arial"/>
              <a:cs typeface="Arial"/>
            </a:endParaRPr>
          </a:p>
          <a:p>
            <a:pPr marL="136525" indent="-72390" algn="ctr">
              <a:lnSpc>
                <a:spcPts val="1914"/>
              </a:lnSpc>
              <a:buSzPct val="93750"/>
              <a:buChar char="•"/>
              <a:tabLst>
                <a:tab pos="137160" algn="l"/>
              </a:tabLst>
            </a:pPr>
            <a:endParaRPr lang="en-US" sz="1600" spc="-5" dirty="0">
              <a:latin typeface="Arial"/>
              <a:cs typeface="Arial"/>
            </a:endParaRPr>
          </a:p>
          <a:p>
            <a:pPr marL="136525" indent="-72390" algn="ctr">
              <a:lnSpc>
                <a:spcPts val="1914"/>
              </a:lnSpc>
              <a:buSzPct val="93750"/>
              <a:buChar char="•"/>
              <a:tabLst>
                <a:tab pos="137160" algn="l"/>
              </a:tabLst>
            </a:pPr>
            <a:endParaRPr sz="1600" dirty="0">
              <a:latin typeface="Arial"/>
              <a:cs typeface="Arial"/>
            </a:endParaRPr>
          </a:p>
        </p:txBody>
      </p:sp>
      <p:sp>
        <p:nvSpPr>
          <p:cNvPr id="21" name="object 21"/>
          <p:cNvSpPr txBox="1"/>
          <p:nvPr/>
        </p:nvSpPr>
        <p:spPr>
          <a:xfrm>
            <a:off x="344329" y="1557020"/>
            <a:ext cx="1323023" cy="756920"/>
          </a:xfrm>
          <a:prstGeom prst="rect">
            <a:avLst/>
          </a:prstGeom>
        </p:spPr>
        <p:txBody>
          <a:bodyPr vert="horz" wrap="square" lIns="0" tIns="12700" rIns="0" bIns="0" rtlCol="0">
            <a:spAutoFit/>
          </a:bodyPr>
          <a:lstStyle/>
          <a:p>
            <a:pPr marL="12700" marR="5080">
              <a:lnSpc>
                <a:spcPct val="100000"/>
              </a:lnSpc>
              <a:spcBef>
                <a:spcPts val="100"/>
              </a:spcBef>
            </a:pPr>
            <a:r>
              <a:rPr sz="1600" spc="-5" dirty="0">
                <a:latin typeface="Arial"/>
                <a:cs typeface="Arial"/>
              </a:rPr>
              <a:t>Marketing  Strategy</a:t>
            </a:r>
            <a:r>
              <a:rPr sz="1600" spc="-90" dirty="0">
                <a:latin typeface="Arial"/>
                <a:cs typeface="Arial"/>
              </a:rPr>
              <a:t> </a:t>
            </a:r>
            <a:r>
              <a:rPr sz="1600" spc="-5" dirty="0">
                <a:latin typeface="Arial"/>
                <a:cs typeface="Arial"/>
              </a:rPr>
              <a:t>and  Analysis</a:t>
            </a:r>
            <a:endParaRPr sz="1600">
              <a:latin typeface="Arial"/>
              <a:cs typeface="Arial"/>
            </a:endParaRPr>
          </a:p>
        </p:txBody>
      </p:sp>
      <p:sp>
        <p:nvSpPr>
          <p:cNvPr id="22" name="object 22"/>
          <p:cNvSpPr txBox="1"/>
          <p:nvPr/>
        </p:nvSpPr>
        <p:spPr>
          <a:xfrm>
            <a:off x="2057401" y="1633220"/>
            <a:ext cx="1032272" cy="756920"/>
          </a:xfrm>
          <a:prstGeom prst="rect">
            <a:avLst/>
          </a:prstGeom>
        </p:spPr>
        <p:txBody>
          <a:bodyPr vert="horz" wrap="square" lIns="0" tIns="12700" rIns="0" bIns="0" rtlCol="0">
            <a:spAutoFit/>
          </a:bodyPr>
          <a:lstStyle/>
          <a:p>
            <a:pPr marL="12700" marR="5080">
              <a:lnSpc>
                <a:spcPct val="100000"/>
              </a:lnSpc>
              <a:spcBef>
                <a:spcPts val="100"/>
              </a:spcBef>
            </a:pPr>
            <a:r>
              <a:rPr sz="1600" spc="-5" dirty="0">
                <a:latin typeface="Arial"/>
                <a:cs typeface="Arial"/>
              </a:rPr>
              <a:t>Target  </a:t>
            </a:r>
            <a:r>
              <a:rPr sz="1600" spc="5" dirty="0">
                <a:latin typeface="Arial"/>
                <a:cs typeface="Arial"/>
              </a:rPr>
              <a:t>M</a:t>
            </a:r>
            <a:r>
              <a:rPr sz="1600" spc="-10" dirty="0">
                <a:latin typeface="Arial"/>
                <a:cs typeface="Arial"/>
              </a:rPr>
              <a:t>a</a:t>
            </a:r>
            <a:r>
              <a:rPr sz="1600" spc="-5" dirty="0">
                <a:latin typeface="Arial"/>
                <a:cs typeface="Arial"/>
              </a:rPr>
              <a:t>r</a:t>
            </a:r>
            <a:r>
              <a:rPr sz="1600" spc="5" dirty="0">
                <a:latin typeface="Arial"/>
                <a:cs typeface="Arial"/>
              </a:rPr>
              <a:t>k</a:t>
            </a:r>
            <a:r>
              <a:rPr sz="1600" spc="-10" dirty="0">
                <a:latin typeface="Arial"/>
                <a:cs typeface="Arial"/>
              </a:rPr>
              <a:t>e</a:t>
            </a:r>
            <a:r>
              <a:rPr sz="1600" dirty="0">
                <a:latin typeface="Arial"/>
                <a:cs typeface="Arial"/>
              </a:rPr>
              <a:t>ti</a:t>
            </a:r>
            <a:r>
              <a:rPr sz="1600" spc="-5" dirty="0">
                <a:latin typeface="Arial"/>
                <a:cs typeface="Arial"/>
              </a:rPr>
              <a:t>ng  Process</a:t>
            </a:r>
            <a:endParaRPr sz="1600">
              <a:latin typeface="Arial"/>
              <a:cs typeface="Arial"/>
            </a:endParaRPr>
          </a:p>
        </p:txBody>
      </p:sp>
      <p:sp>
        <p:nvSpPr>
          <p:cNvPr id="23" name="object 23"/>
          <p:cNvSpPr txBox="1"/>
          <p:nvPr/>
        </p:nvSpPr>
        <p:spPr>
          <a:xfrm>
            <a:off x="4030504" y="1710691"/>
            <a:ext cx="2311003" cy="511809"/>
          </a:xfrm>
          <a:prstGeom prst="rect">
            <a:avLst/>
          </a:prstGeom>
        </p:spPr>
        <p:txBody>
          <a:bodyPr vert="horz" wrap="square" lIns="0" tIns="21590" rIns="0" bIns="0" rtlCol="0">
            <a:spAutoFit/>
          </a:bodyPr>
          <a:lstStyle/>
          <a:p>
            <a:pPr marL="12700" marR="5080">
              <a:lnSpc>
                <a:spcPts val="1910"/>
              </a:lnSpc>
              <a:spcBef>
                <a:spcPts val="170"/>
              </a:spcBef>
            </a:pPr>
            <a:r>
              <a:rPr sz="1600" spc="-5" dirty="0">
                <a:latin typeface="Arial"/>
                <a:cs typeface="Arial"/>
              </a:rPr>
              <a:t>Marketing Planning  Program</a:t>
            </a:r>
            <a:r>
              <a:rPr sz="1600" spc="-85" dirty="0">
                <a:latin typeface="Arial"/>
                <a:cs typeface="Arial"/>
              </a:rPr>
              <a:t> </a:t>
            </a:r>
            <a:r>
              <a:rPr sz="1600" spc="-5" dirty="0">
                <a:latin typeface="Arial"/>
                <a:cs typeface="Arial"/>
              </a:rPr>
              <a:t>Development</a:t>
            </a:r>
            <a:endParaRPr sz="1600">
              <a:latin typeface="Arial"/>
              <a:cs typeface="Arial"/>
            </a:endParaRPr>
          </a:p>
        </p:txBody>
      </p:sp>
      <p:sp>
        <p:nvSpPr>
          <p:cNvPr id="24" name="object 24"/>
          <p:cNvSpPr txBox="1"/>
          <p:nvPr/>
        </p:nvSpPr>
        <p:spPr>
          <a:xfrm>
            <a:off x="7200901" y="2319020"/>
            <a:ext cx="1323737" cy="269240"/>
          </a:xfrm>
          <a:prstGeom prst="rect">
            <a:avLst/>
          </a:prstGeom>
        </p:spPr>
        <p:txBody>
          <a:bodyPr vert="horz" wrap="square" lIns="0" tIns="12700" rIns="0" bIns="0" rtlCol="0">
            <a:spAutoFit/>
          </a:bodyPr>
          <a:lstStyle/>
          <a:p>
            <a:pPr marL="12700">
              <a:lnSpc>
                <a:spcPct val="100000"/>
              </a:lnSpc>
              <a:spcBef>
                <a:spcPts val="100"/>
              </a:spcBef>
            </a:pPr>
            <a:r>
              <a:rPr sz="1600" spc="-5" dirty="0">
                <a:latin typeface="Arial"/>
                <a:cs typeface="Arial"/>
              </a:rPr>
              <a:t>Promotion</a:t>
            </a:r>
            <a:r>
              <a:rPr sz="1600" spc="-75" dirty="0">
                <a:latin typeface="Arial"/>
                <a:cs typeface="Arial"/>
              </a:rPr>
              <a:t> </a:t>
            </a:r>
            <a:r>
              <a:rPr sz="1600" dirty="0">
                <a:latin typeface="Arial"/>
                <a:cs typeface="Arial"/>
              </a:rPr>
              <a:t>to</a:t>
            </a:r>
            <a:endParaRPr sz="1600">
              <a:latin typeface="Arial"/>
              <a:cs typeface="Arial"/>
            </a:endParaRPr>
          </a:p>
        </p:txBody>
      </p:sp>
      <p:sp>
        <p:nvSpPr>
          <p:cNvPr id="25" name="object 25"/>
          <p:cNvSpPr txBox="1"/>
          <p:nvPr/>
        </p:nvSpPr>
        <p:spPr>
          <a:xfrm>
            <a:off x="7200900" y="2562859"/>
            <a:ext cx="1083706" cy="269240"/>
          </a:xfrm>
          <a:prstGeom prst="rect">
            <a:avLst/>
          </a:prstGeom>
        </p:spPr>
        <p:txBody>
          <a:bodyPr vert="horz" wrap="square" lIns="0" tIns="12700" rIns="0" bIns="0" rtlCol="0">
            <a:spAutoFit/>
          </a:bodyPr>
          <a:lstStyle/>
          <a:p>
            <a:pPr marL="12700">
              <a:lnSpc>
                <a:spcPct val="100000"/>
              </a:lnSpc>
              <a:spcBef>
                <a:spcPts val="100"/>
              </a:spcBef>
            </a:pPr>
            <a:r>
              <a:rPr sz="1600" spc="-5" dirty="0">
                <a:latin typeface="Arial"/>
                <a:cs typeface="Arial"/>
              </a:rPr>
              <a:t>final</a:t>
            </a:r>
            <a:r>
              <a:rPr sz="1600" spc="-65" dirty="0">
                <a:latin typeface="Arial"/>
                <a:cs typeface="Arial"/>
              </a:rPr>
              <a:t> </a:t>
            </a:r>
            <a:r>
              <a:rPr sz="1600" spc="-5" dirty="0">
                <a:latin typeface="Arial"/>
                <a:cs typeface="Arial"/>
              </a:rPr>
              <a:t>buyer</a:t>
            </a:r>
            <a:endParaRPr sz="1600">
              <a:latin typeface="Arial"/>
              <a:cs typeface="Arial"/>
            </a:endParaRPr>
          </a:p>
        </p:txBody>
      </p:sp>
      <p:sp>
        <p:nvSpPr>
          <p:cNvPr id="26" name="object 26"/>
          <p:cNvSpPr txBox="1"/>
          <p:nvPr/>
        </p:nvSpPr>
        <p:spPr>
          <a:xfrm>
            <a:off x="8488203" y="1785620"/>
            <a:ext cx="1448038" cy="269240"/>
          </a:xfrm>
          <a:prstGeom prst="rect">
            <a:avLst/>
          </a:prstGeom>
        </p:spPr>
        <p:txBody>
          <a:bodyPr vert="horz" wrap="square" lIns="0" tIns="12700" rIns="0" bIns="0" rtlCol="0">
            <a:spAutoFit/>
          </a:bodyPr>
          <a:lstStyle/>
          <a:p>
            <a:pPr marL="12700">
              <a:lnSpc>
                <a:spcPct val="100000"/>
              </a:lnSpc>
              <a:spcBef>
                <a:spcPts val="100"/>
              </a:spcBef>
            </a:pPr>
            <a:r>
              <a:rPr sz="1600" spc="-10" dirty="0">
                <a:latin typeface="Arial"/>
                <a:cs typeface="Arial"/>
              </a:rPr>
              <a:t>Target</a:t>
            </a:r>
            <a:r>
              <a:rPr sz="1600" spc="-55" dirty="0">
                <a:latin typeface="Arial"/>
                <a:cs typeface="Arial"/>
              </a:rPr>
              <a:t> </a:t>
            </a:r>
            <a:r>
              <a:rPr sz="1600" spc="-5" dirty="0">
                <a:latin typeface="Arial"/>
                <a:cs typeface="Arial"/>
              </a:rPr>
              <a:t>Market</a:t>
            </a:r>
            <a:endParaRPr sz="1600">
              <a:latin typeface="Arial"/>
              <a:cs typeface="Arial"/>
            </a:endParaRPr>
          </a:p>
        </p:txBody>
      </p:sp>
      <p:sp>
        <p:nvSpPr>
          <p:cNvPr id="27" name="object 27"/>
          <p:cNvSpPr txBox="1"/>
          <p:nvPr/>
        </p:nvSpPr>
        <p:spPr>
          <a:xfrm>
            <a:off x="7545228" y="5976620"/>
            <a:ext cx="992981" cy="269240"/>
          </a:xfrm>
          <a:prstGeom prst="rect">
            <a:avLst/>
          </a:prstGeom>
        </p:spPr>
        <p:txBody>
          <a:bodyPr vert="horz" wrap="square" lIns="0" tIns="12700" rIns="0" bIns="0" rtlCol="0">
            <a:spAutoFit/>
          </a:bodyPr>
          <a:lstStyle/>
          <a:p>
            <a:pPr marL="12700">
              <a:lnSpc>
                <a:spcPct val="100000"/>
              </a:lnSpc>
              <a:spcBef>
                <a:spcPts val="100"/>
              </a:spcBef>
            </a:pPr>
            <a:r>
              <a:rPr sz="1600" spc="-10" dirty="0">
                <a:latin typeface="Arial"/>
                <a:cs typeface="Arial"/>
              </a:rPr>
              <a:t>P</a:t>
            </a:r>
            <a:r>
              <a:rPr sz="1600" spc="-5" dirty="0">
                <a:latin typeface="Arial"/>
                <a:cs typeface="Arial"/>
              </a:rPr>
              <a:t>ur</a:t>
            </a:r>
            <a:r>
              <a:rPr sz="1600" dirty="0">
                <a:latin typeface="Arial"/>
                <a:cs typeface="Arial"/>
              </a:rPr>
              <a:t>chase</a:t>
            </a:r>
            <a:endParaRPr sz="1600">
              <a:latin typeface="Arial"/>
              <a:cs typeface="Arial"/>
            </a:endParaRPr>
          </a:p>
        </p:txBody>
      </p:sp>
      <p:sp>
        <p:nvSpPr>
          <p:cNvPr id="28" name="object 28"/>
          <p:cNvSpPr txBox="1"/>
          <p:nvPr/>
        </p:nvSpPr>
        <p:spPr>
          <a:xfrm>
            <a:off x="7353300" y="4267200"/>
            <a:ext cx="1068705" cy="269240"/>
          </a:xfrm>
          <a:prstGeom prst="rect">
            <a:avLst/>
          </a:prstGeom>
        </p:spPr>
        <p:txBody>
          <a:bodyPr vert="horz" wrap="square" lIns="0" tIns="12700" rIns="0" bIns="0" rtlCol="0">
            <a:spAutoFit/>
          </a:bodyPr>
          <a:lstStyle/>
          <a:p>
            <a:pPr marL="12700">
              <a:lnSpc>
                <a:spcPct val="100000"/>
              </a:lnSpc>
              <a:spcBef>
                <a:spcPts val="100"/>
              </a:spcBef>
            </a:pPr>
            <a:r>
              <a:rPr sz="1600" dirty="0">
                <a:latin typeface="Arial"/>
                <a:cs typeface="Arial"/>
              </a:rPr>
              <a:t>P</a:t>
            </a:r>
            <a:r>
              <a:rPr sz="1600" spc="-15" dirty="0">
                <a:latin typeface="Arial"/>
                <a:cs typeface="Arial"/>
              </a:rPr>
              <a:t>r</a:t>
            </a:r>
            <a:r>
              <a:rPr sz="1600" spc="-5" dirty="0">
                <a:latin typeface="Arial"/>
                <a:cs typeface="Arial"/>
              </a:rPr>
              <a:t>omot</a:t>
            </a:r>
            <a:r>
              <a:rPr sz="1600" dirty="0">
                <a:latin typeface="Arial"/>
                <a:cs typeface="Arial"/>
              </a:rPr>
              <a:t>i</a:t>
            </a:r>
            <a:r>
              <a:rPr sz="1600" spc="-5" dirty="0">
                <a:latin typeface="Arial"/>
                <a:cs typeface="Arial"/>
              </a:rPr>
              <a:t>on</a:t>
            </a:r>
            <a:endParaRPr sz="1600" dirty="0">
              <a:latin typeface="Arial"/>
              <a:cs typeface="Arial"/>
            </a:endParaRPr>
          </a:p>
        </p:txBody>
      </p:sp>
      <p:sp>
        <p:nvSpPr>
          <p:cNvPr id="29" name="object 29"/>
          <p:cNvSpPr txBox="1"/>
          <p:nvPr/>
        </p:nvSpPr>
        <p:spPr>
          <a:xfrm>
            <a:off x="7429500" y="4572000"/>
            <a:ext cx="801529" cy="269240"/>
          </a:xfrm>
          <a:prstGeom prst="rect">
            <a:avLst/>
          </a:prstGeom>
        </p:spPr>
        <p:txBody>
          <a:bodyPr vert="horz" wrap="square" lIns="0" tIns="12700" rIns="0" bIns="0" rtlCol="0">
            <a:spAutoFit/>
          </a:bodyPr>
          <a:lstStyle/>
          <a:p>
            <a:pPr marL="12700">
              <a:lnSpc>
                <a:spcPct val="100000"/>
              </a:lnSpc>
              <a:spcBef>
                <a:spcPts val="100"/>
              </a:spcBef>
            </a:pPr>
            <a:r>
              <a:rPr sz="1600" spc="-5" dirty="0">
                <a:latin typeface="Arial"/>
                <a:cs typeface="Arial"/>
              </a:rPr>
              <a:t>to</a:t>
            </a:r>
            <a:r>
              <a:rPr sz="1600" spc="-65" dirty="0">
                <a:latin typeface="Arial"/>
                <a:cs typeface="Arial"/>
              </a:rPr>
              <a:t> </a:t>
            </a:r>
            <a:r>
              <a:rPr sz="1600" spc="-10" dirty="0">
                <a:latin typeface="Arial"/>
                <a:cs typeface="Arial"/>
              </a:rPr>
              <a:t>trade</a:t>
            </a:r>
            <a:endParaRPr sz="1600" dirty="0">
              <a:latin typeface="Arial"/>
              <a:cs typeface="Arial"/>
            </a:endParaRPr>
          </a:p>
        </p:txBody>
      </p:sp>
      <p:sp>
        <p:nvSpPr>
          <p:cNvPr id="30" name="object 30"/>
          <p:cNvSpPr/>
          <p:nvPr/>
        </p:nvSpPr>
        <p:spPr>
          <a:xfrm>
            <a:off x="1828800" y="2946400"/>
            <a:ext cx="57150" cy="50800"/>
          </a:xfrm>
          <a:custGeom>
            <a:avLst/>
            <a:gdLst/>
            <a:ahLst/>
            <a:cxnLst/>
            <a:rect l="l" t="t" r="r" b="b"/>
            <a:pathLst>
              <a:path w="50800" h="50800">
                <a:moveTo>
                  <a:pt x="0" y="0"/>
                </a:moveTo>
                <a:lnTo>
                  <a:pt x="0" y="50800"/>
                </a:lnTo>
                <a:lnTo>
                  <a:pt x="50800" y="25400"/>
                </a:lnTo>
                <a:lnTo>
                  <a:pt x="0" y="0"/>
                </a:lnTo>
                <a:close/>
              </a:path>
            </a:pathLst>
          </a:custGeom>
          <a:solidFill>
            <a:srgbClr val="000000"/>
          </a:solidFill>
        </p:spPr>
        <p:txBody>
          <a:bodyPr wrap="square" lIns="0" tIns="0" rIns="0" bIns="0" rtlCol="0"/>
          <a:lstStyle/>
          <a:p>
            <a:endParaRPr/>
          </a:p>
        </p:txBody>
      </p:sp>
      <p:sp>
        <p:nvSpPr>
          <p:cNvPr id="31" name="object 31"/>
          <p:cNvSpPr/>
          <p:nvPr/>
        </p:nvSpPr>
        <p:spPr>
          <a:xfrm>
            <a:off x="1828800" y="4013200"/>
            <a:ext cx="57150" cy="50800"/>
          </a:xfrm>
          <a:custGeom>
            <a:avLst/>
            <a:gdLst/>
            <a:ahLst/>
            <a:cxnLst/>
            <a:rect l="l" t="t" r="r" b="b"/>
            <a:pathLst>
              <a:path w="50800" h="50800">
                <a:moveTo>
                  <a:pt x="0" y="0"/>
                </a:moveTo>
                <a:lnTo>
                  <a:pt x="0" y="50800"/>
                </a:lnTo>
                <a:lnTo>
                  <a:pt x="50800" y="25400"/>
                </a:lnTo>
                <a:lnTo>
                  <a:pt x="0" y="0"/>
                </a:lnTo>
                <a:close/>
              </a:path>
            </a:pathLst>
          </a:custGeom>
          <a:solidFill>
            <a:srgbClr val="000000"/>
          </a:solidFill>
        </p:spPr>
        <p:txBody>
          <a:bodyPr wrap="square" lIns="0" tIns="0" rIns="0" bIns="0" rtlCol="0"/>
          <a:lstStyle/>
          <a:p>
            <a:endParaRPr/>
          </a:p>
        </p:txBody>
      </p:sp>
      <p:grpSp>
        <p:nvGrpSpPr>
          <p:cNvPr id="32" name="object 32"/>
          <p:cNvGrpSpPr/>
          <p:nvPr/>
        </p:nvGrpSpPr>
        <p:grpSpPr>
          <a:xfrm>
            <a:off x="1628775" y="5080000"/>
            <a:ext cx="257175" cy="50800"/>
            <a:chOff x="1447800" y="5080000"/>
            <a:chExt cx="228600" cy="50800"/>
          </a:xfrm>
        </p:grpSpPr>
        <p:sp>
          <p:nvSpPr>
            <p:cNvPr id="33" name="object 33"/>
            <p:cNvSpPr/>
            <p:nvPr/>
          </p:nvSpPr>
          <p:spPr>
            <a:xfrm>
              <a:off x="1447800" y="5105400"/>
              <a:ext cx="181610" cy="0"/>
            </a:xfrm>
            <a:custGeom>
              <a:avLst/>
              <a:gdLst/>
              <a:ahLst/>
              <a:cxnLst/>
              <a:rect l="l" t="t" r="r" b="b"/>
              <a:pathLst>
                <a:path w="181610">
                  <a:moveTo>
                    <a:pt x="0" y="0"/>
                  </a:moveTo>
                  <a:lnTo>
                    <a:pt x="181610" y="0"/>
                  </a:lnTo>
                </a:path>
              </a:pathLst>
            </a:custGeom>
            <a:ln w="12700">
              <a:solidFill>
                <a:srgbClr val="000000"/>
              </a:solidFill>
            </a:ln>
          </p:spPr>
          <p:txBody>
            <a:bodyPr wrap="square" lIns="0" tIns="0" rIns="0" bIns="0" rtlCol="0"/>
            <a:lstStyle/>
            <a:p>
              <a:endParaRPr/>
            </a:p>
          </p:txBody>
        </p:sp>
        <p:sp>
          <p:nvSpPr>
            <p:cNvPr id="34" name="object 34"/>
            <p:cNvSpPr/>
            <p:nvPr/>
          </p:nvSpPr>
          <p:spPr>
            <a:xfrm>
              <a:off x="1625600" y="5080000"/>
              <a:ext cx="50800" cy="50800"/>
            </a:xfrm>
            <a:custGeom>
              <a:avLst/>
              <a:gdLst/>
              <a:ahLst/>
              <a:cxnLst/>
              <a:rect l="l" t="t" r="r" b="b"/>
              <a:pathLst>
                <a:path w="50800" h="50800">
                  <a:moveTo>
                    <a:pt x="0" y="0"/>
                  </a:moveTo>
                  <a:lnTo>
                    <a:pt x="0" y="50800"/>
                  </a:lnTo>
                  <a:lnTo>
                    <a:pt x="50800" y="25400"/>
                  </a:lnTo>
                  <a:lnTo>
                    <a:pt x="0" y="0"/>
                  </a:lnTo>
                  <a:close/>
                </a:path>
              </a:pathLst>
            </a:custGeom>
            <a:solidFill>
              <a:srgbClr val="000000"/>
            </a:solidFill>
          </p:spPr>
          <p:txBody>
            <a:bodyPr wrap="square" lIns="0" tIns="0" rIns="0" bIns="0" rtlCol="0"/>
            <a:lstStyle/>
            <a:p>
              <a:endParaRPr/>
            </a:p>
          </p:txBody>
        </p:sp>
      </p:grpSp>
      <p:sp>
        <p:nvSpPr>
          <p:cNvPr id="35" name="object 35"/>
          <p:cNvSpPr/>
          <p:nvPr/>
        </p:nvSpPr>
        <p:spPr>
          <a:xfrm>
            <a:off x="1828800" y="6146800"/>
            <a:ext cx="57150" cy="50800"/>
          </a:xfrm>
          <a:custGeom>
            <a:avLst/>
            <a:gdLst/>
            <a:ahLst/>
            <a:cxnLst/>
            <a:rect l="l" t="t" r="r" b="b"/>
            <a:pathLst>
              <a:path w="50800" h="50800">
                <a:moveTo>
                  <a:pt x="0" y="0"/>
                </a:moveTo>
                <a:lnTo>
                  <a:pt x="0" y="50800"/>
                </a:lnTo>
                <a:lnTo>
                  <a:pt x="50800" y="25400"/>
                </a:lnTo>
                <a:lnTo>
                  <a:pt x="0" y="0"/>
                </a:lnTo>
                <a:close/>
              </a:path>
            </a:pathLst>
          </a:custGeom>
          <a:solidFill>
            <a:srgbClr val="000000"/>
          </a:solidFill>
        </p:spPr>
        <p:txBody>
          <a:bodyPr wrap="square" lIns="0" tIns="0" rIns="0" bIns="0" rtlCol="0"/>
          <a:lstStyle/>
          <a:p>
            <a:endParaRPr/>
          </a:p>
        </p:txBody>
      </p:sp>
      <p:sp>
        <p:nvSpPr>
          <p:cNvPr id="36" name="object 36"/>
          <p:cNvSpPr/>
          <p:nvPr/>
        </p:nvSpPr>
        <p:spPr>
          <a:xfrm>
            <a:off x="3629025" y="2946400"/>
            <a:ext cx="57150" cy="50800"/>
          </a:xfrm>
          <a:custGeom>
            <a:avLst/>
            <a:gdLst/>
            <a:ahLst/>
            <a:cxnLst/>
            <a:rect l="l" t="t" r="r" b="b"/>
            <a:pathLst>
              <a:path w="50800" h="50800">
                <a:moveTo>
                  <a:pt x="0" y="0"/>
                </a:moveTo>
                <a:lnTo>
                  <a:pt x="0" y="50800"/>
                </a:lnTo>
                <a:lnTo>
                  <a:pt x="50800" y="25400"/>
                </a:lnTo>
                <a:lnTo>
                  <a:pt x="0" y="0"/>
                </a:lnTo>
                <a:close/>
              </a:path>
            </a:pathLst>
          </a:custGeom>
          <a:solidFill>
            <a:srgbClr val="000000"/>
          </a:solidFill>
        </p:spPr>
        <p:txBody>
          <a:bodyPr wrap="square" lIns="0" tIns="0" rIns="0" bIns="0" rtlCol="0"/>
          <a:lstStyle/>
          <a:p>
            <a:endParaRPr/>
          </a:p>
        </p:txBody>
      </p:sp>
      <p:sp>
        <p:nvSpPr>
          <p:cNvPr id="37" name="object 37"/>
          <p:cNvSpPr/>
          <p:nvPr/>
        </p:nvSpPr>
        <p:spPr>
          <a:xfrm>
            <a:off x="3629025" y="4013200"/>
            <a:ext cx="57150" cy="50800"/>
          </a:xfrm>
          <a:custGeom>
            <a:avLst/>
            <a:gdLst/>
            <a:ahLst/>
            <a:cxnLst/>
            <a:rect l="l" t="t" r="r" b="b"/>
            <a:pathLst>
              <a:path w="50800" h="50800">
                <a:moveTo>
                  <a:pt x="0" y="0"/>
                </a:moveTo>
                <a:lnTo>
                  <a:pt x="0" y="50800"/>
                </a:lnTo>
                <a:lnTo>
                  <a:pt x="50800" y="25400"/>
                </a:lnTo>
                <a:lnTo>
                  <a:pt x="0" y="0"/>
                </a:lnTo>
                <a:close/>
              </a:path>
            </a:pathLst>
          </a:custGeom>
          <a:solidFill>
            <a:srgbClr val="000000"/>
          </a:solidFill>
        </p:spPr>
        <p:txBody>
          <a:bodyPr wrap="square" lIns="0" tIns="0" rIns="0" bIns="0" rtlCol="0"/>
          <a:lstStyle/>
          <a:p>
            <a:endParaRPr/>
          </a:p>
        </p:txBody>
      </p:sp>
      <p:grpSp>
        <p:nvGrpSpPr>
          <p:cNvPr id="38" name="object 38"/>
          <p:cNvGrpSpPr/>
          <p:nvPr/>
        </p:nvGrpSpPr>
        <p:grpSpPr>
          <a:xfrm>
            <a:off x="3429000" y="5080000"/>
            <a:ext cx="257175" cy="50800"/>
            <a:chOff x="3048000" y="5080000"/>
            <a:chExt cx="228600" cy="50800"/>
          </a:xfrm>
        </p:grpSpPr>
        <p:sp>
          <p:nvSpPr>
            <p:cNvPr id="39" name="object 39"/>
            <p:cNvSpPr/>
            <p:nvPr/>
          </p:nvSpPr>
          <p:spPr>
            <a:xfrm>
              <a:off x="3048000" y="5105400"/>
              <a:ext cx="181610" cy="0"/>
            </a:xfrm>
            <a:custGeom>
              <a:avLst/>
              <a:gdLst/>
              <a:ahLst/>
              <a:cxnLst/>
              <a:rect l="l" t="t" r="r" b="b"/>
              <a:pathLst>
                <a:path w="181610">
                  <a:moveTo>
                    <a:pt x="0" y="0"/>
                  </a:moveTo>
                  <a:lnTo>
                    <a:pt x="181610" y="0"/>
                  </a:lnTo>
                </a:path>
              </a:pathLst>
            </a:custGeom>
            <a:ln w="12700">
              <a:solidFill>
                <a:srgbClr val="000000"/>
              </a:solidFill>
            </a:ln>
          </p:spPr>
          <p:txBody>
            <a:bodyPr wrap="square" lIns="0" tIns="0" rIns="0" bIns="0" rtlCol="0"/>
            <a:lstStyle/>
            <a:p>
              <a:endParaRPr/>
            </a:p>
          </p:txBody>
        </p:sp>
        <p:sp>
          <p:nvSpPr>
            <p:cNvPr id="40" name="object 40"/>
            <p:cNvSpPr/>
            <p:nvPr/>
          </p:nvSpPr>
          <p:spPr>
            <a:xfrm>
              <a:off x="3225800" y="5080000"/>
              <a:ext cx="50800" cy="50800"/>
            </a:xfrm>
            <a:custGeom>
              <a:avLst/>
              <a:gdLst/>
              <a:ahLst/>
              <a:cxnLst/>
              <a:rect l="l" t="t" r="r" b="b"/>
              <a:pathLst>
                <a:path w="50800" h="50800">
                  <a:moveTo>
                    <a:pt x="0" y="0"/>
                  </a:moveTo>
                  <a:lnTo>
                    <a:pt x="0" y="50800"/>
                  </a:lnTo>
                  <a:lnTo>
                    <a:pt x="50800" y="25400"/>
                  </a:lnTo>
                  <a:lnTo>
                    <a:pt x="0" y="0"/>
                  </a:lnTo>
                  <a:close/>
                </a:path>
              </a:pathLst>
            </a:custGeom>
            <a:solidFill>
              <a:srgbClr val="000000"/>
            </a:solidFill>
          </p:spPr>
          <p:txBody>
            <a:bodyPr wrap="square" lIns="0" tIns="0" rIns="0" bIns="0" rtlCol="0"/>
            <a:lstStyle/>
            <a:p>
              <a:endParaRPr/>
            </a:p>
          </p:txBody>
        </p:sp>
      </p:grpSp>
      <p:sp>
        <p:nvSpPr>
          <p:cNvPr id="41" name="object 41"/>
          <p:cNvSpPr/>
          <p:nvPr/>
        </p:nvSpPr>
        <p:spPr>
          <a:xfrm>
            <a:off x="3629025" y="6146800"/>
            <a:ext cx="57150" cy="50800"/>
          </a:xfrm>
          <a:custGeom>
            <a:avLst/>
            <a:gdLst/>
            <a:ahLst/>
            <a:cxnLst/>
            <a:rect l="l" t="t" r="r" b="b"/>
            <a:pathLst>
              <a:path w="50800" h="50800">
                <a:moveTo>
                  <a:pt x="0" y="0"/>
                </a:moveTo>
                <a:lnTo>
                  <a:pt x="0" y="50800"/>
                </a:lnTo>
                <a:lnTo>
                  <a:pt x="50800" y="25400"/>
                </a:lnTo>
                <a:lnTo>
                  <a:pt x="0" y="0"/>
                </a:lnTo>
                <a:close/>
              </a:path>
            </a:pathLst>
          </a:custGeom>
          <a:solidFill>
            <a:srgbClr val="000000"/>
          </a:solidFill>
        </p:spPr>
        <p:txBody>
          <a:bodyPr wrap="square" lIns="0" tIns="0" rIns="0" bIns="0" rtlCol="0"/>
          <a:lstStyle/>
          <a:p>
            <a:endParaRPr/>
          </a:p>
        </p:txBody>
      </p:sp>
      <p:sp>
        <p:nvSpPr>
          <p:cNvPr id="42" name="object 42"/>
          <p:cNvSpPr/>
          <p:nvPr/>
        </p:nvSpPr>
        <p:spPr>
          <a:xfrm>
            <a:off x="5343525" y="2946400"/>
            <a:ext cx="57150" cy="50800"/>
          </a:xfrm>
          <a:custGeom>
            <a:avLst/>
            <a:gdLst/>
            <a:ahLst/>
            <a:cxnLst/>
            <a:rect l="l" t="t" r="r" b="b"/>
            <a:pathLst>
              <a:path w="50800" h="50800">
                <a:moveTo>
                  <a:pt x="0" y="0"/>
                </a:moveTo>
                <a:lnTo>
                  <a:pt x="0" y="50800"/>
                </a:lnTo>
                <a:lnTo>
                  <a:pt x="50800" y="25400"/>
                </a:lnTo>
                <a:lnTo>
                  <a:pt x="0" y="0"/>
                </a:lnTo>
                <a:close/>
              </a:path>
            </a:pathLst>
          </a:custGeom>
          <a:solidFill>
            <a:srgbClr val="000000"/>
          </a:solidFill>
        </p:spPr>
        <p:txBody>
          <a:bodyPr wrap="square" lIns="0" tIns="0" rIns="0" bIns="0" rtlCol="0"/>
          <a:lstStyle/>
          <a:p>
            <a:endParaRPr/>
          </a:p>
        </p:txBody>
      </p:sp>
      <p:sp>
        <p:nvSpPr>
          <p:cNvPr id="43" name="object 43"/>
          <p:cNvSpPr/>
          <p:nvPr/>
        </p:nvSpPr>
        <p:spPr>
          <a:xfrm>
            <a:off x="5257800" y="4013200"/>
            <a:ext cx="57150" cy="50800"/>
          </a:xfrm>
          <a:custGeom>
            <a:avLst/>
            <a:gdLst/>
            <a:ahLst/>
            <a:cxnLst/>
            <a:rect l="l" t="t" r="r" b="b"/>
            <a:pathLst>
              <a:path w="50800" h="50800">
                <a:moveTo>
                  <a:pt x="0" y="0"/>
                </a:moveTo>
                <a:lnTo>
                  <a:pt x="0" y="50800"/>
                </a:lnTo>
                <a:lnTo>
                  <a:pt x="50800" y="25400"/>
                </a:lnTo>
                <a:lnTo>
                  <a:pt x="0" y="0"/>
                </a:lnTo>
                <a:close/>
              </a:path>
            </a:pathLst>
          </a:custGeom>
          <a:solidFill>
            <a:srgbClr val="000000"/>
          </a:solidFill>
        </p:spPr>
        <p:txBody>
          <a:bodyPr wrap="square" lIns="0" tIns="0" rIns="0" bIns="0" rtlCol="0"/>
          <a:lstStyle/>
          <a:p>
            <a:endParaRPr/>
          </a:p>
        </p:txBody>
      </p:sp>
      <p:grpSp>
        <p:nvGrpSpPr>
          <p:cNvPr id="44" name="object 44"/>
          <p:cNvGrpSpPr/>
          <p:nvPr/>
        </p:nvGrpSpPr>
        <p:grpSpPr>
          <a:xfrm>
            <a:off x="5143500" y="5080000"/>
            <a:ext cx="257175" cy="50800"/>
            <a:chOff x="4572000" y="5080000"/>
            <a:chExt cx="228600" cy="50800"/>
          </a:xfrm>
        </p:grpSpPr>
        <p:sp>
          <p:nvSpPr>
            <p:cNvPr id="45" name="object 45"/>
            <p:cNvSpPr/>
            <p:nvPr/>
          </p:nvSpPr>
          <p:spPr>
            <a:xfrm>
              <a:off x="4572000" y="5105400"/>
              <a:ext cx="181610" cy="0"/>
            </a:xfrm>
            <a:custGeom>
              <a:avLst/>
              <a:gdLst/>
              <a:ahLst/>
              <a:cxnLst/>
              <a:rect l="l" t="t" r="r" b="b"/>
              <a:pathLst>
                <a:path w="181610">
                  <a:moveTo>
                    <a:pt x="0" y="0"/>
                  </a:moveTo>
                  <a:lnTo>
                    <a:pt x="181610" y="0"/>
                  </a:lnTo>
                </a:path>
              </a:pathLst>
            </a:custGeom>
            <a:ln w="12700">
              <a:solidFill>
                <a:srgbClr val="000000"/>
              </a:solidFill>
            </a:ln>
          </p:spPr>
          <p:txBody>
            <a:bodyPr wrap="square" lIns="0" tIns="0" rIns="0" bIns="0" rtlCol="0"/>
            <a:lstStyle/>
            <a:p>
              <a:endParaRPr/>
            </a:p>
          </p:txBody>
        </p:sp>
        <p:sp>
          <p:nvSpPr>
            <p:cNvPr id="46" name="object 46"/>
            <p:cNvSpPr/>
            <p:nvPr/>
          </p:nvSpPr>
          <p:spPr>
            <a:xfrm>
              <a:off x="4749800" y="5080000"/>
              <a:ext cx="50800" cy="50800"/>
            </a:xfrm>
            <a:custGeom>
              <a:avLst/>
              <a:gdLst/>
              <a:ahLst/>
              <a:cxnLst/>
              <a:rect l="l" t="t" r="r" b="b"/>
              <a:pathLst>
                <a:path w="50800" h="50800">
                  <a:moveTo>
                    <a:pt x="0" y="0"/>
                  </a:moveTo>
                  <a:lnTo>
                    <a:pt x="0" y="50800"/>
                  </a:lnTo>
                  <a:lnTo>
                    <a:pt x="50800" y="25400"/>
                  </a:lnTo>
                  <a:lnTo>
                    <a:pt x="0" y="0"/>
                  </a:lnTo>
                  <a:close/>
                </a:path>
              </a:pathLst>
            </a:custGeom>
            <a:solidFill>
              <a:srgbClr val="000000"/>
            </a:solidFill>
          </p:spPr>
          <p:txBody>
            <a:bodyPr wrap="square" lIns="0" tIns="0" rIns="0" bIns="0" rtlCol="0"/>
            <a:lstStyle/>
            <a:p>
              <a:endParaRPr/>
            </a:p>
          </p:txBody>
        </p:sp>
      </p:grpSp>
      <p:sp>
        <p:nvSpPr>
          <p:cNvPr id="47" name="object 47"/>
          <p:cNvSpPr/>
          <p:nvPr/>
        </p:nvSpPr>
        <p:spPr>
          <a:xfrm>
            <a:off x="7315200" y="5080000"/>
            <a:ext cx="57150" cy="50800"/>
          </a:xfrm>
          <a:custGeom>
            <a:avLst/>
            <a:gdLst/>
            <a:ahLst/>
            <a:cxnLst/>
            <a:rect l="l" t="t" r="r" b="b"/>
            <a:pathLst>
              <a:path w="50800" h="50800">
                <a:moveTo>
                  <a:pt x="0" y="0"/>
                </a:moveTo>
                <a:lnTo>
                  <a:pt x="0" y="50800"/>
                </a:lnTo>
                <a:lnTo>
                  <a:pt x="50800" y="25400"/>
                </a:lnTo>
                <a:lnTo>
                  <a:pt x="0" y="0"/>
                </a:lnTo>
                <a:close/>
              </a:path>
            </a:pathLst>
          </a:custGeom>
          <a:solidFill>
            <a:srgbClr val="000000"/>
          </a:solidFill>
        </p:spPr>
        <p:txBody>
          <a:bodyPr wrap="square" lIns="0" tIns="0" rIns="0" bIns="0" rtlCol="0"/>
          <a:lstStyle/>
          <a:p>
            <a:endParaRPr/>
          </a:p>
        </p:txBody>
      </p:sp>
      <p:grpSp>
        <p:nvGrpSpPr>
          <p:cNvPr id="48" name="object 48"/>
          <p:cNvGrpSpPr/>
          <p:nvPr/>
        </p:nvGrpSpPr>
        <p:grpSpPr>
          <a:xfrm>
            <a:off x="7286625" y="2946400"/>
            <a:ext cx="1200150" cy="50800"/>
            <a:chOff x="6477000" y="2946400"/>
            <a:chExt cx="1066800" cy="50800"/>
          </a:xfrm>
        </p:grpSpPr>
        <p:sp>
          <p:nvSpPr>
            <p:cNvPr id="49" name="object 49"/>
            <p:cNvSpPr/>
            <p:nvPr/>
          </p:nvSpPr>
          <p:spPr>
            <a:xfrm>
              <a:off x="6477000" y="2971800"/>
              <a:ext cx="1019810" cy="0"/>
            </a:xfrm>
            <a:custGeom>
              <a:avLst/>
              <a:gdLst/>
              <a:ahLst/>
              <a:cxnLst/>
              <a:rect l="l" t="t" r="r" b="b"/>
              <a:pathLst>
                <a:path w="1019809">
                  <a:moveTo>
                    <a:pt x="0" y="0"/>
                  </a:moveTo>
                  <a:lnTo>
                    <a:pt x="1019809" y="0"/>
                  </a:lnTo>
                </a:path>
              </a:pathLst>
            </a:custGeom>
            <a:ln w="12700">
              <a:solidFill>
                <a:srgbClr val="000000"/>
              </a:solidFill>
            </a:ln>
          </p:spPr>
          <p:txBody>
            <a:bodyPr wrap="square" lIns="0" tIns="0" rIns="0" bIns="0" rtlCol="0"/>
            <a:lstStyle/>
            <a:p>
              <a:endParaRPr/>
            </a:p>
          </p:txBody>
        </p:sp>
        <p:sp>
          <p:nvSpPr>
            <p:cNvPr id="50" name="object 50"/>
            <p:cNvSpPr/>
            <p:nvPr/>
          </p:nvSpPr>
          <p:spPr>
            <a:xfrm>
              <a:off x="7493000" y="2946400"/>
              <a:ext cx="50800" cy="50800"/>
            </a:xfrm>
            <a:custGeom>
              <a:avLst/>
              <a:gdLst/>
              <a:ahLst/>
              <a:cxnLst/>
              <a:rect l="l" t="t" r="r" b="b"/>
              <a:pathLst>
                <a:path w="50800" h="50800">
                  <a:moveTo>
                    <a:pt x="0" y="0"/>
                  </a:moveTo>
                  <a:lnTo>
                    <a:pt x="0" y="50800"/>
                  </a:lnTo>
                  <a:lnTo>
                    <a:pt x="50800" y="25400"/>
                  </a:lnTo>
                  <a:lnTo>
                    <a:pt x="0" y="0"/>
                  </a:lnTo>
                  <a:close/>
                </a:path>
              </a:pathLst>
            </a:custGeom>
            <a:solidFill>
              <a:srgbClr val="000000"/>
            </a:solidFill>
          </p:spPr>
          <p:txBody>
            <a:bodyPr wrap="square" lIns="0" tIns="0" rIns="0" bIns="0" rtlCol="0"/>
            <a:lstStyle/>
            <a:p>
              <a:endParaRPr/>
            </a:p>
          </p:txBody>
        </p:sp>
      </p:grpSp>
      <p:grpSp>
        <p:nvGrpSpPr>
          <p:cNvPr id="51" name="object 51"/>
          <p:cNvGrpSpPr/>
          <p:nvPr/>
        </p:nvGrpSpPr>
        <p:grpSpPr>
          <a:xfrm>
            <a:off x="7943850" y="5562600"/>
            <a:ext cx="1407319" cy="311150"/>
            <a:chOff x="7061200" y="5562600"/>
            <a:chExt cx="1250950" cy="311150"/>
          </a:xfrm>
        </p:grpSpPr>
        <p:sp>
          <p:nvSpPr>
            <p:cNvPr id="52" name="object 52"/>
            <p:cNvSpPr/>
            <p:nvPr/>
          </p:nvSpPr>
          <p:spPr>
            <a:xfrm>
              <a:off x="7086600" y="5562600"/>
              <a:ext cx="1219200" cy="304800"/>
            </a:xfrm>
            <a:custGeom>
              <a:avLst/>
              <a:gdLst/>
              <a:ahLst/>
              <a:cxnLst/>
              <a:rect l="l" t="t" r="r" b="b"/>
              <a:pathLst>
                <a:path w="1219200" h="304800">
                  <a:moveTo>
                    <a:pt x="1219200" y="0"/>
                  </a:moveTo>
                  <a:lnTo>
                    <a:pt x="1219200" y="304800"/>
                  </a:lnTo>
                </a:path>
                <a:path w="1219200" h="304800">
                  <a:moveTo>
                    <a:pt x="1219200" y="304800"/>
                  </a:moveTo>
                  <a:lnTo>
                    <a:pt x="0" y="304800"/>
                  </a:lnTo>
                </a:path>
              </a:pathLst>
            </a:custGeom>
            <a:ln w="12579">
              <a:solidFill>
                <a:srgbClr val="000000"/>
              </a:solidFill>
            </a:ln>
          </p:spPr>
          <p:txBody>
            <a:bodyPr wrap="square" lIns="0" tIns="0" rIns="0" bIns="0" rtlCol="0"/>
            <a:lstStyle/>
            <a:p>
              <a:endParaRPr/>
            </a:p>
          </p:txBody>
        </p:sp>
        <p:sp>
          <p:nvSpPr>
            <p:cNvPr id="53" name="object 53"/>
            <p:cNvSpPr/>
            <p:nvPr/>
          </p:nvSpPr>
          <p:spPr>
            <a:xfrm>
              <a:off x="7086600" y="5609590"/>
              <a:ext cx="0" cy="257810"/>
            </a:xfrm>
            <a:custGeom>
              <a:avLst/>
              <a:gdLst/>
              <a:ahLst/>
              <a:cxnLst/>
              <a:rect l="l" t="t" r="r" b="b"/>
              <a:pathLst>
                <a:path h="257810">
                  <a:moveTo>
                    <a:pt x="0" y="257810"/>
                  </a:moveTo>
                  <a:lnTo>
                    <a:pt x="0" y="0"/>
                  </a:lnTo>
                </a:path>
              </a:pathLst>
            </a:custGeom>
            <a:ln w="12700">
              <a:solidFill>
                <a:srgbClr val="000000"/>
              </a:solidFill>
            </a:ln>
          </p:spPr>
          <p:txBody>
            <a:bodyPr wrap="square" lIns="0" tIns="0" rIns="0" bIns="0" rtlCol="0"/>
            <a:lstStyle/>
            <a:p>
              <a:endParaRPr/>
            </a:p>
          </p:txBody>
        </p:sp>
        <p:sp>
          <p:nvSpPr>
            <p:cNvPr id="54" name="object 54"/>
            <p:cNvSpPr/>
            <p:nvPr/>
          </p:nvSpPr>
          <p:spPr>
            <a:xfrm>
              <a:off x="7061200" y="5562600"/>
              <a:ext cx="50800" cy="50800"/>
            </a:xfrm>
            <a:custGeom>
              <a:avLst/>
              <a:gdLst/>
              <a:ahLst/>
              <a:cxnLst/>
              <a:rect l="l" t="t" r="r" b="b"/>
              <a:pathLst>
                <a:path w="50800" h="50800">
                  <a:moveTo>
                    <a:pt x="25400" y="0"/>
                  </a:moveTo>
                  <a:lnTo>
                    <a:pt x="0" y="50800"/>
                  </a:lnTo>
                  <a:lnTo>
                    <a:pt x="50800" y="50800"/>
                  </a:lnTo>
                  <a:lnTo>
                    <a:pt x="25400" y="0"/>
                  </a:lnTo>
                  <a:close/>
                </a:path>
              </a:pathLst>
            </a:custGeom>
            <a:solidFill>
              <a:srgbClr val="000000"/>
            </a:solidFill>
          </p:spPr>
          <p:txBody>
            <a:bodyPr wrap="square" lIns="0" tIns="0" rIns="0" bIns="0" rtlCol="0"/>
            <a:lstStyle/>
            <a:p>
              <a:endParaRPr/>
            </a:p>
          </p:txBody>
        </p:sp>
      </p:gr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14350" y="347284"/>
            <a:ext cx="9258300" cy="997709"/>
          </a:xfrm>
          <a:prstGeom prst="rect">
            <a:avLst/>
          </a:prstGeom>
        </p:spPr>
        <p:txBody>
          <a:bodyPr vert="horz" wrap="square" lIns="0" tIns="12700" rIns="0" bIns="0" rtlCol="0">
            <a:spAutoFit/>
          </a:bodyPr>
          <a:lstStyle/>
          <a:p>
            <a:pPr marL="12700">
              <a:lnSpc>
                <a:spcPct val="100000"/>
              </a:lnSpc>
              <a:spcBef>
                <a:spcPts val="100"/>
              </a:spcBef>
            </a:pPr>
            <a:r>
              <a:rPr lang="en-US" sz="3200" b="0" dirty="0">
                <a:latin typeface="Algerian" pitchFamily="82" charset="0"/>
              </a:rPr>
              <a:t>Towards     operational     objectives</a:t>
            </a:r>
            <a:br>
              <a:rPr lang="en-US" sz="3200" b="0" dirty="0">
                <a:latin typeface="Algerian" pitchFamily="82" charset="0"/>
              </a:rPr>
            </a:br>
            <a:r>
              <a:rPr sz="3200" b="0" dirty="0">
                <a:latin typeface="Algerian" pitchFamily="82" charset="0"/>
              </a:rPr>
              <a:t>Targeting</a:t>
            </a:r>
          </a:p>
        </p:txBody>
      </p:sp>
      <p:sp>
        <p:nvSpPr>
          <p:cNvPr id="3" name="object 3"/>
          <p:cNvSpPr/>
          <p:nvPr/>
        </p:nvSpPr>
        <p:spPr>
          <a:xfrm>
            <a:off x="420369" y="1377950"/>
            <a:ext cx="171450" cy="17145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420369" y="2118360"/>
            <a:ext cx="171450" cy="171450"/>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420369" y="3528059"/>
            <a:ext cx="171450" cy="171450"/>
          </a:xfrm>
          <a:prstGeom prst="rect">
            <a:avLst/>
          </a:prstGeom>
          <a:blipFill>
            <a:blip r:embed="rId2" cstate="print"/>
            <a:stretch>
              <a:fillRect/>
            </a:stretch>
          </a:blipFill>
        </p:spPr>
        <p:txBody>
          <a:bodyPr wrap="square" lIns="0" tIns="0" rIns="0" bIns="0" rtlCol="0"/>
          <a:lstStyle/>
          <a:p>
            <a:endParaRPr/>
          </a:p>
        </p:txBody>
      </p:sp>
      <p:sp>
        <p:nvSpPr>
          <p:cNvPr id="6" name="object 6"/>
          <p:cNvSpPr/>
          <p:nvPr/>
        </p:nvSpPr>
        <p:spPr>
          <a:xfrm>
            <a:off x="420369" y="4268470"/>
            <a:ext cx="171450" cy="171450"/>
          </a:xfrm>
          <a:prstGeom prst="rect">
            <a:avLst/>
          </a:prstGeom>
          <a:blipFill>
            <a:blip r:embed="rId2" cstate="print"/>
            <a:stretch>
              <a:fillRect/>
            </a:stretch>
          </a:blipFill>
        </p:spPr>
        <p:txBody>
          <a:bodyPr wrap="square" lIns="0" tIns="0" rIns="0" bIns="0" rtlCol="0"/>
          <a:lstStyle/>
          <a:p>
            <a:endParaRPr/>
          </a:p>
        </p:txBody>
      </p:sp>
      <p:sp>
        <p:nvSpPr>
          <p:cNvPr id="7" name="object 7"/>
          <p:cNvSpPr txBox="1"/>
          <p:nvPr/>
        </p:nvSpPr>
        <p:spPr>
          <a:xfrm>
            <a:off x="826770" y="1283971"/>
            <a:ext cx="8931275" cy="4652556"/>
          </a:xfrm>
          <a:prstGeom prst="rect">
            <a:avLst/>
          </a:prstGeom>
        </p:spPr>
        <p:txBody>
          <a:bodyPr vert="horz" wrap="square" lIns="0" tIns="12700" rIns="0" bIns="0" rtlCol="0">
            <a:spAutoFit/>
          </a:bodyPr>
          <a:lstStyle/>
          <a:p>
            <a:pPr marL="12700">
              <a:lnSpc>
                <a:spcPct val="100000"/>
              </a:lnSpc>
              <a:spcBef>
                <a:spcPts val="100"/>
              </a:spcBef>
            </a:pPr>
            <a:r>
              <a:rPr sz="2200" dirty="0">
                <a:latin typeface="Times New Roman" pitchFamily="18" charset="0"/>
                <a:cs typeface="Times New Roman" pitchFamily="18" charset="0"/>
              </a:rPr>
              <a:t>Who </a:t>
            </a:r>
            <a:r>
              <a:rPr sz="2200" spc="-5" dirty="0">
                <a:latin typeface="Times New Roman" pitchFamily="18" charset="0"/>
                <a:cs typeface="Times New Roman" pitchFamily="18" charset="0"/>
              </a:rPr>
              <a:t>is the target segment?</a:t>
            </a:r>
            <a:endParaRPr sz="2200" dirty="0">
              <a:latin typeface="Times New Roman" pitchFamily="18" charset="0"/>
              <a:cs typeface="Times New Roman" pitchFamily="18" charset="0"/>
            </a:endParaRPr>
          </a:p>
          <a:p>
            <a:pPr marL="12700" marR="5080">
              <a:lnSpc>
                <a:spcPct val="199600"/>
              </a:lnSpc>
              <a:spcBef>
                <a:spcPts val="560"/>
              </a:spcBef>
            </a:pPr>
            <a:r>
              <a:rPr sz="2200" dirty="0">
                <a:latin typeface="Times New Roman" pitchFamily="18" charset="0"/>
                <a:cs typeface="Times New Roman" pitchFamily="18" charset="0"/>
              </a:rPr>
              <a:t>What </a:t>
            </a:r>
            <a:r>
              <a:rPr sz="2200" spc="-5" dirty="0">
                <a:latin typeface="Times New Roman" pitchFamily="18" charset="0"/>
                <a:cs typeface="Times New Roman" pitchFamily="18" charset="0"/>
              </a:rPr>
              <a:t>is the ultimate behaviour </a:t>
            </a:r>
            <a:r>
              <a:rPr sz="2200" dirty="0">
                <a:latin typeface="Times New Roman" pitchFamily="18" charset="0"/>
                <a:cs typeface="Times New Roman" pitchFamily="18" charset="0"/>
              </a:rPr>
              <a:t>within </a:t>
            </a:r>
            <a:r>
              <a:rPr sz="2200" spc="-5" dirty="0">
                <a:latin typeface="Times New Roman" pitchFamily="18" charset="0"/>
                <a:cs typeface="Times New Roman" pitchFamily="18" charset="0"/>
              </a:rPr>
              <a:t>that segment that advertising  is attempting to precipitate </a:t>
            </a:r>
            <a:r>
              <a:rPr sz="2200" dirty="0">
                <a:latin typeface="Times New Roman" pitchFamily="18" charset="0"/>
                <a:cs typeface="Times New Roman" pitchFamily="18" charset="0"/>
              </a:rPr>
              <a:t>/ </a:t>
            </a:r>
            <a:r>
              <a:rPr sz="2200" spc="-5" dirty="0">
                <a:latin typeface="Times New Roman" pitchFamily="18" charset="0"/>
                <a:cs typeface="Times New Roman" pitchFamily="18" charset="0"/>
              </a:rPr>
              <a:t>reinforce </a:t>
            </a:r>
            <a:r>
              <a:rPr sz="2200" dirty="0">
                <a:latin typeface="Times New Roman" pitchFamily="18" charset="0"/>
                <a:cs typeface="Times New Roman" pitchFamily="18" charset="0"/>
              </a:rPr>
              <a:t>/ </a:t>
            </a:r>
            <a:r>
              <a:rPr sz="2200" spc="-5" dirty="0">
                <a:latin typeface="Times New Roman" pitchFamily="18" charset="0"/>
                <a:cs typeface="Times New Roman" pitchFamily="18" charset="0"/>
              </a:rPr>
              <a:t>change/</a:t>
            </a:r>
            <a:r>
              <a:rPr sz="2200" spc="-20" dirty="0">
                <a:latin typeface="Times New Roman" pitchFamily="18" charset="0"/>
                <a:cs typeface="Times New Roman" pitchFamily="18" charset="0"/>
              </a:rPr>
              <a:t> </a:t>
            </a:r>
            <a:r>
              <a:rPr sz="2200" spc="-5" dirty="0">
                <a:latin typeface="Times New Roman" pitchFamily="18" charset="0"/>
                <a:cs typeface="Times New Roman" pitchFamily="18" charset="0"/>
              </a:rPr>
              <a:t>influence?</a:t>
            </a:r>
            <a:endParaRPr sz="2200" dirty="0">
              <a:latin typeface="Times New Roman" pitchFamily="18" charset="0"/>
              <a:cs typeface="Times New Roman" pitchFamily="18" charset="0"/>
            </a:endParaRPr>
          </a:p>
          <a:p>
            <a:pPr>
              <a:lnSpc>
                <a:spcPct val="100000"/>
              </a:lnSpc>
              <a:spcBef>
                <a:spcPts val="25"/>
              </a:spcBef>
            </a:pPr>
            <a:endParaRPr sz="2750" dirty="0">
              <a:latin typeface="Times New Roman" pitchFamily="18" charset="0"/>
              <a:cs typeface="Times New Roman" pitchFamily="18" charset="0"/>
            </a:endParaRPr>
          </a:p>
          <a:p>
            <a:pPr marL="12700">
              <a:lnSpc>
                <a:spcPct val="100000"/>
              </a:lnSpc>
            </a:pPr>
            <a:r>
              <a:rPr sz="2200" dirty="0">
                <a:latin typeface="Times New Roman" pitchFamily="18" charset="0"/>
                <a:cs typeface="Times New Roman" pitchFamily="18" charset="0"/>
              </a:rPr>
              <a:t>What </a:t>
            </a:r>
            <a:r>
              <a:rPr sz="2200" spc="-5" dirty="0">
                <a:latin typeface="Times New Roman" pitchFamily="18" charset="0"/>
                <a:cs typeface="Times New Roman" pitchFamily="18" charset="0"/>
              </a:rPr>
              <a:t>is the process that </a:t>
            </a:r>
            <a:r>
              <a:rPr sz="2200" dirty="0">
                <a:latin typeface="Times New Roman" pitchFamily="18" charset="0"/>
                <a:cs typeface="Times New Roman" pitchFamily="18" charset="0"/>
              </a:rPr>
              <a:t>will </a:t>
            </a:r>
            <a:r>
              <a:rPr sz="2200" spc="-5" dirty="0">
                <a:latin typeface="Times New Roman" pitchFamily="18" charset="0"/>
                <a:cs typeface="Times New Roman" pitchFamily="18" charset="0"/>
              </a:rPr>
              <a:t>lead to the desired</a:t>
            </a:r>
            <a:r>
              <a:rPr sz="2200" spc="20" dirty="0">
                <a:latin typeface="Times New Roman" pitchFamily="18" charset="0"/>
                <a:cs typeface="Times New Roman" pitchFamily="18" charset="0"/>
              </a:rPr>
              <a:t> </a:t>
            </a:r>
            <a:r>
              <a:rPr sz="2200" spc="-5" dirty="0">
                <a:latin typeface="Times New Roman" pitchFamily="18" charset="0"/>
                <a:cs typeface="Times New Roman" pitchFamily="18" charset="0"/>
              </a:rPr>
              <a:t>behaviour?</a:t>
            </a:r>
            <a:endParaRPr sz="2200" dirty="0">
              <a:latin typeface="Times New Roman" pitchFamily="18" charset="0"/>
              <a:cs typeface="Times New Roman" pitchFamily="18" charset="0"/>
            </a:endParaRPr>
          </a:p>
          <a:p>
            <a:pPr marL="12700" marR="103505">
              <a:lnSpc>
                <a:spcPct val="200000"/>
              </a:lnSpc>
              <a:spcBef>
                <a:spcPts val="550"/>
              </a:spcBef>
            </a:pPr>
            <a:r>
              <a:rPr sz="2200" spc="-5" dirty="0">
                <a:latin typeface="Times New Roman" pitchFamily="18" charset="0"/>
                <a:cs typeface="Times New Roman" pitchFamily="18" charset="0"/>
              </a:rPr>
              <a:t>Is it necessary </a:t>
            </a:r>
            <a:r>
              <a:rPr sz="2200" dirty="0">
                <a:latin typeface="Times New Roman" pitchFamily="18" charset="0"/>
                <a:cs typeface="Times New Roman" pitchFamily="18" charset="0"/>
              </a:rPr>
              <a:t>to </a:t>
            </a:r>
            <a:r>
              <a:rPr sz="2200" spc="-5" dirty="0">
                <a:latin typeface="Times New Roman" pitchFamily="18" charset="0"/>
                <a:cs typeface="Times New Roman" pitchFamily="18" charset="0"/>
              </a:rPr>
              <a:t>create awareness </a:t>
            </a:r>
            <a:r>
              <a:rPr sz="2200" dirty="0">
                <a:latin typeface="Times New Roman" pitchFamily="18" charset="0"/>
                <a:cs typeface="Times New Roman" pitchFamily="18" charset="0"/>
              </a:rPr>
              <a:t>/ </a:t>
            </a:r>
            <a:r>
              <a:rPr sz="2200" spc="-5" dirty="0">
                <a:latin typeface="Times New Roman" pitchFamily="18" charset="0"/>
                <a:cs typeface="Times New Roman" pitchFamily="18" charset="0"/>
              </a:rPr>
              <a:t>give information </a:t>
            </a:r>
            <a:r>
              <a:rPr sz="2200" dirty="0">
                <a:latin typeface="Times New Roman" pitchFamily="18" charset="0"/>
                <a:cs typeface="Times New Roman" pitchFamily="18" charset="0"/>
              </a:rPr>
              <a:t>/ </a:t>
            </a:r>
            <a:r>
              <a:rPr sz="2200" spc="-5" dirty="0">
                <a:latin typeface="Times New Roman" pitchFamily="18" charset="0"/>
                <a:cs typeface="Times New Roman" pitchFamily="18" charset="0"/>
              </a:rPr>
              <a:t>create  image </a:t>
            </a:r>
            <a:r>
              <a:rPr sz="2200" dirty="0">
                <a:latin typeface="Times New Roman" pitchFamily="18" charset="0"/>
                <a:cs typeface="Times New Roman" pitchFamily="18" charset="0"/>
              </a:rPr>
              <a:t>/ </a:t>
            </a:r>
            <a:r>
              <a:rPr sz="2200" spc="-5" dirty="0">
                <a:latin typeface="Times New Roman" pitchFamily="18" charset="0"/>
                <a:cs typeface="Times New Roman" pitchFamily="18" charset="0"/>
              </a:rPr>
              <a:t>build attitudes </a:t>
            </a:r>
            <a:r>
              <a:rPr sz="2200" dirty="0">
                <a:latin typeface="Times New Roman" pitchFamily="18" charset="0"/>
                <a:cs typeface="Times New Roman" pitchFamily="18" charset="0"/>
              </a:rPr>
              <a:t>/ </a:t>
            </a:r>
            <a:r>
              <a:rPr sz="2200" spc="-5" dirty="0">
                <a:latin typeface="Times New Roman" pitchFamily="18" charset="0"/>
                <a:cs typeface="Times New Roman" pitchFamily="18" charset="0"/>
              </a:rPr>
              <a:t>brand equity </a:t>
            </a:r>
            <a:r>
              <a:rPr sz="2200" dirty="0">
                <a:latin typeface="Times New Roman" pitchFamily="18" charset="0"/>
                <a:cs typeface="Times New Roman" pitchFamily="18" charset="0"/>
              </a:rPr>
              <a:t>/ </a:t>
            </a:r>
            <a:r>
              <a:rPr sz="2200" spc="-5" dirty="0">
                <a:latin typeface="Times New Roman" pitchFamily="18" charset="0"/>
                <a:cs typeface="Times New Roman" pitchFamily="18" charset="0"/>
              </a:rPr>
              <a:t>associated feelings </a:t>
            </a:r>
            <a:r>
              <a:rPr sz="2200" dirty="0">
                <a:latin typeface="Times New Roman" pitchFamily="18" charset="0"/>
                <a:cs typeface="Times New Roman" pitchFamily="18" charset="0"/>
              </a:rPr>
              <a:t>/ </a:t>
            </a:r>
            <a:r>
              <a:rPr sz="2200" spc="-10" dirty="0">
                <a:latin typeface="Times New Roman" pitchFamily="18" charset="0"/>
                <a:cs typeface="Times New Roman" pitchFamily="18" charset="0"/>
              </a:rPr>
              <a:t>type </a:t>
            </a:r>
            <a:r>
              <a:rPr sz="2200" spc="-5" dirty="0">
                <a:latin typeface="Times New Roman" pitchFamily="18" charset="0"/>
                <a:cs typeface="Times New Roman" pitchFamily="18" charset="0"/>
              </a:rPr>
              <a:t>of  user personality </a:t>
            </a:r>
            <a:r>
              <a:rPr sz="2200" dirty="0">
                <a:latin typeface="Times New Roman" pitchFamily="18" charset="0"/>
                <a:cs typeface="Times New Roman" pitchFamily="18" charset="0"/>
              </a:rPr>
              <a:t>with a</a:t>
            </a:r>
            <a:r>
              <a:rPr sz="2200" spc="-40" dirty="0">
                <a:latin typeface="Times New Roman" pitchFamily="18" charset="0"/>
                <a:cs typeface="Times New Roman" pitchFamily="18" charset="0"/>
              </a:rPr>
              <a:t> </a:t>
            </a:r>
            <a:r>
              <a:rPr sz="2200" spc="-5" dirty="0">
                <a:latin typeface="Times New Roman" pitchFamily="18" charset="0"/>
                <a:cs typeface="Times New Roman" pitchFamily="18" charset="0"/>
              </a:rPr>
              <a:t>brand?</a:t>
            </a:r>
            <a:endParaRPr sz="2200" dirty="0">
              <a:latin typeface="Times New Roman" pitchFamily="18" charset="0"/>
              <a:cs typeface="Times New Roman" pitchFamily="18" charset="0"/>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086100" y="152401"/>
            <a:ext cx="3861434" cy="505267"/>
          </a:xfrm>
          <a:prstGeom prst="rect">
            <a:avLst/>
          </a:prstGeom>
        </p:spPr>
        <p:txBody>
          <a:bodyPr vert="horz" wrap="square" lIns="0" tIns="12700" rIns="0" bIns="0" rtlCol="0">
            <a:spAutoFit/>
          </a:bodyPr>
          <a:lstStyle/>
          <a:p>
            <a:pPr marL="12700">
              <a:lnSpc>
                <a:spcPct val="100000"/>
              </a:lnSpc>
              <a:spcBef>
                <a:spcPts val="100"/>
              </a:spcBef>
            </a:pPr>
            <a:r>
              <a:rPr sz="3200" spc="-360" dirty="0">
                <a:latin typeface="Algerian" pitchFamily="82" charset="0"/>
              </a:rPr>
              <a:t>Target</a:t>
            </a:r>
            <a:r>
              <a:rPr sz="3200" spc="-275" dirty="0">
                <a:latin typeface="Algerian" pitchFamily="82" charset="0"/>
              </a:rPr>
              <a:t> </a:t>
            </a:r>
            <a:r>
              <a:rPr sz="3200" spc="-310" dirty="0">
                <a:latin typeface="Algerian" pitchFamily="82" charset="0"/>
              </a:rPr>
              <a:t>market</a:t>
            </a:r>
          </a:p>
        </p:txBody>
      </p:sp>
      <p:sp>
        <p:nvSpPr>
          <p:cNvPr id="3" name="object 3"/>
          <p:cNvSpPr/>
          <p:nvPr/>
        </p:nvSpPr>
        <p:spPr>
          <a:xfrm>
            <a:off x="420369" y="1343660"/>
            <a:ext cx="171450" cy="17145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420369" y="2049779"/>
            <a:ext cx="171450" cy="171450"/>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420369" y="3393440"/>
            <a:ext cx="171450" cy="171450"/>
          </a:xfrm>
          <a:prstGeom prst="rect">
            <a:avLst/>
          </a:prstGeom>
          <a:blipFill>
            <a:blip r:embed="rId2" cstate="print"/>
            <a:stretch>
              <a:fillRect/>
            </a:stretch>
          </a:blipFill>
        </p:spPr>
        <p:txBody>
          <a:bodyPr wrap="square" lIns="0" tIns="0" rIns="0" bIns="0" rtlCol="0"/>
          <a:lstStyle/>
          <a:p>
            <a:endParaRPr/>
          </a:p>
        </p:txBody>
      </p:sp>
      <p:sp>
        <p:nvSpPr>
          <p:cNvPr id="6" name="object 6"/>
          <p:cNvSpPr/>
          <p:nvPr/>
        </p:nvSpPr>
        <p:spPr>
          <a:xfrm>
            <a:off x="420369" y="5372100"/>
            <a:ext cx="171450" cy="171450"/>
          </a:xfrm>
          <a:prstGeom prst="rect">
            <a:avLst/>
          </a:prstGeom>
          <a:blipFill>
            <a:blip r:embed="rId2" cstate="print"/>
            <a:stretch>
              <a:fillRect/>
            </a:stretch>
          </a:blipFill>
        </p:spPr>
        <p:txBody>
          <a:bodyPr wrap="square" lIns="0" tIns="0" rIns="0" bIns="0" rtlCol="0"/>
          <a:lstStyle/>
          <a:p>
            <a:endParaRPr/>
          </a:p>
        </p:txBody>
      </p:sp>
      <p:sp>
        <p:nvSpPr>
          <p:cNvPr id="7" name="object 7"/>
          <p:cNvSpPr txBox="1"/>
          <p:nvPr/>
        </p:nvSpPr>
        <p:spPr>
          <a:xfrm>
            <a:off x="750570" y="1249680"/>
            <a:ext cx="9012555" cy="4444807"/>
          </a:xfrm>
          <a:prstGeom prst="rect">
            <a:avLst/>
          </a:prstGeom>
        </p:spPr>
        <p:txBody>
          <a:bodyPr vert="horz" wrap="square" lIns="0" tIns="12700" rIns="0" bIns="0" rtlCol="0">
            <a:spAutoFit/>
          </a:bodyPr>
          <a:lstStyle/>
          <a:p>
            <a:pPr marL="12700" algn="just">
              <a:lnSpc>
                <a:spcPct val="100000"/>
              </a:lnSpc>
              <a:spcBef>
                <a:spcPts val="100"/>
              </a:spcBef>
            </a:pPr>
            <a:r>
              <a:rPr sz="2200" spc="-10" dirty="0">
                <a:latin typeface="Times New Roman" pitchFamily="18" charset="0"/>
                <a:cs typeface="Times New Roman" pitchFamily="18" charset="0"/>
              </a:rPr>
              <a:t>An </a:t>
            </a:r>
            <a:r>
              <a:rPr sz="2200" spc="-5" dirty="0">
                <a:latin typeface="Times New Roman" pitchFamily="18" charset="0"/>
                <a:cs typeface="Times New Roman" pitchFamily="18" charset="0"/>
              </a:rPr>
              <a:t>advertiser must start </a:t>
            </a:r>
            <a:r>
              <a:rPr sz="2200" dirty="0">
                <a:latin typeface="Times New Roman" pitchFamily="18" charset="0"/>
                <a:cs typeface="Times New Roman" pitchFamily="18" charset="0"/>
              </a:rPr>
              <a:t>with a </a:t>
            </a:r>
            <a:r>
              <a:rPr sz="2200" spc="-5" dirty="0">
                <a:latin typeface="Times New Roman" pitchFamily="18" charset="0"/>
                <a:cs typeface="Times New Roman" pitchFamily="18" charset="0"/>
              </a:rPr>
              <a:t>clear target audience in</a:t>
            </a:r>
            <a:r>
              <a:rPr sz="2200" spc="5" dirty="0">
                <a:latin typeface="Times New Roman" pitchFamily="18" charset="0"/>
                <a:cs typeface="Times New Roman" pitchFamily="18" charset="0"/>
              </a:rPr>
              <a:t> </a:t>
            </a:r>
            <a:r>
              <a:rPr sz="2200" spc="-5" dirty="0">
                <a:latin typeface="Times New Roman" pitchFamily="18" charset="0"/>
                <a:cs typeface="Times New Roman" pitchFamily="18" charset="0"/>
              </a:rPr>
              <a:t>mind.</a:t>
            </a:r>
            <a:endParaRPr sz="2200" dirty="0">
              <a:latin typeface="Times New Roman" pitchFamily="18" charset="0"/>
              <a:cs typeface="Times New Roman" pitchFamily="18" charset="0"/>
            </a:endParaRPr>
          </a:p>
          <a:p>
            <a:pPr marL="12700" marR="465455" algn="just">
              <a:lnSpc>
                <a:spcPct val="189800"/>
              </a:lnSpc>
              <a:spcBef>
                <a:spcPts val="550"/>
              </a:spcBef>
            </a:pPr>
            <a:r>
              <a:rPr sz="2200" spc="-5" dirty="0">
                <a:latin typeface="Times New Roman" pitchFamily="18" charset="0"/>
                <a:cs typeface="Times New Roman" pitchFamily="18" charset="0"/>
              </a:rPr>
              <a:t>Audience may comprise individuals, groups, particular public or  general</a:t>
            </a:r>
            <a:r>
              <a:rPr sz="2200" spc="-15" dirty="0">
                <a:latin typeface="Times New Roman" pitchFamily="18" charset="0"/>
                <a:cs typeface="Times New Roman" pitchFamily="18" charset="0"/>
              </a:rPr>
              <a:t> </a:t>
            </a:r>
            <a:r>
              <a:rPr sz="2200" spc="-5" dirty="0">
                <a:latin typeface="Times New Roman" pitchFamily="18" charset="0"/>
                <a:cs typeface="Times New Roman" pitchFamily="18" charset="0"/>
              </a:rPr>
              <a:t>public.</a:t>
            </a:r>
            <a:endParaRPr sz="2200" dirty="0">
              <a:latin typeface="Times New Roman" pitchFamily="18" charset="0"/>
              <a:cs typeface="Times New Roman" pitchFamily="18" charset="0"/>
            </a:endParaRPr>
          </a:p>
          <a:p>
            <a:pPr marL="12700" marR="5080" algn="just">
              <a:lnSpc>
                <a:spcPct val="189800"/>
              </a:lnSpc>
              <a:spcBef>
                <a:spcPts val="555"/>
              </a:spcBef>
            </a:pPr>
            <a:r>
              <a:rPr sz="2200" dirty="0">
                <a:latin typeface="Times New Roman" pitchFamily="18" charset="0"/>
                <a:cs typeface="Times New Roman" pitchFamily="18" charset="0"/>
              </a:rPr>
              <a:t>The </a:t>
            </a:r>
            <a:r>
              <a:rPr sz="2200" spc="-5" dirty="0">
                <a:latin typeface="Times New Roman" pitchFamily="18" charset="0"/>
                <a:cs typeface="Times New Roman" pitchFamily="18" charset="0"/>
              </a:rPr>
              <a:t>target audience can influence the advertiser’s decision on </a:t>
            </a:r>
            <a:r>
              <a:rPr sz="2200" dirty="0">
                <a:latin typeface="Times New Roman" pitchFamily="18" charset="0"/>
                <a:cs typeface="Times New Roman" pitchFamily="18" charset="0"/>
              </a:rPr>
              <a:t>what  </a:t>
            </a:r>
            <a:r>
              <a:rPr sz="2200" spc="-5" dirty="0">
                <a:latin typeface="Times New Roman" pitchFamily="18" charset="0"/>
                <a:cs typeface="Times New Roman" pitchFamily="18" charset="0"/>
              </a:rPr>
              <a:t>is to </a:t>
            </a:r>
            <a:r>
              <a:rPr sz="2200" dirty="0">
                <a:latin typeface="Times New Roman" pitchFamily="18" charset="0"/>
                <a:cs typeface="Times New Roman" pitchFamily="18" charset="0"/>
              </a:rPr>
              <a:t>be </a:t>
            </a:r>
            <a:r>
              <a:rPr sz="2200" spc="-5" dirty="0">
                <a:latin typeface="Times New Roman" pitchFamily="18" charset="0"/>
                <a:cs typeface="Times New Roman" pitchFamily="18" charset="0"/>
              </a:rPr>
              <a:t>said, how it </a:t>
            </a:r>
            <a:r>
              <a:rPr sz="2200" dirty="0">
                <a:latin typeface="Times New Roman" pitchFamily="18" charset="0"/>
                <a:cs typeface="Times New Roman" pitchFamily="18" charset="0"/>
              </a:rPr>
              <a:t>is to </a:t>
            </a:r>
            <a:r>
              <a:rPr sz="2200" spc="-5" dirty="0">
                <a:latin typeface="Times New Roman" pitchFamily="18" charset="0"/>
                <a:cs typeface="Times New Roman" pitchFamily="18" charset="0"/>
              </a:rPr>
              <a:t>be said, </a:t>
            </a:r>
            <a:r>
              <a:rPr sz="2200" dirty="0">
                <a:latin typeface="Times New Roman" pitchFamily="18" charset="0"/>
                <a:cs typeface="Times New Roman" pitchFamily="18" charset="0"/>
              </a:rPr>
              <a:t>when </a:t>
            </a:r>
            <a:r>
              <a:rPr sz="2200" spc="-5" dirty="0">
                <a:latin typeface="Times New Roman" pitchFamily="18" charset="0"/>
                <a:cs typeface="Times New Roman" pitchFamily="18" charset="0"/>
              </a:rPr>
              <a:t>it is </a:t>
            </a:r>
            <a:r>
              <a:rPr sz="2200" dirty="0">
                <a:latin typeface="Times New Roman" pitchFamily="18" charset="0"/>
                <a:cs typeface="Times New Roman" pitchFamily="18" charset="0"/>
              </a:rPr>
              <a:t>to be </a:t>
            </a:r>
            <a:r>
              <a:rPr sz="2200" spc="-5" dirty="0">
                <a:latin typeface="Times New Roman" pitchFamily="18" charset="0"/>
                <a:cs typeface="Times New Roman" pitchFamily="18" charset="0"/>
              </a:rPr>
              <a:t>said, </a:t>
            </a:r>
            <a:r>
              <a:rPr sz="2200" dirty="0">
                <a:latin typeface="Times New Roman" pitchFamily="18" charset="0"/>
                <a:cs typeface="Times New Roman" pitchFamily="18" charset="0"/>
              </a:rPr>
              <a:t>where </a:t>
            </a:r>
            <a:r>
              <a:rPr sz="2200" spc="-5" dirty="0">
                <a:latin typeface="Times New Roman" pitchFamily="18" charset="0"/>
                <a:cs typeface="Times New Roman" pitchFamily="18" charset="0"/>
              </a:rPr>
              <a:t>it is to  be said and how </a:t>
            </a:r>
            <a:r>
              <a:rPr sz="2200" dirty="0">
                <a:latin typeface="Times New Roman" pitchFamily="18" charset="0"/>
                <a:cs typeface="Times New Roman" pitchFamily="18" charset="0"/>
              </a:rPr>
              <a:t>it </a:t>
            </a:r>
            <a:r>
              <a:rPr sz="2200" spc="-5" dirty="0">
                <a:latin typeface="Times New Roman" pitchFamily="18" charset="0"/>
                <a:cs typeface="Times New Roman" pitchFamily="18" charset="0"/>
              </a:rPr>
              <a:t>is to be</a:t>
            </a:r>
            <a:r>
              <a:rPr sz="2200" spc="15" dirty="0">
                <a:latin typeface="Times New Roman" pitchFamily="18" charset="0"/>
                <a:cs typeface="Times New Roman" pitchFamily="18" charset="0"/>
              </a:rPr>
              <a:t> </a:t>
            </a:r>
            <a:r>
              <a:rPr sz="2200" spc="-5" dirty="0">
                <a:latin typeface="Times New Roman" pitchFamily="18" charset="0"/>
                <a:cs typeface="Times New Roman" pitchFamily="18" charset="0"/>
              </a:rPr>
              <a:t>said.</a:t>
            </a:r>
            <a:endParaRPr sz="2200" dirty="0">
              <a:latin typeface="Times New Roman" pitchFamily="18" charset="0"/>
              <a:cs typeface="Times New Roman" pitchFamily="18" charset="0"/>
            </a:endParaRPr>
          </a:p>
          <a:p>
            <a:pPr>
              <a:lnSpc>
                <a:spcPct val="100000"/>
              </a:lnSpc>
              <a:spcBef>
                <a:spcPts val="45"/>
              </a:spcBef>
            </a:pPr>
            <a:endParaRPr sz="2500" dirty="0">
              <a:latin typeface="Times New Roman" pitchFamily="18" charset="0"/>
              <a:cs typeface="Times New Roman" pitchFamily="18" charset="0"/>
            </a:endParaRPr>
          </a:p>
          <a:p>
            <a:pPr marL="12700" algn="just">
              <a:lnSpc>
                <a:spcPct val="100000"/>
              </a:lnSpc>
            </a:pPr>
            <a:r>
              <a:rPr sz="2200" spc="-5" dirty="0">
                <a:latin typeface="Times New Roman" pitchFamily="18" charset="0"/>
                <a:cs typeface="Times New Roman" pitchFamily="18" charset="0"/>
              </a:rPr>
              <a:t>Each target market warrants </a:t>
            </a:r>
            <a:r>
              <a:rPr sz="2200" dirty="0">
                <a:latin typeface="Times New Roman" pitchFamily="18" charset="0"/>
                <a:cs typeface="Times New Roman" pitchFamily="18" charset="0"/>
              </a:rPr>
              <a:t>a </a:t>
            </a:r>
            <a:r>
              <a:rPr sz="2200" spc="-5" dirty="0">
                <a:latin typeface="Times New Roman" pitchFamily="18" charset="0"/>
                <a:cs typeface="Times New Roman" pitchFamily="18" charset="0"/>
              </a:rPr>
              <a:t>different advertising</a:t>
            </a:r>
            <a:r>
              <a:rPr sz="2200" spc="-20" dirty="0">
                <a:latin typeface="Times New Roman" pitchFamily="18" charset="0"/>
                <a:cs typeface="Times New Roman" pitchFamily="18" charset="0"/>
              </a:rPr>
              <a:t> </a:t>
            </a:r>
            <a:r>
              <a:rPr sz="2200" spc="-5" dirty="0">
                <a:latin typeface="Times New Roman" pitchFamily="18" charset="0"/>
                <a:cs typeface="Times New Roman" pitchFamily="18" charset="0"/>
              </a:rPr>
              <a:t>campaign.</a:t>
            </a:r>
            <a:endParaRPr sz="2200" dirty="0">
              <a:latin typeface="Times New Roman" pitchFamily="18" charset="0"/>
              <a:cs typeface="Times New Roman" pitchFamily="18" charset="0"/>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314576" y="155037"/>
            <a:ext cx="4394834" cy="505267"/>
          </a:xfrm>
          <a:prstGeom prst="rect">
            <a:avLst/>
          </a:prstGeom>
        </p:spPr>
        <p:txBody>
          <a:bodyPr vert="horz" wrap="square" lIns="0" tIns="12700" rIns="0" bIns="0" rtlCol="0">
            <a:spAutoFit/>
          </a:bodyPr>
          <a:lstStyle/>
          <a:p>
            <a:pPr marL="12700" algn="ctr">
              <a:lnSpc>
                <a:spcPct val="100000"/>
              </a:lnSpc>
              <a:spcBef>
                <a:spcPts val="100"/>
              </a:spcBef>
            </a:pPr>
            <a:r>
              <a:rPr sz="3200" dirty="0">
                <a:latin typeface="Algerian" pitchFamily="82" charset="0"/>
              </a:rPr>
              <a:t>Target response</a:t>
            </a:r>
          </a:p>
        </p:txBody>
      </p:sp>
      <p:sp>
        <p:nvSpPr>
          <p:cNvPr id="3" name="object 3"/>
          <p:cNvSpPr/>
          <p:nvPr/>
        </p:nvSpPr>
        <p:spPr>
          <a:xfrm>
            <a:off x="420369" y="908050"/>
            <a:ext cx="171450" cy="17145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420369" y="1647189"/>
            <a:ext cx="171450" cy="171450"/>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420369" y="2387600"/>
            <a:ext cx="171450" cy="171450"/>
          </a:xfrm>
          <a:prstGeom prst="rect">
            <a:avLst/>
          </a:prstGeom>
          <a:blipFill>
            <a:blip r:embed="rId2" cstate="print"/>
            <a:stretch>
              <a:fillRect/>
            </a:stretch>
          </a:blipFill>
        </p:spPr>
        <p:txBody>
          <a:bodyPr wrap="square" lIns="0" tIns="0" rIns="0" bIns="0" rtlCol="0"/>
          <a:lstStyle/>
          <a:p>
            <a:endParaRPr/>
          </a:p>
        </p:txBody>
      </p:sp>
      <p:sp>
        <p:nvSpPr>
          <p:cNvPr id="6" name="object 6"/>
          <p:cNvSpPr/>
          <p:nvPr/>
        </p:nvSpPr>
        <p:spPr>
          <a:xfrm>
            <a:off x="420369" y="5557520"/>
            <a:ext cx="171450" cy="171450"/>
          </a:xfrm>
          <a:prstGeom prst="rect">
            <a:avLst/>
          </a:prstGeom>
          <a:blipFill>
            <a:blip r:embed="rId2" cstate="print"/>
            <a:stretch>
              <a:fillRect/>
            </a:stretch>
          </a:blipFill>
        </p:spPr>
        <p:txBody>
          <a:bodyPr wrap="square" lIns="0" tIns="0" rIns="0" bIns="0" rtlCol="0"/>
          <a:lstStyle/>
          <a:p>
            <a:endParaRPr/>
          </a:p>
        </p:txBody>
      </p:sp>
      <p:sp>
        <p:nvSpPr>
          <p:cNvPr id="7" name="object 7"/>
          <p:cNvSpPr txBox="1"/>
          <p:nvPr/>
        </p:nvSpPr>
        <p:spPr>
          <a:xfrm>
            <a:off x="861061" y="814070"/>
            <a:ext cx="8905875" cy="5421356"/>
          </a:xfrm>
          <a:prstGeom prst="rect">
            <a:avLst/>
          </a:prstGeom>
        </p:spPr>
        <p:txBody>
          <a:bodyPr vert="horz" wrap="square" lIns="0" tIns="24765" rIns="0" bIns="0" rtlCol="0">
            <a:spAutoFit/>
          </a:bodyPr>
          <a:lstStyle/>
          <a:p>
            <a:pPr marL="12700" marR="335280">
              <a:lnSpc>
                <a:spcPts val="2630"/>
              </a:lnSpc>
              <a:spcBef>
                <a:spcPts val="195"/>
              </a:spcBef>
            </a:pPr>
            <a:r>
              <a:rPr sz="2200" spc="-5" dirty="0">
                <a:latin typeface="Times New Roman" pitchFamily="18" charset="0"/>
                <a:cs typeface="Times New Roman" pitchFamily="18" charset="0"/>
              </a:rPr>
              <a:t>Once target audience </a:t>
            </a:r>
            <a:r>
              <a:rPr sz="2200" dirty="0">
                <a:latin typeface="Times New Roman" pitchFamily="18" charset="0"/>
                <a:cs typeface="Times New Roman" pitchFamily="18" charset="0"/>
              </a:rPr>
              <a:t>is </a:t>
            </a:r>
            <a:r>
              <a:rPr sz="2200" spc="-5" dirty="0">
                <a:latin typeface="Times New Roman" pitchFamily="18" charset="0"/>
                <a:cs typeface="Times New Roman" pitchFamily="18" charset="0"/>
              </a:rPr>
              <a:t>decided the advertisers must decide the  response that is sought from the target</a:t>
            </a:r>
            <a:r>
              <a:rPr sz="2200" spc="15" dirty="0">
                <a:latin typeface="Times New Roman" pitchFamily="18" charset="0"/>
                <a:cs typeface="Times New Roman" pitchFamily="18" charset="0"/>
              </a:rPr>
              <a:t> </a:t>
            </a:r>
            <a:r>
              <a:rPr sz="2200" spc="-5" dirty="0">
                <a:latin typeface="Times New Roman" pitchFamily="18" charset="0"/>
                <a:cs typeface="Times New Roman" pitchFamily="18" charset="0"/>
              </a:rPr>
              <a:t>market.</a:t>
            </a:r>
            <a:endParaRPr sz="2200" dirty="0">
              <a:latin typeface="Times New Roman" pitchFamily="18" charset="0"/>
              <a:cs typeface="Times New Roman" pitchFamily="18" charset="0"/>
            </a:endParaRPr>
          </a:p>
          <a:p>
            <a:pPr marL="12700" marR="812800">
              <a:lnSpc>
                <a:spcPct val="100000"/>
              </a:lnSpc>
              <a:spcBef>
                <a:spcPts val="464"/>
              </a:spcBef>
            </a:pPr>
            <a:r>
              <a:rPr sz="2200" dirty="0">
                <a:latin typeface="Times New Roman" pitchFamily="18" charset="0"/>
                <a:cs typeface="Times New Roman" pitchFamily="18" charset="0"/>
              </a:rPr>
              <a:t>The </a:t>
            </a:r>
            <a:r>
              <a:rPr sz="2200" spc="-5" dirty="0">
                <a:latin typeface="Times New Roman" pitchFamily="18" charset="0"/>
                <a:cs typeface="Times New Roman" pitchFamily="18" charset="0"/>
              </a:rPr>
              <a:t>ultimate response </a:t>
            </a:r>
            <a:r>
              <a:rPr sz="2200" dirty="0">
                <a:latin typeface="Times New Roman" pitchFamily="18" charset="0"/>
                <a:cs typeface="Times New Roman" pitchFamily="18" charset="0"/>
              </a:rPr>
              <a:t>will be </a:t>
            </a:r>
            <a:r>
              <a:rPr sz="2200" spc="-5" dirty="0">
                <a:latin typeface="Times New Roman" pitchFamily="18" charset="0"/>
                <a:cs typeface="Times New Roman" pitchFamily="18" charset="0"/>
              </a:rPr>
              <a:t>the purchase behaviour, </a:t>
            </a:r>
            <a:r>
              <a:rPr sz="2200" dirty="0">
                <a:latin typeface="Times New Roman" pitchFamily="18" charset="0"/>
                <a:cs typeface="Times New Roman" pitchFamily="18" charset="0"/>
              </a:rPr>
              <a:t>which  </a:t>
            </a:r>
            <a:r>
              <a:rPr sz="2200" spc="-5" dirty="0">
                <a:latin typeface="Times New Roman" pitchFamily="18" charset="0"/>
                <a:cs typeface="Times New Roman" pitchFamily="18" charset="0"/>
              </a:rPr>
              <a:t>results from </a:t>
            </a:r>
            <a:r>
              <a:rPr sz="2200" dirty="0">
                <a:latin typeface="Times New Roman" pitchFamily="18" charset="0"/>
                <a:cs typeface="Times New Roman" pitchFamily="18" charset="0"/>
              </a:rPr>
              <a:t>a </a:t>
            </a:r>
            <a:r>
              <a:rPr sz="2200" spc="-5" dirty="0">
                <a:latin typeface="Times New Roman" pitchFamily="18" charset="0"/>
                <a:cs typeface="Times New Roman" pitchFamily="18" charset="0"/>
              </a:rPr>
              <a:t>long process </a:t>
            </a:r>
            <a:r>
              <a:rPr sz="2200" dirty="0">
                <a:latin typeface="Times New Roman" pitchFamily="18" charset="0"/>
                <a:cs typeface="Times New Roman" pitchFamily="18" charset="0"/>
              </a:rPr>
              <a:t>of </a:t>
            </a:r>
            <a:r>
              <a:rPr sz="2200" spc="-5" dirty="0">
                <a:latin typeface="Times New Roman" pitchFamily="18" charset="0"/>
                <a:cs typeface="Times New Roman" pitchFamily="18" charset="0"/>
              </a:rPr>
              <a:t>consumer decision</a:t>
            </a:r>
            <a:r>
              <a:rPr sz="2200" spc="-15" dirty="0">
                <a:latin typeface="Times New Roman" pitchFamily="18" charset="0"/>
                <a:cs typeface="Times New Roman" pitchFamily="18" charset="0"/>
              </a:rPr>
              <a:t> </a:t>
            </a:r>
            <a:r>
              <a:rPr sz="2200" spc="-5" dirty="0">
                <a:latin typeface="Times New Roman" pitchFamily="18" charset="0"/>
                <a:cs typeface="Times New Roman" pitchFamily="18" charset="0"/>
              </a:rPr>
              <a:t>making.</a:t>
            </a:r>
            <a:endParaRPr sz="2200" dirty="0">
              <a:latin typeface="Times New Roman" pitchFamily="18" charset="0"/>
              <a:cs typeface="Times New Roman" pitchFamily="18" charset="0"/>
            </a:endParaRPr>
          </a:p>
          <a:p>
            <a:pPr marL="12700" marR="5080">
              <a:lnSpc>
                <a:spcPct val="100000"/>
              </a:lnSpc>
              <a:spcBef>
                <a:spcPts val="550"/>
              </a:spcBef>
            </a:pPr>
            <a:r>
              <a:rPr sz="2200" spc="-5" dirty="0">
                <a:latin typeface="Times New Roman" pitchFamily="18" charset="0"/>
                <a:cs typeface="Times New Roman" pitchFamily="18" charset="0"/>
              </a:rPr>
              <a:t>Any member of the target audience can </a:t>
            </a:r>
            <a:r>
              <a:rPr sz="2200" dirty="0">
                <a:latin typeface="Times New Roman" pitchFamily="18" charset="0"/>
                <a:cs typeface="Times New Roman" pitchFamily="18" charset="0"/>
              </a:rPr>
              <a:t>be in </a:t>
            </a:r>
            <a:r>
              <a:rPr sz="2200" spc="-5" dirty="0">
                <a:latin typeface="Times New Roman" pitchFamily="18" charset="0"/>
                <a:cs typeface="Times New Roman" pitchFamily="18" charset="0"/>
              </a:rPr>
              <a:t>any </a:t>
            </a:r>
            <a:r>
              <a:rPr sz="2200" dirty="0">
                <a:latin typeface="Times New Roman" pitchFamily="18" charset="0"/>
                <a:cs typeface="Times New Roman" pitchFamily="18" charset="0"/>
              </a:rPr>
              <a:t>of </a:t>
            </a:r>
            <a:r>
              <a:rPr sz="2200" spc="-5" dirty="0">
                <a:latin typeface="Times New Roman" pitchFamily="18" charset="0"/>
                <a:cs typeface="Times New Roman" pitchFamily="18" charset="0"/>
              </a:rPr>
              <a:t>the six </a:t>
            </a:r>
            <a:r>
              <a:rPr sz="2200" spc="-10" dirty="0">
                <a:latin typeface="Times New Roman" pitchFamily="18" charset="0"/>
                <a:cs typeface="Times New Roman" pitchFamily="18" charset="0"/>
              </a:rPr>
              <a:t>buyer’s  </a:t>
            </a:r>
            <a:r>
              <a:rPr sz="2200" spc="-5" dirty="0">
                <a:latin typeface="Times New Roman" pitchFamily="18" charset="0"/>
                <a:cs typeface="Times New Roman" pitchFamily="18" charset="0"/>
              </a:rPr>
              <a:t>readiness states</a:t>
            </a:r>
            <a:endParaRPr sz="2200" dirty="0">
              <a:latin typeface="Times New Roman" pitchFamily="18" charset="0"/>
              <a:cs typeface="Times New Roman" pitchFamily="18" charset="0"/>
            </a:endParaRPr>
          </a:p>
          <a:p>
            <a:pPr marL="469900" indent="-454025">
              <a:lnSpc>
                <a:spcPct val="100000"/>
              </a:lnSpc>
              <a:spcBef>
                <a:spcPts val="550"/>
              </a:spcBef>
              <a:buSzPct val="75000"/>
              <a:buAutoNum type="romanLcPeriod"/>
              <a:tabLst>
                <a:tab pos="469265" algn="l"/>
                <a:tab pos="469900" algn="l"/>
              </a:tabLst>
            </a:pPr>
            <a:r>
              <a:rPr sz="2200" spc="-5" dirty="0">
                <a:latin typeface="Times New Roman" pitchFamily="18" charset="0"/>
                <a:cs typeface="Times New Roman" pitchFamily="18" charset="0"/>
              </a:rPr>
              <a:t>Awareness</a:t>
            </a:r>
            <a:endParaRPr sz="2200" dirty="0">
              <a:latin typeface="Times New Roman" pitchFamily="18" charset="0"/>
              <a:cs typeface="Times New Roman" pitchFamily="18" charset="0"/>
            </a:endParaRPr>
          </a:p>
          <a:p>
            <a:pPr marL="469900" indent="-454025">
              <a:lnSpc>
                <a:spcPct val="100000"/>
              </a:lnSpc>
              <a:spcBef>
                <a:spcPts val="550"/>
              </a:spcBef>
              <a:buSzPct val="75000"/>
              <a:buAutoNum type="romanLcPeriod"/>
              <a:tabLst>
                <a:tab pos="469265" algn="l"/>
                <a:tab pos="469900" algn="l"/>
              </a:tabLst>
            </a:pPr>
            <a:r>
              <a:rPr sz="2200" spc="-5" dirty="0">
                <a:latin typeface="Times New Roman" pitchFamily="18" charset="0"/>
                <a:cs typeface="Times New Roman" pitchFamily="18" charset="0"/>
              </a:rPr>
              <a:t>Knowledge</a:t>
            </a:r>
            <a:endParaRPr sz="2200" dirty="0">
              <a:latin typeface="Times New Roman" pitchFamily="18" charset="0"/>
              <a:cs typeface="Times New Roman" pitchFamily="18" charset="0"/>
            </a:endParaRPr>
          </a:p>
          <a:p>
            <a:pPr marL="469900" indent="-454025">
              <a:lnSpc>
                <a:spcPct val="100000"/>
              </a:lnSpc>
              <a:spcBef>
                <a:spcPts val="550"/>
              </a:spcBef>
              <a:buSzPct val="75000"/>
              <a:buAutoNum type="romanLcPeriod"/>
              <a:tabLst>
                <a:tab pos="469265" algn="l"/>
                <a:tab pos="469900" algn="l"/>
              </a:tabLst>
            </a:pPr>
            <a:r>
              <a:rPr sz="2200" spc="-5" dirty="0">
                <a:latin typeface="Times New Roman" pitchFamily="18" charset="0"/>
                <a:cs typeface="Times New Roman" pitchFamily="18" charset="0"/>
              </a:rPr>
              <a:t>Liking</a:t>
            </a:r>
            <a:endParaRPr sz="2200" dirty="0">
              <a:latin typeface="Times New Roman" pitchFamily="18" charset="0"/>
              <a:cs typeface="Times New Roman" pitchFamily="18" charset="0"/>
            </a:endParaRPr>
          </a:p>
          <a:p>
            <a:pPr marL="469900" indent="-454025">
              <a:lnSpc>
                <a:spcPct val="100000"/>
              </a:lnSpc>
              <a:spcBef>
                <a:spcPts val="550"/>
              </a:spcBef>
              <a:buSzPct val="75000"/>
              <a:buAutoNum type="romanLcPeriod"/>
              <a:tabLst>
                <a:tab pos="469265" algn="l"/>
                <a:tab pos="469900" algn="l"/>
              </a:tabLst>
            </a:pPr>
            <a:r>
              <a:rPr sz="2200" spc="-5" dirty="0">
                <a:latin typeface="Times New Roman" pitchFamily="18" charset="0"/>
                <a:cs typeface="Times New Roman" pitchFamily="18" charset="0"/>
              </a:rPr>
              <a:t>Preference</a:t>
            </a:r>
            <a:endParaRPr sz="2200" dirty="0">
              <a:latin typeface="Times New Roman" pitchFamily="18" charset="0"/>
              <a:cs typeface="Times New Roman" pitchFamily="18" charset="0"/>
            </a:endParaRPr>
          </a:p>
          <a:p>
            <a:pPr marL="469900" indent="-454025">
              <a:lnSpc>
                <a:spcPct val="100000"/>
              </a:lnSpc>
              <a:spcBef>
                <a:spcPts val="550"/>
              </a:spcBef>
              <a:buSzPct val="75000"/>
              <a:buAutoNum type="romanLcPeriod"/>
              <a:tabLst>
                <a:tab pos="469265" algn="l"/>
                <a:tab pos="469900" algn="l"/>
              </a:tabLst>
            </a:pPr>
            <a:r>
              <a:rPr sz="2200" spc="-5" dirty="0">
                <a:latin typeface="Times New Roman" pitchFamily="18" charset="0"/>
                <a:cs typeface="Times New Roman" pitchFamily="18" charset="0"/>
              </a:rPr>
              <a:t>Conviction</a:t>
            </a:r>
            <a:endParaRPr sz="2200" dirty="0">
              <a:latin typeface="Times New Roman" pitchFamily="18" charset="0"/>
              <a:cs typeface="Times New Roman" pitchFamily="18" charset="0"/>
            </a:endParaRPr>
          </a:p>
          <a:p>
            <a:pPr marL="469900" indent="-454025">
              <a:lnSpc>
                <a:spcPct val="100000"/>
              </a:lnSpc>
              <a:spcBef>
                <a:spcPts val="540"/>
              </a:spcBef>
              <a:buSzPct val="75000"/>
              <a:buAutoNum type="romanLcPeriod"/>
              <a:tabLst>
                <a:tab pos="469265" algn="l"/>
                <a:tab pos="469900" algn="l"/>
              </a:tabLst>
            </a:pPr>
            <a:r>
              <a:rPr sz="2200" spc="-5" dirty="0">
                <a:latin typeface="Times New Roman" pitchFamily="18" charset="0"/>
                <a:cs typeface="Times New Roman" pitchFamily="18" charset="0"/>
              </a:rPr>
              <a:t>Action.</a:t>
            </a:r>
            <a:endParaRPr sz="2200" dirty="0">
              <a:latin typeface="Times New Roman" pitchFamily="18" charset="0"/>
              <a:cs typeface="Times New Roman" pitchFamily="18" charset="0"/>
            </a:endParaRPr>
          </a:p>
          <a:p>
            <a:pPr marL="12700" marR="286385">
              <a:lnSpc>
                <a:spcPct val="100000"/>
              </a:lnSpc>
              <a:spcBef>
                <a:spcPts val="550"/>
              </a:spcBef>
            </a:pPr>
            <a:r>
              <a:rPr sz="2200" dirty="0">
                <a:latin typeface="Times New Roman" pitchFamily="18" charset="0"/>
                <a:cs typeface="Times New Roman" pitchFamily="18" charset="0"/>
              </a:rPr>
              <a:t>The </a:t>
            </a:r>
            <a:r>
              <a:rPr sz="2200" spc="-5" dirty="0">
                <a:latin typeface="Times New Roman" pitchFamily="18" charset="0"/>
                <a:cs typeface="Times New Roman" pitchFamily="18" charset="0"/>
              </a:rPr>
              <a:t>advertisers need to know </a:t>
            </a:r>
            <a:r>
              <a:rPr sz="2200" dirty="0">
                <a:latin typeface="Times New Roman" pitchFamily="18" charset="0"/>
                <a:cs typeface="Times New Roman" pitchFamily="18" charset="0"/>
              </a:rPr>
              <a:t>in which </a:t>
            </a:r>
            <a:r>
              <a:rPr sz="2200" spc="-5" dirty="0">
                <a:latin typeface="Times New Roman" pitchFamily="18" charset="0"/>
                <a:cs typeface="Times New Roman" pitchFamily="18" charset="0"/>
              </a:rPr>
              <a:t>state the target audience  stands at the present time and to </a:t>
            </a:r>
            <a:r>
              <a:rPr sz="2200" dirty="0">
                <a:latin typeface="Times New Roman" pitchFamily="18" charset="0"/>
                <a:cs typeface="Times New Roman" pitchFamily="18" charset="0"/>
              </a:rPr>
              <a:t>which </a:t>
            </a:r>
            <a:r>
              <a:rPr sz="2200" spc="-5" dirty="0">
                <a:latin typeface="Times New Roman" pitchFamily="18" charset="0"/>
                <a:cs typeface="Times New Roman" pitchFamily="18" charset="0"/>
              </a:rPr>
              <a:t>state it should </a:t>
            </a:r>
            <a:r>
              <a:rPr sz="2200" dirty="0">
                <a:latin typeface="Times New Roman" pitchFamily="18" charset="0"/>
                <a:cs typeface="Times New Roman" pitchFamily="18" charset="0"/>
              </a:rPr>
              <a:t>be </a:t>
            </a:r>
            <a:r>
              <a:rPr sz="2200" spc="-5" dirty="0">
                <a:latin typeface="Times New Roman" pitchFamily="18" charset="0"/>
                <a:cs typeface="Times New Roman" pitchFamily="18" charset="0"/>
              </a:rPr>
              <a:t>moved  through ad</a:t>
            </a:r>
            <a:r>
              <a:rPr sz="2200" dirty="0">
                <a:latin typeface="Times New Roman" pitchFamily="18" charset="0"/>
                <a:cs typeface="Times New Roman" pitchFamily="18" charset="0"/>
              </a:rPr>
              <a:t> </a:t>
            </a:r>
            <a:r>
              <a:rPr sz="2200" spc="-5" dirty="0">
                <a:latin typeface="Times New Roman" pitchFamily="18" charset="0"/>
                <a:cs typeface="Times New Roman" pitchFamily="18" charset="0"/>
              </a:rPr>
              <a:t>campaigns.</a:t>
            </a:r>
            <a:endParaRPr sz="2200" dirty="0">
              <a:latin typeface="Times New Roman" pitchFamily="18" charset="0"/>
              <a:cs typeface="Times New Roman" pitchFamily="18" charset="0"/>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00150" y="155037"/>
            <a:ext cx="7629525" cy="505267"/>
          </a:xfrm>
          <a:prstGeom prst="rect">
            <a:avLst/>
          </a:prstGeom>
        </p:spPr>
        <p:txBody>
          <a:bodyPr vert="horz" wrap="square" lIns="0" tIns="12700" rIns="0" bIns="0" rtlCol="0">
            <a:spAutoFit/>
          </a:bodyPr>
          <a:lstStyle/>
          <a:p>
            <a:pPr marL="12700" algn="ctr">
              <a:lnSpc>
                <a:spcPct val="100000"/>
              </a:lnSpc>
              <a:spcBef>
                <a:spcPts val="100"/>
              </a:spcBef>
            </a:pPr>
            <a:r>
              <a:rPr sz="3200" b="0" dirty="0">
                <a:latin typeface="Algerian" pitchFamily="82" charset="0"/>
              </a:rPr>
              <a:t>Target reach and frequency</a:t>
            </a:r>
          </a:p>
        </p:txBody>
      </p:sp>
      <p:sp>
        <p:nvSpPr>
          <p:cNvPr id="3" name="object 3"/>
          <p:cNvSpPr/>
          <p:nvPr/>
        </p:nvSpPr>
        <p:spPr>
          <a:xfrm>
            <a:off x="420369" y="941069"/>
            <a:ext cx="171450" cy="17145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420369" y="1747520"/>
            <a:ext cx="171450" cy="171450"/>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420369" y="2555239"/>
            <a:ext cx="171450" cy="171450"/>
          </a:xfrm>
          <a:prstGeom prst="rect">
            <a:avLst/>
          </a:prstGeom>
          <a:blipFill>
            <a:blip r:embed="rId2" cstate="print"/>
            <a:stretch>
              <a:fillRect/>
            </a:stretch>
          </a:blipFill>
        </p:spPr>
        <p:txBody>
          <a:bodyPr wrap="square" lIns="0" tIns="0" rIns="0" bIns="0" rtlCol="0"/>
          <a:lstStyle/>
          <a:p>
            <a:endParaRPr/>
          </a:p>
        </p:txBody>
      </p:sp>
      <p:sp>
        <p:nvSpPr>
          <p:cNvPr id="6" name="object 6"/>
          <p:cNvSpPr/>
          <p:nvPr/>
        </p:nvSpPr>
        <p:spPr>
          <a:xfrm>
            <a:off x="420369" y="3361690"/>
            <a:ext cx="171450" cy="171450"/>
          </a:xfrm>
          <a:prstGeom prst="rect">
            <a:avLst/>
          </a:prstGeom>
          <a:blipFill>
            <a:blip r:embed="rId2" cstate="print"/>
            <a:stretch>
              <a:fillRect/>
            </a:stretch>
          </a:blipFill>
        </p:spPr>
        <p:txBody>
          <a:bodyPr wrap="square" lIns="0" tIns="0" rIns="0" bIns="0" rtlCol="0"/>
          <a:lstStyle/>
          <a:p>
            <a:endParaRPr/>
          </a:p>
        </p:txBody>
      </p:sp>
      <p:sp>
        <p:nvSpPr>
          <p:cNvPr id="7" name="object 7"/>
          <p:cNvSpPr/>
          <p:nvPr/>
        </p:nvSpPr>
        <p:spPr>
          <a:xfrm>
            <a:off x="877569" y="4179570"/>
            <a:ext cx="151130" cy="151130"/>
          </a:xfrm>
          <a:prstGeom prst="rect">
            <a:avLst/>
          </a:prstGeom>
          <a:blipFill>
            <a:blip r:embed="rId3" cstate="print"/>
            <a:stretch>
              <a:fillRect/>
            </a:stretch>
          </a:blipFill>
        </p:spPr>
        <p:txBody>
          <a:bodyPr wrap="square" lIns="0" tIns="0" rIns="0" bIns="0" rtlCol="0"/>
          <a:lstStyle/>
          <a:p>
            <a:endParaRPr/>
          </a:p>
        </p:txBody>
      </p:sp>
      <p:sp>
        <p:nvSpPr>
          <p:cNvPr id="8" name="object 8"/>
          <p:cNvSpPr/>
          <p:nvPr/>
        </p:nvSpPr>
        <p:spPr>
          <a:xfrm>
            <a:off x="877569" y="4617720"/>
            <a:ext cx="151130" cy="151130"/>
          </a:xfrm>
          <a:prstGeom prst="rect">
            <a:avLst/>
          </a:prstGeom>
          <a:blipFill>
            <a:blip r:embed="rId3" cstate="print"/>
            <a:stretch>
              <a:fillRect/>
            </a:stretch>
          </a:blipFill>
        </p:spPr>
        <p:txBody>
          <a:bodyPr wrap="square" lIns="0" tIns="0" rIns="0" bIns="0" rtlCol="0"/>
          <a:lstStyle/>
          <a:p>
            <a:endParaRPr/>
          </a:p>
        </p:txBody>
      </p:sp>
      <p:sp>
        <p:nvSpPr>
          <p:cNvPr id="9" name="object 9"/>
          <p:cNvSpPr/>
          <p:nvPr/>
        </p:nvSpPr>
        <p:spPr>
          <a:xfrm>
            <a:off x="877569" y="5425440"/>
            <a:ext cx="151130" cy="151130"/>
          </a:xfrm>
          <a:prstGeom prst="rect">
            <a:avLst/>
          </a:prstGeom>
          <a:blipFill>
            <a:blip r:embed="rId3" cstate="print"/>
            <a:stretch>
              <a:fillRect/>
            </a:stretch>
          </a:blipFill>
        </p:spPr>
        <p:txBody>
          <a:bodyPr wrap="square" lIns="0" tIns="0" rIns="0" bIns="0" rtlCol="0"/>
          <a:lstStyle/>
          <a:p>
            <a:endParaRPr/>
          </a:p>
        </p:txBody>
      </p:sp>
      <p:sp>
        <p:nvSpPr>
          <p:cNvPr id="10" name="object 10"/>
          <p:cNvSpPr/>
          <p:nvPr/>
        </p:nvSpPr>
        <p:spPr>
          <a:xfrm>
            <a:off x="877569" y="5863590"/>
            <a:ext cx="151130" cy="151130"/>
          </a:xfrm>
          <a:prstGeom prst="rect">
            <a:avLst/>
          </a:prstGeom>
          <a:blipFill>
            <a:blip r:embed="rId3" cstate="print"/>
            <a:stretch>
              <a:fillRect/>
            </a:stretch>
          </a:blipFill>
        </p:spPr>
        <p:txBody>
          <a:bodyPr wrap="square" lIns="0" tIns="0" rIns="0" bIns="0" rtlCol="0"/>
          <a:lstStyle/>
          <a:p>
            <a:endParaRPr/>
          </a:p>
        </p:txBody>
      </p:sp>
      <p:sp>
        <p:nvSpPr>
          <p:cNvPr id="11" name="object 11"/>
          <p:cNvSpPr txBox="1"/>
          <p:nvPr/>
        </p:nvSpPr>
        <p:spPr>
          <a:xfrm>
            <a:off x="750569" y="814071"/>
            <a:ext cx="9113520" cy="5036763"/>
          </a:xfrm>
          <a:prstGeom prst="rect">
            <a:avLst/>
          </a:prstGeom>
        </p:spPr>
        <p:txBody>
          <a:bodyPr vert="horz" wrap="square" lIns="0" tIns="12700" rIns="0" bIns="0" rtlCol="0">
            <a:spAutoFit/>
          </a:bodyPr>
          <a:lstStyle/>
          <a:p>
            <a:pPr marL="12700" marR="5080">
              <a:lnSpc>
                <a:spcPct val="109800"/>
              </a:lnSpc>
              <a:spcBef>
                <a:spcPts val="100"/>
              </a:spcBef>
            </a:pPr>
            <a:r>
              <a:rPr sz="2200" spc="-5" dirty="0">
                <a:latin typeface="Times New Roman" pitchFamily="18" charset="0"/>
                <a:cs typeface="Times New Roman" pitchFamily="18" charset="0"/>
              </a:rPr>
              <a:t>Determination </a:t>
            </a:r>
            <a:r>
              <a:rPr sz="2200" dirty="0">
                <a:latin typeface="Times New Roman" pitchFamily="18" charset="0"/>
                <a:cs typeface="Times New Roman" pitchFamily="18" charset="0"/>
              </a:rPr>
              <a:t>of </a:t>
            </a:r>
            <a:r>
              <a:rPr sz="2200" spc="-5" dirty="0">
                <a:latin typeface="Times New Roman" pitchFamily="18" charset="0"/>
                <a:cs typeface="Times New Roman" pitchFamily="18" charset="0"/>
              </a:rPr>
              <a:t>optimal target reach and frequency is important, </a:t>
            </a:r>
            <a:r>
              <a:rPr sz="2200" dirty="0">
                <a:latin typeface="Times New Roman" pitchFamily="18" charset="0"/>
                <a:cs typeface="Times New Roman" pitchFamily="18" charset="0"/>
              </a:rPr>
              <a:t>as  </a:t>
            </a:r>
            <a:r>
              <a:rPr sz="2200" spc="-5" dirty="0">
                <a:latin typeface="Times New Roman" pitchFamily="18" charset="0"/>
                <a:cs typeface="Times New Roman" pitchFamily="18" charset="0"/>
              </a:rPr>
              <a:t>funds are</a:t>
            </a:r>
            <a:r>
              <a:rPr sz="2200" dirty="0">
                <a:latin typeface="Times New Roman" pitchFamily="18" charset="0"/>
                <a:cs typeface="Times New Roman" pitchFamily="18" charset="0"/>
              </a:rPr>
              <a:t> </a:t>
            </a:r>
            <a:r>
              <a:rPr sz="2200" spc="-5" dirty="0">
                <a:latin typeface="Times New Roman" pitchFamily="18" charset="0"/>
                <a:cs typeface="Times New Roman" pitchFamily="18" charset="0"/>
              </a:rPr>
              <a:t>limited.</a:t>
            </a:r>
            <a:endParaRPr sz="2200" dirty="0">
              <a:latin typeface="Times New Roman" pitchFamily="18" charset="0"/>
              <a:cs typeface="Times New Roman" pitchFamily="18" charset="0"/>
            </a:endParaRPr>
          </a:p>
          <a:p>
            <a:pPr marL="12700" marR="154940">
              <a:lnSpc>
                <a:spcPct val="109800"/>
              </a:lnSpc>
              <a:spcBef>
                <a:spcPts val="550"/>
              </a:spcBef>
            </a:pPr>
            <a:r>
              <a:rPr sz="2200" spc="-5" dirty="0">
                <a:latin typeface="Times New Roman" pitchFamily="18" charset="0"/>
                <a:cs typeface="Times New Roman" pitchFamily="18" charset="0"/>
              </a:rPr>
              <a:t>Decision needs to be taken as to how many exposures are required  to create the desired response in </a:t>
            </a:r>
            <a:r>
              <a:rPr sz="2200" dirty="0">
                <a:latin typeface="Times New Roman" pitchFamily="18" charset="0"/>
                <a:cs typeface="Times New Roman" pitchFamily="18" charset="0"/>
              </a:rPr>
              <a:t>a </a:t>
            </a:r>
            <a:r>
              <a:rPr sz="2200" spc="-5" dirty="0">
                <a:latin typeface="Times New Roman" pitchFamily="18" charset="0"/>
                <a:cs typeface="Times New Roman" pitchFamily="18" charset="0"/>
              </a:rPr>
              <a:t>given market.</a:t>
            </a:r>
            <a:endParaRPr sz="2200" dirty="0">
              <a:latin typeface="Times New Roman" pitchFamily="18" charset="0"/>
              <a:cs typeface="Times New Roman" pitchFamily="18" charset="0"/>
            </a:endParaRPr>
          </a:p>
          <a:p>
            <a:pPr marL="12700" marR="264795">
              <a:lnSpc>
                <a:spcPct val="109800"/>
              </a:lnSpc>
              <a:spcBef>
                <a:spcPts val="560"/>
              </a:spcBef>
            </a:pPr>
            <a:r>
              <a:rPr sz="2200" spc="-10" dirty="0">
                <a:latin typeface="Times New Roman" pitchFamily="18" charset="0"/>
                <a:cs typeface="Times New Roman" pitchFamily="18" charset="0"/>
              </a:rPr>
              <a:t>One </a:t>
            </a:r>
            <a:r>
              <a:rPr sz="2200" spc="-5" dirty="0">
                <a:latin typeface="Times New Roman" pitchFamily="18" charset="0"/>
                <a:cs typeface="Times New Roman" pitchFamily="18" charset="0"/>
              </a:rPr>
              <a:t>exposure could </a:t>
            </a:r>
            <a:r>
              <a:rPr sz="2200" dirty="0">
                <a:latin typeface="Times New Roman" pitchFamily="18" charset="0"/>
                <a:cs typeface="Times New Roman" pitchFamily="18" charset="0"/>
              </a:rPr>
              <a:t>be </a:t>
            </a:r>
            <a:r>
              <a:rPr sz="2200" spc="-5" dirty="0">
                <a:latin typeface="Times New Roman" pitchFamily="18" charset="0"/>
                <a:cs typeface="Times New Roman" pitchFamily="18" charset="0"/>
              </a:rPr>
              <a:t>enough to create awareness but it may not  be enough to convert </a:t>
            </a:r>
            <a:r>
              <a:rPr sz="2200" dirty="0">
                <a:latin typeface="Times New Roman" pitchFamily="18" charset="0"/>
                <a:cs typeface="Times New Roman" pitchFamily="18" charset="0"/>
              </a:rPr>
              <a:t>a </a:t>
            </a:r>
            <a:r>
              <a:rPr sz="2200" spc="-5" dirty="0">
                <a:latin typeface="Times New Roman" pitchFamily="18" charset="0"/>
                <a:cs typeface="Times New Roman" pitchFamily="18" charset="0"/>
              </a:rPr>
              <a:t>person’s awareness into</a:t>
            </a:r>
            <a:r>
              <a:rPr sz="2200" spc="5" dirty="0">
                <a:latin typeface="Times New Roman" pitchFamily="18" charset="0"/>
                <a:cs typeface="Times New Roman" pitchFamily="18" charset="0"/>
              </a:rPr>
              <a:t> </a:t>
            </a:r>
            <a:r>
              <a:rPr sz="2200" spc="-5" dirty="0">
                <a:latin typeface="Times New Roman" pitchFamily="18" charset="0"/>
                <a:cs typeface="Times New Roman" pitchFamily="18" charset="0"/>
              </a:rPr>
              <a:t>preference.</a:t>
            </a:r>
            <a:endParaRPr sz="2200" dirty="0">
              <a:latin typeface="Times New Roman" pitchFamily="18" charset="0"/>
              <a:cs typeface="Times New Roman" pitchFamily="18" charset="0"/>
            </a:endParaRPr>
          </a:p>
          <a:p>
            <a:pPr marL="12700" marR="278765">
              <a:lnSpc>
                <a:spcPct val="109800"/>
              </a:lnSpc>
              <a:spcBef>
                <a:spcPts val="555"/>
              </a:spcBef>
            </a:pPr>
            <a:r>
              <a:rPr sz="2200" spc="-5" dirty="0">
                <a:latin typeface="Times New Roman" pitchFamily="18" charset="0"/>
                <a:cs typeface="Times New Roman" pitchFamily="18" charset="0"/>
              </a:rPr>
              <a:t>While setting advertising objectives the following aspects must be  covered:</a:t>
            </a:r>
            <a:endParaRPr sz="2200" dirty="0">
              <a:latin typeface="Times New Roman" pitchFamily="18" charset="0"/>
              <a:cs typeface="Times New Roman" pitchFamily="18" charset="0"/>
            </a:endParaRPr>
          </a:p>
          <a:p>
            <a:pPr marL="412115">
              <a:lnSpc>
                <a:spcPct val="100000"/>
              </a:lnSpc>
              <a:spcBef>
                <a:spcPts val="819"/>
              </a:spcBef>
            </a:pPr>
            <a:r>
              <a:rPr sz="2200" spc="-5" dirty="0">
                <a:latin typeface="Times New Roman" pitchFamily="18" charset="0"/>
                <a:cs typeface="Times New Roman" pitchFamily="18" charset="0"/>
              </a:rPr>
              <a:t>Specifically state the basic message to </a:t>
            </a:r>
            <a:r>
              <a:rPr sz="2200" dirty="0">
                <a:latin typeface="Times New Roman" pitchFamily="18" charset="0"/>
                <a:cs typeface="Times New Roman" pitchFamily="18" charset="0"/>
              </a:rPr>
              <a:t>be</a:t>
            </a:r>
            <a:r>
              <a:rPr sz="2200" spc="-20" dirty="0">
                <a:latin typeface="Times New Roman" pitchFamily="18" charset="0"/>
                <a:cs typeface="Times New Roman" pitchFamily="18" charset="0"/>
              </a:rPr>
              <a:t> </a:t>
            </a:r>
            <a:r>
              <a:rPr sz="2200" spc="-5" dirty="0">
                <a:latin typeface="Times New Roman" pitchFamily="18" charset="0"/>
                <a:cs typeface="Times New Roman" pitchFamily="18" charset="0"/>
              </a:rPr>
              <a:t>sent</a:t>
            </a:r>
            <a:endParaRPr sz="2200" dirty="0">
              <a:latin typeface="Times New Roman" pitchFamily="18" charset="0"/>
              <a:cs typeface="Times New Roman" pitchFamily="18" charset="0"/>
            </a:endParaRPr>
          </a:p>
          <a:p>
            <a:pPr marL="412115" marR="532765">
              <a:lnSpc>
                <a:spcPct val="109800"/>
              </a:lnSpc>
              <a:spcBef>
                <a:spcPts val="550"/>
              </a:spcBef>
              <a:tabLst>
                <a:tab pos="3405504" algn="l"/>
              </a:tabLst>
            </a:pPr>
            <a:r>
              <a:rPr sz="2200" spc="-5" dirty="0">
                <a:latin typeface="Times New Roman" pitchFamily="18" charset="0"/>
                <a:cs typeface="Times New Roman" pitchFamily="18" charset="0"/>
              </a:rPr>
              <a:t>Detail</a:t>
            </a:r>
            <a:r>
              <a:rPr sz="2200" dirty="0">
                <a:latin typeface="Times New Roman" pitchFamily="18" charset="0"/>
                <a:cs typeface="Times New Roman" pitchFamily="18" charset="0"/>
              </a:rPr>
              <a:t> </a:t>
            </a:r>
            <a:r>
              <a:rPr sz="2200" spc="-5" dirty="0">
                <a:latin typeface="Times New Roman" pitchFamily="18" charset="0"/>
                <a:cs typeface="Times New Roman" pitchFamily="18" charset="0"/>
              </a:rPr>
              <a:t>the</a:t>
            </a:r>
            <a:r>
              <a:rPr sz="2200" spc="10" dirty="0">
                <a:latin typeface="Times New Roman" pitchFamily="18" charset="0"/>
                <a:cs typeface="Times New Roman" pitchFamily="18" charset="0"/>
              </a:rPr>
              <a:t> </a:t>
            </a:r>
            <a:r>
              <a:rPr sz="2200" spc="-5" dirty="0">
                <a:latin typeface="Times New Roman" pitchFamily="18" charset="0"/>
                <a:cs typeface="Times New Roman" pitchFamily="18" charset="0"/>
              </a:rPr>
              <a:t>description	of the audience intended to </a:t>
            </a:r>
            <a:r>
              <a:rPr sz="2200" spc="-10" dirty="0">
                <a:latin typeface="Times New Roman" pitchFamily="18" charset="0"/>
                <a:cs typeface="Times New Roman" pitchFamily="18" charset="0"/>
              </a:rPr>
              <a:t>receive </a:t>
            </a:r>
            <a:r>
              <a:rPr sz="2200" spc="-5" dirty="0">
                <a:latin typeface="Times New Roman" pitchFamily="18" charset="0"/>
                <a:cs typeface="Times New Roman" pitchFamily="18" charset="0"/>
              </a:rPr>
              <a:t>the  message</a:t>
            </a:r>
            <a:endParaRPr sz="2200" dirty="0">
              <a:latin typeface="Times New Roman" pitchFamily="18" charset="0"/>
              <a:cs typeface="Times New Roman" pitchFamily="18" charset="0"/>
            </a:endParaRPr>
          </a:p>
          <a:p>
            <a:pPr marL="412115" marR="1151255">
              <a:lnSpc>
                <a:spcPts val="3460"/>
              </a:lnSpc>
              <a:spcBef>
                <a:spcPts val="240"/>
              </a:spcBef>
            </a:pPr>
            <a:r>
              <a:rPr sz="2200" spc="-5" dirty="0">
                <a:latin typeface="Times New Roman" pitchFamily="18" charset="0"/>
                <a:cs typeface="Times New Roman" pitchFamily="18" charset="0"/>
              </a:rPr>
              <a:t>Explicitly state the intended effect </a:t>
            </a:r>
            <a:r>
              <a:rPr sz="2200" dirty="0">
                <a:latin typeface="Times New Roman" pitchFamily="18" charset="0"/>
                <a:cs typeface="Times New Roman" pitchFamily="18" charset="0"/>
              </a:rPr>
              <a:t>on </a:t>
            </a:r>
            <a:r>
              <a:rPr sz="2200" spc="-5" dirty="0">
                <a:latin typeface="Times New Roman" pitchFamily="18" charset="0"/>
                <a:cs typeface="Times New Roman" pitchFamily="18" charset="0"/>
              </a:rPr>
              <a:t>the audience  Detail </a:t>
            </a:r>
            <a:r>
              <a:rPr sz="2200" dirty="0">
                <a:latin typeface="Times New Roman" pitchFamily="18" charset="0"/>
                <a:cs typeface="Times New Roman" pitchFamily="18" charset="0"/>
              </a:rPr>
              <a:t>on </a:t>
            </a:r>
            <a:r>
              <a:rPr sz="2200" spc="-5" dirty="0">
                <a:latin typeface="Times New Roman" pitchFamily="18" charset="0"/>
                <a:cs typeface="Times New Roman" pitchFamily="18" charset="0"/>
              </a:rPr>
              <a:t>how the campaigns success may be</a:t>
            </a:r>
            <a:r>
              <a:rPr sz="2200" spc="-15" dirty="0">
                <a:latin typeface="Times New Roman" pitchFamily="18" charset="0"/>
                <a:cs typeface="Times New Roman" pitchFamily="18" charset="0"/>
              </a:rPr>
              <a:t> </a:t>
            </a:r>
            <a:r>
              <a:rPr sz="2200" spc="-5" dirty="0">
                <a:latin typeface="Times New Roman" pitchFamily="18" charset="0"/>
                <a:cs typeface="Times New Roman" pitchFamily="18" charset="0"/>
              </a:rPr>
              <a:t>measured.</a:t>
            </a:r>
            <a:endParaRPr sz="2200" dirty="0">
              <a:latin typeface="Times New Roman" pitchFamily="18" charset="0"/>
              <a:cs typeface="Times New Roman" pitchFamily="18" charset="0"/>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0" y="152401"/>
            <a:ext cx="10287000" cy="997709"/>
          </a:xfrm>
          <a:prstGeom prst="rect">
            <a:avLst/>
          </a:prstGeom>
        </p:spPr>
        <p:txBody>
          <a:bodyPr vert="horz" wrap="square" lIns="0" tIns="12700" rIns="0" bIns="0" rtlCol="0">
            <a:spAutoFit/>
          </a:bodyPr>
          <a:lstStyle/>
          <a:p>
            <a:pPr marL="817880" marR="5080" indent="-805180" algn="ctr">
              <a:lnSpc>
                <a:spcPct val="100000"/>
              </a:lnSpc>
              <a:spcBef>
                <a:spcPts val="100"/>
              </a:spcBef>
              <a:tabLst>
                <a:tab pos="1579880" algn="l"/>
              </a:tabLst>
            </a:pPr>
            <a:r>
              <a:rPr sz="3200" b="0" dirty="0">
                <a:latin typeface="Algerian" pitchFamily="82" charset="0"/>
              </a:rPr>
              <a:t>The Influence of Advertising </a:t>
            </a:r>
            <a:br>
              <a:rPr lang="en-US" sz="3200" b="0" dirty="0">
                <a:latin typeface="Algerian" pitchFamily="82" charset="0"/>
              </a:rPr>
            </a:br>
            <a:r>
              <a:rPr sz="3200" b="0" dirty="0">
                <a:latin typeface="Algerian" pitchFamily="82" charset="0"/>
              </a:rPr>
              <a:t> on	Desired Behavior</a:t>
            </a:r>
          </a:p>
        </p:txBody>
      </p:sp>
      <p:sp>
        <p:nvSpPr>
          <p:cNvPr id="3" name="object 3"/>
          <p:cNvSpPr txBox="1"/>
          <p:nvPr/>
        </p:nvSpPr>
        <p:spPr>
          <a:xfrm>
            <a:off x="771525" y="1295400"/>
            <a:ext cx="9113996" cy="3862596"/>
          </a:xfrm>
          <a:prstGeom prst="rect">
            <a:avLst/>
          </a:prstGeom>
        </p:spPr>
        <p:txBody>
          <a:bodyPr vert="horz" wrap="square" lIns="0" tIns="12700" rIns="0" bIns="0" rtlCol="0">
            <a:spAutoFit/>
          </a:bodyPr>
          <a:lstStyle/>
          <a:p>
            <a:pPr marL="298450" marR="5080" indent="-285750">
              <a:lnSpc>
                <a:spcPct val="100000"/>
              </a:lnSpc>
              <a:spcBef>
                <a:spcPts val="100"/>
              </a:spcBef>
            </a:pPr>
            <a:r>
              <a:rPr sz="2800" dirty="0">
                <a:latin typeface="Times New Roman" pitchFamily="18" charset="0"/>
                <a:cs typeface="Times New Roman" pitchFamily="18" charset="0"/>
              </a:rPr>
              <a:t> </a:t>
            </a:r>
            <a:endParaRPr lang="en-US" sz="2800" dirty="0">
              <a:latin typeface="Times New Roman" pitchFamily="18" charset="0"/>
              <a:cs typeface="Times New Roman" pitchFamily="18" charset="0"/>
            </a:endParaRPr>
          </a:p>
          <a:p>
            <a:pPr marL="298450" marR="5080" indent="-285750">
              <a:lnSpc>
                <a:spcPct val="100000"/>
              </a:lnSpc>
              <a:spcBef>
                <a:spcPts val="100"/>
              </a:spcBef>
            </a:pPr>
            <a:r>
              <a:rPr lang="en-US" sz="2800" dirty="0">
                <a:latin typeface="Times New Roman" pitchFamily="18" charset="0"/>
                <a:cs typeface="Times New Roman" pitchFamily="18" charset="0"/>
              </a:rPr>
              <a:t>Advertising </a:t>
            </a:r>
            <a:r>
              <a:rPr sz="2800" dirty="0">
                <a:latin typeface="Times New Roman" pitchFamily="18" charset="0"/>
                <a:cs typeface="Times New Roman" pitchFamily="18" charset="0"/>
              </a:rPr>
              <a:t>is not as effective in directly evoking desired  action -‘Purchase’</a:t>
            </a:r>
          </a:p>
          <a:p>
            <a:pPr marL="12700">
              <a:lnSpc>
                <a:spcPct val="100000"/>
              </a:lnSpc>
              <a:spcBef>
                <a:spcPts val="700"/>
              </a:spcBef>
              <a:tabLst>
                <a:tab pos="2298065" algn="l"/>
              </a:tabLst>
            </a:pPr>
            <a:r>
              <a:rPr sz="2800" i="1" dirty="0">
                <a:latin typeface="Times New Roman" pitchFamily="18" charset="0"/>
                <a:cs typeface="Times New Roman" pitchFamily="18" charset="0"/>
              </a:rPr>
              <a:t>Advertising	</a:t>
            </a:r>
            <a:r>
              <a:rPr lang="en-US" sz="2800" i="1" dirty="0">
                <a:latin typeface="Times New Roman" pitchFamily="18" charset="0"/>
                <a:cs typeface="Times New Roman" pitchFamily="18" charset="0"/>
              </a:rPr>
              <a:t>   </a:t>
            </a:r>
            <a:r>
              <a:rPr sz="2800" b="1" dirty="0">
                <a:latin typeface="Times New Roman" pitchFamily="18" charset="0"/>
                <a:cs typeface="Times New Roman" pitchFamily="18" charset="0"/>
              </a:rPr>
              <a:t>causal intervening response</a:t>
            </a:r>
            <a:endParaRPr sz="2800" dirty="0">
              <a:latin typeface="Times New Roman" pitchFamily="18" charset="0"/>
              <a:cs typeface="Times New Roman" pitchFamily="18" charset="0"/>
            </a:endParaRPr>
          </a:p>
          <a:p>
            <a:pPr>
              <a:lnSpc>
                <a:spcPct val="100000"/>
              </a:lnSpc>
              <a:spcBef>
                <a:spcPts val="40"/>
              </a:spcBef>
            </a:pPr>
            <a:endParaRPr sz="3450" dirty="0">
              <a:latin typeface="Times New Roman" pitchFamily="18" charset="0"/>
              <a:cs typeface="Times New Roman" pitchFamily="18" charset="0"/>
            </a:endParaRPr>
          </a:p>
          <a:p>
            <a:pPr marL="12700" indent="2286000">
              <a:lnSpc>
                <a:spcPct val="100000"/>
              </a:lnSpc>
              <a:spcBef>
                <a:spcPts val="5"/>
              </a:spcBef>
              <a:tabLst>
                <a:tab pos="6862445" algn="l"/>
              </a:tabLst>
            </a:pPr>
            <a:r>
              <a:rPr sz="2800" b="1" dirty="0">
                <a:latin typeface="Times New Roman" pitchFamily="18" charset="0"/>
                <a:cs typeface="Times New Roman" pitchFamily="18" charset="0"/>
              </a:rPr>
              <a:t>desired behavioral response	</a:t>
            </a:r>
            <a:r>
              <a:rPr lang="en-US" sz="2800" b="1" dirty="0">
                <a:latin typeface="Times New Roman" pitchFamily="18" charset="0"/>
                <a:cs typeface="Times New Roman" pitchFamily="18" charset="0"/>
              </a:rPr>
              <a:t> </a:t>
            </a:r>
            <a:r>
              <a:rPr sz="2800" i="1" dirty="0">
                <a:latin typeface="Times New Roman" pitchFamily="18" charset="0"/>
                <a:cs typeface="Times New Roman" pitchFamily="18" charset="0"/>
              </a:rPr>
              <a:t>Sales</a:t>
            </a:r>
            <a:endParaRPr sz="2800" dirty="0">
              <a:latin typeface="Times New Roman" pitchFamily="18" charset="0"/>
              <a:cs typeface="Times New Roman" pitchFamily="18" charset="0"/>
            </a:endParaRPr>
          </a:p>
          <a:p>
            <a:pPr marL="298450" marR="488315" indent="-285750">
              <a:lnSpc>
                <a:spcPct val="100000"/>
              </a:lnSpc>
              <a:spcBef>
                <a:spcPts val="5"/>
              </a:spcBef>
            </a:pPr>
            <a:r>
              <a:rPr lang="en-US" sz="4100" dirty="0">
                <a:latin typeface="Times New Roman" pitchFamily="18" charset="0"/>
                <a:cs typeface="Times New Roman" pitchFamily="18" charset="0"/>
              </a:rPr>
              <a:t>	</a:t>
            </a:r>
            <a:r>
              <a:rPr sz="2800" dirty="0">
                <a:latin typeface="Times New Roman" pitchFamily="18" charset="0"/>
                <a:cs typeface="Times New Roman" pitchFamily="18" charset="0"/>
              </a:rPr>
              <a:t>Sales Promotions, DM &amp; Retail Advertising should be  used in conjunction with Advertising to drive sales</a:t>
            </a:r>
            <a:r>
              <a:rPr lang="en-US" sz="2800" dirty="0">
                <a:latin typeface="Times New Roman" pitchFamily="18" charset="0"/>
                <a:cs typeface="Times New Roman" pitchFamily="18" charset="0"/>
              </a:rPr>
              <a:t>.</a:t>
            </a:r>
            <a:endParaRPr sz="2800" dirty="0">
              <a:latin typeface="Times New Roman" pitchFamily="18" charset="0"/>
              <a:cs typeface="Times New Roman" pitchFamily="18" charset="0"/>
            </a:endParaRPr>
          </a:p>
        </p:txBody>
      </p:sp>
      <p:grpSp>
        <p:nvGrpSpPr>
          <p:cNvPr id="4" name="object 4"/>
          <p:cNvGrpSpPr/>
          <p:nvPr/>
        </p:nvGrpSpPr>
        <p:grpSpPr>
          <a:xfrm>
            <a:off x="2571750" y="2819400"/>
            <a:ext cx="685800" cy="228600"/>
            <a:chOff x="2286000" y="3238500"/>
            <a:chExt cx="457200" cy="152400"/>
          </a:xfrm>
        </p:grpSpPr>
        <p:sp>
          <p:nvSpPr>
            <p:cNvPr id="5" name="object 5"/>
            <p:cNvSpPr/>
            <p:nvPr/>
          </p:nvSpPr>
          <p:spPr>
            <a:xfrm flipV="1">
              <a:off x="2286000" y="3238500"/>
              <a:ext cx="386080" cy="114300"/>
            </a:xfrm>
            <a:custGeom>
              <a:avLst/>
              <a:gdLst/>
              <a:ahLst/>
              <a:cxnLst/>
              <a:rect l="l" t="t" r="r" b="b"/>
              <a:pathLst>
                <a:path w="386080">
                  <a:moveTo>
                    <a:pt x="0" y="0"/>
                  </a:moveTo>
                  <a:lnTo>
                    <a:pt x="386080" y="0"/>
                  </a:lnTo>
                </a:path>
              </a:pathLst>
            </a:custGeom>
            <a:ln w="8890">
              <a:solidFill>
                <a:srgbClr val="000000"/>
              </a:solidFill>
            </a:ln>
          </p:spPr>
          <p:txBody>
            <a:bodyPr wrap="square" lIns="0" tIns="0" rIns="0" bIns="0" rtlCol="0"/>
            <a:lstStyle/>
            <a:p>
              <a:endParaRPr/>
            </a:p>
          </p:txBody>
        </p:sp>
        <p:sp>
          <p:nvSpPr>
            <p:cNvPr id="6" name="object 6"/>
            <p:cNvSpPr/>
            <p:nvPr/>
          </p:nvSpPr>
          <p:spPr>
            <a:xfrm>
              <a:off x="2667000" y="3314700"/>
              <a:ext cx="76200" cy="76200"/>
            </a:xfrm>
            <a:custGeom>
              <a:avLst/>
              <a:gdLst/>
              <a:ahLst/>
              <a:cxnLst/>
              <a:rect l="l" t="t" r="r" b="b"/>
              <a:pathLst>
                <a:path w="76200" h="76200">
                  <a:moveTo>
                    <a:pt x="0" y="0"/>
                  </a:moveTo>
                  <a:lnTo>
                    <a:pt x="0" y="76200"/>
                  </a:lnTo>
                  <a:lnTo>
                    <a:pt x="76200" y="38100"/>
                  </a:lnTo>
                  <a:lnTo>
                    <a:pt x="0" y="0"/>
                  </a:lnTo>
                  <a:close/>
                </a:path>
              </a:pathLst>
            </a:custGeom>
            <a:solidFill>
              <a:srgbClr val="000000"/>
            </a:solidFill>
          </p:spPr>
          <p:txBody>
            <a:bodyPr wrap="square" lIns="0" tIns="0" rIns="0" bIns="0" rtlCol="0"/>
            <a:lstStyle/>
            <a:p>
              <a:endParaRPr/>
            </a:p>
          </p:txBody>
        </p:sp>
      </p:grpSp>
      <p:grpSp>
        <p:nvGrpSpPr>
          <p:cNvPr id="7" name="object 7"/>
          <p:cNvGrpSpPr/>
          <p:nvPr/>
        </p:nvGrpSpPr>
        <p:grpSpPr>
          <a:xfrm>
            <a:off x="5143500" y="3124200"/>
            <a:ext cx="171450" cy="609600"/>
            <a:chOff x="4457700" y="3581400"/>
            <a:chExt cx="76200" cy="457200"/>
          </a:xfrm>
        </p:grpSpPr>
        <p:sp>
          <p:nvSpPr>
            <p:cNvPr id="8" name="object 8"/>
            <p:cNvSpPr/>
            <p:nvPr/>
          </p:nvSpPr>
          <p:spPr>
            <a:xfrm>
              <a:off x="4495800" y="3581400"/>
              <a:ext cx="0" cy="386080"/>
            </a:xfrm>
            <a:custGeom>
              <a:avLst/>
              <a:gdLst/>
              <a:ahLst/>
              <a:cxnLst/>
              <a:rect l="l" t="t" r="r" b="b"/>
              <a:pathLst>
                <a:path h="386079">
                  <a:moveTo>
                    <a:pt x="0" y="0"/>
                  </a:moveTo>
                  <a:lnTo>
                    <a:pt x="0" y="386080"/>
                  </a:lnTo>
                </a:path>
              </a:pathLst>
            </a:custGeom>
            <a:ln w="8890">
              <a:solidFill>
                <a:srgbClr val="000000"/>
              </a:solidFill>
            </a:ln>
          </p:spPr>
          <p:txBody>
            <a:bodyPr wrap="square" lIns="0" tIns="0" rIns="0" bIns="0" rtlCol="0"/>
            <a:lstStyle/>
            <a:p>
              <a:endParaRPr/>
            </a:p>
          </p:txBody>
        </p:sp>
        <p:sp>
          <p:nvSpPr>
            <p:cNvPr id="9" name="object 9"/>
            <p:cNvSpPr/>
            <p:nvPr/>
          </p:nvSpPr>
          <p:spPr>
            <a:xfrm>
              <a:off x="4457700" y="3962400"/>
              <a:ext cx="76200" cy="76200"/>
            </a:xfrm>
            <a:custGeom>
              <a:avLst/>
              <a:gdLst/>
              <a:ahLst/>
              <a:cxnLst/>
              <a:rect l="l" t="t" r="r" b="b"/>
              <a:pathLst>
                <a:path w="76200" h="76200">
                  <a:moveTo>
                    <a:pt x="76200" y="0"/>
                  </a:moveTo>
                  <a:lnTo>
                    <a:pt x="0" y="0"/>
                  </a:lnTo>
                  <a:lnTo>
                    <a:pt x="38100" y="76200"/>
                  </a:lnTo>
                  <a:lnTo>
                    <a:pt x="76200" y="0"/>
                  </a:lnTo>
                  <a:close/>
                </a:path>
              </a:pathLst>
            </a:custGeom>
            <a:solidFill>
              <a:srgbClr val="000000"/>
            </a:solidFill>
          </p:spPr>
          <p:txBody>
            <a:bodyPr wrap="square" lIns="0" tIns="0" rIns="0" bIns="0" rtlCol="0"/>
            <a:lstStyle/>
            <a:p>
              <a:endParaRPr/>
            </a:p>
          </p:txBody>
        </p:sp>
      </p:grpSp>
      <p:grpSp>
        <p:nvGrpSpPr>
          <p:cNvPr id="10" name="object 10"/>
          <p:cNvGrpSpPr/>
          <p:nvPr/>
        </p:nvGrpSpPr>
        <p:grpSpPr>
          <a:xfrm>
            <a:off x="6819900" y="3810000"/>
            <a:ext cx="685800" cy="152400"/>
            <a:chOff x="7162800" y="4229100"/>
            <a:chExt cx="381000" cy="76200"/>
          </a:xfrm>
        </p:grpSpPr>
        <p:sp>
          <p:nvSpPr>
            <p:cNvPr id="11" name="object 11"/>
            <p:cNvSpPr/>
            <p:nvPr/>
          </p:nvSpPr>
          <p:spPr>
            <a:xfrm>
              <a:off x="7162800" y="4267200"/>
              <a:ext cx="309880" cy="0"/>
            </a:xfrm>
            <a:custGeom>
              <a:avLst/>
              <a:gdLst/>
              <a:ahLst/>
              <a:cxnLst/>
              <a:rect l="l" t="t" r="r" b="b"/>
              <a:pathLst>
                <a:path w="309879">
                  <a:moveTo>
                    <a:pt x="0" y="0"/>
                  </a:moveTo>
                  <a:lnTo>
                    <a:pt x="309879" y="0"/>
                  </a:lnTo>
                </a:path>
              </a:pathLst>
            </a:custGeom>
            <a:ln w="8890">
              <a:solidFill>
                <a:srgbClr val="000000"/>
              </a:solidFill>
            </a:ln>
          </p:spPr>
          <p:txBody>
            <a:bodyPr wrap="square" lIns="0" tIns="0" rIns="0" bIns="0" rtlCol="0"/>
            <a:lstStyle/>
            <a:p>
              <a:endParaRPr/>
            </a:p>
          </p:txBody>
        </p:sp>
        <p:sp>
          <p:nvSpPr>
            <p:cNvPr id="12" name="object 12"/>
            <p:cNvSpPr/>
            <p:nvPr/>
          </p:nvSpPr>
          <p:spPr>
            <a:xfrm>
              <a:off x="7467600" y="4229100"/>
              <a:ext cx="76200" cy="76200"/>
            </a:xfrm>
            <a:custGeom>
              <a:avLst/>
              <a:gdLst/>
              <a:ahLst/>
              <a:cxnLst/>
              <a:rect l="l" t="t" r="r" b="b"/>
              <a:pathLst>
                <a:path w="76200" h="76200">
                  <a:moveTo>
                    <a:pt x="0" y="0"/>
                  </a:moveTo>
                  <a:lnTo>
                    <a:pt x="0" y="76200"/>
                  </a:lnTo>
                  <a:lnTo>
                    <a:pt x="76200" y="38100"/>
                  </a:lnTo>
                  <a:lnTo>
                    <a:pt x="0" y="0"/>
                  </a:lnTo>
                  <a:close/>
                </a:path>
              </a:pathLst>
            </a:custGeom>
            <a:solidFill>
              <a:srgbClr val="000000"/>
            </a:solidFill>
          </p:spPr>
          <p:txBody>
            <a:bodyPr wrap="square" lIns="0" tIns="0" rIns="0" bIns="0" rtlCol="0"/>
            <a:lstStyle/>
            <a:p>
              <a:endParaRPr/>
            </a:p>
          </p:txBody>
        </p:sp>
      </p:gr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885950" y="2057400"/>
            <a:ext cx="2828925" cy="1008380"/>
          </a:xfrm>
          <a:prstGeom prst="rect">
            <a:avLst/>
          </a:prstGeom>
          <a:ln w="9344">
            <a:solidFill>
              <a:srgbClr val="D91E27"/>
            </a:solidFill>
          </a:ln>
        </p:spPr>
        <p:txBody>
          <a:bodyPr vert="horz" wrap="square" lIns="0" tIns="46990" rIns="0" bIns="0" rtlCol="0">
            <a:spAutoFit/>
          </a:bodyPr>
          <a:lstStyle/>
          <a:p>
            <a:pPr marL="89535" marR="195580" algn="just">
              <a:lnSpc>
                <a:spcPct val="100000"/>
              </a:lnSpc>
              <a:spcBef>
                <a:spcPts val="370"/>
              </a:spcBef>
            </a:pPr>
            <a:r>
              <a:rPr sz="2000" b="1" spc="-5" dirty="0">
                <a:latin typeface="Times New Roman"/>
                <a:cs typeface="Times New Roman"/>
              </a:rPr>
              <a:t>Secondary </a:t>
            </a:r>
            <a:r>
              <a:rPr sz="2000" b="1" spc="5" dirty="0">
                <a:latin typeface="Times New Roman"/>
                <a:cs typeface="Times New Roman"/>
              </a:rPr>
              <a:t>Demand</a:t>
            </a:r>
            <a:r>
              <a:rPr sz="2000" spc="5" dirty="0">
                <a:latin typeface="Times New Roman"/>
                <a:cs typeface="Times New Roman"/>
              </a:rPr>
              <a:t>-  </a:t>
            </a:r>
            <a:r>
              <a:rPr sz="2000" dirty="0">
                <a:latin typeface="Times New Roman"/>
                <a:cs typeface="Times New Roman"/>
              </a:rPr>
              <a:t>New </a:t>
            </a:r>
            <a:r>
              <a:rPr sz="2000" spc="-5" dirty="0">
                <a:latin typeface="Times New Roman"/>
                <a:cs typeface="Times New Roman"/>
              </a:rPr>
              <a:t>customers </a:t>
            </a:r>
            <a:r>
              <a:rPr sz="2000" dirty="0">
                <a:latin typeface="Times New Roman"/>
                <a:cs typeface="Times New Roman"/>
              </a:rPr>
              <a:t>using  </a:t>
            </a:r>
            <a:r>
              <a:rPr sz="2000" spc="-5" dirty="0">
                <a:latin typeface="Times New Roman"/>
                <a:cs typeface="Times New Roman"/>
              </a:rPr>
              <a:t>other</a:t>
            </a:r>
            <a:r>
              <a:rPr sz="2000" spc="5" dirty="0">
                <a:latin typeface="Times New Roman"/>
                <a:cs typeface="Times New Roman"/>
              </a:rPr>
              <a:t> </a:t>
            </a:r>
            <a:r>
              <a:rPr sz="2000" dirty="0">
                <a:latin typeface="Times New Roman"/>
                <a:cs typeface="Times New Roman"/>
              </a:rPr>
              <a:t>brands</a:t>
            </a:r>
            <a:endParaRPr sz="2000">
              <a:latin typeface="Times New Roman"/>
              <a:cs typeface="Times New Roman"/>
            </a:endParaRPr>
          </a:p>
        </p:txBody>
      </p:sp>
      <p:sp>
        <p:nvSpPr>
          <p:cNvPr id="3" name="object 3"/>
          <p:cNvSpPr txBox="1"/>
          <p:nvPr/>
        </p:nvSpPr>
        <p:spPr>
          <a:xfrm>
            <a:off x="4786312" y="2396490"/>
            <a:ext cx="273605" cy="330200"/>
          </a:xfrm>
          <a:prstGeom prst="rect">
            <a:avLst/>
          </a:prstGeom>
        </p:spPr>
        <p:txBody>
          <a:bodyPr vert="horz" wrap="square" lIns="0" tIns="12700" rIns="0" bIns="0" rtlCol="0">
            <a:spAutoFit/>
          </a:bodyPr>
          <a:lstStyle/>
          <a:p>
            <a:pPr marL="12700">
              <a:lnSpc>
                <a:spcPct val="100000"/>
              </a:lnSpc>
              <a:spcBef>
                <a:spcPts val="100"/>
              </a:spcBef>
              <a:tabLst>
                <a:tab pos="229870" algn="l"/>
              </a:tabLst>
            </a:pPr>
            <a:r>
              <a:rPr sz="2000" u="sng" dirty="0">
                <a:uFill>
                  <a:solidFill>
                    <a:srgbClr val="000000"/>
                  </a:solidFill>
                </a:uFill>
                <a:latin typeface="Times New Roman"/>
                <a:cs typeface="Times New Roman"/>
              </a:rPr>
              <a:t> 	</a:t>
            </a:r>
            <a:endParaRPr sz="2000">
              <a:latin typeface="Times New Roman"/>
              <a:cs typeface="Times New Roman"/>
            </a:endParaRPr>
          </a:p>
        </p:txBody>
      </p:sp>
      <p:sp>
        <p:nvSpPr>
          <p:cNvPr id="4" name="object 4"/>
          <p:cNvSpPr txBox="1"/>
          <p:nvPr/>
        </p:nvSpPr>
        <p:spPr>
          <a:xfrm>
            <a:off x="4700589" y="3590290"/>
            <a:ext cx="445056" cy="330200"/>
          </a:xfrm>
          <a:prstGeom prst="rect">
            <a:avLst/>
          </a:prstGeom>
        </p:spPr>
        <p:txBody>
          <a:bodyPr vert="horz" wrap="square" lIns="0" tIns="12700" rIns="0" bIns="0" rtlCol="0">
            <a:spAutoFit/>
          </a:bodyPr>
          <a:lstStyle/>
          <a:p>
            <a:pPr marL="12700">
              <a:lnSpc>
                <a:spcPct val="100000"/>
              </a:lnSpc>
              <a:spcBef>
                <a:spcPts val="100"/>
              </a:spcBef>
              <a:tabLst>
                <a:tab pos="382270" algn="l"/>
              </a:tabLst>
            </a:pPr>
            <a:r>
              <a:rPr sz="2000" u="sng" dirty="0">
                <a:uFill>
                  <a:solidFill>
                    <a:srgbClr val="000000"/>
                  </a:solidFill>
                </a:uFill>
                <a:latin typeface="Times New Roman"/>
                <a:cs typeface="Times New Roman"/>
              </a:rPr>
              <a:t> 	</a:t>
            </a:r>
            <a:endParaRPr sz="2000">
              <a:latin typeface="Times New Roman"/>
              <a:cs typeface="Times New Roman"/>
            </a:endParaRPr>
          </a:p>
        </p:txBody>
      </p:sp>
      <p:sp>
        <p:nvSpPr>
          <p:cNvPr id="5" name="object 5"/>
          <p:cNvSpPr txBox="1"/>
          <p:nvPr/>
        </p:nvSpPr>
        <p:spPr>
          <a:xfrm>
            <a:off x="2057400" y="3556000"/>
            <a:ext cx="2657475" cy="663002"/>
          </a:xfrm>
          <a:prstGeom prst="rect">
            <a:avLst/>
          </a:prstGeom>
          <a:ln w="9344">
            <a:solidFill>
              <a:srgbClr val="D91E27"/>
            </a:solidFill>
          </a:ln>
        </p:spPr>
        <p:txBody>
          <a:bodyPr vert="horz" wrap="square" lIns="0" tIns="46990" rIns="0" bIns="0" rtlCol="0">
            <a:spAutoFit/>
          </a:bodyPr>
          <a:lstStyle/>
          <a:p>
            <a:pPr marL="89535" marR="207645">
              <a:lnSpc>
                <a:spcPct val="100000"/>
              </a:lnSpc>
              <a:spcBef>
                <a:spcPts val="370"/>
              </a:spcBef>
            </a:pPr>
            <a:r>
              <a:rPr sz="2000" b="1" spc="-5" dirty="0">
                <a:latin typeface="Times New Roman"/>
                <a:cs typeface="Times New Roman"/>
              </a:rPr>
              <a:t>Existing</a:t>
            </a:r>
            <a:r>
              <a:rPr sz="2000" b="1" spc="-65" dirty="0">
                <a:latin typeface="Times New Roman"/>
                <a:cs typeface="Times New Roman"/>
              </a:rPr>
              <a:t> </a:t>
            </a:r>
            <a:r>
              <a:rPr sz="2000" b="1" dirty="0">
                <a:latin typeface="Times New Roman"/>
                <a:cs typeface="Times New Roman"/>
              </a:rPr>
              <a:t>customers  Loyalty</a:t>
            </a:r>
            <a:endParaRPr sz="2000">
              <a:latin typeface="Times New Roman"/>
              <a:cs typeface="Times New Roman"/>
            </a:endParaRPr>
          </a:p>
        </p:txBody>
      </p:sp>
      <p:sp>
        <p:nvSpPr>
          <p:cNvPr id="6" name="object 6"/>
          <p:cNvSpPr txBox="1"/>
          <p:nvPr/>
        </p:nvSpPr>
        <p:spPr>
          <a:xfrm>
            <a:off x="4786314" y="4885690"/>
            <a:ext cx="530781" cy="330200"/>
          </a:xfrm>
          <a:prstGeom prst="rect">
            <a:avLst/>
          </a:prstGeom>
        </p:spPr>
        <p:txBody>
          <a:bodyPr vert="horz" wrap="square" lIns="0" tIns="12700" rIns="0" bIns="0" rtlCol="0">
            <a:spAutoFit/>
          </a:bodyPr>
          <a:lstStyle/>
          <a:p>
            <a:pPr marL="12700">
              <a:lnSpc>
                <a:spcPct val="100000"/>
              </a:lnSpc>
              <a:spcBef>
                <a:spcPts val="100"/>
              </a:spcBef>
              <a:tabLst>
                <a:tab pos="458470" algn="l"/>
              </a:tabLst>
            </a:pPr>
            <a:r>
              <a:rPr sz="2000" u="sng" dirty="0">
                <a:uFill>
                  <a:solidFill>
                    <a:srgbClr val="000000"/>
                  </a:solidFill>
                </a:uFill>
                <a:latin typeface="Times New Roman"/>
                <a:cs typeface="Times New Roman"/>
              </a:rPr>
              <a:t> 	</a:t>
            </a:r>
            <a:endParaRPr sz="2000">
              <a:latin typeface="Times New Roman"/>
              <a:cs typeface="Times New Roman"/>
            </a:endParaRPr>
          </a:p>
        </p:txBody>
      </p:sp>
      <p:sp>
        <p:nvSpPr>
          <p:cNvPr id="7" name="object 7"/>
          <p:cNvSpPr txBox="1"/>
          <p:nvPr/>
        </p:nvSpPr>
        <p:spPr>
          <a:xfrm>
            <a:off x="1543050" y="4851400"/>
            <a:ext cx="3257550" cy="663002"/>
          </a:xfrm>
          <a:prstGeom prst="rect">
            <a:avLst/>
          </a:prstGeom>
          <a:ln w="9344">
            <a:solidFill>
              <a:srgbClr val="D91E27"/>
            </a:solidFill>
          </a:ln>
        </p:spPr>
        <p:txBody>
          <a:bodyPr vert="horz" wrap="square" lIns="0" tIns="46990" rIns="0" bIns="0" rtlCol="0">
            <a:spAutoFit/>
          </a:bodyPr>
          <a:lstStyle/>
          <a:p>
            <a:pPr marL="89535" marR="149225">
              <a:lnSpc>
                <a:spcPct val="100000"/>
              </a:lnSpc>
              <a:spcBef>
                <a:spcPts val="370"/>
              </a:spcBef>
            </a:pPr>
            <a:r>
              <a:rPr sz="2000" b="1" dirty="0">
                <a:latin typeface="Times New Roman"/>
                <a:cs typeface="Times New Roman"/>
              </a:rPr>
              <a:t>More consumption</a:t>
            </a:r>
            <a:r>
              <a:rPr sz="2000" b="1" spc="-60" dirty="0">
                <a:latin typeface="Times New Roman"/>
                <a:cs typeface="Times New Roman"/>
              </a:rPr>
              <a:t> </a:t>
            </a:r>
            <a:r>
              <a:rPr sz="2000" dirty="0">
                <a:latin typeface="Times New Roman"/>
                <a:cs typeface="Times New Roman"/>
              </a:rPr>
              <a:t>news  uses </a:t>
            </a:r>
            <a:r>
              <a:rPr sz="2000" spc="-5" dirty="0">
                <a:latin typeface="Times New Roman"/>
                <a:cs typeface="Times New Roman"/>
              </a:rPr>
              <a:t>and more</a:t>
            </a:r>
            <a:r>
              <a:rPr sz="2000" spc="-10" dirty="0">
                <a:latin typeface="Times New Roman"/>
                <a:cs typeface="Times New Roman"/>
              </a:rPr>
              <a:t> </a:t>
            </a:r>
            <a:r>
              <a:rPr sz="2000" dirty="0">
                <a:latin typeface="Times New Roman"/>
                <a:cs typeface="Times New Roman"/>
              </a:rPr>
              <a:t>usage</a:t>
            </a:r>
            <a:endParaRPr sz="2000">
              <a:latin typeface="Times New Roman"/>
              <a:cs typeface="Times New Roman"/>
            </a:endParaRPr>
          </a:p>
        </p:txBody>
      </p:sp>
      <p:sp>
        <p:nvSpPr>
          <p:cNvPr id="8" name="object 8"/>
          <p:cNvSpPr txBox="1"/>
          <p:nvPr/>
        </p:nvSpPr>
        <p:spPr>
          <a:xfrm>
            <a:off x="7115175" y="2438402"/>
            <a:ext cx="1971675" cy="1923219"/>
          </a:xfrm>
          <a:prstGeom prst="rect">
            <a:avLst/>
          </a:prstGeom>
          <a:solidFill>
            <a:srgbClr val="D91E27"/>
          </a:solidFill>
          <a:ln w="9344">
            <a:solidFill>
              <a:srgbClr val="000000"/>
            </a:solidFill>
          </a:ln>
        </p:spPr>
        <p:txBody>
          <a:bodyPr vert="horz" wrap="square" lIns="0" tIns="266065" rIns="0" bIns="0" rtlCol="0">
            <a:spAutoFit/>
          </a:bodyPr>
          <a:lstStyle/>
          <a:p>
            <a:pPr marL="166370" marR="233045" indent="-77470" algn="just">
              <a:lnSpc>
                <a:spcPct val="112000"/>
              </a:lnSpc>
              <a:spcBef>
                <a:spcPts val="2095"/>
              </a:spcBef>
            </a:pPr>
            <a:r>
              <a:rPr sz="2400" b="1" spc="-5" dirty="0">
                <a:solidFill>
                  <a:srgbClr val="FFFFFF"/>
                </a:solidFill>
                <a:latin typeface="Times New Roman"/>
                <a:cs typeface="Times New Roman"/>
              </a:rPr>
              <a:t>B</a:t>
            </a:r>
            <a:r>
              <a:rPr sz="2400" b="1" dirty="0">
                <a:solidFill>
                  <a:srgbClr val="FFFFFF"/>
                </a:solidFill>
                <a:latin typeface="Times New Roman"/>
                <a:cs typeface="Times New Roman"/>
              </a:rPr>
              <a:t>e</a:t>
            </a:r>
            <a:r>
              <a:rPr sz="2400" b="1" spc="-10" dirty="0">
                <a:solidFill>
                  <a:srgbClr val="FFFFFF"/>
                </a:solidFill>
                <a:latin typeface="Times New Roman"/>
                <a:cs typeface="Times New Roman"/>
              </a:rPr>
              <a:t>h</a:t>
            </a:r>
            <a:r>
              <a:rPr sz="2400" b="1" dirty="0">
                <a:solidFill>
                  <a:srgbClr val="FFFFFF"/>
                </a:solidFill>
                <a:latin typeface="Times New Roman"/>
                <a:cs typeface="Times New Roman"/>
              </a:rPr>
              <a:t>avioral  </a:t>
            </a:r>
            <a:r>
              <a:rPr sz="2400" b="1" spc="-15" dirty="0">
                <a:solidFill>
                  <a:srgbClr val="FFFFFF"/>
                </a:solidFill>
                <a:latin typeface="Times New Roman"/>
                <a:cs typeface="Times New Roman"/>
              </a:rPr>
              <a:t>R</a:t>
            </a:r>
            <a:r>
              <a:rPr sz="2400" b="1" dirty="0">
                <a:solidFill>
                  <a:srgbClr val="FFFFFF"/>
                </a:solidFill>
                <a:latin typeface="Times New Roman"/>
                <a:cs typeface="Times New Roman"/>
              </a:rPr>
              <a:t>es</a:t>
            </a:r>
            <a:r>
              <a:rPr sz="2400" b="1" spc="-10" dirty="0">
                <a:solidFill>
                  <a:srgbClr val="FFFFFF"/>
                </a:solidFill>
                <a:latin typeface="Times New Roman"/>
                <a:cs typeface="Times New Roman"/>
              </a:rPr>
              <a:t>p</a:t>
            </a:r>
            <a:r>
              <a:rPr sz="2400" b="1" dirty="0">
                <a:solidFill>
                  <a:srgbClr val="FFFFFF"/>
                </a:solidFill>
                <a:latin typeface="Times New Roman"/>
                <a:cs typeface="Times New Roman"/>
              </a:rPr>
              <a:t>o</a:t>
            </a:r>
            <a:r>
              <a:rPr sz="2400" b="1" spc="-5" dirty="0">
                <a:solidFill>
                  <a:srgbClr val="FFFFFF"/>
                </a:solidFill>
                <a:latin typeface="Times New Roman"/>
                <a:cs typeface="Times New Roman"/>
              </a:rPr>
              <a:t>n</a:t>
            </a:r>
            <a:r>
              <a:rPr sz="2400" b="1" dirty="0">
                <a:solidFill>
                  <a:srgbClr val="FFFFFF"/>
                </a:solidFill>
                <a:latin typeface="Times New Roman"/>
                <a:cs typeface="Times New Roman"/>
              </a:rPr>
              <a:t>ses  </a:t>
            </a:r>
            <a:r>
              <a:rPr sz="2400" b="1" spc="-5" dirty="0">
                <a:solidFill>
                  <a:srgbClr val="FFFFFF"/>
                </a:solidFill>
                <a:latin typeface="Times New Roman"/>
                <a:cs typeface="Times New Roman"/>
              </a:rPr>
              <a:t>that drive  Purchase</a:t>
            </a:r>
            <a:endParaRPr sz="2400">
              <a:latin typeface="Times New Roman"/>
              <a:cs typeface="Times New Roman"/>
            </a:endParaRPr>
          </a:p>
        </p:txBody>
      </p:sp>
      <p:sp>
        <p:nvSpPr>
          <p:cNvPr id="9" name="object 9"/>
          <p:cNvSpPr txBox="1"/>
          <p:nvPr/>
        </p:nvSpPr>
        <p:spPr>
          <a:xfrm>
            <a:off x="0" y="6238242"/>
            <a:ext cx="10287000" cy="416781"/>
          </a:xfrm>
          <a:prstGeom prst="rect">
            <a:avLst/>
          </a:prstGeom>
          <a:solidFill>
            <a:srgbClr val="D91E27"/>
          </a:solidFill>
          <a:ln w="9344">
            <a:solidFill>
              <a:srgbClr val="000000"/>
            </a:solidFill>
          </a:ln>
        </p:spPr>
        <p:txBody>
          <a:bodyPr vert="horz" wrap="square" lIns="0" tIns="46990" rIns="0" bIns="0" rtlCol="0">
            <a:spAutoFit/>
          </a:bodyPr>
          <a:lstStyle/>
          <a:p>
            <a:pPr marR="73660" algn="ctr">
              <a:lnSpc>
                <a:spcPct val="100000"/>
              </a:lnSpc>
              <a:spcBef>
                <a:spcPts val="370"/>
              </a:spcBef>
            </a:pPr>
            <a:r>
              <a:rPr sz="2400" b="1" spc="-5" dirty="0">
                <a:solidFill>
                  <a:srgbClr val="FFFFFF"/>
                </a:solidFill>
                <a:latin typeface="Times New Roman"/>
                <a:cs typeface="Times New Roman"/>
              </a:rPr>
              <a:t>Marketing </a:t>
            </a:r>
            <a:r>
              <a:rPr sz="2400" b="1" dirty="0">
                <a:solidFill>
                  <a:srgbClr val="FFFFFF"/>
                </a:solidFill>
                <a:latin typeface="Times New Roman"/>
                <a:cs typeface="Times New Roman"/>
              </a:rPr>
              <a:t>/ Sales </a:t>
            </a:r>
            <a:r>
              <a:rPr sz="2400" b="1" spc="-5" dirty="0">
                <a:solidFill>
                  <a:srgbClr val="FFFFFF"/>
                </a:solidFill>
                <a:latin typeface="Times New Roman"/>
                <a:cs typeface="Times New Roman"/>
              </a:rPr>
              <a:t>Strategies </a:t>
            </a:r>
            <a:r>
              <a:rPr sz="2400" b="1" dirty="0">
                <a:solidFill>
                  <a:srgbClr val="FFFFFF"/>
                </a:solidFill>
                <a:latin typeface="Times New Roman"/>
                <a:cs typeface="Times New Roman"/>
              </a:rPr>
              <a:t>&amp; </a:t>
            </a:r>
            <a:r>
              <a:rPr sz="2400" b="1" spc="-5" dirty="0">
                <a:solidFill>
                  <a:srgbClr val="FFFFFF"/>
                </a:solidFill>
                <a:latin typeface="Times New Roman"/>
                <a:cs typeface="Times New Roman"/>
              </a:rPr>
              <a:t>Behavioral</a:t>
            </a:r>
            <a:r>
              <a:rPr sz="2400" b="1" spc="10" dirty="0">
                <a:solidFill>
                  <a:srgbClr val="FFFFFF"/>
                </a:solidFill>
                <a:latin typeface="Times New Roman"/>
                <a:cs typeface="Times New Roman"/>
              </a:rPr>
              <a:t> </a:t>
            </a:r>
            <a:r>
              <a:rPr sz="2400" b="1" spc="-5" dirty="0">
                <a:solidFill>
                  <a:srgbClr val="FFFFFF"/>
                </a:solidFill>
                <a:latin typeface="Times New Roman"/>
                <a:cs typeface="Times New Roman"/>
              </a:rPr>
              <a:t>Objectives</a:t>
            </a:r>
            <a:endParaRPr sz="2400">
              <a:latin typeface="Times New Roman"/>
              <a:cs typeface="Times New Roman"/>
            </a:endParaRPr>
          </a:p>
        </p:txBody>
      </p:sp>
      <p:sp>
        <p:nvSpPr>
          <p:cNvPr id="10" name="object 10"/>
          <p:cNvSpPr/>
          <p:nvPr/>
        </p:nvSpPr>
        <p:spPr>
          <a:xfrm>
            <a:off x="4887754" y="876300"/>
            <a:ext cx="84296" cy="76200"/>
          </a:xfrm>
          <a:custGeom>
            <a:avLst/>
            <a:gdLst/>
            <a:ahLst/>
            <a:cxnLst/>
            <a:rect l="l" t="t" r="r" b="b"/>
            <a:pathLst>
              <a:path w="74929" h="76200">
                <a:moveTo>
                  <a:pt x="0" y="0"/>
                </a:moveTo>
                <a:lnTo>
                  <a:pt x="0" y="76200"/>
                </a:lnTo>
                <a:lnTo>
                  <a:pt x="74929" y="38100"/>
                </a:lnTo>
                <a:lnTo>
                  <a:pt x="0" y="0"/>
                </a:lnTo>
                <a:close/>
              </a:path>
            </a:pathLst>
          </a:custGeom>
          <a:solidFill>
            <a:srgbClr val="000000"/>
          </a:solidFill>
        </p:spPr>
        <p:txBody>
          <a:bodyPr wrap="square" lIns="0" tIns="0" rIns="0" bIns="0" rtlCol="0"/>
          <a:lstStyle/>
          <a:p>
            <a:endParaRPr/>
          </a:p>
        </p:txBody>
      </p:sp>
      <p:graphicFrame>
        <p:nvGraphicFramePr>
          <p:cNvPr id="11" name="object 11"/>
          <p:cNvGraphicFramePr>
            <a:graphicFrameLocks noGrp="1"/>
          </p:cNvGraphicFramePr>
          <p:nvPr/>
        </p:nvGraphicFramePr>
        <p:xfrm>
          <a:off x="1794968" y="452527"/>
          <a:ext cx="4972050" cy="1313178"/>
        </p:xfrm>
        <a:graphic>
          <a:graphicData uri="http://schemas.openxmlformats.org/drawingml/2006/table">
            <a:tbl>
              <a:tblPr firstRow="1" bandRow="1">
                <a:tableStyleId>{2D5ABB26-0587-4C30-8999-92F81FD0307C}</a:tableStyleId>
              </a:tblPr>
              <a:tblGrid>
                <a:gridCol w="2571750">
                  <a:extLst>
                    <a:ext uri="{9D8B030D-6E8A-4147-A177-3AD203B41FA5}">
                      <a16:colId xmlns:a16="http://schemas.microsoft.com/office/drawing/2014/main" val="20000"/>
                    </a:ext>
                  </a:extLst>
                </a:gridCol>
                <a:gridCol w="514350">
                  <a:extLst>
                    <a:ext uri="{9D8B030D-6E8A-4147-A177-3AD203B41FA5}">
                      <a16:colId xmlns:a16="http://schemas.microsoft.com/office/drawing/2014/main" val="20001"/>
                    </a:ext>
                  </a:extLst>
                </a:gridCol>
                <a:gridCol w="1885950">
                  <a:extLst>
                    <a:ext uri="{9D8B030D-6E8A-4147-A177-3AD203B41FA5}">
                      <a16:colId xmlns:a16="http://schemas.microsoft.com/office/drawing/2014/main" val="20002"/>
                    </a:ext>
                  </a:extLst>
                </a:gridCol>
              </a:tblGrid>
              <a:tr h="262889">
                <a:tc rowSpan="4">
                  <a:txBody>
                    <a:bodyPr/>
                    <a:lstStyle/>
                    <a:p>
                      <a:pPr marL="89535" marR="130175">
                        <a:lnSpc>
                          <a:spcPct val="100000"/>
                        </a:lnSpc>
                        <a:spcBef>
                          <a:spcPts val="370"/>
                        </a:spcBef>
                      </a:pPr>
                      <a:r>
                        <a:rPr sz="2000" b="1" dirty="0">
                          <a:latin typeface="Times New Roman"/>
                          <a:cs typeface="Times New Roman"/>
                        </a:rPr>
                        <a:t>Primary Demand </a:t>
                      </a:r>
                      <a:r>
                        <a:rPr sz="2000" dirty="0">
                          <a:latin typeface="Times New Roman"/>
                          <a:cs typeface="Times New Roman"/>
                        </a:rPr>
                        <a:t>-  </a:t>
                      </a:r>
                      <a:r>
                        <a:rPr sz="2000" spc="-5" dirty="0">
                          <a:latin typeface="Times New Roman"/>
                          <a:cs typeface="Times New Roman"/>
                        </a:rPr>
                        <a:t>Customers trying  the category </a:t>
                      </a:r>
                      <a:r>
                        <a:rPr sz="2000" dirty="0">
                          <a:latin typeface="Times New Roman"/>
                          <a:cs typeface="Times New Roman"/>
                        </a:rPr>
                        <a:t>for </a:t>
                      </a:r>
                      <a:r>
                        <a:rPr sz="2000" spc="-5" dirty="0">
                          <a:latin typeface="Times New Roman"/>
                          <a:cs typeface="Times New Roman"/>
                        </a:rPr>
                        <a:t>the  first </a:t>
                      </a:r>
                      <a:r>
                        <a:rPr sz="2000" spc="-10" dirty="0">
                          <a:latin typeface="Times New Roman"/>
                          <a:cs typeface="Times New Roman"/>
                        </a:rPr>
                        <a:t>time</a:t>
                      </a:r>
                      <a:endParaRPr sz="2000">
                        <a:latin typeface="Times New Roman"/>
                        <a:cs typeface="Times New Roman"/>
                      </a:endParaRPr>
                    </a:p>
                  </a:txBody>
                  <a:tcPr marL="0" marR="0" marT="46990" marB="0">
                    <a:lnL w="9525">
                      <a:solidFill>
                        <a:srgbClr val="D91E27"/>
                      </a:solidFill>
                      <a:prstDash val="solid"/>
                    </a:lnL>
                    <a:lnR w="9525">
                      <a:solidFill>
                        <a:srgbClr val="D91E27"/>
                      </a:solidFill>
                      <a:prstDash val="solid"/>
                    </a:lnR>
                    <a:lnT w="9525">
                      <a:solidFill>
                        <a:srgbClr val="D91E27"/>
                      </a:solidFill>
                      <a:prstDash val="solid"/>
                    </a:lnT>
                    <a:lnB w="9525">
                      <a:solidFill>
                        <a:srgbClr val="D91E27"/>
                      </a:solidFill>
                      <a:prstDash val="solid"/>
                    </a:lnB>
                  </a:tcPr>
                </a:tc>
                <a:tc gridSpan="2">
                  <a:txBody>
                    <a:bodyPr/>
                    <a:lstStyle/>
                    <a:p>
                      <a:pPr>
                        <a:lnSpc>
                          <a:spcPct val="100000"/>
                        </a:lnSpc>
                      </a:pPr>
                      <a:endParaRPr sz="1600">
                        <a:latin typeface="Times New Roman"/>
                        <a:cs typeface="Times New Roman"/>
                      </a:endParaRPr>
                    </a:p>
                  </a:txBody>
                  <a:tcPr marL="0" marR="0" marT="0" marB="0">
                    <a:lnL w="9525">
                      <a:solidFill>
                        <a:srgbClr val="D91E27"/>
                      </a:solidFill>
                      <a:prstDash val="solid"/>
                    </a:lnL>
                  </a:tcPr>
                </a:tc>
                <a:tc hMerge="1">
                  <a:txBody>
                    <a:bodyPr/>
                    <a:lstStyle/>
                    <a:p>
                      <a:endParaRPr/>
                    </a:p>
                  </a:txBody>
                  <a:tcPr marL="0" marR="0" marT="0" marB="0"/>
                </a:tc>
                <a:extLst>
                  <a:ext uri="{0D108BD9-81ED-4DB2-BD59-A6C34878D82A}">
                    <a16:rowId xmlns:a16="http://schemas.microsoft.com/office/drawing/2014/main" val="10000"/>
                  </a:ext>
                </a:extLst>
              </a:tr>
              <a:tr h="194310">
                <a:tc vMerge="1">
                  <a:txBody>
                    <a:bodyPr/>
                    <a:lstStyle/>
                    <a:p>
                      <a:endParaRPr/>
                    </a:p>
                  </a:txBody>
                  <a:tcPr marL="0" marR="0" marT="46990" marB="0">
                    <a:lnL w="9525">
                      <a:solidFill>
                        <a:srgbClr val="D91E27"/>
                      </a:solidFill>
                      <a:prstDash val="solid"/>
                    </a:lnL>
                    <a:lnR w="9525">
                      <a:solidFill>
                        <a:srgbClr val="D91E27"/>
                      </a:solidFill>
                      <a:prstDash val="solid"/>
                    </a:lnR>
                    <a:lnT w="9525">
                      <a:solidFill>
                        <a:srgbClr val="D91E27"/>
                      </a:solidFill>
                      <a:prstDash val="solid"/>
                    </a:lnT>
                    <a:lnB w="9525">
                      <a:solidFill>
                        <a:srgbClr val="D91E27"/>
                      </a:solidFill>
                      <a:prstDash val="solid"/>
                    </a:lnB>
                  </a:tcPr>
                </a:tc>
                <a:tc>
                  <a:txBody>
                    <a:bodyPr/>
                    <a:lstStyle/>
                    <a:p>
                      <a:pPr>
                        <a:lnSpc>
                          <a:spcPct val="100000"/>
                        </a:lnSpc>
                      </a:pPr>
                      <a:endParaRPr sz="1100">
                        <a:latin typeface="Times New Roman"/>
                        <a:cs typeface="Times New Roman"/>
                      </a:endParaRPr>
                    </a:p>
                  </a:txBody>
                  <a:tcPr marL="0" marR="0" marT="0" marB="0">
                    <a:lnL w="9525">
                      <a:solidFill>
                        <a:srgbClr val="D91E27"/>
                      </a:solidFill>
                      <a:prstDash val="solid"/>
                    </a:lnL>
                    <a:lnR w="9525">
                      <a:solidFill>
                        <a:srgbClr val="D91E27"/>
                      </a:solidFill>
                      <a:prstDash val="solid"/>
                    </a:lnR>
                    <a:lnB w="9525">
                      <a:solidFill>
                        <a:srgbClr val="000000"/>
                      </a:solidFill>
                      <a:prstDash val="solid"/>
                    </a:lnB>
                  </a:tcPr>
                </a:tc>
                <a:tc rowSpan="2">
                  <a:txBody>
                    <a:bodyPr/>
                    <a:lstStyle/>
                    <a:p>
                      <a:pPr marL="90170">
                        <a:lnSpc>
                          <a:spcPts val="2290"/>
                        </a:lnSpc>
                      </a:pPr>
                      <a:r>
                        <a:rPr sz="2000" spc="-5" dirty="0">
                          <a:latin typeface="Times New Roman"/>
                          <a:cs typeface="Times New Roman"/>
                        </a:rPr>
                        <a:t>Trial</a:t>
                      </a:r>
                      <a:endParaRPr sz="2000">
                        <a:latin typeface="Times New Roman"/>
                        <a:cs typeface="Times New Roman"/>
                      </a:endParaRPr>
                    </a:p>
                    <a:p>
                      <a:pPr marL="153670">
                        <a:lnSpc>
                          <a:spcPct val="100000"/>
                        </a:lnSpc>
                        <a:spcBef>
                          <a:spcPts val="770"/>
                        </a:spcBef>
                      </a:pPr>
                      <a:r>
                        <a:rPr sz="2000" dirty="0">
                          <a:latin typeface="Times New Roman"/>
                          <a:cs typeface="Times New Roman"/>
                        </a:rPr>
                        <a:t>Purchase</a:t>
                      </a:r>
                      <a:endParaRPr sz="2000">
                        <a:latin typeface="Times New Roman"/>
                        <a:cs typeface="Times New Roman"/>
                      </a:endParaRPr>
                    </a:p>
                  </a:txBody>
                  <a:tcPr marL="0" marR="0" marT="0" marB="0">
                    <a:lnL w="9525">
                      <a:solidFill>
                        <a:srgbClr val="D91E27"/>
                      </a:solidFill>
                      <a:prstDash val="solid"/>
                    </a:lnL>
                    <a:lnR w="9525">
                      <a:solidFill>
                        <a:srgbClr val="D91E27"/>
                      </a:solidFill>
                      <a:prstDash val="solid"/>
                    </a:lnR>
                    <a:lnT w="9525">
                      <a:solidFill>
                        <a:srgbClr val="D91E27"/>
                      </a:solidFill>
                      <a:prstDash val="solid"/>
                    </a:lnT>
                    <a:lnB w="9525">
                      <a:solidFill>
                        <a:srgbClr val="D91E27"/>
                      </a:solidFill>
                      <a:prstDash val="solid"/>
                    </a:lnB>
                  </a:tcPr>
                </a:tc>
                <a:extLst>
                  <a:ext uri="{0D108BD9-81ED-4DB2-BD59-A6C34878D82A}">
                    <a16:rowId xmlns:a16="http://schemas.microsoft.com/office/drawing/2014/main" val="10001"/>
                  </a:ext>
                </a:extLst>
              </a:tr>
              <a:tr h="546100">
                <a:tc vMerge="1">
                  <a:txBody>
                    <a:bodyPr/>
                    <a:lstStyle/>
                    <a:p>
                      <a:endParaRPr/>
                    </a:p>
                  </a:txBody>
                  <a:tcPr marL="0" marR="0" marT="46990" marB="0">
                    <a:lnL w="9525">
                      <a:solidFill>
                        <a:srgbClr val="D91E27"/>
                      </a:solidFill>
                      <a:prstDash val="solid"/>
                    </a:lnL>
                    <a:lnR w="9525">
                      <a:solidFill>
                        <a:srgbClr val="D91E27"/>
                      </a:solidFill>
                      <a:prstDash val="solid"/>
                    </a:lnR>
                    <a:lnT w="9525">
                      <a:solidFill>
                        <a:srgbClr val="D91E27"/>
                      </a:solidFill>
                      <a:prstDash val="solid"/>
                    </a:lnT>
                    <a:lnB w="9525">
                      <a:solidFill>
                        <a:srgbClr val="D91E27"/>
                      </a:solidFill>
                      <a:prstDash val="solid"/>
                    </a:lnB>
                  </a:tcPr>
                </a:tc>
                <a:tc>
                  <a:txBody>
                    <a:bodyPr/>
                    <a:lstStyle/>
                    <a:p>
                      <a:pPr>
                        <a:lnSpc>
                          <a:spcPct val="100000"/>
                        </a:lnSpc>
                      </a:pPr>
                      <a:endParaRPr sz="2100">
                        <a:latin typeface="Times New Roman"/>
                        <a:cs typeface="Times New Roman"/>
                      </a:endParaRPr>
                    </a:p>
                  </a:txBody>
                  <a:tcPr marL="0" marR="0" marT="0" marB="0">
                    <a:lnL w="9525">
                      <a:solidFill>
                        <a:srgbClr val="D91E27"/>
                      </a:solidFill>
                      <a:prstDash val="solid"/>
                    </a:lnL>
                    <a:lnR w="9525">
                      <a:solidFill>
                        <a:srgbClr val="D91E27"/>
                      </a:solidFill>
                      <a:prstDash val="solid"/>
                    </a:lnR>
                    <a:lnT w="9525">
                      <a:solidFill>
                        <a:srgbClr val="000000"/>
                      </a:solidFill>
                      <a:prstDash val="solid"/>
                    </a:lnT>
                  </a:tcPr>
                </a:tc>
                <a:tc vMerge="1">
                  <a:txBody>
                    <a:bodyPr/>
                    <a:lstStyle/>
                    <a:p>
                      <a:endParaRPr/>
                    </a:p>
                  </a:txBody>
                  <a:tcPr marL="0" marR="0" marT="0" marB="0">
                    <a:lnL w="9525">
                      <a:solidFill>
                        <a:srgbClr val="D91E27"/>
                      </a:solidFill>
                      <a:prstDash val="solid"/>
                    </a:lnL>
                    <a:lnR w="9525">
                      <a:solidFill>
                        <a:srgbClr val="D91E27"/>
                      </a:solidFill>
                      <a:prstDash val="solid"/>
                    </a:lnR>
                    <a:lnT w="9525">
                      <a:solidFill>
                        <a:srgbClr val="D91E27"/>
                      </a:solidFill>
                      <a:prstDash val="solid"/>
                    </a:lnT>
                    <a:lnB w="9525">
                      <a:solidFill>
                        <a:srgbClr val="D91E27"/>
                      </a:solidFill>
                      <a:prstDash val="solid"/>
                    </a:lnB>
                  </a:tcPr>
                </a:tc>
                <a:extLst>
                  <a:ext uri="{0D108BD9-81ED-4DB2-BD59-A6C34878D82A}">
                    <a16:rowId xmlns:a16="http://schemas.microsoft.com/office/drawing/2014/main" val="10002"/>
                  </a:ext>
                </a:extLst>
              </a:tr>
              <a:tr h="309879">
                <a:tc vMerge="1">
                  <a:txBody>
                    <a:bodyPr/>
                    <a:lstStyle/>
                    <a:p>
                      <a:endParaRPr/>
                    </a:p>
                  </a:txBody>
                  <a:tcPr marL="0" marR="0" marT="46990" marB="0">
                    <a:lnL w="9525">
                      <a:solidFill>
                        <a:srgbClr val="D91E27"/>
                      </a:solidFill>
                      <a:prstDash val="solid"/>
                    </a:lnL>
                    <a:lnR w="9525">
                      <a:solidFill>
                        <a:srgbClr val="D91E27"/>
                      </a:solidFill>
                      <a:prstDash val="solid"/>
                    </a:lnR>
                    <a:lnT w="9525">
                      <a:solidFill>
                        <a:srgbClr val="D91E27"/>
                      </a:solidFill>
                      <a:prstDash val="solid"/>
                    </a:lnT>
                    <a:lnB w="9525">
                      <a:solidFill>
                        <a:srgbClr val="D91E27"/>
                      </a:solidFill>
                      <a:prstDash val="solid"/>
                    </a:lnB>
                  </a:tcPr>
                </a:tc>
                <a:tc gridSpan="2">
                  <a:txBody>
                    <a:bodyPr/>
                    <a:lstStyle/>
                    <a:p>
                      <a:pPr>
                        <a:lnSpc>
                          <a:spcPct val="100000"/>
                        </a:lnSpc>
                      </a:pPr>
                      <a:endParaRPr sz="1900">
                        <a:latin typeface="Times New Roman"/>
                        <a:cs typeface="Times New Roman"/>
                      </a:endParaRPr>
                    </a:p>
                  </a:txBody>
                  <a:tcPr marL="0" marR="0" marT="0" marB="0">
                    <a:lnL w="9525">
                      <a:solidFill>
                        <a:srgbClr val="D91E27"/>
                      </a:solidFill>
                      <a:prstDash val="solid"/>
                    </a:lnL>
                  </a:tcPr>
                </a:tc>
                <a:tc hMerge="1">
                  <a:txBody>
                    <a:bodyPr/>
                    <a:lstStyle/>
                    <a:p>
                      <a:endParaRPr/>
                    </a:p>
                  </a:txBody>
                  <a:tcPr marL="0" marR="0" marT="0" marB="0"/>
                </a:tc>
                <a:extLst>
                  <a:ext uri="{0D108BD9-81ED-4DB2-BD59-A6C34878D82A}">
                    <a16:rowId xmlns:a16="http://schemas.microsoft.com/office/drawing/2014/main" val="10003"/>
                  </a:ext>
                </a:extLst>
              </a:tr>
            </a:tbl>
          </a:graphicData>
        </a:graphic>
      </p:graphicFrame>
      <p:sp>
        <p:nvSpPr>
          <p:cNvPr id="12" name="object 12"/>
          <p:cNvSpPr/>
          <p:nvPr/>
        </p:nvSpPr>
        <p:spPr>
          <a:xfrm>
            <a:off x="4972050" y="2628900"/>
            <a:ext cx="85725" cy="76200"/>
          </a:xfrm>
          <a:custGeom>
            <a:avLst/>
            <a:gdLst/>
            <a:ahLst/>
            <a:cxnLst/>
            <a:rect l="l" t="t" r="r" b="b"/>
            <a:pathLst>
              <a:path w="76200" h="76200">
                <a:moveTo>
                  <a:pt x="0" y="0"/>
                </a:moveTo>
                <a:lnTo>
                  <a:pt x="0" y="76200"/>
                </a:lnTo>
                <a:lnTo>
                  <a:pt x="76200" y="38100"/>
                </a:lnTo>
                <a:lnTo>
                  <a:pt x="0" y="0"/>
                </a:lnTo>
                <a:close/>
              </a:path>
            </a:pathLst>
          </a:custGeom>
          <a:solidFill>
            <a:srgbClr val="000000"/>
          </a:solidFill>
        </p:spPr>
        <p:txBody>
          <a:bodyPr wrap="square" lIns="0" tIns="0" rIns="0" bIns="0" rtlCol="0"/>
          <a:lstStyle/>
          <a:p>
            <a:endParaRPr/>
          </a:p>
        </p:txBody>
      </p:sp>
      <p:sp>
        <p:nvSpPr>
          <p:cNvPr id="13" name="object 13"/>
          <p:cNvSpPr/>
          <p:nvPr/>
        </p:nvSpPr>
        <p:spPr>
          <a:xfrm>
            <a:off x="5057775" y="3924300"/>
            <a:ext cx="85725" cy="76200"/>
          </a:xfrm>
          <a:custGeom>
            <a:avLst/>
            <a:gdLst/>
            <a:ahLst/>
            <a:cxnLst/>
            <a:rect l="l" t="t" r="r" b="b"/>
            <a:pathLst>
              <a:path w="76200" h="76200">
                <a:moveTo>
                  <a:pt x="0" y="0"/>
                </a:moveTo>
                <a:lnTo>
                  <a:pt x="0" y="76200"/>
                </a:lnTo>
                <a:lnTo>
                  <a:pt x="76200" y="38100"/>
                </a:lnTo>
                <a:lnTo>
                  <a:pt x="0" y="0"/>
                </a:lnTo>
                <a:close/>
              </a:path>
            </a:pathLst>
          </a:custGeom>
          <a:solidFill>
            <a:srgbClr val="000000"/>
          </a:solidFill>
        </p:spPr>
        <p:txBody>
          <a:bodyPr wrap="square" lIns="0" tIns="0" rIns="0" bIns="0" rtlCol="0"/>
          <a:lstStyle/>
          <a:p>
            <a:endParaRPr/>
          </a:p>
        </p:txBody>
      </p:sp>
      <p:sp>
        <p:nvSpPr>
          <p:cNvPr id="14" name="object 14"/>
          <p:cNvSpPr/>
          <p:nvPr/>
        </p:nvSpPr>
        <p:spPr>
          <a:xfrm>
            <a:off x="5229225" y="5143500"/>
            <a:ext cx="85725" cy="76200"/>
          </a:xfrm>
          <a:custGeom>
            <a:avLst/>
            <a:gdLst/>
            <a:ahLst/>
            <a:cxnLst/>
            <a:rect l="l" t="t" r="r" b="b"/>
            <a:pathLst>
              <a:path w="76200" h="76200">
                <a:moveTo>
                  <a:pt x="0" y="0"/>
                </a:moveTo>
                <a:lnTo>
                  <a:pt x="0" y="76200"/>
                </a:lnTo>
                <a:lnTo>
                  <a:pt x="76200" y="38100"/>
                </a:lnTo>
                <a:lnTo>
                  <a:pt x="0" y="0"/>
                </a:lnTo>
                <a:close/>
              </a:path>
            </a:pathLst>
          </a:custGeom>
          <a:solidFill>
            <a:srgbClr val="000000"/>
          </a:solidFill>
        </p:spPr>
        <p:txBody>
          <a:bodyPr wrap="square" lIns="0" tIns="0" rIns="0" bIns="0" rtlCol="0"/>
          <a:lstStyle/>
          <a:p>
            <a:endParaRPr/>
          </a:p>
        </p:txBody>
      </p:sp>
      <p:sp>
        <p:nvSpPr>
          <p:cNvPr id="15" name="object 15"/>
          <p:cNvSpPr txBox="1"/>
          <p:nvPr/>
        </p:nvSpPr>
        <p:spPr>
          <a:xfrm>
            <a:off x="5057775" y="2362202"/>
            <a:ext cx="1543050" cy="641201"/>
          </a:xfrm>
          <a:prstGeom prst="rect">
            <a:avLst/>
          </a:prstGeom>
          <a:ln w="9344">
            <a:solidFill>
              <a:srgbClr val="D91E27"/>
            </a:solidFill>
          </a:ln>
        </p:spPr>
        <p:txBody>
          <a:bodyPr vert="horz" wrap="square" lIns="0" tIns="0" rIns="0" bIns="0" rtlCol="0">
            <a:spAutoFit/>
          </a:bodyPr>
          <a:lstStyle/>
          <a:p>
            <a:pPr marL="90170">
              <a:lnSpc>
                <a:spcPts val="2050"/>
              </a:lnSpc>
            </a:pPr>
            <a:r>
              <a:rPr sz="2000" spc="-5" dirty="0">
                <a:latin typeface="Times New Roman"/>
                <a:cs typeface="Times New Roman"/>
              </a:rPr>
              <a:t>Trial</a:t>
            </a:r>
            <a:endParaRPr sz="2000">
              <a:latin typeface="Times New Roman"/>
              <a:cs typeface="Times New Roman"/>
            </a:endParaRPr>
          </a:p>
          <a:p>
            <a:pPr marL="90170">
              <a:lnSpc>
                <a:spcPct val="100000"/>
              </a:lnSpc>
              <a:spcBef>
                <a:spcPts val="520"/>
              </a:spcBef>
            </a:pPr>
            <a:r>
              <a:rPr sz="2000" spc="-5" dirty="0">
                <a:latin typeface="Times New Roman"/>
                <a:cs typeface="Times New Roman"/>
              </a:rPr>
              <a:t>Purchase</a:t>
            </a:r>
            <a:endParaRPr sz="2000">
              <a:latin typeface="Times New Roman"/>
              <a:cs typeface="Times New Roman"/>
            </a:endParaRPr>
          </a:p>
        </p:txBody>
      </p:sp>
      <p:sp>
        <p:nvSpPr>
          <p:cNvPr id="16" name="object 16"/>
          <p:cNvSpPr txBox="1"/>
          <p:nvPr/>
        </p:nvSpPr>
        <p:spPr>
          <a:xfrm>
            <a:off x="5229225" y="3784600"/>
            <a:ext cx="1200150" cy="355225"/>
          </a:xfrm>
          <a:prstGeom prst="rect">
            <a:avLst/>
          </a:prstGeom>
          <a:ln w="9344">
            <a:solidFill>
              <a:srgbClr val="D91E27"/>
            </a:solidFill>
          </a:ln>
        </p:spPr>
        <p:txBody>
          <a:bodyPr vert="horz" wrap="square" lIns="0" tIns="46990" rIns="0" bIns="0" rtlCol="0">
            <a:spAutoFit/>
          </a:bodyPr>
          <a:lstStyle/>
          <a:p>
            <a:pPr marL="90170">
              <a:lnSpc>
                <a:spcPct val="100000"/>
              </a:lnSpc>
              <a:spcBef>
                <a:spcPts val="370"/>
              </a:spcBef>
            </a:pPr>
            <a:r>
              <a:rPr sz="2000" spc="-5" dirty="0">
                <a:latin typeface="Times New Roman"/>
                <a:cs typeface="Times New Roman"/>
              </a:rPr>
              <a:t>Loyalty</a:t>
            </a:r>
            <a:endParaRPr sz="2000">
              <a:latin typeface="Times New Roman"/>
              <a:cs typeface="Times New Roman"/>
            </a:endParaRPr>
          </a:p>
        </p:txBody>
      </p:sp>
      <p:sp>
        <p:nvSpPr>
          <p:cNvPr id="17" name="object 17"/>
          <p:cNvSpPr txBox="1"/>
          <p:nvPr/>
        </p:nvSpPr>
        <p:spPr>
          <a:xfrm>
            <a:off x="5400675" y="4851400"/>
            <a:ext cx="1800225" cy="663002"/>
          </a:xfrm>
          <a:prstGeom prst="rect">
            <a:avLst/>
          </a:prstGeom>
          <a:ln w="9344">
            <a:solidFill>
              <a:srgbClr val="D91E27"/>
            </a:solidFill>
          </a:ln>
        </p:spPr>
        <p:txBody>
          <a:bodyPr vert="horz" wrap="square" lIns="0" tIns="46990" rIns="0" bIns="0" rtlCol="0">
            <a:spAutoFit/>
          </a:bodyPr>
          <a:lstStyle/>
          <a:p>
            <a:pPr marL="90170" marR="229235">
              <a:lnSpc>
                <a:spcPct val="100000"/>
              </a:lnSpc>
              <a:spcBef>
                <a:spcPts val="370"/>
              </a:spcBef>
            </a:pPr>
            <a:r>
              <a:rPr sz="2000" spc="-5" dirty="0">
                <a:latin typeface="Times New Roman"/>
                <a:cs typeface="Times New Roman"/>
              </a:rPr>
              <a:t>Increased  </a:t>
            </a:r>
            <a:r>
              <a:rPr sz="2000" dirty="0">
                <a:latin typeface="Times New Roman"/>
                <a:cs typeface="Times New Roman"/>
              </a:rPr>
              <a:t>usage /</a:t>
            </a:r>
            <a:r>
              <a:rPr sz="2000" spc="-90" dirty="0">
                <a:latin typeface="Times New Roman"/>
                <a:cs typeface="Times New Roman"/>
              </a:rPr>
              <a:t> </a:t>
            </a:r>
            <a:r>
              <a:rPr sz="2000" dirty="0">
                <a:latin typeface="Times New Roman"/>
                <a:cs typeface="Times New Roman"/>
              </a:rPr>
              <a:t>SOR</a:t>
            </a:r>
            <a:endParaRPr sz="2000">
              <a:latin typeface="Times New Roman"/>
              <a:cs typeface="Times New Roman"/>
            </a:endParaRPr>
          </a:p>
        </p:txBody>
      </p:sp>
      <p:grpSp>
        <p:nvGrpSpPr>
          <p:cNvPr id="18" name="object 18"/>
          <p:cNvGrpSpPr/>
          <p:nvPr/>
        </p:nvGrpSpPr>
        <p:grpSpPr>
          <a:xfrm>
            <a:off x="6595825" y="4572003"/>
            <a:ext cx="347901" cy="233045"/>
            <a:chOff x="5862954" y="4572000"/>
            <a:chExt cx="309245" cy="233045"/>
          </a:xfrm>
        </p:grpSpPr>
        <p:sp>
          <p:nvSpPr>
            <p:cNvPr id="19" name="object 19"/>
            <p:cNvSpPr/>
            <p:nvPr/>
          </p:nvSpPr>
          <p:spPr>
            <a:xfrm>
              <a:off x="5867399" y="4613909"/>
              <a:ext cx="247650" cy="186690"/>
            </a:xfrm>
            <a:custGeom>
              <a:avLst/>
              <a:gdLst/>
              <a:ahLst/>
              <a:cxnLst/>
              <a:rect l="l" t="t" r="r" b="b"/>
              <a:pathLst>
                <a:path w="247650" h="186689">
                  <a:moveTo>
                    <a:pt x="0" y="186689"/>
                  </a:moveTo>
                  <a:lnTo>
                    <a:pt x="247650" y="0"/>
                  </a:lnTo>
                </a:path>
              </a:pathLst>
            </a:custGeom>
            <a:ln w="8890">
              <a:solidFill>
                <a:srgbClr val="D91E27"/>
              </a:solidFill>
            </a:ln>
          </p:spPr>
          <p:txBody>
            <a:bodyPr wrap="square" lIns="0" tIns="0" rIns="0" bIns="0" rtlCol="0"/>
            <a:lstStyle/>
            <a:p>
              <a:endParaRPr/>
            </a:p>
          </p:txBody>
        </p:sp>
        <p:sp>
          <p:nvSpPr>
            <p:cNvPr id="20" name="object 20"/>
            <p:cNvSpPr/>
            <p:nvPr/>
          </p:nvSpPr>
          <p:spPr>
            <a:xfrm>
              <a:off x="6089649" y="4572000"/>
              <a:ext cx="82550" cy="74930"/>
            </a:xfrm>
            <a:custGeom>
              <a:avLst/>
              <a:gdLst/>
              <a:ahLst/>
              <a:cxnLst/>
              <a:rect l="l" t="t" r="r" b="b"/>
              <a:pathLst>
                <a:path w="82550" h="74929">
                  <a:moveTo>
                    <a:pt x="82550" y="0"/>
                  </a:moveTo>
                  <a:lnTo>
                    <a:pt x="0" y="15239"/>
                  </a:lnTo>
                  <a:lnTo>
                    <a:pt x="44450" y="74930"/>
                  </a:lnTo>
                  <a:lnTo>
                    <a:pt x="82550" y="0"/>
                  </a:lnTo>
                  <a:close/>
                </a:path>
              </a:pathLst>
            </a:custGeom>
            <a:solidFill>
              <a:srgbClr val="D91E27"/>
            </a:solidFill>
          </p:spPr>
          <p:txBody>
            <a:bodyPr wrap="square" lIns="0" tIns="0" rIns="0" bIns="0" rtlCol="0"/>
            <a:lstStyle/>
            <a:p>
              <a:endParaRPr/>
            </a:p>
          </p:txBody>
        </p:sp>
      </p:grpSp>
      <p:grpSp>
        <p:nvGrpSpPr>
          <p:cNvPr id="21" name="object 21"/>
          <p:cNvGrpSpPr/>
          <p:nvPr/>
        </p:nvGrpSpPr>
        <p:grpSpPr>
          <a:xfrm>
            <a:off x="6515100" y="4000500"/>
            <a:ext cx="514350" cy="76200"/>
            <a:chOff x="5791200" y="4000500"/>
            <a:chExt cx="457200" cy="76200"/>
          </a:xfrm>
        </p:grpSpPr>
        <p:sp>
          <p:nvSpPr>
            <p:cNvPr id="22" name="object 22"/>
            <p:cNvSpPr/>
            <p:nvPr/>
          </p:nvSpPr>
          <p:spPr>
            <a:xfrm>
              <a:off x="5791200" y="4038600"/>
              <a:ext cx="387350" cy="0"/>
            </a:xfrm>
            <a:custGeom>
              <a:avLst/>
              <a:gdLst/>
              <a:ahLst/>
              <a:cxnLst/>
              <a:rect l="l" t="t" r="r" b="b"/>
              <a:pathLst>
                <a:path w="387350">
                  <a:moveTo>
                    <a:pt x="0" y="0"/>
                  </a:moveTo>
                  <a:lnTo>
                    <a:pt x="387350" y="0"/>
                  </a:lnTo>
                </a:path>
              </a:pathLst>
            </a:custGeom>
            <a:ln w="8890">
              <a:solidFill>
                <a:srgbClr val="D91E27"/>
              </a:solidFill>
            </a:ln>
          </p:spPr>
          <p:txBody>
            <a:bodyPr wrap="square" lIns="0" tIns="0" rIns="0" bIns="0" rtlCol="0"/>
            <a:lstStyle/>
            <a:p>
              <a:endParaRPr/>
            </a:p>
          </p:txBody>
        </p:sp>
        <p:sp>
          <p:nvSpPr>
            <p:cNvPr id="23" name="object 23"/>
            <p:cNvSpPr/>
            <p:nvPr/>
          </p:nvSpPr>
          <p:spPr>
            <a:xfrm>
              <a:off x="6173470" y="4000500"/>
              <a:ext cx="74930" cy="76200"/>
            </a:xfrm>
            <a:custGeom>
              <a:avLst/>
              <a:gdLst/>
              <a:ahLst/>
              <a:cxnLst/>
              <a:rect l="l" t="t" r="r" b="b"/>
              <a:pathLst>
                <a:path w="74929" h="76200">
                  <a:moveTo>
                    <a:pt x="0" y="0"/>
                  </a:moveTo>
                  <a:lnTo>
                    <a:pt x="0" y="76200"/>
                  </a:lnTo>
                  <a:lnTo>
                    <a:pt x="74929" y="38100"/>
                  </a:lnTo>
                  <a:lnTo>
                    <a:pt x="0" y="0"/>
                  </a:lnTo>
                  <a:close/>
                </a:path>
              </a:pathLst>
            </a:custGeom>
            <a:solidFill>
              <a:srgbClr val="D91E27"/>
            </a:solidFill>
          </p:spPr>
          <p:txBody>
            <a:bodyPr wrap="square" lIns="0" tIns="0" rIns="0" bIns="0" rtlCol="0"/>
            <a:lstStyle/>
            <a:p>
              <a:endParaRPr/>
            </a:p>
          </p:txBody>
        </p:sp>
      </p:grpSp>
      <p:grpSp>
        <p:nvGrpSpPr>
          <p:cNvPr id="24" name="object 24"/>
          <p:cNvGrpSpPr/>
          <p:nvPr/>
        </p:nvGrpSpPr>
        <p:grpSpPr>
          <a:xfrm>
            <a:off x="6595825" y="3043557"/>
            <a:ext cx="433626" cy="233045"/>
            <a:chOff x="5862954" y="3043554"/>
            <a:chExt cx="385445" cy="233045"/>
          </a:xfrm>
        </p:grpSpPr>
        <p:sp>
          <p:nvSpPr>
            <p:cNvPr id="25" name="object 25"/>
            <p:cNvSpPr/>
            <p:nvPr/>
          </p:nvSpPr>
          <p:spPr>
            <a:xfrm>
              <a:off x="5867399" y="3047999"/>
              <a:ext cx="320040" cy="191770"/>
            </a:xfrm>
            <a:custGeom>
              <a:avLst/>
              <a:gdLst/>
              <a:ahLst/>
              <a:cxnLst/>
              <a:rect l="l" t="t" r="r" b="b"/>
              <a:pathLst>
                <a:path w="320039" h="191769">
                  <a:moveTo>
                    <a:pt x="0" y="0"/>
                  </a:moveTo>
                  <a:lnTo>
                    <a:pt x="320039" y="191770"/>
                  </a:lnTo>
                </a:path>
              </a:pathLst>
            </a:custGeom>
            <a:ln w="8890">
              <a:solidFill>
                <a:srgbClr val="D91E27"/>
              </a:solidFill>
            </a:ln>
          </p:spPr>
          <p:txBody>
            <a:bodyPr wrap="square" lIns="0" tIns="0" rIns="0" bIns="0" rtlCol="0"/>
            <a:lstStyle/>
            <a:p>
              <a:endParaRPr/>
            </a:p>
          </p:txBody>
        </p:sp>
        <p:sp>
          <p:nvSpPr>
            <p:cNvPr id="26" name="object 26"/>
            <p:cNvSpPr/>
            <p:nvPr/>
          </p:nvSpPr>
          <p:spPr>
            <a:xfrm>
              <a:off x="6164579" y="3205479"/>
              <a:ext cx="83820" cy="71120"/>
            </a:xfrm>
            <a:custGeom>
              <a:avLst/>
              <a:gdLst/>
              <a:ahLst/>
              <a:cxnLst/>
              <a:rect l="l" t="t" r="r" b="b"/>
              <a:pathLst>
                <a:path w="83820" h="71120">
                  <a:moveTo>
                    <a:pt x="38100" y="0"/>
                  </a:moveTo>
                  <a:lnTo>
                    <a:pt x="0" y="64770"/>
                  </a:lnTo>
                  <a:lnTo>
                    <a:pt x="83820" y="71120"/>
                  </a:lnTo>
                  <a:lnTo>
                    <a:pt x="38100" y="0"/>
                  </a:lnTo>
                  <a:close/>
                </a:path>
              </a:pathLst>
            </a:custGeom>
            <a:solidFill>
              <a:srgbClr val="D91E27"/>
            </a:solidFill>
          </p:spPr>
          <p:txBody>
            <a:bodyPr wrap="square" lIns="0" tIns="0" rIns="0" bIns="0" rtlCol="0"/>
            <a:lstStyle/>
            <a:p>
              <a:endParaRPr/>
            </a:p>
          </p:txBody>
        </p:sp>
      </p:grpSp>
      <p:grpSp>
        <p:nvGrpSpPr>
          <p:cNvPr id="27" name="object 27"/>
          <p:cNvGrpSpPr/>
          <p:nvPr/>
        </p:nvGrpSpPr>
        <p:grpSpPr>
          <a:xfrm>
            <a:off x="6767275" y="1062358"/>
            <a:ext cx="1290876" cy="1299845"/>
            <a:chOff x="6015354" y="1062355"/>
            <a:chExt cx="1147445" cy="1299845"/>
          </a:xfrm>
        </p:grpSpPr>
        <p:sp>
          <p:nvSpPr>
            <p:cNvPr id="28" name="object 28"/>
            <p:cNvSpPr/>
            <p:nvPr/>
          </p:nvSpPr>
          <p:spPr>
            <a:xfrm>
              <a:off x="6019799" y="1066800"/>
              <a:ext cx="1096010" cy="1242060"/>
            </a:xfrm>
            <a:custGeom>
              <a:avLst/>
              <a:gdLst/>
              <a:ahLst/>
              <a:cxnLst/>
              <a:rect l="l" t="t" r="r" b="b"/>
              <a:pathLst>
                <a:path w="1096009" h="1242060">
                  <a:moveTo>
                    <a:pt x="0" y="0"/>
                  </a:moveTo>
                  <a:lnTo>
                    <a:pt x="1096009" y="1242060"/>
                  </a:lnTo>
                </a:path>
              </a:pathLst>
            </a:custGeom>
            <a:ln w="8890">
              <a:solidFill>
                <a:srgbClr val="D91E27"/>
              </a:solidFill>
            </a:ln>
          </p:spPr>
          <p:txBody>
            <a:bodyPr wrap="square" lIns="0" tIns="0" rIns="0" bIns="0" rtlCol="0"/>
            <a:lstStyle/>
            <a:p>
              <a:endParaRPr/>
            </a:p>
          </p:txBody>
        </p:sp>
        <p:sp>
          <p:nvSpPr>
            <p:cNvPr id="29" name="object 29"/>
            <p:cNvSpPr/>
            <p:nvPr/>
          </p:nvSpPr>
          <p:spPr>
            <a:xfrm>
              <a:off x="7084059" y="2280919"/>
              <a:ext cx="78740" cy="81280"/>
            </a:xfrm>
            <a:custGeom>
              <a:avLst/>
              <a:gdLst/>
              <a:ahLst/>
              <a:cxnLst/>
              <a:rect l="l" t="t" r="r" b="b"/>
              <a:pathLst>
                <a:path w="78740" h="81280">
                  <a:moveTo>
                    <a:pt x="57150" y="0"/>
                  </a:moveTo>
                  <a:lnTo>
                    <a:pt x="0" y="49529"/>
                  </a:lnTo>
                  <a:lnTo>
                    <a:pt x="78740" y="81279"/>
                  </a:lnTo>
                  <a:lnTo>
                    <a:pt x="57150" y="0"/>
                  </a:lnTo>
                  <a:close/>
                </a:path>
              </a:pathLst>
            </a:custGeom>
            <a:solidFill>
              <a:srgbClr val="D91E27"/>
            </a:solidFill>
          </p:spPr>
          <p:txBody>
            <a:bodyPr wrap="square" lIns="0" tIns="0" rIns="0" bIns="0" rtlCol="0"/>
            <a:lstStyle/>
            <a:p>
              <a:endParaRPr/>
            </a:p>
          </p:txBody>
        </p:sp>
      </p:grpSp>
      <p:grpSp>
        <p:nvGrpSpPr>
          <p:cNvPr id="30" name="object 30"/>
          <p:cNvGrpSpPr/>
          <p:nvPr/>
        </p:nvGrpSpPr>
        <p:grpSpPr>
          <a:xfrm>
            <a:off x="3214689" y="4267200"/>
            <a:ext cx="85725" cy="533400"/>
            <a:chOff x="2857500" y="4267200"/>
            <a:chExt cx="76200" cy="533400"/>
          </a:xfrm>
        </p:grpSpPr>
        <p:sp>
          <p:nvSpPr>
            <p:cNvPr id="31" name="object 31"/>
            <p:cNvSpPr/>
            <p:nvPr/>
          </p:nvSpPr>
          <p:spPr>
            <a:xfrm>
              <a:off x="2895600" y="4267200"/>
              <a:ext cx="0" cy="462280"/>
            </a:xfrm>
            <a:custGeom>
              <a:avLst/>
              <a:gdLst/>
              <a:ahLst/>
              <a:cxnLst/>
              <a:rect l="l" t="t" r="r" b="b"/>
              <a:pathLst>
                <a:path h="462279">
                  <a:moveTo>
                    <a:pt x="0" y="0"/>
                  </a:moveTo>
                  <a:lnTo>
                    <a:pt x="0" y="462280"/>
                  </a:lnTo>
                </a:path>
              </a:pathLst>
            </a:custGeom>
            <a:ln w="8890">
              <a:solidFill>
                <a:srgbClr val="000000"/>
              </a:solidFill>
            </a:ln>
          </p:spPr>
          <p:txBody>
            <a:bodyPr wrap="square" lIns="0" tIns="0" rIns="0" bIns="0" rtlCol="0"/>
            <a:lstStyle/>
            <a:p>
              <a:endParaRPr/>
            </a:p>
          </p:txBody>
        </p:sp>
        <p:sp>
          <p:nvSpPr>
            <p:cNvPr id="32" name="object 32"/>
            <p:cNvSpPr/>
            <p:nvPr/>
          </p:nvSpPr>
          <p:spPr>
            <a:xfrm>
              <a:off x="2857500" y="4724400"/>
              <a:ext cx="76200" cy="76200"/>
            </a:xfrm>
            <a:custGeom>
              <a:avLst/>
              <a:gdLst/>
              <a:ahLst/>
              <a:cxnLst/>
              <a:rect l="l" t="t" r="r" b="b"/>
              <a:pathLst>
                <a:path w="76200" h="76200">
                  <a:moveTo>
                    <a:pt x="76200" y="0"/>
                  </a:moveTo>
                  <a:lnTo>
                    <a:pt x="0" y="0"/>
                  </a:lnTo>
                  <a:lnTo>
                    <a:pt x="38100" y="76200"/>
                  </a:lnTo>
                  <a:lnTo>
                    <a:pt x="76200" y="0"/>
                  </a:lnTo>
                  <a:close/>
                </a:path>
              </a:pathLst>
            </a:custGeom>
            <a:solidFill>
              <a:srgbClr val="000000"/>
            </a:solidFill>
          </p:spPr>
          <p:txBody>
            <a:bodyPr wrap="square" lIns="0" tIns="0" rIns="0" bIns="0" rtlCol="0"/>
            <a:lstStyle/>
            <a:p>
              <a:endParaRPr/>
            </a:p>
          </p:txBody>
        </p:sp>
      </p:gr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47210" y="482603"/>
            <a:ext cx="9446895" cy="505267"/>
          </a:xfrm>
          <a:prstGeom prst="rect">
            <a:avLst/>
          </a:prstGeom>
        </p:spPr>
        <p:txBody>
          <a:bodyPr vert="horz" wrap="square" lIns="0" tIns="12700" rIns="0" bIns="0" rtlCol="0">
            <a:spAutoFit/>
          </a:bodyPr>
          <a:lstStyle/>
          <a:p>
            <a:pPr marL="12700">
              <a:lnSpc>
                <a:spcPct val="100000"/>
              </a:lnSpc>
              <a:spcBef>
                <a:spcPts val="100"/>
              </a:spcBef>
            </a:pPr>
            <a:r>
              <a:rPr sz="3200" spc="-229" dirty="0">
                <a:latin typeface="Algerian" pitchFamily="82" charset="0"/>
              </a:rPr>
              <a:t>Demand </a:t>
            </a:r>
            <a:r>
              <a:rPr sz="3200" spc="-145" dirty="0">
                <a:latin typeface="Algerian" pitchFamily="82" charset="0"/>
              </a:rPr>
              <a:t>Generation </a:t>
            </a:r>
            <a:r>
              <a:rPr sz="3200" spc="-110" dirty="0">
                <a:latin typeface="Algerian" pitchFamily="82" charset="0"/>
              </a:rPr>
              <a:t>- </a:t>
            </a:r>
            <a:r>
              <a:rPr sz="3200" spc="-170" dirty="0">
                <a:uFill>
                  <a:solidFill>
                    <a:srgbClr val="000000"/>
                  </a:solidFill>
                </a:uFill>
                <a:latin typeface="Algerian" pitchFamily="82" charset="0"/>
              </a:rPr>
              <a:t>Offensive</a:t>
            </a:r>
            <a:r>
              <a:rPr sz="3200" spc="-385" dirty="0">
                <a:uFill>
                  <a:solidFill>
                    <a:srgbClr val="000000"/>
                  </a:solidFill>
                </a:uFill>
                <a:latin typeface="Algerian" pitchFamily="82" charset="0"/>
              </a:rPr>
              <a:t> </a:t>
            </a:r>
            <a:r>
              <a:rPr sz="3200" spc="-175" dirty="0">
                <a:uFill>
                  <a:solidFill>
                    <a:srgbClr val="000000"/>
                  </a:solidFill>
                </a:uFill>
                <a:latin typeface="Algerian" pitchFamily="82" charset="0"/>
              </a:rPr>
              <a:t>Strategy</a:t>
            </a:r>
            <a:endParaRPr sz="3200" dirty="0">
              <a:latin typeface="Algerian" pitchFamily="82" charset="0"/>
            </a:endParaRPr>
          </a:p>
        </p:txBody>
      </p:sp>
      <p:sp>
        <p:nvSpPr>
          <p:cNvPr id="3" name="object 3"/>
          <p:cNvSpPr txBox="1"/>
          <p:nvPr/>
        </p:nvSpPr>
        <p:spPr>
          <a:xfrm>
            <a:off x="1695927" y="1328420"/>
            <a:ext cx="7635954" cy="982980"/>
          </a:xfrm>
          <a:prstGeom prst="rect">
            <a:avLst/>
          </a:prstGeom>
        </p:spPr>
        <p:txBody>
          <a:bodyPr vert="horz" wrap="square" lIns="0" tIns="88900" rIns="0" bIns="0" rtlCol="0">
            <a:spAutoFit/>
          </a:bodyPr>
          <a:lstStyle/>
          <a:p>
            <a:pPr marL="12700">
              <a:lnSpc>
                <a:spcPct val="100000"/>
              </a:lnSpc>
              <a:spcBef>
                <a:spcPts val="700"/>
              </a:spcBef>
            </a:pPr>
            <a:r>
              <a:rPr sz="2400" spc="-40" dirty="0">
                <a:latin typeface="Times New Roman" pitchFamily="18" charset="0"/>
                <a:cs typeface="Times New Roman" pitchFamily="18" charset="0"/>
              </a:rPr>
              <a:t>Market</a:t>
            </a:r>
            <a:r>
              <a:rPr sz="2400" spc="-130" dirty="0">
                <a:latin typeface="Times New Roman" pitchFamily="18" charset="0"/>
                <a:cs typeface="Times New Roman" pitchFamily="18" charset="0"/>
              </a:rPr>
              <a:t> </a:t>
            </a:r>
            <a:r>
              <a:rPr sz="2400" spc="-114" dirty="0">
                <a:latin typeface="Times New Roman" pitchFamily="18" charset="0"/>
                <a:cs typeface="Times New Roman" pitchFamily="18" charset="0"/>
              </a:rPr>
              <a:t>dynamics:</a:t>
            </a:r>
            <a:endParaRPr sz="2400" dirty="0">
              <a:latin typeface="Times New Roman" pitchFamily="18" charset="0"/>
              <a:cs typeface="Times New Roman" pitchFamily="18" charset="0"/>
            </a:endParaRPr>
          </a:p>
          <a:p>
            <a:pPr marL="12700">
              <a:lnSpc>
                <a:spcPct val="100000"/>
              </a:lnSpc>
              <a:spcBef>
                <a:spcPts val="700"/>
              </a:spcBef>
            </a:pPr>
            <a:r>
              <a:rPr sz="2800" spc="-80" dirty="0">
                <a:latin typeface="Times New Roman" pitchFamily="18" charset="0"/>
                <a:cs typeface="Times New Roman" pitchFamily="18" charset="0"/>
              </a:rPr>
              <a:t>- </a:t>
            </a:r>
            <a:r>
              <a:rPr sz="2800" spc="-254" dirty="0">
                <a:latin typeface="Times New Roman" pitchFamily="18" charset="0"/>
                <a:cs typeface="Times New Roman" pitchFamily="18" charset="0"/>
              </a:rPr>
              <a:t>Sales </a:t>
            </a:r>
            <a:r>
              <a:rPr sz="2800" spc="-80" dirty="0">
                <a:latin typeface="Times New Roman" pitchFamily="18" charset="0"/>
                <a:cs typeface="Times New Roman" pitchFamily="18" charset="0"/>
              </a:rPr>
              <a:t>grow </a:t>
            </a:r>
            <a:r>
              <a:rPr sz="2800" spc="-180" dirty="0">
                <a:latin typeface="Times New Roman" pitchFamily="18" charset="0"/>
                <a:cs typeface="Times New Roman" pitchFamily="18" charset="0"/>
              </a:rPr>
              <a:t>because </a:t>
            </a:r>
            <a:r>
              <a:rPr sz="2800" spc="-10" dirty="0">
                <a:latin typeface="Times New Roman" pitchFamily="18" charset="0"/>
                <a:cs typeface="Times New Roman" pitchFamily="18" charset="0"/>
              </a:rPr>
              <a:t>of </a:t>
            </a:r>
            <a:r>
              <a:rPr sz="2800" spc="-100" dirty="0">
                <a:latin typeface="Times New Roman" pitchFamily="18" charset="0"/>
                <a:cs typeface="Times New Roman" pitchFamily="18" charset="0"/>
              </a:rPr>
              <a:t>new </a:t>
            </a:r>
            <a:r>
              <a:rPr sz="2800" spc="-125" dirty="0">
                <a:latin typeface="Times New Roman" pitchFamily="18" charset="0"/>
                <a:cs typeface="Times New Roman" pitchFamily="18" charset="0"/>
              </a:rPr>
              <a:t>customers</a:t>
            </a:r>
            <a:r>
              <a:rPr sz="2800" spc="-540" dirty="0">
                <a:latin typeface="Times New Roman" pitchFamily="18" charset="0"/>
                <a:cs typeface="Times New Roman" pitchFamily="18" charset="0"/>
              </a:rPr>
              <a:t> </a:t>
            </a:r>
            <a:r>
              <a:rPr sz="2800" spc="-114" dirty="0">
                <a:latin typeface="Times New Roman" pitchFamily="18" charset="0"/>
                <a:cs typeface="Times New Roman" pitchFamily="18" charset="0"/>
              </a:rPr>
              <a:t>buying</a:t>
            </a:r>
            <a:endParaRPr sz="2800" dirty="0">
              <a:latin typeface="Times New Roman" pitchFamily="18" charset="0"/>
              <a:cs typeface="Times New Roman" pitchFamily="18" charset="0"/>
            </a:endParaRPr>
          </a:p>
        </p:txBody>
      </p:sp>
      <p:grpSp>
        <p:nvGrpSpPr>
          <p:cNvPr id="4" name="object 4"/>
          <p:cNvGrpSpPr/>
          <p:nvPr/>
        </p:nvGrpSpPr>
        <p:grpSpPr>
          <a:xfrm>
            <a:off x="1880593" y="2814640"/>
            <a:ext cx="2153841" cy="923925"/>
            <a:chOff x="1671637" y="2814637"/>
            <a:chExt cx="1914525" cy="923925"/>
          </a:xfrm>
        </p:grpSpPr>
        <p:sp>
          <p:nvSpPr>
            <p:cNvPr id="5" name="object 5"/>
            <p:cNvSpPr/>
            <p:nvPr/>
          </p:nvSpPr>
          <p:spPr>
            <a:xfrm>
              <a:off x="1676400" y="2819400"/>
              <a:ext cx="1905000" cy="914400"/>
            </a:xfrm>
            <a:custGeom>
              <a:avLst/>
              <a:gdLst/>
              <a:ahLst/>
              <a:cxnLst/>
              <a:rect l="l" t="t" r="r" b="b"/>
              <a:pathLst>
                <a:path w="1905000" h="914400">
                  <a:moveTo>
                    <a:pt x="952500" y="0"/>
                  </a:moveTo>
                  <a:lnTo>
                    <a:pt x="888217" y="942"/>
                  </a:lnTo>
                  <a:lnTo>
                    <a:pt x="825286" y="3733"/>
                  </a:lnTo>
                  <a:lnTo>
                    <a:pt x="763816" y="8321"/>
                  </a:lnTo>
                  <a:lnTo>
                    <a:pt x="703913" y="14653"/>
                  </a:lnTo>
                  <a:lnTo>
                    <a:pt x="645688" y="22677"/>
                  </a:lnTo>
                  <a:lnTo>
                    <a:pt x="589247" y="32339"/>
                  </a:lnTo>
                  <a:lnTo>
                    <a:pt x="534700" y="43586"/>
                  </a:lnTo>
                  <a:lnTo>
                    <a:pt x="482154" y="56368"/>
                  </a:lnTo>
                  <a:lnTo>
                    <a:pt x="431717" y="70629"/>
                  </a:lnTo>
                  <a:lnTo>
                    <a:pt x="383499" y="86319"/>
                  </a:lnTo>
                  <a:lnTo>
                    <a:pt x="337607" y="103384"/>
                  </a:lnTo>
                  <a:lnTo>
                    <a:pt x="294149" y="121771"/>
                  </a:lnTo>
                  <a:lnTo>
                    <a:pt x="253234" y="141429"/>
                  </a:lnTo>
                  <a:lnTo>
                    <a:pt x="214970" y="162303"/>
                  </a:lnTo>
                  <a:lnTo>
                    <a:pt x="179466" y="184343"/>
                  </a:lnTo>
                  <a:lnTo>
                    <a:pt x="146829" y="207494"/>
                  </a:lnTo>
                  <a:lnTo>
                    <a:pt x="117168" y="231704"/>
                  </a:lnTo>
                  <a:lnTo>
                    <a:pt x="67206" y="283092"/>
                  </a:lnTo>
                  <a:lnTo>
                    <a:pt x="30446" y="338085"/>
                  </a:lnTo>
                  <a:lnTo>
                    <a:pt x="7756" y="396261"/>
                  </a:lnTo>
                  <a:lnTo>
                    <a:pt x="0" y="457200"/>
                  </a:lnTo>
                  <a:lnTo>
                    <a:pt x="1957" y="487988"/>
                  </a:lnTo>
                  <a:lnTo>
                    <a:pt x="17288" y="547598"/>
                  </a:lnTo>
                  <a:lnTo>
                    <a:pt x="47122" y="604235"/>
                  </a:lnTo>
                  <a:lnTo>
                    <a:pt x="90590" y="657478"/>
                  </a:lnTo>
                  <a:lnTo>
                    <a:pt x="146829" y="706905"/>
                  </a:lnTo>
                  <a:lnTo>
                    <a:pt x="179466" y="730056"/>
                  </a:lnTo>
                  <a:lnTo>
                    <a:pt x="214970" y="752096"/>
                  </a:lnTo>
                  <a:lnTo>
                    <a:pt x="253234" y="772970"/>
                  </a:lnTo>
                  <a:lnTo>
                    <a:pt x="294149" y="792628"/>
                  </a:lnTo>
                  <a:lnTo>
                    <a:pt x="337607" y="811015"/>
                  </a:lnTo>
                  <a:lnTo>
                    <a:pt x="383499" y="828080"/>
                  </a:lnTo>
                  <a:lnTo>
                    <a:pt x="431717" y="843770"/>
                  </a:lnTo>
                  <a:lnTo>
                    <a:pt x="482154" y="858031"/>
                  </a:lnTo>
                  <a:lnTo>
                    <a:pt x="534700" y="870813"/>
                  </a:lnTo>
                  <a:lnTo>
                    <a:pt x="589247" y="882060"/>
                  </a:lnTo>
                  <a:lnTo>
                    <a:pt x="645688" y="891722"/>
                  </a:lnTo>
                  <a:lnTo>
                    <a:pt x="703913" y="899746"/>
                  </a:lnTo>
                  <a:lnTo>
                    <a:pt x="763816" y="906078"/>
                  </a:lnTo>
                  <a:lnTo>
                    <a:pt x="825286" y="910666"/>
                  </a:lnTo>
                  <a:lnTo>
                    <a:pt x="888217" y="913457"/>
                  </a:lnTo>
                  <a:lnTo>
                    <a:pt x="952500" y="914400"/>
                  </a:lnTo>
                  <a:lnTo>
                    <a:pt x="1016642" y="913457"/>
                  </a:lnTo>
                  <a:lnTo>
                    <a:pt x="1079455" y="910666"/>
                  </a:lnTo>
                  <a:lnTo>
                    <a:pt x="1140829" y="906078"/>
                  </a:lnTo>
                  <a:lnTo>
                    <a:pt x="1200655" y="899746"/>
                  </a:lnTo>
                  <a:lnTo>
                    <a:pt x="1258823" y="891722"/>
                  </a:lnTo>
                  <a:lnTo>
                    <a:pt x="1315224" y="882060"/>
                  </a:lnTo>
                  <a:lnTo>
                    <a:pt x="1369746" y="870813"/>
                  </a:lnTo>
                  <a:lnTo>
                    <a:pt x="1422282" y="858031"/>
                  </a:lnTo>
                  <a:lnTo>
                    <a:pt x="1472720" y="843770"/>
                  </a:lnTo>
                  <a:lnTo>
                    <a:pt x="1520951" y="828080"/>
                  </a:lnTo>
                  <a:lnTo>
                    <a:pt x="1566867" y="811015"/>
                  </a:lnTo>
                  <a:lnTo>
                    <a:pt x="1610355" y="792628"/>
                  </a:lnTo>
                  <a:lnTo>
                    <a:pt x="1651308" y="772970"/>
                  </a:lnTo>
                  <a:lnTo>
                    <a:pt x="1689616" y="752096"/>
                  </a:lnTo>
                  <a:lnTo>
                    <a:pt x="1725167" y="730056"/>
                  </a:lnTo>
                  <a:lnTo>
                    <a:pt x="1757854" y="706905"/>
                  </a:lnTo>
                  <a:lnTo>
                    <a:pt x="1787566" y="682695"/>
                  </a:lnTo>
                  <a:lnTo>
                    <a:pt x="1837627" y="631307"/>
                  </a:lnTo>
                  <a:lnTo>
                    <a:pt x="1874471" y="576314"/>
                  </a:lnTo>
                  <a:lnTo>
                    <a:pt x="1897221" y="518138"/>
                  </a:lnTo>
                  <a:lnTo>
                    <a:pt x="1905000" y="457200"/>
                  </a:lnTo>
                  <a:lnTo>
                    <a:pt x="1903037" y="426411"/>
                  </a:lnTo>
                  <a:lnTo>
                    <a:pt x="1887662" y="366801"/>
                  </a:lnTo>
                  <a:lnTo>
                    <a:pt x="1857756" y="310164"/>
                  </a:lnTo>
                  <a:lnTo>
                    <a:pt x="1814193" y="256921"/>
                  </a:lnTo>
                  <a:lnTo>
                    <a:pt x="1757854" y="207494"/>
                  </a:lnTo>
                  <a:lnTo>
                    <a:pt x="1725168" y="184343"/>
                  </a:lnTo>
                  <a:lnTo>
                    <a:pt x="1689616" y="162303"/>
                  </a:lnTo>
                  <a:lnTo>
                    <a:pt x="1651308" y="141429"/>
                  </a:lnTo>
                  <a:lnTo>
                    <a:pt x="1610355" y="121771"/>
                  </a:lnTo>
                  <a:lnTo>
                    <a:pt x="1566867" y="103384"/>
                  </a:lnTo>
                  <a:lnTo>
                    <a:pt x="1520952" y="86319"/>
                  </a:lnTo>
                  <a:lnTo>
                    <a:pt x="1472720" y="70629"/>
                  </a:lnTo>
                  <a:lnTo>
                    <a:pt x="1422282" y="56368"/>
                  </a:lnTo>
                  <a:lnTo>
                    <a:pt x="1369746" y="43586"/>
                  </a:lnTo>
                  <a:lnTo>
                    <a:pt x="1315224" y="32339"/>
                  </a:lnTo>
                  <a:lnTo>
                    <a:pt x="1258824" y="22677"/>
                  </a:lnTo>
                  <a:lnTo>
                    <a:pt x="1200655" y="14653"/>
                  </a:lnTo>
                  <a:lnTo>
                    <a:pt x="1140829" y="8321"/>
                  </a:lnTo>
                  <a:lnTo>
                    <a:pt x="1079455" y="3733"/>
                  </a:lnTo>
                  <a:lnTo>
                    <a:pt x="1016642" y="942"/>
                  </a:lnTo>
                  <a:lnTo>
                    <a:pt x="952500" y="0"/>
                  </a:lnTo>
                  <a:close/>
                </a:path>
              </a:pathLst>
            </a:custGeom>
            <a:solidFill>
              <a:srgbClr val="FF8018"/>
            </a:solidFill>
          </p:spPr>
          <p:txBody>
            <a:bodyPr wrap="square" lIns="0" tIns="0" rIns="0" bIns="0" rtlCol="0"/>
            <a:lstStyle/>
            <a:p>
              <a:endParaRPr/>
            </a:p>
          </p:txBody>
        </p:sp>
        <p:sp>
          <p:nvSpPr>
            <p:cNvPr id="6" name="object 6"/>
            <p:cNvSpPr/>
            <p:nvPr/>
          </p:nvSpPr>
          <p:spPr>
            <a:xfrm>
              <a:off x="1676400" y="2819400"/>
              <a:ext cx="1905000" cy="914400"/>
            </a:xfrm>
            <a:custGeom>
              <a:avLst/>
              <a:gdLst/>
              <a:ahLst/>
              <a:cxnLst/>
              <a:rect l="l" t="t" r="r" b="b"/>
              <a:pathLst>
                <a:path w="1905000" h="914400">
                  <a:moveTo>
                    <a:pt x="952500" y="0"/>
                  </a:moveTo>
                  <a:lnTo>
                    <a:pt x="1016642" y="942"/>
                  </a:lnTo>
                  <a:lnTo>
                    <a:pt x="1079455" y="3733"/>
                  </a:lnTo>
                  <a:lnTo>
                    <a:pt x="1140829" y="8321"/>
                  </a:lnTo>
                  <a:lnTo>
                    <a:pt x="1200655" y="14653"/>
                  </a:lnTo>
                  <a:lnTo>
                    <a:pt x="1258824" y="22677"/>
                  </a:lnTo>
                  <a:lnTo>
                    <a:pt x="1315224" y="32339"/>
                  </a:lnTo>
                  <a:lnTo>
                    <a:pt x="1369746" y="43586"/>
                  </a:lnTo>
                  <a:lnTo>
                    <a:pt x="1422282" y="56368"/>
                  </a:lnTo>
                  <a:lnTo>
                    <a:pt x="1472720" y="70629"/>
                  </a:lnTo>
                  <a:lnTo>
                    <a:pt x="1520952" y="86319"/>
                  </a:lnTo>
                  <a:lnTo>
                    <a:pt x="1566867" y="103384"/>
                  </a:lnTo>
                  <a:lnTo>
                    <a:pt x="1610355" y="121771"/>
                  </a:lnTo>
                  <a:lnTo>
                    <a:pt x="1651308" y="141429"/>
                  </a:lnTo>
                  <a:lnTo>
                    <a:pt x="1689616" y="162303"/>
                  </a:lnTo>
                  <a:lnTo>
                    <a:pt x="1725168" y="184343"/>
                  </a:lnTo>
                  <a:lnTo>
                    <a:pt x="1757854" y="207494"/>
                  </a:lnTo>
                  <a:lnTo>
                    <a:pt x="1787566" y="231704"/>
                  </a:lnTo>
                  <a:lnTo>
                    <a:pt x="1837627" y="283092"/>
                  </a:lnTo>
                  <a:lnTo>
                    <a:pt x="1874471" y="338085"/>
                  </a:lnTo>
                  <a:lnTo>
                    <a:pt x="1897221" y="396261"/>
                  </a:lnTo>
                  <a:lnTo>
                    <a:pt x="1905000" y="457200"/>
                  </a:lnTo>
                  <a:lnTo>
                    <a:pt x="1903037" y="487988"/>
                  </a:lnTo>
                  <a:lnTo>
                    <a:pt x="1887662" y="547598"/>
                  </a:lnTo>
                  <a:lnTo>
                    <a:pt x="1857755" y="604235"/>
                  </a:lnTo>
                  <a:lnTo>
                    <a:pt x="1814193" y="657478"/>
                  </a:lnTo>
                  <a:lnTo>
                    <a:pt x="1757854" y="706905"/>
                  </a:lnTo>
                  <a:lnTo>
                    <a:pt x="1725167" y="730056"/>
                  </a:lnTo>
                  <a:lnTo>
                    <a:pt x="1689616" y="752096"/>
                  </a:lnTo>
                  <a:lnTo>
                    <a:pt x="1651308" y="772970"/>
                  </a:lnTo>
                  <a:lnTo>
                    <a:pt x="1610355" y="792628"/>
                  </a:lnTo>
                  <a:lnTo>
                    <a:pt x="1566867" y="811015"/>
                  </a:lnTo>
                  <a:lnTo>
                    <a:pt x="1520951" y="828080"/>
                  </a:lnTo>
                  <a:lnTo>
                    <a:pt x="1472720" y="843770"/>
                  </a:lnTo>
                  <a:lnTo>
                    <a:pt x="1422282" y="858031"/>
                  </a:lnTo>
                  <a:lnTo>
                    <a:pt x="1369746" y="870813"/>
                  </a:lnTo>
                  <a:lnTo>
                    <a:pt x="1315224" y="882060"/>
                  </a:lnTo>
                  <a:lnTo>
                    <a:pt x="1258823" y="891722"/>
                  </a:lnTo>
                  <a:lnTo>
                    <a:pt x="1200655" y="899746"/>
                  </a:lnTo>
                  <a:lnTo>
                    <a:pt x="1140829" y="906078"/>
                  </a:lnTo>
                  <a:lnTo>
                    <a:pt x="1079455" y="910666"/>
                  </a:lnTo>
                  <a:lnTo>
                    <a:pt x="1016642" y="913457"/>
                  </a:lnTo>
                  <a:lnTo>
                    <a:pt x="952500" y="914400"/>
                  </a:lnTo>
                  <a:lnTo>
                    <a:pt x="888217" y="913457"/>
                  </a:lnTo>
                  <a:lnTo>
                    <a:pt x="825286" y="910666"/>
                  </a:lnTo>
                  <a:lnTo>
                    <a:pt x="763816" y="906078"/>
                  </a:lnTo>
                  <a:lnTo>
                    <a:pt x="703913" y="899746"/>
                  </a:lnTo>
                  <a:lnTo>
                    <a:pt x="645688" y="891722"/>
                  </a:lnTo>
                  <a:lnTo>
                    <a:pt x="589247" y="882060"/>
                  </a:lnTo>
                  <a:lnTo>
                    <a:pt x="534700" y="870813"/>
                  </a:lnTo>
                  <a:lnTo>
                    <a:pt x="482154" y="858031"/>
                  </a:lnTo>
                  <a:lnTo>
                    <a:pt x="431717" y="843770"/>
                  </a:lnTo>
                  <a:lnTo>
                    <a:pt x="383499" y="828080"/>
                  </a:lnTo>
                  <a:lnTo>
                    <a:pt x="337607" y="811015"/>
                  </a:lnTo>
                  <a:lnTo>
                    <a:pt x="294149" y="792628"/>
                  </a:lnTo>
                  <a:lnTo>
                    <a:pt x="253234" y="772970"/>
                  </a:lnTo>
                  <a:lnTo>
                    <a:pt x="214970" y="752096"/>
                  </a:lnTo>
                  <a:lnTo>
                    <a:pt x="179466" y="730056"/>
                  </a:lnTo>
                  <a:lnTo>
                    <a:pt x="146829" y="706905"/>
                  </a:lnTo>
                  <a:lnTo>
                    <a:pt x="117168" y="682695"/>
                  </a:lnTo>
                  <a:lnTo>
                    <a:pt x="67206" y="631307"/>
                  </a:lnTo>
                  <a:lnTo>
                    <a:pt x="30446" y="576314"/>
                  </a:lnTo>
                  <a:lnTo>
                    <a:pt x="7756" y="518138"/>
                  </a:lnTo>
                  <a:lnTo>
                    <a:pt x="0" y="457200"/>
                  </a:lnTo>
                  <a:lnTo>
                    <a:pt x="1957" y="426411"/>
                  </a:lnTo>
                  <a:lnTo>
                    <a:pt x="17288" y="366801"/>
                  </a:lnTo>
                  <a:lnTo>
                    <a:pt x="47122" y="310164"/>
                  </a:lnTo>
                  <a:lnTo>
                    <a:pt x="90590" y="256921"/>
                  </a:lnTo>
                  <a:lnTo>
                    <a:pt x="146829" y="207494"/>
                  </a:lnTo>
                  <a:lnTo>
                    <a:pt x="179466" y="184343"/>
                  </a:lnTo>
                  <a:lnTo>
                    <a:pt x="214970" y="162303"/>
                  </a:lnTo>
                  <a:lnTo>
                    <a:pt x="253234" y="141429"/>
                  </a:lnTo>
                  <a:lnTo>
                    <a:pt x="294149" y="121771"/>
                  </a:lnTo>
                  <a:lnTo>
                    <a:pt x="337607" y="103384"/>
                  </a:lnTo>
                  <a:lnTo>
                    <a:pt x="383499" y="86319"/>
                  </a:lnTo>
                  <a:lnTo>
                    <a:pt x="431717" y="70629"/>
                  </a:lnTo>
                  <a:lnTo>
                    <a:pt x="482154" y="56368"/>
                  </a:lnTo>
                  <a:lnTo>
                    <a:pt x="534700" y="43586"/>
                  </a:lnTo>
                  <a:lnTo>
                    <a:pt x="589247" y="32339"/>
                  </a:lnTo>
                  <a:lnTo>
                    <a:pt x="645688" y="22677"/>
                  </a:lnTo>
                  <a:lnTo>
                    <a:pt x="703913" y="14653"/>
                  </a:lnTo>
                  <a:lnTo>
                    <a:pt x="763816" y="8321"/>
                  </a:lnTo>
                  <a:lnTo>
                    <a:pt x="825286" y="3733"/>
                  </a:lnTo>
                  <a:lnTo>
                    <a:pt x="888217" y="942"/>
                  </a:lnTo>
                  <a:lnTo>
                    <a:pt x="952500" y="0"/>
                  </a:lnTo>
                  <a:close/>
                </a:path>
                <a:path w="1905000" h="914400">
                  <a:moveTo>
                    <a:pt x="0" y="0"/>
                  </a:moveTo>
                  <a:lnTo>
                    <a:pt x="0" y="0"/>
                  </a:lnTo>
                </a:path>
                <a:path w="1905000" h="914400">
                  <a:moveTo>
                    <a:pt x="1905000" y="914400"/>
                  </a:moveTo>
                  <a:lnTo>
                    <a:pt x="1905000" y="914400"/>
                  </a:lnTo>
                </a:path>
              </a:pathLst>
            </a:custGeom>
            <a:ln w="9344">
              <a:solidFill>
                <a:srgbClr val="000000"/>
              </a:solidFill>
            </a:ln>
          </p:spPr>
          <p:txBody>
            <a:bodyPr wrap="square" lIns="0" tIns="0" rIns="0" bIns="0" rtlCol="0"/>
            <a:lstStyle/>
            <a:p>
              <a:endParaRPr/>
            </a:p>
          </p:txBody>
        </p:sp>
      </p:grpSp>
      <p:sp>
        <p:nvSpPr>
          <p:cNvPr id="7" name="object 7"/>
          <p:cNvSpPr txBox="1"/>
          <p:nvPr/>
        </p:nvSpPr>
        <p:spPr>
          <a:xfrm>
            <a:off x="1995964" y="2959100"/>
            <a:ext cx="1918811" cy="635000"/>
          </a:xfrm>
          <a:prstGeom prst="rect">
            <a:avLst/>
          </a:prstGeom>
        </p:spPr>
        <p:txBody>
          <a:bodyPr vert="horz" wrap="square" lIns="0" tIns="12700" rIns="0" bIns="0" rtlCol="0">
            <a:spAutoFit/>
          </a:bodyPr>
          <a:lstStyle/>
          <a:p>
            <a:pPr marL="12700" marR="5080" indent="72390">
              <a:lnSpc>
                <a:spcPct val="100000"/>
              </a:lnSpc>
              <a:spcBef>
                <a:spcPts val="100"/>
              </a:spcBef>
            </a:pPr>
            <a:r>
              <a:rPr sz="2000" b="1" spc="-5" dirty="0">
                <a:latin typeface="Times New Roman"/>
                <a:cs typeface="Times New Roman"/>
              </a:rPr>
              <a:t>Those </a:t>
            </a:r>
            <a:r>
              <a:rPr sz="2000" b="1" dirty="0">
                <a:latin typeface="Times New Roman"/>
                <a:cs typeface="Times New Roman"/>
              </a:rPr>
              <a:t>not the  buying</a:t>
            </a:r>
            <a:r>
              <a:rPr sz="2000" b="1" spc="-65" dirty="0">
                <a:latin typeface="Times New Roman"/>
                <a:cs typeface="Times New Roman"/>
              </a:rPr>
              <a:t> </a:t>
            </a:r>
            <a:r>
              <a:rPr sz="2000" b="1" dirty="0">
                <a:latin typeface="Times New Roman"/>
                <a:cs typeface="Times New Roman"/>
              </a:rPr>
              <a:t>product</a:t>
            </a:r>
            <a:endParaRPr sz="2000">
              <a:latin typeface="Times New Roman"/>
              <a:cs typeface="Times New Roman"/>
            </a:endParaRPr>
          </a:p>
        </p:txBody>
      </p:sp>
      <p:grpSp>
        <p:nvGrpSpPr>
          <p:cNvPr id="8" name="object 8"/>
          <p:cNvGrpSpPr/>
          <p:nvPr/>
        </p:nvGrpSpPr>
        <p:grpSpPr>
          <a:xfrm>
            <a:off x="3937993" y="3881440"/>
            <a:ext cx="2068116" cy="1000125"/>
            <a:chOff x="3500437" y="3881437"/>
            <a:chExt cx="1838325" cy="1000125"/>
          </a:xfrm>
        </p:grpSpPr>
        <p:sp>
          <p:nvSpPr>
            <p:cNvPr id="9" name="object 9"/>
            <p:cNvSpPr/>
            <p:nvPr/>
          </p:nvSpPr>
          <p:spPr>
            <a:xfrm>
              <a:off x="3505200" y="3886200"/>
              <a:ext cx="1828800" cy="990600"/>
            </a:xfrm>
            <a:custGeom>
              <a:avLst/>
              <a:gdLst/>
              <a:ahLst/>
              <a:cxnLst/>
              <a:rect l="l" t="t" r="r" b="b"/>
              <a:pathLst>
                <a:path w="1828800" h="990600">
                  <a:moveTo>
                    <a:pt x="914400" y="0"/>
                  </a:moveTo>
                  <a:lnTo>
                    <a:pt x="852823" y="1020"/>
                  </a:lnTo>
                  <a:lnTo>
                    <a:pt x="792522" y="4044"/>
                  </a:lnTo>
                  <a:lnTo>
                    <a:pt x="733603" y="9015"/>
                  </a:lnTo>
                  <a:lnTo>
                    <a:pt x="676170" y="15874"/>
                  </a:lnTo>
                  <a:lnTo>
                    <a:pt x="620328" y="24566"/>
                  </a:lnTo>
                  <a:lnTo>
                    <a:pt x="566184" y="35033"/>
                  </a:lnTo>
                  <a:lnTo>
                    <a:pt x="513843" y="47219"/>
                  </a:lnTo>
                  <a:lnTo>
                    <a:pt x="463409" y="61065"/>
                  </a:lnTo>
                  <a:lnTo>
                    <a:pt x="414988" y="76515"/>
                  </a:lnTo>
                  <a:lnTo>
                    <a:pt x="368686" y="93512"/>
                  </a:lnTo>
                  <a:lnTo>
                    <a:pt x="324607" y="111999"/>
                  </a:lnTo>
                  <a:lnTo>
                    <a:pt x="282858" y="131919"/>
                  </a:lnTo>
                  <a:lnTo>
                    <a:pt x="243543" y="153214"/>
                  </a:lnTo>
                  <a:lnTo>
                    <a:pt x="206768" y="175829"/>
                  </a:lnTo>
                  <a:lnTo>
                    <a:pt x="172638" y="199704"/>
                  </a:lnTo>
                  <a:lnTo>
                    <a:pt x="141259" y="224785"/>
                  </a:lnTo>
                  <a:lnTo>
                    <a:pt x="112736" y="251013"/>
                  </a:lnTo>
                  <a:lnTo>
                    <a:pt x="64678" y="306683"/>
                  </a:lnTo>
                  <a:lnTo>
                    <a:pt x="29307" y="366258"/>
                  </a:lnTo>
                  <a:lnTo>
                    <a:pt x="7467" y="429283"/>
                  </a:lnTo>
                  <a:lnTo>
                    <a:pt x="0" y="495300"/>
                  </a:lnTo>
                  <a:lnTo>
                    <a:pt x="1884" y="528653"/>
                  </a:lnTo>
                  <a:lnTo>
                    <a:pt x="16643" y="593231"/>
                  </a:lnTo>
                  <a:lnTo>
                    <a:pt x="45354" y="654588"/>
                  </a:lnTo>
                  <a:lnTo>
                    <a:pt x="87173" y="712268"/>
                  </a:lnTo>
                  <a:lnTo>
                    <a:pt x="141259" y="765814"/>
                  </a:lnTo>
                  <a:lnTo>
                    <a:pt x="172638" y="790895"/>
                  </a:lnTo>
                  <a:lnTo>
                    <a:pt x="206768" y="814770"/>
                  </a:lnTo>
                  <a:lnTo>
                    <a:pt x="243543" y="837385"/>
                  </a:lnTo>
                  <a:lnTo>
                    <a:pt x="282858" y="858680"/>
                  </a:lnTo>
                  <a:lnTo>
                    <a:pt x="324607" y="878600"/>
                  </a:lnTo>
                  <a:lnTo>
                    <a:pt x="368686" y="897087"/>
                  </a:lnTo>
                  <a:lnTo>
                    <a:pt x="414988" y="914084"/>
                  </a:lnTo>
                  <a:lnTo>
                    <a:pt x="463409" y="929534"/>
                  </a:lnTo>
                  <a:lnTo>
                    <a:pt x="513843" y="943380"/>
                  </a:lnTo>
                  <a:lnTo>
                    <a:pt x="566184" y="955566"/>
                  </a:lnTo>
                  <a:lnTo>
                    <a:pt x="620328" y="966033"/>
                  </a:lnTo>
                  <a:lnTo>
                    <a:pt x="676170" y="974725"/>
                  </a:lnTo>
                  <a:lnTo>
                    <a:pt x="733603" y="981584"/>
                  </a:lnTo>
                  <a:lnTo>
                    <a:pt x="792522" y="986555"/>
                  </a:lnTo>
                  <a:lnTo>
                    <a:pt x="852823" y="989579"/>
                  </a:lnTo>
                  <a:lnTo>
                    <a:pt x="914400" y="990600"/>
                  </a:lnTo>
                  <a:lnTo>
                    <a:pt x="975976" y="989579"/>
                  </a:lnTo>
                  <a:lnTo>
                    <a:pt x="1036277" y="986555"/>
                  </a:lnTo>
                  <a:lnTo>
                    <a:pt x="1095196" y="981584"/>
                  </a:lnTo>
                  <a:lnTo>
                    <a:pt x="1152629" y="974725"/>
                  </a:lnTo>
                  <a:lnTo>
                    <a:pt x="1208471" y="966033"/>
                  </a:lnTo>
                  <a:lnTo>
                    <a:pt x="1262615" y="955566"/>
                  </a:lnTo>
                  <a:lnTo>
                    <a:pt x="1314956" y="943380"/>
                  </a:lnTo>
                  <a:lnTo>
                    <a:pt x="1365390" y="929534"/>
                  </a:lnTo>
                  <a:lnTo>
                    <a:pt x="1413811" y="914084"/>
                  </a:lnTo>
                  <a:lnTo>
                    <a:pt x="1460113" y="897087"/>
                  </a:lnTo>
                  <a:lnTo>
                    <a:pt x="1504192" y="878600"/>
                  </a:lnTo>
                  <a:lnTo>
                    <a:pt x="1545941" y="858680"/>
                  </a:lnTo>
                  <a:lnTo>
                    <a:pt x="1585256" y="837385"/>
                  </a:lnTo>
                  <a:lnTo>
                    <a:pt x="1622031" y="814770"/>
                  </a:lnTo>
                  <a:lnTo>
                    <a:pt x="1656161" y="790895"/>
                  </a:lnTo>
                  <a:lnTo>
                    <a:pt x="1687540" y="765814"/>
                  </a:lnTo>
                  <a:lnTo>
                    <a:pt x="1716063" y="739586"/>
                  </a:lnTo>
                  <a:lnTo>
                    <a:pt x="1764121" y="683916"/>
                  </a:lnTo>
                  <a:lnTo>
                    <a:pt x="1799492" y="624341"/>
                  </a:lnTo>
                  <a:lnTo>
                    <a:pt x="1821332" y="561316"/>
                  </a:lnTo>
                  <a:lnTo>
                    <a:pt x="1828800" y="495300"/>
                  </a:lnTo>
                  <a:lnTo>
                    <a:pt x="1826915" y="461946"/>
                  </a:lnTo>
                  <a:lnTo>
                    <a:pt x="1812156" y="397368"/>
                  </a:lnTo>
                  <a:lnTo>
                    <a:pt x="1783445" y="336011"/>
                  </a:lnTo>
                  <a:lnTo>
                    <a:pt x="1741626" y="278331"/>
                  </a:lnTo>
                  <a:lnTo>
                    <a:pt x="1687540" y="224785"/>
                  </a:lnTo>
                  <a:lnTo>
                    <a:pt x="1656161" y="199704"/>
                  </a:lnTo>
                  <a:lnTo>
                    <a:pt x="1622031" y="175829"/>
                  </a:lnTo>
                  <a:lnTo>
                    <a:pt x="1585256" y="153214"/>
                  </a:lnTo>
                  <a:lnTo>
                    <a:pt x="1545941" y="131919"/>
                  </a:lnTo>
                  <a:lnTo>
                    <a:pt x="1504192" y="111999"/>
                  </a:lnTo>
                  <a:lnTo>
                    <a:pt x="1460113" y="93512"/>
                  </a:lnTo>
                  <a:lnTo>
                    <a:pt x="1413811" y="76515"/>
                  </a:lnTo>
                  <a:lnTo>
                    <a:pt x="1365390" y="61065"/>
                  </a:lnTo>
                  <a:lnTo>
                    <a:pt x="1314956" y="47219"/>
                  </a:lnTo>
                  <a:lnTo>
                    <a:pt x="1262615" y="35033"/>
                  </a:lnTo>
                  <a:lnTo>
                    <a:pt x="1208471" y="24566"/>
                  </a:lnTo>
                  <a:lnTo>
                    <a:pt x="1152629" y="15874"/>
                  </a:lnTo>
                  <a:lnTo>
                    <a:pt x="1095196" y="9015"/>
                  </a:lnTo>
                  <a:lnTo>
                    <a:pt x="1036277" y="4044"/>
                  </a:lnTo>
                  <a:lnTo>
                    <a:pt x="975976" y="1020"/>
                  </a:lnTo>
                  <a:lnTo>
                    <a:pt x="914400" y="0"/>
                  </a:lnTo>
                  <a:close/>
                </a:path>
              </a:pathLst>
            </a:custGeom>
            <a:solidFill>
              <a:srgbClr val="FF8018"/>
            </a:solidFill>
          </p:spPr>
          <p:txBody>
            <a:bodyPr wrap="square" lIns="0" tIns="0" rIns="0" bIns="0" rtlCol="0"/>
            <a:lstStyle/>
            <a:p>
              <a:endParaRPr/>
            </a:p>
          </p:txBody>
        </p:sp>
        <p:sp>
          <p:nvSpPr>
            <p:cNvPr id="10" name="object 10"/>
            <p:cNvSpPr/>
            <p:nvPr/>
          </p:nvSpPr>
          <p:spPr>
            <a:xfrm>
              <a:off x="3505200" y="3886200"/>
              <a:ext cx="1828800" cy="990600"/>
            </a:xfrm>
            <a:custGeom>
              <a:avLst/>
              <a:gdLst/>
              <a:ahLst/>
              <a:cxnLst/>
              <a:rect l="l" t="t" r="r" b="b"/>
              <a:pathLst>
                <a:path w="1828800" h="990600">
                  <a:moveTo>
                    <a:pt x="914400" y="0"/>
                  </a:moveTo>
                  <a:lnTo>
                    <a:pt x="975976" y="1020"/>
                  </a:lnTo>
                  <a:lnTo>
                    <a:pt x="1036277" y="4044"/>
                  </a:lnTo>
                  <a:lnTo>
                    <a:pt x="1095196" y="9015"/>
                  </a:lnTo>
                  <a:lnTo>
                    <a:pt x="1152629" y="15874"/>
                  </a:lnTo>
                  <a:lnTo>
                    <a:pt x="1208471" y="24566"/>
                  </a:lnTo>
                  <a:lnTo>
                    <a:pt x="1262615" y="35033"/>
                  </a:lnTo>
                  <a:lnTo>
                    <a:pt x="1314956" y="47219"/>
                  </a:lnTo>
                  <a:lnTo>
                    <a:pt x="1365390" y="61065"/>
                  </a:lnTo>
                  <a:lnTo>
                    <a:pt x="1413811" y="76515"/>
                  </a:lnTo>
                  <a:lnTo>
                    <a:pt x="1460113" y="93512"/>
                  </a:lnTo>
                  <a:lnTo>
                    <a:pt x="1504192" y="111999"/>
                  </a:lnTo>
                  <a:lnTo>
                    <a:pt x="1545941" y="131919"/>
                  </a:lnTo>
                  <a:lnTo>
                    <a:pt x="1585256" y="153214"/>
                  </a:lnTo>
                  <a:lnTo>
                    <a:pt x="1622031" y="175829"/>
                  </a:lnTo>
                  <a:lnTo>
                    <a:pt x="1656161" y="199704"/>
                  </a:lnTo>
                  <a:lnTo>
                    <a:pt x="1687540" y="224785"/>
                  </a:lnTo>
                  <a:lnTo>
                    <a:pt x="1716063" y="251013"/>
                  </a:lnTo>
                  <a:lnTo>
                    <a:pt x="1764121" y="306683"/>
                  </a:lnTo>
                  <a:lnTo>
                    <a:pt x="1799492" y="366258"/>
                  </a:lnTo>
                  <a:lnTo>
                    <a:pt x="1821332" y="429283"/>
                  </a:lnTo>
                  <a:lnTo>
                    <a:pt x="1828800" y="495300"/>
                  </a:lnTo>
                  <a:lnTo>
                    <a:pt x="1826915" y="528653"/>
                  </a:lnTo>
                  <a:lnTo>
                    <a:pt x="1812156" y="593231"/>
                  </a:lnTo>
                  <a:lnTo>
                    <a:pt x="1783445" y="654588"/>
                  </a:lnTo>
                  <a:lnTo>
                    <a:pt x="1741626" y="712268"/>
                  </a:lnTo>
                  <a:lnTo>
                    <a:pt x="1687540" y="765814"/>
                  </a:lnTo>
                  <a:lnTo>
                    <a:pt x="1656161" y="790895"/>
                  </a:lnTo>
                  <a:lnTo>
                    <a:pt x="1622031" y="814770"/>
                  </a:lnTo>
                  <a:lnTo>
                    <a:pt x="1585256" y="837385"/>
                  </a:lnTo>
                  <a:lnTo>
                    <a:pt x="1545941" y="858680"/>
                  </a:lnTo>
                  <a:lnTo>
                    <a:pt x="1504192" y="878600"/>
                  </a:lnTo>
                  <a:lnTo>
                    <a:pt x="1460113" y="897087"/>
                  </a:lnTo>
                  <a:lnTo>
                    <a:pt x="1413811" y="914084"/>
                  </a:lnTo>
                  <a:lnTo>
                    <a:pt x="1365390" y="929534"/>
                  </a:lnTo>
                  <a:lnTo>
                    <a:pt x="1314956" y="943380"/>
                  </a:lnTo>
                  <a:lnTo>
                    <a:pt x="1262615" y="955566"/>
                  </a:lnTo>
                  <a:lnTo>
                    <a:pt x="1208471" y="966033"/>
                  </a:lnTo>
                  <a:lnTo>
                    <a:pt x="1152629" y="974725"/>
                  </a:lnTo>
                  <a:lnTo>
                    <a:pt x="1095196" y="981584"/>
                  </a:lnTo>
                  <a:lnTo>
                    <a:pt x="1036277" y="986555"/>
                  </a:lnTo>
                  <a:lnTo>
                    <a:pt x="975976" y="989579"/>
                  </a:lnTo>
                  <a:lnTo>
                    <a:pt x="914400" y="990600"/>
                  </a:lnTo>
                  <a:lnTo>
                    <a:pt x="852823" y="989579"/>
                  </a:lnTo>
                  <a:lnTo>
                    <a:pt x="792522" y="986555"/>
                  </a:lnTo>
                  <a:lnTo>
                    <a:pt x="733603" y="981584"/>
                  </a:lnTo>
                  <a:lnTo>
                    <a:pt x="676170" y="974725"/>
                  </a:lnTo>
                  <a:lnTo>
                    <a:pt x="620328" y="966033"/>
                  </a:lnTo>
                  <a:lnTo>
                    <a:pt x="566184" y="955566"/>
                  </a:lnTo>
                  <a:lnTo>
                    <a:pt x="513843" y="943380"/>
                  </a:lnTo>
                  <a:lnTo>
                    <a:pt x="463409" y="929534"/>
                  </a:lnTo>
                  <a:lnTo>
                    <a:pt x="414988" y="914084"/>
                  </a:lnTo>
                  <a:lnTo>
                    <a:pt x="368686" y="897087"/>
                  </a:lnTo>
                  <a:lnTo>
                    <a:pt x="324607" y="878600"/>
                  </a:lnTo>
                  <a:lnTo>
                    <a:pt x="282858" y="858680"/>
                  </a:lnTo>
                  <a:lnTo>
                    <a:pt x="243543" y="837385"/>
                  </a:lnTo>
                  <a:lnTo>
                    <a:pt x="206768" y="814770"/>
                  </a:lnTo>
                  <a:lnTo>
                    <a:pt x="172638" y="790895"/>
                  </a:lnTo>
                  <a:lnTo>
                    <a:pt x="141259" y="765814"/>
                  </a:lnTo>
                  <a:lnTo>
                    <a:pt x="112736" y="739586"/>
                  </a:lnTo>
                  <a:lnTo>
                    <a:pt x="64678" y="683916"/>
                  </a:lnTo>
                  <a:lnTo>
                    <a:pt x="29307" y="624341"/>
                  </a:lnTo>
                  <a:lnTo>
                    <a:pt x="7467" y="561316"/>
                  </a:lnTo>
                  <a:lnTo>
                    <a:pt x="0" y="495300"/>
                  </a:lnTo>
                  <a:lnTo>
                    <a:pt x="1884" y="461946"/>
                  </a:lnTo>
                  <a:lnTo>
                    <a:pt x="16643" y="397368"/>
                  </a:lnTo>
                  <a:lnTo>
                    <a:pt x="45354" y="336011"/>
                  </a:lnTo>
                  <a:lnTo>
                    <a:pt x="87173" y="278331"/>
                  </a:lnTo>
                  <a:lnTo>
                    <a:pt x="141259" y="224785"/>
                  </a:lnTo>
                  <a:lnTo>
                    <a:pt x="172638" y="199704"/>
                  </a:lnTo>
                  <a:lnTo>
                    <a:pt x="206768" y="175829"/>
                  </a:lnTo>
                  <a:lnTo>
                    <a:pt x="243543" y="153214"/>
                  </a:lnTo>
                  <a:lnTo>
                    <a:pt x="282858" y="131919"/>
                  </a:lnTo>
                  <a:lnTo>
                    <a:pt x="324607" y="111999"/>
                  </a:lnTo>
                  <a:lnTo>
                    <a:pt x="368686" y="93512"/>
                  </a:lnTo>
                  <a:lnTo>
                    <a:pt x="414988" y="76515"/>
                  </a:lnTo>
                  <a:lnTo>
                    <a:pt x="463409" y="61065"/>
                  </a:lnTo>
                  <a:lnTo>
                    <a:pt x="513843" y="47219"/>
                  </a:lnTo>
                  <a:lnTo>
                    <a:pt x="566184" y="35033"/>
                  </a:lnTo>
                  <a:lnTo>
                    <a:pt x="620328" y="24566"/>
                  </a:lnTo>
                  <a:lnTo>
                    <a:pt x="676170" y="15874"/>
                  </a:lnTo>
                  <a:lnTo>
                    <a:pt x="733603" y="9015"/>
                  </a:lnTo>
                  <a:lnTo>
                    <a:pt x="792522" y="4044"/>
                  </a:lnTo>
                  <a:lnTo>
                    <a:pt x="852823" y="1020"/>
                  </a:lnTo>
                  <a:lnTo>
                    <a:pt x="914400" y="0"/>
                  </a:lnTo>
                  <a:close/>
                </a:path>
                <a:path w="1828800" h="990600">
                  <a:moveTo>
                    <a:pt x="0" y="0"/>
                  </a:moveTo>
                  <a:lnTo>
                    <a:pt x="0" y="0"/>
                  </a:lnTo>
                </a:path>
                <a:path w="1828800" h="990600">
                  <a:moveTo>
                    <a:pt x="1828800" y="990600"/>
                  </a:moveTo>
                  <a:lnTo>
                    <a:pt x="1828800" y="990600"/>
                  </a:lnTo>
                </a:path>
              </a:pathLst>
            </a:custGeom>
            <a:ln w="9344">
              <a:solidFill>
                <a:srgbClr val="000000"/>
              </a:solidFill>
            </a:ln>
          </p:spPr>
          <p:txBody>
            <a:bodyPr wrap="square" lIns="0" tIns="0" rIns="0" bIns="0" rtlCol="0"/>
            <a:lstStyle/>
            <a:p>
              <a:endParaRPr/>
            </a:p>
          </p:txBody>
        </p:sp>
      </p:grpSp>
      <p:sp>
        <p:nvSpPr>
          <p:cNvPr id="11" name="object 11"/>
          <p:cNvSpPr txBox="1"/>
          <p:nvPr/>
        </p:nvSpPr>
        <p:spPr>
          <a:xfrm>
            <a:off x="5486401" y="5181600"/>
            <a:ext cx="4612719" cy="1274708"/>
          </a:xfrm>
          <a:prstGeom prst="rect">
            <a:avLst/>
          </a:prstGeom>
        </p:spPr>
        <p:txBody>
          <a:bodyPr vert="horz" wrap="square" lIns="0" tIns="12700" rIns="0" bIns="0" rtlCol="0">
            <a:spAutoFit/>
          </a:bodyPr>
          <a:lstStyle/>
          <a:p>
            <a:pPr marL="12700">
              <a:lnSpc>
                <a:spcPct val="100000"/>
              </a:lnSpc>
            </a:pPr>
            <a:r>
              <a:rPr sz="2400" b="1" spc="-145" dirty="0">
                <a:latin typeface="Times New Roman" pitchFamily="18" charset="0"/>
                <a:cs typeface="Times New Roman" pitchFamily="18" charset="0"/>
              </a:rPr>
              <a:t>Offensive </a:t>
            </a:r>
            <a:r>
              <a:rPr sz="2400" b="1" spc="-85" dirty="0">
                <a:latin typeface="Times New Roman" pitchFamily="18" charset="0"/>
                <a:cs typeface="Times New Roman" pitchFamily="18" charset="0"/>
              </a:rPr>
              <a:t>Marketing</a:t>
            </a:r>
            <a:r>
              <a:rPr sz="2400" b="1" spc="-275" dirty="0">
                <a:latin typeface="Times New Roman" pitchFamily="18" charset="0"/>
                <a:cs typeface="Times New Roman" pitchFamily="18" charset="0"/>
              </a:rPr>
              <a:t> </a:t>
            </a:r>
            <a:r>
              <a:rPr sz="2400" b="1" spc="-140" dirty="0">
                <a:latin typeface="Times New Roman" pitchFamily="18" charset="0"/>
                <a:cs typeface="Times New Roman" pitchFamily="18" charset="0"/>
              </a:rPr>
              <a:t>Strategies’</a:t>
            </a:r>
            <a:endParaRPr sz="2400" dirty="0">
              <a:latin typeface="Times New Roman" pitchFamily="18" charset="0"/>
              <a:cs typeface="Times New Roman" pitchFamily="18" charset="0"/>
            </a:endParaRPr>
          </a:p>
          <a:p>
            <a:pPr marL="241300" indent="-228600">
              <a:lnSpc>
                <a:spcPct val="100000"/>
              </a:lnSpc>
              <a:spcBef>
                <a:spcPts val="600"/>
              </a:spcBef>
              <a:buChar char="•"/>
              <a:tabLst>
                <a:tab pos="241300" algn="l"/>
              </a:tabLst>
            </a:pPr>
            <a:r>
              <a:rPr sz="2400" spc="-95" dirty="0">
                <a:latin typeface="Times New Roman" pitchFamily="18" charset="0"/>
                <a:cs typeface="Times New Roman" pitchFamily="18" charset="0"/>
              </a:rPr>
              <a:t>Primary </a:t>
            </a:r>
            <a:r>
              <a:rPr sz="2400" spc="-110" dirty="0">
                <a:latin typeface="Times New Roman" pitchFamily="18" charset="0"/>
                <a:cs typeface="Times New Roman" pitchFamily="18" charset="0"/>
              </a:rPr>
              <a:t>demand</a:t>
            </a:r>
            <a:r>
              <a:rPr sz="2400" spc="-175" dirty="0">
                <a:latin typeface="Times New Roman" pitchFamily="18" charset="0"/>
                <a:cs typeface="Times New Roman" pitchFamily="18" charset="0"/>
              </a:rPr>
              <a:t> </a:t>
            </a:r>
            <a:r>
              <a:rPr sz="2400" spc="-75" dirty="0">
                <a:latin typeface="Times New Roman" pitchFamily="18" charset="0"/>
                <a:cs typeface="Times New Roman" pitchFamily="18" charset="0"/>
              </a:rPr>
              <a:t>generation</a:t>
            </a:r>
            <a:endParaRPr sz="2400" dirty="0">
              <a:latin typeface="Times New Roman" pitchFamily="18" charset="0"/>
              <a:cs typeface="Times New Roman" pitchFamily="18" charset="0"/>
            </a:endParaRPr>
          </a:p>
          <a:p>
            <a:pPr marL="241300" indent="-228600">
              <a:lnSpc>
                <a:spcPct val="100000"/>
              </a:lnSpc>
              <a:spcBef>
                <a:spcPts val="600"/>
              </a:spcBef>
              <a:buChar char="•"/>
              <a:tabLst>
                <a:tab pos="241300" algn="l"/>
              </a:tabLst>
            </a:pPr>
            <a:r>
              <a:rPr sz="2400" spc="-150" dirty="0">
                <a:latin typeface="Times New Roman" pitchFamily="18" charset="0"/>
                <a:cs typeface="Times New Roman" pitchFamily="18" charset="0"/>
              </a:rPr>
              <a:t>Secondary </a:t>
            </a:r>
            <a:r>
              <a:rPr sz="2400" spc="-110" dirty="0">
                <a:latin typeface="Times New Roman" pitchFamily="18" charset="0"/>
                <a:cs typeface="Times New Roman" pitchFamily="18" charset="0"/>
              </a:rPr>
              <a:t>demand</a:t>
            </a:r>
            <a:r>
              <a:rPr sz="2400" spc="-130" dirty="0">
                <a:latin typeface="Times New Roman" pitchFamily="18" charset="0"/>
                <a:cs typeface="Times New Roman" pitchFamily="18" charset="0"/>
              </a:rPr>
              <a:t> </a:t>
            </a:r>
            <a:r>
              <a:rPr sz="2400" spc="-75" dirty="0">
                <a:latin typeface="Times New Roman" pitchFamily="18" charset="0"/>
                <a:cs typeface="Times New Roman" pitchFamily="18" charset="0"/>
              </a:rPr>
              <a:t>generation</a:t>
            </a:r>
            <a:endParaRPr sz="2400" dirty="0">
              <a:latin typeface="Times New Roman" pitchFamily="18" charset="0"/>
              <a:cs typeface="Times New Roman" pitchFamily="18" charset="0"/>
            </a:endParaRPr>
          </a:p>
        </p:txBody>
      </p:sp>
      <p:grpSp>
        <p:nvGrpSpPr>
          <p:cNvPr id="12" name="object 12"/>
          <p:cNvGrpSpPr/>
          <p:nvPr/>
        </p:nvGrpSpPr>
        <p:grpSpPr>
          <a:xfrm>
            <a:off x="6081118" y="2814640"/>
            <a:ext cx="2325291" cy="1000125"/>
            <a:chOff x="5405437" y="2814637"/>
            <a:chExt cx="2066925" cy="1000125"/>
          </a:xfrm>
        </p:grpSpPr>
        <p:sp>
          <p:nvSpPr>
            <p:cNvPr id="13" name="object 13"/>
            <p:cNvSpPr/>
            <p:nvPr/>
          </p:nvSpPr>
          <p:spPr>
            <a:xfrm>
              <a:off x="5410200" y="2819400"/>
              <a:ext cx="2056130" cy="990600"/>
            </a:xfrm>
            <a:custGeom>
              <a:avLst/>
              <a:gdLst/>
              <a:ahLst/>
              <a:cxnLst/>
              <a:rect l="l" t="t" r="r" b="b"/>
              <a:pathLst>
                <a:path w="2056129" h="990600">
                  <a:moveTo>
                    <a:pt x="1027429" y="0"/>
                  </a:moveTo>
                  <a:lnTo>
                    <a:pt x="963245" y="870"/>
                  </a:lnTo>
                  <a:lnTo>
                    <a:pt x="900293" y="3453"/>
                  </a:lnTo>
                  <a:lnTo>
                    <a:pt x="838666" y="7703"/>
                  </a:lnTo>
                  <a:lnTo>
                    <a:pt x="778459" y="13577"/>
                  </a:lnTo>
                  <a:lnTo>
                    <a:pt x="719765" y="21031"/>
                  </a:lnTo>
                  <a:lnTo>
                    <a:pt x="662676" y="30020"/>
                  </a:lnTo>
                  <a:lnTo>
                    <a:pt x="607287" y="40500"/>
                  </a:lnTo>
                  <a:lnTo>
                    <a:pt x="553690" y="52427"/>
                  </a:lnTo>
                  <a:lnTo>
                    <a:pt x="501979" y="65757"/>
                  </a:lnTo>
                  <a:lnTo>
                    <a:pt x="452247" y="80446"/>
                  </a:lnTo>
                  <a:lnTo>
                    <a:pt x="404587" y="96450"/>
                  </a:lnTo>
                  <a:lnTo>
                    <a:pt x="359092" y="113725"/>
                  </a:lnTo>
                  <a:lnTo>
                    <a:pt x="315857" y="132225"/>
                  </a:lnTo>
                  <a:lnTo>
                    <a:pt x="274974" y="151909"/>
                  </a:lnTo>
                  <a:lnTo>
                    <a:pt x="236537" y="172730"/>
                  </a:lnTo>
                  <a:lnTo>
                    <a:pt x="200638" y="194645"/>
                  </a:lnTo>
                  <a:lnTo>
                    <a:pt x="167371" y="217611"/>
                  </a:lnTo>
                  <a:lnTo>
                    <a:pt x="136830" y="241582"/>
                  </a:lnTo>
                  <a:lnTo>
                    <a:pt x="84298" y="292365"/>
                  </a:lnTo>
                  <a:lnTo>
                    <a:pt x="43786" y="346641"/>
                  </a:lnTo>
                  <a:lnTo>
                    <a:pt x="16043" y="404058"/>
                  </a:lnTo>
                  <a:lnTo>
                    <a:pt x="1813" y="464262"/>
                  </a:lnTo>
                  <a:lnTo>
                    <a:pt x="0" y="495300"/>
                  </a:lnTo>
                  <a:lnTo>
                    <a:pt x="1813" y="526206"/>
                  </a:lnTo>
                  <a:lnTo>
                    <a:pt x="16043" y="586206"/>
                  </a:lnTo>
                  <a:lnTo>
                    <a:pt x="43786" y="643489"/>
                  </a:lnTo>
                  <a:lnTo>
                    <a:pt x="84298" y="697692"/>
                  </a:lnTo>
                  <a:lnTo>
                    <a:pt x="136830" y="748453"/>
                  </a:lnTo>
                  <a:lnTo>
                    <a:pt x="167371" y="772429"/>
                  </a:lnTo>
                  <a:lnTo>
                    <a:pt x="200638" y="795409"/>
                  </a:lnTo>
                  <a:lnTo>
                    <a:pt x="236537" y="817346"/>
                  </a:lnTo>
                  <a:lnTo>
                    <a:pt x="274974" y="838197"/>
                  </a:lnTo>
                  <a:lnTo>
                    <a:pt x="315857" y="857916"/>
                  </a:lnTo>
                  <a:lnTo>
                    <a:pt x="359092" y="876456"/>
                  </a:lnTo>
                  <a:lnTo>
                    <a:pt x="404587" y="893774"/>
                  </a:lnTo>
                  <a:lnTo>
                    <a:pt x="452247" y="909824"/>
                  </a:lnTo>
                  <a:lnTo>
                    <a:pt x="501979" y="924560"/>
                  </a:lnTo>
                  <a:lnTo>
                    <a:pt x="553690" y="937937"/>
                  </a:lnTo>
                  <a:lnTo>
                    <a:pt x="607287" y="949910"/>
                  </a:lnTo>
                  <a:lnTo>
                    <a:pt x="662676" y="960433"/>
                  </a:lnTo>
                  <a:lnTo>
                    <a:pt x="719765" y="969462"/>
                  </a:lnTo>
                  <a:lnTo>
                    <a:pt x="778459" y="976951"/>
                  </a:lnTo>
                  <a:lnTo>
                    <a:pt x="838666" y="982854"/>
                  </a:lnTo>
                  <a:lnTo>
                    <a:pt x="900293" y="987127"/>
                  </a:lnTo>
                  <a:lnTo>
                    <a:pt x="963245" y="989724"/>
                  </a:lnTo>
                  <a:lnTo>
                    <a:pt x="1027429" y="990600"/>
                  </a:lnTo>
                  <a:lnTo>
                    <a:pt x="1091750" y="989724"/>
                  </a:lnTo>
                  <a:lnTo>
                    <a:pt x="1154828" y="987127"/>
                  </a:lnTo>
                  <a:lnTo>
                    <a:pt x="1216571" y="982854"/>
                  </a:lnTo>
                  <a:lnTo>
                    <a:pt x="1276885" y="976951"/>
                  </a:lnTo>
                  <a:lnTo>
                    <a:pt x="1335677" y="969462"/>
                  </a:lnTo>
                  <a:lnTo>
                    <a:pt x="1392855" y="960433"/>
                  </a:lnTo>
                  <a:lnTo>
                    <a:pt x="1448326" y="949910"/>
                  </a:lnTo>
                  <a:lnTo>
                    <a:pt x="1501996" y="937937"/>
                  </a:lnTo>
                  <a:lnTo>
                    <a:pt x="1553774" y="924560"/>
                  </a:lnTo>
                  <a:lnTo>
                    <a:pt x="1603565" y="909824"/>
                  </a:lnTo>
                  <a:lnTo>
                    <a:pt x="1651278" y="893774"/>
                  </a:lnTo>
                  <a:lnTo>
                    <a:pt x="1696819" y="876456"/>
                  </a:lnTo>
                  <a:lnTo>
                    <a:pt x="1740095" y="857916"/>
                  </a:lnTo>
                  <a:lnTo>
                    <a:pt x="1781013" y="838197"/>
                  </a:lnTo>
                  <a:lnTo>
                    <a:pt x="1819481" y="817346"/>
                  </a:lnTo>
                  <a:lnTo>
                    <a:pt x="1855405" y="795409"/>
                  </a:lnTo>
                  <a:lnTo>
                    <a:pt x="1888693" y="772429"/>
                  </a:lnTo>
                  <a:lnTo>
                    <a:pt x="1919252" y="748453"/>
                  </a:lnTo>
                  <a:lnTo>
                    <a:pt x="1971809" y="697692"/>
                  </a:lnTo>
                  <a:lnTo>
                    <a:pt x="2012335" y="643489"/>
                  </a:lnTo>
                  <a:lnTo>
                    <a:pt x="2040085" y="586206"/>
                  </a:lnTo>
                  <a:lnTo>
                    <a:pt x="2054316" y="526206"/>
                  </a:lnTo>
                  <a:lnTo>
                    <a:pt x="2056129" y="495300"/>
                  </a:lnTo>
                  <a:lnTo>
                    <a:pt x="2054316" y="464262"/>
                  </a:lnTo>
                  <a:lnTo>
                    <a:pt x="2040085" y="404058"/>
                  </a:lnTo>
                  <a:lnTo>
                    <a:pt x="2012335" y="346641"/>
                  </a:lnTo>
                  <a:lnTo>
                    <a:pt x="1971809" y="292365"/>
                  </a:lnTo>
                  <a:lnTo>
                    <a:pt x="1919252" y="241582"/>
                  </a:lnTo>
                  <a:lnTo>
                    <a:pt x="1888693" y="217611"/>
                  </a:lnTo>
                  <a:lnTo>
                    <a:pt x="1855405" y="194645"/>
                  </a:lnTo>
                  <a:lnTo>
                    <a:pt x="1819481" y="172730"/>
                  </a:lnTo>
                  <a:lnTo>
                    <a:pt x="1781013" y="151909"/>
                  </a:lnTo>
                  <a:lnTo>
                    <a:pt x="1740095" y="132225"/>
                  </a:lnTo>
                  <a:lnTo>
                    <a:pt x="1696819" y="113725"/>
                  </a:lnTo>
                  <a:lnTo>
                    <a:pt x="1651278" y="96450"/>
                  </a:lnTo>
                  <a:lnTo>
                    <a:pt x="1603565" y="80446"/>
                  </a:lnTo>
                  <a:lnTo>
                    <a:pt x="1553774" y="65757"/>
                  </a:lnTo>
                  <a:lnTo>
                    <a:pt x="1501996" y="52427"/>
                  </a:lnTo>
                  <a:lnTo>
                    <a:pt x="1448326" y="40500"/>
                  </a:lnTo>
                  <a:lnTo>
                    <a:pt x="1392855" y="30020"/>
                  </a:lnTo>
                  <a:lnTo>
                    <a:pt x="1335677" y="21031"/>
                  </a:lnTo>
                  <a:lnTo>
                    <a:pt x="1276885" y="13577"/>
                  </a:lnTo>
                  <a:lnTo>
                    <a:pt x="1216571" y="7703"/>
                  </a:lnTo>
                  <a:lnTo>
                    <a:pt x="1154828" y="3453"/>
                  </a:lnTo>
                  <a:lnTo>
                    <a:pt x="1091750" y="870"/>
                  </a:lnTo>
                  <a:lnTo>
                    <a:pt x="1027429" y="0"/>
                  </a:lnTo>
                  <a:close/>
                </a:path>
              </a:pathLst>
            </a:custGeom>
            <a:solidFill>
              <a:srgbClr val="FF8018"/>
            </a:solidFill>
          </p:spPr>
          <p:txBody>
            <a:bodyPr wrap="square" lIns="0" tIns="0" rIns="0" bIns="0" rtlCol="0"/>
            <a:lstStyle/>
            <a:p>
              <a:endParaRPr/>
            </a:p>
          </p:txBody>
        </p:sp>
        <p:sp>
          <p:nvSpPr>
            <p:cNvPr id="14" name="object 14"/>
            <p:cNvSpPr/>
            <p:nvPr/>
          </p:nvSpPr>
          <p:spPr>
            <a:xfrm>
              <a:off x="5410200" y="2819400"/>
              <a:ext cx="2057400" cy="990600"/>
            </a:xfrm>
            <a:custGeom>
              <a:avLst/>
              <a:gdLst/>
              <a:ahLst/>
              <a:cxnLst/>
              <a:rect l="l" t="t" r="r" b="b"/>
              <a:pathLst>
                <a:path w="2057400" h="990600">
                  <a:moveTo>
                    <a:pt x="1027429" y="0"/>
                  </a:moveTo>
                  <a:lnTo>
                    <a:pt x="1091750" y="870"/>
                  </a:lnTo>
                  <a:lnTo>
                    <a:pt x="1154828" y="3453"/>
                  </a:lnTo>
                  <a:lnTo>
                    <a:pt x="1216571" y="7703"/>
                  </a:lnTo>
                  <a:lnTo>
                    <a:pt x="1276885" y="13577"/>
                  </a:lnTo>
                  <a:lnTo>
                    <a:pt x="1335677" y="21031"/>
                  </a:lnTo>
                  <a:lnTo>
                    <a:pt x="1392855" y="30020"/>
                  </a:lnTo>
                  <a:lnTo>
                    <a:pt x="1448326" y="40500"/>
                  </a:lnTo>
                  <a:lnTo>
                    <a:pt x="1501996" y="52427"/>
                  </a:lnTo>
                  <a:lnTo>
                    <a:pt x="1553774" y="65757"/>
                  </a:lnTo>
                  <a:lnTo>
                    <a:pt x="1603565" y="80446"/>
                  </a:lnTo>
                  <a:lnTo>
                    <a:pt x="1651278" y="96450"/>
                  </a:lnTo>
                  <a:lnTo>
                    <a:pt x="1696819" y="113725"/>
                  </a:lnTo>
                  <a:lnTo>
                    <a:pt x="1740095" y="132225"/>
                  </a:lnTo>
                  <a:lnTo>
                    <a:pt x="1781013" y="151909"/>
                  </a:lnTo>
                  <a:lnTo>
                    <a:pt x="1819481" y="172730"/>
                  </a:lnTo>
                  <a:lnTo>
                    <a:pt x="1855405" y="194645"/>
                  </a:lnTo>
                  <a:lnTo>
                    <a:pt x="1888693" y="217611"/>
                  </a:lnTo>
                  <a:lnTo>
                    <a:pt x="1919252" y="241582"/>
                  </a:lnTo>
                  <a:lnTo>
                    <a:pt x="1971809" y="292365"/>
                  </a:lnTo>
                  <a:lnTo>
                    <a:pt x="2012335" y="346641"/>
                  </a:lnTo>
                  <a:lnTo>
                    <a:pt x="2040085" y="404058"/>
                  </a:lnTo>
                  <a:lnTo>
                    <a:pt x="2054316" y="464262"/>
                  </a:lnTo>
                  <a:lnTo>
                    <a:pt x="2056129" y="495300"/>
                  </a:lnTo>
                  <a:lnTo>
                    <a:pt x="2054316" y="526206"/>
                  </a:lnTo>
                  <a:lnTo>
                    <a:pt x="2040085" y="586206"/>
                  </a:lnTo>
                  <a:lnTo>
                    <a:pt x="2012335" y="643489"/>
                  </a:lnTo>
                  <a:lnTo>
                    <a:pt x="1971809" y="697692"/>
                  </a:lnTo>
                  <a:lnTo>
                    <a:pt x="1919252" y="748453"/>
                  </a:lnTo>
                  <a:lnTo>
                    <a:pt x="1888693" y="772429"/>
                  </a:lnTo>
                  <a:lnTo>
                    <a:pt x="1855405" y="795409"/>
                  </a:lnTo>
                  <a:lnTo>
                    <a:pt x="1819481" y="817346"/>
                  </a:lnTo>
                  <a:lnTo>
                    <a:pt x="1781013" y="838197"/>
                  </a:lnTo>
                  <a:lnTo>
                    <a:pt x="1740095" y="857916"/>
                  </a:lnTo>
                  <a:lnTo>
                    <a:pt x="1696819" y="876456"/>
                  </a:lnTo>
                  <a:lnTo>
                    <a:pt x="1651278" y="893774"/>
                  </a:lnTo>
                  <a:lnTo>
                    <a:pt x="1603565" y="909824"/>
                  </a:lnTo>
                  <a:lnTo>
                    <a:pt x="1553774" y="924560"/>
                  </a:lnTo>
                  <a:lnTo>
                    <a:pt x="1501996" y="937937"/>
                  </a:lnTo>
                  <a:lnTo>
                    <a:pt x="1448326" y="949910"/>
                  </a:lnTo>
                  <a:lnTo>
                    <a:pt x="1392855" y="960433"/>
                  </a:lnTo>
                  <a:lnTo>
                    <a:pt x="1335677" y="969462"/>
                  </a:lnTo>
                  <a:lnTo>
                    <a:pt x="1276885" y="976951"/>
                  </a:lnTo>
                  <a:lnTo>
                    <a:pt x="1216571" y="982854"/>
                  </a:lnTo>
                  <a:lnTo>
                    <a:pt x="1154828" y="987127"/>
                  </a:lnTo>
                  <a:lnTo>
                    <a:pt x="1091750" y="989724"/>
                  </a:lnTo>
                  <a:lnTo>
                    <a:pt x="1027429" y="990600"/>
                  </a:lnTo>
                  <a:lnTo>
                    <a:pt x="963245" y="989724"/>
                  </a:lnTo>
                  <a:lnTo>
                    <a:pt x="900293" y="987127"/>
                  </a:lnTo>
                  <a:lnTo>
                    <a:pt x="838666" y="982854"/>
                  </a:lnTo>
                  <a:lnTo>
                    <a:pt x="778459" y="976951"/>
                  </a:lnTo>
                  <a:lnTo>
                    <a:pt x="719765" y="969462"/>
                  </a:lnTo>
                  <a:lnTo>
                    <a:pt x="662676" y="960433"/>
                  </a:lnTo>
                  <a:lnTo>
                    <a:pt x="607287" y="949910"/>
                  </a:lnTo>
                  <a:lnTo>
                    <a:pt x="553690" y="937937"/>
                  </a:lnTo>
                  <a:lnTo>
                    <a:pt x="501979" y="924560"/>
                  </a:lnTo>
                  <a:lnTo>
                    <a:pt x="452247" y="909824"/>
                  </a:lnTo>
                  <a:lnTo>
                    <a:pt x="404587" y="893774"/>
                  </a:lnTo>
                  <a:lnTo>
                    <a:pt x="359092" y="876456"/>
                  </a:lnTo>
                  <a:lnTo>
                    <a:pt x="315857" y="857916"/>
                  </a:lnTo>
                  <a:lnTo>
                    <a:pt x="274974" y="838197"/>
                  </a:lnTo>
                  <a:lnTo>
                    <a:pt x="236537" y="817346"/>
                  </a:lnTo>
                  <a:lnTo>
                    <a:pt x="200638" y="795409"/>
                  </a:lnTo>
                  <a:lnTo>
                    <a:pt x="167371" y="772429"/>
                  </a:lnTo>
                  <a:lnTo>
                    <a:pt x="136830" y="748453"/>
                  </a:lnTo>
                  <a:lnTo>
                    <a:pt x="84298" y="697692"/>
                  </a:lnTo>
                  <a:lnTo>
                    <a:pt x="43786" y="643489"/>
                  </a:lnTo>
                  <a:lnTo>
                    <a:pt x="16043" y="586206"/>
                  </a:lnTo>
                  <a:lnTo>
                    <a:pt x="1813" y="526206"/>
                  </a:lnTo>
                  <a:lnTo>
                    <a:pt x="0" y="495300"/>
                  </a:lnTo>
                  <a:lnTo>
                    <a:pt x="1813" y="464262"/>
                  </a:lnTo>
                  <a:lnTo>
                    <a:pt x="16043" y="404058"/>
                  </a:lnTo>
                  <a:lnTo>
                    <a:pt x="43786" y="346641"/>
                  </a:lnTo>
                  <a:lnTo>
                    <a:pt x="84298" y="292365"/>
                  </a:lnTo>
                  <a:lnTo>
                    <a:pt x="136830" y="241582"/>
                  </a:lnTo>
                  <a:lnTo>
                    <a:pt x="167371" y="217611"/>
                  </a:lnTo>
                  <a:lnTo>
                    <a:pt x="200638" y="194645"/>
                  </a:lnTo>
                  <a:lnTo>
                    <a:pt x="236537" y="172730"/>
                  </a:lnTo>
                  <a:lnTo>
                    <a:pt x="274974" y="151909"/>
                  </a:lnTo>
                  <a:lnTo>
                    <a:pt x="315857" y="132225"/>
                  </a:lnTo>
                  <a:lnTo>
                    <a:pt x="359092" y="113725"/>
                  </a:lnTo>
                  <a:lnTo>
                    <a:pt x="404587" y="96450"/>
                  </a:lnTo>
                  <a:lnTo>
                    <a:pt x="452247" y="80446"/>
                  </a:lnTo>
                  <a:lnTo>
                    <a:pt x="501979" y="65757"/>
                  </a:lnTo>
                  <a:lnTo>
                    <a:pt x="553690" y="52427"/>
                  </a:lnTo>
                  <a:lnTo>
                    <a:pt x="607287" y="40500"/>
                  </a:lnTo>
                  <a:lnTo>
                    <a:pt x="662676" y="30020"/>
                  </a:lnTo>
                  <a:lnTo>
                    <a:pt x="719765" y="21031"/>
                  </a:lnTo>
                  <a:lnTo>
                    <a:pt x="778459" y="13577"/>
                  </a:lnTo>
                  <a:lnTo>
                    <a:pt x="838666" y="7703"/>
                  </a:lnTo>
                  <a:lnTo>
                    <a:pt x="900293" y="3453"/>
                  </a:lnTo>
                  <a:lnTo>
                    <a:pt x="963245" y="870"/>
                  </a:lnTo>
                  <a:lnTo>
                    <a:pt x="1027429" y="0"/>
                  </a:lnTo>
                  <a:close/>
                </a:path>
                <a:path w="2057400" h="990600">
                  <a:moveTo>
                    <a:pt x="0" y="0"/>
                  </a:moveTo>
                  <a:lnTo>
                    <a:pt x="0" y="0"/>
                  </a:lnTo>
                </a:path>
                <a:path w="2057400" h="990600">
                  <a:moveTo>
                    <a:pt x="2057400" y="990600"/>
                  </a:moveTo>
                  <a:lnTo>
                    <a:pt x="2057400" y="990600"/>
                  </a:lnTo>
                </a:path>
              </a:pathLst>
            </a:custGeom>
            <a:ln w="9344">
              <a:solidFill>
                <a:srgbClr val="000000"/>
              </a:solidFill>
            </a:ln>
          </p:spPr>
          <p:txBody>
            <a:bodyPr wrap="square" lIns="0" tIns="0" rIns="0" bIns="0" rtlCol="0"/>
            <a:lstStyle/>
            <a:p>
              <a:endParaRPr/>
            </a:p>
          </p:txBody>
        </p:sp>
      </p:grpSp>
      <p:sp>
        <p:nvSpPr>
          <p:cNvPr id="15" name="object 15"/>
          <p:cNvSpPr txBox="1"/>
          <p:nvPr/>
        </p:nvSpPr>
        <p:spPr>
          <a:xfrm>
            <a:off x="6396514" y="2997200"/>
            <a:ext cx="1690926" cy="635000"/>
          </a:xfrm>
          <a:prstGeom prst="rect">
            <a:avLst/>
          </a:prstGeom>
        </p:spPr>
        <p:txBody>
          <a:bodyPr vert="horz" wrap="square" lIns="0" tIns="12700" rIns="0" bIns="0" rtlCol="0">
            <a:spAutoFit/>
          </a:bodyPr>
          <a:lstStyle/>
          <a:p>
            <a:pPr marL="12700" marR="5080" indent="5080">
              <a:lnSpc>
                <a:spcPct val="100000"/>
              </a:lnSpc>
              <a:spcBef>
                <a:spcPts val="100"/>
              </a:spcBef>
            </a:pPr>
            <a:r>
              <a:rPr sz="2000" b="1" dirty="0">
                <a:latin typeface="Times New Roman"/>
                <a:cs typeface="Times New Roman"/>
              </a:rPr>
              <a:t>Those</a:t>
            </a:r>
            <a:r>
              <a:rPr sz="2000" b="1" spc="-70" dirty="0">
                <a:latin typeface="Times New Roman"/>
                <a:cs typeface="Times New Roman"/>
              </a:rPr>
              <a:t> </a:t>
            </a:r>
            <a:r>
              <a:rPr sz="2000" b="1" dirty="0">
                <a:latin typeface="Times New Roman"/>
                <a:cs typeface="Times New Roman"/>
              </a:rPr>
              <a:t>buying  </a:t>
            </a:r>
            <a:r>
              <a:rPr sz="2000" b="1" spc="-5" dirty="0">
                <a:latin typeface="Times New Roman"/>
                <a:cs typeface="Times New Roman"/>
              </a:rPr>
              <a:t>Other</a:t>
            </a:r>
            <a:r>
              <a:rPr sz="2000" b="1" spc="-75" dirty="0">
                <a:latin typeface="Times New Roman"/>
                <a:cs typeface="Times New Roman"/>
              </a:rPr>
              <a:t> </a:t>
            </a:r>
            <a:r>
              <a:rPr sz="2000" b="1" dirty="0">
                <a:latin typeface="Times New Roman"/>
                <a:cs typeface="Times New Roman"/>
              </a:rPr>
              <a:t>brands</a:t>
            </a:r>
            <a:endParaRPr sz="2000">
              <a:latin typeface="Times New Roman"/>
              <a:cs typeface="Times New Roman"/>
            </a:endParaRPr>
          </a:p>
        </p:txBody>
      </p:sp>
      <p:grpSp>
        <p:nvGrpSpPr>
          <p:cNvPr id="16" name="object 16"/>
          <p:cNvGrpSpPr/>
          <p:nvPr/>
        </p:nvGrpSpPr>
        <p:grpSpPr>
          <a:xfrm>
            <a:off x="3338273" y="3653154"/>
            <a:ext cx="3267551" cy="537845"/>
            <a:chOff x="2967354" y="3653154"/>
            <a:chExt cx="2904490" cy="537845"/>
          </a:xfrm>
        </p:grpSpPr>
        <p:sp>
          <p:nvSpPr>
            <p:cNvPr id="17" name="object 17"/>
            <p:cNvSpPr/>
            <p:nvPr/>
          </p:nvSpPr>
          <p:spPr>
            <a:xfrm>
              <a:off x="5313679" y="3733799"/>
              <a:ext cx="553720" cy="415290"/>
            </a:xfrm>
            <a:custGeom>
              <a:avLst/>
              <a:gdLst/>
              <a:ahLst/>
              <a:cxnLst/>
              <a:rect l="l" t="t" r="r" b="b"/>
              <a:pathLst>
                <a:path w="553720" h="415289">
                  <a:moveTo>
                    <a:pt x="553720" y="0"/>
                  </a:moveTo>
                  <a:lnTo>
                    <a:pt x="0" y="415289"/>
                  </a:lnTo>
                </a:path>
              </a:pathLst>
            </a:custGeom>
            <a:ln w="8890">
              <a:solidFill>
                <a:srgbClr val="000000"/>
              </a:solidFill>
            </a:ln>
          </p:spPr>
          <p:txBody>
            <a:bodyPr wrap="square" lIns="0" tIns="0" rIns="0" bIns="0" rtlCol="0"/>
            <a:lstStyle/>
            <a:p>
              <a:endParaRPr/>
            </a:p>
          </p:txBody>
        </p:sp>
        <p:sp>
          <p:nvSpPr>
            <p:cNvPr id="18" name="object 18"/>
            <p:cNvSpPr/>
            <p:nvPr/>
          </p:nvSpPr>
          <p:spPr>
            <a:xfrm>
              <a:off x="5257800" y="4116069"/>
              <a:ext cx="82550" cy="74930"/>
            </a:xfrm>
            <a:custGeom>
              <a:avLst/>
              <a:gdLst/>
              <a:ahLst/>
              <a:cxnLst/>
              <a:rect l="l" t="t" r="r" b="b"/>
              <a:pathLst>
                <a:path w="82550" h="74929">
                  <a:moveTo>
                    <a:pt x="36829" y="0"/>
                  </a:moveTo>
                  <a:lnTo>
                    <a:pt x="0" y="74929"/>
                  </a:lnTo>
                  <a:lnTo>
                    <a:pt x="82550" y="59689"/>
                  </a:lnTo>
                  <a:lnTo>
                    <a:pt x="36829" y="0"/>
                  </a:lnTo>
                  <a:close/>
                </a:path>
              </a:pathLst>
            </a:custGeom>
            <a:solidFill>
              <a:srgbClr val="000000"/>
            </a:solidFill>
          </p:spPr>
          <p:txBody>
            <a:bodyPr wrap="square" lIns="0" tIns="0" rIns="0" bIns="0" rtlCol="0"/>
            <a:lstStyle/>
            <a:p>
              <a:endParaRPr/>
            </a:p>
          </p:txBody>
        </p:sp>
        <p:sp>
          <p:nvSpPr>
            <p:cNvPr id="19" name="object 19"/>
            <p:cNvSpPr/>
            <p:nvPr/>
          </p:nvSpPr>
          <p:spPr>
            <a:xfrm>
              <a:off x="2971799" y="3657599"/>
              <a:ext cx="556260" cy="487680"/>
            </a:xfrm>
            <a:custGeom>
              <a:avLst/>
              <a:gdLst/>
              <a:ahLst/>
              <a:cxnLst/>
              <a:rect l="l" t="t" r="r" b="b"/>
              <a:pathLst>
                <a:path w="556260" h="487679">
                  <a:moveTo>
                    <a:pt x="0" y="0"/>
                  </a:moveTo>
                  <a:lnTo>
                    <a:pt x="556260" y="487680"/>
                  </a:lnTo>
                </a:path>
              </a:pathLst>
            </a:custGeom>
            <a:ln w="8890">
              <a:solidFill>
                <a:srgbClr val="000000"/>
              </a:solidFill>
            </a:ln>
          </p:spPr>
          <p:txBody>
            <a:bodyPr wrap="square" lIns="0" tIns="0" rIns="0" bIns="0" rtlCol="0"/>
            <a:lstStyle/>
            <a:p>
              <a:endParaRPr/>
            </a:p>
          </p:txBody>
        </p:sp>
        <p:sp>
          <p:nvSpPr>
            <p:cNvPr id="20" name="object 20"/>
            <p:cNvSpPr/>
            <p:nvPr/>
          </p:nvSpPr>
          <p:spPr>
            <a:xfrm>
              <a:off x="3500119" y="4113529"/>
              <a:ext cx="81280" cy="77470"/>
            </a:xfrm>
            <a:custGeom>
              <a:avLst/>
              <a:gdLst/>
              <a:ahLst/>
              <a:cxnLst/>
              <a:rect l="l" t="t" r="r" b="b"/>
              <a:pathLst>
                <a:path w="81279" h="77470">
                  <a:moveTo>
                    <a:pt x="49529" y="0"/>
                  </a:moveTo>
                  <a:lnTo>
                    <a:pt x="0" y="55880"/>
                  </a:lnTo>
                  <a:lnTo>
                    <a:pt x="81279" y="77470"/>
                  </a:lnTo>
                  <a:lnTo>
                    <a:pt x="49529" y="0"/>
                  </a:lnTo>
                  <a:close/>
                </a:path>
              </a:pathLst>
            </a:custGeom>
            <a:solidFill>
              <a:srgbClr val="000000"/>
            </a:solidFill>
          </p:spPr>
          <p:txBody>
            <a:bodyPr wrap="square" lIns="0" tIns="0" rIns="0" bIns="0" rtlCol="0"/>
            <a:lstStyle/>
            <a:p>
              <a:endParaRPr/>
            </a:p>
          </p:txBody>
        </p:sp>
      </p:grpSp>
      <p:sp>
        <p:nvSpPr>
          <p:cNvPr id="22" name="TextBox 21"/>
          <p:cNvSpPr txBox="1"/>
          <p:nvPr/>
        </p:nvSpPr>
        <p:spPr>
          <a:xfrm>
            <a:off x="4200525" y="4038601"/>
            <a:ext cx="1543050" cy="646331"/>
          </a:xfrm>
          <a:prstGeom prst="rect">
            <a:avLst/>
          </a:prstGeom>
          <a:noFill/>
        </p:spPr>
        <p:txBody>
          <a:bodyPr wrap="square" rtlCol="0">
            <a:spAutoFit/>
          </a:bodyPr>
          <a:lstStyle/>
          <a:p>
            <a:r>
              <a:rPr lang="en-US" b="1" spc="-5" dirty="0">
                <a:latin typeface="Times New Roman" pitchFamily="18" charset="0"/>
                <a:cs typeface="Times New Roman" pitchFamily="18" charset="0"/>
              </a:rPr>
              <a:t>Existing  </a:t>
            </a:r>
          </a:p>
          <a:p>
            <a:r>
              <a:rPr lang="en-US" b="1" dirty="0">
                <a:latin typeface="Times New Roman" pitchFamily="18" charset="0"/>
                <a:cs typeface="Times New Roman" pitchFamily="18" charset="0"/>
              </a:rPr>
              <a:t>c</a:t>
            </a:r>
            <a:r>
              <a:rPr lang="en-US" b="1" spc="5" dirty="0">
                <a:latin typeface="Times New Roman" pitchFamily="18" charset="0"/>
                <a:cs typeface="Times New Roman" pitchFamily="18" charset="0"/>
              </a:rPr>
              <a:t>u</a:t>
            </a:r>
            <a:r>
              <a:rPr lang="en-US" b="1" spc="-5" dirty="0">
                <a:latin typeface="Times New Roman" pitchFamily="18" charset="0"/>
                <a:cs typeface="Times New Roman" pitchFamily="18" charset="0"/>
              </a:rPr>
              <a:t>s</a:t>
            </a:r>
            <a:r>
              <a:rPr lang="en-US" b="1" dirty="0">
                <a:latin typeface="Times New Roman" pitchFamily="18" charset="0"/>
                <a:cs typeface="Times New Roman" pitchFamily="18" charset="0"/>
              </a:rPr>
              <a:t>t</a:t>
            </a:r>
            <a:r>
              <a:rPr lang="en-US" b="1" spc="5" dirty="0">
                <a:latin typeface="Times New Roman" pitchFamily="18" charset="0"/>
                <a:cs typeface="Times New Roman" pitchFamily="18" charset="0"/>
              </a:rPr>
              <a:t>o</a:t>
            </a:r>
            <a:r>
              <a:rPr lang="en-US" b="1" spc="10" dirty="0">
                <a:latin typeface="Times New Roman" pitchFamily="18" charset="0"/>
                <a:cs typeface="Times New Roman" pitchFamily="18" charset="0"/>
              </a:rPr>
              <a:t>m</a:t>
            </a:r>
            <a:r>
              <a:rPr lang="en-US" b="1" dirty="0">
                <a:latin typeface="Times New Roman" pitchFamily="18" charset="0"/>
                <a:cs typeface="Times New Roman" pitchFamily="18" charset="0"/>
              </a:rPr>
              <a:t>e</a:t>
            </a:r>
            <a:r>
              <a:rPr lang="en-US" b="1" spc="-10" dirty="0">
                <a:latin typeface="Times New Roman" pitchFamily="18" charset="0"/>
                <a:cs typeface="Times New Roman" pitchFamily="18" charset="0"/>
              </a:rPr>
              <a:t>r</a:t>
            </a:r>
            <a:r>
              <a:rPr lang="en-US" b="1" dirty="0">
                <a:latin typeface="Times New Roman" pitchFamily="18" charset="0"/>
                <a:cs typeface="Times New Roman" pitchFamily="18" charset="0"/>
              </a:rPr>
              <a:t>s</a:t>
            </a:r>
            <a:endParaRPr lang="en-US" sz="1200"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95301" y="304803"/>
            <a:ext cx="9531191" cy="505267"/>
          </a:xfrm>
          <a:prstGeom prst="rect">
            <a:avLst/>
          </a:prstGeom>
        </p:spPr>
        <p:txBody>
          <a:bodyPr vert="horz" wrap="square" lIns="0" tIns="12700" rIns="0" bIns="0" rtlCol="0">
            <a:spAutoFit/>
          </a:bodyPr>
          <a:lstStyle/>
          <a:p>
            <a:pPr marL="12700">
              <a:lnSpc>
                <a:spcPct val="100000"/>
              </a:lnSpc>
              <a:spcBef>
                <a:spcPts val="100"/>
              </a:spcBef>
            </a:pPr>
            <a:r>
              <a:rPr sz="3200" b="0" dirty="0">
                <a:latin typeface="Algerian" pitchFamily="82" charset="0"/>
              </a:rPr>
              <a:t>Demand Generation - </a:t>
            </a:r>
            <a:r>
              <a:rPr sz="3200" b="0" dirty="0">
                <a:uFill>
                  <a:solidFill>
                    <a:srgbClr val="000000"/>
                  </a:solidFill>
                </a:uFill>
                <a:latin typeface="Algerian" pitchFamily="82" charset="0"/>
              </a:rPr>
              <a:t>Defensive Strategy</a:t>
            </a:r>
            <a:endParaRPr sz="3200" b="0" dirty="0">
              <a:latin typeface="Algerian" pitchFamily="82" charset="0"/>
            </a:endParaRPr>
          </a:p>
        </p:txBody>
      </p:sp>
      <p:sp>
        <p:nvSpPr>
          <p:cNvPr id="3" name="object 3"/>
          <p:cNvSpPr txBox="1"/>
          <p:nvPr/>
        </p:nvSpPr>
        <p:spPr>
          <a:xfrm>
            <a:off x="1117281" y="1557021"/>
            <a:ext cx="7218045" cy="2827697"/>
          </a:xfrm>
          <a:prstGeom prst="rect">
            <a:avLst/>
          </a:prstGeom>
        </p:spPr>
        <p:txBody>
          <a:bodyPr vert="horz" wrap="square" lIns="0" tIns="88900" rIns="0" bIns="0" rtlCol="0">
            <a:spAutoFit/>
          </a:bodyPr>
          <a:lstStyle/>
          <a:p>
            <a:pPr marL="12700">
              <a:lnSpc>
                <a:spcPct val="100000"/>
              </a:lnSpc>
              <a:spcBef>
                <a:spcPts val="700"/>
              </a:spcBef>
            </a:pPr>
            <a:r>
              <a:rPr lang="en-US" sz="2400" spc="-40" dirty="0">
                <a:latin typeface="Times New Roman" pitchFamily="18" charset="0"/>
                <a:cs typeface="Times New Roman" pitchFamily="18" charset="0"/>
              </a:rPr>
              <a:t>	</a:t>
            </a:r>
            <a:r>
              <a:rPr sz="2400" spc="-40" dirty="0">
                <a:latin typeface="Times New Roman" pitchFamily="18" charset="0"/>
                <a:cs typeface="Times New Roman" pitchFamily="18" charset="0"/>
              </a:rPr>
              <a:t>Market</a:t>
            </a:r>
            <a:r>
              <a:rPr sz="2400" spc="-140" dirty="0">
                <a:latin typeface="Times New Roman" pitchFamily="18" charset="0"/>
                <a:cs typeface="Times New Roman" pitchFamily="18" charset="0"/>
              </a:rPr>
              <a:t> </a:t>
            </a:r>
            <a:r>
              <a:rPr sz="2400" spc="-114" dirty="0">
                <a:latin typeface="Times New Roman" pitchFamily="18" charset="0"/>
                <a:cs typeface="Times New Roman" pitchFamily="18" charset="0"/>
              </a:rPr>
              <a:t>dynamics:</a:t>
            </a:r>
            <a:endParaRPr sz="2400" dirty="0">
              <a:latin typeface="Times New Roman" pitchFamily="18" charset="0"/>
              <a:cs typeface="Times New Roman" pitchFamily="18" charset="0"/>
            </a:endParaRPr>
          </a:p>
          <a:p>
            <a:pPr marL="755650" marR="5080" lvl="1" indent="-285750">
              <a:lnSpc>
                <a:spcPct val="117900"/>
              </a:lnSpc>
              <a:spcBef>
                <a:spcPts val="95"/>
              </a:spcBef>
              <a:buChar char="–"/>
              <a:tabLst>
                <a:tab pos="298450" algn="l"/>
              </a:tabLst>
            </a:pPr>
            <a:r>
              <a:rPr sz="2800" spc="-245" dirty="0">
                <a:latin typeface="Times New Roman" pitchFamily="18" charset="0"/>
                <a:cs typeface="Times New Roman" pitchFamily="18" charset="0"/>
              </a:rPr>
              <a:t>Sale </a:t>
            </a:r>
            <a:r>
              <a:rPr sz="2800" spc="-80" dirty="0">
                <a:latin typeface="Times New Roman" pitchFamily="18" charset="0"/>
                <a:cs typeface="Times New Roman" pitchFamily="18" charset="0"/>
              </a:rPr>
              <a:t>grow </a:t>
            </a:r>
            <a:r>
              <a:rPr sz="2800" spc="10" dirty="0">
                <a:latin typeface="Times New Roman" pitchFamily="18" charset="0"/>
                <a:cs typeface="Times New Roman" pitchFamily="18" charset="0"/>
              </a:rPr>
              <a:t>with </a:t>
            </a:r>
            <a:r>
              <a:rPr sz="2800" spc="-55" dirty="0">
                <a:latin typeface="Times New Roman" pitchFamily="18" charset="0"/>
                <a:cs typeface="Times New Roman" pitchFamily="18" charset="0"/>
              </a:rPr>
              <a:t>old </a:t>
            </a:r>
            <a:r>
              <a:rPr sz="2800" spc="-125" dirty="0">
                <a:latin typeface="Times New Roman" pitchFamily="18" charset="0"/>
                <a:cs typeface="Times New Roman" pitchFamily="18" charset="0"/>
              </a:rPr>
              <a:t>customers </a:t>
            </a:r>
            <a:r>
              <a:rPr sz="2800" spc="-120" dirty="0">
                <a:latin typeface="Times New Roman" pitchFamily="18" charset="0"/>
                <a:cs typeface="Times New Roman" pitchFamily="18" charset="0"/>
              </a:rPr>
              <a:t>staying</a:t>
            </a:r>
            <a:r>
              <a:rPr sz="2800" spc="-415" dirty="0">
                <a:latin typeface="Times New Roman" pitchFamily="18" charset="0"/>
                <a:cs typeface="Times New Roman" pitchFamily="18" charset="0"/>
              </a:rPr>
              <a:t> </a:t>
            </a:r>
            <a:r>
              <a:rPr sz="2800" spc="-85" dirty="0">
                <a:latin typeface="Times New Roman" pitchFamily="18" charset="0"/>
                <a:cs typeface="Times New Roman" pitchFamily="18" charset="0"/>
              </a:rPr>
              <a:t>loyal  </a:t>
            </a:r>
            <a:r>
              <a:rPr sz="2800" spc="-110" dirty="0">
                <a:latin typeface="Times New Roman" pitchFamily="18" charset="0"/>
                <a:cs typeface="Times New Roman" pitchFamily="18" charset="0"/>
              </a:rPr>
              <a:t>‘</a:t>
            </a:r>
            <a:r>
              <a:rPr sz="2400" b="1" spc="-110" dirty="0">
                <a:latin typeface="Times New Roman" pitchFamily="18" charset="0"/>
                <a:cs typeface="Times New Roman" pitchFamily="18" charset="0"/>
              </a:rPr>
              <a:t>Defensive </a:t>
            </a:r>
            <a:r>
              <a:rPr sz="2400" b="1" spc="-85" dirty="0">
                <a:latin typeface="Times New Roman" pitchFamily="18" charset="0"/>
                <a:cs typeface="Times New Roman" pitchFamily="18" charset="0"/>
              </a:rPr>
              <a:t>Marketing</a:t>
            </a:r>
            <a:r>
              <a:rPr sz="2400" b="1" spc="-280" dirty="0">
                <a:latin typeface="Times New Roman" pitchFamily="18" charset="0"/>
                <a:cs typeface="Times New Roman" pitchFamily="18" charset="0"/>
              </a:rPr>
              <a:t> </a:t>
            </a:r>
            <a:r>
              <a:rPr sz="2400" b="1" spc="-145" dirty="0">
                <a:latin typeface="Times New Roman" pitchFamily="18" charset="0"/>
                <a:cs typeface="Times New Roman" pitchFamily="18" charset="0"/>
              </a:rPr>
              <a:t>Strategy’</a:t>
            </a:r>
            <a:endParaRPr sz="2400" dirty="0">
              <a:latin typeface="Times New Roman" pitchFamily="18" charset="0"/>
              <a:cs typeface="Times New Roman" pitchFamily="18" charset="0"/>
            </a:endParaRPr>
          </a:p>
          <a:p>
            <a:pPr marL="698500" lvl="1" indent="-228600">
              <a:lnSpc>
                <a:spcPct val="100000"/>
              </a:lnSpc>
              <a:spcBef>
                <a:spcPts val="590"/>
              </a:spcBef>
              <a:buChar char="•"/>
              <a:tabLst>
                <a:tab pos="698500" algn="l"/>
              </a:tabLst>
            </a:pPr>
            <a:r>
              <a:rPr sz="2400" spc="-155" dirty="0">
                <a:latin typeface="Times New Roman" pitchFamily="18" charset="0"/>
                <a:cs typeface="Times New Roman" pitchFamily="18" charset="0"/>
              </a:rPr>
              <a:t>Recall </a:t>
            </a:r>
            <a:r>
              <a:rPr sz="2400" spc="-30" dirty="0">
                <a:latin typeface="Times New Roman" pitchFamily="18" charset="0"/>
                <a:cs typeface="Times New Roman" pitchFamily="18" charset="0"/>
              </a:rPr>
              <a:t>the </a:t>
            </a:r>
            <a:r>
              <a:rPr sz="2400" spc="-20" dirty="0">
                <a:latin typeface="Times New Roman" pitchFamily="18" charset="0"/>
                <a:cs typeface="Times New Roman" pitchFamily="18" charset="0"/>
              </a:rPr>
              <a:t>important </a:t>
            </a:r>
            <a:r>
              <a:rPr sz="2400" spc="-75" dirty="0">
                <a:latin typeface="Times New Roman" pitchFamily="18" charset="0"/>
                <a:cs typeface="Times New Roman" pitchFamily="18" charset="0"/>
              </a:rPr>
              <a:t>brand</a:t>
            </a:r>
            <a:r>
              <a:rPr sz="2400" spc="-325" dirty="0">
                <a:latin typeface="Times New Roman" pitchFamily="18" charset="0"/>
                <a:cs typeface="Times New Roman" pitchFamily="18" charset="0"/>
              </a:rPr>
              <a:t> </a:t>
            </a:r>
            <a:r>
              <a:rPr sz="2400" spc="-75" dirty="0">
                <a:latin typeface="Times New Roman" pitchFamily="18" charset="0"/>
                <a:cs typeface="Times New Roman" pitchFamily="18" charset="0"/>
              </a:rPr>
              <a:t>features</a:t>
            </a:r>
            <a:endParaRPr sz="2400" dirty="0">
              <a:latin typeface="Times New Roman" pitchFamily="18" charset="0"/>
              <a:cs typeface="Times New Roman" pitchFamily="18" charset="0"/>
            </a:endParaRPr>
          </a:p>
          <a:p>
            <a:pPr marL="698500" lvl="1" indent="-228600">
              <a:lnSpc>
                <a:spcPct val="100000"/>
              </a:lnSpc>
              <a:spcBef>
                <a:spcPts val="600"/>
              </a:spcBef>
              <a:buChar char="•"/>
              <a:tabLst>
                <a:tab pos="698500" algn="l"/>
              </a:tabLst>
            </a:pPr>
            <a:r>
              <a:rPr sz="2400" spc="-105" dirty="0">
                <a:latin typeface="Times New Roman" pitchFamily="18" charset="0"/>
                <a:cs typeface="Times New Roman" pitchFamily="18" charset="0"/>
              </a:rPr>
              <a:t>Reinforce </a:t>
            </a:r>
            <a:r>
              <a:rPr sz="2400" spc="-165" dirty="0">
                <a:latin typeface="Times New Roman" pitchFamily="18" charset="0"/>
                <a:cs typeface="Times New Roman" pitchFamily="18" charset="0"/>
              </a:rPr>
              <a:t>use</a:t>
            </a:r>
            <a:r>
              <a:rPr sz="2400" spc="-150" dirty="0">
                <a:latin typeface="Times New Roman" pitchFamily="18" charset="0"/>
                <a:cs typeface="Times New Roman" pitchFamily="18" charset="0"/>
              </a:rPr>
              <a:t> </a:t>
            </a:r>
            <a:r>
              <a:rPr sz="2400" spc="-105" dirty="0">
                <a:latin typeface="Times New Roman" pitchFamily="18" charset="0"/>
                <a:cs typeface="Times New Roman" pitchFamily="18" charset="0"/>
              </a:rPr>
              <a:t>experience</a:t>
            </a:r>
            <a:endParaRPr sz="2400" dirty="0">
              <a:latin typeface="Times New Roman" pitchFamily="18" charset="0"/>
              <a:cs typeface="Times New Roman" pitchFamily="18" charset="0"/>
            </a:endParaRPr>
          </a:p>
          <a:p>
            <a:pPr marL="698500" lvl="1" indent="-228600">
              <a:lnSpc>
                <a:spcPct val="100000"/>
              </a:lnSpc>
              <a:spcBef>
                <a:spcPts val="600"/>
              </a:spcBef>
              <a:buChar char="•"/>
              <a:tabLst>
                <a:tab pos="698500" algn="l"/>
              </a:tabLst>
            </a:pPr>
            <a:r>
              <a:rPr sz="2400" spc="-145" dirty="0">
                <a:latin typeface="Times New Roman" pitchFamily="18" charset="0"/>
                <a:cs typeface="Times New Roman" pitchFamily="18" charset="0"/>
              </a:rPr>
              <a:t>Consumer</a:t>
            </a:r>
            <a:r>
              <a:rPr sz="2400" spc="-135" dirty="0">
                <a:latin typeface="Times New Roman" pitchFamily="18" charset="0"/>
                <a:cs typeface="Times New Roman" pitchFamily="18" charset="0"/>
              </a:rPr>
              <a:t> </a:t>
            </a:r>
            <a:r>
              <a:rPr sz="2400" spc="-60" dirty="0">
                <a:latin typeface="Times New Roman" pitchFamily="18" charset="0"/>
                <a:cs typeface="Times New Roman" pitchFamily="18" charset="0"/>
              </a:rPr>
              <a:t>promotions</a:t>
            </a:r>
            <a:endParaRPr sz="2400" dirty="0">
              <a:latin typeface="Times New Roman" pitchFamily="18" charset="0"/>
              <a:cs typeface="Times New Roman" pitchFamily="18" charset="0"/>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32986" y="284481"/>
            <a:ext cx="8218170" cy="997709"/>
          </a:xfrm>
          <a:prstGeom prst="rect">
            <a:avLst/>
          </a:prstGeom>
        </p:spPr>
        <p:txBody>
          <a:bodyPr vert="horz" wrap="square" lIns="0" tIns="12700" rIns="0" bIns="0" rtlCol="0">
            <a:spAutoFit/>
          </a:bodyPr>
          <a:lstStyle/>
          <a:p>
            <a:pPr marL="2409190" marR="5080" indent="-2396490">
              <a:lnSpc>
                <a:spcPct val="100000"/>
              </a:lnSpc>
              <a:spcBef>
                <a:spcPts val="100"/>
              </a:spcBef>
            </a:pPr>
            <a:r>
              <a:rPr sz="3200" b="0" dirty="0">
                <a:latin typeface="Algerian" pitchFamily="82" charset="0"/>
              </a:rPr>
              <a:t>Demand Generation through </a:t>
            </a:r>
            <a:r>
              <a:rPr sz="3200" b="0" dirty="0">
                <a:uFill>
                  <a:solidFill>
                    <a:srgbClr val="000000"/>
                  </a:solidFill>
                </a:uFill>
                <a:latin typeface="Algerian" pitchFamily="82" charset="0"/>
              </a:rPr>
              <a:t>Increased </a:t>
            </a:r>
            <a:r>
              <a:rPr sz="3200" b="0" dirty="0">
                <a:latin typeface="Algerian" pitchFamily="82" charset="0"/>
              </a:rPr>
              <a:t> </a:t>
            </a:r>
            <a:r>
              <a:rPr sz="3200" b="0" dirty="0">
                <a:uFill>
                  <a:solidFill>
                    <a:srgbClr val="000000"/>
                  </a:solidFill>
                </a:uFill>
                <a:latin typeface="Algerian" pitchFamily="82" charset="0"/>
              </a:rPr>
              <a:t>Consumption</a:t>
            </a:r>
          </a:p>
        </p:txBody>
      </p:sp>
      <p:sp>
        <p:nvSpPr>
          <p:cNvPr id="3" name="object 3"/>
          <p:cNvSpPr txBox="1"/>
          <p:nvPr/>
        </p:nvSpPr>
        <p:spPr>
          <a:xfrm>
            <a:off x="1117282" y="1998979"/>
            <a:ext cx="7858838" cy="1865630"/>
          </a:xfrm>
          <a:prstGeom prst="rect">
            <a:avLst/>
          </a:prstGeom>
        </p:spPr>
        <p:txBody>
          <a:bodyPr vert="horz" wrap="square" lIns="0" tIns="88900" rIns="0" bIns="0" rtlCol="0">
            <a:spAutoFit/>
          </a:bodyPr>
          <a:lstStyle/>
          <a:p>
            <a:pPr marL="12700">
              <a:lnSpc>
                <a:spcPct val="100000"/>
              </a:lnSpc>
              <a:spcBef>
                <a:spcPts val="700"/>
              </a:spcBef>
            </a:pPr>
            <a:r>
              <a:rPr sz="2400" spc="-40" dirty="0">
                <a:latin typeface="Times New Roman" pitchFamily="18" charset="0"/>
                <a:cs typeface="Times New Roman" pitchFamily="18" charset="0"/>
              </a:rPr>
              <a:t>Market</a:t>
            </a:r>
            <a:r>
              <a:rPr sz="2400" spc="-140" dirty="0">
                <a:latin typeface="Times New Roman" pitchFamily="18" charset="0"/>
                <a:cs typeface="Times New Roman" pitchFamily="18" charset="0"/>
              </a:rPr>
              <a:t> </a:t>
            </a:r>
            <a:r>
              <a:rPr sz="2400" spc="-114" dirty="0">
                <a:latin typeface="Times New Roman" pitchFamily="18" charset="0"/>
                <a:cs typeface="Times New Roman" pitchFamily="18" charset="0"/>
              </a:rPr>
              <a:t>dynamics:</a:t>
            </a:r>
            <a:endParaRPr sz="2400" dirty="0">
              <a:latin typeface="Times New Roman" pitchFamily="18" charset="0"/>
              <a:cs typeface="Times New Roman" pitchFamily="18" charset="0"/>
            </a:endParaRPr>
          </a:p>
          <a:p>
            <a:pPr marL="12700">
              <a:lnSpc>
                <a:spcPct val="100000"/>
              </a:lnSpc>
              <a:spcBef>
                <a:spcPts val="700"/>
              </a:spcBef>
            </a:pPr>
            <a:r>
              <a:rPr sz="2800" spc="-254" dirty="0">
                <a:latin typeface="Times New Roman" pitchFamily="18" charset="0"/>
                <a:cs typeface="Times New Roman" pitchFamily="18" charset="0"/>
              </a:rPr>
              <a:t>Sales </a:t>
            </a:r>
            <a:r>
              <a:rPr sz="2800" spc="-80" dirty="0">
                <a:latin typeface="Times New Roman" pitchFamily="18" charset="0"/>
                <a:cs typeface="Times New Roman" pitchFamily="18" charset="0"/>
              </a:rPr>
              <a:t>grow </a:t>
            </a:r>
            <a:r>
              <a:rPr sz="2800" spc="15" dirty="0">
                <a:latin typeface="Times New Roman" pitchFamily="18" charset="0"/>
                <a:cs typeface="Times New Roman" pitchFamily="18" charset="0"/>
              </a:rPr>
              <a:t>with </a:t>
            </a:r>
            <a:r>
              <a:rPr sz="2800" spc="-85" dirty="0">
                <a:latin typeface="Times New Roman" pitchFamily="18" charset="0"/>
                <a:cs typeface="Times New Roman" pitchFamily="18" charset="0"/>
              </a:rPr>
              <a:t>‘Product </a:t>
            </a:r>
            <a:r>
              <a:rPr sz="2800" spc="-20" dirty="0">
                <a:latin typeface="Times New Roman" pitchFamily="18" charset="0"/>
                <a:cs typeface="Times New Roman" pitchFamily="18" charset="0"/>
              </a:rPr>
              <a:t>form</a:t>
            </a:r>
            <a:r>
              <a:rPr sz="2800" spc="-360" dirty="0">
                <a:latin typeface="Times New Roman" pitchFamily="18" charset="0"/>
                <a:cs typeface="Times New Roman" pitchFamily="18" charset="0"/>
              </a:rPr>
              <a:t> </a:t>
            </a:r>
            <a:r>
              <a:rPr sz="2800" spc="-120" dirty="0">
                <a:latin typeface="Times New Roman" pitchFamily="18" charset="0"/>
                <a:cs typeface="Times New Roman" pitchFamily="18" charset="0"/>
              </a:rPr>
              <a:t>expansion’</a:t>
            </a:r>
            <a:endParaRPr sz="2800" dirty="0">
              <a:latin typeface="Times New Roman" pitchFamily="18" charset="0"/>
              <a:cs typeface="Times New Roman" pitchFamily="18" charset="0"/>
            </a:endParaRPr>
          </a:p>
          <a:p>
            <a:pPr marL="698500" indent="-228600">
              <a:lnSpc>
                <a:spcPct val="100000"/>
              </a:lnSpc>
              <a:spcBef>
                <a:spcPts val="590"/>
              </a:spcBef>
              <a:buChar char="•"/>
              <a:tabLst>
                <a:tab pos="698500" algn="l"/>
              </a:tabLst>
            </a:pPr>
            <a:r>
              <a:rPr sz="2400" spc="-35" dirty="0">
                <a:latin typeface="Times New Roman" pitchFamily="18" charset="0"/>
                <a:cs typeface="Times New Roman" pitchFamily="18" charset="0"/>
              </a:rPr>
              <a:t>More </a:t>
            </a:r>
            <a:r>
              <a:rPr sz="2400" spc="-40" dirty="0">
                <a:latin typeface="Times New Roman" pitchFamily="18" charset="0"/>
                <a:cs typeface="Times New Roman" pitchFamily="18" charset="0"/>
              </a:rPr>
              <a:t>frequent </a:t>
            </a:r>
            <a:r>
              <a:rPr sz="2400" spc="-180" dirty="0">
                <a:latin typeface="Times New Roman" pitchFamily="18" charset="0"/>
                <a:cs typeface="Times New Roman" pitchFamily="18" charset="0"/>
              </a:rPr>
              <a:t>usage </a:t>
            </a:r>
            <a:r>
              <a:rPr sz="2400" spc="260" dirty="0">
                <a:latin typeface="Times New Roman" pitchFamily="18" charset="0"/>
                <a:cs typeface="Times New Roman" pitchFamily="18" charset="0"/>
              </a:rPr>
              <a:t>/</a:t>
            </a:r>
            <a:r>
              <a:rPr sz="2400" spc="-425" dirty="0">
                <a:latin typeface="Times New Roman" pitchFamily="18" charset="0"/>
                <a:cs typeface="Times New Roman" pitchFamily="18" charset="0"/>
              </a:rPr>
              <a:t> </a:t>
            </a:r>
            <a:r>
              <a:rPr sz="2400" spc="-130" dirty="0">
                <a:latin typeface="Times New Roman" pitchFamily="18" charset="0"/>
                <a:cs typeface="Times New Roman" pitchFamily="18" charset="0"/>
              </a:rPr>
              <a:t>share </a:t>
            </a:r>
            <a:r>
              <a:rPr sz="2400" spc="-10" dirty="0">
                <a:latin typeface="Times New Roman" pitchFamily="18" charset="0"/>
                <a:cs typeface="Times New Roman" pitchFamily="18" charset="0"/>
              </a:rPr>
              <a:t>of </a:t>
            </a:r>
            <a:r>
              <a:rPr sz="2400" spc="-50" dirty="0">
                <a:latin typeface="Times New Roman" pitchFamily="18" charset="0"/>
                <a:cs typeface="Times New Roman" pitchFamily="18" charset="0"/>
              </a:rPr>
              <a:t>requirement </a:t>
            </a:r>
            <a:r>
              <a:rPr sz="2400" spc="-275" dirty="0">
                <a:latin typeface="Times New Roman" pitchFamily="18" charset="0"/>
                <a:cs typeface="Times New Roman" pitchFamily="18" charset="0"/>
              </a:rPr>
              <a:t>(SOR)</a:t>
            </a:r>
            <a:endParaRPr sz="2400" dirty="0">
              <a:latin typeface="Times New Roman" pitchFamily="18" charset="0"/>
              <a:cs typeface="Times New Roman" pitchFamily="18" charset="0"/>
            </a:endParaRPr>
          </a:p>
          <a:p>
            <a:pPr marL="698500" indent="-228600">
              <a:lnSpc>
                <a:spcPct val="100000"/>
              </a:lnSpc>
              <a:spcBef>
                <a:spcPts val="600"/>
              </a:spcBef>
              <a:buChar char="•"/>
              <a:tabLst>
                <a:tab pos="698500" algn="l"/>
              </a:tabLst>
            </a:pPr>
            <a:r>
              <a:rPr sz="2400" spc="-120" dirty="0">
                <a:latin typeface="Times New Roman" pitchFamily="18" charset="0"/>
                <a:cs typeface="Times New Roman" pitchFamily="18" charset="0"/>
              </a:rPr>
              <a:t>New </a:t>
            </a:r>
            <a:r>
              <a:rPr sz="2400" spc="-165" dirty="0">
                <a:latin typeface="Times New Roman" pitchFamily="18" charset="0"/>
                <a:cs typeface="Times New Roman" pitchFamily="18" charset="0"/>
              </a:rPr>
              <a:t>use</a:t>
            </a:r>
            <a:r>
              <a:rPr sz="2400" spc="-145" dirty="0">
                <a:latin typeface="Times New Roman" pitchFamily="18" charset="0"/>
                <a:cs typeface="Times New Roman" pitchFamily="18" charset="0"/>
              </a:rPr>
              <a:t> </a:t>
            </a:r>
            <a:r>
              <a:rPr sz="2400" spc="-80" dirty="0">
                <a:latin typeface="Times New Roman" pitchFamily="18" charset="0"/>
                <a:cs typeface="Times New Roman" pitchFamily="18" charset="0"/>
              </a:rPr>
              <a:t>applications</a:t>
            </a:r>
            <a:endParaRPr sz="2400" dirty="0">
              <a:latin typeface="Times New Roman" pitchFamily="18" charset="0"/>
              <a:cs typeface="Times New Roman" pitchFamily="18" charset="0"/>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562351" y="155037"/>
            <a:ext cx="3638549" cy="505267"/>
          </a:xfrm>
          <a:prstGeom prst="rect">
            <a:avLst/>
          </a:prstGeom>
        </p:spPr>
        <p:txBody>
          <a:bodyPr vert="horz" wrap="square" lIns="0" tIns="12700" rIns="0" bIns="0" rtlCol="0">
            <a:spAutoFit/>
          </a:bodyPr>
          <a:lstStyle/>
          <a:p>
            <a:pPr marL="12700">
              <a:lnSpc>
                <a:spcPct val="100000"/>
              </a:lnSpc>
              <a:spcBef>
                <a:spcPts val="100"/>
              </a:spcBef>
            </a:pPr>
            <a:r>
              <a:rPr sz="3200" b="0" dirty="0">
                <a:latin typeface="Algerian" pitchFamily="82" charset="0"/>
              </a:rPr>
              <a:t>Measuring Tools</a:t>
            </a:r>
          </a:p>
        </p:txBody>
      </p:sp>
      <p:sp>
        <p:nvSpPr>
          <p:cNvPr id="3" name="object 3"/>
          <p:cNvSpPr/>
          <p:nvPr/>
        </p:nvSpPr>
        <p:spPr>
          <a:xfrm>
            <a:off x="420369" y="1123950"/>
            <a:ext cx="171450" cy="17145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420369" y="2903220"/>
            <a:ext cx="171450" cy="171450"/>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420369" y="4681220"/>
            <a:ext cx="171450" cy="171450"/>
          </a:xfrm>
          <a:prstGeom prst="rect">
            <a:avLst/>
          </a:prstGeom>
          <a:blipFill>
            <a:blip r:embed="rId2" cstate="print"/>
            <a:stretch>
              <a:fillRect/>
            </a:stretch>
          </a:blipFill>
        </p:spPr>
        <p:txBody>
          <a:bodyPr wrap="square" lIns="0" tIns="0" rIns="0" bIns="0" rtlCol="0"/>
          <a:lstStyle/>
          <a:p>
            <a:endParaRPr/>
          </a:p>
        </p:txBody>
      </p:sp>
      <p:sp>
        <p:nvSpPr>
          <p:cNvPr id="6" name="object 6"/>
          <p:cNvSpPr txBox="1"/>
          <p:nvPr/>
        </p:nvSpPr>
        <p:spPr>
          <a:xfrm>
            <a:off x="750570" y="1029970"/>
            <a:ext cx="9069705" cy="4521238"/>
          </a:xfrm>
          <a:prstGeom prst="rect">
            <a:avLst/>
          </a:prstGeom>
        </p:spPr>
        <p:txBody>
          <a:bodyPr vert="horz" wrap="square" lIns="0" tIns="12700" rIns="0" bIns="0" rtlCol="0">
            <a:spAutoFit/>
          </a:bodyPr>
          <a:lstStyle/>
          <a:p>
            <a:pPr marL="12700">
              <a:lnSpc>
                <a:spcPct val="100000"/>
              </a:lnSpc>
              <a:spcBef>
                <a:spcPts val="100"/>
              </a:spcBef>
            </a:pPr>
            <a:r>
              <a:rPr sz="2200" spc="-5" dirty="0">
                <a:latin typeface="Times New Roman" pitchFamily="18" charset="0"/>
                <a:cs typeface="Times New Roman" pitchFamily="18" charset="0"/>
              </a:rPr>
              <a:t>View of the above </a:t>
            </a:r>
            <a:r>
              <a:rPr sz="2200" dirty="0">
                <a:latin typeface="Times New Roman" pitchFamily="18" charset="0"/>
                <a:cs typeface="Times New Roman" pitchFamily="18" charset="0"/>
              </a:rPr>
              <a:t>, </a:t>
            </a:r>
            <a:r>
              <a:rPr sz="2200" spc="-5" dirty="0">
                <a:latin typeface="Times New Roman" pitchFamily="18" charset="0"/>
                <a:cs typeface="Times New Roman" pitchFamily="18" charset="0"/>
              </a:rPr>
              <a:t>it becomes important to study the</a:t>
            </a:r>
            <a:r>
              <a:rPr sz="2200" spc="5" dirty="0">
                <a:latin typeface="Times New Roman" pitchFamily="18" charset="0"/>
                <a:cs typeface="Times New Roman" pitchFamily="18" charset="0"/>
              </a:rPr>
              <a:t> </a:t>
            </a:r>
            <a:r>
              <a:rPr sz="2200" spc="-5" dirty="0">
                <a:latin typeface="Times New Roman" pitchFamily="18" charset="0"/>
                <a:cs typeface="Times New Roman" pitchFamily="18" charset="0"/>
              </a:rPr>
              <a:t>historical</a:t>
            </a:r>
            <a:endParaRPr sz="2200" dirty="0">
              <a:latin typeface="Times New Roman" pitchFamily="18" charset="0"/>
              <a:cs typeface="Times New Roman" pitchFamily="18" charset="0"/>
            </a:endParaRPr>
          </a:p>
          <a:p>
            <a:pPr marL="12700" marR="890905">
              <a:lnSpc>
                <a:spcPct val="169700"/>
              </a:lnSpc>
              <a:spcBef>
                <a:spcPts val="10"/>
              </a:spcBef>
            </a:pPr>
            <a:r>
              <a:rPr sz="2200" spc="-5" dirty="0">
                <a:latin typeface="Times New Roman" pitchFamily="18" charset="0"/>
                <a:cs typeface="Times New Roman" pitchFamily="18" charset="0"/>
              </a:rPr>
              <a:t>underpinnings, the historical foundations for our approach to  setting advertising objectives the </a:t>
            </a:r>
            <a:r>
              <a:rPr sz="2200" dirty="0">
                <a:latin typeface="Times New Roman" pitchFamily="18" charset="0"/>
                <a:cs typeface="Times New Roman" pitchFamily="18" charset="0"/>
              </a:rPr>
              <a:t>way we</a:t>
            </a:r>
            <a:r>
              <a:rPr sz="2200" spc="-15" dirty="0">
                <a:latin typeface="Times New Roman" pitchFamily="18" charset="0"/>
                <a:cs typeface="Times New Roman" pitchFamily="18" charset="0"/>
              </a:rPr>
              <a:t> </a:t>
            </a:r>
            <a:r>
              <a:rPr sz="2200" spc="-5" dirty="0">
                <a:latin typeface="Times New Roman" pitchFamily="18" charset="0"/>
                <a:cs typeface="Times New Roman" pitchFamily="18" charset="0"/>
              </a:rPr>
              <a:t>do.</a:t>
            </a:r>
            <a:endParaRPr sz="2200" dirty="0">
              <a:latin typeface="Times New Roman" pitchFamily="18" charset="0"/>
              <a:cs typeface="Times New Roman" pitchFamily="18" charset="0"/>
            </a:endParaRPr>
          </a:p>
          <a:p>
            <a:pPr marL="12700" marR="219075">
              <a:lnSpc>
                <a:spcPct val="169900"/>
              </a:lnSpc>
              <a:spcBef>
                <a:spcPts val="545"/>
              </a:spcBef>
            </a:pPr>
            <a:r>
              <a:rPr sz="2200" spc="-5" dirty="0">
                <a:latin typeface="Times New Roman" pitchFamily="18" charset="0"/>
                <a:cs typeface="Times New Roman" pitchFamily="18" charset="0"/>
              </a:rPr>
              <a:t>Research findings, constructs, and measurement tools have </a:t>
            </a:r>
            <a:r>
              <a:rPr sz="2200" dirty="0">
                <a:latin typeface="Times New Roman" pitchFamily="18" charset="0"/>
                <a:cs typeface="Times New Roman" pitchFamily="18" charset="0"/>
              </a:rPr>
              <a:t>all  </a:t>
            </a:r>
            <a:r>
              <a:rPr sz="2200" spc="-5" dirty="0">
                <a:latin typeface="Times New Roman" pitchFamily="18" charset="0"/>
                <a:cs typeface="Times New Roman" pitchFamily="18" charset="0"/>
              </a:rPr>
              <a:t>been developed around these that </a:t>
            </a:r>
            <a:r>
              <a:rPr sz="2200" dirty="0">
                <a:latin typeface="Times New Roman" pitchFamily="18" charset="0"/>
                <a:cs typeface="Times New Roman" pitchFamily="18" charset="0"/>
              </a:rPr>
              <a:t>will </a:t>
            </a:r>
            <a:r>
              <a:rPr sz="2200" spc="-5" dirty="0">
                <a:latin typeface="Times New Roman" pitchFamily="18" charset="0"/>
                <a:cs typeface="Times New Roman" pitchFamily="18" charset="0"/>
              </a:rPr>
              <a:t>serve to make the approach  effective and operational.</a:t>
            </a:r>
            <a:endParaRPr sz="2200" dirty="0">
              <a:latin typeface="Times New Roman" pitchFamily="18" charset="0"/>
              <a:cs typeface="Times New Roman" pitchFamily="18" charset="0"/>
            </a:endParaRPr>
          </a:p>
          <a:p>
            <a:pPr marL="12700" marR="5080">
              <a:lnSpc>
                <a:spcPct val="169900"/>
              </a:lnSpc>
              <a:spcBef>
                <a:spcPts val="555"/>
              </a:spcBef>
            </a:pPr>
            <a:r>
              <a:rPr sz="2200" spc="-5" dirty="0">
                <a:latin typeface="Times New Roman" pitchFamily="18" charset="0"/>
                <a:cs typeface="Times New Roman" pitchFamily="18" charset="0"/>
              </a:rPr>
              <a:t>It therefore provides </a:t>
            </a:r>
            <a:r>
              <a:rPr sz="2200" dirty="0">
                <a:latin typeface="Times New Roman" pitchFamily="18" charset="0"/>
                <a:cs typeface="Times New Roman" pitchFamily="18" charset="0"/>
              </a:rPr>
              <a:t>a </a:t>
            </a:r>
            <a:r>
              <a:rPr sz="2200" spc="-5" dirty="0">
                <a:latin typeface="Times New Roman" pitchFamily="18" charset="0"/>
                <a:cs typeface="Times New Roman" pitchFamily="18" charset="0"/>
              </a:rPr>
              <a:t>rationale and basis for the introduction </a:t>
            </a:r>
            <a:r>
              <a:rPr sz="2200" dirty="0">
                <a:latin typeface="Times New Roman" pitchFamily="18" charset="0"/>
                <a:cs typeface="Times New Roman" pitchFamily="18" charset="0"/>
              </a:rPr>
              <a:t>of  </a:t>
            </a:r>
            <a:r>
              <a:rPr sz="2200" spc="-5" dirty="0">
                <a:latin typeface="Times New Roman" pitchFamily="18" charset="0"/>
                <a:cs typeface="Times New Roman" pitchFamily="18" charset="0"/>
              </a:rPr>
              <a:t>advertising response measures in advertising objectives and for the  concept </a:t>
            </a:r>
            <a:r>
              <a:rPr sz="2200" dirty="0">
                <a:latin typeface="Times New Roman" pitchFamily="18" charset="0"/>
                <a:cs typeface="Times New Roman" pitchFamily="18" charset="0"/>
              </a:rPr>
              <a:t>of </a:t>
            </a:r>
            <a:r>
              <a:rPr sz="2200" spc="-5" dirty="0">
                <a:latin typeface="Times New Roman" pitchFamily="18" charset="0"/>
                <a:cs typeface="Times New Roman" pitchFamily="18" charset="0"/>
              </a:rPr>
              <a:t>measuring such objectives over</a:t>
            </a:r>
            <a:r>
              <a:rPr sz="2200" spc="-10" dirty="0">
                <a:latin typeface="Times New Roman" pitchFamily="18" charset="0"/>
                <a:cs typeface="Times New Roman" pitchFamily="18" charset="0"/>
              </a:rPr>
              <a:t> </a:t>
            </a:r>
            <a:r>
              <a:rPr sz="2200" spc="-5" dirty="0">
                <a:latin typeface="Times New Roman" pitchFamily="18" charset="0"/>
                <a:cs typeface="Times New Roman" pitchFamily="18" charset="0"/>
              </a:rPr>
              <a:t>time.</a:t>
            </a:r>
            <a:endParaRPr sz="2200" dirty="0">
              <a:latin typeface="Times New Roman" pitchFamily="18" charset="0"/>
              <a:cs typeface="Times New Roman"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15 Insanely Effective Sales Promotion Examples">
            <a:extLst>
              <a:ext uri="{FF2B5EF4-FFF2-40B4-BE49-F238E27FC236}">
                <a16:creationId xmlns:a16="http://schemas.microsoft.com/office/drawing/2014/main" id="{EA84CA09-49F1-22ED-B7D0-3392A3A8306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17230"/>
            <a:ext cx="3086100" cy="315937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8 Proven Sales Promotion Ideas And Examples To Close More Deals">
            <a:extLst>
              <a:ext uri="{FF2B5EF4-FFF2-40B4-BE49-F238E27FC236}">
                <a16:creationId xmlns:a16="http://schemas.microsoft.com/office/drawing/2014/main" id="{AB379AC2-7BE8-D5C9-CAAD-928C455A57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167502"/>
            <a:ext cx="3086100" cy="3109098"/>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15 Insanely Effective Sales Promotion Examples">
            <a:extLst>
              <a:ext uri="{FF2B5EF4-FFF2-40B4-BE49-F238E27FC236}">
                <a16:creationId xmlns:a16="http://schemas.microsoft.com/office/drawing/2014/main" id="{F9F692EC-03E5-69D5-9AF4-EC0836C72DE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29400" y="167503"/>
            <a:ext cx="3390900" cy="3109097"/>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26 Ideas to Get Your Next Sales Promotion Noticed">
            <a:extLst>
              <a:ext uri="{FF2B5EF4-FFF2-40B4-BE49-F238E27FC236}">
                <a16:creationId xmlns:a16="http://schemas.microsoft.com/office/drawing/2014/main" id="{287E25A5-76D1-A3F0-0E02-551134600FB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29000" y="3496827"/>
            <a:ext cx="3390900" cy="3361173"/>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30+ Sales Promotion Ideas: Definition, Types, and Examples">
            <a:extLst>
              <a:ext uri="{FF2B5EF4-FFF2-40B4-BE49-F238E27FC236}">
                <a16:creationId xmlns:a16="http://schemas.microsoft.com/office/drawing/2014/main" id="{E7EE56CE-EFBA-DD44-2F03-237B53A9A11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100" y="3464170"/>
            <a:ext cx="3200400" cy="3276600"/>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26 Ideas to Get Your Next Sales Promotion Noticed">
            <a:extLst>
              <a:ext uri="{FF2B5EF4-FFF2-40B4-BE49-F238E27FC236}">
                <a16:creationId xmlns:a16="http://schemas.microsoft.com/office/drawing/2014/main" id="{972E6B30-832F-6B86-4AF4-1A1E7D765EF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10400" y="3525329"/>
            <a:ext cx="3211286" cy="32154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577476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098540" y="3054350"/>
            <a:ext cx="2308226" cy="635000"/>
          </a:xfrm>
          <a:prstGeom prst="rect">
            <a:avLst/>
          </a:prstGeom>
        </p:spPr>
        <p:txBody>
          <a:bodyPr vert="horz" wrap="square" lIns="0" tIns="12700" rIns="0" bIns="0" rtlCol="0">
            <a:spAutoFit/>
          </a:bodyPr>
          <a:lstStyle/>
          <a:p>
            <a:pPr marL="12700">
              <a:lnSpc>
                <a:spcPct val="100000"/>
              </a:lnSpc>
              <a:spcBef>
                <a:spcPts val="100"/>
              </a:spcBef>
            </a:pPr>
            <a:r>
              <a:rPr sz="4000" spc="-350" dirty="0">
                <a:latin typeface="Algerian" pitchFamily="82" charset="0"/>
              </a:rPr>
              <a:t>D</a:t>
            </a:r>
            <a:r>
              <a:rPr sz="4000" spc="-335" dirty="0">
                <a:latin typeface="Algerian" pitchFamily="82" charset="0"/>
              </a:rPr>
              <a:t>A</a:t>
            </a:r>
            <a:r>
              <a:rPr sz="4000" spc="-265" dirty="0">
                <a:latin typeface="Algerian" pitchFamily="82" charset="0"/>
              </a:rPr>
              <a:t>GMAR</a:t>
            </a:r>
            <a:endParaRPr sz="4000" dirty="0">
              <a:latin typeface="Algerian" pitchFamily="82" charset="0"/>
            </a:endParaRPr>
          </a:p>
        </p:txBody>
      </p:sp>
      <p:sp>
        <p:nvSpPr>
          <p:cNvPr id="3" name="object 3"/>
          <p:cNvSpPr/>
          <p:nvPr/>
        </p:nvSpPr>
        <p:spPr>
          <a:xfrm>
            <a:off x="328928" y="228600"/>
            <a:ext cx="4599941" cy="6324600"/>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215129" y="155037"/>
            <a:ext cx="1855470" cy="505267"/>
          </a:xfrm>
          <a:prstGeom prst="rect">
            <a:avLst/>
          </a:prstGeom>
        </p:spPr>
        <p:txBody>
          <a:bodyPr vert="horz" wrap="square" lIns="0" tIns="12700" rIns="0" bIns="0" rtlCol="0">
            <a:spAutoFit/>
          </a:bodyPr>
          <a:lstStyle/>
          <a:p>
            <a:pPr marL="12700">
              <a:lnSpc>
                <a:spcPct val="100000"/>
              </a:lnSpc>
              <a:spcBef>
                <a:spcPts val="100"/>
              </a:spcBef>
            </a:pPr>
            <a:r>
              <a:rPr sz="3200" spc="-285" dirty="0">
                <a:latin typeface="Algerian" pitchFamily="82" charset="0"/>
              </a:rPr>
              <a:t>D</a:t>
            </a:r>
            <a:r>
              <a:rPr sz="3200" spc="-250" dirty="0">
                <a:latin typeface="Algerian" pitchFamily="82" charset="0"/>
              </a:rPr>
              <a:t>A</a:t>
            </a:r>
            <a:r>
              <a:rPr sz="3200" spc="80" dirty="0">
                <a:latin typeface="Algerian" pitchFamily="82" charset="0"/>
              </a:rPr>
              <a:t>G</a:t>
            </a:r>
            <a:r>
              <a:rPr sz="3200" spc="-155" dirty="0">
                <a:latin typeface="Algerian" pitchFamily="82" charset="0"/>
              </a:rPr>
              <a:t>M</a:t>
            </a:r>
            <a:r>
              <a:rPr sz="3200" spc="-120" dirty="0">
                <a:latin typeface="Algerian" pitchFamily="82" charset="0"/>
              </a:rPr>
              <a:t>A</a:t>
            </a:r>
            <a:r>
              <a:rPr sz="3200" spc="-650" dirty="0">
                <a:latin typeface="Algerian" pitchFamily="82" charset="0"/>
              </a:rPr>
              <a:t>R</a:t>
            </a:r>
          </a:p>
        </p:txBody>
      </p:sp>
      <p:sp>
        <p:nvSpPr>
          <p:cNvPr id="3" name="object 3"/>
          <p:cNvSpPr/>
          <p:nvPr/>
        </p:nvSpPr>
        <p:spPr>
          <a:xfrm>
            <a:off x="420369" y="1056639"/>
            <a:ext cx="171450" cy="17145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420369" y="2132329"/>
            <a:ext cx="171450" cy="171450"/>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420369" y="3709670"/>
            <a:ext cx="171450" cy="171450"/>
          </a:xfrm>
          <a:prstGeom prst="rect">
            <a:avLst/>
          </a:prstGeom>
          <a:blipFill>
            <a:blip r:embed="rId2" cstate="print"/>
            <a:stretch>
              <a:fillRect/>
            </a:stretch>
          </a:blipFill>
        </p:spPr>
        <p:txBody>
          <a:bodyPr wrap="square" lIns="0" tIns="0" rIns="0" bIns="0" rtlCol="0"/>
          <a:lstStyle/>
          <a:p>
            <a:endParaRPr/>
          </a:p>
        </p:txBody>
      </p:sp>
      <p:sp>
        <p:nvSpPr>
          <p:cNvPr id="6" name="object 6"/>
          <p:cNvSpPr txBox="1"/>
          <p:nvPr/>
        </p:nvSpPr>
        <p:spPr>
          <a:xfrm>
            <a:off x="750570" y="795019"/>
            <a:ext cx="9097010" cy="4229363"/>
          </a:xfrm>
          <a:prstGeom prst="rect">
            <a:avLst/>
          </a:prstGeom>
        </p:spPr>
        <p:txBody>
          <a:bodyPr vert="horz" wrap="square" lIns="0" tIns="12700" rIns="0" bIns="0" rtlCol="0">
            <a:spAutoFit/>
          </a:bodyPr>
          <a:lstStyle/>
          <a:p>
            <a:pPr marL="12700" marR="5080">
              <a:lnSpc>
                <a:spcPct val="150000"/>
              </a:lnSpc>
              <a:spcBef>
                <a:spcPts val="100"/>
              </a:spcBef>
            </a:pPr>
            <a:r>
              <a:rPr sz="2200" dirty="0">
                <a:latin typeface="Times New Roman" pitchFamily="18" charset="0"/>
                <a:cs typeface="Times New Roman" pitchFamily="18" charset="0"/>
              </a:rPr>
              <a:t>The </a:t>
            </a:r>
            <a:r>
              <a:rPr sz="2200" spc="-5" dirty="0">
                <a:latin typeface="Times New Roman" pitchFamily="18" charset="0"/>
                <a:cs typeface="Times New Roman" pitchFamily="18" charset="0"/>
              </a:rPr>
              <a:t>effectiveness of advertising can be measured through </a:t>
            </a:r>
            <a:r>
              <a:rPr sz="2200" spc="-10" dirty="0">
                <a:latin typeface="Times New Roman" pitchFamily="18" charset="0"/>
                <a:cs typeface="Times New Roman" pitchFamily="18" charset="0"/>
              </a:rPr>
              <a:t>DAGMAR  </a:t>
            </a:r>
            <a:r>
              <a:rPr sz="2200" spc="-5" dirty="0">
                <a:latin typeface="Times New Roman" pitchFamily="18" charset="0"/>
                <a:cs typeface="Times New Roman" pitchFamily="18" charset="0"/>
              </a:rPr>
              <a:t>(Defining </a:t>
            </a:r>
            <a:r>
              <a:rPr sz="2200" spc="-10" dirty="0">
                <a:latin typeface="Times New Roman" pitchFamily="18" charset="0"/>
                <a:cs typeface="Times New Roman" pitchFamily="18" charset="0"/>
              </a:rPr>
              <a:t>Advertising </a:t>
            </a:r>
            <a:r>
              <a:rPr sz="2200" spc="-5" dirty="0">
                <a:latin typeface="Times New Roman" pitchFamily="18" charset="0"/>
                <a:cs typeface="Times New Roman" pitchFamily="18" charset="0"/>
              </a:rPr>
              <a:t>Goals for Measured </a:t>
            </a:r>
            <a:r>
              <a:rPr sz="2200" spc="-10" dirty="0">
                <a:latin typeface="Times New Roman" pitchFamily="18" charset="0"/>
                <a:cs typeface="Times New Roman" pitchFamily="18" charset="0"/>
              </a:rPr>
              <a:t>Advertising</a:t>
            </a:r>
            <a:r>
              <a:rPr sz="2200" spc="15" dirty="0">
                <a:latin typeface="Times New Roman" pitchFamily="18" charset="0"/>
                <a:cs typeface="Times New Roman" pitchFamily="18" charset="0"/>
              </a:rPr>
              <a:t> </a:t>
            </a:r>
            <a:r>
              <a:rPr sz="2200" spc="-5" dirty="0">
                <a:latin typeface="Times New Roman" pitchFamily="18" charset="0"/>
                <a:cs typeface="Times New Roman" pitchFamily="18" charset="0"/>
              </a:rPr>
              <a:t>Results).</a:t>
            </a:r>
            <a:endParaRPr sz="2200" dirty="0">
              <a:latin typeface="Times New Roman" pitchFamily="18" charset="0"/>
              <a:cs typeface="Times New Roman" pitchFamily="18" charset="0"/>
            </a:endParaRPr>
          </a:p>
          <a:p>
            <a:pPr marL="12700" marR="195580">
              <a:lnSpc>
                <a:spcPct val="149800"/>
              </a:lnSpc>
              <a:spcBef>
                <a:spcPts val="555"/>
              </a:spcBef>
            </a:pPr>
            <a:r>
              <a:rPr sz="2200" spc="-5" dirty="0">
                <a:latin typeface="Times New Roman" pitchFamily="18" charset="0"/>
                <a:cs typeface="Times New Roman" pitchFamily="18" charset="0"/>
              </a:rPr>
              <a:t>In 1961, Russell H. Colley wrote </a:t>
            </a:r>
            <a:r>
              <a:rPr sz="2200" dirty="0">
                <a:latin typeface="Times New Roman" pitchFamily="18" charset="0"/>
                <a:cs typeface="Times New Roman" pitchFamily="18" charset="0"/>
              </a:rPr>
              <a:t>a </a:t>
            </a:r>
            <a:r>
              <a:rPr sz="2200" spc="-5" dirty="0">
                <a:latin typeface="Times New Roman" pitchFamily="18" charset="0"/>
                <a:cs typeface="Times New Roman" pitchFamily="18" charset="0"/>
              </a:rPr>
              <a:t>book under the sponsorship of  the Association of National </a:t>
            </a:r>
            <a:r>
              <a:rPr sz="2200" spc="-10" dirty="0">
                <a:latin typeface="Times New Roman" pitchFamily="18" charset="0"/>
                <a:cs typeface="Times New Roman" pitchFamily="18" charset="0"/>
              </a:rPr>
              <a:t>Advertisers </a:t>
            </a:r>
            <a:r>
              <a:rPr sz="2200" spc="-5" dirty="0">
                <a:latin typeface="Times New Roman" pitchFamily="18" charset="0"/>
                <a:cs typeface="Times New Roman" pitchFamily="18" charset="0"/>
              </a:rPr>
              <a:t>called Defining </a:t>
            </a:r>
            <a:r>
              <a:rPr sz="2200" spc="-10" dirty="0">
                <a:latin typeface="Times New Roman" pitchFamily="18" charset="0"/>
                <a:cs typeface="Times New Roman" pitchFamily="18" charset="0"/>
              </a:rPr>
              <a:t>Advertising  </a:t>
            </a:r>
            <a:r>
              <a:rPr sz="2200" spc="-5" dirty="0">
                <a:latin typeface="Times New Roman" pitchFamily="18" charset="0"/>
                <a:cs typeface="Times New Roman" pitchFamily="18" charset="0"/>
              </a:rPr>
              <a:t>Goals for Measured Advertising</a:t>
            </a:r>
            <a:r>
              <a:rPr sz="2200" spc="5" dirty="0">
                <a:latin typeface="Times New Roman" pitchFamily="18" charset="0"/>
                <a:cs typeface="Times New Roman" pitchFamily="18" charset="0"/>
              </a:rPr>
              <a:t> </a:t>
            </a:r>
            <a:r>
              <a:rPr sz="2200" spc="-5" dirty="0">
                <a:latin typeface="Times New Roman" pitchFamily="18" charset="0"/>
                <a:cs typeface="Times New Roman" pitchFamily="18" charset="0"/>
              </a:rPr>
              <a:t>Results.</a:t>
            </a:r>
            <a:endParaRPr sz="2200" dirty="0">
              <a:latin typeface="Times New Roman" pitchFamily="18" charset="0"/>
              <a:cs typeface="Times New Roman" pitchFamily="18" charset="0"/>
            </a:endParaRPr>
          </a:p>
          <a:p>
            <a:pPr marL="12700" marR="47625">
              <a:lnSpc>
                <a:spcPct val="149900"/>
              </a:lnSpc>
              <a:spcBef>
                <a:spcPts val="550"/>
              </a:spcBef>
            </a:pPr>
            <a:r>
              <a:rPr sz="2200" dirty="0">
                <a:latin typeface="Times New Roman" pitchFamily="18" charset="0"/>
                <a:cs typeface="Times New Roman" pitchFamily="18" charset="0"/>
              </a:rPr>
              <a:t>The </a:t>
            </a:r>
            <a:r>
              <a:rPr sz="2200" spc="-5" dirty="0">
                <a:latin typeface="Times New Roman" pitchFamily="18" charset="0"/>
                <a:cs typeface="Times New Roman" pitchFamily="18" charset="0"/>
              </a:rPr>
              <a:t>book introduced </a:t>
            </a:r>
            <a:r>
              <a:rPr sz="2200" dirty="0">
                <a:latin typeface="Times New Roman" pitchFamily="18" charset="0"/>
                <a:cs typeface="Times New Roman" pitchFamily="18" charset="0"/>
              </a:rPr>
              <a:t>what </a:t>
            </a:r>
            <a:r>
              <a:rPr sz="2200" spc="-5" dirty="0">
                <a:latin typeface="Times New Roman" pitchFamily="18" charset="0"/>
                <a:cs typeface="Times New Roman" pitchFamily="18" charset="0"/>
              </a:rPr>
              <a:t>has become </a:t>
            </a:r>
            <a:r>
              <a:rPr sz="2200" dirty="0">
                <a:latin typeface="Times New Roman" pitchFamily="18" charset="0"/>
                <a:cs typeface="Times New Roman" pitchFamily="18" charset="0"/>
              </a:rPr>
              <a:t>known </a:t>
            </a:r>
            <a:r>
              <a:rPr sz="2200" spc="-5" dirty="0">
                <a:latin typeface="Times New Roman" pitchFamily="18" charset="0"/>
                <a:cs typeface="Times New Roman" pitchFamily="18" charset="0"/>
              </a:rPr>
              <a:t>as the </a:t>
            </a:r>
            <a:r>
              <a:rPr sz="2200" spc="-10" dirty="0">
                <a:latin typeface="Times New Roman" pitchFamily="18" charset="0"/>
                <a:cs typeface="Times New Roman" pitchFamily="18" charset="0"/>
              </a:rPr>
              <a:t>DAGMAR  </a:t>
            </a:r>
            <a:r>
              <a:rPr sz="2200" spc="-5" dirty="0">
                <a:latin typeface="Times New Roman" pitchFamily="18" charset="0"/>
                <a:cs typeface="Times New Roman" pitchFamily="18" charset="0"/>
              </a:rPr>
              <a:t>approach to advertising planning and included </a:t>
            </a:r>
            <a:r>
              <a:rPr sz="2200" dirty="0">
                <a:latin typeface="Times New Roman" pitchFamily="18" charset="0"/>
                <a:cs typeface="Times New Roman" pitchFamily="18" charset="0"/>
              </a:rPr>
              <a:t>a </a:t>
            </a:r>
            <a:r>
              <a:rPr sz="2200" spc="-5" dirty="0">
                <a:latin typeface="Times New Roman" pitchFamily="18" charset="0"/>
                <a:cs typeface="Times New Roman" pitchFamily="18" charset="0"/>
              </a:rPr>
              <a:t>precise method for  selecting and quantifying goals and for using those goals to  measure performance.</a:t>
            </a:r>
            <a:endParaRPr sz="2200" dirty="0">
              <a:latin typeface="Times New Roman" pitchFamily="18" charset="0"/>
              <a:cs typeface="Times New Roman" pitchFamily="18" charset="0"/>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215129" y="155037"/>
            <a:ext cx="1855470" cy="505267"/>
          </a:xfrm>
          <a:prstGeom prst="rect">
            <a:avLst/>
          </a:prstGeom>
        </p:spPr>
        <p:txBody>
          <a:bodyPr vert="horz" wrap="square" lIns="0" tIns="12700" rIns="0" bIns="0" rtlCol="0">
            <a:spAutoFit/>
          </a:bodyPr>
          <a:lstStyle/>
          <a:p>
            <a:pPr marL="12700">
              <a:lnSpc>
                <a:spcPct val="100000"/>
              </a:lnSpc>
              <a:spcBef>
                <a:spcPts val="100"/>
              </a:spcBef>
            </a:pPr>
            <a:r>
              <a:rPr sz="3200" spc="-285" dirty="0">
                <a:latin typeface="Algerian" pitchFamily="82" charset="0"/>
              </a:rPr>
              <a:t>D</a:t>
            </a:r>
            <a:r>
              <a:rPr sz="3200" spc="-250" dirty="0">
                <a:latin typeface="Algerian" pitchFamily="82" charset="0"/>
              </a:rPr>
              <a:t>A</a:t>
            </a:r>
            <a:r>
              <a:rPr sz="3200" spc="80" dirty="0">
                <a:latin typeface="Algerian" pitchFamily="82" charset="0"/>
              </a:rPr>
              <a:t>G</a:t>
            </a:r>
            <a:r>
              <a:rPr sz="3200" spc="-155" dirty="0">
                <a:latin typeface="Algerian" pitchFamily="82" charset="0"/>
              </a:rPr>
              <a:t>M</a:t>
            </a:r>
            <a:r>
              <a:rPr sz="3200" spc="-120" dirty="0">
                <a:latin typeface="Algerian" pitchFamily="82" charset="0"/>
              </a:rPr>
              <a:t>A</a:t>
            </a:r>
            <a:r>
              <a:rPr sz="3200" spc="-650" dirty="0">
                <a:latin typeface="Algerian" pitchFamily="82" charset="0"/>
              </a:rPr>
              <a:t>R</a:t>
            </a:r>
          </a:p>
        </p:txBody>
      </p:sp>
      <p:sp>
        <p:nvSpPr>
          <p:cNvPr id="3" name="object 3"/>
          <p:cNvSpPr/>
          <p:nvPr/>
        </p:nvSpPr>
        <p:spPr>
          <a:xfrm>
            <a:off x="420369" y="966469"/>
            <a:ext cx="171450" cy="17145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420369" y="1822450"/>
            <a:ext cx="171450" cy="171450"/>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420369" y="2678429"/>
            <a:ext cx="171450" cy="171450"/>
          </a:xfrm>
          <a:prstGeom prst="rect">
            <a:avLst/>
          </a:prstGeom>
          <a:blipFill>
            <a:blip r:embed="rId2" cstate="print"/>
            <a:stretch>
              <a:fillRect/>
            </a:stretch>
          </a:blipFill>
        </p:spPr>
        <p:txBody>
          <a:bodyPr wrap="square" lIns="0" tIns="0" rIns="0" bIns="0" rtlCol="0"/>
          <a:lstStyle/>
          <a:p>
            <a:endParaRPr/>
          </a:p>
        </p:txBody>
      </p:sp>
      <p:sp>
        <p:nvSpPr>
          <p:cNvPr id="6" name="object 6"/>
          <p:cNvSpPr/>
          <p:nvPr/>
        </p:nvSpPr>
        <p:spPr>
          <a:xfrm>
            <a:off x="420369" y="3930650"/>
            <a:ext cx="171450" cy="171450"/>
          </a:xfrm>
          <a:prstGeom prst="rect">
            <a:avLst/>
          </a:prstGeom>
          <a:blipFill>
            <a:blip r:embed="rId2" cstate="print"/>
            <a:stretch>
              <a:fillRect/>
            </a:stretch>
          </a:blipFill>
        </p:spPr>
        <p:txBody>
          <a:bodyPr wrap="square" lIns="0" tIns="0" rIns="0" bIns="0" rtlCol="0"/>
          <a:lstStyle/>
          <a:p>
            <a:endParaRPr/>
          </a:p>
        </p:txBody>
      </p:sp>
      <p:sp>
        <p:nvSpPr>
          <p:cNvPr id="7" name="object 7"/>
          <p:cNvSpPr/>
          <p:nvPr/>
        </p:nvSpPr>
        <p:spPr>
          <a:xfrm>
            <a:off x="420369" y="4786629"/>
            <a:ext cx="171450" cy="171450"/>
          </a:xfrm>
          <a:prstGeom prst="rect">
            <a:avLst/>
          </a:prstGeom>
          <a:blipFill>
            <a:blip r:embed="rId2" cstate="print"/>
            <a:stretch>
              <a:fillRect/>
            </a:stretch>
          </a:blipFill>
        </p:spPr>
        <p:txBody>
          <a:bodyPr wrap="square" lIns="0" tIns="0" rIns="0" bIns="0" rtlCol="0"/>
          <a:lstStyle/>
          <a:p>
            <a:endParaRPr/>
          </a:p>
        </p:txBody>
      </p:sp>
      <p:sp>
        <p:nvSpPr>
          <p:cNvPr id="8" name="object 8"/>
          <p:cNvSpPr/>
          <p:nvPr/>
        </p:nvSpPr>
        <p:spPr>
          <a:xfrm>
            <a:off x="420369" y="5642609"/>
            <a:ext cx="171450" cy="171450"/>
          </a:xfrm>
          <a:prstGeom prst="rect">
            <a:avLst/>
          </a:prstGeom>
          <a:blipFill>
            <a:blip r:embed="rId2" cstate="print"/>
            <a:stretch>
              <a:fillRect/>
            </a:stretch>
          </a:blipFill>
        </p:spPr>
        <p:txBody>
          <a:bodyPr wrap="square" lIns="0" tIns="0" rIns="0" bIns="0" rtlCol="0"/>
          <a:lstStyle/>
          <a:p>
            <a:endParaRPr/>
          </a:p>
        </p:txBody>
      </p:sp>
      <p:sp>
        <p:nvSpPr>
          <p:cNvPr id="9" name="object 9"/>
          <p:cNvSpPr txBox="1"/>
          <p:nvPr/>
        </p:nvSpPr>
        <p:spPr>
          <a:xfrm>
            <a:off x="750570" y="796289"/>
            <a:ext cx="8928735" cy="5494902"/>
          </a:xfrm>
          <a:prstGeom prst="rect">
            <a:avLst/>
          </a:prstGeom>
        </p:spPr>
        <p:txBody>
          <a:bodyPr vert="horz" wrap="square" lIns="0" tIns="12700" rIns="0" bIns="0" rtlCol="0">
            <a:spAutoFit/>
          </a:bodyPr>
          <a:lstStyle/>
          <a:p>
            <a:pPr marL="12700" marR="115570" algn="just">
              <a:lnSpc>
                <a:spcPct val="130000"/>
              </a:lnSpc>
              <a:spcBef>
                <a:spcPts val="100"/>
              </a:spcBef>
            </a:pPr>
            <a:r>
              <a:rPr sz="2000" spc="-10" dirty="0">
                <a:latin typeface="Times New Roman" pitchFamily="18" charset="0"/>
                <a:cs typeface="Times New Roman" pitchFamily="18" charset="0"/>
              </a:rPr>
              <a:t>The </a:t>
            </a:r>
            <a:r>
              <a:rPr sz="2000" spc="5" dirty="0">
                <a:latin typeface="Times New Roman" pitchFamily="18" charset="0"/>
                <a:cs typeface="Times New Roman" pitchFamily="18" charset="0"/>
              </a:rPr>
              <a:t>DAGMAR </a:t>
            </a:r>
            <a:r>
              <a:rPr sz="2000" spc="-5" dirty="0">
                <a:latin typeface="Times New Roman" pitchFamily="18" charset="0"/>
                <a:cs typeface="Times New Roman" pitchFamily="18" charset="0"/>
              </a:rPr>
              <a:t>approach </a:t>
            </a:r>
            <a:r>
              <a:rPr sz="2000" dirty="0">
                <a:latin typeface="Times New Roman" pitchFamily="18" charset="0"/>
                <a:cs typeface="Times New Roman" pitchFamily="18" charset="0"/>
              </a:rPr>
              <a:t>can </a:t>
            </a:r>
            <a:r>
              <a:rPr sz="2000" spc="-5" dirty="0">
                <a:latin typeface="Times New Roman" pitchFamily="18" charset="0"/>
                <a:cs typeface="Times New Roman" pitchFamily="18" charset="0"/>
              </a:rPr>
              <a:t>be summarized in its </a:t>
            </a:r>
            <a:r>
              <a:rPr sz="2000" dirty="0">
                <a:latin typeface="Times New Roman" pitchFamily="18" charset="0"/>
                <a:cs typeface="Times New Roman" pitchFamily="18" charset="0"/>
              </a:rPr>
              <a:t>statement </a:t>
            </a:r>
            <a:r>
              <a:rPr sz="2000" spc="-5" dirty="0">
                <a:latin typeface="Times New Roman" pitchFamily="18" charset="0"/>
                <a:cs typeface="Times New Roman" pitchFamily="18" charset="0"/>
              </a:rPr>
              <a:t>"defining an  advertising</a:t>
            </a:r>
            <a:r>
              <a:rPr sz="2000" spc="-10" dirty="0">
                <a:latin typeface="Times New Roman" pitchFamily="18" charset="0"/>
                <a:cs typeface="Times New Roman" pitchFamily="18" charset="0"/>
              </a:rPr>
              <a:t> </a:t>
            </a:r>
            <a:r>
              <a:rPr sz="2000" spc="-5" dirty="0">
                <a:latin typeface="Times New Roman" pitchFamily="18" charset="0"/>
                <a:cs typeface="Times New Roman" pitchFamily="18" charset="0"/>
              </a:rPr>
              <a:t>goal."</a:t>
            </a:r>
            <a:endParaRPr sz="2000" dirty="0">
              <a:latin typeface="Times New Roman" pitchFamily="18" charset="0"/>
              <a:cs typeface="Times New Roman" pitchFamily="18" charset="0"/>
            </a:endParaRPr>
          </a:p>
          <a:p>
            <a:pPr marL="12700" marR="5080" algn="just">
              <a:lnSpc>
                <a:spcPct val="130000"/>
              </a:lnSpc>
              <a:spcBef>
                <a:spcPts val="500"/>
              </a:spcBef>
            </a:pPr>
            <a:r>
              <a:rPr sz="2000" dirty="0">
                <a:latin typeface="Times New Roman" pitchFamily="18" charset="0"/>
                <a:cs typeface="Times New Roman" pitchFamily="18" charset="0"/>
              </a:rPr>
              <a:t>An </a:t>
            </a:r>
            <a:r>
              <a:rPr sz="2000" spc="-5" dirty="0">
                <a:latin typeface="Times New Roman" pitchFamily="18" charset="0"/>
                <a:cs typeface="Times New Roman" pitchFamily="18" charset="0"/>
              </a:rPr>
              <a:t>advertising </a:t>
            </a:r>
            <a:r>
              <a:rPr sz="2000" dirty="0">
                <a:latin typeface="Times New Roman" pitchFamily="18" charset="0"/>
                <a:cs typeface="Times New Roman" pitchFamily="18" charset="0"/>
              </a:rPr>
              <a:t>goal </a:t>
            </a:r>
            <a:r>
              <a:rPr sz="2000" spc="-5" dirty="0">
                <a:latin typeface="Times New Roman" pitchFamily="18" charset="0"/>
                <a:cs typeface="Times New Roman" pitchFamily="18" charset="0"/>
              </a:rPr>
              <a:t>is </a:t>
            </a:r>
            <a:r>
              <a:rPr sz="2000" dirty="0">
                <a:latin typeface="Times New Roman" pitchFamily="18" charset="0"/>
                <a:cs typeface="Times New Roman" pitchFamily="18" charset="0"/>
              </a:rPr>
              <a:t>a </a:t>
            </a:r>
            <a:r>
              <a:rPr sz="2000" spc="-5" dirty="0">
                <a:latin typeface="Times New Roman" pitchFamily="18" charset="0"/>
                <a:cs typeface="Times New Roman" pitchFamily="18" charset="0"/>
              </a:rPr>
              <a:t>specific communication </a:t>
            </a:r>
            <a:r>
              <a:rPr sz="2000" dirty="0">
                <a:latin typeface="Times New Roman" pitchFamily="18" charset="0"/>
                <a:cs typeface="Times New Roman" pitchFamily="18" charset="0"/>
              </a:rPr>
              <a:t>task, to </a:t>
            </a:r>
            <a:r>
              <a:rPr sz="2000" spc="-5" dirty="0">
                <a:latin typeface="Times New Roman" pitchFamily="18" charset="0"/>
                <a:cs typeface="Times New Roman" pitchFamily="18" charset="0"/>
              </a:rPr>
              <a:t>be accomplished  among </a:t>
            </a:r>
            <a:r>
              <a:rPr sz="2000" dirty="0">
                <a:latin typeface="Times New Roman" pitchFamily="18" charset="0"/>
                <a:cs typeface="Times New Roman" pitchFamily="18" charset="0"/>
              </a:rPr>
              <a:t>a defined </a:t>
            </a:r>
            <a:r>
              <a:rPr sz="2000" spc="-5" dirty="0">
                <a:latin typeface="Times New Roman" pitchFamily="18" charset="0"/>
                <a:cs typeface="Times New Roman" pitchFamily="18" charset="0"/>
              </a:rPr>
              <a:t>audience, in </a:t>
            </a:r>
            <a:r>
              <a:rPr sz="2000" dirty="0">
                <a:latin typeface="Times New Roman" pitchFamily="18" charset="0"/>
                <a:cs typeface="Times New Roman" pitchFamily="18" charset="0"/>
              </a:rPr>
              <a:t>a </a:t>
            </a:r>
            <a:r>
              <a:rPr sz="2000" spc="-10" dirty="0">
                <a:latin typeface="Times New Roman" pitchFamily="18" charset="0"/>
                <a:cs typeface="Times New Roman" pitchFamily="18" charset="0"/>
              </a:rPr>
              <a:t>given </a:t>
            </a:r>
            <a:r>
              <a:rPr sz="2000" spc="-5" dirty="0">
                <a:latin typeface="Times New Roman" pitchFamily="18" charset="0"/>
                <a:cs typeface="Times New Roman" pitchFamily="18" charset="0"/>
              </a:rPr>
              <a:t>period </a:t>
            </a:r>
            <a:r>
              <a:rPr sz="2000" dirty="0">
                <a:latin typeface="Times New Roman" pitchFamily="18" charset="0"/>
                <a:cs typeface="Times New Roman" pitchFamily="18" charset="0"/>
              </a:rPr>
              <a:t>of</a:t>
            </a:r>
            <a:r>
              <a:rPr sz="2000" spc="-10" dirty="0">
                <a:latin typeface="Times New Roman" pitchFamily="18" charset="0"/>
                <a:cs typeface="Times New Roman" pitchFamily="18" charset="0"/>
              </a:rPr>
              <a:t> </a:t>
            </a:r>
            <a:r>
              <a:rPr sz="2000" spc="-5" dirty="0">
                <a:latin typeface="Times New Roman" pitchFamily="18" charset="0"/>
                <a:cs typeface="Times New Roman" pitchFamily="18" charset="0"/>
              </a:rPr>
              <a:t>time.</a:t>
            </a:r>
            <a:endParaRPr sz="2000" dirty="0">
              <a:latin typeface="Times New Roman" pitchFamily="18" charset="0"/>
              <a:cs typeface="Times New Roman" pitchFamily="18" charset="0"/>
            </a:endParaRPr>
          </a:p>
          <a:p>
            <a:pPr marL="12700" marR="400050" algn="just">
              <a:lnSpc>
                <a:spcPct val="130000"/>
              </a:lnSpc>
              <a:spcBef>
                <a:spcPts val="500"/>
              </a:spcBef>
            </a:pPr>
            <a:r>
              <a:rPr sz="2000" spc="-5" dirty="0">
                <a:latin typeface="Times New Roman" pitchFamily="18" charset="0"/>
                <a:cs typeface="Times New Roman" pitchFamily="18" charset="0"/>
              </a:rPr>
              <a:t>Note </a:t>
            </a:r>
            <a:r>
              <a:rPr sz="2000" dirty="0">
                <a:latin typeface="Times New Roman" pitchFamily="18" charset="0"/>
                <a:cs typeface="Times New Roman" pitchFamily="18" charset="0"/>
              </a:rPr>
              <a:t>that a </a:t>
            </a:r>
            <a:r>
              <a:rPr sz="2000" spc="-5" dirty="0">
                <a:latin typeface="Times New Roman" pitchFamily="18" charset="0"/>
                <a:cs typeface="Times New Roman" pitchFamily="18" charset="0"/>
              </a:rPr>
              <a:t>communication </a:t>
            </a:r>
            <a:r>
              <a:rPr sz="2000" dirty="0">
                <a:latin typeface="Times New Roman" pitchFamily="18" charset="0"/>
                <a:cs typeface="Times New Roman" pitchFamily="18" charset="0"/>
              </a:rPr>
              <a:t>task </a:t>
            </a:r>
            <a:r>
              <a:rPr sz="2000" spc="-5" dirty="0">
                <a:latin typeface="Times New Roman" pitchFamily="18" charset="0"/>
                <a:cs typeface="Times New Roman" pitchFamily="18" charset="0"/>
              </a:rPr>
              <a:t>is </a:t>
            </a:r>
            <a:r>
              <a:rPr sz="2000" spc="-10" dirty="0">
                <a:latin typeface="Times New Roman" pitchFamily="18" charset="0"/>
                <a:cs typeface="Times New Roman" pitchFamily="18" charset="0"/>
              </a:rPr>
              <a:t>involved </a:t>
            </a:r>
            <a:r>
              <a:rPr sz="2000" spc="-5" dirty="0">
                <a:latin typeface="Times New Roman" pitchFamily="18" charset="0"/>
                <a:cs typeface="Times New Roman" pitchFamily="18" charset="0"/>
              </a:rPr>
              <a:t>as opposed </a:t>
            </a:r>
            <a:r>
              <a:rPr sz="2000" dirty="0">
                <a:latin typeface="Times New Roman" pitchFamily="18" charset="0"/>
                <a:cs typeface="Times New Roman" pitchFamily="18" charset="0"/>
              </a:rPr>
              <a:t>to a </a:t>
            </a:r>
            <a:r>
              <a:rPr sz="2000" spc="-5" dirty="0">
                <a:latin typeface="Times New Roman" pitchFamily="18" charset="0"/>
                <a:cs typeface="Times New Roman" pitchFamily="18" charset="0"/>
              </a:rPr>
              <a:t>marketing  </a:t>
            </a:r>
            <a:r>
              <a:rPr sz="2000" dirty="0">
                <a:latin typeface="Times New Roman" pitchFamily="18" charset="0"/>
                <a:cs typeface="Times New Roman" pitchFamily="18" charset="0"/>
              </a:rPr>
              <a:t>task and that the </a:t>
            </a:r>
            <a:r>
              <a:rPr sz="2000" spc="-5" dirty="0">
                <a:latin typeface="Times New Roman" pitchFamily="18" charset="0"/>
                <a:cs typeface="Times New Roman" pitchFamily="18" charset="0"/>
              </a:rPr>
              <a:t>goal is specific, </a:t>
            </a:r>
            <a:r>
              <a:rPr sz="2000" spc="-10" dirty="0">
                <a:latin typeface="Times New Roman" pitchFamily="18" charset="0"/>
                <a:cs typeface="Times New Roman" pitchFamily="18" charset="0"/>
              </a:rPr>
              <a:t>involving </a:t>
            </a:r>
            <a:r>
              <a:rPr sz="2000" spc="-5" dirty="0">
                <a:latin typeface="Times New Roman" pitchFamily="18" charset="0"/>
                <a:cs typeface="Times New Roman" pitchFamily="18" charset="0"/>
              </a:rPr>
              <a:t>an unambiguously defined  </a:t>
            </a:r>
            <a:r>
              <a:rPr sz="2000" dirty="0">
                <a:latin typeface="Times New Roman" pitchFamily="18" charset="0"/>
                <a:cs typeface="Times New Roman" pitchFamily="18" charset="0"/>
              </a:rPr>
              <a:t>task, </a:t>
            </a:r>
            <a:r>
              <a:rPr sz="2000" spc="-5" dirty="0">
                <a:latin typeface="Times New Roman" pitchFamily="18" charset="0"/>
                <a:cs typeface="Times New Roman" pitchFamily="18" charset="0"/>
              </a:rPr>
              <a:t>among </a:t>
            </a:r>
            <a:r>
              <a:rPr sz="2000" dirty="0">
                <a:latin typeface="Times New Roman" pitchFamily="18" charset="0"/>
                <a:cs typeface="Times New Roman" pitchFamily="18" charset="0"/>
              </a:rPr>
              <a:t>a </a:t>
            </a:r>
            <a:r>
              <a:rPr sz="2000" spc="-5" dirty="0">
                <a:latin typeface="Times New Roman" pitchFamily="18" charset="0"/>
                <a:cs typeface="Times New Roman" pitchFamily="18" charset="0"/>
              </a:rPr>
              <a:t>defined audience, in </a:t>
            </a:r>
            <a:r>
              <a:rPr sz="2000" dirty="0">
                <a:latin typeface="Times New Roman" pitchFamily="18" charset="0"/>
                <a:cs typeface="Times New Roman" pitchFamily="18" charset="0"/>
              </a:rPr>
              <a:t>a </a:t>
            </a:r>
            <a:r>
              <a:rPr sz="2000" spc="-5" dirty="0">
                <a:latin typeface="Times New Roman" pitchFamily="18" charset="0"/>
                <a:cs typeface="Times New Roman" pitchFamily="18" charset="0"/>
              </a:rPr>
              <a:t>given time</a:t>
            </a:r>
            <a:r>
              <a:rPr sz="2000" spc="-35" dirty="0">
                <a:latin typeface="Times New Roman" pitchFamily="18" charset="0"/>
                <a:cs typeface="Times New Roman" pitchFamily="18" charset="0"/>
              </a:rPr>
              <a:t> </a:t>
            </a:r>
            <a:r>
              <a:rPr sz="2000" spc="-5" dirty="0">
                <a:latin typeface="Times New Roman" pitchFamily="18" charset="0"/>
                <a:cs typeface="Times New Roman" pitchFamily="18" charset="0"/>
              </a:rPr>
              <a:t>period.</a:t>
            </a:r>
            <a:endParaRPr sz="2000" dirty="0">
              <a:latin typeface="Times New Roman" pitchFamily="18" charset="0"/>
              <a:cs typeface="Times New Roman" pitchFamily="18" charset="0"/>
            </a:endParaRPr>
          </a:p>
          <a:p>
            <a:pPr marL="12700" marR="858519">
              <a:lnSpc>
                <a:spcPct val="130000"/>
              </a:lnSpc>
              <a:spcBef>
                <a:spcPts val="500"/>
              </a:spcBef>
            </a:pPr>
            <a:r>
              <a:rPr sz="2000" dirty="0">
                <a:latin typeface="Times New Roman" pitchFamily="18" charset="0"/>
                <a:cs typeface="Times New Roman" pitchFamily="18" charset="0"/>
              </a:rPr>
              <a:t>DAGMAR </a:t>
            </a:r>
            <a:r>
              <a:rPr sz="2000" spc="-5" dirty="0">
                <a:latin typeface="Times New Roman" pitchFamily="18" charset="0"/>
                <a:cs typeface="Times New Roman" pitchFamily="18" charset="0"/>
              </a:rPr>
              <a:t>is aimed </a:t>
            </a:r>
            <a:r>
              <a:rPr sz="2000" dirty="0">
                <a:latin typeface="Times New Roman" pitchFamily="18" charset="0"/>
                <a:cs typeface="Times New Roman" pitchFamily="18" charset="0"/>
              </a:rPr>
              <a:t>at </a:t>
            </a:r>
            <a:r>
              <a:rPr sz="2000" spc="-5" dirty="0">
                <a:latin typeface="Times New Roman" pitchFamily="18" charset="0"/>
                <a:cs typeface="Times New Roman" pitchFamily="18" charset="0"/>
              </a:rPr>
              <a:t>setting advertising goals </a:t>
            </a:r>
            <a:r>
              <a:rPr sz="2000" dirty="0">
                <a:latin typeface="Times New Roman" pitchFamily="18" charset="0"/>
                <a:cs typeface="Times New Roman" pitchFamily="18" charset="0"/>
              </a:rPr>
              <a:t>/ </a:t>
            </a:r>
            <a:r>
              <a:rPr sz="2000" spc="-5" dirty="0">
                <a:latin typeface="Times New Roman" pitchFamily="18" charset="0"/>
                <a:cs typeface="Times New Roman" pitchFamily="18" charset="0"/>
              </a:rPr>
              <a:t>planning's </a:t>
            </a:r>
            <a:r>
              <a:rPr sz="2000" dirty="0">
                <a:latin typeface="Times New Roman" pitchFamily="18" charset="0"/>
                <a:cs typeface="Times New Roman" pitchFamily="18" charset="0"/>
              </a:rPr>
              <a:t>and </a:t>
            </a:r>
            <a:r>
              <a:rPr sz="2000" spc="-5" dirty="0">
                <a:latin typeface="Times New Roman" pitchFamily="18" charset="0"/>
                <a:cs typeface="Times New Roman" pitchFamily="18" charset="0"/>
              </a:rPr>
              <a:t>not  marketing</a:t>
            </a:r>
            <a:r>
              <a:rPr sz="2000" spc="-15" dirty="0">
                <a:latin typeface="Times New Roman" pitchFamily="18" charset="0"/>
                <a:cs typeface="Times New Roman" pitchFamily="18" charset="0"/>
              </a:rPr>
              <a:t> </a:t>
            </a:r>
            <a:r>
              <a:rPr sz="2000" spc="-5" dirty="0">
                <a:latin typeface="Times New Roman" pitchFamily="18" charset="0"/>
                <a:cs typeface="Times New Roman" pitchFamily="18" charset="0"/>
              </a:rPr>
              <a:t>goals.</a:t>
            </a:r>
            <a:endParaRPr sz="2000" dirty="0">
              <a:latin typeface="Times New Roman" pitchFamily="18" charset="0"/>
              <a:cs typeface="Times New Roman" pitchFamily="18" charset="0"/>
            </a:endParaRPr>
          </a:p>
          <a:p>
            <a:pPr marL="12700" marR="197485">
              <a:lnSpc>
                <a:spcPct val="130000"/>
              </a:lnSpc>
              <a:spcBef>
                <a:spcPts val="500"/>
              </a:spcBef>
            </a:pPr>
            <a:r>
              <a:rPr sz="2000" spc="-10" dirty="0">
                <a:latin typeface="Times New Roman" pitchFamily="18" charset="0"/>
                <a:cs typeface="Times New Roman" pitchFamily="18" charset="0"/>
              </a:rPr>
              <a:t>The </a:t>
            </a:r>
            <a:r>
              <a:rPr sz="2000" spc="5" dirty="0">
                <a:latin typeface="Times New Roman" pitchFamily="18" charset="0"/>
                <a:cs typeface="Times New Roman" pitchFamily="18" charset="0"/>
              </a:rPr>
              <a:t>DAGMAR </a:t>
            </a:r>
            <a:r>
              <a:rPr sz="2000" dirty="0">
                <a:latin typeface="Times New Roman" pitchFamily="18" charset="0"/>
                <a:cs typeface="Times New Roman" pitchFamily="18" charset="0"/>
              </a:rPr>
              <a:t>suggested a </a:t>
            </a:r>
            <a:r>
              <a:rPr sz="2000" spc="-5" dirty="0">
                <a:latin typeface="Times New Roman" pitchFamily="18" charset="0"/>
                <a:cs typeface="Times New Roman" pitchFamily="18" charset="0"/>
              </a:rPr>
              <a:t>precise method for selecting </a:t>
            </a:r>
            <a:r>
              <a:rPr sz="2000" dirty="0">
                <a:latin typeface="Times New Roman" pitchFamily="18" charset="0"/>
                <a:cs typeface="Times New Roman" pitchFamily="18" charset="0"/>
              </a:rPr>
              <a:t>and </a:t>
            </a:r>
            <a:r>
              <a:rPr sz="2000" spc="-5" dirty="0">
                <a:latin typeface="Times New Roman" pitchFamily="18" charset="0"/>
                <a:cs typeface="Times New Roman" pitchFamily="18" charset="0"/>
              </a:rPr>
              <a:t>quantifying  advertising goals.</a:t>
            </a:r>
            <a:endParaRPr sz="2000" dirty="0">
              <a:latin typeface="Times New Roman" pitchFamily="18" charset="0"/>
              <a:cs typeface="Times New Roman" pitchFamily="18" charset="0"/>
            </a:endParaRPr>
          </a:p>
          <a:p>
            <a:pPr marL="12700" marR="1043305">
              <a:lnSpc>
                <a:spcPct val="130000"/>
              </a:lnSpc>
              <a:spcBef>
                <a:spcPts val="500"/>
              </a:spcBef>
            </a:pPr>
            <a:r>
              <a:rPr sz="2000" spc="-5" dirty="0">
                <a:latin typeface="Times New Roman" pitchFamily="18" charset="0"/>
                <a:cs typeface="Times New Roman" pitchFamily="18" charset="0"/>
              </a:rPr>
              <a:t>It proposed that advertisers should collect </a:t>
            </a:r>
            <a:r>
              <a:rPr sz="2000" dirty="0">
                <a:latin typeface="Times New Roman" pitchFamily="18" charset="0"/>
                <a:cs typeface="Times New Roman" pitchFamily="18" charset="0"/>
              </a:rPr>
              <a:t>feedback </a:t>
            </a:r>
            <a:r>
              <a:rPr sz="2000" spc="-5" dirty="0">
                <a:latin typeface="Times New Roman" pitchFamily="18" charset="0"/>
                <a:cs typeface="Times New Roman" pitchFamily="18" charset="0"/>
              </a:rPr>
              <a:t>measures </a:t>
            </a:r>
            <a:r>
              <a:rPr sz="2000" dirty="0">
                <a:latin typeface="Times New Roman" pitchFamily="18" charset="0"/>
                <a:cs typeface="Times New Roman" pitchFamily="18" charset="0"/>
              </a:rPr>
              <a:t>to  </a:t>
            </a:r>
            <a:r>
              <a:rPr sz="2000" spc="-5" dirty="0">
                <a:latin typeface="Times New Roman" pitchFamily="18" charset="0"/>
                <a:cs typeface="Times New Roman" pitchFamily="18" charset="0"/>
              </a:rPr>
              <a:t>determine </a:t>
            </a:r>
            <a:r>
              <a:rPr sz="2000" dirty="0">
                <a:latin typeface="Times New Roman" pitchFamily="18" charset="0"/>
                <a:cs typeface="Times New Roman" pitchFamily="18" charset="0"/>
              </a:rPr>
              <a:t>if their </a:t>
            </a:r>
            <a:r>
              <a:rPr sz="2000" spc="-5" dirty="0">
                <a:latin typeface="Times New Roman" pitchFamily="18" charset="0"/>
                <a:cs typeface="Times New Roman" pitchFamily="18" charset="0"/>
              </a:rPr>
              <a:t>advertising met </a:t>
            </a:r>
            <a:r>
              <a:rPr sz="2000" dirty="0">
                <a:latin typeface="Times New Roman" pitchFamily="18" charset="0"/>
                <a:cs typeface="Times New Roman" pitchFamily="18" charset="0"/>
              </a:rPr>
              <a:t>those</a:t>
            </a:r>
            <a:r>
              <a:rPr sz="2000" spc="-25" dirty="0">
                <a:latin typeface="Times New Roman" pitchFamily="18" charset="0"/>
                <a:cs typeface="Times New Roman" pitchFamily="18" charset="0"/>
              </a:rPr>
              <a:t> </a:t>
            </a:r>
            <a:r>
              <a:rPr sz="2000" spc="-5" dirty="0">
                <a:latin typeface="Times New Roman" pitchFamily="18" charset="0"/>
                <a:cs typeface="Times New Roman" pitchFamily="18" charset="0"/>
              </a:rPr>
              <a:t>goals.</a:t>
            </a:r>
            <a:endParaRPr sz="2000" dirty="0">
              <a:latin typeface="Times New Roman" pitchFamily="18" charset="0"/>
              <a:cs typeface="Times New Roman" pitchFamily="18" charset="0"/>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215129" y="155037"/>
            <a:ext cx="1855470" cy="505267"/>
          </a:xfrm>
          <a:prstGeom prst="rect">
            <a:avLst/>
          </a:prstGeom>
        </p:spPr>
        <p:txBody>
          <a:bodyPr vert="horz" wrap="square" lIns="0" tIns="12700" rIns="0" bIns="0" rtlCol="0">
            <a:spAutoFit/>
          </a:bodyPr>
          <a:lstStyle/>
          <a:p>
            <a:pPr marL="12700">
              <a:lnSpc>
                <a:spcPct val="100000"/>
              </a:lnSpc>
              <a:spcBef>
                <a:spcPts val="100"/>
              </a:spcBef>
            </a:pPr>
            <a:r>
              <a:rPr sz="3200" spc="-285" dirty="0">
                <a:latin typeface="Algerian" pitchFamily="82" charset="0"/>
                <a:cs typeface="Times New Roman" pitchFamily="18" charset="0"/>
              </a:rPr>
              <a:t>D</a:t>
            </a:r>
            <a:r>
              <a:rPr sz="3200" spc="-250" dirty="0">
                <a:latin typeface="Algerian" pitchFamily="82" charset="0"/>
                <a:cs typeface="Times New Roman" pitchFamily="18" charset="0"/>
              </a:rPr>
              <a:t>A</a:t>
            </a:r>
            <a:r>
              <a:rPr sz="3200" spc="80" dirty="0">
                <a:latin typeface="Algerian" pitchFamily="82" charset="0"/>
                <a:cs typeface="Times New Roman" pitchFamily="18" charset="0"/>
              </a:rPr>
              <a:t>G</a:t>
            </a:r>
            <a:r>
              <a:rPr sz="3200" spc="-155" dirty="0">
                <a:latin typeface="Algerian" pitchFamily="82" charset="0"/>
                <a:cs typeface="Times New Roman" pitchFamily="18" charset="0"/>
              </a:rPr>
              <a:t>M</a:t>
            </a:r>
            <a:r>
              <a:rPr sz="3200" spc="-120" dirty="0">
                <a:latin typeface="Algerian" pitchFamily="82" charset="0"/>
                <a:cs typeface="Times New Roman" pitchFamily="18" charset="0"/>
              </a:rPr>
              <a:t>A</a:t>
            </a:r>
            <a:r>
              <a:rPr sz="3200" spc="-650" dirty="0">
                <a:latin typeface="Algerian" pitchFamily="82" charset="0"/>
                <a:cs typeface="Times New Roman" pitchFamily="18" charset="0"/>
              </a:rPr>
              <a:t>R</a:t>
            </a:r>
          </a:p>
        </p:txBody>
      </p:sp>
      <p:sp>
        <p:nvSpPr>
          <p:cNvPr id="3" name="object 3"/>
          <p:cNvSpPr/>
          <p:nvPr/>
        </p:nvSpPr>
        <p:spPr>
          <a:xfrm>
            <a:off x="420369" y="1186180"/>
            <a:ext cx="171450" cy="17145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420369" y="2462529"/>
            <a:ext cx="171450" cy="171450"/>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420369" y="3737609"/>
            <a:ext cx="171450" cy="171450"/>
          </a:xfrm>
          <a:prstGeom prst="rect">
            <a:avLst/>
          </a:prstGeom>
          <a:blipFill>
            <a:blip r:embed="rId2" cstate="print"/>
            <a:stretch>
              <a:fillRect/>
            </a:stretch>
          </a:blipFill>
        </p:spPr>
        <p:txBody>
          <a:bodyPr wrap="square" lIns="0" tIns="0" rIns="0" bIns="0" rtlCol="0"/>
          <a:lstStyle/>
          <a:p>
            <a:endParaRPr/>
          </a:p>
        </p:txBody>
      </p:sp>
      <p:sp>
        <p:nvSpPr>
          <p:cNvPr id="6" name="object 6"/>
          <p:cNvSpPr/>
          <p:nvPr/>
        </p:nvSpPr>
        <p:spPr>
          <a:xfrm>
            <a:off x="420369" y="4612640"/>
            <a:ext cx="171450" cy="171450"/>
          </a:xfrm>
          <a:prstGeom prst="rect">
            <a:avLst/>
          </a:prstGeom>
          <a:blipFill>
            <a:blip r:embed="rId2" cstate="print"/>
            <a:stretch>
              <a:fillRect/>
            </a:stretch>
          </a:blipFill>
        </p:spPr>
        <p:txBody>
          <a:bodyPr wrap="square" lIns="0" tIns="0" rIns="0" bIns="0" rtlCol="0"/>
          <a:lstStyle/>
          <a:p>
            <a:endParaRPr/>
          </a:p>
        </p:txBody>
      </p:sp>
      <p:sp>
        <p:nvSpPr>
          <p:cNvPr id="7" name="object 7"/>
          <p:cNvSpPr txBox="1"/>
          <p:nvPr/>
        </p:nvSpPr>
        <p:spPr>
          <a:xfrm>
            <a:off x="750569" y="1026159"/>
            <a:ext cx="9110980" cy="4292842"/>
          </a:xfrm>
          <a:prstGeom prst="rect">
            <a:avLst/>
          </a:prstGeom>
        </p:spPr>
        <p:txBody>
          <a:bodyPr vert="horz" wrap="square" lIns="0" tIns="12065" rIns="0" bIns="0" rtlCol="0">
            <a:spAutoFit/>
          </a:bodyPr>
          <a:lstStyle/>
          <a:p>
            <a:pPr marL="12700" marR="481965">
              <a:lnSpc>
                <a:spcPct val="119900"/>
              </a:lnSpc>
              <a:spcBef>
                <a:spcPts val="95"/>
              </a:spcBef>
            </a:pPr>
            <a:r>
              <a:rPr sz="2200" spc="-10" dirty="0">
                <a:latin typeface="Times New Roman" pitchFamily="18" charset="0"/>
                <a:cs typeface="Times New Roman" pitchFamily="18" charset="0"/>
              </a:rPr>
              <a:t>DAGMAR </a:t>
            </a:r>
            <a:r>
              <a:rPr sz="2200" spc="-5" dirty="0">
                <a:latin typeface="Times New Roman" pitchFamily="18" charset="0"/>
                <a:cs typeface="Times New Roman" pitchFamily="18" charset="0"/>
              </a:rPr>
              <a:t>is basically an approach to advertising planning and </a:t>
            </a:r>
            <a:r>
              <a:rPr sz="2200" dirty="0">
                <a:latin typeface="Times New Roman" pitchFamily="18" charset="0"/>
                <a:cs typeface="Times New Roman" pitchFamily="18" charset="0"/>
              </a:rPr>
              <a:t>a  </a:t>
            </a:r>
            <a:r>
              <a:rPr sz="2200" spc="-5" dirty="0">
                <a:latin typeface="Times New Roman" pitchFamily="18" charset="0"/>
                <a:cs typeface="Times New Roman" pitchFamily="18" charset="0"/>
              </a:rPr>
              <a:t>precise method for selecting and quantifying goals and for using  those goals to measure</a:t>
            </a:r>
            <a:r>
              <a:rPr sz="2200" dirty="0">
                <a:latin typeface="Times New Roman" pitchFamily="18" charset="0"/>
                <a:cs typeface="Times New Roman" pitchFamily="18" charset="0"/>
              </a:rPr>
              <a:t> </a:t>
            </a:r>
            <a:r>
              <a:rPr sz="2200" spc="-5" dirty="0">
                <a:latin typeface="Times New Roman" pitchFamily="18" charset="0"/>
                <a:cs typeface="Times New Roman" pitchFamily="18" charset="0"/>
              </a:rPr>
              <a:t>performance.</a:t>
            </a:r>
            <a:endParaRPr sz="2200" dirty="0">
              <a:latin typeface="Times New Roman" pitchFamily="18" charset="0"/>
              <a:cs typeface="Times New Roman" pitchFamily="18" charset="0"/>
            </a:endParaRPr>
          </a:p>
          <a:p>
            <a:pPr marL="12700" marR="5080">
              <a:lnSpc>
                <a:spcPct val="119900"/>
              </a:lnSpc>
              <a:spcBef>
                <a:spcPts val="555"/>
              </a:spcBef>
            </a:pPr>
            <a:r>
              <a:rPr sz="2200" spc="-10" dirty="0">
                <a:latin typeface="Times New Roman" pitchFamily="18" charset="0"/>
                <a:cs typeface="Times New Roman" pitchFamily="18" charset="0"/>
              </a:rPr>
              <a:t>An </a:t>
            </a:r>
            <a:r>
              <a:rPr sz="2200" spc="-5" dirty="0">
                <a:latin typeface="Times New Roman" pitchFamily="18" charset="0"/>
                <a:cs typeface="Times New Roman" pitchFamily="18" charset="0"/>
              </a:rPr>
              <a:t>advertising objective involves </a:t>
            </a:r>
            <a:r>
              <a:rPr sz="2200" dirty="0">
                <a:latin typeface="Times New Roman" pitchFamily="18" charset="0"/>
                <a:cs typeface="Times New Roman" pitchFamily="18" charset="0"/>
              </a:rPr>
              <a:t>a </a:t>
            </a:r>
            <a:r>
              <a:rPr sz="2200" spc="-5" dirty="0">
                <a:latin typeface="Times New Roman" pitchFamily="18" charset="0"/>
                <a:cs typeface="Times New Roman" pitchFamily="18" charset="0"/>
              </a:rPr>
              <a:t>communication task, intended to  create awareness, impart information, develop attitudes or induce  action.</a:t>
            </a:r>
            <a:endParaRPr sz="2200" dirty="0">
              <a:latin typeface="Times New Roman" pitchFamily="18" charset="0"/>
              <a:cs typeface="Times New Roman" pitchFamily="18" charset="0"/>
            </a:endParaRPr>
          </a:p>
          <a:p>
            <a:pPr marL="12700" marR="481965">
              <a:lnSpc>
                <a:spcPct val="120100"/>
              </a:lnSpc>
              <a:spcBef>
                <a:spcPts val="535"/>
              </a:spcBef>
            </a:pPr>
            <a:r>
              <a:rPr sz="2200" spc="-5" dirty="0">
                <a:latin typeface="Times New Roman" pitchFamily="18" charset="0"/>
                <a:cs typeface="Times New Roman" pitchFamily="18" charset="0"/>
              </a:rPr>
              <a:t>In the </a:t>
            </a:r>
            <a:r>
              <a:rPr sz="2200" spc="-10" dirty="0">
                <a:latin typeface="Times New Roman" pitchFamily="18" charset="0"/>
                <a:cs typeface="Times New Roman" pitchFamily="18" charset="0"/>
              </a:rPr>
              <a:t>DAGMAR </a:t>
            </a:r>
            <a:r>
              <a:rPr sz="2200" spc="-5" dirty="0">
                <a:latin typeface="Times New Roman" pitchFamily="18" charset="0"/>
                <a:cs typeface="Times New Roman" pitchFamily="18" charset="0"/>
              </a:rPr>
              <a:t>approach, the communication task </a:t>
            </a:r>
            <a:r>
              <a:rPr sz="2200" dirty="0">
                <a:latin typeface="Times New Roman" pitchFamily="18" charset="0"/>
                <a:cs typeface="Times New Roman" pitchFamily="18" charset="0"/>
              </a:rPr>
              <a:t>is </a:t>
            </a:r>
            <a:r>
              <a:rPr sz="2200" spc="-5" dirty="0">
                <a:latin typeface="Times New Roman" pitchFamily="18" charset="0"/>
                <a:cs typeface="Times New Roman" pitchFamily="18" charset="0"/>
              </a:rPr>
              <a:t>based on </a:t>
            </a:r>
            <a:r>
              <a:rPr sz="2200" dirty="0">
                <a:latin typeface="Times New Roman" pitchFamily="18" charset="0"/>
                <a:cs typeface="Times New Roman" pitchFamily="18" charset="0"/>
              </a:rPr>
              <a:t>a  </a:t>
            </a:r>
            <a:r>
              <a:rPr sz="2200" spc="-5" dirty="0">
                <a:latin typeface="Times New Roman" pitchFamily="18" charset="0"/>
                <a:cs typeface="Times New Roman" pitchFamily="18" charset="0"/>
              </a:rPr>
              <a:t>specific model of the communication process, as </a:t>
            </a:r>
            <a:r>
              <a:rPr sz="2200" dirty="0">
                <a:latin typeface="Times New Roman" pitchFamily="18" charset="0"/>
                <a:cs typeface="Times New Roman" pitchFamily="18" charset="0"/>
              </a:rPr>
              <a:t>shown</a:t>
            </a:r>
            <a:r>
              <a:rPr sz="2200" spc="10" dirty="0">
                <a:latin typeface="Times New Roman" pitchFamily="18" charset="0"/>
                <a:cs typeface="Times New Roman" pitchFamily="18" charset="0"/>
              </a:rPr>
              <a:t> </a:t>
            </a:r>
            <a:r>
              <a:rPr sz="2200" dirty="0">
                <a:latin typeface="Times New Roman" pitchFamily="18" charset="0"/>
                <a:cs typeface="Times New Roman" pitchFamily="18" charset="0"/>
              </a:rPr>
              <a:t>below.</a:t>
            </a:r>
          </a:p>
          <a:p>
            <a:pPr marL="12700" marR="229870">
              <a:lnSpc>
                <a:spcPct val="119900"/>
              </a:lnSpc>
              <a:spcBef>
                <a:spcPts val="555"/>
              </a:spcBef>
            </a:pPr>
            <a:r>
              <a:rPr sz="2200" spc="-5" dirty="0">
                <a:latin typeface="Times New Roman" pitchFamily="18" charset="0"/>
                <a:cs typeface="Times New Roman" pitchFamily="18" charset="0"/>
              </a:rPr>
              <a:t>In the </a:t>
            </a:r>
            <a:r>
              <a:rPr sz="2200" spc="-10" dirty="0">
                <a:latin typeface="Times New Roman" pitchFamily="18" charset="0"/>
                <a:cs typeface="Times New Roman" pitchFamily="18" charset="0"/>
              </a:rPr>
              <a:t>DAGMAR </a:t>
            </a:r>
            <a:r>
              <a:rPr sz="2200" spc="-5" dirty="0">
                <a:latin typeface="Times New Roman" pitchFamily="18" charset="0"/>
                <a:cs typeface="Times New Roman" pitchFamily="18" charset="0"/>
              </a:rPr>
              <a:t>approach, the communication task </a:t>
            </a:r>
            <a:r>
              <a:rPr sz="2200" dirty="0">
                <a:latin typeface="Times New Roman" pitchFamily="18" charset="0"/>
                <a:cs typeface="Times New Roman" pitchFamily="18" charset="0"/>
              </a:rPr>
              <a:t>is </a:t>
            </a:r>
            <a:r>
              <a:rPr sz="2200" spc="-5" dirty="0">
                <a:latin typeface="Times New Roman" pitchFamily="18" charset="0"/>
                <a:cs typeface="Times New Roman" pitchFamily="18" charset="0"/>
              </a:rPr>
              <a:t>based on </a:t>
            </a:r>
            <a:r>
              <a:rPr sz="2200" dirty="0">
                <a:latin typeface="Times New Roman" pitchFamily="18" charset="0"/>
                <a:cs typeface="Times New Roman" pitchFamily="18" charset="0"/>
              </a:rPr>
              <a:t>a  </a:t>
            </a:r>
            <a:r>
              <a:rPr sz="2200" spc="-5" dirty="0">
                <a:latin typeface="Times New Roman" pitchFamily="18" charset="0"/>
                <a:cs typeface="Times New Roman" pitchFamily="18" charset="0"/>
              </a:rPr>
              <a:t>specific model of the communication process, as illustrated in  figure below (next slide), </a:t>
            </a:r>
            <a:r>
              <a:rPr sz="2200" dirty="0">
                <a:latin typeface="Times New Roman" pitchFamily="18" charset="0"/>
                <a:cs typeface="Times New Roman" pitchFamily="18" charset="0"/>
              </a:rPr>
              <a:t>which is a </a:t>
            </a:r>
            <a:r>
              <a:rPr sz="2200" spc="-5" dirty="0">
                <a:latin typeface="Times New Roman" pitchFamily="18" charset="0"/>
                <a:cs typeface="Times New Roman" pitchFamily="18" charset="0"/>
              </a:rPr>
              <a:t>simplified version of fig. above  (previous slide)</a:t>
            </a:r>
            <a:endParaRPr sz="2200" dirty="0">
              <a:latin typeface="Times New Roman" pitchFamily="18" charset="0"/>
              <a:cs typeface="Times New Roman" pitchFamily="18" charset="0"/>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215129" y="155037"/>
            <a:ext cx="1855470" cy="505267"/>
          </a:xfrm>
          <a:prstGeom prst="rect">
            <a:avLst/>
          </a:prstGeom>
        </p:spPr>
        <p:txBody>
          <a:bodyPr vert="horz" wrap="square" lIns="0" tIns="12700" rIns="0" bIns="0" rtlCol="0">
            <a:spAutoFit/>
          </a:bodyPr>
          <a:lstStyle/>
          <a:p>
            <a:pPr marL="12700">
              <a:lnSpc>
                <a:spcPct val="100000"/>
              </a:lnSpc>
              <a:spcBef>
                <a:spcPts val="100"/>
              </a:spcBef>
            </a:pPr>
            <a:r>
              <a:rPr sz="3200" spc="-285" dirty="0">
                <a:latin typeface="Algerian" pitchFamily="82" charset="0"/>
              </a:rPr>
              <a:t>D</a:t>
            </a:r>
            <a:r>
              <a:rPr sz="3200" spc="-250" dirty="0">
                <a:latin typeface="Algerian" pitchFamily="82" charset="0"/>
              </a:rPr>
              <a:t>A</a:t>
            </a:r>
            <a:r>
              <a:rPr sz="3200" spc="80" dirty="0">
                <a:latin typeface="Algerian" pitchFamily="82" charset="0"/>
              </a:rPr>
              <a:t>G</a:t>
            </a:r>
            <a:r>
              <a:rPr sz="3200" spc="-155" dirty="0">
                <a:latin typeface="Algerian" pitchFamily="82" charset="0"/>
              </a:rPr>
              <a:t>M</a:t>
            </a:r>
            <a:r>
              <a:rPr sz="3200" spc="-120" dirty="0">
                <a:latin typeface="Algerian" pitchFamily="82" charset="0"/>
              </a:rPr>
              <a:t>A</a:t>
            </a:r>
            <a:r>
              <a:rPr sz="3200" spc="-650" dirty="0">
                <a:latin typeface="Algerian" pitchFamily="82" charset="0"/>
              </a:rPr>
              <a:t>R</a:t>
            </a:r>
          </a:p>
        </p:txBody>
      </p:sp>
      <p:sp>
        <p:nvSpPr>
          <p:cNvPr id="3" name="object 3"/>
          <p:cNvSpPr/>
          <p:nvPr/>
        </p:nvSpPr>
        <p:spPr>
          <a:xfrm>
            <a:off x="420369" y="1276350"/>
            <a:ext cx="171450" cy="17145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420369" y="2485389"/>
            <a:ext cx="171450" cy="171450"/>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420369" y="3694429"/>
            <a:ext cx="171450" cy="171450"/>
          </a:xfrm>
          <a:prstGeom prst="rect">
            <a:avLst/>
          </a:prstGeom>
          <a:blipFill>
            <a:blip r:embed="rId2" cstate="print"/>
            <a:stretch>
              <a:fillRect/>
            </a:stretch>
          </a:blipFill>
        </p:spPr>
        <p:txBody>
          <a:bodyPr wrap="square" lIns="0" tIns="0" rIns="0" bIns="0" rtlCol="0"/>
          <a:lstStyle/>
          <a:p>
            <a:endParaRPr/>
          </a:p>
        </p:txBody>
      </p:sp>
      <p:sp>
        <p:nvSpPr>
          <p:cNvPr id="6" name="object 6"/>
          <p:cNvSpPr/>
          <p:nvPr/>
        </p:nvSpPr>
        <p:spPr>
          <a:xfrm>
            <a:off x="420369" y="5472429"/>
            <a:ext cx="171450" cy="171450"/>
          </a:xfrm>
          <a:prstGeom prst="rect">
            <a:avLst/>
          </a:prstGeom>
          <a:blipFill>
            <a:blip r:embed="rId2" cstate="print"/>
            <a:stretch>
              <a:fillRect/>
            </a:stretch>
          </a:blipFill>
        </p:spPr>
        <p:txBody>
          <a:bodyPr wrap="square" lIns="0" tIns="0" rIns="0" bIns="0" rtlCol="0"/>
          <a:lstStyle/>
          <a:p>
            <a:endParaRPr/>
          </a:p>
        </p:txBody>
      </p:sp>
      <p:sp>
        <p:nvSpPr>
          <p:cNvPr id="7" name="object 7"/>
          <p:cNvSpPr txBox="1"/>
          <p:nvPr/>
        </p:nvSpPr>
        <p:spPr>
          <a:xfrm>
            <a:off x="750569" y="1182371"/>
            <a:ext cx="9019540" cy="4593565"/>
          </a:xfrm>
          <a:prstGeom prst="rect">
            <a:avLst/>
          </a:prstGeom>
        </p:spPr>
        <p:txBody>
          <a:bodyPr vert="horz" wrap="square" lIns="0" tIns="12700" rIns="0" bIns="0" rtlCol="0">
            <a:spAutoFit/>
          </a:bodyPr>
          <a:lstStyle/>
          <a:p>
            <a:pPr marL="12700">
              <a:lnSpc>
                <a:spcPct val="100000"/>
              </a:lnSpc>
              <a:spcBef>
                <a:spcPts val="100"/>
              </a:spcBef>
            </a:pPr>
            <a:r>
              <a:rPr sz="2200" spc="-10" dirty="0">
                <a:latin typeface="Times New Roman" pitchFamily="18" charset="0"/>
                <a:cs typeface="Times New Roman" pitchFamily="18" charset="0"/>
              </a:rPr>
              <a:t>DAGMAR </a:t>
            </a:r>
            <a:r>
              <a:rPr sz="2200" spc="-5" dirty="0">
                <a:latin typeface="Times New Roman" pitchFamily="18" charset="0"/>
                <a:cs typeface="Times New Roman" pitchFamily="18" charset="0"/>
              </a:rPr>
              <a:t>approachs are the steps that consumers must go</a:t>
            </a:r>
            <a:r>
              <a:rPr sz="2200" spc="15" dirty="0">
                <a:latin typeface="Times New Roman" pitchFamily="18" charset="0"/>
                <a:cs typeface="Times New Roman" pitchFamily="18" charset="0"/>
              </a:rPr>
              <a:t> </a:t>
            </a:r>
            <a:r>
              <a:rPr sz="2200" spc="-5" dirty="0">
                <a:latin typeface="Times New Roman" pitchFamily="18" charset="0"/>
                <a:cs typeface="Times New Roman" pitchFamily="18" charset="0"/>
              </a:rPr>
              <a:t>through</a:t>
            </a:r>
            <a:endParaRPr sz="2200" dirty="0">
              <a:latin typeface="Times New Roman" pitchFamily="18" charset="0"/>
              <a:cs typeface="Times New Roman" pitchFamily="18" charset="0"/>
            </a:endParaRPr>
          </a:p>
          <a:p>
            <a:pPr marL="12700">
              <a:lnSpc>
                <a:spcPct val="100000"/>
              </a:lnSpc>
              <a:spcBef>
                <a:spcPts val="1850"/>
              </a:spcBef>
            </a:pPr>
            <a:r>
              <a:rPr sz="2200" spc="-5" dirty="0">
                <a:latin typeface="Times New Roman" pitchFamily="18" charset="0"/>
                <a:cs typeface="Times New Roman" pitchFamily="18" charset="0"/>
              </a:rPr>
              <a:t>to buy </a:t>
            </a:r>
            <a:r>
              <a:rPr sz="2200" dirty="0">
                <a:latin typeface="Times New Roman" pitchFamily="18" charset="0"/>
                <a:cs typeface="Times New Roman" pitchFamily="18" charset="0"/>
              </a:rPr>
              <a:t>a</a:t>
            </a:r>
            <a:r>
              <a:rPr sz="2200" spc="-30" dirty="0">
                <a:latin typeface="Times New Roman" pitchFamily="18" charset="0"/>
                <a:cs typeface="Times New Roman" pitchFamily="18" charset="0"/>
              </a:rPr>
              <a:t> </a:t>
            </a:r>
            <a:r>
              <a:rPr sz="2200" spc="-5" dirty="0">
                <a:latin typeface="Times New Roman" pitchFamily="18" charset="0"/>
                <a:cs typeface="Times New Roman" pitchFamily="18" charset="0"/>
              </a:rPr>
              <a:t>product.</a:t>
            </a:r>
            <a:endParaRPr sz="2200" dirty="0">
              <a:latin typeface="Times New Roman" pitchFamily="18" charset="0"/>
              <a:cs typeface="Times New Roman" pitchFamily="18" charset="0"/>
            </a:endParaRPr>
          </a:p>
          <a:p>
            <a:pPr marL="12700" marR="245110">
              <a:lnSpc>
                <a:spcPct val="170100"/>
              </a:lnSpc>
              <a:spcBef>
                <a:spcPts val="540"/>
              </a:spcBef>
            </a:pPr>
            <a:r>
              <a:rPr sz="2200" spc="-5" dirty="0">
                <a:latin typeface="Times New Roman" pitchFamily="18" charset="0"/>
                <a:cs typeface="Times New Roman" pitchFamily="18" charset="0"/>
              </a:rPr>
              <a:t>These steps </a:t>
            </a:r>
            <a:r>
              <a:rPr sz="2200" dirty="0">
                <a:latin typeface="Times New Roman" pitchFamily="18" charset="0"/>
                <a:cs typeface="Times New Roman" pitchFamily="18" charset="0"/>
              </a:rPr>
              <a:t>known </a:t>
            </a:r>
            <a:r>
              <a:rPr sz="2200" spc="-5" dirty="0">
                <a:latin typeface="Times New Roman" pitchFamily="18" charset="0"/>
                <a:cs typeface="Times New Roman" pitchFamily="18" charset="0"/>
              </a:rPr>
              <a:t>as hierarchy of effects have become the basic  criteria for advertising objectives and</a:t>
            </a:r>
            <a:r>
              <a:rPr sz="2200" spc="-10" dirty="0">
                <a:latin typeface="Times New Roman" pitchFamily="18" charset="0"/>
                <a:cs typeface="Times New Roman" pitchFamily="18" charset="0"/>
              </a:rPr>
              <a:t> </a:t>
            </a:r>
            <a:r>
              <a:rPr sz="2200" spc="-5" dirty="0">
                <a:latin typeface="Times New Roman" pitchFamily="18" charset="0"/>
                <a:cs typeface="Times New Roman" pitchFamily="18" charset="0"/>
              </a:rPr>
              <a:t>goals.</a:t>
            </a:r>
            <a:endParaRPr sz="2200" dirty="0">
              <a:latin typeface="Times New Roman" pitchFamily="18" charset="0"/>
              <a:cs typeface="Times New Roman" pitchFamily="18" charset="0"/>
            </a:endParaRPr>
          </a:p>
          <a:p>
            <a:pPr marL="12700" marR="116839">
              <a:lnSpc>
                <a:spcPct val="169900"/>
              </a:lnSpc>
              <a:spcBef>
                <a:spcPts val="540"/>
              </a:spcBef>
            </a:pPr>
            <a:r>
              <a:rPr sz="2200" dirty="0">
                <a:latin typeface="Times New Roman" pitchFamily="18" charset="0"/>
                <a:cs typeface="Times New Roman" pitchFamily="18" charset="0"/>
              </a:rPr>
              <a:t>The </a:t>
            </a:r>
            <a:r>
              <a:rPr sz="2200" spc="-5" dirty="0">
                <a:latin typeface="Times New Roman" pitchFamily="18" charset="0"/>
                <a:cs typeface="Times New Roman" pitchFamily="18" charset="0"/>
              </a:rPr>
              <a:t>hierarchy that provides the basis for </a:t>
            </a:r>
            <a:r>
              <a:rPr sz="2200" spc="-15" dirty="0">
                <a:latin typeface="Times New Roman" pitchFamily="18" charset="0"/>
                <a:cs typeface="Times New Roman" pitchFamily="18" charset="0"/>
              </a:rPr>
              <a:t>DAGMAR </a:t>
            </a:r>
            <a:r>
              <a:rPr sz="2200" spc="-5" dirty="0">
                <a:latin typeface="Times New Roman" pitchFamily="18" charset="0"/>
                <a:cs typeface="Times New Roman" pitchFamily="18" charset="0"/>
              </a:rPr>
              <a:t>is linear and  conceptualizes consumers going from unawareness to awareness,  comprehension, conviction and</a:t>
            </a:r>
            <a:r>
              <a:rPr sz="2200" spc="-15" dirty="0">
                <a:latin typeface="Times New Roman" pitchFamily="18" charset="0"/>
                <a:cs typeface="Times New Roman" pitchFamily="18" charset="0"/>
              </a:rPr>
              <a:t> </a:t>
            </a:r>
            <a:r>
              <a:rPr sz="2200" spc="-5" dirty="0">
                <a:latin typeface="Times New Roman" pitchFamily="18" charset="0"/>
                <a:cs typeface="Times New Roman" pitchFamily="18" charset="0"/>
              </a:rPr>
              <a:t>action.</a:t>
            </a:r>
            <a:endParaRPr sz="2200" dirty="0">
              <a:latin typeface="Times New Roman" pitchFamily="18" charset="0"/>
              <a:cs typeface="Times New Roman" pitchFamily="18" charset="0"/>
            </a:endParaRPr>
          </a:p>
          <a:p>
            <a:pPr>
              <a:lnSpc>
                <a:spcPct val="100000"/>
              </a:lnSpc>
              <a:spcBef>
                <a:spcPts val="35"/>
              </a:spcBef>
            </a:pPr>
            <a:endParaRPr sz="2050" dirty="0">
              <a:latin typeface="Times New Roman" pitchFamily="18" charset="0"/>
              <a:cs typeface="Times New Roman" pitchFamily="18" charset="0"/>
            </a:endParaRPr>
          </a:p>
          <a:p>
            <a:pPr marL="12700">
              <a:lnSpc>
                <a:spcPct val="100000"/>
              </a:lnSpc>
            </a:pPr>
            <a:r>
              <a:rPr sz="2200" spc="-5" dirty="0">
                <a:latin typeface="Times New Roman" pitchFamily="18" charset="0"/>
                <a:cs typeface="Times New Roman" pitchFamily="18" charset="0"/>
              </a:rPr>
              <a:t>This </a:t>
            </a:r>
            <a:r>
              <a:rPr sz="2200" dirty="0">
                <a:latin typeface="Times New Roman" pitchFamily="18" charset="0"/>
                <a:cs typeface="Times New Roman" pitchFamily="18" charset="0"/>
              </a:rPr>
              <a:t>is </a:t>
            </a:r>
            <a:r>
              <a:rPr sz="2200" spc="-5" dirty="0">
                <a:latin typeface="Times New Roman" pitchFamily="18" charset="0"/>
                <a:cs typeface="Times New Roman" pitchFamily="18" charset="0"/>
              </a:rPr>
              <a:t>illustrated in the following</a:t>
            </a:r>
            <a:r>
              <a:rPr sz="2200" spc="5" dirty="0">
                <a:latin typeface="Times New Roman" pitchFamily="18" charset="0"/>
                <a:cs typeface="Times New Roman" pitchFamily="18" charset="0"/>
              </a:rPr>
              <a:t> </a:t>
            </a:r>
            <a:r>
              <a:rPr sz="2200" spc="-5" dirty="0">
                <a:latin typeface="Times New Roman" pitchFamily="18" charset="0"/>
                <a:cs typeface="Times New Roman" pitchFamily="18" charset="0"/>
              </a:rPr>
              <a:t>figure;</a:t>
            </a:r>
            <a:endParaRPr sz="2200" dirty="0">
              <a:latin typeface="Times New Roman" pitchFamily="18" charset="0"/>
              <a:cs typeface="Times New Roman" pitchFamily="18" charset="0"/>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530600" y="155037"/>
            <a:ext cx="3220085" cy="505267"/>
          </a:xfrm>
          <a:prstGeom prst="rect">
            <a:avLst/>
          </a:prstGeom>
        </p:spPr>
        <p:txBody>
          <a:bodyPr vert="horz" wrap="square" lIns="0" tIns="12700" rIns="0" bIns="0" rtlCol="0">
            <a:spAutoFit/>
          </a:bodyPr>
          <a:lstStyle/>
          <a:p>
            <a:pPr marL="12700">
              <a:lnSpc>
                <a:spcPct val="100000"/>
              </a:lnSpc>
              <a:spcBef>
                <a:spcPts val="100"/>
              </a:spcBef>
            </a:pPr>
            <a:r>
              <a:rPr sz="3200" b="0" dirty="0">
                <a:latin typeface="Algerian" pitchFamily="82" charset="0"/>
              </a:rPr>
              <a:t>DAGMAR Model</a:t>
            </a:r>
          </a:p>
        </p:txBody>
      </p:sp>
      <p:sp>
        <p:nvSpPr>
          <p:cNvPr id="3" name="object 3"/>
          <p:cNvSpPr/>
          <p:nvPr/>
        </p:nvSpPr>
        <p:spPr>
          <a:xfrm>
            <a:off x="298856" y="599847"/>
            <a:ext cx="3406595" cy="6039304"/>
          </a:xfrm>
          <a:prstGeom prst="rect">
            <a:avLst/>
          </a:prstGeom>
          <a:blipFill>
            <a:blip r:embed="rId2" cstate="print"/>
            <a:stretch>
              <a:fillRect/>
            </a:stretch>
          </a:blipFill>
        </p:spPr>
        <p:txBody>
          <a:bodyPr wrap="square" lIns="0" tIns="0" rIns="0" bIns="0" rtlCol="0"/>
          <a:lstStyle/>
          <a:p>
            <a:endParaRPr/>
          </a:p>
        </p:txBody>
      </p:sp>
      <p:sp>
        <p:nvSpPr>
          <p:cNvPr id="4" name="object 4"/>
          <p:cNvSpPr txBox="1"/>
          <p:nvPr/>
        </p:nvSpPr>
        <p:spPr>
          <a:xfrm>
            <a:off x="4437379" y="2547621"/>
            <a:ext cx="4954271" cy="1705595"/>
          </a:xfrm>
          <a:prstGeom prst="rect">
            <a:avLst/>
          </a:prstGeom>
        </p:spPr>
        <p:txBody>
          <a:bodyPr vert="horz" wrap="square" lIns="0" tIns="12700" rIns="0" bIns="0" rtlCol="0">
            <a:spAutoFit/>
          </a:bodyPr>
          <a:lstStyle/>
          <a:p>
            <a:pPr marL="12065" marR="5080" algn="ctr">
              <a:lnSpc>
                <a:spcPct val="100000"/>
              </a:lnSpc>
              <a:spcBef>
                <a:spcPts val="100"/>
              </a:spcBef>
            </a:pPr>
            <a:r>
              <a:rPr sz="2200" b="1" spc="-5" dirty="0">
                <a:latin typeface="Times New Roman" pitchFamily="18" charset="0"/>
                <a:cs typeface="Times New Roman" pitchFamily="18" charset="0"/>
              </a:rPr>
              <a:t>Communication Process in</a:t>
            </a:r>
            <a:r>
              <a:rPr sz="2200" b="1" spc="-55" dirty="0">
                <a:latin typeface="Times New Roman" pitchFamily="18" charset="0"/>
                <a:cs typeface="Times New Roman" pitchFamily="18" charset="0"/>
              </a:rPr>
              <a:t> </a:t>
            </a:r>
            <a:r>
              <a:rPr sz="2200" b="1" spc="-10" dirty="0">
                <a:latin typeface="Times New Roman" pitchFamily="18" charset="0"/>
                <a:cs typeface="Times New Roman" pitchFamily="18" charset="0"/>
              </a:rPr>
              <a:t>DAGMAR  </a:t>
            </a:r>
            <a:r>
              <a:rPr sz="2200" b="1" spc="-5" dirty="0">
                <a:latin typeface="Times New Roman" pitchFamily="18" charset="0"/>
                <a:cs typeface="Times New Roman" pitchFamily="18" charset="0"/>
              </a:rPr>
              <a:t>Approach</a:t>
            </a:r>
            <a:endParaRPr sz="2200" dirty="0">
              <a:latin typeface="Times New Roman" pitchFamily="18" charset="0"/>
              <a:cs typeface="Times New Roman" pitchFamily="18" charset="0"/>
            </a:endParaRPr>
          </a:p>
          <a:p>
            <a:pPr marR="67310" algn="ctr">
              <a:lnSpc>
                <a:spcPct val="100000"/>
              </a:lnSpc>
            </a:pPr>
            <a:r>
              <a:rPr sz="2200" b="1" spc="-5" dirty="0">
                <a:latin typeface="Times New Roman" pitchFamily="18" charset="0"/>
                <a:cs typeface="Times New Roman" pitchFamily="18" charset="0"/>
              </a:rPr>
              <a:t>or</a:t>
            </a:r>
            <a:endParaRPr sz="2200" dirty="0">
              <a:latin typeface="Times New Roman" pitchFamily="18" charset="0"/>
              <a:cs typeface="Times New Roman" pitchFamily="18" charset="0"/>
            </a:endParaRPr>
          </a:p>
          <a:p>
            <a:pPr marL="167640" marR="160020" algn="ctr">
              <a:lnSpc>
                <a:spcPct val="100000"/>
              </a:lnSpc>
            </a:pPr>
            <a:r>
              <a:rPr sz="2200" b="1" dirty="0">
                <a:latin typeface="Times New Roman" pitchFamily="18" charset="0"/>
                <a:cs typeface="Times New Roman" pitchFamily="18" charset="0"/>
              </a:rPr>
              <a:t>A </a:t>
            </a:r>
            <a:r>
              <a:rPr sz="2200" b="1" spc="-5" dirty="0">
                <a:latin typeface="Times New Roman" pitchFamily="18" charset="0"/>
                <a:cs typeface="Times New Roman" pitchFamily="18" charset="0"/>
              </a:rPr>
              <a:t>Hierarchy </a:t>
            </a:r>
            <a:r>
              <a:rPr sz="2200" b="1" dirty="0">
                <a:latin typeface="Times New Roman" pitchFamily="18" charset="0"/>
                <a:cs typeface="Times New Roman" pitchFamily="18" charset="0"/>
              </a:rPr>
              <a:t>of </a:t>
            </a:r>
            <a:r>
              <a:rPr sz="2200" b="1" spc="-5" dirty="0">
                <a:latin typeface="Times New Roman" pitchFamily="18" charset="0"/>
                <a:cs typeface="Times New Roman" pitchFamily="18" charset="0"/>
              </a:rPr>
              <a:t>effects model of</a:t>
            </a:r>
            <a:r>
              <a:rPr sz="2200" b="1" spc="-95" dirty="0">
                <a:latin typeface="Times New Roman" pitchFamily="18" charset="0"/>
                <a:cs typeface="Times New Roman" pitchFamily="18" charset="0"/>
              </a:rPr>
              <a:t> </a:t>
            </a:r>
            <a:r>
              <a:rPr sz="2200" b="1" spc="-5" dirty="0">
                <a:latin typeface="Times New Roman" pitchFamily="18" charset="0"/>
                <a:cs typeface="Times New Roman" pitchFamily="18" charset="0"/>
              </a:rPr>
              <a:t>the  communications</a:t>
            </a:r>
            <a:r>
              <a:rPr sz="2200" b="1" spc="-15" dirty="0">
                <a:latin typeface="Times New Roman" pitchFamily="18" charset="0"/>
                <a:cs typeface="Times New Roman" pitchFamily="18" charset="0"/>
              </a:rPr>
              <a:t> </a:t>
            </a:r>
            <a:r>
              <a:rPr sz="2200" b="1" spc="-5" dirty="0">
                <a:latin typeface="Times New Roman" pitchFamily="18" charset="0"/>
                <a:cs typeface="Times New Roman" pitchFamily="18" charset="0"/>
              </a:rPr>
              <a:t>process</a:t>
            </a:r>
            <a:endParaRPr sz="2200" dirty="0">
              <a:latin typeface="Times New Roman" pitchFamily="18" charset="0"/>
              <a:cs typeface="Times New Roman" pitchFamily="18" charset="0"/>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 name="object 299"/>
          <p:cNvSpPr txBox="1"/>
          <p:nvPr/>
        </p:nvSpPr>
        <p:spPr>
          <a:xfrm>
            <a:off x="2571751" y="5323114"/>
            <a:ext cx="5486399" cy="1502990"/>
          </a:xfrm>
          <a:prstGeom prst="triangle">
            <a:avLst/>
          </a:prstGeom>
          <a:solidFill>
            <a:schemeClr val="tx2">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0" tIns="12700" rIns="0" bIns="0" rtlCol="0">
            <a:spAutoFit/>
          </a:bodyPr>
          <a:lstStyle/>
          <a:p>
            <a:pPr marL="12700" algn="ctr">
              <a:lnSpc>
                <a:spcPts val="1914"/>
              </a:lnSpc>
              <a:spcBef>
                <a:spcPts val="100"/>
              </a:spcBef>
              <a:tabLst>
                <a:tab pos="554355" algn="l"/>
                <a:tab pos="2058035" algn="l"/>
              </a:tabLst>
            </a:pPr>
            <a:r>
              <a:rPr lang="en-US" sz="2000" b="1" strike="dblStrike" spc="-5" dirty="0">
                <a:effectLst>
                  <a:outerShdw blurRad="38100" dist="38100" dir="2700000" algn="tl">
                    <a:srgbClr val="000000">
                      <a:alpha val="43137"/>
                    </a:srgbClr>
                  </a:outerShdw>
                </a:effectLst>
                <a:latin typeface="Times New Roman"/>
                <a:cs typeface="Times New Roman"/>
              </a:rPr>
              <a:t>COUNTERVAILIN</a:t>
            </a:r>
            <a:r>
              <a:rPr lang="en-US" sz="2000" b="1" spc="-5" dirty="0">
                <a:effectLst>
                  <a:outerShdw blurRad="38100" dist="38100" dir="2700000" algn="tl">
                    <a:srgbClr val="000000">
                      <a:alpha val="43137"/>
                    </a:srgbClr>
                  </a:outerShdw>
                </a:effectLst>
                <a:latin typeface="Times New Roman"/>
                <a:cs typeface="Times New Roman"/>
              </a:rPr>
              <a:t>G	FORCES</a:t>
            </a:r>
            <a:endParaRPr lang="en-US" sz="2000" b="1" dirty="0">
              <a:effectLst>
                <a:outerShdw blurRad="38100" dist="38100" dir="2700000" algn="tl">
                  <a:srgbClr val="000000">
                    <a:alpha val="43137"/>
                  </a:srgbClr>
                </a:outerShdw>
              </a:effectLst>
              <a:latin typeface="Times New Roman"/>
              <a:cs typeface="Times New Roman"/>
            </a:endParaRPr>
          </a:p>
          <a:p>
            <a:pPr marL="12700">
              <a:lnSpc>
                <a:spcPts val="1914"/>
              </a:lnSpc>
              <a:spcBef>
                <a:spcPts val="100"/>
              </a:spcBef>
              <a:tabLst>
                <a:tab pos="554355" algn="l"/>
                <a:tab pos="2058035" algn="l"/>
              </a:tabLst>
            </a:pPr>
            <a:endParaRPr lang="en-US" sz="2000" b="1" dirty="0">
              <a:effectLst>
                <a:outerShdw blurRad="38100" dist="38100" dir="2700000" algn="tl">
                  <a:srgbClr val="000000">
                    <a:alpha val="43137"/>
                  </a:srgbClr>
                </a:outerShdw>
              </a:effectLst>
              <a:latin typeface="Times New Roman"/>
              <a:cs typeface="Times New Roman"/>
            </a:endParaRPr>
          </a:p>
        </p:txBody>
      </p:sp>
      <p:sp>
        <p:nvSpPr>
          <p:cNvPr id="305" name="TextBox 304"/>
          <p:cNvSpPr txBox="1"/>
          <p:nvPr/>
        </p:nvSpPr>
        <p:spPr>
          <a:xfrm>
            <a:off x="0" y="152400"/>
            <a:ext cx="10287000" cy="1021556"/>
          </a:xfrm>
          <a:prstGeom prst="roundRect">
            <a:avLst/>
          </a:prstGeom>
          <a:solidFill>
            <a:schemeClr val="tx2">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gn="ctr"/>
            <a:r>
              <a:rPr lang="en-US" spc="5" dirty="0">
                <a:latin typeface="Andalus" pitchFamily="18" charset="-78"/>
                <a:cs typeface="Andalus" pitchFamily="18" charset="-78"/>
              </a:rPr>
              <a:t>P</a:t>
            </a:r>
            <a:r>
              <a:rPr lang="en-US" dirty="0">
                <a:latin typeface="Andalus" pitchFamily="18" charset="-78"/>
                <a:cs typeface="Andalus" pitchFamily="18" charset="-78"/>
              </a:rPr>
              <a:t>R</a:t>
            </a:r>
            <a:r>
              <a:rPr lang="en-US" spc="5" dirty="0">
                <a:latin typeface="Andalus" pitchFamily="18" charset="-78"/>
                <a:cs typeface="Andalus" pitchFamily="18" charset="-78"/>
              </a:rPr>
              <a:t>O</a:t>
            </a:r>
            <a:r>
              <a:rPr lang="en-US" spc="10" dirty="0">
                <a:latin typeface="Andalus" pitchFamily="18" charset="-78"/>
                <a:cs typeface="Andalus" pitchFamily="18" charset="-78"/>
              </a:rPr>
              <a:t>M</a:t>
            </a:r>
            <a:r>
              <a:rPr lang="en-US" dirty="0">
                <a:latin typeface="Andalus" pitchFamily="18" charset="-78"/>
                <a:cs typeface="Andalus" pitchFamily="18" charset="-78"/>
              </a:rPr>
              <a:t>O</a:t>
            </a:r>
            <a:r>
              <a:rPr lang="en-US" spc="-10" dirty="0">
                <a:latin typeface="Andalus" pitchFamily="18" charset="-78"/>
                <a:cs typeface="Andalus" pitchFamily="18" charset="-78"/>
              </a:rPr>
              <a:t>T</a:t>
            </a:r>
            <a:r>
              <a:rPr lang="en-US" dirty="0">
                <a:latin typeface="Andalus" pitchFamily="18" charset="-78"/>
                <a:cs typeface="Andalus" pitchFamily="18" charset="-78"/>
              </a:rPr>
              <a:t>I</a:t>
            </a:r>
            <a:r>
              <a:rPr lang="en-US" spc="5" dirty="0">
                <a:latin typeface="Andalus" pitchFamily="18" charset="-78"/>
                <a:cs typeface="Andalus" pitchFamily="18" charset="-78"/>
              </a:rPr>
              <a:t>O</a:t>
            </a:r>
            <a:r>
              <a:rPr lang="en-US" dirty="0">
                <a:latin typeface="Andalus" pitchFamily="18" charset="-78"/>
                <a:cs typeface="Andalus" pitchFamily="18" charset="-78"/>
              </a:rPr>
              <a:t>N          USER REC</a:t>
            </a:r>
            <a:r>
              <a:rPr lang="en-US" spc="5" dirty="0">
                <a:latin typeface="Andalus" pitchFamily="18" charset="-78"/>
                <a:cs typeface="Andalus" pitchFamily="18" charset="-78"/>
              </a:rPr>
              <a:t>O</a:t>
            </a:r>
            <a:r>
              <a:rPr lang="en-US" spc="10" dirty="0">
                <a:latin typeface="Andalus" pitchFamily="18" charset="-78"/>
                <a:cs typeface="Andalus" pitchFamily="18" charset="-78"/>
              </a:rPr>
              <a:t>MM</a:t>
            </a:r>
            <a:r>
              <a:rPr lang="en-US" dirty="0">
                <a:latin typeface="Andalus" pitchFamily="18" charset="-78"/>
                <a:cs typeface="Andalus" pitchFamily="18" charset="-78"/>
              </a:rPr>
              <a:t>E</a:t>
            </a:r>
            <a:r>
              <a:rPr lang="en-US" spc="5" dirty="0">
                <a:latin typeface="Andalus" pitchFamily="18" charset="-78"/>
                <a:cs typeface="Andalus" pitchFamily="18" charset="-78"/>
              </a:rPr>
              <a:t>N</a:t>
            </a:r>
            <a:r>
              <a:rPr lang="en-US" dirty="0">
                <a:latin typeface="Andalus" pitchFamily="18" charset="-78"/>
                <a:cs typeface="Andalus" pitchFamily="18" charset="-78"/>
              </a:rPr>
              <a:t>D</a:t>
            </a:r>
            <a:r>
              <a:rPr lang="en-US" spc="5" dirty="0">
                <a:latin typeface="Andalus" pitchFamily="18" charset="-78"/>
                <a:cs typeface="Andalus" pitchFamily="18" charset="-78"/>
              </a:rPr>
              <a:t>A</a:t>
            </a:r>
            <a:r>
              <a:rPr lang="en-US" spc="-10" dirty="0">
                <a:latin typeface="Andalus" pitchFamily="18" charset="-78"/>
                <a:cs typeface="Andalus" pitchFamily="18" charset="-78"/>
              </a:rPr>
              <a:t>T</a:t>
            </a:r>
            <a:r>
              <a:rPr lang="en-US" dirty="0">
                <a:latin typeface="Andalus" pitchFamily="18" charset="-78"/>
                <a:cs typeface="Andalus" pitchFamily="18" charset="-78"/>
              </a:rPr>
              <a:t>IONS         </a:t>
            </a:r>
            <a:r>
              <a:rPr lang="en-US" spc="-5" dirty="0">
                <a:latin typeface="Andalus" pitchFamily="18" charset="-78"/>
                <a:cs typeface="Andalus" pitchFamily="18" charset="-78"/>
              </a:rPr>
              <a:t>EXHIBITS</a:t>
            </a:r>
            <a:endParaRPr lang="en-US" dirty="0">
              <a:latin typeface="Andalus" pitchFamily="18" charset="-78"/>
              <a:cs typeface="Andalus" pitchFamily="18" charset="-78"/>
            </a:endParaRPr>
          </a:p>
          <a:p>
            <a:pPr algn="ctr"/>
            <a:r>
              <a:rPr lang="en-US" spc="-5" dirty="0">
                <a:latin typeface="Andalus" pitchFamily="18" charset="-78"/>
                <a:cs typeface="Andalus" pitchFamily="18" charset="-78"/>
              </a:rPr>
              <a:t>PRICE </a:t>
            </a:r>
            <a:r>
              <a:rPr lang="en-US" dirty="0">
                <a:latin typeface="Andalus" pitchFamily="18" charset="-78"/>
                <a:cs typeface="Andalus" pitchFamily="18" charset="-78"/>
              </a:rPr>
              <a:t>	      D</a:t>
            </a:r>
            <a:r>
              <a:rPr lang="en-US" spc="-10" dirty="0">
                <a:latin typeface="Andalus" pitchFamily="18" charset="-78"/>
                <a:cs typeface="Andalus" pitchFamily="18" charset="-78"/>
              </a:rPr>
              <a:t>I</a:t>
            </a:r>
            <a:r>
              <a:rPr lang="en-US" dirty="0">
                <a:latin typeface="Andalus" pitchFamily="18" charset="-78"/>
                <a:cs typeface="Andalus" pitchFamily="18" charset="-78"/>
              </a:rPr>
              <a:t>S</a:t>
            </a:r>
            <a:r>
              <a:rPr lang="en-US" spc="5" dirty="0">
                <a:latin typeface="Andalus" pitchFamily="18" charset="-78"/>
                <a:cs typeface="Andalus" pitchFamily="18" charset="-78"/>
              </a:rPr>
              <a:t>P</a:t>
            </a:r>
            <a:r>
              <a:rPr lang="en-US" spc="-10" dirty="0">
                <a:latin typeface="Andalus" pitchFamily="18" charset="-78"/>
                <a:cs typeface="Andalus" pitchFamily="18" charset="-78"/>
              </a:rPr>
              <a:t>L</a:t>
            </a:r>
            <a:r>
              <a:rPr lang="en-US" spc="5" dirty="0">
                <a:latin typeface="Andalus" pitchFamily="18" charset="-78"/>
                <a:cs typeface="Andalus" pitchFamily="18" charset="-78"/>
              </a:rPr>
              <a:t>A</a:t>
            </a:r>
            <a:r>
              <a:rPr lang="en-US" dirty="0">
                <a:latin typeface="Andalus" pitchFamily="18" charset="-78"/>
                <a:cs typeface="Andalus" pitchFamily="18" charset="-78"/>
              </a:rPr>
              <a:t>Y 	</a:t>
            </a:r>
            <a:r>
              <a:rPr lang="en-US" spc="-5" dirty="0">
                <a:solidFill>
                  <a:srgbClr val="000000"/>
                </a:solidFill>
                <a:latin typeface="Andalus" pitchFamily="18" charset="-78"/>
                <a:cs typeface="Andalus" pitchFamily="18" charset="-78"/>
              </a:rPr>
              <a:t>ADVERTISING	</a:t>
            </a:r>
            <a:r>
              <a:rPr lang="en-US" spc="-5" dirty="0">
                <a:latin typeface="Andalus" pitchFamily="18" charset="-78"/>
                <a:cs typeface="Andalus" pitchFamily="18" charset="-78"/>
              </a:rPr>
              <a:t> P</a:t>
            </a:r>
            <a:r>
              <a:rPr lang="en-US" spc="5" dirty="0">
                <a:latin typeface="Andalus" pitchFamily="18" charset="-78"/>
                <a:cs typeface="Andalus" pitchFamily="18" charset="-78"/>
              </a:rPr>
              <a:t>A</a:t>
            </a:r>
            <a:r>
              <a:rPr lang="en-US" dirty="0">
                <a:latin typeface="Andalus" pitchFamily="18" charset="-78"/>
                <a:cs typeface="Andalus" pitchFamily="18" charset="-78"/>
              </a:rPr>
              <a:t>CK</a:t>
            </a:r>
            <a:r>
              <a:rPr lang="en-US" spc="5" dirty="0">
                <a:latin typeface="Andalus" pitchFamily="18" charset="-78"/>
                <a:cs typeface="Andalus" pitchFamily="18" charset="-78"/>
              </a:rPr>
              <a:t>AG</a:t>
            </a:r>
            <a:r>
              <a:rPr lang="en-US" spc="-10" dirty="0">
                <a:latin typeface="Andalus" pitchFamily="18" charset="-78"/>
                <a:cs typeface="Andalus" pitchFamily="18" charset="-78"/>
              </a:rPr>
              <a:t>I</a:t>
            </a:r>
            <a:r>
              <a:rPr lang="en-US" spc="5" dirty="0">
                <a:latin typeface="Andalus" pitchFamily="18" charset="-78"/>
                <a:cs typeface="Andalus" pitchFamily="18" charset="-78"/>
              </a:rPr>
              <a:t>N</a:t>
            </a:r>
            <a:r>
              <a:rPr lang="en-US" dirty="0">
                <a:latin typeface="Andalus" pitchFamily="18" charset="-78"/>
                <a:cs typeface="Andalus" pitchFamily="18" charset="-78"/>
              </a:rPr>
              <a:t>G </a:t>
            </a:r>
            <a:r>
              <a:rPr lang="en-US" spc="-5" dirty="0">
                <a:latin typeface="Andalus" pitchFamily="18" charset="-78"/>
                <a:cs typeface="Andalus" pitchFamily="18" charset="-78"/>
              </a:rPr>
              <a:t>	</a:t>
            </a:r>
            <a:r>
              <a:rPr lang="en-US" dirty="0">
                <a:latin typeface="Andalus" pitchFamily="18" charset="-78"/>
                <a:cs typeface="Andalus" pitchFamily="18" charset="-78"/>
              </a:rPr>
              <a:t>PRODUCT</a:t>
            </a:r>
            <a:r>
              <a:rPr lang="en-US" spc="-35" dirty="0">
                <a:latin typeface="Andalus" pitchFamily="18" charset="-78"/>
                <a:cs typeface="Andalus" pitchFamily="18" charset="-78"/>
              </a:rPr>
              <a:t> </a:t>
            </a:r>
            <a:r>
              <a:rPr lang="en-US" dirty="0">
                <a:latin typeface="Andalus" pitchFamily="18" charset="-78"/>
                <a:cs typeface="Andalus" pitchFamily="18" charset="-78"/>
              </a:rPr>
              <a:t>DESIGN     </a:t>
            </a:r>
            <a:r>
              <a:rPr lang="en-US" spc="-5" dirty="0">
                <a:solidFill>
                  <a:srgbClr val="000000"/>
                </a:solidFill>
                <a:latin typeface="Andalus" pitchFamily="18" charset="-78"/>
                <a:cs typeface="Andalus" pitchFamily="18" charset="-78"/>
              </a:rPr>
              <a:t>PUBLICITY</a:t>
            </a:r>
            <a:r>
              <a:rPr lang="en-US" spc="-50" dirty="0">
                <a:solidFill>
                  <a:srgbClr val="000000"/>
                </a:solidFill>
                <a:latin typeface="Andalus" pitchFamily="18" charset="-78"/>
                <a:cs typeface="Andalus" pitchFamily="18" charset="-78"/>
              </a:rPr>
              <a:t> 	   </a:t>
            </a:r>
            <a:r>
              <a:rPr lang="en-US" spc="-5" dirty="0">
                <a:solidFill>
                  <a:srgbClr val="000000"/>
                </a:solidFill>
                <a:latin typeface="Andalus" pitchFamily="18" charset="-78"/>
                <a:cs typeface="Andalus" pitchFamily="18" charset="-78"/>
              </a:rPr>
              <a:t>AVAILABILITY	</a:t>
            </a:r>
            <a:endParaRPr lang="en-US" dirty="0">
              <a:latin typeface="Andalus" pitchFamily="18" charset="-78"/>
              <a:cs typeface="Andalus" pitchFamily="18" charset="-78"/>
            </a:endParaRPr>
          </a:p>
        </p:txBody>
      </p:sp>
      <p:sp>
        <p:nvSpPr>
          <p:cNvPr id="309" name="TextBox 308"/>
          <p:cNvSpPr txBox="1"/>
          <p:nvPr/>
        </p:nvSpPr>
        <p:spPr>
          <a:xfrm>
            <a:off x="4295774" y="2540083"/>
            <a:ext cx="1971675" cy="369332"/>
          </a:xfrm>
          <a:prstGeom prst="rect">
            <a:avLst/>
          </a:prstGeom>
          <a:solidFill>
            <a:schemeClr val="tx2">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r>
              <a:rPr lang="en-US" b="1" dirty="0">
                <a:latin typeface="Times New Roman"/>
                <a:cs typeface="Times New Roman"/>
              </a:rPr>
              <a:t>UNAWARENESS</a:t>
            </a:r>
            <a:endParaRPr lang="en-US" dirty="0"/>
          </a:p>
        </p:txBody>
      </p:sp>
      <p:sp>
        <p:nvSpPr>
          <p:cNvPr id="310" name="TextBox 309"/>
          <p:cNvSpPr txBox="1"/>
          <p:nvPr/>
        </p:nvSpPr>
        <p:spPr>
          <a:xfrm>
            <a:off x="4484914" y="3119335"/>
            <a:ext cx="1714500" cy="369332"/>
          </a:xfrm>
          <a:prstGeom prst="rect">
            <a:avLst/>
          </a:prstGeom>
          <a:solidFill>
            <a:schemeClr val="tx2">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r>
              <a:rPr lang="en-US" b="1" dirty="0">
                <a:latin typeface="Times New Roman"/>
                <a:cs typeface="Times New Roman"/>
              </a:rPr>
              <a:t>AWARENESS</a:t>
            </a:r>
            <a:endParaRPr lang="en-US" dirty="0">
              <a:latin typeface="Times New Roman"/>
              <a:cs typeface="Times New Roman"/>
            </a:endParaRPr>
          </a:p>
        </p:txBody>
      </p:sp>
      <p:sp>
        <p:nvSpPr>
          <p:cNvPr id="312" name="TextBox 311"/>
          <p:cNvSpPr txBox="1"/>
          <p:nvPr/>
        </p:nvSpPr>
        <p:spPr>
          <a:xfrm>
            <a:off x="4257674" y="3668041"/>
            <a:ext cx="2371725" cy="369332"/>
          </a:xfrm>
          <a:prstGeom prst="rect">
            <a:avLst/>
          </a:prstGeom>
          <a:solidFill>
            <a:schemeClr val="tx2">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r>
              <a:rPr lang="en-US" b="1" spc="-5" dirty="0">
                <a:latin typeface="Times New Roman"/>
                <a:cs typeface="Times New Roman"/>
              </a:rPr>
              <a:t>COMPREHENSION</a:t>
            </a:r>
            <a:endParaRPr lang="en-US" dirty="0">
              <a:latin typeface="Times New Roman"/>
              <a:cs typeface="Times New Roman"/>
            </a:endParaRPr>
          </a:p>
        </p:txBody>
      </p:sp>
      <p:sp>
        <p:nvSpPr>
          <p:cNvPr id="315" name="TextBox 314"/>
          <p:cNvSpPr txBox="1"/>
          <p:nvPr/>
        </p:nvSpPr>
        <p:spPr>
          <a:xfrm>
            <a:off x="4371975" y="4286441"/>
            <a:ext cx="1885950" cy="369332"/>
          </a:xfrm>
          <a:prstGeom prst="rect">
            <a:avLst/>
          </a:prstGeom>
          <a:solidFill>
            <a:schemeClr val="tx2">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r>
              <a:rPr lang="en-US" b="1" dirty="0">
                <a:latin typeface="Times New Roman"/>
                <a:cs typeface="Times New Roman"/>
              </a:rPr>
              <a:t>CONVICTION</a:t>
            </a:r>
            <a:endParaRPr lang="en-US" dirty="0">
              <a:latin typeface="Times New Roman"/>
              <a:cs typeface="Times New Roman"/>
            </a:endParaRPr>
          </a:p>
        </p:txBody>
      </p:sp>
      <p:sp>
        <p:nvSpPr>
          <p:cNvPr id="316" name="TextBox 315"/>
          <p:cNvSpPr txBox="1"/>
          <p:nvPr/>
        </p:nvSpPr>
        <p:spPr>
          <a:xfrm>
            <a:off x="4695825" y="4920556"/>
            <a:ext cx="1238250" cy="369332"/>
          </a:xfrm>
          <a:prstGeom prst="rect">
            <a:avLst/>
          </a:prstGeom>
          <a:solidFill>
            <a:schemeClr val="tx2">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r>
              <a:rPr lang="en-US" b="1" dirty="0">
                <a:latin typeface="Times New Roman"/>
                <a:cs typeface="Times New Roman"/>
              </a:rPr>
              <a:t>ACTION</a:t>
            </a:r>
            <a:endParaRPr lang="en-US" dirty="0">
              <a:latin typeface="Times New Roman"/>
              <a:cs typeface="Times New Roman"/>
            </a:endParaRPr>
          </a:p>
        </p:txBody>
      </p:sp>
      <p:sp>
        <p:nvSpPr>
          <p:cNvPr id="318" name="TextBox 317"/>
          <p:cNvSpPr txBox="1"/>
          <p:nvPr/>
        </p:nvSpPr>
        <p:spPr>
          <a:xfrm>
            <a:off x="2571751" y="1143000"/>
            <a:ext cx="5486399" cy="1283910"/>
          </a:xfrm>
          <a:prstGeom prst="flowChartMerge">
            <a:avLst/>
          </a:prstGeom>
          <a:solidFill>
            <a:schemeClr val="tx2">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gn="ctr"/>
            <a:r>
              <a:rPr lang="en-US" b="1" spc="-5" dirty="0">
                <a:latin typeface="Times New Roman"/>
                <a:cs typeface="Times New Roman"/>
              </a:rPr>
              <a:t>MARKETING</a:t>
            </a:r>
          </a:p>
          <a:p>
            <a:pPr algn="ctr"/>
            <a:r>
              <a:rPr lang="en-US" b="1" spc="-5" dirty="0">
                <a:latin typeface="Times New Roman"/>
                <a:cs typeface="Times New Roman"/>
              </a:rPr>
              <a:t>FORCES</a:t>
            </a:r>
            <a:endParaRPr lang="en-US" dirty="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637279" y="155037"/>
            <a:ext cx="3008630" cy="505267"/>
          </a:xfrm>
          <a:prstGeom prst="rect">
            <a:avLst/>
          </a:prstGeom>
        </p:spPr>
        <p:txBody>
          <a:bodyPr vert="horz" wrap="square" lIns="0" tIns="12700" rIns="0" bIns="0" rtlCol="0">
            <a:spAutoFit/>
          </a:bodyPr>
          <a:lstStyle/>
          <a:p>
            <a:pPr marL="12700" algn="ctr">
              <a:lnSpc>
                <a:spcPct val="100000"/>
              </a:lnSpc>
              <a:spcBef>
                <a:spcPts val="100"/>
              </a:spcBef>
            </a:pPr>
            <a:r>
              <a:rPr sz="3200" b="0" dirty="0">
                <a:latin typeface="Algerian" pitchFamily="82" charset="0"/>
              </a:rPr>
              <a:t>DAGMAR Steps</a:t>
            </a:r>
          </a:p>
        </p:txBody>
      </p:sp>
      <p:sp>
        <p:nvSpPr>
          <p:cNvPr id="6" name="object 6"/>
          <p:cNvSpPr txBox="1"/>
          <p:nvPr/>
        </p:nvSpPr>
        <p:spPr>
          <a:xfrm>
            <a:off x="771526" y="838200"/>
            <a:ext cx="8986519" cy="4923207"/>
          </a:xfrm>
          <a:prstGeom prst="rect">
            <a:avLst/>
          </a:prstGeom>
        </p:spPr>
        <p:txBody>
          <a:bodyPr vert="horz" wrap="square" lIns="0" tIns="12700" rIns="0" bIns="0" rtlCol="0">
            <a:spAutoFit/>
          </a:bodyPr>
          <a:lstStyle/>
          <a:p>
            <a:pPr marL="431165">
              <a:lnSpc>
                <a:spcPct val="100000"/>
              </a:lnSpc>
              <a:spcBef>
                <a:spcPts val="100"/>
              </a:spcBef>
            </a:pPr>
            <a:r>
              <a:rPr sz="2400" dirty="0">
                <a:latin typeface="Times New Roman" pitchFamily="18" charset="0"/>
                <a:cs typeface="Times New Roman" pitchFamily="18" charset="0"/>
              </a:rPr>
              <a:t>The </a:t>
            </a:r>
            <a:r>
              <a:rPr sz="2400" spc="-5" dirty="0">
                <a:latin typeface="Times New Roman" pitchFamily="18" charset="0"/>
                <a:cs typeface="Times New Roman" pitchFamily="18" charset="0"/>
              </a:rPr>
              <a:t>model suggests that before the acceptance of </a:t>
            </a:r>
            <a:r>
              <a:rPr sz="2400" dirty="0">
                <a:latin typeface="Times New Roman" pitchFamily="18" charset="0"/>
                <a:cs typeface="Times New Roman" pitchFamily="18" charset="0"/>
              </a:rPr>
              <a:t>a </a:t>
            </a:r>
            <a:r>
              <a:rPr sz="2400" spc="-5" dirty="0">
                <a:latin typeface="Times New Roman" pitchFamily="18" charset="0"/>
                <a:cs typeface="Times New Roman" pitchFamily="18" charset="0"/>
              </a:rPr>
              <a:t>product by</a:t>
            </a:r>
            <a:r>
              <a:rPr sz="2400" spc="-10" dirty="0">
                <a:latin typeface="Times New Roman" pitchFamily="18" charset="0"/>
                <a:cs typeface="Times New Roman" pitchFamily="18" charset="0"/>
              </a:rPr>
              <a:t> </a:t>
            </a:r>
            <a:r>
              <a:rPr sz="2400" dirty="0">
                <a:latin typeface="Times New Roman" pitchFamily="18" charset="0"/>
                <a:cs typeface="Times New Roman" pitchFamily="18" charset="0"/>
              </a:rPr>
              <a:t>an</a:t>
            </a:r>
          </a:p>
          <a:p>
            <a:pPr marL="431165" marR="469265">
              <a:lnSpc>
                <a:spcPct val="169700"/>
              </a:lnSpc>
              <a:spcBef>
                <a:spcPts val="10"/>
              </a:spcBef>
              <a:buFont typeface="Wingdings" pitchFamily="2" charset="2"/>
              <a:buChar char="v"/>
            </a:pPr>
            <a:r>
              <a:rPr sz="2400" spc="-5" dirty="0">
                <a:latin typeface="Times New Roman" pitchFamily="18" charset="0"/>
                <a:cs typeface="Times New Roman" pitchFamily="18" charset="0"/>
              </a:rPr>
              <a:t>individual, there is </a:t>
            </a:r>
            <a:r>
              <a:rPr sz="2400" dirty="0">
                <a:latin typeface="Times New Roman" pitchFamily="18" charset="0"/>
                <a:cs typeface="Times New Roman" pitchFamily="18" charset="0"/>
              </a:rPr>
              <a:t>a </a:t>
            </a:r>
            <a:r>
              <a:rPr sz="2400" spc="-5" dirty="0">
                <a:latin typeface="Times New Roman" pitchFamily="18" charset="0"/>
                <a:cs typeface="Times New Roman" pitchFamily="18" charset="0"/>
              </a:rPr>
              <a:t>series of mental steps </a:t>
            </a:r>
            <a:r>
              <a:rPr sz="2400" dirty="0">
                <a:latin typeface="Times New Roman" pitchFamily="18" charset="0"/>
                <a:cs typeface="Times New Roman" pitchFamily="18" charset="0"/>
              </a:rPr>
              <a:t>which </a:t>
            </a:r>
            <a:r>
              <a:rPr sz="2400" spc="-5" dirty="0">
                <a:latin typeface="Times New Roman" pitchFamily="18" charset="0"/>
                <a:cs typeface="Times New Roman" pitchFamily="18" charset="0"/>
              </a:rPr>
              <a:t>the individual  goes through.</a:t>
            </a:r>
            <a:endParaRPr sz="2400" dirty="0">
              <a:latin typeface="Times New Roman" pitchFamily="18" charset="0"/>
              <a:cs typeface="Times New Roman" pitchFamily="18" charset="0"/>
            </a:endParaRPr>
          </a:p>
          <a:p>
            <a:pPr marL="431165" marR="5080">
              <a:lnSpc>
                <a:spcPct val="169700"/>
              </a:lnSpc>
              <a:spcBef>
                <a:spcPts val="560"/>
              </a:spcBef>
              <a:buFont typeface="Wingdings" pitchFamily="2" charset="2"/>
              <a:buChar char="v"/>
            </a:pPr>
            <a:r>
              <a:rPr sz="2400" spc="-10" dirty="0">
                <a:latin typeface="Times New Roman" pitchFamily="18" charset="0"/>
                <a:cs typeface="Times New Roman" pitchFamily="18" charset="0"/>
              </a:rPr>
              <a:t>At </a:t>
            </a:r>
            <a:r>
              <a:rPr sz="2400" spc="-5" dirty="0">
                <a:latin typeface="Times New Roman" pitchFamily="18" charset="0"/>
                <a:cs typeface="Times New Roman" pitchFamily="18" charset="0"/>
              </a:rPr>
              <a:t>some point </a:t>
            </a:r>
            <a:r>
              <a:rPr sz="2400" dirty="0">
                <a:latin typeface="Times New Roman" pitchFamily="18" charset="0"/>
                <a:cs typeface="Times New Roman" pitchFamily="18" charset="0"/>
              </a:rPr>
              <a:t>of </a:t>
            </a:r>
            <a:r>
              <a:rPr sz="2400" spc="-5" dirty="0">
                <a:latin typeface="Times New Roman" pitchFamily="18" charset="0"/>
                <a:cs typeface="Times New Roman" pitchFamily="18" charset="0"/>
              </a:rPr>
              <a:t>time, the individual </a:t>
            </a:r>
            <a:r>
              <a:rPr sz="2400" dirty="0">
                <a:latin typeface="Times New Roman" pitchFamily="18" charset="0"/>
                <a:cs typeface="Times New Roman" pitchFamily="18" charset="0"/>
              </a:rPr>
              <a:t>will </a:t>
            </a:r>
            <a:r>
              <a:rPr sz="2400" spc="-5" dirty="0">
                <a:latin typeface="Times New Roman" pitchFamily="18" charset="0"/>
                <a:cs typeface="Times New Roman" pitchFamily="18" charset="0"/>
              </a:rPr>
              <a:t>be unaware of the product  or offer in the market.</a:t>
            </a:r>
            <a:endParaRPr lang="en-US" sz="2400" spc="-5" dirty="0">
              <a:latin typeface="Times New Roman" pitchFamily="18" charset="0"/>
              <a:cs typeface="Times New Roman" pitchFamily="18" charset="0"/>
            </a:endParaRPr>
          </a:p>
          <a:p>
            <a:pPr marL="431165" marR="5080">
              <a:lnSpc>
                <a:spcPct val="169700"/>
              </a:lnSpc>
              <a:spcBef>
                <a:spcPts val="560"/>
              </a:spcBef>
            </a:pPr>
            <a:r>
              <a:rPr lang="en-US" sz="2400" spc="-5" dirty="0">
                <a:latin typeface="Times New Roman" pitchFamily="18" charset="0"/>
                <a:cs typeface="Times New Roman" pitchFamily="18" charset="0"/>
              </a:rPr>
              <a:t>    F</a:t>
            </a:r>
            <a:r>
              <a:rPr sz="2400" spc="-5" dirty="0">
                <a:latin typeface="Times New Roman" pitchFamily="18" charset="0"/>
                <a:cs typeface="Times New Roman" pitchFamily="18" charset="0"/>
              </a:rPr>
              <a:t>irst</a:t>
            </a:r>
            <a:r>
              <a:rPr sz="2400" spc="-10" dirty="0">
                <a:latin typeface="Times New Roman" pitchFamily="18" charset="0"/>
                <a:cs typeface="Times New Roman" pitchFamily="18" charset="0"/>
              </a:rPr>
              <a:t> </a:t>
            </a:r>
            <a:r>
              <a:rPr sz="2400" spc="-5" dirty="0">
                <a:latin typeface="Times New Roman" pitchFamily="18" charset="0"/>
                <a:cs typeface="Times New Roman" pitchFamily="18" charset="0"/>
              </a:rPr>
              <a:t>Step:</a:t>
            </a:r>
            <a:endParaRPr sz="2400" dirty="0">
              <a:latin typeface="Times New Roman" pitchFamily="18" charset="0"/>
              <a:cs typeface="Times New Roman" pitchFamily="18" charset="0"/>
            </a:endParaRPr>
          </a:p>
          <a:p>
            <a:pPr marL="431165" marR="737870">
              <a:lnSpc>
                <a:spcPct val="169700"/>
              </a:lnSpc>
              <a:spcBef>
                <a:spcPts val="550"/>
              </a:spcBef>
              <a:buFont typeface="Wingdings" pitchFamily="2" charset="2"/>
              <a:buChar char="v"/>
            </a:pPr>
            <a:r>
              <a:rPr sz="2400" dirty="0">
                <a:latin typeface="Times New Roman" pitchFamily="18" charset="0"/>
                <a:cs typeface="Times New Roman" pitchFamily="18" charset="0"/>
              </a:rPr>
              <a:t>The </a:t>
            </a:r>
            <a:r>
              <a:rPr sz="2400" spc="-5" dirty="0">
                <a:latin typeface="Times New Roman" pitchFamily="18" charset="0"/>
                <a:cs typeface="Times New Roman" pitchFamily="18" charset="0"/>
              </a:rPr>
              <a:t>initial communication task </a:t>
            </a:r>
            <a:r>
              <a:rPr sz="2400" dirty="0">
                <a:latin typeface="Times New Roman" pitchFamily="18" charset="0"/>
                <a:cs typeface="Times New Roman" pitchFamily="18" charset="0"/>
              </a:rPr>
              <a:t>of </a:t>
            </a:r>
            <a:r>
              <a:rPr sz="2400" spc="-5" dirty="0">
                <a:latin typeface="Times New Roman" pitchFamily="18" charset="0"/>
                <a:cs typeface="Times New Roman" pitchFamily="18" charset="0"/>
              </a:rPr>
              <a:t>the advertising activity is to  increase consumer awareness </a:t>
            </a:r>
            <a:r>
              <a:rPr sz="2400" dirty="0">
                <a:latin typeface="Times New Roman" pitchFamily="18" charset="0"/>
                <a:cs typeface="Times New Roman" pitchFamily="18" charset="0"/>
              </a:rPr>
              <a:t>of </a:t>
            </a:r>
            <a:r>
              <a:rPr sz="2400" spc="-5" dirty="0">
                <a:latin typeface="Times New Roman" pitchFamily="18" charset="0"/>
                <a:cs typeface="Times New Roman" pitchFamily="18" charset="0"/>
              </a:rPr>
              <a:t>the product or offer.</a:t>
            </a:r>
            <a:endParaRPr sz="2400" dirty="0">
              <a:latin typeface="Times New Roman" pitchFamily="18" charset="0"/>
              <a:cs typeface="Times New Roman" pitchFamily="18" charset="0"/>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089911" y="155037"/>
            <a:ext cx="4107179" cy="505267"/>
          </a:xfrm>
          <a:prstGeom prst="rect">
            <a:avLst/>
          </a:prstGeom>
        </p:spPr>
        <p:txBody>
          <a:bodyPr vert="horz" wrap="square" lIns="0" tIns="12700" rIns="0" bIns="0" rtlCol="0">
            <a:spAutoFit/>
          </a:bodyPr>
          <a:lstStyle/>
          <a:p>
            <a:pPr marL="12700">
              <a:lnSpc>
                <a:spcPct val="100000"/>
              </a:lnSpc>
              <a:spcBef>
                <a:spcPts val="100"/>
              </a:spcBef>
            </a:pPr>
            <a:r>
              <a:rPr sz="3200" b="0" dirty="0">
                <a:latin typeface="Algerian" pitchFamily="82" charset="0"/>
              </a:rPr>
              <a:t>DAGMAR Steps </a:t>
            </a:r>
            <a:r>
              <a:rPr lang="en-US" sz="3200" b="0" dirty="0">
                <a:latin typeface="Times New Roman" pitchFamily="18" charset="0"/>
                <a:cs typeface="Times New Roman" pitchFamily="18" charset="0"/>
              </a:rPr>
              <a:t>contd.</a:t>
            </a:r>
            <a:endParaRPr sz="3200" b="0" dirty="0">
              <a:latin typeface="Times New Roman" pitchFamily="18" charset="0"/>
              <a:cs typeface="Times New Roman" pitchFamily="18" charset="0"/>
            </a:endParaRPr>
          </a:p>
        </p:txBody>
      </p:sp>
      <p:sp>
        <p:nvSpPr>
          <p:cNvPr id="7" name="object 7"/>
          <p:cNvSpPr txBox="1"/>
          <p:nvPr/>
        </p:nvSpPr>
        <p:spPr>
          <a:xfrm>
            <a:off x="428625" y="1182370"/>
            <a:ext cx="9601200" cy="4969245"/>
          </a:xfrm>
          <a:prstGeom prst="rect">
            <a:avLst/>
          </a:prstGeom>
        </p:spPr>
        <p:txBody>
          <a:bodyPr vert="horz" wrap="square" lIns="0" tIns="12700" rIns="0" bIns="0" rtlCol="0">
            <a:spAutoFit/>
          </a:bodyPr>
          <a:lstStyle/>
          <a:p>
            <a:pPr marL="12700">
              <a:lnSpc>
                <a:spcPct val="100000"/>
              </a:lnSpc>
              <a:spcBef>
                <a:spcPts val="100"/>
              </a:spcBef>
              <a:tabLst>
                <a:tab pos="431165" algn="l"/>
              </a:tabLst>
            </a:pPr>
            <a:r>
              <a:rPr sz="2400" b="1" spc="5"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itchFamily="18" charset="0"/>
              </a:rPr>
              <a:t>The </a:t>
            </a:r>
            <a:r>
              <a:rPr sz="2400" spc="-5" dirty="0">
                <a:latin typeface="Times New Roman" panose="02020603050405020304" pitchFamily="18" charset="0"/>
                <a:cs typeface="Times New Roman" pitchFamily="18" charset="0"/>
              </a:rPr>
              <a:t>second</a:t>
            </a:r>
            <a:r>
              <a:rPr sz="2400" spc="-10" dirty="0">
                <a:latin typeface="Times New Roman" panose="02020603050405020304" pitchFamily="18" charset="0"/>
                <a:cs typeface="Times New Roman" pitchFamily="18" charset="0"/>
              </a:rPr>
              <a:t> </a:t>
            </a:r>
            <a:r>
              <a:rPr sz="2400" spc="-5" dirty="0">
                <a:latin typeface="Times New Roman" panose="02020603050405020304" pitchFamily="18" charset="0"/>
                <a:cs typeface="Times New Roman" pitchFamily="18" charset="0"/>
              </a:rPr>
              <a:t>step:</a:t>
            </a:r>
            <a:endParaRPr sz="2400" dirty="0">
              <a:latin typeface="Times New Roman" pitchFamily="18" charset="0"/>
              <a:cs typeface="Times New Roman" pitchFamily="18" charset="0"/>
            </a:endParaRPr>
          </a:p>
          <a:p>
            <a:pPr marL="431165" marR="5080">
              <a:lnSpc>
                <a:spcPct val="169900"/>
              </a:lnSpc>
              <a:spcBef>
                <a:spcPts val="555"/>
              </a:spcBef>
              <a:buFont typeface="Wingdings" pitchFamily="2" charset="2"/>
              <a:buChar char="v"/>
            </a:pPr>
            <a:r>
              <a:rPr sz="2400" dirty="0">
                <a:latin typeface="Times New Roman" pitchFamily="18" charset="0"/>
                <a:cs typeface="Times New Roman" pitchFamily="18" charset="0"/>
              </a:rPr>
              <a:t>The </a:t>
            </a:r>
            <a:r>
              <a:rPr sz="2400" spc="-5" dirty="0">
                <a:latin typeface="Times New Roman" panose="02020603050405020304" pitchFamily="18" charset="0"/>
                <a:cs typeface="Times New Roman" pitchFamily="18" charset="0"/>
              </a:rPr>
              <a:t>second step of the communication process is comprehension  of the product </a:t>
            </a:r>
            <a:r>
              <a:rPr sz="2400" dirty="0">
                <a:latin typeface="Times New Roman" panose="02020603050405020304" pitchFamily="18" charset="0"/>
                <a:cs typeface="Times New Roman" pitchFamily="18" charset="0"/>
              </a:rPr>
              <a:t>or </a:t>
            </a:r>
            <a:r>
              <a:rPr sz="2400" spc="-5" dirty="0">
                <a:latin typeface="Times New Roman" panose="02020603050405020304" pitchFamily="18" charset="0"/>
                <a:cs typeface="Times New Roman" pitchFamily="18" charset="0"/>
              </a:rPr>
              <a:t>offer and involves the target audience learning  something about the product </a:t>
            </a:r>
            <a:r>
              <a:rPr sz="2400" dirty="0">
                <a:latin typeface="Times New Roman" panose="02020603050405020304" pitchFamily="18" charset="0"/>
                <a:cs typeface="Times New Roman" pitchFamily="18" charset="0"/>
              </a:rPr>
              <a:t>or</a:t>
            </a:r>
            <a:r>
              <a:rPr sz="2400" spc="-15" dirty="0">
                <a:latin typeface="Times New Roman" panose="02020603050405020304" pitchFamily="18" charset="0"/>
                <a:cs typeface="Times New Roman" pitchFamily="18" charset="0"/>
              </a:rPr>
              <a:t> </a:t>
            </a:r>
            <a:r>
              <a:rPr sz="2400" spc="-5" dirty="0">
                <a:latin typeface="Times New Roman" panose="02020603050405020304" pitchFamily="18" charset="0"/>
                <a:cs typeface="Times New Roman" pitchFamily="18" charset="0"/>
              </a:rPr>
              <a:t>offer.</a:t>
            </a:r>
            <a:endParaRPr sz="2400" dirty="0">
              <a:latin typeface="Times New Roman" pitchFamily="18" charset="0"/>
              <a:cs typeface="Times New Roman" pitchFamily="18" charset="0"/>
            </a:endParaRPr>
          </a:p>
          <a:p>
            <a:pPr marL="431165" marR="966469">
              <a:lnSpc>
                <a:spcPct val="170100"/>
              </a:lnSpc>
              <a:spcBef>
                <a:spcPts val="535"/>
              </a:spcBef>
              <a:buFont typeface="Wingdings" pitchFamily="2" charset="2"/>
              <a:buChar char="v"/>
            </a:pPr>
            <a:r>
              <a:rPr sz="2400" dirty="0">
                <a:latin typeface="Times New Roman" pitchFamily="18" charset="0"/>
                <a:cs typeface="Times New Roman" pitchFamily="18" charset="0"/>
              </a:rPr>
              <a:t>What </a:t>
            </a:r>
            <a:r>
              <a:rPr sz="2400" spc="-5" dirty="0">
                <a:latin typeface="Times New Roman" panose="02020603050405020304" pitchFamily="18" charset="0"/>
                <a:cs typeface="Times New Roman" pitchFamily="18" charset="0"/>
              </a:rPr>
              <a:t>are its specific characteristics and appeals, including  associated imagery and</a:t>
            </a:r>
            <a:r>
              <a:rPr sz="2400" spc="-35" dirty="0">
                <a:latin typeface="Times New Roman" panose="02020603050405020304" pitchFamily="18" charset="0"/>
                <a:cs typeface="Times New Roman" pitchFamily="18" charset="0"/>
              </a:rPr>
              <a:t> </a:t>
            </a:r>
            <a:r>
              <a:rPr sz="2400" spc="-5" dirty="0">
                <a:latin typeface="Times New Roman" panose="02020603050405020304" pitchFamily="18" charset="0"/>
                <a:cs typeface="Times New Roman" pitchFamily="18" charset="0"/>
              </a:rPr>
              <a:t>feelings?</a:t>
            </a:r>
            <a:endParaRPr sz="2400" dirty="0">
              <a:latin typeface="Times New Roman" panose="02020603050405020304" pitchFamily="18" charset="0"/>
              <a:cs typeface="Times New Roman" pitchFamily="18" charset="0"/>
            </a:endParaRPr>
          </a:p>
          <a:p>
            <a:pPr marL="431165" marR="2538095">
              <a:lnSpc>
                <a:spcPct val="190500"/>
              </a:lnSpc>
              <a:spcBef>
                <a:spcPts val="5"/>
              </a:spcBef>
              <a:buFont typeface="Wingdings" pitchFamily="2" charset="2"/>
              <a:buChar char="v"/>
            </a:pPr>
            <a:r>
              <a:rPr sz="2400" spc="-5" dirty="0">
                <a:latin typeface="Times New Roman" panose="02020603050405020304" pitchFamily="18" charset="0"/>
                <a:cs typeface="Times New Roman" pitchFamily="18" charset="0"/>
              </a:rPr>
              <a:t>In </a:t>
            </a:r>
            <a:r>
              <a:rPr sz="2400" dirty="0">
                <a:latin typeface="Times New Roman" panose="02020603050405020304" pitchFamily="18" charset="0"/>
                <a:cs typeface="Times New Roman" pitchFamily="18" charset="0"/>
              </a:rPr>
              <a:t>what way </a:t>
            </a:r>
            <a:r>
              <a:rPr sz="2400" spc="-5" dirty="0">
                <a:latin typeface="Times New Roman" panose="02020603050405020304" pitchFamily="18" charset="0"/>
                <a:cs typeface="Times New Roman" pitchFamily="18" charset="0"/>
              </a:rPr>
              <a:t>does it differ from its competitors?  </a:t>
            </a:r>
            <a:r>
              <a:rPr sz="2400" dirty="0">
                <a:latin typeface="Times New Roman" panose="02020603050405020304" pitchFamily="18" charset="0"/>
                <a:cs typeface="Times New Roman" pitchFamily="18" charset="0"/>
              </a:rPr>
              <a:t>Whom </a:t>
            </a:r>
            <a:r>
              <a:rPr sz="2400" spc="-5" dirty="0">
                <a:latin typeface="Times New Roman" panose="02020603050405020304" pitchFamily="18" charset="0"/>
                <a:cs typeface="Times New Roman" pitchFamily="18" charset="0"/>
              </a:rPr>
              <a:t>is it supposed to</a:t>
            </a:r>
            <a:r>
              <a:rPr sz="2400" dirty="0">
                <a:latin typeface="Times New Roman" panose="02020603050405020304" pitchFamily="18" charset="0"/>
                <a:cs typeface="Times New Roman" pitchFamily="18" charset="0"/>
              </a:rPr>
              <a:t> </a:t>
            </a:r>
            <a:r>
              <a:rPr sz="2400" spc="-5" dirty="0">
                <a:latin typeface="Times New Roman" panose="02020603050405020304" pitchFamily="18" charset="0"/>
                <a:cs typeface="Times New Roman" pitchFamily="18" charset="0"/>
              </a:rPr>
              <a:t>benefit?</a:t>
            </a:r>
            <a:endParaRPr sz="2400" dirty="0">
              <a:latin typeface="Times New Roman" panose="02020603050405020304" pitchFamily="18" charset="0"/>
              <a:cs typeface="Times New Roman" pitchFamily="18" charset="0"/>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089911" y="155037"/>
            <a:ext cx="4107179" cy="505267"/>
          </a:xfrm>
          <a:prstGeom prst="rect">
            <a:avLst/>
          </a:prstGeom>
        </p:spPr>
        <p:txBody>
          <a:bodyPr vert="horz" wrap="square" lIns="0" tIns="12700" rIns="0" bIns="0" rtlCol="0">
            <a:spAutoFit/>
          </a:bodyPr>
          <a:lstStyle/>
          <a:p>
            <a:pPr marL="12700">
              <a:lnSpc>
                <a:spcPct val="100000"/>
              </a:lnSpc>
              <a:spcBef>
                <a:spcPts val="100"/>
              </a:spcBef>
            </a:pPr>
            <a:r>
              <a:rPr sz="3200" b="0" dirty="0">
                <a:latin typeface="Algerian" pitchFamily="82" charset="0"/>
              </a:rPr>
              <a:t>DAGMAR Steps </a:t>
            </a:r>
            <a:r>
              <a:rPr sz="3200" b="0" dirty="0">
                <a:latin typeface="Times New Roman" pitchFamily="18" charset="0"/>
                <a:cs typeface="Times New Roman" pitchFamily="18" charset="0"/>
              </a:rPr>
              <a:t>contd.</a:t>
            </a:r>
          </a:p>
        </p:txBody>
      </p:sp>
      <p:sp>
        <p:nvSpPr>
          <p:cNvPr id="5" name="object 5"/>
          <p:cNvSpPr txBox="1"/>
          <p:nvPr/>
        </p:nvSpPr>
        <p:spPr>
          <a:xfrm>
            <a:off x="600074" y="1186180"/>
            <a:ext cx="9197340" cy="4394921"/>
          </a:xfrm>
          <a:prstGeom prst="rect">
            <a:avLst/>
          </a:prstGeom>
        </p:spPr>
        <p:txBody>
          <a:bodyPr vert="horz" wrap="square" lIns="0" tIns="12700" rIns="0" bIns="0" rtlCol="0">
            <a:spAutoFit/>
          </a:bodyPr>
          <a:lstStyle/>
          <a:p>
            <a:pPr marL="12700">
              <a:lnSpc>
                <a:spcPct val="100000"/>
              </a:lnSpc>
              <a:spcBef>
                <a:spcPts val="100"/>
              </a:spcBef>
              <a:tabLst>
                <a:tab pos="431165" algn="l"/>
              </a:tabLst>
            </a:pPr>
            <a:r>
              <a:rPr lang="en-US" sz="2400" spc="5" dirty="0">
                <a:latin typeface="Times New Roman" pitchFamily="18" charset="0"/>
                <a:cs typeface="Times New Roman" pitchFamily="18" charset="0"/>
              </a:rPr>
              <a:t>       </a:t>
            </a:r>
            <a:r>
              <a:rPr sz="2400" dirty="0">
                <a:latin typeface="Times New Roman" pitchFamily="18" charset="0"/>
                <a:cs typeface="Times New Roman" pitchFamily="18" charset="0"/>
              </a:rPr>
              <a:t>The </a:t>
            </a:r>
            <a:r>
              <a:rPr sz="2400" spc="-5" dirty="0">
                <a:latin typeface="Times New Roman" pitchFamily="18" charset="0"/>
                <a:cs typeface="Times New Roman" pitchFamily="18" charset="0"/>
              </a:rPr>
              <a:t>third</a:t>
            </a:r>
            <a:r>
              <a:rPr sz="2400" spc="-10" dirty="0">
                <a:latin typeface="Times New Roman" pitchFamily="18" charset="0"/>
                <a:cs typeface="Times New Roman" pitchFamily="18" charset="0"/>
              </a:rPr>
              <a:t> </a:t>
            </a:r>
            <a:r>
              <a:rPr sz="2400" spc="-5" dirty="0">
                <a:latin typeface="Times New Roman" pitchFamily="18" charset="0"/>
                <a:cs typeface="Times New Roman" pitchFamily="18" charset="0"/>
              </a:rPr>
              <a:t>step</a:t>
            </a:r>
            <a:endParaRPr sz="2400" dirty="0">
              <a:latin typeface="Times New Roman" pitchFamily="18" charset="0"/>
              <a:cs typeface="Times New Roman" pitchFamily="18" charset="0"/>
            </a:endParaRPr>
          </a:p>
          <a:p>
            <a:pPr marL="431165" marR="496570">
              <a:lnSpc>
                <a:spcPct val="216299"/>
              </a:lnSpc>
              <a:spcBef>
                <a:spcPts val="550"/>
              </a:spcBef>
              <a:buFont typeface="Wingdings" pitchFamily="2" charset="2"/>
              <a:buChar char="v"/>
            </a:pPr>
            <a:r>
              <a:rPr sz="2400" dirty="0">
                <a:latin typeface="Times New Roman" pitchFamily="18" charset="0"/>
                <a:cs typeface="Times New Roman" pitchFamily="18" charset="0"/>
              </a:rPr>
              <a:t>The </a:t>
            </a:r>
            <a:r>
              <a:rPr sz="2400" spc="-5" dirty="0">
                <a:latin typeface="Times New Roman" pitchFamily="18" charset="0"/>
                <a:cs typeface="Times New Roman" pitchFamily="18" charset="0"/>
              </a:rPr>
              <a:t>third step is the attitude (or conviction) step and intervenes  between comprehension and final</a:t>
            </a:r>
            <a:r>
              <a:rPr sz="2400" spc="-10" dirty="0">
                <a:latin typeface="Times New Roman" pitchFamily="18" charset="0"/>
                <a:cs typeface="Times New Roman" pitchFamily="18" charset="0"/>
              </a:rPr>
              <a:t> </a:t>
            </a:r>
            <a:r>
              <a:rPr sz="2400" spc="-5" dirty="0">
                <a:latin typeface="Times New Roman" pitchFamily="18" charset="0"/>
                <a:cs typeface="Times New Roman" pitchFamily="18" charset="0"/>
              </a:rPr>
              <a:t>action.</a:t>
            </a:r>
            <a:endParaRPr sz="2400" dirty="0">
              <a:latin typeface="Times New Roman" pitchFamily="18" charset="0"/>
              <a:cs typeface="Times New Roman" pitchFamily="18" charset="0"/>
            </a:endParaRPr>
          </a:p>
          <a:p>
            <a:pPr marL="431165" marR="5080">
              <a:lnSpc>
                <a:spcPct val="216500"/>
              </a:lnSpc>
              <a:spcBef>
                <a:spcPts val="545"/>
              </a:spcBef>
              <a:buFont typeface="Wingdings" pitchFamily="2" charset="2"/>
              <a:buChar char="v"/>
            </a:pPr>
            <a:r>
              <a:rPr sz="2400" dirty="0">
                <a:latin typeface="Times New Roman" pitchFamily="18" charset="0"/>
                <a:cs typeface="Times New Roman" pitchFamily="18" charset="0"/>
              </a:rPr>
              <a:t>The </a:t>
            </a:r>
            <a:r>
              <a:rPr sz="2400" spc="-5" dirty="0">
                <a:latin typeface="Times New Roman" pitchFamily="18" charset="0"/>
                <a:cs typeface="Times New Roman" pitchFamily="18" charset="0"/>
              </a:rPr>
              <a:t>action phase </a:t>
            </a:r>
            <a:r>
              <a:rPr sz="2400" spc="-10" dirty="0">
                <a:latin typeface="Times New Roman" pitchFamily="18" charset="0"/>
                <a:cs typeface="Times New Roman" pitchFamily="18" charset="0"/>
              </a:rPr>
              <a:t>involves </a:t>
            </a:r>
            <a:r>
              <a:rPr sz="2400" spc="-5" dirty="0">
                <a:latin typeface="Times New Roman" pitchFamily="18" charset="0"/>
                <a:cs typeface="Times New Roman" pitchFamily="18" charset="0"/>
              </a:rPr>
              <a:t>some overt </a:t>
            </a:r>
            <a:r>
              <a:rPr sz="2400" spc="-10" dirty="0">
                <a:latin typeface="Times New Roman" pitchFamily="18" charset="0"/>
                <a:cs typeface="Times New Roman" pitchFamily="18" charset="0"/>
              </a:rPr>
              <a:t>move </a:t>
            </a:r>
            <a:r>
              <a:rPr sz="2400" spc="-5" dirty="0">
                <a:latin typeface="Times New Roman" pitchFamily="18" charset="0"/>
                <a:cs typeface="Times New Roman" pitchFamily="18" charset="0"/>
              </a:rPr>
              <a:t>on the part </a:t>
            </a:r>
            <a:r>
              <a:rPr sz="2400" dirty="0">
                <a:latin typeface="Times New Roman" pitchFamily="18" charset="0"/>
                <a:cs typeface="Times New Roman" pitchFamily="18" charset="0"/>
              </a:rPr>
              <a:t>of </a:t>
            </a:r>
            <a:r>
              <a:rPr sz="2400" spc="-5" dirty="0">
                <a:latin typeface="Times New Roman" pitchFamily="18" charset="0"/>
                <a:cs typeface="Times New Roman" pitchFamily="18" charset="0"/>
              </a:rPr>
              <a:t>the  </a:t>
            </a:r>
            <a:r>
              <a:rPr sz="2400" spc="-10" dirty="0">
                <a:latin typeface="Times New Roman" pitchFamily="18" charset="0"/>
                <a:cs typeface="Times New Roman" pitchFamily="18" charset="0"/>
              </a:rPr>
              <a:t>buyer </a:t>
            </a:r>
            <a:r>
              <a:rPr sz="2400" spc="-5" dirty="0">
                <a:latin typeface="Times New Roman" pitchFamily="18" charset="0"/>
                <a:cs typeface="Times New Roman" pitchFamily="18" charset="0"/>
              </a:rPr>
              <a:t>such as </a:t>
            </a:r>
            <a:r>
              <a:rPr sz="2400" spc="-10" dirty="0">
                <a:latin typeface="Times New Roman" pitchFamily="18" charset="0"/>
                <a:cs typeface="Times New Roman" pitchFamily="18" charset="0"/>
              </a:rPr>
              <a:t>trying </a:t>
            </a:r>
            <a:r>
              <a:rPr sz="2400" dirty="0">
                <a:latin typeface="Times New Roman" pitchFamily="18" charset="0"/>
                <a:cs typeface="Times New Roman" pitchFamily="18" charset="0"/>
              </a:rPr>
              <a:t>a </a:t>
            </a:r>
            <a:r>
              <a:rPr sz="2400" spc="-5" dirty="0">
                <a:latin typeface="Times New Roman" pitchFamily="18" charset="0"/>
                <a:cs typeface="Times New Roman" pitchFamily="18" charset="0"/>
              </a:rPr>
              <a:t>brand for the first time, visiting </a:t>
            </a:r>
            <a:r>
              <a:rPr sz="2400" dirty="0">
                <a:latin typeface="Times New Roman" pitchFamily="18" charset="0"/>
                <a:cs typeface="Times New Roman" pitchFamily="18" charset="0"/>
              </a:rPr>
              <a:t>a </a:t>
            </a:r>
            <a:r>
              <a:rPr sz="2400" spc="-5" dirty="0">
                <a:latin typeface="Times New Roman" pitchFamily="18" charset="0"/>
                <a:cs typeface="Times New Roman" pitchFamily="18" charset="0"/>
              </a:rPr>
              <a:t>showroom,  or requesting</a:t>
            </a:r>
            <a:r>
              <a:rPr sz="2400" spc="-10" dirty="0">
                <a:latin typeface="Times New Roman" pitchFamily="18" charset="0"/>
                <a:cs typeface="Times New Roman" pitchFamily="18" charset="0"/>
              </a:rPr>
              <a:t> </a:t>
            </a:r>
            <a:r>
              <a:rPr sz="2400" spc="-5" dirty="0">
                <a:latin typeface="Times New Roman" pitchFamily="18" charset="0"/>
                <a:cs typeface="Times New Roman" pitchFamily="18" charset="0"/>
              </a:rPr>
              <a:t>information.</a:t>
            </a:r>
            <a:endParaRPr sz="2400" dirty="0">
              <a:latin typeface="Times New Roman" pitchFamily="18" charset="0"/>
              <a:cs typeface="Times New Roman"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563053" y="339090"/>
            <a:ext cx="7234476" cy="1000760"/>
          </a:xfrm>
          <a:prstGeom prst="rect">
            <a:avLst/>
          </a:prstGeom>
        </p:spPr>
        <p:txBody>
          <a:bodyPr vert="horz" wrap="square" lIns="0" tIns="12700" rIns="0" bIns="0" rtlCol="0">
            <a:spAutoFit/>
          </a:bodyPr>
          <a:lstStyle/>
          <a:p>
            <a:pPr marL="1811020" marR="5080" indent="-1798320">
              <a:lnSpc>
                <a:spcPct val="100000"/>
              </a:lnSpc>
              <a:spcBef>
                <a:spcPts val="100"/>
              </a:spcBef>
              <a:tabLst>
                <a:tab pos="4552315" algn="l"/>
              </a:tabLst>
            </a:pPr>
            <a:r>
              <a:rPr sz="3200" spc="-5" dirty="0">
                <a:latin typeface="Times New Roman"/>
                <a:cs typeface="Times New Roman"/>
              </a:rPr>
              <a:t>Framework</a:t>
            </a:r>
            <a:r>
              <a:rPr sz="3200" spc="25" dirty="0">
                <a:latin typeface="Times New Roman"/>
                <a:cs typeface="Times New Roman"/>
              </a:rPr>
              <a:t> </a:t>
            </a:r>
            <a:r>
              <a:rPr sz="3200" dirty="0">
                <a:latin typeface="Times New Roman"/>
                <a:cs typeface="Times New Roman"/>
              </a:rPr>
              <a:t>of</a:t>
            </a:r>
            <a:r>
              <a:rPr sz="3200" spc="15" dirty="0">
                <a:latin typeface="Times New Roman"/>
                <a:cs typeface="Times New Roman"/>
              </a:rPr>
              <a:t> </a:t>
            </a:r>
            <a:r>
              <a:rPr sz="3200" spc="-5" dirty="0">
                <a:latin typeface="Times New Roman"/>
                <a:cs typeface="Times New Roman"/>
              </a:rPr>
              <a:t>Advertising	Planning</a:t>
            </a:r>
            <a:r>
              <a:rPr sz="3200" spc="-55" dirty="0">
                <a:latin typeface="Times New Roman"/>
                <a:cs typeface="Times New Roman"/>
              </a:rPr>
              <a:t> </a:t>
            </a:r>
            <a:r>
              <a:rPr sz="3200" dirty="0">
                <a:latin typeface="Times New Roman"/>
                <a:cs typeface="Times New Roman"/>
              </a:rPr>
              <a:t>&amp;  </a:t>
            </a:r>
            <a:r>
              <a:rPr sz="3200" spc="-5" dirty="0">
                <a:latin typeface="Times New Roman"/>
                <a:cs typeface="Times New Roman"/>
              </a:rPr>
              <a:t>Decision</a:t>
            </a:r>
            <a:r>
              <a:rPr sz="3200" dirty="0">
                <a:latin typeface="Times New Roman"/>
                <a:cs typeface="Times New Roman"/>
              </a:rPr>
              <a:t> Making</a:t>
            </a:r>
            <a:endParaRPr sz="3200">
              <a:latin typeface="Times New Roman"/>
              <a:cs typeface="Times New Roman"/>
            </a:endParaRPr>
          </a:p>
        </p:txBody>
      </p:sp>
      <p:sp>
        <p:nvSpPr>
          <p:cNvPr id="3" name="object 3"/>
          <p:cNvSpPr txBox="1"/>
          <p:nvPr/>
        </p:nvSpPr>
        <p:spPr>
          <a:xfrm>
            <a:off x="1714500" y="1676400"/>
            <a:ext cx="2743200" cy="416781"/>
          </a:xfrm>
          <a:prstGeom prst="rect">
            <a:avLst/>
          </a:prstGeom>
          <a:ln w="9344">
            <a:solidFill>
              <a:srgbClr val="000000"/>
            </a:solidFill>
          </a:ln>
        </p:spPr>
        <p:txBody>
          <a:bodyPr vert="horz" wrap="square" lIns="0" tIns="46990" rIns="0" bIns="0" rtlCol="0">
            <a:spAutoFit/>
          </a:bodyPr>
          <a:lstStyle/>
          <a:p>
            <a:pPr marL="89535">
              <a:lnSpc>
                <a:spcPct val="100000"/>
              </a:lnSpc>
              <a:spcBef>
                <a:spcPts val="370"/>
              </a:spcBef>
            </a:pPr>
            <a:r>
              <a:rPr sz="2400" spc="-5" dirty="0">
                <a:latin typeface="Times New Roman"/>
                <a:cs typeface="Times New Roman"/>
              </a:rPr>
              <a:t>Situation</a:t>
            </a:r>
            <a:r>
              <a:rPr sz="2400" spc="-30" dirty="0">
                <a:latin typeface="Times New Roman"/>
                <a:cs typeface="Times New Roman"/>
              </a:rPr>
              <a:t> </a:t>
            </a:r>
            <a:r>
              <a:rPr sz="2400" dirty="0">
                <a:latin typeface="Times New Roman"/>
                <a:cs typeface="Times New Roman"/>
              </a:rPr>
              <a:t>Analysis</a:t>
            </a:r>
            <a:endParaRPr sz="2400">
              <a:latin typeface="Times New Roman"/>
              <a:cs typeface="Times New Roman"/>
            </a:endParaRPr>
          </a:p>
        </p:txBody>
      </p:sp>
      <p:sp>
        <p:nvSpPr>
          <p:cNvPr id="4" name="object 4"/>
          <p:cNvSpPr txBox="1"/>
          <p:nvPr/>
        </p:nvSpPr>
        <p:spPr>
          <a:xfrm>
            <a:off x="2743200" y="3048000"/>
            <a:ext cx="3343275" cy="416781"/>
          </a:xfrm>
          <a:prstGeom prst="rect">
            <a:avLst/>
          </a:prstGeom>
          <a:ln w="9344">
            <a:solidFill>
              <a:srgbClr val="000000"/>
            </a:solidFill>
          </a:ln>
        </p:spPr>
        <p:txBody>
          <a:bodyPr vert="horz" wrap="square" lIns="0" tIns="46990" rIns="0" bIns="0" rtlCol="0">
            <a:spAutoFit/>
          </a:bodyPr>
          <a:lstStyle/>
          <a:p>
            <a:pPr marL="88900">
              <a:lnSpc>
                <a:spcPct val="100000"/>
              </a:lnSpc>
              <a:spcBef>
                <a:spcPts val="370"/>
              </a:spcBef>
            </a:pPr>
            <a:r>
              <a:rPr sz="2400" dirty="0">
                <a:latin typeface="Times New Roman"/>
                <a:cs typeface="Times New Roman"/>
              </a:rPr>
              <a:t>Marketing</a:t>
            </a:r>
            <a:r>
              <a:rPr sz="2400" spc="-25" dirty="0">
                <a:latin typeface="Times New Roman"/>
                <a:cs typeface="Times New Roman"/>
              </a:rPr>
              <a:t> </a:t>
            </a:r>
            <a:r>
              <a:rPr sz="2400" spc="-10" dirty="0">
                <a:latin typeface="Times New Roman"/>
                <a:cs typeface="Times New Roman"/>
              </a:rPr>
              <a:t>Programme</a:t>
            </a:r>
            <a:endParaRPr sz="2400">
              <a:latin typeface="Times New Roman"/>
              <a:cs typeface="Times New Roman"/>
            </a:endParaRPr>
          </a:p>
        </p:txBody>
      </p:sp>
      <p:sp>
        <p:nvSpPr>
          <p:cNvPr id="5" name="object 5"/>
          <p:cNvSpPr txBox="1"/>
          <p:nvPr/>
        </p:nvSpPr>
        <p:spPr>
          <a:xfrm>
            <a:off x="3943350" y="4258309"/>
            <a:ext cx="3943350" cy="1016000"/>
          </a:xfrm>
          <a:prstGeom prst="rect">
            <a:avLst/>
          </a:prstGeom>
          <a:ln w="9344">
            <a:solidFill>
              <a:srgbClr val="000000"/>
            </a:solidFill>
          </a:ln>
        </p:spPr>
        <p:txBody>
          <a:bodyPr vert="horz" wrap="square" lIns="0" tIns="45719" rIns="0" bIns="0" rtlCol="0">
            <a:spAutoFit/>
          </a:bodyPr>
          <a:lstStyle/>
          <a:p>
            <a:pPr marL="90170">
              <a:lnSpc>
                <a:spcPct val="100000"/>
              </a:lnSpc>
              <a:spcBef>
                <a:spcPts val="359"/>
              </a:spcBef>
            </a:pPr>
            <a:r>
              <a:rPr sz="2400" dirty="0">
                <a:latin typeface="Times New Roman"/>
                <a:cs typeface="Times New Roman"/>
              </a:rPr>
              <a:t>Integrated Mar. </a:t>
            </a:r>
            <a:r>
              <a:rPr sz="2400" spc="-10" dirty="0">
                <a:latin typeface="Times New Roman"/>
                <a:cs typeface="Times New Roman"/>
              </a:rPr>
              <a:t>Com.</a:t>
            </a:r>
            <a:r>
              <a:rPr sz="2400" spc="-50" dirty="0">
                <a:latin typeface="Times New Roman"/>
                <a:cs typeface="Times New Roman"/>
              </a:rPr>
              <a:t> </a:t>
            </a:r>
            <a:r>
              <a:rPr sz="2400" spc="-5" dirty="0">
                <a:latin typeface="Times New Roman"/>
                <a:cs typeface="Times New Roman"/>
              </a:rPr>
              <a:t>Plan</a:t>
            </a:r>
            <a:endParaRPr sz="2400">
              <a:latin typeface="Times New Roman"/>
              <a:cs typeface="Times New Roman"/>
            </a:endParaRPr>
          </a:p>
          <a:p>
            <a:pPr marL="166370">
              <a:lnSpc>
                <a:spcPct val="100000"/>
              </a:lnSpc>
              <a:spcBef>
                <a:spcPts val="1500"/>
              </a:spcBef>
            </a:pPr>
            <a:r>
              <a:rPr sz="2400" spc="-5" dirty="0">
                <a:latin typeface="Times New Roman"/>
                <a:cs typeface="Times New Roman"/>
              </a:rPr>
              <a:t>Advertising Plan</a:t>
            </a:r>
            <a:endParaRPr sz="2400">
              <a:latin typeface="Times New Roman"/>
              <a:cs typeface="Times New Roman"/>
            </a:endParaRPr>
          </a:p>
        </p:txBody>
      </p:sp>
      <p:sp>
        <p:nvSpPr>
          <p:cNvPr id="6" name="object 6"/>
          <p:cNvSpPr txBox="1"/>
          <p:nvPr/>
        </p:nvSpPr>
        <p:spPr>
          <a:xfrm>
            <a:off x="5657850" y="6009640"/>
            <a:ext cx="2486025" cy="416781"/>
          </a:xfrm>
          <a:prstGeom prst="rect">
            <a:avLst/>
          </a:prstGeom>
          <a:ln w="9344">
            <a:solidFill>
              <a:srgbClr val="000000"/>
            </a:solidFill>
          </a:ln>
        </p:spPr>
        <p:txBody>
          <a:bodyPr vert="horz" wrap="square" lIns="0" tIns="46990" rIns="0" bIns="0" rtlCol="0">
            <a:spAutoFit/>
          </a:bodyPr>
          <a:lstStyle/>
          <a:p>
            <a:pPr marL="90170">
              <a:lnSpc>
                <a:spcPct val="100000"/>
              </a:lnSpc>
              <a:spcBef>
                <a:spcPts val="370"/>
              </a:spcBef>
            </a:pPr>
            <a:r>
              <a:rPr sz="2400" spc="-5" dirty="0">
                <a:latin typeface="Times New Roman"/>
                <a:cs typeface="Times New Roman"/>
              </a:rPr>
              <a:t>Implementation</a:t>
            </a:r>
            <a:endParaRPr sz="2400">
              <a:latin typeface="Times New Roman"/>
              <a:cs typeface="Times New Roman"/>
            </a:endParaRPr>
          </a:p>
        </p:txBody>
      </p:sp>
      <p:grpSp>
        <p:nvGrpSpPr>
          <p:cNvPr id="7" name="object 7"/>
          <p:cNvGrpSpPr/>
          <p:nvPr/>
        </p:nvGrpSpPr>
        <p:grpSpPr>
          <a:xfrm>
            <a:off x="3471863" y="2133600"/>
            <a:ext cx="85725" cy="914400"/>
            <a:chOff x="3086100" y="2133600"/>
            <a:chExt cx="76200" cy="914400"/>
          </a:xfrm>
        </p:grpSpPr>
        <p:sp>
          <p:nvSpPr>
            <p:cNvPr id="8" name="object 8"/>
            <p:cNvSpPr/>
            <p:nvPr/>
          </p:nvSpPr>
          <p:spPr>
            <a:xfrm>
              <a:off x="3124200" y="2133600"/>
              <a:ext cx="0" cy="844550"/>
            </a:xfrm>
            <a:custGeom>
              <a:avLst/>
              <a:gdLst/>
              <a:ahLst/>
              <a:cxnLst/>
              <a:rect l="l" t="t" r="r" b="b"/>
              <a:pathLst>
                <a:path h="844550">
                  <a:moveTo>
                    <a:pt x="0" y="0"/>
                  </a:moveTo>
                  <a:lnTo>
                    <a:pt x="0" y="844550"/>
                  </a:lnTo>
                </a:path>
              </a:pathLst>
            </a:custGeom>
            <a:ln w="8890">
              <a:solidFill>
                <a:srgbClr val="000000"/>
              </a:solidFill>
            </a:ln>
          </p:spPr>
          <p:txBody>
            <a:bodyPr wrap="square" lIns="0" tIns="0" rIns="0" bIns="0" rtlCol="0"/>
            <a:lstStyle/>
            <a:p>
              <a:endParaRPr/>
            </a:p>
          </p:txBody>
        </p:sp>
        <p:sp>
          <p:nvSpPr>
            <p:cNvPr id="9" name="object 9"/>
            <p:cNvSpPr/>
            <p:nvPr/>
          </p:nvSpPr>
          <p:spPr>
            <a:xfrm>
              <a:off x="3086100" y="2973069"/>
              <a:ext cx="76200" cy="74930"/>
            </a:xfrm>
            <a:custGeom>
              <a:avLst/>
              <a:gdLst/>
              <a:ahLst/>
              <a:cxnLst/>
              <a:rect l="l" t="t" r="r" b="b"/>
              <a:pathLst>
                <a:path w="76200" h="74930">
                  <a:moveTo>
                    <a:pt x="76200" y="0"/>
                  </a:moveTo>
                  <a:lnTo>
                    <a:pt x="0" y="0"/>
                  </a:lnTo>
                  <a:lnTo>
                    <a:pt x="38100" y="74929"/>
                  </a:lnTo>
                  <a:lnTo>
                    <a:pt x="76200" y="0"/>
                  </a:lnTo>
                  <a:close/>
                </a:path>
              </a:pathLst>
            </a:custGeom>
            <a:solidFill>
              <a:srgbClr val="000000"/>
            </a:solidFill>
          </p:spPr>
          <p:txBody>
            <a:bodyPr wrap="square" lIns="0" tIns="0" rIns="0" bIns="0" rtlCol="0"/>
            <a:lstStyle/>
            <a:p>
              <a:endParaRPr/>
            </a:p>
          </p:txBody>
        </p:sp>
      </p:grpSp>
      <p:grpSp>
        <p:nvGrpSpPr>
          <p:cNvPr id="10" name="object 10"/>
          <p:cNvGrpSpPr/>
          <p:nvPr/>
        </p:nvGrpSpPr>
        <p:grpSpPr>
          <a:xfrm>
            <a:off x="4672013" y="3505200"/>
            <a:ext cx="85725" cy="762000"/>
            <a:chOff x="4152900" y="3505200"/>
            <a:chExt cx="76200" cy="762000"/>
          </a:xfrm>
        </p:grpSpPr>
        <p:sp>
          <p:nvSpPr>
            <p:cNvPr id="11" name="object 11"/>
            <p:cNvSpPr/>
            <p:nvPr/>
          </p:nvSpPr>
          <p:spPr>
            <a:xfrm>
              <a:off x="4191000" y="3505200"/>
              <a:ext cx="0" cy="690880"/>
            </a:xfrm>
            <a:custGeom>
              <a:avLst/>
              <a:gdLst/>
              <a:ahLst/>
              <a:cxnLst/>
              <a:rect l="l" t="t" r="r" b="b"/>
              <a:pathLst>
                <a:path h="690879">
                  <a:moveTo>
                    <a:pt x="0" y="0"/>
                  </a:moveTo>
                  <a:lnTo>
                    <a:pt x="0" y="690880"/>
                  </a:lnTo>
                </a:path>
              </a:pathLst>
            </a:custGeom>
            <a:ln w="8890">
              <a:solidFill>
                <a:srgbClr val="000000"/>
              </a:solidFill>
            </a:ln>
          </p:spPr>
          <p:txBody>
            <a:bodyPr wrap="square" lIns="0" tIns="0" rIns="0" bIns="0" rtlCol="0"/>
            <a:lstStyle/>
            <a:p>
              <a:endParaRPr/>
            </a:p>
          </p:txBody>
        </p:sp>
        <p:sp>
          <p:nvSpPr>
            <p:cNvPr id="12" name="object 12"/>
            <p:cNvSpPr/>
            <p:nvPr/>
          </p:nvSpPr>
          <p:spPr>
            <a:xfrm>
              <a:off x="4152900" y="4191000"/>
              <a:ext cx="76200" cy="76200"/>
            </a:xfrm>
            <a:custGeom>
              <a:avLst/>
              <a:gdLst/>
              <a:ahLst/>
              <a:cxnLst/>
              <a:rect l="l" t="t" r="r" b="b"/>
              <a:pathLst>
                <a:path w="76200" h="76200">
                  <a:moveTo>
                    <a:pt x="76200" y="0"/>
                  </a:moveTo>
                  <a:lnTo>
                    <a:pt x="0" y="0"/>
                  </a:lnTo>
                  <a:lnTo>
                    <a:pt x="38100" y="76200"/>
                  </a:lnTo>
                  <a:lnTo>
                    <a:pt x="76200" y="0"/>
                  </a:lnTo>
                  <a:close/>
                </a:path>
              </a:pathLst>
            </a:custGeom>
            <a:solidFill>
              <a:srgbClr val="000000"/>
            </a:solidFill>
          </p:spPr>
          <p:txBody>
            <a:bodyPr wrap="square" lIns="0" tIns="0" rIns="0" bIns="0" rtlCol="0"/>
            <a:lstStyle/>
            <a:p>
              <a:endParaRPr/>
            </a:p>
          </p:txBody>
        </p:sp>
      </p:grpSp>
      <p:grpSp>
        <p:nvGrpSpPr>
          <p:cNvPr id="13" name="object 13"/>
          <p:cNvGrpSpPr/>
          <p:nvPr/>
        </p:nvGrpSpPr>
        <p:grpSpPr>
          <a:xfrm>
            <a:off x="6386513" y="5334000"/>
            <a:ext cx="85725" cy="609600"/>
            <a:chOff x="5676900" y="5334000"/>
            <a:chExt cx="76200" cy="609600"/>
          </a:xfrm>
        </p:grpSpPr>
        <p:sp>
          <p:nvSpPr>
            <p:cNvPr id="14" name="object 14"/>
            <p:cNvSpPr/>
            <p:nvPr/>
          </p:nvSpPr>
          <p:spPr>
            <a:xfrm>
              <a:off x="5715000" y="5334000"/>
              <a:ext cx="0" cy="538480"/>
            </a:xfrm>
            <a:custGeom>
              <a:avLst/>
              <a:gdLst/>
              <a:ahLst/>
              <a:cxnLst/>
              <a:rect l="l" t="t" r="r" b="b"/>
              <a:pathLst>
                <a:path h="538479">
                  <a:moveTo>
                    <a:pt x="0" y="0"/>
                  </a:moveTo>
                  <a:lnTo>
                    <a:pt x="0" y="538480"/>
                  </a:lnTo>
                </a:path>
              </a:pathLst>
            </a:custGeom>
            <a:ln w="8890">
              <a:solidFill>
                <a:srgbClr val="000000"/>
              </a:solidFill>
            </a:ln>
          </p:spPr>
          <p:txBody>
            <a:bodyPr wrap="square" lIns="0" tIns="0" rIns="0" bIns="0" rtlCol="0"/>
            <a:lstStyle/>
            <a:p>
              <a:endParaRPr/>
            </a:p>
          </p:txBody>
        </p:sp>
        <p:sp>
          <p:nvSpPr>
            <p:cNvPr id="15" name="object 15"/>
            <p:cNvSpPr/>
            <p:nvPr/>
          </p:nvSpPr>
          <p:spPr>
            <a:xfrm>
              <a:off x="5676900" y="5867400"/>
              <a:ext cx="76200" cy="76200"/>
            </a:xfrm>
            <a:custGeom>
              <a:avLst/>
              <a:gdLst/>
              <a:ahLst/>
              <a:cxnLst/>
              <a:rect l="l" t="t" r="r" b="b"/>
              <a:pathLst>
                <a:path w="76200" h="76200">
                  <a:moveTo>
                    <a:pt x="76200" y="0"/>
                  </a:moveTo>
                  <a:lnTo>
                    <a:pt x="0" y="0"/>
                  </a:lnTo>
                  <a:lnTo>
                    <a:pt x="38100" y="76200"/>
                  </a:lnTo>
                  <a:lnTo>
                    <a:pt x="76200" y="0"/>
                  </a:lnTo>
                  <a:close/>
                </a:path>
              </a:pathLst>
            </a:custGeom>
            <a:solidFill>
              <a:srgbClr val="000000"/>
            </a:solidFill>
          </p:spPr>
          <p:txBody>
            <a:bodyPr wrap="square" lIns="0" tIns="0" rIns="0" bIns="0" rtlCol="0"/>
            <a:lstStyle/>
            <a:p>
              <a:endParaRPr/>
            </a:p>
          </p:txBody>
        </p:sp>
      </p:grpSp>
      <p:grpSp>
        <p:nvGrpSpPr>
          <p:cNvPr id="16" name="object 16"/>
          <p:cNvGrpSpPr/>
          <p:nvPr/>
        </p:nvGrpSpPr>
        <p:grpSpPr>
          <a:xfrm>
            <a:off x="5614988" y="4724400"/>
            <a:ext cx="85725" cy="152400"/>
            <a:chOff x="4991100" y="4724400"/>
            <a:chExt cx="76200" cy="152400"/>
          </a:xfrm>
        </p:grpSpPr>
        <p:sp>
          <p:nvSpPr>
            <p:cNvPr id="17" name="object 17"/>
            <p:cNvSpPr/>
            <p:nvPr/>
          </p:nvSpPr>
          <p:spPr>
            <a:xfrm>
              <a:off x="5029200" y="4724400"/>
              <a:ext cx="0" cy="82550"/>
            </a:xfrm>
            <a:custGeom>
              <a:avLst/>
              <a:gdLst/>
              <a:ahLst/>
              <a:cxnLst/>
              <a:rect l="l" t="t" r="r" b="b"/>
              <a:pathLst>
                <a:path h="82550">
                  <a:moveTo>
                    <a:pt x="0" y="0"/>
                  </a:moveTo>
                  <a:lnTo>
                    <a:pt x="0" y="82550"/>
                  </a:lnTo>
                </a:path>
              </a:pathLst>
            </a:custGeom>
            <a:ln w="8890">
              <a:solidFill>
                <a:srgbClr val="000000"/>
              </a:solidFill>
            </a:ln>
          </p:spPr>
          <p:txBody>
            <a:bodyPr wrap="square" lIns="0" tIns="0" rIns="0" bIns="0" rtlCol="0"/>
            <a:lstStyle/>
            <a:p>
              <a:endParaRPr/>
            </a:p>
          </p:txBody>
        </p:sp>
        <p:sp>
          <p:nvSpPr>
            <p:cNvPr id="18" name="object 18"/>
            <p:cNvSpPr/>
            <p:nvPr/>
          </p:nvSpPr>
          <p:spPr>
            <a:xfrm>
              <a:off x="4991100" y="4801869"/>
              <a:ext cx="76200" cy="74930"/>
            </a:xfrm>
            <a:custGeom>
              <a:avLst/>
              <a:gdLst/>
              <a:ahLst/>
              <a:cxnLst/>
              <a:rect l="l" t="t" r="r" b="b"/>
              <a:pathLst>
                <a:path w="76200" h="74929">
                  <a:moveTo>
                    <a:pt x="76200" y="0"/>
                  </a:moveTo>
                  <a:lnTo>
                    <a:pt x="0" y="0"/>
                  </a:lnTo>
                  <a:lnTo>
                    <a:pt x="38100" y="74929"/>
                  </a:lnTo>
                  <a:lnTo>
                    <a:pt x="76200" y="0"/>
                  </a:lnTo>
                  <a:close/>
                </a:path>
              </a:pathLst>
            </a:custGeom>
            <a:solidFill>
              <a:srgbClr val="000000"/>
            </a:solidFill>
          </p:spPr>
          <p:txBody>
            <a:bodyPr wrap="square" lIns="0" tIns="0" rIns="0" bIns="0" rtlCol="0"/>
            <a:lstStyle/>
            <a:p>
              <a:endParaRPr/>
            </a:p>
          </p:txBody>
        </p:sp>
      </p:gr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408681" y="155037"/>
            <a:ext cx="4020819" cy="505267"/>
          </a:xfrm>
          <a:prstGeom prst="rect">
            <a:avLst/>
          </a:prstGeom>
        </p:spPr>
        <p:txBody>
          <a:bodyPr vert="horz" wrap="square" lIns="0" tIns="12700" rIns="0" bIns="0" rtlCol="0">
            <a:spAutoFit/>
          </a:bodyPr>
          <a:lstStyle/>
          <a:p>
            <a:pPr marL="12700" algn="ctr">
              <a:lnSpc>
                <a:spcPct val="100000"/>
              </a:lnSpc>
              <a:spcBef>
                <a:spcPts val="100"/>
              </a:spcBef>
            </a:pPr>
            <a:r>
              <a:rPr sz="3200" b="0" dirty="0">
                <a:latin typeface="Algerian" pitchFamily="82" charset="0"/>
              </a:rPr>
              <a:t>DAGMAR Process</a:t>
            </a:r>
          </a:p>
        </p:txBody>
      </p:sp>
      <p:sp>
        <p:nvSpPr>
          <p:cNvPr id="8" name="object 8"/>
          <p:cNvSpPr txBox="1"/>
          <p:nvPr/>
        </p:nvSpPr>
        <p:spPr>
          <a:xfrm>
            <a:off x="750570" y="1029970"/>
            <a:ext cx="9084945" cy="5589543"/>
          </a:xfrm>
          <a:prstGeom prst="rect">
            <a:avLst/>
          </a:prstGeom>
        </p:spPr>
        <p:txBody>
          <a:bodyPr vert="horz" wrap="square" lIns="0" tIns="12700" rIns="0" bIns="0" rtlCol="0">
            <a:spAutoFit/>
          </a:bodyPr>
          <a:lstStyle/>
          <a:p>
            <a:pPr marL="12700">
              <a:lnSpc>
                <a:spcPct val="100000"/>
              </a:lnSpc>
              <a:spcBef>
                <a:spcPts val="100"/>
              </a:spcBef>
              <a:buFont typeface="Wingdings" pitchFamily="2" charset="2"/>
              <a:buChar char="v"/>
            </a:pPr>
            <a:r>
              <a:rPr sz="2400" dirty="0">
                <a:latin typeface="Times New Roman" pitchFamily="18" charset="0"/>
                <a:cs typeface="Times New Roman" pitchFamily="18" charset="0"/>
              </a:rPr>
              <a:t>The whole </a:t>
            </a:r>
            <a:r>
              <a:rPr sz="2400" spc="-5" dirty="0">
                <a:latin typeface="Times New Roman" pitchFamily="18" charset="0"/>
                <a:cs typeface="Times New Roman" pitchFamily="18" charset="0"/>
              </a:rPr>
              <a:t>communication process is </a:t>
            </a:r>
            <a:r>
              <a:rPr sz="2400" dirty="0">
                <a:latin typeface="Times New Roman" pitchFamily="18" charset="0"/>
                <a:cs typeface="Times New Roman" pitchFamily="18" charset="0"/>
              </a:rPr>
              <a:t>a bit </a:t>
            </a:r>
            <a:r>
              <a:rPr sz="2400" spc="-5" dirty="0">
                <a:latin typeface="Times New Roman" pitchFamily="18" charset="0"/>
                <a:cs typeface="Times New Roman" pitchFamily="18" charset="0"/>
              </a:rPr>
              <a:t>more</a:t>
            </a:r>
            <a:r>
              <a:rPr sz="2400" spc="-15" dirty="0">
                <a:latin typeface="Times New Roman" pitchFamily="18" charset="0"/>
                <a:cs typeface="Times New Roman" pitchFamily="18" charset="0"/>
              </a:rPr>
              <a:t> </a:t>
            </a:r>
            <a:r>
              <a:rPr sz="2400" spc="-5" dirty="0">
                <a:latin typeface="Times New Roman" pitchFamily="18" charset="0"/>
                <a:cs typeface="Times New Roman" pitchFamily="18" charset="0"/>
              </a:rPr>
              <a:t>complex.</a:t>
            </a:r>
            <a:endParaRPr sz="2400" dirty="0">
              <a:latin typeface="Times New Roman" pitchFamily="18" charset="0"/>
              <a:cs typeface="Times New Roman" pitchFamily="18" charset="0"/>
            </a:endParaRPr>
          </a:p>
          <a:p>
            <a:pPr marL="12700" marR="258445">
              <a:lnSpc>
                <a:spcPct val="169700"/>
              </a:lnSpc>
              <a:spcBef>
                <a:spcPts val="560"/>
              </a:spcBef>
              <a:buFont typeface="Wingdings" pitchFamily="2" charset="2"/>
              <a:buChar char="v"/>
            </a:pPr>
            <a:r>
              <a:rPr sz="2400" spc="-5" dirty="0">
                <a:latin typeface="Times New Roman" pitchFamily="18" charset="0"/>
                <a:cs typeface="Times New Roman" pitchFamily="18" charset="0"/>
              </a:rPr>
              <a:t>Under different circumstances, process may differ slightly, but the  basic concept revolves around </a:t>
            </a:r>
            <a:r>
              <a:rPr sz="2400" dirty="0">
                <a:latin typeface="Times New Roman" pitchFamily="18" charset="0"/>
                <a:cs typeface="Times New Roman" pitchFamily="18" charset="0"/>
              </a:rPr>
              <a:t>what </a:t>
            </a:r>
            <a:r>
              <a:rPr sz="2400" spc="-5" dirty="0">
                <a:latin typeface="Times New Roman" pitchFamily="18" charset="0"/>
                <a:cs typeface="Times New Roman" pitchFamily="18" charset="0"/>
              </a:rPr>
              <a:t>is mentioned in above.</a:t>
            </a:r>
            <a:endParaRPr sz="2400" dirty="0">
              <a:latin typeface="Times New Roman" pitchFamily="18" charset="0"/>
              <a:cs typeface="Times New Roman" pitchFamily="18" charset="0"/>
            </a:endParaRPr>
          </a:p>
          <a:p>
            <a:pPr marL="12700" marR="626745">
              <a:lnSpc>
                <a:spcPct val="170100"/>
              </a:lnSpc>
              <a:spcBef>
                <a:spcPts val="540"/>
              </a:spcBef>
              <a:buFont typeface="Wingdings" pitchFamily="2" charset="2"/>
              <a:buChar char="v"/>
            </a:pPr>
            <a:r>
              <a:rPr sz="2400" dirty="0">
                <a:latin typeface="Times New Roman" pitchFamily="18" charset="0"/>
                <a:cs typeface="Times New Roman" pitchFamily="18" charset="0"/>
              </a:rPr>
              <a:t>The </a:t>
            </a:r>
            <a:r>
              <a:rPr sz="2400" spc="-10" dirty="0">
                <a:latin typeface="Times New Roman" pitchFamily="18" charset="0"/>
                <a:cs typeface="Times New Roman" pitchFamily="18" charset="0"/>
              </a:rPr>
              <a:t>DAGMAR </a:t>
            </a:r>
            <a:r>
              <a:rPr sz="2400" spc="-5" dirty="0">
                <a:latin typeface="Times New Roman" pitchFamily="18" charset="0"/>
                <a:cs typeface="Times New Roman" pitchFamily="18" charset="0"/>
              </a:rPr>
              <a:t>approach emphasizes the communication task of  advertising.</a:t>
            </a:r>
            <a:endParaRPr sz="2400" dirty="0">
              <a:latin typeface="Times New Roman" pitchFamily="18" charset="0"/>
              <a:cs typeface="Times New Roman" pitchFamily="18" charset="0"/>
            </a:endParaRPr>
          </a:p>
          <a:p>
            <a:pPr marL="12700" marR="1429385">
              <a:lnSpc>
                <a:spcPct val="170100"/>
              </a:lnSpc>
              <a:spcBef>
                <a:spcPts val="535"/>
              </a:spcBef>
              <a:buFont typeface="Wingdings" pitchFamily="2" charset="2"/>
              <a:buChar char="v"/>
            </a:pPr>
            <a:r>
              <a:rPr sz="2400" dirty="0">
                <a:latin typeface="Times New Roman" pitchFamily="18" charset="0"/>
                <a:cs typeface="Times New Roman" pitchFamily="18" charset="0"/>
              </a:rPr>
              <a:t>The </a:t>
            </a:r>
            <a:r>
              <a:rPr sz="2400" spc="-5" dirty="0">
                <a:latin typeface="Times New Roman" pitchFamily="18" charset="0"/>
                <a:cs typeface="Times New Roman" pitchFamily="18" charset="0"/>
              </a:rPr>
              <a:t>second important concept of the approach is that the  advertising goal be</a:t>
            </a:r>
            <a:r>
              <a:rPr sz="2400" dirty="0">
                <a:latin typeface="Times New Roman" pitchFamily="18" charset="0"/>
                <a:cs typeface="Times New Roman" pitchFamily="18" charset="0"/>
              </a:rPr>
              <a:t> </a:t>
            </a:r>
            <a:r>
              <a:rPr sz="2400" spc="-5" dirty="0">
                <a:latin typeface="Times New Roman" pitchFamily="18" charset="0"/>
                <a:cs typeface="Times New Roman" pitchFamily="18" charset="0"/>
              </a:rPr>
              <a:t>specific.</a:t>
            </a:r>
            <a:endParaRPr sz="2400" dirty="0">
              <a:latin typeface="Times New Roman" pitchFamily="18" charset="0"/>
              <a:cs typeface="Times New Roman" pitchFamily="18" charset="0"/>
            </a:endParaRPr>
          </a:p>
          <a:p>
            <a:pPr marL="12700" marR="5080">
              <a:lnSpc>
                <a:spcPct val="170100"/>
              </a:lnSpc>
              <a:spcBef>
                <a:spcPts val="540"/>
              </a:spcBef>
              <a:buFont typeface="Wingdings" pitchFamily="2" charset="2"/>
              <a:buChar char="v"/>
            </a:pPr>
            <a:r>
              <a:rPr sz="2400" spc="-5" dirty="0">
                <a:latin typeface="Times New Roman" pitchFamily="18" charset="0"/>
                <a:cs typeface="Times New Roman" pitchFamily="18" charset="0"/>
              </a:rPr>
              <a:t>Goal should be </a:t>
            </a:r>
            <a:r>
              <a:rPr sz="2400" dirty="0">
                <a:latin typeface="Times New Roman" pitchFamily="18" charset="0"/>
                <a:cs typeface="Times New Roman" pitchFamily="18" charset="0"/>
              </a:rPr>
              <a:t>a </a:t>
            </a:r>
            <a:r>
              <a:rPr sz="2400" spc="-5" dirty="0">
                <a:latin typeface="Times New Roman" pitchFamily="18" charset="0"/>
                <a:cs typeface="Times New Roman" pitchFamily="18" charset="0"/>
              </a:rPr>
              <a:t>written, measurable task involving </a:t>
            </a:r>
            <a:r>
              <a:rPr sz="2400" dirty="0">
                <a:latin typeface="Times New Roman" pitchFamily="18" charset="0"/>
                <a:cs typeface="Times New Roman" pitchFamily="18" charset="0"/>
              </a:rPr>
              <a:t>a </a:t>
            </a:r>
            <a:r>
              <a:rPr sz="2400" spc="-5" dirty="0">
                <a:latin typeface="Times New Roman" pitchFamily="18" charset="0"/>
                <a:cs typeface="Times New Roman" pitchFamily="18" charset="0"/>
              </a:rPr>
              <a:t>starting point,  </a:t>
            </a:r>
            <a:r>
              <a:rPr sz="2400" dirty="0">
                <a:latin typeface="Times New Roman" pitchFamily="18" charset="0"/>
                <a:cs typeface="Times New Roman" pitchFamily="18" charset="0"/>
              </a:rPr>
              <a:t>a </a:t>
            </a:r>
            <a:r>
              <a:rPr sz="2400" spc="-5" dirty="0">
                <a:latin typeface="Times New Roman" pitchFamily="18" charset="0"/>
                <a:cs typeface="Times New Roman" pitchFamily="18" charset="0"/>
              </a:rPr>
              <a:t>defined audience, and </a:t>
            </a:r>
            <a:r>
              <a:rPr sz="2400" dirty="0">
                <a:latin typeface="Times New Roman" pitchFamily="18" charset="0"/>
                <a:cs typeface="Times New Roman" pitchFamily="18" charset="0"/>
              </a:rPr>
              <a:t>a </a:t>
            </a:r>
            <a:r>
              <a:rPr sz="2400" spc="-5" dirty="0">
                <a:latin typeface="Times New Roman" pitchFamily="18" charset="0"/>
                <a:cs typeface="Times New Roman" pitchFamily="18" charset="0"/>
              </a:rPr>
              <a:t>fixed time period.</a:t>
            </a:r>
            <a:endParaRPr sz="2400" dirty="0">
              <a:latin typeface="Times New Roman" pitchFamily="18" charset="0"/>
              <a:cs typeface="Times New Roman" pitchFamily="18" charset="0"/>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143125" y="155037"/>
            <a:ext cx="5415280" cy="505267"/>
          </a:xfrm>
          <a:prstGeom prst="rect">
            <a:avLst/>
          </a:prstGeom>
        </p:spPr>
        <p:txBody>
          <a:bodyPr vert="horz" wrap="square" lIns="0" tIns="12700" rIns="0" bIns="0" rtlCol="0">
            <a:spAutoFit/>
          </a:bodyPr>
          <a:lstStyle/>
          <a:p>
            <a:pPr marL="12700" algn="ctr">
              <a:lnSpc>
                <a:spcPct val="100000"/>
              </a:lnSpc>
              <a:spcBef>
                <a:spcPts val="100"/>
              </a:spcBef>
            </a:pPr>
            <a:r>
              <a:rPr sz="3200" b="0" dirty="0">
                <a:latin typeface="Algerian" pitchFamily="82" charset="0"/>
              </a:rPr>
              <a:t>A Measurable Objective</a:t>
            </a:r>
          </a:p>
        </p:txBody>
      </p:sp>
      <p:sp>
        <p:nvSpPr>
          <p:cNvPr id="8" name="object 8"/>
          <p:cNvSpPr txBox="1"/>
          <p:nvPr/>
        </p:nvSpPr>
        <p:spPr>
          <a:xfrm>
            <a:off x="266700" y="795019"/>
            <a:ext cx="9677400" cy="5782673"/>
          </a:xfrm>
          <a:prstGeom prst="rect">
            <a:avLst/>
          </a:prstGeom>
        </p:spPr>
        <p:txBody>
          <a:bodyPr vert="horz" wrap="square" lIns="0" tIns="12700" rIns="0" bIns="0" rtlCol="0">
            <a:spAutoFit/>
          </a:bodyPr>
          <a:lstStyle/>
          <a:p>
            <a:pPr marL="12700" marR="1169670">
              <a:lnSpc>
                <a:spcPct val="150000"/>
              </a:lnSpc>
              <a:spcBef>
                <a:spcPts val="100"/>
              </a:spcBef>
              <a:buFont typeface="Wingdings" pitchFamily="2" charset="2"/>
              <a:buChar char="v"/>
            </a:pPr>
            <a:r>
              <a:rPr sz="2400" dirty="0">
                <a:latin typeface="Times New Roman" pitchFamily="18" charset="0"/>
                <a:cs typeface="Times New Roman" pitchFamily="18" charset="0"/>
              </a:rPr>
              <a:t>The </a:t>
            </a:r>
            <a:r>
              <a:rPr sz="2400" spc="-10" dirty="0">
                <a:latin typeface="Times New Roman" pitchFamily="18" charset="0"/>
                <a:cs typeface="Times New Roman" pitchFamily="18" charset="0"/>
              </a:rPr>
              <a:t>DAGMAR </a:t>
            </a:r>
            <a:r>
              <a:rPr sz="2400" spc="-5" dirty="0">
                <a:latin typeface="Times New Roman" pitchFamily="18" charset="0"/>
                <a:cs typeface="Times New Roman" pitchFamily="18" charset="0"/>
              </a:rPr>
              <a:t>approach sounds impractical once </a:t>
            </a:r>
            <a:r>
              <a:rPr sz="2400" spc="5" dirty="0">
                <a:latin typeface="Times New Roman" pitchFamily="18" charset="0"/>
                <a:cs typeface="Times New Roman" pitchFamily="18" charset="0"/>
              </a:rPr>
              <a:t>we </a:t>
            </a:r>
            <a:r>
              <a:rPr sz="2400" spc="-5" dirty="0">
                <a:latin typeface="Times New Roman" pitchFamily="18" charset="0"/>
                <a:cs typeface="Times New Roman" pitchFamily="18" charset="0"/>
              </a:rPr>
              <a:t>talk of  measurements,</a:t>
            </a:r>
            <a:r>
              <a:rPr lang="en-US" sz="2400" spc="-5" dirty="0">
                <a:latin typeface="Times New Roman" pitchFamily="18" charset="0"/>
                <a:cs typeface="Times New Roman" pitchFamily="18" charset="0"/>
              </a:rPr>
              <a:t> </a:t>
            </a:r>
            <a:r>
              <a:rPr sz="2400" spc="-5" dirty="0">
                <a:latin typeface="Times New Roman" pitchFamily="18" charset="0"/>
                <a:cs typeface="Times New Roman" pitchFamily="18" charset="0"/>
              </a:rPr>
              <a:t> </a:t>
            </a:r>
            <a:r>
              <a:rPr sz="2400" spc="-10" dirty="0">
                <a:latin typeface="Times New Roman" pitchFamily="18" charset="0"/>
                <a:cs typeface="Times New Roman" pitchFamily="18" charset="0"/>
              </a:rPr>
              <a:t>surveys, </a:t>
            </a:r>
            <a:r>
              <a:rPr sz="2400" spc="-5" dirty="0">
                <a:latin typeface="Times New Roman" pitchFamily="18" charset="0"/>
                <a:cs typeface="Times New Roman" pitchFamily="18" charset="0"/>
              </a:rPr>
              <a:t>questionnaires and all that</a:t>
            </a:r>
            <a:r>
              <a:rPr sz="2400" spc="10" dirty="0">
                <a:latin typeface="Times New Roman" pitchFamily="18" charset="0"/>
                <a:cs typeface="Times New Roman" pitchFamily="18" charset="0"/>
              </a:rPr>
              <a:t> </a:t>
            </a:r>
            <a:r>
              <a:rPr sz="2400" spc="-5" dirty="0">
                <a:latin typeface="Times New Roman" pitchFamily="18" charset="0"/>
                <a:cs typeface="Times New Roman" pitchFamily="18" charset="0"/>
              </a:rPr>
              <a:t>stuff.</a:t>
            </a:r>
            <a:endParaRPr sz="2400" dirty="0">
              <a:latin typeface="Times New Roman" pitchFamily="18" charset="0"/>
              <a:cs typeface="Times New Roman" pitchFamily="18" charset="0"/>
            </a:endParaRPr>
          </a:p>
          <a:p>
            <a:pPr marL="12700" marR="5080">
              <a:lnSpc>
                <a:spcPct val="149800"/>
              </a:lnSpc>
              <a:spcBef>
                <a:spcPts val="555"/>
              </a:spcBef>
              <a:buFont typeface="Wingdings" pitchFamily="2" charset="2"/>
              <a:buChar char="v"/>
            </a:pPr>
            <a:r>
              <a:rPr sz="2400" dirty="0">
                <a:latin typeface="Times New Roman" pitchFamily="18" charset="0"/>
                <a:cs typeface="Times New Roman" pitchFamily="18" charset="0"/>
              </a:rPr>
              <a:t>The </a:t>
            </a:r>
            <a:r>
              <a:rPr sz="2400" spc="-5" dirty="0">
                <a:latin typeface="Times New Roman" pitchFamily="18" charset="0"/>
                <a:cs typeface="Times New Roman" pitchFamily="18" charset="0"/>
              </a:rPr>
              <a:t>approach emphasizes the importance of objectives, </a:t>
            </a:r>
            <a:r>
              <a:rPr sz="2400" spc="5" dirty="0">
                <a:latin typeface="Times New Roman" pitchFamily="18" charset="0"/>
                <a:cs typeface="Times New Roman" pitchFamily="18" charset="0"/>
              </a:rPr>
              <a:t>we </a:t>
            </a:r>
            <a:r>
              <a:rPr sz="2400" spc="-5" dirty="0">
                <a:latin typeface="Times New Roman" pitchFamily="18" charset="0"/>
                <a:cs typeface="Times New Roman" pitchFamily="18" charset="0"/>
              </a:rPr>
              <a:t>must  have some form of measurement to indicate the effectiveness of the  advertising </a:t>
            </a:r>
            <a:r>
              <a:rPr sz="2400" dirty="0">
                <a:latin typeface="Times New Roman" pitchFamily="18" charset="0"/>
                <a:cs typeface="Times New Roman" pitchFamily="18" charset="0"/>
              </a:rPr>
              <a:t>/ </a:t>
            </a:r>
            <a:r>
              <a:rPr lang="en-US" sz="2400" dirty="0">
                <a:latin typeface="Times New Roman" pitchFamily="18" charset="0"/>
                <a:cs typeface="Times New Roman" pitchFamily="18" charset="0"/>
              </a:rPr>
              <a:t> </a:t>
            </a:r>
            <a:r>
              <a:rPr sz="2400" spc="-5" dirty="0">
                <a:latin typeface="Times New Roman" pitchFamily="18" charset="0"/>
                <a:cs typeface="Times New Roman" pitchFamily="18" charset="0"/>
              </a:rPr>
              <a:t>promotional</a:t>
            </a:r>
            <a:r>
              <a:rPr sz="2400" dirty="0">
                <a:latin typeface="Times New Roman" pitchFamily="18" charset="0"/>
                <a:cs typeface="Times New Roman" pitchFamily="18" charset="0"/>
              </a:rPr>
              <a:t> </a:t>
            </a:r>
            <a:r>
              <a:rPr sz="2400" spc="-5" dirty="0">
                <a:latin typeface="Times New Roman" pitchFamily="18" charset="0"/>
                <a:cs typeface="Times New Roman" pitchFamily="18" charset="0"/>
              </a:rPr>
              <a:t>campaign.</a:t>
            </a:r>
            <a:endParaRPr sz="2400" dirty="0">
              <a:latin typeface="Times New Roman" pitchFamily="18" charset="0"/>
              <a:cs typeface="Times New Roman" pitchFamily="18" charset="0"/>
            </a:endParaRPr>
          </a:p>
          <a:p>
            <a:pPr marL="12700" marR="1405255">
              <a:lnSpc>
                <a:spcPct val="170800"/>
              </a:lnSpc>
              <a:buFont typeface="Wingdings" pitchFamily="2" charset="2"/>
              <a:buChar char="v"/>
            </a:pPr>
            <a:r>
              <a:rPr sz="2400" spc="-5" dirty="0">
                <a:latin typeface="Times New Roman" pitchFamily="18" charset="0"/>
                <a:cs typeface="Times New Roman" pitchFamily="18" charset="0"/>
              </a:rPr>
              <a:t>For any promotional campaign</a:t>
            </a:r>
            <a:r>
              <a:rPr lang="en-US" sz="2400" spc="-5" dirty="0">
                <a:latin typeface="Times New Roman" pitchFamily="18" charset="0"/>
                <a:cs typeface="Times New Roman" pitchFamily="18" charset="0"/>
              </a:rPr>
              <a:t> </a:t>
            </a:r>
            <a:r>
              <a:rPr sz="2400" spc="-5" dirty="0">
                <a:latin typeface="Times New Roman" pitchFamily="18" charset="0"/>
                <a:cs typeface="Times New Roman" pitchFamily="18" charset="0"/>
              </a:rPr>
              <a:t>, </a:t>
            </a:r>
            <a:r>
              <a:rPr sz="2400" dirty="0">
                <a:latin typeface="Times New Roman" pitchFamily="18" charset="0"/>
                <a:cs typeface="Times New Roman" pitchFamily="18" charset="0"/>
              </a:rPr>
              <a:t>it </a:t>
            </a:r>
            <a:r>
              <a:rPr sz="2400" spc="-5" dirty="0">
                <a:latin typeface="Times New Roman" pitchFamily="18" charset="0"/>
                <a:cs typeface="Times New Roman" pitchFamily="18" charset="0"/>
              </a:rPr>
              <a:t>must have an objective.  </a:t>
            </a:r>
            <a:r>
              <a:rPr sz="2400" spc="-10" dirty="0">
                <a:latin typeface="Times New Roman" pitchFamily="18" charset="0"/>
                <a:cs typeface="Times New Roman" pitchFamily="18" charset="0"/>
              </a:rPr>
              <a:t>And </a:t>
            </a:r>
            <a:r>
              <a:rPr sz="2400" spc="-5" dirty="0">
                <a:latin typeface="Times New Roman" pitchFamily="18" charset="0"/>
                <a:cs typeface="Times New Roman" pitchFamily="18" charset="0"/>
              </a:rPr>
              <a:t>an objective that is</a:t>
            </a:r>
            <a:r>
              <a:rPr sz="2400" spc="15" dirty="0">
                <a:latin typeface="Times New Roman" pitchFamily="18" charset="0"/>
                <a:cs typeface="Times New Roman" pitchFamily="18" charset="0"/>
              </a:rPr>
              <a:t> </a:t>
            </a:r>
            <a:r>
              <a:rPr sz="2400" spc="-5" dirty="0">
                <a:latin typeface="Times New Roman" pitchFamily="18" charset="0"/>
                <a:cs typeface="Times New Roman" pitchFamily="18" charset="0"/>
              </a:rPr>
              <a:t>measurable.</a:t>
            </a:r>
            <a:endParaRPr sz="2400" dirty="0">
              <a:latin typeface="Times New Roman" pitchFamily="18" charset="0"/>
              <a:cs typeface="Times New Roman" pitchFamily="18" charset="0"/>
            </a:endParaRPr>
          </a:p>
          <a:p>
            <a:pPr marL="12700" marR="530860">
              <a:lnSpc>
                <a:spcPct val="150000"/>
              </a:lnSpc>
              <a:spcBef>
                <a:spcPts val="540"/>
              </a:spcBef>
              <a:buFont typeface="Wingdings" pitchFamily="2" charset="2"/>
              <a:buChar char="v"/>
            </a:pPr>
            <a:r>
              <a:rPr sz="2400" spc="-5" dirty="0">
                <a:latin typeface="Times New Roman" pitchFamily="18" charset="0"/>
                <a:cs typeface="Times New Roman" pitchFamily="18" charset="0"/>
              </a:rPr>
              <a:t>For </a:t>
            </a:r>
            <a:r>
              <a:rPr sz="2400" dirty="0">
                <a:latin typeface="Times New Roman" pitchFamily="18" charset="0"/>
                <a:cs typeface="Times New Roman" pitchFamily="18" charset="0"/>
              </a:rPr>
              <a:t>a </a:t>
            </a:r>
            <a:r>
              <a:rPr sz="2400" spc="-5" dirty="0">
                <a:latin typeface="Times New Roman" pitchFamily="18" charset="0"/>
                <a:cs typeface="Times New Roman" pitchFamily="18" charset="0"/>
              </a:rPr>
              <a:t>yellow page advertisement, the measurement could </a:t>
            </a:r>
            <a:r>
              <a:rPr sz="2400" dirty="0">
                <a:latin typeface="Times New Roman" pitchFamily="18" charset="0"/>
                <a:cs typeface="Times New Roman" pitchFamily="18" charset="0"/>
              </a:rPr>
              <a:t>be </a:t>
            </a:r>
            <a:r>
              <a:rPr sz="2400" spc="-5" dirty="0">
                <a:latin typeface="Times New Roman" pitchFamily="18" charset="0"/>
                <a:cs typeface="Times New Roman" pitchFamily="18" charset="0"/>
              </a:rPr>
              <a:t>the  number </a:t>
            </a:r>
            <a:r>
              <a:rPr sz="2400" dirty="0">
                <a:latin typeface="Times New Roman" pitchFamily="18" charset="0"/>
                <a:cs typeface="Times New Roman" pitchFamily="18" charset="0"/>
              </a:rPr>
              <a:t>of </a:t>
            </a:r>
            <a:r>
              <a:rPr sz="2400" spc="-5" dirty="0">
                <a:latin typeface="Times New Roman" pitchFamily="18" charset="0"/>
                <a:cs typeface="Times New Roman" pitchFamily="18" charset="0"/>
              </a:rPr>
              <a:t>phone calls received before and after the </a:t>
            </a:r>
            <a:r>
              <a:rPr sz="2400" dirty="0">
                <a:latin typeface="Times New Roman" pitchFamily="18" charset="0"/>
                <a:cs typeface="Times New Roman" pitchFamily="18" charset="0"/>
              </a:rPr>
              <a:t>ad was  </a:t>
            </a:r>
            <a:r>
              <a:rPr sz="2400" spc="-5" dirty="0">
                <a:latin typeface="Times New Roman" pitchFamily="18" charset="0"/>
                <a:cs typeface="Times New Roman" pitchFamily="18" charset="0"/>
              </a:rPr>
              <a:t>published or the number of referrals through </a:t>
            </a:r>
            <a:r>
              <a:rPr sz="2400" spc="-10" dirty="0">
                <a:latin typeface="Times New Roman" pitchFamily="18" charset="0"/>
                <a:cs typeface="Times New Roman" pitchFamily="18" charset="0"/>
              </a:rPr>
              <a:t>yellow</a:t>
            </a:r>
            <a:r>
              <a:rPr sz="2400" spc="35" dirty="0">
                <a:latin typeface="Times New Roman" pitchFamily="18" charset="0"/>
                <a:cs typeface="Times New Roman" pitchFamily="18" charset="0"/>
              </a:rPr>
              <a:t> </a:t>
            </a:r>
            <a:r>
              <a:rPr sz="2400" spc="-5" dirty="0">
                <a:latin typeface="Times New Roman" pitchFamily="18" charset="0"/>
                <a:cs typeface="Times New Roman" pitchFamily="18" charset="0"/>
              </a:rPr>
              <a:t>pages.</a:t>
            </a:r>
            <a:endParaRPr sz="2400" dirty="0">
              <a:latin typeface="Times New Roman" pitchFamily="18" charset="0"/>
              <a:cs typeface="Times New Roman" pitchFamily="18" charset="0"/>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314575" y="228601"/>
            <a:ext cx="5843905" cy="505267"/>
          </a:xfrm>
          <a:prstGeom prst="rect">
            <a:avLst/>
          </a:prstGeom>
        </p:spPr>
        <p:txBody>
          <a:bodyPr vert="horz" wrap="square" lIns="0" tIns="12700" rIns="0" bIns="0" rtlCol="0">
            <a:spAutoFit/>
          </a:bodyPr>
          <a:lstStyle/>
          <a:p>
            <a:pPr marL="12700" algn="ctr">
              <a:lnSpc>
                <a:spcPct val="100000"/>
              </a:lnSpc>
              <a:spcBef>
                <a:spcPts val="100"/>
              </a:spcBef>
            </a:pPr>
            <a:r>
              <a:rPr sz="3200" b="0" spc="-120" dirty="0">
                <a:latin typeface="Algerian" pitchFamily="82" charset="0"/>
              </a:rPr>
              <a:t>A </a:t>
            </a:r>
            <a:r>
              <a:rPr sz="3200" b="0" spc="-229" dirty="0">
                <a:latin typeface="Algerian" pitchFamily="82" charset="0"/>
              </a:rPr>
              <a:t>Measurable</a:t>
            </a:r>
            <a:r>
              <a:rPr sz="3200" b="0" spc="-315" dirty="0">
                <a:latin typeface="Algerian" pitchFamily="82" charset="0"/>
              </a:rPr>
              <a:t> </a:t>
            </a:r>
            <a:r>
              <a:rPr sz="3200" b="0" spc="-195" dirty="0">
                <a:latin typeface="Algerian" pitchFamily="82" charset="0"/>
              </a:rPr>
              <a:t>Objective</a:t>
            </a:r>
          </a:p>
        </p:txBody>
      </p:sp>
      <p:sp>
        <p:nvSpPr>
          <p:cNvPr id="4" name="object 4"/>
          <p:cNvSpPr/>
          <p:nvPr/>
        </p:nvSpPr>
        <p:spPr>
          <a:xfrm>
            <a:off x="877569" y="2070102"/>
            <a:ext cx="151130" cy="151129"/>
          </a:xfrm>
          <a:prstGeom prst="rect">
            <a:avLst/>
          </a:prstGeom>
          <a:blipFill>
            <a:blip r:embed="rId2" cstate="print"/>
            <a:stretch>
              <a:fillRect/>
            </a:stretch>
          </a:blipFill>
        </p:spPr>
        <p:txBody>
          <a:bodyPr wrap="square" lIns="0" tIns="0" rIns="0" bIns="0" rtlCol="0"/>
          <a:lstStyle/>
          <a:p>
            <a:endParaRPr/>
          </a:p>
        </p:txBody>
      </p:sp>
      <p:sp>
        <p:nvSpPr>
          <p:cNvPr id="6" name="object 6"/>
          <p:cNvSpPr/>
          <p:nvPr/>
        </p:nvSpPr>
        <p:spPr>
          <a:xfrm>
            <a:off x="877569" y="4132579"/>
            <a:ext cx="151130" cy="151130"/>
          </a:xfrm>
          <a:prstGeom prst="rect">
            <a:avLst/>
          </a:prstGeom>
          <a:blipFill>
            <a:blip r:embed="rId2" cstate="print"/>
            <a:stretch>
              <a:fillRect/>
            </a:stretch>
          </a:blipFill>
        </p:spPr>
        <p:txBody>
          <a:bodyPr wrap="square" lIns="0" tIns="0" rIns="0" bIns="0" rtlCol="0"/>
          <a:lstStyle/>
          <a:p>
            <a:endParaRPr/>
          </a:p>
        </p:txBody>
      </p:sp>
      <p:sp>
        <p:nvSpPr>
          <p:cNvPr id="7" name="object 7"/>
          <p:cNvSpPr txBox="1"/>
          <p:nvPr/>
        </p:nvSpPr>
        <p:spPr>
          <a:xfrm>
            <a:off x="750569" y="1254759"/>
            <a:ext cx="8949690" cy="3183564"/>
          </a:xfrm>
          <a:prstGeom prst="rect">
            <a:avLst/>
          </a:prstGeom>
        </p:spPr>
        <p:txBody>
          <a:bodyPr vert="horz" wrap="square" lIns="0" tIns="12700" rIns="0" bIns="0" rtlCol="0">
            <a:spAutoFit/>
          </a:bodyPr>
          <a:lstStyle/>
          <a:p>
            <a:pPr marL="12700">
              <a:lnSpc>
                <a:spcPct val="100000"/>
              </a:lnSpc>
              <a:spcBef>
                <a:spcPts val="100"/>
              </a:spcBef>
            </a:pPr>
            <a:r>
              <a:rPr sz="2200" dirty="0">
                <a:latin typeface="Times New Roman" pitchFamily="18" charset="0"/>
                <a:cs typeface="Times New Roman" pitchFamily="18" charset="0"/>
              </a:rPr>
              <a:t>The </a:t>
            </a:r>
            <a:r>
              <a:rPr sz="2200" spc="-5" dirty="0">
                <a:latin typeface="Times New Roman" pitchFamily="18" charset="0"/>
                <a:cs typeface="Times New Roman" pitchFamily="18" charset="0"/>
              </a:rPr>
              <a:t>measurable objective must be written, clear and</a:t>
            </a:r>
            <a:r>
              <a:rPr sz="2200" spc="35" dirty="0">
                <a:latin typeface="Times New Roman" pitchFamily="18" charset="0"/>
                <a:cs typeface="Times New Roman" pitchFamily="18" charset="0"/>
              </a:rPr>
              <a:t> </a:t>
            </a:r>
            <a:r>
              <a:rPr sz="2200" spc="-5" dirty="0">
                <a:latin typeface="Times New Roman" pitchFamily="18" charset="0"/>
                <a:cs typeface="Times New Roman" pitchFamily="18" charset="0"/>
              </a:rPr>
              <a:t>unambiguous.</a:t>
            </a:r>
            <a:endParaRPr sz="2200" dirty="0">
              <a:latin typeface="Times New Roman" pitchFamily="18" charset="0"/>
              <a:cs typeface="Times New Roman" pitchFamily="18" charset="0"/>
            </a:endParaRPr>
          </a:p>
          <a:p>
            <a:pPr marL="412115" marR="516255">
              <a:lnSpc>
                <a:spcPct val="190900"/>
              </a:lnSpc>
              <a:spcBef>
                <a:spcPts val="560"/>
              </a:spcBef>
            </a:pPr>
            <a:r>
              <a:rPr sz="2200" spc="-5" dirty="0">
                <a:latin typeface="Times New Roman" pitchFamily="18" charset="0"/>
                <a:cs typeface="Times New Roman" pitchFamily="18" charset="0"/>
              </a:rPr>
              <a:t>Goals like 'Improve store image‘ </a:t>
            </a:r>
            <a:r>
              <a:rPr sz="2200" dirty="0">
                <a:latin typeface="Times New Roman" pitchFamily="18" charset="0"/>
                <a:cs typeface="Times New Roman" pitchFamily="18" charset="0"/>
              </a:rPr>
              <a:t>/ </a:t>
            </a:r>
            <a:r>
              <a:rPr sz="2200" spc="-5" dirty="0">
                <a:latin typeface="Times New Roman" pitchFamily="18" charset="0"/>
                <a:cs typeface="Times New Roman" pitchFamily="18" charset="0"/>
              </a:rPr>
              <a:t>Increase awareness </a:t>
            </a:r>
            <a:r>
              <a:rPr sz="2200" dirty="0">
                <a:latin typeface="Times New Roman" pitchFamily="18" charset="0"/>
                <a:cs typeface="Times New Roman" pitchFamily="18" charset="0"/>
              </a:rPr>
              <a:t>of </a:t>
            </a:r>
            <a:r>
              <a:rPr sz="2200" spc="-5" dirty="0">
                <a:latin typeface="Times New Roman" pitchFamily="18" charset="0"/>
                <a:cs typeface="Times New Roman" pitchFamily="18" charset="0"/>
              </a:rPr>
              <a:t>our  store' etc are too vague and do not lead to</a:t>
            </a:r>
            <a:r>
              <a:rPr sz="2200" spc="10" dirty="0">
                <a:latin typeface="Times New Roman" pitchFamily="18" charset="0"/>
                <a:cs typeface="Times New Roman" pitchFamily="18" charset="0"/>
              </a:rPr>
              <a:t> </a:t>
            </a:r>
            <a:r>
              <a:rPr sz="2200" spc="-5" dirty="0">
                <a:latin typeface="Times New Roman" pitchFamily="18" charset="0"/>
                <a:cs typeface="Times New Roman" pitchFamily="18" charset="0"/>
              </a:rPr>
              <a:t>anywhere.</a:t>
            </a:r>
            <a:endParaRPr sz="2200" dirty="0">
              <a:latin typeface="Times New Roman" pitchFamily="18" charset="0"/>
              <a:cs typeface="Times New Roman" pitchFamily="18" charset="0"/>
            </a:endParaRPr>
          </a:p>
          <a:p>
            <a:pPr>
              <a:lnSpc>
                <a:spcPct val="100000"/>
              </a:lnSpc>
              <a:spcBef>
                <a:spcPts val="25"/>
              </a:spcBef>
            </a:pPr>
            <a:endParaRPr sz="2550" dirty="0">
              <a:latin typeface="Times New Roman" pitchFamily="18" charset="0"/>
              <a:cs typeface="Times New Roman" pitchFamily="18" charset="0"/>
            </a:endParaRPr>
          </a:p>
          <a:p>
            <a:pPr marL="12700">
              <a:lnSpc>
                <a:spcPct val="100000"/>
              </a:lnSpc>
            </a:pPr>
            <a:r>
              <a:rPr sz="2200" dirty="0">
                <a:latin typeface="Times New Roman" pitchFamily="18" charset="0"/>
                <a:cs typeface="Times New Roman" pitchFamily="18" charset="0"/>
              </a:rPr>
              <a:t>A </a:t>
            </a:r>
            <a:r>
              <a:rPr sz="2200" spc="-5" dirty="0">
                <a:latin typeface="Times New Roman" pitchFamily="18" charset="0"/>
                <a:cs typeface="Times New Roman" pitchFamily="18" charset="0"/>
              </a:rPr>
              <a:t>good starting point to </a:t>
            </a:r>
            <a:r>
              <a:rPr sz="2200" dirty="0">
                <a:latin typeface="Times New Roman" pitchFamily="18" charset="0"/>
                <a:cs typeface="Times New Roman" pitchFamily="18" charset="0"/>
              </a:rPr>
              <a:t>work </a:t>
            </a:r>
            <a:r>
              <a:rPr sz="2200" spc="-5" dirty="0">
                <a:latin typeface="Times New Roman" pitchFamily="18" charset="0"/>
                <a:cs typeface="Times New Roman" pitchFamily="18" charset="0"/>
              </a:rPr>
              <a:t>on the goal </a:t>
            </a:r>
            <a:r>
              <a:rPr sz="2200" dirty="0">
                <a:latin typeface="Times New Roman" pitchFamily="18" charset="0"/>
                <a:cs typeface="Times New Roman" pitchFamily="18" charset="0"/>
              </a:rPr>
              <a:t>would</a:t>
            </a:r>
            <a:r>
              <a:rPr sz="2200" spc="-20" dirty="0">
                <a:latin typeface="Times New Roman" pitchFamily="18" charset="0"/>
                <a:cs typeface="Times New Roman" pitchFamily="18" charset="0"/>
              </a:rPr>
              <a:t> </a:t>
            </a:r>
            <a:r>
              <a:rPr sz="2200" spc="-5" dirty="0">
                <a:latin typeface="Times New Roman" pitchFamily="18" charset="0"/>
                <a:cs typeface="Times New Roman" pitchFamily="18" charset="0"/>
              </a:rPr>
              <a:t>be:</a:t>
            </a:r>
            <a:endParaRPr sz="2200" dirty="0">
              <a:latin typeface="Times New Roman" pitchFamily="18" charset="0"/>
              <a:cs typeface="Times New Roman" pitchFamily="18" charset="0"/>
            </a:endParaRPr>
          </a:p>
          <a:p>
            <a:pPr>
              <a:lnSpc>
                <a:spcPct val="100000"/>
              </a:lnSpc>
              <a:spcBef>
                <a:spcPts val="30"/>
              </a:spcBef>
            </a:pPr>
            <a:endParaRPr sz="2550" dirty="0">
              <a:latin typeface="Times New Roman" pitchFamily="18" charset="0"/>
              <a:cs typeface="Times New Roman" pitchFamily="18" charset="0"/>
            </a:endParaRPr>
          </a:p>
          <a:p>
            <a:pPr marL="412115">
              <a:lnSpc>
                <a:spcPct val="100000"/>
              </a:lnSpc>
            </a:pPr>
            <a:r>
              <a:rPr sz="2200" i="1" spc="-5" dirty="0">
                <a:latin typeface="Times New Roman" pitchFamily="18" charset="0"/>
                <a:cs typeface="Times New Roman" pitchFamily="18" charset="0"/>
              </a:rPr>
              <a:t>Increase awareness </a:t>
            </a:r>
            <a:r>
              <a:rPr sz="2200" i="1" dirty="0">
                <a:latin typeface="Times New Roman" pitchFamily="18" charset="0"/>
                <a:cs typeface="Times New Roman" pitchFamily="18" charset="0"/>
              </a:rPr>
              <a:t>of </a:t>
            </a:r>
            <a:r>
              <a:rPr sz="2200" i="1" spc="-5" dirty="0">
                <a:latin typeface="Times New Roman" pitchFamily="18" charset="0"/>
                <a:cs typeface="Times New Roman" pitchFamily="18" charset="0"/>
              </a:rPr>
              <a:t>our store </a:t>
            </a:r>
            <a:r>
              <a:rPr sz="2200" i="1" dirty="0">
                <a:latin typeface="Times New Roman" pitchFamily="18" charset="0"/>
                <a:cs typeface="Times New Roman" pitchFamily="18" charset="0"/>
              </a:rPr>
              <a:t>by</a:t>
            </a:r>
            <a:r>
              <a:rPr sz="2200" i="1" spc="-10" dirty="0">
                <a:latin typeface="Times New Roman" pitchFamily="18" charset="0"/>
                <a:cs typeface="Times New Roman" pitchFamily="18" charset="0"/>
              </a:rPr>
              <a:t> </a:t>
            </a:r>
            <a:r>
              <a:rPr sz="2200" i="1" spc="-5" dirty="0">
                <a:latin typeface="Times New Roman" pitchFamily="18" charset="0"/>
                <a:cs typeface="Times New Roman" pitchFamily="18" charset="0"/>
              </a:rPr>
              <a:t>10%</a:t>
            </a:r>
            <a:endParaRPr sz="2200" dirty="0">
              <a:latin typeface="Times New Roman" pitchFamily="18" charset="0"/>
              <a:cs typeface="Times New Roman" pitchFamily="18" charset="0"/>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628776" y="155037"/>
            <a:ext cx="6199505" cy="505267"/>
          </a:xfrm>
          <a:prstGeom prst="rect">
            <a:avLst/>
          </a:prstGeom>
        </p:spPr>
        <p:txBody>
          <a:bodyPr vert="horz" wrap="square" lIns="0" tIns="12700" rIns="0" bIns="0" rtlCol="0">
            <a:spAutoFit/>
          </a:bodyPr>
          <a:lstStyle/>
          <a:p>
            <a:pPr marL="12700" algn="ctr">
              <a:lnSpc>
                <a:spcPct val="100000"/>
              </a:lnSpc>
              <a:spcBef>
                <a:spcPts val="100"/>
              </a:spcBef>
            </a:pPr>
            <a:r>
              <a:rPr sz="3200" b="0" dirty="0">
                <a:latin typeface="Algerian" pitchFamily="82" charset="0"/>
              </a:rPr>
              <a:t>A Conceivable Benchmark</a:t>
            </a:r>
          </a:p>
        </p:txBody>
      </p:sp>
      <p:sp>
        <p:nvSpPr>
          <p:cNvPr id="9" name="object 9"/>
          <p:cNvSpPr txBox="1"/>
          <p:nvPr/>
        </p:nvSpPr>
        <p:spPr>
          <a:xfrm>
            <a:off x="342900" y="880110"/>
            <a:ext cx="9772650" cy="4097788"/>
          </a:xfrm>
          <a:prstGeom prst="rect">
            <a:avLst/>
          </a:prstGeom>
        </p:spPr>
        <p:txBody>
          <a:bodyPr vert="horz" wrap="square" lIns="0" tIns="148590" rIns="0" bIns="0" rtlCol="0">
            <a:spAutoFit/>
          </a:bodyPr>
          <a:lstStyle/>
          <a:p>
            <a:pPr marL="12700">
              <a:lnSpc>
                <a:spcPct val="100000"/>
              </a:lnSpc>
              <a:spcBef>
                <a:spcPts val="1170"/>
              </a:spcBef>
              <a:buFont typeface="Wingdings" pitchFamily="2" charset="2"/>
              <a:buChar char="v"/>
            </a:pPr>
            <a:r>
              <a:rPr sz="2200" dirty="0">
                <a:latin typeface="Times New Roman" pitchFamily="18" charset="0"/>
                <a:cs typeface="Times New Roman" pitchFamily="18" charset="0"/>
              </a:rPr>
              <a:t>When </a:t>
            </a:r>
            <a:r>
              <a:rPr sz="2200" spc="5" dirty="0">
                <a:latin typeface="Times New Roman" pitchFamily="18" charset="0"/>
                <a:cs typeface="Times New Roman" pitchFamily="18" charset="0"/>
              </a:rPr>
              <a:t>we </a:t>
            </a:r>
            <a:r>
              <a:rPr sz="2200" spc="-5" dirty="0">
                <a:latin typeface="Times New Roman" pitchFamily="18" charset="0"/>
                <a:cs typeface="Times New Roman" pitchFamily="18" charset="0"/>
              </a:rPr>
              <a:t>talk of measurement, </a:t>
            </a:r>
            <a:r>
              <a:rPr sz="2200" dirty="0">
                <a:latin typeface="Times New Roman" pitchFamily="18" charset="0"/>
                <a:cs typeface="Times New Roman" pitchFamily="18" charset="0"/>
              </a:rPr>
              <a:t>its </a:t>
            </a:r>
            <a:r>
              <a:rPr sz="2200" spc="-5" dirty="0">
                <a:latin typeface="Times New Roman" pitchFamily="18" charset="0"/>
                <a:cs typeface="Times New Roman" pitchFamily="18" charset="0"/>
              </a:rPr>
              <a:t>both current and</a:t>
            </a:r>
            <a:r>
              <a:rPr sz="2200" spc="-20" dirty="0">
                <a:latin typeface="Times New Roman" pitchFamily="18" charset="0"/>
                <a:cs typeface="Times New Roman" pitchFamily="18" charset="0"/>
              </a:rPr>
              <a:t> </a:t>
            </a:r>
            <a:r>
              <a:rPr sz="2200" spc="-5" dirty="0">
                <a:latin typeface="Times New Roman" pitchFamily="18" charset="0"/>
                <a:cs typeface="Times New Roman" pitchFamily="18" charset="0"/>
              </a:rPr>
              <a:t>future.</a:t>
            </a:r>
            <a:endParaRPr sz="2200" dirty="0">
              <a:latin typeface="Times New Roman" pitchFamily="18" charset="0"/>
              <a:cs typeface="Times New Roman" pitchFamily="18" charset="0"/>
            </a:endParaRPr>
          </a:p>
          <a:p>
            <a:pPr marL="12700" marR="128905">
              <a:lnSpc>
                <a:spcPct val="120100"/>
              </a:lnSpc>
              <a:spcBef>
                <a:spcPts val="540"/>
              </a:spcBef>
              <a:buFont typeface="Wingdings" pitchFamily="2" charset="2"/>
              <a:buChar char="v"/>
            </a:pPr>
            <a:r>
              <a:rPr sz="2200" spc="5" dirty="0">
                <a:latin typeface="Times New Roman" pitchFamily="18" charset="0"/>
                <a:cs typeface="Times New Roman" pitchFamily="18" charset="0"/>
              </a:rPr>
              <a:t>We </a:t>
            </a:r>
            <a:r>
              <a:rPr sz="2200" spc="-5" dirty="0">
                <a:latin typeface="Times New Roman" pitchFamily="18" charset="0"/>
                <a:cs typeface="Times New Roman" pitchFamily="18" charset="0"/>
              </a:rPr>
              <a:t>must, first, know </a:t>
            </a:r>
            <a:r>
              <a:rPr sz="2200" dirty="0">
                <a:latin typeface="Times New Roman" pitchFamily="18" charset="0"/>
                <a:cs typeface="Times New Roman" pitchFamily="18" charset="0"/>
              </a:rPr>
              <a:t>where </a:t>
            </a:r>
            <a:r>
              <a:rPr sz="2200" spc="5" dirty="0">
                <a:latin typeface="Times New Roman" pitchFamily="18" charset="0"/>
                <a:cs typeface="Times New Roman" pitchFamily="18" charset="0"/>
              </a:rPr>
              <a:t>we </a:t>
            </a:r>
            <a:r>
              <a:rPr sz="2200" spc="-5" dirty="0">
                <a:latin typeface="Times New Roman" pitchFamily="18" charset="0"/>
                <a:cs typeface="Times New Roman" pitchFamily="18" charset="0"/>
              </a:rPr>
              <a:t>stand </a:t>
            </a:r>
            <a:r>
              <a:rPr sz="2200" dirty="0">
                <a:latin typeface="Times New Roman" pitchFamily="18" charset="0"/>
                <a:cs typeface="Times New Roman" pitchFamily="18" charset="0"/>
              </a:rPr>
              <a:t>now, </a:t>
            </a:r>
            <a:r>
              <a:rPr sz="2200" spc="-5" dirty="0">
                <a:latin typeface="Times New Roman" pitchFamily="18" charset="0"/>
                <a:cs typeface="Times New Roman" pitchFamily="18" charset="0"/>
              </a:rPr>
              <a:t>and know </a:t>
            </a:r>
            <a:r>
              <a:rPr sz="2200" dirty="0">
                <a:latin typeface="Times New Roman" pitchFamily="18" charset="0"/>
                <a:cs typeface="Times New Roman" pitchFamily="18" charset="0"/>
              </a:rPr>
              <a:t>in </a:t>
            </a:r>
            <a:r>
              <a:rPr sz="2200" spc="-5" dirty="0">
                <a:latin typeface="Times New Roman" pitchFamily="18" charset="0"/>
                <a:cs typeface="Times New Roman" pitchFamily="18" charset="0"/>
              </a:rPr>
              <a:t>quantitative  terms.</a:t>
            </a:r>
            <a:endParaRPr sz="2200" dirty="0">
              <a:latin typeface="Times New Roman" pitchFamily="18" charset="0"/>
              <a:cs typeface="Times New Roman" pitchFamily="18" charset="0"/>
            </a:endParaRPr>
          </a:p>
          <a:p>
            <a:pPr marL="12700" marR="1130935">
              <a:lnSpc>
                <a:spcPct val="120100"/>
              </a:lnSpc>
              <a:spcBef>
                <a:spcPts val="535"/>
              </a:spcBef>
              <a:buFont typeface="Wingdings" pitchFamily="2" charset="2"/>
              <a:buChar char="v"/>
            </a:pPr>
            <a:r>
              <a:rPr sz="2200" dirty="0">
                <a:latin typeface="Times New Roman" pitchFamily="18" charset="0"/>
                <a:cs typeface="Times New Roman" pitchFamily="18" charset="0"/>
              </a:rPr>
              <a:t>The </a:t>
            </a:r>
            <a:r>
              <a:rPr sz="2200" spc="-5" dirty="0">
                <a:latin typeface="Times New Roman" pitchFamily="18" charset="0"/>
                <a:cs typeface="Times New Roman" pitchFamily="18" charset="0"/>
              </a:rPr>
              <a:t>current position is </a:t>
            </a:r>
            <a:r>
              <a:rPr sz="2200" spc="-10" dirty="0">
                <a:latin typeface="Times New Roman" pitchFamily="18" charset="0"/>
                <a:cs typeface="Times New Roman" pitchFamily="18" charset="0"/>
              </a:rPr>
              <a:t>your </a:t>
            </a:r>
            <a:r>
              <a:rPr sz="2200" spc="-5" dirty="0">
                <a:latin typeface="Times New Roman" pitchFamily="18" charset="0"/>
                <a:cs typeface="Times New Roman" pitchFamily="18" charset="0"/>
              </a:rPr>
              <a:t>starting point </a:t>
            </a:r>
            <a:r>
              <a:rPr sz="2200" dirty="0">
                <a:latin typeface="Times New Roman" pitchFamily="18" charset="0"/>
                <a:cs typeface="Times New Roman" pitchFamily="18" charset="0"/>
              </a:rPr>
              <a:t>which will </a:t>
            </a:r>
            <a:r>
              <a:rPr sz="2200" spc="-5" dirty="0">
                <a:latin typeface="Times New Roman" pitchFamily="18" charset="0"/>
                <a:cs typeface="Times New Roman" pitchFamily="18" charset="0"/>
              </a:rPr>
              <a:t>help </a:t>
            </a:r>
            <a:r>
              <a:rPr sz="2200" dirty="0">
                <a:latin typeface="Times New Roman" pitchFamily="18" charset="0"/>
                <a:cs typeface="Times New Roman" pitchFamily="18" charset="0"/>
              </a:rPr>
              <a:t>in  </a:t>
            </a:r>
            <a:r>
              <a:rPr sz="2200" spc="-5" dirty="0">
                <a:latin typeface="Times New Roman" pitchFamily="18" charset="0"/>
                <a:cs typeface="Times New Roman" pitchFamily="18" charset="0"/>
              </a:rPr>
              <a:t>establishing </a:t>
            </a:r>
            <a:r>
              <a:rPr sz="2200" dirty="0">
                <a:latin typeface="Times New Roman" pitchFamily="18" charset="0"/>
                <a:cs typeface="Times New Roman" pitchFamily="18" charset="0"/>
              </a:rPr>
              <a:t>a </a:t>
            </a:r>
            <a:r>
              <a:rPr sz="2200" spc="-5" dirty="0">
                <a:latin typeface="Times New Roman" pitchFamily="18" charset="0"/>
                <a:cs typeface="Times New Roman" pitchFamily="18" charset="0"/>
              </a:rPr>
              <a:t>goal and selecting </a:t>
            </a:r>
            <a:r>
              <a:rPr sz="2200" dirty="0">
                <a:latin typeface="Times New Roman" pitchFamily="18" charset="0"/>
                <a:cs typeface="Times New Roman" pitchFamily="18" charset="0"/>
              </a:rPr>
              <a:t>a </a:t>
            </a:r>
            <a:r>
              <a:rPr sz="2200" spc="-5" dirty="0">
                <a:latin typeface="Times New Roman" pitchFamily="18" charset="0"/>
                <a:cs typeface="Times New Roman" pitchFamily="18" charset="0"/>
              </a:rPr>
              <a:t>campaign to reach</a:t>
            </a:r>
            <a:r>
              <a:rPr sz="2200" spc="-15" dirty="0">
                <a:latin typeface="Times New Roman" pitchFamily="18" charset="0"/>
                <a:cs typeface="Times New Roman" pitchFamily="18" charset="0"/>
              </a:rPr>
              <a:t> </a:t>
            </a:r>
            <a:r>
              <a:rPr sz="2200" dirty="0">
                <a:latin typeface="Times New Roman" pitchFamily="18" charset="0"/>
                <a:cs typeface="Times New Roman" pitchFamily="18" charset="0"/>
              </a:rPr>
              <a:t>it.</a:t>
            </a:r>
          </a:p>
          <a:p>
            <a:pPr marL="12700" marR="5080">
              <a:lnSpc>
                <a:spcPct val="119700"/>
              </a:lnSpc>
              <a:spcBef>
                <a:spcPts val="560"/>
              </a:spcBef>
              <a:buFont typeface="Wingdings" pitchFamily="2" charset="2"/>
              <a:buChar char="v"/>
            </a:pPr>
            <a:r>
              <a:rPr sz="2200" spc="-5" dirty="0">
                <a:latin typeface="Times New Roman" pitchFamily="18" charset="0"/>
                <a:cs typeface="Times New Roman" pitchFamily="18" charset="0"/>
              </a:rPr>
              <a:t>Getting more customer into </a:t>
            </a:r>
            <a:r>
              <a:rPr sz="2200" spc="-10" dirty="0">
                <a:latin typeface="Times New Roman" pitchFamily="18" charset="0"/>
                <a:cs typeface="Times New Roman" pitchFamily="18" charset="0"/>
              </a:rPr>
              <a:t>your </a:t>
            </a:r>
            <a:r>
              <a:rPr sz="2200" spc="-5" dirty="0">
                <a:latin typeface="Times New Roman" pitchFamily="18" charset="0"/>
                <a:cs typeface="Times New Roman" pitchFamily="18" charset="0"/>
              </a:rPr>
              <a:t>store might not be an optimal goal,  if </a:t>
            </a:r>
            <a:r>
              <a:rPr sz="2200" spc="-10" dirty="0">
                <a:latin typeface="Times New Roman" pitchFamily="18" charset="0"/>
                <a:cs typeface="Times New Roman" pitchFamily="18" charset="0"/>
              </a:rPr>
              <a:t>you </a:t>
            </a:r>
            <a:r>
              <a:rPr sz="2200" spc="-5" dirty="0">
                <a:latin typeface="Times New Roman" pitchFamily="18" charset="0"/>
                <a:cs typeface="Times New Roman" pitchFamily="18" charset="0"/>
              </a:rPr>
              <a:t>already </a:t>
            </a:r>
            <a:r>
              <a:rPr sz="2200" spc="-10" dirty="0">
                <a:latin typeface="Times New Roman" pitchFamily="18" charset="0"/>
                <a:cs typeface="Times New Roman" pitchFamily="18" charset="0"/>
              </a:rPr>
              <a:t>receive </a:t>
            </a:r>
            <a:r>
              <a:rPr sz="2200" dirty="0">
                <a:latin typeface="Times New Roman" pitchFamily="18" charset="0"/>
                <a:cs typeface="Times New Roman" pitchFamily="18" charset="0"/>
              </a:rPr>
              <a:t>a </a:t>
            </a:r>
            <a:r>
              <a:rPr sz="2200" spc="-5" dirty="0">
                <a:latin typeface="Times New Roman" pitchFamily="18" charset="0"/>
                <a:cs typeface="Times New Roman" pitchFamily="18" charset="0"/>
              </a:rPr>
              <a:t>large number of visitors.</a:t>
            </a:r>
            <a:endParaRPr sz="2200" dirty="0">
              <a:latin typeface="Times New Roman" pitchFamily="18" charset="0"/>
              <a:cs typeface="Times New Roman" pitchFamily="18" charset="0"/>
            </a:endParaRPr>
          </a:p>
          <a:p>
            <a:pPr marL="12700" marR="381000">
              <a:lnSpc>
                <a:spcPct val="119900"/>
              </a:lnSpc>
              <a:spcBef>
                <a:spcPts val="555"/>
              </a:spcBef>
              <a:buFont typeface="Wingdings" pitchFamily="2" charset="2"/>
              <a:buChar char="v"/>
              <a:tabLst>
                <a:tab pos="756285" algn="l"/>
              </a:tabLst>
            </a:pPr>
            <a:r>
              <a:rPr sz="2200" spc="-5" dirty="0">
                <a:latin typeface="Times New Roman" pitchFamily="18" charset="0"/>
                <a:cs typeface="Times New Roman" pitchFamily="18" charset="0"/>
              </a:rPr>
              <a:t>If </a:t>
            </a:r>
            <a:r>
              <a:rPr sz="2200" spc="-10" dirty="0">
                <a:latin typeface="Times New Roman" pitchFamily="18" charset="0"/>
                <a:cs typeface="Times New Roman" pitchFamily="18" charset="0"/>
              </a:rPr>
              <a:t>you </a:t>
            </a:r>
            <a:r>
              <a:rPr sz="2200" spc="-5" dirty="0">
                <a:latin typeface="Times New Roman" pitchFamily="18" charset="0"/>
                <a:cs typeface="Times New Roman" pitchFamily="18" charset="0"/>
              </a:rPr>
              <a:t>know that already many customers are visiting </a:t>
            </a:r>
            <a:r>
              <a:rPr sz="2200" spc="-10" dirty="0">
                <a:latin typeface="Times New Roman" pitchFamily="18" charset="0"/>
                <a:cs typeface="Times New Roman" pitchFamily="18" charset="0"/>
              </a:rPr>
              <a:t>your </a:t>
            </a:r>
            <a:r>
              <a:rPr sz="2200" spc="-5" dirty="0">
                <a:latin typeface="Times New Roman" pitchFamily="18" charset="0"/>
                <a:cs typeface="Times New Roman" pitchFamily="18" charset="0"/>
              </a:rPr>
              <a:t>store,  then	</a:t>
            </a:r>
            <a:r>
              <a:rPr sz="2200" spc="-10" dirty="0">
                <a:latin typeface="Times New Roman" pitchFamily="18" charset="0"/>
                <a:cs typeface="Times New Roman" pitchFamily="18" charset="0"/>
              </a:rPr>
              <a:t>your </a:t>
            </a:r>
            <a:r>
              <a:rPr sz="2200" spc="-5" dirty="0">
                <a:latin typeface="Times New Roman" pitchFamily="18" charset="0"/>
                <a:cs typeface="Times New Roman" pitchFamily="18" charset="0"/>
              </a:rPr>
              <a:t>advertising can be aimed at converting </a:t>
            </a:r>
            <a:r>
              <a:rPr sz="2200" spc="-10" dirty="0">
                <a:latin typeface="Times New Roman" pitchFamily="18" charset="0"/>
                <a:cs typeface="Times New Roman" pitchFamily="18" charset="0"/>
              </a:rPr>
              <a:t>your </a:t>
            </a:r>
            <a:r>
              <a:rPr sz="2200" spc="-5" dirty="0">
                <a:latin typeface="Times New Roman" pitchFamily="18" charset="0"/>
                <a:cs typeface="Times New Roman" pitchFamily="18" charset="0"/>
              </a:rPr>
              <a:t>visitors to  customers.</a:t>
            </a:r>
            <a:endParaRPr sz="2200" dirty="0">
              <a:latin typeface="Times New Roman" pitchFamily="18" charset="0"/>
              <a:cs typeface="Times New Roman" pitchFamily="18" charset="0"/>
            </a:endParaRPr>
          </a:p>
          <a:p>
            <a:pPr marL="12700" marR="539115">
              <a:lnSpc>
                <a:spcPct val="119700"/>
              </a:lnSpc>
              <a:spcBef>
                <a:spcPts val="560"/>
              </a:spcBef>
              <a:buFont typeface="Wingdings" pitchFamily="2" charset="2"/>
              <a:buChar char="v"/>
            </a:pPr>
            <a:r>
              <a:rPr sz="2200" i="1" spc="-5" dirty="0">
                <a:latin typeface="Times New Roman" pitchFamily="18" charset="0"/>
                <a:cs typeface="Times New Roman" pitchFamily="18" charset="0"/>
              </a:rPr>
              <a:t>Increase awareness </a:t>
            </a:r>
            <a:r>
              <a:rPr sz="2200" i="1" dirty="0">
                <a:latin typeface="Times New Roman" pitchFamily="18" charset="0"/>
                <a:cs typeface="Times New Roman" pitchFamily="18" charset="0"/>
              </a:rPr>
              <a:t>of </a:t>
            </a:r>
            <a:r>
              <a:rPr sz="2200" i="1" spc="-5" dirty="0">
                <a:latin typeface="Times New Roman" pitchFamily="18" charset="0"/>
                <a:cs typeface="Times New Roman" pitchFamily="18" charset="0"/>
              </a:rPr>
              <a:t>our store from the current level </a:t>
            </a:r>
            <a:r>
              <a:rPr sz="2200" i="1" dirty="0">
                <a:latin typeface="Times New Roman" pitchFamily="18" charset="0"/>
                <a:cs typeface="Times New Roman" pitchFamily="18" charset="0"/>
              </a:rPr>
              <a:t>of </a:t>
            </a:r>
            <a:r>
              <a:rPr sz="2200" i="1" spc="-5" dirty="0">
                <a:latin typeface="Times New Roman" pitchFamily="18" charset="0"/>
                <a:cs typeface="Times New Roman" pitchFamily="18" charset="0"/>
              </a:rPr>
              <a:t>20% to  30%</a:t>
            </a:r>
            <a:endParaRPr sz="2200" dirty="0">
              <a:latin typeface="Times New Roman" pitchFamily="18" charset="0"/>
              <a:cs typeface="Times New Roman" pitchFamily="18" charset="0"/>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535430" y="2151121"/>
            <a:ext cx="7206615" cy="505267"/>
          </a:xfrm>
          <a:prstGeom prst="rect">
            <a:avLst/>
          </a:prstGeom>
        </p:spPr>
        <p:txBody>
          <a:bodyPr vert="horz" wrap="square" lIns="0" tIns="12700" rIns="0" bIns="0" rtlCol="0">
            <a:spAutoFit/>
          </a:bodyPr>
          <a:lstStyle/>
          <a:p>
            <a:pPr marL="12700" algn="ctr">
              <a:lnSpc>
                <a:spcPct val="100000"/>
              </a:lnSpc>
              <a:spcBef>
                <a:spcPts val="100"/>
              </a:spcBef>
            </a:pPr>
            <a:r>
              <a:rPr b="0" dirty="0">
                <a:latin typeface="Algerian" pitchFamily="82" charset="0"/>
              </a:rPr>
              <a:t>Other Communication Model</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p:nvPr/>
        </p:nvSpPr>
        <p:spPr>
          <a:xfrm>
            <a:off x="857251" y="838201"/>
            <a:ext cx="8891270" cy="4490973"/>
          </a:xfrm>
          <a:prstGeom prst="rect">
            <a:avLst/>
          </a:prstGeom>
        </p:spPr>
        <p:txBody>
          <a:bodyPr vert="horz" wrap="square" lIns="0" tIns="12700" rIns="0" bIns="0" rtlCol="0">
            <a:spAutoFit/>
          </a:bodyPr>
          <a:lstStyle/>
          <a:p>
            <a:pPr marL="431165">
              <a:lnSpc>
                <a:spcPct val="100000"/>
              </a:lnSpc>
              <a:spcBef>
                <a:spcPts val="100"/>
              </a:spcBef>
            </a:pPr>
            <a:r>
              <a:rPr sz="2200" dirty="0">
                <a:latin typeface="Times New Roman" pitchFamily="18" charset="0"/>
                <a:cs typeface="Times New Roman" pitchFamily="18" charset="0"/>
              </a:rPr>
              <a:t>A </a:t>
            </a:r>
            <a:r>
              <a:rPr sz="2200" spc="-5" dirty="0">
                <a:latin typeface="Times New Roman" pitchFamily="18" charset="0"/>
                <a:cs typeface="Times New Roman" pitchFamily="18" charset="0"/>
              </a:rPr>
              <a:t>communication model such </a:t>
            </a:r>
            <a:r>
              <a:rPr sz="2200" dirty="0">
                <a:latin typeface="Times New Roman" pitchFamily="18" charset="0"/>
                <a:cs typeface="Times New Roman" pitchFamily="18" charset="0"/>
              </a:rPr>
              <a:t>as </a:t>
            </a:r>
            <a:r>
              <a:rPr sz="2200" spc="-5" dirty="0">
                <a:latin typeface="Times New Roman" pitchFamily="18" charset="0"/>
                <a:cs typeface="Times New Roman" pitchFamily="18" charset="0"/>
              </a:rPr>
              <a:t>the </a:t>
            </a:r>
            <a:r>
              <a:rPr sz="2200" spc="-15" dirty="0">
                <a:latin typeface="Times New Roman" pitchFamily="18" charset="0"/>
                <a:cs typeface="Times New Roman" pitchFamily="18" charset="0"/>
              </a:rPr>
              <a:t>DAGMAR </a:t>
            </a:r>
            <a:r>
              <a:rPr sz="2200" dirty="0">
                <a:latin typeface="Times New Roman" pitchFamily="18" charset="0"/>
                <a:cs typeface="Times New Roman" pitchFamily="18" charset="0"/>
              </a:rPr>
              <a:t>, which </a:t>
            </a:r>
            <a:r>
              <a:rPr sz="2200" spc="-5" dirty="0">
                <a:latin typeface="Times New Roman" pitchFamily="18" charset="0"/>
                <a:cs typeface="Times New Roman" pitchFamily="18" charset="0"/>
              </a:rPr>
              <a:t>implies</a:t>
            </a:r>
            <a:r>
              <a:rPr sz="2200" spc="-30" dirty="0">
                <a:latin typeface="Times New Roman" pitchFamily="18" charset="0"/>
                <a:cs typeface="Times New Roman" pitchFamily="18" charset="0"/>
              </a:rPr>
              <a:t> </a:t>
            </a:r>
            <a:r>
              <a:rPr sz="2200" spc="-5" dirty="0">
                <a:latin typeface="Times New Roman" pitchFamily="18" charset="0"/>
                <a:cs typeface="Times New Roman" pitchFamily="18" charset="0"/>
              </a:rPr>
              <a:t>that</a:t>
            </a:r>
            <a:r>
              <a:rPr lang="en-US" sz="2200" dirty="0">
                <a:latin typeface="Times New Roman" pitchFamily="18" charset="0"/>
                <a:cs typeface="Times New Roman" pitchFamily="18" charset="0"/>
              </a:rPr>
              <a:t> </a:t>
            </a:r>
            <a:r>
              <a:rPr sz="2200" spc="-5" dirty="0">
                <a:latin typeface="Times New Roman" pitchFamily="18" charset="0"/>
                <a:cs typeface="Times New Roman" pitchFamily="18" charset="0"/>
              </a:rPr>
              <a:t>the audience member </a:t>
            </a:r>
            <a:r>
              <a:rPr sz="2200" dirty="0">
                <a:latin typeface="Times New Roman" pitchFamily="18" charset="0"/>
                <a:cs typeface="Times New Roman" pitchFamily="18" charset="0"/>
              </a:rPr>
              <a:t>will </a:t>
            </a:r>
            <a:r>
              <a:rPr sz="2200" spc="-5" dirty="0">
                <a:latin typeface="Times New Roman" pitchFamily="18" charset="0"/>
                <a:cs typeface="Times New Roman" pitchFamily="18" charset="0"/>
              </a:rPr>
              <a:t>sequentially pass through </a:t>
            </a:r>
            <a:r>
              <a:rPr sz="2200" dirty="0">
                <a:latin typeface="Times New Roman" pitchFamily="18" charset="0"/>
                <a:cs typeface="Times New Roman" pitchFamily="18" charset="0"/>
              </a:rPr>
              <a:t>a </a:t>
            </a:r>
            <a:r>
              <a:rPr sz="2200" spc="-5" dirty="0">
                <a:latin typeface="Times New Roman" pitchFamily="18" charset="0"/>
                <a:cs typeface="Times New Roman" pitchFamily="18" charset="0"/>
              </a:rPr>
              <a:t>set of steps,  is termed </a:t>
            </a:r>
            <a:r>
              <a:rPr sz="2200" dirty="0">
                <a:latin typeface="Times New Roman" pitchFamily="18" charset="0"/>
                <a:cs typeface="Times New Roman" pitchFamily="18" charset="0"/>
              </a:rPr>
              <a:t>a </a:t>
            </a:r>
            <a:r>
              <a:rPr sz="2200" spc="-5" dirty="0">
                <a:latin typeface="Times New Roman" pitchFamily="18" charset="0"/>
                <a:cs typeface="Times New Roman" pitchFamily="18" charset="0"/>
              </a:rPr>
              <a:t>hierarchy-of-effects model.</a:t>
            </a:r>
            <a:endParaRPr sz="2200" dirty="0">
              <a:latin typeface="Times New Roman" pitchFamily="18" charset="0"/>
              <a:cs typeface="Times New Roman" pitchFamily="18" charset="0"/>
            </a:endParaRPr>
          </a:p>
          <a:p>
            <a:pPr>
              <a:lnSpc>
                <a:spcPct val="100000"/>
              </a:lnSpc>
              <a:spcBef>
                <a:spcPts val="15"/>
              </a:spcBef>
            </a:pPr>
            <a:endParaRPr sz="2300" dirty="0">
              <a:latin typeface="Times New Roman" pitchFamily="18" charset="0"/>
              <a:cs typeface="Times New Roman" pitchFamily="18" charset="0"/>
            </a:endParaRPr>
          </a:p>
          <a:p>
            <a:pPr marL="431165">
              <a:lnSpc>
                <a:spcPct val="100000"/>
              </a:lnSpc>
            </a:pPr>
            <a:r>
              <a:rPr sz="2200" dirty="0">
                <a:latin typeface="Times New Roman" pitchFamily="18" charset="0"/>
                <a:cs typeface="Times New Roman" pitchFamily="18" charset="0"/>
              </a:rPr>
              <a:t>A </a:t>
            </a:r>
            <a:r>
              <a:rPr sz="2200" spc="-5" dirty="0">
                <a:latin typeface="Times New Roman" pitchFamily="18" charset="0"/>
                <a:cs typeface="Times New Roman" pitchFamily="18" charset="0"/>
              </a:rPr>
              <a:t>host of hierarchy models have been</a:t>
            </a:r>
            <a:r>
              <a:rPr sz="2200" spc="-45" dirty="0">
                <a:latin typeface="Times New Roman" pitchFamily="18" charset="0"/>
                <a:cs typeface="Times New Roman" pitchFamily="18" charset="0"/>
              </a:rPr>
              <a:t> </a:t>
            </a:r>
            <a:r>
              <a:rPr sz="2200" spc="-5" dirty="0">
                <a:latin typeface="Times New Roman" pitchFamily="18" charset="0"/>
                <a:cs typeface="Times New Roman" pitchFamily="18" charset="0"/>
              </a:rPr>
              <a:t>proposed.</a:t>
            </a:r>
            <a:endParaRPr sz="2200" dirty="0">
              <a:latin typeface="Times New Roman" pitchFamily="18" charset="0"/>
              <a:cs typeface="Times New Roman" pitchFamily="18" charset="0"/>
            </a:endParaRPr>
          </a:p>
          <a:p>
            <a:pPr>
              <a:lnSpc>
                <a:spcPct val="100000"/>
              </a:lnSpc>
              <a:spcBef>
                <a:spcPts val="15"/>
              </a:spcBef>
            </a:pPr>
            <a:endParaRPr sz="2300" dirty="0">
              <a:latin typeface="Times New Roman" pitchFamily="18" charset="0"/>
              <a:cs typeface="Times New Roman" pitchFamily="18" charset="0"/>
            </a:endParaRPr>
          </a:p>
          <a:p>
            <a:pPr marL="431800" indent="-419100">
              <a:lnSpc>
                <a:spcPct val="100000"/>
              </a:lnSpc>
              <a:buSzPct val="84090"/>
              <a:buAutoNum type="arabicPeriod"/>
              <a:tabLst>
                <a:tab pos="431165" algn="l"/>
                <a:tab pos="431800" algn="l"/>
              </a:tabLst>
            </a:pPr>
            <a:r>
              <a:rPr sz="2200" spc="-5" dirty="0">
                <a:latin typeface="Times New Roman" pitchFamily="18" charset="0"/>
                <a:cs typeface="Times New Roman" pitchFamily="18" charset="0"/>
              </a:rPr>
              <a:t>Hierarchy of Effects</a:t>
            </a:r>
            <a:r>
              <a:rPr sz="2200" spc="-20" dirty="0">
                <a:latin typeface="Times New Roman" pitchFamily="18" charset="0"/>
                <a:cs typeface="Times New Roman" pitchFamily="18" charset="0"/>
              </a:rPr>
              <a:t> </a:t>
            </a:r>
            <a:r>
              <a:rPr sz="2200" spc="-10" dirty="0">
                <a:latin typeface="Times New Roman" pitchFamily="18" charset="0"/>
                <a:cs typeface="Times New Roman" pitchFamily="18" charset="0"/>
              </a:rPr>
              <a:t>(DAGMAR)</a:t>
            </a:r>
            <a:endParaRPr sz="2200" dirty="0">
              <a:latin typeface="Times New Roman" pitchFamily="18" charset="0"/>
              <a:cs typeface="Times New Roman" pitchFamily="18" charset="0"/>
            </a:endParaRPr>
          </a:p>
          <a:p>
            <a:pPr>
              <a:lnSpc>
                <a:spcPct val="100000"/>
              </a:lnSpc>
              <a:spcBef>
                <a:spcPts val="15"/>
              </a:spcBef>
              <a:buFont typeface="Arial"/>
              <a:buAutoNum type="arabicPeriod"/>
            </a:pPr>
            <a:endParaRPr sz="2300" dirty="0">
              <a:latin typeface="Times New Roman" pitchFamily="18" charset="0"/>
              <a:cs typeface="Times New Roman" pitchFamily="18" charset="0"/>
            </a:endParaRPr>
          </a:p>
          <a:p>
            <a:pPr marL="431800" indent="-419100">
              <a:lnSpc>
                <a:spcPct val="100000"/>
              </a:lnSpc>
              <a:buSzPct val="84090"/>
              <a:buAutoNum type="arabicPeriod"/>
              <a:tabLst>
                <a:tab pos="431165" algn="l"/>
                <a:tab pos="431800" algn="l"/>
              </a:tabLst>
            </a:pPr>
            <a:r>
              <a:rPr sz="2200" spc="-10" dirty="0">
                <a:latin typeface="Times New Roman" pitchFamily="18" charset="0"/>
                <a:cs typeface="Times New Roman" pitchFamily="18" charset="0"/>
              </a:rPr>
              <a:t>AIDA</a:t>
            </a:r>
            <a:r>
              <a:rPr sz="2200" spc="-20" dirty="0">
                <a:latin typeface="Times New Roman" pitchFamily="18" charset="0"/>
                <a:cs typeface="Times New Roman" pitchFamily="18" charset="0"/>
              </a:rPr>
              <a:t> </a:t>
            </a:r>
            <a:r>
              <a:rPr sz="2200" spc="-5" dirty="0">
                <a:latin typeface="Times New Roman" pitchFamily="18" charset="0"/>
                <a:cs typeface="Times New Roman" pitchFamily="18" charset="0"/>
              </a:rPr>
              <a:t>Model</a:t>
            </a:r>
            <a:endParaRPr sz="2200" dirty="0">
              <a:latin typeface="Times New Roman" pitchFamily="18" charset="0"/>
              <a:cs typeface="Times New Roman" pitchFamily="18" charset="0"/>
            </a:endParaRPr>
          </a:p>
          <a:p>
            <a:pPr>
              <a:lnSpc>
                <a:spcPct val="100000"/>
              </a:lnSpc>
              <a:spcBef>
                <a:spcPts val="15"/>
              </a:spcBef>
              <a:buFont typeface="Arial"/>
              <a:buAutoNum type="arabicPeriod"/>
            </a:pPr>
            <a:endParaRPr sz="2300" dirty="0">
              <a:latin typeface="Times New Roman" pitchFamily="18" charset="0"/>
              <a:cs typeface="Times New Roman" pitchFamily="18" charset="0"/>
            </a:endParaRPr>
          </a:p>
          <a:p>
            <a:pPr marL="431800" indent="-419100">
              <a:lnSpc>
                <a:spcPct val="100000"/>
              </a:lnSpc>
              <a:buSzPct val="84090"/>
              <a:buAutoNum type="arabicPeriod"/>
              <a:tabLst>
                <a:tab pos="431165" algn="l"/>
                <a:tab pos="431800" algn="l"/>
              </a:tabLst>
            </a:pPr>
            <a:r>
              <a:rPr sz="2200" spc="-5" dirty="0">
                <a:latin typeface="Times New Roman" pitchFamily="18" charset="0"/>
                <a:cs typeface="Times New Roman" pitchFamily="18" charset="0"/>
              </a:rPr>
              <a:t>New Adopter Hierarchy</a:t>
            </a:r>
            <a:r>
              <a:rPr sz="2200" spc="-25" dirty="0">
                <a:latin typeface="Times New Roman" pitchFamily="18" charset="0"/>
                <a:cs typeface="Times New Roman" pitchFamily="18" charset="0"/>
              </a:rPr>
              <a:t> </a:t>
            </a:r>
            <a:r>
              <a:rPr sz="2200" spc="-5" dirty="0">
                <a:latin typeface="Times New Roman" pitchFamily="18" charset="0"/>
                <a:cs typeface="Times New Roman" pitchFamily="18" charset="0"/>
              </a:rPr>
              <a:t>Model</a:t>
            </a:r>
            <a:endParaRPr sz="2200" dirty="0">
              <a:latin typeface="Times New Roman" pitchFamily="18" charset="0"/>
              <a:cs typeface="Times New Roman" pitchFamily="18" charset="0"/>
            </a:endParaRPr>
          </a:p>
          <a:p>
            <a:pPr>
              <a:lnSpc>
                <a:spcPct val="100000"/>
              </a:lnSpc>
              <a:spcBef>
                <a:spcPts val="5"/>
              </a:spcBef>
              <a:buFont typeface="Arial"/>
              <a:buAutoNum type="arabicPeriod"/>
            </a:pPr>
            <a:endParaRPr sz="2300" dirty="0">
              <a:latin typeface="Times New Roman" pitchFamily="18" charset="0"/>
              <a:cs typeface="Times New Roman" pitchFamily="18" charset="0"/>
            </a:endParaRPr>
          </a:p>
          <a:p>
            <a:pPr marL="431800" indent="-419100">
              <a:lnSpc>
                <a:spcPct val="100000"/>
              </a:lnSpc>
              <a:buSzPct val="84090"/>
              <a:buAutoNum type="arabicPeriod"/>
              <a:tabLst>
                <a:tab pos="431165" algn="l"/>
                <a:tab pos="431800" algn="l"/>
              </a:tabLst>
            </a:pPr>
            <a:r>
              <a:rPr sz="2200" spc="-5" dirty="0">
                <a:latin typeface="Times New Roman" pitchFamily="18" charset="0"/>
                <a:cs typeface="Times New Roman" pitchFamily="18" charset="0"/>
              </a:rPr>
              <a:t>Lavidge and Steiner</a:t>
            </a:r>
            <a:r>
              <a:rPr sz="2200" spc="-10" dirty="0">
                <a:latin typeface="Times New Roman" pitchFamily="18" charset="0"/>
                <a:cs typeface="Times New Roman" pitchFamily="18" charset="0"/>
              </a:rPr>
              <a:t> </a:t>
            </a:r>
            <a:r>
              <a:rPr sz="2200" spc="-5" dirty="0">
                <a:latin typeface="Times New Roman" pitchFamily="18" charset="0"/>
                <a:cs typeface="Times New Roman" pitchFamily="18" charset="0"/>
              </a:rPr>
              <a:t>Model</a:t>
            </a:r>
            <a:endParaRPr sz="2200" dirty="0">
              <a:latin typeface="Times New Roman" pitchFamily="18" charset="0"/>
              <a:cs typeface="Times New Roman" pitchFamily="18" charset="0"/>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6"/>
          <p:cNvSpPr>
            <a:spLocks noGrp="1"/>
          </p:cNvSpPr>
          <p:nvPr>
            <p:ph type="sldNum" sz="quarter" idx="4294967295"/>
          </p:nvPr>
        </p:nvSpPr>
        <p:spPr>
          <a:xfrm>
            <a:off x="7372350" y="6400801"/>
            <a:ext cx="2400300" cy="320675"/>
          </a:xfrm>
          <a:prstGeom prst="rect">
            <a:avLst/>
          </a:prstGeom>
        </p:spPr>
        <p:txBody>
          <a:bodyPr/>
          <a:lstStyle/>
          <a:p>
            <a:pPr>
              <a:defRPr/>
            </a:pPr>
            <a:r>
              <a:rPr lang="en-US"/>
              <a:t>4-</a:t>
            </a:r>
            <a:fld id="{357A3195-5E93-41FB-B8B7-B971BEEC361F}" type="slidenum">
              <a:rPr lang="en-US"/>
              <a:pPr>
                <a:defRPr/>
              </a:pPr>
              <a:t>76</a:t>
            </a:fld>
            <a:endParaRPr lang="en-US"/>
          </a:p>
        </p:txBody>
      </p:sp>
      <p:sp>
        <p:nvSpPr>
          <p:cNvPr id="5123" name="Rectangle 2"/>
          <p:cNvSpPr>
            <a:spLocks noGrp="1" noChangeArrowheads="1"/>
          </p:cNvSpPr>
          <p:nvPr>
            <p:ph type="title"/>
          </p:nvPr>
        </p:nvSpPr>
        <p:spPr>
          <a:xfrm>
            <a:off x="723900" y="151129"/>
            <a:ext cx="8686800" cy="492443"/>
          </a:xfrm>
        </p:spPr>
        <p:txBody>
          <a:bodyPr/>
          <a:lstStyle/>
          <a:p>
            <a:pPr algn="ctr" eaLnBrk="1" hangingPunct="1"/>
            <a:r>
              <a:rPr lang="en-US" b="0" dirty="0">
                <a:solidFill>
                  <a:schemeClr val="tx1"/>
                </a:solidFill>
                <a:latin typeface="Times New Roman" pitchFamily="18" charset="0"/>
                <a:cs typeface="Times New Roman" pitchFamily="18" charset="0"/>
              </a:rPr>
              <a:t>The Effects Behind Advertising Effectiveness</a:t>
            </a:r>
          </a:p>
        </p:txBody>
      </p:sp>
      <p:sp>
        <p:nvSpPr>
          <p:cNvPr id="5124" name="Rectangle 3"/>
          <p:cNvSpPr>
            <a:spLocks noGrp="1" noChangeArrowheads="1"/>
          </p:cNvSpPr>
          <p:nvPr>
            <p:ph type="body" sz="half" idx="4294967295"/>
          </p:nvPr>
        </p:nvSpPr>
        <p:spPr>
          <a:xfrm>
            <a:off x="514350" y="1600200"/>
            <a:ext cx="4543425" cy="2743200"/>
          </a:xfrm>
          <a:prstGeom prst="rect">
            <a:avLst/>
          </a:prstGeom>
        </p:spPr>
        <p:txBody>
          <a:bodyPr/>
          <a:lstStyle/>
          <a:p>
            <a:pPr eaLnBrk="1" hangingPunct="1">
              <a:buFont typeface="Wingdings" pitchFamily="2" charset="2"/>
              <a:buChar char="§"/>
            </a:pPr>
            <a:r>
              <a:rPr lang="en-US" sz="2400" dirty="0">
                <a:latin typeface="Times New Roman" pitchFamily="18" charset="0"/>
                <a:cs typeface="Times New Roman" pitchFamily="18" charset="0"/>
              </a:rPr>
              <a:t>AIDA (attention, interest, desire, action)</a:t>
            </a:r>
          </a:p>
          <a:p>
            <a:pPr eaLnBrk="1" hangingPunct="1">
              <a:buFont typeface="Wingdings" pitchFamily="2" charset="2"/>
              <a:buChar char="§"/>
            </a:pPr>
            <a:r>
              <a:rPr lang="en-US" sz="2400" dirty="0">
                <a:latin typeface="Times New Roman" pitchFamily="18" charset="0"/>
                <a:cs typeface="Times New Roman" pitchFamily="18" charset="0"/>
              </a:rPr>
              <a:t>Hierarchy of Effects (think, feel, do)</a:t>
            </a:r>
          </a:p>
          <a:p>
            <a:pPr eaLnBrk="1" hangingPunct="1">
              <a:buFont typeface="Wingdings" pitchFamily="2" charset="2"/>
              <a:buChar char="§"/>
            </a:pPr>
            <a:r>
              <a:rPr lang="en-US" sz="2400" dirty="0">
                <a:latin typeface="Times New Roman" pitchFamily="18" charset="0"/>
                <a:cs typeface="Times New Roman" pitchFamily="18" charset="0"/>
              </a:rPr>
              <a:t>Key Advertising Effects</a:t>
            </a:r>
          </a:p>
          <a:p>
            <a:pPr eaLnBrk="1" hangingPunct="1">
              <a:buFont typeface="Wingdings" pitchFamily="2" charset="2"/>
              <a:buChar char="§"/>
            </a:pPr>
            <a:endParaRPr lang="en-US" sz="2400" dirty="0">
              <a:latin typeface="Times New Roman" pitchFamily="18" charset="0"/>
              <a:cs typeface="Times New Roman" pitchFamily="18" charset="0"/>
            </a:endParaRPr>
          </a:p>
        </p:txBody>
      </p:sp>
      <p:sp>
        <p:nvSpPr>
          <p:cNvPr id="5125" name="Rectangle 4"/>
          <p:cNvSpPr>
            <a:spLocks noGrp="1" noChangeArrowheads="1"/>
          </p:cNvSpPr>
          <p:nvPr>
            <p:ph type="body" sz="half" idx="2"/>
          </p:nvPr>
        </p:nvSpPr>
        <p:spPr>
          <a:xfrm>
            <a:off x="5229225" y="1600200"/>
            <a:ext cx="4543425" cy="1846659"/>
          </a:xfrm>
        </p:spPr>
        <p:txBody>
          <a:bodyPr/>
          <a:lstStyle/>
          <a:p>
            <a:pPr eaLnBrk="1" hangingPunct="1">
              <a:buFont typeface="Wingdings" pitchFamily="2" charset="2"/>
              <a:buChar char="§"/>
            </a:pPr>
            <a:r>
              <a:rPr lang="en-US" sz="2400" b="0" dirty="0">
                <a:latin typeface="Times New Roman" pitchFamily="18" charset="0"/>
                <a:cs typeface="Times New Roman" pitchFamily="18" charset="0"/>
              </a:rPr>
              <a:t>Facets models of effective advertising</a:t>
            </a:r>
          </a:p>
          <a:p>
            <a:pPr eaLnBrk="1" hangingPunct="1">
              <a:buFont typeface="Wingdings" pitchFamily="2" charset="2"/>
              <a:buChar char="§"/>
            </a:pPr>
            <a:r>
              <a:rPr lang="en-US" sz="2400" b="0" dirty="0">
                <a:latin typeface="Times New Roman" pitchFamily="18" charset="0"/>
                <a:cs typeface="Times New Roman" pitchFamily="18" charset="0"/>
              </a:rPr>
              <a:t>The facets come together  to make up the unique consumer response to an advertising message</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5"/>
          <p:cNvSpPr>
            <a:spLocks noGrp="1"/>
          </p:cNvSpPr>
          <p:nvPr>
            <p:ph type="sldNum" sz="quarter" idx="4294967295"/>
          </p:nvPr>
        </p:nvSpPr>
        <p:spPr>
          <a:xfrm>
            <a:off x="7372350" y="6400801"/>
            <a:ext cx="2400300" cy="320675"/>
          </a:xfrm>
          <a:prstGeom prst="rect">
            <a:avLst/>
          </a:prstGeom>
        </p:spPr>
        <p:txBody>
          <a:bodyPr/>
          <a:lstStyle/>
          <a:p>
            <a:pPr>
              <a:defRPr/>
            </a:pPr>
            <a:r>
              <a:rPr lang="en-US"/>
              <a:t>4-</a:t>
            </a:r>
            <a:fld id="{B14A8C61-6D63-4460-8E02-D6A46797DD2B}" type="slidenum">
              <a:rPr lang="en-US"/>
              <a:pPr>
                <a:defRPr/>
              </a:pPr>
              <a:t>77</a:t>
            </a:fld>
            <a:endParaRPr lang="en-US"/>
          </a:p>
        </p:txBody>
      </p:sp>
      <p:grpSp>
        <p:nvGrpSpPr>
          <p:cNvPr id="2" name="Group 4"/>
          <p:cNvGrpSpPr>
            <a:grpSpLocks/>
          </p:cNvGrpSpPr>
          <p:nvPr/>
        </p:nvGrpSpPr>
        <p:grpSpPr bwMode="auto">
          <a:xfrm>
            <a:off x="114300" y="1143000"/>
            <a:ext cx="9944100" cy="4038600"/>
            <a:chOff x="900" y="2880"/>
            <a:chExt cx="13860" cy="6480"/>
          </a:xfrm>
        </p:grpSpPr>
        <p:grpSp>
          <p:nvGrpSpPr>
            <p:cNvPr id="3" name="Group 5"/>
            <p:cNvGrpSpPr>
              <a:grpSpLocks/>
            </p:cNvGrpSpPr>
            <p:nvPr/>
          </p:nvGrpSpPr>
          <p:grpSpPr bwMode="auto">
            <a:xfrm>
              <a:off x="4680" y="2880"/>
              <a:ext cx="3420" cy="6480"/>
              <a:chOff x="1080" y="720"/>
              <a:chExt cx="1980" cy="5040"/>
            </a:xfrm>
          </p:grpSpPr>
          <p:sp>
            <p:nvSpPr>
              <p:cNvPr id="6171" name="Rectangle 6"/>
              <p:cNvSpPr>
                <a:spLocks noChangeArrowheads="1"/>
              </p:cNvSpPr>
              <p:nvPr/>
            </p:nvSpPr>
            <p:spPr bwMode="auto">
              <a:xfrm>
                <a:off x="1080" y="720"/>
                <a:ext cx="1980" cy="5040"/>
              </a:xfrm>
              <a:prstGeom prst="rect">
                <a:avLst/>
              </a:prstGeom>
              <a:solidFill>
                <a:srgbClr val="FFFFFF"/>
              </a:solidFill>
              <a:ln w="9525">
                <a:solidFill>
                  <a:srgbClr val="000000"/>
                </a:solidFill>
                <a:miter lim="800000"/>
                <a:headEnd/>
                <a:tailEnd/>
              </a:ln>
            </p:spPr>
            <p:txBody>
              <a:bodyPr/>
              <a:lstStyle/>
              <a:p>
                <a:pPr algn="ctr"/>
                <a:r>
                  <a:rPr lang="en-US" sz="1600">
                    <a:solidFill>
                      <a:srgbClr val="000000"/>
                    </a:solidFill>
                    <a:latin typeface="Arial Black" pitchFamily="34" charset="0"/>
                  </a:rPr>
                  <a:t>AIDA Model</a:t>
                </a:r>
                <a:endParaRPr lang="en-US">
                  <a:solidFill>
                    <a:srgbClr val="000000"/>
                  </a:solidFill>
                </a:endParaRPr>
              </a:p>
            </p:txBody>
          </p:sp>
          <p:sp>
            <p:nvSpPr>
              <p:cNvPr id="6172" name="Text Box 7"/>
              <p:cNvSpPr txBox="1">
                <a:spLocks noChangeArrowheads="1"/>
              </p:cNvSpPr>
              <p:nvPr/>
            </p:nvSpPr>
            <p:spPr bwMode="auto">
              <a:xfrm>
                <a:off x="1440" y="1620"/>
                <a:ext cx="1260" cy="540"/>
              </a:xfrm>
              <a:prstGeom prst="rect">
                <a:avLst/>
              </a:prstGeom>
              <a:solidFill>
                <a:srgbClr val="FFFFFF"/>
              </a:solidFill>
              <a:ln w="9525">
                <a:solidFill>
                  <a:srgbClr val="000000"/>
                </a:solidFill>
                <a:miter lim="800000"/>
                <a:headEnd/>
                <a:tailEnd/>
              </a:ln>
            </p:spPr>
            <p:txBody>
              <a:bodyPr/>
              <a:lstStyle/>
              <a:p>
                <a:pPr algn="ctr"/>
                <a:r>
                  <a:rPr lang="en-US" sz="1600">
                    <a:solidFill>
                      <a:srgbClr val="000000"/>
                    </a:solidFill>
                    <a:latin typeface="Times New Roman" pitchFamily="18" charset="0"/>
                  </a:rPr>
                  <a:t>Attention</a:t>
                </a:r>
                <a:endParaRPr lang="en-US">
                  <a:solidFill>
                    <a:srgbClr val="000000"/>
                  </a:solidFill>
                </a:endParaRPr>
              </a:p>
            </p:txBody>
          </p:sp>
          <p:sp>
            <p:nvSpPr>
              <p:cNvPr id="6173" name="Text Box 8"/>
              <p:cNvSpPr txBox="1">
                <a:spLocks noChangeArrowheads="1"/>
              </p:cNvSpPr>
              <p:nvPr/>
            </p:nvSpPr>
            <p:spPr bwMode="auto">
              <a:xfrm>
                <a:off x="1440" y="2700"/>
                <a:ext cx="1260" cy="540"/>
              </a:xfrm>
              <a:prstGeom prst="rect">
                <a:avLst/>
              </a:prstGeom>
              <a:solidFill>
                <a:srgbClr val="FFFFFF"/>
              </a:solidFill>
              <a:ln w="9525">
                <a:solidFill>
                  <a:srgbClr val="000000"/>
                </a:solidFill>
                <a:miter lim="800000"/>
                <a:headEnd/>
                <a:tailEnd/>
              </a:ln>
            </p:spPr>
            <p:txBody>
              <a:bodyPr/>
              <a:lstStyle/>
              <a:p>
                <a:pPr algn="ctr"/>
                <a:r>
                  <a:rPr lang="en-US" sz="1600">
                    <a:solidFill>
                      <a:srgbClr val="000000"/>
                    </a:solidFill>
                    <a:latin typeface="Times New Roman" pitchFamily="18" charset="0"/>
                  </a:rPr>
                  <a:t>Interest</a:t>
                </a:r>
                <a:endParaRPr lang="en-US">
                  <a:solidFill>
                    <a:srgbClr val="000000"/>
                  </a:solidFill>
                </a:endParaRPr>
              </a:p>
            </p:txBody>
          </p:sp>
          <p:sp>
            <p:nvSpPr>
              <p:cNvPr id="6174" name="Text Box 9"/>
              <p:cNvSpPr txBox="1">
                <a:spLocks noChangeArrowheads="1"/>
              </p:cNvSpPr>
              <p:nvPr/>
            </p:nvSpPr>
            <p:spPr bwMode="auto">
              <a:xfrm>
                <a:off x="1440" y="3780"/>
                <a:ext cx="1260" cy="540"/>
              </a:xfrm>
              <a:prstGeom prst="rect">
                <a:avLst/>
              </a:prstGeom>
              <a:solidFill>
                <a:srgbClr val="FFFFFF"/>
              </a:solidFill>
              <a:ln w="9525">
                <a:solidFill>
                  <a:srgbClr val="000000"/>
                </a:solidFill>
                <a:miter lim="800000"/>
                <a:headEnd/>
                <a:tailEnd/>
              </a:ln>
            </p:spPr>
            <p:txBody>
              <a:bodyPr/>
              <a:lstStyle/>
              <a:p>
                <a:pPr algn="ctr"/>
                <a:r>
                  <a:rPr lang="en-US" sz="1600">
                    <a:solidFill>
                      <a:srgbClr val="000000"/>
                    </a:solidFill>
                    <a:latin typeface="Times New Roman" pitchFamily="18" charset="0"/>
                  </a:rPr>
                  <a:t>Desire</a:t>
                </a:r>
                <a:endParaRPr lang="en-US">
                  <a:solidFill>
                    <a:srgbClr val="000000"/>
                  </a:solidFill>
                </a:endParaRPr>
              </a:p>
            </p:txBody>
          </p:sp>
          <p:sp>
            <p:nvSpPr>
              <p:cNvPr id="6175" name="Text Box 10"/>
              <p:cNvSpPr txBox="1">
                <a:spLocks noChangeArrowheads="1"/>
              </p:cNvSpPr>
              <p:nvPr/>
            </p:nvSpPr>
            <p:spPr bwMode="auto">
              <a:xfrm>
                <a:off x="1440" y="4860"/>
                <a:ext cx="1260" cy="540"/>
              </a:xfrm>
              <a:prstGeom prst="rect">
                <a:avLst/>
              </a:prstGeom>
              <a:solidFill>
                <a:srgbClr val="FFFFFF"/>
              </a:solidFill>
              <a:ln w="9525">
                <a:solidFill>
                  <a:srgbClr val="000000"/>
                </a:solidFill>
                <a:miter lim="800000"/>
                <a:headEnd/>
                <a:tailEnd/>
              </a:ln>
            </p:spPr>
            <p:txBody>
              <a:bodyPr/>
              <a:lstStyle/>
              <a:p>
                <a:pPr algn="ctr"/>
                <a:r>
                  <a:rPr lang="en-US" sz="1600">
                    <a:solidFill>
                      <a:srgbClr val="000000"/>
                    </a:solidFill>
                    <a:latin typeface="Times New Roman" pitchFamily="18" charset="0"/>
                  </a:rPr>
                  <a:t>Action</a:t>
                </a:r>
                <a:endParaRPr lang="en-US">
                  <a:solidFill>
                    <a:srgbClr val="000000"/>
                  </a:solidFill>
                </a:endParaRPr>
              </a:p>
            </p:txBody>
          </p:sp>
          <p:sp>
            <p:nvSpPr>
              <p:cNvPr id="6176" name="Line 11"/>
              <p:cNvSpPr>
                <a:spLocks noChangeShapeType="1"/>
              </p:cNvSpPr>
              <p:nvPr/>
            </p:nvSpPr>
            <p:spPr bwMode="auto">
              <a:xfrm>
                <a:off x="1980" y="2160"/>
                <a:ext cx="0" cy="540"/>
              </a:xfrm>
              <a:prstGeom prst="line">
                <a:avLst/>
              </a:prstGeom>
              <a:noFill/>
              <a:ln w="9525">
                <a:solidFill>
                  <a:srgbClr val="000000"/>
                </a:solidFill>
                <a:round/>
                <a:headEnd/>
                <a:tailEnd type="triangle" w="med" len="med"/>
              </a:ln>
            </p:spPr>
            <p:txBody>
              <a:bodyPr/>
              <a:lstStyle/>
              <a:p>
                <a:endParaRPr lang="en-US"/>
              </a:p>
            </p:txBody>
          </p:sp>
          <p:sp>
            <p:nvSpPr>
              <p:cNvPr id="6177" name="Line 12"/>
              <p:cNvSpPr>
                <a:spLocks noChangeShapeType="1"/>
              </p:cNvSpPr>
              <p:nvPr/>
            </p:nvSpPr>
            <p:spPr bwMode="auto">
              <a:xfrm>
                <a:off x="1980" y="3240"/>
                <a:ext cx="0" cy="540"/>
              </a:xfrm>
              <a:prstGeom prst="line">
                <a:avLst/>
              </a:prstGeom>
              <a:noFill/>
              <a:ln w="9525">
                <a:solidFill>
                  <a:srgbClr val="000000"/>
                </a:solidFill>
                <a:round/>
                <a:headEnd/>
                <a:tailEnd type="triangle" w="med" len="med"/>
              </a:ln>
            </p:spPr>
            <p:txBody>
              <a:bodyPr/>
              <a:lstStyle/>
              <a:p>
                <a:endParaRPr lang="en-US"/>
              </a:p>
            </p:txBody>
          </p:sp>
          <p:sp>
            <p:nvSpPr>
              <p:cNvPr id="6178" name="Line 13"/>
              <p:cNvSpPr>
                <a:spLocks noChangeShapeType="1"/>
              </p:cNvSpPr>
              <p:nvPr/>
            </p:nvSpPr>
            <p:spPr bwMode="auto">
              <a:xfrm>
                <a:off x="1980" y="4320"/>
                <a:ext cx="0" cy="540"/>
              </a:xfrm>
              <a:prstGeom prst="line">
                <a:avLst/>
              </a:prstGeom>
              <a:noFill/>
              <a:ln w="9525">
                <a:solidFill>
                  <a:srgbClr val="000000"/>
                </a:solidFill>
                <a:round/>
                <a:headEnd/>
                <a:tailEnd type="triangle" w="med" len="med"/>
              </a:ln>
            </p:spPr>
            <p:txBody>
              <a:bodyPr/>
              <a:lstStyle/>
              <a:p>
                <a:endParaRPr lang="en-US"/>
              </a:p>
            </p:txBody>
          </p:sp>
        </p:grpSp>
        <p:grpSp>
          <p:nvGrpSpPr>
            <p:cNvPr id="4" name="Group 14"/>
            <p:cNvGrpSpPr>
              <a:grpSpLocks/>
            </p:cNvGrpSpPr>
            <p:nvPr/>
          </p:nvGrpSpPr>
          <p:grpSpPr bwMode="auto">
            <a:xfrm>
              <a:off x="900" y="2880"/>
              <a:ext cx="2880" cy="6480"/>
              <a:chOff x="3240" y="720"/>
              <a:chExt cx="1980" cy="5040"/>
            </a:xfrm>
          </p:grpSpPr>
          <p:sp>
            <p:nvSpPr>
              <p:cNvPr id="6165" name="Rectangle 15"/>
              <p:cNvSpPr>
                <a:spLocks noChangeArrowheads="1"/>
              </p:cNvSpPr>
              <p:nvPr/>
            </p:nvSpPr>
            <p:spPr bwMode="auto">
              <a:xfrm>
                <a:off x="3240" y="720"/>
                <a:ext cx="1980" cy="5040"/>
              </a:xfrm>
              <a:prstGeom prst="rect">
                <a:avLst/>
              </a:prstGeom>
              <a:solidFill>
                <a:srgbClr val="FFFFFF"/>
              </a:solidFill>
              <a:ln w="9525">
                <a:solidFill>
                  <a:srgbClr val="000000"/>
                </a:solidFill>
                <a:miter lim="800000"/>
                <a:headEnd/>
                <a:tailEnd/>
              </a:ln>
            </p:spPr>
            <p:txBody>
              <a:bodyPr/>
              <a:lstStyle/>
              <a:p>
                <a:pPr algn="ctr"/>
                <a:r>
                  <a:rPr lang="en-US" sz="1400">
                    <a:solidFill>
                      <a:srgbClr val="000000"/>
                    </a:solidFill>
                    <a:latin typeface="Arial Black" pitchFamily="34" charset="0"/>
                  </a:rPr>
                  <a:t>Hierarchy of Effects Model</a:t>
                </a:r>
                <a:endParaRPr lang="en-US">
                  <a:solidFill>
                    <a:srgbClr val="000000"/>
                  </a:solidFill>
                </a:endParaRPr>
              </a:p>
            </p:txBody>
          </p:sp>
          <p:sp>
            <p:nvSpPr>
              <p:cNvPr id="6166" name="Text Box 16"/>
              <p:cNvSpPr txBox="1">
                <a:spLocks noChangeArrowheads="1"/>
              </p:cNvSpPr>
              <p:nvPr/>
            </p:nvSpPr>
            <p:spPr bwMode="auto">
              <a:xfrm>
                <a:off x="3600" y="2160"/>
                <a:ext cx="1260" cy="540"/>
              </a:xfrm>
              <a:prstGeom prst="rect">
                <a:avLst/>
              </a:prstGeom>
              <a:solidFill>
                <a:srgbClr val="FFFFFF"/>
              </a:solidFill>
              <a:ln w="9525">
                <a:solidFill>
                  <a:srgbClr val="000000"/>
                </a:solidFill>
                <a:miter lim="800000"/>
                <a:headEnd/>
                <a:tailEnd/>
              </a:ln>
            </p:spPr>
            <p:txBody>
              <a:bodyPr/>
              <a:lstStyle/>
              <a:p>
                <a:pPr algn="ctr"/>
                <a:r>
                  <a:rPr lang="en-US" sz="1600">
                    <a:solidFill>
                      <a:srgbClr val="000000"/>
                    </a:solidFill>
                    <a:latin typeface="Times New Roman" pitchFamily="18" charset="0"/>
                  </a:rPr>
                  <a:t>Think</a:t>
                </a:r>
                <a:endParaRPr lang="en-US">
                  <a:solidFill>
                    <a:srgbClr val="000000"/>
                  </a:solidFill>
                </a:endParaRPr>
              </a:p>
            </p:txBody>
          </p:sp>
          <p:sp>
            <p:nvSpPr>
              <p:cNvPr id="6167" name="Text Box 17"/>
              <p:cNvSpPr txBox="1">
                <a:spLocks noChangeArrowheads="1"/>
              </p:cNvSpPr>
              <p:nvPr/>
            </p:nvSpPr>
            <p:spPr bwMode="auto">
              <a:xfrm>
                <a:off x="3600" y="3780"/>
                <a:ext cx="1260" cy="540"/>
              </a:xfrm>
              <a:prstGeom prst="rect">
                <a:avLst/>
              </a:prstGeom>
              <a:solidFill>
                <a:srgbClr val="FFFFFF"/>
              </a:solidFill>
              <a:ln w="9525">
                <a:solidFill>
                  <a:srgbClr val="000000"/>
                </a:solidFill>
                <a:miter lim="800000"/>
                <a:headEnd/>
                <a:tailEnd/>
              </a:ln>
            </p:spPr>
            <p:txBody>
              <a:bodyPr/>
              <a:lstStyle/>
              <a:p>
                <a:pPr algn="ctr"/>
                <a:r>
                  <a:rPr lang="en-US" sz="1600">
                    <a:solidFill>
                      <a:srgbClr val="000000"/>
                    </a:solidFill>
                    <a:latin typeface="Times New Roman" pitchFamily="18" charset="0"/>
                  </a:rPr>
                  <a:t>Feel</a:t>
                </a:r>
                <a:endParaRPr lang="en-US">
                  <a:solidFill>
                    <a:srgbClr val="000000"/>
                  </a:solidFill>
                </a:endParaRPr>
              </a:p>
            </p:txBody>
          </p:sp>
          <p:sp>
            <p:nvSpPr>
              <p:cNvPr id="6168" name="Text Box 18"/>
              <p:cNvSpPr txBox="1">
                <a:spLocks noChangeArrowheads="1"/>
              </p:cNvSpPr>
              <p:nvPr/>
            </p:nvSpPr>
            <p:spPr bwMode="auto">
              <a:xfrm>
                <a:off x="3600" y="4860"/>
                <a:ext cx="1260" cy="540"/>
              </a:xfrm>
              <a:prstGeom prst="rect">
                <a:avLst/>
              </a:prstGeom>
              <a:solidFill>
                <a:srgbClr val="FFFFFF"/>
              </a:solidFill>
              <a:ln w="9525">
                <a:solidFill>
                  <a:srgbClr val="000000"/>
                </a:solidFill>
                <a:miter lim="800000"/>
                <a:headEnd/>
                <a:tailEnd/>
              </a:ln>
            </p:spPr>
            <p:txBody>
              <a:bodyPr/>
              <a:lstStyle/>
              <a:p>
                <a:pPr algn="ctr"/>
                <a:r>
                  <a:rPr lang="en-US" sz="1600">
                    <a:solidFill>
                      <a:srgbClr val="000000"/>
                    </a:solidFill>
                    <a:latin typeface="Times New Roman" pitchFamily="18" charset="0"/>
                  </a:rPr>
                  <a:t>Do</a:t>
                </a:r>
                <a:endParaRPr lang="en-US">
                  <a:solidFill>
                    <a:srgbClr val="000000"/>
                  </a:solidFill>
                </a:endParaRPr>
              </a:p>
            </p:txBody>
          </p:sp>
          <p:sp>
            <p:nvSpPr>
              <p:cNvPr id="6169" name="Line 19"/>
              <p:cNvSpPr>
                <a:spLocks noChangeShapeType="1"/>
              </p:cNvSpPr>
              <p:nvPr/>
            </p:nvSpPr>
            <p:spPr bwMode="auto">
              <a:xfrm>
                <a:off x="4140" y="2700"/>
                <a:ext cx="0" cy="1080"/>
              </a:xfrm>
              <a:prstGeom prst="line">
                <a:avLst/>
              </a:prstGeom>
              <a:noFill/>
              <a:ln w="9525">
                <a:solidFill>
                  <a:srgbClr val="000000"/>
                </a:solidFill>
                <a:round/>
                <a:headEnd/>
                <a:tailEnd type="triangle" w="med" len="med"/>
              </a:ln>
            </p:spPr>
            <p:txBody>
              <a:bodyPr/>
              <a:lstStyle/>
              <a:p>
                <a:endParaRPr lang="en-US"/>
              </a:p>
            </p:txBody>
          </p:sp>
          <p:sp>
            <p:nvSpPr>
              <p:cNvPr id="6170" name="Line 20"/>
              <p:cNvSpPr>
                <a:spLocks noChangeShapeType="1"/>
              </p:cNvSpPr>
              <p:nvPr/>
            </p:nvSpPr>
            <p:spPr bwMode="auto">
              <a:xfrm>
                <a:off x="4140" y="4320"/>
                <a:ext cx="0" cy="540"/>
              </a:xfrm>
              <a:prstGeom prst="line">
                <a:avLst/>
              </a:prstGeom>
              <a:noFill/>
              <a:ln w="9525">
                <a:solidFill>
                  <a:srgbClr val="000000"/>
                </a:solidFill>
                <a:round/>
                <a:headEnd/>
                <a:tailEnd type="triangle" w="med" len="med"/>
              </a:ln>
            </p:spPr>
            <p:txBody>
              <a:bodyPr/>
              <a:lstStyle/>
              <a:p>
                <a:endParaRPr lang="en-US"/>
              </a:p>
            </p:txBody>
          </p:sp>
        </p:grpSp>
        <p:sp>
          <p:nvSpPr>
            <p:cNvPr id="6151" name="Rectangle 21"/>
            <p:cNvSpPr>
              <a:spLocks noChangeArrowheads="1"/>
            </p:cNvSpPr>
            <p:nvPr/>
          </p:nvSpPr>
          <p:spPr bwMode="auto">
            <a:xfrm>
              <a:off x="9000" y="2880"/>
              <a:ext cx="5760" cy="6480"/>
            </a:xfrm>
            <a:prstGeom prst="rect">
              <a:avLst/>
            </a:prstGeom>
            <a:solidFill>
              <a:srgbClr val="FFFFFF"/>
            </a:solidFill>
            <a:ln w="9525">
              <a:solidFill>
                <a:srgbClr val="000000"/>
              </a:solidFill>
              <a:miter lim="800000"/>
              <a:headEnd/>
              <a:tailEnd/>
            </a:ln>
          </p:spPr>
          <p:txBody>
            <a:bodyPr/>
            <a:lstStyle/>
            <a:p>
              <a:pPr lvl="1"/>
              <a:r>
                <a:rPr lang="en-US" sz="1600">
                  <a:latin typeface="Arial Black" pitchFamily="34" charset="0"/>
                </a:rPr>
                <a:t>	      </a:t>
              </a:r>
              <a:r>
                <a:rPr lang="en-US" sz="1600">
                  <a:solidFill>
                    <a:srgbClr val="000000"/>
                  </a:solidFill>
                  <a:latin typeface="Arial Black" pitchFamily="34" charset="0"/>
                </a:rPr>
                <a:t>Key Advertising</a:t>
              </a:r>
            </a:p>
            <a:p>
              <a:pPr lvl="1"/>
              <a:r>
                <a:rPr lang="en-US" sz="1600">
                  <a:solidFill>
                    <a:srgbClr val="000000"/>
                  </a:solidFill>
                  <a:latin typeface="Arial Black" pitchFamily="34" charset="0"/>
                </a:rPr>
                <a:t>	      Effects Model</a:t>
              </a:r>
              <a:endParaRPr lang="en-US">
                <a:solidFill>
                  <a:srgbClr val="000000"/>
                </a:solidFill>
              </a:endParaRPr>
            </a:p>
          </p:txBody>
        </p:sp>
        <p:sp>
          <p:nvSpPr>
            <p:cNvPr id="6152" name="Text Box 22"/>
            <p:cNvSpPr txBox="1">
              <a:spLocks noChangeArrowheads="1"/>
            </p:cNvSpPr>
            <p:nvPr/>
          </p:nvSpPr>
          <p:spPr bwMode="auto">
            <a:xfrm>
              <a:off x="9192" y="3343"/>
              <a:ext cx="1788" cy="951"/>
            </a:xfrm>
            <a:prstGeom prst="rect">
              <a:avLst/>
            </a:prstGeom>
            <a:solidFill>
              <a:srgbClr val="FFFFFF"/>
            </a:solidFill>
            <a:ln w="9525">
              <a:solidFill>
                <a:srgbClr val="000000"/>
              </a:solidFill>
              <a:miter lim="800000"/>
              <a:headEnd/>
              <a:tailEnd/>
            </a:ln>
          </p:spPr>
          <p:txBody>
            <a:bodyPr/>
            <a:lstStyle/>
            <a:p>
              <a:pPr algn="ctr"/>
              <a:r>
                <a:rPr lang="en-US" sz="1600">
                  <a:solidFill>
                    <a:srgbClr val="000000"/>
                  </a:solidFill>
                  <a:latin typeface="Times New Roman" pitchFamily="18" charset="0"/>
                </a:rPr>
                <a:t>Perception</a:t>
              </a:r>
              <a:endParaRPr lang="en-US">
                <a:solidFill>
                  <a:srgbClr val="000000"/>
                </a:solidFill>
              </a:endParaRPr>
            </a:p>
          </p:txBody>
        </p:sp>
        <p:sp>
          <p:nvSpPr>
            <p:cNvPr id="6153" name="Text Box 23"/>
            <p:cNvSpPr txBox="1">
              <a:spLocks noChangeArrowheads="1"/>
            </p:cNvSpPr>
            <p:nvPr/>
          </p:nvSpPr>
          <p:spPr bwMode="auto">
            <a:xfrm>
              <a:off x="9192" y="4731"/>
              <a:ext cx="1788" cy="952"/>
            </a:xfrm>
            <a:prstGeom prst="rect">
              <a:avLst/>
            </a:prstGeom>
            <a:solidFill>
              <a:srgbClr val="FFFFFF"/>
            </a:solidFill>
            <a:ln w="9525">
              <a:solidFill>
                <a:srgbClr val="000000"/>
              </a:solidFill>
              <a:miter lim="800000"/>
              <a:headEnd/>
              <a:tailEnd/>
            </a:ln>
          </p:spPr>
          <p:txBody>
            <a:bodyPr/>
            <a:lstStyle/>
            <a:p>
              <a:pPr algn="ctr"/>
              <a:r>
                <a:rPr lang="en-US" sz="1600">
                  <a:solidFill>
                    <a:srgbClr val="000000"/>
                  </a:solidFill>
                  <a:latin typeface="Times New Roman" pitchFamily="18" charset="0"/>
                </a:rPr>
                <a:t>Cognition</a:t>
              </a:r>
              <a:endParaRPr lang="en-US">
                <a:solidFill>
                  <a:srgbClr val="000000"/>
                </a:solidFill>
              </a:endParaRPr>
            </a:p>
          </p:txBody>
        </p:sp>
        <p:sp>
          <p:nvSpPr>
            <p:cNvPr id="6154" name="Text Box 24"/>
            <p:cNvSpPr txBox="1">
              <a:spLocks noChangeArrowheads="1"/>
            </p:cNvSpPr>
            <p:nvPr/>
          </p:nvSpPr>
          <p:spPr bwMode="auto">
            <a:xfrm>
              <a:off x="11694" y="4731"/>
              <a:ext cx="1986" cy="952"/>
            </a:xfrm>
            <a:prstGeom prst="rect">
              <a:avLst/>
            </a:prstGeom>
            <a:solidFill>
              <a:srgbClr val="FFFFFF"/>
            </a:solidFill>
            <a:ln w="9525">
              <a:solidFill>
                <a:srgbClr val="000000"/>
              </a:solidFill>
              <a:miter lim="800000"/>
              <a:headEnd/>
              <a:tailEnd/>
            </a:ln>
          </p:spPr>
          <p:txBody>
            <a:bodyPr/>
            <a:lstStyle/>
            <a:p>
              <a:pPr algn="ctr"/>
              <a:r>
                <a:rPr lang="en-US" sz="1600">
                  <a:solidFill>
                    <a:srgbClr val="000000"/>
                  </a:solidFill>
                  <a:latin typeface="Times New Roman" pitchFamily="18" charset="0"/>
                </a:rPr>
                <a:t>Association</a:t>
              </a:r>
              <a:endParaRPr lang="en-US">
                <a:solidFill>
                  <a:srgbClr val="000000"/>
                </a:solidFill>
              </a:endParaRPr>
            </a:p>
          </p:txBody>
        </p:sp>
        <p:sp>
          <p:nvSpPr>
            <p:cNvPr id="6155" name="Text Box 25"/>
            <p:cNvSpPr txBox="1">
              <a:spLocks noChangeArrowheads="1"/>
            </p:cNvSpPr>
            <p:nvPr/>
          </p:nvSpPr>
          <p:spPr bwMode="auto">
            <a:xfrm>
              <a:off x="11694" y="5889"/>
              <a:ext cx="2904" cy="951"/>
            </a:xfrm>
            <a:prstGeom prst="rect">
              <a:avLst/>
            </a:prstGeom>
            <a:solidFill>
              <a:srgbClr val="FFFFFF"/>
            </a:solidFill>
            <a:ln w="9525">
              <a:solidFill>
                <a:srgbClr val="000000"/>
              </a:solidFill>
              <a:miter lim="800000"/>
              <a:headEnd/>
              <a:tailEnd/>
            </a:ln>
          </p:spPr>
          <p:txBody>
            <a:bodyPr/>
            <a:lstStyle/>
            <a:p>
              <a:pPr algn="ctr"/>
              <a:r>
                <a:rPr lang="en-US" sz="1600">
                  <a:solidFill>
                    <a:srgbClr val="000000"/>
                  </a:solidFill>
                  <a:latin typeface="Times New Roman" pitchFamily="18" charset="0"/>
                </a:rPr>
                <a:t>Affective Response</a:t>
              </a:r>
              <a:endParaRPr lang="en-US">
                <a:solidFill>
                  <a:srgbClr val="000000"/>
                </a:solidFill>
              </a:endParaRPr>
            </a:p>
          </p:txBody>
        </p:sp>
        <p:sp>
          <p:nvSpPr>
            <p:cNvPr id="6156" name="Text Box 26"/>
            <p:cNvSpPr txBox="1">
              <a:spLocks noChangeArrowheads="1"/>
            </p:cNvSpPr>
            <p:nvPr/>
          </p:nvSpPr>
          <p:spPr bwMode="auto">
            <a:xfrm>
              <a:off x="9192" y="6814"/>
              <a:ext cx="1788" cy="952"/>
            </a:xfrm>
            <a:prstGeom prst="rect">
              <a:avLst/>
            </a:prstGeom>
            <a:solidFill>
              <a:srgbClr val="FFFFFF"/>
            </a:solidFill>
            <a:ln w="9525">
              <a:solidFill>
                <a:srgbClr val="000000"/>
              </a:solidFill>
              <a:miter lim="800000"/>
              <a:headEnd/>
              <a:tailEnd/>
            </a:ln>
          </p:spPr>
          <p:txBody>
            <a:bodyPr/>
            <a:lstStyle/>
            <a:p>
              <a:pPr algn="ctr"/>
              <a:r>
                <a:rPr lang="en-US" sz="1600">
                  <a:solidFill>
                    <a:srgbClr val="000000"/>
                  </a:solidFill>
                  <a:latin typeface="Times New Roman" pitchFamily="18" charset="0"/>
                </a:rPr>
                <a:t>Persuasion</a:t>
              </a:r>
              <a:endParaRPr lang="en-US">
                <a:solidFill>
                  <a:srgbClr val="000000"/>
                </a:solidFill>
              </a:endParaRPr>
            </a:p>
          </p:txBody>
        </p:sp>
        <p:sp>
          <p:nvSpPr>
            <p:cNvPr id="6157" name="Text Box 27"/>
            <p:cNvSpPr txBox="1">
              <a:spLocks noChangeArrowheads="1"/>
            </p:cNvSpPr>
            <p:nvPr/>
          </p:nvSpPr>
          <p:spPr bwMode="auto">
            <a:xfrm>
              <a:off x="9192" y="8203"/>
              <a:ext cx="1564" cy="951"/>
            </a:xfrm>
            <a:prstGeom prst="rect">
              <a:avLst/>
            </a:prstGeom>
            <a:solidFill>
              <a:srgbClr val="FFFFFF"/>
            </a:solidFill>
            <a:ln w="9525">
              <a:solidFill>
                <a:srgbClr val="000000"/>
              </a:solidFill>
              <a:miter lim="800000"/>
              <a:headEnd/>
              <a:tailEnd/>
            </a:ln>
          </p:spPr>
          <p:txBody>
            <a:bodyPr/>
            <a:lstStyle/>
            <a:p>
              <a:pPr algn="ctr"/>
              <a:r>
                <a:rPr lang="en-US" sz="1600">
                  <a:solidFill>
                    <a:srgbClr val="000000"/>
                  </a:solidFill>
                  <a:latin typeface="Times New Roman" pitchFamily="18" charset="0"/>
                </a:rPr>
                <a:t>Behavior</a:t>
              </a:r>
              <a:endParaRPr lang="en-US">
                <a:solidFill>
                  <a:srgbClr val="000000"/>
                </a:solidFill>
              </a:endParaRPr>
            </a:p>
          </p:txBody>
        </p:sp>
        <p:sp>
          <p:nvSpPr>
            <p:cNvPr id="6158" name="Freeform 28"/>
            <p:cNvSpPr>
              <a:spLocks/>
            </p:cNvSpPr>
            <p:nvPr/>
          </p:nvSpPr>
          <p:spPr bwMode="auto">
            <a:xfrm>
              <a:off x="10080" y="4303"/>
              <a:ext cx="1" cy="402"/>
            </a:xfrm>
            <a:custGeom>
              <a:avLst/>
              <a:gdLst>
                <a:gd name="T0" fmla="*/ 0 w 1"/>
                <a:gd name="T1" fmla="*/ 0 h 402"/>
                <a:gd name="T2" fmla="*/ 0 w 1"/>
                <a:gd name="T3" fmla="*/ 402 h 402"/>
                <a:gd name="T4" fmla="*/ 0 60000 65536"/>
                <a:gd name="T5" fmla="*/ 0 60000 65536"/>
                <a:gd name="T6" fmla="*/ 0 w 1"/>
                <a:gd name="T7" fmla="*/ 0 h 402"/>
                <a:gd name="T8" fmla="*/ 1 w 1"/>
                <a:gd name="T9" fmla="*/ 402 h 402"/>
              </a:gdLst>
              <a:ahLst/>
              <a:cxnLst>
                <a:cxn ang="T4">
                  <a:pos x="T0" y="T1"/>
                </a:cxn>
                <a:cxn ang="T5">
                  <a:pos x="T2" y="T3"/>
                </a:cxn>
              </a:cxnLst>
              <a:rect l="T6" t="T7" r="T8" b="T9"/>
              <a:pathLst>
                <a:path w="1" h="402">
                  <a:moveTo>
                    <a:pt x="0" y="0"/>
                  </a:moveTo>
                  <a:lnTo>
                    <a:pt x="0" y="402"/>
                  </a:lnTo>
                </a:path>
              </a:pathLst>
            </a:custGeom>
            <a:noFill/>
            <a:ln w="9525">
              <a:solidFill>
                <a:srgbClr val="000000"/>
              </a:solidFill>
              <a:round/>
              <a:headEnd/>
              <a:tailEnd type="triangle" w="med" len="med"/>
            </a:ln>
          </p:spPr>
          <p:txBody>
            <a:bodyPr/>
            <a:lstStyle/>
            <a:p>
              <a:endParaRPr lang="en-US"/>
            </a:p>
          </p:txBody>
        </p:sp>
        <p:sp>
          <p:nvSpPr>
            <p:cNvPr id="6159" name="Freeform 29"/>
            <p:cNvSpPr>
              <a:spLocks/>
            </p:cNvSpPr>
            <p:nvPr/>
          </p:nvSpPr>
          <p:spPr bwMode="auto">
            <a:xfrm>
              <a:off x="10967" y="3818"/>
              <a:ext cx="1089" cy="904"/>
            </a:xfrm>
            <a:custGeom>
              <a:avLst/>
              <a:gdLst>
                <a:gd name="T0" fmla="*/ 0 w 1089"/>
                <a:gd name="T1" fmla="*/ 0 h 904"/>
                <a:gd name="T2" fmla="*/ 1089 w 1089"/>
                <a:gd name="T3" fmla="*/ 904 h 904"/>
                <a:gd name="T4" fmla="*/ 0 60000 65536"/>
                <a:gd name="T5" fmla="*/ 0 60000 65536"/>
                <a:gd name="T6" fmla="*/ 0 w 1089"/>
                <a:gd name="T7" fmla="*/ 0 h 904"/>
                <a:gd name="T8" fmla="*/ 1089 w 1089"/>
                <a:gd name="T9" fmla="*/ 904 h 904"/>
              </a:gdLst>
              <a:ahLst/>
              <a:cxnLst>
                <a:cxn ang="T4">
                  <a:pos x="T0" y="T1"/>
                </a:cxn>
                <a:cxn ang="T5">
                  <a:pos x="T2" y="T3"/>
                </a:cxn>
              </a:cxnLst>
              <a:rect l="T6" t="T7" r="T8" b="T9"/>
              <a:pathLst>
                <a:path w="1089" h="904">
                  <a:moveTo>
                    <a:pt x="0" y="0"/>
                  </a:moveTo>
                  <a:lnTo>
                    <a:pt x="1089" y="904"/>
                  </a:lnTo>
                </a:path>
              </a:pathLst>
            </a:custGeom>
            <a:noFill/>
            <a:ln w="9525">
              <a:solidFill>
                <a:srgbClr val="000000"/>
              </a:solidFill>
              <a:round/>
              <a:headEnd/>
              <a:tailEnd type="triangle" w="med" len="med"/>
            </a:ln>
          </p:spPr>
          <p:txBody>
            <a:bodyPr/>
            <a:lstStyle/>
            <a:p>
              <a:endParaRPr lang="en-US"/>
            </a:p>
          </p:txBody>
        </p:sp>
        <p:sp>
          <p:nvSpPr>
            <p:cNvPr id="6160" name="Freeform 30"/>
            <p:cNvSpPr>
              <a:spLocks/>
            </p:cNvSpPr>
            <p:nvPr/>
          </p:nvSpPr>
          <p:spPr bwMode="auto">
            <a:xfrm>
              <a:off x="10080" y="5676"/>
              <a:ext cx="1" cy="1122"/>
            </a:xfrm>
            <a:custGeom>
              <a:avLst/>
              <a:gdLst>
                <a:gd name="T0" fmla="*/ 0 w 1"/>
                <a:gd name="T1" fmla="*/ 0 h 1122"/>
                <a:gd name="T2" fmla="*/ 0 w 1"/>
                <a:gd name="T3" fmla="*/ 1122 h 1122"/>
                <a:gd name="T4" fmla="*/ 0 60000 65536"/>
                <a:gd name="T5" fmla="*/ 0 60000 65536"/>
                <a:gd name="T6" fmla="*/ 0 w 1"/>
                <a:gd name="T7" fmla="*/ 0 h 1122"/>
                <a:gd name="T8" fmla="*/ 1 w 1"/>
                <a:gd name="T9" fmla="*/ 1122 h 1122"/>
              </a:gdLst>
              <a:ahLst/>
              <a:cxnLst>
                <a:cxn ang="T4">
                  <a:pos x="T0" y="T1"/>
                </a:cxn>
                <a:cxn ang="T5">
                  <a:pos x="T2" y="T3"/>
                </a:cxn>
              </a:cxnLst>
              <a:rect l="T6" t="T7" r="T8" b="T9"/>
              <a:pathLst>
                <a:path w="1" h="1122">
                  <a:moveTo>
                    <a:pt x="0" y="0"/>
                  </a:moveTo>
                  <a:lnTo>
                    <a:pt x="0" y="1122"/>
                  </a:lnTo>
                </a:path>
              </a:pathLst>
            </a:custGeom>
            <a:noFill/>
            <a:ln w="9525">
              <a:solidFill>
                <a:srgbClr val="000000"/>
              </a:solidFill>
              <a:round/>
              <a:headEnd/>
              <a:tailEnd type="triangle" w="med" len="med"/>
            </a:ln>
          </p:spPr>
          <p:txBody>
            <a:bodyPr/>
            <a:lstStyle/>
            <a:p>
              <a:endParaRPr lang="en-US"/>
            </a:p>
          </p:txBody>
        </p:sp>
        <p:sp>
          <p:nvSpPr>
            <p:cNvPr id="6161" name="Freeform 31"/>
            <p:cNvSpPr>
              <a:spLocks/>
            </p:cNvSpPr>
            <p:nvPr/>
          </p:nvSpPr>
          <p:spPr bwMode="auto">
            <a:xfrm>
              <a:off x="10080" y="7740"/>
              <a:ext cx="2" cy="431"/>
            </a:xfrm>
            <a:custGeom>
              <a:avLst/>
              <a:gdLst>
                <a:gd name="T0" fmla="*/ 2 w 2"/>
                <a:gd name="T1" fmla="*/ 0 h 431"/>
                <a:gd name="T2" fmla="*/ 0 w 2"/>
                <a:gd name="T3" fmla="*/ 431 h 431"/>
                <a:gd name="T4" fmla="*/ 0 60000 65536"/>
                <a:gd name="T5" fmla="*/ 0 60000 65536"/>
                <a:gd name="T6" fmla="*/ 0 w 2"/>
                <a:gd name="T7" fmla="*/ 0 h 431"/>
                <a:gd name="T8" fmla="*/ 2 w 2"/>
                <a:gd name="T9" fmla="*/ 431 h 431"/>
              </a:gdLst>
              <a:ahLst/>
              <a:cxnLst>
                <a:cxn ang="T4">
                  <a:pos x="T0" y="T1"/>
                </a:cxn>
                <a:cxn ang="T5">
                  <a:pos x="T2" y="T3"/>
                </a:cxn>
              </a:cxnLst>
              <a:rect l="T6" t="T7" r="T8" b="T9"/>
              <a:pathLst>
                <a:path w="2" h="431">
                  <a:moveTo>
                    <a:pt x="2" y="0"/>
                  </a:moveTo>
                  <a:lnTo>
                    <a:pt x="0" y="431"/>
                  </a:lnTo>
                </a:path>
              </a:pathLst>
            </a:custGeom>
            <a:noFill/>
            <a:ln w="9525">
              <a:solidFill>
                <a:srgbClr val="000000"/>
              </a:solidFill>
              <a:round/>
              <a:headEnd/>
              <a:tailEnd type="triangle" w="med" len="med"/>
            </a:ln>
          </p:spPr>
          <p:txBody>
            <a:bodyPr/>
            <a:lstStyle/>
            <a:p>
              <a:endParaRPr lang="en-US"/>
            </a:p>
          </p:txBody>
        </p:sp>
        <p:sp>
          <p:nvSpPr>
            <p:cNvPr id="6162" name="Freeform 32"/>
            <p:cNvSpPr>
              <a:spLocks/>
            </p:cNvSpPr>
            <p:nvPr/>
          </p:nvSpPr>
          <p:spPr bwMode="auto">
            <a:xfrm>
              <a:off x="12675" y="5676"/>
              <a:ext cx="1" cy="201"/>
            </a:xfrm>
            <a:custGeom>
              <a:avLst/>
              <a:gdLst>
                <a:gd name="T0" fmla="*/ 0 w 1"/>
                <a:gd name="T1" fmla="*/ 0 h 201"/>
                <a:gd name="T2" fmla="*/ 0 w 1"/>
                <a:gd name="T3" fmla="*/ 201 h 201"/>
                <a:gd name="T4" fmla="*/ 0 60000 65536"/>
                <a:gd name="T5" fmla="*/ 0 60000 65536"/>
                <a:gd name="T6" fmla="*/ 0 w 1"/>
                <a:gd name="T7" fmla="*/ 0 h 201"/>
                <a:gd name="T8" fmla="*/ 1 w 1"/>
                <a:gd name="T9" fmla="*/ 201 h 201"/>
              </a:gdLst>
              <a:ahLst/>
              <a:cxnLst>
                <a:cxn ang="T4">
                  <a:pos x="T0" y="T1"/>
                </a:cxn>
                <a:cxn ang="T5">
                  <a:pos x="T2" y="T3"/>
                </a:cxn>
              </a:cxnLst>
              <a:rect l="T6" t="T7" r="T8" b="T9"/>
              <a:pathLst>
                <a:path w="1" h="201">
                  <a:moveTo>
                    <a:pt x="0" y="0"/>
                  </a:moveTo>
                  <a:lnTo>
                    <a:pt x="0" y="201"/>
                  </a:lnTo>
                </a:path>
              </a:pathLst>
            </a:custGeom>
            <a:noFill/>
            <a:ln w="9525">
              <a:solidFill>
                <a:srgbClr val="000000"/>
              </a:solidFill>
              <a:round/>
              <a:headEnd/>
              <a:tailEnd type="triangle" w="med" len="med"/>
            </a:ln>
          </p:spPr>
          <p:txBody>
            <a:bodyPr/>
            <a:lstStyle/>
            <a:p>
              <a:endParaRPr lang="en-US"/>
            </a:p>
          </p:txBody>
        </p:sp>
        <p:sp>
          <p:nvSpPr>
            <p:cNvPr id="6163" name="Line 33"/>
            <p:cNvSpPr>
              <a:spLocks noChangeShapeType="1"/>
            </p:cNvSpPr>
            <p:nvPr/>
          </p:nvSpPr>
          <p:spPr bwMode="auto">
            <a:xfrm flipH="1">
              <a:off x="10980" y="6840"/>
              <a:ext cx="1830" cy="360"/>
            </a:xfrm>
            <a:prstGeom prst="line">
              <a:avLst/>
            </a:prstGeom>
            <a:noFill/>
            <a:ln w="9525">
              <a:solidFill>
                <a:srgbClr val="000000"/>
              </a:solidFill>
              <a:round/>
              <a:headEnd/>
              <a:tailEnd type="triangle" w="med" len="med"/>
            </a:ln>
          </p:spPr>
          <p:txBody>
            <a:bodyPr/>
            <a:lstStyle/>
            <a:p>
              <a:endParaRPr lang="en-US"/>
            </a:p>
          </p:txBody>
        </p:sp>
        <p:sp>
          <p:nvSpPr>
            <p:cNvPr id="6164" name="Line 34"/>
            <p:cNvSpPr>
              <a:spLocks noChangeShapeType="1"/>
            </p:cNvSpPr>
            <p:nvPr/>
          </p:nvSpPr>
          <p:spPr bwMode="auto">
            <a:xfrm flipH="1">
              <a:off x="10800" y="6840"/>
              <a:ext cx="2520" cy="1800"/>
            </a:xfrm>
            <a:prstGeom prst="line">
              <a:avLst/>
            </a:prstGeom>
            <a:noFill/>
            <a:ln w="9525">
              <a:solidFill>
                <a:srgbClr val="000000"/>
              </a:solidFill>
              <a:round/>
              <a:headEnd/>
              <a:tailEnd type="triangle" w="med" len="med"/>
            </a:ln>
          </p:spPr>
          <p:txBody>
            <a:bodyPr/>
            <a:lstStyle/>
            <a:p>
              <a:endParaRPr lang="en-US"/>
            </a:p>
          </p:txBody>
        </p:sp>
      </p:grpSp>
      <p:sp>
        <p:nvSpPr>
          <p:cNvPr id="6148" name="Text Box 35"/>
          <p:cNvSpPr>
            <a:spLocks noGrp="1" noChangeArrowheads="1"/>
          </p:cNvSpPr>
          <p:nvPr>
            <p:ph type="title"/>
          </p:nvPr>
        </p:nvSpPr>
        <p:spPr>
          <a:xfrm>
            <a:off x="1638300" y="151129"/>
            <a:ext cx="6172200" cy="534671"/>
          </a:xfrm>
          <a:ln>
            <a:solidFill>
              <a:srgbClr val="000000"/>
            </a:solidFill>
          </a:ln>
        </p:spPr>
        <p:txBody>
          <a:bodyPr/>
          <a:lstStyle/>
          <a:p>
            <a:pPr algn="l" eaLnBrk="1" hangingPunct="1"/>
            <a:r>
              <a:rPr lang="en-US" dirty="0">
                <a:solidFill>
                  <a:schemeClr val="tx1"/>
                </a:solidFill>
                <a:latin typeface="Times New Roman" pitchFamily="18" charset="0"/>
                <a:cs typeface="Times New Roman" pitchFamily="18" charset="0"/>
              </a:rPr>
              <a:t>Three Models of Advertising Effect</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6"/>
          <p:cNvSpPr>
            <a:spLocks noGrp="1"/>
          </p:cNvSpPr>
          <p:nvPr>
            <p:ph type="sldNum" sz="quarter" idx="4294967295"/>
          </p:nvPr>
        </p:nvSpPr>
        <p:spPr>
          <a:xfrm>
            <a:off x="7372350" y="6400801"/>
            <a:ext cx="2400300" cy="320675"/>
          </a:xfrm>
          <a:prstGeom prst="rect">
            <a:avLst/>
          </a:prstGeom>
        </p:spPr>
        <p:txBody>
          <a:bodyPr/>
          <a:lstStyle/>
          <a:p>
            <a:pPr>
              <a:buFont typeface="Wingdings" pitchFamily="2" charset="2"/>
              <a:buChar char="§"/>
              <a:defRPr/>
            </a:pPr>
            <a:r>
              <a:rPr lang="en-US" sz="2400">
                <a:latin typeface="Times New Roman" pitchFamily="18" charset="0"/>
                <a:cs typeface="Times New Roman" pitchFamily="18" charset="0"/>
              </a:rPr>
              <a:t>4-</a:t>
            </a:r>
            <a:fld id="{36200117-AA50-4D75-8511-CBBB95D744F3}" type="slidenum">
              <a:rPr lang="en-US" sz="2400">
                <a:latin typeface="Times New Roman" pitchFamily="18" charset="0"/>
                <a:cs typeface="Times New Roman" pitchFamily="18" charset="0"/>
              </a:rPr>
              <a:pPr>
                <a:buFont typeface="Wingdings" pitchFamily="2" charset="2"/>
                <a:buChar char="§"/>
                <a:defRPr/>
              </a:pPr>
              <a:t>78</a:t>
            </a:fld>
            <a:endParaRPr lang="en-US" sz="2400">
              <a:latin typeface="Times New Roman" pitchFamily="18" charset="0"/>
              <a:cs typeface="Times New Roman" pitchFamily="18" charset="0"/>
            </a:endParaRPr>
          </a:p>
        </p:txBody>
      </p:sp>
      <p:sp>
        <p:nvSpPr>
          <p:cNvPr id="7171" name="Rectangle 2"/>
          <p:cNvSpPr>
            <a:spLocks noGrp="1" noChangeArrowheads="1"/>
          </p:cNvSpPr>
          <p:nvPr>
            <p:ph type="title"/>
          </p:nvPr>
        </p:nvSpPr>
        <p:spPr>
          <a:xfrm>
            <a:off x="3314700" y="151129"/>
            <a:ext cx="3505200" cy="492443"/>
          </a:xfrm>
        </p:spPr>
        <p:txBody>
          <a:bodyPr/>
          <a:lstStyle/>
          <a:p>
            <a:pPr algn="ctr" eaLnBrk="1" hangingPunct="1"/>
            <a:r>
              <a:rPr lang="en-US" b="0" dirty="0">
                <a:solidFill>
                  <a:schemeClr val="tx1"/>
                </a:solidFill>
                <a:latin typeface="Times New Roman" pitchFamily="18" charset="0"/>
                <a:cs typeface="Times New Roman" pitchFamily="18" charset="0"/>
              </a:rPr>
              <a:t>Perception</a:t>
            </a:r>
          </a:p>
        </p:txBody>
      </p:sp>
      <p:sp>
        <p:nvSpPr>
          <p:cNvPr id="7172" name="Rectangle 3"/>
          <p:cNvSpPr>
            <a:spLocks noGrp="1" noChangeArrowheads="1"/>
          </p:cNvSpPr>
          <p:nvPr>
            <p:ph type="body" sz="half" idx="4294967295"/>
          </p:nvPr>
        </p:nvSpPr>
        <p:spPr>
          <a:xfrm>
            <a:off x="571500" y="1447800"/>
            <a:ext cx="4286250" cy="4572000"/>
          </a:xfrm>
          <a:prstGeom prst="rect">
            <a:avLst/>
          </a:prstGeom>
          <a:solidFill>
            <a:schemeClr val="accent3">
              <a:lumMod val="20000"/>
              <a:lumOff val="80000"/>
            </a:schemeClr>
          </a:solidFill>
          <a:ln w="28575">
            <a:solidFill>
              <a:srgbClr val="000000"/>
            </a:solidFill>
          </a:ln>
        </p:spPr>
        <p:txBody>
          <a:bodyPr/>
          <a:lstStyle/>
          <a:p>
            <a:pPr eaLnBrk="1" hangingPunct="1">
              <a:buFont typeface="Wingdings" pitchFamily="2" charset="2"/>
              <a:buChar char="§"/>
            </a:pPr>
            <a:r>
              <a:rPr lang="en-US" sz="2400" dirty="0">
                <a:solidFill>
                  <a:schemeClr val="tx1"/>
                </a:solidFill>
                <a:latin typeface="Times New Roman" pitchFamily="18" charset="0"/>
                <a:cs typeface="Times New Roman" pitchFamily="18" charset="0"/>
              </a:rPr>
              <a:t>The process by which we receive information through our five senses and assign meaning to it</a:t>
            </a:r>
          </a:p>
        </p:txBody>
      </p:sp>
      <p:sp>
        <p:nvSpPr>
          <p:cNvPr id="7173" name="Rectangle 4"/>
          <p:cNvSpPr>
            <a:spLocks noGrp="1" noChangeArrowheads="1"/>
          </p:cNvSpPr>
          <p:nvPr>
            <p:ph type="body" sz="half" idx="2"/>
          </p:nvPr>
        </p:nvSpPr>
        <p:spPr>
          <a:xfrm>
            <a:off x="5448300" y="1676400"/>
            <a:ext cx="4474845" cy="2954655"/>
          </a:xfrm>
        </p:spPr>
        <p:txBody>
          <a:bodyPr/>
          <a:lstStyle/>
          <a:p>
            <a:pPr algn="ctr" eaLnBrk="1" hangingPunct="1"/>
            <a:r>
              <a:rPr lang="en-US" sz="2400" b="0" dirty="0">
                <a:latin typeface="Times New Roman" pitchFamily="18" charset="0"/>
                <a:cs typeface="Times New Roman" pitchFamily="18" charset="0"/>
              </a:rPr>
              <a:t>Exposure</a:t>
            </a:r>
          </a:p>
          <a:p>
            <a:pPr eaLnBrk="1" hangingPunct="1">
              <a:buFont typeface="Wingdings" pitchFamily="2" charset="2"/>
              <a:buChar char="§"/>
            </a:pPr>
            <a:r>
              <a:rPr lang="en-US" sz="2400" b="0" dirty="0">
                <a:latin typeface="Times New Roman" pitchFamily="18" charset="0"/>
                <a:cs typeface="Times New Roman" pitchFamily="18" charset="0"/>
              </a:rPr>
              <a:t>Being seen or heard</a:t>
            </a:r>
          </a:p>
          <a:p>
            <a:pPr eaLnBrk="1" hangingPunct="1">
              <a:buFont typeface="Wingdings" pitchFamily="2" charset="2"/>
              <a:buChar char="§"/>
            </a:pPr>
            <a:r>
              <a:rPr lang="en-US" sz="2400" b="0" dirty="0">
                <a:latin typeface="Times New Roman" pitchFamily="18" charset="0"/>
                <a:cs typeface="Times New Roman" pitchFamily="18" charset="0"/>
              </a:rPr>
              <a:t>Media planners try to find the best way to expose the target audience to the message</a:t>
            </a:r>
          </a:p>
          <a:p>
            <a:pPr eaLnBrk="1" hangingPunct="1">
              <a:buFont typeface="Wingdings" pitchFamily="2" charset="2"/>
              <a:buChar char="§"/>
            </a:pPr>
            <a:r>
              <a:rPr lang="en-US" sz="2400" b="0" dirty="0">
                <a:latin typeface="Times New Roman" pitchFamily="18" charset="0"/>
                <a:cs typeface="Times New Roman" pitchFamily="18" charset="0"/>
              </a:rPr>
              <a:t>IMC planners consider all contacts a consumer has with a company or brand</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4"/>
          <p:cNvSpPr>
            <a:spLocks noGrp="1" noChangeArrowheads="1"/>
          </p:cNvSpPr>
          <p:nvPr>
            <p:ph type="title"/>
          </p:nvPr>
        </p:nvSpPr>
        <p:spPr>
          <a:xfrm>
            <a:off x="3238500" y="533400"/>
            <a:ext cx="4267200" cy="610871"/>
          </a:xfrm>
        </p:spPr>
        <p:txBody>
          <a:bodyPr/>
          <a:lstStyle/>
          <a:p>
            <a:pPr eaLnBrk="1" hangingPunct="1"/>
            <a:r>
              <a:rPr lang="en-US" b="0" dirty="0">
                <a:solidFill>
                  <a:schemeClr val="tx1"/>
                </a:solidFill>
                <a:latin typeface="Times New Roman" pitchFamily="18" charset="0"/>
                <a:cs typeface="Times New Roman" pitchFamily="18" charset="0"/>
              </a:rPr>
              <a:t>Perception - Measures</a:t>
            </a:r>
          </a:p>
        </p:txBody>
      </p:sp>
      <p:sp>
        <p:nvSpPr>
          <p:cNvPr id="8196" name="Rectangle 5"/>
          <p:cNvSpPr>
            <a:spLocks noGrp="1" noChangeArrowheads="1"/>
          </p:cNvSpPr>
          <p:nvPr>
            <p:ph type="body" sz="half" idx="4294967295"/>
          </p:nvPr>
        </p:nvSpPr>
        <p:spPr>
          <a:xfrm>
            <a:off x="514350" y="1600200"/>
            <a:ext cx="4543425" cy="4800600"/>
          </a:xfrm>
          <a:prstGeom prst="rect">
            <a:avLst/>
          </a:prstGeom>
        </p:spPr>
        <p:txBody>
          <a:bodyPr/>
          <a:lstStyle/>
          <a:p>
            <a:pPr algn="ctr" eaLnBrk="1" hangingPunct="1"/>
            <a:r>
              <a:rPr lang="en-US" sz="2400" b="1" dirty="0">
                <a:solidFill>
                  <a:schemeClr val="tx1"/>
                </a:solidFill>
                <a:latin typeface="Times New Roman" pitchFamily="18" charset="0"/>
                <a:cs typeface="Times New Roman" pitchFamily="18" charset="0"/>
              </a:rPr>
              <a:t>Selection and Attention</a:t>
            </a:r>
          </a:p>
          <a:p>
            <a:pPr eaLnBrk="1" hangingPunct="1">
              <a:buFont typeface="Wingdings" pitchFamily="2" charset="2"/>
              <a:buChar char="§"/>
            </a:pPr>
            <a:r>
              <a:rPr lang="en-US" sz="2400" dirty="0">
                <a:solidFill>
                  <a:schemeClr val="tx1"/>
                </a:solidFill>
                <a:latin typeface="Times New Roman" pitchFamily="18" charset="0"/>
                <a:cs typeface="Times New Roman" pitchFamily="18" charset="0"/>
              </a:rPr>
              <a:t>The ability to draw attention, to bring visibility</a:t>
            </a:r>
          </a:p>
          <a:p>
            <a:pPr eaLnBrk="1" hangingPunct="1">
              <a:buFont typeface="Wingdings" pitchFamily="2" charset="2"/>
              <a:buChar char="§"/>
            </a:pPr>
            <a:r>
              <a:rPr lang="en-US" sz="2400" dirty="0">
                <a:solidFill>
                  <a:schemeClr val="tx1"/>
                </a:solidFill>
                <a:latin typeface="Times New Roman" pitchFamily="18" charset="0"/>
                <a:cs typeface="Times New Roman" pitchFamily="18" charset="0"/>
              </a:rPr>
              <a:t>One of advertising’s greatest strengths</a:t>
            </a:r>
          </a:p>
          <a:p>
            <a:pPr algn="ctr" eaLnBrk="1" hangingPunct="1"/>
            <a:r>
              <a:rPr lang="en-US" sz="2400" b="1" dirty="0">
                <a:latin typeface="Times New Roman" pitchFamily="18" charset="0"/>
                <a:cs typeface="Times New Roman" pitchFamily="18" charset="0"/>
              </a:rPr>
              <a:t>Awareness</a:t>
            </a:r>
          </a:p>
          <a:p>
            <a:pPr eaLnBrk="1" hangingPunct="1">
              <a:buFont typeface="Wingdings" pitchFamily="2" charset="2"/>
              <a:buChar char="§"/>
            </a:pPr>
            <a:r>
              <a:rPr lang="en-US" sz="2400" dirty="0">
                <a:latin typeface="Times New Roman" pitchFamily="18" charset="0"/>
                <a:cs typeface="Times New Roman" pitchFamily="18" charset="0"/>
              </a:rPr>
              <a:t>Results when an ad initially makes an impression</a:t>
            </a:r>
          </a:p>
          <a:p>
            <a:pPr eaLnBrk="1" hangingPunct="1">
              <a:buFont typeface="Wingdings" pitchFamily="2" charset="2"/>
              <a:buChar char="§"/>
            </a:pPr>
            <a:r>
              <a:rPr lang="en-US" sz="2400" dirty="0">
                <a:latin typeface="Times New Roman" pitchFamily="18" charset="0"/>
                <a:cs typeface="Times New Roman" pitchFamily="18" charset="0"/>
              </a:rPr>
              <a:t>Most evaluations of advertising effectiveness include a measure of awareness as an indicator of perception</a:t>
            </a:r>
          </a:p>
          <a:p>
            <a:pPr eaLnBrk="1" hangingPunct="1">
              <a:buFont typeface="Wingdings" pitchFamily="2" charset="2"/>
              <a:buChar char="§"/>
            </a:pPr>
            <a:endParaRPr lang="en-US" sz="2400" dirty="0">
              <a:solidFill>
                <a:schemeClr val="tx1"/>
              </a:solidFill>
              <a:latin typeface="Times New Roman" pitchFamily="18" charset="0"/>
              <a:cs typeface="Times New Roman" pitchFamily="18" charset="0"/>
            </a:endParaRPr>
          </a:p>
        </p:txBody>
      </p:sp>
      <p:sp>
        <p:nvSpPr>
          <p:cNvPr id="8197" name="Rectangle 6"/>
          <p:cNvSpPr>
            <a:spLocks noGrp="1" noChangeArrowheads="1"/>
          </p:cNvSpPr>
          <p:nvPr>
            <p:ph type="body" sz="half" idx="2"/>
          </p:nvPr>
        </p:nvSpPr>
        <p:spPr>
          <a:xfrm>
            <a:off x="5524500" y="1524000"/>
            <a:ext cx="4474845" cy="4801314"/>
          </a:xfrm>
        </p:spPr>
        <p:txBody>
          <a:bodyPr/>
          <a:lstStyle/>
          <a:p>
            <a:pPr algn="ctr" eaLnBrk="1" hangingPunct="1"/>
            <a:r>
              <a:rPr lang="en-US" sz="2400" dirty="0">
                <a:latin typeface="Times New Roman" pitchFamily="18" charset="0"/>
                <a:cs typeface="Times New Roman" pitchFamily="18" charset="0"/>
              </a:rPr>
              <a:t>Interest and Relevance</a:t>
            </a:r>
          </a:p>
          <a:p>
            <a:pPr eaLnBrk="1" hangingPunct="1">
              <a:buFont typeface="Wingdings" pitchFamily="2" charset="2"/>
              <a:buChar char="§"/>
            </a:pPr>
            <a:r>
              <a:rPr lang="en-US" sz="2400" b="0" dirty="0">
                <a:latin typeface="Times New Roman" pitchFamily="18" charset="0"/>
                <a:cs typeface="Times New Roman" pitchFamily="18" charset="0"/>
              </a:rPr>
              <a:t>Interest</a:t>
            </a:r>
          </a:p>
          <a:p>
            <a:pPr lvl="1" eaLnBrk="1" hangingPunct="1"/>
            <a:r>
              <a:rPr lang="en-US" sz="2400" dirty="0">
                <a:solidFill>
                  <a:schemeClr val="tx1"/>
                </a:solidFill>
                <a:latin typeface="Times New Roman" pitchFamily="18" charset="0"/>
                <a:cs typeface="Times New Roman" pitchFamily="18" charset="0"/>
              </a:rPr>
              <a:t>The receiver of the message has become mentally engaged with the ad and the product</a:t>
            </a:r>
          </a:p>
          <a:p>
            <a:pPr eaLnBrk="1" hangingPunct="1">
              <a:buFont typeface="Wingdings" pitchFamily="2" charset="2"/>
              <a:buChar char="§"/>
            </a:pPr>
            <a:r>
              <a:rPr lang="en-US" sz="2400" b="0" dirty="0">
                <a:latin typeface="Times New Roman" pitchFamily="18" charset="0"/>
                <a:cs typeface="Times New Roman" pitchFamily="18" charset="0"/>
              </a:rPr>
              <a:t>Relevance</a:t>
            </a:r>
          </a:p>
          <a:p>
            <a:pPr lvl="1" eaLnBrk="1" hangingPunct="1"/>
            <a:r>
              <a:rPr lang="en-US" sz="2400" dirty="0">
                <a:solidFill>
                  <a:schemeClr val="tx1"/>
                </a:solidFill>
                <a:latin typeface="Times New Roman" pitchFamily="18" charset="0"/>
                <a:cs typeface="Times New Roman" pitchFamily="18" charset="0"/>
              </a:rPr>
              <a:t>The message connects on some personal level</a:t>
            </a:r>
          </a:p>
          <a:p>
            <a:pPr algn="ctr" eaLnBrk="1" hangingPunct="1"/>
            <a:r>
              <a:rPr lang="en-US" sz="2400" dirty="0">
                <a:latin typeface="Times New Roman" pitchFamily="18" charset="0"/>
                <a:cs typeface="Times New Roman" pitchFamily="18" charset="0"/>
              </a:rPr>
              <a:t>Recognition</a:t>
            </a:r>
          </a:p>
          <a:p>
            <a:pPr eaLnBrk="1" hangingPunct="1">
              <a:buFont typeface="Wingdings" pitchFamily="2" charset="2"/>
              <a:buChar char="§"/>
            </a:pPr>
            <a:r>
              <a:rPr lang="en-US" sz="2400" b="0" dirty="0">
                <a:latin typeface="Times New Roman" pitchFamily="18" charset="0"/>
                <a:cs typeface="Times New Roman" pitchFamily="18" charset="0"/>
              </a:rPr>
              <a:t>Memory</a:t>
            </a:r>
          </a:p>
          <a:p>
            <a:pPr eaLnBrk="1" hangingPunct="1">
              <a:buFont typeface="Wingdings" pitchFamily="2" charset="2"/>
              <a:buChar char="§"/>
            </a:pPr>
            <a:r>
              <a:rPr lang="en-US" sz="2400" b="0" dirty="0">
                <a:latin typeface="Times New Roman" pitchFamily="18" charset="0"/>
                <a:cs typeface="Times New Roman" pitchFamily="18" charset="0"/>
              </a:rPr>
              <a:t>Recognition</a:t>
            </a:r>
          </a:p>
          <a:p>
            <a:pPr eaLnBrk="1" hangingPunct="1">
              <a:buFont typeface="Wingdings" pitchFamily="2" charset="2"/>
              <a:buChar char="§"/>
            </a:pPr>
            <a:r>
              <a:rPr lang="en-US" sz="2400" b="0" dirty="0">
                <a:latin typeface="Times New Roman" pitchFamily="18" charset="0"/>
                <a:cs typeface="Times New Roman" pitchFamily="18" charset="0"/>
              </a:rPr>
              <a:t>Recall</a:t>
            </a:r>
          </a:p>
          <a:p>
            <a:pPr lvl="1" eaLnBrk="1" hangingPunct="1"/>
            <a:endParaRPr lang="en-US" sz="2400" dirty="0">
              <a:solidFill>
                <a:schemeClr val="tx1"/>
              </a:solidFill>
              <a:latin typeface="Times New Roman" pitchFamily="18" charset="0"/>
              <a:cs typeface="Times New Roman"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355884" y="231139"/>
            <a:ext cx="7474506" cy="1117600"/>
          </a:xfrm>
          <a:prstGeom prst="rect">
            <a:avLst/>
          </a:prstGeom>
        </p:spPr>
        <p:txBody>
          <a:bodyPr vert="horz" wrap="square" lIns="0" tIns="12700" rIns="0" bIns="0" rtlCol="0">
            <a:spAutoFit/>
          </a:bodyPr>
          <a:lstStyle/>
          <a:p>
            <a:pPr marL="12700" marR="5080" indent="223520">
              <a:lnSpc>
                <a:spcPct val="112000"/>
              </a:lnSpc>
              <a:spcBef>
                <a:spcPts val="100"/>
              </a:spcBef>
            </a:pPr>
            <a:r>
              <a:rPr sz="3200" dirty="0">
                <a:latin typeface="Times New Roman"/>
                <a:cs typeface="Times New Roman"/>
              </a:rPr>
              <a:t>Process </a:t>
            </a:r>
            <a:r>
              <a:rPr sz="3200" spc="-5" dirty="0">
                <a:latin typeface="Times New Roman"/>
                <a:cs typeface="Times New Roman"/>
              </a:rPr>
              <a:t>starts with an analysis </a:t>
            </a:r>
            <a:r>
              <a:rPr sz="3200" dirty="0">
                <a:latin typeface="Times New Roman"/>
                <a:cs typeface="Times New Roman"/>
              </a:rPr>
              <a:t>of </a:t>
            </a:r>
            <a:r>
              <a:rPr sz="3200" spc="-5" dirty="0">
                <a:latin typeface="Times New Roman"/>
                <a:cs typeface="Times New Roman"/>
              </a:rPr>
              <a:t>the  </a:t>
            </a:r>
            <a:r>
              <a:rPr sz="3200" dirty="0">
                <a:latin typeface="Times New Roman"/>
                <a:cs typeface="Times New Roman"/>
              </a:rPr>
              <a:t>Brand’s external &amp; </a:t>
            </a:r>
            <a:r>
              <a:rPr sz="3200" spc="-5" dirty="0">
                <a:latin typeface="Times New Roman"/>
                <a:cs typeface="Times New Roman"/>
              </a:rPr>
              <a:t>internal</a:t>
            </a:r>
            <a:r>
              <a:rPr sz="3200" spc="-85" dirty="0">
                <a:latin typeface="Times New Roman"/>
                <a:cs typeface="Times New Roman"/>
              </a:rPr>
              <a:t> </a:t>
            </a:r>
            <a:r>
              <a:rPr sz="3200" dirty="0">
                <a:latin typeface="Times New Roman"/>
                <a:cs typeface="Times New Roman"/>
              </a:rPr>
              <a:t>environment</a:t>
            </a:r>
            <a:endParaRPr sz="3200">
              <a:latin typeface="Times New Roman"/>
              <a:cs typeface="Times New Roman"/>
            </a:endParaRPr>
          </a:p>
        </p:txBody>
      </p:sp>
      <p:sp>
        <p:nvSpPr>
          <p:cNvPr id="3" name="object 3"/>
          <p:cNvSpPr/>
          <p:nvPr/>
        </p:nvSpPr>
        <p:spPr>
          <a:xfrm>
            <a:off x="1114425" y="1981200"/>
            <a:ext cx="3943350" cy="1169670"/>
          </a:xfrm>
          <a:custGeom>
            <a:avLst/>
            <a:gdLst/>
            <a:ahLst/>
            <a:cxnLst/>
            <a:rect l="l" t="t" r="r" b="b"/>
            <a:pathLst>
              <a:path w="3505200" h="1169670">
                <a:moveTo>
                  <a:pt x="0" y="0"/>
                </a:moveTo>
                <a:lnTo>
                  <a:pt x="3505200" y="0"/>
                </a:lnTo>
                <a:lnTo>
                  <a:pt x="3505200" y="1169670"/>
                </a:lnTo>
                <a:lnTo>
                  <a:pt x="0" y="1169670"/>
                </a:lnTo>
                <a:lnTo>
                  <a:pt x="0" y="0"/>
                </a:lnTo>
                <a:close/>
              </a:path>
              <a:path w="3505200" h="1169670">
                <a:moveTo>
                  <a:pt x="0" y="0"/>
                </a:moveTo>
                <a:lnTo>
                  <a:pt x="0" y="0"/>
                </a:lnTo>
              </a:path>
              <a:path w="3505200" h="1169670">
                <a:moveTo>
                  <a:pt x="3505200" y="1169670"/>
                </a:moveTo>
                <a:lnTo>
                  <a:pt x="3505200" y="1169670"/>
                </a:lnTo>
              </a:path>
            </a:pathLst>
          </a:custGeom>
          <a:ln w="9344">
            <a:solidFill>
              <a:srgbClr val="D91E27"/>
            </a:solidFill>
          </a:ln>
        </p:spPr>
        <p:txBody>
          <a:bodyPr wrap="square" lIns="0" tIns="0" rIns="0" bIns="0" rtlCol="0"/>
          <a:lstStyle/>
          <a:p>
            <a:endParaRPr/>
          </a:p>
        </p:txBody>
      </p:sp>
      <p:sp>
        <p:nvSpPr>
          <p:cNvPr id="4" name="object 4"/>
          <p:cNvSpPr txBox="1"/>
          <p:nvPr/>
        </p:nvSpPr>
        <p:spPr>
          <a:xfrm>
            <a:off x="1201578" y="2015490"/>
            <a:ext cx="3118247" cy="452120"/>
          </a:xfrm>
          <a:prstGeom prst="rect">
            <a:avLst/>
          </a:prstGeom>
        </p:spPr>
        <p:txBody>
          <a:bodyPr vert="horz" wrap="square" lIns="0" tIns="12700" rIns="0" bIns="0" rtlCol="0">
            <a:spAutoFit/>
          </a:bodyPr>
          <a:lstStyle/>
          <a:p>
            <a:pPr marL="12700">
              <a:lnSpc>
                <a:spcPct val="100000"/>
              </a:lnSpc>
              <a:spcBef>
                <a:spcPts val="100"/>
              </a:spcBef>
            </a:pPr>
            <a:r>
              <a:rPr sz="2800" b="1" spc="-5" dirty="0">
                <a:latin typeface="Times New Roman"/>
                <a:cs typeface="Times New Roman"/>
              </a:rPr>
              <a:t>Situation</a:t>
            </a:r>
            <a:r>
              <a:rPr sz="2800" b="1" spc="-130" dirty="0">
                <a:latin typeface="Times New Roman"/>
                <a:cs typeface="Times New Roman"/>
              </a:rPr>
              <a:t> </a:t>
            </a:r>
            <a:r>
              <a:rPr sz="2800" b="1" spc="-5" dirty="0">
                <a:latin typeface="Times New Roman"/>
                <a:cs typeface="Times New Roman"/>
              </a:rPr>
              <a:t>Analysis</a:t>
            </a:r>
            <a:endParaRPr sz="2800">
              <a:latin typeface="Times New Roman"/>
              <a:cs typeface="Times New Roman"/>
            </a:endParaRPr>
          </a:p>
        </p:txBody>
      </p:sp>
      <p:sp>
        <p:nvSpPr>
          <p:cNvPr id="5" name="object 5"/>
          <p:cNvSpPr txBox="1"/>
          <p:nvPr/>
        </p:nvSpPr>
        <p:spPr>
          <a:xfrm>
            <a:off x="1201578" y="2664459"/>
            <a:ext cx="3579733" cy="452120"/>
          </a:xfrm>
          <a:prstGeom prst="rect">
            <a:avLst/>
          </a:prstGeom>
        </p:spPr>
        <p:txBody>
          <a:bodyPr vert="horz" wrap="square" lIns="0" tIns="12700" rIns="0" bIns="0" rtlCol="0">
            <a:spAutoFit/>
          </a:bodyPr>
          <a:lstStyle/>
          <a:p>
            <a:pPr marL="12700">
              <a:lnSpc>
                <a:spcPct val="100000"/>
              </a:lnSpc>
              <a:spcBef>
                <a:spcPts val="100"/>
              </a:spcBef>
            </a:pPr>
            <a:r>
              <a:rPr sz="2800" spc="-5" dirty="0">
                <a:latin typeface="Times New Roman"/>
                <a:cs typeface="Times New Roman"/>
              </a:rPr>
              <a:t>(external and</a:t>
            </a:r>
            <a:r>
              <a:rPr sz="2800" spc="-40" dirty="0">
                <a:latin typeface="Times New Roman"/>
                <a:cs typeface="Times New Roman"/>
              </a:rPr>
              <a:t> </a:t>
            </a:r>
            <a:r>
              <a:rPr sz="2800" spc="-5" dirty="0">
                <a:latin typeface="Times New Roman"/>
                <a:cs typeface="Times New Roman"/>
              </a:rPr>
              <a:t>internal)</a:t>
            </a:r>
            <a:endParaRPr sz="2800">
              <a:latin typeface="Times New Roman"/>
              <a:cs typeface="Times New Roman"/>
            </a:endParaRPr>
          </a:p>
        </p:txBody>
      </p:sp>
      <p:sp>
        <p:nvSpPr>
          <p:cNvPr id="6" name="object 6"/>
          <p:cNvSpPr txBox="1"/>
          <p:nvPr/>
        </p:nvSpPr>
        <p:spPr>
          <a:xfrm>
            <a:off x="514350" y="3810000"/>
            <a:ext cx="3343275" cy="416781"/>
          </a:xfrm>
          <a:prstGeom prst="rect">
            <a:avLst/>
          </a:prstGeom>
          <a:ln w="9344">
            <a:solidFill>
              <a:srgbClr val="000000"/>
            </a:solidFill>
          </a:ln>
        </p:spPr>
        <p:txBody>
          <a:bodyPr vert="horz" wrap="square" lIns="0" tIns="46990" rIns="0" bIns="0" rtlCol="0">
            <a:spAutoFit/>
          </a:bodyPr>
          <a:lstStyle/>
          <a:p>
            <a:pPr marL="90170">
              <a:lnSpc>
                <a:spcPct val="100000"/>
              </a:lnSpc>
              <a:spcBef>
                <a:spcPts val="370"/>
              </a:spcBef>
            </a:pPr>
            <a:r>
              <a:rPr sz="2400" dirty="0">
                <a:latin typeface="Times New Roman"/>
                <a:cs typeface="Times New Roman"/>
              </a:rPr>
              <a:t>Marketing</a:t>
            </a:r>
            <a:r>
              <a:rPr sz="2400" spc="-25" dirty="0">
                <a:latin typeface="Times New Roman"/>
                <a:cs typeface="Times New Roman"/>
              </a:rPr>
              <a:t> </a:t>
            </a:r>
            <a:r>
              <a:rPr sz="2400" spc="-10" dirty="0">
                <a:latin typeface="Times New Roman"/>
                <a:cs typeface="Times New Roman"/>
              </a:rPr>
              <a:t>Programme</a:t>
            </a:r>
            <a:endParaRPr sz="2400">
              <a:latin typeface="Times New Roman"/>
              <a:cs typeface="Times New Roman"/>
            </a:endParaRPr>
          </a:p>
        </p:txBody>
      </p:sp>
      <p:grpSp>
        <p:nvGrpSpPr>
          <p:cNvPr id="7" name="object 7"/>
          <p:cNvGrpSpPr/>
          <p:nvPr/>
        </p:nvGrpSpPr>
        <p:grpSpPr>
          <a:xfrm>
            <a:off x="2185988" y="3200400"/>
            <a:ext cx="85725" cy="457200"/>
            <a:chOff x="1943100" y="3200400"/>
            <a:chExt cx="76200" cy="457200"/>
          </a:xfrm>
        </p:grpSpPr>
        <p:sp>
          <p:nvSpPr>
            <p:cNvPr id="8" name="object 8"/>
            <p:cNvSpPr/>
            <p:nvPr/>
          </p:nvSpPr>
          <p:spPr>
            <a:xfrm>
              <a:off x="1981200" y="3200400"/>
              <a:ext cx="0" cy="386080"/>
            </a:xfrm>
            <a:custGeom>
              <a:avLst/>
              <a:gdLst/>
              <a:ahLst/>
              <a:cxnLst/>
              <a:rect l="l" t="t" r="r" b="b"/>
              <a:pathLst>
                <a:path h="386079">
                  <a:moveTo>
                    <a:pt x="0" y="0"/>
                  </a:moveTo>
                  <a:lnTo>
                    <a:pt x="0" y="386079"/>
                  </a:lnTo>
                </a:path>
              </a:pathLst>
            </a:custGeom>
            <a:ln w="8890">
              <a:solidFill>
                <a:srgbClr val="000000"/>
              </a:solidFill>
            </a:ln>
          </p:spPr>
          <p:txBody>
            <a:bodyPr wrap="square" lIns="0" tIns="0" rIns="0" bIns="0" rtlCol="0"/>
            <a:lstStyle/>
            <a:p>
              <a:endParaRPr/>
            </a:p>
          </p:txBody>
        </p:sp>
        <p:sp>
          <p:nvSpPr>
            <p:cNvPr id="9" name="object 9"/>
            <p:cNvSpPr/>
            <p:nvPr/>
          </p:nvSpPr>
          <p:spPr>
            <a:xfrm>
              <a:off x="1943100" y="3581400"/>
              <a:ext cx="76200" cy="76200"/>
            </a:xfrm>
            <a:custGeom>
              <a:avLst/>
              <a:gdLst/>
              <a:ahLst/>
              <a:cxnLst/>
              <a:rect l="l" t="t" r="r" b="b"/>
              <a:pathLst>
                <a:path w="76200" h="76200">
                  <a:moveTo>
                    <a:pt x="76200" y="0"/>
                  </a:moveTo>
                  <a:lnTo>
                    <a:pt x="0" y="0"/>
                  </a:lnTo>
                  <a:lnTo>
                    <a:pt x="38100" y="76200"/>
                  </a:lnTo>
                  <a:lnTo>
                    <a:pt x="76200" y="0"/>
                  </a:lnTo>
                  <a:close/>
                </a:path>
              </a:pathLst>
            </a:custGeom>
            <a:solidFill>
              <a:srgbClr val="000000"/>
            </a:solidFill>
          </p:spPr>
          <p:txBody>
            <a:bodyPr wrap="square" lIns="0" tIns="0" rIns="0" bIns="0" rtlCol="0"/>
            <a:lstStyle/>
            <a:p>
              <a:endParaRPr/>
            </a:p>
          </p:txBody>
        </p:sp>
      </p:grpSp>
      <p:sp>
        <p:nvSpPr>
          <p:cNvPr id="10" name="object 10"/>
          <p:cNvSpPr txBox="1"/>
          <p:nvPr/>
        </p:nvSpPr>
        <p:spPr>
          <a:xfrm>
            <a:off x="5572125" y="1600200"/>
            <a:ext cx="2486025" cy="355225"/>
          </a:xfrm>
          <a:prstGeom prst="rect">
            <a:avLst/>
          </a:prstGeom>
          <a:ln w="9344">
            <a:solidFill>
              <a:srgbClr val="D91E27"/>
            </a:solidFill>
          </a:ln>
        </p:spPr>
        <p:txBody>
          <a:bodyPr vert="horz" wrap="square" lIns="0" tIns="46990" rIns="0" bIns="0" rtlCol="0">
            <a:spAutoFit/>
          </a:bodyPr>
          <a:lstStyle/>
          <a:p>
            <a:pPr marL="88900">
              <a:lnSpc>
                <a:spcPct val="100000"/>
              </a:lnSpc>
              <a:spcBef>
                <a:spcPts val="370"/>
              </a:spcBef>
            </a:pPr>
            <a:r>
              <a:rPr sz="2000" dirty="0">
                <a:latin typeface="Times New Roman"/>
                <a:cs typeface="Times New Roman"/>
              </a:rPr>
              <a:t>Market</a:t>
            </a:r>
            <a:r>
              <a:rPr sz="2000" spc="-20" dirty="0">
                <a:latin typeface="Times New Roman"/>
                <a:cs typeface="Times New Roman"/>
              </a:rPr>
              <a:t> </a:t>
            </a:r>
            <a:r>
              <a:rPr sz="2000" spc="-5" dirty="0">
                <a:latin typeface="Times New Roman"/>
                <a:cs typeface="Times New Roman"/>
              </a:rPr>
              <a:t>analysis</a:t>
            </a:r>
            <a:endParaRPr sz="2000">
              <a:latin typeface="Times New Roman"/>
              <a:cs typeface="Times New Roman"/>
            </a:endParaRPr>
          </a:p>
        </p:txBody>
      </p:sp>
      <p:sp>
        <p:nvSpPr>
          <p:cNvPr id="11" name="object 11"/>
          <p:cNvSpPr txBox="1"/>
          <p:nvPr/>
        </p:nvSpPr>
        <p:spPr>
          <a:xfrm>
            <a:off x="5572125" y="2209800"/>
            <a:ext cx="2743200" cy="406522"/>
          </a:xfrm>
          <a:prstGeom prst="rect">
            <a:avLst/>
          </a:prstGeom>
          <a:ln w="9344">
            <a:solidFill>
              <a:srgbClr val="D91E27"/>
            </a:solidFill>
          </a:ln>
        </p:spPr>
        <p:txBody>
          <a:bodyPr vert="horz" wrap="square" lIns="0" tIns="97790" rIns="0" bIns="0" rtlCol="0">
            <a:spAutoFit/>
          </a:bodyPr>
          <a:lstStyle/>
          <a:p>
            <a:pPr marL="90170">
              <a:lnSpc>
                <a:spcPct val="100000"/>
              </a:lnSpc>
              <a:spcBef>
                <a:spcPts val="770"/>
              </a:spcBef>
            </a:pPr>
            <a:r>
              <a:rPr sz="2000" spc="-5" dirty="0">
                <a:latin typeface="Times New Roman"/>
                <a:cs typeface="Times New Roman"/>
              </a:rPr>
              <a:t>Competitor analysis</a:t>
            </a:r>
            <a:endParaRPr sz="2000">
              <a:latin typeface="Times New Roman"/>
              <a:cs typeface="Times New Roman"/>
            </a:endParaRPr>
          </a:p>
        </p:txBody>
      </p:sp>
      <p:sp>
        <p:nvSpPr>
          <p:cNvPr id="12" name="object 12"/>
          <p:cNvSpPr txBox="1"/>
          <p:nvPr/>
        </p:nvSpPr>
        <p:spPr>
          <a:xfrm>
            <a:off x="5572125" y="2819400"/>
            <a:ext cx="3086100" cy="355225"/>
          </a:xfrm>
          <a:prstGeom prst="rect">
            <a:avLst/>
          </a:prstGeom>
          <a:ln w="9344">
            <a:solidFill>
              <a:srgbClr val="D91E27"/>
            </a:solidFill>
          </a:ln>
        </p:spPr>
        <p:txBody>
          <a:bodyPr vert="horz" wrap="square" lIns="0" tIns="46990" rIns="0" bIns="0" rtlCol="0">
            <a:spAutoFit/>
          </a:bodyPr>
          <a:lstStyle/>
          <a:p>
            <a:pPr marL="90170">
              <a:lnSpc>
                <a:spcPct val="100000"/>
              </a:lnSpc>
              <a:spcBef>
                <a:spcPts val="370"/>
              </a:spcBef>
            </a:pPr>
            <a:r>
              <a:rPr sz="2000" dirty="0">
                <a:latin typeface="Times New Roman"/>
                <a:cs typeface="Times New Roman"/>
              </a:rPr>
              <a:t>Brand </a:t>
            </a:r>
            <a:r>
              <a:rPr sz="2000" spc="-5" dirty="0">
                <a:latin typeface="Times New Roman"/>
                <a:cs typeface="Times New Roman"/>
              </a:rPr>
              <a:t>Analysis-</a:t>
            </a:r>
            <a:r>
              <a:rPr sz="2000" spc="-25" dirty="0">
                <a:latin typeface="Times New Roman"/>
                <a:cs typeface="Times New Roman"/>
              </a:rPr>
              <a:t> </a:t>
            </a:r>
            <a:r>
              <a:rPr sz="2000" spc="5" dirty="0">
                <a:latin typeface="Times New Roman"/>
                <a:cs typeface="Times New Roman"/>
              </a:rPr>
              <a:t>SWOT</a:t>
            </a:r>
            <a:endParaRPr sz="2000">
              <a:latin typeface="Times New Roman"/>
              <a:cs typeface="Times New Roman"/>
            </a:endParaRPr>
          </a:p>
        </p:txBody>
      </p:sp>
      <p:grpSp>
        <p:nvGrpSpPr>
          <p:cNvPr id="13" name="object 13"/>
          <p:cNvGrpSpPr/>
          <p:nvPr/>
        </p:nvGrpSpPr>
        <p:grpSpPr>
          <a:xfrm>
            <a:off x="4629150" y="1976754"/>
            <a:ext cx="862251" cy="999490"/>
            <a:chOff x="4114800" y="1976754"/>
            <a:chExt cx="766445" cy="999490"/>
          </a:xfrm>
        </p:grpSpPr>
        <p:sp>
          <p:nvSpPr>
            <p:cNvPr id="14" name="object 14"/>
            <p:cNvSpPr/>
            <p:nvPr/>
          </p:nvSpPr>
          <p:spPr>
            <a:xfrm>
              <a:off x="4179569" y="1981199"/>
              <a:ext cx="697230" cy="278130"/>
            </a:xfrm>
            <a:custGeom>
              <a:avLst/>
              <a:gdLst/>
              <a:ahLst/>
              <a:cxnLst/>
              <a:rect l="l" t="t" r="r" b="b"/>
              <a:pathLst>
                <a:path w="697229" h="278130">
                  <a:moveTo>
                    <a:pt x="697229" y="0"/>
                  </a:moveTo>
                  <a:lnTo>
                    <a:pt x="0" y="278129"/>
                  </a:lnTo>
                </a:path>
              </a:pathLst>
            </a:custGeom>
            <a:ln w="8890">
              <a:solidFill>
                <a:srgbClr val="D91E27"/>
              </a:solidFill>
            </a:ln>
          </p:spPr>
          <p:txBody>
            <a:bodyPr wrap="square" lIns="0" tIns="0" rIns="0" bIns="0" rtlCol="0"/>
            <a:lstStyle/>
            <a:p>
              <a:endParaRPr/>
            </a:p>
          </p:txBody>
        </p:sp>
        <p:sp>
          <p:nvSpPr>
            <p:cNvPr id="15" name="object 15"/>
            <p:cNvSpPr/>
            <p:nvPr/>
          </p:nvSpPr>
          <p:spPr>
            <a:xfrm>
              <a:off x="4114800" y="2222499"/>
              <a:ext cx="83820" cy="69850"/>
            </a:xfrm>
            <a:custGeom>
              <a:avLst/>
              <a:gdLst/>
              <a:ahLst/>
              <a:cxnLst/>
              <a:rect l="l" t="t" r="r" b="b"/>
              <a:pathLst>
                <a:path w="83820" h="69850">
                  <a:moveTo>
                    <a:pt x="55879" y="0"/>
                  </a:moveTo>
                  <a:lnTo>
                    <a:pt x="0" y="63500"/>
                  </a:lnTo>
                  <a:lnTo>
                    <a:pt x="83820" y="69850"/>
                  </a:lnTo>
                  <a:lnTo>
                    <a:pt x="55879" y="0"/>
                  </a:lnTo>
                  <a:close/>
                </a:path>
              </a:pathLst>
            </a:custGeom>
            <a:solidFill>
              <a:srgbClr val="D91E27"/>
            </a:solidFill>
          </p:spPr>
          <p:txBody>
            <a:bodyPr wrap="square" lIns="0" tIns="0" rIns="0" bIns="0" rtlCol="0"/>
            <a:lstStyle/>
            <a:p>
              <a:endParaRPr/>
            </a:p>
          </p:txBody>
        </p:sp>
        <p:sp>
          <p:nvSpPr>
            <p:cNvPr id="16" name="object 16"/>
            <p:cNvSpPr/>
            <p:nvPr/>
          </p:nvSpPr>
          <p:spPr>
            <a:xfrm>
              <a:off x="4184650" y="2438399"/>
              <a:ext cx="692150" cy="0"/>
            </a:xfrm>
            <a:custGeom>
              <a:avLst/>
              <a:gdLst/>
              <a:ahLst/>
              <a:cxnLst/>
              <a:rect l="l" t="t" r="r" b="b"/>
              <a:pathLst>
                <a:path w="692150">
                  <a:moveTo>
                    <a:pt x="692150" y="0"/>
                  </a:moveTo>
                  <a:lnTo>
                    <a:pt x="0" y="0"/>
                  </a:lnTo>
                </a:path>
              </a:pathLst>
            </a:custGeom>
            <a:ln w="8890">
              <a:solidFill>
                <a:srgbClr val="D91E27"/>
              </a:solidFill>
            </a:ln>
          </p:spPr>
          <p:txBody>
            <a:bodyPr wrap="square" lIns="0" tIns="0" rIns="0" bIns="0" rtlCol="0"/>
            <a:lstStyle/>
            <a:p>
              <a:endParaRPr/>
            </a:p>
          </p:txBody>
        </p:sp>
        <p:sp>
          <p:nvSpPr>
            <p:cNvPr id="17" name="object 17"/>
            <p:cNvSpPr/>
            <p:nvPr/>
          </p:nvSpPr>
          <p:spPr>
            <a:xfrm>
              <a:off x="4114800" y="2400299"/>
              <a:ext cx="74930" cy="76200"/>
            </a:xfrm>
            <a:custGeom>
              <a:avLst/>
              <a:gdLst/>
              <a:ahLst/>
              <a:cxnLst/>
              <a:rect l="l" t="t" r="r" b="b"/>
              <a:pathLst>
                <a:path w="74929" h="76200">
                  <a:moveTo>
                    <a:pt x="74929" y="0"/>
                  </a:moveTo>
                  <a:lnTo>
                    <a:pt x="0" y="38100"/>
                  </a:lnTo>
                  <a:lnTo>
                    <a:pt x="74929" y="76200"/>
                  </a:lnTo>
                  <a:lnTo>
                    <a:pt x="74929" y="0"/>
                  </a:lnTo>
                  <a:close/>
                </a:path>
              </a:pathLst>
            </a:custGeom>
            <a:solidFill>
              <a:srgbClr val="D91E27"/>
            </a:solidFill>
          </p:spPr>
          <p:txBody>
            <a:bodyPr wrap="square" lIns="0" tIns="0" rIns="0" bIns="0" rtlCol="0"/>
            <a:lstStyle/>
            <a:p>
              <a:endParaRPr/>
            </a:p>
          </p:txBody>
        </p:sp>
        <p:sp>
          <p:nvSpPr>
            <p:cNvPr id="18" name="object 18"/>
            <p:cNvSpPr/>
            <p:nvPr/>
          </p:nvSpPr>
          <p:spPr>
            <a:xfrm>
              <a:off x="4179569" y="2692399"/>
              <a:ext cx="697230" cy="279400"/>
            </a:xfrm>
            <a:custGeom>
              <a:avLst/>
              <a:gdLst/>
              <a:ahLst/>
              <a:cxnLst/>
              <a:rect l="l" t="t" r="r" b="b"/>
              <a:pathLst>
                <a:path w="697229" h="279400">
                  <a:moveTo>
                    <a:pt x="697229" y="279400"/>
                  </a:moveTo>
                  <a:lnTo>
                    <a:pt x="0" y="0"/>
                  </a:lnTo>
                </a:path>
              </a:pathLst>
            </a:custGeom>
            <a:ln w="8890">
              <a:solidFill>
                <a:srgbClr val="D91E27"/>
              </a:solidFill>
            </a:ln>
          </p:spPr>
          <p:txBody>
            <a:bodyPr wrap="square" lIns="0" tIns="0" rIns="0" bIns="0" rtlCol="0"/>
            <a:lstStyle/>
            <a:p>
              <a:endParaRPr/>
            </a:p>
          </p:txBody>
        </p:sp>
        <p:sp>
          <p:nvSpPr>
            <p:cNvPr id="19" name="object 19"/>
            <p:cNvSpPr/>
            <p:nvPr/>
          </p:nvSpPr>
          <p:spPr>
            <a:xfrm>
              <a:off x="4114800" y="2659379"/>
              <a:ext cx="83820" cy="69850"/>
            </a:xfrm>
            <a:custGeom>
              <a:avLst/>
              <a:gdLst/>
              <a:ahLst/>
              <a:cxnLst/>
              <a:rect l="l" t="t" r="r" b="b"/>
              <a:pathLst>
                <a:path w="83820" h="69850">
                  <a:moveTo>
                    <a:pt x="83820" y="0"/>
                  </a:moveTo>
                  <a:lnTo>
                    <a:pt x="0" y="7620"/>
                  </a:lnTo>
                  <a:lnTo>
                    <a:pt x="55879" y="69850"/>
                  </a:lnTo>
                  <a:lnTo>
                    <a:pt x="83820" y="0"/>
                  </a:lnTo>
                  <a:close/>
                </a:path>
              </a:pathLst>
            </a:custGeom>
            <a:solidFill>
              <a:srgbClr val="D91E27"/>
            </a:solidFill>
          </p:spPr>
          <p:txBody>
            <a:bodyPr wrap="square" lIns="0" tIns="0" rIns="0" bIns="0" rtlCol="0"/>
            <a:lstStyle/>
            <a:p>
              <a:endParaRPr/>
            </a:p>
          </p:txBody>
        </p:sp>
      </p:grpSp>
      <p:grpSp>
        <p:nvGrpSpPr>
          <p:cNvPr id="20" name="object 20"/>
          <p:cNvGrpSpPr/>
          <p:nvPr/>
        </p:nvGrpSpPr>
        <p:grpSpPr>
          <a:xfrm>
            <a:off x="2185988" y="4343400"/>
            <a:ext cx="85725" cy="533400"/>
            <a:chOff x="1943100" y="4343400"/>
            <a:chExt cx="76200" cy="533400"/>
          </a:xfrm>
        </p:grpSpPr>
        <p:sp>
          <p:nvSpPr>
            <p:cNvPr id="21" name="object 21"/>
            <p:cNvSpPr/>
            <p:nvPr/>
          </p:nvSpPr>
          <p:spPr>
            <a:xfrm>
              <a:off x="1981200" y="4343400"/>
              <a:ext cx="0" cy="463550"/>
            </a:xfrm>
            <a:custGeom>
              <a:avLst/>
              <a:gdLst/>
              <a:ahLst/>
              <a:cxnLst/>
              <a:rect l="l" t="t" r="r" b="b"/>
              <a:pathLst>
                <a:path h="463550">
                  <a:moveTo>
                    <a:pt x="0" y="0"/>
                  </a:moveTo>
                  <a:lnTo>
                    <a:pt x="0" y="463550"/>
                  </a:lnTo>
                </a:path>
              </a:pathLst>
            </a:custGeom>
            <a:ln w="8890">
              <a:solidFill>
                <a:srgbClr val="000000"/>
              </a:solidFill>
            </a:ln>
          </p:spPr>
          <p:txBody>
            <a:bodyPr wrap="square" lIns="0" tIns="0" rIns="0" bIns="0" rtlCol="0"/>
            <a:lstStyle/>
            <a:p>
              <a:endParaRPr/>
            </a:p>
          </p:txBody>
        </p:sp>
        <p:sp>
          <p:nvSpPr>
            <p:cNvPr id="22" name="object 22"/>
            <p:cNvSpPr/>
            <p:nvPr/>
          </p:nvSpPr>
          <p:spPr>
            <a:xfrm>
              <a:off x="1943100" y="4801869"/>
              <a:ext cx="76200" cy="74930"/>
            </a:xfrm>
            <a:custGeom>
              <a:avLst/>
              <a:gdLst/>
              <a:ahLst/>
              <a:cxnLst/>
              <a:rect l="l" t="t" r="r" b="b"/>
              <a:pathLst>
                <a:path w="76200" h="74929">
                  <a:moveTo>
                    <a:pt x="76200" y="0"/>
                  </a:moveTo>
                  <a:lnTo>
                    <a:pt x="0" y="0"/>
                  </a:lnTo>
                  <a:lnTo>
                    <a:pt x="38100" y="74929"/>
                  </a:lnTo>
                  <a:lnTo>
                    <a:pt x="76200" y="0"/>
                  </a:lnTo>
                  <a:close/>
                </a:path>
              </a:pathLst>
            </a:custGeom>
            <a:solidFill>
              <a:srgbClr val="000000"/>
            </a:solidFill>
          </p:spPr>
          <p:txBody>
            <a:bodyPr wrap="square" lIns="0" tIns="0" rIns="0" bIns="0" rtlCol="0"/>
            <a:lstStyle/>
            <a:p>
              <a:endParaRPr/>
            </a:p>
          </p:txBody>
        </p:sp>
      </p:grpSp>
      <p:sp>
        <p:nvSpPr>
          <p:cNvPr id="23" name="object 23"/>
          <p:cNvSpPr txBox="1"/>
          <p:nvPr/>
        </p:nvSpPr>
        <p:spPr>
          <a:xfrm>
            <a:off x="1028700" y="4800600"/>
            <a:ext cx="2657475" cy="416781"/>
          </a:xfrm>
          <a:prstGeom prst="rect">
            <a:avLst/>
          </a:prstGeom>
          <a:ln w="9344">
            <a:solidFill>
              <a:srgbClr val="000000"/>
            </a:solidFill>
          </a:ln>
        </p:spPr>
        <p:txBody>
          <a:bodyPr vert="horz" wrap="square" lIns="0" tIns="46990" rIns="0" bIns="0" rtlCol="0">
            <a:spAutoFit/>
          </a:bodyPr>
          <a:lstStyle/>
          <a:p>
            <a:pPr marL="89535">
              <a:lnSpc>
                <a:spcPct val="100000"/>
              </a:lnSpc>
              <a:spcBef>
                <a:spcPts val="370"/>
              </a:spcBef>
            </a:pPr>
            <a:r>
              <a:rPr sz="2400" spc="-5" dirty="0">
                <a:latin typeface="Times New Roman"/>
                <a:cs typeface="Times New Roman"/>
              </a:rPr>
              <a:t>Advertising</a:t>
            </a:r>
            <a:r>
              <a:rPr sz="2400" spc="-15" dirty="0">
                <a:latin typeface="Times New Roman"/>
                <a:cs typeface="Times New Roman"/>
              </a:rPr>
              <a:t> </a:t>
            </a:r>
            <a:r>
              <a:rPr sz="2400" spc="-5" dirty="0">
                <a:latin typeface="Times New Roman"/>
                <a:cs typeface="Times New Roman"/>
              </a:rPr>
              <a:t>Plan</a:t>
            </a:r>
            <a:endParaRPr sz="2400">
              <a:latin typeface="Times New Roman"/>
              <a:cs typeface="Times New Roman"/>
            </a:endParaRPr>
          </a:p>
        </p:txBody>
      </p:sp>
      <p:grpSp>
        <p:nvGrpSpPr>
          <p:cNvPr id="24" name="object 24"/>
          <p:cNvGrpSpPr/>
          <p:nvPr/>
        </p:nvGrpSpPr>
        <p:grpSpPr>
          <a:xfrm>
            <a:off x="2185988" y="5257800"/>
            <a:ext cx="85725" cy="533400"/>
            <a:chOff x="1943100" y="5257800"/>
            <a:chExt cx="76200" cy="533400"/>
          </a:xfrm>
        </p:grpSpPr>
        <p:sp>
          <p:nvSpPr>
            <p:cNvPr id="25" name="object 25"/>
            <p:cNvSpPr/>
            <p:nvPr/>
          </p:nvSpPr>
          <p:spPr>
            <a:xfrm>
              <a:off x="1981200" y="5257800"/>
              <a:ext cx="0" cy="463550"/>
            </a:xfrm>
            <a:custGeom>
              <a:avLst/>
              <a:gdLst/>
              <a:ahLst/>
              <a:cxnLst/>
              <a:rect l="l" t="t" r="r" b="b"/>
              <a:pathLst>
                <a:path h="463550">
                  <a:moveTo>
                    <a:pt x="0" y="0"/>
                  </a:moveTo>
                  <a:lnTo>
                    <a:pt x="0" y="463550"/>
                  </a:lnTo>
                </a:path>
              </a:pathLst>
            </a:custGeom>
            <a:ln w="8890">
              <a:solidFill>
                <a:srgbClr val="000000"/>
              </a:solidFill>
            </a:ln>
          </p:spPr>
          <p:txBody>
            <a:bodyPr wrap="square" lIns="0" tIns="0" rIns="0" bIns="0" rtlCol="0"/>
            <a:lstStyle/>
            <a:p>
              <a:endParaRPr/>
            </a:p>
          </p:txBody>
        </p:sp>
        <p:sp>
          <p:nvSpPr>
            <p:cNvPr id="26" name="object 26"/>
            <p:cNvSpPr/>
            <p:nvPr/>
          </p:nvSpPr>
          <p:spPr>
            <a:xfrm>
              <a:off x="1943100" y="5716269"/>
              <a:ext cx="76200" cy="74930"/>
            </a:xfrm>
            <a:custGeom>
              <a:avLst/>
              <a:gdLst/>
              <a:ahLst/>
              <a:cxnLst/>
              <a:rect l="l" t="t" r="r" b="b"/>
              <a:pathLst>
                <a:path w="76200" h="74929">
                  <a:moveTo>
                    <a:pt x="76200" y="0"/>
                  </a:moveTo>
                  <a:lnTo>
                    <a:pt x="0" y="0"/>
                  </a:lnTo>
                  <a:lnTo>
                    <a:pt x="38100" y="74929"/>
                  </a:lnTo>
                  <a:lnTo>
                    <a:pt x="76200" y="0"/>
                  </a:lnTo>
                  <a:close/>
                </a:path>
              </a:pathLst>
            </a:custGeom>
            <a:solidFill>
              <a:srgbClr val="000000"/>
            </a:solidFill>
          </p:spPr>
          <p:txBody>
            <a:bodyPr wrap="square" lIns="0" tIns="0" rIns="0" bIns="0" rtlCol="0"/>
            <a:lstStyle/>
            <a:p>
              <a:endParaRPr/>
            </a:p>
          </p:txBody>
        </p:sp>
      </p:grpSp>
      <p:sp>
        <p:nvSpPr>
          <p:cNvPr id="27" name="object 27"/>
          <p:cNvSpPr txBox="1"/>
          <p:nvPr/>
        </p:nvSpPr>
        <p:spPr>
          <a:xfrm>
            <a:off x="1028700" y="5791200"/>
            <a:ext cx="2571750" cy="416781"/>
          </a:xfrm>
          <a:prstGeom prst="rect">
            <a:avLst/>
          </a:prstGeom>
          <a:ln w="9344">
            <a:solidFill>
              <a:srgbClr val="000000"/>
            </a:solidFill>
          </a:ln>
        </p:spPr>
        <p:txBody>
          <a:bodyPr vert="horz" wrap="square" lIns="0" tIns="46990" rIns="0" bIns="0" rtlCol="0">
            <a:spAutoFit/>
          </a:bodyPr>
          <a:lstStyle/>
          <a:p>
            <a:pPr marL="89535">
              <a:lnSpc>
                <a:spcPct val="100000"/>
              </a:lnSpc>
              <a:spcBef>
                <a:spcPts val="370"/>
              </a:spcBef>
            </a:pPr>
            <a:r>
              <a:rPr sz="2400" spc="-5" dirty="0">
                <a:latin typeface="Times New Roman"/>
                <a:cs typeface="Times New Roman"/>
              </a:rPr>
              <a:t>Implementation</a:t>
            </a:r>
            <a:endParaRPr sz="2400">
              <a:latin typeface="Times New Roman"/>
              <a:cs typeface="Times New Roman"/>
            </a:endParaRP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6"/>
          <p:cNvSpPr>
            <a:spLocks noGrp="1"/>
          </p:cNvSpPr>
          <p:nvPr>
            <p:ph type="sldNum" sz="quarter" idx="4294967295"/>
          </p:nvPr>
        </p:nvSpPr>
        <p:spPr>
          <a:xfrm>
            <a:off x="7372350" y="6400801"/>
            <a:ext cx="2400300" cy="320675"/>
          </a:xfrm>
          <a:prstGeom prst="rect">
            <a:avLst/>
          </a:prstGeom>
        </p:spPr>
        <p:txBody>
          <a:bodyPr/>
          <a:lstStyle/>
          <a:p>
            <a:pPr>
              <a:defRPr/>
            </a:pPr>
            <a:r>
              <a:rPr lang="en-US" sz="2400">
                <a:latin typeface="Times New Roman" pitchFamily="18" charset="0"/>
                <a:cs typeface="Times New Roman" pitchFamily="18" charset="0"/>
              </a:rPr>
              <a:t>4-</a:t>
            </a:r>
            <a:fld id="{C9A972F4-19C2-4848-A830-2E1C115AC9E9}" type="slidenum">
              <a:rPr lang="en-US" sz="2400">
                <a:latin typeface="Times New Roman" pitchFamily="18" charset="0"/>
                <a:cs typeface="Times New Roman" pitchFamily="18" charset="0"/>
              </a:rPr>
              <a:pPr>
                <a:defRPr/>
              </a:pPr>
              <a:t>80</a:t>
            </a:fld>
            <a:endParaRPr lang="en-US" sz="2400">
              <a:latin typeface="Times New Roman" pitchFamily="18" charset="0"/>
              <a:cs typeface="Times New Roman" pitchFamily="18" charset="0"/>
            </a:endParaRPr>
          </a:p>
        </p:txBody>
      </p:sp>
      <p:sp>
        <p:nvSpPr>
          <p:cNvPr id="10243" name="Rectangle 2"/>
          <p:cNvSpPr>
            <a:spLocks noGrp="1" noChangeArrowheads="1"/>
          </p:cNvSpPr>
          <p:nvPr>
            <p:ph type="title"/>
          </p:nvPr>
        </p:nvSpPr>
        <p:spPr>
          <a:xfrm>
            <a:off x="4216400" y="151129"/>
            <a:ext cx="1854200" cy="492443"/>
          </a:xfrm>
        </p:spPr>
        <p:txBody>
          <a:bodyPr/>
          <a:lstStyle/>
          <a:p>
            <a:pPr eaLnBrk="1" hangingPunct="1"/>
            <a:r>
              <a:rPr lang="en-US" b="0" dirty="0">
                <a:solidFill>
                  <a:schemeClr val="tx1"/>
                </a:solidFill>
                <a:latin typeface="Times New Roman" pitchFamily="18" charset="0"/>
                <a:cs typeface="Times New Roman" pitchFamily="18" charset="0"/>
              </a:rPr>
              <a:t>Cognition</a:t>
            </a:r>
          </a:p>
        </p:txBody>
      </p:sp>
      <p:sp>
        <p:nvSpPr>
          <p:cNvPr id="10244" name="Rectangle 3"/>
          <p:cNvSpPr>
            <a:spLocks noGrp="1" noChangeArrowheads="1"/>
          </p:cNvSpPr>
          <p:nvPr>
            <p:ph type="body" sz="half" idx="4294967295"/>
          </p:nvPr>
        </p:nvSpPr>
        <p:spPr>
          <a:xfrm>
            <a:off x="771525" y="1600200"/>
            <a:ext cx="2924175" cy="3124200"/>
          </a:xfrm>
          <a:prstGeom prst="rect">
            <a:avLst/>
          </a:prstGeom>
          <a:solidFill>
            <a:schemeClr val="accent3">
              <a:lumMod val="20000"/>
              <a:lumOff val="80000"/>
            </a:schemeClr>
          </a:solidFill>
          <a:ln w="28575">
            <a:solidFill>
              <a:srgbClr val="000000"/>
            </a:solidFill>
          </a:ln>
        </p:spPr>
        <p:txBody>
          <a:bodyPr/>
          <a:lstStyle/>
          <a:p>
            <a:pPr algn="ctr" eaLnBrk="1" hangingPunct="1"/>
            <a:r>
              <a:rPr lang="en-US" sz="3200" dirty="0">
                <a:solidFill>
                  <a:schemeClr val="tx1"/>
                </a:solidFill>
                <a:latin typeface="Times New Roman" pitchFamily="18" charset="0"/>
                <a:cs typeface="Times New Roman" pitchFamily="18" charset="0"/>
              </a:rPr>
              <a:t>How consumers respond to information, learn, and understand something</a:t>
            </a:r>
          </a:p>
        </p:txBody>
      </p:sp>
      <p:sp>
        <p:nvSpPr>
          <p:cNvPr id="6" name="Rectangle 4"/>
          <p:cNvSpPr txBox="1">
            <a:spLocks noChangeArrowheads="1"/>
          </p:cNvSpPr>
          <p:nvPr/>
        </p:nvSpPr>
        <p:spPr bwMode="auto">
          <a:xfrm>
            <a:off x="5229225" y="1524000"/>
            <a:ext cx="4543425" cy="4800600"/>
          </a:xfrm>
          <a:prstGeom prst="rect">
            <a:avLst/>
          </a:prstGeom>
          <a:noFill/>
          <a:ln w="9525">
            <a:noFill/>
            <a:miter lim="800000"/>
            <a:headEnd/>
            <a:tailEnd/>
          </a:ln>
          <a:effectLst/>
        </p:spPr>
        <p:txBody>
          <a:bodyPr/>
          <a:lstStyle/>
          <a:p>
            <a:pPr marL="342900" indent="-342900" algn="just">
              <a:spcBef>
                <a:spcPct val="20000"/>
              </a:spcBef>
              <a:buClr>
                <a:srgbClr val="FF9900"/>
              </a:buClr>
              <a:buFont typeface="Wingdings" pitchFamily="2" charset="2"/>
              <a:buChar char="§"/>
              <a:defRPr/>
            </a:pPr>
            <a:r>
              <a:rPr lang="en-US" sz="2400" b="1" kern="0" dirty="0">
                <a:latin typeface="Times New Roman" pitchFamily="18" charset="0"/>
                <a:cs typeface="Times New Roman" pitchFamily="18" charset="0"/>
              </a:rPr>
              <a:t>Cognitive Learning</a:t>
            </a:r>
          </a:p>
          <a:p>
            <a:pPr marL="342900" indent="-342900" algn="just">
              <a:spcBef>
                <a:spcPct val="20000"/>
              </a:spcBef>
              <a:buClr>
                <a:srgbClr val="FF9900"/>
              </a:buClr>
              <a:buFont typeface="Wingdings" pitchFamily="2" charset="2"/>
              <a:buChar char="§"/>
              <a:defRPr/>
            </a:pPr>
            <a:r>
              <a:rPr lang="en-US" sz="2400" kern="0" dirty="0">
                <a:latin typeface="Times New Roman" pitchFamily="18" charset="0"/>
                <a:cs typeface="Times New Roman" pitchFamily="18" charset="0"/>
              </a:rPr>
              <a:t>When a presentation of facts, information, and explanations leads to understanding</a:t>
            </a:r>
          </a:p>
          <a:p>
            <a:pPr marL="342900" indent="-342900" algn="just">
              <a:spcBef>
                <a:spcPct val="20000"/>
              </a:spcBef>
              <a:buClr>
                <a:srgbClr val="FF9900"/>
              </a:buClr>
              <a:buFont typeface="Wingdings" pitchFamily="2" charset="2"/>
              <a:buChar char="§"/>
              <a:defRPr/>
            </a:pPr>
            <a:r>
              <a:rPr lang="en-US" sz="2400" kern="0" dirty="0">
                <a:latin typeface="Times New Roman" pitchFamily="18" charset="0"/>
                <a:cs typeface="Times New Roman" pitchFamily="18" charset="0"/>
              </a:rPr>
              <a:t>Used by consumers who want to learn everything about a product before they buy it</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6"/>
          <p:cNvSpPr>
            <a:spLocks noGrp="1"/>
          </p:cNvSpPr>
          <p:nvPr>
            <p:ph type="sldNum" sz="quarter" idx="4294967295"/>
          </p:nvPr>
        </p:nvSpPr>
        <p:spPr>
          <a:xfrm>
            <a:off x="7372350" y="6400801"/>
            <a:ext cx="2400300" cy="320675"/>
          </a:xfrm>
          <a:prstGeom prst="rect">
            <a:avLst/>
          </a:prstGeom>
          <a:noFill/>
        </p:spPr>
        <p:txBody>
          <a:bodyPr/>
          <a:lstStyle/>
          <a:p>
            <a:pPr>
              <a:defRPr/>
            </a:pPr>
            <a:r>
              <a:rPr lang="en-US" sz="2400">
                <a:latin typeface="Times New Roman" pitchFamily="18" charset="0"/>
                <a:cs typeface="Times New Roman" pitchFamily="18" charset="0"/>
              </a:rPr>
              <a:t>4-</a:t>
            </a:r>
            <a:fld id="{F4D56A27-DB0F-4BF8-B9D8-1927147C73E7}" type="slidenum">
              <a:rPr lang="en-US" sz="2400">
                <a:latin typeface="Times New Roman" pitchFamily="18" charset="0"/>
                <a:cs typeface="Times New Roman" pitchFamily="18" charset="0"/>
              </a:rPr>
              <a:pPr>
                <a:defRPr/>
              </a:pPr>
              <a:t>81</a:t>
            </a:fld>
            <a:endParaRPr lang="en-US" sz="2400">
              <a:latin typeface="Times New Roman" pitchFamily="18" charset="0"/>
              <a:cs typeface="Times New Roman" pitchFamily="18" charset="0"/>
            </a:endParaRPr>
          </a:p>
        </p:txBody>
      </p:sp>
      <p:sp>
        <p:nvSpPr>
          <p:cNvPr id="11267" name="Rectangle 2"/>
          <p:cNvSpPr>
            <a:spLocks noGrp="1" noChangeArrowheads="1"/>
          </p:cNvSpPr>
          <p:nvPr>
            <p:ph type="title"/>
          </p:nvPr>
        </p:nvSpPr>
        <p:spPr>
          <a:xfrm>
            <a:off x="3314700" y="609600"/>
            <a:ext cx="3898900" cy="763271"/>
          </a:xfrm>
          <a:noFill/>
        </p:spPr>
        <p:txBody>
          <a:bodyPr/>
          <a:lstStyle/>
          <a:p>
            <a:pPr eaLnBrk="1" hangingPunct="1"/>
            <a:r>
              <a:rPr lang="en-US" dirty="0">
                <a:latin typeface="Times New Roman" pitchFamily="18" charset="0"/>
                <a:cs typeface="Times New Roman" pitchFamily="18" charset="0"/>
              </a:rPr>
              <a:t>Cognition - Objectives</a:t>
            </a:r>
          </a:p>
        </p:txBody>
      </p:sp>
      <p:sp>
        <p:nvSpPr>
          <p:cNvPr id="11268" name="Rectangle 3"/>
          <p:cNvSpPr>
            <a:spLocks noGrp="1" noChangeArrowheads="1"/>
          </p:cNvSpPr>
          <p:nvPr>
            <p:ph type="body" sz="half" idx="4294967295"/>
          </p:nvPr>
        </p:nvSpPr>
        <p:spPr>
          <a:xfrm>
            <a:off x="514350" y="1600200"/>
            <a:ext cx="4543425" cy="4800600"/>
          </a:xfrm>
          <a:prstGeom prst="rect">
            <a:avLst/>
          </a:prstGeom>
          <a:noFill/>
        </p:spPr>
        <p:txBody>
          <a:bodyPr/>
          <a:lstStyle/>
          <a:p>
            <a:pPr algn="ctr" eaLnBrk="1" hangingPunct="1"/>
            <a:r>
              <a:rPr lang="en-US" sz="2400" b="1" dirty="0">
                <a:latin typeface="Times New Roman" pitchFamily="18" charset="0"/>
                <a:cs typeface="Times New Roman" pitchFamily="18" charset="0"/>
              </a:rPr>
              <a:t>Information</a:t>
            </a:r>
          </a:p>
          <a:p>
            <a:pPr eaLnBrk="1" hangingPunct="1">
              <a:buFont typeface="Wingdings" pitchFamily="2" charset="2"/>
              <a:buChar char="§"/>
            </a:pPr>
            <a:r>
              <a:rPr lang="en-US" sz="2400" dirty="0">
                <a:latin typeface="Times New Roman" pitchFamily="18" charset="0"/>
                <a:cs typeface="Times New Roman" pitchFamily="18" charset="0"/>
              </a:rPr>
              <a:t>Facts about product performance and features</a:t>
            </a:r>
          </a:p>
          <a:p>
            <a:pPr eaLnBrk="1" hangingPunct="1">
              <a:buFont typeface="Wingdings" pitchFamily="2" charset="2"/>
              <a:buChar char="§"/>
            </a:pPr>
            <a:r>
              <a:rPr lang="en-US" sz="2400" dirty="0">
                <a:latin typeface="Times New Roman" pitchFamily="18" charset="0"/>
                <a:cs typeface="Times New Roman" pitchFamily="18" charset="0"/>
              </a:rPr>
              <a:t>Particularly important for products that are complex, have a high price, or are high risk</a:t>
            </a:r>
          </a:p>
        </p:txBody>
      </p:sp>
      <p:sp>
        <p:nvSpPr>
          <p:cNvPr id="7" name="Rectangle 4"/>
          <p:cNvSpPr txBox="1">
            <a:spLocks noChangeArrowheads="1"/>
          </p:cNvSpPr>
          <p:nvPr/>
        </p:nvSpPr>
        <p:spPr bwMode="auto">
          <a:xfrm>
            <a:off x="5229225" y="1600200"/>
            <a:ext cx="4543425" cy="4800600"/>
          </a:xfrm>
          <a:prstGeom prst="rect">
            <a:avLst/>
          </a:prstGeom>
          <a:noFill/>
          <a:ln w="9525">
            <a:noFill/>
            <a:miter lim="800000"/>
            <a:headEnd/>
            <a:tailEnd/>
          </a:ln>
          <a:effectLst/>
        </p:spPr>
        <p:txBody>
          <a:bodyPr/>
          <a:lstStyle/>
          <a:p>
            <a:pPr marL="342900" indent="-342900" algn="ctr">
              <a:spcBef>
                <a:spcPct val="20000"/>
              </a:spcBef>
              <a:buClr>
                <a:srgbClr val="FF9900"/>
              </a:buClr>
              <a:defRPr/>
            </a:pPr>
            <a:r>
              <a:rPr lang="en-US" sz="2400" b="1" kern="0" dirty="0">
                <a:solidFill>
                  <a:srgbClr val="000000"/>
                </a:solidFill>
                <a:latin typeface="Times New Roman" pitchFamily="18" charset="0"/>
                <a:cs typeface="Times New Roman" pitchFamily="18" charset="0"/>
              </a:rPr>
              <a:t>Needs</a:t>
            </a:r>
          </a:p>
          <a:p>
            <a:pPr marL="342900" indent="-342900">
              <a:spcBef>
                <a:spcPct val="20000"/>
              </a:spcBef>
              <a:buClr>
                <a:srgbClr val="FF9900"/>
              </a:buClr>
              <a:buFont typeface="Wingdings" pitchFamily="2" charset="2"/>
              <a:buChar char="§"/>
              <a:defRPr/>
            </a:pPr>
            <a:r>
              <a:rPr lang="en-US" sz="2400" kern="0" dirty="0">
                <a:solidFill>
                  <a:srgbClr val="000000"/>
                </a:solidFill>
                <a:latin typeface="Times New Roman" pitchFamily="18" charset="0"/>
                <a:cs typeface="Times New Roman" pitchFamily="18" charset="0"/>
              </a:rPr>
              <a:t>The cognitive impact of an advertising message</a:t>
            </a:r>
          </a:p>
          <a:p>
            <a:pPr marL="342900" indent="-342900">
              <a:spcBef>
                <a:spcPct val="20000"/>
              </a:spcBef>
              <a:buClr>
                <a:srgbClr val="FF9900"/>
              </a:buClr>
              <a:buFont typeface="Wingdings" pitchFamily="2" charset="2"/>
              <a:buChar char="§"/>
              <a:defRPr/>
            </a:pPr>
            <a:r>
              <a:rPr lang="en-US" sz="2400" kern="0" dirty="0">
                <a:solidFill>
                  <a:srgbClr val="000000"/>
                </a:solidFill>
                <a:latin typeface="Times New Roman" pitchFamily="18" charset="0"/>
                <a:cs typeface="Times New Roman" pitchFamily="18" charset="0"/>
              </a:rPr>
              <a:t>A cognitive ad explains how a product works and what it can do for the consumer</a:t>
            </a: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p:cNvSpPr>
            <a:spLocks noGrp="1" noChangeArrowheads="1"/>
          </p:cNvSpPr>
          <p:nvPr>
            <p:ph type="title"/>
          </p:nvPr>
        </p:nvSpPr>
        <p:spPr>
          <a:xfrm>
            <a:off x="3314700" y="304800"/>
            <a:ext cx="3886200" cy="685800"/>
          </a:xfrm>
        </p:spPr>
        <p:txBody>
          <a:bodyPr/>
          <a:lstStyle/>
          <a:p>
            <a:pPr eaLnBrk="1" hangingPunct="1"/>
            <a:r>
              <a:rPr lang="en-US" dirty="0">
                <a:solidFill>
                  <a:schemeClr val="tx1"/>
                </a:solidFill>
                <a:latin typeface="Times New Roman" pitchFamily="18" charset="0"/>
                <a:cs typeface="Times New Roman" pitchFamily="18" charset="0"/>
              </a:rPr>
              <a:t>Cognition - Measures</a:t>
            </a:r>
          </a:p>
        </p:txBody>
      </p:sp>
      <p:sp>
        <p:nvSpPr>
          <p:cNvPr id="12292" name="Rectangle 3"/>
          <p:cNvSpPr>
            <a:spLocks noGrp="1" noChangeArrowheads="1"/>
          </p:cNvSpPr>
          <p:nvPr>
            <p:ph type="body" sz="half" idx="4294967295"/>
          </p:nvPr>
        </p:nvSpPr>
        <p:spPr>
          <a:xfrm>
            <a:off x="495300" y="1449071"/>
            <a:ext cx="4543425" cy="4800600"/>
          </a:xfrm>
          <a:prstGeom prst="rect">
            <a:avLst/>
          </a:prstGeom>
        </p:spPr>
        <p:txBody>
          <a:bodyPr/>
          <a:lstStyle/>
          <a:p>
            <a:pPr algn="ctr" eaLnBrk="1" hangingPunct="1">
              <a:lnSpc>
                <a:spcPct val="90000"/>
              </a:lnSpc>
            </a:pPr>
            <a:r>
              <a:rPr lang="en-US" sz="2400" b="1" dirty="0">
                <a:latin typeface="Times New Roman" pitchFamily="18" charset="0"/>
                <a:cs typeface="Times New Roman" pitchFamily="18" charset="0"/>
              </a:rPr>
              <a:t>Differentiation</a:t>
            </a:r>
          </a:p>
          <a:p>
            <a:pPr algn="ctr" eaLnBrk="1" hangingPunct="1">
              <a:lnSpc>
                <a:spcPct val="90000"/>
              </a:lnSpc>
            </a:pPr>
            <a:endParaRPr lang="en-US" sz="2400" b="1" dirty="0">
              <a:latin typeface="Times New Roman" pitchFamily="18" charset="0"/>
              <a:cs typeface="Times New Roman" pitchFamily="18" charset="0"/>
            </a:endParaRPr>
          </a:p>
          <a:p>
            <a:pPr algn="just" eaLnBrk="1" hangingPunct="1">
              <a:lnSpc>
                <a:spcPct val="90000"/>
              </a:lnSpc>
              <a:buFont typeface="Wingdings" pitchFamily="2" charset="2"/>
              <a:buChar char="§"/>
            </a:pPr>
            <a:r>
              <a:rPr lang="en-US" sz="2400" dirty="0">
                <a:latin typeface="Times New Roman" pitchFamily="18" charset="0"/>
                <a:cs typeface="Times New Roman" pitchFamily="18" charset="0"/>
              </a:rPr>
              <a:t>Occurs when consumers understand the explanation of a competitive advantage</a:t>
            </a:r>
          </a:p>
          <a:p>
            <a:pPr algn="just" eaLnBrk="1" hangingPunct="1">
              <a:lnSpc>
                <a:spcPct val="90000"/>
              </a:lnSpc>
            </a:pPr>
            <a:endParaRPr lang="en-US" sz="2400" dirty="0">
              <a:latin typeface="Times New Roman" pitchFamily="18" charset="0"/>
              <a:cs typeface="Times New Roman" pitchFamily="18" charset="0"/>
            </a:endParaRPr>
          </a:p>
          <a:p>
            <a:pPr algn="just" eaLnBrk="1" hangingPunct="1">
              <a:lnSpc>
                <a:spcPct val="90000"/>
              </a:lnSpc>
              <a:buFont typeface="Wingdings" pitchFamily="2" charset="2"/>
              <a:buChar char="§"/>
            </a:pPr>
            <a:r>
              <a:rPr lang="en-US" sz="2400" dirty="0">
                <a:latin typeface="Times New Roman" pitchFamily="18" charset="0"/>
                <a:cs typeface="Times New Roman" pitchFamily="18" charset="0"/>
              </a:rPr>
              <a:t>A consumer has to understand the features of a brand and be able to compare competing products</a:t>
            </a:r>
          </a:p>
        </p:txBody>
      </p:sp>
      <p:sp>
        <p:nvSpPr>
          <p:cNvPr id="12293" name="Rectangle 4"/>
          <p:cNvSpPr>
            <a:spLocks noGrp="1" noChangeArrowheads="1"/>
          </p:cNvSpPr>
          <p:nvPr>
            <p:ph type="body" sz="half" idx="2"/>
          </p:nvPr>
        </p:nvSpPr>
        <p:spPr>
          <a:xfrm>
            <a:off x="5448300" y="1524000"/>
            <a:ext cx="4474845" cy="2991588"/>
          </a:xfrm>
        </p:spPr>
        <p:txBody>
          <a:bodyPr/>
          <a:lstStyle/>
          <a:p>
            <a:pPr algn="ctr" eaLnBrk="1" hangingPunct="1">
              <a:lnSpc>
                <a:spcPct val="90000"/>
              </a:lnSpc>
            </a:pPr>
            <a:r>
              <a:rPr lang="en-US" sz="2400" dirty="0">
                <a:latin typeface="Times New Roman" pitchFamily="18" charset="0"/>
                <a:cs typeface="Times New Roman" pitchFamily="18" charset="0"/>
              </a:rPr>
              <a:t>Recall</a:t>
            </a:r>
          </a:p>
          <a:p>
            <a:pPr algn="ctr" eaLnBrk="1" hangingPunct="1">
              <a:lnSpc>
                <a:spcPct val="90000"/>
              </a:lnSpc>
            </a:pPr>
            <a:endParaRPr lang="en-US" sz="2400" b="0" dirty="0">
              <a:latin typeface="Times New Roman" pitchFamily="18" charset="0"/>
              <a:cs typeface="Times New Roman" pitchFamily="18" charset="0"/>
            </a:endParaRPr>
          </a:p>
          <a:p>
            <a:pPr algn="just" eaLnBrk="1" hangingPunct="1">
              <a:lnSpc>
                <a:spcPct val="90000"/>
              </a:lnSpc>
              <a:buFont typeface="Arial" pitchFamily="34" charset="0"/>
              <a:buChar char="•"/>
            </a:pPr>
            <a:r>
              <a:rPr lang="en-US" sz="2400" b="0" dirty="0">
                <a:latin typeface="Times New Roman" pitchFamily="18" charset="0"/>
                <a:cs typeface="Times New Roman" pitchFamily="18" charset="0"/>
              </a:rPr>
              <a:t>When the consumer remembers seeing the advertisements </a:t>
            </a:r>
            <a:r>
              <a:rPr lang="en-US" sz="2400" b="0" u="sng" dirty="0">
                <a:latin typeface="Times New Roman" pitchFamily="18" charset="0"/>
                <a:cs typeface="Times New Roman" pitchFamily="18" charset="0"/>
              </a:rPr>
              <a:t>and</a:t>
            </a:r>
            <a:r>
              <a:rPr lang="en-US" sz="2400" b="0" dirty="0">
                <a:latin typeface="Times New Roman" pitchFamily="18" charset="0"/>
                <a:cs typeface="Times New Roman" pitchFamily="18" charset="0"/>
              </a:rPr>
              <a:t> remembers the copy points</a:t>
            </a:r>
          </a:p>
          <a:p>
            <a:pPr algn="just" eaLnBrk="1" hangingPunct="1">
              <a:lnSpc>
                <a:spcPct val="90000"/>
              </a:lnSpc>
            </a:pPr>
            <a:endParaRPr lang="en-US" sz="2400" b="0" dirty="0">
              <a:latin typeface="Times New Roman" pitchFamily="18" charset="0"/>
              <a:cs typeface="Times New Roman" pitchFamily="18" charset="0"/>
            </a:endParaRPr>
          </a:p>
          <a:p>
            <a:pPr algn="just" eaLnBrk="1" hangingPunct="1">
              <a:lnSpc>
                <a:spcPct val="90000"/>
              </a:lnSpc>
              <a:buFont typeface="Arial" pitchFamily="34" charset="0"/>
              <a:buChar char="•"/>
            </a:pPr>
            <a:r>
              <a:rPr lang="en-US" sz="2400" b="0" dirty="0">
                <a:latin typeface="Times New Roman" pitchFamily="18" charset="0"/>
                <a:cs typeface="Times New Roman" pitchFamily="18" charset="0"/>
              </a:rPr>
              <a:t>Ads use jingles, slogans, catchy headlines, intriguing visuals, and key visuals</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6"/>
          <p:cNvSpPr>
            <a:spLocks noGrp="1"/>
          </p:cNvSpPr>
          <p:nvPr>
            <p:ph type="sldNum" sz="quarter" idx="4294967295"/>
          </p:nvPr>
        </p:nvSpPr>
        <p:spPr>
          <a:xfrm>
            <a:off x="7372350" y="6400801"/>
            <a:ext cx="2400300" cy="320675"/>
          </a:xfrm>
          <a:prstGeom prst="rect">
            <a:avLst/>
          </a:prstGeom>
        </p:spPr>
        <p:txBody>
          <a:bodyPr/>
          <a:lstStyle/>
          <a:p>
            <a:pPr>
              <a:defRPr/>
            </a:pPr>
            <a:r>
              <a:rPr lang="en-US" sz="2400">
                <a:latin typeface="Times New Roman" pitchFamily="18" charset="0"/>
                <a:cs typeface="Times New Roman" pitchFamily="18" charset="0"/>
              </a:rPr>
              <a:t>4-</a:t>
            </a:r>
            <a:fld id="{F820D5C9-2E7D-4932-A60F-ADD078375FB4}" type="slidenum">
              <a:rPr lang="en-US" sz="2400">
                <a:latin typeface="Times New Roman" pitchFamily="18" charset="0"/>
                <a:cs typeface="Times New Roman" pitchFamily="18" charset="0"/>
              </a:rPr>
              <a:pPr>
                <a:defRPr/>
              </a:pPr>
              <a:t>83</a:t>
            </a:fld>
            <a:endParaRPr lang="en-US" sz="2400">
              <a:latin typeface="Times New Roman" pitchFamily="18" charset="0"/>
              <a:cs typeface="Times New Roman" pitchFamily="18" charset="0"/>
            </a:endParaRPr>
          </a:p>
        </p:txBody>
      </p:sp>
      <p:sp>
        <p:nvSpPr>
          <p:cNvPr id="13315" name="Rectangle 2"/>
          <p:cNvSpPr>
            <a:spLocks noGrp="1" noChangeArrowheads="1"/>
          </p:cNvSpPr>
          <p:nvPr>
            <p:ph type="title"/>
          </p:nvPr>
        </p:nvSpPr>
        <p:spPr>
          <a:xfrm>
            <a:off x="4216400" y="151129"/>
            <a:ext cx="2070100" cy="610871"/>
          </a:xfrm>
        </p:spPr>
        <p:txBody>
          <a:bodyPr/>
          <a:lstStyle/>
          <a:p>
            <a:pPr eaLnBrk="1" hangingPunct="1"/>
            <a:r>
              <a:rPr lang="en-US" b="0" dirty="0">
                <a:solidFill>
                  <a:schemeClr val="tx1"/>
                </a:solidFill>
                <a:latin typeface="Times New Roman" pitchFamily="18" charset="0"/>
                <a:cs typeface="Times New Roman" pitchFamily="18" charset="0"/>
              </a:rPr>
              <a:t>Association</a:t>
            </a:r>
          </a:p>
        </p:txBody>
      </p:sp>
      <p:sp>
        <p:nvSpPr>
          <p:cNvPr id="13316" name="Rectangle 3"/>
          <p:cNvSpPr>
            <a:spLocks noGrp="1" noChangeArrowheads="1"/>
          </p:cNvSpPr>
          <p:nvPr>
            <p:ph type="body" sz="half" idx="4294967295"/>
          </p:nvPr>
        </p:nvSpPr>
        <p:spPr>
          <a:xfrm>
            <a:off x="723901" y="1600200"/>
            <a:ext cx="3810000" cy="4114800"/>
          </a:xfrm>
          <a:prstGeom prst="rect">
            <a:avLst/>
          </a:prstGeom>
          <a:solidFill>
            <a:schemeClr val="accent3">
              <a:lumMod val="20000"/>
              <a:lumOff val="80000"/>
            </a:schemeClr>
          </a:solidFill>
          <a:ln w="28575">
            <a:solidFill>
              <a:srgbClr val="000000"/>
            </a:solidFill>
          </a:ln>
        </p:spPr>
        <p:txBody>
          <a:bodyPr/>
          <a:lstStyle/>
          <a:p>
            <a:pPr algn="just" eaLnBrk="1" hangingPunct="1"/>
            <a:r>
              <a:rPr lang="en-US" sz="3200" dirty="0">
                <a:latin typeface="Times New Roman" pitchFamily="18" charset="0"/>
                <a:cs typeface="Times New Roman" pitchFamily="18" charset="0"/>
              </a:rPr>
              <a:t>The process of making symbolic connections between a brand and characteristics that represent the brand’s image and personality</a:t>
            </a:r>
          </a:p>
        </p:txBody>
      </p:sp>
      <p:sp>
        <p:nvSpPr>
          <p:cNvPr id="13317" name="Rectangle 4"/>
          <p:cNvSpPr>
            <a:spLocks noGrp="1" noChangeArrowheads="1"/>
          </p:cNvSpPr>
          <p:nvPr>
            <p:ph type="body" sz="half" idx="2"/>
          </p:nvPr>
        </p:nvSpPr>
        <p:spPr>
          <a:xfrm>
            <a:off x="5400675" y="1600200"/>
            <a:ext cx="4371975" cy="2954655"/>
          </a:xfrm>
        </p:spPr>
        <p:txBody>
          <a:bodyPr/>
          <a:lstStyle/>
          <a:p>
            <a:pPr algn="ctr" eaLnBrk="1" hangingPunct="1"/>
            <a:r>
              <a:rPr lang="en-US" sz="2400" b="0" dirty="0">
                <a:latin typeface="Times New Roman" pitchFamily="18" charset="0"/>
                <a:cs typeface="Times New Roman" pitchFamily="18" charset="0"/>
              </a:rPr>
              <a:t>Symbolism</a:t>
            </a:r>
          </a:p>
          <a:p>
            <a:pPr eaLnBrk="1" hangingPunct="1">
              <a:buFont typeface="Wingdings" pitchFamily="2" charset="2"/>
              <a:buChar char="§"/>
            </a:pPr>
            <a:r>
              <a:rPr lang="en-US" sz="2400" b="0" dirty="0">
                <a:latin typeface="Times New Roman" pitchFamily="18" charset="0"/>
                <a:cs typeface="Times New Roman" pitchFamily="18" charset="0"/>
              </a:rPr>
              <a:t>The brand stands for a certain quality</a:t>
            </a:r>
          </a:p>
          <a:p>
            <a:pPr eaLnBrk="1" hangingPunct="1">
              <a:buFont typeface="Wingdings" pitchFamily="2" charset="2"/>
              <a:buChar char="§"/>
            </a:pPr>
            <a:r>
              <a:rPr lang="en-US" sz="2400" b="0" dirty="0">
                <a:latin typeface="Times New Roman" pitchFamily="18" charset="0"/>
                <a:cs typeface="Times New Roman" pitchFamily="18" charset="0"/>
              </a:rPr>
              <a:t>A bond or relationship is created based on these  meaning</a:t>
            </a:r>
          </a:p>
          <a:p>
            <a:pPr eaLnBrk="1" hangingPunct="1">
              <a:buFont typeface="Wingdings" pitchFamily="2" charset="2"/>
              <a:buChar char="§"/>
            </a:pPr>
            <a:r>
              <a:rPr lang="en-US" sz="2400" b="0" dirty="0">
                <a:latin typeface="Times New Roman" pitchFamily="18" charset="0"/>
                <a:cs typeface="Times New Roman" pitchFamily="18" charset="0"/>
              </a:rPr>
              <a:t>Conditioned Learning</a:t>
            </a:r>
          </a:p>
          <a:p>
            <a:pPr eaLnBrk="1" hangingPunct="1">
              <a:buFont typeface="Wingdings" pitchFamily="2" charset="2"/>
              <a:buChar char="§"/>
            </a:pPr>
            <a:r>
              <a:rPr lang="en-US" sz="2400" b="0" dirty="0">
                <a:latin typeface="Times New Roman" pitchFamily="18" charset="0"/>
                <a:cs typeface="Times New Roman" pitchFamily="18" charset="0"/>
              </a:rPr>
              <a:t>The way association implants an idea in a consumer’s mind</a:t>
            </a: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6"/>
          <p:cNvSpPr>
            <a:spLocks noGrp="1"/>
          </p:cNvSpPr>
          <p:nvPr>
            <p:ph type="sldNum" sz="quarter" idx="4294967295"/>
          </p:nvPr>
        </p:nvSpPr>
        <p:spPr>
          <a:xfrm>
            <a:off x="7372350" y="6400801"/>
            <a:ext cx="2400300" cy="320675"/>
          </a:xfrm>
          <a:prstGeom prst="rect">
            <a:avLst/>
          </a:prstGeom>
        </p:spPr>
        <p:txBody>
          <a:bodyPr/>
          <a:lstStyle/>
          <a:p>
            <a:pPr>
              <a:defRPr/>
            </a:pPr>
            <a:r>
              <a:rPr lang="en-US" sz="3200">
                <a:latin typeface="Times New Roman" pitchFamily="18" charset="0"/>
                <a:cs typeface="Times New Roman" pitchFamily="18" charset="0"/>
              </a:rPr>
              <a:t>4-</a:t>
            </a:r>
            <a:fld id="{5325886A-2EA3-4EE5-8A03-E8EDABC9DB32}" type="slidenum">
              <a:rPr lang="en-US" sz="3200">
                <a:latin typeface="Times New Roman" pitchFamily="18" charset="0"/>
                <a:cs typeface="Times New Roman" pitchFamily="18" charset="0"/>
              </a:rPr>
              <a:pPr>
                <a:defRPr/>
              </a:pPr>
              <a:t>84</a:t>
            </a:fld>
            <a:endParaRPr lang="en-US" sz="3200">
              <a:latin typeface="Times New Roman" pitchFamily="18" charset="0"/>
              <a:cs typeface="Times New Roman" pitchFamily="18" charset="0"/>
            </a:endParaRPr>
          </a:p>
        </p:txBody>
      </p:sp>
      <p:sp>
        <p:nvSpPr>
          <p:cNvPr id="14339" name="Rectangle 2"/>
          <p:cNvSpPr>
            <a:spLocks noGrp="1" noChangeArrowheads="1"/>
          </p:cNvSpPr>
          <p:nvPr>
            <p:ph type="title"/>
          </p:nvPr>
        </p:nvSpPr>
        <p:spPr>
          <a:xfrm>
            <a:off x="3086100" y="152400"/>
            <a:ext cx="4114800" cy="763271"/>
          </a:xfrm>
        </p:spPr>
        <p:txBody>
          <a:bodyPr/>
          <a:lstStyle/>
          <a:p>
            <a:pPr eaLnBrk="1" hangingPunct="1"/>
            <a:r>
              <a:rPr lang="en-US" dirty="0">
                <a:solidFill>
                  <a:schemeClr val="tx1"/>
                </a:solidFill>
                <a:latin typeface="Times New Roman" pitchFamily="18" charset="0"/>
                <a:cs typeface="Times New Roman" pitchFamily="18" charset="0"/>
              </a:rPr>
              <a:t>Association - Measures</a:t>
            </a:r>
          </a:p>
        </p:txBody>
      </p:sp>
      <p:sp>
        <p:nvSpPr>
          <p:cNvPr id="14340" name="Rectangle 3"/>
          <p:cNvSpPr>
            <a:spLocks noGrp="1" noChangeArrowheads="1"/>
          </p:cNvSpPr>
          <p:nvPr>
            <p:ph type="body" sz="half" idx="4294967295"/>
          </p:nvPr>
        </p:nvSpPr>
        <p:spPr>
          <a:xfrm>
            <a:off x="514350" y="1600200"/>
            <a:ext cx="4543425" cy="4800600"/>
          </a:xfrm>
          <a:prstGeom prst="rect">
            <a:avLst/>
          </a:prstGeom>
        </p:spPr>
        <p:txBody>
          <a:bodyPr/>
          <a:lstStyle/>
          <a:p>
            <a:pPr algn="ctr" eaLnBrk="1" hangingPunct="1">
              <a:buFontTx/>
              <a:buNone/>
            </a:pPr>
            <a:r>
              <a:rPr lang="en-US" sz="3200" b="1">
                <a:solidFill>
                  <a:schemeClr val="tx1"/>
                </a:solidFill>
                <a:latin typeface="Times New Roman" pitchFamily="18" charset="0"/>
                <a:cs typeface="Times New Roman" pitchFamily="18" charset="0"/>
              </a:rPr>
              <a:t>Brand Transformation</a:t>
            </a:r>
          </a:p>
          <a:p>
            <a:pPr eaLnBrk="1" hangingPunct="1"/>
            <a:r>
              <a:rPr lang="en-US" sz="3200">
                <a:solidFill>
                  <a:schemeClr val="tx1"/>
                </a:solidFill>
                <a:latin typeface="Times New Roman" pitchFamily="18" charset="0"/>
                <a:cs typeface="Times New Roman" pitchFamily="18" charset="0"/>
              </a:rPr>
              <a:t>A brand takes on meaning when it is transformed from a product into something special</a:t>
            </a:r>
          </a:p>
          <a:p>
            <a:pPr eaLnBrk="1" hangingPunct="1"/>
            <a:r>
              <a:rPr lang="en-US" sz="3200">
                <a:solidFill>
                  <a:schemeClr val="tx1"/>
                </a:solidFill>
                <a:latin typeface="Times New Roman" pitchFamily="18" charset="0"/>
                <a:cs typeface="Times New Roman" pitchFamily="18" charset="0"/>
              </a:rPr>
              <a:t>Differentiated from other products in the category by virtue of its image and identity</a:t>
            </a:r>
          </a:p>
        </p:txBody>
      </p:sp>
      <p:sp>
        <p:nvSpPr>
          <p:cNvPr id="14341" name="Rectangle 4"/>
          <p:cNvSpPr>
            <a:spLocks noGrp="1" noChangeArrowheads="1"/>
          </p:cNvSpPr>
          <p:nvPr>
            <p:ph type="body" sz="half" idx="2"/>
          </p:nvPr>
        </p:nvSpPr>
        <p:spPr>
          <a:xfrm>
            <a:off x="5229225" y="1600200"/>
            <a:ext cx="4286250" cy="3939540"/>
          </a:xfrm>
          <a:solidFill>
            <a:schemeClr val="accent3">
              <a:lumMod val="20000"/>
              <a:lumOff val="80000"/>
            </a:schemeClr>
          </a:solidFill>
          <a:ln w="28575">
            <a:solidFill>
              <a:srgbClr val="000000"/>
            </a:solidFill>
          </a:ln>
        </p:spPr>
        <p:txBody>
          <a:bodyPr/>
          <a:lstStyle/>
          <a:p>
            <a:pPr marL="533400" indent="-533400" algn="ctr" eaLnBrk="1" hangingPunct="1">
              <a:buFontTx/>
              <a:buNone/>
            </a:pPr>
            <a:r>
              <a:rPr lang="en-US" sz="3200" b="0" u="sng" dirty="0">
                <a:latin typeface="Times New Roman" pitchFamily="18" charset="0"/>
                <a:cs typeface="Times New Roman" pitchFamily="18" charset="0"/>
              </a:rPr>
              <a:t>Brand Communication</a:t>
            </a:r>
          </a:p>
          <a:p>
            <a:pPr marL="533400" indent="-533400" eaLnBrk="1" hangingPunct="1">
              <a:buFontTx/>
              <a:buAutoNum type="arabicPeriod"/>
            </a:pPr>
            <a:r>
              <a:rPr lang="en-US" sz="3200" b="0" dirty="0">
                <a:latin typeface="Times New Roman" pitchFamily="18" charset="0"/>
                <a:cs typeface="Times New Roman" pitchFamily="18" charset="0"/>
              </a:rPr>
              <a:t>Brand identity</a:t>
            </a:r>
          </a:p>
          <a:p>
            <a:pPr marL="533400" indent="-533400" eaLnBrk="1" hangingPunct="1">
              <a:buFontTx/>
              <a:buAutoNum type="arabicPeriod"/>
            </a:pPr>
            <a:r>
              <a:rPr lang="en-US" sz="3200" b="0" dirty="0">
                <a:latin typeface="Times New Roman" pitchFamily="18" charset="0"/>
                <a:cs typeface="Times New Roman" pitchFamily="18" charset="0"/>
              </a:rPr>
              <a:t>Brand position</a:t>
            </a:r>
          </a:p>
          <a:p>
            <a:pPr marL="533400" indent="-533400" eaLnBrk="1" hangingPunct="1">
              <a:buFontTx/>
              <a:buAutoNum type="arabicPeriod"/>
            </a:pPr>
            <a:r>
              <a:rPr lang="en-US" sz="3200" b="0" dirty="0">
                <a:latin typeface="Times New Roman" pitchFamily="18" charset="0"/>
                <a:cs typeface="Times New Roman" pitchFamily="18" charset="0"/>
              </a:rPr>
              <a:t>Brand personality</a:t>
            </a:r>
          </a:p>
          <a:p>
            <a:pPr marL="533400" indent="-533400" eaLnBrk="1" hangingPunct="1">
              <a:buFontTx/>
              <a:buAutoNum type="arabicPeriod"/>
            </a:pPr>
            <a:r>
              <a:rPr lang="en-US" sz="3200" b="0" dirty="0">
                <a:latin typeface="Times New Roman" pitchFamily="18" charset="0"/>
                <a:cs typeface="Times New Roman" pitchFamily="18" charset="0"/>
              </a:rPr>
              <a:t>Brand image</a:t>
            </a:r>
          </a:p>
          <a:p>
            <a:pPr marL="533400" indent="-533400" eaLnBrk="1" hangingPunct="1">
              <a:buFontTx/>
              <a:buAutoNum type="arabicPeriod"/>
            </a:pPr>
            <a:r>
              <a:rPr lang="en-US" sz="3200" b="0" dirty="0">
                <a:latin typeface="Times New Roman" pitchFamily="18" charset="0"/>
                <a:cs typeface="Times New Roman" pitchFamily="18" charset="0"/>
              </a:rPr>
              <a:t>Brand promise</a:t>
            </a:r>
          </a:p>
          <a:p>
            <a:pPr marL="533400" indent="-533400" eaLnBrk="1" hangingPunct="1">
              <a:buFontTx/>
              <a:buAutoNum type="arabicPeriod"/>
            </a:pPr>
            <a:r>
              <a:rPr lang="en-US" sz="3200" b="0" dirty="0">
                <a:latin typeface="Times New Roman" pitchFamily="18" charset="0"/>
                <a:cs typeface="Times New Roman" pitchFamily="18" charset="0"/>
              </a:rPr>
              <a:t>Brand loyalty</a:t>
            </a:r>
          </a:p>
          <a:p>
            <a:pPr marL="533400" indent="-533400" eaLnBrk="1" hangingPunct="1">
              <a:buFontTx/>
              <a:buAutoNum type="arabicPeriod"/>
            </a:pPr>
            <a:endParaRPr lang="en-US" sz="3200" b="0" dirty="0">
              <a:latin typeface="Times New Roman" pitchFamily="18" charset="0"/>
              <a:cs typeface="Times New Roman" pitchFamily="18" charset="0"/>
            </a:endParaRP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6"/>
          <p:cNvSpPr>
            <a:spLocks noGrp="1"/>
          </p:cNvSpPr>
          <p:nvPr>
            <p:ph type="sldNum" sz="quarter" idx="4294967295"/>
          </p:nvPr>
        </p:nvSpPr>
        <p:spPr>
          <a:xfrm>
            <a:off x="10982325" y="6096001"/>
            <a:ext cx="2400300" cy="320675"/>
          </a:xfrm>
          <a:prstGeom prst="rect">
            <a:avLst/>
          </a:prstGeom>
        </p:spPr>
        <p:txBody>
          <a:bodyPr/>
          <a:lstStyle/>
          <a:p>
            <a:pPr>
              <a:buFont typeface="Wingdings" pitchFamily="2" charset="2"/>
              <a:buChar char="§"/>
              <a:defRPr/>
            </a:pPr>
            <a:r>
              <a:rPr lang="en-US" sz="3200"/>
              <a:t>4-</a:t>
            </a:r>
            <a:fld id="{2A49B605-090D-4E58-B2F6-1041E084AFE5}" type="slidenum">
              <a:rPr lang="en-US" sz="3200"/>
              <a:pPr>
                <a:buFont typeface="Wingdings" pitchFamily="2" charset="2"/>
                <a:buChar char="§"/>
                <a:defRPr/>
              </a:pPr>
              <a:t>85</a:t>
            </a:fld>
            <a:endParaRPr lang="en-US" sz="3200"/>
          </a:p>
        </p:txBody>
      </p:sp>
      <p:sp>
        <p:nvSpPr>
          <p:cNvPr id="15363" name="Rectangle 2"/>
          <p:cNvSpPr>
            <a:spLocks noGrp="1" noChangeArrowheads="1"/>
          </p:cNvSpPr>
          <p:nvPr>
            <p:ph type="title"/>
          </p:nvPr>
        </p:nvSpPr>
        <p:spPr>
          <a:xfrm>
            <a:off x="1638300" y="152400"/>
            <a:ext cx="7162800" cy="553998"/>
          </a:xfrm>
        </p:spPr>
        <p:txBody>
          <a:bodyPr/>
          <a:lstStyle/>
          <a:p>
            <a:pPr eaLnBrk="1" hangingPunct="1">
              <a:buFont typeface="Wingdings" pitchFamily="2" charset="2"/>
              <a:buChar char="§"/>
            </a:pPr>
            <a:r>
              <a:rPr lang="en-US" sz="3600" b="0" dirty="0">
                <a:solidFill>
                  <a:schemeClr val="tx1"/>
                </a:solidFill>
                <a:latin typeface="Times New Roman" pitchFamily="18" charset="0"/>
                <a:cs typeface="Times New Roman" pitchFamily="18" charset="0"/>
              </a:rPr>
              <a:t>The Affective or Emotional Response</a:t>
            </a:r>
          </a:p>
        </p:txBody>
      </p:sp>
      <p:sp>
        <p:nvSpPr>
          <p:cNvPr id="15364" name="Rectangle 3"/>
          <p:cNvSpPr>
            <a:spLocks noGrp="1" noChangeArrowheads="1"/>
          </p:cNvSpPr>
          <p:nvPr>
            <p:ph type="body" sz="half" idx="4294967295"/>
          </p:nvPr>
        </p:nvSpPr>
        <p:spPr>
          <a:xfrm>
            <a:off x="419100" y="1371600"/>
            <a:ext cx="4286250" cy="3810000"/>
          </a:xfrm>
          <a:prstGeom prst="rect">
            <a:avLst/>
          </a:prstGeom>
          <a:solidFill>
            <a:schemeClr val="accent3">
              <a:lumMod val="20000"/>
              <a:lumOff val="80000"/>
            </a:schemeClr>
          </a:solidFill>
          <a:ln w="28575">
            <a:solidFill>
              <a:srgbClr val="000000"/>
            </a:solidFill>
          </a:ln>
        </p:spPr>
        <p:txBody>
          <a:bodyPr/>
          <a:lstStyle/>
          <a:p>
            <a:pPr algn="ctr" eaLnBrk="1" hangingPunct="1"/>
            <a:r>
              <a:rPr lang="en-US" sz="3200" dirty="0">
                <a:latin typeface="Times New Roman" pitchFamily="18" charset="0"/>
                <a:cs typeface="Times New Roman" pitchFamily="18" charset="0"/>
              </a:rPr>
              <a:t>Mirrors a person’s feelings about something</a:t>
            </a:r>
          </a:p>
          <a:p>
            <a:pPr lvl="1" algn="l" eaLnBrk="1" hangingPunct="1">
              <a:buFont typeface="Wingdings" pitchFamily="2" charset="2"/>
              <a:buChar char="§"/>
            </a:pPr>
            <a:r>
              <a:rPr lang="en-US" sz="2400" dirty="0">
                <a:latin typeface="Times New Roman" pitchFamily="18" charset="0"/>
                <a:cs typeface="Times New Roman" pitchFamily="18" charset="0"/>
              </a:rPr>
              <a:t>Stimulates wants</a:t>
            </a:r>
          </a:p>
          <a:p>
            <a:pPr lvl="1" algn="l" eaLnBrk="1" hangingPunct="1">
              <a:buFont typeface="Wingdings" pitchFamily="2" charset="2"/>
              <a:buChar char="§"/>
            </a:pPr>
            <a:r>
              <a:rPr lang="en-US" sz="2400" dirty="0">
                <a:latin typeface="Times New Roman" pitchFamily="18" charset="0"/>
                <a:cs typeface="Times New Roman" pitchFamily="18" charset="0"/>
              </a:rPr>
              <a:t>Touches the emotions</a:t>
            </a:r>
          </a:p>
          <a:p>
            <a:pPr lvl="1" algn="l" eaLnBrk="1" hangingPunct="1">
              <a:buFont typeface="Wingdings" pitchFamily="2" charset="2"/>
              <a:buChar char="§"/>
            </a:pPr>
            <a:r>
              <a:rPr lang="en-US" sz="2400" dirty="0">
                <a:latin typeface="Times New Roman" pitchFamily="18" charset="0"/>
                <a:cs typeface="Times New Roman" pitchFamily="18" charset="0"/>
              </a:rPr>
              <a:t>Creates feelings</a:t>
            </a:r>
          </a:p>
        </p:txBody>
      </p:sp>
      <p:sp>
        <p:nvSpPr>
          <p:cNvPr id="15365" name="Rectangle 4"/>
          <p:cNvSpPr>
            <a:spLocks noGrp="1" noChangeArrowheads="1"/>
          </p:cNvSpPr>
          <p:nvPr>
            <p:ph type="body" sz="half" idx="2"/>
          </p:nvPr>
        </p:nvSpPr>
        <p:spPr>
          <a:xfrm>
            <a:off x="5524500" y="1295400"/>
            <a:ext cx="4474845" cy="2585323"/>
          </a:xfrm>
        </p:spPr>
        <p:txBody>
          <a:bodyPr/>
          <a:lstStyle/>
          <a:p>
            <a:pPr algn="ctr" eaLnBrk="1" hangingPunct="1"/>
            <a:r>
              <a:rPr lang="en-US" sz="2400" b="0" dirty="0"/>
              <a:t>Wants</a:t>
            </a:r>
          </a:p>
          <a:p>
            <a:pPr eaLnBrk="1" hangingPunct="1">
              <a:buFont typeface="Wingdings" pitchFamily="2" charset="2"/>
              <a:buChar char="§"/>
            </a:pPr>
            <a:r>
              <a:rPr lang="en-US" sz="2400" b="0" dirty="0"/>
              <a:t>Influenced more by emotion or desire</a:t>
            </a:r>
          </a:p>
          <a:p>
            <a:pPr eaLnBrk="1" hangingPunct="1">
              <a:buFont typeface="Wingdings" pitchFamily="2" charset="2"/>
              <a:buChar char="§"/>
            </a:pPr>
            <a:r>
              <a:rPr lang="en-US" sz="2400" b="0" dirty="0"/>
              <a:t>Desire is based on wishes, longings, and cravings</a:t>
            </a:r>
          </a:p>
          <a:p>
            <a:pPr algn="ctr" eaLnBrk="1" hangingPunct="1"/>
            <a:r>
              <a:rPr lang="en-US" sz="2400" b="0" dirty="0"/>
              <a:t>Emotions</a:t>
            </a:r>
          </a:p>
          <a:p>
            <a:pPr eaLnBrk="1" hangingPunct="1">
              <a:buFont typeface="Wingdings" pitchFamily="2" charset="2"/>
              <a:buChar char="§"/>
            </a:pPr>
            <a:r>
              <a:rPr lang="en-US" sz="2400" b="0" dirty="0"/>
              <a:t>Agitates passions or feelings</a:t>
            </a: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6"/>
          <p:cNvSpPr>
            <a:spLocks noGrp="1"/>
          </p:cNvSpPr>
          <p:nvPr>
            <p:ph type="sldNum" sz="quarter" idx="4294967295"/>
          </p:nvPr>
        </p:nvSpPr>
        <p:spPr>
          <a:xfrm>
            <a:off x="7372350" y="6400801"/>
            <a:ext cx="2400300" cy="320675"/>
          </a:xfrm>
          <a:prstGeom prst="rect">
            <a:avLst/>
          </a:prstGeom>
        </p:spPr>
        <p:txBody>
          <a:bodyPr/>
          <a:lstStyle/>
          <a:p>
            <a:pPr>
              <a:defRPr/>
            </a:pPr>
            <a:r>
              <a:rPr lang="en-US" sz="2400">
                <a:latin typeface="Times New Roman" pitchFamily="18" charset="0"/>
                <a:cs typeface="Times New Roman" pitchFamily="18" charset="0"/>
              </a:rPr>
              <a:t>4-</a:t>
            </a:r>
            <a:fld id="{7D590989-2F65-4EBC-8F9B-F565E022F8EA}" type="slidenum">
              <a:rPr lang="en-US" sz="2400">
                <a:latin typeface="Times New Roman" pitchFamily="18" charset="0"/>
                <a:cs typeface="Times New Roman" pitchFamily="18" charset="0"/>
              </a:rPr>
              <a:pPr>
                <a:defRPr/>
              </a:pPr>
              <a:t>86</a:t>
            </a:fld>
            <a:endParaRPr lang="en-US" sz="2400">
              <a:latin typeface="Times New Roman" pitchFamily="18" charset="0"/>
              <a:cs typeface="Times New Roman" pitchFamily="18" charset="0"/>
            </a:endParaRPr>
          </a:p>
        </p:txBody>
      </p:sp>
      <p:sp>
        <p:nvSpPr>
          <p:cNvPr id="16387" name="Rectangle 2"/>
          <p:cNvSpPr>
            <a:spLocks noGrp="1" noChangeArrowheads="1"/>
          </p:cNvSpPr>
          <p:nvPr>
            <p:ph type="title"/>
          </p:nvPr>
        </p:nvSpPr>
        <p:spPr>
          <a:xfrm>
            <a:off x="1409700" y="151129"/>
            <a:ext cx="6477000" cy="1107996"/>
          </a:xfrm>
        </p:spPr>
        <p:txBody>
          <a:bodyPr/>
          <a:lstStyle/>
          <a:p>
            <a:pPr algn="ctr" eaLnBrk="1" hangingPunct="1"/>
            <a:r>
              <a:rPr lang="en-US" sz="3600" dirty="0">
                <a:solidFill>
                  <a:schemeClr val="tx1"/>
                </a:solidFill>
                <a:latin typeface="Times New Roman" pitchFamily="18" charset="0"/>
                <a:cs typeface="Times New Roman" pitchFamily="18" charset="0"/>
              </a:rPr>
              <a:t>The Affective or Emotional Response - Measures</a:t>
            </a:r>
          </a:p>
        </p:txBody>
      </p:sp>
      <p:sp>
        <p:nvSpPr>
          <p:cNvPr id="16388" name="Rectangle 3"/>
          <p:cNvSpPr>
            <a:spLocks noGrp="1" noChangeArrowheads="1"/>
          </p:cNvSpPr>
          <p:nvPr>
            <p:ph type="body" sz="half" idx="4294967295"/>
          </p:nvPr>
        </p:nvSpPr>
        <p:spPr>
          <a:xfrm>
            <a:off x="514350" y="1600200"/>
            <a:ext cx="4543425" cy="4800600"/>
          </a:xfrm>
          <a:prstGeom prst="rect">
            <a:avLst/>
          </a:prstGeom>
        </p:spPr>
        <p:txBody>
          <a:bodyPr/>
          <a:lstStyle/>
          <a:p>
            <a:pPr algn="ctr" eaLnBrk="1" hangingPunct="1"/>
            <a:r>
              <a:rPr lang="en-US" sz="2400" b="1" dirty="0">
                <a:solidFill>
                  <a:schemeClr val="tx1"/>
                </a:solidFill>
                <a:latin typeface="Times New Roman" pitchFamily="18" charset="0"/>
                <a:cs typeface="Times New Roman" pitchFamily="18" charset="0"/>
              </a:rPr>
              <a:t>Liking</a:t>
            </a:r>
          </a:p>
          <a:p>
            <a:pPr eaLnBrk="1" hangingPunct="1">
              <a:buFont typeface="Wingdings" pitchFamily="2" charset="2"/>
              <a:buChar char="§"/>
            </a:pPr>
            <a:r>
              <a:rPr lang="en-US" sz="2400" dirty="0">
                <a:solidFill>
                  <a:schemeClr val="tx1"/>
                </a:solidFill>
                <a:latin typeface="Times New Roman" pitchFamily="18" charset="0"/>
                <a:cs typeface="Times New Roman" pitchFamily="18" charset="0"/>
              </a:rPr>
              <a:t>Liking a brand or ad is one of the best predictors of consumer behavior</a:t>
            </a:r>
          </a:p>
          <a:p>
            <a:pPr eaLnBrk="1" hangingPunct="1">
              <a:buFont typeface="Wingdings" pitchFamily="2" charset="2"/>
              <a:buChar char="§"/>
            </a:pPr>
            <a:r>
              <a:rPr lang="en-US" sz="2400" dirty="0">
                <a:solidFill>
                  <a:schemeClr val="tx1"/>
                </a:solidFill>
                <a:latin typeface="Times New Roman" pitchFamily="18" charset="0"/>
                <a:cs typeface="Times New Roman" pitchFamily="18" charset="0"/>
              </a:rPr>
              <a:t>If a consumer likes the ad, the positive feeling will transfer to the brand</a:t>
            </a:r>
          </a:p>
        </p:txBody>
      </p:sp>
      <p:sp>
        <p:nvSpPr>
          <p:cNvPr id="16389" name="Rectangle 4"/>
          <p:cNvSpPr>
            <a:spLocks noGrp="1" noChangeArrowheads="1"/>
          </p:cNvSpPr>
          <p:nvPr>
            <p:ph type="body" sz="half" idx="2"/>
          </p:nvPr>
        </p:nvSpPr>
        <p:spPr>
          <a:xfrm>
            <a:off x="5219700" y="1600200"/>
            <a:ext cx="4474845" cy="2215991"/>
          </a:xfrm>
        </p:spPr>
        <p:txBody>
          <a:bodyPr/>
          <a:lstStyle/>
          <a:p>
            <a:pPr algn="ctr" eaLnBrk="1" hangingPunct="1">
              <a:buFont typeface="Wingdings" pitchFamily="2" charset="2"/>
              <a:buChar char="§"/>
            </a:pPr>
            <a:r>
              <a:rPr lang="en-US" sz="2400" b="1" dirty="0">
                <a:latin typeface="Times New Roman" pitchFamily="18" charset="0"/>
                <a:cs typeface="Times New Roman" pitchFamily="18" charset="0"/>
              </a:rPr>
              <a:t>Resonance</a:t>
            </a:r>
          </a:p>
          <a:p>
            <a:pPr eaLnBrk="1" hangingPunct="1">
              <a:buFont typeface="Wingdings" pitchFamily="2" charset="2"/>
              <a:buChar char="§"/>
            </a:pPr>
            <a:r>
              <a:rPr lang="en-US" sz="2400" dirty="0">
                <a:latin typeface="Times New Roman" pitchFamily="18" charset="0"/>
                <a:cs typeface="Times New Roman" pitchFamily="18" charset="0"/>
              </a:rPr>
              <a:t>Help the consumer identify with the brand on a personal level</a:t>
            </a:r>
          </a:p>
          <a:p>
            <a:pPr eaLnBrk="1" hangingPunct="1">
              <a:buFont typeface="Wingdings" pitchFamily="2" charset="2"/>
              <a:buChar char="§"/>
            </a:pPr>
            <a:r>
              <a:rPr lang="en-US" sz="2400" dirty="0">
                <a:latin typeface="Times New Roman" pitchFamily="18" charset="0"/>
                <a:cs typeface="Times New Roman" pitchFamily="18" charset="0"/>
              </a:rPr>
              <a:t>Stronger than liking because it involves an element of self-identification</a:t>
            </a: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6"/>
          <p:cNvSpPr>
            <a:spLocks noGrp="1"/>
          </p:cNvSpPr>
          <p:nvPr>
            <p:ph type="sldNum" sz="quarter" idx="4294967295"/>
          </p:nvPr>
        </p:nvSpPr>
        <p:spPr>
          <a:xfrm>
            <a:off x="7372350" y="6400801"/>
            <a:ext cx="2400300" cy="320675"/>
          </a:xfrm>
          <a:prstGeom prst="rect">
            <a:avLst/>
          </a:prstGeom>
        </p:spPr>
        <p:txBody>
          <a:bodyPr/>
          <a:lstStyle/>
          <a:p>
            <a:pPr>
              <a:defRPr/>
            </a:pPr>
            <a:r>
              <a:rPr lang="en-US"/>
              <a:t>4-</a:t>
            </a:r>
            <a:fld id="{AD7F590C-574C-4BED-ABA0-7F1D6F8B7FE0}" type="slidenum">
              <a:rPr lang="en-US"/>
              <a:pPr>
                <a:defRPr/>
              </a:pPr>
              <a:t>87</a:t>
            </a:fld>
            <a:endParaRPr lang="en-US"/>
          </a:p>
        </p:txBody>
      </p:sp>
      <p:sp>
        <p:nvSpPr>
          <p:cNvPr id="17411" name="Rectangle 2"/>
          <p:cNvSpPr>
            <a:spLocks noGrp="1" noChangeArrowheads="1"/>
          </p:cNvSpPr>
          <p:nvPr>
            <p:ph type="title"/>
          </p:nvPr>
        </p:nvSpPr>
        <p:spPr>
          <a:xfrm>
            <a:off x="4152900" y="609600"/>
            <a:ext cx="2603500" cy="687071"/>
          </a:xfrm>
        </p:spPr>
        <p:txBody>
          <a:bodyPr/>
          <a:lstStyle/>
          <a:p>
            <a:pPr eaLnBrk="1" hangingPunct="1"/>
            <a:r>
              <a:rPr lang="en-US" sz="3600" dirty="0">
                <a:solidFill>
                  <a:schemeClr val="tx1"/>
                </a:solidFill>
                <a:latin typeface="Times New Roman" pitchFamily="18" charset="0"/>
                <a:cs typeface="Times New Roman" pitchFamily="18" charset="0"/>
              </a:rPr>
              <a:t>Persuasion</a:t>
            </a:r>
          </a:p>
        </p:txBody>
      </p:sp>
      <p:sp>
        <p:nvSpPr>
          <p:cNvPr id="17412" name="Rectangle 3"/>
          <p:cNvSpPr>
            <a:spLocks noGrp="1" noChangeArrowheads="1"/>
          </p:cNvSpPr>
          <p:nvPr>
            <p:ph type="body" sz="half" idx="4294967295"/>
          </p:nvPr>
        </p:nvSpPr>
        <p:spPr>
          <a:xfrm>
            <a:off x="771525" y="1600200"/>
            <a:ext cx="4286250" cy="2743200"/>
          </a:xfrm>
          <a:prstGeom prst="rect">
            <a:avLst/>
          </a:prstGeom>
          <a:solidFill>
            <a:schemeClr val="accent3">
              <a:lumMod val="20000"/>
              <a:lumOff val="80000"/>
            </a:schemeClr>
          </a:solidFill>
          <a:ln w="28575">
            <a:solidFill>
              <a:srgbClr val="000000"/>
            </a:solidFill>
          </a:ln>
        </p:spPr>
        <p:txBody>
          <a:bodyPr/>
          <a:lstStyle/>
          <a:p>
            <a:pPr algn="just" eaLnBrk="1" hangingPunct="1"/>
            <a:r>
              <a:rPr lang="en-US" sz="3200" dirty="0">
                <a:latin typeface="Times New Roman" pitchFamily="18" charset="0"/>
                <a:cs typeface="Times New Roman" pitchFamily="18" charset="0"/>
              </a:rPr>
              <a:t>The conscious intent on the part of the source to influence the receiver of a message to believe or do something</a:t>
            </a:r>
          </a:p>
        </p:txBody>
      </p:sp>
      <p:sp>
        <p:nvSpPr>
          <p:cNvPr id="9" name="Rectangle 3"/>
          <p:cNvSpPr txBox="1">
            <a:spLocks noChangeArrowheads="1"/>
          </p:cNvSpPr>
          <p:nvPr/>
        </p:nvSpPr>
        <p:spPr bwMode="auto">
          <a:xfrm>
            <a:off x="5229225" y="1600200"/>
            <a:ext cx="4543425" cy="4800600"/>
          </a:xfrm>
          <a:prstGeom prst="rect">
            <a:avLst/>
          </a:prstGeom>
          <a:noFill/>
          <a:ln w="9525">
            <a:noFill/>
            <a:miter lim="800000"/>
            <a:headEnd/>
            <a:tailEnd/>
          </a:ln>
          <a:effectLst/>
        </p:spPr>
        <p:txBody>
          <a:bodyPr/>
          <a:lstStyle/>
          <a:p>
            <a:pPr marL="342900" indent="-342900" algn="ctr">
              <a:spcBef>
                <a:spcPct val="20000"/>
              </a:spcBef>
              <a:buClr>
                <a:srgbClr val="FF9900"/>
              </a:buClr>
              <a:defRPr/>
            </a:pPr>
            <a:r>
              <a:rPr lang="en-US" sz="2800" b="1" kern="0" dirty="0">
                <a:solidFill>
                  <a:srgbClr val="000000"/>
                </a:solidFill>
                <a:latin typeface="+mn-lt"/>
                <a:cs typeface="+mn-cs"/>
              </a:rPr>
              <a:t>Motivation</a:t>
            </a:r>
          </a:p>
          <a:p>
            <a:pPr marL="342900" indent="-342900">
              <a:spcBef>
                <a:spcPct val="20000"/>
              </a:spcBef>
              <a:buClr>
                <a:srgbClr val="FF9900"/>
              </a:buClr>
              <a:buFont typeface="Wingdings" pitchFamily="2" charset="2"/>
              <a:buChar char="§"/>
              <a:defRPr/>
            </a:pPr>
            <a:r>
              <a:rPr lang="en-US" sz="2800" kern="0" dirty="0">
                <a:solidFill>
                  <a:srgbClr val="000000"/>
                </a:solidFill>
                <a:latin typeface="+mn-lt"/>
                <a:cs typeface="+mn-cs"/>
              </a:rPr>
              <a:t>When something prompts a person to act in a certain way</a:t>
            </a:r>
          </a:p>
          <a:p>
            <a:pPr marL="342900" indent="-342900">
              <a:spcBef>
                <a:spcPct val="20000"/>
              </a:spcBef>
              <a:buClr>
                <a:srgbClr val="FF9900"/>
              </a:buClr>
              <a:buFont typeface="Wingdings" pitchFamily="2" charset="2"/>
              <a:buChar char="§"/>
              <a:defRPr/>
            </a:pPr>
            <a:r>
              <a:rPr lang="en-US" sz="2800" kern="0" dirty="0">
                <a:solidFill>
                  <a:srgbClr val="000000"/>
                </a:solidFill>
                <a:latin typeface="+mn-lt"/>
                <a:cs typeface="+mn-cs"/>
              </a:rPr>
              <a:t>Marketing communications uses incentives to encourage response</a:t>
            </a: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Grp="1" noChangeArrowheads="1"/>
          </p:cNvSpPr>
          <p:nvPr>
            <p:ph type="title"/>
          </p:nvPr>
        </p:nvSpPr>
        <p:spPr>
          <a:xfrm>
            <a:off x="3390900" y="304800"/>
            <a:ext cx="4572000" cy="492443"/>
          </a:xfrm>
        </p:spPr>
        <p:txBody>
          <a:bodyPr/>
          <a:lstStyle/>
          <a:p>
            <a:pPr algn="just" eaLnBrk="1" hangingPunct="1"/>
            <a:r>
              <a:rPr lang="en-US" dirty="0">
                <a:solidFill>
                  <a:schemeClr val="tx1"/>
                </a:solidFill>
                <a:latin typeface="Times New Roman" pitchFamily="18" charset="0"/>
                <a:cs typeface="Times New Roman" pitchFamily="18" charset="0"/>
              </a:rPr>
              <a:t>Persuasion - Objectives</a:t>
            </a:r>
          </a:p>
        </p:txBody>
      </p:sp>
      <p:sp>
        <p:nvSpPr>
          <p:cNvPr id="18436" name="Rectangle 4"/>
          <p:cNvSpPr>
            <a:spLocks noGrp="1" noChangeArrowheads="1"/>
          </p:cNvSpPr>
          <p:nvPr>
            <p:ph type="body" sz="half" idx="2"/>
          </p:nvPr>
        </p:nvSpPr>
        <p:spPr>
          <a:xfrm>
            <a:off x="5372100" y="1905000"/>
            <a:ext cx="4474845" cy="2954655"/>
          </a:xfrm>
        </p:spPr>
        <p:txBody>
          <a:bodyPr/>
          <a:lstStyle/>
          <a:p>
            <a:pPr algn="just" eaLnBrk="1" hangingPunct="1">
              <a:buFontTx/>
              <a:buNone/>
            </a:pPr>
            <a:r>
              <a:rPr lang="en-US" sz="2400" b="1" dirty="0">
                <a:latin typeface="Times New Roman" pitchFamily="18" charset="0"/>
                <a:cs typeface="Times New Roman" pitchFamily="18" charset="0"/>
              </a:rPr>
              <a:t>Conviction/Preference</a:t>
            </a:r>
          </a:p>
          <a:p>
            <a:pPr algn="just" eaLnBrk="1" hangingPunct="1"/>
            <a:r>
              <a:rPr lang="en-US" sz="2400" dirty="0">
                <a:latin typeface="Times New Roman" pitchFamily="18" charset="0"/>
                <a:cs typeface="Times New Roman" pitchFamily="18" charset="0"/>
              </a:rPr>
              <a:t>Conviction</a:t>
            </a:r>
          </a:p>
          <a:p>
            <a:pPr lvl="1" algn="just" eaLnBrk="1" hangingPunct="1"/>
            <a:r>
              <a:rPr lang="en-US" sz="2400" dirty="0">
                <a:latin typeface="Times New Roman" pitchFamily="18" charset="0"/>
                <a:cs typeface="Times New Roman" pitchFamily="18" charset="0"/>
              </a:rPr>
              <a:t>Consumers believe something to be true</a:t>
            </a:r>
          </a:p>
          <a:p>
            <a:pPr algn="just" eaLnBrk="1" hangingPunct="1"/>
            <a:r>
              <a:rPr lang="en-US" sz="2400" dirty="0">
                <a:latin typeface="Times New Roman" pitchFamily="18" charset="0"/>
                <a:cs typeface="Times New Roman" pitchFamily="18" charset="0"/>
              </a:rPr>
              <a:t>Preference</a:t>
            </a:r>
          </a:p>
          <a:p>
            <a:pPr lvl="1" algn="just" eaLnBrk="1" hangingPunct="1"/>
            <a:r>
              <a:rPr lang="en-US" sz="2400" dirty="0">
                <a:latin typeface="Times New Roman" pitchFamily="18" charset="0"/>
                <a:cs typeface="Times New Roman" pitchFamily="18" charset="0"/>
              </a:rPr>
              <a:t>An intention to try or buy a product</a:t>
            </a:r>
          </a:p>
          <a:p>
            <a:pPr algn="just" eaLnBrk="1" hangingPunct="1"/>
            <a:r>
              <a:rPr lang="en-US" sz="2400" dirty="0">
                <a:latin typeface="Times New Roman" pitchFamily="18" charset="0"/>
                <a:cs typeface="Times New Roman" pitchFamily="18" charset="0"/>
              </a:rPr>
              <a:t>Source credibility</a:t>
            </a:r>
          </a:p>
        </p:txBody>
      </p:sp>
      <p:sp>
        <p:nvSpPr>
          <p:cNvPr id="9" name="Rectangle 4"/>
          <p:cNvSpPr txBox="1">
            <a:spLocks noChangeArrowheads="1"/>
          </p:cNvSpPr>
          <p:nvPr/>
        </p:nvSpPr>
        <p:spPr bwMode="auto">
          <a:xfrm>
            <a:off x="190500" y="1524000"/>
            <a:ext cx="4543425" cy="2362200"/>
          </a:xfrm>
          <a:prstGeom prst="rect">
            <a:avLst/>
          </a:prstGeom>
          <a:solidFill>
            <a:schemeClr val="accent3">
              <a:lumMod val="20000"/>
              <a:lumOff val="80000"/>
            </a:schemeClr>
          </a:solidFill>
          <a:ln w="9525">
            <a:noFill/>
            <a:miter lim="800000"/>
            <a:headEnd/>
            <a:tailEnd/>
          </a:ln>
          <a:effectLst/>
        </p:spPr>
        <p:txBody>
          <a:bodyPr/>
          <a:lstStyle/>
          <a:p>
            <a:pPr marL="342900" indent="-342900" algn="just">
              <a:spcBef>
                <a:spcPct val="20000"/>
              </a:spcBef>
              <a:buClr>
                <a:srgbClr val="FF9900"/>
              </a:buClr>
              <a:defRPr/>
            </a:pPr>
            <a:r>
              <a:rPr lang="en-US" sz="3200" b="1" kern="0" dirty="0">
                <a:solidFill>
                  <a:srgbClr val="000000"/>
                </a:solidFill>
                <a:latin typeface="Times New Roman" pitchFamily="18" charset="0"/>
                <a:cs typeface="Times New Roman" pitchFamily="18" charset="0"/>
              </a:rPr>
              <a:t>Arguments</a:t>
            </a:r>
          </a:p>
          <a:p>
            <a:pPr marL="342900" indent="-342900" algn="just">
              <a:spcBef>
                <a:spcPct val="20000"/>
              </a:spcBef>
              <a:buClr>
                <a:srgbClr val="FF9900"/>
              </a:buClr>
              <a:buFontTx/>
              <a:buChar char="•"/>
              <a:defRPr/>
            </a:pPr>
            <a:r>
              <a:rPr lang="en-US" sz="3200" kern="0" dirty="0">
                <a:solidFill>
                  <a:srgbClr val="000000"/>
                </a:solidFill>
                <a:latin typeface="Times New Roman" pitchFamily="18" charset="0"/>
                <a:cs typeface="Times New Roman" pitchFamily="18" charset="0"/>
              </a:rPr>
              <a:t>Uses logic, reasons, and proofs to make a point and build conviction</a:t>
            </a: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6"/>
          <p:cNvSpPr>
            <a:spLocks noGrp="1"/>
          </p:cNvSpPr>
          <p:nvPr>
            <p:ph type="sldNum" sz="quarter" idx="4294967295"/>
          </p:nvPr>
        </p:nvSpPr>
        <p:spPr>
          <a:xfrm>
            <a:off x="7372350" y="6400801"/>
            <a:ext cx="2400300" cy="320675"/>
          </a:xfrm>
          <a:prstGeom prst="rect">
            <a:avLst/>
          </a:prstGeom>
        </p:spPr>
        <p:txBody>
          <a:bodyPr/>
          <a:lstStyle/>
          <a:p>
            <a:pPr>
              <a:defRPr/>
            </a:pPr>
            <a:r>
              <a:rPr lang="en-US"/>
              <a:t>4-</a:t>
            </a:r>
            <a:fld id="{42EB2A41-BE9B-429A-BE71-1CB1258212D3}" type="slidenum">
              <a:rPr lang="en-US"/>
              <a:pPr>
                <a:defRPr/>
              </a:pPr>
              <a:t>89</a:t>
            </a:fld>
            <a:endParaRPr lang="en-US"/>
          </a:p>
        </p:txBody>
      </p:sp>
      <p:sp>
        <p:nvSpPr>
          <p:cNvPr id="19459" name="Rectangle 2"/>
          <p:cNvSpPr>
            <a:spLocks noGrp="1" noChangeArrowheads="1"/>
          </p:cNvSpPr>
          <p:nvPr>
            <p:ph type="title"/>
          </p:nvPr>
        </p:nvSpPr>
        <p:spPr>
          <a:xfrm>
            <a:off x="2781300" y="151129"/>
            <a:ext cx="4343400" cy="492443"/>
          </a:xfrm>
        </p:spPr>
        <p:txBody>
          <a:bodyPr/>
          <a:lstStyle/>
          <a:p>
            <a:pPr eaLnBrk="1" hangingPunct="1"/>
            <a:r>
              <a:rPr lang="en-US" dirty="0">
                <a:solidFill>
                  <a:schemeClr val="tx1"/>
                </a:solidFill>
                <a:latin typeface="Times New Roman" pitchFamily="18" charset="0"/>
                <a:cs typeface="Times New Roman" pitchFamily="18" charset="0"/>
              </a:rPr>
              <a:t>Persuasion - Measures</a:t>
            </a:r>
          </a:p>
        </p:txBody>
      </p:sp>
      <p:sp>
        <p:nvSpPr>
          <p:cNvPr id="19460" name="Rectangle 3"/>
          <p:cNvSpPr>
            <a:spLocks noGrp="1" noChangeArrowheads="1"/>
          </p:cNvSpPr>
          <p:nvPr>
            <p:ph type="body" sz="half" idx="4294967295"/>
          </p:nvPr>
        </p:nvSpPr>
        <p:spPr>
          <a:xfrm>
            <a:off x="514350" y="1600200"/>
            <a:ext cx="4543425" cy="2585323"/>
          </a:xfrm>
          <a:prstGeom prst="rect">
            <a:avLst/>
          </a:prstGeom>
        </p:spPr>
        <p:txBody>
          <a:bodyPr/>
          <a:lstStyle/>
          <a:p>
            <a:pPr algn="ctr" eaLnBrk="1" hangingPunct="1">
              <a:buFontTx/>
              <a:buNone/>
            </a:pPr>
            <a:r>
              <a:rPr lang="en-US" sz="2400" b="0" dirty="0">
                <a:latin typeface="Times New Roman" pitchFamily="18" charset="0"/>
                <a:cs typeface="Times New Roman" pitchFamily="18" charset="0"/>
              </a:rPr>
              <a:t>Loyalty</a:t>
            </a:r>
          </a:p>
          <a:p>
            <a:pPr eaLnBrk="1" hangingPunct="1"/>
            <a:r>
              <a:rPr lang="en-US" sz="2400" b="0" dirty="0">
                <a:latin typeface="Times New Roman" pitchFamily="18" charset="0"/>
                <a:cs typeface="Times New Roman" pitchFamily="18" charset="0"/>
              </a:rPr>
              <a:t>Measured both as an attitude and by repeat purchases</a:t>
            </a:r>
          </a:p>
          <a:p>
            <a:pPr eaLnBrk="1" hangingPunct="1"/>
            <a:r>
              <a:rPr lang="en-US" sz="2400" b="0" dirty="0">
                <a:latin typeface="Times New Roman" pitchFamily="18" charset="0"/>
                <a:cs typeface="Times New Roman" pitchFamily="18" charset="0"/>
              </a:rPr>
              <a:t>Built on customer satisfaction</a:t>
            </a:r>
          </a:p>
          <a:p>
            <a:pPr algn="ctr" eaLnBrk="1" hangingPunct="1">
              <a:buFontTx/>
              <a:buNone/>
            </a:pPr>
            <a:r>
              <a:rPr lang="en-US" sz="2400" b="0" dirty="0">
                <a:latin typeface="Times New Roman" pitchFamily="18" charset="0"/>
                <a:cs typeface="Times New Roman" pitchFamily="18" charset="0"/>
              </a:rPr>
              <a:t>Attitudes</a:t>
            </a:r>
          </a:p>
          <a:p>
            <a:pPr eaLnBrk="1" hangingPunct="1"/>
            <a:r>
              <a:rPr lang="en-US" sz="2400" b="0" dirty="0">
                <a:latin typeface="Times New Roman" pitchFamily="18" charset="0"/>
                <a:cs typeface="Times New Roman" pitchFamily="18" charset="0"/>
              </a:rPr>
              <a:t>Mental readiness to react to a situation in a given way</a:t>
            </a:r>
          </a:p>
        </p:txBody>
      </p:sp>
      <p:sp>
        <p:nvSpPr>
          <p:cNvPr id="19461" name="Rectangle 4"/>
          <p:cNvSpPr>
            <a:spLocks noGrp="1" noChangeArrowheads="1"/>
          </p:cNvSpPr>
          <p:nvPr>
            <p:ph type="body" sz="half" idx="2"/>
          </p:nvPr>
        </p:nvSpPr>
        <p:spPr>
          <a:xfrm>
            <a:off x="5229225" y="1600200"/>
            <a:ext cx="4286250" cy="2954655"/>
          </a:xfrm>
          <a:solidFill>
            <a:schemeClr val="accent3">
              <a:lumMod val="20000"/>
              <a:lumOff val="80000"/>
            </a:schemeClr>
          </a:solidFill>
          <a:ln w="28575">
            <a:solidFill>
              <a:srgbClr val="000000"/>
            </a:solidFill>
          </a:ln>
        </p:spPr>
        <p:txBody>
          <a:bodyPr/>
          <a:lstStyle/>
          <a:p>
            <a:pPr marL="533400" indent="-533400" algn="ctr" eaLnBrk="1" hangingPunct="1">
              <a:buFontTx/>
              <a:buNone/>
            </a:pPr>
            <a:r>
              <a:rPr lang="en-US" sz="2400" u="sng" dirty="0">
                <a:latin typeface="Times New Roman" pitchFamily="18" charset="0"/>
                <a:cs typeface="Times New Roman" pitchFamily="18" charset="0"/>
              </a:rPr>
              <a:t>Involvement’s Role</a:t>
            </a:r>
          </a:p>
          <a:p>
            <a:pPr marL="533400" indent="-533400" eaLnBrk="1" hangingPunct="1"/>
            <a:r>
              <a:rPr lang="en-US" sz="2400" dirty="0">
                <a:latin typeface="Times New Roman" pitchFamily="18" charset="0"/>
                <a:cs typeface="Times New Roman" pitchFamily="18" charset="0"/>
              </a:rPr>
              <a:t>The degree to which a consumer is engrossed in attending to an ad or making a product decision</a:t>
            </a:r>
          </a:p>
          <a:p>
            <a:pPr marL="914400" lvl="1" indent="-457200" eaLnBrk="1" hangingPunct="1"/>
            <a:r>
              <a:rPr lang="en-US" sz="2400" dirty="0">
                <a:latin typeface="Times New Roman" pitchFamily="18" charset="0"/>
                <a:cs typeface="Times New Roman" pitchFamily="18" charset="0"/>
              </a:rPr>
              <a:t>High involvement</a:t>
            </a:r>
          </a:p>
          <a:p>
            <a:pPr marL="914400" lvl="1" indent="-457200" eaLnBrk="1" hangingPunct="1"/>
            <a:r>
              <a:rPr lang="en-US" sz="2400" dirty="0">
                <a:latin typeface="Times New Roman" pitchFamily="18" charset="0"/>
                <a:cs typeface="Times New Roman" pitchFamily="18" charset="0"/>
              </a:rPr>
              <a:t>Low involvement</a:t>
            </a:r>
          </a:p>
          <a:p>
            <a:pPr marL="533400" indent="-533400" eaLnBrk="1" hangingPunct="1">
              <a:buFontTx/>
              <a:buAutoNum type="arabicPeriod"/>
            </a:pPr>
            <a:endParaRPr lang="en-US" sz="2400" dirty="0">
              <a:latin typeface="Times New Roman" pitchFamily="18" charset="0"/>
              <a:cs typeface="Times New Roman"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78731" y="262890"/>
            <a:ext cx="7800975" cy="999490"/>
          </a:xfrm>
          <a:prstGeom prst="rect">
            <a:avLst/>
          </a:prstGeom>
        </p:spPr>
        <p:txBody>
          <a:bodyPr vert="horz" wrap="square" lIns="0" tIns="29845" rIns="0" bIns="0" rtlCol="0">
            <a:spAutoFit/>
          </a:bodyPr>
          <a:lstStyle/>
          <a:p>
            <a:pPr marL="1624330" marR="5080" indent="-1611630">
              <a:lnSpc>
                <a:spcPts val="3829"/>
              </a:lnSpc>
              <a:spcBef>
                <a:spcPts val="235"/>
              </a:spcBef>
            </a:pPr>
            <a:r>
              <a:rPr sz="3200" spc="-5" dirty="0">
                <a:latin typeface="Times New Roman"/>
                <a:cs typeface="Times New Roman"/>
              </a:rPr>
              <a:t>The Role </a:t>
            </a:r>
            <a:r>
              <a:rPr sz="3200" dirty="0">
                <a:latin typeface="Times New Roman"/>
                <a:cs typeface="Times New Roman"/>
              </a:rPr>
              <a:t>of </a:t>
            </a:r>
            <a:r>
              <a:rPr sz="3200" spc="-5" dirty="0">
                <a:latin typeface="Times New Roman"/>
                <a:cs typeface="Times New Roman"/>
              </a:rPr>
              <a:t>Advertising emerges from the  </a:t>
            </a:r>
            <a:r>
              <a:rPr sz="3200" dirty="0">
                <a:latin typeface="Times New Roman"/>
                <a:cs typeface="Times New Roman"/>
              </a:rPr>
              <a:t>Marketing</a:t>
            </a:r>
            <a:r>
              <a:rPr sz="3200" spc="-5" dirty="0">
                <a:latin typeface="Times New Roman"/>
                <a:cs typeface="Times New Roman"/>
              </a:rPr>
              <a:t> Programme</a:t>
            </a:r>
            <a:endParaRPr sz="3200">
              <a:latin typeface="Times New Roman"/>
              <a:cs typeface="Times New Roman"/>
            </a:endParaRPr>
          </a:p>
        </p:txBody>
      </p:sp>
      <p:sp>
        <p:nvSpPr>
          <p:cNvPr id="3" name="object 3"/>
          <p:cNvSpPr txBox="1"/>
          <p:nvPr/>
        </p:nvSpPr>
        <p:spPr>
          <a:xfrm>
            <a:off x="942975" y="2209800"/>
            <a:ext cx="3000375" cy="416781"/>
          </a:xfrm>
          <a:prstGeom prst="rect">
            <a:avLst/>
          </a:prstGeom>
          <a:ln w="9344">
            <a:solidFill>
              <a:srgbClr val="000000"/>
            </a:solidFill>
          </a:ln>
        </p:spPr>
        <p:txBody>
          <a:bodyPr vert="horz" wrap="square" lIns="0" tIns="46990" rIns="0" bIns="0" rtlCol="0">
            <a:spAutoFit/>
          </a:bodyPr>
          <a:lstStyle/>
          <a:p>
            <a:pPr marL="88900">
              <a:lnSpc>
                <a:spcPct val="100000"/>
              </a:lnSpc>
              <a:spcBef>
                <a:spcPts val="370"/>
              </a:spcBef>
            </a:pPr>
            <a:r>
              <a:rPr sz="2400" dirty="0">
                <a:latin typeface="Times New Roman"/>
                <a:cs typeface="Times New Roman"/>
              </a:rPr>
              <a:t>Situation</a:t>
            </a:r>
            <a:r>
              <a:rPr sz="2400" spc="-10" dirty="0">
                <a:latin typeface="Times New Roman"/>
                <a:cs typeface="Times New Roman"/>
              </a:rPr>
              <a:t> </a:t>
            </a:r>
            <a:r>
              <a:rPr sz="2400" dirty="0">
                <a:latin typeface="Times New Roman"/>
                <a:cs typeface="Times New Roman"/>
              </a:rPr>
              <a:t>Analysis</a:t>
            </a:r>
            <a:endParaRPr sz="2400">
              <a:latin typeface="Times New Roman"/>
              <a:cs typeface="Times New Roman"/>
            </a:endParaRPr>
          </a:p>
        </p:txBody>
      </p:sp>
      <p:sp>
        <p:nvSpPr>
          <p:cNvPr id="4" name="object 4"/>
          <p:cNvSpPr/>
          <p:nvPr/>
        </p:nvSpPr>
        <p:spPr>
          <a:xfrm>
            <a:off x="428625" y="3657600"/>
            <a:ext cx="4629150" cy="520700"/>
          </a:xfrm>
          <a:custGeom>
            <a:avLst/>
            <a:gdLst/>
            <a:ahLst/>
            <a:cxnLst/>
            <a:rect l="l" t="t" r="r" b="b"/>
            <a:pathLst>
              <a:path w="4114800" h="520700">
                <a:moveTo>
                  <a:pt x="0" y="0"/>
                </a:moveTo>
                <a:lnTo>
                  <a:pt x="4114800" y="0"/>
                </a:lnTo>
                <a:lnTo>
                  <a:pt x="4114800" y="520700"/>
                </a:lnTo>
                <a:lnTo>
                  <a:pt x="0" y="520700"/>
                </a:lnTo>
                <a:lnTo>
                  <a:pt x="0" y="0"/>
                </a:lnTo>
                <a:close/>
              </a:path>
              <a:path w="4114800" h="520700">
                <a:moveTo>
                  <a:pt x="0" y="0"/>
                </a:moveTo>
                <a:lnTo>
                  <a:pt x="0" y="0"/>
                </a:lnTo>
              </a:path>
              <a:path w="4114800" h="520700">
                <a:moveTo>
                  <a:pt x="4114800" y="520700"/>
                </a:moveTo>
                <a:lnTo>
                  <a:pt x="4114800" y="520700"/>
                </a:lnTo>
              </a:path>
            </a:pathLst>
          </a:custGeom>
          <a:ln w="9344">
            <a:solidFill>
              <a:srgbClr val="D91E27"/>
            </a:solidFill>
          </a:ln>
        </p:spPr>
        <p:txBody>
          <a:bodyPr wrap="square" lIns="0" tIns="0" rIns="0" bIns="0" rtlCol="0"/>
          <a:lstStyle/>
          <a:p>
            <a:endParaRPr/>
          </a:p>
        </p:txBody>
      </p:sp>
      <p:sp>
        <p:nvSpPr>
          <p:cNvPr id="5" name="object 5"/>
          <p:cNvSpPr txBox="1"/>
          <p:nvPr/>
        </p:nvSpPr>
        <p:spPr>
          <a:xfrm>
            <a:off x="515778" y="3691890"/>
            <a:ext cx="3989784" cy="452120"/>
          </a:xfrm>
          <a:prstGeom prst="rect">
            <a:avLst/>
          </a:prstGeom>
        </p:spPr>
        <p:txBody>
          <a:bodyPr vert="horz" wrap="square" lIns="0" tIns="12700" rIns="0" bIns="0" rtlCol="0">
            <a:spAutoFit/>
          </a:bodyPr>
          <a:lstStyle/>
          <a:p>
            <a:pPr marL="12700">
              <a:lnSpc>
                <a:spcPct val="100000"/>
              </a:lnSpc>
              <a:spcBef>
                <a:spcPts val="100"/>
              </a:spcBef>
            </a:pPr>
            <a:r>
              <a:rPr sz="2800" b="1" spc="-10" dirty="0">
                <a:latin typeface="Times New Roman"/>
                <a:cs typeface="Times New Roman"/>
              </a:rPr>
              <a:t>Marketing</a:t>
            </a:r>
            <a:r>
              <a:rPr sz="2800" b="1" spc="-25" dirty="0">
                <a:latin typeface="Times New Roman"/>
                <a:cs typeface="Times New Roman"/>
              </a:rPr>
              <a:t> </a:t>
            </a:r>
            <a:r>
              <a:rPr sz="2800" b="1" spc="-5" dirty="0">
                <a:latin typeface="Times New Roman"/>
                <a:cs typeface="Times New Roman"/>
              </a:rPr>
              <a:t>Programme</a:t>
            </a:r>
            <a:endParaRPr sz="2800">
              <a:latin typeface="Times New Roman"/>
              <a:cs typeface="Times New Roman"/>
            </a:endParaRPr>
          </a:p>
        </p:txBody>
      </p:sp>
      <p:grpSp>
        <p:nvGrpSpPr>
          <p:cNvPr id="6" name="object 6"/>
          <p:cNvGrpSpPr/>
          <p:nvPr/>
        </p:nvGrpSpPr>
        <p:grpSpPr>
          <a:xfrm>
            <a:off x="2357438" y="2667000"/>
            <a:ext cx="85725" cy="914400"/>
            <a:chOff x="2095500" y="2667000"/>
            <a:chExt cx="76200" cy="914400"/>
          </a:xfrm>
        </p:grpSpPr>
        <p:sp>
          <p:nvSpPr>
            <p:cNvPr id="7" name="object 7"/>
            <p:cNvSpPr/>
            <p:nvPr/>
          </p:nvSpPr>
          <p:spPr>
            <a:xfrm>
              <a:off x="2133600" y="2667000"/>
              <a:ext cx="0" cy="843280"/>
            </a:xfrm>
            <a:custGeom>
              <a:avLst/>
              <a:gdLst/>
              <a:ahLst/>
              <a:cxnLst/>
              <a:rect l="l" t="t" r="r" b="b"/>
              <a:pathLst>
                <a:path h="843279">
                  <a:moveTo>
                    <a:pt x="0" y="0"/>
                  </a:moveTo>
                  <a:lnTo>
                    <a:pt x="0" y="843279"/>
                  </a:lnTo>
                </a:path>
              </a:pathLst>
            </a:custGeom>
            <a:ln w="8890">
              <a:solidFill>
                <a:srgbClr val="000000"/>
              </a:solidFill>
            </a:ln>
          </p:spPr>
          <p:txBody>
            <a:bodyPr wrap="square" lIns="0" tIns="0" rIns="0" bIns="0" rtlCol="0"/>
            <a:lstStyle/>
            <a:p>
              <a:endParaRPr/>
            </a:p>
          </p:txBody>
        </p:sp>
        <p:sp>
          <p:nvSpPr>
            <p:cNvPr id="8" name="object 8"/>
            <p:cNvSpPr/>
            <p:nvPr/>
          </p:nvSpPr>
          <p:spPr>
            <a:xfrm>
              <a:off x="2095500" y="3505200"/>
              <a:ext cx="76200" cy="76200"/>
            </a:xfrm>
            <a:custGeom>
              <a:avLst/>
              <a:gdLst/>
              <a:ahLst/>
              <a:cxnLst/>
              <a:rect l="l" t="t" r="r" b="b"/>
              <a:pathLst>
                <a:path w="76200" h="76200">
                  <a:moveTo>
                    <a:pt x="76200" y="0"/>
                  </a:moveTo>
                  <a:lnTo>
                    <a:pt x="0" y="0"/>
                  </a:lnTo>
                  <a:lnTo>
                    <a:pt x="38100" y="76200"/>
                  </a:lnTo>
                  <a:lnTo>
                    <a:pt x="76200" y="0"/>
                  </a:lnTo>
                  <a:close/>
                </a:path>
              </a:pathLst>
            </a:custGeom>
            <a:solidFill>
              <a:srgbClr val="000000"/>
            </a:solidFill>
          </p:spPr>
          <p:txBody>
            <a:bodyPr wrap="square" lIns="0" tIns="0" rIns="0" bIns="0" rtlCol="0"/>
            <a:lstStyle/>
            <a:p>
              <a:endParaRPr/>
            </a:p>
          </p:txBody>
        </p:sp>
      </p:grpSp>
      <p:sp>
        <p:nvSpPr>
          <p:cNvPr id="9" name="object 9"/>
          <p:cNvSpPr txBox="1"/>
          <p:nvPr/>
        </p:nvSpPr>
        <p:spPr>
          <a:xfrm>
            <a:off x="5743575" y="2133600"/>
            <a:ext cx="4114800" cy="3017493"/>
          </a:xfrm>
          <a:prstGeom prst="rect">
            <a:avLst/>
          </a:prstGeom>
          <a:ln w="9344">
            <a:solidFill>
              <a:srgbClr val="D91E27"/>
            </a:solidFill>
          </a:ln>
        </p:spPr>
        <p:txBody>
          <a:bodyPr vert="horz" wrap="square" lIns="0" tIns="46990" rIns="0" bIns="0" rtlCol="0">
            <a:spAutoFit/>
          </a:bodyPr>
          <a:lstStyle/>
          <a:p>
            <a:pPr marL="90170" marR="155575">
              <a:lnSpc>
                <a:spcPct val="100000"/>
              </a:lnSpc>
              <a:spcBef>
                <a:spcPts val="370"/>
              </a:spcBef>
              <a:tabLst>
                <a:tab pos="714375" algn="l"/>
                <a:tab pos="2102485" algn="l"/>
              </a:tabLst>
            </a:pPr>
            <a:r>
              <a:rPr sz="2400" spc="-5" dirty="0">
                <a:latin typeface="Times New Roman"/>
                <a:cs typeface="Times New Roman"/>
              </a:rPr>
              <a:t>Determines </a:t>
            </a:r>
            <a:r>
              <a:rPr sz="2400" dirty="0">
                <a:latin typeface="Times New Roman"/>
                <a:cs typeface="Times New Roman"/>
              </a:rPr>
              <a:t>the </a:t>
            </a:r>
            <a:r>
              <a:rPr sz="2400" b="1" dirty="0">
                <a:latin typeface="Times New Roman"/>
                <a:cs typeface="Times New Roman"/>
              </a:rPr>
              <a:t>role </a:t>
            </a:r>
            <a:r>
              <a:rPr sz="2400" dirty="0">
                <a:latin typeface="Times New Roman"/>
                <a:cs typeface="Times New Roman"/>
              </a:rPr>
              <a:t>of</a:t>
            </a:r>
            <a:r>
              <a:rPr sz="2400" spc="-65" dirty="0">
                <a:latin typeface="Times New Roman"/>
                <a:cs typeface="Times New Roman"/>
              </a:rPr>
              <a:t> </a:t>
            </a:r>
            <a:r>
              <a:rPr sz="2400" dirty="0">
                <a:latin typeface="Times New Roman"/>
                <a:cs typeface="Times New Roman"/>
              </a:rPr>
              <a:t>each  </a:t>
            </a:r>
            <a:r>
              <a:rPr sz="2400" spc="-5" dirty="0">
                <a:latin typeface="Times New Roman"/>
                <a:cs typeface="Times New Roman"/>
              </a:rPr>
              <a:t>elements </a:t>
            </a:r>
            <a:r>
              <a:rPr sz="2400" dirty="0">
                <a:latin typeface="Times New Roman"/>
                <a:cs typeface="Times New Roman"/>
              </a:rPr>
              <a:t>of</a:t>
            </a:r>
            <a:r>
              <a:rPr sz="2400" spc="-5" dirty="0">
                <a:latin typeface="Times New Roman"/>
                <a:cs typeface="Times New Roman"/>
              </a:rPr>
              <a:t> </a:t>
            </a:r>
            <a:r>
              <a:rPr sz="2400" dirty="0">
                <a:latin typeface="Times New Roman"/>
                <a:cs typeface="Times New Roman"/>
              </a:rPr>
              <a:t>the	</a:t>
            </a:r>
            <a:r>
              <a:rPr sz="2400" spc="-5" dirty="0">
                <a:latin typeface="Times New Roman"/>
                <a:cs typeface="Times New Roman"/>
              </a:rPr>
              <a:t>marketing  </a:t>
            </a:r>
            <a:r>
              <a:rPr sz="2400" spc="-10" dirty="0">
                <a:latin typeface="Times New Roman"/>
                <a:cs typeface="Times New Roman"/>
              </a:rPr>
              <a:t>mix	</a:t>
            </a:r>
            <a:r>
              <a:rPr sz="2400" dirty="0">
                <a:latin typeface="Times New Roman"/>
                <a:cs typeface="Times New Roman"/>
              </a:rPr>
              <a:t>including Marketing  </a:t>
            </a:r>
            <a:r>
              <a:rPr sz="2400" spc="-5" dirty="0">
                <a:latin typeface="Times New Roman"/>
                <a:cs typeface="Times New Roman"/>
              </a:rPr>
              <a:t>Communications</a:t>
            </a:r>
            <a:endParaRPr sz="2400">
              <a:latin typeface="Times New Roman"/>
              <a:cs typeface="Times New Roman"/>
            </a:endParaRPr>
          </a:p>
          <a:p>
            <a:pPr>
              <a:lnSpc>
                <a:spcPct val="100000"/>
              </a:lnSpc>
              <a:spcBef>
                <a:spcPts val="5"/>
              </a:spcBef>
            </a:pPr>
            <a:endParaRPr sz="2500">
              <a:latin typeface="Times New Roman"/>
              <a:cs typeface="Times New Roman"/>
            </a:endParaRPr>
          </a:p>
          <a:p>
            <a:pPr marL="90170" marR="278130">
              <a:lnSpc>
                <a:spcPct val="100000"/>
              </a:lnSpc>
            </a:pPr>
            <a:r>
              <a:rPr sz="2400" dirty="0">
                <a:latin typeface="Times New Roman"/>
                <a:cs typeface="Times New Roman"/>
              </a:rPr>
              <a:t>Indicates how </a:t>
            </a:r>
            <a:r>
              <a:rPr sz="2400" spc="-5" dirty="0">
                <a:latin typeface="Times New Roman"/>
                <a:cs typeface="Times New Roman"/>
              </a:rPr>
              <a:t>all elements  will </a:t>
            </a:r>
            <a:r>
              <a:rPr sz="2400" dirty="0">
                <a:latin typeface="Times New Roman"/>
                <a:cs typeface="Times New Roman"/>
              </a:rPr>
              <a:t>be coordinated </a:t>
            </a:r>
            <a:r>
              <a:rPr sz="2400" spc="5" dirty="0">
                <a:latin typeface="Times New Roman"/>
                <a:cs typeface="Times New Roman"/>
              </a:rPr>
              <a:t>to  </a:t>
            </a:r>
            <a:r>
              <a:rPr sz="2400" dirty="0">
                <a:latin typeface="Times New Roman"/>
                <a:cs typeface="Times New Roman"/>
              </a:rPr>
              <a:t>support and synergise</a:t>
            </a:r>
            <a:r>
              <a:rPr sz="2400" spc="-70" dirty="0">
                <a:latin typeface="Times New Roman"/>
                <a:cs typeface="Times New Roman"/>
              </a:rPr>
              <a:t> </a:t>
            </a:r>
            <a:r>
              <a:rPr sz="2400" spc="-5" dirty="0">
                <a:latin typeface="Times New Roman"/>
                <a:cs typeface="Times New Roman"/>
              </a:rPr>
              <a:t>with  each </a:t>
            </a:r>
            <a:r>
              <a:rPr sz="2400" dirty="0">
                <a:latin typeface="Times New Roman"/>
                <a:cs typeface="Times New Roman"/>
              </a:rPr>
              <a:t>other</a:t>
            </a:r>
            <a:endParaRPr sz="2400">
              <a:latin typeface="Times New Roman"/>
              <a:cs typeface="Times New Roman"/>
            </a:endParaRPr>
          </a:p>
        </p:txBody>
      </p:sp>
      <p:grpSp>
        <p:nvGrpSpPr>
          <p:cNvPr id="10" name="object 10"/>
          <p:cNvGrpSpPr/>
          <p:nvPr/>
        </p:nvGrpSpPr>
        <p:grpSpPr>
          <a:xfrm>
            <a:off x="2357438" y="4186554"/>
            <a:ext cx="85725" cy="842644"/>
            <a:chOff x="2095500" y="4186554"/>
            <a:chExt cx="76200" cy="842644"/>
          </a:xfrm>
        </p:grpSpPr>
        <p:sp>
          <p:nvSpPr>
            <p:cNvPr id="11" name="object 11"/>
            <p:cNvSpPr/>
            <p:nvPr/>
          </p:nvSpPr>
          <p:spPr>
            <a:xfrm>
              <a:off x="2133600" y="4190999"/>
              <a:ext cx="0" cy="767080"/>
            </a:xfrm>
            <a:custGeom>
              <a:avLst/>
              <a:gdLst/>
              <a:ahLst/>
              <a:cxnLst/>
              <a:rect l="l" t="t" r="r" b="b"/>
              <a:pathLst>
                <a:path h="767079">
                  <a:moveTo>
                    <a:pt x="0" y="0"/>
                  </a:moveTo>
                  <a:lnTo>
                    <a:pt x="0" y="767080"/>
                  </a:lnTo>
                </a:path>
              </a:pathLst>
            </a:custGeom>
            <a:ln w="8890">
              <a:solidFill>
                <a:srgbClr val="000000"/>
              </a:solidFill>
            </a:ln>
          </p:spPr>
          <p:txBody>
            <a:bodyPr wrap="square" lIns="0" tIns="0" rIns="0" bIns="0" rtlCol="0"/>
            <a:lstStyle/>
            <a:p>
              <a:endParaRPr/>
            </a:p>
          </p:txBody>
        </p:sp>
        <p:sp>
          <p:nvSpPr>
            <p:cNvPr id="12" name="object 12"/>
            <p:cNvSpPr/>
            <p:nvPr/>
          </p:nvSpPr>
          <p:spPr>
            <a:xfrm>
              <a:off x="2095500" y="4952999"/>
              <a:ext cx="76200" cy="76200"/>
            </a:xfrm>
            <a:custGeom>
              <a:avLst/>
              <a:gdLst/>
              <a:ahLst/>
              <a:cxnLst/>
              <a:rect l="l" t="t" r="r" b="b"/>
              <a:pathLst>
                <a:path w="76200" h="76200">
                  <a:moveTo>
                    <a:pt x="76200" y="0"/>
                  </a:moveTo>
                  <a:lnTo>
                    <a:pt x="0" y="0"/>
                  </a:lnTo>
                  <a:lnTo>
                    <a:pt x="38100" y="76200"/>
                  </a:lnTo>
                  <a:lnTo>
                    <a:pt x="76200" y="0"/>
                  </a:lnTo>
                  <a:close/>
                </a:path>
              </a:pathLst>
            </a:custGeom>
            <a:solidFill>
              <a:srgbClr val="000000"/>
            </a:solidFill>
          </p:spPr>
          <p:txBody>
            <a:bodyPr wrap="square" lIns="0" tIns="0" rIns="0" bIns="0" rtlCol="0"/>
            <a:lstStyle/>
            <a:p>
              <a:endParaRPr/>
            </a:p>
          </p:txBody>
        </p:sp>
      </p:grpSp>
      <p:sp>
        <p:nvSpPr>
          <p:cNvPr id="13" name="object 13"/>
          <p:cNvSpPr txBox="1"/>
          <p:nvPr/>
        </p:nvSpPr>
        <p:spPr>
          <a:xfrm>
            <a:off x="514350" y="5029200"/>
            <a:ext cx="3686175" cy="416781"/>
          </a:xfrm>
          <a:prstGeom prst="rect">
            <a:avLst/>
          </a:prstGeom>
          <a:ln w="9344">
            <a:solidFill>
              <a:srgbClr val="000000"/>
            </a:solidFill>
          </a:ln>
        </p:spPr>
        <p:txBody>
          <a:bodyPr vert="horz" wrap="square" lIns="0" tIns="46990" rIns="0" bIns="0" rtlCol="0">
            <a:spAutoFit/>
          </a:bodyPr>
          <a:lstStyle/>
          <a:p>
            <a:pPr marL="90170">
              <a:lnSpc>
                <a:spcPct val="100000"/>
              </a:lnSpc>
              <a:spcBef>
                <a:spcPts val="370"/>
              </a:spcBef>
            </a:pPr>
            <a:r>
              <a:rPr sz="2400" dirty="0">
                <a:latin typeface="Times New Roman"/>
                <a:cs typeface="Times New Roman"/>
              </a:rPr>
              <a:t>IMC &amp; </a:t>
            </a:r>
            <a:r>
              <a:rPr sz="2400" spc="-5" dirty="0">
                <a:latin typeface="Times New Roman"/>
                <a:cs typeface="Times New Roman"/>
              </a:rPr>
              <a:t>Advertising</a:t>
            </a:r>
            <a:r>
              <a:rPr sz="2400" spc="-45" dirty="0">
                <a:latin typeface="Times New Roman"/>
                <a:cs typeface="Times New Roman"/>
              </a:rPr>
              <a:t> </a:t>
            </a:r>
            <a:r>
              <a:rPr sz="2400" dirty="0">
                <a:latin typeface="Times New Roman"/>
                <a:cs typeface="Times New Roman"/>
              </a:rPr>
              <a:t>plan</a:t>
            </a:r>
            <a:endParaRPr sz="2400">
              <a:latin typeface="Times New Roman"/>
              <a:cs typeface="Times New Roman"/>
            </a:endParaRPr>
          </a:p>
        </p:txBody>
      </p:sp>
      <p:grpSp>
        <p:nvGrpSpPr>
          <p:cNvPr id="14" name="object 14"/>
          <p:cNvGrpSpPr/>
          <p:nvPr/>
        </p:nvGrpSpPr>
        <p:grpSpPr>
          <a:xfrm>
            <a:off x="2357438" y="5638800"/>
            <a:ext cx="85725" cy="457200"/>
            <a:chOff x="2095500" y="5638800"/>
            <a:chExt cx="76200" cy="457200"/>
          </a:xfrm>
        </p:grpSpPr>
        <p:sp>
          <p:nvSpPr>
            <p:cNvPr id="15" name="object 15"/>
            <p:cNvSpPr/>
            <p:nvPr/>
          </p:nvSpPr>
          <p:spPr>
            <a:xfrm>
              <a:off x="2133600" y="5638800"/>
              <a:ext cx="0" cy="386080"/>
            </a:xfrm>
            <a:custGeom>
              <a:avLst/>
              <a:gdLst/>
              <a:ahLst/>
              <a:cxnLst/>
              <a:rect l="l" t="t" r="r" b="b"/>
              <a:pathLst>
                <a:path h="386079">
                  <a:moveTo>
                    <a:pt x="0" y="0"/>
                  </a:moveTo>
                  <a:lnTo>
                    <a:pt x="0" y="386080"/>
                  </a:lnTo>
                </a:path>
              </a:pathLst>
            </a:custGeom>
            <a:ln w="8890">
              <a:solidFill>
                <a:srgbClr val="000000"/>
              </a:solidFill>
            </a:ln>
          </p:spPr>
          <p:txBody>
            <a:bodyPr wrap="square" lIns="0" tIns="0" rIns="0" bIns="0" rtlCol="0"/>
            <a:lstStyle/>
            <a:p>
              <a:endParaRPr/>
            </a:p>
          </p:txBody>
        </p:sp>
        <p:sp>
          <p:nvSpPr>
            <p:cNvPr id="16" name="object 16"/>
            <p:cNvSpPr/>
            <p:nvPr/>
          </p:nvSpPr>
          <p:spPr>
            <a:xfrm>
              <a:off x="2095500" y="6019800"/>
              <a:ext cx="76200" cy="76200"/>
            </a:xfrm>
            <a:custGeom>
              <a:avLst/>
              <a:gdLst/>
              <a:ahLst/>
              <a:cxnLst/>
              <a:rect l="l" t="t" r="r" b="b"/>
              <a:pathLst>
                <a:path w="76200" h="76200">
                  <a:moveTo>
                    <a:pt x="76200" y="0"/>
                  </a:moveTo>
                  <a:lnTo>
                    <a:pt x="0" y="0"/>
                  </a:lnTo>
                  <a:lnTo>
                    <a:pt x="38100" y="76200"/>
                  </a:lnTo>
                  <a:lnTo>
                    <a:pt x="76200" y="0"/>
                  </a:lnTo>
                  <a:close/>
                </a:path>
              </a:pathLst>
            </a:custGeom>
            <a:solidFill>
              <a:srgbClr val="000000"/>
            </a:solidFill>
          </p:spPr>
          <p:txBody>
            <a:bodyPr wrap="square" lIns="0" tIns="0" rIns="0" bIns="0" rtlCol="0"/>
            <a:lstStyle/>
            <a:p>
              <a:endParaRPr/>
            </a:p>
          </p:txBody>
        </p:sp>
      </p:grpSp>
      <p:sp>
        <p:nvSpPr>
          <p:cNvPr id="17" name="object 17"/>
          <p:cNvSpPr txBox="1"/>
          <p:nvPr/>
        </p:nvSpPr>
        <p:spPr>
          <a:xfrm>
            <a:off x="1028700" y="6096000"/>
            <a:ext cx="2400300" cy="416781"/>
          </a:xfrm>
          <a:prstGeom prst="rect">
            <a:avLst/>
          </a:prstGeom>
          <a:ln w="9344">
            <a:solidFill>
              <a:srgbClr val="000000"/>
            </a:solidFill>
          </a:ln>
        </p:spPr>
        <p:txBody>
          <a:bodyPr vert="horz" wrap="square" lIns="0" tIns="46990" rIns="0" bIns="0" rtlCol="0">
            <a:spAutoFit/>
          </a:bodyPr>
          <a:lstStyle/>
          <a:p>
            <a:pPr marL="89535">
              <a:lnSpc>
                <a:spcPct val="100000"/>
              </a:lnSpc>
              <a:spcBef>
                <a:spcPts val="370"/>
              </a:spcBef>
            </a:pPr>
            <a:r>
              <a:rPr sz="2400" spc="-5" dirty="0">
                <a:latin typeface="Times New Roman"/>
                <a:cs typeface="Times New Roman"/>
              </a:rPr>
              <a:t>Implementation</a:t>
            </a:r>
            <a:endParaRPr sz="2400">
              <a:latin typeface="Times New Roman"/>
              <a:cs typeface="Times New Roman"/>
            </a:endParaRPr>
          </a:p>
        </p:txBody>
      </p:sp>
      <p:grpSp>
        <p:nvGrpSpPr>
          <p:cNvPr id="18" name="object 18"/>
          <p:cNvGrpSpPr/>
          <p:nvPr/>
        </p:nvGrpSpPr>
        <p:grpSpPr>
          <a:xfrm>
            <a:off x="4972050" y="3924300"/>
            <a:ext cx="771525" cy="76200"/>
            <a:chOff x="4419600" y="3924300"/>
            <a:chExt cx="685800" cy="76200"/>
          </a:xfrm>
        </p:grpSpPr>
        <p:sp>
          <p:nvSpPr>
            <p:cNvPr id="19" name="object 19"/>
            <p:cNvSpPr/>
            <p:nvPr/>
          </p:nvSpPr>
          <p:spPr>
            <a:xfrm>
              <a:off x="4419600" y="3962400"/>
              <a:ext cx="615950" cy="0"/>
            </a:xfrm>
            <a:custGeom>
              <a:avLst/>
              <a:gdLst/>
              <a:ahLst/>
              <a:cxnLst/>
              <a:rect l="l" t="t" r="r" b="b"/>
              <a:pathLst>
                <a:path w="615950">
                  <a:moveTo>
                    <a:pt x="0" y="0"/>
                  </a:moveTo>
                  <a:lnTo>
                    <a:pt x="615950" y="0"/>
                  </a:lnTo>
                </a:path>
              </a:pathLst>
            </a:custGeom>
            <a:ln w="8890">
              <a:solidFill>
                <a:srgbClr val="D91E27"/>
              </a:solidFill>
            </a:ln>
          </p:spPr>
          <p:txBody>
            <a:bodyPr wrap="square" lIns="0" tIns="0" rIns="0" bIns="0" rtlCol="0"/>
            <a:lstStyle/>
            <a:p>
              <a:endParaRPr/>
            </a:p>
          </p:txBody>
        </p:sp>
        <p:sp>
          <p:nvSpPr>
            <p:cNvPr id="20" name="object 20"/>
            <p:cNvSpPr/>
            <p:nvPr/>
          </p:nvSpPr>
          <p:spPr>
            <a:xfrm>
              <a:off x="5030469" y="3924300"/>
              <a:ext cx="74930" cy="76200"/>
            </a:xfrm>
            <a:custGeom>
              <a:avLst/>
              <a:gdLst/>
              <a:ahLst/>
              <a:cxnLst/>
              <a:rect l="l" t="t" r="r" b="b"/>
              <a:pathLst>
                <a:path w="74929" h="76200">
                  <a:moveTo>
                    <a:pt x="0" y="0"/>
                  </a:moveTo>
                  <a:lnTo>
                    <a:pt x="0" y="76200"/>
                  </a:lnTo>
                  <a:lnTo>
                    <a:pt x="74929" y="38100"/>
                  </a:lnTo>
                  <a:lnTo>
                    <a:pt x="0" y="0"/>
                  </a:lnTo>
                  <a:close/>
                </a:path>
              </a:pathLst>
            </a:custGeom>
            <a:solidFill>
              <a:srgbClr val="D91E27"/>
            </a:solidFill>
          </p:spPr>
          <p:txBody>
            <a:bodyPr wrap="square" lIns="0" tIns="0" rIns="0" bIns="0" rtlCol="0"/>
            <a:lstStyle/>
            <a:p>
              <a:endParaRPr/>
            </a:p>
          </p:txBody>
        </p:sp>
      </p:gr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
          <p:cNvSpPr>
            <a:spLocks noGrp="1" noChangeArrowheads="1"/>
          </p:cNvSpPr>
          <p:nvPr>
            <p:ph type="title"/>
          </p:nvPr>
        </p:nvSpPr>
        <p:spPr>
          <a:xfrm>
            <a:off x="4216400" y="151129"/>
            <a:ext cx="1854200" cy="553998"/>
          </a:xfrm>
        </p:spPr>
        <p:txBody>
          <a:bodyPr/>
          <a:lstStyle/>
          <a:p>
            <a:pPr eaLnBrk="1" hangingPunct="1"/>
            <a:r>
              <a:rPr lang="en-US" sz="3600" dirty="0">
                <a:solidFill>
                  <a:schemeClr val="tx1"/>
                </a:solidFill>
                <a:latin typeface="Times New Roman" pitchFamily="18" charset="0"/>
                <a:cs typeface="Times New Roman" pitchFamily="18" charset="0"/>
              </a:rPr>
              <a:t>Behavior</a:t>
            </a:r>
          </a:p>
        </p:txBody>
      </p:sp>
      <p:sp>
        <p:nvSpPr>
          <p:cNvPr id="20484" name="Rectangle 3"/>
          <p:cNvSpPr>
            <a:spLocks noGrp="1" noChangeArrowheads="1"/>
          </p:cNvSpPr>
          <p:nvPr>
            <p:ph type="body" sz="half" idx="4294967295"/>
          </p:nvPr>
        </p:nvSpPr>
        <p:spPr>
          <a:xfrm>
            <a:off x="571500" y="2057400"/>
            <a:ext cx="4419600" cy="3323987"/>
          </a:xfrm>
          <a:prstGeom prst="rect">
            <a:avLst/>
          </a:prstGeom>
          <a:solidFill>
            <a:schemeClr val="accent3">
              <a:lumMod val="20000"/>
              <a:lumOff val="80000"/>
            </a:schemeClr>
          </a:solidFill>
          <a:ln w="28575">
            <a:solidFill>
              <a:srgbClr val="000000"/>
            </a:solidFill>
          </a:ln>
        </p:spPr>
        <p:txBody>
          <a:bodyPr/>
          <a:lstStyle/>
          <a:p>
            <a:pPr algn="just" eaLnBrk="1" hangingPunct="1">
              <a:buFont typeface="Wingdings" pitchFamily="2" charset="2"/>
              <a:buChar char="§"/>
            </a:pPr>
            <a:r>
              <a:rPr lang="en-US" sz="2400" b="0" dirty="0">
                <a:latin typeface="Times New Roman" pitchFamily="18" charset="0"/>
                <a:cs typeface="Times New Roman" pitchFamily="18" charset="0"/>
              </a:rPr>
              <a:t>The action response</a:t>
            </a:r>
          </a:p>
          <a:p>
            <a:pPr algn="just" eaLnBrk="1" hangingPunct="1">
              <a:buFont typeface="Wingdings" pitchFamily="2" charset="2"/>
              <a:buChar char="§"/>
            </a:pPr>
            <a:r>
              <a:rPr lang="en-US" sz="2400" b="0" dirty="0">
                <a:latin typeface="Times New Roman" pitchFamily="18" charset="0"/>
                <a:cs typeface="Times New Roman" pitchFamily="18" charset="0"/>
              </a:rPr>
              <a:t>Effectiveness is measured in terms of its ability to motivate people to do something</a:t>
            </a:r>
          </a:p>
          <a:p>
            <a:pPr algn="just" eaLnBrk="1" hangingPunct="1">
              <a:buFontTx/>
              <a:buNone/>
            </a:pPr>
            <a:r>
              <a:rPr lang="en-US" sz="2400" dirty="0">
                <a:latin typeface="Times New Roman" pitchFamily="18" charset="0"/>
                <a:cs typeface="Times New Roman" pitchFamily="18" charset="0"/>
              </a:rPr>
              <a:t>Contact</a:t>
            </a:r>
          </a:p>
          <a:p>
            <a:pPr algn="just" eaLnBrk="1" hangingPunct="1">
              <a:buFont typeface="Wingdings" pitchFamily="2" charset="2"/>
              <a:buChar char="§"/>
            </a:pPr>
            <a:r>
              <a:rPr lang="en-US" sz="2400" b="0" dirty="0">
                <a:latin typeface="Times New Roman" pitchFamily="18" charset="0"/>
                <a:cs typeface="Times New Roman" pitchFamily="18" charset="0"/>
              </a:rPr>
              <a:t>Making contact with the advertiser can be an important sign of effectiveness</a:t>
            </a:r>
          </a:p>
          <a:p>
            <a:pPr algn="just" eaLnBrk="1" hangingPunct="1">
              <a:buFont typeface="Wingdings" pitchFamily="2" charset="2"/>
              <a:buChar char="§"/>
            </a:pPr>
            <a:endParaRPr lang="en-US" sz="2400" b="0" dirty="0">
              <a:latin typeface="Times New Roman" pitchFamily="18" charset="0"/>
              <a:cs typeface="Times New Roman" pitchFamily="18" charset="0"/>
            </a:endParaRPr>
          </a:p>
        </p:txBody>
      </p:sp>
      <p:sp>
        <p:nvSpPr>
          <p:cNvPr id="20485" name="Rectangle 4"/>
          <p:cNvSpPr>
            <a:spLocks noGrp="1" noChangeArrowheads="1"/>
          </p:cNvSpPr>
          <p:nvPr>
            <p:ph type="body" sz="half" idx="2"/>
          </p:nvPr>
        </p:nvSpPr>
        <p:spPr>
          <a:xfrm>
            <a:off x="5448300" y="1981200"/>
            <a:ext cx="4474845" cy="3693319"/>
          </a:xfrm>
        </p:spPr>
        <p:txBody>
          <a:bodyPr/>
          <a:lstStyle/>
          <a:p>
            <a:pPr algn="just" eaLnBrk="1" hangingPunct="1"/>
            <a:r>
              <a:rPr lang="en-US" sz="2400" dirty="0">
                <a:latin typeface="Times New Roman" pitchFamily="18" charset="0"/>
                <a:cs typeface="Times New Roman" pitchFamily="18" charset="0"/>
              </a:rPr>
              <a:t>Try and Buy</a:t>
            </a:r>
          </a:p>
          <a:p>
            <a:pPr algn="just" eaLnBrk="1" hangingPunct="1">
              <a:buFont typeface="Wingdings" pitchFamily="2" charset="2"/>
              <a:buChar char="§"/>
            </a:pPr>
            <a:r>
              <a:rPr lang="en-US" sz="2400" b="0" dirty="0">
                <a:latin typeface="Times New Roman" pitchFamily="18" charset="0"/>
                <a:cs typeface="Times New Roman" pitchFamily="18" charset="0"/>
              </a:rPr>
              <a:t>Initiating action through trial</a:t>
            </a:r>
          </a:p>
          <a:p>
            <a:pPr algn="just" eaLnBrk="1" hangingPunct="1">
              <a:buFont typeface="Wingdings" pitchFamily="2" charset="2"/>
              <a:buChar char="§"/>
            </a:pPr>
            <a:r>
              <a:rPr lang="en-US" sz="2400" b="0" dirty="0">
                <a:latin typeface="Times New Roman" pitchFamily="18" charset="0"/>
                <a:cs typeface="Times New Roman" pitchFamily="18" charset="0"/>
              </a:rPr>
              <a:t>Trial is important because it lets a customer use the product without investing in its purchase</a:t>
            </a:r>
          </a:p>
          <a:p>
            <a:pPr algn="just" eaLnBrk="1" hangingPunct="1"/>
            <a:r>
              <a:rPr lang="en-US" sz="2400" dirty="0">
                <a:latin typeface="Times New Roman" pitchFamily="18" charset="0"/>
                <a:cs typeface="Times New Roman" pitchFamily="18" charset="0"/>
              </a:rPr>
              <a:t>Prevention</a:t>
            </a:r>
          </a:p>
          <a:p>
            <a:pPr algn="just" eaLnBrk="1" hangingPunct="1">
              <a:buFont typeface="Wingdings" pitchFamily="2" charset="2"/>
              <a:buChar char="§"/>
            </a:pPr>
            <a:r>
              <a:rPr lang="en-US" sz="2400" b="0" dirty="0">
                <a:latin typeface="Times New Roman" pitchFamily="18" charset="0"/>
                <a:cs typeface="Times New Roman" pitchFamily="18" charset="0"/>
              </a:rPr>
              <a:t>Involves counter-arguing by presenting negative messages about an unwanted behavior</a:t>
            </a:r>
          </a:p>
          <a:p>
            <a:pPr algn="just" eaLnBrk="1" hangingPunct="1"/>
            <a:endParaRPr lang="en-US" sz="2400" b="0" dirty="0">
              <a:latin typeface="Times New Roman" pitchFamily="18" charset="0"/>
              <a:cs typeface="Times New Roman" pitchFamily="18" charset="0"/>
            </a:endParaRP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2"/>
          <p:cNvSpPr>
            <a:spLocks noGrp="1" noChangeArrowheads="1"/>
          </p:cNvSpPr>
          <p:nvPr>
            <p:ph type="title"/>
          </p:nvPr>
        </p:nvSpPr>
        <p:spPr>
          <a:xfrm>
            <a:off x="1181100" y="685800"/>
            <a:ext cx="8458200" cy="553998"/>
          </a:xfrm>
        </p:spPr>
        <p:txBody>
          <a:bodyPr/>
          <a:lstStyle/>
          <a:p>
            <a:pPr algn="ctr" eaLnBrk="1" hangingPunct="1"/>
            <a:r>
              <a:rPr lang="en-US" sz="3600" dirty="0">
                <a:solidFill>
                  <a:schemeClr val="tx1"/>
                </a:solidFill>
                <a:latin typeface="Times New Roman" pitchFamily="18" charset="0"/>
                <a:cs typeface="Times New Roman" pitchFamily="18" charset="0"/>
              </a:rPr>
              <a:t>Typical Communication Objectives</a:t>
            </a:r>
          </a:p>
        </p:txBody>
      </p:sp>
      <p:sp>
        <p:nvSpPr>
          <p:cNvPr id="22532" name="Rectangle 3"/>
          <p:cNvSpPr>
            <a:spLocks noGrp="1" noChangeArrowheads="1"/>
          </p:cNvSpPr>
          <p:nvPr>
            <p:ph type="body" idx="1"/>
          </p:nvPr>
        </p:nvSpPr>
        <p:spPr>
          <a:xfrm>
            <a:off x="2171700" y="1981200"/>
            <a:ext cx="7467600" cy="3988784"/>
          </a:xfrm>
        </p:spPr>
        <p:txBody>
          <a:bodyPr/>
          <a:lstStyle/>
          <a:p>
            <a:pPr eaLnBrk="1" hangingPunct="1">
              <a:lnSpc>
                <a:spcPct val="90000"/>
              </a:lnSpc>
            </a:pPr>
            <a:r>
              <a:rPr lang="en-US" sz="2400" dirty="0">
                <a:latin typeface="Times New Roman" pitchFamily="18" charset="0"/>
                <a:cs typeface="Times New Roman" pitchFamily="18" charset="0"/>
              </a:rPr>
              <a:t>Attitude toward the Ad/Brand </a:t>
            </a:r>
          </a:p>
          <a:p>
            <a:pPr eaLnBrk="1" hangingPunct="1">
              <a:lnSpc>
                <a:spcPct val="90000"/>
              </a:lnSpc>
            </a:pPr>
            <a:r>
              <a:rPr lang="en-US" sz="2400" dirty="0">
                <a:latin typeface="Times New Roman" pitchFamily="18" charset="0"/>
                <a:cs typeface="Times New Roman" pitchFamily="18" charset="0"/>
              </a:rPr>
              <a:t>(encompasses all three components of the HOE Model)</a:t>
            </a:r>
          </a:p>
          <a:p>
            <a:pPr lvl="1" eaLnBrk="1" hangingPunct="1">
              <a:lnSpc>
                <a:spcPct val="90000"/>
              </a:lnSpc>
            </a:pPr>
            <a:r>
              <a:rPr lang="en-US" sz="2400" dirty="0">
                <a:solidFill>
                  <a:schemeClr val="tx1"/>
                </a:solidFill>
                <a:latin typeface="Times New Roman" pitchFamily="18" charset="0"/>
                <a:cs typeface="Times New Roman" pitchFamily="18" charset="0"/>
              </a:rPr>
              <a:t>Brand Image/Positioning</a:t>
            </a:r>
          </a:p>
          <a:p>
            <a:pPr lvl="1" eaLnBrk="1" hangingPunct="1">
              <a:lnSpc>
                <a:spcPct val="90000"/>
              </a:lnSpc>
            </a:pPr>
            <a:r>
              <a:rPr lang="en-US" sz="2400" dirty="0">
                <a:solidFill>
                  <a:schemeClr val="tx1"/>
                </a:solidFill>
                <a:latin typeface="Times New Roman" pitchFamily="18" charset="0"/>
                <a:cs typeface="Times New Roman" pitchFamily="18" charset="0"/>
              </a:rPr>
              <a:t>Ad/Brand liking</a:t>
            </a:r>
          </a:p>
          <a:p>
            <a:pPr lvl="1" eaLnBrk="1" hangingPunct="1">
              <a:lnSpc>
                <a:spcPct val="90000"/>
              </a:lnSpc>
            </a:pPr>
            <a:r>
              <a:rPr lang="en-US" sz="2400" dirty="0">
                <a:solidFill>
                  <a:schemeClr val="tx1"/>
                </a:solidFill>
                <a:latin typeface="Times New Roman" pitchFamily="18" charset="0"/>
                <a:cs typeface="Times New Roman" pitchFamily="18" charset="0"/>
              </a:rPr>
              <a:t>Brand learning</a:t>
            </a:r>
          </a:p>
          <a:p>
            <a:pPr lvl="1" eaLnBrk="1" hangingPunct="1">
              <a:lnSpc>
                <a:spcPct val="90000"/>
              </a:lnSpc>
            </a:pPr>
            <a:r>
              <a:rPr lang="en-US" sz="2400" dirty="0">
                <a:solidFill>
                  <a:schemeClr val="tx1"/>
                </a:solidFill>
                <a:latin typeface="Times New Roman" pitchFamily="18" charset="0"/>
                <a:cs typeface="Times New Roman" pitchFamily="18" charset="0"/>
              </a:rPr>
              <a:t>Ad/Brand Cognitions</a:t>
            </a:r>
          </a:p>
          <a:p>
            <a:pPr lvl="1" eaLnBrk="1" hangingPunct="1">
              <a:lnSpc>
                <a:spcPct val="90000"/>
              </a:lnSpc>
            </a:pPr>
            <a:r>
              <a:rPr lang="en-US" sz="2400" dirty="0">
                <a:solidFill>
                  <a:schemeClr val="tx1"/>
                </a:solidFill>
                <a:latin typeface="Times New Roman" pitchFamily="18" charset="0"/>
                <a:cs typeface="Times New Roman" pitchFamily="18" charset="0"/>
              </a:rPr>
              <a:t>Purchase Intention</a:t>
            </a:r>
          </a:p>
          <a:p>
            <a:pPr eaLnBrk="1" hangingPunct="1">
              <a:lnSpc>
                <a:spcPct val="90000"/>
              </a:lnSpc>
            </a:pPr>
            <a:r>
              <a:rPr lang="en-US" sz="2400" dirty="0">
                <a:latin typeface="Times New Roman" pitchFamily="18" charset="0"/>
                <a:cs typeface="Times New Roman" pitchFamily="18" charset="0"/>
              </a:rPr>
              <a:t>Awareness</a:t>
            </a:r>
          </a:p>
          <a:p>
            <a:pPr lvl="1" eaLnBrk="1" hangingPunct="1">
              <a:lnSpc>
                <a:spcPct val="90000"/>
              </a:lnSpc>
            </a:pPr>
            <a:r>
              <a:rPr lang="en-US" sz="2400" dirty="0">
                <a:solidFill>
                  <a:schemeClr val="tx1"/>
                </a:solidFill>
                <a:latin typeface="Times New Roman" pitchFamily="18" charset="0"/>
                <a:cs typeface="Times New Roman" pitchFamily="18" charset="0"/>
              </a:rPr>
              <a:t>Ad Recall</a:t>
            </a:r>
          </a:p>
          <a:p>
            <a:pPr lvl="1" eaLnBrk="1" hangingPunct="1">
              <a:lnSpc>
                <a:spcPct val="90000"/>
              </a:lnSpc>
            </a:pPr>
            <a:r>
              <a:rPr lang="en-US" sz="2400" dirty="0">
                <a:solidFill>
                  <a:schemeClr val="tx1"/>
                </a:solidFill>
                <a:latin typeface="Times New Roman" pitchFamily="18" charset="0"/>
                <a:cs typeface="Times New Roman" pitchFamily="18" charset="0"/>
              </a:rPr>
              <a:t>Ad Recognition</a:t>
            </a:r>
          </a:p>
          <a:p>
            <a:pPr eaLnBrk="1" hangingPunct="1">
              <a:lnSpc>
                <a:spcPct val="90000"/>
              </a:lnSpc>
            </a:pPr>
            <a:r>
              <a:rPr lang="en-US" sz="2400" dirty="0">
                <a:latin typeface="Times New Roman" pitchFamily="18" charset="0"/>
                <a:cs typeface="Times New Roman" pitchFamily="18" charset="0"/>
              </a:rPr>
              <a:t>Involvement</a:t>
            </a:r>
          </a:p>
          <a:p>
            <a:pPr eaLnBrk="1" hangingPunct="1">
              <a:lnSpc>
                <a:spcPct val="90000"/>
              </a:lnSpc>
            </a:pPr>
            <a:endParaRPr lang="en-US" sz="2400" dirty="0">
              <a:latin typeface="Times New Roman" pitchFamily="18" charset="0"/>
              <a:cs typeface="Times New Roman" pitchFamily="18" charset="0"/>
            </a:endParaRP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250439" y="155037"/>
            <a:ext cx="6550661" cy="505267"/>
          </a:xfrm>
          <a:prstGeom prst="rect">
            <a:avLst/>
          </a:prstGeom>
        </p:spPr>
        <p:txBody>
          <a:bodyPr vert="horz" wrap="square" lIns="0" tIns="12700" rIns="0" bIns="0" rtlCol="0">
            <a:spAutoFit/>
          </a:bodyPr>
          <a:lstStyle/>
          <a:p>
            <a:pPr marL="12700" algn="ctr">
              <a:lnSpc>
                <a:spcPct val="100000"/>
              </a:lnSpc>
              <a:spcBef>
                <a:spcPts val="100"/>
              </a:spcBef>
            </a:pPr>
            <a:r>
              <a:rPr sz="3200" b="0" dirty="0">
                <a:latin typeface="Algerian" pitchFamily="82" charset="0"/>
              </a:rPr>
              <a:t>Other Communication Model</a:t>
            </a:r>
          </a:p>
        </p:txBody>
      </p:sp>
      <p:sp>
        <p:nvSpPr>
          <p:cNvPr id="7" name="object 7"/>
          <p:cNvSpPr txBox="1"/>
          <p:nvPr/>
        </p:nvSpPr>
        <p:spPr>
          <a:xfrm>
            <a:off x="771525" y="1149351"/>
            <a:ext cx="8898254" cy="3885679"/>
          </a:xfrm>
          <a:prstGeom prst="rect">
            <a:avLst/>
          </a:prstGeom>
        </p:spPr>
        <p:txBody>
          <a:bodyPr vert="horz" wrap="square" lIns="0" tIns="12700" rIns="0" bIns="0" rtlCol="0">
            <a:spAutoFit/>
          </a:bodyPr>
          <a:lstStyle/>
          <a:p>
            <a:pPr marL="393700" algn="just">
              <a:lnSpc>
                <a:spcPct val="100000"/>
              </a:lnSpc>
              <a:spcBef>
                <a:spcPts val="100"/>
              </a:spcBef>
            </a:pPr>
            <a:r>
              <a:rPr sz="2200" dirty="0">
                <a:solidFill>
                  <a:srgbClr val="990000"/>
                </a:solidFill>
                <a:latin typeface="Times New Roman" pitchFamily="18" charset="0"/>
                <a:cs typeface="Times New Roman" pitchFamily="18" charset="0"/>
              </a:rPr>
              <a:t>The </a:t>
            </a:r>
            <a:r>
              <a:rPr sz="2200" spc="-10" dirty="0">
                <a:solidFill>
                  <a:srgbClr val="990000"/>
                </a:solidFill>
                <a:latin typeface="Times New Roman" pitchFamily="18" charset="0"/>
                <a:cs typeface="Times New Roman" pitchFamily="18" charset="0"/>
              </a:rPr>
              <a:t>AIDA</a:t>
            </a:r>
            <a:r>
              <a:rPr sz="2200" spc="-25" dirty="0">
                <a:solidFill>
                  <a:srgbClr val="990000"/>
                </a:solidFill>
                <a:latin typeface="Times New Roman" pitchFamily="18" charset="0"/>
                <a:cs typeface="Times New Roman" pitchFamily="18" charset="0"/>
              </a:rPr>
              <a:t> </a:t>
            </a:r>
            <a:r>
              <a:rPr sz="2200" spc="-5" dirty="0">
                <a:solidFill>
                  <a:srgbClr val="990000"/>
                </a:solidFill>
                <a:latin typeface="Times New Roman" pitchFamily="18" charset="0"/>
                <a:cs typeface="Times New Roman" pitchFamily="18" charset="0"/>
              </a:rPr>
              <a:t>model:</a:t>
            </a:r>
            <a:endParaRPr sz="2200" dirty="0">
              <a:latin typeface="Times New Roman" pitchFamily="18" charset="0"/>
              <a:cs typeface="Times New Roman" pitchFamily="18" charset="0"/>
            </a:endParaRPr>
          </a:p>
          <a:p>
            <a:pPr marL="393700" algn="just">
              <a:lnSpc>
                <a:spcPct val="100000"/>
              </a:lnSpc>
              <a:spcBef>
                <a:spcPts val="2130"/>
              </a:spcBef>
              <a:buFont typeface="Wingdings" pitchFamily="2" charset="2"/>
              <a:buChar char="v"/>
            </a:pPr>
            <a:r>
              <a:rPr sz="2200" dirty="0">
                <a:latin typeface="Times New Roman" pitchFamily="18" charset="0"/>
                <a:cs typeface="Times New Roman" pitchFamily="18" charset="0"/>
              </a:rPr>
              <a:t>The </a:t>
            </a:r>
            <a:r>
              <a:rPr sz="2200" spc="-10" dirty="0">
                <a:latin typeface="Times New Roman" pitchFamily="18" charset="0"/>
                <a:cs typeface="Times New Roman" pitchFamily="18" charset="0"/>
              </a:rPr>
              <a:t>AIDA </a:t>
            </a:r>
            <a:r>
              <a:rPr sz="2200" spc="-5" dirty="0">
                <a:latin typeface="Times New Roman" pitchFamily="18" charset="0"/>
                <a:cs typeface="Times New Roman" pitchFamily="18" charset="0"/>
              </a:rPr>
              <a:t>model, developed </a:t>
            </a:r>
            <a:r>
              <a:rPr sz="2200" dirty="0">
                <a:latin typeface="Times New Roman" pitchFamily="18" charset="0"/>
                <a:cs typeface="Times New Roman" pitchFamily="18" charset="0"/>
              </a:rPr>
              <a:t>in </a:t>
            </a:r>
            <a:r>
              <a:rPr sz="2200" spc="-5" dirty="0">
                <a:latin typeface="Times New Roman" pitchFamily="18" charset="0"/>
                <a:cs typeface="Times New Roman" pitchFamily="18" charset="0"/>
              </a:rPr>
              <a:t>the</a:t>
            </a:r>
            <a:r>
              <a:rPr sz="2200" spc="-40" dirty="0">
                <a:latin typeface="Times New Roman" pitchFamily="18" charset="0"/>
                <a:cs typeface="Times New Roman" pitchFamily="18" charset="0"/>
              </a:rPr>
              <a:t> </a:t>
            </a:r>
            <a:r>
              <a:rPr sz="2200" spc="-5" dirty="0">
                <a:latin typeface="Times New Roman" pitchFamily="18" charset="0"/>
                <a:cs typeface="Times New Roman" pitchFamily="18" charset="0"/>
              </a:rPr>
              <a:t>1920s</a:t>
            </a:r>
            <a:endParaRPr sz="2200" dirty="0">
              <a:latin typeface="Times New Roman" pitchFamily="18" charset="0"/>
              <a:cs typeface="Times New Roman" pitchFamily="18" charset="0"/>
            </a:endParaRPr>
          </a:p>
          <a:p>
            <a:pPr marL="393700" marR="575310" algn="just">
              <a:lnSpc>
                <a:spcPct val="159800"/>
              </a:lnSpc>
              <a:spcBef>
                <a:spcPts val="550"/>
              </a:spcBef>
              <a:buFont typeface="Wingdings" pitchFamily="2" charset="2"/>
              <a:buChar char="v"/>
            </a:pPr>
            <a:r>
              <a:rPr sz="2200" spc="-5" dirty="0">
                <a:latin typeface="Times New Roman" pitchFamily="18" charset="0"/>
                <a:cs typeface="Times New Roman" pitchFamily="18" charset="0"/>
              </a:rPr>
              <a:t>It suggest that </a:t>
            </a:r>
            <a:r>
              <a:rPr sz="2200" dirty="0">
                <a:latin typeface="Times New Roman" pitchFamily="18" charset="0"/>
                <a:cs typeface="Times New Roman" pitchFamily="18" charset="0"/>
              </a:rPr>
              <a:t>an </a:t>
            </a:r>
            <a:r>
              <a:rPr sz="2200" spc="-5" dirty="0">
                <a:latin typeface="Times New Roman" pitchFamily="18" charset="0"/>
                <a:cs typeface="Times New Roman" pitchFamily="18" charset="0"/>
              </a:rPr>
              <a:t>effective personal sales presentation should  attract Attention, gain Interest, create </a:t>
            </a:r>
            <a:r>
              <a:rPr sz="2200" dirty="0">
                <a:latin typeface="Times New Roman" pitchFamily="18" charset="0"/>
                <a:cs typeface="Times New Roman" pitchFamily="18" charset="0"/>
              </a:rPr>
              <a:t>a </a:t>
            </a:r>
            <a:r>
              <a:rPr sz="2200" spc="-5" dirty="0">
                <a:latin typeface="Times New Roman" pitchFamily="18" charset="0"/>
                <a:cs typeface="Times New Roman" pitchFamily="18" charset="0"/>
              </a:rPr>
              <a:t>Desire, and precipitate  Action.</a:t>
            </a:r>
            <a:endParaRPr lang="en-US" sz="2200" spc="-5" dirty="0">
              <a:latin typeface="Times New Roman" pitchFamily="18" charset="0"/>
              <a:cs typeface="Times New Roman" pitchFamily="18" charset="0"/>
            </a:endParaRPr>
          </a:p>
          <a:p>
            <a:pPr marL="393700" marR="575310" algn="just">
              <a:lnSpc>
                <a:spcPct val="159800"/>
              </a:lnSpc>
              <a:spcBef>
                <a:spcPts val="550"/>
              </a:spcBef>
            </a:pPr>
            <a:r>
              <a:rPr sz="2200" dirty="0">
                <a:solidFill>
                  <a:srgbClr val="990000"/>
                </a:solidFill>
                <a:latin typeface="Times New Roman" pitchFamily="18" charset="0"/>
                <a:cs typeface="Times New Roman" pitchFamily="18" charset="0"/>
              </a:rPr>
              <a:t>The </a:t>
            </a:r>
            <a:r>
              <a:rPr sz="2200" spc="-5" dirty="0">
                <a:solidFill>
                  <a:srgbClr val="990000"/>
                </a:solidFill>
                <a:latin typeface="Times New Roman" pitchFamily="18" charset="0"/>
                <a:cs typeface="Times New Roman" pitchFamily="18" charset="0"/>
              </a:rPr>
              <a:t>new adopter hierarchy</a:t>
            </a:r>
            <a:r>
              <a:rPr sz="2200" spc="-20" dirty="0">
                <a:solidFill>
                  <a:srgbClr val="990000"/>
                </a:solidFill>
                <a:latin typeface="Times New Roman" pitchFamily="18" charset="0"/>
                <a:cs typeface="Times New Roman" pitchFamily="18" charset="0"/>
              </a:rPr>
              <a:t> </a:t>
            </a:r>
            <a:r>
              <a:rPr sz="2200" spc="-5" dirty="0">
                <a:solidFill>
                  <a:srgbClr val="990000"/>
                </a:solidFill>
                <a:latin typeface="Times New Roman" pitchFamily="18" charset="0"/>
                <a:cs typeface="Times New Roman" pitchFamily="18" charset="0"/>
              </a:rPr>
              <a:t>model:</a:t>
            </a:r>
            <a:endParaRPr sz="2200" dirty="0">
              <a:latin typeface="Times New Roman" pitchFamily="18" charset="0"/>
              <a:cs typeface="Times New Roman" pitchFamily="18" charset="0"/>
            </a:endParaRPr>
          </a:p>
          <a:p>
            <a:pPr marL="393700" marR="5080">
              <a:lnSpc>
                <a:spcPct val="160000"/>
              </a:lnSpc>
              <a:spcBef>
                <a:spcPts val="545"/>
              </a:spcBef>
              <a:buFont typeface="Wingdings" pitchFamily="2" charset="2"/>
              <a:buChar char="v"/>
            </a:pPr>
            <a:r>
              <a:rPr sz="2200" dirty="0">
                <a:latin typeface="Times New Roman" pitchFamily="18" charset="0"/>
                <a:cs typeface="Times New Roman" pitchFamily="18" charset="0"/>
              </a:rPr>
              <a:t>The </a:t>
            </a:r>
            <a:r>
              <a:rPr sz="2200" spc="-5" dirty="0">
                <a:latin typeface="Times New Roman" pitchFamily="18" charset="0"/>
                <a:cs typeface="Times New Roman" pitchFamily="18" charset="0"/>
              </a:rPr>
              <a:t>new adopter hierarchy model, conceived </a:t>
            </a:r>
            <a:r>
              <a:rPr sz="2200" dirty="0">
                <a:latin typeface="Times New Roman" pitchFamily="18" charset="0"/>
                <a:cs typeface="Times New Roman" pitchFamily="18" charset="0"/>
              </a:rPr>
              <a:t>by </a:t>
            </a:r>
            <a:r>
              <a:rPr sz="2200" spc="-5" dirty="0">
                <a:latin typeface="Times New Roman" pitchFamily="18" charset="0"/>
                <a:cs typeface="Times New Roman" pitchFamily="18" charset="0"/>
              </a:rPr>
              <a:t>rural sociologists,  postulated five stages: awareness, interest, evaluation, trial, and  adoption.</a:t>
            </a:r>
            <a:endParaRPr sz="2200" dirty="0">
              <a:latin typeface="Times New Roman" pitchFamily="18" charset="0"/>
              <a:cs typeface="Times New Roman" pitchFamily="18" charset="0"/>
            </a:endParaRP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6"/>
          <p:cNvSpPr txBox="1"/>
          <p:nvPr/>
        </p:nvSpPr>
        <p:spPr>
          <a:xfrm>
            <a:off x="685800" y="1198879"/>
            <a:ext cx="9099549" cy="3552254"/>
          </a:xfrm>
          <a:prstGeom prst="rect">
            <a:avLst/>
          </a:prstGeom>
        </p:spPr>
        <p:txBody>
          <a:bodyPr vert="horz" wrap="square" lIns="0" tIns="12700" rIns="0" bIns="0" rtlCol="0">
            <a:spAutoFit/>
          </a:bodyPr>
          <a:lstStyle/>
          <a:p>
            <a:pPr marL="12700">
              <a:lnSpc>
                <a:spcPct val="100000"/>
              </a:lnSpc>
              <a:spcBef>
                <a:spcPts val="100"/>
              </a:spcBef>
              <a:tabLst>
                <a:tab pos="431165" algn="l"/>
              </a:tabLst>
            </a:pPr>
            <a:r>
              <a:rPr sz="2200" spc="5" dirty="0">
                <a:solidFill>
                  <a:srgbClr val="990000"/>
                </a:solidFill>
                <a:latin typeface="Times New Roman" pitchFamily="18" charset="0"/>
                <a:cs typeface="Times New Roman" pitchFamily="18" charset="0"/>
              </a:rPr>
              <a:t>	</a:t>
            </a:r>
            <a:r>
              <a:rPr sz="2200" spc="-5" dirty="0">
                <a:solidFill>
                  <a:srgbClr val="990000"/>
                </a:solidFill>
                <a:latin typeface="Times New Roman" pitchFamily="18" charset="0"/>
                <a:cs typeface="Times New Roman" pitchFamily="18" charset="0"/>
              </a:rPr>
              <a:t>Robert Lavidge and </a:t>
            </a:r>
            <a:r>
              <a:rPr sz="2200" spc="-10" dirty="0">
                <a:solidFill>
                  <a:srgbClr val="990000"/>
                </a:solidFill>
                <a:latin typeface="Times New Roman" pitchFamily="18" charset="0"/>
                <a:cs typeface="Times New Roman" pitchFamily="18" charset="0"/>
              </a:rPr>
              <a:t>Gary </a:t>
            </a:r>
            <a:r>
              <a:rPr sz="2200" spc="-5" dirty="0">
                <a:solidFill>
                  <a:srgbClr val="990000"/>
                </a:solidFill>
                <a:latin typeface="Times New Roman" pitchFamily="18" charset="0"/>
                <a:cs typeface="Times New Roman" pitchFamily="18" charset="0"/>
              </a:rPr>
              <a:t>Steiner Hierarchy</a:t>
            </a:r>
            <a:r>
              <a:rPr sz="2200" spc="-50" dirty="0">
                <a:solidFill>
                  <a:srgbClr val="990000"/>
                </a:solidFill>
                <a:latin typeface="Times New Roman" pitchFamily="18" charset="0"/>
                <a:cs typeface="Times New Roman" pitchFamily="18" charset="0"/>
              </a:rPr>
              <a:t> </a:t>
            </a:r>
            <a:r>
              <a:rPr sz="2200" spc="-5" dirty="0">
                <a:solidFill>
                  <a:srgbClr val="990000"/>
                </a:solidFill>
                <a:latin typeface="Times New Roman" pitchFamily="18" charset="0"/>
                <a:cs typeface="Times New Roman" pitchFamily="18" charset="0"/>
              </a:rPr>
              <a:t>Model:</a:t>
            </a:r>
            <a:endParaRPr sz="2200" dirty="0">
              <a:latin typeface="Times New Roman" pitchFamily="18" charset="0"/>
              <a:cs typeface="Times New Roman" pitchFamily="18" charset="0"/>
            </a:endParaRPr>
          </a:p>
          <a:p>
            <a:pPr marL="431165" marR="5080">
              <a:lnSpc>
                <a:spcPct val="174600"/>
              </a:lnSpc>
              <a:spcBef>
                <a:spcPts val="550"/>
              </a:spcBef>
              <a:buFont typeface="Wingdings" pitchFamily="2" charset="2"/>
              <a:buChar char="v"/>
            </a:pPr>
            <a:r>
              <a:rPr sz="2200" spc="-5" dirty="0">
                <a:latin typeface="Times New Roman" pitchFamily="18" charset="0"/>
                <a:cs typeface="Times New Roman" pitchFamily="18" charset="0"/>
              </a:rPr>
              <a:t>This hierarchy model is particularly interesting because </a:t>
            </a:r>
            <a:r>
              <a:rPr sz="2200" dirty="0">
                <a:latin typeface="Times New Roman" pitchFamily="18" charset="0"/>
                <a:cs typeface="Times New Roman" pitchFamily="18" charset="0"/>
              </a:rPr>
              <a:t>of </a:t>
            </a:r>
            <a:r>
              <a:rPr sz="2200" spc="-5" dirty="0">
                <a:latin typeface="Times New Roman" pitchFamily="18" charset="0"/>
                <a:cs typeface="Times New Roman" pitchFamily="18" charset="0"/>
              </a:rPr>
              <a:t>its close  ties </a:t>
            </a:r>
            <a:r>
              <a:rPr sz="2200" dirty="0">
                <a:latin typeface="Times New Roman" pitchFamily="18" charset="0"/>
                <a:cs typeface="Times New Roman" pitchFamily="18" charset="0"/>
              </a:rPr>
              <a:t>with </a:t>
            </a:r>
            <a:r>
              <a:rPr sz="2200" spc="-5" dirty="0">
                <a:latin typeface="Times New Roman" pitchFamily="18" charset="0"/>
                <a:cs typeface="Times New Roman" pitchFamily="18" charset="0"/>
              </a:rPr>
              <a:t>social psychological</a:t>
            </a:r>
            <a:r>
              <a:rPr sz="2200" spc="-20" dirty="0">
                <a:latin typeface="Times New Roman" pitchFamily="18" charset="0"/>
                <a:cs typeface="Times New Roman" pitchFamily="18" charset="0"/>
              </a:rPr>
              <a:t> </a:t>
            </a:r>
            <a:r>
              <a:rPr sz="2200" spc="-10" dirty="0">
                <a:latin typeface="Times New Roman" pitchFamily="18" charset="0"/>
                <a:cs typeface="Times New Roman" pitchFamily="18" charset="0"/>
              </a:rPr>
              <a:t>theory.</a:t>
            </a:r>
            <a:endParaRPr sz="2200" dirty="0">
              <a:latin typeface="Times New Roman" pitchFamily="18" charset="0"/>
              <a:cs typeface="Times New Roman" pitchFamily="18" charset="0"/>
            </a:endParaRPr>
          </a:p>
          <a:p>
            <a:pPr>
              <a:lnSpc>
                <a:spcPct val="100000"/>
              </a:lnSpc>
              <a:buFont typeface="Wingdings" pitchFamily="2" charset="2"/>
              <a:buChar char="v"/>
            </a:pPr>
            <a:endParaRPr sz="2200" dirty="0">
              <a:latin typeface="Times New Roman" pitchFamily="18" charset="0"/>
              <a:cs typeface="Times New Roman" pitchFamily="18" charset="0"/>
            </a:endParaRPr>
          </a:p>
          <a:p>
            <a:pPr marL="431165">
              <a:lnSpc>
                <a:spcPct val="100000"/>
              </a:lnSpc>
              <a:buFont typeface="Wingdings" pitchFamily="2" charset="2"/>
              <a:buChar char="v"/>
            </a:pPr>
            <a:r>
              <a:rPr sz="2200" spc="-5" dirty="0">
                <a:latin typeface="Times New Roman" pitchFamily="18" charset="0"/>
                <a:cs typeface="Times New Roman" pitchFamily="18" charset="0"/>
              </a:rPr>
              <a:t>Developed </a:t>
            </a:r>
            <a:r>
              <a:rPr sz="2200" dirty="0">
                <a:latin typeface="Times New Roman" pitchFamily="18" charset="0"/>
                <a:cs typeface="Times New Roman" pitchFamily="18" charset="0"/>
              </a:rPr>
              <a:t>by </a:t>
            </a:r>
            <a:r>
              <a:rPr sz="2200" spc="-5" dirty="0">
                <a:latin typeface="Times New Roman" pitchFamily="18" charset="0"/>
                <a:cs typeface="Times New Roman" pitchFamily="18" charset="0"/>
              </a:rPr>
              <a:t>Robert Lavidge and </a:t>
            </a:r>
            <a:r>
              <a:rPr sz="2200" spc="-10" dirty="0">
                <a:latin typeface="Times New Roman" pitchFamily="18" charset="0"/>
                <a:cs typeface="Times New Roman" pitchFamily="18" charset="0"/>
              </a:rPr>
              <a:t>Gary</a:t>
            </a:r>
            <a:r>
              <a:rPr sz="2200" spc="-70" dirty="0">
                <a:latin typeface="Times New Roman" pitchFamily="18" charset="0"/>
                <a:cs typeface="Times New Roman" pitchFamily="18" charset="0"/>
              </a:rPr>
              <a:t> </a:t>
            </a:r>
            <a:r>
              <a:rPr sz="2200" spc="-5" dirty="0">
                <a:latin typeface="Times New Roman" pitchFamily="18" charset="0"/>
                <a:cs typeface="Times New Roman" pitchFamily="18" charset="0"/>
              </a:rPr>
              <a:t>Steiner</a:t>
            </a:r>
            <a:endParaRPr sz="2200" dirty="0">
              <a:latin typeface="Times New Roman" pitchFamily="18" charset="0"/>
              <a:cs typeface="Times New Roman" pitchFamily="18" charset="0"/>
            </a:endParaRPr>
          </a:p>
          <a:p>
            <a:pPr marL="431165" marR="382905">
              <a:lnSpc>
                <a:spcPct val="174600"/>
              </a:lnSpc>
              <a:spcBef>
                <a:spcPts val="550"/>
              </a:spcBef>
              <a:buFont typeface="Wingdings" pitchFamily="2" charset="2"/>
              <a:buChar char="v"/>
            </a:pPr>
            <a:r>
              <a:rPr sz="2200" spc="-5" dirty="0">
                <a:latin typeface="Times New Roman" pitchFamily="18" charset="0"/>
                <a:cs typeface="Times New Roman" pitchFamily="18" charset="0"/>
              </a:rPr>
              <a:t>It includes six stages: awareness, knowledge, liking, preference,  conviction, and</a:t>
            </a:r>
            <a:r>
              <a:rPr sz="2200" spc="-10" dirty="0">
                <a:latin typeface="Times New Roman" pitchFamily="18" charset="0"/>
                <a:cs typeface="Times New Roman" pitchFamily="18" charset="0"/>
              </a:rPr>
              <a:t> </a:t>
            </a:r>
            <a:r>
              <a:rPr sz="2200" spc="-5" dirty="0">
                <a:latin typeface="Times New Roman" pitchFamily="18" charset="0"/>
                <a:cs typeface="Times New Roman" pitchFamily="18" charset="0"/>
              </a:rPr>
              <a:t>purchase.</a:t>
            </a:r>
            <a:endParaRPr sz="2200" dirty="0">
              <a:latin typeface="Times New Roman" pitchFamily="18" charset="0"/>
              <a:cs typeface="Times New Roman" pitchFamily="18" charset="0"/>
            </a:endParaRP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7"/>
          <p:cNvSpPr txBox="1"/>
          <p:nvPr/>
        </p:nvSpPr>
        <p:spPr>
          <a:xfrm>
            <a:off x="857251" y="812799"/>
            <a:ext cx="9011284" cy="5106013"/>
          </a:xfrm>
          <a:prstGeom prst="rect">
            <a:avLst/>
          </a:prstGeom>
        </p:spPr>
        <p:txBody>
          <a:bodyPr vert="horz" wrap="square" lIns="0" tIns="12700" rIns="0" bIns="0" rtlCol="0">
            <a:spAutoFit/>
          </a:bodyPr>
          <a:lstStyle/>
          <a:p>
            <a:pPr marL="469900" marR="701675" lvl="1">
              <a:lnSpc>
                <a:spcPct val="120100"/>
              </a:lnSpc>
              <a:spcBef>
                <a:spcPts val="100"/>
              </a:spcBef>
              <a:buFont typeface="Wingdings" pitchFamily="2" charset="2"/>
              <a:buChar char="v"/>
            </a:pPr>
            <a:r>
              <a:rPr sz="2200" spc="-5" dirty="0">
                <a:latin typeface="Times New Roman" pitchFamily="18" charset="0"/>
                <a:cs typeface="Times New Roman" pitchFamily="18" charset="0"/>
              </a:rPr>
              <a:t>They divided this hierarchy into the three components  corresponding </a:t>
            </a:r>
            <a:r>
              <a:rPr sz="2200" dirty="0">
                <a:latin typeface="Times New Roman" pitchFamily="18" charset="0"/>
                <a:cs typeface="Times New Roman" pitchFamily="18" charset="0"/>
              </a:rPr>
              <a:t>to a </a:t>
            </a:r>
            <a:r>
              <a:rPr sz="2200" spc="-5" dirty="0">
                <a:latin typeface="Times New Roman" pitchFamily="18" charset="0"/>
                <a:cs typeface="Times New Roman" pitchFamily="18" charset="0"/>
              </a:rPr>
              <a:t>social psychologist's concept of an attitude  </a:t>
            </a:r>
            <a:r>
              <a:rPr sz="2200" spc="-10" dirty="0">
                <a:latin typeface="Times New Roman" pitchFamily="18" charset="0"/>
                <a:cs typeface="Times New Roman" pitchFamily="18" charset="0"/>
              </a:rPr>
              <a:t>system.</a:t>
            </a:r>
            <a:endParaRPr sz="2200" dirty="0">
              <a:latin typeface="Times New Roman" pitchFamily="18" charset="0"/>
              <a:cs typeface="Times New Roman" pitchFamily="18" charset="0"/>
            </a:endParaRPr>
          </a:p>
          <a:p>
            <a:pPr marL="412115" marR="132715">
              <a:lnSpc>
                <a:spcPct val="119900"/>
              </a:lnSpc>
              <a:spcBef>
                <a:spcPts val="540"/>
              </a:spcBef>
              <a:buFont typeface="Wingdings" pitchFamily="2" charset="2"/>
              <a:buChar char="v"/>
            </a:pPr>
            <a:r>
              <a:rPr sz="2200" dirty="0">
                <a:latin typeface="Times New Roman" pitchFamily="18" charset="0"/>
                <a:cs typeface="Times New Roman" pitchFamily="18" charset="0"/>
              </a:rPr>
              <a:t>The </a:t>
            </a:r>
            <a:r>
              <a:rPr sz="2200" spc="-5" dirty="0">
                <a:latin typeface="Times New Roman" pitchFamily="18" charset="0"/>
                <a:cs typeface="Times New Roman" pitchFamily="18" charset="0"/>
              </a:rPr>
              <a:t>first stage, consisting </a:t>
            </a:r>
            <a:r>
              <a:rPr sz="2200" dirty="0">
                <a:latin typeface="Times New Roman" pitchFamily="18" charset="0"/>
                <a:cs typeface="Times New Roman" pitchFamily="18" charset="0"/>
              </a:rPr>
              <a:t>of </a:t>
            </a:r>
            <a:r>
              <a:rPr sz="2200" spc="-5" dirty="0">
                <a:latin typeface="Times New Roman" pitchFamily="18" charset="0"/>
                <a:cs typeface="Times New Roman" pitchFamily="18" charset="0"/>
              </a:rPr>
              <a:t>the awareness and knowledge  levels, is comparable to the cognitive, or knowledge, component  of</a:t>
            </a:r>
            <a:r>
              <a:rPr sz="2200" spc="-10" dirty="0">
                <a:latin typeface="Times New Roman" pitchFamily="18" charset="0"/>
                <a:cs typeface="Times New Roman" pitchFamily="18" charset="0"/>
              </a:rPr>
              <a:t> </a:t>
            </a:r>
            <a:r>
              <a:rPr sz="2200" spc="-5" dirty="0">
                <a:latin typeface="Times New Roman" pitchFamily="18" charset="0"/>
                <a:cs typeface="Times New Roman" pitchFamily="18" charset="0"/>
              </a:rPr>
              <a:t>attitude.</a:t>
            </a:r>
            <a:endParaRPr sz="2200" dirty="0">
              <a:latin typeface="Times New Roman" pitchFamily="18" charset="0"/>
              <a:cs typeface="Times New Roman" pitchFamily="18" charset="0"/>
            </a:endParaRPr>
          </a:p>
          <a:p>
            <a:pPr marL="412115" marR="146050">
              <a:lnSpc>
                <a:spcPct val="119900"/>
              </a:lnSpc>
              <a:spcBef>
                <a:spcPts val="555"/>
              </a:spcBef>
              <a:buFont typeface="Wingdings" pitchFamily="2" charset="2"/>
              <a:buChar char="v"/>
            </a:pPr>
            <a:r>
              <a:rPr sz="2200" dirty="0">
                <a:latin typeface="Times New Roman" pitchFamily="18" charset="0"/>
                <a:cs typeface="Times New Roman" pitchFamily="18" charset="0"/>
              </a:rPr>
              <a:t>The </a:t>
            </a:r>
            <a:r>
              <a:rPr sz="2200" spc="-5" dirty="0">
                <a:latin typeface="Times New Roman" pitchFamily="18" charset="0"/>
                <a:cs typeface="Times New Roman" pitchFamily="18" charset="0"/>
              </a:rPr>
              <a:t>affective component of an attitude, the like-dislike aspect, is  represented in the Lavidge and Steiner hierarchy by the liking  and preference</a:t>
            </a:r>
            <a:r>
              <a:rPr sz="2200" dirty="0">
                <a:latin typeface="Times New Roman" pitchFamily="18" charset="0"/>
                <a:cs typeface="Times New Roman" pitchFamily="18" charset="0"/>
              </a:rPr>
              <a:t> </a:t>
            </a:r>
            <a:r>
              <a:rPr sz="2200" spc="-5" dirty="0">
                <a:latin typeface="Times New Roman" pitchFamily="18" charset="0"/>
                <a:cs typeface="Times New Roman" pitchFamily="18" charset="0"/>
              </a:rPr>
              <a:t>levels.</a:t>
            </a:r>
            <a:endParaRPr sz="2200" dirty="0">
              <a:latin typeface="Times New Roman" pitchFamily="18" charset="0"/>
              <a:cs typeface="Times New Roman" pitchFamily="18" charset="0"/>
            </a:endParaRPr>
          </a:p>
          <a:p>
            <a:pPr marL="412115" marR="5080">
              <a:lnSpc>
                <a:spcPct val="119900"/>
              </a:lnSpc>
              <a:spcBef>
                <a:spcPts val="555"/>
              </a:spcBef>
              <a:buFont typeface="Wingdings" pitchFamily="2" charset="2"/>
              <a:buChar char="v"/>
            </a:pPr>
            <a:r>
              <a:rPr sz="2200" dirty="0">
                <a:latin typeface="Times New Roman" pitchFamily="18" charset="0"/>
                <a:cs typeface="Times New Roman" pitchFamily="18" charset="0"/>
              </a:rPr>
              <a:t>The </a:t>
            </a:r>
            <a:r>
              <a:rPr sz="2200" spc="-5" dirty="0">
                <a:latin typeface="Times New Roman" pitchFamily="18" charset="0"/>
                <a:cs typeface="Times New Roman" pitchFamily="18" charset="0"/>
              </a:rPr>
              <a:t>remaining attitude component is the conative (action  tendencies such </a:t>
            </a:r>
            <a:r>
              <a:rPr sz="2200" dirty="0">
                <a:latin typeface="Times New Roman" pitchFamily="18" charset="0"/>
                <a:cs typeface="Times New Roman" pitchFamily="18" charset="0"/>
              </a:rPr>
              <a:t>as </a:t>
            </a:r>
            <a:r>
              <a:rPr sz="2200" spc="-5" dirty="0">
                <a:latin typeface="Times New Roman" pitchFamily="18" charset="0"/>
                <a:cs typeface="Times New Roman" pitchFamily="18" charset="0"/>
              </a:rPr>
              <a:t>intention to purchase </a:t>
            </a:r>
            <a:r>
              <a:rPr sz="2200" dirty="0">
                <a:latin typeface="Times New Roman" pitchFamily="18" charset="0"/>
                <a:cs typeface="Times New Roman" pitchFamily="18" charset="0"/>
              </a:rPr>
              <a:t>or </a:t>
            </a:r>
            <a:r>
              <a:rPr sz="2200" spc="-5" dirty="0">
                <a:latin typeface="Times New Roman" pitchFamily="18" charset="0"/>
                <a:cs typeface="Times New Roman" pitchFamily="18" charset="0"/>
              </a:rPr>
              <a:t>trial) component, the  action or motivation element, represented by the conviction and  purchase levels, the final </a:t>
            </a:r>
            <a:r>
              <a:rPr sz="2200" dirty="0">
                <a:latin typeface="Times New Roman" pitchFamily="18" charset="0"/>
                <a:cs typeface="Times New Roman" pitchFamily="18" charset="0"/>
              </a:rPr>
              <a:t>two </a:t>
            </a:r>
            <a:r>
              <a:rPr sz="2200" spc="-5" dirty="0">
                <a:latin typeface="Times New Roman" pitchFamily="18" charset="0"/>
                <a:cs typeface="Times New Roman" pitchFamily="18" charset="0"/>
              </a:rPr>
              <a:t>levels </a:t>
            </a:r>
            <a:r>
              <a:rPr sz="2200" dirty="0">
                <a:latin typeface="Times New Roman" pitchFamily="18" charset="0"/>
                <a:cs typeface="Times New Roman" pitchFamily="18" charset="0"/>
              </a:rPr>
              <a:t>in </a:t>
            </a:r>
            <a:r>
              <a:rPr sz="2200" spc="-5" dirty="0">
                <a:latin typeface="Times New Roman" pitchFamily="18" charset="0"/>
                <a:cs typeface="Times New Roman" pitchFamily="18" charset="0"/>
              </a:rPr>
              <a:t>the</a:t>
            </a:r>
            <a:r>
              <a:rPr sz="2200" spc="-15" dirty="0">
                <a:latin typeface="Times New Roman" pitchFamily="18" charset="0"/>
                <a:cs typeface="Times New Roman" pitchFamily="18" charset="0"/>
              </a:rPr>
              <a:t> </a:t>
            </a:r>
            <a:r>
              <a:rPr sz="2200" spc="-10" dirty="0">
                <a:latin typeface="Times New Roman" pitchFamily="18" charset="0"/>
                <a:cs typeface="Times New Roman" pitchFamily="18" charset="0"/>
              </a:rPr>
              <a:t>hierarchy.</a:t>
            </a:r>
            <a:endParaRPr sz="2200" dirty="0">
              <a:latin typeface="Times New Roman" pitchFamily="18" charset="0"/>
              <a:cs typeface="Times New Roman" pitchFamily="18" charset="0"/>
            </a:endParaRP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407668" y="1701801"/>
            <a:ext cx="5822951" cy="2764859"/>
          </a:xfrm>
          <a:prstGeom prst="rect">
            <a:avLst/>
          </a:prstGeom>
        </p:spPr>
        <p:txBody>
          <a:bodyPr vert="horz" wrap="square" lIns="0" tIns="12700" rIns="0" bIns="0" rtlCol="0">
            <a:spAutoFit/>
          </a:bodyPr>
          <a:lstStyle/>
          <a:p>
            <a:pPr marL="431800" indent="-419100">
              <a:lnSpc>
                <a:spcPct val="100000"/>
              </a:lnSpc>
              <a:spcBef>
                <a:spcPts val="100"/>
              </a:spcBef>
              <a:buSzPct val="84090"/>
              <a:buAutoNum type="arabicPeriod"/>
              <a:tabLst>
                <a:tab pos="431165" algn="l"/>
                <a:tab pos="431800" algn="l"/>
              </a:tabLst>
            </a:pPr>
            <a:r>
              <a:rPr sz="2200" spc="-5" dirty="0">
                <a:latin typeface="Times New Roman" pitchFamily="18" charset="0"/>
                <a:cs typeface="Times New Roman" pitchFamily="18" charset="0"/>
              </a:rPr>
              <a:t>Cognitive </a:t>
            </a:r>
            <a:r>
              <a:rPr sz="2200" dirty="0">
                <a:latin typeface="Times New Roman" pitchFamily="18" charset="0"/>
                <a:cs typeface="Times New Roman" pitchFamily="18" charset="0"/>
              </a:rPr>
              <a:t>: </a:t>
            </a:r>
            <a:r>
              <a:rPr sz="2200" spc="-5" dirty="0">
                <a:latin typeface="Times New Roman" pitchFamily="18" charset="0"/>
                <a:cs typeface="Times New Roman" pitchFamily="18" charset="0"/>
              </a:rPr>
              <a:t>Awareness</a:t>
            </a:r>
            <a:r>
              <a:rPr sz="2200" dirty="0">
                <a:latin typeface="Times New Roman" pitchFamily="18" charset="0"/>
                <a:cs typeface="Times New Roman" pitchFamily="18" charset="0"/>
              </a:rPr>
              <a:t>,</a:t>
            </a:r>
            <a:r>
              <a:rPr sz="2200" spc="-20" dirty="0">
                <a:latin typeface="Times New Roman" pitchFamily="18" charset="0"/>
                <a:cs typeface="Times New Roman" pitchFamily="18" charset="0"/>
              </a:rPr>
              <a:t> </a:t>
            </a:r>
            <a:r>
              <a:rPr sz="2200" spc="-5" dirty="0">
                <a:latin typeface="Times New Roman" pitchFamily="18" charset="0"/>
                <a:cs typeface="Times New Roman" pitchFamily="18" charset="0"/>
              </a:rPr>
              <a:t>Knowledge</a:t>
            </a:r>
            <a:endParaRPr sz="2200" dirty="0">
              <a:latin typeface="Times New Roman" pitchFamily="18" charset="0"/>
              <a:cs typeface="Times New Roman" pitchFamily="18" charset="0"/>
            </a:endParaRPr>
          </a:p>
          <a:p>
            <a:pPr>
              <a:lnSpc>
                <a:spcPct val="100000"/>
              </a:lnSpc>
              <a:buFont typeface="Arial"/>
              <a:buAutoNum type="arabicPeriod"/>
            </a:pPr>
            <a:endParaRPr sz="2400" dirty="0">
              <a:latin typeface="Times New Roman" pitchFamily="18" charset="0"/>
              <a:cs typeface="Times New Roman" pitchFamily="18" charset="0"/>
            </a:endParaRPr>
          </a:p>
          <a:p>
            <a:pPr>
              <a:lnSpc>
                <a:spcPct val="100000"/>
              </a:lnSpc>
              <a:spcBef>
                <a:spcPts val="50"/>
              </a:spcBef>
              <a:buFont typeface="Arial"/>
              <a:buAutoNum type="arabicPeriod"/>
            </a:pPr>
            <a:endParaRPr sz="3200" dirty="0">
              <a:latin typeface="Times New Roman" pitchFamily="18" charset="0"/>
              <a:cs typeface="Times New Roman" pitchFamily="18" charset="0"/>
            </a:endParaRPr>
          </a:p>
          <a:p>
            <a:pPr marL="431800" indent="-419100">
              <a:lnSpc>
                <a:spcPct val="100000"/>
              </a:lnSpc>
              <a:buSzPct val="84090"/>
              <a:buAutoNum type="arabicPeriod"/>
              <a:tabLst>
                <a:tab pos="431165" algn="l"/>
                <a:tab pos="431800" algn="l"/>
              </a:tabLst>
            </a:pPr>
            <a:r>
              <a:rPr sz="2200" spc="-5" dirty="0">
                <a:latin typeface="Times New Roman" pitchFamily="18" charset="0"/>
                <a:cs typeface="Times New Roman" pitchFamily="18" charset="0"/>
              </a:rPr>
              <a:t>Attitude </a:t>
            </a:r>
            <a:r>
              <a:rPr sz="2200" dirty="0">
                <a:latin typeface="Times New Roman" pitchFamily="18" charset="0"/>
                <a:cs typeface="Times New Roman" pitchFamily="18" charset="0"/>
              </a:rPr>
              <a:t>: </a:t>
            </a:r>
            <a:r>
              <a:rPr sz="2200" spc="-5" dirty="0">
                <a:latin typeface="Times New Roman" pitchFamily="18" charset="0"/>
                <a:cs typeface="Times New Roman" pitchFamily="18" charset="0"/>
              </a:rPr>
              <a:t>Liking</a:t>
            </a:r>
            <a:r>
              <a:rPr sz="2200" dirty="0">
                <a:latin typeface="Times New Roman" pitchFamily="18" charset="0"/>
                <a:cs typeface="Times New Roman" pitchFamily="18" charset="0"/>
              </a:rPr>
              <a:t>,</a:t>
            </a:r>
            <a:r>
              <a:rPr sz="2200" spc="-20" dirty="0">
                <a:latin typeface="Times New Roman" pitchFamily="18" charset="0"/>
                <a:cs typeface="Times New Roman" pitchFamily="18" charset="0"/>
              </a:rPr>
              <a:t> </a:t>
            </a:r>
            <a:r>
              <a:rPr sz="2200" spc="-5" dirty="0">
                <a:latin typeface="Times New Roman" pitchFamily="18" charset="0"/>
                <a:cs typeface="Times New Roman" pitchFamily="18" charset="0"/>
              </a:rPr>
              <a:t>Preference</a:t>
            </a:r>
            <a:endParaRPr sz="2200" dirty="0">
              <a:latin typeface="Times New Roman" pitchFamily="18" charset="0"/>
              <a:cs typeface="Times New Roman" pitchFamily="18" charset="0"/>
            </a:endParaRPr>
          </a:p>
          <a:p>
            <a:pPr>
              <a:lnSpc>
                <a:spcPct val="100000"/>
              </a:lnSpc>
              <a:buFont typeface="Arial"/>
              <a:buAutoNum type="arabicPeriod"/>
            </a:pPr>
            <a:endParaRPr sz="2400" dirty="0">
              <a:latin typeface="Times New Roman" pitchFamily="18" charset="0"/>
              <a:cs typeface="Times New Roman" pitchFamily="18" charset="0"/>
            </a:endParaRPr>
          </a:p>
          <a:p>
            <a:pPr>
              <a:lnSpc>
                <a:spcPct val="100000"/>
              </a:lnSpc>
              <a:spcBef>
                <a:spcPts val="40"/>
              </a:spcBef>
              <a:buFont typeface="Arial"/>
              <a:buAutoNum type="arabicPeriod"/>
            </a:pPr>
            <a:endParaRPr sz="3200" dirty="0">
              <a:latin typeface="Times New Roman" pitchFamily="18" charset="0"/>
              <a:cs typeface="Times New Roman" pitchFamily="18" charset="0"/>
            </a:endParaRPr>
          </a:p>
          <a:p>
            <a:pPr marL="431800" indent="-419100">
              <a:lnSpc>
                <a:spcPct val="100000"/>
              </a:lnSpc>
              <a:buSzPct val="84090"/>
              <a:buAutoNum type="arabicPeriod"/>
              <a:tabLst>
                <a:tab pos="431165" algn="l"/>
                <a:tab pos="431800" algn="l"/>
              </a:tabLst>
            </a:pPr>
            <a:r>
              <a:rPr sz="2200" spc="-5" dirty="0">
                <a:latin typeface="Times New Roman" pitchFamily="18" charset="0"/>
                <a:cs typeface="Times New Roman" pitchFamily="18" charset="0"/>
              </a:rPr>
              <a:t>Conative </a:t>
            </a:r>
            <a:r>
              <a:rPr sz="2200" dirty="0">
                <a:latin typeface="Times New Roman" pitchFamily="18" charset="0"/>
                <a:cs typeface="Times New Roman" pitchFamily="18" charset="0"/>
              </a:rPr>
              <a:t>/ </a:t>
            </a:r>
            <a:r>
              <a:rPr sz="2200" spc="-10" dirty="0">
                <a:latin typeface="Times New Roman" pitchFamily="18" charset="0"/>
                <a:cs typeface="Times New Roman" pitchFamily="18" charset="0"/>
              </a:rPr>
              <a:t>Action </a:t>
            </a:r>
            <a:r>
              <a:rPr sz="2200" dirty="0">
                <a:latin typeface="Times New Roman" pitchFamily="18" charset="0"/>
                <a:cs typeface="Times New Roman" pitchFamily="18" charset="0"/>
              </a:rPr>
              <a:t>: </a:t>
            </a:r>
            <a:r>
              <a:rPr sz="2200" spc="-5" dirty="0">
                <a:latin typeface="Times New Roman" pitchFamily="18" charset="0"/>
                <a:cs typeface="Times New Roman" pitchFamily="18" charset="0"/>
              </a:rPr>
              <a:t>Conviction,</a:t>
            </a:r>
            <a:r>
              <a:rPr sz="2200" spc="-50" dirty="0">
                <a:latin typeface="Times New Roman" pitchFamily="18" charset="0"/>
                <a:cs typeface="Times New Roman" pitchFamily="18" charset="0"/>
              </a:rPr>
              <a:t> </a:t>
            </a:r>
            <a:r>
              <a:rPr sz="2200" spc="-5" dirty="0">
                <a:latin typeface="Times New Roman" pitchFamily="18" charset="0"/>
                <a:cs typeface="Times New Roman" pitchFamily="18" charset="0"/>
              </a:rPr>
              <a:t>Purchase</a:t>
            </a:r>
            <a:endParaRPr sz="2200" dirty="0">
              <a:latin typeface="Times New Roman" pitchFamily="18" charset="0"/>
              <a:cs typeface="Times New Roman" pitchFamily="18" charset="0"/>
            </a:endParaRP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571750" y="2136339"/>
            <a:ext cx="5143500" cy="3785652"/>
          </a:xfrm>
          <a:prstGeom prst="rect">
            <a:avLst/>
          </a:prstGeom>
        </p:spPr>
        <p:txBody>
          <a:bodyPr>
            <a:spAutoFit/>
          </a:bodyPr>
          <a:lstStyle/>
          <a:p>
            <a:r>
              <a:rPr lang="en-US" sz="2400" dirty="0">
                <a:latin typeface="Times New Roman" pitchFamily="18" charset="0"/>
                <a:cs typeface="Times New Roman" pitchFamily="18" charset="0"/>
              </a:rPr>
              <a:t>A lot of other customer-response models are based on those 3 stages (Cognitive, Affective, Behavior):</a:t>
            </a:r>
          </a:p>
          <a:p>
            <a:r>
              <a:rPr lang="en-US" sz="2400" dirty="0">
                <a:latin typeface="Times New Roman" pitchFamily="18" charset="0"/>
                <a:cs typeface="Times New Roman" pitchFamily="18" charset="0"/>
              </a:rPr>
              <a:t> AIDA model</a:t>
            </a:r>
          </a:p>
          <a:p>
            <a:r>
              <a:rPr lang="en-US" sz="2400" dirty="0">
                <a:latin typeface="Times New Roman" pitchFamily="18" charset="0"/>
                <a:cs typeface="Times New Roman" pitchFamily="18" charset="0"/>
              </a:rPr>
              <a:t> Innovation – Adoption Model</a:t>
            </a:r>
          </a:p>
          <a:p>
            <a:r>
              <a:rPr lang="en-US" sz="2400" dirty="0">
                <a:latin typeface="Times New Roman" pitchFamily="18" charset="0"/>
                <a:cs typeface="Times New Roman" pitchFamily="18" charset="0"/>
              </a:rPr>
              <a:t> Information processing Model</a:t>
            </a:r>
          </a:p>
          <a:p>
            <a:r>
              <a:rPr lang="en-US" sz="2400" dirty="0">
                <a:latin typeface="Times New Roman" pitchFamily="18" charset="0"/>
                <a:cs typeface="Times New Roman" pitchFamily="18" charset="0"/>
              </a:rPr>
              <a:t> Operational Model</a:t>
            </a:r>
          </a:p>
          <a:p>
            <a:r>
              <a:rPr lang="en-US" sz="2400" dirty="0">
                <a:latin typeface="Times New Roman" pitchFamily="18" charset="0"/>
                <a:cs typeface="Times New Roman" pitchFamily="18" charset="0"/>
              </a:rPr>
              <a:t> Customer Awareness Model</a:t>
            </a:r>
          </a:p>
          <a:p>
            <a:br>
              <a:rPr lang="en-US" sz="2400" dirty="0">
                <a:latin typeface="Times New Roman" pitchFamily="18" charset="0"/>
                <a:cs typeface="Times New Roman" pitchFamily="18" charset="0"/>
              </a:rPr>
            </a:br>
            <a:endParaRPr lang="en-US" sz="2400" dirty="0">
              <a:latin typeface="Times New Roman" pitchFamily="18" charset="0"/>
              <a:cs typeface="Times New Roman" pitchFamily="18" charset="0"/>
            </a:endParaRP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Response Hierarchy Models"/>
          <p:cNvPicPr>
            <a:picLocks noChangeAspect="1" noChangeArrowheads="1"/>
          </p:cNvPicPr>
          <p:nvPr/>
        </p:nvPicPr>
        <p:blipFill>
          <a:blip r:embed="rId2" cstate="print"/>
          <a:srcRect/>
          <a:stretch>
            <a:fillRect/>
          </a:stretch>
        </p:blipFill>
        <p:spPr bwMode="auto">
          <a:xfrm>
            <a:off x="190500" y="228600"/>
            <a:ext cx="9829800" cy="6477000"/>
          </a:xfrm>
          <a:prstGeom prst="rect">
            <a:avLst/>
          </a:prstGeom>
          <a:noFill/>
        </p:spPr>
      </p:pic>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426460" y="2998470"/>
            <a:ext cx="2818765" cy="695960"/>
          </a:xfrm>
          <a:prstGeom prst="rect">
            <a:avLst/>
          </a:prstGeom>
        </p:spPr>
        <p:txBody>
          <a:bodyPr vert="horz" wrap="square" lIns="0" tIns="12700" rIns="0" bIns="0" rtlCol="0">
            <a:spAutoFit/>
          </a:bodyPr>
          <a:lstStyle/>
          <a:p>
            <a:pPr marL="12700">
              <a:lnSpc>
                <a:spcPct val="100000"/>
              </a:lnSpc>
              <a:spcBef>
                <a:spcPts val="100"/>
              </a:spcBef>
            </a:pPr>
            <a:r>
              <a:rPr sz="4400" spc="-520" dirty="0"/>
              <a:t>Thank</a:t>
            </a:r>
            <a:r>
              <a:rPr sz="4400" spc="-355" dirty="0"/>
              <a:t> </a:t>
            </a:r>
            <a:r>
              <a:rPr sz="4400" spc="-409" dirty="0"/>
              <a:t>You</a:t>
            </a:r>
            <a:endParaRPr sz="4400"/>
          </a:p>
        </p:txBody>
      </p:sp>
      <p:sp>
        <p:nvSpPr>
          <p:cNvPr id="3" name="object 3"/>
          <p:cNvSpPr/>
          <p:nvPr/>
        </p:nvSpPr>
        <p:spPr>
          <a:xfrm>
            <a:off x="6815226" y="447447"/>
            <a:ext cx="2709365" cy="5963104"/>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762407" y="447447"/>
            <a:ext cx="2098494" cy="5963104"/>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00"/>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681</TotalTime>
  <Words>5575</Words>
  <Application>Microsoft Office PowerPoint</Application>
  <PresentationFormat>35mm Slides</PresentationFormat>
  <Paragraphs>792</Paragraphs>
  <Slides>98</Slides>
  <Notes>16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98</vt:i4>
      </vt:variant>
    </vt:vector>
  </HeadingPairs>
  <TitlesOfParts>
    <vt:vector size="107" baseType="lpstr">
      <vt:lpstr>Algerian</vt:lpstr>
      <vt:lpstr>Andalus</vt:lpstr>
      <vt:lpstr>Arial</vt:lpstr>
      <vt:lpstr>Arial Black</vt:lpstr>
      <vt:lpstr>Calibri</vt:lpstr>
      <vt:lpstr>Times New Roman</vt:lpstr>
      <vt:lpstr>Verdana</vt:lpstr>
      <vt:lpstr>Wingdings</vt:lpstr>
      <vt:lpstr>Office Theme</vt:lpstr>
      <vt:lpstr>PowerPoint Presentation</vt:lpstr>
      <vt:lpstr>       UNIT II ADVERTISING OBJECTIVES &amp; COMMUNICATION PROCESS  1.  Marketing objectives   2. advertising objectives   3. sales oriented behavioral objectives  4. communication oriented objectives   5. The DAGMAR approach to setting objectives   6. measuring advertising effectiveness  7. kinds of advertising objectives  8. the advertisement communication system  9. the communication process 10.the advertising exposure model 11. need for clear objective. </vt:lpstr>
      <vt:lpstr>Advertising</vt:lpstr>
      <vt:lpstr>PowerPoint Presentation</vt:lpstr>
      <vt:lpstr>Marketing and Promotions Process Model</vt:lpstr>
      <vt:lpstr>PowerPoint Presentation</vt:lpstr>
      <vt:lpstr>Framework of Advertising Planning &amp;  Decision Making</vt:lpstr>
      <vt:lpstr>Process starts with an analysis of the  Brand’s external &amp; internal environment</vt:lpstr>
      <vt:lpstr>The Role of Advertising emerges from the  Marketing Programme</vt:lpstr>
      <vt:lpstr>The Advertising Plan Includes…</vt:lpstr>
      <vt:lpstr>Framework of Advertising &amp; Decision Making</vt:lpstr>
      <vt:lpstr>Why Advertising?</vt:lpstr>
      <vt:lpstr>Strategic Planning for Advertising</vt:lpstr>
      <vt:lpstr>Strategic Planning for Advertising</vt:lpstr>
      <vt:lpstr>Advertising Process</vt:lpstr>
      <vt:lpstr>Advertising Process contd.</vt:lpstr>
      <vt:lpstr>Advertising Process contd.</vt:lpstr>
      <vt:lpstr>Major Marketing Decisions</vt:lpstr>
      <vt:lpstr>Major Marketing Decisions contd.</vt:lpstr>
      <vt:lpstr>Needs as base for advertising</vt:lpstr>
      <vt:lpstr>Needs as base for advertising</vt:lpstr>
      <vt:lpstr>External Influences</vt:lpstr>
      <vt:lpstr>External Influences- Family and household influence</vt:lpstr>
      <vt:lpstr>External Influences - Opinion leaders and word of mouth</vt:lpstr>
      <vt:lpstr>External Influences - Reference groups</vt:lpstr>
      <vt:lpstr>External Influences - Social class</vt:lpstr>
      <vt:lpstr>External Influences - Situational influence</vt:lpstr>
      <vt:lpstr>Internal Influences</vt:lpstr>
      <vt:lpstr>Internal Influences - Perception</vt:lpstr>
      <vt:lpstr>Internal Influences - Motivation</vt:lpstr>
      <vt:lpstr>Internal Influences - Attitude</vt:lpstr>
      <vt:lpstr>Internal Influences - Learning</vt:lpstr>
      <vt:lpstr>Internal Influences – Personality and Lifestyle</vt:lpstr>
      <vt:lpstr>Setting  Advertising  Objectives</vt:lpstr>
      <vt:lpstr>Setting Advertising objective</vt:lpstr>
      <vt:lpstr>PowerPoint Presentation</vt:lpstr>
      <vt:lpstr>Advertising Goal</vt:lpstr>
      <vt:lpstr> Advertising Objectives </vt:lpstr>
      <vt:lpstr>PowerPoint Presentation</vt:lpstr>
      <vt:lpstr>These   must be  Operational objectives</vt:lpstr>
      <vt:lpstr>‘Sales’- Meaningful Advertising  Objective?</vt:lpstr>
      <vt:lpstr>‘Sales Strategy’ the basis  for Advertising Objectives</vt:lpstr>
      <vt:lpstr>PowerPoint Presentation</vt:lpstr>
      <vt:lpstr>How Advertising Works</vt:lpstr>
      <vt:lpstr>How Advertising Works contd.</vt:lpstr>
      <vt:lpstr>The Communication Process</vt:lpstr>
      <vt:lpstr>The Persuasion Process of Advertising</vt:lpstr>
      <vt:lpstr>PowerPoint Presentation</vt:lpstr>
      <vt:lpstr>Developing   Advertising    Objectives Involves 3    considerations -</vt:lpstr>
      <vt:lpstr>Towards     operational     objectives Targeting</vt:lpstr>
      <vt:lpstr>Target market</vt:lpstr>
      <vt:lpstr>Target response</vt:lpstr>
      <vt:lpstr>Target reach and frequency</vt:lpstr>
      <vt:lpstr>The Influence of Advertising   on Desired Behavior</vt:lpstr>
      <vt:lpstr>Secondary Demand-  New customers using  other brands</vt:lpstr>
      <vt:lpstr>Demand Generation - Offensive Strategy</vt:lpstr>
      <vt:lpstr>Demand Generation - Defensive Strategy</vt:lpstr>
      <vt:lpstr>Demand Generation through Increased  Consumption</vt:lpstr>
      <vt:lpstr>Measuring Tools</vt:lpstr>
      <vt:lpstr>DAGMAR</vt:lpstr>
      <vt:lpstr>DAGMAR</vt:lpstr>
      <vt:lpstr>DAGMAR</vt:lpstr>
      <vt:lpstr>DAGMAR</vt:lpstr>
      <vt:lpstr>DAGMAR</vt:lpstr>
      <vt:lpstr>DAGMAR Model</vt:lpstr>
      <vt:lpstr>PowerPoint Presentation</vt:lpstr>
      <vt:lpstr>DAGMAR Steps</vt:lpstr>
      <vt:lpstr>DAGMAR Steps contd.</vt:lpstr>
      <vt:lpstr>DAGMAR Steps contd.</vt:lpstr>
      <vt:lpstr>DAGMAR Process</vt:lpstr>
      <vt:lpstr>A Measurable Objective</vt:lpstr>
      <vt:lpstr>A Measurable Objective</vt:lpstr>
      <vt:lpstr>A Conceivable Benchmark</vt:lpstr>
      <vt:lpstr>Other Communication Model</vt:lpstr>
      <vt:lpstr>PowerPoint Presentation</vt:lpstr>
      <vt:lpstr>The Effects Behind Advertising Effectiveness</vt:lpstr>
      <vt:lpstr>Three Models of Advertising Effect</vt:lpstr>
      <vt:lpstr>Perception</vt:lpstr>
      <vt:lpstr>Perception - Measures</vt:lpstr>
      <vt:lpstr>Cognition</vt:lpstr>
      <vt:lpstr>Cognition - Objectives</vt:lpstr>
      <vt:lpstr>Cognition - Measures</vt:lpstr>
      <vt:lpstr>Association</vt:lpstr>
      <vt:lpstr>Association - Measures</vt:lpstr>
      <vt:lpstr>The Affective or Emotional Response</vt:lpstr>
      <vt:lpstr>The Affective or Emotional Response - Measures</vt:lpstr>
      <vt:lpstr>Persuasion</vt:lpstr>
      <vt:lpstr>Persuasion - Objectives</vt:lpstr>
      <vt:lpstr>Persuasion - Measures</vt:lpstr>
      <vt:lpstr>Behavior</vt:lpstr>
      <vt:lpstr>Typical Communication Objectives</vt:lpstr>
      <vt:lpstr>Other Communication Model</vt:lpstr>
      <vt:lpstr>PowerPoint Presentation</vt:lpstr>
      <vt:lpstr>PowerPoint Presentation</vt:lpstr>
      <vt:lpstr>PowerPoint Presentation</vt:lpstr>
      <vt:lpstr>PowerPoint Presentation</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Advertising Objectives </dc:title>
  <cp:lastModifiedBy>Dr. Sangeeta Jain</cp:lastModifiedBy>
  <cp:revision>52</cp:revision>
  <dcterms:created xsi:type="dcterms:W3CDTF">2020-08-12T06:32:10Z</dcterms:created>
  <dcterms:modified xsi:type="dcterms:W3CDTF">2023-12-21T04:33:04Z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2014-06-03T00:00:00Z</vt:filetime>
  </property>
  <property fmtid="{D5CDD505-2E9C-101B-9397-08002B2CF9AE}" pid="3" name="Creator">
    <vt:lpwstr>pdftk 1.44 - www.pdftk.com</vt:lpwstr>
  </property>
  <property fmtid="{D5CDD505-2E9C-101B-9397-08002B2CF9AE}" pid="4" name="LastSaved">
    <vt:filetime>2020-08-12T00:00:00Z</vt:filetime>
  </property>
</Properties>
</file>