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9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3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7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998133" y="1216984"/>
            <a:ext cx="5080000" cy="3003893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>
                <a:latin typeface="Algerian" pitchFamily="82" charset="0"/>
              </a:rPr>
              <a:t>ADVERTISING </a:t>
            </a:r>
          </a:p>
          <a:p>
            <a:pPr algn="ctr"/>
            <a:r>
              <a:rPr lang="en-US" sz="3800" b="1" dirty="0">
                <a:latin typeface="Algerian" pitchFamily="82" charset="0"/>
              </a:rPr>
              <a:t>AND </a:t>
            </a:r>
          </a:p>
          <a:p>
            <a:pPr algn="ctr"/>
            <a:r>
              <a:rPr lang="en-US" sz="3800" b="1" dirty="0">
                <a:latin typeface="Algerian" pitchFamily="82" charset="0"/>
              </a:rPr>
              <a:t>DIGITAL MARKETING</a:t>
            </a:r>
          </a:p>
          <a:p>
            <a:pPr algn="ctr"/>
            <a:r>
              <a:rPr lang="en-US" sz="3800" b="1" dirty="0">
                <a:latin typeface="Algerian" pitchFamily="82" charset="0"/>
              </a:rPr>
              <a:t>Unit iii</a:t>
            </a:r>
            <a:endParaRPr lang="en-US" sz="3800" dirty="0">
              <a:latin typeface="Algerian" pitchFamily="82" charset="0"/>
            </a:endParaRPr>
          </a:p>
          <a:p>
            <a:pPr algn="ctr"/>
            <a:endParaRPr lang="en-US" sz="3800" dirty="0">
              <a:latin typeface="Algerian" pitchFamily="8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368808" y="5179388"/>
            <a:ext cx="2777067" cy="403181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lgerian" pitchFamily="82" charset="0"/>
              </a:rPr>
              <a:t>Dr. </a:t>
            </a:r>
            <a:r>
              <a:rPr lang="en-US" sz="2100" dirty="0" err="1">
                <a:latin typeface="Algerian" pitchFamily="82" charset="0"/>
              </a:rPr>
              <a:t>sangeeta</a:t>
            </a:r>
            <a:r>
              <a:rPr lang="en-US" sz="2100" dirty="0">
                <a:latin typeface="Algerian" pitchFamily="82" charset="0"/>
              </a:rPr>
              <a:t>  </a:t>
            </a:r>
            <a:r>
              <a:rPr lang="en-US" sz="2100" dirty="0" err="1">
                <a:latin typeface="Algerian" pitchFamily="82" charset="0"/>
              </a:rPr>
              <a:t>jain</a:t>
            </a:r>
            <a:endParaRPr lang="en-US" sz="21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0"/>
            <a:ext cx="4343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066800"/>
            <a:ext cx="7694295" cy="52918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5" dirty="0">
                <a:latin typeface="Caladea"/>
                <a:cs typeface="Times New Roman"/>
              </a:rPr>
              <a:t>Sex</a:t>
            </a:r>
            <a:r>
              <a:rPr sz="2000" b="1" i="1" spc="-8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spcBef>
                <a:spcPts val="1435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10" dirty="0">
                <a:latin typeface="Caladea"/>
                <a:cs typeface="Caladea"/>
              </a:rPr>
              <a:t>Sex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5" dirty="0">
                <a:latin typeface="Caladea"/>
                <a:cs typeface="Caladea"/>
              </a:rPr>
              <a:t>nudity </a:t>
            </a:r>
            <a:r>
              <a:rPr sz="2000" b="1" spc="-20" dirty="0">
                <a:latin typeface="Caladea"/>
                <a:cs typeface="Caladea"/>
              </a:rPr>
              <a:t>have </a:t>
            </a:r>
            <a:r>
              <a:rPr sz="2000" b="1" spc="-25" dirty="0">
                <a:latin typeface="Caladea"/>
                <a:cs typeface="Caladea"/>
              </a:rPr>
              <a:t>always </a:t>
            </a:r>
            <a:r>
              <a:rPr sz="2000" b="1" dirty="0">
                <a:latin typeface="Caladea"/>
                <a:cs typeface="Caladea"/>
              </a:rPr>
              <a:t>sold</a:t>
            </a:r>
            <a:r>
              <a:rPr sz="2000" b="1" spc="-60" dirty="0">
                <a:latin typeface="Caladea"/>
                <a:cs typeface="Caladea"/>
              </a:rPr>
              <a:t> </a:t>
            </a:r>
            <a:r>
              <a:rPr sz="2000" b="1" spc="-10" dirty="0">
                <a:latin typeface="Caladea"/>
                <a:cs typeface="Caladea"/>
              </a:rPr>
              <a:t>well.</a:t>
            </a:r>
            <a:endParaRPr sz="2000" b="1" dirty="0">
              <a:latin typeface="Caladea"/>
              <a:cs typeface="Caladea"/>
            </a:endParaRPr>
          </a:p>
          <a:p>
            <a:pPr marL="527685" marR="6985" indent="-515620" algn="just">
              <a:lnSpc>
                <a:spcPct val="140000"/>
              </a:lnSpc>
              <a:spcBef>
                <a:spcPts val="484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30" dirty="0">
                <a:latin typeface="Caladea"/>
                <a:cs typeface="Caladea"/>
              </a:rPr>
              <a:t>Sexuality, </a:t>
            </a:r>
            <a:r>
              <a:rPr sz="2000" b="1" spc="-15" dirty="0">
                <a:latin typeface="Caladea"/>
                <a:cs typeface="Caladea"/>
              </a:rPr>
              <a:t>sexual </a:t>
            </a:r>
            <a:r>
              <a:rPr sz="2000" b="1" spc="-10" dirty="0">
                <a:latin typeface="Caladea"/>
                <a:cs typeface="Caladea"/>
              </a:rPr>
              <a:t>suggestiveness, </a:t>
            </a:r>
            <a:r>
              <a:rPr sz="2000" b="1" spc="-15" dirty="0">
                <a:latin typeface="Caladea"/>
                <a:cs typeface="Caladea"/>
              </a:rPr>
              <a:t>over </a:t>
            </a:r>
            <a:r>
              <a:rPr sz="2000" b="1" spc="-10" dirty="0">
                <a:latin typeface="Caladea"/>
                <a:cs typeface="Caladea"/>
              </a:rPr>
              <a:t>sexuality </a:t>
            </a:r>
            <a:r>
              <a:rPr sz="2000" b="1" dirty="0">
                <a:latin typeface="Caladea"/>
                <a:cs typeface="Caladea"/>
              </a:rPr>
              <a:t>or </a:t>
            </a:r>
            <a:r>
              <a:rPr sz="2000" b="1" spc="-5" dirty="0">
                <a:latin typeface="Caladea"/>
                <a:cs typeface="Caladea"/>
              </a:rPr>
              <a:t>sensuality  </a:t>
            </a:r>
            <a:r>
              <a:rPr sz="2000" b="1" spc="-10" dirty="0">
                <a:latin typeface="Caladea"/>
                <a:cs typeface="Caladea"/>
              </a:rPr>
              <a:t>raises curiosity </a:t>
            </a:r>
            <a:r>
              <a:rPr sz="2000" b="1" dirty="0">
                <a:latin typeface="Caladea"/>
                <a:cs typeface="Caladea"/>
              </a:rPr>
              <a:t>of </a:t>
            </a:r>
            <a:r>
              <a:rPr sz="2000" b="1" spc="-5" dirty="0">
                <a:latin typeface="Caladea"/>
                <a:cs typeface="Caladea"/>
              </a:rPr>
              <a:t>the audience and can </a:t>
            </a:r>
            <a:r>
              <a:rPr sz="2000" b="1" spc="-10" dirty="0">
                <a:latin typeface="Caladea"/>
                <a:cs typeface="Caladea"/>
              </a:rPr>
              <a:t>result </a:t>
            </a:r>
            <a:r>
              <a:rPr sz="2000" b="1" spc="-5" dirty="0">
                <a:latin typeface="Caladea"/>
                <a:cs typeface="Caladea"/>
              </a:rPr>
              <a:t>in </a:t>
            </a:r>
            <a:r>
              <a:rPr sz="2000" b="1" spc="-15" dirty="0">
                <a:latin typeface="Caladea"/>
                <a:cs typeface="Caladea"/>
              </a:rPr>
              <a:t>strong </a:t>
            </a:r>
            <a:r>
              <a:rPr sz="2000" b="1" spc="-10" dirty="0">
                <a:latin typeface="Caladea"/>
                <a:cs typeface="Caladea"/>
              </a:rPr>
              <a:t>feelings  </a:t>
            </a:r>
            <a:r>
              <a:rPr sz="2000" b="1" spc="-5" dirty="0">
                <a:latin typeface="Caladea"/>
                <a:cs typeface="Caladea"/>
              </a:rPr>
              <a:t>about </a:t>
            </a:r>
            <a:r>
              <a:rPr sz="2000" b="1" dirty="0">
                <a:latin typeface="Caladea"/>
                <a:cs typeface="Caladea"/>
              </a:rPr>
              <a:t>the</a:t>
            </a:r>
            <a:r>
              <a:rPr sz="2000" b="1" spc="-4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advertisement.</a:t>
            </a:r>
            <a:endParaRPr sz="2000" b="1" dirty="0">
              <a:latin typeface="Caladea"/>
              <a:cs typeface="Caladea"/>
            </a:endParaRPr>
          </a:p>
          <a:p>
            <a:pPr marL="527685" indent="-515620" algn="just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dirty="0">
                <a:latin typeface="Caladea"/>
                <a:cs typeface="Caladea"/>
              </a:rPr>
              <a:t>It </a:t>
            </a:r>
            <a:r>
              <a:rPr sz="2000" b="1" spc="5" dirty="0">
                <a:latin typeface="Caladea"/>
                <a:cs typeface="Caladea"/>
              </a:rPr>
              <a:t>can </a:t>
            </a:r>
            <a:r>
              <a:rPr sz="2000" b="1" spc="-5" dirty="0">
                <a:latin typeface="Caladea"/>
                <a:cs typeface="Caladea"/>
              </a:rPr>
              <a:t>also </a:t>
            </a:r>
            <a:r>
              <a:rPr sz="2000" b="1" spc="-10" dirty="0">
                <a:latin typeface="Caladea"/>
                <a:cs typeface="Caladea"/>
              </a:rPr>
              <a:t>result </a:t>
            </a:r>
            <a:r>
              <a:rPr sz="2000" b="1" dirty="0">
                <a:latin typeface="Caladea"/>
                <a:cs typeface="Caladea"/>
              </a:rPr>
              <a:t>in </a:t>
            </a:r>
            <a:r>
              <a:rPr sz="2000" b="1" spc="-5" dirty="0">
                <a:latin typeface="Caladea"/>
                <a:cs typeface="Caladea"/>
              </a:rPr>
              <a:t>the product appearing</a:t>
            </a:r>
            <a:r>
              <a:rPr sz="2000" b="1" spc="-14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interesting.</a:t>
            </a:r>
            <a:endParaRPr sz="2000" b="1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i="1" spc="15" dirty="0">
                <a:latin typeface="Caladea"/>
                <a:cs typeface="Times New Roman"/>
              </a:rPr>
              <a:t>Music</a:t>
            </a:r>
            <a:r>
              <a:rPr sz="2000" b="1" i="1" spc="-8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401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Music can be used </a:t>
            </a:r>
            <a:r>
              <a:rPr sz="2000" b="1" dirty="0">
                <a:latin typeface="Caladea"/>
                <a:cs typeface="Caladea"/>
              </a:rPr>
              <a:t>as </a:t>
            </a:r>
            <a:r>
              <a:rPr sz="2000" b="1" spc="-5" dirty="0">
                <a:latin typeface="Caladea"/>
                <a:cs typeface="Caladea"/>
              </a:rPr>
              <a:t>types of </a:t>
            </a:r>
            <a:r>
              <a:rPr sz="2000" b="1" spc="-10" dirty="0">
                <a:latin typeface="Caladea"/>
                <a:cs typeface="Caladea"/>
              </a:rPr>
              <a:t>advertising </a:t>
            </a:r>
            <a:r>
              <a:rPr sz="2000" b="1" spc="-5" dirty="0">
                <a:latin typeface="Caladea"/>
                <a:cs typeface="Caladea"/>
              </a:rPr>
              <a:t>appeals as </a:t>
            </a:r>
            <a:r>
              <a:rPr sz="2000" b="1" spc="-10" dirty="0">
                <a:latin typeface="Caladea"/>
                <a:cs typeface="Caladea"/>
              </a:rPr>
              <a:t>it </a:t>
            </a:r>
            <a:r>
              <a:rPr sz="2000" b="1" spc="-5" dirty="0">
                <a:latin typeface="Caladea"/>
                <a:cs typeface="Caladea"/>
              </a:rPr>
              <a:t>has </a:t>
            </a:r>
            <a:r>
              <a:rPr sz="2000" b="1" dirty="0">
                <a:latin typeface="Caladea"/>
                <a:cs typeface="Caladea"/>
              </a:rPr>
              <a:t>a  </a:t>
            </a:r>
            <a:r>
              <a:rPr sz="2000" b="1" spc="-5" dirty="0">
                <a:latin typeface="Caladea"/>
                <a:cs typeface="Caladea"/>
              </a:rPr>
              <a:t>certain </a:t>
            </a:r>
            <a:r>
              <a:rPr sz="2000" b="1" spc="-10" dirty="0">
                <a:latin typeface="Caladea"/>
                <a:cs typeface="Caladea"/>
              </a:rPr>
              <a:t>intrinsic </a:t>
            </a:r>
            <a:r>
              <a:rPr sz="2000" b="1" spc="-15" dirty="0">
                <a:latin typeface="Caladea"/>
                <a:cs typeface="Caladea"/>
              </a:rPr>
              <a:t>value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5" dirty="0">
                <a:latin typeface="Caladea"/>
                <a:cs typeface="Caladea"/>
              </a:rPr>
              <a:t>can help </a:t>
            </a:r>
            <a:r>
              <a:rPr sz="2000" b="1" spc="-10" dirty="0">
                <a:latin typeface="Caladea"/>
                <a:cs typeface="Caladea"/>
              </a:rPr>
              <a:t>in increasing </a:t>
            </a:r>
            <a:r>
              <a:rPr sz="2000" b="1" spc="-5" dirty="0">
                <a:latin typeface="Caladea"/>
                <a:cs typeface="Caladea"/>
              </a:rPr>
              <a:t>the  </a:t>
            </a:r>
            <a:r>
              <a:rPr sz="2000" b="1" spc="-10" dirty="0">
                <a:latin typeface="Caladea"/>
                <a:cs typeface="Caladea"/>
              </a:rPr>
              <a:t>persuasiveness </a:t>
            </a:r>
            <a:r>
              <a:rPr sz="2000" b="1" dirty="0">
                <a:latin typeface="Caladea"/>
                <a:cs typeface="Caladea"/>
              </a:rPr>
              <a:t>of the</a:t>
            </a:r>
            <a:r>
              <a:rPr sz="2000" b="1" spc="-6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advertisement.</a:t>
            </a:r>
            <a:endParaRPr sz="2000" b="1" dirty="0">
              <a:latin typeface="Caladea"/>
              <a:cs typeface="Caladea"/>
            </a:endParaRPr>
          </a:p>
          <a:p>
            <a:pPr marL="527685" indent="-515620" algn="just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It </a:t>
            </a:r>
            <a:r>
              <a:rPr sz="2000" b="1" dirty="0">
                <a:latin typeface="Caladea"/>
                <a:cs typeface="Caladea"/>
              </a:rPr>
              <a:t>can </a:t>
            </a:r>
            <a:r>
              <a:rPr sz="2000" b="1" spc="-5" dirty="0">
                <a:latin typeface="Caladea"/>
                <a:cs typeface="Caladea"/>
              </a:rPr>
              <a:t>also help capture attention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5" dirty="0">
                <a:latin typeface="Caladea"/>
                <a:cs typeface="Caladea"/>
              </a:rPr>
              <a:t>increase </a:t>
            </a:r>
            <a:r>
              <a:rPr sz="2000" b="1" dirty="0">
                <a:latin typeface="Caladea"/>
                <a:cs typeface="Caladea"/>
              </a:rPr>
              <a:t>customer</a:t>
            </a:r>
            <a:r>
              <a:rPr sz="2000" b="1" spc="-15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recall.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98035" y="3884674"/>
            <a:ext cx="5045964" cy="297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62" y="4115561"/>
            <a:ext cx="32004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625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Sex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258561" y="3429761"/>
            <a:ext cx="32004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19480">
              <a:lnSpc>
                <a:spcPct val="100000"/>
              </a:lnSpc>
              <a:spcBef>
                <a:spcPts val="620"/>
              </a:spcBef>
            </a:pPr>
            <a:r>
              <a:rPr sz="1800" b="1" i="1" spc="10" dirty="0">
                <a:latin typeface="Times New Roman"/>
                <a:cs typeface="Times New Roman"/>
              </a:rPr>
              <a:t>Music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457200" y="990600"/>
            <a:ext cx="371475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28600"/>
            <a:ext cx="4267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188465"/>
            <a:ext cx="7694295" cy="5583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65" dirty="0">
                <a:latin typeface="Caladea"/>
                <a:cs typeface="Times New Roman"/>
              </a:rPr>
              <a:t>Scarcity</a:t>
            </a:r>
            <a:r>
              <a:rPr sz="2000" b="1" i="1" spc="-10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100"/>
              </a:lnSpc>
              <a:spcBef>
                <a:spcPts val="475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10" dirty="0">
                <a:latin typeface="Caladea"/>
                <a:cs typeface="Caladea"/>
              </a:rPr>
              <a:t>Scarcity </a:t>
            </a:r>
            <a:r>
              <a:rPr sz="2000" b="1" spc="-5" dirty="0">
                <a:latin typeface="Caladea"/>
                <a:cs typeface="Caladea"/>
              </a:rPr>
              <a:t>appeals </a:t>
            </a:r>
            <a:r>
              <a:rPr sz="2000" b="1" spc="-15" dirty="0">
                <a:latin typeface="Caladea"/>
                <a:cs typeface="Caladea"/>
              </a:rPr>
              <a:t>are </a:t>
            </a:r>
            <a:r>
              <a:rPr sz="2000" b="1" spc="-5" dirty="0">
                <a:latin typeface="Caladea"/>
                <a:cs typeface="Caladea"/>
              </a:rPr>
              <a:t>based </a:t>
            </a:r>
            <a:r>
              <a:rPr sz="2000" b="1" dirty="0">
                <a:latin typeface="Caladea"/>
                <a:cs typeface="Caladea"/>
              </a:rPr>
              <a:t>on </a:t>
            </a:r>
            <a:r>
              <a:rPr sz="2000" b="1" spc="-10" dirty="0">
                <a:latin typeface="Caladea"/>
                <a:cs typeface="Caladea"/>
              </a:rPr>
              <a:t>limited </a:t>
            </a:r>
            <a:r>
              <a:rPr sz="2000" b="1" spc="-5" dirty="0">
                <a:latin typeface="Caladea"/>
                <a:cs typeface="Caladea"/>
              </a:rPr>
              <a:t>supplies </a:t>
            </a:r>
            <a:r>
              <a:rPr sz="2000" b="1" dirty="0">
                <a:latin typeface="Caladea"/>
                <a:cs typeface="Caladea"/>
              </a:rPr>
              <a:t>or </a:t>
            </a:r>
            <a:r>
              <a:rPr sz="2000" b="1" spc="-10" dirty="0">
                <a:latin typeface="Caladea"/>
                <a:cs typeface="Caladea"/>
              </a:rPr>
              <a:t>limited </a:t>
            </a:r>
            <a:r>
              <a:rPr sz="2000" b="1" dirty="0">
                <a:latin typeface="Caladea"/>
                <a:cs typeface="Caladea"/>
              </a:rPr>
              <a:t>time  </a:t>
            </a:r>
            <a:r>
              <a:rPr sz="2000" b="1" spc="-5" dirty="0">
                <a:latin typeface="Caladea"/>
                <a:cs typeface="Caladea"/>
              </a:rPr>
              <a:t>period </a:t>
            </a:r>
            <a:r>
              <a:rPr sz="2000" b="1" spc="-10" dirty="0">
                <a:latin typeface="Caladea"/>
                <a:cs typeface="Caladea"/>
              </a:rPr>
              <a:t>for purchase </a:t>
            </a:r>
            <a:r>
              <a:rPr sz="2000" b="1" spc="-5" dirty="0">
                <a:latin typeface="Caladea"/>
                <a:cs typeface="Caladea"/>
              </a:rPr>
              <a:t>of </a:t>
            </a:r>
            <a:r>
              <a:rPr sz="2000" b="1" spc="-10" dirty="0">
                <a:latin typeface="Caladea"/>
                <a:cs typeface="Caladea"/>
              </a:rPr>
              <a:t>products </a:t>
            </a:r>
            <a:r>
              <a:rPr sz="2000" b="1" spc="-5" dirty="0">
                <a:latin typeface="Caladea"/>
                <a:cs typeface="Caladea"/>
              </a:rPr>
              <a:t>and </a:t>
            </a:r>
            <a:r>
              <a:rPr sz="2000" b="1" spc="-15" dirty="0">
                <a:latin typeface="Caladea"/>
                <a:cs typeface="Caladea"/>
              </a:rPr>
              <a:t>are </a:t>
            </a:r>
            <a:r>
              <a:rPr sz="2000" b="1" spc="-10" dirty="0">
                <a:latin typeface="Caladea"/>
                <a:cs typeface="Caladea"/>
              </a:rPr>
              <a:t>often </a:t>
            </a:r>
            <a:r>
              <a:rPr sz="2000" b="1" spc="-5" dirty="0">
                <a:latin typeface="Caladea"/>
                <a:cs typeface="Caladea"/>
              </a:rPr>
              <a:t>used </a:t>
            </a:r>
            <a:r>
              <a:rPr sz="2000" b="1" spc="-10" dirty="0">
                <a:latin typeface="Caladea"/>
                <a:cs typeface="Caladea"/>
              </a:rPr>
              <a:t>while  </a:t>
            </a:r>
            <a:r>
              <a:rPr sz="2000" b="1" spc="-5" dirty="0">
                <a:latin typeface="Caladea"/>
                <a:cs typeface="Caladea"/>
              </a:rPr>
              <a:t>employing promotional tools </a:t>
            </a:r>
            <a:r>
              <a:rPr sz="2000" b="1" dirty="0">
                <a:latin typeface="Caladea"/>
                <a:cs typeface="Caladea"/>
              </a:rPr>
              <a:t>including </a:t>
            </a:r>
            <a:r>
              <a:rPr sz="2000" b="1" spc="-10" dirty="0">
                <a:latin typeface="Caladea"/>
                <a:cs typeface="Caladea"/>
              </a:rPr>
              <a:t>sweepstakes, </a:t>
            </a:r>
            <a:r>
              <a:rPr sz="2000" b="1" dirty="0">
                <a:latin typeface="Caladea"/>
                <a:cs typeface="Caladea"/>
              </a:rPr>
              <a:t>contests</a:t>
            </a:r>
            <a:r>
              <a:rPr sz="2000" b="1" spc="-15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etc.</a:t>
            </a:r>
            <a:endParaRPr sz="2000" b="1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i="1" spc="70" dirty="0">
                <a:latin typeface="Caladea"/>
                <a:cs typeface="Times New Roman"/>
              </a:rPr>
              <a:t>Rational</a:t>
            </a:r>
            <a:r>
              <a:rPr sz="2000" b="1" i="1" spc="-16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Aims </a:t>
            </a:r>
            <a:r>
              <a:rPr sz="2000" b="1" spc="-10" dirty="0">
                <a:latin typeface="Caladea"/>
                <a:cs typeface="Caladea"/>
              </a:rPr>
              <a:t>to </a:t>
            </a:r>
            <a:r>
              <a:rPr sz="2000" b="1" spc="-5" dirty="0">
                <a:latin typeface="Caladea"/>
                <a:cs typeface="Caladea"/>
              </a:rPr>
              <a:t>focus </a:t>
            </a:r>
            <a:r>
              <a:rPr sz="2000" b="1" dirty="0">
                <a:latin typeface="Caladea"/>
                <a:cs typeface="Caladea"/>
              </a:rPr>
              <a:t>on </a:t>
            </a:r>
            <a:r>
              <a:rPr sz="2000" b="1" spc="-5" dirty="0">
                <a:latin typeface="Caladea"/>
                <a:cs typeface="Caladea"/>
              </a:rPr>
              <a:t>the </a:t>
            </a:r>
            <a:r>
              <a:rPr sz="2000" b="1" spc="-10" dirty="0">
                <a:latin typeface="Caladea"/>
                <a:cs typeface="Caladea"/>
              </a:rPr>
              <a:t>individual’s </a:t>
            </a:r>
            <a:r>
              <a:rPr sz="2000" b="1" spc="-5" dirty="0">
                <a:latin typeface="Caladea"/>
                <a:cs typeface="Caladea"/>
              </a:rPr>
              <a:t>functional, </a:t>
            </a:r>
            <a:r>
              <a:rPr sz="2000" b="1" spc="-10" dirty="0">
                <a:latin typeface="Caladea"/>
                <a:cs typeface="Caladea"/>
              </a:rPr>
              <a:t>utilitarian </a:t>
            </a:r>
            <a:r>
              <a:rPr sz="2000" b="1" dirty="0">
                <a:latin typeface="Caladea"/>
                <a:cs typeface="Caladea"/>
              </a:rPr>
              <a:t>or </a:t>
            </a:r>
            <a:r>
              <a:rPr sz="2000" b="1" spc="-10" dirty="0">
                <a:latin typeface="Caladea"/>
                <a:cs typeface="Caladea"/>
              </a:rPr>
              <a:t>practical  </a:t>
            </a:r>
            <a:r>
              <a:rPr sz="2000" b="1" spc="-5" dirty="0">
                <a:latin typeface="Caladea"/>
                <a:cs typeface="Caladea"/>
              </a:rPr>
              <a:t>needs </a:t>
            </a:r>
            <a:r>
              <a:rPr sz="2000" b="1" spc="-10" dirty="0">
                <a:latin typeface="Caladea"/>
                <a:cs typeface="Caladea"/>
              </a:rPr>
              <a:t>for </a:t>
            </a:r>
            <a:r>
              <a:rPr sz="2000" b="1" dirty="0">
                <a:latin typeface="Caladea"/>
                <a:cs typeface="Caladea"/>
              </a:rPr>
              <a:t>particular </a:t>
            </a:r>
            <a:r>
              <a:rPr sz="2000" b="1" spc="-5" dirty="0">
                <a:latin typeface="Caladea"/>
                <a:cs typeface="Caladea"/>
              </a:rPr>
              <a:t>products </a:t>
            </a:r>
            <a:r>
              <a:rPr sz="2000" b="1" dirty="0">
                <a:latin typeface="Caladea"/>
                <a:cs typeface="Caladea"/>
              </a:rPr>
              <a:t>and</a:t>
            </a:r>
            <a:r>
              <a:rPr sz="2000" b="1" spc="-10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services.</a:t>
            </a:r>
            <a:endParaRPr sz="2000" b="1" dirty="0">
              <a:latin typeface="Caladea"/>
              <a:cs typeface="Caladea"/>
            </a:endParaRPr>
          </a:p>
          <a:p>
            <a:pPr marL="527685" marR="5080" indent="-515620" algn="just">
              <a:lnSpc>
                <a:spcPct val="1501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Emphasize the </a:t>
            </a:r>
            <a:r>
              <a:rPr sz="2000" b="1" spc="-10" dirty="0">
                <a:latin typeface="Caladea"/>
                <a:cs typeface="Caladea"/>
              </a:rPr>
              <a:t>characteristics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15" dirty="0">
                <a:latin typeface="Caladea"/>
                <a:cs typeface="Caladea"/>
              </a:rPr>
              <a:t>features </a:t>
            </a:r>
            <a:r>
              <a:rPr sz="2000" b="1" spc="-5" dirty="0">
                <a:latin typeface="Caladea"/>
                <a:cs typeface="Caladea"/>
              </a:rPr>
              <a:t>of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10" dirty="0">
                <a:latin typeface="Caladea"/>
                <a:cs typeface="Caladea"/>
              </a:rPr>
              <a:t>product </a:t>
            </a:r>
            <a:r>
              <a:rPr sz="2000" b="1" spc="-5" dirty="0">
                <a:latin typeface="Caladea"/>
                <a:cs typeface="Caladea"/>
              </a:rPr>
              <a:t>and the  service and how </a:t>
            </a:r>
            <a:r>
              <a:rPr sz="2000" b="1" spc="-10" dirty="0">
                <a:latin typeface="Caladea"/>
                <a:cs typeface="Caladea"/>
              </a:rPr>
              <a:t>it would </a:t>
            </a:r>
            <a:r>
              <a:rPr sz="2000" b="1" spc="-5" dirty="0">
                <a:latin typeface="Caladea"/>
                <a:cs typeface="Caladea"/>
              </a:rPr>
              <a:t>be beneficial to own or use the  </a:t>
            </a:r>
            <a:r>
              <a:rPr sz="2000" b="1" dirty="0">
                <a:latin typeface="Caladea"/>
                <a:cs typeface="Caladea"/>
              </a:rPr>
              <a:t>particular</a:t>
            </a:r>
            <a:r>
              <a:rPr sz="2000" b="1" spc="-45" dirty="0">
                <a:latin typeface="Caladea"/>
                <a:cs typeface="Caladea"/>
              </a:rPr>
              <a:t> </a:t>
            </a:r>
            <a:r>
              <a:rPr sz="2000" b="1" spc="-10" dirty="0">
                <a:latin typeface="Caladea"/>
                <a:cs typeface="Caladea"/>
              </a:rPr>
              <a:t>brand.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61" y="6020561"/>
            <a:ext cx="32004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05815">
              <a:lnSpc>
                <a:spcPct val="100000"/>
              </a:lnSpc>
              <a:spcBef>
                <a:spcPts val="625"/>
              </a:spcBef>
            </a:pPr>
            <a:r>
              <a:rPr sz="1800" b="1" i="1" spc="55" dirty="0">
                <a:latin typeface="Times New Roman"/>
                <a:cs typeface="Times New Roman"/>
              </a:rPr>
              <a:t>Scarcity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9961" y="229361"/>
            <a:ext cx="32004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615"/>
              </a:spcBef>
            </a:pPr>
            <a:r>
              <a:rPr sz="1800" b="1" i="1" spc="60" dirty="0">
                <a:latin typeface="Times New Roman"/>
                <a:cs typeface="Times New Roman"/>
              </a:rPr>
              <a:t>Rational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963924" cy="594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9" name="object 8"/>
          <p:cNvSpPr/>
          <p:nvPr/>
        </p:nvSpPr>
        <p:spPr>
          <a:xfrm>
            <a:off x="4267200" y="838200"/>
            <a:ext cx="4533900" cy="4486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6957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4267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684194"/>
            <a:ext cx="7693025" cy="61738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45" dirty="0">
                <a:latin typeface="Caladea"/>
                <a:cs typeface="Times New Roman"/>
              </a:rPr>
              <a:t>Masculine </a:t>
            </a:r>
            <a:r>
              <a:rPr sz="2000" b="1" i="1" spc="35" dirty="0">
                <a:latin typeface="Caladea"/>
                <a:cs typeface="Times New Roman"/>
              </a:rPr>
              <a:t>Feminine</a:t>
            </a:r>
            <a:r>
              <a:rPr sz="2000" b="1" i="1" spc="-204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Used in </a:t>
            </a:r>
            <a:r>
              <a:rPr sz="2000" b="1" dirty="0">
                <a:latin typeface="Caladea"/>
                <a:cs typeface="Caladea"/>
              </a:rPr>
              <a:t>cosmetic or </a:t>
            </a:r>
            <a:r>
              <a:rPr sz="2000" b="1" spc="-5" dirty="0">
                <a:latin typeface="Caladea"/>
                <a:cs typeface="Caladea"/>
              </a:rPr>
              <a:t>beauty</a:t>
            </a:r>
            <a:r>
              <a:rPr sz="2000" b="1" spc="-4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products.</a:t>
            </a:r>
            <a:endParaRPr sz="2000" b="1" dirty="0">
              <a:latin typeface="Caladea"/>
              <a:cs typeface="Caladea"/>
            </a:endParaRPr>
          </a:p>
          <a:p>
            <a:pPr marL="527685" marR="5715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This </a:t>
            </a:r>
            <a:r>
              <a:rPr sz="2000" b="1" dirty="0">
                <a:latin typeface="Caladea"/>
                <a:cs typeface="Caladea"/>
              </a:rPr>
              <a:t>type </a:t>
            </a:r>
            <a:r>
              <a:rPr sz="2000" b="1" spc="-5" dirty="0">
                <a:latin typeface="Caladea"/>
                <a:cs typeface="Caladea"/>
              </a:rPr>
              <a:t>of appeal aims at </a:t>
            </a:r>
            <a:r>
              <a:rPr sz="2000" b="1" spc="-10" dirty="0">
                <a:latin typeface="Caladea"/>
                <a:cs typeface="Caladea"/>
              </a:rPr>
              <a:t>creating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10" dirty="0">
                <a:latin typeface="Caladea"/>
                <a:cs typeface="Caladea"/>
              </a:rPr>
              <a:t>impression </a:t>
            </a:r>
            <a:r>
              <a:rPr sz="2000" b="1" spc="-5" dirty="0">
                <a:latin typeface="Caladea"/>
                <a:cs typeface="Caladea"/>
              </a:rPr>
              <a:t>of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10" dirty="0">
                <a:latin typeface="Caladea"/>
                <a:cs typeface="Caladea"/>
              </a:rPr>
              <a:t>perfect  </a:t>
            </a:r>
            <a:r>
              <a:rPr sz="2000" b="1" spc="-5" dirty="0">
                <a:latin typeface="Caladea"/>
                <a:cs typeface="Caladea"/>
              </a:rPr>
              <a:t>person..</a:t>
            </a:r>
            <a:endParaRPr sz="2000" b="1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i="1" spc="70" dirty="0">
                <a:latin typeface="Caladea"/>
                <a:cs typeface="Times New Roman"/>
              </a:rPr>
              <a:t>Brand</a:t>
            </a:r>
            <a:r>
              <a:rPr sz="2000" b="1" i="1" spc="-65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7620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Is </a:t>
            </a:r>
            <a:r>
              <a:rPr sz="2000" b="1" spc="-10" dirty="0">
                <a:latin typeface="Caladea"/>
                <a:cs typeface="Caladea"/>
              </a:rPr>
              <a:t>directed </a:t>
            </a:r>
            <a:r>
              <a:rPr sz="2000" b="1" spc="-20" dirty="0">
                <a:latin typeface="Caladea"/>
                <a:cs typeface="Caladea"/>
              </a:rPr>
              <a:t>towards </a:t>
            </a:r>
            <a:r>
              <a:rPr sz="2000" b="1" spc="-5" dirty="0">
                <a:latin typeface="Caladea"/>
                <a:cs typeface="Caladea"/>
              </a:rPr>
              <a:t>people </a:t>
            </a:r>
            <a:r>
              <a:rPr sz="2000" b="1" spc="-10" dirty="0">
                <a:latin typeface="Caladea"/>
                <a:cs typeface="Caladea"/>
              </a:rPr>
              <a:t>who </a:t>
            </a:r>
            <a:r>
              <a:rPr sz="2000" b="1" spc="-15" dirty="0">
                <a:latin typeface="Caladea"/>
                <a:cs typeface="Caladea"/>
              </a:rPr>
              <a:t>are brand </a:t>
            </a:r>
            <a:r>
              <a:rPr sz="2000" b="1" spc="-5" dirty="0">
                <a:latin typeface="Caladea"/>
                <a:cs typeface="Caladea"/>
              </a:rPr>
              <a:t>conscious and wish </a:t>
            </a:r>
            <a:r>
              <a:rPr sz="2000" b="1" spc="-20" dirty="0">
                <a:latin typeface="Caladea"/>
                <a:cs typeface="Caladea"/>
              </a:rPr>
              <a:t>to  </a:t>
            </a:r>
            <a:r>
              <a:rPr sz="2000" b="1" dirty="0">
                <a:latin typeface="Caladea"/>
                <a:cs typeface="Caladea"/>
              </a:rPr>
              <a:t>choose particular </a:t>
            </a:r>
            <a:r>
              <a:rPr sz="2000" b="1" spc="-5" dirty="0">
                <a:latin typeface="Caladea"/>
                <a:cs typeface="Caladea"/>
              </a:rPr>
              <a:t>products to </a:t>
            </a:r>
            <a:r>
              <a:rPr sz="2000" b="1" spc="-10" dirty="0">
                <a:latin typeface="Caladea"/>
                <a:cs typeface="Caladea"/>
              </a:rPr>
              <a:t>make </a:t>
            </a:r>
            <a:r>
              <a:rPr sz="2000" b="1" dirty="0">
                <a:latin typeface="Caladea"/>
                <a:cs typeface="Caladea"/>
              </a:rPr>
              <a:t>a </a:t>
            </a:r>
            <a:r>
              <a:rPr sz="2000" b="1" spc="-10" dirty="0">
                <a:latin typeface="Caladea"/>
                <a:cs typeface="Caladea"/>
              </a:rPr>
              <a:t>brand</a:t>
            </a:r>
            <a:r>
              <a:rPr sz="2000" b="1" spc="-145" dirty="0">
                <a:latin typeface="Caladea"/>
                <a:cs typeface="Caladea"/>
              </a:rPr>
              <a:t> </a:t>
            </a:r>
            <a:r>
              <a:rPr sz="2000" b="1" dirty="0">
                <a:latin typeface="Caladea"/>
                <a:cs typeface="Caladea"/>
              </a:rPr>
              <a:t>statement.</a:t>
            </a: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000" b="1" i="1" spc="35" dirty="0">
                <a:latin typeface="Caladea"/>
                <a:cs typeface="Times New Roman"/>
              </a:rPr>
              <a:t>Snob</a:t>
            </a:r>
            <a:r>
              <a:rPr sz="2000" b="1" i="1" spc="-8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Appeal is </a:t>
            </a:r>
            <a:r>
              <a:rPr sz="2000" b="1" spc="-10" dirty="0">
                <a:latin typeface="Caladea"/>
                <a:cs typeface="Caladea"/>
              </a:rPr>
              <a:t>directed </a:t>
            </a:r>
            <a:r>
              <a:rPr sz="2000" b="1" spc="-15" dirty="0">
                <a:latin typeface="Caladea"/>
                <a:cs typeface="Caladea"/>
              </a:rPr>
              <a:t>towards </a:t>
            </a:r>
            <a:r>
              <a:rPr sz="2000" b="1" spc="-10" dirty="0">
                <a:latin typeface="Caladea"/>
                <a:cs typeface="Caladea"/>
              </a:rPr>
              <a:t>creating feeling </a:t>
            </a:r>
            <a:r>
              <a:rPr sz="2000" b="1" spc="-5" dirty="0">
                <a:latin typeface="Caladea"/>
                <a:cs typeface="Caladea"/>
              </a:rPr>
              <a:t>of </a:t>
            </a:r>
            <a:r>
              <a:rPr sz="2000" b="1" spc="-10" dirty="0">
                <a:latin typeface="Caladea"/>
                <a:cs typeface="Caladea"/>
              </a:rPr>
              <a:t>desire </a:t>
            </a:r>
            <a:r>
              <a:rPr sz="2000" b="1" spc="-5" dirty="0">
                <a:latin typeface="Caladea"/>
                <a:cs typeface="Caladea"/>
              </a:rPr>
              <a:t>or </a:t>
            </a:r>
            <a:r>
              <a:rPr sz="2000" b="1" spc="-10" dirty="0">
                <a:latin typeface="Caladea"/>
                <a:cs typeface="Caladea"/>
              </a:rPr>
              <a:t>envy </a:t>
            </a:r>
            <a:r>
              <a:rPr sz="2000" b="1" spc="-15" dirty="0">
                <a:latin typeface="Caladea"/>
                <a:cs typeface="Caladea"/>
              </a:rPr>
              <a:t>for  </a:t>
            </a:r>
            <a:r>
              <a:rPr sz="2000" b="1" spc="-5" dirty="0">
                <a:latin typeface="Caladea"/>
                <a:cs typeface="Caladea"/>
              </a:rPr>
              <a:t>products that </a:t>
            </a:r>
            <a:r>
              <a:rPr sz="2000" b="1" spc="-10" dirty="0">
                <a:latin typeface="Caladea"/>
                <a:cs typeface="Caladea"/>
              </a:rPr>
              <a:t>are </a:t>
            </a:r>
            <a:r>
              <a:rPr sz="2000" b="1" spc="-5" dirty="0">
                <a:latin typeface="Caladea"/>
                <a:cs typeface="Caladea"/>
              </a:rPr>
              <a:t>termed </a:t>
            </a:r>
            <a:r>
              <a:rPr sz="2000" b="1" spc="-10" dirty="0">
                <a:latin typeface="Caladea"/>
                <a:cs typeface="Caladea"/>
              </a:rPr>
              <a:t>top </a:t>
            </a:r>
            <a:r>
              <a:rPr sz="2000" b="1" spc="-5" dirty="0">
                <a:latin typeface="Caladea"/>
                <a:cs typeface="Caladea"/>
              </a:rPr>
              <a:t>of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10" dirty="0">
                <a:latin typeface="Caladea"/>
                <a:cs typeface="Caladea"/>
              </a:rPr>
              <a:t>line </a:t>
            </a:r>
            <a:r>
              <a:rPr sz="2000" b="1" spc="-5" dirty="0">
                <a:latin typeface="Caladea"/>
                <a:cs typeface="Caladea"/>
              </a:rPr>
              <a:t>or that </a:t>
            </a:r>
            <a:r>
              <a:rPr sz="2000" b="1" spc="-25" dirty="0">
                <a:latin typeface="Caladea"/>
                <a:cs typeface="Caladea"/>
              </a:rPr>
              <a:t>have </a:t>
            </a:r>
            <a:r>
              <a:rPr sz="2000" b="1" spc="-10" dirty="0">
                <a:latin typeface="Caladea"/>
                <a:cs typeface="Caladea"/>
              </a:rPr>
              <a:t>considerable  </a:t>
            </a:r>
            <a:r>
              <a:rPr sz="2000" b="1" spc="-5" dirty="0">
                <a:latin typeface="Caladea"/>
                <a:cs typeface="Caladea"/>
              </a:rPr>
              <a:t>qualities </a:t>
            </a:r>
            <a:r>
              <a:rPr sz="2000" b="1" dirty="0">
                <a:latin typeface="Caladea"/>
                <a:cs typeface="Caladea"/>
              </a:rPr>
              <a:t>of </a:t>
            </a:r>
            <a:r>
              <a:rPr sz="2000" b="1" spc="-35" dirty="0">
                <a:latin typeface="Caladea"/>
                <a:cs typeface="Caladea"/>
              </a:rPr>
              <a:t>luxury, </a:t>
            </a:r>
            <a:r>
              <a:rPr sz="2000" b="1" spc="-5" dirty="0">
                <a:latin typeface="Caladea"/>
                <a:cs typeface="Caladea"/>
              </a:rPr>
              <a:t>elegance </a:t>
            </a:r>
            <a:r>
              <a:rPr sz="2000" b="1" dirty="0">
                <a:latin typeface="Caladea"/>
                <a:cs typeface="Caladea"/>
              </a:rPr>
              <a:t>associated </a:t>
            </a:r>
            <a:r>
              <a:rPr sz="2000" b="1" spc="-5" dirty="0">
                <a:latin typeface="Caladea"/>
                <a:cs typeface="Caladea"/>
              </a:rPr>
              <a:t>with</a:t>
            </a:r>
            <a:r>
              <a:rPr sz="2000" b="1" spc="-8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them.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657" y="6477380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978908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762" y="3810761"/>
            <a:ext cx="32004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625"/>
              </a:spcBef>
            </a:pPr>
            <a:r>
              <a:rPr sz="1800" b="1" i="1" spc="35" dirty="0">
                <a:latin typeface="Times New Roman"/>
                <a:cs typeface="Times New Roman"/>
              </a:rPr>
              <a:t>Masculine </a:t>
            </a:r>
            <a:r>
              <a:rPr sz="1800" b="1" i="1" spc="30" dirty="0">
                <a:latin typeface="Times New Roman"/>
                <a:cs typeface="Times New Roman"/>
              </a:rPr>
              <a:t>Feminine</a:t>
            </a:r>
            <a:r>
              <a:rPr sz="1800" b="1" i="1" spc="-13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120138"/>
            <a:ext cx="4114800" cy="5737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15761" y="610362"/>
            <a:ext cx="32004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620"/>
              </a:spcBef>
            </a:pPr>
            <a:r>
              <a:rPr sz="1800" b="1" i="1" spc="60" dirty="0">
                <a:latin typeface="Times New Roman"/>
                <a:cs typeface="Times New Roman"/>
              </a:rPr>
              <a:t>Brand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48400" cy="6581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25361" y="534162"/>
            <a:ext cx="2590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620"/>
              </a:spcBef>
            </a:pPr>
            <a:r>
              <a:rPr sz="1800" b="1" i="1" spc="30" dirty="0">
                <a:latin typeface="Times New Roman"/>
                <a:cs typeface="Times New Roman"/>
              </a:rPr>
              <a:t>Snob</a:t>
            </a:r>
            <a:r>
              <a:rPr sz="1800" b="1" i="1" spc="-7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0"/>
            <a:ext cx="4267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685800"/>
            <a:ext cx="7693025" cy="55021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i="1" spc="80" dirty="0">
                <a:latin typeface="Caladea"/>
                <a:cs typeface="Times New Roman"/>
              </a:rPr>
              <a:t>Adventure</a:t>
            </a:r>
            <a:r>
              <a:rPr sz="2000" b="1" i="1" spc="-85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100"/>
              </a:lnSpc>
              <a:spcBef>
                <a:spcPts val="475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Is </a:t>
            </a:r>
            <a:r>
              <a:rPr sz="2000" b="1" spc="-10" dirty="0">
                <a:latin typeface="Caladea"/>
                <a:cs typeface="Caladea"/>
              </a:rPr>
              <a:t>directed </a:t>
            </a:r>
            <a:r>
              <a:rPr sz="2000" b="1" spc="-15" dirty="0">
                <a:latin typeface="Caladea"/>
                <a:cs typeface="Caladea"/>
              </a:rPr>
              <a:t>towards </a:t>
            </a:r>
            <a:r>
              <a:rPr sz="2000" b="1" spc="-10" dirty="0">
                <a:latin typeface="Caladea"/>
                <a:cs typeface="Caladea"/>
              </a:rPr>
              <a:t>giving </a:t>
            </a:r>
            <a:r>
              <a:rPr sz="2000" b="1" spc="-5" dirty="0">
                <a:latin typeface="Caladea"/>
                <a:cs typeface="Caladea"/>
              </a:rPr>
              <a:t>the impression that </a:t>
            </a:r>
            <a:r>
              <a:rPr sz="2000" b="1" spc="-10" dirty="0">
                <a:latin typeface="Caladea"/>
                <a:cs typeface="Caladea"/>
              </a:rPr>
              <a:t>purchasing </a:t>
            </a:r>
            <a:r>
              <a:rPr sz="2000" b="1" dirty="0">
                <a:latin typeface="Caladea"/>
                <a:cs typeface="Caladea"/>
              </a:rPr>
              <a:t>a  </a:t>
            </a:r>
            <a:r>
              <a:rPr sz="2000" b="1" spc="-10" dirty="0">
                <a:latin typeface="Caladea"/>
                <a:cs typeface="Caladea"/>
              </a:rPr>
              <a:t>product </a:t>
            </a:r>
            <a:r>
              <a:rPr sz="2000" b="1" spc="-5" dirty="0">
                <a:latin typeface="Caladea"/>
                <a:cs typeface="Caladea"/>
              </a:rPr>
              <a:t>will change the </a:t>
            </a:r>
            <a:r>
              <a:rPr sz="2000" b="1" spc="-10" dirty="0">
                <a:latin typeface="Caladea"/>
                <a:cs typeface="Caladea"/>
              </a:rPr>
              <a:t>individual’s </a:t>
            </a:r>
            <a:r>
              <a:rPr sz="2000" b="1" spc="-15" dirty="0">
                <a:latin typeface="Caladea"/>
                <a:cs typeface="Caladea"/>
              </a:rPr>
              <a:t>life radically </a:t>
            </a:r>
            <a:r>
              <a:rPr sz="2000" b="1" spc="-5" dirty="0">
                <a:latin typeface="Caladea"/>
                <a:cs typeface="Caladea"/>
              </a:rPr>
              <a:t>and fill it </a:t>
            </a:r>
            <a:r>
              <a:rPr sz="2000" b="1" spc="-15" dirty="0">
                <a:latin typeface="Caladea"/>
                <a:cs typeface="Caladea"/>
              </a:rPr>
              <a:t>with  </a:t>
            </a:r>
            <a:r>
              <a:rPr sz="2000" b="1" dirty="0">
                <a:latin typeface="Caladea"/>
                <a:cs typeface="Caladea"/>
              </a:rPr>
              <a:t>fun, </a:t>
            </a:r>
            <a:r>
              <a:rPr sz="2000" b="1" spc="-15" dirty="0">
                <a:latin typeface="Caladea"/>
                <a:cs typeface="Caladea"/>
              </a:rPr>
              <a:t>adventure </a:t>
            </a:r>
            <a:r>
              <a:rPr sz="2000" b="1" dirty="0">
                <a:latin typeface="Caladea"/>
                <a:cs typeface="Caladea"/>
              </a:rPr>
              <a:t>and</a:t>
            </a:r>
            <a:r>
              <a:rPr sz="2000" b="1" spc="-65" dirty="0">
                <a:latin typeface="Caladea"/>
                <a:cs typeface="Caladea"/>
              </a:rPr>
              <a:t> </a:t>
            </a:r>
            <a:r>
              <a:rPr sz="2000" b="1" dirty="0">
                <a:latin typeface="Caladea"/>
                <a:cs typeface="Caladea"/>
              </a:rPr>
              <a:t>action.</a:t>
            </a:r>
          </a:p>
          <a:p>
            <a:pPr marL="12700" algn="just">
              <a:lnSpc>
                <a:spcPct val="100000"/>
              </a:lnSpc>
              <a:spcBef>
                <a:spcPts val="1680"/>
              </a:spcBef>
            </a:pPr>
            <a:r>
              <a:rPr sz="2000" b="1" i="1" spc="35" dirty="0">
                <a:latin typeface="Caladea"/>
                <a:cs typeface="Times New Roman"/>
              </a:rPr>
              <a:t>Less </a:t>
            </a:r>
            <a:r>
              <a:rPr sz="2000" b="1" i="1" spc="105" dirty="0">
                <a:latin typeface="Caladea"/>
                <a:cs typeface="Times New Roman"/>
              </a:rPr>
              <a:t>than </a:t>
            </a:r>
            <a:r>
              <a:rPr sz="2000" b="1" i="1" spc="65" dirty="0">
                <a:latin typeface="Caladea"/>
                <a:cs typeface="Times New Roman"/>
              </a:rPr>
              <a:t>Perfect</a:t>
            </a:r>
            <a:r>
              <a:rPr sz="2000" b="1" i="1" spc="-37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10" dirty="0">
                <a:latin typeface="Caladea"/>
                <a:cs typeface="Caladea"/>
              </a:rPr>
              <a:t>Advertisements often </a:t>
            </a:r>
            <a:r>
              <a:rPr sz="2000" b="1" spc="-5" dirty="0">
                <a:latin typeface="Caladea"/>
                <a:cs typeface="Caladea"/>
              </a:rPr>
              <a:t>try </a:t>
            </a:r>
            <a:r>
              <a:rPr sz="2000" b="1" spc="-10" dirty="0">
                <a:latin typeface="Caladea"/>
                <a:cs typeface="Caladea"/>
              </a:rPr>
              <a:t>to </a:t>
            </a:r>
            <a:r>
              <a:rPr sz="2000" b="1" spc="-5" dirty="0">
                <a:latin typeface="Caladea"/>
                <a:cs typeface="Caladea"/>
              </a:rPr>
              <a:t>influence people </a:t>
            </a:r>
            <a:r>
              <a:rPr sz="2000" b="1" spc="-10" dirty="0">
                <a:latin typeface="Caladea"/>
                <a:cs typeface="Caladea"/>
              </a:rPr>
              <a:t>to </a:t>
            </a:r>
            <a:r>
              <a:rPr sz="2000" b="1" spc="-15" dirty="0">
                <a:latin typeface="Caladea"/>
                <a:cs typeface="Caladea"/>
              </a:rPr>
              <a:t>make </a:t>
            </a:r>
            <a:r>
              <a:rPr sz="2000" b="1" spc="-5" dirty="0">
                <a:latin typeface="Caladea"/>
                <a:cs typeface="Caladea"/>
              </a:rPr>
              <a:t>certain  purchases </a:t>
            </a:r>
            <a:r>
              <a:rPr sz="2000" b="1" spc="-15" dirty="0">
                <a:latin typeface="Caladea"/>
                <a:cs typeface="Caladea"/>
              </a:rPr>
              <a:t>by </a:t>
            </a:r>
            <a:r>
              <a:rPr sz="2000" b="1" spc="-5" dirty="0">
                <a:latin typeface="Caladea"/>
                <a:cs typeface="Caladea"/>
              </a:rPr>
              <a:t>pointing out their inadequacies or </a:t>
            </a:r>
            <a:r>
              <a:rPr sz="2000" b="1" spc="-10" dirty="0">
                <a:latin typeface="Caladea"/>
                <a:cs typeface="Caladea"/>
              </a:rPr>
              <a:t>making </a:t>
            </a:r>
            <a:r>
              <a:rPr sz="2000" b="1" spc="-5" dirty="0">
                <a:latin typeface="Caladea"/>
                <a:cs typeface="Caladea"/>
              </a:rPr>
              <a:t>them </a:t>
            </a:r>
            <a:r>
              <a:rPr sz="2000" b="1" spc="-10" dirty="0">
                <a:latin typeface="Caladea"/>
                <a:cs typeface="Caladea"/>
              </a:rPr>
              <a:t>feel  </a:t>
            </a:r>
            <a:r>
              <a:rPr sz="2000" b="1" spc="-5" dirty="0">
                <a:latin typeface="Caladea"/>
                <a:cs typeface="Caladea"/>
              </a:rPr>
              <a:t>less perfect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10" dirty="0">
                <a:latin typeface="Caladea"/>
                <a:cs typeface="Caladea"/>
              </a:rPr>
              <a:t>more </a:t>
            </a:r>
            <a:r>
              <a:rPr sz="2000" b="1" dirty="0">
                <a:latin typeface="Caladea"/>
                <a:cs typeface="Caladea"/>
              </a:rPr>
              <a:t>dissatisfied </a:t>
            </a:r>
            <a:r>
              <a:rPr sz="2000" b="1" spc="-5" dirty="0">
                <a:latin typeface="Caladea"/>
                <a:cs typeface="Caladea"/>
              </a:rPr>
              <a:t>with their present</a:t>
            </a:r>
            <a:r>
              <a:rPr sz="2000" b="1" spc="-12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condition.</a:t>
            </a:r>
            <a:endParaRPr sz="2000" b="1" dirty="0">
              <a:latin typeface="Caladea"/>
              <a:cs typeface="Caladea"/>
            </a:endParaRPr>
          </a:p>
          <a:p>
            <a:pPr marL="584200" indent="-572135" algn="just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584835" algn="l"/>
              </a:tabLst>
            </a:pPr>
            <a:r>
              <a:rPr sz="2000" b="1" spc="-5" dirty="0">
                <a:latin typeface="Caladea"/>
                <a:cs typeface="Caladea"/>
              </a:rPr>
              <a:t>These types </a:t>
            </a:r>
            <a:r>
              <a:rPr sz="2000" b="1" dirty="0">
                <a:latin typeface="Caladea"/>
                <a:cs typeface="Caladea"/>
              </a:rPr>
              <a:t>of </a:t>
            </a:r>
            <a:r>
              <a:rPr sz="2000" b="1" spc="-15" dirty="0">
                <a:latin typeface="Caladea"/>
                <a:cs typeface="Caladea"/>
              </a:rPr>
              <a:t>advertising </a:t>
            </a:r>
            <a:r>
              <a:rPr sz="2000" b="1" spc="-5" dirty="0">
                <a:latin typeface="Caladea"/>
                <a:cs typeface="Caladea"/>
              </a:rPr>
              <a:t>appeals </a:t>
            </a:r>
            <a:r>
              <a:rPr sz="2000" b="1" spc="-10" dirty="0">
                <a:latin typeface="Caladea"/>
                <a:cs typeface="Caladea"/>
              </a:rPr>
              <a:t>are </a:t>
            </a:r>
            <a:r>
              <a:rPr sz="2000" b="1" spc="-5" dirty="0">
                <a:latin typeface="Caladea"/>
                <a:cs typeface="Caladea"/>
              </a:rPr>
              <a:t>used in cosmetic</a:t>
            </a:r>
            <a:r>
              <a:rPr sz="2000" b="1" spc="5" dirty="0">
                <a:latin typeface="Caladea"/>
                <a:cs typeface="Caladea"/>
              </a:rPr>
              <a:t> </a:t>
            </a:r>
            <a:r>
              <a:rPr sz="2000" b="1" spc="-10" dirty="0">
                <a:latin typeface="Caladea"/>
                <a:cs typeface="Caladea"/>
              </a:rPr>
              <a:t>and</a:t>
            </a:r>
            <a:endParaRPr sz="2000" b="1" dirty="0">
              <a:latin typeface="Caladea"/>
              <a:cs typeface="Caladea"/>
            </a:endParaRPr>
          </a:p>
          <a:p>
            <a:pPr marL="527685" algn="just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latin typeface="Caladea"/>
                <a:cs typeface="Caladea"/>
              </a:rPr>
              <a:t>health</a:t>
            </a:r>
            <a:r>
              <a:rPr sz="2000" b="1" spc="-3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industries.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1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2161" y="5944361"/>
            <a:ext cx="2590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625"/>
              </a:spcBef>
            </a:pPr>
            <a:r>
              <a:rPr sz="1800" b="1" i="1" spc="65" dirty="0">
                <a:latin typeface="Times New Roman"/>
                <a:cs typeface="Times New Roman"/>
              </a:rPr>
              <a:t>Adventure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1975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761" y="4877561"/>
            <a:ext cx="3733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625"/>
              </a:spcBef>
            </a:pPr>
            <a:r>
              <a:rPr sz="1800" b="1" i="1" spc="30" dirty="0">
                <a:latin typeface="Times New Roman"/>
                <a:cs typeface="Times New Roman"/>
              </a:rPr>
              <a:t>Less </a:t>
            </a:r>
            <a:r>
              <a:rPr sz="1800" b="1" i="1" spc="90" dirty="0">
                <a:latin typeface="Times New Roman"/>
                <a:cs typeface="Times New Roman"/>
              </a:rPr>
              <a:t>than </a:t>
            </a:r>
            <a:r>
              <a:rPr sz="1800" b="1" i="1" spc="55" dirty="0">
                <a:latin typeface="Times New Roman"/>
                <a:cs typeface="Times New Roman"/>
              </a:rPr>
              <a:t>Perfect</a:t>
            </a:r>
            <a:r>
              <a:rPr sz="1800" b="1" i="1" spc="-29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5713" y="1058926"/>
            <a:ext cx="405637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125" marR="5080" indent="-733425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A</a:t>
            </a:r>
            <a:r>
              <a:rPr sz="4800" spc="20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D</a:t>
            </a:r>
            <a:r>
              <a:rPr sz="4800" spc="-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VE</a:t>
            </a:r>
            <a:r>
              <a:rPr sz="4800" spc="10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R</a:t>
            </a:r>
            <a:r>
              <a:rPr sz="4800" spc="-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T</a:t>
            </a:r>
            <a:r>
              <a:rPr sz="4800" spc="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I</a:t>
            </a:r>
            <a:r>
              <a:rPr sz="4800" spc="-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S</a:t>
            </a:r>
            <a:r>
              <a:rPr sz="4800" spc="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I</a:t>
            </a:r>
            <a:r>
              <a:rPr sz="4800" spc="-5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NG  </a:t>
            </a:r>
            <a:r>
              <a:rPr sz="4800" dirty="0">
                <a:solidFill>
                  <a:srgbClr val="000000"/>
                </a:solidFill>
                <a:latin typeface="Algerian" pitchFamily="82" charset="0"/>
                <a:cs typeface="Courier New"/>
              </a:rPr>
              <a:t>APPEALS</a:t>
            </a:r>
            <a:endParaRPr sz="4800" dirty="0">
              <a:latin typeface="Algerian" pitchFamily="82" charset="0"/>
              <a:cs typeface="Courier New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457200" y="3429000"/>
            <a:ext cx="41148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6248400" y="1524000"/>
            <a:ext cx="2362200" cy="230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0"/>
            <a:ext cx="4267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685800"/>
            <a:ext cx="7693025" cy="50324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65" dirty="0">
                <a:latin typeface="Caladea"/>
                <a:cs typeface="Times New Roman"/>
              </a:rPr>
              <a:t>Romance</a:t>
            </a:r>
            <a:r>
              <a:rPr sz="2000" b="1" i="1" spc="-105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These </a:t>
            </a:r>
            <a:r>
              <a:rPr sz="2000" b="1" spc="-10" dirty="0">
                <a:latin typeface="Caladea"/>
                <a:cs typeface="Caladea"/>
              </a:rPr>
              <a:t>advertisements </a:t>
            </a:r>
            <a:r>
              <a:rPr sz="2000" b="1" spc="-5" dirty="0">
                <a:latin typeface="Caladea"/>
                <a:cs typeface="Caladea"/>
              </a:rPr>
              <a:t>display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5" dirty="0">
                <a:latin typeface="Caladea"/>
                <a:cs typeface="Caladea"/>
              </a:rPr>
              <a:t>attraction </a:t>
            </a:r>
            <a:r>
              <a:rPr sz="2000" b="1" spc="-10" dirty="0">
                <a:latin typeface="Caladea"/>
                <a:cs typeface="Caladea"/>
              </a:rPr>
              <a:t>between </a:t>
            </a:r>
            <a:r>
              <a:rPr sz="2000" b="1" dirty="0">
                <a:latin typeface="Caladea"/>
                <a:cs typeface="Caladea"/>
              </a:rPr>
              <a:t>the</a:t>
            </a:r>
            <a:r>
              <a:rPr sz="2000" b="1" spc="-85" dirty="0">
                <a:latin typeface="Caladea"/>
                <a:cs typeface="Caladea"/>
              </a:rPr>
              <a:t> </a:t>
            </a:r>
            <a:r>
              <a:rPr sz="2000" b="1" spc="-15" dirty="0">
                <a:latin typeface="Caladea"/>
                <a:cs typeface="Caladea"/>
              </a:rPr>
              <a:t>sexes.</a:t>
            </a:r>
            <a:endParaRPr sz="2000" b="1" dirty="0">
              <a:latin typeface="Caladea"/>
              <a:cs typeface="Caladea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84835" algn="l"/>
              </a:tabLst>
            </a:pPr>
            <a:r>
              <a:rPr sz="2000" b="1" dirty="0">
                <a:latin typeface="Caladea"/>
              </a:rPr>
              <a:t>	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5" dirty="0">
                <a:latin typeface="Caladea"/>
                <a:cs typeface="Caladea"/>
              </a:rPr>
              <a:t>appeal </a:t>
            </a:r>
            <a:r>
              <a:rPr sz="2000" b="1" spc="-10" dirty="0">
                <a:latin typeface="Caladea"/>
                <a:cs typeface="Caladea"/>
              </a:rPr>
              <a:t>is </a:t>
            </a:r>
            <a:r>
              <a:rPr sz="2000" b="1" spc="-5" dirty="0">
                <a:latin typeface="Caladea"/>
                <a:cs typeface="Caladea"/>
              </a:rPr>
              <a:t>used </a:t>
            </a:r>
            <a:r>
              <a:rPr sz="2000" b="1" spc="-10" dirty="0">
                <a:latin typeface="Caladea"/>
                <a:cs typeface="Caladea"/>
              </a:rPr>
              <a:t>to </a:t>
            </a:r>
            <a:r>
              <a:rPr sz="2000" b="1" spc="-5" dirty="0">
                <a:latin typeface="Caladea"/>
                <a:cs typeface="Caladea"/>
              </a:rPr>
              <a:t>signify that </a:t>
            </a:r>
            <a:r>
              <a:rPr sz="2000" b="1" spc="-15" dirty="0">
                <a:latin typeface="Caladea"/>
                <a:cs typeface="Caladea"/>
              </a:rPr>
              <a:t>buying </a:t>
            </a:r>
            <a:r>
              <a:rPr sz="2000" b="1" spc="-5" dirty="0">
                <a:latin typeface="Caladea"/>
                <a:cs typeface="Caladea"/>
              </a:rPr>
              <a:t>certain </a:t>
            </a:r>
            <a:r>
              <a:rPr sz="2000" b="1" spc="-10" dirty="0">
                <a:latin typeface="Caladea"/>
                <a:cs typeface="Caladea"/>
              </a:rPr>
              <a:t>products will  </a:t>
            </a:r>
            <a:r>
              <a:rPr sz="2000" b="1" spc="-20" dirty="0">
                <a:latin typeface="Caladea"/>
                <a:cs typeface="Caladea"/>
              </a:rPr>
              <a:t>have </a:t>
            </a:r>
            <a:r>
              <a:rPr sz="2000" b="1" dirty="0">
                <a:latin typeface="Caladea"/>
                <a:cs typeface="Caladea"/>
              </a:rPr>
              <a:t>a </a:t>
            </a:r>
            <a:r>
              <a:rPr sz="2000" b="1" spc="-15" dirty="0">
                <a:latin typeface="Caladea"/>
                <a:cs typeface="Caladea"/>
              </a:rPr>
              <a:t>positive </a:t>
            </a:r>
            <a:r>
              <a:rPr sz="2000" b="1" spc="-5" dirty="0">
                <a:latin typeface="Caladea"/>
                <a:cs typeface="Caladea"/>
              </a:rPr>
              <a:t>impact </a:t>
            </a:r>
            <a:r>
              <a:rPr sz="2000" b="1" dirty="0">
                <a:latin typeface="Caladea"/>
                <a:cs typeface="Caladea"/>
              </a:rPr>
              <a:t>on the </a:t>
            </a:r>
            <a:r>
              <a:rPr sz="2000" b="1" spc="-5" dirty="0">
                <a:latin typeface="Caladea"/>
                <a:cs typeface="Caladea"/>
              </a:rPr>
              <a:t>opposite </a:t>
            </a:r>
            <a:r>
              <a:rPr sz="2000" b="1" spc="-10" dirty="0">
                <a:latin typeface="Caladea"/>
                <a:cs typeface="Caladea"/>
              </a:rPr>
              <a:t>sex </a:t>
            </a:r>
            <a:r>
              <a:rPr sz="2000" b="1" spc="-5" dirty="0">
                <a:latin typeface="Caladea"/>
                <a:cs typeface="Caladea"/>
              </a:rPr>
              <a:t>and </a:t>
            </a:r>
            <a:r>
              <a:rPr sz="2000" b="1" spc="-15" dirty="0">
                <a:latin typeface="Caladea"/>
                <a:cs typeface="Caladea"/>
              </a:rPr>
              <a:t>improve your  </a:t>
            </a:r>
            <a:r>
              <a:rPr sz="2000" b="1" spc="-5" dirty="0">
                <a:latin typeface="Caladea"/>
                <a:cs typeface="Caladea"/>
              </a:rPr>
              <a:t>romantic </a:t>
            </a:r>
            <a:r>
              <a:rPr sz="2000" b="1" dirty="0">
                <a:latin typeface="Caladea"/>
                <a:cs typeface="Caladea"/>
              </a:rPr>
              <a:t>or </a:t>
            </a:r>
            <a:r>
              <a:rPr sz="2000" b="1" spc="-20" dirty="0">
                <a:latin typeface="Caladea"/>
                <a:cs typeface="Caladea"/>
              </a:rPr>
              <a:t>love</a:t>
            </a:r>
            <a:r>
              <a:rPr sz="2000" b="1" spc="-65" dirty="0">
                <a:latin typeface="Caladea"/>
                <a:cs typeface="Caladea"/>
              </a:rPr>
              <a:t> </a:t>
            </a:r>
            <a:r>
              <a:rPr sz="2000" b="1" spc="-10" dirty="0">
                <a:latin typeface="Caladea"/>
                <a:cs typeface="Caladea"/>
              </a:rPr>
              <a:t>life.</a:t>
            </a:r>
            <a:endParaRPr sz="2000" b="1" dirty="0">
              <a:latin typeface="Caladea"/>
              <a:cs typeface="Caladea"/>
            </a:endParaRPr>
          </a:p>
          <a:p>
            <a:pPr marL="527685" marR="6985" indent="-515620" algn="just">
              <a:lnSpc>
                <a:spcPct val="150000"/>
              </a:lnSpc>
              <a:spcBef>
                <a:spcPts val="484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15" dirty="0">
                <a:latin typeface="Caladea"/>
                <a:cs typeface="Caladea"/>
              </a:rPr>
              <a:t>Fragrances, </a:t>
            </a:r>
            <a:r>
              <a:rPr sz="2000" b="1" spc="-5" dirty="0">
                <a:latin typeface="Caladea"/>
                <a:cs typeface="Caladea"/>
              </a:rPr>
              <a:t>automobiles and other </a:t>
            </a:r>
            <a:r>
              <a:rPr sz="2000" b="1" spc="-10" dirty="0">
                <a:latin typeface="Caladea"/>
                <a:cs typeface="Caladea"/>
              </a:rPr>
              <a:t>products </a:t>
            </a:r>
            <a:r>
              <a:rPr sz="2000" b="1" spc="-5" dirty="0">
                <a:latin typeface="Caladea"/>
                <a:cs typeface="Caladea"/>
              </a:rPr>
              <a:t>use these types </a:t>
            </a:r>
            <a:r>
              <a:rPr sz="2000" b="1" spc="-10" dirty="0">
                <a:latin typeface="Caladea"/>
                <a:cs typeface="Caladea"/>
              </a:rPr>
              <a:t>of  advertising</a:t>
            </a:r>
            <a:r>
              <a:rPr sz="2000" b="1" spc="-4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appeals.</a:t>
            </a:r>
            <a:endParaRPr sz="2000" b="1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000" b="1" i="1" spc="80" dirty="0">
                <a:latin typeface="Caladea"/>
                <a:cs typeface="Times New Roman"/>
              </a:rPr>
              <a:t>Sensitivity</a:t>
            </a:r>
            <a:r>
              <a:rPr sz="2000" b="1" i="1" spc="-9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484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These </a:t>
            </a:r>
            <a:r>
              <a:rPr sz="2000" b="1" spc="-10" dirty="0">
                <a:latin typeface="Caladea"/>
                <a:cs typeface="Caladea"/>
              </a:rPr>
              <a:t>advertisements </a:t>
            </a:r>
            <a:r>
              <a:rPr sz="2000" b="1" spc="-15" dirty="0">
                <a:latin typeface="Caladea"/>
                <a:cs typeface="Caladea"/>
              </a:rPr>
              <a:t>are </a:t>
            </a:r>
            <a:r>
              <a:rPr sz="2000" b="1" spc="-5" dirty="0">
                <a:latin typeface="Caladea"/>
                <a:cs typeface="Caladea"/>
              </a:rPr>
              <a:t>used </a:t>
            </a:r>
            <a:r>
              <a:rPr sz="2000" b="1" spc="-10" dirty="0">
                <a:latin typeface="Caladea"/>
                <a:cs typeface="Caladea"/>
              </a:rPr>
              <a:t>to </a:t>
            </a:r>
            <a:r>
              <a:rPr sz="2000" b="1" spc="-20" dirty="0">
                <a:latin typeface="Caladea"/>
                <a:cs typeface="Caladea"/>
              </a:rPr>
              <a:t>drive </a:t>
            </a:r>
            <a:r>
              <a:rPr sz="2000" b="1" spc="-5" dirty="0">
                <a:latin typeface="Caladea"/>
                <a:cs typeface="Caladea"/>
              </a:rPr>
              <a:t>at and </a:t>
            </a:r>
            <a:r>
              <a:rPr sz="2000" b="1" spc="-10" dirty="0">
                <a:latin typeface="Caladea"/>
                <a:cs typeface="Caladea"/>
              </a:rPr>
              <a:t>influence </a:t>
            </a:r>
            <a:r>
              <a:rPr sz="2000" b="1" spc="-5" dirty="0">
                <a:latin typeface="Caladea"/>
                <a:cs typeface="Caladea"/>
              </a:rPr>
              <a:t>the  sensitivities </a:t>
            </a:r>
            <a:r>
              <a:rPr sz="2000" b="1" dirty="0">
                <a:latin typeface="Caladea"/>
                <a:cs typeface="Caladea"/>
              </a:rPr>
              <a:t>of</a:t>
            </a:r>
            <a:r>
              <a:rPr sz="2000" b="1" spc="-4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consumers.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657" y="6477380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419600" cy="620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6401561"/>
            <a:ext cx="3733800" cy="457200"/>
          </a:xfrm>
          <a:custGeom>
            <a:avLst/>
            <a:gdLst/>
            <a:ahLst/>
            <a:cxnLst/>
            <a:rect l="l" t="t" r="r" b="b"/>
            <a:pathLst>
              <a:path w="3733800" h="457200">
                <a:moveTo>
                  <a:pt x="0" y="457200"/>
                </a:moveTo>
                <a:lnTo>
                  <a:pt x="3733800" y="457200"/>
                </a:lnTo>
                <a:lnTo>
                  <a:pt x="3733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2941" y="6468567"/>
            <a:ext cx="178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55" dirty="0">
                <a:latin typeface="Times New Roman"/>
                <a:cs typeface="Times New Roman"/>
              </a:rPr>
              <a:t>Romance</a:t>
            </a:r>
            <a:r>
              <a:rPr sz="1800" b="1" i="1" spc="28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3503" y="2590799"/>
            <a:ext cx="4730496" cy="4267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7561" y="1981961"/>
            <a:ext cx="3733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49960">
              <a:lnSpc>
                <a:spcPct val="100000"/>
              </a:lnSpc>
              <a:spcBef>
                <a:spcPts val="620"/>
              </a:spcBef>
            </a:pPr>
            <a:r>
              <a:rPr sz="1800" b="1" i="1" spc="70" dirty="0">
                <a:latin typeface="Times New Roman"/>
                <a:cs typeface="Times New Roman"/>
              </a:rPr>
              <a:t>Sensitivity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0"/>
            <a:ext cx="685958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914400"/>
            <a:ext cx="8991600" cy="5258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20" dirty="0">
                <a:latin typeface="Caladea"/>
                <a:cs typeface="Times New Roman"/>
              </a:rPr>
              <a:t>Youth</a:t>
            </a:r>
            <a:r>
              <a:rPr sz="2000" b="1" i="1" spc="-80" dirty="0">
                <a:latin typeface="Caladea"/>
                <a:cs typeface="Times New Roman"/>
              </a:rPr>
              <a:t> </a:t>
            </a:r>
            <a:r>
              <a:rPr sz="2000" b="1" i="1" spc="70" dirty="0">
                <a:latin typeface="Caladea"/>
                <a:cs typeface="Times New Roman"/>
              </a:rPr>
              <a:t>Appeal</a:t>
            </a:r>
            <a:endParaRPr sz="2000" b="1" dirty="0">
              <a:latin typeface="Caladea"/>
              <a:cs typeface="Times New Roman"/>
            </a:endParaRPr>
          </a:p>
          <a:p>
            <a:pPr marL="527685" marR="5715" indent="-515620" algn="just">
              <a:lnSpc>
                <a:spcPct val="150100"/>
              </a:lnSpc>
              <a:spcBef>
                <a:spcPts val="475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10" dirty="0">
                <a:latin typeface="Caladea"/>
                <a:cs typeface="Caladea"/>
              </a:rPr>
              <a:t>Advertisements </a:t>
            </a:r>
            <a:r>
              <a:rPr sz="2000" b="1" dirty="0">
                <a:latin typeface="Caladea"/>
                <a:cs typeface="Caladea"/>
              </a:rPr>
              <a:t>that </a:t>
            </a:r>
            <a:r>
              <a:rPr sz="2000" b="1" spc="-10" dirty="0">
                <a:latin typeface="Caladea"/>
                <a:cs typeface="Caladea"/>
              </a:rPr>
              <a:t>reflect youth </a:t>
            </a:r>
            <a:r>
              <a:rPr sz="2000" b="1" spc="-15" dirty="0">
                <a:latin typeface="Caladea"/>
                <a:cs typeface="Caladea"/>
              </a:rPr>
              <a:t>giving </a:t>
            </a:r>
            <a:r>
              <a:rPr sz="2000" b="1" spc="-5" dirty="0">
                <a:latin typeface="Caladea"/>
                <a:cs typeface="Caladea"/>
              </a:rPr>
              <a:t>aspects </a:t>
            </a:r>
            <a:r>
              <a:rPr sz="2000" b="1" dirty="0">
                <a:latin typeface="Caladea"/>
                <a:cs typeface="Caladea"/>
              </a:rPr>
              <a:t>or </a:t>
            </a:r>
            <a:r>
              <a:rPr sz="2000" b="1" spc="-10" dirty="0">
                <a:latin typeface="Caladea"/>
                <a:cs typeface="Caladea"/>
              </a:rPr>
              <a:t>ingredients of  </a:t>
            </a:r>
            <a:r>
              <a:rPr sz="2000" b="1" spc="-5" dirty="0">
                <a:latin typeface="Caladea"/>
                <a:cs typeface="Caladea"/>
              </a:rPr>
              <a:t>products use these types of appeals. </a:t>
            </a:r>
            <a:r>
              <a:rPr sz="2000" b="1" dirty="0">
                <a:latin typeface="Caladea"/>
                <a:cs typeface="Caladea"/>
              </a:rPr>
              <a:t>Cosmetic </a:t>
            </a:r>
            <a:r>
              <a:rPr sz="2000" b="1" spc="-10" dirty="0">
                <a:latin typeface="Caladea"/>
                <a:cs typeface="Caladea"/>
              </a:rPr>
              <a:t>products </a:t>
            </a:r>
            <a:r>
              <a:rPr sz="2000" b="1" spc="-5" dirty="0">
                <a:latin typeface="Caladea"/>
                <a:cs typeface="Caladea"/>
              </a:rPr>
              <a:t>in  </a:t>
            </a:r>
            <a:r>
              <a:rPr sz="2000" b="1" dirty="0">
                <a:latin typeface="Caladea"/>
                <a:cs typeface="Caladea"/>
              </a:rPr>
              <a:t>particular </a:t>
            </a:r>
            <a:r>
              <a:rPr sz="2000" b="1" spc="-10" dirty="0">
                <a:latin typeface="Caladea"/>
                <a:cs typeface="Caladea"/>
              </a:rPr>
              <a:t>make </a:t>
            </a:r>
            <a:r>
              <a:rPr sz="2000" b="1" spc="-5" dirty="0">
                <a:latin typeface="Caladea"/>
                <a:cs typeface="Caladea"/>
              </a:rPr>
              <a:t>use </a:t>
            </a:r>
            <a:r>
              <a:rPr sz="2000" b="1" dirty="0">
                <a:latin typeface="Caladea"/>
                <a:cs typeface="Caladea"/>
              </a:rPr>
              <a:t>of </a:t>
            </a:r>
            <a:r>
              <a:rPr sz="2000" b="1" spc="-5" dirty="0">
                <a:latin typeface="Caladea"/>
                <a:cs typeface="Caladea"/>
              </a:rPr>
              <a:t>these</a:t>
            </a:r>
            <a:r>
              <a:rPr sz="2000" b="1" spc="-9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appeals.</a:t>
            </a:r>
            <a:endParaRPr sz="2000" b="1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i="1" spc="85" dirty="0">
                <a:latin typeface="Caladea"/>
                <a:cs typeface="Times New Roman"/>
              </a:rPr>
              <a:t>Endorsement</a:t>
            </a:r>
            <a:endParaRPr sz="2000" b="1" dirty="0">
              <a:latin typeface="Caladea"/>
              <a:cs typeface="Times New Roman"/>
            </a:endParaRPr>
          </a:p>
          <a:p>
            <a:pPr marL="527685" marR="5715" indent="-515620" algn="just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5" dirty="0">
                <a:latin typeface="Caladea"/>
                <a:cs typeface="Caladea"/>
              </a:rPr>
              <a:t>Celebrities and well known </a:t>
            </a:r>
            <a:r>
              <a:rPr sz="2000" b="1" spc="-10" dirty="0">
                <a:latin typeface="Caladea"/>
                <a:cs typeface="Caladea"/>
              </a:rPr>
              <a:t>personalities often </a:t>
            </a:r>
            <a:r>
              <a:rPr sz="2000" b="1" spc="-5" dirty="0">
                <a:latin typeface="Caladea"/>
                <a:cs typeface="Caladea"/>
              </a:rPr>
              <a:t>endorse certain  products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5" dirty="0">
                <a:latin typeface="Caladea"/>
                <a:cs typeface="Caladea"/>
              </a:rPr>
              <a:t>their pitching </a:t>
            </a:r>
            <a:r>
              <a:rPr sz="2000" b="1" dirty="0">
                <a:latin typeface="Caladea"/>
                <a:cs typeface="Caladea"/>
              </a:rPr>
              <a:t>can </a:t>
            </a:r>
            <a:r>
              <a:rPr sz="2000" b="1" spc="-5" dirty="0">
                <a:latin typeface="Caladea"/>
                <a:cs typeface="Caladea"/>
              </a:rPr>
              <a:t>help </a:t>
            </a:r>
            <a:r>
              <a:rPr sz="2000" b="1" spc="-15" dirty="0">
                <a:latin typeface="Caladea"/>
                <a:cs typeface="Caladea"/>
              </a:rPr>
              <a:t>drive </a:t>
            </a:r>
            <a:r>
              <a:rPr sz="2000" b="1" dirty="0">
                <a:latin typeface="Caladea"/>
                <a:cs typeface="Caladea"/>
              </a:rPr>
              <a:t>the</a:t>
            </a:r>
            <a:r>
              <a:rPr sz="2000" b="1" spc="-14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sales.</a:t>
            </a:r>
            <a:endParaRPr sz="2000" b="1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b="1" i="1" spc="60" dirty="0">
                <a:latin typeface="Caladea"/>
                <a:cs typeface="Times New Roman"/>
              </a:rPr>
              <a:t>Play </a:t>
            </a:r>
            <a:r>
              <a:rPr sz="2000" b="1" i="1" spc="65" dirty="0">
                <a:latin typeface="Caladea"/>
                <a:cs typeface="Times New Roman"/>
              </a:rPr>
              <a:t>on</a:t>
            </a:r>
            <a:r>
              <a:rPr sz="2000" b="1" i="1" spc="-204" dirty="0">
                <a:latin typeface="Caladea"/>
                <a:cs typeface="Times New Roman"/>
              </a:rPr>
              <a:t> </a:t>
            </a:r>
            <a:r>
              <a:rPr sz="2000" b="1" i="1" spc="80" dirty="0">
                <a:latin typeface="Caladea"/>
                <a:cs typeface="Times New Roman"/>
              </a:rPr>
              <a:t>Words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484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spc="-10" dirty="0">
                <a:latin typeface="Caladea"/>
                <a:cs typeface="Caladea"/>
              </a:rPr>
              <a:t>Advertisements </a:t>
            </a:r>
            <a:r>
              <a:rPr sz="2000" b="1" spc="-5" dirty="0">
                <a:latin typeface="Caladea"/>
                <a:cs typeface="Caladea"/>
              </a:rPr>
              <a:t>also </a:t>
            </a:r>
            <a:r>
              <a:rPr sz="2000" b="1" spc="-10" dirty="0">
                <a:latin typeface="Caladea"/>
                <a:cs typeface="Caladea"/>
              </a:rPr>
              <a:t>make </a:t>
            </a:r>
            <a:r>
              <a:rPr sz="2000" b="1" spc="-20" dirty="0">
                <a:latin typeface="Caladea"/>
                <a:cs typeface="Caladea"/>
              </a:rPr>
              <a:t>effective </a:t>
            </a:r>
            <a:r>
              <a:rPr sz="2000" b="1" spc="-5" dirty="0">
                <a:latin typeface="Caladea"/>
                <a:cs typeface="Caladea"/>
              </a:rPr>
              <a:t>use of catch </a:t>
            </a:r>
            <a:r>
              <a:rPr sz="2000" b="1" spc="-10" dirty="0">
                <a:latin typeface="Caladea"/>
                <a:cs typeface="Caladea"/>
              </a:rPr>
              <a:t>phrases to </a:t>
            </a:r>
            <a:r>
              <a:rPr sz="2000" b="1" spc="-20" dirty="0">
                <a:latin typeface="Caladea"/>
                <a:cs typeface="Caladea"/>
              </a:rPr>
              <a:t>convey 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5" dirty="0">
                <a:latin typeface="Caladea"/>
                <a:cs typeface="Caladea"/>
              </a:rPr>
              <a:t>message. Such appeals help </a:t>
            </a:r>
            <a:r>
              <a:rPr sz="2000" b="1" spc="-10" dirty="0">
                <a:latin typeface="Caladea"/>
                <a:cs typeface="Caladea"/>
              </a:rPr>
              <a:t>in </a:t>
            </a:r>
            <a:r>
              <a:rPr sz="2000" b="1" spc="-15" dirty="0">
                <a:latin typeface="Caladea"/>
                <a:cs typeface="Caladea"/>
              </a:rPr>
              <a:t>brand </a:t>
            </a:r>
            <a:r>
              <a:rPr sz="2000" b="1" spc="-5" dirty="0">
                <a:latin typeface="Caladea"/>
                <a:cs typeface="Caladea"/>
              </a:rPr>
              <a:t>recognition </a:t>
            </a:r>
            <a:r>
              <a:rPr sz="2000" b="1" dirty="0">
                <a:latin typeface="Caladea"/>
                <a:cs typeface="Caladea"/>
              </a:rPr>
              <a:t>and </a:t>
            </a:r>
            <a:r>
              <a:rPr sz="2000" b="1" spc="-5" dirty="0">
                <a:latin typeface="Caladea"/>
                <a:cs typeface="Caladea"/>
              </a:rPr>
              <a:t>recall  </a:t>
            </a:r>
            <a:r>
              <a:rPr sz="2000" b="1" dirty="0">
                <a:latin typeface="Caladea"/>
                <a:cs typeface="Caladea"/>
              </a:rPr>
              <a:t>and can </a:t>
            </a:r>
            <a:r>
              <a:rPr sz="2000" b="1" spc="-5" dirty="0">
                <a:latin typeface="Caladea"/>
                <a:cs typeface="Caladea"/>
              </a:rPr>
              <a:t>be quite </a:t>
            </a:r>
            <a:r>
              <a:rPr sz="2000" b="1" dirty="0">
                <a:latin typeface="Caladea"/>
                <a:cs typeface="Caladea"/>
              </a:rPr>
              <a:t>popular </a:t>
            </a:r>
            <a:r>
              <a:rPr sz="2000" b="1" spc="-5" dirty="0">
                <a:latin typeface="Caladea"/>
                <a:cs typeface="Caladea"/>
              </a:rPr>
              <a:t>with </a:t>
            </a:r>
            <a:r>
              <a:rPr sz="2000" b="1" dirty="0">
                <a:latin typeface="Caladea"/>
                <a:cs typeface="Caladea"/>
              </a:rPr>
              <a:t>the </a:t>
            </a:r>
            <a:r>
              <a:rPr sz="2000" b="1" spc="-5" dirty="0">
                <a:latin typeface="Caladea"/>
                <a:cs typeface="Caladea"/>
              </a:rPr>
              <a:t>youth in</a:t>
            </a:r>
            <a:r>
              <a:rPr sz="2000" b="1" spc="-170" dirty="0">
                <a:latin typeface="Caladea"/>
                <a:cs typeface="Caladea"/>
              </a:rPr>
              <a:t> </a:t>
            </a:r>
            <a:r>
              <a:rPr sz="2000" b="1" spc="-20" dirty="0">
                <a:latin typeface="Caladea"/>
                <a:cs typeface="Caladea"/>
              </a:rPr>
              <a:t>particular.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657" y="6477380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886200" cy="550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162" y="5715761"/>
            <a:ext cx="3733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165860">
              <a:lnSpc>
                <a:spcPct val="100000"/>
              </a:lnSpc>
              <a:spcBef>
                <a:spcPts val="625"/>
              </a:spcBef>
            </a:pPr>
            <a:r>
              <a:rPr sz="1800" b="1" i="1" spc="15" dirty="0">
                <a:latin typeface="Times New Roman"/>
                <a:cs typeface="Times New Roman"/>
              </a:rPr>
              <a:t>Youth</a:t>
            </a:r>
            <a:r>
              <a:rPr sz="1800" b="1" i="1" spc="33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990598"/>
            <a:ext cx="5181599" cy="5867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6561" y="381761"/>
            <a:ext cx="3733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615"/>
              </a:spcBef>
            </a:pPr>
            <a:r>
              <a:rPr sz="1800" b="1" i="1" spc="70" dirty="0">
                <a:latin typeface="Times New Roman"/>
                <a:cs typeface="Times New Roman"/>
              </a:rPr>
              <a:t>Endorsement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1561" y="6401561"/>
            <a:ext cx="3733800" cy="457200"/>
          </a:xfrm>
          <a:custGeom>
            <a:avLst/>
            <a:gdLst/>
            <a:ahLst/>
            <a:cxnLst/>
            <a:rect l="l" t="t" r="r" b="b"/>
            <a:pathLst>
              <a:path w="3733800" h="457200">
                <a:moveTo>
                  <a:pt x="0" y="457200"/>
                </a:moveTo>
                <a:lnTo>
                  <a:pt x="3733800" y="457200"/>
                </a:lnTo>
                <a:lnTo>
                  <a:pt x="3733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14750" y="6468567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50" dirty="0">
                <a:latin typeface="Times New Roman"/>
                <a:cs typeface="Times New Roman"/>
              </a:rPr>
              <a:t>Play </a:t>
            </a:r>
            <a:r>
              <a:rPr sz="1800" b="1" i="1" spc="55" dirty="0">
                <a:latin typeface="Times New Roman"/>
                <a:cs typeface="Times New Roman"/>
              </a:rPr>
              <a:t>on</a:t>
            </a:r>
            <a:r>
              <a:rPr sz="1800" b="1" i="1" spc="-225" dirty="0">
                <a:latin typeface="Times New Roman"/>
                <a:cs typeface="Times New Roman"/>
              </a:rPr>
              <a:t> </a:t>
            </a:r>
            <a:r>
              <a:rPr sz="1800" b="1" i="1" spc="70" dirty="0">
                <a:latin typeface="Times New Roman"/>
                <a:cs typeface="Times New Roman"/>
              </a:rPr>
              <a:t>Words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8686800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685958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latin typeface="Algerian" pitchFamily="82" charset="0"/>
              </a:rPr>
              <a:t>Advertising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" y="762000"/>
            <a:ext cx="8839200" cy="5590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ladea"/>
                <a:cs typeface="Times New Roman"/>
              </a:rPr>
              <a:t>Statistics</a:t>
            </a:r>
            <a:endParaRPr sz="2000" b="1" dirty="0">
              <a:latin typeface="Caladea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spcBef>
                <a:spcPts val="1595"/>
              </a:spcBef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sz="2000" b="1" dirty="0">
                <a:latin typeface="Caladea"/>
                <a:cs typeface="Caladea"/>
              </a:rPr>
              <a:t>Advertisements also use statistics and figures to display aspects of</a:t>
            </a:r>
            <a:r>
              <a:rPr lang="en-US" sz="2000" b="1" dirty="0">
                <a:latin typeface="Caladea"/>
                <a:cs typeface="Caladea"/>
              </a:rPr>
              <a:t> </a:t>
            </a:r>
            <a:r>
              <a:rPr sz="2000" b="1" dirty="0">
                <a:latin typeface="Caladea"/>
                <a:cs typeface="Caladea"/>
              </a:rPr>
              <a:t>the product and its popularity in particular.</a:t>
            </a:r>
          </a:p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000" b="1" i="1" dirty="0">
                <a:latin typeface="Caladea"/>
                <a:cs typeface="Times New Roman"/>
              </a:rPr>
              <a:t>Plain Appeal</a:t>
            </a:r>
            <a:endParaRPr sz="2000" b="1" dirty="0">
              <a:latin typeface="Caladea"/>
              <a:cs typeface="Times New Roman"/>
            </a:endParaRPr>
          </a:p>
          <a:p>
            <a:pPr marL="527685" marR="8890" indent="-515620" algn="just">
              <a:lnSpc>
                <a:spcPct val="150000"/>
              </a:lnSpc>
              <a:spcBef>
                <a:spcPts val="455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dirty="0">
                <a:latin typeface="Caladea"/>
                <a:cs typeface="Caladea"/>
              </a:rPr>
              <a:t>These advertisements use every day aspects of life and appeal to  ordinary people regarding the use of a product or service.</a:t>
            </a:r>
          </a:p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000" b="1" i="1" dirty="0">
                <a:latin typeface="Caladea"/>
                <a:cs typeface="Times New Roman"/>
              </a:rPr>
              <a:t>Bandwagon Appeal</a:t>
            </a:r>
            <a:endParaRPr sz="2000" b="1" dirty="0">
              <a:latin typeface="Caladea"/>
              <a:cs typeface="Times New Roman"/>
            </a:endParaRPr>
          </a:p>
          <a:p>
            <a:pPr marL="527685" marR="5080" indent="-515620" algn="just">
              <a:lnSpc>
                <a:spcPct val="150100"/>
              </a:lnSpc>
              <a:spcBef>
                <a:spcPts val="450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dirty="0">
                <a:latin typeface="Caladea"/>
                <a:cs typeface="Caladea"/>
              </a:rPr>
              <a:t>This type of advertising appeal is meant to signify that since  everybody is doing something you should be a part of the crowd as  well.</a:t>
            </a:r>
          </a:p>
          <a:p>
            <a:pPr marL="527685" marR="5080" indent="-515620" algn="just">
              <a:lnSpc>
                <a:spcPct val="150000"/>
              </a:lnSpc>
              <a:spcBef>
                <a:spcPts val="459"/>
              </a:spcBef>
              <a:buFont typeface="Wingdings"/>
              <a:buChar char=""/>
              <a:tabLst>
                <a:tab pos="528320" algn="l"/>
              </a:tabLst>
            </a:pPr>
            <a:r>
              <a:rPr sz="2000" b="1" dirty="0">
                <a:latin typeface="Caladea"/>
                <a:cs typeface="Caladea"/>
              </a:rPr>
              <a:t>It appeals towards the popularity aspect or coolness aspect of a  person using a particular product or service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657" y="6477380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23332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6562" y="2743961"/>
            <a:ext cx="3733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i="1" spc="75" dirty="0">
                <a:latin typeface="Times New Roman"/>
                <a:cs typeface="Times New Roman"/>
              </a:rPr>
              <a:t>Statistics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60008" y="0"/>
            <a:ext cx="2983991" cy="367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961" y="3886961"/>
            <a:ext cx="3733800" cy="457200"/>
          </a:xfrm>
          <a:custGeom>
            <a:avLst/>
            <a:gdLst/>
            <a:ahLst/>
            <a:cxnLst/>
            <a:rect l="l" t="t" r="r" b="b"/>
            <a:pathLst>
              <a:path w="3733800" h="457200">
                <a:moveTo>
                  <a:pt x="0" y="457200"/>
                </a:moveTo>
                <a:lnTo>
                  <a:pt x="3733799" y="457200"/>
                </a:lnTo>
                <a:lnTo>
                  <a:pt x="373379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13652" y="3953636"/>
            <a:ext cx="1329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45" dirty="0">
                <a:latin typeface="Times New Roman"/>
                <a:cs typeface="Times New Roman"/>
              </a:rPr>
              <a:t>Plain</a:t>
            </a:r>
            <a:r>
              <a:rPr sz="1800" b="1" i="1" spc="-11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429000"/>
            <a:ext cx="4457700" cy="3209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6161" y="6172961"/>
            <a:ext cx="3733800" cy="457200"/>
          </a:xfrm>
          <a:custGeom>
            <a:avLst/>
            <a:gdLst/>
            <a:ahLst/>
            <a:cxnLst/>
            <a:rect l="l" t="t" r="r" b="b"/>
            <a:pathLst>
              <a:path w="3733800" h="457200">
                <a:moveTo>
                  <a:pt x="3733799" y="0"/>
                </a:moveTo>
                <a:lnTo>
                  <a:pt x="0" y="0"/>
                </a:lnTo>
                <a:lnTo>
                  <a:pt x="0" y="457200"/>
                </a:lnTo>
                <a:lnTo>
                  <a:pt x="3733799" y="457200"/>
                </a:lnTo>
                <a:lnTo>
                  <a:pt x="3733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6161" y="6172961"/>
            <a:ext cx="37338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625"/>
              </a:spcBef>
            </a:pPr>
            <a:r>
              <a:rPr sz="1800" b="1" i="1" spc="80" dirty="0">
                <a:latin typeface="Times New Roman"/>
                <a:cs typeface="Times New Roman"/>
              </a:rPr>
              <a:t>Bandwagon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342838"/>
            <a:ext cx="5181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lgerian" pitchFamily="82" charset="0"/>
                <a:cs typeface="Arial"/>
              </a:rPr>
              <a:t>Advertising Appeals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94976"/>
            <a:ext cx="8228330" cy="50436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 algn="just">
              <a:lnSpc>
                <a:spcPct val="130100"/>
              </a:lnSpc>
              <a:spcBef>
                <a:spcPts val="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5" dirty="0">
                <a:latin typeface="Caladea"/>
                <a:cs typeface="Caladea"/>
              </a:rPr>
              <a:t>Advertising </a:t>
            </a:r>
            <a:r>
              <a:rPr sz="2400" b="1" spc="-5" dirty="0">
                <a:latin typeface="Caladea"/>
                <a:cs typeface="Caladea"/>
              </a:rPr>
              <a:t>appeals </a:t>
            </a:r>
            <a:r>
              <a:rPr sz="2400" b="1" dirty="0">
                <a:latin typeface="Caladea"/>
                <a:cs typeface="Caladea"/>
              </a:rPr>
              <a:t>aim </a:t>
            </a:r>
            <a:r>
              <a:rPr sz="2400" b="1" spc="-15" dirty="0">
                <a:latin typeface="Caladea"/>
                <a:cs typeface="Caladea"/>
              </a:rPr>
              <a:t>to </a:t>
            </a:r>
            <a:r>
              <a:rPr sz="2400" b="1" dirty="0">
                <a:latin typeface="Caladea"/>
                <a:cs typeface="Caladea"/>
              </a:rPr>
              <a:t>influence </a:t>
            </a:r>
            <a:r>
              <a:rPr sz="2400" b="1" spc="-5" dirty="0">
                <a:latin typeface="Caladea"/>
                <a:cs typeface="Caladea"/>
              </a:rPr>
              <a:t>the </a:t>
            </a:r>
            <a:r>
              <a:rPr sz="2400" b="1" spc="-35" dirty="0">
                <a:latin typeface="Caladea"/>
                <a:cs typeface="Caladea"/>
              </a:rPr>
              <a:t>way </a:t>
            </a:r>
            <a:r>
              <a:rPr sz="2400" b="1" dirty="0">
                <a:latin typeface="Caladea"/>
                <a:cs typeface="Caladea"/>
              </a:rPr>
              <a:t>consumers  view </a:t>
            </a:r>
            <a:r>
              <a:rPr sz="2400" b="1" spc="-15" dirty="0">
                <a:latin typeface="Caladea"/>
                <a:cs typeface="Caladea"/>
              </a:rPr>
              <a:t>themselves </a:t>
            </a:r>
            <a:r>
              <a:rPr sz="2400" b="1" dirty="0">
                <a:latin typeface="Caladea"/>
                <a:cs typeface="Caladea"/>
              </a:rPr>
              <a:t>and </a:t>
            </a:r>
            <a:r>
              <a:rPr sz="2400" b="1" spc="-10" dirty="0">
                <a:latin typeface="Caladea"/>
                <a:cs typeface="Caladea"/>
              </a:rPr>
              <a:t>how buying </a:t>
            </a:r>
            <a:r>
              <a:rPr sz="2400" b="1" dirty="0">
                <a:latin typeface="Caladea"/>
                <a:cs typeface="Caladea"/>
              </a:rPr>
              <a:t>certain </a:t>
            </a:r>
            <a:r>
              <a:rPr sz="2400" b="1" spc="-10" dirty="0">
                <a:latin typeface="Caladea"/>
                <a:cs typeface="Caladea"/>
              </a:rPr>
              <a:t>products </a:t>
            </a:r>
            <a:r>
              <a:rPr sz="2400" b="1" dirty="0">
                <a:latin typeface="Caladea"/>
                <a:cs typeface="Caladea"/>
              </a:rPr>
              <a:t>can  </a:t>
            </a:r>
            <a:r>
              <a:rPr sz="2400" b="1" spc="-30" dirty="0">
                <a:latin typeface="Caladea"/>
                <a:cs typeface="Caladea"/>
              </a:rPr>
              <a:t>prove </a:t>
            </a:r>
            <a:r>
              <a:rPr sz="2400" b="1" spc="-15" dirty="0">
                <a:latin typeface="Caladea"/>
                <a:cs typeface="Caladea"/>
              </a:rPr>
              <a:t>to </a:t>
            </a:r>
            <a:r>
              <a:rPr sz="2400" b="1" spc="-5" dirty="0">
                <a:latin typeface="Caladea"/>
                <a:cs typeface="Caladea"/>
              </a:rPr>
              <a:t>be beneficial </a:t>
            </a:r>
            <a:r>
              <a:rPr sz="2400" b="1" spc="-10" dirty="0">
                <a:latin typeface="Caladea"/>
                <a:cs typeface="Caladea"/>
              </a:rPr>
              <a:t>for</a:t>
            </a:r>
            <a:r>
              <a:rPr sz="2400" b="1" spc="15" dirty="0">
                <a:latin typeface="Caladea"/>
                <a:cs typeface="Caladea"/>
              </a:rPr>
              <a:t> </a:t>
            </a:r>
            <a:r>
              <a:rPr sz="2400" b="1" spc="-5" dirty="0">
                <a:latin typeface="Caladea"/>
                <a:cs typeface="Caladea"/>
              </a:rPr>
              <a:t>them.</a:t>
            </a:r>
            <a:endParaRPr sz="2400" b="1" dirty="0">
              <a:latin typeface="Caladea"/>
              <a:cs typeface="Caladea"/>
            </a:endParaRPr>
          </a:p>
          <a:p>
            <a:pPr marL="355600" marR="6350" indent="-343535" algn="just">
              <a:lnSpc>
                <a:spcPct val="13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Caladea"/>
                <a:cs typeface="Caladea"/>
              </a:rPr>
              <a:t>The </a:t>
            </a:r>
            <a:r>
              <a:rPr sz="2400" b="1" dirty="0">
                <a:latin typeface="Caladea"/>
                <a:cs typeface="Caladea"/>
              </a:rPr>
              <a:t>message </a:t>
            </a:r>
            <a:r>
              <a:rPr sz="2400" b="1" spc="-20" dirty="0">
                <a:latin typeface="Caladea"/>
                <a:cs typeface="Caladea"/>
              </a:rPr>
              <a:t>conveyed </a:t>
            </a:r>
            <a:r>
              <a:rPr sz="2400" b="1" spc="-10" dirty="0">
                <a:latin typeface="Caladea"/>
                <a:cs typeface="Caladea"/>
              </a:rPr>
              <a:t>through advertising </a:t>
            </a:r>
            <a:r>
              <a:rPr sz="2400" b="1" spc="-5" dirty="0">
                <a:latin typeface="Caladea"/>
                <a:cs typeface="Caladea"/>
              </a:rPr>
              <a:t>appeals  </a:t>
            </a:r>
            <a:r>
              <a:rPr sz="2400" b="1" dirty="0">
                <a:latin typeface="Caladea"/>
                <a:cs typeface="Caladea"/>
              </a:rPr>
              <a:t>influences </a:t>
            </a:r>
            <a:r>
              <a:rPr sz="2400" b="1" spc="-5" dirty="0">
                <a:latin typeface="Caladea"/>
                <a:cs typeface="Caladea"/>
              </a:rPr>
              <a:t>the </a:t>
            </a:r>
            <a:r>
              <a:rPr sz="2400" b="1" spc="-10" dirty="0">
                <a:latin typeface="Caladea"/>
                <a:cs typeface="Caladea"/>
              </a:rPr>
              <a:t>purchasing </a:t>
            </a:r>
            <a:r>
              <a:rPr sz="2400" b="1" dirty="0">
                <a:latin typeface="Caladea"/>
                <a:cs typeface="Caladea"/>
              </a:rPr>
              <a:t>decisions </a:t>
            </a:r>
            <a:r>
              <a:rPr sz="2400" b="1" spc="-5" dirty="0">
                <a:latin typeface="Caladea"/>
                <a:cs typeface="Caladea"/>
              </a:rPr>
              <a:t>of consumers.</a:t>
            </a:r>
            <a:endParaRPr sz="2400" b="1" dirty="0">
              <a:latin typeface="Caladea"/>
              <a:cs typeface="Caladea"/>
            </a:endParaRPr>
          </a:p>
          <a:p>
            <a:pPr marL="355600" marR="7620" indent="-343535" algn="just">
              <a:lnSpc>
                <a:spcPct val="13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5" dirty="0">
                <a:latin typeface="Caladea"/>
                <a:cs typeface="Caladea"/>
              </a:rPr>
              <a:t>Advertising </a:t>
            </a:r>
            <a:r>
              <a:rPr sz="2400" b="1" spc="-5" dirty="0">
                <a:latin typeface="Caladea"/>
                <a:cs typeface="Caladea"/>
              </a:rPr>
              <a:t>uses appeals </a:t>
            </a:r>
            <a:r>
              <a:rPr sz="2400" b="1" dirty="0">
                <a:latin typeface="Caladea"/>
                <a:cs typeface="Caladea"/>
              </a:rPr>
              <a:t>as a </a:t>
            </a:r>
            <a:r>
              <a:rPr sz="2400" b="1" spc="-25" dirty="0">
                <a:latin typeface="Caladea"/>
                <a:cs typeface="Caladea"/>
              </a:rPr>
              <a:t>way </a:t>
            </a:r>
            <a:r>
              <a:rPr sz="2400" b="1" spc="-5" dirty="0">
                <a:latin typeface="Caladea"/>
                <a:cs typeface="Caladea"/>
              </a:rPr>
              <a:t>of persuading people  </a:t>
            </a:r>
            <a:r>
              <a:rPr sz="2400" b="1" spc="-15" dirty="0">
                <a:latin typeface="Caladea"/>
                <a:cs typeface="Caladea"/>
              </a:rPr>
              <a:t>to </a:t>
            </a:r>
            <a:r>
              <a:rPr sz="2400" b="1" spc="-25" dirty="0">
                <a:latin typeface="Caladea"/>
                <a:cs typeface="Caladea"/>
              </a:rPr>
              <a:t>buy </a:t>
            </a:r>
            <a:r>
              <a:rPr sz="2400" b="1" dirty="0">
                <a:latin typeface="Caladea"/>
                <a:cs typeface="Caladea"/>
              </a:rPr>
              <a:t>certain</a:t>
            </a:r>
            <a:r>
              <a:rPr sz="2400" b="1" spc="10" dirty="0">
                <a:latin typeface="Caladea"/>
                <a:cs typeface="Caladea"/>
              </a:rPr>
              <a:t> </a:t>
            </a:r>
            <a:r>
              <a:rPr sz="2400" b="1" spc="-10" dirty="0">
                <a:latin typeface="Caladea"/>
                <a:cs typeface="Caladea"/>
              </a:rPr>
              <a:t>products.</a:t>
            </a:r>
            <a:endParaRPr sz="2400" b="1" dirty="0">
              <a:latin typeface="Caladea"/>
              <a:cs typeface="Caladea"/>
            </a:endParaRPr>
          </a:p>
          <a:p>
            <a:pPr marL="355600" marR="5080" indent="-343535" algn="just">
              <a:lnSpc>
                <a:spcPct val="13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0" dirty="0">
                <a:latin typeface="Caladea"/>
                <a:cs typeface="Caladea"/>
              </a:rPr>
              <a:t>Advertising </a:t>
            </a:r>
            <a:r>
              <a:rPr sz="2400" b="1" spc="-5" dirty="0">
                <a:latin typeface="Caladea"/>
                <a:cs typeface="Caladea"/>
              </a:rPr>
              <a:t>appeals </a:t>
            </a:r>
            <a:r>
              <a:rPr sz="2400" b="1" spc="-15" dirty="0">
                <a:latin typeface="Caladea"/>
                <a:cs typeface="Caladea"/>
              </a:rPr>
              <a:t>are </a:t>
            </a:r>
            <a:r>
              <a:rPr sz="2400" b="1" dirty="0">
                <a:latin typeface="Caladea"/>
                <a:cs typeface="Caladea"/>
              </a:rPr>
              <a:t>designed in a </a:t>
            </a:r>
            <a:r>
              <a:rPr sz="2400" b="1" spc="-30" dirty="0">
                <a:latin typeface="Caladea"/>
                <a:cs typeface="Caladea"/>
              </a:rPr>
              <a:t>way </a:t>
            </a:r>
            <a:r>
              <a:rPr sz="2400" b="1" spc="-5" dirty="0">
                <a:latin typeface="Caladea"/>
                <a:cs typeface="Caladea"/>
              </a:rPr>
              <a:t>so </a:t>
            </a:r>
            <a:r>
              <a:rPr sz="2400" b="1" dirty="0">
                <a:latin typeface="Caladea"/>
                <a:cs typeface="Caladea"/>
              </a:rPr>
              <a:t>as </a:t>
            </a:r>
            <a:r>
              <a:rPr sz="2400" b="1" spc="-15" dirty="0">
                <a:latin typeface="Caladea"/>
                <a:cs typeface="Caladea"/>
              </a:rPr>
              <a:t>to </a:t>
            </a:r>
            <a:r>
              <a:rPr sz="2400" b="1" spc="-10" dirty="0">
                <a:latin typeface="Caladea"/>
                <a:cs typeface="Caladea"/>
              </a:rPr>
              <a:t>create  </a:t>
            </a:r>
            <a:r>
              <a:rPr sz="2400" b="1" dirty="0">
                <a:latin typeface="Caladea"/>
                <a:cs typeface="Caladea"/>
              </a:rPr>
              <a:t>a </a:t>
            </a:r>
            <a:r>
              <a:rPr sz="2400" b="1" spc="-15" dirty="0">
                <a:latin typeface="Caladea"/>
                <a:cs typeface="Caladea"/>
              </a:rPr>
              <a:t>positive </a:t>
            </a:r>
            <a:r>
              <a:rPr sz="2400" b="1" dirty="0">
                <a:latin typeface="Caladea"/>
                <a:cs typeface="Caladea"/>
              </a:rPr>
              <a:t>image </a:t>
            </a:r>
            <a:r>
              <a:rPr sz="2400" b="1" spc="-5" dirty="0">
                <a:latin typeface="Caladea"/>
                <a:cs typeface="Caladea"/>
              </a:rPr>
              <a:t>of </a:t>
            </a:r>
            <a:r>
              <a:rPr sz="2400" b="1" spc="-10" dirty="0">
                <a:latin typeface="Caladea"/>
                <a:cs typeface="Caladea"/>
              </a:rPr>
              <a:t>the </a:t>
            </a:r>
            <a:r>
              <a:rPr sz="2400" b="1" spc="-5" dirty="0">
                <a:latin typeface="Caladea"/>
                <a:cs typeface="Caladea"/>
              </a:rPr>
              <a:t>individuals who use certain  </a:t>
            </a:r>
            <a:r>
              <a:rPr sz="2400" b="1" spc="-10" dirty="0">
                <a:latin typeface="Caladea"/>
                <a:cs typeface="Caladea"/>
              </a:rPr>
              <a:t>products.</a:t>
            </a:r>
            <a:endParaRPr sz="24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94147"/>
            <a:ext cx="61311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>
                <a:latin typeface="Algerian" pitchFamily="82" charset="0"/>
              </a:rPr>
              <a:t>Types </a:t>
            </a:r>
            <a:r>
              <a:rPr spc="-55" dirty="0">
                <a:latin typeface="Algerian" pitchFamily="82" charset="0"/>
              </a:rPr>
              <a:t>of </a:t>
            </a:r>
            <a:r>
              <a:rPr spc="-100" dirty="0">
                <a:latin typeface="Algerian" pitchFamily="82" charset="0"/>
              </a:rPr>
              <a:t>Advertising</a:t>
            </a:r>
            <a:r>
              <a:rPr spc="40" dirty="0">
                <a:latin typeface="Algerian" pitchFamily="82" charset="0"/>
              </a:rPr>
              <a:t> </a:t>
            </a:r>
            <a:r>
              <a:rPr spc="-125" dirty="0">
                <a:latin typeface="Algerian" pitchFamily="82" charset="0"/>
              </a:rPr>
              <a:t>Appeals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914400"/>
            <a:ext cx="3420745" cy="57881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900" b="1" spc="-10" dirty="0">
                <a:latin typeface="Caladea"/>
                <a:cs typeface="Caladea"/>
              </a:rPr>
              <a:t>Emotional</a:t>
            </a:r>
            <a:r>
              <a:rPr sz="1900" b="1" spc="-15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1498600" lvl="1" indent="-572135">
              <a:lnSpc>
                <a:spcPct val="100000"/>
              </a:lnSpc>
              <a:spcBef>
                <a:spcPts val="1370"/>
              </a:spcBef>
              <a:buAutoNum type="alphaLcParenR"/>
              <a:tabLst>
                <a:tab pos="1498600" algn="l"/>
                <a:tab pos="1499235" algn="l"/>
              </a:tabLst>
            </a:pPr>
            <a:r>
              <a:rPr sz="1900" b="1" spc="-10" dirty="0">
                <a:latin typeface="Caladea"/>
                <a:cs typeface="Caladea"/>
              </a:rPr>
              <a:t>Personal</a:t>
            </a:r>
            <a:r>
              <a:rPr sz="1900" b="1" spc="-20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1498600" lvl="1" indent="-572135">
              <a:lnSpc>
                <a:spcPct val="100000"/>
              </a:lnSpc>
              <a:spcBef>
                <a:spcPts val="1365"/>
              </a:spcBef>
              <a:buAutoNum type="alphaLcParenR"/>
              <a:tabLst>
                <a:tab pos="1498600" algn="l"/>
                <a:tab pos="1499235" algn="l"/>
              </a:tabLst>
            </a:pPr>
            <a:r>
              <a:rPr sz="1900" b="1" spc="-5" dirty="0">
                <a:latin typeface="Caladea"/>
                <a:cs typeface="Caladea"/>
              </a:rPr>
              <a:t>Social</a:t>
            </a:r>
            <a:r>
              <a:rPr sz="1900" b="1" spc="-25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1498600" lvl="1" indent="-572135">
              <a:lnSpc>
                <a:spcPct val="100000"/>
              </a:lnSpc>
              <a:spcBef>
                <a:spcPts val="1370"/>
              </a:spcBef>
              <a:buAutoNum type="alphaLcParenR"/>
              <a:tabLst>
                <a:tab pos="1498600" algn="l"/>
                <a:tab pos="1499235" algn="l"/>
              </a:tabLst>
            </a:pPr>
            <a:r>
              <a:rPr sz="1900" b="1" spc="-20" dirty="0">
                <a:latin typeface="Caladea"/>
                <a:cs typeface="Caladea"/>
              </a:rPr>
              <a:t>Fear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1498600" lvl="1" indent="-572135">
              <a:lnSpc>
                <a:spcPct val="100000"/>
              </a:lnSpc>
              <a:spcBef>
                <a:spcPts val="1370"/>
              </a:spcBef>
              <a:buAutoNum type="alphaLcParenR"/>
              <a:tabLst>
                <a:tab pos="1498600" algn="l"/>
                <a:tab pos="1499235" algn="l"/>
              </a:tabLst>
            </a:pPr>
            <a:r>
              <a:rPr sz="1900" b="1" spc="-10" dirty="0">
                <a:latin typeface="Caladea"/>
                <a:cs typeface="Caladea"/>
              </a:rPr>
              <a:t>Humor</a:t>
            </a:r>
            <a:r>
              <a:rPr sz="1900" b="1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5" dirty="0">
                <a:latin typeface="Caladea"/>
                <a:cs typeface="Caladea"/>
              </a:rPr>
              <a:t>Sex</a:t>
            </a:r>
            <a:r>
              <a:rPr sz="1900" b="1" spc="-10" dirty="0">
                <a:latin typeface="Caladea"/>
                <a:cs typeface="Caladea"/>
              </a:rPr>
              <a:t> 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0" dirty="0">
                <a:latin typeface="Caladea"/>
                <a:cs typeface="Caladea"/>
              </a:rPr>
              <a:t>Music 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65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0" dirty="0">
                <a:latin typeface="Caladea"/>
                <a:cs typeface="Caladea"/>
              </a:rPr>
              <a:t>Scarcity</a:t>
            </a:r>
            <a:r>
              <a:rPr sz="1900" b="1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0" dirty="0">
                <a:latin typeface="Caladea"/>
                <a:cs typeface="Caladea"/>
              </a:rPr>
              <a:t>Rational 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0" dirty="0">
                <a:latin typeface="Caladea"/>
                <a:cs typeface="Caladea"/>
              </a:rPr>
              <a:t>Masculine </a:t>
            </a:r>
            <a:r>
              <a:rPr sz="1900" b="1" spc="-15" dirty="0">
                <a:latin typeface="Caladea"/>
                <a:cs typeface="Caladea"/>
              </a:rPr>
              <a:t>Feminine</a:t>
            </a:r>
            <a:r>
              <a:rPr sz="1900" b="1" spc="-10" dirty="0">
                <a:latin typeface="Caladea"/>
                <a:cs typeface="Caladea"/>
              </a:rPr>
              <a:t> 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65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5" dirty="0">
                <a:latin typeface="Caladea"/>
                <a:cs typeface="Caladea"/>
              </a:rPr>
              <a:t>Brand</a:t>
            </a:r>
            <a:r>
              <a:rPr sz="1900" b="1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  <a:p>
            <a:pPr marL="584200" indent="-57213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584200" algn="l"/>
                <a:tab pos="584835" algn="l"/>
              </a:tabLst>
            </a:pPr>
            <a:r>
              <a:rPr sz="1900" b="1" spc="-10" dirty="0">
                <a:latin typeface="Caladea"/>
                <a:cs typeface="Caladea"/>
              </a:rPr>
              <a:t>Snob</a:t>
            </a:r>
            <a:r>
              <a:rPr sz="1900" b="1" dirty="0">
                <a:latin typeface="Caladea"/>
                <a:cs typeface="Caladea"/>
              </a:rPr>
              <a:t> </a:t>
            </a:r>
            <a:r>
              <a:rPr sz="1900" b="1" spc="-10" dirty="0">
                <a:latin typeface="Caladea"/>
                <a:cs typeface="Caladea"/>
              </a:rPr>
              <a:t>Appeal</a:t>
            </a:r>
            <a:endParaRPr sz="1900" b="1" dirty="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0" y="1066800"/>
            <a:ext cx="3201035" cy="53610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2930" indent="-570230">
              <a:lnSpc>
                <a:spcPct val="100000"/>
              </a:lnSpc>
              <a:spcBef>
                <a:spcPts val="105"/>
              </a:spcBef>
              <a:buAutoNum type="arabicPeriod" startAt="9"/>
              <a:tabLst>
                <a:tab pos="582295" algn="l"/>
                <a:tab pos="582930" algn="l"/>
              </a:tabLst>
            </a:pPr>
            <a:r>
              <a:rPr sz="2000" spc="-15" dirty="0">
                <a:latin typeface="Caladea"/>
                <a:cs typeface="Caladea"/>
              </a:rPr>
              <a:t>Adventure</a:t>
            </a:r>
            <a:r>
              <a:rPr sz="2000" spc="-3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dirty="0">
                <a:latin typeface="Caladea"/>
                <a:cs typeface="Caladea"/>
              </a:rPr>
              <a:t>Less than </a:t>
            </a:r>
            <a:r>
              <a:rPr sz="2000" spc="-10" dirty="0">
                <a:latin typeface="Caladea"/>
                <a:cs typeface="Caladea"/>
              </a:rPr>
              <a:t>Perfect</a:t>
            </a:r>
            <a:r>
              <a:rPr sz="2000" spc="-11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spc="-5" dirty="0">
                <a:latin typeface="Caladea"/>
                <a:cs typeface="Caladea"/>
              </a:rPr>
              <a:t>Romance</a:t>
            </a:r>
            <a:r>
              <a:rPr sz="2000" spc="-4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spc="-35" dirty="0">
                <a:latin typeface="Caladea"/>
                <a:cs typeface="Caladea"/>
              </a:rPr>
              <a:t>Youth</a:t>
            </a:r>
            <a:r>
              <a:rPr sz="2000" spc="-3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spc="-5" dirty="0">
                <a:latin typeface="Caladea"/>
                <a:cs typeface="Caladea"/>
              </a:rPr>
              <a:t>Endorsement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spc="-10" dirty="0">
                <a:latin typeface="Caladea"/>
                <a:cs typeface="Caladea"/>
              </a:rPr>
              <a:t>Play </a:t>
            </a:r>
            <a:r>
              <a:rPr sz="2000" dirty="0">
                <a:latin typeface="Caladea"/>
                <a:cs typeface="Caladea"/>
              </a:rPr>
              <a:t>on</a:t>
            </a:r>
            <a:r>
              <a:rPr sz="2000" spc="-40" dirty="0">
                <a:latin typeface="Caladea"/>
                <a:cs typeface="Caladea"/>
              </a:rPr>
              <a:t> </a:t>
            </a:r>
            <a:r>
              <a:rPr sz="2000" b="1" spc="-30" dirty="0">
                <a:latin typeface="Caladea"/>
                <a:cs typeface="Caladea"/>
              </a:rPr>
              <a:t>Words</a:t>
            </a:r>
            <a:endParaRPr sz="2000" b="1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dirty="0">
                <a:latin typeface="Caladea"/>
                <a:cs typeface="Caladea"/>
              </a:rPr>
              <a:t>Statistics</a:t>
            </a: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dirty="0">
                <a:latin typeface="Caladea"/>
                <a:cs typeface="Caladea"/>
              </a:rPr>
              <a:t>Plain</a:t>
            </a:r>
            <a:r>
              <a:rPr sz="2000" spc="-3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spc="-10" dirty="0">
                <a:latin typeface="Caladea"/>
                <a:cs typeface="Caladea"/>
              </a:rPr>
              <a:t>Bandwagon</a:t>
            </a:r>
            <a:r>
              <a:rPr sz="2000" spc="-4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000" spc="-5" dirty="0">
                <a:latin typeface="Caladea"/>
                <a:cs typeface="Caladea"/>
              </a:rPr>
              <a:t>Sensitivity</a:t>
            </a:r>
            <a:r>
              <a:rPr sz="2000" spc="-4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Appeal</a:t>
            </a:r>
            <a:endParaRPr sz="2000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94147"/>
            <a:ext cx="41909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lgerian" pitchFamily="82" charset="0"/>
              </a:rPr>
              <a:t>Emotional</a:t>
            </a:r>
            <a:r>
              <a:rPr spc="-110" dirty="0">
                <a:latin typeface="Algerian" pitchFamily="82" charset="0"/>
              </a:rPr>
              <a:t>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808075"/>
            <a:ext cx="8381365" cy="5527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 algn="just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527685" algn="l"/>
                <a:tab pos="528320" algn="l"/>
                <a:tab pos="1536700" algn="l"/>
                <a:tab pos="1948180" algn="l"/>
                <a:tab pos="2405380" algn="l"/>
                <a:tab pos="3850640" algn="l"/>
                <a:tab pos="5505450" algn="l"/>
                <a:tab pos="6104890" algn="l"/>
                <a:tab pos="6917055" algn="l"/>
                <a:tab pos="7747634" algn="l"/>
              </a:tabLst>
            </a:pPr>
            <a:r>
              <a:rPr sz="2000" b="1" spc="-35" dirty="0">
                <a:latin typeface="Caladea"/>
                <a:cs typeface="Caladea"/>
              </a:rPr>
              <a:t>R</a:t>
            </a:r>
            <a:r>
              <a:rPr sz="2000" b="1" dirty="0">
                <a:latin typeface="Caladea"/>
                <a:cs typeface="Caladea"/>
              </a:rPr>
              <a:t>e</a:t>
            </a:r>
            <a:r>
              <a:rPr sz="2000" b="1" spc="-20" dirty="0">
                <a:latin typeface="Caladea"/>
                <a:cs typeface="Caladea"/>
              </a:rPr>
              <a:t>l</a:t>
            </a:r>
            <a:r>
              <a:rPr sz="2000" b="1" spc="-5" dirty="0">
                <a:latin typeface="Caladea"/>
                <a:cs typeface="Caladea"/>
              </a:rPr>
              <a:t>a</a:t>
            </a:r>
            <a:r>
              <a:rPr sz="2000" b="1" spc="-15" dirty="0">
                <a:latin typeface="Caladea"/>
                <a:cs typeface="Caladea"/>
              </a:rPr>
              <a:t>t</a:t>
            </a:r>
            <a:r>
              <a:rPr sz="2000" b="1" dirty="0">
                <a:latin typeface="Caladea"/>
                <a:cs typeface="Caladea"/>
              </a:rPr>
              <a:t>ed	</a:t>
            </a:r>
            <a:r>
              <a:rPr sz="2000" b="1" spc="-20" dirty="0">
                <a:latin typeface="Caladea"/>
                <a:cs typeface="Caladea"/>
              </a:rPr>
              <a:t>t</a:t>
            </a:r>
            <a:r>
              <a:rPr sz="2000" b="1" dirty="0">
                <a:latin typeface="Caladea"/>
                <a:cs typeface="Caladea"/>
              </a:rPr>
              <a:t>o	</a:t>
            </a:r>
            <a:r>
              <a:rPr sz="2000" b="1" spc="-10" dirty="0">
                <a:latin typeface="Caladea"/>
                <a:cs typeface="Caladea"/>
              </a:rPr>
              <a:t>a</a:t>
            </a:r>
            <a:r>
              <a:rPr sz="2000" b="1" dirty="0">
                <a:latin typeface="Caladea"/>
                <a:cs typeface="Caladea"/>
              </a:rPr>
              <a:t>n	i</a:t>
            </a:r>
            <a:r>
              <a:rPr sz="2000" b="1" spc="-10" dirty="0">
                <a:latin typeface="Caladea"/>
                <a:cs typeface="Caladea"/>
              </a:rPr>
              <a:t>nd</a:t>
            </a:r>
            <a:r>
              <a:rPr sz="2000" b="1" spc="-45" dirty="0">
                <a:latin typeface="Caladea"/>
                <a:cs typeface="Caladea"/>
              </a:rPr>
              <a:t>i</a:t>
            </a:r>
            <a:r>
              <a:rPr sz="2000" b="1" dirty="0">
                <a:latin typeface="Caladea"/>
                <a:cs typeface="Caladea"/>
              </a:rPr>
              <a:t>v</a:t>
            </a:r>
            <a:r>
              <a:rPr sz="2000" b="1" spc="-10" dirty="0">
                <a:latin typeface="Caladea"/>
                <a:cs typeface="Caladea"/>
              </a:rPr>
              <a:t>i</a:t>
            </a:r>
            <a:r>
              <a:rPr sz="2000" b="1" dirty="0">
                <a:latin typeface="Caladea"/>
                <a:cs typeface="Caladea"/>
              </a:rPr>
              <a:t>d</a:t>
            </a:r>
            <a:r>
              <a:rPr sz="2000" b="1" spc="-10" dirty="0">
                <a:latin typeface="Caladea"/>
                <a:cs typeface="Caladea"/>
              </a:rPr>
              <a:t>u</a:t>
            </a:r>
            <a:r>
              <a:rPr sz="2000" b="1" dirty="0">
                <a:latin typeface="Caladea"/>
                <a:cs typeface="Caladea"/>
              </a:rPr>
              <a:t>a</a:t>
            </a:r>
            <a:r>
              <a:rPr sz="2000" b="1" spc="-20" dirty="0">
                <a:latin typeface="Caladea"/>
                <a:cs typeface="Caladea"/>
              </a:rPr>
              <a:t>l</a:t>
            </a:r>
            <a:r>
              <a:rPr sz="2000" b="1" spc="-15" dirty="0">
                <a:latin typeface="Caladea"/>
                <a:cs typeface="Caladea"/>
              </a:rPr>
              <a:t>’</a:t>
            </a:r>
            <a:r>
              <a:rPr sz="2000" b="1" dirty="0">
                <a:latin typeface="Caladea"/>
                <a:cs typeface="Caladea"/>
              </a:rPr>
              <a:t>s</a:t>
            </a:r>
            <a:r>
              <a:rPr lang="en-US" sz="2000" b="1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p</a:t>
            </a:r>
            <a:r>
              <a:rPr sz="2000" b="1" spc="-10" dirty="0">
                <a:latin typeface="Caladea"/>
                <a:cs typeface="Caladea"/>
              </a:rPr>
              <a:t>s</a:t>
            </a:r>
            <a:r>
              <a:rPr sz="2000" b="1" spc="-40" dirty="0">
                <a:latin typeface="Caladea"/>
                <a:cs typeface="Caladea"/>
              </a:rPr>
              <a:t>y</a:t>
            </a:r>
            <a:r>
              <a:rPr sz="2000" b="1" dirty="0">
                <a:latin typeface="Caladea"/>
                <a:cs typeface="Caladea"/>
              </a:rPr>
              <a:t>c</a:t>
            </a:r>
            <a:r>
              <a:rPr sz="2000" b="1" spc="-10" dirty="0">
                <a:latin typeface="Caladea"/>
                <a:cs typeface="Caladea"/>
              </a:rPr>
              <a:t>h</a:t>
            </a:r>
            <a:r>
              <a:rPr sz="2000" b="1" dirty="0">
                <a:latin typeface="Caladea"/>
                <a:cs typeface="Caladea"/>
              </a:rPr>
              <a:t>ol</a:t>
            </a:r>
            <a:r>
              <a:rPr sz="2000" b="1" spc="-10" dirty="0">
                <a:latin typeface="Caladea"/>
                <a:cs typeface="Caladea"/>
              </a:rPr>
              <a:t>o</a:t>
            </a:r>
            <a:r>
              <a:rPr sz="2000" b="1" dirty="0">
                <a:latin typeface="Caladea"/>
                <a:cs typeface="Caladea"/>
              </a:rPr>
              <a:t>g</a:t>
            </a:r>
            <a:r>
              <a:rPr sz="2000" b="1" spc="-20" dirty="0">
                <a:latin typeface="Caladea"/>
                <a:cs typeface="Caladea"/>
              </a:rPr>
              <a:t>i</a:t>
            </a:r>
            <a:r>
              <a:rPr sz="2000" b="1" dirty="0">
                <a:latin typeface="Caladea"/>
                <a:cs typeface="Caladea"/>
              </a:rPr>
              <a:t>c</a:t>
            </a:r>
            <a:r>
              <a:rPr sz="2000" b="1" spc="5" dirty="0">
                <a:latin typeface="Caladea"/>
                <a:cs typeface="Caladea"/>
              </a:rPr>
              <a:t>a</a:t>
            </a:r>
            <a:r>
              <a:rPr sz="2000" b="1" dirty="0">
                <a:latin typeface="Caladea"/>
                <a:cs typeface="Caladea"/>
              </a:rPr>
              <a:t>l</a:t>
            </a:r>
            <a:r>
              <a:rPr lang="en-US" sz="2000" b="1" dirty="0">
                <a:latin typeface="Caladea"/>
                <a:cs typeface="Caladea"/>
              </a:rPr>
              <a:t> </a:t>
            </a:r>
            <a:r>
              <a:rPr sz="2000" b="1" dirty="0">
                <a:latin typeface="Caladea"/>
                <a:cs typeface="Caladea"/>
              </a:rPr>
              <a:t>a</a:t>
            </a:r>
            <a:r>
              <a:rPr sz="2000" b="1" spc="-5" dirty="0">
                <a:latin typeface="Caladea"/>
                <a:cs typeface="Caladea"/>
              </a:rPr>
              <a:t>n</a:t>
            </a:r>
            <a:r>
              <a:rPr sz="2000" b="1" dirty="0">
                <a:latin typeface="Caladea"/>
                <a:cs typeface="Caladea"/>
              </a:rPr>
              <a:t>d</a:t>
            </a:r>
            <a:r>
              <a:rPr lang="en-US" sz="2000" b="1" dirty="0">
                <a:latin typeface="Caladea"/>
                <a:cs typeface="Caladea"/>
              </a:rPr>
              <a:t> </a:t>
            </a:r>
            <a:r>
              <a:rPr sz="2000" b="1" dirty="0">
                <a:latin typeface="Caladea"/>
                <a:cs typeface="Caladea"/>
              </a:rPr>
              <a:t>soc</a:t>
            </a:r>
            <a:r>
              <a:rPr sz="2000" b="1" spc="-15" dirty="0">
                <a:latin typeface="Caladea"/>
                <a:cs typeface="Caladea"/>
              </a:rPr>
              <a:t>i</a:t>
            </a:r>
            <a:r>
              <a:rPr sz="2000" b="1" dirty="0">
                <a:latin typeface="Caladea"/>
                <a:cs typeface="Caladea"/>
              </a:rPr>
              <a:t>al	</a:t>
            </a:r>
            <a:r>
              <a:rPr sz="2000" b="1" spc="-5" dirty="0">
                <a:latin typeface="Caladea"/>
                <a:cs typeface="Caladea"/>
              </a:rPr>
              <a:t>n</a:t>
            </a:r>
            <a:r>
              <a:rPr sz="2000" b="1" spc="-10" dirty="0">
                <a:latin typeface="Caladea"/>
                <a:cs typeface="Caladea"/>
              </a:rPr>
              <a:t>e</a:t>
            </a:r>
            <a:r>
              <a:rPr sz="2000" b="1" dirty="0">
                <a:latin typeface="Caladea"/>
                <a:cs typeface="Caladea"/>
              </a:rPr>
              <a:t>eds	</a:t>
            </a:r>
            <a:r>
              <a:rPr sz="2000" b="1" spc="-35" dirty="0">
                <a:latin typeface="Caladea"/>
                <a:cs typeface="Caladea"/>
              </a:rPr>
              <a:t>f</a:t>
            </a:r>
            <a:r>
              <a:rPr sz="2000" b="1" spc="-10" dirty="0">
                <a:latin typeface="Caladea"/>
                <a:cs typeface="Caladea"/>
              </a:rPr>
              <a:t>o</a:t>
            </a:r>
            <a:r>
              <a:rPr sz="2000" b="1" dirty="0">
                <a:latin typeface="Caladea"/>
                <a:cs typeface="Caladea"/>
              </a:rPr>
              <a:t>r  </a:t>
            </a:r>
            <a:r>
              <a:rPr sz="2000" b="1" spc="-5" dirty="0">
                <a:latin typeface="Caladea"/>
                <a:cs typeface="Caladea"/>
              </a:rPr>
              <a:t>purchasing </a:t>
            </a:r>
            <a:r>
              <a:rPr sz="2000" b="1" dirty="0">
                <a:latin typeface="Caladea"/>
                <a:cs typeface="Caladea"/>
              </a:rPr>
              <a:t>certain </a:t>
            </a:r>
            <a:r>
              <a:rPr sz="2000" b="1" spc="-5" dirty="0">
                <a:latin typeface="Caladea"/>
                <a:cs typeface="Caladea"/>
              </a:rPr>
              <a:t>products </a:t>
            </a:r>
            <a:r>
              <a:rPr sz="2000" b="1" dirty="0">
                <a:latin typeface="Caladea"/>
                <a:cs typeface="Caladea"/>
              </a:rPr>
              <a:t>and</a:t>
            </a:r>
            <a:r>
              <a:rPr sz="2000" b="1" spc="-120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services.</a:t>
            </a:r>
            <a:endParaRPr sz="2000" b="1" dirty="0">
              <a:latin typeface="Caladea"/>
              <a:cs typeface="Caladea"/>
            </a:endParaRPr>
          </a:p>
          <a:p>
            <a:pPr marL="984885" lvl="1" indent="-515620" algn="just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984885" algn="l"/>
                <a:tab pos="985519" algn="l"/>
              </a:tabLst>
            </a:pPr>
            <a:r>
              <a:rPr sz="2000" b="1" i="1" spc="75" dirty="0">
                <a:latin typeface="Times New Roman"/>
                <a:cs typeface="Times New Roman"/>
              </a:rPr>
              <a:t>Personal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b="1" i="1" spc="70" dirty="0">
                <a:latin typeface="Times New Roman"/>
                <a:cs typeface="Times New Roman"/>
              </a:rPr>
              <a:t>Appeal</a:t>
            </a:r>
            <a:endParaRPr sz="2000" b="1" dirty="0">
              <a:latin typeface="Times New Roman"/>
              <a:cs typeface="Times New Roman"/>
            </a:endParaRPr>
          </a:p>
          <a:p>
            <a:pPr marL="984885" marR="299720" algn="just">
              <a:lnSpc>
                <a:spcPct val="150000"/>
              </a:lnSpc>
            </a:pPr>
            <a:r>
              <a:rPr sz="2000" b="1" spc="-5" dirty="0">
                <a:latin typeface="Caladea"/>
                <a:cs typeface="Caladea"/>
              </a:rPr>
              <a:t>Some personal </a:t>
            </a:r>
            <a:r>
              <a:rPr sz="2000" b="1" dirty="0">
                <a:latin typeface="Caladea"/>
                <a:cs typeface="Caladea"/>
              </a:rPr>
              <a:t>emotions that can </a:t>
            </a:r>
            <a:r>
              <a:rPr sz="2000" b="1" spc="-15" dirty="0">
                <a:latin typeface="Caladea"/>
                <a:cs typeface="Caladea"/>
              </a:rPr>
              <a:t>drive </a:t>
            </a:r>
            <a:r>
              <a:rPr sz="2000" b="1" spc="-5" dirty="0">
                <a:latin typeface="Caladea"/>
                <a:cs typeface="Caladea"/>
              </a:rPr>
              <a:t>individuals to</a:t>
            </a:r>
            <a:r>
              <a:rPr sz="2000" b="1" spc="-17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purchase  products </a:t>
            </a:r>
            <a:r>
              <a:rPr sz="2000" b="1" dirty="0">
                <a:latin typeface="Caladea"/>
                <a:cs typeface="Caladea"/>
              </a:rPr>
              <a:t>include </a:t>
            </a:r>
            <a:r>
              <a:rPr sz="2000" b="1" spc="-25" dirty="0">
                <a:latin typeface="Caladea"/>
                <a:cs typeface="Caladea"/>
              </a:rPr>
              <a:t>safety, </a:t>
            </a:r>
            <a:r>
              <a:rPr sz="2000" b="1" spc="-45" dirty="0">
                <a:latin typeface="Caladea"/>
                <a:cs typeface="Caladea"/>
              </a:rPr>
              <a:t>fear, </a:t>
            </a:r>
            <a:r>
              <a:rPr sz="2000" b="1" spc="-15" dirty="0">
                <a:latin typeface="Caladea"/>
                <a:cs typeface="Caladea"/>
              </a:rPr>
              <a:t>love, </a:t>
            </a:r>
            <a:r>
              <a:rPr sz="2000" b="1" spc="-35" dirty="0">
                <a:latin typeface="Caladea"/>
                <a:cs typeface="Caladea"/>
              </a:rPr>
              <a:t>humor, </a:t>
            </a:r>
            <a:r>
              <a:rPr sz="2000" b="1" spc="-55" dirty="0">
                <a:latin typeface="Caladea"/>
                <a:cs typeface="Caladea"/>
              </a:rPr>
              <a:t>joy, </a:t>
            </a:r>
            <a:r>
              <a:rPr sz="2000" b="1" dirty="0">
                <a:latin typeface="Caladea"/>
                <a:cs typeface="Caladea"/>
              </a:rPr>
              <a:t>happiness,  sentiment, </a:t>
            </a:r>
            <a:r>
              <a:rPr sz="2000" b="1" spc="-5" dirty="0">
                <a:latin typeface="Caladea"/>
                <a:cs typeface="Caladea"/>
              </a:rPr>
              <a:t>stimulation, pride, self esteem, </a:t>
            </a:r>
            <a:r>
              <a:rPr sz="2000" b="1" spc="-10" dirty="0">
                <a:latin typeface="Caladea"/>
                <a:cs typeface="Caladea"/>
              </a:rPr>
              <a:t>pleasure, </a:t>
            </a:r>
            <a:r>
              <a:rPr sz="2000" b="1" dirty="0">
                <a:latin typeface="Caladea"/>
                <a:cs typeface="Caladea"/>
              </a:rPr>
              <a:t>comfort,  </a:t>
            </a:r>
            <a:r>
              <a:rPr sz="2000" b="1" spc="-5" dirty="0">
                <a:latin typeface="Caladea"/>
                <a:cs typeface="Caladea"/>
              </a:rPr>
              <a:t>ambition, nostalgia</a:t>
            </a:r>
            <a:r>
              <a:rPr sz="2000" b="1" spc="-8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etc.</a:t>
            </a:r>
            <a:endParaRPr sz="2000" b="1" dirty="0">
              <a:latin typeface="Caladea"/>
              <a:cs typeface="Caladea"/>
            </a:endParaRPr>
          </a:p>
          <a:p>
            <a:pPr marL="984885" lvl="1" indent="-515620" algn="just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984885" algn="l"/>
                <a:tab pos="985519" algn="l"/>
              </a:tabLst>
            </a:pPr>
            <a:r>
              <a:rPr sz="2000" b="1" i="1" spc="35" dirty="0">
                <a:latin typeface="Times New Roman"/>
                <a:cs typeface="Times New Roman"/>
              </a:rPr>
              <a:t>Social</a:t>
            </a:r>
            <a:r>
              <a:rPr sz="2000" b="1" i="1" spc="-175" dirty="0">
                <a:latin typeface="Times New Roman"/>
                <a:cs typeface="Times New Roman"/>
              </a:rPr>
              <a:t> </a:t>
            </a:r>
            <a:r>
              <a:rPr sz="2000" b="1" i="1" spc="70" dirty="0">
                <a:latin typeface="Times New Roman"/>
                <a:cs typeface="Times New Roman"/>
              </a:rPr>
              <a:t>Appeal</a:t>
            </a:r>
            <a:endParaRPr sz="2000" b="1" dirty="0">
              <a:latin typeface="Times New Roman"/>
              <a:cs typeface="Times New Roman"/>
            </a:endParaRPr>
          </a:p>
          <a:p>
            <a:pPr marL="984885" algn="just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Caladea"/>
                <a:cs typeface="Caladea"/>
              </a:rPr>
              <a:t>Social </a:t>
            </a:r>
            <a:r>
              <a:rPr sz="2000" b="1" spc="-5" dirty="0">
                <a:latin typeface="Caladea"/>
                <a:cs typeface="Caladea"/>
              </a:rPr>
              <a:t>factors </a:t>
            </a:r>
            <a:r>
              <a:rPr sz="2000" b="1" dirty="0">
                <a:latin typeface="Caladea"/>
                <a:cs typeface="Caladea"/>
              </a:rPr>
              <a:t>cause </a:t>
            </a:r>
            <a:r>
              <a:rPr sz="2000" b="1" spc="-5" dirty="0">
                <a:latin typeface="Caladea"/>
                <a:cs typeface="Caladea"/>
              </a:rPr>
              <a:t>people to </a:t>
            </a:r>
            <a:r>
              <a:rPr sz="2000" b="1" spc="-10" dirty="0">
                <a:latin typeface="Caladea"/>
                <a:cs typeface="Caladea"/>
              </a:rPr>
              <a:t>make </a:t>
            </a:r>
            <a:r>
              <a:rPr sz="2000" b="1" spc="-5" dirty="0">
                <a:latin typeface="Caladea"/>
                <a:cs typeface="Caladea"/>
              </a:rPr>
              <a:t>purchases </a:t>
            </a:r>
            <a:r>
              <a:rPr sz="2000" b="1" dirty="0">
                <a:latin typeface="Caladea"/>
                <a:cs typeface="Caladea"/>
              </a:rPr>
              <a:t>and include</a:t>
            </a:r>
            <a:r>
              <a:rPr sz="2000" b="1" spc="-220" dirty="0">
                <a:latin typeface="Caladea"/>
                <a:cs typeface="Caladea"/>
              </a:rPr>
              <a:t> </a:t>
            </a:r>
            <a:r>
              <a:rPr sz="2000" b="1" dirty="0">
                <a:latin typeface="Caladea"/>
                <a:cs typeface="Caladea"/>
              </a:rPr>
              <a:t>such</a:t>
            </a:r>
          </a:p>
          <a:p>
            <a:pPr marL="984885" marR="60960" algn="just">
              <a:lnSpc>
                <a:spcPct val="150000"/>
              </a:lnSpc>
              <a:spcBef>
                <a:spcPts val="5"/>
              </a:spcBef>
            </a:pPr>
            <a:r>
              <a:rPr sz="2000" b="1" dirty="0">
                <a:latin typeface="Caladea"/>
                <a:cs typeface="Caladea"/>
              </a:rPr>
              <a:t>aspects as </a:t>
            </a:r>
            <a:r>
              <a:rPr sz="2000" b="1" spc="-5" dirty="0">
                <a:latin typeface="Caladea"/>
                <a:cs typeface="Caladea"/>
              </a:rPr>
              <a:t>recognition, </a:t>
            </a:r>
            <a:r>
              <a:rPr sz="2000" b="1" dirty="0">
                <a:latin typeface="Caladea"/>
                <a:cs typeface="Caladea"/>
              </a:rPr>
              <a:t>respect, </a:t>
            </a:r>
            <a:r>
              <a:rPr sz="2000" b="1" spc="-15" dirty="0">
                <a:latin typeface="Caladea"/>
                <a:cs typeface="Caladea"/>
              </a:rPr>
              <a:t>involvement, </a:t>
            </a:r>
            <a:r>
              <a:rPr sz="2000" b="1" spc="-5" dirty="0">
                <a:latin typeface="Caladea"/>
                <a:cs typeface="Caladea"/>
              </a:rPr>
              <a:t>affiliation, rejection,  </a:t>
            </a:r>
            <a:r>
              <a:rPr sz="2000" b="1" dirty="0">
                <a:latin typeface="Caladea"/>
                <a:cs typeface="Caladea"/>
              </a:rPr>
              <a:t>acceptance, status and</a:t>
            </a:r>
            <a:r>
              <a:rPr sz="2000" b="1" spc="-100" dirty="0">
                <a:latin typeface="Caladea"/>
                <a:cs typeface="Caladea"/>
              </a:rPr>
              <a:t> </a:t>
            </a:r>
            <a:r>
              <a:rPr sz="2000" b="1" spc="-15" dirty="0">
                <a:latin typeface="Caladea"/>
                <a:cs typeface="Caladea"/>
              </a:rPr>
              <a:t>approval.</a:t>
            </a:r>
            <a:endParaRPr sz="2000"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3962400" cy="385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9161" y="5944361"/>
            <a:ext cx="38100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066800">
              <a:lnSpc>
                <a:spcPct val="100000"/>
              </a:lnSpc>
              <a:spcBef>
                <a:spcPts val="625"/>
              </a:spcBef>
            </a:pPr>
            <a:r>
              <a:rPr sz="1800" b="1" i="1" spc="60" dirty="0">
                <a:latin typeface="Times New Roman"/>
                <a:cs typeface="Times New Roman"/>
              </a:rPr>
              <a:t>Personal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pic>
        <p:nvPicPr>
          <p:cNvPr id="34818" name="Picture 2" descr="https://thevisualcommunicationguy.com/wp-content/uploads/2017/09/Personal-Appeal-Advertis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114800" cy="3000375"/>
          </a:xfrm>
          <a:prstGeom prst="rect">
            <a:avLst/>
          </a:prstGeom>
          <a:noFill/>
        </p:spPr>
      </p:pic>
      <p:sp>
        <p:nvSpPr>
          <p:cNvPr id="6" name="object 8"/>
          <p:cNvSpPr/>
          <p:nvPr/>
        </p:nvSpPr>
        <p:spPr>
          <a:xfrm>
            <a:off x="5257800" y="533400"/>
            <a:ext cx="2705100" cy="4124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0"/>
            <a:ext cx="4724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9161" y="5715761"/>
            <a:ext cx="38100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17930">
              <a:lnSpc>
                <a:spcPct val="100000"/>
              </a:lnSpc>
              <a:spcBef>
                <a:spcPts val="625"/>
              </a:spcBef>
            </a:pPr>
            <a:r>
              <a:rPr sz="1800" b="1" i="1" spc="30" dirty="0">
                <a:latin typeface="Times New Roman"/>
                <a:cs typeface="Times New Roman"/>
              </a:rPr>
              <a:t>Social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pic>
        <p:nvPicPr>
          <p:cNvPr id="33794" name="Picture 2" descr="Advertising app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7922253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94147"/>
            <a:ext cx="409905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Algerian" pitchFamily="82" charset="0"/>
              </a:rPr>
              <a:t>Emotional</a:t>
            </a:r>
            <a:r>
              <a:rPr spc="-110" dirty="0">
                <a:latin typeface="Algerian" pitchFamily="82" charset="0"/>
              </a:rPr>
              <a:t> </a:t>
            </a:r>
            <a:r>
              <a:rPr spc="-125" dirty="0">
                <a:latin typeface="Algerian" pitchFamily="82" charset="0"/>
              </a:rPr>
              <a:t>Appeal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0" y="815086"/>
            <a:ext cx="9144000" cy="588622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b="1" i="1" spc="10" dirty="0">
                <a:latin typeface="Caladea"/>
                <a:cs typeface="Times New Roman"/>
              </a:rPr>
              <a:t>Fear</a:t>
            </a:r>
            <a:r>
              <a:rPr b="1" i="1" spc="-50" dirty="0">
                <a:latin typeface="Caladea"/>
                <a:cs typeface="Times New Roman"/>
              </a:rPr>
              <a:t> </a:t>
            </a:r>
            <a:r>
              <a:rPr b="1" i="1" spc="65" dirty="0">
                <a:latin typeface="Caladea"/>
                <a:cs typeface="Times New Roman"/>
              </a:rPr>
              <a:t>Appeal</a:t>
            </a:r>
            <a:endParaRPr b="1" dirty="0">
              <a:latin typeface="Caladea"/>
              <a:cs typeface="Times New Roman"/>
            </a:endParaRPr>
          </a:p>
          <a:p>
            <a:pPr marL="527685" marR="76200" algn="just">
              <a:lnSpc>
                <a:spcPct val="150000"/>
              </a:lnSpc>
            </a:pPr>
            <a:r>
              <a:rPr b="1" spc="-20" dirty="0">
                <a:latin typeface="Caladea"/>
                <a:cs typeface="Caladea"/>
              </a:rPr>
              <a:t>Fear </a:t>
            </a:r>
            <a:r>
              <a:rPr b="1" spc="-5" dirty="0">
                <a:latin typeface="Caladea"/>
                <a:cs typeface="Caladea"/>
              </a:rPr>
              <a:t>is also an important </a:t>
            </a:r>
            <a:r>
              <a:rPr b="1" spc="-10" dirty="0">
                <a:latin typeface="Caladea"/>
                <a:cs typeface="Caladea"/>
              </a:rPr>
              <a:t>factor </a:t>
            </a:r>
            <a:r>
              <a:rPr b="1" dirty="0">
                <a:latin typeface="Caladea"/>
                <a:cs typeface="Caladea"/>
              </a:rPr>
              <a:t>that can </a:t>
            </a:r>
            <a:r>
              <a:rPr b="1" spc="-20" dirty="0">
                <a:latin typeface="Caladea"/>
                <a:cs typeface="Caladea"/>
              </a:rPr>
              <a:t>have </a:t>
            </a:r>
            <a:r>
              <a:rPr b="1" spc="-5" dirty="0">
                <a:latin typeface="Caladea"/>
                <a:cs typeface="Caladea"/>
              </a:rPr>
              <a:t>incredible </a:t>
            </a:r>
            <a:r>
              <a:rPr b="1" dirty="0">
                <a:latin typeface="Caladea"/>
                <a:cs typeface="Caladea"/>
              </a:rPr>
              <a:t>influence </a:t>
            </a:r>
            <a:r>
              <a:rPr b="1" spc="-5" dirty="0">
                <a:latin typeface="Caladea"/>
                <a:cs typeface="Caladea"/>
              </a:rPr>
              <a:t>on  individuals. </a:t>
            </a:r>
            <a:r>
              <a:rPr b="1" spc="-20" dirty="0">
                <a:latin typeface="Caladea"/>
                <a:cs typeface="Caladea"/>
              </a:rPr>
              <a:t>Fear </a:t>
            </a:r>
            <a:r>
              <a:rPr b="1" spc="-5" dirty="0">
                <a:latin typeface="Caladea"/>
                <a:cs typeface="Caladea"/>
              </a:rPr>
              <a:t>is often </a:t>
            </a:r>
            <a:r>
              <a:rPr b="1" spc="-10" dirty="0">
                <a:latin typeface="Caladea"/>
                <a:cs typeface="Caladea"/>
              </a:rPr>
              <a:t>used </a:t>
            </a:r>
            <a:r>
              <a:rPr b="1" spc="-5" dirty="0">
                <a:latin typeface="Caladea"/>
                <a:cs typeface="Caladea"/>
              </a:rPr>
              <a:t>to good </a:t>
            </a:r>
            <a:r>
              <a:rPr b="1" spc="-10" dirty="0">
                <a:latin typeface="Caladea"/>
                <a:cs typeface="Caladea"/>
              </a:rPr>
              <a:t>effect </a:t>
            </a:r>
            <a:r>
              <a:rPr b="1" spc="-5" dirty="0">
                <a:latin typeface="Caladea"/>
                <a:cs typeface="Caladea"/>
              </a:rPr>
              <a:t>in </a:t>
            </a:r>
            <a:r>
              <a:rPr b="1" spc="-10" dirty="0">
                <a:latin typeface="Caladea"/>
                <a:cs typeface="Caladea"/>
              </a:rPr>
              <a:t>advertising </a:t>
            </a:r>
            <a:r>
              <a:rPr b="1" spc="-5" dirty="0">
                <a:latin typeface="Caladea"/>
                <a:cs typeface="Caladea"/>
              </a:rPr>
              <a:t>and</a:t>
            </a:r>
            <a:r>
              <a:rPr lang="en-US" b="1" spc="-5" dirty="0">
                <a:latin typeface="Caladea"/>
                <a:cs typeface="Caladea"/>
              </a:rPr>
              <a:t> </a:t>
            </a:r>
            <a:r>
              <a:rPr b="1" spc="-10" dirty="0">
                <a:latin typeface="Caladea"/>
                <a:cs typeface="Caladea"/>
              </a:rPr>
              <a:t>marketing</a:t>
            </a:r>
            <a:r>
              <a:rPr lang="en-US" b="1" dirty="0">
                <a:latin typeface="Caladea"/>
                <a:cs typeface="Caladea"/>
              </a:rPr>
              <a:t> </a:t>
            </a:r>
            <a:r>
              <a:rPr b="1" spc="-5" dirty="0">
                <a:latin typeface="Caladea"/>
                <a:cs typeface="Caladea"/>
              </a:rPr>
              <a:t>campaigns of beauty and </a:t>
            </a:r>
            <a:r>
              <a:rPr b="1" dirty="0">
                <a:latin typeface="Caladea"/>
                <a:cs typeface="Caladea"/>
              </a:rPr>
              <a:t>health </a:t>
            </a:r>
            <a:r>
              <a:rPr b="1" spc="-10" dirty="0">
                <a:latin typeface="Caladea"/>
                <a:cs typeface="Caladea"/>
              </a:rPr>
              <a:t>products </a:t>
            </a:r>
            <a:r>
              <a:rPr b="1" dirty="0">
                <a:latin typeface="Caladea"/>
                <a:cs typeface="Caladea"/>
              </a:rPr>
              <a:t>including </a:t>
            </a:r>
            <a:r>
              <a:rPr b="1" spc="-10" dirty="0">
                <a:latin typeface="Caladea"/>
                <a:cs typeface="Caladea"/>
              </a:rPr>
              <a:t>insurance. Advertising  experts </a:t>
            </a:r>
            <a:r>
              <a:rPr b="1" spc="-5" dirty="0">
                <a:latin typeface="Caladea"/>
                <a:cs typeface="Caladea"/>
              </a:rPr>
              <a:t>indicate that using </a:t>
            </a:r>
            <a:r>
              <a:rPr b="1" spc="-10" dirty="0">
                <a:latin typeface="Caladea"/>
                <a:cs typeface="Caladea"/>
              </a:rPr>
              <a:t>moderate levels </a:t>
            </a:r>
            <a:r>
              <a:rPr b="1" spc="-5" dirty="0">
                <a:latin typeface="Caladea"/>
                <a:cs typeface="Caladea"/>
              </a:rPr>
              <a:t>of </a:t>
            </a:r>
            <a:r>
              <a:rPr b="1" spc="-10" dirty="0">
                <a:latin typeface="Caladea"/>
                <a:cs typeface="Caladea"/>
              </a:rPr>
              <a:t>fear </a:t>
            </a:r>
            <a:r>
              <a:rPr b="1" dirty="0">
                <a:latin typeface="Caladea"/>
                <a:cs typeface="Caladea"/>
              </a:rPr>
              <a:t>in </a:t>
            </a:r>
            <a:r>
              <a:rPr b="1" spc="-10" dirty="0">
                <a:latin typeface="Caladea"/>
                <a:cs typeface="Caladea"/>
              </a:rPr>
              <a:t>advertising </a:t>
            </a:r>
            <a:r>
              <a:rPr b="1" dirty="0">
                <a:latin typeface="Caladea"/>
                <a:cs typeface="Caladea"/>
              </a:rPr>
              <a:t>can  </a:t>
            </a:r>
            <a:r>
              <a:rPr b="1" spc="-20" dirty="0">
                <a:latin typeface="Caladea"/>
                <a:cs typeface="Caladea"/>
              </a:rPr>
              <a:t>prove </a:t>
            </a:r>
            <a:r>
              <a:rPr b="1" spc="-10" dirty="0">
                <a:latin typeface="Caladea"/>
                <a:cs typeface="Caladea"/>
              </a:rPr>
              <a:t>to </a:t>
            </a:r>
            <a:r>
              <a:rPr b="1" spc="-5" dirty="0">
                <a:latin typeface="Caladea"/>
                <a:cs typeface="Caladea"/>
              </a:rPr>
              <a:t>be</a:t>
            </a:r>
            <a:r>
              <a:rPr b="1" spc="20" dirty="0">
                <a:latin typeface="Caladea"/>
                <a:cs typeface="Caladea"/>
              </a:rPr>
              <a:t> </a:t>
            </a:r>
            <a:r>
              <a:rPr b="1" spc="-15" dirty="0">
                <a:latin typeface="Caladea"/>
                <a:cs typeface="Caladea"/>
              </a:rPr>
              <a:t>effective.</a:t>
            </a:r>
            <a:endParaRPr b="1" dirty="0">
              <a:latin typeface="Caladea"/>
              <a:cs typeface="Caladea"/>
            </a:endParaRPr>
          </a:p>
          <a:p>
            <a:pPr marL="527685" indent="-515620" algn="just">
              <a:lnSpc>
                <a:spcPct val="100000"/>
              </a:lnSpc>
              <a:spcBef>
                <a:spcPts val="1515"/>
              </a:spcBef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b="1" i="1" spc="45" dirty="0">
                <a:latin typeface="Caladea"/>
                <a:cs typeface="Times New Roman"/>
              </a:rPr>
              <a:t>Humor</a:t>
            </a:r>
            <a:r>
              <a:rPr b="1" i="1" spc="-140" dirty="0">
                <a:latin typeface="Caladea"/>
                <a:cs typeface="Times New Roman"/>
              </a:rPr>
              <a:t> </a:t>
            </a:r>
            <a:r>
              <a:rPr b="1" i="1" spc="65" dirty="0">
                <a:latin typeface="Caladea"/>
                <a:cs typeface="Times New Roman"/>
              </a:rPr>
              <a:t>Appeal</a:t>
            </a:r>
            <a:endParaRPr b="1" dirty="0">
              <a:latin typeface="Caladea"/>
              <a:cs typeface="Times New Roman"/>
            </a:endParaRPr>
          </a:p>
          <a:p>
            <a:pPr marL="527685" marR="69215" algn="just">
              <a:lnSpc>
                <a:spcPct val="150000"/>
              </a:lnSpc>
            </a:pPr>
            <a:r>
              <a:rPr b="1" dirty="0">
                <a:latin typeface="Caladea"/>
                <a:cs typeface="Caladea"/>
              </a:rPr>
              <a:t>Humor </a:t>
            </a:r>
            <a:r>
              <a:rPr b="1" spc="-5" dirty="0">
                <a:latin typeface="Caladea"/>
                <a:cs typeface="Caladea"/>
              </a:rPr>
              <a:t>is an </a:t>
            </a:r>
            <a:r>
              <a:rPr b="1" dirty="0">
                <a:latin typeface="Caladea"/>
                <a:cs typeface="Caladea"/>
              </a:rPr>
              <a:t>element </a:t>
            </a:r>
            <a:r>
              <a:rPr b="1" spc="-5" dirty="0">
                <a:latin typeface="Caladea"/>
                <a:cs typeface="Caladea"/>
              </a:rPr>
              <a:t>that is </a:t>
            </a:r>
            <a:r>
              <a:rPr b="1" spc="-10" dirty="0">
                <a:latin typeface="Caladea"/>
                <a:cs typeface="Caladea"/>
              </a:rPr>
              <a:t>used </a:t>
            </a:r>
            <a:r>
              <a:rPr b="1" dirty="0">
                <a:latin typeface="Caladea"/>
                <a:cs typeface="Caladea"/>
              </a:rPr>
              <a:t>in </a:t>
            </a:r>
            <a:r>
              <a:rPr b="1" spc="-10" dirty="0">
                <a:latin typeface="Caladea"/>
                <a:cs typeface="Caladea"/>
              </a:rPr>
              <a:t>around </a:t>
            </a:r>
            <a:r>
              <a:rPr b="1" spc="-5" dirty="0">
                <a:latin typeface="Caladea"/>
                <a:cs typeface="Caladea"/>
              </a:rPr>
              <a:t>30% of the </a:t>
            </a:r>
            <a:r>
              <a:rPr b="1" spc="-10" dirty="0">
                <a:latin typeface="Caladea"/>
                <a:cs typeface="Caladea"/>
              </a:rPr>
              <a:t>advertisements.  </a:t>
            </a:r>
            <a:r>
              <a:rPr b="1" dirty="0">
                <a:latin typeface="Caladea"/>
                <a:cs typeface="Caladea"/>
              </a:rPr>
              <a:t>Humor can </a:t>
            </a:r>
            <a:r>
              <a:rPr b="1" spc="-5" dirty="0">
                <a:latin typeface="Caladea"/>
                <a:cs typeface="Caladea"/>
              </a:rPr>
              <a:t>be an </a:t>
            </a:r>
            <a:r>
              <a:rPr b="1" spc="-10" dirty="0">
                <a:latin typeface="Caladea"/>
                <a:cs typeface="Caladea"/>
              </a:rPr>
              <a:t>excellent </a:t>
            </a:r>
            <a:r>
              <a:rPr b="1" spc="-5" dirty="0">
                <a:latin typeface="Caladea"/>
                <a:cs typeface="Caladea"/>
              </a:rPr>
              <a:t>tool to catch the viewer’s attention and </a:t>
            </a:r>
            <a:r>
              <a:rPr b="1" dirty="0">
                <a:latin typeface="Caladea"/>
                <a:cs typeface="Caladea"/>
              </a:rPr>
              <a:t>help in  </a:t>
            </a:r>
            <a:r>
              <a:rPr b="1" spc="-5" dirty="0">
                <a:latin typeface="Caladea"/>
                <a:cs typeface="Caladea"/>
              </a:rPr>
              <a:t>achieving instant </a:t>
            </a:r>
            <a:r>
              <a:rPr b="1" spc="-10" dirty="0">
                <a:latin typeface="Caladea"/>
                <a:cs typeface="Caladea"/>
              </a:rPr>
              <a:t>recall </a:t>
            </a:r>
            <a:r>
              <a:rPr b="1" spc="-5" dirty="0">
                <a:latin typeface="Caladea"/>
                <a:cs typeface="Caladea"/>
              </a:rPr>
              <a:t>which </a:t>
            </a:r>
            <a:r>
              <a:rPr b="1" dirty="0">
                <a:latin typeface="Caladea"/>
                <a:cs typeface="Caladea"/>
              </a:rPr>
              <a:t>can </a:t>
            </a:r>
            <a:r>
              <a:rPr b="1" spc="-10" dirty="0">
                <a:latin typeface="Caladea"/>
                <a:cs typeface="Caladea"/>
              </a:rPr>
              <a:t>work well </a:t>
            </a:r>
            <a:r>
              <a:rPr b="1" spc="-15" dirty="0">
                <a:latin typeface="Caladea"/>
                <a:cs typeface="Caladea"/>
              </a:rPr>
              <a:t>for </a:t>
            </a:r>
            <a:r>
              <a:rPr b="1" spc="-5" dirty="0">
                <a:latin typeface="Caladea"/>
                <a:cs typeface="Caladea"/>
              </a:rPr>
              <a:t>the sale of the</a:t>
            </a:r>
            <a:r>
              <a:rPr b="1" spc="45" dirty="0">
                <a:latin typeface="Caladea"/>
                <a:cs typeface="Caladea"/>
              </a:rPr>
              <a:t> </a:t>
            </a:r>
            <a:r>
              <a:rPr b="1" spc="-5" dirty="0">
                <a:latin typeface="Caladea"/>
                <a:cs typeface="Caladea"/>
              </a:rPr>
              <a:t>product.</a:t>
            </a:r>
            <a:endParaRPr b="1" dirty="0">
              <a:latin typeface="Caladea"/>
              <a:cs typeface="Caladea"/>
            </a:endParaRPr>
          </a:p>
          <a:p>
            <a:pPr marL="527685" algn="just">
              <a:lnSpc>
                <a:spcPct val="100000"/>
              </a:lnSpc>
              <a:spcBef>
                <a:spcPts val="1080"/>
              </a:spcBef>
            </a:pPr>
            <a:r>
              <a:rPr b="1" dirty="0">
                <a:latin typeface="Caladea"/>
                <a:cs typeface="Caladea"/>
              </a:rPr>
              <a:t>Humor </a:t>
            </a:r>
            <a:r>
              <a:rPr b="1" spc="-5" dirty="0">
                <a:latin typeface="Caladea"/>
                <a:cs typeface="Caladea"/>
              </a:rPr>
              <a:t>can be used </a:t>
            </a:r>
            <a:r>
              <a:rPr b="1" spc="-15" dirty="0">
                <a:latin typeface="Caladea"/>
                <a:cs typeface="Caladea"/>
              </a:rPr>
              <a:t>effectively </a:t>
            </a:r>
            <a:r>
              <a:rPr b="1" spc="-5" dirty="0">
                <a:latin typeface="Caladea"/>
                <a:cs typeface="Caladea"/>
              </a:rPr>
              <a:t>when </a:t>
            </a:r>
            <a:r>
              <a:rPr b="1" dirty="0">
                <a:latin typeface="Caladea"/>
                <a:cs typeface="Caladea"/>
              </a:rPr>
              <a:t>it is </a:t>
            </a:r>
            <a:r>
              <a:rPr b="1" spc="-10" dirty="0">
                <a:latin typeface="Caladea"/>
                <a:cs typeface="Caladea"/>
              </a:rPr>
              <a:t>related </a:t>
            </a:r>
            <a:r>
              <a:rPr b="1" spc="-5" dirty="0">
                <a:latin typeface="Caladea"/>
                <a:cs typeface="Caladea"/>
              </a:rPr>
              <a:t>to some benefit that</a:t>
            </a:r>
            <a:r>
              <a:rPr b="1" spc="55" dirty="0">
                <a:latin typeface="Caladea"/>
                <a:cs typeface="Caladea"/>
              </a:rPr>
              <a:t> </a:t>
            </a:r>
            <a:r>
              <a:rPr b="1" spc="-5" dirty="0">
                <a:latin typeface="Caladea"/>
                <a:cs typeface="Caladea"/>
              </a:rPr>
              <a:t>the</a:t>
            </a:r>
            <a:endParaRPr b="1" dirty="0">
              <a:latin typeface="Caladea"/>
              <a:cs typeface="Caladea"/>
            </a:endParaRPr>
          </a:p>
          <a:p>
            <a:pPr marL="527685" marR="838835" algn="just">
              <a:lnSpc>
                <a:spcPct val="150000"/>
              </a:lnSpc>
              <a:spcBef>
                <a:spcPts val="5"/>
              </a:spcBef>
            </a:pPr>
            <a:r>
              <a:rPr b="1" spc="-5" dirty="0">
                <a:latin typeface="Caladea"/>
                <a:cs typeface="Caladea"/>
              </a:rPr>
              <a:t>customer can </a:t>
            </a:r>
            <a:r>
              <a:rPr b="1" spc="-15" dirty="0">
                <a:latin typeface="Caladea"/>
                <a:cs typeface="Caladea"/>
              </a:rPr>
              <a:t>derive </a:t>
            </a:r>
            <a:r>
              <a:rPr b="1" spc="-5" dirty="0">
                <a:latin typeface="Caladea"/>
                <a:cs typeface="Caladea"/>
              </a:rPr>
              <a:t>without which the </a:t>
            </a:r>
            <a:r>
              <a:rPr b="1" spc="-10" dirty="0">
                <a:latin typeface="Caladea"/>
                <a:cs typeface="Caladea"/>
              </a:rPr>
              <a:t>joke </a:t>
            </a:r>
            <a:r>
              <a:rPr b="1" spc="-5" dirty="0">
                <a:latin typeface="Caladea"/>
                <a:cs typeface="Caladea"/>
              </a:rPr>
              <a:t>might </a:t>
            </a:r>
            <a:r>
              <a:rPr b="1" spc="-15" dirty="0">
                <a:latin typeface="Caladea"/>
                <a:cs typeface="Caladea"/>
              </a:rPr>
              <a:t>overpower </a:t>
            </a:r>
            <a:r>
              <a:rPr b="1" spc="-5" dirty="0">
                <a:latin typeface="Caladea"/>
                <a:cs typeface="Caladea"/>
              </a:rPr>
              <a:t>the  </a:t>
            </a:r>
            <a:r>
              <a:rPr b="1" spc="-10" dirty="0">
                <a:latin typeface="Caladea"/>
                <a:cs typeface="Caladea"/>
              </a:rPr>
              <a:t>message.</a:t>
            </a:r>
            <a:endParaRPr b="1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86125" cy="4649470"/>
            <a:chOff x="0" y="0"/>
            <a:chExt cx="3286125" cy="46494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285744" cy="426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4191761"/>
              <a:ext cx="3200400" cy="457200"/>
            </a:xfrm>
            <a:custGeom>
              <a:avLst/>
              <a:gdLst/>
              <a:ahLst/>
              <a:cxnLst/>
              <a:rect l="l" t="t" r="r" b="b"/>
              <a:pathLst>
                <a:path w="3200400" h="457200">
                  <a:moveTo>
                    <a:pt x="3200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3200400" y="4572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1" y="4191761"/>
            <a:ext cx="3200400" cy="457200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984250">
              <a:lnSpc>
                <a:spcPct val="100000"/>
              </a:lnSpc>
              <a:spcBef>
                <a:spcPts val="625"/>
              </a:spcBef>
            </a:pPr>
            <a:r>
              <a:rPr sz="1800" b="1" i="1" spc="10" dirty="0">
                <a:latin typeface="Times New Roman"/>
                <a:cs typeface="Times New Roman"/>
              </a:rPr>
              <a:t>Fear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5076" y="2741676"/>
            <a:ext cx="5868924" cy="393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3000" y="304800"/>
            <a:ext cx="3429000" cy="4572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05510">
              <a:lnSpc>
                <a:spcPct val="100000"/>
              </a:lnSpc>
              <a:spcBef>
                <a:spcPts val="620"/>
              </a:spcBef>
            </a:pPr>
            <a:r>
              <a:rPr sz="1800" b="1" i="1" spc="45" dirty="0">
                <a:latin typeface="Times New Roman"/>
                <a:cs typeface="Times New Roman"/>
              </a:rPr>
              <a:t>Humour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spc="65" dirty="0"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  <p:sp>
        <p:nvSpPr>
          <p:cNvPr id="9" name="object 8"/>
          <p:cNvSpPr/>
          <p:nvPr/>
        </p:nvSpPr>
        <p:spPr>
          <a:xfrm>
            <a:off x="5410200" y="914400"/>
            <a:ext cx="2438400" cy="204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028064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Product Name]</Template>
  <TotalTime>76</TotalTime>
  <Words>992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Caladea</vt:lpstr>
      <vt:lpstr>Carlito</vt:lpstr>
      <vt:lpstr>Tahoma</vt:lpstr>
      <vt:lpstr>Times New Roman</vt:lpstr>
      <vt:lpstr>Wingdings</vt:lpstr>
      <vt:lpstr>tf02806421</vt:lpstr>
      <vt:lpstr>PowerPoint Presentation</vt:lpstr>
      <vt:lpstr>ADVERTISING  APPEALS</vt:lpstr>
      <vt:lpstr>Advertising Appeals</vt:lpstr>
      <vt:lpstr>Types of Advertising Appeals</vt:lpstr>
      <vt:lpstr>Emotional Appeal</vt:lpstr>
      <vt:lpstr>PowerPoint Presentation</vt:lpstr>
      <vt:lpstr>PowerPoint Presentation</vt:lpstr>
      <vt:lpstr>Emotional Appeal</vt:lpstr>
      <vt:lpstr>PowerPoint Presentation</vt:lpstr>
      <vt:lpstr>Advertising Appeal</vt:lpstr>
      <vt:lpstr>PowerPoint Presentation</vt:lpstr>
      <vt:lpstr>Advertising Appeal</vt:lpstr>
      <vt:lpstr>PowerPoint Presentation</vt:lpstr>
      <vt:lpstr>Advertising Appeal</vt:lpstr>
      <vt:lpstr>PowerPoint Presentation</vt:lpstr>
      <vt:lpstr>PowerPoint Presentation</vt:lpstr>
      <vt:lpstr>Advertising Appeal</vt:lpstr>
      <vt:lpstr>PowerPoint Presentation</vt:lpstr>
      <vt:lpstr>PowerPoint Presentation</vt:lpstr>
      <vt:lpstr>Advertising Appeal</vt:lpstr>
      <vt:lpstr>PowerPoint Presentation</vt:lpstr>
      <vt:lpstr>Advertising Appeal</vt:lpstr>
      <vt:lpstr>PowerPoint Presentation</vt:lpstr>
      <vt:lpstr>PowerPoint Presentation</vt:lpstr>
      <vt:lpstr>Advertising Appeal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 APPEALS</dc:title>
  <cp:lastModifiedBy>Dr. Sangeeta Jain</cp:lastModifiedBy>
  <cp:revision>7</cp:revision>
  <dcterms:created xsi:type="dcterms:W3CDTF">2020-08-21T04:31:19Z</dcterms:created>
  <dcterms:modified xsi:type="dcterms:W3CDTF">2024-01-25T04:18:48Z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2020-08-21T00:00:00Z</vt:filetime>
  </property>
</Properties>
</file>