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51" autoAdjust="0"/>
    <p:restoredTop sz="94660"/>
  </p:normalViewPr>
  <p:slideViewPr>
    <p:cSldViewPr snapToGrid="0">
      <p:cViewPr>
        <p:scale>
          <a:sx n="75" d="100"/>
          <a:sy n="75" d="100"/>
        </p:scale>
        <p:origin x="51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STEM2 GSIMR" userId="c8590064094f7570" providerId="LiveId" clId="{E57BC07A-5E34-4610-8315-21475DF086A5}"/>
    <pc:docChg chg="custSel modSld">
      <pc:chgData name="SYSTEM2 GSIMR" userId="c8590064094f7570" providerId="LiveId" clId="{E57BC07A-5E34-4610-8315-21475DF086A5}" dt="2024-01-19T04:24:38.009" v="180" actId="404"/>
      <pc:docMkLst>
        <pc:docMk/>
      </pc:docMkLst>
      <pc:sldChg chg="modSp mod">
        <pc:chgData name="SYSTEM2 GSIMR" userId="c8590064094f7570" providerId="LiveId" clId="{E57BC07A-5E34-4610-8315-21475DF086A5}" dt="2024-01-19T04:23:15.869" v="173" actId="313"/>
        <pc:sldMkLst>
          <pc:docMk/>
          <pc:sldMk cId="1563786832" sldId="291"/>
        </pc:sldMkLst>
        <pc:spChg chg="mod">
          <ac:chgData name="SYSTEM2 GSIMR" userId="c8590064094f7570" providerId="LiveId" clId="{E57BC07A-5E34-4610-8315-21475DF086A5}" dt="2024-01-19T04:23:15.869" v="173" actId="313"/>
          <ac:spMkLst>
            <pc:docMk/>
            <pc:sldMk cId="1563786832" sldId="291"/>
            <ac:spMk id="3" creationId="{EA58DA9A-0351-3F34-3F70-15DA4BEA9815}"/>
          </ac:spMkLst>
        </pc:spChg>
      </pc:sldChg>
      <pc:sldChg chg="modSp mod">
        <pc:chgData name="SYSTEM2 GSIMR" userId="c8590064094f7570" providerId="LiveId" clId="{E57BC07A-5E34-4610-8315-21475DF086A5}" dt="2024-01-19T04:24:38.009" v="180" actId="404"/>
        <pc:sldMkLst>
          <pc:docMk/>
          <pc:sldMk cId="180300902" sldId="293"/>
        </pc:sldMkLst>
        <pc:spChg chg="mod">
          <ac:chgData name="SYSTEM2 GSIMR" userId="c8590064094f7570" providerId="LiveId" clId="{E57BC07A-5E34-4610-8315-21475DF086A5}" dt="2024-01-19T04:18:07.941" v="167" actId="1076"/>
          <ac:spMkLst>
            <pc:docMk/>
            <pc:sldMk cId="180300902" sldId="293"/>
            <ac:spMk id="2" creationId="{7CC25C07-B3DB-A3E1-4B7C-B9F02AD59EF1}"/>
          </ac:spMkLst>
        </pc:spChg>
        <pc:spChg chg="mod">
          <ac:chgData name="SYSTEM2 GSIMR" userId="c8590064094f7570" providerId="LiveId" clId="{E57BC07A-5E34-4610-8315-21475DF086A5}" dt="2024-01-19T04:24:38.009" v="180" actId="404"/>
          <ac:spMkLst>
            <pc:docMk/>
            <pc:sldMk cId="180300902" sldId="293"/>
            <ac:spMk id="3" creationId="{799A2642-AB3B-3F03-1B9A-2776E7FB2642}"/>
          </ac:spMkLst>
        </pc:spChg>
      </pc:sldChg>
      <pc:sldChg chg="modSp mod">
        <pc:chgData name="SYSTEM2 GSIMR" userId="c8590064094f7570" providerId="LiveId" clId="{E57BC07A-5E34-4610-8315-21475DF086A5}" dt="2024-01-19T04:20:49.867" v="170" actId="27636"/>
        <pc:sldMkLst>
          <pc:docMk/>
          <pc:sldMk cId="3591230463" sldId="294"/>
        </pc:sldMkLst>
        <pc:spChg chg="mod">
          <ac:chgData name="SYSTEM2 GSIMR" userId="c8590064094f7570" providerId="LiveId" clId="{E57BC07A-5E34-4610-8315-21475DF086A5}" dt="2024-01-19T04:20:49.867" v="170" actId="27636"/>
          <ac:spMkLst>
            <pc:docMk/>
            <pc:sldMk cId="3591230463" sldId="294"/>
            <ac:spMk id="3" creationId="{2E6E894F-432A-1423-C2C2-5E7A4F3648E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2EF5B0B-5DC0-46E1-BBBC-C65CF8DB11B5}" type="datetimeFigureOut">
              <a:rPr lang="en-IN" smtClean="0"/>
              <a:t>19-01-2024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2F5937-9917-4882-8F16-96149FD6011C}" type="slidenum">
              <a:rPr lang="en-IN" smtClean="0"/>
              <a:t>‹#›</a:t>
            </a:fld>
            <a:endParaRPr lang="en-IN"/>
          </a:p>
        </p:txBody>
      </p:sp>
    </p:spTree>
    <p:extLst>
      <p:ext uri="{BB962C8B-B14F-4D97-AF65-F5344CB8AC3E}">
        <p14:creationId xmlns:p14="http://schemas.microsoft.com/office/powerpoint/2010/main" val="2854303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EF5B0B-5DC0-46E1-BBBC-C65CF8DB11B5}" type="datetimeFigureOut">
              <a:rPr lang="en-IN" smtClean="0"/>
              <a:t>19-01-2024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2F5937-9917-4882-8F16-96149FD6011C}" type="slidenum">
              <a:rPr lang="en-IN" smtClean="0"/>
              <a:t>‹#›</a:t>
            </a:fld>
            <a:endParaRPr lang="en-IN"/>
          </a:p>
        </p:txBody>
      </p:sp>
    </p:spTree>
    <p:extLst>
      <p:ext uri="{BB962C8B-B14F-4D97-AF65-F5344CB8AC3E}">
        <p14:creationId xmlns:p14="http://schemas.microsoft.com/office/powerpoint/2010/main" val="1366931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EF5B0B-5DC0-46E1-BBBC-C65CF8DB11B5}" type="datetimeFigureOut">
              <a:rPr lang="en-IN" smtClean="0"/>
              <a:t>19-01-2024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2F5937-9917-4882-8F16-96149FD6011C}"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713209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EF5B0B-5DC0-46E1-BBBC-C65CF8DB11B5}" type="datetimeFigureOut">
              <a:rPr lang="en-IN" smtClean="0"/>
              <a:t>19-01-2024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2F5937-9917-4882-8F16-96149FD6011C}" type="slidenum">
              <a:rPr lang="en-IN" smtClean="0"/>
              <a:t>‹#›</a:t>
            </a:fld>
            <a:endParaRPr lang="en-IN"/>
          </a:p>
        </p:txBody>
      </p:sp>
    </p:spTree>
    <p:extLst>
      <p:ext uri="{BB962C8B-B14F-4D97-AF65-F5344CB8AC3E}">
        <p14:creationId xmlns:p14="http://schemas.microsoft.com/office/powerpoint/2010/main" val="7607523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EF5B0B-5DC0-46E1-BBBC-C65CF8DB11B5}" type="datetimeFigureOut">
              <a:rPr lang="en-IN" smtClean="0"/>
              <a:t>19-01-2024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2F5937-9917-4882-8F16-96149FD6011C}"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7695091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EF5B0B-5DC0-46E1-BBBC-C65CF8DB11B5}" type="datetimeFigureOut">
              <a:rPr lang="en-IN" smtClean="0"/>
              <a:t>19-01-2024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2F5937-9917-4882-8F16-96149FD6011C}" type="slidenum">
              <a:rPr lang="en-IN" smtClean="0"/>
              <a:t>‹#›</a:t>
            </a:fld>
            <a:endParaRPr lang="en-IN"/>
          </a:p>
        </p:txBody>
      </p:sp>
    </p:spTree>
    <p:extLst>
      <p:ext uri="{BB962C8B-B14F-4D97-AF65-F5344CB8AC3E}">
        <p14:creationId xmlns:p14="http://schemas.microsoft.com/office/powerpoint/2010/main" val="385781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EF5B0B-5DC0-46E1-BBBC-C65CF8DB11B5}" type="datetimeFigureOut">
              <a:rPr lang="en-IN" smtClean="0"/>
              <a:t>19-01-2024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2F5937-9917-4882-8F16-96149FD6011C}" type="slidenum">
              <a:rPr lang="en-IN" smtClean="0"/>
              <a:t>‹#›</a:t>
            </a:fld>
            <a:endParaRPr lang="en-IN"/>
          </a:p>
        </p:txBody>
      </p:sp>
    </p:spTree>
    <p:extLst>
      <p:ext uri="{BB962C8B-B14F-4D97-AF65-F5344CB8AC3E}">
        <p14:creationId xmlns:p14="http://schemas.microsoft.com/office/powerpoint/2010/main" val="40770385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EF5B0B-5DC0-46E1-BBBC-C65CF8DB11B5}" type="datetimeFigureOut">
              <a:rPr lang="en-IN" smtClean="0"/>
              <a:t>19-01-2024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2F5937-9917-4882-8F16-96149FD6011C}" type="slidenum">
              <a:rPr lang="en-IN" smtClean="0"/>
              <a:t>‹#›</a:t>
            </a:fld>
            <a:endParaRPr lang="en-IN"/>
          </a:p>
        </p:txBody>
      </p:sp>
    </p:spTree>
    <p:extLst>
      <p:ext uri="{BB962C8B-B14F-4D97-AF65-F5344CB8AC3E}">
        <p14:creationId xmlns:p14="http://schemas.microsoft.com/office/powerpoint/2010/main" val="110959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EF5B0B-5DC0-46E1-BBBC-C65CF8DB11B5}" type="datetimeFigureOut">
              <a:rPr lang="en-IN" smtClean="0"/>
              <a:t>19-01-2024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2F5937-9917-4882-8F16-96149FD6011C}" type="slidenum">
              <a:rPr lang="en-IN" smtClean="0"/>
              <a:t>‹#›</a:t>
            </a:fld>
            <a:endParaRPr lang="en-IN"/>
          </a:p>
        </p:txBody>
      </p:sp>
    </p:spTree>
    <p:extLst>
      <p:ext uri="{BB962C8B-B14F-4D97-AF65-F5344CB8AC3E}">
        <p14:creationId xmlns:p14="http://schemas.microsoft.com/office/powerpoint/2010/main" val="1473532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EF5B0B-5DC0-46E1-BBBC-C65CF8DB11B5}" type="datetimeFigureOut">
              <a:rPr lang="en-IN" smtClean="0"/>
              <a:t>19-01-2024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2F5937-9917-4882-8F16-96149FD6011C}" type="slidenum">
              <a:rPr lang="en-IN" smtClean="0"/>
              <a:t>‹#›</a:t>
            </a:fld>
            <a:endParaRPr lang="en-IN"/>
          </a:p>
        </p:txBody>
      </p:sp>
    </p:spTree>
    <p:extLst>
      <p:ext uri="{BB962C8B-B14F-4D97-AF65-F5344CB8AC3E}">
        <p14:creationId xmlns:p14="http://schemas.microsoft.com/office/powerpoint/2010/main" val="1597697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2EF5B0B-5DC0-46E1-BBBC-C65CF8DB11B5}" type="datetimeFigureOut">
              <a:rPr lang="en-IN" smtClean="0"/>
              <a:t>19-01-2024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2F5937-9917-4882-8F16-96149FD6011C}" type="slidenum">
              <a:rPr lang="en-IN" smtClean="0"/>
              <a:t>‹#›</a:t>
            </a:fld>
            <a:endParaRPr lang="en-IN"/>
          </a:p>
        </p:txBody>
      </p:sp>
    </p:spTree>
    <p:extLst>
      <p:ext uri="{BB962C8B-B14F-4D97-AF65-F5344CB8AC3E}">
        <p14:creationId xmlns:p14="http://schemas.microsoft.com/office/powerpoint/2010/main" val="3553123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2EF5B0B-5DC0-46E1-BBBC-C65CF8DB11B5}" type="datetimeFigureOut">
              <a:rPr lang="en-IN" smtClean="0"/>
              <a:t>19-01-2024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22F5937-9917-4882-8F16-96149FD6011C}" type="slidenum">
              <a:rPr lang="en-IN" smtClean="0"/>
              <a:t>‹#›</a:t>
            </a:fld>
            <a:endParaRPr lang="en-IN"/>
          </a:p>
        </p:txBody>
      </p:sp>
    </p:spTree>
    <p:extLst>
      <p:ext uri="{BB962C8B-B14F-4D97-AF65-F5344CB8AC3E}">
        <p14:creationId xmlns:p14="http://schemas.microsoft.com/office/powerpoint/2010/main" val="875992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2EF5B0B-5DC0-46E1-BBBC-C65CF8DB11B5}" type="datetimeFigureOut">
              <a:rPr lang="en-IN" smtClean="0"/>
              <a:t>19-01-2024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22F5937-9917-4882-8F16-96149FD6011C}" type="slidenum">
              <a:rPr lang="en-IN" smtClean="0"/>
              <a:t>‹#›</a:t>
            </a:fld>
            <a:endParaRPr lang="en-IN"/>
          </a:p>
        </p:txBody>
      </p:sp>
    </p:spTree>
    <p:extLst>
      <p:ext uri="{BB962C8B-B14F-4D97-AF65-F5344CB8AC3E}">
        <p14:creationId xmlns:p14="http://schemas.microsoft.com/office/powerpoint/2010/main" val="399076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EF5B0B-5DC0-46E1-BBBC-C65CF8DB11B5}" type="datetimeFigureOut">
              <a:rPr lang="en-IN" smtClean="0"/>
              <a:t>19-01-2024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22F5937-9917-4882-8F16-96149FD6011C}" type="slidenum">
              <a:rPr lang="en-IN" smtClean="0"/>
              <a:t>‹#›</a:t>
            </a:fld>
            <a:endParaRPr lang="en-IN"/>
          </a:p>
        </p:txBody>
      </p:sp>
    </p:spTree>
    <p:extLst>
      <p:ext uri="{BB962C8B-B14F-4D97-AF65-F5344CB8AC3E}">
        <p14:creationId xmlns:p14="http://schemas.microsoft.com/office/powerpoint/2010/main" val="3412653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EF5B0B-5DC0-46E1-BBBC-C65CF8DB11B5}" type="datetimeFigureOut">
              <a:rPr lang="en-IN" smtClean="0"/>
              <a:t>19-01-2024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2F5937-9917-4882-8F16-96149FD6011C}" type="slidenum">
              <a:rPr lang="en-IN" smtClean="0"/>
              <a:t>‹#›</a:t>
            </a:fld>
            <a:endParaRPr lang="en-IN"/>
          </a:p>
        </p:txBody>
      </p:sp>
    </p:spTree>
    <p:extLst>
      <p:ext uri="{BB962C8B-B14F-4D97-AF65-F5344CB8AC3E}">
        <p14:creationId xmlns:p14="http://schemas.microsoft.com/office/powerpoint/2010/main" val="2998664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2EF5B0B-5DC0-46E1-BBBC-C65CF8DB11B5}" type="datetimeFigureOut">
              <a:rPr lang="en-IN" smtClean="0"/>
              <a:t>19-01-2024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2F5937-9917-4882-8F16-96149FD6011C}" type="slidenum">
              <a:rPr lang="en-IN" smtClean="0"/>
              <a:t>‹#›</a:t>
            </a:fld>
            <a:endParaRPr lang="en-IN"/>
          </a:p>
        </p:txBody>
      </p:sp>
    </p:spTree>
    <p:extLst>
      <p:ext uri="{BB962C8B-B14F-4D97-AF65-F5344CB8AC3E}">
        <p14:creationId xmlns:p14="http://schemas.microsoft.com/office/powerpoint/2010/main" val="1195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2EF5B0B-5DC0-46E1-BBBC-C65CF8DB11B5}" type="datetimeFigureOut">
              <a:rPr lang="en-IN" smtClean="0"/>
              <a:t>19-01-2024</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22F5937-9917-4882-8F16-96149FD6011C}" type="slidenum">
              <a:rPr lang="en-IN" smtClean="0"/>
              <a:t>‹#›</a:t>
            </a:fld>
            <a:endParaRPr lang="en-IN"/>
          </a:p>
        </p:txBody>
      </p:sp>
    </p:spTree>
    <p:extLst>
      <p:ext uri="{BB962C8B-B14F-4D97-AF65-F5344CB8AC3E}">
        <p14:creationId xmlns:p14="http://schemas.microsoft.com/office/powerpoint/2010/main" val="13330846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digital.ink/blog/what-is-seo/" TargetMode="External"/><Relationship Id="rId2" Type="http://schemas.openxmlformats.org/officeDocument/2006/relationships/hyperlink" Target="https://www.digital.ink/blog/speed/" TargetMode="External"/><Relationship Id="rId1" Type="http://schemas.openxmlformats.org/officeDocument/2006/relationships/slideLayout" Target="../slideLayouts/slideLayout2.xml"/><Relationship Id="rId4" Type="http://schemas.openxmlformats.org/officeDocument/2006/relationships/hyperlink" Target="https://giphy.co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89E4B-4D6A-DB9C-487A-67FAC33513CA}"/>
              </a:ext>
            </a:extLst>
          </p:cNvPr>
          <p:cNvSpPr>
            <a:spLocks noGrp="1"/>
          </p:cNvSpPr>
          <p:nvPr>
            <p:ph type="ctrTitle"/>
          </p:nvPr>
        </p:nvSpPr>
        <p:spPr>
          <a:xfrm>
            <a:off x="865228" y="202224"/>
            <a:ext cx="9184380" cy="782514"/>
          </a:xfrm>
        </p:spPr>
        <p:txBody>
          <a:bodyPr/>
          <a:lstStyle/>
          <a:p>
            <a:pPr algn="ctr"/>
            <a:r>
              <a:rPr lang="en-US" b="1" dirty="0">
                <a:latin typeface="Times New Roman" panose="02020603050405020304" pitchFamily="18" charset="0"/>
                <a:cs typeface="Times New Roman" panose="02020603050405020304" pitchFamily="18" charset="0"/>
              </a:rPr>
              <a:t>UNIT - 3</a:t>
            </a:r>
            <a:endParaRPr lang="en-IN"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652DC643-C394-16BE-B319-69E7B2946CBA}"/>
              </a:ext>
            </a:extLst>
          </p:cNvPr>
          <p:cNvSpPr>
            <a:spLocks noGrp="1"/>
          </p:cNvSpPr>
          <p:nvPr>
            <p:ph type="subTitle" idx="1"/>
          </p:nvPr>
        </p:nvSpPr>
        <p:spPr>
          <a:xfrm>
            <a:off x="800100" y="1186962"/>
            <a:ext cx="9653954" cy="5178669"/>
          </a:xfrm>
        </p:spPr>
        <p:txBody>
          <a:bodyPr>
            <a:noAutofit/>
          </a:bodyPr>
          <a:lstStyle/>
          <a:p>
            <a:pPr marL="285750" indent="-285750" algn="l">
              <a:buFont typeface="Wingdings" panose="05000000000000000000" pitchFamily="2" charset="2"/>
              <a:buChar char="v"/>
            </a:pPr>
            <a:r>
              <a:rPr lang="en-US" sz="2000" b="1" dirty="0">
                <a:solidFill>
                  <a:srgbClr val="92D050"/>
                </a:solidFill>
                <a:latin typeface="Times New Roman" panose="02020603050405020304" pitchFamily="18" charset="0"/>
                <a:cs typeface="Times New Roman" panose="02020603050405020304" pitchFamily="18" charset="0"/>
              </a:rPr>
              <a:t>Web graphics : </a:t>
            </a:r>
          </a:p>
          <a:p>
            <a:pPr algn="l"/>
            <a:r>
              <a:rPr lang="en-US" b="0" i="0" dirty="0">
                <a:solidFill>
                  <a:schemeClr val="tx1"/>
                </a:solidFill>
                <a:effectLst/>
                <a:latin typeface="Times New Roman" panose="02020603050405020304" pitchFamily="18" charset="0"/>
                <a:cs typeface="Times New Roman" panose="02020603050405020304" pitchFamily="18" charset="0"/>
              </a:rPr>
              <a:t>Graphic means any visual element represented by the computer. </a:t>
            </a:r>
            <a:r>
              <a:rPr lang="en-US" b="1" i="0" dirty="0">
                <a:solidFill>
                  <a:schemeClr val="tx1"/>
                </a:solidFill>
                <a:effectLst/>
                <a:latin typeface="Times New Roman" panose="02020603050405020304" pitchFamily="18" charset="0"/>
                <a:cs typeface="Times New Roman" panose="02020603050405020304" pitchFamily="18" charset="0"/>
              </a:rPr>
              <a:t>Web Graphics</a:t>
            </a:r>
            <a:r>
              <a:rPr lang="en-US" b="0" i="0" dirty="0">
                <a:solidFill>
                  <a:schemeClr val="tx1"/>
                </a:solidFill>
                <a:effectLst/>
                <a:latin typeface="Times New Roman" panose="02020603050405020304" pitchFamily="18" charset="0"/>
                <a:cs typeface="Times New Roman" panose="02020603050405020304" pitchFamily="18" charset="0"/>
              </a:rPr>
              <a:t> are those graphics that are used in a website. These graphics can be photos, videos, logos, banners, etc. Humans are more attracted to visual elements rather than textual elements. So, to make a website more appealing and user-friendly addition of web graphics is a necessity.</a:t>
            </a:r>
          </a:p>
          <a:p>
            <a:pPr marL="285750" indent="-285750" algn="l">
              <a:buFont typeface="Wingdings" panose="05000000000000000000" pitchFamily="2" charset="2"/>
              <a:buChar char="Ø"/>
            </a:pPr>
            <a:r>
              <a:rPr lang="en-US" b="1" i="0" dirty="0">
                <a:solidFill>
                  <a:schemeClr val="tx1"/>
                </a:solidFill>
                <a:effectLst/>
                <a:latin typeface="Times New Roman" panose="02020603050405020304" pitchFamily="18" charset="0"/>
                <a:cs typeface="Times New Roman" panose="02020603050405020304" pitchFamily="18" charset="0"/>
              </a:rPr>
              <a:t>Types of Graphics on the Web :</a:t>
            </a:r>
          </a:p>
          <a:p>
            <a:pPr marL="285750" indent="-285750" algn="l" fontAlgn="base">
              <a:buFont typeface="Courier New" panose="02070309020205020404" pitchFamily="49" charset="0"/>
              <a:buChar char="o"/>
            </a:pPr>
            <a:r>
              <a:rPr lang="en-US" b="1" i="0" dirty="0">
                <a:solidFill>
                  <a:schemeClr val="tx1"/>
                </a:solidFill>
                <a:effectLst/>
                <a:latin typeface="Times New Roman" panose="02020603050405020304" pitchFamily="18" charset="0"/>
                <a:cs typeface="Times New Roman" panose="02020603050405020304" pitchFamily="18" charset="0"/>
              </a:rPr>
              <a:t>2D Graphics</a:t>
            </a:r>
          </a:p>
          <a:p>
            <a:pPr algn="just" rtl="0" fontAlgn="base"/>
            <a:r>
              <a:rPr lang="en-US" b="0" i="0" dirty="0">
                <a:solidFill>
                  <a:schemeClr val="tx1"/>
                </a:solidFill>
                <a:effectLst/>
                <a:latin typeface="Times New Roman" panose="02020603050405020304" pitchFamily="18" charset="0"/>
                <a:cs typeface="Times New Roman" panose="02020603050405020304" pitchFamily="18" charset="0"/>
              </a:rPr>
              <a:t>2D Graphics are commonly used animations on the websites. These are very simple looking and easy to use for the users. The 2D image can be animated only in two directions: horizontal and vertical. On those axes the objects and characters are still capable of moving parallelly, but they can only be moved by X and Y axes in your animation. So, you can not add depth to them.</a:t>
            </a:r>
          </a:p>
          <a:p>
            <a:pPr algn="l" fontAlgn="base">
              <a:buFont typeface="Arial" panose="020B0604020202020204" pitchFamily="34" charset="0"/>
              <a:buChar char="•"/>
            </a:pPr>
            <a:r>
              <a:rPr lang="en-US" b="1" i="0" dirty="0">
                <a:solidFill>
                  <a:schemeClr val="tx1"/>
                </a:solidFill>
                <a:effectLst/>
                <a:latin typeface="Times New Roman" panose="02020603050405020304" pitchFamily="18" charset="0"/>
                <a:cs typeface="Times New Roman" panose="02020603050405020304" pitchFamily="18" charset="0"/>
              </a:rPr>
              <a:t>Canvas:</a:t>
            </a:r>
            <a:r>
              <a:rPr lang="en-US" b="0" i="0" dirty="0">
                <a:solidFill>
                  <a:schemeClr val="tx1"/>
                </a:solidFill>
                <a:effectLst/>
                <a:latin typeface="Times New Roman" panose="02020603050405020304" pitchFamily="18" charset="0"/>
                <a:cs typeface="Times New Roman" panose="02020603050405020304" pitchFamily="18" charset="0"/>
              </a:rPr>
              <a:t> The Canvas API allows graphics to be drawn by using JavaScript and HTML &lt;canvas&gt; element. It is used in animation, gaming graphics, data visualization, photo editing, and real-time video processing.</a:t>
            </a:r>
          </a:p>
          <a:p>
            <a:pPr algn="l" fontAlgn="base">
              <a:buFont typeface="Arial" panose="020B0604020202020204" pitchFamily="34" charset="0"/>
              <a:buChar char="•"/>
            </a:pPr>
            <a:r>
              <a:rPr lang="en-US" b="1" i="0" dirty="0">
                <a:solidFill>
                  <a:schemeClr val="tx1"/>
                </a:solidFill>
                <a:effectLst/>
                <a:latin typeface="Times New Roman" panose="02020603050405020304" pitchFamily="18" charset="0"/>
                <a:cs typeface="Times New Roman" panose="02020603050405020304" pitchFamily="18" charset="0"/>
              </a:rPr>
              <a:t>SVG:</a:t>
            </a:r>
            <a:r>
              <a:rPr lang="en-US" b="0" i="0" dirty="0">
                <a:solidFill>
                  <a:schemeClr val="tx1"/>
                </a:solidFill>
                <a:effectLst/>
                <a:latin typeface="Times New Roman" panose="02020603050405020304" pitchFamily="18" charset="0"/>
                <a:cs typeface="Times New Roman" panose="02020603050405020304" pitchFamily="18" charset="0"/>
              </a:rPr>
              <a:t> SVG stands for Scalable Vector Graphics. It is an XML-based vector image format for defining two-dimensional graphics which supports interactivity and animation.</a:t>
            </a:r>
          </a:p>
          <a:p>
            <a:pPr marL="285750" indent="-285750" algn="l">
              <a:buFont typeface="Wingdings" panose="05000000000000000000" pitchFamily="2" charset="2"/>
              <a:buChar char="Ø"/>
            </a:pPr>
            <a:endParaRPr lang="en-US" b="1" i="0" dirty="0">
              <a:solidFill>
                <a:schemeClr val="tx1"/>
              </a:solidFill>
              <a:effectLst/>
              <a:latin typeface="Times New Roman" panose="02020603050405020304" pitchFamily="18" charset="0"/>
              <a:cs typeface="Times New Roman" panose="02020603050405020304" pitchFamily="18" charset="0"/>
            </a:endParaRPr>
          </a:p>
          <a:p>
            <a:pPr algn="l"/>
            <a:endParaRPr lang="en-IN"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91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D9BA3F-D87A-EFD6-A297-341A361E3DE9}"/>
              </a:ext>
            </a:extLst>
          </p:cNvPr>
          <p:cNvSpPr>
            <a:spLocks noGrp="1"/>
          </p:cNvSpPr>
          <p:nvPr>
            <p:ph idx="1"/>
          </p:nvPr>
        </p:nvSpPr>
        <p:spPr>
          <a:xfrm>
            <a:off x="677334" y="657726"/>
            <a:ext cx="9701908" cy="5727031"/>
          </a:xfrm>
        </p:spPr>
        <p:txBody>
          <a:bodyPr>
            <a:normAutofit/>
          </a:bodyPr>
          <a:lstStyle/>
          <a:p>
            <a:pPr algn="l">
              <a:buFont typeface="+mj-lt"/>
              <a:buAutoNum type="arabicPeriod" startAt="8"/>
            </a:pPr>
            <a:r>
              <a:rPr lang="en-US" b="1" i="0" dirty="0">
                <a:solidFill>
                  <a:schemeClr val="tx1"/>
                </a:solidFill>
                <a:effectLst/>
                <a:latin typeface="Times New Roman" panose="02020603050405020304" pitchFamily="18" charset="0"/>
                <a:cs typeface="Times New Roman" panose="02020603050405020304" pitchFamily="18" charset="0"/>
              </a:rPr>
              <a:t>Image Sprites (for Icons):</a:t>
            </a:r>
            <a:endParaRPr lang="en-US" b="0" i="0" dirty="0">
              <a:solidFill>
                <a:schemeClr val="tx1"/>
              </a:solidFill>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b="0" i="0" dirty="0">
                <a:solidFill>
                  <a:schemeClr val="tx1"/>
                </a:solidFill>
                <a:effectLst/>
                <a:latin typeface="Times New Roman" panose="02020603050405020304" pitchFamily="18" charset="0"/>
                <a:cs typeface="Times New Roman" panose="02020603050405020304" pitchFamily="18" charset="0"/>
              </a:rPr>
              <a:t>If your website uses many small icons, consider using image sprites. Combining multiple small images into a single sprite sheet reduces the number of HTTP requests, improving loading times.</a:t>
            </a:r>
            <a:endParaRPr lang="en-US" b="1" i="0" dirty="0">
              <a:solidFill>
                <a:schemeClr val="tx1"/>
              </a:solidFill>
              <a:effectLst/>
              <a:latin typeface="Times New Roman" panose="02020603050405020304" pitchFamily="18" charset="0"/>
              <a:cs typeface="Times New Roman" panose="02020603050405020304" pitchFamily="18" charset="0"/>
            </a:endParaRPr>
          </a:p>
          <a:p>
            <a:pPr algn="l">
              <a:buFont typeface="+mj-lt"/>
              <a:buAutoNum type="arabicPeriod" startAt="9"/>
            </a:pPr>
            <a:r>
              <a:rPr lang="en-US" b="1" i="0" dirty="0">
                <a:solidFill>
                  <a:schemeClr val="tx1"/>
                </a:solidFill>
                <a:effectLst/>
                <a:latin typeface="Times New Roman" panose="02020603050405020304" pitchFamily="18" charset="0"/>
                <a:cs typeface="Times New Roman" panose="02020603050405020304" pitchFamily="18" charset="0"/>
              </a:rPr>
              <a:t>Cache Control:</a:t>
            </a:r>
            <a:endParaRPr lang="en-US" b="0" i="0" dirty="0">
              <a:solidFill>
                <a:schemeClr val="tx1"/>
              </a:solidFill>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Implement proper caching strategies. Set up your web server to use cache headers to reduce the need for users to download the same images repeatedly.</a:t>
            </a:r>
          </a:p>
          <a:p>
            <a:pPr algn="l">
              <a:buFont typeface="+mj-lt"/>
              <a:buAutoNum type="arabicPeriod" startAt="9"/>
            </a:pPr>
            <a:r>
              <a:rPr lang="en-US" b="1" i="0" dirty="0">
                <a:solidFill>
                  <a:schemeClr val="tx1"/>
                </a:solidFill>
                <a:effectLst/>
                <a:latin typeface="Times New Roman" panose="02020603050405020304" pitchFamily="18" charset="0"/>
                <a:cs typeface="Times New Roman" panose="02020603050405020304" pitchFamily="18" charset="0"/>
              </a:rPr>
              <a:t>Lazy Loading:</a:t>
            </a:r>
            <a:endParaRPr lang="en-US" b="0" i="0" dirty="0">
              <a:solidFill>
                <a:schemeClr val="tx1"/>
              </a:solidFill>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Implement lazy loading for images. Load images only when they are about to come into the user's viewport. This can be especially helpful for images below the fold.</a:t>
            </a:r>
          </a:p>
          <a:p>
            <a:pPr algn="l"/>
            <a:r>
              <a:rPr lang="en-US" b="0" i="0" dirty="0">
                <a:solidFill>
                  <a:schemeClr val="tx1"/>
                </a:solidFill>
                <a:effectLst/>
                <a:latin typeface="Times New Roman" panose="02020603050405020304" pitchFamily="18" charset="0"/>
                <a:cs typeface="Times New Roman" panose="02020603050405020304" pitchFamily="18" charset="0"/>
              </a:rPr>
              <a:t>By following these tips, you can optimize your images for the web, ensuring a good balance between visual quality and faster page loading times.</a:t>
            </a:r>
          </a:p>
          <a:p>
            <a:endParaRPr lang="en-IN"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5569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1DB50-701E-55AA-1B35-A3CCFDB76638}"/>
              </a:ext>
            </a:extLst>
          </p:cNvPr>
          <p:cNvSpPr>
            <a:spLocks noGrp="1"/>
          </p:cNvSpPr>
          <p:nvPr>
            <p:ph type="title"/>
          </p:nvPr>
        </p:nvSpPr>
        <p:spPr>
          <a:xfrm>
            <a:off x="677334" y="378070"/>
            <a:ext cx="9328312" cy="463062"/>
          </a:xfrm>
        </p:spPr>
        <p:txBody>
          <a:bodyPr>
            <a:noAutofit/>
          </a:bodyPr>
          <a:lstStyle/>
          <a:p>
            <a:r>
              <a:rPr lang="en-IN" sz="3000" b="1" dirty="0" err="1">
                <a:latin typeface="Times New Roman" panose="02020603050405020304" pitchFamily="18" charset="0"/>
                <a:cs typeface="Times New Roman" panose="02020603050405020304" pitchFamily="18" charset="0"/>
              </a:rPr>
              <a:t>Color</a:t>
            </a:r>
            <a:r>
              <a:rPr lang="en-IN" sz="3000" b="1" dirty="0">
                <a:latin typeface="Times New Roman" panose="02020603050405020304" pitchFamily="18" charset="0"/>
                <a:cs typeface="Times New Roman" panose="02020603050405020304" pitchFamily="18" charset="0"/>
              </a:rPr>
              <a:t> design and theory :</a:t>
            </a:r>
          </a:p>
        </p:txBody>
      </p:sp>
      <p:sp>
        <p:nvSpPr>
          <p:cNvPr id="3" name="Content Placeholder 2">
            <a:extLst>
              <a:ext uri="{FF2B5EF4-FFF2-40B4-BE49-F238E27FC236}">
                <a16:creationId xmlns:a16="http://schemas.microsoft.com/office/drawing/2014/main" id="{CC4EF0FF-0981-FDD5-5C81-2A4664A58019}"/>
              </a:ext>
            </a:extLst>
          </p:cNvPr>
          <p:cNvSpPr>
            <a:spLocks noGrp="1"/>
          </p:cNvSpPr>
          <p:nvPr>
            <p:ph idx="1"/>
          </p:nvPr>
        </p:nvSpPr>
        <p:spPr>
          <a:xfrm>
            <a:off x="677333" y="841132"/>
            <a:ext cx="9398651" cy="5407267"/>
          </a:xfrm>
        </p:spPr>
        <p:txBody>
          <a:bodyPr>
            <a:noAutofit/>
          </a:bodyPr>
          <a:lstStyle/>
          <a:p>
            <a:pPr algn="l"/>
            <a:r>
              <a:rPr lang="en-US" b="0" i="0" dirty="0">
                <a:solidFill>
                  <a:schemeClr val="tx1"/>
                </a:solidFill>
                <a:effectLst/>
                <a:latin typeface="Times New Roman" panose="02020603050405020304" pitchFamily="18" charset="0"/>
                <a:cs typeface="Times New Roman" panose="02020603050405020304" pitchFamily="18" charset="0"/>
              </a:rPr>
              <a:t>Color design is a crucial aspect of web designing as it significantly influences the overall look and feel of a website. The effective use of color can enhance user experience, convey the brand identity, and impact user emotions. Here are some key principles and theories related to color design in web development:</a:t>
            </a:r>
          </a:p>
          <a:p>
            <a:pPr algn="l">
              <a:buFont typeface="+mj-lt"/>
              <a:buAutoNum type="arabicPeriod"/>
            </a:pPr>
            <a:r>
              <a:rPr lang="en-US" b="1" i="0" dirty="0">
                <a:solidFill>
                  <a:schemeClr val="tx1"/>
                </a:solidFill>
                <a:effectLst/>
                <a:latin typeface="Times New Roman" panose="02020603050405020304" pitchFamily="18" charset="0"/>
                <a:cs typeface="Times New Roman" panose="02020603050405020304" pitchFamily="18" charset="0"/>
              </a:rPr>
              <a:t>Color Wheel:</a:t>
            </a:r>
            <a:endParaRPr lang="en-US" b="0" i="0" dirty="0">
              <a:solidFill>
                <a:schemeClr val="tx1"/>
              </a:solidFill>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The color wheel is a fundamental tool for understanding color relationships. It consists of primary colors (red, blue, yellow), secondary colors (green, orange, purple), and tertiary colors (created by mixing a primary color with a secondary color).</a:t>
            </a:r>
          </a:p>
          <a:p>
            <a:pPr lvl="1"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Complementary colors (opposite each other on the color wheel) create high contrast and vibrancy when used together.</a:t>
            </a:r>
          </a:p>
          <a:p>
            <a:pPr algn="l">
              <a:buFont typeface="+mj-lt"/>
              <a:buAutoNum type="arabicPeriod"/>
            </a:pPr>
            <a:r>
              <a:rPr lang="en-US" b="1" i="0" dirty="0">
                <a:solidFill>
                  <a:schemeClr val="tx1"/>
                </a:solidFill>
                <a:effectLst/>
                <a:latin typeface="Times New Roman" panose="02020603050405020304" pitchFamily="18" charset="0"/>
                <a:cs typeface="Times New Roman" panose="02020603050405020304" pitchFamily="18" charset="0"/>
              </a:rPr>
              <a:t>Color Harmony:</a:t>
            </a:r>
            <a:endParaRPr lang="en-US" b="0" i="0" dirty="0">
              <a:solidFill>
                <a:schemeClr val="tx1"/>
              </a:solidFill>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b="0" i="0" dirty="0">
                <a:solidFill>
                  <a:schemeClr val="tx1"/>
                </a:solidFill>
                <a:effectLst/>
                <a:latin typeface="Times New Roman" panose="02020603050405020304" pitchFamily="18" charset="0"/>
                <a:cs typeface="Times New Roman" panose="02020603050405020304" pitchFamily="18" charset="0"/>
              </a:rPr>
              <a:t>Achieving harmony in color design is essential for a visually pleasing website. Common color harmonies include:</a:t>
            </a:r>
          </a:p>
          <a:p>
            <a:pPr marL="742950" lvl="1" indent="-285750"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Analogous: Colors that are next to each other on the color wheel.</a:t>
            </a:r>
          </a:p>
          <a:p>
            <a:pPr marL="742950" lvl="1" indent="-285750"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Triadic: Three colors evenly spaced around the color wheel.</a:t>
            </a:r>
          </a:p>
          <a:p>
            <a:pPr marL="742950" lvl="1" indent="-285750"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Split-Complementary: A base color and two colors adjacent to its complementary color.</a:t>
            </a:r>
          </a:p>
          <a:p>
            <a:endParaRPr lang="en-IN"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34862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C4D70D-F6C7-EB8E-C338-00BE9AEE4680}"/>
              </a:ext>
            </a:extLst>
          </p:cNvPr>
          <p:cNvSpPr>
            <a:spLocks noGrp="1"/>
          </p:cNvSpPr>
          <p:nvPr>
            <p:ph idx="1"/>
          </p:nvPr>
        </p:nvSpPr>
        <p:spPr>
          <a:xfrm>
            <a:off x="677334" y="571500"/>
            <a:ext cx="9345898" cy="5604711"/>
          </a:xfrm>
        </p:spPr>
        <p:txBody>
          <a:bodyPr>
            <a:normAutofit/>
          </a:bodyPr>
          <a:lstStyle/>
          <a:p>
            <a:pPr algn="l">
              <a:buFont typeface="+mj-lt"/>
              <a:buAutoNum type="arabicPeriod" startAt="3"/>
            </a:pPr>
            <a:r>
              <a:rPr lang="en-US" b="1" i="0" dirty="0">
                <a:effectLst/>
                <a:latin typeface="Times New Roman" panose="02020603050405020304" pitchFamily="18" charset="0"/>
                <a:cs typeface="Times New Roman" panose="02020603050405020304" pitchFamily="18" charset="0"/>
              </a:rPr>
              <a:t>Contrast:</a:t>
            </a:r>
            <a:endParaRPr lang="en-US" b="0" i="0" dirty="0">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effectLst/>
                <a:latin typeface="Times New Roman" panose="02020603050405020304" pitchFamily="18" charset="0"/>
                <a:cs typeface="Times New Roman" panose="02020603050405020304" pitchFamily="18" charset="0"/>
              </a:rPr>
              <a:t>Contrast is crucial for readability and user experience. Use contrasting colors for text and background to ensure content is easily legible.</a:t>
            </a:r>
          </a:p>
          <a:p>
            <a:pPr lvl="1" algn="l">
              <a:buFont typeface="Arial" panose="020B0604020202020204" pitchFamily="34" charset="0"/>
              <a:buChar char="•"/>
            </a:pPr>
            <a:r>
              <a:rPr lang="en-US" sz="1800" b="0" i="0" dirty="0">
                <a:effectLst/>
                <a:latin typeface="Times New Roman" panose="02020603050405020304" pitchFamily="18" charset="0"/>
                <a:cs typeface="Times New Roman" panose="02020603050405020304" pitchFamily="18" charset="0"/>
              </a:rPr>
              <a:t>High contrast can create a dynamic and visually appealing design, while low contrast may be suitable for subtle and sophisticated looks.</a:t>
            </a:r>
          </a:p>
          <a:p>
            <a:pPr algn="l">
              <a:buFont typeface="+mj-lt"/>
              <a:buAutoNum type="arabicPeriod" startAt="3"/>
            </a:pPr>
            <a:r>
              <a:rPr lang="en-US" b="1" i="0" dirty="0">
                <a:effectLst/>
                <a:latin typeface="Times New Roman" panose="02020603050405020304" pitchFamily="18" charset="0"/>
                <a:cs typeface="Times New Roman" panose="02020603050405020304" pitchFamily="18" charset="0"/>
              </a:rPr>
              <a:t>Color Psychology:</a:t>
            </a:r>
            <a:endParaRPr lang="en-US" b="0" i="0" dirty="0">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effectLst/>
                <a:latin typeface="Times New Roman" panose="02020603050405020304" pitchFamily="18" charset="0"/>
                <a:cs typeface="Times New Roman" panose="02020603050405020304" pitchFamily="18" charset="0"/>
              </a:rPr>
              <a:t>Colors can evoke emotions and convey messages. For example, blue is often associated with calm and trust, while red can signify passion or urgency. Consider the psychological impact of colors based on your website's goals and target audience.</a:t>
            </a:r>
          </a:p>
          <a:p>
            <a:pPr algn="l">
              <a:buFont typeface="+mj-lt"/>
              <a:buAutoNum type="arabicPeriod" startAt="5"/>
            </a:pPr>
            <a:r>
              <a:rPr lang="en-US" b="1" i="0" dirty="0">
                <a:effectLst/>
                <a:latin typeface="Times New Roman" panose="02020603050405020304" pitchFamily="18" charset="0"/>
                <a:cs typeface="Times New Roman" panose="02020603050405020304" pitchFamily="18" charset="0"/>
              </a:rPr>
              <a:t>Branding:</a:t>
            </a:r>
            <a:endParaRPr lang="en-US" b="0" i="0" dirty="0">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effectLst/>
                <a:latin typeface="Times New Roman" panose="02020603050405020304" pitchFamily="18" charset="0"/>
                <a:cs typeface="Times New Roman" panose="02020603050405020304" pitchFamily="18" charset="0"/>
              </a:rPr>
              <a:t>Consistent use of colors is vital for brand recognition. Establish a color palette that reflects the brand's identity and use it consistently across the website.</a:t>
            </a:r>
          </a:p>
          <a:p>
            <a:pPr lvl="1" algn="l">
              <a:buFont typeface="Arial" panose="020B0604020202020204" pitchFamily="34" charset="0"/>
              <a:buChar char="•"/>
            </a:pPr>
            <a:r>
              <a:rPr lang="en-US" sz="1800" b="0" i="0" dirty="0">
                <a:effectLst/>
                <a:latin typeface="Times New Roman" panose="02020603050405020304" pitchFamily="18" charset="0"/>
                <a:cs typeface="Times New Roman" panose="02020603050405020304" pitchFamily="18" charset="0"/>
              </a:rPr>
              <a:t>The psychology of color can be employed to reinforce brand values and create a memorable user experience.</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5943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B26FE0-435C-4754-D32F-B15588CEBFE2}"/>
              </a:ext>
            </a:extLst>
          </p:cNvPr>
          <p:cNvSpPr>
            <a:spLocks noGrp="1"/>
          </p:cNvSpPr>
          <p:nvPr>
            <p:ph idx="1"/>
          </p:nvPr>
        </p:nvSpPr>
        <p:spPr>
          <a:xfrm>
            <a:off x="677333" y="721895"/>
            <a:ext cx="9509403" cy="5406189"/>
          </a:xfrm>
        </p:spPr>
        <p:txBody>
          <a:bodyPr>
            <a:normAutofit/>
          </a:bodyPr>
          <a:lstStyle/>
          <a:p>
            <a:pPr algn="l">
              <a:buFont typeface="+mj-lt"/>
              <a:buAutoNum type="arabicPeriod" startAt="6"/>
            </a:pPr>
            <a:r>
              <a:rPr lang="en-US" b="1" i="0" dirty="0">
                <a:solidFill>
                  <a:schemeClr val="tx1"/>
                </a:solidFill>
                <a:effectLst/>
                <a:latin typeface="Times New Roman" panose="02020603050405020304" pitchFamily="18" charset="0"/>
                <a:cs typeface="Times New Roman" panose="02020603050405020304" pitchFamily="18" charset="0"/>
              </a:rPr>
              <a:t>Accessibility:</a:t>
            </a:r>
            <a:endParaRPr lang="en-US" b="0" i="0" dirty="0">
              <a:solidFill>
                <a:schemeClr val="tx1"/>
              </a:solidFill>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Ensure your color choices take into account accessibility standards. People with visual impairments may have difficulty distinguishing certain color combinations. Use sufficient contrast and provide alternative ways to convey information (such as text labels).</a:t>
            </a:r>
          </a:p>
          <a:p>
            <a:pPr algn="l">
              <a:buFont typeface="+mj-lt"/>
              <a:buAutoNum type="arabicPeriod" startAt="6"/>
            </a:pPr>
            <a:r>
              <a:rPr lang="en-US" b="1" i="0" dirty="0">
                <a:solidFill>
                  <a:schemeClr val="tx1"/>
                </a:solidFill>
                <a:effectLst/>
                <a:latin typeface="Times New Roman" panose="02020603050405020304" pitchFamily="18" charset="0"/>
                <a:cs typeface="Times New Roman" panose="02020603050405020304" pitchFamily="18" charset="0"/>
              </a:rPr>
              <a:t>Color Trends:</a:t>
            </a:r>
            <a:endParaRPr lang="en-US" b="0" i="0" dirty="0">
              <a:solidFill>
                <a:schemeClr val="tx1"/>
              </a:solidFill>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Stay aware of current design trends, but also consider the timeless nature of your website. Trends can provide inspiration, but it's essential to ensure your color choices align with your brand and target audience.</a:t>
            </a:r>
          </a:p>
          <a:p>
            <a:pPr algn="l">
              <a:buFont typeface="+mj-lt"/>
              <a:buAutoNum type="arabicPeriod" startAt="6"/>
            </a:pPr>
            <a:r>
              <a:rPr lang="en-US" b="1" i="0" dirty="0">
                <a:solidFill>
                  <a:schemeClr val="tx1"/>
                </a:solidFill>
                <a:effectLst/>
                <a:latin typeface="Times New Roman" panose="02020603050405020304" pitchFamily="18" charset="0"/>
                <a:cs typeface="Times New Roman" panose="02020603050405020304" pitchFamily="18" charset="0"/>
              </a:rPr>
              <a:t>Tools:</a:t>
            </a:r>
            <a:endParaRPr lang="en-US" b="0" i="0" dirty="0">
              <a:solidFill>
                <a:schemeClr val="tx1"/>
              </a:solidFill>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Use color tools to create and manage your color palette. Tools like Adobe Color Wheel, Colors, and Paletot can help you explore color combinations and ensure consistency.</a:t>
            </a:r>
          </a:p>
          <a:p>
            <a:pPr marL="0" indent="0">
              <a:buNone/>
            </a:pPr>
            <a:r>
              <a:rPr lang="en-US" b="0" i="0" dirty="0">
                <a:solidFill>
                  <a:schemeClr val="tx1"/>
                </a:solidFill>
                <a:effectLst/>
                <a:latin typeface="Times New Roman" panose="02020603050405020304" pitchFamily="18" charset="0"/>
                <a:cs typeface="Times New Roman" panose="02020603050405020304" pitchFamily="18" charset="0"/>
              </a:rPr>
              <a:t>Remember that the effectiveness of color design can vary based on cultural and personal associations, so it's essential to consider your target audience and the context in which your website will be used. Regular testing and feedback can help refine your color choices for optimal impact and user satisfaction.</a:t>
            </a:r>
            <a:endParaRPr lang="en-IN"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9378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CB604-F97D-2D6A-BA3A-78EF39510BEE}"/>
              </a:ext>
            </a:extLst>
          </p:cNvPr>
          <p:cNvSpPr>
            <a:spLocks noGrp="1"/>
          </p:cNvSpPr>
          <p:nvPr>
            <p:ph type="title"/>
          </p:nvPr>
        </p:nvSpPr>
        <p:spPr>
          <a:xfrm>
            <a:off x="677334" y="609600"/>
            <a:ext cx="9381066" cy="621323"/>
          </a:xfrm>
        </p:spPr>
        <p:txBody>
          <a:bodyPr>
            <a:normAutofit/>
          </a:bodyPr>
          <a:lstStyle/>
          <a:p>
            <a:r>
              <a:rPr lang="en-US" sz="3000" b="1" dirty="0">
                <a:latin typeface="Times New Roman" panose="02020603050405020304" pitchFamily="18" charset="0"/>
                <a:cs typeface="Times New Roman" panose="02020603050405020304" pitchFamily="18" charset="0"/>
              </a:rPr>
              <a:t>Identify and apply the elements of design composition :</a:t>
            </a:r>
            <a:endParaRPr lang="en-IN" sz="3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C2E49F7-C8E9-40C5-A700-C65B2FD49C18}"/>
              </a:ext>
            </a:extLst>
          </p:cNvPr>
          <p:cNvSpPr>
            <a:spLocks noGrp="1"/>
          </p:cNvSpPr>
          <p:nvPr>
            <p:ph idx="1"/>
          </p:nvPr>
        </p:nvSpPr>
        <p:spPr>
          <a:xfrm>
            <a:off x="677332" y="1230923"/>
            <a:ext cx="9565705" cy="5125915"/>
          </a:xfrm>
        </p:spPr>
        <p:txBody>
          <a:bodyPr>
            <a:normAutofit/>
          </a:bodyPr>
          <a:lstStyle/>
          <a:p>
            <a:pPr algn="l"/>
            <a:r>
              <a:rPr lang="en-US" b="0" i="0" dirty="0">
                <a:solidFill>
                  <a:schemeClr val="tx1"/>
                </a:solidFill>
                <a:effectLst/>
                <a:latin typeface="Times New Roman" panose="02020603050405020304" pitchFamily="18" charset="0"/>
                <a:cs typeface="Times New Roman" panose="02020603050405020304" pitchFamily="18" charset="0"/>
              </a:rPr>
              <a:t>Design composition in web technologies involves arranging and organizing various elements on a webpage to create a visually appealing and functional layout. Here are key elements of design composition and how they can be applied in web development:</a:t>
            </a:r>
          </a:p>
          <a:p>
            <a:pPr algn="l">
              <a:buFont typeface="+mj-lt"/>
              <a:buAutoNum type="arabicPeriod"/>
            </a:pPr>
            <a:r>
              <a:rPr lang="en-US" b="1" i="0" dirty="0">
                <a:solidFill>
                  <a:schemeClr val="tx1"/>
                </a:solidFill>
                <a:effectLst/>
                <a:latin typeface="Times New Roman" panose="02020603050405020304" pitchFamily="18" charset="0"/>
                <a:cs typeface="Times New Roman" panose="02020603050405020304" pitchFamily="18" charset="0"/>
              </a:rPr>
              <a:t>Layout:</a:t>
            </a:r>
            <a:endParaRPr lang="en-US" b="0" i="0" dirty="0">
              <a:solidFill>
                <a:schemeClr val="tx1"/>
              </a:solidFill>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1" i="0" dirty="0">
                <a:solidFill>
                  <a:schemeClr val="tx1"/>
                </a:solidFill>
                <a:effectLst/>
                <a:latin typeface="Times New Roman" panose="02020603050405020304" pitchFamily="18" charset="0"/>
                <a:cs typeface="Times New Roman" panose="02020603050405020304" pitchFamily="18" charset="0"/>
              </a:rPr>
              <a:t>Application:</a:t>
            </a:r>
            <a:r>
              <a:rPr lang="en-US" sz="1800" b="0" i="0" dirty="0">
                <a:solidFill>
                  <a:schemeClr val="tx1"/>
                </a:solidFill>
                <a:effectLst/>
                <a:latin typeface="Times New Roman" panose="02020603050405020304" pitchFamily="18" charset="0"/>
                <a:cs typeface="Times New Roman" panose="02020603050405020304" pitchFamily="18" charset="0"/>
              </a:rPr>
              <a:t> Define a clear and well-organized structure for your webpage. Use grids and alignment to create a balanced layout.</a:t>
            </a:r>
          </a:p>
          <a:p>
            <a:pPr lvl="1" algn="l">
              <a:buFont typeface="Arial" panose="020B0604020202020204" pitchFamily="34" charset="0"/>
              <a:buChar char="•"/>
            </a:pPr>
            <a:r>
              <a:rPr lang="en-US" sz="1800" b="1" i="0" dirty="0">
                <a:solidFill>
                  <a:schemeClr val="tx1"/>
                </a:solidFill>
                <a:effectLst/>
                <a:latin typeface="Times New Roman" panose="02020603050405020304" pitchFamily="18" charset="0"/>
                <a:cs typeface="Times New Roman" panose="02020603050405020304" pitchFamily="18" charset="0"/>
              </a:rPr>
              <a:t>Web Technologies:</a:t>
            </a:r>
            <a:r>
              <a:rPr lang="en-US" sz="1800" b="0" i="0" dirty="0">
                <a:solidFill>
                  <a:schemeClr val="tx1"/>
                </a:solidFill>
                <a:effectLst/>
                <a:latin typeface="Times New Roman" panose="02020603050405020304" pitchFamily="18" charset="0"/>
                <a:cs typeface="Times New Roman" panose="02020603050405020304" pitchFamily="18" charset="0"/>
              </a:rPr>
              <a:t> HTML and CSS are fundamental for structuring and styling web content. Grid systems, flexbox, and CSS frameworks like Bootstrap can help achieve responsive and organized layouts.</a:t>
            </a:r>
          </a:p>
          <a:p>
            <a:pPr algn="l">
              <a:buFont typeface="+mj-lt"/>
              <a:buAutoNum type="arabicPeriod"/>
            </a:pPr>
            <a:r>
              <a:rPr lang="en-US" b="1" i="0" dirty="0">
                <a:solidFill>
                  <a:schemeClr val="tx1"/>
                </a:solidFill>
                <a:effectLst/>
                <a:latin typeface="Times New Roman" panose="02020603050405020304" pitchFamily="18" charset="0"/>
                <a:cs typeface="Times New Roman" panose="02020603050405020304" pitchFamily="18" charset="0"/>
              </a:rPr>
              <a:t>Typography:</a:t>
            </a:r>
            <a:endParaRPr lang="en-US" b="0" i="0" dirty="0">
              <a:solidFill>
                <a:schemeClr val="tx1"/>
              </a:solidFill>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b="1" i="0" dirty="0">
                <a:solidFill>
                  <a:schemeClr val="tx1"/>
                </a:solidFill>
                <a:effectLst/>
                <a:latin typeface="Times New Roman" panose="02020603050405020304" pitchFamily="18" charset="0"/>
                <a:cs typeface="Times New Roman" panose="02020603050405020304" pitchFamily="18" charset="0"/>
              </a:rPr>
              <a:t>Application:</a:t>
            </a:r>
            <a:r>
              <a:rPr lang="en-US" b="0" i="0" dirty="0">
                <a:solidFill>
                  <a:schemeClr val="tx1"/>
                </a:solidFill>
                <a:effectLst/>
                <a:latin typeface="Times New Roman" panose="02020603050405020304" pitchFamily="18" charset="0"/>
                <a:cs typeface="Times New Roman" panose="02020603050405020304" pitchFamily="18" charset="0"/>
              </a:rPr>
              <a:t> Choose fonts that align with the website's tone and purpose. Use different font sizes and weights to create a hierarchy of text elements.</a:t>
            </a:r>
          </a:p>
          <a:p>
            <a:pPr algn="l">
              <a:buFont typeface="Arial" panose="020B0604020202020204" pitchFamily="34" charset="0"/>
              <a:buChar char="•"/>
            </a:pPr>
            <a:r>
              <a:rPr lang="en-US" b="1" i="0" dirty="0">
                <a:solidFill>
                  <a:schemeClr val="tx1"/>
                </a:solidFill>
                <a:effectLst/>
                <a:latin typeface="Times New Roman" panose="02020603050405020304" pitchFamily="18" charset="0"/>
                <a:cs typeface="Times New Roman" panose="02020603050405020304" pitchFamily="18" charset="0"/>
              </a:rPr>
              <a:t>Web Technologies:</a:t>
            </a:r>
            <a:r>
              <a:rPr lang="en-US" b="0" i="0" dirty="0">
                <a:solidFill>
                  <a:schemeClr val="tx1"/>
                </a:solidFill>
                <a:effectLst/>
                <a:latin typeface="Times New Roman" panose="02020603050405020304" pitchFamily="18" charset="0"/>
                <a:cs typeface="Times New Roman" panose="02020603050405020304" pitchFamily="18" charset="0"/>
              </a:rPr>
              <a:t> CSS is used to style text, including font family, size, weight, and style. Web fonts (e.g., Google Fonts) can be integrated to enhance typographic choices.</a:t>
            </a:r>
          </a:p>
          <a:p>
            <a:endParaRPr lang="en-IN"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2227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D08E896-1736-7E24-B10C-D37A665F695A}"/>
              </a:ext>
            </a:extLst>
          </p:cNvPr>
          <p:cNvSpPr>
            <a:spLocks noGrp="1"/>
          </p:cNvSpPr>
          <p:nvPr>
            <p:ph idx="1"/>
          </p:nvPr>
        </p:nvSpPr>
        <p:spPr>
          <a:xfrm>
            <a:off x="677334" y="657726"/>
            <a:ext cx="9669824" cy="5486399"/>
          </a:xfrm>
        </p:spPr>
        <p:txBody>
          <a:bodyPr>
            <a:noAutofit/>
          </a:bodyPr>
          <a:lstStyle/>
          <a:p>
            <a:pPr algn="l">
              <a:buFont typeface="+mj-lt"/>
              <a:buAutoNum type="arabicPeriod" startAt="3"/>
            </a:pPr>
            <a:r>
              <a:rPr lang="en-US" b="1" i="0" dirty="0">
                <a:solidFill>
                  <a:schemeClr val="tx1"/>
                </a:solidFill>
                <a:effectLst/>
                <a:latin typeface="Times New Roman" panose="02020603050405020304" pitchFamily="18" charset="0"/>
                <a:cs typeface="Times New Roman" panose="02020603050405020304" pitchFamily="18" charset="0"/>
              </a:rPr>
              <a:t>Color:</a:t>
            </a:r>
            <a:endParaRPr lang="en-US" b="0" i="0" dirty="0">
              <a:solidFill>
                <a:schemeClr val="tx1"/>
              </a:solidFill>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b="1" i="0" dirty="0">
                <a:solidFill>
                  <a:schemeClr val="tx1"/>
                </a:solidFill>
                <a:effectLst/>
                <a:latin typeface="Times New Roman" panose="02020603050405020304" pitchFamily="18" charset="0"/>
                <a:cs typeface="Times New Roman" panose="02020603050405020304" pitchFamily="18" charset="0"/>
              </a:rPr>
              <a:t>Application:</a:t>
            </a:r>
            <a:r>
              <a:rPr lang="en-US" b="0" i="0" dirty="0">
                <a:solidFill>
                  <a:schemeClr val="tx1"/>
                </a:solidFill>
                <a:effectLst/>
                <a:latin typeface="Times New Roman" panose="02020603050405020304" pitchFamily="18" charset="0"/>
                <a:cs typeface="Times New Roman" panose="02020603050405020304" pitchFamily="18" charset="0"/>
              </a:rPr>
              <a:t> Use a consistent color scheme that aligns with the brand and evokes the desired emotions. Ensure proper contrast for readability.</a:t>
            </a:r>
          </a:p>
          <a:p>
            <a:pPr algn="l">
              <a:buFont typeface="Arial" panose="020B0604020202020204" pitchFamily="34" charset="0"/>
              <a:buChar char="•"/>
            </a:pPr>
            <a:r>
              <a:rPr lang="en-US" b="1" i="0" dirty="0">
                <a:solidFill>
                  <a:schemeClr val="tx1"/>
                </a:solidFill>
                <a:effectLst/>
                <a:latin typeface="Times New Roman" panose="02020603050405020304" pitchFamily="18" charset="0"/>
                <a:cs typeface="Times New Roman" panose="02020603050405020304" pitchFamily="18" charset="0"/>
              </a:rPr>
              <a:t>Web Technologies:</a:t>
            </a:r>
            <a:r>
              <a:rPr lang="en-US" b="0" i="0" dirty="0">
                <a:solidFill>
                  <a:schemeClr val="tx1"/>
                </a:solidFill>
                <a:effectLst/>
                <a:latin typeface="Times New Roman" panose="02020603050405020304" pitchFamily="18" charset="0"/>
                <a:cs typeface="Times New Roman" panose="02020603050405020304" pitchFamily="18" charset="0"/>
              </a:rPr>
              <a:t> CSS is used to apply color to various elements. Color pickers, such as those provided by design tools or browsers, can aid in selecting and implementing color choices.</a:t>
            </a:r>
          </a:p>
          <a:p>
            <a:pPr algn="l">
              <a:buFont typeface="+mj-lt"/>
              <a:buAutoNum type="arabicPeriod" startAt="4"/>
            </a:pPr>
            <a:r>
              <a:rPr lang="en-US" b="1" i="0" dirty="0">
                <a:solidFill>
                  <a:schemeClr val="tx1"/>
                </a:solidFill>
                <a:effectLst/>
                <a:latin typeface="Times New Roman" panose="02020603050405020304" pitchFamily="18" charset="0"/>
                <a:cs typeface="Times New Roman" panose="02020603050405020304" pitchFamily="18" charset="0"/>
              </a:rPr>
              <a:t>Whitespace (Negative Space):</a:t>
            </a:r>
            <a:endParaRPr lang="en-US" b="0" i="0" dirty="0">
              <a:solidFill>
                <a:schemeClr val="tx1"/>
              </a:solidFill>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b="1" i="0" dirty="0">
                <a:solidFill>
                  <a:schemeClr val="tx1"/>
                </a:solidFill>
                <a:effectLst/>
                <a:latin typeface="Times New Roman" panose="02020603050405020304" pitchFamily="18" charset="0"/>
                <a:cs typeface="Times New Roman" panose="02020603050405020304" pitchFamily="18" charset="0"/>
              </a:rPr>
              <a:t>Application:</a:t>
            </a:r>
            <a:r>
              <a:rPr lang="en-US" b="0" i="0" dirty="0">
                <a:solidFill>
                  <a:schemeClr val="tx1"/>
                </a:solidFill>
                <a:effectLst/>
                <a:latin typeface="Times New Roman" panose="02020603050405020304" pitchFamily="18" charset="0"/>
                <a:cs typeface="Times New Roman" panose="02020603050405020304" pitchFamily="18" charset="0"/>
              </a:rPr>
              <a:t> Allow for ample whitespace to enhance readability and reduce visual clutter. Use spacing to create a sense of balance and separation between elements.</a:t>
            </a:r>
          </a:p>
          <a:p>
            <a:pPr algn="l">
              <a:buFont typeface="Arial" panose="020B0604020202020204" pitchFamily="34" charset="0"/>
              <a:buChar char="•"/>
            </a:pPr>
            <a:r>
              <a:rPr lang="en-US" b="1" i="0" dirty="0">
                <a:solidFill>
                  <a:schemeClr val="tx1"/>
                </a:solidFill>
                <a:effectLst/>
                <a:latin typeface="Times New Roman" panose="02020603050405020304" pitchFamily="18" charset="0"/>
                <a:cs typeface="Times New Roman" panose="02020603050405020304" pitchFamily="18" charset="0"/>
              </a:rPr>
              <a:t>Web Technologies:</a:t>
            </a:r>
            <a:r>
              <a:rPr lang="en-US" b="0" i="0" dirty="0">
                <a:solidFill>
                  <a:schemeClr val="tx1"/>
                </a:solidFill>
                <a:effectLst/>
                <a:latin typeface="Times New Roman" panose="02020603050405020304" pitchFamily="18" charset="0"/>
                <a:cs typeface="Times New Roman" panose="02020603050405020304" pitchFamily="18" charset="0"/>
              </a:rPr>
              <a:t> CSS margin and padding properties are employed to control the spacing around elements. Responsive design techniques ensure that whitespace adapts to different screen sizes.</a:t>
            </a:r>
          </a:p>
          <a:p>
            <a:pPr algn="l">
              <a:buFont typeface="+mj-lt"/>
              <a:buAutoNum type="arabicPeriod" startAt="5"/>
            </a:pPr>
            <a:r>
              <a:rPr lang="en-US" b="1" i="0" dirty="0">
                <a:solidFill>
                  <a:schemeClr val="tx1"/>
                </a:solidFill>
                <a:effectLst/>
                <a:latin typeface="Times New Roman" panose="02020603050405020304" pitchFamily="18" charset="0"/>
                <a:cs typeface="Times New Roman" panose="02020603050405020304" pitchFamily="18" charset="0"/>
              </a:rPr>
              <a:t>Contrast and Unity:</a:t>
            </a:r>
            <a:endParaRPr lang="en-US" b="0" i="0" dirty="0">
              <a:solidFill>
                <a:schemeClr val="tx1"/>
              </a:solidFill>
              <a:effectLst/>
              <a:latin typeface="Times New Roman" panose="02020603050405020304" pitchFamily="18" charset="0"/>
              <a:cs typeface="Times New Roman" panose="02020603050405020304" pitchFamily="18" charset="0"/>
            </a:endParaRPr>
          </a:p>
          <a:p>
            <a:pPr lvl="1">
              <a:buFont typeface="Arial" panose="020B0604020202020204" pitchFamily="34" charset="0"/>
              <a:buChar char="•"/>
            </a:pPr>
            <a:r>
              <a:rPr lang="en-US" sz="1800" b="1" i="0" dirty="0">
                <a:solidFill>
                  <a:schemeClr val="tx1"/>
                </a:solidFill>
                <a:effectLst/>
                <a:latin typeface="Times New Roman" panose="02020603050405020304" pitchFamily="18" charset="0"/>
                <a:cs typeface="Times New Roman" panose="02020603050405020304" pitchFamily="18" charset="0"/>
              </a:rPr>
              <a:t>Application:</a:t>
            </a:r>
            <a:r>
              <a:rPr lang="en-US" sz="1800" b="0" i="0" dirty="0">
                <a:solidFill>
                  <a:schemeClr val="tx1"/>
                </a:solidFill>
                <a:effectLst/>
                <a:latin typeface="Times New Roman" panose="02020603050405020304" pitchFamily="18" charset="0"/>
                <a:cs typeface="Times New Roman" panose="02020603050405020304" pitchFamily="18" charset="0"/>
              </a:rPr>
              <a:t> Use contrast to highlight key elements and create visual interest. Ensure unity by maintaining a consistent design style.</a:t>
            </a:r>
          </a:p>
          <a:p>
            <a:pPr lvl="1">
              <a:buFont typeface="Arial" panose="020B0604020202020204" pitchFamily="34" charset="0"/>
              <a:buChar char="•"/>
            </a:pPr>
            <a:r>
              <a:rPr lang="en-US" sz="1800" b="1" i="0" dirty="0">
                <a:solidFill>
                  <a:schemeClr val="tx1"/>
                </a:solidFill>
                <a:effectLst/>
                <a:latin typeface="Times New Roman" panose="02020603050405020304" pitchFamily="18" charset="0"/>
                <a:cs typeface="Times New Roman" panose="02020603050405020304" pitchFamily="18" charset="0"/>
              </a:rPr>
              <a:t>Web Technologies:</a:t>
            </a:r>
            <a:r>
              <a:rPr lang="en-US" sz="1800" b="0" i="0" dirty="0">
                <a:solidFill>
                  <a:schemeClr val="tx1"/>
                </a:solidFill>
                <a:effectLst/>
                <a:latin typeface="Times New Roman" panose="02020603050405020304" pitchFamily="18" charset="0"/>
                <a:cs typeface="Times New Roman" panose="02020603050405020304" pitchFamily="18" charset="0"/>
              </a:rPr>
              <a:t> CSS can control contrast through color choices, background images, and text styling. Consistent use of classes and styles helps achieve unity across different sections of a website.</a:t>
            </a:r>
          </a:p>
          <a:p>
            <a:pPr marL="0" indent="0">
              <a:buNone/>
            </a:pPr>
            <a:br>
              <a:rPr lang="en-US" dirty="0">
                <a:solidFill>
                  <a:schemeClr val="tx1"/>
                </a:solidFill>
                <a:latin typeface="Times New Roman" panose="02020603050405020304" pitchFamily="18" charset="0"/>
                <a:cs typeface="Times New Roman" panose="02020603050405020304" pitchFamily="18" charset="0"/>
              </a:rPr>
            </a:br>
            <a:endParaRPr lang="en-IN"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85023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10FB9F-E93C-881A-E5E1-168D0025FEE0}"/>
              </a:ext>
            </a:extLst>
          </p:cNvPr>
          <p:cNvSpPr>
            <a:spLocks noGrp="1"/>
          </p:cNvSpPr>
          <p:nvPr>
            <p:ph idx="1"/>
          </p:nvPr>
        </p:nvSpPr>
        <p:spPr>
          <a:xfrm>
            <a:off x="677333" y="689811"/>
            <a:ext cx="9525445" cy="5351551"/>
          </a:xfrm>
        </p:spPr>
        <p:txBody>
          <a:bodyPr>
            <a:normAutofit/>
          </a:bodyPr>
          <a:lstStyle/>
          <a:p>
            <a:pPr algn="l">
              <a:buFont typeface="+mj-lt"/>
              <a:buAutoNum type="arabicPeriod" startAt="6"/>
            </a:pPr>
            <a:r>
              <a:rPr lang="en-US" b="1" i="0" dirty="0">
                <a:effectLst/>
                <a:latin typeface="Times New Roman" panose="02020603050405020304" pitchFamily="18" charset="0"/>
                <a:cs typeface="Times New Roman" panose="02020603050405020304" pitchFamily="18" charset="0"/>
              </a:rPr>
              <a:t>Interactivity:</a:t>
            </a:r>
            <a:endParaRPr lang="en-US" b="0" i="0" dirty="0">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1" i="0" dirty="0">
                <a:effectLst/>
                <a:latin typeface="Times New Roman" panose="02020603050405020304" pitchFamily="18" charset="0"/>
                <a:cs typeface="Times New Roman" panose="02020603050405020304" pitchFamily="18" charset="0"/>
              </a:rPr>
              <a:t>Application:</a:t>
            </a:r>
            <a:r>
              <a:rPr lang="en-US" sz="1800" b="0" i="0" dirty="0">
                <a:effectLst/>
                <a:latin typeface="Times New Roman" panose="02020603050405020304" pitchFamily="18" charset="0"/>
                <a:cs typeface="Times New Roman" panose="02020603050405020304" pitchFamily="18" charset="0"/>
              </a:rPr>
              <a:t> Integrate interactive elements such as buttons, links, and forms to engage users.</a:t>
            </a:r>
          </a:p>
          <a:p>
            <a:pPr lvl="1" algn="l">
              <a:buFont typeface="Arial" panose="020B0604020202020204" pitchFamily="34" charset="0"/>
              <a:buChar char="•"/>
            </a:pPr>
            <a:r>
              <a:rPr lang="en-US" sz="1800" b="1" i="0" dirty="0">
                <a:effectLst/>
                <a:latin typeface="Times New Roman" panose="02020603050405020304" pitchFamily="18" charset="0"/>
                <a:cs typeface="Times New Roman" panose="02020603050405020304" pitchFamily="18" charset="0"/>
              </a:rPr>
              <a:t>Web Technologies:</a:t>
            </a:r>
            <a:r>
              <a:rPr lang="en-US" sz="1800" b="0" i="0" dirty="0">
                <a:effectLst/>
                <a:latin typeface="Times New Roman" panose="02020603050405020304" pitchFamily="18" charset="0"/>
                <a:cs typeface="Times New Roman" panose="02020603050405020304" pitchFamily="18" charset="0"/>
              </a:rPr>
              <a:t> JavaScript is often used to enhance interactivity. Frameworks like React, Angular, or Vue.js enable the creation of dynamic and responsive user interfaces.</a:t>
            </a:r>
          </a:p>
          <a:p>
            <a:pPr algn="l">
              <a:buFont typeface="+mj-lt"/>
              <a:buAutoNum type="arabicPeriod" startAt="6"/>
            </a:pPr>
            <a:r>
              <a:rPr lang="en-US" b="1" i="0" dirty="0">
                <a:effectLst/>
                <a:latin typeface="Times New Roman" panose="02020603050405020304" pitchFamily="18" charset="0"/>
                <a:cs typeface="Times New Roman" panose="02020603050405020304" pitchFamily="18" charset="0"/>
              </a:rPr>
              <a:t>Responsive Design:</a:t>
            </a:r>
            <a:endParaRPr lang="en-US" b="0" i="0" dirty="0">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1" i="0" dirty="0">
                <a:effectLst/>
                <a:latin typeface="Times New Roman" panose="02020603050405020304" pitchFamily="18" charset="0"/>
                <a:cs typeface="Times New Roman" panose="02020603050405020304" pitchFamily="18" charset="0"/>
              </a:rPr>
              <a:t>Application:</a:t>
            </a:r>
            <a:r>
              <a:rPr lang="en-US" sz="1800" b="0" i="0" dirty="0">
                <a:effectLst/>
                <a:latin typeface="Times New Roman" panose="02020603050405020304" pitchFamily="18" charset="0"/>
                <a:cs typeface="Times New Roman" panose="02020603050405020304" pitchFamily="18" charset="0"/>
              </a:rPr>
              <a:t> Ensure that the design adapts to different screen sizes and devices.</a:t>
            </a:r>
          </a:p>
          <a:p>
            <a:pPr lvl="1" algn="l">
              <a:buFont typeface="Arial" panose="020B0604020202020204" pitchFamily="34" charset="0"/>
              <a:buChar char="•"/>
            </a:pPr>
            <a:r>
              <a:rPr lang="en-US" sz="1800" b="1" i="0" dirty="0">
                <a:effectLst/>
                <a:latin typeface="Times New Roman" panose="02020603050405020304" pitchFamily="18" charset="0"/>
                <a:cs typeface="Times New Roman" panose="02020603050405020304" pitchFamily="18" charset="0"/>
              </a:rPr>
              <a:t>Web Technologies:</a:t>
            </a:r>
            <a:r>
              <a:rPr lang="en-US" sz="1800" b="0" i="0" dirty="0">
                <a:effectLst/>
                <a:latin typeface="Times New Roman" panose="02020603050405020304" pitchFamily="18" charset="0"/>
                <a:cs typeface="Times New Roman" panose="02020603050405020304" pitchFamily="18" charset="0"/>
              </a:rPr>
              <a:t> CSS media queries are essential for creating responsive designs. Frameworks like Bootstrap provide responsive utilities to simplify the process.</a:t>
            </a:r>
          </a:p>
          <a:p>
            <a:pPr lvl="1" algn="l">
              <a:buFont typeface="Arial" panose="020B0604020202020204" pitchFamily="34" charset="0"/>
              <a:buChar char="•"/>
            </a:pPr>
            <a:endParaRPr lang="en-US" sz="1800" b="0" i="0" dirty="0">
              <a:effectLst/>
              <a:latin typeface="Times New Roman" panose="02020603050405020304" pitchFamily="18" charset="0"/>
              <a:cs typeface="Times New Roman" panose="02020603050405020304" pitchFamily="18" charset="0"/>
            </a:endParaRPr>
          </a:p>
          <a:p>
            <a:pPr algn="l"/>
            <a:r>
              <a:rPr lang="en-US" b="0" i="0" dirty="0">
                <a:effectLst/>
                <a:latin typeface="Times New Roman" panose="02020603050405020304" pitchFamily="18" charset="0"/>
                <a:cs typeface="Times New Roman" panose="02020603050405020304" pitchFamily="18" charset="0"/>
              </a:rPr>
              <a:t>By understanding and applying these design composition principles in conjunction with appropriate web technologies, developers can create visually appealing, user-friendly, and effective web interfaces. Regular testing and iteration are key to refining the design and improving the overall user experience.</a:t>
            </a:r>
          </a:p>
          <a:p>
            <a:pPr algn="l"/>
            <a:endParaRPr lang="en-US" b="0" i="0" dirty="0">
              <a:effectLst/>
              <a:latin typeface="Times New Roman" panose="02020603050405020304" pitchFamily="18" charset="0"/>
              <a:cs typeface="Times New Roman" panose="02020603050405020304" pitchFamily="18" charset="0"/>
            </a:endParaRP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07265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F1813-92A1-7235-C35A-D30E5FD80E17}"/>
              </a:ext>
            </a:extLst>
          </p:cNvPr>
          <p:cNvSpPr>
            <a:spLocks noGrp="1"/>
          </p:cNvSpPr>
          <p:nvPr>
            <p:ph type="title"/>
          </p:nvPr>
        </p:nvSpPr>
        <p:spPr>
          <a:xfrm>
            <a:off x="677334" y="609600"/>
            <a:ext cx="9750034" cy="673768"/>
          </a:xfrm>
        </p:spPr>
        <p:txBody>
          <a:bodyPr>
            <a:normAutofit/>
          </a:bodyPr>
          <a:lstStyle/>
          <a:p>
            <a:r>
              <a:rPr lang="en-US" sz="3200" b="1" dirty="0">
                <a:latin typeface="Times New Roman" panose="02020603050405020304" pitchFamily="18" charset="0"/>
                <a:cs typeface="Times New Roman" panose="02020603050405020304" pitchFamily="18" charset="0"/>
              </a:rPr>
              <a:t>Contrast &amp; balance :</a:t>
            </a:r>
            <a:endParaRPr lang="en-IN"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EF55426-A65E-AF3B-0634-D3F41EDA0CB7}"/>
              </a:ext>
            </a:extLst>
          </p:cNvPr>
          <p:cNvSpPr>
            <a:spLocks noGrp="1"/>
          </p:cNvSpPr>
          <p:nvPr>
            <p:ph idx="1"/>
          </p:nvPr>
        </p:nvSpPr>
        <p:spPr>
          <a:xfrm>
            <a:off x="677333" y="1283368"/>
            <a:ext cx="9750034" cy="4965031"/>
          </a:xfrm>
        </p:spPr>
        <p:txBody>
          <a:bodyPr/>
          <a:lstStyle/>
          <a:p>
            <a:pPr marL="0" indent="0" algn="l">
              <a:buNone/>
            </a:pPr>
            <a:r>
              <a:rPr lang="en-US" b="0" i="0" dirty="0">
                <a:effectLst/>
                <a:latin typeface="Times New Roman" panose="02020603050405020304" pitchFamily="18" charset="0"/>
                <a:cs typeface="Times New Roman" panose="02020603050405020304" pitchFamily="18" charset="0"/>
              </a:rPr>
              <a:t>Contrast and balance are two crucial principles in web design that contribute to the overall aesthetics and functionality of a website. Here's a closer look at each:</a:t>
            </a:r>
          </a:p>
          <a:p>
            <a:pPr algn="l"/>
            <a:r>
              <a:rPr lang="en-US" b="1" i="0" dirty="0">
                <a:effectLst/>
                <a:latin typeface="Times New Roman" panose="02020603050405020304" pitchFamily="18" charset="0"/>
                <a:cs typeface="Times New Roman" panose="02020603050405020304" pitchFamily="18" charset="0"/>
              </a:rPr>
              <a:t>Contrast:</a:t>
            </a:r>
          </a:p>
          <a:p>
            <a:pPr algn="l">
              <a:buFont typeface="+mj-lt"/>
              <a:buAutoNum type="arabicPeriod"/>
            </a:pPr>
            <a:r>
              <a:rPr lang="en-US" b="1" i="0" dirty="0">
                <a:effectLst/>
                <a:latin typeface="Times New Roman" panose="02020603050405020304" pitchFamily="18" charset="0"/>
                <a:cs typeface="Times New Roman" panose="02020603050405020304" pitchFamily="18" charset="0"/>
              </a:rPr>
              <a:t>Definition:</a:t>
            </a:r>
            <a:endParaRPr lang="en-US" b="0" i="0" dirty="0">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Contrast refers to the visual difference between elements in a design. It involves using variations in color, size, shape, texture, or other visual properties to create a noticeable distinction between different elements.</a:t>
            </a:r>
          </a:p>
          <a:p>
            <a:pPr algn="l">
              <a:buFont typeface="+mj-lt"/>
              <a:buAutoNum type="arabicPeriod" startAt="2"/>
            </a:pPr>
            <a:r>
              <a:rPr lang="en-US" b="1" i="0" dirty="0">
                <a:effectLst/>
                <a:latin typeface="Times New Roman" panose="02020603050405020304" pitchFamily="18" charset="0"/>
                <a:cs typeface="Times New Roman" panose="02020603050405020304" pitchFamily="18" charset="0"/>
              </a:rPr>
              <a:t>Application:</a:t>
            </a:r>
            <a:endParaRPr lang="en-US" b="0" i="0" dirty="0">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Color Contrast:</a:t>
            </a:r>
            <a:r>
              <a:rPr lang="en-US" b="0" i="0" dirty="0">
                <a:effectLst/>
                <a:latin typeface="Times New Roman" panose="02020603050405020304" pitchFamily="18" charset="0"/>
                <a:cs typeface="Times New Roman" panose="02020603050405020304" pitchFamily="18" charset="0"/>
              </a:rPr>
              <a:t> Use contrasting colors to make important elements stand out. For example, dark text on a light background or vice versa enhances readability.</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Size Contrast:</a:t>
            </a:r>
            <a:r>
              <a:rPr lang="en-US" b="0" i="0" dirty="0">
                <a:effectLst/>
                <a:latin typeface="Times New Roman" panose="02020603050405020304" pitchFamily="18" charset="0"/>
                <a:cs typeface="Times New Roman" panose="02020603050405020304" pitchFamily="18" charset="0"/>
              </a:rPr>
              <a:t> Vary the size of elements to create hierarchy. Larger elements tend to draw more attention.</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Font Contrast:</a:t>
            </a:r>
            <a:r>
              <a:rPr lang="en-US" b="0" i="0" dirty="0">
                <a:effectLst/>
                <a:latin typeface="Times New Roman" panose="02020603050405020304" pitchFamily="18" charset="0"/>
                <a:cs typeface="Times New Roman" panose="02020603050405020304" pitchFamily="18" charset="0"/>
              </a:rPr>
              <a:t> Use different font weights or styles for headers and body text to emphasize the hierarchy of information.</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9216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824D48-6D00-53E6-06CB-AB4D13F30ECC}"/>
              </a:ext>
            </a:extLst>
          </p:cNvPr>
          <p:cNvSpPr>
            <a:spLocks noGrp="1"/>
          </p:cNvSpPr>
          <p:nvPr>
            <p:ph idx="1"/>
          </p:nvPr>
        </p:nvSpPr>
        <p:spPr>
          <a:xfrm>
            <a:off x="677334" y="689811"/>
            <a:ext cx="9733992" cy="5351551"/>
          </a:xfrm>
        </p:spPr>
        <p:txBody>
          <a:bodyPr>
            <a:normAutofit lnSpcReduction="10000"/>
          </a:bodyPr>
          <a:lstStyle/>
          <a:p>
            <a:pPr algn="l">
              <a:buFont typeface="+mj-lt"/>
              <a:buAutoNum type="arabicPeriod" startAt="3"/>
            </a:pPr>
            <a:r>
              <a:rPr lang="en-US" b="1" i="0" dirty="0">
                <a:effectLst/>
                <a:latin typeface="Times New Roman" panose="02020603050405020304" pitchFamily="18" charset="0"/>
                <a:cs typeface="Times New Roman" panose="02020603050405020304" pitchFamily="18" charset="0"/>
              </a:rPr>
              <a:t>Importance:</a:t>
            </a:r>
            <a:endParaRPr lang="en-US" b="0" i="0" dirty="0">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Contrast enhances readability, draws attention to key elements, and adds visual interest to the design. It helps users quickly identify and navigate through content.</a:t>
            </a:r>
          </a:p>
          <a:p>
            <a:pPr algn="l">
              <a:buFont typeface="+mj-lt"/>
              <a:buAutoNum type="arabicPeriod" startAt="4"/>
            </a:pPr>
            <a:r>
              <a:rPr lang="en-US" b="1" i="0" dirty="0">
                <a:effectLst/>
                <a:latin typeface="Times New Roman" panose="02020603050405020304" pitchFamily="18" charset="0"/>
                <a:cs typeface="Times New Roman" panose="02020603050405020304" pitchFamily="18" charset="0"/>
              </a:rPr>
              <a:t>Web Technologies:</a:t>
            </a:r>
            <a:endParaRPr lang="en-US" b="0" i="0" dirty="0">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CSS is a powerful tool for implementing contrast. You can adjust color, font size, weight, and other visual properties to create the desired level of contrast.</a:t>
            </a:r>
          </a:p>
          <a:p>
            <a:r>
              <a:rPr lang="en-US" b="1" i="0" dirty="0">
                <a:effectLst/>
                <a:latin typeface="Times New Roman" panose="02020603050405020304" pitchFamily="18" charset="0"/>
                <a:cs typeface="Times New Roman" panose="02020603050405020304" pitchFamily="18" charset="0"/>
              </a:rPr>
              <a:t>Balance:</a:t>
            </a:r>
          </a:p>
          <a:p>
            <a:pPr algn="l">
              <a:buFont typeface="+mj-lt"/>
              <a:buAutoNum type="arabicPeriod"/>
            </a:pPr>
            <a:r>
              <a:rPr lang="en-US" b="1" i="0" dirty="0">
                <a:effectLst/>
                <a:latin typeface="Times New Roman" panose="02020603050405020304" pitchFamily="18" charset="0"/>
                <a:cs typeface="Times New Roman" panose="02020603050405020304" pitchFamily="18" charset="0"/>
              </a:rPr>
              <a:t>Definition:</a:t>
            </a:r>
            <a:endParaRPr lang="en-US" b="0" i="0" dirty="0">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Balance in design is the distribution of visual weight across different elements. It ensures that no single part of the design feels heavier or more dominant than another.</a:t>
            </a:r>
          </a:p>
          <a:p>
            <a:pPr algn="l">
              <a:buFont typeface="+mj-lt"/>
              <a:buAutoNum type="arabicPeriod" startAt="2"/>
            </a:pPr>
            <a:r>
              <a:rPr lang="en-US" b="1" i="0" dirty="0">
                <a:effectLst/>
                <a:latin typeface="Times New Roman" panose="02020603050405020304" pitchFamily="18" charset="0"/>
                <a:cs typeface="Times New Roman" panose="02020603050405020304" pitchFamily="18" charset="0"/>
              </a:rPr>
              <a:t>Application:</a:t>
            </a:r>
            <a:endParaRPr lang="en-US" b="0" i="0" dirty="0">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Symmetrical Balance:</a:t>
            </a:r>
            <a:r>
              <a:rPr lang="en-US" b="0" i="0" dirty="0">
                <a:effectLst/>
                <a:latin typeface="Times New Roman" panose="02020603050405020304" pitchFamily="18" charset="0"/>
                <a:cs typeface="Times New Roman" panose="02020603050405020304" pitchFamily="18" charset="0"/>
              </a:rPr>
              <a:t> Elements on one side of the design mirror the other. It creates a formal and stable appearance.</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Asymmetrical Balance:</a:t>
            </a:r>
            <a:r>
              <a:rPr lang="en-US" b="0" i="0" dirty="0">
                <a:effectLst/>
                <a:latin typeface="Times New Roman" panose="02020603050405020304" pitchFamily="18" charset="0"/>
                <a:cs typeface="Times New Roman" panose="02020603050405020304" pitchFamily="18" charset="0"/>
              </a:rPr>
              <a:t> Visual weight is distributed unevenly but balanced by contrasting elements. It can create a dynamic and engaging layout.</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Radial Balance:</a:t>
            </a:r>
            <a:r>
              <a:rPr lang="en-US" b="0" i="0" dirty="0">
                <a:effectLst/>
                <a:latin typeface="Times New Roman" panose="02020603050405020304" pitchFamily="18" charset="0"/>
                <a:cs typeface="Times New Roman" panose="02020603050405020304" pitchFamily="18" charset="0"/>
              </a:rPr>
              <a:t> Elements radiate outward from a central point, creating a circular balance.</a:t>
            </a:r>
          </a:p>
          <a:p>
            <a:pPr>
              <a:buFont typeface="+mj-lt"/>
              <a:buAutoNum type="arabicPeriod" startAt="3"/>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01884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0A75EE-3EAC-0FDB-F687-4FD92109AC59}"/>
              </a:ext>
            </a:extLst>
          </p:cNvPr>
          <p:cNvSpPr>
            <a:spLocks noGrp="1"/>
          </p:cNvSpPr>
          <p:nvPr>
            <p:ph idx="1"/>
          </p:nvPr>
        </p:nvSpPr>
        <p:spPr>
          <a:xfrm>
            <a:off x="677333" y="673768"/>
            <a:ext cx="9782119" cy="5470357"/>
          </a:xfrm>
        </p:spPr>
        <p:txBody>
          <a:bodyPr>
            <a:noAutofit/>
          </a:bodyPr>
          <a:lstStyle/>
          <a:p>
            <a:pPr algn="l">
              <a:buFont typeface="+mj-lt"/>
              <a:buAutoNum type="arabicPeriod" startAt="3"/>
            </a:pPr>
            <a:r>
              <a:rPr lang="en-US" b="1" i="0" dirty="0">
                <a:effectLst/>
                <a:latin typeface="Times New Roman" panose="02020603050405020304" pitchFamily="18" charset="0"/>
                <a:cs typeface="Times New Roman" panose="02020603050405020304" pitchFamily="18" charset="0"/>
              </a:rPr>
              <a:t>Importance:</a:t>
            </a:r>
            <a:endParaRPr lang="en-US" b="0" i="0" dirty="0">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Balance contributes to the overall harmony and stability of a design. It helps users navigate through the content without feeling overwhelmed or disoriented.</a:t>
            </a:r>
          </a:p>
          <a:p>
            <a:pPr algn="l">
              <a:buFont typeface="+mj-lt"/>
              <a:buAutoNum type="arabicPeriod" startAt="4"/>
            </a:pPr>
            <a:r>
              <a:rPr lang="en-US" b="1" i="0" dirty="0">
                <a:effectLst/>
                <a:latin typeface="Times New Roman" panose="02020603050405020304" pitchFamily="18" charset="0"/>
                <a:cs typeface="Times New Roman" panose="02020603050405020304" pitchFamily="18" charset="0"/>
              </a:rPr>
              <a:t>Web Technologies:</a:t>
            </a:r>
            <a:endParaRPr lang="en-US" b="0" i="0" dirty="0">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b="0" i="0" dirty="0">
                <a:effectLst/>
                <a:latin typeface="Times New Roman" panose="02020603050405020304" pitchFamily="18" charset="0"/>
                <a:cs typeface="Times New Roman" panose="02020603050405020304" pitchFamily="18" charset="0"/>
              </a:rPr>
              <a:t>CSS layout techniques, such as flexbox and grid, are instrumental in achieving balance. They allow designers to control the positioning of elements on the page.</a:t>
            </a:r>
          </a:p>
          <a:p>
            <a:pPr algn="l"/>
            <a:r>
              <a:rPr lang="en-US" b="1" i="0" dirty="0">
                <a:effectLst/>
                <a:latin typeface="Times New Roman" panose="02020603050405020304" pitchFamily="18" charset="0"/>
                <a:cs typeface="Times New Roman" panose="02020603050405020304" pitchFamily="18" charset="0"/>
              </a:rPr>
              <a:t>Tips for Using Contrast and Balance in Web Design:</a:t>
            </a:r>
          </a:p>
          <a:p>
            <a:pPr algn="l">
              <a:buFont typeface="+mj-lt"/>
              <a:buAutoNum type="arabicPeriod"/>
            </a:pPr>
            <a:r>
              <a:rPr lang="en-US" b="1" i="0" dirty="0">
                <a:effectLst/>
                <a:latin typeface="Times New Roman" panose="02020603050405020304" pitchFamily="18" charset="0"/>
                <a:cs typeface="Times New Roman" panose="02020603050405020304" pitchFamily="18" charset="0"/>
              </a:rPr>
              <a:t>Consistency:</a:t>
            </a:r>
            <a:endParaRPr lang="en-US" b="0" i="0" dirty="0">
              <a:effectLst/>
              <a:latin typeface="Times New Roman" panose="02020603050405020304" pitchFamily="18" charset="0"/>
              <a:cs typeface="Times New Roman" panose="02020603050405020304" pitchFamily="18" charset="0"/>
            </a:endParaRPr>
          </a:p>
          <a:p>
            <a:pPr marL="742950" lvl="1" indent="-285750" algn="l">
              <a:buFont typeface="+mj-lt"/>
              <a:buAutoNum type="arabicPeriod"/>
            </a:pPr>
            <a:r>
              <a:rPr lang="en-US" sz="1800" b="0" i="0" dirty="0">
                <a:effectLst/>
                <a:latin typeface="Times New Roman" panose="02020603050405020304" pitchFamily="18" charset="0"/>
                <a:cs typeface="Times New Roman" panose="02020603050405020304" pitchFamily="18" charset="0"/>
              </a:rPr>
              <a:t>Maintain a consistent level of contrast and balance throughout the website to create a cohesive user experience.</a:t>
            </a:r>
          </a:p>
          <a:p>
            <a:pPr algn="l">
              <a:buFont typeface="+mj-lt"/>
              <a:buAutoNum type="arabicPeriod"/>
            </a:pPr>
            <a:r>
              <a:rPr lang="en-US" b="1" i="0" dirty="0">
                <a:effectLst/>
                <a:latin typeface="Times New Roman" panose="02020603050405020304" pitchFamily="18" charset="0"/>
                <a:cs typeface="Times New Roman" panose="02020603050405020304" pitchFamily="18" charset="0"/>
              </a:rPr>
              <a:t>Hierarchy:</a:t>
            </a:r>
            <a:endParaRPr lang="en-US" b="0" i="0" dirty="0">
              <a:effectLst/>
              <a:latin typeface="Times New Roman" panose="02020603050405020304" pitchFamily="18" charset="0"/>
              <a:cs typeface="Times New Roman" panose="02020603050405020304" pitchFamily="18" charset="0"/>
            </a:endParaRPr>
          </a:p>
          <a:p>
            <a:pPr marL="742950" lvl="1" indent="-285750" algn="l">
              <a:buFont typeface="+mj-lt"/>
              <a:buAutoNum type="arabicPeriod"/>
            </a:pPr>
            <a:r>
              <a:rPr lang="en-US" sz="1800" b="0" i="0" dirty="0">
                <a:effectLst/>
                <a:latin typeface="Times New Roman" panose="02020603050405020304" pitchFamily="18" charset="0"/>
                <a:cs typeface="Times New Roman" panose="02020603050405020304" pitchFamily="18" charset="0"/>
              </a:rPr>
              <a:t>Use contrast and balance to establish a clear hierarchy of information. Important elements should stand out, while less important ones should recede.</a:t>
            </a:r>
          </a:p>
          <a:p>
            <a:pPr algn="l">
              <a:buFont typeface="+mj-lt"/>
              <a:buAutoNum type="arabicPeriod"/>
            </a:pPr>
            <a:r>
              <a:rPr lang="en-US" b="1" i="0" dirty="0">
                <a:effectLst/>
                <a:latin typeface="Times New Roman" panose="02020603050405020304" pitchFamily="18" charset="0"/>
                <a:cs typeface="Times New Roman" panose="02020603050405020304" pitchFamily="18" charset="0"/>
              </a:rPr>
              <a:t>Whitespace:</a:t>
            </a:r>
            <a:endParaRPr lang="en-US" b="0" i="0" dirty="0">
              <a:effectLst/>
              <a:latin typeface="Times New Roman" panose="02020603050405020304" pitchFamily="18" charset="0"/>
              <a:cs typeface="Times New Roman" panose="02020603050405020304" pitchFamily="18" charset="0"/>
            </a:endParaRPr>
          </a:p>
          <a:p>
            <a:pPr marL="742950" lvl="1" indent="-285750" algn="l">
              <a:buFont typeface="+mj-lt"/>
              <a:buAutoNum type="arabicPeriod"/>
            </a:pPr>
            <a:r>
              <a:rPr lang="en-US" sz="1800" b="0" i="0" dirty="0">
                <a:effectLst/>
                <a:latin typeface="Times New Roman" panose="02020603050405020304" pitchFamily="18" charset="0"/>
                <a:cs typeface="Times New Roman" panose="02020603050405020304" pitchFamily="18" charset="0"/>
              </a:rPr>
              <a:t>Proper use of whitespace contributes to both contrast and balance. It helps separate and emphasize elements.</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1256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1C72FF-90F9-5925-C1E8-55DE2D88613D}"/>
              </a:ext>
            </a:extLst>
          </p:cNvPr>
          <p:cNvSpPr>
            <a:spLocks noGrp="1"/>
          </p:cNvSpPr>
          <p:nvPr>
            <p:ph idx="1"/>
          </p:nvPr>
        </p:nvSpPr>
        <p:spPr>
          <a:xfrm>
            <a:off x="677334" y="529388"/>
            <a:ext cx="9504158" cy="5818657"/>
          </a:xfrm>
        </p:spPr>
        <p:txBody>
          <a:bodyPr>
            <a:normAutofit/>
          </a:bodyPr>
          <a:lstStyle/>
          <a:p>
            <a:pPr algn="l" fontAlgn="base">
              <a:buFont typeface="Courier New" panose="02070309020205020404" pitchFamily="49" charset="0"/>
              <a:buChar char="o"/>
            </a:pPr>
            <a:r>
              <a:rPr lang="en-US" b="1" i="0" dirty="0">
                <a:solidFill>
                  <a:srgbClr val="273239"/>
                </a:solidFill>
                <a:effectLst/>
                <a:latin typeface="Times New Roman" panose="02020603050405020304" pitchFamily="18" charset="0"/>
                <a:cs typeface="Times New Roman" panose="02020603050405020304" pitchFamily="18" charset="0"/>
              </a:rPr>
              <a:t>3D Graphics</a:t>
            </a:r>
          </a:p>
          <a:p>
            <a:pPr marL="0" indent="0" algn="just" rtl="0" fontAlgn="base">
              <a:buNone/>
            </a:pPr>
            <a:r>
              <a:rPr lang="en-US" b="0" i="0" dirty="0">
                <a:solidFill>
                  <a:srgbClr val="273239"/>
                </a:solidFill>
                <a:effectLst/>
                <a:latin typeface="Times New Roman" panose="02020603050405020304" pitchFamily="18" charset="0"/>
                <a:cs typeface="Times New Roman" panose="02020603050405020304" pitchFamily="18" charset="0"/>
              </a:rPr>
              <a:t>3D Graphics are different from 2D graphics and the main difference is that 3D Graphics have Z-axis which means you can animate the object horizontally and vertically as well as </a:t>
            </a:r>
            <a:r>
              <a:rPr lang="en-US" b="0" i="0" dirty="0" err="1">
                <a:solidFill>
                  <a:srgbClr val="273239"/>
                </a:solidFill>
                <a:effectLst/>
                <a:latin typeface="Times New Roman" panose="02020603050405020304" pitchFamily="18" charset="0"/>
                <a:cs typeface="Times New Roman" panose="02020603050405020304" pitchFamily="18" charset="0"/>
              </a:rPr>
              <a:t>forwrard</a:t>
            </a:r>
            <a:r>
              <a:rPr lang="en-US" b="0" i="0" dirty="0">
                <a:solidFill>
                  <a:srgbClr val="273239"/>
                </a:solidFill>
                <a:effectLst/>
                <a:latin typeface="Times New Roman" panose="02020603050405020304" pitchFamily="18" charset="0"/>
                <a:cs typeface="Times New Roman" panose="02020603050405020304" pitchFamily="18" charset="0"/>
              </a:rPr>
              <a:t> and backward. By using 3D Graphics you can covert square to cube, circle to cylinder etc. which makes them look more realistic than the alternative.</a:t>
            </a:r>
            <a:endParaRPr lang="en-IN" b="1" i="0" dirty="0">
              <a:solidFill>
                <a:srgbClr val="273239"/>
              </a:solidFill>
              <a:effectLst/>
              <a:latin typeface="Times New Roman" panose="02020603050405020304" pitchFamily="18" charset="0"/>
              <a:cs typeface="Times New Roman" panose="02020603050405020304" pitchFamily="18" charset="0"/>
            </a:endParaRPr>
          </a:p>
          <a:p>
            <a:r>
              <a:rPr lang="en-IN" b="1" i="0" dirty="0">
                <a:solidFill>
                  <a:srgbClr val="273239"/>
                </a:solidFill>
                <a:effectLst/>
                <a:latin typeface="Times New Roman" panose="02020603050405020304" pitchFamily="18" charset="0"/>
                <a:cs typeface="Times New Roman" panose="02020603050405020304" pitchFamily="18" charset="0"/>
              </a:rPr>
              <a:t>WebGL:</a:t>
            </a:r>
            <a:r>
              <a:rPr lang="en-IN" b="0" i="0" dirty="0">
                <a:solidFill>
                  <a:srgbClr val="273239"/>
                </a:solidFill>
                <a:effectLst/>
                <a:latin typeface="Times New Roman" panose="02020603050405020304" pitchFamily="18" charset="0"/>
                <a:cs typeface="Times New Roman" panose="02020603050405020304" pitchFamily="18" charset="0"/>
              </a:rPr>
              <a:t> WebGL (Web Graphics Library) is a rasterization API for rendering 2D and 3D graphics in a web browser. WebGL uses hardware acceleration which enables developers the ability to build high-performance real-time rendering interactive graphics in the web browser.</a:t>
            </a:r>
          </a:p>
          <a:p>
            <a:pPr algn="l" fontAlgn="base"/>
            <a:r>
              <a:rPr lang="en-US" b="1" i="0" dirty="0">
                <a:solidFill>
                  <a:srgbClr val="273239"/>
                </a:solidFill>
                <a:effectLst/>
                <a:latin typeface="Times New Roman" panose="02020603050405020304" pitchFamily="18" charset="0"/>
                <a:cs typeface="Times New Roman" panose="02020603050405020304" pitchFamily="18" charset="0"/>
              </a:rPr>
              <a:t>Video Graphics</a:t>
            </a:r>
          </a:p>
          <a:p>
            <a:pPr marL="0" indent="0" algn="just" rtl="0" fontAlgn="base">
              <a:buNone/>
            </a:pPr>
            <a:r>
              <a:rPr lang="en-US" b="0" i="0" dirty="0">
                <a:solidFill>
                  <a:srgbClr val="273239"/>
                </a:solidFill>
                <a:effectLst/>
                <a:latin typeface="Times New Roman" panose="02020603050405020304" pitchFamily="18" charset="0"/>
                <a:cs typeface="Times New Roman" panose="02020603050405020304" pitchFamily="18" charset="0"/>
              </a:rPr>
              <a:t>Video Graphics are those visual effects that have elements of motion to them. Video Graphics are really important in animated films, UI/UX Designs, infographics and many other visual media platforms. Video graphics are a way to communicate with the audience, which adds depth to your narrative.</a:t>
            </a:r>
          </a:p>
          <a:p>
            <a:pPr algn="l" fontAlgn="base">
              <a:buFont typeface="Arial" panose="020B0604020202020204" pitchFamily="34" charset="0"/>
              <a:buChar char="•"/>
            </a:pPr>
            <a:r>
              <a:rPr lang="en-US" b="1" i="0" dirty="0">
                <a:solidFill>
                  <a:srgbClr val="273239"/>
                </a:solidFill>
                <a:effectLst/>
                <a:latin typeface="Times New Roman" panose="02020603050405020304" pitchFamily="18" charset="0"/>
                <a:cs typeface="Times New Roman" panose="02020603050405020304" pitchFamily="18" charset="0"/>
              </a:rPr>
              <a:t>Using HTML audio and video: </a:t>
            </a:r>
            <a:r>
              <a:rPr lang="en-US" b="0" i="0" dirty="0">
                <a:solidFill>
                  <a:srgbClr val="273239"/>
                </a:solidFill>
                <a:effectLst/>
                <a:latin typeface="Times New Roman" panose="02020603050405020304" pitchFamily="18" charset="0"/>
                <a:cs typeface="Times New Roman" panose="02020603050405020304" pitchFamily="18" charset="0"/>
              </a:rPr>
              <a:t>The “audio” and “video” tags are inline elements that are used to embed sound files and video files into a web page.</a:t>
            </a:r>
          </a:p>
          <a:p>
            <a:pPr algn="l" fontAlgn="base">
              <a:buFont typeface="Arial" panose="020B0604020202020204" pitchFamily="34" charset="0"/>
              <a:buChar char="•"/>
            </a:pPr>
            <a:r>
              <a:rPr lang="en-US" b="1" i="0" dirty="0">
                <a:solidFill>
                  <a:srgbClr val="273239"/>
                </a:solidFill>
                <a:effectLst/>
                <a:latin typeface="Times New Roman" panose="02020603050405020304" pitchFamily="18" charset="0"/>
                <a:cs typeface="Times New Roman" panose="02020603050405020304" pitchFamily="18" charset="0"/>
              </a:rPr>
              <a:t>WebRTC: </a:t>
            </a:r>
            <a:r>
              <a:rPr lang="en-US" b="0" i="0" dirty="0">
                <a:solidFill>
                  <a:srgbClr val="273239"/>
                </a:solidFill>
                <a:effectLst/>
                <a:latin typeface="Times New Roman" panose="02020603050405020304" pitchFamily="18" charset="0"/>
                <a:cs typeface="Times New Roman" panose="02020603050405020304" pitchFamily="18" charset="0"/>
              </a:rPr>
              <a:t>WebRTC stands for Web Real-Time Communication. WebRTC API allows the secure access to the input peripherals such as microphones and webcams on a device to share or exchange the media-data, real-time data with a remote device in a peer-to-peer manner.</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998452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71D0C3-A4AD-80AD-0DF8-91668B234EC2}"/>
              </a:ext>
            </a:extLst>
          </p:cNvPr>
          <p:cNvSpPr>
            <a:spLocks noGrp="1"/>
          </p:cNvSpPr>
          <p:nvPr>
            <p:ph idx="1"/>
          </p:nvPr>
        </p:nvSpPr>
        <p:spPr>
          <a:xfrm>
            <a:off x="677333" y="657727"/>
            <a:ext cx="9862330" cy="5518484"/>
          </a:xfrm>
        </p:spPr>
        <p:txBody>
          <a:bodyPr>
            <a:normAutofit/>
          </a:bodyPr>
          <a:lstStyle/>
          <a:p>
            <a:pPr algn="l">
              <a:buFont typeface="+mj-lt"/>
              <a:buAutoNum type="arabicPeriod" startAt="4"/>
            </a:pPr>
            <a:r>
              <a:rPr lang="en-US" b="1" i="0" dirty="0">
                <a:effectLst/>
                <a:latin typeface="Times New Roman" panose="02020603050405020304" pitchFamily="18" charset="0"/>
                <a:cs typeface="Times New Roman" panose="02020603050405020304" pitchFamily="18" charset="0"/>
              </a:rPr>
              <a:t>Testing:</a:t>
            </a:r>
            <a:endParaRPr lang="en-US" b="0" i="0" dirty="0">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effectLst/>
                <a:latin typeface="Times New Roman" panose="02020603050405020304" pitchFamily="18" charset="0"/>
                <a:cs typeface="Times New Roman" panose="02020603050405020304" pitchFamily="18" charset="0"/>
              </a:rPr>
              <a:t>Regularly test your designs on different devices to ensure that the contrast and balance are maintained across various screen sizes.</a:t>
            </a:r>
          </a:p>
          <a:p>
            <a:pPr algn="l">
              <a:buFont typeface="+mj-lt"/>
              <a:buAutoNum type="arabicPeriod" startAt="4"/>
            </a:pPr>
            <a:r>
              <a:rPr lang="en-US" b="1" i="0" dirty="0">
                <a:effectLst/>
                <a:latin typeface="Times New Roman" panose="02020603050405020304" pitchFamily="18" charset="0"/>
                <a:cs typeface="Times New Roman" panose="02020603050405020304" pitchFamily="18" charset="0"/>
              </a:rPr>
              <a:t>Accessibility:</a:t>
            </a:r>
            <a:endParaRPr lang="en-US" b="0" i="0" dirty="0">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effectLst/>
                <a:latin typeface="Times New Roman" panose="02020603050405020304" pitchFamily="18" charset="0"/>
                <a:cs typeface="Times New Roman" panose="02020603050405020304" pitchFamily="18" charset="0"/>
              </a:rPr>
              <a:t>Consider accessibility standards when implementing contrast to ensure that your content is readable for all users.</a:t>
            </a:r>
          </a:p>
          <a:p>
            <a:pPr marL="0" indent="0" algn="l">
              <a:buNone/>
            </a:pPr>
            <a:r>
              <a:rPr lang="en-US" b="0" i="0" dirty="0">
                <a:effectLst/>
                <a:latin typeface="Times New Roman" panose="02020603050405020304" pitchFamily="18" charset="0"/>
                <a:cs typeface="Times New Roman" panose="02020603050405020304" pitchFamily="18" charset="0"/>
              </a:rPr>
              <a:t>By skillfully applying contrast and balance, web designers can create visually appealing and user-friendly interfaces that effectively communicate information and engage users.</a:t>
            </a:r>
          </a:p>
          <a:p>
            <a:pPr marL="0" indent="0" algn="l">
              <a:buNone/>
            </a:pPr>
            <a:endParaRPr lang="en-US" b="0" i="0" dirty="0">
              <a:effectLst/>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IN" sz="2600" b="1" dirty="0">
                <a:solidFill>
                  <a:srgbClr val="92D050"/>
                </a:solidFill>
                <a:latin typeface="Times New Roman" panose="02020603050405020304" pitchFamily="18" charset="0"/>
                <a:cs typeface="Times New Roman" panose="02020603050405020304" pitchFamily="18" charset="0"/>
              </a:rPr>
              <a:t>The rule of thirds :</a:t>
            </a:r>
          </a:p>
          <a:p>
            <a:pPr algn="l"/>
            <a:r>
              <a:rPr lang="en-US" sz="1900" b="0" i="0" dirty="0">
                <a:solidFill>
                  <a:srgbClr val="242424"/>
                </a:solidFill>
                <a:effectLst/>
                <a:latin typeface="Times New Roman" panose="02020603050405020304" pitchFamily="18" charset="0"/>
                <a:cs typeface="Times New Roman" panose="02020603050405020304" pitchFamily="18" charset="0"/>
              </a:rPr>
              <a:t>The rule of thirds is a composition guideline that divides an image into a grid of thirds, both horizontally and vertically. The idea is to place the most important elements of the image along these lines and intersections.</a:t>
            </a:r>
          </a:p>
          <a:p>
            <a:pPr algn="l"/>
            <a:r>
              <a:rPr lang="en-US" sz="1900" b="0" i="0" dirty="0">
                <a:solidFill>
                  <a:srgbClr val="242424"/>
                </a:solidFill>
                <a:effectLst/>
                <a:latin typeface="Times New Roman" panose="02020603050405020304" pitchFamily="18" charset="0"/>
                <a:cs typeface="Times New Roman" panose="02020603050405020304" pitchFamily="18" charset="0"/>
              </a:rPr>
              <a:t>It’s been said that this arrangement creates more opportunities for balance and interest in your design by breaking up what would be an otherwise static composition.</a:t>
            </a:r>
          </a:p>
          <a:p>
            <a:pPr marL="0" indent="0">
              <a:buNone/>
            </a:pPr>
            <a:endParaRPr lang="en-IN" sz="2600" dirty="0">
              <a:solidFill>
                <a:srgbClr val="92D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55048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746D07-A247-4872-B77D-76F8430CA485}"/>
              </a:ext>
            </a:extLst>
          </p:cNvPr>
          <p:cNvSpPr>
            <a:spLocks noGrp="1"/>
          </p:cNvSpPr>
          <p:nvPr>
            <p:ph idx="1"/>
          </p:nvPr>
        </p:nvSpPr>
        <p:spPr>
          <a:xfrm>
            <a:off x="677333" y="930442"/>
            <a:ext cx="9733993" cy="5229725"/>
          </a:xfrm>
        </p:spPr>
        <p:txBody>
          <a:bodyPr>
            <a:noAutofit/>
          </a:bodyPr>
          <a:lstStyle/>
          <a:p>
            <a:pPr algn="l"/>
            <a:r>
              <a:rPr lang="en-US" b="1" i="0" dirty="0">
                <a:solidFill>
                  <a:srgbClr val="242424"/>
                </a:solidFill>
                <a:effectLst/>
                <a:latin typeface="Times New Roman" panose="02020603050405020304" pitchFamily="18" charset="0"/>
                <a:cs typeface="Times New Roman" panose="02020603050405020304" pitchFamily="18" charset="0"/>
              </a:rPr>
              <a:t>How to Use the Rule of Thirds in Web Design</a:t>
            </a:r>
          </a:p>
          <a:p>
            <a:pPr algn="l"/>
            <a:r>
              <a:rPr lang="en-US" b="0" i="0" dirty="0">
                <a:solidFill>
                  <a:srgbClr val="242424"/>
                </a:solidFill>
                <a:effectLst/>
                <a:latin typeface="Times New Roman" panose="02020603050405020304" pitchFamily="18" charset="0"/>
                <a:cs typeface="Times New Roman" panose="02020603050405020304" pitchFamily="18" charset="0"/>
              </a:rPr>
              <a:t>The rule of thirds is a guideline, but it’s a good one. If you can create visual balance by following the rule of thirds, then do it!</a:t>
            </a:r>
          </a:p>
          <a:p>
            <a:pPr algn="l"/>
            <a:r>
              <a:rPr lang="en-US" b="0" i="0" dirty="0">
                <a:solidFill>
                  <a:srgbClr val="242424"/>
                </a:solidFill>
                <a:effectLst/>
                <a:latin typeface="Times New Roman" panose="02020603050405020304" pitchFamily="18" charset="0"/>
                <a:cs typeface="Times New Roman" panose="02020603050405020304" pitchFamily="18" charset="0"/>
              </a:rPr>
              <a:t>Use the rule of thirds to create visual balance in your design.</a:t>
            </a:r>
          </a:p>
          <a:p>
            <a:pPr algn="l"/>
            <a:r>
              <a:rPr lang="en-US" b="0" i="0" dirty="0">
                <a:solidFill>
                  <a:srgbClr val="242424"/>
                </a:solidFill>
                <a:effectLst/>
                <a:latin typeface="Times New Roman" panose="02020603050405020304" pitchFamily="18" charset="0"/>
                <a:cs typeface="Times New Roman" panose="02020603050405020304" pitchFamily="18" charset="0"/>
              </a:rPr>
              <a:t>The key to using the rule of thirds is knowing when to break it. Sometimes breaking this guideline will help create an interestingly asymmetrical design (for example, placing an image near two-thirds onto one side).</a:t>
            </a:r>
          </a:p>
          <a:p>
            <a:pPr algn="l"/>
            <a:r>
              <a:rPr lang="en-US" b="1" i="0" dirty="0">
                <a:solidFill>
                  <a:srgbClr val="242424"/>
                </a:solidFill>
                <a:effectLst/>
                <a:latin typeface="Times New Roman" panose="02020603050405020304" pitchFamily="18" charset="0"/>
                <a:cs typeface="Times New Roman" panose="02020603050405020304" pitchFamily="18" charset="0"/>
              </a:rPr>
              <a:t>The Rule of Thirds is used to increase visual balance and helps the design look more natural.</a:t>
            </a:r>
          </a:p>
          <a:p>
            <a:pPr algn="l"/>
            <a:r>
              <a:rPr lang="en-US" b="0" i="0" dirty="0">
                <a:solidFill>
                  <a:srgbClr val="242424"/>
                </a:solidFill>
                <a:effectLst/>
                <a:latin typeface="Times New Roman" panose="02020603050405020304" pitchFamily="18" charset="0"/>
                <a:cs typeface="Times New Roman" panose="02020603050405020304" pitchFamily="18" charset="0"/>
              </a:rPr>
              <a:t>The Rule of Thirds is a compositional rule used in photography and other visual arts. It’s meant to be applied when arranging the elements in your image. If you’ve ever used Photoshop, you may be familiar with the “crop tool” which allows you to crop an image into thirds horizontally and vertically. The Rule of Thirds is similar but it doesn’t involve cropping your images; rather, it involves placing important elements on one or more of the four gridlines created by dividing your image into nine equal sections (three rows and three columns).</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84369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C07613-8307-B7A7-4588-123389D0E971}"/>
              </a:ext>
            </a:extLst>
          </p:cNvPr>
          <p:cNvSpPr>
            <a:spLocks noGrp="1"/>
          </p:cNvSpPr>
          <p:nvPr>
            <p:ph idx="1"/>
          </p:nvPr>
        </p:nvSpPr>
        <p:spPr>
          <a:xfrm>
            <a:off x="677333" y="657727"/>
            <a:ext cx="9862329" cy="5710990"/>
          </a:xfrm>
        </p:spPr>
        <p:txBody>
          <a:bodyPr/>
          <a:lstStyle/>
          <a:p>
            <a:r>
              <a:rPr lang="en-US" sz="2000" b="1" i="0" dirty="0">
                <a:solidFill>
                  <a:srgbClr val="242424"/>
                </a:solidFill>
                <a:effectLst/>
                <a:latin typeface="Times New Roman" panose="02020603050405020304" pitchFamily="18" charset="0"/>
                <a:cs typeface="Times New Roman" panose="02020603050405020304" pitchFamily="18" charset="0"/>
              </a:rPr>
              <a:t>Why should you use the Rule of Thirds? </a:t>
            </a:r>
          </a:p>
          <a:p>
            <a:pPr marL="0" indent="0">
              <a:buNone/>
            </a:pPr>
            <a:r>
              <a:rPr lang="en-US" b="0" i="0" dirty="0">
                <a:solidFill>
                  <a:srgbClr val="242424"/>
                </a:solidFill>
                <a:effectLst/>
                <a:latin typeface="Times New Roman" panose="02020603050405020304" pitchFamily="18" charset="0"/>
                <a:cs typeface="Times New Roman" panose="02020603050405020304" pitchFamily="18" charset="0"/>
              </a:rPr>
              <a:t>Well, it helps balance out an image by creating visual interest that draws attention to certain areas while directing viewers’ eyes around the page without actually directing their gaze at any one thing specifically. This can create interest without distracting from what matters most — whether that means increasing engagement or getting someone excited about something new they’re seeing for the first time! For example: Imagine how boring this would look if everything was centered across both axes..</a:t>
            </a:r>
          </a:p>
          <a:p>
            <a:endParaRPr lang="en-US" b="0" i="0" dirty="0">
              <a:solidFill>
                <a:srgbClr val="242424"/>
              </a:solidFill>
              <a:effectLst/>
              <a:latin typeface="Times New Roman" panose="02020603050405020304" pitchFamily="18" charset="0"/>
              <a:cs typeface="Times New Roman" panose="02020603050405020304" pitchFamily="18" charset="0"/>
            </a:endParaRPr>
          </a:p>
          <a:p>
            <a:endParaRPr lang="en-IN" dirty="0"/>
          </a:p>
        </p:txBody>
      </p:sp>
      <p:pic>
        <p:nvPicPr>
          <p:cNvPr id="5" name="Picture 4">
            <a:extLst>
              <a:ext uri="{FF2B5EF4-FFF2-40B4-BE49-F238E27FC236}">
                <a16:creationId xmlns:a16="http://schemas.microsoft.com/office/drawing/2014/main" id="{C1264FB3-4D1F-1A01-3FEE-823177C978FE}"/>
              </a:ext>
            </a:extLst>
          </p:cNvPr>
          <p:cNvPicPr>
            <a:picLocks noChangeAspect="1"/>
          </p:cNvPicPr>
          <p:nvPr/>
        </p:nvPicPr>
        <p:blipFill>
          <a:blip r:embed="rId2"/>
          <a:stretch>
            <a:fillRect/>
          </a:stretch>
        </p:blipFill>
        <p:spPr>
          <a:xfrm>
            <a:off x="3637070" y="2948356"/>
            <a:ext cx="4530568" cy="2818780"/>
          </a:xfrm>
          <a:prstGeom prst="rect">
            <a:avLst/>
          </a:prstGeom>
        </p:spPr>
      </p:pic>
    </p:spTree>
    <p:extLst>
      <p:ext uri="{BB962C8B-B14F-4D97-AF65-F5344CB8AC3E}">
        <p14:creationId xmlns:p14="http://schemas.microsoft.com/office/powerpoint/2010/main" val="34426173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86688-1C34-9E2A-3D37-9AAA5B5C6CCF}"/>
              </a:ext>
            </a:extLst>
          </p:cNvPr>
          <p:cNvSpPr>
            <a:spLocks noGrp="1"/>
          </p:cNvSpPr>
          <p:nvPr>
            <p:ph type="title"/>
          </p:nvPr>
        </p:nvSpPr>
        <p:spPr>
          <a:xfrm>
            <a:off x="513347" y="641684"/>
            <a:ext cx="9753599" cy="1288716"/>
          </a:xfrm>
        </p:spPr>
        <p:txBody>
          <a:bodyPr>
            <a:normAutofit/>
          </a:bodyPr>
          <a:lstStyle/>
          <a:p>
            <a:r>
              <a:rPr lang="en-US" sz="3000" b="1" dirty="0">
                <a:solidFill>
                  <a:srgbClr val="92D050"/>
                </a:solidFill>
                <a:latin typeface="Times New Roman" panose="02020603050405020304" pitchFamily="18" charset="0"/>
                <a:cs typeface="Times New Roman" panose="02020603050405020304" pitchFamily="18" charset="0"/>
              </a:rPr>
              <a:t>E</a:t>
            </a:r>
            <a:r>
              <a:rPr lang="en-US" sz="3000" b="1" i="0" dirty="0">
                <a:solidFill>
                  <a:srgbClr val="92D050"/>
                </a:solidFill>
                <a:effectLst/>
                <a:latin typeface="Times New Roman" panose="02020603050405020304" pitchFamily="18" charset="0"/>
                <a:cs typeface="Times New Roman" panose="02020603050405020304" pitchFamily="18" charset="0"/>
              </a:rPr>
              <a:t>mphasis ,proximity, patterns, line , shape, unity, color and typography :</a:t>
            </a:r>
            <a:endParaRPr lang="en-IN" sz="3000" b="1" dirty="0">
              <a:solidFill>
                <a:srgbClr val="92D05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614F971-152F-67D8-413B-A36A62F820B1}"/>
              </a:ext>
            </a:extLst>
          </p:cNvPr>
          <p:cNvSpPr>
            <a:spLocks noGrp="1"/>
          </p:cNvSpPr>
          <p:nvPr>
            <p:ph idx="1"/>
          </p:nvPr>
        </p:nvSpPr>
        <p:spPr>
          <a:xfrm>
            <a:off x="677333" y="1716505"/>
            <a:ext cx="10070877" cy="4620127"/>
          </a:xfrm>
        </p:spPr>
        <p:txBody>
          <a:bodyPr>
            <a:normAutofit lnSpcReduction="10000"/>
          </a:bodyPr>
          <a:lstStyle/>
          <a:p>
            <a:pPr algn="l"/>
            <a:r>
              <a:rPr lang="en-US" b="0" i="0" dirty="0">
                <a:effectLst/>
                <a:latin typeface="Times New Roman" panose="02020603050405020304" pitchFamily="18" charset="0"/>
                <a:cs typeface="Times New Roman" panose="02020603050405020304" pitchFamily="18" charset="0"/>
              </a:rPr>
              <a:t>Let's delve into each of these design principles and elements in the context of web design:</a:t>
            </a:r>
          </a:p>
          <a:p>
            <a:pPr algn="l"/>
            <a:r>
              <a:rPr lang="en-US" b="1" i="0" dirty="0">
                <a:effectLst/>
                <a:latin typeface="Times New Roman" panose="02020603050405020304" pitchFamily="18" charset="0"/>
                <a:cs typeface="Times New Roman" panose="02020603050405020304" pitchFamily="18" charset="0"/>
              </a:rPr>
              <a:t>1. Emphasis:</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Definition:</a:t>
            </a:r>
            <a:r>
              <a:rPr lang="en-US" b="0" i="0" dirty="0">
                <a:effectLst/>
                <a:latin typeface="Times New Roman" panose="02020603050405020304" pitchFamily="18" charset="0"/>
                <a:cs typeface="Times New Roman" panose="02020603050405020304" pitchFamily="18" charset="0"/>
              </a:rPr>
              <a:t> Emphasis is the principle of making certain elements stand out to draw attention. It helps guide users to the most important parts of a webpage.</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Application in Web Design:</a:t>
            </a:r>
            <a:r>
              <a:rPr lang="en-US" b="0" i="0" dirty="0">
                <a:effectLst/>
                <a:latin typeface="Times New Roman" panose="02020603050405020304" pitchFamily="18" charset="0"/>
                <a:cs typeface="Times New Roman" panose="02020603050405020304" pitchFamily="18" charset="0"/>
              </a:rPr>
              <a:t> Use color, size, contrast, and positioning to highlight key elements such as headings, buttons, or important content. Emphasis aids in creating a clear visual hierarchy.</a:t>
            </a:r>
          </a:p>
          <a:p>
            <a:pPr algn="l"/>
            <a:r>
              <a:rPr lang="en-US" b="1" i="0" dirty="0">
                <a:effectLst/>
                <a:latin typeface="Times New Roman" panose="02020603050405020304" pitchFamily="18" charset="0"/>
                <a:cs typeface="Times New Roman" panose="02020603050405020304" pitchFamily="18" charset="0"/>
              </a:rPr>
              <a:t>2. Proximity:</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Definition:</a:t>
            </a:r>
            <a:r>
              <a:rPr lang="en-US" b="0" i="0" dirty="0">
                <a:effectLst/>
                <a:latin typeface="Times New Roman" panose="02020603050405020304" pitchFamily="18" charset="0"/>
                <a:cs typeface="Times New Roman" panose="02020603050405020304" pitchFamily="18" charset="0"/>
              </a:rPr>
              <a:t> Proximity is the principle of placing related elements close together to show their connection. It helps organize information and improve user understanding.</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Application in Web Design:</a:t>
            </a:r>
            <a:r>
              <a:rPr lang="en-US" b="0" i="0" dirty="0">
                <a:effectLst/>
                <a:latin typeface="Times New Roman" panose="02020603050405020304" pitchFamily="18" charset="0"/>
                <a:cs typeface="Times New Roman" panose="02020603050405020304" pitchFamily="18" charset="0"/>
              </a:rPr>
              <a:t> Group related content, navigation items, or buttons together. Proper proximity enhances the user experience by making it easier to identify and process information.</a:t>
            </a:r>
          </a:p>
          <a:p>
            <a:pPr algn="l"/>
            <a:r>
              <a:rPr lang="en-US" b="1" i="0" dirty="0">
                <a:effectLst/>
                <a:latin typeface="Times New Roman" panose="02020603050405020304" pitchFamily="18" charset="0"/>
                <a:cs typeface="Times New Roman" panose="02020603050405020304" pitchFamily="18" charset="0"/>
              </a:rPr>
              <a:t>3. Patterns:</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Definition:</a:t>
            </a:r>
            <a:r>
              <a:rPr lang="en-US" b="0" i="0" dirty="0">
                <a:effectLst/>
                <a:latin typeface="Times New Roman" panose="02020603050405020304" pitchFamily="18" charset="0"/>
                <a:cs typeface="Times New Roman" panose="02020603050405020304" pitchFamily="18" charset="0"/>
              </a:rPr>
              <a:t> Patterns involve the repetition of visual elements. Consistent patterns create a sense of unity and can help establish a recognizable design style.</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54275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752687-3DE5-2728-1FA3-D967D89CF027}"/>
              </a:ext>
            </a:extLst>
          </p:cNvPr>
          <p:cNvSpPr>
            <a:spLocks noGrp="1"/>
          </p:cNvSpPr>
          <p:nvPr>
            <p:ph idx="1"/>
          </p:nvPr>
        </p:nvSpPr>
        <p:spPr>
          <a:xfrm>
            <a:off x="677333" y="657726"/>
            <a:ext cx="9894413" cy="5614737"/>
          </a:xfrm>
        </p:spPr>
        <p:txBody>
          <a:bodyPr>
            <a:normAutofit lnSpcReduction="10000"/>
          </a:bodyPr>
          <a:lstStyle/>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Application in Web Design:</a:t>
            </a:r>
            <a:r>
              <a:rPr lang="en-US" b="0" i="0" dirty="0">
                <a:effectLst/>
                <a:latin typeface="Times New Roman" panose="02020603050405020304" pitchFamily="18" charset="0"/>
                <a:cs typeface="Times New Roman" panose="02020603050405020304" pitchFamily="18" charset="0"/>
              </a:rPr>
              <a:t> Use consistent layouts, color schemes, or graphic elements across the website. Patterns contribute to a cohesive and visually appealing design.</a:t>
            </a:r>
          </a:p>
          <a:p>
            <a:pPr algn="l"/>
            <a:r>
              <a:rPr lang="en-US" b="1" i="0" dirty="0">
                <a:effectLst/>
                <a:latin typeface="Times New Roman" panose="02020603050405020304" pitchFamily="18" charset="0"/>
                <a:cs typeface="Times New Roman" panose="02020603050405020304" pitchFamily="18" charset="0"/>
              </a:rPr>
              <a:t>4. Line:</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Definition:</a:t>
            </a:r>
            <a:r>
              <a:rPr lang="en-US" b="0" i="0" dirty="0">
                <a:effectLst/>
                <a:latin typeface="Times New Roman" panose="02020603050405020304" pitchFamily="18" charset="0"/>
                <a:cs typeface="Times New Roman" panose="02020603050405020304" pitchFamily="18" charset="0"/>
              </a:rPr>
              <a:t> Lines guide the eye, create visual flow, and separate or connect elements. Lines can be straight, curved, horizontal, vertical, or diagonal.</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Application in Web Design:</a:t>
            </a:r>
            <a:r>
              <a:rPr lang="en-US" b="0" i="0" dirty="0">
                <a:effectLst/>
                <a:latin typeface="Times New Roman" panose="02020603050405020304" pitchFamily="18" charset="0"/>
                <a:cs typeface="Times New Roman" panose="02020603050405020304" pitchFamily="18" charset="0"/>
              </a:rPr>
              <a:t> Lines can be used in navigation menus, dividers, or to create flow between different sections. They contribute to the overall structure and aesthetics of a webpage.</a:t>
            </a:r>
          </a:p>
          <a:p>
            <a:pPr algn="l"/>
            <a:r>
              <a:rPr lang="en-US" b="1" i="0" dirty="0">
                <a:effectLst/>
                <a:latin typeface="Times New Roman" panose="02020603050405020304" pitchFamily="18" charset="0"/>
                <a:cs typeface="Times New Roman" panose="02020603050405020304" pitchFamily="18" charset="0"/>
              </a:rPr>
              <a:t>5. Shape:</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Definition:</a:t>
            </a:r>
            <a:r>
              <a:rPr lang="en-US" b="0" i="0" dirty="0">
                <a:effectLst/>
                <a:latin typeface="Times New Roman" panose="02020603050405020304" pitchFamily="18" charset="0"/>
                <a:cs typeface="Times New Roman" panose="02020603050405020304" pitchFamily="18" charset="0"/>
              </a:rPr>
              <a:t> Shapes are two-dimensional elements defined by boundaries such as lines or color contrasts. They can be geometric or organic.</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Application in Web Design:</a:t>
            </a:r>
            <a:r>
              <a:rPr lang="en-US" b="0" i="0" dirty="0">
                <a:effectLst/>
                <a:latin typeface="Times New Roman" panose="02020603050405020304" pitchFamily="18" charset="0"/>
                <a:cs typeface="Times New Roman" panose="02020603050405020304" pitchFamily="18" charset="0"/>
              </a:rPr>
              <a:t> Shapes are used in buttons, icons, and various UI elements. Consistent shapes contribute to a unified design, and unique shapes can help establish brand identity.</a:t>
            </a:r>
          </a:p>
          <a:p>
            <a:pPr algn="l"/>
            <a:r>
              <a:rPr lang="en-US" b="1" i="0" dirty="0">
                <a:effectLst/>
                <a:latin typeface="Times New Roman" panose="02020603050405020304" pitchFamily="18" charset="0"/>
                <a:cs typeface="Times New Roman" panose="02020603050405020304" pitchFamily="18" charset="0"/>
              </a:rPr>
              <a:t>6. Unity:</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Definition:</a:t>
            </a:r>
            <a:r>
              <a:rPr lang="en-US" b="0" i="0" dirty="0">
                <a:effectLst/>
                <a:latin typeface="Times New Roman" panose="02020603050405020304" pitchFamily="18" charset="0"/>
                <a:cs typeface="Times New Roman" panose="02020603050405020304" pitchFamily="18" charset="0"/>
              </a:rPr>
              <a:t> Unity refers to the coherence and consistency of a design. A unified design ensures that all elements work together harmoniously.</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Application in Web Design:</a:t>
            </a:r>
            <a:r>
              <a:rPr lang="en-US" b="0" i="0" dirty="0">
                <a:effectLst/>
                <a:latin typeface="Times New Roman" panose="02020603050405020304" pitchFamily="18" charset="0"/>
                <a:cs typeface="Times New Roman" panose="02020603050405020304" pitchFamily="18" charset="0"/>
              </a:rPr>
              <a:t> Maintain a consistent design style, color scheme, and typography throughout the website. Unity creates a seamless and professional user experience.</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35915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15FC70-66F3-47BF-4A56-A66D97BDB630}"/>
              </a:ext>
            </a:extLst>
          </p:cNvPr>
          <p:cNvSpPr>
            <a:spLocks noGrp="1"/>
          </p:cNvSpPr>
          <p:nvPr>
            <p:ph idx="1"/>
          </p:nvPr>
        </p:nvSpPr>
        <p:spPr>
          <a:xfrm>
            <a:off x="677334" y="705853"/>
            <a:ext cx="9637740" cy="5486400"/>
          </a:xfrm>
        </p:spPr>
        <p:txBody>
          <a:bodyPr/>
          <a:lstStyle/>
          <a:p>
            <a:pPr algn="l"/>
            <a:r>
              <a:rPr lang="en-US" b="1" i="0" dirty="0">
                <a:effectLst/>
                <a:latin typeface="Times New Roman" panose="02020603050405020304" pitchFamily="18" charset="0"/>
                <a:cs typeface="Times New Roman" panose="02020603050405020304" pitchFamily="18" charset="0"/>
              </a:rPr>
              <a:t>7. Color:</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Definition:</a:t>
            </a:r>
            <a:r>
              <a:rPr lang="en-US" b="0" i="0" dirty="0">
                <a:effectLst/>
                <a:latin typeface="Times New Roman" panose="02020603050405020304" pitchFamily="18" charset="0"/>
                <a:cs typeface="Times New Roman" panose="02020603050405020304" pitchFamily="18" charset="0"/>
              </a:rPr>
              <a:t> Color is a powerful design element that evokes emotions, communicates information, and enhances visual appeal.</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Application in Web Design:</a:t>
            </a:r>
            <a:r>
              <a:rPr lang="en-US" b="0" i="0" dirty="0">
                <a:effectLst/>
                <a:latin typeface="Times New Roman" panose="02020603050405020304" pitchFamily="18" charset="0"/>
                <a:cs typeface="Times New Roman" panose="02020603050405020304" pitchFamily="18" charset="0"/>
              </a:rPr>
              <a:t> Choose a color palette that aligns with the brand and the desired emotional tone. Use color to create contrast, establish hierarchy, and guide user attention.</a:t>
            </a:r>
          </a:p>
          <a:p>
            <a:pPr algn="l"/>
            <a:r>
              <a:rPr lang="en-US" b="1" i="0" dirty="0">
                <a:effectLst/>
                <a:latin typeface="Times New Roman" panose="02020603050405020304" pitchFamily="18" charset="0"/>
                <a:cs typeface="Times New Roman" panose="02020603050405020304" pitchFamily="18" charset="0"/>
              </a:rPr>
              <a:t>8. Typography:</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Definition:</a:t>
            </a:r>
            <a:r>
              <a:rPr lang="en-US" b="0" i="0" dirty="0">
                <a:effectLst/>
                <a:latin typeface="Times New Roman" panose="02020603050405020304" pitchFamily="18" charset="0"/>
                <a:cs typeface="Times New Roman" panose="02020603050405020304" pitchFamily="18" charset="0"/>
              </a:rPr>
              <a:t> Typography involves the selection and arrangement of fonts, font sizes, spacing, and formatting to convey information effectively.</a:t>
            </a:r>
          </a:p>
          <a:p>
            <a:pPr algn="l">
              <a:buFont typeface="Arial" panose="020B0604020202020204" pitchFamily="34" charset="0"/>
              <a:buChar char="•"/>
            </a:pPr>
            <a:r>
              <a:rPr lang="en-US" b="1" i="0" dirty="0">
                <a:effectLst/>
                <a:latin typeface="Times New Roman" panose="02020603050405020304" pitchFamily="18" charset="0"/>
                <a:cs typeface="Times New Roman" panose="02020603050405020304" pitchFamily="18" charset="0"/>
              </a:rPr>
              <a:t>Application in Web Design:</a:t>
            </a:r>
            <a:r>
              <a:rPr lang="en-US" b="0" i="0" dirty="0">
                <a:effectLst/>
                <a:latin typeface="Times New Roman" panose="02020603050405020304" pitchFamily="18" charset="0"/>
                <a:cs typeface="Times New Roman" panose="02020603050405020304" pitchFamily="18" charset="0"/>
              </a:rPr>
              <a:t> Choose readable fonts, establish a clear hierarchy with font sizes and weights, and use consistent typography across the website. Typography plays a crucial role in communication and brand representation.</a:t>
            </a:r>
          </a:p>
          <a:p>
            <a:pPr algn="l"/>
            <a:r>
              <a:rPr lang="en-US" b="0" i="0" dirty="0">
                <a:effectLst/>
                <a:latin typeface="Times New Roman" panose="02020603050405020304" pitchFamily="18" charset="0"/>
                <a:cs typeface="Times New Roman" panose="02020603050405020304" pitchFamily="18" charset="0"/>
              </a:rPr>
              <a:t>In web design, these principles and elements work together to create visually appealing, functional, and user-friendly interfaces. A thoughtful application of these concepts contributes to a positive user experience and helps convey the intended message of the website.</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38331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BAD12-8B6F-039D-23C0-67541BEA45C0}"/>
              </a:ext>
            </a:extLst>
          </p:cNvPr>
          <p:cNvSpPr>
            <a:spLocks noGrp="1"/>
          </p:cNvSpPr>
          <p:nvPr>
            <p:ph type="title"/>
          </p:nvPr>
        </p:nvSpPr>
        <p:spPr>
          <a:xfrm>
            <a:off x="677333" y="609600"/>
            <a:ext cx="9557530" cy="818147"/>
          </a:xfrm>
        </p:spPr>
        <p:txBody>
          <a:bodyPr/>
          <a:lstStyle/>
          <a:p>
            <a:r>
              <a:rPr lang="en-US" b="1" dirty="0">
                <a:solidFill>
                  <a:srgbClr val="92D050"/>
                </a:solidFill>
                <a:latin typeface="Times New Roman "/>
              </a:rPr>
              <a:t>C</a:t>
            </a:r>
            <a:r>
              <a:rPr lang="en-US" b="1" i="0" dirty="0">
                <a:solidFill>
                  <a:srgbClr val="92D050"/>
                </a:solidFill>
                <a:effectLst/>
                <a:latin typeface="Times New Roman "/>
              </a:rPr>
              <a:t>reating JPG, GIF, SVG &amp; PNG images :</a:t>
            </a:r>
            <a:endParaRPr lang="en-IN" b="1" dirty="0">
              <a:solidFill>
                <a:srgbClr val="92D050"/>
              </a:solidFill>
              <a:latin typeface="Times New Roman "/>
            </a:endParaRPr>
          </a:p>
        </p:txBody>
      </p:sp>
      <p:sp>
        <p:nvSpPr>
          <p:cNvPr id="3" name="Content Placeholder 2">
            <a:extLst>
              <a:ext uri="{FF2B5EF4-FFF2-40B4-BE49-F238E27FC236}">
                <a16:creationId xmlns:a16="http://schemas.microsoft.com/office/drawing/2014/main" id="{931E122C-9437-8739-3A63-5229E0366C3B}"/>
              </a:ext>
            </a:extLst>
          </p:cNvPr>
          <p:cNvSpPr>
            <a:spLocks noGrp="1"/>
          </p:cNvSpPr>
          <p:nvPr>
            <p:ph idx="1"/>
          </p:nvPr>
        </p:nvSpPr>
        <p:spPr>
          <a:xfrm>
            <a:off x="677334" y="1427747"/>
            <a:ext cx="9926498" cy="4820653"/>
          </a:xfrm>
        </p:spPr>
        <p:txBody>
          <a:bodyPr>
            <a:noAutofit/>
          </a:bodyPr>
          <a:lstStyle/>
          <a:p>
            <a:pPr algn="l"/>
            <a:r>
              <a:rPr lang="en-US" b="0" i="0" dirty="0">
                <a:effectLst/>
                <a:latin typeface="Times New Roman "/>
              </a:rPr>
              <a:t>Creating images in different formats involves using various tools and techniques. Here's a brief guide on how to create images in the JPG, GIF, SVG, and PNG formats:</a:t>
            </a:r>
          </a:p>
          <a:p>
            <a:pPr algn="l"/>
            <a:r>
              <a:rPr lang="en-US" b="1" i="0" dirty="0">
                <a:effectLst/>
                <a:latin typeface="Times New Roman "/>
              </a:rPr>
              <a:t>1. JPG (JPEG) Images:</a:t>
            </a:r>
          </a:p>
          <a:p>
            <a:pPr algn="l">
              <a:buFont typeface="Arial" panose="020B0604020202020204" pitchFamily="34" charset="0"/>
              <a:buChar char="•"/>
            </a:pPr>
            <a:r>
              <a:rPr lang="en-US" b="1" i="0" dirty="0">
                <a:effectLst/>
                <a:latin typeface="Times New Roman "/>
              </a:rPr>
              <a:t>Software Tools:</a:t>
            </a:r>
            <a:endParaRPr lang="en-US" b="0" i="0" dirty="0">
              <a:effectLst/>
              <a:latin typeface="Times New Roman "/>
            </a:endParaRPr>
          </a:p>
          <a:p>
            <a:pPr marL="742950" lvl="1" indent="-285750" algn="l">
              <a:buFont typeface="Arial" panose="020B0604020202020204" pitchFamily="34" charset="0"/>
              <a:buChar char="•"/>
            </a:pPr>
            <a:r>
              <a:rPr lang="en-US" sz="1800" b="0" i="0" dirty="0">
                <a:effectLst/>
                <a:latin typeface="Times New Roman "/>
              </a:rPr>
              <a:t>Adobe Photoshop</a:t>
            </a:r>
          </a:p>
          <a:p>
            <a:pPr marL="742950" lvl="1" indent="-285750" algn="l">
              <a:buFont typeface="Arial" panose="020B0604020202020204" pitchFamily="34" charset="0"/>
              <a:buChar char="•"/>
            </a:pPr>
            <a:r>
              <a:rPr lang="en-US" sz="1800" b="0" i="0" dirty="0">
                <a:effectLst/>
                <a:latin typeface="Times New Roman "/>
              </a:rPr>
              <a:t>GIMP (GNU Image Manipulation Program)</a:t>
            </a:r>
          </a:p>
          <a:p>
            <a:pPr marL="742950" lvl="1" indent="-285750" algn="l">
              <a:buFont typeface="Arial" panose="020B0604020202020204" pitchFamily="34" charset="0"/>
              <a:buChar char="•"/>
            </a:pPr>
            <a:r>
              <a:rPr lang="en-US" sz="1800" b="0" i="0" dirty="0">
                <a:effectLst/>
                <a:latin typeface="Times New Roman "/>
              </a:rPr>
              <a:t>Online Tools (like Canva, </a:t>
            </a:r>
            <a:r>
              <a:rPr lang="en-US" sz="1800" b="0" i="0" dirty="0" err="1">
                <a:effectLst/>
                <a:latin typeface="Times New Roman "/>
              </a:rPr>
              <a:t>Pixlr</a:t>
            </a:r>
            <a:r>
              <a:rPr lang="en-US" sz="1800" b="0" i="0" dirty="0">
                <a:effectLst/>
                <a:latin typeface="Times New Roman "/>
              </a:rPr>
              <a:t>)</a:t>
            </a:r>
          </a:p>
          <a:p>
            <a:pPr algn="l">
              <a:buFont typeface="Arial" panose="020B0604020202020204" pitchFamily="34" charset="0"/>
              <a:buChar char="•"/>
            </a:pPr>
            <a:r>
              <a:rPr lang="en-US" b="1" i="0" dirty="0">
                <a:effectLst/>
                <a:latin typeface="Times New Roman "/>
              </a:rPr>
              <a:t>Steps:</a:t>
            </a:r>
            <a:endParaRPr lang="en-US" b="0" i="0" dirty="0">
              <a:effectLst/>
              <a:latin typeface="Times New Roman "/>
            </a:endParaRPr>
          </a:p>
          <a:p>
            <a:pPr marL="742950" lvl="1" indent="-285750" algn="l">
              <a:buFont typeface="Arial" panose="020B0604020202020204" pitchFamily="34" charset="0"/>
              <a:buChar char="•"/>
            </a:pPr>
            <a:r>
              <a:rPr lang="en-US" sz="1800" b="0" i="0" dirty="0">
                <a:effectLst/>
                <a:latin typeface="Times New Roman "/>
              </a:rPr>
              <a:t>Open your chosen software tool.</a:t>
            </a:r>
          </a:p>
          <a:p>
            <a:pPr marL="742950" lvl="1" indent="-285750" algn="l">
              <a:buFont typeface="Arial" panose="020B0604020202020204" pitchFamily="34" charset="0"/>
              <a:buChar char="•"/>
            </a:pPr>
            <a:r>
              <a:rPr lang="en-US" sz="1800" b="0" i="0" dirty="0">
                <a:effectLst/>
                <a:latin typeface="Times New Roman "/>
              </a:rPr>
              <a:t>Create or import your image.</a:t>
            </a:r>
          </a:p>
          <a:p>
            <a:pPr marL="742950" lvl="1" indent="-285750" algn="l">
              <a:buFont typeface="Arial" panose="020B0604020202020204" pitchFamily="34" charset="0"/>
              <a:buChar char="•"/>
            </a:pPr>
            <a:r>
              <a:rPr lang="en-US" sz="1800" b="0" i="0" dirty="0">
                <a:effectLst/>
                <a:latin typeface="Times New Roman "/>
              </a:rPr>
              <a:t>Choose "Save As" or "Export" and select JPG as the file format.</a:t>
            </a:r>
          </a:p>
          <a:p>
            <a:pPr marL="742950" lvl="1" indent="-285750" algn="l">
              <a:buFont typeface="Arial" panose="020B0604020202020204" pitchFamily="34" charset="0"/>
              <a:buChar char="•"/>
            </a:pPr>
            <a:r>
              <a:rPr lang="en-US" sz="1800" b="0" i="0" dirty="0">
                <a:effectLst/>
                <a:latin typeface="Times New Roman "/>
              </a:rPr>
              <a:t>Adjust compression settings (if applicable) to balance file size and image quality.</a:t>
            </a:r>
          </a:p>
          <a:p>
            <a:pPr marL="742950" lvl="1" indent="-285750" algn="l">
              <a:buFont typeface="Arial" panose="020B0604020202020204" pitchFamily="34" charset="0"/>
              <a:buChar char="•"/>
            </a:pPr>
            <a:r>
              <a:rPr lang="en-US" sz="1800" b="0" i="0" dirty="0">
                <a:effectLst/>
                <a:latin typeface="Times New Roman "/>
              </a:rPr>
              <a:t>Save the image.</a:t>
            </a:r>
          </a:p>
          <a:p>
            <a:endParaRPr lang="en-IN" dirty="0">
              <a:latin typeface="Times New Roman "/>
            </a:endParaRPr>
          </a:p>
        </p:txBody>
      </p:sp>
    </p:spTree>
    <p:extLst>
      <p:ext uri="{BB962C8B-B14F-4D97-AF65-F5344CB8AC3E}">
        <p14:creationId xmlns:p14="http://schemas.microsoft.com/office/powerpoint/2010/main" val="19512696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EC9F5E-9ECA-C954-C5E3-6BDB89A87CA2}"/>
              </a:ext>
            </a:extLst>
          </p:cNvPr>
          <p:cNvSpPr>
            <a:spLocks noGrp="1"/>
          </p:cNvSpPr>
          <p:nvPr>
            <p:ph idx="1"/>
          </p:nvPr>
        </p:nvSpPr>
        <p:spPr>
          <a:xfrm>
            <a:off x="677333" y="657726"/>
            <a:ext cx="9637741" cy="5646821"/>
          </a:xfrm>
        </p:spPr>
        <p:txBody>
          <a:bodyPr>
            <a:noAutofit/>
          </a:bodyPr>
          <a:lstStyle/>
          <a:p>
            <a:pPr algn="l"/>
            <a:r>
              <a:rPr lang="en-US" sz="1600" b="1" i="0" dirty="0">
                <a:effectLst/>
                <a:latin typeface="Times New Roman "/>
              </a:rPr>
              <a:t>2. GIF Images:</a:t>
            </a:r>
          </a:p>
          <a:p>
            <a:pPr algn="l">
              <a:buFont typeface="Arial" panose="020B0604020202020204" pitchFamily="34" charset="0"/>
              <a:buChar char="•"/>
            </a:pPr>
            <a:r>
              <a:rPr lang="en-US" sz="1600" b="1" i="0" dirty="0">
                <a:effectLst/>
                <a:latin typeface="Times New Roman "/>
              </a:rPr>
              <a:t>Software Tools:</a:t>
            </a:r>
            <a:endParaRPr lang="en-US" sz="1600" b="0" i="0" dirty="0">
              <a:effectLst/>
              <a:latin typeface="Times New Roman "/>
            </a:endParaRPr>
          </a:p>
          <a:p>
            <a:pPr marL="742950" lvl="1" indent="-285750" algn="l">
              <a:buFont typeface="Arial" panose="020B0604020202020204" pitchFamily="34" charset="0"/>
              <a:buChar char="•"/>
            </a:pPr>
            <a:r>
              <a:rPr lang="en-US" b="0" i="0" dirty="0">
                <a:effectLst/>
                <a:latin typeface="Times New Roman "/>
              </a:rPr>
              <a:t>Adobe Photoshop</a:t>
            </a:r>
          </a:p>
          <a:p>
            <a:pPr marL="742950" lvl="1" indent="-285750" algn="l">
              <a:buFont typeface="Arial" panose="020B0604020202020204" pitchFamily="34" charset="0"/>
              <a:buChar char="•"/>
            </a:pPr>
            <a:r>
              <a:rPr lang="en-US" b="0" i="0" dirty="0">
                <a:effectLst/>
                <a:latin typeface="Times New Roman "/>
              </a:rPr>
              <a:t>GIMP</a:t>
            </a:r>
          </a:p>
          <a:p>
            <a:pPr marL="742950" lvl="1" indent="-285750" algn="l">
              <a:buFont typeface="Arial" panose="020B0604020202020204" pitchFamily="34" charset="0"/>
              <a:buChar char="•"/>
            </a:pPr>
            <a:r>
              <a:rPr lang="en-US" b="0" i="0" dirty="0">
                <a:effectLst/>
                <a:latin typeface="Times New Roman "/>
              </a:rPr>
              <a:t>Online Tools (</a:t>
            </a:r>
            <a:r>
              <a:rPr lang="en-US" b="0" i="0" dirty="0" err="1">
                <a:effectLst/>
                <a:latin typeface="Times New Roman "/>
              </a:rPr>
              <a:t>Giphy</a:t>
            </a:r>
            <a:r>
              <a:rPr lang="en-US" b="0" i="0" dirty="0">
                <a:effectLst/>
                <a:latin typeface="Times New Roman "/>
              </a:rPr>
              <a:t>, </a:t>
            </a:r>
            <a:r>
              <a:rPr lang="en-US" b="0" i="0" dirty="0" err="1">
                <a:effectLst/>
                <a:latin typeface="Times New Roman "/>
              </a:rPr>
              <a:t>Ezgif</a:t>
            </a:r>
            <a:r>
              <a:rPr lang="en-US" b="0" i="0" dirty="0">
                <a:effectLst/>
                <a:latin typeface="Times New Roman "/>
              </a:rPr>
              <a:t>)</a:t>
            </a:r>
          </a:p>
          <a:p>
            <a:pPr algn="l">
              <a:buFont typeface="Arial" panose="020B0604020202020204" pitchFamily="34" charset="0"/>
              <a:buChar char="•"/>
            </a:pPr>
            <a:r>
              <a:rPr lang="en-US" sz="1600" b="1" i="0" dirty="0">
                <a:effectLst/>
                <a:latin typeface="Times New Roman "/>
              </a:rPr>
              <a:t>Steps:</a:t>
            </a:r>
            <a:endParaRPr lang="en-US" sz="1600" b="0" i="0" dirty="0">
              <a:effectLst/>
              <a:latin typeface="Times New Roman "/>
            </a:endParaRPr>
          </a:p>
          <a:p>
            <a:pPr marL="742950" lvl="1" indent="-285750" algn="l">
              <a:buFont typeface="Arial" panose="020B0604020202020204" pitchFamily="34" charset="0"/>
              <a:buChar char="•"/>
            </a:pPr>
            <a:r>
              <a:rPr lang="en-US" b="0" i="0" dirty="0">
                <a:effectLst/>
                <a:latin typeface="Times New Roman "/>
              </a:rPr>
              <a:t>Create or import your image.</a:t>
            </a:r>
          </a:p>
          <a:p>
            <a:pPr marL="742950" lvl="1" indent="-285750" algn="l">
              <a:buFont typeface="Arial" panose="020B0604020202020204" pitchFamily="34" charset="0"/>
              <a:buChar char="•"/>
            </a:pPr>
            <a:r>
              <a:rPr lang="en-US" b="0" i="0" dirty="0">
                <a:effectLst/>
                <a:latin typeface="Times New Roman "/>
              </a:rPr>
              <a:t>Ensure the image has a limited color palette (GIFs support up to 256 colors).</a:t>
            </a:r>
          </a:p>
          <a:p>
            <a:pPr marL="742950" lvl="1" indent="-285750" algn="l">
              <a:buFont typeface="Arial" panose="020B0604020202020204" pitchFamily="34" charset="0"/>
              <a:buChar char="•"/>
            </a:pPr>
            <a:r>
              <a:rPr lang="en-US" b="0" i="0" dirty="0">
                <a:effectLst/>
                <a:latin typeface="Times New Roman "/>
              </a:rPr>
              <a:t>Choose "Save As" or "Export" and select GIF as the file format.</a:t>
            </a:r>
          </a:p>
          <a:p>
            <a:pPr marL="742950" lvl="1" indent="-285750" algn="l">
              <a:buFont typeface="Arial" panose="020B0604020202020204" pitchFamily="34" charset="0"/>
              <a:buChar char="•"/>
            </a:pPr>
            <a:r>
              <a:rPr lang="en-US" b="0" i="0" dirty="0">
                <a:effectLst/>
                <a:latin typeface="Times New Roman "/>
              </a:rPr>
              <a:t>Adjust settings like dithering and transparency if needed.</a:t>
            </a:r>
          </a:p>
          <a:p>
            <a:pPr marL="742950" lvl="1" indent="-285750" algn="l">
              <a:buFont typeface="Arial" panose="020B0604020202020204" pitchFamily="34" charset="0"/>
              <a:buChar char="•"/>
            </a:pPr>
            <a:r>
              <a:rPr lang="en-US" b="0" i="0" dirty="0">
                <a:effectLst/>
                <a:latin typeface="Times New Roman "/>
              </a:rPr>
              <a:t>Save the image.</a:t>
            </a:r>
          </a:p>
          <a:p>
            <a:pPr algn="l"/>
            <a:r>
              <a:rPr lang="en-US" sz="1600" b="1" i="0" dirty="0">
                <a:effectLst/>
                <a:latin typeface="Times New Roman "/>
              </a:rPr>
              <a:t>3. SVG (Scalable Vector Graphics):</a:t>
            </a:r>
          </a:p>
          <a:p>
            <a:pPr algn="l">
              <a:buFont typeface="Arial" panose="020B0604020202020204" pitchFamily="34" charset="0"/>
              <a:buChar char="•"/>
            </a:pPr>
            <a:r>
              <a:rPr lang="en-US" sz="1600" b="1" i="0" dirty="0">
                <a:effectLst/>
                <a:latin typeface="Times New Roman "/>
              </a:rPr>
              <a:t>Software Tools:</a:t>
            </a:r>
            <a:endParaRPr lang="en-US" sz="1600" b="0" i="0" dirty="0">
              <a:effectLst/>
              <a:latin typeface="Times New Roman "/>
            </a:endParaRPr>
          </a:p>
          <a:p>
            <a:pPr marL="742950" lvl="1" indent="-285750" algn="l">
              <a:buFont typeface="Arial" panose="020B0604020202020204" pitchFamily="34" charset="0"/>
              <a:buChar char="•"/>
            </a:pPr>
            <a:r>
              <a:rPr lang="en-US" b="0" i="0" dirty="0">
                <a:effectLst/>
                <a:latin typeface="Times New Roman "/>
              </a:rPr>
              <a:t>Adobe Illustrator</a:t>
            </a:r>
          </a:p>
          <a:p>
            <a:pPr marL="742950" lvl="1" indent="-285750" algn="l">
              <a:buFont typeface="Arial" panose="020B0604020202020204" pitchFamily="34" charset="0"/>
              <a:buChar char="•"/>
            </a:pPr>
            <a:r>
              <a:rPr lang="en-US" b="0" i="0" dirty="0">
                <a:effectLst/>
                <a:latin typeface="Times New Roman "/>
              </a:rPr>
              <a:t>Inkscape</a:t>
            </a:r>
          </a:p>
          <a:p>
            <a:pPr marL="742950" lvl="1" indent="-285750" algn="l">
              <a:buFont typeface="Arial" panose="020B0604020202020204" pitchFamily="34" charset="0"/>
              <a:buChar char="•"/>
            </a:pPr>
            <a:r>
              <a:rPr lang="en-US" b="0" i="0" dirty="0">
                <a:effectLst/>
                <a:latin typeface="Times New Roman "/>
              </a:rPr>
              <a:t>Text Editors (for hand-coding SVG)</a:t>
            </a:r>
          </a:p>
          <a:p>
            <a:endParaRPr lang="en-IN" sz="1600" dirty="0">
              <a:latin typeface="Times New Roman "/>
            </a:endParaRPr>
          </a:p>
        </p:txBody>
      </p:sp>
    </p:spTree>
    <p:extLst>
      <p:ext uri="{BB962C8B-B14F-4D97-AF65-F5344CB8AC3E}">
        <p14:creationId xmlns:p14="http://schemas.microsoft.com/office/powerpoint/2010/main" val="428670370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16AC8F-23C7-454C-E91A-9EF74183B460}"/>
              </a:ext>
            </a:extLst>
          </p:cNvPr>
          <p:cNvSpPr>
            <a:spLocks noGrp="1"/>
          </p:cNvSpPr>
          <p:nvPr>
            <p:ph idx="1"/>
          </p:nvPr>
        </p:nvSpPr>
        <p:spPr>
          <a:xfrm>
            <a:off x="677333" y="689811"/>
            <a:ext cx="9573572" cy="5454315"/>
          </a:xfrm>
        </p:spPr>
        <p:txBody>
          <a:bodyPr>
            <a:noAutofit/>
          </a:bodyPr>
          <a:lstStyle/>
          <a:p>
            <a:pPr algn="l">
              <a:buFont typeface="Arial" panose="020B0604020202020204" pitchFamily="34" charset="0"/>
              <a:buChar char="•"/>
            </a:pPr>
            <a:r>
              <a:rPr lang="en-US" sz="1600" b="1" i="0" dirty="0">
                <a:effectLst/>
                <a:latin typeface="Times New Roman "/>
              </a:rPr>
              <a:t>Steps:</a:t>
            </a:r>
            <a:endParaRPr lang="en-US" sz="1600" b="0" i="0" dirty="0">
              <a:effectLst/>
              <a:latin typeface="Times New Roman "/>
            </a:endParaRPr>
          </a:p>
          <a:p>
            <a:pPr marL="742950" lvl="1" indent="-285750" algn="l">
              <a:buFont typeface="Arial" panose="020B0604020202020204" pitchFamily="34" charset="0"/>
              <a:buChar char="•"/>
            </a:pPr>
            <a:r>
              <a:rPr lang="en-US" b="0" i="0" dirty="0">
                <a:effectLst/>
                <a:latin typeface="Times New Roman "/>
              </a:rPr>
              <a:t>Create or import your vector graphic.</a:t>
            </a:r>
          </a:p>
          <a:p>
            <a:pPr marL="742950" lvl="1" indent="-285750" algn="l">
              <a:buFont typeface="Arial" panose="020B0604020202020204" pitchFamily="34" charset="0"/>
              <a:buChar char="•"/>
            </a:pPr>
            <a:r>
              <a:rPr lang="en-US" b="0" i="0" dirty="0">
                <a:effectLst/>
                <a:latin typeface="Times New Roman "/>
              </a:rPr>
              <a:t>Choose "Save As" or "Export" and select SVG as the file format.</a:t>
            </a:r>
          </a:p>
          <a:p>
            <a:pPr marL="742950" lvl="1" indent="-285750" algn="l">
              <a:buFont typeface="Arial" panose="020B0604020202020204" pitchFamily="34" charset="0"/>
              <a:buChar char="•"/>
            </a:pPr>
            <a:r>
              <a:rPr lang="en-US" b="0" i="0" dirty="0">
                <a:effectLst/>
                <a:latin typeface="Times New Roman "/>
              </a:rPr>
              <a:t>Adjust settings such as </a:t>
            </a:r>
            <a:r>
              <a:rPr lang="en-US" b="0" i="0" dirty="0" err="1">
                <a:effectLst/>
                <a:latin typeface="Times New Roman "/>
              </a:rPr>
              <a:t>viewBox</a:t>
            </a:r>
            <a:r>
              <a:rPr lang="en-US" b="0" i="0" dirty="0">
                <a:effectLst/>
                <a:latin typeface="Times New Roman "/>
              </a:rPr>
              <a:t> and XML structure if needed.</a:t>
            </a:r>
          </a:p>
          <a:p>
            <a:pPr marL="742950" lvl="1" indent="-285750" algn="l">
              <a:buFont typeface="Arial" panose="020B0604020202020204" pitchFamily="34" charset="0"/>
              <a:buChar char="•"/>
            </a:pPr>
            <a:r>
              <a:rPr lang="en-US" b="0" i="0" dirty="0">
                <a:effectLst/>
                <a:latin typeface="Times New Roman "/>
              </a:rPr>
              <a:t>Save the image.</a:t>
            </a:r>
          </a:p>
          <a:p>
            <a:pPr algn="l"/>
            <a:r>
              <a:rPr lang="en-US" sz="1600" b="1" i="0" dirty="0">
                <a:effectLst/>
                <a:latin typeface="Times New Roman "/>
              </a:rPr>
              <a:t>4. PNG Images:</a:t>
            </a:r>
          </a:p>
          <a:p>
            <a:pPr algn="l">
              <a:buFont typeface="Arial" panose="020B0604020202020204" pitchFamily="34" charset="0"/>
              <a:buChar char="•"/>
            </a:pPr>
            <a:r>
              <a:rPr lang="en-US" sz="1600" b="1" i="0" dirty="0">
                <a:effectLst/>
                <a:latin typeface="Times New Roman "/>
              </a:rPr>
              <a:t>Software Tools:</a:t>
            </a:r>
            <a:endParaRPr lang="en-US" sz="1600" b="0" i="0" dirty="0">
              <a:effectLst/>
              <a:latin typeface="Times New Roman "/>
            </a:endParaRPr>
          </a:p>
          <a:p>
            <a:pPr marL="742950" lvl="1" indent="-285750" algn="l">
              <a:buFont typeface="Arial" panose="020B0604020202020204" pitchFamily="34" charset="0"/>
              <a:buChar char="•"/>
            </a:pPr>
            <a:r>
              <a:rPr lang="en-US" b="0" i="0" dirty="0">
                <a:effectLst/>
                <a:latin typeface="Times New Roman "/>
              </a:rPr>
              <a:t>Adobe Photoshop</a:t>
            </a:r>
          </a:p>
          <a:p>
            <a:pPr marL="742950" lvl="1" indent="-285750" algn="l">
              <a:buFont typeface="Arial" panose="020B0604020202020204" pitchFamily="34" charset="0"/>
              <a:buChar char="•"/>
            </a:pPr>
            <a:r>
              <a:rPr lang="en-US" b="0" i="0" dirty="0">
                <a:effectLst/>
                <a:latin typeface="Times New Roman "/>
              </a:rPr>
              <a:t>GIMP</a:t>
            </a:r>
          </a:p>
          <a:p>
            <a:pPr marL="742950" lvl="1" indent="-285750" algn="l">
              <a:buFont typeface="Arial" panose="020B0604020202020204" pitchFamily="34" charset="0"/>
              <a:buChar char="•"/>
            </a:pPr>
            <a:r>
              <a:rPr lang="en-US" b="0" i="0" dirty="0">
                <a:effectLst/>
                <a:latin typeface="Times New Roman "/>
              </a:rPr>
              <a:t>Online Tools (such as </a:t>
            </a:r>
            <a:r>
              <a:rPr lang="en-US" b="0" i="0" dirty="0" err="1">
                <a:effectLst/>
                <a:latin typeface="Times New Roman "/>
              </a:rPr>
              <a:t>TinyPNG</a:t>
            </a:r>
            <a:r>
              <a:rPr lang="en-US" b="0" i="0" dirty="0">
                <a:effectLst/>
                <a:latin typeface="Times New Roman "/>
              </a:rPr>
              <a:t>)</a:t>
            </a:r>
          </a:p>
          <a:p>
            <a:pPr algn="l">
              <a:buFont typeface="Arial" panose="020B0604020202020204" pitchFamily="34" charset="0"/>
              <a:buChar char="•"/>
            </a:pPr>
            <a:r>
              <a:rPr lang="en-US" sz="1600" b="1" i="0" dirty="0">
                <a:effectLst/>
                <a:latin typeface="Times New Roman "/>
              </a:rPr>
              <a:t>Steps:</a:t>
            </a:r>
            <a:endParaRPr lang="en-US" sz="1600" b="0" i="0" dirty="0">
              <a:effectLst/>
              <a:latin typeface="Times New Roman "/>
            </a:endParaRPr>
          </a:p>
          <a:p>
            <a:pPr marL="742950" lvl="1" indent="-285750" algn="l">
              <a:buFont typeface="Arial" panose="020B0604020202020204" pitchFamily="34" charset="0"/>
              <a:buChar char="•"/>
            </a:pPr>
            <a:r>
              <a:rPr lang="en-US" b="0" i="0" dirty="0">
                <a:effectLst/>
                <a:latin typeface="Times New Roman "/>
              </a:rPr>
              <a:t>Open your chosen software tool.</a:t>
            </a:r>
          </a:p>
          <a:p>
            <a:pPr marL="742950" lvl="1" indent="-285750" algn="l">
              <a:buFont typeface="Arial" panose="020B0604020202020204" pitchFamily="34" charset="0"/>
              <a:buChar char="•"/>
            </a:pPr>
            <a:r>
              <a:rPr lang="en-US" b="0" i="0" dirty="0">
                <a:effectLst/>
                <a:latin typeface="Times New Roman "/>
              </a:rPr>
              <a:t>Create or import your image.</a:t>
            </a:r>
          </a:p>
          <a:p>
            <a:pPr marL="742950" lvl="1" indent="-285750" algn="l">
              <a:buFont typeface="Arial" panose="020B0604020202020204" pitchFamily="34" charset="0"/>
              <a:buChar char="•"/>
            </a:pPr>
            <a:r>
              <a:rPr lang="en-US" b="0" i="0" dirty="0">
                <a:effectLst/>
                <a:latin typeface="Times New Roman "/>
              </a:rPr>
              <a:t>Choose "Save As" or "Export" and select PNG as the file format.</a:t>
            </a:r>
          </a:p>
          <a:p>
            <a:pPr marL="742950" lvl="1" indent="-285750" algn="l">
              <a:buFont typeface="Arial" panose="020B0604020202020204" pitchFamily="34" charset="0"/>
              <a:buChar char="•"/>
            </a:pPr>
            <a:r>
              <a:rPr lang="en-US" b="0" i="0" dirty="0">
                <a:effectLst/>
                <a:latin typeface="Times New Roman "/>
              </a:rPr>
              <a:t>Adjust settings like transparency or color depth if needed.</a:t>
            </a:r>
          </a:p>
          <a:p>
            <a:pPr marL="742950" lvl="1" indent="-285750" algn="l">
              <a:buFont typeface="Arial" panose="020B0604020202020204" pitchFamily="34" charset="0"/>
              <a:buChar char="•"/>
            </a:pPr>
            <a:r>
              <a:rPr lang="en-US" b="0" i="0" dirty="0">
                <a:effectLst/>
                <a:latin typeface="Times New Roman "/>
              </a:rPr>
              <a:t>Save the image.</a:t>
            </a:r>
          </a:p>
          <a:p>
            <a:endParaRPr lang="en-IN" sz="1600" dirty="0">
              <a:latin typeface="Times New Roman "/>
            </a:endParaRPr>
          </a:p>
        </p:txBody>
      </p:sp>
    </p:spTree>
    <p:extLst>
      <p:ext uri="{BB962C8B-B14F-4D97-AF65-F5344CB8AC3E}">
        <p14:creationId xmlns:p14="http://schemas.microsoft.com/office/powerpoint/2010/main" val="27706370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853143-EDF9-0FB0-8A65-BC6CACD6D31C}"/>
              </a:ext>
            </a:extLst>
          </p:cNvPr>
          <p:cNvSpPr>
            <a:spLocks noGrp="1"/>
          </p:cNvSpPr>
          <p:nvPr>
            <p:ph idx="1"/>
          </p:nvPr>
        </p:nvSpPr>
        <p:spPr>
          <a:xfrm>
            <a:off x="677334" y="737937"/>
            <a:ext cx="9766078" cy="5390147"/>
          </a:xfrm>
        </p:spPr>
        <p:txBody>
          <a:bodyPr/>
          <a:lstStyle/>
          <a:p>
            <a:pPr algn="l"/>
            <a:r>
              <a:rPr lang="en-US" b="1" i="0" dirty="0">
                <a:effectLst/>
                <a:latin typeface="Times New Roman "/>
              </a:rPr>
              <a:t>Tips:</a:t>
            </a:r>
          </a:p>
          <a:p>
            <a:pPr algn="l">
              <a:buFont typeface="Arial" panose="020B0604020202020204" pitchFamily="34" charset="0"/>
              <a:buChar char="•"/>
            </a:pPr>
            <a:r>
              <a:rPr lang="en-US" b="1" i="0" dirty="0">
                <a:effectLst/>
                <a:latin typeface="Times New Roman "/>
              </a:rPr>
              <a:t>Resolution:</a:t>
            </a:r>
            <a:r>
              <a:rPr lang="en-US" b="0" i="0" dirty="0">
                <a:effectLst/>
                <a:latin typeface="Times New Roman "/>
              </a:rPr>
              <a:t> Consider the resolution of your images. Higher resolution is suitable for detailed graphics, while lower resolution may be acceptable for smaller file sizes or web graphics.</a:t>
            </a:r>
          </a:p>
          <a:p>
            <a:pPr algn="l">
              <a:buFont typeface="Arial" panose="020B0604020202020204" pitchFamily="34" charset="0"/>
              <a:buChar char="•"/>
            </a:pPr>
            <a:r>
              <a:rPr lang="en-US" b="1" i="0" dirty="0">
                <a:effectLst/>
                <a:latin typeface="Times New Roman "/>
              </a:rPr>
              <a:t>Compression:</a:t>
            </a:r>
            <a:r>
              <a:rPr lang="en-US" b="0" i="0" dirty="0">
                <a:effectLst/>
                <a:latin typeface="Times New Roman "/>
              </a:rPr>
              <a:t> Be mindful of compression, especially for JPG images. Too much compression can degrade image quality.</a:t>
            </a:r>
          </a:p>
          <a:p>
            <a:pPr algn="l">
              <a:buFont typeface="Arial" panose="020B0604020202020204" pitchFamily="34" charset="0"/>
              <a:buChar char="•"/>
            </a:pPr>
            <a:r>
              <a:rPr lang="en-US" b="1" i="0" dirty="0">
                <a:effectLst/>
                <a:latin typeface="Times New Roman "/>
              </a:rPr>
              <a:t>Transparency:</a:t>
            </a:r>
            <a:r>
              <a:rPr lang="en-US" b="0" i="0" dirty="0">
                <a:effectLst/>
                <a:latin typeface="Times New Roman "/>
              </a:rPr>
              <a:t> PNG and GIF support transparency, while JPG does not. SVG can also have transparent elements.</a:t>
            </a:r>
          </a:p>
          <a:p>
            <a:pPr algn="l">
              <a:buFont typeface="Arial" panose="020B0604020202020204" pitchFamily="34" charset="0"/>
              <a:buChar char="•"/>
            </a:pPr>
            <a:r>
              <a:rPr lang="en-US" b="1" i="0" dirty="0">
                <a:effectLst/>
                <a:latin typeface="Times New Roman "/>
              </a:rPr>
              <a:t>Vector vs. Raster:</a:t>
            </a:r>
            <a:r>
              <a:rPr lang="en-US" b="0" i="0" dirty="0">
                <a:effectLst/>
                <a:latin typeface="Times New Roman "/>
              </a:rPr>
              <a:t> SVG is a vector format, while JPG, GIF, and PNG are raster formats. Vectors are resolution-independent and great for logos and graphics that need to scale without loss of quality.</a:t>
            </a:r>
          </a:p>
          <a:p>
            <a:pPr algn="l"/>
            <a:r>
              <a:rPr lang="en-US" b="0" i="0" dirty="0">
                <a:effectLst/>
                <a:latin typeface="Times New Roman "/>
              </a:rPr>
              <a:t>Always be aware of licensing and copyright considerations when creating or using images. Additionally, test your images across various devices and browsers to ensure compatibility and optimal display.</a:t>
            </a:r>
          </a:p>
          <a:p>
            <a:endParaRPr lang="en-IN" dirty="0">
              <a:latin typeface="Times New Roman "/>
            </a:endParaRPr>
          </a:p>
        </p:txBody>
      </p:sp>
    </p:spTree>
    <p:extLst>
      <p:ext uri="{BB962C8B-B14F-4D97-AF65-F5344CB8AC3E}">
        <p14:creationId xmlns:p14="http://schemas.microsoft.com/office/powerpoint/2010/main" val="4174757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F24EED-4623-3F67-ACBD-0D93588E7B4F}"/>
              </a:ext>
            </a:extLst>
          </p:cNvPr>
          <p:cNvSpPr>
            <a:spLocks noGrp="1"/>
          </p:cNvSpPr>
          <p:nvPr>
            <p:ph idx="1"/>
          </p:nvPr>
        </p:nvSpPr>
        <p:spPr>
          <a:xfrm>
            <a:off x="677333" y="593558"/>
            <a:ext cx="9433821" cy="5598695"/>
          </a:xfrm>
        </p:spPr>
        <p:txBody>
          <a:bodyPr>
            <a:noAutofit/>
          </a:bodyPr>
          <a:lstStyle/>
          <a:p>
            <a:pPr algn="l" fontAlgn="base">
              <a:buFont typeface="Wingdings" panose="05000000000000000000" pitchFamily="2" charset="2"/>
              <a:buChar char="Ø"/>
            </a:pPr>
            <a:r>
              <a:rPr lang="en-US" b="1" i="0" dirty="0">
                <a:solidFill>
                  <a:srgbClr val="273239"/>
                </a:solidFill>
                <a:effectLst/>
                <a:latin typeface="Times New Roman" panose="02020603050405020304" pitchFamily="18" charset="0"/>
                <a:cs typeface="Times New Roman" panose="02020603050405020304" pitchFamily="18" charset="0"/>
              </a:rPr>
              <a:t>Elements of Web Graphics</a:t>
            </a:r>
          </a:p>
          <a:p>
            <a:pPr marL="0" indent="0" algn="just" rtl="0" fontAlgn="base">
              <a:buNone/>
            </a:pPr>
            <a:r>
              <a:rPr lang="en-US" b="0" i="0" dirty="0">
                <a:solidFill>
                  <a:srgbClr val="273239"/>
                </a:solidFill>
                <a:effectLst/>
                <a:latin typeface="Times New Roman" panose="02020603050405020304" pitchFamily="18" charset="0"/>
                <a:cs typeface="Times New Roman" panose="02020603050405020304" pitchFamily="18" charset="0"/>
              </a:rPr>
              <a:t>There are many types of Web Graphics but let us understand only the most used Web Graphics.</a:t>
            </a:r>
          </a:p>
          <a:p>
            <a:pPr algn="l" fontAlgn="base">
              <a:buFont typeface="Arial" panose="020B0604020202020204" pitchFamily="34" charset="0"/>
              <a:buChar char="•"/>
            </a:pPr>
            <a:r>
              <a:rPr lang="en-US" b="1" i="0" dirty="0">
                <a:solidFill>
                  <a:srgbClr val="273239"/>
                </a:solidFill>
                <a:effectLst/>
                <a:latin typeface="Times New Roman" panose="02020603050405020304" pitchFamily="18" charset="0"/>
                <a:cs typeface="Times New Roman" panose="02020603050405020304" pitchFamily="18" charset="0"/>
              </a:rPr>
              <a:t>Pictures: </a:t>
            </a:r>
            <a:r>
              <a:rPr lang="en-US" b="0" i="0" dirty="0">
                <a:solidFill>
                  <a:srgbClr val="273239"/>
                </a:solidFill>
                <a:effectLst/>
                <a:latin typeface="Times New Roman" panose="02020603050405020304" pitchFamily="18" charset="0"/>
                <a:cs typeface="Times New Roman" panose="02020603050405020304" pitchFamily="18" charset="0"/>
              </a:rPr>
              <a:t>Pictures can convey information much faster and effectively than text as the average person responds far better to visual information compared to just plain text. Pictures are not only more effortless to recognize and process than words but also easier to recall. There are many image formats such as jpg/jpeg, </a:t>
            </a:r>
            <a:r>
              <a:rPr lang="en-US" b="0" i="0" dirty="0" err="1">
                <a:solidFill>
                  <a:srgbClr val="273239"/>
                </a:solidFill>
                <a:effectLst/>
                <a:latin typeface="Times New Roman" panose="02020603050405020304" pitchFamily="18" charset="0"/>
                <a:cs typeface="Times New Roman" panose="02020603050405020304" pitchFamily="18" charset="0"/>
              </a:rPr>
              <a:t>png</a:t>
            </a:r>
            <a:r>
              <a:rPr lang="en-US" b="0" i="0" dirty="0">
                <a:solidFill>
                  <a:srgbClr val="273239"/>
                </a:solidFill>
                <a:effectLst/>
                <a:latin typeface="Times New Roman" panose="02020603050405020304" pitchFamily="18" charset="0"/>
                <a:cs typeface="Times New Roman" panose="02020603050405020304" pitchFamily="18" charset="0"/>
              </a:rPr>
              <a:t>, etc.</a:t>
            </a:r>
          </a:p>
          <a:p>
            <a:pPr algn="l" fontAlgn="base">
              <a:buFont typeface="Arial" panose="020B0604020202020204" pitchFamily="34" charset="0"/>
              <a:buChar char="•"/>
            </a:pPr>
            <a:r>
              <a:rPr lang="en-US" b="1" i="0" dirty="0">
                <a:solidFill>
                  <a:srgbClr val="273239"/>
                </a:solidFill>
                <a:effectLst/>
                <a:latin typeface="Times New Roman" panose="02020603050405020304" pitchFamily="18" charset="0"/>
                <a:cs typeface="Times New Roman" panose="02020603050405020304" pitchFamily="18" charset="0"/>
              </a:rPr>
              <a:t>Videos: </a:t>
            </a:r>
            <a:r>
              <a:rPr lang="en-US" b="0" i="0" dirty="0">
                <a:solidFill>
                  <a:srgbClr val="273239"/>
                </a:solidFill>
                <a:effectLst/>
                <a:latin typeface="Times New Roman" panose="02020603050405020304" pitchFamily="18" charset="0"/>
                <a:cs typeface="Times New Roman" panose="02020603050405020304" pitchFamily="18" charset="0"/>
              </a:rPr>
              <a:t>Video can be part of the website UI or be used to convey additional information that can’t be conveyed using text or images. But videos can slow down the site and take much more time to load than any other graphic so it’s better to embed video from other platforms. Some video formats are </a:t>
            </a:r>
            <a:r>
              <a:rPr lang="en-US" b="0" i="0" dirty="0" err="1">
                <a:solidFill>
                  <a:srgbClr val="273239"/>
                </a:solidFill>
                <a:effectLst/>
                <a:latin typeface="Times New Roman" panose="02020603050405020304" pitchFamily="18" charset="0"/>
                <a:cs typeface="Times New Roman" panose="02020603050405020304" pitchFamily="18" charset="0"/>
              </a:rPr>
              <a:t>mkv</a:t>
            </a:r>
            <a:r>
              <a:rPr lang="en-US" b="0" i="0" dirty="0">
                <a:solidFill>
                  <a:srgbClr val="273239"/>
                </a:solidFill>
                <a:effectLst/>
                <a:latin typeface="Times New Roman" panose="02020603050405020304" pitchFamily="18" charset="0"/>
                <a:cs typeface="Times New Roman" panose="02020603050405020304" pitchFamily="18" charset="0"/>
              </a:rPr>
              <a:t>, mp4, etc.</a:t>
            </a:r>
          </a:p>
          <a:p>
            <a:pPr algn="l" fontAlgn="base">
              <a:buFont typeface="Arial" panose="020B0604020202020204" pitchFamily="34" charset="0"/>
              <a:buChar char="•"/>
            </a:pPr>
            <a:r>
              <a:rPr lang="en-US" b="1" i="0" dirty="0">
                <a:solidFill>
                  <a:srgbClr val="273239"/>
                </a:solidFill>
                <a:effectLst/>
                <a:latin typeface="Times New Roman" panose="02020603050405020304" pitchFamily="18" charset="0"/>
                <a:cs typeface="Times New Roman" panose="02020603050405020304" pitchFamily="18" charset="0"/>
              </a:rPr>
              <a:t>Animations: </a:t>
            </a:r>
            <a:r>
              <a:rPr lang="en-US" b="0" i="0" dirty="0">
                <a:solidFill>
                  <a:srgbClr val="273239"/>
                </a:solidFill>
                <a:effectLst/>
                <a:latin typeface="Times New Roman" panose="02020603050405020304" pitchFamily="18" charset="0"/>
                <a:cs typeface="Times New Roman" panose="02020603050405020304" pitchFamily="18" charset="0"/>
              </a:rPr>
              <a:t>We can use animations such as GIF in the website or code directly in the site using CSS, JSS or any other technology. Animation can be very helpful to boost the UI look and feel. Clever use of animation make the user experience must better and worth remembering. Micro interactions are commonly used animation in the websites.</a:t>
            </a:r>
          </a:p>
          <a:p>
            <a:pPr algn="l" fontAlgn="base">
              <a:buFont typeface="Arial" panose="020B0604020202020204" pitchFamily="34" charset="0"/>
              <a:buChar char="•"/>
            </a:pPr>
            <a:r>
              <a:rPr lang="en-US" b="1" i="0" dirty="0">
                <a:solidFill>
                  <a:srgbClr val="273239"/>
                </a:solidFill>
                <a:effectLst/>
                <a:latin typeface="Times New Roman" panose="02020603050405020304" pitchFamily="18" charset="0"/>
                <a:cs typeface="Times New Roman" panose="02020603050405020304" pitchFamily="18" charset="0"/>
              </a:rPr>
              <a:t>SVG (Scalable Vector Graphics) : </a:t>
            </a:r>
            <a:r>
              <a:rPr lang="en-US" b="0" i="0" dirty="0">
                <a:solidFill>
                  <a:srgbClr val="273239"/>
                </a:solidFill>
                <a:effectLst/>
                <a:latin typeface="Times New Roman" panose="02020603050405020304" pitchFamily="18" charset="0"/>
                <a:cs typeface="Times New Roman" panose="02020603050405020304" pitchFamily="18" charset="0"/>
              </a:rPr>
              <a:t>One of the most popular format used in the website to display icon or any scalable graphics. It is because the width and height of the graphic can be change to any size which is good for a responsive design. If we want to make our page responsive then raster images should be changes to SVG if possible.</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71084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2C12B-517F-9860-8E04-BAB7D4235AB3}"/>
              </a:ext>
            </a:extLst>
          </p:cNvPr>
          <p:cNvSpPr>
            <a:spLocks noGrp="1"/>
          </p:cNvSpPr>
          <p:nvPr>
            <p:ph type="title"/>
          </p:nvPr>
        </p:nvSpPr>
        <p:spPr>
          <a:xfrm>
            <a:off x="677334" y="609600"/>
            <a:ext cx="8723340" cy="673768"/>
          </a:xfrm>
        </p:spPr>
        <p:txBody>
          <a:bodyPr>
            <a:normAutofit/>
          </a:bodyPr>
          <a:lstStyle/>
          <a:p>
            <a:r>
              <a:rPr lang="en-US" sz="3200" b="1" dirty="0">
                <a:latin typeface="Times New Roman "/>
              </a:rPr>
              <a:t>Scanning and optimizing web images :</a:t>
            </a:r>
            <a:endParaRPr lang="en-IN" sz="3200" b="1" dirty="0">
              <a:latin typeface="Times New Roman "/>
            </a:endParaRPr>
          </a:p>
        </p:txBody>
      </p:sp>
      <p:sp>
        <p:nvSpPr>
          <p:cNvPr id="3" name="Content Placeholder 2">
            <a:extLst>
              <a:ext uri="{FF2B5EF4-FFF2-40B4-BE49-F238E27FC236}">
                <a16:creationId xmlns:a16="http://schemas.microsoft.com/office/drawing/2014/main" id="{B48881BF-979E-3F34-285F-F62DA1647B2E}"/>
              </a:ext>
            </a:extLst>
          </p:cNvPr>
          <p:cNvSpPr>
            <a:spLocks noGrp="1"/>
          </p:cNvSpPr>
          <p:nvPr>
            <p:ph idx="1"/>
          </p:nvPr>
        </p:nvSpPr>
        <p:spPr>
          <a:xfrm>
            <a:off x="677334" y="1283368"/>
            <a:ext cx="9750034" cy="4965031"/>
          </a:xfrm>
        </p:spPr>
        <p:txBody>
          <a:bodyPr>
            <a:noAutofit/>
          </a:bodyPr>
          <a:lstStyle/>
          <a:p>
            <a:pPr algn="l"/>
            <a:r>
              <a:rPr lang="en-US" b="0" i="0" dirty="0">
                <a:solidFill>
                  <a:schemeClr val="tx1"/>
                </a:solidFill>
                <a:effectLst/>
                <a:latin typeface="Times New Roman "/>
              </a:rPr>
              <a:t>Scanning and optimizing web images are important steps in web development to ensure fast loading times, improved user experience, and optimal performance. Here are guidelines for scanning and optimizing web images:</a:t>
            </a:r>
          </a:p>
          <a:p>
            <a:pPr algn="l"/>
            <a:r>
              <a:rPr lang="en-US" b="1" i="0" dirty="0">
                <a:solidFill>
                  <a:schemeClr val="tx1"/>
                </a:solidFill>
                <a:effectLst/>
                <a:latin typeface="Times New Roman "/>
              </a:rPr>
              <a:t>Scanning Web Images:</a:t>
            </a:r>
          </a:p>
          <a:p>
            <a:pPr algn="l">
              <a:buFont typeface="+mj-lt"/>
              <a:buAutoNum type="arabicPeriod"/>
            </a:pPr>
            <a:r>
              <a:rPr lang="en-US" b="1" i="0" dirty="0">
                <a:solidFill>
                  <a:schemeClr val="tx1"/>
                </a:solidFill>
                <a:effectLst/>
                <a:latin typeface="Times New Roman "/>
              </a:rPr>
              <a:t>Choose the Right Image Format:</a:t>
            </a:r>
            <a:endParaRPr lang="en-US" b="0" i="0" dirty="0">
              <a:solidFill>
                <a:schemeClr val="tx1"/>
              </a:solidFill>
              <a:effectLst/>
              <a:latin typeface="Times New Roman "/>
            </a:endParaRPr>
          </a:p>
          <a:p>
            <a:pPr marL="742950" lvl="1" indent="-285750" algn="l">
              <a:buFont typeface="+mj-lt"/>
              <a:buAutoNum type="arabicPeriod"/>
            </a:pPr>
            <a:r>
              <a:rPr lang="en-US" sz="1800" b="0" i="0" dirty="0">
                <a:solidFill>
                  <a:schemeClr val="tx1"/>
                </a:solidFill>
                <a:effectLst/>
                <a:latin typeface="Times New Roman "/>
              </a:rPr>
              <a:t>Different image formats serve different purposes. Choose the appropriate format based on the type of image:</a:t>
            </a:r>
          </a:p>
          <a:p>
            <a:pPr algn="l">
              <a:buFont typeface="Arial" panose="020B0604020202020204" pitchFamily="34" charset="0"/>
              <a:buChar char="•"/>
            </a:pPr>
            <a:r>
              <a:rPr lang="en-US" b="1" i="0" dirty="0">
                <a:solidFill>
                  <a:schemeClr val="tx1"/>
                </a:solidFill>
                <a:effectLst/>
                <a:latin typeface="Times New Roman "/>
              </a:rPr>
              <a:t>JPEG (JPG):</a:t>
            </a:r>
            <a:r>
              <a:rPr lang="en-US" b="0" i="0" dirty="0">
                <a:solidFill>
                  <a:schemeClr val="tx1"/>
                </a:solidFill>
                <a:effectLst/>
                <a:latin typeface="Times New Roman "/>
              </a:rPr>
              <a:t> For photographs and images with gradients.</a:t>
            </a:r>
          </a:p>
          <a:p>
            <a:pPr algn="l">
              <a:buFont typeface="Arial" panose="020B0604020202020204" pitchFamily="34" charset="0"/>
              <a:buChar char="•"/>
            </a:pPr>
            <a:r>
              <a:rPr lang="en-US" b="1" i="0" dirty="0">
                <a:solidFill>
                  <a:schemeClr val="tx1"/>
                </a:solidFill>
                <a:effectLst/>
                <a:latin typeface="Times New Roman "/>
              </a:rPr>
              <a:t>PNG:</a:t>
            </a:r>
            <a:r>
              <a:rPr lang="en-US" b="0" i="0" dirty="0">
                <a:solidFill>
                  <a:schemeClr val="tx1"/>
                </a:solidFill>
                <a:effectLst/>
                <a:latin typeface="Times New Roman "/>
              </a:rPr>
              <a:t> For images with transparency or crisp graphics.</a:t>
            </a:r>
          </a:p>
          <a:p>
            <a:pPr algn="l">
              <a:buFont typeface="Arial" panose="020B0604020202020204" pitchFamily="34" charset="0"/>
              <a:buChar char="•"/>
            </a:pPr>
            <a:r>
              <a:rPr lang="en-US" b="1" i="0" dirty="0">
                <a:solidFill>
                  <a:schemeClr val="tx1"/>
                </a:solidFill>
                <a:effectLst/>
                <a:latin typeface="Times New Roman "/>
              </a:rPr>
              <a:t>GIF:</a:t>
            </a:r>
            <a:r>
              <a:rPr lang="en-US" b="0" i="0" dirty="0">
                <a:solidFill>
                  <a:schemeClr val="tx1"/>
                </a:solidFill>
                <a:effectLst/>
                <a:latin typeface="Times New Roman "/>
              </a:rPr>
              <a:t> For simple graphics, logos, and animations.</a:t>
            </a:r>
          </a:p>
          <a:p>
            <a:pPr algn="l">
              <a:buFont typeface="Arial" panose="020B0604020202020204" pitchFamily="34" charset="0"/>
              <a:buChar char="•"/>
            </a:pPr>
            <a:r>
              <a:rPr lang="en-US" b="1" i="0" dirty="0">
                <a:solidFill>
                  <a:schemeClr val="tx1"/>
                </a:solidFill>
                <a:effectLst/>
                <a:latin typeface="Times New Roman "/>
              </a:rPr>
              <a:t>SVG:</a:t>
            </a:r>
            <a:r>
              <a:rPr lang="en-US" b="0" i="0" dirty="0">
                <a:solidFill>
                  <a:schemeClr val="tx1"/>
                </a:solidFill>
                <a:effectLst/>
                <a:latin typeface="Times New Roman "/>
              </a:rPr>
              <a:t> For vector graphics and logos.</a:t>
            </a:r>
          </a:p>
          <a:p>
            <a:pPr algn="l"/>
            <a:r>
              <a:rPr lang="en-US" b="1" i="0" dirty="0">
                <a:solidFill>
                  <a:schemeClr val="tx1"/>
                </a:solidFill>
                <a:effectLst/>
                <a:latin typeface="Times New Roman "/>
              </a:rPr>
              <a:t>Resolution:</a:t>
            </a:r>
            <a:endParaRPr lang="en-US" b="0" i="0" dirty="0">
              <a:solidFill>
                <a:schemeClr val="tx1"/>
              </a:solidFill>
              <a:effectLst/>
              <a:latin typeface="Times New Roman "/>
            </a:endParaRPr>
          </a:p>
          <a:p>
            <a:pPr algn="l">
              <a:buFont typeface="Arial" panose="020B0604020202020204" pitchFamily="34" charset="0"/>
              <a:buChar char="•"/>
            </a:pPr>
            <a:r>
              <a:rPr lang="en-US" b="0" i="0" dirty="0">
                <a:solidFill>
                  <a:schemeClr val="tx1"/>
                </a:solidFill>
                <a:effectLst/>
                <a:latin typeface="Times New Roman "/>
              </a:rPr>
              <a:t>Use an appropriate resolution for web images. High resolutions are not necessary for on-screen display and can increase file sizes unnecessarily.</a:t>
            </a:r>
          </a:p>
          <a:p>
            <a:endParaRPr lang="en-IN" dirty="0">
              <a:solidFill>
                <a:schemeClr val="tx1"/>
              </a:solidFill>
              <a:latin typeface="Times New Roman "/>
            </a:endParaRPr>
          </a:p>
        </p:txBody>
      </p:sp>
    </p:spTree>
    <p:extLst>
      <p:ext uri="{BB962C8B-B14F-4D97-AF65-F5344CB8AC3E}">
        <p14:creationId xmlns:p14="http://schemas.microsoft.com/office/powerpoint/2010/main" val="29390801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BDF64E-6F0E-7FEF-899F-3F0BDED13677}"/>
              </a:ext>
            </a:extLst>
          </p:cNvPr>
          <p:cNvSpPr>
            <a:spLocks noGrp="1"/>
          </p:cNvSpPr>
          <p:nvPr>
            <p:ph idx="1"/>
          </p:nvPr>
        </p:nvSpPr>
        <p:spPr>
          <a:xfrm>
            <a:off x="677334" y="786063"/>
            <a:ext cx="9733992" cy="5374105"/>
          </a:xfrm>
        </p:spPr>
        <p:txBody>
          <a:bodyPr>
            <a:noAutofit/>
          </a:bodyPr>
          <a:lstStyle/>
          <a:p>
            <a:pPr algn="l">
              <a:buFont typeface="+mj-lt"/>
              <a:buAutoNum type="arabicPeriod"/>
            </a:pPr>
            <a:r>
              <a:rPr lang="en-US" b="1" i="0" dirty="0">
                <a:effectLst/>
                <a:latin typeface="Times New Roman "/>
              </a:rPr>
              <a:t>Crop and Resize:</a:t>
            </a:r>
            <a:endParaRPr lang="en-US" b="0" i="0" dirty="0">
              <a:effectLst/>
              <a:latin typeface="Times New Roman "/>
            </a:endParaRPr>
          </a:p>
          <a:p>
            <a:pPr marL="742950" lvl="1" indent="-285750" algn="l">
              <a:buFont typeface="+mj-lt"/>
              <a:buAutoNum type="arabicPeriod"/>
            </a:pPr>
            <a:r>
              <a:rPr lang="en-US" sz="1800" b="0" i="0" dirty="0">
                <a:effectLst/>
                <a:latin typeface="Times New Roman "/>
              </a:rPr>
              <a:t>Crop images to eliminate unnecessary parts and resize them to the dimensions required on the web. This reduces file size and improves loading times.</a:t>
            </a:r>
          </a:p>
          <a:p>
            <a:pPr algn="l">
              <a:buFont typeface="+mj-lt"/>
              <a:buAutoNum type="arabicPeriod"/>
            </a:pPr>
            <a:r>
              <a:rPr lang="en-US" b="1" i="0" dirty="0">
                <a:effectLst/>
                <a:latin typeface="Times New Roman "/>
              </a:rPr>
              <a:t>Compression:</a:t>
            </a:r>
            <a:endParaRPr lang="en-US" b="0" i="0" dirty="0">
              <a:effectLst/>
              <a:latin typeface="Times New Roman "/>
            </a:endParaRPr>
          </a:p>
          <a:p>
            <a:pPr marL="742950" lvl="1" indent="-285750" algn="l">
              <a:buFont typeface="+mj-lt"/>
              <a:buAutoNum type="arabicPeriod"/>
            </a:pPr>
            <a:r>
              <a:rPr lang="en-US" sz="1800" b="0" i="0" dirty="0">
                <a:effectLst/>
                <a:latin typeface="Times New Roman "/>
              </a:rPr>
              <a:t>Apply compression to reduce file sizes without significant loss of quality. Many image editing tools provide options for compression. Be mindful of finding a balance between file size and image quality.</a:t>
            </a:r>
          </a:p>
          <a:p>
            <a:pPr algn="l"/>
            <a:r>
              <a:rPr lang="en-US" b="1" i="0" dirty="0">
                <a:effectLst/>
                <a:latin typeface="Times New Roman "/>
              </a:rPr>
              <a:t>Optimizing Web Images:</a:t>
            </a:r>
          </a:p>
          <a:p>
            <a:pPr algn="l">
              <a:buFont typeface="+mj-lt"/>
              <a:buAutoNum type="arabicPeriod"/>
            </a:pPr>
            <a:r>
              <a:rPr lang="en-US" b="1" i="0" dirty="0">
                <a:effectLst/>
                <a:latin typeface="Times New Roman "/>
              </a:rPr>
              <a:t>Use Image Compression Tools:</a:t>
            </a:r>
            <a:endParaRPr lang="en-US" b="0" i="0" dirty="0">
              <a:effectLst/>
              <a:latin typeface="Times New Roman "/>
            </a:endParaRPr>
          </a:p>
          <a:p>
            <a:pPr marL="742950" lvl="1" indent="-285750" algn="l">
              <a:buFont typeface="+mj-lt"/>
              <a:buAutoNum type="arabicPeriod"/>
            </a:pPr>
            <a:r>
              <a:rPr lang="en-US" sz="1800" b="0" i="0" dirty="0">
                <a:effectLst/>
                <a:latin typeface="Times New Roman "/>
              </a:rPr>
              <a:t>Utilize image compression tools to reduce the file size without compromising quality. Tools like </a:t>
            </a:r>
            <a:r>
              <a:rPr lang="en-US" sz="1800" b="0" i="0" dirty="0" err="1">
                <a:effectLst/>
                <a:latin typeface="Times New Roman "/>
              </a:rPr>
              <a:t>ImageOptim</a:t>
            </a:r>
            <a:r>
              <a:rPr lang="en-US" sz="1800" b="0" i="0" dirty="0">
                <a:effectLst/>
                <a:latin typeface="Times New Roman "/>
              </a:rPr>
              <a:t>, </a:t>
            </a:r>
            <a:r>
              <a:rPr lang="en-US" sz="1800" b="0" i="0" dirty="0" err="1">
                <a:effectLst/>
                <a:latin typeface="Times New Roman "/>
              </a:rPr>
              <a:t>TinyPNG</a:t>
            </a:r>
            <a:r>
              <a:rPr lang="en-US" sz="1800" b="0" i="0" dirty="0">
                <a:effectLst/>
                <a:latin typeface="Times New Roman "/>
              </a:rPr>
              <a:t>, or online services can automate this process.</a:t>
            </a:r>
          </a:p>
          <a:p>
            <a:pPr algn="l">
              <a:buFont typeface="+mj-lt"/>
              <a:buAutoNum type="arabicPeriod"/>
            </a:pPr>
            <a:r>
              <a:rPr lang="en-US" b="1" i="0" dirty="0">
                <a:effectLst/>
                <a:latin typeface="Times New Roman "/>
              </a:rPr>
              <a:t>Lazy Loading:</a:t>
            </a:r>
            <a:endParaRPr lang="en-US" b="0" i="0" dirty="0">
              <a:effectLst/>
              <a:latin typeface="Times New Roman "/>
            </a:endParaRPr>
          </a:p>
          <a:p>
            <a:pPr marL="742950" lvl="1" indent="-285750" algn="l">
              <a:buFont typeface="+mj-lt"/>
              <a:buAutoNum type="arabicPeriod"/>
            </a:pPr>
            <a:r>
              <a:rPr lang="en-US" sz="1800" b="0" i="0" dirty="0">
                <a:effectLst/>
                <a:latin typeface="Times New Roman "/>
              </a:rPr>
              <a:t>Implement lazy loading for images, especially on long-scrolling pages. This defers the loading of images until they are about to come into the user's viewport, reducing initial page load time.</a:t>
            </a:r>
          </a:p>
          <a:p>
            <a:endParaRPr lang="en-IN" dirty="0">
              <a:latin typeface="Times New Roman "/>
            </a:endParaRPr>
          </a:p>
        </p:txBody>
      </p:sp>
    </p:spTree>
    <p:extLst>
      <p:ext uri="{BB962C8B-B14F-4D97-AF65-F5344CB8AC3E}">
        <p14:creationId xmlns:p14="http://schemas.microsoft.com/office/powerpoint/2010/main" val="4511516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E1E35C-29CE-02F7-5BE2-D94221B8226F}"/>
              </a:ext>
            </a:extLst>
          </p:cNvPr>
          <p:cNvSpPr>
            <a:spLocks noGrp="1"/>
          </p:cNvSpPr>
          <p:nvPr>
            <p:ph idx="1"/>
          </p:nvPr>
        </p:nvSpPr>
        <p:spPr>
          <a:xfrm>
            <a:off x="677333" y="641685"/>
            <a:ext cx="9846288" cy="5534526"/>
          </a:xfrm>
        </p:spPr>
        <p:txBody>
          <a:bodyPr>
            <a:noAutofit/>
          </a:bodyPr>
          <a:lstStyle/>
          <a:p>
            <a:pPr algn="l">
              <a:buFont typeface="+mj-lt"/>
              <a:buAutoNum type="arabicPeriod" startAt="3"/>
            </a:pPr>
            <a:r>
              <a:rPr lang="en-US" b="1" i="0" dirty="0">
                <a:solidFill>
                  <a:schemeClr val="tx1"/>
                </a:solidFill>
                <a:effectLst/>
                <a:latin typeface="Times New Roman "/>
              </a:rPr>
              <a:t>Responsive Images:</a:t>
            </a:r>
            <a:endParaRPr lang="en-US" b="0" i="0" dirty="0">
              <a:solidFill>
                <a:schemeClr val="tx1"/>
              </a:solidFill>
              <a:effectLst/>
              <a:latin typeface="Times New Roman "/>
            </a:endParaRPr>
          </a:p>
          <a:p>
            <a:pPr algn="l">
              <a:buFont typeface="Arial" panose="020B0604020202020204" pitchFamily="34" charset="0"/>
              <a:buChar char="•"/>
            </a:pPr>
            <a:r>
              <a:rPr lang="en-US" b="0" i="0" dirty="0">
                <a:solidFill>
                  <a:schemeClr val="tx1"/>
                </a:solidFill>
                <a:effectLst/>
                <a:latin typeface="Times New Roman "/>
              </a:rPr>
              <a:t>Use responsive images to cater to different device resolutions. Provide multiple sizes of the same image and use the ‘</a:t>
            </a:r>
            <a:r>
              <a:rPr lang="en-US" b="0" i="0" dirty="0" err="1">
                <a:solidFill>
                  <a:schemeClr val="tx1"/>
                </a:solidFill>
                <a:effectLst/>
                <a:latin typeface="Times New Roman "/>
              </a:rPr>
              <a:t>srcset</a:t>
            </a:r>
            <a:r>
              <a:rPr lang="en-US" dirty="0">
                <a:solidFill>
                  <a:schemeClr val="tx1"/>
                </a:solidFill>
                <a:latin typeface="Times New Roman "/>
              </a:rPr>
              <a:t>’ </a:t>
            </a:r>
            <a:r>
              <a:rPr lang="en-IN" b="0" i="0" dirty="0">
                <a:solidFill>
                  <a:schemeClr val="tx1"/>
                </a:solidFill>
                <a:effectLst/>
                <a:latin typeface="Times New Roman "/>
              </a:rPr>
              <a:t>attribute in the ‘&lt;</a:t>
            </a:r>
            <a:r>
              <a:rPr lang="en-IN" b="0" i="0" dirty="0" err="1">
                <a:solidFill>
                  <a:schemeClr val="tx1"/>
                </a:solidFill>
                <a:effectLst/>
                <a:latin typeface="Times New Roman "/>
              </a:rPr>
              <a:t>img</a:t>
            </a:r>
            <a:r>
              <a:rPr lang="en-IN" b="0" i="0" dirty="0">
                <a:solidFill>
                  <a:schemeClr val="tx1"/>
                </a:solidFill>
                <a:effectLst/>
                <a:latin typeface="Times New Roman "/>
              </a:rPr>
              <a:t>&gt;’</a:t>
            </a:r>
            <a:r>
              <a:rPr lang="en-US" dirty="0">
                <a:solidFill>
                  <a:schemeClr val="tx1"/>
                </a:solidFill>
                <a:latin typeface="Times New Roman "/>
              </a:rPr>
              <a:t> </a:t>
            </a:r>
            <a:r>
              <a:rPr lang="en-US" b="0" i="0" dirty="0">
                <a:solidFill>
                  <a:schemeClr val="tx1"/>
                </a:solidFill>
                <a:effectLst/>
                <a:latin typeface="Times New Roman "/>
              </a:rPr>
              <a:t>tag to enable browsers to choose the appropriate size based on the user's device.</a:t>
            </a:r>
          </a:p>
          <a:p>
            <a:pPr algn="l">
              <a:buFont typeface="+mj-lt"/>
              <a:buAutoNum type="arabicPeriod" startAt="4"/>
            </a:pPr>
            <a:r>
              <a:rPr lang="en-US" b="1" i="0" dirty="0">
                <a:solidFill>
                  <a:schemeClr val="tx1"/>
                </a:solidFill>
                <a:effectLst/>
                <a:latin typeface="Times New Roman "/>
              </a:rPr>
              <a:t>Image Sprites:</a:t>
            </a:r>
            <a:endParaRPr lang="en-US" b="0" i="0" dirty="0">
              <a:solidFill>
                <a:schemeClr val="tx1"/>
              </a:solidFill>
              <a:effectLst/>
              <a:latin typeface="Times New Roman "/>
            </a:endParaRPr>
          </a:p>
          <a:p>
            <a:pPr lvl="1" algn="l">
              <a:buFont typeface="Arial" panose="020B0604020202020204" pitchFamily="34" charset="0"/>
              <a:buChar char="•"/>
            </a:pPr>
            <a:r>
              <a:rPr lang="en-US" sz="1800" b="0" i="0" dirty="0">
                <a:solidFill>
                  <a:schemeClr val="tx1"/>
                </a:solidFill>
                <a:effectLst/>
                <a:latin typeface="Times New Roman "/>
              </a:rPr>
              <a:t>Consider using image sprites for small graphics and icons. Combining multiple small images into a single sprite reduces the number of server requests, enhancing performance.</a:t>
            </a:r>
          </a:p>
          <a:p>
            <a:pPr algn="l">
              <a:buFont typeface="+mj-lt"/>
              <a:buAutoNum type="arabicPeriod" startAt="4"/>
            </a:pPr>
            <a:r>
              <a:rPr lang="en-US" b="1" i="0" dirty="0">
                <a:effectLst/>
                <a:latin typeface="Times New Roman "/>
              </a:rPr>
              <a:t>Image Formats:</a:t>
            </a:r>
            <a:endParaRPr lang="en-US" b="0" i="0" dirty="0">
              <a:effectLst/>
              <a:latin typeface="Times New Roman "/>
            </a:endParaRPr>
          </a:p>
          <a:p>
            <a:pPr lvl="1" algn="l">
              <a:buFont typeface="Arial" panose="020B0604020202020204" pitchFamily="34" charset="0"/>
              <a:buChar char="•"/>
            </a:pPr>
            <a:r>
              <a:rPr lang="en-US" sz="1800" b="0" i="0" dirty="0">
                <a:effectLst/>
                <a:latin typeface="Times New Roman "/>
              </a:rPr>
              <a:t>Choose the appropriate image format based on the content. For example, use </a:t>
            </a:r>
            <a:r>
              <a:rPr lang="en-US" sz="1800" b="0" i="0" dirty="0" err="1">
                <a:effectLst/>
                <a:latin typeface="Times New Roman "/>
              </a:rPr>
              <a:t>WebP</a:t>
            </a:r>
            <a:r>
              <a:rPr lang="en-US" sz="1800" b="0" i="0" dirty="0">
                <a:effectLst/>
                <a:latin typeface="Times New Roman "/>
              </a:rPr>
              <a:t> for modern browsers that support it, as it often provides better compression than JPEG or PNG.</a:t>
            </a:r>
          </a:p>
          <a:p>
            <a:pPr algn="l">
              <a:buFont typeface="+mj-lt"/>
              <a:buAutoNum type="arabicPeriod" startAt="4"/>
            </a:pPr>
            <a:r>
              <a:rPr lang="en-US" b="1" i="0" dirty="0">
                <a:effectLst/>
                <a:latin typeface="Times New Roman "/>
              </a:rPr>
              <a:t>Enable Browser Caching:</a:t>
            </a:r>
            <a:endParaRPr lang="en-US" b="0" i="0" dirty="0">
              <a:effectLst/>
              <a:latin typeface="Times New Roman "/>
            </a:endParaRPr>
          </a:p>
          <a:p>
            <a:pPr lvl="1" algn="l">
              <a:buFont typeface="Arial" panose="020B0604020202020204" pitchFamily="34" charset="0"/>
              <a:buChar char="•"/>
            </a:pPr>
            <a:r>
              <a:rPr lang="en-US" sz="1800" b="0" i="0" dirty="0">
                <a:effectLst/>
                <a:latin typeface="Times New Roman "/>
              </a:rPr>
              <a:t>Configure server settings to enable browser caching for images. This allows users to download and store images locally, reducing load times for subsequent visits.</a:t>
            </a:r>
          </a:p>
          <a:p>
            <a:pPr algn="l">
              <a:buFont typeface="+mj-lt"/>
              <a:buAutoNum type="arabicPeriod" startAt="4"/>
            </a:pPr>
            <a:r>
              <a:rPr lang="en-US" b="1" i="0" dirty="0">
                <a:effectLst/>
                <a:latin typeface="Times New Roman "/>
              </a:rPr>
              <a:t>Content Delivery Network (CDN):</a:t>
            </a:r>
            <a:endParaRPr lang="en-US" b="0" i="0" dirty="0">
              <a:effectLst/>
              <a:latin typeface="Times New Roman "/>
            </a:endParaRPr>
          </a:p>
          <a:p>
            <a:pPr lvl="1" algn="l">
              <a:buFont typeface="Arial" panose="020B0604020202020204" pitchFamily="34" charset="0"/>
              <a:buChar char="•"/>
            </a:pPr>
            <a:r>
              <a:rPr lang="en-US" sz="1800" b="0" i="0" dirty="0">
                <a:effectLst/>
                <a:latin typeface="Times New Roman "/>
              </a:rPr>
              <a:t>Use a Content Delivery Network to serve images from servers geographically closer to the user, improving load times.</a:t>
            </a:r>
          </a:p>
          <a:p>
            <a:pPr marL="800100" lvl="1" indent="-342900" algn="l">
              <a:buFont typeface="+mj-lt"/>
              <a:buAutoNum type="arabicPeriod" startAt="3"/>
            </a:pPr>
            <a:endParaRPr lang="en-US" sz="1800" b="0" i="0" dirty="0">
              <a:solidFill>
                <a:schemeClr val="tx1"/>
              </a:solidFill>
              <a:effectLst/>
              <a:latin typeface="Times New Roman "/>
            </a:endParaRPr>
          </a:p>
          <a:p>
            <a:pPr algn="l">
              <a:buFont typeface="+mj-lt"/>
              <a:buAutoNum type="arabicPeriod" startAt="4"/>
            </a:pPr>
            <a:endParaRPr lang="en-US" b="0" i="0" dirty="0">
              <a:solidFill>
                <a:schemeClr val="tx1"/>
              </a:solidFill>
              <a:effectLst/>
              <a:latin typeface="Times New Roman "/>
            </a:endParaRPr>
          </a:p>
          <a:p>
            <a:pPr>
              <a:buFont typeface="+mj-lt"/>
              <a:buAutoNum type="arabicPeriod" startAt="4"/>
            </a:pPr>
            <a:endParaRPr lang="en-IN" dirty="0">
              <a:solidFill>
                <a:schemeClr val="tx1"/>
              </a:solidFill>
              <a:latin typeface="Times New Roman "/>
            </a:endParaRPr>
          </a:p>
        </p:txBody>
      </p:sp>
    </p:spTree>
    <p:extLst>
      <p:ext uri="{BB962C8B-B14F-4D97-AF65-F5344CB8AC3E}">
        <p14:creationId xmlns:p14="http://schemas.microsoft.com/office/powerpoint/2010/main" val="36390882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7B2968-7202-88AA-522C-696A55C004B1}"/>
              </a:ext>
            </a:extLst>
          </p:cNvPr>
          <p:cNvSpPr>
            <a:spLocks noGrp="1"/>
          </p:cNvSpPr>
          <p:nvPr>
            <p:ph idx="1"/>
          </p:nvPr>
        </p:nvSpPr>
        <p:spPr>
          <a:xfrm>
            <a:off x="677334" y="657726"/>
            <a:ext cx="9653782" cy="5502441"/>
          </a:xfrm>
        </p:spPr>
        <p:txBody>
          <a:bodyPr>
            <a:normAutofit/>
          </a:bodyPr>
          <a:lstStyle/>
          <a:p>
            <a:pPr algn="l">
              <a:buFont typeface="+mj-lt"/>
              <a:buAutoNum type="arabicPeriod" startAt="8"/>
            </a:pPr>
            <a:r>
              <a:rPr lang="en-US" b="1" i="0" dirty="0">
                <a:effectLst/>
                <a:latin typeface="Times New Roman "/>
              </a:rPr>
              <a:t>Optimize SVGs:</a:t>
            </a:r>
            <a:endParaRPr lang="en-US" b="0" i="0" dirty="0">
              <a:effectLst/>
              <a:latin typeface="Times New Roman "/>
            </a:endParaRPr>
          </a:p>
          <a:p>
            <a:pPr lvl="1" algn="l">
              <a:buFont typeface="Arial" panose="020B0604020202020204" pitchFamily="34" charset="0"/>
              <a:buChar char="•"/>
            </a:pPr>
            <a:r>
              <a:rPr lang="en-US" sz="1800" b="0" i="0" dirty="0">
                <a:effectLst/>
                <a:latin typeface="Times New Roman "/>
              </a:rPr>
              <a:t>If using SVGs, optimize the SVG code by removing unnecessary elements, attributes, and white spaces. You can use online tools or text editors to manually optimize SVG files.</a:t>
            </a:r>
          </a:p>
          <a:p>
            <a:pPr algn="l">
              <a:buFont typeface="+mj-lt"/>
              <a:buAutoNum type="arabicPeriod" startAt="8"/>
            </a:pPr>
            <a:r>
              <a:rPr lang="en-US" b="1" i="0" dirty="0">
                <a:effectLst/>
                <a:latin typeface="Times New Roman "/>
              </a:rPr>
              <a:t>Image Compression Libraries:</a:t>
            </a:r>
            <a:endParaRPr lang="en-US" b="0" i="0" dirty="0">
              <a:effectLst/>
              <a:latin typeface="Times New Roman "/>
            </a:endParaRPr>
          </a:p>
          <a:p>
            <a:pPr lvl="1" algn="l">
              <a:buFont typeface="Arial" panose="020B0604020202020204" pitchFamily="34" charset="0"/>
              <a:buChar char="•"/>
            </a:pPr>
            <a:r>
              <a:rPr lang="en-US" sz="1800" b="0" i="0" dirty="0">
                <a:effectLst/>
                <a:latin typeface="Times New Roman "/>
              </a:rPr>
              <a:t>For server-side optimization, consider using image compression libraries like </a:t>
            </a:r>
            <a:r>
              <a:rPr lang="en-US" sz="1800" b="0" i="0" dirty="0" err="1">
                <a:effectLst/>
                <a:latin typeface="Times New Roman "/>
              </a:rPr>
              <a:t>ImageMagick</a:t>
            </a:r>
            <a:r>
              <a:rPr lang="en-US" sz="1800" b="0" i="0" dirty="0">
                <a:effectLst/>
                <a:latin typeface="Times New Roman "/>
              </a:rPr>
              <a:t> or </a:t>
            </a:r>
            <a:r>
              <a:rPr lang="en-US" sz="1800" b="0" i="0" dirty="0" err="1">
                <a:effectLst/>
                <a:latin typeface="Times New Roman "/>
              </a:rPr>
              <a:t>optipng</a:t>
            </a:r>
            <a:r>
              <a:rPr lang="en-US" sz="1800" b="0" i="0" dirty="0">
                <a:effectLst/>
                <a:latin typeface="Times New Roman "/>
              </a:rPr>
              <a:t> to automatically compress images during the upload process.</a:t>
            </a:r>
          </a:p>
          <a:p>
            <a:pPr algn="l">
              <a:buFont typeface="+mj-lt"/>
              <a:buAutoNum type="arabicPeriod" startAt="8"/>
            </a:pPr>
            <a:r>
              <a:rPr lang="en-US" b="1" i="0" dirty="0">
                <a:effectLst/>
                <a:latin typeface="Times New Roman "/>
              </a:rPr>
              <a:t>Monitor Performance:</a:t>
            </a:r>
            <a:endParaRPr lang="en-US" b="0" i="0" dirty="0">
              <a:effectLst/>
              <a:latin typeface="Times New Roman "/>
            </a:endParaRPr>
          </a:p>
          <a:p>
            <a:pPr algn="l">
              <a:buFont typeface="Arial" panose="020B0604020202020204" pitchFamily="34" charset="0"/>
              <a:buChar char="•"/>
            </a:pPr>
            <a:r>
              <a:rPr lang="en-US" b="0" i="0" dirty="0">
                <a:effectLst/>
                <a:latin typeface="Times New Roman "/>
              </a:rPr>
              <a:t>Regularly monitor your website's performance using tools like Google </a:t>
            </a:r>
            <a:r>
              <a:rPr lang="en-US" b="0" i="0" dirty="0" err="1">
                <a:effectLst/>
                <a:latin typeface="Times New Roman "/>
              </a:rPr>
              <a:t>PageSpeed</a:t>
            </a:r>
            <a:r>
              <a:rPr lang="en-US" b="0" i="0" dirty="0">
                <a:effectLst/>
                <a:latin typeface="Times New Roman "/>
              </a:rPr>
              <a:t> Insights or Lighthouse. These tools can provide insights and recommendations for further optimization.</a:t>
            </a:r>
          </a:p>
          <a:p>
            <a:pPr algn="l"/>
            <a:r>
              <a:rPr lang="en-US" b="0" i="0" dirty="0">
                <a:effectLst/>
                <a:latin typeface="Times New Roman "/>
              </a:rPr>
              <a:t>By following these scanning and optimization techniques, you can ensure that your web images are appropriately sized, compressed, and delivered efficiently, contributing to a faster and more responsive web experience for users.</a:t>
            </a:r>
          </a:p>
          <a:p>
            <a:endParaRPr lang="en-IN" dirty="0">
              <a:latin typeface="Times New Roman "/>
            </a:endParaRPr>
          </a:p>
        </p:txBody>
      </p:sp>
    </p:spTree>
    <p:extLst>
      <p:ext uri="{BB962C8B-B14F-4D97-AF65-F5344CB8AC3E}">
        <p14:creationId xmlns:p14="http://schemas.microsoft.com/office/powerpoint/2010/main" val="38246621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C220C-58FC-0B93-9175-098FBF8CABAA}"/>
              </a:ext>
            </a:extLst>
          </p:cNvPr>
          <p:cNvSpPr>
            <a:spLocks noGrp="1"/>
          </p:cNvSpPr>
          <p:nvPr>
            <p:ph type="title"/>
          </p:nvPr>
        </p:nvSpPr>
        <p:spPr>
          <a:xfrm>
            <a:off x="677334" y="609600"/>
            <a:ext cx="8596668" cy="673768"/>
          </a:xfrm>
        </p:spPr>
        <p:txBody>
          <a:bodyPr>
            <a:normAutofit/>
          </a:bodyPr>
          <a:lstStyle/>
          <a:p>
            <a:r>
              <a:rPr lang="en-IN" sz="3400" b="0" i="0" dirty="0">
                <a:solidFill>
                  <a:srgbClr val="92D050"/>
                </a:solidFill>
                <a:effectLst/>
                <a:latin typeface="Times New Roman "/>
              </a:rPr>
              <a:t>Creating a </a:t>
            </a:r>
            <a:r>
              <a:rPr lang="en-IN" sz="3400" b="0" i="0" dirty="0" err="1">
                <a:solidFill>
                  <a:srgbClr val="92D050"/>
                </a:solidFill>
                <a:effectLst/>
                <a:latin typeface="Times New Roman "/>
              </a:rPr>
              <a:t>color</a:t>
            </a:r>
            <a:r>
              <a:rPr lang="en-IN" sz="3400" b="0" i="0" dirty="0">
                <a:solidFill>
                  <a:srgbClr val="92D050"/>
                </a:solidFill>
                <a:effectLst/>
                <a:latin typeface="Times New Roman "/>
              </a:rPr>
              <a:t> palette :</a:t>
            </a:r>
            <a:endParaRPr lang="en-IN" sz="3400" dirty="0">
              <a:solidFill>
                <a:srgbClr val="92D050"/>
              </a:solidFill>
              <a:latin typeface="Times New Roman "/>
            </a:endParaRPr>
          </a:p>
        </p:txBody>
      </p:sp>
      <p:sp>
        <p:nvSpPr>
          <p:cNvPr id="3" name="Content Placeholder 2">
            <a:extLst>
              <a:ext uri="{FF2B5EF4-FFF2-40B4-BE49-F238E27FC236}">
                <a16:creationId xmlns:a16="http://schemas.microsoft.com/office/drawing/2014/main" id="{70C34068-385C-5608-1FE7-C793620C2467}"/>
              </a:ext>
            </a:extLst>
          </p:cNvPr>
          <p:cNvSpPr>
            <a:spLocks noGrp="1"/>
          </p:cNvSpPr>
          <p:nvPr>
            <p:ph idx="1"/>
          </p:nvPr>
        </p:nvSpPr>
        <p:spPr>
          <a:xfrm>
            <a:off x="677333" y="1283368"/>
            <a:ext cx="9958583" cy="4965031"/>
          </a:xfrm>
        </p:spPr>
        <p:txBody>
          <a:bodyPr/>
          <a:lstStyle/>
          <a:p>
            <a:pPr algn="l"/>
            <a:r>
              <a:rPr lang="en-US" b="0" i="0" dirty="0">
                <a:effectLst/>
                <a:latin typeface="Söhne"/>
              </a:rPr>
              <a:t>Creating a color palette in web technology involves selecting a harmonious set of colors that complement each other and align with the overall design and branding goals of your website. Here are steps and considerations for creating a color palette:</a:t>
            </a:r>
          </a:p>
          <a:p>
            <a:pPr algn="l"/>
            <a:r>
              <a:rPr lang="en-US" b="1" i="0" dirty="0">
                <a:effectLst/>
                <a:latin typeface="Söhne"/>
              </a:rPr>
              <a:t>1. Define the Purpose and Mood:</a:t>
            </a:r>
          </a:p>
          <a:p>
            <a:pPr algn="l">
              <a:buFont typeface="Arial" panose="020B0604020202020204" pitchFamily="34" charset="0"/>
              <a:buChar char="•"/>
            </a:pPr>
            <a:r>
              <a:rPr lang="en-US" b="0" i="0" dirty="0">
                <a:effectLst/>
                <a:latin typeface="Söhne"/>
              </a:rPr>
              <a:t>Understand the purpose of your website and the emotions you want to evoke. Different colors convey different meanings and emotions. For example:</a:t>
            </a:r>
          </a:p>
          <a:p>
            <a:pPr marL="742950" lvl="1" indent="-285750" algn="l">
              <a:buFont typeface="Arial" panose="020B0604020202020204" pitchFamily="34" charset="0"/>
              <a:buChar char="•"/>
            </a:pPr>
            <a:r>
              <a:rPr lang="en-US" b="0" i="0" dirty="0">
                <a:effectLst/>
                <a:latin typeface="Söhne"/>
              </a:rPr>
              <a:t>Blue: Trust, calmness</a:t>
            </a:r>
          </a:p>
          <a:p>
            <a:pPr marL="742950" lvl="1" indent="-285750" algn="l">
              <a:buFont typeface="Arial" panose="020B0604020202020204" pitchFamily="34" charset="0"/>
              <a:buChar char="•"/>
            </a:pPr>
            <a:r>
              <a:rPr lang="en-US" b="0" i="0" dirty="0">
                <a:effectLst/>
                <a:latin typeface="Söhne"/>
              </a:rPr>
              <a:t>Red: Energy, passion</a:t>
            </a:r>
          </a:p>
          <a:p>
            <a:pPr marL="742950" lvl="1" indent="-285750" algn="l">
              <a:buFont typeface="Arial" panose="020B0604020202020204" pitchFamily="34" charset="0"/>
              <a:buChar char="•"/>
            </a:pPr>
            <a:r>
              <a:rPr lang="en-US" b="0" i="0" dirty="0">
                <a:effectLst/>
                <a:latin typeface="Söhne"/>
              </a:rPr>
              <a:t>Green: Nature, growth</a:t>
            </a:r>
          </a:p>
          <a:p>
            <a:pPr marL="742950" lvl="1" indent="-285750" algn="l">
              <a:buFont typeface="Arial" panose="020B0604020202020204" pitchFamily="34" charset="0"/>
              <a:buChar char="•"/>
            </a:pPr>
            <a:r>
              <a:rPr lang="en-US" b="0" i="0" dirty="0">
                <a:effectLst/>
                <a:latin typeface="Söhne"/>
              </a:rPr>
              <a:t>Yellow: Optimism, warmth</a:t>
            </a:r>
          </a:p>
          <a:p>
            <a:pPr algn="l"/>
            <a:r>
              <a:rPr lang="en-US" b="1" i="0" dirty="0">
                <a:effectLst/>
                <a:latin typeface="Söhne"/>
              </a:rPr>
              <a:t>2. Limit the Number of Colors:</a:t>
            </a:r>
          </a:p>
          <a:p>
            <a:pPr algn="l">
              <a:buFont typeface="Arial" panose="020B0604020202020204" pitchFamily="34" charset="0"/>
              <a:buChar char="•"/>
            </a:pPr>
            <a:r>
              <a:rPr lang="en-US" b="0" i="0" dirty="0">
                <a:effectLst/>
                <a:latin typeface="Söhne"/>
              </a:rPr>
              <a:t>Restrict your color palette to a manageable number of colors, typically between 3 to 5. This helps maintain consistency and avoids visual clutter.</a:t>
            </a:r>
          </a:p>
          <a:p>
            <a:endParaRPr lang="en-IN" dirty="0"/>
          </a:p>
        </p:txBody>
      </p:sp>
    </p:spTree>
    <p:extLst>
      <p:ext uri="{BB962C8B-B14F-4D97-AF65-F5344CB8AC3E}">
        <p14:creationId xmlns:p14="http://schemas.microsoft.com/office/powerpoint/2010/main" val="24849151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5ECD7C-996D-40B3-FD23-E283415829BD}"/>
              </a:ext>
            </a:extLst>
          </p:cNvPr>
          <p:cNvSpPr>
            <a:spLocks noGrp="1"/>
          </p:cNvSpPr>
          <p:nvPr>
            <p:ph idx="1"/>
          </p:nvPr>
        </p:nvSpPr>
        <p:spPr>
          <a:xfrm>
            <a:off x="677333" y="657727"/>
            <a:ext cx="9958583" cy="5534526"/>
          </a:xfrm>
        </p:spPr>
        <p:txBody>
          <a:bodyPr>
            <a:normAutofit fontScale="92500" lnSpcReduction="10000"/>
          </a:bodyPr>
          <a:lstStyle/>
          <a:p>
            <a:pPr algn="l"/>
            <a:r>
              <a:rPr lang="en-US" b="1" i="0" dirty="0">
                <a:effectLst/>
                <a:latin typeface="Söhne"/>
              </a:rPr>
              <a:t>3. Base Colors:</a:t>
            </a:r>
          </a:p>
          <a:p>
            <a:pPr algn="l">
              <a:buFont typeface="Arial" panose="020B0604020202020204" pitchFamily="34" charset="0"/>
              <a:buChar char="•"/>
            </a:pPr>
            <a:r>
              <a:rPr lang="en-US" b="0" i="0" dirty="0">
                <a:effectLst/>
                <a:latin typeface="Söhne"/>
              </a:rPr>
              <a:t>Choose one or two primary colors that will dominate your design. These colors often represent the main brand colors or set the overall tone for the website.</a:t>
            </a:r>
          </a:p>
          <a:p>
            <a:pPr algn="l"/>
            <a:r>
              <a:rPr lang="en-US" b="1" i="0" dirty="0">
                <a:effectLst/>
                <a:latin typeface="Söhne"/>
              </a:rPr>
              <a:t>4. Accent Colors:</a:t>
            </a:r>
          </a:p>
          <a:p>
            <a:pPr algn="l">
              <a:buFont typeface="Arial" panose="020B0604020202020204" pitchFamily="34" charset="0"/>
              <a:buChar char="•"/>
            </a:pPr>
            <a:r>
              <a:rPr lang="en-US" b="0" i="0" dirty="0">
                <a:effectLst/>
                <a:latin typeface="Söhne"/>
              </a:rPr>
              <a:t>Select one or more accent colors that complement the base colors. Accent colors can be used for buttons, call-to-action elements, or to highlight important information.</a:t>
            </a:r>
          </a:p>
          <a:p>
            <a:pPr algn="l"/>
            <a:r>
              <a:rPr lang="en-US" b="1" i="0" dirty="0">
                <a:effectLst/>
                <a:latin typeface="Söhne"/>
              </a:rPr>
              <a:t>5. Neutrals:</a:t>
            </a:r>
          </a:p>
          <a:p>
            <a:pPr algn="l">
              <a:buFont typeface="Arial" panose="020B0604020202020204" pitchFamily="34" charset="0"/>
              <a:buChar char="•"/>
            </a:pPr>
            <a:r>
              <a:rPr lang="en-US" b="0" i="0" dirty="0">
                <a:effectLst/>
                <a:latin typeface="Söhne"/>
              </a:rPr>
              <a:t>Include neutral colors like whites, grays, or muted tones. Neutrals can be used for backgrounds, text, and other supporting elements.</a:t>
            </a:r>
          </a:p>
          <a:p>
            <a:pPr algn="l"/>
            <a:r>
              <a:rPr lang="en-US" b="1" i="0" dirty="0">
                <a:effectLst/>
                <a:latin typeface="Söhne"/>
              </a:rPr>
              <a:t>6. Consider Accessibility:</a:t>
            </a:r>
          </a:p>
          <a:p>
            <a:pPr algn="l">
              <a:buFont typeface="Arial" panose="020B0604020202020204" pitchFamily="34" charset="0"/>
              <a:buChar char="•"/>
            </a:pPr>
            <a:r>
              <a:rPr lang="en-US" b="0" i="0" dirty="0">
                <a:effectLst/>
                <a:latin typeface="Söhne"/>
              </a:rPr>
              <a:t>Ensure that your color palette is accessible to all users, including those with visual impairments. Use sufficient contrast between text and background colors.</a:t>
            </a:r>
          </a:p>
          <a:p>
            <a:pPr algn="l"/>
            <a:r>
              <a:rPr lang="en-US" b="1" i="0" dirty="0">
                <a:effectLst/>
                <a:latin typeface="Söhne"/>
              </a:rPr>
              <a:t>7. Color Harmony:</a:t>
            </a:r>
          </a:p>
          <a:p>
            <a:pPr algn="l">
              <a:buFont typeface="Arial" panose="020B0604020202020204" pitchFamily="34" charset="0"/>
              <a:buChar char="•"/>
            </a:pPr>
            <a:r>
              <a:rPr lang="en-US" b="0" i="0" dirty="0">
                <a:effectLst/>
                <a:latin typeface="Söhne"/>
              </a:rPr>
              <a:t>Choose colors that work well together using principles of color harmony. Common harmonies include:</a:t>
            </a:r>
          </a:p>
          <a:p>
            <a:pPr marL="742950" lvl="1" indent="-285750" algn="l">
              <a:buFont typeface="Arial" panose="020B0604020202020204" pitchFamily="34" charset="0"/>
              <a:buChar char="•"/>
            </a:pPr>
            <a:r>
              <a:rPr lang="en-US" b="1" i="0" dirty="0">
                <a:effectLst/>
                <a:latin typeface="Söhne"/>
              </a:rPr>
              <a:t>Analogous:</a:t>
            </a:r>
            <a:r>
              <a:rPr lang="en-US" b="0" i="0" dirty="0">
                <a:effectLst/>
                <a:latin typeface="Söhne"/>
              </a:rPr>
              <a:t> Colors next to each other on the color wheel.</a:t>
            </a:r>
          </a:p>
          <a:p>
            <a:pPr marL="742950" lvl="1" indent="-285750" algn="l">
              <a:buFont typeface="Arial" panose="020B0604020202020204" pitchFamily="34" charset="0"/>
              <a:buChar char="•"/>
            </a:pPr>
            <a:r>
              <a:rPr lang="en-US" b="1" i="0" dirty="0">
                <a:effectLst/>
                <a:latin typeface="Söhne"/>
              </a:rPr>
              <a:t>Complementary:</a:t>
            </a:r>
            <a:r>
              <a:rPr lang="en-US" b="0" i="0" dirty="0">
                <a:effectLst/>
                <a:latin typeface="Söhne"/>
              </a:rPr>
              <a:t> Colors opposite each other on the color wheel.</a:t>
            </a:r>
          </a:p>
          <a:p>
            <a:pPr marL="742950" lvl="1" indent="-285750" algn="l">
              <a:buFont typeface="Arial" panose="020B0604020202020204" pitchFamily="34" charset="0"/>
              <a:buChar char="•"/>
            </a:pPr>
            <a:r>
              <a:rPr lang="en-US" b="1" i="0" dirty="0">
                <a:effectLst/>
                <a:latin typeface="Söhne"/>
              </a:rPr>
              <a:t>Triadic:</a:t>
            </a:r>
            <a:r>
              <a:rPr lang="en-US" b="0" i="0" dirty="0">
                <a:effectLst/>
                <a:latin typeface="Söhne"/>
              </a:rPr>
              <a:t> Three colors evenly spaced around the color wheel.</a:t>
            </a:r>
          </a:p>
          <a:p>
            <a:endParaRPr lang="en-IN" dirty="0"/>
          </a:p>
        </p:txBody>
      </p:sp>
    </p:spTree>
    <p:extLst>
      <p:ext uri="{BB962C8B-B14F-4D97-AF65-F5344CB8AC3E}">
        <p14:creationId xmlns:p14="http://schemas.microsoft.com/office/powerpoint/2010/main" val="36090734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58DA9A-0351-3F34-3F70-15DA4BEA9815}"/>
              </a:ext>
            </a:extLst>
          </p:cNvPr>
          <p:cNvSpPr>
            <a:spLocks noGrp="1"/>
          </p:cNvSpPr>
          <p:nvPr>
            <p:ph idx="1"/>
          </p:nvPr>
        </p:nvSpPr>
        <p:spPr>
          <a:xfrm>
            <a:off x="677334" y="770021"/>
            <a:ext cx="9637740" cy="5390146"/>
          </a:xfrm>
        </p:spPr>
        <p:txBody>
          <a:bodyPr>
            <a:normAutofit lnSpcReduction="10000"/>
          </a:bodyPr>
          <a:lstStyle/>
          <a:p>
            <a:pPr algn="l"/>
            <a:r>
              <a:rPr lang="en-US" b="1" i="0" dirty="0">
                <a:solidFill>
                  <a:schemeClr val="tx1"/>
                </a:solidFill>
                <a:effectLst/>
                <a:latin typeface="Söhne"/>
              </a:rPr>
              <a:t>8. Web Design Tools:</a:t>
            </a:r>
          </a:p>
          <a:p>
            <a:pPr algn="l">
              <a:buFont typeface="Arial" panose="020B0604020202020204" pitchFamily="34" charset="0"/>
              <a:buChar char="•"/>
            </a:pPr>
            <a:r>
              <a:rPr lang="en-US" b="0" i="0" dirty="0">
                <a:solidFill>
                  <a:schemeClr val="tx1"/>
                </a:solidFill>
                <a:effectLst/>
                <a:latin typeface="Söhne"/>
              </a:rPr>
              <a:t>Utilize online tools or design software to create and experiment with color palettes. Tools like Adobe Color Wheel, Colors, and Paletot can help you explore and generate harmonious color combinations.</a:t>
            </a:r>
          </a:p>
          <a:p>
            <a:pPr algn="l"/>
            <a:r>
              <a:rPr lang="en-US" b="1" i="0" dirty="0">
                <a:solidFill>
                  <a:schemeClr val="tx1"/>
                </a:solidFill>
                <a:effectLst/>
                <a:latin typeface="Söhne"/>
              </a:rPr>
              <a:t>9. Test Across Devices:</a:t>
            </a:r>
          </a:p>
          <a:p>
            <a:pPr algn="l">
              <a:buFont typeface="Arial" panose="020B0604020202020204" pitchFamily="34" charset="0"/>
              <a:buChar char="•"/>
            </a:pPr>
            <a:r>
              <a:rPr lang="en-US" b="0" i="0" dirty="0">
                <a:solidFill>
                  <a:schemeClr val="tx1"/>
                </a:solidFill>
                <a:effectLst/>
                <a:latin typeface="Söhne"/>
              </a:rPr>
              <a:t>Test your color palette across various devices and screen sizes to ensure consistent appearance. Colors may appear differently on different screens.</a:t>
            </a:r>
          </a:p>
          <a:p>
            <a:pPr algn="l"/>
            <a:r>
              <a:rPr lang="en-US" b="1" i="0" dirty="0">
                <a:solidFill>
                  <a:schemeClr val="tx1"/>
                </a:solidFill>
                <a:effectLst/>
                <a:latin typeface="Söhne"/>
              </a:rPr>
              <a:t>10. Branding Consistency:</a:t>
            </a:r>
          </a:p>
          <a:p>
            <a:pPr algn="l">
              <a:buFont typeface="Arial" panose="020B0604020202020204" pitchFamily="34" charset="0"/>
              <a:buChar char="•"/>
            </a:pPr>
            <a:r>
              <a:rPr lang="en-US" b="0" i="0" dirty="0">
                <a:solidFill>
                  <a:schemeClr val="tx1"/>
                </a:solidFill>
                <a:effectLst/>
                <a:latin typeface="Söhne"/>
              </a:rPr>
              <a:t>Align your color palette with your brand identity. If your brand has existing colors, incorporate them into the website to maintain brand consistency.</a:t>
            </a:r>
          </a:p>
          <a:p>
            <a:pPr algn="l"/>
            <a:r>
              <a:rPr lang="en-US" b="1" i="0" dirty="0">
                <a:solidFill>
                  <a:schemeClr val="tx1"/>
                </a:solidFill>
                <a:effectLst/>
                <a:latin typeface="Söhne"/>
              </a:rPr>
              <a:t>11. Document Your Palette:</a:t>
            </a:r>
          </a:p>
          <a:p>
            <a:pPr algn="l">
              <a:buFont typeface="Arial" panose="020B0604020202020204" pitchFamily="34" charset="0"/>
              <a:buChar char="•"/>
            </a:pPr>
            <a:r>
              <a:rPr lang="en-US" b="0" i="0" dirty="0">
                <a:solidFill>
                  <a:schemeClr val="tx1"/>
                </a:solidFill>
                <a:effectLst/>
                <a:latin typeface="Söhne"/>
              </a:rPr>
              <a:t>Document your chosen colors, including their hexadecimal or RGB values, for easy reference during the design and development process.</a:t>
            </a:r>
          </a:p>
          <a:p>
            <a:pPr algn="l"/>
            <a:r>
              <a:rPr lang="en-US" b="1" i="0" dirty="0">
                <a:solidFill>
                  <a:schemeClr val="tx1"/>
                </a:solidFill>
                <a:effectLst/>
                <a:latin typeface="Söhne"/>
              </a:rPr>
              <a:t>12. Iterate and Refine:</a:t>
            </a:r>
          </a:p>
          <a:p>
            <a:pPr algn="l">
              <a:buFont typeface="Arial" panose="020B0604020202020204" pitchFamily="34" charset="0"/>
              <a:buChar char="•"/>
            </a:pPr>
            <a:r>
              <a:rPr lang="en-US" b="0" i="0" dirty="0">
                <a:solidFill>
                  <a:schemeClr val="tx1"/>
                </a:solidFill>
                <a:effectLst/>
                <a:latin typeface="Söhne"/>
              </a:rPr>
              <a:t>Don't hesitate to iterate and refine your color palette based on feedback usability testing, or evolving design requirements.</a:t>
            </a:r>
          </a:p>
          <a:p>
            <a:endParaRPr lang="en-IN" dirty="0">
              <a:solidFill>
                <a:schemeClr val="tx1"/>
              </a:solidFill>
            </a:endParaRPr>
          </a:p>
        </p:txBody>
      </p:sp>
    </p:spTree>
    <p:extLst>
      <p:ext uri="{BB962C8B-B14F-4D97-AF65-F5344CB8AC3E}">
        <p14:creationId xmlns:p14="http://schemas.microsoft.com/office/powerpoint/2010/main" val="15637868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4A4397-3EBE-65EC-04A9-9590AD6F3483}"/>
              </a:ext>
            </a:extLst>
          </p:cNvPr>
          <p:cNvSpPr>
            <a:spLocks noGrp="1"/>
          </p:cNvSpPr>
          <p:nvPr>
            <p:ph idx="1"/>
          </p:nvPr>
        </p:nvSpPr>
        <p:spPr>
          <a:xfrm>
            <a:off x="677333" y="465222"/>
            <a:ext cx="9637741" cy="5662862"/>
          </a:xfrm>
        </p:spPr>
        <p:txBody>
          <a:bodyPr/>
          <a:lstStyle/>
          <a:p>
            <a:r>
              <a:rPr lang="en-US" sz="2800" i="0" dirty="0">
                <a:solidFill>
                  <a:srgbClr val="92D050"/>
                </a:solidFill>
                <a:effectLst/>
                <a:latin typeface="Times New Roman "/>
              </a:rPr>
              <a:t>Example CSS for Applying Colors:</a:t>
            </a:r>
          </a:p>
          <a:p>
            <a:endParaRPr lang="en-IN" dirty="0"/>
          </a:p>
        </p:txBody>
      </p:sp>
      <p:pic>
        <p:nvPicPr>
          <p:cNvPr id="5" name="Picture 4">
            <a:extLst>
              <a:ext uri="{FF2B5EF4-FFF2-40B4-BE49-F238E27FC236}">
                <a16:creationId xmlns:a16="http://schemas.microsoft.com/office/drawing/2014/main" id="{07F49CE9-BBFE-3B08-1566-6E5D23449B3E}"/>
              </a:ext>
            </a:extLst>
          </p:cNvPr>
          <p:cNvPicPr>
            <a:picLocks noChangeAspect="1"/>
          </p:cNvPicPr>
          <p:nvPr/>
        </p:nvPicPr>
        <p:blipFill>
          <a:blip r:embed="rId2"/>
          <a:stretch>
            <a:fillRect/>
          </a:stretch>
        </p:blipFill>
        <p:spPr>
          <a:xfrm>
            <a:off x="3114939" y="1222819"/>
            <a:ext cx="6384319" cy="5169959"/>
          </a:xfrm>
          <a:prstGeom prst="rect">
            <a:avLst/>
          </a:prstGeom>
        </p:spPr>
      </p:pic>
    </p:spTree>
    <p:extLst>
      <p:ext uri="{BB962C8B-B14F-4D97-AF65-F5344CB8AC3E}">
        <p14:creationId xmlns:p14="http://schemas.microsoft.com/office/powerpoint/2010/main" val="2240482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25C07-B3DB-A3E1-4B7C-B9F02AD59EF1}"/>
              </a:ext>
            </a:extLst>
          </p:cNvPr>
          <p:cNvSpPr>
            <a:spLocks noGrp="1"/>
          </p:cNvSpPr>
          <p:nvPr>
            <p:ph type="title"/>
          </p:nvPr>
        </p:nvSpPr>
        <p:spPr>
          <a:xfrm>
            <a:off x="520172" y="185737"/>
            <a:ext cx="8596668" cy="721895"/>
          </a:xfrm>
        </p:spPr>
        <p:txBody>
          <a:bodyPr>
            <a:normAutofit/>
          </a:bodyPr>
          <a:lstStyle/>
          <a:p>
            <a:r>
              <a:rPr lang="en-IN" sz="3000" b="1" dirty="0">
                <a:latin typeface="Times New Roman "/>
              </a:rPr>
              <a:t>Typography of web :</a:t>
            </a:r>
          </a:p>
        </p:txBody>
      </p:sp>
      <p:sp>
        <p:nvSpPr>
          <p:cNvPr id="3" name="Content Placeholder 2">
            <a:extLst>
              <a:ext uri="{FF2B5EF4-FFF2-40B4-BE49-F238E27FC236}">
                <a16:creationId xmlns:a16="http://schemas.microsoft.com/office/drawing/2014/main" id="{799A2642-AB3B-3F03-1B9A-2776E7FB2642}"/>
              </a:ext>
            </a:extLst>
          </p:cNvPr>
          <p:cNvSpPr>
            <a:spLocks noGrp="1"/>
          </p:cNvSpPr>
          <p:nvPr>
            <p:ph idx="1"/>
          </p:nvPr>
        </p:nvSpPr>
        <p:spPr>
          <a:xfrm>
            <a:off x="634470" y="907632"/>
            <a:ext cx="9878372" cy="5340768"/>
          </a:xfrm>
        </p:spPr>
        <p:txBody>
          <a:bodyPr>
            <a:normAutofit fontScale="92500" lnSpcReduction="20000"/>
          </a:bodyPr>
          <a:lstStyle/>
          <a:p>
            <a:pPr marL="0" indent="0" algn="l">
              <a:buNone/>
            </a:pPr>
            <a:r>
              <a:rPr lang="en-US" b="0" i="0" dirty="0">
                <a:solidFill>
                  <a:schemeClr val="tx1"/>
                </a:solidFill>
                <a:effectLst/>
                <a:latin typeface="Times New Roman "/>
              </a:rPr>
              <a:t>Typography simply is a technique in user interface design to create a readable, appealing ,attractive and easy to eye text for users to read.</a:t>
            </a:r>
          </a:p>
          <a:p>
            <a:pPr marL="0" indent="0" algn="l">
              <a:buNone/>
            </a:pPr>
            <a:r>
              <a:rPr lang="en-US" b="0" i="0" dirty="0">
                <a:solidFill>
                  <a:schemeClr val="tx1"/>
                </a:solidFill>
                <a:effectLst/>
                <a:latin typeface="Times New Roman "/>
              </a:rPr>
              <a:t>Typography plays a crucial role in web design, influencing the visual aesthetics and readability of a website. Here are key considerations and practices for typography in web technology:</a:t>
            </a:r>
          </a:p>
          <a:p>
            <a:pPr marL="0" indent="0" algn="l">
              <a:buNone/>
            </a:pPr>
            <a:r>
              <a:rPr lang="en-US" b="1" i="0" dirty="0">
                <a:solidFill>
                  <a:schemeClr val="tx1"/>
                </a:solidFill>
                <a:effectLst/>
                <a:latin typeface="Times New Roman "/>
              </a:rPr>
              <a:t>1. Font Selection:</a:t>
            </a:r>
          </a:p>
          <a:p>
            <a:pPr algn="l">
              <a:buFont typeface="Arial" panose="020B0604020202020204" pitchFamily="34" charset="0"/>
              <a:buChar char="•"/>
            </a:pPr>
            <a:r>
              <a:rPr lang="en-US" b="0" i="0" dirty="0">
                <a:solidFill>
                  <a:schemeClr val="tx1"/>
                </a:solidFill>
                <a:effectLst/>
                <a:latin typeface="Times New Roman "/>
              </a:rPr>
              <a:t>Choose readable and web-safe fonts that align with your brand and design goals. Common web-safe fonts include Arial, Helvetica, Georgia, and Times New Roman.</a:t>
            </a:r>
          </a:p>
          <a:p>
            <a:pPr algn="l">
              <a:buFont typeface="Arial" panose="020B0604020202020204" pitchFamily="34" charset="0"/>
              <a:buChar char="•"/>
            </a:pPr>
            <a:r>
              <a:rPr lang="en-US" b="0" i="0" dirty="0">
                <a:solidFill>
                  <a:schemeClr val="tx1"/>
                </a:solidFill>
                <a:effectLst/>
                <a:latin typeface="Times New Roman "/>
              </a:rPr>
              <a:t>Consider using web font services like Google Fonts or </a:t>
            </a:r>
            <a:r>
              <a:rPr lang="en-US" b="0" i="0" dirty="0" err="1">
                <a:solidFill>
                  <a:schemeClr val="tx1"/>
                </a:solidFill>
                <a:effectLst/>
                <a:latin typeface="Times New Roman "/>
              </a:rPr>
              <a:t>Typekit</a:t>
            </a:r>
            <a:r>
              <a:rPr lang="en-US" b="0" i="0" dirty="0">
                <a:solidFill>
                  <a:schemeClr val="tx1"/>
                </a:solidFill>
                <a:effectLst/>
                <a:latin typeface="Times New Roman "/>
              </a:rPr>
              <a:t> to expand your font choices.</a:t>
            </a:r>
          </a:p>
          <a:p>
            <a:pPr marL="0" indent="0" algn="l">
              <a:buNone/>
            </a:pPr>
            <a:r>
              <a:rPr lang="en-US" b="1" i="0" dirty="0">
                <a:solidFill>
                  <a:schemeClr val="tx1"/>
                </a:solidFill>
                <a:effectLst/>
                <a:latin typeface="Times New Roman "/>
              </a:rPr>
              <a:t>2. Font Size:</a:t>
            </a:r>
          </a:p>
          <a:p>
            <a:pPr algn="l">
              <a:buFont typeface="Arial" panose="020B0604020202020204" pitchFamily="34" charset="0"/>
              <a:buChar char="•"/>
            </a:pPr>
            <a:r>
              <a:rPr lang="en-US" b="0" i="0" dirty="0">
                <a:solidFill>
                  <a:schemeClr val="tx1"/>
                </a:solidFill>
                <a:effectLst/>
                <a:latin typeface="Times New Roman "/>
              </a:rPr>
              <a:t>Use a readable font size for body text. The default font size for body text is often set to 16 pixels, but it can vary based on the design and content.</a:t>
            </a:r>
          </a:p>
          <a:p>
            <a:pPr algn="l">
              <a:buFont typeface="Arial" panose="020B0604020202020204" pitchFamily="34" charset="0"/>
              <a:buChar char="•"/>
            </a:pPr>
            <a:r>
              <a:rPr lang="en-US" b="0" i="0" dirty="0">
                <a:solidFill>
                  <a:schemeClr val="tx1"/>
                </a:solidFill>
                <a:effectLst/>
                <a:latin typeface="Times New Roman "/>
              </a:rPr>
              <a:t>Use relative units like</a:t>
            </a:r>
            <a:r>
              <a:rPr lang="en-IN" b="0" i="0" dirty="0">
                <a:solidFill>
                  <a:schemeClr val="tx1"/>
                </a:solidFill>
                <a:effectLst/>
                <a:latin typeface="Times New Roman "/>
              </a:rPr>
              <a:t> ‘</a:t>
            </a:r>
            <a:r>
              <a:rPr lang="en-IN" b="0" i="0" dirty="0" err="1">
                <a:solidFill>
                  <a:schemeClr val="tx1"/>
                </a:solidFill>
                <a:effectLst/>
                <a:latin typeface="Times New Roman "/>
              </a:rPr>
              <a:t>em</a:t>
            </a:r>
            <a:r>
              <a:rPr lang="en-IN" b="0" i="0" dirty="0">
                <a:solidFill>
                  <a:schemeClr val="tx1"/>
                </a:solidFill>
                <a:effectLst/>
                <a:latin typeface="Times New Roman "/>
              </a:rPr>
              <a:t>’ or ‘rem’ </a:t>
            </a:r>
            <a:r>
              <a:rPr lang="en-US" b="0" i="0" dirty="0">
                <a:solidFill>
                  <a:schemeClr val="tx1"/>
                </a:solidFill>
                <a:effectLst/>
                <a:latin typeface="Times New Roman "/>
              </a:rPr>
              <a:t>to ensure scalability and responsiveness.(</a:t>
            </a:r>
            <a:r>
              <a:rPr lang="en-US" sz="1300" b="0" i="0" dirty="0">
                <a:solidFill>
                  <a:srgbClr val="040C28"/>
                </a:solidFill>
                <a:effectLst/>
                <a:latin typeface="Google Sans"/>
              </a:rPr>
              <a:t>EM is relative to the parent element's font size</a:t>
            </a:r>
            <a:r>
              <a:rPr lang="en-US" sz="1300" b="0" i="0" dirty="0">
                <a:solidFill>
                  <a:srgbClr val="202124"/>
                </a:solidFill>
                <a:effectLst/>
                <a:latin typeface="Google Sans"/>
              </a:rPr>
              <a:t>, so if you wish to scale the element's size based on its parent's size, use EM. REM is relative to the root (HTML) font size, so if you wish to scale the element's size based on the root size, no matter what the parent size is, use REM</a:t>
            </a:r>
            <a:r>
              <a:rPr lang="en-US" b="0" i="0" dirty="0">
                <a:solidFill>
                  <a:schemeClr val="tx1"/>
                </a:solidFill>
                <a:effectLst/>
                <a:latin typeface="Times New Roman "/>
              </a:rPr>
              <a:t>)</a:t>
            </a:r>
          </a:p>
          <a:p>
            <a:pPr marL="0" indent="0" algn="l">
              <a:buNone/>
            </a:pPr>
            <a:r>
              <a:rPr lang="en-US" b="1" i="0" dirty="0">
                <a:effectLst/>
                <a:latin typeface="Times New Roman "/>
              </a:rPr>
              <a:t>3. Hierarchy:</a:t>
            </a:r>
          </a:p>
          <a:p>
            <a:pPr algn="l">
              <a:buFont typeface="Arial" panose="020B0604020202020204" pitchFamily="34" charset="0"/>
              <a:buChar char="•"/>
            </a:pPr>
            <a:r>
              <a:rPr lang="en-US" b="0" i="0" dirty="0">
                <a:effectLst/>
                <a:latin typeface="Times New Roman "/>
              </a:rPr>
              <a:t>Establish a clear hierarchy of text elements, including headings (H1 to H6), subheadings, and body text. Larger font sizes should denote higher importance.</a:t>
            </a:r>
          </a:p>
          <a:p>
            <a:pPr algn="l">
              <a:buFont typeface="Arial" panose="020B0604020202020204" pitchFamily="34" charset="0"/>
              <a:buChar char="•"/>
            </a:pPr>
            <a:r>
              <a:rPr lang="en-US" b="0" i="0" dirty="0">
                <a:effectLst/>
                <a:latin typeface="Times New Roman "/>
              </a:rPr>
              <a:t>Use styling, such as bold or italics, to reinforce hierarchy.</a:t>
            </a:r>
          </a:p>
          <a:p>
            <a:pPr algn="l">
              <a:buFont typeface="Arial" panose="020B0604020202020204" pitchFamily="34" charset="0"/>
              <a:buChar char="•"/>
            </a:pPr>
            <a:endParaRPr lang="en-US" b="0" i="0" dirty="0">
              <a:solidFill>
                <a:schemeClr val="tx1"/>
              </a:solidFill>
              <a:effectLst/>
              <a:latin typeface="Times New Roman "/>
            </a:endParaRPr>
          </a:p>
        </p:txBody>
      </p:sp>
    </p:spTree>
    <p:extLst>
      <p:ext uri="{BB962C8B-B14F-4D97-AF65-F5344CB8AC3E}">
        <p14:creationId xmlns:p14="http://schemas.microsoft.com/office/powerpoint/2010/main" val="1803009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6E894F-432A-1423-C2C2-5E7A4F3648EF}"/>
              </a:ext>
            </a:extLst>
          </p:cNvPr>
          <p:cNvSpPr>
            <a:spLocks noGrp="1"/>
          </p:cNvSpPr>
          <p:nvPr>
            <p:ph idx="1"/>
          </p:nvPr>
        </p:nvSpPr>
        <p:spPr>
          <a:xfrm>
            <a:off x="677334" y="609600"/>
            <a:ext cx="9750034" cy="5534525"/>
          </a:xfrm>
        </p:spPr>
        <p:txBody>
          <a:bodyPr>
            <a:normAutofit/>
          </a:bodyPr>
          <a:lstStyle/>
          <a:p>
            <a:pPr marL="0" indent="0" algn="l">
              <a:buNone/>
            </a:pPr>
            <a:r>
              <a:rPr lang="en-US" b="1" i="0" dirty="0">
                <a:effectLst/>
                <a:latin typeface="Times New Roman "/>
              </a:rPr>
              <a:t>4. Line Spacing (Leading):</a:t>
            </a:r>
          </a:p>
          <a:p>
            <a:pPr algn="l">
              <a:buFont typeface="Arial" panose="020B0604020202020204" pitchFamily="34" charset="0"/>
              <a:buChar char="•"/>
            </a:pPr>
            <a:r>
              <a:rPr lang="en-US" b="0" i="0" dirty="0">
                <a:effectLst/>
                <a:latin typeface="Times New Roman "/>
              </a:rPr>
              <a:t>Adjust line spacing to improve readability. A general guideline is to set the line height to 1.5 times the font size, but this can vary based on the typeface and design.</a:t>
            </a:r>
          </a:p>
          <a:p>
            <a:pPr marL="0" indent="0" algn="l">
              <a:buNone/>
            </a:pPr>
            <a:r>
              <a:rPr lang="en-US" b="1" i="0" dirty="0">
                <a:effectLst/>
                <a:latin typeface="Times New Roman "/>
              </a:rPr>
              <a:t>5. Letter Spacing (Tracking):</a:t>
            </a:r>
          </a:p>
          <a:p>
            <a:pPr algn="l">
              <a:buFont typeface="Arial" panose="020B0604020202020204" pitchFamily="34" charset="0"/>
              <a:buChar char="•"/>
            </a:pPr>
            <a:r>
              <a:rPr lang="en-US" b="0" i="0" dirty="0">
                <a:effectLst/>
                <a:latin typeface="Times New Roman "/>
              </a:rPr>
              <a:t>Modify letter spacing to enhance legibility. Avoid excessive letter spacing, especially in body text, to maintain readability.</a:t>
            </a:r>
          </a:p>
          <a:p>
            <a:pPr marL="0" indent="0" algn="l">
              <a:buNone/>
            </a:pPr>
            <a:r>
              <a:rPr lang="en-US" b="1" i="0" dirty="0">
                <a:effectLst/>
                <a:latin typeface="Times New Roman "/>
              </a:rPr>
              <a:t>6. Contrast:</a:t>
            </a:r>
          </a:p>
          <a:p>
            <a:pPr algn="l">
              <a:buFont typeface="Arial" panose="020B0604020202020204" pitchFamily="34" charset="0"/>
              <a:buChar char="•"/>
            </a:pPr>
            <a:r>
              <a:rPr lang="en-US" b="0" i="0" dirty="0">
                <a:effectLst/>
                <a:latin typeface="Times New Roman "/>
              </a:rPr>
              <a:t>Ensure sufficient contrast between text and background colors for readability. High contrast is especially important for body text.</a:t>
            </a:r>
          </a:p>
          <a:p>
            <a:pPr marL="0" indent="0" algn="l">
              <a:buNone/>
            </a:pPr>
            <a:r>
              <a:rPr lang="en-US" b="1" i="0" dirty="0">
                <a:effectLst/>
                <a:latin typeface="Times New Roman "/>
              </a:rPr>
              <a:t>7. Responsive Typography:</a:t>
            </a:r>
          </a:p>
          <a:p>
            <a:pPr algn="l">
              <a:buFont typeface="Arial" panose="020B0604020202020204" pitchFamily="34" charset="0"/>
              <a:buChar char="•"/>
            </a:pPr>
            <a:r>
              <a:rPr lang="en-US" b="0" i="0" dirty="0">
                <a:effectLst/>
                <a:latin typeface="Times New Roman "/>
              </a:rPr>
              <a:t>Implement responsive typography to adapt font sizes and layouts based on different screen sizes and devices. Use media queries in CSS to adjust styles accordingly.</a:t>
            </a:r>
          </a:p>
          <a:p>
            <a:pPr marL="0" indent="0" algn="l">
              <a:buNone/>
            </a:pPr>
            <a:r>
              <a:rPr lang="en-US" b="1" i="0" dirty="0">
                <a:effectLst/>
                <a:latin typeface="Times New Roman "/>
              </a:rPr>
              <a:t>8. Font Style:</a:t>
            </a:r>
          </a:p>
          <a:p>
            <a:pPr algn="l">
              <a:buFont typeface="Arial" panose="020B0604020202020204" pitchFamily="34" charset="0"/>
              <a:buChar char="•"/>
            </a:pPr>
            <a:r>
              <a:rPr lang="en-US" b="0" i="0" dirty="0">
                <a:effectLst/>
                <a:latin typeface="Times New Roman "/>
              </a:rPr>
              <a:t>Use different font weights (regular, bold) and styles (italic) to create emphasis and hierarchy.</a:t>
            </a:r>
          </a:p>
          <a:p>
            <a:pPr algn="l">
              <a:buFont typeface="Arial" panose="020B0604020202020204" pitchFamily="34" charset="0"/>
              <a:buChar char="•"/>
            </a:pPr>
            <a:r>
              <a:rPr lang="en-US" b="0" i="0" dirty="0">
                <a:effectLst/>
                <a:latin typeface="Times New Roman "/>
              </a:rPr>
              <a:t>Maintain consistency in font styles across the website for a cohesive look.</a:t>
            </a:r>
          </a:p>
          <a:p>
            <a:endParaRPr lang="en-IN" dirty="0">
              <a:latin typeface="Times New Roman "/>
            </a:endParaRPr>
          </a:p>
        </p:txBody>
      </p:sp>
    </p:spTree>
    <p:extLst>
      <p:ext uri="{BB962C8B-B14F-4D97-AF65-F5344CB8AC3E}">
        <p14:creationId xmlns:p14="http://schemas.microsoft.com/office/powerpoint/2010/main" val="3591230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6D2FB9-DF76-C09D-263E-52759FD989F6}"/>
              </a:ext>
            </a:extLst>
          </p:cNvPr>
          <p:cNvSpPr>
            <a:spLocks noGrp="1"/>
          </p:cNvSpPr>
          <p:nvPr>
            <p:ph idx="1"/>
          </p:nvPr>
        </p:nvSpPr>
        <p:spPr>
          <a:xfrm>
            <a:off x="677333" y="545432"/>
            <a:ext cx="9461277" cy="5855367"/>
          </a:xfrm>
        </p:spPr>
        <p:txBody>
          <a:bodyPr>
            <a:normAutofit/>
          </a:bodyPr>
          <a:lstStyle/>
          <a:p>
            <a:pPr fontAlgn="base">
              <a:buFont typeface="Arial" panose="020B0604020202020204" pitchFamily="34" charset="0"/>
              <a:buChar char="•"/>
            </a:pPr>
            <a:r>
              <a:rPr lang="en-US" b="1" i="0" dirty="0">
                <a:solidFill>
                  <a:srgbClr val="273239"/>
                </a:solidFill>
                <a:effectLst/>
                <a:latin typeface="Times New Roman" panose="02020603050405020304" pitchFamily="18" charset="0"/>
                <a:cs typeface="Times New Roman" panose="02020603050405020304" pitchFamily="18" charset="0"/>
              </a:rPr>
              <a:t>Logo: </a:t>
            </a:r>
            <a:r>
              <a:rPr lang="en-US" b="0" i="0" dirty="0">
                <a:solidFill>
                  <a:srgbClr val="273239"/>
                </a:solidFill>
                <a:effectLst/>
                <a:latin typeface="Times New Roman" panose="02020603050405020304" pitchFamily="18" charset="0"/>
                <a:cs typeface="Times New Roman" panose="02020603050405020304" pitchFamily="18" charset="0"/>
              </a:rPr>
              <a:t>A SVG or image used in the sites to represent brand identity. A logo if very important for the site because the user can forget the site name or URL but most of the time user will remember the logo. It better to create a logo that matches the site name or brand name.</a:t>
            </a:r>
          </a:p>
          <a:p>
            <a:pPr fontAlgn="base">
              <a:buFont typeface="Arial" panose="020B0604020202020204" pitchFamily="34" charset="0"/>
              <a:buChar char="•"/>
            </a:pPr>
            <a:endParaRPr lang="en-US" b="1" dirty="0">
              <a:solidFill>
                <a:srgbClr val="273239"/>
              </a:solidFill>
              <a:latin typeface="Times New Roman" panose="02020603050405020304" pitchFamily="18" charset="0"/>
              <a:cs typeface="Times New Roman" panose="02020603050405020304" pitchFamily="18" charset="0"/>
            </a:endParaRPr>
          </a:p>
          <a:p>
            <a:pPr algn="l" fontAlgn="base">
              <a:buFont typeface="Wingdings" panose="05000000000000000000" pitchFamily="2" charset="2"/>
              <a:buChar char="Ø"/>
            </a:pPr>
            <a:r>
              <a:rPr lang="en-US" sz="2000" b="1" i="0" dirty="0">
                <a:solidFill>
                  <a:srgbClr val="92D050"/>
                </a:solidFill>
                <a:effectLst/>
                <a:latin typeface="Times New Roman" panose="02020603050405020304" pitchFamily="18" charset="0"/>
                <a:cs typeface="Times New Roman" panose="02020603050405020304" pitchFamily="18" charset="0"/>
              </a:rPr>
              <a:t>How to use Web Graphics?</a:t>
            </a:r>
          </a:p>
          <a:p>
            <a:pPr marL="0" indent="0" algn="just" rtl="0" fontAlgn="base">
              <a:buNone/>
            </a:pPr>
            <a:r>
              <a:rPr lang="en-US" b="0" i="0" dirty="0">
                <a:solidFill>
                  <a:srgbClr val="273239"/>
                </a:solidFill>
                <a:effectLst/>
                <a:latin typeface="Times New Roman" panose="02020603050405020304" pitchFamily="18" charset="0"/>
                <a:cs typeface="Times New Roman" panose="02020603050405020304" pitchFamily="18" charset="0"/>
              </a:rPr>
              <a:t>We must judiciously use graphics in our site and follow these steps:</a:t>
            </a:r>
          </a:p>
          <a:p>
            <a:pPr algn="l" fontAlgn="base">
              <a:buFont typeface="Arial" panose="020B0604020202020204" pitchFamily="34" charset="0"/>
              <a:buChar char="•"/>
            </a:pPr>
            <a:r>
              <a:rPr lang="en-US" b="1" i="0" dirty="0">
                <a:solidFill>
                  <a:srgbClr val="273239"/>
                </a:solidFill>
                <a:effectLst/>
                <a:latin typeface="Times New Roman" panose="02020603050405020304" pitchFamily="18" charset="0"/>
                <a:cs typeface="Times New Roman" panose="02020603050405020304" pitchFamily="18" charset="0"/>
              </a:rPr>
              <a:t>Less File Size: </a:t>
            </a:r>
            <a:r>
              <a:rPr lang="en-US" b="0" i="0" dirty="0">
                <a:solidFill>
                  <a:srgbClr val="273239"/>
                </a:solidFill>
                <a:effectLst/>
                <a:latin typeface="Times New Roman" panose="02020603050405020304" pitchFamily="18" charset="0"/>
                <a:cs typeface="Times New Roman" panose="02020603050405020304" pitchFamily="18" charset="0"/>
              </a:rPr>
              <a:t>The graphics used in the site must not have a huge file size as it can take time to load and can degrade the user experience. There are many users who does not have proper internet connection so, to make out site universal its better to make the overall website download size as less as possible.</a:t>
            </a:r>
          </a:p>
          <a:p>
            <a:pPr algn="l" fontAlgn="base">
              <a:buFont typeface="Arial" panose="020B0604020202020204" pitchFamily="34" charset="0"/>
              <a:buChar char="•"/>
            </a:pPr>
            <a:r>
              <a:rPr lang="en-US" b="1" i="0" dirty="0">
                <a:solidFill>
                  <a:srgbClr val="273239"/>
                </a:solidFill>
                <a:effectLst/>
                <a:latin typeface="Times New Roman" panose="02020603050405020304" pitchFamily="18" charset="0"/>
                <a:cs typeface="Times New Roman" panose="02020603050405020304" pitchFamily="18" charset="0"/>
              </a:rPr>
              <a:t>Color: </a:t>
            </a:r>
            <a:r>
              <a:rPr lang="en-US" b="0" i="0" dirty="0">
                <a:solidFill>
                  <a:srgbClr val="273239"/>
                </a:solidFill>
                <a:effectLst/>
                <a:latin typeface="Times New Roman" panose="02020603050405020304" pitchFamily="18" charset="0"/>
                <a:cs typeface="Times New Roman" panose="02020603050405020304" pitchFamily="18" charset="0"/>
              </a:rPr>
              <a:t>The color of the graphics should have good contrast and match with the brand colors and design. Good color choice is very important for a site to be successful and the graphics must look good for both light, dark theme or any theme provided by the site. The text color in the graphic can match the sites accent color like green in GFG.</a:t>
            </a:r>
          </a:p>
          <a:p>
            <a:r>
              <a:rPr lang="en-US" b="1" i="0" dirty="0">
                <a:solidFill>
                  <a:srgbClr val="273239"/>
                </a:solidFill>
                <a:effectLst/>
                <a:latin typeface="Times New Roman" panose="02020603050405020304" pitchFamily="18" charset="0"/>
                <a:cs typeface="Times New Roman" panose="02020603050405020304" pitchFamily="18" charset="0"/>
              </a:rPr>
              <a:t>Design: </a:t>
            </a:r>
            <a:r>
              <a:rPr lang="en-US" b="0" i="0" dirty="0">
                <a:solidFill>
                  <a:srgbClr val="273239"/>
                </a:solidFill>
                <a:effectLst/>
                <a:latin typeface="Times New Roman" panose="02020603050405020304" pitchFamily="18" charset="0"/>
                <a:cs typeface="Times New Roman" panose="02020603050405020304" pitchFamily="18" charset="0"/>
              </a:rPr>
              <a:t>The graphic design must be user-friendly and if there is text in the graphic than it must be readable. The design of the graphic with respect to typography, font size, weight, background color all must give the same feels as the site. The design of the graphic must be cleverly and judiciously selected.</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23594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F53281-B307-793D-F182-B17F96F585EF}"/>
              </a:ext>
            </a:extLst>
          </p:cNvPr>
          <p:cNvSpPr>
            <a:spLocks noGrp="1"/>
          </p:cNvSpPr>
          <p:nvPr>
            <p:ph idx="1"/>
          </p:nvPr>
        </p:nvSpPr>
        <p:spPr>
          <a:xfrm>
            <a:off x="677334" y="593558"/>
            <a:ext cx="9750034" cy="5534525"/>
          </a:xfrm>
        </p:spPr>
        <p:txBody>
          <a:bodyPr/>
          <a:lstStyle/>
          <a:p>
            <a:pPr marL="0" indent="0" algn="l">
              <a:buNone/>
            </a:pPr>
            <a:r>
              <a:rPr lang="en-US" b="1" i="0" dirty="0">
                <a:solidFill>
                  <a:schemeClr val="tx1"/>
                </a:solidFill>
                <a:effectLst/>
                <a:latin typeface="Times New Roman "/>
              </a:rPr>
              <a:t>9. Serif vs. Sans Serif:</a:t>
            </a:r>
          </a:p>
          <a:p>
            <a:pPr algn="l">
              <a:buFont typeface="Arial" panose="020B0604020202020204" pitchFamily="34" charset="0"/>
              <a:buChar char="•"/>
            </a:pPr>
            <a:r>
              <a:rPr lang="en-US" b="0" i="0" dirty="0">
                <a:solidFill>
                  <a:schemeClr val="tx1"/>
                </a:solidFill>
                <a:effectLst/>
                <a:latin typeface="Times New Roman "/>
              </a:rPr>
              <a:t>Choose between serif and sans-serif fonts based on the tone of your website. Serif fonts can convey a more traditional or formal tone, while sans-serif fonts often provide a modern and clean appearance.</a:t>
            </a:r>
          </a:p>
          <a:p>
            <a:pPr marL="0" indent="0" algn="l">
              <a:buNone/>
            </a:pPr>
            <a:r>
              <a:rPr lang="en-US" b="1" i="0" dirty="0">
                <a:solidFill>
                  <a:schemeClr val="tx1"/>
                </a:solidFill>
                <a:effectLst/>
                <a:latin typeface="Times New Roman "/>
              </a:rPr>
              <a:t>10. Font Pairing:</a:t>
            </a:r>
          </a:p>
          <a:p>
            <a:pPr algn="l">
              <a:buFont typeface="Arial" panose="020B0604020202020204" pitchFamily="34" charset="0"/>
              <a:buChar char="•"/>
            </a:pPr>
            <a:r>
              <a:rPr lang="en-US" b="0" i="0" dirty="0">
                <a:solidFill>
                  <a:schemeClr val="tx1"/>
                </a:solidFill>
                <a:effectLst/>
                <a:latin typeface="Times New Roman "/>
              </a:rPr>
              <a:t>Pair fonts that complement each other for headings and body text. Contrast in font styles can add visual interest while maintaining readability.</a:t>
            </a:r>
          </a:p>
          <a:p>
            <a:pPr algn="l">
              <a:buFont typeface="Arial" panose="020B0604020202020204" pitchFamily="34" charset="0"/>
              <a:buChar char="•"/>
            </a:pPr>
            <a:r>
              <a:rPr lang="en-US" b="0" i="0" dirty="0">
                <a:solidFill>
                  <a:schemeClr val="tx1"/>
                </a:solidFill>
                <a:effectLst/>
                <a:latin typeface="Times New Roman "/>
              </a:rPr>
              <a:t>Tools like Google Fonts provide font pairings and suggestions.</a:t>
            </a:r>
          </a:p>
          <a:p>
            <a:pPr marL="0" indent="0" algn="l">
              <a:buNone/>
            </a:pPr>
            <a:r>
              <a:rPr lang="en-US" b="1" i="0" dirty="0">
                <a:solidFill>
                  <a:schemeClr val="tx1"/>
                </a:solidFill>
                <a:effectLst/>
                <a:latin typeface="Times New Roman "/>
              </a:rPr>
              <a:t>11. Typography Scale:</a:t>
            </a:r>
          </a:p>
          <a:p>
            <a:pPr algn="l">
              <a:buFont typeface="Arial" panose="020B0604020202020204" pitchFamily="34" charset="0"/>
              <a:buChar char="•"/>
            </a:pPr>
            <a:r>
              <a:rPr lang="en-US" b="0" i="0" dirty="0">
                <a:solidFill>
                  <a:schemeClr val="tx1"/>
                </a:solidFill>
                <a:effectLst/>
                <a:latin typeface="Times New Roman "/>
              </a:rPr>
              <a:t>Establish a consistent typography scale for your website. This involves defining a set of font sizes for different elements to maintain visual harmony.</a:t>
            </a:r>
          </a:p>
          <a:p>
            <a:pPr marL="0" indent="0" algn="l">
              <a:buNone/>
            </a:pPr>
            <a:r>
              <a:rPr lang="en-US" b="1" i="0" dirty="0">
                <a:solidFill>
                  <a:schemeClr val="tx1"/>
                </a:solidFill>
                <a:effectLst/>
                <a:latin typeface="Times New Roman "/>
              </a:rPr>
              <a:t>12. Web Font Loading:</a:t>
            </a:r>
          </a:p>
          <a:p>
            <a:pPr algn="l">
              <a:buFont typeface="Arial" panose="020B0604020202020204" pitchFamily="34" charset="0"/>
              <a:buChar char="•"/>
            </a:pPr>
            <a:r>
              <a:rPr lang="en-US" b="0" i="0" dirty="0">
                <a:solidFill>
                  <a:schemeClr val="tx1"/>
                </a:solidFill>
                <a:effectLst/>
                <a:latin typeface="Times New Roman "/>
              </a:rPr>
              <a:t>Optimize web font loading to prevent font-related performance issues. Techniques like asynchronous loading or utilizing the</a:t>
            </a:r>
            <a:r>
              <a:rPr lang="en-IN" b="0" i="0" dirty="0">
                <a:solidFill>
                  <a:schemeClr val="tx1"/>
                </a:solidFill>
                <a:effectLst/>
                <a:latin typeface="Times New Roman "/>
              </a:rPr>
              <a:t> ‘font-display’ property can be employed.</a:t>
            </a:r>
            <a:endParaRPr lang="en-US" b="0" i="0" dirty="0">
              <a:solidFill>
                <a:schemeClr val="tx1"/>
              </a:solidFill>
              <a:effectLst/>
              <a:latin typeface="Times New Roman "/>
            </a:endParaRPr>
          </a:p>
        </p:txBody>
      </p:sp>
    </p:spTree>
    <p:extLst>
      <p:ext uri="{BB962C8B-B14F-4D97-AF65-F5344CB8AC3E}">
        <p14:creationId xmlns:p14="http://schemas.microsoft.com/office/powerpoint/2010/main" val="14194789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AB07B-305B-6FCD-2891-C44EB517073E}"/>
              </a:ext>
            </a:extLst>
          </p:cNvPr>
          <p:cNvSpPr>
            <a:spLocks noGrp="1"/>
          </p:cNvSpPr>
          <p:nvPr>
            <p:ph type="title"/>
          </p:nvPr>
        </p:nvSpPr>
        <p:spPr>
          <a:xfrm>
            <a:off x="677334" y="609600"/>
            <a:ext cx="8596668" cy="625642"/>
          </a:xfrm>
        </p:spPr>
        <p:txBody>
          <a:bodyPr>
            <a:normAutofit fontScale="90000"/>
          </a:bodyPr>
          <a:lstStyle/>
          <a:p>
            <a:r>
              <a:rPr lang="en-US" sz="3000" b="1" i="0" dirty="0">
                <a:effectLst/>
                <a:latin typeface="Times New Roman "/>
              </a:rPr>
              <a:t>Example CSS for Typography Styles:</a:t>
            </a:r>
            <a:br>
              <a:rPr lang="en-US" sz="3000" b="1" i="0" dirty="0">
                <a:effectLst/>
                <a:latin typeface="Times New Roman "/>
              </a:rPr>
            </a:br>
            <a:endParaRPr lang="en-IN" sz="3000" dirty="0">
              <a:latin typeface="Times New Roman "/>
            </a:endParaRPr>
          </a:p>
        </p:txBody>
      </p:sp>
      <p:pic>
        <p:nvPicPr>
          <p:cNvPr id="6" name="Picture 5">
            <a:extLst>
              <a:ext uri="{FF2B5EF4-FFF2-40B4-BE49-F238E27FC236}">
                <a16:creationId xmlns:a16="http://schemas.microsoft.com/office/drawing/2014/main" id="{6A6B1CBE-659F-4557-BDE9-2A184B51F14C}"/>
              </a:ext>
            </a:extLst>
          </p:cNvPr>
          <p:cNvPicPr>
            <a:picLocks noChangeAspect="1"/>
          </p:cNvPicPr>
          <p:nvPr/>
        </p:nvPicPr>
        <p:blipFill>
          <a:blip r:embed="rId2"/>
          <a:stretch>
            <a:fillRect/>
          </a:stretch>
        </p:blipFill>
        <p:spPr>
          <a:xfrm>
            <a:off x="3820427" y="1223335"/>
            <a:ext cx="4551145" cy="5025065"/>
          </a:xfrm>
          <a:prstGeom prst="rect">
            <a:avLst/>
          </a:prstGeom>
        </p:spPr>
      </p:pic>
    </p:spTree>
    <p:extLst>
      <p:ext uri="{BB962C8B-B14F-4D97-AF65-F5344CB8AC3E}">
        <p14:creationId xmlns:p14="http://schemas.microsoft.com/office/powerpoint/2010/main" val="11489956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42E1D-0FAD-7A11-CCC4-A94E01C6E6B4}"/>
              </a:ext>
            </a:extLst>
          </p:cNvPr>
          <p:cNvSpPr>
            <a:spLocks noGrp="1"/>
          </p:cNvSpPr>
          <p:nvPr>
            <p:ph type="title"/>
          </p:nvPr>
        </p:nvSpPr>
        <p:spPr>
          <a:xfrm>
            <a:off x="1319019" y="2768600"/>
            <a:ext cx="8596668" cy="1320800"/>
          </a:xfrm>
        </p:spPr>
        <p:txBody>
          <a:bodyPr/>
          <a:lstStyle/>
          <a:p>
            <a:pPr algn="ctr"/>
            <a:r>
              <a:rPr lang="en-US" b="1" dirty="0"/>
              <a:t>THANK - YOU</a:t>
            </a:r>
            <a:endParaRPr lang="en-IN" b="1" dirty="0"/>
          </a:p>
        </p:txBody>
      </p:sp>
    </p:spTree>
    <p:extLst>
      <p:ext uri="{BB962C8B-B14F-4D97-AF65-F5344CB8AC3E}">
        <p14:creationId xmlns:p14="http://schemas.microsoft.com/office/powerpoint/2010/main" val="3183735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5696B7-8E25-2575-73F5-A980C0186577}"/>
              </a:ext>
            </a:extLst>
          </p:cNvPr>
          <p:cNvSpPr>
            <a:spLocks noGrp="1"/>
          </p:cNvSpPr>
          <p:nvPr>
            <p:ph idx="1"/>
          </p:nvPr>
        </p:nvSpPr>
        <p:spPr>
          <a:xfrm>
            <a:off x="677334" y="536331"/>
            <a:ext cx="9451404" cy="5882054"/>
          </a:xfrm>
        </p:spPr>
        <p:txBody>
          <a:bodyPr>
            <a:normAutofit fontScale="92500"/>
          </a:bodyPr>
          <a:lstStyle/>
          <a:p>
            <a:pPr algn="l" fontAlgn="base">
              <a:buFont typeface="Arial" panose="020B0604020202020204" pitchFamily="34" charset="0"/>
              <a:buChar char="•"/>
            </a:pPr>
            <a:r>
              <a:rPr lang="en-US" b="1" i="0" dirty="0">
                <a:solidFill>
                  <a:srgbClr val="273239"/>
                </a:solidFill>
                <a:effectLst/>
                <a:latin typeface="Times New Roman" panose="02020603050405020304" pitchFamily="18" charset="0"/>
                <a:cs typeface="Times New Roman" panose="02020603050405020304" pitchFamily="18" charset="0"/>
              </a:rPr>
              <a:t>Layout: </a:t>
            </a:r>
            <a:r>
              <a:rPr lang="en-US" b="0" i="0" dirty="0">
                <a:solidFill>
                  <a:srgbClr val="273239"/>
                </a:solidFill>
                <a:effectLst/>
                <a:latin typeface="Times New Roman" panose="02020603050405020304" pitchFamily="18" charset="0"/>
                <a:cs typeface="Times New Roman" panose="02020603050405020304" pitchFamily="18" charset="0"/>
              </a:rPr>
              <a:t>The graphic should fit well with the site layout and its size should also change with respect to different devices. Its better to use scalable graphic for responsive sites. Sometime pictures and videos size may not look good when width or height is increased or decreased beyond a limit so, its better to first decide the quality and resolution of the graphic.</a:t>
            </a:r>
          </a:p>
          <a:p>
            <a:pPr algn="l" fontAlgn="base">
              <a:buFont typeface="Arial" panose="020B0604020202020204" pitchFamily="34" charset="0"/>
              <a:buChar char="•"/>
            </a:pPr>
            <a:r>
              <a:rPr lang="en-US" b="1" i="0" dirty="0">
                <a:solidFill>
                  <a:srgbClr val="273239"/>
                </a:solidFill>
                <a:effectLst/>
                <a:latin typeface="Times New Roman" panose="02020603050405020304" pitchFamily="18" charset="0"/>
                <a:cs typeface="Times New Roman" panose="02020603050405020304" pitchFamily="18" charset="0"/>
              </a:rPr>
              <a:t>Accessibility: </a:t>
            </a:r>
            <a:r>
              <a:rPr lang="en-US" b="0" i="0" dirty="0">
                <a:solidFill>
                  <a:srgbClr val="273239"/>
                </a:solidFill>
                <a:effectLst/>
                <a:latin typeface="Times New Roman" panose="02020603050405020304" pitchFamily="18" charset="0"/>
                <a:cs typeface="Times New Roman" panose="02020603050405020304" pitchFamily="18" charset="0"/>
              </a:rPr>
              <a:t>We must also provide alternative text for images and maintain the site accessibility. The graphic must be interactable or understood but users using accessibility tools such as screen readers. We should have descriptive file names, consider proper color contrast and provide transcripts or captions for videos in least English language to further enhance accessibility.</a:t>
            </a:r>
          </a:p>
          <a:p>
            <a:pPr algn="l" fontAlgn="base">
              <a:buFont typeface="Arial" panose="020B0604020202020204" pitchFamily="34" charset="0"/>
              <a:buChar char="•"/>
            </a:pPr>
            <a:endParaRPr lang="en-US" sz="2200" b="0" i="0" dirty="0">
              <a:solidFill>
                <a:srgbClr val="92D050"/>
              </a:solidFill>
              <a:effectLst/>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en-IN" sz="2200" b="1" i="0" dirty="0">
                <a:solidFill>
                  <a:srgbClr val="92D050"/>
                </a:solidFill>
                <a:effectLst/>
                <a:latin typeface="Times New Roman" panose="02020603050405020304" pitchFamily="18" charset="0"/>
                <a:cs typeface="Times New Roman" panose="02020603050405020304" pitchFamily="18" charset="0"/>
              </a:rPr>
              <a:t>JPG, PNG, GIF, SVG formats :</a:t>
            </a:r>
          </a:p>
          <a:p>
            <a:r>
              <a:rPr lang="en-US" b="1" i="0" dirty="0">
                <a:solidFill>
                  <a:srgbClr val="000000"/>
                </a:solidFill>
                <a:effectLst/>
                <a:latin typeface="Times New Roman" panose="02020603050405020304" pitchFamily="18" charset="0"/>
                <a:cs typeface="Times New Roman" panose="02020603050405020304" pitchFamily="18" charset="0"/>
              </a:rPr>
              <a:t>JPG/JPEG (Joint Photographic Experts Group) :</a:t>
            </a:r>
            <a:endParaRPr lang="en-US" b="0" i="0" dirty="0">
              <a:solidFill>
                <a:srgbClr val="000000"/>
              </a:solidFill>
              <a:effectLst/>
              <a:latin typeface="Times New Roman" panose="02020603050405020304" pitchFamily="18" charset="0"/>
              <a:cs typeface="Times New Roman" panose="02020603050405020304" pitchFamily="18" charset="0"/>
            </a:endParaRP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JPGs are the gold standard when it comes to uploading photos to the web.</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These files are compressed, which allows for faster load times and smaller document sizes. However, the compression does reduce the quality of images, so there are some instances where a JPG might not cut it.</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Save images as a JPG when they have many different colors and details and don’t need transparent backgrounds.</a:t>
            </a:r>
          </a:p>
          <a:p>
            <a:pPr marL="0" indent="0" algn="l">
              <a:buNone/>
            </a:pPr>
            <a:r>
              <a:rPr lang="en-US" b="1" i="0" dirty="0">
                <a:solidFill>
                  <a:srgbClr val="000000"/>
                </a:solidFill>
                <a:effectLst/>
                <a:latin typeface="Times New Roman" panose="02020603050405020304" pitchFamily="18" charset="0"/>
                <a:cs typeface="Times New Roman" panose="02020603050405020304" pitchFamily="18" charset="0"/>
              </a:rPr>
              <a:t>Best use:</a:t>
            </a:r>
            <a:r>
              <a:rPr lang="en-US" b="0" i="0" dirty="0">
                <a:solidFill>
                  <a:srgbClr val="000000"/>
                </a:solidFill>
                <a:effectLst/>
                <a:latin typeface="Times New Roman" panose="02020603050405020304" pitchFamily="18" charset="0"/>
                <a:cs typeface="Times New Roman" panose="02020603050405020304" pitchFamily="18" charset="0"/>
              </a:rPr>
              <a:t> JPGs are ideal for uploading photography or a digital presentation.</a:t>
            </a:r>
          </a:p>
          <a:p>
            <a:pPr>
              <a:buFont typeface="Wingdings" panose="05000000000000000000" pitchFamily="2" charset="2"/>
              <a:buChar char="Ø"/>
            </a:pPr>
            <a:endParaRPr lang="en-US" b="1" i="0" dirty="0">
              <a:solidFill>
                <a:srgbClr val="000000"/>
              </a:solidFill>
              <a:effectLst/>
              <a:latin typeface="bookmania"/>
            </a:endParaRPr>
          </a:p>
          <a:p>
            <a:pPr>
              <a:buFont typeface="Wingdings" panose="05000000000000000000" pitchFamily="2" charset="2"/>
              <a:buChar char="v"/>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5300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8BC915-029F-1976-CDDE-E4DFCE01483C}"/>
              </a:ext>
            </a:extLst>
          </p:cNvPr>
          <p:cNvSpPr>
            <a:spLocks noGrp="1"/>
          </p:cNvSpPr>
          <p:nvPr>
            <p:ph idx="1"/>
          </p:nvPr>
        </p:nvSpPr>
        <p:spPr>
          <a:xfrm>
            <a:off x="677333" y="571501"/>
            <a:ext cx="9521744" cy="5715000"/>
          </a:xfrm>
        </p:spPr>
        <p:txBody>
          <a:bodyPr>
            <a:normAutofit/>
          </a:bodyPr>
          <a:lstStyle/>
          <a:p>
            <a:r>
              <a:rPr lang="en-IN" b="1" i="0" dirty="0">
                <a:solidFill>
                  <a:srgbClr val="000000"/>
                </a:solidFill>
                <a:effectLst/>
                <a:latin typeface="Times New Roman" panose="02020603050405020304" pitchFamily="18" charset="0"/>
                <a:cs typeface="Times New Roman" panose="02020603050405020304" pitchFamily="18" charset="0"/>
              </a:rPr>
              <a:t>PNG (Portable Network Graphics) :</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PNGs are not terribly different from JPGs, but have one very important distinction — they can be saved with transparent backgrounds.</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If you need to include a headshot, but don’t want the pesky white box background, PNG is the way to go. Similar to JPGs, PNGs are also compressed images, but they are considered “lossless” — meaning the compression doesn’t reduce the quality.</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File sizes will be slightly larger, which is something to consider, but aren’t typically large enough to clog up your site when used in moderation.</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Too many PNG files will inevitably slow down your </a:t>
            </a:r>
            <a:r>
              <a:rPr lang="en-US" b="0" i="0" u="none" strike="noStrike" dirty="0">
                <a:solidFill>
                  <a:srgbClr val="0584A8"/>
                </a:solidFill>
                <a:effectLst/>
                <a:latin typeface="Times New Roman" panose="02020603050405020304" pitchFamily="18" charset="0"/>
                <a:cs typeface="Times New Roman" panose="02020603050405020304" pitchFamily="18" charset="0"/>
                <a:hlinkClick r:id="rId2"/>
              </a:rPr>
              <a:t>website’s load time</a:t>
            </a:r>
            <a:r>
              <a:rPr lang="en-US" b="0" i="0" dirty="0">
                <a:solidFill>
                  <a:srgbClr val="000000"/>
                </a:solidFill>
                <a:effectLst/>
                <a:latin typeface="Times New Roman" panose="02020603050405020304" pitchFamily="18" charset="0"/>
                <a:cs typeface="Times New Roman" panose="02020603050405020304" pitchFamily="18" charset="0"/>
              </a:rPr>
              <a:t>, which will negatively affect </a:t>
            </a:r>
            <a:r>
              <a:rPr lang="en-US" b="0" i="0" u="none" strike="noStrike" dirty="0">
                <a:solidFill>
                  <a:srgbClr val="0584A8"/>
                </a:solidFill>
                <a:effectLst/>
                <a:latin typeface="Times New Roman" panose="02020603050405020304" pitchFamily="18" charset="0"/>
                <a:cs typeface="Times New Roman" panose="02020603050405020304" pitchFamily="18" charset="0"/>
                <a:hlinkClick r:id="rId3"/>
              </a:rPr>
              <a:t>SEO</a:t>
            </a:r>
            <a:r>
              <a:rPr lang="en-US" b="0" i="0" dirty="0">
                <a:solidFill>
                  <a:srgbClr val="000000"/>
                </a:solidFill>
                <a:effectLst/>
                <a:latin typeface="Times New Roman" panose="02020603050405020304" pitchFamily="18" charset="0"/>
                <a:cs typeface="Times New Roman" panose="02020603050405020304" pitchFamily="18" charset="0"/>
              </a:rPr>
              <a:t> and cause impatient users to bounce.</a:t>
            </a:r>
          </a:p>
          <a:p>
            <a:pPr marL="0" indent="0" algn="l">
              <a:buNone/>
            </a:pPr>
            <a:r>
              <a:rPr lang="en-US" b="1" i="0" dirty="0">
                <a:solidFill>
                  <a:srgbClr val="000000"/>
                </a:solidFill>
                <a:effectLst/>
                <a:latin typeface="Times New Roman" panose="02020603050405020304" pitchFamily="18" charset="0"/>
                <a:cs typeface="Times New Roman" panose="02020603050405020304" pitchFamily="18" charset="0"/>
              </a:rPr>
              <a:t>Best use:</a:t>
            </a:r>
            <a:r>
              <a:rPr lang="en-US" b="0" i="0" dirty="0">
                <a:solidFill>
                  <a:srgbClr val="000000"/>
                </a:solidFill>
                <a:effectLst/>
                <a:latin typeface="Times New Roman" panose="02020603050405020304" pitchFamily="18" charset="0"/>
                <a:cs typeface="Times New Roman" panose="02020603050405020304" pitchFamily="18" charset="0"/>
              </a:rPr>
              <a:t> PNGs are ideal for smaller graphics and photos with transparent backgrounds.</a:t>
            </a:r>
          </a:p>
          <a:p>
            <a:r>
              <a:rPr lang="en-IN" b="1" i="0" dirty="0">
                <a:solidFill>
                  <a:srgbClr val="000000"/>
                </a:solidFill>
                <a:effectLst/>
                <a:latin typeface="Times New Roman" panose="02020603050405020304" pitchFamily="18" charset="0"/>
                <a:cs typeface="Times New Roman" panose="02020603050405020304" pitchFamily="18" charset="0"/>
              </a:rPr>
              <a:t>GIF (Graphic Interchange Format) :</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Whether you pronounce it “Jif” or “Gif,” a GIF is a file format you’re likely already familiar with.</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GIFs are capable of being animated, and support the amusing animated loops we’ve become accustomed to encountering daily. Go ahead and hop on </a:t>
            </a:r>
            <a:r>
              <a:rPr lang="en-US" b="0" i="0" u="none" strike="noStrike" dirty="0">
                <a:solidFill>
                  <a:srgbClr val="0584A8"/>
                </a:solidFill>
                <a:effectLst/>
                <a:latin typeface="Times New Roman" panose="02020603050405020304" pitchFamily="18" charset="0"/>
                <a:cs typeface="Times New Roman" panose="02020603050405020304" pitchFamily="18" charset="0"/>
                <a:hlinkClick r:id="rId4"/>
              </a:rPr>
              <a:t>Giphy.com</a:t>
            </a:r>
            <a:r>
              <a:rPr lang="en-US" b="0" i="0" dirty="0">
                <a:solidFill>
                  <a:srgbClr val="000000"/>
                </a:solidFill>
                <a:effectLst/>
                <a:latin typeface="Times New Roman" panose="02020603050405020304" pitchFamily="18" charset="0"/>
                <a:cs typeface="Times New Roman" panose="02020603050405020304" pitchFamily="18" charset="0"/>
              </a:rPr>
              <a:t> to explore random GIFS to your heart’s content.</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425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94412F-7860-D9B8-F3BD-96079F2A5480}"/>
              </a:ext>
            </a:extLst>
          </p:cNvPr>
          <p:cNvSpPr>
            <a:spLocks noGrp="1"/>
          </p:cNvSpPr>
          <p:nvPr>
            <p:ph idx="1"/>
          </p:nvPr>
        </p:nvSpPr>
        <p:spPr>
          <a:xfrm>
            <a:off x="677333" y="593559"/>
            <a:ext cx="9653783" cy="5630778"/>
          </a:xfrm>
        </p:spPr>
        <p:txBody>
          <a:bodyPr/>
          <a:lstStyle/>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GIFs use a more limited color palette than other photo formats, so you shouldn’t use this format for a static photo.</a:t>
            </a:r>
          </a:p>
          <a:p>
            <a:pPr marL="0" indent="0" algn="l">
              <a:buNone/>
            </a:pPr>
            <a:r>
              <a:rPr lang="en-US" b="1" i="0" dirty="0">
                <a:solidFill>
                  <a:srgbClr val="000000"/>
                </a:solidFill>
                <a:effectLst/>
                <a:latin typeface="Times New Roman" panose="02020603050405020304" pitchFamily="18" charset="0"/>
                <a:cs typeface="Times New Roman" panose="02020603050405020304" pitchFamily="18" charset="0"/>
              </a:rPr>
              <a:t>Best use:</a:t>
            </a:r>
            <a:r>
              <a:rPr lang="en-US" b="0" i="0" dirty="0">
                <a:solidFill>
                  <a:srgbClr val="000000"/>
                </a:solidFill>
                <a:effectLst/>
                <a:latin typeface="Times New Roman" panose="02020603050405020304" pitchFamily="18" charset="0"/>
                <a:cs typeface="Times New Roman" panose="02020603050405020304" pitchFamily="18" charset="0"/>
              </a:rPr>
              <a:t> GIFs are ideal for animated loops.</a:t>
            </a:r>
          </a:p>
          <a:p>
            <a:pPr algn="l"/>
            <a:r>
              <a:rPr lang="en-US" b="1" i="0" dirty="0">
                <a:solidFill>
                  <a:srgbClr val="000000"/>
                </a:solidFill>
                <a:effectLst/>
                <a:latin typeface="Times New Roman" panose="02020603050405020304" pitchFamily="18" charset="0"/>
                <a:cs typeface="Times New Roman" panose="02020603050405020304" pitchFamily="18" charset="0"/>
              </a:rPr>
              <a:t>SVG (Scalable Vector Graphic) :</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SVG is a pretty unique file format. They allow for interactivity (think hover-over effects), and are infinitely scalable without ever losing their sharpness.</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Look at this example of taking 100px wide version of Digital Ink’s logo in various file types and then scaling it up to 500px.</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While the JPG and PNG are blurred terribly, the SVG is perfectly crisp.</a:t>
            </a:r>
          </a:p>
          <a:p>
            <a:pPr marL="0" indent="0" algn="l">
              <a:buNone/>
            </a:pPr>
            <a:r>
              <a:rPr lang="en-US" b="0" i="0" dirty="0">
                <a:solidFill>
                  <a:srgbClr val="000000"/>
                </a:solidFill>
                <a:effectLst/>
                <a:latin typeface="Times New Roman" panose="02020603050405020304" pitchFamily="18" charset="0"/>
                <a:cs typeface="Times New Roman" panose="02020603050405020304" pitchFamily="18" charset="0"/>
              </a:rPr>
              <a:t>SVG files are made up of a code called XML, which translates the visual elements into text. It may look like nonsense when you open it as a text document, but this allows seamless integration into HTML code.</a:t>
            </a:r>
          </a:p>
          <a:p>
            <a:pPr marL="0" indent="0" algn="l">
              <a:buNone/>
            </a:pPr>
            <a:r>
              <a:rPr lang="en-US" b="1" i="0" dirty="0">
                <a:solidFill>
                  <a:srgbClr val="000000"/>
                </a:solidFill>
                <a:effectLst/>
                <a:latin typeface="Times New Roman" panose="02020603050405020304" pitchFamily="18" charset="0"/>
                <a:cs typeface="Times New Roman" panose="02020603050405020304" pitchFamily="18" charset="0"/>
              </a:rPr>
              <a:t>Best use:</a:t>
            </a:r>
            <a:r>
              <a:rPr lang="en-US" b="0" i="0" dirty="0">
                <a:solidFill>
                  <a:srgbClr val="000000"/>
                </a:solidFill>
                <a:effectLst/>
                <a:latin typeface="Times New Roman" panose="02020603050405020304" pitchFamily="18" charset="0"/>
                <a:cs typeface="Times New Roman" panose="02020603050405020304" pitchFamily="18" charset="0"/>
              </a:rPr>
              <a:t> SVGs are ideal for vector-based graphics, including your logo, any icons, and infographics.</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1708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87AAA3-763E-8D4E-AAFB-6C3F256AA364}"/>
              </a:ext>
            </a:extLst>
          </p:cNvPr>
          <p:cNvSpPr>
            <a:spLocks noGrp="1"/>
          </p:cNvSpPr>
          <p:nvPr>
            <p:ph idx="1"/>
          </p:nvPr>
        </p:nvSpPr>
        <p:spPr>
          <a:xfrm>
            <a:off x="677334" y="378068"/>
            <a:ext cx="9539328" cy="6022731"/>
          </a:xfrm>
        </p:spPr>
        <p:txBody>
          <a:bodyPr>
            <a:noAutofit/>
          </a:bodyPr>
          <a:lstStyle/>
          <a:p>
            <a:pPr>
              <a:buFont typeface="Wingdings" panose="05000000000000000000" pitchFamily="2" charset="2"/>
              <a:buChar char="v"/>
            </a:pPr>
            <a:r>
              <a:rPr lang="en-IN" sz="2000" b="1" dirty="0">
                <a:solidFill>
                  <a:srgbClr val="92D050"/>
                </a:solidFill>
                <a:latin typeface="Times New Roman" panose="02020603050405020304" pitchFamily="18" charset="0"/>
                <a:cs typeface="Times New Roman" panose="02020603050405020304" pitchFamily="18" charset="0"/>
              </a:rPr>
              <a:t>Saving images for web :</a:t>
            </a:r>
          </a:p>
          <a:p>
            <a:pPr algn="l"/>
            <a:r>
              <a:rPr lang="en-US" b="0" i="0" dirty="0">
                <a:solidFill>
                  <a:schemeClr val="tx1"/>
                </a:solidFill>
                <a:effectLst/>
                <a:latin typeface="Times New Roman" panose="02020603050405020304" pitchFamily="18" charset="0"/>
                <a:cs typeface="Times New Roman" panose="02020603050405020304" pitchFamily="18" charset="0"/>
              </a:rPr>
              <a:t>When saving images for the web, the goal is usually to balance image quality and file size. Smaller file sizes are important for faster page loading times, especially in the context of websites. Here are some tips for saving images for the web:</a:t>
            </a:r>
          </a:p>
          <a:p>
            <a:pPr algn="l">
              <a:buFont typeface="+mj-lt"/>
              <a:buAutoNum type="arabicPeriod"/>
            </a:pPr>
            <a:r>
              <a:rPr lang="en-US" b="1" i="0" dirty="0">
                <a:solidFill>
                  <a:schemeClr val="tx1"/>
                </a:solidFill>
                <a:effectLst/>
                <a:latin typeface="Times New Roman" panose="02020603050405020304" pitchFamily="18" charset="0"/>
                <a:cs typeface="Times New Roman" panose="02020603050405020304" pitchFamily="18" charset="0"/>
              </a:rPr>
              <a:t>File Format:</a:t>
            </a:r>
            <a:endParaRPr lang="en-US" b="0" i="0" dirty="0">
              <a:solidFill>
                <a:schemeClr val="tx1"/>
              </a:solidFill>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Use the right file format. For photographs, JPEG is usually a good choice, as it supports high-quality compression for continuous-tone images. For images with transparency or sharp edges (like logos), consider using PNG.</a:t>
            </a:r>
          </a:p>
          <a:p>
            <a:pPr lvl="1"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For simple graphics or icons, consider using SVG (Scalable Vector Graphics) for its ability to scale without loss of quality.</a:t>
            </a:r>
          </a:p>
          <a:p>
            <a:pPr algn="l">
              <a:buFont typeface="+mj-lt"/>
              <a:buAutoNum type="arabicPeriod"/>
            </a:pPr>
            <a:r>
              <a:rPr lang="en-US" b="1" i="0" dirty="0">
                <a:solidFill>
                  <a:schemeClr val="tx1"/>
                </a:solidFill>
                <a:effectLst/>
                <a:latin typeface="Times New Roman" panose="02020603050405020304" pitchFamily="18" charset="0"/>
                <a:cs typeface="Times New Roman" panose="02020603050405020304" pitchFamily="18" charset="0"/>
              </a:rPr>
              <a:t>Compression:</a:t>
            </a:r>
            <a:endParaRPr lang="en-US" b="0" i="0" dirty="0">
              <a:solidFill>
                <a:schemeClr val="tx1"/>
              </a:solidFill>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Adjust the compression level. When saving JPEGs, you can often reduce the quality slightly without a noticeable impact on the image but with a significant reduction in file size. Most image editing software allows you to adjust the compression level when saving as JPEG.</a:t>
            </a:r>
          </a:p>
          <a:p>
            <a:pPr algn="l">
              <a:buFont typeface="+mj-lt"/>
              <a:buAutoNum type="arabicPeriod"/>
            </a:pPr>
            <a:r>
              <a:rPr lang="en-US" b="1" i="0" dirty="0">
                <a:solidFill>
                  <a:schemeClr val="tx1"/>
                </a:solidFill>
                <a:effectLst/>
                <a:latin typeface="Times New Roman" panose="02020603050405020304" pitchFamily="18" charset="0"/>
                <a:cs typeface="Times New Roman" panose="02020603050405020304" pitchFamily="18" charset="0"/>
              </a:rPr>
              <a:t>Image Dimensions:</a:t>
            </a:r>
            <a:endParaRPr lang="en-US" b="0" i="0" dirty="0">
              <a:solidFill>
                <a:schemeClr val="tx1"/>
              </a:solidFill>
              <a:effectLst/>
              <a:latin typeface="Times New Roman" panose="02020603050405020304" pitchFamily="18" charset="0"/>
              <a:cs typeface="Times New Roman" panose="02020603050405020304" pitchFamily="18" charset="0"/>
            </a:endParaRPr>
          </a:p>
          <a:p>
            <a:pPr algn="l">
              <a:buFont typeface="Arial" panose="020B0604020202020204" pitchFamily="34" charset="0"/>
              <a:buChar char="•"/>
            </a:pPr>
            <a:r>
              <a:rPr lang="en-US" b="0" i="0" dirty="0">
                <a:solidFill>
                  <a:schemeClr val="tx1"/>
                </a:solidFill>
                <a:effectLst/>
                <a:latin typeface="Times New Roman" panose="02020603050405020304" pitchFamily="18" charset="0"/>
                <a:cs typeface="Times New Roman" panose="02020603050405020304" pitchFamily="18" charset="0"/>
              </a:rPr>
              <a:t>Resize images to the dimensions they will be displayed. If your website only displays images at a maximum width of 800 pixels, there's no need to upload images that are 4000 pixels wide. Resize the images to the appropriate dimensions before saving.</a:t>
            </a:r>
          </a:p>
          <a:p>
            <a:pPr marL="0" indent="0">
              <a:buNone/>
            </a:pPr>
            <a:endParaRPr lang="en-IN"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6224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0E3E2A-E3DD-6492-9909-A7468B50C45F}"/>
              </a:ext>
            </a:extLst>
          </p:cNvPr>
          <p:cNvSpPr>
            <a:spLocks noGrp="1"/>
          </p:cNvSpPr>
          <p:nvPr>
            <p:ph idx="1"/>
          </p:nvPr>
        </p:nvSpPr>
        <p:spPr>
          <a:xfrm>
            <a:off x="677333" y="641838"/>
            <a:ext cx="9345898" cy="5598541"/>
          </a:xfrm>
        </p:spPr>
        <p:txBody>
          <a:bodyPr>
            <a:noAutofit/>
          </a:bodyPr>
          <a:lstStyle/>
          <a:p>
            <a:pPr algn="l">
              <a:buFont typeface="+mj-lt"/>
              <a:buAutoNum type="arabicPeriod" startAt="4"/>
            </a:pPr>
            <a:r>
              <a:rPr lang="en-US" b="1" i="0" dirty="0">
                <a:solidFill>
                  <a:schemeClr val="tx1"/>
                </a:solidFill>
                <a:effectLst/>
                <a:latin typeface="Times New Roman" panose="02020603050405020304" pitchFamily="18" charset="0"/>
                <a:cs typeface="Times New Roman" panose="02020603050405020304" pitchFamily="18" charset="0"/>
              </a:rPr>
              <a:t>Image Resolution:</a:t>
            </a:r>
            <a:endParaRPr lang="en-US" b="0" i="0" dirty="0">
              <a:solidFill>
                <a:schemeClr val="tx1"/>
              </a:solidFill>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Reduce the resolution to 72 DPI (dots per inch). For web display, a resolution of 72 DPI is sufficient. Higher resolutions are not necessary and increase file size without improving the on-screen quality.</a:t>
            </a:r>
          </a:p>
          <a:p>
            <a:pPr algn="l">
              <a:buFont typeface="+mj-lt"/>
              <a:buAutoNum type="arabicPeriod" startAt="4"/>
            </a:pPr>
            <a:r>
              <a:rPr lang="en-US" b="1" i="0" dirty="0">
                <a:solidFill>
                  <a:schemeClr val="tx1"/>
                </a:solidFill>
                <a:effectLst/>
                <a:latin typeface="Times New Roman" panose="02020603050405020304" pitchFamily="18" charset="0"/>
                <a:cs typeface="Times New Roman" panose="02020603050405020304" pitchFamily="18" charset="0"/>
              </a:rPr>
              <a:t>Image Cropping:</a:t>
            </a:r>
            <a:endParaRPr lang="en-US" b="0" i="0" dirty="0">
              <a:solidFill>
                <a:schemeClr val="tx1"/>
              </a:solidFill>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Crop unnecessary parts of the image. Removing unnecessary elements reduces file size. Ensure that the important content remains intact after cropping.</a:t>
            </a:r>
          </a:p>
          <a:p>
            <a:pPr algn="l">
              <a:buFont typeface="+mj-lt"/>
              <a:buAutoNum type="arabicPeriod" startAt="4"/>
            </a:pPr>
            <a:r>
              <a:rPr lang="en-US" b="1" i="0" dirty="0">
                <a:solidFill>
                  <a:schemeClr val="tx1"/>
                </a:solidFill>
                <a:effectLst/>
                <a:latin typeface="Times New Roman" panose="02020603050405020304" pitchFamily="18" charset="0"/>
                <a:cs typeface="Times New Roman" panose="02020603050405020304" pitchFamily="18" charset="0"/>
              </a:rPr>
              <a:t>Image Compression Tools:</a:t>
            </a:r>
            <a:endParaRPr lang="en-US" b="0" i="0" dirty="0">
              <a:solidFill>
                <a:schemeClr val="tx1"/>
              </a:solidFill>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Use image compression tools. There are online tools and software applications that can help you compress images further without sacrificing too much quality. Examples include </a:t>
            </a:r>
            <a:r>
              <a:rPr lang="en-US" sz="1800" b="0" i="0" dirty="0" err="1">
                <a:solidFill>
                  <a:schemeClr val="tx1"/>
                </a:solidFill>
                <a:effectLst/>
                <a:latin typeface="Times New Roman" panose="02020603050405020304" pitchFamily="18" charset="0"/>
                <a:cs typeface="Times New Roman" panose="02020603050405020304" pitchFamily="18" charset="0"/>
              </a:rPr>
              <a:t>TinyPNG</a:t>
            </a:r>
            <a:r>
              <a:rPr lang="en-US" sz="1800" b="0" i="0" dirty="0">
                <a:solidFill>
                  <a:schemeClr val="tx1"/>
                </a:solidFill>
                <a:effectLst/>
                <a:latin typeface="Times New Roman" panose="02020603050405020304" pitchFamily="18" charset="0"/>
                <a:cs typeface="Times New Roman" panose="02020603050405020304" pitchFamily="18" charset="0"/>
              </a:rPr>
              <a:t>, </a:t>
            </a:r>
            <a:r>
              <a:rPr lang="en-US" sz="1800" b="0" i="0" dirty="0" err="1">
                <a:solidFill>
                  <a:schemeClr val="tx1"/>
                </a:solidFill>
                <a:effectLst/>
                <a:latin typeface="Times New Roman" panose="02020603050405020304" pitchFamily="18" charset="0"/>
                <a:cs typeface="Times New Roman" panose="02020603050405020304" pitchFamily="18" charset="0"/>
              </a:rPr>
              <a:t>ImageOptim</a:t>
            </a:r>
            <a:r>
              <a:rPr lang="en-US" sz="1800" b="0" i="0" dirty="0">
                <a:solidFill>
                  <a:schemeClr val="tx1"/>
                </a:solidFill>
                <a:effectLst/>
                <a:latin typeface="Times New Roman" panose="02020603050405020304" pitchFamily="18" charset="0"/>
                <a:cs typeface="Times New Roman" panose="02020603050405020304" pitchFamily="18" charset="0"/>
              </a:rPr>
              <a:t>, and </a:t>
            </a:r>
            <a:r>
              <a:rPr lang="en-US" sz="1800" b="0" i="0" dirty="0" err="1">
                <a:solidFill>
                  <a:schemeClr val="tx1"/>
                </a:solidFill>
                <a:effectLst/>
                <a:latin typeface="Times New Roman" panose="02020603050405020304" pitchFamily="18" charset="0"/>
                <a:cs typeface="Times New Roman" panose="02020603050405020304" pitchFamily="18" charset="0"/>
              </a:rPr>
              <a:t>JPEGoptim</a:t>
            </a:r>
            <a:r>
              <a:rPr lang="en-US" sz="1800" b="0" i="0" dirty="0">
                <a:solidFill>
                  <a:schemeClr val="tx1"/>
                </a:solidFill>
                <a:effectLst/>
                <a:latin typeface="Times New Roman" panose="02020603050405020304" pitchFamily="18" charset="0"/>
                <a:cs typeface="Times New Roman" panose="02020603050405020304" pitchFamily="18" charset="0"/>
              </a:rPr>
              <a:t>.</a:t>
            </a:r>
          </a:p>
          <a:p>
            <a:pPr algn="l">
              <a:buFont typeface="+mj-lt"/>
              <a:buAutoNum type="arabicPeriod" startAt="4"/>
            </a:pPr>
            <a:r>
              <a:rPr lang="en-US" b="1" i="0" dirty="0">
                <a:solidFill>
                  <a:schemeClr val="tx1"/>
                </a:solidFill>
                <a:effectLst/>
                <a:latin typeface="Times New Roman" panose="02020603050405020304" pitchFamily="18" charset="0"/>
                <a:cs typeface="Times New Roman" panose="02020603050405020304" pitchFamily="18" charset="0"/>
              </a:rPr>
              <a:t>Minimize the Number of Colors:</a:t>
            </a:r>
            <a:endParaRPr lang="en-US" b="0" i="0" dirty="0">
              <a:solidFill>
                <a:schemeClr val="tx1"/>
              </a:solidFill>
              <a:effectLst/>
              <a:latin typeface="Times New Roman" panose="02020603050405020304" pitchFamily="18" charset="0"/>
              <a:cs typeface="Times New Roman" panose="02020603050405020304" pitchFamily="18" charset="0"/>
            </a:endParaRPr>
          </a:p>
          <a:p>
            <a:pPr lvl="1" algn="l">
              <a:buFont typeface="Arial" panose="020B0604020202020204" pitchFamily="34" charset="0"/>
              <a:buChar char="•"/>
            </a:pPr>
            <a:r>
              <a:rPr lang="en-US" sz="1800" b="0" i="0" dirty="0">
                <a:solidFill>
                  <a:schemeClr val="tx1"/>
                </a:solidFill>
                <a:effectLst/>
                <a:latin typeface="Times New Roman" panose="02020603050405020304" pitchFamily="18" charset="0"/>
                <a:cs typeface="Times New Roman" panose="02020603050405020304" pitchFamily="18" charset="0"/>
              </a:rPr>
              <a:t>Use an appropriate color mode. If your image doesn't require a wide range of colors, consider converting it to the Indexed Color mode (GIF) or reducing the number of colors in the palette (PNG-8).</a:t>
            </a:r>
          </a:p>
          <a:p>
            <a:endParaRPr lang="en-IN"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248206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633</TotalTime>
  <Words>6703</Words>
  <Application>Microsoft Office PowerPoint</Application>
  <PresentationFormat>Widescreen</PresentationFormat>
  <Paragraphs>361</Paragraphs>
  <Slides>42</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42</vt:i4>
      </vt:variant>
    </vt:vector>
  </HeadingPairs>
  <TitlesOfParts>
    <vt:vector size="53" baseType="lpstr">
      <vt:lpstr>Arial</vt:lpstr>
      <vt:lpstr>bookmania</vt:lpstr>
      <vt:lpstr>Courier New</vt:lpstr>
      <vt:lpstr>Google Sans</vt:lpstr>
      <vt:lpstr>Söhne</vt:lpstr>
      <vt:lpstr>Times New Roman</vt:lpstr>
      <vt:lpstr>Times New Roman </vt:lpstr>
      <vt:lpstr>Trebuchet MS</vt:lpstr>
      <vt:lpstr>Wingdings</vt:lpstr>
      <vt:lpstr>Wingdings 3</vt:lpstr>
      <vt:lpstr>Facet</vt:lpstr>
      <vt:lpstr>UNIT - 3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Color design and theory :</vt:lpstr>
      <vt:lpstr>PowerPoint Presentation</vt:lpstr>
      <vt:lpstr>PowerPoint Presentation</vt:lpstr>
      <vt:lpstr>Identify and apply the elements of design composition :</vt:lpstr>
      <vt:lpstr>PowerPoint Presentation</vt:lpstr>
      <vt:lpstr>PowerPoint Presentation</vt:lpstr>
      <vt:lpstr>Contrast &amp; balance :</vt:lpstr>
      <vt:lpstr>PowerPoint Presentation</vt:lpstr>
      <vt:lpstr>PowerPoint Presentation</vt:lpstr>
      <vt:lpstr>PowerPoint Presentation</vt:lpstr>
      <vt:lpstr>PowerPoint Presentation</vt:lpstr>
      <vt:lpstr>PowerPoint Presentation</vt:lpstr>
      <vt:lpstr>Emphasis ,proximity, patterns, line , shape, unity, color and typography :</vt:lpstr>
      <vt:lpstr>PowerPoint Presentation</vt:lpstr>
      <vt:lpstr>PowerPoint Presentation</vt:lpstr>
      <vt:lpstr>Creating JPG, GIF, SVG &amp; PNG images :</vt:lpstr>
      <vt:lpstr>PowerPoint Presentation</vt:lpstr>
      <vt:lpstr>PowerPoint Presentation</vt:lpstr>
      <vt:lpstr>PowerPoint Presentation</vt:lpstr>
      <vt:lpstr>Scanning and optimizing web images :</vt:lpstr>
      <vt:lpstr>PowerPoint Presentation</vt:lpstr>
      <vt:lpstr>PowerPoint Presentation</vt:lpstr>
      <vt:lpstr>PowerPoint Presentation</vt:lpstr>
      <vt:lpstr>Creating a color palette :</vt:lpstr>
      <vt:lpstr>PowerPoint Presentation</vt:lpstr>
      <vt:lpstr>PowerPoint Presentation</vt:lpstr>
      <vt:lpstr>PowerPoint Presentation</vt:lpstr>
      <vt:lpstr>Typography of web :</vt:lpstr>
      <vt:lpstr>PowerPoint Presentation</vt:lpstr>
      <vt:lpstr>PowerPoint Presentation</vt:lpstr>
      <vt:lpstr>Example CSS for Typography Styles: </vt:lpstr>
      <vt:lpstr>THANK -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- 3</dc:title>
  <dc:creator>Shruti Shinde</dc:creator>
  <cp:lastModifiedBy>SYSTEM2 GSIMR</cp:lastModifiedBy>
  <cp:revision>13</cp:revision>
  <dcterms:created xsi:type="dcterms:W3CDTF">2023-11-16T16:19:15Z</dcterms:created>
  <dcterms:modified xsi:type="dcterms:W3CDTF">2024-01-19T04:24:45Z</dcterms:modified>
</cp:coreProperties>
</file>