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090FBA48-7191-4F7D-ADE2-0301F0DB3CB8}" type="datetimeFigureOut">
              <a:rPr lang="en-IN" smtClean="0"/>
              <a:t>12-07-2023</a:t>
            </a:fld>
            <a:endParaRPr lang="en-IN"/>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IN"/>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4012209-0C95-4C6A-86B4-2C586D57E8BC}" type="slidenum">
              <a:rPr lang="en-IN" smtClean="0"/>
              <a:t>‹#›</a:t>
            </a:fld>
            <a:endParaRPr lang="en-IN"/>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62701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28672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2080578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83243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4089090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90FBA48-7191-4F7D-ADE2-0301F0DB3CB8}" type="datetimeFigureOut">
              <a:rPr lang="en-IN" smtClean="0"/>
              <a:t>12-07-2023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4070852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90FBA48-7191-4F7D-ADE2-0301F0DB3CB8}" type="datetimeFigureOut">
              <a:rPr lang="en-IN" smtClean="0"/>
              <a:t>12-07-2023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3560183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FBA48-7191-4F7D-ADE2-0301F0DB3CB8}" type="datetimeFigureOut">
              <a:rPr lang="en-IN" smtClean="0"/>
              <a:t>12-07-2023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3694841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FBA48-7191-4F7D-ADE2-0301F0DB3CB8}" type="datetimeFigureOut">
              <a:rPr lang="en-IN" smtClean="0"/>
              <a:t>12-07-2023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199084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FBA48-7191-4F7D-ADE2-0301F0DB3CB8}" type="datetimeFigureOut">
              <a:rPr lang="en-IN" smtClean="0"/>
              <a:t>12-07-2023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106234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0FBA48-7191-4F7D-ADE2-0301F0DB3CB8}" type="datetimeFigureOut">
              <a:rPr lang="en-IN" smtClean="0"/>
              <a:t>12-07-2023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3536967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246488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0FBA48-7191-4F7D-ADE2-0301F0DB3CB8}" type="datetimeFigureOut">
              <a:rPr lang="en-IN" smtClean="0"/>
              <a:t>12-07-2023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4264124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0FBA48-7191-4F7D-ADE2-0301F0DB3CB8}" type="datetimeFigureOut">
              <a:rPr lang="en-IN" smtClean="0"/>
              <a:t>12-07-2023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346940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FBA48-7191-4F7D-ADE2-0301F0DB3CB8}" type="datetimeFigureOut">
              <a:rPr lang="en-IN" smtClean="0"/>
              <a:t>12-07-2023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1308064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2698576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0FBA48-7191-4F7D-ADE2-0301F0DB3CB8}" type="datetimeFigureOut">
              <a:rPr lang="en-IN" smtClean="0"/>
              <a:t>12-07-2023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4012209-0C95-4C6A-86B4-2C586D57E8BC}" type="slidenum">
              <a:rPr lang="en-IN" smtClean="0"/>
              <a:t>‹#›</a:t>
            </a:fld>
            <a:endParaRPr lang="en-IN"/>
          </a:p>
        </p:txBody>
      </p:sp>
    </p:spTree>
    <p:extLst>
      <p:ext uri="{BB962C8B-B14F-4D97-AF65-F5344CB8AC3E}">
        <p14:creationId xmlns:p14="http://schemas.microsoft.com/office/powerpoint/2010/main" val="208842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090FBA48-7191-4F7D-ADE2-0301F0DB3CB8}" type="datetimeFigureOut">
              <a:rPr lang="en-IN" smtClean="0"/>
              <a:t>12-07-2023</a:t>
            </a:fld>
            <a:endParaRPr lang="en-IN"/>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E4012209-0C95-4C6A-86B4-2C586D57E8BC}" type="slidenum">
              <a:rPr lang="en-IN" smtClean="0"/>
              <a:t>‹#›</a:t>
            </a:fld>
            <a:endParaRPr lang="en-IN"/>
          </a:p>
        </p:txBody>
      </p:sp>
    </p:spTree>
    <p:extLst>
      <p:ext uri="{BB962C8B-B14F-4D97-AF65-F5344CB8AC3E}">
        <p14:creationId xmlns:p14="http://schemas.microsoft.com/office/powerpoint/2010/main" val="2064770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9FBED-BB5A-DC1F-C371-BE6E65E0E1AF}"/>
              </a:ext>
            </a:extLst>
          </p:cNvPr>
          <p:cNvSpPr>
            <a:spLocks noGrp="1"/>
          </p:cNvSpPr>
          <p:nvPr>
            <p:ph type="ctrTitle"/>
          </p:nvPr>
        </p:nvSpPr>
        <p:spPr>
          <a:xfrm rot="21420000">
            <a:off x="486710" y="673248"/>
            <a:ext cx="10159956" cy="2766528"/>
          </a:xfrm>
        </p:spPr>
        <p:txBody>
          <a:bodyPr>
            <a:normAutofit/>
          </a:bodyPr>
          <a:lstStyle/>
          <a:p>
            <a:pPr algn="ctr"/>
            <a:r>
              <a:rPr lang="en-US" sz="4400" dirty="0">
                <a:latin typeface="Times New Roman" panose="02020603050405020304" pitchFamily="18" charset="0"/>
                <a:cs typeface="Times New Roman" panose="02020603050405020304" pitchFamily="18" charset="0"/>
              </a:rPr>
              <a:t>Unit-3 Training &amp;Development</a:t>
            </a:r>
            <a:endParaRPr lang="en-IN"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0444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84DA4-0801-05EE-FADD-81226BCB8016}"/>
              </a:ext>
            </a:extLst>
          </p:cNvPr>
          <p:cNvSpPr>
            <a:spLocks noGrp="1"/>
          </p:cNvSpPr>
          <p:nvPr>
            <p:ph type="title"/>
          </p:nvPr>
        </p:nvSpPr>
        <p:spPr/>
        <p:txBody>
          <a:bodyPr>
            <a:normAutofit fontScale="90000"/>
          </a:bodyPr>
          <a:lstStyle/>
          <a:p>
            <a:r>
              <a:rPr lang="en-IN" b="1" i="0" dirty="0">
                <a:solidFill>
                  <a:srgbClr val="C00000"/>
                </a:solidFill>
                <a:effectLst/>
                <a:latin typeface="roboto" panose="02000000000000000000" pitchFamily="2" charset="0"/>
              </a:rPr>
              <a:t>Types of training evaluation</a:t>
            </a:r>
            <a:br>
              <a:rPr lang="en-IN" b="1" i="0" dirty="0">
                <a:solidFill>
                  <a:srgbClr val="000000"/>
                </a:solidFill>
                <a:effectLst/>
                <a:latin typeface="roboto" panose="02000000000000000000" pitchFamily="2" charset="0"/>
              </a:rPr>
            </a:br>
            <a:endParaRPr lang="en-IN" dirty="0"/>
          </a:p>
        </p:txBody>
      </p:sp>
      <p:sp>
        <p:nvSpPr>
          <p:cNvPr id="3" name="Content Placeholder 2">
            <a:extLst>
              <a:ext uri="{FF2B5EF4-FFF2-40B4-BE49-F238E27FC236}">
                <a16:creationId xmlns:a16="http://schemas.microsoft.com/office/drawing/2014/main" id="{99AC231C-316D-6151-F9C4-19A197953C2A}"/>
              </a:ext>
            </a:extLst>
          </p:cNvPr>
          <p:cNvSpPr>
            <a:spLocks noGrp="1"/>
          </p:cNvSpPr>
          <p:nvPr>
            <p:ph sz="quarter" idx="13"/>
          </p:nvPr>
        </p:nvSpPr>
        <p:spPr/>
        <p:txBody>
          <a:bodyPr>
            <a:normAutofit fontScale="85000" lnSpcReduction="20000"/>
          </a:bodyPr>
          <a:lstStyle/>
          <a:p>
            <a:pPr algn="just">
              <a:buFont typeface="Arial" panose="020B0604020202020204" pitchFamily="34" charset="0"/>
              <a:buChar char="•"/>
            </a:pPr>
            <a:r>
              <a:rPr lang="en-US" b="1" i="0" dirty="0">
                <a:solidFill>
                  <a:srgbClr val="222222"/>
                </a:solidFill>
                <a:effectLst/>
                <a:latin typeface="Times New Roman" panose="02020603050405020304" pitchFamily="18" charset="0"/>
                <a:cs typeface="Times New Roman" panose="02020603050405020304" pitchFamily="18" charset="0"/>
              </a:rPr>
              <a:t>Formative evaluation </a:t>
            </a:r>
            <a:r>
              <a:rPr lang="en-US" b="0" i="0" dirty="0">
                <a:solidFill>
                  <a:srgbClr val="222222"/>
                </a:solidFill>
                <a:effectLst/>
                <a:latin typeface="Times New Roman" panose="02020603050405020304" pitchFamily="18" charset="0"/>
                <a:cs typeface="Times New Roman" panose="02020603050405020304" pitchFamily="18" charset="0"/>
              </a:rPr>
              <a:t>– This type of training evaluation offers feedback to the developer and designer of the program so that they can know whether the course meets the requirements of its target audience.</a:t>
            </a:r>
          </a:p>
          <a:p>
            <a:pPr algn="just">
              <a:buFont typeface="Arial" panose="020B0604020202020204" pitchFamily="34" charset="0"/>
              <a:buChar char="•"/>
            </a:pPr>
            <a:r>
              <a:rPr lang="en-US" b="1" i="0" dirty="0">
                <a:solidFill>
                  <a:srgbClr val="222222"/>
                </a:solidFill>
                <a:effectLst/>
                <a:latin typeface="Times New Roman" panose="02020603050405020304" pitchFamily="18" charset="0"/>
                <a:cs typeface="Times New Roman" panose="02020603050405020304" pitchFamily="18" charset="0"/>
              </a:rPr>
              <a:t>Process evaluation</a:t>
            </a:r>
            <a:r>
              <a:rPr lang="en-US" b="0" i="0" dirty="0">
                <a:solidFill>
                  <a:srgbClr val="222222"/>
                </a:solidFill>
                <a:effectLst/>
                <a:latin typeface="Times New Roman" panose="02020603050405020304" pitchFamily="18" charset="0"/>
                <a:cs typeface="Times New Roman" panose="02020603050405020304" pitchFamily="18" charset="0"/>
              </a:rPr>
              <a:t>– This type of training evaluation deals in information related to events occurred during training. It is about imparting and receiving feedback verbally.</a:t>
            </a:r>
          </a:p>
          <a:p>
            <a:pPr algn="just">
              <a:buFont typeface="Arial" panose="020B0604020202020204" pitchFamily="34" charset="0"/>
              <a:buChar char="•"/>
            </a:pPr>
            <a:r>
              <a:rPr lang="en-US" b="1" i="0" dirty="0">
                <a:solidFill>
                  <a:srgbClr val="222222"/>
                </a:solidFill>
                <a:effectLst/>
                <a:latin typeface="Times New Roman" panose="02020603050405020304" pitchFamily="18" charset="0"/>
                <a:cs typeface="Times New Roman" panose="02020603050405020304" pitchFamily="18" charset="0"/>
              </a:rPr>
              <a:t>Outcome evaluation </a:t>
            </a:r>
            <a:r>
              <a:rPr lang="en-US" b="0" i="0" dirty="0">
                <a:solidFill>
                  <a:srgbClr val="222222"/>
                </a:solidFill>
                <a:effectLst/>
                <a:latin typeface="Times New Roman" panose="02020603050405020304" pitchFamily="18" charset="0"/>
                <a:cs typeface="Times New Roman" panose="02020603050405020304" pitchFamily="18" charset="0"/>
              </a:rPr>
              <a:t>– This type of training evaluation determines whether results were achieved after applying new skills and know-how.</a:t>
            </a:r>
          </a:p>
          <a:p>
            <a:pPr algn="just">
              <a:buFont typeface="Arial" panose="020B0604020202020204" pitchFamily="34" charset="0"/>
              <a:buChar char="•"/>
            </a:pPr>
            <a:r>
              <a:rPr lang="en-US" b="1" i="0" dirty="0">
                <a:solidFill>
                  <a:srgbClr val="222222"/>
                </a:solidFill>
                <a:effectLst/>
                <a:latin typeface="Times New Roman" panose="02020603050405020304" pitchFamily="18" charset="0"/>
                <a:cs typeface="Times New Roman" panose="02020603050405020304" pitchFamily="18" charset="0"/>
              </a:rPr>
              <a:t>Impact evaluation </a:t>
            </a:r>
            <a:r>
              <a:rPr lang="en-US" b="0" i="0" dirty="0">
                <a:solidFill>
                  <a:srgbClr val="222222"/>
                </a:solidFill>
                <a:effectLst/>
                <a:latin typeface="Times New Roman" panose="02020603050405020304" pitchFamily="18" charset="0"/>
                <a:cs typeface="Times New Roman" panose="02020603050405020304" pitchFamily="18" charset="0"/>
              </a:rPr>
              <a:t>– This type of training evaluation deals with the impact of the training on the strategic goals of a company.</a:t>
            </a:r>
          </a:p>
          <a:p>
            <a:endParaRPr lang="en-IN" dirty="0"/>
          </a:p>
        </p:txBody>
      </p:sp>
    </p:spTree>
    <p:extLst>
      <p:ext uri="{BB962C8B-B14F-4D97-AF65-F5344CB8AC3E}">
        <p14:creationId xmlns:p14="http://schemas.microsoft.com/office/powerpoint/2010/main" val="234354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913C-CBA8-6DF5-3030-E73057E9517A}"/>
              </a:ext>
            </a:extLst>
          </p:cNvPr>
          <p:cNvSpPr>
            <a:spLocks noGrp="1"/>
          </p:cNvSpPr>
          <p:nvPr>
            <p:ph type="title"/>
          </p:nvPr>
        </p:nvSpPr>
        <p:spPr>
          <a:xfrm>
            <a:off x="685801" y="1"/>
            <a:ext cx="10396882" cy="704850"/>
          </a:xfrm>
        </p:spPr>
        <p:txBody>
          <a:bodyPr>
            <a:normAutofit/>
          </a:bodyPr>
          <a:lstStyle/>
          <a:p>
            <a:r>
              <a:rPr lang="en-US" sz="3600" dirty="0"/>
              <a:t>Case study</a:t>
            </a:r>
            <a:endParaRPr lang="en-IN" sz="3600" dirty="0"/>
          </a:p>
        </p:txBody>
      </p:sp>
      <p:sp>
        <p:nvSpPr>
          <p:cNvPr id="3" name="Content Placeholder 2">
            <a:extLst>
              <a:ext uri="{FF2B5EF4-FFF2-40B4-BE49-F238E27FC236}">
                <a16:creationId xmlns:a16="http://schemas.microsoft.com/office/drawing/2014/main" id="{C5AA4FB3-D89F-8BE4-4F2E-9A3F1E797EE5}"/>
              </a:ext>
            </a:extLst>
          </p:cNvPr>
          <p:cNvSpPr>
            <a:spLocks noGrp="1"/>
          </p:cNvSpPr>
          <p:nvPr>
            <p:ph sz="quarter" idx="13"/>
          </p:nvPr>
        </p:nvSpPr>
        <p:spPr>
          <a:xfrm>
            <a:off x="685800" y="504826"/>
            <a:ext cx="10394707" cy="4869760"/>
          </a:xfrm>
        </p:spPr>
        <p:txBody>
          <a:bodyPr>
            <a:noAutofit/>
          </a:bodyPr>
          <a:lstStyle/>
          <a:p>
            <a:r>
              <a:rPr lang="en-US" sz="1600" dirty="0">
                <a:latin typeface="Times New Roman" panose="02020603050405020304" pitchFamily="18" charset="0"/>
                <a:cs typeface="Times New Roman" panose="02020603050405020304" pitchFamily="18" charset="0"/>
              </a:rPr>
              <a:t>In Mahindra &amp; Mahindra the training for the executive level is mainly conceptual level training called Ascent. It is a six day training imparted in two parts of three days each with some gap in between. The focus of Ascent is on the concepts of industrial intricate functions. Apart from this, there is a one day program me called MGTP which consists of technical training covering the need of manufacturing system, supplies module and certain question answer sessions. The training for staff level is called Stride. It is also a six day training program conducted in two parts of three days each focusing on the conceptual skills of the staff level. This is the main training program for the staff. The training program for the workers level mainly comprises of developmental and behavioral programs with stress on self maintenance, moral values and some modules on the work stress and hygiene, safety, etc. all the workers are supposed to undergo these programs . The feedback is in the form of individual talk with the HR personnel. They are asked to fill in a form, of individual talk with the HR personnel. They are asked to fill in the form, in the course of discussion, regarding the training. This is then evaluated. As such, there is no standard feedback system.</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912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6D31E-6594-5A17-7970-84F96A65B552}"/>
              </a:ext>
            </a:extLst>
          </p:cNvPr>
          <p:cNvSpPr>
            <a:spLocks noGrp="1"/>
          </p:cNvSpPr>
          <p:nvPr>
            <p:ph type="title"/>
          </p:nvPr>
        </p:nvSpPr>
        <p:spPr/>
        <p:txBody>
          <a:bodyPr/>
          <a:lstStyle/>
          <a:p>
            <a:r>
              <a:rPr lang="en-US" dirty="0"/>
              <a:t>Questions</a:t>
            </a:r>
            <a:endParaRPr lang="en-IN" dirty="0"/>
          </a:p>
        </p:txBody>
      </p:sp>
      <p:sp>
        <p:nvSpPr>
          <p:cNvPr id="3" name="Content Placeholder 2">
            <a:extLst>
              <a:ext uri="{FF2B5EF4-FFF2-40B4-BE49-F238E27FC236}">
                <a16:creationId xmlns:a16="http://schemas.microsoft.com/office/drawing/2014/main" id="{9008206F-5901-B391-E870-CE2134614697}"/>
              </a:ext>
            </a:extLst>
          </p:cNvPr>
          <p:cNvSpPr>
            <a:spLocks noGrp="1"/>
          </p:cNvSpPr>
          <p:nvPr>
            <p:ph sz="quarter" idx="13"/>
          </p:nvPr>
        </p:nvSpPr>
        <p:spPr/>
        <p:txBody>
          <a:bodyPr>
            <a:normAutofit/>
          </a:bodyPr>
          <a:lstStyle/>
          <a:p>
            <a:r>
              <a:rPr lang="en-US" sz="2800" dirty="0">
                <a:latin typeface="Times New Roman" panose="02020603050405020304" pitchFamily="18" charset="0"/>
                <a:cs typeface="Times New Roman" panose="02020603050405020304" pitchFamily="18" charset="0"/>
              </a:rPr>
              <a:t>1. Analyze training at Mahindra &amp; Mahindra. How can you improve the training effort further?</a:t>
            </a:r>
          </a:p>
          <a:p>
            <a:r>
              <a:rPr lang="en-US" sz="2800" dirty="0">
                <a:latin typeface="Times New Roman" panose="02020603050405020304" pitchFamily="18" charset="0"/>
                <a:cs typeface="Times New Roman" panose="02020603050405020304" pitchFamily="18" charset="0"/>
              </a:rPr>
              <a:t> 2. This case is an excellent example of “Efficient training Need Assessment.” Discuss</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9336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124E1-3DEE-ACE5-44CE-E2C8A0D6FDE7}"/>
              </a:ext>
            </a:extLst>
          </p:cNvPr>
          <p:cNvSpPr>
            <a:spLocks noGrp="1"/>
          </p:cNvSpPr>
          <p:nvPr>
            <p:ph type="title"/>
          </p:nvPr>
        </p:nvSpPr>
        <p:spPr/>
        <p:txBody>
          <a:bodyPr/>
          <a:lstStyle/>
          <a:p>
            <a:r>
              <a:rPr lang="en-US" dirty="0"/>
              <a:t>Definition of Training</a:t>
            </a:r>
            <a:endParaRPr lang="en-IN" dirty="0"/>
          </a:p>
        </p:txBody>
      </p:sp>
      <p:sp>
        <p:nvSpPr>
          <p:cNvPr id="3" name="Content Placeholder 2">
            <a:extLst>
              <a:ext uri="{FF2B5EF4-FFF2-40B4-BE49-F238E27FC236}">
                <a16:creationId xmlns:a16="http://schemas.microsoft.com/office/drawing/2014/main" id="{5B65309C-A350-90FB-F819-A81CFF2F60FB}"/>
              </a:ext>
            </a:extLst>
          </p:cNvPr>
          <p:cNvSpPr>
            <a:spLocks noGrp="1"/>
          </p:cNvSpPr>
          <p:nvPr>
            <p:ph sz="quarter" idx="13"/>
          </p:nvPr>
        </p:nvSpPr>
        <p:spPr/>
        <p:txBody>
          <a:bodyPr>
            <a:normAutofit/>
          </a:bodyPr>
          <a:lstStyle/>
          <a:p>
            <a:r>
              <a:rPr lang="en-US" sz="3200" dirty="0">
                <a:latin typeface="Times New Roman" panose="02020603050405020304" pitchFamily="18" charset="0"/>
                <a:cs typeface="Times New Roman" panose="02020603050405020304" pitchFamily="18" charset="0"/>
              </a:rPr>
              <a:t>“Training is the act of increasing the knowledge and skills of an employee for doing a particular job” – Edwin B. </a:t>
            </a:r>
            <a:r>
              <a:rPr lang="en-US" sz="3200" dirty="0" err="1">
                <a:latin typeface="Times New Roman" panose="02020603050405020304" pitchFamily="18" charset="0"/>
                <a:cs typeface="Times New Roman" panose="02020603050405020304" pitchFamily="18" charset="0"/>
              </a:rPr>
              <a:t>Flippo</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579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22FA-C49C-9FDC-57F9-5D55DEA8E4E1}"/>
              </a:ext>
            </a:extLst>
          </p:cNvPr>
          <p:cNvSpPr>
            <a:spLocks noGrp="1"/>
          </p:cNvSpPr>
          <p:nvPr>
            <p:ph type="title"/>
          </p:nvPr>
        </p:nvSpPr>
        <p:spPr>
          <a:xfrm>
            <a:off x="685801" y="685801"/>
            <a:ext cx="10396882" cy="1019176"/>
          </a:xfrm>
        </p:spPr>
        <p:txBody>
          <a:bodyPr/>
          <a:lstStyle/>
          <a:p>
            <a:r>
              <a:rPr lang="en-US" dirty="0"/>
              <a:t>Training process</a:t>
            </a:r>
            <a:endParaRPr lang="en-IN" dirty="0"/>
          </a:p>
        </p:txBody>
      </p:sp>
      <p:sp>
        <p:nvSpPr>
          <p:cNvPr id="3" name="Content Placeholder 2">
            <a:extLst>
              <a:ext uri="{FF2B5EF4-FFF2-40B4-BE49-F238E27FC236}">
                <a16:creationId xmlns:a16="http://schemas.microsoft.com/office/drawing/2014/main" id="{E0C77BB6-1639-3AE7-6F0F-8E567090AD81}"/>
              </a:ext>
            </a:extLst>
          </p:cNvPr>
          <p:cNvSpPr>
            <a:spLocks noGrp="1"/>
          </p:cNvSpPr>
          <p:nvPr>
            <p:ph sz="quarter" idx="13"/>
          </p:nvPr>
        </p:nvSpPr>
        <p:spPr>
          <a:xfrm>
            <a:off x="685800" y="1524000"/>
            <a:ext cx="10394707" cy="3850586"/>
          </a:xfrm>
        </p:spPr>
        <p:txBody>
          <a:bodyPr>
            <a:normAutofit/>
          </a:bodyPr>
          <a:lstStyle/>
          <a:p>
            <a:r>
              <a:rPr lang="en-US" sz="2400" dirty="0">
                <a:latin typeface="Times New Roman" panose="02020603050405020304" pitchFamily="18" charset="0"/>
                <a:cs typeface="Times New Roman" panose="02020603050405020304" pitchFamily="18" charset="0"/>
              </a:rPr>
              <a:t>Identifying training needs analysis</a:t>
            </a:r>
          </a:p>
          <a:p>
            <a:r>
              <a:rPr lang="en-US" sz="2400" dirty="0">
                <a:latin typeface="Times New Roman" panose="02020603050405020304" pitchFamily="18" charset="0"/>
                <a:cs typeface="Times New Roman" panose="02020603050405020304" pitchFamily="18" charset="0"/>
              </a:rPr>
              <a:t>Determining training goals and objectives</a:t>
            </a:r>
          </a:p>
          <a:p>
            <a:r>
              <a:rPr lang="en-US" sz="2400" dirty="0">
                <a:latin typeface="Times New Roman" panose="02020603050405020304" pitchFamily="18" charset="0"/>
                <a:cs typeface="Times New Roman" panose="02020603050405020304" pitchFamily="18" charset="0"/>
              </a:rPr>
              <a:t>Designing</a:t>
            </a:r>
          </a:p>
          <a:p>
            <a:r>
              <a:rPr lang="en-US" sz="2400" dirty="0">
                <a:latin typeface="Times New Roman" panose="02020603050405020304" pitchFamily="18" charset="0"/>
                <a:cs typeface="Times New Roman" panose="02020603050405020304" pitchFamily="18" charset="0"/>
              </a:rPr>
              <a:t>Implementation</a:t>
            </a:r>
          </a:p>
          <a:p>
            <a:r>
              <a:rPr lang="en-US" sz="2400" dirty="0">
                <a:latin typeface="Times New Roman" panose="02020603050405020304" pitchFamily="18" charset="0"/>
                <a:cs typeface="Times New Roman" panose="02020603050405020304" pitchFamily="18" charset="0"/>
              </a:rPr>
              <a:t>Evaluation</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578EC13-C795-FB15-CE6A-7974DAAAB6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6296" y="3104666"/>
            <a:ext cx="4204154" cy="2362200"/>
          </a:xfrm>
          <a:prstGeom prst="rect">
            <a:avLst/>
          </a:prstGeom>
        </p:spPr>
      </p:pic>
    </p:spTree>
    <p:extLst>
      <p:ext uri="{BB962C8B-B14F-4D97-AF65-F5344CB8AC3E}">
        <p14:creationId xmlns:p14="http://schemas.microsoft.com/office/powerpoint/2010/main" val="1875221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2F1E-9422-F091-40E9-6C4CADDB03E2}"/>
              </a:ext>
            </a:extLst>
          </p:cNvPr>
          <p:cNvSpPr>
            <a:spLocks noGrp="1"/>
          </p:cNvSpPr>
          <p:nvPr>
            <p:ph type="title"/>
          </p:nvPr>
        </p:nvSpPr>
        <p:spPr>
          <a:xfrm>
            <a:off x="685800" y="685800"/>
            <a:ext cx="10396882" cy="1151965"/>
          </a:xfrm>
        </p:spPr>
        <p:txBody>
          <a:bodyPr/>
          <a:lstStyle/>
          <a:p>
            <a:r>
              <a:rPr lang="en-US" dirty="0"/>
              <a:t>Training Process</a:t>
            </a:r>
            <a:endParaRPr lang="en-IN" dirty="0"/>
          </a:p>
        </p:txBody>
      </p:sp>
      <p:sp>
        <p:nvSpPr>
          <p:cNvPr id="3" name="Content Placeholder 2">
            <a:extLst>
              <a:ext uri="{FF2B5EF4-FFF2-40B4-BE49-F238E27FC236}">
                <a16:creationId xmlns:a16="http://schemas.microsoft.com/office/drawing/2014/main" id="{CCE02B04-2157-5BE0-75D2-D0B58061E027}"/>
              </a:ext>
            </a:extLst>
          </p:cNvPr>
          <p:cNvSpPr>
            <a:spLocks noGrp="1"/>
          </p:cNvSpPr>
          <p:nvPr>
            <p:ph sz="quarter" idx="13"/>
          </p:nvPr>
        </p:nvSpPr>
        <p:spPr>
          <a:xfrm>
            <a:off x="685800" y="1085850"/>
            <a:ext cx="10394707" cy="4288736"/>
          </a:xfrm>
        </p:spPr>
        <p:txBody>
          <a:bodyPr>
            <a:normAutofit/>
          </a:bodyPr>
          <a:lstStyle/>
          <a:p>
            <a:r>
              <a:rPr lang="en-US" sz="2400" b="1" dirty="0">
                <a:latin typeface="Times New Roman" panose="02020603050405020304" pitchFamily="18" charset="0"/>
                <a:cs typeface="Times New Roman" panose="02020603050405020304" pitchFamily="18" charset="0"/>
              </a:rPr>
              <a:t>Identifying Training Needs Analysis</a:t>
            </a:r>
          </a:p>
          <a:p>
            <a:pPr marL="0" indent="0">
              <a:buNone/>
            </a:pPr>
            <a:r>
              <a:rPr lang="en-US" sz="2400" dirty="0">
                <a:latin typeface="Times New Roman" panose="02020603050405020304" pitchFamily="18" charset="0"/>
                <a:cs typeface="Times New Roman" panose="02020603050405020304" pitchFamily="18" charset="0"/>
              </a:rPr>
              <a:t>                1) Organization Analysis</a:t>
            </a:r>
          </a:p>
          <a:p>
            <a:pPr marL="0" indent="0">
              <a:buNone/>
            </a:pPr>
            <a:r>
              <a:rPr lang="en-US" sz="2400" dirty="0">
                <a:latin typeface="Times New Roman" panose="02020603050405020304" pitchFamily="18" charset="0"/>
                <a:cs typeface="Times New Roman" panose="02020603050405020304" pitchFamily="18" charset="0"/>
              </a:rPr>
              <a:t>                2) Task analysis</a:t>
            </a:r>
          </a:p>
          <a:p>
            <a:pPr marL="0" indent="0">
              <a:buNone/>
            </a:pPr>
            <a:r>
              <a:rPr lang="en-US" sz="2400" dirty="0">
                <a:latin typeface="Times New Roman" panose="02020603050405020304" pitchFamily="18" charset="0"/>
                <a:cs typeface="Times New Roman" panose="02020603050405020304" pitchFamily="18" charset="0"/>
              </a:rPr>
              <a:t>                3) Individual analysis</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5CF8A79-A1F3-D0CD-0B4A-E50DBE8F05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4650" y="2714506"/>
            <a:ext cx="4238625" cy="2485660"/>
          </a:xfrm>
          <a:prstGeom prst="rect">
            <a:avLst/>
          </a:prstGeom>
        </p:spPr>
      </p:pic>
    </p:spTree>
    <p:extLst>
      <p:ext uri="{BB962C8B-B14F-4D97-AF65-F5344CB8AC3E}">
        <p14:creationId xmlns:p14="http://schemas.microsoft.com/office/powerpoint/2010/main" val="909840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2ED9-4391-6EC1-A76D-73D50E41000D}"/>
              </a:ext>
            </a:extLst>
          </p:cNvPr>
          <p:cNvSpPr>
            <a:spLocks noGrp="1"/>
          </p:cNvSpPr>
          <p:nvPr>
            <p:ph type="title"/>
          </p:nvPr>
        </p:nvSpPr>
        <p:spPr/>
        <p:txBody>
          <a:bodyPr/>
          <a:lstStyle/>
          <a:p>
            <a:r>
              <a:rPr lang="en-US" dirty="0"/>
              <a:t>Training Process</a:t>
            </a:r>
            <a:endParaRPr lang="en-IN" dirty="0"/>
          </a:p>
        </p:txBody>
      </p:sp>
      <p:sp>
        <p:nvSpPr>
          <p:cNvPr id="3" name="Content Placeholder 2">
            <a:extLst>
              <a:ext uri="{FF2B5EF4-FFF2-40B4-BE49-F238E27FC236}">
                <a16:creationId xmlns:a16="http://schemas.microsoft.com/office/drawing/2014/main" id="{46398A24-6E5B-3529-D5AF-12DB28694885}"/>
              </a:ext>
            </a:extLst>
          </p:cNvPr>
          <p:cNvSpPr>
            <a:spLocks noGrp="1"/>
          </p:cNvSpPr>
          <p:nvPr>
            <p:ph sz="quarter" idx="13"/>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Determining  training goals &amp; Objectives</a:t>
            </a:r>
          </a:p>
          <a:p>
            <a:r>
              <a:rPr lang="en-US" dirty="0">
                <a:latin typeface="Times New Roman" panose="02020603050405020304" pitchFamily="18" charset="0"/>
                <a:cs typeface="Times New Roman" panose="02020603050405020304" pitchFamily="18" charset="0"/>
              </a:rPr>
              <a:t>Designing</a:t>
            </a:r>
          </a:p>
          <a:p>
            <a:pPr marL="0" indent="0">
              <a:buNone/>
            </a:pPr>
            <a:r>
              <a:rPr lang="en-US" dirty="0"/>
              <a:t>                        </a:t>
            </a:r>
            <a:r>
              <a:rPr lang="en-US" dirty="0">
                <a:latin typeface="Times New Roman" panose="02020603050405020304" pitchFamily="18" charset="0"/>
                <a:cs typeface="Times New Roman" panose="02020603050405020304" pitchFamily="18" charset="0"/>
              </a:rPr>
              <a:t>1) Trainees</a:t>
            </a:r>
          </a:p>
          <a:p>
            <a:pPr marL="0" indent="0">
              <a:buNone/>
            </a:pPr>
            <a:r>
              <a:rPr lang="en-US" dirty="0">
                <a:latin typeface="Times New Roman" panose="02020603050405020304" pitchFamily="18" charset="0"/>
                <a:cs typeface="Times New Roman" panose="02020603050405020304" pitchFamily="18" charset="0"/>
              </a:rPr>
              <a:t>                  2) Trainers</a:t>
            </a:r>
          </a:p>
          <a:p>
            <a:pPr marL="0" indent="0">
              <a:buNone/>
            </a:pPr>
            <a:r>
              <a:rPr lang="en-US" dirty="0">
                <a:latin typeface="Times New Roman" panose="02020603050405020304" pitchFamily="18" charset="0"/>
                <a:cs typeface="Times New Roman" panose="02020603050405020304" pitchFamily="18" charset="0"/>
              </a:rPr>
              <a:t>                  3) Methods</a:t>
            </a:r>
          </a:p>
          <a:p>
            <a:pPr marL="0" indent="0">
              <a:buNone/>
            </a:pPr>
            <a:r>
              <a:rPr lang="en-US" dirty="0">
                <a:latin typeface="Times New Roman" panose="02020603050405020304" pitchFamily="18" charset="0"/>
                <a:cs typeface="Times New Roman" panose="02020603050405020304" pitchFamily="18" charset="0"/>
              </a:rPr>
              <a:t>                  4) Locations</a:t>
            </a:r>
          </a:p>
          <a:p>
            <a:r>
              <a:rPr lang="en-US" dirty="0">
                <a:latin typeface="Times New Roman" panose="02020603050405020304" pitchFamily="18" charset="0"/>
                <a:cs typeface="Times New Roman" panose="02020603050405020304" pitchFamily="18" charset="0"/>
              </a:rPr>
              <a:t>Implementation</a:t>
            </a:r>
          </a:p>
          <a:p>
            <a:pPr marL="0" indent="0">
              <a:buNone/>
            </a:pPr>
            <a:r>
              <a:rPr lang="en-US" dirty="0"/>
              <a:t>                   </a:t>
            </a:r>
            <a:endParaRPr lang="en-IN" dirty="0"/>
          </a:p>
        </p:txBody>
      </p:sp>
    </p:spTree>
    <p:extLst>
      <p:ext uri="{BB962C8B-B14F-4D97-AF65-F5344CB8AC3E}">
        <p14:creationId xmlns:p14="http://schemas.microsoft.com/office/powerpoint/2010/main" val="1238760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C29B-96FA-3812-A994-09B1B08E876B}"/>
              </a:ext>
            </a:extLst>
          </p:cNvPr>
          <p:cNvSpPr>
            <a:spLocks noGrp="1"/>
          </p:cNvSpPr>
          <p:nvPr>
            <p:ph type="title"/>
          </p:nvPr>
        </p:nvSpPr>
        <p:spPr/>
        <p:txBody>
          <a:bodyPr/>
          <a:lstStyle/>
          <a:p>
            <a:r>
              <a:rPr lang="en-US" dirty="0"/>
              <a:t>Training process</a:t>
            </a:r>
            <a:endParaRPr lang="en-IN" dirty="0"/>
          </a:p>
        </p:txBody>
      </p:sp>
      <p:sp>
        <p:nvSpPr>
          <p:cNvPr id="3" name="Content Placeholder 2">
            <a:extLst>
              <a:ext uri="{FF2B5EF4-FFF2-40B4-BE49-F238E27FC236}">
                <a16:creationId xmlns:a16="http://schemas.microsoft.com/office/drawing/2014/main" id="{497AC168-733B-79E2-BB78-3AD2D516D74D}"/>
              </a:ext>
            </a:extLst>
          </p:cNvPr>
          <p:cNvSpPr>
            <a:spLocks noGrp="1"/>
          </p:cNvSpPr>
          <p:nvPr>
            <p:ph sz="quarter" idx="13"/>
          </p:nvPr>
        </p:nvSpPr>
        <p:spPr/>
        <p:txBody>
          <a:bodyPr/>
          <a:lstStyle/>
          <a:p>
            <a:r>
              <a:rPr lang="en-US" dirty="0">
                <a:latin typeface="Times New Roman" panose="02020603050405020304" pitchFamily="18" charset="0"/>
                <a:cs typeface="Times New Roman" panose="02020603050405020304" pitchFamily="18" charset="0"/>
              </a:rPr>
              <a:t>Training Evaluation (Kirkpatrick's training  Evaluation Model )</a:t>
            </a:r>
          </a:p>
          <a:p>
            <a:pPr marL="457200" indent="-457200">
              <a:buFont typeface="+mj-lt"/>
              <a:buAutoNum type="alphaLcPeriod"/>
            </a:pPr>
            <a:r>
              <a:rPr lang="en-US" dirty="0">
                <a:latin typeface="Times New Roman" panose="02020603050405020304" pitchFamily="18" charset="0"/>
                <a:cs typeface="Times New Roman" panose="02020603050405020304" pitchFamily="18" charset="0"/>
              </a:rPr>
              <a:t>   Reaction</a:t>
            </a:r>
          </a:p>
          <a:p>
            <a:pPr marL="457200" indent="-457200">
              <a:buFont typeface="+mj-lt"/>
              <a:buAutoNum type="alphaLcPeriod"/>
            </a:pPr>
            <a:r>
              <a:rPr lang="en-US" dirty="0">
                <a:latin typeface="Times New Roman" panose="02020603050405020304" pitchFamily="18" charset="0"/>
                <a:cs typeface="Times New Roman" panose="02020603050405020304" pitchFamily="18" charset="0"/>
              </a:rPr>
              <a:t>   Learning</a:t>
            </a:r>
          </a:p>
          <a:p>
            <a:pPr marL="457200" indent="-457200">
              <a:buFont typeface="+mj-lt"/>
              <a:buAutoNum type="alphaLcPeriod"/>
            </a:pPr>
            <a:r>
              <a:rPr lang="en-US" dirty="0">
                <a:latin typeface="Times New Roman" panose="02020603050405020304" pitchFamily="18" charset="0"/>
                <a:cs typeface="Times New Roman" panose="02020603050405020304" pitchFamily="18" charset="0"/>
              </a:rPr>
              <a:t>   Behavior</a:t>
            </a:r>
          </a:p>
          <a:p>
            <a:pPr marL="457200" indent="-457200">
              <a:buFont typeface="+mj-lt"/>
              <a:buAutoNum type="alphaLcPeriod"/>
            </a:pPr>
            <a:r>
              <a:rPr lang="en-US" dirty="0">
                <a:latin typeface="Times New Roman" panose="02020603050405020304" pitchFamily="18" charset="0"/>
                <a:cs typeface="Times New Roman" panose="02020603050405020304" pitchFamily="18" charset="0"/>
              </a:rPr>
              <a:t>    result</a:t>
            </a:r>
            <a:endParaRPr lang="en-IN"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6D9BB40-026B-A6C3-82E4-E82B25330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5891" y="3047999"/>
            <a:ext cx="4154616" cy="2326585"/>
          </a:xfrm>
          <a:prstGeom prst="rect">
            <a:avLst/>
          </a:prstGeom>
        </p:spPr>
      </p:pic>
    </p:spTree>
    <p:extLst>
      <p:ext uri="{BB962C8B-B14F-4D97-AF65-F5344CB8AC3E}">
        <p14:creationId xmlns:p14="http://schemas.microsoft.com/office/powerpoint/2010/main" val="3389400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7F59-1969-462A-9372-9A77721ED88C}"/>
              </a:ext>
            </a:extLst>
          </p:cNvPr>
          <p:cNvSpPr>
            <a:spLocks noGrp="1"/>
          </p:cNvSpPr>
          <p:nvPr>
            <p:ph type="title"/>
          </p:nvPr>
        </p:nvSpPr>
        <p:spPr/>
        <p:txBody>
          <a:bodyPr/>
          <a:lstStyle/>
          <a:p>
            <a:r>
              <a:rPr lang="en-US" dirty="0"/>
              <a:t>Training methods</a:t>
            </a:r>
            <a:endParaRPr lang="en-IN" dirty="0"/>
          </a:p>
        </p:txBody>
      </p:sp>
      <p:sp>
        <p:nvSpPr>
          <p:cNvPr id="3" name="Content Placeholder 2">
            <a:extLst>
              <a:ext uri="{FF2B5EF4-FFF2-40B4-BE49-F238E27FC236}">
                <a16:creationId xmlns:a16="http://schemas.microsoft.com/office/drawing/2014/main" id="{2AEE1DE6-71EB-CA5D-4A66-577FA8841529}"/>
              </a:ext>
            </a:extLst>
          </p:cNvPr>
          <p:cNvSpPr>
            <a:spLocks noGrp="1"/>
          </p:cNvSpPr>
          <p:nvPr>
            <p:ph sz="quarter" idx="13"/>
          </p:nvPr>
        </p:nvSpPr>
        <p:spPr/>
        <p:txBody>
          <a:bodyPr/>
          <a:lstStyle/>
          <a:p>
            <a:r>
              <a:rPr lang="en-US" dirty="0"/>
              <a:t>On the Job Training</a:t>
            </a:r>
          </a:p>
          <a:p>
            <a:pPr marL="0" indent="0">
              <a:buNone/>
            </a:pPr>
            <a:r>
              <a:rPr lang="en-IN" dirty="0">
                <a:latin typeface="Times New Roman" panose="02020603050405020304" pitchFamily="18" charset="0"/>
                <a:cs typeface="Times New Roman" panose="02020603050405020304" pitchFamily="18" charset="0"/>
              </a:rPr>
              <a:t>                1) Job rotation</a:t>
            </a:r>
          </a:p>
          <a:p>
            <a:pPr marL="0" indent="0">
              <a:buNone/>
            </a:pPr>
            <a:r>
              <a:rPr lang="en-IN" dirty="0">
                <a:latin typeface="Times New Roman" panose="02020603050405020304" pitchFamily="18" charset="0"/>
                <a:cs typeface="Times New Roman" panose="02020603050405020304" pitchFamily="18" charset="0"/>
              </a:rPr>
              <a:t>                2) Apprenticeship</a:t>
            </a:r>
          </a:p>
          <a:p>
            <a:pPr marL="0" indent="0">
              <a:buNone/>
            </a:pPr>
            <a:r>
              <a:rPr lang="en-IN" dirty="0">
                <a:latin typeface="Times New Roman" panose="02020603050405020304" pitchFamily="18" charset="0"/>
                <a:cs typeface="Times New Roman" panose="02020603050405020304" pitchFamily="18" charset="0"/>
              </a:rPr>
              <a:t>                3) Internship</a:t>
            </a:r>
          </a:p>
          <a:p>
            <a:pPr marL="0" indent="0">
              <a:buNone/>
            </a:pPr>
            <a:r>
              <a:rPr lang="en-IN" dirty="0">
                <a:latin typeface="Times New Roman" panose="02020603050405020304" pitchFamily="18" charset="0"/>
                <a:cs typeface="Times New Roman" panose="02020603050405020304" pitchFamily="18" charset="0"/>
              </a:rPr>
              <a:t>               4) Coaching </a:t>
            </a:r>
          </a:p>
          <a:p>
            <a:pPr marL="0" indent="0">
              <a:buNone/>
            </a:pPr>
            <a:r>
              <a:rPr lang="en-IN" dirty="0">
                <a:latin typeface="Times New Roman" panose="02020603050405020304" pitchFamily="18" charset="0"/>
                <a:cs typeface="Times New Roman" panose="02020603050405020304" pitchFamily="18" charset="0"/>
              </a:rPr>
              <a:t>                5) Job instruction</a:t>
            </a:r>
          </a:p>
        </p:txBody>
      </p:sp>
      <p:pic>
        <p:nvPicPr>
          <p:cNvPr id="5" name="Picture 4">
            <a:extLst>
              <a:ext uri="{FF2B5EF4-FFF2-40B4-BE49-F238E27FC236}">
                <a16:creationId xmlns:a16="http://schemas.microsoft.com/office/drawing/2014/main" id="{0421BB31-F543-5C20-D590-63A4FD133F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5963" y="1156728"/>
            <a:ext cx="4544544" cy="2272272"/>
          </a:xfrm>
          <a:prstGeom prst="rect">
            <a:avLst/>
          </a:prstGeom>
        </p:spPr>
      </p:pic>
      <p:pic>
        <p:nvPicPr>
          <p:cNvPr id="7" name="Picture 6">
            <a:extLst>
              <a:ext uri="{FF2B5EF4-FFF2-40B4-BE49-F238E27FC236}">
                <a16:creationId xmlns:a16="http://schemas.microsoft.com/office/drawing/2014/main" id="{25E1E7D7-A459-5F25-5119-006D7C76C1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9050" y="3479888"/>
            <a:ext cx="3441457" cy="2001663"/>
          </a:xfrm>
          <a:prstGeom prst="rect">
            <a:avLst/>
          </a:prstGeom>
        </p:spPr>
      </p:pic>
    </p:spTree>
    <p:extLst>
      <p:ext uri="{BB962C8B-B14F-4D97-AF65-F5344CB8AC3E}">
        <p14:creationId xmlns:p14="http://schemas.microsoft.com/office/powerpoint/2010/main" val="1910044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ADF98-0CC4-B572-FFAD-9CB8D4084FCF}"/>
              </a:ext>
            </a:extLst>
          </p:cNvPr>
          <p:cNvSpPr>
            <a:spLocks noGrp="1"/>
          </p:cNvSpPr>
          <p:nvPr>
            <p:ph type="title"/>
          </p:nvPr>
        </p:nvSpPr>
        <p:spPr/>
        <p:txBody>
          <a:bodyPr>
            <a:normAutofit fontScale="90000"/>
          </a:bodyPr>
          <a:lstStyle/>
          <a:p>
            <a:br>
              <a:rPr lang="en-US" dirty="0"/>
            </a:br>
            <a:br>
              <a:rPr lang="en-US" dirty="0"/>
            </a:br>
            <a:br>
              <a:rPr lang="en-US" dirty="0"/>
            </a:br>
            <a:br>
              <a:rPr lang="en-US" dirty="0"/>
            </a:br>
            <a:r>
              <a:rPr lang="en-US" dirty="0"/>
              <a:t>training methods</a:t>
            </a:r>
            <a:br>
              <a:rPr lang="en-US" dirty="0"/>
            </a:br>
            <a:br>
              <a:rPr lang="en-US" dirty="0"/>
            </a:br>
            <a:br>
              <a:rPr lang="en-US" dirty="0"/>
            </a:br>
            <a:br>
              <a:rPr lang="en-US" dirty="0"/>
            </a:br>
            <a:endParaRPr lang="en-IN" dirty="0"/>
          </a:p>
        </p:txBody>
      </p:sp>
      <p:sp>
        <p:nvSpPr>
          <p:cNvPr id="3" name="Content Placeholder 2">
            <a:extLst>
              <a:ext uri="{FF2B5EF4-FFF2-40B4-BE49-F238E27FC236}">
                <a16:creationId xmlns:a16="http://schemas.microsoft.com/office/drawing/2014/main" id="{ACE910E8-9653-82D5-65D8-A9825EA78F3B}"/>
              </a:ext>
            </a:extLst>
          </p:cNvPr>
          <p:cNvSpPr>
            <a:spLocks noGrp="1"/>
          </p:cNvSpPr>
          <p:nvPr>
            <p:ph sz="quarter" idx="13"/>
          </p:nvPr>
        </p:nvSpPr>
        <p:spPr/>
        <p:txBody>
          <a:bodyPr>
            <a:normAutofit fontScale="92500" lnSpcReduction="20000"/>
          </a:bodyPr>
          <a:lstStyle/>
          <a:p>
            <a:r>
              <a:rPr lang="en-US" dirty="0"/>
              <a:t>Off-the-job training (</a:t>
            </a:r>
          </a:p>
          <a:p>
            <a:r>
              <a:rPr lang="en-US" dirty="0"/>
              <a:t>Learning by gaining Knowledge)</a:t>
            </a:r>
          </a:p>
          <a:p>
            <a:pPr marL="0" indent="0">
              <a:buNone/>
            </a:pPr>
            <a:r>
              <a:rPr lang="en-US" dirty="0">
                <a:latin typeface="Times New Roman" panose="02020603050405020304" pitchFamily="18" charset="0"/>
                <a:cs typeface="Times New Roman" panose="02020603050405020304" pitchFamily="18" charset="0"/>
              </a:rPr>
              <a:t>                     1)Case Study</a:t>
            </a:r>
          </a:p>
          <a:p>
            <a:pPr marL="0" indent="0">
              <a:buNone/>
            </a:pPr>
            <a:r>
              <a:rPr lang="en-US" dirty="0">
                <a:latin typeface="Times New Roman" panose="02020603050405020304" pitchFamily="18" charset="0"/>
                <a:cs typeface="Times New Roman" panose="02020603050405020304" pitchFamily="18" charset="0"/>
              </a:rPr>
              <a:t>                     2) Lectures</a:t>
            </a:r>
          </a:p>
          <a:p>
            <a:pPr marL="0" indent="0">
              <a:buNone/>
            </a:pPr>
            <a:r>
              <a:rPr lang="en-US" dirty="0">
                <a:latin typeface="Times New Roman" panose="02020603050405020304" pitchFamily="18" charset="0"/>
                <a:cs typeface="Times New Roman" panose="02020603050405020304" pitchFamily="18" charset="0"/>
              </a:rPr>
              <a:t>                     3) Simulation</a:t>
            </a:r>
          </a:p>
          <a:p>
            <a:pPr marL="0" indent="0">
              <a:buNone/>
            </a:pPr>
            <a:r>
              <a:rPr lang="en-US" dirty="0">
                <a:latin typeface="Times New Roman" panose="02020603050405020304" pitchFamily="18" charset="0"/>
                <a:cs typeface="Times New Roman" panose="02020603050405020304" pitchFamily="18" charset="0"/>
              </a:rPr>
              <a:t>                     4) Role Playing</a:t>
            </a:r>
          </a:p>
          <a:p>
            <a:pPr marL="0" indent="0">
              <a:buNone/>
            </a:pPr>
            <a:r>
              <a:rPr lang="en-US" dirty="0">
                <a:latin typeface="Times New Roman" panose="02020603050405020304" pitchFamily="18" charset="0"/>
                <a:cs typeface="Times New Roman" panose="02020603050405020304" pitchFamily="18" charset="0"/>
              </a:rPr>
              <a:t>                     5) Syndicates </a:t>
            </a:r>
          </a:p>
          <a:p>
            <a:pPr marL="0" indent="0">
              <a:buNone/>
            </a:pPr>
            <a:r>
              <a:rPr lang="en-US" dirty="0">
                <a:latin typeface="Times New Roman" panose="02020603050405020304" pitchFamily="18" charset="0"/>
                <a:cs typeface="Times New Roman" panose="02020603050405020304" pitchFamily="18" charset="0"/>
              </a:rPr>
              <a:t>                     6) Business Games</a:t>
            </a:r>
            <a:endParaRPr lang="en-IN"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3BC7B6E-0DB7-C377-8508-41720B5FBDC4}"/>
              </a:ext>
            </a:extLst>
          </p:cNvPr>
          <p:cNvPicPr>
            <a:picLocks noChangeAspect="1"/>
          </p:cNvPicPr>
          <p:nvPr/>
        </p:nvPicPr>
        <p:blipFill>
          <a:blip r:embed="rId2"/>
          <a:stretch>
            <a:fillRect/>
          </a:stretch>
        </p:blipFill>
        <p:spPr>
          <a:xfrm>
            <a:off x="5735183" y="1981200"/>
            <a:ext cx="5821920" cy="3099865"/>
          </a:xfrm>
          <a:prstGeom prst="rect">
            <a:avLst/>
          </a:prstGeom>
        </p:spPr>
      </p:pic>
    </p:spTree>
    <p:extLst>
      <p:ext uri="{BB962C8B-B14F-4D97-AF65-F5344CB8AC3E}">
        <p14:creationId xmlns:p14="http://schemas.microsoft.com/office/powerpoint/2010/main" val="308131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04CE1-1653-7276-8AFE-63DE69722AD1}"/>
              </a:ext>
            </a:extLst>
          </p:cNvPr>
          <p:cNvSpPr>
            <a:spLocks noGrp="1"/>
          </p:cNvSpPr>
          <p:nvPr>
            <p:ph type="title"/>
          </p:nvPr>
        </p:nvSpPr>
        <p:spPr/>
        <p:txBody>
          <a:bodyPr>
            <a:normAutofit fontScale="90000"/>
          </a:bodyPr>
          <a:lstStyle/>
          <a:p>
            <a:r>
              <a:rPr lang="en-IN" b="1" i="0" dirty="0">
                <a:solidFill>
                  <a:srgbClr val="C00000"/>
                </a:solidFill>
                <a:effectLst/>
                <a:latin typeface="roboto" panose="02000000000000000000" pitchFamily="2" charset="0"/>
              </a:rPr>
              <a:t>Training Evaluation</a:t>
            </a:r>
            <a:br>
              <a:rPr lang="en-IN" b="1" i="0" dirty="0">
                <a:solidFill>
                  <a:srgbClr val="000000"/>
                </a:solidFill>
                <a:effectLst/>
                <a:latin typeface="roboto" panose="02000000000000000000" pitchFamily="2" charset="0"/>
              </a:rPr>
            </a:br>
            <a:endParaRPr lang="en-IN" dirty="0"/>
          </a:p>
        </p:txBody>
      </p:sp>
      <p:sp>
        <p:nvSpPr>
          <p:cNvPr id="3" name="Content Placeholder 2">
            <a:extLst>
              <a:ext uri="{FF2B5EF4-FFF2-40B4-BE49-F238E27FC236}">
                <a16:creationId xmlns:a16="http://schemas.microsoft.com/office/drawing/2014/main" id="{BD94C79E-736F-CEBF-C6B1-F2E6DDA3DBC9}"/>
              </a:ext>
            </a:extLst>
          </p:cNvPr>
          <p:cNvSpPr>
            <a:spLocks noGrp="1"/>
          </p:cNvSpPr>
          <p:nvPr>
            <p:ph sz="quarter" idx="13"/>
          </p:nvPr>
        </p:nvSpPr>
        <p:spPr>
          <a:xfrm>
            <a:off x="685801" y="1619250"/>
            <a:ext cx="6296024" cy="3755335"/>
          </a:xfrm>
        </p:spPr>
        <p:txBody>
          <a:bodyPr>
            <a:normAutofit/>
          </a:bodyPr>
          <a:lstStyle/>
          <a:p>
            <a:pPr algn="just"/>
            <a:r>
              <a:rPr lang="en-US" sz="1600" b="0" i="0" dirty="0">
                <a:solidFill>
                  <a:srgbClr val="222222"/>
                </a:solidFill>
                <a:effectLst/>
                <a:latin typeface="Times New Roman" panose="02020603050405020304" pitchFamily="18" charset="0"/>
                <a:cs typeface="Times New Roman" panose="02020603050405020304" pitchFamily="18" charset="0"/>
              </a:rPr>
              <a:t>Training evaluation is a method that helps to analyze whether the initiatives and training programs are efficient and whether they are aligned with the objectives, vision, and goals of an organization. It is a process that discovers opportunities and training gaps while employee training.</a:t>
            </a:r>
            <a:endParaRPr lang="en-IN" sz="16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F3713AA-AF2F-02B9-EFB2-1A29A52B3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9475" y="1703391"/>
            <a:ext cx="4276724" cy="2849368"/>
          </a:xfrm>
          <a:prstGeom prst="rect">
            <a:avLst/>
          </a:prstGeom>
        </p:spPr>
      </p:pic>
    </p:spTree>
    <p:extLst>
      <p:ext uri="{BB962C8B-B14F-4D97-AF65-F5344CB8AC3E}">
        <p14:creationId xmlns:p14="http://schemas.microsoft.com/office/powerpoint/2010/main" val="375307540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TM04033927[[fn=Main Event]]</Template>
  <TotalTime>1316</TotalTime>
  <Words>622</Words>
  <Application>Microsoft Office PowerPoint</Application>
  <PresentationFormat>Widescreen</PresentationFormat>
  <Paragraphs>57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Impact</vt:lpstr>
      <vt:lpstr>roboto</vt:lpstr>
      <vt:lpstr>Times New Roman</vt:lpstr>
      <vt:lpstr>Main Event</vt:lpstr>
      <vt:lpstr>Unit-3 Training &amp;Development</vt:lpstr>
      <vt:lpstr>Definition of Training</vt:lpstr>
      <vt:lpstr>Training process</vt:lpstr>
      <vt:lpstr>Training Process</vt:lpstr>
      <vt:lpstr>Training Process</vt:lpstr>
      <vt:lpstr>Training process</vt:lpstr>
      <vt:lpstr>Training methods</vt:lpstr>
      <vt:lpstr>    training methods    </vt:lpstr>
      <vt:lpstr>Training Evaluation </vt:lpstr>
      <vt:lpstr>Types of training evaluation </vt:lpstr>
      <vt:lpstr>Case study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Unit-3 Training &amp;Development</dc:title>
  <dc:creator>kpotential25@gmail.com</dc:creator>
  <cp:lastModifiedBy>kpotential25@gmail.com</cp:lastModifiedBy>
  <cp:revision>6</cp:revision>
  <dcterms:created xsi:type="dcterms:W3CDTF">2023-07-03T03:12:46Z</dcterms:created>
  <dcterms:modified xsi:type="dcterms:W3CDTF">2023-07-12T10:40:10Z</dcterms:modified>
</cp:coreProperties>
</file>