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1"/>
  </p:sldMasterIdLst>
  <p:sldIdLst>
    <p:sldId id="257" r:id="rId2"/>
    <p:sldId id="258" r:id="rId3"/>
    <p:sldId id="260" r:id="rId4"/>
    <p:sldId id="261" r:id="rId5"/>
    <p:sldId id="259" r:id="rId6"/>
    <p:sldId id="262" r:id="rId7"/>
    <p:sldId id="263" r:id="rId8"/>
    <p:sldId id="264" r:id="rId9"/>
    <p:sldId id="370" r:id="rId10"/>
    <p:sldId id="371" r:id="rId11"/>
    <p:sldId id="265" r:id="rId12"/>
    <p:sldId id="266" r:id="rId13"/>
    <p:sldId id="267" r:id="rId14"/>
    <p:sldId id="355" r:id="rId15"/>
    <p:sldId id="356" r:id="rId16"/>
    <p:sldId id="357" r:id="rId17"/>
    <p:sldId id="358" r:id="rId18"/>
    <p:sldId id="359" r:id="rId19"/>
    <p:sldId id="360" r:id="rId20"/>
    <p:sldId id="361" r:id="rId21"/>
    <p:sldId id="362" r:id="rId22"/>
    <p:sldId id="363" r:id="rId23"/>
    <p:sldId id="364" r:id="rId24"/>
    <p:sldId id="365" r:id="rId25"/>
    <p:sldId id="366" r:id="rId26"/>
    <p:sldId id="367" r:id="rId27"/>
    <p:sldId id="368" r:id="rId28"/>
    <p:sldId id="268" r:id="rId29"/>
    <p:sldId id="269" r:id="rId30"/>
    <p:sldId id="270"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720"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F6A542A-3233-46E4-9158-E91A035315CA}" type="datetimeFigureOut">
              <a:rPr lang="en-US" smtClean="0"/>
              <a:t>6/2/2023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63F634-AB78-44D2-AD1F-291A49702AE1}" type="slidenum">
              <a:rPr lang="en-US" smtClean="0"/>
              <a:t>‹#›</a:t>
            </a:fld>
            <a:endParaRPr lang="en-US"/>
          </a:p>
        </p:txBody>
      </p:sp>
    </p:spTree>
    <p:extLst>
      <p:ext uri="{BB962C8B-B14F-4D97-AF65-F5344CB8AC3E}">
        <p14:creationId xmlns:p14="http://schemas.microsoft.com/office/powerpoint/2010/main" val="6811594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F6A542A-3233-46E4-9158-E91A035315CA}" type="datetimeFigureOut">
              <a:rPr lang="en-US" smtClean="0"/>
              <a:t>6/2/2023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63F634-AB78-44D2-AD1F-291A49702AE1}" type="slidenum">
              <a:rPr lang="en-US" smtClean="0"/>
              <a:t>‹#›</a:t>
            </a:fld>
            <a:endParaRPr lang="en-US"/>
          </a:p>
        </p:txBody>
      </p:sp>
    </p:spTree>
    <p:extLst>
      <p:ext uri="{BB962C8B-B14F-4D97-AF65-F5344CB8AC3E}">
        <p14:creationId xmlns:p14="http://schemas.microsoft.com/office/powerpoint/2010/main" val="13981597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F6A542A-3233-46E4-9158-E91A035315CA}" type="datetimeFigureOut">
              <a:rPr lang="en-US" smtClean="0"/>
              <a:t>6/2/2023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63F634-AB78-44D2-AD1F-291A49702AE1}"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1897626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F6A542A-3233-46E4-9158-E91A035315CA}" type="datetimeFigureOut">
              <a:rPr lang="en-US" smtClean="0"/>
              <a:t>6/2/2023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63F634-AB78-44D2-AD1F-291A49702AE1}" type="slidenum">
              <a:rPr lang="en-US" smtClean="0"/>
              <a:t>‹#›</a:t>
            </a:fld>
            <a:endParaRPr lang="en-US"/>
          </a:p>
        </p:txBody>
      </p:sp>
    </p:spTree>
    <p:extLst>
      <p:ext uri="{BB962C8B-B14F-4D97-AF65-F5344CB8AC3E}">
        <p14:creationId xmlns:p14="http://schemas.microsoft.com/office/powerpoint/2010/main" val="20299785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F6A542A-3233-46E4-9158-E91A035315CA}" type="datetimeFigureOut">
              <a:rPr lang="en-US" smtClean="0"/>
              <a:t>6/2/2023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63F634-AB78-44D2-AD1F-291A49702AE1}"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7077495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F6A542A-3233-46E4-9158-E91A035315CA}" type="datetimeFigureOut">
              <a:rPr lang="en-US" smtClean="0"/>
              <a:t>6/2/2023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63F634-AB78-44D2-AD1F-291A49702AE1}" type="slidenum">
              <a:rPr lang="en-US" smtClean="0"/>
              <a:t>‹#›</a:t>
            </a:fld>
            <a:endParaRPr lang="en-US"/>
          </a:p>
        </p:txBody>
      </p:sp>
    </p:spTree>
    <p:extLst>
      <p:ext uri="{BB962C8B-B14F-4D97-AF65-F5344CB8AC3E}">
        <p14:creationId xmlns:p14="http://schemas.microsoft.com/office/powerpoint/2010/main" val="10987637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6A542A-3233-46E4-9158-E91A035315CA}" type="datetimeFigureOut">
              <a:rPr lang="en-US" smtClean="0"/>
              <a:t>6/2/2023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63F634-AB78-44D2-AD1F-291A49702AE1}" type="slidenum">
              <a:rPr lang="en-US" smtClean="0"/>
              <a:t>‹#›</a:t>
            </a:fld>
            <a:endParaRPr lang="en-US"/>
          </a:p>
        </p:txBody>
      </p:sp>
    </p:spTree>
    <p:extLst>
      <p:ext uri="{BB962C8B-B14F-4D97-AF65-F5344CB8AC3E}">
        <p14:creationId xmlns:p14="http://schemas.microsoft.com/office/powerpoint/2010/main" val="13904516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6A542A-3233-46E4-9158-E91A035315CA}" type="datetimeFigureOut">
              <a:rPr lang="en-US" smtClean="0"/>
              <a:t>6/2/2023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63F634-AB78-44D2-AD1F-291A49702AE1}" type="slidenum">
              <a:rPr lang="en-US" smtClean="0"/>
              <a:t>‹#›</a:t>
            </a:fld>
            <a:endParaRPr lang="en-US"/>
          </a:p>
        </p:txBody>
      </p:sp>
    </p:spTree>
    <p:extLst>
      <p:ext uri="{BB962C8B-B14F-4D97-AF65-F5344CB8AC3E}">
        <p14:creationId xmlns:p14="http://schemas.microsoft.com/office/powerpoint/2010/main" val="1322445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6A542A-3233-46E4-9158-E91A035315CA}" type="datetimeFigureOut">
              <a:rPr lang="en-US" smtClean="0"/>
              <a:t>6/2/2023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63F634-AB78-44D2-AD1F-291A49702AE1}" type="slidenum">
              <a:rPr lang="en-US" smtClean="0"/>
              <a:t>‹#›</a:t>
            </a:fld>
            <a:endParaRPr lang="en-US"/>
          </a:p>
        </p:txBody>
      </p:sp>
    </p:spTree>
    <p:extLst>
      <p:ext uri="{BB962C8B-B14F-4D97-AF65-F5344CB8AC3E}">
        <p14:creationId xmlns:p14="http://schemas.microsoft.com/office/powerpoint/2010/main" val="2963697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F6A542A-3233-46E4-9158-E91A035315CA}" type="datetimeFigureOut">
              <a:rPr lang="en-US" smtClean="0"/>
              <a:t>6/2/2023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63F634-AB78-44D2-AD1F-291A49702AE1}" type="slidenum">
              <a:rPr lang="en-US" smtClean="0"/>
              <a:t>‹#›</a:t>
            </a:fld>
            <a:endParaRPr lang="en-US"/>
          </a:p>
        </p:txBody>
      </p:sp>
    </p:spTree>
    <p:extLst>
      <p:ext uri="{BB962C8B-B14F-4D97-AF65-F5344CB8AC3E}">
        <p14:creationId xmlns:p14="http://schemas.microsoft.com/office/powerpoint/2010/main" val="22461713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F6A542A-3233-46E4-9158-E91A035315CA}" type="datetimeFigureOut">
              <a:rPr lang="en-US" smtClean="0"/>
              <a:t>6/2/2023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63F634-AB78-44D2-AD1F-291A49702AE1}" type="slidenum">
              <a:rPr lang="en-US" smtClean="0"/>
              <a:t>‹#›</a:t>
            </a:fld>
            <a:endParaRPr lang="en-US"/>
          </a:p>
        </p:txBody>
      </p:sp>
    </p:spTree>
    <p:extLst>
      <p:ext uri="{BB962C8B-B14F-4D97-AF65-F5344CB8AC3E}">
        <p14:creationId xmlns:p14="http://schemas.microsoft.com/office/powerpoint/2010/main" val="34503944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F6A542A-3233-46E4-9158-E91A035315CA}" type="datetimeFigureOut">
              <a:rPr lang="en-US" smtClean="0"/>
              <a:t>6/2/2023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363F634-AB78-44D2-AD1F-291A49702AE1}" type="slidenum">
              <a:rPr lang="en-US" smtClean="0"/>
              <a:t>‹#›</a:t>
            </a:fld>
            <a:endParaRPr lang="en-US"/>
          </a:p>
        </p:txBody>
      </p:sp>
    </p:spTree>
    <p:extLst>
      <p:ext uri="{BB962C8B-B14F-4D97-AF65-F5344CB8AC3E}">
        <p14:creationId xmlns:p14="http://schemas.microsoft.com/office/powerpoint/2010/main" val="21818571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F6A542A-3233-46E4-9158-E91A035315CA}" type="datetimeFigureOut">
              <a:rPr lang="en-US" smtClean="0"/>
              <a:t>6/2/2023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363F634-AB78-44D2-AD1F-291A49702AE1}" type="slidenum">
              <a:rPr lang="en-US" smtClean="0"/>
              <a:t>‹#›</a:t>
            </a:fld>
            <a:endParaRPr lang="en-US"/>
          </a:p>
        </p:txBody>
      </p:sp>
    </p:spTree>
    <p:extLst>
      <p:ext uri="{BB962C8B-B14F-4D97-AF65-F5344CB8AC3E}">
        <p14:creationId xmlns:p14="http://schemas.microsoft.com/office/powerpoint/2010/main" val="34992799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6A542A-3233-46E4-9158-E91A035315CA}" type="datetimeFigureOut">
              <a:rPr lang="en-US" smtClean="0"/>
              <a:t>6/2/2023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363F634-AB78-44D2-AD1F-291A49702AE1}" type="slidenum">
              <a:rPr lang="en-US" smtClean="0"/>
              <a:t>‹#›</a:t>
            </a:fld>
            <a:endParaRPr lang="en-US"/>
          </a:p>
        </p:txBody>
      </p:sp>
    </p:spTree>
    <p:extLst>
      <p:ext uri="{BB962C8B-B14F-4D97-AF65-F5344CB8AC3E}">
        <p14:creationId xmlns:p14="http://schemas.microsoft.com/office/powerpoint/2010/main" val="3662313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F6A542A-3233-46E4-9158-E91A035315CA}" type="datetimeFigureOut">
              <a:rPr lang="en-US" smtClean="0"/>
              <a:t>6/2/2023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63F634-AB78-44D2-AD1F-291A49702AE1}" type="slidenum">
              <a:rPr lang="en-US" smtClean="0"/>
              <a:t>‹#›</a:t>
            </a:fld>
            <a:endParaRPr lang="en-US"/>
          </a:p>
        </p:txBody>
      </p:sp>
    </p:spTree>
    <p:extLst>
      <p:ext uri="{BB962C8B-B14F-4D97-AF65-F5344CB8AC3E}">
        <p14:creationId xmlns:p14="http://schemas.microsoft.com/office/powerpoint/2010/main" val="31297953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63F634-AB78-44D2-AD1F-291A49702AE1}" type="slidenum">
              <a:rPr lang="en-US" smtClean="0"/>
              <a:t>‹#›</a:t>
            </a:fld>
            <a:endParaRPr lang="en-US"/>
          </a:p>
        </p:txBody>
      </p:sp>
      <p:sp>
        <p:nvSpPr>
          <p:cNvPr id="5" name="Date Placeholder 4"/>
          <p:cNvSpPr>
            <a:spLocks noGrp="1"/>
          </p:cNvSpPr>
          <p:nvPr>
            <p:ph type="dt" sz="half" idx="10"/>
          </p:nvPr>
        </p:nvSpPr>
        <p:spPr/>
        <p:txBody>
          <a:bodyPr/>
          <a:lstStyle/>
          <a:p>
            <a:fld id="{CF6A542A-3233-46E4-9158-E91A035315CA}" type="datetimeFigureOut">
              <a:rPr lang="en-US" smtClean="0"/>
              <a:t>6/2/2023</a:t>
            </a:fld>
            <a:endParaRPr lang="en-US"/>
          </a:p>
        </p:txBody>
      </p:sp>
    </p:spTree>
    <p:extLst>
      <p:ext uri="{BB962C8B-B14F-4D97-AF65-F5344CB8AC3E}">
        <p14:creationId xmlns:p14="http://schemas.microsoft.com/office/powerpoint/2010/main" val="35570698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F6A542A-3233-46E4-9158-E91A035315CA}" type="datetimeFigureOut">
              <a:rPr lang="en-US" smtClean="0"/>
              <a:t>6/2/2023</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5363F634-AB78-44D2-AD1F-291A49702AE1}" type="slidenum">
              <a:rPr lang="en-US" smtClean="0"/>
              <a:t>‹#›</a:t>
            </a:fld>
            <a:endParaRPr lang="en-US"/>
          </a:p>
        </p:txBody>
      </p:sp>
    </p:spTree>
    <p:extLst>
      <p:ext uri="{BB962C8B-B14F-4D97-AF65-F5344CB8AC3E}">
        <p14:creationId xmlns:p14="http://schemas.microsoft.com/office/powerpoint/2010/main" val="802030116"/>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 id="2147483711"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questionpro.com/forms.html"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N" dirty="0"/>
              <a:t>BUISNESS RESEARCH METHODOLOGY</a:t>
            </a:r>
          </a:p>
        </p:txBody>
      </p:sp>
      <p:sp>
        <p:nvSpPr>
          <p:cNvPr id="3" name="Subtitle 2"/>
          <p:cNvSpPr>
            <a:spLocks noGrp="1"/>
          </p:cNvSpPr>
          <p:nvPr>
            <p:ph type="subTitle" idx="1"/>
          </p:nvPr>
        </p:nvSpPr>
        <p:spPr/>
        <p:txBody>
          <a:bodyPr/>
          <a:lstStyle/>
          <a:p>
            <a:r>
              <a:rPr lang="en-IN" dirty="0"/>
              <a:t>By- Ms. Amita Agrawal</a:t>
            </a:r>
          </a:p>
        </p:txBody>
      </p:sp>
    </p:spTree>
    <p:extLst>
      <p:ext uri="{BB962C8B-B14F-4D97-AF65-F5344CB8AC3E}">
        <p14:creationId xmlns:p14="http://schemas.microsoft.com/office/powerpoint/2010/main" val="16432138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Qualitative Research</a:t>
            </a:r>
            <a:endParaRPr lang="en-IN" dirty="0"/>
          </a:p>
        </p:txBody>
      </p:sp>
      <p:sp>
        <p:nvSpPr>
          <p:cNvPr id="3" name="Content Placeholder 2"/>
          <p:cNvSpPr>
            <a:spLocks noGrp="1"/>
          </p:cNvSpPr>
          <p:nvPr>
            <p:ph idx="1"/>
          </p:nvPr>
        </p:nvSpPr>
        <p:spPr/>
        <p:txBody>
          <a:bodyPr>
            <a:normAutofit/>
          </a:bodyPr>
          <a:lstStyle/>
          <a:p>
            <a:r>
              <a:rPr lang="en-US" dirty="0"/>
              <a:t>Qualitative research is a method that collects data using conversational methods, usually open-ended questions. The responses collected are essentially non-numerical. This method helps a researcher understand what participants think and why they think in a particular way.</a:t>
            </a:r>
          </a:p>
          <a:p>
            <a:r>
              <a:rPr lang="en-US" dirty="0"/>
              <a:t>This method is not only about “what” people think but also “why” they think so.</a:t>
            </a:r>
          </a:p>
          <a:p>
            <a:r>
              <a:rPr lang="en-US" b="1" dirty="0"/>
              <a:t>For example</a:t>
            </a:r>
            <a:r>
              <a:rPr lang="en-US" dirty="0"/>
              <a:t>, on successfully interviewing female customers, visiting the nearby stores and malls, and selecting them through random sampling, it was known that the store doesn’t have enough items for women and so there were fewer women visiting the store, which was understood only by personally interacting with them and understanding why they didn’t visit the store, because there were more male products than female ones.</a:t>
            </a:r>
          </a:p>
          <a:p>
            <a:endParaRPr lang="en-IN" dirty="0"/>
          </a:p>
        </p:txBody>
      </p:sp>
    </p:spTree>
    <p:extLst>
      <p:ext uri="{BB962C8B-B14F-4D97-AF65-F5344CB8AC3E}">
        <p14:creationId xmlns:p14="http://schemas.microsoft.com/office/powerpoint/2010/main" val="42798045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ypes of Qualitative Research"/>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35544" y="146050"/>
            <a:ext cx="6880949" cy="61633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41036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Quantitative Research</a:t>
            </a:r>
          </a:p>
        </p:txBody>
      </p:sp>
      <p:sp>
        <p:nvSpPr>
          <p:cNvPr id="3" name="Content Placeholder 2"/>
          <p:cNvSpPr>
            <a:spLocks noGrp="1"/>
          </p:cNvSpPr>
          <p:nvPr>
            <p:ph idx="1"/>
          </p:nvPr>
        </p:nvSpPr>
        <p:spPr>
          <a:xfrm>
            <a:off x="677334" y="1393371"/>
            <a:ext cx="8596668" cy="4807132"/>
          </a:xfrm>
        </p:spPr>
        <p:txBody>
          <a:bodyPr>
            <a:normAutofit/>
          </a:bodyPr>
          <a:lstStyle/>
          <a:p>
            <a:r>
              <a:rPr lang="en-US" dirty="0"/>
              <a:t>Quantitative methods deal with numbers and measurable </a:t>
            </a:r>
            <a:r>
              <a:rPr lang="en-US" dirty="0">
                <a:hlinkClick r:id="rId2"/>
              </a:rPr>
              <a:t>forms</a:t>
            </a:r>
            <a:r>
              <a:rPr lang="en-US" dirty="0"/>
              <a:t>. It uses a systematic way of investigating events or data. It answers questions to justify relationships with measurable variables to either explain, predict, or control a phenomenon.</a:t>
            </a:r>
          </a:p>
          <a:p>
            <a:r>
              <a:rPr lang="en-US" dirty="0"/>
              <a:t>Quantitative research collects information from existing and potential customers using sampling methods and sending out online surveys, online polls, questionnaires, etc., the results of which can be depicted in the form of numerical. </a:t>
            </a:r>
            <a:endParaRPr lang="en-IN" dirty="0"/>
          </a:p>
          <a:p>
            <a:r>
              <a:rPr lang="en-US" dirty="0"/>
              <a:t>An example of quantitative research is the survey conducted to understand the amount of time a doctor takes to tend to a patient when the patient walks into the hospital. A patient satisfaction survey template can be administered to ask questions like how much time did a doctor takes to see a patient, how often does a patient walks into a hospital, and other such questions.</a:t>
            </a:r>
            <a:endParaRPr lang="en-IN" dirty="0"/>
          </a:p>
        </p:txBody>
      </p:sp>
    </p:spTree>
    <p:extLst>
      <p:ext uri="{BB962C8B-B14F-4D97-AF65-F5344CB8AC3E}">
        <p14:creationId xmlns:p14="http://schemas.microsoft.com/office/powerpoint/2010/main" val="27772987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Type of Quantitative Research</a:t>
            </a:r>
          </a:p>
        </p:txBody>
      </p:sp>
      <p:pic>
        <p:nvPicPr>
          <p:cNvPr id="2058" name="Picture 10" descr="Quantitative research"/>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23704" y="1428206"/>
            <a:ext cx="6898398" cy="4613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02913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2078B7CC-169F-6E34-6202-A4021DF1ECE2}"/>
              </a:ext>
            </a:extLst>
          </p:cNvPr>
          <p:cNvPicPr>
            <a:picLocks noGrp="1" noChangeAspect="1"/>
          </p:cNvPicPr>
          <p:nvPr>
            <p:ph idx="1"/>
          </p:nvPr>
        </p:nvPicPr>
        <p:blipFill>
          <a:blip r:embed="rId2"/>
          <a:stretch>
            <a:fillRect/>
          </a:stretch>
        </p:blipFill>
        <p:spPr>
          <a:xfrm>
            <a:off x="1492898" y="854857"/>
            <a:ext cx="6988629" cy="5622431"/>
          </a:xfrm>
        </p:spPr>
      </p:pic>
    </p:spTree>
    <p:extLst>
      <p:ext uri="{BB962C8B-B14F-4D97-AF65-F5344CB8AC3E}">
        <p14:creationId xmlns:p14="http://schemas.microsoft.com/office/powerpoint/2010/main" val="21838556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AAEC1C6-773D-DBF2-E00E-69FA116458F9}"/>
              </a:ext>
            </a:extLst>
          </p:cNvPr>
          <p:cNvPicPr>
            <a:picLocks noChangeAspect="1"/>
          </p:cNvPicPr>
          <p:nvPr/>
        </p:nvPicPr>
        <p:blipFill>
          <a:blip r:embed="rId2"/>
          <a:stretch>
            <a:fillRect/>
          </a:stretch>
        </p:blipFill>
        <p:spPr>
          <a:xfrm>
            <a:off x="559837" y="746448"/>
            <a:ext cx="8119567" cy="5738327"/>
          </a:xfrm>
          <a:prstGeom prst="rect">
            <a:avLst/>
          </a:prstGeom>
        </p:spPr>
      </p:pic>
    </p:spTree>
    <p:extLst>
      <p:ext uri="{BB962C8B-B14F-4D97-AF65-F5344CB8AC3E}">
        <p14:creationId xmlns:p14="http://schemas.microsoft.com/office/powerpoint/2010/main" val="4054325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7EA68D8-9A81-7F25-DA1F-69F3A40BE406}"/>
              </a:ext>
            </a:extLst>
          </p:cNvPr>
          <p:cNvPicPr>
            <a:picLocks noChangeAspect="1"/>
          </p:cNvPicPr>
          <p:nvPr/>
        </p:nvPicPr>
        <p:blipFill>
          <a:blip r:embed="rId2"/>
          <a:stretch>
            <a:fillRect/>
          </a:stretch>
        </p:blipFill>
        <p:spPr>
          <a:xfrm>
            <a:off x="1101013" y="548523"/>
            <a:ext cx="7721474" cy="5385745"/>
          </a:xfrm>
          <a:prstGeom prst="rect">
            <a:avLst/>
          </a:prstGeom>
        </p:spPr>
      </p:pic>
    </p:spTree>
    <p:extLst>
      <p:ext uri="{BB962C8B-B14F-4D97-AF65-F5344CB8AC3E}">
        <p14:creationId xmlns:p14="http://schemas.microsoft.com/office/powerpoint/2010/main" val="15323919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423253E-F76A-301A-6EC2-18E982D67EC0}"/>
              </a:ext>
            </a:extLst>
          </p:cNvPr>
          <p:cNvPicPr>
            <a:picLocks noGrp="1" noChangeAspect="1"/>
          </p:cNvPicPr>
          <p:nvPr>
            <p:ph idx="1"/>
          </p:nvPr>
        </p:nvPicPr>
        <p:blipFill>
          <a:blip r:embed="rId2"/>
          <a:stretch>
            <a:fillRect/>
          </a:stretch>
        </p:blipFill>
        <p:spPr>
          <a:xfrm>
            <a:off x="214439" y="135845"/>
            <a:ext cx="8742949" cy="7127405"/>
          </a:xfrm>
        </p:spPr>
      </p:pic>
    </p:spTree>
    <p:extLst>
      <p:ext uri="{BB962C8B-B14F-4D97-AF65-F5344CB8AC3E}">
        <p14:creationId xmlns:p14="http://schemas.microsoft.com/office/powerpoint/2010/main" val="31618196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08D6635-805D-2B36-E1D5-E97CCC15EB73}"/>
              </a:ext>
            </a:extLst>
          </p:cNvPr>
          <p:cNvPicPr>
            <a:picLocks noChangeAspect="1"/>
          </p:cNvPicPr>
          <p:nvPr/>
        </p:nvPicPr>
        <p:blipFill>
          <a:blip r:embed="rId2"/>
          <a:stretch>
            <a:fillRect/>
          </a:stretch>
        </p:blipFill>
        <p:spPr>
          <a:xfrm>
            <a:off x="494522" y="373224"/>
            <a:ext cx="8440174" cy="5258147"/>
          </a:xfrm>
          <a:prstGeom prst="rect">
            <a:avLst/>
          </a:prstGeom>
        </p:spPr>
      </p:pic>
    </p:spTree>
    <p:extLst>
      <p:ext uri="{BB962C8B-B14F-4D97-AF65-F5344CB8AC3E}">
        <p14:creationId xmlns:p14="http://schemas.microsoft.com/office/powerpoint/2010/main" val="22791142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682D5-D3F8-9BD9-B931-38E08C54F212}"/>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E97F1827-BEBD-20DC-23C9-0C9B9DA4A57A}"/>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D62971C1-F481-42E0-1BBB-75D0721D0113}"/>
              </a:ext>
            </a:extLst>
          </p:cNvPr>
          <p:cNvPicPr>
            <a:picLocks noChangeAspect="1"/>
          </p:cNvPicPr>
          <p:nvPr/>
        </p:nvPicPr>
        <p:blipFill>
          <a:blip r:embed="rId2"/>
          <a:stretch>
            <a:fillRect/>
          </a:stretch>
        </p:blipFill>
        <p:spPr>
          <a:xfrm>
            <a:off x="318977" y="202408"/>
            <a:ext cx="9350888" cy="5838954"/>
          </a:xfrm>
          <a:prstGeom prst="rect">
            <a:avLst/>
          </a:prstGeom>
        </p:spPr>
      </p:pic>
    </p:spTree>
    <p:extLst>
      <p:ext uri="{BB962C8B-B14F-4D97-AF65-F5344CB8AC3E}">
        <p14:creationId xmlns:p14="http://schemas.microsoft.com/office/powerpoint/2010/main" val="36907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What is Research?</a:t>
            </a:r>
          </a:p>
        </p:txBody>
      </p:sp>
      <p:sp>
        <p:nvSpPr>
          <p:cNvPr id="3" name="Content Placeholder 2"/>
          <p:cNvSpPr>
            <a:spLocks noGrp="1"/>
          </p:cNvSpPr>
          <p:nvPr>
            <p:ph idx="1"/>
          </p:nvPr>
        </p:nvSpPr>
        <p:spPr/>
        <p:txBody>
          <a:bodyPr>
            <a:normAutofit/>
          </a:bodyPr>
          <a:lstStyle/>
          <a:p>
            <a:r>
              <a:rPr lang="en-US" dirty="0"/>
              <a:t>The term research comprises of two words ‘re’ and ‘search’. </a:t>
            </a:r>
            <a:r>
              <a:rPr lang="en-US" dirty="0" err="1"/>
              <a:t>‘Re</a:t>
            </a:r>
            <a:r>
              <a:rPr lang="en-US" dirty="0"/>
              <a:t>’ means again and ‘search’ means to find out.</a:t>
            </a:r>
          </a:p>
          <a:p>
            <a:r>
              <a:rPr lang="en-US" dirty="0"/>
              <a:t>A detailed and careful study of something to find out more information about it.</a:t>
            </a:r>
          </a:p>
          <a:p>
            <a:r>
              <a:rPr lang="en-US" b="1" dirty="0"/>
              <a:t>Research</a:t>
            </a:r>
            <a:r>
              <a:rPr lang="en-US" dirty="0"/>
              <a:t> is a careful and detailed study into a specific problem, concern, or issue using the scientific method. </a:t>
            </a:r>
          </a:p>
          <a:p>
            <a:r>
              <a:rPr lang="en-US" dirty="0"/>
              <a:t>To begin researching something, you have to have a problem, concern, or issue that has turned into a question. These can come from observing the world, prior research, professional literature, or from peers. Research really begins with the right question, because your question must be answerable.</a:t>
            </a:r>
            <a:endParaRPr lang="en-IN" dirty="0"/>
          </a:p>
        </p:txBody>
      </p:sp>
    </p:spTree>
    <p:extLst>
      <p:ext uri="{BB962C8B-B14F-4D97-AF65-F5344CB8AC3E}">
        <p14:creationId xmlns:p14="http://schemas.microsoft.com/office/powerpoint/2010/main" val="13985707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837C9-2F8A-E9D5-AC3E-230AA9A7121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882206F-D229-7E40-D5E9-D235D2F805DB}"/>
              </a:ext>
            </a:extLst>
          </p:cNvPr>
          <p:cNvSpPr>
            <a:spLocks noGrp="1"/>
          </p:cNvSpPr>
          <p:nvPr>
            <p:ph idx="1"/>
          </p:nvPr>
        </p:nvSpPr>
        <p:spPr/>
        <p:txBody>
          <a:bodyPr/>
          <a:lstStyle/>
          <a:p>
            <a:endParaRPr lang="en-US" dirty="0"/>
          </a:p>
        </p:txBody>
      </p:sp>
      <p:pic>
        <p:nvPicPr>
          <p:cNvPr id="5" name="Picture 4">
            <a:extLst>
              <a:ext uri="{FF2B5EF4-FFF2-40B4-BE49-F238E27FC236}">
                <a16:creationId xmlns:a16="http://schemas.microsoft.com/office/drawing/2014/main" id="{C6E8CA53-F9A5-FDA8-BB6A-E673B36D9AED}"/>
              </a:ext>
            </a:extLst>
          </p:cNvPr>
          <p:cNvPicPr>
            <a:picLocks noChangeAspect="1"/>
          </p:cNvPicPr>
          <p:nvPr/>
        </p:nvPicPr>
        <p:blipFill>
          <a:blip r:embed="rId2"/>
          <a:stretch>
            <a:fillRect/>
          </a:stretch>
        </p:blipFill>
        <p:spPr>
          <a:xfrm>
            <a:off x="569168" y="214648"/>
            <a:ext cx="8691752" cy="5700960"/>
          </a:xfrm>
          <a:prstGeom prst="rect">
            <a:avLst/>
          </a:prstGeom>
        </p:spPr>
      </p:pic>
    </p:spTree>
    <p:extLst>
      <p:ext uri="{BB962C8B-B14F-4D97-AF65-F5344CB8AC3E}">
        <p14:creationId xmlns:p14="http://schemas.microsoft.com/office/powerpoint/2010/main" val="11740482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A1A4AD-D740-AA17-E909-356F5A65FA94}"/>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9C2BE35A-D1AD-F186-E55D-0B839EDBDC0E}"/>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347FDAC8-29CC-EB89-D679-44F4E47DF1A1}"/>
              </a:ext>
            </a:extLst>
          </p:cNvPr>
          <p:cNvPicPr>
            <a:picLocks noChangeAspect="1"/>
          </p:cNvPicPr>
          <p:nvPr/>
        </p:nvPicPr>
        <p:blipFill>
          <a:blip r:embed="rId2"/>
          <a:stretch>
            <a:fillRect/>
          </a:stretch>
        </p:blipFill>
        <p:spPr>
          <a:xfrm>
            <a:off x="677334" y="709127"/>
            <a:ext cx="8206033" cy="5240953"/>
          </a:xfrm>
          <a:prstGeom prst="rect">
            <a:avLst/>
          </a:prstGeom>
        </p:spPr>
      </p:pic>
    </p:spTree>
    <p:extLst>
      <p:ext uri="{BB962C8B-B14F-4D97-AF65-F5344CB8AC3E}">
        <p14:creationId xmlns:p14="http://schemas.microsoft.com/office/powerpoint/2010/main" val="40332374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FF117-DFFC-D118-6985-E47F64A0B27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CF3F42D-160B-0622-6BC9-4CDCE078A950}"/>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07062B87-3222-0119-A665-72A3843E0FDE}"/>
              </a:ext>
            </a:extLst>
          </p:cNvPr>
          <p:cNvPicPr>
            <a:picLocks noChangeAspect="1"/>
          </p:cNvPicPr>
          <p:nvPr/>
        </p:nvPicPr>
        <p:blipFill>
          <a:blip r:embed="rId2"/>
          <a:stretch>
            <a:fillRect/>
          </a:stretch>
        </p:blipFill>
        <p:spPr>
          <a:xfrm>
            <a:off x="677334" y="609600"/>
            <a:ext cx="8322740" cy="5550125"/>
          </a:xfrm>
          <a:prstGeom prst="rect">
            <a:avLst/>
          </a:prstGeom>
        </p:spPr>
      </p:pic>
    </p:spTree>
    <p:extLst>
      <p:ext uri="{BB962C8B-B14F-4D97-AF65-F5344CB8AC3E}">
        <p14:creationId xmlns:p14="http://schemas.microsoft.com/office/powerpoint/2010/main" val="12839411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D7CF62C-0812-09C9-B3A5-422D40FD1936}"/>
              </a:ext>
            </a:extLst>
          </p:cNvPr>
          <p:cNvPicPr>
            <a:picLocks noChangeAspect="1"/>
          </p:cNvPicPr>
          <p:nvPr/>
        </p:nvPicPr>
        <p:blipFill>
          <a:blip r:embed="rId2"/>
          <a:stretch>
            <a:fillRect/>
          </a:stretch>
        </p:blipFill>
        <p:spPr>
          <a:xfrm>
            <a:off x="849086" y="455936"/>
            <a:ext cx="7548465" cy="6104135"/>
          </a:xfrm>
          <a:prstGeom prst="rect">
            <a:avLst/>
          </a:prstGeom>
        </p:spPr>
      </p:pic>
    </p:spTree>
    <p:extLst>
      <p:ext uri="{BB962C8B-B14F-4D97-AF65-F5344CB8AC3E}">
        <p14:creationId xmlns:p14="http://schemas.microsoft.com/office/powerpoint/2010/main" val="732369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5D246CF-7586-089E-CB0B-614F80F1D825}"/>
              </a:ext>
            </a:extLst>
          </p:cNvPr>
          <p:cNvPicPr>
            <a:picLocks noChangeAspect="1"/>
          </p:cNvPicPr>
          <p:nvPr/>
        </p:nvPicPr>
        <p:blipFill>
          <a:blip r:embed="rId2"/>
          <a:stretch>
            <a:fillRect/>
          </a:stretch>
        </p:blipFill>
        <p:spPr>
          <a:xfrm>
            <a:off x="298581" y="609600"/>
            <a:ext cx="8529426" cy="4987478"/>
          </a:xfrm>
          <a:prstGeom prst="rect">
            <a:avLst/>
          </a:prstGeom>
        </p:spPr>
      </p:pic>
    </p:spTree>
    <p:extLst>
      <p:ext uri="{BB962C8B-B14F-4D97-AF65-F5344CB8AC3E}">
        <p14:creationId xmlns:p14="http://schemas.microsoft.com/office/powerpoint/2010/main" val="9268899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75CA903-C521-A611-76FE-A79DC9F602A3}"/>
              </a:ext>
            </a:extLst>
          </p:cNvPr>
          <p:cNvPicPr>
            <a:picLocks noChangeAspect="1"/>
          </p:cNvPicPr>
          <p:nvPr/>
        </p:nvPicPr>
        <p:blipFill>
          <a:blip r:embed="rId2"/>
          <a:stretch>
            <a:fillRect/>
          </a:stretch>
        </p:blipFill>
        <p:spPr>
          <a:xfrm>
            <a:off x="569169" y="468870"/>
            <a:ext cx="8380824" cy="5299728"/>
          </a:xfrm>
          <a:prstGeom prst="rect">
            <a:avLst/>
          </a:prstGeom>
        </p:spPr>
      </p:pic>
    </p:spTree>
    <p:extLst>
      <p:ext uri="{BB962C8B-B14F-4D97-AF65-F5344CB8AC3E}">
        <p14:creationId xmlns:p14="http://schemas.microsoft.com/office/powerpoint/2010/main" val="36060616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D8DA456-8743-7915-B9B7-E1A0D226AEE8}"/>
              </a:ext>
            </a:extLst>
          </p:cNvPr>
          <p:cNvPicPr>
            <a:picLocks noChangeAspect="1"/>
          </p:cNvPicPr>
          <p:nvPr/>
        </p:nvPicPr>
        <p:blipFill>
          <a:blip r:embed="rId2"/>
          <a:stretch>
            <a:fillRect/>
          </a:stretch>
        </p:blipFill>
        <p:spPr>
          <a:xfrm>
            <a:off x="677334" y="609600"/>
            <a:ext cx="8128117" cy="5219819"/>
          </a:xfrm>
          <a:prstGeom prst="rect">
            <a:avLst/>
          </a:prstGeom>
        </p:spPr>
      </p:pic>
    </p:spTree>
    <p:extLst>
      <p:ext uri="{BB962C8B-B14F-4D97-AF65-F5344CB8AC3E}">
        <p14:creationId xmlns:p14="http://schemas.microsoft.com/office/powerpoint/2010/main" val="2616384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50CC709-B200-8D41-E8F5-27D108287036}"/>
              </a:ext>
            </a:extLst>
          </p:cNvPr>
          <p:cNvPicPr>
            <a:picLocks noChangeAspect="1"/>
          </p:cNvPicPr>
          <p:nvPr/>
        </p:nvPicPr>
        <p:blipFill>
          <a:blip r:embed="rId2"/>
          <a:stretch>
            <a:fillRect/>
          </a:stretch>
        </p:blipFill>
        <p:spPr>
          <a:xfrm>
            <a:off x="677335" y="609601"/>
            <a:ext cx="8310706" cy="5040822"/>
          </a:xfrm>
          <a:prstGeom prst="rect">
            <a:avLst/>
          </a:prstGeom>
        </p:spPr>
      </p:pic>
    </p:spTree>
    <p:extLst>
      <p:ext uri="{BB962C8B-B14F-4D97-AF65-F5344CB8AC3E}">
        <p14:creationId xmlns:p14="http://schemas.microsoft.com/office/powerpoint/2010/main" val="18738955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Research Process</a:t>
            </a:r>
          </a:p>
        </p:txBody>
      </p:sp>
      <p:sp>
        <p:nvSpPr>
          <p:cNvPr id="3" name="Content Placeholder 2"/>
          <p:cNvSpPr>
            <a:spLocks noGrp="1"/>
          </p:cNvSpPr>
          <p:nvPr>
            <p:ph idx="1"/>
          </p:nvPr>
        </p:nvSpPr>
        <p:spPr/>
        <p:txBody>
          <a:bodyPr>
            <a:normAutofit fontScale="92500" lnSpcReduction="20000"/>
          </a:bodyPr>
          <a:lstStyle/>
          <a:p>
            <a:r>
              <a:rPr lang="en-US" dirty="0"/>
              <a:t>formulating the research problem</a:t>
            </a:r>
          </a:p>
          <a:p>
            <a:r>
              <a:rPr lang="en-US" dirty="0"/>
              <a:t> extensive literature survey\</a:t>
            </a:r>
          </a:p>
          <a:p>
            <a:r>
              <a:rPr lang="en-US" dirty="0"/>
              <a:t>developing the hypothesis</a:t>
            </a:r>
          </a:p>
          <a:p>
            <a:r>
              <a:rPr lang="en-US" dirty="0"/>
              <a:t>preparing the research design</a:t>
            </a:r>
          </a:p>
          <a:p>
            <a:r>
              <a:rPr lang="en-US" dirty="0"/>
              <a:t>determining sample design</a:t>
            </a:r>
          </a:p>
          <a:p>
            <a:r>
              <a:rPr lang="en-US" dirty="0"/>
              <a:t>collecting the data</a:t>
            </a:r>
          </a:p>
          <a:p>
            <a:r>
              <a:rPr lang="en-US" dirty="0"/>
              <a:t>execution of the project</a:t>
            </a:r>
          </a:p>
          <a:p>
            <a:r>
              <a:rPr lang="en-US" dirty="0"/>
              <a:t>analysis of data</a:t>
            </a:r>
          </a:p>
          <a:p>
            <a:r>
              <a:rPr lang="en-US" dirty="0"/>
              <a:t>hypothesis testing</a:t>
            </a:r>
          </a:p>
          <a:p>
            <a:r>
              <a:rPr lang="en-US" dirty="0"/>
              <a:t>generalizations and interpretation, and</a:t>
            </a:r>
          </a:p>
          <a:p>
            <a:r>
              <a:rPr lang="en-US" dirty="0"/>
              <a:t>preparation of the report or presentation of the </a:t>
            </a:r>
            <a:r>
              <a:rPr lang="en-US" dirty="0" err="1"/>
              <a:t>results,i.e</a:t>
            </a:r>
            <a:r>
              <a:rPr lang="en-US" dirty="0"/>
              <a:t>., formal write-up of conclusions reached</a:t>
            </a:r>
          </a:p>
          <a:p>
            <a:endParaRPr lang="en-IN" dirty="0"/>
          </a:p>
        </p:txBody>
      </p:sp>
    </p:spTree>
    <p:extLst>
      <p:ext uri="{BB962C8B-B14F-4D97-AF65-F5344CB8AC3E}">
        <p14:creationId xmlns:p14="http://schemas.microsoft.com/office/powerpoint/2010/main" val="14528016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73002" y="673608"/>
            <a:ext cx="6303486" cy="5462016"/>
          </a:xfrm>
        </p:spPr>
      </p:pic>
    </p:spTree>
    <p:extLst>
      <p:ext uri="{BB962C8B-B14F-4D97-AF65-F5344CB8AC3E}">
        <p14:creationId xmlns:p14="http://schemas.microsoft.com/office/powerpoint/2010/main" val="17615317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714103"/>
            <a:ext cx="8596668" cy="5327259"/>
          </a:xfrm>
        </p:spPr>
        <p:txBody>
          <a:bodyPr/>
          <a:lstStyle/>
          <a:p>
            <a:r>
              <a:rPr lang="en-IN" dirty="0"/>
              <a:t>There is general agreement that research is :</a:t>
            </a:r>
          </a:p>
          <a:p>
            <a:pPr marL="0" indent="0">
              <a:buNone/>
            </a:pPr>
            <a:r>
              <a:rPr lang="en-IN" dirty="0"/>
              <a:t>1.Process of inquiry and investigation</a:t>
            </a:r>
          </a:p>
          <a:p>
            <a:pPr marL="0" indent="0">
              <a:buNone/>
            </a:pPr>
            <a:r>
              <a:rPr lang="en-IN" dirty="0"/>
              <a:t>2. Systematic and methodical</a:t>
            </a:r>
          </a:p>
          <a:p>
            <a:pPr marL="0" indent="0">
              <a:buNone/>
            </a:pPr>
            <a:r>
              <a:rPr lang="en-IN" dirty="0"/>
              <a:t>3. Increases Knowledge</a:t>
            </a:r>
          </a:p>
        </p:txBody>
      </p:sp>
    </p:spTree>
    <p:extLst>
      <p:ext uri="{BB962C8B-B14F-4D97-AF65-F5344CB8AC3E}">
        <p14:creationId xmlns:p14="http://schemas.microsoft.com/office/powerpoint/2010/main" val="23793062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Formulating Research Problem</a:t>
            </a:r>
          </a:p>
        </p:txBody>
      </p:sp>
      <p:sp>
        <p:nvSpPr>
          <p:cNvPr id="3" name="Content Placeholder 2"/>
          <p:cNvSpPr>
            <a:spLocks noGrp="1"/>
          </p:cNvSpPr>
          <p:nvPr>
            <p:ph idx="1"/>
          </p:nvPr>
        </p:nvSpPr>
        <p:spPr/>
        <p:txBody>
          <a:bodyPr/>
          <a:lstStyle/>
          <a:p>
            <a:pPr>
              <a:buAutoNum type="arabicPeriod"/>
            </a:pPr>
            <a:r>
              <a:rPr lang="en-US" b="1" dirty="0"/>
              <a:t>Identify a general area of interest</a:t>
            </a:r>
          </a:p>
          <a:p>
            <a:pPr>
              <a:buAutoNum type="arabicPeriod"/>
            </a:pPr>
            <a:r>
              <a:rPr lang="en-US" b="1" dirty="0"/>
              <a:t>Learn more about the problem</a:t>
            </a:r>
          </a:p>
          <a:p>
            <a:pPr>
              <a:buFont typeface="Wingdings 3" charset="2"/>
              <a:buAutoNum type="arabicPeriod"/>
            </a:pPr>
            <a:r>
              <a:rPr lang="en-US" b="1" dirty="0"/>
              <a:t>Review the context of the information</a:t>
            </a:r>
          </a:p>
          <a:p>
            <a:pPr>
              <a:buFont typeface="Wingdings 3" charset="2"/>
              <a:buAutoNum type="arabicPeriod"/>
            </a:pPr>
            <a:r>
              <a:rPr lang="en-IN" b="1" dirty="0"/>
              <a:t> Determine relationships between variables</a:t>
            </a:r>
          </a:p>
          <a:p>
            <a:pPr>
              <a:buFont typeface="Wingdings 3" charset="2"/>
              <a:buAutoNum type="arabicPeriod"/>
            </a:pPr>
            <a:r>
              <a:rPr lang="en-US" b="1" dirty="0"/>
              <a:t> Select and include important variables</a:t>
            </a:r>
          </a:p>
          <a:p>
            <a:pPr>
              <a:buFont typeface="Wingdings 3" charset="2"/>
              <a:buAutoNum type="arabicPeriod"/>
            </a:pPr>
            <a:r>
              <a:rPr lang="en-IN" b="1" dirty="0"/>
              <a:t>Receive feedback and revise</a:t>
            </a:r>
          </a:p>
          <a:p>
            <a:pPr>
              <a:buAutoNum type="arabicPeriod"/>
            </a:pPr>
            <a:endParaRPr lang="en-US" b="1" dirty="0"/>
          </a:p>
        </p:txBody>
      </p:sp>
    </p:spTree>
    <p:extLst>
      <p:ext uri="{BB962C8B-B14F-4D97-AF65-F5344CB8AC3E}">
        <p14:creationId xmlns:p14="http://schemas.microsoft.com/office/powerpoint/2010/main" val="16303346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What is Business Research</a:t>
            </a:r>
          </a:p>
        </p:txBody>
      </p:sp>
      <p:sp>
        <p:nvSpPr>
          <p:cNvPr id="3" name="Content Placeholder 2"/>
          <p:cNvSpPr>
            <a:spLocks noGrp="1"/>
          </p:cNvSpPr>
          <p:nvPr>
            <p:ph idx="1"/>
          </p:nvPr>
        </p:nvSpPr>
        <p:spPr/>
        <p:txBody>
          <a:bodyPr>
            <a:normAutofit/>
          </a:bodyPr>
          <a:lstStyle/>
          <a:p>
            <a:r>
              <a:rPr lang="en-US" dirty="0"/>
              <a:t>Business Research can be simply defined as a process of gather comprehensive data and information of all the areas of business and incorporating this information for sales and profit maximization. </a:t>
            </a:r>
          </a:p>
          <a:p>
            <a:r>
              <a:rPr lang="en-US" dirty="0"/>
              <a:t>It is a systematic management activity helping companies to determine which product will be most profitable for companies to produce.</a:t>
            </a:r>
            <a:endParaRPr lang="en-IN" dirty="0"/>
          </a:p>
          <a:p>
            <a:r>
              <a:rPr lang="en-IN" dirty="0"/>
              <a:t>Example:</a:t>
            </a:r>
          </a:p>
          <a:p>
            <a:pPr marL="0" indent="0">
              <a:buNone/>
            </a:pPr>
            <a:r>
              <a:rPr lang="en-US" dirty="0"/>
              <a:t>Let say there’s an automobile company that is planning to launch a car that runs on CNG. In order to promote cleaner fuel, the company will be involved in developing different plans and strategies to identify the demand for the car they are intending to launch.</a:t>
            </a:r>
            <a:endParaRPr lang="en-IN" dirty="0"/>
          </a:p>
        </p:txBody>
      </p:sp>
    </p:spTree>
    <p:extLst>
      <p:ext uri="{BB962C8B-B14F-4D97-AF65-F5344CB8AC3E}">
        <p14:creationId xmlns:p14="http://schemas.microsoft.com/office/powerpoint/2010/main" val="21473616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Importance of Business Research</a:t>
            </a:r>
          </a:p>
        </p:txBody>
      </p:sp>
      <p:sp>
        <p:nvSpPr>
          <p:cNvPr id="3" name="Content Placeholder 2"/>
          <p:cNvSpPr>
            <a:spLocks noGrp="1"/>
          </p:cNvSpPr>
          <p:nvPr>
            <p:ph idx="1"/>
          </p:nvPr>
        </p:nvSpPr>
        <p:spPr>
          <a:xfrm>
            <a:off x="677334" y="1306287"/>
            <a:ext cx="8596668" cy="5155473"/>
          </a:xfrm>
        </p:spPr>
        <p:txBody>
          <a:bodyPr>
            <a:normAutofit/>
          </a:bodyPr>
          <a:lstStyle/>
          <a:p>
            <a:r>
              <a:rPr lang="en-US" dirty="0"/>
              <a:t>It helps businesses gain better insights about their target customer’s preferences, buying patterns, pain points, as well as demographics.</a:t>
            </a:r>
          </a:p>
          <a:p>
            <a:r>
              <a:rPr lang="en-US" dirty="0"/>
              <a:t>Business Research also provides businesses with a detailed overview of their target markets, what’s in trend, as well as market demand.</a:t>
            </a:r>
          </a:p>
          <a:p>
            <a:r>
              <a:rPr lang="en-US" dirty="0"/>
              <a:t>By studying consumers’ buying patterns and preferences as well as market trends and demands with the help of business research, businesses can effectively and efficiently curate the best possible plans and strategies accordingly.</a:t>
            </a:r>
          </a:p>
          <a:p>
            <a:r>
              <a:rPr lang="en-US" dirty="0"/>
              <a:t>The importance of business research also lies in highlighting the areas where unnecessary costs can be minimized and those areas in a business which need more attention and can bring in more customers and hence boost profits.</a:t>
            </a:r>
          </a:p>
          <a:p>
            <a:r>
              <a:rPr lang="en-US" dirty="0"/>
              <a:t>Businesses can constantly innovate as per their customers’ preferences and interests and keep their attention towards the brand.</a:t>
            </a:r>
          </a:p>
          <a:p>
            <a:r>
              <a:rPr lang="en-US" dirty="0"/>
              <a:t>Business Research also plays the role of a catalyst as it helps business thrive in their markets by capturing all the available opportunities and also meeting the needs and preferences of their customers.</a:t>
            </a:r>
          </a:p>
        </p:txBody>
      </p:sp>
    </p:spTree>
    <p:extLst>
      <p:ext uri="{BB962C8B-B14F-4D97-AF65-F5344CB8AC3E}">
        <p14:creationId xmlns:p14="http://schemas.microsoft.com/office/powerpoint/2010/main" val="7036670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Characteristics of Research</a:t>
            </a:r>
          </a:p>
        </p:txBody>
      </p:sp>
      <p:sp>
        <p:nvSpPr>
          <p:cNvPr id="3" name="Content Placeholder 2"/>
          <p:cNvSpPr>
            <a:spLocks noGrp="1"/>
          </p:cNvSpPr>
          <p:nvPr>
            <p:ph idx="1"/>
          </p:nvPr>
        </p:nvSpPr>
        <p:spPr>
          <a:xfrm>
            <a:off x="503162" y="1359401"/>
            <a:ext cx="8596668" cy="5145902"/>
          </a:xfrm>
        </p:spPr>
        <p:txBody>
          <a:bodyPr>
            <a:normAutofit/>
          </a:bodyPr>
          <a:lstStyle/>
          <a:p>
            <a:r>
              <a:rPr lang="en-IN" dirty="0"/>
              <a:t>1. Generalized:</a:t>
            </a:r>
            <a:r>
              <a:rPr lang="en-US" dirty="0"/>
              <a:t>The researcher usually divides the identified population into smaller samples depending on the resource availability at the time of research being conducted. This sample is understood to be the appropriate representative of the identified population therefore the findings should also be applicable to and representative of the entire population.</a:t>
            </a:r>
          </a:p>
          <a:p>
            <a:r>
              <a:rPr lang="en-US" dirty="0"/>
              <a:t>Controlled: The concept of control implies that, in exploring causality in relation to two variables (factors), you set up your study in a way that minimizes the effects of other factors affecting the relationship. Some variables are classified as controlling factors and the other variables may be classified as possible effects of controlling factors. Laboratory experiments as in pure sciences like chemistry can be controlled but any study that involves societal issues cannot be controlled. </a:t>
            </a:r>
          </a:p>
          <a:p>
            <a:r>
              <a:rPr lang="en-IN" dirty="0"/>
              <a:t>Rigorous </a:t>
            </a:r>
            <a:r>
              <a:rPr lang="en-US" dirty="0"/>
              <a:t>: One must be careful in ensuring that the procedures followed to find answers to questions are relevant, appropriate and justified. Again, the degree of rigor varies markedly between the physical and social sciences and within the social sciences.</a:t>
            </a:r>
            <a:endParaRPr lang="en-IN" dirty="0"/>
          </a:p>
        </p:txBody>
      </p:sp>
    </p:spTree>
    <p:extLst>
      <p:ext uri="{BB962C8B-B14F-4D97-AF65-F5344CB8AC3E}">
        <p14:creationId xmlns:p14="http://schemas.microsoft.com/office/powerpoint/2010/main" val="37010106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383177"/>
            <a:ext cx="8596668" cy="5658185"/>
          </a:xfrm>
        </p:spPr>
        <p:txBody>
          <a:bodyPr>
            <a:normAutofit/>
          </a:bodyPr>
          <a:lstStyle/>
          <a:p>
            <a:r>
              <a:rPr lang="en-IN" dirty="0"/>
              <a:t>Empirical:</a:t>
            </a:r>
            <a:r>
              <a:rPr lang="en-US" dirty="0"/>
              <a:t>The processes adopted should be tested for the accuracy and each step should be coherent in progression. This means that any conclusions drawn are based upon firm data gathered from information collected from real life experiences or observations. </a:t>
            </a:r>
          </a:p>
          <a:p>
            <a:r>
              <a:rPr lang="en-US" dirty="0"/>
              <a:t>Systematic: The procedure or process being developed to undertake a study should be carefully drafted to ensure that resources utilization is optimized. Chaotic or disorganized procedures would never yield expected outcomes. The steps should follow a logical sequence to get to the desired outcome.</a:t>
            </a:r>
          </a:p>
          <a:p>
            <a:r>
              <a:rPr lang="en-IN" dirty="0"/>
              <a:t>Reliability:</a:t>
            </a:r>
            <a:r>
              <a:rPr lang="en-US" dirty="0"/>
              <a:t>It is the extent to which an experiment, test, measuring procedure, research, research instrument, tool or procedure yields the same results on repeated trials. </a:t>
            </a:r>
          </a:p>
          <a:p>
            <a:r>
              <a:rPr lang="en-IN" dirty="0"/>
              <a:t>Validity &amp; verifiability: </a:t>
            </a:r>
            <a:r>
              <a:rPr lang="en-US" dirty="0"/>
              <a:t>: It is the extent to which a concept, conclusion or measurement is well-founded and likely corresponds accurately to the real world. The word "valid" is derived from the Latin </a:t>
            </a:r>
            <a:r>
              <a:rPr lang="en-US" dirty="0" err="1"/>
              <a:t>validus</a:t>
            </a:r>
            <a:r>
              <a:rPr lang="en-US"/>
              <a:t>, meaning strong. </a:t>
            </a:r>
            <a:endParaRPr lang="en-IN" dirty="0"/>
          </a:p>
        </p:txBody>
      </p:sp>
    </p:spTree>
    <p:extLst>
      <p:ext uri="{BB962C8B-B14F-4D97-AF65-F5344CB8AC3E}">
        <p14:creationId xmlns:p14="http://schemas.microsoft.com/office/powerpoint/2010/main" val="10903709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Methods of Research</a:t>
            </a:r>
            <a:endParaRPr lang="en-IN" dirty="0"/>
          </a:p>
        </p:txBody>
      </p:sp>
      <p:sp>
        <p:nvSpPr>
          <p:cNvPr id="3" name="Content Placeholder 2"/>
          <p:cNvSpPr>
            <a:spLocks noGrp="1"/>
          </p:cNvSpPr>
          <p:nvPr>
            <p:ph idx="1"/>
          </p:nvPr>
        </p:nvSpPr>
        <p:spPr/>
        <p:txBody>
          <a:bodyPr>
            <a:normAutofit/>
          </a:bodyPr>
          <a:lstStyle/>
          <a:p>
            <a:r>
              <a:rPr lang="en-US" sz="3200" dirty="0"/>
              <a:t>Qualitative</a:t>
            </a:r>
          </a:p>
          <a:p>
            <a:r>
              <a:rPr lang="en-US" sz="3200" dirty="0"/>
              <a:t>Quantitative</a:t>
            </a:r>
            <a:endParaRPr lang="en-IN" sz="3200" dirty="0"/>
          </a:p>
        </p:txBody>
      </p:sp>
    </p:spTree>
    <p:extLst>
      <p:ext uri="{BB962C8B-B14F-4D97-AF65-F5344CB8AC3E}">
        <p14:creationId xmlns:p14="http://schemas.microsoft.com/office/powerpoint/2010/main" val="15830994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6C562D90-C6CB-DBAB-8E69-50A28DA65B84}"/>
              </a:ext>
            </a:extLst>
          </p:cNvPr>
          <p:cNvGraphicFramePr>
            <a:graphicFrameLocks noGrp="1"/>
          </p:cNvGraphicFramePr>
          <p:nvPr>
            <p:ph idx="1"/>
          </p:nvPr>
        </p:nvGraphicFramePr>
        <p:xfrm>
          <a:off x="1045028" y="1967722"/>
          <a:ext cx="8556172" cy="4074306"/>
        </p:xfrm>
        <a:graphic>
          <a:graphicData uri="http://schemas.openxmlformats.org/drawingml/2006/table">
            <a:tbl>
              <a:tblPr/>
              <a:tblGrid>
                <a:gridCol w="4278086">
                  <a:extLst>
                    <a:ext uri="{9D8B030D-6E8A-4147-A177-3AD203B41FA5}">
                      <a16:colId xmlns:a16="http://schemas.microsoft.com/office/drawing/2014/main" val="3233692839"/>
                    </a:ext>
                  </a:extLst>
                </a:gridCol>
                <a:gridCol w="4278086">
                  <a:extLst>
                    <a:ext uri="{9D8B030D-6E8A-4147-A177-3AD203B41FA5}">
                      <a16:colId xmlns:a16="http://schemas.microsoft.com/office/drawing/2014/main" val="2847922681"/>
                    </a:ext>
                  </a:extLst>
                </a:gridCol>
              </a:tblGrid>
              <a:tr h="207254">
                <a:tc gridSpan="2">
                  <a:txBody>
                    <a:bodyPr/>
                    <a:lstStyle/>
                    <a:p>
                      <a:pPr algn="ctr" fontAlgn="ctr"/>
                      <a:r>
                        <a:rPr lang="en-US" sz="1100" b="1">
                          <a:solidFill>
                            <a:srgbClr val="FFFFFF"/>
                          </a:solidFill>
                          <a:effectLst/>
                          <a:latin typeface="Open Sans" panose="020B0606030504020204" pitchFamily="34" charset="0"/>
                        </a:rPr>
                        <a:t>Pure vs Applied Research</a:t>
                      </a:r>
                      <a:endParaRPr lang="en-US" sz="1100" b="1">
                        <a:solidFill>
                          <a:srgbClr val="333333"/>
                        </a:solidFill>
                        <a:effectLst/>
                        <a:latin typeface="Open Sans" panose="020B0606030504020204" pitchFamily="34" charset="0"/>
                      </a:endParaRPr>
                    </a:p>
                  </a:txBody>
                  <a:tcPr marL="96314" marR="96314" marT="4816" marB="19263" anchor="ctr">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324B7A"/>
                    </a:solidFill>
                  </a:tcPr>
                </a:tc>
                <a:tc hMerge="1">
                  <a:txBody>
                    <a:bodyPr/>
                    <a:lstStyle/>
                    <a:p>
                      <a:endParaRPr lang="en-US"/>
                    </a:p>
                  </a:txBody>
                  <a:tcPr/>
                </a:tc>
                <a:extLst>
                  <a:ext uri="{0D108BD9-81ED-4DB2-BD59-A6C34878D82A}">
                    <a16:rowId xmlns:a16="http://schemas.microsoft.com/office/drawing/2014/main" val="3883788861"/>
                  </a:ext>
                </a:extLst>
              </a:tr>
              <a:tr h="571212">
                <a:tc>
                  <a:txBody>
                    <a:bodyPr/>
                    <a:lstStyle/>
                    <a:p>
                      <a:pPr algn="l" fontAlgn="t"/>
                      <a:r>
                        <a:rPr lang="en-US" sz="1100">
                          <a:effectLst/>
                        </a:rPr>
                        <a:t>Pure research is conducted without any specific goal.</a:t>
                      </a:r>
                    </a:p>
                  </a:txBody>
                  <a:tcPr marL="144470" marR="96314" marT="4816" marB="19263">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E3EBFA"/>
                    </a:solidFill>
                  </a:tcPr>
                </a:tc>
                <a:tc>
                  <a:txBody>
                    <a:bodyPr/>
                    <a:lstStyle/>
                    <a:p>
                      <a:pPr algn="l" fontAlgn="t"/>
                      <a:r>
                        <a:rPr lang="en-US" sz="1100">
                          <a:effectLst/>
                        </a:rPr>
                        <a:t>Applied research is conducted with a specific goal in mind.</a:t>
                      </a:r>
                    </a:p>
                  </a:txBody>
                  <a:tcPr marL="144470" marR="96314" marT="4816" marB="19263">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7F9FC"/>
                    </a:solidFill>
                  </a:tcPr>
                </a:tc>
                <a:extLst>
                  <a:ext uri="{0D108BD9-81ED-4DB2-BD59-A6C34878D82A}">
                    <a16:rowId xmlns:a16="http://schemas.microsoft.com/office/drawing/2014/main" val="1314099868"/>
                  </a:ext>
                </a:extLst>
              </a:tr>
              <a:tr h="207254">
                <a:tc gridSpan="2">
                  <a:txBody>
                    <a:bodyPr/>
                    <a:lstStyle/>
                    <a:p>
                      <a:pPr algn="ctr" fontAlgn="ctr"/>
                      <a:r>
                        <a:rPr lang="en-US" sz="1100" b="1">
                          <a:solidFill>
                            <a:srgbClr val="FFFFFF"/>
                          </a:solidFill>
                          <a:effectLst/>
                        </a:rPr>
                        <a:t>Aim</a:t>
                      </a:r>
                      <a:endParaRPr lang="en-US" sz="1100">
                        <a:effectLst/>
                      </a:endParaRPr>
                    </a:p>
                  </a:txBody>
                  <a:tcPr marL="96314" marR="96314" marT="4816" marB="19263" anchor="ctr">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5C739E"/>
                    </a:solidFill>
                  </a:tcPr>
                </a:tc>
                <a:tc hMerge="1">
                  <a:txBody>
                    <a:bodyPr/>
                    <a:lstStyle/>
                    <a:p>
                      <a:endParaRPr lang="en-US"/>
                    </a:p>
                  </a:txBody>
                  <a:tcPr/>
                </a:tc>
                <a:extLst>
                  <a:ext uri="{0D108BD9-81ED-4DB2-BD59-A6C34878D82A}">
                    <a16:rowId xmlns:a16="http://schemas.microsoft.com/office/drawing/2014/main" val="3584338400"/>
                  </a:ext>
                </a:extLst>
              </a:tr>
              <a:tr h="571212">
                <a:tc>
                  <a:txBody>
                    <a:bodyPr/>
                    <a:lstStyle/>
                    <a:p>
                      <a:pPr algn="l" fontAlgn="t"/>
                      <a:r>
                        <a:rPr lang="en-US" sz="1100">
                          <a:effectLst/>
                        </a:rPr>
                        <a:t>The main aim is to advance knowledge.</a:t>
                      </a:r>
                    </a:p>
                  </a:txBody>
                  <a:tcPr marL="144470" marR="96314" marT="4816" marB="19263">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E3EBFA"/>
                    </a:solidFill>
                  </a:tcPr>
                </a:tc>
                <a:tc>
                  <a:txBody>
                    <a:bodyPr/>
                    <a:lstStyle/>
                    <a:p>
                      <a:pPr algn="l" fontAlgn="t"/>
                      <a:r>
                        <a:rPr lang="en-US" sz="1100">
                          <a:effectLst/>
                        </a:rPr>
                        <a:t>The main aim is to solve a specific and practical problem.</a:t>
                      </a:r>
                    </a:p>
                  </a:txBody>
                  <a:tcPr marL="144470" marR="96314" marT="4816" marB="19263">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7F9FC"/>
                    </a:solidFill>
                  </a:tcPr>
                </a:tc>
                <a:extLst>
                  <a:ext uri="{0D108BD9-81ED-4DB2-BD59-A6C34878D82A}">
                    <a16:rowId xmlns:a16="http://schemas.microsoft.com/office/drawing/2014/main" val="4020218347"/>
                  </a:ext>
                </a:extLst>
              </a:tr>
              <a:tr h="207254">
                <a:tc gridSpan="2">
                  <a:txBody>
                    <a:bodyPr/>
                    <a:lstStyle/>
                    <a:p>
                      <a:pPr algn="ctr" fontAlgn="ctr"/>
                      <a:r>
                        <a:rPr lang="en-US" sz="1100" b="1" dirty="0">
                          <a:solidFill>
                            <a:srgbClr val="FFFFFF"/>
                          </a:solidFill>
                          <a:effectLst/>
                        </a:rPr>
                        <a:t>Nature</a:t>
                      </a:r>
                      <a:endParaRPr lang="en-US" sz="1100" dirty="0">
                        <a:effectLst/>
                      </a:endParaRPr>
                    </a:p>
                  </a:txBody>
                  <a:tcPr marL="96314" marR="96314" marT="4816" marB="19263" anchor="ctr">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5C739E"/>
                    </a:solidFill>
                  </a:tcPr>
                </a:tc>
                <a:tc hMerge="1">
                  <a:txBody>
                    <a:bodyPr/>
                    <a:lstStyle/>
                    <a:p>
                      <a:endParaRPr lang="en-US"/>
                    </a:p>
                  </a:txBody>
                  <a:tcPr/>
                </a:tc>
                <a:extLst>
                  <a:ext uri="{0D108BD9-81ED-4DB2-BD59-A6C34878D82A}">
                    <a16:rowId xmlns:a16="http://schemas.microsoft.com/office/drawing/2014/main" val="1204780720"/>
                  </a:ext>
                </a:extLst>
              </a:tr>
              <a:tr h="389232">
                <a:tc>
                  <a:txBody>
                    <a:bodyPr/>
                    <a:lstStyle/>
                    <a:p>
                      <a:pPr algn="l" fontAlgn="t"/>
                      <a:r>
                        <a:rPr lang="en-US" sz="1100">
                          <a:effectLst/>
                        </a:rPr>
                        <a:t>Pure research is exploratory in nature.</a:t>
                      </a:r>
                    </a:p>
                  </a:txBody>
                  <a:tcPr marL="144470" marR="96314" marT="4816" marB="19263">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E3EBFA"/>
                    </a:solidFill>
                  </a:tcPr>
                </a:tc>
                <a:tc>
                  <a:txBody>
                    <a:bodyPr/>
                    <a:lstStyle/>
                    <a:p>
                      <a:pPr algn="l" fontAlgn="t"/>
                      <a:r>
                        <a:rPr lang="en-US" sz="1100">
                          <a:effectLst/>
                        </a:rPr>
                        <a:t>Applied research is descriptive in nature.</a:t>
                      </a:r>
                    </a:p>
                  </a:txBody>
                  <a:tcPr marL="144470" marR="96314" marT="4816" marB="19263">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7F9FC"/>
                    </a:solidFill>
                  </a:tcPr>
                </a:tc>
                <a:extLst>
                  <a:ext uri="{0D108BD9-81ED-4DB2-BD59-A6C34878D82A}">
                    <a16:rowId xmlns:a16="http://schemas.microsoft.com/office/drawing/2014/main" val="2802844200"/>
                  </a:ext>
                </a:extLst>
              </a:tr>
              <a:tr h="207254">
                <a:tc gridSpan="2">
                  <a:txBody>
                    <a:bodyPr/>
                    <a:lstStyle/>
                    <a:p>
                      <a:pPr algn="ctr" fontAlgn="t"/>
                      <a:r>
                        <a:rPr lang="en-US" sz="1100" b="1">
                          <a:solidFill>
                            <a:srgbClr val="FFFFFF"/>
                          </a:solidFill>
                          <a:effectLst/>
                        </a:rPr>
                        <a:t>Theories and Principals</a:t>
                      </a:r>
                      <a:endParaRPr lang="en-US" sz="1100">
                        <a:effectLst/>
                      </a:endParaRPr>
                    </a:p>
                  </a:txBody>
                  <a:tcPr marL="144470" marR="96314" marT="4816" marB="19263">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5C739E"/>
                    </a:solidFill>
                  </a:tcPr>
                </a:tc>
                <a:tc hMerge="1">
                  <a:txBody>
                    <a:bodyPr/>
                    <a:lstStyle/>
                    <a:p>
                      <a:endParaRPr lang="en-US"/>
                    </a:p>
                  </a:txBody>
                  <a:tcPr/>
                </a:tc>
                <a:extLst>
                  <a:ext uri="{0D108BD9-81ED-4DB2-BD59-A6C34878D82A}">
                    <a16:rowId xmlns:a16="http://schemas.microsoft.com/office/drawing/2014/main" val="2283065592"/>
                  </a:ext>
                </a:extLst>
              </a:tr>
              <a:tr h="753190">
                <a:tc>
                  <a:txBody>
                    <a:bodyPr/>
                    <a:lstStyle/>
                    <a:p>
                      <a:pPr algn="l" fontAlgn="t"/>
                      <a:r>
                        <a:rPr lang="en-US" sz="1100">
                          <a:effectLst/>
                        </a:rPr>
                        <a:t>Pure research identifies new ideas, theories, principals and new ways of thinking.</a:t>
                      </a:r>
                    </a:p>
                  </a:txBody>
                  <a:tcPr marL="144470" marR="96314" marT="4816" marB="19263">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E3EBFA"/>
                    </a:solidFill>
                  </a:tcPr>
                </a:tc>
                <a:tc>
                  <a:txBody>
                    <a:bodyPr/>
                    <a:lstStyle/>
                    <a:p>
                      <a:pPr algn="l" fontAlgn="t"/>
                      <a:r>
                        <a:rPr lang="en-US" sz="1100">
                          <a:effectLst/>
                        </a:rPr>
                        <a:t>Applied research is based on the theories, principals discovered through pure research.</a:t>
                      </a:r>
                    </a:p>
                  </a:txBody>
                  <a:tcPr marL="144470" marR="96314" marT="4816" marB="19263">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7F9FC"/>
                    </a:solidFill>
                  </a:tcPr>
                </a:tc>
                <a:extLst>
                  <a:ext uri="{0D108BD9-81ED-4DB2-BD59-A6C34878D82A}">
                    <a16:rowId xmlns:a16="http://schemas.microsoft.com/office/drawing/2014/main" val="990096839"/>
                  </a:ext>
                </a:extLst>
              </a:tr>
              <a:tr h="207254">
                <a:tc gridSpan="2">
                  <a:txBody>
                    <a:bodyPr/>
                    <a:lstStyle/>
                    <a:p>
                      <a:pPr algn="ctr" fontAlgn="t"/>
                      <a:r>
                        <a:rPr lang="en-US" sz="1100" b="1">
                          <a:solidFill>
                            <a:srgbClr val="FFFFFF"/>
                          </a:solidFill>
                          <a:effectLst/>
                        </a:rPr>
                        <a:t>Findings </a:t>
                      </a:r>
                      <a:endParaRPr lang="en-US" sz="1100">
                        <a:effectLst/>
                      </a:endParaRPr>
                    </a:p>
                  </a:txBody>
                  <a:tcPr marL="144470" marR="96314" marT="4816" marB="19263">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5C739E"/>
                    </a:solidFill>
                  </a:tcPr>
                </a:tc>
                <a:tc hMerge="1">
                  <a:txBody>
                    <a:bodyPr/>
                    <a:lstStyle/>
                    <a:p>
                      <a:endParaRPr lang="en-US"/>
                    </a:p>
                  </a:txBody>
                  <a:tcPr/>
                </a:tc>
                <a:extLst>
                  <a:ext uri="{0D108BD9-81ED-4DB2-BD59-A6C34878D82A}">
                    <a16:rowId xmlns:a16="http://schemas.microsoft.com/office/drawing/2014/main" val="3017215691"/>
                  </a:ext>
                </a:extLst>
              </a:tr>
              <a:tr h="753190">
                <a:tc>
                  <a:txBody>
                    <a:bodyPr/>
                    <a:lstStyle/>
                    <a:p>
                      <a:pPr algn="l" fontAlgn="t"/>
                      <a:r>
                        <a:rPr lang="en-US" sz="1100">
                          <a:effectLst/>
                        </a:rPr>
                        <a:t>Findings of pure research usually have a future use, not a current use.</a:t>
                      </a:r>
                    </a:p>
                  </a:txBody>
                  <a:tcPr marL="144470" marR="96314" marT="4816" marB="19263">
                    <a:lnL>
                      <a:noFill/>
                    </a:lnL>
                    <a:lnR>
                      <a:noFill/>
                    </a:lnR>
                    <a:lnT w="7620" cap="flat" cmpd="sng" algn="ctr">
                      <a:solidFill>
                        <a:srgbClr val="DDDDDD"/>
                      </a:solidFill>
                      <a:prstDash val="solid"/>
                      <a:round/>
                      <a:headEnd type="none" w="med" len="med"/>
                      <a:tailEnd type="none" w="med" len="med"/>
                    </a:lnT>
                    <a:lnB>
                      <a:noFill/>
                    </a:lnB>
                    <a:solidFill>
                      <a:srgbClr val="E3EBFA"/>
                    </a:solidFill>
                  </a:tcPr>
                </a:tc>
                <a:tc>
                  <a:txBody>
                    <a:bodyPr/>
                    <a:lstStyle/>
                    <a:p>
                      <a:pPr algn="l" fontAlgn="t"/>
                      <a:r>
                        <a:rPr lang="en-US" sz="1100" dirty="0">
                          <a:effectLst/>
                        </a:rPr>
                        <a:t>Findings of applied research always have a current use.</a:t>
                      </a:r>
                    </a:p>
                  </a:txBody>
                  <a:tcPr marL="144470" marR="96314" marT="4816" marB="19263">
                    <a:lnL>
                      <a:noFill/>
                    </a:lnL>
                    <a:lnR>
                      <a:noFill/>
                    </a:lnR>
                    <a:lnT w="7620" cap="flat" cmpd="sng" algn="ctr">
                      <a:solidFill>
                        <a:srgbClr val="DDDDDD"/>
                      </a:solidFill>
                      <a:prstDash val="solid"/>
                      <a:round/>
                      <a:headEnd type="none" w="med" len="med"/>
                      <a:tailEnd type="none" w="med" len="med"/>
                    </a:lnT>
                    <a:lnB>
                      <a:noFill/>
                    </a:lnB>
                    <a:solidFill>
                      <a:srgbClr val="F7F9FC"/>
                    </a:solidFill>
                  </a:tcPr>
                </a:tc>
                <a:extLst>
                  <a:ext uri="{0D108BD9-81ED-4DB2-BD59-A6C34878D82A}">
                    <a16:rowId xmlns:a16="http://schemas.microsoft.com/office/drawing/2014/main" val="2402549724"/>
                  </a:ext>
                </a:extLst>
              </a:tr>
            </a:tbl>
          </a:graphicData>
        </a:graphic>
      </p:graphicFrame>
      <p:sp>
        <p:nvSpPr>
          <p:cNvPr id="8" name="Rectangle 2">
            <a:extLst>
              <a:ext uri="{FF2B5EF4-FFF2-40B4-BE49-F238E27FC236}">
                <a16:creationId xmlns:a16="http://schemas.microsoft.com/office/drawing/2014/main" id="{2D92FAAE-C757-03E3-B226-E48FB705B407}"/>
              </a:ext>
            </a:extLst>
          </p:cNvPr>
          <p:cNvSpPr>
            <a:spLocks noChangeArrowheads="1"/>
          </p:cNvSpPr>
          <p:nvPr/>
        </p:nvSpPr>
        <p:spPr bwMode="auto">
          <a:xfrm>
            <a:off x="2543457" y="1183950"/>
            <a:ext cx="6162005" cy="4572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333333"/>
                </a:solidFill>
                <a:effectLst/>
                <a:latin typeface="Open Sans" panose="020B0606030504020204" pitchFamily="34" charset="0"/>
                <a:cs typeface="Open Sans" panose="020B0606030504020204" pitchFamily="34" charset="0"/>
              </a:rPr>
              <a:t>What is the difference between Pure and Applied Research?</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819734090"/>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2</TotalTime>
  <Words>1306</Words>
  <Application>Microsoft Office PowerPoint</Application>
  <PresentationFormat>Widescreen</PresentationFormat>
  <Paragraphs>78</Paragraphs>
  <Slides>30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Open Sans</vt:lpstr>
      <vt:lpstr>Trebuchet MS</vt:lpstr>
      <vt:lpstr>Wingdings 3</vt:lpstr>
      <vt:lpstr>Facet</vt:lpstr>
      <vt:lpstr>BUISNESS RESEARCH METHODOLOGY</vt:lpstr>
      <vt:lpstr>What is Research?</vt:lpstr>
      <vt:lpstr>PowerPoint Presentation</vt:lpstr>
      <vt:lpstr>What is Business Research</vt:lpstr>
      <vt:lpstr>Importance of Business Research</vt:lpstr>
      <vt:lpstr>Characteristics of Research</vt:lpstr>
      <vt:lpstr>PowerPoint Presentation</vt:lpstr>
      <vt:lpstr>Methods of Research</vt:lpstr>
      <vt:lpstr>PowerPoint Presentation</vt:lpstr>
      <vt:lpstr>Qualitative Research</vt:lpstr>
      <vt:lpstr>PowerPoint Presentation</vt:lpstr>
      <vt:lpstr>Quantitative Research</vt:lpstr>
      <vt:lpstr>Type of Quantitative Research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Research Process</vt:lpstr>
      <vt:lpstr>PowerPoint Presentation</vt:lpstr>
      <vt:lpstr>Formulating Research Problem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laptop1gsimr@gmail.com</dc:creator>
  <cp:lastModifiedBy>laptop1gsimr@gmail.com</cp:lastModifiedBy>
  <cp:revision>2</cp:revision>
  <dcterms:created xsi:type="dcterms:W3CDTF">2023-06-02T04:50:42Z</dcterms:created>
  <dcterms:modified xsi:type="dcterms:W3CDTF">2023-06-02T06:35:59Z</dcterms:modified>
</cp:coreProperties>
</file>