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9" r:id="rId3"/>
    <p:sldId id="260" r:id="rId4"/>
    <p:sldId id="261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81" r:id="rId24"/>
    <p:sldId id="282" r:id="rId25"/>
    <p:sldId id="283" r:id="rId26"/>
    <p:sldId id="284" r:id="rId27"/>
    <p:sldId id="285" r:id="rId28"/>
    <p:sldId id="286" r:id="rId29"/>
    <p:sldId id="288" r:id="rId30"/>
  </p:sldIdLst>
  <p:sldSz cx="12192000" cy="6858000"/>
  <p:notesSz cx="12192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828" y="-6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12/28/2020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900" b="0" i="0">
                <a:solidFill>
                  <a:srgbClr val="FDFBF7"/>
                </a:solidFill>
                <a:latin typeface="Schoolbook Uralic"/>
                <a:cs typeface="Schoolbook Uralic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12/28/2020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900" b="0" i="0">
                <a:solidFill>
                  <a:srgbClr val="FDFBF7"/>
                </a:solidFill>
                <a:latin typeface="Schoolbook Uralic"/>
                <a:cs typeface="Schoolbook Uralic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45733" y="2302407"/>
            <a:ext cx="2442209" cy="396112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0" i="0">
                <a:solidFill>
                  <a:srgbClr val="5A4D5A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12/28/2020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900" b="0" i="0">
                <a:solidFill>
                  <a:srgbClr val="FDFBF7"/>
                </a:solidFill>
                <a:latin typeface="Schoolbook Uralic"/>
                <a:cs typeface="Schoolbook Uralic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12/28/2020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12192000" y="0"/>
                </a:moveTo>
                <a:lnTo>
                  <a:pt x="0" y="0"/>
                </a:lnTo>
                <a:lnTo>
                  <a:pt x="0" y="6858000"/>
                </a:lnTo>
                <a:lnTo>
                  <a:pt x="12192000" y="6858000"/>
                </a:lnTo>
                <a:lnTo>
                  <a:pt x="12192000" y="0"/>
                </a:lnTo>
                <a:close/>
              </a:path>
            </a:pathLst>
          </a:custGeom>
          <a:solidFill>
            <a:srgbClr val="FDFBF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0" y="0"/>
            <a:ext cx="11710431" cy="685799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2934461" y="2177033"/>
            <a:ext cx="8770620" cy="0"/>
          </a:xfrm>
          <a:custGeom>
            <a:avLst/>
            <a:gdLst/>
            <a:ahLst/>
            <a:cxnLst/>
            <a:rect l="l" t="t" r="r" b="b"/>
            <a:pathLst>
              <a:path w="8770620">
                <a:moveTo>
                  <a:pt x="0" y="0"/>
                </a:moveTo>
                <a:lnTo>
                  <a:pt x="8770619" y="0"/>
                </a:lnTo>
              </a:path>
            </a:pathLst>
          </a:custGeom>
          <a:ln w="38100">
            <a:solidFill>
              <a:srgbClr val="AC808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0" y="0"/>
            <a:ext cx="12192000" cy="685799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12/28/2020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12192000" y="0"/>
                </a:moveTo>
                <a:lnTo>
                  <a:pt x="0" y="0"/>
                </a:lnTo>
                <a:lnTo>
                  <a:pt x="0" y="6858000"/>
                </a:lnTo>
                <a:lnTo>
                  <a:pt x="12192000" y="6858000"/>
                </a:lnTo>
                <a:lnTo>
                  <a:pt x="12192000" y="0"/>
                </a:lnTo>
                <a:close/>
              </a:path>
            </a:pathLst>
          </a:custGeom>
          <a:solidFill>
            <a:srgbClr val="FDFBF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0" y="0"/>
            <a:ext cx="11710431" cy="6857998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2934461" y="2177033"/>
            <a:ext cx="8770620" cy="0"/>
          </a:xfrm>
          <a:custGeom>
            <a:avLst/>
            <a:gdLst/>
            <a:ahLst/>
            <a:cxnLst/>
            <a:rect l="l" t="t" r="r" b="b"/>
            <a:pathLst>
              <a:path w="8770620">
                <a:moveTo>
                  <a:pt x="0" y="0"/>
                </a:moveTo>
                <a:lnTo>
                  <a:pt x="8770619" y="0"/>
                </a:lnTo>
              </a:path>
            </a:pathLst>
          </a:custGeom>
          <a:ln w="38100">
            <a:solidFill>
              <a:srgbClr val="AC808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074927" y="998981"/>
            <a:ext cx="10042144" cy="25241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900" b="0" i="0">
                <a:solidFill>
                  <a:srgbClr val="FDFBF7"/>
                </a:solidFill>
                <a:latin typeface="Schoolbook Uralic"/>
                <a:cs typeface="Schoolbook Uralic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34008" y="2647950"/>
            <a:ext cx="10323982" cy="29521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12/28/2020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investopedia.com/articles/investing/091015/these-companies-are-poised-growth-global-population-growth-comes-online.asp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938009" marR="5080">
              <a:lnSpc>
                <a:spcPct val="105100"/>
              </a:lnSpc>
              <a:spcBef>
                <a:spcPts val="100"/>
              </a:spcBef>
              <a:tabLst>
                <a:tab pos="8992870" algn="l"/>
              </a:tabLst>
            </a:pPr>
            <a:r>
              <a:rPr dirty="0"/>
              <a:t>Problem	&amp;  Challenges</a:t>
            </a:r>
            <a:r>
              <a:rPr spc="-120" dirty="0"/>
              <a:t> </a:t>
            </a:r>
            <a:r>
              <a:rPr dirty="0"/>
              <a:t>of  </a:t>
            </a:r>
            <a:r>
              <a:rPr spc="-5" dirty="0"/>
              <a:t>Indian  Economy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65961" y="517601"/>
            <a:ext cx="547941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-5" dirty="0">
                <a:solidFill>
                  <a:srgbClr val="5A4D5A"/>
                </a:solidFill>
              </a:rPr>
              <a:t>Impact </a:t>
            </a:r>
            <a:r>
              <a:rPr sz="4400" dirty="0">
                <a:solidFill>
                  <a:srgbClr val="5A4D5A"/>
                </a:solidFill>
              </a:rPr>
              <a:t>of</a:t>
            </a:r>
            <a:r>
              <a:rPr sz="4400" spc="-65" dirty="0">
                <a:solidFill>
                  <a:srgbClr val="5A4D5A"/>
                </a:solidFill>
              </a:rPr>
              <a:t> </a:t>
            </a:r>
            <a:r>
              <a:rPr sz="4400" spc="-5" dirty="0">
                <a:solidFill>
                  <a:srgbClr val="5A4D5A"/>
                </a:solidFill>
              </a:rPr>
              <a:t>Corruption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1165961" y="2290444"/>
            <a:ext cx="4004310" cy="1586865"/>
          </a:xfrm>
          <a:prstGeom prst="rect">
            <a:avLst/>
          </a:prstGeom>
        </p:spPr>
        <p:txBody>
          <a:bodyPr vert="horz" wrap="square" lIns="0" tIns="167005" rIns="0" bIns="0" rtlCol="0">
            <a:spAutoFit/>
          </a:bodyPr>
          <a:lstStyle/>
          <a:p>
            <a:pPr marL="332740" indent="-320675">
              <a:lnSpc>
                <a:spcPct val="100000"/>
              </a:lnSpc>
              <a:spcBef>
                <a:spcPts val="1315"/>
              </a:spcBef>
              <a:buFont typeface="Arial"/>
              <a:buChar char="•"/>
              <a:tabLst>
                <a:tab pos="332105" algn="l"/>
                <a:tab pos="333375" algn="l"/>
              </a:tabLst>
            </a:pPr>
            <a:r>
              <a:rPr sz="2400" spc="-15" dirty="0">
                <a:solidFill>
                  <a:srgbClr val="5A4D5A"/>
                </a:solidFill>
                <a:latin typeface="Carlito"/>
                <a:cs typeface="Carlito"/>
              </a:rPr>
              <a:t>Population </a:t>
            </a:r>
            <a:r>
              <a:rPr sz="2400" spc="-10" dirty="0">
                <a:solidFill>
                  <a:srgbClr val="5A4D5A"/>
                </a:solidFill>
                <a:latin typeface="Carlito"/>
                <a:cs typeface="Carlito"/>
              </a:rPr>
              <a:t>Growth</a:t>
            </a:r>
            <a:endParaRPr sz="2400">
              <a:latin typeface="Carlito"/>
              <a:cs typeface="Carlito"/>
            </a:endParaRPr>
          </a:p>
          <a:p>
            <a:pPr marL="332740" indent="-320675">
              <a:lnSpc>
                <a:spcPct val="100000"/>
              </a:lnSpc>
              <a:spcBef>
                <a:spcPts val="1210"/>
              </a:spcBef>
              <a:buFont typeface="Arial"/>
              <a:buChar char="•"/>
              <a:tabLst>
                <a:tab pos="332105" algn="l"/>
                <a:tab pos="333375" algn="l"/>
              </a:tabLst>
            </a:pPr>
            <a:r>
              <a:rPr sz="2400" spc="-40" dirty="0">
                <a:solidFill>
                  <a:srgbClr val="5A4D5A"/>
                </a:solidFill>
                <a:latin typeface="Carlito"/>
                <a:cs typeface="Carlito"/>
              </a:rPr>
              <a:t>Taxing</a:t>
            </a:r>
            <a:r>
              <a:rPr sz="2400" spc="-10" dirty="0">
                <a:solidFill>
                  <a:srgbClr val="5A4D5A"/>
                </a:solidFill>
                <a:latin typeface="Carlito"/>
                <a:cs typeface="Carlito"/>
              </a:rPr>
              <a:t> </a:t>
            </a:r>
            <a:r>
              <a:rPr sz="2400" spc="-20" dirty="0">
                <a:solidFill>
                  <a:srgbClr val="5A4D5A"/>
                </a:solidFill>
                <a:latin typeface="Carlito"/>
                <a:cs typeface="Carlito"/>
              </a:rPr>
              <a:t>System</a:t>
            </a:r>
            <a:endParaRPr sz="2400">
              <a:latin typeface="Carlito"/>
              <a:cs typeface="Carlito"/>
            </a:endParaRPr>
          </a:p>
          <a:p>
            <a:pPr marL="332740" indent="-320675">
              <a:lnSpc>
                <a:spcPct val="100000"/>
              </a:lnSpc>
              <a:spcBef>
                <a:spcPts val="1225"/>
              </a:spcBef>
              <a:buFont typeface="Arial"/>
              <a:buChar char="•"/>
              <a:tabLst>
                <a:tab pos="332105" algn="l"/>
                <a:tab pos="333375" algn="l"/>
              </a:tabLst>
            </a:pPr>
            <a:r>
              <a:rPr sz="2400" spc="-10" dirty="0">
                <a:solidFill>
                  <a:srgbClr val="5A4D5A"/>
                </a:solidFill>
                <a:latin typeface="Carlito"/>
                <a:cs typeface="Carlito"/>
              </a:rPr>
              <a:t>Economic </a:t>
            </a:r>
            <a:r>
              <a:rPr sz="2400" spc="-15" dirty="0">
                <a:solidFill>
                  <a:srgbClr val="5A4D5A"/>
                </a:solidFill>
                <a:latin typeface="Carlito"/>
                <a:cs typeface="Carlito"/>
              </a:rPr>
              <a:t>Difference </a:t>
            </a:r>
            <a:r>
              <a:rPr sz="2400" dirty="0">
                <a:solidFill>
                  <a:srgbClr val="5A4D5A"/>
                </a:solidFill>
                <a:latin typeface="Carlito"/>
                <a:cs typeface="Carlito"/>
              </a:rPr>
              <a:t>in</a:t>
            </a:r>
            <a:r>
              <a:rPr sz="2400" spc="-55" dirty="0">
                <a:solidFill>
                  <a:srgbClr val="5A4D5A"/>
                </a:solidFill>
                <a:latin typeface="Carlito"/>
                <a:cs typeface="Carlito"/>
              </a:rPr>
              <a:t> </a:t>
            </a:r>
            <a:r>
              <a:rPr sz="2400" dirty="0">
                <a:solidFill>
                  <a:srgbClr val="5A4D5A"/>
                </a:solidFill>
                <a:latin typeface="Carlito"/>
                <a:cs typeface="Carlito"/>
              </a:rPr>
              <a:t>Public</a:t>
            </a:r>
            <a:endParaRPr sz="24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85948" y="585927"/>
            <a:ext cx="562483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-5" dirty="0">
                <a:solidFill>
                  <a:srgbClr val="5A4D5A"/>
                </a:solidFill>
              </a:rPr>
              <a:t>India </a:t>
            </a:r>
            <a:r>
              <a:rPr sz="4400" dirty="0">
                <a:solidFill>
                  <a:srgbClr val="5A4D5A"/>
                </a:solidFill>
              </a:rPr>
              <a:t>corruption</a:t>
            </a:r>
            <a:r>
              <a:rPr sz="4400" spc="-90" dirty="0">
                <a:solidFill>
                  <a:srgbClr val="5A4D5A"/>
                </a:solidFill>
              </a:rPr>
              <a:t> </a:t>
            </a:r>
            <a:r>
              <a:rPr sz="4400" spc="-5" dirty="0">
                <a:solidFill>
                  <a:srgbClr val="5A4D5A"/>
                </a:solidFill>
              </a:rPr>
              <a:t>Rate</a:t>
            </a:r>
            <a:endParaRPr sz="4400"/>
          </a:p>
        </p:txBody>
      </p:sp>
      <p:sp>
        <p:nvSpPr>
          <p:cNvPr id="3" name="object 3"/>
          <p:cNvSpPr/>
          <p:nvPr/>
        </p:nvSpPr>
        <p:spPr>
          <a:xfrm>
            <a:off x="217931" y="2292095"/>
            <a:ext cx="11655552" cy="436778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35430" y="142747"/>
            <a:ext cx="2026285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dirty="0">
                <a:solidFill>
                  <a:srgbClr val="5A4D5A"/>
                </a:solidFill>
              </a:rPr>
              <a:t>Pov</a:t>
            </a:r>
            <a:r>
              <a:rPr sz="4400" spc="5" dirty="0">
                <a:solidFill>
                  <a:srgbClr val="5A4D5A"/>
                </a:solidFill>
              </a:rPr>
              <a:t>e</a:t>
            </a:r>
            <a:r>
              <a:rPr sz="4400" dirty="0">
                <a:solidFill>
                  <a:srgbClr val="5A4D5A"/>
                </a:solidFill>
              </a:rPr>
              <a:t>rty</a:t>
            </a:r>
            <a:endParaRPr sz="4400"/>
          </a:p>
        </p:txBody>
      </p:sp>
      <p:sp>
        <p:nvSpPr>
          <p:cNvPr id="3" name="object 3"/>
          <p:cNvSpPr/>
          <p:nvPr/>
        </p:nvSpPr>
        <p:spPr>
          <a:xfrm>
            <a:off x="7711440" y="1287780"/>
            <a:ext cx="4194048" cy="387400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702665" y="1596644"/>
            <a:ext cx="6480810" cy="47815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175510" marR="306705" indent="-1865630">
              <a:lnSpc>
                <a:spcPct val="100000"/>
              </a:lnSpc>
              <a:spcBef>
                <a:spcPts val="100"/>
              </a:spcBef>
            </a:pPr>
            <a:r>
              <a:rPr sz="2400" spc="20" dirty="0">
                <a:latin typeface="Carlito"/>
                <a:cs typeface="Carlito"/>
              </a:rPr>
              <a:t>“The </a:t>
            </a:r>
            <a:r>
              <a:rPr sz="2400" spc="-10" dirty="0">
                <a:latin typeface="Carlito"/>
                <a:cs typeface="Carlito"/>
              </a:rPr>
              <a:t>biggest enemy </a:t>
            </a:r>
            <a:r>
              <a:rPr sz="2400" spc="-5" dirty="0">
                <a:latin typeface="Carlito"/>
                <a:cs typeface="Carlito"/>
              </a:rPr>
              <a:t>of health </a:t>
            </a:r>
            <a:r>
              <a:rPr sz="2400" dirty="0">
                <a:latin typeface="Carlito"/>
                <a:cs typeface="Carlito"/>
              </a:rPr>
              <a:t>in the </a:t>
            </a:r>
            <a:r>
              <a:rPr sz="2400" spc="-5" dirty="0">
                <a:latin typeface="Carlito"/>
                <a:cs typeface="Carlito"/>
              </a:rPr>
              <a:t>developing  </a:t>
            </a:r>
            <a:r>
              <a:rPr sz="2400" spc="-10" dirty="0">
                <a:latin typeface="Carlito"/>
                <a:cs typeface="Carlito"/>
              </a:rPr>
              <a:t>world </a:t>
            </a:r>
            <a:r>
              <a:rPr sz="2400" dirty="0">
                <a:latin typeface="Carlito"/>
                <a:cs typeface="Carlito"/>
              </a:rPr>
              <a:t>is</a:t>
            </a:r>
            <a:r>
              <a:rPr sz="2400" spc="-25" dirty="0">
                <a:latin typeface="Carlito"/>
                <a:cs typeface="Carlito"/>
              </a:rPr>
              <a:t> </a:t>
            </a:r>
            <a:r>
              <a:rPr sz="2400" dirty="0">
                <a:latin typeface="Carlito"/>
                <a:cs typeface="Carlito"/>
              </a:rPr>
              <a:t>poverty”</a:t>
            </a:r>
            <a:endParaRPr sz="240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350">
              <a:latin typeface="Carlito"/>
              <a:cs typeface="Carlito"/>
            </a:endParaRPr>
          </a:p>
          <a:p>
            <a:pPr marL="355600" marR="167640" indent="-343535" algn="just">
              <a:lnSpc>
                <a:spcPct val="100000"/>
              </a:lnSpc>
              <a:buFont typeface="Arial"/>
              <a:buChar char="•"/>
              <a:tabLst>
                <a:tab pos="356235" algn="l"/>
              </a:tabLst>
            </a:pPr>
            <a:r>
              <a:rPr sz="2400" spc="-5" dirty="0">
                <a:latin typeface="Carlito"/>
                <a:cs typeface="Carlito"/>
              </a:rPr>
              <a:t>The </a:t>
            </a:r>
            <a:r>
              <a:rPr sz="2400" spc="-10" dirty="0">
                <a:latin typeface="Carlito"/>
                <a:cs typeface="Carlito"/>
              </a:rPr>
              <a:t>poverty </a:t>
            </a:r>
            <a:r>
              <a:rPr sz="2400" dirty="0">
                <a:latin typeface="Carlito"/>
                <a:cs typeface="Carlito"/>
              </a:rPr>
              <a:t>line is the minimum </a:t>
            </a:r>
            <a:r>
              <a:rPr sz="2400" spc="-10" dirty="0">
                <a:latin typeface="Carlito"/>
                <a:cs typeface="Carlito"/>
              </a:rPr>
              <a:t>level </a:t>
            </a:r>
            <a:r>
              <a:rPr sz="2400" spc="-5" dirty="0">
                <a:latin typeface="Carlito"/>
                <a:cs typeface="Carlito"/>
              </a:rPr>
              <a:t>of </a:t>
            </a:r>
            <a:r>
              <a:rPr sz="2400" spc="-10" dirty="0">
                <a:latin typeface="Carlito"/>
                <a:cs typeface="Carlito"/>
              </a:rPr>
              <a:t>income  </a:t>
            </a:r>
            <a:r>
              <a:rPr sz="2400" spc="-5" dirty="0">
                <a:latin typeface="Carlito"/>
                <a:cs typeface="Carlito"/>
              </a:rPr>
              <a:t>deemed </a:t>
            </a:r>
            <a:r>
              <a:rPr sz="2400" spc="-10" dirty="0">
                <a:latin typeface="Carlito"/>
                <a:cs typeface="Carlito"/>
              </a:rPr>
              <a:t>adequate </a:t>
            </a:r>
            <a:r>
              <a:rPr sz="2400" dirty="0">
                <a:latin typeface="Carlito"/>
                <a:cs typeface="Carlito"/>
              </a:rPr>
              <a:t>in a </a:t>
            </a:r>
            <a:r>
              <a:rPr sz="2400" spc="-10" dirty="0">
                <a:latin typeface="Carlito"/>
                <a:cs typeface="Carlito"/>
              </a:rPr>
              <a:t>given</a:t>
            </a:r>
            <a:r>
              <a:rPr sz="2400" dirty="0">
                <a:latin typeface="Carlito"/>
                <a:cs typeface="Carlito"/>
              </a:rPr>
              <a:t> </a:t>
            </a:r>
            <a:r>
              <a:rPr sz="2400" spc="-30" dirty="0">
                <a:latin typeface="Carlito"/>
                <a:cs typeface="Carlito"/>
              </a:rPr>
              <a:t>country.</a:t>
            </a:r>
            <a:endParaRPr sz="2400">
              <a:latin typeface="Carlito"/>
              <a:cs typeface="Carlito"/>
            </a:endParaRPr>
          </a:p>
          <a:p>
            <a:pPr marL="355600" marR="5080" indent="-343535" algn="just">
              <a:lnSpc>
                <a:spcPct val="100000"/>
              </a:lnSpc>
              <a:buFont typeface="Arial"/>
              <a:buChar char="•"/>
              <a:tabLst>
                <a:tab pos="356235" algn="l"/>
              </a:tabLst>
            </a:pPr>
            <a:r>
              <a:rPr sz="2400" spc="-5" dirty="0">
                <a:latin typeface="Carlito"/>
                <a:cs typeface="Carlito"/>
              </a:rPr>
              <a:t>The national </a:t>
            </a:r>
            <a:r>
              <a:rPr sz="2400" spc="-10" dirty="0">
                <a:latin typeface="Carlito"/>
                <a:cs typeface="Carlito"/>
              </a:rPr>
              <a:t>poverty </a:t>
            </a:r>
            <a:r>
              <a:rPr sz="2400" spc="-5" dirty="0">
                <a:latin typeface="Carlito"/>
                <a:cs typeface="Carlito"/>
              </a:rPr>
              <a:t>line using the </a:t>
            </a:r>
            <a:r>
              <a:rPr sz="2400" spc="-30" dirty="0">
                <a:latin typeface="Carlito"/>
                <a:cs typeface="Carlito"/>
              </a:rPr>
              <a:t>Tendulkar  </a:t>
            </a:r>
            <a:r>
              <a:rPr sz="2400" spc="-5" dirty="0">
                <a:latin typeface="Carlito"/>
                <a:cs typeface="Carlito"/>
              </a:rPr>
              <a:t>methodology </a:t>
            </a:r>
            <a:r>
              <a:rPr sz="2400" spc="-15" dirty="0">
                <a:latin typeface="Carlito"/>
                <a:cs typeface="Carlito"/>
              </a:rPr>
              <a:t>at </a:t>
            </a:r>
            <a:r>
              <a:rPr sz="2400" dirty="0">
                <a:latin typeface="Carlito"/>
                <a:cs typeface="Carlito"/>
              </a:rPr>
              <a:t>the end </a:t>
            </a:r>
            <a:r>
              <a:rPr sz="2400" spc="-5" dirty="0">
                <a:latin typeface="Carlito"/>
                <a:cs typeface="Carlito"/>
              </a:rPr>
              <a:t>of 2011-12 </a:t>
            </a:r>
            <a:r>
              <a:rPr sz="2400" spc="-10" dirty="0">
                <a:latin typeface="Carlito"/>
                <a:cs typeface="Carlito"/>
              </a:rPr>
              <a:t>was  estimated </a:t>
            </a:r>
            <a:r>
              <a:rPr sz="2400" spc="-20" dirty="0">
                <a:latin typeface="Carlito"/>
                <a:cs typeface="Carlito"/>
              </a:rPr>
              <a:t>at </a:t>
            </a:r>
            <a:r>
              <a:rPr sz="2400" dirty="0">
                <a:latin typeface="Carlito"/>
                <a:cs typeface="Carlito"/>
              </a:rPr>
              <a:t>Rs </a:t>
            </a:r>
            <a:r>
              <a:rPr sz="2400" spc="-5" dirty="0">
                <a:latin typeface="Carlito"/>
                <a:cs typeface="Carlito"/>
              </a:rPr>
              <a:t>816 per </a:t>
            </a:r>
            <a:r>
              <a:rPr sz="2400" spc="-10" dirty="0">
                <a:latin typeface="Carlito"/>
                <a:cs typeface="Carlito"/>
              </a:rPr>
              <a:t>capita </a:t>
            </a:r>
            <a:r>
              <a:rPr sz="2400" spc="-5" dirty="0">
                <a:latin typeface="Carlito"/>
                <a:cs typeface="Carlito"/>
              </a:rPr>
              <a:t>per </a:t>
            </a:r>
            <a:r>
              <a:rPr sz="2400" spc="-10" dirty="0">
                <a:latin typeface="Carlito"/>
                <a:cs typeface="Carlito"/>
              </a:rPr>
              <a:t>month </a:t>
            </a:r>
            <a:r>
              <a:rPr sz="2400" spc="-20" dirty="0">
                <a:latin typeface="Carlito"/>
                <a:cs typeface="Carlito"/>
              </a:rPr>
              <a:t>for  </a:t>
            </a:r>
            <a:r>
              <a:rPr sz="2400" spc="-10" dirty="0">
                <a:latin typeface="Carlito"/>
                <a:cs typeface="Carlito"/>
              </a:rPr>
              <a:t>rural area </a:t>
            </a:r>
            <a:r>
              <a:rPr sz="2400" spc="-5" dirty="0">
                <a:latin typeface="Carlito"/>
                <a:cs typeface="Carlito"/>
              </a:rPr>
              <a:t>and </a:t>
            </a:r>
            <a:r>
              <a:rPr sz="2400" dirty="0">
                <a:latin typeface="Carlito"/>
                <a:cs typeface="Carlito"/>
              </a:rPr>
              <a:t>Rs </a:t>
            </a:r>
            <a:r>
              <a:rPr sz="2400" spc="-5" dirty="0">
                <a:latin typeface="Carlito"/>
                <a:cs typeface="Carlito"/>
              </a:rPr>
              <a:t>1,000 per </a:t>
            </a:r>
            <a:r>
              <a:rPr sz="2400" spc="-10" dirty="0">
                <a:latin typeface="Carlito"/>
                <a:cs typeface="Carlito"/>
              </a:rPr>
              <a:t>capita </a:t>
            </a:r>
            <a:r>
              <a:rPr sz="2400" dirty="0">
                <a:latin typeface="Carlito"/>
                <a:cs typeface="Carlito"/>
              </a:rPr>
              <a:t>per </a:t>
            </a:r>
            <a:r>
              <a:rPr sz="2400" spc="-10" dirty="0">
                <a:latin typeface="Carlito"/>
                <a:cs typeface="Carlito"/>
              </a:rPr>
              <a:t>month </a:t>
            </a:r>
            <a:r>
              <a:rPr sz="2400" spc="-15" dirty="0">
                <a:latin typeface="Carlito"/>
                <a:cs typeface="Carlito"/>
              </a:rPr>
              <a:t>in  </a:t>
            </a:r>
            <a:r>
              <a:rPr sz="2400" spc="-5" dirty="0">
                <a:latin typeface="Carlito"/>
                <a:cs typeface="Carlito"/>
              </a:rPr>
              <a:t>urban </a:t>
            </a:r>
            <a:r>
              <a:rPr sz="2400" spc="-10" dirty="0">
                <a:latin typeface="Carlito"/>
                <a:cs typeface="Carlito"/>
              </a:rPr>
              <a:t>areas </a:t>
            </a:r>
            <a:r>
              <a:rPr sz="2400" spc="-20" dirty="0">
                <a:latin typeface="Carlito"/>
                <a:cs typeface="Carlito"/>
              </a:rPr>
              <a:t>for </a:t>
            </a:r>
            <a:r>
              <a:rPr sz="2400" spc="-10" dirty="0">
                <a:latin typeface="Carlito"/>
                <a:cs typeface="Carlito"/>
              </a:rPr>
              <a:t>that </a:t>
            </a:r>
            <a:r>
              <a:rPr sz="2400" spc="-50" dirty="0">
                <a:latin typeface="Carlito"/>
                <a:cs typeface="Carlito"/>
              </a:rPr>
              <a:t>year, </a:t>
            </a:r>
            <a:r>
              <a:rPr sz="2400" spc="-10" dirty="0">
                <a:latin typeface="Carlito"/>
                <a:cs typeface="Carlito"/>
              </a:rPr>
              <a:t>according </a:t>
            </a:r>
            <a:r>
              <a:rPr sz="2400" spc="-15" dirty="0">
                <a:latin typeface="Carlito"/>
                <a:cs typeface="Carlito"/>
              </a:rPr>
              <a:t>to </a:t>
            </a:r>
            <a:r>
              <a:rPr sz="2400" spc="-5" dirty="0">
                <a:latin typeface="Carlito"/>
                <a:cs typeface="Carlito"/>
              </a:rPr>
              <a:t>the  </a:t>
            </a:r>
            <a:r>
              <a:rPr sz="2400" spc="-10" dirty="0">
                <a:latin typeface="Carlito"/>
                <a:cs typeface="Carlito"/>
              </a:rPr>
              <a:t>erstwhile </a:t>
            </a:r>
            <a:r>
              <a:rPr sz="2400" spc="-5" dirty="0">
                <a:latin typeface="Carlito"/>
                <a:cs typeface="Carlito"/>
              </a:rPr>
              <a:t>Planning Commission, </a:t>
            </a:r>
            <a:r>
              <a:rPr sz="2400" dirty="0">
                <a:latin typeface="Carlito"/>
                <a:cs typeface="Carlito"/>
              </a:rPr>
              <a:t>as IndiaSpend  </a:t>
            </a:r>
            <a:r>
              <a:rPr sz="2400" spc="-10" dirty="0">
                <a:latin typeface="Carlito"/>
                <a:cs typeface="Carlito"/>
              </a:rPr>
              <a:t>reported </a:t>
            </a:r>
            <a:r>
              <a:rPr sz="2400" spc="-30" dirty="0">
                <a:latin typeface="Carlito"/>
                <a:cs typeface="Carlito"/>
              </a:rPr>
              <a:t>earlier. </a:t>
            </a:r>
            <a:r>
              <a:rPr sz="2400" spc="-10" dirty="0">
                <a:latin typeface="Carlito"/>
                <a:cs typeface="Carlito"/>
              </a:rPr>
              <a:t>That </a:t>
            </a:r>
            <a:r>
              <a:rPr sz="2400" dirty="0">
                <a:latin typeface="Carlito"/>
                <a:cs typeface="Carlito"/>
              </a:rPr>
              <a:t>is Rs </a:t>
            </a:r>
            <a:r>
              <a:rPr sz="2400" spc="-5" dirty="0">
                <a:latin typeface="Carlito"/>
                <a:cs typeface="Carlito"/>
              </a:rPr>
              <a:t>27 per </a:t>
            </a:r>
            <a:r>
              <a:rPr sz="2400" spc="-20" dirty="0">
                <a:latin typeface="Carlito"/>
                <a:cs typeface="Carlito"/>
              </a:rPr>
              <a:t>day </a:t>
            </a:r>
            <a:r>
              <a:rPr sz="2400" dirty="0">
                <a:latin typeface="Carlito"/>
                <a:cs typeface="Carlito"/>
              </a:rPr>
              <a:t>in </a:t>
            </a:r>
            <a:r>
              <a:rPr sz="2400" spc="-15" dirty="0">
                <a:latin typeface="Carlito"/>
                <a:cs typeface="Carlito"/>
              </a:rPr>
              <a:t>rural  </a:t>
            </a:r>
            <a:r>
              <a:rPr sz="2400" spc="-10" dirty="0">
                <a:latin typeface="Carlito"/>
                <a:cs typeface="Carlito"/>
              </a:rPr>
              <a:t>areas </a:t>
            </a:r>
            <a:r>
              <a:rPr sz="2400" dirty="0">
                <a:latin typeface="Carlito"/>
                <a:cs typeface="Carlito"/>
              </a:rPr>
              <a:t>and Rs </a:t>
            </a:r>
            <a:r>
              <a:rPr sz="2400" spc="-5" dirty="0">
                <a:latin typeface="Carlito"/>
                <a:cs typeface="Carlito"/>
              </a:rPr>
              <a:t>33 </a:t>
            </a:r>
            <a:r>
              <a:rPr sz="2400" dirty="0">
                <a:latin typeface="Carlito"/>
                <a:cs typeface="Carlito"/>
              </a:rPr>
              <a:t>per </a:t>
            </a:r>
            <a:r>
              <a:rPr sz="2400" spc="-20" dirty="0">
                <a:latin typeface="Carlito"/>
                <a:cs typeface="Carlito"/>
              </a:rPr>
              <a:t>day </a:t>
            </a:r>
            <a:r>
              <a:rPr sz="2400" dirty="0">
                <a:latin typeface="Carlito"/>
                <a:cs typeface="Carlito"/>
              </a:rPr>
              <a:t>in </a:t>
            </a:r>
            <a:r>
              <a:rPr sz="2400" spc="-5" dirty="0">
                <a:latin typeface="Carlito"/>
                <a:cs typeface="Carlito"/>
              </a:rPr>
              <a:t>urban</a:t>
            </a:r>
            <a:r>
              <a:rPr sz="2400" spc="-40" dirty="0">
                <a:latin typeface="Carlito"/>
                <a:cs typeface="Carlito"/>
              </a:rPr>
              <a:t> </a:t>
            </a:r>
            <a:r>
              <a:rPr sz="2400" spc="-5" dirty="0">
                <a:latin typeface="Carlito"/>
                <a:cs typeface="Carlito"/>
              </a:rPr>
              <a:t>areas.</a:t>
            </a:r>
            <a:endParaRPr sz="24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34236" y="449961"/>
            <a:ext cx="462216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-5" dirty="0">
                <a:solidFill>
                  <a:srgbClr val="5A4D5A"/>
                </a:solidFill>
              </a:rPr>
              <a:t>Impact </a:t>
            </a:r>
            <a:r>
              <a:rPr sz="4400" dirty="0">
                <a:solidFill>
                  <a:srgbClr val="5A4D5A"/>
                </a:solidFill>
              </a:rPr>
              <a:t>of</a:t>
            </a:r>
            <a:r>
              <a:rPr sz="4400" spc="-80" dirty="0">
                <a:solidFill>
                  <a:srgbClr val="5A4D5A"/>
                </a:solidFill>
              </a:rPr>
              <a:t> </a:t>
            </a:r>
            <a:r>
              <a:rPr sz="4400" dirty="0">
                <a:solidFill>
                  <a:srgbClr val="5A4D5A"/>
                </a:solidFill>
              </a:rPr>
              <a:t>Poverty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1361313" y="2358516"/>
            <a:ext cx="1572895" cy="2106930"/>
          </a:xfrm>
          <a:prstGeom prst="rect">
            <a:avLst/>
          </a:prstGeom>
        </p:spPr>
        <p:txBody>
          <a:bodyPr vert="horz" wrap="square" lIns="0" tIns="167005" rIns="0" bIns="0" rtlCol="0">
            <a:spAutoFit/>
          </a:bodyPr>
          <a:lstStyle/>
          <a:p>
            <a:pPr marL="332740" indent="-320040">
              <a:lnSpc>
                <a:spcPct val="100000"/>
              </a:lnSpc>
              <a:spcBef>
                <a:spcPts val="1315"/>
              </a:spcBef>
              <a:buFont typeface="Arial"/>
              <a:buChar char="•"/>
              <a:tabLst>
                <a:tab pos="332105" algn="l"/>
                <a:tab pos="332740" algn="l"/>
              </a:tabLst>
            </a:pPr>
            <a:r>
              <a:rPr sz="2400" dirty="0">
                <a:solidFill>
                  <a:srgbClr val="5A4D5A"/>
                </a:solidFill>
                <a:latin typeface="Carlito"/>
                <a:cs typeface="Carlito"/>
              </a:rPr>
              <a:t>Health</a:t>
            </a:r>
            <a:endParaRPr sz="2400">
              <a:latin typeface="Carlito"/>
              <a:cs typeface="Carlito"/>
            </a:endParaRPr>
          </a:p>
          <a:p>
            <a:pPr marL="332740" indent="-320040">
              <a:lnSpc>
                <a:spcPct val="100000"/>
              </a:lnSpc>
              <a:spcBef>
                <a:spcPts val="1215"/>
              </a:spcBef>
              <a:buFont typeface="Arial"/>
              <a:buChar char="•"/>
              <a:tabLst>
                <a:tab pos="332105" algn="l"/>
                <a:tab pos="332740" algn="l"/>
              </a:tabLst>
            </a:pPr>
            <a:r>
              <a:rPr sz="2400" spc="-15" dirty="0">
                <a:solidFill>
                  <a:srgbClr val="5A4D5A"/>
                </a:solidFill>
                <a:latin typeface="Carlito"/>
                <a:cs typeface="Carlito"/>
              </a:rPr>
              <a:t>Education</a:t>
            </a:r>
            <a:endParaRPr sz="2400">
              <a:latin typeface="Carlito"/>
              <a:cs typeface="Carlito"/>
            </a:endParaRPr>
          </a:p>
          <a:p>
            <a:pPr marL="332740" indent="-320040">
              <a:lnSpc>
                <a:spcPct val="100000"/>
              </a:lnSpc>
              <a:spcBef>
                <a:spcPts val="1225"/>
              </a:spcBef>
              <a:buFont typeface="Arial"/>
              <a:buChar char="•"/>
              <a:tabLst>
                <a:tab pos="332105" algn="l"/>
                <a:tab pos="332740" algn="l"/>
              </a:tabLst>
            </a:pPr>
            <a:r>
              <a:rPr sz="2400" spc="-20" dirty="0">
                <a:solidFill>
                  <a:srgbClr val="5A4D5A"/>
                </a:solidFill>
                <a:latin typeface="Carlito"/>
                <a:cs typeface="Carlito"/>
              </a:rPr>
              <a:t>Economy</a:t>
            </a:r>
            <a:endParaRPr sz="2400">
              <a:latin typeface="Carlito"/>
              <a:cs typeface="Carlito"/>
            </a:endParaRPr>
          </a:p>
          <a:p>
            <a:pPr marL="332740" indent="-320040">
              <a:lnSpc>
                <a:spcPct val="100000"/>
              </a:lnSpc>
              <a:spcBef>
                <a:spcPts val="1210"/>
              </a:spcBef>
              <a:buFont typeface="Arial"/>
              <a:buChar char="•"/>
              <a:tabLst>
                <a:tab pos="332105" algn="l"/>
                <a:tab pos="332740" algn="l"/>
              </a:tabLst>
            </a:pPr>
            <a:r>
              <a:rPr sz="2400" spc="-5" dirty="0">
                <a:solidFill>
                  <a:srgbClr val="5A4D5A"/>
                </a:solidFill>
                <a:latin typeface="Carlito"/>
                <a:cs typeface="Carlito"/>
              </a:rPr>
              <a:t>Society</a:t>
            </a:r>
            <a:endParaRPr sz="24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24027" y="449961"/>
            <a:ext cx="463740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dirty="0">
                <a:solidFill>
                  <a:srgbClr val="5A4D5A"/>
                </a:solidFill>
              </a:rPr>
              <a:t>Poverty</a:t>
            </a:r>
            <a:r>
              <a:rPr sz="4400" spc="-75" dirty="0">
                <a:solidFill>
                  <a:srgbClr val="5A4D5A"/>
                </a:solidFill>
              </a:rPr>
              <a:t> </a:t>
            </a:r>
            <a:r>
              <a:rPr sz="4400" dirty="0">
                <a:solidFill>
                  <a:srgbClr val="5A4D5A"/>
                </a:solidFill>
              </a:rPr>
              <a:t>reduction</a:t>
            </a:r>
            <a:endParaRPr sz="4400"/>
          </a:p>
        </p:txBody>
      </p:sp>
      <p:sp>
        <p:nvSpPr>
          <p:cNvPr id="3" name="object 3"/>
          <p:cNvSpPr/>
          <p:nvPr/>
        </p:nvSpPr>
        <p:spPr>
          <a:xfrm>
            <a:off x="231647" y="2129027"/>
            <a:ext cx="11355324" cy="459943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97458" y="490855"/>
            <a:ext cx="401447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dirty="0">
                <a:solidFill>
                  <a:srgbClr val="5A4D5A"/>
                </a:solidFill>
              </a:rPr>
              <a:t>Unempl</a:t>
            </a:r>
            <a:r>
              <a:rPr sz="4400" spc="5" dirty="0">
                <a:solidFill>
                  <a:srgbClr val="5A4D5A"/>
                </a:solidFill>
              </a:rPr>
              <a:t>o</a:t>
            </a:r>
            <a:r>
              <a:rPr sz="4400" spc="-5" dirty="0">
                <a:solidFill>
                  <a:srgbClr val="5A4D5A"/>
                </a:solidFill>
              </a:rPr>
              <a:t>yment</a:t>
            </a:r>
            <a:endParaRPr sz="4400"/>
          </a:p>
        </p:txBody>
      </p:sp>
      <p:sp>
        <p:nvSpPr>
          <p:cNvPr id="3" name="object 3"/>
          <p:cNvSpPr/>
          <p:nvPr/>
        </p:nvSpPr>
        <p:spPr>
          <a:xfrm>
            <a:off x="7725156" y="2220467"/>
            <a:ext cx="4285488" cy="407060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529234" y="2634234"/>
            <a:ext cx="6094095" cy="2586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133350" indent="-3429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dirty="0">
                <a:latin typeface="Carlito"/>
                <a:cs typeface="Carlito"/>
              </a:rPr>
              <a:t>With </a:t>
            </a:r>
            <a:r>
              <a:rPr sz="2400" spc="-5" dirty="0">
                <a:latin typeface="Carlito"/>
                <a:cs typeface="Carlito"/>
              </a:rPr>
              <a:t>increases </a:t>
            </a:r>
            <a:r>
              <a:rPr sz="2400" dirty="0">
                <a:latin typeface="Carlito"/>
                <a:cs typeface="Carlito"/>
              </a:rPr>
              <a:t>in the </a:t>
            </a:r>
            <a:r>
              <a:rPr sz="2400" spc="-5" dirty="0">
                <a:latin typeface="Carlito"/>
                <a:cs typeface="Carlito"/>
              </a:rPr>
              <a:t>number of</a:t>
            </a:r>
            <a:r>
              <a:rPr sz="2400" spc="-95" dirty="0">
                <a:latin typeface="Carlito"/>
                <a:cs typeface="Carlito"/>
              </a:rPr>
              <a:t> </a:t>
            </a:r>
            <a:r>
              <a:rPr sz="2400" spc="-5" dirty="0">
                <a:latin typeface="Carlito"/>
                <a:cs typeface="Carlito"/>
              </a:rPr>
              <a:t>unemployed  </a:t>
            </a:r>
            <a:r>
              <a:rPr sz="2400" spc="-10" dirty="0">
                <a:latin typeface="Carlito"/>
                <a:cs typeface="Carlito"/>
              </a:rPr>
              <a:t>persons </a:t>
            </a:r>
            <a:r>
              <a:rPr sz="2400" dirty="0">
                <a:latin typeface="Carlito"/>
                <a:cs typeface="Carlito"/>
              </a:rPr>
              <a:t>, </a:t>
            </a:r>
            <a:r>
              <a:rPr sz="2400" spc="-10" dirty="0">
                <a:latin typeface="Carlito"/>
                <a:cs typeface="Carlito"/>
              </a:rPr>
              <a:t>poverty</a:t>
            </a:r>
            <a:r>
              <a:rPr sz="2400" dirty="0">
                <a:latin typeface="Carlito"/>
                <a:cs typeface="Carlito"/>
              </a:rPr>
              <a:t> </a:t>
            </a:r>
            <a:r>
              <a:rPr sz="2400" spc="-10" dirty="0">
                <a:latin typeface="Carlito"/>
                <a:cs typeface="Carlito"/>
              </a:rPr>
              <a:t>expands.</a:t>
            </a:r>
            <a:endParaRPr sz="2400">
              <a:latin typeface="Carlito"/>
              <a:cs typeface="Carlito"/>
            </a:endParaRPr>
          </a:p>
          <a:p>
            <a:pPr marL="355600" marR="508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dirty="0">
                <a:latin typeface="Carlito"/>
                <a:cs typeface="Carlito"/>
              </a:rPr>
              <a:t>It </a:t>
            </a:r>
            <a:r>
              <a:rPr sz="2400" spc="-10" dirty="0">
                <a:latin typeface="Carlito"/>
                <a:cs typeface="Carlito"/>
              </a:rPr>
              <a:t>was </a:t>
            </a:r>
            <a:r>
              <a:rPr sz="2400" spc="-5" dirty="0">
                <a:latin typeface="Carlito"/>
                <a:cs typeface="Carlito"/>
              </a:rPr>
              <a:t>assumed </a:t>
            </a:r>
            <a:r>
              <a:rPr sz="2400" spc="-10" dirty="0">
                <a:latin typeface="Carlito"/>
                <a:cs typeface="Carlito"/>
              </a:rPr>
              <a:t>that </a:t>
            </a:r>
            <a:r>
              <a:rPr sz="2400" dirty="0">
                <a:latin typeface="Carlito"/>
                <a:cs typeface="Carlito"/>
              </a:rPr>
              <a:t>the </a:t>
            </a:r>
            <a:r>
              <a:rPr sz="2400" spc="-10" dirty="0">
                <a:latin typeface="Carlito"/>
                <a:cs typeface="Carlito"/>
              </a:rPr>
              <a:t>gains of </a:t>
            </a:r>
            <a:r>
              <a:rPr sz="2400" dirty="0">
                <a:latin typeface="Carlito"/>
                <a:cs typeface="Carlito"/>
              </a:rPr>
              <a:t>the </a:t>
            </a:r>
            <a:r>
              <a:rPr sz="2400" spc="-10" dirty="0">
                <a:latin typeface="Carlito"/>
                <a:cs typeface="Carlito"/>
              </a:rPr>
              <a:t>economic  growth would </a:t>
            </a:r>
            <a:r>
              <a:rPr sz="2400" spc="-15" dirty="0">
                <a:latin typeface="Carlito"/>
                <a:cs typeface="Carlito"/>
              </a:rPr>
              <a:t>percolate downward </a:t>
            </a:r>
            <a:r>
              <a:rPr sz="2400" dirty="0">
                <a:latin typeface="Carlito"/>
                <a:cs typeface="Carlito"/>
              </a:rPr>
              <a:t>and the  inequalities </a:t>
            </a:r>
            <a:r>
              <a:rPr sz="2400" spc="-10" dirty="0">
                <a:latin typeface="Carlito"/>
                <a:cs typeface="Carlito"/>
              </a:rPr>
              <a:t>would </a:t>
            </a:r>
            <a:r>
              <a:rPr sz="2400" spc="-5" dirty="0">
                <a:latin typeface="Carlito"/>
                <a:cs typeface="Carlito"/>
              </a:rPr>
              <a:t>decline </a:t>
            </a:r>
            <a:r>
              <a:rPr sz="2400" dirty="0">
                <a:latin typeface="Carlito"/>
                <a:cs typeface="Carlito"/>
              </a:rPr>
              <a:t>and </a:t>
            </a:r>
            <a:r>
              <a:rPr sz="2400" spc="-10" dirty="0">
                <a:latin typeface="Carlito"/>
                <a:cs typeface="Carlito"/>
              </a:rPr>
              <a:t>problem </a:t>
            </a:r>
            <a:r>
              <a:rPr sz="2400" spc="-5" dirty="0">
                <a:latin typeface="Carlito"/>
                <a:cs typeface="Carlito"/>
              </a:rPr>
              <a:t>of  </a:t>
            </a:r>
            <a:r>
              <a:rPr sz="2400" spc="-10" dirty="0">
                <a:latin typeface="Carlito"/>
                <a:cs typeface="Carlito"/>
              </a:rPr>
              <a:t>poverty </a:t>
            </a:r>
            <a:r>
              <a:rPr sz="2400" dirty="0">
                <a:latin typeface="Carlito"/>
                <a:cs typeface="Carlito"/>
              </a:rPr>
              <a:t>and </a:t>
            </a:r>
            <a:r>
              <a:rPr sz="2400" spc="-5" dirty="0">
                <a:latin typeface="Carlito"/>
                <a:cs typeface="Carlito"/>
              </a:rPr>
              <a:t>unemployment </a:t>
            </a:r>
            <a:r>
              <a:rPr sz="2400" spc="-10" dirty="0">
                <a:latin typeface="Carlito"/>
                <a:cs typeface="Carlito"/>
              </a:rPr>
              <a:t>would get solved  </a:t>
            </a:r>
            <a:r>
              <a:rPr sz="2400" spc="-20" dirty="0">
                <a:latin typeface="Carlito"/>
                <a:cs typeface="Carlito"/>
              </a:rPr>
              <a:t>automatically.</a:t>
            </a:r>
            <a:endParaRPr sz="24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88567" y="463118"/>
            <a:ext cx="661225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-5" dirty="0">
                <a:solidFill>
                  <a:srgbClr val="5A4D5A"/>
                </a:solidFill>
              </a:rPr>
              <a:t>Impact </a:t>
            </a:r>
            <a:r>
              <a:rPr sz="4400" dirty="0">
                <a:solidFill>
                  <a:srgbClr val="5A4D5A"/>
                </a:solidFill>
              </a:rPr>
              <a:t>of</a:t>
            </a:r>
            <a:r>
              <a:rPr sz="4400" spc="-55" dirty="0">
                <a:solidFill>
                  <a:srgbClr val="5A4D5A"/>
                </a:solidFill>
              </a:rPr>
              <a:t> </a:t>
            </a:r>
            <a:r>
              <a:rPr sz="4400" dirty="0">
                <a:solidFill>
                  <a:srgbClr val="5A4D5A"/>
                </a:solidFill>
              </a:rPr>
              <a:t>Unemployment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1115669" y="2372614"/>
            <a:ext cx="5657215" cy="2627630"/>
          </a:xfrm>
          <a:prstGeom prst="rect">
            <a:avLst/>
          </a:prstGeom>
        </p:spPr>
        <p:txBody>
          <a:bodyPr vert="horz" wrap="square" lIns="0" tIns="166370" rIns="0" bIns="0" rtlCol="0">
            <a:spAutoFit/>
          </a:bodyPr>
          <a:lstStyle/>
          <a:p>
            <a:pPr marL="332740" indent="-320675">
              <a:lnSpc>
                <a:spcPct val="100000"/>
              </a:lnSpc>
              <a:spcBef>
                <a:spcPts val="1310"/>
              </a:spcBef>
              <a:buFont typeface="Arial"/>
              <a:buChar char="•"/>
              <a:tabLst>
                <a:tab pos="332105" algn="l"/>
                <a:tab pos="333375" algn="l"/>
              </a:tabLst>
            </a:pPr>
            <a:r>
              <a:rPr sz="2400" spc="-5" dirty="0">
                <a:solidFill>
                  <a:srgbClr val="5A4D5A"/>
                </a:solidFill>
                <a:latin typeface="Carlito"/>
                <a:cs typeface="Carlito"/>
              </a:rPr>
              <a:t>Increases </a:t>
            </a:r>
            <a:r>
              <a:rPr sz="2400" dirty="0">
                <a:solidFill>
                  <a:srgbClr val="5A4D5A"/>
                </a:solidFill>
                <a:latin typeface="Carlito"/>
                <a:cs typeface="Carlito"/>
              </a:rPr>
              <a:t>in crime </a:t>
            </a:r>
            <a:r>
              <a:rPr sz="2400" spc="-20" dirty="0">
                <a:solidFill>
                  <a:srgbClr val="5A4D5A"/>
                </a:solidFill>
                <a:latin typeface="Carlito"/>
                <a:cs typeface="Carlito"/>
              </a:rPr>
              <a:t>like </a:t>
            </a:r>
            <a:r>
              <a:rPr sz="2400" spc="-5" dirty="0">
                <a:solidFill>
                  <a:srgbClr val="5A4D5A"/>
                </a:solidFill>
                <a:latin typeface="Carlito"/>
                <a:cs typeface="Carlito"/>
              </a:rPr>
              <a:t>theft, Violence,</a:t>
            </a:r>
            <a:r>
              <a:rPr sz="2400" spc="-85" dirty="0">
                <a:solidFill>
                  <a:srgbClr val="5A4D5A"/>
                </a:solidFill>
                <a:latin typeface="Carlito"/>
                <a:cs typeface="Carlito"/>
              </a:rPr>
              <a:t> </a:t>
            </a:r>
            <a:r>
              <a:rPr sz="2400" spc="-5" dirty="0">
                <a:solidFill>
                  <a:srgbClr val="5A4D5A"/>
                </a:solidFill>
                <a:latin typeface="Carlito"/>
                <a:cs typeface="Carlito"/>
              </a:rPr>
              <a:t>drug</a:t>
            </a:r>
            <a:endParaRPr sz="2400">
              <a:latin typeface="Carlito"/>
              <a:cs typeface="Carlito"/>
            </a:endParaRPr>
          </a:p>
          <a:p>
            <a:pPr marL="332740" indent="-320675">
              <a:lnSpc>
                <a:spcPct val="100000"/>
              </a:lnSpc>
              <a:spcBef>
                <a:spcPts val="1210"/>
              </a:spcBef>
              <a:buFont typeface="Arial"/>
              <a:buChar char="•"/>
              <a:tabLst>
                <a:tab pos="332105" algn="l"/>
                <a:tab pos="333375" algn="l"/>
              </a:tabLst>
            </a:pPr>
            <a:r>
              <a:rPr sz="2400" spc="-5" dirty="0">
                <a:solidFill>
                  <a:srgbClr val="5A4D5A"/>
                </a:solidFill>
                <a:latin typeface="Carlito"/>
                <a:cs typeface="Carlito"/>
              </a:rPr>
              <a:t>Leads </a:t>
            </a:r>
            <a:r>
              <a:rPr sz="2400" spc="-15" dirty="0">
                <a:solidFill>
                  <a:srgbClr val="5A4D5A"/>
                </a:solidFill>
                <a:latin typeface="Carlito"/>
                <a:cs typeface="Carlito"/>
              </a:rPr>
              <a:t>to Poverty </a:t>
            </a:r>
            <a:r>
              <a:rPr sz="2400" dirty="0">
                <a:solidFill>
                  <a:srgbClr val="5A4D5A"/>
                </a:solidFill>
                <a:latin typeface="Carlito"/>
                <a:cs typeface="Carlito"/>
              </a:rPr>
              <a:t>and Inequality</a:t>
            </a:r>
            <a:endParaRPr sz="2400">
              <a:latin typeface="Carlito"/>
              <a:cs typeface="Carlito"/>
            </a:endParaRPr>
          </a:p>
          <a:p>
            <a:pPr marL="332740" indent="-320675">
              <a:lnSpc>
                <a:spcPct val="100000"/>
              </a:lnSpc>
              <a:spcBef>
                <a:spcPts val="1230"/>
              </a:spcBef>
              <a:buFont typeface="Arial"/>
              <a:buChar char="•"/>
              <a:tabLst>
                <a:tab pos="332105" algn="l"/>
                <a:tab pos="333375" algn="l"/>
              </a:tabLst>
            </a:pPr>
            <a:r>
              <a:rPr sz="2400" spc="-5" dirty="0">
                <a:solidFill>
                  <a:srgbClr val="5A4D5A"/>
                </a:solidFill>
                <a:latin typeface="Carlito"/>
                <a:cs typeface="Carlito"/>
              </a:rPr>
              <a:t>Decrease </a:t>
            </a:r>
            <a:r>
              <a:rPr sz="2400" dirty="0">
                <a:solidFill>
                  <a:srgbClr val="5A4D5A"/>
                </a:solidFill>
                <a:latin typeface="Carlito"/>
                <a:cs typeface="Carlito"/>
              </a:rPr>
              <a:t>in </a:t>
            </a:r>
            <a:r>
              <a:rPr sz="2400" spc="-5" dirty="0">
                <a:solidFill>
                  <a:srgbClr val="5A4D5A"/>
                </a:solidFill>
                <a:latin typeface="Carlito"/>
                <a:cs typeface="Carlito"/>
              </a:rPr>
              <a:t>spending</a:t>
            </a:r>
            <a:r>
              <a:rPr sz="2400" spc="-25" dirty="0">
                <a:solidFill>
                  <a:srgbClr val="5A4D5A"/>
                </a:solidFill>
                <a:latin typeface="Carlito"/>
                <a:cs typeface="Carlito"/>
              </a:rPr>
              <a:t> </a:t>
            </a:r>
            <a:r>
              <a:rPr sz="2400" spc="-15" dirty="0">
                <a:solidFill>
                  <a:srgbClr val="5A4D5A"/>
                </a:solidFill>
                <a:latin typeface="Carlito"/>
                <a:cs typeface="Carlito"/>
              </a:rPr>
              <a:t>power</a:t>
            </a:r>
            <a:endParaRPr sz="2400">
              <a:latin typeface="Carlito"/>
              <a:cs typeface="Carlito"/>
            </a:endParaRPr>
          </a:p>
          <a:p>
            <a:pPr marL="332740" indent="-320675">
              <a:lnSpc>
                <a:spcPct val="100000"/>
              </a:lnSpc>
              <a:spcBef>
                <a:spcPts val="1210"/>
              </a:spcBef>
              <a:buFont typeface="Arial"/>
              <a:buChar char="•"/>
              <a:tabLst>
                <a:tab pos="332105" algn="l"/>
                <a:tab pos="333375" algn="l"/>
              </a:tabLst>
            </a:pPr>
            <a:r>
              <a:rPr sz="2400" spc="-5" dirty="0">
                <a:solidFill>
                  <a:srgbClr val="5A4D5A"/>
                </a:solidFill>
                <a:latin typeface="Carlito"/>
                <a:cs typeface="Carlito"/>
              </a:rPr>
              <a:t>Decrease </a:t>
            </a:r>
            <a:r>
              <a:rPr sz="2400" dirty="0">
                <a:solidFill>
                  <a:srgbClr val="5A4D5A"/>
                </a:solidFill>
                <a:latin typeface="Carlito"/>
                <a:cs typeface="Carlito"/>
              </a:rPr>
              <a:t>in </a:t>
            </a:r>
            <a:r>
              <a:rPr sz="2400" spc="-10" dirty="0">
                <a:solidFill>
                  <a:srgbClr val="5A4D5A"/>
                </a:solidFill>
                <a:latin typeface="Carlito"/>
                <a:cs typeface="Carlito"/>
              </a:rPr>
              <a:t>Standard </a:t>
            </a:r>
            <a:r>
              <a:rPr sz="2400" spc="-5" dirty="0">
                <a:solidFill>
                  <a:srgbClr val="5A4D5A"/>
                </a:solidFill>
                <a:latin typeface="Carlito"/>
                <a:cs typeface="Carlito"/>
              </a:rPr>
              <a:t>of</a:t>
            </a:r>
            <a:r>
              <a:rPr sz="2400" spc="-40" dirty="0">
                <a:solidFill>
                  <a:srgbClr val="5A4D5A"/>
                </a:solidFill>
                <a:latin typeface="Carlito"/>
                <a:cs typeface="Carlito"/>
              </a:rPr>
              <a:t> </a:t>
            </a:r>
            <a:r>
              <a:rPr sz="2400" dirty="0">
                <a:solidFill>
                  <a:srgbClr val="5A4D5A"/>
                </a:solidFill>
                <a:latin typeface="Carlito"/>
                <a:cs typeface="Carlito"/>
              </a:rPr>
              <a:t>living</a:t>
            </a:r>
            <a:endParaRPr sz="2400">
              <a:latin typeface="Carlito"/>
              <a:cs typeface="Carlito"/>
            </a:endParaRPr>
          </a:p>
          <a:p>
            <a:pPr marL="332740" indent="-320675">
              <a:lnSpc>
                <a:spcPct val="100000"/>
              </a:lnSpc>
              <a:spcBef>
                <a:spcPts val="1225"/>
              </a:spcBef>
              <a:buFont typeface="Arial"/>
              <a:buChar char="•"/>
              <a:tabLst>
                <a:tab pos="332105" algn="l"/>
                <a:tab pos="333375" algn="l"/>
              </a:tabLst>
            </a:pPr>
            <a:r>
              <a:rPr sz="2400" spc="-5" dirty="0">
                <a:solidFill>
                  <a:srgbClr val="5A4D5A"/>
                </a:solidFill>
                <a:latin typeface="Carlito"/>
                <a:cs typeface="Carlito"/>
              </a:rPr>
              <a:t>Recession</a:t>
            </a:r>
            <a:endParaRPr sz="24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70026" y="585927"/>
            <a:ext cx="538099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dirty="0">
                <a:solidFill>
                  <a:srgbClr val="5A4D5A"/>
                </a:solidFill>
              </a:rPr>
              <a:t>Unemployment</a:t>
            </a:r>
            <a:r>
              <a:rPr sz="4400" spc="-75" dirty="0">
                <a:solidFill>
                  <a:srgbClr val="5A4D5A"/>
                </a:solidFill>
              </a:rPr>
              <a:t> </a:t>
            </a:r>
            <a:r>
              <a:rPr sz="4400" spc="-5" dirty="0">
                <a:solidFill>
                  <a:srgbClr val="5A4D5A"/>
                </a:solidFill>
              </a:rPr>
              <a:t>Rate</a:t>
            </a:r>
            <a:endParaRPr sz="4400"/>
          </a:p>
        </p:txBody>
      </p:sp>
      <p:sp>
        <p:nvSpPr>
          <p:cNvPr id="3" name="object 3"/>
          <p:cNvSpPr/>
          <p:nvPr/>
        </p:nvSpPr>
        <p:spPr>
          <a:xfrm>
            <a:off x="355091" y="2238754"/>
            <a:ext cx="11559540" cy="461924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93393" y="531317"/>
            <a:ext cx="461010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-5" dirty="0">
                <a:solidFill>
                  <a:srgbClr val="5A4D5A"/>
                </a:solidFill>
              </a:rPr>
              <a:t>Economic</a:t>
            </a:r>
            <a:r>
              <a:rPr sz="4400" spc="-80" dirty="0">
                <a:solidFill>
                  <a:srgbClr val="5A4D5A"/>
                </a:solidFill>
              </a:rPr>
              <a:t> </a:t>
            </a:r>
            <a:r>
              <a:rPr sz="4400" dirty="0">
                <a:solidFill>
                  <a:srgbClr val="5A4D5A"/>
                </a:solidFill>
              </a:rPr>
              <a:t>Growth</a:t>
            </a:r>
            <a:endParaRPr sz="4400"/>
          </a:p>
        </p:txBody>
      </p:sp>
      <p:sp>
        <p:nvSpPr>
          <p:cNvPr id="3" name="object 3"/>
          <p:cNvSpPr/>
          <p:nvPr/>
        </p:nvSpPr>
        <p:spPr>
          <a:xfrm>
            <a:off x="7519416" y="2328672"/>
            <a:ext cx="4463796" cy="415442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788619" y="2593340"/>
            <a:ext cx="6236335" cy="29521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124460" indent="-3429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latin typeface="Carlito"/>
                <a:cs typeface="Carlito"/>
              </a:rPr>
              <a:t>2013/14 has seen </a:t>
            </a:r>
            <a:r>
              <a:rPr sz="2400" dirty="0">
                <a:latin typeface="Carlito"/>
                <a:cs typeface="Carlito"/>
              </a:rPr>
              <a:t>a </a:t>
            </a:r>
            <a:r>
              <a:rPr sz="2400" spc="-10" dirty="0">
                <a:latin typeface="Carlito"/>
                <a:cs typeface="Carlito"/>
              </a:rPr>
              <a:t>slowdown </a:t>
            </a:r>
            <a:r>
              <a:rPr sz="2400" dirty="0">
                <a:latin typeface="Carlito"/>
                <a:cs typeface="Carlito"/>
              </a:rPr>
              <a:t>in the </a:t>
            </a:r>
            <a:r>
              <a:rPr sz="2400" spc="-25" dirty="0">
                <a:latin typeface="Carlito"/>
                <a:cs typeface="Carlito"/>
              </a:rPr>
              <a:t>rate </a:t>
            </a:r>
            <a:r>
              <a:rPr sz="2400" spc="-5" dirty="0">
                <a:latin typeface="Carlito"/>
                <a:cs typeface="Carlito"/>
              </a:rPr>
              <a:t>of  economic </a:t>
            </a:r>
            <a:r>
              <a:rPr sz="2400" spc="-10" dirty="0">
                <a:latin typeface="Carlito"/>
                <a:cs typeface="Carlito"/>
              </a:rPr>
              <a:t>growth </a:t>
            </a:r>
            <a:r>
              <a:rPr sz="2400" spc="-15" dirty="0">
                <a:latin typeface="Carlito"/>
                <a:cs typeface="Carlito"/>
              </a:rPr>
              <a:t>to </a:t>
            </a:r>
            <a:r>
              <a:rPr sz="2400" spc="-5" dirty="0">
                <a:latin typeface="Carlito"/>
                <a:cs typeface="Carlito"/>
              </a:rPr>
              <a:t>4-5%. </a:t>
            </a:r>
            <a:r>
              <a:rPr sz="2400" spc="-10" dirty="0">
                <a:latin typeface="Carlito"/>
                <a:cs typeface="Carlito"/>
              </a:rPr>
              <a:t>Real </a:t>
            </a:r>
            <a:r>
              <a:rPr sz="2400" dirty="0">
                <a:latin typeface="Carlito"/>
                <a:cs typeface="Carlito"/>
              </a:rPr>
              <a:t>GDP </a:t>
            </a:r>
            <a:r>
              <a:rPr sz="2400" spc="-5" dirty="0">
                <a:latin typeface="Carlito"/>
                <a:cs typeface="Carlito"/>
              </a:rPr>
              <a:t>per</a:t>
            </a:r>
            <a:r>
              <a:rPr sz="2400" spc="-90" dirty="0">
                <a:latin typeface="Carlito"/>
                <a:cs typeface="Carlito"/>
              </a:rPr>
              <a:t> </a:t>
            </a:r>
            <a:r>
              <a:rPr sz="2400" spc="-10" dirty="0">
                <a:latin typeface="Carlito"/>
                <a:cs typeface="Carlito"/>
              </a:rPr>
              <a:t>capita  growth </a:t>
            </a:r>
            <a:r>
              <a:rPr sz="2400" dirty="0">
                <a:latin typeface="Carlito"/>
                <a:cs typeface="Carlito"/>
              </a:rPr>
              <a:t>is </a:t>
            </a:r>
            <a:r>
              <a:rPr sz="2400" spc="-15" dirty="0">
                <a:latin typeface="Carlito"/>
                <a:cs typeface="Carlito"/>
              </a:rPr>
              <a:t>even</a:t>
            </a:r>
            <a:r>
              <a:rPr sz="2400" spc="-5" dirty="0">
                <a:latin typeface="Carlito"/>
                <a:cs typeface="Carlito"/>
              </a:rPr>
              <a:t> </a:t>
            </a:r>
            <a:r>
              <a:rPr sz="2400" spc="-50" dirty="0">
                <a:latin typeface="Carlito"/>
                <a:cs typeface="Carlito"/>
              </a:rPr>
              <a:t>lower.</a:t>
            </a:r>
            <a:endParaRPr sz="2400">
              <a:latin typeface="Carlito"/>
              <a:cs typeface="Carlito"/>
            </a:endParaRPr>
          </a:p>
          <a:p>
            <a:pPr marL="355600" marR="508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latin typeface="Carlito"/>
                <a:cs typeface="Carlito"/>
              </a:rPr>
              <a:t>This </a:t>
            </a:r>
            <a:r>
              <a:rPr sz="2400" dirty="0">
                <a:latin typeface="Carlito"/>
                <a:cs typeface="Carlito"/>
              </a:rPr>
              <a:t>is a </a:t>
            </a:r>
            <a:r>
              <a:rPr sz="2400" spc="-5" dirty="0">
                <a:latin typeface="Carlito"/>
                <a:cs typeface="Carlito"/>
              </a:rPr>
              <a:t>cause </a:t>
            </a:r>
            <a:r>
              <a:rPr sz="2400" spc="-20" dirty="0">
                <a:latin typeface="Carlito"/>
                <a:cs typeface="Carlito"/>
              </a:rPr>
              <a:t>for </a:t>
            </a:r>
            <a:r>
              <a:rPr sz="2400" spc="-10" dirty="0">
                <a:latin typeface="Carlito"/>
                <a:cs typeface="Carlito"/>
              </a:rPr>
              <a:t>concern </a:t>
            </a:r>
            <a:r>
              <a:rPr sz="2400" dirty="0">
                <a:latin typeface="Carlito"/>
                <a:cs typeface="Carlito"/>
              </a:rPr>
              <a:t>as India </a:t>
            </a:r>
            <a:r>
              <a:rPr sz="2400" spc="-5" dirty="0">
                <a:latin typeface="Carlito"/>
                <a:cs typeface="Carlito"/>
              </a:rPr>
              <a:t>needs </a:t>
            </a:r>
            <a:r>
              <a:rPr sz="2400" dirty="0">
                <a:latin typeface="Carlito"/>
                <a:cs typeface="Carlito"/>
              </a:rPr>
              <a:t>a </a:t>
            </a:r>
            <a:r>
              <a:rPr sz="2400" spc="-5" dirty="0">
                <a:latin typeface="Carlito"/>
                <a:cs typeface="Carlito"/>
              </a:rPr>
              <a:t>high  </a:t>
            </a:r>
            <a:r>
              <a:rPr sz="2400" spc="-10" dirty="0">
                <a:latin typeface="Carlito"/>
                <a:cs typeface="Carlito"/>
              </a:rPr>
              <a:t>growth </a:t>
            </a:r>
            <a:r>
              <a:rPr sz="2400" spc="-25" dirty="0">
                <a:latin typeface="Carlito"/>
                <a:cs typeface="Carlito"/>
              </a:rPr>
              <a:t>rate </a:t>
            </a:r>
            <a:r>
              <a:rPr sz="2400" spc="-15" dirty="0">
                <a:latin typeface="Carlito"/>
                <a:cs typeface="Carlito"/>
              </a:rPr>
              <a:t>to </a:t>
            </a:r>
            <a:r>
              <a:rPr sz="2400" spc="-5" dirty="0">
                <a:latin typeface="Carlito"/>
                <a:cs typeface="Carlito"/>
              </a:rPr>
              <a:t>see </a:t>
            </a:r>
            <a:r>
              <a:rPr sz="2400" dirty="0">
                <a:latin typeface="Carlito"/>
                <a:cs typeface="Carlito"/>
              </a:rPr>
              <a:t>rising living </a:t>
            </a:r>
            <a:r>
              <a:rPr sz="2400" spc="-10" dirty="0">
                <a:latin typeface="Carlito"/>
                <a:cs typeface="Carlito"/>
              </a:rPr>
              <a:t>standards, lower  </a:t>
            </a:r>
            <a:r>
              <a:rPr sz="2400" spc="-5" dirty="0">
                <a:latin typeface="Carlito"/>
                <a:cs typeface="Carlito"/>
              </a:rPr>
              <a:t>unemployment </a:t>
            </a:r>
            <a:r>
              <a:rPr sz="2400" dirty="0">
                <a:latin typeface="Carlito"/>
                <a:cs typeface="Carlito"/>
              </a:rPr>
              <a:t>and </a:t>
            </a:r>
            <a:r>
              <a:rPr sz="2400" spc="-10" dirty="0">
                <a:latin typeface="Carlito"/>
                <a:cs typeface="Carlito"/>
              </a:rPr>
              <a:t>encouraging investment.  </a:t>
            </a:r>
            <a:r>
              <a:rPr sz="2400" dirty="0">
                <a:latin typeface="Carlito"/>
                <a:cs typeface="Carlito"/>
              </a:rPr>
              <a:t>India </a:t>
            </a:r>
            <a:r>
              <a:rPr sz="2400" spc="-5" dirty="0">
                <a:latin typeface="Carlito"/>
                <a:cs typeface="Carlito"/>
              </a:rPr>
              <a:t>has </a:t>
            </a:r>
            <a:r>
              <a:rPr sz="2400" spc="-10" dirty="0">
                <a:latin typeface="Carlito"/>
                <a:cs typeface="Carlito"/>
              </a:rPr>
              <a:t>fallen </a:t>
            </a:r>
            <a:r>
              <a:rPr sz="2400" spc="-5" dirty="0">
                <a:latin typeface="Carlito"/>
                <a:cs typeface="Carlito"/>
              </a:rPr>
              <a:t>behind China, </a:t>
            </a:r>
            <a:r>
              <a:rPr sz="2400" dirty="0">
                <a:latin typeface="Carlito"/>
                <a:cs typeface="Carlito"/>
              </a:rPr>
              <a:t>which is a  </a:t>
            </a:r>
            <a:r>
              <a:rPr sz="2400" spc="-10" dirty="0">
                <a:latin typeface="Carlito"/>
                <a:cs typeface="Carlito"/>
              </a:rPr>
              <a:t>comparable </a:t>
            </a:r>
            <a:r>
              <a:rPr sz="2400" spc="-5" dirty="0">
                <a:latin typeface="Carlito"/>
                <a:cs typeface="Carlito"/>
              </a:rPr>
              <a:t>developing</a:t>
            </a:r>
            <a:r>
              <a:rPr sz="2400" spc="-10" dirty="0">
                <a:latin typeface="Carlito"/>
                <a:cs typeface="Carlito"/>
              </a:rPr>
              <a:t> </a:t>
            </a:r>
            <a:r>
              <a:rPr sz="2400" spc="-35" dirty="0">
                <a:latin typeface="Carlito"/>
                <a:cs typeface="Carlito"/>
              </a:rPr>
              <a:t>economy.</a:t>
            </a:r>
            <a:endParaRPr sz="24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70838" y="517601"/>
            <a:ext cx="720725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-5" dirty="0">
                <a:solidFill>
                  <a:srgbClr val="5A4D5A"/>
                </a:solidFill>
              </a:rPr>
              <a:t>Impact </a:t>
            </a:r>
            <a:r>
              <a:rPr sz="4400" dirty="0">
                <a:solidFill>
                  <a:srgbClr val="5A4D5A"/>
                </a:solidFill>
              </a:rPr>
              <a:t>of Economic</a:t>
            </a:r>
            <a:r>
              <a:rPr sz="4400" spc="-95" dirty="0">
                <a:solidFill>
                  <a:srgbClr val="5A4D5A"/>
                </a:solidFill>
              </a:rPr>
              <a:t> </a:t>
            </a:r>
            <a:r>
              <a:rPr sz="4400" dirty="0">
                <a:solidFill>
                  <a:srgbClr val="5A4D5A"/>
                </a:solidFill>
              </a:rPr>
              <a:t>Growth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1434211" y="2386329"/>
            <a:ext cx="4401820" cy="1586230"/>
          </a:xfrm>
          <a:prstGeom prst="rect">
            <a:avLst/>
          </a:prstGeom>
        </p:spPr>
        <p:txBody>
          <a:bodyPr vert="horz" wrap="square" lIns="0" tIns="166370" rIns="0" bIns="0" rtlCol="0">
            <a:spAutoFit/>
          </a:bodyPr>
          <a:lstStyle/>
          <a:p>
            <a:pPr marL="332740" indent="-320040">
              <a:lnSpc>
                <a:spcPct val="100000"/>
              </a:lnSpc>
              <a:spcBef>
                <a:spcPts val="1310"/>
              </a:spcBef>
              <a:buFont typeface="Arial"/>
              <a:buChar char="•"/>
              <a:tabLst>
                <a:tab pos="332105" algn="l"/>
                <a:tab pos="332740" algn="l"/>
              </a:tabLst>
            </a:pPr>
            <a:r>
              <a:rPr sz="2400" spc="-10" dirty="0">
                <a:solidFill>
                  <a:srgbClr val="5A4D5A"/>
                </a:solidFill>
                <a:latin typeface="Carlito"/>
                <a:cs typeface="Carlito"/>
              </a:rPr>
              <a:t>Low </a:t>
            </a:r>
            <a:r>
              <a:rPr sz="2400" spc="-5" dirty="0">
                <a:solidFill>
                  <a:srgbClr val="5A4D5A"/>
                </a:solidFill>
                <a:latin typeface="Carlito"/>
                <a:cs typeface="Carlito"/>
              </a:rPr>
              <a:t>living</a:t>
            </a:r>
            <a:r>
              <a:rPr sz="2400" spc="5" dirty="0">
                <a:solidFill>
                  <a:srgbClr val="5A4D5A"/>
                </a:solidFill>
                <a:latin typeface="Carlito"/>
                <a:cs typeface="Carlito"/>
              </a:rPr>
              <a:t> </a:t>
            </a:r>
            <a:r>
              <a:rPr sz="2400" spc="-10" dirty="0">
                <a:solidFill>
                  <a:srgbClr val="5A4D5A"/>
                </a:solidFill>
                <a:latin typeface="Carlito"/>
                <a:cs typeface="Carlito"/>
              </a:rPr>
              <a:t>Standard</a:t>
            </a:r>
            <a:endParaRPr sz="2400">
              <a:latin typeface="Carlito"/>
              <a:cs typeface="Carlito"/>
            </a:endParaRPr>
          </a:p>
          <a:p>
            <a:pPr marL="332740" indent="-320040">
              <a:lnSpc>
                <a:spcPct val="100000"/>
              </a:lnSpc>
              <a:spcBef>
                <a:spcPts val="1215"/>
              </a:spcBef>
              <a:buFont typeface="Arial"/>
              <a:buChar char="•"/>
              <a:tabLst>
                <a:tab pos="332105" algn="l"/>
                <a:tab pos="332740" algn="l"/>
              </a:tabLst>
            </a:pPr>
            <a:r>
              <a:rPr sz="2400" spc="-15" dirty="0">
                <a:solidFill>
                  <a:srgbClr val="5A4D5A"/>
                </a:solidFill>
                <a:latin typeface="Carlito"/>
                <a:cs typeface="Carlito"/>
              </a:rPr>
              <a:t>Poverty </a:t>
            </a:r>
            <a:r>
              <a:rPr sz="2400" dirty="0">
                <a:solidFill>
                  <a:srgbClr val="5A4D5A"/>
                </a:solidFill>
                <a:latin typeface="Carlito"/>
                <a:cs typeface="Carlito"/>
              </a:rPr>
              <a:t>and</a:t>
            </a:r>
            <a:r>
              <a:rPr sz="2400" spc="-5" dirty="0">
                <a:solidFill>
                  <a:srgbClr val="5A4D5A"/>
                </a:solidFill>
                <a:latin typeface="Carlito"/>
                <a:cs typeface="Carlito"/>
              </a:rPr>
              <a:t> Unemployment</a:t>
            </a:r>
            <a:endParaRPr sz="2400">
              <a:latin typeface="Carlito"/>
              <a:cs typeface="Carlito"/>
            </a:endParaRPr>
          </a:p>
          <a:p>
            <a:pPr marL="332740" indent="-320040">
              <a:lnSpc>
                <a:spcPct val="100000"/>
              </a:lnSpc>
              <a:spcBef>
                <a:spcPts val="1220"/>
              </a:spcBef>
              <a:buFont typeface="Arial"/>
              <a:buChar char="•"/>
              <a:tabLst>
                <a:tab pos="332105" algn="l"/>
                <a:tab pos="332740" algn="l"/>
              </a:tabLst>
            </a:pPr>
            <a:r>
              <a:rPr sz="2400" spc="-5" dirty="0">
                <a:solidFill>
                  <a:srgbClr val="5A4D5A"/>
                </a:solidFill>
                <a:latin typeface="Carlito"/>
                <a:cs typeface="Carlito"/>
              </a:rPr>
              <a:t>Less </a:t>
            </a:r>
            <a:r>
              <a:rPr sz="2400" spc="-15" dirty="0">
                <a:solidFill>
                  <a:srgbClr val="5A4D5A"/>
                </a:solidFill>
                <a:latin typeface="Carlito"/>
                <a:cs typeface="Carlito"/>
              </a:rPr>
              <a:t>infrastructural</a:t>
            </a:r>
            <a:r>
              <a:rPr sz="2400" spc="-10" dirty="0">
                <a:solidFill>
                  <a:srgbClr val="5A4D5A"/>
                </a:solidFill>
                <a:latin typeface="Carlito"/>
                <a:cs typeface="Carlito"/>
              </a:rPr>
              <a:t> development</a:t>
            </a:r>
            <a:endParaRPr sz="24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1453" y="490855"/>
            <a:ext cx="219202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dirty="0">
                <a:solidFill>
                  <a:srgbClr val="5A4D5A"/>
                </a:solidFill>
              </a:rPr>
              <a:t>Prob</a:t>
            </a:r>
            <a:r>
              <a:rPr sz="4400" spc="5" dirty="0">
                <a:solidFill>
                  <a:srgbClr val="5A4D5A"/>
                </a:solidFill>
              </a:rPr>
              <a:t>l</a:t>
            </a:r>
            <a:r>
              <a:rPr sz="4400" dirty="0">
                <a:solidFill>
                  <a:srgbClr val="5A4D5A"/>
                </a:solidFill>
              </a:rPr>
              <a:t>em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6497337" y="490855"/>
            <a:ext cx="289496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-5" dirty="0">
                <a:solidFill>
                  <a:srgbClr val="5A4D5A"/>
                </a:solidFill>
                <a:latin typeface="Schoolbook Uralic"/>
                <a:cs typeface="Schoolbook Uralic"/>
              </a:rPr>
              <a:t>Challenges</a:t>
            </a:r>
            <a:endParaRPr sz="4400">
              <a:latin typeface="Schoolbook Uralic"/>
              <a:cs typeface="Schoolbook Uralic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868923" y="2360676"/>
            <a:ext cx="41275" cy="4094479"/>
          </a:xfrm>
          <a:custGeom>
            <a:avLst/>
            <a:gdLst/>
            <a:ahLst/>
            <a:cxnLst/>
            <a:rect l="l" t="t" r="r" b="b"/>
            <a:pathLst>
              <a:path w="41275" h="4094479">
                <a:moveTo>
                  <a:pt x="0" y="0"/>
                </a:moveTo>
                <a:lnTo>
                  <a:pt x="40893" y="4094327"/>
                </a:lnTo>
              </a:path>
            </a:pathLst>
          </a:custGeom>
          <a:ln w="9143">
            <a:solidFill>
              <a:srgbClr val="71616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515518" y="2600401"/>
            <a:ext cx="3954779" cy="14897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10" dirty="0">
                <a:latin typeface="Carlito"/>
                <a:cs typeface="Carlito"/>
              </a:rPr>
              <a:t>Inflation</a:t>
            </a:r>
            <a:endParaRPr sz="32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15" dirty="0">
                <a:latin typeface="Carlito"/>
                <a:cs typeface="Carlito"/>
              </a:rPr>
              <a:t>Poverty</a:t>
            </a:r>
            <a:endParaRPr sz="32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10" dirty="0">
                <a:latin typeface="Carlito"/>
                <a:cs typeface="Carlito"/>
              </a:rPr>
              <a:t>Inefficient</a:t>
            </a:r>
            <a:r>
              <a:rPr sz="3200" spc="-35" dirty="0">
                <a:latin typeface="Carlito"/>
                <a:cs typeface="Carlito"/>
              </a:rPr>
              <a:t> </a:t>
            </a:r>
            <a:r>
              <a:rPr sz="3200" spc="-10" dirty="0">
                <a:latin typeface="Carlito"/>
                <a:cs typeface="Carlito"/>
              </a:rPr>
              <a:t>Agriculture</a:t>
            </a:r>
            <a:endParaRPr sz="3200">
              <a:latin typeface="Carlito"/>
              <a:cs typeface="Carlito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221095" y="2600401"/>
            <a:ext cx="3610610" cy="295338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469900" indent="-457200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469265" algn="l"/>
                <a:tab pos="469900" algn="l"/>
              </a:tabLst>
            </a:pPr>
            <a:r>
              <a:rPr sz="3200" spc="-15" dirty="0">
                <a:latin typeface="Carlito"/>
                <a:cs typeface="Carlito"/>
              </a:rPr>
              <a:t>Population</a:t>
            </a:r>
            <a:r>
              <a:rPr sz="3200" spc="-25" dirty="0">
                <a:latin typeface="Carlito"/>
                <a:cs typeface="Carlito"/>
              </a:rPr>
              <a:t> </a:t>
            </a:r>
            <a:r>
              <a:rPr sz="3200" spc="-10" dirty="0">
                <a:latin typeface="Carlito"/>
                <a:cs typeface="Carlito"/>
              </a:rPr>
              <a:t>Growth</a:t>
            </a:r>
            <a:endParaRPr sz="3200">
              <a:latin typeface="Carlito"/>
              <a:cs typeface="Carlito"/>
            </a:endParaRPr>
          </a:p>
          <a:p>
            <a:pPr marL="469900" indent="-457200">
              <a:lnSpc>
                <a:spcPct val="100000"/>
              </a:lnSpc>
              <a:buFont typeface="Arial"/>
              <a:buChar char="•"/>
              <a:tabLst>
                <a:tab pos="469265" algn="l"/>
                <a:tab pos="469900" algn="l"/>
              </a:tabLst>
            </a:pPr>
            <a:r>
              <a:rPr sz="3200" spc="-10" dirty="0">
                <a:latin typeface="Carlito"/>
                <a:cs typeface="Carlito"/>
              </a:rPr>
              <a:t>Corruption</a:t>
            </a:r>
            <a:endParaRPr sz="3200">
              <a:latin typeface="Carlito"/>
              <a:cs typeface="Carlito"/>
            </a:endParaRPr>
          </a:p>
          <a:p>
            <a:pPr marL="469900" indent="-457200">
              <a:lnSpc>
                <a:spcPct val="100000"/>
              </a:lnSpc>
              <a:buFont typeface="Arial"/>
              <a:buChar char="•"/>
              <a:tabLst>
                <a:tab pos="469265" algn="l"/>
                <a:tab pos="469900" algn="l"/>
              </a:tabLst>
            </a:pPr>
            <a:r>
              <a:rPr sz="3200" spc="-5" dirty="0">
                <a:latin typeface="Carlito"/>
                <a:cs typeface="Carlito"/>
              </a:rPr>
              <a:t>Unemployment</a:t>
            </a:r>
            <a:endParaRPr sz="3200">
              <a:latin typeface="Carlito"/>
              <a:cs typeface="Carlito"/>
            </a:endParaRPr>
          </a:p>
          <a:p>
            <a:pPr marL="469900" indent="-457200">
              <a:lnSpc>
                <a:spcPct val="100000"/>
              </a:lnSpc>
              <a:buFont typeface="Arial"/>
              <a:buChar char="•"/>
              <a:tabLst>
                <a:tab pos="469265" algn="l"/>
                <a:tab pos="469900" algn="l"/>
              </a:tabLst>
            </a:pPr>
            <a:r>
              <a:rPr sz="3200" spc="-15" dirty="0">
                <a:latin typeface="Carlito"/>
                <a:cs typeface="Carlito"/>
              </a:rPr>
              <a:t>Economic</a:t>
            </a:r>
            <a:r>
              <a:rPr sz="3200" spc="-20" dirty="0">
                <a:latin typeface="Carlito"/>
                <a:cs typeface="Carlito"/>
              </a:rPr>
              <a:t> </a:t>
            </a:r>
            <a:r>
              <a:rPr sz="3200" spc="-10" dirty="0">
                <a:latin typeface="Carlito"/>
                <a:cs typeface="Carlito"/>
              </a:rPr>
              <a:t>Growth</a:t>
            </a:r>
            <a:endParaRPr sz="3200">
              <a:latin typeface="Carlito"/>
              <a:cs typeface="Carlito"/>
            </a:endParaRPr>
          </a:p>
          <a:p>
            <a:pPr marL="469900" indent="-457200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469265" algn="l"/>
                <a:tab pos="469900" algn="l"/>
              </a:tabLst>
            </a:pPr>
            <a:r>
              <a:rPr sz="3200" spc="-5" dirty="0">
                <a:latin typeface="Carlito"/>
                <a:cs typeface="Carlito"/>
              </a:rPr>
              <a:t>Income</a:t>
            </a:r>
            <a:r>
              <a:rPr sz="3200" spc="-25" dirty="0">
                <a:latin typeface="Carlito"/>
                <a:cs typeface="Carlito"/>
              </a:rPr>
              <a:t> </a:t>
            </a:r>
            <a:r>
              <a:rPr sz="3200" spc="-5" dirty="0">
                <a:latin typeface="Carlito"/>
                <a:cs typeface="Carlito"/>
              </a:rPr>
              <a:t>Inequality</a:t>
            </a:r>
            <a:endParaRPr sz="3200">
              <a:latin typeface="Carlito"/>
              <a:cs typeface="Carlito"/>
            </a:endParaRPr>
          </a:p>
          <a:p>
            <a:pPr marL="469900" indent="-457200">
              <a:lnSpc>
                <a:spcPct val="100000"/>
              </a:lnSpc>
              <a:buFont typeface="Arial"/>
              <a:buChar char="•"/>
              <a:tabLst>
                <a:tab pos="469265" algn="l"/>
                <a:tab pos="469900" algn="l"/>
              </a:tabLst>
            </a:pPr>
            <a:r>
              <a:rPr sz="3200" spc="-15" dirty="0">
                <a:latin typeface="Carlito"/>
                <a:cs typeface="Carlito"/>
              </a:rPr>
              <a:t>Literacy</a:t>
            </a:r>
            <a:r>
              <a:rPr sz="3200" spc="-10" dirty="0">
                <a:latin typeface="Carlito"/>
                <a:cs typeface="Carlito"/>
              </a:rPr>
              <a:t> </a:t>
            </a:r>
            <a:r>
              <a:rPr sz="3200" spc="-20" dirty="0">
                <a:latin typeface="Carlito"/>
                <a:cs typeface="Carlito"/>
              </a:rPr>
              <a:t>Rate</a:t>
            </a:r>
            <a:endParaRPr sz="32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74623" y="463118"/>
            <a:ext cx="461010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-5" dirty="0">
                <a:solidFill>
                  <a:srgbClr val="5A4D5A"/>
                </a:solidFill>
              </a:rPr>
              <a:t>Economic</a:t>
            </a:r>
            <a:r>
              <a:rPr sz="4400" spc="-80" dirty="0">
                <a:solidFill>
                  <a:srgbClr val="5A4D5A"/>
                </a:solidFill>
              </a:rPr>
              <a:t> </a:t>
            </a:r>
            <a:r>
              <a:rPr sz="4400" dirty="0">
                <a:solidFill>
                  <a:srgbClr val="5A4D5A"/>
                </a:solidFill>
              </a:rPr>
              <a:t>Growth</a:t>
            </a:r>
            <a:endParaRPr sz="4400"/>
          </a:p>
        </p:txBody>
      </p:sp>
      <p:sp>
        <p:nvSpPr>
          <p:cNvPr id="3" name="object 3"/>
          <p:cNvSpPr/>
          <p:nvPr/>
        </p:nvSpPr>
        <p:spPr>
          <a:xfrm>
            <a:off x="595883" y="2279903"/>
            <a:ext cx="11318748" cy="457809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30300" y="517601"/>
            <a:ext cx="572579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-5" dirty="0">
                <a:solidFill>
                  <a:srgbClr val="5A4D5A"/>
                </a:solidFill>
              </a:rPr>
              <a:t>Inefficient</a:t>
            </a:r>
            <a:r>
              <a:rPr sz="4400" spc="-70" dirty="0">
                <a:solidFill>
                  <a:srgbClr val="5A4D5A"/>
                </a:solidFill>
              </a:rPr>
              <a:t> </a:t>
            </a:r>
            <a:r>
              <a:rPr sz="4400" spc="-5" dirty="0">
                <a:solidFill>
                  <a:srgbClr val="5A4D5A"/>
                </a:solidFill>
              </a:rPr>
              <a:t>agriculture</a:t>
            </a:r>
            <a:endParaRPr sz="4400"/>
          </a:p>
        </p:txBody>
      </p:sp>
      <p:sp>
        <p:nvSpPr>
          <p:cNvPr id="3" name="object 3"/>
          <p:cNvSpPr/>
          <p:nvPr/>
        </p:nvSpPr>
        <p:spPr>
          <a:xfrm>
            <a:off x="7766304" y="2232660"/>
            <a:ext cx="4203192" cy="405841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790143" y="2620517"/>
            <a:ext cx="5653405" cy="1854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5080" indent="-3429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latin typeface="Carlito"/>
                <a:cs typeface="Carlito"/>
              </a:rPr>
              <a:t>Agriculture </a:t>
            </a:r>
            <a:r>
              <a:rPr sz="2400" spc="-10" dirty="0">
                <a:latin typeface="Carlito"/>
                <a:cs typeface="Carlito"/>
              </a:rPr>
              <a:t>produces 17.4% </a:t>
            </a:r>
            <a:r>
              <a:rPr sz="2400" spc="-5" dirty="0">
                <a:latin typeface="Carlito"/>
                <a:cs typeface="Carlito"/>
              </a:rPr>
              <a:t>of </a:t>
            </a:r>
            <a:r>
              <a:rPr sz="2400" spc="-10" dirty="0">
                <a:latin typeface="Carlito"/>
                <a:cs typeface="Carlito"/>
              </a:rPr>
              <a:t>economic  </a:t>
            </a:r>
            <a:r>
              <a:rPr sz="2400" spc="-5" dirty="0">
                <a:latin typeface="Carlito"/>
                <a:cs typeface="Carlito"/>
              </a:rPr>
              <a:t>output but, </a:t>
            </a:r>
            <a:r>
              <a:rPr sz="2400" spc="-15" dirty="0">
                <a:latin typeface="Carlito"/>
                <a:cs typeface="Carlito"/>
              </a:rPr>
              <a:t>over </a:t>
            </a:r>
            <a:r>
              <a:rPr sz="2400" spc="-5" dirty="0">
                <a:latin typeface="Carlito"/>
                <a:cs typeface="Carlito"/>
              </a:rPr>
              <a:t>51% </a:t>
            </a:r>
            <a:r>
              <a:rPr sz="2400" spc="-10" dirty="0">
                <a:latin typeface="Carlito"/>
                <a:cs typeface="Carlito"/>
              </a:rPr>
              <a:t>of </a:t>
            </a:r>
            <a:r>
              <a:rPr sz="2400" dirty="0">
                <a:latin typeface="Carlito"/>
                <a:cs typeface="Carlito"/>
              </a:rPr>
              <a:t>the </a:t>
            </a:r>
            <a:r>
              <a:rPr sz="2400" spc="-10" dirty="0">
                <a:latin typeface="Carlito"/>
                <a:cs typeface="Carlito"/>
              </a:rPr>
              <a:t>work </a:t>
            </a:r>
            <a:r>
              <a:rPr sz="2400" spc="-20" dirty="0">
                <a:latin typeface="Carlito"/>
                <a:cs typeface="Carlito"/>
              </a:rPr>
              <a:t>force </a:t>
            </a:r>
            <a:r>
              <a:rPr sz="2400" spc="-15" dirty="0">
                <a:latin typeface="Carlito"/>
                <a:cs typeface="Carlito"/>
              </a:rPr>
              <a:t>are  </a:t>
            </a:r>
            <a:r>
              <a:rPr sz="2400" spc="-5" dirty="0">
                <a:latin typeface="Carlito"/>
                <a:cs typeface="Carlito"/>
              </a:rPr>
              <a:t>employed </a:t>
            </a:r>
            <a:r>
              <a:rPr sz="2400" dirty="0">
                <a:latin typeface="Carlito"/>
                <a:cs typeface="Carlito"/>
              </a:rPr>
              <a:t>in</a:t>
            </a:r>
            <a:r>
              <a:rPr sz="2400" spc="-25" dirty="0">
                <a:latin typeface="Carlito"/>
                <a:cs typeface="Carlito"/>
              </a:rPr>
              <a:t> </a:t>
            </a:r>
            <a:r>
              <a:rPr sz="2400" spc="-5" dirty="0">
                <a:latin typeface="Carlito"/>
                <a:cs typeface="Carlito"/>
              </a:rPr>
              <a:t>agriculture</a:t>
            </a:r>
            <a:endParaRPr sz="2400">
              <a:latin typeface="Carlito"/>
              <a:cs typeface="Carlito"/>
            </a:endParaRPr>
          </a:p>
          <a:p>
            <a:pPr marL="354965" marR="41402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latin typeface="Carlito"/>
                <a:cs typeface="Carlito"/>
              </a:rPr>
              <a:t>This </a:t>
            </a:r>
            <a:r>
              <a:rPr sz="2400" dirty="0">
                <a:latin typeface="Carlito"/>
                <a:cs typeface="Carlito"/>
              </a:rPr>
              <a:t>is the </a:t>
            </a:r>
            <a:r>
              <a:rPr sz="2400" spc="-10" dirty="0">
                <a:latin typeface="Carlito"/>
                <a:cs typeface="Carlito"/>
              </a:rPr>
              <a:t>most inefficient sector </a:t>
            </a:r>
            <a:r>
              <a:rPr sz="2400" spc="-5" dirty="0">
                <a:latin typeface="Carlito"/>
                <a:cs typeface="Carlito"/>
              </a:rPr>
              <a:t>of </a:t>
            </a:r>
            <a:r>
              <a:rPr sz="2400" dirty="0">
                <a:latin typeface="Carlito"/>
                <a:cs typeface="Carlito"/>
              </a:rPr>
              <a:t>the  </a:t>
            </a:r>
            <a:r>
              <a:rPr sz="2400" spc="-15" dirty="0">
                <a:latin typeface="Carlito"/>
                <a:cs typeface="Carlito"/>
              </a:rPr>
              <a:t>economy </a:t>
            </a:r>
            <a:r>
              <a:rPr sz="2400" dirty="0">
                <a:latin typeface="Carlito"/>
                <a:cs typeface="Carlito"/>
              </a:rPr>
              <a:t>and </a:t>
            </a:r>
            <a:r>
              <a:rPr sz="2400" spc="-20" dirty="0">
                <a:latin typeface="Carlito"/>
                <a:cs typeface="Carlito"/>
              </a:rPr>
              <a:t>reform </a:t>
            </a:r>
            <a:r>
              <a:rPr sz="2400" spc="-5" dirty="0">
                <a:latin typeface="Carlito"/>
                <a:cs typeface="Carlito"/>
              </a:rPr>
              <a:t>has </a:t>
            </a:r>
            <a:r>
              <a:rPr sz="2400" spc="-20" dirty="0">
                <a:latin typeface="Carlito"/>
                <a:cs typeface="Carlito"/>
              </a:rPr>
              <a:t>proved</a:t>
            </a:r>
            <a:r>
              <a:rPr sz="2400" spc="-5" dirty="0">
                <a:latin typeface="Carlito"/>
                <a:cs typeface="Carlito"/>
              </a:rPr>
              <a:t> </a:t>
            </a:r>
            <a:r>
              <a:rPr sz="2400" spc="-40" dirty="0">
                <a:latin typeface="Carlito"/>
                <a:cs typeface="Carlito"/>
              </a:rPr>
              <a:t>slow.</a:t>
            </a:r>
            <a:endParaRPr sz="24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29689" y="436245"/>
            <a:ext cx="839533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-5" dirty="0">
                <a:solidFill>
                  <a:srgbClr val="5A4D5A"/>
                </a:solidFill>
              </a:rPr>
              <a:t>Impact </a:t>
            </a:r>
            <a:r>
              <a:rPr sz="4400" dirty="0">
                <a:solidFill>
                  <a:srgbClr val="5A4D5A"/>
                </a:solidFill>
              </a:rPr>
              <a:t>of Inefficient</a:t>
            </a:r>
            <a:r>
              <a:rPr sz="4400" spc="-305" dirty="0">
                <a:solidFill>
                  <a:srgbClr val="5A4D5A"/>
                </a:solidFill>
              </a:rPr>
              <a:t> </a:t>
            </a:r>
            <a:r>
              <a:rPr sz="4400" dirty="0">
                <a:solidFill>
                  <a:srgbClr val="5A4D5A"/>
                </a:solidFill>
              </a:rPr>
              <a:t>Agriculture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1329689" y="2276331"/>
            <a:ext cx="3175635" cy="2106930"/>
          </a:xfrm>
          <a:prstGeom prst="rect">
            <a:avLst/>
          </a:prstGeom>
        </p:spPr>
        <p:txBody>
          <a:bodyPr vert="horz" wrap="square" lIns="0" tIns="167005" rIns="0" bIns="0" rtlCol="0">
            <a:spAutoFit/>
          </a:bodyPr>
          <a:lstStyle/>
          <a:p>
            <a:pPr marL="332740" indent="-320675">
              <a:lnSpc>
                <a:spcPct val="100000"/>
              </a:lnSpc>
              <a:spcBef>
                <a:spcPts val="1315"/>
              </a:spcBef>
              <a:buFont typeface="Arial"/>
              <a:buChar char="•"/>
              <a:tabLst>
                <a:tab pos="332740" algn="l"/>
                <a:tab pos="333375" algn="l"/>
              </a:tabLst>
            </a:pPr>
            <a:r>
              <a:rPr sz="2400" spc="-10" dirty="0">
                <a:solidFill>
                  <a:srgbClr val="5A4D5A"/>
                </a:solidFill>
                <a:latin typeface="Carlito"/>
                <a:cs typeface="Carlito"/>
              </a:rPr>
              <a:t>Source </a:t>
            </a:r>
            <a:r>
              <a:rPr sz="2400" spc="-5" dirty="0">
                <a:solidFill>
                  <a:srgbClr val="5A4D5A"/>
                </a:solidFill>
                <a:latin typeface="Carlito"/>
                <a:cs typeface="Carlito"/>
              </a:rPr>
              <a:t>of</a:t>
            </a:r>
            <a:r>
              <a:rPr sz="2400" spc="-30" dirty="0">
                <a:solidFill>
                  <a:srgbClr val="5A4D5A"/>
                </a:solidFill>
                <a:latin typeface="Carlito"/>
                <a:cs typeface="Carlito"/>
              </a:rPr>
              <a:t> </a:t>
            </a:r>
            <a:r>
              <a:rPr sz="2400" spc="-5" dirty="0">
                <a:solidFill>
                  <a:srgbClr val="5A4D5A"/>
                </a:solidFill>
                <a:latin typeface="Carlito"/>
                <a:cs typeface="Carlito"/>
              </a:rPr>
              <a:t>Livelihood</a:t>
            </a:r>
            <a:endParaRPr sz="2400">
              <a:latin typeface="Carlito"/>
              <a:cs typeface="Carlito"/>
            </a:endParaRPr>
          </a:p>
          <a:p>
            <a:pPr marL="332740" indent="-320675">
              <a:lnSpc>
                <a:spcPct val="100000"/>
              </a:lnSpc>
              <a:spcBef>
                <a:spcPts val="1215"/>
              </a:spcBef>
              <a:buFont typeface="Arial"/>
              <a:buChar char="•"/>
              <a:tabLst>
                <a:tab pos="332740" algn="l"/>
                <a:tab pos="333375" algn="l"/>
              </a:tabLst>
            </a:pPr>
            <a:r>
              <a:rPr sz="2400" spc="-5" dirty="0">
                <a:solidFill>
                  <a:srgbClr val="5A4D5A"/>
                </a:solidFill>
                <a:latin typeface="Carlito"/>
                <a:cs typeface="Carlito"/>
              </a:rPr>
              <a:t>National</a:t>
            </a:r>
            <a:r>
              <a:rPr sz="2400" spc="-85" dirty="0">
                <a:solidFill>
                  <a:srgbClr val="5A4D5A"/>
                </a:solidFill>
                <a:latin typeface="Carlito"/>
                <a:cs typeface="Carlito"/>
              </a:rPr>
              <a:t> </a:t>
            </a:r>
            <a:r>
              <a:rPr sz="2400" spc="-10" dirty="0">
                <a:solidFill>
                  <a:srgbClr val="5A4D5A"/>
                </a:solidFill>
                <a:latin typeface="Carlito"/>
                <a:cs typeface="Carlito"/>
              </a:rPr>
              <a:t>Income</a:t>
            </a:r>
            <a:endParaRPr sz="2400">
              <a:latin typeface="Carlito"/>
              <a:cs typeface="Carlito"/>
            </a:endParaRPr>
          </a:p>
          <a:p>
            <a:pPr marL="332740" indent="-320675">
              <a:lnSpc>
                <a:spcPct val="100000"/>
              </a:lnSpc>
              <a:spcBef>
                <a:spcPts val="1225"/>
              </a:spcBef>
              <a:buFont typeface="Arial"/>
              <a:buChar char="•"/>
              <a:tabLst>
                <a:tab pos="332740" algn="l"/>
                <a:tab pos="333375" algn="l"/>
              </a:tabLst>
            </a:pPr>
            <a:r>
              <a:rPr sz="2400" spc="-5" dirty="0">
                <a:solidFill>
                  <a:srgbClr val="5A4D5A"/>
                </a:solidFill>
                <a:latin typeface="Carlito"/>
                <a:cs typeface="Carlito"/>
              </a:rPr>
              <a:t>Supplier of</a:t>
            </a:r>
            <a:r>
              <a:rPr sz="2400" spc="-85" dirty="0">
                <a:solidFill>
                  <a:srgbClr val="5A4D5A"/>
                </a:solidFill>
                <a:latin typeface="Carlito"/>
                <a:cs typeface="Carlito"/>
              </a:rPr>
              <a:t> </a:t>
            </a:r>
            <a:r>
              <a:rPr sz="2400" spc="-15" dirty="0">
                <a:solidFill>
                  <a:srgbClr val="5A4D5A"/>
                </a:solidFill>
                <a:latin typeface="Carlito"/>
                <a:cs typeface="Carlito"/>
              </a:rPr>
              <a:t>Food</a:t>
            </a:r>
            <a:endParaRPr sz="2400">
              <a:latin typeface="Carlito"/>
              <a:cs typeface="Carlito"/>
            </a:endParaRPr>
          </a:p>
          <a:p>
            <a:pPr marL="332740" indent="-320675">
              <a:lnSpc>
                <a:spcPct val="100000"/>
              </a:lnSpc>
              <a:spcBef>
                <a:spcPts val="1210"/>
              </a:spcBef>
              <a:buFont typeface="Arial"/>
              <a:buChar char="•"/>
              <a:tabLst>
                <a:tab pos="332740" algn="l"/>
                <a:tab pos="333375" algn="l"/>
              </a:tabLst>
            </a:pPr>
            <a:r>
              <a:rPr sz="2400" spc="-10" dirty="0">
                <a:solidFill>
                  <a:srgbClr val="5A4D5A"/>
                </a:solidFill>
                <a:latin typeface="Carlito"/>
                <a:cs typeface="Carlito"/>
              </a:rPr>
              <a:t>Sustenance </a:t>
            </a:r>
            <a:r>
              <a:rPr sz="2400" spc="-15" dirty="0">
                <a:solidFill>
                  <a:srgbClr val="5A4D5A"/>
                </a:solidFill>
                <a:latin typeface="Carlito"/>
                <a:cs typeface="Carlito"/>
              </a:rPr>
              <a:t>to</a:t>
            </a:r>
            <a:r>
              <a:rPr sz="2400" spc="-60" dirty="0">
                <a:solidFill>
                  <a:srgbClr val="5A4D5A"/>
                </a:solidFill>
                <a:latin typeface="Carlito"/>
                <a:cs typeface="Carlito"/>
              </a:rPr>
              <a:t> </a:t>
            </a:r>
            <a:r>
              <a:rPr sz="2400" spc="-5" dirty="0">
                <a:solidFill>
                  <a:srgbClr val="5A4D5A"/>
                </a:solidFill>
                <a:latin typeface="Carlito"/>
                <a:cs typeface="Carlito"/>
              </a:rPr>
              <a:t>Industry</a:t>
            </a:r>
            <a:endParaRPr sz="24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10946" y="518287"/>
            <a:ext cx="300672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-5" dirty="0">
                <a:solidFill>
                  <a:srgbClr val="5A4D5A"/>
                </a:solidFill>
              </a:rPr>
              <a:t>Agriculture</a:t>
            </a:r>
            <a:endParaRPr sz="4400"/>
          </a:p>
        </p:txBody>
      </p:sp>
      <p:sp>
        <p:nvSpPr>
          <p:cNvPr id="3" name="object 3"/>
          <p:cNvSpPr/>
          <p:nvPr/>
        </p:nvSpPr>
        <p:spPr>
          <a:xfrm>
            <a:off x="0" y="2333242"/>
            <a:ext cx="11873484" cy="452475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79449" y="463118"/>
            <a:ext cx="473329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-5" dirty="0">
                <a:solidFill>
                  <a:srgbClr val="5A4D5A"/>
                </a:solidFill>
              </a:rPr>
              <a:t>Income</a:t>
            </a:r>
            <a:r>
              <a:rPr sz="4400" spc="-75" dirty="0">
                <a:solidFill>
                  <a:srgbClr val="5A4D5A"/>
                </a:solidFill>
              </a:rPr>
              <a:t> </a:t>
            </a:r>
            <a:r>
              <a:rPr sz="4400" spc="-5" dirty="0">
                <a:solidFill>
                  <a:srgbClr val="5A4D5A"/>
                </a:solidFill>
              </a:rPr>
              <a:t>Inequality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1211072" y="2541867"/>
            <a:ext cx="6025515" cy="33877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32740" marR="149860" indent="-320040">
              <a:lnSpc>
                <a:spcPct val="110800"/>
              </a:lnSpc>
              <a:spcBef>
                <a:spcPts val="95"/>
              </a:spcBef>
              <a:buFont typeface="Arial"/>
              <a:buChar char="•"/>
              <a:tabLst>
                <a:tab pos="332105" algn="l"/>
                <a:tab pos="332740" algn="l"/>
              </a:tabLst>
            </a:pPr>
            <a:r>
              <a:rPr sz="2400" dirty="0">
                <a:solidFill>
                  <a:srgbClr val="5A4D5A"/>
                </a:solidFill>
                <a:latin typeface="Carlito"/>
                <a:cs typeface="Carlito"/>
              </a:rPr>
              <a:t>It is </a:t>
            </a:r>
            <a:r>
              <a:rPr sz="2400" spc="-10" dirty="0">
                <a:solidFill>
                  <a:srgbClr val="5A4D5A"/>
                </a:solidFill>
                <a:latin typeface="Carlito"/>
                <a:cs typeface="Carlito"/>
              </a:rPr>
              <a:t>hoped that </a:t>
            </a:r>
            <a:r>
              <a:rPr sz="2400" spc="-5" dirty="0">
                <a:solidFill>
                  <a:srgbClr val="5A4D5A"/>
                </a:solidFill>
                <a:latin typeface="Carlito"/>
                <a:cs typeface="Carlito"/>
              </a:rPr>
              <a:t>economic </a:t>
            </a:r>
            <a:r>
              <a:rPr sz="2400" spc="-10" dirty="0">
                <a:solidFill>
                  <a:srgbClr val="5A4D5A"/>
                </a:solidFill>
                <a:latin typeface="Carlito"/>
                <a:cs typeface="Carlito"/>
              </a:rPr>
              <a:t>growth would </a:t>
            </a:r>
            <a:r>
              <a:rPr sz="2400" spc="-5" dirty="0">
                <a:solidFill>
                  <a:srgbClr val="5A4D5A"/>
                </a:solidFill>
                <a:latin typeface="Carlito"/>
                <a:cs typeface="Carlito"/>
              </a:rPr>
              <a:t>help  </a:t>
            </a:r>
            <a:r>
              <a:rPr sz="2400" spc="-15" dirty="0">
                <a:solidFill>
                  <a:srgbClr val="5A4D5A"/>
                </a:solidFill>
                <a:latin typeface="Carlito"/>
                <a:cs typeface="Carlito"/>
              </a:rPr>
              <a:t>drag </a:t>
            </a:r>
            <a:r>
              <a:rPr sz="2400" dirty="0">
                <a:solidFill>
                  <a:srgbClr val="5A4D5A"/>
                </a:solidFill>
                <a:latin typeface="Carlito"/>
                <a:cs typeface="Carlito"/>
              </a:rPr>
              <a:t>the </a:t>
            </a:r>
            <a:r>
              <a:rPr sz="2400" spc="-5" dirty="0">
                <a:solidFill>
                  <a:srgbClr val="5A4D5A"/>
                </a:solidFill>
                <a:latin typeface="Carlito"/>
                <a:cs typeface="Carlito"/>
              </a:rPr>
              <a:t>Indian </a:t>
            </a:r>
            <a:r>
              <a:rPr sz="2400" spc="-10" dirty="0">
                <a:solidFill>
                  <a:srgbClr val="5A4D5A"/>
                </a:solidFill>
                <a:latin typeface="Carlito"/>
                <a:cs typeface="Carlito"/>
              </a:rPr>
              <a:t>poor above </a:t>
            </a:r>
            <a:r>
              <a:rPr sz="2400" dirty="0">
                <a:solidFill>
                  <a:srgbClr val="5A4D5A"/>
                </a:solidFill>
                <a:latin typeface="Carlito"/>
                <a:cs typeface="Carlito"/>
              </a:rPr>
              <a:t>the </a:t>
            </a:r>
            <a:r>
              <a:rPr sz="2400" spc="-10" dirty="0">
                <a:solidFill>
                  <a:srgbClr val="5A4D5A"/>
                </a:solidFill>
                <a:latin typeface="Carlito"/>
                <a:cs typeface="Carlito"/>
              </a:rPr>
              <a:t>poverty</a:t>
            </a:r>
            <a:r>
              <a:rPr sz="2400" spc="10" dirty="0">
                <a:solidFill>
                  <a:srgbClr val="5A4D5A"/>
                </a:solidFill>
                <a:latin typeface="Carlito"/>
                <a:cs typeface="Carlito"/>
              </a:rPr>
              <a:t> </a:t>
            </a:r>
            <a:r>
              <a:rPr sz="2400" dirty="0">
                <a:solidFill>
                  <a:srgbClr val="5A4D5A"/>
                </a:solidFill>
                <a:latin typeface="Carlito"/>
                <a:cs typeface="Carlito"/>
              </a:rPr>
              <a:t>line.</a:t>
            </a:r>
            <a:endParaRPr sz="2400">
              <a:latin typeface="Carlito"/>
              <a:cs typeface="Carlito"/>
            </a:endParaRPr>
          </a:p>
          <a:p>
            <a:pPr marL="332740" marR="5080" indent="-320040">
              <a:lnSpc>
                <a:spcPct val="111000"/>
              </a:lnSpc>
              <a:spcBef>
                <a:spcPts val="910"/>
              </a:spcBef>
              <a:buClr>
                <a:srgbClr val="5A4D5A"/>
              </a:buClr>
              <a:buFont typeface="Arial"/>
              <a:buChar char="•"/>
              <a:tabLst>
                <a:tab pos="400685" algn="l"/>
                <a:tab pos="401320" algn="l"/>
              </a:tabLst>
            </a:pPr>
            <a:r>
              <a:rPr dirty="0"/>
              <a:t>	</a:t>
            </a:r>
            <a:r>
              <a:rPr sz="2400" spc="-10" dirty="0">
                <a:solidFill>
                  <a:srgbClr val="5A4D5A"/>
                </a:solidFill>
                <a:latin typeface="Carlito"/>
                <a:cs typeface="Carlito"/>
              </a:rPr>
              <a:t>More </a:t>
            </a:r>
            <a:r>
              <a:rPr sz="2400" dirty="0">
                <a:solidFill>
                  <a:srgbClr val="5A4D5A"/>
                </a:solidFill>
                <a:latin typeface="Carlito"/>
                <a:cs typeface="Carlito"/>
              </a:rPr>
              <a:t>than 78 million </a:t>
            </a:r>
            <a:r>
              <a:rPr sz="2400" spc="-5" dirty="0">
                <a:solidFill>
                  <a:srgbClr val="5A4D5A"/>
                </a:solidFill>
                <a:latin typeface="Carlito"/>
                <a:cs typeface="Carlito"/>
              </a:rPr>
              <a:t>homes do not </a:t>
            </a:r>
            <a:r>
              <a:rPr sz="2400" spc="-20" dirty="0">
                <a:solidFill>
                  <a:srgbClr val="5A4D5A"/>
                </a:solidFill>
                <a:latin typeface="Carlito"/>
                <a:cs typeface="Carlito"/>
              </a:rPr>
              <a:t>have  </a:t>
            </a:r>
            <a:r>
              <a:rPr sz="2400" spc="-15" dirty="0">
                <a:solidFill>
                  <a:srgbClr val="5A4D5A"/>
                </a:solidFill>
                <a:latin typeface="Carlito"/>
                <a:cs typeface="Carlito"/>
              </a:rPr>
              <a:t>electricity. </a:t>
            </a:r>
            <a:r>
              <a:rPr sz="2400" spc="-5" dirty="0">
                <a:solidFill>
                  <a:srgbClr val="5A4D5A"/>
                </a:solidFill>
                <a:latin typeface="Carlito"/>
                <a:cs typeface="Carlito"/>
              </a:rPr>
              <a:t>33% (268million) of </a:t>
            </a:r>
            <a:r>
              <a:rPr sz="2400" dirty="0">
                <a:solidFill>
                  <a:srgbClr val="5A4D5A"/>
                </a:solidFill>
                <a:latin typeface="Carlito"/>
                <a:cs typeface="Carlito"/>
              </a:rPr>
              <a:t>the </a:t>
            </a:r>
            <a:r>
              <a:rPr sz="2400" spc="-10" dirty="0">
                <a:solidFill>
                  <a:srgbClr val="5A4D5A"/>
                </a:solidFill>
                <a:latin typeface="Carlito"/>
                <a:cs typeface="Carlito"/>
              </a:rPr>
              <a:t>population  live </a:t>
            </a:r>
            <a:r>
              <a:rPr sz="2400" spc="-5" dirty="0">
                <a:solidFill>
                  <a:srgbClr val="5A4D5A"/>
                </a:solidFill>
                <a:latin typeface="Carlito"/>
                <a:cs typeface="Carlito"/>
              </a:rPr>
              <a:t>on </a:t>
            </a:r>
            <a:r>
              <a:rPr sz="2400" dirty="0">
                <a:solidFill>
                  <a:srgbClr val="5A4D5A"/>
                </a:solidFill>
                <a:latin typeface="Carlito"/>
                <a:cs typeface="Carlito"/>
              </a:rPr>
              <a:t>less than $1 </a:t>
            </a:r>
            <a:r>
              <a:rPr sz="2400" spc="-5" dirty="0">
                <a:solidFill>
                  <a:srgbClr val="5A4D5A"/>
                </a:solidFill>
                <a:latin typeface="Carlito"/>
                <a:cs typeface="Carlito"/>
              </a:rPr>
              <a:t>per </a:t>
            </a:r>
            <a:r>
              <a:rPr sz="2400" spc="-55" dirty="0">
                <a:solidFill>
                  <a:srgbClr val="5A4D5A"/>
                </a:solidFill>
                <a:latin typeface="Carlito"/>
                <a:cs typeface="Carlito"/>
              </a:rPr>
              <a:t>day. </a:t>
            </a:r>
            <a:r>
              <a:rPr sz="2400" spc="-5" dirty="0">
                <a:solidFill>
                  <a:srgbClr val="5A4D5A"/>
                </a:solidFill>
                <a:latin typeface="Carlito"/>
                <a:cs typeface="Carlito"/>
              </a:rPr>
              <a:t>Furthermore </a:t>
            </a:r>
            <a:r>
              <a:rPr sz="2400" dirty="0">
                <a:solidFill>
                  <a:srgbClr val="5A4D5A"/>
                </a:solidFill>
                <a:latin typeface="Carlito"/>
                <a:cs typeface="Carlito"/>
              </a:rPr>
              <a:t>with  the </a:t>
            </a:r>
            <a:r>
              <a:rPr sz="2400" spc="-10" dirty="0">
                <a:solidFill>
                  <a:srgbClr val="5A4D5A"/>
                </a:solidFill>
                <a:latin typeface="Carlito"/>
                <a:cs typeface="Carlito"/>
              </a:rPr>
              <a:t>spread </a:t>
            </a:r>
            <a:r>
              <a:rPr sz="2400" spc="-5" dirty="0">
                <a:solidFill>
                  <a:srgbClr val="5A4D5A"/>
                </a:solidFill>
                <a:latin typeface="Carlito"/>
                <a:cs typeface="Carlito"/>
              </a:rPr>
              <a:t>of television </a:t>
            </a:r>
            <a:r>
              <a:rPr sz="2400" dirty="0">
                <a:solidFill>
                  <a:srgbClr val="5A4D5A"/>
                </a:solidFill>
                <a:latin typeface="Carlito"/>
                <a:cs typeface="Carlito"/>
              </a:rPr>
              <a:t>in </a:t>
            </a:r>
            <a:r>
              <a:rPr sz="2400" spc="-5" dirty="0">
                <a:solidFill>
                  <a:srgbClr val="5A4D5A"/>
                </a:solidFill>
                <a:latin typeface="Carlito"/>
                <a:cs typeface="Carlito"/>
              </a:rPr>
              <a:t>Indian villages </a:t>
            </a:r>
            <a:r>
              <a:rPr sz="2400" dirty="0">
                <a:solidFill>
                  <a:srgbClr val="5A4D5A"/>
                </a:solidFill>
                <a:latin typeface="Carlito"/>
                <a:cs typeface="Carlito"/>
              </a:rPr>
              <a:t>the  </a:t>
            </a:r>
            <a:r>
              <a:rPr sz="2400" spc="-10" dirty="0">
                <a:solidFill>
                  <a:srgbClr val="5A4D5A"/>
                </a:solidFill>
                <a:latin typeface="Carlito"/>
                <a:cs typeface="Carlito"/>
              </a:rPr>
              <a:t>poor </a:t>
            </a:r>
            <a:r>
              <a:rPr sz="2400" spc="-15" dirty="0">
                <a:solidFill>
                  <a:srgbClr val="5A4D5A"/>
                </a:solidFill>
                <a:latin typeface="Carlito"/>
                <a:cs typeface="Carlito"/>
              </a:rPr>
              <a:t>are </a:t>
            </a:r>
            <a:r>
              <a:rPr sz="2400" spc="-5" dirty="0">
                <a:solidFill>
                  <a:srgbClr val="5A4D5A"/>
                </a:solidFill>
                <a:latin typeface="Carlito"/>
                <a:cs typeface="Carlito"/>
              </a:rPr>
              <a:t>increasingly </a:t>
            </a:r>
            <a:r>
              <a:rPr sz="2400" spc="-15" dirty="0">
                <a:solidFill>
                  <a:srgbClr val="5A4D5A"/>
                </a:solidFill>
                <a:latin typeface="Carlito"/>
                <a:cs typeface="Carlito"/>
              </a:rPr>
              <a:t>aware </a:t>
            </a:r>
            <a:r>
              <a:rPr sz="2400" spc="-5" dirty="0">
                <a:solidFill>
                  <a:srgbClr val="5A4D5A"/>
                </a:solidFill>
                <a:latin typeface="Carlito"/>
                <a:cs typeface="Carlito"/>
              </a:rPr>
              <a:t>of </a:t>
            </a:r>
            <a:r>
              <a:rPr sz="2400" dirty="0">
                <a:solidFill>
                  <a:srgbClr val="5A4D5A"/>
                </a:solidFill>
                <a:latin typeface="Carlito"/>
                <a:cs typeface="Carlito"/>
              </a:rPr>
              <a:t>the </a:t>
            </a:r>
            <a:r>
              <a:rPr sz="2400" spc="-5" dirty="0">
                <a:solidFill>
                  <a:srgbClr val="5A4D5A"/>
                </a:solidFill>
                <a:latin typeface="Carlito"/>
                <a:cs typeface="Carlito"/>
              </a:rPr>
              <a:t>disparity  between </a:t>
            </a:r>
            <a:r>
              <a:rPr sz="2400" dirty="0">
                <a:solidFill>
                  <a:srgbClr val="5A4D5A"/>
                </a:solidFill>
                <a:latin typeface="Carlito"/>
                <a:cs typeface="Carlito"/>
              </a:rPr>
              <a:t>rich and</a:t>
            </a:r>
            <a:r>
              <a:rPr sz="2400" spc="-25" dirty="0">
                <a:solidFill>
                  <a:srgbClr val="5A4D5A"/>
                </a:solidFill>
                <a:latin typeface="Carlito"/>
                <a:cs typeface="Carlito"/>
              </a:rPr>
              <a:t> </a:t>
            </a:r>
            <a:r>
              <a:rPr sz="2400" spc="-55" dirty="0">
                <a:solidFill>
                  <a:srgbClr val="5A4D5A"/>
                </a:solidFill>
                <a:latin typeface="Carlito"/>
                <a:cs typeface="Carlito"/>
              </a:rPr>
              <a:t>poor.</a:t>
            </a:r>
            <a:endParaRPr sz="2400">
              <a:latin typeface="Carlito"/>
              <a:cs typeface="Carlito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7821168" y="2548127"/>
            <a:ext cx="3753612" cy="318973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97458" y="476834"/>
            <a:ext cx="733107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-5" dirty="0">
                <a:solidFill>
                  <a:srgbClr val="5A4D5A"/>
                </a:solidFill>
              </a:rPr>
              <a:t>Impact </a:t>
            </a:r>
            <a:r>
              <a:rPr sz="4400" dirty="0">
                <a:solidFill>
                  <a:srgbClr val="5A4D5A"/>
                </a:solidFill>
              </a:rPr>
              <a:t>of Income</a:t>
            </a:r>
            <a:r>
              <a:rPr sz="4400" spc="-80" dirty="0">
                <a:solidFill>
                  <a:srgbClr val="5A4D5A"/>
                </a:solidFill>
              </a:rPr>
              <a:t> </a:t>
            </a:r>
            <a:r>
              <a:rPr sz="4400" spc="-5" dirty="0">
                <a:solidFill>
                  <a:srgbClr val="5A4D5A"/>
                </a:solidFill>
              </a:rPr>
              <a:t>Inequality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924560" y="2344402"/>
            <a:ext cx="4275455" cy="2106930"/>
          </a:xfrm>
          <a:prstGeom prst="rect">
            <a:avLst/>
          </a:prstGeom>
        </p:spPr>
        <p:txBody>
          <a:bodyPr vert="horz" wrap="square" lIns="0" tIns="167005" rIns="0" bIns="0" rtlCol="0">
            <a:spAutoFit/>
          </a:bodyPr>
          <a:lstStyle/>
          <a:p>
            <a:pPr marL="332740" indent="-320040">
              <a:lnSpc>
                <a:spcPct val="100000"/>
              </a:lnSpc>
              <a:spcBef>
                <a:spcPts val="1315"/>
              </a:spcBef>
              <a:buFont typeface="Arial"/>
              <a:buChar char="•"/>
              <a:tabLst>
                <a:tab pos="332105" algn="l"/>
                <a:tab pos="332740" algn="l"/>
              </a:tabLst>
            </a:pPr>
            <a:r>
              <a:rPr sz="2400" spc="-5" dirty="0">
                <a:solidFill>
                  <a:srgbClr val="5A4D5A"/>
                </a:solidFill>
                <a:latin typeface="Carlito"/>
                <a:cs typeface="Carlito"/>
              </a:rPr>
              <a:t>Lack of educational</a:t>
            </a:r>
            <a:r>
              <a:rPr sz="2400" spc="-80" dirty="0">
                <a:solidFill>
                  <a:srgbClr val="5A4D5A"/>
                </a:solidFill>
                <a:latin typeface="Carlito"/>
                <a:cs typeface="Carlito"/>
              </a:rPr>
              <a:t> </a:t>
            </a:r>
            <a:r>
              <a:rPr sz="2400" spc="-5" dirty="0">
                <a:solidFill>
                  <a:srgbClr val="5A4D5A"/>
                </a:solidFill>
                <a:latin typeface="Carlito"/>
                <a:cs typeface="Carlito"/>
              </a:rPr>
              <a:t>opportunity</a:t>
            </a:r>
            <a:endParaRPr sz="2400">
              <a:latin typeface="Carlito"/>
              <a:cs typeface="Carlito"/>
            </a:endParaRPr>
          </a:p>
          <a:p>
            <a:pPr marL="332740" indent="-320040">
              <a:lnSpc>
                <a:spcPct val="100000"/>
              </a:lnSpc>
              <a:spcBef>
                <a:spcPts val="1215"/>
              </a:spcBef>
              <a:buFont typeface="Arial"/>
              <a:buChar char="•"/>
              <a:tabLst>
                <a:tab pos="332105" algn="l"/>
                <a:tab pos="332740" algn="l"/>
              </a:tabLst>
            </a:pPr>
            <a:r>
              <a:rPr sz="2400" dirty="0">
                <a:solidFill>
                  <a:srgbClr val="5A4D5A"/>
                </a:solidFill>
                <a:latin typeface="Carlito"/>
                <a:cs typeface="Carlito"/>
              </a:rPr>
              <a:t>Gap </a:t>
            </a:r>
            <a:r>
              <a:rPr sz="2400" spc="-10" dirty="0">
                <a:solidFill>
                  <a:srgbClr val="5A4D5A"/>
                </a:solidFill>
                <a:latin typeface="Carlito"/>
                <a:cs typeface="Carlito"/>
              </a:rPr>
              <a:t>between </a:t>
            </a:r>
            <a:r>
              <a:rPr sz="2400" dirty="0">
                <a:solidFill>
                  <a:srgbClr val="5A4D5A"/>
                </a:solidFill>
                <a:latin typeface="Carlito"/>
                <a:cs typeface="Carlito"/>
              </a:rPr>
              <a:t>Rich And</a:t>
            </a:r>
            <a:r>
              <a:rPr sz="2400" spc="-50" dirty="0">
                <a:solidFill>
                  <a:srgbClr val="5A4D5A"/>
                </a:solidFill>
                <a:latin typeface="Carlito"/>
                <a:cs typeface="Carlito"/>
              </a:rPr>
              <a:t> </a:t>
            </a:r>
            <a:r>
              <a:rPr sz="2400" spc="-20" dirty="0">
                <a:solidFill>
                  <a:srgbClr val="5A4D5A"/>
                </a:solidFill>
                <a:latin typeface="Carlito"/>
                <a:cs typeface="Carlito"/>
              </a:rPr>
              <a:t>Poor</a:t>
            </a:r>
            <a:endParaRPr sz="2400">
              <a:latin typeface="Carlito"/>
              <a:cs typeface="Carlito"/>
            </a:endParaRPr>
          </a:p>
          <a:p>
            <a:pPr marL="332740" indent="-320040">
              <a:lnSpc>
                <a:spcPct val="100000"/>
              </a:lnSpc>
              <a:spcBef>
                <a:spcPts val="1225"/>
              </a:spcBef>
              <a:buFont typeface="Arial"/>
              <a:buChar char="•"/>
              <a:tabLst>
                <a:tab pos="332105" algn="l"/>
                <a:tab pos="332740" algn="l"/>
              </a:tabLst>
            </a:pPr>
            <a:r>
              <a:rPr sz="2400" spc="-5" dirty="0">
                <a:solidFill>
                  <a:srgbClr val="5A4D5A"/>
                </a:solidFill>
                <a:latin typeface="Carlito"/>
                <a:cs typeface="Carlito"/>
              </a:rPr>
              <a:t>Increasing</a:t>
            </a:r>
            <a:r>
              <a:rPr sz="2400" spc="-30" dirty="0">
                <a:solidFill>
                  <a:srgbClr val="5A4D5A"/>
                </a:solidFill>
                <a:latin typeface="Carlito"/>
                <a:cs typeface="Carlito"/>
              </a:rPr>
              <a:t> </a:t>
            </a:r>
            <a:r>
              <a:rPr sz="2400" spc="-5" dirty="0">
                <a:solidFill>
                  <a:srgbClr val="5A4D5A"/>
                </a:solidFill>
                <a:latin typeface="Carlito"/>
                <a:cs typeface="Carlito"/>
              </a:rPr>
              <a:t>Unemployment</a:t>
            </a:r>
            <a:endParaRPr sz="2400">
              <a:latin typeface="Carlito"/>
              <a:cs typeface="Carlito"/>
            </a:endParaRPr>
          </a:p>
          <a:p>
            <a:pPr marL="332740" indent="-320040">
              <a:lnSpc>
                <a:spcPct val="100000"/>
              </a:lnSpc>
              <a:spcBef>
                <a:spcPts val="1215"/>
              </a:spcBef>
              <a:buFont typeface="Arial"/>
              <a:buChar char="•"/>
              <a:tabLst>
                <a:tab pos="332105" algn="l"/>
                <a:tab pos="332740" algn="l"/>
              </a:tabLst>
            </a:pPr>
            <a:r>
              <a:rPr sz="2400" spc="-10" dirty="0">
                <a:solidFill>
                  <a:srgbClr val="5A4D5A"/>
                </a:solidFill>
                <a:latin typeface="Carlito"/>
                <a:cs typeface="Carlito"/>
              </a:rPr>
              <a:t>Family</a:t>
            </a:r>
            <a:r>
              <a:rPr sz="2400" spc="-30" dirty="0">
                <a:solidFill>
                  <a:srgbClr val="5A4D5A"/>
                </a:solidFill>
                <a:latin typeface="Carlito"/>
                <a:cs typeface="Carlito"/>
              </a:rPr>
              <a:t> </a:t>
            </a:r>
            <a:r>
              <a:rPr sz="2400" spc="-10" dirty="0">
                <a:solidFill>
                  <a:srgbClr val="5A4D5A"/>
                </a:solidFill>
                <a:latin typeface="Carlito"/>
                <a:cs typeface="Carlito"/>
              </a:rPr>
              <a:t>Influence</a:t>
            </a:r>
            <a:endParaRPr sz="24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34008" y="504570"/>
            <a:ext cx="354647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dirty="0">
                <a:solidFill>
                  <a:srgbClr val="5A4D5A"/>
                </a:solidFill>
              </a:rPr>
              <a:t>Literacy</a:t>
            </a:r>
            <a:r>
              <a:rPr sz="4400" spc="-85" dirty="0">
                <a:solidFill>
                  <a:srgbClr val="5A4D5A"/>
                </a:solidFill>
              </a:rPr>
              <a:t> </a:t>
            </a:r>
            <a:r>
              <a:rPr sz="4400" spc="-5" dirty="0">
                <a:solidFill>
                  <a:srgbClr val="5A4D5A"/>
                </a:solidFill>
              </a:rPr>
              <a:t>Rate</a:t>
            </a:r>
            <a:endParaRPr sz="4400"/>
          </a:p>
        </p:txBody>
      </p:sp>
      <p:sp>
        <p:nvSpPr>
          <p:cNvPr id="3" name="object 3"/>
          <p:cNvSpPr/>
          <p:nvPr/>
        </p:nvSpPr>
        <p:spPr>
          <a:xfrm>
            <a:off x="7752588" y="2438400"/>
            <a:ext cx="3729228" cy="371703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934008" y="2647950"/>
            <a:ext cx="5848350" cy="29521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142875" indent="-342900" algn="just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5600" algn="l"/>
              </a:tabLst>
            </a:pPr>
            <a:r>
              <a:rPr sz="2400" dirty="0">
                <a:latin typeface="Carlito"/>
                <a:cs typeface="Carlito"/>
              </a:rPr>
              <a:t>Although India </a:t>
            </a:r>
            <a:r>
              <a:rPr sz="2400" spc="-5" dirty="0">
                <a:latin typeface="Carlito"/>
                <a:cs typeface="Carlito"/>
              </a:rPr>
              <a:t>has </a:t>
            </a:r>
            <a:r>
              <a:rPr sz="2400" spc="-10" dirty="0">
                <a:latin typeface="Carlito"/>
                <a:cs typeface="Carlito"/>
              </a:rPr>
              <a:t>benefited </a:t>
            </a:r>
            <a:r>
              <a:rPr sz="2400" spc="-15" dirty="0">
                <a:latin typeface="Carlito"/>
                <a:cs typeface="Carlito"/>
              </a:rPr>
              <a:t>from </a:t>
            </a:r>
            <a:r>
              <a:rPr sz="2400" dirty="0">
                <a:latin typeface="Carlito"/>
                <a:cs typeface="Carlito"/>
              </a:rPr>
              <a:t>a </a:t>
            </a:r>
            <a:r>
              <a:rPr sz="2400" spc="-5" dirty="0">
                <a:latin typeface="Carlito"/>
                <a:cs typeface="Carlito"/>
              </a:rPr>
              <a:t>high </a:t>
            </a:r>
            <a:r>
              <a:rPr sz="2400" dirty="0">
                <a:latin typeface="Carlito"/>
                <a:cs typeface="Carlito"/>
              </a:rPr>
              <a:t>%  </a:t>
            </a:r>
            <a:r>
              <a:rPr sz="2400" spc="-5" dirty="0">
                <a:latin typeface="Carlito"/>
                <a:cs typeface="Carlito"/>
              </a:rPr>
              <a:t>of English</a:t>
            </a:r>
            <a:r>
              <a:rPr sz="2400" spc="-15" dirty="0">
                <a:latin typeface="Carlito"/>
                <a:cs typeface="Carlito"/>
              </a:rPr>
              <a:t> speakers.</a:t>
            </a:r>
            <a:endParaRPr sz="2400">
              <a:latin typeface="Carlito"/>
              <a:cs typeface="Carlito"/>
            </a:endParaRPr>
          </a:p>
          <a:p>
            <a:pPr marL="354965" marR="41910" indent="-342900" algn="just">
              <a:lnSpc>
                <a:spcPct val="100000"/>
              </a:lnSpc>
              <a:buFont typeface="Arial"/>
              <a:buChar char="•"/>
              <a:tabLst>
                <a:tab pos="355600" algn="l"/>
              </a:tabLst>
            </a:pPr>
            <a:r>
              <a:rPr sz="2400" spc="-10" dirty="0">
                <a:latin typeface="Carlito"/>
                <a:cs typeface="Carlito"/>
              </a:rPr>
              <a:t>There </a:t>
            </a:r>
            <a:r>
              <a:rPr sz="2400" dirty="0">
                <a:latin typeface="Carlito"/>
                <a:cs typeface="Carlito"/>
              </a:rPr>
              <a:t>is </a:t>
            </a:r>
            <a:r>
              <a:rPr sz="2400" spc="-10" dirty="0">
                <a:latin typeface="Carlito"/>
                <a:cs typeface="Carlito"/>
              </a:rPr>
              <a:t>still </a:t>
            </a:r>
            <a:r>
              <a:rPr sz="2400" spc="-5" dirty="0">
                <a:latin typeface="Carlito"/>
                <a:cs typeface="Carlito"/>
              </a:rPr>
              <a:t>high </a:t>
            </a:r>
            <a:r>
              <a:rPr sz="2400" spc="-10" dirty="0">
                <a:latin typeface="Carlito"/>
                <a:cs typeface="Carlito"/>
              </a:rPr>
              <a:t>levels </a:t>
            </a:r>
            <a:r>
              <a:rPr sz="2400" spc="-5" dirty="0">
                <a:latin typeface="Carlito"/>
                <a:cs typeface="Carlito"/>
              </a:rPr>
              <a:t>of </a:t>
            </a:r>
            <a:r>
              <a:rPr sz="2400" spc="-10" dirty="0">
                <a:latin typeface="Carlito"/>
                <a:cs typeface="Carlito"/>
              </a:rPr>
              <a:t>illiteracy </a:t>
            </a:r>
            <a:r>
              <a:rPr sz="2400" spc="-5" dirty="0">
                <a:latin typeface="Carlito"/>
                <a:cs typeface="Carlito"/>
              </a:rPr>
              <a:t>amongst  </a:t>
            </a:r>
            <a:r>
              <a:rPr sz="2400" dirty="0">
                <a:latin typeface="Carlito"/>
                <a:cs typeface="Carlito"/>
              </a:rPr>
              <a:t>the </a:t>
            </a:r>
            <a:r>
              <a:rPr sz="2400" spc="-10" dirty="0">
                <a:latin typeface="Carlito"/>
                <a:cs typeface="Carlito"/>
              </a:rPr>
              <a:t>population. </a:t>
            </a:r>
            <a:r>
              <a:rPr sz="2400" dirty="0">
                <a:latin typeface="Carlito"/>
                <a:cs typeface="Carlito"/>
              </a:rPr>
              <a:t>It is </a:t>
            </a:r>
            <a:r>
              <a:rPr sz="2400" spc="-20" dirty="0">
                <a:latin typeface="Carlito"/>
                <a:cs typeface="Carlito"/>
              </a:rPr>
              <a:t>worse </a:t>
            </a:r>
            <a:r>
              <a:rPr sz="2400" dirty="0">
                <a:latin typeface="Carlito"/>
                <a:cs typeface="Carlito"/>
              </a:rPr>
              <a:t>in </a:t>
            </a:r>
            <a:r>
              <a:rPr sz="2400" spc="-10" dirty="0">
                <a:latin typeface="Carlito"/>
                <a:cs typeface="Carlito"/>
              </a:rPr>
              <a:t>rural areas </a:t>
            </a:r>
            <a:r>
              <a:rPr sz="2400" dirty="0">
                <a:latin typeface="Carlito"/>
                <a:cs typeface="Carlito"/>
              </a:rPr>
              <a:t>and  </a:t>
            </a:r>
            <a:r>
              <a:rPr sz="2400" spc="-5" dirty="0">
                <a:latin typeface="Carlito"/>
                <a:cs typeface="Carlito"/>
              </a:rPr>
              <a:t>amongst</a:t>
            </a:r>
            <a:r>
              <a:rPr sz="2400" spc="-20" dirty="0">
                <a:latin typeface="Carlito"/>
                <a:cs typeface="Carlito"/>
              </a:rPr>
              <a:t> </a:t>
            </a:r>
            <a:r>
              <a:rPr sz="2400" spc="-10" dirty="0">
                <a:latin typeface="Carlito"/>
                <a:cs typeface="Carlito"/>
              </a:rPr>
              <a:t>women.</a:t>
            </a:r>
            <a:endParaRPr sz="2400">
              <a:latin typeface="Carlito"/>
              <a:cs typeface="Carlito"/>
            </a:endParaRPr>
          </a:p>
          <a:p>
            <a:pPr marL="354965" marR="508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-10" dirty="0">
                <a:latin typeface="Carlito"/>
                <a:cs typeface="Carlito"/>
              </a:rPr>
              <a:t>Over </a:t>
            </a:r>
            <a:r>
              <a:rPr sz="2400" spc="-5" dirty="0">
                <a:latin typeface="Carlito"/>
                <a:cs typeface="Carlito"/>
              </a:rPr>
              <a:t>50% of </a:t>
            </a:r>
            <a:r>
              <a:rPr sz="2400" dirty="0">
                <a:latin typeface="Carlito"/>
                <a:cs typeface="Carlito"/>
              </a:rPr>
              <a:t>Indian </a:t>
            </a:r>
            <a:r>
              <a:rPr sz="2400" spc="-10" dirty="0">
                <a:latin typeface="Carlito"/>
                <a:cs typeface="Carlito"/>
              </a:rPr>
              <a:t>women </a:t>
            </a:r>
            <a:r>
              <a:rPr sz="2400" spc="-15" dirty="0">
                <a:latin typeface="Carlito"/>
                <a:cs typeface="Carlito"/>
              </a:rPr>
              <a:t>are illiterate </a:t>
            </a:r>
            <a:r>
              <a:rPr sz="2400" spc="-5" dirty="0">
                <a:latin typeface="Carlito"/>
                <a:cs typeface="Carlito"/>
              </a:rPr>
              <a:t>This  </a:t>
            </a:r>
            <a:r>
              <a:rPr sz="2400" dirty="0">
                <a:latin typeface="Carlito"/>
                <a:cs typeface="Carlito"/>
              </a:rPr>
              <a:t>limits </a:t>
            </a:r>
            <a:r>
              <a:rPr sz="2400" spc="-5" dirty="0">
                <a:latin typeface="Carlito"/>
                <a:cs typeface="Carlito"/>
              </a:rPr>
              <a:t>economic </a:t>
            </a:r>
            <a:r>
              <a:rPr sz="2400" spc="-10" dirty="0">
                <a:latin typeface="Carlito"/>
                <a:cs typeface="Carlito"/>
              </a:rPr>
              <a:t>development </a:t>
            </a:r>
            <a:r>
              <a:rPr sz="2400" dirty="0">
                <a:latin typeface="Carlito"/>
                <a:cs typeface="Carlito"/>
              </a:rPr>
              <a:t>and a </a:t>
            </a:r>
            <a:r>
              <a:rPr sz="2400" spc="-10" dirty="0">
                <a:latin typeface="Carlito"/>
                <a:cs typeface="Carlito"/>
              </a:rPr>
              <a:t>more  </a:t>
            </a:r>
            <a:r>
              <a:rPr sz="2400" spc="-5" dirty="0">
                <a:latin typeface="Carlito"/>
                <a:cs typeface="Carlito"/>
              </a:rPr>
              <a:t>skilled</a:t>
            </a:r>
            <a:r>
              <a:rPr sz="2400" spc="-25" dirty="0">
                <a:latin typeface="Carlito"/>
                <a:cs typeface="Carlito"/>
              </a:rPr>
              <a:t> </a:t>
            </a:r>
            <a:r>
              <a:rPr sz="2400" spc="-15" dirty="0">
                <a:latin typeface="Carlito"/>
                <a:cs typeface="Carlito"/>
              </a:rPr>
              <a:t>workforce.</a:t>
            </a:r>
            <a:endParaRPr sz="24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43127" y="436245"/>
            <a:ext cx="477837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-5" dirty="0">
                <a:solidFill>
                  <a:srgbClr val="5A4D5A"/>
                </a:solidFill>
              </a:rPr>
              <a:t>Impact </a:t>
            </a:r>
            <a:r>
              <a:rPr sz="4400" dirty="0">
                <a:solidFill>
                  <a:srgbClr val="5A4D5A"/>
                </a:solidFill>
              </a:rPr>
              <a:t>of</a:t>
            </a:r>
            <a:r>
              <a:rPr sz="4400" spc="-75" dirty="0">
                <a:solidFill>
                  <a:srgbClr val="5A4D5A"/>
                </a:solidFill>
              </a:rPr>
              <a:t> </a:t>
            </a:r>
            <a:r>
              <a:rPr sz="4400" dirty="0">
                <a:solidFill>
                  <a:srgbClr val="5A4D5A"/>
                </a:solidFill>
              </a:rPr>
              <a:t>Literacy</a:t>
            </a:r>
            <a:endParaRPr sz="440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28955" y="368045"/>
            <a:ext cx="354647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dirty="0">
                <a:solidFill>
                  <a:srgbClr val="5A4D5A"/>
                </a:solidFill>
              </a:rPr>
              <a:t>Literacy</a:t>
            </a:r>
            <a:r>
              <a:rPr sz="4400" spc="-85" dirty="0">
                <a:solidFill>
                  <a:srgbClr val="5A4D5A"/>
                </a:solidFill>
              </a:rPr>
              <a:t> </a:t>
            </a:r>
            <a:r>
              <a:rPr sz="4400" spc="-5" dirty="0">
                <a:solidFill>
                  <a:srgbClr val="5A4D5A"/>
                </a:solidFill>
              </a:rPr>
              <a:t>Rate</a:t>
            </a:r>
            <a:endParaRPr sz="4400"/>
          </a:p>
        </p:txBody>
      </p:sp>
      <p:sp>
        <p:nvSpPr>
          <p:cNvPr id="3" name="object 3"/>
          <p:cNvSpPr/>
          <p:nvPr/>
        </p:nvSpPr>
        <p:spPr>
          <a:xfrm>
            <a:off x="137160" y="1760218"/>
            <a:ext cx="11846052" cy="509777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85948" y="585927"/>
            <a:ext cx="290512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dirty="0">
                <a:solidFill>
                  <a:srgbClr val="5A4D5A"/>
                </a:solidFill>
              </a:rPr>
              <a:t>1.</a:t>
            </a:r>
            <a:r>
              <a:rPr sz="4400" spc="-75" dirty="0">
                <a:solidFill>
                  <a:srgbClr val="5A4D5A"/>
                </a:solidFill>
              </a:rPr>
              <a:t> </a:t>
            </a:r>
            <a:r>
              <a:rPr sz="4400" spc="-5" dirty="0">
                <a:solidFill>
                  <a:srgbClr val="5A4D5A"/>
                </a:solidFill>
              </a:rPr>
              <a:t>Inflation</a:t>
            </a:r>
            <a:endParaRPr sz="4400"/>
          </a:p>
        </p:txBody>
      </p:sp>
      <p:sp>
        <p:nvSpPr>
          <p:cNvPr id="3" name="object 3"/>
          <p:cNvSpPr/>
          <p:nvPr/>
        </p:nvSpPr>
        <p:spPr>
          <a:xfrm>
            <a:off x="6742176" y="222504"/>
            <a:ext cx="5221224" cy="443179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888898" y="2183638"/>
            <a:ext cx="5414010" cy="29521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 algn="just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5600" algn="l"/>
              </a:tabLst>
            </a:pPr>
            <a:r>
              <a:rPr sz="2400" spc="-10" dirty="0">
                <a:latin typeface="Carlito"/>
                <a:cs typeface="Carlito"/>
              </a:rPr>
              <a:t>Inflation </a:t>
            </a:r>
            <a:r>
              <a:rPr sz="2400" dirty="0">
                <a:latin typeface="Carlito"/>
                <a:cs typeface="Carlito"/>
              </a:rPr>
              <a:t>is a </a:t>
            </a:r>
            <a:r>
              <a:rPr sz="2400" spc="-5" dirty="0">
                <a:latin typeface="Carlito"/>
                <a:cs typeface="Carlito"/>
              </a:rPr>
              <a:t>situation wherein </a:t>
            </a:r>
            <a:r>
              <a:rPr sz="2400" spc="-10" dirty="0">
                <a:latin typeface="Carlito"/>
                <a:cs typeface="Carlito"/>
              </a:rPr>
              <a:t>there are  continuous </a:t>
            </a:r>
            <a:r>
              <a:rPr sz="2400" spc="-5" dirty="0">
                <a:latin typeface="Carlito"/>
                <a:cs typeface="Carlito"/>
              </a:rPr>
              <a:t>increases </a:t>
            </a:r>
            <a:r>
              <a:rPr sz="2400" dirty="0">
                <a:latin typeface="Carlito"/>
                <a:cs typeface="Carlito"/>
              </a:rPr>
              <a:t>in the </a:t>
            </a:r>
            <a:r>
              <a:rPr sz="2400" spc="-5" dirty="0">
                <a:latin typeface="Carlito"/>
                <a:cs typeface="Carlito"/>
              </a:rPr>
              <a:t>price </a:t>
            </a:r>
            <a:r>
              <a:rPr sz="2400" spc="-10" dirty="0">
                <a:latin typeface="Carlito"/>
                <a:cs typeface="Carlito"/>
              </a:rPr>
              <a:t>level </a:t>
            </a:r>
            <a:r>
              <a:rPr sz="2400" spc="-5" dirty="0">
                <a:latin typeface="Carlito"/>
                <a:cs typeface="Carlito"/>
              </a:rPr>
              <a:t>of  </a:t>
            </a:r>
            <a:r>
              <a:rPr sz="2400" spc="-10" dirty="0">
                <a:latin typeface="Carlito"/>
                <a:cs typeface="Carlito"/>
              </a:rPr>
              <a:t>goods </a:t>
            </a:r>
            <a:r>
              <a:rPr sz="2400" dirty="0">
                <a:latin typeface="Carlito"/>
                <a:cs typeface="Carlito"/>
              </a:rPr>
              <a:t>and services in an </a:t>
            </a:r>
            <a:r>
              <a:rPr sz="2400" spc="-15" dirty="0">
                <a:latin typeface="Carlito"/>
                <a:cs typeface="Carlito"/>
              </a:rPr>
              <a:t>economy over </a:t>
            </a:r>
            <a:r>
              <a:rPr sz="2400" dirty="0">
                <a:latin typeface="Carlito"/>
                <a:cs typeface="Carlito"/>
              </a:rPr>
              <a:t>a  </a:t>
            </a:r>
            <a:r>
              <a:rPr sz="2400" spc="-5" dirty="0">
                <a:latin typeface="Carlito"/>
                <a:cs typeface="Carlito"/>
              </a:rPr>
              <a:t>period of</a:t>
            </a:r>
            <a:r>
              <a:rPr sz="2400" spc="-15" dirty="0">
                <a:latin typeface="Carlito"/>
                <a:cs typeface="Carlito"/>
              </a:rPr>
              <a:t> </a:t>
            </a:r>
            <a:r>
              <a:rPr sz="2400" dirty="0">
                <a:latin typeface="Carlito"/>
                <a:cs typeface="Carlito"/>
              </a:rPr>
              <a:t>time.</a:t>
            </a:r>
            <a:endParaRPr sz="240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Font typeface="Arial"/>
              <a:buChar char="•"/>
            </a:pPr>
            <a:endParaRPr sz="2350">
              <a:latin typeface="Carlito"/>
              <a:cs typeface="Carlito"/>
            </a:endParaRPr>
          </a:p>
          <a:p>
            <a:pPr marL="355600" marR="145415" indent="-342900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423545" algn="l"/>
                <a:tab pos="424180" algn="l"/>
              </a:tabLst>
            </a:pPr>
            <a:r>
              <a:rPr dirty="0"/>
              <a:t>	</a:t>
            </a:r>
            <a:r>
              <a:rPr sz="2400" spc="-10" dirty="0">
                <a:latin typeface="Carlito"/>
                <a:cs typeface="Carlito"/>
              </a:rPr>
              <a:t>Inflation </a:t>
            </a:r>
            <a:r>
              <a:rPr sz="2400" dirty="0">
                <a:latin typeface="Carlito"/>
                <a:cs typeface="Carlito"/>
              </a:rPr>
              <a:t>is </a:t>
            </a:r>
            <a:r>
              <a:rPr sz="2400" spc="-10" dirty="0">
                <a:latin typeface="Carlito"/>
                <a:cs typeface="Carlito"/>
              </a:rPr>
              <a:t>currently </a:t>
            </a:r>
            <a:r>
              <a:rPr sz="2400" spc="-5" dirty="0">
                <a:latin typeface="Carlito"/>
                <a:cs typeface="Carlito"/>
              </a:rPr>
              <a:t>between 8-10%.  This </a:t>
            </a:r>
            <a:r>
              <a:rPr sz="2400" spc="-10" dirty="0">
                <a:latin typeface="Carlito"/>
                <a:cs typeface="Carlito"/>
              </a:rPr>
              <a:t>inflation </a:t>
            </a:r>
            <a:r>
              <a:rPr sz="2400" spc="-5" dirty="0">
                <a:latin typeface="Carlito"/>
                <a:cs typeface="Carlito"/>
              </a:rPr>
              <a:t>has been </a:t>
            </a:r>
            <a:r>
              <a:rPr sz="2400" dirty="0">
                <a:latin typeface="Carlito"/>
                <a:cs typeface="Carlito"/>
              </a:rPr>
              <a:t>a </a:t>
            </a:r>
            <a:r>
              <a:rPr sz="2400" spc="-10" dirty="0">
                <a:latin typeface="Carlito"/>
                <a:cs typeface="Carlito"/>
              </a:rPr>
              <a:t>problem  despite </a:t>
            </a:r>
            <a:r>
              <a:rPr sz="2400" spc="-5" dirty="0">
                <a:latin typeface="Carlito"/>
                <a:cs typeface="Carlito"/>
              </a:rPr>
              <a:t>periods of economic</a:t>
            </a:r>
            <a:r>
              <a:rPr sz="2400" spc="-45" dirty="0">
                <a:latin typeface="Carlito"/>
                <a:cs typeface="Carlito"/>
              </a:rPr>
              <a:t> </a:t>
            </a:r>
            <a:r>
              <a:rPr sz="2400" spc="-10" dirty="0">
                <a:latin typeface="Carlito"/>
                <a:cs typeface="Carlito"/>
              </a:rPr>
              <a:t>slowdown.</a:t>
            </a:r>
            <a:endParaRPr sz="24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39036" y="517601"/>
            <a:ext cx="509841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-5" dirty="0">
                <a:solidFill>
                  <a:srgbClr val="5A4D5A"/>
                </a:solidFill>
              </a:rPr>
              <a:t>Impact </a:t>
            </a:r>
            <a:r>
              <a:rPr sz="4400" dirty="0">
                <a:solidFill>
                  <a:srgbClr val="5A4D5A"/>
                </a:solidFill>
              </a:rPr>
              <a:t>of</a:t>
            </a:r>
            <a:r>
              <a:rPr sz="4400" spc="-75" dirty="0">
                <a:solidFill>
                  <a:srgbClr val="5A4D5A"/>
                </a:solidFill>
              </a:rPr>
              <a:t> </a:t>
            </a:r>
            <a:r>
              <a:rPr sz="4400" dirty="0">
                <a:solidFill>
                  <a:srgbClr val="5A4D5A"/>
                </a:solidFill>
              </a:rPr>
              <a:t>Inflection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1565910" y="2386329"/>
            <a:ext cx="2920365" cy="2106295"/>
          </a:xfrm>
          <a:prstGeom prst="rect">
            <a:avLst/>
          </a:prstGeom>
        </p:spPr>
        <p:txBody>
          <a:bodyPr vert="horz" wrap="square" lIns="0" tIns="166370" rIns="0" bIns="0" rtlCol="0">
            <a:spAutoFit/>
          </a:bodyPr>
          <a:lstStyle/>
          <a:p>
            <a:pPr marL="332740" indent="-320675">
              <a:lnSpc>
                <a:spcPct val="100000"/>
              </a:lnSpc>
              <a:spcBef>
                <a:spcPts val="1310"/>
              </a:spcBef>
              <a:buFont typeface="Arial"/>
              <a:buChar char="•"/>
              <a:tabLst>
                <a:tab pos="332740" algn="l"/>
                <a:tab pos="333375" algn="l"/>
              </a:tabLst>
            </a:pPr>
            <a:r>
              <a:rPr sz="2400" dirty="0">
                <a:solidFill>
                  <a:srgbClr val="5A4D5A"/>
                </a:solidFill>
                <a:latin typeface="Carlito"/>
                <a:cs typeface="Carlito"/>
              </a:rPr>
              <a:t>Business</a:t>
            </a:r>
            <a:r>
              <a:rPr sz="2400" spc="-80" dirty="0">
                <a:solidFill>
                  <a:srgbClr val="5A4D5A"/>
                </a:solidFill>
                <a:latin typeface="Carlito"/>
                <a:cs typeface="Carlito"/>
              </a:rPr>
              <a:t> </a:t>
            </a:r>
            <a:r>
              <a:rPr sz="2400" spc="-5" dirty="0">
                <a:solidFill>
                  <a:srgbClr val="5A4D5A"/>
                </a:solidFill>
                <a:latin typeface="Carlito"/>
                <a:cs typeface="Carlito"/>
              </a:rPr>
              <a:t>Community</a:t>
            </a:r>
            <a:endParaRPr sz="2400">
              <a:latin typeface="Carlito"/>
              <a:cs typeface="Carlito"/>
            </a:endParaRPr>
          </a:p>
          <a:p>
            <a:pPr marL="332740" indent="-320675">
              <a:lnSpc>
                <a:spcPct val="100000"/>
              </a:lnSpc>
              <a:spcBef>
                <a:spcPts val="1215"/>
              </a:spcBef>
              <a:buFont typeface="Arial"/>
              <a:buChar char="•"/>
              <a:tabLst>
                <a:tab pos="332740" algn="l"/>
                <a:tab pos="333375" algn="l"/>
              </a:tabLst>
            </a:pPr>
            <a:r>
              <a:rPr sz="2400" spc="-5" dirty="0">
                <a:solidFill>
                  <a:srgbClr val="5A4D5A"/>
                </a:solidFill>
                <a:latin typeface="Carlito"/>
                <a:cs typeface="Carlito"/>
              </a:rPr>
              <a:t>Common</a:t>
            </a:r>
            <a:r>
              <a:rPr sz="2400" spc="-40" dirty="0">
                <a:solidFill>
                  <a:srgbClr val="5A4D5A"/>
                </a:solidFill>
                <a:latin typeface="Carlito"/>
                <a:cs typeface="Carlito"/>
              </a:rPr>
              <a:t> </a:t>
            </a:r>
            <a:r>
              <a:rPr sz="2400" spc="-10" dirty="0">
                <a:solidFill>
                  <a:srgbClr val="5A4D5A"/>
                </a:solidFill>
                <a:latin typeface="Carlito"/>
                <a:cs typeface="Carlito"/>
              </a:rPr>
              <a:t>People</a:t>
            </a:r>
            <a:endParaRPr sz="2400">
              <a:latin typeface="Carlito"/>
              <a:cs typeface="Carlito"/>
            </a:endParaRPr>
          </a:p>
          <a:p>
            <a:pPr marL="332740" indent="-320675">
              <a:lnSpc>
                <a:spcPct val="100000"/>
              </a:lnSpc>
              <a:spcBef>
                <a:spcPts val="1220"/>
              </a:spcBef>
              <a:buFont typeface="Arial"/>
              <a:buChar char="•"/>
              <a:tabLst>
                <a:tab pos="332740" algn="l"/>
                <a:tab pos="333375" algn="l"/>
              </a:tabLst>
            </a:pPr>
            <a:r>
              <a:rPr sz="2400" spc="-10" dirty="0">
                <a:solidFill>
                  <a:srgbClr val="5A4D5A"/>
                </a:solidFill>
                <a:latin typeface="Carlito"/>
                <a:cs typeface="Carlito"/>
              </a:rPr>
              <a:t>Farmer</a:t>
            </a:r>
            <a:endParaRPr sz="2400">
              <a:latin typeface="Carlito"/>
              <a:cs typeface="Carlito"/>
            </a:endParaRPr>
          </a:p>
          <a:p>
            <a:pPr marL="332740" indent="-320675">
              <a:lnSpc>
                <a:spcPct val="100000"/>
              </a:lnSpc>
              <a:spcBef>
                <a:spcPts val="1215"/>
              </a:spcBef>
              <a:buFont typeface="Arial"/>
              <a:buChar char="•"/>
              <a:tabLst>
                <a:tab pos="332740" algn="l"/>
                <a:tab pos="333375" algn="l"/>
              </a:tabLst>
            </a:pPr>
            <a:r>
              <a:rPr sz="2400" spc="-20" dirty="0">
                <a:solidFill>
                  <a:srgbClr val="5A4D5A"/>
                </a:solidFill>
                <a:latin typeface="Carlito"/>
                <a:cs typeface="Carlito"/>
              </a:rPr>
              <a:t>Investor</a:t>
            </a:r>
            <a:endParaRPr sz="24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85948" y="585927"/>
            <a:ext cx="491299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-5" dirty="0">
                <a:solidFill>
                  <a:srgbClr val="5A4D5A"/>
                </a:solidFill>
              </a:rPr>
              <a:t>Causes </a:t>
            </a:r>
            <a:r>
              <a:rPr sz="4400" dirty="0">
                <a:solidFill>
                  <a:srgbClr val="5A4D5A"/>
                </a:solidFill>
              </a:rPr>
              <a:t>of</a:t>
            </a:r>
            <a:r>
              <a:rPr sz="4400" spc="-75" dirty="0">
                <a:solidFill>
                  <a:srgbClr val="5A4D5A"/>
                </a:solidFill>
              </a:rPr>
              <a:t> </a:t>
            </a:r>
            <a:r>
              <a:rPr sz="4400" dirty="0">
                <a:solidFill>
                  <a:srgbClr val="5A4D5A"/>
                </a:solidFill>
              </a:rPr>
              <a:t>Inflation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3012694" y="2290502"/>
            <a:ext cx="4658995" cy="3189605"/>
          </a:xfrm>
          <a:prstGeom prst="rect">
            <a:avLst/>
          </a:prstGeom>
        </p:spPr>
        <p:txBody>
          <a:bodyPr vert="horz" wrap="square" lIns="0" tIns="193675" rIns="0" bIns="0" rtlCol="0">
            <a:spAutoFit/>
          </a:bodyPr>
          <a:lstStyle/>
          <a:p>
            <a:pPr marL="332740" indent="-320040">
              <a:lnSpc>
                <a:spcPct val="100000"/>
              </a:lnSpc>
              <a:spcBef>
                <a:spcPts val="1525"/>
              </a:spcBef>
              <a:buFont typeface="Arial"/>
              <a:buChar char="–"/>
              <a:tabLst>
                <a:tab pos="332740" algn="l"/>
              </a:tabLst>
            </a:pPr>
            <a:r>
              <a:rPr sz="4000" spc="-10" dirty="0">
                <a:solidFill>
                  <a:srgbClr val="5A4D5A"/>
                </a:solidFill>
                <a:latin typeface="Carlito"/>
                <a:cs typeface="Carlito"/>
              </a:rPr>
              <a:t>Less</a:t>
            </a:r>
            <a:r>
              <a:rPr sz="4000" dirty="0">
                <a:solidFill>
                  <a:srgbClr val="5A4D5A"/>
                </a:solidFill>
                <a:latin typeface="Carlito"/>
                <a:cs typeface="Carlito"/>
              </a:rPr>
              <a:t> </a:t>
            </a:r>
            <a:r>
              <a:rPr sz="4000" spc="-10" dirty="0">
                <a:solidFill>
                  <a:srgbClr val="5A4D5A"/>
                </a:solidFill>
                <a:latin typeface="Carlito"/>
                <a:cs typeface="Carlito"/>
              </a:rPr>
              <a:t>productivity</a:t>
            </a:r>
            <a:endParaRPr sz="4000">
              <a:latin typeface="Carlito"/>
              <a:cs typeface="Carlito"/>
            </a:endParaRPr>
          </a:p>
          <a:p>
            <a:pPr marL="332740" indent="-320040">
              <a:lnSpc>
                <a:spcPct val="100000"/>
              </a:lnSpc>
              <a:spcBef>
                <a:spcPts val="1425"/>
              </a:spcBef>
              <a:buFont typeface="Arial"/>
              <a:buChar char="–"/>
              <a:tabLst>
                <a:tab pos="332740" algn="l"/>
              </a:tabLst>
            </a:pPr>
            <a:r>
              <a:rPr sz="4000" spc="-5" dirty="0">
                <a:solidFill>
                  <a:srgbClr val="5A4D5A"/>
                </a:solidFill>
                <a:latin typeface="Carlito"/>
                <a:cs typeface="Carlito"/>
              </a:rPr>
              <a:t>Increases in</a:t>
            </a:r>
            <a:r>
              <a:rPr sz="4000" spc="-40" dirty="0">
                <a:solidFill>
                  <a:srgbClr val="5A4D5A"/>
                </a:solidFill>
                <a:latin typeface="Carlito"/>
                <a:cs typeface="Carlito"/>
              </a:rPr>
              <a:t> </a:t>
            </a:r>
            <a:r>
              <a:rPr sz="4000" spc="-20" dirty="0">
                <a:solidFill>
                  <a:srgbClr val="5A4D5A"/>
                </a:solidFill>
                <a:latin typeface="Carlito"/>
                <a:cs typeface="Carlito"/>
              </a:rPr>
              <a:t>wages</a:t>
            </a:r>
            <a:endParaRPr sz="4000">
              <a:latin typeface="Carlito"/>
              <a:cs typeface="Carlito"/>
            </a:endParaRPr>
          </a:p>
          <a:p>
            <a:pPr marL="332740" indent="-320040">
              <a:lnSpc>
                <a:spcPct val="100000"/>
              </a:lnSpc>
              <a:spcBef>
                <a:spcPts val="1430"/>
              </a:spcBef>
              <a:buFont typeface="Arial"/>
              <a:buChar char="–"/>
              <a:tabLst>
                <a:tab pos="332740" algn="l"/>
              </a:tabLst>
            </a:pPr>
            <a:r>
              <a:rPr sz="4000" spc="-10" dirty="0">
                <a:solidFill>
                  <a:srgbClr val="5A4D5A"/>
                </a:solidFill>
                <a:latin typeface="Carlito"/>
                <a:cs typeface="Carlito"/>
              </a:rPr>
              <a:t>Increases in</a:t>
            </a:r>
            <a:r>
              <a:rPr sz="4000" spc="-15" dirty="0">
                <a:solidFill>
                  <a:srgbClr val="5A4D5A"/>
                </a:solidFill>
                <a:latin typeface="Carlito"/>
                <a:cs typeface="Carlito"/>
              </a:rPr>
              <a:t> </a:t>
            </a:r>
            <a:r>
              <a:rPr sz="4000" spc="-95" dirty="0">
                <a:solidFill>
                  <a:srgbClr val="5A4D5A"/>
                </a:solidFill>
                <a:latin typeface="Carlito"/>
                <a:cs typeface="Carlito"/>
              </a:rPr>
              <a:t>Taxes</a:t>
            </a:r>
            <a:endParaRPr sz="4000">
              <a:latin typeface="Carlito"/>
              <a:cs typeface="Carlito"/>
            </a:endParaRPr>
          </a:p>
          <a:p>
            <a:pPr marL="332740" indent="-320040">
              <a:lnSpc>
                <a:spcPct val="100000"/>
              </a:lnSpc>
              <a:spcBef>
                <a:spcPts val="1430"/>
              </a:spcBef>
              <a:buFont typeface="Arial"/>
              <a:buChar char="–"/>
              <a:tabLst>
                <a:tab pos="332740" algn="l"/>
              </a:tabLst>
            </a:pPr>
            <a:r>
              <a:rPr sz="4000" spc="-15" dirty="0">
                <a:solidFill>
                  <a:srgbClr val="5A4D5A"/>
                </a:solidFill>
                <a:latin typeface="Carlito"/>
                <a:cs typeface="Carlito"/>
              </a:rPr>
              <a:t>Population</a:t>
            </a:r>
            <a:r>
              <a:rPr sz="4000" spc="-70" dirty="0">
                <a:solidFill>
                  <a:srgbClr val="5A4D5A"/>
                </a:solidFill>
                <a:latin typeface="Carlito"/>
                <a:cs typeface="Carlito"/>
              </a:rPr>
              <a:t> </a:t>
            </a:r>
            <a:r>
              <a:rPr sz="4000" spc="-5" dirty="0">
                <a:solidFill>
                  <a:srgbClr val="5A4D5A"/>
                </a:solidFill>
                <a:latin typeface="Carlito"/>
                <a:cs typeface="Carlito"/>
              </a:rPr>
              <a:t>Explosion</a:t>
            </a:r>
            <a:endParaRPr sz="40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93877" y="2129154"/>
            <a:ext cx="13271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93877" y="3958208"/>
            <a:ext cx="13271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93877" y="5055870"/>
            <a:ext cx="13271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36777" y="2129154"/>
            <a:ext cx="5567045" cy="47815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751205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Carlito"/>
                <a:cs typeface="Carlito"/>
              </a:rPr>
              <a:t>India </a:t>
            </a:r>
            <a:r>
              <a:rPr sz="2400" spc="-15" dirty="0">
                <a:latin typeface="Carlito"/>
                <a:cs typeface="Carlito"/>
              </a:rPr>
              <a:t>ranks </a:t>
            </a:r>
            <a:r>
              <a:rPr sz="2400" spc="-10" dirty="0">
                <a:latin typeface="Carlito"/>
                <a:cs typeface="Carlito"/>
              </a:rPr>
              <a:t>second after </a:t>
            </a:r>
            <a:r>
              <a:rPr sz="2400" spc="-5" dirty="0">
                <a:latin typeface="Carlito"/>
                <a:cs typeface="Carlito"/>
              </a:rPr>
              <a:t>China </a:t>
            </a:r>
            <a:r>
              <a:rPr sz="2400" dirty="0">
                <a:latin typeface="Carlito"/>
                <a:cs typeface="Carlito"/>
              </a:rPr>
              <a:t>in </a:t>
            </a:r>
            <a:r>
              <a:rPr sz="2400" spc="-15" dirty="0">
                <a:latin typeface="Carlito"/>
                <a:cs typeface="Carlito"/>
              </a:rPr>
              <a:t>total  </a:t>
            </a:r>
            <a:r>
              <a:rPr sz="2400" spc="-5" dirty="0">
                <a:latin typeface="Carlito"/>
                <a:cs typeface="Carlito"/>
              </a:rPr>
              <a:t>population. </a:t>
            </a:r>
            <a:r>
              <a:rPr sz="2400" dirty="0">
                <a:latin typeface="Carlito"/>
                <a:cs typeface="Carlito"/>
              </a:rPr>
              <a:t>Its </a:t>
            </a:r>
            <a:r>
              <a:rPr sz="2400" u="heavy" spc="-10" dirty="0">
                <a:solidFill>
                  <a:srgbClr val="71A49F"/>
                </a:solidFill>
                <a:uFill>
                  <a:solidFill>
                    <a:srgbClr val="71A49F"/>
                  </a:solidFill>
                </a:uFill>
                <a:latin typeface="Carlito"/>
                <a:cs typeface="Carlito"/>
                <a:hlinkClick r:id="rId2"/>
              </a:rPr>
              <a:t>population</a:t>
            </a:r>
            <a:r>
              <a:rPr sz="2400" spc="-10" dirty="0">
                <a:solidFill>
                  <a:srgbClr val="71A49F"/>
                </a:solidFill>
                <a:latin typeface="Carlito"/>
                <a:cs typeface="Carlito"/>
                <a:hlinkClick r:id="rId2"/>
              </a:rPr>
              <a:t> </a:t>
            </a:r>
            <a:r>
              <a:rPr sz="2400" dirty="0">
                <a:latin typeface="Carlito"/>
                <a:cs typeface="Carlito"/>
              </a:rPr>
              <a:t>is </a:t>
            </a:r>
            <a:r>
              <a:rPr sz="2400" spc="-10" dirty="0">
                <a:latin typeface="Carlito"/>
                <a:cs typeface="Carlito"/>
              </a:rPr>
              <a:t>growing </a:t>
            </a:r>
            <a:r>
              <a:rPr sz="2400" spc="-5" dirty="0">
                <a:latin typeface="Carlito"/>
                <a:cs typeface="Carlito"/>
              </a:rPr>
              <a:t>20%  per decade, </a:t>
            </a:r>
            <a:r>
              <a:rPr sz="2400" dirty="0">
                <a:latin typeface="Carlito"/>
                <a:cs typeface="Carlito"/>
              </a:rPr>
              <a:t>leading </a:t>
            </a:r>
            <a:r>
              <a:rPr sz="2400" spc="-15" dirty="0">
                <a:latin typeface="Carlito"/>
                <a:cs typeface="Carlito"/>
              </a:rPr>
              <a:t>to </a:t>
            </a:r>
            <a:r>
              <a:rPr sz="2400" spc="-10" dirty="0">
                <a:latin typeface="Carlito"/>
                <a:cs typeface="Carlito"/>
              </a:rPr>
              <a:t>problems that </a:t>
            </a:r>
            <a:r>
              <a:rPr sz="2400" dirty="0">
                <a:latin typeface="Carlito"/>
                <a:cs typeface="Carlito"/>
              </a:rPr>
              <a:t>include  </a:t>
            </a:r>
            <a:r>
              <a:rPr sz="2400" spc="-20" dirty="0">
                <a:latin typeface="Carlito"/>
                <a:cs typeface="Carlito"/>
              </a:rPr>
              <a:t>food </a:t>
            </a:r>
            <a:r>
              <a:rPr sz="2400" spc="-10" dirty="0">
                <a:latin typeface="Carlito"/>
                <a:cs typeface="Carlito"/>
              </a:rPr>
              <a:t>deficits, sanitation deterioration </a:t>
            </a:r>
            <a:r>
              <a:rPr sz="2400" dirty="0">
                <a:latin typeface="Carlito"/>
                <a:cs typeface="Carlito"/>
              </a:rPr>
              <a:t>and  </a:t>
            </a:r>
            <a:r>
              <a:rPr sz="2400" spc="-10" dirty="0">
                <a:latin typeface="Carlito"/>
                <a:cs typeface="Carlito"/>
              </a:rPr>
              <a:t>pollution.</a:t>
            </a:r>
            <a:endParaRPr sz="2400">
              <a:latin typeface="Carlito"/>
              <a:cs typeface="Carlito"/>
            </a:endParaRPr>
          </a:p>
          <a:p>
            <a:pPr marL="12700" marR="740410" indent="682625">
              <a:lnSpc>
                <a:spcPct val="100000"/>
              </a:lnSpc>
            </a:pPr>
            <a:r>
              <a:rPr sz="2400" spc="-5" dirty="0">
                <a:latin typeface="Carlito"/>
                <a:cs typeface="Carlito"/>
              </a:rPr>
              <a:t>The </a:t>
            </a:r>
            <a:r>
              <a:rPr sz="2400" spc="-20" dirty="0">
                <a:latin typeface="Carlito"/>
                <a:cs typeface="Carlito"/>
              </a:rPr>
              <a:t>food </a:t>
            </a:r>
            <a:r>
              <a:rPr sz="2400" dirty="0">
                <a:latin typeface="Carlito"/>
                <a:cs typeface="Carlito"/>
              </a:rPr>
              <a:t>and </a:t>
            </a:r>
            <a:r>
              <a:rPr sz="2400" spc="-5" dirty="0">
                <a:latin typeface="Carlito"/>
                <a:cs typeface="Carlito"/>
              </a:rPr>
              <a:t>nutrition </a:t>
            </a:r>
            <a:r>
              <a:rPr sz="2400" spc="-10" dirty="0">
                <a:latin typeface="Carlito"/>
                <a:cs typeface="Carlito"/>
              </a:rPr>
              <a:t>deficit </a:t>
            </a:r>
            <a:r>
              <a:rPr sz="2400" spc="-5" dirty="0">
                <a:latin typeface="Carlito"/>
                <a:cs typeface="Carlito"/>
              </a:rPr>
              <a:t>has  </a:t>
            </a:r>
            <a:r>
              <a:rPr sz="2400" spc="-15" dirty="0">
                <a:latin typeface="Carlito"/>
                <a:cs typeface="Carlito"/>
              </a:rPr>
              <a:t>created </a:t>
            </a:r>
            <a:r>
              <a:rPr sz="2400" dirty="0">
                <a:latin typeface="Carlito"/>
                <a:cs typeface="Carlito"/>
              </a:rPr>
              <a:t>a </a:t>
            </a:r>
            <a:r>
              <a:rPr sz="2400" spc="-5" dirty="0">
                <a:latin typeface="Carlito"/>
                <a:cs typeface="Carlito"/>
              </a:rPr>
              <a:t>20% </a:t>
            </a:r>
            <a:r>
              <a:rPr sz="2400" spc="-10" dirty="0">
                <a:latin typeface="Carlito"/>
                <a:cs typeface="Carlito"/>
              </a:rPr>
              <a:t>death </a:t>
            </a:r>
            <a:r>
              <a:rPr sz="2400" spc="-25" dirty="0">
                <a:latin typeface="Carlito"/>
                <a:cs typeface="Carlito"/>
              </a:rPr>
              <a:t>rate </a:t>
            </a:r>
            <a:r>
              <a:rPr sz="2400" spc="-5" dirty="0">
                <a:latin typeface="Carlito"/>
                <a:cs typeface="Carlito"/>
              </a:rPr>
              <a:t>due </a:t>
            </a:r>
            <a:r>
              <a:rPr sz="2400" spc="-15" dirty="0">
                <a:latin typeface="Carlito"/>
                <a:cs typeface="Carlito"/>
              </a:rPr>
              <a:t>to  </a:t>
            </a:r>
            <a:r>
              <a:rPr sz="2400" dirty="0">
                <a:latin typeface="Carlito"/>
                <a:cs typeface="Carlito"/>
              </a:rPr>
              <a:t>malnutrition.</a:t>
            </a:r>
            <a:endParaRPr sz="2400">
              <a:latin typeface="Carlito"/>
              <a:cs typeface="Carlito"/>
            </a:endParaRPr>
          </a:p>
          <a:p>
            <a:pPr marL="12700" marR="210820" indent="682625" algn="just">
              <a:lnSpc>
                <a:spcPct val="100000"/>
              </a:lnSpc>
              <a:spcBef>
                <a:spcPts val="5"/>
              </a:spcBef>
            </a:pPr>
            <a:r>
              <a:rPr sz="2400" spc="-15" dirty="0">
                <a:latin typeface="Carlito"/>
                <a:cs typeface="Carlito"/>
              </a:rPr>
              <a:t>For </a:t>
            </a:r>
            <a:r>
              <a:rPr sz="2400" spc="-10" dirty="0">
                <a:latin typeface="Carlito"/>
                <a:cs typeface="Carlito"/>
              </a:rPr>
              <a:t>example, </a:t>
            </a:r>
            <a:r>
              <a:rPr sz="2400" dirty="0">
                <a:latin typeface="Carlito"/>
                <a:cs typeface="Carlito"/>
              </a:rPr>
              <a:t>8% </a:t>
            </a:r>
            <a:r>
              <a:rPr sz="2400" spc="-10" dirty="0">
                <a:latin typeface="Carlito"/>
                <a:cs typeface="Carlito"/>
              </a:rPr>
              <a:t>of </a:t>
            </a:r>
            <a:r>
              <a:rPr sz="2400" spc="-5" dirty="0">
                <a:latin typeface="Carlito"/>
                <a:cs typeface="Carlito"/>
              </a:rPr>
              <a:t>India's </a:t>
            </a:r>
            <a:r>
              <a:rPr sz="2400" spc="-10" dirty="0">
                <a:latin typeface="Carlito"/>
                <a:cs typeface="Carlito"/>
              </a:rPr>
              <a:t>population  </a:t>
            </a:r>
            <a:r>
              <a:rPr sz="2400" spc="-5" dirty="0">
                <a:latin typeface="Carlito"/>
                <a:cs typeface="Carlito"/>
              </a:rPr>
              <a:t>has no </a:t>
            </a:r>
            <a:r>
              <a:rPr sz="2400" dirty="0">
                <a:latin typeface="Carlito"/>
                <a:cs typeface="Carlito"/>
              </a:rPr>
              <a:t>access </a:t>
            </a:r>
            <a:r>
              <a:rPr sz="2400" spc="-15" dirty="0">
                <a:latin typeface="Carlito"/>
                <a:cs typeface="Carlito"/>
              </a:rPr>
              <a:t>to </a:t>
            </a:r>
            <a:r>
              <a:rPr sz="2400" spc="-10" dirty="0">
                <a:latin typeface="Carlito"/>
                <a:cs typeface="Carlito"/>
              </a:rPr>
              <a:t>toilets, </a:t>
            </a:r>
            <a:r>
              <a:rPr sz="2400" dirty="0">
                <a:latin typeface="Carlito"/>
                <a:cs typeface="Carlito"/>
              </a:rPr>
              <a:t>and </a:t>
            </a:r>
            <a:r>
              <a:rPr sz="2400" spc="-5" dirty="0">
                <a:latin typeface="Carlito"/>
                <a:cs typeface="Carlito"/>
              </a:rPr>
              <a:t>75% of </a:t>
            </a:r>
            <a:r>
              <a:rPr sz="2400" spc="-10" dirty="0">
                <a:latin typeface="Carlito"/>
                <a:cs typeface="Carlito"/>
              </a:rPr>
              <a:t>surface  </a:t>
            </a:r>
            <a:r>
              <a:rPr sz="2400" spc="-15" dirty="0">
                <a:latin typeface="Carlito"/>
                <a:cs typeface="Carlito"/>
              </a:rPr>
              <a:t>water </a:t>
            </a:r>
            <a:r>
              <a:rPr sz="2400" dirty="0">
                <a:latin typeface="Carlito"/>
                <a:cs typeface="Carlito"/>
              </a:rPr>
              <a:t>is </a:t>
            </a:r>
            <a:r>
              <a:rPr sz="2400" spc="-15" dirty="0">
                <a:latin typeface="Carlito"/>
                <a:cs typeface="Carlito"/>
              </a:rPr>
              <a:t>contaminated </a:t>
            </a:r>
            <a:r>
              <a:rPr sz="2400" spc="-10" dirty="0">
                <a:latin typeface="Carlito"/>
                <a:cs typeface="Carlito"/>
              </a:rPr>
              <a:t>by </a:t>
            </a:r>
            <a:r>
              <a:rPr sz="2400" spc="-5" dirty="0">
                <a:latin typeface="Carlito"/>
                <a:cs typeface="Carlito"/>
              </a:rPr>
              <a:t>human</a:t>
            </a:r>
            <a:r>
              <a:rPr sz="2400" spc="-25" dirty="0">
                <a:latin typeface="Carlito"/>
                <a:cs typeface="Carlito"/>
              </a:rPr>
              <a:t> </a:t>
            </a:r>
            <a:r>
              <a:rPr sz="2400" spc="-15" dirty="0">
                <a:latin typeface="Carlito"/>
                <a:cs typeface="Carlito"/>
              </a:rPr>
              <a:t>waste.</a:t>
            </a:r>
            <a:endParaRPr sz="2400">
              <a:latin typeface="Carlito"/>
              <a:cs typeface="Carlito"/>
            </a:endParaRPr>
          </a:p>
          <a:p>
            <a:pPr marL="12700" marR="779145" algn="just">
              <a:lnSpc>
                <a:spcPct val="100000"/>
              </a:lnSpc>
            </a:pPr>
            <a:r>
              <a:rPr sz="2400" spc="-35" dirty="0">
                <a:latin typeface="Carlito"/>
                <a:cs typeface="Carlito"/>
              </a:rPr>
              <a:t>Moreover, </a:t>
            </a:r>
            <a:r>
              <a:rPr sz="2400" spc="-5" dirty="0">
                <a:latin typeface="Carlito"/>
                <a:cs typeface="Carlito"/>
              </a:rPr>
              <a:t>60% of </a:t>
            </a:r>
            <a:r>
              <a:rPr sz="2400" dirty="0">
                <a:latin typeface="Carlito"/>
                <a:cs typeface="Carlito"/>
              </a:rPr>
              <a:t>India's GDP is </a:t>
            </a:r>
            <a:r>
              <a:rPr sz="2400" spc="-15" dirty="0">
                <a:latin typeface="Carlito"/>
                <a:cs typeface="Carlito"/>
              </a:rPr>
              <a:t>lost to  </a:t>
            </a:r>
            <a:r>
              <a:rPr sz="2400" spc="-10" dirty="0">
                <a:latin typeface="Carlito"/>
                <a:cs typeface="Carlito"/>
              </a:rPr>
              <a:t>health-related</a:t>
            </a:r>
            <a:r>
              <a:rPr sz="2400" spc="-5" dirty="0">
                <a:latin typeface="Carlito"/>
                <a:cs typeface="Carlito"/>
              </a:rPr>
              <a:t> </a:t>
            </a:r>
            <a:r>
              <a:rPr sz="2400" spc="-10" dirty="0">
                <a:latin typeface="Carlito"/>
                <a:cs typeface="Carlito"/>
              </a:rPr>
              <a:t>costs.</a:t>
            </a:r>
            <a:endParaRPr sz="2400">
              <a:latin typeface="Carlito"/>
              <a:cs typeface="Carlito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1306830" y="572770"/>
            <a:ext cx="495363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dirty="0">
                <a:solidFill>
                  <a:srgbClr val="5A4D5A"/>
                </a:solidFill>
              </a:rPr>
              <a:t>Population</a:t>
            </a:r>
            <a:r>
              <a:rPr sz="4400" spc="-105" dirty="0">
                <a:solidFill>
                  <a:srgbClr val="5A4D5A"/>
                </a:solidFill>
              </a:rPr>
              <a:t> </a:t>
            </a:r>
            <a:r>
              <a:rPr sz="4400" dirty="0">
                <a:solidFill>
                  <a:srgbClr val="5A4D5A"/>
                </a:solidFill>
              </a:rPr>
              <a:t>Growth</a:t>
            </a:r>
            <a:endParaRPr sz="4400"/>
          </a:p>
        </p:txBody>
      </p:sp>
      <p:sp>
        <p:nvSpPr>
          <p:cNvPr id="7" name="object 7"/>
          <p:cNvSpPr/>
          <p:nvPr/>
        </p:nvSpPr>
        <p:spPr>
          <a:xfrm>
            <a:off x="6714743" y="1027175"/>
            <a:ext cx="4639056" cy="496366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97888" y="517601"/>
            <a:ext cx="544703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-5" dirty="0">
                <a:solidFill>
                  <a:srgbClr val="5A4D5A"/>
                </a:solidFill>
              </a:rPr>
              <a:t>Impact </a:t>
            </a:r>
            <a:r>
              <a:rPr sz="4400" dirty="0">
                <a:solidFill>
                  <a:srgbClr val="5A4D5A"/>
                </a:solidFill>
              </a:rPr>
              <a:t>of</a:t>
            </a:r>
            <a:r>
              <a:rPr sz="4400" spc="-80" dirty="0">
                <a:solidFill>
                  <a:srgbClr val="5A4D5A"/>
                </a:solidFill>
              </a:rPr>
              <a:t> </a:t>
            </a:r>
            <a:r>
              <a:rPr sz="4400" spc="5" dirty="0">
                <a:solidFill>
                  <a:srgbClr val="5A4D5A"/>
                </a:solidFill>
              </a:rPr>
              <a:t>Population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1525016" y="2276331"/>
            <a:ext cx="7167880" cy="2106930"/>
          </a:xfrm>
          <a:prstGeom prst="rect">
            <a:avLst/>
          </a:prstGeom>
        </p:spPr>
        <p:txBody>
          <a:bodyPr vert="horz" wrap="square" lIns="0" tIns="167005" rIns="0" bIns="0" rtlCol="0">
            <a:spAutoFit/>
          </a:bodyPr>
          <a:lstStyle/>
          <a:p>
            <a:pPr marL="332740" indent="-320040">
              <a:lnSpc>
                <a:spcPct val="100000"/>
              </a:lnSpc>
              <a:spcBef>
                <a:spcPts val="1315"/>
              </a:spcBef>
              <a:buFont typeface="Arial"/>
              <a:buChar char="•"/>
              <a:tabLst>
                <a:tab pos="332105" algn="l"/>
                <a:tab pos="332740" algn="l"/>
              </a:tabLst>
            </a:pPr>
            <a:r>
              <a:rPr sz="2400" spc="-15" dirty="0">
                <a:solidFill>
                  <a:srgbClr val="5A4D5A"/>
                </a:solidFill>
                <a:latin typeface="Carlito"/>
                <a:cs typeface="Carlito"/>
              </a:rPr>
              <a:t>Population </a:t>
            </a:r>
            <a:r>
              <a:rPr sz="2400" spc="-10" dirty="0">
                <a:solidFill>
                  <a:srgbClr val="5A4D5A"/>
                </a:solidFill>
                <a:latin typeface="Carlito"/>
                <a:cs typeface="Carlito"/>
              </a:rPr>
              <a:t>Growth </a:t>
            </a:r>
            <a:r>
              <a:rPr sz="2400" dirty="0">
                <a:solidFill>
                  <a:srgbClr val="5A4D5A"/>
                </a:solidFill>
                <a:latin typeface="Carlito"/>
                <a:cs typeface="Carlito"/>
              </a:rPr>
              <a:t>and </a:t>
            </a:r>
            <a:r>
              <a:rPr sz="2400" spc="-15" dirty="0">
                <a:solidFill>
                  <a:srgbClr val="5A4D5A"/>
                </a:solidFill>
                <a:latin typeface="Carlito"/>
                <a:cs typeface="Carlito"/>
              </a:rPr>
              <a:t>Rate </a:t>
            </a:r>
            <a:r>
              <a:rPr sz="2400" spc="-5" dirty="0">
                <a:solidFill>
                  <a:srgbClr val="5A4D5A"/>
                </a:solidFill>
                <a:latin typeface="Carlito"/>
                <a:cs typeface="Carlito"/>
              </a:rPr>
              <a:t>of </a:t>
            </a:r>
            <a:r>
              <a:rPr sz="2400" spc="-10" dirty="0">
                <a:solidFill>
                  <a:srgbClr val="5A4D5A"/>
                </a:solidFill>
                <a:latin typeface="Carlito"/>
                <a:cs typeface="Carlito"/>
              </a:rPr>
              <a:t>saving </a:t>
            </a:r>
            <a:r>
              <a:rPr sz="2400" dirty="0">
                <a:solidFill>
                  <a:srgbClr val="5A4D5A"/>
                </a:solidFill>
                <a:latin typeface="Carlito"/>
                <a:cs typeface="Carlito"/>
              </a:rPr>
              <a:t>and</a:t>
            </a:r>
            <a:r>
              <a:rPr sz="2400" spc="15" dirty="0">
                <a:solidFill>
                  <a:srgbClr val="5A4D5A"/>
                </a:solidFill>
                <a:latin typeface="Carlito"/>
                <a:cs typeface="Carlito"/>
              </a:rPr>
              <a:t> </a:t>
            </a:r>
            <a:r>
              <a:rPr sz="2400" spc="-15" dirty="0">
                <a:solidFill>
                  <a:srgbClr val="5A4D5A"/>
                </a:solidFill>
                <a:latin typeface="Carlito"/>
                <a:cs typeface="Carlito"/>
              </a:rPr>
              <a:t>Investment</a:t>
            </a:r>
            <a:endParaRPr sz="2400">
              <a:latin typeface="Carlito"/>
              <a:cs typeface="Carlito"/>
            </a:endParaRPr>
          </a:p>
          <a:p>
            <a:pPr marL="332740" indent="-320040">
              <a:lnSpc>
                <a:spcPct val="100000"/>
              </a:lnSpc>
              <a:spcBef>
                <a:spcPts val="1215"/>
              </a:spcBef>
              <a:buFont typeface="Arial"/>
              <a:buChar char="•"/>
              <a:tabLst>
                <a:tab pos="332105" algn="l"/>
                <a:tab pos="332740" algn="l"/>
              </a:tabLst>
            </a:pPr>
            <a:r>
              <a:rPr sz="2400" spc="-10" dirty="0">
                <a:solidFill>
                  <a:srgbClr val="5A4D5A"/>
                </a:solidFill>
                <a:latin typeface="Carlito"/>
                <a:cs typeface="Carlito"/>
              </a:rPr>
              <a:t>Investible Resources </a:t>
            </a:r>
            <a:r>
              <a:rPr sz="2400" dirty="0">
                <a:solidFill>
                  <a:srgbClr val="5A4D5A"/>
                </a:solidFill>
                <a:latin typeface="Carlito"/>
                <a:cs typeface="Carlito"/>
              </a:rPr>
              <a:t>And Raising </a:t>
            </a:r>
            <a:r>
              <a:rPr sz="2400" spc="-5" dirty="0">
                <a:solidFill>
                  <a:srgbClr val="5A4D5A"/>
                </a:solidFill>
                <a:latin typeface="Carlito"/>
                <a:cs typeface="Carlito"/>
              </a:rPr>
              <a:t>per </a:t>
            </a:r>
            <a:r>
              <a:rPr sz="2400" spc="-10" dirty="0">
                <a:solidFill>
                  <a:srgbClr val="5A4D5A"/>
                </a:solidFill>
                <a:latin typeface="Carlito"/>
                <a:cs typeface="Carlito"/>
              </a:rPr>
              <a:t>capital</a:t>
            </a:r>
            <a:r>
              <a:rPr sz="2400" spc="-65" dirty="0">
                <a:solidFill>
                  <a:srgbClr val="5A4D5A"/>
                </a:solidFill>
                <a:latin typeface="Carlito"/>
                <a:cs typeface="Carlito"/>
              </a:rPr>
              <a:t> </a:t>
            </a:r>
            <a:r>
              <a:rPr sz="2400" spc="-10" dirty="0">
                <a:solidFill>
                  <a:srgbClr val="5A4D5A"/>
                </a:solidFill>
                <a:latin typeface="Carlito"/>
                <a:cs typeface="Carlito"/>
              </a:rPr>
              <a:t>Income</a:t>
            </a:r>
            <a:endParaRPr sz="2400">
              <a:latin typeface="Carlito"/>
              <a:cs typeface="Carlito"/>
            </a:endParaRPr>
          </a:p>
          <a:p>
            <a:pPr marL="332740" indent="-320040">
              <a:lnSpc>
                <a:spcPct val="100000"/>
              </a:lnSpc>
              <a:spcBef>
                <a:spcPts val="1225"/>
              </a:spcBef>
              <a:buFont typeface="Arial"/>
              <a:buChar char="•"/>
              <a:tabLst>
                <a:tab pos="332105" algn="l"/>
                <a:tab pos="332740" algn="l"/>
              </a:tabLst>
            </a:pPr>
            <a:r>
              <a:rPr sz="2400" spc="-15" dirty="0">
                <a:solidFill>
                  <a:srgbClr val="5A4D5A"/>
                </a:solidFill>
                <a:latin typeface="Carlito"/>
                <a:cs typeface="Carlito"/>
              </a:rPr>
              <a:t>Population </a:t>
            </a:r>
            <a:r>
              <a:rPr sz="2400" spc="-10" dirty="0">
                <a:solidFill>
                  <a:srgbClr val="5A4D5A"/>
                </a:solidFill>
                <a:latin typeface="Carlito"/>
                <a:cs typeface="Carlito"/>
              </a:rPr>
              <a:t>Growth </a:t>
            </a:r>
            <a:r>
              <a:rPr sz="2400" dirty="0">
                <a:solidFill>
                  <a:srgbClr val="5A4D5A"/>
                </a:solidFill>
                <a:latin typeface="Carlito"/>
                <a:cs typeface="Carlito"/>
              </a:rPr>
              <a:t>and </a:t>
            </a:r>
            <a:r>
              <a:rPr sz="2400" spc="-15" dirty="0">
                <a:solidFill>
                  <a:srgbClr val="5A4D5A"/>
                </a:solidFill>
                <a:latin typeface="Carlito"/>
                <a:cs typeface="Carlito"/>
              </a:rPr>
              <a:t>Marketed </a:t>
            </a:r>
            <a:r>
              <a:rPr sz="2400" spc="-5" dirty="0">
                <a:solidFill>
                  <a:srgbClr val="5A4D5A"/>
                </a:solidFill>
                <a:latin typeface="Carlito"/>
                <a:cs typeface="Carlito"/>
              </a:rPr>
              <a:t>Surplus of </a:t>
            </a:r>
            <a:r>
              <a:rPr sz="2400" spc="-15" dirty="0">
                <a:solidFill>
                  <a:srgbClr val="5A4D5A"/>
                </a:solidFill>
                <a:latin typeface="Carlito"/>
                <a:cs typeface="Carlito"/>
              </a:rPr>
              <a:t>Food</a:t>
            </a:r>
            <a:r>
              <a:rPr sz="2400" spc="-20" dirty="0">
                <a:solidFill>
                  <a:srgbClr val="5A4D5A"/>
                </a:solidFill>
                <a:latin typeface="Carlito"/>
                <a:cs typeface="Carlito"/>
              </a:rPr>
              <a:t> </a:t>
            </a:r>
            <a:r>
              <a:rPr sz="2400" spc="-10" dirty="0">
                <a:solidFill>
                  <a:srgbClr val="5A4D5A"/>
                </a:solidFill>
                <a:latin typeface="Carlito"/>
                <a:cs typeface="Carlito"/>
              </a:rPr>
              <a:t>grain</a:t>
            </a:r>
            <a:endParaRPr sz="2400">
              <a:latin typeface="Carlito"/>
              <a:cs typeface="Carlito"/>
            </a:endParaRPr>
          </a:p>
          <a:p>
            <a:pPr marL="332740" indent="-320040">
              <a:lnSpc>
                <a:spcPct val="100000"/>
              </a:lnSpc>
              <a:spcBef>
                <a:spcPts val="1210"/>
              </a:spcBef>
              <a:buFont typeface="Arial"/>
              <a:buChar char="•"/>
              <a:tabLst>
                <a:tab pos="332105" algn="l"/>
                <a:tab pos="332740" algn="l"/>
              </a:tabLst>
            </a:pPr>
            <a:r>
              <a:rPr sz="2400" spc="-10" dirty="0">
                <a:solidFill>
                  <a:srgbClr val="5A4D5A"/>
                </a:solidFill>
                <a:latin typeface="Carlito"/>
                <a:cs typeface="Carlito"/>
              </a:rPr>
              <a:t>Unproductive</a:t>
            </a:r>
            <a:r>
              <a:rPr sz="2400" spc="-5" dirty="0">
                <a:solidFill>
                  <a:srgbClr val="5A4D5A"/>
                </a:solidFill>
                <a:latin typeface="Carlito"/>
                <a:cs typeface="Carlito"/>
              </a:rPr>
              <a:t> </a:t>
            </a:r>
            <a:r>
              <a:rPr sz="2400" spc="-15" dirty="0">
                <a:solidFill>
                  <a:srgbClr val="5A4D5A"/>
                </a:solidFill>
                <a:latin typeface="Carlito"/>
                <a:cs typeface="Carlito"/>
              </a:rPr>
              <a:t>Investment</a:t>
            </a:r>
            <a:endParaRPr sz="24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85948" y="585927"/>
            <a:ext cx="437769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-5" dirty="0">
                <a:solidFill>
                  <a:srgbClr val="5A4D5A"/>
                </a:solidFill>
              </a:rPr>
              <a:t>India</a:t>
            </a:r>
            <a:r>
              <a:rPr sz="4400" spc="-55" dirty="0">
                <a:solidFill>
                  <a:srgbClr val="5A4D5A"/>
                </a:solidFill>
              </a:rPr>
              <a:t> </a:t>
            </a:r>
            <a:r>
              <a:rPr sz="4400" dirty="0">
                <a:solidFill>
                  <a:srgbClr val="5A4D5A"/>
                </a:solidFill>
              </a:rPr>
              <a:t>Population</a:t>
            </a:r>
            <a:endParaRPr sz="4400"/>
          </a:p>
        </p:txBody>
      </p:sp>
      <p:sp>
        <p:nvSpPr>
          <p:cNvPr id="3" name="object 3"/>
          <p:cNvSpPr/>
          <p:nvPr/>
        </p:nvSpPr>
        <p:spPr>
          <a:xfrm>
            <a:off x="655319" y="2129027"/>
            <a:ext cx="11436096" cy="4572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85948" y="585927"/>
            <a:ext cx="288353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-5" dirty="0">
                <a:solidFill>
                  <a:srgbClr val="5A4D5A"/>
                </a:solidFill>
              </a:rPr>
              <a:t>Corruption</a:t>
            </a:r>
            <a:endParaRPr sz="4400"/>
          </a:p>
        </p:txBody>
      </p:sp>
      <p:sp>
        <p:nvSpPr>
          <p:cNvPr id="3" name="object 3"/>
          <p:cNvSpPr/>
          <p:nvPr/>
        </p:nvSpPr>
        <p:spPr>
          <a:xfrm>
            <a:off x="7232904" y="1027175"/>
            <a:ext cx="4477511" cy="404926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848969" y="2361057"/>
            <a:ext cx="5979795" cy="29521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latin typeface="Carlito"/>
                <a:cs typeface="Carlito"/>
              </a:rPr>
              <a:t>Corruption </a:t>
            </a:r>
            <a:r>
              <a:rPr sz="2400" dirty="0">
                <a:latin typeface="Carlito"/>
                <a:cs typeface="Carlito"/>
              </a:rPr>
              <a:t>in the Indian </a:t>
            </a:r>
            <a:r>
              <a:rPr sz="2400" spc="-5" dirty="0">
                <a:latin typeface="Carlito"/>
                <a:cs typeface="Carlito"/>
              </a:rPr>
              <a:t>society has </a:t>
            </a:r>
            <a:r>
              <a:rPr sz="2400" spc="-15" dirty="0">
                <a:latin typeface="Carlito"/>
                <a:cs typeface="Carlito"/>
              </a:rPr>
              <a:t>prevailed  from </a:t>
            </a:r>
            <a:r>
              <a:rPr sz="2400" dirty="0">
                <a:latin typeface="Carlito"/>
                <a:cs typeface="Carlito"/>
              </a:rPr>
              <a:t>time immemorial in </a:t>
            </a:r>
            <a:r>
              <a:rPr sz="2400" spc="-10" dirty="0">
                <a:latin typeface="Carlito"/>
                <a:cs typeface="Carlito"/>
              </a:rPr>
              <a:t>one </a:t>
            </a:r>
            <a:r>
              <a:rPr sz="2400" spc="-20" dirty="0">
                <a:latin typeface="Carlito"/>
                <a:cs typeface="Carlito"/>
              </a:rPr>
              <a:t>form </a:t>
            </a:r>
            <a:r>
              <a:rPr sz="2400" spc="-10" dirty="0">
                <a:latin typeface="Carlito"/>
                <a:cs typeface="Carlito"/>
              </a:rPr>
              <a:t>or </a:t>
            </a:r>
            <a:r>
              <a:rPr sz="2400" dirty="0">
                <a:latin typeface="Carlito"/>
                <a:cs typeface="Carlito"/>
              </a:rPr>
              <a:t>the  </a:t>
            </a:r>
            <a:r>
              <a:rPr sz="2400" spc="-45" dirty="0">
                <a:latin typeface="Carlito"/>
                <a:cs typeface="Carlito"/>
              </a:rPr>
              <a:t>other.</a:t>
            </a:r>
            <a:endParaRPr sz="2400">
              <a:latin typeface="Carlito"/>
              <a:cs typeface="Carlito"/>
            </a:endParaRPr>
          </a:p>
          <a:p>
            <a:pPr marL="355600" marR="889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latin typeface="Carlito"/>
                <a:cs typeface="Carlito"/>
              </a:rPr>
              <a:t>CBI has </a:t>
            </a:r>
            <a:r>
              <a:rPr sz="2400" spc="-15" dirty="0">
                <a:latin typeface="Carlito"/>
                <a:cs typeface="Carlito"/>
              </a:rPr>
              <a:t>registered over </a:t>
            </a:r>
            <a:r>
              <a:rPr sz="2400" spc="-5" dirty="0">
                <a:latin typeface="Carlito"/>
                <a:cs typeface="Carlito"/>
              </a:rPr>
              <a:t>1,450 cases of alleged  </a:t>
            </a:r>
            <a:r>
              <a:rPr sz="2400" spc="-10" dirty="0">
                <a:latin typeface="Carlito"/>
                <a:cs typeface="Carlito"/>
              </a:rPr>
              <a:t>corruption </a:t>
            </a:r>
            <a:r>
              <a:rPr sz="2400" spc="-5" dirty="0">
                <a:latin typeface="Carlito"/>
                <a:cs typeface="Carlito"/>
              </a:rPr>
              <a:t>during </a:t>
            </a:r>
            <a:r>
              <a:rPr sz="2400" dirty="0">
                <a:latin typeface="Carlito"/>
                <a:cs typeface="Carlito"/>
              </a:rPr>
              <a:t>the </a:t>
            </a:r>
            <a:r>
              <a:rPr sz="2400" spc="-10" dirty="0">
                <a:latin typeface="Carlito"/>
                <a:cs typeface="Carlito"/>
              </a:rPr>
              <a:t>years </a:t>
            </a:r>
            <a:r>
              <a:rPr sz="2400" spc="-5" dirty="0">
                <a:latin typeface="Carlito"/>
                <a:cs typeface="Carlito"/>
              </a:rPr>
              <a:t>2010, 2011 </a:t>
            </a:r>
            <a:r>
              <a:rPr sz="2400" dirty="0">
                <a:latin typeface="Carlito"/>
                <a:cs typeface="Carlito"/>
              </a:rPr>
              <a:t>and  </a:t>
            </a:r>
            <a:r>
              <a:rPr sz="2400" spc="-5" dirty="0">
                <a:latin typeface="Carlito"/>
                <a:cs typeface="Carlito"/>
              </a:rPr>
              <a:t>2012 (till </a:t>
            </a:r>
            <a:r>
              <a:rPr sz="2400" spc="-10" dirty="0">
                <a:latin typeface="Carlito"/>
                <a:cs typeface="Carlito"/>
              </a:rPr>
              <a:t>March </a:t>
            </a:r>
            <a:r>
              <a:rPr sz="2400" spc="-5" dirty="0">
                <a:latin typeface="Carlito"/>
                <a:cs typeface="Carlito"/>
              </a:rPr>
              <a:t>31, 2012), </a:t>
            </a:r>
            <a:r>
              <a:rPr sz="2400" dirty="0">
                <a:latin typeface="Carlito"/>
                <a:cs typeface="Carlito"/>
              </a:rPr>
              <a:t>it </a:t>
            </a:r>
            <a:r>
              <a:rPr sz="2400" spc="-5" dirty="0">
                <a:latin typeface="Carlito"/>
                <a:cs typeface="Carlito"/>
              </a:rPr>
              <a:t>has </a:t>
            </a:r>
            <a:r>
              <a:rPr sz="2400" spc="-15" dirty="0">
                <a:latin typeface="Carlito"/>
                <a:cs typeface="Carlito"/>
              </a:rPr>
              <a:t>registered  </a:t>
            </a:r>
            <a:r>
              <a:rPr sz="2400" spc="-5" dirty="0">
                <a:latin typeface="Carlito"/>
                <a:cs typeface="Carlito"/>
              </a:rPr>
              <a:t>1,451 cases under </a:t>
            </a:r>
            <a:r>
              <a:rPr sz="2400" dirty="0">
                <a:latin typeface="Carlito"/>
                <a:cs typeface="Carlito"/>
              </a:rPr>
              <a:t>the </a:t>
            </a:r>
            <a:r>
              <a:rPr sz="2400" spc="-10" dirty="0">
                <a:latin typeface="Carlito"/>
                <a:cs typeface="Carlito"/>
              </a:rPr>
              <a:t>prevention </a:t>
            </a:r>
            <a:r>
              <a:rPr sz="2400" spc="-5" dirty="0">
                <a:latin typeface="Carlito"/>
                <a:cs typeface="Carlito"/>
              </a:rPr>
              <a:t>of  Corruption </a:t>
            </a:r>
            <a:r>
              <a:rPr sz="2400" dirty="0">
                <a:latin typeface="Carlito"/>
                <a:cs typeface="Carlito"/>
              </a:rPr>
              <a:t>Act,</a:t>
            </a:r>
            <a:r>
              <a:rPr sz="2400" spc="-35" dirty="0">
                <a:latin typeface="Carlito"/>
                <a:cs typeface="Carlito"/>
              </a:rPr>
              <a:t> </a:t>
            </a:r>
            <a:r>
              <a:rPr sz="2400" spc="-5" dirty="0">
                <a:latin typeface="Carlito"/>
                <a:cs typeface="Carlito"/>
              </a:rPr>
              <a:t>1988.</a:t>
            </a:r>
            <a:endParaRPr sz="24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</TotalTime>
  <Words>663</Words>
  <Application>Microsoft Office PowerPoint</Application>
  <PresentationFormat>Custom</PresentationFormat>
  <Paragraphs>100</Paragraphs>
  <Slides>29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Office Theme</vt:lpstr>
      <vt:lpstr>Problem &amp;  Challenges of  Indian  Economy</vt:lpstr>
      <vt:lpstr>Problem</vt:lpstr>
      <vt:lpstr>1. Inflation</vt:lpstr>
      <vt:lpstr>Impact of Inflection</vt:lpstr>
      <vt:lpstr>Causes of Inflation</vt:lpstr>
      <vt:lpstr>Population Growth</vt:lpstr>
      <vt:lpstr>Impact of Population</vt:lpstr>
      <vt:lpstr>India Population</vt:lpstr>
      <vt:lpstr>Corruption</vt:lpstr>
      <vt:lpstr>Impact of Corruption</vt:lpstr>
      <vt:lpstr>India corruption Rate</vt:lpstr>
      <vt:lpstr>Poverty</vt:lpstr>
      <vt:lpstr>Impact of Poverty</vt:lpstr>
      <vt:lpstr>Poverty reduction</vt:lpstr>
      <vt:lpstr>Unemployment</vt:lpstr>
      <vt:lpstr>Impact of Unemployment</vt:lpstr>
      <vt:lpstr>Unemployment Rate</vt:lpstr>
      <vt:lpstr>Economic Growth</vt:lpstr>
      <vt:lpstr>Impact of Economic Growth</vt:lpstr>
      <vt:lpstr>Economic Growth</vt:lpstr>
      <vt:lpstr>Inefficient agriculture</vt:lpstr>
      <vt:lpstr>Impact of Inefficient Agriculture</vt:lpstr>
      <vt:lpstr>Agriculture</vt:lpstr>
      <vt:lpstr>Income Inequality</vt:lpstr>
      <vt:lpstr>Impact of Income Inequality</vt:lpstr>
      <vt:lpstr>Literacy Rate</vt:lpstr>
      <vt:lpstr>Impact of Literacy</vt:lpstr>
      <vt:lpstr>Literacy Rate</vt:lpstr>
      <vt:lpstr>Slide 29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Problem &amp;  Challenges of  Indian  Economy</dc:title>
  <cp:lastModifiedBy>sangeeta jain</cp:lastModifiedBy>
  <cp:revision>4</cp:revision>
  <dcterms:created xsi:type="dcterms:W3CDTF">2020-07-29T06:57:03Z</dcterms:created>
  <dcterms:modified xsi:type="dcterms:W3CDTF">2020-12-28T06:34:36Z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2016-04-18T00:00:00Z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2020-07-29T00:00:00Z</vt:filetime>
  </property>
</Properties>
</file>