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56"/>
  </p:notesMasterIdLst>
  <p:sldIdLst>
    <p:sldId id="256" r:id="rId2"/>
    <p:sldId id="259" r:id="rId3"/>
    <p:sldId id="260" r:id="rId4"/>
    <p:sldId id="268" r:id="rId5"/>
    <p:sldId id="269" r:id="rId6"/>
    <p:sldId id="270" r:id="rId7"/>
    <p:sldId id="271"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 id="290" r:id="rId26"/>
    <p:sldId id="291" r:id="rId27"/>
    <p:sldId id="292" r:id="rId28"/>
    <p:sldId id="293" r:id="rId29"/>
    <p:sldId id="294" r:id="rId30"/>
    <p:sldId id="296" r:id="rId31"/>
    <p:sldId id="297" r:id="rId32"/>
    <p:sldId id="298" r:id="rId33"/>
    <p:sldId id="299" r:id="rId34"/>
    <p:sldId id="300" r:id="rId35"/>
    <p:sldId id="301" r:id="rId36"/>
    <p:sldId id="303" r:id="rId37"/>
    <p:sldId id="258" r:id="rId38"/>
    <p:sldId id="304" r:id="rId39"/>
    <p:sldId id="265" r:id="rId40"/>
    <p:sldId id="305" r:id="rId41"/>
    <p:sldId id="261" r:id="rId42"/>
    <p:sldId id="262" r:id="rId43"/>
    <p:sldId id="263" r:id="rId44"/>
    <p:sldId id="264" r:id="rId45"/>
    <p:sldId id="306" r:id="rId46"/>
    <p:sldId id="307" r:id="rId47"/>
    <p:sldId id="308" r:id="rId48"/>
    <p:sldId id="309" r:id="rId49"/>
    <p:sldId id="310" r:id="rId50"/>
    <p:sldId id="311" r:id="rId51"/>
    <p:sldId id="312" r:id="rId52"/>
    <p:sldId id="313" r:id="rId53"/>
    <p:sldId id="314" r:id="rId54"/>
    <p:sldId id="272"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8" d="100"/>
          <a:sy n="58" d="100"/>
        </p:scale>
        <p:origin x="1448" y="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5C3777-D755-4F2B-B0A6-608224AADE67}" type="datetimeFigureOut">
              <a:rPr lang="en-IN" smtClean="0"/>
              <a:t>06-01-2022</a:t>
            </a:fld>
            <a:endParaRPr lang="en-I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981204-05B2-49AC-A400-1A77CE69AFD8}" type="slidenum">
              <a:rPr lang="en-IN" smtClean="0"/>
              <a:t>‹#›</a:t>
            </a:fld>
            <a:endParaRPr lang="en-IN"/>
          </a:p>
        </p:txBody>
      </p:sp>
    </p:spTree>
    <p:extLst>
      <p:ext uri="{BB962C8B-B14F-4D97-AF65-F5344CB8AC3E}">
        <p14:creationId xmlns:p14="http://schemas.microsoft.com/office/powerpoint/2010/main" val="500250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FD981204-05B2-49AC-A400-1A77CE69AFD8}" type="slidenum">
              <a:rPr lang="en-IN" smtClean="0"/>
              <a:t>36</a:t>
            </a:fld>
            <a:endParaRPr lang="en-IN"/>
          </a:p>
        </p:txBody>
      </p:sp>
    </p:spTree>
    <p:extLst>
      <p:ext uri="{BB962C8B-B14F-4D97-AF65-F5344CB8AC3E}">
        <p14:creationId xmlns:p14="http://schemas.microsoft.com/office/powerpoint/2010/main" val="983089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5AD380FC-10FA-4AA0-8278-1A23DE496510}" type="datetimeFigureOut">
              <a:rPr lang="en-US" smtClean="0"/>
              <a:pPr/>
              <a:t>1/6/2022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F3119E3F-20BD-4A9A-BE7C-8C5E7158F931}"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AD380FC-10FA-4AA0-8278-1A23DE496510}" type="datetimeFigureOut">
              <a:rPr lang="en-US" smtClean="0"/>
              <a:pPr/>
              <a:t>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119E3F-20BD-4A9A-BE7C-8C5E7158F93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AD380FC-10FA-4AA0-8278-1A23DE496510}" type="datetimeFigureOut">
              <a:rPr lang="en-US" smtClean="0"/>
              <a:pPr/>
              <a:t>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119E3F-20BD-4A9A-BE7C-8C5E7158F93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5AD380FC-10FA-4AA0-8278-1A23DE496510}" type="datetimeFigureOut">
              <a:rPr lang="en-US" smtClean="0"/>
              <a:pPr/>
              <a:t>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119E3F-20BD-4A9A-BE7C-8C5E7158F931}"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5AD380FC-10FA-4AA0-8278-1A23DE496510}" type="datetimeFigureOut">
              <a:rPr lang="en-US" smtClean="0"/>
              <a:pPr/>
              <a:t>1/6/2022</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F3119E3F-20BD-4A9A-BE7C-8C5E7158F93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5AD380FC-10FA-4AA0-8278-1A23DE496510}" type="datetimeFigureOut">
              <a:rPr lang="en-US" smtClean="0"/>
              <a:pPr/>
              <a:t>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119E3F-20BD-4A9A-BE7C-8C5E7158F931}"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5AD380FC-10FA-4AA0-8278-1A23DE496510}" type="datetimeFigureOut">
              <a:rPr lang="en-US" smtClean="0"/>
              <a:pPr/>
              <a:t>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119E3F-20BD-4A9A-BE7C-8C5E7158F931}"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5AD380FC-10FA-4AA0-8278-1A23DE496510}" type="datetimeFigureOut">
              <a:rPr lang="en-US" smtClean="0"/>
              <a:pPr/>
              <a:t>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119E3F-20BD-4A9A-BE7C-8C5E7158F93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D380FC-10FA-4AA0-8278-1A23DE496510}" type="datetimeFigureOut">
              <a:rPr lang="en-US" smtClean="0"/>
              <a:pPr/>
              <a:t>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119E3F-20BD-4A9A-BE7C-8C5E7158F93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5AD380FC-10FA-4AA0-8278-1A23DE496510}" type="datetimeFigureOut">
              <a:rPr lang="en-US" smtClean="0"/>
              <a:pPr/>
              <a:t>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119E3F-20BD-4A9A-BE7C-8C5E7158F931}"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5AD380FC-10FA-4AA0-8278-1A23DE496510}" type="datetimeFigureOut">
              <a:rPr lang="en-US" smtClean="0"/>
              <a:pPr/>
              <a:t>1/6/2022</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F3119E3F-20BD-4A9A-BE7C-8C5E7158F931}"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5AD380FC-10FA-4AA0-8278-1A23DE496510}" type="datetimeFigureOut">
              <a:rPr lang="en-US" smtClean="0"/>
              <a:pPr/>
              <a:t>1/6/2022</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F3119E3F-20BD-4A9A-BE7C-8C5E7158F93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png"/></Relationships>
</file>

<file path=ppt/slides/_rels/slide3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40480"/>
            <a:ext cx="6400800" cy="369332"/>
          </a:xfrm>
        </p:spPr>
        <p:txBody>
          <a:bodyPr>
            <a:normAutofit fontScale="85000" lnSpcReduction="20000"/>
          </a:bodyPr>
          <a:lstStyle/>
          <a:p>
            <a:pPr algn="r"/>
            <a:r>
              <a:rPr lang="en-US" sz="2400" dirty="0"/>
              <a:t>Dr. </a:t>
            </a:r>
            <a:r>
              <a:rPr lang="en-US" sz="2400" dirty="0" err="1"/>
              <a:t>Sangeeta</a:t>
            </a:r>
            <a:r>
              <a:rPr lang="en-US" sz="2400" dirty="0"/>
              <a:t> Jain</a:t>
            </a:r>
          </a:p>
        </p:txBody>
      </p:sp>
      <p:sp>
        <p:nvSpPr>
          <p:cNvPr id="2" name="Title 1"/>
          <p:cNvSpPr>
            <a:spLocks noGrp="1"/>
          </p:cNvSpPr>
          <p:nvPr>
            <p:ph type="ctrTitle"/>
          </p:nvPr>
        </p:nvSpPr>
        <p:spPr>
          <a:xfrm>
            <a:off x="685800" y="2125980"/>
            <a:ext cx="7772400" cy="677108"/>
          </a:xfrm>
        </p:spPr>
        <p:txBody>
          <a:bodyPr>
            <a:normAutofit fontScale="90000"/>
          </a:bodyPr>
          <a:lstStyle/>
          <a:p>
            <a:pPr algn="ctr"/>
            <a:r>
              <a:rPr lang="en-US" sz="4400" dirty="0"/>
              <a:t>INDUSTRIAL POLICY INDIA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92899" y="838325"/>
            <a:ext cx="8698701" cy="833755"/>
          </a:xfrm>
          <a:custGeom>
            <a:avLst/>
            <a:gdLst/>
            <a:ahLst/>
            <a:cxnLst/>
            <a:rect l="l" t="t" r="r" b="b"/>
            <a:pathLst>
              <a:path w="5890895" h="881380">
                <a:moveTo>
                  <a:pt x="5890768" y="0"/>
                </a:moveTo>
                <a:lnTo>
                  <a:pt x="440563" y="0"/>
                </a:lnTo>
                <a:lnTo>
                  <a:pt x="0" y="440563"/>
                </a:lnTo>
                <a:lnTo>
                  <a:pt x="440563" y="880999"/>
                </a:lnTo>
                <a:lnTo>
                  <a:pt x="5890768" y="880999"/>
                </a:lnTo>
                <a:lnTo>
                  <a:pt x="5890768" y="0"/>
                </a:lnTo>
                <a:close/>
              </a:path>
            </a:pathLst>
          </a:custGeom>
          <a:solidFill>
            <a:srgbClr val="4F81BC"/>
          </a:solidFill>
        </p:spPr>
        <p:txBody>
          <a:bodyPr wrap="square" lIns="0" tIns="0" rIns="0" bIns="0" rtlCol="0"/>
          <a:lstStyle/>
          <a:p>
            <a:endParaRPr sz="2000"/>
          </a:p>
        </p:txBody>
      </p:sp>
      <p:sp>
        <p:nvSpPr>
          <p:cNvPr id="4" name="object 4"/>
          <p:cNvSpPr/>
          <p:nvPr/>
        </p:nvSpPr>
        <p:spPr>
          <a:xfrm>
            <a:off x="292899" y="838325"/>
            <a:ext cx="8698701" cy="833755"/>
          </a:xfrm>
          <a:custGeom>
            <a:avLst/>
            <a:gdLst/>
            <a:ahLst/>
            <a:cxnLst/>
            <a:rect l="l" t="t" r="r" b="b"/>
            <a:pathLst>
              <a:path w="5890895" h="881380">
                <a:moveTo>
                  <a:pt x="5890768" y="880999"/>
                </a:moveTo>
                <a:lnTo>
                  <a:pt x="440563" y="880999"/>
                </a:lnTo>
                <a:lnTo>
                  <a:pt x="0" y="440563"/>
                </a:lnTo>
                <a:lnTo>
                  <a:pt x="440563" y="0"/>
                </a:lnTo>
                <a:lnTo>
                  <a:pt x="5890768" y="0"/>
                </a:lnTo>
                <a:lnTo>
                  <a:pt x="5890768" y="880999"/>
                </a:lnTo>
                <a:close/>
              </a:path>
            </a:pathLst>
          </a:custGeom>
          <a:ln w="25400">
            <a:solidFill>
              <a:srgbClr val="FFFFFF"/>
            </a:solidFill>
          </a:ln>
        </p:spPr>
        <p:txBody>
          <a:bodyPr wrap="square" lIns="0" tIns="0" rIns="0" bIns="0" rtlCol="0"/>
          <a:lstStyle/>
          <a:p>
            <a:endParaRPr sz="2000"/>
          </a:p>
        </p:txBody>
      </p:sp>
      <p:sp>
        <p:nvSpPr>
          <p:cNvPr id="5" name="object 5"/>
          <p:cNvSpPr txBox="1"/>
          <p:nvPr/>
        </p:nvSpPr>
        <p:spPr>
          <a:xfrm>
            <a:off x="2646822" y="1071183"/>
            <a:ext cx="4737075" cy="320601"/>
          </a:xfrm>
          <a:prstGeom prst="rect">
            <a:avLst/>
          </a:prstGeom>
        </p:spPr>
        <p:txBody>
          <a:bodyPr vert="horz" wrap="square" lIns="0" tIns="12700" rIns="0" bIns="0" rtlCol="0">
            <a:spAutoFit/>
          </a:bodyPr>
          <a:lstStyle/>
          <a:p>
            <a:pPr marL="12700">
              <a:lnSpc>
                <a:spcPct val="100000"/>
              </a:lnSpc>
              <a:spcBef>
                <a:spcPts val="100"/>
              </a:spcBef>
            </a:pPr>
            <a:r>
              <a:rPr sz="2000" spc="-10" dirty="0">
                <a:solidFill>
                  <a:srgbClr val="FFFFFF"/>
                </a:solidFill>
                <a:latin typeface="Calibri"/>
                <a:cs typeface="Calibri"/>
              </a:rPr>
              <a:t>Correction </a:t>
            </a:r>
            <a:r>
              <a:rPr sz="2000" spc="-5" dirty="0">
                <a:solidFill>
                  <a:srgbClr val="FFFFFF"/>
                </a:solidFill>
                <a:latin typeface="Calibri"/>
                <a:cs typeface="Calibri"/>
              </a:rPr>
              <a:t>of </a:t>
            </a:r>
            <a:r>
              <a:rPr sz="2000" spc="-10" dirty="0">
                <a:solidFill>
                  <a:srgbClr val="FFFFFF"/>
                </a:solidFill>
                <a:latin typeface="Calibri"/>
                <a:cs typeface="Calibri"/>
              </a:rPr>
              <a:t>regional</a:t>
            </a:r>
            <a:r>
              <a:rPr sz="2000" spc="25" dirty="0">
                <a:solidFill>
                  <a:srgbClr val="FFFFFF"/>
                </a:solidFill>
                <a:latin typeface="Calibri"/>
                <a:cs typeface="Calibri"/>
              </a:rPr>
              <a:t> </a:t>
            </a:r>
            <a:r>
              <a:rPr sz="2000" spc="-5" dirty="0">
                <a:solidFill>
                  <a:srgbClr val="FFFFFF"/>
                </a:solidFill>
                <a:latin typeface="Calibri"/>
                <a:cs typeface="Calibri"/>
              </a:rPr>
              <a:t>imbalances;</a:t>
            </a:r>
            <a:endParaRPr sz="2000">
              <a:latin typeface="Calibri"/>
              <a:cs typeface="Calibri"/>
            </a:endParaRPr>
          </a:p>
        </p:txBody>
      </p:sp>
      <p:sp>
        <p:nvSpPr>
          <p:cNvPr id="6" name="object 6"/>
          <p:cNvSpPr/>
          <p:nvPr/>
        </p:nvSpPr>
        <p:spPr>
          <a:xfrm>
            <a:off x="1295510" y="838305"/>
            <a:ext cx="1300914" cy="833395"/>
          </a:xfrm>
          <a:prstGeom prst="rect">
            <a:avLst/>
          </a:prstGeom>
          <a:blipFill>
            <a:blip r:embed="rId2" cstate="print"/>
            <a:stretch>
              <a:fillRect/>
            </a:stretch>
          </a:blipFill>
        </p:spPr>
        <p:txBody>
          <a:bodyPr wrap="square" lIns="0" tIns="0" rIns="0" bIns="0" rtlCol="0"/>
          <a:lstStyle/>
          <a:p>
            <a:endParaRPr sz="2000"/>
          </a:p>
        </p:txBody>
      </p:sp>
      <p:sp>
        <p:nvSpPr>
          <p:cNvPr id="7" name="object 7"/>
          <p:cNvSpPr/>
          <p:nvPr/>
        </p:nvSpPr>
        <p:spPr>
          <a:xfrm>
            <a:off x="1295400" y="838325"/>
            <a:ext cx="1301476" cy="833755"/>
          </a:xfrm>
          <a:custGeom>
            <a:avLst/>
            <a:gdLst/>
            <a:ahLst/>
            <a:cxnLst/>
            <a:rect l="l" t="t" r="r" b="b"/>
            <a:pathLst>
              <a:path w="881380" h="881380">
                <a:moveTo>
                  <a:pt x="0" y="440563"/>
                </a:moveTo>
                <a:lnTo>
                  <a:pt x="2584" y="392556"/>
                </a:lnTo>
                <a:lnTo>
                  <a:pt x="10160" y="346047"/>
                </a:lnTo>
                <a:lnTo>
                  <a:pt x="22457" y="301304"/>
                </a:lnTo>
                <a:lnTo>
                  <a:pt x="39207" y="258598"/>
                </a:lnTo>
                <a:lnTo>
                  <a:pt x="60141" y="218195"/>
                </a:lnTo>
                <a:lnTo>
                  <a:pt x="84990" y="180365"/>
                </a:lnTo>
                <a:lnTo>
                  <a:pt x="113485" y="145376"/>
                </a:lnTo>
                <a:lnTo>
                  <a:pt x="145357" y="113498"/>
                </a:lnTo>
                <a:lnTo>
                  <a:pt x="180337" y="84998"/>
                </a:lnTo>
                <a:lnTo>
                  <a:pt x="218157" y="60146"/>
                </a:lnTo>
                <a:lnTo>
                  <a:pt x="258548" y="39210"/>
                </a:lnTo>
                <a:lnTo>
                  <a:pt x="301239" y="22458"/>
                </a:lnTo>
                <a:lnTo>
                  <a:pt x="345964" y="10160"/>
                </a:lnTo>
                <a:lnTo>
                  <a:pt x="392452" y="2584"/>
                </a:lnTo>
                <a:lnTo>
                  <a:pt x="440435" y="0"/>
                </a:lnTo>
                <a:lnTo>
                  <a:pt x="488442" y="2584"/>
                </a:lnTo>
                <a:lnTo>
                  <a:pt x="534951" y="10160"/>
                </a:lnTo>
                <a:lnTo>
                  <a:pt x="579694" y="22458"/>
                </a:lnTo>
                <a:lnTo>
                  <a:pt x="622400" y="39210"/>
                </a:lnTo>
                <a:lnTo>
                  <a:pt x="662803" y="60146"/>
                </a:lnTo>
                <a:lnTo>
                  <a:pt x="700633" y="84998"/>
                </a:lnTo>
                <a:lnTo>
                  <a:pt x="735622" y="113498"/>
                </a:lnTo>
                <a:lnTo>
                  <a:pt x="767500" y="145376"/>
                </a:lnTo>
                <a:lnTo>
                  <a:pt x="796000" y="180365"/>
                </a:lnTo>
                <a:lnTo>
                  <a:pt x="820852" y="218195"/>
                </a:lnTo>
                <a:lnTo>
                  <a:pt x="841788" y="258598"/>
                </a:lnTo>
                <a:lnTo>
                  <a:pt x="858540" y="301304"/>
                </a:lnTo>
                <a:lnTo>
                  <a:pt x="870838" y="346047"/>
                </a:lnTo>
                <a:lnTo>
                  <a:pt x="878414" y="392556"/>
                </a:lnTo>
                <a:lnTo>
                  <a:pt x="880999" y="440563"/>
                </a:lnTo>
                <a:lnTo>
                  <a:pt x="878414" y="488546"/>
                </a:lnTo>
                <a:lnTo>
                  <a:pt x="870838" y="535034"/>
                </a:lnTo>
                <a:lnTo>
                  <a:pt x="858540" y="579759"/>
                </a:lnTo>
                <a:lnTo>
                  <a:pt x="841788" y="622450"/>
                </a:lnTo>
                <a:lnTo>
                  <a:pt x="820852" y="662841"/>
                </a:lnTo>
                <a:lnTo>
                  <a:pt x="796000" y="700661"/>
                </a:lnTo>
                <a:lnTo>
                  <a:pt x="767500" y="735641"/>
                </a:lnTo>
                <a:lnTo>
                  <a:pt x="735622" y="767513"/>
                </a:lnTo>
                <a:lnTo>
                  <a:pt x="700633" y="796008"/>
                </a:lnTo>
                <a:lnTo>
                  <a:pt x="662803" y="820857"/>
                </a:lnTo>
                <a:lnTo>
                  <a:pt x="622400" y="841791"/>
                </a:lnTo>
                <a:lnTo>
                  <a:pt x="579694" y="858541"/>
                </a:lnTo>
                <a:lnTo>
                  <a:pt x="534951" y="870838"/>
                </a:lnTo>
                <a:lnTo>
                  <a:pt x="488442" y="878414"/>
                </a:lnTo>
                <a:lnTo>
                  <a:pt x="440435" y="880999"/>
                </a:lnTo>
                <a:lnTo>
                  <a:pt x="392452" y="878414"/>
                </a:lnTo>
                <a:lnTo>
                  <a:pt x="345964" y="870838"/>
                </a:lnTo>
                <a:lnTo>
                  <a:pt x="301239" y="858541"/>
                </a:lnTo>
                <a:lnTo>
                  <a:pt x="258548" y="841791"/>
                </a:lnTo>
                <a:lnTo>
                  <a:pt x="218157" y="820857"/>
                </a:lnTo>
                <a:lnTo>
                  <a:pt x="180337" y="796008"/>
                </a:lnTo>
                <a:lnTo>
                  <a:pt x="145357" y="767513"/>
                </a:lnTo>
                <a:lnTo>
                  <a:pt x="113485" y="735641"/>
                </a:lnTo>
                <a:lnTo>
                  <a:pt x="84990" y="700661"/>
                </a:lnTo>
                <a:lnTo>
                  <a:pt x="60141" y="662841"/>
                </a:lnTo>
                <a:lnTo>
                  <a:pt x="39207" y="622450"/>
                </a:lnTo>
                <a:lnTo>
                  <a:pt x="22457" y="579759"/>
                </a:lnTo>
                <a:lnTo>
                  <a:pt x="10160" y="535034"/>
                </a:lnTo>
                <a:lnTo>
                  <a:pt x="2584" y="488546"/>
                </a:lnTo>
                <a:lnTo>
                  <a:pt x="0" y="440563"/>
                </a:lnTo>
                <a:close/>
              </a:path>
            </a:pathLst>
          </a:custGeom>
          <a:ln w="25400">
            <a:solidFill>
              <a:srgbClr val="FFFFFF"/>
            </a:solidFill>
          </a:ln>
        </p:spPr>
        <p:txBody>
          <a:bodyPr wrap="square" lIns="0" tIns="0" rIns="0" bIns="0" rtlCol="0"/>
          <a:lstStyle/>
          <a:p>
            <a:endParaRPr sz="2000"/>
          </a:p>
        </p:txBody>
      </p:sp>
      <p:sp>
        <p:nvSpPr>
          <p:cNvPr id="8" name="object 8"/>
          <p:cNvSpPr/>
          <p:nvPr/>
        </p:nvSpPr>
        <p:spPr>
          <a:xfrm>
            <a:off x="292899" y="1982341"/>
            <a:ext cx="8698701" cy="833755"/>
          </a:xfrm>
          <a:custGeom>
            <a:avLst/>
            <a:gdLst/>
            <a:ahLst/>
            <a:cxnLst/>
            <a:rect l="l" t="t" r="r" b="b"/>
            <a:pathLst>
              <a:path w="5890895" h="881380">
                <a:moveTo>
                  <a:pt x="5890768" y="0"/>
                </a:moveTo>
                <a:lnTo>
                  <a:pt x="440563" y="0"/>
                </a:lnTo>
                <a:lnTo>
                  <a:pt x="0" y="440436"/>
                </a:lnTo>
                <a:lnTo>
                  <a:pt x="440563" y="880999"/>
                </a:lnTo>
                <a:lnTo>
                  <a:pt x="5890768" y="880999"/>
                </a:lnTo>
                <a:lnTo>
                  <a:pt x="5890768" y="0"/>
                </a:lnTo>
                <a:close/>
              </a:path>
            </a:pathLst>
          </a:custGeom>
          <a:solidFill>
            <a:srgbClr val="4F81BC"/>
          </a:solidFill>
        </p:spPr>
        <p:txBody>
          <a:bodyPr wrap="square" lIns="0" tIns="0" rIns="0" bIns="0" rtlCol="0"/>
          <a:lstStyle/>
          <a:p>
            <a:endParaRPr sz="2000"/>
          </a:p>
        </p:txBody>
      </p:sp>
      <p:sp>
        <p:nvSpPr>
          <p:cNvPr id="9" name="object 9"/>
          <p:cNvSpPr/>
          <p:nvPr/>
        </p:nvSpPr>
        <p:spPr>
          <a:xfrm>
            <a:off x="292899" y="1982341"/>
            <a:ext cx="8698701" cy="833755"/>
          </a:xfrm>
          <a:custGeom>
            <a:avLst/>
            <a:gdLst/>
            <a:ahLst/>
            <a:cxnLst/>
            <a:rect l="l" t="t" r="r" b="b"/>
            <a:pathLst>
              <a:path w="5890895" h="881380">
                <a:moveTo>
                  <a:pt x="5890768" y="880999"/>
                </a:moveTo>
                <a:lnTo>
                  <a:pt x="440563" y="880999"/>
                </a:lnTo>
                <a:lnTo>
                  <a:pt x="0" y="440436"/>
                </a:lnTo>
                <a:lnTo>
                  <a:pt x="440563" y="0"/>
                </a:lnTo>
                <a:lnTo>
                  <a:pt x="5890768" y="0"/>
                </a:lnTo>
                <a:lnTo>
                  <a:pt x="5890768" y="880999"/>
                </a:lnTo>
                <a:close/>
              </a:path>
            </a:pathLst>
          </a:custGeom>
          <a:ln w="25400">
            <a:solidFill>
              <a:srgbClr val="FFFFFF"/>
            </a:solidFill>
          </a:ln>
        </p:spPr>
        <p:txBody>
          <a:bodyPr wrap="square" lIns="0" tIns="0" rIns="0" bIns="0" rtlCol="0"/>
          <a:lstStyle/>
          <a:p>
            <a:endParaRPr sz="2000"/>
          </a:p>
        </p:txBody>
      </p:sp>
      <p:sp>
        <p:nvSpPr>
          <p:cNvPr id="10" name="object 10"/>
          <p:cNvSpPr txBox="1"/>
          <p:nvPr/>
        </p:nvSpPr>
        <p:spPr>
          <a:xfrm>
            <a:off x="1846118" y="2103369"/>
            <a:ext cx="6238273" cy="554639"/>
          </a:xfrm>
          <a:prstGeom prst="rect">
            <a:avLst/>
          </a:prstGeom>
        </p:spPr>
        <p:txBody>
          <a:bodyPr vert="horz" wrap="square" lIns="0" tIns="41275" rIns="0" bIns="0" rtlCol="0">
            <a:spAutoFit/>
          </a:bodyPr>
          <a:lstStyle/>
          <a:p>
            <a:pPr marL="12700" marR="5080" indent="106680">
              <a:lnSpc>
                <a:spcPts val="1970"/>
              </a:lnSpc>
              <a:spcBef>
                <a:spcPts val="325"/>
              </a:spcBef>
            </a:pPr>
            <a:r>
              <a:rPr sz="2000" spc="-5" dirty="0">
                <a:solidFill>
                  <a:srgbClr val="FFFFFF"/>
                </a:solidFill>
                <a:latin typeface="Calibri"/>
                <a:cs typeface="Calibri"/>
              </a:rPr>
              <a:t>Maximum </a:t>
            </a:r>
            <a:r>
              <a:rPr sz="2000" spc="-10" dirty="0">
                <a:solidFill>
                  <a:srgbClr val="FFFFFF"/>
                </a:solidFill>
                <a:latin typeface="Calibri"/>
                <a:cs typeface="Calibri"/>
              </a:rPr>
              <a:t>production </a:t>
            </a:r>
            <a:r>
              <a:rPr sz="2000" dirty="0">
                <a:solidFill>
                  <a:srgbClr val="FFFFFF"/>
                </a:solidFill>
                <a:latin typeface="Calibri"/>
                <a:cs typeface="Calibri"/>
              </a:rPr>
              <a:t>and </a:t>
            </a:r>
            <a:r>
              <a:rPr sz="2000" spc="-5" dirty="0">
                <a:solidFill>
                  <a:srgbClr val="FFFFFF"/>
                </a:solidFill>
                <a:latin typeface="Calibri"/>
                <a:cs typeface="Calibri"/>
              </a:rPr>
              <a:t>achieving </a:t>
            </a:r>
            <a:r>
              <a:rPr sz="2000" dirty="0">
                <a:solidFill>
                  <a:srgbClr val="FFFFFF"/>
                </a:solidFill>
                <a:latin typeface="Calibri"/>
                <a:cs typeface="Calibri"/>
              </a:rPr>
              <a:t>higher  </a:t>
            </a:r>
            <a:r>
              <a:rPr sz="2000" spc="-10" dirty="0">
                <a:solidFill>
                  <a:srgbClr val="FFFFFF"/>
                </a:solidFill>
                <a:latin typeface="Calibri"/>
                <a:cs typeface="Calibri"/>
              </a:rPr>
              <a:t>productivity; </a:t>
            </a:r>
            <a:r>
              <a:rPr sz="2000" spc="-5" dirty="0">
                <a:solidFill>
                  <a:srgbClr val="FFFFFF"/>
                </a:solidFill>
                <a:latin typeface="Calibri"/>
                <a:cs typeface="Calibri"/>
              </a:rPr>
              <a:t>Higher employment</a:t>
            </a:r>
            <a:r>
              <a:rPr sz="2000" dirty="0">
                <a:solidFill>
                  <a:srgbClr val="FFFFFF"/>
                </a:solidFill>
                <a:latin typeface="Calibri"/>
                <a:cs typeface="Calibri"/>
              </a:rPr>
              <a:t> </a:t>
            </a:r>
            <a:r>
              <a:rPr sz="2000" spc="-10" dirty="0">
                <a:solidFill>
                  <a:srgbClr val="FFFFFF"/>
                </a:solidFill>
                <a:latin typeface="Calibri"/>
                <a:cs typeface="Calibri"/>
              </a:rPr>
              <a:t>generation;</a:t>
            </a:r>
            <a:endParaRPr sz="2000">
              <a:latin typeface="Calibri"/>
              <a:cs typeface="Calibri"/>
            </a:endParaRPr>
          </a:p>
        </p:txBody>
      </p:sp>
      <p:sp>
        <p:nvSpPr>
          <p:cNvPr id="11" name="object 11"/>
          <p:cNvSpPr/>
          <p:nvPr/>
        </p:nvSpPr>
        <p:spPr>
          <a:xfrm>
            <a:off x="1295510" y="1982321"/>
            <a:ext cx="1300914" cy="833395"/>
          </a:xfrm>
          <a:prstGeom prst="rect">
            <a:avLst/>
          </a:prstGeom>
          <a:blipFill>
            <a:blip r:embed="rId3" cstate="print"/>
            <a:stretch>
              <a:fillRect/>
            </a:stretch>
          </a:blipFill>
        </p:spPr>
        <p:txBody>
          <a:bodyPr wrap="square" lIns="0" tIns="0" rIns="0" bIns="0" rtlCol="0"/>
          <a:lstStyle/>
          <a:p>
            <a:endParaRPr sz="2000"/>
          </a:p>
        </p:txBody>
      </p:sp>
      <p:sp>
        <p:nvSpPr>
          <p:cNvPr id="12" name="object 12"/>
          <p:cNvSpPr/>
          <p:nvPr/>
        </p:nvSpPr>
        <p:spPr>
          <a:xfrm>
            <a:off x="1295400" y="1982341"/>
            <a:ext cx="1301476" cy="833755"/>
          </a:xfrm>
          <a:custGeom>
            <a:avLst/>
            <a:gdLst/>
            <a:ahLst/>
            <a:cxnLst/>
            <a:rect l="l" t="t" r="r" b="b"/>
            <a:pathLst>
              <a:path w="881380" h="881380">
                <a:moveTo>
                  <a:pt x="0" y="440436"/>
                </a:moveTo>
                <a:lnTo>
                  <a:pt x="2584" y="392452"/>
                </a:lnTo>
                <a:lnTo>
                  <a:pt x="10160" y="345964"/>
                </a:lnTo>
                <a:lnTo>
                  <a:pt x="22457" y="301239"/>
                </a:lnTo>
                <a:lnTo>
                  <a:pt x="39207" y="258548"/>
                </a:lnTo>
                <a:lnTo>
                  <a:pt x="60141" y="218157"/>
                </a:lnTo>
                <a:lnTo>
                  <a:pt x="84990" y="180337"/>
                </a:lnTo>
                <a:lnTo>
                  <a:pt x="113485" y="145357"/>
                </a:lnTo>
                <a:lnTo>
                  <a:pt x="145357" y="113485"/>
                </a:lnTo>
                <a:lnTo>
                  <a:pt x="180337" y="84990"/>
                </a:lnTo>
                <a:lnTo>
                  <a:pt x="218157" y="60141"/>
                </a:lnTo>
                <a:lnTo>
                  <a:pt x="258548" y="39207"/>
                </a:lnTo>
                <a:lnTo>
                  <a:pt x="301239" y="22457"/>
                </a:lnTo>
                <a:lnTo>
                  <a:pt x="345964" y="10160"/>
                </a:lnTo>
                <a:lnTo>
                  <a:pt x="392452" y="2584"/>
                </a:lnTo>
                <a:lnTo>
                  <a:pt x="440435" y="0"/>
                </a:lnTo>
                <a:lnTo>
                  <a:pt x="488442" y="2584"/>
                </a:lnTo>
                <a:lnTo>
                  <a:pt x="534951" y="10160"/>
                </a:lnTo>
                <a:lnTo>
                  <a:pt x="579694" y="22457"/>
                </a:lnTo>
                <a:lnTo>
                  <a:pt x="622400" y="39207"/>
                </a:lnTo>
                <a:lnTo>
                  <a:pt x="662803" y="60141"/>
                </a:lnTo>
                <a:lnTo>
                  <a:pt x="700633" y="84990"/>
                </a:lnTo>
                <a:lnTo>
                  <a:pt x="735622" y="113485"/>
                </a:lnTo>
                <a:lnTo>
                  <a:pt x="767500" y="145357"/>
                </a:lnTo>
                <a:lnTo>
                  <a:pt x="796000" y="180337"/>
                </a:lnTo>
                <a:lnTo>
                  <a:pt x="820852" y="218157"/>
                </a:lnTo>
                <a:lnTo>
                  <a:pt x="841788" y="258548"/>
                </a:lnTo>
                <a:lnTo>
                  <a:pt x="858540" y="301239"/>
                </a:lnTo>
                <a:lnTo>
                  <a:pt x="870838" y="345964"/>
                </a:lnTo>
                <a:lnTo>
                  <a:pt x="878414" y="392452"/>
                </a:lnTo>
                <a:lnTo>
                  <a:pt x="880999" y="440436"/>
                </a:lnTo>
                <a:lnTo>
                  <a:pt x="878414" y="488442"/>
                </a:lnTo>
                <a:lnTo>
                  <a:pt x="870838" y="534951"/>
                </a:lnTo>
                <a:lnTo>
                  <a:pt x="858540" y="579694"/>
                </a:lnTo>
                <a:lnTo>
                  <a:pt x="841788" y="622400"/>
                </a:lnTo>
                <a:lnTo>
                  <a:pt x="820852" y="662803"/>
                </a:lnTo>
                <a:lnTo>
                  <a:pt x="796000" y="700633"/>
                </a:lnTo>
                <a:lnTo>
                  <a:pt x="767500" y="735622"/>
                </a:lnTo>
                <a:lnTo>
                  <a:pt x="735622" y="767500"/>
                </a:lnTo>
                <a:lnTo>
                  <a:pt x="700633" y="796000"/>
                </a:lnTo>
                <a:lnTo>
                  <a:pt x="662803" y="820852"/>
                </a:lnTo>
                <a:lnTo>
                  <a:pt x="622400" y="841788"/>
                </a:lnTo>
                <a:lnTo>
                  <a:pt x="579694" y="858540"/>
                </a:lnTo>
                <a:lnTo>
                  <a:pt x="534951" y="870838"/>
                </a:lnTo>
                <a:lnTo>
                  <a:pt x="488442" y="878414"/>
                </a:lnTo>
                <a:lnTo>
                  <a:pt x="440435" y="880999"/>
                </a:lnTo>
                <a:lnTo>
                  <a:pt x="392452" y="878414"/>
                </a:lnTo>
                <a:lnTo>
                  <a:pt x="345964" y="870838"/>
                </a:lnTo>
                <a:lnTo>
                  <a:pt x="301239" y="858540"/>
                </a:lnTo>
                <a:lnTo>
                  <a:pt x="258548" y="841788"/>
                </a:lnTo>
                <a:lnTo>
                  <a:pt x="218157" y="820852"/>
                </a:lnTo>
                <a:lnTo>
                  <a:pt x="180337" y="796000"/>
                </a:lnTo>
                <a:lnTo>
                  <a:pt x="145357" y="767500"/>
                </a:lnTo>
                <a:lnTo>
                  <a:pt x="113485" y="735622"/>
                </a:lnTo>
                <a:lnTo>
                  <a:pt x="84990" y="700633"/>
                </a:lnTo>
                <a:lnTo>
                  <a:pt x="60141" y="662803"/>
                </a:lnTo>
                <a:lnTo>
                  <a:pt x="39207" y="622400"/>
                </a:lnTo>
                <a:lnTo>
                  <a:pt x="22457" y="579694"/>
                </a:lnTo>
                <a:lnTo>
                  <a:pt x="10160" y="534951"/>
                </a:lnTo>
                <a:lnTo>
                  <a:pt x="2584" y="488442"/>
                </a:lnTo>
                <a:lnTo>
                  <a:pt x="0" y="440436"/>
                </a:lnTo>
                <a:close/>
              </a:path>
            </a:pathLst>
          </a:custGeom>
          <a:ln w="25400">
            <a:solidFill>
              <a:srgbClr val="FFFFFF"/>
            </a:solidFill>
          </a:ln>
        </p:spPr>
        <p:txBody>
          <a:bodyPr wrap="square" lIns="0" tIns="0" rIns="0" bIns="0" rtlCol="0"/>
          <a:lstStyle/>
          <a:p>
            <a:endParaRPr sz="2000"/>
          </a:p>
        </p:txBody>
      </p:sp>
      <p:sp>
        <p:nvSpPr>
          <p:cNvPr id="13" name="object 13"/>
          <p:cNvSpPr/>
          <p:nvPr/>
        </p:nvSpPr>
        <p:spPr>
          <a:xfrm>
            <a:off x="292899" y="3159057"/>
            <a:ext cx="8698701" cy="1406211"/>
          </a:xfrm>
          <a:custGeom>
            <a:avLst/>
            <a:gdLst/>
            <a:ahLst/>
            <a:cxnLst/>
            <a:rect l="l" t="t" r="r" b="b"/>
            <a:pathLst>
              <a:path w="5890895" h="1486535">
                <a:moveTo>
                  <a:pt x="5890768" y="0"/>
                </a:moveTo>
                <a:lnTo>
                  <a:pt x="743204" y="0"/>
                </a:lnTo>
                <a:lnTo>
                  <a:pt x="0" y="743203"/>
                </a:lnTo>
                <a:lnTo>
                  <a:pt x="743204" y="1486408"/>
                </a:lnTo>
                <a:lnTo>
                  <a:pt x="5890768" y="1486408"/>
                </a:lnTo>
                <a:lnTo>
                  <a:pt x="5890768" y="0"/>
                </a:lnTo>
                <a:close/>
              </a:path>
            </a:pathLst>
          </a:custGeom>
          <a:solidFill>
            <a:srgbClr val="4F81BC"/>
          </a:solidFill>
        </p:spPr>
        <p:txBody>
          <a:bodyPr wrap="square" lIns="0" tIns="0" rIns="0" bIns="0" rtlCol="0"/>
          <a:lstStyle/>
          <a:p>
            <a:endParaRPr sz="2000"/>
          </a:p>
        </p:txBody>
      </p:sp>
      <p:sp>
        <p:nvSpPr>
          <p:cNvPr id="14" name="object 14"/>
          <p:cNvSpPr/>
          <p:nvPr/>
        </p:nvSpPr>
        <p:spPr>
          <a:xfrm>
            <a:off x="292899" y="3159057"/>
            <a:ext cx="8698701" cy="1406211"/>
          </a:xfrm>
          <a:custGeom>
            <a:avLst/>
            <a:gdLst/>
            <a:ahLst/>
            <a:cxnLst/>
            <a:rect l="l" t="t" r="r" b="b"/>
            <a:pathLst>
              <a:path w="5890895" h="1486535">
                <a:moveTo>
                  <a:pt x="5890768" y="1486408"/>
                </a:moveTo>
                <a:lnTo>
                  <a:pt x="743204" y="1486408"/>
                </a:lnTo>
                <a:lnTo>
                  <a:pt x="0" y="743203"/>
                </a:lnTo>
                <a:lnTo>
                  <a:pt x="743204" y="0"/>
                </a:lnTo>
                <a:lnTo>
                  <a:pt x="5890768" y="0"/>
                </a:lnTo>
                <a:lnTo>
                  <a:pt x="5890768" y="1486408"/>
                </a:lnTo>
                <a:close/>
              </a:path>
            </a:pathLst>
          </a:custGeom>
          <a:ln w="25400">
            <a:solidFill>
              <a:srgbClr val="FFFFFF"/>
            </a:solidFill>
          </a:ln>
        </p:spPr>
        <p:txBody>
          <a:bodyPr wrap="square" lIns="0" tIns="0" rIns="0" bIns="0" rtlCol="0"/>
          <a:lstStyle/>
          <a:p>
            <a:endParaRPr sz="2000"/>
          </a:p>
        </p:txBody>
      </p:sp>
      <p:sp>
        <p:nvSpPr>
          <p:cNvPr id="15" name="object 15"/>
          <p:cNvSpPr txBox="1"/>
          <p:nvPr/>
        </p:nvSpPr>
        <p:spPr>
          <a:xfrm>
            <a:off x="1484386" y="3395290"/>
            <a:ext cx="7056853" cy="939360"/>
          </a:xfrm>
          <a:prstGeom prst="rect">
            <a:avLst/>
          </a:prstGeom>
        </p:spPr>
        <p:txBody>
          <a:bodyPr vert="horz" wrap="square" lIns="0" tIns="41275" rIns="0" bIns="0" rtlCol="0">
            <a:spAutoFit/>
          </a:bodyPr>
          <a:lstStyle/>
          <a:p>
            <a:pPr marL="12065" marR="5080" algn="ctr">
              <a:lnSpc>
                <a:spcPts val="1970"/>
              </a:lnSpc>
              <a:spcBef>
                <a:spcPts val="325"/>
              </a:spcBef>
            </a:pPr>
            <a:r>
              <a:rPr sz="2000" spc="-5" dirty="0">
                <a:solidFill>
                  <a:srgbClr val="FFFFFF"/>
                </a:solidFill>
                <a:latin typeface="Calibri"/>
                <a:cs typeface="Calibri"/>
              </a:rPr>
              <a:t>Strengthening of </a:t>
            </a:r>
            <a:r>
              <a:rPr sz="2000" dirty="0">
                <a:solidFill>
                  <a:srgbClr val="FFFFFF"/>
                </a:solidFill>
                <a:latin typeface="Calibri"/>
                <a:cs typeface="Calibri"/>
              </a:rPr>
              <a:t>the </a:t>
            </a:r>
            <a:r>
              <a:rPr sz="2000" spc="-10" dirty="0">
                <a:solidFill>
                  <a:srgbClr val="FFFFFF"/>
                </a:solidFill>
                <a:latin typeface="Calibri"/>
                <a:cs typeface="Calibri"/>
              </a:rPr>
              <a:t>agricultural </a:t>
            </a:r>
            <a:r>
              <a:rPr sz="2000" spc="-5" dirty="0">
                <a:solidFill>
                  <a:srgbClr val="FFFFFF"/>
                </a:solidFill>
                <a:latin typeface="Calibri"/>
                <a:cs typeface="Calibri"/>
              </a:rPr>
              <a:t>base </a:t>
            </a:r>
            <a:r>
              <a:rPr sz="2000" spc="-10" dirty="0">
                <a:solidFill>
                  <a:srgbClr val="FFFFFF"/>
                </a:solidFill>
                <a:latin typeface="Calibri"/>
                <a:cs typeface="Calibri"/>
              </a:rPr>
              <a:t>through agro  </a:t>
            </a:r>
            <a:r>
              <a:rPr sz="2000" spc="-5" dirty="0">
                <a:solidFill>
                  <a:srgbClr val="FFFFFF"/>
                </a:solidFill>
                <a:latin typeface="Calibri"/>
                <a:cs typeface="Calibri"/>
              </a:rPr>
              <a:t>based</a:t>
            </a:r>
            <a:r>
              <a:rPr sz="2000" spc="-25" dirty="0">
                <a:solidFill>
                  <a:srgbClr val="FFFFFF"/>
                </a:solidFill>
                <a:latin typeface="Calibri"/>
                <a:cs typeface="Calibri"/>
              </a:rPr>
              <a:t> </a:t>
            </a:r>
            <a:r>
              <a:rPr sz="2000" spc="-5" dirty="0">
                <a:solidFill>
                  <a:srgbClr val="FFFFFF"/>
                </a:solidFill>
                <a:latin typeface="Calibri"/>
                <a:cs typeface="Calibri"/>
              </a:rPr>
              <a:t>industries;</a:t>
            </a:r>
            <a:endParaRPr sz="2000">
              <a:latin typeface="Calibri"/>
              <a:cs typeface="Calibri"/>
            </a:endParaRPr>
          </a:p>
          <a:p>
            <a:pPr marL="3175" algn="ctr">
              <a:lnSpc>
                <a:spcPct val="100000"/>
              </a:lnSpc>
              <a:spcBef>
                <a:spcPts val="550"/>
              </a:spcBef>
            </a:pPr>
            <a:r>
              <a:rPr sz="2000" spc="-10" dirty="0">
                <a:solidFill>
                  <a:srgbClr val="FFFFFF"/>
                </a:solidFill>
                <a:latin typeface="Calibri"/>
                <a:cs typeface="Calibri"/>
              </a:rPr>
              <a:t>Promotion </a:t>
            </a:r>
            <a:r>
              <a:rPr sz="2000" spc="-5" dirty="0">
                <a:solidFill>
                  <a:srgbClr val="FFFFFF"/>
                </a:solidFill>
                <a:latin typeface="Calibri"/>
                <a:cs typeface="Calibri"/>
              </a:rPr>
              <a:t>of </a:t>
            </a:r>
            <a:r>
              <a:rPr sz="2000" spc="-10" dirty="0">
                <a:solidFill>
                  <a:srgbClr val="FFFFFF"/>
                </a:solidFill>
                <a:latin typeface="Calibri"/>
                <a:cs typeface="Calibri"/>
              </a:rPr>
              <a:t>export-oriented</a:t>
            </a:r>
            <a:r>
              <a:rPr sz="2000" dirty="0">
                <a:solidFill>
                  <a:srgbClr val="FFFFFF"/>
                </a:solidFill>
                <a:latin typeface="Calibri"/>
                <a:cs typeface="Calibri"/>
              </a:rPr>
              <a:t> </a:t>
            </a:r>
            <a:r>
              <a:rPr sz="2000" spc="-5" dirty="0">
                <a:solidFill>
                  <a:srgbClr val="FFFFFF"/>
                </a:solidFill>
                <a:latin typeface="Calibri"/>
                <a:cs typeface="Calibri"/>
              </a:rPr>
              <a:t>industries;</a:t>
            </a:r>
            <a:endParaRPr sz="2000">
              <a:latin typeface="Calibri"/>
              <a:cs typeface="Calibri"/>
            </a:endParaRPr>
          </a:p>
        </p:txBody>
      </p:sp>
      <p:sp>
        <p:nvSpPr>
          <p:cNvPr id="16" name="object 16"/>
          <p:cNvSpPr/>
          <p:nvPr/>
        </p:nvSpPr>
        <p:spPr>
          <a:xfrm>
            <a:off x="1295510" y="3428979"/>
            <a:ext cx="1300914" cy="833395"/>
          </a:xfrm>
          <a:prstGeom prst="rect">
            <a:avLst/>
          </a:prstGeom>
          <a:blipFill>
            <a:blip r:embed="rId4" cstate="print"/>
            <a:stretch>
              <a:fillRect/>
            </a:stretch>
          </a:blipFill>
        </p:spPr>
        <p:txBody>
          <a:bodyPr wrap="square" lIns="0" tIns="0" rIns="0" bIns="0" rtlCol="0"/>
          <a:lstStyle/>
          <a:p>
            <a:endParaRPr sz="2000"/>
          </a:p>
        </p:txBody>
      </p:sp>
      <p:sp>
        <p:nvSpPr>
          <p:cNvPr id="17" name="object 17"/>
          <p:cNvSpPr/>
          <p:nvPr/>
        </p:nvSpPr>
        <p:spPr>
          <a:xfrm>
            <a:off x="1295400" y="3428999"/>
            <a:ext cx="1301476" cy="833755"/>
          </a:xfrm>
          <a:custGeom>
            <a:avLst/>
            <a:gdLst/>
            <a:ahLst/>
            <a:cxnLst/>
            <a:rect l="l" t="t" r="r" b="b"/>
            <a:pathLst>
              <a:path w="881380" h="881379">
                <a:moveTo>
                  <a:pt x="0" y="440563"/>
                </a:moveTo>
                <a:lnTo>
                  <a:pt x="2584" y="392556"/>
                </a:lnTo>
                <a:lnTo>
                  <a:pt x="10160" y="346047"/>
                </a:lnTo>
                <a:lnTo>
                  <a:pt x="22457" y="301304"/>
                </a:lnTo>
                <a:lnTo>
                  <a:pt x="39207" y="258598"/>
                </a:lnTo>
                <a:lnTo>
                  <a:pt x="60141" y="218195"/>
                </a:lnTo>
                <a:lnTo>
                  <a:pt x="84990" y="180365"/>
                </a:lnTo>
                <a:lnTo>
                  <a:pt x="113485" y="145376"/>
                </a:lnTo>
                <a:lnTo>
                  <a:pt x="145357" y="113498"/>
                </a:lnTo>
                <a:lnTo>
                  <a:pt x="180337" y="84998"/>
                </a:lnTo>
                <a:lnTo>
                  <a:pt x="218157" y="60146"/>
                </a:lnTo>
                <a:lnTo>
                  <a:pt x="258548" y="39210"/>
                </a:lnTo>
                <a:lnTo>
                  <a:pt x="301239" y="22458"/>
                </a:lnTo>
                <a:lnTo>
                  <a:pt x="345964" y="10160"/>
                </a:lnTo>
                <a:lnTo>
                  <a:pt x="392452" y="2584"/>
                </a:lnTo>
                <a:lnTo>
                  <a:pt x="440435" y="0"/>
                </a:lnTo>
                <a:lnTo>
                  <a:pt x="488442" y="2584"/>
                </a:lnTo>
                <a:lnTo>
                  <a:pt x="534951" y="10160"/>
                </a:lnTo>
                <a:lnTo>
                  <a:pt x="579694" y="22458"/>
                </a:lnTo>
                <a:lnTo>
                  <a:pt x="622400" y="39210"/>
                </a:lnTo>
                <a:lnTo>
                  <a:pt x="662803" y="60146"/>
                </a:lnTo>
                <a:lnTo>
                  <a:pt x="700633" y="84998"/>
                </a:lnTo>
                <a:lnTo>
                  <a:pt x="735622" y="113498"/>
                </a:lnTo>
                <a:lnTo>
                  <a:pt x="767500" y="145376"/>
                </a:lnTo>
                <a:lnTo>
                  <a:pt x="796000" y="180365"/>
                </a:lnTo>
                <a:lnTo>
                  <a:pt x="820852" y="218195"/>
                </a:lnTo>
                <a:lnTo>
                  <a:pt x="841788" y="258598"/>
                </a:lnTo>
                <a:lnTo>
                  <a:pt x="858540" y="301304"/>
                </a:lnTo>
                <a:lnTo>
                  <a:pt x="870838" y="346047"/>
                </a:lnTo>
                <a:lnTo>
                  <a:pt x="878414" y="392556"/>
                </a:lnTo>
                <a:lnTo>
                  <a:pt x="880999" y="440563"/>
                </a:lnTo>
                <a:lnTo>
                  <a:pt x="878414" y="488546"/>
                </a:lnTo>
                <a:lnTo>
                  <a:pt x="870838" y="535034"/>
                </a:lnTo>
                <a:lnTo>
                  <a:pt x="858540" y="579759"/>
                </a:lnTo>
                <a:lnTo>
                  <a:pt x="841788" y="622450"/>
                </a:lnTo>
                <a:lnTo>
                  <a:pt x="820852" y="662841"/>
                </a:lnTo>
                <a:lnTo>
                  <a:pt x="796000" y="700661"/>
                </a:lnTo>
                <a:lnTo>
                  <a:pt x="767500" y="735641"/>
                </a:lnTo>
                <a:lnTo>
                  <a:pt x="735622" y="767513"/>
                </a:lnTo>
                <a:lnTo>
                  <a:pt x="700633" y="796008"/>
                </a:lnTo>
                <a:lnTo>
                  <a:pt x="662803" y="820857"/>
                </a:lnTo>
                <a:lnTo>
                  <a:pt x="622400" y="841791"/>
                </a:lnTo>
                <a:lnTo>
                  <a:pt x="579694" y="858541"/>
                </a:lnTo>
                <a:lnTo>
                  <a:pt x="534951" y="870838"/>
                </a:lnTo>
                <a:lnTo>
                  <a:pt x="488442" y="878414"/>
                </a:lnTo>
                <a:lnTo>
                  <a:pt x="440435" y="880999"/>
                </a:lnTo>
                <a:lnTo>
                  <a:pt x="392452" y="878414"/>
                </a:lnTo>
                <a:lnTo>
                  <a:pt x="345964" y="870838"/>
                </a:lnTo>
                <a:lnTo>
                  <a:pt x="301239" y="858541"/>
                </a:lnTo>
                <a:lnTo>
                  <a:pt x="258548" y="841791"/>
                </a:lnTo>
                <a:lnTo>
                  <a:pt x="218157" y="820857"/>
                </a:lnTo>
                <a:lnTo>
                  <a:pt x="180337" y="796008"/>
                </a:lnTo>
                <a:lnTo>
                  <a:pt x="145357" y="767513"/>
                </a:lnTo>
                <a:lnTo>
                  <a:pt x="113485" y="735641"/>
                </a:lnTo>
                <a:lnTo>
                  <a:pt x="84990" y="700661"/>
                </a:lnTo>
                <a:lnTo>
                  <a:pt x="60141" y="662841"/>
                </a:lnTo>
                <a:lnTo>
                  <a:pt x="39207" y="622450"/>
                </a:lnTo>
                <a:lnTo>
                  <a:pt x="22457" y="579759"/>
                </a:lnTo>
                <a:lnTo>
                  <a:pt x="10160" y="535034"/>
                </a:lnTo>
                <a:lnTo>
                  <a:pt x="2584" y="488546"/>
                </a:lnTo>
                <a:lnTo>
                  <a:pt x="0" y="440563"/>
                </a:lnTo>
                <a:close/>
              </a:path>
            </a:pathLst>
          </a:custGeom>
          <a:ln w="25400">
            <a:solidFill>
              <a:srgbClr val="FFFFFF"/>
            </a:solidFill>
          </a:ln>
        </p:spPr>
        <p:txBody>
          <a:bodyPr wrap="square" lIns="0" tIns="0" rIns="0" bIns="0" rtlCol="0"/>
          <a:lstStyle/>
          <a:p>
            <a:endParaRPr sz="2000"/>
          </a:p>
        </p:txBody>
      </p:sp>
      <p:sp>
        <p:nvSpPr>
          <p:cNvPr id="18" name="object 18"/>
          <p:cNvSpPr/>
          <p:nvPr/>
        </p:nvSpPr>
        <p:spPr>
          <a:xfrm>
            <a:off x="292899" y="4875783"/>
            <a:ext cx="8698701" cy="833755"/>
          </a:xfrm>
          <a:custGeom>
            <a:avLst/>
            <a:gdLst/>
            <a:ahLst/>
            <a:cxnLst/>
            <a:rect l="l" t="t" r="r" b="b"/>
            <a:pathLst>
              <a:path w="5890895" h="881379">
                <a:moveTo>
                  <a:pt x="5890768" y="0"/>
                </a:moveTo>
                <a:lnTo>
                  <a:pt x="440563" y="0"/>
                </a:lnTo>
                <a:lnTo>
                  <a:pt x="0" y="440436"/>
                </a:lnTo>
                <a:lnTo>
                  <a:pt x="440563" y="880922"/>
                </a:lnTo>
                <a:lnTo>
                  <a:pt x="5890768" y="880922"/>
                </a:lnTo>
                <a:lnTo>
                  <a:pt x="5890768" y="0"/>
                </a:lnTo>
                <a:close/>
              </a:path>
            </a:pathLst>
          </a:custGeom>
          <a:solidFill>
            <a:srgbClr val="4F81BC"/>
          </a:solidFill>
        </p:spPr>
        <p:txBody>
          <a:bodyPr wrap="square" lIns="0" tIns="0" rIns="0" bIns="0" rtlCol="0"/>
          <a:lstStyle/>
          <a:p>
            <a:endParaRPr sz="2000"/>
          </a:p>
        </p:txBody>
      </p:sp>
      <p:sp>
        <p:nvSpPr>
          <p:cNvPr id="19" name="object 19"/>
          <p:cNvSpPr/>
          <p:nvPr/>
        </p:nvSpPr>
        <p:spPr>
          <a:xfrm>
            <a:off x="292899" y="4875783"/>
            <a:ext cx="8698701" cy="833755"/>
          </a:xfrm>
          <a:custGeom>
            <a:avLst/>
            <a:gdLst/>
            <a:ahLst/>
            <a:cxnLst/>
            <a:rect l="l" t="t" r="r" b="b"/>
            <a:pathLst>
              <a:path w="5890895" h="881379">
                <a:moveTo>
                  <a:pt x="5890768" y="880922"/>
                </a:moveTo>
                <a:lnTo>
                  <a:pt x="440563" y="880922"/>
                </a:lnTo>
                <a:lnTo>
                  <a:pt x="0" y="440436"/>
                </a:lnTo>
                <a:lnTo>
                  <a:pt x="440563" y="0"/>
                </a:lnTo>
                <a:lnTo>
                  <a:pt x="5890768" y="0"/>
                </a:lnTo>
                <a:lnTo>
                  <a:pt x="5890768" y="880922"/>
                </a:lnTo>
                <a:close/>
              </a:path>
            </a:pathLst>
          </a:custGeom>
          <a:ln w="25400">
            <a:solidFill>
              <a:srgbClr val="FFFFFF"/>
            </a:solidFill>
          </a:ln>
        </p:spPr>
        <p:txBody>
          <a:bodyPr wrap="square" lIns="0" tIns="0" rIns="0" bIns="0" rtlCol="0"/>
          <a:lstStyle/>
          <a:p>
            <a:endParaRPr sz="2000"/>
          </a:p>
        </p:txBody>
      </p:sp>
      <p:sp>
        <p:nvSpPr>
          <p:cNvPr id="20" name="object 20"/>
          <p:cNvSpPr/>
          <p:nvPr/>
        </p:nvSpPr>
        <p:spPr>
          <a:xfrm>
            <a:off x="1295510" y="4875759"/>
            <a:ext cx="1300914" cy="833322"/>
          </a:xfrm>
          <a:prstGeom prst="rect">
            <a:avLst/>
          </a:prstGeom>
          <a:blipFill>
            <a:blip r:embed="rId5" cstate="print"/>
            <a:stretch>
              <a:fillRect/>
            </a:stretch>
          </a:blipFill>
        </p:spPr>
        <p:txBody>
          <a:bodyPr wrap="square" lIns="0" tIns="0" rIns="0" bIns="0" rtlCol="0"/>
          <a:lstStyle/>
          <a:p>
            <a:endParaRPr sz="2000"/>
          </a:p>
        </p:txBody>
      </p:sp>
      <p:sp>
        <p:nvSpPr>
          <p:cNvPr id="21" name="object 21"/>
          <p:cNvSpPr/>
          <p:nvPr/>
        </p:nvSpPr>
        <p:spPr>
          <a:xfrm>
            <a:off x="1295400" y="4875783"/>
            <a:ext cx="1301476" cy="833755"/>
          </a:xfrm>
          <a:custGeom>
            <a:avLst/>
            <a:gdLst/>
            <a:ahLst/>
            <a:cxnLst/>
            <a:rect l="l" t="t" r="r" b="b"/>
            <a:pathLst>
              <a:path w="881380" h="881379">
                <a:moveTo>
                  <a:pt x="0" y="440436"/>
                </a:moveTo>
                <a:lnTo>
                  <a:pt x="2584" y="392430"/>
                </a:lnTo>
                <a:lnTo>
                  <a:pt x="10160" y="345926"/>
                </a:lnTo>
                <a:lnTo>
                  <a:pt x="22457" y="301191"/>
                </a:lnTo>
                <a:lnTo>
                  <a:pt x="39207" y="258493"/>
                </a:lnTo>
                <a:lnTo>
                  <a:pt x="60141" y="218101"/>
                </a:lnTo>
                <a:lnTo>
                  <a:pt x="84990" y="180283"/>
                </a:lnTo>
                <a:lnTo>
                  <a:pt x="113485" y="145306"/>
                </a:lnTo>
                <a:lnTo>
                  <a:pt x="145357" y="113441"/>
                </a:lnTo>
                <a:lnTo>
                  <a:pt x="180337" y="84953"/>
                </a:lnTo>
                <a:lnTo>
                  <a:pt x="218157" y="60113"/>
                </a:lnTo>
                <a:lnTo>
                  <a:pt x="258548" y="39187"/>
                </a:lnTo>
                <a:lnTo>
                  <a:pt x="301239" y="22445"/>
                </a:lnTo>
                <a:lnTo>
                  <a:pt x="345964" y="10154"/>
                </a:lnTo>
                <a:lnTo>
                  <a:pt x="392452" y="2583"/>
                </a:lnTo>
                <a:lnTo>
                  <a:pt x="440435" y="0"/>
                </a:lnTo>
                <a:lnTo>
                  <a:pt x="488442" y="2583"/>
                </a:lnTo>
                <a:lnTo>
                  <a:pt x="534951" y="10154"/>
                </a:lnTo>
                <a:lnTo>
                  <a:pt x="579694" y="22445"/>
                </a:lnTo>
                <a:lnTo>
                  <a:pt x="622400" y="39187"/>
                </a:lnTo>
                <a:lnTo>
                  <a:pt x="662803" y="60113"/>
                </a:lnTo>
                <a:lnTo>
                  <a:pt x="700633" y="84953"/>
                </a:lnTo>
                <a:lnTo>
                  <a:pt x="735622" y="113441"/>
                </a:lnTo>
                <a:lnTo>
                  <a:pt x="767500" y="145306"/>
                </a:lnTo>
                <a:lnTo>
                  <a:pt x="796000" y="180283"/>
                </a:lnTo>
                <a:lnTo>
                  <a:pt x="820852" y="218101"/>
                </a:lnTo>
                <a:lnTo>
                  <a:pt x="841788" y="258493"/>
                </a:lnTo>
                <a:lnTo>
                  <a:pt x="858540" y="301191"/>
                </a:lnTo>
                <a:lnTo>
                  <a:pt x="870838" y="345926"/>
                </a:lnTo>
                <a:lnTo>
                  <a:pt x="878414" y="392430"/>
                </a:lnTo>
                <a:lnTo>
                  <a:pt x="880999" y="440436"/>
                </a:lnTo>
                <a:lnTo>
                  <a:pt x="878414" y="488441"/>
                </a:lnTo>
                <a:lnTo>
                  <a:pt x="870838" y="534948"/>
                </a:lnTo>
                <a:lnTo>
                  <a:pt x="858540" y="579686"/>
                </a:lnTo>
                <a:lnTo>
                  <a:pt x="841788" y="622387"/>
                </a:lnTo>
                <a:lnTo>
                  <a:pt x="820852" y="662783"/>
                </a:lnTo>
                <a:lnTo>
                  <a:pt x="796000" y="700606"/>
                </a:lnTo>
                <a:lnTo>
                  <a:pt x="767500" y="735587"/>
                </a:lnTo>
                <a:lnTo>
                  <a:pt x="735622" y="767458"/>
                </a:lnTo>
                <a:lnTo>
                  <a:pt x="700633" y="795951"/>
                </a:lnTo>
                <a:lnTo>
                  <a:pt x="662803" y="820796"/>
                </a:lnTo>
                <a:lnTo>
                  <a:pt x="622400" y="841726"/>
                </a:lnTo>
                <a:lnTo>
                  <a:pt x="579694" y="858472"/>
                </a:lnTo>
                <a:lnTo>
                  <a:pt x="534951" y="870765"/>
                </a:lnTo>
                <a:lnTo>
                  <a:pt x="488442" y="878338"/>
                </a:lnTo>
                <a:lnTo>
                  <a:pt x="440435" y="880922"/>
                </a:lnTo>
                <a:lnTo>
                  <a:pt x="392452" y="878338"/>
                </a:lnTo>
                <a:lnTo>
                  <a:pt x="345964" y="870765"/>
                </a:lnTo>
                <a:lnTo>
                  <a:pt x="301239" y="858472"/>
                </a:lnTo>
                <a:lnTo>
                  <a:pt x="258548" y="841726"/>
                </a:lnTo>
                <a:lnTo>
                  <a:pt x="218157" y="820796"/>
                </a:lnTo>
                <a:lnTo>
                  <a:pt x="180337" y="795951"/>
                </a:lnTo>
                <a:lnTo>
                  <a:pt x="145357" y="767458"/>
                </a:lnTo>
                <a:lnTo>
                  <a:pt x="113485" y="735587"/>
                </a:lnTo>
                <a:lnTo>
                  <a:pt x="84990" y="700606"/>
                </a:lnTo>
                <a:lnTo>
                  <a:pt x="60141" y="662783"/>
                </a:lnTo>
                <a:lnTo>
                  <a:pt x="39207" y="622387"/>
                </a:lnTo>
                <a:lnTo>
                  <a:pt x="22457" y="579686"/>
                </a:lnTo>
                <a:lnTo>
                  <a:pt x="10160" y="534948"/>
                </a:lnTo>
                <a:lnTo>
                  <a:pt x="2584" y="488441"/>
                </a:lnTo>
                <a:lnTo>
                  <a:pt x="0" y="440436"/>
                </a:lnTo>
                <a:close/>
              </a:path>
            </a:pathLst>
          </a:custGeom>
          <a:ln w="25400">
            <a:solidFill>
              <a:srgbClr val="FFFFFF"/>
            </a:solidFill>
          </a:ln>
        </p:spPr>
        <p:txBody>
          <a:bodyPr wrap="square" lIns="0" tIns="0" rIns="0" bIns="0" rtlCol="0"/>
          <a:lstStyle/>
          <a:p>
            <a:endParaRPr sz="2000"/>
          </a:p>
        </p:txBody>
      </p:sp>
      <p:sp>
        <p:nvSpPr>
          <p:cNvPr id="22" name="object 22"/>
          <p:cNvSpPr/>
          <p:nvPr/>
        </p:nvSpPr>
        <p:spPr>
          <a:xfrm>
            <a:off x="292899" y="6019684"/>
            <a:ext cx="8698701" cy="833755"/>
          </a:xfrm>
          <a:custGeom>
            <a:avLst/>
            <a:gdLst/>
            <a:ahLst/>
            <a:cxnLst/>
            <a:rect l="l" t="t" r="r" b="b"/>
            <a:pathLst>
              <a:path w="5890895" h="881379">
                <a:moveTo>
                  <a:pt x="5890768" y="0"/>
                </a:moveTo>
                <a:lnTo>
                  <a:pt x="440563" y="0"/>
                </a:lnTo>
                <a:lnTo>
                  <a:pt x="0" y="440499"/>
                </a:lnTo>
                <a:lnTo>
                  <a:pt x="440563" y="880986"/>
                </a:lnTo>
                <a:lnTo>
                  <a:pt x="5890768" y="880986"/>
                </a:lnTo>
                <a:lnTo>
                  <a:pt x="5890768" y="0"/>
                </a:lnTo>
                <a:close/>
              </a:path>
            </a:pathLst>
          </a:custGeom>
          <a:solidFill>
            <a:srgbClr val="4F81BC"/>
          </a:solidFill>
        </p:spPr>
        <p:txBody>
          <a:bodyPr wrap="square" lIns="0" tIns="0" rIns="0" bIns="0" rtlCol="0"/>
          <a:lstStyle/>
          <a:p>
            <a:endParaRPr sz="2000"/>
          </a:p>
        </p:txBody>
      </p:sp>
      <p:sp>
        <p:nvSpPr>
          <p:cNvPr id="23" name="object 23"/>
          <p:cNvSpPr/>
          <p:nvPr/>
        </p:nvSpPr>
        <p:spPr>
          <a:xfrm>
            <a:off x="292899" y="6019684"/>
            <a:ext cx="8698701" cy="833755"/>
          </a:xfrm>
          <a:custGeom>
            <a:avLst/>
            <a:gdLst/>
            <a:ahLst/>
            <a:cxnLst/>
            <a:rect l="l" t="t" r="r" b="b"/>
            <a:pathLst>
              <a:path w="5890895" h="881379">
                <a:moveTo>
                  <a:pt x="5890768" y="880986"/>
                </a:moveTo>
                <a:lnTo>
                  <a:pt x="440563" y="880986"/>
                </a:lnTo>
                <a:lnTo>
                  <a:pt x="0" y="440499"/>
                </a:lnTo>
                <a:lnTo>
                  <a:pt x="440563" y="0"/>
                </a:lnTo>
                <a:lnTo>
                  <a:pt x="5890768" y="0"/>
                </a:lnTo>
                <a:lnTo>
                  <a:pt x="5890768" y="880986"/>
                </a:lnTo>
                <a:close/>
              </a:path>
            </a:pathLst>
          </a:custGeom>
          <a:ln w="25400">
            <a:solidFill>
              <a:srgbClr val="FFFFFF"/>
            </a:solidFill>
          </a:ln>
        </p:spPr>
        <p:txBody>
          <a:bodyPr wrap="square" lIns="0" tIns="0" rIns="0" bIns="0" rtlCol="0"/>
          <a:lstStyle/>
          <a:p>
            <a:endParaRPr sz="2000"/>
          </a:p>
        </p:txBody>
      </p:sp>
      <p:sp>
        <p:nvSpPr>
          <p:cNvPr id="24" name="object 24"/>
          <p:cNvSpPr txBox="1"/>
          <p:nvPr/>
        </p:nvSpPr>
        <p:spPr>
          <a:xfrm>
            <a:off x="1274529" y="5061944"/>
            <a:ext cx="7309084" cy="1749197"/>
          </a:xfrm>
          <a:prstGeom prst="rect">
            <a:avLst/>
          </a:prstGeom>
        </p:spPr>
        <p:txBody>
          <a:bodyPr vert="horz" wrap="square" lIns="0" tIns="12700" rIns="0" bIns="0" rtlCol="0">
            <a:spAutoFit/>
          </a:bodyPr>
          <a:lstStyle/>
          <a:p>
            <a:pPr algn="ctr">
              <a:lnSpc>
                <a:spcPts val="2065"/>
              </a:lnSpc>
              <a:spcBef>
                <a:spcPts val="100"/>
              </a:spcBef>
            </a:pPr>
            <a:r>
              <a:rPr sz="2000" spc="-10" dirty="0">
                <a:solidFill>
                  <a:srgbClr val="FFFFFF"/>
                </a:solidFill>
                <a:latin typeface="Calibri"/>
                <a:cs typeface="Calibri"/>
              </a:rPr>
              <a:t>Promotion </a:t>
            </a:r>
            <a:r>
              <a:rPr sz="2000" spc="-5" dirty="0">
                <a:solidFill>
                  <a:srgbClr val="FFFFFF"/>
                </a:solidFill>
                <a:latin typeface="Calibri"/>
                <a:cs typeface="Calibri"/>
              </a:rPr>
              <a:t>of economic </a:t>
            </a:r>
            <a:r>
              <a:rPr sz="2000" spc="-15" dirty="0">
                <a:solidFill>
                  <a:srgbClr val="FFFFFF"/>
                </a:solidFill>
                <a:latin typeface="Calibri"/>
                <a:cs typeface="Calibri"/>
              </a:rPr>
              <a:t>federalism </a:t>
            </a:r>
            <a:r>
              <a:rPr sz="2000" spc="-10" dirty="0">
                <a:solidFill>
                  <a:srgbClr val="FFFFFF"/>
                </a:solidFill>
                <a:latin typeface="Calibri"/>
                <a:cs typeface="Calibri"/>
              </a:rPr>
              <a:t>through</a:t>
            </a:r>
            <a:r>
              <a:rPr sz="2000" spc="10" dirty="0">
                <a:solidFill>
                  <a:srgbClr val="FFFFFF"/>
                </a:solidFill>
                <a:latin typeface="Calibri"/>
                <a:cs typeface="Calibri"/>
              </a:rPr>
              <a:t> </a:t>
            </a:r>
            <a:r>
              <a:rPr sz="2000" spc="-5" dirty="0">
                <a:solidFill>
                  <a:srgbClr val="FFFFFF"/>
                </a:solidFill>
                <a:latin typeface="Calibri"/>
                <a:cs typeface="Calibri"/>
              </a:rPr>
              <a:t>equitable</a:t>
            </a:r>
            <a:endParaRPr sz="2000">
              <a:latin typeface="Calibri"/>
              <a:cs typeface="Calibri"/>
            </a:endParaRPr>
          </a:p>
          <a:p>
            <a:pPr algn="ctr">
              <a:lnSpc>
                <a:spcPts val="2065"/>
              </a:lnSpc>
            </a:pPr>
            <a:r>
              <a:rPr sz="2000" spc="-5" dirty="0">
                <a:solidFill>
                  <a:srgbClr val="FFFFFF"/>
                </a:solidFill>
                <a:latin typeface="Calibri"/>
                <a:cs typeface="Calibri"/>
              </a:rPr>
              <a:t>spread of </a:t>
            </a:r>
            <a:r>
              <a:rPr sz="2000" spc="-10" dirty="0">
                <a:solidFill>
                  <a:srgbClr val="FFFFFF"/>
                </a:solidFill>
                <a:latin typeface="Calibri"/>
                <a:cs typeface="Calibri"/>
              </a:rPr>
              <a:t>investment </a:t>
            </a:r>
            <a:r>
              <a:rPr sz="2000" dirty="0">
                <a:solidFill>
                  <a:srgbClr val="FFFFFF"/>
                </a:solidFill>
                <a:latin typeface="Calibri"/>
                <a:cs typeface="Calibri"/>
              </a:rPr>
              <a:t>and </a:t>
            </a:r>
            <a:r>
              <a:rPr sz="2000" spc="-10" dirty="0">
                <a:solidFill>
                  <a:srgbClr val="FFFFFF"/>
                </a:solidFill>
                <a:latin typeface="Calibri"/>
                <a:cs typeface="Calibri"/>
              </a:rPr>
              <a:t>dispersal </a:t>
            </a:r>
            <a:r>
              <a:rPr sz="2000" spc="-5" dirty="0">
                <a:solidFill>
                  <a:srgbClr val="FFFFFF"/>
                </a:solidFill>
                <a:latin typeface="Calibri"/>
                <a:cs typeface="Calibri"/>
              </a:rPr>
              <a:t>of</a:t>
            </a:r>
            <a:r>
              <a:rPr sz="2000" spc="-65" dirty="0">
                <a:solidFill>
                  <a:srgbClr val="FFFFFF"/>
                </a:solidFill>
                <a:latin typeface="Calibri"/>
                <a:cs typeface="Calibri"/>
              </a:rPr>
              <a:t> </a:t>
            </a:r>
            <a:r>
              <a:rPr sz="2000" spc="-5" dirty="0">
                <a:solidFill>
                  <a:srgbClr val="FFFFFF"/>
                </a:solidFill>
                <a:latin typeface="Calibri"/>
                <a:cs typeface="Calibri"/>
              </a:rPr>
              <a:t>returns;</a:t>
            </a:r>
            <a:endParaRPr sz="2000">
              <a:latin typeface="Calibri"/>
              <a:cs typeface="Calibri"/>
            </a:endParaRPr>
          </a:p>
          <a:p>
            <a:pPr>
              <a:lnSpc>
                <a:spcPct val="100000"/>
              </a:lnSpc>
            </a:pPr>
            <a:endParaRPr sz="2000">
              <a:latin typeface="Times New Roman"/>
              <a:cs typeface="Times New Roman"/>
            </a:endParaRPr>
          </a:p>
          <a:p>
            <a:pPr>
              <a:lnSpc>
                <a:spcPct val="100000"/>
              </a:lnSpc>
              <a:spcBef>
                <a:spcPts val="50"/>
              </a:spcBef>
            </a:pPr>
            <a:endParaRPr sz="2000">
              <a:latin typeface="Times New Roman"/>
              <a:cs typeface="Times New Roman"/>
            </a:endParaRPr>
          </a:p>
          <a:p>
            <a:pPr algn="ctr">
              <a:lnSpc>
                <a:spcPts val="2065"/>
              </a:lnSpc>
            </a:pPr>
            <a:r>
              <a:rPr sz="2000" spc="-5" dirty="0">
                <a:solidFill>
                  <a:srgbClr val="FFFFFF"/>
                </a:solidFill>
                <a:latin typeface="Calibri"/>
                <a:cs typeface="Calibri"/>
              </a:rPr>
              <a:t>Consumer </a:t>
            </a:r>
            <a:r>
              <a:rPr sz="2000" spc="-10" dirty="0">
                <a:solidFill>
                  <a:srgbClr val="FFFFFF"/>
                </a:solidFill>
                <a:latin typeface="Calibri"/>
                <a:cs typeface="Calibri"/>
              </a:rPr>
              <a:t>protection against </a:t>
            </a:r>
            <a:r>
              <a:rPr sz="2000" spc="-5" dirty="0">
                <a:solidFill>
                  <a:srgbClr val="FFFFFF"/>
                </a:solidFill>
                <a:latin typeface="Calibri"/>
                <a:cs typeface="Calibri"/>
              </a:rPr>
              <a:t>high prices </a:t>
            </a:r>
            <a:r>
              <a:rPr sz="2000" dirty="0">
                <a:solidFill>
                  <a:srgbClr val="FFFFFF"/>
                </a:solidFill>
                <a:latin typeface="Calibri"/>
                <a:cs typeface="Calibri"/>
              </a:rPr>
              <a:t>and</a:t>
            </a:r>
            <a:r>
              <a:rPr sz="2000" spc="-20" dirty="0">
                <a:solidFill>
                  <a:srgbClr val="FFFFFF"/>
                </a:solidFill>
                <a:latin typeface="Calibri"/>
                <a:cs typeface="Calibri"/>
              </a:rPr>
              <a:t> </a:t>
            </a:r>
            <a:r>
              <a:rPr sz="2000" spc="-5" dirty="0">
                <a:solidFill>
                  <a:srgbClr val="FFFFFF"/>
                </a:solidFill>
                <a:latin typeface="Calibri"/>
                <a:cs typeface="Calibri"/>
              </a:rPr>
              <a:t>bad</a:t>
            </a:r>
            <a:endParaRPr sz="2000">
              <a:latin typeface="Calibri"/>
              <a:cs typeface="Calibri"/>
            </a:endParaRPr>
          </a:p>
          <a:p>
            <a:pPr marL="1270" algn="ctr">
              <a:lnSpc>
                <a:spcPts val="2065"/>
              </a:lnSpc>
            </a:pPr>
            <a:r>
              <a:rPr sz="2000" spc="-20" dirty="0">
                <a:solidFill>
                  <a:srgbClr val="FFFFFF"/>
                </a:solidFill>
                <a:latin typeface="Calibri"/>
                <a:cs typeface="Calibri"/>
              </a:rPr>
              <a:t>quality.</a:t>
            </a:r>
            <a:endParaRPr sz="2000">
              <a:latin typeface="Calibri"/>
              <a:cs typeface="Calibri"/>
            </a:endParaRPr>
          </a:p>
        </p:txBody>
      </p:sp>
      <p:sp>
        <p:nvSpPr>
          <p:cNvPr id="25" name="object 25"/>
          <p:cNvSpPr/>
          <p:nvPr/>
        </p:nvSpPr>
        <p:spPr>
          <a:xfrm>
            <a:off x="1295510" y="6019664"/>
            <a:ext cx="1300914" cy="833384"/>
          </a:xfrm>
          <a:prstGeom prst="rect">
            <a:avLst/>
          </a:prstGeom>
          <a:blipFill>
            <a:blip r:embed="rId6" cstate="print"/>
            <a:stretch>
              <a:fillRect/>
            </a:stretch>
          </a:blipFill>
        </p:spPr>
        <p:txBody>
          <a:bodyPr wrap="square" lIns="0" tIns="0" rIns="0" bIns="0" rtlCol="0"/>
          <a:lstStyle/>
          <a:p>
            <a:endParaRPr sz="2000"/>
          </a:p>
        </p:txBody>
      </p:sp>
      <p:sp>
        <p:nvSpPr>
          <p:cNvPr id="26" name="object 26"/>
          <p:cNvSpPr/>
          <p:nvPr/>
        </p:nvSpPr>
        <p:spPr>
          <a:xfrm>
            <a:off x="1295400" y="6019684"/>
            <a:ext cx="1301476" cy="833755"/>
          </a:xfrm>
          <a:custGeom>
            <a:avLst/>
            <a:gdLst/>
            <a:ahLst/>
            <a:cxnLst/>
            <a:rect l="l" t="t" r="r" b="b"/>
            <a:pathLst>
              <a:path w="881380" h="881379">
                <a:moveTo>
                  <a:pt x="0" y="440499"/>
                </a:moveTo>
                <a:lnTo>
                  <a:pt x="2584" y="392502"/>
                </a:lnTo>
                <a:lnTo>
                  <a:pt x="10160" y="346002"/>
                </a:lnTo>
                <a:lnTo>
                  <a:pt x="22457" y="301267"/>
                </a:lnTo>
                <a:lnTo>
                  <a:pt x="39207" y="258567"/>
                </a:lnTo>
                <a:lnTo>
                  <a:pt x="60141" y="218170"/>
                </a:lnTo>
                <a:lnTo>
                  <a:pt x="84990" y="180346"/>
                </a:lnTo>
                <a:lnTo>
                  <a:pt x="113485" y="145362"/>
                </a:lnTo>
                <a:lnTo>
                  <a:pt x="145357" y="113487"/>
                </a:lnTo>
                <a:lnTo>
                  <a:pt x="180337" y="84990"/>
                </a:lnTo>
                <a:lnTo>
                  <a:pt x="218157" y="60141"/>
                </a:lnTo>
                <a:lnTo>
                  <a:pt x="258548" y="39206"/>
                </a:lnTo>
                <a:lnTo>
                  <a:pt x="301239" y="22456"/>
                </a:lnTo>
                <a:lnTo>
                  <a:pt x="345964" y="10160"/>
                </a:lnTo>
                <a:lnTo>
                  <a:pt x="392452" y="2584"/>
                </a:lnTo>
                <a:lnTo>
                  <a:pt x="440435" y="0"/>
                </a:lnTo>
                <a:lnTo>
                  <a:pt x="488442" y="2584"/>
                </a:lnTo>
                <a:lnTo>
                  <a:pt x="534951" y="10160"/>
                </a:lnTo>
                <a:lnTo>
                  <a:pt x="579694" y="22456"/>
                </a:lnTo>
                <a:lnTo>
                  <a:pt x="622400" y="39206"/>
                </a:lnTo>
                <a:lnTo>
                  <a:pt x="662803" y="60141"/>
                </a:lnTo>
                <a:lnTo>
                  <a:pt x="700633" y="84990"/>
                </a:lnTo>
                <a:lnTo>
                  <a:pt x="735622" y="113487"/>
                </a:lnTo>
                <a:lnTo>
                  <a:pt x="767500" y="145362"/>
                </a:lnTo>
                <a:lnTo>
                  <a:pt x="796000" y="180346"/>
                </a:lnTo>
                <a:lnTo>
                  <a:pt x="820852" y="218170"/>
                </a:lnTo>
                <a:lnTo>
                  <a:pt x="841788" y="258567"/>
                </a:lnTo>
                <a:lnTo>
                  <a:pt x="858540" y="301267"/>
                </a:lnTo>
                <a:lnTo>
                  <a:pt x="870838" y="346002"/>
                </a:lnTo>
                <a:lnTo>
                  <a:pt x="878414" y="392502"/>
                </a:lnTo>
                <a:lnTo>
                  <a:pt x="880999" y="440499"/>
                </a:lnTo>
                <a:lnTo>
                  <a:pt x="878414" y="488494"/>
                </a:lnTo>
                <a:lnTo>
                  <a:pt x="870838" y="534992"/>
                </a:lnTo>
                <a:lnTo>
                  <a:pt x="858540" y="579725"/>
                </a:lnTo>
                <a:lnTo>
                  <a:pt x="841788" y="622424"/>
                </a:lnTo>
                <a:lnTo>
                  <a:pt x="820852" y="662819"/>
                </a:lnTo>
                <a:lnTo>
                  <a:pt x="796000" y="700643"/>
                </a:lnTo>
                <a:lnTo>
                  <a:pt x="767500" y="735627"/>
                </a:lnTo>
                <a:lnTo>
                  <a:pt x="735622" y="767501"/>
                </a:lnTo>
                <a:lnTo>
                  <a:pt x="700633" y="795997"/>
                </a:lnTo>
                <a:lnTo>
                  <a:pt x="662803" y="820847"/>
                </a:lnTo>
                <a:lnTo>
                  <a:pt x="622400" y="841781"/>
                </a:lnTo>
                <a:lnTo>
                  <a:pt x="579694" y="858531"/>
                </a:lnTo>
                <a:lnTo>
                  <a:pt x="534951" y="870828"/>
                </a:lnTo>
                <a:lnTo>
                  <a:pt x="488442" y="878403"/>
                </a:lnTo>
                <a:lnTo>
                  <a:pt x="440435" y="880988"/>
                </a:lnTo>
                <a:lnTo>
                  <a:pt x="392452" y="878403"/>
                </a:lnTo>
                <a:lnTo>
                  <a:pt x="345964" y="870828"/>
                </a:lnTo>
                <a:lnTo>
                  <a:pt x="301239" y="858531"/>
                </a:lnTo>
                <a:lnTo>
                  <a:pt x="258548" y="841781"/>
                </a:lnTo>
                <a:lnTo>
                  <a:pt x="218157" y="820847"/>
                </a:lnTo>
                <a:lnTo>
                  <a:pt x="180337" y="795997"/>
                </a:lnTo>
                <a:lnTo>
                  <a:pt x="145357" y="767501"/>
                </a:lnTo>
                <a:lnTo>
                  <a:pt x="113485" y="735627"/>
                </a:lnTo>
                <a:lnTo>
                  <a:pt x="84990" y="700643"/>
                </a:lnTo>
                <a:lnTo>
                  <a:pt x="60141" y="662819"/>
                </a:lnTo>
                <a:lnTo>
                  <a:pt x="39207" y="622424"/>
                </a:lnTo>
                <a:lnTo>
                  <a:pt x="22457" y="579725"/>
                </a:lnTo>
                <a:lnTo>
                  <a:pt x="10160" y="534992"/>
                </a:lnTo>
                <a:lnTo>
                  <a:pt x="2584" y="488494"/>
                </a:lnTo>
                <a:lnTo>
                  <a:pt x="0" y="440499"/>
                </a:lnTo>
                <a:close/>
              </a:path>
            </a:pathLst>
          </a:custGeom>
          <a:ln w="25399">
            <a:solidFill>
              <a:srgbClr val="FFFFFF"/>
            </a:solidFill>
          </a:ln>
        </p:spPr>
        <p:txBody>
          <a:bodyPr wrap="square" lIns="0" tIns="0" rIns="0" bIns="0" rtlCol="0"/>
          <a:lstStyle/>
          <a:p>
            <a:endParaRPr sz="2000"/>
          </a:p>
        </p:txBody>
      </p:sp>
      <p:sp>
        <p:nvSpPr>
          <p:cNvPr id="27" name="object 27"/>
          <p:cNvSpPr txBox="1">
            <a:spLocks noGrp="1"/>
          </p:cNvSpPr>
          <p:nvPr>
            <p:ph type="title"/>
          </p:nvPr>
        </p:nvSpPr>
        <p:spPr>
          <a:xfrm>
            <a:off x="533400" y="344009"/>
            <a:ext cx="11081489" cy="320601"/>
          </a:xfrm>
          <a:prstGeom prst="rect">
            <a:avLst/>
          </a:prstGeom>
        </p:spPr>
        <p:txBody>
          <a:bodyPr vert="horz" wrap="square" lIns="0" tIns="12700" rIns="0" bIns="0" rtlCol="0">
            <a:spAutoFit/>
          </a:bodyPr>
          <a:lstStyle/>
          <a:p>
            <a:pPr marL="12700">
              <a:lnSpc>
                <a:spcPct val="100000"/>
              </a:lnSpc>
              <a:spcBef>
                <a:spcPts val="100"/>
              </a:spcBef>
            </a:pPr>
            <a:r>
              <a:rPr sz="2000" spc="-5" dirty="0">
                <a:solidFill>
                  <a:srgbClr val="000000"/>
                </a:solidFill>
                <a:uFill>
                  <a:solidFill>
                    <a:srgbClr val="000000"/>
                  </a:solidFill>
                </a:uFill>
                <a:latin typeface="Algerian" pitchFamily="82" charset="0"/>
                <a:cs typeface="Calibri"/>
              </a:rPr>
              <a:t>INDUSTRIAL POLICY </a:t>
            </a:r>
            <a:r>
              <a:rPr sz="2000" spc="-15" dirty="0">
                <a:solidFill>
                  <a:srgbClr val="000000"/>
                </a:solidFill>
                <a:uFill>
                  <a:solidFill>
                    <a:srgbClr val="000000"/>
                  </a:solidFill>
                </a:uFill>
                <a:latin typeface="Algerian" pitchFamily="82" charset="0"/>
                <a:cs typeface="Calibri"/>
              </a:rPr>
              <a:t>RESOLUTION</a:t>
            </a:r>
            <a:r>
              <a:rPr sz="2000" spc="-80" dirty="0">
                <a:solidFill>
                  <a:srgbClr val="000000"/>
                </a:solidFill>
                <a:uFill>
                  <a:solidFill>
                    <a:srgbClr val="000000"/>
                  </a:solidFill>
                </a:uFill>
                <a:latin typeface="Algerian" pitchFamily="82" charset="0"/>
                <a:cs typeface="Calibri"/>
              </a:rPr>
              <a:t> </a:t>
            </a:r>
            <a:r>
              <a:rPr sz="2000" spc="-5" dirty="0">
                <a:solidFill>
                  <a:srgbClr val="000000"/>
                </a:solidFill>
                <a:uFill>
                  <a:solidFill>
                    <a:srgbClr val="000000"/>
                  </a:solidFill>
                </a:uFill>
                <a:latin typeface="Algerian" pitchFamily="82" charset="0"/>
                <a:cs typeface="Calibri"/>
              </a:rPr>
              <a:t>1980</a:t>
            </a:r>
            <a:endParaRPr sz="2000" dirty="0">
              <a:latin typeface="Algerian" pitchFamily="82" charset="0"/>
              <a:cs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015390" y="2117481"/>
            <a:ext cx="7121525" cy="2280285"/>
          </a:xfrm>
          <a:prstGeom prst="rect">
            <a:avLst/>
          </a:prstGeom>
        </p:spPr>
        <p:txBody>
          <a:bodyPr vert="horz" wrap="square" lIns="0" tIns="99060" rIns="0" bIns="0" rtlCol="0">
            <a:spAutoFit/>
          </a:bodyPr>
          <a:lstStyle/>
          <a:p>
            <a:pPr marL="725805" marR="5080" indent="-713740">
              <a:lnSpc>
                <a:spcPts val="8640"/>
              </a:lnSpc>
              <a:spcBef>
                <a:spcPts val="780"/>
              </a:spcBef>
              <a:tabLst>
                <a:tab pos="4191000" algn="l"/>
              </a:tabLst>
            </a:pPr>
            <a:r>
              <a:rPr sz="7600" b="0" i="1" spc="-265" dirty="0">
                <a:solidFill>
                  <a:srgbClr val="000000"/>
                </a:solidFill>
                <a:latin typeface="Algerian"/>
                <a:cs typeface="Algerian"/>
              </a:rPr>
              <a:t>New </a:t>
            </a:r>
            <a:r>
              <a:rPr sz="7600" b="0" i="1" spc="-225" dirty="0">
                <a:solidFill>
                  <a:srgbClr val="000000"/>
                </a:solidFill>
                <a:latin typeface="Algerian"/>
                <a:cs typeface="Algerian"/>
              </a:rPr>
              <a:t>INDUSTRIAL  POLICY	</a:t>
            </a:r>
            <a:r>
              <a:rPr sz="7600" b="0" i="1" spc="-245" dirty="0">
                <a:solidFill>
                  <a:srgbClr val="000000"/>
                </a:solidFill>
                <a:latin typeface="Algerian"/>
                <a:cs typeface="Algerian"/>
              </a:rPr>
              <a:t>1991</a:t>
            </a:r>
            <a:endParaRPr sz="7600">
              <a:latin typeface="Algerian"/>
              <a:cs typeface="Algeri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197612" y="235077"/>
            <a:ext cx="8848090" cy="4813497"/>
          </a:xfrm>
          <a:prstGeom prst="rect">
            <a:avLst/>
          </a:prstGeom>
        </p:spPr>
        <p:txBody>
          <a:bodyPr vert="horz" wrap="square" lIns="0" tIns="12065" rIns="0" bIns="0" rtlCol="0">
            <a:spAutoFit/>
          </a:bodyPr>
          <a:lstStyle/>
          <a:p>
            <a:pPr marL="332740" marR="553720" indent="-320040">
              <a:lnSpc>
                <a:spcPct val="100000"/>
              </a:lnSpc>
              <a:spcBef>
                <a:spcPts val="95"/>
              </a:spcBef>
              <a:buFont typeface="Wingdings 2"/>
              <a:buChar char=""/>
              <a:tabLst>
                <a:tab pos="332740" algn="l"/>
              </a:tabLst>
            </a:pPr>
            <a:r>
              <a:rPr sz="2400" spc="-5" dirty="0">
                <a:latin typeface="Times New Roman"/>
                <a:cs typeface="Times New Roman"/>
              </a:rPr>
              <a:t>The </a:t>
            </a:r>
            <a:r>
              <a:rPr sz="2400" spc="-15" dirty="0">
                <a:latin typeface="Times New Roman"/>
                <a:cs typeface="Times New Roman"/>
              </a:rPr>
              <a:t>spread </a:t>
            </a:r>
            <a:r>
              <a:rPr sz="2400" dirty="0">
                <a:latin typeface="Times New Roman"/>
                <a:cs typeface="Times New Roman"/>
              </a:rPr>
              <a:t>of </a:t>
            </a:r>
            <a:r>
              <a:rPr sz="2400" spc="-5" dirty="0">
                <a:latin typeface="Times New Roman"/>
                <a:cs typeface="Times New Roman"/>
              </a:rPr>
              <a:t>industrialization to </a:t>
            </a:r>
            <a:r>
              <a:rPr sz="2400" spc="-10" dirty="0">
                <a:latin typeface="Times New Roman"/>
                <a:cs typeface="Times New Roman"/>
              </a:rPr>
              <a:t>backward </a:t>
            </a:r>
            <a:r>
              <a:rPr sz="2400" spc="-15" dirty="0">
                <a:latin typeface="Times New Roman"/>
                <a:cs typeface="Times New Roman"/>
              </a:rPr>
              <a:t>areas </a:t>
            </a:r>
            <a:r>
              <a:rPr sz="2400" spc="-5" dirty="0">
                <a:latin typeface="Times New Roman"/>
                <a:cs typeface="Times New Roman"/>
              </a:rPr>
              <a:t>of  the country </a:t>
            </a:r>
            <a:r>
              <a:rPr sz="2400" spc="-10" dirty="0">
                <a:latin typeface="Times New Roman"/>
                <a:cs typeface="Times New Roman"/>
              </a:rPr>
              <a:t>will </a:t>
            </a:r>
            <a:r>
              <a:rPr sz="2400" spc="-5" dirty="0">
                <a:latin typeface="Times New Roman"/>
                <a:cs typeface="Times New Roman"/>
              </a:rPr>
              <a:t>be actively</a:t>
            </a:r>
            <a:r>
              <a:rPr sz="2400" spc="15" dirty="0">
                <a:latin typeface="Times New Roman"/>
                <a:cs typeface="Times New Roman"/>
              </a:rPr>
              <a:t> </a:t>
            </a:r>
            <a:r>
              <a:rPr sz="2400" spc="-10" dirty="0">
                <a:latin typeface="Times New Roman"/>
                <a:cs typeface="Times New Roman"/>
              </a:rPr>
              <a:t>promoted</a:t>
            </a:r>
            <a:endParaRPr sz="2400" dirty="0">
              <a:latin typeface="Times New Roman"/>
              <a:cs typeface="Times New Roman"/>
            </a:endParaRPr>
          </a:p>
          <a:p>
            <a:pPr marL="332740" marR="1260475">
              <a:lnSpc>
                <a:spcPct val="100000"/>
              </a:lnSpc>
              <a:spcBef>
                <a:spcPts val="5"/>
              </a:spcBef>
            </a:pPr>
            <a:r>
              <a:rPr sz="2400" spc="-10" dirty="0">
                <a:latin typeface="Times New Roman"/>
                <a:cs typeface="Times New Roman"/>
              </a:rPr>
              <a:t>through appropriate </a:t>
            </a:r>
            <a:r>
              <a:rPr sz="2400" spc="-5" dirty="0">
                <a:latin typeface="Times New Roman"/>
                <a:cs typeface="Times New Roman"/>
              </a:rPr>
              <a:t>incentives, institutions and  infrastructure</a:t>
            </a:r>
            <a:r>
              <a:rPr sz="2400" spc="-15" dirty="0">
                <a:latin typeface="Times New Roman"/>
                <a:cs typeface="Times New Roman"/>
              </a:rPr>
              <a:t> </a:t>
            </a:r>
            <a:r>
              <a:rPr sz="2400" spc="-5" dirty="0">
                <a:latin typeface="Times New Roman"/>
                <a:cs typeface="Times New Roman"/>
              </a:rPr>
              <a:t>investments.</a:t>
            </a:r>
            <a:endParaRPr sz="2400" dirty="0">
              <a:latin typeface="Times New Roman"/>
              <a:cs typeface="Times New Roman"/>
            </a:endParaRPr>
          </a:p>
          <a:p>
            <a:pPr>
              <a:lnSpc>
                <a:spcPct val="100000"/>
              </a:lnSpc>
              <a:spcBef>
                <a:spcPts val="25"/>
              </a:spcBef>
            </a:pPr>
            <a:endParaRPr sz="2400" dirty="0">
              <a:latin typeface="Times New Roman"/>
              <a:cs typeface="Times New Roman"/>
            </a:endParaRPr>
          </a:p>
          <a:p>
            <a:pPr marL="332740" marR="5080" indent="-320040">
              <a:lnSpc>
                <a:spcPct val="100000"/>
              </a:lnSpc>
              <a:buFont typeface="Wingdings 2"/>
              <a:buChar char=""/>
              <a:tabLst>
                <a:tab pos="332740" algn="l"/>
              </a:tabLst>
            </a:pPr>
            <a:r>
              <a:rPr sz="2400" spc="-10" dirty="0">
                <a:latin typeface="Times New Roman"/>
                <a:cs typeface="Times New Roman"/>
              </a:rPr>
              <a:t>Foreign </a:t>
            </a:r>
            <a:r>
              <a:rPr sz="2400" spc="-5" dirty="0">
                <a:latin typeface="Times New Roman"/>
                <a:cs typeface="Times New Roman"/>
              </a:rPr>
              <a:t>investment and technology collaboration </a:t>
            </a:r>
            <a:r>
              <a:rPr sz="2400" spc="-10" dirty="0">
                <a:latin typeface="Times New Roman"/>
                <a:cs typeface="Times New Roman"/>
              </a:rPr>
              <a:t>will </a:t>
            </a:r>
            <a:r>
              <a:rPr sz="2400" spc="-5" dirty="0">
                <a:latin typeface="Times New Roman"/>
                <a:cs typeface="Times New Roman"/>
              </a:rPr>
              <a:t>be  </a:t>
            </a:r>
            <a:r>
              <a:rPr sz="2400" spc="-10" dirty="0">
                <a:latin typeface="Times New Roman"/>
                <a:cs typeface="Times New Roman"/>
              </a:rPr>
              <a:t>welcomed </a:t>
            </a:r>
            <a:r>
              <a:rPr sz="2400" spc="-5" dirty="0">
                <a:latin typeface="Times New Roman"/>
                <a:cs typeface="Times New Roman"/>
              </a:rPr>
              <a:t>to obtain</a:t>
            </a:r>
            <a:r>
              <a:rPr sz="2400" spc="45" dirty="0">
                <a:latin typeface="Times New Roman"/>
                <a:cs typeface="Times New Roman"/>
              </a:rPr>
              <a:t> </a:t>
            </a:r>
            <a:r>
              <a:rPr sz="2400" spc="-5" dirty="0">
                <a:latin typeface="Times New Roman"/>
                <a:cs typeface="Times New Roman"/>
              </a:rPr>
              <a:t>higher</a:t>
            </a:r>
            <a:endParaRPr sz="2400" dirty="0">
              <a:latin typeface="Times New Roman"/>
              <a:cs typeface="Times New Roman"/>
            </a:endParaRPr>
          </a:p>
          <a:p>
            <a:pPr marL="332740" marR="1068070">
              <a:lnSpc>
                <a:spcPct val="100000"/>
              </a:lnSpc>
            </a:pPr>
            <a:r>
              <a:rPr sz="2400" spc="-15" dirty="0">
                <a:latin typeface="Times New Roman"/>
                <a:cs typeface="Times New Roman"/>
              </a:rPr>
              <a:t>technology, </a:t>
            </a:r>
            <a:r>
              <a:rPr sz="2400" spc="-5" dirty="0">
                <a:latin typeface="Times New Roman"/>
                <a:cs typeface="Times New Roman"/>
              </a:rPr>
              <a:t>to </a:t>
            </a:r>
            <a:r>
              <a:rPr sz="2400" spc="-10" dirty="0">
                <a:latin typeface="Times New Roman"/>
                <a:cs typeface="Times New Roman"/>
              </a:rPr>
              <a:t>increase </a:t>
            </a:r>
            <a:r>
              <a:rPr sz="2400" spc="-5" dirty="0">
                <a:latin typeface="Times New Roman"/>
                <a:cs typeface="Times New Roman"/>
              </a:rPr>
              <a:t>exports and to expand the  </a:t>
            </a:r>
            <a:r>
              <a:rPr sz="2400" spc="-10" dirty="0">
                <a:latin typeface="Times New Roman"/>
                <a:cs typeface="Times New Roman"/>
              </a:rPr>
              <a:t>production</a:t>
            </a:r>
            <a:r>
              <a:rPr sz="2400" spc="-20" dirty="0">
                <a:latin typeface="Times New Roman"/>
                <a:cs typeface="Times New Roman"/>
              </a:rPr>
              <a:t> </a:t>
            </a:r>
            <a:r>
              <a:rPr sz="2400" dirty="0">
                <a:latin typeface="Times New Roman"/>
                <a:cs typeface="Times New Roman"/>
              </a:rPr>
              <a:t>base.</a:t>
            </a:r>
          </a:p>
          <a:p>
            <a:pPr>
              <a:lnSpc>
                <a:spcPct val="100000"/>
              </a:lnSpc>
              <a:spcBef>
                <a:spcPts val="25"/>
              </a:spcBef>
            </a:pPr>
            <a:endParaRPr sz="2400" dirty="0">
              <a:latin typeface="Times New Roman"/>
              <a:cs typeface="Times New Roman"/>
            </a:endParaRPr>
          </a:p>
          <a:p>
            <a:pPr marL="332740" indent="-320040">
              <a:lnSpc>
                <a:spcPct val="100000"/>
              </a:lnSpc>
              <a:buFont typeface="Wingdings 2"/>
              <a:buChar char=""/>
              <a:tabLst>
                <a:tab pos="332740" algn="l"/>
              </a:tabLst>
            </a:pPr>
            <a:r>
              <a:rPr sz="2400" spc="-5" dirty="0">
                <a:latin typeface="Times New Roman"/>
                <a:cs typeface="Times New Roman"/>
              </a:rPr>
              <a:t>Abolish</a:t>
            </a:r>
            <a:r>
              <a:rPr sz="2400" spc="-15" dirty="0">
                <a:latin typeface="Times New Roman"/>
                <a:cs typeface="Times New Roman"/>
              </a:rPr>
              <a:t> </a:t>
            </a:r>
            <a:r>
              <a:rPr sz="2400" spc="-5" dirty="0">
                <a:latin typeface="Times New Roman"/>
                <a:cs typeface="Times New Roman"/>
              </a:rPr>
              <a:t>monopoly</a:t>
            </a:r>
            <a:endParaRPr sz="2400" dirty="0">
              <a:latin typeface="Times New Roman"/>
              <a:cs typeface="Times New Roman"/>
            </a:endParaRPr>
          </a:p>
          <a:p>
            <a:pPr>
              <a:lnSpc>
                <a:spcPct val="100000"/>
              </a:lnSpc>
              <a:spcBef>
                <a:spcPts val="30"/>
              </a:spcBef>
              <a:buFont typeface="Wingdings 2"/>
              <a:buChar char=""/>
            </a:pPr>
            <a:endParaRPr sz="2400" dirty="0">
              <a:latin typeface="Times New Roman"/>
              <a:cs typeface="Times New Roman"/>
            </a:endParaRPr>
          </a:p>
          <a:p>
            <a:pPr marL="332740" marR="1424940" indent="-320040">
              <a:lnSpc>
                <a:spcPct val="100000"/>
              </a:lnSpc>
              <a:buFont typeface="Wingdings 2"/>
              <a:buChar char=""/>
              <a:tabLst>
                <a:tab pos="332740" algn="l"/>
                <a:tab pos="6418580" algn="l"/>
              </a:tabLst>
            </a:pPr>
            <a:r>
              <a:rPr sz="2400" spc="-30" dirty="0">
                <a:latin typeface="Times New Roman"/>
                <a:cs typeface="Times New Roman"/>
              </a:rPr>
              <a:t>Workers’ </a:t>
            </a:r>
            <a:r>
              <a:rPr sz="2400" spc="-5" dirty="0">
                <a:latin typeface="Times New Roman"/>
                <a:cs typeface="Times New Roman"/>
              </a:rPr>
              <a:t>participation</a:t>
            </a:r>
            <a:r>
              <a:rPr sz="2400" spc="-125" dirty="0">
                <a:latin typeface="Times New Roman"/>
                <a:cs typeface="Times New Roman"/>
              </a:rPr>
              <a:t> </a:t>
            </a:r>
            <a:r>
              <a:rPr sz="2400" spc="-5">
                <a:latin typeface="Times New Roman"/>
                <a:cs typeface="Times New Roman"/>
              </a:rPr>
              <a:t>in</a:t>
            </a:r>
            <a:r>
              <a:rPr sz="2400" spc="30">
                <a:latin typeface="Times New Roman"/>
                <a:cs typeface="Times New Roman"/>
              </a:rPr>
              <a:t> </a:t>
            </a:r>
            <a:r>
              <a:rPr sz="2400" spc="-5">
                <a:latin typeface="Times New Roman"/>
                <a:cs typeface="Times New Roman"/>
              </a:rPr>
              <a:t>management</a:t>
            </a:r>
            <a:r>
              <a:rPr lang="en-US" sz="2400" spc="-5">
                <a:latin typeface="Times New Roman"/>
                <a:cs typeface="Times New Roman"/>
              </a:rPr>
              <a:t> </a:t>
            </a:r>
            <a:r>
              <a:rPr sz="2400" spc="-15">
                <a:latin typeface="Times New Roman"/>
                <a:cs typeface="Times New Roman"/>
              </a:rPr>
              <a:t>will</a:t>
            </a:r>
            <a:r>
              <a:rPr sz="2400" spc="-50">
                <a:latin typeface="Times New Roman"/>
                <a:cs typeface="Times New Roman"/>
              </a:rPr>
              <a:t> </a:t>
            </a:r>
            <a:r>
              <a:rPr sz="2400" spc="-10" dirty="0">
                <a:latin typeface="Times New Roman"/>
                <a:cs typeface="Times New Roman"/>
              </a:rPr>
              <a:t>be  promoted</a:t>
            </a:r>
            <a:endParaRPr sz="2400" dirty="0">
              <a:latin typeface="Times New Roman"/>
              <a:cs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231140" y="1549654"/>
            <a:ext cx="8555990" cy="4904035"/>
          </a:xfrm>
          <a:prstGeom prst="rect">
            <a:avLst/>
          </a:prstGeom>
        </p:spPr>
        <p:txBody>
          <a:bodyPr vert="horz" wrap="square" lIns="0" tIns="48895" rIns="0" bIns="0" rtlCol="0">
            <a:spAutoFit/>
          </a:bodyPr>
          <a:lstStyle/>
          <a:p>
            <a:pPr marL="355600" indent="-342900">
              <a:lnSpc>
                <a:spcPct val="100000"/>
              </a:lnSpc>
              <a:spcBef>
                <a:spcPts val="385"/>
              </a:spcBef>
              <a:buFont typeface="Wingdings" pitchFamily="2" charset="2"/>
              <a:buChar char="Ø"/>
              <a:tabLst>
                <a:tab pos="354965" algn="l"/>
                <a:tab pos="355600" algn="l"/>
              </a:tabLst>
            </a:pPr>
            <a:r>
              <a:rPr sz="2400" dirty="0">
                <a:latin typeface="Times New Roman"/>
                <a:cs typeface="Times New Roman"/>
              </a:rPr>
              <a:t>Government </a:t>
            </a:r>
            <a:r>
              <a:rPr sz="2400" spc="-10" dirty="0">
                <a:latin typeface="Times New Roman"/>
                <a:cs typeface="Times New Roman"/>
              </a:rPr>
              <a:t>recognizes </a:t>
            </a:r>
            <a:r>
              <a:rPr sz="2400" dirty="0">
                <a:latin typeface="Times New Roman"/>
                <a:cs typeface="Times New Roman"/>
              </a:rPr>
              <a:t>the </a:t>
            </a:r>
            <a:r>
              <a:rPr sz="2400" spc="-5" dirty="0">
                <a:latin typeface="Times New Roman"/>
                <a:cs typeface="Times New Roman"/>
              </a:rPr>
              <a:t>need</a:t>
            </a:r>
            <a:r>
              <a:rPr sz="2400" spc="-30" dirty="0">
                <a:latin typeface="Times New Roman"/>
                <a:cs typeface="Times New Roman"/>
              </a:rPr>
              <a:t> </a:t>
            </a:r>
            <a:r>
              <a:rPr sz="2400" dirty="0">
                <a:latin typeface="Times New Roman"/>
                <a:cs typeface="Times New Roman"/>
              </a:rPr>
              <a:t>for</a:t>
            </a:r>
          </a:p>
          <a:p>
            <a:pPr marL="756285" marR="5080" lvl="1" indent="-287020">
              <a:lnSpc>
                <a:spcPct val="90100"/>
              </a:lnSpc>
              <a:spcBef>
                <a:spcPts val="575"/>
              </a:spcBef>
              <a:buFont typeface="Wingdings" pitchFamily="2" charset="2"/>
              <a:buChar char="Ø"/>
              <a:tabLst>
                <a:tab pos="756285" algn="l"/>
                <a:tab pos="756920" algn="l"/>
              </a:tabLst>
            </a:pPr>
            <a:r>
              <a:rPr sz="2400" dirty="0">
                <a:latin typeface="Times New Roman"/>
                <a:cs typeface="Times New Roman"/>
              </a:rPr>
              <a:t>social </a:t>
            </a:r>
            <a:r>
              <a:rPr sz="2400" spc="-5" dirty="0">
                <a:latin typeface="Times New Roman"/>
                <a:cs typeface="Times New Roman"/>
              </a:rPr>
              <a:t>and </a:t>
            </a:r>
            <a:r>
              <a:rPr sz="2400" dirty="0">
                <a:latin typeface="Times New Roman"/>
                <a:cs typeface="Times New Roman"/>
              </a:rPr>
              <a:t>economic justice, to end </a:t>
            </a:r>
            <a:r>
              <a:rPr sz="2400" spc="-5" dirty="0">
                <a:latin typeface="Times New Roman"/>
                <a:cs typeface="Times New Roman"/>
              </a:rPr>
              <a:t>poverty and  </a:t>
            </a:r>
            <a:r>
              <a:rPr sz="2400" dirty="0">
                <a:latin typeface="Times New Roman"/>
                <a:cs typeface="Times New Roman"/>
              </a:rPr>
              <a:t>unemployment </a:t>
            </a:r>
            <a:r>
              <a:rPr sz="2400" spc="-5" dirty="0">
                <a:latin typeface="Times New Roman"/>
                <a:cs typeface="Times New Roman"/>
              </a:rPr>
              <a:t>and </a:t>
            </a:r>
            <a:r>
              <a:rPr sz="2400" dirty="0">
                <a:latin typeface="Times New Roman"/>
                <a:cs typeface="Times New Roman"/>
              </a:rPr>
              <a:t>to </a:t>
            </a:r>
            <a:r>
              <a:rPr sz="2400" spc="-5" dirty="0">
                <a:latin typeface="Times New Roman"/>
                <a:cs typeface="Times New Roman"/>
              </a:rPr>
              <a:t>build </a:t>
            </a:r>
            <a:r>
              <a:rPr sz="2400" dirty="0">
                <a:latin typeface="Times New Roman"/>
                <a:cs typeface="Times New Roman"/>
              </a:rPr>
              <a:t>a </a:t>
            </a:r>
            <a:r>
              <a:rPr sz="2400" spc="-5" dirty="0">
                <a:latin typeface="Times New Roman"/>
                <a:cs typeface="Times New Roman"/>
              </a:rPr>
              <a:t>modern, </a:t>
            </a:r>
            <a:r>
              <a:rPr sz="2400" dirty="0">
                <a:latin typeface="Times New Roman"/>
                <a:cs typeface="Times New Roman"/>
              </a:rPr>
              <a:t>democratic,</a:t>
            </a:r>
            <a:r>
              <a:rPr sz="2400" spc="-65" dirty="0">
                <a:latin typeface="Times New Roman"/>
                <a:cs typeface="Times New Roman"/>
              </a:rPr>
              <a:t> </a:t>
            </a:r>
            <a:r>
              <a:rPr sz="2400" dirty="0">
                <a:latin typeface="Times New Roman"/>
                <a:cs typeface="Times New Roman"/>
              </a:rPr>
              <a:t>socialist,  </a:t>
            </a:r>
            <a:r>
              <a:rPr sz="2400" spc="-10" dirty="0">
                <a:latin typeface="Times New Roman"/>
                <a:cs typeface="Times New Roman"/>
              </a:rPr>
              <a:t>prosperous </a:t>
            </a:r>
            <a:r>
              <a:rPr sz="2400" spc="-5" dirty="0">
                <a:latin typeface="Times New Roman"/>
                <a:cs typeface="Times New Roman"/>
              </a:rPr>
              <a:t>and forward-looking</a:t>
            </a:r>
            <a:r>
              <a:rPr sz="2400" spc="5" dirty="0">
                <a:latin typeface="Times New Roman"/>
                <a:cs typeface="Times New Roman"/>
              </a:rPr>
              <a:t> </a:t>
            </a:r>
            <a:r>
              <a:rPr sz="2400" spc="-5" dirty="0">
                <a:latin typeface="Times New Roman"/>
                <a:cs typeface="Times New Roman"/>
              </a:rPr>
              <a:t>India</a:t>
            </a:r>
            <a:endParaRPr sz="2400" dirty="0">
              <a:latin typeface="Times New Roman"/>
              <a:cs typeface="Times New Roman"/>
            </a:endParaRPr>
          </a:p>
          <a:p>
            <a:pPr marL="756285" marR="779145" lvl="1" indent="-287020">
              <a:lnSpc>
                <a:spcPts val="2590"/>
              </a:lnSpc>
              <a:spcBef>
                <a:spcPts val="615"/>
              </a:spcBef>
              <a:buFont typeface="Wingdings" pitchFamily="2" charset="2"/>
              <a:buChar char="Ø"/>
              <a:tabLst>
                <a:tab pos="756285" algn="l"/>
                <a:tab pos="756920" algn="l"/>
              </a:tabLst>
            </a:pPr>
            <a:r>
              <a:rPr sz="2400" spc="-5" dirty="0">
                <a:latin typeface="Times New Roman"/>
                <a:cs typeface="Times New Roman"/>
              </a:rPr>
              <a:t>India </a:t>
            </a:r>
            <a:r>
              <a:rPr sz="2400" dirty="0">
                <a:latin typeface="Times New Roman"/>
                <a:cs typeface="Times New Roman"/>
              </a:rPr>
              <a:t>to </a:t>
            </a:r>
            <a:r>
              <a:rPr sz="2400" spc="-15" dirty="0">
                <a:latin typeface="Times New Roman"/>
                <a:cs typeface="Times New Roman"/>
              </a:rPr>
              <a:t>grow </a:t>
            </a:r>
            <a:r>
              <a:rPr sz="2400" spc="-5" dirty="0">
                <a:latin typeface="Times New Roman"/>
                <a:cs typeface="Times New Roman"/>
              </a:rPr>
              <a:t>as </a:t>
            </a:r>
            <a:r>
              <a:rPr sz="2400" dirty="0">
                <a:latin typeface="Times New Roman"/>
                <a:cs typeface="Times New Roman"/>
              </a:rPr>
              <a:t>part of the </a:t>
            </a:r>
            <a:r>
              <a:rPr sz="2400" spc="-5" dirty="0">
                <a:latin typeface="Times New Roman"/>
                <a:cs typeface="Times New Roman"/>
              </a:rPr>
              <a:t>world </a:t>
            </a:r>
            <a:r>
              <a:rPr sz="2400" dirty="0">
                <a:latin typeface="Times New Roman"/>
                <a:cs typeface="Times New Roman"/>
              </a:rPr>
              <a:t>economy </a:t>
            </a:r>
            <a:r>
              <a:rPr sz="2400" spc="-5" dirty="0">
                <a:latin typeface="Times New Roman"/>
                <a:cs typeface="Times New Roman"/>
              </a:rPr>
              <a:t>and not in  </a:t>
            </a:r>
            <a:r>
              <a:rPr sz="2400" dirty="0">
                <a:latin typeface="Times New Roman"/>
                <a:cs typeface="Times New Roman"/>
              </a:rPr>
              <a:t>isolation</a:t>
            </a:r>
          </a:p>
          <a:p>
            <a:pPr lvl="1">
              <a:lnSpc>
                <a:spcPct val="100000"/>
              </a:lnSpc>
              <a:spcBef>
                <a:spcPts val="10"/>
              </a:spcBef>
              <a:buFont typeface="Wingdings" pitchFamily="2" charset="2"/>
              <a:buChar char="Ø"/>
            </a:pPr>
            <a:endParaRPr sz="3250" dirty="0">
              <a:latin typeface="Times New Roman"/>
              <a:cs typeface="Times New Roman"/>
            </a:endParaRPr>
          </a:p>
          <a:p>
            <a:pPr marL="355600" marR="79375" indent="-342900">
              <a:lnSpc>
                <a:spcPts val="2590"/>
              </a:lnSpc>
              <a:spcBef>
                <a:spcPts val="5"/>
              </a:spcBef>
              <a:buFont typeface="Wingdings" pitchFamily="2" charset="2"/>
              <a:buChar char="Ø"/>
              <a:tabLst>
                <a:tab pos="354965" algn="l"/>
                <a:tab pos="355600" algn="l"/>
                <a:tab pos="6387465" algn="l"/>
              </a:tabLst>
            </a:pPr>
            <a:r>
              <a:rPr sz="2400" spc="-5" dirty="0">
                <a:latin typeface="Times New Roman"/>
                <a:cs typeface="Times New Roman"/>
              </a:rPr>
              <a:t>Enhanced support </a:t>
            </a:r>
            <a:r>
              <a:rPr sz="2400" dirty="0">
                <a:latin typeface="Times New Roman"/>
                <a:cs typeface="Times New Roman"/>
              </a:rPr>
              <a:t>to the small-scale </a:t>
            </a:r>
            <a:r>
              <a:rPr sz="2400" spc="-5" dirty="0">
                <a:latin typeface="Times New Roman"/>
                <a:cs typeface="Times New Roman"/>
              </a:rPr>
              <a:t>sector so </a:t>
            </a:r>
            <a:r>
              <a:rPr sz="2400" dirty="0">
                <a:latin typeface="Times New Roman"/>
                <a:cs typeface="Times New Roman"/>
              </a:rPr>
              <a:t>that it</a:t>
            </a:r>
            <a:r>
              <a:rPr sz="2400" spc="-65" dirty="0">
                <a:latin typeface="Times New Roman"/>
                <a:cs typeface="Times New Roman"/>
              </a:rPr>
              <a:t> </a:t>
            </a:r>
            <a:r>
              <a:rPr sz="2400" dirty="0">
                <a:latin typeface="Times New Roman"/>
                <a:cs typeface="Times New Roman"/>
              </a:rPr>
              <a:t>flourishes  </a:t>
            </a:r>
            <a:r>
              <a:rPr sz="2400" spc="-5" dirty="0">
                <a:latin typeface="Times New Roman"/>
                <a:cs typeface="Times New Roman"/>
              </a:rPr>
              <a:t>in an environment </a:t>
            </a:r>
            <a:r>
              <a:rPr sz="2400" dirty="0">
                <a:latin typeface="Times New Roman"/>
                <a:cs typeface="Times New Roman"/>
              </a:rPr>
              <a:t>of economic</a:t>
            </a:r>
            <a:r>
              <a:rPr sz="2400" spc="10" dirty="0">
                <a:latin typeface="Times New Roman"/>
                <a:cs typeface="Times New Roman"/>
              </a:rPr>
              <a:t> </a:t>
            </a:r>
            <a:r>
              <a:rPr sz="2400" dirty="0">
                <a:latin typeface="Times New Roman"/>
                <a:cs typeface="Times New Roman"/>
              </a:rPr>
              <a:t>efficiency</a:t>
            </a:r>
            <a:r>
              <a:rPr sz="2400" spc="-40" dirty="0">
                <a:latin typeface="Times New Roman"/>
                <a:cs typeface="Times New Roman"/>
              </a:rPr>
              <a:t> </a:t>
            </a:r>
            <a:r>
              <a:rPr sz="2400" spc="-5" dirty="0">
                <a:latin typeface="Times New Roman"/>
                <a:cs typeface="Times New Roman"/>
              </a:rPr>
              <a:t>and	continuous  </a:t>
            </a:r>
            <a:r>
              <a:rPr sz="2400" dirty="0">
                <a:latin typeface="Times New Roman"/>
                <a:cs typeface="Times New Roman"/>
              </a:rPr>
              <a:t>technological </a:t>
            </a:r>
            <a:r>
              <a:rPr sz="2400" spc="-5" dirty="0">
                <a:latin typeface="Times New Roman"/>
                <a:cs typeface="Times New Roman"/>
              </a:rPr>
              <a:t>up</a:t>
            </a:r>
            <a:r>
              <a:rPr sz="2400" spc="-50" dirty="0">
                <a:latin typeface="Times New Roman"/>
                <a:cs typeface="Times New Roman"/>
              </a:rPr>
              <a:t> </a:t>
            </a:r>
            <a:r>
              <a:rPr sz="2400" dirty="0">
                <a:latin typeface="Times New Roman"/>
                <a:cs typeface="Times New Roman"/>
              </a:rPr>
              <a:t>gradation</a:t>
            </a:r>
          </a:p>
          <a:p>
            <a:pPr>
              <a:lnSpc>
                <a:spcPct val="100000"/>
              </a:lnSpc>
              <a:spcBef>
                <a:spcPts val="15"/>
              </a:spcBef>
              <a:buFont typeface="Wingdings" pitchFamily="2" charset="2"/>
              <a:buChar char="Ø"/>
            </a:pPr>
            <a:endParaRPr sz="3250" dirty="0">
              <a:latin typeface="Times New Roman"/>
              <a:cs typeface="Times New Roman"/>
            </a:endParaRPr>
          </a:p>
          <a:p>
            <a:pPr marL="355600" marR="379095" indent="-342900">
              <a:lnSpc>
                <a:spcPts val="2590"/>
              </a:lnSpc>
              <a:buFont typeface="Wingdings" pitchFamily="2" charset="2"/>
              <a:buChar char="Ø"/>
              <a:tabLst>
                <a:tab pos="354965" algn="l"/>
                <a:tab pos="355600" algn="l"/>
              </a:tabLst>
            </a:pPr>
            <a:r>
              <a:rPr sz="2400" spc="-5" dirty="0">
                <a:latin typeface="Times New Roman"/>
                <a:cs typeface="Times New Roman"/>
              </a:rPr>
              <a:t>Emphasis on building our </a:t>
            </a:r>
            <a:r>
              <a:rPr sz="2400" dirty="0">
                <a:latin typeface="Times New Roman"/>
                <a:cs typeface="Times New Roman"/>
              </a:rPr>
              <a:t>ability to pay for imports</a:t>
            </a:r>
            <a:r>
              <a:rPr sz="2400" spc="-95" dirty="0">
                <a:latin typeface="Times New Roman"/>
                <a:cs typeface="Times New Roman"/>
              </a:rPr>
              <a:t> </a:t>
            </a:r>
            <a:r>
              <a:rPr sz="2400" spc="-10" dirty="0">
                <a:latin typeface="Times New Roman"/>
                <a:cs typeface="Times New Roman"/>
              </a:rPr>
              <a:t>through  </a:t>
            </a:r>
            <a:r>
              <a:rPr sz="2400" spc="-5" dirty="0">
                <a:latin typeface="Times New Roman"/>
                <a:cs typeface="Times New Roman"/>
              </a:rPr>
              <a:t>our </a:t>
            </a:r>
            <a:r>
              <a:rPr sz="2400" spc="-10" dirty="0">
                <a:latin typeface="Times New Roman"/>
                <a:cs typeface="Times New Roman"/>
              </a:rPr>
              <a:t>own foreign </a:t>
            </a:r>
            <a:r>
              <a:rPr sz="2400" dirty="0">
                <a:latin typeface="Times New Roman"/>
                <a:cs typeface="Times New Roman"/>
              </a:rPr>
              <a:t>exchange</a:t>
            </a:r>
            <a:r>
              <a:rPr sz="2400" spc="-40" dirty="0">
                <a:latin typeface="Times New Roman"/>
                <a:cs typeface="Times New Roman"/>
              </a:rPr>
              <a:t> </a:t>
            </a:r>
            <a:r>
              <a:rPr sz="2400" dirty="0">
                <a:latin typeface="Times New Roman"/>
                <a:cs typeface="Times New Roman"/>
              </a:rPr>
              <a:t>earnings</a:t>
            </a:r>
          </a:p>
        </p:txBody>
      </p:sp>
      <p:sp>
        <p:nvSpPr>
          <p:cNvPr id="5" name="TextBox 4"/>
          <p:cNvSpPr txBox="1"/>
          <p:nvPr/>
        </p:nvSpPr>
        <p:spPr>
          <a:xfrm>
            <a:off x="1447800" y="304800"/>
            <a:ext cx="6477000" cy="584775"/>
          </a:xfrm>
          <a:prstGeom prst="rect">
            <a:avLst/>
          </a:prstGeom>
          <a:noFill/>
        </p:spPr>
        <p:txBody>
          <a:bodyPr wrap="square" rtlCol="0">
            <a:spAutoFit/>
          </a:bodyPr>
          <a:lstStyle/>
          <a:p>
            <a:r>
              <a:rPr lang="en-US" sz="3200" b="0" spc="-5" dirty="0">
                <a:latin typeface="Algerian"/>
                <a:cs typeface="Algerian"/>
              </a:rPr>
              <a:t>INDUSTRIAL POLICY 1991  </a:t>
            </a:r>
            <a:r>
              <a:rPr lang="en-US" sz="3200" b="0" dirty="0">
                <a:latin typeface="Algerian"/>
                <a:cs typeface="Algerian"/>
              </a:rPr>
              <a:t>ISSUES</a:t>
            </a:r>
            <a:endParaRPr lang="en-US" sz="3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57200" y="457200"/>
            <a:ext cx="8229600" cy="820095"/>
          </a:xfrm>
          <a:prstGeom prst="rect">
            <a:avLst/>
          </a:prstGeom>
        </p:spPr>
        <p:txBody>
          <a:bodyPr vert="horz" wrap="square" lIns="0" tIns="324484" rIns="0" bIns="0" rtlCol="0">
            <a:spAutoFit/>
          </a:bodyPr>
          <a:lstStyle/>
          <a:p>
            <a:pPr marL="2377440" marR="5080" indent="-1529080" algn="l">
              <a:lnSpc>
                <a:spcPct val="100000"/>
              </a:lnSpc>
              <a:spcBef>
                <a:spcPts val="95"/>
              </a:spcBef>
            </a:pPr>
            <a:r>
              <a:rPr sz="3200" spc="-5" dirty="0">
                <a:solidFill>
                  <a:schemeClr val="tx1"/>
                </a:solidFill>
                <a:latin typeface="Algerian"/>
                <a:cs typeface="Algerian"/>
              </a:rPr>
              <a:t>INDUSTRIAL </a:t>
            </a:r>
            <a:r>
              <a:rPr sz="3200" dirty="0">
                <a:solidFill>
                  <a:schemeClr val="tx1"/>
                </a:solidFill>
                <a:latin typeface="Algerian"/>
                <a:cs typeface="Algerian"/>
              </a:rPr>
              <a:t>POLICY</a:t>
            </a:r>
            <a:r>
              <a:rPr sz="3200" spc="-145" dirty="0">
                <a:solidFill>
                  <a:schemeClr val="tx1"/>
                </a:solidFill>
                <a:latin typeface="Algerian"/>
                <a:cs typeface="Algerian"/>
              </a:rPr>
              <a:t> </a:t>
            </a:r>
            <a:r>
              <a:rPr sz="3200" dirty="0">
                <a:solidFill>
                  <a:schemeClr val="tx1"/>
                </a:solidFill>
                <a:latin typeface="Algerian"/>
                <a:cs typeface="Algerian"/>
              </a:rPr>
              <a:t>1991 </a:t>
            </a:r>
            <a:r>
              <a:rPr sz="3200" spc="-5" dirty="0">
                <a:solidFill>
                  <a:schemeClr val="tx1"/>
                </a:solidFill>
                <a:latin typeface="Algerian"/>
                <a:cs typeface="Algerian"/>
              </a:rPr>
              <a:t>OBJECTIVES</a:t>
            </a:r>
            <a:endParaRPr sz="3200" dirty="0">
              <a:solidFill>
                <a:schemeClr val="tx1"/>
              </a:solidFill>
              <a:latin typeface="Algerian"/>
              <a:cs typeface="Algerian"/>
            </a:endParaRPr>
          </a:p>
        </p:txBody>
      </p:sp>
      <p:sp>
        <p:nvSpPr>
          <p:cNvPr id="4" name="object 4"/>
          <p:cNvSpPr txBox="1"/>
          <p:nvPr/>
        </p:nvSpPr>
        <p:spPr>
          <a:xfrm>
            <a:off x="685800" y="1752600"/>
            <a:ext cx="7798512" cy="3415679"/>
          </a:xfrm>
          <a:prstGeom prst="rect">
            <a:avLst/>
          </a:prstGeom>
        </p:spPr>
        <p:txBody>
          <a:bodyPr vert="horz" wrap="square" lIns="0" tIns="12065" rIns="0" bIns="0" rtlCol="0">
            <a:spAutoFit/>
          </a:bodyPr>
          <a:lstStyle/>
          <a:p>
            <a:pPr marL="527685" marR="5080" indent="16510">
              <a:lnSpc>
                <a:spcPct val="100000"/>
              </a:lnSpc>
              <a:spcBef>
                <a:spcPts val="95"/>
              </a:spcBef>
            </a:pPr>
            <a:r>
              <a:rPr sz="2400" spc="-5" dirty="0">
                <a:latin typeface="Times New Roman"/>
                <a:cs typeface="Times New Roman"/>
              </a:rPr>
              <a:t>In </a:t>
            </a:r>
            <a:r>
              <a:rPr sz="2400" dirty="0">
                <a:latin typeface="Times New Roman"/>
                <a:cs typeface="Times New Roman"/>
              </a:rPr>
              <a:t>pursuit of the above objectives,  </a:t>
            </a:r>
            <a:r>
              <a:rPr sz="2400" spc="-5" dirty="0">
                <a:latin typeface="Times New Roman"/>
                <a:cs typeface="Times New Roman"/>
              </a:rPr>
              <a:t>Government </a:t>
            </a:r>
            <a:r>
              <a:rPr sz="2400" dirty="0">
                <a:latin typeface="Times New Roman"/>
                <a:cs typeface="Times New Roman"/>
              </a:rPr>
              <a:t>have </a:t>
            </a:r>
            <a:r>
              <a:rPr sz="2400" spc="-5" dirty="0">
                <a:latin typeface="Times New Roman"/>
                <a:cs typeface="Times New Roman"/>
              </a:rPr>
              <a:t>decided to take a series  </a:t>
            </a:r>
            <a:r>
              <a:rPr sz="2400" dirty="0">
                <a:latin typeface="Times New Roman"/>
                <a:cs typeface="Times New Roman"/>
              </a:rPr>
              <a:t>of initiatives </a:t>
            </a:r>
            <a:r>
              <a:rPr sz="2400" spc="-5" dirty="0">
                <a:latin typeface="Times New Roman"/>
                <a:cs typeface="Times New Roman"/>
              </a:rPr>
              <a:t>in </a:t>
            </a:r>
            <a:r>
              <a:rPr sz="2400" spc="-10" dirty="0">
                <a:latin typeface="Times New Roman"/>
                <a:cs typeface="Times New Roman"/>
              </a:rPr>
              <a:t>respect </a:t>
            </a:r>
            <a:r>
              <a:rPr sz="2400" dirty="0">
                <a:latin typeface="Times New Roman"/>
                <a:cs typeface="Times New Roman"/>
              </a:rPr>
              <a:t>of the policies  </a:t>
            </a:r>
            <a:r>
              <a:rPr sz="2400" spc="-10" dirty="0">
                <a:latin typeface="Times New Roman"/>
                <a:cs typeface="Times New Roman"/>
              </a:rPr>
              <a:t>relating </a:t>
            </a:r>
            <a:r>
              <a:rPr sz="2400" spc="-5" dirty="0">
                <a:latin typeface="Times New Roman"/>
                <a:cs typeface="Times New Roman"/>
              </a:rPr>
              <a:t>to the following</a:t>
            </a:r>
            <a:r>
              <a:rPr sz="2400" spc="5" dirty="0">
                <a:latin typeface="Times New Roman"/>
                <a:cs typeface="Times New Roman"/>
              </a:rPr>
              <a:t> </a:t>
            </a:r>
            <a:r>
              <a:rPr sz="2400" spc="-10" dirty="0">
                <a:latin typeface="Times New Roman"/>
                <a:cs typeface="Times New Roman"/>
              </a:rPr>
              <a:t>areas:</a:t>
            </a:r>
            <a:endParaRPr sz="2400" dirty="0">
              <a:latin typeface="Times New Roman"/>
              <a:cs typeface="Times New Roman"/>
            </a:endParaRPr>
          </a:p>
          <a:p>
            <a:pPr marL="614680" indent="-602615">
              <a:lnSpc>
                <a:spcPct val="100000"/>
              </a:lnSpc>
              <a:spcBef>
                <a:spcPts val="675"/>
              </a:spcBef>
              <a:buAutoNum type="alphaUcPeriod"/>
              <a:tabLst>
                <a:tab pos="614680" algn="l"/>
                <a:tab pos="615315" algn="l"/>
              </a:tabLst>
            </a:pPr>
            <a:r>
              <a:rPr sz="2400" dirty="0">
                <a:latin typeface="Times New Roman"/>
                <a:cs typeface="Times New Roman"/>
              </a:rPr>
              <a:t>Industrial </a:t>
            </a:r>
            <a:r>
              <a:rPr sz="2400" spc="-5" dirty="0">
                <a:latin typeface="Times New Roman"/>
                <a:cs typeface="Times New Roman"/>
              </a:rPr>
              <a:t>Licensing.</a:t>
            </a:r>
            <a:endParaRPr sz="2400" dirty="0">
              <a:latin typeface="Times New Roman"/>
              <a:cs typeface="Times New Roman"/>
            </a:endParaRPr>
          </a:p>
          <a:p>
            <a:pPr marL="614680" indent="-602615">
              <a:lnSpc>
                <a:spcPct val="100000"/>
              </a:lnSpc>
              <a:spcBef>
                <a:spcPts val="675"/>
              </a:spcBef>
              <a:buAutoNum type="alphaUcPeriod"/>
              <a:tabLst>
                <a:tab pos="614680" algn="l"/>
                <a:tab pos="615315" algn="l"/>
              </a:tabLst>
            </a:pPr>
            <a:r>
              <a:rPr sz="2400" spc="-10" dirty="0">
                <a:latin typeface="Times New Roman"/>
                <a:cs typeface="Times New Roman"/>
              </a:rPr>
              <a:t>Foreign</a:t>
            </a:r>
            <a:r>
              <a:rPr sz="2400" spc="10" dirty="0">
                <a:latin typeface="Times New Roman"/>
                <a:cs typeface="Times New Roman"/>
              </a:rPr>
              <a:t> </a:t>
            </a:r>
            <a:r>
              <a:rPr sz="2400" dirty="0">
                <a:latin typeface="Times New Roman"/>
                <a:cs typeface="Times New Roman"/>
              </a:rPr>
              <a:t>Investment.</a:t>
            </a:r>
          </a:p>
          <a:p>
            <a:pPr marL="614680" indent="-602615">
              <a:lnSpc>
                <a:spcPct val="100000"/>
              </a:lnSpc>
              <a:spcBef>
                <a:spcPts val="670"/>
              </a:spcBef>
              <a:buAutoNum type="alphaUcPeriod"/>
              <a:tabLst>
                <a:tab pos="614680" algn="l"/>
                <a:tab pos="615315" algn="l"/>
              </a:tabLst>
            </a:pPr>
            <a:r>
              <a:rPr sz="2400" spc="-10" dirty="0">
                <a:latin typeface="Times New Roman"/>
                <a:cs typeface="Times New Roman"/>
              </a:rPr>
              <a:t>Foreign </a:t>
            </a:r>
            <a:r>
              <a:rPr sz="2400" spc="-30" dirty="0">
                <a:latin typeface="Times New Roman"/>
                <a:cs typeface="Times New Roman"/>
              </a:rPr>
              <a:t>Technology</a:t>
            </a:r>
            <a:r>
              <a:rPr sz="2400" spc="-185" dirty="0">
                <a:latin typeface="Times New Roman"/>
                <a:cs typeface="Times New Roman"/>
              </a:rPr>
              <a:t> </a:t>
            </a:r>
            <a:r>
              <a:rPr sz="2400" spc="-10" dirty="0">
                <a:latin typeface="Times New Roman"/>
                <a:cs typeface="Times New Roman"/>
              </a:rPr>
              <a:t>Agreements.</a:t>
            </a:r>
            <a:endParaRPr sz="2400" dirty="0">
              <a:latin typeface="Times New Roman"/>
              <a:cs typeface="Times New Roman"/>
            </a:endParaRPr>
          </a:p>
          <a:p>
            <a:pPr marL="614680" indent="-602615">
              <a:lnSpc>
                <a:spcPct val="100000"/>
              </a:lnSpc>
              <a:spcBef>
                <a:spcPts val="675"/>
              </a:spcBef>
              <a:buAutoNum type="alphaUcPeriod"/>
              <a:tabLst>
                <a:tab pos="614680" algn="l"/>
                <a:tab pos="615315" algn="l"/>
              </a:tabLst>
            </a:pPr>
            <a:r>
              <a:rPr sz="2400" spc="-5" dirty="0">
                <a:latin typeface="Times New Roman"/>
                <a:cs typeface="Times New Roman"/>
              </a:rPr>
              <a:t>Public Sector</a:t>
            </a:r>
            <a:r>
              <a:rPr sz="2400" spc="-45" dirty="0">
                <a:latin typeface="Times New Roman"/>
                <a:cs typeface="Times New Roman"/>
              </a:rPr>
              <a:t> </a:t>
            </a:r>
            <a:r>
              <a:rPr sz="2400" spc="-25" dirty="0">
                <a:latin typeface="Times New Roman"/>
                <a:cs typeface="Times New Roman"/>
              </a:rPr>
              <a:t>Policy.</a:t>
            </a:r>
            <a:endParaRPr sz="2400" dirty="0">
              <a:latin typeface="Times New Roman"/>
              <a:cs typeface="Times New Roman"/>
            </a:endParaRPr>
          </a:p>
          <a:p>
            <a:pPr marL="527685" indent="-515620">
              <a:lnSpc>
                <a:spcPct val="100000"/>
              </a:lnSpc>
              <a:spcBef>
                <a:spcPts val="670"/>
              </a:spcBef>
              <a:buAutoNum type="alphaUcPeriod"/>
              <a:tabLst>
                <a:tab pos="527685" algn="l"/>
                <a:tab pos="528320" algn="l"/>
              </a:tabLst>
            </a:pPr>
            <a:r>
              <a:rPr sz="2400" spc="-30" dirty="0">
                <a:latin typeface="Times New Roman"/>
                <a:cs typeface="Times New Roman"/>
              </a:rPr>
              <a:t>MRTP</a:t>
            </a:r>
            <a:r>
              <a:rPr sz="2400" spc="-315" dirty="0">
                <a:latin typeface="Times New Roman"/>
                <a:cs typeface="Times New Roman"/>
              </a:rPr>
              <a:t> </a:t>
            </a:r>
            <a:r>
              <a:rPr sz="2400" spc="-5" dirty="0">
                <a:latin typeface="Times New Roman"/>
                <a:cs typeface="Times New Roman"/>
              </a:rPr>
              <a:t>Act.</a:t>
            </a:r>
            <a:endParaRPr sz="2400" dirty="0">
              <a:latin typeface="Times New Roman"/>
              <a:cs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057400" y="228600"/>
            <a:ext cx="5056505" cy="505267"/>
          </a:xfrm>
          <a:prstGeom prst="rect">
            <a:avLst/>
          </a:prstGeom>
        </p:spPr>
        <p:txBody>
          <a:bodyPr vert="horz" wrap="square" lIns="0" tIns="12700" rIns="0" bIns="0" rtlCol="0">
            <a:spAutoFit/>
          </a:bodyPr>
          <a:lstStyle/>
          <a:p>
            <a:pPr marL="12700">
              <a:lnSpc>
                <a:spcPct val="100000"/>
              </a:lnSpc>
              <a:spcBef>
                <a:spcPts val="100"/>
              </a:spcBef>
            </a:pPr>
            <a:r>
              <a:rPr lang="en-US" sz="3200" spc="-5" dirty="0">
                <a:solidFill>
                  <a:srgbClr val="000000"/>
                </a:solidFill>
                <a:latin typeface="Algerian" pitchFamily="82" charset="0"/>
              </a:rPr>
              <a:t>INDUSTRIAL</a:t>
            </a:r>
            <a:r>
              <a:rPr lang="en-US" sz="3200" spc="-95" dirty="0">
                <a:solidFill>
                  <a:srgbClr val="000000"/>
                </a:solidFill>
                <a:latin typeface="Algerian" pitchFamily="82" charset="0"/>
              </a:rPr>
              <a:t> </a:t>
            </a:r>
            <a:r>
              <a:rPr lang="en-US" sz="3200" spc="-5" dirty="0">
                <a:solidFill>
                  <a:srgbClr val="000000"/>
                </a:solidFill>
                <a:latin typeface="Algerian" pitchFamily="82" charset="0"/>
              </a:rPr>
              <a:t>POLICY </a:t>
            </a:r>
            <a:r>
              <a:rPr lang="en-US" sz="3200" dirty="0">
                <a:solidFill>
                  <a:srgbClr val="000000"/>
                </a:solidFill>
                <a:latin typeface="Algerian" pitchFamily="82" charset="0"/>
              </a:rPr>
              <a:t>1991</a:t>
            </a:r>
            <a:endParaRPr sz="3200" dirty="0">
              <a:latin typeface="Algerian" pitchFamily="82" charset="0"/>
            </a:endParaRPr>
          </a:p>
        </p:txBody>
      </p:sp>
      <p:sp>
        <p:nvSpPr>
          <p:cNvPr id="4" name="object 4"/>
          <p:cNvSpPr txBox="1"/>
          <p:nvPr/>
        </p:nvSpPr>
        <p:spPr>
          <a:xfrm>
            <a:off x="78739" y="1083309"/>
            <a:ext cx="8825865" cy="5568191"/>
          </a:xfrm>
          <a:prstGeom prst="rect">
            <a:avLst/>
          </a:prstGeom>
        </p:spPr>
        <p:txBody>
          <a:bodyPr vert="horz" wrap="square" lIns="0" tIns="12700" rIns="0" bIns="0" rtlCol="0">
            <a:spAutoFit/>
          </a:bodyPr>
          <a:lstStyle/>
          <a:p>
            <a:pPr marL="527685" marR="5080" indent="-515620">
              <a:lnSpc>
                <a:spcPct val="100000"/>
              </a:lnSpc>
              <a:spcBef>
                <a:spcPts val="100"/>
              </a:spcBef>
              <a:tabLst>
                <a:tab pos="527685" algn="l"/>
                <a:tab pos="528320" algn="l"/>
              </a:tabLst>
            </a:pPr>
            <a:r>
              <a:rPr lang="en-US" sz="2400" b="1" spc="-5" dirty="0">
                <a:latin typeface="Times New Roman" pitchFamily="18" charset="0"/>
                <a:cs typeface="Times New Roman" pitchFamily="18" charset="0"/>
              </a:rPr>
              <a:t>A. Industrial</a:t>
            </a:r>
            <a:r>
              <a:rPr lang="en-US" sz="2400" b="1" spc="-85" dirty="0">
                <a:latin typeface="Times New Roman" pitchFamily="18" charset="0"/>
                <a:cs typeface="Times New Roman" pitchFamily="18" charset="0"/>
              </a:rPr>
              <a:t> </a:t>
            </a:r>
            <a:r>
              <a:rPr lang="en-US" sz="2400" b="1" dirty="0">
                <a:latin typeface="Times New Roman" pitchFamily="18" charset="0"/>
                <a:cs typeface="Times New Roman" pitchFamily="18" charset="0"/>
              </a:rPr>
              <a:t>Licensing: </a:t>
            </a:r>
            <a:r>
              <a:rPr sz="2400" dirty="0">
                <a:latin typeface="Times New Roman"/>
                <a:cs typeface="Times New Roman"/>
              </a:rPr>
              <a:t>Industrial licensing </a:t>
            </a:r>
            <a:r>
              <a:rPr sz="2400" spc="-5" dirty="0">
                <a:latin typeface="Times New Roman"/>
                <a:cs typeface="Times New Roman"/>
              </a:rPr>
              <a:t>abolished </a:t>
            </a:r>
            <a:r>
              <a:rPr sz="2400" dirty="0">
                <a:latin typeface="Times New Roman"/>
                <a:cs typeface="Times New Roman"/>
              </a:rPr>
              <a:t>for all </a:t>
            </a:r>
            <a:r>
              <a:rPr sz="2400" spc="-10" dirty="0">
                <a:latin typeface="Times New Roman"/>
                <a:cs typeface="Times New Roman"/>
              </a:rPr>
              <a:t>projects </a:t>
            </a:r>
            <a:r>
              <a:rPr sz="2400" dirty="0">
                <a:latin typeface="Times New Roman"/>
                <a:cs typeface="Times New Roman"/>
              </a:rPr>
              <a:t>except a </a:t>
            </a:r>
            <a:r>
              <a:rPr sz="2400" spc="-5" dirty="0">
                <a:latin typeface="Times New Roman"/>
                <a:cs typeface="Times New Roman"/>
              </a:rPr>
              <a:t>short </a:t>
            </a:r>
            <a:r>
              <a:rPr sz="2400" dirty="0">
                <a:latin typeface="Times New Roman"/>
                <a:cs typeface="Times New Roman"/>
              </a:rPr>
              <a:t>list  of 18 industries </a:t>
            </a:r>
            <a:r>
              <a:rPr sz="2400" spc="-10" dirty="0">
                <a:latin typeface="Times New Roman"/>
                <a:cs typeface="Times New Roman"/>
              </a:rPr>
              <a:t>related </a:t>
            </a:r>
            <a:r>
              <a:rPr sz="2400" dirty="0">
                <a:latin typeface="Times New Roman"/>
                <a:cs typeface="Times New Roman"/>
              </a:rPr>
              <a:t>to security </a:t>
            </a:r>
            <a:r>
              <a:rPr sz="2400" spc="-5" dirty="0">
                <a:latin typeface="Times New Roman"/>
                <a:cs typeface="Times New Roman"/>
              </a:rPr>
              <a:t>and </a:t>
            </a:r>
            <a:r>
              <a:rPr sz="2400" dirty="0">
                <a:latin typeface="Times New Roman"/>
                <a:cs typeface="Times New Roman"/>
              </a:rPr>
              <a:t>strategic concerns,</a:t>
            </a:r>
            <a:r>
              <a:rPr sz="2400" spc="-120" dirty="0">
                <a:latin typeface="Times New Roman"/>
                <a:cs typeface="Times New Roman"/>
              </a:rPr>
              <a:t> </a:t>
            </a:r>
            <a:r>
              <a:rPr sz="2400" dirty="0">
                <a:latin typeface="Times New Roman"/>
                <a:cs typeface="Times New Roman"/>
              </a:rPr>
              <a:t>social  </a:t>
            </a:r>
            <a:r>
              <a:rPr sz="2400" spc="-10" dirty="0">
                <a:latin typeface="Times New Roman"/>
                <a:cs typeface="Times New Roman"/>
              </a:rPr>
              <a:t>reasons, </a:t>
            </a:r>
            <a:r>
              <a:rPr sz="2400" spc="-5" dirty="0">
                <a:latin typeface="Times New Roman"/>
                <a:cs typeface="Times New Roman"/>
              </a:rPr>
              <a:t>hazardous </a:t>
            </a:r>
            <a:r>
              <a:rPr sz="2400" dirty="0">
                <a:latin typeface="Times New Roman"/>
                <a:cs typeface="Times New Roman"/>
              </a:rPr>
              <a:t>chemicals etc. </a:t>
            </a:r>
            <a:r>
              <a:rPr sz="2400" spc="-5" dirty="0">
                <a:latin typeface="Times New Roman"/>
                <a:cs typeface="Times New Roman"/>
              </a:rPr>
              <a:t>(Annex</a:t>
            </a:r>
            <a:r>
              <a:rPr sz="2400" spc="5" dirty="0">
                <a:latin typeface="Times New Roman"/>
                <a:cs typeface="Times New Roman"/>
              </a:rPr>
              <a:t> </a:t>
            </a:r>
            <a:r>
              <a:rPr sz="2400" spc="-5" dirty="0">
                <a:latin typeface="Times New Roman"/>
                <a:cs typeface="Times New Roman"/>
              </a:rPr>
              <a:t>II)</a:t>
            </a:r>
            <a:endParaRPr sz="2400" dirty="0">
              <a:latin typeface="Times New Roman"/>
              <a:cs typeface="Times New Roman"/>
            </a:endParaRPr>
          </a:p>
          <a:p>
            <a:pPr marL="527685" indent="-515620">
              <a:lnSpc>
                <a:spcPct val="100000"/>
              </a:lnSpc>
              <a:spcBef>
                <a:spcPts val="580"/>
              </a:spcBef>
              <a:buFont typeface="Wingdings" pitchFamily="2" charset="2"/>
              <a:buChar char="Ø"/>
              <a:tabLst>
                <a:tab pos="527685" algn="l"/>
                <a:tab pos="528320" algn="l"/>
              </a:tabLst>
            </a:pPr>
            <a:r>
              <a:rPr sz="2400" spc="-10" dirty="0">
                <a:latin typeface="Times New Roman"/>
                <a:cs typeface="Times New Roman"/>
              </a:rPr>
              <a:t>Areas </a:t>
            </a:r>
            <a:r>
              <a:rPr sz="2400" spc="-15" dirty="0">
                <a:latin typeface="Times New Roman"/>
                <a:cs typeface="Times New Roman"/>
              </a:rPr>
              <a:t>where </a:t>
            </a:r>
            <a:r>
              <a:rPr sz="2400" dirty="0">
                <a:latin typeface="Times New Roman"/>
                <a:cs typeface="Times New Roman"/>
              </a:rPr>
              <a:t>security &amp; strategic concerns</a:t>
            </a:r>
            <a:r>
              <a:rPr sz="2400" spc="-60" dirty="0">
                <a:latin typeface="Times New Roman"/>
                <a:cs typeface="Times New Roman"/>
              </a:rPr>
              <a:t> </a:t>
            </a:r>
            <a:r>
              <a:rPr sz="2400" spc="-5" dirty="0">
                <a:latin typeface="Times New Roman"/>
                <a:cs typeface="Times New Roman"/>
              </a:rPr>
              <a:t>predominate,</a:t>
            </a:r>
            <a:endParaRPr sz="2400" dirty="0">
              <a:latin typeface="Times New Roman"/>
              <a:cs typeface="Times New Roman"/>
            </a:endParaRPr>
          </a:p>
          <a:p>
            <a:pPr marL="527685">
              <a:lnSpc>
                <a:spcPct val="100000"/>
              </a:lnSpc>
              <a:buFont typeface="Wingdings" pitchFamily="2" charset="2"/>
              <a:buChar char="Ø"/>
            </a:pPr>
            <a:r>
              <a:rPr sz="2400" spc="-10" dirty="0">
                <a:latin typeface="Times New Roman"/>
                <a:cs typeface="Times New Roman"/>
              </a:rPr>
              <a:t>reserved </a:t>
            </a:r>
            <a:r>
              <a:rPr sz="2400" dirty="0">
                <a:latin typeface="Times New Roman"/>
                <a:cs typeface="Times New Roman"/>
              </a:rPr>
              <a:t>for </a:t>
            </a:r>
            <a:r>
              <a:rPr sz="2400" spc="-5" dirty="0">
                <a:latin typeface="Times New Roman"/>
                <a:cs typeface="Times New Roman"/>
              </a:rPr>
              <a:t>public </a:t>
            </a:r>
            <a:r>
              <a:rPr sz="2400" spc="-35" dirty="0">
                <a:latin typeface="Times New Roman"/>
                <a:cs typeface="Times New Roman"/>
              </a:rPr>
              <a:t>sector. </a:t>
            </a:r>
            <a:r>
              <a:rPr sz="2400" spc="-5" dirty="0">
                <a:latin typeface="Times New Roman"/>
                <a:cs typeface="Times New Roman"/>
              </a:rPr>
              <a:t>(Annex</a:t>
            </a:r>
            <a:r>
              <a:rPr sz="2400" spc="-50" dirty="0">
                <a:latin typeface="Times New Roman"/>
                <a:cs typeface="Times New Roman"/>
              </a:rPr>
              <a:t> </a:t>
            </a:r>
            <a:r>
              <a:rPr sz="2400" spc="-5" dirty="0">
                <a:latin typeface="Times New Roman"/>
                <a:cs typeface="Times New Roman"/>
              </a:rPr>
              <a:t>I)</a:t>
            </a:r>
            <a:endParaRPr sz="2400" dirty="0">
              <a:latin typeface="Times New Roman"/>
              <a:cs typeface="Times New Roman"/>
            </a:endParaRPr>
          </a:p>
          <a:p>
            <a:pPr marL="527685" marR="1195070" indent="-515620">
              <a:lnSpc>
                <a:spcPct val="100000"/>
              </a:lnSpc>
              <a:spcBef>
                <a:spcPts val="575"/>
              </a:spcBef>
              <a:buFont typeface="Wingdings" pitchFamily="2" charset="2"/>
              <a:buChar char="Ø"/>
              <a:tabLst>
                <a:tab pos="527685" algn="l"/>
                <a:tab pos="528320" algn="l"/>
              </a:tabLst>
            </a:pPr>
            <a:r>
              <a:rPr sz="2400" spc="-5" dirty="0">
                <a:latin typeface="Times New Roman"/>
                <a:cs typeface="Times New Roman"/>
              </a:rPr>
              <a:t>In </a:t>
            </a:r>
            <a:r>
              <a:rPr sz="2400" spc="-10" dirty="0">
                <a:latin typeface="Times New Roman"/>
                <a:cs typeface="Times New Roman"/>
              </a:rPr>
              <a:t>projects </a:t>
            </a:r>
            <a:r>
              <a:rPr sz="2400" spc="-15" dirty="0">
                <a:latin typeface="Times New Roman"/>
                <a:cs typeface="Times New Roman"/>
              </a:rPr>
              <a:t>where </a:t>
            </a:r>
            <a:r>
              <a:rPr sz="2400" dirty="0">
                <a:latin typeface="Times New Roman"/>
                <a:cs typeface="Times New Roman"/>
              </a:rPr>
              <a:t>imported capital </a:t>
            </a:r>
            <a:r>
              <a:rPr sz="2400" spc="-5" dirty="0">
                <a:latin typeface="Times New Roman"/>
                <a:cs typeface="Times New Roman"/>
              </a:rPr>
              <a:t>goods </a:t>
            </a:r>
            <a:r>
              <a:rPr sz="2400" spc="-20" dirty="0">
                <a:latin typeface="Times New Roman"/>
                <a:cs typeface="Times New Roman"/>
              </a:rPr>
              <a:t>are </a:t>
            </a:r>
            <a:r>
              <a:rPr sz="2400" spc="-15" dirty="0">
                <a:latin typeface="Times New Roman"/>
                <a:cs typeface="Times New Roman"/>
              </a:rPr>
              <a:t>required,  </a:t>
            </a:r>
            <a:r>
              <a:rPr sz="2400" dirty="0">
                <a:latin typeface="Times New Roman"/>
                <a:cs typeface="Times New Roman"/>
              </a:rPr>
              <a:t>automatic clearance</a:t>
            </a:r>
            <a:r>
              <a:rPr sz="2400" spc="-60" dirty="0">
                <a:latin typeface="Times New Roman"/>
                <a:cs typeface="Times New Roman"/>
              </a:rPr>
              <a:t> </a:t>
            </a:r>
            <a:r>
              <a:rPr sz="2400" spc="-5" dirty="0">
                <a:latin typeface="Times New Roman"/>
                <a:cs typeface="Times New Roman"/>
              </a:rPr>
              <a:t>given.</a:t>
            </a:r>
            <a:endParaRPr sz="2400" dirty="0">
              <a:latin typeface="Times New Roman"/>
              <a:cs typeface="Times New Roman"/>
            </a:endParaRPr>
          </a:p>
          <a:p>
            <a:pPr marL="527685" marR="83820" indent="-515620" algn="just">
              <a:lnSpc>
                <a:spcPct val="100000"/>
              </a:lnSpc>
              <a:spcBef>
                <a:spcPts val="575"/>
              </a:spcBef>
              <a:buFont typeface="Wingdings" pitchFamily="2" charset="2"/>
              <a:buChar char="Ø"/>
              <a:tabLst>
                <a:tab pos="528320" algn="l"/>
              </a:tabLst>
            </a:pPr>
            <a:r>
              <a:rPr sz="2400" dirty="0">
                <a:latin typeface="Times New Roman"/>
                <a:cs typeface="Times New Roman"/>
              </a:rPr>
              <a:t>In locations other than cities of </a:t>
            </a:r>
            <a:r>
              <a:rPr sz="2400" spc="-10" dirty="0">
                <a:latin typeface="Times New Roman"/>
                <a:cs typeface="Times New Roman"/>
              </a:rPr>
              <a:t>more </a:t>
            </a:r>
            <a:r>
              <a:rPr sz="2400" dirty="0">
                <a:latin typeface="Times New Roman"/>
                <a:cs typeface="Times New Roman"/>
              </a:rPr>
              <a:t>than 1 million</a:t>
            </a:r>
            <a:r>
              <a:rPr sz="2400" spc="-210" dirty="0">
                <a:latin typeface="Times New Roman"/>
                <a:cs typeface="Times New Roman"/>
              </a:rPr>
              <a:t> </a:t>
            </a:r>
            <a:r>
              <a:rPr sz="2400" dirty="0">
                <a:latin typeface="Times New Roman"/>
                <a:cs typeface="Times New Roman"/>
              </a:rPr>
              <a:t>population,  </a:t>
            </a:r>
            <a:r>
              <a:rPr sz="2400" spc="-5" dirty="0">
                <a:latin typeface="Times New Roman"/>
                <a:cs typeface="Times New Roman"/>
              </a:rPr>
              <a:t>no </a:t>
            </a:r>
            <a:r>
              <a:rPr sz="2400" spc="-10" dirty="0">
                <a:latin typeface="Times New Roman"/>
                <a:cs typeface="Times New Roman"/>
              </a:rPr>
              <a:t>requirement </a:t>
            </a:r>
            <a:r>
              <a:rPr sz="2400" spc="-5" dirty="0">
                <a:latin typeface="Times New Roman"/>
                <a:cs typeface="Times New Roman"/>
              </a:rPr>
              <a:t>of obtaining </a:t>
            </a:r>
            <a:r>
              <a:rPr sz="2400" dirty="0">
                <a:latin typeface="Times New Roman"/>
                <a:cs typeface="Times New Roman"/>
              </a:rPr>
              <a:t>industrial </a:t>
            </a:r>
            <a:r>
              <a:rPr sz="2400" spc="-10" dirty="0">
                <a:latin typeface="Times New Roman"/>
                <a:cs typeface="Times New Roman"/>
              </a:rPr>
              <a:t>approvals </a:t>
            </a:r>
            <a:r>
              <a:rPr sz="2400" spc="-15" dirty="0">
                <a:latin typeface="Times New Roman"/>
                <a:cs typeface="Times New Roman"/>
              </a:rPr>
              <a:t>from </a:t>
            </a:r>
            <a:r>
              <a:rPr sz="2400" spc="-5" dirty="0">
                <a:latin typeface="Times New Roman"/>
                <a:cs typeface="Times New Roman"/>
              </a:rPr>
              <a:t>Central  </a:t>
            </a:r>
            <a:r>
              <a:rPr sz="2400" dirty="0">
                <a:latin typeface="Times New Roman"/>
                <a:cs typeface="Times New Roman"/>
              </a:rPr>
              <a:t>Government.</a:t>
            </a:r>
          </a:p>
          <a:p>
            <a:pPr marL="527685" marR="531495" indent="-515620">
              <a:lnSpc>
                <a:spcPct val="100000"/>
              </a:lnSpc>
              <a:spcBef>
                <a:spcPts val="580"/>
              </a:spcBef>
              <a:buFont typeface="Wingdings" pitchFamily="2" charset="2"/>
              <a:buChar char="Ø"/>
              <a:tabLst>
                <a:tab pos="527685" algn="l"/>
                <a:tab pos="528320" algn="l"/>
              </a:tabLst>
            </a:pPr>
            <a:r>
              <a:rPr sz="2400" dirty="0">
                <a:latin typeface="Times New Roman"/>
                <a:cs typeface="Times New Roman"/>
              </a:rPr>
              <a:t>Incentives &amp; investments </a:t>
            </a:r>
            <a:r>
              <a:rPr sz="2400" spc="-5" dirty="0">
                <a:latin typeface="Times New Roman"/>
                <a:cs typeface="Times New Roman"/>
              </a:rPr>
              <a:t>in </a:t>
            </a:r>
            <a:r>
              <a:rPr sz="2400" dirty="0">
                <a:latin typeface="Times New Roman"/>
                <a:cs typeface="Times New Roman"/>
              </a:rPr>
              <a:t>infrastructural development,</a:t>
            </a:r>
            <a:r>
              <a:rPr sz="2400" spc="-160" dirty="0">
                <a:latin typeface="Times New Roman"/>
                <a:cs typeface="Times New Roman"/>
              </a:rPr>
              <a:t> </a:t>
            </a:r>
            <a:r>
              <a:rPr sz="2400" dirty="0">
                <a:latin typeface="Times New Roman"/>
                <a:cs typeface="Times New Roman"/>
              </a:rPr>
              <a:t>to  </a:t>
            </a:r>
            <a:r>
              <a:rPr sz="2400" spc="-10" dirty="0">
                <a:latin typeface="Times New Roman"/>
                <a:cs typeface="Times New Roman"/>
              </a:rPr>
              <a:t>promote </a:t>
            </a:r>
            <a:r>
              <a:rPr sz="2400" dirty="0">
                <a:latin typeface="Times New Roman"/>
                <a:cs typeface="Times New Roman"/>
              </a:rPr>
              <a:t>dispersal to rural </a:t>
            </a:r>
            <a:r>
              <a:rPr sz="2400" spc="-5" dirty="0">
                <a:latin typeface="Times New Roman"/>
                <a:cs typeface="Times New Roman"/>
              </a:rPr>
              <a:t>and backward</a:t>
            </a:r>
            <a:r>
              <a:rPr sz="2400" spc="-25" dirty="0">
                <a:latin typeface="Times New Roman"/>
                <a:cs typeface="Times New Roman"/>
              </a:rPr>
              <a:t> </a:t>
            </a:r>
            <a:r>
              <a:rPr sz="2400" spc="-10" dirty="0">
                <a:latin typeface="Times New Roman"/>
                <a:cs typeface="Times New Roman"/>
              </a:rPr>
              <a:t>areas.</a:t>
            </a:r>
            <a:endParaRPr sz="2400" dirty="0">
              <a:latin typeface="Times New Roman"/>
              <a:cs typeface="Times New Roman"/>
            </a:endParaRPr>
          </a:p>
          <a:p>
            <a:pPr marL="527685" marR="17780" indent="-515620">
              <a:lnSpc>
                <a:spcPct val="100000"/>
              </a:lnSpc>
              <a:spcBef>
                <a:spcPts val="575"/>
              </a:spcBef>
              <a:buFont typeface="Wingdings" pitchFamily="2" charset="2"/>
              <a:buChar char="Ø"/>
              <a:tabLst>
                <a:tab pos="527685" algn="l"/>
                <a:tab pos="528320" algn="l"/>
              </a:tabLst>
            </a:pPr>
            <a:r>
              <a:rPr sz="2400" dirty="0">
                <a:latin typeface="Times New Roman"/>
                <a:cs typeface="Times New Roman"/>
              </a:rPr>
              <a:t>Existing </a:t>
            </a:r>
            <a:r>
              <a:rPr sz="2400" spc="-5" dirty="0">
                <a:latin typeface="Times New Roman"/>
                <a:cs typeface="Times New Roman"/>
              </a:rPr>
              <a:t>units enabled </a:t>
            </a:r>
            <a:r>
              <a:rPr sz="2400" dirty="0">
                <a:latin typeface="Times New Roman"/>
                <a:cs typeface="Times New Roman"/>
              </a:rPr>
              <a:t>to </a:t>
            </a:r>
            <a:r>
              <a:rPr sz="2400" spc="-10" dirty="0">
                <a:latin typeface="Times New Roman"/>
                <a:cs typeface="Times New Roman"/>
              </a:rPr>
              <a:t>produce </a:t>
            </a:r>
            <a:r>
              <a:rPr sz="2400" dirty="0">
                <a:latin typeface="Times New Roman"/>
                <a:cs typeface="Times New Roman"/>
              </a:rPr>
              <a:t>any article </a:t>
            </a:r>
            <a:r>
              <a:rPr sz="2400" spc="-5" dirty="0">
                <a:latin typeface="Times New Roman"/>
                <a:cs typeface="Times New Roman"/>
              </a:rPr>
              <a:t>without </a:t>
            </a:r>
            <a:r>
              <a:rPr sz="2400" dirty="0">
                <a:latin typeface="Times New Roman"/>
                <a:cs typeface="Times New Roman"/>
              </a:rPr>
              <a:t>additional  investment.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59053" y="473060"/>
            <a:ext cx="7463790" cy="504625"/>
          </a:xfrm>
          <a:prstGeom prst="rect">
            <a:avLst/>
          </a:prstGeom>
        </p:spPr>
        <p:txBody>
          <a:bodyPr vert="horz" wrap="square" lIns="0" tIns="12065" rIns="0" bIns="0" rtlCol="0">
            <a:spAutoFit/>
          </a:bodyPr>
          <a:lstStyle/>
          <a:p>
            <a:pPr marL="12700" algn="ctr">
              <a:lnSpc>
                <a:spcPct val="100000"/>
              </a:lnSpc>
              <a:spcBef>
                <a:spcPts val="95"/>
              </a:spcBef>
            </a:pPr>
            <a:r>
              <a:rPr sz="3200" dirty="0">
                <a:solidFill>
                  <a:schemeClr val="tx1"/>
                </a:solidFill>
                <a:latin typeface="Algerian" pitchFamily="82" charset="0"/>
                <a:cs typeface="Lucida Calligraphy"/>
              </a:rPr>
              <a:t>INDUSTRIAL POLICY</a:t>
            </a:r>
            <a:r>
              <a:rPr sz="3200" spc="-190" dirty="0">
                <a:solidFill>
                  <a:schemeClr val="tx1"/>
                </a:solidFill>
                <a:latin typeface="Algerian" pitchFamily="82" charset="0"/>
                <a:cs typeface="Lucida Calligraphy"/>
              </a:rPr>
              <a:t> </a:t>
            </a:r>
            <a:r>
              <a:rPr sz="3200" dirty="0">
                <a:solidFill>
                  <a:schemeClr val="tx1"/>
                </a:solidFill>
                <a:latin typeface="Algerian" pitchFamily="82" charset="0"/>
                <a:cs typeface="Lucida Calligraphy"/>
              </a:rPr>
              <a:t>1991</a:t>
            </a:r>
          </a:p>
        </p:txBody>
      </p:sp>
      <p:sp>
        <p:nvSpPr>
          <p:cNvPr id="4" name="object 4"/>
          <p:cNvSpPr txBox="1"/>
          <p:nvPr/>
        </p:nvSpPr>
        <p:spPr>
          <a:xfrm>
            <a:off x="535940" y="1282878"/>
            <a:ext cx="7595234" cy="4903907"/>
          </a:xfrm>
          <a:prstGeom prst="rect">
            <a:avLst/>
          </a:prstGeom>
        </p:spPr>
        <p:txBody>
          <a:bodyPr vert="horz" wrap="square" lIns="0" tIns="101600" rIns="0" bIns="0" rtlCol="0">
            <a:spAutoFit/>
          </a:bodyPr>
          <a:lstStyle/>
          <a:p>
            <a:pPr marL="12700">
              <a:lnSpc>
                <a:spcPct val="100000"/>
              </a:lnSpc>
              <a:spcBef>
                <a:spcPts val="800"/>
              </a:spcBef>
            </a:pPr>
            <a:r>
              <a:rPr sz="2400" b="1" spc="-5" dirty="0">
                <a:uFill>
                  <a:solidFill>
                    <a:srgbClr val="000000"/>
                  </a:solidFill>
                </a:uFill>
                <a:latin typeface="Times New Roman" pitchFamily="18" charset="0"/>
                <a:cs typeface="Times New Roman" pitchFamily="18" charset="0"/>
              </a:rPr>
              <a:t>B. Foreign</a:t>
            </a:r>
            <a:r>
              <a:rPr sz="2400" b="1" dirty="0">
                <a:uFill>
                  <a:solidFill>
                    <a:srgbClr val="000000"/>
                  </a:solidFill>
                </a:uFill>
                <a:latin typeface="Times New Roman" pitchFamily="18" charset="0"/>
                <a:cs typeface="Times New Roman" pitchFamily="18" charset="0"/>
              </a:rPr>
              <a:t> </a:t>
            </a:r>
            <a:r>
              <a:rPr sz="2400" b="1" spc="-10" dirty="0">
                <a:uFill>
                  <a:solidFill>
                    <a:srgbClr val="000000"/>
                  </a:solidFill>
                </a:uFill>
                <a:latin typeface="Times New Roman" pitchFamily="18" charset="0"/>
                <a:cs typeface="Times New Roman" pitchFamily="18" charset="0"/>
              </a:rPr>
              <a:t>Investment:</a:t>
            </a:r>
            <a:endParaRPr sz="2400" b="1" dirty="0">
              <a:latin typeface="Times New Roman" pitchFamily="18" charset="0"/>
              <a:cs typeface="Times New Roman" pitchFamily="18" charset="0"/>
            </a:endParaRPr>
          </a:p>
          <a:p>
            <a:pPr marL="355600" marR="177800" indent="-342900">
              <a:lnSpc>
                <a:spcPct val="100000"/>
              </a:lnSpc>
              <a:spcBef>
                <a:spcPts val="605"/>
              </a:spcBef>
              <a:buFont typeface="Wingdings" pitchFamily="2" charset="2"/>
              <a:buChar char="Ø"/>
              <a:tabLst>
                <a:tab pos="355600" algn="l"/>
              </a:tabLst>
            </a:pPr>
            <a:r>
              <a:rPr sz="2400" spc="-5" dirty="0">
                <a:latin typeface="Times New Roman" pitchFamily="18" charset="0"/>
                <a:cs typeface="Times New Roman" pitchFamily="18" charset="0"/>
              </a:rPr>
              <a:t>Approval upto 51 </a:t>
            </a:r>
            <a:r>
              <a:rPr sz="2400" dirty="0">
                <a:latin typeface="Times New Roman" pitchFamily="18" charset="0"/>
                <a:cs typeface="Times New Roman" pitchFamily="18" charset="0"/>
              </a:rPr>
              <a:t>percent </a:t>
            </a:r>
            <a:r>
              <a:rPr sz="2400" spc="-5" dirty="0">
                <a:latin typeface="Times New Roman" pitchFamily="18" charset="0"/>
                <a:cs typeface="Times New Roman" pitchFamily="18" charset="0"/>
              </a:rPr>
              <a:t>foreign equity in </a:t>
            </a:r>
            <a:r>
              <a:rPr sz="2400" dirty="0">
                <a:latin typeface="Times New Roman" pitchFamily="18" charset="0"/>
                <a:cs typeface="Times New Roman" pitchFamily="18" charset="0"/>
              </a:rPr>
              <a:t>high  priority</a:t>
            </a:r>
            <a:r>
              <a:rPr sz="2400" spc="-25" dirty="0">
                <a:latin typeface="Times New Roman" pitchFamily="18" charset="0"/>
                <a:cs typeface="Times New Roman" pitchFamily="18" charset="0"/>
              </a:rPr>
              <a:t> </a:t>
            </a:r>
            <a:r>
              <a:rPr sz="2400" spc="-5" dirty="0">
                <a:latin typeface="Times New Roman" pitchFamily="18" charset="0"/>
                <a:cs typeface="Times New Roman" pitchFamily="18" charset="0"/>
              </a:rPr>
              <a:t>industries.(Annex-III)</a:t>
            </a:r>
            <a:endParaRPr sz="2400" dirty="0">
              <a:latin typeface="Times New Roman" pitchFamily="18" charset="0"/>
              <a:cs typeface="Times New Roman" pitchFamily="18" charset="0"/>
            </a:endParaRPr>
          </a:p>
          <a:p>
            <a:pPr marL="355600" marR="20955" indent="-342900">
              <a:lnSpc>
                <a:spcPct val="100000"/>
              </a:lnSpc>
              <a:spcBef>
                <a:spcPts val="575"/>
              </a:spcBef>
              <a:buFont typeface="Wingdings" pitchFamily="2" charset="2"/>
              <a:buChar char="Ø"/>
              <a:tabLst>
                <a:tab pos="355600" algn="l"/>
              </a:tabLst>
            </a:pPr>
            <a:r>
              <a:rPr sz="2400" spc="-5" dirty="0">
                <a:latin typeface="Times New Roman" pitchFamily="18" charset="0"/>
                <a:cs typeface="Times New Roman" pitchFamily="18" charset="0"/>
              </a:rPr>
              <a:t>Imports </a:t>
            </a:r>
            <a:r>
              <a:rPr sz="2400" dirty="0">
                <a:latin typeface="Times New Roman" pitchFamily="18" charset="0"/>
                <a:cs typeface="Times New Roman" pitchFamily="18" charset="0"/>
              </a:rPr>
              <a:t>governed </a:t>
            </a:r>
            <a:r>
              <a:rPr sz="2400" spc="-5" dirty="0">
                <a:latin typeface="Times New Roman" pitchFamily="18" charset="0"/>
                <a:cs typeface="Times New Roman" pitchFamily="18" charset="0"/>
              </a:rPr>
              <a:t>by general </a:t>
            </a:r>
            <a:r>
              <a:rPr sz="2400" dirty="0">
                <a:latin typeface="Times New Roman" pitchFamily="18" charset="0"/>
                <a:cs typeface="Times New Roman" pitchFamily="18" charset="0"/>
              </a:rPr>
              <a:t>policy applicable </a:t>
            </a:r>
            <a:r>
              <a:rPr sz="2400" spc="-5" dirty="0">
                <a:latin typeface="Times New Roman" pitchFamily="18" charset="0"/>
                <a:cs typeface="Times New Roman" pitchFamily="18" charset="0"/>
              </a:rPr>
              <a:t>to  </a:t>
            </a:r>
            <a:r>
              <a:rPr sz="2400" dirty="0">
                <a:latin typeface="Times New Roman" pitchFamily="18" charset="0"/>
                <a:cs typeface="Times New Roman" pitchFamily="18" charset="0"/>
              </a:rPr>
              <a:t>other </a:t>
            </a:r>
            <a:r>
              <a:rPr sz="2400" spc="-5" dirty="0">
                <a:latin typeface="Times New Roman" pitchFamily="18" charset="0"/>
                <a:cs typeface="Times New Roman" pitchFamily="18" charset="0"/>
              </a:rPr>
              <a:t>domestic units, </a:t>
            </a:r>
            <a:r>
              <a:rPr sz="2400" dirty="0">
                <a:latin typeface="Times New Roman" pitchFamily="18" charset="0"/>
                <a:cs typeface="Times New Roman" pitchFamily="18" charset="0"/>
              </a:rPr>
              <a:t>payment of </a:t>
            </a:r>
            <a:r>
              <a:rPr sz="2400" spc="-10" dirty="0">
                <a:latin typeface="Times New Roman" pitchFamily="18" charset="0"/>
                <a:cs typeface="Times New Roman" pitchFamily="18" charset="0"/>
              </a:rPr>
              <a:t>dividents  </a:t>
            </a:r>
            <a:r>
              <a:rPr sz="2400" spc="-5" dirty="0">
                <a:latin typeface="Times New Roman" pitchFamily="18" charset="0"/>
                <a:cs typeface="Times New Roman" pitchFamily="18" charset="0"/>
              </a:rPr>
              <a:t>monitored by RBI to ensure that outflows </a:t>
            </a:r>
            <a:r>
              <a:rPr sz="2400" dirty="0">
                <a:latin typeface="Times New Roman" pitchFamily="18" charset="0"/>
                <a:cs typeface="Times New Roman" pitchFamily="18" charset="0"/>
              </a:rPr>
              <a:t>on  account </a:t>
            </a:r>
            <a:r>
              <a:rPr sz="2400" spc="-5" dirty="0">
                <a:latin typeface="Times New Roman" pitchFamily="18" charset="0"/>
                <a:cs typeface="Times New Roman" pitchFamily="18" charset="0"/>
              </a:rPr>
              <a:t>of dividents </a:t>
            </a:r>
            <a:r>
              <a:rPr sz="2400" dirty="0">
                <a:latin typeface="Times New Roman" pitchFamily="18" charset="0"/>
                <a:cs typeface="Times New Roman" pitchFamily="18" charset="0"/>
              </a:rPr>
              <a:t>are </a:t>
            </a:r>
            <a:r>
              <a:rPr sz="2400" spc="-5" dirty="0">
                <a:latin typeface="Times New Roman" pitchFamily="18" charset="0"/>
                <a:cs typeface="Times New Roman" pitchFamily="18" charset="0"/>
              </a:rPr>
              <a:t>balanced by export  earnings.</a:t>
            </a:r>
            <a:endParaRPr sz="2400" dirty="0">
              <a:latin typeface="Times New Roman" pitchFamily="18" charset="0"/>
              <a:cs typeface="Times New Roman" pitchFamily="18" charset="0"/>
            </a:endParaRPr>
          </a:p>
          <a:p>
            <a:pPr marL="355600" marR="702310" indent="-342900">
              <a:lnSpc>
                <a:spcPct val="100000"/>
              </a:lnSpc>
              <a:spcBef>
                <a:spcPts val="580"/>
              </a:spcBef>
              <a:buFont typeface="Wingdings" pitchFamily="2" charset="2"/>
              <a:buChar char="Ø"/>
              <a:tabLst>
                <a:tab pos="355600" algn="l"/>
              </a:tabLst>
            </a:pPr>
            <a:r>
              <a:rPr sz="2400" spc="-5" dirty="0">
                <a:latin typeface="Times New Roman" pitchFamily="18" charset="0"/>
                <a:cs typeface="Times New Roman" pitchFamily="18" charset="0"/>
              </a:rPr>
              <a:t>Other foreign equity proposals, not </a:t>
            </a:r>
            <a:r>
              <a:rPr sz="2400" dirty="0">
                <a:latin typeface="Times New Roman" pitchFamily="18" charset="0"/>
                <a:cs typeface="Times New Roman" pitchFamily="18" charset="0"/>
              </a:rPr>
              <a:t>covered  above, </a:t>
            </a:r>
            <a:r>
              <a:rPr sz="2400" spc="-5" dirty="0">
                <a:latin typeface="Times New Roman" pitchFamily="18" charset="0"/>
                <a:cs typeface="Times New Roman" pitchFamily="18" charset="0"/>
              </a:rPr>
              <a:t>need </a:t>
            </a:r>
            <a:r>
              <a:rPr sz="2400" dirty="0">
                <a:latin typeface="Times New Roman" pitchFamily="18" charset="0"/>
                <a:cs typeface="Times New Roman" pitchFamily="18" charset="0"/>
              </a:rPr>
              <a:t>prior</a:t>
            </a:r>
            <a:r>
              <a:rPr sz="2400" spc="-45" dirty="0">
                <a:latin typeface="Times New Roman" pitchFamily="18" charset="0"/>
                <a:cs typeface="Times New Roman" pitchFamily="18" charset="0"/>
              </a:rPr>
              <a:t> </a:t>
            </a:r>
            <a:r>
              <a:rPr sz="2400" dirty="0">
                <a:latin typeface="Times New Roman" pitchFamily="18" charset="0"/>
                <a:cs typeface="Times New Roman" pitchFamily="18" charset="0"/>
              </a:rPr>
              <a:t>clearance.</a:t>
            </a:r>
          </a:p>
          <a:p>
            <a:pPr marL="355600" marR="5080" indent="-342900">
              <a:lnSpc>
                <a:spcPct val="100000"/>
              </a:lnSpc>
              <a:spcBef>
                <a:spcPts val="580"/>
              </a:spcBef>
              <a:buFont typeface="Wingdings" pitchFamily="2" charset="2"/>
              <a:buChar char="Ø"/>
              <a:tabLst>
                <a:tab pos="355600" algn="l"/>
                <a:tab pos="4816475" algn="l"/>
                <a:tab pos="5175250" algn="l"/>
              </a:tabLst>
            </a:pPr>
            <a:r>
              <a:rPr sz="2400" dirty="0">
                <a:latin typeface="Times New Roman" pitchFamily="18" charset="0"/>
                <a:cs typeface="Times New Roman" pitchFamily="18" charset="0"/>
              </a:rPr>
              <a:t>A special Empowered</a:t>
            </a:r>
            <a:r>
              <a:rPr sz="2400" spc="-25" dirty="0">
                <a:latin typeface="Times New Roman" pitchFamily="18" charset="0"/>
                <a:cs typeface="Times New Roman" pitchFamily="18" charset="0"/>
              </a:rPr>
              <a:t> </a:t>
            </a:r>
            <a:r>
              <a:rPr sz="2400" spc="-10" dirty="0">
                <a:latin typeface="Times New Roman" pitchFamily="18" charset="0"/>
                <a:cs typeface="Times New Roman" pitchFamily="18" charset="0"/>
              </a:rPr>
              <a:t>Board-</a:t>
            </a:r>
            <a:r>
              <a:rPr sz="2400" spc="5" dirty="0">
                <a:latin typeface="Times New Roman" pitchFamily="18" charset="0"/>
                <a:cs typeface="Times New Roman" pitchFamily="18" charset="0"/>
              </a:rPr>
              <a:t> </a:t>
            </a:r>
            <a:r>
              <a:rPr sz="2400" spc="-5" dirty="0">
                <a:latin typeface="Times New Roman" pitchFamily="18" charset="0"/>
                <a:cs typeface="Times New Roman" pitchFamily="18" charset="0"/>
              </a:rPr>
              <a:t>to	negotiate with</a:t>
            </a:r>
            <a:r>
              <a:rPr sz="2400" spc="-120" dirty="0">
                <a:latin typeface="Times New Roman" pitchFamily="18" charset="0"/>
                <a:cs typeface="Times New Roman" pitchFamily="18" charset="0"/>
              </a:rPr>
              <a:t> </a:t>
            </a:r>
            <a:r>
              <a:rPr sz="2400" dirty="0">
                <a:latin typeface="Times New Roman" pitchFamily="18" charset="0"/>
                <a:cs typeface="Times New Roman" pitchFamily="18" charset="0"/>
              </a:rPr>
              <a:t>a  </a:t>
            </a:r>
            <a:r>
              <a:rPr sz="2400" spc="-5" dirty="0">
                <a:latin typeface="Times New Roman" pitchFamily="18" charset="0"/>
                <a:cs typeface="Times New Roman" pitchFamily="18" charset="0"/>
              </a:rPr>
              <a:t>number </a:t>
            </a:r>
            <a:r>
              <a:rPr sz="2400" dirty="0">
                <a:latin typeface="Times New Roman" pitchFamily="18" charset="0"/>
                <a:cs typeface="Times New Roman" pitchFamily="18" charset="0"/>
              </a:rPr>
              <a:t>of</a:t>
            </a:r>
            <a:r>
              <a:rPr sz="2400" spc="-10" dirty="0">
                <a:latin typeface="Times New Roman" pitchFamily="18" charset="0"/>
                <a:cs typeface="Times New Roman" pitchFamily="18" charset="0"/>
              </a:rPr>
              <a:t> </a:t>
            </a:r>
            <a:r>
              <a:rPr sz="2400" dirty="0">
                <a:latin typeface="Times New Roman" pitchFamily="18" charset="0"/>
                <a:cs typeface="Times New Roman" pitchFamily="18" charset="0"/>
              </a:rPr>
              <a:t>large</a:t>
            </a:r>
            <a:r>
              <a:rPr sz="2400" spc="5" dirty="0">
                <a:latin typeface="Times New Roman" pitchFamily="18" charset="0"/>
                <a:cs typeface="Times New Roman" pitchFamily="18" charset="0"/>
              </a:rPr>
              <a:t> </a:t>
            </a:r>
            <a:r>
              <a:rPr sz="2400" spc="-5" dirty="0">
                <a:latin typeface="Times New Roman" pitchFamily="18" charset="0"/>
                <a:cs typeface="Times New Roman" pitchFamily="18" charset="0"/>
              </a:rPr>
              <a:t>international	firms </a:t>
            </a:r>
            <a:r>
              <a:rPr sz="2400" dirty="0">
                <a:latin typeface="Times New Roman" pitchFamily="18" charset="0"/>
                <a:cs typeface="Times New Roman" pitchFamily="18" charset="0"/>
              </a:rPr>
              <a:t>&amp; get </a:t>
            </a:r>
            <a:r>
              <a:rPr sz="2400" spc="-5" dirty="0">
                <a:latin typeface="Times New Roman" pitchFamily="18" charset="0"/>
                <a:cs typeface="Times New Roman" pitchFamily="18" charset="0"/>
              </a:rPr>
              <a:t>FDIs  approved.</a:t>
            </a:r>
            <a:endParaRPr sz="2400" dirty="0">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52400" y="519144"/>
            <a:ext cx="8610600" cy="505267"/>
          </a:xfrm>
          <a:prstGeom prst="rect">
            <a:avLst/>
          </a:prstGeom>
        </p:spPr>
        <p:txBody>
          <a:bodyPr vert="horz" wrap="square" lIns="0" tIns="12700" rIns="0" bIns="0" rtlCol="0">
            <a:spAutoFit/>
          </a:bodyPr>
          <a:lstStyle/>
          <a:p>
            <a:pPr algn="ctr">
              <a:lnSpc>
                <a:spcPct val="100000"/>
              </a:lnSpc>
              <a:spcBef>
                <a:spcPts val="100"/>
              </a:spcBef>
            </a:pPr>
            <a:r>
              <a:rPr sz="3200" spc="-5" dirty="0">
                <a:solidFill>
                  <a:srgbClr val="000000"/>
                </a:solidFill>
                <a:latin typeface="Algerian" pitchFamily="82" charset="0"/>
              </a:rPr>
              <a:t>INDUSTRIAL</a:t>
            </a:r>
            <a:r>
              <a:rPr sz="3200" spc="-95" dirty="0">
                <a:solidFill>
                  <a:srgbClr val="000000"/>
                </a:solidFill>
                <a:latin typeface="Algerian" pitchFamily="82" charset="0"/>
              </a:rPr>
              <a:t> </a:t>
            </a:r>
            <a:r>
              <a:rPr sz="3200" spc="-5" dirty="0">
                <a:solidFill>
                  <a:srgbClr val="000000"/>
                </a:solidFill>
                <a:latin typeface="Algerian" pitchFamily="82" charset="0"/>
              </a:rPr>
              <a:t>POLICY</a:t>
            </a:r>
            <a:r>
              <a:rPr lang="en-US" sz="3200" spc="-5" dirty="0">
                <a:solidFill>
                  <a:srgbClr val="000000"/>
                </a:solidFill>
                <a:latin typeface="Algerian" pitchFamily="82" charset="0"/>
              </a:rPr>
              <a:t> </a:t>
            </a:r>
            <a:r>
              <a:rPr sz="3200" dirty="0">
                <a:solidFill>
                  <a:srgbClr val="000000"/>
                </a:solidFill>
                <a:latin typeface="Algerian" pitchFamily="82" charset="0"/>
              </a:rPr>
              <a:t>1991</a:t>
            </a:r>
            <a:endParaRPr sz="3200" dirty="0">
              <a:latin typeface="Algerian" pitchFamily="82" charset="0"/>
            </a:endParaRPr>
          </a:p>
        </p:txBody>
      </p:sp>
      <p:sp>
        <p:nvSpPr>
          <p:cNvPr id="5" name="object 5"/>
          <p:cNvSpPr txBox="1"/>
          <p:nvPr/>
        </p:nvSpPr>
        <p:spPr>
          <a:xfrm>
            <a:off x="535940" y="1671269"/>
            <a:ext cx="7922260" cy="4319131"/>
          </a:xfrm>
          <a:prstGeom prst="rect">
            <a:avLst/>
          </a:prstGeom>
        </p:spPr>
        <p:txBody>
          <a:bodyPr vert="horz" wrap="square" lIns="0" tIns="12700" rIns="0" bIns="0" rtlCol="0">
            <a:spAutoFit/>
          </a:bodyPr>
          <a:lstStyle/>
          <a:p>
            <a:pPr marL="355600" marR="5080" indent="-342900" algn="just">
              <a:spcBef>
                <a:spcPts val="100"/>
              </a:spcBef>
              <a:tabLst>
                <a:tab pos="355600" algn="l"/>
                <a:tab pos="5509260" algn="l"/>
              </a:tabLst>
            </a:pPr>
            <a:r>
              <a:rPr lang="en-US" sz="2400" b="1" dirty="0">
                <a:latin typeface="Times New Roman" pitchFamily="18" charset="0"/>
                <a:cs typeface="Times New Roman" pitchFamily="18" charset="0"/>
              </a:rPr>
              <a:t>C. </a:t>
            </a:r>
            <a:r>
              <a:rPr lang="en-US" sz="2400" b="1" spc="-5" dirty="0">
                <a:uFill>
                  <a:solidFill>
                    <a:srgbClr val="006FC0"/>
                  </a:solidFill>
                </a:uFill>
                <a:latin typeface="Times New Roman" pitchFamily="18" charset="0"/>
                <a:cs typeface="Times New Roman" pitchFamily="18" charset="0"/>
              </a:rPr>
              <a:t>Foreign </a:t>
            </a:r>
            <a:r>
              <a:rPr lang="en-US" sz="2400" b="1" dirty="0">
                <a:uFill>
                  <a:solidFill>
                    <a:srgbClr val="006FC0"/>
                  </a:solidFill>
                </a:uFill>
                <a:latin typeface="Times New Roman" pitchFamily="18" charset="0"/>
                <a:cs typeface="Times New Roman" pitchFamily="18" charset="0"/>
              </a:rPr>
              <a:t>Technology</a:t>
            </a:r>
            <a:r>
              <a:rPr lang="en-US" sz="2400" b="1" spc="-105" dirty="0">
                <a:uFill>
                  <a:solidFill>
                    <a:srgbClr val="006FC0"/>
                  </a:solidFill>
                </a:uFill>
                <a:latin typeface="Times New Roman" pitchFamily="18" charset="0"/>
                <a:cs typeface="Times New Roman" pitchFamily="18" charset="0"/>
              </a:rPr>
              <a:t> </a:t>
            </a:r>
            <a:r>
              <a:rPr lang="en-US" sz="2400" b="1" spc="-5" dirty="0">
                <a:uFill>
                  <a:solidFill>
                    <a:srgbClr val="006FC0"/>
                  </a:solidFill>
                </a:uFill>
                <a:latin typeface="Times New Roman" pitchFamily="18" charset="0"/>
                <a:cs typeface="Times New Roman" pitchFamily="18" charset="0"/>
              </a:rPr>
              <a:t>Agreements:</a:t>
            </a:r>
            <a:endParaRPr lang="en-US" sz="2400" dirty="0">
              <a:latin typeface="Times New Roman" pitchFamily="18" charset="0"/>
              <a:cs typeface="Times New Roman" pitchFamily="18" charset="0"/>
            </a:endParaRPr>
          </a:p>
          <a:p>
            <a:pPr marL="355600" marR="5080" indent="-342900" algn="just">
              <a:lnSpc>
                <a:spcPct val="100000"/>
              </a:lnSpc>
              <a:spcBef>
                <a:spcPts val="100"/>
              </a:spcBef>
              <a:buFont typeface="Wingdings" pitchFamily="2" charset="2"/>
              <a:buChar char="Ø"/>
              <a:tabLst>
                <a:tab pos="355600" algn="l"/>
                <a:tab pos="5509260" algn="l"/>
              </a:tabLst>
            </a:pPr>
            <a:r>
              <a:rPr sz="2400" spc="-5" dirty="0">
                <a:solidFill>
                  <a:srgbClr val="252525"/>
                </a:solidFill>
                <a:latin typeface="Times New Roman" pitchFamily="18" charset="0"/>
                <a:cs typeface="Times New Roman" pitchFamily="18" charset="0"/>
              </a:rPr>
              <a:t>Au</a:t>
            </a:r>
            <a:r>
              <a:rPr sz="2400" spc="-15" dirty="0">
                <a:solidFill>
                  <a:srgbClr val="252525"/>
                </a:solidFill>
                <a:latin typeface="Times New Roman" pitchFamily="18" charset="0"/>
                <a:cs typeface="Times New Roman" pitchFamily="18" charset="0"/>
              </a:rPr>
              <a:t>t</a:t>
            </a:r>
            <a:r>
              <a:rPr sz="2400" dirty="0">
                <a:solidFill>
                  <a:srgbClr val="252525"/>
                </a:solidFill>
                <a:latin typeface="Times New Roman" pitchFamily="18" charset="0"/>
                <a:cs typeface="Times New Roman" pitchFamily="18" charset="0"/>
              </a:rPr>
              <a:t>o</a:t>
            </a:r>
            <a:r>
              <a:rPr sz="2400" spc="-10" dirty="0">
                <a:solidFill>
                  <a:srgbClr val="252525"/>
                </a:solidFill>
                <a:latin typeface="Times New Roman" pitchFamily="18" charset="0"/>
                <a:cs typeface="Times New Roman" pitchFamily="18" charset="0"/>
              </a:rPr>
              <a:t>m</a:t>
            </a:r>
            <a:r>
              <a:rPr sz="2400" dirty="0">
                <a:solidFill>
                  <a:srgbClr val="252525"/>
                </a:solidFill>
                <a:latin typeface="Times New Roman" pitchFamily="18" charset="0"/>
                <a:cs typeface="Times New Roman" pitchFamily="18" charset="0"/>
              </a:rPr>
              <a:t>a</a:t>
            </a:r>
            <a:r>
              <a:rPr sz="2400" spc="-10" dirty="0">
                <a:solidFill>
                  <a:srgbClr val="252525"/>
                </a:solidFill>
                <a:latin typeface="Times New Roman" pitchFamily="18" charset="0"/>
                <a:cs typeface="Times New Roman" pitchFamily="18" charset="0"/>
              </a:rPr>
              <a:t>t</a:t>
            </a:r>
            <a:r>
              <a:rPr sz="2400" spc="-5" dirty="0">
                <a:solidFill>
                  <a:srgbClr val="252525"/>
                </a:solidFill>
                <a:latin typeface="Times New Roman" pitchFamily="18" charset="0"/>
                <a:cs typeface="Times New Roman" pitchFamily="18" charset="0"/>
              </a:rPr>
              <a:t>i</a:t>
            </a:r>
            <a:r>
              <a:rPr sz="2400" dirty="0">
                <a:solidFill>
                  <a:srgbClr val="252525"/>
                </a:solidFill>
                <a:latin typeface="Times New Roman" pitchFamily="18" charset="0"/>
                <a:cs typeface="Times New Roman" pitchFamily="18" charset="0"/>
              </a:rPr>
              <a:t>c</a:t>
            </a:r>
            <a:r>
              <a:rPr sz="2400" spc="-10" dirty="0">
                <a:solidFill>
                  <a:srgbClr val="252525"/>
                </a:solidFill>
                <a:latin typeface="Times New Roman" pitchFamily="18" charset="0"/>
                <a:cs typeface="Times New Roman" pitchFamily="18" charset="0"/>
              </a:rPr>
              <a:t> </a:t>
            </a:r>
            <a:r>
              <a:rPr sz="2400" dirty="0">
                <a:solidFill>
                  <a:srgbClr val="252525"/>
                </a:solidFill>
                <a:latin typeface="Times New Roman" pitchFamily="18" charset="0"/>
                <a:cs typeface="Times New Roman" pitchFamily="18" charset="0"/>
              </a:rPr>
              <a:t>per</a:t>
            </a:r>
            <a:r>
              <a:rPr sz="2400" spc="-10" dirty="0">
                <a:solidFill>
                  <a:srgbClr val="252525"/>
                </a:solidFill>
                <a:latin typeface="Times New Roman" pitchFamily="18" charset="0"/>
                <a:cs typeface="Times New Roman" pitchFamily="18" charset="0"/>
              </a:rPr>
              <a:t>m</a:t>
            </a:r>
            <a:r>
              <a:rPr sz="2400" spc="-5" dirty="0">
                <a:solidFill>
                  <a:srgbClr val="252525"/>
                </a:solidFill>
                <a:latin typeface="Times New Roman" pitchFamily="18" charset="0"/>
                <a:cs typeface="Times New Roman" pitchFamily="18" charset="0"/>
              </a:rPr>
              <a:t>is</a:t>
            </a:r>
            <a:r>
              <a:rPr sz="2400" spc="-15" dirty="0">
                <a:solidFill>
                  <a:srgbClr val="252525"/>
                </a:solidFill>
                <a:latin typeface="Times New Roman" pitchFamily="18" charset="0"/>
                <a:cs typeface="Times New Roman" pitchFamily="18" charset="0"/>
              </a:rPr>
              <a:t>s</a:t>
            </a:r>
            <a:r>
              <a:rPr sz="2400" spc="-5" dirty="0">
                <a:solidFill>
                  <a:srgbClr val="252525"/>
                </a:solidFill>
                <a:latin typeface="Times New Roman" pitchFamily="18" charset="0"/>
                <a:cs typeface="Times New Roman" pitchFamily="18" charset="0"/>
              </a:rPr>
              <a:t>ion</a:t>
            </a:r>
            <a:r>
              <a:rPr sz="2400" dirty="0">
                <a:solidFill>
                  <a:srgbClr val="252525"/>
                </a:solidFill>
                <a:latin typeface="Times New Roman" pitchFamily="18" charset="0"/>
                <a:cs typeface="Times New Roman" pitchFamily="18" charset="0"/>
              </a:rPr>
              <a:t>s </a:t>
            </a:r>
            <a:r>
              <a:rPr sz="2400" spc="-5" dirty="0">
                <a:solidFill>
                  <a:srgbClr val="252525"/>
                </a:solidFill>
                <a:latin typeface="Times New Roman" pitchFamily="18" charset="0"/>
                <a:cs typeface="Times New Roman" pitchFamily="18" charset="0"/>
              </a:rPr>
              <a:t>fo</a:t>
            </a:r>
            <a:r>
              <a:rPr sz="2400" dirty="0">
                <a:solidFill>
                  <a:srgbClr val="252525"/>
                </a:solidFill>
                <a:latin typeface="Times New Roman" pitchFamily="18" charset="0"/>
                <a:cs typeface="Times New Roman" pitchFamily="18" charset="0"/>
              </a:rPr>
              <a:t>r </a:t>
            </a:r>
            <a:r>
              <a:rPr sz="2400" spc="-5" dirty="0">
                <a:solidFill>
                  <a:srgbClr val="252525"/>
                </a:solidFill>
                <a:latin typeface="Times New Roman" pitchFamily="18" charset="0"/>
                <a:cs typeface="Times New Roman" pitchFamily="18" charset="0"/>
              </a:rPr>
              <a:t>forei</a:t>
            </a:r>
            <a:r>
              <a:rPr sz="2400" spc="-15" dirty="0">
                <a:solidFill>
                  <a:srgbClr val="252525"/>
                </a:solidFill>
                <a:latin typeface="Times New Roman" pitchFamily="18" charset="0"/>
                <a:cs typeface="Times New Roman" pitchFamily="18" charset="0"/>
              </a:rPr>
              <a:t>g</a:t>
            </a:r>
            <a:r>
              <a:rPr sz="2400" dirty="0">
                <a:solidFill>
                  <a:srgbClr val="252525"/>
                </a:solidFill>
                <a:latin typeface="Times New Roman" pitchFamily="18" charset="0"/>
                <a:cs typeface="Times New Roman" pitchFamily="18" charset="0"/>
              </a:rPr>
              <a:t>n	</a:t>
            </a:r>
            <a:r>
              <a:rPr sz="2400" spc="-15" dirty="0">
                <a:solidFill>
                  <a:srgbClr val="252525"/>
                </a:solidFill>
                <a:latin typeface="Times New Roman" pitchFamily="18" charset="0"/>
                <a:cs typeface="Times New Roman" pitchFamily="18" charset="0"/>
              </a:rPr>
              <a:t>t</a:t>
            </a:r>
            <a:r>
              <a:rPr sz="2400" spc="-5" dirty="0">
                <a:solidFill>
                  <a:srgbClr val="252525"/>
                </a:solidFill>
                <a:latin typeface="Times New Roman" pitchFamily="18" charset="0"/>
                <a:cs typeface="Times New Roman" pitchFamily="18" charset="0"/>
              </a:rPr>
              <a:t>ech</a:t>
            </a:r>
            <a:r>
              <a:rPr sz="2400" spc="5" dirty="0">
                <a:solidFill>
                  <a:srgbClr val="252525"/>
                </a:solidFill>
                <a:latin typeface="Times New Roman" pitchFamily="18" charset="0"/>
                <a:cs typeface="Times New Roman" pitchFamily="18" charset="0"/>
              </a:rPr>
              <a:t>n</a:t>
            </a:r>
            <a:r>
              <a:rPr sz="2400" dirty="0">
                <a:solidFill>
                  <a:srgbClr val="252525"/>
                </a:solidFill>
                <a:latin typeface="Times New Roman" pitchFamily="18" charset="0"/>
                <a:cs typeface="Times New Roman" pitchFamily="18" charset="0"/>
              </a:rPr>
              <a:t>olo</a:t>
            </a:r>
            <a:r>
              <a:rPr sz="2400" spc="-10" dirty="0">
                <a:solidFill>
                  <a:srgbClr val="252525"/>
                </a:solidFill>
                <a:latin typeface="Times New Roman" pitchFamily="18" charset="0"/>
                <a:cs typeface="Times New Roman" pitchFamily="18" charset="0"/>
              </a:rPr>
              <a:t>g</a:t>
            </a:r>
            <a:r>
              <a:rPr sz="2400" dirty="0">
                <a:solidFill>
                  <a:srgbClr val="252525"/>
                </a:solidFill>
                <a:latin typeface="Times New Roman" pitchFamily="18" charset="0"/>
                <a:cs typeface="Times New Roman" pitchFamily="18" charset="0"/>
              </a:rPr>
              <a:t>y  agreements </a:t>
            </a:r>
            <a:r>
              <a:rPr sz="2400" spc="-5" dirty="0">
                <a:solidFill>
                  <a:srgbClr val="252525"/>
                </a:solidFill>
                <a:latin typeface="Times New Roman" pitchFamily="18" charset="0"/>
                <a:cs typeface="Times New Roman" pitchFamily="18" charset="0"/>
              </a:rPr>
              <a:t>in </a:t>
            </a:r>
            <a:r>
              <a:rPr sz="2400" dirty="0">
                <a:solidFill>
                  <a:srgbClr val="252525"/>
                </a:solidFill>
                <a:latin typeface="Times New Roman" pitchFamily="18" charset="0"/>
                <a:cs typeface="Times New Roman" pitchFamily="18" charset="0"/>
              </a:rPr>
              <a:t>high priority </a:t>
            </a:r>
            <a:r>
              <a:rPr sz="2400" spc="-5" dirty="0">
                <a:solidFill>
                  <a:srgbClr val="252525"/>
                </a:solidFill>
                <a:latin typeface="Times New Roman" pitchFamily="18" charset="0"/>
                <a:cs typeface="Times New Roman" pitchFamily="18" charset="0"/>
              </a:rPr>
              <a:t>industries  (Annex-III) upto </a:t>
            </a:r>
            <a:r>
              <a:rPr sz="2400" dirty="0">
                <a:solidFill>
                  <a:srgbClr val="252525"/>
                </a:solidFill>
                <a:latin typeface="Times New Roman" pitchFamily="18" charset="0"/>
                <a:cs typeface="Times New Roman" pitchFamily="18" charset="0"/>
              </a:rPr>
              <a:t>a lumpsum payment </a:t>
            </a:r>
            <a:r>
              <a:rPr sz="2400" spc="-5" dirty="0">
                <a:solidFill>
                  <a:srgbClr val="252525"/>
                </a:solidFill>
                <a:latin typeface="Times New Roman" pitchFamily="18" charset="0"/>
                <a:cs typeface="Times New Roman" pitchFamily="18" charset="0"/>
              </a:rPr>
              <a:t>of </a:t>
            </a:r>
            <a:r>
              <a:rPr sz="2400" dirty="0">
                <a:solidFill>
                  <a:srgbClr val="252525"/>
                </a:solidFill>
                <a:latin typeface="Times New Roman" pitchFamily="18" charset="0"/>
                <a:cs typeface="Times New Roman" pitchFamily="18" charset="0"/>
              </a:rPr>
              <a:t>Rs.  1</a:t>
            </a:r>
            <a:r>
              <a:rPr sz="2400" spc="-30" dirty="0">
                <a:solidFill>
                  <a:srgbClr val="252525"/>
                </a:solidFill>
                <a:latin typeface="Times New Roman" pitchFamily="18" charset="0"/>
                <a:cs typeface="Times New Roman" pitchFamily="18" charset="0"/>
              </a:rPr>
              <a:t> </a:t>
            </a:r>
            <a:r>
              <a:rPr sz="2400" dirty="0">
                <a:solidFill>
                  <a:srgbClr val="252525"/>
                </a:solidFill>
                <a:latin typeface="Times New Roman" pitchFamily="18" charset="0"/>
                <a:cs typeface="Times New Roman" pitchFamily="18" charset="0"/>
              </a:rPr>
              <a:t>crore.</a:t>
            </a:r>
            <a:endParaRPr sz="2400" dirty="0">
              <a:latin typeface="Times New Roman" pitchFamily="18" charset="0"/>
              <a:cs typeface="Times New Roman" pitchFamily="18" charset="0"/>
            </a:endParaRPr>
          </a:p>
          <a:p>
            <a:pPr marL="355600" marR="614680" indent="-342900" algn="just">
              <a:lnSpc>
                <a:spcPct val="100000"/>
              </a:lnSpc>
              <a:spcBef>
                <a:spcPts val="580"/>
              </a:spcBef>
              <a:buFont typeface="Wingdings" pitchFamily="2" charset="2"/>
              <a:buChar char="Ø"/>
              <a:tabLst>
                <a:tab pos="355600" algn="l"/>
              </a:tabLst>
            </a:pPr>
            <a:r>
              <a:rPr sz="2400" spc="-5" dirty="0">
                <a:solidFill>
                  <a:srgbClr val="252525"/>
                </a:solidFill>
                <a:latin typeface="Times New Roman" pitchFamily="18" charset="0"/>
                <a:cs typeface="Times New Roman" pitchFamily="18" charset="0"/>
              </a:rPr>
              <a:t>For industries </a:t>
            </a:r>
            <a:r>
              <a:rPr sz="2400" dirty="0">
                <a:solidFill>
                  <a:srgbClr val="252525"/>
                </a:solidFill>
                <a:latin typeface="Times New Roman" pitchFamily="18" charset="0"/>
                <a:cs typeface="Times New Roman" pitchFamily="18" charset="0"/>
              </a:rPr>
              <a:t>other </a:t>
            </a:r>
            <a:r>
              <a:rPr sz="2400" spc="-5" dirty="0">
                <a:solidFill>
                  <a:srgbClr val="252525"/>
                </a:solidFill>
                <a:latin typeface="Times New Roman" pitchFamily="18" charset="0"/>
                <a:cs typeface="Times New Roman" pitchFamily="18" charset="0"/>
              </a:rPr>
              <a:t>than those in Annex  III, automatic permissions if no foreign  exchange is required </a:t>
            </a:r>
            <a:r>
              <a:rPr sz="2400" dirty="0">
                <a:solidFill>
                  <a:srgbClr val="252525"/>
                </a:solidFill>
                <a:latin typeface="Times New Roman" pitchFamily="18" charset="0"/>
                <a:cs typeface="Times New Roman" pitchFamily="18" charset="0"/>
              </a:rPr>
              <a:t>for</a:t>
            </a:r>
            <a:r>
              <a:rPr sz="2400" spc="-60" dirty="0">
                <a:solidFill>
                  <a:srgbClr val="252525"/>
                </a:solidFill>
                <a:latin typeface="Times New Roman" pitchFamily="18" charset="0"/>
                <a:cs typeface="Times New Roman" pitchFamily="18" charset="0"/>
              </a:rPr>
              <a:t> </a:t>
            </a:r>
            <a:r>
              <a:rPr sz="2400" dirty="0">
                <a:solidFill>
                  <a:srgbClr val="252525"/>
                </a:solidFill>
                <a:latin typeface="Times New Roman" pitchFamily="18" charset="0"/>
                <a:cs typeface="Times New Roman" pitchFamily="18" charset="0"/>
              </a:rPr>
              <a:t>payment</a:t>
            </a:r>
            <a:endParaRPr sz="2400" dirty="0">
              <a:latin typeface="Times New Roman" pitchFamily="18" charset="0"/>
              <a:cs typeface="Times New Roman" pitchFamily="18" charset="0"/>
            </a:endParaRPr>
          </a:p>
          <a:p>
            <a:pPr marL="355600" indent="-342900" algn="just">
              <a:lnSpc>
                <a:spcPct val="100000"/>
              </a:lnSpc>
              <a:spcBef>
                <a:spcPts val="575"/>
              </a:spcBef>
              <a:buFont typeface="Wingdings" pitchFamily="2" charset="2"/>
              <a:buChar char="Ø"/>
              <a:tabLst>
                <a:tab pos="355600" algn="l"/>
              </a:tabLst>
            </a:pPr>
            <a:r>
              <a:rPr sz="2400" spc="-5" dirty="0">
                <a:solidFill>
                  <a:srgbClr val="252525"/>
                </a:solidFill>
                <a:latin typeface="Times New Roman" pitchFamily="18" charset="0"/>
                <a:cs typeface="Times New Roman" pitchFamily="18" charset="0"/>
              </a:rPr>
              <a:t>All </a:t>
            </a:r>
            <a:r>
              <a:rPr sz="2400" dirty="0">
                <a:solidFill>
                  <a:srgbClr val="252525"/>
                </a:solidFill>
                <a:latin typeface="Times New Roman" pitchFamily="18" charset="0"/>
                <a:cs typeface="Times New Roman" pitchFamily="18" charset="0"/>
              </a:rPr>
              <a:t>other </a:t>
            </a:r>
            <a:r>
              <a:rPr sz="2400" spc="-5" dirty="0">
                <a:solidFill>
                  <a:srgbClr val="252525"/>
                </a:solidFill>
                <a:latin typeface="Times New Roman" pitchFamily="18" charset="0"/>
                <a:cs typeface="Times New Roman" pitchFamily="18" charset="0"/>
              </a:rPr>
              <a:t>proposals need </a:t>
            </a:r>
            <a:r>
              <a:rPr sz="2400" dirty="0">
                <a:solidFill>
                  <a:srgbClr val="252525"/>
                </a:solidFill>
                <a:latin typeface="Times New Roman" pitchFamily="18" charset="0"/>
                <a:cs typeface="Times New Roman" pitchFamily="18" charset="0"/>
              </a:rPr>
              <a:t>specific</a:t>
            </a:r>
            <a:r>
              <a:rPr sz="2400" spc="-35" dirty="0">
                <a:solidFill>
                  <a:srgbClr val="252525"/>
                </a:solidFill>
                <a:latin typeface="Times New Roman" pitchFamily="18" charset="0"/>
                <a:cs typeface="Times New Roman" pitchFamily="18" charset="0"/>
              </a:rPr>
              <a:t> </a:t>
            </a:r>
            <a:r>
              <a:rPr sz="2400" spc="-5" dirty="0">
                <a:solidFill>
                  <a:srgbClr val="252525"/>
                </a:solidFill>
                <a:latin typeface="Times New Roman" pitchFamily="18" charset="0"/>
                <a:cs typeface="Times New Roman" pitchFamily="18" charset="0"/>
              </a:rPr>
              <a:t>approval</a:t>
            </a:r>
            <a:endParaRPr sz="2400" dirty="0">
              <a:latin typeface="Times New Roman" pitchFamily="18" charset="0"/>
              <a:cs typeface="Times New Roman" pitchFamily="18" charset="0"/>
            </a:endParaRPr>
          </a:p>
          <a:p>
            <a:pPr marL="355600" indent="-342900" algn="just">
              <a:lnSpc>
                <a:spcPct val="100000"/>
              </a:lnSpc>
              <a:spcBef>
                <a:spcPts val="580"/>
              </a:spcBef>
              <a:buFont typeface="Wingdings" pitchFamily="2" charset="2"/>
              <a:buChar char="Ø"/>
              <a:tabLst>
                <a:tab pos="355600" algn="l"/>
              </a:tabLst>
            </a:pPr>
            <a:r>
              <a:rPr sz="2400" dirty="0">
                <a:solidFill>
                  <a:srgbClr val="252525"/>
                </a:solidFill>
                <a:latin typeface="Times New Roman" pitchFamily="18" charset="0"/>
                <a:cs typeface="Times New Roman" pitchFamily="18" charset="0"/>
              </a:rPr>
              <a:t>No </a:t>
            </a:r>
            <a:r>
              <a:rPr sz="2400" spc="-5" dirty="0">
                <a:solidFill>
                  <a:srgbClr val="252525"/>
                </a:solidFill>
                <a:latin typeface="Times New Roman" pitchFamily="18" charset="0"/>
                <a:cs typeface="Times New Roman" pitchFamily="18" charset="0"/>
              </a:rPr>
              <a:t>permission for</a:t>
            </a:r>
            <a:r>
              <a:rPr sz="2400" spc="-30" dirty="0">
                <a:solidFill>
                  <a:srgbClr val="252525"/>
                </a:solidFill>
                <a:latin typeface="Times New Roman" pitchFamily="18" charset="0"/>
                <a:cs typeface="Times New Roman" pitchFamily="18" charset="0"/>
              </a:rPr>
              <a:t> </a:t>
            </a:r>
            <a:r>
              <a:rPr sz="2400" spc="-5" dirty="0">
                <a:solidFill>
                  <a:srgbClr val="252525"/>
                </a:solidFill>
                <a:latin typeface="Times New Roman" pitchFamily="18" charset="0"/>
                <a:cs typeface="Times New Roman" pitchFamily="18" charset="0"/>
              </a:rPr>
              <a:t>foreign</a:t>
            </a:r>
            <a:endParaRPr sz="2400" dirty="0">
              <a:latin typeface="Times New Roman" pitchFamily="18" charset="0"/>
              <a:cs typeface="Times New Roman" pitchFamily="18" charset="0"/>
            </a:endParaRPr>
          </a:p>
          <a:p>
            <a:pPr marL="355600" marR="344805" algn="just">
              <a:lnSpc>
                <a:spcPct val="100000"/>
              </a:lnSpc>
              <a:buFont typeface="Wingdings" pitchFamily="2" charset="2"/>
              <a:buChar char="Ø"/>
            </a:pPr>
            <a:r>
              <a:rPr sz="2400" spc="-5" dirty="0">
                <a:solidFill>
                  <a:srgbClr val="252525"/>
                </a:solidFill>
                <a:latin typeface="Times New Roman" pitchFamily="18" charset="0"/>
                <a:cs typeface="Times New Roman" pitchFamily="18" charset="0"/>
              </a:rPr>
              <a:t>technicians, foreign testing </a:t>
            </a:r>
            <a:r>
              <a:rPr sz="2400" dirty="0">
                <a:solidFill>
                  <a:srgbClr val="252525"/>
                </a:solidFill>
                <a:latin typeface="Times New Roman" pitchFamily="18" charset="0"/>
                <a:cs typeface="Times New Roman" pitchFamily="18" charset="0"/>
              </a:rPr>
              <a:t>of </a:t>
            </a:r>
            <a:r>
              <a:rPr sz="2400" spc="-5" dirty="0">
                <a:solidFill>
                  <a:srgbClr val="252525"/>
                </a:solidFill>
                <a:latin typeface="Times New Roman" pitchFamily="18" charset="0"/>
                <a:cs typeface="Times New Roman" pitchFamily="18" charset="0"/>
              </a:rPr>
              <a:t>indigenously  developed</a:t>
            </a:r>
            <a:r>
              <a:rPr sz="2400" spc="-25" dirty="0">
                <a:solidFill>
                  <a:srgbClr val="252525"/>
                </a:solidFill>
                <a:latin typeface="Times New Roman" pitchFamily="18" charset="0"/>
                <a:cs typeface="Times New Roman" pitchFamily="18" charset="0"/>
              </a:rPr>
              <a:t> </a:t>
            </a:r>
            <a:r>
              <a:rPr sz="2400" spc="-5" dirty="0">
                <a:solidFill>
                  <a:srgbClr val="252525"/>
                </a:solidFill>
                <a:latin typeface="Times New Roman" pitchFamily="18" charset="0"/>
                <a:cs typeface="Times New Roman" pitchFamily="18" charset="0"/>
              </a:rPr>
              <a:t>technologies.</a:t>
            </a:r>
            <a:endParaRPr sz="2400" dirty="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618845" y="389240"/>
            <a:ext cx="6912609" cy="504625"/>
          </a:xfrm>
          <a:prstGeom prst="rect">
            <a:avLst/>
          </a:prstGeom>
        </p:spPr>
        <p:txBody>
          <a:bodyPr vert="horz" wrap="square" lIns="0" tIns="12065" rIns="0" bIns="0" rtlCol="0">
            <a:spAutoFit/>
          </a:bodyPr>
          <a:lstStyle/>
          <a:p>
            <a:pPr marL="12700" algn="ctr">
              <a:lnSpc>
                <a:spcPct val="100000"/>
              </a:lnSpc>
              <a:spcBef>
                <a:spcPts val="95"/>
              </a:spcBef>
            </a:pPr>
            <a:r>
              <a:rPr sz="3200" dirty="0">
                <a:solidFill>
                  <a:srgbClr val="252525"/>
                </a:solidFill>
                <a:uFill>
                  <a:solidFill>
                    <a:srgbClr val="252525"/>
                  </a:solidFill>
                </a:uFill>
                <a:latin typeface="Algerian" pitchFamily="82" charset="0"/>
                <a:cs typeface="Lucida Calligraphy"/>
              </a:rPr>
              <a:t>INDUSTRIAL POLICY</a:t>
            </a:r>
            <a:r>
              <a:rPr sz="3200" spc="-135" dirty="0">
                <a:solidFill>
                  <a:srgbClr val="252525"/>
                </a:solidFill>
                <a:uFill>
                  <a:solidFill>
                    <a:srgbClr val="252525"/>
                  </a:solidFill>
                </a:uFill>
                <a:latin typeface="Algerian" pitchFamily="82" charset="0"/>
                <a:cs typeface="Lucida Calligraphy"/>
              </a:rPr>
              <a:t> </a:t>
            </a:r>
            <a:r>
              <a:rPr sz="3200" dirty="0">
                <a:solidFill>
                  <a:srgbClr val="252525"/>
                </a:solidFill>
                <a:uFill>
                  <a:solidFill>
                    <a:srgbClr val="252525"/>
                  </a:solidFill>
                </a:uFill>
                <a:latin typeface="Algerian" pitchFamily="82" charset="0"/>
                <a:cs typeface="Lucida Calligraphy"/>
              </a:rPr>
              <a:t>1991</a:t>
            </a:r>
            <a:endParaRPr sz="3200" dirty="0">
              <a:latin typeface="Algerian" pitchFamily="82" charset="0"/>
              <a:cs typeface="Lucida Calligraphy"/>
            </a:endParaRPr>
          </a:p>
        </p:txBody>
      </p:sp>
      <p:sp>
        <p:nvSpPr>
          <p:cNvPr id="4" name="object 4"/>
          <p:cNvSpPr txBox="1"/>
          <p:nvPr/>
        </p:nvSpPr>
        <p:spPr>
          <a:xfrm>
            <a:off x="838200" y="990600"/>
            <a:ext cx="7059295" cy="5211042"/>
          </a:xfrm>
          <a:prstGeom prst="rect">
            <a:avLst/>
          </a:prstGeom>
        </p:spPr>
        <p:txBody>
          <a:bodyPr vert="horz" wrap="square" lIns="0" tIns="88265" rIns="0" bIns="0" rtlCol="0">
            <a:spAutoFit/>
          </a:bodyPr>
          <a:lstStyle/>
          <a:p>
            <a:pPr marL="12700">
              <a:lnSpc>
                <a:spcPct val="100000"/>
              </a:lnSpc>
              <a:spcBef>
                <a:spcPts val="695"/>
              </a:spcBef>
            </a:pPr>
            <a:r>
              <a:rPr sz="2400" b="1" dirty="0">
                <a:solidFill>
                  <a:srgbClr val="0F243E"/>
                </a:solidFill>
                <a:uFill>
                  <a:solidFill>
                    <a:srgbClr val="0F243E"/>
                  </a:solidFill>
                </a:uFill>
                <a:latin typeface="Times New Roman" pitchFamily="18" charset="0"/>
                <a:cs typeface="Times New Roman" pitchFamily="18" charset="0"/>
              </a:rPr>
              <a:t>D. Public </a:t>
            </a:r>
            <a:r>
              <a:rPr sz="2400" b="1" spc="-5" dirty="0">
                <a:solidFill>
                  <a:srgbClr val="0F243E"/>
                </a:solidFill>
                <a:uFill>
                  <a:solidFill>
                    <a:srgbClr val="0F243E"/>
                  </a:solidFill>
                </a:uFill>
                <a:latin typeface="Times New Roman" pitchFamily="18" charset="0"/>
                <a:cs typeface="Times New Roman" pitchFamily="18" charset="0"/>
              </a:rPr>
              <a:t>Sector</a:t>
            </a:r>
            <a:r>
              <a:rPr sz="2400" b="1" spc="-65" dirty="0">
                <a:solidFill>
                  <a:srgbClr val="0F243E"/>
                </a:solidFill>
                <a:uFill>
                  <a:solidFill>
                    <a:srgbClr val="0F243E"/>
                  </a:solidFill>
                </a:uFill>
                <a:latin typeface="Times New Roman" pitchFamily="18" charset="0"/>
                <a:cs typeface="Times New Roman" pitchFamily="18" charset="0"/>
              </a:rPr>
              <a:t> </a:t>
            </a:r>
            <a:r>
              <a:rPr sz="2400" b="1" dirty="0">
                <a:solidFill>
                  <a:srgbClr val="0F243E"/>
                </a:solidFill>
                <a:uFill>
                  <a:solidFill>
                    <a:srgbClr val="0F243E"/>
                  </a:solidFill>
                </a:uFill>
                <a:latin typeface="Times New Roman" pitchFamily="18" charset="0"/>
                <a:cs typeface="Times New Roman" pitchFamily="18" charset="0"/>
              </a:rPr>
              <a:t>Policy:</a:t>
            </a:r>
            <a:endParaRPr sz="2400" b="1" dirty="0">
              <a:latin typeface="Times New Roman" pitchFamily="18" charset="0"/>
              <a:cs typeface="Times New Roman" pitchFamily="18" charset="0"/>
            </a:endParaRPr>
          </a:p>
          <a:p>
            <a:pPr marL="355600" marR="17145" indent="-342900">
              <a:lnSpc>
                <a:spcPct val="100000"/>
              </a:lnSpc>
              <a:spcBef>
                <a:spcPts val="500"/>
              </a:spcBef>
              <a:buClr>
                <a:srgbClr val="938953"/>
              </a:buClr>
              <a:buFont typeface="Wingdings" pitchFamily="2" charset="2"/>
              <a:buChar char="Ø"/>
              <a:tabLst>
                <a:tab pos="355600" algn="l"/>
              </a:tabLst>
            </a:pPr>
            <a:r>
              <a:rPr sz="2400" dirty="0">
                <a:latin typeface="Times New Roman" pitchFamily="18" charset="0"/>
                <a:cs typeface="Times New Roman" pitchFamily="18" charset="0"/>
              </a:rPr>
              <a:t>Portfolio of public sector </a:t>
            </a:r>
            <a:r>
              <a:rPr sz="2400" spc="-5" dirty="0">
                <a:latin typeface="Times New Roman" pitchFamily="18" charset="0"/>
                <a:cs typeface="Times New Roman" pitchFamily="18" charset="0"/>
              </a:rPr>
              <a:t>investments reviewed with</a:t>
            </a:r>
            <a:r>
              <a:rPr sz="2400" spc="-165" dirty="0">
                <a:latin typeface="Times New Roman" pitchFamily="18" charset="0"/>
                <a:cs typeface="Times New Roman" pitchFamily="18" charset="0"/>
              </a:rPr>
              <a:t> </a:t>
            </a:r>
            <a:r>
              <a:rPr sz="2400" dirty="0">
                <a:latin typeface="Times New Roman" pitchFamily="18" charset="0"/>
                <a:cs typeface="Times New Roman" pitchFamily="18" charset="0"/>
              </a:rPr>
              <a:t>a  </a:t>
            </a:r>
            <a:r>
              <a:rPr sz="2400" spc="-5" dirty="0">
                <a:latin typeface="Times New Roman" pitchFamily="18" charset="0"/>
                <a:cs typeface="Times New Roman" pitchFamily="18" charset="0"/>
              </a:rPr>
              <a:t>view to </a:t>
            </a:r>
            <a:r>
              <a:rPr sz="2400" dirty="0">
                <a:latin typeface="Times New Roman" pitchFamily="18" charset="0"/>
                <a:cs typeface="Times New Roman" pitchFamily="18" charset="0"/>
              </a:rPr>
              <a:t>focus public sector on strategic, </a:t>
            </a:r>
            <a:r>
              <a:rPr sz="2400" spc="-5" dirty="0">
                <a:latin typeface="Times New Roman" pitchFamily="18" charset="0"/>
                <a:cs typeface="Times New Roman" pitchFamily="18" charset="0"/>
              </a:rPr>
              <a:t>high tech </a:t>
            </a:r>
            <a:r>
              <a:rPr sz="2400" dirty="0">
                <a:latin typeface="Times New Roman" pitchFamily="18" charset="0"/>
                <a:cs typeface="Times New Roman" pitchFamily="18" charset="0"/>
              </a:rPr>
              <a:t>&amp;  </a:t>
            </a:r>
            <a:r>
              <a:rPr sz="2400" spc="-5" dirty="0">
                <a:latin typeface="Times New Roman" pitchFamily="18" charset="0"/>
                <a:cs typeface="Times New Roman" pitchFamily="18" charset="0"/>
              </a:rPr>
              <a:t>essential</a:t>
            </a:r>
            <a:r>
              <a:rPr sz="2400" spc="-30" dirty="0">
                <a:latin typeface="Times New Roman" pitchFamily="18" charset="0"/>
                <a:cs typeface="Times New Roman" pitchFamily="18" charset="0"/>
              </a:rPr>
              <a:t> </a:t>
            </a:r>
            <a:r>
              <a:rPr sz="2400" spc="-5" dirty="0">
                <a:latin typeface="Times New Roman" pitchFamily="18" charset="0"/>
                <a:cs typeface="Times New Roman" pitchFamily="18" charset="0"/>
              </a:rPr>
              <a:t>infrastructure.</a:t>
            </a:r>
            <a:endParaRPr sz="2400" dirty="0">
              <a:latin typeface="Times New Roman" pitchFamily="18" charset="0"/>
              <a:cs typeface="Times New Roman" pitchFamily="18" charset="0"/>
            </a:endParaRPr>
          </a:p>
          <a:p>
            <a:pPr marL="355600" indent="-342900">
              <a:lnSpc>
                <a:spcPct val="100000"/>
              </a:lnSpc>
              <a:spcBef>
                <a:spcPts val="480"/>
              </a:spcBef>
              <a:buClr>
                <a:srgbClr val="938953"/>
              </a:buClr>
              <a:buFont typeface="Wingdings" pitchFamily="2" charset="2"/>
              <a:buChar char="Ø"/>
              <a:tabLst>
                <a:tab pos="355600" algn="l"/>
              </a:tabLst>
            </a:pPr>
            <a:r>
              <a:rPr sz="2400" spc="-5" dirty="0">
                <a:latin typeface="Times New Roman" pitchFamily="18" charset="0"/>
                <a:cs typeface="Times New Roman" pitchFamily="18" charset="0"/>
              </a:rPr>
              <a:t>Chronically </a:t>
            </a:r>
            <a:r>
              <a:rPr sz="2400" dirty="0">
                <a:latin typeface="Times New Roman" pitchFamily="18" charset="0"/>
                <a:cs typeface="Times New Roman" pitchFamily="18" charset="0"/>
              </a:rPr>
              <a:t>sick public </a:t>
            </a:r>
            <a:r>
              <a:rPr sz="2400" spc="-5" dirty="0">
                <a:latin typeface="Times New Roman" pitchFamily="18" charset="0"/>
                <a:cs typeface="Times New Roman" pitchFamily="18" charset="0"/>
              </a:rPr>
              <a:t>enterprises, referred to</a:t>
            </a:r>
            <a:r>
              <a:rPr sz="2400" spc="-105" dirty="0">
                <a:latin typeface="Times New Roman" pitchFamily="18" charset="0"/>
                <a:cs typeface="Times New Roman" pitchFamily="18" charset="0"/>
              </a:rPr>
              <a:t> </a:t>
            </a:r>
            <a:r>
              <a:rPr sz="2400" spc="-5" dirty="0">
                <a:latin typeface="Times New Roman" pitchFamily="18" charset="0"/>
                <a:cs typeface="Times New Roman" pitchFamily="18" charset="0"/>
              </a:rPr>
              <a:t>Board</a:t>
            </a:r>
            <a:endParaRPr sz="2400" dirty="0">
              <a:latin typeface="Times New Roman" pitchFamily="18" charset="0"/>
              <a:cs typeface="Times New Roman" pitchFamily="18" charset="0"/>
            </a:endParaRPr>
          </a:p>
          <a:p>
            <a:pPr marL="355600">
              <a:lnSpc>
                <a:spcPct val="100000"/>
              </a:lnSpc>
              <a:buFont typeface="Wingdings" pitchFamily="2" charset="2"/>
              <a:buChar char="Ø"/>
            </a:pPr>
            <a:r>
              <a:rPr sz="2400" dirty="0">
                <a:latin typeface="Times New Roman" pitchFamily="18" charset="0"/>
                <a:cs typeface="Times New Roman" pitchFamily="18" charset="0"/>
              </a:rPr>
              <a:t>of </a:t>
            </a:r>
            <a:r>
              <a:rPr sz="2400" spc="-5" dirty="0">
                <a:latin typeface="Times New Roman" pitchFamily="18" charset="0"/>
                <a:cs typeface="Times New Roman" pitchFamily="18" charset="0"/>
              </a:rPr>
              <a:t>Industrial </a:t>
            </a:r>
            <a:r>
              <a:rPr sz="2400" dirty="0">
                <a:latin typeface="Times New Roman" pitchFamily="18" charset="0"/>
                <a:cs typeface="Times New Roman" pitchFamily="18" charset="0"/>
              </a:rPr>
              <a:t>&amp; Financial Reconstruction</a:t>
            </a:r>
            <a:r>
              <a:rPr sz="2400" spc="-145" dirty="0">
                <a:latin typeface="Times New Roman" pitchFamily="18" charset="0"/>
                <a:cs typeface="Times New Roman" pitchFamily="18" charset="0"/>
              </a:rPr>
              <a:t> </a:t>
            </a:r>
            <a:r>
              <a:rPr sz="2400" spc="-5" dirty="0">
                <a:latin typeface="Times New Roman" pitchFamily="18" charset="0"/>
                <a:cs typeface="Times New Roman" pitchFamily="18" charset="0"/>
              </a:rPr>
              <a:t>(BIFR).</a:t>
            </a:r>
            <a:endParaRPr sz="2400" dirty="0">
              <a:latin typeface="Times New Roman" pitchFamily="18" charset="0"/>
              <a:cs typeface="Times New Roman" pitchFamily="18" charset="0"/>
            </a:endParaRPr>
          </a:p>
          <a:p>
            <a:pPr marL="355600" marR="104139" indent="-342900">
              <a:lnSpc>
                <a:spcPct val="100000"/>
              </a:lnSpc>
              <a:spcBef>
                <a:spcPts val="480"/>
              </a:spcBef>
              <a:buClr>
                <a:srgbClr val="938953"/>
              </a:buClr>
              <a:buFont typeface="Wingdings" pitchFamily="2" charset="2"/>
              <a:buChar char="Ø"/>
              <a:tabLst>
                <a:tab pos="355600" algn="l"/>
              </a:tabLst>
            </a:pPr>
            <a:r>
              <a:rPr sz="2400" dirty="0">
                <a:latin typeface="Times New Roman" pitchFamily="18" charset="0"/>
                <a:cs typeface="Times New Roman" pitchFamily="18" charset="0"/>
              </a:rPr>
              <a:t>A part of government’s shareholding </a:t>
            </a:r>
            <a:r>
              <a:rPr sz="2400" spc="-5" dirty="0">
                <a:latin typeface="Times New Roman" pitchFamily="18" charset="0"/>
                <a:cs typeface="Times New Roman" pitchFamily="18" charset="0"/>
              </a:rPr>
              <a:t>in </a:t>
            </a:r>
            <a:r>
              <a:rPr sz="2400" dirty="0">
                <a:latin typeface="Times New Roman" pitchFamily="18" charset="0"/>
                <a:cs typeface="Times New Roman" pitchFamily="18" charset="0"/>
              </a:rPr>
              <a:t>public sector  offered </a:t>
            </a:r>
            <a:r>
              <a:rPr sz="2400" spc="-5" dirty="0">
                <a:latin typeface="Times New Roman" pitchFamily="18" charset="0"/>
                <a:cs typeface="Times New Roman" pitchFamily="18" charset="0"/>
              </a:rPr>
              <a:t>to </a:t>
            </a:r>
            <a:r>
              <a:rPr sz="2400" dirty="0">
                <a:latin typeface="Times New Roman" pitchFamily="18" charset="0"/>
                <a:cs typeface="Times New Roman" pitchFamily="18" charset="0"/>
              </a:rPr>
              <a:t>mutual </a:t>
            </a:r>
            <a:r>
              <a:rPr sz="2400" spc="-5" dirty="0">
                <a:latin typeface="Times New Roman" pitchFamily="18" charset="0"/>
                <a:cs typeface="Times New Roman" pitchFamily="18" charset="0"/>
              </a:rPr>
              <a:t>funds, financial institutions,</a:t>
            </a:r>
            <a:r>
              <a:rPr sz="2400" spc="-150" dirty="0">
                <a:latin typeface="Times New Roman" pitchFamily="18" charset="0"/>
                <a:cs typeface="Times New Roman" pitchFamily="18" charset="0"/>
              </a:rPr>
              <a:t> </a:t>
            </a:r>
            <a:r>
              <a:rPr sz="2400" dirty="0">
                <a:latin typeface="Times New Roman" pitchFamily="18" charset="0"/>
                <a:cs typeface="Times New Roman" pitchFamily="18" charset="0"/>
              </a:rPr>
              <a:t>public  &amp;</a:t>
            </a:r>
            <a:r>
              <a:rPr sz="2400" spc="-25" dirty="0">
                <a:latin typeface="Times New Roman" pitchFamily="18" charset="0"/>
                <a:cs typeface="Times New Roman" pitchFamily="18" charset="0"/>
              </a:rPr>
              <a:t> </a:t>
            </a:r>
            <a:r>
              <a:rPr sz="2400" spc="-5" dirty="0">
                <a:latin typeface="Times New Roman" pitchFamily="18" charset="0"/>
                <a:cs typeface="Times New Roman" pitchFamily="18" charset="0"/>
              </a:rPr>
              <a:t>workers.</a:t>
            </a:r>
            <a:endParaRPr sz="2400" dirty="0">
              <a:latin typeface="Times New Roman" pitchFamily="18" charset="0"/>
              <a:cs typeface="Times New Roman" pitchFamily="18" charset="0"/>
            </a:endParaRPr>
          </a:p>
          <a:p>
            <a:pPr marL="355600" indent="-342900">
              <a:lnSpc>
                <a:spcPct val="100000"/>
              </a:lnSpc>
              <a:spcBef>
                <a:spcPts val="480"/>
              </a:spcBef>
              <a:buClr>
                <a:srgbClr val="938953"/>
              </a:buClr>
              <a:buFont typeface="Wingdings" pitchFamily="2" charset="2"/>
              <a:buChar char="Ø"/>
              <a:tabLst>
                <a:tab pos="355600" algn="l"/>
              </a:tabLst>
            </a:pPr>
            <a:r>
              <a:rPr sz="2400" spc="-5" dirty="0">
                <a:latin typeface="Times New Roman" pitchFamily="18" charset="0"/>
                <a:cs typeface="Times New Roman" pitchFamily="18" charset="0"/>
              </a:rPr>
              <a:t>Boards </a:t>
            </a:r>
            <a:r>
              <a:rPr sz="2400" dirty="0">
                <a:latin typeface="Times New Roman" pitchFamily="18" charset="0"/>
                <a:cs typeface="Times New Roman" pitchFamily="18" charset="0"/>
              </a:rPr>
              <a:t>of public sector </a:t>
            </a:r>
            <a:r>
              <a:rPr sz="2400" spc="-5" dirty="0">
                <a:latin typeface="Times New Roman" pitchFamily="18" charset="0"/>
                <a:cs typeface="Times New Roman" pitchFamily="18" charset="0"/>
              </a:rPr>
              <a:t>companies- </a:t>
            </a:r>
            <a:r>
              <a:rPr sz="2400" dirty="0">
                <a:latin typeface="Times New Roman" pitchFamily="18" charset="0"/>
                <a:cs typeface="Times New Roman" pitchFamily="18" charset="0"/>
              </a:rPr>
              <a:t>more</a:t>
            </a:r>
            <a:r>
              <a:rPr sz="2400" spc="-85" dirty="0">
                <a:latin typeface="Times New Roman" pitchFamily="18" charset="0"/>
                <a:cs typeface="Times New Roman" pitchFamily="18" charset="0"/>
              </a:rPr>
              <a:t> </a:t>
            </a:r>
            <a:r>
              <a:rPr sz="2400" spc="-5" dirty="0">
                <a:latin typeface="Times New Roman" pitchFamily="18" charset="0"/>
                <a:cs typeface="Times New Roman" pitchFamily="18" charset="0"/>
              </a:rPr>
              <a:t>professional</a:t>
            </a:r>
            <a:endParaRPr sz="2400" dirty="0">
              <a:latin typeface="Times New Roman" pitchFamily="18" charset="0"/>
              <a:cs typeface="Times New Roman" pitchFamily="18" charset="0"/>
            </a:endParaRPr>
          </a:p>
          <a:p>
            <a:pPr marL="355600">
              <a:lnSpc>
                <a:spcPct val="100000"/>
              </a:lnSpc>
              <a:spcBef>
                <a:spcPts val="5"/>
              </a:spcBef>
              <a:buFont typeface="Wingdings" pitchFamily="2" charset="2"/>
              <a:buChar char="Ø"/>
            </a:pPr>
            <a:r>
              <a:rPr sz="2400" dirty="0">
                <a:latin typeface="Times New Roman" pitchFamily="18" charset="0"/>
                <a:cs typeface="Times New Roman" pitchFamily="18" charset="0"/>
              </a:rPr>
              <a:t>&amp;</a:t>
            </a:r>
            <a:r>
              <a:rPr sz="2400" spc="-25" dirty="0">
                <a:latin typeface="Times New Roman" pitchFamily="18" charset="0"/>
                <a:cs typeface="Times New Roman" pitchFamily="18" charset="0"/>
              </a:rPr>
              <a:t> </a:t>
            </a:r>
            <a:r>
              <a:rPr sz="2400" spc="-5" dirty="0">
                <a:latin typeface="Times New Roman" pitchFamily="18" charset="0"/>
                <a:cs typeface="Times New Roman" pitchFamily="18" charset="0"/>
              </a:rPr>
              <a:t>powerful.</a:t>
            </a:r>
            <a:endParaRPr sz="2400" dirty="0">
              <a:latin typeface="Times New Roman" pitchFamily="18" charset="0"/>
              <a:cs typeface="Times New Roman" pitchFamily="18" charset="0"/>
            </a:endParaRPr>
          </a:p>
          <a:p>
            <a:pPr marL="355600" marR="5080" indent="-342900">
              <a:lnSpc>
                <a:spcPct val="100000"/>
              </a:lnSpc>
              <a:spcBef>
                <a:spcPts val="475"/>
              </a:spcBef>
              <a:buClr>
                <a:srgbClr val="938953"/>
              </a:buClr>
              <a:buFont typeface="Wingdings" pitchFamily="2" charset="2"/>
              <a:buChar char="Ø"/>
              <a:tabLst>
                <a:tab pos="355600" algn="l"/>
              </a:tabLst>
            </a:pPr>
            <a:r>
              <a:rPr sz="2400" spc="-5" dirty="0">
                <a:latin typeface="Times New Roman" pitchFamily="18" charset="0"/>
                <a:cs typeface="Times New Roman" pitchFamily="18" charset="0"/>
              </a:rPr>
              <a:t>MOU </a:t>
            </a:r>
            <a:r>
              <a:rPr sz="2400" dirty="0">
                <a:latin typeface="Times New Roman" pitchFamily="18" charset="0"/>
                <a:cs typeface="Times New Roman" pitchFamily="18" charset="0"/>
              </a:rPr>
              <a:t>system- </a:t>
            </a:r>
            <a:r>
              <a:rPr sz="2400" spc="-5" dirty="0">
                <a:latin typeface="Times New Roman" pitchFamily="18" charset="0"/>
                <a:cs typeface="Times New Roman" pitchFamily="18" charset="0"/>
              </a:rPr>
              <a:t>managements would be </a:t>
            </a:r>
            <a:r>
              <a:rPr sz="2400" dirty="0">
                <a:latin typeface="Times New Roman" pitchFamily="18" charset="0"/>
                <a:cs typeface="Times New Roman" pitchFamily="18" charset="0"/>
              </a:rPr>
              <a:t>granted</a:t>
            </a:r>
            <a:r>
              <a:rPr sz="2400" spc="-125" dirty="0">
                <a:latin typeface="Times New Roman" pitchFamily="18" charset="0"/>
                <a:cs typeface="Times New Roman" pitchFamily="18" charset="0"/>
              </a:rPr>
              <a:t> </a:t>
            </a:r>
            <a:r>
              <a:rPr sz="2400" dirty="0">
                <a:latin typeface="Times New Roman" pitchFamily="18" charset="0"/>
                <a:cs typeface="Times New Roman" pitchFamily="18" charset="0"/>
              </a:rPr>
              <a:t>greater  autonomy &amp; </a:t>
            </a:r>
            <a:r>
              <a:rPr sz="2400" spc="-5" dirty="0">
                <a:latin typeface="Times New Roman" pitchFamily="18" charset="0"/>
                <a:cs typeface="Times New Roman" pitchFamily="18" charset="0"/>
              </a:rPr>
              <a:t>held</a:t>
            </a:r>
            <a:r>
              <a:rPr sz="2400" spc="-90" dirty="0">
                <a:latin typeface="Times New Roman" pitchFamily="18" charset="0"/>
                <a:cs typeface="Times New Roman" pitchFamily="18" charset="0"/>
              </a:rPr>
              <a:t> </a:t>
            </a:r>
            <a:r>
              <a:rPr sz="2400" dirty="0">
                <a:latin typeface="Times New Roman" pitchFamily="18" charset="0"/>
                <a:cs typeface="Times New Roman" pitchFamily="18" charset="0"/>
              </a:rPr>
              <a:t>accountable.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609600" y="228600"/>
            <a:ext cx="8229600" cy="505267"/>
          </a:xfrm>
          <a:prstGeom prst="rect">
            <a:avLst/>
          </a:prstGeom>
        </p:spPr>
        <p:txBody>
          <a:bodyPr vert="horz" wrap="square" lIns="0" tIns="12700" rIns="0" bIns="0" rtlCol="0">
            <a:spAutoFit/>
          </a:bodyPr>
          <a:lstStyle/>
          <a:p>
            <a:pPr marL="2874645" marR="5080" indent="-2862580" algn="ctr">
              <a:lnSpc>
                <a:spcPct val="100000"/>
              </a:lnSpc>
              <a:spcBef>
                <a:spcPts val="100"/>
              </a:spcBef>
            </a:pPr>
            <a:r>
              <a:rPr sz="3200" spc="-5" dirty="0">
                <a:solidFill>
                  <a:schemeClr val="tx1"/>
                </a:solidFill>
                <a:latin typeface="Algerian" pitchFamily="82" charset="0"/>
              </a:rPr>
              <a:t>INDUSTRIAL</a:t>
            </a:r>
            <a:r>
              <a:rPr sz="3200" spc="-90" dirty="0">
                <a:solidFill>
                  <a:schemeClr val="tx1"/>
                </a:solidFill>
                <a:latin typeface="Algerian" pitchFamily="82" charset="0"/>
              </a:rPr>
              <a:t> </a:t>
            </a:r>
            <a:r>
              <a:rPr sz="3200" dirty="0">
                <a:solidFill>
                  <a:schemeClr val="tx1"/>
                </a:solidFill>
                <a:latin typeface="Algerian" pitchFamily="82" charset="0"/>
              </a:rPr>
              <a:t>POLICY  </a:t>
            </a:r>
            <a:r>
              <a:rPr sz="3200" spc="5" dirty="0">
                <a:solidFill>
                  <a:schemeClr val="tx1"/>
                </a:solidFill>
                <a:latin typeface="Algerian" pitchFamily="82" charset="0"/>
              </a:rPr>
              <a:t>1991</a:t>
            </a:r>
          </a:p>
        </p:txBody>
      </p:sp>
      <p:sp>
        <p:nvSpPr>
          <p:cNvPr id="4" name="object 4"/>
          <p:cNvSpPr txBox="1">
            <a:spLocks noGrp="1"/>
          </p:cNvSpPr>
          <p:nvPr>
            <p:ph type="body" idx="1"/>
          </p:nvPr>
        </p:nvSpPr>
        <p:spPr>
          <a:xfrm>
            <a:off x="457200" y="1600200"/>
            <a:ext cx="8229600" cy="4162165"/>
          </a:xfrm>
          <a:prstGeom prst="rect">
            <a:avLst/>
          </a:prstGeom>
        </p:spPr>
        <p:txBody>
          <a:bodyPr vert="horz" wrap="square" lIns="0" tIns="86360" rIns="0" bIns="0" rtlCol="0">
            <a:spAutoFit/>
          </a:bodyPr>
          <a:lstStyle/>
          <a:p>
            <a:pPr marL="12700" algn="just">
              <a:lnSpc>
                <a:spcPct val="100000"/>
              </a:lnSpc>
              <a:spcBef>
                <a:spcPts val="680"/>
              </a:spcBef>
              <a:buNone/>
            </a:pPr>
            <a:r>
              <a:rPr sz="2400" b="1" dirty="0">
                <a:latin typeface="Times New Roman" pitchFamily="18" charset="0"/>
                <a:cs typeface="Times New Roman" pitchFamily="18" charset="0"/>
              </a:rPr>
              <a:t>E. MRTP </a:t>
            </a:r>
            <a:r>
              <a:rPr sz="2400" b="1" spc="-5" dirty="0">
                <a:latin typeface="Times New Roman" pitchFamily="18" charset="0"/>
                <a:cs typeface="Times New Roman" pitchFamily="18" charset="0"/>
              </a:rPr>
              <a:t>Act: (Monopolistic Restrictive Trade</a:t>
            </a:r>
            <a:r>
              <a:rPr sz="2400" b="1" spc="-40" dirty="0">
                <a:latin typeface="Times New Roman" pitchFamily="18" charset="0"/>
                <a:cs typeface="Times New Roman" pitchFamily="18" charset="0"/>
              </a:rPr>
              <a:t> </a:t>
            </a:r>
            <a:r>
              <a:rPr sz="2400" b="1" spc="-5" dirty="0">
                <a:latin typeface="Times New Roman" pitchFamily="18" charset="0"/>
                <a:cs typeface="Times New Roman" pitchFamily="18" charset="0"/>
              </a:rPr>
              <a:t>Practices):</a:t>
            </a:r>
          </a:p>
          <a:p>
            <a:pPr marL="355600" marR="613410" indent="-342900" algn="just">
              <a:lnSpc>
                <a:spcPct val="100000"/>
              </a:lnSpc>
              <a:spcBef>
                <a:spcPts val="580"/>
              </a:spcBef>
              <a:buClr>
                <a:srgbClr val="938953"/>
              </a:buClr>
              <a:buFont typeface="Wingdings" pitchFamily="2" charset="2"/>
              <a:buChar char="Ø"/>
              <a:tabLst>
                <a:tab pos="355600" algn="l"/>
              </a:tabLst>
            </a:pPr>
            <a:r>
              <a:rPr sz="2400" spc="-5" dirty="0">
                <a:solidFill>
                  <a:srgbClr val="49452A"/>
                </a:solidFill>
                <a:latin typeface="Times New Roman" pitchFamily="18" charset="0"/>
                <a:cs typeface="Times New Roman" pitchFamily="18" charset="0"/>
              </a:rPr>
              <a:t>Removal </a:t>
            </a:r>
            <a:r>
              <a:rPr sz="2400" dirty="0">
                <a:solidFill>
                  <a:srgbClr val="49452A"/>
                </a:solidFill>
                <a:latin typeface="Times New Roman" pitchFamily="18" charset="0"/>
                <a:cs typeface="Times New Roman" pitchFamily="18" charset="0"/>
              </a:rPr>
              <a:t>of </a:t>
            </a:r>
            <a:r>
              <a:rPr sz="2400" spc="-5" dirty="0">
                <a:solidFill>
                  <a:srgbClr val="49452A"/>
                </a:solidFill>
                <a:latin typeface="Times New Roman" pitchFamily="18" charset="0"/>
                <a:cs typeface="Times New Roman" pitchFamily="18" charset="0"/>
              </a:rPr>
              <a:t>threshold </a:t>
            </a:r>
            <a:r>
              <a:rPr sz="2400" dirty="0">
                <a:solidFill>
                  <a:srgbClr val="49452A"/>
                </a:solidFill>
                <a:latin typeface="Times New Roman" pitchFamily="18" charset="0"/>
                <a:cs typeface="Times New Roman" pitchFamily="18" charset="0"/>
              </a:rPr>
              <a:t>limits of </a:t>
            </a:r>
            <a:r>
              <a:rPr sz="2400" spc="-5" dirty="0">
                <a:solidFill>
                  <a:srgbClr val="49452A"/>
                </a:solidFill>
                <a:latin typeface="Times New Roman" pitchFamily="18" charset="0"/>
                <a:cs typeface="Times New Roman" pitchFamily="18" charset="0"/>
              </a:rPr>
              <a:t>assets in respect</a:t>
            </a:r>
            <a:r>
              <a:rPr sz="2400" spc="-130" dirty="0">
                <a:solidFill>
                  <a:srgbClr val="49452A"/>
                </a:solidFill>
                <a:latin typeface="Times New Roman" pitchFamily="18" charset="0"/>
                <a:cs typeface="Times New Roman" pitchFamily="18" charset="0"/>
              </a:rPr>
              <a:t> </a:t>
            </a:r>
            <a:r>
              <a:rPr sz="2400" dirty="0">
                <a:solidFill>
                  <a:srgbClr val="49452A"/>
                </a:solidFill>
                <a:latin typeface="Times New Roman" pitchFamily="18" charset="0"/>
                <a:cs typeface="Times New Roman" pitchFamily="18" charset="0"/>
              </a:rPr>
              <a:t>of  MRTP </a:t>
            </a:r>
            <a:r>
              <a:rPr sz="2400" spc="-5" dirty="0">
                <a:solidFill>
                  <a:srgbClr val="49452A"/>
                </a:solidFill>
                <a:latin typeface="Times New Roman" pitchFamily="18" charset="0"/>
                <a:cs typeface="Times New Roman" pitchFamily="18" charset="0"/>
              </a:rPr>
              <a:t>Companies </a:t>
            </a:r>
            <a:r>
              <a:rPr sz="2400" dirty="0">
                <a:solidFill>
                  <a:srgbClr val="49452A"/>
                </a:solidFill>
                <a:latin typeface="Times New Roman" pitchFamily="18" charset="0"/>
                <a:cs typeface="Times New Roman" pitchFamily="18" charset="0"/>
              </a:rPr>
              <a:t>&amp; </a:t>
            </a:r>
            <a:r>
              <a:rPr sz="2400" spc="-5" dirty="0">
                <a:solidFill>
                  <a:srgbClr val="49452A"/>
                </a:solidFill>
                <a:latin typeface="Times New Roman" pitchFamily="18" charset="0"/>
                <a:cs typeface="Times New Roman" pitchFamily="18" charset="0"/>
              </a:rPr>
              <a:t>dominant</a:t>
            </a:r>
            <a:r>
              <a:rPr sz="2400" spc="-35" dirty="0">
                <a:solidFill>
                  <a:srgbClr val="49452A"/>
                </a:solidFill>
                <a:latin typeface="Times New Roman" pitchFamily="18" charset="0"/>
                <a:cs typeface="Times New Roman" pitchFamily="18" charset="0"/>
              </a:rPr>
              <a:t> </a:t>
            </a:r>
            <a:r>
              <a:rPr sz="2400" dirty="0">
                <a:solidFill>
                  <a:srgbClr val="49452A"/>
                </a:solidFill>
                <a:latin typeface="Times New Roman" pitchFamily="18" charset="0"/>
                <a:cs typeface="Times New Roman" pitchFamily="18" charset="0"/>
              </a:rPr>
              <a:t>undertakings.</a:t>
            </a:r>
          </a:p>
          <a:p>
            <a:pPr marL="355600" marR="644525" indent="-342900" algn="just">
              <a:lnSpc>
                <a:spcPct val="100000"/>
              </a:lnSpc>
              <a:spcBef>
                <a:spcPts val="575"/>
              </a:spcBef>
              <a:buClr>
                <a:srgbClr val="938953"/>
              </a:buClr>
              <a:buFont typeface="Wingdings" pitchFamily="2" charset="2"/>
              <a:buChar char="Ø"/>
              <a:tabLst>
                <a:tab pos="355600" algn="l"/>
              </a:tabLst>
            </a:pPr>
            <a:r>
              <a:rPr sz="2400" dirty="0">
                <a:solidFill>
                  <a:srgbClr val="49452A"/>
                </a:solidFill>
                <a:latin typeface="Times New Roman" pitchFamily="18" charset="0"/>
                <a:cs typeface="Times New Roman" pitchFamily="18" charset="0"/>
              </a:rPr>
              <a:t>Elimination of </a:t>
            </a:r>
            <a:r>
              <a:rPr sz="2400" spc="-5" dirty="0">
                <a:solidFill>
                  <a:srgbClr val="49452A"/>
                </a:solidFill>
                <a:latin typeface="Times New Roman" pitchFamily="18" charset="0"/>
                <a:cs typeface="Times New Roman" pitchFamily="18" charset="0"/>
              </a:rPr>
              <a:t>need </a:t>
            </a:r>
            <a:r>
              <a:rPr sz="2400" dirty="0">
                <a:solidFill>
                  <a:srgbClr val="49452A"/>
                </a:solidFill>
                <a:latin typeface="Times New Roman" pitchFamily="18" charset="0"/>
                <a:cs typeface="Times New Roman" pitchFamily="18" charset="0"/>
              </a:rPr>
              <a:t>of </a:t>
            </a:r>
            <a:r>
              <a:rPr sz="2400" spc="-5" dirty="0">
                <a:solidFill>
                  <a:srgbClr val="49452A"/>
                </a:solidFill>
                <a:latin typeface="Times New Roman" pitchFamily="18" charset="0"/>
                <a:cs typeface="Times New Roman" pitchFamily="18" charset="0"/>
              </a:rPr>
              <a:t>prior approval </a:t>
            </a:r>
            <a:r>
              <a:rPr sz="2400" dirty="0">
                <a:solidFill>
                  <a:srgbClr val="49452A"/>
                </a:solidFill>
                <a:latin typeface="Times New Roman" pitchFamily="18" charset="0"/>
                <a:cs typeface="Times New Roman" pitchFamily="18" charset="0"/>
              </a:rPr>
              <a:t>of </a:t>
            </a:r>
            <a:r>
              <a:rPr sz="2400" spc="-5" dirty="0">
                <a:solidFill>
                  <a:srgbClr val="49452A"/>
                </a:solidFill>
                <a:latin typeface="Times New Roman" pitchFamily="18" charset="0"/>
                <a:cs typeface="Times New Roman" pitchFamily="18" charset="0"/>
              </a:rPr>
              <a:t>Central  Government for establishment, expanding, merger,  amalgamation </a:t>
            </a:r>
            <a:r>
              <a:rPr sz="2400" dirty="0">
                <a:solidFill>
                  <a:srgbClr val="49452A"/>
                </a:solidFill>
                <a:latin typeface="Times New Roman" pitchFamily="18" charset="0"/>
                <a:cs typeface="Times New Roman" pitchFamily="18" charset="0"/>
              </a:rPr>
              <a:t>&amp;</a:t>
            </a:r>
            <a:r>
              <a:rPr sz="2400" spc="20" dirty="0">
                <a:solidFill>
                  <a:srgbClr val="49452A"/>
                </a:solidFill>
                <a:latin typeface="Times New Roman" pitchFamily="18" charset="0"/>
                <a:cs typeface="Times New Roman" pitchFamily="18" charset="0"/>
              </a:rPr>
              <a:t> </a:t>
            </a:r>
            <a:r>
              <a:rPr sz="2400" spc="-5" dirty="0">
                <a:solidFill>
                  <a:srgbClr val="49452A"/>
                </a:solidFill>
                <a:latin typeface="Times New Roman" pitchFamily="18" charset="0"/>
                <a:cs typeface="Times New Roman" pitchFamily="18" charset="0"/>
              </a:rPr>
              <a:t>takeover.</a:t>
            </a:r>
          </a:p>
          <a:p>
            <a:pPr marL="355600" marR="890905" indent="-342900" algn="just">
              <a:lnSpc>
                <a:spcPct val="100000"/>
              </a:lnSpc>
              <a:spcBef>
                <a:spcPts val="580"/>
              </a:spcBef>
              <a:buClr>
                <a:srgbClr val="938953"/>
              </a:buClr>
              <a:buFont typeface="Wingdings" pitchFamily="2" charset="2"/>
              <a:buChar char="Ø"/>
              <a:tabLst>
                <a:tab pos="355600" algn="l"/>
                <a:tab pos="4303395" algn="l"/>
              </a:tabLst>
            </a:pPr>
            <a:r>
              <a:rPr sz="2400" spc="-5" dirty="0">
                <a:solidFill>
                  <a:srgbClr val="49452A"/>
                </a:solidFill>
                <a:latin typeface="Times New Roman" pitchFamily="18" charset="0"/>
                <a:cs typeface="Times New Roman" pitchFamily="18" charset="0"/>
              </a:rPr>
              <a:t>Emphasis </a:t>
            </a:r>
            <a:r>
              <a:rPr sz="2400" dirty="0">
                <a:solidFill>
                  <a:srgbClr val="49452A"/>
                </a:solidFill>
                <a:latin typeface="Times New Roman" pitchFamily="18" charset="0"/>
                <a:cs typeface="Times New Roman" pitchFamily="18" charset="0"/>
              </a:rPr>
              <a:t>on controlling &amp; </a:t>
            </a:r>
            <a:r>
              <a:rPr sz="2400" spc="-5" dirty="0">
                <a:solidFill>
                  <a:srgbClr val="49452A"/>
                </a:solidFill>
                <a:latin typeface="Times New Roman" pitchFamily="18" charset="0"/>
                <a:cs typeface="Times New Roman" pitchFamily="18" charset="0"/>
              </a:rPr>
              <a:t>regulating monopolistic,  restrictive </a:t>
            </a:r>
            <a:r>
              <a:rPr sz="2400" dirty="0">
                <a:solidFill>
                  <a:srgbClr val="49452A"/>
                </a:solidFill>
                <a:latin typeface="Times New Roman" pitchFamily="18" charset="0"/>
                <a:cs typeface="Times New Roman" pitchFamily="18" charset="0"/>
              </a:rPr>
              <a:t>&amp;</a:t>
            </a:r>
            <a:r>
              <a:rPr sz="2400" spc="-30" dirty="0">
                <a:solidFill>
                  <a:srgbClr val="49452A"/>
                </a:solidFill>
                <a:latin typeface="Times New Roman" pitchFamily="18" charset="0"/>
                <a:cs typeface="Times New Roman" pitchFamily="18" charset="0"/>
              </a:rPr>
              <a:t> </a:t>
            </a:r>
            <a:r>
              <a:rPr sz="2400" spc="-5" dirty="0">
                <a:solidFill>
                  <a:srgbClr val="49452A"/>
                </a:solidFill>
                <a:latin typeface="Times New Roman" pitchFamily="18" charset="0"/>
                <a:cs typeface="Times New Roman" pitchFamily="18" charset="0"/>
              </a:rPr>
              <a:t>unfair</a:t>
            </a:r>
            <a:r>
              <a:rPr sz="2400" spc="5" dirty="0">
                <a:solidFill>
                  <a:srgbClr val="49452A"/>
                </a:solidFill>
                <a:latin typeface="Times New Roman" pitchFamily="18" charset="0"/>
                <a:cs typeface="Times New Roman" pitchFamily="18" charset="0"/>
              </a:rPr>
              <a:t> </a:t>
            </a:r>
            <a:r>
              <a:rPr sz="2400" spc="-5" dirty="0">
                <a:solidFill>
                  <a:srgbClr val="49452A"/>
                </a:solidFill>
                <a:latin typeface="Times New Roman" pitchFamily="18" charset="0"/>
                <a:cs typeface="Times New Roman" pitchFamily="18" charset="0"/>
              </a:rPr>
              <a:t>trade	</a:t>
            </a:r>
            <a:r>
              <a:rPr sz="2400" dirty="0">
                <a:solidFill>
                  <a:srgbClr val="49452A"/>
                </a:solidFill>
                <a:latin typeface="Times New Roman" pitchFamily="18" charset="0"/>
                <a:cs typeface="Times New Roman" pitchFamily="18" charset="0"/>
              </a:rPr>
              <a:t>practices.</a:t>
            </a:r>
          </a:p>
          <a:p>
            <a:pPr marL="355600" indent="-342900" algn="just">
              <a:lnSpc>
                <a:spcPct val="100000"/>
              </a:lnSpc>
              <a:spcBef>
                <a:spcPts val="575"/>
              </a:spcBef>
              <a:buClr>
                <a:srgbClr val="938953"/>
              </a:buClr>
              <a:buFont typeface="Wingdings" pitchFamily="2" charset="2"/>
              <a:buChar char="Ø"/>
              <a:tabLst>
                <a:tab pos="355600" algn="l"/>
              </a:tabLst>
            </a:pPr>
            <a:r>
              <a:rPr sz="2400" dirty="0">
                <a:solidFill>
                  <a:srgbClr val="49452A"/>
                </a:solidFill>
                <a:latin typeface="Times New Roman" pitchFamily="18" charset="0"/>
                <a:cs typeface="Times New Roman" pitchFamily="18" charset="0"/>
              </a:rPr>
              <a:t>Enabling </a:t>
            </a:r>
            <a:r>
              <a:rPr sz="2400" spc="-5" dirty="0">
                <a:solidFill>
                  <a:srgbClr val="49452A"/>
                </a:solidFill>
                <a:latin typeface="Times New Roman" pitchFamily="18" charset="0"/>
                <a:cs typeface="Times New Roman" pitchFamily="18" charset="0"/>
              </a:rPr>
              <a:t>the </a:t>
            </a:r>
            <a:r>
              <a:rPr sz="2400" dirty="0">
                <a:solidFill>
                  <a:srgbClr val="49452A"/>
                </a:solidFill>
                <a:latin typeface="Times New Roman" pitchFamily="18" charset="0"/>
                <a:cs typeface="Times New Roman" pitchFamily="18" charset="0"/>
              </a:rPr>
              <a:t>MRTP </a:t>
            </a:r>
            <a:r>
              <a:rPr sz="2400" spc="-5" dirty="0">
                <a:solidFill>
                  <a:srgbClr val="49452A"/>
                </a:solidFill>
                <a:latin typeface="Times New Roman" pitchFamily="18" charset="0"/>
                <a:cs typeface="Times New Roman" pitchFamily="18" charset="0"/>
              </a:rPr>
              <a:t>Commission to exercise punitive</a:t>
            </a:r>
            <a:r>
              <a:rPr sz="2400" spc="-40" dirty="0">
                <a:solidFill>
                  <a:srgbClr val="49452A"/>
                </a:solidFill>
                <a:latin typeface="Times New Roman" pitchFamily="18" charset="0"/>
                <a:cs typeface="Times New Roman" pitchFamily="18" charset="0"/>
              </a:rPr>
              <a:t> </a:t>
            </a:r>
            <a:r>
              <a:rPr sz="2400" dirty="0">
                <a:solidFill>
                  <a:srgbClr val="49452A"/>
                </a:solidFill>
                <a:latin typeface="Times New Roman" pitchFamily="18" charset="0"/>
                <a:cs typeface="Times New Roman" pitchFamily="18" charset="0"/>
              </a:rPr>
              <a:t>&amp;</a:t>
            </a:r>
          </a:p>
          <a:p>
            <a:pPr marL="355600" algn="just">
              <a:lnSpc>
                <a:spcPct val="100000"/>
              </a:lnSpc>
              <a:buFont typeface="Wingdings" pitchFamily="2" charset="2"/>
              <a:buChar char="Ø"/>
            </a:pPr>
            <a:r>
              <a:rPr sz="2400" spc="-5" dirty="0">
                <a:solidFill>
                  <a:srgbClr val="49452A"/>
                </a:solidFill>
                <a:latin typeface="Times New Roman" pitchFamily="18" charset="0"/>
                <a:cs typeface="Times New Roman" pitchFamily="18" charset="0"/>
              </a:rPr>
              <a:t>compensatory</a:t>
            </a:r>
            <a:r>
              <a:rPr sz="2400" spc="-15" dirty="0">
                <a:solidFill>
                  <a:srgbClr val="49452A"/>
                </a:solidFill>
                <a:latin typeface="Times New Roman" pitchFamily="18" charset="0"/>
                <a:cs typeface="Times New Roman" pitchFamily="18" charset="0"/>
              </a:rPr>
              <a:t> </a:t>
            </a:r>
            <a:r>
              <a:rPr sz="2400" dirty="0">
                <a:solidFill>
                  <a:srgbClr val="49452A"/>
                </a:solidFill>
                <a:latin typeface="Times New Roman" pitchFamily="18" charset="0"/>
                <a:cs typeface="Times New Roman" pitchFamily="18" charset="0"/>
              </a:rPr>
              <a:t>powers.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4"/>
          <p:cNvSpPr/>
          <p:nvPr/>
        </p:nvSpPr>
        <p:spPr>
          <a:xfrm>
            <a:off x="533400" y="381000"/>
            <a:ext cx="8610600" cy="3733800"/>
          </a:xfrm>
          <a:prstGeom prst="rect">
            <a:avLst/>
          </a:prstGeom>
          <a:blipFill>
            <a:blip r:embed="rId2" cstate="print"/>
            <a:stretch>
              <a:fillRect/>
            </a:stretch>
          </a:blipFill>
          <a:ln>
            <a:solidFill>
              <a:schemeClr val="bg2"/>
            </a:solidFill>
          </a:ln>
        </p:spPr>
        <p:txBody>
          <a:bodyPr wrap="square" lIns="0" tIns="0" rIns="0" bIns="0" rtlCol="0"/>
          <a:lstStyle/>
          <a:p>
            <a:endParaRPr/>
          </a:p>
        </p:txBody>
      </p:sp>
      <p:sp>
        <p:nvSpPr>
          <p:cNvPr id="3" name="Rectangle 1"/>
          <p:cNvSpPr>
            <a:spLocks noChangeArrowheads="1"/>
          </p:cNvSpPr>
          <p:nvPr/>
        </p:nvSpPr>
        <p:spPr bwMode="auto">
          <a:xfrm>
            <a:off x="0" y="3995678"/>
            <a:ext cx="89916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61963" marR="0" lvl="0" indent="-461963" algn="just" defTabSz="914400" rtl="0" eaLnBrk="1" fontAlgn="base" latinLnBrk="0" hangingPunct="1">
              <a:lnSpc>
                <a:spcPct val="100000"/>
              </a:lnSpc>
              <a:spcBef>
                <a:spcPct val="0"/>
              </a:spcBef>
              <a:spcAft>
                <a:spcPct val="0"/>
              </a:spcAft>
              <a:buClrTx/>
              <a:buSzTx/>
              <a:buFont typeface="Wingdings" pitchFamily="2" charset="2"/>
              <a:buChar char="v"/>
              <a:tabLst/>
            </a:pPr>
            <a:r>
              <a:rPr kumimoji="0" lang="en-US" b="0" i="0" u="none" strike="noStrike" cap="none" normalizeH="0" baseline="0" dirty="0">
                <a:ln>
                  <a:noFill/>
                </a:ln>
                <a:solidFill>
                  <a:srgbClr val="000000"/>
                </a:solidFill>
                <a:effectLst/>
                <a:latin typeface="Verdana" pitchFamily="34" charset="0"/>
                <a:ea typeface="Times New Roman" pitchFamily="18" charset="0"/>
                <a:cs typeface="Arial" pitchFamily="34" charset="0"/>
              </a:rPr>
              <a:t>The quest for industrial development started soon after independence in 1947. </a:t>
            </a:r>
          </a:p>
          <a:p>
            <a:pPr marL="461963" marR="0" lvl="0" indent="-461963" algn="just" defTabSz="914400" rtl="0" eaLnBrk="1" fontAlgn="base" latinLnBrk="0" hangingPunct="1">
              <a:lnSpc>
                <a:spcPct val="100000"/>
              </a:lnSpc>
              <a:spcBef>
                <a:spcPct val="0"/>
              </a:spcBef>
              <a:spcAft>
                <a:spcPct val="0"/>
              </a:spcAft>
              <a:buClrTx/>
              <a:buSzTx/>
              <a:buFont typeface="Wingdings" pitchFamily="2" charset="2"/>
              <a:buChar char="v"/>
              <a:tabLst/>
            </a:pPr>
            <a:r>
              <a:rPr kumimoji="0" lang="en-US" b="0" i="0" u="none" strike="noStrike" cap="none" normalizeH="0" baseline="0" dirty="0">
                <a:ln>
                  <a:noFill/>
                </a:ln>
                <a:solidFill>
                  <a:srgbClr val="000000"/>
                </a:solidFill>
                <a:effectLst/>
                <a:latin typeface="Verdana" pitchFamily="34" charset="0"/>
                <a:ea typeface="Times New Roman" pitchFamily="18" charset="0"/>
                <a:cs typeface="Arial" pitchFamily="34" charset="0"/>
              </a:rPr>
              <a:t>The Industrial Policy Resolution of 1948 defined the broad contours of the policy delineating the role of the State in industrial development both as an entrepreneur and authority. </a:t>
            </a:r>
          </a:p>
          <a:p>
            <a:pPr marL="461963" marR="0" lvl="0" indent="-461963" algn="just" defTabSz="914400" rtl="0" eaLnBrk="1" fontAlgn="base" latinLnBrk="0" hangingPunct="1">
              <a:lnSpc>
                <a:spcPct val="100000"/>
              </a:lnSpc>
              <a:spcBef>
                <a:spcPct val="0"/>
              </a:spcBef>
              <a:spcAft>
                <a:spcPct val="0"/>
              </a:spcAft>
              <a:buClrTx/>
              <a:buSzTx/>
              <a:buFont typeface="Wingdings" pitchFamily="2" charset="2"/>
              <a:buChar char="v"/>
              <a:tabLst/>
            </a:pPr>
            <a:r>
              <a:rPr kumimoji="0" lang="en-US" b="0" i="0" u="none" strike="noStrike" cap="none" normalizeH="0" baseline="0" dirty="0">
                <a:ln>
                  <a:noFill/>
                </a:ln>
                <a:solidFill>
                  <a:srgbClr val="000000"/>
                </a:solidFill>
                <a:effectLst/>
                <a:latin typeface="Verdana" pitchFamily="34" charset="0"/>
                <a:ea typeface="Times New Roman" pitchFamily="18" charset="0"/>
                <a:cs typeface="Arial" pitchFamily="34" charset="0"/>
              </a:rPr>
              <a:t>This was followed by comprehensive enactment of Industries (Development &amp; Regulation) Act, 1951 (referred as IDR Act) that provides for the necessary framework for implementing the Industrial Policy and enables the Union Government to direct investment into desired channels of industrial activity</a:t>
            </a:r>
          </a:p>
        </p:txBody>
      </p:sp>
      <p:sp>
        <p:nvSpPr>
          <p:cNvPr id="4" name="TextBox 3"/>
          <p:cNvSpPr txBox="1"/>
          <p:nvPr/>
        </p:nvSpPr>
        <p:spPr>
          <a:xfrm rot="19692739">
            <a:off x="-91712" y="590555"/>
            <a:ext cx="3276600" cy="584775"/>
          </a:xfrm>
          <a:prstGeom prst="rect">
            <a:avLst/>
          </a:prstGeom>
          <a:noFill/>
        </p:spPr>
        <p:txBody>
          <a:bodyPr wrap="square" rtlCol="0">
            <a:spAutoFit/>
          </a:bodyPr>
          <a:lstStyle/>
          <a:p>
            <a:pPr algn="ctr"/>
            <a:r>
              <a:rPr lang="en-US" sz="3200" b="1" dirty="0"/>
              <a:t>INTRODUCTION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95400" y="304800"/>
            <a:ext cx="7249160" cy="505267"/>
          </a:xfrm>
          <a:prstGeom prst="rect">
            <a:avLst/>
          </a:prstGeom>
        </p:spPr>
        <p:txBody>
          <a:bodyPr vert="horz" wrap="square" lIns="0" tIns="12700" rIns="0" bIns="0" rtlCol="0">
            <a:spAutoFit/>
          </a:bodyPr>
          <a:lstStyle/>
          <a:p>
            <a:pPr marL="1355090" marR="5080" indent="-1342390">
              <a:lnSpc>
                <a:spcPct val="100000"/>
              </a:lnSpc>
              <a:spcBef>
                <a:spcPts val="100"/>
              </a:spcBef>
            </a:pPr>
            <a:r>
              <a:rPr sz="3200" spc="-10" dirty="0">
                <a:solidFill>
                  <a:schemeClr val="tx1"/>
                </a:solidFill>
                <a:latin typeface="Algerian" pitchFamily="82" charset="0"/>
                <a:cs typeface="Times New Roman"/>
              </a:rPr>
              <a:t>INDUSTRIAL</a:t>
            </a:r>
            <a:r>
              <a:rPr sz="3200" spc="-75" dirty="0">
                <a:solidFill>
                  <a:schemeClr val="tx1"/>
                </a:solidFill>
                <a:latin typeface="Algerian" pitchFamily="82" charset="0"/>
                <a:cs typeface="Times New Roman"/>
              </a:rPr>
              <a:t> </a:t>
            </a:r>
            <a:r>
              <a:rPr sz="3200" spc="-10" dirty="0">
                <a:solidFill>
                  <a:schemeClr val="tx1"/>
                </a:solidFill>
                <a:latin typeface="Algerian" pitchFamily="82" charset="0"/>
                <a:cs typeface="Times New Roman"/>
              </a:rPr>
              <a:t>POLICY,  </a:t>
            </a:r>
            <a:r>
              <a:rPr sz="3200" spc="-5" dirty="0">
                <a:solidFill>
                  <a:schemeClr val="tx1"/>
                </a:solidFill>
                <a:latin typeface="Algerian" pitchFamily="82" charset="0"/>
                <a:cs typeface="Times New Roman"/>
              </a:rPr>
              <a:t>JULY </a:t>
            </a:r>
            <a:r>
              <a:rPr sz="3200" dirty="0">
                <a:solidFill>
                  <a:schemeClr val="tx1"/>
                </a:solidFill>
                <a:latin typeface="Algerian" pitchFamily="82" charset="0"/>
                <a:cs typeface="Times New Roman"/>
              </a:rPr>
              <a:t>24,</a:t>
            </a:r>
            <a:r>
              <a:rPr sz="3200" spc="-20" dirty="0">
                <a:solidFill>
                  <a:schemeClr val="tx1"/>
                </a:solidFill>
                <a:latin typeface="Algerian" pitchFamily="82" charset="0"/>
                <a:cs typeface="Times New Roman"/>
              </a:rPr>
              <a:t> </a:t>
            </a:r>
            <a:r>
              <a:rPr sz="3200" dirty="0">
                <a:solidFill>
                  <a:schemeClr val="tx1"/>
                </a:solidFill>
                <a:latin typeface="Algerian" pitchFamily="82" charset="0"/>
                <a:cs typeface="Times New Roman"/>
              </a:rPr>
              <a:t>1991</a:t>
            </a:r>
          </a:p>
        </p:txBody>
      </p:sp>
      <p:sp>
        <p:nvSpPr>
          <p:cNvPr id="3" name="object 3"/>
          <p:cNvSpPr txBox="1"/>
          <p:nvPr/>
        </p:nvSpPr>
        <p:spPr>
          <a:xfrm>
            <a:off x="304800" y="990600"/>
            <a:ext cx="8445498" cy="4444165"/>
          </a:xfrm>
          <a:prstGeom prst="rect">
            <a:avLst/>
          </a:prstGeom>
        </p:spPr>
        <p:txBody>
          <a:bodyPr vert="horz" wrap="square" lIns="0" tIns="12065" rIns="0" bIns="0" rtlCol="0">
            <a:spAutoFit/>
          </a:bodyPr>
          <a:lstStyle/>
          <a:p>
            <a:pPr marL="461963" marR="5080" indent="-450850" algn="just">
              <a:spcBef>
                <a:spcPts val="95"/>
              </a:spcBef>
              <a:buAutoNum type="arabicPeriod"/>
              <a:tabLst>
                <a:tab pos="527050" algn="l"/>
              </a:tabLst>
            </a:pPr>
            <a:r>
              <a:rPr sz="2400" dirty="0">
                <a:latin typeface="Times New Roman"/>
                <a:cs typeface="Times New Roman"/>
              </a:rPr>
              <a:t>Government is </a:t>
            </a:r>
            <a:r>
              <a:rPr sz="2400" spc="-5" dirty="0">
                <a:latin typeface="Times New Roman"/>
                <a:cs typeface="Times New Roman"/>
              </a:rPr>
              <a:t>pledged </a:t>
            </a:r>
            <a:r>
              <a:rPr sz="2400" dirty="0">
                <a:latin typeface="Times New Roman"/>
                <a:cs typeface="Times New Roman"/>
              </a:rPr>
              <a:t>to </a:t>
            </a:r>
            <a:r>
              <a:rPr sz="2400" spc="-5" dirty="0">
                <a:latin typeface="Times New Roman"/>
                <a:cs typeface="Times New Roman"/>
              </a:rPr>
              <a:t>launching </a:t>
            </a:r>
            <a:r>
              <a:rPr sz="2400" dirty="0">
                <a:latin typeface="Times New Roman"/>
                <a:cs typeface="Times New Roman"/>
              </a:rPr>
              <a:t>a </a:t>
            </a:r>
            <a:r>
              <a:rPr sz="2400" spc="-5" dirty="0">
                <a:latin typeface="Times New Roman"/>
                <a:cs typeface="Times New Roman"/>
              </a:rPr>
              <a:t>reinvigorated </a:t>
            </a:r>
            <a:r>
              <a:rPr sz="2400" dirty="0">
                <a:latin typeface="Times New Roman"/>
                <a:cs typeface="Times New Roman"/>
              </a:rPr>
              <a:t>struggle  </a:t>
            </a:r>
            <a:r>
              <a:rPr sz="2400" spc="-5" dirty="0">
                <a:latin typeface="Times New Roman"/>
                <a:cs typeface="Times New Roman"/>
              </a:rPr>
              <a:t>for social </a:t>
            </a:r>
            <a:r>
              <a:rPr sz="2400" dirty="0">
                <a:latin typeface="Times New Roman"/>
                <a:cs typeface="Times New Roman"/>
              </a:rPr>
              <a:t>and economic </a:t>
            </a:r>
            <a:r>
              <a:rPr sz="2400" spc="-5" dirty="0">
                <a:latin typeface="Times New Roman"/>
                <a:cs typeface="Times New Roman"/>
              </a:rPr>
              <a:t>justice, </a:t>
            </a:r>
            <a:r>
              <a:rPr sz="2400" dirty="0">
                <a:latin typeface="Times New Roman"/>
                <a:cs typeface="Times New Roman"/>
              </a:rPr>
              <a:t>to end poverty and  unemployment and </a:t>
            </a:r>
            <a:r>
              <a:rPr sz="2400" spc="5" dirty="0">
                <a:latin typeface="Times New Roman"/>
                <a:cs typeface="Times New Roman"/>
              </a:rPr>
              <a:t>to </a:t>
            </a:r>
            <a:r>
              <a:rPr sz="2400" spc="-5" dirty="0">
                <a:latin typeface="Times New Roman"/>
                <a:cs typeface="Times New Roman"/>
              </a:rPr>
              <a:t>build </a:t>
            </a:r>
            <a:r>
              <a:rPr sz="2400" dirty="0">
                <a:latin typeface="Times New Roman"/>
                <a:cs typeface="Times New Roman"/>
              </a:rPr>
              <a:t>a modern, </a:t>
            </a:r>
            <a:r>
              <a:rPr sz="2400" spc="-5" dirty="0">
                <a:latin typeface="Times New Roman"/>
                <a:cs typeface="Times New Roman"/>
              </a:rPr>
              <a:t>democratic, socialist,  </a:t>
            </a:r>
            <a:r>
              <a:rPr sz="2400" dirty="0">
                <a:latin typeface="Times New Roman"/>
                <a:cs typeface="Times New Roman"/>
              </a:rPr>
              <a:t>prosperous and </a:t>
            </a:r>
            <a:r>
              <a:rPr sz="2400" spc="-5" dirty="0">
                <a:latin typeface="Times New Roman"/>
                <a:cs typeface="Times New Roman"/>
              </a:rPr>
              <a:t>forward-looking</a:t>
            </a:r>
            <a:r>
              <a:rPr sz="2400" dirty="0">
                <a:latin typeface="Times New Roman"/>
                <a:cs typeface="Times New Roman"/>
              </a:rPr>
              <a:t> </a:t>
            </a:r>
            <a:r>
              <a:rPr sz="2400" spc="-5" dirty="0">
                <a:latin typeface="Times New Roman"/>
                <a:cs typeface="Times New Roman"/>
              </a:rPr>
              <a:t>India.</a:t>
            </a:r>
            <a:endParaRPr sz="2400" dirty="0">
              <a:latin typeface="Times New Roman"/>
              <a:cs typeface="Times New Roman"/>
            </a:endParaRPr>
          </a:p>
          <a:p>
            <a:pPr marL="461963" marR="6350" indent="-450850" algn="just">
              <a:buAutoNum type="arabicPeriod"/>
              <a:tabLst>
                <a:tab pos="307340" algn="l"/>
              </a:tabLst>
            </a:pPr>
            <a:r>
              <a:rPr sz="2400" dirty="0">
                <a:latin typeface="Times New Roman"/>
                <a:cs typeface="Times New Roman"/>
              </a:rPr>
              <a:t>Such a </a:t>
            </a:r>
            <a:r>
              <a:rPr sz="2400" spc="-5" dirty="0">
                <a:latin typeface="Times New Roman"/>
                <a:cs typeface="Times New Roman"/>
              </a:rPr>
              <a:t>society </a:t>
            </a:r>
            <a:r>
              <a:rPr sz="2400" dirty="0">
                <a:latin typeface="Times New Roman"/>
                <a:cs typeface="Times New Roman"/>
              </a:rPr>
              <a:t>can be </a:t>
            </a:r>
            <a:r>
              <a:rPr sz="2400" spc="-5" dirty="0">
                <a:latin typeface="Times New Roman"/>
                <a:cs typeface="Times New Roman"/>
              </a:rPr>
              <a:t>built if India </a:t>
            </a:r>
            <a:r>
              <a:rPr sz="2400" dirty="0">
                <a:latin typeface="Times New Roman"/>
                <a:cs typeface="Times New Roman"/>
              </a:rPr>
              <a:t>grows as part of the </a:t>
            </a:r>
            <a:r>
              <a:rPr sz="2400" spc="-5" dirty="0">
                <a:latin typeface="Times New Roman"/>
                <a:cs typeface="Times New Roman"/>
              </a:rPr>
              <a:t>world   </a:t>
            </a:r>
            <a:r>
              <a:rPr sz="2400" dirty="0">
                <a:latin typeface="Times New Roman"/>
                <a:cs typeface="Times New Roman"/>
              </a:rPr>
              <a:t>economy and not </a:t>
            </a:r>
            <a:r>
              <a:rPr sz="2400" spc="-5" dirty="0">
                <a:latin typeface="Times New Roman"/>
                <a:cs typeface="Times New Roman"/>
              </a:rPr>
              <a:t>in isolation</a:t>
            </a:r>
            <a:endParaRPr lang="en-US" sz="2400" spc="-5" dirty="0">
              <a:latin typeface="Times New Roman"/>
              <a:cs typeface="Times New Roman"/>
            </a:endParaRPr>
          </a:p>
          <a:p>
            <a:pPr marL="461963" marR="6350" indent="-450850" algn="just">
              <a:buFontTx/>
              <a:buAutoNum type="arabicPeriod"/>
              <a:tabLst>
                <a:tab pos="307340" algn="l"/>
              </a:tabLst>
            </a:pPr>
            <a:r>
              <a:rPr lang="en-US" sz="2400" dirty="0">
                <a:latin typeface="Times New Roman"/>
                <a:cs typeface="Times New Roman"/>
              </a:rPr>
              <a:t> The </a:t>
            </a:r>
            <a:r>
              <a:rPr lang="en-US" sz="2400" spc="-5" dirty="0">
                <a:latin typeface="Times New Roman"/>
                <a:cs typeface="Times New Roman"/>
              </a:rPr>
              <a:t>spread </a:t>
            </a:r>
            <a:r>
              <a:rPr lang="en-US" sz="2400" dirty="0">
                <a:latin typeface="Times New Roman"/>
                <a:cs typeface="Times New Roman"/>
              </a:rPr>
              <a:t>of </a:t>
            </a:r>
            <a:r>
              <a:rPr lang="en-US" sz="2400" spc="-5" dirty="0" err="1">
                <a:latin typeface="Times New Roman"/>
                <a:cs typeface="Times New Roman"/>
              </a:rPr>
              <a:t>industrialisation</a:t>
            </a:r>
            <a:r>
              <a:rPr lang="en-US" sz="2400" spc="-5" dirty="0">
                <a:latin typeface="Times New Roman"/>
                <a:cs typeface="Times New Roman"/>
              </a:rPr>
              <a:t> </a:t>
            </a:r>
            <a:r>
              <a:rPr lang="en-US" sz="2400" spc="5" dirty="0">
                <a:latin typeface="Times New Roman"/>
                <a:cs typeface="Times New Roman"/>
              </a:rPr>
              <a:t>to</a:t>
            </a:r>
            <a:r>
              <a:rPr lang="en-US" sz="2400" spc="65" dirty="0">
                <a:latin typeface="Times New Roman"/>
                <a:cs typeface="Times New Roman"/>
              </a:rPr>
              <a:t> </a:t>
            </a:r>
            <a:r>
              <a:rPr lang="en-US" sz="2400" dirty="0">
                <a:latin typeface="Times New Roman"/>
                <a:cs typeface="Times New Roman"/>
              </a:rPr>
              <a:t>backward areas of the c</a:t>
            </a:r>
            <a:r>
              <a:rPr lang="en-US" sz="2400" spc="5" dirty="0">
                <a:latin typeface="Times New Roman"/>
                <a:cs typeface="Times New Roman"/>
              </a:rPr>
              <a:t>o</a:t>
            </a:r>
            <a:r>
              <a:rPr lang="en-US" sz="2400" spc="-5" dirty="0">
                <a:latin typeface="Times New Roman"/>
                <a:cs typeface="Times New Roman"/>
              </a:rPr>
              <a:t>u</a:t>
            </a:r>
            <a:r>
              <a:rPr lang="en-US" sz="2400" spc="5" dirty="0">
                <a:latin typeface="Times New Roman"/>
                <a:cs typeface="Times New Roman"/>
              </a:rPr>
              <a:t>n</a:t>
            </a:r>
            <a:r>
              <a:rPr lang="en-US" sz="2400" dirty="0">
                <a:latin typeface="Times New Roman"/>
                <a:cs typeface="Times New Roman"/>
              </a:rPr>
              <a:t>try </a:t>
            </a:r>
            <a:r>
              <a:rPr lang="en-US" sz="2400" spc="-5" dirty="0">
                <a:latin typeface="Times New Roman"/>
                <a:cs typeface="Times New Roman"/>
              </a:rPr>
              <a:t>w</a:t>
            </a:r>
            <a:r>
              <a:rPr lang="en-US" sz="2400" dirty="0">
                <a:latin typeface="Times New Roman"/>
                <a:cs typeface="Times New Roman"/>
              </a:rPr>
              <a:t>i</a:t>
            </a:r>
            <a:r>
              <a:rPr lang="en-US" sz="2400" spc="-10" dirty="0">
                <a:latin typeface="Times New Roman"/>
                <a:cs typeface="Times New Roman"/>
              </a:rPr>
              <a:t>l</a:t>
            </a:r>
            <a:r>
              <a:rPr lang="en-US" sz="2400" dirty="0">
                <a:latin typeface="Times New Roman"/>
                <a:cs typeface="Times New Roman"/>
              </a:rPr>
              <a:t>l </a:t>
            </a:r>
            <a:r>
              <a:rPr lang="en-US" sz="2400" spc="5" dirty="0">
                <a:latin typeface="Times New Roman"/>
                <a:cs typeface="Times New Roman"/>
              </a:rPr>
              <a:t>b</a:t>
            </a:r>
            <a:r>
              <a:rPr lang="en-US" sz="2400" dirty="0">
                <a:latin typeface="Times New Roman"/>
                <a:cs typeface="Times New Roman"/>
              </a:rPr>
              <a:t>e </a:t>
            </a:r>
            <a:r>
              <a:rPr lang="en-US" sz="2400" spc="5" dirty="0">
                <a:latin typeface="Times New Roman"/>
                <a:cs typeface="Times New Roman"/>
              </a:rPr>
              <a:t>a</a:t>
            </a:r>
            <a:r>
              <a:rPr lang="en-US" sz="2400" dirty="0">
                <a:latin typeface="Times New Roman"/>
                <a:cs typeface="Times New Roman"/>
              </a:rPr>
              <a:t>ct</a:t>
            </a:r>
            <a:r>
              <a:rPr lang="en-US" sz="2400" spc="-10" dirty="0">
                <a:latin typeface="Times New Roman"/>
                <a:cs typeface="Times New Roman"/>
              </a:rPr>
              <a:t>i</a:t>
            </a:r>
            <a:r>
              <a:rPr lang="en-US" sz="2400" spc="5" dirty="0">
                <a:latin typeface="Times New Roman"/>
                <a:cs typeface="Times New Roman"/>
              </a:rPr>
              <a:t>v</a:t>
            </a:r>
            <a:r>
              <a:rPr lang="en-US" sz="2400" dirty="0">
                <a:latin typeface="Times New Roman"/>
                <a:cs typeface="Times New Roman"/>
              </a:rPr>
              <a:t>e</a:t>
            </a:r>
            <a:r>
              <a:rPr lang="en-US" sz="2400" spc="-10" dirty="0">
                <a:latin typeface="Times New Roman"/>
                <a:cs typeface="Times New Roman"/>
              </a:rPr>
              <a:t>l</a:t>
            </a:r>
            <a:r>
              <a:rPr lang="en-US" sz="2400" dirty="0">
                <a:latin typeface="Times New Roman"/>
                <a:cs typeface="Times New Roman"/>
              </a:rPr>
              <a:t>y </a:t>
            </a:r>
            <a:r>
              <a:rPr lang="en-US" sz="2400" spc="-5" dirty="0">
                <a:latin typeface="Times New Roman"/>
                <a:cs typeface="Times New Roman"/>
              </a:rPr>
              <a:t>p</a:t>
            </a:r>
            <a:r>
              <a:rPr lang="en-US" sz="2400" dirty="0">
                <a:latin typeface="Times New Roman"/>
                <a:cs typeface="Times New Roman"/>
              </a:rPr>
              <a:t>r</a:t>
            </a:r>
            <a:r>
              <a:rPr lang="en-US" sz="2400" spc="5" dirty="0">
                <a:latin typeface="Times New Roman"/>
                <a:cs typeface="Times New Roman"/>
              </a:rPr>
              <a:t>o</a:t>
            </a:r>
            <a:r>
              <a:rPr lang="en-US" sz="2400" spc="10" dirty="0">
                <a:latin typeface="Times New Roman"/>
                <a:cs typeface="Times New Roman"/>
              </a:rPr>
              <a:t>m</a:t>
            </a:r>
            <a:r>
              <a:rPr lang="en-US" sz="2400" spc="5" dirty="0">
                <a:latin typeface="Times New Roman"/>
                <a:cs typeface="Times New Roman"/>
              </a:rPr>
              <a:t>o</a:t>
            </a:r>
            <a:r>
              <a:rPr lang="en-US" sz="2400" dirty="0">
                <a:latin typeface="Times New Roman"/>
                <a:cs typeface="Times New Roman"/>
              </a:rPr>
              <a:t>ted	t</a:t>
            </a:r>
            <a:r>
              <a:rPr lang="en-US" sz="2400" spc="5" dirty="0">
                <a:latin typeface="Times New Roman"/>
                <a:cs typeface="Times New Roman"/>
              </a:rPr>
              <a:t>h</a:t>
            </a:r>
            <a:r>
              <a:rPr lang="en-US" sz="2400" spc="-10" dirty="0">
                <a:latin typeface="Times New Roman"/>
                <a:cs typeface="Times New Roman"/>
              </a:rPr>
              <a:t>r</a:t>
            </a:r>
            <a:r>
              <a:rPr lang="en-US" sz="2400" spc="5" dirty="0">
                <a:latin typeface="Times New Roman"/>
                <a:cs typeface="Times New Roman"/>
              </a:rPr>
              <a:t>oug</a:t>
            </a:r>
            <a:r>
              <a:rPr lang="en-US" sz="2400" dirty="0">
                <a:latin typeface="Times New Roman"/>
                <a:cs typeface="Times New Roman"/>
              </a:rPr>
              <a:t>h </a:t>
            </a:r>
            <a:r>
              <a:rPr lang="en-US" sz="2400" spc="5" dirty="0">
                <a:latin typeface="Times New Roman"/>
                <a:cs typeface="Times New Roman"/>
              </a:rPr>
              <a:t>ap</a:t>
            </a:r>
            <a:r>
              <a:rPr lang="en-US" sz="2400" spc="-5" dirty="0">
                <a:latin typeface="Times New Roman"/>
                <a:cs typeface="Times New Roman"/>
              </a:rPr>
              <a:t>p</a:t>
            </a:r>
            <a:r>
              <a:rPr lang="en-US" sz="2400" dirty="0">
                <a:latin typeface="Times New Roman"/>
                <a:cs typeface="Times New Roman"/>
              </a:rPr>
              <a:t>r</a:t>
            </a:r>
            <a:r>
              <a:rPr lang="en-US" sz="2400" spc="5" dirty="0">
                <a:latin typeface="Times New Roman"/>
                <a:cs typeface="Times New Roman"/>
              </a:rPr>
              <a:t>op</a:t>
            </a:r>
            <a:r>
              <a:rPr lang="en-US" sz="2400" spc="-10" dirty="0">
                <a:latin typeface="Times New Roman"/>
                <a:cs typeface="Times New Roman"/>
              </a:rPr>
              <a:t>r</a:t>
            </a:r>
            <a:r>
              <a:rPr lang="en-US" sz="2400" dirty="0">
                <a:latin typeface="Times New Roman"/>
                <a:cs typeface="Times New Roman"/>
              </a:rPr>
              <a:t>i</a:t>
            </a:r>
            <a:r>
              <a:rPr lang="en-US" sz="2400" spc="5" dirty="0">
                <a:latin typeface="Times New Roman"/>
                <a:cs typeface="Times New Roman"/>
              </a:rPr>
              <a:t>a</a:t>
            </a:r>
            <a:r>
              <a:rPr lang="en-US" sz="2400" dirty="0">
                <a:latin typeface="Times New Roman"/>
                <a:cs typeface="Times New Roman"/>
              </a:rPr>
              <a:t>te </a:t>
            </a:r>
            <a:r>
              <a:rPr lang="en-US" sz="2400" spc="-5" dirty="0">
                <a:latin typeface="Times New Roman"/>
                <a:cs typeface="Times New Roman"/>
              </a:rPr>
              <a:t>incentives, institutions </a:t>
            </a:r>
            <a:r>
              <a:rPr lang="en-US" sz="2400" dirty="0">
                <a:latin typeface="Times New Roman"/>
                <a:cs typeface="Times New Roman"/>
              </a:rPr>
              <a:t>and </a:t>
            </a:r>
            <a:r>
              <a:rPr lang="en-US" sz="2400" spc="-5" dirty="0">
                <a:latin typeface="Times New Roman"/>
                <a:cs typeface="Times New Roman"/>
              </a:rPr>
              <a:t>infrastructure</a:t>
            </a:r>
            <a:r>
              <a:rPr lang="en-US" sz="2400" spc="10" dirty="0">
                <a:latin typeface="Times New Roman"/>
                <a:cs typeface="Times New Roman"/>
              </a:rPr>
              <a:t> </a:t>
            </a:r>
            <a:r>
              <a:rPr lang="en-US" sz="2400" dirty="0">
                <a:latin typeface="Times New Roman"/>
                <a:cs typeface="Times New Roman"/>
              </a:rPr>
              <a:t>investments opportunity</a:t>
            </a:r>
          </a:p>
          <a:p>
            <a:pPr marL="461963" marR="5080" indent="-450850" algn="just"/>
            <a:r>
              <a:rPr lang="en-US" sz="2400" dirty="0">
                <a:latin typeface="Times New Roman"/>
                <a:cs typeface="Times New Roman"/>
              </a:rPr>
              <a:t>4. Government </a:t>
            </a:r>
            <a:r>
              <a:rPr lang="en-US" sz="2400" spc="-5" dirty="0">
                <a:latin typeface="Times New Roman"/>
                <a:cs typeface="Times New Roman"/>
              </a:rPr>
              <a:t>will </a:t>
            </a:r>
            <a:r>
              <a:rPr lang="en-US" sz="2400" dirty="0">
                <a:latin typeface="Times New Roman"/>
                <a:cs typeface="Times New Roman"/>
              </a:rPr>
              <a:t>provide enhanced support </a:t>
            </a:r>
            <a:r>
              <a:rPr lang="en-US" sz="2400" spc="5" dirty="0">
                <a:latin typeface="Times New Roman"/>
                <a:cs typeface="Times New Roman"/>
              </a:rPr>
              <a:t>to </a:t>
            </a:r>
            <a:r>
              <a:rPr lang="en-US" sz="2400" dirty="0">
                <a:latin typeface="Times New Roman"/>
                <a:cs typeface="Times New Roman"/>
              </a:rPr>
              <a:t>the </a:t>
            </a:r>
            <a:r>
              <a:rPr lang="en-US" sz="2400" spc="-5" dirty="0">
                <a:latin typeface="Times New Roman"/>
                <a:cs typeface="Times New Roman"/>
              </a:rPr>
              <a:t>small-scale  </a:t>
            </a:r>
            <a:r>
              <a:rPr lang="en-US" sz="2400" dirty="0">
                <a:latin typeface="Times New Roman"/>
                <a:cs typeface="Times New Roman"/>
              </a:rPr>
              <a:t>sector </a:t>
            </a:r>
            <a:r>
              <a:rPr lang="en-US" sz="2400" spc="-5" dirty="0">
                <a:latin typeface="Times New Roman"/>
                <a:cs typeface="Times New Roman"/>
              </a:rPr>
              <a:t>so </a:t>
            </a:r>
            <a:r>
              <a:rPr lang="en-US" sz="2400" dirty="0">
                <a:latin typeface="Times New Roman"/>
                <a:cs typeface="Times New Roman"/>
              </a:rPr>
              <a:t>that it </a:t>
            </a:r>
            <a:r>
              <a:rPr lang="en-US" sz="2400" spc="-5" dirty="0">
                <a:latin typeface="Times New Roman"/>
                <a:cs typeface="Times New Roman"/>
              </a:rPr>
              <a:t>flourishes </a:t>
            </a:r>
            <a:r>
              <a:rPr lang="en-US" sz="2400" dirty="0">
                <a:latin typeface="Times New Roman"/>
                <a:cs typeface="Times New Roman"/>
              </a:rPr>
              <a:t>in an environment of economic  </a:t>
            </a:r>
            <a:r>
              <a:rPr lang="en-US" sz="2400" spc="-5" dirty="0">
                <a:latin typeface="Times New Roman"/>
                <a:cs typeface="Times New Roman"/>
              </a:rPr>
              <a:t>efficiency </a:t>
            </a:r>
            <a:r>
              <a:rPr lang="en-US" sz="2400" dirty="0">
                <a:latin typeface="Times New Roman"/>
                <a:cs typeface="Times New Roman"/>
              </a:rPr>
              <a:t>and continuous </a:t>
            </a:r>
            <a:r>
              <a:rPr lang="en-US" sz="2400" spc="-5" dirty="0">
                <a:latin typeface="Times New Roman"/>
                <a:cs typeface="Times New Roman"/>
              </a:rPr>
              <a:t>technological</a:t>
            </a:r>
            <a:r>
              <a:rPr lang="en-US" sz="2400" spc="35" dirty="0">
                <a:latin typeface="Times New Roman"/>
                <a:cs typeface="Times New Roman"/>
              </a:rPr>
              <a:t> </a:t>
            </a:r>
            <a:r>
              <a:rPr lang="en-US" sz="2400" dirty="0" err="1">
                <a:latin typeface="Times New Roman"/>
                <a:cs typeface="Times New Roman"/>
              </a:rPr>
              <a:t>upgradation</a:t>
            </a:r>
            <a:r>
              <a:rPr lang="en-US" sz="2400" dirty="0">
                <a:latin typeface="Times New Roman"/>
                <a:cs typeface="Times New Roman"/>
              </a:rPr>
              <a:t>.</a:t>
            </a:r>
            <a:r>
              <a:rPr sz="2400" spc="-5" dirty="0">
                <a:latin typeface="Times New Roman"/>
                <a:cs typeface="Times New Roman"/>
              </a:rPr>
              <a:t> </a:t>
            </a:r>
            <a:r>
              <a:rPr sz="2400" dirty="0">
                <a:latin typeface="Times New Roman"/>
                <a:cs typeface="Times New Roman"/>
              </a:rPr>
              <a:t>.</a:t>
            </a:r>
            <a:r>
              <a:rPr sz="2400" spc="60" dirty="0">
                <a:latin typeface="Times New Roman"/>
                <a:cs typeface="Times New Roman"/>
              </a:rPr>
              <a:t> </a:t>
            </a:r>
            <a:r>
              <a:rPr sz="2400" dirty="0">
                <a:latin typeface="Times New Roman"/>
                <a:cs typeface="Times New Roman"/>
              </a:rPr>
              <a:t>.</a:t>
            </a:r>
          </a:p>
        </p:txBody>
      </p:sp>
      <p:sp>
        <p:nvSpPr>
          <p:cNvPr id="7" name="object 7"/>
          <p:cNvSpPr txBox="1"/>
          <p:nvPr/>
        </p:nvSpPr>
        <p:spPr>
          <a:xfrm>
            <a:off x="1450339" y="4707890"/>
            <a:ext cx="7451725" cy="320601"/>
          </a:xfrm>
          <a:prstGeom prst="rect">
            <a:avLst/>
          </a:prstGeom>
        </p:spPr>
        <p:txBody>
          <a:bodyPr vert="horz" wrap="square" lIns="0" tIns="12700" rIns="0" bIns="0" rtlCol="0">
            <a:spAutoFit/>
          </a:bodyPr>
          <a:lstStyle/>
          <a:p>
            <a:pPr>
              <a:lnSpc>
                <a:spcPct val="100000"/>
              </a:lnSpc>
              <a:spcBef>
                <a:spcPts val="5"/>
              </a:spcBef>
            </a:pPr>
            <a:endParaRPr sz="2000" dirty="0">
              <a:latin typeface="Times New Roman"/>
              <a:cs typeface="Times New Roman"/>
            </a:endParaRPr>
          </a:p>
        </p:txBody>
      </p:sp>
      <p:sp>
        <p:nvSpPr>
          <p:cNvPr id="8" name="object 8"/>
          <p:cNvSpPr txBox="1"/>
          <p:nvPr/>
        </p:nvSpPr>
        <p:spPr>
          <a:xfrm>
            <a:off x="8176259" y="6282690"/>
            <a:ext cx="204470" cy="238760"/>
          </a:xfrm>
          <a:prstGeom prst="rect">
            <a:avLst/>
          </a:prstGeom>
        </p:spPr>
        <p:txBody>
          <a:bodyPr vert="horz" wrap="square" lIns="0" tIns="12700" rIns="0" bIns="0" rtlCol="0">
            <a:spAutoFit/>
          </a:bodyPr>
          <a:lstStyle/>
          <a:p>
            <a:pPr marL="12700">
              <a:lnSpc>
                <a:spcPct val="100000"/>
              </a:lnSpc>
              <a:spcBef>
                <a:spcPts val="100"/>
              </a:spcBef>
            </a:pPr>
            <a:r>
              <a:rPr sz="1400" spc="5" dirty="0">
                <a:latin typeface="Times New Roman"/>
                <a:cs typeface="Times New Roman"/>
              </a:rPr>
              <a:t>3</a:t>
            </a:r>
            <a:r>
              <a:rPr sz="1400" dirty="0">
                <a:latin typeface="Times New Roman"/>
                <a:cs typeface="Times New Roman"/>
              </a:rPr>
              <a:t>0</a:t>
            </a:r>
            <a:endParaRPr sz="1400">
              <a:latin typeface="Times New Roman"/>
              <a:cs typeface="Times New Roman"/>
            </a:endParaRPr>
          </a:p>
        </p:txBody>
      </p:sp>
    </p:spTree>
  </p:cSld>
  <p:clrMapOvr>
    <a:masterClrMapping/>
  </p:clrMapOvr>
  <p:transition>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33400" y="764540"/>
            <a:ext cx="8293100" cy="5943935"/>
          </a:xfrm>
          <a:prstGeom prst="rect">
            <a:avLst/>
          </a:prstGeom>
        </p:spPr>
        <p:txBody>
          <a:bodyPr vert="horz" wrap="square" lIns="0" tIns="46990" rIns="0" bIns="0" rtlCol="0">
            <a:spAutoFit/>
          </a:bodyPr>
          <a:lstStyle/>
          <a:p>
            <a:pPr marL="269240" marR="5715" indent="-269240" algn="just">
              <a:lnSpc>
                <a:spcPts val="2160"/>
              </a:lnSpc>
              <a:spcBef>
                <a:spcPts val="370"/>
              </a:spcBef>
              <a:buAutoNum type="arabicPeriod" startAt="5"/>
              <a:tabLst>
                <a:tab pos="269240" algn="l"/>
              </a:tabLst>
            </a:pPr>
            <a:r>
              <a:rPr sz="2400" spc="-5" dirty="0">
                <a:latin typeface="Times New Roman"/>
                <a:cs typeface="Times New Roman"/>
              </a:rPr>
              <a:t>Foreign </a:t>
            </a:r>
            <a:r>
              <a:rPr sz="2400" dirty="0">
                <a:latin typeface="Times New Roman"/>
                <a:cs typeface="Times New Roman"/>
              </a:rPr>
              <a:t>investment and technology </a:t>
            </a:r>
            <a:r>
              <a:rPr sz="2400" spc="-5" dirty="0">
                <a:latin typeface="Times New Roman"/>
                <a:cs typeface="Times New Roman"/>
              </a:rPr>
              <a:t>collaboration will </a:t>
            </a:r>
            <a:r>
              <a:rPr sz="2400" dirty="0">
                <a:latin typeface="Times New Roman"/>
                <a:cs typeface="Times New Roman"/>
              </a:rPr>
              <a:t>be </a:t>
            </a:r>
            <a:r>
              <a:rPr sz="2400" spc="-5" dirty="0">
                <a:latin typeface="Times New Roman"/>
                <a:cs typeface="Times New Roman"/>
              </a:rPr>
              <a:t>welcomed  </a:t>
            </a:r>
            <a:r>
              <a:rPr sz="2400" dirty="0">
                <a:latin typeface="Times New Roman"/>
                <a:cs typeface="Times New Roman"/>
              </a:rPr>
              <a:t>to obtain higher technology, to </a:t>
            </a:r>
            <a:r>
              <a:rPr sz="2400" spc="-5" dirty="0">
                <a:latin typeface="Times New Roman"/>
                <a:cs typeface="Times New Roman"/>
              </a:rPr>
              <a:t>increase </a:t>
            </a:r>
            <a:r>
              <a:rPr sz="2400" dirty="0">
                <a:latin typeface="Times New Roman"/>
                <a:cs typeface="Times New Roman"/>
              </a:rPr>
              <a:t>exports and to expand the  </a:t>
            </a:r>
            <a:r>
              <a:rPr sz="2400" spc="-5" dirty="0">
                <a:latin typeface="Times New Roman"/>
                <a:cs typeface="Times New Roman"/>
              </a:rPr>
              <a:t>production</a:t>
            </a:r>
            <a:r>
              <a:rPr sz="2400" dirty="0">
                <a:latin typeface="Times New Roman"/>
                <a:cs typeface="Times New Roman"/>
              </a:rPr>
              <a:t> base.</a:t>
            </a:r>
          </a:p>
          <a:p>
            <a:pPr>
              <a:lnSpc>
                <a:spcPct val="100000"/>
              </a:lnSpc>
              <a:spcBef>
                <a:spcPts val="55"/>
              </a:spcBef>
              <a:buFont typeface="Times New Roman"/>
              <a:buAutoNum type="arabicPeriod" startAt="5"/>
            </a:pPr>
            <a:endParaRPr sz="2400" dirty="0">
              <a:latin typeface="Times New Roman"/>
              <a:cs typeface="Times New Roman"/>
            </a:endParaRPr>
          </a:p>
          <a:p>
            <a:pPr marL="309880" marR="5080" indent="-309880" algn="just">
              <a:lnSpc>
                <a:spcPts val="2160"/>
              </a:lnSpc>
              <a:buAutoNum type="arabicPeriod" startAt="5"/>
              <a:tabLst>
                <a:tab pos="309880" algn="l"/>
              </a:tabLst>
            </a:pPr>
            <a:r>
              <a:rPr sz="2400" dirty="0">
                <a:latin typeface="Times New Roman"/>
                <a:cs typeface="Times New Roman"/>
              </a:rPr>
              <a:t>Government </a:t>
            </a:r>
            <a:r>
              <a:rPr sz="2400" spc="-5" dirty="0">
                <a:latin typeface="Times New Roman"/>
                <a:cs typeface="Times New Roman"/>
              </a:rPr>
              <a:t>will </a:t>
            </a:r>
            <a:r>
              <a:rPr sz="2400" dirty="0">
                <a:latin typeface="Times New Roman"/>
                <a:cs typeface="Times New Roman"/>
              </a:rPr>
              <a:t>endeavour to </a:t>
            </a:r>
            <a:r>
              <a:rPr sz="2400" spc="-5" dirty="0">
                <a:latin typeface="Times New Roman"/>
                <a:cs typeface="Times New Roman"/>
              </a:rPr>
              <a:t>abolish </a:t>
            </a:r>
            <a:r>
              <a:rPr sz="2400" dirty="0">
                <a:latin typeface="Times New Roman"/>
                <a:cs typeface="Times New Roman"/>
              </a:rPr>
              <a:t>the monopoly of any  </a:t>
            </a:r>
            <a:r>
              <a:rPr sz="2400" spc="-5" dirty="0">
                <a:latin typeface="Times New Roman"/>
                <a:cs typeface="Times New Roman"/>
              </a:rPr>
              <a:t>sector </a:t>
            </a:r>
            <a:r>
              <a:rPr sz="2400" dirty="0">
                <a:latin typeface="Times New Roman"/>
                <a:cs typeface="Times New Roman"/>
              </a:rPr>
              <a:t>or any </a:t>
            </a:r>
            <a:r>
              <a:rPr sz="2400" spc="-5" dirty="0">
                <a:latin typeface="Times New Roman"/>
                <a:cs typeface="Times New Roman"/>
              </a:rPr>
              <a:t>individual enterprise in </a:t>
            </a:r>
            <a:r>
              <a:rPr sz="2400" dirty="0">
                <a:latin typeface="Times New Roman"/>
                <a:cs typeface="Times New Roman"/>
              </a:rPr>
              <a:t>any </a:t>
            </a:r>
            <a:r>
              <a:rPr sz="2400" spc="-10" dirty="0">
                <a:latin typeface="Times New Roman"/>
                <a:cs typeface="Times New Roman"/>
              </a:rPr>
              <a:t>field </a:t>
            </a:r>
            <a:r>
              <a:rPr sz="2400" dirty="0">
                <a:latin typeface="Times New Roman"/>
                <a:cs typeface="Times New Roman"/>
              </a:rPr>
              <a:t>of manufacture,  </a:t>
            </a:r>
            <a:r>
              <a:rPr sz="2400" spc="-5" dirty="0">
                <a:latin typeface="Times New Roman"/>
                <a:cs typeface="Times New Roman"/>
              </a:rPr>
              <a:t>except </a:t>
            </a:r>
            <a:r>
              <a:rPr sz="2400" dirty="0">
                <a:latin typeface="Times New Roman"/>
                <a:cs typeface="Times New Roman"/>
              </a:rPr>
              <a:t>on strategic or </a:t>
            </a:r>
            <a:r>
              <a:rPr sz="2400" spc="-5" dirty="0">
                <a:latin typeface="Times New Roman"/>
                <a:cs typeface="Times New Roman"/>
              </a:rPr>
              <a:t>military </a:t>
            </a:r>
            <a:r>
              <a:rPr sz="2400" dirty="0">
                <a:latin typeface="Times New Roman"/>
                <a:cs typeface="Times New Roman"/>
              </a:rPr>
              <a:t>considerations and open </a:t>
            </a:r>
            <a:r>
              <a:rPr sz="2400" spc="-5" dirty="0">
                <a:latin typeface="Times New Roman"/>
                <a:cs typeface="Times New Roman"/>
              </a:rPr>
              <a:t>all  </a:t>
            </a:r>
            <a:r>
              <a:rPr sz="2400" dirty="0">
                <a:latin typeface="Times New Roman"/>
                <a:cs typeface="Times New Roman"/>
              </a:rPr>
              <a:t>manufacturing </a:t>
            </a:r>
            <a:r>
              <a:rPr sz="2400" spc="-5" dirty="0">
                <a:latin typeface="Times New Roman"/>
                <a:cs typeface="Times New Roman"/>
              </a:rPr>
              <a:t>activity </a:t>
            </a:r>
            <a:r>
              <a:rPr sz="2400" spc="5" dirty="0">
                <a:latin typeface="Times New Roman"/>
                <a:cs typeface="Times New Roman"/>
              </a:rPr>
              <a:t>to</a:t>
            </a:r>
            <a:r>
              <a:rPr sz="2400" spc="35" dirty="0">
                <a:latin typeface="Times New Roman"/>
                <a:cs typeface="Times New Roman"/>
              </a:rPr>
              <a:t> </a:t>
            </a:r>
            <a:r>
              <a:rPr sz="2400" dirty="0">
                <a:latin typeface="Times New Roman"/>
                <a:cs typeface="Times New Roman"/>
              </a:rPr>
              <a:t>competition.</a:t>
            </a:r>
          </a:p>
          <a:p>
            <a:pPr>
              <a:lnSpc>
                <a:spcPct val="100000"/>
              </a:lnSpc>
              <a:buFont typeface="Times New Roman"/>
              <a:buAutoNum type="arabicPeriod" startAt="5"/>
            </a:pPr>
            <a:endParaRPr sz="2400" dirty="0">
              <a:latin typeface="Times New Roman"/>
              <a:cs typeface="Times New Roman"/>
            </a:endParaRPr>
          </a:p>
          <a:p>
            <a:pPr marL="309880" marR="5080" indent="-309880" algn="just">
              <a:lnSpc>
                <a:spcPts val="2160"/>
              </a:lnSpc>
              <a:buAutoNum type="arabicPeriod" startAt="5"/>
              <a:tabLst>
                <a:tab pos="309880" algn="l"/>
              </a:tabLst>
            </a:pPr>
            <a:r>
              <a:rPr sz="2400" dirty="0">
                <a:latin typeface="Times New Roman"/>
                <a:cs typeface="Times New Roman"/>
              </a:rPr>
              <a:t>The Government </a:t>
            </a:r>
            <a:r>
              <a:rPr sz="2400" spc="-10" dirty="0">
                <a:latin typeface="Times New Roman"/>
                <a:cs typeface="Times New Roman"/>
              </a:rPr>
              <a:t>will </a:t>
            </a:r>
            <a:r>
              <a:rPr sz="2400" spc="-5" dirty="0">
                <a:latin typeface="Times New Roman"/>
                <a:cs typeface="Times New Roman"/>
              </a:rPr>
              <a:t>ensure </a:t>
            </a:r>
            <a:r>
              <a:rPr sz="2400" dirty="0">
                <a:latin typeface="Times New Roman"/>
                <a:cs typeface="Times New Roman"/>
              </a:rPr>
              <a:t>that the </a:t>
            </a:r>
            <a:r>
              <a:rPr sz="2400" spc="-5" dirty="0">
                <a:latin typeface="Times New Roman"/>
                <a:cs typeface="Times New Roman"/>
              </a:rPr>
              <a:t>public sector </a:t>
            </a:r>
            <a:r>
              <a:rPr sz="2400" spc="5" dirty="0">
                <a:latin typeface="Times New Roman"/>
                <a:cs typeface="Times New Roman"/>
              </a:rPr>
              <a:t>plays </a:t>
            </a:r>
            <a:r>
              <a:rPr sz="2400" dirty="0">
                <a:latin typeface="Times New Roman"/>
                <a:cs typeface="Times New Roman"/>
              </a:rPr>
              <a:t>its  </a:t>
            </a:r>
            <a:r>
              <a:rPr sz="2400" spc="-5" dirty="0">
                <a:latin typeface="Times New Roman"/>
                <a:cs typeface="Times New Roman"/>
              </a:rPr>
              <a:t>rightful role in </a:t>
            </a:r>
            <a:r>
              <a:rPr sz="2400" dirty="0">
                <a:latin typeface="Times New Roman"/>
                <a:cs typeface="Times New Roman"/>
              </a:rPr>
              <a:t>the </a:t>
            </a:r>
            <a:r>
              <a:rPr sz="2400" spc="-5" dirty="0">
                <a:latin typeface="Times New Roman"/>
                <a:cs typeface="Times New Roman"/>
              </a:rPr>
              <a:t>evolving </a:t>
            </a:r>
            <a:r>
              <a:rPr sz="2400" dirty="0">
                <a:latin typeface="Times New Roman"/>
                <a:cs typeface="Times New Roman"/>
              </a:rPr>
              <a:t>socioeconomic </a:t>
            </a:r>
            <a:r>
              <a:rPr sz="2400" spc="-5" dirty="0">
                <a:latin typeface="Times New Roman"/>
                <a:cs typeface="Times New Roman"/>
              </a:rPr>
              <a:t>scenario </a:t>
            </a:r>
            <a:r>
              <a:rPr sz="2400" dirty="0">
                <a:latin typeface="Times New Roman"/>
                <a:cs typeface="Times New Roman"/>
              </a:rPr>
              <a:t>of the  country. Government </a:t>
            </a:r>
            <a:r>
              <a:rPr sz="2400" spc="-10" dirty="0">
                <a:latin typeface="Times New Roman"/>
                <a:cs typeface="Times New Roman"/>
              </a:rPr>
              <a:t>will </a:t>
            </a:r>
            <a:r>
              <a:rPr sz="2400" spc="-5" dirty="0">
                <a:latin typeface="Times New Roman"/>
                <a:cs typeface="Times New Roman"/>
              </a:rPr>
              <a:t>ensure </a:t>
            </a:r>
            <a:r>
              <a:rPr sz="2400" dirty="0">
                <a:latin typeface="Times New Roman"/>
                <a:cs typeface="Times New Roman"/>
              </a:rPr>
              <a:t>that the </a:t>
            </a:r>
            <a:r>
              <a:rPr sz="2400" spc="-5" dirty="0">
                <a:latin typeface="Times New Roman"/>
                <a:cs typeface="Times New Roman"/>
              </a:rPr>
              <a:t>public </a:t>
            </a:r>
            <a:r>
              <a:rPr sz="2400" dirty="0">
                <a:latin typeface="Times New Roman"/>
                <a:cs typeface="Times New Roman"/>
              </a:rPr>
              <a:t>sector </a:t>
            </a:r>
            <a:r>
              <a:rPr sz="2400" spc="-5" dirty="0">
                <a:latin typeface="Times New Roman"/>
                <a:cs typeface="Times New Roman"/>
              </a:rPr>
              <a:t>is </a:t>
            </a:r>
            <a:r>
              <a:rPr sz="2400" dirty="0">
                <a:latin typeface="Times New Roman"/>
                <a:cs typeface="Times New Roman"/>
              </a:rPr>
              <a:t>run on  </a:t>
            </a:r>
            <a:r>
              <a:rPr sz="2400" spc="-5" dirty="0">
                <a:latin typeface="Times New Roman"/>
                <a:cs typeface="Times New Roman"/>
              </a:rPr>
              <a:t>business lines </a:t>
            </a:r>
            <a:r>
              <a:rPr sz="2400" dirty="0">
                <a:latin typeface="Times New Roman"/>
                <a:cs typeface="Times New Roman"/>
              </a:rPr>
              <a:t>as </a:t>
            </a:r>
            <a:r>
              <a:rPr sz="2400" spc="-5" dirty="0">
                <a:latin typeface="Times New Roman"/>
                <a:cs typeface="Times New Roman"/>
              </a:rPr>
              <a:t>envisaged in </a:t>
            </a:r>
            <a:r>
              <a:rPr sz="2400" dirty="0">
                <a:latin typeface="Times New Roman"/>
                <a:cs typeface="Times New Roman"/>
              </a:rPr>
              <a:t>the </a:t>
            </a:r>
            <a:r>
              <a:rPr sz="2400" spc="-5" dirty="0">
                <a:latin typeface="Times New Roman"/>
                <a:cs typeface="Times New Roman"/>
              </a:rPr>
              <a:t>Industrial Policy Resolution </a:t>
            </a:r>
            <a:r>
              <a:rPr sz="2400" dirty="0">
                <a:latin typeface="Times New Roman"/>
                <a:cs typeface="Times New Roman"/>
              </a:rPr>
              <a:t>of  1956 and </a:t>
            </a:r>
            <a:r>
              <a:rPr sz="2400" spc="-5" dirty="0">
                <a:latin typeface="Times New Roman"/>
                <a:cs typeface="Times New Roman"/>
              </a:rPr>
              <a:t>would continue </a:t>
            </a:r>
            <a:r>
              <a:rPr sz="2400" spc="5" dirty="0">
                <a:latin typeface="Times New Roman"/>
                <a:cs typeface="Times New Roman"/>
              </a:rPr>
              <a:t>to </a:t>
            </a:r>
            <a:r>
              <a:rPr sz="2400" dirty="0">
                <a:latin typeface="Times New Roman"/>
                <a:cs typeface="Times New Roman"/>
              </a:rPr>
              <a:t>innovate and </a:t>
            </a:r>
            <a:r>
              <a:rPr sz="2400" spc="-5" dirty="0">
                <a:latin typeface="Times New Roman"/>
                <a:cs typeface="Times New Roman"/>
              </a:rPr>
              <a:t>lead </a:t>
            </a:r>
            <a:r>
              <a:rPr sz="2400" dirty="0">
                <a:latin typeface="Times New Roman"/>
                <a:cs typeface="Times New Roman"/>
              </a:rPr>
              <a:t>in strategic areas  of national</a:t>
            </a:r>
            <a:r>
              <a:rPr sz="2400" spc="-15" dirty="0">
                <a:latin typeface="Times New Roman"/>
                <a:cs typeface="Times New Roman"/>
              </a:rPr>
              <a:t> </a:t>
            </a:r>
            <a:r>
              <a:rPr sz="2400" dirty="0">
                <a:latin typeface="Times New Roman"/>
                <a:cs typeface="Times New Roman"/>
              </a:rPr>
              <a:t>importance.</a:t>
            </a:r>
          </a:p>
          <a:p>
            <a:pPr>
              <a:lnSpc>
                <a:spcPct val="100000"/>
              </a:lnSpc>
              <a:spcBef>
                <a:spcPts val="10"/>
              </a:spcBef>
              <a:buFont typeface="Times New Roman"/>
              <a:buAutoNum type="arabicPeriod" startAt="5"/>
            </a:pPr>
            <a:endParaRPr sz="2400" dirty="0">
              <a:latin typeface="Times New Roman"/>
              <a:cs typeface="Times New Roman"/>
            </a:endParaRPr>
          </a:p>
          <a:p>
            <a:pPr marL="267335" indent="-255270">
              <a:lnSpc>
                <a:spcPct val="100000"/>
              </a:lnSpc>
              <a:buAutoNum type="arabicPeriod" startAt="5"/>
              <a:tabLst>
                <a:tab pos="267970" algn="l"/>
              </a:tabLst>
            </a:pPr>
            <a:r>
              <a:rPr sz="2400" dirty="0">
                <a:latin typeface="Times New Roman"/>
                <a:cs typeface="Times New Roman"/>
              </a:rPr>
              <a:t>Labour </a:t>
            </a:r>
            <a:r>
              <a:rPr sz="2400" spc="-10" dirty="0">
                <a:latin typeface="Times New Roman"/>
                <a:cs typeface="Times New Roman"/>
              </a:rPr>
              <a:t>will </a:t>
            </a:r>
            <a:r>
              <a:rPr sz="2400" spc="-5" dirty="0">
                <a:latin typeface="Times New Roman"/>
                <a:cs typeface="Times New Roman"/>
              </a:rPr>
              <a:t>be </a:t>
            </a:r>
            <a:r>
              <a:rPr sz="2400" spc="5" dirty="0">
                <a:latin typeface="Times New Roman"/>
                <a:cs typeface="Times New Roman"/>
              </a:rPr>
              <a:t>made </a:t>
            </a:r>
            <a:r>
              <a:rPr sz="2400" dirty="0">
                <a:latin typeface="Times New Roman"/>
                <a:cs typeface="Times New Roman"/>
              </a:rPr>
              <a:t>an equal partner </a:t>
            </a:r>
            <a:r>
              <a:rPr sz="2400" spc="-5" dirty="0">
                <a:latin typeface="Times New Roman"/>
                <a:cs typeface="Times New Roman"/>
              </a:rPr>
              <a:t>in </a:t>
            </a:r>
            <a:r>
              <a:rPr sz="2400" dirty="0">
                <a:latin typeface="Times New Roman"/>
                <a:cs typeface="Times New Roman"/>
              </a:rPr>
              <a:t>progress and prosperity.</a:t>
            </a:r>
          </a:p>
          <a:p>
            <a:pPr>
              <a:lnSpc>
                <a:spcPct val="100000"/>
              </a:lnSpc>
              <a:spcBef>
                <a:spcPts val="40"/>
              </a:spcBef>
            </a:pPr>
            <a:endParaRPr sz="2400" dirty="0">
              <a:latin typeface="Times New Roman"/>
              <a:cs typeface="Times New Roman"/>
            </a:endParaRPr>
          </a:p>
          <a:p>
            <a:pPr marR="450215" algn="r">
              <a:lnSpc>
                <a:spcPct val="100000"/>
              </a:lnSpc>
            </a:pPr>
            <a:endParaRPr sz="2400" dirty="0">
              <a:latin typeface="Times New Roman"/>
              <a:cs typeface="Times New Roman"/>
            </a:endParaRPr>
          </a:p>
        </p:txBody>
      </p:sp>
    </p:spTree>
  </p:cSld>
  <p:clrMapOvr>
    <a:masterClrMapping/>
  </p:clrMapOvr>
  <p:transition>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04800" y="228600"/>
            <a:ext cx="8597265" cy="6526146"/>
          </a:xfrm>
          <a:prstGeom prst="rect">
            <a:avLst/>
          </a:prstGeom>
        </p:spPr>
        <p:txBody>
          <a:bodyPr vert="horz" wrap="square" lIns="0" tIns="46990" rIns="0" bIns="0" rtlCol="0">
            <a:spAutoFit/>
          </a:bodyPr>
          <a:lstStyle/>
          <a:p>
            <a:pPr marL="461963" marR="5080" indent="-461963" algn="just">
              <a:spcBef>
                <a:spcPts val="370"/>
              </a:spcBef>
            </a:pPr>
            <a:r>
              <a:rPr lang="en-US" sz="2200" dirty="0">
                <a:latin typeface="Times New Roman"/>
                <a:cs typeface="Times New Roman"/>
              </a:rPr>
              <a:t>9.Government </a:t>
            </a:r>
            <a:r>
              <a:rPr lang="en-US" sz="2200" spc="-10" dirty="0">
                <a:latin typeface="Times New Roman"/>
                <a:cs typeface="Times New Roman"/>
              </a:rPr>
              <a:t>will </a:t>
            </a:r>
            <a:r>
              <a:rPr lang="en-US" sz="2200" spc="-5" dirty="0">
                <a:latin typeface="Times New Roman"/>
                <a:cs typeface="Times New Roman"/>
              </a:rPr>
              <a:t>fully </a:t>
            </a:r>
            <a:r>
              <a:rPr lang="en-US" sz="2200" dirty="0">
                <a:latin typeface="Times New Roman"/>
                <a:cs typeface="Times New Roman"/>
              </a:rPr>
              <a:t>protect the </a:t>
            </a:r>
            <a:r>
              <a:rPr lang="en-US" sz="2200" spc="-5" dirty="0">
                <a:latin typeface="Times New Roman"/>
                <a:cs typeface="Times New Roman"/>
              </a:rPr>
              <a:t>interests </a:t>
            </a:r>
            <a:r>
              <a:rPr lang="en-US" sz="2200" dirty="0">
                <a:latin typeface="Times New Roman"/>
                <a:cs typeface="Times New Roman"/>
              </a:rPr>
              <a:t>of </a:t>
            </a:r>
            <a:r>
              <a:rPr lang="en-US" sz="2200" dirty="0" err="1">
                <a:latin typeface="Times New Roman"/>
                <a:cs typeface="Times New Roman"/>
              </a:rPr>
              <a:t>labour</a:t>
            </a:r>
            <a:r>
              <a:rPr lang="en-US" sz="2200" dirty="0">
                <a:latin typeface="Times New Roman"/>
                <a:cs typeface="Times New Roman"/>
              </a:rPr>
              <a:t>,</a:t>
            </a:r>
            <a:r>
              <a:rPr lang="en-US" sz="2200" spc="204" dirty="0">
                <a:latin typeface="Times New Roman"/>
                <a:cs typeface="Times New Roman"/>
              </a:rPr>
              <a:t> </a:t>
            </a:r>
            <a:r>
              <a:rPr lang="en-US" sz="2200" dirty="0" err="1">
                <a:latin typeface="Times New Roman"/>
                <a:cs typeface="Times New Roman"/>
              </a:rPr>
              <a:t>enhance</a:t>
            </a:r>
            <a:r>
              <a:rPr sz="2200" spc="-5" dirty="0" err="1">
                <a:latin typeface="Times New Roman"/>
                <a:cs typeface="Times New Roman"/>
              </a:rPr>
              <a:t>their</a:t>
            </a:r>
            <a:r>
              <a:rPr sz="2200" spc="-5" dirty="0">
                <a:latin typeface="Times New Roman"/>
                <a:cs typeface="Times New Roman"/>
              </a:rPr>
              <a:t> welfare </a:t>
            </a:r>
            <a:r>
              <a:rPr sz="2200" dirty="0">
                <a:latin typeface="Times New Roman"/>
                <a:cs typeface="Times New Roman"/>
              </a:rPr>
              <a:t>and equip </a:t>
            </a:r>
            <a:r>
              <a:rPr sz="2200" spc="-5" dirty="0">
                <a:latin typeface="Times New Roman"/>
                <a:cs typeface="Times New Roman"/>
              </a:rPr>
              <a:t>them in all respects </a:t>
            </a:r>
            <a:r>
              <a:rPr sz="2200" dirty="0">
                <a:latin typeface="Times New Roman"/>
                <a:cs typeface="Times New Roman"/>
              </a:rPr>
              <a:t>to deal </a:t>
            </a:r>
            <a:r>
              <a:rPr sz="2200" spc="-5" dirty="0">
                <a:latin typeface="Times New Roman"/>
                <a:cs typeface="Times New Roman"/>
              </a:rPr>
              <a:t>with </a:t>
            </a:r>
            <a:r>
              <a:rPr sz="2200" dirty="0">
                <a:latin typeface="Times New Roman"/>
                <a:cs typeface="Times New Roman"/>
              </a:rPr>
              <a:t>the  </a:t>
            </a:r>
            <a:r>
              <a:rPr sz="2200" spc="-5" dirty="0">
                <a:latin typeface="Times New Roman"/>
                <a:cs typeface="Times New Roman"/>
              </a:rPr>
              <a:t>inevitability </a:t>
            </a:r>
            <a:r>
              <a:rPr sz="2200" dirty="0">
                <a:latin typeface="Times New Roman"/>
                <a:cs typeface="Times New Roman"/>
              </a:rPr>
              <a:t>of </a:t>
            </a:r>
            <a:r>
              <a:rPr sz="2200" spc="-5" dirty="0">
                <a:latin typeface="Times New Roman"/>
                <a:cs typeface="Times New Roman"/>
              </a:rPr>
              <a:t>technological</a:t>
            </a:r>
            <a:r>
              <a:rPr sz="2200" spc="40" dirty="0">
                <a:latin typeface="Times New Roman"/>
                <a:cs typeface="Times New Roman"/>
              </a:rPr>
              <a:t> </a:t>
            </a:r>
            <a:r>
              <a:rPr sz="2200" dirty="0">
                <a:latin typeface="Times New Roman"/>
                <a:cs typeface="Times New Roman"/>
              </a:rPr>
              <a:t>change</a:t>
            </a:r>
          </a:p>
          <a:p>
            <a:pPr marL="461963" marR="5080" indent="-461963" algn="just">
              <a:buAutoNum type="arabicPeriod" startAt="10"/>
              <a:tabLst>
                <a:tab pos="400685" algn="l"/>
              </a:tabLst>
            </a:pPr>
            <a:r>
              <a:rPr sz="2200" spc="-5" dirty="0">
                <a:latin typeface="Times New Roman"/>
                <a:cs typeface="Times New Roman"/>
              </a:rPr>
              <a:t>The </a:t>
            </a:r>
            <a:r>
              <a:rPr sz="2200" dirty="0">
                <a:latin typeface="Times New Roman"/>
                <a:cs typeface="Times New Roman"/>
              </a:rPr>
              <a:t>major </a:t>
            </a:r>
            <a:r>
              <a:rPr sz="2200" spc="-5" dirty="0">
                <a:latin typeface="Times New Roman"/>
                <a:cs typeface="Times New Roman"/>
              </a:rPr>
              <a:t>objectives </a:t>
            </a:r>
            <a:r>
              <a:rPr sz="2200" dirty="0">
                <a:latin typeface="Times New Roman"/>
                <a:cs typeface="Times New Roman"/>
              </a:rPr>
              <a:t>of the </a:t>
            </a:r>
            <a:r>
              <a:rPr sz="2200" spc="-5" dirty="0">
                <a:latin typeface="Times New Roman"/>
                <a:cs typeface="Times New Roman"/>
              </a:rPr>
              <a:t>new industrial policy </a:t>
            </a:r>
            <a:r>
              <a:rPr sz="2200" dirty="0">
                <a:latin typeface="Times New Roman"/>
                <a:cs typeface="Times New Roman"/>
              </a:rPr>
              <a:t>package </a:t>
            </a:r>
            <a:r>
              <a:rPr sz="2200" spc="-10" dirty="0">
                <a:latin typeface="Times New Roman"/>
                <a:cs typeface="Times New Roman"/>
              </a:rPr>
              <a:t>will  </a:t>
            </a:r>
            <a:r>
              <a:rPr sz="2200" dirty="0">
                <a:latin typeface="Times New Roman"/>
                <a:cs typeface="Times New Roman"/>
              </a:rPr>
              <a:t>be to </a:t>
            </a:r>
            <a:r>
              <a:rPr sz="2200" spc="-5" dirty="0">
                <a:latin typeface="Times New Roman"/>
                <a:cs typeface="Times New Roman"/>
              </a:rPr>
              <a:t>build </a:t>
            </a:r>
            <a:r>
              <a:rPr sz="2200" dirty="0">
                <a:latin typeface="Times New Roman"/>
                <a:cs typeface="Times New Roman"/>
              </a:rPr>
              <a:t>on </a:t>
            </a:r>
            <a:r>
              <a:rPr sz="2200" spc="-5" dirty="0">
                <a:latin typeface="Times New Roman"/>
                <a:cs typeface="Times New Roman"/>
              </a:rPr>
              <a:t>the </a:t>
            </a:r>
            <a:r>
              <a:rPr sz="2200" dirty="0">
                <a:latin typeface="Times New Roman"/>
                <a:cs typeface="Times New Roman"/>
              </a:rPr>
              <a:t>gains </a:t>
            </a:r>
            <a:r>
              <a:rPr sz="2200" spc="-5" dirty="0">
                <a:latin typeface="Times New Roman"/>
                <a:cs typeface="Times New Roman"/>
              </a:rPr>
              <a:t>already </a:t>
            </a:r>
            <a:r>
              <a:rPr sz="2200" dirty="0">
                <a:latin typeface="Times New Roman"/>
                <a:cs typeface="Times New Roman"/>
              </a:rPr>
              <a:t>made, </a:t>
            </a:r>
            <a:r>
              <a:rPr sz="2200" spc="-5" dirty="0">
                <a:latin typeface="Times New Roman"/>
                <a:cs typeface="Times New Roman"/>
              </a:rPr>
              <a:t>correct </a:t>
            </a:r>
            <a:r>
              <a:rPr sz="2200" dirty="0">
                <a:latin typeface="Times New Roman"/>
                <a:cs typeface="Times New Roman"/>
              </a:rPr>
              <a:t>the </a:t>
            </a:r>
            <a:r>
              <a:rPr sz="2200" spc="-5" dirty="0">
                <a:latin typeface="Times New Roman"/>
                <a:cs typeface="Times New Roman"/>
              </a:rPr>
              <a:t>distortions </a:t>
            </a:r>
            <a:r>
              <a:rPr sz="2200" dirty="0">
                <a:latin typeface="Times New Roman"/>
                <a:cs typeface="Times New Roman"/>
              </a:rPr>
              <a:t>or  </a:t>
            </a:r>
            <a:r>
              <a:rPr sz="2200" spc="-5" dirty="0">
                <a:latin typeface="Times New Roman"/>
                <a:cs typeface="Times New Roman"/>
              </a:rPr>
              <a:t>weaknesses </a:t>
            </a:r>
            <a:r>
              <a:rPr sz="2200" dirty="0">
                <a:latin typeface="Times New Roman"/>
                <a:cs typeface="Times New Roman"/>
              </a:rPr>
              <a:t>that </a:t>
            </a:r>
            <a:r>
              <a:rPr sz="2200" spc="5" dirty="0">
                <a:latin typeface="Times New Roman"/>
                <a:cs typeface="Times New Roman"/>
              </a:rPr>
              <a:t>may </a:t>
            </a:r>
            <a:r>
              <a:rPr sz="2200" dirty="0">
                <a:latin typeface="Times New Roman"/>
                <a:cs typeface="Times New Roman"/>
              </a:rPr>
              <a:t>have crept </a:t>
            </a:r>
            <a:r>
              <a:rPr sz="2200" spc="-5" dirty="0">
                <a:latin typeface="Times New Roman"/>
                <a:cs typeface="Times New Roman"/>
              </a:rPr>
              <a:t>in, </a:t>
            </a:r>
            <a:r>
              <a:rPr sz="2200" dirty="0">
                <a:latin typeface="Times New Roman"/>
                <a:cs typeface="Times New Roman"/>
              </a:rPr>
              <a:t>maintain a </a:t>
            </a:r>
            <a:r>
              <a:rPr sz="2200" spc="-5" dirty="0">
                <a:latin typeface="Times New Roman"/>
                <a:cs typeface="Times New Roman"/>
              </a:rPr>
              <a:t>sustained </a:t>
            </a:r>
            <a:r>
              <a:rPr sz="2200" dirty="0">
                <a:latin typeface="Times New Roman"/>
                <a:cs typeface="Times New Roman"/>
              </a:rPr>
              <a:t>growth  </a:t>
            </a:r>
            <a:r>
              <a:rPr sz="2200" spc="-5" dirty="0">
                <a:latin typeface="Times New Roman"/>
                <a:cs typeface="Times New Roman"/>
              </a:rPr>
              <a:t>in </a:t>
            </a:r>
            <a:r>
              <a:rPr sz="2200" dirty="0">
                <a:latin typeface="Times New Roman"/>
                <a:cs typeface="Times New Roman"/>
              </a:rPr>
              <a:t>productivity and </a:t>
            </a:r>
            <a:r>
              <a:rPr sz="2200" spc="-5" dirty="0">
                <a:latin typeface="Times New Roman"/>
                <a:cs typeface="Times New Roman"/>
              </a:rPr>
              <a:t>gainful </a:t>
            </a:r>
            <a:r>
              <a:rPr sz="2200" dirty="0">
                <a:latin typeface="Times New Roman"/>
                <a:cs typeface="Times New Roman"/>
              </a:rPr>
              <a:t>employment and attain international  </a:t>
            </a:r>
            <a:r>
              <a:rPr sz="2200" spc="-5" dirty="0">
                <a:latin typeface="Times New Roman"/>
                <a:cs typeface="Times New Roman"/>
              </a:rPr>
              <a:t>competitiveness</a:t>
            </a:r>
            <a:endParaRPr lang="en-US" sz="2200" spc="-5" dirty="0">
              <a:latin typeface="Times New Roman"/>
              <a:cs typeface="Times New Roman"/>
            </a:endParaRPr>
          </a:p>
          <a:p>
            <a:pPr marL="461963" marR="5080" indent="-461963" algn="just">
              <a:buAutoNum type="arabicPeriod" startAt="10"/>
              <a:tabLst>
                <a:tab pos="400685" algn="l"/>
              </a:tabLst>
            </a:pPr>
            <a:r>
              <a:rPr sz="2200" dirty="0">
                <a:latin typeface="Times New Roman"/>
                <a:cs typeface="Times New Roman"/>
              </a:rPr>
              <a:t>Need to preserve </a:t>
            </a:r>
            <a:r>
              <a:rPr sz="2200" spc="-5" dirty="0">
                <a:latin typeface="Times New Roman"/>
                <a:cs typeface="Times New Roman"/>
              </a:rPr>
              <a:t>the </a:t>
            </a:r>
            <a:r>
              <a:rPr sz="2200" dirty="0">
                <a:latin typeface="Times New Roman"/>
                <a:cs typeface="Times New Roman"/>
              </a:rPr>
              <a:t>environment and </a:t>
            </a:r>
            <a:r>
              <a:rPr sz="2200" spc="-5" dirty="0">
                <a:latin typeface="Times New Roman"/>
                <a:cs typeface="Times New Roman"/>
              </a:rPr>
              <a:t>ensure </a:t>
            </a:r>
            <a:r>
              <a:rPr sz="2200" dirty="0">
                <a:latin typeface="Times New Roman"/>
                <a:cs typeface="Times New Roman"/>
              </a:rPr>
              <a:t>the </a:t>
            </a:r>
            <a:r>
              <a:rPr sz="2200" spc="-5" dirty="0">
                <a:latin typeface="Times New Roman"/>
                <a:cs typeface="Times New Roman"/>
              </a:rPr>
              <a:t>efficient </a:t>
            </a:r>
            <a:r>
              <a:rPr sz="2200" dirty="0">
                <a:latin typeface="Times New Roman"/>
                <a:cs typeface="Times New Roman"/>
              </a:rPr>
              <a:t>use  of </a:t>
            </a:r>
            <a:r>
              <a:rPr sz="2200" spc="-5" dirty="0">
                <a:latin typeface="Times New Roman"/>
                <a:cs typeface="Times New Roman"/>
              </a:rPr>
              <a:t>available</a:t>
            </a:r>
            <a:r>
              <a:rPr sz="2200" spc="-15" dirty="0">
                <a:latin typeface="Times New Roman"/>
                <a:cs typeface="Times New Roman"/>
              </a:rPr>
              <a:t> </a:t>
            </a:r>
            <a:r>
              <a:rPr sz="2200" spc="-5" dirty="0">
                <a:latin typeface="Times New Roman"/>
                <a:cs typeface="Times New Roman"/>
              </a:rPr>
              <a:t>resources</a:t>
            </a:r>
            <a:endParaRPr sz="2200" dirty="0">
              <a:latin typeface="Times New Roman"/>
              <a:cs typeface="Times New Roman"/>
            </a:endParaRPr>
          </a:p>
          <a:p>
            <a:pPr marL="461963" indent="-461963" algn="just">
              <a:spcBef>
                <a:spcPts val="500"/>
              </a:spcBef>
              <a:buAutoNum type="arabicPeriod" startAt="10"/>
              <a:tabLst>
                <a:tab pos="396875" algn="l"/>
              </a:tabLst>
            </a:pPr>
            <a:r>
              <a:rPr sz="2200" spc="-5" dirty="0">
                <a:latin typeface="Times New Roman"/>
                <a:cs typeface="Times New Roman"/>
              </a:rPr>
              <a:t>In pursuit </a:t>
            </a:r>
            <a:r>
              <a:rPr sz="2200" dirty="0">
                <a:latin typeface="Times New Roman"/>
                <a:cs typeface="Times New Roman"/>
              </a:rPr>
              <a:t>of the above objectives, Government</a:t>
            </a:r>
            <a:r>
              <a:rPr lang="en-US" sz="2200" dirty="0">
                <a:latin typeface="Times New Roman"/>
                <a:cs typeface="Times New Roman"/>
              </a:rPr>
              <a:t> </a:t>
            </a:r>
            <a:r>
              <a:rPr sz="2200" dirty="0">
                <a:latin typeface="Times New Roman"/>
                <a:cs typeface="Times New Roman"/>
              </a:rPr>
              <a:t>have </a:t>
            </a:r>
            <a:r>
              <a:rPr sz="2200" spc="-5" dirty="0">
                <a:latin typeface="Times New Roman"/>
                <a:cs typeface="Times New Roman"/>
              </a:rPr>
              <a:t>decided </a:t>
            </a:r>
            <a:r>
              <a:rPr sz="2200" spc="5" dirty="0">
                <a:latin typeface="Times New Roman"/>
                <a:cs typeface="Times New Roman"/>
              </a:rPr>
              <a:t>to </a:t>
            </a:r>
            <a:r>
              <a:rPr sz="2200" dirty="0">
                <a:latin typeface="Times New Roman"/>
                <a:cs typeface="Times New Roman"/>
              </a:rPr>
              <a:t>take a </a:t>
            </a:r>
            <a:r>
              <a:rPr sz="2200" spc="-5" dirty="0">
                <a:latin typeface="Times New Roman"/>
                <a:cs typeface="Times New Roman"/>
              </a:rPr>
              <a:t>series </a:t>
            </a:r>
            <a:r>
              <a:rPr sz="2200" dirty="0">
                <a:latin typeface="Times New Roman"/>
                <a:cs typeface="Times New Roman"/>
              </a:rPr>
              <a:t>of </a:t>
            </a:r>
            <a:r>
              <a:rPr sz="2200" spc="-5" dirty="0">
                <a:latin typeface="Times New Roman"/>
                <a:cs typeface="Times New Roman"/>
              </a:rPr>
              <a:t>initiatives in respect </a:t>
            </a:r>
            <a:r>
              <a:rPr sz="2200" dirty="0">
                <a:latin typeface="Times New Roman"/>
                <a:cs typeface="Times New Roman"/>
              </a:rPr>
              <a:t>of the  </a:t>
            </a:r>
            <a:r>
              <a:rPr sz="2200" spc="-5" dirty="0">
                <a:latin typeface="Times New Roman"/>
                <a:cs typeface="Times New Roman"/>
              </a:rPr>
              <a:t>policies relating </a:t>
            </a:r>
            <a:r>
              <a:rPr sz="2200" dirty="0">
                <a:latin typeface="Times New Roman"/>
                <a:cs typeface="Times New Roman"/>
              </a:rPr>
              <a:t>to the </a:t>
            </a:r>
            <a:r>
              <a:rPr sz="2200" spc="-5" dirty="0">
                <a:latin typeface="Times New Roman"/>
                <a:cs typeface="Times New Roman"/>
              </a:rPr>
              <a:t>following</a:t>
            </a:r>
            <a:r>
              <a:rPr sz="2200" spc="15" dirty="0">
                <a:latin typeface="Times New Roman"/>
                <a:cs typeface="Times New Roman"/>
              </a:rPr>
              <a:t> </a:t>
            </a:r>
            <a:r>
              <a:rPr sz="2200" dirty="0">
                <a:latin typeface="Times New Roman"/>
                <a:cs typeface="Times New Roman"/>
              </a:rPr>
              <a:t>areas:</a:t>
            </a:r>
          </a:p>
          <a:p>
            <a:pPr marL="461963" lvl="1" indent="-461963" algn="just">
              <a:spcBef>
                <a:spcPts val="500"/>
              </a:spcBef>
              <a:buAutoNum type="alphaUcPeriod"/>
              <a:tabLst>
                <a:tab pos="668020" algn="l"/>
              </a:tabLst>
            </a:pPr>
            <a:r>
              <a:rPr sz="2200" spc="-5" dirty="0">
                <a:latin typeface="Times New Roman"/>
                <a:cs typeface="Times New Roman"/>
              </a:rPr>
              <a:t>Industrial</a:t>
            </a:r>
            <a:r>
              <a:rPr sz="2200" spc="-15" dirty="0">
                <a:latin typeface="Times New Roman"/>
                <a:cs typeface="Times New Roman"/>
              </a:rPr>
              <a:t> </a:t>
            </a:r>
            <a:r>
              <a:rPr sz="2200" spc="-5" dirty="0">
                <a:latin typeface="Times New Roman"/>
                <a:cs typeface="Times New Roman"/>
              </a:rPr>
              <a:t>Licensing</a:t>
            </a:r>
            <a:endParaRPr sz="2200" dirty="0">
              <a:latin typeface="Times New Roman"/>
              <a:cs typeface="Times New Roman"/>
            </a:endParaRPr>
          </a:p>
          <a:p>
            <a:pPr marL="461963" lvl="1" indent="-461963" algn="just">
              <a:spcBef>
                <a:spcPts val="500"/>
              </a:spcBef>
              <a:buAutoNum type="alphaUcPeriod"/>
              <a:tabLst>
                <a:tab pos="652780" algn="l"/>
              </a:tabLst>
            </a:pPr>
            <a:r>
              <a:rPr sz="2200" spc="-5" dirty="0">
                <a:latin typeface="Times New Roman"/>
                <a:cs typeface="Times New Roman"/>
              </a:rPr>
              <a:t>Foreign</a:t>
            </a:r>
            <a:r>
              <a:rPr sz="2200" dirty="0">
                <a:latin typeface="Times New Roman"/>
                <a:cs typeface="Times New Roman"/>
              </a:rPr>
              <a:t> Investment</a:t>
            </a:r>
          </a:p>
          <a:p>
            <a:pPr marL="461963" lvl="1" indent="-461963" algn="just">
              <a:spcBef>
                <a:spcPts val="500"/>
              </a:spcBef>
              <a:buAutoNum type="alphaUcPeriod"/>
              <a:tabLst>
                <a:tab pos="668020" algn="l"/>
              </a:tabLst>
            </a:pPr>
            <a:r>
              <a:rPr sz="2200" dirty="0">
                <a:latin typeface="Times New Roman"/>
                <a:cs typeface="Times New Roman"/>
              </a:rPr>
              <a:t>Foreign </a:t>
            </a:r>
            <a:r>
              <a:rPr sz="2200" spc="-5" dirty="0">
                <a:latin typeface="Times New Roman"/>
                <a:cs typeface="Times New Roman"/>
              </a:rPr>
              <a:t>Technology</a:t>
            </a:r>
            <a:r>
              <a:rPr sz="2200" spc="35" dirty="0">
                <a:latin typeface="Times New Roman"/>
                <a:cs typeface="Times New Roman"/>
              </a:rPr>
              <a:t> </a:t>
            </a:r>
            <a:r>
              <a:rPr sz="2200" dirty="0">
                <a:latin typeface="Times New Roman"/>
                <a:cs typeface="Times New Roman"/>
              </a:rPr>
              <a:t>Agreements</a:t>
            </a:r>
          </a:p>
          <a:p>
            <a:pPr marL="461963" lvl="1" indent="-461963" algn="just">
              <a:spcBef>
                <a:spcPts val="500"/>
              </a:spcBef>
              <a:buAutoNum type="alphaUcPeriod"/>
              <a:tabLst>
                <a:tab pos="668020" algn="l"/>
              </a:tabLst>
            </a:pPr>
            <a:r>
              <a:rPr sz="2200" spc="-5" dirty="0">
                <a:latin typeface="Times New Roman"/>
                <a:cs typeface="Times New Roman"/>
              </a:rPr>
              <a:t>Public </a:t>
            </a:r>
            <a:r>
              <a:rPr sz="2200" dirty="0">
                <a:latin typeface="Times New Roman"/>
                <a:cs typeface="Times New Roman"/>
              </a:rPr>
              <a:t>Sector</a:t>
            </a:r>
            <a:r>
              <a:rPr sz="2200" spc="10" dirty="0">
                <a:latin typeface="Times New Roman"/>
                <a:cs typeface="Times New Roman"/>
              </a:rPr>
              <a:t> </a:t>
            </a:r>
            <a:r>
              <a:rPr sz="2200" spc="-5" dirty="0">
                <a:latin typeface="Times New Roman"/>
                <a:cs typeface="Times New Roman"/>
              </a:rPr>
              <a:t>Policy</a:t>
            </a:r>
            <a:endParaRPr sz="2200" dirty="0">
              <a:latin typeface="Times New Roman"/>
              <a:cs typeface="Times New Roman"/>
            </a:endParaRPr>
          </a:p>
          <a:p>
            <a:pPr marL="461963" lvl="1" indent="-461963" algn="just">
              <a:spcBef>
                <a:spcPts val="500"/>
              </a:spcBef>
              <a:buAutoNum type="alphaUcPeriod"/>
              <a:tabLst>
                <a:tab pos="652780" algn="l"/>
              </a:tabLst>
            </a:pPr>
            <a:r>
              <a:rPr sz="2200" dirty="0">
                <a:latin typeface="Times New Roman"/>
                <a:cs typeface="Times New Roman"/>
              </a:rPr>
              <a:t>MRTP Act(Monopolies and </a:t>
            </a:r>
            <a:r>
              <a:rPr sz="2200" spc="-5" dirty="0">
                <a:latin typeface="Times New Roman"/>
                <a:cs typeface="Times New Roman"/>
              </a:rPr>
              <a:t>restrictive </a:t>
            </a:r>
            <a:r>
              <a:rPr sz="2200" dirty="0">
                <a:latin typeface="Times New Roman"/>
                <a:cs typeface="Times New Roman"/>
              </a:rPr>
              <a:t>trade </a:t>
            </a:r>
            <a:r>
              <a:rPr sz="2200" spc="-5" dirty="0">
                <a:latin typeface="Times New Roman"/>
                <a:cs typeface="Times New Roman"/>
              </a:rPr>
              <a:t>practices</a:t>
            </a:r>
            <a:r>
              <a:rPr sz="2200" dirty="0">
                <a:latin typeface="Times New Roman"/>
                <a:cs typeface="Times New Roman"/>
              </a:rPr>
              <a:t> act)</a:t>
            </a:r>
          </a:p>
          <a:p>
            <a:pPr marL="461963" marR="373380" indent="-461963" algn="just"/>
            <a:endParaRPr sz="2200" dirty="0">
              <a:latin typeface="Times New Roman"/>
              <a:cs typeface="Times New Roman"/>
            </a:endParaRPr>
          </a:p>
        </p:txBody>
      </p:sp>
    </p:spTree>
  </p:cSld>
  <p:clrMapOvr>
    <a:masterClrMapping/>
  </p:clrMapOvr>
  <p:transition>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381760" y="2198370"/>
            <a:ext cx="97155" cy="269240"/>
          </a:xfrm>
          <a:prstGeom prst="rect">
            <a:avLst/>
          </a:prstGeom>
        </p:spPr>
        <p:txBody>
          <a:bodyPr vert="horz" wrap="square" lIns="0" tIns="12700" rIns="0" bIns="0" rtlCol="0">
            <a:spAutoFit/>
          </a:bodyPr>
          <a:lstStyle/>
          <a:p>
            <a:pPr marL="12700">
              <a:lnSpc>
                <a:spcPct val="100000"/>
              </a:lnSpc>
              <a:spcBef>
                <a:spcPts val="100"/>
              </a:spcBef>
            </a:pPr>
            <a:r>
              <a:rPr sz="1600" dirty="0">
                <a:latin typeface="Times New Roman"/>
                <a:cs typeface="Times New Roman"/>
              </a:rPr>
              <a:t>•</a:t>
            </a:r>
            <a:endParaRPr sz="1600">
              <a:latin typeface="Times New Roman"/>
              <a:cs typeface="Times New Roman"/>
            </a:endParaRPr>
          </a:p>
        </p:txBody>
      </p:sp>
      <p:sp>
        <p:nvSpPr>
          <p:cNvPr id="4" name="object 4"/>
          <p:cNvSpPr txBox="1"/>
          <p:nvPr/>
        </p:nvSpPr>
        <p:spPr>
          <a:xfrm>
            <a:off x="1381760" y="2637790"/>
            <a:ext cx="97155" cy="514350"/>
          </a:xfrm>
          <a:prstGeom prst="rect">
            <a:avLst/>
          </a:prstGeom>
        </p:spPr>
        <p:txBody>
          <a:bodyPr vert="horz" wrap="square" lIns="0" tIns="12700" rIns="0" bIns="0" rtlCol="0">
            <a:spAutoFit/>
          </a:bodyPr>
          <a:lstStyle/>
          <a:p>
            <a:pPr marL="12700">
              <a:lnSpc>
                <a:spcPct val="100000"/>
              </a:lnSpc>
              <a:spcBef>
                <a:spcPts val="100"/>
              </a:spcBef>
            </a:pPr>
            <a:r>
              <a:rPr sz="1600" dirty="0">
                <a:latin typeface="Times New Roman"/>
                <a:cs typeface="Times New Roman"/>
              </a:rPr>
              <a:t>•</a:t>
            </a:r>
            <a:endParaRPr sz="1600">
              <a:latin typeface="Times New Roman"/>
              <a:cs typeface="Times New Roman"/>
            </a:endParaRPr>
          </a:p>
          <a:p>
            <a:pPr marL="12700">
              <a:lnSpc>
                <a:spcPct val="100000"/>
              </a:lnSpc>
              <a:spcBef>
                <a:spcPts val="10"/>
              </a:spcBef>
            </a:pPr>
            <a:r>
              <a:rPr sz="1600" dirty="0">
                <a:latin typeface="Times New Roman"/>
                <a:cs typeface="Times New Roman"/>
              </a:rPr>
              <a:t>•</a:t>
            </a:r>
            <a:endParaRPr sz="1600">
              <a:latin typeface="Times New Roman"/>
              <a:cs typeface="Times New Roman"/>
            </a:endParaRPr>
          </a:p>
        </p:txBody>
      </p:sp>
      <p:sp>
        <p:nvSpPr>
          <p:cNvPr id="5" name="object 5"/>
          <p:cNvSpPr txBox="1"/>
          <p:nvPr/>
        </p:nvSpPr>
        <p:spPr>
          <a:xfrm>
            <a:off x="1381760" y="3322320"/>
            <a:ext cx="97155" cy="269240"/>
          </a:xfrm>
          <a:prstGeom prst="rect">
            <a:avLst/>
          </a:prstGeom>
        </p:spPr>
        <p:txBody>
          <a:bodyPr vert="horz" wrap="square" lIns="0" tIns="12700" rIns="0" bIns="0" rtlCol="0">
            <a:spAutoFit/>
          </a:bodyPr>
          <a:lstStyle/>
          <a:p>
            <a:pPr marL="12700">
              <a:lnSpc>
                <a:spcPct val="100000"/>
              </a:lnSpc>
              <a:spcBef>
                <a:spcPts val="100"/>
              </a:spcBef>
            </a:pPr>
            <a:r>
              <a:rPr sz="1600" dirty="0">
                <a:latin typeface="Times New Roman"/>
                <a:cs typeface="Times New Roman"/>
              </a:rPr>
              <a:t>•</a:t>
            </a:r>
            <a:endParaRPr sz="1600">
              <a:latin typeface="Times New Roman"/>
              <a:cs typeface="Times New Roman"/>
            </a:endParaRPr>
          </a:p>
        </p:txBody>
      </p:sp>
      <p:sp>
        <p:nvSpPr>
          <p:cNvPr id="6" name="object 6"/>
          <p:cNvSpPr txBox="1">
            <a:spLocks noGrp="1"/>
          </p:cNvSpPr>
          <p:nvPr>
            <p:ph type="body" idx="1"/>
          </p:nvPr>
        </p:nvSpPr>
        <p:spPr>
          <a:xfrm>
            <a:off x="304800" y="685800"/>
            <a:ext cx="8610600" cy="5968812"/>
          </a:xfrm>
          <a:prstGeom prst="rect">
            <a:avLst/>
          </a:prstGeom>
        </p:spPr>
        <p:txBody>
          <a:bodyPr vert="horz" wrap="square" lIns="0" tIns="66039" rIns="0" bIns="0" rtlCol="0">
            <a:spAutoFit/>
          </a:bodyPr>
          <a:lstStyle/>
          <a:p>
            <a:pPr marL="183515" algn="just">
              <a:lnSpc>
                <a:spcPct val="100000"/>
              </a:lnSpc>
              <a:spcBef>
                <a:spcPts val="100"/>
              </a:spcBef>
              <a:buClrTx/>
              <a:buNone/>
            </a:pPr>
            <a:r>
              <a:rPr sz="2200" spc="-5" dirty="0">
                <a:latin typeface="Times New Roman" pitchFamily="18" charset="0"/>
                <a:cs typeface="Times New Roman" pitchFamily="18" charset="0"/>
              </a:rPr>
              <a:t>Positives </a:t>
            </a:r>
            <a:r>
              <a:rPr sz="2200" dirty="0">
                <a:latin typeface="Times New Roman" pitchFamily="18" charset="0"/>
                <a:cs typeface="Times New Roman" pitchFamily="18" charset="0"/>
              </a:rPr>
              <a:t>of </a:t>
            </a:r>
            <a:r>
              <a:rPr sz="2200" spc="-5" dirty="0">
                <a:latin typeface="Times New Roman" pitchFamily="18" charset="0"/>
                <a:cs typeface="Times New Roman" pitchFamily="18" charset="0"/>
              </a:rPr>
              <a:t>the new policy</a:t>
            </a:r>
            <a:r>
              <a:rPr sz="2200" spc="-30" dirty="0">
                <a:latin typeface="Times New Roman" pitchFamily="18" charset="0"/>
                <a:cs typeface="Times New Roman" pitchFamily="18" charset="0"/>
              </a:rPr>
              <a:t> </a:t>
            </a:r>
            <a:r>
              <a:rPr sz="2200" dirty="0">
                <a:latin typeface="Times New Roman" pitchFamily="18" charset="0"/>
                <a:cs typeface="Times New Roman" pitchFamily="18" charset="0"/>
              </a:rPr>
              <a:t>are:</a:t>
            </a:r>
          </a:p>
          <a:p>
            <a:pPr marL="173990" marR="741045" algn="just">
              <a:lnSpc>
                <a:spcPct val="79700"/>
              </a:lnSpc>
              <a:spcBef>
                <a:spcPts val="400"/>
              </a:spcBef>
              <a:buClrTx/>
              <a:buFont typeface="Wingdings" pitchFamily="2" charset="2"/>
              <a:buChar char="Ø"/>
            </a:pPr>
            <a:r>
              <a:rPr sz="2200" spc="-5" dirty="0">
                <a:latin typeface="Times New Roman" pitchFamily="18" charset="0"/>
                <a:cs typeface="Times New Roman" pitchFamily="18" charset="0"/>
              </a:rPr>
              <a:t>Delicensing </a:t>
            </a:r>
            <a:r>
              <a:rPr sz="2200" dirty="0">
                <a:latin typeface="Times New Roman" pitchFamily="18" charset="0"/>
                <a:cs typeface="Times New Roman" pitchFamily="18" charset="0"/>
              </a:rPr>
              <a:t>of </a:t>
            </a:r>
            <a:r>
              <a:rPr sz="2200" spc="-10" dirty="0">
                <a:latin typeface="Times New Roman" pitchFamily="18" charset="0"/>
                <a:cs typeface="Times New Roman" pitchFamily="18" charset="0"/>
              </a:rPr>
              <a:t>most </a:t>
            </a:r>
            <a:r>
              <a:rPr sz="2200" spc="-5" dirty="0">
                <a:latin typeface="Times New Roman" pitchFamily="18" charset="0"/>
                <a:cs typeface="Times New Roman" pitchFamily="18" charset="0"/>
              </a:rPr>
              <a:t>industries will help entrepreneurs to quickly seize business  opportunities.</a:t>
            </a:r>
            <a:endParaRPr sz="2200" dirty="0">
              <a:latin typeface="Times New Roman" pitchFamily="18" charset="0"/>
              <a:cs typeface="Times New Roman" pitchFamily="18" charset="0"/>
            </a:endParaRPr>
          </a:p>
          <a:p>
            <a:pPr marL="173990" algn="just">
              <a:lnSpc>
                <a:spcPct val="100000"/>
              </a:lnSpc>
              <a:spcBef>
                <a:spcPts val="10"/>
              </a:spcBef>
              <a:buClrTx/>
              <a:buFont typeface="Wingdings" pitchFamily="2" charset="2"/>
              <a:buChar char="Ø"/>
            </a:pPr>
            <a:r>
              <a:rPr sz="2200" spc="-5" dirty="0">
                <a:latin typeface="Times New Roman" pitchFamily="18" charset="0"/>
                <a:cs typeface="Times New Roman" pitchFamily="18" charset="0"/>
              </a:rPr>
              <a:t>Removal </a:t>
            </a:r>
            <a:r>
              <a:rPr sz="2200" dirty="0">
                <a:latin typeface="Times New Roman" pitchFamily="18" charset="0"/>
                <a:cs typeface="Times New Roman" pitchFamily="18" charset="0"/>
              </a:rPr>
              <a:t>of </a:t>
            </a:r>
            <a:r>
              <a:rPr sz="2200" spc="-5" dirty="0">
                <a:latin typeface="Times New Roman" pitchFamily="18" charset="0"/>
                <a:cs typeface="Times New Roman" pitchFamily="18" charset="0"/>
              </a:rPr>
              <a:t>controls </a:t>
            </a:r>
            <a:r>
              <a:rPr sz="2200" dirty="0">
                <a:latin typeface="Times New Roman" pitchFamily="18" charset="0"/>
                <a:cs typeface="Times New Roman" pitchFamily="18" charset="0"/>
              </a:rPr>
              <a:t>under </a:t>
            </a:r>
            <a:r>
              <a:rPr sz="2200" spc="-5" dirty="0">
                <a:latin typeface="Times New Roman" pitchFamily="18" charset="0"/>
                <a:cs typeface="Times New Roman" pitchFamily="18" charset="0"/>
              </a:rPr>
              <a:t>the </a:t>
            </a:r>
            <a:r>
              <a:rPr sz="2200" spc="-10" dirty="0">
                <a:latin typeface="Times New Roman" pitchFamily="18" charset="0"/>
                <a:cs typeface="Times New Roman" pitchFamily="18" charset="0"/>
              </a:rPr>
              <a:t>MRTP </a:t>
            </a:r>
            <a:r>
              <a:rPr sz="2200" spc="-5" dirty="0">
                <a:latin typeface="Times New Roman" pitchFamily="18" charset="0"/>
                <a:cs typeface="Times New Roman" pitchFamily="18" charset="0"/>
              </a:rPr>
              <a:t>Act will facilitate expansion and</a:t>
            </a:r>
            <a:r>
              <a:rPr sz="2200" spc="25" dirty="0">
                <a:latin typeface="Times New Roman" pitchFamily="18" charset="0"/>
                <a:cs typeface="Times New Roman" pitchFamily="18" charset="0"/>
              </a:rPr>
              <a:t> </a:t>
            </a:r>
            <a:r>
              <a:rPr sz="2200" spc="-5" dirty="0">
                <a:latin typeface="Times New Roman" pitchFamily="18" charset="0"/>
                <a:cs typeface="Times New Roman" pitchFamily="18" charset="0"/>
              </a:rPr>
              <a:t>growth.</a:t>
            </a:r>
            <a:endParaRPr sz="2200" dirty="0">
              <a:latin typeface="Times New Roman" pitchFamily="18" charset="0"/>
              <a:cs typeface="Times New Roman" pitchFamily="18" charset="0"/>
            </a:endParaRPr>
          </a:p>
          <a:p>
            <a:pPr marL="173990" marR="836294" algn="just">
              <a:lnSpc>
                <a:spcPct val="79700"/>
              </a:lnSpc>
              <a:spcBef>
                <a:spcPts val="400"/>
              </a:spcBef>
              <a:buClrTx/>
              <a:buFont typeface="Wingdings" pitchFamily="2" charset="2"/>
              <a:buChar char="Ø"/>
            </a:pPr>
            <a:r>
              <a:rPr sz="2200" spc="-10" dirty="0">
                <a:latin typeface="Times New Roman" pitchFamily="18" charset="0"/>
                <a:cs typeface="Times New Roman" pitchFamily="18" charset="0"/>
              </a:rPr>
              <a:t>There </a:t>
            </a:r>
            <a:r>
              <a:rPr sz="2200" spc="-5" dirty="0">
                <a:latin typeface="Times New Roman" pitchFamily="18" charset="0"/>
                <a:cs typeface="Times New Roman" pitchFamily="18" charset="0"/>
              </a:rPr>
              <a:t>will </a:t>
            </a:r>
            <a:r>
              <a:rPr sz="2200" dirty="0">
                <a:latin typeface="Times New Roman" pitchFamily="18" charset="0"/>
                <a:cs typeface="Times New Roman" pitchFamily="18" charset="0"/>
              </a:rPr>
              <a:t>be </a:t>
            </a:r>
            <a:r>
              <a:rPr sz="2200" spc="-5" dirty="0">
                <a:latin typeface="Times New Roman" pitchFamily="18" charset="0"/>
                <a:cs typeface="Times New Roman" pitchFamily="18" charset="0"/>
              </a:rPr>
              <a:t>greater </a:t>
            </a:r>
            <a:r>
              <a:rPr sz="2200" dirty="0">
                <a:latin typeface="Times New Roman" pitchFamily="18" charset="0"/>
                <a:cs typeface="Times New Roman" pitchFamily="18" charset="0"/>
              </a:rPr>
              <a:t>inflow of </a:t>
            </a:r>
            <a:r>
              <a:rPr sz="2200" spc="-5" dirty="0">
                <a:latin typeface="Times New Roman" pitchFamily="18" charset="0"/>
                <a:cs typeface="Times New Roman" pitchFamily="18" charset="0"/>
              </a:rPr>
              <a:t>foreign capital and technology </a:t>
            </a:r>
            <a:r>
              <a:rPr sz="2200" dirty="0">
                <a:latin typeface="Times New Roman" pitchFamily="18" charset="0"/>
                <a:cs typeface="Times New Roman" pitchFamily="18" charset="0"/>
              </a:rPr>
              <a:t>due to </a:t>
            </a:r>
            <a:r>
              <a:rPr sz="2200" spc="-5" dirty="0">
                <a:latin typeface="Times New Roman" pitchFamily="18" charset="0"/>
                <a:cs typeface="Times New Roman" pitchFamily="18" charset="0"/>
              </a:rPr>
              <a:t>easing </a:t>
            </a:r>
            <a:r>
              <a:rPr sz="2200" dirty="0">
                <a:latin typeface="Times New Roman" pitchFamily="18" charset="0"/>
                <a:cs typeface="Times New Roman" pitchFamily="18" charset="0"/>
              </a:rPr>
              <a:t>of  </a:t>
            </a:r>
            <a:r>
              <a:rPr sz="2200" spc="-5" dirty="0">
                <a:latin typeface="Times New Roman" pitchFamily="18" charset="0"/>
                <a:cs typeface="Times New Roman" pitchFamily="18" charset="0"/>
              </a:rPr>
              <a:t>restrictions.</a:t>
            </a:r>
            <a:endParaRPr sz="2200" dirty="0">
              <a:latin typeface="Times New Roman" pitchFamily="18" charset="0"/>
              <a:cs typeface="Times New Roman" pitchFamily="18" charset="0"/>
            </a:endParaRPr>
          </a:p>
          <a:p>
            <a:pPr marL="12700" marR="5080" algn="just">
              <a:lnSpc>
                <a:spcPct val="79700"/>
              </a:lnSpc>
              <a:spcBef>
                <a:spcPts val="489"/>
              </a:spcBef>
              <a:buClrTx/>
              <a:buFont typeface="Wingdings" pitchFamily="2" charset="2"/>
              <a:buChar char="Ø"/>
            </a:pPr>
            <a:r>
              <a:rPr sz="2200" spc="-5" dirty="0">
                <a:latin typeface="Times New Roman" pitchFamily="18" charset="0"/>
                <a:cs typeface="Times New Roman" pitchFamily="18" charset="0"/>
              </a:rPr>
              <a:t>Burden </a:t>
            </a:r>
            <a:r>
              <a:rPr sz="2200" dirty="0">
                <a:latin typeface="Times New Roman" pitchFamily="18" charset="0"/>
                <a:cs typeface="Times New Roman" pitchFamily="18" charset="0"/>
              </a:rPr>
              <a:t>on the public </a:t>
            </a:r>
            <a:r>
              <a:rPr sz="2200" spc="-5" dirty="0">
                <a:latin typeface="Times New Roman" pitchFamily="18" charset="0"/>
                <a:cs typeface="Times New Roman" pitchFamily="18" charset="0"/>
              </a:rPr>
              <a:t>sector will </a:t>
            </a:r>
            <a:r>
              <a:rPr sz="2200" dirty="0">
                <a:latin typeface="Times New Roman" pitchFamily="18" charset="0"/>
                <a:cs typeface="Times New Roman" pitchFamily="18" charset="0"/>
              </a:rPr>
              <a:t>be </a:t>
            </a:r>
            <a:r>
              <a:rPr sz="2200" spc="-5" dirty="0">
                <a:latin typeface="Times New Roman" pitchFamily="18" charset="0"/>
                <a:cs typeface="Times New Roman" pitchFamily="18" charset="0"/>
              </a:rPr>
              <a:t>reduced and </a:t>
            </a:r>
            <a:r>
              <a:rPr sz="2200" spc="-10" dirty="0">
                <a:latin typeface="Times New Roman" pitchFamily="18" charset="0"/>
                <a:cs typeface="Times New Roman" pitchFamily="18" charset="0"/>
              </a:rPr>
              <a:t>reforms </a:t>
            </a:r>
            <a:r>
              <a:rPr sz="2200" spc="-5" dirty="0">
                <a:latin typeface="Times New Roman" pitchFamily="18" charset="0"/>
                <a:cs typeface="Times New Roman" pitchFamily="18" charset="0"/>
              </a:rPr>
              <a:t>relating to </a:t>
            </a:r>
            <a:r>
              <a:rPr sz="2200" dirty="0">
                <a:latin typeface="Times New Roman" pitchFamily="18" charset="0"/>
                <a:cs typeface="Times New Roman" pitchFamily="18" charset="0"/>
              </a:rPr>
              <a:t>the public </a:t>
            </a:r>
            <a:r>
              <a:rPr sz="2200" spc="-5" dirty="0">
                <a:latin typeface="Times New Roman" pitchFamily="18" charset="0"/>
                <a:cs typeface="Times New Roman" pitchFamily="18" charset="0"/>
              </a:rPr>
              <a:t>sector like  transferring sick units </a:t>
            </a:r>
            <a:r>
              <a:rPr sz="2200" dirty="0">
                <a:latin typeface="Times New Roman" pitchFamily="18" charset="0"/>
                <a:cs typeface="Times New Roman" pitchFamily="18" charset="0"/>
              </a:rPr>
              <a:t>to </a:t>
            </a:r>
            <a:r>
              <a:rPr sz="2200" spc="-5" dirty="0">
                <a:latin typeface="Times New Roman" pitchFamily="18" charset="0"/>
                <a:cs typeface="Times New Roman" pitchFamily="18" charset="0"/>
              </a:rPr>
              <a:t>BIFR will help improve their</a:t>
            </a:r>
            <a:r>
              <a:rPr sz="2200" spc="5" dirty="0">
                <a:latin typeface="Times New Roman" pitchFamily="18" charset="0"/>
                <a:cs typeface="Times New Roman" pitchFamily="18" charset="0"/>
              </a:rPr>
              <a:t> </a:t>
            </a:r>
            <a:r>
              <a:rPr sz="2200" spc="-10" dirty="0">
                <a:latin typeface="Times New Roman" pitchFamily="18" charset="0"/>
                <a:cs typeface="Times New Roman" pitchFamily="18" charset="0"/>
              </a:rPr>
              <a:t>performance.</a:t>
            </a:r>
            <a:r>
              <a:rPr lang="en-US" sz="2200" spc="-5" dirty="0">
                <a:latin typeface="Times New Roman"/>
                <a:cs typeface="Times New Roman"/>
              </a:rPr>
              <a:t> In case </a:t>
            </a:r>
            <a:r>
              <a:rPr lang="en-US" sz="2200" dirty="0">
                <a:latin typeface="Times New Roman"/>
                <a:cs typeface="Times New Roman"/>
              </a:rPr>
              <a:t>of </a:t>
            </a:r>
            <a:r>
              <a:rPr lang="en-US" sz="2200" spc="-10" dirty="0">
                <a:latin typeface="Times New Roman"/>
                <a:cs typeface="Times New Roman"/>
              </a:rPr>
              <a:t>women </a:t>
            </a:r>
            <a:r>
              <a:rPr lang="en-US" sz="2200" spc="-5" dirty="0" err="1">
                <a:latin typeface="Times New Roman"/>
                <a:cs typeface="Times New Roman"/>
              </a:rPr>
              <a:t>enterprenuers</a:t>
            </a:r>
            <a:r>
              <a:rPr lang="en-US" sz="2200" spc="-5" dirty="0">
                <a:latin typeface="Times New Roman"/>
                <a:cs typeface="Times New Roman"/>
              </a:rPr>
              <a:t>, </a:t>
            </a:r>
            <a:r>
              <a:rPr lang="en-US" sz="2200" dirty="0">
                <a:latin typeface="Times New Roman"/>
                <a:cs typeface="Times New Roman"/>
              </a:rPr>
              <a:t>not only </a:t>
            </a:r>
            <a:r>
              <a:rPr lang="en-US" sz="2200" spc="-5" dirty="0">
                <a:latin typeface="Times New Roman"/>
                <a:cs typeface="Times New Roman"/>
              </a:rPr>
              <a:t>ten percent </a:t>
            </a:r>
            <a:r>
              <a:rPr lang="en-US" sz="2200" dirty="0">
                <a:latin typeface="Times New Roman"/>
                <a:cs typeface="Times New Roman"/>
              </a:rPr>
              <a:t>of the </a:t>
            </a:r>
            <a:r>
              <a:rPr lang="en-US" sz="2200" spc="-5" dirty="0">
                <a:latin typeface="Times New Roman"/>
                <a:cs typeface="Times New Roman"/>
              </a:rPr>
              <a:t>plots </a:t>
            </a:r>
            <a:r>
              <a:rPr lang="en-US" sz="2200" dirty="0">
                <a:latin typeface="Times New Roman"/>
                <a:cs typeface="Times New Roman"/>
              </a:rPr>
              <a:t>in </a:t>
            </a:r>
            <a:r>
              <a:rPr lang="en-US" sz="2200" spc="-5" dirty="0">
                <a:latin typeface="Times New Roman"/>
                <a:cs typeface="Times New Roman"/>
              </a:rPr>
              <a:t>an industrial </a:t>
            </a:r>
            <a:r>
              <a:rPr lang="en-US" sz="2200" dirty="0">
                <a:latin typeface="Times New Roman"/>
                <a:cs typeface="Times New Roman"/>
              </a:rPr>
              <a:t>but </a:t>
            </a:r>
            <a:r>
              <a:rPr lang="en-US" sz="2200" spc="-5" dirty="0">
                <a:latin typeface="Times New Roman"/>
                <a:cs typeface="Times New Roman"/>
              </a:rPr>
              <a:t>also  offering </a:t>
            </a:r>
            <a:r>
              <a:rPr lang="en-US" sz="2200" dirty="0">
                <a:latin typeface="Times New Roman"/>
                <a:cs typeface="Times New Roman"/>
              </a:rPr>
              <a:t>5 </a:t>
            </a:r>
            <a:r>
              <a:rPr lang="en-US" sz="2200" spc="-5" dirty="0">
                <a:latin typeface="Times New Roman"/>
                <a:cs typeface="Times New Roman"/>
              </a:rPr>
              <a:t>percent additional </a:t>
            </a:r>
            <a:r>
              <a:rPr lang="en-US" sz="2200" dirty="0">
                <a:latin typeface="Times New Roman"/>
                <a:cs typeface="Times New Roman"/>
              </a:rPr>
              <a:t>subsidy </a:t>
            </a:r>
            <a:r>
              <a:rPr lang="en-US" sz="2200" spc="-5" dirty="0">
                <a:latin typeface="Times New Roman"/>
                <a:cs typeface="Times New Roman"/>
              </a:rPr>
              <a:t>subject to </a:t>
            </a:r>
            <a:r>
              <a:rPr lang="en-US" sz="2200" dirty="0">
                <a:latin typeface="Times New Roman"/>
                <a:cs typeface="Times New Roman"/>
              </a:rPr>
              <a:t>a </a:t>
            </a:r>
            <a:r>
              <a:rPr lang="en-US" sz="2200" spc="-15" dirty="0">
                <a:latin typeface="Times New Roman"/>
                <a:cs typeface="Times New Roman"/>
              </a:rPr>
              <a:t>maximum </a:t>
            </a:r>
            <a:r>
              <a:rPr lang="en-US" sz="2200" dirty="0">
                <a:latin typeface="Times New Roman"/>
                <a:cs typeface="Times New Roman"/>
              </a:rPr>
              <a:t>of </a:t>
            </a:r>
            <a:r>
              <a:rPr lang="en-US" sz="2200" spc="-5" dirty="0">
                <a:latin typeface="Times New Roman"/>
                <a:cs typeface="Times New Roman"/>
              </a:rPr>
              <a:t>Rs.5</a:t>
            </a:r>
            <a:r>
              <a:rPr lang="en-US" sz="2200" spc="-25" dirty="0">
                <a:latin typeface="Times New Roman"/>
                <a:cs typeface="Times New Roman"/>
              </a:rPr>
              <a:t> </a:t>
            </a:r>
            <a:r>
              <a:rPr lang="en-US" sz="2200" spc="-5" dirty="0" err="1">
                <a:latin typeface="Times New Roman"/>
                <a:cs typeface="Times New Roman"/>
              </a:rPr>
              <a:t>lakh</a:t>
            </a:r>
            <a:r>
              <a:rPr lang="en-US" sz="2200" spc="-5" dirty="0">
                <a:latin typeface="Times New Roman"/>
                <a:cs typeface="Times New Roman"/>
              </a:rPr>
              <a:t>.</a:t>
            </a:r>
            <a:endParaRPr lang="en-US" sz="2200" dirty="0">
              <a:latin typeface="Times New Roman"/>
              <a:cs typeface="Times New Roman"/>
            </a:endParaRPr>
          </a:p>
          <a:p>
            <a:pPr marL="12700" marR="215265" algn="just">
              <a:lnSpc>
                <a:spcPct val="79700"/>
              </a:lnSpc>
              <a:spcBef>
                <a:spcPts val="489"/>
              </a:spcBef>
              <a:buClrTx/>
              <a:buFont typeface="Wingdings" pitchFamily="2" charset="2"/>
              <a:buChar char="Ø"/>
            </a:pPr>
            <a:r>
              <a:rPr lang="en-US" sz="2200" spc="-5" dirty="0">
                <a:latin typeface="Times New Roman"/>
                <a:cs typeface="Times New Roman"/>
              </a:rPr>
              <a:t>The policy environment </a:t>
            </a:r>
            <a:r>
              <a:rPr lang="en-US" sz="2200" dirty="0">
                <a:latin typeface="Times New Roman"/>
                <a:cs typeface="Times New Roman"/>
              </a:rPr>
              <a:t>is </a:t>
            </a:r>
            <a:r>
              <a:rPr lang="en-US" sz="2200" spc="-10" dirty="0">
                <a:latin typeface="Times New Roman"/>
                <a:cs typeface="Times New Roman"/>
              </a:rPr>
              <a:t>much more </a:t>
            </a:r>
            <a:r>
              <a:rPr lang="en-US" sz="2200" spc="-5" dirty="0">
                <a:latin typeface="Times New Roman"/>
                <a:cs typeface="Times New Roman"/>
              </a:rPr>
              <a:t>conducive </a:t>
            </a:r>
            <a:r>
              <a:rPr lang="en-US" sz="2200" dirty="0">
                <a:latin typeface="Times New Roman"/>
                <a:cs typeface="Times New Roman"/>
              </a:rPr>
              <a:t>for both </a:t>
            </a:r>
            <a:r>
              <a:rPr lang="en-US" sz="2200" spc="-10" dirty="0">
                <a:latin typeface="Times New Roman"/>
                <a:cs typeface="Times New Roman"/>
              </a:rPr>
              <a:t>domestic </a:t>
            </a:r>
            <a:r>
              <a:rPr lang="en-US" sz="2200" spc="-5" dirty="0">
                <a:latin typeface="Times New Roman"/>
                <a:cs typeface="Times New Roman"/>
              </a:rPr>
              <a:t>and foreign  </a:t>
            </a:r>
            <a:r>
              <a:rPr lang="en-US" sz="2200" spc="-10" dirty="0">
                <a:latin typeface="Times New Roman"/>
                <a:cs typeface="Times New Roman"/>
              </a:rPr>
              <a:t>investment </a:t>
            </a:r>
            <a:r>
              <a:rPr lang="en-US" sz="2200" spc="-5" dirty="0">
                <a:latin typeface="Times New Roman"/>
                <a:cs typeface="Times New Roman"/>
              </a:rPr>
              <a:t>than </a:t>
            </a:r>
            <a:r>
              <a:rPr lang="en-US" sz="2200" dirty="0">
                <a:latin typeface="Times New Roman"/>
                <a:cs typeface="Times New Roman"/>
              </a:rPr>
              <a:t>in the </a:t>
            </a:r>
            <a:r>
              <a:rPr lang="en-US" sz="2200" spc="-5" dirty="0">
                <a:latin typeface="Times New Roman"/>
                <a:cs typeface="Times New Roman"/>
              </a:rPr>
              <a:t>past. However, </a:t>
            </a:r>
            <a:r>
              <a:rPr lang="en-US" sz="2200" dirty="0">
                <a:latin typeface="Times New Roman"/>
                <a:cs typeface="Times New Roman"/>
              </a:rPr>
              <a:t>a host of </a:t>
            </a:r>
            <a:r>
              <a:rPr lang="en-US" sz="2200" spc="-5" dirty="0">
                <a:latin typeface="Times New Roman"/>
                <a:cs typeface="Times New Roman"/>
              </a:rPr>
              <a:t>countries </a:t>
            </a:r>
            <a:r>
              <a:rPr lang="en-US" sz="2200" spc="-10" dirty="0">
                <a:latin typeface="Times New Roman"/>
                <a:cs typeface="Times New Roman"/>
              </a:rPr>
              <a:t>are </a:t>
            </a:r>
            <a:r>
              <a:rPr lang="en-US" sz="2200" dirty="0">
                <a:latin typeface="Times New Roman"/>
                <a:cs typeface="Times New Roman"/>
              </a:rPr>
              <a:t>now </a:t>
            </a:r>
            <a:r>
              <a:rPr lang="en-US" sz="2200" spc="-5" dirty="0">
                <a:latin typeface="Times New Roman"/>
                <a:cs typeface="Times New Roman"/>
              </a:rPr>
              <a:t>trying </a:t>
            </a:r>
            <a:r>
              <a:rPr lang="en-US" sz="2200" dirty="0">
                <a:latin typeface="Times New Roman"/>
                <a:cs typeface="Times New Roman"/>
              </a:rPr>
              <a:t>to </a:t>
            </a:r>
            <a:r>
              <a:rPr lang="en-US" sz="2200" spc="-5" dirty="0">
                <a:latin typeface="Times New Roman"/>
                <a:cs typeface="Times New Roman"/>
              </a:rPr>
              <a:t>woo foreign  </a:t>
            </a:r>
            <a:r>
              <a:rPr lang="en-US" sz="2200" spc="-10" dirty="0">
                <a:latin typeface="Times New Roman"/>
                <a:cs typeface="Times New Roman"/>
              </a:rPr>
              <a:t>investment </a:t>
            </a:r>
            <a:r>
              <a:rPr lang="en-US" sz="2200" spc="-5" dirty="0">
                <a:latin typeface="Times New Roman"/>
                <a:cs typeface="Times New Roman"/>
              </a:rPr>
              <a:t>with </a:t>
            </a:r>
            <a:r>
              <a:rPr lang="en-US" sz="2200" dirty="0">
                <a:latin typeface="Times New Roman"/>
                <a:cs typeface="Times New Roman"/>
              </a:rPr>
              <a:t>a </a:t>
            </a:r>
            <a:r>
              <a:rPr lang="en-US" sz="2200" spc="-10" dirty="0">
                <a:latin typeface="Times New Roman"/>
                <a:cs typeface="Times New Roman"/>
              </a:rPr>
              <a:t>much more </a:t>
            </a:r>
            <a:r>
              <a:rPr lang="en-US" sz="2200" spc="-5" dirty="0">
                <a:latin typeface="Times New Roman"/>
                <a:cs typeface="Times New Roman"/>
              </a:rPr>
              <a:t>conducive </a:t>
            </a:r>
            <a:r>
              <a:rPr lang="en-US" sz="2200" spc="-10" dirty="0">
                <a:latin typeface="Times New Roman"/>
                <a:cs typeface="Times New Roman"/>
              </a:rPr>
              <a:t>economic </a:t>
            </a:r>
            <a:r>
              <a:rPr lang="en-US" sz="2200" spc="-5" dirty="0">
                <a:latin typeface="Times New Roman"/>
                <a:cs typeface="Times New Roman"/>
              </a:rPr>
              <a:t>environment </a:t>
            </a:r>
            <a:r>
              <a:rPr lang="en-US" sz="2200" dirty="0">
                <a:latin typeface="Times New Roman"/>
                <a:cs typeface="Times New Roman"/>
              </a:rPr>
              <a:t>than </a:t>
            </a:r>
            <a:r>
              <a:rPr lang="en-US" sz="2200" spc="-5" dirty="0">
                <a:latin typeface="Times New Roman"/>
                <a:cs typeface="Times New Roman"/>
              </a:rPr>
              <a:t>in India. Also,  cultural factor </a:t>
            </a:r>
            <a:r>
              <a:rPr lang="en-US" sz="2200" dirty="0">
                <a:latin typeface="Times New Roman"/>
                <a:cs typeface="Times New Roman"/>
              </a:rPr>
              <a:t>do </a:t>
            </a:r>
            <a:r>
              <a:rPr lang="en-US" sz="2200" spc="-5" dirty="0">
                <a:latin typeface="Times New Roman"/>
                <a:cs typeface="Times New Roman"/>
              </a:rPr>
              <a:t>also tend to tilt </a:t>
            </a:r>
            <a:r>
              <a:rPr lang="en-US" sz="2200" dirty="0">
                <a:latin typeface="Times New Roman"/>
                <a:cs typeface="Times New Roman"/>
              </a:rPr>
              <a:t>the </a:t>
            </a:r>
            <a:r>
              <a:rPr lang="en-US" sz="2200" spc="-5" dirty="0">
                <a:latin typeface="Times New Roman"/>
                <a:cs typeface="Times New Roman"/>
              </a:rPr>
              <a:t>balance in favor </a:t>
            </a:r>
            <a:r>
              <a:rPr lang="en-US" sz="2200" dirty="0">
                <a:latin typeface="Times New Roman"/>
                <a:cs typeface="Times New Roman"/>
              </a:rPr>
              <a:t>of other</a:t>
            </a:r>
            <a:r>
              <a:rPr lang="en-US" sz="2200" spc="-10" dirty="0">
                <a:latin typeface="Times New Roman"/>
                <a:cs typeface="Times New Roman"/>
              </a:rPr>
              <a:t> </a:t>
            </a:r>
            <a:r>
              <a:rPr lang="en-US" sz="2200" spc="-5" dirty="0">
                <a:latin typeface="Times New Roman"/>
                <a:cs typeface="Times New Roman"/>
              </a:rPr>
              <a:t>nations.</a:t>
            </a:r>
            <a:endParaRPr lang="en-US" sz="2200" dirty="0">
              <a:latin typeface="Times New Roman"/>
              <a:cs typeface="Times New Roman"/>
            </a:endParaRPr>
          </a:p>
          <a:p>
            <a:pPr marL="12700" marR="5080" algn="just">
              <a:lnSpc>
                <a:spcPct val="79700"/>
              </a:lnSpc>
              <a:spcBef>
                <a:spcPts val="400"/>
              </a:spcBef>
              <a:buClrTx/>
              <a:buFont typeface="Wingdings" pitchFamily="2" charset="2"/>
              <a:buChar char="Ø"/>
            </a:pPr>
            <a:r>
              <a:rPr lang="en-US" sz="2200" spc="-5" dirty="0">
                <a:latin typeface="Times New Roman"/>
                <a:cs typeface="Times New Roman"/>
              </a:rPr>
              <a:t>Further, foreign investors still regard </a:t>
            </a:r>
            <a:r>
              <a:rPr lang="en-US" sz="2200" dirty="0">
                <a:latin typeface="Times New Roman"/>
                <a:cs typeface="Times New Roman"/>
              </a:rPr>
              <a:t>the </a:t>
            </a:r>
            <a:r>
              <a:rPr lang="en-US" sz="2200" spc="-5" dirty="0">
                <a:latin typeface="Times New Roman"/>
                <a:cs typeface="Times New Roman"/>
              </a:rPr>
              <a:t>policy </a:t>
            </a:r>
            <a:r>
              <a:rPr lang="en-US" sz="2200" dirty="0">
                <a:latin typeface="Times New Roman"/>
                <a:cs typeface="Times New Roman"/>
              </a:rPr>
              <a:t>and </a:t>
            </a:r>
            <a:r>
              <a:rPr lang="en-US" sz="2200" spc="-5" dirty="0">
                <a:latin typeface="Times New Roman"/>
                <a:cs typeface="Times New Roman"/>
              </a:rPr>
              <a:t>procedural system </a:t>
            </a:r>
            <a:r>
              <a:rPr lang="en-US" sz="2200" dirty="0">
                <a:latin typeface="Times New Roman"/>
                <a:cs typeface="Times New Roman"/>
              </a:rPr>
              <a:t>in </a:t>
            </a:r>
            <a:r>
              <a:rPr lang="en-US" sz="2200" spc="-5" dirty="0">
                <a:latin typeface="Times New Roman"/>
                <a:cs typeface="Times New Roman"/>
              </a:rPr>
              <a:t>India confusing.  Rather </a:t>
            </a:r>
            <a:r>
              <a:rPr lang="en-US" sz="2200" spc="-15" dirty="0">
                <a:latin typeface="Times New Roman"/>
                <a:cs typeface="Times New Roman"/>
              </a:rPr>
              <a:t>many </a:t>
            </a:r>
            <a:r>
              <a:rPr lang="en-US" sz="2200" spc="-5" dirty="0">
                <a:latin typeface="Times New Roman"/>
                <a:cs typeface="Times New Roman"/>
              </a:rPr>
              <a:t>feel that policy and development environment in </a:t>
            </a:r>
            <a:r>
              <a:rPr lang="en-US" sz="2200" dirty="0">
                <a:latin typeface="Times New Roman"/>
                <a:cs typeface="Times New Roman"/>
              </a:rPr>
              <a:t>China is </a:t>
            </a:r>
            <a:r>
              <a:rPr lang="en-US" sz="2200" spc="-5" dirty="0">
                <a:latin typeface="Times New Roman"/>
                <a:cs typeface="Times New Roman"/>
              </a:rPr>
              <a:t>superior to</a:t>
            </a:r>
            <a:r>
              <a:rPr lang="en-US" sz="2200" spc="25" dirty="0">
                <a:latin typeface="Times New Roman"/>
                <a:cs typeface="Times New Roman"/>
              </a:rPr>
              <a:t> </a:t>
            </a:r>
            <a:r>
              <a:rPr lang="en-US" sz="2200" spc="-5" dirty="0">
                <a:latin typeface="Times New Roman"/>
                <a:cs typeface="Times New Roman"/>
              </a:rPr>
              <a:t>India.</a:t>
            </a:r>
            <a:endParaRPr sz="2200" dirty="0">
              <a:latin typeface="Times New Roman" pitchFamily="18" charset="0"/>
              <a:cs typeface="Times New Roman" pitchFamily="18" charset="0"/>
            </a:endParaRPr>
          </a:p>
        </p:txBody>
      </p:sp>
      <p:sp>
        <p:nvSpPr>
          <p:cNvPr id="7" name="object 7"/>
          <p:cNvSpPr txBox="1"/>
          <p:nvPr/>
        </p:nvSpPr>
        <p:spPr>
          <a:xfrm>
            <a:off x="1381760" y="4038600"/>
            <a:ext cx="97155" cy="269240"/>
          </a:xfrm>
          <a:prstGeom prst="rect">
            <a:avLst/>
          </a:prstGeom>
        </p:spPr>
        <p:txBody>
          <a:bodyPr vert="horz" wrap="square" lIns="0" tIns="12700" rIns="0" bIns="0" rtlCol="0">
            <a:spAutoFit/>
          </a:bodyPr>
          <a:lstStyle/>
          <a:p>
            <a:pPr marL="12700">
              <a:lnSpc>
                <a:spcPct val="100000"/>
              </a:lnSpc>
              <a:spcBef>
                <a:spcPts val="100"/>
              </a:spcBef>
            </a:pPr>
            <a:r>
              <a:rPr sz="1600" dirty="0">
                <a:latin typeface="Times New Roman"/>
                <a:cs typeface="Times New Roman"/>
              </a:rPr>
              <a:t>•</a:t>
            </a:r>
            <a:endParaRPr sz="1600">
              <a:latin typeface="Times New Roman"/>
              <a:cs typeface="Times New Roman"/>
            </a:endParaRPr>
          </a:p>
        </p:txBody>
      </p:sp>
      <p:sp>
        <p:nvSpPr>
          <p:cNvPr id="9" name="object 9"/>
          <p:cNvSpPr txBox="1"/>
          <p:nvPr/>
        </p:nvSpPr>
        <p:spPr>
          <a:xfrm>
            <a:off x="1381760" y="4968240"/>
            <a:ext cx="97155" cy="269240"/>
          </a:xfrm>
          <a:prstGeom prst="rect">
            <a:avLst/>
          </a:prstGeom>
        </p:spPr>
        <p:txBody>
          <a:bodyPr vert="horz" wrap="square" lIns="0" tIns="12700" rIns="0" bIns="0" rtlCol="0">
            <a:spAutoFit/>
          </a:bodyPr>
          <a:lstStyle/>
          <a:p>
            <a:pPr marL="12700">
              <a:lnSpc>
                <a:spcPct val="100000"/>
              </a:lnSpc>
              <a:spcBef>
                <a:spcPts val="100"/>
              </a:spcBef>
            </a:pPr>
            <a:r>
              <a:rPr sz="1600" dirty="0">
                <a:latin typeface="Times New Roman"/>
                <a:cs typeface="Times New Roman"/>
              </a:rPr>
              <a:t>•</a:t>
            </a:r>
            <a:endParaRPr sz="1600">
              <a:latin typeface="Times New Roman"/>
              <a:cs typeface="Times New Roman"/>
            </a:endParaRPr>
          </a:p>
        </p:txBody>
      </p:sp>
      <p:sp>
        <p:nvSpPr>
          <p:cNvPr id="10" name="object 10"/>
          <p:cNvSpPr txBox="1"/>
          <p:nvPr/>
        </p:nvSpPr>
        <p:spPr>
          <a:xfrm>
            <a:off x="1381760" y="5796279"/>
            <a:ext cx="97155" cy="269240"/>
          </a:xfrm>
          <a:prstGeom prst="rect">
            <a:avLst/>
          </a:prstGeom>
        </p:spPr>
        <p:txBody>
          <a:bodyPr vert="horz" wrap="square" lIns="0" tIns="12700" rIns="0" bIns="0" rtlCol="0">
            <a:spAutoFit/>
          </a:bodyPr>
          <a:lstStyle/>
          <a:p>
            <a:pPr marL="12700">
              <a:lnSpc>
                <a:spcPct val="100000"/>
              </a:lnSpc>
              <a:spcBef>
                <a:spcPts val="100"/>
              </a:spcBef>
            </a:pPr>
            <a:r>
              <a:rPr sz="1600" dirty="0">
                <a:latin typeface="Times New Roman"/>
                <a:cs typeface="Times New Roman"/>
              </a:rPr>
              <a:t>•</a:t>
            </a:r>
            <a:endParaRPr sz="1600">
              <a:latin typeface="Times New Roman"/>
              <a:cs typeface="Times New Roman"/>
            </a:endParaRPr>
          </a:p>
        </p:txBody>
      </p:sp>
      <p:sp>
        <p:nvSpPr>
          <p:cNvPr id="12" name="TextBox 11"/>
          <p:cNvSpPr txBox="1"/>
          <p:nvPr/>
        </p:nvSpPr>
        <p:spPr>
          <a:xfrm>
            <a:off x="0" y="152400"/>
            <a:ext cx="8915400" cy="584775"/>
          </a:xfrm>
          <a:prstGeom prst="rect">
            <a:avLst/>
          </a:prstGeom>
          <a:noFill/>
        </p:spPr>
        <p:txBody>
          <a:bodyPr wrap="square" rtlCol="0">
            <a:spAutoFit/>
          </a:bodyPr>
          <a:lstStyle/>
          <a:p>
            <a:r>
              <a:rPr lang="en-US" sz="3200" spc="-5" dirty="0">
                <a:latin typeface="Algerian" pitchFamily="82" charset="0"/>
                <a:cs typeface="Times New Roman"/>
              </a:rPr>
              <a:t>Evaluation </a:t>
            </a:r>
            <a:r>
              <a:rPr lang="en-US" sz="3200" dirty="0">
                <a:latin typeface="Algerian" pitchFamily="82" charset="0"/>
                <a:cs typeface="Times New Roman"/>
              </a:rPr>
              <a:t>of </a:t>
            </a:r>
            <a:r>
              <a:rPr lang="en-US" sz="3200" spc="-5" dirty="0">
                <a:latin typeface="Algerian" pitchFamily="82" charset="0"/>
                <a:cs typeface="Times New Roman"/>
              </a:rPr>
              <a:t>the New</a:t>
            </a:r>
            <a:r>
              <a:rPr lang="en-US" sz="3200" spc="-95" dirty="0">
                <a:latin typeface="Algerian" pitchFamily="82" charset="0"/>
                <a:cs typeface="Times New Roman"/>
              </a:rPr>
              <a:t> </a:t>
            </a:r>
            <a:r>
              <a:rPr lang="en-US" sz="3200" spc="-5" dirty="0">
                <a:latin typeface="Algerian" pitchFamily="82" charset="0"/>
                <a:cs typeface="Times New Roman"/>
              </a:rPr>
              <a:t>Industrial  Policy</a:t>
            </a:r>
            <a:endParaRPr lang="en-US" sz="3200" dirty="0"/>
          </a:p>
        </p:txBody>
      </p:sp>
    </p:spTree>
  </p:cSld>
  <p:clrMapOvr>
    <a:masterClrMapping/>
  </p:clrMapOvr>
  <p:transition>
    <p:dissolv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8601" y="152400"/>
            <a:ext cx="8915399" cy="505267"/>
          </a:xfrm>
          <a:prstGeom prst="rect">
            <a:avLst/>
          </a:prstGeom>
        </p:spPr>
        <p:txBody>
          <a:bodyPr vert="horz" wrap="square" lIns="0" tIns="12700" rIns="0" bIns="0" rtlCol="0">
            <a:spAutoFit/>
          </a:bodyPr>
          <a:lstStyle/>
          <a:p>
            <a:pPr marL="12700">
              <a:lnSpc>
                <a:spcPct val="100000"/>
              </a:lnSpc>
              <a:spcBef>
                <a:spcPts val="100"/>
              </a:spcBef>
            </a:pPr>
            <a:r>
              <a:rPr sz="3200" dirty="0">
                <a:solidFill>
                  <a:schemeClr val="tx1"/>
                </a:solidFill>
                <a:latin typeface="Algerian" pitchFamily="82" charset="0"/>
                <a:cs typeface="Times New Roman"/>
              </a:rPr>
              <a:t>Evaluation of the New Industrial</a:t>
            </a:r>
            <a:r>
              <a:rPr sz="3200" spc="-75" dirty="0">
                <a:solidFill>
                  <a:schemeClr val="tx1"/>
                </a:solidFill>
                <a:latin typeface="Algerian" pitchFamily="82" charset="0"/>
                <a:cs typeface="Times New Roman"/>
              </a:rPr>
              <a:t> </a:t>
            </a:r>
            <a:r>
              <a:rPr sz="3200" spc="-5" dirty="0">
                <a:solidFill>
                  <a:schemeClr val="tx1"/>
                </a:solidFill>
                <a:latin typeface="Algerian" pitchFamily="82" charset="0"/>
                <a:cs typeface="Times New Roman"/>
              </a:rPr>
              <a:t>Policy</a:t>
            </a:r>
            <a:endParaRPr sz="3200" dirty="0">
              <a:solidFill>
                <a:schemeClr val="tx1"/>
              </a:solidFill>
              <a:latin typeface="Algerian" pitchFamily="82" charset="0"/>
              <a:cs typeface="Times New Roman"/>
            </a:endParaRPr>
          </a:p>
        </p:txBody>
      </p:sp>
      <p:sp>
        <p:nvSpPr>
          <p:cNvPr id="3" name="object 3"/>
          <p:cNvSpPr txBox="1"/>
          <p:nvPr/>
        </p:nvSpPr>
        <p:spPr>
          <a:xfrm>
            <a:off x="0" y="838200"/>
            <a:ext cx="8991600" cy="5552802"/>
          </a:xfrm>
          <a:prstGeom prst="rect">
            <a:avLst/>
          </a:prstGeom>
        </p:spPr>
        <p:txBody>
          <a:bodyPr vert="horz" wrap="square" lIns="0" tIns="12700" rIns="0" bIns="0" rtlCol="0">
            <a:spAutoFit/>
          </a:bodyPr>
          <a:lstStyle/>
          <a:p>
            <a:pPr marL="50800" algn="just">
              <a:spcBef>
                <a:spcPts val="100"/>
              </a:spcBef>
              <a:buFont typeface="Wingdings" pitchFamily="2" charset="2"/>
              <a:buChar char="Ø"/>
            </a:pPr>
            <a:r>
              <a:rPr sz="2400" dirty="0">
                <a:latin typeface="Times New Roman"/>
                <a:cs typeface="Times New Roman"/>
              </a:rPr>
              <a:t>This Policy has been criticized on the following grounds:</a:t>
            </a:r>
            <a:endParaRPr lang="en-IN" sz="2400" dirty="0">
              <a:latin typeface="Times New Roman"/>
              <a:cs typeface="Times New Roman"/>
            </a:endParaRPr>
          </a:p>
          <a:p>
            <a:pPr marL="393700" marR="30480" indent="-342900" algn="just">
              <a:buFont typeface="Wingdings" pitchFamily="2" charset="2"/>
              <a:buChar char="Ø"/>
              <a:tabLst>
                <a:tab pos="393065" algn="l"/>
                <a:tab pos="393700" algn="l"/>
              </a:tabLst>
            </a:pPr>
            <a:r>
              <a:rPr sz="2400" dirty="0">
                <a:latin typeface="Times New Roman"/>
                <a:cs typeface="Times New Roman"/>
              </a:rPr>
              <a:t>It will lead to domination of MNC on the Indian Economy.  </a:t>
            </a:r>
            <a:r>
              <a:rPr sz="2400" dirty="0" err="1">
                <a:latin typeface="Times New Roman"/>
                <a:cs typeface="Times New Roman"/>
              </a:rPr>
              <a:t>Threfrom</a:t>
            </a:r>
            <a:r>
              <a:rPr sz="2400" dirty="0">
                <a:latin typeface="Times New Roman"/>
                <a:cs typeface="Times New Roman"/>
              </a:rPr>
              <a:t> foreign competition due to cheaper imports and  inability to meet the challenge from MNCs due to their weak  economic strength vis-à-vis the MNCs. CII did raise the point  that we have moved away from too much protectionism to  too little protectionism.</a:t>
            </a:r>
          </a:p>
          <a:p>
            <a:pPr marL="393700" marR="58419" indent="-342900" algn="just">
              <a:buFont typeface="Wingdings" pitchFamily="2" charset="2"/>
              <a:buChar char="Ø"/>
              <a:tabLst>
                <a:tab pos="393065" algn="l"/>
                <a:tab pos="393700" algn="l"/>
              </a:tabLst>
            </a:pPr>
            <a:r>
              <a:rPr sz="2400" dirty="0">
                <a:latin typeface="Times New Roman"/>
                <a:cs typeface="Times New Roman"/>
              </a:rPr>
              <a:t>Trade Unions oppose the policy due to fear of unemployment  which may arise due to privatization.</a:t>
            </a:r>
          </a:p>
          <a:p>
            <a:pPr marL="393700" marR="83185" indent="-342900" algn="just">
              <a:buFont typeface="Wingdings" pitchFamily="2" charset="2"/>
              <a:buChar char="Ø"/>
              <a:tabLst>
                <a:tab pos="393065" algn="l"/>
                <a:tab pos="393700" algn="l"/>
              </a:tabLst>
            </a:pPr>
            <a:r>
              <a:rPr sz="2400" dirty="0">
                <a:latin typeface="Times New Roman"/>
                <a:cs typeface="Times New Roman"/>
              </a:rPr>
              <a:t>Distortion in industrial pattern would occur due to slow pace  of investment in few basic and strategic industries. Absence  of a mechanism would slow down the development of  backward</a:t>
            </a:r>
          </a:p>
          <a:p>
            <a:pPr marL="370840" algn="just">
              <a:spcBef>
                <a:spcPts val="20"/>
              </a:spcBef>
            </a:pPr>
            <a:r>
              <a:rPr sz="2400" dirty="0">
                <a:latin typeface="Times New Roman"/>
                <a:cs typeface="Times New Roman"/>
              </a:rPr>
              <a:t>areas.</a:t>
            </a:r>
          </a:p>
          <a:p>
            <a:pPr marL="393700" marR="226060" indent="-342900" algn="just">
              <a:buFont typeface="Wingdings" pitchFamily="2" charset="2"/>
              <a:buChar char="Ø"/>
              <a:tabLst>
                <a:tab pos="393065" algn="l"/>
                <a:tab pos="393700" algn="l"/>
              </a:tabLst>
            </a:pPr>
            <a:r>
              <a:rPr sz="2400" dirty="0">
                <a:latin typeface="Times New Roman"/>
                <a:cs typeface="Times New Roman"/>
              </a:rPr>
              <a:t>Government is silent about tackling the growing industrial</a:t>
            </a:r>
            <a:r>
              <a:rPr sz="2400" baseline="-17857" dirty="0">
                <a:latin typeface="Times New Roman"/>
                <a:cs typeface="Times New Roman"/>
              </a:rPr>
              <a:t>34 </a:t>
            </a:r>
            <a:r>
              <a:rPr sz="2400" dirty="0">
                <a:latin typeface="Times New Roman"/>
                <a:cs typeface="Times New Roman"/>
              </a:rPr>
              <a:t> sickness. The Government has not announced a clear exit  policy for sick units.</a:t>
            </a:r>
          </a:p>
        </p:txBody>
      </p:sp>
    </p:spTree>
  </p:cSld>
  <p:clrMapOvr>
    <a:masterClrMapping/>
  </p:clrMapOvr>
  <p:transition>
    <p:dissolv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19200" y="152400"/>
            <a:ext cx="6805930" cy="505267"/>
          </a:xfrm>
          <a:prstGeom prst="rect">
            <a:avLst/>
          </a:prstGeom>
        </p:spPr>
        <p:txBody>
          <a:bodyPr vert="horz" wrap="square" lIns="0" tIns="12700" rIns="0" bIns="0" rtlCol="0">
            <a:spAutoFit/>
          </a:bodyPr>
          <a:lstStyle/>
          <a:p>
            <a:pPr marL="12700" algn="ctr">
              <a:lnSpc>
                <a:spcPct val="100000"/>
              </a:lnSpc>
              <a:spcBef>
                <a:spcPts val="100"/>
              </a:spcBef>
            </a:pPr>
            <a:r>
              <a:rPr sz="3200" dirty="0">
                <a:solidFill>
                  <a:schemeClr val="tx1"/>
                </a:solidFill>
                <a:latin typeface="Algerian" pitchFamily="82" charset="0"/>
                <a:cs typeface="Times New Roman"/>
              </a:rPr>
              <a:t>Second Generation</a:t>
            </a:r>
            <a:r>
              <a:rPr sz="3200" spc="-100" dirty="0">
                <a:solidFill>
                  <a:schemeClr val="tx1"/>
                </a:solidFill>
                <a:latin typeface="Algerian" pitchFamily="82" charset="0"/>
                <a:cs typeface="Times New Roman"/>
              </a:rPr>
              <a:t> </a:t>
            </a:r>
            <a:r>
              <a:rPr sz="3200" dirty="0">
                <a:solidFill>
                  <a:schemeClr val="tx1"/>
                </a:solidFill>
                <a:latin typeface="Algerian" pitchFamily="82" charset="0"/>
                <a:cs typeface="Times New Roman"/>
              </a:rPr>
              <a:t>Reforms</a:t>
            </a:r>
          </a:p>
        </p:txBody>
      </p:sp>
      <p:sp>
        <p:nvSpPr>
          <p:cNvPr id="3" name="object 3"/>
          <p:cNvSpPr txBox="1"/>
          <p:nvPr/>
        </p:nvSpPr>
        <p:spPr>
          <a:xfrm>
            <a:off x="381000" y="685800"/>
            <a:ext cx="8763000" cy="6013826"/>
          </a:xfrm>
          <a:prstGeom prst="rect">
            <a:avLst/>
          </a:prstGeom>
        </p:spPr>
        <p:txBody>
          <a:bodyPr vert="horz" wrap="square" lIns="0" tIns="12065" rIns="0" bIns="0" rtlCol="0">
            <a:spAutoFit/>
          </a:bodyPr>
          <a:lstStyle/>
          <a:p>
            <a:pPr marL="163195" marR="5080" indent="-151130">
              <a:lnSpc>
                <a:spcPct val="100099"/>
              </a:lnSpc>
              <a:spcBef>
                <a:spcPts val="95"/>
              </a:spcBef>
            </a:pPr>
            <a:r>
              <a:rPr sz="2400" spc="-5" dirty="0">
                <a:latin typeface="Times New Roman"/>
                <a:cs typeface="Times New Roman"/>
              </a:rPr>
              <a:t>The </a:t>
            </a:r>
            <a:r>
              <a:rPr sz="2400" dirty="0">
                <a:latin typeface="Times New Roman"/>
                <a:cs typeface="Times New Roman"/>
              </a:rPr>
              <a:t>1991 </a:t>
            </a:r>
            <a:r>
              <a:rPr sz="2400" spc="-5" dirty="0">
                <a:latin typeface="Times New Roman"/>
                <a:cs typeface="Times New Roman"/>
              </a:rPr>
              <a:t>reforms </a:t>
            </a:r>
            <a:r>
              <a:rPr sz="2400" dirty="0">
                <a:latin typeface="Times New Roman"/>
                <a:cs typeface="Times New Roman"/>
              </a:rPr>
              <a:t>have </a:t>
            </a:r>
            <a:r>
              <a:rPr sz="2400" spc="-5" dirty="0">
                <a:latin typeface="Times New Roman"/>
                <a:cs typeface="Times New Roman"/>
              </a:rPr>
              <a:t>considerably helped in </a:t>
            </a:r>
            <a:r>
              <a:rPr sz="2400" dirty="0">
                <a:latin typeface="Times New Roman"/>
                <a:cs typeface="Times New Roman"/>
              </a:rPr>
              <a:t>improving the  economic growth of the country. Yet much more needs to  be done to </a:t>
            </a:r>
            <a:r>
              <a:rPr sz="2400" spc="-5" dirty="0">
                <a:latin typeface="Times New Roman"/>
                <a:cs typeface="Times New Roman"/>
              </a:rPr>
              <a:t>reap </a:t>
            </a:r>
            <a:r>
              <a:rPr sz="2400" dirty="0">
                <a:latin typeface="Times New Roman"/>
                <a:cs typeface="Times New Roman"/>
              </a:rPr>
              <a:t>the </a:t>
            </a:r>
            <a:r>
              <a:rPr sz="2400" spc="-5" dirty="0">
                <a:latin typeface="Times New Roman"/>
                <a:cs typeface="Times New Roman"/>
              </a:rPr>
              <a:t>full benefits. There is </a:t>
            </a:r>
            <a:r>
              <a:rPr sz="2400" dirty="0">
                <a:latin typeface="Times New Roman"/>
                <a:cs typeface="Times New Roman"/>
              </a:rPr>
              <a:t>a </a:t>
            </a:r>
            <a:r>
              <a:rPr sz="2400" spc="-5" dirty="0">
                <a:latin typeface="Times New Roman"/>
                <a:cs typeface="Times New Roman"/>
              </a:rPr>
              <a:t>need for </a:t>
            </a:r>
            <a:r>
              <a:rPr sz="2400" dirty="0">
                <a:latin typeface="Times New Roman"/>
                <a:cs typeface="Times New Roman"/>
              </a:rPr>
              <a:t>Second  </a:t>
            </a:r>
            <a:r>
              <a:rPr sz="2400" spc="-5" dirty="0">
                <a:latin typeface="Times New Roman"/>
                <a:cs typeface="Times New Roman"/>
              </a:rPr>
              <a:t>Generation</a:t>
            </a:r>
            <a:r>
              <a:rPr sz="2400" dirty="0">
                <a:latin typeface="Times New Roman"/>
                <a:cs typeface="Times New Roman"/>
              </a:rPr>
              <a:t> </a:t>
            </a:r>
            <a:r>
              <a:rPr sz="2400" spc="-5" dirty="0">
                <a:latin typeface="Times New Roman"/>
                <a:cs typeface="Times New Roman"/>
              </a:rPr>
              <a:t>Reforms:</a:t>
            </a:r>
            <a:endParaRPr sz="2400" dirty="0">
              <a:latin typeface="Times New Roman"/>
              <a:cs typeface="Times New Roman"/>
            </a:endParaRPr>
          </a:p>
          <a:p>
            <a:pPr marL="461963" indent="-449263">
              <a:lnSpc>
                <a:spcPct val="100000"/>
              </a:lnSpc>
              <a:spcBef>
                <a:spcPts val="490"/>
              </a:spcBef>
            </a:pPr>
            <a:r>
              <a:rPr sz="2400" dirty="0">
                <a:latin typeface="Times New Roman"/>
                <a:cs typeface="Times New Roman"/>
              </a:rPr>
              <a:t>A. </a:t>
            </a:r>
            <a:r>
              <a:rPr sz="2400" b="1" spc="-5" dirty="0">
                <a:uFill>
                  <a:solidFill>
                    <a:srgbClr val="4D8503"/>
                  </a:solidFill>
                </a:uFill>
                <a:latin typeface="Times New Roman"/>
                <a:cs typeface="Times New Roman"/>
              </a:rPr>
              <a:t>Exploiting </a:t>
            </a:r>
            <a:r>
              <a:rPr sz="2400" b="1" dirty="0">
                <a:uFill>
                  <a:solidFill>
                    <a:srgbClr val="4D8503"/>
                  </a:solidFill>
                </a:uFill>
                <a:latin typeface="Times New Roman"/>
                <a:cs typeface="Times New Roman"/>
              </a:rPr>
              <a:t>the Knowledge based Global</a:t>
            </a:r>
            <a:r>
              <a:rPr sz="2400" b="1" spc="5" dirty="0">
                <a:uFill>
                  <a:solidFill>
                    <a:srgbClr val="4D8503"/>
                  </a:solidFill>
                </a:uFill>
                <a:latin typeface="Times New Roman"/>
                <a:cs typeface="Times New Roman"/>
              </a:rPr>
              <a:t> </a:t>
            </a:r>
            <a:r>
              <a:rPr sz="2400" b="1" spc="10" dirty="0">
                <a:uFill>
                  <a:solidFill>
                    <a:srgbClr val="4D8503"/>
                  </a:solidFill>
                </a:uFill>
                <a:latin typeface="Times New Roman"/>
                <a:cs typeface="Times New Roman"/>
              </a:rPr>
              <a:t>Economy</a:t>
            </a:r>
            <a:r>
              <a:rPr sz="2400" b="1" spc="10" dirty="0">
                <a:latin typeface="Times New Roman"/>
                <a:cs typeface="Times New Roman"/>
              </a:rPr>
              <a:t>:</a:t>
            </a:r>
            <a:endParaRPr lang="en-US" sz="2400" b="1" spc="10" dirty="0">
              <a:latin typeface="Times New Roman"/>
              <a:cs typeface="Times New Roman"/>
            </a:endParaRPr>
          </a:p>
          <a:p>
            <a:pPr marL="461963" marR="37465" indent="-449263">
              <a:lnSpc>
                <a:spcPct val="100000"/>
              </a:lnSpc>
              <a:spcBef>
                <a:spcPts val="100"/>
              </a:spcBef>
              <a:buFont typeface="Wingdings" pitchFamily="2" charset="2"/>
              <a:buChar char="Ø"/>
              <a:tabLst>
                <a:tab pos="297815" algn="l"/>
                <a:tab pos="298450" algn="l"/>
              </a:tabLst>
            </a:pPr>
            <a:r>
              <a:rPr lang="en-US" sz="2400" spc="-5" dirty="0">
                <a:latin typeface="Times New Roman"/>
                <a:cs typeface="Times New Roman"/>
              </a:rPr>
              <a:t>Revolutionizing </a:t>
            </a:r>
            <a:r>
              <a:rPr lang="en-US" sz="2400" dirty="0">
                <a:latin typeface="Times New Roman"/>
                <a:cs typeface="Times New Roman"/>
              </a:rPr>
              <a:t>the telecom </a:t>
            </a:r>
            <a:r>
              <a:rPr lang="en-US" sz="2400" spc="-5" dirty="0">
                <a:latin typeface="Times New Roman"/>
                <a:cs typeface="Times New Roman"/>
              </a:rPr>
              <a:t>sector </a:t>
            </a:r>
            <a:r>
              <a:rPr lang="en-US" sz="2400" dirty="0">
                <a:latin typeface="Times New Roman"/>
                <a:cs typeface="Times New Roman"/>
              </a:rPr>
              <a:t>to </a:t>
            </a:r>
            <a:r>
              <a:rPr lang="en-US" sz="2400" spc="-5" dirty="0">
                <a:latin typeface="Times New Roman"/>
                <a:cs typeface="Times New Roman"/>
              </a:rPr>
              <a:t>help </a:t>
            </a:r>
            <a:r>
              <a:rPr lang="en-US" sz="2400" dirty="0">
                <a:latin typeface="Times New Roman"/>
                <a:cs typeface="Times New Roman"/>
              </a:rPr>
              <a:t>to </a:t>
            </a:r>
            <a:r>
              <a:rPr lang="en-US" sz="2400" spc="-5" dirty="0">
                <a:latin typeface="Times New Roman"/>
                <a:cs typeface="Times New Roman"/>
              </a:rPr>
              <a:t>integrate India’s  </a:t>
            </a:r>
            <a:r>
              <a:rPr lang="en-US" sz="2400" spc="-10" dirty="0">
                <a:latin typeface="Times New Roman"/>
                <a:cs typeface="Times New Roman"/>
              </a:rPr>
              <a:t>economy </a:t>
            </a:r>
            <a:r>
              <a:rPr lang="en-US" sz="2400" spc="-5" dirty="0">
                <a:latin typeface="Times New Roman"/>
                <a:cs typeface="Times New Roman"/>
              </a:rPr>
              <a:t>into the </a:t>
            </a:r>
            <a:r>
              <a:rPr lang="en-US" sz="2400" dirty="0">
                <a:latin typeface="Times New Roman"/>
                <a:cs typeface="Times New Roman"/>
              </a:rPr>
              <a:t>world</a:t>
            </a:r>
            <a:r>
              <a:rPr lang="en-US" sz="2400" spc="35" dirty="0">
                <a:latin typeface="Times New Roman"/>
                <a:cs typeface="Times New Roman"/>
              </a:rPr>
              <a:t> </a:t>
            </a:r>
            <a:r>
              <a:rPr lang="en-US" sz="2400" spc="-10" dirty="0">
                <a:latin typeface="Times New Roman"/>
                <a:cs typeface="Times New Roman"/>
              </a:rPr>
              <a:t>economy.</a:t>
            </a:r>
            <a:endParaRPr lang="en-US" sz="2400" dirty="0">
              <a:latin typeface="Times New Roman"/>
              <a:cs typeface="Times New Roman"/>
            </a:endParaRPr>
          </a:p>
          <a:p>
            <a:pPr marL="461963" indent="-449263">
              <a:lnSpc>
                <a:spcPct val="100000"/>
              </a:lnSpc>
              <a:spcBef>
                <a:spcPts val="450"/>
              </a:spcBef>
              <a:buFont typeface="Wingdings" pitchFamily="2" charset="2"/>
              <a:buChar char="Ø"/>
            </a:pPr>
            <a:r>
              <a:rPr lang="en-US" sz="2400" spc="-5" dirty="0">
                <a:latin typeface="Times New Roman"/>
                <a:cs typeface="Times New Roman"/>
              </a:rPr>
              <a:t>Build institutes </a:t>
            </a:r>
            <a:r>
              <a:rPr lang="en-US" sz="2400" dirty="0">
                <a:latin typeface="Times New Roman"/>
                <a:cs typeface="Times New Roman"/>
              </a:rPr>
              <a:t>for </a:t>
            </a:r>
            <a:r>
              <a:rPr lang="en-US" sz="2400" spc="-5" dirty="0">
                <a:latin typeface="Times New Roman"/>
                <a:cs typeface="Times New Roman"/>
              </a:rPr>
              <a:t>higher education</a:t>
            </a:r>
            <a:r>
              <a:rPr lang="en-US" sz="2400" spc="20" dirty="0">
                <a:latin typeface="Times New Roman"/>
                <a:cs typeface="Times New Roman"/>
              </a:rPr>
              <a:t> </a:t>
            </a:r>
            <a:r>
              <a:rPr lang="en-US" sz="2400" dirty="0">
                <a:latin typeface="Times New Roman"/>
                <a:cs typeface="Times New Roman"/>
              </a:rPr>
              <a:t>.</a:t>
            </a:r>
          </a:p>
          <a:p>
            <a:pPr marL="461963" marR="5080" indent="-449263">
              <a:lnSpc>
                <a:spcPct val="100000"/>
              </a:lnSpc>
              <a:spcBef>
                <a:spcPts val="450"/>
              </a:spcBef>
              <a:buFont typeface="Wingdings" pitchFamily="2" charset="2"/>
              <a:buChar char="Ø"/>
            </a:pPr>
            <a:r>
              <a:rPr lang="en-US" sz="2400" dirty="0">
                <a:latin typeface="Times New Roman"/>
                <a:cs typeface="Times New Roman"/>
              </a:rPr>
              <a:t>A </a:t>
            </a:r>
            <a:r>
              <a:rPr lang="en-US" sz="2400" spc="-5" dirty="0">
                <a:latin typeface="Times New Roman"/>
                <a:cs typeface="Times New Roman"/>
              </a:rPr>
              <a:t>system </a:t>
            </a:r>
            <a:r>
              <a:rPr lang="en-US" sz="2400" dirty="0">
                <a:latin typeface="Times New Roman"/>
                <a:cs typeface="Times New Roman"/>
              </a:rPr>
              <a:t>of </a:t>
            </a:r>
            <a:r>
              <a:rPr lang="en-US" sz="2400" spc="-5" dirty="0">
                <a:latin typeface="Times New Roman"/>
                <a:cs typeface="Times New Roman"/>
              </a:rPr>
              <a:t>intellectual property rights </a:t>
            </a:r>
            <a:r>
              <a:rPr lang="en-US" sz="2400" dirty="0">
                <a:latin typeface="Times New Roman"/>
                <a:cs typeface="Times New Roman"/>
              </a:rPr>
              <a:t>to reward </a:t>
            </a:r>
            <a:r>
              <a:rPr lang="en-US" sz="2400" spc="-5" dirty="0">
                <a:latin typeface="Times New Roman"/>
                <a:cs typeface="Times New Roman"/>
              </a:rPr>
              <a:t>innovations  adequately.</a:t>
            </a:r>
            <a:endParaRPr lang="en-US" sz="2400" dirty="0">
              <a:latin typeface="Times New Roman"/>
              <a:cs typeface="Times New Roman"/>
            </a:endParaRPr>
          </a:p>
          <a:p>
            <a:pPr marL="461963" marR="5080" indent="-449263">
              <a:lnSpc>
                <a:spcPct val="100000"/>
              </a:lnSpc>
              <a:spcBef>
                <a:spcPts val="450"/>
              </a:spcBef>
              <a:buFont typeface="Wingdings" pitchFamily="2" charset="2"/>
              <a:buChar char="Ø"/>
            </a:pPr>
            <a:r>
              <a:rPr lang="en-US" sz="2400" spc="-5" dirty="0">
                <a:latin typeface="Times New Roman"/>
                <a:cs typeface="Times New Roman"/>
              </a:rPr>
              <a:t>Venture capital funds </a:t>
            </a:r>
            <a:r>
              <a:rPr lang="en-US" sz="2400" dirty="0">
                <a:latin typeface="Times New Roman"/>
                <a:cs typeface="Times New Roman"/>
              </a:rPr>
              <a:t>to </a:t>
            </a:r>
            <a:r>
              <a:rPr lang="en-US" sz="2400" spc="-5" dirty="0">
                <a:latin typeface="Times New Roman"/>
                <a:cs typeface="Times New Roman"/>
              </a:rPr>
              <a:t>finance risk projects </a:t>
            </a:r>
            <a:r>
              <a:rPr lang="en-US" sz="2400" dirty="0">
                <a:latin typeface="Times New Roman"/>
                <a:cs typeface="Times New Roman"/>
              </a:rPr>
              <a:t>of </a:t>
            </a:r>
            <a:r>
              <a:rPr lang="en-US" sz="2400" spc="-5" dirty="0">
                <a:latin typeface="Times New Roman"/>
                <a:cs typeface="Times New Roman"/>
              </a:rPr>
              <a:t>the knowledge   based</a:t>
            </a:r>
            <a:r>
              <a:rPr lang="en-US" sz="2400" spc="10" dirty="0">
                <a:latin typeface="Times New Roman"/>
                <a:cs typeface="Times New Roman"/>
              </a:rPr>
              <a:t> </a:t>
            </a:r>
            <a:r>
              <a:rPr lang="en-US" sz="2400" spc="-10" dirty="0">
                <a:latin typeface="Times New Roman"/>
                <a:cs typeface="Times New Roman"/>
              </a:rPr>
              <a:t>economy.</a:t>
            </a:r>
          </a:p>
          <a:p>
            <a:pPr marL="461963" marR="995044" indent="-449263">
              <a:lnSpc>
                <a:spcPct val="100000"/>
              </a:lnSpc>
              <a:spcBef>
                <a:spcPts val="450"/>
              </a:spcBef>
            </a:pPr>
            <a:r>
              <a:rPr lang="en-US" sz="2400" b="1" spc="-5" dirty="0">
                <a:latin typeface="Times New Roman"/>
                <a:cs typeface="Times New Roman"/>
              </a:rPr>
              <a:t>B. </a:t>
            </a:r>
            <a:r>
              <a:rPr lang="en-US" sz="2400" b="1" u="sng" spc="-5" dirty="0">
                <a:uFill>
                  <a:solidFill>
                    <a:srgbClr val="4D8503"/>
                  </a:solidFill>
                </a:uFill>
                <a:latin typeface="Times New Roman"/>
                <a:cs typeface="Times New Roman"/>
              </a:rPr>
              <a:t>Growing </a:t>
            </a:r>
            <a:r>
              <a:rPr lang="en-US" sz="2400" b="1" u="sng" spc="-10" dirty="0">
                <a:uFill>
                  <a:solidFill>
                    <a:srgbClr val="4D8503"/>
                  </a:solidFill>
                </a:uFill>
                <a:latin typeface="Times New Roman"/>
                <a:cs typeface="Times New Roman"/>
              </a:rPr>
              <a:t>Indian </a:t>
            </a:r>
            <a:r>
              <a:rPr lang="en-US" sz="2400" b="1" u="sng" spc="-5" dirty="0">
                <a:uFill>
                  <a:solidFill>
                    <a:srgbClr val="4D8503"/>
                  </a:solidFill>
                </a:uFill>
                <a:latin typeface="Times New Roman"/>
                <a:cs typeface="Times New Roman"/>
              </a:rPr>
              <a:t>Transnational</a:t>
            </a:r>
            <a:r>
              <a:rPr lang="en-US" sz="2400" b="1" u="sng" spc="45" dirty="0">
                <a:uFill>
                  <a:solidFill>
                    <a:srgbClr val="4D8503"/>
                  </a:solidFill>
                </a:uFill>
                <a:latin typeface="Times New Roman"/>
                <a:cs typeface="Times New Roman"/>
              </a:rPr>
              <a:t> </a:t>
            </a:r>
            <a:r>
              <a:rPr lang="en-US" sz="2400" b="1" u="sng" spc="-5" dirty="0">
                <a:uFill>
                  <a:solidFill>
                    <a:srgbClr val="4D8503"/>
                  </a:solidFill>
                </a:uFill>
                <a:latin typeface="Times New Roman"/>
                <a:cs typeface="Times New Roman"/>
              </a:rPr>
              <a:t>Corporations:</a:t>
            </a:r>
            <a:endParaRPr lang="en-US" sz="2400" b="1" dirty="0">
              <a:latin typeface="Times New Roman"/>
              <a:cs typeface="Times New Roman"/>
            </a:endParaRPr>
          </a:p>
          <a:p>
            <a:pPr marL="461963" marR="5080" indent="-449263">
              <a:lnSpc>
                <a:spcPct val="100000"/>
              </a:lnSpc>
              <a:spcBef>
                <a:spcPts val="450"/>
              </a:spcBef>
              <a:buFont typeface="Wingdings" pitchFamily="2" charset="2"/>
              <a:buChar char="Ø"/>
              <a:tabLst>
                <a:tab pos="297815" algn="l"/>
                <a:tab pos="298450" algn="l"/>
              </a:tabLst>
            </a:pPr>
            <a:r>
              <a:rPr lang="en-US" sz="2400" spc="-10" dirty="0">
                <a:latin typeface="Times New Roman"/>
                <a:cs typeface="Times New Roman"/>
              </a:rPr>
              <a:t>Indian </a:t>
            </a:r>
            <a:r>
              <a:rPr lang="en-US" sz="2400" spc="-5" dirty="0">
                <a:latin typeface="Times New Roman"/>
                <a:cs typeface="Times New Roman"/>
              </a:rPr>
              <a:t>firms </a:t>
            </a:r>
            <a:r>
              <a:rPr lang="en-US" sz="2400" dirty="0">
                <a:latin typeface="Times New Roman"/>
                <a:cs typeface="Times New Roman"/>
              </a:rPr>
              <a:t>to </a:t>
            </a:r>
            <a:r>
              <a:rPr lang="en-US" sz="2400" spc="-5" dirty="0">
                <a:latin typeface="Times New Roman"/>
                <a:cs typeface="Times New Roman"/>
              </a:rPr>
              <a:t>enjoy </a:t>
            </a:r>
            <a:r>
              <a:rPr lang="en-US" sz="2400" dirty="0">
                <a:latin typeface="Times New Roman"/>
                <a:cs typeface="Times New Roman"/>
              </a:rPr>
              <a:t>flexibility </a:t>
            </a:r>
            <a:r>
              <a:rPr lang="en-US" sz="2400" spc="-5" dirty="0">
                <a:latin typeface="Times New Roman"/>
                <a:cs typeface="Times New Roman"/>
              </a:rPr>
              <a:t>in </a:t>
            </a:r>
            <a:r>
              <a:rPr lang="en-US" sz="2400" dirty="0">
                <a:latin typeface="Times New Roman"/>
                <a:cs typeface="Times New Roman"/>
              </a:rPr>
              <a:t>entry </a:t>
            </a:r>
            <a:r>
              <a:rPr lang="en-US" sz="2400" spc="-5" dirty="0">
                <a:latin typeface="Times New Roman"/>
                <a:cs typeface="Times New Roman"/>
              </a:rPr>
              <a:t>and </a:t>
            </a:r>
            <a:r>
              <a:rPr lang="en-US" sz="2400" dirty="0">
                <a:latin typeface="Times New Roman"/>
                <a:cs typeface="Times New Roman"/>
              </a:rPr>
              <a:t>exit. </a:t>
            </a:r>
            <a:r>
              <a:rPr lang="en-US" sz="2400" spc="-5" dirty="0">
                <a:latin typeface="Times New Roman"/>
                <a:cs typeface="Times New Roman"/>
              </a:rPr>
              <a:t>Freedom </a:t>
            </a:r>
            <a:r>
              <a:rPr lang="en-US" sz="2400" dirty="0">
                <a:latin typeface="Times New Roman"/>
                <a:cs typeface="Times New Roman"/>
              </a:rPr>
              <a:t>to  </a:t>
            </a:r>
            <a:r>
              <a:rPr lang="en-US" sz="2400" spc="-5" dirty="0">
                <a:latin typeface="Times New Roman"/>
                <a:cs typeface="Times New Roman"/>
              </a:rPr>
              <a:t>diversify </a:t>
            </a:r>
            <a:r>
              <a:rPr lang="en-US" sz="2400" dirty="0">
                <a:latin typeface="Times New Roman"/>
                <a:cs typeface="Times New Roman"/>
              </a:rPr>
              <a:t>and </a:t>
            </a:r>
            <a:r>
              <a:rPr lang="en-US" sz="2400" spc="-5" dirty="0">
                <a:latin typeface="Times New Roman"/>
                <a:cs typeface="Times New Roman"/>
              </a:rPr>
              <a:t>close </a:t>
            </a:r>
            <a:r>
              <a:rPr lang="en-US" sz="2400" dirty="0">
                <a:latin typeface="Times New Roman"/>
                <a:cs typeface="Times New Roman"/>
              </a:rPr>
              <a:t>down </a:t>
            </a:r>
            <a:r>
              <a:rPr lang="en-US" sz="2400" spc="-10" dirty="0">
                <a:latin typeface="Times New Roman"/>
                <a:cs typeface="Times New Roman"/>
              </a:rPr>
              <a:t>unsuccessful</a:t>
            </a:r>
            <a:r>
              <a:rPr lang="en-US" sz="2400" spc="35" dirty="0">
                <a:latin typeface="Times New Roman"/>
                <a:cs typeface="Times New Roman"/>
              </a:rPr>
              <a:t> </a:t>
            </a:r>
            <a:r>
              <a:rPr lang="en-US" sz="2400" spc="-10" dirty="0">
                <a:latin typeface="Times New Roman"/>
                <a:cs typeface="Times New Roman"/>
              </a:rPr>
              <a:t>units.</a:t>
            </a:r>
            <a:endParaRPr lang="en-US" sz="2400" dirty="0">
              <a:latin typeface="Times New Roman"/>
              <a:cs typeface="Times New Roman"/>
            </a:endParaRPr>
          </a:p>
          <a:p>
            <a:pPr marL="461963" indent="-449263">
              <a:lnSpc>
                <a:spcPct val="100000"/>
              </a:lnSpc>
              <a:spcBef>
                <a:spcPts val="450"/>
              </a:spcBef>
              <a:buFont typeface="Wingdings" pitchFamily="2" charset="2"/>
              <a:buChar char="Ø"/>
              <a:tabLst>
                <a:tab pos="297815" algn="l"/>
                <a:tab pos="298450" algn="l"/>
              </a:tabLst>
            </a:pPr>
            <a:r>
              <a:rPr lang="en-US" sz="2400" spc="-5" dirty="0">
                <a:latin typeface="Times New Roman"/>
                <a:cs typeface="Times New Roman"/>
              </a:rPr>
              <a:t>Liberalize and </a:t>
            </a:r>
            <a:r>
              <a:rPr lang="en-US" sz="2400" spc="-10" dirty="0">
                <a:latin typeface="Times New Roman"/>
                <a:cs typeface="Times New Roman"/>
              </a:rPr>
              <a:t>move </a:t>
            </a:r>
            <a:r>
              <a:rPr lang="en-US" sz="2400" dirty="0">
                <a:latin typeface="Times New Roman"/>
                <a:cs typeface="Times New Roman"/>
              </a:rPr>
              <a:t>towards </a:t>
            </a:r>
            <a:r>
              <a:rPr lang="en-US" sz="2400" spc="-5" dirty="0">
                <a:latin typeface="Times New Roman"/>
                <a:cs typeface="Times New Roman"/>
              </a:rPr>
              <a:t>capital account</a:t>
            </a:r>
            <a:r>
              <a:rPr lang="en-US" sz="2400" spc="65" dirty="0">
                <a:latin typeface="Times New Roman"/>
                <a:cs typeface="Times New Roman"/>
              </a:rPr>
              <a:t> </a:t>
            </a:r>
            <a:r>
              <a:rPr lang="en-US" sz="2400" spc="-5" dirty="0">
                <a:latin typeface="Times New Roman"/>
                <a:cs typeface="Times New Roman"/>
              </a:rPr>
              <a:t>convertibility.</a:t>
            </a:r>
            <a:endParaRPr sz="2400" dirty="0">
              <a:latin typeface="Times New Roman"/>
              <a:cs typeface="Times New Roman"/>
            </a:endParaRPr>
          </a:p>
        </p:txBody>
      </p:sp>
    </p:spTree>
  </p:cSld>
  <p:clrMapOvr>
    <a:masterClrMapping/>
  </p:clrMapOvr>
  <p:transition>
    <p:dissolv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16050" y="237683"/>
            <a:ext cx="6762115" cy="505267"/>
          </a:xfrm>
          <a:prstGeom prst="rect">
            <a:avLst/>
          </a:prstGeom>
        </p:spPr>
        <p:txBody>
          <a:bodyPr vert="horz" wrap="square" lIns="0" tIns="12700" rIns="0" bIns="0" rtlCol="0">
            <a:spAutoFit/>
          </a:bodyPr>
          <a:lstStyle/>
          <a:p>
            <a:pPr marL="12700">
              <a:lnSpc>
                <a:spcPct val="100000"/>
              </a:lnSpc>
              <a:spcBef>
                <a:spcPts val="100"/>
              </a:spcBef>
              <a:tabLst>
                <a:tab pos="1859280" algn="l"/>
              </a:tabLst>
            </a:pPr>
            <a:r>
              <a:rPr sz="3200" spc="-5" dirty="0">
                <a:solidFill>
                  <a:schemeClr val="tx1"/>
                </a:solidFill>
                <a:latin typeface="Algerian" pitchFamily="82" charset="0"/>
                <a:cs typeface="Times New Roman"/>
              </a:rPr>
              <a:t>Second	Generation</a:t>
            </a:r>
            <a:r>
              <a:rPr sz="3200" spc="-45" dirty="0">
                <a:solidFill>
                  <a:schemeClr val="tx1"/>
                </a:solidFill>
                <a:latin typeface="Algerian" pitchFamily="82" charset="0"/>
                <a:cs typeface="Times New Roman"/>
              </a:rPr>
              <a:t> </a:t>
            </a:r>
            <a:r>
              <a:rPr sz="3200" spc="-5" dirty="0">
                <a:solidFill>
                  <a:schemeClr val="tx1"/>
                </a:solidFill>
                <a:latin typeface="Algerian" pitchFamily="82" charset="0"/>
                <a:cs typeface="Times New Roman"/>
              </a:rPr>
              <a:t>Reforms</a:t>
            </a:r>
          </a:p>
        </p:txBody>
      </p:sp>
      <p:sp>
        <p:nvSpPr>
          <p:cNvPr id="3" name="object 3"/>
          <p:cNvSpPr txBox="1"/>
          <p:nvPr/>
        </p:nvSpPr>
        <p:spPr>
          <a:xfrm>
            <a:off x="228600" y="685800"/>
            <a:ext cx="8915400" cy="5872120"/>
          </a:xfrm>
          <a:prstGeom prst="rect">
            <a:avLst/>
          </a:prstGeom>
        </p:spPr>
        <p:txBody>
          <a:bodyPr vert="horz" wrap="square" lIns="0" tIns="41910" rIns="0" bIns="0" rtlCol="0">
            <a:spAutoFit/>
          </a:bodyPr>
          <a:lstStyle/>
          <a:p>
            <a:pPr marL="461963" indent="-461963">
              <a:lnSpc>
                <a:spcPct val="100000"/>
              </a:lnSpc>
              <a:spcBef>
                <a:spcPts val="330"/>
              </a:spcBef>
            </a:pPr>
            <a:r>
              <a:rPr sz="2400" dirty="0">
                <a:latin typeface="Times New Roman"/>
                <a:cs typeface="Times New Roman"/>
              </a:rPr>
              <a:t>C. </a:t>
            </a:r>
            <a:r>
              <a:rPr sz="2400" dirty="0">
                <a:uFill>
                  <a:solidFill>
                    <a:srgbClr val="4D8503"/>
                  </a:solidFill>
                </a:uFill>
                <a:latin typeface="Times New Roman"/>
                <a:cs typeface="Times New Roman"/>
              </a:rPr>
              <a:t>High Growth of Agriculture</a:t>
            </a:r>
            <a:r>
              <a:rPr sz="2400" dirty="0">
                <a:latin typeface="Times New Roman"/>
                <a:cs typeface="Times New Roman"/>
              </a:rPr>
              <a:t>:</a:t>
            </a:r>
          </a:p>
          <a:p>
            <a:pPr marL="461963" marR="5080" indent="-236538">
              <a:lnSpc>
                <a:spcPts val="1939"/>
              </a:lnSpc>
              <a:spcBef>
                <a:spcPts val="475"/>
              </a:spcBef>
              <a:buFont typeface="Wingdings" pitchFamily="2" charset="2"/>
              <a:buChar char="Ø"/>
              <a:tabLst>
                <a:tab pos="306705" algn="l"/>
                <a:tab pos="307340" algn="l"/>
              </a:tabLst>
            </a:pPr>
            <a:r>
              <a:rPr sz="2400" dirty="0">
                <a:latin typeface="Times New Roman"/>
                <a:cs typeface="Times New Roman"/>
              </a:rPr>
              <a:t>State to ensure that adequate investments are made in irrigation,  agricultural research,infrastructure and agricultural input.</a:t>
            </a:r>
          </a:p>
          <a:p>
            <a:pPr marL="461963" indent="-407988">
              <a:lnSpc>
                <a:spcPct val="100000"/>
              </a:lnSpc>
              <a:spcBef>
                <a:spcPts val="234"/>
              </a:spcBef>
            </a:pPr>
            <a:r>
              <a:rPr sz="2400" dirty="0">
                <a:latin typeface="Times New Roman"/>
                <a:cs typeface="Times New Roman"/>
              </a:rPr>
              <a:t>D. </a:t>
            </a:r>
            <a:r>
              <a:rPr sz="2400" dirty="0">
                <a:uFill>
                  <a:solidFill>
                    <a:srgbClr val="4D8503"/>
                  </a:solidFill>
                </a:uFill>
                <a:latin typeface="Times New Roman"/>
                <a:cs typeface="Times New Roman"/>
              </a:rPr>
              <a:t>Empowering the Poor:</a:t>
            </a:r>
            <a:endParaRPr lang="en-US" sz="2400" dirty="0">
              <a:uFill>
                <a:solidFill>
                  <a:srgbClr val="4D8503"/>
                </a:solidFill>
              </a:uFill>
              <a:latin typeface="Times New Roman"/>
              <a:cs typeface="Times New Roman"/>
            </a:endParaRPr>
          </a:p>
          <a:p>
            <a:pPr marL="461963" indent="-236538">
              <a:spcBef>
                <a:spcPts val="234"/>
              </a:spcBef>
              <a:buFont typeface="Wingdings" pitchFamily="2" charset="2"/>
              <a:buChar char="Ø"/>
            </a:pPr>
            <a:r>
              <a:rPr lang="en-US" sz="2400" spc="-5" dirty="0">
                <a:latin typeface="Times New Roman"/>
                <a:cs typeface="Times New Roman"/>
              </a:rPr>
              <a:t>Integrate </a:t>
            </a:r>
            <a:r>
              <a:rPr lang="en-US" sz="2400" dirty="0">
                <a:latin typeface="Times New Roman"/>
                <a:cs typeface="Times New Roman"/>
              </a:rPr>
              <a:t>and </a:t>
            </a:r>
            <a:r>
              <a:rPr lang="en-US" sz="2400" spc="-5" dirty="0">
                <a:latin typeface="Times New Roman"/>
                <a:cs typeface="Times New Roman"/>
              </a:rPr>
              <a:t>consolidate anti poverty </a:t>
            </a:r>
            <a:r>
              <a:rPr lang="en-US" sz="2400" spc="-10" dirty="0">
                <a:latin typeface="Times New Roman"/>
                <a:cs typeface="Times New Roman"/>
              </a:rPr>
              <a:t>measures.  </a:t>
            </a:r>
            <a:r>
              <a:rPr lang="en-US" sz="2400" spc="-5" dirty="0">
                <a:latin typeface="Times New Roman"/>
                <a:cs typeface="Times New Roman"/>
              </a:rPr>
              <a:t>Set </a:t>
            </a:r>
            <a:r>
              <a:rPr lang="en-US" sz="2400" spc="-10" dirty="0">
                <a:latin typeface="Times New Roman"/>
                <a:cs typeface="Times New Roman"/>
              </a:rPr>
              <a:t>up </a:t>
            </a:r>
            <a:r>
              <a:rPr lang="en-US" sz="2400" dirty="0">
                <a:latin typeface="Times New Roman"/>
                <a:cs typeface="Times New Roman"/>
              </a:rPr>
              <a:t>a </a:t>
            </a:r>
            <a:r>
              <a:rPr lang="en-US" sz="2400" spc="-5" dirty="0">
                <a:latin typeface="Times New Roman"/>
                <a:cs typeface="Times New Roman"/>
              </a:rPr>
              <a:t>system </a:t>
            </a:r>
            <a:r>
              <a:rPr lang="en-US" sz="2400" dirty="0">
                <a:latin typeface="Times New Roman"/>
                <a:cs typeface="Times New Roman"/>
              </a:rPr>
              <a:t>for old age</a:t>
            </a:r>
            <a:r>
              <a:rPr lang="en-US" sz="2400" spc="10" dirty="0">
                <a:latin typeface="Times New Roman"/>
                <a:cs typeface="Times New Roman"/>
              </a:rPr>
              <a:t> </a:t>
            </a:r>
            <a:r>
              <a:rPr lang="en-US" sz="2400" spc="-5" dirty="0">
                <a:latin typeface="Times New Roman"/>
                <a:cs typeface="Times New Roman"/>
              </a:rPr>
              <a:t>security.</a:t>
            </a:r>
          </a:p>
          <a:p>
            <a:pPr marL="461963" indent="-461963">
              <a:spcBef>
                <a:spcPts val="234"/>
              </a:spcBef>
            </a:pPr>
            <a:r>
              <a:rPr lang="en-US" sz="2400" spc="-5" dirty="0">
                <a:latin typeface="Times New Roman"/>
                <a:cs typeface="Times New Roman"/>
              </a:rPr>
              <a:t>E. </a:t>
            </a:r>
            <a:r>
              <a:rPr lang="en-US" sz="2400" spc="-10" dirty="0">
                <a:uFill>
                  <a:solidFill>
                    <a:srgbClr val="4D8503"/>
                  </a:solidFill>
                </a:uFill>
                <a:latin typeface="Times New Roman"/>
                <a:cs typeface="Times New Roman"/>
              </a:rPr>
              <a:t>Human</a:t>
            </a:r>
            <a:r>
              <a:rPr lang="en-US" sz="2400" spc="-15" dirty="0">
                <a:uFill>
                  <a:solidFill>
                    <a:srgbClr val="4D8503"/>
                  </a:solidFill>
                </a:uFill>
                <a:latin typeface="Times New Roman"/>
                <a:cs typeface="Times New Roman"/>
              </a:rPr>
              <a:t> </a:t>
            </a:r>
            <a:r>
              <a:rPr lang="en-US" sz="2400" spc="-10" dirty="0">
                <a:uFill>
                  <a:solidFill>
                    <a:srgbClr val="4D8503"/>
                  </a:solidFill>
                </a:uFill>
                <a:latin typeface="Times New Roman"/>
                <a:cs typeface="Times New Roman"/>
              </a:rPr>
              <a:t>Development</a:t>
            </a:r>
          </a:p>
          <a:p>
            <a:pPr marL="461963" indent="-236538">
              <a:lnSpc>
                <a:spcPct val="100000"/>
              </a:lnSpc>
              <a:spcBef>
                <a:spcPts val="330"/>
              </a:spcBef>
              <a:buFont typeface="Wingdings" pitchFamily="2" charset="2"/>
              <a:buChar char="Ø"/>
            </a:pPr>
            <a:r>
              <a:rPr lang="en-US" sz="2400" spc="-5" dirty="0">
                <a:latin typeface="Times New Roman"/>
                <a:cs typeface="Times New Roman"/>
              </a:rPr>
              <a:t>Primary education made</a:t>
            </a:r>
            <a:r>
              <a:rPr lang="en-US" sz="2400" spc="20" dirty="0">
                <a:latin typeface="Times New Roman"/>
                <a:cs typeface="Times New Roman"/>
              </a:rPr>
              <a:t> </a:t>
            </a:r>
            <a:r>
              <a:rPr lang="en-US" sz="2400" spc="-10" dirty="0">
                <a:latin typeface="Times New Roman"/>
                <a:cs typeface="Times New Roman"/>
              </a:rPr>
              <a:t>compulsory.</a:t>
            </a:r>
            <a:endParaRPr lang="en-US" sz="2400" dirty="0">
              <a:latin typeface="Times New Roman"/>
              <a:cs typeface="Times New Roman"/>
            </a:endParaRPr>
          </a:p>
          <a:p>
            <a:pPr marL="461963" indent="-236538">
              <a:lnSpc>
                <a:spcPct val="100000"/>
              </a:lnSpc>
              <a:spcBef>
                <a:spcPts val="229"/>
              </a:spcBef>
              <a:buFont typeface="Wingdings" pitchFamily="2" charset="2"/>
              <a:buChar char="Ø"/>
            </a:pPr>
            <a:r>
              <a:rPr lang="en-US" sz="2400" spc="-5" dirty="0">
                <a:latin typeface="Times New Roman"/>
                <a:cs typeface="Times New Roman"/>
              </a:rPr>
              <a:t>Involve private sector </a:t>
            </a:r>
            <a:r>
              <a:rPr lang="en-US" sz="2400" dirty="0">
                <a:latin typeface="Times New Roman"/>
                <a:cs typeface="Times New Roman"/>
              </a:rPr>
              <a:t>to </a:t>
            </a:r>
            <a:r>
              <a:rPr lang="en-US" sz="2400" spc="-5" dirty="0">
                <a:latin typeface="Times New Roman"/>
                <a:cs typeface="Times New Roman"/>
              </a:rPr>
              <a:t>provide better primary</a:t>
            </a:r>
            <a:r>
              <a:rPr lang="en-US" sz="2400" spc="80" dirty="0">
                <a:latin typeface="Times New Roman"/>
                <a:cs typeface="Times New Roman"/>
              </a:rPr>
              <a:t> </a:t>
            </a:r>
            <a:r>
              <a:rPr lang="en-US" sz="2400" spc="-10" dirty="0">
                <a:latin typeface="Times New Roman"/>
                <a:cs typeface="Times New Roman"/>
              </a:rPr>
              <a:t>education.</a:t>
            </a:r>
          </a:p>
          <a:p>
            <a:pPr marL="461963" indent="-461963">
              <a:spcBef>
                <a:spcPts val="229"/>
              </a:spcBef>
            </a:pPr>
            <a:r>
              <a:rPr lang="en-US" sz="2400" spc="-5" dirty="0">
                <a:latin typeface="Times New Roman"/>
                <a:cs typeface="Times New Roman"/>
              </a:rPr>
              <a:t>F. </a:t>
            </a:r>
            <a:r>
              <a:rPr lang="en-US" sz="2400" spc="-5" dirty="0">
                <a:uFill>
                  <a:solidFill>
                    <a:srgbClr val="4D8503"/>
                  </a:solidFill>
                </a:uFill>
                <a:latin typeface="Times New Roman"/>
                <a:cs typeface="Times New Roman"/>
              </a:rPr>
              <a:t>Clean</a:t>
            </a:r>
            <a:r>
              <a:rPr lang="en-US" sz="2400" spc="-40" dirty="0">
                <a:uFill>
                  <a:solidFill>
                    <a:srgbClr val="4D8503"/>
                  </a:solidFill>
                </a:uFill>
                <a:latin typeface="Times New Roman"/>
                <a:cs typeface="Times New Roman"/>
              </a:rPr>
              <a:t> </a:t>
            </a:r>
            <a:r>
              <a:rPr lang="en-US" sz="2400" spc="-5" dirty="0">
                <a:uFill>
                  <a:solidFill>
                    <a:srgbClr val="4D8503"/>
                  </a:solidFill>
                </a:uFill>
                <a:latin typeface="Times New Roman"/>
                <a:cs typeface="Times New Roman"/>
              </a:rPr>
              <a:t>Environment</a:t>
            </a:r>
            <a:r>
              <a:rPr lang="en-US" sz="2400" spc="-5" dirty="0">
                <a:latin typeface="Times New Roman"/>
                <a:cs typeface="Times New Roman"/>
              </a:rPr>
              <a:t>:</a:t>
            </a:r>
          </a:p>
          <a:p>
            <a:pPr marL="461963" indent="-236538">
              <a:lnSpc>
                <a:spcPct val="100000"/>
              </a:lnSpc>
              <a:spcBef>
                <a:spcPts val="330"/>
              </a:spcBef>
              <a:buFont typeface="Wingdings" pitchFamily="2" charset="2"/>
              <a:buChar char="Ø"/>
            </a:pPr>
            <a:r>
              <a:rPr lang="en-US" sz="2400" spc="-5" dirty="0">
                <a:latin typeface="Times New Roman"/>
                <a:cs typeface="Times New Roman"/>
              </a:rPr>
              <a:t>Arrest </a:t>
            </a:r>
            <a:r>
              <a:rPr lang="en-US" sz="2400" spc="-10" dirty="0">
                <a:latin typeface="Times New Roman"/>
                <a:cs typeface="Times New Roman"/>
              </a:rPr>
              <a:t>damage </a:t>
            </a:r>
            <a:r>
              <a:rPr lang="en-US" sz="2400" dirty="0">
                <a:latin typeface="Times New Roman"/>
                <a:cs typeface="Times New Roman"/>
              </a:rPr>
              <a:t>to</a:t>
            </a:r>
            <a:r>
              <a:rPr lang="en-US" sz="2400" spc="25" dirty="0">
                <a:latin typeface="Times New Roman"/>
                <a:cs typeface="Times New Roman"/>
              </a:rPr>
              <a:t> </a:t>
            </a:r>
            <a:r>
              <a:rPr lang="en-US" sz="2400" spc="-10" dirty="0">
                <a:latin typeface="Times New Roman"/>
                <a:cs typeface="Times New Roman"/>
              </a:rPr>
              <a:t>environment</a:t>
            </a:r>
            <a:endParaRPr lang="en-US" sz="2400" dirty="0">
              <a:latin typeface="Times New Roman"/>
              <a:cs typeface="Times New Roman"/>
            </a:endParaRPr>
          </a:p>
          <a:p>
            <a:pPr marL="461963" indent="-236538">
              <a:lnSpc>
                <a:spcPct val="100000"/>
              </a:lnSpc>
              <a:spcBef>
                <a:spcPts val="229"/>
              </a:spcBef>
              <a:buFont typeface="Wingdings" pitchFamily="2" charset="2"/>
              <a:buChar char="Ø"/>
            </a:pPr>
            <a:r>
              <a:rPr lang="en-US" sz="2400" spc="-5" dirty="0">
                <a:latin typeface="Times New Roman"/>
                <a:cs typeface="Times New Roman"/>
              </a:rPr>
              <a:t>Promote </a:t>
            </a:r>
            <a:r>
              <a:rPr lang="en-US" sz="2400" dirty="0">
                <a:latin typeface="Times New Roman"/>
                <a:cs typeface="Times New Roman"/>
              </a:rPr>
              <a:t>clean </a:t>
            </a:r>
            <a:r>
              <a:rPr lang="en-US" sz="2400" spc="-5" dirty="0">
                <a:latin typeface="Times New Roman"/>
                <a:cs typeface="Times New Roman"/>
              </a:rPr>
              <a:t>and healthy </a:t>
            </a:r>
            <a:r>
              <a:rPr lang="en-US" sz="2400" spc="-10" dirty="0">
                <a:latin typeface="Times New Roman"/>
                <a:cs typeface="Times New Roman"/>
              </a:rPr>
              <a:t>environment.</a:t>
            </a:r>
          </a:p>
          <a:p>
            <a:pPr marL="461963" indent="-461963">
              <a:spcBef>
                <a:spcPts val="229"/>
              </a:spcBef>
            </a:pPr>
            <a:r>
              <a:rPr lang="en-US" sz="2400" spc="-5" dirty="0">
                <a:latin typeface="Times New Roman"/>
                <a:cs typeface="Times New Roman"/>
              </a:rPr>
              <a:t>G. </a:t>
            </a:r>
            <a:r>
              <a:rPr lang="en-US" sz="2400" spc="-10" dirty="0">
                <a:uFill>
                  <a:solidFill>
                    <a:srgbClr val="4D8503"/>
                  </a:solidFill>
                </a:uFill>
                <a:latin typeface="Times New Roman"/>
                <a:cs typeface="Times New Roman"/>
              </a:rPr>
              <a:t>Improvements </a:t>
            </a:r>
            <a:r>
              <a:rPr lang="en-US" sz="2400" dirty="0">
                <a:uFill>
                  <a:solidFill>
                    <a:srgbClr val="4D8503"/>
                  </a:solidFill>
                </a:uFill>
                <a:latin typeface="Times New Roman"/>
                <a:cs typeface="Times New Roman"/>
              </a:rPr>
              <a:t>to</a:t>
            </a:r>
            <a:r>
              <a:rPr lang="en-US" sz="2400" spc="10" dirty="0">
                <a:uFill>
                  <a:solidFill>
                    <a:srgbClr val="4D8503"/>
                  </a:solidFill>
                </a:uFill>
                <a:latin typeface="Times New Roman"/>
                <a:cs typeface="Times New Roman"/>
              </a:rPr>
              <a:t> </a:t>
            </a:r>
            <a:r>
              <a:rPr lang="en-US" sz="2400" spc="-5" dirty="0">
                <a:uFill>
                  <a:solidFill>
                    <a:srgbClr val="4D8503"/>
                  </a:solidFill>
                </a:uFill>
                <a:latin typeface="Times New Roman"/>
                <a:cs typeface="Times New Roman"/>
              </a:rPr>
              <a:t>Governance</a:t>
            </a:r>
            <a:r>
              <a:rPr lang="en-US" sz="2400" spc="-5" dirty="0">
                <a:latin typeface="Times New Roman"/>
                <a:cs typeface="Times New Roman"/>
              </a:rPr>
              <a:t>:</a:t>
            </a:r>
          </a:p>
          <a:p>
            <a:pPr marL="461963" indent="-236538">
              <a:lnSpc>
                <a:spcPct val="100000"/>
              </a:lnSpc>
              <a:spcBef>
                <a:spcPts val="330"/>
              </a:spcBef>
              <a:buFont typeface="Wingdings" pitchFamily="2" charset="2"/>
              <a:buChar char="Ø"/>
            </a:pPr>
            <a:r>
              <a:rPr lang="en-US" sz="2400" spc="-5" dirty="0">
                <a:latin typeface="Times New Roman"/>
                <a:cs typeface="Times New Roman"/>
              </a:rPr>
              <a:t>Rationalize electricity</a:t>
            </a:r>
            <a:r>
              <a:rPr lang="en-US" sz="2400" spc="10" dirty="0">
                <a:latin typeface="Times New Roman"/>
                <a:cs typeface="Times New Roman"/>
              </a:rPr>
              <a:t> </a:t>
            </a:r>
            <a:r>
              <a:rPr lang="en-US" sz="2400" spc="-5" dirty="0">
                <a:latin typeface="Times New Roman"/>
                <a:cs typeface="Times New Roman"/>
              </a:rPr>
              <a:t>prices</a:t>
            </a:r>
            <a:endParaRPr lang="en-US" sz="2400" dirty="0">
              <a:latin typeface="Times New Roman"/>
              <a:cs typeface="Times New Roman"/>
            </a:endParaRPr>
          </a:p>
          <a:p>
            <a:pPr marL="461963" marR="5080" indent="-236538">
              <a:lnSpc>
                <a:spcPts val="1939"/>
              </a:lnSpc>
              <a:spcBef>
                <a:spcPts val="475"/>
              </a:spcBef>
              <a:buFont typeface="Wingdings" pitchFamily="2" charset="2"/>
              <a:buChar char="Ø"/>
            </a:pPr>
            <a:r>
              <a:rPr lang="en-US" sz="2400" spc="-5" dirty="0">
                <a:latin typeface="Times New Roman"/>
                <a:cs typeface="Times New Roman"/>
              </a:rPr>
              <a:t>Bring in legal reforms that </a:t>
            </a:r>
            <a:r>
              <a:rPr lang="en-US" sz="2400" spc="-10" dirty="0">
                <a:latin typeface="Times New Roman"/>
                <a:cs typeface="Times New Roman"/>
              </a:rPr>
              <a:t>ensure </a:t>
            </a:r>
            <a:r>
              <a:rPr lang="en-US" sz="2400" spc="-5" dirty="0">
                <a:latin typeface="Times New Roman"/>
                <a:cs typeface="Times New Roman"/>
              </a:rPr>
              <a:t>inexpensive </a:t>
            </a:r>
            <a:r>
              <a:rPr lang="en-US" sz="2400" dirty="0">
                <a:latin typeface="Times New Roman"/>
                <a:cs typeface="Times New Roman"/>
              </a:rPr>
              <a:t>and </a:t>
            </a:r>
            <a:r>
              <a:rPr lang="en-US" sz="2400" spc="-5" dirty="0">
                <a:latin typeface="Times New Roman"/>
                <a:cs typeface="Times New Roman"/>
              </a:rPr>
              <a:t>speedy </a:t>
            </a:r>
            <a:r>
              <a:rPr lang="en-US" sz="2400" dirty="0">
                <a:latin typeface="Times New Roman"/>
                <a:cs typeface="Times New Roman"/>
              </a:rPr>
              <a:t>justice </a:t>
            </a:r>
            <a:r>
              <a:rPr lang="en-US" sz="2400" spc="-10" dirty="0">
                <a:latin typeface="Times New Roman"/>
                <a:cs typeface="Times New Roman"/>
              </a:rPr>
              <a:t>and  </a:t>
            </a:r>
            <a:r>
              <a:rPr lang="en-US" sz="2400" dirty="0">
                <a:latin typeface="Times New Roman"/>
                <a:cs typeface="Times New Roman"/>
              </a:rPr>
              <a:t>at </a:t>
            </a:r>
            <a:r>
              <a:rPr lang="en-US" sz="2400" spc="-5" dirty="0">
                <a:latin typeface="Times New Roman"/>
                <a:cs typeface="Times New Roman"/>
              </a:rPr>
              <a:t>the </a:t>
            </a:r>
            <a:r>
              <a:rPr lang="en-US" sz="2400" spc="-10" dirty="0">
                <a:latin typeface="Times New Roman"/>
                <a:cs typeface="Times New Roman"/>
              </a:rPr>
              <a:t>same time </a:t>
            </a:r>
            <a:r>
              <a:rPr lang="en-US" sz="2400" spc="-5" dirty="0">
                <a:latin typeface="Times New Roman"/>
                <a:cs typeface="Times New Roman"/>
              </a:rPr>
              <a:t>facilitate </a:t>
            </a:r>
            <a:r>
              <a:rPr lang="en-US" sz="2400" spc="-10" dirty="0">
                <a:latin typeface="Times New Roman"/>
                <a:cs typeface="Times New Roman"/>
              </a:rPr>
              <a:t>economic</a:t>
            </a:r>
            <a:r>
              <a:rPr lang="en-US" sz="2400" spc="65" dirty="0">
                <a:latin typeface="Times New Roman"/>
                <a:cs typeface="Times New Roman"/>
              </a:rPr>
              <a:t> </a:t>
            </a:r>
            <a:r>
              <a:rPr lang="en-US" sz="2400" spc="-5" dirty="0">
                <a:latin typeface="Times New Roman"/>
                <a:cs typeface="Times New Roman"/>
              </a:rPr>
              <a:t>growth.</a:t>
            </a:r>
            <a:endParaRPr sz="2400" dirty="0">
              <a:latin typeface="Times New Roman"/>
              <a:cs typeface="Times New Roman"/>
            </a:endParaRPr>
          </a:p>
        </p:txBody>
      </p:sp>
      <p:sp>
        <p:nvSpPr>
          <p:cNvPr id="4" name="object 4"/>
          <p:cNvSpPr txBox="1"/>
          <p:nvPr/>
        </p:nvSpPr>
        <p:spPr>
          <a:xfrm>
            <a:off x="1986279" y="2372360"/>
            <a:ext cx="106045" cy="632460"/>
          </a:xfrm>
          <a:prstGeom prst="rect">
            <a:avLst/>
          </a:prstGeom>
        </p:spPr>
        <p:txBody>
          <a:bodyPr vert="horz" wrap="square" lIns="0" tIns="41910" rIns="0" bIns="0" rtlCol="0">
            <a:spAutoFit/>
          </a:bodyPr>
          <a:lstStyle/>
          <a:p>
            <a:pPr marL="12700">
              <a:lnSpc>
                <a:spcPct val="100000"/>
              </a:lnSpc>
              <a:spcBef>
                <a:spcPts val="330"/>
              </a:spcBef>
            </a:pPr>
            <a:r>
              <a:rPr sz="1800" dirty="0">
                <a:latin typeface="Times New Roman"/>
                <a:cs typeface="Times New Roman"/>
              </a:rPr>
              <a:t>•</a:t>
            </a:r>
            <a:endParaRPr sz="1800">
              <a:latin typeface="Times New Roman"/>
              <a:cs typeface="Times New Roman"/>
            </a:endParaRPr>
          </a:p>
          <a:p>
            <a:pPr marL="12700">
              <a:lnSpc>
                <a:spcPct val="100000"/>
              </a:lnSpc>
              <a:spcBef>
                <a:spcPts val="229"/>
              </a:spcBef>
            </a:pPr>
            <a:r>
              <a:rPr sz="1800" dirty="0">
                <a:latin typeface="Times New Roman"/>
                <a:cs typeface="Times New Roman"/>
              </a:rPr>
              <a:t>•</a:t>
            </a:r>
            <a:endParaRPr sz="1800">
              <a:latin typeface="Times New Roman"/>
              <a:cs typeface="Times New Roman"/>
            </a:endParaRPr>
          </a:p>
        </p:txBody>
      </p:sp>
    </p:spTree>
  </p:cSld>
  <p:clrMapOvr>
    <a:masterClrMapping/>
  </p:clrMapOvr>
  <p:transition>
    <p:dissolv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0"/>
            <a:ext cx="8382000" cy="3706143"/>
          </a:xfrm>
          <a:prstGeom prst="rect">
            <a:avLst/>
          </a:prstGeom>
        </p:spPr>
        <p:txBody>
          <a:bodyPr vert="horz" wrap="square" lIns="0" tIns="12700" rIns="0" bIns="0" rtlCol="0">
            <a:spAutoFit/>
          </a:bodyPr>
          <a:lstStyle/>
          <a:p>
            <a:pPr marL="12700" algn="ctr">
              <a:spcBef>
                <a:spcPts val="100"/>
              </a:spcBef>
            </a:pPr>
            <a:r>
              <a:rPr sz="4800" spc="-10" dirty="0">
                <a:solidFill>
                  <a:schemeClr val="tx1"/>
                </a:solidFill>
                <a:latin typeface="Algerian" pitchFamily="82" charset="0"/>
                <a:cs typeface="Times New Roman"/>
              </a:rPr>
              <a:t>Industrial </a:t>
            </a:r>
            <a:r>
              <a:rPr sz="4800" spc="-5" dirty="0">
                <a:solidFill>
                  <a:schemeClr val="tx1"/>
                </a:solidFill>
                <a:latin typeface="Algerian" pitchFamily="82" charset="0"/>
                <a:cs typeface="Times New Roman"/>
              </a:rPr>
              <a:t>policy related</a:t>
            </a:r>
            <a:r>
              <a:rPr sz="4800" spc="-45" dirty="0">
                <a:solidFill>
                  <a:schemeClr val="tx1"/>
                </a:solidFill>
                <a:latin typeface="Algerian" pitchFamily="82" charset="0"/>
                <a:cs typeface="Times New Roman"/>
              </a:rPr>
              <a:t> </a:t>
            </a:r>
            <a:r>
              <a:rPr sz="4800" spc="-5" dirty="0">
                <a:solidFill>
                  <a:schemeClr val="tx1"/>
                </a:solidFill>
                <a:latin typeface="Algerian" pitchFamily="82" charset="0"/>
                <a:cs typeface="Times New Roman"/>
              </a:rPr>
              <a:t>to</a:t>
            </a:r>
            <a:r>
              <a:rPr lang="en-US" sz="4800" spc="-5" dirty="0">
                <a:solidFill>
                  <a:schemeClr val="tx1"/>
                </a:solidFill>
                <a:latin typeface="Algerian" pitchFamily="82" charset="0"/>
                <a:cs typeface="Times New Roman"/>
              </a:rPr>
              <a:t> </a:t>
            </a:r>
            <a:br>
              <a:rPr lang="en-US" sz="4800" spc="-5" dirty="0">
                <a:solidFill>
                  <a:schemeClr val="tx1"/>
                </a:solidFill>
                <a:latin typeface="Algerian" pitchFamily="82" charset="0"/>
                <a:cs typeface="Times New Roman"/>
              </a:rPr>
            </a:br>
            <a:r>
              <a:rPr lang="en-US" sz="4800" dirty="0">
                <a:solidFill>
                  <a:schemeClr val="tx1"/>
                </a:solidFill>
                <a:latin typeface="Algerian" pitchFamily="82" charset="0"/>
                <a:cs typeface="Times New Roman"/>
              </a:rPr>
              <a:t>larg</a:t>
            </a:r>
            <a:r>
              <a:rPr lang="en-US" sz="4800" spc="5" dirty="0">
                <a:solidFill>
                  <a:schemeClr val="tx1"/>
                </a:solidFill>
                <a:latin typeface="Algerian" pitchFamily="82" charset="0"/>
                <a:cs typeface="Times New Roman"/>
              </a:rPr>
              <a:t>e</a:t>
            </a:r>
            <a:r>
              <a:rPr lang="en-US" sz="4800" dirty="0">
                <a:solidFill>
                  <a:schemeClr val="tx1"/>
                </a:solidFill>
                <a:latin typeface="Algerian" pitchFamily="82" charset="0"/>
                <a:cs typeface="Times New Roman"/>
              </a:rPr>
              <a:t>, small, mi</a:t>
            </a:r>
            <a:r>
              <a:rPr lang="en-US" sz="4800" spc="5" dirty="0">
                <a:solidFill>
                  <a:schemeClr val="tx1"/>
                </a:solidFill>
                <a:latin typeface="Algerian" pitchFamily="82" charset="0"/>
                <a:cs typeface="Times New Roman"/>
              </a:rPr>
              <a:t>c</a:t>
            </a:r>
            <a:r>
              <a:rPr lang="en-US" sz="4800" spc="-5" dirty="0">
                <a:solidFill>
                  <a:schemeClr val="tx1"/>
                </a:solidFill>
                <a:latin typeface="Algerian" pitchFamily="82" charset="0"/>
                <a:cs typeface="Times New Roman"/>
              </a:rPr>
              <a:t>ro,  tiny	</a:t>
            </a:r>
            <a:r>
              <a:rPr lang="en-US" sz="4800" spc="-10" dirty="0">
                <a:solidFill>
                  <a:schemeClr val="tx1"/>
                </a:solidFill>
                <a:latin typeface="Algerian" pitchFamily="82" charset="0"/>
                <a:cs typeface="Times New Roman"/>
              </a:rPr>
              <a:t>industries</a:t>
            </a:r>
            <a:br>
              <a:rPr lang="en-US" sz="4800" dirty="0">
                <a:solidFill>
                  <a:schemeClr val="tx1"/>
                </a:solidFill>
                <a:latin typeface="Algerian" pitchFamily="82" charset="0"/>
                <a:cs typeface="Times New Roman"/>
              </a:rPr>
            </a:br>
            <a:endParaRPr sz="4800" dirty="0">
              <a:solidFill>
                <a:schemeClr val="tx1"/>
              </a:solidFill>
              <a:latin typeface="Algerian" pitchFamily="82" charset="0"/>
              <a:cs typeface="Times New Roman"/>
            </a:endParaRPr>
          </a:p>
        </p:txBody>
      </p:sp>
      <p:sp>
        <p:nvSpPr>
          <p:cNvPr id="4" name="object 4"/>
          <p:cNvSpPr txBox="1"/>
          <p:nvPr/>
        </p:nvSpPr>
        <p:spPr>
          <a:xfrm>
            <a:off x="8176259" y="6282690"/>
            <a:ext cx="204470" cy="443711"/>
          </a:xfrm>
          <a:prstGeom prst="rect">
            <a:avLst/>
          </a:prstGeom>
        </p:spPr>
        <p:txBody>
          <a:bodyPr vert="horz" wrap="square" lIns="0" tIns="12700" rIns="0" bIns="0" rtlCol="0">
            <a:spAutoFit/>
          </a:bodyPr>
          <a:lstStyle/>
          <a:p>
            <a:pPr marL="12700">
              <a:lnSpc>
                <a:spcPct val="100000"/>
              </a:lnSpc>
              <a:spcBef>
                <a:spcPts val="100"/>
              </a:spcBef>
            </a:pPr>
            <a:r>
              <a:rPr sz="1400" b="1" spc="5" dirty="0">
                <a:latin typeface="Algerian" pitchFamily="82" charset="0"/>
                <a:cs typeface="Times New Roman"/>
              </a:rPr>
              <a:t>3</a:t>
            </a:r>
            <a:r>
              <a:rPr sz="1400" b="1" dirty="0">
                <a:latin typeface="Algerian" pitchFamily="82" charset="0"/>
                <a:cs typeface="Times New Roman"/>
              </a:rPr>
              <a:t>7</a:t>
            </a:r>
            <a:endParaRPr sz="1400" b="1">
              <a:latin typeface="Algerian" pitchFamily="82" charset="0"/>
              <a:cs typeface="Times New Roman"/>
            </a:endParaRPr>
          </a:p>
        </p:txBody>
      </p:sp>
      <p:sp>
        <p:nvSpPr>
          <p:cNvPr id="5" name="object 5"/>
          <p:cNvSpPr/>
          <p:nvPr/>
        </p:nvSpPr>
        <p:spPr>
          <a:xfrm>
            <a:off x="3200400" y="3124200"/>
            <a:ext cx="3472179" cy="3429000"/>
          </a:xfrm>
          <a:prstGeom prst="rect">
            <a:avLst/>
          </a:prstGeom>
          <a:blipFill>
            <a:blip r:embed="rId2" cstate="print"/>
            <a:stretch>
              <a:fillRect/>
            </a:stretch>
          </a:blipFill>
        </p:spPr>
        <p:txBody>
          <a:bodyPr wrap="square" lIns="0" tIns="0" rIns="0" bIns="0" rtlCol="0"/>
          <a:lstStyle/>
          <a:p>
            <a:endParaRPr b="1">
              <a:latin typeface="Algerian" pitchFamily="82" charset="0"/>
            </a:endParaRPr>
          </a:p>
        </p:txBody>
      </p:sp>
    </p:spTree>
  </p:cSld>
  <p:clrMapOvr>
    <a:masterClrMapping/>
  </p:clrMapOvr>
  <p:transition>
    <p:dissolv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566659" y="6282690"/>
            <a:ext cx="204470" cy="228268"/>
          </a:xfrm>
          <a:prstGeom prst="rect">
            <a:avLst/>
          </a:prstGeom>
          <a:solidFill>
            <a:schemeClr val="bg1">
              <a:lumMod val="95000"/>
            </a:schemeClr>
          </a:solidFill>
        </p:spPr>
        <p:txBody>
          <a:bodyPr vert="horz" wrap="square" lIns="0" tIns="12700" rIns="0" bIns="0" rtlCol="0">
            <a:spAutoFit/>
          </a:bodyPr>
          <a:lstStyle/>
          <a:p>
            <a:pPr marL="12700">
              <a:lnSpc>
                <a:spcPct val="100000"/>
              </a:lnSpc>
              <a:spcBef>
                <a:spcPts val="100"/>
              </a:spcBef>
            </a:pPr>
            <a:r>
              <a:rPr sz="1400" spc="5" dirty="0">
                <a:latin typeface="Times New Roman"/>
                <a:cs typeface="Times New Roman"/>
              </a:rPr>
              <a:t>3</a:t>
            </a:r>
            <a:r>
              <a:rPr sz="1400" dirty="0">
                <a:latin typeface="Times New Roman"/>
                <a:cs typeface="Times New Roman"/>
              </a:rPr>
              <a:t>8</a:t>
            </a:r>
            <a:endParaRPr sz="1400">
              <a:latin typeface="Times New Roman"/>
              <a:cs typeface="Times New Roman"/>
            </a:endParaRPr>
          </a:p>
        </p:txBody>
      </p:sp>
      <p:sp>
        <p:nvSpPr>
          <p:cNvPr id="3" name="object 3"/>
          <p:cNvSpPr/>
          <p:nvPr/>
        </p:nvSpPr>
        <p:spPr>
          <a:xfrm>
            <a:off x="990600" y="1752600"/>
            <a:ext cx="2362200" cy="2014220"/>
          </a:xfrm>
          <a:custGeom>
            <a:avLst/>
            <a:gdLst/>
            <a:ahLst/>
            <a:cxnLst/>
            <a:rect l="l" t="t" r="r" b="b"/>
            <a:pathLst>
              <a:path w="2362200" h="2014220">
                <a:moveTo>
                  <a:pt x="0" y="0"/>
                </a:moveTo>
                <a:lnTo>
                  <a:pt x="2362200" y="0"/>
                </a:lnTo>
                <a:lnTo>
                  <a:pt x="2362200" y="2014220"/>
                </a:lnTo>
                <a:lnTo>
                  <a:pt x="0" y="2014220"/>
                </a:lnTo>
                <a:lnTo>
                  <a:pt x="0" y="0"/>
                </a:lnTo>
                <a:close/>
              </a:path>
            </a:pathLst>
          </a:custGeom>
          <a:solidFill>
            <a:schemeClr val="bg1">
              <a:lumMod val="95000"/>
            </a:schemeClr>
          </a:solidFill>
        </p:spPr>
        <p:txBody>
          <a:bodyPr wrap="square" lIns="0" tIns="0" rIns="0" bIns="0" rtlCol="0"/>
          <a:lstStyle/>
          <a:p>
            <a:endParaRPr/>
          </a:p>
        </p:txBody>
      </p:sp>
      <p:sp>
        <p:nvSpPr>
          <p:cNvPr id="4" name="object 4"/>
          <p:cNvSpPr txBox="1"/>
          <p:nvPr/>
        </p:nvSpPr>
        <p:spPr>
          <a:xfrm>
            <a:off x="1068070" y="1761490"/>
            <a:ext cx="1216025" cy="299720"/>
          </a:xfrm>
          <a:prstGeom prst="rect">
            <a:avLst/>
          </a:prstGeom>
          <a:solidFill>
            <a:schemeClr val="bg1">
              <a:lumMod val="95000"/>
            </a:schemeClr>
          </a:solidFill>
        </p:spPr>
        <p:txBody>
          <a:bodyPr vert="horz" wrap="square" lIns="0" tIns="12700" rIns="0" bIns="0" rtlCol="0">
            <a:spAutoFit/>
          </a:bodyPr>
          <a:lstStyle/>
          <a:p>
            <a:pPr marL="12700">
              <a:lnSpc>
                <a:spcPct val="100000"/>
              </a:lnSpc>
              <a:spcBef>
                <a:spcPts val="100"/>
              </a:spcBef>
            </a:pPr>
            <a:r>
              <a:rPr sz="1800" b="1" spc="-10" dirty="0">
                <a:latin typeface="Times New Roman"/>
                <a:cs typeface="Times New Roman"/>
              </a:rPr>
              <a:t>INDUSTRY</a:t>
            </a:r>
            <a:endParaRPr sz="1800">
              <a:latin typeface="Times New Roman"/>
              <a:cs typeface="Times New Roman"/>
            </a:endParaRPr>
          </a:p>
        </p:txBody>
      </p:sp>
      <p:sp>
        <p:nvSpPr>
          <p:cNvPr id="5" name="object 5"/>
          <p:cNvSpPr/>
          <p:nvPr/>
        </p:nvSpPr>
        <p:spPr>
          <a:xfrm>
            <a:off x="3352800" y="1752600"/>
            <a:ext cx="2362200" cy="2014220"/>
          </a:xfrm>
          <a:custGeom>
            <a:avLst/>
            <a:gdLst/>
            <a:ahLst/>
            <a:cxnLst/>
            <a:rect l="l" t="t" r="r" b="b"/>
            <a:pathLst>
              <a:path w="2362200" h="2014220">
                <a:moveTo>
                  <a:pt x="0" y="0"/>
                </a:moveTo>
                <a:lnTo>
                  <a:pt x="2362200" y="0"/>
                </a:lnTo>
                <a:lnTo>
                  <a:pt x="2362200" y="2014220"/>
                </a:lnTo>
                <a:lnTo>
                  <a:pt x="0" y="2014220"/>
                </a:lnTo>
                <a:lnTo>
                  <a:pt x="0" y="0"/>
                </a:lnTo>
                <a:close/>
              </a:path>
            </a:pathLst>
          </a:custGeom>
          <a:solidFill>
            <a:schemeClr val="bg1">
              <a:lumMod val="95000"/>
            </a:schemeClr>
          </a:solidFill>
        </p:spPr>
        <p:txBody>
          <a:bodyPr wrap="square" lIns="0" tIns="0" rIns="0" bIns="0" rtlCol="0"/>
          <a:lstStyle/>
          <a:p>
            <a:endParaRPr/>
          </a:p>
        </p:txBody>
      </p:sp>
      <p:sp>
        <p:nvSpPr>
          <p:cNvPr id="6" name="object 6"/>
          <p:cNvSpPr txBox="1"/>
          <p:nvPr/>
        </p:nvSpPr>
        <p:spPr>
          <a:xfrm>
            <a:off x="3430270" y="1761490"/>
            <a:ext cx="2134235" cy="1565910"/>
          </a:xfrm>
          <a:prstGeom prst="rect">
            <a:avLst/>
          </a:prstGeom>
          <a:solidFill>
            <a:schemeClr val="bg1">
              <a:lumMod val="95000"/>
            </a:schemeClr>
          </a:solidFill>
        </p:spPr>
        <p:txBody>
          <a:bodyPr vert="horz" wrap="square" lIns="0" tIns="38100" rIns="0" bIns="0" rtlCol="0">
            <a:spAutoFit/>
          </a:bodyPr>
          <a:lstStyle/>
          <a:p>
            <a:pPr marL="12700" marR="129539">
              <a:lnSpc>
                <a:spcPts val="2000"/>
              </a:lnSpc>
              <a:spcBef>
                <a:spcPts val="300"/>
              </a:spcBef>
            </a:pPr>
            <a:r>
              <a:rPr sz="1800" b="1" spc="-5" dirty="0">
                <a:latin typeface="Times New Roman"/>
                <a:cs typeface="Times New Roman"/>
              </a:rPr>
              <a:t>Enterprises</a:t>
            </a:r>
            <a:r>
              <a:rPr sz="1800" b="1" spc="-80" dirty="0">
                <a:latin typeface="Times New Roman"/>
                <a:cs typeface="Times New Roman"/>
              </a:rPr>
              <a:t> </a:t>
            </a:r>
            <a:r>
              <a:rPr sz="1800" b="1" spc="-5" dirty="0">
                <a:latin typeface="Times New Roman"/>
                <a:cs typeface="Times New Roman"/>
              </a:rPr>
              <a:t>engaged  in</a:t>
            </a:r>
            <a:r>
              <a:rPr sz="1800" b="1" dirty="0">
                <a:latin typeface="Times New Roman"/>
                <a:cs typeface="Times New Roman"/>
              </a:rPr>
              <a:t> </a:t>
            </a:r>
            <a:r>
              <a:rPr sz="1800" b="1" spc="-5" dirty="0">
                <a:latin typeface="Times New Roman"/>
                <a:cs typeface="Times New Roman"/>
              </a:rPr>
              <a:t>the</a:t>
            </a:r>
            <a:endParaRPr sz="1800">
              <a:latin typeface="Times New Roman"/>
              <a:cs typeface="Times New Roman"/>
            </a:endParaRPr>
          </a:p>
          <a:p>
            <a:pPr marL="12700">
              <a:lnSpc>
                <a:spcPts val="1864"/>
              </a:lnSpc>
            </a:pPr>
            <a:r>
              <a:rPr sz="1800" b="1" spc="-5" dirty="0">
                <a:latin typeface="Times New Roman"/>
                <a:cs typeface="Times New Roman"/>
              </a:rPr>
              <a:t>manufacture</a:t>
            </a:r>
            <a:r>
              <a:rPr sz="1800" b="1" dirty="0">
                <a:latin typeface="Times New Roman"/>
                <a:cs typeface="Times New Roman"/>
              </a:rPr>
              <a:t> of</a:t>
            </a:r>
            <a:endParaRPr sz="1800">
              <a:latin typeface="Times New Roman"/>
              <a:cs typeface="Times New Roman"/>
            </a:endParaRPr>
          </a:p>
          <a:p>
            <a:pPr marL="12700" marR="5080">
              <a:lnSpc>
                <a:spcPct val="92400"/>
              </a:lnSpc>
              <a:spcBef>
                <a:spcPts val="80"/>
              </a:spcBef>
            </a:pPr>
            <a:r>
              <a:rPr sz="1800" b="1" spc="-5" dirty="0">
                <a:latin typeface="Times New Roman"/>
                <a:cs typeface="Times New Roman"/>
              </a:rPr>
              <a:t>productions </a:t>
            </a:r>
            <a:r>
              <a:rPr sz="1800" b="1" dirty="0">
                <a:latin typeface="Times New Roman"/>
                <a:cs typeface="Times New Roman"/>
              </a:rPr>
              <a:t>of </a:t>
            </a:r>
            <a:r>
              <a:rPr sz="1800" b="1" spc="-10" dirty="0">
                <a:latin typeface="Times New Roman"/>
                <a:cs typeface="Times New Roman"/>
              </a:rPr>
              <a:t>goods:  investment </a:t>
            </a:r>
            <a:r>
              <a:rPr sz="1800" b="1" dirty="0">
                <a:latin typeface="Times New Roman"/>
                <a:cs typeface="Times New Roman"/>
              </a:rPr>
              <a:t>in </a:t>
            </a:r>
            <a:r>
              <a:rPr sz="1800" b="1" spc="-5" dirty="0">
                <a:latin typeface="Times New Roman"/>
                <a:cs typeface="Times New Roman"/>
              </a:rPr>
              <a:t>plant  </a:t>
            </a:r>
            <a:r>
              <a:rPr sz="1800" b="1" dirty="0">
                <a:latin typeface="Times New Roman"/>
                <a:cs typeface="Times New Roman"/>
              </a:rPr>
              <a:t>and</a:t>
            </a:r>
            <a:r>
              <a:rPr sz="1800" b="1" spc="-10" dirty="0">
                <a:latin typeface="Times New Roman"/>
                <a:cs typeface="Times New Roman"/>
              </a:rPr>
              <a:t> machinery</a:t>
            </a:r>
            <a:endParaRPr sz="1800">
              <a:latin typeface="Times New Roman"/>
              <a:cs typeface="Times New Roman"/>
            </a:endParaRPr>
          </a:p>
        </p:txBody>
      </p:sp>
      <p:sp>
        <p:nvSpPr>
          <p:cNvPr id="7" name="object 7"/>
          <p:cNvSpPr/>
          <p:nvPr/>
        </p:nvSpPr>
        <p:spPr>
          <a:xfrm>
            <a:off x="5715000" y="1752600"/>
            <a:ext cx="2362200" cy="2014220"/>
          </a:xfrm>
          <a:custGeom>
            <a:avLst/>
            <a:gdLst/>
            <a:ahLst/>
            <a:cxnLst/>
            <a:rect l="l" t="t" r="r" b="b"/>
            <a:pathLst>
              <a:path w="2362200" h="2014220">
                <a:moveTo>
                  <a:pt x="0" y="0"/>
                </a:moveTo>
                <a:lnTo>
                  <a:pt x="2362200" y="0"/>
                </a:lnTo>
                <a:lnTo>
                  <a:pt x="2362200" y="2014220"/>
                </a:lnTo>
                <a:lnTo>
                  <a:pt x="0" y="2014220"/>
                </a:lnTo>
                <a:lnTo>
                  <a:pt x="0" y="0"/>
                </a:lnTo>
                <a:close/>
              </a:path>
            </a:pathLst>
          </a:custGeom>
          <a:solidFill>
            <a:schemeClr val="bg1">
              <a:lumMod val="95000"/>
            </a:schemeClr>
          </a:solidFill>
        </p:spPr>
        <p:txBody>
          <a:bodyPr wrap="square" lIns="0" tIns="0" rIns="0" bIns="0" rtlCol="0"/>
          <a:lstStyle/>
          <a:p>
            <a:endParaRPr/>
          </a:p>
        </p:txBody>
      </p:sp>
      <p:sp>
        <p:nvSpPr>
          <p:cNvPr id="8" name="object 8"/>
          <p:cNvSpPr txBox="1"/>
          <p:nvPr/>
        </p:nvSpPr>
        <p:spPr>
          <a:xfrm>
            <a:off x="5792470" y="1761490"/>
            <a:ext cx="2134235" cy="1313180"/>
          </a:xfrm>
          <a:prstGeom prst="rect">
            <a:avLst/>
          </a:prstGeom>
          <a:solidFill>
            <a:schemeClr val="bg1">
              <a:lumMod val="95000"/>
            </a:schemeClr>
          </a:solidFill>
        </p:spPr>
        <p:txBody>
          <a:bodyPr vert="horz" wrap="square" lIns="0" tIns="33655" rIns="0" bIns="0" rtlCol="0">
            <a:spAutoFit/>
          </a:bodyPr>
          <a:lstStyle/>
          <a:p>
            <a:pPr marL="12700" marR="5080">
              <a:lnSpc>
                <a:spcPct val="92400"/>
              </a:lnSpc>
              <a:spcBef>
                <a:spcPts val="265"/>
              </a:spcBef>
            </a:pPr>
            <a:r>
              <a:rPr sz="1800" b="1" spc="-5" dirty="0">
                <a:latin typeface="Times New Roman"/>
                <a:cs typeface="Times New Roman"/>
              </a:rPr>
              <a:t>Enterprises engaged  in providing </a:t>
            </a:r>
            <a:r>
              <a:rPr sz="1800" b="1" dirty="0">
                <a:latin typeface="Times New Roman"/>
                <a:cs typeface="Times New Roman"/>
              </a:rPr>
              <a:t>or  </a:t>
            </a:r>
            <a:r>
              <a:rPr sz="1800" b="1" spc="-5" dirty="0">
                <a:latin typeface="Times New Roman"/>
                <a:cs typeface="Times New Roman"/>
              </a:rPr>
              <a:t>rendering </a:t>
            </a:r>
            <a:r>
              <a:rPr sz="1800" b="1" dirty="0">
                <a:latin typeface="Times New Roman"/>
                <a:cs typeface="Times New Roman"/>
              </a:rPr>
              <a:t>of </a:t>
            </a:r>
            <a:r>
              <a:rPr sz="1800" b="1" spc="-5" dirty="0">
                <a:latin typeface="Times New Roman"/>
                <a:cs typeface="Times New Roman"/>
              </a:rPr>
              <a:t>services:  </a:t>
            </a:r>
            <a:r>
              <a:rPr sz="1800" b="1" spc="-10" dirty="0">
                <a:latin typeface="Times New Roman"/>
                <a:cs typeface="Times New Roman"/>
              </a:rPr>
              <a:t>investment </a:t>
            </a:r>
            <a:r>
              <a:rPr sz="1800" b="1" dirty="0">
                <a:latin typeface="Times New Roman"/>
                <a:cs typeface="Times New Roman"/>
              </a:rPr>
              <a:t>in  </a:t>
            </a:r>
            <a:r>
              <a:rPr sz="1800" b="1" spc="-10" dirty="0">
                <a:latin typeface="Times New Roman"/>
                <a:cs typeface="Times New Roman"/>
              </a:rPr>
              <a:t>equipment.</a:t>
            </a:r>
            <a:endParaRPr sz="1800">
              <a:latin typeface="Times New Roman"/>
              <a:cs typeface="Times New Roman"/>
            </a:endParaRPr>
          </a:p>
        </p:txBody>
      </p:sp>
      <p:sp>
        <p:nvSpPr>
          <p:cNvPr id="9" name="object 9"/>
          <p:cNvSpPr/>
          <p:nvPr/>
        </p:nvSpPr>
        <p:spPr>
          <a:xfrm>
            <a:off x="990600" y="3766820"/>
            <a:ext cx="2362200" cy="642620"/>
          </a:xfrm>
          <a:custGeom>
            <a:avLst/>
            <a:gdLst/>
            <a:ahLst/>
            <a:cxnLst/>
            <a:rect l="l" t="t" r="r" b="b"/>
            <a:pathLst>
              <a:path w="2362200" h="642620">
                <a:moveTo>
                  <a:pt x="0" y="0"/>
                </a:moveTo>
                <a:lnTo>
                  <a:pt x="2362200" y="0"/>
                </a:lnTo>
                <a:lnTo>
                  <a:pt x="2362200" y="642619"/>
                </a:lnTo>
                <a:lnTo>
                  <a:pt x="0" y="642619"/>
                </a:lnTo>
                <a:lnTo>
                  <a:pt x="0" y="0"/>
                </a:lnTo>
                <a:close/>
              </a:path>
            </a:pathLst>
          </a:custGeom>
          <a:solidFill>
            <a:schemeClr val="bg1">
              <a:lumMod val="95000"/>
            </a:schemeClr>
          </a:solidFill>
        </p:spPr>
        <p:txBody>
          <a:bodyPr wrap="square" lIns="0" tIns="0" rIns="0" bIns="0" rtlCol="0"/>
          <a:lstStyle/>
          <a:p>
            <a:endParaRPr/>
          </a:p>
        </p:txBody>
      </p:sp>
      <p:sp>
        <p:nvSpPr>
          <p:cNvPr id="10" name="object 10"/>
          <p:cNvSpPr txBox="1"/>
          <p:nvPr/>
        </p:nvSpPr>
        <p:spPr>
          <a:xfrm>
            <a:off x="1068070" y="3775709"/>
            <a:ext cx="836294" cy="299720"/>
          </a:xfrm>
          <a:prstGeom prst="rect">
            <a:avLst/>
          </a:prstGeom>
          <a:solidFill>
            <a:schemeClr val="bg1">
              <a:lumMod val="95000"/>
            </a:schemeClr>
          </a:solidFill>
        </p:spPr>
        <p:txBody>
          <a:bodyPr vert="horz" wrap="square" lIns="0" tIns="12700" rIns="0" bIns="0" rtlCol="0">
            <a:spAutoFit/>
          </a:bodyPr>
          <a:lstStyle/>
          <a:p>
            <a:pPr marL="12700">
              <a:lnSpc>
                <a:spcPct val="100000"/>
              </a:lnSpc>
              <a:spcBef>
                <a:spcPts val="100"/>
              </a:spcBef>
            </a:pPr>
            <a:r>
              <a:rPr sz="1800" b="1" spc="-5" dirty="0">
                <a:latin typeface="Times New Roman"/>
                <a:cs typeface="Times New Roman"/>
              </a:rPr>
              <a:t>MIC</a:t>
            </a:r>
            <a:r>
              <a:rPr sz="1800" b="1" spc="-15" dirty="0">
                <a:latin typeface="Times New Roman"/>
                <a:cs typeface="Times New Roman"/>
              </a:rPr>
              <a:t>R</a:t>
            </a:r>
            <a:r>
              <a:rPr sz="1800" b="1" dirty="0">
                <a:latin typeface="Times New Roman"/>
                <a:cs typeface="Times New Roman"/>
              </a:rPr>
              <a:t>O</a:t>
            </a:r>
            <a:endParaRPr sz="1800">
              <a:latin typeface="Times New Roman"/>
              <a:cs typeface="Times New Roman"/>
            </a:endParaRPr>
          </a:p>
        </p:txBody>
      </p:sp>
      <p:sp>
        <p:nvSpPr>
          <p:cNvPr id="11" name="object 11"/>
          <p:cNvSpPr/>
          <p:nvPr/>
        </p:nvSpPr>
        <p:spPr>
          <a:xfrm>
            <a:off x="3352800" y="3766820"/>
            <a:ext cx="2362200" cy="642620"/>
          </a:xfrm>
          <a:custGeom>
            <a:avLst/>
            <a:gdLst/>
            <a:ahLst/>
            <a:cxnLst/>
            <a:rect l="l" t="t" r="r" b="b"/>
            <a:pathLst>
              <a:path w="2362200" h="642620">
                <a:moveTo>
                  <a:pt x="0" y="0"/>
                </a:moveTo>
                <a:lnTo>
                  <a:pt x="2362200" y="0"/>
                </a:lnTo>
                <a:lnTo>
                  <a:pt x="2362200" y="642619"/>
                </a:lnTo>
                <a:lnTo>
                  <a:pt x="0" y="642619"/>
                </a:lnTo>
                <a:lnTo>
                  <a:pt x="0" y="0"/>
                </a:lnTo>
                <a:close/>
              </a:path>
            </a:pathLst>
          </a:custGeom>
          <a:solidFill>
            <a:schemeClr val="bg1">
              <a:lumMod val="95000"/>
            </a:schemeClr>
          </a:solidFill>
        </p:spPr>
        <p:txBody>
          <a:bodyPr wrap="square" lIns="0" tIns="0" rIns="0" bIns="0" rtlCol="0"/>
          <a:lstStyle/>
          <a:p>
            <a:endParaRPr/>
          </a:p>
        </p:txBody>
      </p:sp>
      <p:sp>
        <p:nvSpPr>
          <p:cNvPr id="12" name="object 12"/>
          <p:cNvSpPr/>
          <p:nvPr/>
        </p:nvSpPr>
        <p:spPr>
          <a:xfrm>
            <a:off x="5715000" y="3766820"/>
            <a:ext cx="2362200" cy="642620"/>
          </a:xfrm>
          <a:custGeom>
            <a:avLst/>
            <a:gdLst/>
            <a:ahLst/>
            <a:cxnLst/>
            <a:rect l="l" t="t" r="r" b="b"/>
            <a:pathLst>
              <a:path w="2362200" h="642620">
                <a:moveTo>
                  <a:pt x="0" y="0"/>
                </a:moveTo>
                <a:lnTo>
                  <a:pt x="2362200" y="0"/>
                </a:lnTo>
                <a:lnTo>
                  <a:pt x="2362200" y="642619"/>
                </a:lnTo>
                <a:lnTo>
                  <a:pt x="0" y="642619"/>
                </a:lnTo>
                <a:lnTo>
                  <a:pt x="0" y="0"/>
                </a:lnTo>
                <a:close/>
              </a:path>
            </a:pathLst>
          </a:custGeom>
          <a:solidFill>
            <a:schemeClr val="bg1">
              <a:lumMod val="95000"/>
            </a:schemeClr>
          </a:solidFill>
        </p:spPr>
        <p:txBody>
          <a:bodyPr wrap="square" lIns="0" tIns="0" rIns="0" bIns="0" rtlCol="0"/>
          <a:lstStyle/>
          <a:p>
            <a:endParaRPr/>
          </a:p>
        </p:txBody>
      </p:sp>
      <p:sp>
        <p:nvSpPr>
          <p:cNvPr id="13" name="object 13"/>
          <p:cNvSpPr/>
          <p:nvPr/>
        </p:nvSpPr>
        <p:spPr>
          <a:xfrm>
            <a:off x="990600" y="4409440"/>
            <a:ext cx="2362200" cy="642620"/>
          </a:xfrm>
          <a:custGeom>
            <a:avLst/>
            <a:gdLst/>
            <a:ahLst/>
            <a:cxnLst/>
            <a:rect l="l" t="t" r="r" b="b"/>
            <a:pathLst>
              <a:path w="2362200" h="642620">
                <a:moveTo>
                  <a:pt x="0" y="0"/>
                </a:moveTo>
                <a:lnTo>
                  <a:pt x="2362200" y="0"/>
                </a:lnTo>
                <a:lnTo>
                  <a:pt x="2362200" y="642620"/>
                </a:lnTo>
                <a:lnTo>
                  <a:pt x="0" y="642620"/>
                </a:lnTo>
                <a:lnTo>
                  <a:pt x="0" y="0"/>
                </a:lnTo>
                <a:close/>
              </a:path>
            </a:pathLst>
          </a:custGeom>
          <a:solidFill>
            <a:schemeClr val="bg1">
              <a:lumMod val="95000"/>
            </a:schemeClr>
          </a:solidFill>
        </p:spPr>
        <p:txBody>
          <a:bodyPr wrap="square" lIns="0" tIns="0" rIns="0" bIns="0" rtlCol="0"/>
          <a:lstStyle/>
          <a:p>
            <a:endParaRPr/>
          </a:p>
        </p:txBody>
      </p:sp>
      <p:sp>
        <p:nvSpPr>
          <p:cNvPr id="14" name="object 14"/>
          <p:cNvSpPr txBox="1"/>
          <p:nvPr/>
        </p:nvSpPr>
        <p:spPr>
          <a:xfrm>
            <a:off x="1068070" y="4418329"/>
            <a:ext cx="836930" cy="299720"/>
          </a:xfrm>
          <a:prstGeom prst="rect">
            <a:avLst/>
          </a:prstGeom>
          <a:solidFill>
            <a:schemeClr val="bg1">
              <a:lumMod val="95000"/>
            </a:schemeClr>
          </a:solidFill>
        </p:spPr>
        <p:txBody>
          <a:bodyPr vert="horz" wrap="square" lIns="0" tIns="12700" rIns="0" bIns="0" rtlCol="0">
            <a:spAutoFit/>
          </a:bodyPr>
          <a:lstStyle/>
          <a:p>
            <a:pPr marL="12700">
              <a:lnSpc>
                <a:spcPct val="100000"/>
              </a:lnSpc>
              <a:spcBef>
                <a:spcPts val="100"/>
              </a:spcBef>
            </a:pPr>
            <a:r>
              <a:rPr sz="1800" b="1" spc="-15" dirty="0">
                <a:latin typeface="Times New Roman"/>
                <a:cs typeface="Times New Roman"/>
              </a:rPr>
              <a:t>S</a:t>
            </a:r>
            <a:r>
              <a:rPr sz="1800" b="1" spc="5" dirty="0">
                <a:latin typeface="Times New Roman"/>
                <a:cs typeface="Times New Roman"/>
              </a:rPr>
              <a:t>M</a:t>
            </a:r>
            <a:r>
              <a:rPr sz="1800" b="1" spc="-5" dirty="0">
                <a:latin typeface="Times New Roman"/>
                <a:cs typeface="Times New Roman"/>
              </a:rPr>
              <a:t>A</a:t>
            </a:r>
            <a:r>
              <a:rPr sz="1800" b="1" spc="-10" dirty="0">
                <a:latin typeface="Times New Roman"/>
                <a:cs typeface="Times New Roman"/>
              </a:rPr>
              <a:t>L</a:t>
            </a:r>
            <a:r>
              <a:rPr sz="1800" b="1" dirty="0">
                <a:latin typeface="Times New Roman"/>
                <a:cs typeface="Times New Roman"/>
              </a:rPr>
              <a:t>L</a:t>
            </a:r>
            <a:endParaRPr sz="1800">
              <a:latin typeface="Times New Roman"/>
              <a:cs typeface="Times New Roman"/>
            </a:endParaRPr>
          </a:p>
        </p:txBody>
      </p:sp>
      <p:sp>
        <p:nvSpPr>
          <p:cNvPr id="15" name="object 15"/>
          <p:cNvSpPr/>
          <p:nvPr/>
        </p:nvSpPr>
        <p:spPr>
          <a:xfrm>
            <a:off x="3352800" y="4409440"/>
            <a:ext cx="2362200" cy="642620"/>
          </a:xfrm>
          <a:custGeom>
            <a:avLst/>
            <a:gdLst/>
            <a:ahLst/>
            <a:cxnLst/>
            <a:rect l="l" t="t" r="r" b="b"/>
            <a:pathLst>
              <a:path w="2362200" h="642620">
                <a:moveTo>
                  <a:pt x="0" y="0"/>
                </a:moveTo>
                <a:lnTo>
                  <a:pt x="2362200" y="0"/>
                </a:lnTo>
                <a:lnTo>
                  <a:pt x="2362200" y="642620"/>
                </a:lnTo>
                <a:lnTo>
                  <a:pt x="0" y="642620"/>
                </a:lnTo>
                <a:lnTo>
                  <a:pt x="0" y="0"/>
                </a:lnTo>
                <a:close/>
              </a:path>
            </a:pathLst>
          </a:custGeom>
          <a:solidFill>
            <a:schemeClr val="bg1">
              <a:lumMod val="95000"/>
            </a:schemeClr>
          </a:solidFill>
        </p:spPr>
        <p:txBody>
          <a:bodyPr wrap="square" lIns="0" tIns="0" rIns="0" bIns="0" rtlCol="0"/>
          <a:lstStyle/>
          <a:p>
            <a:endParaRPr/>
          </a:p>
        </p:txBody>
      </p:sp>
      <p:sp>
        <p:nvSpPr>
          <p:cNvPr id="16" name="object 16"/>
          <p:cNvSpPr/>
          <p:nvPr/>
        </p:nvSpPr>
        <p:spPr>
          <a:xfrm>
            <a:off x="5715000" y="4409440"/>
            <a:ext cx="2362200" cy="642620"/>
          </a:xfrm>
          <a:custGeom>
            <a:avLst/>
            <a:gdLst/>
            <a:ahLst/>
            <a:cxnLst/>
            <a:rect l="l" t="t" r="r" b="b"/>
            <a:pathLst>
              <a:path w="2362200" h="642620">
                <a:moveTo>
                  <a:pt x="0" y="0"/>
                </a:moveTo>
                <a:lnTo>
                  <a:pt x="2362200" y="0"/>
                </a:lnTo>
                <a:lnTo>
                  <a:pt x="2362200" y="642620"/>
                </a:lnTo>
                <a:lnTo>
                  <a:pt x="0" y="642620"/>
                </a:lnTo>
                <a:lnTo>
                  <a:pt x="0" y="0"/>
                </a:lnTo>
                <a:close/>
              </a:path>
            </a:pathLst>
          </a:custGeom>
          <a:solidFill>
            <a:schemeClr val="bg1">
              <a:lumMod val="95000"/>
            </a:schemeClr>
          </a:solidFill>
        </p:spPr>
        <p:txBody>
          <a:bodyPr wrap="square" lIns="0" tIns="0" rIns="0" bIns="0" rtlCol="0"/>
          <a:lstStyle/>
          <a:p>
            <a:endParaRPr/>
          </a:p>
        </p:txBody>
      </p:sp>
      <p:sp>
        <p:nvSpPr>
          <p:cNvPr id="17" name="object 17"/>
          <p:cNvSpPr/>
          <p:nvPr/>
        </p:nvSpPr>
        <p:spPr>
          <a:xfrm>
            <a:off x="990600" y="5052059"/>
            <a:ext cx="2362200" cy="916940"/>
          </a:xfrm>
          <a:custGeom>
            <a:avLst/>
            <a:gdLst/>
            <a:ahLst/>
            <a:cxnLst/>
            <a:rect l="l" t="t" r="r" b="b"/>
            <a:pathLst>
              <a:path w="2362200" h="916939">
                <a:moveTo>
                  <a:pt x="0" y="0"/>
                </a:moveTo>
                <a:lnTo>
                  <a:pt x="2362200" y="0"/>
                </a:lnTo>
                <a:lnTo>
                  <a:pt x="2362200" y="916939"/>
                </a:lnTo>
                <a:lnTo>
                  <a:pt x="0" y="916939"/>
                </a:lnTo>
                <a:lnTo>
                  <a:pt x="0" y="0"/>
                </a:lnTo>
                <a:close/>
              </a:path>
            </a:pathLst>
          </a:custGeom>
          <a:solidFill>
            <a:schemeClr val="bg1">
              <a:lumMod val="95000"/>
            </a:schemeClr>
          </a:solidFill>
        </p:spPr>
        <p:txBody>
          <a:bodyPr wrap="square" lIns="0" tIns="0" rIns="0" bIns="0" rtlCol="0"/>
          <a:lstStyle/>
          <a:p>
            <a:endParaRPr/>
          </a:p>
        </p:txBody>
      </p:sp>
      <p:sp>
        <p:nvSpPr>
          <p:cNvPr id="18" name="object 18"/>
          <p:cNvSpPr txBox="1"/>
          <p:nvPr/>
        </p:nvSpPr>
        <p:spPr>
          <a:xfrm>
            <a:off x="1068070" y="5060950"/>
            <a:ext cx="1026794" cy="299720"/>
          </a:xfrm>
          <a:prstGeom prst="rect">
            <a:avLst/>
          </a:prstGeom>
          <a:solidFill>
            <a:schemeClr val="bg1">
              <a:lumMod val="95000"/>
            </a:schemeClr>
          </a:solidFill>
        </p:spPr>
        <p:txBody>
          <a:bodyPr vert="horz" wrap="square" lIns="0" tIns="12700" rIns="0" bIns="0" rtlCol="0">
            <a:spAutoFit/>
          </a:bodyPr>
          <a:lstStyle/>
          <a:p>
            <a:pPr marL="12700">
              <a:lnSpc>
                <a:spcPct val="100000"/>
              </a:lnSpc>
              <a:spcBef>
                <a:spcPts val="100"/>
              </a:spcBef>
            </a:pPr>
            <a:r>
              <a:rPr sz="1800" b="1" spc="-10" dirty="0">
                <a:latin typeface="Times New Roman"/>
                <a:cs typeface="Times New Roman"/>
              </a:rPr>
              <a:t>MEDIUM</a:t>
            </a:r>
            <a:endParaRPr sz="1800">
              <a:latin typeface="Times New Roman"/>
              <a:cs typeface="Times New Roman"/>
            </a:endParaRPr>
          </a:p>
        </p:txBody>
      </p:sp>
      <p:sp>
        <p:nvSpPr>
          <p:cNvPr id="19" name="object 19"/>
          <p:cNvSpPr/>
          <p:nvPr/>
        </p:nvSpPr>
        <p:spPr>
          <a:xfrm>
            <a:off x="3352800" y="5052059"/>
            <a:ext cx="2362200" cy="916940"/>
          </a:xfrm>
          <a:custGeom>
            <a:avLst/>
            <a:gdLst/>
            <a:ahLst/>
            <a:cxnLst/>
            <a:rect l="l" t="t" r="r" b="b"/>
            <a:pathLst>
              <a:path w="2362200" h="916939">
                <a:moveTo>
                  <a:pt x="0" y="0"/>
                </a:moveTo>
                <a:lnTo>
                  <a:pt x="2362200" y="0"/>
                </a:lnTo>
                <a:lnTo>
                  <a:pt x="2362200" y="916939"/>
                </a:lnTo>
                <a:lnTo>
                  <a:pt x="0" y="916939"/>
                </a:lnTo>
                <a:lnTo>
                  <a:pt x="0" y="0"/>
                </a:lnTo>
                <a:close/>
              </a:path>
            </a:pathLst>
          </a:custGeom>
          <a:solidFill>
            <a:schemeClr val="bg1">
              <a:lumMod val="95000"/>
            </a:schemeClr>
          </a:solidFill>
        </p:spPr>
        <p:txBody>
          <a:bodyPr wrap="square" lIns="0" tIns="0" rIns="0" bIns="0" rtlCol="0"/>
          <a:lstStyle/>
          <a:p>
            <a:endParaRPr/>
          </a:p>
        </p:txBody>
      </p:sp>
      <p:sp>
        <p:nvSpPr>
          <p:cNvPr id="20" name="object 20"/>
          <p:cNvSpPr txBox="1"/>
          <p:nvPr/>
        </p:nvSpPr>
        <p:spPr>
          <a:xfrm>
            <a:off x="3430270" y="3775709"/>
            <a:ext cx="1937385" cy="1859483"/>
          </a:xfrm>
          <a:prstGeom prst="rect">
            <a:avLst/>
          </a:prstGeom>
          <a:solidFill>
            <a:schemeClr val="bg1">
              <a:lumMod val="95000"/>
            </a:schemeClr>
          </a:solidFill>
        </p:spPr>
        <p:txBody>
          <a:bodyPr vert="horz" wrap="square" lIns="0" tIns="38100" rIns="0" bIns="0" rtlCol="0">
            <a:spAutoFit/>
          </a:bodyPr>
          <a:lstStyle/>
          <a:p>
            <a:pPr marL="12700" marR="5080">
              <a:lnSpc>
                <a:spcPts val="2000"/>
              </a:lnSpc>
              <a:spcBef>
                <a:spcPts val="300"/>
              </a:spcBef>
            </a:pPr>
            <a:r>
              <a:rPr sz="1800" spc="-5" dirty="0">
                <a:latin typeface="Times New Roman"/>
                <a:cs typeface="Times New Roman"/>
              </a:rPr>
              <a:t>Not </a:t>
            </a:r>
            <a:r>
              <a:rPr sz="1800" dirty="0">
                <a:latin typeface="Times New Roman"/>
                <a:cs typeface="Times New Roman"/>
              </a:rPr>
              <a:t>exceeding</a:t>
            </a:r>
            <a:r>
              <a:rPr sz="1800" spc="-85" dirty="0">
                <a:latin typeface="Times New Roman"/>
                <a:cs typeface="Times New Roman"/>
              </a:rPr>
              <a:t> </a:t>
            </a:r>
            <a:r>
              <a:rPr sz="1800" spc="-5" dirty="0">
                <a:latin typeface="Times New Roman"/>
                <a:cs typeface="Times New Roman"/>
              </a:rPr>
              <a:t>Rs.25  </a:t>
            </a:r>
            <a:r>
              <a:rPr sz="1800" dirty="0">
                <a:latin typeface="Times New Roman"/>
                <a:cs typeface="Times New Roman"/>
              </a:rPr>
              <a:t>Lakh</a:t>
            </a:r>
          </a:p>
          <a:p>
            <a:pPr marL="12700" marR="23495">
              <a:lnSpc>
                <a:spcPts val="2000"/>
              </a:lnSpc>
              <a:spcBef>
                <a:spcPts val="1060"/>
              </a:spcBef>
            </a:pPr>
            <a:r>
              <a:rPr sz="1800" spc="-5" dirty="0">
                <a:latin typeface="Times New Roman"/>
                <a:cs typeface="Times New Roman"/>
              </a:rPr>
              <a:t>Between </a:t>
            </a:r>
            <a:r>
              <a:rPr sz="1800" spc="-10" dirty="0">
                <a:latin typeface="Times New Roman"/>
                <a:cs typeface="Times New Roman"/>
              </a:rPr>
              <a:t>Rs. </a:t>
            </a:r>
            <a:r>
              <a:rPr sz="1800" dirty="0">
                <a:latin typeface="Times New Roman"/>
                <a:cs typeface="Times New Roman"/>
              </a:rPr>
              <a:t>25 </a:t>
            </a:r>
            <a:r>
              <a:rPr sz="1800" spc="-5" dirty="0">
                <a:latin typeface="Times New Roman"/>
                <a:cs typeface="Times New Roman"/>
              </a:rPr>
              <a:t>lakh  and Rs.5</a:t>
            </a:r>
            <a:r>
              <a:rPr sz="1800" dirty="0">
                <a:latin typeface="Times New Roman"/>
                <a:cs typeface="Times New Roman"/>
              </a:rPr>
              <a:t> </a:t>
            </a:r>
            <a:r>
              <a:rPr sz="1800" spc="-5" dirty="0">
                <a:latin typeface="Times New Roman"/>
                <a:cs typeface="Times New Roman"/>
              </a:rPr>
              <a:t>core</a:t>
            </a:r>
            <a:endParaRPr sz="1800" dirty="0">
              <a:latin typeface="Times New Roman"/>
              <a:cs typeface="Times New Roman"/>
            </a:endParaRPr>
          </a:p>
          <a:p>
            <a:pPr marL="12700" marR="120650">
              <a:lnSpc>
                <a:spcPts val="2000"/>
              </a:lnSpc>
              <a:spcBef>
                <a:spcPts val="1060"/>
              </a:spcBef>
            </a:pPr>
            <a:r>
              <a:rPr sz="1800" spc="-5" dirty="0">
                <a:latin typeface="Times New Roman"/>
                <a:cs typeface="Times New Roman"/>
              </a:rPr>
              <a:t>Between Rs.5</a:t>
            </a:r>
            <a:r>
              <a:rPr sz="1800" spc="-60" dirty="0">
                <a:latin typeface="Times New Roman"/>
                <a:cs typeface="Times New Roman"/>
              </a:rPr>
              <a:t> </a:t>
            </a:r>
            <a:r>
              <a:rPr sz="1800" spc="-5" dirty="0">
                <a:latin typeface="Times New Roman"/>
                <a:cs typeface="Times New Roman"/>
              </a:rPr>
              <a:t>crore  and Rs.10</a:t>
            </a:r>
            <a:r>
              <a:rPr sz="1800" spc="-10" dirty="0">
                <a:latin typeface="Times New Roman"/>
                <a:cs typeface="Times New Roman"/>
              </a:rPr>
              <a:t> </a:t>
            </a:r>
            <a:r>
              <a:rPr sz="1800" spc="-5" dirty="0">
                <a:latin typeface="Times New Roman"/>
                <a:cs typeface="Times New Roman"/>
              </a:rPr>
              <a:t>crore</a:t>
            </a:r>
            <a:endParaRPr sz="1800" dirty="0">
              <a:latin typeface="Times New Roman"/>
              <a:cs typeface="Times New Roman"/>
            </a:endParaRPr>
          </a:p>
        </p:txBody>
      </p:sp>
      <p:sp>
        <p:nvSpPr>
          <p:cNvPr id="21" name="object 21"/>
          <p:cNvSpPr/>
          <p:nvPr/>
        </p:nvSpPr>
        <p:spPr>
          <a:xfrm>
            <a:off x="5715000" y="5052059"/>
            <a:ext cx="2362200" cy="916940"/>
          </a:xfrm>
          <a:custGeom>
            <a:avLst/>
            <a:gdLst/>
            <a:ahLst/>
            <a:cxnLst/>
            <a:rect l="l" t="t" r="r" b="b"/>
            <a:pathLst>
              <a:path w="2362200" h="916939">
                <a:moveTo>
                  <a:pt x="0" y="0"/>
                </a:moveTo>
                <a:lnTo>
                  <a:pt x="2362200" y="0"/>
                </a:lnTo>
                <a:lnTo>
                  <a:pt x="2362200" y="916939"/>
                </a:lnTo>
                <a:lnTo>
                  <a:pt x="0" y="916939"/>
                </a:lnTo>
                <a:lnTo>
                  <a:pt x="0" y="0"/>
                </a:lnTo>
                <a:close/>
              </a:path>
            </a:pathLst>
          </a:custGeom>
          <a:solidFill>
            <a:schemeClr val="bg1">
              <a:lumMod val="95000"/>
            </a:schemeClr>
          </a:solidFill>
        </p:spPr>
        <p:txBody>
          <a:bodyPr wrap="square" lIns="0" tIns="0" rIns="0" bIns="0" rtlCol="0"/>
          <a:lstStyle/>
          <a:p>
            <a:endParaRPr/>
          </a:p>
        </p:txBody>
      </p:sp>
      <p:sp>
        <p:nvSpPr>
          <p:cNvPr id="22" name="object 22"/>
          <p:cNvSpPr txBox="1"/>
          <p:nvPr/>
        </p:nvSpPr>
        <p:spPr>
          <a:xfrm>
            <a:off x="5792470" y="3775709"/>
            <a:ext cx="1937385" cy="1859483"/>
          </a:xfrm>
          <a:prstGeom prst="rect">
            <a:avLst/>
          </a:prstGeom>
          <a:solidFill>
            <a:schemeClr val="bg1">
              <a:lumMod val="95000"/>
            </a:schemeClr>
          </a:solidFill>
        </p:spPr>
        <p:txBody>
          <a:bodyPr vert="horz" wrap="square" lIns="0" tIns="38100" rIns="0" bIns="0" rtlCol="0">
            <a:spAutoFit/>
          </a:bodyPr>
          <a:lstStyle/>
          <a:p>
            <a:pPr marL="12700" marR="5080">
              <a:lnSpc>
                <a:spcPts val="2000"/>
              </a:lnSpc>
              <a:spcBef>
                <a:spcPts val="300"/>
              </a:spcBef>
            </a:pPr>
            <a:r>
              <a:rPr sz="1800" spc="-5" dirty="0">
                <a:latin typeface="Times New Roman"/>
                <a:cs typeface="Times New Roman"/>
              </a:rPr>
              <a:t>Not exceeding Rs.10  lakh</a:t>
            </a:r>
            <a:endParaRPr sz="1800">
              <a:latin typeface="Times New Roman"/>
              <a:cs typeface="Times New Roman"/>
            </a:endParaRPr>
          </a:p>
          <a:p>
            <a:pPr marL="12700" marR="81915">
              <a:lnSpc>
                <a:spcPts val="2000"/>
              </a:lnSpc>
              <a:spcBef>
                <a:spcPts val="1060"/>
              </a:spcBef>
            </a:pPr>
            <a:r>
              <a:rPr sz="1800" spc="-5" dirty="0">
                <a:latin typeface="Times New Roman"/>
                <a:cs typeface="Times New Roman"/>
              </a:rPr>
              <a:t>Between Rs.10</a:t>
            </a:r>
            <a:r>
              <a:rPr sz="1800" spc="-50" dirty="0">
                <a:latin typeface="Times New Roman"/>
                <a:cs typeface="Times New Roman"/>
              </a:rPr>
              <a:t> </a:t>
            </a:r>
            <a:r>
              <a:rPr sz="1800" spc="-5" dirty="0">
                <a:latin typeface="Times New Roman"/>
                <a:cs typeface="Times New Roman"/>
              </a:rPr>
              <a:t>lakh  and Rs.2 crore.</a:t>
            </a:r>
            <a:endParaRPr sz="1800">
              <a:latin typeface="Times New Roman"/>
              <a:cs typeface="Times New Roman"/>
            </a:endParaRPr>
          </a:p>
          <a:p>
            <a:pPr marL="12700" marR="62865">
              <a:lnSpc>
                <a:spcPts val="2000"/>
              </a:lnSpc>
              <a:spcBef>
                <a:spcPts val="1060"/>
              </a:spcBef>
            </a:pPr>
            <a:r>
              <a:rPr sz="1800" spc="-5" dirty="0">
                <a:latin typeface="Times New Roman"/>
                <a:cs typeface="Times New Roman"/>
              </a:rPr>
              <a:t>Between </a:t>
            </a:r>
            <a:r>
              <a:rPr sz="1800" spc="-10" dirty="0">
                <a:latin typeface="Times New Roman"/>
                <a:cs typeface="Times New Roman"/>
              </a:rPr>
              <a:t>Rs. </a:t>
            </a:r>
            <a:r>
              <a:rPr sz="1800" dirty="0">
                <a:latin typeface="Times New Roman"/>
                <a:cs typeface="Times New Roman"/>
              </a:rPr>
              <a:t>2 </a:t>
            </a:r>
            <a:r>
              <a:rPr sz="1800" spc="-5" dirty="0">
                <a:latin typeface="Times New Roman"/>
                <a:cs typeface="Times New Roman"/>
              </a:rPr>
              <a:t>crore  and Rs.5 crore.</a:t>
            </a:r>
            <a:endParaRPr sz="1800">
              <a:latin typeface="Times New Roman"/>
              <a:cs typeface="Times New Roman"/>
            </a:endParaRPr>
          </a:p>
        </p:txBody>
      </p:sp>
      <p:sp>
        <p:nvSpPr>
          <p:cNvPr id="23" name="object 23"/>
          <p:cNvSpPr txBox="1">
            <a:spLocks noGrp="1"/>
          </p:cNvSpPr>
          <p:nvPr>
            <p:ph type="title"/>
          </p:nvPr>
        </p:nvSpPr>
        <p:spPr>
          <a:xfrm>
            <a:off x="2514600" y="422769"/>
            <a:ext cx="4038600" cy="539891"/>
          </a:xfrm>
          <a:prstGeom prst="rect">
            <a:avLst/>
          </a:prstGeom>
          <a:noFill/>
          <a:ln w="9344">
            <a:solidFill>
              <a:srgbClr val="000000"/>
            </a:solidFill>
          </a:ln>
        </p:spPr>
        <p:txBody>
          <a:bodyPr vert="horz" wrap="square" lIns="0" tIns="46990" rIns="0" bIns="0" rtlCol="0">
            <a:spAutoFit/>
          </a:bodyPr>
          <a:lstStyle/>
          <a:p>
            <a:pPr algn="ctr">
              <a:lnSpc>
                <a:spcPct val="100000"/>
              </a:lnSpc>
              <a:spcBef>
                <a:spcPts val="370"/>
              </a:spcBef>
            </a:pPr>
            <a:r>
              <a:rPr sz="3200" spc="-5" dirty="0">
                <a:solidFill>
                  <a:schemeClr val="tx1"/>
                </a:solidFill>
                <a:latin typeface="Algerian" pitchFamily="82" charset="0"/>
                <a:cs typeface="Times New Roman"/>
              </a:rPr>
              <a:t>DEFINITIONS</a:t>
            </a:r>
            <a:endParaRPr sz="3200" dirty="0">
              <a:solidFill>
                <a:schemeClr val="tx1"/>
              </a:solidFill>
              <a:latin typeface="Algerian" pitchFamily="82" charset="0"/>
              <a:cs typeface="Times New Roman"/>
            </a:endParaRPr>
          </a:p>
        </p:txBody>
      </p:sp>
    </p:spTree>
  </p:cSld>
  <p:clrMapOvr>
    <a:masterClrMapping/>
  </p:clrMapOvr>
  <p:transition>
    <p:dissolv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0"/>
            <a:ext cx="8534400" cy="3264867"/>
          </a:xfrm>
          <a:prstGeom prst="rect">
            <a:avLst/>
          </a:prstGeom>
        </p:spPr>
        <p:txBody>
          <a:bodyPr vert="horz" wrap="square" lIns="0" tIns="307212" rIns="0" bIns="0" rtlCol="0">
            <a:spAutoFit/>
          </a:bodyPr>
          <a:lstStyle/>
          <a:p>
            <a:pPr marL="171450" marR="5080" indent="-171450">
              <a:lnSpc>
                <a:spcPct val="100099"/>
              </a:lnSpc>
              <a:spcBef>
                <a:spcPts val="95"/>
              </a:spcBef>
            </a:pPr>
            <a:r>
              <a:rPr lang="en-US" sz="2400" dirty="0">
                <a:solidFill>
                  <a:schemeClr val="tx1"/>
                </a:solidFill>
                <a:latin typeface="Times New Roman" pitchFamily="18" charset="0"/>
                <a:cs typeface="Times New Roman" pitchFamily="18" charset="0"/>
              </a:rPr>
              <a:t>T</a:t>
            </a:r>
            <a:r>
              <a:rPr sz="2400" dirty="0">
                <a:solidFill>
                  <a:schemeClr val="tx1"/>
                </a:solidFill>
                <a:latin typeface="Times New Roman" pitchFamily="18" charset="0"/>
                <a:cs typeface="Times New Roman" pitchFamily="18" charset="0"/>
              </a:rPr>
              <a:t>he </a:t>
            </a:r>
            <a:r>
              <a:rPr sz="2400" spc="-5" dirty="0">
                <a:solidFill>
                  <a:schemeClr val="tx1"/>
                </a:solidFill>
                <a:latin typeface="Times New Roman" pitchFamily="18" charset="0"/>
                <a:cs typeface="Times New Roman" pitchFamily="18" charset="0"/>
              </a:rPr>
              <a:t>State-wise distribution </a:t>
            </a:r>
            <a:r>
              <a:rPr sz="2400" dirty="0">
                <a:solidFill>
                  <a:schemeClr val="tx1"/>
                </a:solidFill>
                <a:latin typeface="Times New Roman" pitchFamily="18" charset="0"/>
                <a:cs typeface="Times New Roman" pitchFamily="18" charset="0"/>
              </a:rPr>
              <a:t>of </a:t>
            </a:r>
            <a:r>
              <a:rPr sz="2400" spc="-5" dirty="0">
                <a:solidFill>
                  <a:schemeClr val="tx1"/>
                </a:solidFill>
                <a:latin typeface="Times New Roman" pitchFamily="18" charset="0"/>
                <a:cs typeface="Times New Roman" pitchFamily="18" charset="0"/>
              </a:rPr>
              <a:t>MSMEs </a:t>
            </a:r>
            <a:r>
              <a:rPr sz="2400" dirty="0">
                <a:solidFill>
                  <a:schemeClr val="tx1"/>
                </a:solidFill>
                <a:latin typeface="Times New Roman" pitchFamily="18" charset="0"/>
                <a:cs typeface="Times New Roman" pitchFamily="18" charset="0"/>
              </a:rPr>
              <a:t>show </a:t>
            </a:r>
            <a:r>
              <a:rPr sz="2400" spc="-5" dirty="0">
                <a:solidFill>
                  <a:schemeClr val="tx1"/>
                </a:solidFill>
                <a:latin typeface="Times New Roman" pitchFamily="18" charset="0"/>
                <a:cs typeface="Times New Roman" pitchFamily="18" charset="0"/>
              </a:rPr>
              <a:t>that more</a:t>
            </a:r>
            <a:r>
              <a:rPr lang="en-US" sz="2400" spc="-5" dirty="0">
                <a:solidFill>
                  <a:schemeClr val="tx1"/>
                </a:solidFill>
                <a:latin typeface="Times New Roman" pitchFamily="18" charset="0"/>
                <a:cs typeface="Times New Roman" pitchFamily="18" charset="0"/>
              </a:rPr>
              <a:t> </a:t>
            </a:r>
            <a:r>
              <a:rPr sz="2400" spc="-5" dirty="0">
                <a:solidFill>
                  <a:schemeClr val="tx1"/>
                </a:solidFill>
                <a:latin typeface="Times New Roman" pitchFamily="18" charset="0"/>
                <a:cs typeface="Times New Roman" pitchFamily="18" charset="0"/>
              </a:rPr>
              <a:t>than </a:t>
            </a:r>
            <a:r>
              <a:rPr sz="2400" dirty="0">
                <a:solidFill>
                  <a:schemeClr val="tx1"/>
                </a:solidFill>
                <a:latin typeface="Times New Roman" pitchFamily="18" charset="0"/>
                <a:cs typeface="Times New Roman" pitchFamily="18" charset="0"/>
              </a:rPr>
              <a:t>55% of  </a:t>
            </a:r>
            <a:r>
              <a:rPr sz="2400" spc="-5" dirty="0">
                <a:solidFill>
                  <a:schemeClr val="tx1"/>
                </a:solidFill>
                <a:latin typeface="Times New Roman" pitchFamily="18" charset="0"/>
                <a:cs typeface="Times New Roman" pitchFamily="18" charset="0"/>
              </a:rPr>
              <a:t>these enterprises </a:t>
            </a:r>
            <a:r>
              <a:rPr sz="2400" dirty="0">
                <a:solidFill>
                  <a:schemeClr val="tx1"/>
                </a:solidFill>
                <a:latin typeface="Times New Roman" pitchFamily="18" charset="0"/>
                <a:cs typeface="Times New Roman" pitchFamily="18" charset="0"/>
              </a:rPr>
              <a:t>are </a:t>
            </a:r>
            <a:r>
              <a:rPr sz="2400" spc="-5" dirty="0">
                <a:solidFill>
                  <a:schemeClr val="tx1"/>
                </a:solidFill>
                <a:latin typeface="Times New Roman" pitchFamily="18" charset="0"/>
                <a:cs typeface="Times New Roman" pitchFamily="18" charset="0"/>
              </a:rPr>
              <a:t>in </a:t>
            </a:r>
            <a:r>
              <a:rPr sz="2400" dirty="0">
                <a:solidFill>
                  <a:schemeClr val="tx1"/>
                </a:solidFill>
                <a:latin typeface="Times New Roman" pitchFamily="18" charset="0"/>
                <a:cs typeface="Times New Roman" pitchFamily="18" charset="0"/>
              </a:rPr>
              <a:t>6 </a:t>
            </a:r>
            <a:r>
              <a:rPr sz="2400" spc="-5" dirty="0">
                <a:solidFill>
                  <a:schemeClr val="tx1"/>
                </a:solidFill>
                <a:latin typeface="Times New Roman" pitchFamily="18" charset="0"/>
                <a:cs typeface="Times New Roman" pitchFamily="18" charset="0"/>
              </a:rPr>
              <a:t>States, namely, </a:t>
            </a:r>
            <a:r>
              <a:rPr sz="2400" dirty="0">
                <a:solidFill>
                  <a:schemeClr val="tx1"/>
                </a:solidFill>
                <a:latin typeface="Times New Roman" pitchFamily="18" charset="0"/>
                <a:cs typeface="Times New Roman" pitchFamily="18" charset="0"/>
              </a:rPr>
              <a:t>Uttar </a:t>
            </a:r>
            <a:r>
              <a:rPr sz="2400" spc="-5" dirty="0">
                <a:solidFill>
                  <a:schemeClr val="tx1"/>
                </a:solidFill>
                <a:latin typeface="Times New Roman" pitchFamily="18" charset="0"/>
                <a:cs typeface="Times New Roman" pitchFamily="18" charset="0"/>
              </a:rPr>
              <a:t>Pradesh,  </a:t>
            </a:r>
            <a:r>
              <a:rPr sz="2400" dirty="0">
                <a:solidFill>
                  <a:schemeClr val="tx1"/>
                </a:solidFill>
                <a:latin typeface="Times New Roman" pitchFamily="18" charset="0"/>
                <a:cs typeface="Times New Roman" pitchFamily="18" charset="0"/>
              </a:rPr>
              <a:t>Maharashtra, Tamil Nadu, West </a:t>
            </a:r>
            <a:r>
              <a:rPr sz="2400" spc="-5" dirty="0">
                <a:solidFill>
                  <a:schemeClr val="tx1"/>
                </a:solidFill>
                <a:latin typeface="Times New Roman" pitchFamily="18" charset="0"/>
                <a:cs typeface="Times New Roman" pitchFamily="18" charset="0"/>
              </a:rPr>
              <a:t>Bengal, </a:t>
            </a:r>
            <a:r>
              <a:rPr sz="2400" dirty="0">
                <a:solidFill>
                  <a:schemeClr val="tx1"/>
                </a:solidFill>
                <a:latin typeface="Times New Roman" pitchFamily="18" charset="0"/>
                <a:cs typeface="Times New Roman" pitchFamily="18" charset="0"/>
              </a:rPr>
              <a:t>Andhra </a:t>
            </a:r>
            <a:r>
              <a:rPr sz="2400" spc="-5" dirty="0">
                <a:solidFill>
                  <a:schemeClr val="tx1"/>
                </a:solidFill>
                <a:latin typeface="Times New Roman" pitchFamily="18" charset="0"/>
                <a:cs typeface="Times New Roman" pitchFamily="18" charset="0"/>
              </a:rPr>
              <a:t>Pradesh </a:t>
            </a:r>
            <a:r>
              <a:rPr sz="2400" dirty="0">
                <a:solidFill>
                  <a:schemeClr val="tx1"/>
                </a:solidFill>
                <a:latin typeface="Times New Roman" pitchFamily="18" charset="0"/>
                <a:cs typeface="Times New Roman" pitchFamily="18" charset="0"/>
              </a:rPr>
              <a:t>and  Karnataka.</a:t>
            </a:r>
            <a:br>
              <a:rPr lang="en-US" sz="2400" dirty="0">
                <a:solidFill>
                  <a:schemeClr val="tx1"/>
                </a:solidFill>
                <a:latin typeface="Times New Roman" pitchFamily="18" charset="0"/>
                <a:cs typeface="Times New Roman" pitchFamily="18" charset="0"/>
              </a:rPr>
            </a:br>
            <a:r>
              <a:rPr lang="en-US" sz="2400" b="1" dirty="0">
                <a:solidFill>
                  <a:schemeClr val="tx1"/>
                </a:solidFill>
                <a:latin typeface="Times New Roman"/>
                <a:cs typeface="Times New Roman"/>
              </a:rPr>
              <a:t>MSMEs </a:t>
            </a:r>
            <a:r>
              <a:rPr lang="en-US" sz="2400" b="1" spc="-5" dirty="0">
                <a:solidFill>
                  <a:schemeClr val="tx1"/>
                </a:solidFill>
                <a:latin typeface="Times New Roman"/>
                <a:cs typeface="Times New Roman"/>
              </a:rPr>
              <a:t>in </a:t>
            </a:r>
            <a:r>
              <a:rPr lang="en-US" sz="2400" b="1" dirty="0">
                <a:solidFill>
                  <a:schemeClr val="tx1"/>
                </a:solidFill>
                <a:latin typeface="Times New Roman"/>
                <a:cs typeface="Times New Roman"/>
              </a:rPr>
              <a:t>the country manufacture over 6,000 products.</a:t>
            </a:r>
            <a:br>
              <a:rPr lang="en-US" sz="2400" b="1" dirty="0">
                <a:solidFill>
                  <a:schemeClr val="tx1"/>
                </a:solidFill>
                <a:latin typeface="Times New Roman"/>
                <a:cs typeface="Times New Roman"/>
              </a:rPr>
            </a:br>
            <a:r>
              <a:rPr lang="en-US" sz="2400" dirty="0">
                <a:solidFill>
                  <a:schemeClr val="tx1"/>
                </a:solidFill>
                <a:latin typeface="Times New Roman"/>
                <a:cs typeface="Times New Roman"/>
              </a:rPr>
              <a:t>The </a:t>
            </a:r>
            <a:r>
              <a:rPr lang="en-US" sz="2400" spc="-5" dirty="0">
                <a:solidFill>
                  <a:schemeClr val="tx1"/>
                </a:solidFill>
                <a:latin typeface="Times New Roman"/>
                <a:cs typeface="Times New Roman"/>
              </a:rPr>
              <a:t>MSME sector in </a:t>
            </a:r>
            <a:r>
              <a:rPr lang="en-US" sz="2400" dirty="0">
                <a:solidFill>
                  <a:schemeClr val="tx1"/>
                </a:solidFill>
                <a:latin typeface="Times New Roman"/>
                <a:cs typeface="Times New Roman"/>
              </a:rPr>
              <a:t>India is highly heterogeneous </a:t>
            </a:r>
            <a:r>
              <a:rPr lang="en-US" sz="2400" spc="-5" dirty="0">
                <a:solidFill>
                  <a:schemeClr val="tx1"/>
                </a:solidFill>
                <a:latin typeface="Times New Roman"/>
                <a:cs typeface="Times New Roman"/>
              </a:rPr>
              <a:t>in </a:t>
            </a:r>
            <a:r>
              <a:rPr lang="en-US" sz="2400" spc="-10" dirty="0">
                <a:solidFill>
                  <a:schemeClr val="tx1"/>
                </a:solidFill>
                <a:latin typeface="Times New Roman"/>
                <a:cs typeface="Times New Roman"/>
              </a:rPr>
              <a:t>terms </a:t>
            </a:r>
            <a:r>
              <a:rPr lang="en-US" sz="2400" dirty="0">
                <a:solidFill>
                  <a:schemeClr val="tx1"/>
                </a:solidFill>
                <a:latin typeface="Times New Roman"/>
                <a:cs typeface="Times New Roman"/>
              </a:rPr>
              <a:t>of the </a:t>
            </a:r>
            <a:r>
              <a:rPr lang="en-US" sz="2400" spc="-5" dirty="0">
                <a:solidFill>
                  <a:schemeClr val="tx1"/>
                </a:solidFill>
                <a:latin typeface="Times New Roman"/>
                <a:cs typeface="Times New Roman"/>
              </a:rPr>
              <a:t>size  </a:t>
            </a:r>
            <a:r>
              <a:rPr lang="en-US" sz="2400" dirty="0">
                <a:solidFill>
                  <a:schemeClr val="tx1"/>
                </a:solidFill>
                <a:latin typeface="Times New Roman"/>
                <a:cs typeface="Times New Roman"/>
              </a:rPr>
              <a:t>of </a:t>
            </a:r>
            <a:r>
              <a:rPr lang="en-US" sz="2400" spc="-5" dirty="0">
                <a:solidFill>
                  <a:schemeClr val="tx1"/>
                </a:solidFill>
                <a:latin typeface="Times New Roman"/>
                <a:cs typeface="Times New Roman"/>
              </a:rPr>
              <a:t>the enterprises, variety </a:t>
            </a:r>
            <a:r>
              <a:rPr lang="en-US" sz="2400" dirty="0">
                <a:solidFill>
                  <a:schemeClr val="tx1"/>
                </a:solidFill>
                <a:latin typeface="Times New Roman"/>
                <a:cs typeface="Times New Roman"/>
              </a:rPr>
              <a:t>of products and </a:t>
            </a:r>
            <a:r>
              <a:rPr lang="en-US" sz="2400" spc="-5" dirty="0">
                <a:solidFill>
                  <a:schemeClr val="tx1"/>
                </a:solidFill>
                <a:latin typeface="Times New Roman"/>
                <a:cs typeface="Times New Roman"/>
              </a:rPr>
              <a:t>services </a:t>
            </a:r>
            <a:r>
              <a:rPr lang="en-US" sz="2400" dirty="0">
                <a:solidFill>
                  <a:schemeClr val="tx1"/>
                </a:solidFill>
                <a:latin typeface="Times New Roman"/>
                <a:cs typeface="Times New Roman"/>
              </a:rPr>
              <a:t>produced </a:t>
            </a:r>
            <a:r>
              <a:rPr lang="en-US" sz="2400" spc="-5" dirty="0">
                <a:solidFill>
                  <a:schemeClr val="tx1"/>
                </a:solidFill>
                <a:latin typeface="Times New Roman"/>
                <a:cs typeface="Times New Roman"/>
              </a:rPr>
              <a:t>the levels  </a:t>
            </a:r>
            <a:r>
              <a:rPr lang="en-US" sz="2400" dirty="0">
                <a:solidFill>
                  <a:schemeClr val="tx1"/>
                </a:solidFill>
                <a:latin typeface="Times New Roman"/>
                <a:cs typeface="Times New Roman"/>
              </a:rPr>
              <a:t>of technology </a:t>
            </a:r>
            <a:r>
              <a:rPr lang="en-US" sz="2400" spc="-5" dirty="0">
                <a:solidFill>
                  <a:schemeClr val="tx1"/>
                </a:solidFill>
                <a:latin typeface="Times New Roman"/>
                <a:cs typeface="Times New Roman"/>
              </a:rPr>
              <a:t>employed,</a:t>
            </a:r>
            <a:r>
              <a:rPr lang="en-US" sz="2400" spc="5" dirty="0">
                <a:solidFill>
                  <a:schemeClr val="tx1"/>
                </a:solidFill>
                <a:latin typeface="Times New Roman"/>
                <a:cs typeface="Times New Roman"/>
              </a:rPr>
              <a:t> </a:t>
            </a:r>
            <a:r>
              <a:rPr lang="en-US" sz="2400" spc="-5" dirty="0">
                <a:solidFill>
                  <a:schemeClr val="tx1"/>
                </a:solidFill>
                <a:latin typeface="Times New Roman"/>
                <a:cs typeface="Times New Roman"/>
              </a:rPr>
              <a:t>etc.</a:t>
            </a:r>
            <a:endParaRPr sz="2400" dirty="0">
              <a:solidFill>
                <a:schemeClr val="tx1"/>
              </a:solidFill>
              <a:latin typeface="Times New Roman" pitchFamily="18" charset="0"/>
              <a:cs typeface="Times New Roman" pitchFamily="18" charset="0"/>
            </a:endParaRPr>
          </a:p>
        </p:txBody>
      </p:sp>
      <p:sp>
        <p:nvSpPr>
          <p:cNvPr id="8" name="object 45"/>
          <p:cNvSpPr/>
          <p:nvPr/>
        </p:nvSpPr>
        <p:spPr>
          <a:xfrm>
            <a:off x="609600" y="2730500"/>
            <a:ext cx="7833359" cy="41275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52400"/>
            <a:ext cx="8839200" cy="6553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bject 7"/>
          <p:cNvSpPr/>
          <p:nvPr/>
        </p:nvSpPr>
        <p:spPr>
          <a:xfrm>
            <a:off x="152400" y="152400"/>
            <a:ext cx="8839200" cy="65532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62000" y="1295400"/>
            <a:ext cx="8077200" cy="4215130"/>
          </a:xfrm>
          <a:prstGeom prst="rect">
            <a:avLst/>
          </a:prstGeom>
        </p:spPr>
        <p:txBody>
          <a:bodyPr vert="horz" wrap="square" lIns="0" tIns="88900" rIns="0" bIns="0" rtlCol="0">
            <a:spAutoFit/>
          </a:bodyPr>
          <a:lstStyle/>
          <a:p>
            <a:pPr marL="461963" indent="-450850">
              <a:lnSpc>
                <a:spcPct val="100000"/>
              </a:lnSpc>
              <a:spcBef>
                <a:spcPts val="700"/>
              </a:spcBef>
              <a:buSzPct val="83333"/>
              <a:buFont typeface="Wingdings" pitchFamily="2" charset="2"/>
              <a:buChar char="Ø"/>
              <a:tabLst>
                <a:tab pos="354013" algn="l"/>
                <a:tab pos="515938" algn="l"/>
              </a:tabLst>
            </a:pPr>
            <a:r>
              <a:rPr sz="2400" spc="-5" dirty="0">
                <a:latin typeface="Times New Roman"/>
                <a:cs typeface="Times New Roman"/>
              </a:rPr>
              <a:t>Lack </a:t>
            </a:r>
            <a:r>
              <a:rPr sz="2400" dirty="0">
                <a:latin typeface="Times New Roman"/>
                <a:cs typeface="Times New Roman"/>
              </a:rPr>
              <a:t>of availability of </a:t>
            </a:r>
            <a:r>
              <a:rPr sz="2400" spc="-5" dirty="0">
                <a:latin typeface="Times New Roman"/>
                <a:cs typeface="Times New Roman"/>
              </a:rPr>
              <a:t>adequate and </a:t>
            </a:r>
            <a:r>
              <a:rPr sz="2400" dirty="0">
                <a:latin typeface="Times New Roman"/>
                <a:cs typeface="Times New Roman"/>
              </a:rPr>
              <a:t>timely</a:t>
            </a:r>
            <a:r>
              <a:rPr sz="2400" spc="-5" dirty="0">
                <a:latin typeface="Times New Roman"/>
                <a:cs typeface="Times New Roman"/>
              </a:rPr>
              <a:t> credit;</a:t>
            </a:r>
            <a:endParaRPr sz="2400" dirty="0">
              <a:latin typeface="Times New Roman"/>
              <a:cs typeface="Times New Roman"/>
            </a:endParaRPr>
          </a:p>
          <a:p>
            <a:pPr marL="461963" indent="-450850">
              <a:lnSpc>
                <a:spcPct val="100000"/>
              </a:lnSpc>
              <a:spcBef>
                <a:spcPts val="600"/>
              </a:spcBef>
              <a:buFont typeface="Wingdings" pitchFamily="2" charset="2"/>
              <a:buChar char="Ø"/>
              <a:tabLst>
                <a:tab pos="354013" algn="l"/>
                <a:tab pos="515938" algn="l"/>
              </a:tabLst>
            </a:pPr>
            <a:r>
              <a:rPr sz="2400" dirty="0">
                <a:latin typeface="Times New Roman"/>
                <a:cs typeface="Times New Roman"/>
              </a:rPr>
              <a:t>High cost of</a:t>
            </a:r>
            <a:r>
              <a:rPr sz="2400" spc="-10" dirty="0">
                <a:latin typeface="Times New Roman"/>
                <a:cs typeface="Times New Roman"/>
              </a:rPr>
              <a:t> </a:t>
            </a:r>
            <a:r>
              <a:rPr sz="2400" spc="-5" dirty="0">
                <a:latin typeface="Times New Roman"/>
                <a:cs typeface="Times New Roman"/>
              </a:rPr>
              <a:t>credit;</a:t>
            </a:r>
            <a:endParaRPr sz="2400" dirty="0">
              <a:latin typeface="Times New Roman"/>
              <a:cs typeface="Times New Roman"/>
            </a:endParaRPr>
          </a:p>
          <a:p>
            <a:pPr marL="461963" indent="-450850">
              <a:lnSpc>
                <a:spcPct val="100000"/>
              </a:lnSpc>
              <a:spcBef>
                <a:spcPts val="600"/>
              </a:spcBef>
              <a:buFont typeface="Wingdings" pitchFamily="2" charset="2"/>
              <a:buChar char="Ø"/>
              <a:tabLst>
                <a:tab pos="354013" algn="l"/>
                <a:tab pos="515938" algn="l"/>
              </a:tabLst>
            </a:pPr>
            <a:r>
              <a:rPr sz="2400" dirty="0">
                <a:latin typeface="Times New Roman"/>
                <a:cs typeface="Times New Roman"/>
              </a:rPr>
              <a:t>Limited </a:t>
            </a:r>
            <a:r>
              <a:rPr sz="2400" spc="-5" dirty="0">
                <a:latin typeface="Times New Roman"/>
                <a:cs typeface="Times New Roman"/>
              </a:rPr>
              <a:t>access </a:t>
            </a:r>
            <a:r>
              <a:rPr sz="2400" dirty="0">
                <a:latin typeface="Times New Roman"/>
                <a:cs typeface="Times New Roman"/>
              </a:rPr>
              <a:t>to </a:t>
            </a:r>
            <a:r>
              <a:rPr sz="2400" spc="-5" dirty="0">
                <a:latin typeface="Times New Roman"/>
                <a:cs typeface="Times New Roman"/>
              </a:rPr>
              <a:t>equity</a:t>
            </a:r>
            <a:r>
              <a:rPr sz="2400" spc="-15" dirty="0">
                <a:latin typeface="Times New Roman"/>
                <a:cs typeface="Times New Roman"/>
              </a:rPr>
              <a:t> </a:t>
            </a:r>
            <a:r>
              <a:rPr sz="2400" dirty="0">
                <a:latin typeface="Times New Roman"/>
                <a:cs typeface="Times New Roman"/>
              </a:rPr>
              <a:t>capital;</a:t>
            </a:r>
          </a:p>
          <a:p>
            <a:pPr marL="461963" indent="-450850">
              <a:lnSpc>
                <a:spcPct val="100000"/>
              </a:lnSpc>
              <a:spcBef>
                <a:spcPts val="600"/>
              </a:spcBef>
              <a:buFont typeface="Wingdings" pitchFamily="2" charset="2"/>
              <a:buChar char="Ø"/>
              <a:tabLst>
                <a:tab pos="354013" algn="l"/>
                <a:tab pos="515938" algn="l"/>
              </a:tabLst>
            </a:pPr>
            <a:r>
              <a:rPr sz="2400" spc="-5" dirty="0">
                <a:latin typeface="Times New Roman"/>
                <a:cs typeface="Times New Roman"/>
              </a:rPr>
              <a:t>Lack </a:t>
            </a:r>
            <a:r>
              <a:rPr sz="2400" dirty="0">
                <a:latin typeface="Times New Roman"/>
                <a:cs typeface="Times New Roman"/>
              </a:rPr>
              <a:t>of </a:t>
            </a:r>
            <a:r>
              <a:rPr sz="2400" spc="-5" dirty="0">
                <a:latin typeface="Times New Roman"/>
                <a:cs typeface="Times New Roman"/>
              </a:rPr>
              <a:t>access </a:t>
            </a:r>
            <a:r>
              <a:rPr sz="2400" dirty="0">
                <a:latin typeface="Times New Roman"/>
                <a:cs typeface="Times New Roman"/>
              </a:rPr>
              <a:t>to </a:t>
            </a:r>
            <a:r>
              <a:rPr sz="2400" spc="-5" dirty="0">
                <a:latin typeface="Times New Roman"/>
                <a:cs typeface="Times New Roman"/>
              </a:rPr>
              <a:t>global</a:t>
            </a:r>
            <a:r>
              <a:rPr sz="2400" dirty="0">
                <a:latin typeface="Times New Roman"/>
                <a:cs typeface="Times New Roman"/>
              </a:rPr>
              <a:t> markets;</a:t>
            </a:r>
          </a:p>
          <a:p>
            <a:pPr marL="461963" marR="742315" indent="-450850">
              <a:lnSpc>
                <a:spcPct val="100000"/>
              </a:lnSpc>
              <a:spcBef>
                <a:spcPts val="600"/>
              </a:spcBef>
              <a:buFont typeface="Wingdings" pitchFamily="2" charset="2"/>
              <a:buChar char="Ø"/>
              <a:tabLst>
                <a:tab pos="354013" algn="l"/>
                <a:tab pos="515938" algn="l"/>
              </a:tabLst>
            </a:pPr>
            <a:r>
              <a:rPr sz="2400" spc="-5" dirty="0">
                <a:latin typeface="Times New Roman"/>
                <a:cs typeface="Times New Roman"/>
              </a:rPr>
              <a:t>Low technology </a:t>
            </a:r>
            <a:r>
              <a:rPr sz="2400" dirty="0">
                <a:latin typeface="Times New Roman"/>
                <a:cs typeface="Times New Roman"/>
              </a:rPr>
              <a:t>levels </a:t>
            </a:r>
            <a:r>
              <a:rPr sz="2400" spc="-5" dirty="0">
                <a:latin typeface="Times New Roman"/>
                <a:cs typeface="Times New Roman"/>
              </a:rPr>
              <a:t>and </a:t>
            </a:r>
            <a:r>
              <a:rPr sz="2400" dirty="0">
                <a:latin typeface="Times New Roman"/>
                <a:cs typeface="Times New Roman"/>
              </a:rPr>
              <a:t>lack of </a:t>
            </a:r>
            <a:r>
              <a:rPr sz="2400" spc="-5" dirty="0">
                <a:latin typeface="Times New Roman"/>
                <a:cs typeface="Times New Roman"/>
              </a:rPr>
              <a:t>access </a:t>
            </a:r>
            <a:r>
              <a:rPr sz="2400" dirty="0">
                <a:latin typeface="Times New Roman"/>
                <a:cs typeface="Times New Roman"/>
              </a:rPr>
              <a:t>to </a:t>
            </a:r>
            <a:r>
              <a:rPr sz="2400" spc="-5" dirty="0">
                <a:latin typeface="Times New Roman"/>
                <a:cs typeface="Times New Roman"/>
              </a:rPr>
              <a:t>modern  technology;</a:t>
            </a:r>
            <a:endParaRPr sz="2400" dirty="0">
              <a:latin typeface="Times New Roman"/>
              <a:cs typeface="Times New Roman"/>
            </a:endParaRPr>
          </a:p>
          <a:p>
            <a:pPr marL="461963" marR="283210" indent="-450850">
              <a:lnSpc>
                <a:spcPct val="100000"/>
              </a:lnSpc>
              <a:spcBef>
                <a:spcPts val="590"/>
              </a:spcBef>
              <a:buFont typeface="Wingdings" pitchFamily="2" charset="2"/>
              <a:buChar char="Ø"/>
              <a:tabLst>
                <a:tab pos="354013" algn="l"/>
                <a:tab pos="515938" algn="l"/>
              </a:tabLst>
            </a:pPr>
            <a:r>
              <a:rPr sz="2400" spc="-5" dirty="0">
                <a:latin typeface="Times New Roman"/>
                <a:cs typeface="Times New Roman"/>
              </a:rPr>
              <a:t>Lack </a:t>
            </a:r>
            <a:r>
              <a:rPr sz="2400" dirty="0">
                <a:latin typeface="Times New Roman"/>
                <a:cs typeface="Times New Roman"/>
              </a:rPr>
              <a:t>of skilled </a:t>
            </a:r>
            <a:r>
              <a:rPr sz="2400" spc="-5" dirty="0">
                <a:latin typeface="Times New Roman"/>
                <a:cs typeface="Times New Roman"/>
              </a:rPr>
              <a:t>manpower </a:t>
            </a:r>
            <a:r>
              <a:rPr sz="2400" dirty="0">
                <a:latin typeface="Times New Roman"/>
                <a:cs typeface="Times New Roman"/>
              </a:rPr>
              <a:t>for </a:t>
            </a:r>
            <a:r>
              <a:rPr sz="2400" spc="-5" dirty="0">
                <a:latin typeface="Times New Roman"/>
                <a:cs typeface="Times New Roman"/>
              </a:rPr>
              <a:t>manufacturing, services,  </a:t>
            </a:r>
            <a:r>
              <a:rPr sz="2400" dirty="0">
                <a:latin typeface="Times New Roman"/>
                <a:cs typeface="Times New Roman"/>
              </a:rPr>
              <a:t>marketing,</a:t>
            </a:r>
            <a:r>
              <a:rPr sz="2400" spc="-5" dirty="0">
                <a:latin typeface="Times New Roman"/>
                <a:cs typeface="Times New Roman"/>
              </a:rPr>
              <a:t> </a:t>
            </a:r>
            <a:r>
              <a:rPr sz="2400" dirty="0">
                <a:latin typeface="Times New Roman"/>
                <a:cs typeface="Times New Roman"/>
              </a:rPr>
              <a:t>etc.</a:t>
            </a:r>
          </a:p>
          <a:p>
            <a:pPr marL="461963" marR="5080" indent="-450850">
              <a:lnSpc>
                <a:spcPct val="100000"/>
              </a:lnSpc>
              <a:spcBef>
                <a:spcPts val="600"/>
              </a:spcBef>
              <a:buFont typeface="Wingdings" pitchFamily="2" charset="2"/>
              <a:buChar char="Ø"/>
              <a:tabLst>
                <a:tab pos="354013" algn="l"/>
                <a:tab pos="515938" algn="l"/>
              </a:tabLst>
            </a:pPr>
            <a:r>
              <a:rPr sz="2400" spc="-5" dirty="0">
                <a:latin typeface="Times New Roman"/>
                <a:cs typeface="Times New Roman"/>
              </a:rPr>
              <a:t>Issues </a:t>
            </a:r>
            <a:r>
              <a:rPr sz="2400" dirty="0">
                <a:latin typeface="Times New Roman"/>
                <a:cs typeface="Times New Roman"/>
              </a:rPr>
              <a:t>relating to taxation, </a:t>
            </a:r>
            <a:r>
              <a:rPr sz="2400" spc="-5" dirty="0">
                <a:latin typeface="Times New Roman"/>
                <a:cs typeface="Times New Roman"/>
              </a:rPr>
              <a:t>both direct and indirect, and  procedures thereof.</a:t>
            </a:r>
            <a:endParaRPr sz="2400" dirty="0">
              <a:latin typeface="Times New Roman"/>
              <a:cs typeface="Times New Roman"/>
            </a:endParaRPr>
          </a:p>
        </p:txBody>
      </p:sp>
      <p:sp>
        <p:nvSpPr>
          <p:cNvPr id="3" name="object 3"/>
          <p:cNvSpPr txBox="1"/>
          <p:nvPr/>
        </p:nvSpPr>
        <p:spPr>
          <a:xfrm>
            <a:off x="8176259" y="6282690"/>
            <a:ext cx="204470" cy="238760"/>
          </a:xfrm>
          <a:prstGeom prst="rect">
            <a:avLst/>
          </a:prstGeom>
        </p:spPr>
        <p:txBody>
          <a:bodyPr vert="horz" wrap="square" lIns="0" tIns="12700" rIns="0" bIns="0" rtlCol="0">
            <a:spAutoFit/>
          </a:bodyPr>
          <a:lstStyle/>
          <a:p>
            <a:pPr marL="12700">
              <a:lnSpc>
                <a:spcPct val="100000"/>
              </a:lnSpc>
              <a:spcBef>
                <a:spcPts val="100"/>
              </a:spcBef>
            </a:pPr>
            <a:r>
              <a:rPr sz="1400" spc="5" dirty="0">
                <a:latin typeface="Times New Roman"/>
                <a:cs typeface="Times New Roman"/>
              </a:rPr>
              <a:t>4</a:t>
            </a:r>
            <a:r>
              <a:rPr sz="1400" dirty="0">
                <a:latin typeface="Times New Roman"/>
                <a:cs typeface="Times New Roman"/>
              </a:rPr>
              <a:t>1</a:t>
            </a:r>
            <a:endParaRPr sz="1400">
              <a:latin typeface="Times New Roman"/>
              <a:cs typeface="Times New Roman"/>
            </a:endParaRPr>
          </a:p>
        </p:txBody>
      </p:sp>
      <p:sp>
        <p:nvSpPr>
          <p:cNvPr id="4" name="object 4"/>
          <p:cNvSpPr txBox="1">
            <a:spLocks noGrp="1"/>
          </p:cNvSpPr>
          <p:nvPr>
            <p:ph type="title"/>
          </p:nvPr>
        </p:nvSpPr>
        <p:spPr>
          <a:xfrm>
            <a:off x="1372869" y="415290"/>
            <a:ext cx="7507605" cy="513080"/>
          </a:xfrm>
          <a:prstGeom prst="rect">
            <a:avLst/>
          </a:prstGeom>
        </p:spPr>
        <p:txBody>
          <a:bodyPr vert="horz" wrap="square" lIns="0" tIns="12700" rIns="0" bIns="0" rtlCol="0">
            <a:spAutoFit/>
          </a:bodyPr>
          <a:lstStyle/>
          <a:p>
            <a:pPr marL="12700">
              <a:lnSpc>
                <a:spcPct val="100000"/>
              </a:lnSpc>
              <a:spcBef>
                <a:spcPts val="100"/>
              </a:spcBef>
            </a:pPr>
            <a:r>
              <a:rPr sz="3200" spc="-5" dirty="0">
                <a:solidFill>
                  <a:schemeClr val="tx1"/>
                </a:solidFill>
                <a:latin typeface="Algerian" pitchFamily="82" charset="0"/>
                <a:cs typeface="Times New Roman"/>
              </a:rPr>
              <a:t>MAJOR </a:t>
            </a:r>
            <a:r>
              <a:rPr sz="3200" dirty="0">
                <a:solidFill>
                  <a:schemeClr val="tx1"/>
                </a:solidFill>
                <a:latin typeface="Algerian" pitchFamily="82" charset="0"/>
                <a:cs typeface="Times New Roman"/>
              </a:rPr>
              <a:t>ISSUES </a:t>
            </a:r>
            <a:r>
              <a:rPr sz="3200" spc="-5" dirty="0">
                <a:solidFill>
                  <a:schemeClr val="tx1"/>
                </a:solidFill>
                <a:latin typeface="Algerian" pitchFamily="82" charset="0"/>
                <a:cs typeface="Times New Roman"/>
              </a:rPr>
              <a:t>RELATED TO</a:t>
            </a:r>
            <a:r>
              <a:rPr sz="3200" spc="10" dirty="0">
                <a:solidFill>
                  <a:schemeClr val="tx1"/>
                </a:solidFill>
                <a:latin typeface="Algerian" pitchFamily="82" charset="0"/>
                <a:cs typeface="Times New Roman"/>
              </a:rPr>
              <a:t> </a:t>
            </a:r>
            <a:r>
              <a:rPr sz="3200" spc="-5" dirty="0">
                <a:solidFill>
                  <a:schemeClr val="tx1"/>
                </a:solidFill>
                <a:latin typeface="Algerian" pitchFamily="82" charset="0"/>
                <a:cs typeface="Times New Roman"/>
              </a:rPr>
              <a:t>MSME’S</a:t>
            </a:r>
            <a:endParaRPr sz="3200" dirty="0">
              <a:solidFill>
                <a:schemeClr val="tx1"/>
              </a:solidFill>
              <a:latin typeface="Algerian" pitchFamily="82" charset="0"/>
              <a:cs typeface="Times New Roman"/>
            </a:endParaRPr>
          </a:p>
        </p:txBody>
      </p:sp>
    </p:spTree>
  </p:cSld>
  <p:clrMapOvr>
    <a:masterClrMapping/>
  </p:clrMapOvr>
  <p:transition>
    <p:dissolv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0" y="897394"/>
            <a:ext cx="8720453" cy="5960606"/>
          </a:xfrm>
          <a:prstGeom prst="rect">
            <a:avLst/>
          </a:prstGeom>
        </p:spPr>
        <p:txBody>
          <a:bodyPr vert="horz" wrap="square" lIns="0" tIns="12700" rIns="0" bIns="0" rtlCol="0">
            <a:spAutoFit/>
          </a:bodyPr>
          <a:lstStyle/>
          <a:p>
            <a:pPr marL="461963" marR="353695" indent="-449263" algn="just">
              <a:lnSpc>
                <a:spcPct val="100000"/>
              </a:lnSpc>
              <a:spcBef>
                <a:spcPts val="100"/>
              </a:spcBef>
              <a:buFont typeface="Wingdings" pitchFamily="2" charset="2"/>
              <a:buChar char="Ø"/>
            </a:pPr>
            <a:r>
              <a:rPr sz="2400" dirty="0">
                <a:latin typeface="Times New Roman"/>
                <a:cs typeface="Times New Roman"/>
              </a:rPr>
              <a:t>A three </a:t>
            </a:r>
            <a:r>
              <a:rPr sz="2400" spc="-5" dirty="0">
                <a:latin typeface="Times New Roman"/>
                <a:cs typeface="Times New Roman"/>
              </a:rPr>
              <a:t>tier definition including: </a:t>
            </a:r>
            <a:endParaRPr lang="en-US" sz="2400" spc="-5" dirty="0">
              <a:latin typeface="Times New Roman"/>
              <a:cs typeface="Times New Roman"/>
            </a:endParaRPr>
          </a:p>
          <a:p>
            <a:pPr marL="461963" marR="353695" indent="-449263" algn="just">
              <a:lnSpc>
                <a:spcPct val="100000"/>
              </a:lnSpc>
              <a:spcBef>
                <a:spcPts val="100"/>
              </a:spcBef>
            </a:pPr>
            <a:r>
              <a:rPr lang="en-US" sz="2400" dirty="0">
                <a:latin typeface="Times New Roman"/>
                <a:cs typeface="Times New Roman"/>
              </a:rPr>
              <a:t>      </a:t>
            </a:r>
            <a:r>
              <a:rPr sz="2400" dirty="0">
                <a:latin typeface="Times New Roman"/>
                <a:cs typeface="Times New Roman"/>
              </a:rPr>
              <a:t>(i) </a:t>
            </a:r>
            <a:r>
              <a:rPr sz="2400" spc="-5" dirty="0">
                <a:latin typeface="Times New Roman"/>
                <a:cs typeface="Times New Roman"/>
              </a:rPr>
              <a:t>Tiny </a:t>
            </a:r>
            <a:r>
              <a:rPr sz="2400" spc="-10" dirty="0">
                <a:latin typeface="Times New Roman"/>
                <a:cs typeface="Times New Roman"/>
              </a:rPr>
              <a:t>unit: upto </a:t>
            </a:r>
            <a:r>
              <a:rPr sz="2400" spc="-5" dirty="0">
                <a:latin typeface="Times New Roman"/>
                <a:cs typeface="Times New Roman"/>
              </a:rPr>
              <a:t>Rs </a:t>
            </a:r>
            <a:r>
              <a:rPr sz="2400" dirty="0">
                <a:latin typeface="Times New Roman"/>
                <a:cs typeface="Times New Roman"/>
              </a:rPr>
              <a:t>10 </a:t>
            </a:r>
            <a:r>
              <a:rPr sz="2400" spc="-5" dirty="0">
                <a:latin typeface="Times New Roman"/>
                <a:cs typeface="Times New Roman"/>
              </a:rPr>
              <a:t>lakh </a:t>
            </a:r>
            <a:r>
              <a:rPr sz="2400" spc="-10" dirty="0">
                <a:latin typeface="Times New Roman"/>
                <a:cs typeface="Times New Roman"/>
              </a:rPr>
              <a:t>investment;  </a:t>
            </a:r>
            <a:endParaRPr lang="en-US" sz="2400" spc="-10" dirty="0">
              <a:latin typeface="Times New Roman"/>
              <a:cs typeface="Times New Roman"/>
            </a:endParaRPr>
          </a:p>
          <a:p>
            <a:pPr marL="461963" marR="353695" indent="-449263" algn="just">
              <a:lnSpc>
                <a:spcPct val="100000"/>
              </a:lnSpc>
              <a:spcBef>
                <a:spcPts val="100"/>
              </a:spcBef>
            </a:pPr>
            <a:r>
              <a:rPr lang="en-US" sz="2400" spc="-5" dirty="0">
                <a:latin typeface="Times New Roman"/>
                <a:cs typeface="Times New Roman"/>
              </a:rPr>
              <a:t>      </a:t>
            </a:r>
            <a:r>
              <a:rPr sz="2400" spc="-5" dirty="0">
                <a:latin typeface="Times New Roman"/>
                <a:cs typeface="Times New Roman"/>
              </a:rPr>
              <a:t>(ii)SSI </a:t>
            </a:r>
            <a:r>
              <a:rPr sz="2400" spc="-10" dirty="0">
                <a:latin typeface="Times New Roman"/>
                <a:cs typeface="Times New Roman"/>
              </a:rPr>
              <a:t>unit: </a:t>
            </a:r>
            <a:r>
              <a:rPr sz="2400" spc="-5" dirty="0">
                <a:latin typeface="Times New Roman"/>
                <a:cs typeface="Times New Roman"/>
              </a:rPr>
              <a:t>above Rs. </a:t>
            </a:r>
            <a:r>
              <a:rPr sz="2400" dirty="0">
                <a:latin typeface="Times New Roman"/>
                <a:cs typeface="Times New Roman"/>
              </a:rPr>
              <a:t>10 </a:t>
            </a:r>
            <a:r>
              <a:rPr sz="2400" spc="-10" dirty="0">
                <a:latin typeface="Times New Roman"/>
                <a:cs typeface="Times New Roman"/>
              </a:rPr>
              <a:t>lakhs </a:t>
            </a:r>
            <a:r>
              <a:rPr sz="2400" dirty="0">
                <a:latin typeface="Times New Roman"/>
                <a:cs typeface="Times New Roman"/>
              </a:rPr>
              <a:t>to </a:t>
            </a:r>
            <a:r>
              <a:rPr sz="2400" spc="-5" dirty="0">
                <a:latin typeface="Times New Roman"/>
                <a:cs typeface="Times New Roman"/>
              </a:rPr>
              <a:t>Rs. </a:t>
            </a:r>
            <a:r>
              <a:rPr sz="2400" dirty="0">
                <a:latin typeface="Times New Roman"/>
                <a:cs typeface="Times New Roman"/>
              </a:rPr>
              <a:t>100 </a:t>
            </a:r>
            <a:r>
              <a:rPr sz="2400" spc="-10" dirty="0">
                <a:latin typeface="Times New Roman"/>
                <a:cs typeface="Times New Roman"/>
              </a:rPr>
              <a:t>lakhs </a:t>
            </a:r>
            <a:r>
              <a:rPr sz="2400" spc="-5" dirty="0">
                <a:latin typeface="Times New Roman"/>
                <a:cs typeface="Times New Roman"/>
              </a:rPr>
              <a:t>in plant </a:t>
            </a:r>
            <a:r>
              <a:rPr sz="2400" dirty="0">
                <a:latin typeface="Times New Roman"/>
                <a:cs typeface="Times New Roman"/>
              </a:rPr>
              <a:t>and </a:t>
            </a:r>
            <a:r>
              <a:rPr sz="2400" spc="-5" dirty="0">
                <a:latin typeface="Times New Roman"/>
                <a:cs typeface="Times New Roman"/>
              </a:rPr>
              <a:t>machinery; </a:t>
            </a:r>
            <a:endParaRPr lang="en-US" sz="2400" spc="-5" dirty="0">
              <a:latin typeface="Times New Roman"/>
              <a:cs typeface="Times New Roman"/>
            </a:endParaRPr>
          </a:p>
          <a:p>
            <a:pPr marL="461963" marR="353695" indent="-449263" algn="just">
              <a:lnSpc>
                <a:spcPct val="100000"/>
              </a:lnSpc>
              <a:spcBef>
                <a:spcPts val="100"/>
              </a:spcBef>
            </a:pPr>
            <a:r>
              <a:rPr lang="en-US" sz="2400" spc="-5" dirty="0">
                <a:latin typeface="Times New Roman"/>
                <a:cs typeface="Times New Roman"/>
              </a:rPr>
              <a:t>     </a:t>
            </a:r>
            <a:r>
              <a:rPr sz="2400" spc="-5" dirty="0">
                <a:latin typeface="Times New Roman"/>
                <a:cs typeface="Times New Roman"/>
              </a:rPr>
              <a:t> (iii)Medium </a:t>
            </a:r>
            <a:r>
              <a:rPr sz="2400" spc="-10" dirty="0">
                <a:latin typeface="Times New Roman"/>
                <a:cs typeface="Times New Roman"/>
              </a:rPr>
              <a:t>unit: Rs. </a:t>
            </a:r>
            <a:r>
              <a:rPr sz="2400" dirty="0">
                <a:latin typeface="Times New Roman"/>
                <a:cs typeface="Times New Roman"/>
              </a:rPr>
              <a:t>1 </a:t>
            </a:r>
            <a:r>
              <a:rPr sz="2400" spc="-5" dirty="0">
                <a:latin typeface="Times New Roman"/>
                <a:cs typeface="Times New Roman"/>
              </a:rPr>
              <a:t>crore </a:t>
            </a:r>
            <a:r>
              <a:rPr sz="2400" dirty="0">
                <a:latin typeface="Times New Roman"/>
                <a:cs typeface="Times New Roman"/>
              </a:rPr>
              <a:t>to </a:t>
            </a:r>
            <a:r>
              <a:rPr sz="2400" spc="-5" dirty="0">
                <a:latin typeface="Times New Roman"/>
                <a:cs typeface="Times New Roman"/>
              </a:rPr>
              <a:t>Rs. </a:t>
            </a:r>
            <a:r>
              <a:rPr sz="2400" dirty="0">
                <a:latin typeface="Times New Roman"/>
                <a:cs typeface="Times New Roman"/>
              </a:rPr>
              <a:t>10 </a:t>
            </a:r>
            <a:r>
              <a:rPr sz="2400" spc="-5" dirty="0">
                <a:latin typeface="Times New Roman"/>
                <a:cs typeface="Times New Roman"/>
              </a:rPr>
              <a:t>crores </a:t>
            </a:r>
            <a:r>
              <a:rPr sz="2400" dirty="0">
                <a:latin typeface="Times New Roman"/>
                <a:cs typeface="Times New Roman"/>
              </a:rPr>
              <a:t>in </a:t>
            </a:r>
            <a:r>
              <a:rPr sz="2400" spc="-5" dirty="0">
                <a:latin typeface="Times New Roman"/>
                <a:cs typeface="Times New Roman"/>
              </a:rPr>
              <a:t>plant </a:t>
            </a:r>
            <a:r>
              <a:rPr sz="2400" dirty="0">
                <a:latin typeface="Times New Roman"/>
                <a:cs typeface="Times New Roman"/>
              </a:rPr>
              <a:t>and</a:t>
            </a:r>
            <a:r>
              <a:rPr sz="2400" spc="70" dirty="0">
                <a:latin typeface="Times New Roman"/>
                <a:cs typeface="Times New Roman"/>
              </a:rPr>
              <a:t> </a:t>
            </a:r>
            <a:r>
              <a:rPr sz="2400" spc="-5" dirty="0">
                <a:latin typeface="Times New Roman"/>
                <a:cs typeface="Times New Roman"/>
              </a:rPr>
              <a:t>machinery.</a:t>
            </a:r>
            <a:endParaRPr sz="2400" dirty="0">
              <a:latin typeface="Times New Roman"/>
              <a:cs typeface="Times New Roman"/>
            </a:endParaRPr>
          </a:p>
          <a:p>
            <a:pPr marL="461963" marR="629920" indent="-449263" algn="just">
              <a:lnSpc>
                <a:spcPct val="100000"/>
              </a:lnSpc>
              <a:buFont typeface="Wingdings" pitchFamily="2" charset="2"/>
              <a:buChar char="Ø"/>
              <a:tabLst>
                <a:tab pos="148590" algn="l"/>
              </a:tabLst>
            </a:pPr>
            <a:r>
              <a:rPr sz="2400" spc="-5" dirty="0">
                <a:latin typeface="Times New Roman"/>
                <a:cs typeface="Times New Roman"/>
              </a:rPr>
              <a:t>Need </a:t>
            </a:r>
            <a:r>
              <a:rPr sz="2400" dirty="0">
                <a:latin typeface="Times New Roman"/>
                <a:cs typeface="Times New Roman"/>
              </a:rPr>
              <a:t>for a </a:t>
            </a:r>
            <a:r>
              <a:rPr sz="2400" spc="-5" dirty="0">
                <a:latin typeface="Times New Roman"/>
                <a:cs typeface="Times New Roman"/>
              </a:rPr>
              <a:t>single </a:t>
            </a:r>
            <a:r>
              <a:rPr sz="2400" spc="-10" dirty="0">
                <a:latin typeface="Times New Roman"/>
                <a:cs typeface="Times New Roman"/>
              </a:rPr>
              <a:t>comprehensive </a:t>
            </a:r>
            <a:r>
              <a:rPr sz="2400" spc="-5" dirty="0">
                <a:latin typeface="Times New Roman"/>
                <a:cs typeface="Times New Roman"/>
              </a:rPr>
              <a:t>law </a:t>
            </a:r>
            <a:r>
              <a:rPr sz="2400" dirty="0">
                <a:latin typeface="Times New Roman"/>
                <a:cs typeface="Times New Roman"/>
              </a:rPr>
              <a:t>for </a:t>
            </a:r>
            <a:r>
              <a:rPr sz="2400" spc="-10" dirty="0">
                <a:latin typeface="Times New Roman"/>
                <a:cs typeface="Times New Roman"/>
              </a:rPr>
              <a:t>SSI </a:t>
            </a:r>
            <a:r>
              <a:rPr sz="2400" spc="-5" dirty="0">
                <a:latin typeface="Times New Roman"/>
                <a:cs typeface="Times New Roman"/>
              </a:rPr>
              <a:t>sector like </a:t>
            </a:r>
            <a:r>
              <a:rPr sz="2400" spc="-10" dirty="0">
                <a:latin typeface="Times New Roman"/>
                <a:cs typeface="Times New Roman"/>
              </a:rPr>
              <a:t>Small Business  </a:t>
            </a:r>
            <a:r>
              <a:rPr sz="2400" spc="-5" dirty="0">
                <a:latin typeface="Times New Roman"/>
                <a:cs typeface="Times New Roman"/>
              </a:rPr>
              <a:t>Administration (SBA) Act </a:t>
            </a:r>
            <a:r>
              <a:rPr sz="2400" dirty="0">
                <a:latin typeface="Times New Roman"/>
                <a:cs typeface="Times New Roman"/>
              </a:rPr>
              <a:t>of </a:t>
            </a:r>
            <a:r>
              <a:rPr sz="2400" spc="-5" dirty="0">
                <a:latin typeface="Times New Roman"/>
                <a:cs typeface="Times New Roman"/>
              </a:rPr>
              <a:t>United</a:t>
            </a:r>
            <a:r>
              <a:rPr sz="2400" spc="15" dirty="0">
                <a:latin typeface="Times New Roman"/>
                <a:cs typeface="Times New Roman"/>
              </a:rPr>
              <a:t> </a:t>
            </a:r>
            <a:r>
              <a:rPr sz="2400" spc="-5" dirty="0">
                <a:latin typeface="Times New Roman"/>
                <a:cs typeface="Times New Roman"/>
              </a:rPr>
              <a:t>States.</a:t>
            </a:r>
            <a:endParaRPr sz="2400" dirty="0">
              <a:latin typeface="Times New Roman"/>
              <a:cs typeface="Times New Roman"/>
            </a:endParaRPr>
          </a:p>
          <a:p>
            <a:pPr marL="461963" marR="163830" indent="-449263" algn="just">
              <a:lnSpc>
                <a:spcPct val="100000"/>
              </a:lnSpc>
              <a:buFont typeface="Wingdings" pitchFamily="2" charset="2"/>
              <a:buChar char="Ø"/>
              <a:tabLst>
                <a:tab pos="148590" algn="l"/>
              </a:tabLst>
            </a:pPr>
            <a:r>
              <a:rPr sz="2400" spc="-5" dirty="0">
                <a:latin typeface="Times New Roman"/>
                <a:cs typeface="Times New Roman"/>
              </a:rPr>
              <a:t>For infrastructure </a:t>
            </a:r>
            <a:r>
              <a:rPr sz="2400" spc="-10" dirty="0">
                <a:latin typeface="Times New Roman"/>
                <a:cs typeface="Times New Roman"/>
              </a:rPr>
              <a:t>development, </a:t>
            </a:r>
            <a:r>
              <a:rPr sz="2400" dirty="0">
                <a:latin typeface="Times New Roman"/>
                <a:cs typeface="Times New Roman"/>
              </a:rPr>
              <a:t>a </a:t>
            </a:r>
            <a:r>
              <a:rPr sz="2400" spc="-5" dirty="0">
                <a:latin typeface="Times New Roman"/>
                <a:cs typeface="Times New Roman"/>
              </a:rPr>
              <a:t>corpus </a:t>
            </a:r>
            <a:r>
              <a:rPr sz="2400" dirty="0">
                <a:latin typeface="Times New Roman"/>
                <a:cs typeface="Times New Roman"/>
              </a:rPr>
              <a:t>of </a:t>
            </a:r>
            <a:r>
              <a:rPr sz="2400" spc="-5" dirty="0">
                <a:latin typeface="Times New Roman"/>
                <a:cs typeface="Times New Roman"/>
              </a:rPr>
              <a:t>Rs.2000 </a:t>
            </a:r>
            <a:r>
              <a:rPr sz="2400" dirty="0">
                <a:latin typeface="Times New Roman"/>
                <a:cs typeface="Times New Roman"/>
              </a:rPr>
              <a:t>crore </a:t>
            </a:r>
            <a:r>
              <a:rPr sz="2400" spc="-5" dirty="0">
                <a:latin typeface="Times New Roman"/>
                <a:cs typeface="Times New Roman"/>
              </a:rPr>
              <a:t>be set up so </a:t>
            </a:r>
            <a:r>
              <a:rPr sz="2400" dirty="0">
                <a:latin typeface="Times New Roman"/>
                <a:cs typeface="Times New Roman"/>
              </a:rPr>
              <a:t>that  </a:t>
            </a:r>
            <a:r>
              <a:rPr sz="2400" spc="-5" dirty="0">
                <a:latin typeface="Times New Roman"/>
                <a:cs typeface="Times New Roman"/>
              </a:rPr>
              <a:t>adequate infrastructure </a:t>
            </a:r>
            <a:r>
              <a:rPr sz="2400" dirty="0">
                <a:latin typeface="Times New Roman"/>
                <a:cs typeface="Times New Roman"/>
              </a:rPr>
              <a:t>facilities are </a:t>
            </a:r>
            <a:r>
              <a:rPr sz="2400" spc="-5" dirty="0">
                <a:latin typeface="Times New Roman"/>
                <a:cs typeface="Times New Roman"/>
              </a:rPr>
              <a:t>available </a:t>
            </a:r>
            <a:r>
              <a:rPr sz="2400" dirty="0">
                <a:latin typeface="Times New Roman"/>
                <a:cs typeface="Times New Roman"/>
              </a:rPr>
              <a:t>to the </a:t>
            </a:r>
            <a:r>
              <a:rPr sz="2400" spc="-10" dirty="0">
                <a:latin typeface="Times New Roman"/>
                <a:cs typeface="Times New Roman"/>
              </a:rPr>
              <a:t>SSI</a:t>
            </a:r>
            <a:r>
              <a:rPr sz="2400" spc="40" dirty="0">
                <a:latin typeface="Times New Roman"/>
                <a:cs typeface="Times New Roman"/>
              </a:rPr>
              <a:t> </a:t>
            </a:r>
            <a:r>
              <a:rPr sz="2400" spc="-5" dirty="0">
                <a:latin typeface="Times New Roman"/>
                <a:cs typeface="Times New Roman"/>
              </a:rPr>
              <a:t>sector.</a:t>
            </a:r>
            <a:endParaRPr sz="2400" dirty="0">
              <a:latin typeface="Times New Roman"/>
              <a:cs typeface="Times New Roman"/>
            </a:endParaRPr>
          </a:p>
          <a:p>
            <a:pPr marL="461963" marR="282575" lvl="1" indent="-449263" algn="just">
              <a:lnSpc>
                <a:spcPct val="100000"/>
              </a:lnSpc>
              <a:buFont typeface="Wingdings" pitchFamily="2" charset="2"/>
              <a:buChar char="Ø"/>
              <a:tabLst>
                <a:tab pos="205740" algn="l"/>
              </a:tabLst>
            </a:pPr>
            <a:r>
              <a:rPr sz="2400" spc="-5" dirty="0">
                <a:latin typeface="Times New Roman"/>
                <a:cs typeface="Times New Roman"/>
              </a:rPr>
              <a:t>FDI </a:t>
            </a:r>
            <a:r>
              <a:rPr sz="2400" dirty="0">
                <a:latin typeface="Times New Roman"/>
                <a:cs typeface="Times New Roman"/>
              </a:rPr>
              <a:t>to </a:t>
            </a:r>
            <a:r>
              <a:rPr sz="2400" spc="-5" dirty="0">
                <a:latin typeface="Times New Roman"/>
                <a:cs typeface="Times New Roman"/>
              </a:rPr>
              <a:t>be encouraged in </a:t>
            </a:r>
            <a:r>
              <a:rPr sz="2400" spc="-10" dirty="0">
                <a:latin typeface="Times New Roman"/>
                <a:cs typeface="Times New Roman"/>
              </a:rPr>
              <a:t>SSIs </a:t>
            </a:r>
            <a:r>
              <a:rPr sz="2400" dirty="0">
                <a:latin typeface="Times New Roman"/>
                <a:cs typeface="Times New Roman"/>
              </a:rPr>
              <a:t>for </a:t>
            </a:r>
            <a:r>
              <a:rPr sz="2400" spc="-5" dirty="0">
                <a:latin typeface="Times New Roman"/>
                <a:cs typeface="Times New Roman"/>
              </a:rPr>
              <a:t>better technology transfer </a:t>
            </a:r>
            <a:r>
              <a:rPr sz="2400" dirty="0">
                <a:latin typeface="Times New Roman"/>
                <a:cs typeface="Times New Roman"/>
              </a:rPr>
              <a:t>(within the  </a:t>
            </a:r>
            <a:r>
              <a:rPr sz="2400" spc="-10" dirty="0">
                <a:latin typeface="Times New Roman"/>
                <a:cs typeface="Times New Roman"/>
              </a:rPr>
              <a:t>permitted </a:t>
            </a:r>
            <a:r>
              <a:rPr sz="2400" spc="-5" dirty="0">
                <a:latin typeface="Times New Roman"/>
                <a:cs typeface="Times New Roman"/>
              </a:rPr>
              <a:t>ceiling </a:t>
            </a:r>
            <a:r>
              <a:rPr sz="2400" dirty="0">
                <a:latin typeface="Times New Roman"/>
                <a:cs typeface="Times New Roman"/>
              </a:rPr>
              <a:t>of </a:t>
            </a:r>
            <a:r>
              <a:rPr sz="2400" spc="-5" dirty="0">
                <a:latin typeface="Times New Roman"/>
                <a:cs typeface="Times New Roman"/>
              </a:rPr>
              <a:t>equity participation </a:t>
            </a:r>
            <a:r>
              <a:rPr sz="2400" spc="-10" dirty="0">
                <a:latin typeface="Times New Roman"/>
                <a:cs typeface="Times New Roman"/>
              </a:rPr>
              <a:t>by </a:t>
            </a:r>
            <a:r>
              <a:rPr sz="2400" dirty="0">
                <a:latin typeface="Times New Roman"/>
                <a:cs typeface="Times New Roman"/>
              </a:rPr>
              <a:t>large </a:t>
            </a:r>
            <a:r>
              <a:rPr sz="2400" spc="-5" dirty="0">
                <a:latin typeface="Times New Roman"/>
                <a:cs typeface="Times New Roman"/>
              </a:rPr>
              <a:t>scale </a:t>
            </a:r>
            <a:r>
              <a:rPr sz="2400" spc="-10" dirty="0">
                <a:latin typeface="Times New Roman"/>
                <a:cs typeface="Times New Roman"/>
              </a:rPr>
              <a:t>units </a:t>
            </a:r>
            <a:r>
              <a:rPr sz="2400" dirty="0">
                <a:latin typeface="Times New Roman"/>
                <a:cs typeface="Times New Roman"/>
              </a:rPr>
              <a:t>in </a:t>
            </a:r>
            <a:r>
              <a:rPr sz="2400" spc="-5" dirty="0">
                <a:latin typeface="Times New Roman"/>
                <a:cs typeface="Times New Roman"/>
              </a:rPr>
              <a:t>the equity </a:t>
            </a:r>
            <a:r>
              <a:rPr sz="2400" dirty="0">
                <a:latin typeface="Times New Roman"/>
                <a:cs typeface="Times New Roman"/>
              </a:rPr>
              <a:t>of  </a:t>
            </a:r>
            <a:r>
              <a:rPr sz="2400" spc="-10" dirty="0">
                <a:latin typeface="Times New Roman"/>
                <a:cs typeface="Times New Roman"/>
              </a:rPr>
              <a:t>SSI </a:t>
            </a:r>
            <a:r>
              <a:rPr sz="2400" spc="-5" dirty="0">
                <a:latin typeface="Times New Roman"/>
                <a:cs typeface="Times New Roman"/>
              </a:rPr>
              <a:t>units).</a:t>
            </a:r>
            <a:endParaRPr sz="2400" dirty="0">
              <a:latin typeface="Times New Roman"/>
              <a:cs typeface="Times New Roman"/>
            </a:endParaRPr>
          </a:p>
          <a:p>
            <a:pPr marL="461963" marR="5080" indent="-449263" algn="just">
              <a:lnSpc>
                <a:spcPct val="100000"/>
              </a:lnSpc>
              <a:buFont typeface="Wingdings" pitchFamily="2" charset="2"/>
              <a:buChar char="Ø"/>
              <a:tabLst>
                <a:tab pos="148590" algn="l"/>
              </a:tabLst>
            </a:pPr>
            <a:r>
              <a:rPr sz="2400" dirty="0">
                <a:latin typeface="Times New Roman"/>
                <a:cs typeface="Times New Roman"/>
              </a:rPr>
              <a:t>A </a:t>
            </a:r>
            <a:r>
              <a:rPr sz="2400" spc="-5" dirty="0">
                <a:latin typeface="Times New Roman"/>
                <a:cs typeface="Times New Roman"/>
              </a:rPr>
              <a:t>Technology Up-gradation </a:t>
            </a:r>
            <a:r>
              <a:rPr sz="2400" dirty="0">
                <a:latin typeface="Times New Roman"/>
                <a:cs typeface="Times New Roman"/>
              </a:rPr>
              <a:t>&amp; </a:t>
            </a:r>
            <a:r>
              <a:rPr sz="2400" spc="-5" dirty="0">
                <a:latin typeface="Times New Roman"/>
                <a:cs typeface="Times New Roman"/>
              </a:rPr>
              <a:t>Modernisation Fund </a:t>
            </a:r>
            <a:r>
              <a:rPr sz="2400" dirty="0">
                <a:latin typeface="Times New Roman"/>
                <a:cs typeface="Times New Roman"/>
              </a:rPr>
              <a:t>of </a:t>
            </a:r>
            <a:r>
              <a:rPr sz="2400" spc="-5" dirty="0">
                <a:latin typeface="Times New Roman"/>
                <a:cs typeface="Times New Roman"/>
              </a:rPr>
              <a:t>Rs.5000 </a:t>
            </a:r>
            <a:r>
              <a:rPr sz="2400" dirty="0">
                <a:latin typeface="Times New Roman"/>
                <a:cs typeface="Times New Roman"/>
              </a:rPr>
              <a:t>crore with an  </a:t>
            </a:r>
            <a:r>
              <a:rPr sz="2400" spc="-5" dirty="0">
                <a:latin typeface="Times New Roman"/>
                <a:cs typeface="Times New Roman"/>
              </a:rPr>
              <a:t>interest </a:t>
            </a:r>
            <a:r>
              <a:rPr sz="2400" spc="-10" dirty="0">
                <a:latin typeface="Times New Roman"/>
                <a:cs typeface="Times New Roman"/>
              </a:rPr>
              <a:t>subsidy </a:t>
            </a:r>
            <a:r>
              <a:rPr sz="2400" dirty="0">
                <a:latin typeface="Times New Roman"/>
                <a:cs typeface="Times New Roman"/>
              </a:rPr>
              <a:t>of five </a:t>
            </a:r>
            <a:r>
              <a:rPr sz="2400" spc="-5" dirty="0">
                <a:latin typeface="Times New Roman"/>
                <a:cs typeface="Times New Roman"/>
              </a:rPr>
              <a:t>per</a:t>
            </a:r>
            <a:r>
              <a:rPr sz="2400" spc="45" dirty="0">
                <a:latin typeface="Times New Roman"/>
                <a:cs typeface="Times New Roman"/>
              </a:rPr>
              <a:t> </a:t>
            </a:r>
            <a:r>
              <a:rPr sz="2400" spc="-5" dirty="0">
                <a:latin typeface="Times New Roman"/>
                <a:cs typeface="Times New Roman"/>
              </a:rPr>
              <a:t>cent.</a:t>
            </a:r>
            <a:endParaRPr sz="2400" dirty="0">
              <a:latin typeface="Times New Roman"/>
              <a:cs typeface="Times New Roman"/>
            </a:endParaRPr>
          </a:p>
        </p:txBody>
      </p:sp>
      <p:sp>
        <p:nvSpPr>
          <p:cNvPr id="4" name="object 4"/>
          <p:cNvSpPr txBox="1">
            <a:spLocks noGrp="1"/>
          </p:cNvSpPr>
          <p:nvPr>
            <p:ph type="title"/>
          </p:nvPr>
        </p:nvSpPr>
        <p:spPr>
          <a:xfrm>
            <a:off x="2247900" y="414213"/>
            <a:ext cx="6014720" cy="505267"/>
          </a:xfrm>
          <a:prstGeom prst="rect">
            <a:avLst/>
          </a:prstGeom>
        </p:spPr>
        <p:txBody>
          <a:bodyPr vert="horz" wrap="square" lIns="0" tIns="12700" rIns="0" bIns="0" rtlCol="0">
            <a:spAutoFit/>
          </a:bodyPr>
          <a:lstStyle/>
          <a:p>
            <a:pPr marL="12700">
              <a:lnSpc>
                <a:spcPct val="100000"/>
              </a:lnSpc>
              <a:spcBef>
                <a:spcPts val="100"/>
              </a:spcBef>
            </a:pPr>
            <a:r>
              <a:rPr sz="3200" spc="-5" dirty="0">
                <a:solidFill>
                  <a:schemeClr val="tx1"/>
                </a:solidFill>
                <a:latin typeface="Algerian" pitchFamily="82" charset="0"/>
                <a:cs typeface="Times New Roman"/>
              </a:rPr>
              <a:t>RECOMMENDATIONS</a:t>
            </a:r>
          </a:p>
        </p:txBody>
      </p:sp>
    </p:spTree>
  </p:cSld>
  <p:clrMapOvr>
    <a:masterClrMapping/>
  </p:clrMapOvr>
  <p:transition>
    <p:dissolv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81000" y="220499"/>
            <a:ext cx="8763000" cy="443711"/>
          </a:xfrm>
          <a:prstGeom prst="rect">
            <a:avLst/>
          </a:prstGeom>
        </p:spPr>
        <p:txBody>
          <a:bodyPr vert="horz" wrap="square" lIns="0" tIns="12700" rIns="0" bIns="0" rtlCol="0">
            <a:spAutoFit/>
          </a:bodyPr>
          <a:lstStyle/>
          <a:p>
            <a:pPr marL="12700">
              <a:lnSpc>
                <a:spcPct val="100000"/>
              </a:lnSpc>
              <a:spcBef>
                <a:spcPts val="100"/>
              </a:spcBef>
            </a:pPr>
            <a:r>
              <a:rPr sz="2800" spc="-5" dirty="0">
                <a:solidFill>
                  <a:schemeClr val="tx1"/>
                </a:solidFill>
                <a:latin typeface="Algerian" pitchFamily="82" charset="0"/>
                <a:cs typeface="Times New Roman"/>
              </a:rPr>
              <a:t>To enhance the data base </a:t>
            </a:r>
            <a:r>
              <a:rPr sz="2800" dirty="0">
                <a:solidFill>
                  <a:schemeClr val="tx1"/>
                </a:solidFill>
                <a:latin typeface="Algerian" pitchFamily="82" charset="0"/>
                <a:cs typeface="Times New Roman"/>
              </a:rPr>
              <a:t>for the </a:t>
            </a:r>
            <a:r>
              <a:rPr sz="2800" spc="-10" dirty="0">
                <a:solidFill>
                  <a:schemeClr val="tx1"/>
                </a:solidFill>
                <a:latin typeface="Algerian" pitchFamily="82" charset="0"/>
                <a:cs typeface="Times New Roman"/>
              </a:rPr>
              <a:t>SSI</a:t>
            </a:r>
            <a:r>
              <a:rPr sz="2800" spc="10" dirty="0">
                <a:solidFill>
                  <a:schemeClr val="tx1"/>
                </a:solidFill>
                <a:latin typeface="Algerian" pitchFamily="82" charset="0"/>
                <a:cs typeface="Times New Roman"/>
              </a:rPr>
              <a:t> </a:t>
            </a:r>
            <a:r>
              <a:rPr sz="2800" spc="-5" dirty="0">
                <a:solidFill>
                  <a:schemeClr val="tx1"/>
                </a:solidFill>
                <a:latin typeface="Algerian" pitchFamily="82" charset="0"/>
                <a:cs typeface="Times New Roman"/>
              </a:rPr>
              <a:t>sector,</a:t>
            </a:r>
            <a:endParaRPr sz="2800" dirty="0">
              <a:solidFill>
                <a:schemeClr val="tx1"/>
              </a:solidFill>
              <a:latin typeface="Algerian" pitchFamily="82" charset="0"/>
              <a:cs typeface="Times New Roman"/>
            </a:endParaRPr>
          </a:p>
        </p:txBody>
      </p:sp>
      <p:sp>
        <p:nvSpPr>
          <p:cNvPr id="4" name="object 4"/>
          <p:cNvSpPr txBox="1"/>
          <p:nvPr/>
        </p:nvSpPr>
        <p:spPr>
          <a:xfrm>
            <a:off x="152400" y="638809"/>
            <a:ext cx="8892285" cy="6304931"/>
          </a:xfrm>
          <a:prstGeom prst="rect">
            <a:avLst/>
          </a:prstGeom>
        </p:spPr>
        <p:txBody>
          <a:bodyPr vert="horz" wrap="square" lIns="0" tIns="69850" rIns="0" bIns="0" rtlCol="0">
            <a:spAutoFit/>
          </a:bodyPr>
          <a:lstStyle/>
          <a:p>
            <a:pPr marL="401955" indent="-274320">
              <a:lnSpc>
                <a:spcPct val="100000"/>
              </a:lnSpc>
              <a:spcBef>
                <a:spcPts val="550"/>
              </a:spcBef>
              <a:buFont typeface="Wingdings" pitchFamily="2" charset="2"/>
              <a:buChar char="Ø"/>
              <a:tabLst>
                <a:tab pos="402590" algn="l"/>
              </a:tabLst>
            </a:pPr>
            <a:r>
              <a:rPr sz="2400" spc="-5" dirty="0">
                <a:latin typeface="Times New Roman"/>
                <a:cs typeface="Times New Roman"/>
              </a:rPr>
              <a:t>conduct </a:t>
            </a:r>
            <a:r>
              <a:rPr sz="2400" dirty="0">
                <a:latin typeface="Times New Roman"/>
                <a:cs typeface="Times New Roman"/>
              </a:rPr>
              <a:t>of fresh </a:t>
            </a:r>
            <a:r>
              <a:rPr sz="2400" spc="-10" dirty="0">
                <a:latin typeface="Times New Roman"/>
                <a:cs typeface="Times New Roman"/>
              </a:rPr>
              <a:t>census </a:t>
            </a:r>
            <a:r>
              <a:rPr sz="2400" dirty="0">
                <a:latin typeface="Times New Roman"/>
                <a:cs typeface="Times New Roman"/>
              </a:rPr>
              <a:t>for </a:t>
            </a:r>
            <a:r>
              <a:rPr sz="2400" spc="-10" dirty="0">
                <a:latin typeface="Times New Roman"/>
                <a:cs typeface="Times New Roman"/>
              </a:rPr>
              <a:t>SSI</a:t>
            </a:r>
            <a:r>
              <a:rPr sz="2400" spc="20" dirty="0">
                <a:latin typeface="Times New Roman"/>
                <a:cs typeface="Times New Roman"/>
              </a:rPr>
              <a:t> </a:t>
            </a:r>
            <a:r>
              <a:rPr sz="2400" dirty="0">
                <a:latin typeface="Times New Roman"/>
                <a:cs typeface="Times New Roman"/>
              </a:rPr>
              <a:t>sector,</a:t>
            </a:r>
          </a:p>
          <a:p>
            <a:pPr marL="466725" indent="-339090">
              <a:lnSpc>
                <a:spcPct val="100000"/>
              </a:lnSpc>
              <a:spcBef>
                <a:spcPts val="450"/>
              </a:spcBef>
              <a:buFont typeface="Wingdings" pitchFamily="2" charset="2"/>
              <a:buChar char="Ø"/>
              <a:tabLst>
                <a:tab pos="467359" algn="l"/>
              </a:tabLst>
            </a:pPr>
            <a:r>
              <a:rPr sz="2400" spc="-5" dirty="0">
                <a:latin typeface="Times New Roman"/>
                <a:cs typeface="Times New Roman"/>
              </a:rPr>
              <a:t>collection </a:t>
            </a:r>
            <a:r>
              <a:rPr sz="2400" dirty="0">
                <a:latin typeface="Times New Roman"/>
                <a:cs typeface="Times New Roman"/>
              </a:rPr>
              <a:t>of </a:t>
            </a:r>
            <a:r>
              <a:rPr sz="2400" spc="-5" dirty="0">
                <a:latin typeface="Times New Roman"/>
                <a:cs typeface="Times New Roman"/>
              </a:rPr>
              <a:t>detailed data </a:t>
            </a:r>
            <a:r>
              <a:rPr sz="2400" spc="-10" dirty="0">
                <a:latin typeface="Times New Roman"/>
                <a:cs typeface="Times New Roman"/>
              </a:rPr>
              <a:t>on</a:t>
            </a:r>
            <a:r>
              <a:rPr sz="2400" spc="25" dirty="0">
                <a:latin typeface="Times New Roman"/>
                <a:cs typeface="Times New Roman"/>
              </a:rPr>
              <a:t> </a:t>
            </a:r>
            <a:r>
              <a:rPr sz="2400" spc="-5" dirty="0">
                <a:latin typeface="Times New Roman"/>
                <a:cs typeface="Times New Roman"/>
              </a:rPr>
              <a:t>clusters,</a:t>
            </a:r>
            <a:endParaRPr sz="2400" dirty="0">
              <a:latin typeface="Times New Roman"/>
              <a:cs typeface="Times New Roman"/>
            </a:endParaRPr>
          </a:p>
          <a:p>
            <a:pPr marL="128270">
              <a:lnSpc>
                <a:spcPct val="100000"/>
              </a:lnSpc>
              <a:spcBef>
                <a:spcPts val="440"/>
              </a:spcBef>
              <a:buFont typeface="Wingdings" pitchFamily="2" charset="2"/>
              <a:buChar char="Ø"/>
            </a:pPr>
            <a:r>
              <a:rPr sz="2400" dirty="0">
                <a:latin typeface="Times New Roman"/>
                <a:cs typeface="Times New Roman"/>
              </a:rPr>
              <a:t> </a:t>
            </a:r>
            <a:r>
              <a:rPr sz="2400" spc="-10" dirty="0">
                <a:latin typeface="Times New Roman"/>
                <a:cs typeface="Times New Roman"/>
              </a:rPr>
              <a:t>sample </a:t>
            </a:r>
            <a:r>
              <a:rPr sz="2400" spc="-5" dirty="0">
                <a:latin typeface="Times New Roman"/>
                <a:cs typeface="Times New Roman"/>
              </a:rPr>
              <a:t>survey </a:t>
            </a:r>
            <a:r>
              <a:rPr sz="2400" dirty="0">
                <a:latin typeface="Times New Roman"/>
                <a:cs typeface="Times New Roman"/>
              </a:rPr>
              <a:t>to </a:t>
            </a:r>
            <a:r>
              <a:rPr sz="2400" spc="-10" dirty="0">
                <a:latin typeface="Times New Roman"/>
                <a:cs typeface="Times New Roman"/>
              </a:rPr>
              <a:t>be </a:t>
            </a:r>
            <a:r>
              <a:rPr sz="2400" spc="-5" dirty="0">
                <a:latin typeface="Times New Roman"/>
                <a:cs typeface="Times New Roman"/>
              </a:rPr>
              <a:t>conducted</a:t>
            </a:r>
            <a:r>
              <a:rPr sz="2400" spc="65" dirty="0">
                <a:latin typeface="Times New Roman"/>
                <a:cs typeface="Times New Roman"/>
              </a:rPr>
              <a:t> </a:t>
            </a:r>
            <a:r>
              <a:rPr sz="2400" spc="-5" dirty="0">
                <a:latin typeface="Times New Roman"/>
                <a:cs typeface="Times New Roman"/>
              </a:rPr>
              <a:t>annually,and</a:t>
            </a:r>
            <a:endParaRPr sz="2400" dirty="0">
              <a:latin typeface="Times New Roman"/>
              <a:cs typeface="Times New Roman"/>
            </a:endParaRPr>
          </a:p>
          <a:p>
            <a:pPr marL="123189" marR="5080" indent="5080">
              <a:lnSpc>
                <a:spcPct val="100000"/>
              </a:lnSpc>
              <a:spcBef>
                <a:spcPts val="450"/>
              </a:spcBef>
              <a:buFont typeface="Wingdings" pitchFamily="2" charset="2"/>
              <a:buChar char="Ø"/>
            </a:pPr>
            <a:r>
              <a:rPr sz="2400" dirty="0">
                <a:latin typeface="Times New Roman"/>
                <a:cs typeface="Times New Roman"/>
              </a:rPr>
              <a:t> </a:t>
            </a:r>
            <a:r>
              <a:rPr sz="2400" spc="-10" dirty="0">
                <a:latin typeface="Times New Roman"/>
                <a:cs typeface="Times New Roman"/>
              </a:rPr>
              <a:t>involvement </a:t>
            </a:r>
            <a:r>
              <a:rPr sz="2400" dirty="0">
                <a:latin typeface="Times New Roman"/>
                <a:cs typeface="Times New Roman"/>
              </a:rPr>
              <a:t>of </a:t>
            </a:r>
            <a:r>
              <a:rPr sz="2400" spc="-10" dirty="0">
                <a:latin typeface="Times New Roman"/>
                <a:cs typeface="Times New Roman"/>
              </a:rPr>
              <a:t>SSI </a:t>
            </a:r>
            <a:r>
              <a:rPr sz="2400" spc="-5" dirty="0">
                <a:latin typeface="Times New Roman"/>
                <a:cs typeface="Times New Roman"/>
              </a:rPr>
              <a:t>associations in </a:t>
            </a:r>
            <a:r>
              <a:rPr sz="2400" dirty="0">
                <a:latin typeface="Times New Roman"/>
                <a:cs typeface="Times New Roman"/>
              </a:rPr>
              <a:t>the </a:t>
            </a:r>
            <a:r>
              <a:rPr sz="2400" spc="-10" dirty="0">
                <a:latin typeface="Times New Roman"/>
                <a:cs typeface="Times New Roman"/>
              </a:rPr>
              <a:t>census </a:t>
            </a:r>
            <a:r>
              <a:rPr sz="2400" spc="-5" dirty="0">
                <a:latin typeface="Times New Roman"/>
                <a:cs typeface="Times New Roman"/>
              </a:rPr>
              <a:t>and </a:t>
            </a:r>
            <a:r>
              <a:rPr sz="2400" dirty="0">
                <a:latin typeface="Times New Roman"/>
                <a:cs typeface="Times New Roman"/>
              </a:rPr>
              <a:t>other </a:t>
            </a:r>
            <a:r>
              <a:rPr sz="2400" spc="-5" dirty="0">
                <a:latin typeface="Times New Roman"/>
                <a:cs typeface="Times New Roman"/>
              </a:rPr>
              <a:t>data collection  activities.</a:t>
            </a:r>
            <a:endParaRPr sz="2400" dirty="0">
              <a:latin typeface="Times New Roman"/>
              <a:cs typeface="Times New Roman"/>
            </a:endParaRPr>
          </a:p>
          <a:p>
            <a:pPr marL="148590" indent="-136525">
              <a:lnSpc>
                <a:spcPct val="100000"/>
              </a:lnSpc>
              <a:spcBef>
                <a:spcPts val="450"/>
              </a:spcBef>
              <a:buFont typeface="Wingdings" pitchFamily="2" charset="2"/>
              <a:buChar char="Ø"/>
              <a:tabLst>
                <a:tab pos="149225" algn="l"/>
              </a:tabLst>
            </a:pPr>
            <a:r>
              <a:rPr sz="2400" spc="-5" dirty="0">
                <a:latin typeface="Times New Roman"/>
                <a:cs typeface="Times New Roman"/>
              </a:rPr>
              <a:t>Need </a:t>
            </a:r>
            <a:r>
              <a:rPr sz="2400" dirty="0">
                <a:latin typeface="Times New Roman"/>
                <a:cs typeface="Times New Roman"/>
              </a:rPr>
              <a:t>for </a:t>
            </a:r>
            <a:r>
              <a:rPr sz="2400" spc="-5" dirty="0">
                <a:latin typeface="Times New Roman"/>
                <a:cs typeface="Times New Roman"/>
              </a:rPr>
              <a:t>reduction </a:t>
            </a:r>
            <a:r>
              <a:rPr sz="2400" dirty="0">
                <a:latin typeface="Times New Roman"/>
                <a:cs typeface="Times New Roman"/>
              </a:rPr>
              <a:t>of </a:t>
            </a:r>
            <a:r>
              <a:rPr sz="2400" spc="-5" dirty="0">
                <a:latin typeface="Times New Roman"/>
                <a:cs typeface="Times New Roman"/>
              </a:rPr>
              <a:t>cost </a:t>
            </a:r>
            <a:r>
              <a:rPr sz="2400" dirty="0">
                <a:latin typeface="Times New Roman"/>
                <a:cs typeface="Times New Roman"/>
              </a:rPr>
              <a:t>of </a:t>
            </a:r>
            <a:r>
              <a:rPr sz="2400" spc="-5" dirty="0">
                <a:latin typeface="Times New Roman"/>
                <a:cs typeface="Times New Roman"/>
              </a:rPr>
              <a:t>credit </a:t>
            </a:r>
            <a:r>
              <a:rPr sz="2400" dirty="0">
                <a:latin typeface="Times New Roman"/>
                <a:cs typeface="Times New Roman"/>
              </a:rPr>
              <a:t>for </a:t>
            </a:r>
            <a:r>
              <a:rPr sz="2400" spc="-10" dirty="0">
                <a:latin typeface="Times New Roman"/>
                <a:cs typeface="Times New Roman"/>
              </a:rPr>
              <a:t>SSI</a:t>
            </a:r>
            <a:r>
              <a:rPr sz="2400" spc="50" dirty="0">
                <a:latin typeface="Times New Roman"/>
                <a:cs typeface="Times New Roman"/>
              </a:rPr>
              <a:t> </a:t>
            </a:r>
            <a:r>
              <a:rPr sz="2400" spc="-5" dirty="0">
                <a:latin typeface="Times New Roman"/>
                <a:cs typeface="Times New Roman"/>
              </a:rPr>
              <a:t>sector.</a:t>
            </a:r>
            <a:endParaRPr sz="2400" dirty="0">
              <a:latin typeface="Times New Roman"/>
              <a:cs typeface="Times New Roman"/>
            </a:endParaRPr>
          </a:p>
          <a:p>
            <a:pPr marL="123189" marR="455295" indent="-111125">
              <a:lnSpc>
                <a:spcPct val="100000"/>
              </a:lnSpc>
              <a:spcBef>
                <a:spcPts val="450"/>
              </a:spcBef>
              <a:buFont typeface="Wingdings" pitchFamily="2" charset="2"/>
              <a:buChar char="Ø"/>
              <a:tabLst>
                <a:tab pos="149225" algn="l"/>
              </a:tabLst>
            </a:pPr>
            <a:r>
              <a:rPr sz="2400" spc="-5" dirty="0">
                <a:latin typeface="Times New Roman"/>
                <a:cs typeface="Times New Roman"/>
              </a:rPr>
              <a:t>Measures </a:t>
            </a:r>
            <a:r>
              <a:rPr sz="2400" dirty="0">
                <a:latin typeface="Times New Roman"/>
                <a:cs typeface="Times New Roman"/>
              </a:rPr>
              <a:t>for </a:t>
            </a:r>
            <a:r>
              <a:rPr sz="2400" spc="-10" dirty="0">
                <a:latin typeface="Times New Roman"/>
                <a:cs typeface="Times New Roman"/>
              </a:rPr>
              <a:t>strengthening </a:t>
            </a:r>
            <a:r>
              <a:rPr sz="2400" spc="-5" dirty="0">
                <a:latin typeface="Times New Roman"/>
                <a:cs typeface="Times New Roman"/>
              </a:rPr>
              <a:t>resource support </a:t>
            </a:r>
            <a:r>
              <a:rPr sz="2400" dirty="0">
                <a:latin typeface="Times New Roman"/>
                <a:cs typeface="Times New Roman"/>
              </a:rPr>
              <a:t>to </a:t>
            </a:r>
            <a:r>
              <a:rPr sz="2400" spc="-10" dirty="0">
                <a:latin typeface="Times New Roman"/>
                <a:cs typeface="Times New Roman"/>
              </a:rPr>
              <a:t>SIDBI </a:t>
            </a:r>
            <a:r>
              <a:rPr sz="2400" spc="-5" dirty="0">
                <a:latin typeface="Times New Roman"/>
                <a:cs typeface="Times New Roman"/>
              </a:rPr>
              <a:t>and </a:t>
            </a:r>
            <a:r>
              <a:rPr sz="2400" dirty="0">
                <a:latin typeface="Times New Roman"/>
                <a:cs typeface="Times New Roman"/>
              </a:rPr>
              <a:t>to </a:t>
            </a:r>
            <a:r>
              <a:rPr sz="2400" spc="-5" dirty="0">
                <a:latin typeface="Times New Roman"/>
                <a:cs typeface="Times New Roman"/>
              </a:rPr>
              <a:t>make  available cheaper resources </a:t>
            </a:r>
            <a:r>
              <a:rPr sz="2400" dirty="0">
                <a:latin typeface="Times New Roman"/>
                <a:cs typeface="Times New Roman"/>
              </a:rPr>
              <a:t>for </a:t>
            </a:r>
            <a:r>
              <a:rPr sz="2400" spc="-5" dirty="0">
                <a:latin typeface="Times New Roman"/>
                <a:cs typeface="Times New Roman"/>
              </a:rPr>
              <a:t>on-lending </a:t>
            </a:r>
            <a:r>
              <a:rPr sz="2400" dirty="0">
                <a:latin typeface="Times New Roman"/>
                <a:cs typeface="Times New Roman"/>
              </a:rPr>
              <a:t>at </a:t>
            </a:r>
            <a:r>
              <a:rPr sz="2400" spc="-5" dirty="0">
                <a:latin typeface="Times New Roman"/>
                <a:cs typeface="Times New Roman"/>
              </a:rPr>
              <a:t>low interest rates to </a:t>
            </a:r>
            <a:r>
              <a:rPr sz="2400" spc="-10" dirty="0">
                <a:latin typeface="Times New Roman"/>
                <a:cs typeface="Times New Roman"/>
              </a:rPr>
              <a:t>SSI  </a:t>
            </a:r>
            <a:r>
              <a:rPr sz="2400" dirty="0">
                <a:latin typeface="Times New Roman"/>
                <a:cs typeface="Times New Roman"/>
              </a:rPr>
              <a:t>sector.</a:t>
            </a:r>
          </a:p>
          <a:p>
            <a:pPr marL="123189" marR="646430" indent="-111125">
              <a:lnSpc>
                <a:spcPct val="100000"/>
              </a:lnSpc>
              <a:spcBef>
                <a:spcPts val="450"/>
              </a:spcBef>
              <a:buFont typeface="Wingdings" pitchFamily="2" charset="2"/>
              <a:buChar char="Ø"/>
              <a:tabLst>
                <a:tab pos="149225" algn="l"/>
              </a:tabLst>
            </a:pPr>
            <a:r>
              <a:rPr sz="2400" spc="-5" dirty="0">
                <a:latin typeface="Times New Roman"/>
                <a:cs typeface="Times New Roman"/>
              </a:rPr>
              <a:t>Setting up </a:t>
            </a:r>
            <a:r>
              <a:rPr sz="2400" dirty="0">
                <a:latin typeface="Times New Roman"/>
                <a:cs typeface="Times New Roman"/>
              </a:rPr>
              <a:t>of </a:t>
            </a:r>
            <a:r>
              <a:rPr sz="2400" spc="-5" dirty="0">
                <a:latin typeface="Times New Roman"/>
                <a:cs typeface="Times New Roman"/>
              </a:rPr>
              <a:t>special venture capital type fund </a:t>
            </a:r>
            <a:r>
              <a:rPr sz="2400" dirty="0">
                <a:latin typeface="Times New Roman"/>
                <a:cs typeface="Times New Roman"/>
              </a:rPr>
              <a:t>of </a:t>
            </a:r>
            <a:r>
              <a:rPr sz="2400" spc="-5" dirty="0">
                <a:latin typeface="Times New Roman"/>
                <a:cs typeface="Times New Roman"/>
              </a:rPr>
              <a:t>Rs.500 crore </a:t>
            </a:r>
            <a:r>
              <a:rPr sz="2400" dirty="0">
                <a:latin typeface="Times New Roman"/>
                <a:cs typeface="Times New Roman"/>
              </a:rPr>
              <a:t>to </a:t>
            </a:r>
            <a:r>
              <a:rPr sz="2400" spc="-5" dirty="0">
                <a:latin typeface="Times New Roman"/>
                <a:cs typeface="Times New Roman"/>
              </a:rPr>
              <a:t>be  </a:t>
            </a:r>
            <a:r>
              <a:rPr sz="2400" spc="-10" dirty="0">
                <a:latin typeface="Times New Roman"/>
                <a:cs typeface="Times New Roman"/>
              </a:rPr>
              <a:t>named </a:t>
            </a:r>
            <a:r>
              <a:rPr sz="2400" dirty="0">
                <a:latin typeface="Times New Roman"/>
                <a:cs typeface="Times New Roman"/>
              </a:rPr>
              <a:t>as </a:t>
            </a:r>
            <a:r>
              <a:rPr sz="2400" spc="-5" dirty="0">
                <a:solidFill>
                  <a:srgbClr val="FF0000"/>
                </a:solidFill>
                <a:latin typeface="Times New Roman"/>
                <a:cs typeface="Times New Roman"/>
              </a:rPr>
              <a:t>Laghu Udyog Nirman Nidihi </a:t>
            </a:r>
            <a:r>
              <a:rPr sz="2400" dirty="0">
                <a:latin typeface="Times New Roman"/>
                <a:cs typeface="Times New Roman"/>
              </a:rPr>
              <a:t>for </a:t>
            </a:r>
            <a:r>
              <a:rPr sz="2400" spc="-5" dirty="0">
                <a:latin typeface="Times New Roman"/>
                <a:cs typeface="Times New Roman"/>
              </a:rPr>
              <a:t>equity</a:t>
            </a:r>
            <a:r>
              <a:rPr sz="2400" spc="50" dirty="0">
                <a:latin typeface="Times New Roman"/>
                <a:cs typeface="Times New Roman"/>
              </a:rPr>
              <a:t> </a:t>
            </a:r>
            <a:r>
              <a:rPr sz="2400" spc="-5" dirty="0">
                <a:latin typeface="Times New Roman"/>
                <a:cs typeface="Times New Roman"/>
              </a:rPr>
              <a:t>support.</a:t>
            </a:r>
            <a:endParaRPr lang="en-US" sz="2400" spc="-5" dirty="0">
              <a:latin typeface="Times New Roman"/>
              <a:cs typeface="Times New Roman"/>
            </a:endParaRPr>
          </a:p>
          <a:p>
            <a:pPr marL="148590" marR="5080" indent="-148590">
              <a:lnSpc>
                <a:spcPct val="120800"/>
              </a:lnSpc>
              <a:spcBef>
                <a:spcPts val="100"/>
              </a:spcBef>
              <a:buFont typeface="Wingdings" pitchFamily="2" charset="2"/>
              <a:buChar char="Ø"/>
              <a:tabLst>
                <a:tab pos="148590" algn="l"/>
              </a:tabLst>
            </a:pPr>
            <a:r>
              <a:rPr lang="en-US" sz="2400" spc="-5" dirty="0" err="1">
                <a:latin typeface="Times New Roman"/>
                <a:cs typeface="Times New Roman"/>
              </a:rPr>
              <a:t>Standardisation</a:t>
            </a:r>
            <a:r>
              <a:rPr lang="en-US" sz="2400" spc="-5" dirty="0">
                <a:latin typeface="Times New Roman"/>
                <a:cs typeface="Times New Roman"/>
              </a:rPr>
              <a:t> </a:t>
            </a:r>
            <a:r>
              <a:rPr lang="en-US" sz="2400" dirty="0">
                <a:latin typeface="Times New Roman"/>
                <a:cs typeface="Times New Roman"/>
              </a:rPr>
              <a:t>of </a:t>
            </a:r>
            <a:r>
              <a:rPr lang="en-US" sz="2400" spc="-5" dirty="0">
                <a:latin typeface="Times New Roman"/>
                <a:cs typeface="Times New Roman"/>
              </a:rPr>
              <a:t>procedure </a:t>
            </a:r>
            <a:r>
              <a:rPr lang="en-US" sz="2400" dirty="0">
                <a:latin typeface="Times New Roman"/>
                <a:cs typeface="Times New Roman"/>
              </a:rPr>
              <a:t>and </a:t>
            </a:r>
            <a:r>
              <a:rPr lang="en-US" sz="2400" spc="-5" dirty="0">
                <a:latin typeface="Times New Roman"/>
                <a:cs typeface="Times New Roman"/>
              </a:rPr>
              <a:t>simplification </a:t>
            </a:r>
            <a:r>
              <a:rPr lang="en-US" sz="2400" dirty="0">
                <a:latin typeface="Times New Roman"/>
                <a:cs typeface="Times New Roman"/>
              </a:rPr>
              <a:t>of </a:t>
            </a:r>
            <a:r>
              <a:rPr lang="en-US" sz="2400" spc="-5" dirty="0">
                <a:latin typeface="Times New Roman"/>
                <a:cs typeface="Times New Roman"/>
              </a:rPr>
              <a:t>forms by</a:t>
            </a:r>
            <a:r>
              <a:rPr lang="en-US" sz="2400" spc="45" dirty="0">
                <a:latin typeface="Times New Roman"/>
                <a:cs typeface="Times New Roman"/>
              </a:rPr>
              <a:t> </a:t>
            </a:r>
            <a:r>
              <a:rPr lang="en-US" sz="2400" spc="-10" dirty="0">
                <a:latin typeface="Times New Roman"/>
                <a:cs typeface="Times New Roman"/>
              </a:rPr>
              <a:t>banks.</a:t>
            </a:r>
            <a:endParaRPr lang="en-US" sz="2400" dirty="0">
              <a:latin typeface="Times New Roman"/>
              <a:cs typeface="Times New Roman"/>
            </a:endParaRPr>
          </a:p>
          <a:p>
            <a:pPr marL="148590" marR="5080" indent="-148590">
              <a:lnSpc>
                <a:spcPct val="120800"/>
              </a:lnSpc>
              <a:spcBef>
                <a:spcPts val="100"/>
              </a:spcBef>
              <a:buFont typeface="Wingdings" pitchFamily="2" charset="2"/>
              <a:buChar char="Ø"/>
              <a:tabLst>
                <a:tab pos="148590" algn="l"/>
              </a:tabLst>
            </a:pPr>
            <a:r>
              <a:rPr lang="en-US" sz="2400" spc="-5" dirty="0">
                <a:latin typeface="Times New Roman"/>
                <a:cs typeface="Times New Roman"/>
              </a:rPr>
              <a:t>Setting </a:t>
            </a:r>
            <a:r>
              <a:rPr lang="en-US" sz="2400" spc="-10" dirty="0">
                <a:latin typeface="Times New Roman"/>
                <a:cs typeface="Times New Roman"/>
              </a:rPr>
              <a:t>up </a:t>
            </a:r>
            <a:r>
              <a:rPr lang="en-US" sz="2400" dirty="0">
                <a:latin typeface="Times New Roman"/>
                <a:cs typeface="Times New Roman"/>
              </a:rPr>
              <a:t>of a </a:t>
            </a:r>
            <a:r>
              <a:rPr lang="en-US" sz="2400" spc="-5" dirty="0">
                <a:latin typeface="Times New Roman"/>
                <a:cs typeface="Times New Roman"/>
              </a:rPr>
              <a:t>Technology Bank </a:t>
            </a:r>
            <a:r>
              <a:rPr lang="en-US" sz="2400" dirty="0">
                <a:latin typeface="Times New Roman"/>
                <a:cs typeface="Times New Roman"/>
              </a:rPr>
              <a:t>for </a:t>
            </a:r>
            <a:r>
              <a:rPr lang="en-US" sz="2400" spc="-5" dirty="0">
                <a:latin typeface="Times New Roman"/>
                <a:cs typeface="Times New Roman"/>
              </a:rPr>
              <a:t>collection and </a:t>
            </a:r>
            <a:r>
              <a:rPr lang="en-US" sz="2400" spc="-10" dirty="0">
                <a:latin typeface="Times New Roman"/>
                <a:cs typeface="Times New Roman"/>
              </a:rPr>
              <a:t>dissemination </a:t>
            </a:r>
            <a:r>
              <a:rPr lang="en-US" sz="2400" dirty="0">
                <a:latin typeface="Times New Roman"/>
                <a:cs typeface="Times New Roman"/>
              </a:rPr>
              <a:t>of  </a:t>
            </a:r>
            <a:r>
              <a:rPr lang="en-US" sz="2400" spc="-5" dirty="0">
                <a:latin typeface="Times New Roman"/>
                <a:cs typeface="Times New Roman"/>
              </a:rPr>
              <a:t>information about technology</a:t>
            </a:r>
            <a:r>
              <a:rPr lang="en-US" sz="2400" spc="15" dirty="0">
                <a:latin typeface="Times New Roman"/>
                <a:cs typeface="Times New Roman"/>
              </a:rPr>
              <a:t> </a:t>
            </a:r>
            <a:r>
              <a:rPr lang="en-US" sz="2400" spc="-5" dirty="0">
                <a:latin typeface="Times New Roman"/>
                <a:cs typeface="Times New Roman"/>
              </a:rPr>
              <a:t>resources.</a:t>
            </a:r>
            <a:endParaRPr lang="en-US" sz="2400" dirty="0">
              <a:latin typeface="Times New Roman"/>
              <a:cs typeface="Times New Roman"/>
            </a:endParaRPr>
          </a:p>
          <a:p>
            <a:pPr marL="123189" marR="646430" indent="-111125">
              <a:lnSpc>
                <a:spcPct val="100000"/>
              </a:lnSpc>
              <a:spcBef>
                <a:spcPts val="450"/>
              </a:spcBef>
              <a:buFont typeface="Wingdings" pitchFamily="2" charset="2"/>
              <a:buChar char="Ø"/>
              <a:tabLst>
                <a:tab pos="149225" algn="l"/>
              </a:tabLst>
            </a:pPr>
            <a:endParaRPr sz="2400" dirty="0">
              <a:latin typeface="Times New Roman"/>
              <a:cs typeface="Times New Roman"/>
            </a:endParaRPr>
          </a:p>
        </p:txBody>
      </p:sp>
      <p:sp>
        <p:nvSpPr>
          <p:cNvPr id="5" name="object 5"/>
          <p:cNvSpPr txBox="1"/>
          <p:nvPr/>
        </p:nvSpPr>
        <p:spPr>
          <a:xfrm>
            <a:off x="1451610" y="4428490"/>
            <a:ext cx="10604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Times New Roman"/>
                <a:cs typeface="Times New Roman"/>
              </a:rPr>
              <a:t>•</a:t>
            </a:r>
            <a:endParaRPr sz="1800">
              <a:latin typeface="Times New Roman"/>
              <a:cs typeface="Times New Roman"/>
            </a:endParaRPr>
          </a:p>
        </p:txBody>
      </p:sp>
      <p:sp>
        <p:nvSpPr>
          <p:cNvPr id="8" name="object 8"/>
          <p:cNvSpPr txBox="1"/>
          <p:nvPr/>
        </p:nvSpPr>
        <p:spPr>
          <a:xfrm>
            <a:off x="8176259" y="6282690"/>
            <a:ext cx="204470" cy="238760"/>
          </a:xfrm>
          <a:prstGeom prst="rect">
            <a:avLst/>
          </a:prstGeom>
        </p:spPr>
        <p:txBody>
          <a:bodyPr vert="horz" wrap="square" lIns="0" tIns="12700" rIns="0" bIns="0" rtlCol="0">
            <a:spAutoFit/>
          </a:bodyPr>
          <a:lstStyle/>
          <a:p>
            <a:pPr marL="12700">
              <a:lnSpc>
                <a:spcPct val="100000"/>
              </a:lnSpc>
              <a:spcBef>
                <a:spcPts val="100"/>
              </a:spcBef>
            </a:pPr>
            <a:r>
              <a:rPr sz="1400" spc="5" dirty="0">
                <a:latin typeface="Times New Roman"/>
                <a:cs typeface="Times New Roman"/>
              </a:rPr>
              <a:t>4</a:t>
            </a:r>
            <a:r>
              <a:rPr sz="1400" dirty="0">
                <a:latin typeface="Times New Roman"/>
                <a:cs typeface="Times New Roman"/>
              </a:rPr>
              <a:t>3</a:t>
            </a:r>
            <a:endParaRPr sz="1400">
              <a:latin typeface="Times New Roman"/>
              <a:cs typeface="Times New Roman"/>
            </a:endParaRPr>
          </a:p>
        </p:txBody>
      </p:sp>
    </p:spTree>
  </p:cSld>
  <p:clrMapOvr>
    <a:masterClrMapping/>
  </p:clrMapOvr>
  <p:transition>
    <p:dissolv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4400" y="255269"/>
            <a:ext cx="7772400" cy="1162369"/>
          </a:xfrm>
          <a:prstGeom prst="rect">
            <a:avLst/>
          </a:prstGeom>
        </p:spPr>
        <p:txBody>
          <a:bodyPr vert="horz" wrap="square" lIns="0" tIns="175768" rIns="0" bIns="0" rtlCol="0">
            <a:spAutoFit/>
          </a:bodyPr>
          <a:lstStyle/>
          <a:p>
            <a:pPr marL="3398520" marR="5080" indent="-1694180" algn="ctr">
              <a:lnSpc>
                <a:spcPct val="100000"/>
              </a:lnSpc>
              <a:spcBef>
                <a:spcPts val="100"/>
              </a:spcBef>
            </a:pPr>
            <a:r>
              <a:rPr sz="3200" spc="-5" dirty="0">
                <a:solidFill>
                  <a:schemeClr val="tx1"/>
                </a:solidFill>
                <a:latin typeface="Algerian" pitchFamily="82" charset="0"/>
                <a:cs typeface="Times New Roman"/>
              </a:rPr>
              <a:t>Policies and programmes </a:t>
            </a:r>
            <a:r>
              <a:rPr sz="3200" dirty="0">
                <a:solidFill>
                  <a:schemeClr val="tx1"/>
                </a:solidFill>
                <a:latin typeface="Algerian" pitchFamily="82" charset="0"/>
                <a:cs typeface="Times New Roman"/>
              </a:rPr>
              <a:t>for  </a:t>
            </a:r>
            <a:r>
              <a:rPr sz="3200" spc="-5" dirty="0">
                <a:solidFill>
                  <a:schemeClr val="tx1"/>
                </a:solidFill>
                <a:latin typeface="Algerian" pitchFamily="82" charset="0"/>
                <a:cs typeface="Times New Roman"/>
              </a:rPr>
              <a:t>promoting</a:t>
            </a:r>
            <a:r>
              <a:rPr sz="3200" spc="-10" dirty="0">
                <a:solidFill>
                  <a:schemeClr val="tx1"/>
                </a:solidFill>
                <a:latin typeface="Algerian" pitchFamily="82" charset="0"/>
                <a:cs typeface="Times New Roman"/>
              </a:rPr>
              <a:t> </a:t>
            </a:r>
            <a:r>
              <a:rPr sz="3200" spc="-5" dirty="0">
                <a:solidFill>
                  <a:schemeClr val="tx1"/>
                </a:solidFill>
                <a:latin typeface="Algerian" pitchFamily="82" charset="0"/>
                <a:cs typeface="Times New Roman"/>
              </a:rPr>
              <a:t>SSI</a:t>
            </a:r>
          </a:p>
        </p:txBody>
      </p:sp>
      <p:sp>
        <p:nvSpPr>
          <p:cNvPr id="3" name="object 3"/>
          <p:cNvSpPr txBox="1"/>
          <p:nvPr/>
        </p:nvSpPr>
        <p:spPr>
          <a:xfrm>
            <a:off x="1689100" y="1988820"/>
            <a:ext cx="7124700" cy="2868930"/>
          </a:xfrm>
          <a:prstGeom prst="rect">
            <a:avLst/>
          </a:prstGeom>
        </p:spPr>
        <p:txBody>
          <a:bodyPr vert="horz" wrap="square" lIns="0" tIns="114300" rIns="0" bIns="0" rtlCol="0">
            <a:spAutoFit/>
          </a:bodyPr>
          <a:lstStyle/>
          <a:p>
            <a:pPr marL="355600" indent="-342900">
              <a:lnSpc>
                <a:spcPct val="100000"/>
              </a:lnSpc>
              <a:spcBef>
                <a:spcPts val="900"/>
              </a:spcBef>
              <a:buChar char="•"/>
              <a:tabLst>
                <a:tab pos="354965" algn="l"/>
                <a:tab pos="355600" algn="l"/>
              </a:tabLst>
            </a:pPr>
            <a:r>
              <a:rPr sz="3200" spc="-5" dirty="0">
                <a:latin typeface="Times New Roman"/>
                <a:cs typeface="Times New Roman"/>
              </a:rPr>
              <a:t>Reservation</a:t>
            </a:r>
            <a:r>
              <a:rPr sz="3200" dirty="0">
                <a:latin typeface="Times New Roman"/>
                <a:cs typeface="Times New Roman"/>
              </a:rPr>
              <a:t> policy;</a:t>
            </a:r>
            <a:endParaRPr sz="3200">
              <a:latin typeface="Times New Roman"/>
              <a:cs typeface="Times New Roman"/>
            </a:endParaRPr>
          </a:p>
          <a:p>
            <a:pPr marL="355600" marR="5080" indent="-342900">
              <a:lnSpc>
                <a:spcPct val="100000"/>
              </a:lnSpc>
              <a:spcBef>
                <a:spcPts val="800"/>
              </a:spcBef>
              <a:buChar char="•"/>
              <a:tabLst>
                <a:tab pos="354965" algn="l"/>
                <a:tab pos="355600" algn="l"/>
              </a:tabLst>
            </a:pPr>
            <a:r>
              <a:rPr sz="3200" spc="-5" dirty="0">
                <a:latin typeface="Times New Roman"/>
                <a:cs typeface="Times New Roman"/>
              </a:rPr>
              <a:t>Government’s price </a:t>
            </a:r>
            <a:r>
              <a:rPr sz="3200" dirty="0">
                <a:latin typeface="Times New Roman"/>
                <a:cs typeface="Times New Roman"/>
              </a:rPr>
              <a:t>preference policy </a:t>
            </a:r>
            <a:r>
              <a:rPr sz="3200" spc="-5" dirty="0">
                <a:latin typeface="Times New Roman"/>
                <a:cs typeface="Times New Roman"/>
              </a:rPr>
              <a:t>for  marketing </a:t>
            </a:r>
            <a:r>
              <a:rPr sz="3200" dirty="0">
                <a:latin typeface="Times New Roman"/>
                <a:cs typeface="Times New Roman"/>
              </a:rPr>
              <a:t>SSI</a:t>
            </a:r>
            <a:r>
              <a:rPr sz="3200" spc="10" dirty="0">
                <a:latin typeface="Times New Roman"/>
                <a:cs typeface="Times New Roman"/>
              </a:rPr>
              <a:t> </a:t>
            </a:r>
            <a:r>
              <a:rPr sz="3200" dirty="0">
                <a:latin typeface="Times New Roman"/>
                <a:cs typeface="Times New Roman"/>
              </a:rPr>
              <a:t>products;</a:t>
            </a:r>
            <a:endParaRPr sz="3200">
              <a:latin typeface="Times New Roman"/>
              <a:cs typeface="Times New Roman"/>
            </a:endParaRPr>
          </a:p>
          <a:p>
            <a:pPr marL="355600" indent="-342900">
              <a:lnSpc>
                <a:spcPct val="100000"/>
              </a:lnSpc>
              <a:spcBef>
                <a:spcPts val="800"/>
              </a:spcBef>
              <a:buChar char="•"/>
              <a:tabLst>
                <a:tab pos="354965" algn="l"/>
                <a:tab pos="355600" algn="l"/>
              </a:tabLst>
            </a:pPr>
            <a:r>
              <a:rPr sz="3200" dirty="0">
                <a:latin typeface="Times New Roman"/>
                <a:cs typeface="Times New Roman"/>
              </a:rPr>
              <a:t>Technical</a:t>
            </a:r>
            <a:r>
              <a:rPr sz="3200" spc="-15" dirty="0">
                <a:latin typeface="Times New Roman"/>
                <a:cs typeface="Times New Roman"/>
              </a:rPr>
              <a:t> </a:t>
            </a:r>
            <a:r>
              <a:rPr sz="3200" dirty="0">
                <a:latin typeface="Times New Roman"/>
                <a:cs typeface="Times New Roman"/>
              </a:rPr>
              <a:t>assistance;</a:t>
            </a:r>
            <a:endParaRPr sz="3200">
              <a:latin typeface="Times New Roman"/>
              <a:cs typeface="Times New Roman"/>
            </a:endParaRPr>
          </a:p>
          <a:p>
            <a:pPr marL="355600" indent="-342900">
              <a:lnSpc>
                <a:spcPct val="100000"/>
              </a:lnSpc>
              <a:spcBef>
                <a:spcPts val="790"/>
              </a:spcBef>
              <a:buChar char="•"/>
              <a:tabLst>
                <a:tab pos="354965" algn="l"/>
                <a:tab pos="355600" algn="l"/>
              </a:tabLst>
            </a:pPr>
            <a:r>
              <a:rPr sz="3200" dirty="0">
                <a:latin typeface="Times New Roman"/>
                <a:cs typeface="Times New Roman"/>
              </a:rPr>
              <a:t>Financial</a:t>
            </a:r>
            <a:r>
              <a:rPr sz="3200" spc="-15" dirty="0">
                <a:latin typeface="Times New Roman"/>
                <a:cs typeface="Times New Roman"/>
              </a:rPr>
              <a:t> </a:t>
            </a:r>
            <a:r>
              <a:rPr sz="3200" spc="-5" dirty="0">
                <a:latin typeface="Times New Roman"/>
                <a:cs typeface="Times New Roman"/>
              </a:rPr>
              <a:t>assistance.</a:t>
            </a:r>
            <a:endParaRPr sz="3200">
              <a:latin typeface="Times New Roman"/>
              <a:cs typeface="Times New Roman"/>
            </a:endParaRPr>
          </a:p>
        </p:txBody>
      </p:sp>
      <p:sp>
        <p:nvSpPr>
          <p:cNvPr id="4" name="object 4"/>
          <p:cNvSpPr txBox="1"/>
          <p:nvPr/>
        </p:nvSpPr>
        <p:spPr>
          <a:xfrm>
            <a:off x="8176259" y="6282690"/>
            <a:ext cx="204470" cy="238760"/>
          </a:xfrm>
          <a:prstGeom prst="rect">
            <a:avLst/>
          </a:prstGeom>
        </p:spPr>
        <p:txBody>
          <a:bodyPr vert="horz" wrap="square" lIns="0" tIns="12700" rIns="0" bIns="0" rtlCol="0">
            <a:spAutoFit/>
          </a:bodyPr>
          <a:lstStyle/>
          <a:p>
            <a:pPr marL="12700">
              <a:lnSpc>
                <a:spcPct val="100000"/>
              </a:lnSpc>
              <a:spcBef>
                <a:spcPts val="100"/>
              </a:spcBef>
            </a:pPr>
            <a:r>
              <a:rPr sz="1400" spc="5" dirty="0">
                <a:latin typeface="Times New Roman"/>
                <a:cs typeface="Times New Roman"/>
              </a:rPr>
              <a:t>4</a:t>
            </a:r>
            <a:r>
              <a:rPr sz="1400" dirty="0">
                <a:latin typeface="Times New Roman"/>
                <a:cs typeface="Times New Roman"/>
              </a:rPr>
              <a:t>4</a:t>
            </a:r>
            <a:endParaRPr sz="1400">
              <a:latin typeface="Times New Roman"/>
              <a:cs typeface="Times New Roman"/>
            </a:endParaRPr>
          </a:p>
        </p:txBody>
      </p:sp>
    </p:spTree>
  </p:cSld>
  <p:clrMapOvr>
    <a:masterClrMapping/>
  </p:clrMapOvr>
  <p:transition>
    <p:dissolv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79219" y="1239519"/>
            <a:ext cx="6991350" cy="4912360"/>
          </a:xfrm>
          <a:prstGeom prst="rect">
            <a:avLst/>
          </a:prstGeom>
        </p:spPr>
        <p:txBody>
          <a:bodyPr vert="horz" wrap="square" lIns="0" tIns="101600" rIns="0" bIns="0" rtlCol="0">
            <a:spAutoFit/>
          </a:bodyPr>
          <a:lstStyle/>
          <a:p>
            <a:pPr marL="355600" indent="-342900">
              <a:lnSpc>
                <a:spcPct val="100000"/>
              </a:lnSpc>
              <a:spcBef>
                <a:spcPts val="800"/>
              </a:spcBef>
              <a:buChar char="•"/>
              <a:tabLst>
                <a:tab pos="354965" algn="l"/>
                <a:tab pos="355600" algn="l"/>
              </a:tabLst>
            </a:pPr>
            <a:r>
              <a:rPr sz="2800" spc="-5" dirty="0">
                <a:latin typeface="Times New Roman"/>
                <a:cs typeface="Times New Roman"/>
              </a:rPr>
              <a:t>Industrial finance corporation </a:t>
            </a:r>
            <a:r>
              <a:rPr sz="2800" dirty="0">
                <a:latin typeface="Times New Roman"/>
                <a:cs typeface="Times New Roman"/>
              </a:rPr>
              <a:t>of</a:t>
            </a:r>
            <a:r>
              <a:rPr sz="2800" spc="-15" dirty="0">
                <a:latin typeface="Times New Roman"/>
                <a:cs typeface="Times New Roman"/>
              </a:rPr>
              <a:t> </a:t>
            </a:r>
            <a:r>
              <a:rPr sz="2800" spc="-5" dirty="0">
                <a:latin typeface="Times New Roman"/>
                <a:cs typeface="Times New Roman"/>
              </a:rPr>
              <a:t>India(IFCI)</a:t>
            </a:r>
            <a:endParaRPr sz="2800" dirty="0">
              <a:latin typeface="Times New Roman"/>
              <a:cs typeface="Times New Roman"/>
            </a:endParaRPr>
          </a:p>
          <a:p>
            <a:pPr marL="355600" marR="5080" indent="-342900">
              <a:lnSpc>
                <a:spcPct val="100000"/>
              </a:lnSpc>
              <a:spcBef>
                <a:spcPts val="700"/>
              </a:spcBef>
              <a:buChar char="•"/>
              <a:tabLst>
                <a:tab pos="354965" algn="l"/>
                <a:tab pos="355600" algn="l"/>
              </a:tabLst>
            </a:pPr>
            <a:r>
              <a:rPr sz="2800" spc="-5" dirty="0">
                <a:latin typeface="Times New Roman"/>
                <a:cs typeface="Times New Roman"/>
              </a:rPr>
              <a:t>Industrial credit and investment corporation </a:t>
            </a:r>
            <a:r>
              <a:rPr sz="2800" dirty="0">
                <a:latin typeface="Times New Roman"/>
                <a:cs typeface="Times New Roman"/>
              </a:rPr>
              <a:t>of  </a:t>
            </a:r>
            <a:r>
              <a:rPr sz="2800" spc="-5" dirty="0">
                <a:latin typeface="Times New Roman"/>
                <a:cs typeface="Times New Roman"/>
              </a:rPr>
              <a:t>India(ICICI)</a:t>
            </a:r>
            <a:endParaRPr sz="2800" dirty="0">
              <a:latin typeface="Times New Roman"/>
              <a:cs typeface="Times New Roman"/>
            </a:endParaRPr>
          </a:p>
          <a:p>
            <a:pPr marL="355600" indent="-342900">
              <a:lnSpc>
                <a:spcPct val="100000"/>
              </a:lnSpc>
              <a:spcBef>
                <a:spcPts val="690"/>
              </a:spcBef>
              <a:buChar char="•"/>
              <a:tabLst>
                <a:tab pos="354965" algn="l"/>
                <a:tab pos="355600" algn="l"/>
              </a:tabLst>
            </a:pPr>
            <a:r>
              <a:rPr sz="2800" spc="-5" dirty="0">
                <a:latin typeface="Times New Roman"/>
                <a:cs typeface="Times New Roman"/>
              </a:rPr>
              <a:t>Industrial development bank </a:t>
            </a:r>
            <a:r>
              <a:rPr sz="2800" dirty="0">
                <a:latin typeface="Times New Roman"/>
                <a:cs typeface="Times New Roman"/>
              </a:rPr>
              <a:t>of</a:t>
            </a:r>
            <a:r>
              <a:rPr sz="2800" spc="-10" dirty="0">
                <a:latin typeface="Times New Roman"/>
                <a:cs typeface="Times New Roman"/>
              </a:rPr>
              <a:t> </a:t>
            </a:r>
            <a:r>
              <a:rPr sz="2800" spc="-5" dirty="0">
                <a:latin typeface="Times New Roman"/>
                <a:cs typeface="Times New Roman"/>
              </a:rPr>
              <a:t>India(IDBI)</a:t>
            </a:r>
            <a:endParaRPr sz="2800" dirty="0">
              <a:latin typeface="Times New Roman"/>
              <a:cs typeface="Times New Roman"/>
            </a:endParaRPr>
          </a:p>
          <a:p>
            <a:pPr marL="355600" marR="1240790" indent="-342900">
              <a:lnSpc>
                <a:spcPct val="100000"/>
              </a:lnSpc>
              <a:spcBef>
                <a:spcPts val="700"/>
              </a:spcBef>
              <a:buChar char="•"/>
              <a:tabLst>
                <a:tab pos="354965" algn="l"/>
                <a:tab pos="355600" algn="l"/>
              </a:tabLst>
            </a:pPr>
            <a:r>
              <a:rPr sz="2800" spc="-10" dirty="0">
                <a:latin typeface="Times New Roman"/>
                <a:cs typeface="Times New Roman"/>
              </a:rPr>
              <a:t>Small </a:t>
            </a:r>
            <a:r>
              <a:rPr sz="2800" dirty="0">
                <a:latin typeface="Times New Roman"/>
                <a:cs typeface="Times New Roman"/>
              </a:rPr>
              <a:t>industries </a:t>
            </a:r>
            <a:r>
              <a:rPr sz="2800" spc="-5" dirty="0">
                <a:latin typeface="Times New Roman"/>
                <a:cs typeface="Times New Roman"/>
              </a:rPr>
              <a:t>development bank </a:t>
            </a:r>
            <a:r>
              <a:rPr sz="2800" dirty="0">
                <a:latin typeface="Times New Roman"/>
                <a:cs typeface="Times New Roman"/>
              </a:rPr>
              <a:t>of  </a:t>
            </a:r>
            <a:r>
              <a:rPr sz="2800" spc="-5" dirty="0">
                <a:latin typeface="Times New Roman"/>
                <a:cs typeface="Times New Roman"/>
              </a:rPr>
              <a:t>India(SIDBI)</a:t>
            </a:r>
            <a:endParaRPr sz="2800" dirty="0">
              <a:latin typeface="Times New Roman"/>
              <a:cs typeface="Times New Roman"/>
            </a:endParaRPr>
          </a:p>
          <a:p>
            <a:pPr marL="355600" indent="-342900">
              <a:lnSpc>
                <a:spcPct val="100000"/>
              </a:lnSpc>
              <a:spcBef>
                <a:spcPts val="700"/>
              </a:spcBef>
              <a:buChar char="•"/>
              <a:tabLst>
                <a:tab pos="354965" algn="l"/>
                <a:tab pos="355600" algn="l"/>
              </a:tabLst>
            </a:pPr>
            <a:r>
              <a:rPr sz="2800" spc="-5" dirty="0">
                <a:latin typeface="Times New Roman"/>
                <a:cs typeface="Times New Roman"/>
              </a:rPr>
              <a:t>Industrial investment </a:t>
            </a:r>
            <a:r>
              <a:rPr sz="2800" dirty="0">
                <a:latin typeface="Times New Roman"/>
                <a:cs typeface="Times New Roman"/>
              </a:rPr>
              <a:t>bank of</a:t>
            </a:r>
            <a:r>
              <a:rPr sz="2800" spc="-15" dirty="0">
                <a:latin typeface="Times New Roman"/>
                <a:cs typeface="Times New Roman"/>
              </a:rPr>
              <a:t> </a:t>
            </a:r>
            <a:r>
              <a:rPr sz="2800" spc="-5" dirty="0">
                <a:latin typeface="Times New Roman"/>
                <a:cs typeface="Times New Roman"/>
              </a:rPr>
              <a:t>India.</a:t>
            </a:r>
            <a:endParaRPr sz="2800" dirty="0">
              <a:latin typeface="Times New Roman"/>
              <a:cs typeface="Times New Roman"/>
            </a:endParaRPr>
          </a:p>
          <a:p>
            <a:pPr marL="355600" marR="879475" indent="-342900">
              <a:lnSpc>
                <a:spcPct val="100000"/>
              </a:lnSpc>
              <a:spcBef>
                <a:spcPts val="690"/>
              </a:spcBef>
              <a:buChar char="•"/>
              <a:tabLst>
                <a:tab pos="354965" algn="l"/>
                <a:tab pos="355600" algn="l"/>
              </a:tabLst>
            </a:pPr>
            <a:r>
              <a:rPr sz="2800" spc="-5" dirty="0">
                <a:latin typeface="Times New Roman"/>
                <a:cs typeface="Times New Roman"/>
              </a:rPr>
              <a:t>National Bank </a:t>
            </a:r>
            <a:r>
              <a:rPr sz="2800" dirty="0">
                <a:latin typeface="Times New Roman"/>
                <a:cs typeface="Times New Roman"/>
              </a:rPr>
              <a:t>of </a:t>
            </a:r>
            <a:r>
              <a:rPr sz="2800" spc="-5" dirty="0">
                <a:latin typeface="Times New Roman"/>
                <a:cs typeface="Times New Roman"/>
              </a:rPr>
              <a:t>Agricultural and Rural  Development </a:t>
            </a:r>
            <a:r>
              <a:rPr sz="2800" dirty="0">
                <a:latin typeface="Times New Roman"/>
                <a:cs typeface="Times New Roman"/>
              </a:rPr>
              <a:t>of</a:t>
            </a:r>
            <a:r>
              <a:rPr sz="2800" spc="-30" dirty="0">
                <a:latin typeface="Times New Roman"/>
                <a:cs typeface="Times New Roman"/>
              </a:rPr>
              <a:t> </a:t>
            </a:r>
            <a:r>
              <a:rPr sz="2800" spc="-5" dirty="0">
                <a:latin typeface="Times New Roman"/>
                <a:cs typeface="Times New Roman"/>
              </a:rPr>
              <a:t>India(NABARD)</a:t>
            </a:r>
            <a:endParaRPr sz="2800" dirty="0">
              <a:latin typeface="Times New Roman"/>
              <a:cs typeface="Times New Roman"/>
            </a:endParaRPr>
          </a:p>
          <a:p>
            <a:pPr marL="355600" indent="-342900">
              <a:lnSpc>
                <a:spcPct val="100000"/>
              </a:lnSpc>
              <a:spcBef>
                <a:spcPts val="700"/>
              </a:spcBef>
              <a:buChar char="•"/>
              <a:tabLst>
                <a:tab pos="354965" algn="l"/>
                <a:tab pos="355600" algn="l"/>
              </a:tabLst>
            </a:pPr>
            <a:r>
              <a:rPr sz="2800" spc="-5" dirty="0">
                <a:latin typeface="Times New Roman"/>
                <a:cs typeface="Times New Roman"/>
              </a:rPr>
              <a:t>State industrial development</a:t>
            </a:r>
            <a:r>
              <a:rPr sz="2800" spc="-10" dirty="0">
                <a:latin typeface="Times New Roman"/>
                <a:cs typeface="Times New Roman"/>
              </a:rPr>
              <a:t> </a:t>
            </a:r>
            <a:r>
              <a:rPr sz="2800" spc="-5" dirty="0">
                <a:latin typeface="Times New Roman"/>
                <a:cs typeface="Times New Roman"/>
              </a:rPr>
              <a:t>corporations.</a:t>
            </a:r>
            <a:endParaRPr sz="2800" dirty="0">
              <a:latin typeface="Times New Roman"/>
              <a:cs typeface="Times New Roman"/>
            </a:endParaRPr>
          </a:p>
        </p:txBody>
      </p:sp>
      <p:sp>
        <p:nvSpPr>
          <p:cNvPr id="3" name="object 3"/>
          <p:cNvSpPr txBox="1"/>
          <p:nvPr/>
        </p:nvSpPr>
        <p:spPr>
          <a:xfrm>
            <a:off x="8176259" y="6282690"/>
            <a:ext cx="204470" cy="238760"/>
          </a:xfrm>
          <a:prstGeom prst="rect">
            <a:avLst/>
          </a:prstGeom>
        </p:spPr>
        <p:txBody>
          <a:bodyPr vert="horz" wrap="square" lIns="0" tIns="12700" rIns="0" bIns="0" rtlCol="0">
            <a:spAutoFit/>
          </a:bodyPr>
          <a:lstStyle/>
          <a:p>
            <a:pPr marL="12700">
              <a:lnSpc>
                <a:spcPct val="100000"/>
              </a:lnSpc>
              <a:spcBef>
                <a:spcPts val="100"/>
              </a:spcBef>
            </a:pPr>
            <a:r>
              <a:rPr sz="1400" spc="5" dirty="0">
                <a:latin typeface="Times New Roman"/>
                <a:cs typeface="Times New Roman"/>
              </a:rPr>
              <a:t>4</a:t>
            </a:r>
            <a:r>
              <a:rPr sz="1400" dirty="0">
                <a:latin typeface="Times New Roman"/>
                <a:cs typeface="Times New Roman"/>
              </a:rPr>
              <a:t>5</a:t>
            </a:r>
            <a:endParaRPr sz="1400">
              <a:latin typeface="Times New Roman"/>
              <a:cs typeface="Times New Roman"/>
            </a:endParaRPr>
          </a:p>
        </p:txBody>
      </p:sp>
      <p:sp>
        <p:nvSpPr>
          <p:cNvPr id="4" name="object 4"/>
          <p:cNvSpPr txBox="1">
            <a:spLocks noGrp="1"/>
          </p:cNvSpPr>
          <p:nvPr>
            <p:ph type="title"/>
          </p:nvPr>
        </p:nvSpPr>
        <p:spPr>
          <a:xfrm>
            <a:off x="1371600" y="194503"/>
            <a:ext cx="7086600" cy="505267"/>
          </a:xfrm>
          <a:prstGeom prst="rect">
            <a:avLst/>
          </a:prstGeom>
        </p:spPr>
        <p:txBody>
          <a:bodyPr vert="horz" wrap="square" lIns="0" tIns="12700" rIns="0" bIns="0" rtlCol="0">
            <a:spAutoFit/>
          </a:bodyPr>
          <a:lstStyle/>
          <a:p>
            <a:pPr marL="12700" algn="ctr">
              <a:lnSpc>
                <a:spcPct val="100000"/>
              </a:lnSpc>
              <a:spcBef>
                <a:spcPts val="100"/>
              </a:spcBef>
            </a:pPr>
            <a:r>
              <a:rPr sz="3200" dirty="0">
                <a:solidFill>
                  <a:schemeClr val="tx1"/>
                </a:solidFill>
                <a:latin typeface="Algerian" pitchFamily="82" charset="0"/>
                <a:cs typeface="Times New Roman"/>
              </a:rPr>
              <a:t>Financial </a:t>
            </a:r>
            <a:r>
              <a:rPr sz="3200" spc="-5" dirty="0">
                <a:solidFill>
                  <a:schemeClr val="tx1"/>
                </a:solidFill>
                <a:latin typeface="Algerian" pitchFamily="82" charset="0"/>
                <a:cs typeface="Times New Roman"/>
              </a:rPr>
              <a:t>institutes in</a:t>
            </a:r>
            <a:r>
              <a:rPr sz="3200" spc="-55" dirty="0">
                <a:solidFill>
                  <a:schemeClr val="tx1"/>
                </a:solidFill>
                <a:latin typeface="Algerian" pitchFamily="82" charset="0"/>
                <a:cs typeface="Times New Roman"/>
              </a:rPr>
              <a:t> </a:t>
            </a:r>
            <a:r>
              <a:rPr sz="3200" dirty="0">
                <a:solidFill>
                  <a:schemeClr val="tx1"/>
                </a:solidFill>
                <a:latin typeface="Algerian" pitchFamily="82" charset="0"/>
                <a:cs typeface="Times New Roman"/>
              </a:rPr>
              <a:t>India</a:t>
            </a:r>
          </a:p>
        </p:txBody>
      </p:sp>
    </p:spTree>
  </p:cSld>
  <p:clrMapOvr>
    <a:masterClrMapping/>
  </p:clrMapOvr>
  <p:transition>
    <p:dissolv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03170" y="246891"/>
            <a:ext cx="5306695" cy="997709"/>
          </a:xfrm>
          <a:prstGeom prst="rect">
            <a:avLst/>
          </a:prstGeom>
        </p:spPr>
        <p:txBody>
          <a:bodyPr vert="horz" wrap="square" lIns="0" tIns="12700" rIns="0" bIns="0" rtlCol="0">
            <a:spAutoFit/>
          </a:bodyPr>
          <a:lstStyle/>
          <a:p>
            <a:pPr marL="1614170" marR="5080" indent="-1601470">
              <a:lnSpc>
                <a:spcPct val="100000"/>
              </a:lnSpc>
              <a:spcBef>
                <a:spcPts val="100"/>
              </a:spcBef>
            </a:pPr>
            <a:r>
              <a:rPr sz="3200" spc="-10" dirty="0">
                <a:solidFill>
                  <a:schemeClr val="tx1"/>
                </a:solidFill>
                <a:latin typeface="Algerian" pitchFamily="82" charset="0"/>
                <a:cs typeface="Times New Roman"/>
              </a:rPr>
              <a:t>INDUSTRIAL</a:t>
            </a:r>
            <a:r>
              <a:rPr sz="3200" spc="-60" dirty="0">
                <a:solidFill>
                  <a:schemeClr val="tx1"/>
                </a:solidFill>
                <a:latin typeface="Algerian" pitchFamily="82" charset="0"/>
                <a:cs typeface="Times New Roman"/>
              </a:rPr>
              <a:t> </a:t>
            </a:r>
            <a:r>
              <a:rPr sz="3200" spc="-10" dirty="0">
                <a:solidFill>
                  <a:schemeClr val="tx1"/>
                </a:solidFill>
                <a:latin typeface="Algerian" pitchFamily="82" charset="0"/>
                <a:cs typeface="Times New Roman"/>
              </a:rPr>
              <a:t>POLICY  </a:t>
            </a:r>
            <a:r>
              <a:rPr sz="3200" dirty="0">
                <a:solidFill>
                  <a:schemeClr val="tx1"/>
                </a:solidFill>
                <a:latin typeface="Algerian" pitchFamily="82" charset="0"/>
                <a:cs typeface="Times New Roman"/>
              </a:rPr>
              <a:t>2010-2015</a:t>
            </a:r>
          </a:p>
        </p:txBody>
      </p:sp>
      <p:sp>
        <p:nvSpPr>
          <p:cNvPr id="3" name="object 3"/>
          <p:cNvSpPr txBox="1"/>
          <p:nvPr/>
        </p:nvSpPr>
        <p:spPr>
          <a:xfrm>
            <a:off x="1527810" y="1007109"/>
            <a:ext cx="114935" cy="330200"/>
          </a:xfrm>
          <a:prstGeom prst="rect">
            <a:avLst/>
          </a:prstGeom>
        </p:spPr>
        <p:txBody>
          <a:bodyPr vert="horz" wrap="square" lIns="0" tIns="12700" rIns="0" bIns="0" rtlCol="0">
            <a:spAutoFit/>
          </a:bodyPr>
          <a:lstStyle/>
          <a:p>
            <a:pPr marL="12700">
              <a:lnSpc>
                <a:spcPct val="100000"/>
              </a:lnSpc>
              <a:spcBef>
                <a:spcPts val="100"/>
              </a:spcBef>
            </a:pPr>
            <a:r>
              <a:rPr sz="2000" dirty="0">
                <a:latin typeface="Times New Roman"/>
                <a:cs typeface="Times New Roman"/>
              </a:rPr>
              <a:t>•</a:t>
            </a:r>
            <a:endParaRPr sz="2000">
              <a:latin typeface="Times New Roman"/>
              <a:cs typeface="Times New Roman"/>
            </a:endParaRPr>
          </a:p>
        </p:txBody>
      </p:sp>
      <p:sp>
        <p:nvSpPr>
          <p:cNvPr id="4" name="object 4"/>
          <p:cNvSpPr txBox="1"/>
          <p:nvPr/>
        </p:nvSpPr>
        <p:spPr>
          <a:xfrm>
            <a:off x="228600" y="1023620"/>
            <a:ext cx="8697594" cy="5732338"/>
          </a:xfrm>
          <a:prstGeom prst="rect">
            <a:avLst/>
          </a:prstGeom>
        </p:spPr>
        <p:txBody>
          <a:bodyPr vert="horz" wrap="square" lIns="0" tIns="12700" rIns="0" bIns="0" rtlCol="0">
            <a:spAutoFit/>
          </a:bodyPr>
          <a:lstStyle/>
          <a:p>
            <a:pPr marL="465138" marR="5080" indent="-465138" algn="just">
              <a:lnSpc>
                <a:spcPct val="100000"/>
              </a:lnSpc>
              <a:spcBef>
                <a:spcPts val="100"/>
              </a:spcBef>
              <a:buFont typeface="Wingdings" pitchFamily="2" charset="2"/>
              <a:buChar char="Ø"/>
            </a:pPr>
            <a:r>
              <a:rPr sz="2400" dirty="0">
                <a:latin typeface="Times New Roman"/>
                <a:cs typeface="Times New Roman"/>
              </a:rPr>
              <a:t>The </a:t>
            </a:r>
            <a:r>
              <a:rPr sz="2400" spc="-5" dirty="0">
                <a:latin typeface="Times New Roman"/>
                <a:cs typeface="Times New Roman"/>
              </a:rPr>
              <a:t>Government </a:t>
            </a:r>
            <a:r>
              <a:rPr sz="2400" dirty="0">
                <a:latin typeface="Times New Roman"/>
                <a:cs typeface="Times New Roman"/>
              </a:rPr>
              <a:t>has announced a new </a:t>
            </a:r>
            <a:r>
              <a:rPr sz="2400" spc="-5" dirty="0">
                <a:latin typeface="Times New Roman"/>
                <a:cs typeface="Times New Roman"/>
              </a:rPr>
              <a:t>industrial policy </a:t>
            </a:r>
            <a:r>
              <a:rPr sz="2400" dirty="0">
                <a:latin typeface="Times New Roman"/>
                <a:cs typeface="Times New Roman"/>
              </a:rPr>
              <a:t>for 2010-15,  </a:t>
            </a:r>
            <a:r>
              <a:rPr sz="2400" spc="-5" dirty="0">
                <a:latin typeface="Times New Roman"/>
                <a:cs typeface="Times New Roman"/>
              </a:rPr>
              <a:t>enhancing </a:t>
            </a:r>
            <a:r>
              <a:rPr sz="2400" dirty="0">
                <a:latin typeface="Times New Roman"/>
                <a:cs typeface="Times New Roman"/>
              </a:rPr>
              <a:t>the </a:t>
            </a:r>
            <a:r>
              <a:rPr sz="2400" spc="-5" dirty="0">
                <a:latin typeface="Times New Roman"/>
                <a:cs typeface="Times New Roman"/>
              </a:rPr>
              <a:t>investment </a:t>
            </a:r>
            <a:r>
              <a:rPr sz="2400" spc="-10" dirty="0">
                <a:latin typeface="Times New Roman"/>
                <a:cs typeface="Times New Roman"/>
              </a:rPr>
              <a:t>limit </a:t>
            </a:r>
            <a:r>
              <a:rPr sz="2400" dirty="0">
                <a:latin typeface="Times New Roman"/>
                <a:cs typeface="Times New Roman"/>
              </a:rPr>
              <a:t>of </a:t>
            </a:r>
            <a:r>
              <a:rPr sz="2400" spc="-5" dirty="0">
                <a:latin typeface="Times New Roman"/>
                <a:cs typeface="Times New Roman"/>
              </a:rPr>
              <a:t>mega </a:t>
            </a:r>
            <a:r>
              <a:rPr sz="2400" dirty="0">
                <a:latin typeface="Times New Roman"/>
                <a:cs typeface="Times New Roman"/>
              </a:rPr>
              <a:t>projects from </a:t>
            </a:r>
            <a:r>
              <a:rPr sz="2400" spc="-5" dirty="0">
                <a:latin typeface="Times New Roman"/>
                <a:cs typeface="Times New Roman"/>
              </a:rPr>
              <a:t>Rs.100 to  </a:t>
            </a:r>
            <a:r>
              <a:rPr sz="2400" dirty="0">
                <a:latin typeface="Times New Roman"/>
                <a:cs typeface="Times New Roman"/>
              </a:rPr>
              <a:t>Rs.250crore for the purpose of offering </a:t>
            </a:r>
            <a:r>
              <a:rPr sz="2400" spc="-5" dirty="0">
                <a:latin typeface="Times New Roman"/>
                <a:cs typeface="Times New Roman"/>
              </a:rPr>
              <a:t>benefits to</a:t>
            </a:r>
            <a:r>
              <a:rPr sz="2400" spc="35" dirty="0">
                <a:latin typeface="Times New Roman"/>
                <a:cs typeface="Times New Roman"/>
              </a:rPr>
              <a:t> </a:t>
            </a:r>
            <a:r>
              <a:rPr sz="2400" spc="-10" dirty="0">
                <a:latin typeface="Times New Roman"/>
                <a:cs typeface="Times New Roman"/>
              </a:rPr>
              <a:t>them.</a:t>
            </a:r>
            <a:endParaRPr lang="en-US" sz="2400" spc="-10" dirty="0">
              <a:latin typeface="Times New Roman"/>
              <a:cs typeface="Times New Roman"/>
            </a:endParaRPr>
          </a:p>
          <a:p>
            <a:pPr marL="465138" marR="5080" indent="-465138" algn="just">
              <a:spcBef>
                <a:spcPts val="100"/>
              </a:spcBef>
              <a:buFont typeface="Wingdings" pitchFamily="2" charset="2"/>
              <a:buChar char="Ø"/>
            </a:pPr>
            <a:r>
              <a:rPr lang="en-US" sz="2400" dirty="0">
                <a:latin typeface="Times New Roman"/>
                <a:cs typeface="Times New Roman"/>
              </a:rPr>
              <a:t>The </a:t>
            </a:r>
            <a:r>
              <a:rPr lang="en-US" sz="2400" spc="-5" dirty="0">
                <a:latin typeface="Times New Roman"/>
                <a:cs typeface="Times New Roman"/>
              </a:rPr>
              <a:t>policy </a:t>
            </a:r>
            <a:r>
              <a:rPr lang="en-US" sz="2400" dirty="0">
                <a:latin typeface="Times New Roman"/>
                <a:cs typeface="Times New Roman"/>
              </a:rPr>
              <a:t>provides a 25 percent VAT </a:t>
            </a:r>
            <a:r>
              <a:rPr lang="en-US" sz="2400" spc="-5" dirty="0">
                <a:latin typeface="Times New Roman"/>
                <a:cs typeface="Times New Roman"/>
              </a:rPr>
              <a:t>reimbursement </a:t>
            </a:r>
            <a:r>
              <a:rPr lang="en-US" sz="2400" dirty="0">
                <a:latin typeface="Times New Roman"/>
                <a:cs typeface="Times New Roman"/>
              </a:rPr>
              <a:t>for five </a:t>
            </a:r>
            <a:r>
              <a:rPr lang="en-US" sz="2400" spc="-5" dirty="0">
                <a:latin typeface="Times New Roman"/>
                <a:cs typeface="Times New Roman"/>
              </a:rPr>
              <a:t>years  </a:t>
            </a:r>
            <a:r>
              <a:rPr lang="en-US" sz="2400" dirty="0">
                <a:latin typeface="Times New Roman"/>
                <a:cs typeface="Times New Roman"/>
              </a:rPr>
              <a:t>for </a:t>
            </a:r>
            <a:r>
              <a:rPr lang="en-US" sz="2400" spc="-5" dirty="0">
                <a:latin typeface="Times New Roman"/>
                <a:cs typeface="Times New Roman"/>
              </a:rPr>
              <a:t>large </a:t>
            </a:r>
            <a:r>
              <a:rPr lang="en-US" sz="2400" dirty="0">
                <a:latin typeface="Times New Roman"/>
                <a:cs typeface="Times New Roman"/>
              </a:rPr>
              <a:t>and </a:t>
            </a:r>
            <a:r>
              <a:rPr lang="en-US" sz="2400" spc="-5" dirty="0">
                <a:latin typeface="Times New Roman"/>
                <a:cs typeface="Times New Roman"/>
              </a:rPr>
              <a:t>medium enterprises, </a:t>
            </a:r>
            <a:r>
              <a:rPr lang="en-US" sz="2400" dirty="0">
                <a:latin typeface="Times New Roman"/>
                <a:cs typeface="Times New Roman"/>
              </a:rPr>
              <a:t>50 percent for </a:t>
            </a:r>
            <a:r>
              <a:rPr lang="en-US" sz="2400" spc="-10" dirty="0">
                <a:latin typeface="Times New Roman"/>
                <a:cs typeface="Times New Roman"/>
              </a:rPr>
              <a:t>small </a:t>
            </a:r>
            <a:r>
              <a:rPr lang="en-US" sz="2400" spc="-5" dirty="0">
                <a:latin typeface="Times New Roman"/>
                <a:cs typeface="Times New Roman"/>
              </a:rPr>
              <a:t>enterprises </a:t>
            </a:r>
            <a:r>
              <a:rPr lang="en-US" sz="2400" dirty="0">
                <a:latin typeface="Times New Roman"/>
                <a:cs typeface="Times New Roman"/>
              </a:rPr>
              <a:t>and  </a:t>
            </a:r>
            <a:r>
              <a:rPr lang="en-US" sz="2400" spc="-5" dirty="0">
                <a:latin typeface="Times New Roman"/>
                <a:cs typeface="Times New Roman"/>
              </a:rPr>
              <a:t>cent </a:t>
            </a:r>
            <a:r>
              <a:rPr lang="en-US" sz="2400" dirty="0">
                <a:latin typeface="Times New Roman"/>
                <a:cs typeface="Times New Roman"/>
              </a:rPr>
              <a:t>percent for </a:t>
            </a:r>
            <a:r>
              <a:rPr lang="en-US" sz="2400" spc="-10" dirty="0">
                <a:latin typeface="Times New Roman"/>
                <a:cs typeface="Times New Roman"/>
              </a:rPr>
              <a:t>micro</a:t>
            </a:r>
            <a:r>
              <a:rPr lang="en-US" sz="2400" spc="5" dirty="0">
                <a:latin typeface="Times New Roman"/>
                <a:cs typeface="Times New Roman"/>
              </a:rPr>
              <a:t> </a:t>
            </a:r>
            <a:r>
              <a:rPr lang="en-US" sz="2400" spc="-5" dirty="0">
                <a:latin typeface="Times New Roman"/>
                <a:cs typeface="Times New Roman"/>
              </a:rPr>
              <a:t>units.</a:t>
            </a:r>
          </a:p>
          <a:p>
            <a:pPr marL="465138" marR="5080" indent="-465138" algn="just">
              <a:spcBef>
                <a:spcPts val="100"/>
              </a:spcBef>
              <a:buFont typeface="Wingdings" pitchFamily="2" charset="2"/>
              <a:buChar char="Ø"/>
            </a:pPr>
            <a:r>
              <a:rPr lang="en-US" sz="2400" dirty="0">
                <a:latin typeface="Times New Roman"/>
                <a:cs typeface="Times New Roman"/>
              </a:rPr>
              <a:t>For	</a:t>
            </a:r>
            <a:r>
              <a:rPr lang="en-US" sz="2400" spc="-10" dirty="0">
                <a:latin typeface="Times New Roman"/>
                <a:cs typeface="Times New Roman"/>
              </a:rPr>
              <a:t>micro </a:t>
            </a:r>
            <a:r>
              <a:rPr lang="en-US" sz="2400" dirty="0">
                <a:latin typeface="Times New Roman"/>
                <a:cs typeface="Times New Roman"/>
              </a:rPr>
              <a:t>and </a:t>
            </a:r>
            <a:r>
              <a:rPr lang="en-US" sz="2400" spc="-10" dirty="0">
                <a:latin typeface="Times New Roman"/>
                <a:cs typeface="Times New Roman"/>
              </a:rPr>
              <a:t>small </a:t>
            </a:r>
            <a:r>
              <a:rPr lang="en-US" sz="2400" spc="-5" dirty="0">
                <a:latin typeface="Times New Roman"/>
                <a:cs typeface="Times New Roman"/>
              </a:rPr>
              <a:t>industries the investment </a:t>
            </a:r>
            <a:r>
              <a:rPr lang="en-US" sz="2400" dirty="0">
                <a:latin typeface="Times New Roman"/>
                <a:cs typeface="Times New Roman"/>
              </a:rPr>
              <a:t>subsidy </a:t>
            </a:r>
            <a:r>
              <a:rPr lang="en-US" sz="2400" spc="-5" dirty="0">
                <a:latin typeface="Times New Roman"/>
                <a:cs typeface="Times New Roman"/>
              </a:rPr>
              <a:t>has been  increased </a:t>
            </a:r>
            <a:r>
              <a:rPr lang="en-US" sz="2400" dirty="0">
                <a:latin typeface="Times New Roman"/>
                <a:cs typeface="Times New Roman"/>
              </a:rPr>
              <a:t>from Rs.15lakhs </a:t>
            </a:r>
            <a:r>
              <a:rPr lang="en-US" sz="2400" spc="-5" dirty="0">
                <a:latin typeface="Times New Roman"/>
                <a:cs typeface="Times New Roman"/>
              </a:rPr>
              <a:t>to Rs.20lakhs.</a:t>
            </a:r>
          </a:p>
          <a:p>
            <a:pPr marL="465138" marR="271145" indent="-465138">
              <a:lnSpc>
                <a:spcPct val="100000"/>
              </a:lnSpc>
              <a:spcBef>
                <a:spcPts val="100"/>
              </a:spcBef>
              <a:buFont typeface="Wingdings" pitchFamily="2" charset="2"/>
              <a:buChar char="Ø"/>
            </a:pPr>
            <a:r>
              <a:rPr lang="en-US" sz="2400" dirty="0">
                <a:latin typeface="Times New Roman"/>
                <a:cs typeface="Times New Roman"/>
              </a:rPr>
              <a:t>In </a:t>
            </a:r>
            <a:r>
              <a:rPr lang="en-US" sz="2400" spc="-5" dirty="0">
                <a:latin typeface="Times New Roman"/>
                <a:cs typeface="Times New Roman"/>
              </a:rPr>
              <a:t>case </a:t>
            </a:r>
            <a:r>
              <a:rPr lang="en-US" sz="2400" dirty="0">
                <a:latin typeface="Times New Roman"/>
                <a:cs typeface="Times New Roman"/>
              </a:rPr>
              <a:t>of </a:t>
            </a:r>
            <a:r>
              <a:rPr lang="en-US" sz="2400" spc="-5" dirty="0">
                <a:latin typeface="Times New Roman"/>
                <a:cs typeface="Times New Roman"/>
              </a:rPr>
              <a:t>women </a:t>
            </a:r>
            <a:r>
              <a:rPr lang="en-US" sz="2400" dirty="0">
                <a:latin typeface="Times New Roman"/>
                <a:cs typeface="Times New Roman"/>
              </a:rPr>
              <a:t>entrepreneurs, not only </a:t>
            </a:r>
            <a:r>
              <a:rPr lang="en-US" sz="2400" spc="-5" dirty="0">
                <a:latin typeface="Times New Roman"/>
                <a:cs typeface="Times New Roman"/>
              </a:rPr>
              <a:t>ten </a:t>
            </a:r>
            <a:r>
              <a:rPr lang="en-US" sz="2400" dirty="0">
                <a:latin typeface="Times New Roman"/>
                <a:cs typeface="Times New Roman"/>
              </a:rPr>
              <a:t>percent of </a:t>
            </a:r>
            <a:r>
              <a:rPr lang="en-US" sz="2400" spc="-5" dirty="0">
                <a:latin typeface="Times New Roman"/>
                <a:cs typeface="Times New Roman"/>
              </a:rPr>
              <a:t>the plots in  an</a:t>
            </a:r>
            <a:endParaRPr lang="en-US" sz="2400" dirty="0">
              <a:latin typeface="Times New Roman"/>
              <a:cs typeface="Times New Roman"/>
            </a:endParaRPr>
          </a:p>
          <a:p>
            <a:pPr marL="465138" marR="5080" indent="-465138">
              <a:lnSpc>
                <a:spcPct val="100000"/>
              </a:lnSpc>
              <a:spcBef>
                <a:spcPts val="500"/>
              </a:spcBef>
              <a:buFont typeface="Wingdings" pitchFamily="2" charset="2"/>
              <a:buChar char="Ø"/>
            </a:pPr>
            <a:r>
              <a:rPr lang="en-US" sz="2400" spc="-5" dirty="0">
                <a:latin typeface="Times New Roman"/>
                <a:cs typeface="Times New Roman"/>
              </a:rPr>
              <a:t>industrial </a:t>
            </a:r>
            <a:r>
              <a:rPr lang="en-US" sz="2400" dirty="0">
                <a:latin typeface="Times New Roman"/>
                <a:cs typeface="Times New Roman"/>
              </a:rPr>
              <a:t>area but </a:t>
            </a:r>
            <a:r>
              <a:rPr lang="en-US" sz="2400" spc="-5" dirty="0">
                <a:latin typeface="Times New Roman"/>
                <a:cs typeface="Times New Roman"/>
              </a:rPr>
              <a:t>also </a:t>
            </a:r>
            <a:r>
              <a:rPr lang="en-US" sz="2400" dirty="0">
                <a:latin typeface="Times New Roman"/>
                <a:cs typeface="Times New Roman"/>
              </a:rPr>
              <a:t>offering 5 percent </a:t>
            </a:r>
            <a:r>
              <a:rPr lang="en-US" sz="2400" spc="-5" dirty="0">
                <a:latin typeface="Times New Roman"/>
                <a:cs typeface="Times New Roman"/>
              </a:rPr>
              <a:t>additional </a:t>
            </a:r>
            <a:r>
              <a:rPr lang="en-US" sz="2400" dirty="0">
                <a:latin typeface="Times New Roman"/>
                <a:cs typeface="Times New Roman"/>
              </a:rPr>
              <a:t>subsidy </a:t>
            </a:r>
            <a:r>
              <a:rPr lang="en-US" sz="2400" spc="-5" dirty="0">
                <a:latin typeface="Times New Roman"/>
                <a:cs typeface="Times New Roman"/>
              </a:rPr>
              <a:t>subject to  </a:t>
            </a:r>
            <a:r>
              <a:rPr lang="en-US" sz="2400" dirty="0">
                <a:latin typeface="Times New Roman"/>
                <a:cs typeface="Times New Roman"/>
              </a:rPr>
              <a:t>a </a:t>
            </a:r>
            <a:r>
              <a:rPr lang="en-US" sz="2400" spc="-10" dirty="0">
                <a:latin typeface="Times New Roman"/>
                <a:cs typeface="Times New Roman"/>
              </a:rPr>
              <a:t>maximum </a:t>
            </a:r>
            <a:r>
              <a:rPr lang="en-US" sz="2400" dirty="0">
                <a:latin typeface="Times New Roman"/>
                <a:cs typeface="Times New Roman"/>
              </a:rPr>
              <a:t>of</a:t>
            </a:r>
            <a:r>
              <a:rPr lang="en-US" sz="2400" spc="-5" dirty="0">
                <a:latin typeface="Times New Roman"/>
                <a:cs typeface="Times New Roman"/>
              </a:rPr>
              <a:t> Rs.5lakhs.</a:t>
            </a:r>
          </a:p>
          <a:p>
            <a:pPr marL="465138" marR="5080" indent="-465138">
              <a:spcBef>
                <a:spcPts val="500"/>
              </a:spcBef>
              <a:buFont typeface="Wingdings" pitchFamily="2" charset="2"/>
              <a:buChar char="Ø"/>
            </a:pPr>
            <a:r>
              <a:rPr lang="en-US" sz="2400" spc="-5" dirty="0">
                <a:latin typeface="Times New Roman"/>
                <a:cs typeface="Times New Roman"/>
              </a:rPr>
              <a:t>Attract investments in the </a:t>
            </a:r>
            <a:r>
              <a:rPr lang="en-US" sz="2400" dirty="0">
                <a:latin typeface="Times New Roman"/>
                <a:cs typeface="Times New Roman"/>
              </a:rPr>
              <a:t>industry and </a:t>
            </a:r>
            <a:r>
              <a:rPr lang="en-US" sz="2400" spc="-5" dirty="0">
                <a:latin typeface="Times New Roman"/>
                <a:cs typeface="Times New Roman"/>
              </a:rPr>
              <a:t>service sector </a:t>
            </a:r>
            <a:r>
              <a:rPr lang="en-US" sz="2400" dirty="0">
                <a:latin typeface="Times New Roman"/>
                <a:cs typeface="Times New Roman"/>
              </a:rPr>
              <a:t>by</a:t>
            </a:r>
            <a:r>
              <a:rPr lang="en-US" sz="2400" spc="45" dirty="0">
                <a:latin typeface="Times New Roman"/>
                <a:cs typeface="Times New Roman"/>
              </a:rPr>
              <a:t> </a:t>
            </a:r>
            <a:r>
              <a:rPr lang="en-US" sz="2400" dirty="0">
                <a:latin typeface="Times New Roman"/>
                <a:cs typeface="Times New Roman"/>
              </a:rPr>
              <a:t>developing</a:t>
            </a:r>
          </a:p>
          <a:p>
            <a:pPr marL="465138" marR="5080" indent="-465138" algn="just">
              <a:lnSpc>
                <a:spcPct val="100000"/>
              </a:lnSpc>
              <a:spcBef>
                <a:spcPts val="100"/>
              </a:spcBef>
              <a:buFont typeface="Wingdings" pitchFamily="2" charset="2"/>
              <a:buChar char="Ø"/>
            </a:pPr>
            <a:endParaRPr sz="2400" dirty="0">
              <a:latin typeface="Times New Roman"/>
              <a:cs typeface="Times New Roman"/>
            </a:endParaRPr>
          </a:p>
        </p:txBody>
      </p:sp>
    </p:spTree>
  </p:cSld>
  <p:clrMapOvr>
    <a:masterClrMapping/>
  </p:clrMapOvr>
  <p:transition>
    <p:dissolv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525577"/>
            <a:ext cx="8763000" cy="5799023"/>
          </a:xfrm>
          <a:prstGeom prst="rect">
            <a:avLst/>
          </a:prstGeom>
        </p:spPr>
        <p:txBody>
          <a:bodyPr wrap="square">
            <a:spAutoFit/>
          </a:bodyPr>
          <a:lstStyle/>
          <a:p>
            <a:pPr marL="461963" indent="-461963" algn="just">
              <a:buFont typeface="Wingdings" pitchFamily="2" charset="2"/>
              <a:buChar char="Ø"/>
            </a:pPr>
            <a:r>
              <a:rPr lang="en-US" sz="2400" spc="-10" dirty="0">
                <a:latin typeface="Times New Roman" pitchFamily="18" charset="0"/>
                <a:cs typeface="Times New Roman" pitchFamily="18" charset="0"/>
              </a:rPr>
              <a:t>Maximize </a:t>
            </a:r>
            <a:r>
              <a:rPr lang="en-US" sz="2400" spc="-5" dirty="0">
                <a:latin typeface="Times New Roman" pitchFamily="18" charset="0"/>
                <a:cs typeface="Times New Roman" pitchFamily="18" charset="0"/>
              </a:rPr>
              <a:t>employment opportunities, Implement self-employment  </a:t>
            </a:r>
            <a:r>
              <a:rPr lang="en-US" sz="2400" spc="-10" dirty="0">
                <a:latin typeface="Times New Roman" pitchFamily="18" charset="0"/>
                <a:cs typeface="Times New Roman" pitchFamily="18" charset="0"/>
              </a:rPr>
              <a:t>schemes </a:t>
            </a:r>
            <a:r>
              <a:rPr lang="en-US" sz="2400" spc="-5" dirty="0">
                <a:latin typeface="Times New Roman" pitchFamily="18" charset="0"/>
                <a:cs typeface="Times New Roman" pitchFamily="18" charset="0"/>
              </a:rPr>
              <a:t>effectively, </a:t>
            </a:r>
            <a:r>
              <a:rPr lang="en-US" sz="2400" dirty="0">
                <a:latin typeface="Times New Roman" pitchFamily="18" charset="0"/>
                <a:cs typeface="Times New Roman" pitchFamily="18" charset="0"/>
              </a:rPr>
              <a:t>and provides jobs </a:t>
            </a:r>
            <a:r>
              <a:rPr lang="en-US" sz="2400" spc="-5" dirty="0">
                <a:latin typeface="Times New Roman" pitchFamily="18" charset="0"/>
                <a:cs typeface="Times New Roman" pitchFamily="18" charset="0"/>
              </a:rPr>
              <a:t>to</a:t>
            </a:r>
            <a:r>
              <a:rPr lang="en-US" sz="2400" spc="95" dirty="0">
                <a:latin typeface="Times New Roman" pitchFamily="18" charset="0"/>
                <a:cs typeface="Times New Roman" pitchFamily="18" charset="0"/>
              </a:rPr>
              <a:t> </a:t>
            </a:r>
            <a:r>
              <a:rPr lang="en-US" sz="2400" spc="-5" dirty="0">
                <a:latin typeface="Times New Roman" pitchFamily="18" charset="0"/>
                <a:cs typeface="Times New Roman" pitchFamily="18" charset="0"/>
              </a:rPr>
              <a:t>local</a:t>
            </a:r>
            <a:r>
              <a:rPr lang="en-US" sz="2400" spc="10" dirty="0">
                <a:latin typeface="Times New Roman" pitchFamily="18" charset="0"/>
                <a:cs typeface="Times New Roman" pitchFamily="18" charset="0"/>
              </a:rPr>
              <a:t> </a:t>
            </a:r>
            <a:r>
              <a:rPr lang="en-US" sz="2400" dirty="0">
                <a:latin typeface="Times New Roman" pitchFamily="18" charset="0"/>
                <a:cs typeface="Times New Roman" pitchFamily="18" charset="0"/>
              </a:rPr>
              <a:t>people	</a:t>
            </a:r>
            <a:r>
              <a:rPr lang="en-US" sz="2400" spc="-5" dirty="0">
                <a:latin typeface="Times New Roman" pitchFamily="18" charset="0"/>
                <a:cs typeface="Times New Roman" pitchFamily="18" charset="0"/>
              </a:rPr>
              <a:t>in the</a:t>
            </a:r>
            <a:r>
              <a:rPr lang="en-US" sz="2400" spc="-50" dirty="0">
                <a:latin typeface="Times New Roman" pitchFamily="18" charset="0"/>
                <a:cs typeface="Times New Roman" pitchFamily="18" charset="0"/>
              </a:rPr>
              <a:t> </a:t>
            </a:r>
            <a:r>
              <a:rPr lang="en-US" sz="2400" spc="-5" dirty="0">
                <a:latin typeface="Times New Roman" pitchFamily="18" charset="0"/>
                <a:cs typeface="Times New Roman" pitchFamily="18" charset="0"/>
              </a:rPr>
              <a:t>upcoming  industrial units in the states.(</a:t>
            </a:r>
            <a:r>
              <a:rPr lang="en-US" sz="2400" spc="-5" dirty="0" err="1">
                <a:latin typeface="Times New Roman" pitchFamily="18" charset="0"/>
                <a:cs typeface="Times New Roman" pitchFamily="18" charset="0"/>
              </a:rPr>
              <a:t>Pradhan</a:t>
            </a:r>
            <a:r>
              <a:rPr lang="en-US" sz="2400" spc="-5" dirty="0">
                <a:latin typeface="Times New Roman" pitchFamily="18" charset="0"/>
                <a:cs typeface="Times New Roman" pitchFamily="18" charset="0"/>
              </a:rPr>
              <a:t> </a:t>
            </a:r>
            <a:r>
              <a:rPr lang="en-US" sz="2400" spc="-5" dirty="0" err="1">
                <a:latin typeface="Times New Roman" pitchFamily="18" charset="0"/>
                <a:cs typeface="Times New Roman" pitchFamily="18" charset="0"/>
              </a:rPr>
              <a:t>mantri</a:t>
            </a:r>
            <a:r>
              <a:rPr lang="en-US" sz="2400" spc="-5" dirty="0">
                <a:latin typeface="Times New Roman" pitchFamily="18" charset="0"/>
                <a:cs typeface="Times New Roman" pitchFamily="18" charset="0"/>
              </a:rPr>
              <a:t> employment generation  </a:t>
            </a:r>
            <a:r>
              <a:rPr lang="en-US" sz="2400" spc="-5" dirty="0" err="1">
                <a:latin typeface="Times New Roman" pitchFamily="18" charset="0"/>
                <a:cs typeface="Times New Roman" pitchFamily="18" charset="0"/>
              </a:rPr>
              <a:t>programme</a:t>
            </a:r>
            <a:r>
              <a:rPr lang="en-US" sz="2400" spc="-5" dirty="0">
                <a:latin typeface="Times New Roman" pitchFamily="18" charset="0"/>
                <a:cs typeface="Times New Roman" pitchFamily="18" charset="0"/>
              </a:rPr>
              <a:t>	launched </a:t>
            </a:r>
            <a:r>
              <a:rPr lang="en-US" sz="2400" dirty="0">
                <a:latin typeface="Times New Roman" pitchFamily="18" charset="0"/>
                <a:cs typeface="Times New Roman" pitchFamily="18" charset="0"/>
              </a:rPr>
              <a:t>by </a:t>
            </a:r>
            <a:r>
              <a:rPr lang="en-US" sz="2400" spc="-5" dirty="0">
                <a:latin typeface="Times New Roman" pitchFamily="18" charset="0"/>
                <a:cs typeface="Times New Roman" pitchFamily="18" charset="0"/>
              </a:rPr>
              <a:t>the </a:t>
            </a:r>
            <a:r>
              <a:rPr lang="en-US" sz="2400" dirty="0">
                <a:latin typeface="Times New Roman" pitchFamily="18" charset="0"/>
                <a:cs typeface="Times New Roman" pitchFamily="18" charset="0"/>
              </a:rPr>
              <a:t>government of</a:t>
            </a:r>
            <a:r>
              <a:rPr lang="en-US" sz="2400" spc="5" dirty="0">
                <a:latin typeface="Times New Roman" pitchFamily="18" charset="0"/>
                <a:cs typeface="Times New Roman" pitchFamily="18" charset="0"/>
              </a:rPr>
              <a:t> </a:t>
            </a:r>
            <a:r>
              <a:rPr lang="en-US" sz="2400" dirty="0">
                <a:latin typeface="Times New Roman" pitchFamily="18" charset="0"/>
                <a:cs typeface="Times New Roman" pitchFamily="18" charset="0"/>
              </a:rPr>
              <a:t>India.)</a:t>
            </a:r>
          </a:p>
          <a:p>
            <a:pPr marL="461963" indent="-461963" algn="just">
              <a:lnSpc>
                <a:spcPct val="100000"/>
              </a:lnSpc>
              <a:spcBef>
                <a:spcPts val="600"/>
              </a:spcBef>
              <a:buFont typeface="Wingdings" pitchFamily="2" charset="2"/>
              <a:buChar char="Ø"/>
            </a:pPr>
            <a:r>
              <a:rPr lang="en-US" sz="2400" spc="-5" dirty="0">
                <a:latin typeface="Times New Roman"/>
                <a:cs typeface="Times New Roman"/>
              </a:rPr>
              <a:t>Promote </a:t>
            </a:r>
            <a:r>
              <a:rPr lang="en-US" sz="2400" dirty="0">
                <a:latin typeface="Times New Roman"/>
                <a:cs typeface="Times New Roman"/>
              </a:rPr>
              <a:t>agro-based and food processing industry </a:t>
            </a:r>
            <a:r>
              <a:rPr lang="en-US" sz="2400" spc="-5" dirty="0">
                <a:latin typeface="Times New Roman"/>
                <a:cs typeface="Times New Roman"/>
              </a:rPr>
              <a:t>to make agriculture </a:t>
            </a:r>
            <a:r>
              <a:rPr lang="en-US" sz="2400" dirty="0">
                <a:latin typeface="Times New Roman"/>
                <a:cs typeface="Times New Roman"/>
              </a:rPr>
              <a:t>a  </a:t>
            </a:r>
            <a:r>
              <a:rPr lang="en-US" sz="2400" spc="-10" dirty="0">
                <a:latin typeface="Times New Roman"/>
                <a:cs typeface="Times New Roman"/>
              </a:rPr>
              <a:t>most </a:t>
            </a:r>
            <a:r>
              <a:rPr lang="en-US" sz="2400" spc="-5" dirty="0">
                <a:latin typeface="Times New Roman"/>
                <a:cs typeface="Times New Roman"/>
              </a:rPr>
              <a:t>profitable</a:t>
            </a:r>
            <a:r>
              <a:rPr lang="en-US" sz="2400" spc="5" dirty="0">
                <a:latin typeface="Times New Roman"/>
                <a:cs typeface="Times New Roman"/>
              </a:rPr>
              <a:t> </a:t>
            </a:r>
            <a:r>
              <a:rPr lang="en-US" sz="2400" dirty="0">
                <a:latin typeface="Times New Roman"/>
                <a:cs typeface="Times New Roman"/>
              </a:rPr>
              <a:t>proposition.</a:t>
            </a:r>
          </a:p>
          <a:p>
            <a:pPr marL="461963" indent="-461963" algn="just">
              <a:lnSpc>
                <a:spcPct val="100000"/>
              </a:lnSpc>
              <a:spcBef>
                <a:spcPts val="600"/>
              </a:spcBef>
              <a:buFont typeface="Wingdings" pitchFamily="2" charset="2"/>
              <a:buChar char="Ø"/>
            </a:pPr>
            <a:r>
              <a:rPr lang="en-US" sz="2400" dirty="0">
                <a:latin typeface="Times New Roman"/>
                <a:cs typeface="Times New Roman"/>
              </a:rPr>
              <a:t> In order to </a:t>
            </a:r>
            <a:r>
              <a:rPr lang="en-US" sz="2400" spc="-5" dirty="0">
                <a:latin typeface="Times New Roman"/>
                <a:cs typeface="Times New Roman"/>
              </a:rPr>
              <a:t>ensure </a:t>
            </a:r>
            <a:r>
              <a:rPr lang="en-US" sz="2400" dirty="0">
                <a:latin typeface="Times New Roman"/>
                <a:cs typeface="Times New Roman"/>
              </a:rPr>
              <a:t>productive uses of </a:t>
            </a:r>
            <a:r>
              <a:rPr lang="en-US" sz="2400" spc="-5" dirty="0">
                <a:latin typeface="Times New Roman"/>
                <a:cs typeface="Times New Roman"/>
              </a:rPr>
              <a:t>land, multi-stored complexes</a:t>
            </a:r>
            <a:r>
              <a:rPr lang="en-US" sz="2400" spc="50" dirty="0">
                <a:latin typeface="Times New Roman"/>
                <a:cs typeface="Times New Roman"/>
              </a:rPr>
              <a:t> </a:t>
            </a:r>
            <a:r>
              <a:rPr lang="en-US" sz="2400" dirty="0">
                <a:latin typeface="Times New Roman"/>
                <a:cs typeface="Times New Roman"/>
              </a:rPr>
              <a:t>for </a:t>
            </a:r>
            <a:r>
              <a:rPr lang="en-US" sz="2400" spc="-10" dirty="0">
                <a:latin typeface="Times New Roman"/>
                <a:cs typeface="Times New Roman"/>
              </a:rPr>
              <a:t>micro </a:t>
            </a:r>
            <a:r>
              <a:rPr lang="en-US" sz="2400" dirty="0">
                <a:latin typeface="Times New Roman"/>
                <a:cs typeface="Times New Roman"/>
              </a:rPr>
              <a:t>and </a:t>
            </a:r>
            <a:r>
              <a:rPr lang="en-US" sz="2400" spc="-10" dirty="0">
                <a:latin typeface="Times New Roman"/>
                <a:cs typeface="Times New Roman"/>
              </a:rPr>
              <a:t>small </a:t>
            </a:r>
            <a:r>
              <a:rPr lang="en-US" sz="2400" spc="-5" dirty="0">
                <a:latin typeface="Times New Roman"/>
                <a:cs typeface="Times New Roman"/>
              </a:rPr>
              <a:t>enterprises/industries will </a:t>
            </a:r>
            <a:r>
              <a:rPr lang="en-US" sz="2400" dirty="0">
                <a:latin typeface="Times New Roman"/>
                <a:cs typeface="Times New Roman"/>
              </a:rPr>
              <a:t>be </a:t>
            </a:r>
            <a:r>
              <a:rPr lang="en-US" sz="2400" spc="-5" dirty="0">
                <a:latin typeface="Times New Roman"/>
                <a:cs typeface="Times New Roman"/>
              </a:rPr>
              <a:t>constructed either  </a:t>
            </a:r>
            <a:r>
              <a:rPr lang="en-US" sz="2400" dirty="0">
                <a:latin typeface="Times New Roman"/>
                <a:cs typeface="Times New Roman"/>
              </a:rPr>
              <a:t>through </a:t>
            </a:r>
            <a:r>
              <a:rPr lang="en-US" sz="2400" spc="-5" dirty="0">
                <a:latin typeface="Times New Roman"/>
                <a:cs typeface="Times New Roman"/>
              </a:rPr>
              <a:t>department’s </a:t>
            </a:r>
            <a:r>
              <a:rPr lang="en-US" sz="2400" dirty="0">
                <a:latin typeface="Times New Roman"/>
                <a:cs typeface="Times New Roman"/>
              </a:rPr>
              <a:t>corporations or through or </a:t>
            </a:r>
            <a:r>
              <a:rPr lang="en-US" sz="2400" spc="-5" dirty="0">
                <a:latin typeface="Times New Roman"/>
                <a:cs typeface="Times New Roman"/>
              </a:rPr>
              <a:t>private sector  participation </a:t>
            </a:r>
            <a:r>
              <a:rPr lang="en-US" sz="2400" dirty="0">
                <a:latin typeface="Times New Roman"/>
                <a:cs typeface="Times New Roman"/>
              </a:rPr>
              <a:t>at </a:t>
            </a:r>
            <a:r>
              <a:rPr lang="en-US" sz="2400" spc="-5" dirty="0">
                <a:latin typeface="Times New Roman"/>
                <a:cs typeface="Times New Roman"/>
              </a:rPr>
              <a:t>potential sites.</a:t>
            </a:r>
          </a:p>
          <a:p>
            <a:pPr marL="461963" marR="5080" indent="-461963" algn="just">
              <a:lnSpc>
                <a:spcPct val="100000"/>
              </a:lnSpc>
              <a:spcBef>
                <a:spcPts val="100"/>
              </a:spcBef>
              <a:buFont typeface="Wingdings" pitchFamily="2" charset="2"/>
              <a:buChar char="Ø"/>
              <a:tabLst>
                <a:tab pos="5646420" algn="l"/>
              </a:tabLst>
            </a:pPr>
            <a:r>
              <a:rPr lang="en-US" sz="2400" dirty="0">
                <a:latin typeface="Times New Roman"/>
                <a:cs typeface="Times New Roman"/>
              </a:rPr>
              <a:t>Trade </a:t>
            </a:r>
            <a:r>
              <a:rPr lang="en-US" sz="2400" spc="-5" dirty="0">
                <a:latin typeface="Times New Roman"/>
                <a:cs typeface="Times New Roman"/>
              </a:rPr>
              <a:t>Related Intellectual Property Rights (TRIPR) </a:t>
            </a:r>
            <a:r>
              <a:rPr lang="en-US" sz="2400" dirty="0">
                <a:latin typeface="Times New Roman"/>
                <a:cs typeface="Times New Roman"/>
              </a:rPr>
              <a:t>under WORLD  TRADE ORGANISATION </a:t>
            </a:r>
            <a:r>
              <a:rPr lang="en-US" sz="2400" spc="-5" dirty="0">
                <a:latin typeface="Times New Roman"/>
                <a:cs typeface="Times New Roman"/>
              </a:rPr>
              <a:t>will </a:t>
            </a:r>
            <a:r>
              <a:rPr lang="en-US" sz="2400" dirty="0">
                <a:latin typeface="Times New Roman"/>
                <a:cs typeface="Times New Roman"/>
              </a:rPr>
              <a:t>be </a:t>
            </a:r>
            <a:r>
              <a:rPr lang="en-US" sz="2400" spc="-5" dirty="0">
                <a:latin typeface="Times New Roman"/>
                <a:cs typeface="Times New Roman"/>
              </a:rPr>
              <a:t>widely publicized so that these  </a:t>
            </a:r>
            <a:r>
              <a:rPr lang="en-US" sz="2400" spc="-10" dirty="0">
                <a:latin typeface="Times New Roman"/>
                <a:cs typeface="Times New Roman"/>
              </a:rPr>
              <a:t>c</a:t>
            </a:r>
            <a:r>
              <a:rPr lang="en-US" sz="2400" spc="5" dirty="0">
                <a:latin typeface="Times New Roman"/>
                <a:cs typeface="Times New Roman"/>
              </a:rPr>
              <a:t>ou</a:t>
            </a:r>
            <a:r>
              <a:rPr lang="en-US" sz="2400" spc="-10" dirty="0">
                <a:latin typeface="Times New Roman"/>
                <a:cs typeface="Times New Roman"/>
              </a:rPr>
              <a:t>l</a:t>
            </a:r>
            <a:r>
              <a:rPr lang="en-US" sz="2400" dirty="0">
                <a:latin typeface="Times New Roman"/>
                <a:cs typeface="Times New Roman"/>
              </a:rPr>
              <a:t>d</a:t>
            </a:r>
            <a:r>
              <a:rPr lang="en-US" sz="2400" spc="15" dirty="0">
                <a:latin typeface="Times New Roman"/>
                <a:cs typeface="Times New Roman"/>
              </a:rPr>
              <a:t> </a:t>
            </a:r>
            <a:r>
              <a:rPr lang="en-US" sz="2400" dirty="0">
                <a:latin typeface="Times New Roman"/>
                <a:cs typeface="Times New Roman"/>
              </a:rPr>
              <a:t>be </a:t>
            </a:r>
            <a:r>
              <a:rPr lang="en-US" sz="2400" spc="5" dirty="0">
                <a:latin typeface="Times New Roman"/>
                <a:cs typeface="Times New Roman"/>
              </a:rPr>
              <a:t>u</a:t>
            </a:r>
            <a:r>
              <a:rPr lang="en-US" sz="2400" spc="-5" dirty="0">
                <a:latin typeface="Times New Roman"/>
                <a:cs typeface="Times New Roman"/>
              </a:rPr>
              <a:t>s</a:t>
            </a:r>
            <a:r>
              <a:rPr lang="en-US" sz="2400" dirty="0">
                <a:latin typeface="Times New Roman"/>
                <a:cs typeface="Times New Roman"/>
              </a:rPr>
              <a:t>ed</a:t>
            </a:r>
            <a:r>
              <a:rPr lang="en-US" sz="2400" spc="5" dirty="0">
                <a:latin typeface="Times New Roman"/>
                <a:cs typeface="Times New Roman"/>
              </a:rPr>
              <a:t> </a:t>
            </a:r>
            <a:r>
              <a:rPr lang="en-US" sz="2400" spc="-10" dirty="0">
                <a:latin typeface="Times New Roman"/>
                <a:cs typeface="Times New Roman"/>
              </a:rPr>
              <a:t>t</a:t>
            </a:r>
            <a:r>
              <a:rPr lang="en-US" sz="2400" dirty="0">
                <a:latin typeface="Times New Roman"/>
                <a:cs typeface="Times New Roman"/>
              </a:rPr>
              <a:t>o</a:t>
            </a:r>
            <a:r>
              <a:rPr lang="en-US" sz="2400" spc="15" dirty="0">
                <a:latin typeface="Times New Roman"/>
                <a:cs typeface="Times New Roman"/>
              </a:rPr>
              <a:t> </a:t>
            </a:r>
            <a:r>
              <a:rPr lang="en-US" sz="2400" dirty="0">
                <a:latin typeface="Times New Roman"/>
                <a:cs typeface="Times New Roman"/>
              </a:rPr>
              <a:t>ge</a:t>
            </a:r>
            <a:r>
              <a:rPr lang="en-US" sz="2400" spc="5" dirty="0">
                <a:latin typeface="Times New Roman"/>
                <a:cs typeface="Times New Roman"/>
              </a:rPr>
              <a:t>n</a:t>
            </a:r>
            <a:r>
              <a:rPr lang="en-US" sz="2400" dirty="0">
                <a:latin typeface="Times New Roman"/>
                <a:cs typeface="Times New Roman"/>
              </a:rPr>
              <a:t>era</a:t>
            </a:r>
            <a:r>
              <a:rPr lang="en-US" sz="2400" spc="-10" dirty="0">
                <a:latin typeface="Times New Roman"/>
                <a:cs typeface="Times New Roman"/>
              </a:rPr>
              <a:t>t</a:t>
            </a:r>
            <a:r>
              <a:rPr lang="en-US" sz="2400" dirty="0">
                <a:latin typeface="Times New Roman"/>
                <a:cs typeface="Times New Roman"/>
              </a:rPr>
              <a:t>e </a:t>
            </a:r>
            <a:r>
              <a:rPr lang="en-US" sz="2400" spc="-20" dirty="0">
                <a:latin typeface="Times New Roman"/>
                <a:cs typeface="Times New Roman"/>
              </a:rPr>
              <a:t>m</a:t>
            </a:r>
            <a:r>
              <a:rPr lang="en-US" sz="2400" spc="5" dirty="0">
                <a:latin typeface="Times New Roman"/>
                <a:cs typeface="Times New Roman"/>
              </a:rPr>
              <a:t>o</a:t>
            </a:r>
            <a:r>
              <a:rPr lang="en-US" sz="2400" dirty="0">
                <a:latin typeface="Times New Roman"/>
                <a:cs typeface="Times New Roman"/>
              </a:rPr>
              <a:t>re e</a:t>
            </a:r>
            <a:r>
              <a:rPr lang="en-US" sz="2400" spc="-30" dirty="0">
                <a:latin typeface="Times New Roman"/>
                <a:cs typeface="Times New Roman"/>
              </a:rPr>
              <a:t>m</a:t>
            </a:r>
            <a:r>
              <a:rPr lang="en-US" sz="2400" spc="5" dirty="0">
                <a:latin typeface="Times New Roman"/>
                <a:cs typeface="Times New Roman"/>
              </a:rPr>
              <a:t>p</a:t>
            </a:r>
            <a:r>
              <a:rPr lang="en-US" sz="2400" dirty="0">
                <a:latin typeface="Times New Roman"/>
                <a:cs typeface="Times New Roman"/>
              </a:rPr>
              <a:t>loy</a:t>
            </a:r>
            <a:r>
              <a:rPr lang="en-US" sz="2400" spc="-15" dirty="0">
                <a:latin typeface="Times New Roman"/>
                <a:cs typeface="Times New Roman"/>
              </a:rPr>
              <a:t>m</a:t>
            </a:r>
            <a:r>
              <a:rPr lang="en-US" sz="2400" spc="-10" dirty="0">
                <a:latin typeface="Times New Roman"/>
                <a:cs typeface="Times New Roman"/>
              </a:rPr>
              <a:t>e</a:t>
            </a:r>
            <a:r>
              <a:rPr lang="en-US" sz="2400" spc="5" dirty="0">
                <a:latin typeface="Times New Roman"/>
                <a:cs typeface="Times New Roman"/>
              </a:rPr>
              <a:t>n</a:t>
            </a:r>
            <a:r>
              <a:rPr lang="en-US" sz="2400" dirty="0">
                <a:latin typeface="Times New Roman"/>
                <a:cs typeface="Times New Roman"/>
              </a:rPr>
              <a:t>t </a:t>
            </a:r>
            <a:r>
              <a:rPr lang="en-US" sz="2400" spc="-10" dirty="0">
                <a:latin typeface="Times New Roman"/>
                <a:cs typeface="Times New Roman"/>
              </a:rPr>
              <a:t>a</a:t>
            </a:r>
            <a:r>
              <a:rPr lang="en-US" sz="2400" spc="5" dirty="0">
                <a:latin typeface="Times New Roman"/>
                <a:cs typeface="Times New Roman"/>
              </a:rPr>
              <a:t>n</a:t>
            </a:r>
            <a:r>
              <a:rPr lang="en-US" sz="2400" dirty="0">
                <a:latin typeface="Times New Roman"/>
                <a:cs typeface="Times New Roman"/>
              </a:rPr>
              <a:t>d</a:t>
            </a:r>
            <a:r>
              <a:rPr lang="en-US" sz="2400" spc="5" dirty="0">
                <a:latin typeface="Times New Roman"/>
                <a:cs typeface="Times New Roman"/>
              </a:rPr>
              <a:t> </a:t>
            </a:r>
            <a:r>
              <a:rPr lang="en-US" sz="2400" dirty="0">
                <a:latin typeface="Times New Roman"/>
                <a:cs typeface="Times New Roman"/>
              </a:rPr>
              <a:t>trade </a:t>
            </a:r>
            <a:r>
              <a:rPr lang="en-US" sz="2400" spc="5" dirty="0">
                <a:latin typeface="Times New Roman"/>
                <a:cs typeface="Times New Roman"/>
              </a:rPr>
              <a:t>opp</a:t>
            </a:r>
            <a:r>
              <a:rPr lang="en-US" sz="2400" dirty="0">
                <a:latin typeface="Times New Roman"/>
                <a:cs typeface="Times New Roman"/>
              </a:rPr>
              <a:t>ort</a:t>
            </a:r>
            <a:r>
              <a:rPr lang="en-US" sz="2400" spc="5" dirty="0">
                <a:latin typeface="Times New Roman"/>
                <a:cs typeface="Times New Roman"/>
              </a:rPr>
              <a:t>u</a:t>
            </a:r>
            <a:r>
              <a:rPr lang="en-US" sz="2400" dirty="0">
                <a:latin typeface="Times New Roman"/>
                <a:cs typeface="Times New Roman"/>
              </a:rPr>
              <a:t>n</a:t>
            </a:r>
            <a:r>
              <a:rPr lang="en-US" sz="2400" spc="-5" dirty="0">
                <a:latin typeface="Times New Roman"/>
                <a:cs typeface="Times New Roman"/>
              </a:rPr>
              <a:t>i</a:t>
            </a:r>
            <a:r>
              <a:rPr lang="en-US" sz="2400" dirty="0">
                <a:latin typeface="Times New Roman"/>
                <a:cs typeface="Times New Roman"/>
              </a:rPr>
              <a:t>t</a:t>
            </a:r>
            <a:r>
              <a:rPr lang="en-US" sz="2400" spc="-10" dirty="0">
                <a:latin typeface="Times New Roman"/>
                <a:cs typeface="Times New Roman"/>
              </a:rPr>
              <a:t>i</a:t>
            </a:r>
            <a:r>
              <a:rPr lang="en-US" sz="2400" dirty="0">
                <a:latin typeface="Times New Roman"/>
                <a:cs typeface="Times New Roman"/>
              </a:rPr>
              <a:t>e</a:t>
            </a:r>
            <a:r>
              <a:rPr lang="en-US" sz="2400" spc="-5" dirty="0">
                <a:latin typeface="Times New Roman"/>
                <a:cs typeface="Times New Roman"/>
              </a:rPr>
              <a:t>s.</a:t>
            </a:r>
            <a:endParaRPr lang="en-US" sz="2400" dirty="0">
              <a:latin typeface="Times New Roman" pitchFamily="18" charset="0"/>
              <a:cs typeface="Times New Roman"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674429" y="2479294"/>
            <a:ext cx="3856673" cy="6714017"/>
          </a:xfrm>
          <a:prstGeom prst="rect">
            <a:avLst/>
          </a:prstGeom>
        </p:spPr>
        <p:txBody>
          <a:bodyPr vert="horz" wrap="square" lIns="0" tIns="0" rIns="0" bIns="0" rtlCol="0">
            <a:spAutoFit/>
          </a:bodyPr>
          <a:lstStyle/>
          <a:p>
            <a:pPr marL="83820">
              <a:lnSpc>
                <a:spcPts val="3929"/>
              </a:lnSpc>
            </a:pPr>
            <a:r>
              <a:rPr sz="3600" b="1" spc="-30" dirty="0">
                <a:latin typeface="Times New Roman"/>
                <a:cs typeface="Times New Roman"/>
              </a:rPr>
              <a:t>STRATEGIC</a:t>
            </a:r>
            <a:r>
              <a:rPr sz="3600" b="1" spc="-114" dirty="0">
                <a:latin typeface="Times New Roman"/>
                <a:cs typeface="Times New Roman"/>
              </a:rPr>
              <a:t> </a:t>
            </a:r>
            <a:r>
              <a:rPr sz="3600" b="1" dirty="0">
                <a:latin typeface="Times New Roman"/>
                <a:cs typeface="Times New Roman"/>
              </a:rPr>
              <a:t>REFORMS</a:t>
            </a:r>
            <a:endParaRPr sz="3600">
              <a:latin typeface="Times New Roman"/>
              <a:cs typeface="Times New Roman"/>
            </a:endParaRPr>
          </a:p>
          <a:p>
            <a:pPr marR="21590" indent="2186940">
              <a:lnSpc>
                <a:spcPts val="6480"/>
              </a:lnSpc>
              <a:spcBef>
                <a:spcPts val="575"/>
              </a:spcBef>
            </a:pPr>
            <a:r>
              <a:rPr sz="3600" b="1" dirty="0">
                <a:latin typeface="Times New Roman"/>
                <a:cs typeface="Times New Roman"/>
              </a:rPr>
              <a:t>and  </a:t>
            </a:r>
            <a:r>
              <a:rPr sz="3600" b="1" spc="-5" dirty="0">
                <a:latin typeface="Times New Roman"/>
                <a:cs typeface="Times New Roman"/>
              </a:rPr>
              <a:t>GROWTH</a:t>
            </a:r>
            <a:r>
              <a:rPr sz="3600" b="1" spc="-60" dirty="0">
                <a:latin typeface="Times New Roman"/>
                <a:cs typeface="Times New Roman"/>
              </a:rPr>
              <a:t> </a:t>
            </a:r>
            <a:r>
              <a:rPr sz="3600" b="1" spc="-25" dirty="0">
                <a:latin typeface="Times New Roman"/>
                <a:cs typeface="Times New Roman"/>
              </a:rPr>
              <a:t>INITIATIVES</a:t>
            </a:r>
            <a:endParaRPr sz="3600">
              <a:latin typeface="Times New Roman"/>
              <a:cs typeface="Times New Roman"/>
            </a:endParaRPr>
          </a:p>
          <a:p>
            <a:pPr>
              <a:lnSpc>
                <a:spcPct val="100000"/>
              </a:lnSpc>
            </a:pPr>
            <a:endParaRPr sz="4000">
              <a:latin typeface="Times New Roman"/>
              <a:cs typeface="Times New Roman"/>
            </a:endParaRPr>
          </a:p>
          <a:p>
            <a:pPr>
              <a:lnSpc>
                <a:spcPct val="100000"/>
              </a:lnSpc>
              <a:spcBef>
                <a:spcPts val="25"/>
              </a:spcBef>
            </a:pPr>
            <a:endParaRPr sz="3900">
              <a:latin typeface="Times New Roman"/>
              <a:cs typeface="Times New Roman"/>
            </a:endParaRPr>
          </a:p>
          <a:p>
            <a:pPr marL="1361440" marR="553085" indent="-817244">
              <a:lnSpc>
                <a:spcPct val="103699"/>
              </a:lnSpc>
              <a:spcBef>
                <a:spcPts val="5"/>
              </a:spcBef>
            </a:pPr>
            <a:r>
              <a:rPr sz="2400" spc="-15" dirty="0">
                <a:latin typeface="Times New Roman"/>
                <a:cs typeface="Times New Roman"/>
              </a:rPr>
              <a:t>Department </a:t>
            </a:r>
            <a:r>
              <a:rPr sz="2400" spc="-10" dirty="0">
                <a:latin typeface="Times New Roman"/>
                <a:cs typeface="Times New Roman"/>
              </a:rPr>
              <a:t>of </a:t>
            </a:r>
            <a:r>
              <a:rPr sz="2400" spc="-15" dirty="0">
                <a:latin typeface="Times New Roman"/>
                <a:cs typeface="Times New Roman"/>
              </a:rPr>
              <a:t>Economic</a:t>
            </a:r>
            <a:r>
              <a:rPr sz="2400" spc="-145" dirty="0">
                <a:latin typeface="Times New Roman"/>
                <a:cs typeface="Times New Roman"/>
              </a:rPr>
              <a:t> </a:t>
            </a:r>
            <a:r>
              <a:rPr sz="2400" spc="-20" dirty="0">
                <a:latin typeface="Times New Roman"/>
                <a:cs typeface="Times New Roman"/>
              </a:rPr>
              <a:t>Affairs,  </a:t>
            </a:r>
            <a:r>
              <a:rPr sz="2400" spc="-10" dirty="0">
                <a:latin typeface="Times New Roman"/>
                <a:cs typeface="Times New Roman"/>
              </a:rPr>
              <a:t>Ministry </a:t>
            </a:r>
            <a:r>
              <a:rPr sz="2400" spc="-5" dirty="0">
                <a:latin typeface="Times New Roman"/>
                <a:cs typeface="Times New Roman"/>
              </a:rPr>
              <a:t>of</a:t>
            </a:r>
            <a:r>
              <a:rPr sz="2400" spc="-15" dirty="0">
                <a:latin typeface="Times New Roman"/>
                <a:cs typeface="Times New Roman"/>
              </a:rPr>
              <a:t> </a:t>
            </a:r>
            <a:r>
              <a:rPr sz="2400" spc="-10" dirty="0">
                <a:latin typeface="Times New Roman"/>
                <a:cs typeface="Times New Roman"/>
              </a:rPr>
              <a:t>Finance</a:t>
            </a:r>
            <a:endParaRPr sz="2400">
              <a:latin typeface="Times New Roman"/>
              <a:cs typeface="Times New Roman"/>
            </a:endParaRPr>
          </a:p>
        </p:txBody>
      </p:sp>
      <p:sp>
        <p:nvSpPr>
          <p:cNvPr id="3" name="object 3"/>
          <p:cNvSpPr/>
          <p:nvPr/>
        </p:nvSpPr>
        <p:spPr>
          <a:xfrm>
            <a:off x="204597" y="5865877"/>
            <a:ext cx="8773954" cy="763905"/>
          </a:xfrm>
          <a:custGeom>
            <a:avLst/>
            <a:gdLst/>
            <a:ahLst/>
            <a:cxnLst/>
            <a:rect l="l" t="t" r="r" b="b"/>
            <a:pathLst>
              <a:path w="11698605" h="763904">
                <a:moveTo>
                  <a:pt x="11698224" y="0"/>
                </a:moveTo>
                <a:lnTo>
                  <a:pt x="0" y="0"/>
                </a:lnTo>
                <a:lnTo>
                  <a:pt x="0" y="763524"/>
                </a:lnTo>
                <a:lnTo>
                  <a:pt x="11698224" y="763524"/>
                </a:lnTo>
                <a:lnTo>
                  <a:pt x="11698224" y="0"/>
                </a:lnTo>
                <a:close/>
              </a:path>
            </a:pathLst>
          </a:custGeom>
          <a:solidFill>
            <a:srgbClr val="E7E6E6"/>
          </a:solidFill>
        </p:spPr>
        <p:txBody>
          <a:bodyPr wrap="square" lIns="0" tIns="0" rIns="0" bIns="0" rtlCol="0"/>
          <a:lstStyle/>
          <a:p>
            <a:endParaRPr/>
          </a:p>
        </p:txBody>
      </p:sp>
      <p:grpSp>
        <p:nvGrpSpPr>
          <p:cNvPr id="4" name="object 4"/>
          <p:cNvGrpSpPr/>
          <p:nvPr/>
        </p:nvGrpSpPr>
        <p:grpSpPr>
          <a:xfrm>
            <a:off x="0" y="0"/>
            <a:ext cx="9143999" cy="6857999"/>
            <a:chOff x="1" y="1"/>
            <a:chExt cx="12191999" cy="6857999"/>
          </a:xfrm>
        </p:grpSpPr>
        <p:sp>
          <p:nvSpPr>
            <p:cNvPr id="5" name="object 5"/>
            <p:cNvSpPr/>
            <p:nvPr/>
          </p:nvSpPr>
          <p:spPr>
            <a:xfrm>
              <a:off x="5681451" y="382117"/>
              <a:ext cx="860836" cy="967232"/>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 y="1"/>
              <a:ext cx="12191999" cy="6857999"/>
            </a:xfrm>
            <a:prstGeom prst="rect">
              <a:avLst/>
            </a:prstGeom>
            <a:blipFill>
              <a:blip r:embed="rId3" cstate="print"/>
              <a:stretch>
                <a:fillRect/>
              </a:stretch>
            </a:blipFill>
          </p:spPr>
          <p:txBody>
            <a:bodyPr wrap="square" lIns="0" tIns="0" rIns="0" bIns="0" rtlCol="0"/>
            <a:lstStyle/>
            <a:p>
              <a:endParaRPr/>
            </a:p>
          </p:txBody>
        </p:sp>
      </p:grpSp>
      <p:sp>
        <p:nvSpPr>
          <p:cNvPr id="16" name="object 16"/>
          <p:cNvSpPr txBox="1"/>
          <p:nvPr/>
        </p:nvSpPr>
        <p:spPr>
          <a:xfrm>
            <a:off x="0" y="1600200"/>
            <a:ext cx="8991600" cy="1256113"/>
          </a:xfrm>
          <a:prstGeom prst="rect">
            <a:avLst/>
          </a:prstGeom>
        </p:spPr>
        <p:txBody>
          <a:bodyPr vert="horz" wrap="square" lIns="0" tIns="12065" rIns="0" bIns="0" rtlCol="0">
            <a:spAutoFit/>
          </a:bodyPr>
          <a:lstStyle/>
          <a:p>
            <a:pPr marL="12700" marR="5080" algn="ctr">
              <a:spcBef>
                <a:spcPts val="95"/>
              </a:spcBef>
            </a:pPr>
            <a:r>
              <a:rPr sz="2400" b="1" dirty="0">
                <a:solidFill>
                  <a:srgbClr val="FFFFFF"/>
                </a:solidFill>
                <a:latin typeface="Times New Roman"/>
                <a:cs typeface="Times New Roman"/>
              </a:rPr>
              <a:t> </a:t>
            </a:r>
            <a:r>
              <a:rPr lang="en-US" sz="3200" b="1" dirty="0">
                <a:solidFill>
                  <a:srgbClr val="FFFFFF"/>
                </a:solidFill>
                <a:latin typeface="Times New Roman"/>
                <a:cs typeface="Times New Roman"/>
              </a:rPr>
              <a:t>Dr. : SANGEETA  JAIN</a:t>
            </a:r>
          </a:p>
          <a:p>
            <a:pPr marL="12700" marR="5080" algn="ctr">
              <a:spcBef>
                <a:spcPts val="95"/>
              </a:spcBef>
            </a:pPr>
            <a:r>
              <a:rPr lang="en-US" sz="2400" b="1" dirty="0">
                <a:solidFill>
                  <a:srgbClr val="FFFFFF"/>
                </a:solidFill>
                <a:latin typeface="Times New Roman"/>
                <a:cs typeface="Times New Roman"/>
              </a:rPr>
              <a:t>Prof. </a:t>
            </a:r>
            <a:r>
              <a:rPr lang="en-US" sz="2400" b="1" dirty="0" err="1">
                <a:solidFill>
                  <a:srgbClr val="FFFFFF"/>
                </a:solidFill>
                <a:latin typeface="Times New Roman"/>
                <a:cs typeface="Times New Roman"/>
              </a:rPr>
              <a:t>Govindram</a:t>
            </a:r>
            <a:r>
              <a:rPr lang="en-US" sz="2400" b="1" dirty="0">
                <a:solidFill>
                  <a:srgbClr val="FFFFFF"/>
                </a:solidFill>
                <a:latin typeface="Times New Roman"/>
                <a:cs typeface="Times New Roman"/>
              </a:rPr>
              <a:t> </a:t>
            </a:r>
            <a:r>
              <a:rPr lang="en-US" sz="2400" b="1" dirty="0" err="1">
                <a:solidFill>
                  <a:srgbClr val="FFFFFF"/>
                </a:solidFill>
                <a:latin typeface="Times New Roman"/>
                <a:cs typeface="Times New Roman"/>
              </a:rPr>
              <a:t>Seksaria</a:t>
            </a:r>
            <a:r>
              <a:rPr lang="en-US" sz="2400" b="1" dirty="0">
                <a:solidFill>
                  <a:srgbClr val="FFFFFF"/>
                </a:solidFill>
                <a:latin typeface="Times New Roman"/>
                <a:cs typeface="Times New Roman"/>
              </a:rPr>
              <a:t> Institute of Management and Research Indore  </a:t>
            </a:r>
            <a:endParaRPr sz="2400" dirty="0">
              <a:latin typeface="Times New Roman"/>
              <a:cs typeface="Times New Roman"/>
            </a:endParaRPr>
          </a:p>
        </p:txBody>
      </p:sp>
      <p:sp>
        <p:nvSpPr>
          <p:cNvPr id="17" name="object 17"/>
          <p:cNvSpPr txBox="1"/>
          <p:nvPr/>
        </p:nvSpPr>
        <p:spPr>
          <a:xfrm>
            <a:off x="4287488" y="5417007"/>
            <a:ext cx="1086803" cy="751488"/>
          </a:xfrm>
          <a:prstGeom prst="rect">
            <a:avLst/>
          </a:prstGeom>
        </p:spPr>
        <p:txBody>
          <a:bodyPr vert="horz" wrap="square" lIns="0" tIns="12700" rIns="0" bIns="0" rtlCol="0">
            <a:spAutoFit/>
          </a:bodyPr>
          <a:lstStyle/>
          <a:p>
            <a:pPr marL="12700">
              <a:lnSpc>
                <a:spcPct val="100000"/>
              </a:lnSpc>
              <a:spcBef>
                <a:spcPts val="100"/>
              </a:spcBef>
            </a:pPr>
            <a:r>
              <a:rPr sz="2400" b="1" dirty="0">
                <a:latin typeface="Times New Roman"/>
                <a:cs typeface="Times New Roman"/>
              </a:rPr>
              <a:t>05-05-2020</a:t>
            </a:r>
            <a:endParaRPr sz="2400">
              <a:latin typeface="Times New Roman"/>
              <a:cs typeface="Times New Roman"/>
            </a:endParaRPr>
          </a:p>
        </p:txBody>
      </p:sp>
      <p:sp>
        <p:nvSpPr>
          <p:cNvPr id="18" name="object 18"/>
          <p:cNvSpPr/>
          <p:nvPr/>
        </p:nvSpPr>
        <p:spPr>
          <a:xfrm>
            <a:off x="3962400" y="2971800"/>
            <a:ext cx="2615184" cy="3537204"/>
          </a:xfrm>
          <a:prstGeom prst="rect">
            <a:avLst/>
          </a:prstGeom>
          <a:blipFill>
            <a:blip r:embed="rId4" cstate="print"/>
            <a:stretch>
              <a:fillRect/>
            </a:stretch>
          </a:blipFill>
        </p:spPr>
        <p:txBody>
          <a:bodyPr wrap="square" lIns="0" tIns="0" rIns="0" bIns="0" rtlCol="0"/>
          <a:lstStyle/>
          <a:p>
            <a:endParaRPr/>
          </a:p>
        </p:txBody>
      </p:sp>
      <p:grpSp>
        <p:nvGrpSpPr>
          <p:cNvPr id="19" name="object 19"/>
          <p:cNvGrpSpPr/>
          <p:nvPr/>
        </p:nvGrpSpPr>
        <p:grpSpPr>
          <a:xfrm>
            <a:off x="4724400" y="2971800"/>
            <a:ext cx="3297555" cy="3709670"/>
            <a:chOff x="6339840" y="2551176"/>
            <a:chExt cx="4396740" cy="3709670"/>
          </a:xfrm>
        </p:grpSpPr>
        <p:sp>
          <p:nvSpPr>
            <p:cNvPr id="20" name="object 20"/>
            <p:cNvSpPr/>
            <p:nvPr/>
          </p:nvSpPr>
          <p:spPr>
            <a:xfrm>
              <a:off x="6339840" y="3855720"/>
              <a:ext cx="4188460" cy="2405380"/>
            </a:xfrm>
            <a:custGeom>
              <a:avLst/>
              <a:gdLst/>
              <a:ahLst/>
              <a:cxnLst/>
              <a:rect l="l" t="t" r="r" b="b"/>
              <a:pathLst>
                <a:path w="4188459" h="2405379">
                  <a:moveTo>
                    <a:pt x="4160774" y="0"/>
                  </a:moveTo>
                  <a:lnTo>
                    <a:pt x="2254123" y="1094739"/>
                  </a:lnTo>
                  <a:lnTo>
                    <a:pt x="0" y="2404872"/>
                  </a:lnTo>
                  <a:lnTo>
                    <a:pt x="4187952" y="2404872"/>
                  </a:lnTo>
                  <a:lnTo>
                    <a:pt x="4160774" y="0"/>
                  </a:lnTo>
                  <a:close/>
                </a:path>
              </a:pathLst>
            </a:custGeom>
            <a:solidFill>
              <a:srgbClr val="FF0000">
                <a:alpha val="36077"/>
              </a:srgbClr>
            </a:solidFill>
          </p:spPr>
          <p:txBody>
            <a:bodyPr wrap="square" lIns="0" tIns="0" rIns="0" bIns="0" rtlCol="0"/>
            <a:lstStyle/>
            <a:p>
              <a:endParaRPr/>
            </a:p>
          </p:txBody>
        </p:sp>
        <p:sp>
          <p:nvSpPr>
            <p:cNvPr id="21" name="object 21"/>
            <p:cNvSpPr/>
            <p:nvPr/>
          </p:nvSpPr>
          <p:spPr>
            <a:xfrm>
              <a:off x="8770620" y="2551176"/>
              <a:ext cx="1965960" cy="3552444"/>
            </a:xfrm>
            <a:prstGeom prst="rect">
              <a:avLst/>
            </a:prstGeom>
            <a:blipFill>
              <a:blip r:embed="rId5" cstate="print"/>
              <a:stretch>
                <a:fillRect/>
              </a:stretch>
            </a:blipFill>
          </p:spPr>
          <p:txBody>
            <a:bodyPr wrap="square" lIns="0" tIns="0" rIns="0" bIns="0" rtlCol="0"/>
            <a:lstStyle/>
            <a:p>
              <a:endParaRPr/>
            </a:p>
          </p:txBody>
        </p:sp>
      </p:grpSp>
      <p:grpSp>
        <p:nvGrpSpPr>
          <p:cNvPr id="22" name="object 22"/>
          <p:cNvGrpSpPr/>
          <p:nvPr/>
        </p:nvGrpSpPr>
        <p:grpSpPr>
          <a:xfrm>
            <a:off x="990600" y="2971800"/>
            <a:ext cx="2816543" cy="3550920"/>
            <a:chOff x="1517903" y="2545079"/>
            <a:chExt cx="3755390" cy="3550920"/>
          </a:xfrm>
        </p:grpSpPr>
        <p:sp>
          <p:nvSpPr>
            <p:cNvPr id="23" name="object 23"/>
            <p:cNvSpPr/>
            <p:nvPr/>
          </p:nvSpPr>
          <p:spPr>
            <a:xfrm>
              <a:off x="1517903" y="2545079"/>
              <a:ext cx="1941576" cy="3550920"/>
            </a:xfrm>
            <a:prstGeom prst="rect">
              <a:avLst/>
            </a:prstGeom>
            <a:blipFill>
              <a:blip r:embed="rId6" cstate="print"/>
              <a:stretch>
                <a:fillRect/>
              </a:stretch>
            </a:blipFill>
          </p:spPr>
          <p:txBody>
            <a:bodyPr wrap="square" lIns="0" tIns="0" rIns="0" bIns="0" rtlCol="0"/>
            <a:lstStyle/>
            <a:p>
              <a:endParaRPr/>
            </a:p>
          </p:txBody>
        </p:sp>
        <p:sp>
          <p:nvSpPr>
            <p:cNvPr id="24" name="object 24"/>
            <p:cNvSpPr/>
            <p:nvPr/>
          </p:nvSpPr>
          <p:spPr>
            <a:xfrm>
              <a:off x="3464052" y="2564891"/>
              <a:ext cx="1808988" cy="3523488"/>
            </a:xfrm>
            <a:prstGeom prst="rect">
              <a:avLst/>
            </a:prstGeom>
            <a:blipFill>
              <a:blip r:embed="rId7" cstate="print"/>
              <a:stretch>
                <a:fillRect/>
              </a:stretch>
            </a:blipFill>
          </p:spPr>
          <p:txBody>
            <a:bodyPr wrap="square" lIns="0" tIns="0" rIns="0" bIns="0" rtlCol="0"/>
            <a:lstStyle/>
            <a:p>
              <a:endParaRPr/>
            </a:p>
          </p:txBody>
        </p:sp>
      </p:grpSp>
      <p:sp>
        <p:nvSpPr>
          <p:cNvPr id="25" name="Title 24"/>
          <p:cNvSpPr>
            <a:spLocks noGrp="1"/>
          </p:cNvSpPr>
          <p:nvPr>
            <p:ph type="title"/>
          </p:nvPr>
        </p:nvSpPr>
        <p:spPr>
          <a:xfrm>
            <a:off x="533400" y="152400"/>
            <a:ext cx="8229600" cy="1143000"/>
          </a:xfrm>
        </p:spPr>
        <p:txBody>
          <a:bodyPr>
            <a:normAutofit fontScale="90000"/>
          </a:bodyPr>
          <a:lstStyle/>
          <a:p>
            <a:r>
              <a:rPr lang="hi-IN" sz="3600" spc="-10" dirty="0">
                <a:solidFill>
                  <a:schemeClr val="tx2">
                    <a:lumMod val="20000"/>
                    <a:lumOff val="80000"/>
                  </a:schemeClr>
                </a:solidFill>
                <a:latin typeface="Times New Roman"/>
                <a:cs typeface="Times New Roman"/>
              </a:rPr>
              <a:t>आत्मनिर्भर भारत </a:t>
            </a:r>
            <a:r>
              <a:rPr lang="en-US" sz="3600" spc="-10" dirty="0">
                <a:solidFill>
                  <a:schemeClr val="tx2">
                    <a:lumMod val="20000"/>
                    <a:lumOff val="80000"/>
                  </a:schemeClr>
                </a:solidFill>
                <a:latin typeface="Times New Roman"/>
                <a:cs typeface="Times New Roman"/>
              </a:rPr>
              <a:t>- </a:t>
            </a:r>
            <a:r>
              <a:rPr lang="hi-IN" sz="3600" spc="-10" dirty="0">
                <a:solidFill>
                  <a:schemeClr val="tx2">
                    <a:lumMod val="20000"/>
                    <a:lumOff val="80000"/>
                  </a:schemeClr>
                </a:solidFill>
                <a:latin typeface="Times New Roman"/>
                <a:cs typeface="Times New Roman"/>
              </a:rPr>
              <a:t>असीमित अवसर</a:t>
            </a:r>
            <a:r>
              <a:rPr lang="hi-IN" spc="-10" dirty="0">
                <a:solidFill>
                  <a:schemeClr val="tx2">
                    <a:lumMod val="20000"/>
                    <a:lumOff val="80000"/>
                  </a:schemeClr>
                </a:solidFill>
                <a:latin typeface="Times New Roman"/>
                <a:cs typeface="Times New Roman"/>
              </a:rPr>
              <a:t> </a:t>
            </a:r>
            <a:br>
              <a:rPr lang="en-US" spc="-10" dirty="0">
                <a:solidFill>
                  <a:schemeClr val="tx2">
                    <a:lumMod val="20000"/>
                    <a:lumOff val="80000"/>
                  </a:schemeClr>
                </a:solidFill>
                <a:latin typeface="Times New Roman"/>
                <a:cs typeface="Times New Roman"/>
              </a:rPr>
            </a:br>
            <a:r>
              <a:rPr lang="en-US" sz="3600" dirty="0">
                <a:solidFill>
                  <a:srgbClr val="FFC000"/>
                </a:solidFill>
              </a:rPr>
              <a:t>ATMNIRBHAR BHART </a:t>
            </a:r>
            <a:br>
              <a:rPr lang="en-US" sz="3600" dirty="0">
                <a:solidFill>
                  <a:srgbClr val="FFC000"/>
                </a:solidFill>
              </a:rPr>
            </a:br>
            <a:r>
              <a:rPr lang="en-US" sz="3600" dirty="0">
                <a:solidFill>
                  <a:srgbClr val="FFC000"/>
                </a:solidFill>
              </a:rPr>
              <a:t> OPPORTUNITIES UNLIMTED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atma-Nirbhar-Bharat"/>
          <p:cNvPicPr>
            <a:picLocks noChangeAspect="1" noChangeArrowheads="1"/>
          </p:cNvPicPr>
          <p:nvPr/>
        </p:nvPicPr>
        <p:blipFill>
          <a:blip r:embed="rId2" cstate="print">
            <a:lum bright="70000" contrast="-70000"/>
          </a:blip>
          <a:srcRect/>
          <a:stretch>
            <a:fillRect/>
          </a:stretch>
        </p:blipFill>
        <p:spPr bwMode="auto">
          <a:xfrm>
            <a:off x="-153355" y="0"/>
            <a:ext cx="9297355" cy="6858000"/>
          </a:xfrm>
          <a:prstGeom prst="rect">
            <a:avLst/>
          </a:prstGeom>
          <a:noFill/>
        </p:spPr>
      </p:pic>
      <p:sp>
        <p:nvSpPr>
          <p:cNvPr id="3" name="object 3"/>
          <p:cNvSpPr txBox="1"/>
          <p:nvPr/>
        </p:nvSpPr>
        <p:spPr>
          <a:xfrm>
            <a:off x="152400" y="2133600"/>
            <a:ext cx="8524875" cy="4568558"/>
          </a:xfrm>
          <a:prstGeom prst="rect">
            <a:avLst/>
          </a:prstGeom>
        </p:spPr>
        <p:txBody>
          <a:bodyPr vert="horz" wrap="square" lIns="0" tIns="13335" rIns="0" bIns="0" rtlCol="0">
            <a:spAutoFit/>
          </a:bodyPr>
          <a:lstStyle/>
          <a:p>
            <a:pPr marL="584200" indent="-571500">
              <a:lnSpc>
                <a:spcPct val="100000"/>
              </a:lnSpc>
              <a:spcBef>
                <a:spcPts val="105"/>
              </a:spcBef>
              <a:buFont typeface="Arial"/>
              <a:buChar char="•"/>
              <a:tabLst>
                <a:tab pos="583565" algn="l"/>
                <a:tab pos="584200" algn="l"/>
                <a:tab pos="2637155" algn="l"/>
              </a:tabLst>
            </a:pPr>
            <a:r>
              <a:rPr lang="hi-IN" sz="2400" spc="-10" dirty="0">
                <a:latin typeface="AR JULIAN" pitchFamily="2" charset="0"/>
                <a:cs typeface="Times New Roman"/>
              </a:rPr>
              <a:t>आत्मनिर्भर भारत आंदोलन </a:t>
            </a:r>
            <a:r>
              <a:rPr sz="2400" dirty="0">
                <a:latin typeface="AR JULIAN" pitchFamily="2" charset="0"/>
                <a:cs typeface="Times New Roman"/>
              </a:rPr>
              <a:t>or </a:t>
            </a:r>
            <a:r>
              <a:rPr sz="2400" spc="-5" dirty="0">
                <a:latin typeface="AR JULIAN" pitchFamily="2" charset="0"/>
                <a:cs typeface="Times New Roman"/>
              </a:rPr>
              <a:t>Self-Reliant </a:t>
            </a:r>
            <a:r>
              <a:rPr sz="2400" dirty="0">
                <a:latin typeface="AR JULIAN" pitchFamily="2" charset="0"/>
                <a:cs typeface="Times New Roman"/>
              </a:rPr>
              <a:t>India Movement</a:t>
            </a:r>
          </a:p>
          <a:p>
            <a:pPr marL="584200" marR="339090" indent="-571500">
              <a:lnSpc>
                <a:spcPct val="150100"/>
              </a:lnSpc>
              <a:spcBef>
                <a:spcPts val="595"/>
              </a:spcBef>
              <a:buFont typeface="Arial"/>
              <a:buChar char="•"/>
              <a:tabLst>
                <a:tab pos="583565" algn="l"/>
                <a:tab pos="584200" algn="l"/>
              </a:tabLst>
            </a:pPr>
            <a:r>
              <a:rPr sz="2400" b="1" dirty="0">
                <a:latin typeface="AR JULIAN" pitchFamily="2" charset="0"/>
                <a:cs typeface="Times New Roman"/>
              </a:rPr>
              <a:t>Five pillars of Atmanirbhar Bharat </a:t>
            </a:r>
            <a:r>
              <a:rPr sz="2400" dirty="0">
                <a:latin typeface="AR JULIAN" pitchFamily="2" charset="0"/>
                <a:cs typeface="Times New Roman"/>
              </a:rPr>
              <a:t>– </a:t>
            </a:r>
            <a:r>
              <a:rPr sz="2400" spc="-20" dirty="0">
                <a:latin typeface="AR JULIAN" pitchFamily="2" charset="0"/>
                <a:cs typeface="Times New Roman"/>
              </a:rPr>
              <a:t>Economy,</a:t>
            </a:r>
            <a:r>
              <a:rPr sz="2400" spc="-225" dirty="0">
                <a:latin typeface="AR JULIAN" pitchFamily="2" charset="0"/>
                <a:cs typeface="Times New Roman"/>
              </a:rPr>
              <a:t> </a:t>
            </a:r>
            <a:r>
              <a:rPr sz="2400" spc="-5" dirty="0">
                <a:latin typeface="AR JULIAN" pitchFamily="2" charset="0"/>
                <a:cs typeface="Times New Roman"/>
              </a:rPr>
              <a:t>Infrastructure,  System, </a:t>
            </a:r>
            <a:r>
              <a:rPr sz="2400" spc="-15" dirty="0">
                <a:latin typeface="AR JULIAN" pitchFamily="2" charset="0"/>
                <a:cs typeface="Times New Roman"/>
              </a:rPr>
              <a:t>Vibrant </a:t>
            </a:r>
            <a:r>
              <a:rPr sz="2400" dirty="0">
                <a:latin typeface="AR JULIAN" pitchFamily="2" charset="0"/>
                <a:cs typeface="Times New Roman"/>
              </a:rPr>
              <a:t>Demography and</a:t>
            </a:r>
            <a:r>
              <a:rPr sz="2400" spc="-90" dirty="0">
                <a:latin typeface="AR JULIAN" pitchFamily="2" charset="0"/>
                <a:cs typeface="Times New Roman"/>
              </a:rPr>
              <a:t> </a:t>
            </a:r>
            <a:r>
              <a:rPr sz="2400" spc="-5" dirty="0">
                <a:latin typeface="AR JULIAN" pitchFamily="2" charset="0"/>
                <a:cs typeface="Times New Roman"/>
              </a:rPr>
              <a:t>Demand</a:t>
            </a:r>
            <a:endParaRPr lang="en-US" sz="2400" spc="-5" dirty="0">
              <a:latin typeface="AR JULIAN" pitchFamily="2" charset="0"/>
              <a:cs typeface="Times New Roman"/>
            </a:endParaRPr>
          </a:p>
          <a:p>
            <a:pPr marL="584200" marR="339090" indent="-571500">
              <a:lnSpc>
                <a:spcPct val="150100"/>
              </a:lnSpc>
              <a:spcBef>
                <a:spcPts val="595"/>
              </a:spcBef>
              <a:buFont typeface="Arial"/>
              <a:buChar char="•"/>
              <a:tabLst>
                <a:tab pos="583565" algn="l"/>
                <a:tab pos="584200" algn="l"/>
              </a:tabLst>
            </a:pPr>
            <a:r>
              <a:rPr sz="2400" b="1" dirty="0">
                <a:latin typeface="AR JULIAN" pitchFamily="2" charset="0"/>
                <a:cs typeface="Times New Roman"/>
              </a:rPr>
              <a:t>Special economic and </a:t>
            </a:r>
            <a:r>
              <a:rPr sz="2400" b="1" spc="-5" dirty="0">
                <a:latin typeface="AR JULIAN" pitchFamily="2" charset="0"/>
                <a:cs typeface="Times New Roman"/>
              </a:rPr>
              <a:t>comprehensive </a:t>
            </a:r>
            <a:r>
              <a:rPr sz="2400" b="1" dirty="0">
                <a:latin typeface="AR JULIAN" pitchFamily="2" charset="0"/>
                <a:cs typeface="Times New Roman"/>
              </a:rPr>
              <a:t>package </a:t>
            </a:r>
            <a:r>
              <a:rPr sz="2400" dirty="0">
                <a:latin typeface="AR JULIAN" pitchFamily="2" charset="0"/>
                <a:cs typeface="Times New Roman"/>
              </a:rPr>
              <a:t>of </a:t>
            </a:r>
            <a:r>
              <a:rPr sz="2400" b="1" dirty="0">
                <a:latin typeface="AR JULIAN" pitchFamily="2" charset="0"/>
                <a:cs typeface="Times New Roman"/>
              </a:rPr>
              <a:t>Rs 20</a:t>
            </a:r>
            <a:r>
              <a:rPr sz="2400" b="1" spc="-120" dirty="0">
                <a:latin typeface="AR JULIAN" pitchFamily="2" charset="0"/>
                <a:cs typeface="Times New Roman"/>
              </a:rPr>
              <a:t> </a:t>
            </a:r>
            <a:r>
              <a:rPr sz="2400" b="1" dirty="0">
                <a:latin typeface="AR JULIAN" pitchFamily="2" charset="0"/>
                <a:cs typeface="Times New Roman"/>
              </a:rPr>
              <a:t>lakh  </a:t>
            </a:r>
            <a:r>
              <a:rPr sz="2400" b="1" spc="-15" dirty="0">
                <a:latin typeface="AR JULIAN" pitchFamily="2" charset="0"/>
                <a:cs typeface="Times New Roman"/>
              </a:rPr>
              <a:t>crores </a:t>
            </a:r>
            <a:r>
              <a:rPr sz="2400" b="1" dirty="0">
                <a:latin typeface="AR JULIAN" pitchFamily="2" charset="0"/>
                <a:cs typeface="Times New Roman"/>
              </a:rPr>
              <a:t>- </a:t>
            </a:r>
            <a:r>
              <a:rPr sz="2400" dirty="0">
                <a:latin typeface="AR JULIAN" pitchFamily="2" charset="0"/>
                <a:cs typeface="Times New Roman"/>
              </a:rPr>
              <a:t>equivalent to </a:t>
            </a:r>
            <a:r>
              <a:rPr sz="2400" b="1" spc="5" dirty="0">
                <a:latin typeface="AR JULIAN" pitchFamily="2" charset="0"/>
                <a:cs typeface="Times New Roman"/>
              </a:rPr>
              <a:t>10% </a:t>
            </a:r>
            <a:r>
              <a:rPr sz="2400" b="1" dirty="0">
                <a:latin typeface="AR JULIAN" pitchFamily="2" charset="0"/>
                <a:cs typeface="Times New Roman"/>
              </a:rPr>
              <a:t>of </a:t>
            </a:r>
            <a:r>
              <a:rPr sz="2400" b="1" spc="-10" dirty="0">
                <a:latin typeface="AR JULIAN" pitchFamily="2" charset="0"/>
                <a:cs typeface="Times New Roman"/>
              </a:rPr>
              <a:t>India’s</a:t>
            </a:r>
            <a:r>
              <a:rPr sz="2400" b="1" spc="-145" dirty="0">
                <a:latin typeface="AR JULIAN" pitchFamily="2" charset="0"/>
                <a:cs typeface="Times New Roman"/>
              </a:rPr>
              <a:t> </a:t>
            </a:r>
            <a:r>
              <a:rPr sz="2400" b="1" dirty="0">
                <a:latin typeface="AR JULIAN" pitchFamily="2" charset="0"/>
                <a:cs typeface="Times New Roman"/>
              </a:rPr>
              <a:t>GDP</a:t>
            </a:r>
            <a:endParaRPr sz="2400" dirty="0">
              <a:latin typeface="AR JULIAN" pitchFamily="2" charset="0"/>
              <a:cs typeface="Times New Roman"/>
            </a:endParaRPr>
          </a:p>
          <a:p>
            <a:pPr marL="584200" marR="158115" indent="-571500">
              <a:lnSpc>
                <a:spcPct val="150000"/>
              </a:lnSpc>
              <a:spcBef>
                <a:spcPts val="600"/>
              </a:spcBef>
              <a:buFont typeface="Arial"/>
              <a:buChar char="•"/>
              <a:tabLst>
                <a:tab pos="583565" algn="l"/>
                <a:tab pos="584200" algn="l"/>
              </a:tabLst>
            </a:pPr>
            <a:r>
              <a:rPr sz="2400" dirty="0">
                <a:latin typeface="AR JULIAN" pitchFamily="2" charset="0"/>
                <a:cs typeface="Times New Roman"/>
              </a:rPr>
              <a:t>It is </a:t>
            </a:r>
            <a:r>
              <a:rPr sz="2400" spc="-10" dirty="0">
                <a:latin typeface="AR JULIAN" pitchFamily="2" charset="0"/>
                <a:cs typeface="Times New Roman"/>
              </a:rPr>
              <a:t>time </a:t>
            </a:r>
            <a:r>
              <a:rPr sz="2400" dirty="0">
                <a:latin typeface="AR JULIAN" pitchFamily="2" charset="0"/>
                <a:cs typeface="Times New Roman"/>
              </a:rPr>
              <a:t>to </a:t>
            </a:r>
            <a:r>
              <a:rPr sz="2400" b="1" dirty="0">
                <a:latin typeface="AR JULIAN" pitchFamily="2" charset="0"/>
                <a:cs typeface="Times New Roman"/>
              </a:rPr>
              <a:t>become vocal for our local </a:t>
            </a:r>
            <a:r>
              <a:rPr sz="2400" b="1" spc="-5" dirty="0">
                <a:latin typeface="AR JULIAN" pitchFamily="2" charset="0"/>
                <a:cs typeface="Times New Roman"/>
              </a:rPr>
              <a:t>products</a:t>
            </a:r>
            <a:endParaRPr lang="en-US" sz="2400" b="1" spc="-5" dirty="0">
              <a:latin typeface="AR JULIAN" pitchFamily="2" charset="0"/>
              <a:cs typeface="Times New Roman"/>
            </a:endParaRPr>
          </a:p>
          <a:p>
            <a:pPr marL="584200" marR="158115" indent="-571500">
              <a:lnSpc>
                <a:spcPct val="150000"/>
              </a:lnSpc>
              <a:spcBef>
                <a:spcPts val="600"/>
              </a:spcBef>
              <a:tabLst>
                <a:tab pos="583565" algn="l"/>
                <a:tab pos="584200" algn="l"/>
              </a:tabLst>
            </a:pPr>
            <a:r>
              <a:rPr lang="en-US" sz="2400" b="1" spc="-5" dirty="0">
                <a:latin typeface="AR JULIAN" pitchFamily="2" charset="0"/>
                <a:cs typeface="Times New Roman"/>
              </a:rPr>
              <a:t>         </a:t>
            </a:r>
            <a:r>
              <a:rPr sz="2400" b="1" spc="-5" dirty="0">
                <a:latin typeface="AR JULIAN" pitchFamily="2" charset="0"/>
                <a:cs typeface="Times New Roman"/>
              </a:rPr>
              <a:t> </a:t>
            </a:r>
            <a:r>
              <a:rPr sz="2400" dirty="0">
                <a:latin typeface="AR JULIAN" pitchFamily="2" charset="0"/>
                <a:cs typeface="Times New Roman"/>
              </a:rPr>
              <a:t>and </a:t>
            </a:r>
            <a:r>
              <a:rPr sz="2400" b="1" dirty="0">
                <a:latin typeface="AR JULIAN" pitchFamily="2" charset="0"/>
                <a:cs typeface="Times New Roman"/>
              </a:rPr>
              <a:t>make</a:t>
            </a:r>
            <a:r>
              <a:rPr sz="2400" b="1" spc="-220" dirty="0">
                <a:latin typeface="AR JULIAN" pitchFamily="2" charset="0"/>
                <a:cs typeface="Times New Roman"/>
              </a:rPr>
              <a:t> </a:t>
            </a:r>
            <a:r>
              <a:rPr sz="2400" b="1" dirty="0">
                <a:latin typeface="AR JULIAN" pitchFamily="2" charset="0"/>
                <a:cs typeface="Times New Roman"/>
              </a:rPr>
              <a:t>them  global.</a:t>
            </a:r>
            <a:endParaRPr sz="2400" dirty="0">
              <a:latin typeface="AR JULIAN" pitchFamily="2" charset="0"/>
              <a:cs typeface="Times New Roman"/>
            </a:endParaRPr>
          </a:p>
        </p:txBody>
      </p:sp>
      <p:sp>
        <p:nvSpPr>
          <p:cNvPr id="4" name="object 4"/>
          <p:cNvSpPr txBox="1">
            <a:spLocks noGrp="1"/>
          </p:cNvSpPr>
          <p:nvPr>
            <p:ph type="title"/>
          </p:nvPr>
        </p:nvSpPr>
        <p:spPr>
          <a:xfrm>
            <a:off x="457200" y="152400"/>
            <a:ext cx="8067675" cy="1983235"/>
          </a:xfrm>
          <a:prstGeom prst="rect">
            <a:avLst/>
          </a:prstGeom>
        </p:spPr>
        <p:txBody>
          <a:bodyPr vert="horz" wrap="square" lIns="0" tIns="13335" rIns="0" bIns="0" rtlCol="0">
            <a:spAutoFit/>
          </a:bodyPr>
          <a:lstStyle/>
          <a:p>
            <a:pPr marL="12700" lvl="0">
              <a:spcBef>
                <a:spcPts val="105"/>
              </a:spcBef>
            </a:pPr>
            <a:r>
              <a:rPr lang="en-US" sz="3200" dirty="0" err="1">
                <a:solidFill>
                  <a:srgbClr val="000000"/>
                </a:solidFill>
                <a:latin typeface="Algerian" pitchFamily="82" charset="0"/>
                <a:ea typeface="Calibri" pitchFamily="34" charset="0"/>
                <a:cs typeface="Times-Roman"/>
              </a:rPr>
              <a:t>Atmanirbhar</a:t>
            </a:r>
            <a:r>
              <a:rPr lang="en-US" sz="3200" dirty="0">
                <a:solidFill>
                  <a:srgbClr val="000000"/>
                </a:solidFill>
                <a:latin typeface="Algerian" pitchFamily="82" charset="0"/>
                <a:ea typeface="Calibri" pitchFamily="34" charset="0"/>
                <a:cs typeface="Times-Roman"/>
              </a:rPr>
              <a:t> Bharat </a:t>
            </a:r>
            <a:r>
              <a:rPr lang="en-US" sz="3200" dirty="0" err="1">
                <a:solidFill>
                  <a:srgbClr val="000000"/>
                </a:solidFill>
                <a:latin typeface="Algerian" pitchFamily="82" charset="0"/>
                <a:ea typeface="Calibri" pitchFamily="34" charset="0"/>
                <a:cs typeface="Times-Roman"/>
              </a:rPr>
              <a:t>Abhiyan</a:t>
            </a:r>
            <a:r>
              <a:rPr lang="en-US" sz="3200" dirty="0">
                <a:solidFill>
                  <a:srgbClr val="000000"/>
                </a:solidFill>
                <a:latin typeface="Algerian" pitchFamily="82" charset="0"/>
                <a:ea typeface="Calibri" pitchFamily="34" charset="0"/>
                <a:cs typeface="Times-Roman"/>
              </a:rPr>
              <a:t> </a:t>
            </a:r>
            <a:br>
              <a:rPr lang="en-US" sz="3200" dirty="0">
                <a:solidFill>
                  <a:srgbClr val="000000"/>
                </a:solidFill>
                <a:latin typeface="Algerian" pitchFamily="82" charset="0"/>
                <a:ea typeface="Calibri" pitchFamily="34" charset="0"/>
                <a:cs typeface="Times-Roman"/>
              </a:rPr>
            </a:br>
            <a:r>
              <a:rPr lang="en-US" sz="3200" dirty="0">
                <a:solidFill>
                  <a:srgbClr val="000000"/>
                </a:solidFill>
                <a:latin typeface="Algerian" pitchFamily="82" charset="0"/>
                <a:ea typeface="Calibri" pitchFamily="34" charset="0"/>
                <a:cs typeface="Times-Roman"/>
              </a:rPr>
              <a:t>The new version of </a:t>
            </a:r>
            <a:r>
              <a:rPr lang="en-US" sz="3200" dirty="0">
                <a:solidFill>
                  <a:srgbClr val="000000"/>
                </a:solidFill>
                <a:latin typeface="Algerian" pitchFamily="82" charset="0"/>
                <a:ea typeface="Calibri" pitchFamily="34" charset="0"/>
                <a:cs typeface="TimesNewRoman"/>
              </a:rPr>
              <a:t>‘</a:t>
            </a:r>
            <a:r>
              <a:rPr lang="en-US" sz="3200" dirty="0">
                <a:solidFill>
                  <a:srgbClr val="000000"/>
                </a:solidFill>
                <a:latin typeface="Algerian" pitchFamily="82" charset="0"/>
                <a:ea typeface="Calibri" pitchFamily="34" charset="0"/>
                <a:cs typeface="Times-Roman"/>
              </a:rPr>
              <a:t>Make in India</a:t>
            </a:r>
            <a:r>
              <a:rPr lang="en-US" sz="3200" dirty="0">
                <a:solidFill>
                  <a:srgbClr val="000000"/>
                </a:solidFill>
                <a:latin typeface="Algerian" pitchFamily="82" charset="0"/>
                <a:ea typeface="Calibri" pitchFamily="34" charset="0"/>
                <a:cs typeface="TimesNewRoman"/>
              </a:rPr>
              <a:t>’ </a:t>
            </a:r>
            <a:br>
              <a:rPr lang="en-US" sz="3200" dirty="0">
                <a:solidFill>
                  <a:srgbClr val="000000"/>
                </a:solidFill>
                <a:latin typeface="Algerian" pitchFamily="82" charset="0"/>
                <a:ea typeface="Calibri" pitchFamily="34" charset="0"/>
                <a:cs typeface="TimesNewRoman"/>
              </a:rPr>
            </a:br>
            <a:r>
              <a:rPr lang="en-US" sz="3200" dirty="0">
                <a:solidFill>
                  <a:srgbClr val="000000"/>
                </a:solidFill>
                <a:latin typeface="Algerian" pitchFamily="82" charset="0"/>
                <a:ea typeface="Calibri" pitchFamily="34" charset="0"/>
                <a:cs typeface="TimesNewRoman"/>
              </a:rPr>
              <a:t>A</a:t>
            </a:r>
            <a:r>
              <a:rPr lang="en-US" sz="3200" dirty="0">
                <a:solidFill>
                  <a:srgbClr val="000000"/>
                </a:solidFill>
                <a:latin typeface="Algerian" pitchFamily="82" charset="0"/>
                <a:ea typeface="Calibri" pitchFamily="34" charset="0"/>
                <a:cs typeface="Times-Roman"/>
              </a:rPr>
              <a:t>nnounced by </a:t>
            </a:r>
            <a:r>
              <a:rPr lang="en-US" sz="3200" dirty="0" err="1">
                <a:solidFill>
                  <a:srgbClr val="000000"/>
                </a:solidFill>
                <a:latin typeface="Algerian" pitchFamily="82" charset="0"/>
                <a:ea typeface="Calibri" pitchFamily="34" charset="0"/>
                <a:cs typeface="Times-Roman"/>
              </a:rPr>
              <a:t>Hon</a:t>
            </a:r>
            <a:r>
              <a:rPr lang="en-US" sz="3200" dirty="0" err="1">
                <a:solidFill>
                  <a:srgbClr val="000000"/>
                </a:solidFill>
                <a:latin typeface="Algerian" pitchFamily="82" charset="0"/>
                <a:ea typeface="Calibri" pitchFamily="34" charset="0"/>
                <a:cs typeface="TimesNewRoman"/>
              </a:rPr>
              <a:t>’</a:t>
            </a:r>
            <a:r>
              <a:rPr lang="en-US" sz="3200" dirty="0" err="1">
                <a:solidFill>
                  <a:srgbClr val="000000"/>
                </a:solidFill>
                <a:latin typeface="Algerian" pitchFamily="82" charset="0"/>
                <a:ea typeface="Calibri" pitchFamily="34" charset="0"/>
                <a:cs typeface="Times-Roman"/>
              </a:rPr>
              <a:t>ble</a:t>
            </a:r>
            <a:r>
              <a:rPr lang="en-US" sz="3200" dirty="0">
                <a:solidFill>
                  <a:srgbClr val="000000"/>
                </a:solidFill>
                <a:latin typeface="Algerian" pitchFamily="82" charset="0"/>
                <a:ea typeface="Calibri" pitchFamily="34" charset="0"/>
                <a:cs typeface="Times-Roman"/>
              </a:rPr>
              <a:t> Prime Minister </a:t>
            </a:r>
            <a:br>
              <a:rPr lang="en-US" sz="3200" dirty="0">
                <a:solidFill>
                  <a:srgbClr val="000000"/>
                </a:solidFill>
                <a:latin typeface="Algerian" pitchFamily="82" charset="0"/>
                <a:ea typeface="Calibri" pitchFamily="34" charset="0"/>
                <a:cs typeface="Times-Roman"/>
              </a:rPr>
            </a:br>
            <a:r>
              <a:rPr lang="en-US" sz="3200" dirty="0">
                <a:solidFill>
                  <a:srgbClr val="000000"/>
                </a:solidFill>
                <a:latin typeface="Algerian" pitchFamily="82" charset="0"/>
                <a:ea typeface="Calibri" pitchFamily="34" charset="0"/>
                <a:cs typeface="Times-Roman"/>
              </a:rPr>
              <a:t>on 12th May 2020 </a:t>
            </a:r>
            <a:r>
              <a:rPr lang="en-US" sz="3200" dirty="0">
                <a:latin typeface="Algerian" pitchFamily="82" charset="0"/>
                <a:cs typeface="Arial" pitchFamily="34" charset="0"/>
              </a:rPr>
              <a:t> </a:t>
            </a:r>
            <a:endParaRPr sz="3200" dirty="0">
              <a:latin typeface="Algerian" pitchFamily="82" charset="0"/>
            </a:endParaRPr>
          </a:p>
        </p:txBody>
      </p:sp>
      <p:sp>
        <p:nvSpPr>
          <p:cNvPr id="5" name="object 2"/>
          <p:cNvSpPr/>
          <p:nvPr/>
        </p:nvSpPr>
        <p:spPr>
          <a:xfrm>
            <a:off x="7848600" y="5410200"/>
            <a:ext cx="1295400" cy="14478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AatmaNirbhar Bharat Abhiyan : Self-Reliance India – Behavioural Science"/>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142974" y="1357249"/>
            <a:ext cx="5170805" cy="810260"/>
          </a:xfrm>
          <a:custGeom>
            <a:avLst/>
            <a:gdLst/>
            <a:ahLst/>
            <a:cxnLst/>
            <a:rect l="l" t="t" r="r" b="b"/>
            <a:pathLst>
              <a:path w="5170805" h="810260">
                <a:moveTo>
                  <a:pt x="5089677" y="0"/>
                </a:moveTo>
                <a:lnTo>
                  <a:pt x="81013" y="0"/>
                </a:lnTo>
                <a:lnTo>
                  <a:pt x="49479" y="6373"/>
                </a:lnTo>
                <a:lnTo>
                  <a:pt x="23728" y="23749"/>
                </a:lnTo>
                <a:lnTo>
                  <a:pt x="6366" y="49506"/>
                </a:lnTo>
                <a:lnTo>
                  <a:pt x="0" y="81025"/>
                </a:lnTo>
                <a:lnTo>
                  <a:pt x="0" y="729106"/>
                </a:lnTo>
                <a:lnTo>
                  <a:pt x="6366" y="760680"/>
                </a:lnTo>
                <a:lnTo>
                  <a:pt x="23728" y="786431"/>
                </a:lnTo>
                <a:lnTo>
                  <a:pt x="49479" y="803777"/>
                </a:lnTo>
                <a:lnTo>
                  <a:pt x="81013" y="810133"/>
                </a:lnTo>
                <a:lnTo>
                  <a:pt x="5089677" y="810133"/>
                </a:lnTo>
                <a:lnTo>
                  <a:pt x="5121197" y="803777"/>
                </a:lnTo>
                <a:lnTo>
                  <a:pt x="5146954" y="786431"/>
                </a:lnTo>
                <a:lnTo>
                  <a:pt x="5164329" y="760680"/>
                </a:lnTo>
                <a:lnTo>
                  <a:pt x="5170703" y="729106"/>
                </a:lnTo>
                <a:lnTo>
                  <a:pt x="5170703" y="81025"/>
                </a:lnTo>
                <a:lnTo>
                  <a:pt x="5164329" y="49506"/>
                </a:lnTo>
                <a:lnTo>
                  <a:pt x="5146954" y="23749"/>
                </a:lnTo>
                <a:lnTo>
                  <a:pt x="5121197" y="6373"/>
                </a:lnTo>
                <a:lnTo>
                  <a:pt x="5089677" y="0"/>
                </a:lnTo>
                <a:close/>
              </a:path>
            </a:pathLst>
          </a:custGeom>
          <a:solidFill>
            <a:srgbClr val="4F81BC"/>
          </a:solidFill>
        </p:spPr>
        <p:txBody>
          <a:bodyPr wrap="square" lIns="0" tIns="0" rIns="0" bIns="0" rtlCol="0"/>
          <a:lstStyle/>
          <a:p>
            <a:endParaRPr/>
          </a:p>
        </p:txBody>
      </p:sp>
      <p:sp>
        <p:nvSpPr>
          <p:cNvPr id="4" name="object 4"/>
          <p:cNvSpPr/>
          <p:nvPr/>
        </p:nvSpPr>
        <p:spPr>
          <a:xfrm>
            <a:off x="1142974" y="1357249"/>
            <a:ext cx="5170805" cy="810260"/>
          </a:xfrm>
          <a:custGeom>
            <a:avLst/>
            <a:gdLst/>
            <a:ahLst/>
            <a:cxnLst/>
            <a:rect l="l" t="t" r="r" b="b"/>
            <a:pathLst>
              <a:path w="5170805" h="810260">
                <a:moveTo>
                  <a:pt x="0" y="81025"/>
                </a:moveTo>
                <a:lnTo>
                  <a:pt x="6366" y="49506"/>
                </a:lnTo>
                <a:lnTo>
                  <a:pt x="23728" y="23749"/>
                </a:lnTo>
                <a:lnTo>
                  <a:pt x="49479" y="6373"/>
                </a:lnTo>
                <a:lnTo>
                  <a:pt x="81013" y="0"/>
                </a:lnTo>
                <a:lnTo>
                  <a:pt x="5089677" y="0"/>
                </a:lnTo>
                <a:lnTo>
                  <a:pt x="5121197" y="6373"/>
                </a:lnTo>
                <a:lnTo>
                  <a:pt x="5146954" y="23749"/>
                </a:lnTo>
                <a:lnTo>
                  <a:pt x="5164329" y="49506"/>
                </a:lnTo>
                <a:lnTo>
                  <a:pt x="5170703" y="81025"/>
                </a:lnTo>
                <a:lnTo>
                  <a:pt x="5170703" y="729106"/>
                </a:lnTo>
                <a:lnTo>
                  <a:pt x="5164329" y="760680"/>
                </a:lnTo>
                <a:lnTo>
                  <a:pt x="5146954" y="786431"/>
                </a:lnTo>
                <a:lnTo>
                  <a:pt x="5121197" y="803777"/>
                </a:lnTo>
                <a:lnTo>
                  <a:pt x="5089677" y="810133"/>
                </a:lnTo>
                <a:lnTo>
                  <a:pt x="81013" y="810133"/>
                </a:lnTo>
                <a:lnTo>
                  <a:pt x="49479" y="803777"/>
                </a:lnTo>
                <a:lnTo>
                  <a:pt x="23728" y="786431"/>
                </a:lnTo>
                <a:lnTo>
                  <a:pt x="6366" y="760680"/>
                </a:lnTo>
                <a:lnTo>
                  <a:pt x="0" y="729106"/>
                </a:lnTo>
                <a:lnTo>
                  <a:pt x="0" y="81025"/>
                </a:lnTo>
                <a:close/>
              </a:path>
            </a:pathLst>
          </a:custGeom>
          <a:ln w="25400">
            <a:solidFill>
              <a:srgbClr val="FFFFFF"/>
            </a:solidFill>
          </a:ln>
        </p:spPr>
        <p:txBody>
          <a:bodyPr wrap="square" lIns="0" tIns="0" rIns="0" bIns="0" rtlCol="0"/>
          <a:lstStyle/>
          <a:p>
            <a:endParaRPr/>
          </a:p>
        </p:txBody>
      </p:sp>
      <p:sp>
        <p:nvSpPr>
          <p:cNvPr id="5" name="object 5"/>
          <p:cNvSpPr/>
          <p:nvPr/>
        </p:nvSpPr>
        <p:spPr>
          <a:xfrm>
            <a:off x="1529080" y="2279904"/>
            <a:ext cx="5170805" cy="810260"/>
          </a:xfrm>
          <a:custGeom>
            <a:avLst/>
            <a:gdLst/>
            <a:ahLst/>
            <a:cxnLst/>
            <a:rect l="l" t="t" r="r" b="b"/>
            <a:pathLst>
              <a:path w="5170805" h="810260">
                <a:moveTo>
                  <a:pt x="5089652" y="0"/>
                </a:moveTo>
                <a:lnTo>
                  <a:pt x="81025" y="0"/>
                </a:lnTo>
                <a:lnTo>
                  <a:pt x="49506" y="6373"/>
                </a:lnTo>
                <a:lnTo>
                  <a:pt x="23748" y="23749"/>
                </a:lnTo>
                <a:lnTo>
                  <a:pt x="6373" y="49506"/>
                </a:lnTo>
                <a:lnTo>
                  <a:pt x="0" y="81025"/>
                </a:lnTo>
                <a:lnTo>
                  <a:pt x="0" y="729107"/>
                </a:lnTo>
                <a:lnTo>
                  <a:pt x="6373" y="760626"/>
                </a:lnTo>
                <a:lnTo>
                  <a:pt x="23748" y="786384"/>
                </a:lnTo>
                <a:lnTo>
                  <a:pt x="49506" y="803759"/>
                </a:lnTo>
                <a:lnTo>
                  <a:pt x="81025" y="810133"/>
                </a:lnTo>
                <a:lnTo>
                  <a:pt x="5089652" y="810133"/>
                </a:lnTo>
                <a:lnTo>
                  <a:pt x="5121225" y="803759"/>
                </a:lnTo>
                <a:lnTo>
                  <a:pt x="5146976" y="786384"/>
                </a:lnTo>
                <a:lnTo>
                  <a:pt x="5164322" y="760626"/>
                </a:lnTo>
                <a:lnTo>
                  <a:pt x="5170678" y="729107"/>
                </a:lnTo>
                <a:lnTo>
                  <a:pt x="5170678" y="81025"/>
                </a:lnTo>
                <a:lnTo>
                  <a:pt x="5164322" y="49506"/>
                </a:lnTo>
                <a:lnTo>
                  <a:pt x="5146976" y="23749"/>
                </a:lnTo>
                <a:lnTo>
                  <a:pt x="5121225" y="6373"/>
                </a:lnTo>
                <a:lnTo>
                  <a:pt x="5089652" y="0"/>
                </a:lnTo>
                <a:close/>
              </a:path>
            </a:pathLst>
          </a:custGeom>
          <a:solidFill>
            <a:srgbClr val="4F81BC"/>
          </a:solidFill>
        </p:spPr>
        <p:txBody>
          <a:bodyPr wrap="square" lIns="0" tIns="0" rIns="0" bIns="0" rtlCol="0"/>
          <a:lstStyle/>
          <a:p>
            <a:endParaRPr/>
          </a:p>
        </p:txBody>
      </p:sp>
      <p:sp>
        <p:nvSpPr>
          <p:cNvPr id="6" name="object 6"/>
          <p:cNvSpPr/>
          <p:nvPr/>
        </p:nvSpPr>
        <p:spPr>
          <a:xfrm>
            <a:off x="1529080" y="2279904"/>
            <a:ext cx="5170805" cy="810260"/>
          </a:xfrm>
          <a:custGeom>
            <a:avLst/>
            <a:gdLst/>
            <a:ahLst/>
            <a:cxnLst/>
            <a:rect l="l" t="t" r="r" b="b"/>
            <a:pathLst>
              <a:path w="5170805" h="810260">
                <a:moveTo>
                  <a:pt x="0" y="81025"/>
                </a:moveTo>
                <a:lnTo>
                  <a:pt x="6373" y="49506"/>
                </a:lnTo>
                <a:lnTo>
                  <a:pt x="23748" y="23749"/>
                </a:lnTo>
                <a:lnTo>
                  <a:pt x="49506" y="6373"/>
                </a:lnTo>
                <a:lnTo>
                  <a:pt x="81025" y="0"/>
                </a:lnTo>
                <a:lnTo>
                  <a:pt x="5089652" y="0"/>
                </a:lnTo>
                <a:lnTo>
                  <a:pt x="5121225" y="6373"/>
                </a:lnTo>
                <a:lnTo>
                  <a:pt x="5146976" y="23749"/>
                </a:lnTo>
                <a:lnTo>
                  <a:pt x="5164322" y="49506"/>
                </a:lnTo>
                <a:lnTo>
                  <a:pt x="5170678" y="81025"/>
                </a:lnTo>
                <a:lnTo>
                  <a:pt x="5170678" y="729107"/>
                </a:lnTo>
                <a:lnTo>
                  <a:pt x="5164322" y="760626"/>
                </a:lnTo>
                <a:lnTo>
                  <a:pt x="5146976" y="786384"/>
                </a:lnTo>
                <a:lnTo>
                  <a:pt x="5121225" y="803759"/>
                </a:lnTo>
                <a:lnTo>
                  <a:pt x="5089652" y="810133"/>
                </a:lnTo>
                <a:lnTo>
                  <a:pt x="81025" y="810133"/>
                </a:lnTo>
                <a:lnTo>
                  <a:pt x="49506" y="803759"/>
                </a:lnTo>
                <a:lnTo>
                  <a:pt x="23748" y="786384"/>
                </a:lnTo>
                <a:lnTo>
                  <a:pt x="6373" y="760626"/>
                </a:lnTo>
                <a:lnTo>
                  <a:pt x="0" y="729107"/>
                </a:lnTo>
                <a:lnTo>
                  <a:pt x="0" y="81025"/>
                </a:lnTo>
                <a:close/>
              </a:path>
            </a:pathLst>
          </a:custGeom>
          <a:ln w="25400">
            <a:solidFill>
              <a:srgbClr val="FFFFFF"/>
            </a:solidFill>
          </a:ln>
        </p:spPr>
        <p:txBody>
          <a:bodyPr wrap="square" lIns="0" tIns="0" rIns="0" bIns="0" rtlCol="0"/>
          <a:lstStyle/>
          <a:p>
            <a:endParaRPr/>
          </a:p>
        </p:txBody>
      </p:sp>
      <p:sp>
        <p:nvSpPr>
          <p:cNvPr id="7" name="object 7"/>
          <p:cNvSpPr/>
          <p:nvPr/>
        </p:nvSpPr>
        <p:spPr>
          <a:xfrm>
            <a:off x="1915160" y="3202558"/>
            <a:ext cx="5170805" cy="810260"/>
          </a:xfrm>
          <a:custGeom>
            <a:avLst/>
            <a:gdLst/>
            <a:ahLst/>
            <a:cxnLst/>
            <a:rect l="l" t="t" r="r" b="b"/>
            <a:pathLst>
              <a:path w="5170805" h="810260">
                <a:moveTo>
                  <a:pt x="5089779" y="0"/>
                </a:moveTo>
                <a:lnTo>
                  <a:pt x="81025" y="0"/>
                </a:lnTo>
                <a:lnTo>
                  <a:pt x="49506" y="6355"/>
                </a:lnTo>
                <a:lnTo>
                  <a:pt x="23748" y="23701"/>
                </a:lnTo>
                <a:lnTo>
                  <a:pt x="6373" y="49452"/>
                </a:lnTo>
                <a:lnTo>
                  <a:pt x="0" y="81025"/>
                </a:lnTo>
                <a:lnTo>
                  <a:pt x="0" y="729107"/>
                </a:lnTo>
                <a:lnTo>
                  <a:pt x="6373" y="760626"/>
                </a:lnTo>
                <a:lnTo>
                  <a:pt x="23749" y="786383"/>
                </a:lnTo>
                <a:lnTo>
                  <a:pt x="49506" y="803759"/>
                </a:lnTo>
                <a:lnTo>
                  <a:pt x="81025" y="810132"/>
                </a:lnTo>
                <a:lnTo>
                  <a:pt x="5089779" y="810132"/>
                </a:lnTo>
                <a:lnTo>
                  <a:pt x="5121278" y="803759"/>
                </a:lnTo>
                <a:lnTo>
                  <a:pt x="5146992" y="786383"/>
                </a:lnTo>
                <a:lnTo>
                  <a:pt x="5164324" y="760626"/>
                </a:lnTo>
                <a:lnTo>
                  <a:pt x="5170678" y="729107"/>
                </a:lnTo>
                <a:lnTo>
                  <a:pt x="5170678" y="81025"/>
                </a:lnTo>
                <a:lnTo>
                  <a:pt x="5164377" y="49452"/>
                </a:lnTo>
                <a:lnTo>
                  <a:pt x="5147040" y="23701"/>
                </a:lnTo>
                <a:lnTo>
                  <a:pt x="5121296" y="6355"/>
                </a:lnTo>
                <a:lnTo>
                  <a:pt x="5089779" y="0"/>
                </a:lnTo>
                <a:close/>
              </a:path>
            </a:pathLst>
          </a:custGeom>
          <a:solidFill>
            <a:srgbClr val="4F81BC"/>
          </a:solidFill>
        </p:spPr>
        <p:txBody>
          <a:bodyPr wrap="square" lIns="0" tIns="0" rIns="0" bIns="0" rtlCol="0"/>
          <a:lstStyle/>
          <a:p>
            <a:endParaRPr/>
          </a:p>
        </p:txBody>
      </p:sp>
      <p:sp>
        <p:nvSpPr>
          <p:cNvPr id="8" name="object 8"/>
          <p:cNvSpPr/>
          <p:nvPr/>
        </p:nvSpPr>
        <p:spPr>
          <a:xfrm>
            <a:off x="1915160" y="3202558"/>
            <a:ext cx="5170805" cy="810260"/>
          </a:xfrm>
          <a:custGeom>
            <a:avLst/>
            <a:gdLst/>
            <a:ahLst/>
            <a:cxnLst/>
            <a:rect l="l" t="t" r="r" b="b"/>
            <a:pathLst>
              <a:path w="5170805" h="810260">
                <a:moveTo>
                  <a:pt x="0" y="81025"/>
                </a:moveTo>
                <a:lnTo>
                  <a:pt x="6373" y="49452"/>
                </a:lnTo>
                <a:lnTo>
                  <a:pt x="23748" y="23701"/>
                </a:lnTo>
                <a:lnTo>
                  <a:pt x="49506" y="6355"/>
                </a:lnTo>
                <a:lnTo>
                  <a:pt x="81025" y="0"/>
                </a:lnTo>
                <a:lnTo>
                  <a:pt x="5089779" y="0"/>
                </a:lnTo>
                <a:lnTo>
                  <a:pt x="5121296" y="6355"/>
                </a:lnTo>
                <a:lnTo>
                  <a:pt x="5147040" y="23701"/>
                </a:lnTo>
                <a:lnTo>
                  <a:pt x="5164377" y="49452"/>
                </a:lnTo>
                <a:lnTo>
                  <a:pt x="5170678" y="81025"/>
                </a:lnTo>
                <a:lnTo>
                  <a:pt x="5170805" y="729107"/>
                </a:lnTo>
                <a:lnTo>
                  <a:pt x="5164324" y="760626"/>
                </a:lnTo>
                <a:lnTo>
                  <a:pt x="5146992" y="786383"/>
                </a:lnTo>
                <a:lnTo>
                  <a:pt x="5121278" y="803759"/>
                </a:lnTo>
                <a:lnTo>
                  <a:pt x="5089779" y="810132"/>
                </a:lnTo>
                <a:lnTo>
                  <a:pt x="81025" y="810132"/>
                </a:lnTo>
                <a:lnTo>
                  <a:pt x="49506" y="803759"/>
                </a:lnTo>
                <a:lnTo>
                  <a:pt x="23749" y="786383"/>
                </a:lnTo>
                <a:lnTo>
                  <a:pt x="6373" y="760626"/>
                </a:lnTo>
                <a:lnTo>
                  <a:pt x="0" y="729107"/>
                </a:lnTo>
                <a:lnTo>
                  <a:pt x="0" y="81025"/>
                </a:lnTo>
                <a:close/>
              </a:path>
            </a:pathLst>
          </a:custGeom>
          <a:ln w="25400">
            <a:solidFill>
              <a:srgbClr val="FFFFFF"/>
            </a:solidFill>
          </a:ln>
        </p:spPr>
        <p:txBody>
          <a:bodyPr wrap="square" lIns="0" tIns="0" rIns="0" bIns="0" rtlCol="0"/>
          <a:lstStyle/>
          <a:p>
            <a:endParaRPr/>
          </a:p>
        </p:txBody>
      </p:sp>
      <p:sp>
        <p:nvSpPr>
          <p:cNvPr id="9" name="object 9"/>
          <p:cNvSpPr/>
          <p:nvPr/>
        </p:nvSpPr>
        <p:spPr>
          <a:xfrm>
            <a:off x="2301367" y="4125214"/>
            <a:ext cx="5170805" cy="810260"/>
          </a:xfrm>
          <a:custGeom>
            <a:avLst/>
            <a:gdLst/>
            <a:ahLst/>
            <a:cxnLst/>
            <a:rect l="l" t="t" r="r" b="b"/>
            <a:pathLst>
              <a:path w="5170805" h="810260">
                <a:moveTo>
                  <a:pt x="5089652" y="0"/>
                </a:moveTo>
                <a:lnTo>
                  <a:pt x="81025" y="0"/>
                </a:lnTo>
                <a:lnTo>
                  <a:pt x="49452" y="6353"/>
                </a:lnTo>
                <a:lnTo>
                  <a:pt x="23701" y="23685"/>
                </a:lnTo>
                <a:lnTo>
                  <a:pt x="6355" y="49399"/>
                </a:lnTo>
                <a:lnTo>
                  <a:pt x="0" y="80899"/>
                </a:lnTo>
                <a:lnTo>
                  <a:pt x="0" y="729107"/>
                </a:lnTo>
                <a:lnTo>
                  <a:pt x="6355" y="760606"/>
                </a:lnTo>
                <a:lnTo>
                  <a:pt x="23701" y="786320"/>
                </a:lnTo>
                <a:lnTo>
                  <a:pt x="49452" y="803652"/>
                </a:lnTo>
                <a:lnTo>
                  <a:pt x="81025" y="810006"/>
                </a:lnTo>
                <a:lnTo>
                  <a:pt x="5089652" y="810006"/>
                </a:lnTo>
                <a:lnTo>
                  <a:pt x="5121171" y="803652"/>
                </a:lnTo>
                <a:lnTo>
                  <a:pt x="5146929" y="786320"/>
                </a:lnTo>
                <a:lnTo>
                  <a:pt x="5164304" y="760606"/>
                </a:lnTo>
                <a:lnTo>
                  <a:pt x="5170678" y="729107"/>
                </a:lnTo>
                <a:lnTo>
                  <a:pt x="5170678" y="80899"/>
                </a:lnTo>
                <a:lnTo>
                  <a:pt x="5164304" y="49399"/>
                </a:lnTo>
                <a:lnTo>
                  <a:pt x="5146929" y="23685"/>
                </a:lnTo>
                <a:lnTo>
                  <a:pt x="5121171" y="6353"/>
                </a:lnTo>
                <a:lnTo>
                  <a:pt x="5089652" y="0"/>
                </a:lnTo>
                <a:close/>
              </a:path>
            </a:pathLst>
          </a:custGeom>
          <a:solidFill>
            <a:srgbClr val="4F81BC"/>
          </a:solidFill>
        </p:spPr>
        <p:txBody>
          <a:bodyPr wrap="square" lIns="0" tIns="0" rIns="0" bIns="0" rtlCol="0"/>
          <a:lstStyle/>
          <a:p>
            <a:endParaRPr/>
          </a:p>
        </p:txBody>
      </p:sp>
      <p:sp>
        <p:nvSpPr>
          <p:cNvPr id="10" name="object 10"/>
          <p:cNvSpPr/>
          <p:nvPr/>
        </p:nvSpPr>
        <p:spPr>
          <a:xfrm>
            <a:off x="2301367" y="4125214"/>
            <a:ext cx="5170805" cy="810260"/>
          </a:xfrm>
          <a:custGeom>
            <a:avLst/>
            <a:gdLst/>
            <a:ahLst/>
            <a:cxnLst/>
            <a:rect l="l" t="t" r="r" b="b"/>
            <a:pathLst>
              <a:path w="5170805" h="810260">
                <a:moveTo>
                  <a:pt x="0" y="80899"/>
                </a:moveTo>
                <a:lnTo>
                  <a:pt x="6355" y="49399"/>
                </a:lnTo>
                <a:lnTo>
                  <a:pt x="23701" y="23685"/>
                </a:lnTo>
                <a:lnTo>
                  <a:pt x="49452" y="6353"/>
                </a:lnTo>
                <a:lnTo>
                  <a:pt x="81025" y="0"/>
                </a:lnTo>
                <a:lnTo>
                  <a:pt x="5089652" y="0"/>
                </a:lnTo>
                <a:lnTo>
                  <a:pt x="5121171" y="6353"/>
                </a:lnTo>
                <a:lnTo>
                  <a:pt x="5146929" y="23685"/>
                </a:lnTo>
                <a:lnTo>
                  <a:pt x="5164304" y="49399"/>
                </a:lnTo>
                <a:lnTo>
                  <a:pt x="5170678" y="80899"/>
                </a:lnTo>
                <a:lnTo>
                  <a:pt x="5170678" y="729107"/>
                </a:lnTo>
                <a:lnTo>
                  <a:pt x="5164304" y="760606"/>
                </a:lnTo>
                <a:lnTo>
                  <a:pt x="5146929" y="786320"/>
                </a:lnTo>
                <a:lnTo>
                  <a:pt x="5121171" y="803652"/>
                </a:lnTo>
                <a:lnTo>
                  <a:pt x="5089652" y="810006"/>
                </a:lnTo>
                <a:lnTo>
                  <a:pt x="81025" y="810006"/>
                </a:lnTo>
                <a:lnTo>
                  <a:pt x="49452" y="803652"/>
                </a:lnTo>
                <a:lnTo>
                  <a:pt x="23701" y="786320"/>
                </a:lnTo>
                <a:lnTo>
                  <a:pt x="6355" y="760606"/>
                </a:lnTo>
                <a:lnTo>
                  <a:pt x="0" y="729107"/>
                </a:lnTo>
                <a:lnTo>
                  <a:pt x="0" y="80899"/>
                </a:lnTo>
                <a:close/>
              </a:path>
            </a:pathLst>
          </a:custGeom>
          <a:ln w="25400">
            <a:solidFill>
              <a:srgbClr val="FFFFFF"/>
            </a:solidFill>
          </a:ln>
        </p:spPr>
        <p:txBody>
          <a:bodyPr wrap="square" lIns="0" tIns="0" rIns="0" bIns="0" rtlCol="0"/>
          <a:lstStyle/>
          <a:p>
            <a:endParaRPr/>
          </a:p>
        </p:txBody>
      </p:sp>
      <p:sp>
        <p:nvSpPr>
          <p:cNvPr id="11" name="object 11"/>
          <p:cNvSpPr/>
          <p:nvPr/>
        </p:nvSpPr>
        <p:spPr>
          <a:xfrm>
            <a:off x="2687447" y="5047741"/>
            <a:ext cx="5170805" cy="810260"/>
          </a:xfrm>
          <a:custGeom>
            <a:avLst/>
            <a:gdLst/>
            <a:ahLst/>
            <a:cxnLst/>
            <a:rect l="l" t="t" r="r" b="b"/>
            <a:pathLst>
              <a:path w="5170805" h="810260">
                <a:moveTo>
                  <a:pt x="5089652" y="0"/>
                </a:moveTo>
                <a:lnTo>
                  <a:pt x="81025" y="0"/>
                </a:lnTo>
                <a:lnTo>
                  <a:pt x="49506" y="6373"/>
                </a:lnTo>
                <a:lnTo>
                  <a:pt x="23748" y="23748"/>
                </a:lnTo>
                <a:lnTo>
                  <a:pt x="6373" y="49506"/>
                </a:lnTo>
                <a:lnTo>
                  <a:pt x="0" y="81025"/>
                </a:lnTo>
                <a:lnTo>
                  <a:pt x="0" y="729132"/>
                </a:lnTo>
                <a:lnTo>
                  <a:pt x="6373" y="760666"/>
                </a:lnTo>
                <a:lnTo>
                  <a:pt x="23749" y="786417"/>
                </a:lnTo>
                <a:lnTo>
                  <a:pt x="49506" y="803779"/>
                </a:lnTo>
                <a:lnTo>
                  <a:pt x="81025" y="810145"/>
                </a:lnTo>
                <a:lnTo>
                  <a:pt x="5089652" y="810145"/>
                </a:lnTo>
                <a:lnTo>
                  <a:pt x="5121225" y="803779"/>
                </a:lnTo>
                <a:lnTo>
                  <a:pt x="5146976" y="786417"/>
                </a:lnTo>
                <a:lnTo>
                  <a:pt x="5164322" y="760666"/>
                </a:lnTo>
                <a:lnTo>
                  <a:pt x="5170678" y="729132"/>
                </a:lnTo>
                <a:lnTo>
                  <a:pt x="5170678" y="81025"/>
                </a:lnTo>
                <a:lnTo>
                  <a:pt x="5164322" y="49506"/>
                </a:lnTo>
                <a:lnTo>
                  <a:pt x="5146976" y="23748"/>
                </a:lnTo>
                <a:lnTo>
                  <a:pt x="5121225" y="6373"/>
                </a:lnTo>
                <a:lnTo>
                  <a:pt x="5089652" y="0"/>
                </a:lnTo>
                <a:close/>
              </a:path>
            </a:pathLst>
          </a:custGeom>
          <a:solidFill>
            <a:srgbClr val="4F81BC"/>
          </a:solidFill>
        </p:spPr>
        <p:txBody>
          <a:bodyPr wrap="square" lIns="0" tIns="0" rIns="0" bIns="0" rtlCol="0"/>
          <a:lstStyle/>
          <a:p>
            <a:endParaRPr/>
          </a:p>
        </p:txBody>
      </p:sp>
      <p:sp>
        <p:nvSpPr>
          <p:cNvPr id="12" name="object 12"/>
          <p:cNvSpPr/>
          <p:nvPr/>
        </p:nvSpPr>
        <p:spPr>
          <a:xfrm>
            <a:off x="2687447" y="5047741"/>
            <a:ext cx="5170805" cy="810260"/>
          </a:xfrm>
          <a:custGeom>
            <a:avLst/>
            <a:gdLst/>
            <a:ahLst/>
            <a:cxnLst/>
            <a:rect l="l" t="t" r="r" b="b"/>
            <a:pathLst>
              <a:path w="5170805" h="810260">
                <a:moveTo>
                  <a:pt x="0" y="81025"/>
                </a:moveTo>
                <a:lnTo>
                  <a:pt x="6373" y="49506"/>
                </a:lnTo>
                <a:lnTo>
                  <a:pt x="23748" y="23748"/>
                </a:lnTo>
                <a:lnTo>
                  <a:pt x="49506" y="6373"/>
                </a:lnTo>
                <a:lnTo>
                  <a:pt x="81025" y="0"/>
                </a:lnTo>
                <a:lnTo>
                  <a:pt x="5089652" y="0"/>
                </a:lnTo>
                <a:lnTo>
                  <a:pt x="5121225" y="6373"/>
                </a:lnTo>
                <a:lnTo>
                  <a:pt x="5146976" y="23748"/>
                </a:lnTo>
                <a:lnTo>
                  <a:pt x="5164322" y="49506"/>
                </a:lnTo>
                <a:lnTo>
                  <a:pt x="5170678" y="81025"/>
                </a:lnTo>
                <a:lnTo>
                  <a:pt x="5170678" y="729132"/>
                </a:lnTo>
                <a:lnTo>
                  <a:pt x="5164322" y="760666"/>
                </a:lnTo>
                <a:lnTo>
                  <a:pt x="5146976" y="786417"/>
                </a:lnTo>
                <a:lnTo>
                  <a:pt x="5121225" y="803779"/>
                </a:lnTo>
                <a:lnTo>
                  <a:pt x="5089652" y="810145"/>
                </a:lnTo>
                <a:lnTo>
                  <a:pt x="81025" y="810145"/>
                </a:lnTo>
                <a:lnTo>
                  <a:pt x="49506" y="803779"/>
                </a:lnTo>
                <a:lnTo>
                  <a:pt x="23749" y="786417"/>
                </a:lnTo>
                <a:lnTo>
                  <a:pt x="6373" y="760666"/>
                </a:lnTo>
                <a:lnTo>
                  <a:pt x="0" y="729132"/>
                </a:lnTo>
                <a:lnTo>
                  <a:pt x="0" y="81025"/>
                </a:lnTo>
                <a:close/>
              </a:path>
            </a:pathLst>
          </a:custGeom>
          <a:ln w="25400">
            <a:solidFill>
              <a:srgbClr val="FFFFFF"/>
            </a:solidFill>
          </a:ln>
        </p:spPr>
        <p:txBody>
          <a:bodyPr wrap="square" lIns="0" tIns="0" rIns="0" bIns="0" rtlCol="0"/>
          <a:lstStyle/>
          <a:p>
            <a:endParaRPr/>
          </a:p>
        </p:txBody>
      </p:sp>
      <p:sp>
        <p:nvSpPr>
          <p:cNvPr id="13" name="object 13"/>
          <p:cNvSpPr/>
          <p:nvPr/>
        </p:nvSpPr>
        <p:spPr>
          <a:xfrm>
            <a:off x="5787135" y="1949069"/>
            <a:ext cx="527050" cy="527050"/>
          </a:xfrm>
          <a:custGeom>
            <a:avLst/>
            <a:gdLst/>
            <a:ahLst/>
            <a:cxnLst/>
            <a:rect l="l" t="t" r="r" b="b"/>
            <a:pathLst>
              <a:path w="527050" h="527050">
                <a:moveTo>
                  <a:pt x="526541" y="289686"/>
                </a:moveTo>
                <a:lnTo>
                  <a:pt x="0" y="289686"/>
                </a:lnTo>
                <a:lnTo>
                  <a:pt x="263271" y="526668"/>
                </a:lnTo>
                <a:lnTo>
                  <a:pt x="526541" y="289686"/>
                </a:lnTo>
                <a:close/>
              </a:path>
              <a:path w="527050" h="527050">
                <a:moveTo>
                  <a:pt x="408050" y="0"/>
                </a:moveTo>
                <a:lnTo>
                  <a:pt x="118490" y="0"/>
                </a:lnTo>
                <a:lnTo>
                  <a:pt x="118490" y="289686"/>
                </a:lnTo>
                <a:lnTo>
                  <a:pt x="408050" y="289686"/>
                </a:lnTo>
                <a:lnTo>
                  <a:pt x="408050" y="0"/>
                </a:lnTo>
                <a:close/>
              </a:path>
            </a:pathLst>
          </a:custGeom>
          <a:solidFill>
            <a:srgbClr val="D0D7E8">
              <a:alpha val="90194"/>
            </a:srgbClr>
          </a:solidFill>
        </p:spPr>
        <p:txBody>
          <a:bodyPr wrap="square" lIns="0" tIns="0" rIns="0" bIns="0" rtlCol="0"/>
          <a:lstStyle/>
          <a:p>
            <a:endParaRPr/>
          </a:p>
        </p:txBody>
      </p:sp>
      <p:sp>
        <p:nvSpPr>
          <p:cNvPr id="14" name="object 14"/>
          <p:cNvSpPr/>
          <p:nvPr/>
        </p:nvSpPr>
        <p:spPr>
          <a:xfrm>
            <a:off x="5787135" y="1949069"/>
            <a:ext cx="527050" cy="527050"/>
          </a:xfrm>
          <a:custGeom>
            <a:avLst/>
            <a:gdLst/>
            <a:ahLst/>
            <a:cxnLst/>
            <a:rect l="l" t="t" r="r" b="b"/>
            <a:pathLst>
              <a:path w="527050" h="527050">
                <a:moveTo>
                  <a:pt x="0" y="289686"/>
                </a:moveTo>
                <a:lnTo>
                  <a:pt x="118490" y="289686"/>
                </a:lnTo>
                <a:lnTo>
                  <a:pt x="118490" y="0"/>
                </a:lnTo>
                <a:lnTo>
                  <a:pt x="408050" y="0"/>
                </a:lnTo>
                <a:lnTo>
                  <a:pt x="408050" y="289686"/>
                </a:lnTo>
                <a:lnTo>
                  <a:pt x="526541" y="289686"/>
                </a:lnTo>
                <a:lnTo>
                  <a:pt x="263271" y="526668"/>
                </a:lnTo>
                <a:lnTo>
                  <a:pt x="0" y="289686"/>
                </a:lnTo>
                <a:close/>
              </a:path>
            </a:pathLst>
          </a:custGeom>
          <a:ln w="25400">
            <a:solidFill>
              <a:srgbClr val="D0D7E8"/>
            </a:solidFill>
          </a:ln>
        </p:spPr>
        <p:txBody>
          <a:bodyPr wrap="square" lIns="0" tIns="0" rIns="0" bIns="0" rtlCol="0"/>
          <a:lstStyle/>
          <a:p>
            <a:endParaRPr/>
          </a:p>
        </p:txBody>
      </p:sp>
      <p:sp>
        <p:nvSpPr>
          <p:cNvPr id="15" name="object 15"/>
          <p:cNvSpPr/>
          <p:nvPr/>
        </p:nvSpPr>
        <p:spPr>
          <a:xfrm>
            <a:off x="6173215" y="2871723"/>
            <a:ext cx="527050" cy="527050"/>
          </a:xfrm>
          <a:custGeom>
            <a:avLst/>
            <a:gdLst/>
            <a:ahLst/>
            <a:cxnLst/>
            <a:rect l="l" t="t" r="r" b="b"/>
            <a:pathLst>
              <a:path w="527050" h="527050">
                <a:moveTo>
                  <a:pt x="526541" y="289687"/>
                </a:moveTo>
                <a:lnTo>
                  <a:pt x="0" y="289687"/>
                </a:lnTo>
                <a:lnTo>
                  <a:pt x="263271" y="526541"/>
                </a:lnTo>
                <a:lnTo>
                  <a:pt x="526541" y="289687"/>
                </a:lnTo>
                <a:close/>
              </a:path>
              <a:path w="527050" h="527050">
                <a:moveTo>
                  <a:pt x="408051" y="0"/>
                </a:moveTo>
                <a:lnTo>
                  <a:pt x="118491" y="0"/>
                </a:lnTo>
                <a:lnTo>
                  <a:pt x="118491" y="289687"/>
                </a:lnTo>
                <a:lnTo>
                  <a:pt x="408051" y="289687"/>
                </a:lnTo>
                <a:lnTo>
                  <a:pt x="408051" y="0"/>
                </a:lnTo>
                <a:close/>
              </a:path>
            </a:pathLst>
          </a:custGeom>
          <a:solidFill>
            <a:srgbClr val="D0D7E8">
              <a:alpha val="90194"/>
            </a:srgbClr>
          </a:solidFill>
        </p:spPr>
        <p:txBody>
          <a:bodyPr wrap="square" lIns="0" tIns="0" rIns="0" bIns="0" rtlCol="0"/>
          <a:lstStyle/>
          <a:p>
            <a:endParaRPr/>
          </a:p>
        </p:txBody>
      </p:sp>
      <p:sp>
        <p:nvSpPr>
          <p:cNvPr id="16" name="object 16"/>
          <p:cNvSpPr/>
          <p:nvPr/>
        </p:nvSpPr>
        <p:spPr>
          <a:xfrm>
            <a:off x="6173215" y="2871723"/>
            <a:ext cx="527050" cy="527050"/>
          </a:xfrm>
          <a:custGeom>
            <a:avLst/>
            <a:gdLst/>
            <a:ahLst/>
            <a:cxnLst/>
            <a:rect l="l" t="t" r="r" b="b"/>
            <a:pathLst>
              <a:path w="527050" h="527050">
                <a:moveTo>
                  <a:pt x="0" y="289687"/>
                </a:moveTo>
                <a:lnTo>
                  <a:pt x="118491" y="289687"/>
                </a:lnTo>
                <a:lnTo>
                  <a:pt x="118491" y="0"/>
                </a:lnTo>
                <a:lnTo>
                  <a:pt x="408051" y="0"/>
                </a:lnTo>
                <a:lnTo>
                  <a:pt x="408051" y="289687"/>
                </a:lnTo>
                <a:lnTo>
                  <a:pt x="526541" y="289687"/>
                </a:lnTo>
                <a:lnTo>
                  <a:pt x="263271" y="526541"/>
                </a:lnTo>
                <a:lnTo>
                  <a:pt x="0" y="289687"/>
                </a:lnTo>
                <a:close/>
              </a:path>
            </a:pathLst>
          </a:custGeom>
          <a:ln w="25400">
            <a:solidFill>
              <a:srgbClr val="D0D7E8"/>
            </a:solidFill>
          </a:ln>
        </p:spPr>
        <p:txBody>
          <a:bodyPr wrap="square" lIns="0" tIns="0" rIns="0" bIns="0" rtlCol="0"/>
          <a:lstStyle/>
          <a:p>
            <a:endParaRPr/>
          </a:p>
        </p:txBody>
      </p:sp>
      <p:sp>
        <p:nvSpPr>
          <p:cNvPr id="17" name="object 17"/>
          <p:cNvSpPr/>
          <p:nvPr/>
        </p:nvSpPr>
        <p:spPr>
          <a:xfrm>
            <a:off x="6559295" y="3780916"/>
            <a:ext cx="527050" cy="527050"/>
          </a:xfrm>
          <a:custGeom>
            <a:avLst/>
            <a:gdLst/>
            <a:ahLst/>
            <a:cxnLst/>
            <a:rect l="l" t="t" r="r" b="b"/>
            <a:pathLst>
              <a:path w="527050" h="527050">
                <a:moveTo>
                  <a:pt x="526669" y="289559"/>
                </a:moveTo>
                <a:lnTo>
                  <a:pt x="0" y="289559"/>
                </a:lnTo>
                <a:lnTo>
                  <a:pt x="263271" y="526541"/>
                </a:lnTo>
                <a:lnTo>
                  <a:pt x="526669" y="289559"/>
                </a:lnTo>
                <a:close/>
              </a:path>
              <a:path w="527050" h="527050">
                <a:moveTo>
                  <a:pt x="408177" y="0"/>
                </a:moveTo>
                <a:lnTo>
                  <a:pt x="118490" y="0"/>
                </a:lnTo>
                <a:lnTo>
                  <a:pt x="118490" y="289559"/>
                </a:lnTo>
                <a:lnTo>
                  <a:pt x="408177" y="289559"/>
                </a:lnTo>
                <a:lnTo>
                  <a:pt x="408177" y="0"/>
                </a:lnTo>
                <a:close/>
              </a:path>
            </a:pathLst>
          </a:custGeom>
          <a:solidFill>
            <a:srgbClr val="D0D7E8">
              <a:alpha val="90194"/>
            </a:srgbClr>
          </a:solidFill>
        </p:spPr>
        <p:txBody>
          <a:bodyPr wrap="square" lIns="0" tIns="0" rIns="0" bIns="0" rtlCol="0"/>
          <a:lstStyle/>
          <a:p>
            <a:endParaRPr/>
          </a:p>
        </p:txBody>
      </p:sp>
      <p:sp>
        <p:nvSpPr>
          <p:cNvPr id="18" name="object 18"/>
          <p:cNvSpPr/>
          <p:nvPr/>
        </p:nvSpPr>
        <p:spPr>
          <a:xfrm>
            <a:off x="6559295" y="3780916"/>
            <a:ext cx="527050" cy="527050"/>
          </a:xfrm>
          <a:custGeom>
            <a:avLst/>
            <a:gdLst/>
            <a:ahLst/>
            <a:cxnLst/>
            <a:rect l="l" t="t" r="r" b="b"/>
            <a:pathLst>
              <a:path w="527050" h="527050">
                <a:moveTo>
                  <a:pt x="0" y="289559"/>
                </a:moveTo>
                <a:lnTo>
                  <a:pt x="118490" y="289559"/>
                </a:lnTo>
                <a:lnTo>
                  <a:pt x="118490" y="0"/>
                </a:lnTo>
                <a:lnTo>
                  <a:pt x="408177" y="0"/>
                </a:lnTo>
                <a:lnTo>
                  <a:pt x="408177" y="289559"/>
                </a:lnTo>
                <a:lnTo>
                  <a:pt x="526669" y="289559"/>
                </a:lnTo>
                <a:lnTo>
                  <a:pt x="263271" y="526541"/>
                </a:lnTo>
                <a:lnTo>
                  <a:pt x="0" y="289559"/>
                </a:lnTo>
                <a:close/>
              </a:path>
            </a:pathLst>
          </a:custGeom>
          <a:ln w="25400">
            <a:solidFill>
              <a:srgbClr val="D0D7E8"/>
            </a:solidFill>
          </a:ln>
        </p:spPr>
        <p:txBody>
          <a:bodyPr wrap="square" lIns="0" tIns="0" rIns="0" bIns="0" rtlCol="0"/>
          <a:lstStyle/>
          <a:p>
            <a:endParaRPr/>
          </a:p>
        </p:txBody>
      </p:sp>
      <p:sp>
        <p:nvSpPr>
          <p:cNvPr id="19" name="object 19"/>
          <p:cNvSpPr/>
          <p:nvPr/>
        </p:nvSpPr>
        <p:spPr>
          <a:xfrm>
            <a:off x="6945503" y="4712461"/>
            <a:ext cx="527050" cy="527050"/>
          </a:xfrm>
          <a:custGeom>
            <a:avLst/>
            <a:gdLst/>
            <a:ahLst/>
            <a:cxnLst/>
            <a:rect l="l" t="t" r="r" b="b"/>
            <a:pathLst>
              <a:path w="527050" h="527050">
                <a:moveTo>
                  <a:pt x="526542" y="289687"/>
                </a:moveTo>
                <a:lnTo>
                  <a:pt x="0" y="289687"/>
                </a:lnTo>
                <a:lnTo>
                  <a:pt x="263271" y="526541"/>
                </a:lnTo>
                <a:lnTo>
                  <a:pt x="526542" y="289687"/>
                </a:lnTo>
                <a:close/>
              </a:path>
              <a:path w="527050" h="527050">
                <a:moveTo>
                  <a:pt x="408050" y="0"/>
                </a:moveTo>
                <a:lnTo>
                  <a:pt x="118491" y="0"/>
                </a:lnTo>
                <a:lnTo>
                  <a:pt x="118491" y="289687"/>
                </a:lnTo>
                <a:lnTo>
                  <a:pt x="408050" y="289687"/>
                </a:lnTo>
                <a:lnTo>
                  <a:pt x="408050" y="0"/>
                </a:lnTo>
                <a:close/>
              </a:path>
            </a:pathLst>
          </a:custGeom>
          <a:solidFill>
            <a:srgbClr val="D0D7E8">
              <a:alpha val="90194"/>
            </a:srgbClr>
          </a:solidFill>
        </p:spPr>
        <p:txBody>
          <a:bodyPr wrap="square" lIns="0" tIns="0" rIns="0" bIns="0" rtlCol="0"/>
          <a:lstStyle/>
          <a:p>
            <a:endParaRPr/>
          </a:p>
        </p:txBody>
      </p:sp>
      <p:sp>
        <p:nvSpPr>
          <p:cNvPr id="20" name="object 20"/>
          <p:cNvSpPr/>
          <p:nvPr/>
        </p:nvSpPr>
        <p:spPr>
          <a:xfrm>
            <a:off x="6945503" y="4712461"/>
            <a:ext cx="527050" cy="527050"/>
          </a:xfrm>
          <a:custGeom>
            <a:avLst/>
            <a:gdLst/>
            <a:ahLst/>
            <a:cxnLst/>
            <a:rect l="l" t="t" r="r" b="b"/>
            <a:pathLst>
              <a:path w="527050" h="527050">
                <a:moveTo>
                  <a:pt x="0" y="289687"/>
                </a:moveTo>
                <a:lnTo>
                  <a:pt x="118491" y="289687"/>
                </a:lnTo>
                <a:lnTo>
                  <a:pt x="118491" y="0"/>
                </a:lnTo>
                <a:lnTo>
                  <a:pt x="408050" y="0"/>
                </a:lnTo>
                <a:lnTo>
                  <a:pt x="408050" y="289687"/>
                </a:lnTo>
                <a:lnTo>
                  <a:pt x="526542" y="289687"/>
                </a:lnTo>
                <a:lnTo>
                  <a:pt x="263271" y="526541"/>
                </a:lnTo>
                <a:lnTo>
                  <a:pt x="0" y="289687"/>
                </a:lnTo>
                <a:close/>
              </a:path>
            </a:pathLst>
          </a:custGeom>
          <a:ln w="25400">
            <a:solidFill>
              <a:srgbClr val="D0D7E8"/>
            </a:solidFill>
          </a:ln>
        </p:spPr>
        <p:txBody>
          <a:bodyPr wrap="square" lIns="0" tIns="0" rIns="0" bIns="0" rtlCol="0"/>
          <a:lstStyle/>
          <a:p>
            <a:endParaRPr/>
          </a:p>
        </p:txBody>
      </p:sp>
      <p:sp>
        <p:nvSpPr>
          <p:cNvPr id="21" name="object 21"/>
          <p:cNvSpPr txBox="1">
            <a:spLocks noGrp="1"/>
          </p:cNvSpPr>
          <p:nvPr>
            <p:ph type="title"/>
          </p:nvPr>
        </p:nvSpPr>
        <p:spPr>
          <a:xfrm>
            <a:off x="578916" y="507273"/>
            <a:ext cx="7915275" cy="504625"/>
          </a:xfrm>
          <a:prstGeom prst="rect">
            <a:avLst/>
          </a:prstGeom>
        </p:spPr>
        <p:txBody>
          <a:bodyPr vert="horz" wrap="square" lIns="0" tIns="12065" rIns="0" bIns="0" rtlCol="0">
            <a:spAutoFit/>
          </a:bodyPr>
          <a:lstStyle/>
          <a:p>
            <a:pPr marL="12700" algn="ctr">
              <a:lnSpc>
                <a:spcPct val="100000"/>
              </a:lnSpc>
              <a:spcBef>
                <a:spcPts val="95"/>
              </a:spcBef>
            </a:pPr>
            <a:r>
              <a:rPr sz="3200" b="0" spc="-5" dirty="0">
                <a:solidFill>
                  <a:srgbClr val="0F243E"/>
                </a:solidFill>
                <a:uFill>
                  <a:solidFill>
                    <a:srgbClr val="0F243E"/>
                  </a:solidFill>
                </a:uFill>
                <a:latin typeface="Algerian"/>
                <a:cs typeface="Algerian"/>
              </a:rPr>
              <a:t>Industrial </a:t>
            </a:r>
            <a:r>
              <a:rPr sz="3200" b="0" spc="-10" dirty="0">
                <a:solidFill>
                  <a:srgbClr val="0F243E"/>
                </a:solidFill>
                <a:uFill>
                  <a:solidFill>
                    <a:srgbClr val="0F243E"/>
                  </a:solidFill>
                </a:uFill>
                <a:latin typeface="Algerian"/>
                <a:cs typeface="Algerian"/>
              </a:rPr>
              <a:t>Policy resolutions</a:t>
            </a:r>
            <a:endParaRPr sz="3200" dirty="0">
              <a:latin typeface="Algerian"/>
              <a:cs typeface="Algerian"/>
            </a:endParaRPr>
          </a:p>
        </p:txBody>
      </p:sp>
      <p:sp>
        <p:nvSpPr>
          <p:cNvPr id="22" name="object 22"/>
          <p:cNvSpPr/>
          <p:nvPr/>
        </p:nvSpPr>
        <p:spPr>
          <a:xfrm>
            <a:off x="1428750" y="6072200"/>
            <a:ext cx="7072630" cy="572135"/>
          </a:xfrm>
          <a:custGeom>
            <a:avLst/>
            <a:gdLst/>
            <a:ahLst/>
            <a:cxnLst/>
            <a:rect l="l" t="t" r="r" b="b"/>
            <a:pathLst>
              <a:path w="7072630" h="572134">
                <a:moveTo>
                  <a:pt x="6977126" y="0"/>
                </a:moveTo>
                <a:lnTo>
                  <a:pt x="95250" y="0"/>
                </a:lnTo>
                <a:lnTo>
                  <a:pt x="58185" y="7485"/>
                </a:lnTo>
                <a:lnTo>
                  <a:pt x="27908" y="27900"/>
                </a:lnTo>
                <a:lnTo>
                  <a:pt x="7489" y="58180"/>
                </a:lnTo>
                <a:lnTo>
                  <a:pt x="0" y="95262"/>
                </a:lnTo>
                <a:lnTo>
                  <a:pt x="0" y="476262"/>
                </a:lnTo>
                <a:lnTo>
                  <a:pt x="7489" y="513337"/>
                </a:lnTo>
                <a:lnTo>
                  <a:pt x="27908" y="543613"/>
                </a:lnTo>
                <a:lnTo>
                  <a:pt x="58185" y="564027"/>
                </a:lnTo>
                <a:lnTo>
                  <a:pt x="95250" y="571512"/>
                </a:lnTo>
                <a:lnTo>
                  <a:pt x="6977126" y="571512"/>
                </a:lnTo>
                <a:lnTo>
                  <a:pt x="7014190" y="564027"/>
                </a:lnTo>
                <a:lnTo>
                  <a:pt x="7044467" y="543613"/>
                </a:lnTo>
                <a:lnTo>
                  <a:pt x="7064886" y="513337"/>
                </a:lnTo>
                <a:lnTo>
                  <a:pt x="7072376" y="476262"/>
                </a:lnTo>
                <a:lnTo>
                  <a:pt x="7072376" y="95262"/>
                </a:lnTo>
                <a:lnTo>
                  <a:pt x="7064886" y="58180"/>
                </a:lnTo>
                <a:lnTo>
                  <a:pt x="7044467" y="27900"/>
                </a:lnTo>
                <a:lnTo>
                  <a:pt x="7014190" y="7485"/>
                </a:lnTo>
                <a:lnTo>
                  <a:pt x="6977126" y="0"/>
                </a:lnTo>
                <a:close/>
              </a:path>
            </a:pathLst>
          </a:custGeom>
          <a:solidFill>
            <a:srgbClr val="4F81BC"/>
          </a:solidFill>
        </p:spPr>
        <p:txBody>
          <a:bodyPr wrap="square" lIns="0" tIns="0" rIns="0" bIns="0" rtlCol="0"/>
          <a:lstStyle/>
          <a:p>
            <a:endParaRPr/>
          </a:p>
        </p:txBody>
      </p:sp>
      <p:sp>
        <p:nvSpPr>
          <p:cNvPr id="23" name="object 23"/>
          <p:cNvSpPr/>
          <p:nvPr/>
        </p:nvSpPr>
        <p:spPr>
          <a:xfrm>
            <a:off x="1428750" y="6072200"/>
            <a:ext cx="7072630" cy="572135"/>
          </a:xfrm>
          <a:custGeom>
            <a:avLst/>
            <a:gdLst/>
            <a:ahLst/>
            <a:cxnLst/>
            <a:rect l="l" t="t" r="r" b="b"/>
            <a:pathLst>
              <a:path w="7072630" h="572134">
                <a:moveTo>
                  <a:pt x="0" y="95262"/>
                </a:moveTo>
                <a:lnTo>
                  <a:pt x="7489" y="58180"/>
                </a:lnTo>
                <a:lnTo>
                  <a:pt x="27908" y="27900"/>
                </a:lnTo>
                <a:lnTo>
                  <a:pt x="58185" y="7485"/>
                </a:lnTo>
                <a:lnTo>
                  <a:pt x="95250" y="0"/>
                </a:lnTo>
                <a:lnTo>
                  <a:pt x="6977126" y="0"/>
                </a:lnTo>
                <a:lnTo>
                  <a:pt x="7014190" y="7485"/>
                </a:lnTo>
                <a:lnTo>
                  <a:pt x="7044467" y="27900"/>
                </a:lnTo>
                <a:lnTo>
                  <a:pt x="7064886" y="58180"/>
                </a:lnTo>
                <a:lnTo>
                  <a:pt x="7072376" y="95262"/>
                </a:lnTo>
                <a:lnTo>
                  <a:pt x="7072376" y="476262"/>
                </a:lnTo>
                <a:lnTo>
                  <a:pt x="7064886" y="513337"/>
                </a:lnTo>
                <a:lnTo>
                  <a:pt x="7044467" y="543613"/>
                </a:lnTo>
                <a:lnTo>
                  <a:pt x="7014190" y="564027"/>
                </a:lnTo>
                <a:lnTo>
                  <a:pt x="6977126" y="571512"/>
                </a:lnTo>
                <a:lnTo>
                  <a:pt x="95250" y="571512"/>
                </a:lnTo>
                <a:lnTo>
                  <a:pt x="58185" y="564027"/>
                </a:lnTo>
                <a:lnTo>
                  <a:pt x="27908" y="543613"/>
                </a:lnTo>
                <a:lnTo>
                  <a:pt x="7489" y="513337"/>
                </a:lnTo>
                <a:lnTo>
                  <a:pt x="0" y="476262"/>
                </a:lnTo>
                <a:lnTo>
                  <a:pt x="0" y="95262"/>
                </a:lnTo>
                <a:close/>
              </a:path>
            </a:pathLst>
          </a:custGeom>
          <a:ln w="25400">
            <a:solidFill>
              <a:srgbClr val="385D89"/>
            </a:solidFill>
          </a:ln>
        </p:spPr>
        <p:txBody>
          <a:bodyPr wrap="square" lIns="0" tIns="0" rIns="0" bIns="0" rtlCol="0"/>
          <a:lstStyle/>
          <a:p>
            <a:endParaRPr/>
          </a:p>
        </p:txBody>
      </p:sp>
      <p:sp>
        <p:nvSpPr>
          <p:cNvPr id="24" name="object 24"/>
          <p:cNvSpPr txBox="1"/>
          <p:nvPr/>
        </p:nvSpPr>
        <p:spPr>
          <a:xfrm>
            <a:off x="1237894" y="1549399"/>
            <a:ext cx="5597525" cy="4999990"/>
          </a:xfrm>
          <a:prstGeom prst="rect">
            <a:avLst/>
          </a:prstGeom>
        </p:spPr>
        <p:txBody>
          <a:bodyPr vert="horz" wrap="square" lIns="0" tIns="12065" rIns="0" bIns="0" rtlCol="0">
            <a:spAutoFit/>
          </a:bodyPr>
          <a:lstStyle/>
          <a:p>
            <a:pPr marL="12700">
              <a:lnSpc>
                <a:spcPct val="100000"/>
              </a:lnSpc>
              <a:spcBef>
                <a:spcPts val="95"/>
              </a:spcBef>
            </a:pPr>
            <a:r>
              <a:rPr sz="2200" b="1" spc="-10" dirty="0">
                <a:solidFill>
                  <a:srgbClr val="FFFFFF"/>
                </a:solidFill>
                <a:latin typeface="Calibri"/>
                <a:cs typeface="Calibri"/>
              </a:rPr>
              <a:t>Industrial </a:t>
            </a:r>
            <a:r>
              <a:rPr sz="2200" b="1" spc="-5" dirty="0">
                <a:solidFill>
                  <a:srgbClr val="FFFFFF"/>
                </a:solidFill>
                <a:latin typeface="Calibri"/>
                <a:cs typeface="Calibri"/>
              </a:rPr>
              <a:t>policy </a:t>
            </a:r>
            <a:r>
              <a:rPr sz="2200" b="1" spc="-10" dirty="0">
                <a:solidFill>
                  <a:srgbClr val="FFFFFF"/>
                </a:solidFill>
                <a:latin typeface="Calibri"/>
                <a:cs typeface="Calibri"/>
              </a:rPr>
              <a:t>resolution </a:t>
            </a:r>
            <a:r>
              <a:rPr sz="2200" b="1" spc="-5" dirty="0">
                <a:solidFill>
                  <a:srgbClr val="FFFFFF"/>
                </a:solidFill>
                <a:latin typeface="Calibri"/>
                <a:cs typeface="Calibri"/>
              </a:rPr>
              <a:t>of</a:t>
            </a:r>
            <a:r>
              <a:rPr sz="2200" b="1" spc="70" dirty="0">
                <a:solidFill>
                  <a:srgbClr val="FFFFFF"/>
                </a:solidFill>
                <a:latin typeface="Calibri"/>
                <a:cs typeface="Calibri"/>
              </a:rPr>
              <a:t> </a:t>
            </a:r>
            <a:r>
              <a:rPr sz="2200" b="1" spc="-5" dirty="0">
                <a:solidFill>
                  <a:srgbClr val="FFFFFF"/>
                </a:solidFill>
                <a:latin typeface="Calibri"/>
                <a:cs typeface="Calibri"/>
              </a:rPr>
              <a:t>1948</a:t>
            </a:r>
            <a:endParaRPr sz="2200" dirty="0">
              <a:latin typeface="Calibri"/>
              <a:cs typeface="Calibri"/>
            </a:endParaRPr>
          </a:p>
          <a:p>
            <a:pPr marL="784860" marR="777240" indent="-386715">
              <a:lnSpc>
                <a:spcPts val="7270"/>
              </a:lnSpc>
              <a:spcBef>
                <a:spcPts val="1010"/>
              </a:spcBef>
            </a:pPr>
            <a:r>
              <a:rPr sz="2200" b="1" spc="-10" dirty="0">
                <a:solidFill>
                  <a:srgbClr val="FFFFFF"/>
                </a:solidFill>
                <a:latin typeface="Calibri"/>
                <a:cs typeface="Calibri"/>
              </a:rPr>
              <a:t>Industrial </a:t>
            </a:r>
            <a:r>
              <a:rPr sz="2200" b="1" spc="-5" dirty="0">
                <a:solidFill>
                  <a:srgbClr val="FFFFFF"/>
                </a:solidFill>
                <a:latin typeface="Calibri"/>
                <a:cs typeface="Calibri"/>
              </a:rPr>
              <a:t>policy </a:t>
            </a:r>
            <a:r>
              <a:rPr sz="2200" b="1" spc="-10" dirty="0">
                <a:solidFill>
                  <a:srgbClr val="FFFFFF"/>
                </a:solidFill>
                <a:latin typeface="Calibri"/>
                <a:cs typeface="Calibri"/>
              </a:rPr>
              <a:t>resolution </a:t>
            </a:r>
            <a:r>
              <a:rPr sz="2200" b="1" spc="-5" dirty="0">
                <a:solidFill>
                  <a:srgbClr val="FFFFFF"/>
                </a:solidFill>
                <a:latin typeface="Calibri"/>
                <a:cs typeface="Calibri"/>
              </a:rPr>
              <a:t>of 1956  </a:t>
            </a:r>
            <a:r>
              <a:rPr sz="2200" b="1" spc="-10" dirty="0">
                <a:solidFill>
                  <a:srgbClr val="FFFFFF"/>
                </a:solidFill>
                <a:latin typeface="Calibri"/>
                <a:cs typeface="Calibri"/>
              </a:rPr>
              <a:t>Industrial </a:t>
            </a:r>
            <a:r>
              <a:rPr sz="2200" b="1" spc="-5" dirty="0">
                <a:solidFill>
                  <a:srgbClr val="FFFFFF"/>
                </a:solidFill>
                <a:latin typeface="Calibri"/>
                <a:cs typeface="Calibri"/>
              </a:rPr>
              <a:t>policy </a:t>
            </a:r>
            <a:r>
              <a:rPr sz="2200" b="1" spc="-10" dirty="0">
                <a:solidFill>
                  <a:srgbClr val="FFFFFF"/>
                </a:solidFill>
                <a:latin typeface="Calibri"/>
                <a:cs typeface="Calibri"/>
              </a:rPr>
              <a:t>resolution </a:t>
            </a:r>
            <a:r>
              <a:rPr sz="2200" b="1" spc="-5" dirty="0">
                <a:solidFill>
                  <a:srgbClr val="FFFFFF"/>
                </a:solidFill>
                <a:latin typeface="Calibri"/>
                <a:cs typeface="Calibri"/>
              </a:rPr>
              <a:t>of</a:t>
            </a:r>
            <a:r>
              <a:rPr sz="2200" b="1" spc="45" dirty="0">
                <a:solidFill>
                  <a:srgbClr val="FFFFFF"/>
                </a:solidFill>
                <a:latin typeface="Calibri"/>
                <a:cs typeface="Calibri"/>
              </a:rPr>
              <a:t> </a:t>
            </a:r>
            <a:r>
              <a:rPr sz="2200" b="1" spc="-5" dirty="0">
                <a:solidFill>
                  <a:srgbClr val="FFFFFF"/>
                </a:solidFill>
                <a:latin typeface="Calibri"/>
                <a:cs typeface="Calibri"/>
              </a:rPr>
              <a:t>1973</a:t>
            </a:r>
            <a:endParaRPr sz="2200" dirty="0">
              <a:latin typeface="Calibri"/>
              <a:cs typeface="Calibri"/>
            </a:endParaRPr>
          </a:p>
          <a:p>
            <a:pPr>
              <a:lnSpc>
                <a:spcPct val="100000"/>
              </a:lnSpc>
              <a:spcBef>
                <a:spcPts val="40"/>
              </a:spcBef>
            </a:pPr>
            <a:endParaRPr sz="3100" dirty="0">
              <a:latin typeface="Times New Roman"/>
              <a:cs typeface="Times New Roman"/>
            </a:endParaRPr>
          </a:p>
          <a:p>
            <a:pPr marL="1170940">
              <a:lnSpc>
                <a:spcPct val="100000"/>
              </a:lnSpc>
            </a:pPr>
            <a:r>
              <a:rPr sz="2200" b="1" spc="-10" dirty="0">
                <a:solidFill>
                  <a:srgbClr val="FFFFFF"/>
                </a:solidFill>
                <a:latin typeface="Calibri"/>
                <a:cs typeface="Calibri"/>
              </a:rPr>
              <a:t>Industrial </a:t>
            </a:r>
            <a:r>
              <a:rPr sz="2200" b="1" spc="-5" dirty="0">
                <a:solidFill>
                  <a:srgbClr val="FFFFFF"/>
                </a:solidFill>
                <a:latin typeface="Calibri"/>
                <a:cs typeface="Calibri"/>
              </a:rPr>
              <a:t>policy </a:t>
            </a:r>
            <a:r>
              <a:rPr sz="2200" b="1" spc="-10" dirty="0">
                <a:solidFill>
                  <a:srgbClr val="FFFFFF"/>
                </a:solidFill>
                <a:latin typeface="Calibri"/>
                <a:cs typeface="Calibri"/>
              </a:rPr>
              <a:t>resolution </a:t>
            </a:r>
            <a:r>
              <a:rPr sz="2200" b="1" spc="-5" dirty="0">
                <a:solidFill>
                  <a:srgbClr val="FFFFFF"/>
                </a:solidFill>
                <a:latin typeface="Calibri"/>
                <a:cs typeface="Calibri"/>
              </a:rPr>
              <a:t>of</a:t>
            </a:r>
            <a:r>
              <a:rPr sz="2200" b="1" spc="60" dirty="0">
                <a:solidFill>
                  <a:srgbClr val="FFFFFF"/>
                </a:solidFill>
                <a:latin typeface="Calibri"/>
                <a:cs typeface="Calibri"/>
              </a:rPr>
              <a:t> </a:t>
            </a:r>
            <a:r>
              <a:rPr sz="2200" b="1" spc="-5" dirty="0">
                <a:solidFill>
                  <a:srgbClr val="FFFFFF"/>
                </a:solidFill>
                <a:latin typeface="Calibri"/>
                <a:cs typeface="Calibri"/>
              </a:rPr>
              <a:t>1977</a:t>
            </a:r>
            <a:endParaRPr sz="2200" dirty="0">
              <a:latin typeface="Calibri"/>
              <a:cs typeface="Calibri"/>
            </a:endParaRPr>
          </a:p>
          <a:p>
            <a:pPr>
              <a:lnSpc>
                <a:spcPct val="100000"/>
              </a:lnSpc>
            </a:pPr>
            <a:endParaRPr sz="2200" dirty="0">
              <a:latin typeface="Times New Roman"/>
              <a:cs typeface="Times New Roman"/>
            </a:endParaRPr>
          </a:p>
          <a:p>
            <a:pPr>
              <a:lnSpc>
                <a:spcPct val="100000"/>
              </a:lnSpc>
              <a:spcBef>
                <a:spcPts val="30"/>
              </a:spcBef>
            </a:pPr>
            <a:endParaRPr sz="1800" dirty="0">
              <a:latin typeface="Times New Roman"/>
              <a:cs typeface="Times New Roman"/>
            </a:endParaRPr>
          </a:p>
          <a:p>
            <a:pPr marL="1557020">
              <a:lnSpc>
                <a:spcPct val="100000"/>
              </a:lnSpc>
            </a:pPr>
            <a:r>
              <a:rPr sz="2200" b="1" spc="-10" dirty="0">
                <a:solidFill>
                  <a:srgbClr val="FFFFFF"/>
                </a:solidFill>
                <a:latin typeface="Calibri"/>
                <a:cs typeface="Calibri"/>
              </a:rPr>
              <a:t>Industrial </a:t>
            </a:r>
            <a:r>
              <a:rPr sz="2200" b="1" spc="-5" dirty="0">
                <a:solidFill>
                  <a:srgbClr val="FFFFFF"/>
                </a:solidFill>
                <a:latin typeface="Calibri"/>
                <a:cs typeface="Calibri"/>
              </a:rPr>
              <a:t>policy </a:t>
            </a:r>
            <a:r>
              <a:rPr sz="2200" b="1" spc="-10" dirty="0">
                <a:solidFill>
                  <a:srgbClr val="FFFFFF"/>
                </a:solidFill>
                <a:latin typeface="Calibri"/>
                <a:cs typeface="Calibri"/>
              </a:rPr>
              <a:t>resolution </a:t>
            </a:r>
            <a:r>
              <a:rPr sz="2200" b="1" spc="-5" dirty="0">
                <a:solidFill>
                  <a:srgbClr val="FFFFFF"/>
                </a:solidFill>
                <a:latin typeface="Calibri"/>
                <a:cs typeface="Calibri"/>
              </a:rPr>
              <a:t>of</a:t>
            </a:r>
            <a:r>
              <a:rPr sz="2200" b="1" spc="45" dirty="0">
                <a:solidFill>
                  <a:srgbClr val="FFFFFF"/>
                </a:solidFill>
                <a:latin typeface="Calibri"/>
                <a:cs typeface="Calibri"/>
              </a:rPr>
              <a:t> </a:t>
            </a:r>
            <a:r>
              <a:rPr sz="2200" b="1" spc="-5" dirty="0">
                <a:solidFill>
                  <a:srgbClr val="FFFFFF"/>
                </a:solidFill>
                <a:latin typeface="Calibri"/>
                <a:cs typeface="Calibri"/>
              </a:rPr>
              <a:t>1980</a:t>
            </a:r>
            <a:endParaRPr sz="2200" dirty="0">
              <a:latin typeface="Calibri"/>
              <a:cs typeface="Calibri"/>
            </a:endParaRPr>
          </a:p>
          <a:p>
            <a:pPr>
              <a:lnSpc>
                <a:spcPct val="100000"/>
              </a:lnSpc>
            </a:pPr>
            <a:endParaRPr sz="2200" dirty="0">
              <a:latin typeface="Times New Roman"/>
              <a:cs typeface="Times New Roman"/>
            </a:endParaRPr>
          </a:p>
          <a:p>
            <a:pPr>
              <a:lnSpc>
                <a:spcPct val="100000"/>
              </a:lnSpc>
              <a:spcBef>
                <a:spcPts val="45"/>
              </a:spcBef>
            </a:pPr>
            <a:endParaRPr sz="1750" dirty="0">
              <a:latin typeface="Times New Roman"/>
              <a:cs typeface="Times New Roman"/>
            </a:endParaRPr>
          </a:p>
          <a:p>
            <a:pPr marL="1568450">
              <a:lnSpc>
                <a:spcPct val="100000"/>
              </a:lnSpc>
            </a:pPr>
            <a:r>
              <a:rPr sz="2400" b="1" dirty="0">
                <a:solidFill>
                  <a:srgbClr val="FFFFFF"/>
                </a:solidFill>
                <a:latin typeface="Calibri"/>
                <a:cs typeface="Calibri"/>
              </a:rPr>
              <a:t>NEW </a:t>
            </a:r>
            <a:r>
              <a:rPr sz="2400" b="1" spc="-10" dirty="0">
                <a:solidFill>
                  <a:srgbClr val="FFFFFF"/>
                </a:solidFill>
                <a:latin typeface="Calibri"/>
                <a:cs typeface="Calibri"/>
              </a:rPr>
              <a:t>EONOMIC </a:t>
            </a:r>
            <a:r>
              <a:rPr sz="2400" b="1" spc="-5" dirty="0">
                <a:solidFill>
                  <a:srgbClr val="FFFFFF"/>
                </a:solidFill>
                <a:latin typeface="Calibri"/>
                <a:cs typeface="Calibri"/>
              </a:rPr>
              <a:t>POLICY</a:t>
            </a:r>
            <a:r>
              <a:rPr sz="2400" b="1" spc="-55" dirty="0">
                <a:solidFill>
                  <a:srgbClr val="FFFFFF"/>
                </a:solidFill>
                <a:latin typeface="Calibri"/>
                <a:cs typeface="Calibri"/>
              </a:rPr>
              <a:t> </a:t>
            </a:r>
            <a:r>
              <a:rPr sz="2400" b="1" spc="-5" dirty="0">
                <a:solidFill>
                  <a:srgbClr val="FFFFFF"/>
                </a:solidFill>
                <a:latin typeface="Calibri"/>
                <a:cs typeface="Calibri"/>
              </a:rPr>
              <a:t>1991</a:t>
            </a:r>
            <a:endParaRPr sz="2400" dirty="0">
              <a:latin typeface="Calibri"/>
              <a:cs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0" name="Picture 10" descr="Indian Economic Growth Images, Stock Photos &amp; Vectors | Shutterstock"/>
          <p:cNvPicPr>
            <a:picLocks noChangeAspect="1" noChangeArrowheads="1"/>
          </p:cNvPicPr>
          <p:nvPr/>
        </p:nvPicPr>
        <p:blipFill>
          <a:blip r:embed="rId2" cstate="print"/>
          <a:srcRect t="6074" r="-1695" b="8889"/>
          <a:stretch>
            <a:fillRect/>
          </a:stretch>
        </p:blipFill>
        <p:spPr bwMode="auto">
          <a:xfrm>
            <a:off x="0" y="0"/>
            <a:ext cx="9296400" cy="6858000"/>
          </a:xfrm>
          <a:prstGeom prst="rect">
            <a:avLst/>
          </a:prstGeom>
          <a:noFill/>
        </p:spPr>
      </p:pic>
      <p:sp>
        <p:nvSpPr>
          <p:cNvPr id="5123" name="Rectangle 3"/>
          <p:cNvSpPr>
            <a:spLocks noChangeArrowheads="1"/>
          </p:cNvSpPr>
          <p:nvPr/>
        </p:nvSpPr>
        <p:spPr bwMode="auto">
          <a:xfrm>
            <a:off x="752954" y="0"/>
            <a:ext cx="7633820" cy="1200329"/>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en-US" sz="3600" b="1" i="0" u="none" strike="noStrike" cap="none" spc="-150" normalizeH="0" baseline="0" dirty="0">
                <a:ln>
                  <a:noFill/>
                </a:ln>
                <a:effectLst/>
                <a:latin typeface="Algerian" pitchFamily="82" charset="0"/>
                <a:ea typeface="Times New Roman" pitchFamily="18" charset="0"/>
                <a:cs typeface="Times New Roman" pitchFamily="18" charset="0"/>
              </a:rPr>
              <a:t>Economy</a:t>
            </a:r>
            <a:endParaRPr kumimoji="0" lang="en-US" sz="3600" b="1" i="0" u="none" strike="noStrike" cap="none" spc="-150" normalizeH="0" baseline="0" dirty="0">
              <a:ln>
                <a:noFill/>
              </a:ln>
              <a:effectLst/>
              <a:latin typeface="Algerian" pitchFamily="82"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3600" i="0" u="none" strike="noStrike" cap="none" spc="-150" normalizeH="0" baseline="0" dirty="0">
                <a:ln>
                  <a:noFill/>
                </a:ln>
                <a:solidFill>
                  <a:srgbClr val="46494F"/>
                </a:solidFill>
                <a:effectLst/>
                <a:latin typeface="AR DARLING" pitchFamily="2" charset="0"/>
                <a:ea typeface="Times New Roman" pitchFamily="18" charset="0"/>
                <a:cs typeface="Times New Roman" pitchFamily="18" charset="0"/>
              </a:rPr>
              <a:t>Quantum jumps, not incremental changes</a:t>
            </a:r>
            <a:endParaRPr kumimoji="0" lang="en-US" sz="3600" i="0" u="none" strike="noStrike" cap="none" spc="-150" normalizeH="0" baseline="0" dirty="0">
              <a:ln>
                <a:noFill/>
              </a:ln>
              <a:solidFill>
                <a:schemeClr val="tx1"/>
              </a:solidFill>
              <a:effectLst/>
              <a:latin typeface="AR DARLING" pitchFamily="2" charset="0"/>
              <a:cs typeface="Arial" pitchFamily="34" charset="0"/>
            </a:endParaRPr>
          </a:p>
        </p:txBody>
      </p:sp>
      <p:sp>
        <p:nvSpPr>
          <p:cNvPr id="5125" name="AutoShape 5" descr="Indian Economic Growth Images, Stock Photos &amp; Vectors | Shutterstoc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7" name="AutoShape 7" descr="Indian Economic Growth Images, Stock Photos &amp; Vectors | Shutterstoc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121" name="Picture 1" descr="Economy"/>
          <p:cNvPicPr>
            <a:picLocks noChangeAspect="1" noChangeArrowheads="1"/>
          </p:cNvPicPr>
          <p:nvPr/>
        </p:nvPicPr>
        <p:blipFill>
          <a:blip r:embed="rId3" cstate="print"/>
          <a:srcRect/>
          <a:stretch>
            <a:fillRect/>
          </a:stretch>
        </p:blipFill>
        <p:spPr bwMode="auto">
          <a:xfrm>
            <a:off x="2438400" y="0"/>
            <a:ext cx="838200" cy="685800"/>
          </a:xfrm>
          <a:prstGeom prst="rect">
            <a:avLst/>
          </a:prstGeom>
          <a:noFill/>
        </p:spPr>
      </p:pic>
      <p:pic>
        <p:nvPicPr>
          <p:cNvPr id="10" name="Picture 1" descr="Economy"/>
          <p:cNvPicPr>
            <a:picLocks noChangeAspect="1" noChangeArrowheads="1"/>
          </p:cNvPicPr>
          <p:nvPr/>
        </p:nvPicPr>
        <p:blipFill>
          <a:blip r:embed="rId3" cstate="print"/>
          <a:srcRect/>
          <a:stretch>
            <a:fillRect/>
          </a:stretch>
        </p:blipFill>
        <p:spPr bwMode="auto">
          <a:xfrm>
            <a:off x="5791200" y="0"/>
            <a:ext cx="838200" cy="685800"/>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990600" y="304800"/>
            <a:ext cx="7620000" cy="144655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400" b="1" i="0" u="none" strike="noStrike" cap="none" normalizeH="0" baseline="0" dirty="0">
                <a:ln>
                  <a:noFill/>
                </a:ln>
                <a:solidFill>
                  <a:srgbClr val="46494F"/>
                </a:solidFill>
                <a:effectLst/>
                <a:latin typeface="Algerian" pitchFamily="82" charset="0"/>
                <a:ea typeface="Times New Roman" pitchFamily="18" charset="0"/>
                <a:cs typeface="Times New Roman" pitchFamily="18" charset="0"/>
              </a:rPr>
              <a:t>Infrastructure</a:t>
            </a:r>
            <a:endParaRPr kumimoji="0" lang="en-US" sz="4400" b="0" i="0" u="none" strike="noStrike" cap="none" normalizeH="0" baseline="0" dirty="0">
              <a:ln>
                <a:noFill/>
              </a:ln>
              <a:solidFill>
                <a:schemeClr val="tx1"/>
              </a:solidFill>
              <a:effectLst/>
              <a:latin typeface="Algerian" pitchFamily="82"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4400" b="0" i="0" u="none" strike="noStrike" cap="none" normalizeH="0" baseline="0" dirty="0">
                <a:ln>
                  <a:noFill/>
                </a:ln>
                <a:solidFill>
                  <a:srgbClr val="002060"/>
                </a:solidFill>
                <a:effectLst/>
                <a:latin typeface="AR DARLING" pitchFamily="2" charset="0"/>
                <a:ea typeface="Times New Roman" pitchFamily="18" charset="0"/>
                <a:cs typeface="Times New Roman" pitchFamily="18" charset="0"/>
              </a:rPr>
              <a:t>Represents modern India</a:t>
            </a:r>
            <a:endParaRPr kumimoji="0" lang="en-US" sz="4400" b="0" i="0" u="none" strike="noStrike" cap="none" normalizeH="0" baseline="0" dirty="0">
              <a:ln>
                <a:noFill/>
              </a:ln>
              <a:solidFill>
                <a:srgbClr val="002060"/>
              </a:solidFill>
              <a:effectLst/>
              <a:latin typeface="AR DARLING" pitchFamily="2" charset="0"/>
              <a:cs typeface="Arial" pitchFamily="34" charset="0"/>
            </a:endParaRPr>
          </a:p>
        </p:txBody>
      </p:sp>
      <p:pic>
        <p:nvPicPr>
          <p:cNvPr id="4101" name="Picture 5" descr="14 Infrastructure Projects in India That Are Nothing Short of Engineering  Marvels - The Better India"/>
          <p:cNvPicPr>
            <a:picLocks noChangeAspect="1" noChangeArrowheads="1"/>
          </p:cNvPicPr>
          <p:nvPr/>
        </p:nvPicPr>
        <p:blipFill>
          <a:blip r:embed="rId2" cstate="print"/>
          <a:srcRect/>
          <a:stretch>
            <a:fillRect/>
          </a:stretch>
        </p:blipFill>
        <p:spPr bwMode="auto">
          <a:xfrm>
            <a:off x="0" y="1752600"/>
            <a:ext cx="9144000" cy="5105400"/>
          </a:xfrm>
          <a:prstGeom prst="rect">
            <a:avLst/>
          </a:prstGeom>
          <a:noFill/>
        </p:spPr>
      </p:pic>
      <p:pic>
        <p:nvPicPr>
          <p:cNvPr id="3" name="Picture 2" descr="Infrastructure"/>
          <p:cNvPicPr/>
          <p:nvPr/>
        </p:nvPicPr>
        <p:blipFill>
          <a:blip r:embed="rId3" cstate="print"/>
          <a:srcRect/>
          <a:stretch>
            <a:fillRect/>
          </a:stretch>
        </p:blipFill>
        <p:spPr bwMode="auto">
          <a:xfrm>
            <a:off x="7391400" y="381000"/>
            <a:ext cx="762000" cy="761999"/>
          </a:xfrm>
          <a:prstGeom prst="rect">
            <a:avLst/>
          </a:prstGeom>
          <a:noFill/>
          <a:ln w="9525">
            <a:noFill/>
            <a:miter lim="800000"/>
            <a:headEnd/>
            <a:tailEnd/>
          </a:ln>
        </p:spPr>
      </p:pic>
      <p:pic>
        <p:nvPicPr>
          <p:cNvPr id="7" name="Picture 6" descr="Infrastructure"/>
          <p:cNvPicPr/>
          <p:nvPr/>
        </p:nvPicPr>
        <p:blipFill>
          <a:blip r:embed="rId3" cstate="print"/>
          <a:srcRect/>
          <a:stretch>
            <a:fillRect/>
          </a:stretch>
        </p:blipFill>
        <p:spPr bwMode="auto">
          <a:xfrm>
            <a:off x="1524000" y="381000"/>
            <a:ext cx="762000" cy="761999"/>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457200"/>
          </a:xfrm>
          <a:prstGeom prst="rect">
            <a:avLst/>
          </a:prstGeom>
          <a:solidFill>
            <a:srgbClr val="FFFFFF"/>
          </a:solidFill>
          <a:ln w="9525">
            <a:noFill/>
            <a:miter lim="800000"/>
            <a:headEnd/>
            <a:tailEnd/>
          </a:ln>
          <a:effectLst/>
        </p:spPr>
        <p:txBody>
          <a:bodyPr vert="horz" wrap="none" lIns="-228528" tIns="45720" rIns="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075" name="Rectangle 3"/>
          <p:cNvSpPr>
            <a:spLocks noChangeArrowheads="1"/>
          </p:cNvSpPr>
          <p:nvPr/>
        </p:nvSpPr>
        <p:spPr bwMode="auto">
          <a:xfrm>
            <a:off x="839688" y="228600"/>
            <a:ext cx="6930102" cy="1446550"/>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en-US" sz="4400" b="1" i="0" u="none" strike="noStrike" cap="none" normalizeH="0" baseline="0" dirty="0">
                <a:ln>
                  <a:noFill/>
                </a:ln>
                <a:solidFill>
                  <a:srgbClr val="46494F"/>
                </a:solidFill>
                <a:effectLst/>
                <a:latin typeface="Algerian" pitchFamily="82" charset="0"/>
                <a:ea typeface="Times New Roman" pitchFamily="18" charset="0"/>
                <a:cs typeface="Times New Roman" pitchFamily="18" charset="0"/>
              </a:rPr>
              <a:t>Systems</a:t>
            </a:r>
            <a:endParaRPr kumimoji="0" lang="en-US" sz="4400" b="0" i="0" u="none" strike="noStrike" cap="none" normalizeH="0" baseline="0" dirty="0">
              <a:ln>
                <a:noFill/>
              </a:ln>
              <a:solidFill>
                <a:schemeClr val="tx1"/>
              </a:solidFill>
              <a:effectLst/>
              <a:latin typeface="Algerian" pitchFamily="82"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4400" b="0" i="0" u="none" strike="noStrike" cap="none" normalizeH="0" baseline="0" dirty="0">
                <a:ln>
                  <a:noFill/>
                </a:ln>
                <a:solidFill>
                  <a:srgbClr val="46494F"/>
                </a:solidFill>
                <a:effectLst/>
                <a:latin typeface="AR DARLING" pitchFamily="2" charset="0"/>
                <a:ea typeface="Times New Roman" pitchFamily="18" charset="0"/>
                <a:cs typeface="Times New Roman" pitchFamily="18" charset="0"/>
              </a:rPr>
              <a:t>Technology-driven systems</a:t>
            </a:r>
            <a:endParaRPr kumimoji="0" lang="en-US" sz="4400" b="0" i="0" u="none" strike="noStrike" cap="none" normalizeH="0" baseline="0" dirty="0">
              <a:ln>
                <a:noFill/>
              </a:ln>
              <a:solidFill>
                <a:schemeClr val="tx1"/>
              </a:solidFill>
              <a:effectLst/>
              <a:latin typeface="AR DARLING" pitchFamily="2" charset="0"/>
              <a:cs typeface="Arial" pitchFamily="34" charset="0"/>
            </a:endParaRPr>
          </a:p>
        </p:txBody>
      </p:sp>
      <p:pic>
        <p:nvPicPr>
          <p:cNvPr id="3073" name="Picture 3" descr="Systems"/>
          <p:cNvPicPr>
            <a:picLocks noChangeAspect="1" noChangeArrowheads="1"/>
          </p:cNvPicPr>
          <p:nvPr/>
        </p:nvPicPr>
        <p:blipFill>
          <a:blip r:embed="rId2" cstate="print"/>
          <a:srcRect/>
          <a:stretch>
            <a:fillRect/>
          </a:stretch>
        </p:blipFill>
        <p:spPr bwMode="auto">
          <a:xfrm>
            <a:off x="1447800" y="304800"/>
            <a:ext cx="1219200" cy="780288"/>
          </a:xfrm>
          <a:prstGeom prst="rect">
            <a:avLst/>
          </a:prstGeom>
          <a:noFill/>
        </p:spPr>
      </p:pic>
      <p:sp>
        <p:nvSpPr>
          <p:cNvPr id="3077" name="AutoShape 5" descr="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9" name="AutoShape 7" descr="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81" name="AutoShape 9" descr="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83" name="AutoShape 11" descr="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85" name="AutoShape 13" descr="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086" name="Picture 14"/>
          <p:cNvPicPr>
            <a:picLocks noChangeAspect="1" noChangeArrowheads="1"/>
          </p:cNvPicPr>
          <p:nvPr/>
        </p:nvPicPr>
        <p:blipFill>
          <a:blip r:embed="rId3" cstate="print"/>
          <a:srcRect/>
          <a:stretch>
            <a:fillRect/>
          </a:stretch>
        </p:blipFill>
        <p:spPr bwMode="auto">
          <a:xfrm>
            <a:off x="838200" y="1905000"/>
            <a:ext cx="7620000" cy="4800600"/>
          </a:xfrm>
          <a:prstGeom prst="rect">
            <a:avLst/>
          </a:prstGeom>
          <a:noFill/>
          <a:ln w="9525">
            <a:noFill/>
            <a:miter lim="800000"/>
            <a:headEnd/>
            <a:tailEnd/>
          </a:ln>
        </p:spPr>
      </p:pic>
      <p:pic>
        <p:nvPicPr>
          <p:cNvPr id="12" name="Picture 3" descr="Systems"/>
          <p:cNvPicPr>
            <a:picLocks noChangeAspect="1" noChangeArrowheads="1"/>
          </p:cNvPicPr>
          <p:nvPr/>
        </p:nvPicPr>
        <p:blipFill>
          <a:blip r:embed="rId2" cstate="print"/>
          <a:srcRect/>
          <a:stretch>
            <a:fillRect/>
          </a:stretch>
        </p:blipFill>
        <p:spPr bwMode="auto">
          <a:xfrm>
            <a:off x="6019800" y="304800"/>
            <a:ext cx="1219200" cy="780288"/>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0" y="0"/>
            <a:ext cx="9144000" cy="457200"/>
          </a:xfrm>
          <a:prstGeom prst="rect">
            <a:avLst/>
          </a:prstGeom>
          <a:solidFill>
            <a:srgbClr val="FFFFFF"/>
          </a:solidFill>
          <a:ln w="9525">
            <a:noFill/>
            <a:miter lim="800000"/>
            <a:headEnd/>
            <a:tailEnd/>
          </a:ln>
          <a:effectLst/>
        </p:spPr>
        <p:txBody>
          <a:bodyPr vert="horz" wrap="none" lIns="-228528" tIns="45720" rIns="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51" name="Rectangle 3"/>
          <p:cNvSpPr>
            <a:spLocks noChangeArrowheads="1"/>
          </p:cNvSpPr>
          <p:nvPr/>
        </p:nvSpPr>
        <p:spPr bwMode="auto">
          <a:xfrm>
            <a:off x="457200" y="307776"/>
            <a:ext cx="8305800" cy="1138773"/>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en-US" sz="3600" b="1" i="0" u="none" strike="noStrike" cap="none" normalizeH="0" baseline="0" dirty="0">
                <a:ln>
                  <a:noFill/>
                </a:ln>
                <a:solidFill>
                  <a:srgbClr val="46494F"/>
                </a:solidFill>
                <a:effectLst/>
                <a:latin typeface="Algerian" pitchFamily="82" charset="0"/>
                <a:ea typeface="Times New Roman" pitchFamily="18" charset="0"/>
                <a:cs typeface="Times New Roman" pitchFamily="18" charset="0"/>
              </a:rPr>
              <a:t>Demography</a:t>
            </a:r>
            <a:endParaRPr kumimoji="0" lang="en-US" sz="3600" b="0" i="0" u="none" strike="noStrike" cap="none" normalizeH="0" baseline="0" dirty="0">
              <a:ln>
                <a:noFill/>
              </a:ln>
              <a:solidFill>
                <a:schemeClr val="tx1"/>
              </a:solidFill>
              <a:effectLst/>
              <a:latin typeface="Algerian" pitchFamily="82"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3200" b="0" i="0" u="none" strike="noStrike" cap="none" normalizeH="0" baseline="0" dirty="0">
                <a:ln>
                  <a:noFill/>
                </a:ln>
                <a:solidFill>
                  <a:srgbClr val="002060"/>
                </a:solidFill>
                <a:effectLst/>
                <a:latin typeface="AR DARLING" pitchFamily="2" charset="0"/>
                <a:ea typeface="Times New Roman" pitchFamily="18" charset="0"/>
                <a:cs typeface="Times New Roman" pitchFamily="18" charset="0"/>
              </a:rPr>
              <a:t>Vibrant Demography of the largest democracy</a:t>
            </a:r>
            <a:endParaRPr kumimoji="0" lang="en-US" sz="3200" b="0" i="0" u="none" strike="noStrike" cap="none" normalizeH="0" baseline="0" dirty="0">
              <a:ln>
                <a:noFill/>
              </a:ln>
              <a:solidFill>
                <a:srgbClr val="002060"/>
              </a:solidFill>
              <a:effectLst/>
              <a:latin typeface="AR DARLING" pitchFamily="2" charset="0"/>
              <a:cs typeface="Arial" pitchFamily="34" charset="0"/>
            </a:endParaRPr>
          </a:p>
        </p:txBody>
      </p:sp>
      <p:pic>
        <p:nvPicPr>
          <p:cNvPr id="6" name="Picture 4" descr="Demography"/>
          <p:cNvPicPr>
            <a:picLocks noChangeAspect="1" noChangeArrowheads="1"/>
          </p:cNvPicPr>
          <p:nvPr/>
        </p:nvPicPr>
        <p:blipFill>
          <a:blip r:embed="rId2" cstate="print"/>
          <a:srcRect/>
          <a:stretch>
            <a:fillRect/>
          </a:stretch>
        </p:blipFill>
        <p:spPr bwMode="auto">
          <a:xfrm>
            <a:off x="1295400" y="152400"/>
            <a:ext cx="1229360" cy="838200"/>
          </a:xfrm>
          <a:prstGeom prst="rect">
            <a:avLst/>
          </a:prstGeom>
          <a:noFill/>
        </p:spPr>
      </p:pic>
      <p:pic>
        <p:nvPicPr>
          <p:cNvPr id="7" name="Picture 4" descr="Demography"/>
          <p:cNvPicPr>
            <a:picLocks noChangeAspect="1" noChangeArrowheads="1"/>
          </p:cNvPicPr>
          <p:nvPr/>
        </p:nvPicPr>
        <p:blipFill>
          <a:blip r:embed="rId2" cstate="print"/>
          <a:srcRect/>
          <a:stretch>
            <a:fillRect/>
          </a:stretch>
        </p:blipFill>
        <p:spPr bwMode="auto">
          <a:xfrm>
            <a:off x="6248400" y="152400"/>
            <a:ext cx="1229360" cy="838200"/>
          </a:xfrm>
          <a:prstGeom prst="rect">
            <a:avLst/>
          </a:prstGeom>
          <a:noFill/>
        </p:spPr>
      </p:pic>
      <p:pic>
        <p:nvPicPr>
          <p:cNvPr id="2055" name="Picture 7" descr="Boom or Bomb – India's Demographics and Market Impact"/>
          <p:cNvPicPr>
            <a:picLocks noChangeAspect="1" noChangeArrowheads="1"/>
          </p:cNvPicPr>
          <p:nvPr/>
        </p:nvPicPr>
        <p:blipFill>
          <a:blip r:embed="rId3" cstate="print"/>
          <a:srcRect/>
          <a:stretch>
            <a:fillRect/>
          </a:stretch>
        </p:blipFill>
        <p:spPr bwMode="auto">
          <a:xfrm>
            <a:off x="0" y="1447800"/>
            <a:ext cx="9144000" cy="5410200"/>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27" name="Rectangle 3"/>
          <p:cNvSpPr>
            <a:spLocks noChangeArrowheads="1"/>
          </p:cNvSpPr>
          <p:nvPr/>
        </p:nvSpPr>
        <p:spPr bwMode="auto">
          <a:xfrm>
            <a:off x="0" y="304800"/>
            <a:ext cx="9144000" cy="1261884"/>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en-US" sz="4400" b="1" i="0" u="none" strike="noStrike" cap="none" normalizeH="0" baseline="0" dirty="0">
                <a:ln>
                  <a:noFill/>
                </a:ln>
                <a:solidFill>
                  <a:srgbClr val="46494F"/>
                </a:solidFill>
                <a:effectLst/>
                <a:latin typeface="Algerian" pitchFamily="82" charset="0"/>
                <a:ea typeface="Times New Roman" pitchFamily="18" charset="0"/>
                <a:cs typeface="Times New Roman" pitchFamily="18" charset="0"/>
              </a:rPr>
              <a:t>Demand</a:t>
            </a:r>
          </a:p>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3200" b="0" i="0" u="none" strike="noStrike" cap="none" normalizeH="0" baseline="0" dirty="0">
                <a:ln>
                  <a:noFill/>
                </a:ln>
                <a:solidFill>
                  <a:srgbClr val="46494F"/>
                </a:solidFill>
                <a:effectLst/>
                <a:latin typeface="AR DARLING" pitchFamily="2" charset="0"/>
                <a:ea typeface="Times New Roman" pitchFamily="18" charset="0"/>
                <a:cs typeface="Times New Roman" pitchFamily="18" charset="0"/>
              </a:rPr>
              <a:t>Full utilization of the power of demand &amp; supply</a:t>
            </a:r>
            <a:endParaRPr kumimoji="0" lang="en-US" sz="3200" b="0" i="0" u="none" strike="noStrike" cap="none" normalizeH="0" baseline="0" dirty="0">
              <a:ln>
                <a:noFill/>
              </a:ln>
              <a:solidFill>
                <a:schemeClr val="tx1"/>
              </a:solidFill>
              <a:effectLst/>
              <a:latin typeface="AR DARLING" pitchFamily="2" charset="0"/>
              <a:cs typeface="Times New Roman" pitchFamily="18" charset="0"/>
            </a:endParaRPr>
          </a:p>
        </p:txBody>
      </p:sp>
      <p:pic>
        <p:nvPicPr>
          <p:cNvPr id="1025" name="Picture 5" descr="Demand"/>
          <p:cNvPicPr>
            <a:picLocks noChangeAspect="1" noChangeArrowheads="1"/>
          </p:cNvPicPr>
          <p:nvPr/>
        </p:nvPicPr>
        <p:blipFill>
          <a:blip r:embed="rId2" cstate="print"/>
          <a:srcRect/>
          <a:stretch>
            <a:fillRect/>
          </a:stretch>
        </p:blipFill>
        <p:spPr bwMode="auto">
          <a:xfrm>
            <a:off x="2209800" y="152400"/>
            <a:ext cx="838200" cy="733425"/>
          </a:xfrm>
          <a:prstGeom prst="rect">
            <a:avLst/>
          </a:prstGeom>
          <a:noFill/>
        </p:spPr>
      </p:pic>
      <p:pic>
        <p:nvPicPr>
          <p:cNvPr id="1029" name="Picture 5" descr="Analytics: Demand and Supply in India"/>
          <p:cNvPicPr>
            <a:picLocks noChangeAspect="1" noChangeArrowheads="1"/>
          </p:cNvPicPr>
          <p:nvPr/>
        </p:nvPicPr>
        <p:blipFill>
          <a:blip r:embed="rId3" cstate="print"/>
          <a:srcRect/>
          <a:stretch>
            <a:fillRect/>
          </a:stretch>
        </p:blipFill>
        <p:spPr bwMode="auto">
          <a:xfrm>
            <a:off x="0" y="1752600"/>
            <a:ext cx="9144000" cy="5105400"/>
          </a:xfrm>
          <a:prstGeom prst="rect">
            <a:avLst/>
          </a:prstGeom>
          <a:noFill/>
        </p:spPr>
      </p:pic>
      <p:pic>
        <p:nvPicPr>
          <p:cNvPr id="7" name="Picture 5" descr="Demand"/>
          <p:cNvPicPr>
            <a:picLocks noChangeAspect="1" noChangeArrowheads="1"/>
          </p:cNvPicPr>
          <p:nvPr/>
        </p:nvPicPr>
        <p:blipFill>
          <a:blip r:embed="rId2" cstate="print"/>
          <a:srcRect/>
          <a:stretch>
            <a:fillRect/>
          </a:stretch>
        </p:blipFill>
        <p:spPr bwMode="auto">
          <a:xfrm>
            <a:off x="6019800" y="152400"/>
            <a:ext cx="762000" cy="666750"/>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atma-Nirbhar-Bharat"/>
          <p:cNvPicPr>
            <a:picLocks noChangeAspect="1" noChangeArrowheads="1"/>
          </p:cNvPicPr>
          <p:nvPr/>
        </p:nvPicPr>
        <p:blipFill>
          <a:blip r:embed="rId2" cstate="print">
            <a:lum bright="70000" contrast="-70000"/>
          </a:blip>
          <a:srcRect/>
          <a:stretch>
            <a:fillRect/>
          </a:stretch>
        </p:blipFill>
        <p:spPr bwMode="auto">
          <a:xfrm>
            <a:off x="-153355" y="0"/>
            <a:ext cx="9297355" cy="6858000"/>
          </a:xfrm>
          <a:prstGeom prst="rect">
            <a:avLst/>
          </a:prstGeom>
          <a:noFill/>
        </p:spPr>
      </p:pic>
      <p:sp>
        <p:nvSpPr>
          <p:cNvPr id="2" name="Rectangle 1"/>
          <p:cNvSpPr/>
          <p:nvPr/>
        </p:nvSpPr>
        <p:spPr>
          <a:xfrm>
            <a:off x="228600" y="1371600"/>
            <a:ext cx="8686800" cy="5293757"/>
          </a:xfrm>
          <a:prstGeom prst="rect">
            <a:avLst/>
          </a:prstGeom>
        </p:spPr>
        <p:txBody>
          <a:bodyPr wrap="square">
            <a:spAutoFit/>
          </a:bodyPr>
          <a:lstStyle/>
          <a:p>
            <a:pPr marL="514350" indent="-514350">
              <a:buFont typeface="+mj-lt"/>
              <a:buAutoNum type="arabicPeriod"/>
            </a:pPr>
            <a:r>
              <a:rPr lang="en-US" sz="2600" dirty="0">
                <a:latin typeface="AR JULIAN" pitchFamily="2" charset="0"/>
                <a:cs typeface="Times New Roman" pitchFamily="18" charset="0"/>
              </a:rPr>
              <a:t>Rs 40,000 </a:t>
            </a:r>
            <a:r>
              <a:rPr lang="en-US" sz="2600" dirty="0" err="1">
                <a:latin typeface="AR JULIAN" pitchFamily="2" charset="0"/>
                <a:cs typeface="Times New Roman" pitchFamily="18" charset="0"/>
              </a:rPr>
              <a:t>crore</a:t>
            </a:r>
            <a:r>
              <a:rPr lang="en-US" sz="2600" dirty="0">
                <a:latin typeface="AR JULIAN" pitchFamily="2" charset="0"/>
                <a:cs typeface="Times New Roman" pitchFamily="18" charset="0"/>
              </a:rPr>
              <a:t>  increase in allocation for MGNREGS to provide employment boost</a:t>
            </a:r>
          </a:p>
          <a:p>
            <a:pPr marL="514350" lvl="0" indent="-514350">
              <a:buFont typeface="+mj-lt"/>
              <a:buAutoNum type="arabicPeriod"/>
            </a:pPr>
            <a:r>
              <a:rPr lang="en-US" sz="2600" dirty="0">
                <a:latin typeface="AR JULIAN" pitchFamily="2" charset="0"/>
                <a:cs typeface="Times New Roman" pitchFamily="18" charset="0"/>
              </a:rPr>
              <a:t>Health Reforms &amp; Initiatives</a:t>
            </a:r>
          </a:p>
          <a:p>
            <a:pPr marL="514350" indent="-514350">
              <a:buFont typeface="+mj-lt"/>
              <a:buAutoNum type="arabicPeriod"/>
            </a:pPr>
            <a:r>
              <a:rPr lang="en-US" sz="2600" dirty="0">
                <a:latin typeface="AR JULIAN" pitchFamily="2" charset="0"/>
                <a:cs typeface="Times New Roman" pitchFamily="18" charset="0"/>
              </a:rPr>
              <a:t>Technology Driven Education with Equity post-COVID</a:t>
            </a:r>
          </a:p>
          <a:p>
            <a:pPr marL="514350" indent="-514350">
              <a:buFont typeface="+mj-lt"/>
              <a:buAutoNum type="arabicPeriod"/>
            </a:pPr>
            <a:r>
              <a:rPr lang="en-US" sz="2600" dirty="0">
                <a:latin typeface="AR JULIAN" pitchFamily="2" charset="0"/>
                <a:cs typeface="Times New Roman" pitchFamily="18" charset="0"/>
              </a:rPr>
              <a:t>Further enhancement of Ease of Doing Business through IBC related measures</a:t>
            </a:r>
          </a:p>
          <a:p>
            <a:pPr marL="514350" indent="-514350">
              <a:buFont typeface="+mj-lt"/>
              <a:buAutoNum type="arabicPeriod"/>
            </a:pPr>
            <a:r>
              <a:rPr lang="en-US" sz="2600" dirty="0" err="1">
                <a:latin typeface="AR JULIAN" pitchFamily="2" charset="0"/>
                <a:cs typeface="Times New Roman" pitchFamily="18" charset="0"/>
              </a:rPr>
              <a:t>Decriminalisation</a:t>
            </a:r>
            <a:r>
              <a:rPr lang="en-US" sz="2600" dirty="0">
                <a:latin typeface="AR JULIAN" pitchFamily="2" charset="0"/>
                <a:cs typeface="Times New Roman" pitchFamily="18" charset="0"/>
              </a:rPr>
              <a:t> of Companies Act defaults</a:t>
            </a:r>
          </a:p>
          <a:p>
            <a:pPr marL="514350" indent="-514350">
              <a:buFont typeface="+mj-lt"/>
              <a:buAutoNum type="arabicPeriod"/>
            </a:pPr>
            <a:r>
              <a:rPr lang="en-US" sz="2600" dirty="0">
                <a:latin typeface="AR JULIAN" pitchFamily="2" charset="0"/>
                <a:cs typeface="Times New Roman" pitchFamily="18" charset="0"/>
              </a:rPr>
              <a:t>Ease of Doing Business for </a:t>
            </a:r>
            <a:r>
              <a:rPr lang="en-US" sz="2600" dirty="0" err="1">
                <a:latin typeface="AR JULIAN" pitchFamily="2" charset="0"/>
                <a:cs typeface="Times New Roman" pitchFamily="18" charset="0"/>
              </a:rPr>
              <a:t>Corporates</a:t>
            </a:r>
            <a:endParaRPr lang="en-US" sz="2600" dirty="0">
              <a:latin typeface="AR JULIAN" pitchFamily="2" charset="0"/>
              <a:cs typeface="Times New Roman" pitchFamily="18" charset="0"/>
            </a:endParaRPr>
          </a:p>
          <a:p>
            <a:pPr marL="514350" indent="-514350">
              <a:buFont typeface="+mj-lt"/>
              <a:buAutoNum type="arabicPeriod"/>
            </a:pPr>
            <a:r>
              <a:rPr lang="en-US" sz="2600" dirty="0">
                <a:latin typeface="AR JULIAN" pitchFamily="2" charset="0"/>
                <a:cs typeface="Times New Roman" pitchFamily="18" charset="0"/>
              </a:rPr>
              <a:t>Public Sector Enterprise Policy for a New, Self-reliant India</a:t>
            </a:r>
          </a:p>
          <a:p>
            <a:pPr marL="514350" indent="-514350" algn="ctr"/>
            <a:r>
              <a:rPr lang="en-US" sz="2600" dirty="0">
                <a:latin typeface="AR JULIAN" pitchFamily="2" charset="0"/>
                <a:cs typeface="Times New Roman" pitchFamily="18" charset="0"/>
              </a:rPr>
              <a:t>  Increase borrowing limits of States from 3% to 5% for 2020-21 &amp; promoting State level Reforms </a:t>
            </a:r>
          </a:p>
        </p:txBody>
      </p:sp>
      <p:sp>
        <p:nvSpPr>
          <p:cNvPr id="3" name="TextBox 2"/>
          <p:cNvSpPr txBox="1"/>
          <p:nvPr/>
        </p:nvSpPr>
        <p:spPr>
          <a:xfrm>
            <a:off x="-152400" y="228600"/>
            <a:ext cx="9296400" cy="954107"/>
          </a:xfrm>
          <a:prstGeom prst="rect">
            <a:avLst/>
          </a:prstGeom>
          <a:noFill/>
        </p:spPr>
        <p:txBody>
          <a:bodyPr wrap="square" rtlCol="0">
            <a:spAutoFit/>
          </a:bodyPr>
          <a:lstStyle/>
          <a:p>
            <a:pPr lvl="0" algn="ctr"/>
            <a:r>
              <a:rPr lang="en-US" sz="2800" b="1" dirty="0">
                <a:latin typeface="Algerian" pitchFamily="82" charset="0"/>
              </a:rPr>
              <a:t> Government Reforms &amp;Enablers across Seven Sectors under </a:t>
            </a:r>
            <a:r>
              <a:rPr lang="en-US" sz="2800" b="1" dirty="0" err="1">
                <a:latin typeface="Algerian" pitchFamily="82" charset="0"/>
              </a:rPr>
              <a:t>atmanirbhar</a:t>
            </a:r>
            <a:r>
              <a:rPr lang="en-US" sz="2800" b="1" dirty="0">
                <a:latin typeface="Algerian" pitchFamily="82" charset="0"/>
              </a:rPr>
              <a:t> Bharat </a:t>
            </a:r>
            <a:r>
              <a:rPr lang="en-US" sz="2800" b="1" dirty="0" err="1">
                <a:latin typeface="Algerian" pitchFamily="82" charset="0"/>
              </a:rPr>
              <a:t>Abhiyaan</a:t>
            </a:r>
            <a:r>
              <a:rPr lang="en-US" sz="2800" b="1" dirty="0">
                <a:latin typeface="Algerian" pitchFamily="82" charset="0"/>
              </a:rPr>
              <a:t>.</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atma-Nirbhar-Bharat"/>
          <p:cNvPicPr>
            <a:picLocks noChangeAspect="1" noChangeArrowheads="1"/>
          </p:cNvPicPr>
          <p:nvPr/>
        </p:nvPicPr>
        <p:blipFill>
          <a:blip r:embed="rId2" cstate="print">
            <a:lum bright="70000" contrast="-70000"/>
          </a:blip>
          <a:srcRect/>
          <a:stretch>
            <a:fillRect/>
          </a:stretch>
        </p:blipFill>
        <p:spPr bwMode="auto">
          <a:xfrm>
            <a:off x="-153355" y="0"/>
            <a:ext cx="9297355" cy="6858000"/>
          </a:xfrm>
          <a:prstGeom prst="rect">
            <a:avLst/>
          </a:prstGeom>
          <a:noFill/>
        </p:spPr>
      </p:pic>
      <p:sp>
        <p:nvSpPr>
          <p:cNvPr id="2" name="Rectangle 1"/>
          <p:cNvSpPr/>
          <p:nvPr/>
        </p:nvSpPr>
        <p:spPr>
          <a:xfrm>
            <a:off x="228600" y="685800"/>
            <a:ext cx="8534400" cy="6001643"/>
          </a:xfrm>
          <a:prstGeom prst="rect">
            <a:avLst/>
          </a:prstGeom>
        </p:spPr>
        <p:txBody>
          <a:bodyPr wrap="square">
            <a:spAutoFit/>
          </a:bodyPr>
          <a:lstStyle/>
          <a:p>
            <a:pPr marL="461963" lvl="0" indent="-461963" algn="ctr"/>
            <a:r>
              <a:rPr lang="en-US" sz="3200" b="1" dirty="0">
                <a:latin typeface="Algerian" pitchFamily="82" charset="0"/>
                <a:cs typeface="Times New Roman" pitchFamily="18" charset="0"/>
              </a:rPr>
              <a:t>40,000 </a:t>
            </a:r>
            <a:r>
              <a:rPr lang="en-US" sz="3200" b="1" dirty="0" err="1">
                <a:latin typeface="Algerian" pitchFamily="82" charset="0"/>
                <a:cs typeface="Times New Roman" pitchFamily="18" charset="0"/>
              </a:rPr>
              <a:t>crore</a:t>
            </a:r>
            <a:r>
              <a:rPr lang="en-US" sz="3200" b="1" dirty="0">
                <a:latin typeface="Algerian" pitchFamily="82" charset="0"/>
                <a:cs typeface="Times New Roman" pitchFamily="18" charset="0"/>
              </a:rPr>
              <a:t>  increase in allocation for MGNREGS to provide employment boost </a:t>
            </a:r>
          </a:p>
          <a:p>
            <a:pPr marL="461963" indent="-461963" algn="just">
              <a:buFont typeface="Wingdings" pitchFamily="2" charset="2"/>
              <a:buChar char="Ø"/>
            </a:pPr>
            <a:r>
              <a:rPr lang="en-US" sz="3200" dirty="0">
                <a:latin typeface="Times New Roman" pitchFamily="18" charset="0"/>
                <a:cs typeface="Times New Roman" pitchFamily="18" charset="0"/>
              </a:rPr>
              <a:t>It</a:t>
            </a:r>
            <a:r>
              <a:rPr lang="en-US" sz="3200" dirty="0">
                <a:latin typeface="Algerian" pitchFamily="82" charset="0"/>
                <a:cs typeface="Times New Roman" pitchFamily="18" charset="0"/>
              </a:rPr>
              <a:t> </a:t>
            </a:r>
            <a:r>
              <a:rPr lang="en-US" sz="3200" dirty="0">
                <a:latin typeface="Times New Roman" pitchFamily="18" charset="0"/>
                <a:cs typeface="Times New Roman" pitchFamily="18" charset="0"/>
              </a:rPr>
              <a:t>will help generate nearly 300 </a:t>
            </a:r>
            <a:r>
              <a:rPr lang="en-US" sz="3200" dirty="0" err="1">
                <a:latin typeface="Times New Roman" pitchFamily="18" charset="0"/>
                <a:cs typeface="Times New Roman" pitchFamily="18" charset="0"/>
              </a:rPr>
              <a:t>crore</a:t>
            </a:r>
            <a:r>
              <a:rPr lang="en-US" sz="3200" dirty="0">
                <a:latin typeface="Times New Roman" pitchFamily="18" charset="0"/>
                <a:cs typeface="Times New Roman" pitchFamily="18" charset="0"/>
              </a:rPr>
              <a:t> person days in total addressing need for more work including returning migrant workers in Monsoon season as well. </a:t>
            </a:r>
          </a:p>
          <a:p>
            <a:pPr marL="461963" indent="-461963" algn="just">
              <a:buFont typeface="Wingdings" pitchFamily="2" charset="2"/>
              <a:buChar char="Ø"/>
            </a:pPr>
            <a:r>
              <a:rPr lang="en-US" sz="3200" dirty="0">
                <a:latin typeface="Times New Roman" pitchFamily="18" charset="0"/>
                <a:cs typeface="Times New Roman" pitchFamily="18" charset="0"/>
              </a:rPr>
              <a:t>Creation of larger number of durable and livelihood assets including water conservation</a:t>
            </a:r>
          </a:p>
          <a:p>
            <a:pPr marL="461963" indent="-461963" algn="just">
              <a:buFont typeface="Wingdings" pitchFamily="2" charset="2"/>
              <a:buChar char="Ø"/>
            </a:pPr>
            <a:r>
              <a:rPr lang="en-US" sz="3200" dirty="0">
                <a:latin typeface="Times New Roman" pitchFamily="18" charset="0"/>
                <a:cs typeface="Times New Roman" pitchFamily="18" charset="0"/>
              </a:rPr>
              <a:t> Assets will boost the rural economy through higher production.</a:t>
            </a:r>
          </a:p>
          <a:p>
            <a:pPr marL="461963" lvl="0" indent="-461963" algn="ctr"/>
            <a:endParaRPr lang="en-US" sz="3200" b="1" dirty="0">
              <a:latin typeface="Times New Roman" pitchFamily="18" charset="0"/>
              <a:cs typeface="Times New Roman"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atma-Nirbhar-Bharat"/>
          <p:cNvPicPr>
            <a:picLocks noChangeAspect="1" noChangeArrowheads="1"/>
          </p:cNvPicPr>
          <p:nvPr/>
        </p:nvPicPr>
        <p:blipFill>
          <a:blip r:embed="rId2" cstate="print">
            <a:lum bright="70000" contrast="-70000"/>
          </a:blip>
          <a:srcRect/>
          <a:stretch>
            <a:fillRect/>
          </a:stretch>
        </p:blipFill>
        <p:spPr bwMode="auto">
          <a:xfrm>
            <a:off x="-153355" y="0"/>
            <a:ext cx="9297355" cy="6858000"/>
          </a:xfrm>
          <a:prstGeom prst="rect">
            <a:avLst/>
          </a:prstGeom>
          <a:noFill/>
        </p:spPr>
      </p:pic>
      <p:sp>
        <p:nvSpPr>
          <p:cNvPr id="6145" name="Rectangle 1"/>
          <p:cNvSpPr>
            <a:spLocks noChangeArrowheads="1"/>
          </p:cNvSpPr>
          <p:nvPr/>
        </p:nvSpPr>
        <p:spPr bwMode="auto">
          <a:xfrm>
            <a:off x="609600" y="-36731"/>
            <a:ext cx="8153400"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kumimoji="0" lang="en-US" sz="2800" b="1" i="0" u="none" strike="noStrike" cap="none" normalizeH="0" baseline="0" dirty="0">
                <a:ln>
                  <a:noFill/>
                </a:ln>
                <a:solidFill>
                  <a:schemeClr val="tx1"/>
                </a:solidFill>
                <a:effectLst/>
                <a:latin typeface="Algerian" pitchFamily="82" charset="0"/>
                <a:ea typeface="Times New Roman" pitchFamily="18" charset="0"/>
                <a:cs typeface="Times New Roman" pitchFamily="18" charset="0"/>
              </a:rPr>
              <a:t>Health Reforms &amp; Initiatives</a:t>
            </a:r>
            <a:r>
              <a:rPr kumimoji="0" lang="en-US" sz="28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p>
          <a:p>
            <a:pPr marL="461963" indent="-461963" algn="just" fontAlgn="base">
              <a:spcBef>
                <a:spcPct val="0"/>
              </a:spcBef>
              <a:spcAft>
                <a:spcPct val="0"/>
              </a:spcAft>
              <a:buFont typeface="Wingdings" pitchFamily="2" charset="2"/>
              <a:buChar char="Ø"/>
            </a:pPr>
            <a:r>
              <a:rPr lang="en-US" sz="2800" dirty="0">
                <a:latin typeface="Times New Roman" pitchFamily="18" charset="0"/>
                <a:cs typeface="Times New Roman" pitchFamily="18" charset="0"/>
              </a:rPr>
              <a:t>Public Expenditure on Health will be increased by investing in grass root health institutions and ramping up Health and Wellness </a:t>
            </a:r>
            <a:r>
              <a:rPr lang="en-US" sz="2800" dirty="0" err="1">
                <a:latin typeface="Times New Roman" pitchFamily="18" charset="0"/>
                <a:cs typeface="Times New Roman" pitchFamily="18" charset="0"/>
              </a:rPr>
              <a:t>Centres</a:t>
            </a:r>
            <a:r>
              <a:rPr lang="en-US" sz="2800" dirty="0">
                <a:latin typeface="Times New Roman" pitchFamily="18" charset="0"/>
                <a:cs typeface="Times New Roman" pitchFamily="18" charset="0"/>
              </a:rPr>
              <a:t> in rural and urban areas. </a:t>
            </a:r>
          </a:p>
          <a:p>
            <a:pPr marL="461963" indent="-461963" algn="just" fontAlgn="base">
              <a:spcBef>
                <a:spcPct val="0"/>
              </a:spcBef>
              <a:spcAft>
                <a:spcPct val="0"/>
              </a:spcAft>
              <a:buFont typeface="Wingdings" pitchFamily="2" charset="2"/>
              <a:buChar char="Ø"/>
            </a:pPr>
            <a:r>
              <a:rPr lang="en-US" sz="2800" dirty="0">
                <a:latin typeface="Times New Roman" pitchFamily="18" charset="0"/>
                <a:cs typeface="Times New Roman" pitchFamily="18" charset="0"/>
              </a:rPr>
              <a:t>Setting up of Infectious Diseases Hospital Blocks in all districts and strengthening of lab network and surveillance by Integrated Public Health Labs in all districts &amp; block level Labs &amp; Public Health Unit to manage pandemics.</a:t>
            </a:r>
          </a:p>
          <a:p>
            <a:pPr marL="461963" indent="-461963" algn="just" fontAlgn="base">
              <a:spcBef>
                <a:spcPct val="0"/>
              </a:spcBef>
              <a:spcAft>
                <a:spcPct val="0"/>
              </a:spcAft>
              <a:buFont typeface="Wingdings" pitchFamily="2" charset="2"/>
              <a:buChar char="Ø"/>
            </a:pPr>
            <a:r>
              <a:rPr lang="en-US" sz="2800" dirty="0">
                <a:latin typeface="Times New Roman" pitchFamily="18" charset="0"/>
                <a:cs typeface="Times New Roman" pitchFamily="18" charset="0"/>
              </a:rPr>
              <a:t> Further, National Institutional Platform for One health by ICMR will </a:t>
            </a:r>
            <a:r>
              <a:rPr lang="en-US" sz="2800" b="1" dirty="0">
                <a:latin typeface="Times New Roman" pitchFamily="18" charset="0"/>
                <a:cs typeface="Times New Roman" pitchFamily="18" charset="0"/>
              </a:rPr>
              <a:t>encourage research</a:t>
            </a:r>
            <a:r>
              <a:rPr lang="en-US" sz="2800" dirty="0">
                <a:latin typeface="Times New Roman" pitchFamily="18" charset="0"/>
                <a:cs typeface="Times New Roman" pitchFamily="18" charset="0"/>
              </a:rPr>
              <a:t>. And</a:t>
            </a:r>
            <a:r>
              <a:rPr lang="en-US" sz="2800" b="1" dirty="0">
                <a:latin typeface="Times New Roman" pitchFamily="18" charset="0"/>
                <a:cs typeface="Times New Roman" pitchFamily="18" charset="0"/>
              </a:rPr>
              <a:t> i</a:t>
            </a:r>
            <a:r>
              <a:rPr lang="en-US" sz="2800" dirty="0">
                <a:latin typeface="Times New Roman" pitchFamily="18" charset="0"/>
                <a:cs typeface="Times New Roman" pitchFamily="18" charset="0"/>
              </a:rPr>
              <a:t>mplementation of National Digital Health Blueprint under the </a:t>
            </a:r>
            <a:r>
              <a:rPr lang="en-US" sz="2800" b="1" dirty="0">
                <a:latin typeface="Times New Roman" pitchFamily="18" charset="0"/>
                <a:cs typeface="Times New Roman" pitchFamily="18" charset="0"/>
              </a:rPr>
              <a:t>National Digital Health Mission.</a:t>
            </a:r>
            <a:endParaRPr lang="en-US" sz="2800" dirty="0">
              <a:latin typeface="Times New Roman" pitchFamily="18" charset="0"/>
              <a:cs typeface="Times New Roman"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atma-Nirbhar-Bharat"/>
          <p:cNvPicPr>
            <a:picLocks noChangeAspect="1" noChangeArrowheads="1"/>
          </p:cNvPicPr>
          <p:nvPr/>
        </p:nvPicPr>
        <p:blipFill>
          <a:blip r:embed="rId2" cstate="print">
            <a:lum bright="70000" contrast="-70000"/>
          </a:blip>
          <a:srcRect/>
          <a:stretch>
            <a:fillRect/>
          </a:stretch>
        </p:blipFill>
        <p:spPr bwMode="auto">
          <a:xfrm>
            <a:off x="-153355" y="0"/>
            <a:ext cx="9297355" cy="6858000"/>
          </a:xfrm>
          <a:prstGeom prst="rect">
            <a:avLst/>
          </a:prstGeom>
          <a:noFill/>
        </p:spPr>
      </p:pic>
      <p:sp>
        <p:nvSpPr>
          <p:cNvPr id="5121" name="Rectangle 1"/>
          <p:cNvSpPr>
            <a:spLocks noChangeArrowheads="1"/>
          </p:cNvSpPr>
          <p:nvPr/>
        </p:nvSpPr>
        <p:spPr bwMode="auto">
          <a:xfrm>
            <a:off x="304800" y="27802"/>
            <a:ext cx="8686800" cy="66787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61963" marR="0" lvl="0" indent="-461963" algn="ctr" defTabSz="914400" rtl="0" eaLnBrk="1" fontAlgn="base" latinLnBrk="0" hangingPunct="1">
              <a:lnSpc>
                <a:spcPct val="100000"/>
              </a:lnSpc>
              <a:spcBef>
                <a:spcPct val="0"/>
              </a:spcBef>
              <a:spcAft>
                <a:spcPct val="0"/>
              </a:spcAft>
              <a:buClrTx/>
              <a:buSzTx/>
              <a:tabLst/>
            </a:pPr>
            <a:r>
              <a:rPr kumimoji="0" lang="en-US" sz="2800" b="1" i="0" u="none" strike="noStrike" cap="none" normalizeH="0" baseline="0" dirty="0">
                <a:ln>
                  <a:noFill/>
                </a:ln>
                <a:solidFill>
                  <a:schemeClr val="tx1"/>
                </a:solidFill>
                <a:effectLst/>
                <a:latin typeface="Algerian" pitchFamily="82" charset="0"/>
                <a:ea typeface="Times New Roman" pitchFamily="18" charset="0"/>
                <a:cs typeface="Times New Roman" pitchFamily="18" charset="0"/>
              </a:rPr>
              <a:t>Technology Driven Education with Equity post-COVID</a:t>
            </a:r>
            <a:r>
              <a:rPr kumimoji="0" lang="en-US" sz="2800" b="0" i="0" u="none" strike="noStrike" cap="none" normalizeH="0" baseline="0" dirty="0">
                <a:ln>
                  <a:noFill/>
                </a:ln>
                <a:solidFill>
                  <a:schemeClr val="tx1"/>
                </a:solidFill>
                <a:effectLst/>
                <a:latin typeface="Algerian" pitchFamily="82" charset="0"/>
                <a:ea typeface="Times New Roman" pitchFamily="18" charset="0"/>
                <a:cs typeface="Times New Roman" pitchFamily="18" charset="0"/>
              </a:rPr>
              <a:t> </a:t>
            </a:r>
          </a:p>
          <a:p>
            <a:pPr marL="461963" indent="-461963" algn="just" fontAlgn="base">
              <a:spcBef>
                <a:spcPct val="0"/>
              </a:spcBef>
              <a:spcAft>
                <a:spcPct val="0"/>
              </a:spcAft>
              <a:buFont typeface="Wingdings" pitchFamily="2" charset="2"/>
              <a:buChar char="Ø"/>
            </a:pPr>
            <a:r>
              <a:rPr lang="en-US" sz="2800" b="1" dirty="0">
                <a:latin typeface="Times New Roman" pitchFamily="18" charset="0"/>
                <a:cs typeface="Times New Roman" pitchFamily="18" charset="0"/>
              </a:rPr>
              <a:t>PM </a:t>
            </a:r>
            <a:r>
              <a:rPr lang="en-US" sz="2800" b="1" dirty="0" err="1">
                <a:latin typeface="Times New Roman" pitchFamily="18" charset="0"/>
                <a:cs typeface="Times New Roman" pitchFamily="18" charset="0"/>
              </a:rPr>
              <a:t>eVIDYA</a:t>
            </a:r>
            <a:r>
              <a:rPr lang="en-US" sz="2800" b="1" dirty="0">
                <a:latin typeface="Times New Roman" pitchFamily="18" charset="0"/>
                <a:cs typeface="Times New Roman" pitchFamily="18" charset="0"/>
              </a:rPr>
              <a:t>, </a:t>
            </a:r>
            <a:r>
              <a:rPr lang="en-US" sz="2800" dirty="0">
                <a:latin typeface="Times New Roman" pitchFamily="18" charset="0"/>
                <a:cs typeface="Times New Roman" pitchFamily="18" charset="0"/>
              </a:rPr>
              <a:t>a </a:t>
            </a:r>
            <a:r>
              <a:rPr lang="en-US" sz="2800" dirty="0" err="1">
                <a:latin typeface="Times New Roman" pitchFamily="18" charset="0"/>
                <a:cs typeface="Times New Roman" pitchFamily="18" charset="0"/>
              </a:rPr>
              <a:t>programme</a:t>
            </a:r>
            <a:r>
              <a:rPr lang="en-US" sz="2800" dirty="0">
                <a:latin typeface="Times New Roman" pitchFamily="18" charset="0"/>
                <a:cs typeface="Times New Roman" pitchFamily="18" charset="0"/>
              </a:rPr>
              <a:t> for multi-mode access to digital/online education to be launched immediately. </a:t>
            </a:r>
          </a:p>
          <a:p>
            <a:pPr marL="461963" indent="-461963" algn="just" fontAlgn="base">
              <a:spcBef>
                <a:spcPct val="0"/>
              </a:spcBef>
              <a:spcAft>
                <a:spcPct val="0"/>
              </a:spcAft>
              <a:buFont typeface="Wingdings" pitchFamily="2" charset="2"/>
              <a:buChar char="Ø"/>
            </a:pPr>
            <a:r>
              <a:rPr lang="en-US" sz="2800" b="1" dirty="0" err="1">
                <a:latin typeface="Times New Roman" pitchFamily="18" charset="0"/>
                <a:cs typeface="Times New Roman" pitchFamily="18" charset="0"/>
              </a:rPr>
              <a:t>Manodarpan</a:t>
            </a:r>
            <a:r>
              <a:rPr lang="en-US" sz="2800" b="1" dirty="0">
                <a:latin typeface="Times New Roman" pitchFamily="18" charset="0"/>
                <a:cs typeface="Times New Roman" pitchFamily="18" charset="0"/>
              </a:rPr>
              <a:t>, </a:t>
            </a:r>
            <a:r>
              <a:rPr lang="en-US" sz="2800" dirty="0">
                <a:latin typeface="Times New Roman" pitchFamily="18" charset="0"/>
                <a:cs typeface="Times New Roman" pitchFamily="18" charset="0"/>
              </a:rPr>
              <a:t>an initiative for psycho-social support for students, teachers and families for mental health and emotional well-being to be launched immediately as well. </a:t>
            </a:r>
          </a:p>
          <a:p>
            <a:pPr marL="461963" indent="-461963" algn="just" fontAlgn="base">
              <a:spcBef>
                <a:spcPct val="0"/>
              </a:spcBef>
              <a:spcAft>
                <a:spcPct val="0"/>
              </a:spcAft>
              <a:buFont typeface="Wingdings" pitchFamily="2" charset="2"/>
              <a:buChar char="Ø"/>
            </a:pPr>
            <a:r>
              <a:rPr lang="en-US" sz="2800" b="1" dirty="0">
                <a:latin typeface="Times New Roman" pitchFamily="18" charset="0"/>
                <a:cs typeface="Times New Roman" pitchFamily="18" charset="0"/>
              </a:rPr>
              <a:t>New National Curriculum and Pedagogical framework </a:t>
            </a:r>
            <a:r>
              <a:rPr lang="en-US" sz="2800" dirty="0">
                <a:latin typeface="Times New Roman" pitchFamily="18" charset="0"/>
                <a:cs typeface="Times New Roman" pitchFamily="18" charset="0"/>
              </a:rPr>
              <a:t>for school, early childhood and teachers</a:t>
            </a:r>
            <a:r>
              <a:rPr lang="en-US" sz="2800" b="1" dirty="0">
                <a:latin typeface="Times New Roman" pitchFamily="18" charset="0"/>
                <a:cs typeface="Times New Roman" pitchFamily="18" charset="0"/>
              </a:rPr>
              <a:t> </a:t>
            </a:r>
            <a:r>
              <a:rPr lang="en-US" sz="2800" dirty="0">
                <a:latin typeface="Times New Roman" pitchFamily="18" charset="0"/>
                <a:cs typeface="Times New Roman" pitchFamily="18" charset="0"/>
              </a:rPr>
              <a:t>will also be launched. </a:t>
            </a:r>
          </a:p>
          <a:p>
            <a:pPr marL="461963" indent="-461963" algn="just" fontAlgn="base">
              <a:spcBef>
                <a:spcPct val="0"/>
              </a:spcBef>
              <a:spcAft>
                <a:spcPct val="0"/>
              </a:spcAft>
              <a:buFont typeface="Wingdings" pitchFamily="2" charset="2"/>
              <a:buChar char="Ø"/>
            </a:pPr>
            <a:r>
              <a:rPr lang="en-US" sz="2800" b="1" dirty="0">
                <a:latin typeface="Times New Roman" pitchFamily="18" charset="0"/>
                <a:cs typeface="Times New Roman" pitchFamily="18" charset="0"/>
              </a:rPr>
              <a:t>National Foundational Literacy and Numeracy Mission </a:t>
            </a:r>
            <a:r>
              <a:rPr lang="en-US" sz="2800" dirty="0">
                <a:latin typeface="Times New Roman" pitchFamily="18" charset="0"/>
                <a:cs typeface="Times New Roman" pitchFamily="18" charset="0"/>
              </a:rPr>
              <a:t>for ensuring that every child attains Learning levels and outcomes in</a:t>
            </a:r>
            <a:r>
              <a:rPr lang="en-US" sz="2800" b="1" dirty="0">
                <a:latin typeface="Times New Roman" pitchFamily="18" charset="0"/>
                <a:cs typeface="Times New Roman" pitchFamily="18" charset="0"/>
              </a:rPr>
              <a:t> </a:t>
            </a:r>
            <a:r>
              <a:rPr lang="en-US" sz="2800" dirty="0">
                <a:latin typeface="Times New Roman" pitchFamily="18" charset="0"/>
                <a:cs typeface="Times New Roman" pitchFamily="18" charset="0"/>
              </a:rPr>
              <a:t>grade </a:t>
            </a:r>
            <a:r>
              <a:rPr lang="en-US" sz="2800" i="1" dirty="0">
                <a:latin typeface="Times New Roman" pitchFamily="18" charset="0"/>
                <a:cs typeface="Times New Roman" pitchFamily="18" charset="0"/>
              </a:rPr>
              <a:t>5 </a:t>
            </a:r>
            <a:r>
              <a:rPr lang="en-US" sz="2800" dirty="0">
                <a:latin typeface="Times New Roman" pitchFamily="18" charset="0"/>
                <a:cs typeface="Times New Roman" pitchFamily="18" charset="0"/>
              </a:rPr>
              <a:t>by 2025 will be launched by December 2020.</a:t>
            </a:r>
            <a:endPar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atma-Nirbhar-Bharat"/>
          <p:cNvPicPr>
            <a:picLocks noChangeAspect="1" noChangeArrowheads="1"/>
          </p:cNvPicPr>
          <p:nvPr/>
        </p:nvPicPr>
        <p:blipFill>
          <a:blip r:embed="rId2" cstate="print">
            <a:lum bright="70000" contrast="-70000"/>
          </a:blip>
          <a:srcRect/>
          <a:stretch>
            <a:fillRect/>
          </a:stretch>
        </p:blipFill>
        <p:spPr bwMode="auto">
          <a:xfrm>
            <a:off x="-153355" y="0"/>
            <a:ext cx="9297355" cy="6858000"/>
          </a:xfrm>
          <a:prstGeom prst="rect">
            <a:avLst/>
          </a:prstGeom>
          <a:noFill/>
        </p:spPr>
      </p:pic>
      <p:sp>
        <p:nvSpPr>
          <p:cNvPr id="2" name="Rectangle 1"/>
          <p:cNvSpPr/>
          <p:nvPr/>
        </p:nvSpPr>
        <p:spPr>
          <a:xfrm>
            <a:off x="381000" y="381000"/>
            <a:ext cx="8382000" cy="6155531"/>
          </a:xfrm>
          <a:prstGeom prst="rect">
            <a:avLst/>
          </a:prstGeom>
        </p:spPr>
        <p:txBody>
          <a:bodyPr wrap="square">
            <a:spAutoFit/>
          </a:bodyPr>
          <a:lstStyle/>
          <a:p>
            <a:pPr lvl="0" algn="ctr"/>
            <a:r>
              <a:rPr lang="en-US" sz="2800" b="1" dirty="0">
                <a:latin typeface="Algerian" pitchFamily="82" charset="0"/>
              </a:rPr>
              <a:t>Further enhancement of Ease of Doing Business through IBC(</a:t>
            </a:r>
            <a:r>
              <a:rPr lang="en-US" sz="2800" dirty="0">
                <a:latin typeface="Algerian" pitchFamily="82" charset="0"/>
              </a:rPr>
              <a:t>Insolvency and Bankruptcy Code  </a:t>
            </a:r>
            <a:r>
              <a:rPr lang="en-US" sz="2800" b="1" dirty="0">
                <a:latin typeface="Algerian" pitchFamily="82" charset="0"/>
              </a:rPr>
              <a:t>related measures</a:t>
            </a:r>
          </a:p>
          <a:p>
            <a:pPr marL="461963" indent="-461963" algn="just">
              <a:buFont typeface="Wingdings" pitchFamily="2" charset="2"/>
              <a:buChar char="Ø"/>
            </a:pPr>
            <a:r>
              <a:rPr lang="en-US" sz="2600" dirty="0">
                <a:latin typeface="Times New Roman" pitchFamily="18" charset="0"/>
                <a:cs typeface="Times New Roman" pitchFamily="18" charset="0"/>
              </a:rPr>
              <a:t>Minimum threshold to initiate insolvency proceedings has been raised to Rs. 1 </a:t>
            </a:r>
            <a:r>
              <a:rPr lang="en-US" sz="2600" dirty="0" err="1">
                <a:latin typeface="Times New Roman" pitchFamily="18" charset="0"/>
                <a:cs typeface="Times New Roman" pitchFamily="18" charset="0"/>
              </a:rPr>
              <a:t>crore</a:t>
            </a:r>
            <a:r>
              <a:rPr lang="en-US" sz="2600" dirty="0">
                <a:latin typeface="Times New Roman" pitchFamily="18" charset="0"/>
                <a:cs typeface="Times New Roman" pitchFamily="18" charset="0"/>
              </a:rPr>
              <a:t> (from Rs. 1 </a:t>
            </a:r>
            <a:r>
              <a:rPr lang="en-US" sz="2600" dirty="0" err="1">
                <a:latin typeface="Times New Roman" pitchFamily="18" charset="0"/>
                <a:cs typeface="Times New Roman" pitchFamily="18" charset="0"/>
              </a:rPr>
              <a:t>lakh</a:t>
            </a:r>
            <a:r>
              <a:rPr lang="en-US" sz="2600" dirty="0">
                <a:latin typeface="Times New Roman" pitchFamily="18" charset="0"/>
                <a:cs typeface="Times New Roman" pitchFamily="18" charset="0"/>
              </a:rPr>
              <a:t>, which largely insulates MSMEs). </a:t>
            </a:r>
          </a:p>
          <a:p>
            <a:pPr marL="461963" indent="-461963" algn="just">
              <a:buFont typeface="Wingdings" pitchFamily="2" charset="2"/>
              <a:buChar char="Ø"/>
            </a:pPr>
            <a:r>
              <a:rPr lang="en-US" sz="2600" dirty="0">
                <a:latin typeface="Times New Roman" pitchFamily="18" charset="0"/>
                <a:cs typeface="Times New Roman" pitchFamily="18" charset="0"/>
              </a:rPr>
              <a:t>Special insolvency resolution framework for MSMEs under Section 240A of the Code will be notified soon. </a:t>
            </a:r>
          </a:p>
          <a:p>
            <a:pPr marL="461963" indent="-461963" algn="just">
              <a:buFont typeface="Wingdings" pitchFamily="2" charset="2"/>
              <a:buChar char="Ø"/>
            </a:pPr>
            <a:r>
              <a:rPr lang="en-US" sz="2600" dirty="0">
                <a:latin typeface="Times New Roman" pitchFamily="18" charset="0"/>
                <a:cs typeface="Times New Roman" pitchFamily="18" charset="0"/>
              </a:rPr>
              <a:t>Suspension of fresh initiation of insolvency proceedings up to one year, depending upon the pandemic situation.</a:t>
            </a:r>
          </a:p>
          <a:p>
            <a:pPr marL="461963" indent="-461963" algn="just">
              <a:buFont typeface="Wingdings" pitchFamily="2" charset="2"/>
              <a:buChar char="Ø"/>
            </a:pPr>
            <a:r>
              <a:rPr lang="en-US" sz="2600" dirty="0">
                <a:latin typeface="Times New Roman" pitchFamily="18" charset="0"/>
                <a:cs typeface="Times New Roman" pitchFamily="18" charset="0"/>
              </a:rPr>
              <a:t> Empowering Central Government to exclude COVID 19 related debt from the definition of “default” under the Code for the purpose of triggering insolvency proceedings.</a:t>
            </a:r>
          </a:p>
          <a:p>
            <a:pPr lvl="0"/>
            <a:endParaRPr lang="en-US" sz="24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721868" y="1582038"/>
            <a:ext cx="7736332" cy="3336170"/>
          </a:xfrm>
          <a:prstGeom prst="rect">
            <a:avLst/>
          </a:prstGeom>
        </p:spPr>
        <p:txBody>
          <a:bodyPr vert="horz" wrap="square" lIns="0" tIns="12065" rIns="0" bIns="0" rtlCol="0">
            <a:spAutoFit/>
          </a:bodyPr>
          <a:lstStyle/>
          <a:p>
            <a:pPr marL="137160" indent="-125095">
              <a:lnSpc>
                <a:spcPct val="100000"/>
              </a:lnSpc>
              <a:spcBef>
                <a:spcPts val="95"/>
              </a:spcBef>
              <a:buSzPct val="96428"/>
              <a:buFont typeface="Arial"/>
              <a:buChar char="•"/>
              <a:tabLst>
                <a:tab pos="137795" algn="l"/>
              </a:tabLst>
            </a:pPr>
            <a:r>
              <a:rPr sz="2400" spc="-10" dirty="0">
                <a:latin typeface="Times New Roman" pitchFamily="18" charset="0"/>
                <a:cs typeface="Times New Roman" pitchFamily="18" charset="0"/>
              </a:rPr>
              <a:t>Important distinction </a:t>
            </a:r>
            <a:r>
              <a:rPr sz="2400" spc="-15" dirty="0">
                <a:latin typeface="Times New Roman" pitchFamily="18" charset="0"/>
                <a:cs typeface="Times New Roman" pitchFamily="18" charset="0"/>
              </a:rPr>
              <a:t>was</a:t>
            </a:r>
            <a:r>
              <a:rPr sz="2400" spc="70" dirty="0">
                <a:latin typeface="Times New Roman" pitchFamily="18" charset="0"/>
                <a:cs typeface="Times New Roman" pitchFamily="18" charset="0"/>
              </a:rPr>
              <a:t> </a:t>
            </a:r>
            <a:r>
              <a:rPr sz="2400" spc="-5" dirty="0">
                <a:latin typeface="Times New Roman" pitchFamily="18" charset="0"/>
                <a:cs typeface="Times New Roman" pitchFamily="18" charset="0"/>
              </a:rPr>
              <a:t>made-</a:t>
            </a:r>
            <a:endParaRPr sz="2400" dirty="0">
              <a:latin typeface="Times New Roman" pitchFamily="18" charset="0"/>
              <a:cs typeface="Times New Roman" pitchFamily="18" charset="0"/>
            </a:endParaRPr>
          </a:p>
          <a:p>
            <a:pPr>
              <a:lnSpc>
                <a:spcPct val="100000"/>
              </a:lnSpc>
              <a:spcBef>
                <a:spcPts val="25"/>
              </a:spcBef>
              <a:buFont typeface="Arial"/>
              <a:buChar char="•"/>
            </a:pPr>
            <a:endParaRPr sz="2400" dirty="0">
              <a:latin typeface="Times New Roman" pitchFamily="18" charset="0"/>
              <a:cs typeface="Times New Roman" pitchFamily="18" charset="0"/>
            </a:endParaRPr>
          </a:p>
          <a:p>
            <a:pPr marL="91440">
              <a:lnSpc>
                <a:spcPct val="100000"/>
              </a:lnSpc>
            </a:pPr>
            <a:r>
              <a:rPr sz="2400" spc="-10" dirty="0">
                <a:latin typeface="Times New Roman" pitchFamily="18" charset="0"/>
                <a:cs typeface="Times New Roman" pitchFamily="18" charset="0"/>
              </a:rPr>
              <a:t>Industries </a:t>
            </a:r>
            <a:r>
              <a:rPr sz="2400" spc="-20" dirty="0">
                <a:latin typeface="Times New Roman" pitchFamily="18" charset="0"/>
                <a:cs typeface="Times New Roman" pitchFamily="18" charset="0"/>
              </a:rPr>
              <a:t>to </a:t>
            </a:r>
            <a:r>
              <a:rPr sz="2400" spc="-5" dirty="0">
                <a:latin typeface="Times New Roman" pitchFamily="18" charset="0"/>
                <a:cs typeface="Times New Roman" pitchFamily="18" charset="0"/>
              </a:rPr>
              <a:t>be </a:t>
            </a:r>
            <a:r>
              <a:rPr sz="2400" spc="-30" dirty="0">
                <a:latin typeface="Times New Roman" pitchFamily="18" charset="0"/>
                <a:cs typeface="Times New Roman" pitchFamily="18" charset="0"/>
              </a:rPr>
              <a:t>kept </a:t>
            </a:r>
            <a:r>
              <a:rPr sz="2400" spc="-10" dirty="0">
                <a:latin typeface="Times New Roman" pitchFamily="18" charset="0"/>
                <a:cs typeface="Times New Roman" pitchFamily="18" charset="0"/>
              </a:rPr>
              <a:t>under</a:t>
            </a:r>
            <a:r>
              <a:rPr sz="2400" spc="135" dirty="0">
                <a:latin typeface="Times New Roman" pitchFamily="18" charset="0"/>
                <a:cs typeface="Times New Roman" pitchFamily="18" charset="0"/>
              </a:rPr>
              <a:t> </a:t>
            </a:r>
            <a:r>
              <a:rPr sz="2400" spc="-5" dirty="0">
                <a:latin typeface="Times New Roman" pitchFamily="18" charset="0"/>
                <a:cs typeface="Times New Roman" pitchFamily="18" charset="0"/>
              </a:rPr>
              <a:t>:</a:t>
            </a:r>
            <a:endParaRPr sz="2400" dirty="0">
              <a:latin typeface="Times New Roman" pitchFamily="18" charset="0"/>
              <a:cs typeface="Times New Roman" pitchFamily="18" charset="0"/>
            </a:endParaRPr>
          </a:p>
          <a:p>
            <a:pPr marL="91440">
              <a:lnSpc>
                <a:spcPct val="100000"/>
              </a:lnSpc>
            </a:pPr>
            <a:r>
              <a:rPr sz="2400" i="1" spc="-5" dirty="0">
                <a:latin typeface="Times New Roman" pitchFamily="18" charset="0"/>
                <a:cs typeface="Times New Roman" pitchFamily="18" charset="0"/>
              </a:rPr>
              <a:t>-</a:t>
            </a:r>
            <a:r>
              <a:rPr sz="2400" b="1" spc="-5" dirty="0">
                <a:latin typeface="Times New Roman" pitchFamily="18" charset="0"/>
                <a:cs typeface="Times New Roman" pitchFamily="18" charset="0"/>
              </a:rPr>
              <a:t>public</a:t>
            </a:r>
            <a:r>
              <a:rPr sz="2400" b="1" spc="25" dirty="0">
                <a:latin typeface="Times New Roman" pitchFamily="18" charset="0"/>
                <a:cs typeface="Times New Roman" pitchFamily="18" charset="0"/>
              </a:rPr>
              <a:t> </a:t>
            </a:r>
            <a:r>
              <a:rPr sz="2400" b="1" spc="-10" dirty="0">
                <a:latin typeface="Times New Roman" pitchFamily="18" charset="0"/>
                <a:cs typeface="Times New Roman" pitchFamily="18" charset="0"/>
              </a:rPr>
              <a:t>sector</a:t>
            </a:r>
            <a:r>
              <a:rPr sz="2400" spc="-10" dirty="0">
                <a:latin typeface="Times New Roman" pitchFamily="18" charset="0"/>
                <a:cs typeface="Times New Roman" pitchFamily="18" charset="0"/>
              </a:rPr>
              <a:t>,</a:t>
            </a:r>
            <a:endParaRPr sz="2400" dirty="0">
              <a:latin typeface="Times New Roman" pitchFamily="18" charset="0"/>
              <a:cs typeface="Times New Roman" pitchFamily="18" charset="0"/>
            </a:endParaRPr>
          </a:p>
          <a:p>
            <a:pPr marL="12700">
              <a:lnSpc>
                <a:spcPct val="100000"/>
              </a:lnSpc>
              <a:spcBef>
                <a:spcPts val="5"/>
              </a:spcBef>
            </a:pPr>
            <a:r>
              <a:rPr sz="2400" spc="-15" dirty="0">
                <a:latin typeface="Times New Roman" pitchFamily="18" charset="0"/>
                <a:cs typeface="Times New Roman" pitchFamily="18" charset="0"/>
              </a:rPr>
              <a:t>-</a:t>
            </a:r>
            <a:r>
              <a:rPr sz="2400" b="1" spc="-15" dirty="0">
                <a:latin typeface="Times New Roman" pitchFamily="18" charset="0"/>
                <a:cs typeface="Times New Roman" pitchFamily="18" charset="0"/>
              </a:rPr>
              <a:t>private </a:t>
            </a:r>
            <a:r>
              <a:rPr sz="2400" b="1" spc="-5" dirty="0">
                <a:latin typeface="Times New Roman" pitchFamily="18" charset="0"/>
                <a:cs typeface="Times New Roman" pitchFamily="18" charset="0"/>
              </a:rPr>
              <a:t>sector </a:t>
            </a:r>
            <a:r>
              <a:rPr sz="2400" spc="-5" dirty="0">
                <a:latin typeface="Times New Roman" pitchFamily="18" charset="0"/>
                <a:cs typeface="Times New Roman" pitchFamily="18" charset="0"/>
              </a:rPr>
              <a:t>and</a:t>
            </a:r>
            <a:r>
              <a:rPr sz="2400" spc="40" dirty="0">
                <a:latin typeface="Times New Roman" pitchFamily="18" charset="0"/>
                <a:cs typeface="Times New Roman" pitchFamily="18" charset="0"/>
              </a:rPr>
              <a:t> </a:t>
            </a:r>
            <a:r>
              <a:rPr sz="2400" spc="-5" dirty="0">
                <a:latin typeface="Times New Roman" pitchFamily="18" charset="0"/>
                <a:cs typeface="Times New Roman" pitchFamily="18" charset="0"/>
              </a:rPr>
              <a:t>the</a:t>
            </a:r>
            <a:endParaRPr sz="2400" dirty="0">
              <a:latin typeface="Times New Roman" pitchFamily="18" charset="0"/>
              <a:cs typeface="Times New Roman" pitchFamily="18" charset="0"/>
            </a:endParaRPr>
          </a:p>
          <a:p>
            <a:pPr marL="12700">
              <a:lnSpc>
                <a:spcPct val="100000"/>
              </a:lnSpc>
            </a:pPr>
            <a:r>
              <a:rPr sz="2400" b="1" spc="-10" dirty="0">
                <a:latin typeface="Times New Roman" pitchFamily="18" charset="0"/>
                <a:cs typeface="Times New Roman" pitchFamily="18" charset="0"/>
              </a:rPr>
              <a:t>-joint</a:t>
            </a:r>
            <a:r>
              <a:rPr sz="2400" b="1" spc="5" dirty="0">
                <a:latin typeface="Times New Roman" pitchFamily="18" charset="0"/>
                <a:cs typeface="Times New Roman" pitchFamily="18" charset="0"/>
              </a:rPr>
              <a:t> </a:t>
            </a:r>
            <a:r>
              <a:rPr sz="2400" b="1" spc="-10" dirty="0">
                <a:latin typeface="Times New Roman" pitchFamily="18" charset="0"/>
                <a:cs typeface="Times New Roman" pitchFamily="18" charset="0"/>
              </a:rPr>
              <a:t>sector</a:t>
            </a:r>
            <a:r>
              <a:rPr sz="2400" spc="-10" dirty="0">
                <a:latin typeface="Times New Roman" pitchFamily="18" charset="0"/>
                <a:cs typeface="Times New Roman" pitchFamily="18" charset="0"/>
              </a:rPr>
              <a:t>.</a:t>
            </a:r>
            <a:endParaRPr sz="2400" dirty="0">
              <a:latin typeface="Times New Roman" pitchFamily="18" charset="0"/>
              <a:cs typeface="Times New Roman" pitchFamily="18" charset="0"/>
            </a:endParaRPr>
          </a:p>
          <a:p>
            <a:pPr>
              <a:lnSpc>
                <a:spcPct val="100000"/>
              </a:lnSpc>
              <a:spcBef>
                <a:spcPts val="25"/>
              </a:spcBef>
            </a:pPr>
            <a:endParaRPr sz="2400" dirty="0">
              <a:latin typeface="Times New Roman" pitchFamily="18" charset="0"/>
              <a:cs typeface="Times New Roman" pitchFamily="18" charset="0"/>
            </a:endParaRPr>
          </a:p>
          <a:p>
            <a:pPr marL="12700" marR="5080">
              <a:lnSpc>
                <a:spcPct val="100000"/>
              </a:lnSpc>
              <a:buSzPct val="96428"/>
              <a:buFont typeface="Arial"/>
              <a:buChar char="•"/>
              <a:tabLst>
                <a:tab pos="137795" algn="l"/>
              </a:tabLst>
            </a:pPr>
            <a:r>
              <a:rPr sz="2400" spc="-10" dirty="0">
                <a:latin typeface="Times New Roman" pitchFamily="18" charset="0"/>
                <a:cs typeface="Times New Roman" pitchFamily="18" charset="0"/>
              </a:rPr>
              <a:t>Industrial Department </a:t>
            </a:r>
            <a:r>
              <a:rPr sz="2400" spc="-5" dirty="0">
                <a:latin typeface="Times New Roman" pitchFamily="18" charset="0"/>
                <a:cs typeface="Times New Roman" pitchFamily="18" charset="0"/>
              </a:rPr>
              <a:t>and </a:t>
            </a:r>
            <a:r>
              <a:rPr sz="2400" spc="-10" dirty="0">
                <a:latin typeface="Times New Roman" pitchFamily="18" charset="0"/>
                <a:cs typeface="Times New Roman" pitchFamily="18" charset="0"/>
              </a:rPr>
              <a:t>Regulation </a:t>
            </a:r>
            <a:r>
              <a:rPr sz="2400" spc="-5" dirty="0">
                <a:latin typeface="Times New Roman" pitchFamily="18" charset="0"/>
                <a:cs typeface="Times New Roman" pitchFamily="18" charset="0"/>
              </a:rPr>
              <a:t>Act (</a:t>
            </a:r>
            <a:r>
              <a:rPr sz="2400" b="1" spc="-5" dirty="0">
                <a:latin typeface="Times New Roman" pitchFamily="18" charset="0"/>
                <a:cs typeface="Times New Roman" pitchFamily="18" charset="0"/>
              </a:rPr>
              <a:t>IDR  Act</a:t>
            </a:r>
            <a:r>
              <a:rPr sz="2400" spc="-5" dirty="0">
                <a:latin typeface="Times New Roman" pitchFamily="18" charset="0"/>
                <a:cs typeface="Times New Roman" pitchFamily="18" charset="0"/>
              </a:rPr>
              <a:t>) </a:t>
            </a:r>
            <a:r>
              <a:rPr sz="2400" spc="-10" dirty="0">
                <a:latin typeface="Times New Roman" pitchFamily="18" charset="0"/>
                <a:cs typeface="Times New Roman" pitchFamily="18" charset="0"/>
              </a:rPr>
              <a:t>was </a:t>
            </a:r>
            <a:r>
              <a:rPr sz="2400" spc="-5" dirty="0">
                <a:latin typeface="Times New Roman" pitchFamily="18" charset="0"/>
                <a:cs typeface="Times New Roman" pitchFamily="18" charset="0"/>
              </a:rPr>
              <a:t>enacted </a:t>
            </a:r>
            <a:r>
              <a:rPr sz="2400" spc="-10" dirty="0">
                <a:latin typeface="Times New Roman" pitchFamily="18" charset="0"/>
                <a:cs typeface="Times New Roman" pitchFamily="18" charset="0"/>
              </a:rPr>
              <a:t>in</a:t>
            </a:r>
            <a:r>
              <a:rPr sz="2400" spc="15" dirty="0">
                <a:latin typeface="Times New Roman" pitchFamily="18" charset="0"/>
                <a:cs typeface="Times New Roman" pitchFamily="18" charset="0"/>
              </a:rPr>
              <a:t> </a:t>
            </a:r>
            <a:r>
              <a:rPr sz="2400" spc="-5" dirty="0">
                <a:latin typeface="Times New Roman" pitchFamily="18" charset="0"/>
                <a:cs typeface="Times New Roman" pitchFamily="18" charset="0"/>
              </a:rPr>
              <a:t>1951.</a:t>
            </a:r>
            <a:endParaRPr sz="2400" dirty="0">
              <a:latin typeface="Times New Roman" pitchFamily="18" charset="0"/>
              <a:cs typeface="Times New Roman" pitchFamily="18" charset="0"/>
            </a:endParaRPr>
          </a:p>
        </p:txBody>
      </p:sp>
      <p:sp>
        <p:nvSpPr>
          <p:cNvPr id="4" name="object 4"/>
          <p:cNvSpPr txBox="1">
            <a:spLocks noGrp="1"/>
          </p:cNvSpPr>
          <p:nvPr>
            <p:ph type="title"/>
          </p:nvPr>
        </p:nvSpPr>
        <p:spPr>
          <a:xfrm>
            <a:off x="533400" y="544958"/>
            <a:ext cx="8000999" cy="505267"/>
          </a:xfrm>
          <a:prstGeom prst="rect">
            <a:avLst/>
          </a:prstGeom>
        </p:spPr>
        <p:txBody>
          <a:bodyPr vert="horz" wrap="square" lIns="0" tIns="12700" rIns="0" bIns="0" rtlCol="0">
            <a:spAutoFit/>
          </a:bodyPr>
          <a:lstStyle/>
          <a:p>
            <a:pPr marL="12700" algn="ctr">
              <a:lnSpc>
                <a:spcPct val="100000"/>
              </a:lnSpc>
              <a:spcBef>
                <a:spcPts val="100"/>
              </a:spcBef>
            </a:pPr>
            <a:r>
              <a:rPr sz="3200" dirty="0">
                <a:solidFill>
                  <a:srgbClr val="000000"/>
                </a:solidFill>
                <a:uFill>
                  <a:solidFill>
                    <a:srgbClr val="000000"/>
                  </a:solidFill>
                </a:uFill>
                <a:latin typeface="Algerian" pitchFamily="82" charset="0"/>
                <a:cs typeface="Times New Roman"/>
              </a:rPr>
              <a:t>Industrial policy </a:t>
            </a:r>
            <a:r>
              <a:rPr sz="3200" spc="-5" dirty="0">
                <a:solidFill>
                  <a:srgbClr val="000000"/>
                </a:solidFill>
                <a:uFill>
                  <a:solidFill>
                    <a:srgbClr val="000000"/>
                  </a:solidFill>
                </a:uFill>
                <a:latin typeface="Algerian" pitchFamily="82" charset="0"/>
                <a:cs typeface="Times New Roman"/>
              </a:rPr>
              <a:t>resolution </a:t>
            </a:r>
            <a:r>
              <a:rPr sz="3200" dirty="0">
                <a:solidFill>
                  <a:srgbClr val="000000"/>
                </a:solidFill>
                <a:uFill>
                  <a:solidFill>
                    <a:srgbClr val="000000"/>
                  </a:solidFill>
                </a:uFill>
                <a:latin typeface="Algerian" pitchFamily="82" charset="0"/>
                <a:cs typeface="Times New Roman"/>
              </a:rPr>
              <a:t>of</a:t>
            </a:r>
            <a:r>
              <a:rPr sz="3200" spc="-150" dirty="0">
                <a:solidFill>
                  <a:srgbClr val="000000"/>
                </a:solidFill>
                <a:uFill>
                  <a:solidFill>
                    <a:srgbClr val="000000"/>
                  </a:solidFill>
                </a:uFill>
                <a:latin typeface="Algerian" pitchFamily="82" charset="0"/>
                <a:cs typeface="Times New Roman"/>
              </a:rPr>
              <a:t> </a:t>
            </a:r>
            <a:r>
              <a:rPr sz="3200" dirty="0">
                <a:solidFill>
                  <a:srgbClr val="000000"/>
                </a:solidFill>
                <a:uFill>
                  <a:solidFill>
                    <a:srgbClr val="000000"/>
                  </a:solidFill>
                </a:uFill>
                <a:latin typeface="Algerian" pitchFamily="82" charset="0"/>
                <a:cs typeface="Times New Roman"/>
              </a:rPr>
              <a:t>1948</a:t>
            </a:r>
            <a:endParaRPr sz="3200" dirty="0">
              <a:latin typeface="Algerian" pitchFamily="82" charset="0"/>
              <a:cs typeface="Times New Roman"/>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atma-Nirbhar-Bharat"/>
          <p:cNvPicPr>
            <a:picLocks noChangeAspect="1" noChangeArrowheads="1"/>
          </p:cNvPicPr>
          <p:nvPr/>
        </p:nvPicPr>
        <p:blipFill>
          <a:blip r:embed="rId2" cstate="print">
            <a:lum bright="70000" contrast="-70000"/>
          </a:blip>
          <a:srcRect/>
          <a:stretch>
            <a:fillRect/>
          </a:stretch>
        </p:blipFill>
        <p:spPr bwMode="auto">
          <a:xfrm>
            <a:off x="-153355" y="0"/>
            <a:ext cx="9297355" cy="6858000"/>
          </a:xfrm>
          <a:prstGeom prst="rect">
            <a:avLst/>
          </a:prstGeom>
          <a:noFill/>
        </p:spPr>
      </p:pic>
      <p:sp>
        <p:nvSpPr>
          <p:cNvPr id="3073" name="Rectangle 1"/>
          <p:cNvSpPr>
            <a:spLocks noChangeArrowheads="1"/>
          </p:cNvSpPr>
          <p:nvPr/>
        </p:nvSpPr>
        <p:spPr bwMode="auto">
          <a:xfrm>
            <a:off x="533400" y="313492"/>
            <a:ext cx="8001000" cy="55707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tabLst/>
            </a:pPr>
            <a:r>
              <a:rPr kumimoji="0" lang="en-US" sz="2800" b="1" i="0" u="none" strike="noStrike" cap="none" normalizeH="0" baseline="0" dirty="0">
                <a:ln>
                  <a:noFill/>
                </a:ln>
                <a:solidFill>
                  <a:srgbClr val="333333"/>
                </a:solidFill>
                <a:effectLst/>
                <a:latin typeface="Algerian" pitchFamily="82" charset="0"/>
                <a:ea typeface="Calibri" pitchFamily="34" charset="0"/>
                <a:cs typeface="Times New Roman" pitchFamily="18" charset="0"/>
              </a:rPr>
              <a:t>Decriminalization of Companies Act defaults</a:t>
            </a:r>
            <a:endParaRPr kumimoji="0" lang="en-US" sz="2800" b="0" i="0" u="none" strike="noStrike" cap="none" normalizeH="0" baseline="0" dirty="0">
              <a:ln>
                <a:noFill/>
              </a:ln>
              <a:solidFill>
                <a:schemeClr val="tx1"/>
              </a:solidFill>
              <a:effectLst/>
              <a:latin typeface="Algerian" pitchFamily="82"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333333"/>
                </a:solidFill>
                <a:effectLst/>
                <a:latin typeface="Arial" pitchFamily="34" charset="0"/>
                <a:ea typeface="Times New Roman" pitchFamily="18" charset="0"/>
                <a:cs typeface="Arial" pitchFamily="34" charset="0"/>
              </a:rPr>
              <a:t> </a:t>
            </a:r>
            <a:endParaRPr kumimoji="0" lang="en-US" sz="24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461963" marR="0" lvl="0" indent="-461963" algn="just" defTabSz="914400" rtl="0" eaLnBrk="0" fontAlgn="base" latinLnBrk="0" hangingPunct="0">
              <a:lnSpc>
                <a:spcPct val="100000"/>
              </a:lnSpc>
              <a:spcBef>
                <a:spcPct val="0"/>
              </a:spcBef>
              <a:spcAft>
                <a:spcPct val="0"/>
              </a:spcAft>
              <a:buClrTx/>
              <a:buSzTx/>
              <a:buFont typeface="Wingdings" pitchFamily="2" charset="2"/>
              <a:buChar char="Ø"/>
              <a:tabLst/>
            </a:pPr>
            <a:r>
              <a:rPr kumimoji="0" lang="en-US" sz="2800" b="0" i="0" u="none" strike="noStrike" cap="none" normalizeH="0" baseline="0" dirty="0" err="1">
                <a:ln>
                  <a:noFill/>
                </a:ln>
                <a:solidFill>
                  <a:srgbClr val="333333"/>
                </a:solidFill>
                <a:effectLst/>
                <a:latin typeface="Times New Roman" pitchFamily="18" charset="0"/>
                <a:ea typeface="Times New Roman" pitchFamily="18" charset="0"/>
                <a:cs typeface="Times New Roman" pitchFamily="18" charset="0"/>
              </a:rPr>
              <a:t>Decriminalisation</a:t>
            </a:r>
            <a:r>
              <a:rPr kumimoji="0" lang="en-US" sz="2800" b="0"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 of Companies Act violations involving minor technical and procedural defaults such as shortcomings in CSR reporting, inadequacies in Board report, filing defaults, delay in holding of AGM. </a:t>
            </a:r>
          </a:p>
          <a:p>
            <a:pPr marL="461963" marR="0" lvl="0" indent="-461963" algn="just" defTabSz="914400" rtl="0" eaLnBrk="0" fontAlgn="base" latinLnBrk="0" hangingPunct="0">
              <a:lnSpc>
                <a:spcPct val="100000"/>
              </a:lnSpc>
              <a:spcBef>
                <a:spcPct val="0"/>
              </a:spcBef>
              <a:spcAft>
                <a:spcPct val="0"/>
              </a:spcAft>
              <a:buClrTx/>
              <a:buSzTx/>
              <a:buFont typeface="Wingdings" pitchFamily="2" charset="2"/>
              <a:buChar char="Ø"/>
              <a:tabLst/>
            </a:pPr>
            <a:r>
              <a:rPr kumimoji="0" lang="en-US" sz="2800" b="0"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The Amendments will de-clog the criminal courts and NCLT. </a:t>
            </a:r>
          </a:p>
          <a:p>
            <a:pPr marL="461963" marR="0" lvl="0" indent="-461963" algn="just" defTabSz="914400" rtl="0" eaLnBrk="0" fontAlgn="base" latinLnBrk="0" hangingPunct="0">
              <a:lnSpc>
                <a:spcPct val="100000"/>
              </a:lnSpc>
              <a:spcBef>
                <a:spcPct val="0"/>
              </a:spcBef>
              <a:spcAft>
                <a:spcPct val="0"/>
              </a:spcAft>
              <a:buClrTx/>
              <a:buSzTx/>
              <a:buFont typeface="Wingdings" pitchFamily="2" charset="2"/>
              <a:buChar char="Ø"/>
              <a:tabLst/>
            </a:pPr>
            <a:r>
              <a:rPr kumimoji="0" lang="en-US" sz="2800" b="0"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7 compoundable offences altogether dropped and 5 to be dealt with under alternative framework.</a:t>
            </a: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atma-Nirbhar-Bharat"/>
          <p:cNvPicPr>
            <a:picLocks noChangeAspect="1" noChangeArrowheads="1"/>
          </p:cNvPicPr>
          <p:nvPr/>
        </p:nvPicPr>
        <p:blipFill>
          <a:blip r:embed="rId2" cstate="print">
            <a:lum bright="70000" contrast="-70000"/>
          </a:blip>
          <a:srcRect/>
          <a:stretch>
            <a:fillRect/>
          </a:stretch>
        </p:blipFill>
        <p:spPr bwMode="auto">
          <a:xfrm>
            <a:off x="-153355" y="0"/>
            <a:ext cx="9297355" cy="6858000"/>
          </a:xfrm>
          <a:prstGeom prst="rect">
            <a:avLst/>
          </a:prstGeom>
          <a:noFill/>
        </p:spPr>
      </p:pic>
      <p:sp>
        <p:nvSpPr>
          <p:cNvPr id="2049" name="Rectangle 1"/>
          <p:cNvSpPr>
            <a:spLocks noChangeArrowheads="1"/>
          </p:cNvSpPr>
          <p:nvPr/>
        </p:nvSpPr>
        <p:spPr bwMode="auto">
          <a:xfrm>
            <a:off x="228600" y="565666"/>
            <a:ext cx="8712344" cy="57554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a:r>
              <a:rPr lang="en-US" sz="3200" b="1" dirty="0">
                <a:latin typeface="Algerian" pitchFamily="82" charset="0"/>
              </a:rPr>
              <a:t>Ease of Doing Business for </a:t>
            </a:r>
            <a:r>
              <a:rPr lang="en-US" sz="3200" b="1" dirty="0" err="1">
                <a:latin typeface="Algerian" pitchFamily="82" charset="0"/>
              </a:rPr>
              <a:t>Corporates</a:t>
            </a:r>
            <a:endParaRPr lang="en-US" sz="3200" dirty="0">
              <a:latin typeface="Algerian" pitchFamily="82" charset="0"/>
            </a:endParaRPr>
          </a:p>
          <a:p>
            <a:pPr marL="461963" marR="0" lvl="0" indent="-461963" algn="l" defTabSz="914400" rtl="0" eaLnBrk="0" fontAlgn="base" latinLnBrk="0" hangingPunct="0">
              <a:lnSpc>
                <a:spcPct val="100000"/>
              </a:lnSpc>
              <a:spcBef>
                <a:spcPct val="0"/>
              </a:spcBef>
              <a:spcAft>
                <a:spcPct val="0"/>
              </a:spcAft>
              <a:buClrTx/>
              <a:buSzTx/>
              <a:buFont typeface="Wingdings" pitchFamily="2" charset="2"/>
              <a:buChar char="Ø"/>
            </a:pPr>
            <a:r>
              <a:rPr kumimoji="0" lang="en-US" sz="2800" b="0"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Direct listing of securities by Indian public companies in permissible foreign jurisdictions.</a:t>
            </a:r>
            <a:endPar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461963" marR="0" lvl="0" indent="-461963" algn="l" defTabSz="914400" rtl="0" eaLnBrk="0" fontAlgn="base" latinLnBrk="0" hangingPunct="0">
              <a:lnSpc>
                <a:spcPct val="100000"/>
              </a:lnSpc>
              <a:spcBef>
                <a:spcPct val="0"/>
              </a:spcBef>
              <a:spcAft>
                <a:spcPct val="0"/>
              </a:spcAft>
              <a:buClrTx/>
              <a:buSzTx/>
              <a:buFont typeface="Wingdings" pitchFamily="2" charset="2"/>
              <a:buChar char="Ø"/>
            </a:pPr>
            <a:r>
              <a:rPr kumimoji="0" lang="en-US" sz="2800" b="0"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Private companies which list NCDs on stock exchanges not to be regarded as listed companies.</a:t>
            </a:r>
            <a:endPar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461963" marR="0" lvl="0" indent="-461963" algn="l" defTabSz="914400" rtl="0" eaLnBrk="0" fontAlgn="base" latinLnBrk="0" hangingPunct="0">
              <a:lnSpc>
                <a:spcPct val="100000"/>
              </a:lnSpc>
              <a:spcBef>
                <a:spcPct val="0"/>
              </a:spcBef>
              <a:spcAft>
                <a:spcPct val="0"/>
              </a:spcAft>
              <a:buClrTx/>
              <a:buSzTx/>
              <a:buFont typeface="Wingdings" pitchFamily="2" charset="2"/>
              <a:buChar char="Ø"/>
            </a:pPr>
            <a:r>
              <a:rPr kumimoji="0" lang="en-US" sz="2800" b="0"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Including the provisions of Part IXA (Producer Companies) of Companies Act, 1956 in Companies Act, 2013.</a:t>
            </a:r>
            <a:endPar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461963" marR="0" lvl="0" indent="-461963" algn="l" defTabSz="914400" rtl="0" eaLnBrk="0" fontAlgn="base" latinLnBrk="0" hangingPunct="0">
              <a:lnSpc>
                <a:spcPct val="100000"/>
              </a:lnSpc>
              <a:spcBef>
                <a:spcPct val="0"/>
              </a:spcBef>
              <a:spcAft>
                <a:spcPct val="0"/>
              </a:spcAft>
              <a:buClrTx/>
              <a:buSzTx/>
              <a:buFont typeface="Wingdings" pitchFamily="2" charset="2"/>
              <a:buChar char="Ø"/>
            </a:pPr>
            <a:r>
              <a:rPr kumimoji="0" lang="en-US" sz="2800" b="0"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Power to create additional/ specialized benches for NCLAT</a:t>
            </a:r>
            <a:endPar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461963" marR="0" lvl="0" indent="-461963" algn="l" defTabSz="914400" rtl="0" eaLnBrk="0" fontAlgn="base" latinLnBrk="0" hangingPunct="0">
              <a:lnSpc>
                <a:spcPct val="100000"/>
              </a:lnSpc>
              <a:spcBef>
                <a:spcPct val="0"/>
              </a:spcBef>
              <a:spcAft>
                <a:spcPct val="0"/>
              </a:spcAft>
              <a:buClrTx/>
              <a:buSzTx/>
              <a:buFont typeface="Wingdings" pitchFamily="2" charset="2"/>
              <a:buChar char="Ø"/>
            </a:pPr>
            <a:r>
              <a:rPr kumimoji="0" lang="en-US" sz="2800" b="0"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Lower penalties for all defaults for Small Companies, One-person Companies, Producer Companies &amp; Start Ups.</a:t>
            </a: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atma-Nirbhar-Bharat"/>
          <p:cNvPicPr>
            <a:picLocks noChangeAspect="1" noChangeArrowheads="1"/>
          </p:cNvPicPr>
          <p:nvPr/>
        </p:nvPicPr>
        <p:blipFill>
          <a:blip r:embed="rId2" cstate="print">
            <a:lum bright="70000" contrast="-70000"/>
          </a:blip>
          <a:srcRect/>
          <a:stretch>
            <a:fillRect/>
          </a:stretch>
        </p:blipFill>
        <p:spPr bwMode="auto">
          <a:xfrm>
            <a:off x="-153355" y="0"/>
            <a:ext cx="9297355" cy="6858000"/>
          </a:xfrm>
          <a:prstGeom prst="rect">
            <a:avLst/>
          </a:prstGeom>
          <a:noFill/>
        </p:spPr>
      </p:pic>
      <p:sp>
        <p:nvSpPr>
          <p:cNvPr id="1025" name="Rectangle 1"/>
          <p:cNvSpPr>
            <a:spLocks noChangeArrowheads="1"/>
          </p:cNvSpPr>
          <p:nvPr/>
        </p:nvSpPr>
        <p:spPr bwMode="auto">
          <a:xfrm>
            <a:off x="228600" y="444044"/>
            <a:ext cx="8610600" cy="58785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tabLst>
                <a:tab pos="914400" algn="l"/>
              </a:tabLst>
            </a:pPr>
            <a:r>
              <a:rPr kumimoji="0" lang="en-US" sz="3200" b="1" i="0" u="none" strike="noStrike" cap="none" normalizeH="0" baseline="0" dirty="0">
                <a:ln>
                  <a:noFill/>
                </a:ln>
                <a:solidFill>
                  <a:srgbClr val="333333"/>
                </a:solidFill>
                <a:effectLst/>
                <a:latin typeface="Algerian" pitchFamily="82" charset="0"/>
                <a:ea typeface="Calibri" pitchFamily="34" charset="0"/>
                <a:cs typeface="Times New Roman" pitchFamily="18" charset="0"/>
              </a:rPr>
              <a:t>Public Sector Enterprise Policy for a New, Self-reliant India</a:t>
            </a:r>
            <a:endParaRPr kumimoji="0" lang="en-US" sz="3200" b="0" i="0" u="none" strike="noStrike" cap="none" normalizeH="0" baseline="0" dirty="0">
              <a:ln>
                <a:noFill/>
              </a:ln>
              <a:solidFill>
                <a:schemeClr val="tx1"/>
              </a:solidFill>
              <a:effectLst/>
              <a:latin typeface="Algerian" pitchFamily="82" charset="0"/>
              <a:cs typeface="Arial" pitchFamily="34" charset="0"/>
            </a:endParaRPr>
          </a:p>
          <a:p>
            <a:pPr marL="457200" marR="0" lvl="0" indent="-457200" algn="just" defTabSz="914400" rtl="0" eaLnBrk="0" fontAlgn="base" latinLnBrk="0" hangingPunct="0">
              <a:lnSpc>
                <a:spcPct val="100000"/>
              </a:lnSpc>
              <a:spcBef>
                <a:spcPct val="0"/>
              </a:spcBef>
              <a:spcAft>
                <a:spcPct val="0"/>
              </a:spcAft>
              <a:buClrTx/>
              <a:buSzTx/>
              <a:buFont typeface="Wingdings" pitchFamily="2" charset="2"/>
              <a:buChar char="Ø"/>
              <a:tabLst>
                <a:tab pos="914400" algn="l"/>
              </a:tabLst>
            </a:pPr>
            <a:r>
              <a:rPr kumimoji="0" lang="en-US" sz="2800" b="0"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List of strategic sectors requiring presence of PSEs in public interest will be notified</a:t>
            </a:r>
            <a:endParaRPr kumimoji="0" lang="en-US" sz="28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R="0" lvl="1" indent="-457200" algn="just" defTabSz="914400" rtl="0" eaLnBrk="0" fontAlgn="base" latinLnBrk="0" hangingPunct="0">
              <a:lnSpc>
                <a:spcPct val="100000"/>
              </a:lnSpc>
              <a:spcBef>
                <a:spcPct val="0"/>
              </a:spcBef>
              <a:spcAft>
                <a:spcPct val="0"/>
              </a:spcAft>
              <a:buClrTx/>
              <a:buSzTx/>
              <a:buFont typeface="Wingdings" pitchFamily="2" charset="2"/>
              <a:buChar char="Ø"/>
            </a:pPr>
            <a:r>
              <a:rPr kumimoji="0" lang="en-US" sz="2800" b="0"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In strategic sectors,</a:t>
            </a:r>
            <a:r>
              <a:rPr kumimoji="0" lang="en-US" sz="2800" b="0" i="0" u="none" strike="noStrike" cap="none" normalizeH="0" baseline="0" dirty="0">
                <a:ln>
                  <a:noFill/>
                </a:ln>
                <a:solidFill>
                  <a:srgbClr val="333333"/>
                </a:solidFill>
                <a:effectLst/>
                <a:latin typeface="Calibri"/>
                <a:ea typeface="Times New Roman" pitchFamily="18" charset="0"/>
                <a:cs typeface="Times New Roman" pitchFamily="18" charset="0"/>
              </a:rPr>
              <a:t> </a:t>
            </a:r>
            <a:r>
              <a:rPr kumimoji="0" lang="en-US" sz="2800" b="1"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at least one enterprise will remain in the public sector but private sector will also be allowed</a:t>
            </a:r>
            <a:endParaRPr kumimoji="0" lang="en-US" sz="28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R="0" lvl="1" indent="-457200" algn="just" defTabSz="914400" rtl="0" eaLnBrk="0" fontAlgn="base" latinLnBrk="0" hangingPunct="0">
              <a:lnSpc>
                <a:spcPct val="100000"/>
              </a:lnSpc>
              <a:spcBef>
                <a:spcPct val="0"/>
              </a:spcBef>
              <a:spcAft>
                <a:spcPct val="0"/>
              </a:spcAft>
              <a:buClrTx/>
              <a:buSzTx/>
              <a:buFont typeface="Wingdings" pitchFamily="2" charset="2"/>
              <a:buChar char="Ø"/>
            </a:pPr>
            <a:r>
              <a:rPr kumimoji="0" lang="en-US" sz="2800" b="0"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In other sectors,</a:t>
            </a:r>
            <a:r>
              <a:rPr kumimoji="0" lang="en-US" sz="2800" b="0" i="0" u="none" strike="noStrike" cap="none" normalizeH="0" baseline="0" dirty="0">
                <a:ln>
                  <a:noFill/>
                </a:ln>
                <a:solidFill>
                  <a:srgbClr val="333333"/>
                </a:solidFill>
                <a:effectLst/>
                <a:latin typeface="Calibri"/>
                <a:ea typeface="Times New Roman" pitchFamily="18" charset="0"/>
                <a:cs typeface="Times New Roman" pitchFamily="18" charset="0"/>
              </a:rPr>
              <a:t> </a:t>
            </a:r>
            <a:r>
              <a:rPr kumimoji="0" lang="en-US" sz="2800" b="1"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PSEs will be privatized</a:t>
            </a:r>
            <a:r>
              <a:rPr kumimoji="0" lang="en-US" sz="2800" b="0" i="0" u="none" strike="noStrike" cap="none" normalizeH="0" baseline="0" dirty="0">
                <a:ln>
                  <a:noFill/>
                </a:ln>
                <a:solidFill>
                  <a:srgbClr val="333333"/>
                </a:solidFill>
                <a:effectLst/>
                <a:latin typeface="Calibri"/>
                <a:ea typeface="Times New Roman" pitchFamily="18" charset="0"/>
                <a:cs typeface="Times New Roman" pitchFamily="18" charset="0"/>
              </a:rPr>
              <a:t> </a:t>
            </a:r>
            <a:r>
              <a:rPr kumimoji="0" lang="en-US" sz="2800" b="0"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(timing to be based on feasibility etc.)</a:t>
            </a:r>
            <a:endParaRPr kumimoji="0" lang="en-US" sz="28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R="0" lvl="1" indent="-457200" algn="just" defTabSz="914400" rtl="0" eaLnBrk="0" fontAlgn="base" latinLnBrk="0" hangingPunct="0">
              <a:lnSpc>
                <a:spcPct val="100000"/>
              </a:lnSpc>
              <a:spcBef>
                <a:spcPct val="0"/>
              </a:spcBef>
              <a:spcAft>
                <a:spcPct val="0"/>
              </a:spcAft>
              <a:buClrTx/>
              <a:buSzTx/>
              <a:buFont typeface="Wingdings" pitchFamily="2" charset="2"/>
              <a:buChar char="Ø"/>
            </a:pPr>
            <a:r>
              <a:rPr kumimoji="0" lang="en-US" sz="2800" b="0"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To </a:t>
            </a:r>
            <a:r>
              <a:rPr kumimoji="0" lang="en-US" sz="2800" b="0" i="0" u="none" strike="noStrike" cap="none" normalizeH="0" baseline="0" dirty="0" err="1">
                <a:ln>
                  <a:noFill/>
                </a:ln>
                <a:solidFill>
                  <a:srgbClr val="333333"/>
                </a:solidFill>
                <a:effectLst/>
                <a:latin typeface="Times New Roman" pitchFamily="18" charset="0"/>
                <a:ea typeface="Times New Roman" pitchFamily="18" charset="0"/>
                <a:cs typeface="Times New Roman" pitchFamily="18" charset="0"/>
              </a:rPr>
              <a:t>minimise</a:t>
            </a:r>
            <a:r>
              <a:rPr kumimoji="0" lang="en-US" sz="2800" b="0"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 wasteful administrative costs,</a:t>
            </a:r>
            <a:r>
              <a:rPr kumimoji="0" lang="en-US" sz="2800" b="0" i="0" u="none" strike="noStrike" cap="none" normalizeH="0" baseline="0" dirty="0">
                <a:ln>
                  <a:noFill/>
                </a:ln>
                <a:solidFill>
                  <a:srgbClr val="333333"/>
                </a:solidFill>
                <a:effectLst/>
                <a:latin typeface="Calibri"/>
                <a:ea typeface="Times New Roman" pitchFamily="18" charset="0"/>
                <a:cs typeface="Times New Roman" pitchFamily="18" charset="0"/>
              </a:rPr>
              <a:t> </a:t>
            </a:r>
            <a:r>
              <a:rPr kumimoji="0" lang="en-US" sz="2800" b="1"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number of enterprises in strategic sectors will ordinarily be only one to four; others will be </a:t>
            </a:r>
            <a:r>
              <a:rPr kumimoji="0" lang="en-US" sz="2800" b="1" i="0" u="none" strike="noStrike" cap="none" normalizeH="0" baseline="0" dirty="0" err="1">
                <a:ln>
                  <a:noFill/>
                </a:ln>
                <a:solidFill>
                  <a:srgbClr val="333333"/>
                </a:solidFill>
                <a:effectLst/>
                <a:latin typeface="Times New Roman" pitchFamily="18" charset="0"/>
                <a:ea typeface="Times New Roman" pitchFamily="18" charset="0"/>
                <a:cs typeface="Times New Roman" pitchFamily="18" charset="0"/>
              </a:rPr>
              <a:t>privatised</a:t>
            </a:r>
            <a:r>
              <a:rPr kumimoji="0" lang="en-US" sz="2800" b="1"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 merged/ brought under holding companies</a:t>
            </a:r>
            <a:r>
              <a:rPr kumimoji="0" lang="en-US" sz="2800" b="0" i="0" u="none" strike="noStrike" cap="none" normalizeH="0" baseline="0" dirty="0">
                <a:ln>
                  <a:noFill/>
                </a:ln>
                <a:solidFill>
                  <a:srgbClr val="333333"/>
                </a:solidFill>
                <a:effectLst/>
                <a:latin typeface="Arial" pitchFamily="34" charset="0"/>
                <a:ea typeface="Times New Roman" pitchFamily="18" charset="0"/>
                <a:cs typeface="Arial" pitchFamily="34" charset="0"/>
              </a:rPr>
              <a:t> </a:t>
            </a:r>
            <a:endParaRPr kumimoji="0" lang="en-US" sz="2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atma-Nirbhar-Bharat"/>
          <p:cNvPicPr>
            <a:picLocks noChangeAspect="1" noChangeArrowheads="1"/>
          </p:cNvPicPr>
          <p:nvPr/>
        </p:nvPicPr>
        <p:blipFill>
          <a:blip r:embed="rId2" cstate="print">
            <a:lum bright="70000" contrast="-70000"/>
          </a:blip>
          <a:srcRect/>
          <a:stretch>
            <a:fillRect/>
          </a:stretch>
        </p:blipFill>
        <p:spPr bwMode="auto">
          <a:xfrm>
            <a:off x="-153355" y="0"/>
            <a:ext cx="9297355" cy="6858000"/>
          </a:xfrm>
          <a:prstGeom prst="rect">
            <a:avLst/>
          </a:prstGeom>
          <a:noFill/>
        </p:spPr>
      </p:pic>
      <p:sp>
        <p:nvSpPr>
          <p:cNvPr id="24577" name="Rectangle 1"/>
          <p:cNvSpPr>
            <a:spLocks noChangeArrowheads="1"/>
          </p:cNvSpPr>
          <p:nvPr/>
        </p:nvSpPr>
        <p:spPr bwMode="auto">
          <a:xfrm>
            <a:off x="609600" y="61630"/>
            <a:ext cx="7924800" cy="66171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ctr" defTabSz="914400" rtl="0" eaLnBrk="1" fontAlgn="base" latinLnBrk="0" hangingPunct="1">
              <a:lnSpc>
                <a:spcPct val="100000"/>
              </a:lnSpc>
              <a:spcBef>
                <a:spcPct val="0"/>
              </a:spcBef>
              <a:spcAft>
                <a:spcPct val="0"/>
              </a:spcAft>
              <a:buClrTx/>
              <a:buSzTx/>
              <a:tabLst/>
            </a:pPr>
            <a:r>
              <a:rPr kumimoji="0" lang="en-US" sz="2400" b="1" i="0" u="none" strike="noStrike" cap="none" normalizeH="0" baseline="0" dirty="0">
                <a:ln>
                  <a:noFill/>
                </a:ln>
                <a:solidFill>
                  <a:srgbClr val="000000"/>
                </a:solidFill>
                <a:effectLst/>
                <a:latin typeface="AR JULIAN" pitchFamily="2" charset="0"/>
                <a:ea typeface="Calibri" pitchFamily="34" charset="0"/>
                <a:cs typeface="Times-Roman" charset="0"/>
              </a:rPr>
              <a:t> </a:t>
            </a:r>
            <a:r>
              <a:rPr kumimoji="0" lang="en-US" sz="3200" b="1" i="0" u="none" strike="noStrike" cap="none" normalizeH="0" baseline="0" dirty="0">
                <a:ln>
                  <a:noFill/>
                </a:ln>
                <a:solidFill>
                  <a:srgbClr val="000000"/>
                </a:solidFill>
                <a:effectLst/>
                <a:latin typeface="Algerian" pitchFamily="82" charset="0"/>
                <a:ea typeface="Calibri" pitchFamily="34" charset="0"/>
                <a:cs typeface="Times-Roman" charset="0"/>
              </a:rPr>
              <a:t>12 POTENTIAL</a:t>
            </a:r>
            <a:r>
              <a:rPr kumimoji="0" lang="en-US" sz="3200" b="1" i="0" u="none" strike="noStrike" cap="none" normalizeH="0" dirty="0">
                <a:ln>
                  <a:noFill/>
                </a:ln>
                <a:solidFill>
                  <a:srgbClr val="000000"/>
                </a:solidFill>
                <a:effectLst/>
                <a:latin typeface="Algerian" pitchFamily="82" charset="0"/>
                <a:ea typeface="Calibri" pitchFamily="34" charset="0"/>
                <a:cs typeface="Times-Roman" charset="0"/>
              </a:rPr>
              <a:t> </a:t>
            </a:r>
            <a:r>
              <a:rPr kumimoji="0" lang="en-US" sz="3200" b="1" i="0" u="none" strike="noStrike" cap="none" normalizeH="0" baseline="0" dirty="0">
                <a:ln>
                  <a:noFill/>
                </a:ln>
                <a:solidFill>
                  <a:srgbClr val="000000"/>
                </a:solidFill>
                <a:effectLst/>
                <a:latin typeface="Algerian" pitchFamily="82" charset="0"/>
                <a:ea typeface="Calibri" pitchFamily="34" charset="0"/>
                <a:cs typeface="Times-Roman" charset="0"/>
              </a:rPr>
              <a:t>sectors </a:t>
            </a:r>
          </a:p>
          <a:p>
            <a:pPr marL="457200" marR="0" lvl="0" indent="-457200" algn="just" defTabSz="914400" rtl="0" eaLnBrk="1" fontAlgn="base" latinLnBrk="0" hangingPunct="1">
              <a:lnSpc>
                <a:spcPct val="100000"/>
              </a:lnSpc>
              <a:spcBef>
                <a:spcPct val="0"/>
              </a:spcBef>
              <a:spcAft>
                <a:spcPct val="0"/>
              </a:spcAft>
              <a:buClrTx/>
              <a:buSzTx/>
              <a:buFont typeface="+mj-lt"/>
              <a:buAutoNum type="arabicPeriod"/>
              <a:tabLst/>
            </a:pPr>
            <a:r>
              <a:rPr kumimoji="0" lang="en-US" sz="2800" b="1" i="0" u="none" strike="noStrike" cap="none" normalizeH="0" baseline="0" dirty="0">
                <a:ln>
                  <a:noFill/>
                </a:ln>
                <a:solidFill>
                  <a:srgbClr val="000000"/>
                </a:solidFill>
                <a:effectLst/>
                <a:latin typeface="AR JULIAN" pitchFamily="2" charset="0"/>
                <a:ea typeface="Calibri" pitchFamily="34" charset="0"/>
                <a:cs typeface="Times-Roman" charset="0"/>
              </a:rPr>
              <a:t>Auto components</a:t>
            </a:r>
          </a:p>
          <a:p>
            <a:pPr marL="457200" marR="0" lvl="0" indent="-457200" algn="just" defTabSz="914400" rtl="0" eaLnBrk="1" fontAlgn="base" latinLnBrk="0" hangingPunct="1">
              <a:lnSpc>
                <a:spcPct val="100000"/>
              </a:lnSpc>
              <a:spcBef>
                <a:spcPct val="0"/>
              </a:spcBef>
              <a:spcAft>
                <a:spcPct val="0"/>
              </a:spcAft>
              <a:buClrTx/>
              <a:buSzTx/>
              <a:buFont typeface="+mj-lt"/>
              <a:buAutoNum type="arabicPeriod"/>
              <a:tabLst/>
            </a:pPr>
            <a:r>
              <a:rPr kumimoji="0" lang="en-US" sz="2800" b="1" i="0" u="none" strike="noStrike" cap="none" normalizeH="0" baseline="0" dirty="0">
                <a:ln>
                  <a:noFill/>
                </a:ln>
                <a:solidFill>
                  <a:srgbClr val="000000"/>
                </a:solidFill>
                <a:effectLst/>
                <a:latin typeface="AR JULIAN" pitchFamily="2" charset="0"/>
                <a:ea typeface="Calibri" pitchFamily="34" charset="0"/>
                <a:cs typeface="Times-Roman" charset="0"/>
              </a:rPr>
              <a:t>Textiles </a:t>
            </a:r>
          </a:p>
          <a:p>
            <a:pPr marL="457200" marR="0" lvl="0" indent="-457200" algn="just" defTabSz="914400" rtl="0" eaLnBrk="1" fontAlgn="base" latinLnBrk="0" hangingPunct="1">
              <a:lnSpc>
                <a:spcPct val="100000"/>
              </a:lnSpc>
              <a:spcBef>
                <a:spcPct val="0"/>
              </a:spcBef>
              <a:spcAft>
                <a:spcPct val="0"/>
              </a:spcAft>
              <a:buClrTx/>
              <a:buSzTx/>
              <a:buFont typeface="+mj-lt"/>
              <a:buAutoNum type="arabicPeriod"/>
              <a:tabLst/>
            </a:pPr>
            <a:r>
              <a:rPr kumimoji="0" lang="en-US" sz="2800" b="1" i="0" u="none" strike="noStrike" cap="none" normalizeH="0" baseline="0" dirty="0">
                <a:ln>
                  <a:noFill/>
                </a:ln>
                <a:solidFill>
                  <a:srgbClr val="000000"/>
                </a:solidFill>
                <a:effectLst/>
                <a:latin typeface="AR JULIAN" pitchFamily="2" charset="0"/>
                <a:ea typeface="Calibri" pitchFamily="34" charset="0"/>
                <a:cs typeface="Times-Roman" charset="0"/>
              </a:rPr>
              <a:t>Industrial machinery and furniture</a:t>
            </a:r>
          </a:p>
          <a:p>
            <a:pPr marL="457200" marR="0" lvl="0" indent="-457200" algn="just" defTabSz="914400" rtl="0" eaLnBrk="1" fontAlgn="base" latinLnBrk="0" hangingPunct="1">
              <a:lnSpc>
                <a:spcPct val="100000"/>
              </a:lnSpc>
              <a:spcBef>
                <a:spcPct val="0"/>
              </a:spcBef>
              <a:spcAft>
                <a:spcPct val="0"/>
              </a:spcAft>
              <a:buClrTx/>
              <a:buSzTx/>
              <a:buFont typeface="+mj-lt"/>
              <a:buAutoNum type="arabicPeriod"/>
              <a:tabLst/>
            </a:pPr>
            <a:r>
              <a:rPr kumimoji="0" lang="en-US" sz="2800" b="1" i="0" u="none" strike="noStrike" cap="none" normalizeH="0" baseline="0" dirty="0">
                <a:ln>
                  <a:noFill/>
                </a:ln>
                <a:solidFill>
                  <a:srgbClr val="000000"/>
                </a:solidFill>
                <a:effectLst/>
                <a:latin typeface="AR JULIAN" pitchFamily="2" charset="0"/>
                <a:ea typeface="Calibri" pitchFamily="34" charset="0"/>
                <a:cs typeface="Times-Roman" charset="0"/>
              </a:rPr>
              <a:t>Food processing</a:t>
            </a:r>
          </a:p>
          <a:p>
            <a:pPr marL="457200" marR="0" lvl="0" indent="-457200" algn="just" defTabSz="914400" rtl="0" eaLnBrk="1" fontAlgn="base" latinLnBrk="0" hangingPunct="1">
              <a:lnSpc>
                <a:spcPct val="100000"/>
              </a:lnSpc>
              <a:spcBef>
                <a:spcPct val="0"/>
              </a:spcBef>
              <a:spcAft>
                <a:spcPct val="0"/>
              </a:spcAft>
              <a:buClrTx/>
              <a:buSzTx/>
              <a:buFont typeface="+mj-lt"/>
              <a:buAutoNum type="arabicPeriod"/>
              <a:tabLst/>
            </a:pPr>
            <a:r>
              <a:rPr kumimoji="0" lang="en-US" sz="2800" b="1" i="0" u="none" strike="noStrike" cap="none" normalizeH="0" baseline="0" dirty="0">
                <a:ln>
                  <a:noFill/>
                </a:ln>
                <a:solidFill>
                  <a:srgbClr val="000000"/>
                </a:solidFill>
                <a:effectLst/>
                <a:latin typeface="AR JULIAN" pitchFamily="2" charset="0"/>
                <a:ea typeface="Calibri" pitchFamily="34" charset="0"/>
                <a:cs typeface="Times-Roman" charset="0"/>
              </a:rPr>
              <a:t>Organic farming</a:t>
            </a:r>
          </a:p>
          <a:p>
            <a:pPr marL="457200" marR="0" lvl="0" indent="-457200" algn="just" defTabSz="914400" rtl="0" eaLnBrk="1" fontAlgn="base" latinLnBrk="0" hangingPunct="1">
              <a:lnSpc>
                <a:spcPct val="100000"/>
              </a:lnSpc>
              <a:spcBef>
                <a:spcPct val="0"/>
              </a:spcBef>
              <a:spcAft>
                <a:spcPct val="0"/>
              </a:spcAft>
              <a:buClrTx/>
              <a:buSzTx/>
              <a:buFont typeface="+mj-lt"/>
              <a:buAutoNum type="arabicPeriod"/>
              <a:tabLst/>
            </a:pPr>
            <a:r>
              <a:rPr kumimoji="0" lang="en-US" sz="2800" b="1" i="0" u="none" strike="noStrike" cap="none" normalizeH="0" baseline="0" dirty="0">
                <a:ln>
                  <a:noFill/>
                </a:ln>
                <a:solidFill>
                  <a:srgbClr val="000000"/>
                </a:solidFill>
                <a:effectLst/>
                <a:latin typeface="AR JULIAN" pitchFamily="2" charset="0"/>
                <a:ea typeface="Calibri" pitchFamily="34" charset="0"/>
                <a:cs typeface="Times-Roman" charset="0"/>
              </a:rPr>
              <a:t>Iron, aluminum and copper</a:t>
            </a:r>
          </a:p>
          <a:p>
            <a:pPr marL="457200" marR="0" lvl="0" indent="-457200" algn="just" defTabSz="914400" rtl="0" eaLnBrk="1" fontAlgn="base" latinLnBrk="0" hangingPunct="1">
              <a:lnSpc>
                <a:spcPct val="100000"/>
              </a:lnSpc>
              <a:spcBef>
                <a:spcPct val="0"/>
              </a:spcBef>
              <a:spcAft>
                <a:spcPct val="0"/>
              </a:spcAft>
              <a:buClrTx/>
              <a:buSzTx/>
              <a:buFont typeface="+mj-lt"/>
              <a:buAutoNum type="arabicPeriod"/>
              <a:tabLst/>
            </a:pPr>
            <a:r>
              <a:rPr lang="en-US" sz="2800" b="1" dirty="0">
                <a:solidFill>
                  <a:srgbClr val="000000"/>
                </a:solidFill>
                <a:latin typeface="AR JULIAN" pitchFamily="2" charset="0"/>
                <a:ea typeface="Calibri" pitchFamily="34" charset="0"/>
                <a:cs typeface="Times-Roman" charset="0"/>
              </a:rPr>
              <a:t>A</a:t>
            </a:r>
            <a:r>
              <a:rPr kumimoji="0" lang="en-US" sz="2800" b="1" i="0" u="none" strike="noStrike" cap="none" normalizeH="0" baseline="0" dirty="0">
                <a:ln>
                  <a:noFill/>
                </a:ln>
                <a:solidFill>
                  <a:srgbClr val="000000"/>
                </a:solidFill>
                <a:effectLst/>
                <a:latin typeface="AR JULIAN" pitchFamily="2" charset="0"/>
                <a:ea typeface="Calibri" pitchFamily="34" charset="0"/>
                <a:cs typeface="Times-Roman" charset="0"/>
              </a:rPr>
              <a:t>gro – chemicals</a:t>
            </a:r>
          </a:p>
          <a:p>
            <a:pPr marL="457200" marR="0" lvl="0" indent="-457200" algn="just" defTabSz="914400" rtl="0" eaLnBrk="1" fontAlgn="base" latinLnBrk="0" hangingPunct="1">
              <a:lnSpc>
                <a:spcPct val="100000"/>
              </a:lnSpc>
              <a:spcBef>
                <a:spcPct val="0"/>
              </a:spcBef>
              <a:spcAft>
                <a:spcPct val="0"/>
              </a:spcAft>
              <a:buClrTx/>
              <a:buSzTx/>
              <a:buFont typeface="+mj-lt"/>
              <a:buAutoNum type="arabicPeriod"/>
              <a:tabLst/>
            </a:pPr>
            <a:r>
              <a:rPr kumimoji="0" lang="en-US" sz="2800" b="1" i="0" u="none" strike="noStrike" cap="none" normalizeH="0" baseline="0" dirty="0">
                <a:ln>
                  <a:noFill/>
                </a:ln>
                <a:solidFill>
                  <a:srgbClr val="000000"/>
                </a:solidFill>
                <a:effectLst/>
                <a:latin typeface="AR JULIAN" pitchFamily="2" charset="0"/>
                <a:ea typeface="Calibri" pitchFamily="34" charset="0"/>
                <a:cs typeface="Times-Roman" charset="0"/>
              </a:rPr>
              <a:t>Electronics</a:t>
            </a:r>
          </a:p>
          <a:p>
            <a:pPr marL="457200" marR="0" lvl="0" indent="-457200" algn="just" defTabSz="914400" rtl="0" eaLnBrk="1" fontAlgn="base" latinLnBrk="0" hangingPunct="1">
              <a:lnSpc>
                <a:spcPct val="100000"/>
              </a:lnSpc>
              <a:spcBef>
                <a:spcPct val="0"/>
              </a:spcBef>
              <a:spcAft>
                <a:spcPct val="0"/>
              </a:spcAft>
              <a:buClrTx/>
              <a:buSzTx/>
              <a:buFont typeface="+mj-lt"/>
              <a:buAutoNum type="arabicPeriod"/>
              <a:tabLst/>
            </a:pPr>
            <a:r>
              <a:rPr lang="en-US" sz="2800" b="1" dirty="0">
                <a:solidFill>
                  <a:srgbClr val="000000"/>
                </a:solidFill>
                <a:latin typeface="AR JULIAN" pitchFamily="2" charset="0"/>
                <a:ea typeface="Calibri" pitchFamily="34" charset="0"/>
                <a:cs typeface="Times-Roman" charset="0"/>
              </a:rPr>
              <a:t>L</a:t>
            </a:r>
            <a:r>
              <a:rPr kumimoji="0" lang="en-US" sz="2800" b="1" i="0" u="none" strike="noStrike" cap="none" normalizeH="0" baseline="0" dirty="0">
                <a:ln>
                  <a:noFill/>
                </a:ln>
                <a:solidFill>
                  <a:srgbClr val="000000"/>
                </a:solidFill>
                <a:effectLst/>
                <a:latin typeface="AR JULIAN" pitchFamily="2" charset="0"/>
                <a:ea typeface="Calibri" pitchFamily="34" charset="0"/>
                <a:cs typeface="Times-Roman" charset="0"/>
              </a:rPr>
              <a:t>eather and shoes</a:t>
            </a:r>
          </a:p>
          <a:p>
            <a:pPr marL="457200" marR="0" lvl="0" indent="-457200" algn="just" defTabSz="914400" rtl="0" eaLnBrk="1" fontAlgn="base" latinLnBrk="0" hangingPunct="1">
              <a:lnSpc>
                <a:spcPct val="100000"/>
              </a:lnSpc>
              <a:spcBef>
                <a:spcPct val="0"/>
              </a:spcBef>
              <a:spcAft>
                <a:spcPct val="0"/>
              </a:spcAft>
              <a:buClrTx/>
              <a:buSzTx/>
              <a:buFont typeface="+mj-lt"/>
              <a:buAutoNum type="arabicPeriod"/>
              <a:tabLst/>
            </a:pPr>
            <a:r>
              <a:rPr lang="en-US" sz="2800" b="1" dirty="0">
                <a:solidFill>
                  <a:srgbClr val="000000"/>
                </a:solidFill>
                <a:latin typeface="AR JULIAN" pitchFamily="2" charset="0"/>
                <a:ea typeface="Calibri" pitchFamily="34" charset="0"/>
                <a:cs typeface="Times-Roman" charset="0"/>
              </a:rPr>
              <a:t>Pharmaceuticals  </a:t>
            </a:r>
            <a:endParaRPr kumimoji="0" lang="en-US" sz="2800" b="1" i="0" u="none" strike="noStrike" cap="none" normalizeH="0" baseline="0" dirty="0">
              <a:ln>
                <a:noFill/>
              </a:ln>
              <a:solidFill>
                <a:srgbClr val="000000"/>
              </a:solidFill>
              <a:effectLst/>
              <a:latin typeface="AR JULIAN" pitchFamily="2" charset="0"/>
              <a:ea typeface="Calibri" pitchFamily="34" charset="0"/>
              <a:cs typeface="Times-Roman" charset="0"/>
            </a:endParaRPr>
          </a:p>
          <a:p>
            <a:pPr marL="457200" lvl="0" indent="-457200" algn="just" fontAlgn="base">
              <a:spcBef>
                <a:spcPct val="0"/>
              </a:spcBef>
              <a:spcAft>
                <a:spcPct val="0"/>
              </a:spcAft>
              <a:buFont typeface="+mj-lt"/>
              <a:buAutoNum type="arabicPeriod"/>
            </a:pPr>
            <a:r>
              <a:rPr lang="en-US" sz="2800" b="1" dirty="0">
                <a:solidFill>
                  <a:srgbClr val="000000"/>
                </a:solidFill>
                <a:latin typeface="AR JULIAN" pitchFamily="2" charset="0"/>
                <a:ea typeface="Calibri" pitchFamily="34" charset="0"/>
                <a:cs typeface="Times-Roman" charset="0"/>
              </a:rPr>
              <a:t>Mask S</a:t>
            </a:r>
            <a:r>
              <a:rPr kumimoji="0" lang="en-US" sz="2800" b="1" i="0" u="none" strike="noStrike" cap="none" normalizeH="0" baseline="0" dirty="0">
                <a:ln>
                  <a:noFill/>
                </a:ln>
                <a:solidFill>
                  <a:srgbClr val="000000"/>
                </a:solidFill>
                <a:effectLst/>
                <a:latin typeface="AR JULIAN" pitchFamily="2" charset="0"/>
                <a:ea typeface="Calibri" pitchFamily="34" charset="0"/>
                <a:cs typeface="Times-Roman" charset="0"/>
              </a:rPr>
              <a:t>anitizers</a:t>
            </a:r>
          </a:p>
          <a:p>
            <a:pPr marL="457200" marR="0" lvl="0" indent="-457200" algn="just" defTabSz="914400" rtl="0" eaLnBrk="1" fontAlgn="base" latinLnBrk="0" hangingPunct="1">
              <a:lnSpc>
                <a:spcPct val="100000"/>
              </a:lnSpc>
              <a:spcBef>
                <a:spcPct val="0"/>
              </a:spcBef>
              <a:spcAft>
                <a:spcPct val="0"/>
              </a:spcAft>
              <a:buClrTx/>
              <a:buSzTx/>
              <a:buFont typeface="+mj-lt"/>
              <a:buAutoNum type="arabicPeriod"/>
              <a:tabLst/>
            </a:pPr>
            <a:r>
              <a:rPr kumimoji="0" lang="en-US" sz="2800" b="1" i="0" u="none" strike="noStrike" cap="none" normalizeH="0" baseline="0" dirty="0">
                <a:ln>
                  <a:noFill/>
                </a:ln>
                <a:solidFill>
                  <a:srgbClr val="000000"/>
                </a:solidFill>
                <a:effectLst/>
                <a:latin typeface="AR JULIAN" pitchFamily="2" charset="0"/>
                <a:ea typeface="Calibri" pitchFamily="34" charset="0"/>
                <a:cs typeface="Times-Roman" charset="0"/>
              </a:rPr>
              <a:t>Ventilators </a:t>
            </a:r>
          </a:p>
          <a:p>
            <a:pPr marL="457200" marR="0" lvl="0" indent="-457200" algn="ctr" defTabSz="914400" rtl="0" eaLnBrk="1" fontAlgn="base" latinLnBrk="0" hangingPunct="1">
              <a:lnSpc>
                <a:spcPct val="100000"/>
              </a:lnSpc>
              <a:spcBef>
                <a:spcPct val="0"/>
              </a:spcBef>
              <a:spcAft>
                <a:spcPct val="0"/>
              </a:spcAft>
              <a:buClrTx/>
              <a:buSzTx/>
              <a:tabLst/>
            </a:pPr>
            <a:r>
              <a:rPr lang="en-US" sz="2800" b="1" dirty="0">
                <a:solidFill>
                  <a:srgbClr val="000000"/>
                </a:solidFill>
                <a:latin typeface="AR JULIAN" pitchFamily="2" charset="0"/>
                <a:ea typeface="Calibri" pitchFamily="34" charset="0"/>
                <a:cs typeface="Times-Roman" charset="0"/>
              </a:rPr>
              <a:t>These </a:t>
            </a:r>
            <a:r>
              <a:rPr kumimoji="0" lang="en-US" sz="2800" b="1" i="0" u="none" strike="noStrike" cap="none" normalizeH="0" baseline="0" dirty="0">
                <a:ln>
                  <a:noFill/>
                </a:ln>
                <a:solidFill>
                  <a:srgbClr val="000000"/>
                </a:solidFill>
                <a:effectLst/>
                <a:latin typeface="AR JULIAN" pitchFamily="2" charset="0"/>
                <a:ea typeface="Calibri" pitchFamily="34" charset="0"/>
                <a:cs typeface="Times-Roman" charset="0"/>
              </a:rPr>
              <a:t>have been identified to give more focus to become a global supplier.</a:t>
            </a:r>
            <a:endParaRPr kumimoji="0" lang="en-US" sz="2800" b="1" i="0" u="none" strike="noStrike" cap="none" normalizeH="0" baseline="0" dirty="0">
              <a:ln>
                <a:noFill/>
              </a:ln>
              <a:solidFill>
                <a:schemeClr val="tx1"/>
              </a:solidFill>
              <a:effectLst/>
              <a:latin typeface="AR JULIAN" pitchFamily="2" charset="0"/>
              <a:cs typeface="Arial"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atma-Nirbhar-Bharat"/>
          <p:cNvPicPr>
            <a:picLocks noChangeAspect="1" noChangeArrowheads="1"/>
          </p:cNvPicPr>
          <p:nvPr/>
        </p:nvPicPr>
        <p:blipFill>
          <a:blip r:embed="rId2" cstate="print"/>
          <a:srcRect/>
          <a:stretch>
            <a:fillRect/>
          </a:stretch>
        </p:blipFill>
        <p:spPr bwMode="auto">
          <a:xfrm>
            <a:off x="-153355" y="0"/>
            <a:ext cx="9297355" cy="6858000"/>
          </a:xfrm>
          <a:prstGeom prst="rect">
            <a:avLst/>
          </a:prstGeom>
          <a:noFill/>
        </p:spPr>
      </p:pic>
      <p:sp>
        <p:nvSpPr>
          <p:cNvPr id="3" name="Rectangle 2"/>
          <p:cNvSpPr/>
          <p:nvPr/>
        </p:nvSpPr>
        <p:spPr>
          <a:xfrm rot="20492115">
            <a:off x="2856082" y="2534192"/>
            <a:ext cx="5749681" cy="1015663"/>
          </a:xfrm>
          <a:prstGeom prst="rect">
            <a:avLst/>
          </a:prstGeom>
          <a:noFill/>
        </p:spPr>
        <p:txBody>
          <a:bodyPr wrap="square" lIns="91440" tIns="45720" rIns="91440" bIns="45720">
            <a:spAutoFit/>
          </a:bodyPr>
          <a:lstStyle/>
          <a:p>
            <a:pPr algn="ctr"/>
            <a:r>
              <a:rPr lang="en-US" sz="60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2"/>
                </a:solidFill>
              </a:rPr>
              <a:t>Thank You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133600" y="752951"/>
            <a:ext cx="5387339" cy="505267"/>
          </a:xfrm>
          <a:prstGeom prst="rect">
            <a:avLst/>
          </a:prstGeom>
        </p:spPr>
        <p:txBody>
          <a:bodyPr vert="horz" wrap="square" lIns="0" tIns="12700" rIns="0" bIns="0" rtlCol="0">
            <a:spAutoFit/>
          </a:bodyPr>
          <a:lstStyle/>
          <a:p>
            <a:pPr marL="12700">
              <a:lnSpc>
                <a:spcPct val="100000"/>
              </a:lnSpc>
              <a:spcBef>
                <a:spcPts val="100"/>
              </a:spcBef>
            </a:pPr>
            <a:r>
              <a:rPr sz="3200" spc="-10" dirty="0">
                <a:solidFill>
                  <a:srgbClr val="000000"/>
                </a:solidFill>
                <a:uFill>
                  <a:solidFill>
                    <a:srgbClr val="000000"/>
                  </a:solidFill>
                </a:uFill>
                <a:latin typeface="Algerian" pitchFamily="82" charset="0"/>
                <a:cs typeface="Times New Roman" pitchFamily="18" charset="0"/>
              </a:rPr>
              <a:t>Objective</a:t>
            </a:r>
            <a:r>
              <a:rPr sz="3200" spc="-10" dirty="0">
                <a:solidFill>
                  <a:srgbClr val="000000"/>
                </a:solidFill>
                <a:latin typeface="Algerian" pitchFamily="82" charset="0"/>
                <a:cs typeface="Times New Roman" pitchFamily="18" charset="0"/>
              </a:rPr>
              <a:t> </a:t>
            </a:r>
            <a:r>
              <a:rPr sz="3200" b="0" spc="-5" dirty="0">
                <a:solidFill>
                  <a:srgbClr val="000000"/>
                </a:solidFill>
                <a:latin typeface="Algerian" pitchFamily="82" charset="0"/>
                <a:cs typeface="Times New Roman" pitchFamily="18" charset="0"/>
              </a:rPr>
              <a:t>of </a:t>
            </a:r>
            <a:r>
              <a:rPr sz="3200" b="0" dirty="0">
                <a:solidFill>
                  <a:srgbClr val="000000"/>
                </a:solidFill>
                <a:latin typeface="Algerian" pitchFamily="82" charset="0"/>
                <a:cs typeface="Times New Roman" pitchFamily="18" charset="0"/>
              </a:rPr>
              <a:t>IDR</a:t>
            </a:r>
            <a:r>
              <a:rPr sz="3200" b="0" spc="-45" dirty="0">
                <a:solidFill>
                  <a:srgbClr val="000000"/>
                </a:solidFill>
                <a:latin typeface="Algerian" pitchFamily="82" charset="0"/>
                <a:cs typeface="Times New Roman" pitchFamily="18" charset="0"/>
              </a:rPr>
              <a:t> </a:t>
            </a:r>
            <a:r>
              <a:rPr sz="3200" b="0" dirty="0">
                <a:solidFill>
                  <a:srgbClr val="000000"/>
                </a:solidFill>
                <a:latin typeface="Algerian" pitchFamily="82" charset="0"/>
                <a:cs typeface="Times New Roman" pitchFamily="18" charset="0"/>
              </a:rPr>
              <a:t>1951</a:t>
            </a:r>
            <a:endParaRPr sz="3200" dirty="0">
              <a:latin typeface="Algerian" pitchFamily="82" charset="0"/>
              <a:cs typeface="Times New Roman" pitchFamily="18" charset="0"/>
            </a:endParaRPr>
          </a:p>
        </p:txBody>
      </p:sp>
      <p:sp>
        <p:nvSpPr>
          <p:cNvPr id="4" name="object 4"/>
          <p:cNvSpPr txBox="1"/>
          <p:nvPr/>
        </p:nvSpPr>
        <p:spPr>
          <a:xfrm>
            <a:off x="914400" y="1828800"/>
            <a:ext cx="7607300" cy="3266279"/>
          </a:xfrm>
          <a:prstGeom prst="rect">
            <a:avLst/>
          </a:prstGeom>
        </p:spPr>
        <p:txBody>
          <a:bodyPr vert="horz" wrap="square" lIns="0" tIns="11430" rIns="0" bIns="0" rtlCol="0">
            <a:spAutoFit/>
          </a:bodyPr>
          <a:lstStyle/>
          <a:p>
            <a:pPr marL="355600" marR="371475" indent="68580" algn="just">
              <a:lnSpc>
                <a:spcPct val="100299"/>
              </a:lnSpc>
              <a:spcBef>
                <a:spcPts val="90"/>
              </a:spcBef>
            </a:pPr>
            <a:r>
              <a:rPr sz="3600" spc="-5" dirty="0">
                <a:uFill>
                  <a:solidFill>
                    <a:srgbClr val="000000"/>
                  </a:solidFill>
                </a:uFill>
                <a:latin typeface="Times New Roman" pitchFamily="18" charset="0"/>
                <a:cs typeface="Times New Roman" pitchFamily="18" charset="0"/>
              </a:rPr>
              <a:t>E</a:t>
            </a:r>
            <a:r>
              <a:rPr sz="3200" spc="-5" dirty="0">
                <a:uFill>
                  <a:solidFill>
                    <a:srgbClr val="000000"/>
                  </a:solidFill>
                </a:uFill>
                <a:latin typeface="Times New Roman" pitchFamily="18" charset="0"/>
                <a:cs typeface="Times New Roman" pitchFamily="18" charset="0"/>
              </a:rPr>
              <a:t>mpowering </a:t>
            </a:r>
            <a:r>
              <a:rPr sz="3200" dirty="0">
                <a:uFill>
                  <a:solidFill>
                    <a:srgbClr val="000000"/>
                  </a:solidFill>
                </a:uFill>
                <a:latin typeface="Times New Roman" pitchFamily="18" charset="0"/>
                <a:cs typeface="Times New Roman" pitchFamily="18" charset="0"/>
              </a:rPr>
              <a:t>the </a:t>
            </a:r>
            <a:r>
              <a:rPr sz="3200" spc="-10" dirty="0">
                <a:uFill>
                  <a:solidFill>
                    <a:srgbClr val="000000"/>
                  </a:solidFill>
                </a:uFill>
                <a:latin typeface="Times New Roman" pitchFamily="18" charset="0"/>
                <a:cs typeface="Times New Roman" pitchFamily="18" charset="0"/>
              </a:rPr>
              <a:t>Government </a:t>
            </a:r>
            <a:r>
              <a:rPr sz="3200" spc="-20" dirty="0">
                <a:uFill>
                  <a:solidFill>
                    <a:srgbClr val="000000"/>
                  </a:solidFill>
                </a:uFill>
                <a:latin typeface="Times New Roman" pitchFamily="18" charset="0"/>
                <a:cs typeface="Times New Roman" pitchFamily="18" charset="0"/>
              </a:rPr>
              <a:t>to </a:t>
            </a:r>
            <a:r>
              <a:rPr sz="3200" spc="-40" dirty="0">
                <a:uFill>
                  <a:solidFill>
                    <a:srgbClr val="000000"/>
                  </a:solidFill>
                </a:uFill>
                <a:latin typeface="Times New Roman" pitchFamily="18" charset="0"/>
                <a:cs typeface="Times New Roman" pitchFamily="18" charset="0"/>
              </a:rPr>
              <a:t>take </a:t>
            </a:r>
            <a:r>
              <a:rPr sz="3200" spc="-40" dirty="0">
                <a:latin typeface="Times New Roman" pitchFamily="18" charset="0"/>
                <a:cs typeface="Times New Roman" pitchFamily="18" charset="0"/>
              </a:rPr>
              <a:t> </a:t>
            </a:r>
            <a:r>
              <a:rPr sz="3200" spc="-5" dirty="0">
                <a:uFill>
                  <a:solidFill>
                    <a:srgbClr val="000000"/>
                  </a:solidFill>
                </a:uFill>
                <a:latin typeface="Times New Roman" pitchFamily="18" charset="0"/>
                <a:cs typeface="Times New Roman" pitchFamily="18" charset="0"/>
              </a:rPr>
              <a:t>necessary </a:t>
            </a:r>
            <a:r>
              <a:rPr sz="3200" spc="-20" dirty="0">
                <a:uFill>
                  <a:solidFill>
                    <a:srgbClr val="000000"/>
                  </a:solidFill>
                </a:uFill>
                <a:latin typeface="Times New Roman" pitchFamily="18" charset="0"/>
                <a:cs typeface="Times New Roman" pitchFamily="18" charset="0"/>
              </a:rPr>
              <a:t>steps </a:t>
            </a:r>
            <a:r>
              <a:rPr sz="3200" spc="-25" dirty="0">
                <a:uFill>
                  <a:solidFill>
                    <a:srgbClr val="000000"/>
                  </a:solidFill>
                </a:uFill>
                <a:latin typeface="Times New Roman" pitchFamily="18" charset="0"/>
                <a:cs typeface="Times New Roman" pitchFamily="18" charset="0"/>
              </a:rPr>
              <a:t>to </a:t>
            </a:r>
            <a:r>
              <a:rPr sz="3200" spc="-15" dirty="0">
                <a:uFill>
                  <a:solidFill>
                    <a:srgbClr val="000000"/>
                  </a:solidFill>
                </a:uFill>
                <a:latin typeface="Times New Roman" pitchFamily="18" charset="0"/>
                <a:cs typeface="Times New Roman" pitchFamily="18" charset="0"/>
              </a:rPr>
              <a:t>regulate </a:t>
            </a:r>
            <a:r>
              <a:rPr sz="3200" dirty="0">
                <a:uFill>
                  <a:solidFill>
                    <a:srgbClr val="000000"/>
                  </a:solidFill>
                </a:uFill>
                <a:latin typeface="Times New Roman" pitchFamily="18" charset="0"/>
                <a:cs typeface="Times New Roman" pitchFamily="18" charset="0"/>
              </a:rPr>
              <a:t>the </a:t>
            </a:r>
            <a:r>
              <a:rPr sz="3200" spc="-20" dirty="0">
                <a:uFill>
                  <a:solidFill>
                    <a:srgbClr val="000000"/>
                  </a:solidFill>
                </a:uFill>
                <a:latin typeface="Times New Roman" pitchFamily="18" charset="0"/>
                <a:cs typeface="Times New Roman" pitchFamily="18" charset="0"/>
              </a:rPr>
              <a:t>pattern </a:t>
            </a:r>
            <a:r>
              <a:rPr sz="3200" spc="-5" dirty="0">
                <a:uFill>
                  <a:solidFill>
                    <a:srgbClr val="000000"/>
                  </a:solidFill>
                </a:uFill>
                <a:latin typeface="Times New Roman" pitchFamily="18" charset="0"/>
                <a:cs typeface="Times New Roman" pitchFamily="18" charset="0"/>
              </a:rPr>
              <a:t>of </a:t>
            </a:r>
            <a:r>
              <a:rPr sz="3200" spc="-5" dirty="0">
                <a:latin typeface="Times New Roman" pitchFamily="18" charset="0"/>
                <a:cs typeface="Times New Roman" pitchFamily="18" charset="0"/>
              </a:rPr>
              <a:t> </a:t>
            </a:r>
            <a:r>
              <a:rPr sz="3200" spc="-10" dirty="0">
                <a:uFill>
                  <a:solidFill>
                    <a:srgbClr val="000000"/>
                  </a:solidFill>
                </a:uFill>
                <a:latin typeface="Times New Roman" pitchFamily="18" charset="0"/>
                <a:cs typeface="Times New Roman" pitchFamily="18" charset="0"/>
              </a:rPr>
              <a:t>industrial development through</a:t>
            </a:r>
            <a:r>
              <a:rPr sz="3200" spc="80" dirty="0">
                <a:uFill>
                  <a:solidFill>
                    <a:srgbClr val="000000"/>
                  </a:solidFill>
                </a:uFill>
                <a:latin typeface="Times New Roman" pitchFamily="18" charset="0"/>
                <a:cs typeface="Times New Roman" pitchFamily="18" charset="0"/>
              </a:rPr>
              <a:t> </a:t>
            </a:r>
            <a:r>
              <a:rPr sz="3200" spc="-5" dirty="0">
                <a:uFill>
                  <a:solidFill>
                    <a:srgbClr val="000000"/>
                  </a:solidFill>
                </a:uFill>
                <a:latin typeface="Times New Roman" pitchFamily="18" charset="0"/>
                <a:cs typeface="Times New Roman" pitchFamily="18" charset="0"/>
              </a:rPr>
              <a:t>licensing.</a:t>
            </a:r>
            <a:endParaRPr sz="3200" dirty="0">
              <a:latin typeface="Times New Roman" pitchFamily="18" charset="0"/>
              <a:cs typeface="Times New Roman" pitchFamily="18" charset="0"/>
            </a:endParaRPr>
          </a:p>
          <a:p>
            <a:pPr algn="just">
              <a:lnSpc>
                <a:spcPct val="100000"/>
              </a:lnSpc>
              <a:spcBef>
                <a:spcPts val="10"/>
              </a:spcBef>
            </a:pPr>
            <a:endParaRPr sz="3550" dirty="0">
              <a:latin typeface="Times New Roman" pitchFamily="18" charset="0"/>
              <a:cs typeface="Times New Roman" pitchFamily="18" charset="0"/>
            </a:endParaRPr>
          </a:p>
          <a:p>
            <a:pPr marL="355600" marR="5080" indent="-342900" algn="just">
              <a:lnSpc>
                <a:spcPct val="99500"/>
              </a:lnSpc>
              <a:buFont typeface="Arial"/>
              <a:buChar char="•"/>
              <a:tabLst>
                <a:tab pos="354965" algn="l"/>
                <a:tab pos="355600" algn="l"/>
              </a:tabLst>
            </a:pPr>
            <a:r>
              <a:rPr sz="2400" spc="-5" dirty="0">
                <a:latin typeface="Times New Roman" pitchFamily="18" charset="0"/>
                <a:cs typeface="Times New Roman" pitchFamily="18" charset="0"/>
              </a:rPr>
              <a:t>This </a:t>
            </a:r>
            <a:r>
              <a:rPr sz="2400" spc="-15" dirty="0">
                <a:latin typeface="Times New Roman" pitchFamily="18" charset="0"/>
                <a:cs typeface="Times New Roman" pitchFamily="18" charset="0"/>
              </a:rPr>
              <a:t>paved </a:t>
            </a:r>
            <a:r>
              <a:rPr sz="2400" dirty="0">
                <a:latin typeface="Times New Roman" pitchFamily="18" charset="0"/>
                <a:cs typeface="Times New Roman" pitchFamily="18" charset="0"/>
              </a:rPr>
              <a:t>the </a:t>
            </a:r>
            <a:r>
              <a:rPr sz="2400" spc="-30" dirty="0">
                <a:latin typeface="Times New Roman" pitchFamily="18" charset="0"/>
                <a:cs typeface="Times New Roman" pitchFamily="18" charset="0"/>
              </a:rPr>
              <a:t>way </a:t>
            </a:r>
            <a:r>
              <a:rPr sz="2400" spc="-20" dirty="0">
                <a:latin typeface="Times New Roman" pitchFamily="18" charset="0"/>
                <a:cs typeface="Times New Roman" pitchFamily="18" charset="0"/>
              </a:rPr>
              <a:t>for </a:t>
            </a:r>
            <a:r>
              <a:rPr sz="2400" dirty="0">
                <a:latin typeface="Times New Roman" pitchFamily="18" charset="0"/>
                <a:cs typeface="Times New Roman" pitchFamily="18" charset="0"/>
              </a:rPr>
              <a:t>the </a:t>
            </a:r>
            <a:r>
              <a:rPr sz="2400" spc="-10" dirty="0">
                <a:latin typeface="Times New Roman" pitchFamily="18" charset="0"/>
                <a:cs typeface="Times New Roman" pitchFamily="18" charset="0"/>
              </a:rPr>
              <a:t>Industrial </a:t>
            </a:r>
            <a:r>
              <a:rPr sz="2400" spc="-15" dirty="0">
                <a:latin typeface="Times New Roman" pitchFamily="18" charset="0"/>
                <a:cs typeface="Times New Roman" pitchFamily="18" charset="0"/>
              </a:rPr>
              <a:t>Policy </a:t>
            </a:r>
            <a:r>
              <a:rPr sz="2400" spc="-5" dirty="0">
                <a:latin typeface="Times New Roman" pitchFamily="18" charset="0"/>
                <a:cs typeface="Times New Roman" pitchFamily="18" charset="0"/>
              </a:rPr>
              <a:t>Resolution of  1956, </a:t>
            </a:r>
            <a:r>
              <a:rPr sz="2400" dirty="0">
                <a:latin typeface="Times New Roman" pitchFamily="18" charset="0"/>
                <a:cs typeface="Times New Roman" pitchFamily="18" charset="0"/>
              </a:rPr>
              <a:t>which </a:t>
            </a:r>
            <a:r>
              <a:rPr sz="2400" spc="-10" dirty="0">
                <a:latin typeface="Times New Roman" pitchFamily="18" charset="0"/>
                <a:cs typeface="Times New Roman" pitchFamily="18" charset="0"/>
              </a:rPr>
              <a:t>was </a:t>
            </a:r>
            <a:r>
              <a:rPr sz="2400" dirty="0">
                <a:latin typeface="Times New Roman" pitchFamily="18" charset="0"/>
                <a:cs typeface="Times New Roman" pitchFamily="18" charset="0"/>
              </a:rPr>
              <a:t>the </a:t>
            </a:r>
            <a:r>
              <a:rPr sz="2400" spc="-15" dirty="0">
                <a:latin typeface="Times New Roman" pitchFamily="18" charset="0"/>
                <a:cs typeface="Times New Roman" pitchFamily="18" charset="0"/>
              </a:rPr>
              <a:t>first </a:t>
            </a:r>
            <a:r>
              <a:rPr sz="2400" spc="-10" dirty="0">
                <a:latin typeface="Times New Roman" pitchFamily="18" charset="0"/>
                <a:cs typeface="Times New Roman" pitchFamily="18" charset="0"/>
              </a:rPr>
              <a:t>comprehensive </a:t>
            </a:r>
            <a:r>
              <a:rPr sz="2400" spc="-15" dirty="0">
                <a:latin typeface="Times New Roman" pitchFamily="18" charset="0"/>
                <a:cs typeface="Times New Roman" pitchFamily="18" charset="0"/>
              </a:rPr>
              <a:t>statement </a:t>
            </a:r>
            <a:r>
              <a:rPr sz="2400" spc="-5" dirty="0">
                <a:latin typeface="Times New Roman" pitchFamily="18" charset="0"/>
                <a:cs typeface="Times New Roman" pitchFamily="18" charset="0"/>
              </a:rPr>
              <a:t>on </a:t>
            </a:r>
            <a:r>
              <a:rPr sz="2400" dirty="0">
                <a:latin typeface="Times New Roman" pitchFamily="18" charset="0"/>
                <a:cs typeface="Times New Roman" pitchFamily="18" charset="0"/>
              </a:rPr>
              <a:t>the  </a:t>
            </a:r>
            <a:r>
              <a:rPr sz="2400" spc="-20" dirty="0">
                <a:latin typeface="Times New Roman" pitchFamily="18" charset="0"/>
                <a:cs typeface="Times New Roman" pitchFamily="18" charset="0"/>
              </a:rPr>
              <a:t>strategy for </a:t>
            </a:r>
            <a:r>
              <a:rPr sz="2400" spc="-5" dirty="0">
                <a:latin typeface="Times New Roman" pitchFamily="18" charset="0"/>
                <a:cs typeface="Times New Roman" pitchFamily="18" charset="0"/>
              </a:rPr>
              <a:t>industrial </a:t>
            </a:r>
            <a:r>
              <a:rPr sz="2400" spc="-10" dirty="0">
                <a:latin typeface="Times New Roman" pitchFamily="18" charset="0"/>
                <a:cs typeface="Times New Roman" pitchFamily="18" charset="0"/>
              </a:rPr>
              <a:t>development </a:t>
            </a:r>
            <a:r>
              <a:rPr sz="2400" dirty="0">
                <a:latin typeface="Times New Roman" pitchFamily="18" charset="0"/>
                <a:cs typeface="Times New Roman" pitchFamily="18" charset="0"/>
              </a:rPr>
              <a:t>in</a:t>
            </a:r>
            <a:r>
              <a:rPr sz="2400" spc="5" dirty="0">
                <a:latin typeface="Times New Roman" pitchFamily="18" charset="0"/>
                <a:cs typeface="Times New Roman" pitchFamily="18" charset="0"/>
              </a:rPr>
              <a:t> </a:t>
            </a:r>
            <a:r>
              <a:rPr sz="2400" spc="-5" dirty="0">
                <a:latin typeface="Times New Roman" pitchFamily="18" charset="0"/>
                <a:cs typeface="Times New Roman" pitchFamily="18" charset="0"/>
              </a:rPr>
              <a:t>India</a:t>
            </a:r>
            <a:r>
              <a:rPr sz="2800" spc="-5" dirty="0">
                <a:latin typeface="Times New Roman" pitchFamily="18" charset="0"/>
                <a:cs typeface="Times New Roman" pitchFamily="18" charset="0"/>
              </a:rPr>
              <a:t>.</a:t>
            </a:r>
            <a:endParaRPr sz="2800"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0" y="990600"/>
            <a:ext cx="8839200" cy="1490793"/>
          </a:xfrm>
          <a:prstGeom prst="rect">
            <a:avLst/>
          </a:prstGeom>
        </p:spPr>
        <p:txBody>
          <a:bodyPr vert="horz" wrap="square" lIns="0" tIns="13335" rIns="0" bIns="0" rtlCol="0">
            <a:spAutoFit/>
          </a:bodyPr>
          <a:lstStyle/>
          <a:p>
            <a:pPr marL="461963" marR="5080" indent="-449263" algn="just">
              <a:lnSpc>
                <a:spcPct val="100000"/>
              </a:lnSpc>
              <a:spcBef>
                <a:spcPts val="105"/>
              </a:spcBef>
              <a:buSzPct val="95000"/>
              <a:buFont typeface="Wingdings" pitchFamily="2" charset="2"/>
              <a:buChar char="v"/>
              <a:tabLst>
                <a:tab pos="102870" algn="l"/>
              </a:tabLst>
            </a:pPr>
            <a:r>
              <a:rPr sz="2400" dirty="0">
                <a:latin typeface="Times New Roman" pitchFamily="18" charset="0"/>
                <a:cs typeface="Times New Roman" pitchFamily="18" charset="0"/>
              </a:rPr>
              <a:t>Shaped </a:t>
            </a:r>
            <a:r>
              <a:rPr sz="2400" spc="-5" dirty="0">
                <a:latin typeface="Times New Roman" pitchFamily="18" charset="0"/>
                <a:cs typeface="Times New Roman" pitchFamily="18" charset="0"/>
              </a:rPr>
              <a:t>by </a:t>
            </a:r>
            <a:r>
              <a:rPr sz="2400" dirty="0">
                <a:latin typeface="Times New Roman" pitchFamily="18" charset="0"/>
                <a:cs typeface="Times New Roman" pitchFamily="18" charset="0"/>
              </a:rPr>
              <a:t>the Mahalanobis Model </a:t>
            </a:r>
            <a:r>
              <a:rPr sz="2400" spc="-5" dirty="0">
                <a:latin typeface="Times New Roman" pitchFamily="18" charset="0"/>
                <a:cs typeface="Times New Roman" pitchFamily="18" charset="0"/>
              </a:rPr>
              <a:t>of </a:t>
            </a:r>
            <a:r>
              <a:rPr sz="2400" spc="-10" dirty="0">
                <a:latin typeface="Times New Roman" pitchFamily="18" charset="0"/>
                <a:cs typeface="Times New Roman" pitchFamily="18" charset="0"/>
              </a:rPr>
              <a:t>growth, </a:t>
            </a:r>
            <a:r>
              <a:rPr sz="2400" dirty="0">
                <a:latin typeface="Times New Roman" pitchFamily="18" charset="0"/>
                <a:cs typeface="Times New Roman" pitchFamily="18" charset="0"/>
              </a:rPr>
              <a:t>which </a:t>
            </a:r>
            <a:r>
              <a:rPr sz="2400" spc="-5" dirty="0">
                <a:latin typeface="Times New Roman" pitchFamily="18" charset="0"/>
                <a:cs typeface="Times New Roman" pitchFamily="18" charset="0"/>
              </a:rPr>
              <a:t>suggested  that emphasis on </a:t>
            </a:r>
            <a:r>
              <a:rPr sz="2400" spc="-10" dirty="0">
                <a:latin typeface="Times New Roman" pitchFamily="18" charset="0"/>
                <a:cs typeface="Times New Roman" pitchFamily="18" charset="0"/>
              </a:rPr>
              <a:t>heavy </a:t>
            </a:r>
            <a:r>
              <a:rPr sz="2400" spc="-5" dirty="0">
                <a:latin typeface="Times New Roman" pitchFamily="18" charset="0"/>
                <a:cs typeface="Times New Roman" pitchFamily="18" charset="0"/>
              </a:rPr>
              <a:t>industries </a:t>
            </a:r>
            <a:r>
              <a:rPr sz="2400" spc="-10" dirty="0">
                <a:latin typeface="Times New Roman" pitchFamily="18" charset="0"/>
                <a:cs typeface="Times New Roman" pitchFamily="18" charset="0"/>
              </a:rPr>
              <a:t>would </a:t>
            </a:r>
            <a:r>
              <a:rPr sz="2400" dirty="0">
                <a:latin typeface="Times New Roman" pitchFamily="18" charset="0"/>
                <a:cs typeface="Times New Roman" pitchFamily="18" charset="0"/>
              </a:rPr>
              <a:t>lead the </a:t>
            </a:r>
            <a:r>
              <a:rPr sz="2400" spc="-10" dirty="0">
                <a:latin typeface="Times New Roman" pitchFamily="18" charset="0"/>
                <a:cs typeface="Times New Roman" pitchFamily="18" charset="0"/>
              </a:rPr>
              <a:t>economy </a:t>
            </a:r>
            <a:r>
              <a:rPr sz="2400" spc="-15" dirty="0">
                <a:latin typeface="Times New Roman" pitchFamily="18" charset="0"/>
                <a:cs typeface="Times New Roman" pitchFamily="18" charset="0"/>
              </a:rPr>
              <a:t>towards  </a:t>
            </a:r>
            <a:r>
              <a:rPr sz="2400" dirty="0">
                <a:latin typeface="Times New Roman" pitchFamily="18" charset="0"/>
                <a:cs typeface="Times New Roman" pitchFamily="18" charset="0"/>
              </a:rPr>
              <a:t>a long </a:t>
            </a:r>
            <a:r>
              <a:rPr sz="2400" spc="-5" dirty="0">
                <a:latin typeface="Times New Roman" pitchFamily="18" charset="0"/>
                <a:cs typeface="Times New Roman" pitchFamily="18" charset="0"/>
              </a:rPr>
              <a:t>term higher </a:t>
            </a:r>
            <a:r>
              <a:rPr sz="2400" spc="-10" dirty="0">
                <a:latin typeface="Times New Roman" pitchFamily="18" charset="0"/>
                <a:cs typeface="Times New Roman" pitchFamily="18" charset="0"/>
              </a:rPr>
              <a:t>growth</a:t>
            </a:r>
            <a:r>
              <a:rPr sz="2400" spc="-45" dirty="0">
                <a:latin typeface="Times New Roman" pitchFamily="18" charset="0"/>
                <a:cs typeface="Times New Roman" pitchFamily="18" charset="0"/>
              </a:rPr>
              <a:t> </a:t>
            </a:r>
            <a:r>
              <a:rPr sz="2400" spc="-5" dirty="0" err="1">
                <a:latin typeface="Times New Roman" pitchFamily="18" charset="0"/>
                <a:cs typeface="Times New Roman" pitchFamily="18" charset="0"/>
              </a:rPr>
              <a:t>path.he</a:t>
            </a:r>
            <a:r>
              <a:rPr sz="2400" spc="-5" dirty="0">
                <a:latin typeface="Times New Roman" pitchFamily="18" charset="0"/>
                <a:cs typeface="Times New Roman" pitchFamily="18" charset="0"/>
              </a:rPr>
              <a:t> Industrial </a:t>
            </a:r>
            <a:r>
              <a:rPr sz="2400" spc="-10" dirty="0">
                <a:latin typeface="Times New Roman" pitchFamily="18" charset="0"/>
                <a:cs typeface="Times New Roman" pitchFamily="18" charset="0"/>
              </a:rPr>
              <a:t>Policy Resolution </a:t>
            </a:r>
            <a:r>
              <a:rPr sz="2400" dirty="0">
                <a:latin typeface="Times New Roman" pitchFamily="18" charset="0"/>
                <a:cs typeface="Times New Roman" pitchFamily="18" charset="0"/>
              </a:rPr>
              <a:t>- 1956 </a:t>
            </a:r>
            <a:r>
              <a:rPr sz="2400" spc="-5" dirty="0">
                <a:latin typeface="Times New Roman" pitchFamily="18" charset="0"/>
                <a:cs typeface="Times New Roman" pitchFamily="18" charset="0"/>
              </a:rPr>
              <a:t>classified industries</a:t>
            </a:r>
            <a:r>
              <a:rPr sz="2400" spc="60" dirty="0">
                <a:latin typeface="Times New Roman" pitchFamily="18" charset="0"/>
                <a:cs typeface="Times New Roman" pitchFamily="18" charset="0"/>
              </a:rPr>
              <a:t> </a:t>
            </a:r>
            <a:r>
              <a:rPr sz="2400" spc="-15" dirty="0">
                <a:latin typeface="Times New Roman" pitchFamily="18" charset="0"/>
                <a:cs typeface="Times New Roman" pitchFamily="18" charset="0"/>
              </a:rPr>
              <a:t>into</a:t>
            </a:r>
            <a:r>
              <a:rPr lang="en-US" sz="2400" spc="-15" dirty="0">
                <a:latin typeface="Times New Roman" pitchFamily="18" charset="0"/>
                <a:cs typeface="Times New Roman" pitchFamily="18" charset="0"/>
              </a:rPr>
              <a:t> </a:t>
            </a:r>
            <a:r>
              <a:rPr sz="2400" spc="-5" dirty="0">
                <a:latin typeface="Times New Roman" pitchFamily="18" charset="0"/>
                <a:cs typeface="Times New Roman" pitchFamily="18" charset="0"/>
              </a:rPr>
              <a:t>three </a:t>
            </a:r>
            <a:r>
              <a:rPr sz="2400" spc="-10" dirty="0">
                <a:latin typeface="Times New Roman" pitchFamily="18" charset="0"/>
                <a:cs typeface="Times New Roman" pitchFamily="18" charset="0"/>
              </a:rPr>
              <a:t>categories</a:t>
            </a:r>
            <a:r>
              <a:rPr sz="2400" dirty="0">
                <a:latin typeface="Times New Roman" pitchFamily="18" charset="0"/>
                <a:cs typeface="Times New Roman" pitchFamily="18" charset="0"/>
              </a:rPr>
              <a:t> </a:t>
            </a:r>
          </a:p>
        </p:txBody>
      </p:sp>
      <p:sp>
        <p:nvSpPr>
          <p:cNvPr id="4" name="object 4"/>
          <p:cNvSpPr txBox="1">
            <a:spLocks noGrp="1"/>
          </p:cNvSpPr>
          <p:nvPr>
            <p:ph type="title"/>
          </p:nvPr>
        </p:nvSpPr>
        <p:spPr>
          <a:xfrm>
            <a:off x="914400" y="228600"/>
            <a:ext cx="7467600" cy="504625"/>
          </a:xfrm>
          <a:prstGeom prst="rect">
            <a:avLst/>
          </a:prstGeom>
        </p:spPr>
        <p:txBody>
          <a:bodyPr vert="horz" wrap="square" lIns="0" tIns="12065" rIns="0" bIns="0" rtlCol="0">
            <a:spAutoFit/>
          </a:bodyPr>
          <a:lstStyle/>
          <a:p>
            <a:pPr marL="12700">
              <a:lnSpc>
                <a:spcPct val="100000"/>
              </a:lnSpc>
              <a:spcBef>
                <a:spcPts val="95"/>
              </a:spcBef>
            </a:pPr>
            <a:r>
              <a:rPr sz="3200" spc="-5" dirty="0">
                <a:solidFill>
                  <a:srgbClr val="000000"/>
                </a:solidFill>
                <a:uFill>
                  <a:solidFill>
                    <a:srgbClr val="000000"/>
                  </a:solidFill>
                </a:uFill>
                <a:latin typeface="Algerian" pitchFamily="82" charset="0"/>
                <a:cs typeface="Calibri"/>
              </a:rPr>
              <a:t>Industrial </a:t>
            </a:r>
            <a:r>
              <a:rPr sz="3200" spc="-15" dirty="0">
                <a:solidFill>
                  <a:srgbClr val="000000"/>
                </a:solidFill>
                <a:uFill>
                  <a:solidFill>
                    <a:srgbClr val="000000"/>
                  </a:solidFill>
                </a:uFill>
                <a:latin typeface="Algerian" pitchFamily="82" charset="0"/>
                <a:cs typeface="Calibri"/>
              </a:rPr>
              <a:t>Policy </a:t>
            </a:r>
            <a:r>
              <a:rPr sz="3200" spc="-10" dirty="0">
                <a:solidFill>
                  <a:srgbClr val="000000"/>
                </a:solidFill>
                <a:uFill>
                  <a:solidFill>
                    <a:srgbClr val="000000"/>
                  </a:solidFill>
                </a:uFill>
                <a:latin typeface="Algerian" pitchFamily="82" charset="0"/>
                <a:cs typeface="Calibri"/>
              </a:rPr>
              <a:t>Resolution </a:t>
            </a:r>
            <a:r>
              <a:rPr sz="3200" spc="-5" dirty="0">
                <a:solidFill>
                  <a:srgbClr val="000000"/>
                </a:solidFill>
                <a:uFill>
                  <a:solidFill>
                    <a:srgbClr val="000000"/>
                  </a:solidFill>
                </a:uFill>
                <a:latin typeface="Algerian" pitchFamily="82" charset="0"/>
                <a:cs typeface="Calibri"/>
              </a:rPr>
              <a:t>- </a:t>
            </a:r>
            <a:r>
              <a:rPr sz="3200" spc="-10" dirty="0">
                <a:solidFill>
                  <a:srgbClr val="000000"/>
                </a:solidFill>
                <a:uFill>
                  <a:solidFill>
                    <a:srgbClr val="000000"/>
                  </a:solidFill>
                </a:uFill>
                <a:latin typeface="Algerian" pitchFamily="82" charset="0"/>
                <a:cs typeface="Calibri"/>
              </a:rPr>
              <a:t>1956</a:t>
            </a:r>
            <a:endParaRPr sz="3200" dirty="0">
              <a:latin typeface="Algerian" pitchFamily="82" charset="0"/>
              <a:cs typeface="Calibri"/>
            </a:endParaRPr>
          </a:p>
        </p:txBody>
      </p:sp>
      <p:sp>
        <p:nvSpPr>
          <p:cNvPr id="6" name="TextBox 5"/>
          <p:cNvSpPr txBox="1"/>
          <p:nvPr/>
        </p:nvSpPr>
        <p:spPr>
          <a:xfrm>
            <a:off x="0" y="2703016"/>
            <a:ext cx="9144000" cy="4154984"/>
          </a:xfrm>
          <a:prstGeom prst="rect">
            <a:avLst/>
          </a:prstGeom>
          <a:noFill/>
        </p:spPr>
        <p:txBody>
          <a:bodyPr wrap="square" rtlCol="0">
            <a:spAutoFit/>
          </a:bodyPr>
          <a:lstStyle/>
          <a:p>
            <a:pPr marL="461963" indent="-461963" algn="just" fontAlgn="t">
              <a:buFont typeface="Wingdings" pitchFamily="2" charset="2"/>
              <a:buChar char="v"/>
            </a:pPr>
            <a:r>
              <a:rPr lang="en-US" sz="2400" b="1" dirty="0">
                <a:latin typeface="Times New Roman" pitchFamily="18" charset="0"/>
                <a:cs typeface="Times New Roman" pitchFamily="18" charset="0"/>
              </a:rPr>
              <a:t>17 industries exclusively under the domain of the Government.</a:t>
            </a:r>
            <a:r>
              <a:rPr lang="en-US" sz="2400" dirty="0">
                <a:latin typeface="Times New Roman" pitchFamily="18" charset="0"/>
                <a:cs typeface="Times New Roman" pitchFamily="18" charset="0"/>
              </a:rPr>
              <a:t> These included, railways, air transport, arms and ammunition, iron and steel and  atomic energy etc.</a:t>
            </a:r>
          </a:p>
          <a:p>
            <a:pPr marL="461963" indent="-461963" algn="just" fontAlgn="t"/>
            <a:endParaRPr lang="en-US" sz="2400" dirty="0">
              <a:latin typeface="Times New Roman" pitchFamily="18" charset="0"/>
              <a:cs typeface="Times New Roman" pitchFamily="18" charset="0"/>
            </a:endParaRPr>
          </a:p>
          <a:p>
            <a:pPr marL="461963" indent="-461963" algn="just" fontAlgn="t">
              <a:buFont typeface="Wingdings" pitchFamily="2" charset="2"/>
              <a:buChar char="v"/>
            </a:pPr>
            <a:r>
              <a:rPr lang="en-US" sz="2400" b="1" dirty="0">
                <a:latin typeface="Times New Roman" pitchFamily="18" charset="0"/>
                <a:cs typeface="Times New Roman" pitchFamily="18" charset="0"/>
              </a:rPr>
              <a:t>12 industries which were envisaged to be progressively State</a:t>
            </a:r>
          </a:p>
          <a:p>
            <a:pPr marL="461963" indent="-461963" algn="just" fontAlgn="t"/>
            <a:r>
              <a:rPr lang="en-US" sz="2400" b="1" dirty="0">
                <a:latin typeface="Times New Roman" pitchFamily="18" charset="0"/>
                <a:cs typeface="Times New Roman" pitchFamily="18" charset="0"/>
              </a:rPr>
              <a:t>      owned </a:t>
            </a:r>
            <a:r>
              <a:rPr lang="en-US" sz="2400" dirty="0">
                <a:latin typeface="Times New Roman" pitchFamily="18" charset="0"/>
                <a:cs typeface="Times New Roman" pitchFamily="18" charset="0"/>
              </a:rPr>
              <a:t>but private sector was expected to supplement the efforts of the State.</a:t>
            </a:r>
          </a:p>
          <a:p>
            <a:pPr marL="461963" indent="-461963" algn="just" fontAlgn="t"/>
            <a:endParaRPr lang="en-US" sz="2400" dirty="0">
              <a:latin typeface="Times New Roman" pitchFamily="18" charset="0"/>
              <a:cs typeface="Times New Roman" pitchFamily="18" charset="0"/>
            </a:endParaRPr>
          </a:p>
          <a:p>
            <a:pPr marL="461963" indent="-461963" algn="just" fontAlgn="t">
              <a:buFont typeface="Wingdings" pitchFamily="2" charset="2"/>
              <a:buChar char="v"/>
            </a:pPr>
            <a:r>
              <a:rPr lang="en-US" sz="2400" b="1" dirty="0">
                <a:latin typeface="Times New Roman" pitchFamily="18" charset="0"/>
                <a:cs typeface="Times New Roman" pitchFamily="18" charset="0"/>
              </a:rPr>
              <a:t>The third category contained all the remaining industries </a:t>
            </a:r>
            <a:r>
              <a:rPr lang="en-US" sz="2400" dirty="0">
                <a:latin typeface="Times New Roman" pitchFamily="18" charset="0"/>
                <a:cs typeface="Times New Roman" pitchFamily="18" charset="0"/>
              </a:rPr>
              <a:t>and it was expected  that private sector would initiate development of these industries but they  would remain open for the State as well.</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57400" y="0"/>
            <a:ext cx="13030200" cy="6858000"/>
          </a:xfrm>
          <a:prstGeom prst="rect">
            <a:avLst/>
          </a:prstGeom>
          <a:blipFill>
            <a:blip r:embed="rId2" cstate="print"/>
            <a:stretch>
              <a:fillRect/>
            </a:stretch>
          </a:blipFill>
        </p:spPr>
        <p:txBody>
          <a:bodyPr wrap="square" lIns="0" tIns="0" rIns="0" bIns="0" rtlCol="0"/>
          <a:lstStyle/>
          <a:p>
            <a:endParaRPr sz="2000"/>
          </a:p>
        </p:txBody>
      </p:sp>
      <p:sp>
        <p:nvSpPr>
          <p:cNvPr id="3" name="object 3"/>
          <p:cNvSpPr/>
          <p:nvPr/>
        </p:nvSpPr>
        <p:spPr>
          <a:xfrm>
            <a:off x="-12192" y="716152"/>
            <a:ext cx="9410700" cy="956944"/>
          </a:xfrm>
          <a:custGeom>
            <a:avLst/>
            <a:gdLst/>
            <a:ahLst/>
            <a:cxnLst/>
            <a:rect l="l" t="t" r="r" b="b"/>
            <a:pathLst>
              <a:path w="6604000" h="956944">
                <a:moveTo>
                  <a:pt x="6603492" y="0"/>
                </a:moveTo>
                <a:lnTo>
                  <a:pt x="478409" y="0"/>
                </a:lnTo>
                <a:lnTo>
                  <a:pt x="0" y="478282"/>
                </a:lnTo>
                <a:lnTo>
                  <a:pt x="478409" y="956691"/>
                </a:lnTo>
                <a:lnTo>
                  <a:pt x="6603492" y="956691"/>
                </a:lnTo>
                <a:lnTo>
                  <a:pt x="6603492" y="0"/>
                </a:lnTo>
                <a:close/>
              </a:path>
            </a:pathLst>
          </a:custGeom>
          <a:solidFill>
            <a:srgbClr val="4F81BC"/>
          </a:solidFill>
        </p:spPr>
        <p:txBody>
          <a:bodyPr wrap="square" lIns="0" tIns="0" rIns="0" bIns="0" rtlCol="0"/>
          <a:lstStyle/>
          <a:p>
            <a:endParaRPr sz="2000"/>
          </a:p>
        </p:txBody>
      </p:sp>
      <p:sp>
        <p:nvSpPr>
          <p:cNvPr id="4" name="object 4"/>
          <p:cNvSpPr/>
          <p:nvPr/>
        </p:nvSpPr>
        <p:spPr>
          <a:xfrm>
            <a:off x="-12192" y="716152"/>
            <a:ext cx="9410700" cy="956944"/>
          </a:xfrm>
          <a:custGeom>
            <a:avLst/>
            <a:gdLst/>
            <a:ahLst/>
            <a:cxnLst/>
            <a:rect l="l" t="t" r="r" b="b"/>
            <a:pathLst>
              <a:path w="6604000" h="956944">
                <a:moveTo>
                  <a:pt x="6603492" y="956691"/>
                </a:moveTo>
                <a:lnTo>
                  <a:pt x="478409" y="956691"/>
                </a:lnTo>
                <a:lnTo>
                  <a:pt x="0" y="478282"/>
                </a:lnTo>
                <a:lnTo>
                  <a:pt x="478409" y="0"/>
                </a:lnTo>
                <a:lnTo>
                  <a:pt x="6603492" y="0"/>
                </a:lnTo>
                <a:lnTo>
                  <a:pt x="6603492" y="956691"/>
                </a:lnTo>
                <a:close/>
              </a:path>
            </a:pathLst>
          </a:custGeom>
          <a:ln w="25400">
            <a:solidFill>
              <a:srgbClr val="FFFFFF"/>
            </a:solidFill>
          </a:ln>
        </p:spPr>
        <p:txBody>
          <a:bodyPr wrap="square" lIns="0" tIns="0" rIns="0" bIns="0" rtlCol="0"/>
          <a:lstStyle/>
          <a:p>
            <a:endParaRPr sz="2000"/>
          </a:p>
        </p:txBody>
      </p:sp>
      <p:sp>
        <p:nvSpPr>
          <p:cNvPr id="5" name="object 5"/>
          <p:cNvSpPr txBox="1"/>
          <p:nvPr/>
        </p:nvSpPr>
        <p:spPr>
          <a:xfrm>
            <a:off x="1044384" y="835863"/>
            <a:ext cx="7879651" cy="669158"/>
          </a:xfrm>
          <a:prstGeom prst="rect">
            <a:avLst/>
          </a:prstGeom>
        </p:spPr>
        <p:txBody>
          <a:bodyPr vert="horz" wrap="square" lIns="0" tIns="36830" rIns="0" bIns="0" rtlCol="0">
            <a:spAutoFit/>
          </a:bodyPr>
          <a:lstStyle/>
          <a:p>
            <a:pPr marL="12700" marR="5080" indent="41275" algn="ctr">
              <a:lnSpc>
                <a:spcPts val="1639"/>
              </a:lnSpc>
              <a:spcBef>
                <a:spcPts val="290"/>
              </a:spcBef>
            </a:pPr>
            <a:r>
              <a:rPr sz="2000" b="1" spc="-5" dirty="0">
                <a:solidFill>
                  <a:srgbClr val="FFFFFF"/>
                </a:solidFill>
                <a:latin typeface="Calibri"/>
                <a:cs typeface="Calibri"/>
              </a:rPr>
              <a:t>It provided </a:t>
            </a:r>
            <a:r>
              <a:rPr sz="2000" b="1" spc="-10" dirty="0">
                <a:solidFill>
                  <a:srgbClr val="FFFFFF"/>
                </a:solidFill>
                <a:latin typeface="Calibri"/>
                <a:cs typeface="Calibri"/>
              </a:rPr>
              <a:t>for </a:t>
            </a:r>
            <a:r>
              <a:rPr sz="2000" b="1" dirty="0">
                <a:solidFill>
                  <a:srgbClr val="FFFFFF"/>
                </a:solidFill>
                <a:latin typeface="Calibri"/>
                <a:cs typeface="Calibri"/>
              </a:rPr>
              <a:t>a </a:t>
            </a:r>
            <a:r>
              <a:rPr sz="2000" b="1" spc="-5" dirty="0">
                <a:solidFill>
                  <a:srgbClr val="FFFFFF"/>
                </a:solidFill>
                <a:latin typeface="Calibri"/>
                <a:cs typeface="Calibri"/>
              </a:rPr>
              <a:t>closer </a:t>
            </a:r>
            <a:r>
              <a:rPr sz="2000" b="1" spc="-10" dirty="0">
                <a:solidFill>
                  <a:srgbClr val="FFFFFF"/>
                </a:solidFill>
                <a:latin typeface="Calibri"/>
                <a:cs typeface="Calibri"/>
              </a:rPr>
              <a:t>interaction between </a:t>
            </a:r>
            <a:r>
              <a:rPr sz="2000" b="1" spc="-5" dirty="0">
                <a:solidFill>
                  <a:srgbClr val="FFFFFF"/>
                </a:solidFill>
                <a:latin typeface="Calibri"/>
                <a:cs typeface="Calibri"/>
              </a:rPr>
              <a:t>the agricultural </a:t>
            </a:r>
            <a:r>
              <a:rPr sz="2000" b="1" dirty="0">
                <a:solidFill>
                  <a:srgbClr val="FFFFFF"/>
                </a:solidFill>
                <a:latin typeface="Calibri"/>
                <a:cs typeface="Calibri"/>
              </a:rPr>
              <a:t>and  </a:t>
            </a:r>
            <a:r>
              <a:rPr sz="2000" b="1" spc="-5" dirty="0">
                <a:solidFill>
                  <a:srgbClr val="FFFFFF"/>
                </a:solidFill>
                <a:latin typeface="Calibri"/>
                <a:cs typeface="Calibri"/>
              </a:rPr>
              <a:t>industrial </a:t>
            </a:r>
            <a:r>
              <a:rPr sz="2000" b="1" spc="-10" dirty="0">
                <a:solidFill>
                  <a:srgbClr val="FFFFFF"/>
                </a:solidFill>
                <a:latin typeface="Calibri"/>
                <a:cs typeface="Calibri"/>
              </a:rPr>
              <a:t>sectors. Accorded </a:t>
            </a:r>
            <a:r>
              <a:rPr sz="2000" b="1" spc="-5" dirty="0">
                <a:solidFill>
                  <a:srgbClr val="FFFFFF"/>
                </a:solidFill>
                <a:latin typeface="Calibri"/>
                <a:cs typeface="Calibri"/>
              </a:rPr>
              <a:t>the highest priority </a:t>
            </a:r>
            <a:r>
              <a:rPr sz="2000" b="1" spc="-10" dirty="0">
                <a:solidFill>
                  <a:srgbClr val="FFFFFF"/>
                </a:solidFill>
                <a:latin typeface="Calibri"/>
                <a:cs typeface="Calibri"/>
              </a:rPr>
              <a:t>to </a:t>
            </a:r>
            <a:r>
              <a:rPr sz="2000" b="1" spc="-5" dirty="0">
                <a:solidFill>
                  <a:srgbClr val="FFFFFF"/>
                </a:solidFill>
                <a:latin typeface="Calibri"/>
                <a:cs typeface="Calibri"/>
              </a:rPr>
              <a:t>the </a:t>
            </a:r>
            <a:r>
              <a:rPr sz="2000" b="1" spc="-10" dirty="0">
                <a:solidFill>
                  <a:srgbClr val="FFFFFF"/>
                </a:solidFill>
                <a:latin typeface="Calibri"/>
                <a:cs typeface="Calibri"/>
              </a:rPr>
              <a:t>generation </a:t>
            </a:r>
            <a:r>
              <a:rPr sz="2000" b="1" dirty="0">
                <a:solidFill>
                  <a:srgbClr val="FFFFFF"/>
                </a:solidFill>
                <a:latin typeface="Calibri"/>
                <a:cs typeface="Calibri"/>
              </a:rPr>
              <a:t>and  </a:t>
            </a:r>
            <a:r>
              <a:rPr sz="2000" b="1" spc="-5" dirty="0">
                <a:solidFill>
                  <a:srgbClr val="FFFFFF"/>
                </a:solidFill>
                <a:latin typeface="Calibri"/>
                <a:cs typeface="Calibri"/>
              </a:rPr>
              <a:t>transmission </a:t>
            </a:r>
            <a:r>
              <a:rPr sz="2000" b="1" dirty="0">
                <a:solidFill>
                  <a:srgbClr val="FFFFFF"/>
                </a:solidFill>
                <a:latin typeface="Calibri"/>
                <a:cs typeface="Calibri"/>
              </a:rPr>
              <a:t>of</a:t>
            </a:r>
            <a:r>
              <a:rPr sz="2000" b="1" spc="-20" dirty="0">
                <a:solidFill>
                  <a:srgbClr val="FFFFFF"/>
                </a:solidFill>
                <a:latin typeface="Calibri"/>
                <a:cs typeface="Calibri"/>
              </a:rPr>
              <a:t> </a:t>
            </a:r>
            <a:r>
              <a:rPr sz="2000" b="1" spc="-30" dirty="0">
                <a:solidFill>
                  <a:srgbClr val="FFFFFF"/>
                </a:solidFill>
                <a:latin typeface="Calibri"/>
                <a:cs typeface="Calibri"/>
              </a:rPr>
              <a:t>power.</a:t>
            </a:r>
            <a:endParaRPr sz="2000">
              <a:latin typeface="Calibri"/>
              <a:cs typeface="Calibri"/>
            </a:endParaRPr>
          </a:p>
        </p:txBody>
      </p:sp>
      <p:sp>
        <p:nvSpPr>
          <p:cNvPr id="8" name="object 8"/>
          <p:cNvSpPr/>
          <p:nvPr/>
        </p:nvSpPr>
        <p:spPr>
          <a:xfrm>
            <a:off x="-12192" y="1958467"/>
            <a:ext cx="9410700" cy="956944"/>
          </a:xfrm>
          <a:custGeom>
            <a:avLst/>
            <a:gdLst/>
            <a:ahLst/>
            <a:cxnLst/>
            <a:rect l="l" t="t" r="r" b="b"/>
            <a:pathLst>
              <a:path w="6604000" h="956944">
                <a:moveTo>
                  <a:pt x="6603492" y="0"/>
                </a:moveTo>
                <a:lnTo>
                  <a:pt x="478409" y="0"/>
                </a:lnTo>
                <a:lnTo>
                  <a:pt x="0" y="478282"/>
                </a:lnTo>
                <a:lnTo>
                  <a:pt x="478409" y="956691"/>
                </a:lnTo>
                <a:lnTo>
                  <a:pt x="6603492" y="956691"/>
                </a:lnTo>
                <a:lnTo>
                  <a:pt x="6603492" y="0"/>
                </a:lnTo>
                <a:close/>
              </a:path>
            </a:pathLst>
          </a:custGeom>
          <a:solidFill>
            <a:srgbClr val="4F81BC"/>
          </a:solidFill>
        </p:spPr>
        <p:txBody>
          <a:bodyPr wrap="square" lIns="0" tIns="0" rIns="0" bIns="0" rtlCol="0"/>
          <a:lstStyle/>
          <a:p>
            <a:endParaRPr sz="2000"/>
          </a:p>
        </p:txBody>
      </p:sp>
      <p:sp>
        <p:nvSpPr>
          <p:cNvPr id="9" name="object 9"/>
          <p:cNvSpPr/>
          <p:nvPr/>
        </p:nvSpPr>
        <p:spPr>
          <a:xfrm>
            <a:off x="-12192" y="1958467"/>
            <a:ext cx="9410700" cy="956944"/>
          </a:xfrm>
          <a:custGeom>
            <a:avLst/>
            <a:gdLst/>
            <a:ahLst/>
            <a:cxnLst/>
            <a:rect l="l" t="t" r="r" b="b"/>
            <a:pathLst>
              <a:path w="6604000" h="956944">
                <a:moveTo>
                  <a:pt x="6603492" y="956691"/>
                </a:moveTo>
                <a:lnTo>
                  <a:pt x="478409" y="956691"/>
                </a:lnTo>
                <a:lnTo>
                  <a:pt x="0" y="478282"/>
                </a:lnTo>
                <a:lnTo>
                  <a:pt x="478409" y="0"/>
                </a:lnTo>
                <a:lnTo>
                  <a:pt x="6603492" y="0"/>
                </a:lnTo>
                <a:lnTo>
                  <a:pt x="6603492" y="956691"/>
                </a:lnTo>
                <a:close/>
              </a:path>
            </a:pathLst>
          </a:custGeom>
          <a:ln w="25400">
            <a:solidFill>
              <a:srgbClr val="FFFFFF"/>
            </a:solidFill>
          </a:ln>
        </p:spPr>
        <p:txBody>
          <a:bodyPr wrap="square" lIns="0" tIns="0" rIns="0" bIns="0" rtlCol="0"/>
          <a:lstStyle/>
          <a:p>
            <a:endParaRPr sz="2000"/>
          </a:p>
        </p:txBody>
      </p:sp>
      <p:sp>
        <p:nvSpPr>
          <p:cNvPr id="10" name="object 10"/>
          <p:cNvSpPr txBox="1"/>
          <p:nvPr/>
        </p:nvSpPr>
        <p:spPr>
          <a:xfrm>
            <a:off x="940323" y="2183129"/>
            <a:ext cx="8085057" cy="485133"/>
          </a:xfrm>
          <a:prstGeom prst="rect">
            <a:avLst/>
          </a:prstGeom>
        </p:spPr>
        <p:txBody>
          <a:bodyPr vert="horz" wrap="square" lIns="0" tIns="35560" rIns="0" bIns="0" rtlCol="0">
            <a:spAutoFit/>
          </a:bodyPr>
          <a:lstStyle/>
          <a:p>
            <a:pPr marL="12700" marR="5080" indent="211454">
              <a:lnSpc>
                <a:spcPts val="1650"/>
              </a:lnSpc>
              <a:spcBef>
                <a:spcPts val="280"/>
              </a:spcBef>
            </a:pPr>
            <a:r>
              <a:rPr sz="2000" b="1" dirty="0">
                <a:solidFill>
                  <a:srgbClr val="FFFFFF"/>
                </a:solidFill>
                <a:latin typeface="Calibri"/>
                <a:cs typeface="Calibri"/>
              </a:rPr>
              <a:t>An </a:t>
            </a:r>
            <a:r>
              <a:rPr sz="2000" b="1" spc="-10" dirty="0">
                <a:solidFill>
                  <a:srgbClr val="FFFFFF"/>
                </a:solidFill>
                <a:latin typeface="Calibri"/>
                <a:cs typeface="Calibri"/>
              </a:rPr>
              <a:t>exhaustive </a:t>
            </a:r>
            <a:r>
              <a:rPr sz="2000" b="1" spc="-5" dirty="0">
                <a:solidFill>
                  <a:srgbClr val="FFFFFF"/>
                </a:solidFill>
                <a:latin typeface="Calibri"/>
                <a:cs typeface="Calibri"/>
              </a:rPr>
              <a:t>analysis </a:t>
            </a:r>
            <a:r>
              <a:rPr sz="2000" b="1" dirty="0">
                <a:solidFill>
                  <a:srgbClr val="FFFFFF"/>
                </a:solidFill>
                <a:latin typeface="Calibri"/>
                <a:cs typeface="Calibri"/>
              </a:rPr>
              <a:t>of </a:t>
            </a:r>
            <a:r>
              <a:rPr sz="2000" b="1" spc="-5" dirty="0">
                <a:solidFill>
                  <a:srgbClr val="FFFFFF"/>
                </a:solidFill>
                <a:latin typeface="Calibri"/>
                <a:cs typeface="Calibri"/>
              </a:rPr>
              <a:t>industrial </a:t>
            </a:r>
            <a:r>
              <a:rPr sz="2000" b="1" spc="-10" dirty="0">
                <a:solidFill>
                  <a:srgbClr val="FFFFFF"/>
                </a:solidFill>
                <a:latin typeface="Calibri"/>
                <a:cs typeface="Calibri"/>
              </a:rPr>
              <a:t>products </a:t>
            </a:r>
            <a:r>
              <a:rPr sz="2000" b="1" spc="-5" dirty="0">
                <a:solidFill>
                  <a:srgbClr val="FFFFFF"/>
                </a:solidFill>
                <a:latin typeface="Calibri"/>
                <a:cs typeface="Calibri"/>
              </a:rPr>
              <a:t>was </a:t>
            </a:r>
            <a:r>
              <a:rPr sz="2000" b="1" dirty="0">
                <a:solidFill>
                  <a:srgbClr val="FFFFFF"/>
                </a:solidFill>
                <a:latin typeface="Calibri"/>
                <a:cs typeface="Calibri"/>
              </a:rPr>
              <a:t>made </a:t>
            </a:r>
            <a:r>
              <a:rPr sz="2000" b="1" spc="-10" dirty="0">
                <a:solidFill>
                  <a:srgbClr val="FFFFFF"/>
                </a:solidFill>
                <a:latin typeface="Calibri"/>
                <a:cs typeface="Calibri"/>
              </a:rPr>
              <a:t>to </a:t>
            </a:r>
            <a:r>
              <a:rPr sz="2000" b="1" dirty="0">
                <a:solidFill>
                  <a:srgbClr val="FFFFFF"/>
                </a:solidFill>
                <a:latin typeface="Calibri"/>
                <a:cs typeface="Calibri"/>
              </a:rPr>
              <a:t>identify  </a:t>
            </a:r>
            <a:r>
              <a:rPr sz="2000" b="1" spc="-10" dirty="0">
                <a:solidFill>
                  <a:srgbClr val="FFFFFF"/>
                </a:solidFill>
                <a:latin typeface="Calibri"/>
                <a:cs typeface="Calibri"/>
              </a:rPr>
              <a:t>products </a:t>
            </a:r>
            <a:r>
              <a:rPr sz="2000" b="1" spc="-5" dirty="0">
                <a:solidFill>
                  <a:srgbClr val="FFFFFF"/>
                </a:solidFill>
                <a:latin typeface="Calibri"/>
                <a:cs typeface="Calibri"/>
              </a:rPr>
              <a:t>which are capable </a:t>
            </a:r>
            <a:r>
              <a:rPr sz="2000" b="1" dirty="0">
                <a:solidFill>
                  <a:srgbClr val="FFFFFF"/>
                </a:solidFill>
                <a:latin typeface="Calibri"/>
                <a:cs typeface="Calibri"/>
              </a:rPr>
              <a:t>of being </a:t>
            </a:r>
            <a:r>
              <a:rPr sz="2000" b="1" spc="-10" dirty="0">
                <a:solidFill>
                  <a:srgbClr val="FFFFFF"/>
                </a:solidFill>
                <a:latin typeface="Calibri"/>
                <a:cs typeface="Calibri"/>
              </a:rPr>
              <a:t>produced </a:t>
            </a:r>
            <a:r>
              <a:rPr sz="2000" b="1" dirty="0">
                <a:solidFill>
                  <a:srgbClr val="FFFFFF"/>
                </a:solidFill>
                <a:latin typeface="Calibri"/>
                <a:cs typeface="Calibri"/>
              </a:rPr>
              <a:t>in </a:t>
            </a:r>
            <a:r>
              <a:rPr sz="2000" b="1" spc="-5" dirty="0">
                <a:solidFill>
                  <a:srgbClr val="FFFFFF"/>
                </a:solidFill>
                <a:latin typeface="Calibri"/>
                <a:cs typeface="Calibri"/>
              </a:rPr>
              <a:t>the </a:t>
            </a:r>
            <a:r>
              <a:rPr sz="2000" b="1" dirty="0">
                <a:solidFill>
                  <a:srgbClr val="FFFFFF"/>
                </a:solidFill>
                <a:latin typeface="Calibri"/>
                <a:cs typeface="Calibri"/>
              </a:rPr>
              <a:t>small </a:t>
            </a:r>
            <a:r>
              <a:rPr sz="2000" b="1" spc="-5" dirty="0">
                <a:solidFill>
                  <a:srgbClr val="FFFFFF"/>
                </a:solidFill>
                <a:latin typeface="Calibri"/>
                <a:cs typeface="Calibri"/>
              </a:rPr>
              <a:t>scale</a:t>
            </a:r>
            <a:r>
              <a:rPr sz="2000" b="1" spc="45" dirty="0">
                <a:solidFill>
                  <a:srgbClr val="FFFFFF"/>
                </a:solidFill>
                <a:latin typeface="Calibri"/>
                <a:cs typeface="Calibri"/>
              </a:rPr>
              <a:t> </a:t>
            </a:r>
            <a:r>
              <a:rPr sz="2000" b="1" spc="-25" dirty="0">
                <a:solidFill>
                  <a:srgbClr val="FFFFFF"/>
                </a:solidFill>
                <a:latin typeface="Calibri"/>
                <a:cs typeface="Calibri"/>
              </a:rPr>
              <a:t>sector.</a:t>
            </a:r>
            <a:endParaRPr sz="2000">
              <a:latin typeface="Calibri"/>
              <a:cs typeface="Calibri"/>
            </a:endParaRPr>
          </a:p>
        </p:txBody>
      </p:sp>
      <p:sp>
        <p:nvSpPr>
          <p:cNvPr id="13" name="object 13"/>
          <p:cNvSpPr/>
          <p:nvPr/>
        </p:nvSpPr>
        <p:spPr>
          <a:xfrm>
            <a:off x="-12192" y="3200654"/>
            <a:ext cx="9410700" cy="956944"/>
          </a:xfrm>
          <a:custGeom>
            <a:avLst/>
            <a:gdLst/>
            <a:ahLst/>
            <a:cxnLst/>
            <a:rect l="l" t="t" r="r" b="b"/>
            <a:pathLst>
              <a:path w="6604000" h="956945">
                <a:moveTo>
                  <a:pt x="6603492" y="0"/>
                </a:moveTo>
                <a:lnTo>
                  <a:pt x="478409" y="0"/>
                </a:lnTo>
                <a:lnTo>
                  <a:pt x="0" y="478409"/>
                </a:lnTo>
                <a:lnTo>
                  <a:pt x="478409" y="956691"/>
                </a:lnTo>
                <a:lnTo>
                  <a:pt x="6603492" y="956691"/>
                </a:lnTo>
                <a:lnTo>
                  <a:pt x="6603492" y="0"/>
                </a:lnTo>
                <a:close/>
              </a:path>
            </a:pathLst>
          </a:custGeom>
          <a:solidFill>
            <a:srgbClr val="4F81BC"/>
          </a:solidFill>
        </p:spPr>
        <p:txBody>
          <a:bodyPr wrap="square" lIns="0" tIns="0" rIns="0" bIns="0" rtlCol="0"/>
          <a:lstStyle/>
          <a:p>
            <a:endParaRPr sz="2000"/>
          </a:p>
        </p:txBody>
      </p:sp>
      <p:sp>
        <p:nvSpPr>
          <p:cNvPr id="14" name="object 14"/>
          <p:cNvSpPr/>
          <p:nvPr/>
        </p:nvSpPr>
        <p:spPr>
          <a:xfrm>
            <a:off x="-12192" y="3200654"/>
            <a:ext cx="9410700" cy="956944"/>
          </a:xfrm>
          <a:custGeom>
            <a:avLst/>
            <a:gdLst/>
            <a:ahLst/>
            <a:cxnLst/>
            <a:rect l="l" t="t" r="r" b="b"/>
            <a:pathLst>
              <a:path w="6604000" h="956945">
                <a:moveTo>
                  <a:pt x="6603492" y="956691"/>
                </a:moveTo>
                <a:lnTo>
                  <a:pt x="478409" y="956691"/>
                </a:lnTo>
                <a:lnTo>
                  <a:pt x="0" y="478409"/>
                </a:lnTo>
                <a:lnTo>
                  <a:pt x="478409" y="0"/>
                </a:lnTo>
                <a:lnTo>
                  <a:pt x="6603492" y="0"/>
                </a:lnTo>
                <a:lnTo>
                  <a:pt x="6603492" y="956691"/>
                </a:lnTo>
                <a:close/>
              </a:path>
            </a:pathLst>
          </a:custGeom>
          <a:ln w="25400">
            <a:solidFill>
              <a:srgbClr val="FFFFFF"/>
            </a:solidFill>
          </a:ln>
        </p:spPr>
        <p:txBody>
          <a:bodyPr wrap="square" lIns="0" tIns="0" rIns="0" bIns="0" rtlCol="0"/>
          <a:lstStyle/>
          <a:p>
            <a:endParaRPr sz="2000"/>
          </a:p>
        </p:txBody>
      </p:sp>
      <p:sp>
        <p:nvSpPr>
          <p:cNvPr id="15" name="object 15"/>
          <p:cNvSpPr txBox="1"/>
          <p:nvPr/>
        </p:nvSpPr>
        <p:spPr>
          <a:xfrm>
            <a:off x="1009808" y="3425697"/>
            <a:ext cx="7982807" cy="463332"/>
          </a:xfrm>
          <a:prstGeom prst="rect">
            <a:avLst/>
          </a:prstGeom>
        </p:spPr>
        <p:txBody>
          <a:bodyPr vert="horz" wrap="square" lIns="0" tIns="36195" rIns="0" bIns="0" rtlCol="0">
            <a:spAutoFit/>
          </a:bodyPr>
          <a:lstStyle/>
          <a:p>
            <a:pPr marL="803910" marR="5080" indent="-791210">
              <a:lnSpc>
                <a:spcPts val="1639"/>
              </a:lnSpc>
              <a:spcBef>
                <a:spcPts val="285"/>
              </a:spcBef>
            </a:pPr>
            <a:r>
              <a:rPr sz="2000" b="1" spc="-5" dirty="0">
                <a:solidFill>
                  <a:srgbClr val="FFFFFF"/>
                </a:solidFill>
                <a:latin typeface="Calibri"/>
                <a:cs typeface="Calibri"/>
              </a:rPr>
              <a:t>The list of industries </a:t>
            </a:r>
            <a:r>
              <a:rPr sz="2000" b="1" spc="-15" dirty="0">
                <a:solidFill>
                  <a:srgbClr val="FFFFFF"/>
                </a:solidFill>
                <a:latin typeface="Calibri"/>
                <a:cs typeface="Calibri"/>
              </a:rPr>
              <a:t>exclusively </a:t>
            </a:r>
            <a:r>
              <a:rPr sz="2000" b="1" spc="-10" dirty="0">
                <a:solidFill>
                  <a:srgbClr val="FFFFFF"/>
                </a:solidFill>
                <a:latin typeface="Calibri"/>
                <a:cs typeface="Calibri"/>
              </a:rPr>
              <a:t>reserved for </a:t>
            </a:r>
            <a:r>
              <a:rPr sz="2000" b="1" spc="-5" dirty="0">
                <a:solidFill>
                  <a:srgbClr val="FFFFFF"/>
                </a:solidFill>
                <a:latin typeface="Calibri"/>
                <a:cs typeface="Calibri"/>
              </a:rPr>
              <a:t>the </a:t>
            </a:r>
            <a:r>
              <a:rPr sz="2000" b="1" dirty="0">
                <a:solidFill>
                  <a:srgbClr val="FFFFFF"/>
                </a:solidFill>
                <a:latin typeface="Calibri"/>
                <a:cs typeface="Calibri"/>
              </a:rPr>
              <a:t>small </a:t>
            </a:r>
            <a:r>
              <a:rPr sz="2000" b="1" spc="-5" dirty="0">
                <a:solidFill>
                  <a:srgbClr val="FFFFFF"/>
                </a:solidFill>
                <a:latin typeface="Calibri"/>
                <a:cs typeface="Calibri"/>
              </a:rPr>
              <a:t>scale sector was  expanded </a:t>
            </a:r>
            <a:r>
              <a:rPr sz="2000" b="1" spc="-10" dirty="0">
                <a:solidFill>
                  <a:srgbClr val="FFFFFF"/>
                </a:solidFill>
                <a:latin typeface="Calibri"/>
                <a:cs typeface="Calibri"/>
              </a:rPr>
              <a:t>from </a:t>
            </a:r>
            <a:r>
              <a:rPr sz="2000" b="1" spc="-5" dirty="0">
                <a:solidFill>
                  <a:srgbClr val="FFFFFF"/>
                </a:solidFill>
                <a:latin typeface="Calibri"/>
                <a:cs typeface="Calibri"/>
              </a:rPr>
              <a:t>180 </a:t>
            </a:r>
            <a:r>
              <a:rPr sz="2000" b="1" spc="-10" dirty="0">
                <a:solidFill>
                  <a:srgbClr val="FFFFFF"/>
                </a:solidFill>
                <a:latin typeface="Calibri"/>
                <a:cs typeface="Calibri"/>
              </a:rPr>
              <a:t>items to more </a:t>
            </a:r>
            <a:r>
              <a:rPr sz="2000" b="1" spc="-5" dirty="0">
                <a:solidFill>
                  <a:srgbClr val="FFFFFF"/>
                </a:solidFill>
                <a:latin typeface="Calibri"/>
                <a:cs typeface="Calibri"/>
              </a:rPr>
              <a:t>than 500</a:t>
            </a:r>
            <a:r>
              <a:rPr sz="2000" b="1" spc="50" dirty="0">
                <a:solidFill>
                  <a:srgbClr val="FFFFFF"/>
                </a:solidFill>
                <a:latin typeface="Calibri"/>
                <a:cs typeface="Calibri"/>
              </a:rPr>
              <a:t> </a:t>
            </a:r>
            <a:r>
              <a:rPr sz="2000" b="1" spc="-5" dirty="0">
                <a:solidFill>
                  <a:srgbClr val="FFFFFF"/>
                </a:solidFill>
                <a:latin typeface="Calibri"/>
                <a:cs typeface="Calibri"/>
              </a:rPr>
              <a:t>items</a:t>
            </a:r>
            <a:r>
              <a:rPr sz="2000" spc="-5" dirty="0">
                <a:solidFill>
                  <a:srgbClr val="FFFFFF"/>
                </a:solidFill>
                <a:latin typeface="Calibri"/>
                <a:cs typeface="Calibri"/>
              </a:rPr>
              <a:t>.</a:t>
            </a:r>
            <a:endParaRPr sz="2000" dirty="0">
              <a:latin typeface="Calibri"/>
              <a:cs typeface="Calibri"/>
            </a:endParaRPr>
          </a:p>
        </p:txBody>
      </p:sp>
      <p:sp>
        <p:nvSpPr>
          <p:cNvPr id="18" name="object 18"/>
          <p:cNvSpPr/>
          <p:nvPr/>
        </p:nvSpPr>
        <p:spPr>
          <a:xfrm>
            <a:off x="-12192" y="4442967"/>
            <a:ext cx="9410700" cy="956944"/>
          </a:xfrm>
          <a:custGeom>
            <a:avLst/>
            <a:gdLst/>
            <a:ahLst/>
            <a:cxnLst/>
            <a:rect l="l" t="t" r="r" b="b"/>
            <a:pathLst>
              <a:path w="6604000" h="956945">
                <a:moveTo>
                  <a:pt x="6603492" y="0"/>
                </a:moveTo>
                <a:lnTo>
                  <a:pt x="478409" y="0"/>
                </a:lnTo>
                <a:lnTo>
                  <a:pt x="0" y="478281"/>
                </a:lnTo>
                <a:lnTo>
                  <a:pt x="478409" y="956690"/>
                </a:lnTo>
                <a:lnTo>
                  <a:pt x="6603492" y="956690"/>
                </a:lnTo>
                <a:lnTo>
                  <a:pt x="6603492" y="0"/>
                </a:lnTo>
                <a:close/>
              </a:path>
            </a:pathLst>
          </a:custGeom>
          <a:solidFill>
            <a:srgbClr val="4F81BC"/>
          </a:solidFill>
        </p:spPr>
        <p:txBody>
          <a:bodyPr wrap="square" lIns="0" tIns="0" rIns="0" bIns="0" rtlCol="0"/>
          <a:lstStyle/>
          <a:p>
            <a:endParaRPr sz="2000"/>
          </a:p>
        </p:txBody>
      </p:sp>
      <p:sp>
        <p:nvSpPr>
          <p:cNvPr id="19" name="object 19"/>
          <p:cNvSpPr/>
          <p:nvPr/>
        </p:nvSpPr>
        <p:spPr>
          <a:xfrm>
            <a:off x="-12192" y="4442967"/>
            <a:ext cx="9410700" cy="956944"/>
          </a:xfrm>
          <a:custGeom>
            <a:avLst/>
            <a:gdLst/>
            <a:ahLst/>
            <a:cxnLst/>
            <a:rect l="l" t="t" r="r" b="b"/>
            <a:pathLst>
              <a:path w="6604000" h="956945">
                <a:moveTo>
                  <a:pt x="6603492" y="956690"/>
                </a:moveTo>
                <a:lnTo>
                  <a:pt x="478409" y="956690"/>
                </a:lnTo>
                <a:lnTo>
                  <a:pt x="0" y="478281"/>
                </a:lnTo>
                <a:lnTo>
                  <a:pt x="478409" y="0"/>
                </a:lnTo>
                <a:lnTo>
                  <a:pt x="6603492" y="0"/>
                </a:lnTo>
                <a:lnTo>
                  <a:pt x="6603492" y="956690"/>
                </a:lnTo>
                <a:close/>
              </a:path>
            </a:pathLst>
          </a:custGeom>
          <a:ln w="25400">
            <a:solidFill>
              <a:srgbClr val="FFFFFF"/>
            </a:solidFill>
          </a:ln>
        </p:spPr>
        <p:txBody>
          <a:bodyPr wrap="square" lIns="0" tIns="0" rIns="0" bIns="0" rtlCol="0"/>
          <a:lstStyle/>
          <a:p>
            <a:endParaRPr sz="2000"/>
          </a:p>
        </p:txBody>
      </p:sp>
      <p:sp>
        <p:nvSpPr>
          <p:cNvPr id="20" name="object 20"/>
          <p:cNvSpPr txBox="1"/>
          <p:nvPr/>
        </p:nvSpPr>
        <p:spPr>
          <a:xfrm>
            <a:off x="978233" y="4458970"/>
            <a:ext cx="8009049" cy="1164678"/>
          </a:xfrm>
          <a:prstGeom prst="rect">
            <a:avLst/>
          </a:prstGeom>
        </p:spPr>
        <p:txBody>
          <a:bodyPr vert="horz" wrap="square" lIns="0" tIns="31750" rIns="0" bIns="0" rtlCol="0">
            <a:spAutoFit/>
          </a:bodyPr>
          <a:lstStyle/>
          <a:p>
            <a:pPr marL="12700" marR="5080" indent="635" algn="ctr">
              <a:lnSpc>
                <a:spcPct val="91600"/>
              </a:lnSpc>
              <a:spcBef>
                <a:spcPts val="250"/>
              </a:spcBef>
            </a:pPr>
            <a:r>
              <a:rPr sz="2000" b="1" spc="-5" dirty="0">
                <a:solidFill>
                  <a:srgbClr val="FFFFFF"/>
                </a:solidFill>
                <a:latin typeface="Calibri"/>
                <a:cs typeface="Calibri"/>
              </a:rPr>
              <a:t>Within the </a:t>
            </a:r>
            <a:r>
              <a:rPr sz="2000" b="1" dirty="0">
                <a:solidFill>
                  <a:srgbClr val="FFFFFF"/>
                </a:solidFill>
                <a:latin typeface="Calibri"/>
                <a:cs typeface="Calibri"/>
              </a:rPr>
              <a:t>small </a:t>
            </a:r>
            <a:r>
              <a:rPr sz="2000" b="1" spc="-5" dirty="0">
                <a:solidFill>
                  <a:srgbClr val="FFFFFF"/>
                </a:solidFill>
                <a:latin typeface="Calibri"/>
                <a:cs typeface="Calibri"/>
              </a:rPr>
              <a:t>scale </a:t>
            </a:r>
            <a:r>
              <a:rPr sz="2000" b="1" spc="-20" dirty="0">
                <a:solidFill>
                  <a:srgbClr val="FFFFFF"/>
                </a:solidFill>
                <a:latin typeface="Calibri"/>
                <a:cs typeface="Calibri"/>
              </a:rPr>
              <a:t>sector, </a:t>
            </a:r>
            <a:r>
              <a:rPr sz="2000" b="1" dirty="0">
                <a:solidFill>
                  <a:srgbClr val="FFFFFF"/>
                </a:solidFill>
                <a:latin typeface="Calibri"/>
                <a:cs typeface="Calibri"/>
              </a:rPr>
              <a:t>a </a:t>
            </a:r>
            <a:r>
              <a:rPr sz="2000" b="1" spc="-10" dirty="0">
                <a:solidFill>
                  <a:srgbClr val="FFFFFF"/>
                </a:solidFill>
                <a:latin typeface="Calibri"/>
                <a:cs typeface="Calibri"/>
              </a:rPr>
              <a:t>tiny </a:t>
            </a:r>
            <a:r>
              <a:rPr sz="2000" b="1" spc="-5" dirty="0">
                <a:solidFill>
                  <a:srgbClr val="FFFFFF"/>
                </a:solidFill>
                <a:latin typeface="Calibri"/>
                <a:cs typeface="Calibri"/>
              </a:rPr>
              <a:t>sector was </a:t>
            </a:r>
            <a:r>
              <a:rPr sz="2000" b="1" dirty="0">
                <a:solidFill>
                  <a:srgbClr val="FFFFFF"/>
                </a:solidFill>
                <a:latin typeface="Calibri"/>
                <a:cs typeface="Calibri"/>
              </a:rPr>
              <a:t>also </a:t>
            </a:r>
            <a:r>
              <a:rPr sz="2000" b="1" spc="-5" dirty="0">
                <a:solidFill>
                  <a:srgbClr val="FFFFFF"/>
                </a:solidFill>
                <a:latin typeface="Calibri"/>
                <a:cs typeface="Calibri"/>
              </a:rPr>
              <a:t>defined with  </a:t>
            </a:r>
            <a:r>
              <a:rPr sz="2000" b="1" spc="-10" dirty="0">
                <a:solidFill>
                  <a:srgbClr val="FFFFFF"/>
                </a:solidFill>
                <a:latin typeface="Calibri"/>
                <a:cs typeface="Calibri"/>
              </a:rPr>
              <a:t>investment </a:t>
            </a:r>
            <a:r>
              <a:rPr sz="2000" b="1" dirty="0">
                <a:solidFill>
                  <a:srgbClr val="FFFFFF"/>
                </a:solidFill>
                <a:latin typeface="Calibri"/>
                <a:cs typeface="Calibri"/>
              </a:rPr>
              <a:t>in </a:t>
            </a:r>
            <a:r>
              <a:rPr sz="2000" b="1" spc="-5" dirty="0">
                <a:solidFill>
                  <a:srgbClr val="FFFFFF"/>
                </a:solidFill>
                <a:latin typeface="Calibri"/>
                <a:cs typeface="Calibri"/>
              </a:rPr>
              <a:t>machinery </a:t>
            </a:r>
            <a:r>
              <a:rPr sz="2000" b="1" dirty="0">
                <a:solidFill>
                  <a:srgbClr val="FFFFFF"/>
                </a:solidFill>
                <a:latin typeface="Calibri"/>
                <a:cs typeface="Calibri"/>
              </a:rPr>
              <a:t>and </a:t>
            </a:r>
            <a:r>
              <a:rPr sz="2000" b="1" spc="-10" dirty="0">
                <a:solidFill>
                  <a:srgbClr val="FFFFFF"/>
                </a:solidFill>
                <a:latin typeface="Calibri"/>
                <a:cs typeface="Calibri"/>
              </a:rPr>
              <a:t>equipment </a:t>
            </a:r>
            <a:r>
              <a:rPr sz="2000" b="1" spc="-5" dirty="0">
                <a:solidFill>
                  <a:srgbClr val="FFFFFF"/>
                </a:solidFill>
                <a:latin typeface="Calibri"/>
                <a:cs typeface="Calibri"/>
              </a:rPr>
              <a:t>upto Rs.1 </a:t>
            </a:r>
            <a:r>
              <a:rPr sz="2000" b="1" dirty="0">
                <a:solidFill>
                  <a:srgbClr val="FFFFFF"/>
                </a:solidFill>
                <a:latin typeface="Calibri"/>
                <a:cs typeface="Calibri"/>
              </a:rPr>
              <a:t>lakh and </a:t>
            </a:r>
            <a:r>
              <a:rPr sz="2000" b="1" spc="-10" dirty="0">
                <a:solidFill>
                  <a:srgbClr val="FFFFFF"/>
                </a:solidFill>
                <a:latin typeface="Calibri"/>
                <a:cs typeface="Calibri"/>
              </a:rPr>
              <a:t>situated </a:t>
            </a:r>
            <a:r>
              <a:rPr sz="2000" b="1" dirty="0">
                <a:solidFill>
                  <a:srgbClr val="FFFFFF"/>
                </a:solidFill>
                <a:latin typeface="Calibri"/>
                <a:cs typeface="Calibri"/>
              </a:rPr>
              <a:t>in  </a:t>
            </a:r>
            <a:r>
              <a:rPr sz="2000" b="1" spc="-5" dirty="0">
                <a:solidFill>
                  <a:srgbClr val="FFFFFF"/>
                </a:solidFill>
                <a:latin typeface="Calibri"/>
                <a:cs typeface="Calibri"/>
              </a:rPr>
              <a:t>towns with </a:t>
            </a:r>
            <a:r>
              <a:rPr sz="2000" b="1" dirty="0">
                <a:solidFill>
                  <a:srgbClr val="FFFFFF"/>
                </a:solidFill>
                <a:latin typeface="Calibri"/>
                <a:cs typeface="Calibri"/>
              </a:rPr>
              <a:t>a </a:t>
            </a:r>
            <a:r>
              <a:rPr sz="2000" b="1" spc="-5" dirty="0">
                <a:solidFill>
                  <a:srgbClr val="FFFFFF"/>
                </a:solidFill>
                <a:latin typeface="Calibri"/>
                <a:cs typeface="Calibri"/>
              </a:rPr>
              <a:t>population </a:t>
            </a:r>
            <a:r>
              <a:rPr sz="2000" b="1" dirty="0">
                <a:solidFill>
                  <a:srgbClr val="FFFFFF"/>
                </a:solidFill>
                <a:latin typeface="Calibri"/>
                <a:cs typeface="Calibri"/>
              </a:rPr>
              <a:t>of less </a:t>
            </a:r>
            <a:r>
              <a:rPr sz="2000" b="1" spc="-5" dirty="0">
                <a:solidFill>
                  <a:srgbClr val="FFFFFF"/>
                </a:solidFill>
                <a:latin typeface="Calibri"/>
                <a:cs typeface="Calibri"/>
              </a:rPr>
              <a:t>than 50,000 </a:t>
            </a:r>
            <a:r>
              <a:rPr sz="2000" b="1" spc="-10" dirty="0">
                <a:solidFill>
                  <a:srgbClr val="FFFFFF"/>
                </a:solidFill>
                <a:latin typeface="Calibri"/>
                <a:cs typeface="Calibri"/>
              </a:rPr>
              <a:t>according to1971 </a:t>
            </a:r>
            <a:r>
              <a:rPr sz="2000" b="1" spc="-5" dirty="0">
                <a:solidFill>
                  <a:srgbClr val="FFFFFF"/>
                </a:solidFill>
                <a:latin typeface="Calibri"/>
                <a:cs typeface="Calibri"/>
              </a:rPr>
              <a:t>census  figures, </a:t>
            </a:r>
            <a:r>
              <a:rPr sz="2000" b="1" dirty="0">
                <a:solidFill>
                  <a:srgbClr val="FFFFFF"/>
                </a:solidFill>
                <a:latin typeface="Calibri"/>
                <a:cs typeface="Calibri"/>
              </a:rPr>
              <a:t>and in</a:t>
            </a:r>
            <a:r>
              <a:rPr sz="2000" b="1" spc="-30" dirty="0">
                <a:solidFill>
                  <a:srgbClr val="FFFFFF"/>
                </a:solidFill>
                <a:latin typeface="Calibri"/>
                <a:cs typeface="Calibri"/>
              </a:rPr>
              <a:t> </a:t>
            </a:r>
            <a:r>
              <a:rPr sz="2000" b="1" spc="-5" dirty="0">
                <a:solidFill>
                  <a:srgbClr val="FFFFFF"/>
                </a:solidFill>
                <a:latin typeface="Calibri"/>
                <a:cs typeface="Calibri"/>
              </a:rPr>
              <a:t>villages.</a:t>
            </a:r>
            <a:endParaRPr sz="2000" dirty="0">
              <a:latin typeface="Calibri"/>
              <a:cs typeface="Calibri"/>
            </a:endParaRPr>
          </a:p>
        </p:txBody>
      </p:sp>
      <p:sp>
        <p:nvSpPr>
          <p:cNvPr id="23" name="object 23"/>
          <p:cNvSpPr/>
          <p:nvPr/>
        </p:nvSpPr>
        <p:spPr>
          <a:xfrm>
            <a:off x="-12192" y="5685244"/>
            <a:ext cx="9410700" cy="956944"/>
          </a:xfrm>
          <a:custGeom>
            <a:avLst/>
            <a:gdLst/>
            <a:ahLst/>
            <a:cxnLst/>
            <a:rect l="l" t="t" r="r" b="b"/>
            <a:pathLst>
              <a:path w="6604000" h="956945">
                <a:moveTo>
                  <a:pt x="6603492" y="0"/>
                </a:moveTo>
                <a:lnTo>
                  <a:pt x="478409" y="0"/>
                </a:lnTo>
                <a:lnTo>
                  <a:pt x="0" y="478345"/>
                </a:lnTo>
                <a:lnTo>
                  <a:pt x="478409" y="956691"/>
                </a:lnTo>
                <a:lnTo>
                  <a:pt x="6603492" y="956691"/>
                </a:lnTo>
                <a:lnTo>
                  <a:pt x="6603492" y="0"/>
                </a:lnTo>
                <a:close/>
              </a:path>
            </a:pathLst>
          </a:custGeom>
          <a:solidFill>
            <a:srgbClr val="4F81BC"/>
          </a:solidFill>
        </p:spPr>
        <p:txBody>
          <a:bodyPr wrap="square" lIns="0" tIns="0" rIns="0" bIns="0" rtlCol="0"/>
          <a:lstStyle/>
          <a:p>
            <a:endParaRPr sz="2000"/>
          </a:p>
        </p:txBody>
      </p:sp>
      <p:sp>
        <p:nvSpPr>
          <p:cNvPr id="24" name="object 24"/>
          <p:cNvSpPr/>
          <p:nvPr/>
        </p:nvSpPr>
        <p:spPr>
          <a:xfrm>
            <a:off x="-12192" y="5685244"/>
            <a:ext cx="9410700" cy="956944"/>
          </a:xfrm>
          <a:custGeom>
            <a:avLst/>
            <a:gdLst/>
            <a:ahLst/>
            <a:cxnLst/>
            <a:rect l="l" t="t" r="r" b="b"/>
            <a:pathLst>
              <a:path w="6604000" h="956945">
                <a:moveTo>
                  <a:pt x="6603492" y="956691"/>
                </a:moveTo>
                <a:lnTo>
                  <a:pt x="478409" y="956691"/>
                </a:lnTo>
                <a:lnTo>
                  <a:pt x="0" y="478345"/>
                </a:lnTo>
                <a:lnTo>
                  <a:pt x="478409" y="0"/>
                </a:lnTo>
                <a:lnTo>
                  <a:pt x="6603492" y="0"/>
                </a:lnTo>
                <a:lnTo>
                  <a:pt x="6603492" y="956691"/>
                </a:lnTo>
                <a:close/>
              </a:path>
            </a:pathLst>
          </a:custGeom>
          <a:ln w="25400">
            <a:solidFill>
              <a:srgbClr val="FFFFFF"/>
            </a:solidFill>
          </a:ln>
        </p:spPr>
        <p:txBody>
          <a:bodyPr wrap="square" lIns="0" tIns="0" rIns="0" bIns="0" rtlCol="0"/>
          <a:lstStyle/>
          <a:p>
            <a:endParaRPr sz="2000"/>
          </a:p>
        </p:txBody>
      </p:sp>
      <p:sp>
        <p:nvSpPr>
          <p:cNvPr id="25" name="object 25"/>
          <p:cNvSpPr txBox="1"/>
          <p:nvPr/>
        </p:nvSpPr>
        <p:spPr>
          <a:xfrm>
            <a:off x="975947" y="5910783"/>
            <a:ext cx="8052483" cy="463332"/>
          </a:xfrm>
          <a:prstGeom prst="rect">
            <a:avLst/>
          </a:prstGeom>
        </p:spPr>
        <p:txBody>
          <a:bodyPr vert="horz" wrap="square" lIns="0" tIns="36195" rIns="0" bIns="0" rtlCol="0">
            <a:spAutoFit/>
          </a:bodyPr>
          <a:lstStyle/>
          <a:p>
            <a:pPr marL="1728470" marR="5080" indent="-1716405">
              <a:lnSpc>
                <a:spcPts val="1639"/>
              </a:lnSpc>
              <a:spcBef>
                <a:spcPts val="285"/>
              </a:spcBef>
            </a:pPr>
            <a:r>
              <a:rPr sz="2000" b="1" dirty="0">
                <a:solidFill>
                  <a:srgbClr val="FFFFFF"/>
                </a:solidFill>
                <a:latin typeface="Calibri"/>
                <a:cs typeface="Calibri"/>
              </a:rPr>
              <a:t>Special </a:t>
            </a:r>
            <a:r>
              <a:rPr sz="2000" b="1" spc="-5" dirty="0">
                <a:solidFill>
                  <a:srgbClr val="FFFFFF"/>
                </a:solidFill>
                <a:latin typeface="Calibri"/>
                <a:cs typeface="Calibri"/>
              </a:rPr>
              <a:t>legislation </a:t>
            </a:r>
            <a:r>
              <a:rPr sz="2000" b="1" spc="-10" dirty="0">
                <a:solidFill>
                  <a:srgbClr val="FFFFFF"/>
                </a:solidFill>
                <a:latin typeface="Calibri"/>
                <a:cs typeface="Calibri"/>
              </a:rPr>
              <a:t>to </a:t>
            </a:r>
            <a:r>
              <a:rPr sz="2000" b="1" spc="-15" dirty="0">
                <a:solidFill>
                  <a:srgbClr val="FFFFFF"/>
                </a:solidFill>
                <a:latin typeface="Calibri"/>
                <a:cs typeface="Calibri"/>
              </a:rPr>
              <a:t>protect cottage </a:t>
            </a:r>
            <a:r>
              <a:rPr sz="2000" b="1" dirty="0">
                <a:solidFill>
                  <a:srgbClr val="FFFFFF"/>
                </a:solidFill>
                <a:latin typeface="Calibri"/>
                <a:cs typeface="Calibri"/>
              </a:rPr>
              <a:t>and </a:t>
            </a:r>
            <a:r>
              <a:rPr sz="2000" b="1" spc="-5" dirty="0">
                <a:solidFill>
                  <a:srgbClr val="FFFFFF"/>
                </a:solidFill>
                <a:latin typeface="Calibri"/>
                <a:cs typeface="Calibri"/>
              </a:rPr>
              <a:t>household industries </a:t>
            </a:r>
            <a:r>
              <a:rPr sz="2000" b="1" spc="-10" dirty="0">
                <a:solidFill>
                  <a:srgbClr val="FFFFFF"/>
                </a:solidFill>
                <a:latin typeface="Calibri"/>
                <a:cs typeface="Calibri"/>
              </a:rPr>
              <a:t>was </a:t>
            </a:r>
            <a:r>
              <a:rPr sz="2000" b="1" dirty="0">
                <a:solidFill>
                  <a:srgbClr val="FFFFFF"/>
                </a:solidFill>
                <a:latin typeface="Calibri"/>
                <a:cs typeface="Calibri"/>
              </a:rPr>
              <a:t>also  </a:t>
            </a:r>
            <a:r>
              <a:rPr sz="2000" b="1" spc="-5" dirty="0">
                <a:solidFill>
                  <a:srgbClr val="FFFFFF"/>
                </a:solidFill>
                <a:latin typeface="Calibri"/>
                <a:cs typeface="Calibri"/>
              </a:rPr>
              <a:t>proposed </a:t>
            </a:r>
            <a:r>
              <a:rPr sz="2000" b="1" spc="-10" dirty="0">
                <a:solidFill>
                  <a:srgbClr val="FFFFFF"/>
                </a:solidFill>
                <a:latin typeface="Calibri"/>
                <a:cs typeface="Calibri"/>
              </a:rPr>
              <a:t>to </a:t>
            </a:r>
            <a:r>
              <a:rPr sz="2000" b="1" dirty="0">
                <a:solidFill>
                  <a:srgbClr val="FFFFFF"/>
                </a:solidFill>
                <a:latin typeface="Calibri"/>
                <a:cs typeface="Calibri"/>
              </a:rPr>
              <a:t>be</a:t>
            </a:r>
            <a:r>
              <a:rPr sz="2000" b="1" spc="10" dirty="0">
                <a:solidFill>
                  <a:srgbClr val="FFFFFF"/>
                </a:solidFill>
                <a:latin typeface="Calibri"/>
                <a:cs typeface="Calibri"/>
              </a:rPr>
              <a:t> </a:t>
            </a:r>
            <a:r>
              <a:rPr sz="2000" b="1" spc="-10" dirty="0">
                <a:solidFill>
                  <a:srgbClr val="FFFFFF"/>
                </a:solidFill>
                <a:latin typeface="Calibri"/>
                <a:cs typeface="Calibri"/>
              </a:rPr>
              <a:t>introduced.</a:t>
            </a:r>
            <a:endParaRPr sz="2000" dirty="0">
              <a:latin typeface="Calibri"/>
              <a:cs typeface="Calibri"/>
            </a:endParaRPr>
          </a:p>
        </p:txBody>
      </p:sp>
      <p:sp>
        <p:nvSpPr>
          <p:cNvPr id="28" name="object 28"/>
          <p:cNvSpPr txBox="1">
            <a:spLocks noGrp="1"/>
          </p:cNvSpPr>
          <p:nvPr>
            <p:ph type="title"/>
          </p:nvPr>
        </p:nvSpPr>
        <p:spPr>
          <a:xfrm>
            <a:off x="-908921" y="413266"/>
            <a:ext cx="11065102" cy="319959"/>
          </a:xfrm>
          <a:prstGeom prst="rect">
            <a:avLst/>
          </a:prstGeom>
        </p:spPr>
        <p:txBody>
          <a:bodyPr vert="horz" wrap="square" lIns="0" tIns="12065" rIns="0" bIns="0" rtlCol="0">
            <a:spAutoFit/>
          </a:bodyPr>
          <a:lstStyle/>
          <a:p>
            <a:pPr marL="12700" algn="ctr">
              <a:lnSpc>
                <a:spcPct val="100000"/>
              </a:lnSpc>
              <a:spcBef>
                <a:spcPts val="95"/>
              </a:spcBef>
            </a:pPr>
            <a:r>
              <a:rPr sz="2000" spc="-10" dirty="0">
                <a:solidFill>
                  <a:srgbClr val="000000"/>
                </a:solidFill>
                <a:uFill>
                  <a:solidFill>
                    <a:srgbClr val="000000"/>
                  </a:solidFill>
                </a:uFill>
                <a:latin typeface="Algerian" pitchFamily="82" charset="0"/>
                <a:cs typeface="Calibri"/>
              </a:rPr>
              <a:t>INDUSTRIAL </a:t>
            </a:r>
            <a:r>
              <a:rPr sz="2000" spc="-5" dirty="0">
                <a:solidFill>
                  <a:srgbClr val="000000"/>
                </a:solidFill>
                <a:uFill>
                  <a:solidFill>
                    <a:srgbClr val="000000"/>
                  </a:solidFill>
                </a:uFill>
                <a:latin typeface="Algerian" pitchFamily="82" charset="0"/>
                <a:cs typeface="Calibri"/>
              </a:rPr>
              <a:t>POLICY </a:t>
            </a:r>
            <a:r>
              <a:rPr sz="2000" spc="-15" dirty="0">
                <a:solidFill>
                  <a:srgbClr val="000000"/>
                </a:solidFill>
                <a:uFill>
                  <a:solidFill>
                    <a:srgbClr val="000000"/>
                  </a:solidFill>
                </a:uFill>
                <a:latin typeface="Algerian" pitchFamily="82" charset="0"/>
                <a:cs typeface="Calibri"/>
              </a:rPr>
              <a:t>RESOLUTION,</a:t>
            </a:r>
            <a:r>
              <a:rPr sz="2000" spc="40" dirty="0">
                <a:solidFill>
                  <a:srgbClr val="000000"/>
                </a:solidFill>
                <a:uFill>
                  <a:solidFill>
                    <a:srgbClr val="000000"/>
                  </a:solidFill>
                </a:uFill>
                <a:latin typeface="Algerian" pitchFamily="82" charset="0"/>
                <a:cs typeface="Calibri"/>
              </a:rPr>
              <a:t> </a:t>
            </a:r>
            <a:r>
              <a:rPr sz="2000" spc="-5" dirty="0">
                <a:solidFill>
                  <a:srgbClr val="000000"/>
                </a:solidFill>
                <a:uFill>
                  <a:solidFill>
                    <a:srgbClr val="000000"/>
                  </a:solidFill>
                </a:uFill>
                <a:latin typeface="Algerian" pitchFamily="82" charset="0"/>
                <a:cs typeface="Calibri"/>
              </a:rPr>
              <a:t>1973</a:t>
            </a:r>
            <a:endParaRPr sz="2000" dirty="0">
              <a:latin typeface="Algerian" pitchFamily="82" charset="0"/>
              <a:cs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52400"/>
            <a:ext cx="10394878"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076896" y="860425"/>
            <a:ext cx="7993228" cy="1224915"/>
          </a:xfrm>
          <a:custGeom>
            <a:avLst/>
            <a:gdLst/>
            <a:ahLst/>
            <a:cxnLst/>
            <a:rect l="l" t="t" r="r" b="b"/>
            <a:pathLst>
              <a:path w="7031355" h="1224914">
                <a:moveTo>
                  <a:pt x="7030910" y="0"/>
                </a:moveTo>
                <a:lnTo>
                  <a:pt x="612203" y="0"/>
                </a:lnTo>
                <a:lnTo>
                  <a:pt x="0" y="612266"/>
                </a:lnTo>
                <a:lnTo>
                  <a:pt x="612203" y="1224534"/>
                </a:lnTo>
                <a:lnTo>
                  <a:pt x="7030910" y="1224534"/>
                </a:lnTo>
                <a:lnTo>
                  <a:pt x="7030910" y="0"/>
                </a:lnTo>
                <a:close/>
              </a:path>
            </a:pathLst>
          </a:custGeom>
          <a:solidFill>
            <a:srgbClr val="4F81BC"/>
          </a:solidFill>
        </p:spPr>
        <p:txBody>
          <a:bodyPr wrap="square" lIns="0" tIns="0" rIns="0" bIns="0" rtlCol="0"/>
          <a:lstStyle/>
          <a:p>
            <a:endParaRPr/>
          </a:p>
        </p:txBody>
      </p:sp>
      <p:sp>
        <p:nvSpPr>
          <p:cNvPr id="4" name="object 4"/>
          <p:cNvSpPr/>
          <p:nvPr/>
        </p:nvSpPr>
        <p:spPr>
          <a:xfrm>
            <a:off x="1076896" y="860425"/>
            <a:ext cx="7993228" cy="1224915"/>
          </a:xfrm>
          <a:custGeom>
            <a:avLst/>
            <a:gdLst/>
            <a:ahLst/>
            <a:cxnLst/>
            <a:rect l="l" t="t" r="r" b="b"/>
            <a:pathLst>
              <a:path w="7031355" h="1224914">
                <a:moveTo>
                  <a:pt x="7030910" y="1224534"/>
                </a:moveTo>
                <a:lnTo>
                  <a:pt x="612203" y="1224534"/>
                </a:lnTo>
                <a:lnTo>
                  <a:pt x="0" y="612266"/>
                </a:lnTo>
                <a:lnTo>
                  <a:pt x="612203" y="0"/>
                </a:lnTo>
                <a:lnTo>
                  <a:pt x="7030910" y="0"/>
                </a:lnTo>
                <a:lnTo>
                  <a:pt x="7030910" y="1224534"/>
                </a:lnTo>
                <a:close/>
              </a:path>
            </a:pathLst>
          </a:custGeom>
          <a:ln w="25400">
            <a:solidFill>
              <a:srgbClr val="FFFFFF"/>
            </a:solidFill>
          </a:ln>
        </p:spPr>
        <p:txBody>
          <a:bodyPr wrap="square" lIns="0" tIns="0" rIns="0" bIns="0" rtlCol="0"/>
          <a:lstStyle/>
          <a:p>
            <a:endParaRPr/>
          </a:p>
        </p:txBody>
      </p:sp>
      <p:sp>
        <p:nvSpPr>
          <p:cNvPr id="5" name="object 5"/>
          <p:cNvSpPr txBox="1"/>
          <p:nvPr/>
        </p:nvSpPr>
        <p:spPr>
          <a:xfrm>
            <a:off x="2251963" y="1234566"/>
            <a:ext cx="6212383" cy="631327"/>
          </a:xfrm>
          <a:prstGeom prst="rect">
            <a:avLst/>
          </a:prstGeom>
        </p:spPr>
        <p:txBody>
          <a:bodyPr vert="horz" wrap="square" lIns="0" tIns="34290" rIns="0" bIns="0" rtlCol="0">
            <a:spAutoFit/>
          </a:bodyPr>
          <a:lstStyle/>
          <a:p>
            <a:pPr marL="626745" marR="5080" indent="-614680">
              <a:lnSpc>
                <a:spcPts val="1540"/>
              </a:lnSpc>
              <a:spcBef>
                <a:spcPts val="270"/>
              </a:spcBef>
            </a:pPr>
            <a:r>
              <a:rPr sz="2000" b="1" spc="-5" dirty="0">
                <a:solidFill>
                  <a:srgbClr val="FFFFFF"/>
                </a:solidFill>
                <a:latin typeface="Calibri"/>
                <a:cs typeface="Calibri"/>
              </a:rPr>
              <a:t>The Government would promote </a:t>
            </a:r>
            <a:r>
              <a:rPr sz="2000" b="1" dirty="0">
                <a:solidFill>
                  <a:srgbClr val="FFFFFF"/>
                </a:solidFill>
                <a:latin typeface="Calibri"/>
                <a:cs typeface="Calibri"/>
              </a:rPr>
              <a:t>the </a:t>
            </a:r>
            <a:r>
              <a:rPr sz="2000" b="1" spc="-5" dirty="0">
                <a:solidFill>
                  <a:srgbClr val="FFFFFF"/>
                </a:solidFill>
                <a:latin typeface="Calibri"/>
                <a:cs typeface="Calibri"/>
              </a:rPr>
              <a:t>development </a:t>
            </a:r>
            <a:r>
              <a:rPr sz="2000" b="1" dirty="0">
                <a:solidFill>
                  <a:srgbClr val="FFFFFF"/>
                </a:solidFill>
                <a:latin typeface="Calibri"/>
                <a:cs typeface="Calibri"/>
              </a:rPr>
              <a:t>of a </a:t>
            </a:r>
            <a:r>
              <a:rPr sz="2000" b="1" spc="-10" dirty="0">
                <a:solidFill>
                  <a:srgbClr val="FFFFFF"/>
                </a:solidFill>
                <a:latin typeface="Calibri"/>
                <a:cs typeface="Calibri"/>
              </a:rPr>
              <a:t>system </a:t>
            </a:r>
            <a:r>
              <a:rPr sz="2000" b="1" dirty="0">
                <a:solidFill>
                  <a:srgbClr val="FFFFFF"/>
                </a:solidFill>
                <a:latin typeface="Calibri"/>
                <a:cs typeface="Calibri"/>
              </a:rPr>
              <a:t>of </a:t>
            </a:r>
            <a:r>
              <a:rPr sz="2000" b="1" spc="-5" dirty="0">
                <a:solidFill>
                  <a:srgbClr val="FFFFFF"/>
                </a:solidFill>
                <a:latin typeface="Calibri"/>
                <a:cs typeface="Calibri"/>
              </a:rPr>
              <a:t>linkages  between </a:t>
            </a:r>
            <a:r>
              <a:rPr sz="2000" b="1" dirty="0">
                <a:solidFill>
                  <a:srgbClr val="FFFFFF"/>
                </a:solidFill>
                <a:latin typeface="Calibri"/>
                <a:cs typeface="Calibri"/>
              </a:rPr>
              <a:t>nucleus </a:t>
            </a:r>
            <a:r>
              <a:rPr sz="2000" b="1" spc="-5" dirty="0">
                <a:solidFill>
                  <a:srgbClr val="FFFFFF"/>
                </a:solidFill>
                <a:latin typeface="Calibri"/>
                <a:cs typeface="Calibri"/>
              </a:rPr>
              <a:t>large </a:t>
            </a:r>
            <a:r>
              <a:rPr sz="2000" b="1" dirty="0">
                <a:solidFill>
                  <a:srgbClr val="FFFFFF"/>
                </a:solidFill>
                <a:latin typeface="Calibri"/>
                <a:cs typeface="Calibri"/>
              </a:rPr>
              <a:t>plants and the </a:t>
            </a:r>
            <a:r>
              <a:rPr sz="2000" b="1" spc="-5" dirty="0">
                <a:solidFill>
                  <a:srgbClr val="FFFFFF"/>
                </a:solidFill>
                <a:latin typeface="Calibri"/>
                <a:cs typeface="Calibri"/>
              </a:rPr>
              <a:t>satellite</a:t>
            </a:r>
            <a:r>
              <a:rPr sz="2000" b="1" spc="-195" dirty="0">
                <a:solidFill>
                  <a:srgbClr val="FFFFFF"/>
                </a:solidFill>
                <a:latin typeface="Calibri"/>
                <a:cs typeface="Calibri"/>
              </a:rPr>
              <a:t> </a:t>
            </a:r>
            <a:r>
              <a:rPr sz="2000" b="1" dirty="0">
                <a:solidFill>
                  <a:srgbClr val="FFFFFF"/>
                </a:solidFill>
                <a:latin typeface="Calibri"/>
                <a:cs typeface="Calibri"/>
              </a:rPr>
              <a:t>ancillaries</a:t>
            </a:r>
            <a:endParaRPr sz="2000" dirty="0">
              <a:latin typeface="Calibri"/>
              <a:cs typeface="Calibri"/>
            </a:endParaRPr>
          </a:p>
        </p:txBody>
      </p:sp>
      <p:sp>
        <p:nvSpPr>
          <p:cNvPr id="6" name="object 6"/>
          <p:cNvSpPr/>
          <p:nvPr/>
        </p:nvSpPr>
        <p:spPr>
          <a:xfrm>
            <a:off x="464666" y="860425"/>
            <a:ext cx="1391931" cy="1224534"/>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464666" y="860425"/>
            <a:ext cx="1392481" cy="1224915"/>
          </a:xfrm>
          <a:custGeom>
            <a:avLst/>
            <a:gdLst/>
            <a:ahLst/>
            <a:cxnLst/>
            <a:rect l="l" t="t" r="r" b="b"/>
            <a:pathLst>
              <a:path w="1224914" h="1224914">
                <a:moveTo>
                  <a:pt x="0" y="612266"/>
                </a:moveTo>
                <a:lnTo>
                  <a:pt x="1841" y="564427"/>
                </a:lnTo>
                <a:lnTo>
                  <a:pt x="7277" y="517594"/>
                </a:lnTo>
                <a:lnTo>
                  <a:pt x="16169" y="471902"/>
                </a:lnTo>
                <a:lnTo>
                  <a:pt x="28382" y="427488"/>
                </a:lnTo>
                <a:lnTo>
                  <a:pt x="43780" y="384488"/>
                </a:lnTo>
                <a:lnTo>
                  <a:pt x="62227" y="343038"/>
                </a:lnTo>
                <a:lnTo>
                  <a:pt x="83587" y="303276"/>
                </a:lnTo>
                <a:lnTo>
                  <a:pt x="107723" y="265336"/>
                </a:lnTo>
                <a:lnTo>
                  <a:pt x="134499" y="229355"/>
                </a:lnTo>
                <a:lnTo>
                  <a:pt x="163780" y="195470"/>
                </a:lnTo>
                <a:lnTo>
                  <a:pt x="195429" y="163816"/>
                </a:lnTo>
                <a:lnTo>
                  <a:pt x="229310" y="134530"/>
                </a:lnTo>
                <a:lnTo>
                  <a:pt x="265288" y="107749"/>
                </a:lnTo>
                <a:lnTo>
                  <a:pt x="303225" y="83608"/>
                </a:lnTo>
                <a:lnTo>
                  <a:pt x="342986" y="62244"/>
                </a:lnTo>
                <a:lnTo>
                  <a:pt x="384434" y="43792"/>
                </a:lnTo>
                <a:lnTo>
                  <a:pt x="427434" y="28390"/>
                </a:lnTo>
                <a:lnTo>
                  <a:pt x="471850" y="16174"/>
                </a:lnTo>
                <a:lnTo>
                  <a:pt x="517545" y="7279"/>
                </a:lnTo>
                <a:lnTo>
                  <a:pt x="564383" y="1842"/>
                </a:lnTo>
                <a:lnTo>
                  <a:pt x="612228" y="0"/>
                </a:lnTo>
                <a:lnTo>
                  <a:pt x="660075" y="1842"/>
                </a:lnTo>
                <a:lnTo>
                  <a:pt x="706914" y="7279"/>
                </a:lnTo>
                <a:lnTo>
                  <a:pt x="752609" y="16174"/>
                </a:lnTo>
                <a:lnTo>
                  <a:pt x="797025" y="28390"/>
                </a:lnTo>
                <a:lnTo>
                  <a:pt x="840024" y="43792"/>
                </a:lnTo>
                <a:lnTo>
                  <a:pt x="881472" y="62244"/>
                </a:lnTo>
                <a:lnTo>
                  <a:pt x="921231" y="83608"/>
                </a:lnTo>
                <a:lnTo>
                  <a:pt x="959167" y="107749"/>
                </a:lnTo>
                <a:lnTo>
                  <a:pt x="995142" y="134530"/>
                </a:lnTo>
                <a:lnTo>
                  <a:pt x="1029021" y="163816"/>
                </a:lnTo>
                <a:lnTo>
                  <a:pt x="1060668" y="195470"/>
                </a:lnTo>
                <a:lnTo>
                  <a:pt x="1089946" y="229355"/>
                </a:lnTo>
                <a:lnTo>
                  <a:pt x="1116720" y="265336"/>
                </a:lnTo>
                <a:lnTo>
                  <a:pt x="1140854" y="303275"/>
                </a:lnTo>
                <a:lnTo>
                  <a:pt x="1162212" y="343038"/>
                </a:lnTo>
                <a:lnTo>
                  <a:pt x="1180656" y="384488"/>
                </a:lnTo>
                <a:lnTo>
                  <a:pt x="1196053" y="427488"/>
                </a:lnTo>
                <a:lnTo>
                  <a:pt x="1208265" y="471902"/>
                </a:lnTo>
                <a:lnTo>
                  <a:pt x="1217156" y="517594"/>
                </a:lnTo>
                <a:lnTo>
                  <a:pt x="1222590" y="564427"/>
                </a:lnTo>
                <a:lnTo>
                  <a:pt x="1224432" y="612266"/>
                </a:lnTo>
                <a:lnTo>
                  <a:pt x="1222590" y="660106"/>
                </a:lnTo>
                <a:lnTo>
                  <a:pt x="1217156" y="706939"/>
                </a:lnTo>
                <a:lnTo>
                  <a:pt x="1208265" y="752631"/>
                </a:lnTo>
                <a:lnTo>
                  <a:pt x="1196053" y="797045"/>
                </a:lnTo>
                <a:lnTo>
                  <a:pt x="1180656" y="840045"/>
                </a:lnTo>
                <a:lnTo>
                  <a:pt x="1162212" y="881495"/>
                </a:lnTo>
                <a:lnTo>
                  <a:pt x="1140854" y="921257"/>
                </a:lnTo>
                <a:lnTo>
                  <a:pt x="1116720" y="959197"/>
                </a:lnTo>
                <a:lnTo>
                  <a:pt x="1089946" y="995178"/>
                </a:lnTo>
                <a:lnTo>
                  <a:pt x="1060668" y="1029063"/>
                </a:lnTo>
                <a:lnTo>
                  <a:pt x="1029021" y="1060717"/>
                </a:lnTo>
                <a:lnTo>
                  <a:pt x="995142" y="1090003"/>
                </a:lnTo>
                <a:lnTo>
                  <a:pt x="959167" y="1116784"/>
                </a:lnTo>
                <a:lnTo>
                  <a:pt x="921231" y="1140925"/>
                </a:lnTo>
                <a:lnTo>
                  <a:pt x="881472" y="1162289"/>
                </a:lnTo>
                <a:lnTo>
                  <a:pt x="840024" y="1180741"/>
                </a:lnTo>
                <a:lnTo>
                  <a:pt x="797025" y="1196143"/>
                </a:lnTo>
                <a:lnTo>
                  <a:pt x="752609" y="1208359"/>
                </a:lnTo>
                <a:lnTo>
                  <a:pt x="706914" y="1217254"/>
                </a:lnTo>
                <a:lnTo>
                  <a:pt x="660075" y="1222691"/>
                </a:lnTo>
                <a:lnTo>
                  <a:pt x="612228" y="1224534"/>
                </a:lnTo>
                <a:lnTo>
                  <a:pt x="564383" y="1222691"/>
                </a:lnTo>
                <a:lnTo>
                  <a:pt x="517545" y="1217254"/>
                </a:lnTo>
                <a:lnTo>
                  <a:pt x="471850" y="1208359"/>
                </a:lnTo>
                <a:lnTo>
                  <a:pt x="427434" y="1196143"/>
                </a:lnTo>
                <a:lnTo>
                  <a:pt x="384434" y="1180741"/>
                </a:lnTo>
                <a:lnTo>
                  <a:pt x="342986" y="1162289"/>
                </a:lnTo>
                <a:lnTo>
                  <a:pt x="303225" y="1140925"/>
                </a:lnTo>
                <a:lnTo>
                  <a:pt x="265288" y="1116784"/>
                </a:lnTo>
                <a:lnTo>
                  <a:pt x="229310" y="1090003"/>
                </a:lnTo>
                <a:lnTo>
                  <a:pt x="195429" y="1060717"/>
                </a:lnTo>
                <a:lnTo>
                  <a:pt x="163780" y="1029063"/>
                </a:lnTo>
                <a:lnTo>
                  <a:pt x="134499" y="995178"/>
                </a:lnTo>
                <a:lnTo>
                  <a:pt x="107723" y="959197"/>
                </a:lnTo>
                <a:lnTo>
                  <a:pt x="83587" y="921257"/>
                </a:lnTo>
                <a:lnTo>
                  <a:pt x="62227" y="881495"/>
                </a:lnTo>
                <a:lnTo>
                  <a:pt x="43780" y="840045"/>
                </a:lnTo>
                <a:lnTo>
                  <a:pt x="28382" y="797045"/>
                </a:lnTo>
                <a:lnTo>
                  <a:pt x="16169" y="752631"/>
                </a:lnTo>
                <a:lnTo>
                  <a:pt x="7277" y="706939"/>
                </a:lnTo>
                <a:lnTo>
                  <a:pt x="1841" y="660106"/>
                </a:lnTo>
                <a:lnTo>
                  <a:pt x="0" y="612266"/>
                </a:lnTo>
                <a:close/>
              </a:path>
            </a:pathLst>
          </a:custGeom>
          <a:ln w="25400">
            <a:solidFill>
              <a:srgbClr val="FFFFFF"/>
            </a:solidFill>
          </a:ln>
        </p:spPr>
        <p:txBody>
          <a:bodyPr wrap="square" lIns="0" tIns="0" rIns="0" bIns="0" rtlCol="0"/>
          <a:lstStyle/>
          <a:p>
            <a:endParaRPr/>
          </a:p>
        </p:txBody>
      </p:sp>
      <p:sp>
        <p:nvSpPr>
          <p:cNvPr id="8" name="object 8"/>
          <p:cNvSpPr/>
          <p:nvPr/>
        </p:nvSpPr>
        <p:spPr>
          <a:xfrm>
            <a:off x="1076896" y="2450464"/>
            <a:ext cx="7993228" cy="1224915"/>
          </a:xfrm>
          <a:custGeom>
            <a:avLst/>
            <a:gdLst/>
            <a:ahLst/>
            <a:cxnLst/>
            <a:rect l="l" t="t" r="r" b="b"/>
            <a:pathLst>
              <a:path w="7031355" h="1224914">
                <a:moveTo>
                  <a:pt x="7030910" y="0"/>
                </a:moveTo>
                <a:lnTo>
                  <a:pt x="612203" y="0"/>
                </a:lnTo>
                <a:lnTo>
                  <a:pt x="0" y="612139"/>
                </a:lnTo>
                <a:lnTo>
                  <a:pt x="612203" y="1224407"/>
                </a:lnTo>
                <a:lnTo>
                  <a:pt x="7030910" y="1224407"/>
                </a:lnTo>
                <a:lnTo>
                  <a:pt x="7030910" y="0"/>
                </a:lnTo>
                <a:close/>
              </a:path>
            </a:pathLst>
          </a:custGeom>
          <a:solidFill>
            <a:srgbClr val="4F81BC"/>
          </a:solidFill>
        </p:spPr>
        <p:txBody>
          <a:bodyPr wrap="square" lIns="0" tIns="0" rIns="0" bIns="0" rtlCol="0"/>
          <a:lstStyle/>
          <a:p>
            <a:endParaRPr/>
          </a:p>
        </p:txBody>
      </p:sp>
      <p:sp>
        <p:nvSpPr>
          <p:cNvPr id="9" name="object 9"/>
          <p:cNvSpPr/>
          <p:nvPr/>
        </p:nvSpPr>
        <p:spPr>
          <a:xfrm>
            <a:off x="1076896" y="2450464"/>
            <a:ext cx="7993228" cy="1224915"/>
          </a:xfrm>
          <a:custGeom>
            <a:avLst/>
            <a:gdLst/>
            <a:ahLst/>
            <a:cxnLst/>
            <a:rect l="l" t="t" r="r" b="b"/>
            <a:pathLst>
              <a:path w="7031355" h="1224914">
                <a:moveTo>
                  <a:pt x="7030910" y="1224407"/>
                </a:moveTo>
                <a:lnTo>
                  <a:pt x="612203" y="1224407"/>
                </a:lnTo>
                <a:lnTo>
                  <a:pt x="0" y="612139"/>
                </a:lnTo>
                <a:lnTo>
                  <a:pt x="612203" y="0"/>
                </a:lnTo>
                <a:lnTo>
                  <a:pt x="7030910" y="0"/>
                </a:lnTo>
                <a:lnTo>
                  <a:pt x="7030910" y="1224407"/>
                </a:lnTo>
                <a:close/>
              </a:path>
            </a:pathLst>
          </a:custGeom>
          <a:ln w="25400">
            <a:solidFill>
              <a:srgbClr val="FFFFFF"/>
            </a:solidFill>
          </a:ln>
        </p:spPr>
        <p:txBody>
          <a:bodyPr wrap="square" lIns="0" tIns="0" rIns="0" bIns="0" rtlCol="0"/>
          <a:lstStyle/>
          <a:p>
            <a:endParaRPr/>
          </a:p>
        </p:txBody>
      </p:sp>
      <p:sp>
        <p:nvSpPr>
          <p:cNvPr id="10" name="object 10"/>
          <p:cNvSpPr txBox="1"/>
          <p:nvPr/>
        </p:nvSpPr>
        <p:spPr>
          <a:xfrm>
            <a:off x="2038603" y="2727198"/>
            <a:ext cx="6657053" cy="823687"/>
          </a:xfrm>
          <a:prstGeom prst="rect">
            <a:avLst/>
          </a:prstGeom>
        </p:spPr>
        <p:txBody>
          <a:bodyPr vert="horz" wrap="square" lIns="0" tIns="34290" rIns="0" bIns="0" rtlCol="0">
            <a:spAutoFit/>
          </a:bodyPr>
          <a:lstStyle/>
          <a:p>
            <a:pPr marL="12065" marR="5080" indent="33020" algn="ctr">
              <a:lnSpc>
                <a:spcPts val="1540"/>
              </a:lnSpc>
              <a:spcBef>
                <a:spcPts val="270"/>
              </a:spcBef>
            </a:pPr>
            <a:r>
              <a:rPr sz="2000" b="1" spc="-60" dirty="0">
                <a:solidFill>
                  <a:srgbClr val="FFFFFF"/>
                </a:solidFill>
                <a:latin typeface="Calibri"/>
                <a:cs typeface="Calibri"/>
              </a:rPr>
              <a:t>To </a:t>
            </a:r>
            <a:r>
              <a:rPr sz="2000" b="1" dirty="0">
                <a:solidFill>
                  <a:srgbClr val="FFFFFF"/>
                </a:solidFill>
                <a:latin typeface="Calibri"/>
                <a:cs typeface="Calibri"/>
              </a:rPr>
              <a:t>boost the </a:t>
            </a:r>
            <a:r>
              <a:rPr sz="2000" b="1" spc="-5" dirty="0">
                <a:solidFill>
                  <a:srgbClr val="FFFFFF"/>
                </a:solidFill>
                <a:latin typeface="Calibri"/>
                <a:cs typeface="Calibri"/>
              </a:rPr>
              <a:t>development </a:t>
            </a:r>
            <a:r>
              <a:rPr sz="2000" b="1" dirty="0">
                <a:solidFill>
                  <a:srgbClr val="FFFFFF"/>
                </a:solidFill>
                <a:latin typeface="Calibri"/>
                <a:cs typeface="Calibri"/>
              </a:rPr>
              <a:t>of small </a:t>
            </a:r>
            <a:r>
              <a:rPr sz="2000" b="1" spc="-5" dirty="0">
                <a:solidFill>
                  <a:srgbClr val="FFFFFF"/>
                </a:solidFill>
                <a:latin typeface="Calibri"/>
                <a:cs typeface="Calibri"/>
              </a:rPr>
              <a:t>scale </a:t>
            </a:r>
            <a:r>
              <a:rPr sz="2000" b="1" dirty="0">
                <a:solidFill>
                  <a:srgbClr val="FFFFFF"/>
                </a:solidFill>
                <a:latin typeface="Calibri"/>
                <a:cs typeface="Calibri"/>
              </a:rPr>
              <a:t>industries, the </a:t>
            </a:r>
            <a:r>
              <a:rPr sz="2000" b="1" spc="-10" dirty="0">
                <a:solidFill>
                  <a:srgbClr val="FFFFFF"/>
                </a:solidFill>
                <a:latin typeface="Calibri"/>
                <a:cs typeface="Calibri"/>
              </a:rPr>
              <a:t>investment </a:t>
            </a:r>
            <a:r>
              <a:rPr sz="2000" b="1" spc="-5" dirty="0">
                <a:solidFill>
                  <a:srgbClr val="FFFFFF"/>
                </a:solidFill>
                <a:latin typeface="Calibri"/>
                <a:cs typeface="Calibri"/>
              </a:rPr>
              <a:t>limit </a:t>
            </a:r>
            <a:r>
              <a:rPr sz="2000" b="1" dirty="0">
                <a:solidFill>
                  <a:srgbClr val="FFFFFF"/>
                </a:solidFill>
                <a:latin typeface="Calibri"/>
                <a:cs typeface="Calibri"/>
              </a:rPr>
              <a:t>in the  </a:t>
            </a:r>
            <a:r>
              <a:rPr sz="2000" b="1" spc="-5" dirty="0">
                <a:solidFill>
                  <a:srgbClr val="FFFFFF"/>
                </a:solidFill>
                <a:latin typeface="Calibri"/>
                <a:cs typeface="Calibri"/>
              </a:rPr>
              <a:t>case </a:t>
            </a:r>
            <a:r>
              <a:rPr sz="2000" b="1" dirty="0">
                <a:solidFill>
                  <a:srgbClr val="FFFFFF"/>
                </a:solidFill>
                <a:latin typeface="Calibri"/>
                <a:cs typeface="Calibri"/>
              </a:rPr>
              <a:t>of </a:t>
            </a:r>
            <a:r>
              <a:rPr sz="2000" b="1" spc="-5" dirty="0">
                <a:solidFill>
                  <a:srgbClr val="FFFFFF"/>
                </a:solidFill>
                <a:latin typeface="Calibri"/>
                <a:cs typeface="Calibri"/>
              </a:rPr>
              <a:t>tiny </a:t>
            </a:r>
            <a:r>
              <a:rPr sz="2000" b="1" dirty="0">
                <a:solidFill>
                  <a:srgbClr val="FFFFFF"/>
                </a:solidFill>
                <a:latin typeface="Calibri"/>
                <a:cs typeface="Calibri"/>
              </a:rPr>
              <a:t>units </a:t>
            </a:r>
            <a:r>
              <a:rPr sz="2000" b="1" spc="-5" dirty="0">
                <a:solidFill>
                  <a:srgbClr val="FFFFFF"/>
                </a:solidFill>
                <a:latin typeface="Calibri"/>
                <a:cs typeface="Calibri"/>
              </a:rPr>
              <a:t>was enhanced to </a:t>
            </a:r>
            <a:r>
              <a:rPr sz="2000" b="1" dirty="0">
                <a:solidFill>
                  <a:srgbClr val="FFFFFF"/>
                </a:solidFill>
                <a:latin typeface="Calibri"/>
                <a:cs typeface="Calibri"/>
              </a:rPr>
              <a:t>Rs.2 lakh, of a small </a:t>
            </a:r>
            <a:r>
              <a:rPr sz="2000" b="1" spc="-5" dirty="0">
                <a:solidFill>
                  <a:srgbClr val="FFFFFF"/>
                </a:solidFill>
                <a:latin typeface="Calibri"/>
                <a:cs typeface="Calibri"/>
              </a:rPr>
              <a:t>scale </a:t>
            </a:r>
            <a:r>
              <a:rPr sz="2000" b="1" dirty="0">
                <a:solidFill>
                  <a:srgbClr val="FFFFFF"/>
                </a:solidFill>
                <a:latin typeface="Calibri"/>
                <a:cs typeface="Calibri"/>
              </a:rPr>
              <a:t>units </a:t>
            </a:r>
            <a:r>
              <a:rPr sz="2000" b="1" spc="-5" dirty="0">
                <a:solidFill>
                  <a:srgbClr val="FFFFFF"/>
                </a:solidFill>
                <a:latin typeface="Calibri"/>
                <a:cs typeface="Calibri"/>
              </a:rPr>
              <a:t>to Rs.20</a:t>
            </a:r>
            <a:r>
              <a:rPr sz="2000" b="1" spc="-114" dirty="0">
                <a:solidFill>
                  <a:srgbClr val="FFFFFF"/>
                </a:solidFill>
                <a:latin typeface="Calibri"/>
                <a:cs typeface="Calibri"/>
              </a:rPr>
              <a:t> </a:t>
            </a:r>
            <a:r>
              <a:rPr sz="2000" b="1" dirty="0">
                <a:solidFill>
                  <a:srgbClr val="FFFFFF"/>
                </a:solidFill>
                <a:latin typeface="Calibri"/>
                <a:cs typeface="Calibri"/>
              </a:rPr>
              <a:t>lakh  and of ancillaries </a:t>
            </a:r>
            <a:r>
              <a:rPr sz="2000" b="1" spc="-5" dirty="0">
                <a:solidFill>
                  <a:srgbClr val="FFFFFF"/>
                </a:solidFill>
                <a:latin typeface="Calibri"/>
                <a:cs typeface="Calibri"/>
              </a:rPr>
              <a:t>to</a:t>
            </a:r>
            <a:r>
              <a:rPr sz="2000" b="1" spc="-90" dirty="0">
                <a:solidFill>
                  <a:srgbClr val="FFFFFF"/>
                </a:solidFill>
                <a:latin typeface="Calibri"/>
                <a:cs typeface="Calibri"/>
              </a:rPr>
              <a:t> </a:t>
            </a:r>
            <a:r>
              <a:rPr sz="2000" b="1" dirty="0">
                <a:solidFill>
                  <a:srgbClr val="FFFFFF"/>
                </a:solidFill>
                <a:latin typeface="Calibri"/>
                <a:cs typeface="Calibri"/>
              </a:rPr>
              <a:t>Rs.25lakh.</a:t>
            </a:r>
            <a:endParaRPr sz="2000" dirty="0">
              <a:latin typeface="Calibri"/>
              <a:cs typeface="Calibri"/>
            </a:endParaRPr>
          </a:p>
        </p:txBody>
      </p:sp>
      <p:sp>
        <p:nvSpPr>
          <p:cNvPr id="11" name="object 11"/>
          <p:cNvSpPr/>
          <p:nvPr/>
        </p:nvSpPr>
        <p:spPr>
          <a:xfrm>
            <a:off x="464666" y="2450464"/>
            <a:ext cx="1391931" cy="1224407"/>
          </a:xfrm>
          <a:prstGeom prst="rect">
            <a:avLst/>
          </a:prstGeom>
          <a:blipFill>
            <a:blip r:embed="rId4" cstate="print"/>
            <a:stretch>
              <a:fillRect/>
            </a:stretch>
          </a:blipFill>
        </p:spPr>
        <p:txBody>
          <a:bodyPr wrap="square" lIns="0" tIns="0" rIns="0" bIns="0" rtlCol="0"/>
          <a:lstStyle/>
          <a:p>
            <a:endParaRPr/>
          </a:p>
        </p:txBody>
      </p:sp>
      <p:sp>
        <p:nvSpPr>
          <p:cNvPr id="12" name="object 12"/>
          <p:cNvSpPr/>
          <p:nvPr/>
        </p:nvSpPr>
        <p:spPr>
          <a:xfrm>
            <a:off x="464666" y="2450464"/>
            <a:ext cx="1392481" cy="1224915"/>
          </a:xfrm>
          <a:custGeom>
            <a:avLst/>
            <a:gdLst/>
            <a:ahLst/>
            <a:cxnLst/>
            <a:rect l="l" t="t" r="r" b="b"/>
            <a:pathLst>
              <a:path w="1224914" h="1224914">
                <a:moveTo>
                  <a:pt x="0" y="612139"/>
                </a:moveTo>
                <a:lnTo>
                  <a:pt x="1841" y="564301"/>
                </a:lnTo>
                <a:lnTo>
                  <a:pt x="7277" y="517470"/>
                </a:lnTo>
                <a:lnTo>
                  <a:pt x="16169" y="471782"/>
                </a:lnTo>
                <a:lnTo>
                  <a:pt x="28382" y="427373"/>
                </a:lnTo>
                <a:lnTo>
                  <a:pt x="43780" y="384379"/>
                </a:lnTo>
                <a:lnTo>
                  <a:pt x="62227" y="342937"/>
                </a:lnTo>
                <a:lnTo>
                  <a:pt x="83587" y="303181"/>
                </a:lnTo>
                <a:lnTo>
                  <a:pt x="107723" y="265250"/>
                </a:lnTo>
                <a:lnTo>
                  <a:pt x="134499" y="229278"/>
                </a:lnTo>
                <a:lnTo>
                  <a:pt x="163780" y="195401"/>
                </a:lnTo>
                <a:lnTo>
                  <a:pt x="195429" y="163757"/>
                </a:lnTo>
                <a:lnTo>
                  <a:pt x="229310" y="134480"/>
                </a:lnTo>
                <a:lnTo>
                  <a:pt x="265288" y="107708"/>
                </a:lnTo>
                <a:lnTo>
                  <a:pt x="303225" y="83575"/>
                </a:lnTo>
                <a:lnTo>
                  <a:pt x="342986" y="62218"/>
                </a:lnTo>
                <a:lnTo>
                  <a:pt x="384434" y="43774"/>
                </a:lnTo>
                <a:lnTo>
                  <a:pt x="427434" y="28378"/>
                </a:lnTo>
                <a:lnTo>
                  <a:pt x="471850" y="16167"/>
                </a:lnTo>
                <a:lnTo>
                  <a:pt x="517545" y="7276"/>
                </a:lnTo>
                <a:lnTo>
                  <a:pt x="564383" y="1841"/>
                </a:lnTo>
                <a:lnTo>
                  <a:pt x="612228" y="0"/>
                </a:lnTo>
                <a:lnTo>
                  <a:pt x="660075" y="1841"/>
                </a:lnTo>
                <a:lnTo>
                  <a:pt x="706914" y="7276"/>
                </a:lnTo>
                <a:lnTo>
                  <a:pt x="752609" y="16167"/>
                </a:lnTo>
                <a:lnTo>
                  <a:pt x="797025" y="28378"/>
                </a:lnTo>
                <a:lnTo>
                  <a:pt x="840024" y="43774"/>
                </a:lnTo>
                <a:lnTo>
                  <a:pt x="881472" y="62218"/>
                </a:lnTo>
                <a:lnTo>
                  <a:pt x="921231" y="83575"/>
                </a:lnTo>
                <a:lnTo>
                  <a:pt x="959167" y="107708"/>
                </a:lnTo>
                <a:lnTo>
                  <a:pt x="995142" y="134480"/>
                </a:lnTo>
                <a:lnTo>
                  <a:pt x="1029021" y="163757"/>
                </a:lnTo>
                <a:lnTo>
                  <a:pt x="1060668" y="195401"/>
                </a:lnTo>
                <a:lnTo>
                  <a:pt x="1089946" y="229278"/>
                </a:lnTo>
                <a:lnTo>
                  <a:pt x="1116720" y="265250"/>
                </a:lnTo>
                <a:lnTo>
                  <a:pt x="1140854" y="303181"/>
                </a:lnTo>
                <a:lnTo>
                  <a:pt x="1162212" y="342937"/>
                </a:lnTo>
                <a:lnTo>
                  <a:pt x="1180656" y="384379"/>
                </a:lnTo>
                <a:lnTo>
                  <a:pt x="1196053" y="427373"/>
                </a:lnTo>
                <a:lnTo>
                  <a:pt x="1208265" y="471782"/>
                </a:lnTo>
                <a:lnTo>
                  <a:pt x="1217156" y="517470"/>
                </a:lnTo>
                <a:lnTo>
                  <a:pt x="1222590" y="564301"/>
                </a:lnTo>
                <a:lnTo>
                  <a:pt x="1224432" y="612139"/>
                </a:lnTo>
                <a:lnTo>
                  <a:pt x="1222590" y="659995"/>
                </a:lnTo>
                <a:lnTo>
                  <a:pt x="1217156" y="706842"/>
                </a:lnTo>
                <a:lnTo>
                  <a:pt x="1208265" y="752544"/>
                </a:lnTo>
                <a:lnTo>
                  <a:pt x="1196053" y="796966"/>
                </a:lnTo>
                <a:lnTo>
                  <a:pt x="1180656" y="839971"/>
                </a:lnTo>
                <a:lnTo>
                  <a:pt x="1162212" y="881423"/>
                </a:lnTo>
                <a:lnTo>
                  <a:pt x="1140854" y="921187"/>
                </a:lnTo>
                <a:lnTo>
                  <a:pt x="1116720" y="959126"/>
                </a:lnTo>
                <a:lnTo>
                  <a:pt x="1089946" y="995104"/>
                </a:lnTo>
                <a:lnTo>
                  <a:pt x="1060668" y="1028986"/>
                </a:lnTo>
                <a:lnTo>
                  <a:pt x="1029021" y="1060635"/>
                </a:lnTo>
                <a:lnTo>
                  <a:pt x="995142" y="1089916"/>
                </a:lnTo>
                <a:lnTo>
                  <a:pt x="959167" y="1116691"/>
                </a:lnTo>
                <a:lnTo>
                  <a:pt x="921231" y="1140826"/>
                </a:lnTo>
                <a:lnTo>
                  <a:pt x="881472" y="1162185"/>
                </a:lnTo>
                <a:lnTo>
                  <a:pt x="840024" y="1180630"/>
                </a:lnTo>
                <a:lnTo>
                  <a:pt x="797025" y="1196027"/>
                </a:lnTo>
                <a:lnTo>
                  <a:pt x="752609" y="1208239"/>
                </a:lnTo>
                <a:lnTo>
                  <a:pt x="706914" y="1217130"/>
                </a:lnTo>
                <a:lnTo>
                  <a:pt x="660075" y="1222565"/>
                </a:lnTo>
                <a:lnTo>
                  <a:pt x="612228" y="1224407"/>
                </a:lnTo>
                <a:lnTo>
                  <a:pt x="564383" y="1222565"/>
                </a:lnTo>
                <a:lnTo>
                  <a:pt x="517545" y="1217130"/>
                </a:lnTo>
                <a:lnTo>
                  <a:pt x="471850" y="1208239"/>
                </a:lnTo>
                <a:lnTo>
                  <a:pt x="427434" y="1196027"/>
                </a:lnTo>
                <a:lnTo>
                  <a:pt x="384434" y="1180630"/>
                </a:lnTo>
                <a:lnTo>
                  <a:pt x="342986" y="1162185"/>
                </a:lnTo>
                <a:lnTo>
                  <a:pt x="303225" y="1140826"/>
                </a:lnTo>
                <a:lnTo>
                  <a:pt x="265288" y="1116691"/>
                </a:lnTo>
                <a:lnTo>
                  <a:pt x="229310" y="1089916"/>
                </a:lnTo>
                <a:lnTo>
                  <a:pt x="195429" y="1060635"/>
                </a:lnTo>
                <a:lnTo>
                  <a:pt x="163780" y="1028986"/>
                </a:lnTo>
                <a:lnTo>
                  <a:pt x="134499" y="995104"/>
                </a:lnTo>
                <a:lnTo>
                  <a:pt x="107723" y="959126"/>
                </a:lnTo>
                <a:lnTo>
                  <a:pt x="83587" y="921187"/>
                </a:lnTo>
                <a:lnTo>
                  <a:pt x="62227" y="881423"/>
                </a:lnTo>
                <a:lnTo>
                  <a:pt x="43780" y="839971"/>
                </a:lnTo>
                <a:lnTo>
                  <a:pt x="28382" y="796966"/>
                </a:lnTo>
                <a:lnTo>
                  <a:pt x="16169" y="752544"/>
                </a:lnTo>
                <a:lnTo>
                  <a:pt x="7277" y="706842"/>
                </a:lnTo>
                <a:lnTo>
                  <a:pt x="1841" y="659995"/>
                </a:lnTo>
                <a:lnTo>
                  <a:pt x="0" y="612139"/>
                </a:lnTo>
                <a:close/>
              </a:path>
            </a:pathLst>
          </a:custGeom>
          <a:ln w="25399">
            <a:solidFill>
              <a:srgbClr val="FFFFFF"/>
            </a:solidFill>
          </a:ln>
        </p:spPr>
        <p:txBody>
          <a:bodyPr wrap="square" lIns="0" tIns="0" rIns="0" bIns="0" rtlCol="0"/>
          <a:lstStyle/>
          <a:p>
            <a:endParaRPr/>
          </a:p>
        </p:txBody>
      </p:sp>
      <p:sp>
        <p:nvSpPr>
          <p:cNvPr id="13" name="object 13"/>
          <p:cNvSpPr/>
          <p:nvPr/>
        </p:nvSpPr>
        <p:spPr>
          <a:xfrm>
            <a:off x="897762" y="4002989"/>
            <a:ext cx="7993228" cy="1224915"/>
          </a:xfrm>
          <a:custGeom>
            <a:avLst/>
            <a:gdLst/>
            <a:ahLst/>
            <a:cxnLst/>
            <a:rect l="l" t="t" r="r" b="b"/>
            <a:pathLst>
              <a:path w="7031355" h="1224914">
                <a:moveTo>
                  <a:pt x="7030948" y="0"/>
                </a:moveTo>
                <a:lnTo>
                  <a:pt x="612241" y="0"/>
                </a:lnTo>
                <a:lnTo>
                  <a:pt x="0" y="612266"/>
                </a:lnTo>
                <a:lnTo>
                  <a:pt x="612241" y="1224406"/>
                </a:lnTo>
                <a:lnTo>
                  <a:pt x="7030948" y="1224406"/>
                </a:lnTo>
                <a:lnTo>
                  <a:pt x="7030948" y="0"/>
                </a:lnTo>
                <a:close/>
              </a:path>
            </a:pathLst>
          </a:custGeom>
          <a:solidFill>
            <a:srgbClr val="4F81BC"/>
          </a:solidFill>
        </p:spPr>
        <p:txBody>
          <a:bodyPr wrap="square" lIns="0" tIns="0" rIns="0" bIns="0" rtlCol="0"/>
          <a:lstStyle/>
          <a:p>
            <a:endParaRPr/>
          </a:p>
        </p:txBody>
      </p:sp>
      <p:sp>
        <p:nvSpPr>
          <p:cNvPr id="14" name="object 14"/>
          <p:cNvSpPr/>
          <p:nvPr/>
        </p:nvSpPr>
        <p:spPr>
          <a:xfrm>
            <a:off x="1074572" y="3995165"/>
            <a:ext cx="7993228" cy="1224915"/>
          </a:xfrm>
          <a:custGeom>
            <a:avLst/>
            <a:gdLst/>
            <a:ahLst/>
            <a:cxnLst/>
            <a:rect l="l" t="t" r="r" b="b"/>
            <a:pathLst>
              <a:path w="7031355" h="1224914">
                <a:moveTo>
                  <a:pt x="7030948" y="1224406"/>
                </a:moveTo>
                <a:lnTo>
                  <a:pt x="612241" y="1224406"/>
                </a:lnTo>
                <a:lnTo>
                  <a:pt x="0" y="612266"/>
                </a:lnTo>
                <a:lnTo>
                  <a:pt x="612241" y="0"/>
                </a:lnTo>
                <a:lnTo>
                  <a:pt x="7030948" y="0"/>
                </a:lnTo>
                <a:lnTo>
                  <a:pt x="7030948" y="1224406"/>
                </a:lnTo>
                <a:close/>
              </a:path>
            </a:pathLst>
          </a:custGeom>
          <a:ln w="25400">
            <a:solidFill>
              <a:srgbClr val="FFFFFF"/>
            </a:solidFill>
          </a:ln>
        </p:spPr>
        <p:txBody>
          <a:bodyPr wrap="square" lIns="0" tIns="0" rIns="0" bIns="0" rtlCol="0"/>
          <a:lstStyle/>
          <a:p>
            <a:endParaRPr/>
          </a:p>
        </p:txBody>
      </p:sp>
      <p:sp>
        <p:nvSpPr>
          <p:cNvPr id="15" name="object 15"/>
          <p:cNvSpPr txBox="1"/>
          <p:nvPr/>
        </p:nvSpPr>
        <p:spPr>
          <a:xfrm>
            <a:off x="1727552" y="4173320"/>
            <a:ext cx="7647107" cy="1050672"/>
          </a:xfrm>
          <a:prstGeom prst="rect">
            <a:avLst/>
          </a:prstGeom>
        </p:spPr>
        <p:txBody>
          <a:bodyPr vert="horz" wrap="square" lIns="0" tIns="31115" rIns="0" bIns="0" rtlCol="0">
            <a:spAutoFit/>
          </a:bodyPr>
          <a:lstStyle/>
          <a:p>
            <a:pPr marL="12700" marR="5080" algn="ctr">
              <a:lnSpc>
                <a:spcPct val="91500"/>
              </a:lnSpc>
              <a:spcBef>
                <a:spcPts val="245"/>
              </a:spcBef>
            </a:pPr>
            <a:r>
              <a:rPr b="1" dirty="0">
                <a:solidFill>
                  <a:srgbClr val="FFFFFF"/>
                </a:solidFill>
                <a:latin typeface="Calibri"/>
                <a:cs typeface="Calibri"/>
              </a:rPr>
              <a:t>A scheme </a:t>
            </a:r>
            <a:r>
              <a:rPr b="1" spc="-10" dirty="0">
                <a:solidFill>
                  <a:srgbClr val="FFFFFF"/>
                </a:solidFill>
                <a:latin typeface="Calibri"/>
                <a:cs typeface="Calibri"/>
              </a:rPr>
              <a:t>for </a:t>
            </a:r>
            <a:r>
              <a:rPr b="1" dirty="0">
                <a:solidFill>
                  <a:srgbClr val="FFFFFF"/>
                </a:solidFill>
                <a:latin typeface="Calibri"/>
                <a:cs typeface="Calibri"/>
              </a:rPr>
              <a:t>building </a:t>
            </a:r>
            <a:r>
              <a:rPr b="1" spc="-5" dirty="0">
                <a:solidFill>
                  <a:srgbClr val="FFFFFF"/>
                </a:solidFill>
                <a:latin typeface="Calibri"/>
                <a:cs typeface="Calibri"/>
              </a:rPr>
              <a:t>buffer stocks </a:t>
            </a:r>
            <a:r>
              <a:rPr b="1" dirty="0">
                <a:solidFill>
                  <a:srgbClr val="FFFFFF"/>
                </a:solidFill>
                <a:latin typeface="Calibri"/>
                <a:cs typeface="Calibri"/>
              </a:rPr>
              <a:t>of essential </a:t>
            </a:r>
            <a:r>
              <a:rPr b="1" spc="-15" dirty="0">
                <a:solidFill>
                  <a:srgbClr val="FFFFFF"/>
                </a:solidFill>
                <a:latin typeface="Calibri"/>
                <a:cs typeface="Calibri"/>
              </a:rPr>
              <a:t>raw </a:t>
            </a:r>
            <a:r>
              <a:rPr b="1" spc="-5" dirty="0">
                <a:solidFill>
                  <a:srgbClr val="FFFFFF"/>
                </a:solidFill>
                <a:latin typeface="Calibri"/>
                <a:cs typeface="Calibri"/>
              </a:rPr>
              <a:t>materials </a:t>
            </a:r>
            <a:r>
              <a:rPr b="1" spc="-10" dirty="0">
                <a:solidFill>
                  <a:srgbClr val="FFFFFF"/>
                </a:solidFill>
                <a:latin typeface="Calibri"/>
                <a:cs typeface="Calibri"/>
              </a:rPr>
              <a:t>for </a:t>
            </a:r>
            <a:r>
              <a:rPr b="1" dirty="0">
                <a:solidFill>
                  <a:srgbClr val="FFFFFF"/>
                </a:solidFill>
                <a:latin typeface="Calibri"/>
                <a:cs typeface="Calibri"/>
              </a:rPr>
              <a:t>the </a:t>
            </a:r>
            <a:r>
              <a:rPr b="1" spc="-5" dirty="0">
                <a:solidFill>
                  <a:srgbClr val="FFFFFF"/>
                </a:solidFill>
                <a:latin typeface="Calibri"/>
                <a:cs typeface="Calibri"/>
              </a:rPr>
              <a:t>Small</a:t>
            </a:r>
            <a:r>
              <a:rPr b="1" spc="-145" dirty="0">
                <a:solidFill>
                  <a:srgbClr val="FFFFFF"/>
                </a:solidFill>
                <a:latin typeface="Calibri"/>
                <a:cs typeface="Calibri"/>
              </a:rPr>
              <a:t> </a:t>
            </a:r>
            <a:r>
              <a:rPr b="1" spc="-5" dirty="0">
                <a:solidFill>
                  <a:srgbClr val="FFFFFF"/>
                </a:solidFill>
                <a:latin typeface="Calibri"/>
                <a:cs typeface="Calibri"/>
              </a:rPr>
              <a:t>Scale  </a:t>
            </a:r>
            <a:r>
              <a:rPr b="1" dirty="0">
                <a:solidFill>
                  <a:srgbClr val="FFFFFF"/>
                </a:solidFill>
                <a:latin typeface="Calibri"/>
                <a:cs typeface="Calibri"/>
              </a:rPr>
              <a:t>Industries </a:t>
            </a:r>
            <a:r>
              <a:rPr b="1" spc="-5" dirty="0">
                <a:solidFill>
                  <a:srgbClr val="FFFFFF"/>
                </a:solidFill>
                <a:latin typeface="Calibri"/>
                <a:cs typeface="Calibri"/>
              </a:rPr>
              <a:t>was introduced </a:t>
            </a:r>
            <a:r>
              <a:rPr b="1" spc="-10" dirty="0">
                <a:solidFill>
                  <a:srgbClr val="FFFFFF"/>
                </a:solidFill>
                <a:latin typeface="Calibri"/>
                <a:cs typeface="Calibri"/>
              </a:rPr>
              <a:t>for </a:t>
            </a:r>
            <a:r>
              <a:rPr b="1" spc="-5" dirty="0">
                <a:solidFill>
                  <a:srgbClr val="FFFFFF"/>
                </a:solidFill>
                <a:latin typeface="Calibri"/>
                <a:cs typeface="Calibri"/>
              </a:rPr>
              <a:t>operation </a:t>
            </a:r>
            <a:r>
              <a:rPr b="1" dirty="0">
                <a:solidFill>
                  <a:srgbClr val="FFFFFF"/>
                </a:solidFill>
                <a:latin typeface="Calibri"/>
                <a:cs typeface="Calibri"/>
              </a:rPr>
              <a:t>through the </a:t>
            </a:r>
            <a:r>
              <a:rPr b="1" spc="-5" dirty="0">
                <a:solidFill>
                  <a:srgbClr val="FFFFFF"/>
                </a:solidFill>
                <a:latin typeface="Calibri"/>
                <a:cs typeface="Calibri"/>
              </a:rPr>
              <a:t>Small </a:t>
            </a:r>
            <a:r>
              <a:rPr b="1" dirty="0">
                <a:solidFill>
                  <a:srgbClr val="FFFFFF"/>
                </a:solidFill>
                <a:latin typeface="Calibri"/>
                <a:cs typeface="Calibri"/>
              </a:rPr>
              <a:t>Industries  </a:t>
            </a:r>
            <a:r>
              <a:rPr b="1" spc="-5" dirty="0">
                <a:solidFill>
                  <a:srgbClr val="FFFFFF"/>
                </a:solidFill>
                <a:latin typeface="Calibri"/>
                <a:cs typeface="Calibri"/>
              </a:rPr>
              <a:t>Development Corporations </a:t>
            </a:r>
            <a:r>
              <a:rPr b="1" dirty="0">
                <a:solidFill>
                  <a:srgbClr val="FFFFFF"/>
                </a:solidFill>
                <a:latin typeface="Calibri"/>
                <a:cs typeface="Calibri"/>
              </a:rPr>
              <a:t>in the </a:t>
            </a:r>
            <a:r>
              <a:rPr b="1" spc="-10" dirty="0">
                <a:solidFill>
                  <a:srgbClr val="FFFFFF"/>
                </a:solidFill>
                <a:latin typeface="Calibri"/>
                <a:cs typeface="Calibri"/>
              </a:rPr>
              <a:t>States </a:t>
            </a:r>
            <a:r>
              <a:rPr b="1" dirty="0">
                <a:solidFill>
                  <a:srgbClr val="FFFFFF"/>
                </a:solidFill>
                <a:latin typeface="Calibri"/>
                <a:cs typeface="Calibri"/>
              </a:rPr>
              <a:t>and the </a:t>
            </a:r>
            <a:r>
              <a:rPr b="1" spc="-5" dirty="0">
                <a:solidFill>
                  <a:srgbClr val="FFFFFF"/>
                </a:solidFill>
                <a:latin typeface="Calibri"/>
                <a:cs typeface="Calibri"/>
              </a:rPr>
              <a:t>National Small </a:t>
            </a:r>
            <a:r>
              <a:rPr b="1" dirty="0">
                <a:solidFill>
                  <a:srgbClr val="FFFFFF"/>
                </a:solidFill>
                <a:latin typeface="Calibri"/>
                <a:cs typeface="Calibri"/>
              </a:rPr>
              <a:t>Industries  </a:t>
            </a:r>
            <a:r>
              <a:rPr b="1" spc="-5" dirty="0">
                <a:solidFill>
                  <a:srgbClr val="FFFFFF"/>
                </a:solidFill>
                <a:latin typeface="Calibri"/>
                <a:cs typeface="Calibri"/>
              </a:rPr>
              <a:t>Corp</a:t>
            </a:r>
            <a:r>
              <a:rPr lang="en-IN" b="1" spc="-5" dirty="0">
                <a:solidFill>
                  <a:srgbClr val="FFFFFF"/>
                </a:solidFill>
                <a:latin typeface="Calibri"/>
                <a:cs typeface="Calibri"/>
              </a:rPr>
              <a:t>a</a:t>
            </a:r>
            <a:r>
              <a:rPr b="1" spc="-5" dirty="0">
                <a:solidFill>
                  <a:srgbClr val="FFFFFF"/>
                </a:solidFill>
                <a:latin typeface="Calibri"/>
                <a:cs typeface="Calibri"/>
              </a:rPr>
              <a:t>oration </a:t>
            </a:r>
            <a:r>
              <a:rPr b="1" dirty="0">
                <a:solidFill>
                  <a:srgbClr val="FFFFFF"/>
                </a:solidFill>
                <a:latin typeface="Calibri"/>
                <a:cs typeface="Calibri"/>
              </a:rPr>
              <a:t>in the</a:t>
            </a:r>
            <a:r>
              <a:rPr b="1" spc="-75" dirty="0">
                <a:solidFill>
                  <a:srgbClr val="FFFFFF"/>
                </a:solidFill>
                <a:latin typeface="Calibri"/>
                <a:cs typeface="Calibri"/>
              </a:rPr>
              <a:t> </a:t>
            </a:r>
            <a:r>
              <a:rPr b="1" spc="-5" dirty="0">
                <a:solidFill>
                  <a:srgbClr val="FFFFFF"/>
                </a:solidFill>
                <a:latin typeface="Calibri"/>
                <a:cs typeface="Calibri"/>
              </a:rPr>
              <a:t>Centre.</a:t>
            </a:r>
            <a:endParaRPr dirty="0">
              <a:latin typeface="Calibri"/>
              <a:cs typeface="Calibri"/>
            </a:endParaRPr>
          </a:p>
        </p:txBody>
      </p:sp>
      <p:sp>
        <p:nvSpPr>
          <p:cNvPr id="16" name="object 16"/>
          <p:cNvSpPr/>
          <p:nvPr/>
        </p:nvSpPr>
        <p:spPr>
          <a:xfrm>
            <a:off x="464666" y="4040378"/>
            <a:ext cx="1391931" cy="1224407"/>
          </a:xfrm>
          <a:prstGeom prst="rect">
            <a:avLst/>
          </a:prstGeom>
          <a:blipFill>
            <a:blip r:embed="rId5" cstate="print"/>
            <a:stretch>
              <a:fillRect/>
            </a:stretch>
          </a:blipFill>
        </p:spPr>
        <p:txBody>
          <a:bodyPr wrap="square" lIns="0" tIns="0" rIns="0" bIns="0" rtlCol="0"/>
          <a:lstStyle/>
          <a:p>
            <a:endParaRPr/>
          </a:p>
        </p:txBody>
      </p:sp>
      <p:sp>
        <p:nvSpPr>
          <p:cNvPr id="17" name="object 17"/>
          <p:cNvSpPr/>
          <p:nvPr/>
        </p:nvSpPr>
        <p:spPr>
          <a:xfrm>
            <a:off x="464666" y="4040378"/>
            <a:ext cx="1392481" cy="1224915"/>
          </a:xfrm>
          <a:custGeom>
            <a:avLst/>
            <a:gdLst/>
            <a:ahLst/>
            <a:cxnLst/>
            <a:rect l="l" t="t" r="r" b="b"/>
            <a:pathLst>
              <a:path w="1224914" h="1224914">
                <a:moveTo>
                  <a:pt x="0" y="612140"/>
                </a:moveTo>
                <a:lnTo>
                  <a:pt x="1841" y="564301"/>
                </a:lnTo>
                <a:lnTo>
                  <a:pt x="7277" y="517470"/>
                </a:lnTo>
                <a:lnTo>
                  <a:pt x="16169" y="471782"/>
                </a:lnTo>
                <a:lnTo>
                  <a:pt x="28382" y="427373"/>
                </a:lnTo>
                <a:lnTo>
                  <a:pt x="43780" y="384379"/>
                </a:lnTo>
                <a:lnTo>
                  <a:pt x="62227" y="342937"/>
                </a:lnTo>
                <a:lnTo>
                  <a:pt x="83587" y="303181"/>
                </a:lnTo>
                <a:lnTo>
                  <a:pt x="107723" y="265250"/>
                </a:lnTo>
                <a:lnTo>
                  <a:pt x="134499" y="229278"/>
                </a:lnTo>
                <a:lnTo>
                  <a:pt x="163780" y="195401"/>
                </a:lnTo>
                <a:lnTo>
                  <a:pt x="195429" y="163757"/>
                </a:lnTo>
                <a:lnTo>
                  <a:pt x="229310" y="134480"/>
                </a:lnTo>
                <a:lnTo>
                  <a:pt x="265288" y="107708"/>
                </a:lnTo>
                <a:lnTo>
                  <a:pt x="303225" y="83575"/>
                </a:lnTo>
                <a:lnTo>
                  <a:pt x="342986" y="62218"/>
                </a:lnTo>
                <a:lnTo>
                  <a:pt x="384434" y="43774"/>
                </a:lnTo>
                <a:lnTo>
                  <a:pt x="427434" y="28378"/>
                </a:lnTo>
                <a:lnTo>
                  <a:pt x="471850" y="16167"/>
                </a:lnTo>
                <a:lnTo>
                  <a:pt x="517545" y="7276"/>
                </a:lnTo>
                <a:lnTo>
                  <a:pt x="564383" y="1841"/>
                </a:lnTo>
                <a:lnTo>
                  <a:pt x="612228" y="0"/>
                </a:lnTo>
                <a:lnTo>
                  <a:pt x="660075" y="1841"/>
                </a:lnTo>
                <a:lnTo>
                  <a:pt x="706914" y="7276"/>
                </a:lnTo>
                <a:lnTo>
                  <a:pt x="752609" y="16167"/>
                </a:lnTo>
                <a:lnTo>
                  <a:pt x="797025" y="28378"/>
                </a:lnTo>
                <a:lnTo>
                  <a:pt x="840024" y="43774"/>
                </a:lnTo>
                <a:lnTo>
                  <a:pt x="881472" y="62218"/>
                </a:lnTo>
                <a:lnTo>
                  <a:pt x="921231" y="83575"/>
                </a:lnTo>
                <a:lnTo>
                  <a:pt x="959167" y="107708"/>
                </a:lnTo>
                <a:lnTo>
                  <a:pt x="995142" y="134480"/>
                </a:lnTo>
                <a:lnTo>
                  <a:pt x="1029021" y="163757"/>
                </a:lnTo>
                <a:lnTo>
                  <a:pt x="1060668" y="195401"/>
                </a:lnTo>
                <a:lnTo>
                  <a:pt x="1089946" y="229278"/>
                </a:lnTo>
                <a:lnTo>
                  <a:pt x="1116720" y="265250"/>
                </a:lnTo>
                <a:lnTo>
                  <a:pt x="1140854" y="303181"/>
                </a:lnTo>
                <a:lnTo>
                  <a:pt x="1162212" y="342937"/>
                </a:lnTo>
                <a:lnTo>
                  <a:pt x="1180656" y="384379"/>
                </a:lnTo>
                <a:lnTo>
                  <a:pt x="1196053" y="427373"/>
                </a:lnTo>
                <a:lnTo>
                  <a:pt x="1208265" y="471782"/>
                </a:lnTo>
                <a:lnTo>
                  <a:pt x="1217156" y="517470"/>
                </a:lnTo>
                <a:lnTo>
                  <a:pt x="1222590" y="564301"/>
                </a:lnTo>
                <a:lnTo>
                  <a:pt x="1224432" y="612140"/>
                </a:lnTo>
                <a:lnTo>
                  <a:pt x="1222590" y="659995"/>
                </a:lnTo>
                <a:lnTo>
                  <a:pt x="1217156" y="706842"/>
                </a:lnTo>
                <a:lnTo>
                  <a:pt x="1208265" y="752544"/>
                </a:lnTo>
                <a:lnTo>
                  <a:pt x="1196053" y="796966"/>
                </a:lnTo>
                <a:lnTo>
                  <a:pt x="1180656" y="839971"/>
                </a:lnTo>
                <a:lnTo>
                  <a:pt x="1162212" y="881423"/>
                </a:lnTo>
                <a:lnTo>
                  <a:pt x="1140854" y="921187"/>
                </a:lnTo>
                <a:lnTo>
                  <a:pt x="1116720" y="959126"/>
                </a:lnTo>
                <a:lnTo>
                  <a:pt x="1089946" y="995104"/>
                </a:lnTo>
                <a:lnTo>
                  <a:pt x="1060668" y="1028986"/>
                </a:lnTo>
                <a:lnTo>
                  <a:pt x="1029021" y="1060635"/>
                </a:lnTo>
                <a:lnTo>
                  <a:pt x="995142" y="1089916"/>
                </a:lnTo>
                <a:lnTo>
                  <a:pt x="959167" y="1116691"/>
                </a:lnTo>
                <a:lnTo>
                  <a:pt x="921231" y="1140826"/>
                </a:lnTo>
                <a:lnTo>
                  <a:pt x="881472" y="1162185"/>
                </a:lnTo>
                <a:lnTo>
                  <a:pt x="840024" y="1180630"/>
                </a:lnTo>
                <a:lnTo>
                  <a:pt x="797025" y="1196027"/>
                </a:lnTo>
                <a:lnTo>
                  <a:pt x="752609" y="1208239"/>
                </a:lnTo>
                <a:lnTo>
                  <a:pt x="706914" y="1217130"/>
                </a:lnTo>
                <a:lnTo>
                  <a:pt x="660075" y="1222565"/>
                </a:lnTo>
                <a:lnTo>
                  <a:pt x="612228" y="1224407"/>
                </a:lnTo>
                <a:lnTo>
                  <a:pt x="564383" y="1222565"/>
                </a:lnTo>
                <a:lnTo>
                  <a:pt x="517545" y="1217130"/>
                </a:lnTo>
                <a:lnTo>
                  <a:pt x="471850" y="1208239"/>
                </a:lnTo>
                <a:lnTo>
                  <a:pt x="427434" y="1196027"/>
                </a:lnTo>
                <a:lnTo>
                  <a:pt x="384434" y="1180630"/>
                </a:lnTo>
                <a:lnTo>
                  <a:pt x="342986" y="1162185"/>
                </a:lnTo>
                <a:lnTo>
                  <a:pt x="303225" y="1140826"/>
                </a:lnTo>
                <a:lnTo>
                  <a:pt x="265288" y="1116691"/>
                </a:lnTo>
                <a:lnTo>
                  <a:pt x="229310" y="1089916"/>
                </a:lnTo>
                <a:lnTo>
                  <a:pt x="195429" y="1060635"/>
                </a:lnTo>
                <a:lnTo>
                  <a:pt x="163780" y="1028986"/>
                </a:lnTo>
                <a:lnTo>
                  <a:pt x="134499" y="995104"/>
                </a:lnTo>
                <a:lnTo>
                  <a:pt x="107723" y="959126"/>
                </a:lnTo>
                <a:lnTo>
                  <a:pt x="83587" y="921187"/>
                </a:lnTo>
                <a:lnTo>
                  <a:pt x="62227" y="881423"/>
                </a:lnTo>
                <a:lnTo>
                  <a:pt x="43780" y="839971"/>
                </a:lnTo>
                <a:lnTo>
                  <a:pt x="28382" y="796966"/>
                </a:lnTo>
                <a:lnTo>
                  <a:pt x="16169" y="752544"/>
                </a:lnTo>
                <a:lnTo>
                  <a:pt x="7277" y="706842"/>
                </a:lnTo>
                <a:lnTo>
                  <a:pt x="1841" y="659995"/>
                </a:lnTo>
                <a:lnTo>
                  <a:pt x="0" y="612140"/>
                </a:lnTo>
                <a:close/>
              </a:path>
            </a:pathLst>
          </a:custGeom>
          <a:ln w="25400">
            <a:solidFill>
              <a:srgbClr val="FFFFFF"/>
            </a:solidFill>
          </a:ln>
        </p:spPr>
        <p:txBody>
          <a:bodyPr wrap="square" lIns="0" tIns="0" rIns="0" bIns="0" rtlCol="0"/>
          <a:lstStyle/>
          <a:p>
            <a:endParaRPr/>
          </a:p>
        </p:txBody>
      </p:sp>
      <p:sp>
        <p:nvSpPr>
          <p:cNvPr id="18" name="object 18"/>
          <p:cNvSpPr/>
          <p:nvPr/>
        </p:nvSpPr>
        <p:spPr>
          <a:xfrm>
            <a:off x="1076896" y="5630303"/>
            <a:ext cx="7993228" cy="1224915"/>
          </a:xfrm>
          <a:custGeom>
            <a:avLst/>
            <a:gdLst/>
            <a:ahLst/>
            <a:cxnLst/>
            <a:rect l="l" t="t" r="r" b="b"/>
            <a:pathLst>
              <a:path w="7031355" h="1224915">
                <a:moveTo>
                  <a:pt x="7030910" y="0"/>
                </a:moveTo>
                <a:lnTo>
                  <a:pt x="612203" y="0"/>
                </a:lnTo>
                <a:lnTo>
                  <a:pt x="0" y="612228"/>
                </a:lnTo>
                <a:lnTo>
                  <a:pt x="612203" y="1224446"/>
                </a:lnTo>
                <a:lnTo>
                  <a:pt x="7030910" y="1224446"/>
                </a:lnTo>
                <a:lnTo>
                  <a:pt x="7030910" y="0"/>
                </a:lnTo>
                <a:close/>
              </a:path>
            </a:pathLst>
          </a:custGeom>
          <a:solidFill>
            <a:srgbClr val="4F81BC"/>
          </a:solidFill>
        </p:spPr>
        <p:txBody>
          <a:bodyPr wrap="square" lIns="0" tIns="0" rIns="0" bIns="0" rtlCol="0"/>
          <a:lstStyle/>
          <a:p>
            <a:endParaRPr/>
          </a:p>
        </p:txBody>
      </p:sp>
      <p:sp>
        <p:nvSpPr>
          <p:cNvPr id="19" name="object 19"/>
          <p:cNvSpPr/>
          <p:nvPr/>
        </p:nvSpPr>
        <p:spPr>
          <a:xfrm>
            <a:off x="1076896" y="5630303"/>
            <a:ext cx="7993228" cy="1224915"/>
          </a:xfrm>
          <a:custGeom>
            <a:avLst/>
            <a:gdLst/>
            <a:ahLst/>
            <a:cxnLst/>
            <a:rect l="l" t="t" r="r" b="b"/>
            <a:pathLst>
              <a:path w="7031355" h="1224915">
                <a:moveTo>
                  <a:pt x="7030910" y="1224446"/>
                </a:moveTo>
                <a:lnTo>
                  <a:pt x="612203" y="1224446"/>
                </a:lnTo>
                <a:lnTo>
                  <a:pt x="0" y="612228"/>
                </a:lnTo>
                <a:lnTo>
                  <a:pt x="612203" y="0"/>
                </a:lnTo>
                <a:lnTo>
                  <a:pt x="7030910" y="0"/>
                </a:lnTo>
                <a:lnTo>
                  <a:pt x="7030910" y="1224446"/>
                </a:lnTo>
                <a:close/>
              </a:path>
            </a:pathLst>
          </a:custGeom>
          <a:ln w="25400">
            <a:solidFill>
              <a:srgbClr val="FFFFFF"/>
            </a:solidFill>
          </a:ln>
        </p:spPr>
        <p:txBody>
          <a:bodyPr wrap="square" lIns="0" tIns="0" rIns="0" bIns="0" rtlCol="0"/>
          <a:lstStyle/>
          <a:p>
            <a:endParaRPr/>
          </a:p>
        </p:txBody>
      </p:sp>
      <p:sp>
        <p:nvSpPr>
          <p:cNvPr id="20" name="object 20"/>
          <p:cNvSpPr txBox="1"/>
          <p:nvPr/>
        </p:nvSpPr>
        <p:spPr>
          <a:xfrm>
            <a:off x="2038603" y="5718021"/>
            <a:ext cx="6703252" cy="1165318"/>
          </a:xfrm>
          <a:prstGeom prst="rect">
            <a:avLst/>
          </a:prstGeom>
        </p:spPr>
        <p:txBody>
          <a:bodyPr vert="horz" wrap="square" lIns="0" tIns="32384" rIns="0" bIns="0" rtlCol="0">
            <a:spAutoFit/>
          </a:bodyPr>
          <a:lstStyle/>
          <a:p>
            <a:pPr marL="12065" marR="5080" algn="ctr">
              <a:lnSpc>
                <a:spcPct val="91600"/>
              </a:lnSpc>
              <a:spcBef>
                <a:spcPts val="254"/>
              </a:spcBef>
            </a:pPr>
            <a:r>
              <a:rPr sz="2000" b="1" spc="-10" dirty="0">
                <a:solidFill>
                  <a:srgbClr val="FFFFFF"/>
                </a:solidFill>
                <a:latin typeface="Calibri"/>
                <a:cs typeface="Calibri"/>
              </a:rPr>
              <a:t>Industrial processes </a:t>
            </a:r>
            <a:r>
              <a:rPr sz="2000" b="1" spc="-5" dirty="0">
                <a:solidFill>
                  <a:srgbClr val="FFFFFF"/>
                </a:solidFill>
                <a:latin typeface="Calibri"/>
                <a:cs typeface="Calibri"/>
              </a:rPr>
              <a:t>and </a:t>
            </a:r>
            <a:r>
              <a:rPr sz="2000" b="1" spc="-10" dirty="0">
                <a:solidFill>
                  <a:srgbClr val="FFFFFF"/>
                </a:solidFill>
                <a:latin typeface="Calibri"/>
                <a:cs typeface="Calibri"/>
              </a:rPr>
              <a:t>technologies </a:t>
            </a:r>
            <a:r>
              <a:rPr sz="2000" b="1" spc="-5" dirty="0">
                <a:solidFill>
                  <a:srgbClr val="FFFFFF"/>
                </a:solidFill>
                <a:latin typeface="Calibri"/>
                <a:cs typeface="Calibri"/>
              </a:rPr>
              <a:t>aimed </a:t>
            </a:r>
            <a:r>
              <a:rPr sz="2000" b="1" spc="-10" dirty="0">
                <a:solidFill>
                  <a:srgbClr val="FFFFFF"/>
                </a:solidFill>
                <a:latin typeface="Calibri"/>
                <a:cs typeface="Calibri"/>
              </a:rPr>
              <a:t>at </a:t>
            </a:r>
            <a:r>
              <a:rPr sz="2000" b="1" spc="-5" dirty="0">
                <a:solidFill>
                  <a:srgbClr val="FFFFFF"/>
                </a:solidFill>
                <a:latin typeface="Calibri"/>
                <a:cs typeface="Calibri"/>
              </a:rPr>
              <a:t>optimum utilisation of  </a:t>
            </a:r>
            <a:r>
              <a:rPr sz="2000" b="1" spc="-15" dirty="0">
                <a:solidFill>
                  <a:srgbClr val="FFFFFF"/>
                </a:solidFill>
                <a:latin typeface="Calibri"/>
                <a:cs typeface="Calibri"/>
              </a:rPr>
              <a:t>energy </a:t>
            </a:r>
            <a:r>
              <a:rPr sz="2000" b="1" spc="-5" dirty="0">
                <a:solidFill>
                  <a:srgbClr val="FFFFFF"/>
                </a:solidFill>
                <a:latin typeface="Calibri"/>
                <a:cs typeface="Calibri"/>
              </a:rPr>
              <a:t>or </a:t>
            </a:r>
            <a:r>
              <a:rPr sz="2000" b="1" spc="-10" dirty="0">
                <a:solidFill>
                  <a:srgbClr val="FFFFFF"/>
                </a:solidFill>
                <a:latin typeface="Calibri"/>
                <a:cs typeface="Calibri"/>
              </a:rPr>
              <a:t>the exploitation </a:t>
            </a:r>
            <a:r>
              <a:rPr sz="2000" b="1" spc="-5" dirty="0">
                <a:solidFill>
                  <a:srgbClr val="FFFFFF"/>
                </a:solidFill>
                <a:latin typeface="Calibri"/>
                <a:cs typeface="Calibri"/>
              </a:rPr>
              <a:t>of </a:t>
            </a:r>
            <a:r>
              <a:rPr sz="2000" b="1" spc="-10" dirty="0">
                <a:solidFill>
                  <a:srgbClr val="FFFFFF"/>
                </a:solidFill>
                <a:latin typeface="Calibri"/>
                <a:cs typeface="Calibri"/>
              </a:rPr>
              <a:t>alternative sources </a:t>
            </a:r>
            <a:r>
              <a:rPr sz="2000" b="1" spc="-5" dirty="0">
                <a:solidFill>
                  <a:srgbClr val="FFFFFF"/>
                </a:solidFill>
                <a:latin typeface="Calibri"/>
                <a:cs typeface="Calibri"/>
              </a:rPr>
              <a:t>of </a:t>
            </a:r>
            <a:r>
              <a:rPr sz="2000" b="1" spc="-15" dirty="0">
                <a:solidFill>
                  <a:srgbClr val="FFFFFF"/>
                </a:solidFill>
                <a:latin typeface="Calibri"/>
                <a:cs typeface="Calibri"/>
              </a:rPr>
              <a:t>energy </a:t>
            </a:r>
            <a:r>
              <a:rPr sz="2000" b="1" spc="-10" dirty="0">
                <a:solidFill>
                  <a:srgbClr val="FFFFFF"/>
                </a:solidFill>
                <a:latin typeface="Calibri"/>
                <a:cs typeface="Calibri"/>
              </a:rPr>
              <a:t>would </a:t>
            </a:r>
            <a:r>
              <a:rPr sz="2000" b="1" spc="-5" dirty="0">
                <a:solidFill>
                  <a:srgbClr val="FFFFFF"/>
                </a:solidFill>
                <a:latin typeface="Calibri"/>
                <a:cs typeface="Calibri"/>
              </a:rPr>
              <a:t>be  </a:t>
            </a:r>
            <a:r>
              <a:rPr sz="2000" b="1" spc="-10" dirty="0">
                <a:solidFill>
                  <a:srgbClr val="FFFFFF"/>
                </a:solidFill>
                <a:latin typeface="Calibri"/>
                <a:cs typeface="Calibri"/>
              </a:rPr>
              <a:t>given </a:t>
            </a:r>
            <a:r>
              <a:rPr sz="2000" b="1" spc="-5" dirty="0">
                <a:solidFill>
                  <a:srgbClr val="FFFFFF"/>
                </a:solidFill>
                <a:latin typeface="Calibri"/>
                <a:cs typeface="Calibri"/>
              </a:rPr>
              <a:t>special assistance, including </a:t>
            </a:r>
            <a:r>
              <a:rPr sz="2000" b="1" spc="-10" dirty="0">
                <a:solidFill>
                  <a:srgbClr val="FFFFFF"/>
                </a:solidFill>
                <a:latin typeface="Calibri"/>
                <a:cs typeface="Calibri"/>
              </a:rPr>
              <a:t>finance </a:t>
            </a:r>
            <a:r>
              <a:rPr sz="2000" b="1" spc="-5" dirty="0">
                <a:solidFill>
                  <a:srgbClr val="FFFFFF"/>
                </a:solidFill>
                <a:latin typeface="Calibri"/>
                <a:cs typeface="Calibri"/>
              </a:rPr>
              <a:t>on concessional</a:t>
            </a:r>
            <a:r>
              <a:rPr sz="2000" b="1" spc="70" dirty="0">
                <a:solidFill>
                  <a:srgbClr val="FFFFFF"/>
                </a:solidFill>
                <a:latin typeface="Calibri"/>
                <a:cs typeface="Calibri"/>
              </a:rPr>
              <a:t> </a:t>
            </a:r>
            <a:r>
              <a:rPr sz="2000" b="1" spc="-10" dirty="0">
                <a:solidFill>
                  <a:srgbClr val="FFFFFF"/>
                </a:solidFill>
                <a:latin typeface="Calibri"/>
                <a:cs typeface="Calibri"/>
              </a:rPr>
              <a:t>terms.</a:t>
            </a:r>
            <a:endParaRPr sz="2000" dirty="0">
              <a:latin typeface="Calibri"/>
              <a:cs typeface="Calibri"/>
            </a:endParaRPr>
          </a:p>
        </p:txBody>
      </p:sp>
      <p:sp>
        <p:nvSpPr>
          <p:cNvPr id="21" name="object 21"/>
          <p:cNvSpPr/>
          <p:nvPr/>
        </p:nvSpPr>
        <p:spPr>
          <a:xfrm>
            <a:off x="464666" y="5630303"/>
            <a:ext cx="1391931" cy="1224448"/>
          </a:xfrm>
          <a:prstGeom prst="rect">
            <a:avLst/>
          </a:prstGeom>
          <a:blipFill>
            <a:blip r:embed="rId6" cstate="print"/>
            <a:stretch>
              <a:fillRect/>
            </a:stretch>
          </a:blipFill>
        </p:spPr>
        <p:txBody>
          <a:bodyPr wrap="square" lIns="0" tIns="0" rIns="0" bIns="0" rtlCol="0"/>
          <a:lstStyle/>
          <a:p>
            <a:endParaRPr/>
          </a:p>
        </p:txBody>
      </p:sp>
      <p:sp>
        <p:nvSpPr>
          <p:cNvPr id="22" name="object 22"/>
          <p:cNvSpPr/>
          <p:nvPr/>
        </p:nvSpPr>
        <p:spPr>
          <a:xfrm>
            <a:off x="464666" y="5630303"/>
            <a:ext cx="1392481" cy="1224915"/>
          </a:xfrm>
          <a:custGeom>
            <a:avLst/>
            <a:gdLst/>
            <a:ahLst/>
            <a:cxnLst/>
            <a:rect l="l" t="t" r="r" b="b"/>
            <a:pathLst>
              <a:path w="1224914" h="1224915">
                <a:moveTo>
                  <a:pt x="0" y="612228"/>
                </a:moveTo>
                <a:lnTo>
                  <a:pt x="1841" y="564383"/>
                </a:lnTo>
                <a:lnTo>
                  <a:pt x="7277" y="517545"/>
                </a:lnTo>
                <a:lnTo>
                  <a:pt x="16169" y="471850"/>
                </a:lnTo>
                <a:lnTo>
                  <a:pt x="28382" y="427434"/>
                </a:lnTo>
                <a:lnTo>
                  <a:pt x="43780" y="384434"/>
                </a:lnTo>
                <a:lnTo>
                  <a:pt x="62227" y="342986"/>
                </a:lnTo>
                <a:lnTo>
                  <a:pt x="83587" y="303225"/>
                </a:lnTo>
                <a:lnTo>
                  <a:pt x="107723" y="265288"/>
                </a:lnTo>
                <a:lnTo>
                  <a:pt x="134499" y="229310"/>
                </a:lnTo>
                <a:lnTo>
                  <a:pt x="163780" y="195429"/>
                </a:lnTo>
                <a:lnTo>
                  <a:pt x="195429" y="163780"/>
                </a:lnTo>
                <a:lnTo>
                  <a:pt x="229310" y="134499"/>
                </a:lnTo>
                <a:lnTo>
                  <a:pt x="265288" y="107723"/>
                </a:lnTo>
                <a:lnTo>
                  <a:pt x="303225" y="83587"/>
                </a:lnTo>
                <a:lnTo>
                  <a:pt x="342986" y="62227"/>
                </a:lnTo>
                <a:lnTo>
                  <a:pt x="384434" y="43780"/>
                </a:lnTo>
                <a:lnTo>
                  <a:pt x="427434" y="28382"/>
                </a:lnTo>
                <a:lnTo>
                  <a:pt x="471850" y="16169"/>
                </a:lnTo>
                <a:lnTo>
                  <a:pt x="517545" y="7277"/>
                </a:lnTo>
                <a:lnTo>
                  <a:pt x="564383" y="1841"/>
                </a:lnTo>
                <a:lnTo>
                  <a:pt x="612228" y="0"/>
                </a:lnTo>
                <a:lnTo>
                  <a:pt x="660075" y="1841"/>
                </a:lnTo>
                <a:lnTo>
                  <a:pt x="706914" y="7277"/>
                </a:lnTo>
                <a:lnTo>
                  <a:pt x="752609" y="16169"/>
                </a:lnTo>
                <a:lnTo>
                  <a:pt x="797025" y="28382"/>
                </a:lnTo>
                <a:lnTo>
                  <a:pt x="840024" y="43780"/>
                </a:lnTo>
                <a:lnTo>
                  <a:pt x="881472" y="62227"/>
                </a:lnTo>
                <a:lnTo>
                  <a:pt x="921231" y="83587"/>
                </a:lnTo>
                <a:lnTo>
                  <a:pt x="959167" y="107723"/>
                </a:lnTo>
                <a:lnTo>
                  <a:pt x="995142" y="134499"/>
                </a:lnTo>
                <a:lnTo>
                  <a:pt x="1029021" y="163780"/>
                </a:lnTo>
                <a:lnTo>
                  <a:pt x="1060668" y="195429"/>
                </a:lnTo>
                <a:lnTo>
                  <a:pt x="1089946" y="229310"/>
                </a:lnTo>
                <a:lnTo>
                  <a:pt x="1116720" y="265288"/>
                </a:lnTo>
                <a:lnTo>
                  <a:pt x="1140854" y="303225"/>
                </a:lnTo>
                <a:lnTo>
                  <a:pt x="1162212" y="342986"/>
                </a:lnTo>
                <a:lnTo>
                  <a:pt x="1180656" y="384434"/>
                </a:lnTo>
                <a:lnTo>
                  <a:pt x="1196053" y="427434"/>
                </a:lnTo>
                <a:lnTo>
                  <a:pt x="1208265" y="471850"/>
                </a:lnTo>
                <a:lnTo>
                  <a:pt x="1217156" y="517545"/>
                </a:lnTo>
                <a:lnTo>
                  <a:pt x="1222590" y="564383"/>
                </a:lnTo>
                <a:lnTo>
                  <a:pt x="1224432" y="612228"/>
                </a:lnTo>
                <a:lnTo>
                  <a:pt x="1222590" y="660072"/>
                </a:lnTo>
                <a:lnTo>
                  <a:pt x="1217156" y="706909"/>
                </a:lnTo>
                <a:lnTo>
                  <a:pt x="1208265" y="752602"/>
                </a:lnTo>
                <a:lnTo>
                  <a:pt x="1196053" y="797017"/>
                </a:lnTo>
                <a:lnTo>
                  <a:pt x="1180656" y="840016"/>
                </a:lnTo>
                <a:lnTo>
                  <a:pt x="1162212" y="881464"/>
                </a:lnTo>
                <a:lnTo>
                  <a:pt x="1140854" y="921224"/>
                </a:lnTo>
                <a:lnTo>
                  <a:pt x="1116720" y="959161"/>
                </a:lnTo>
                <a:lnTo>
                  <a:pt x="1089946" y="995137"/>
                </a:lnTo>
                <a:lnTo>
                  <a:pt x="1060668" y="1029018"/>
                </a:lnTo>
                <a:lnTo>
                  <a:pt x="1029021" y="1060667"/>
                </a:lnTo>
                <a:lnTo>
                  <a:pt x="995142" y="1089948"/>
                </a:lnTo>
                <a:lnTo>
                  <a:pt x="959167" y="1116724"/>
                </a:lnTo>
                <a:lnTo>
                  <a:pt x="921231" y="1140860"/>
                </a:lnTo>
                <a:lnTo>
                  <a:pt x="881472" y="1162220"/>
                </a:lnTo>
                <a:lnTo>
                  <a:pt x="840024" y="1180667"/>
                </a:lnTo>
                <a:lnTo>
                  <a:pt x="797025" y="1196065"/>
                </a:lnTo>
                <a:lnTo>
                  <a:pt x="752609" y="1208278"/>
                </a:lnTo>
                <a:lnTo>
                  <a:pt x="706914" y="1217171"/>
                </a:lnTo>
                <a:lnTo>
                  <a:pt x="660075" y="1222606"/>
                </a:lnTo>
                <a:lnTo>
                  <a:pt x="612228" y="1224448"/>
                </a:lnTo>
                <a:lnTo>
                  <a:pt x="564383" y="1222606"/>
                </a:lnTo>
                <a:lnTo>
                  <a:pt x="517545" y="1217171"/>
                </a:lnTo>
                <a:lnTo>
                  <a:pt x="471850" y="1208278"/>
                </a:lnTo>
                <a:lnTo>
                  <a:pt x="427434" y="1196065"/>
                </a:lnTo>
                <a:lnTo>
                  <a:pt x="384434" y="1180667"/>
                </a:lnTo>
                <a:lnTo>
                  <a:pt x="342986" y="1162220"/>
                </a:lnTo>
                <a:lnTo>
                  <a:pt x="303225" y="1140860"/>
                </a:lnTo>
                <a:lnTo>
                  <a:pt x="265288" y="1116724"/>
                </a:lnTo>
                <a:lnTo>
                  <a:pt x="229310" y="1089948"/>
                </a:lnTo>
                <a:lnTo>
                  <a:pt x="195429" y="1060667"/>
                </a:lnTo>
                <a:lnTo>
                  <a:pt x="163780" y="1029018"/>
                </a:lnTo>
                <a:lnTo>
                  <a:pt x="134499" y="995137"/>
                </a:lnTo>
                <a:lnTo>
                  <a:pt x="107723" y="959161"/>
                </a:lnTo>
                <a:lnTo>
                  <a:pt x="83587" y="921224"/>
                </a:lnTo>
                <a:lnTo>
                  <a:pt x="62227" y="881464"/>
                </a:lnTo>
                <a:lnTo>
                  <a:pt x="43780" y="840016"/>
                </a:lnTo>
                <a:lnTo>
                  <a:pt x="28382" y="797017"/>
                </a:lnTo>
                <a:lnTo>
                  <a:pt x="16169" y="752602"/>
                </a:lnTo>
                <a:lnTo>
                  <a:pt x="7277" y="706909"/>
                </a:lnTo>
                <a:lnTo>
                  <a:pt x="1841" y="660072"/>
                </a:lnTo>
                <a:lnTo>
                  <a:pt x="0" y="612228"/>
                </a:lnTo>
                <a:close/>
              </a:path>
            </a:pathLst>
          </a:custGeom>
          <a:ln w="25400">
            <a:solidFill>
              <a:srgbClr val="FFFFFF"/>
            </a:solidFill>
          </a:ln>
        </p:spPr>
        <p:txBody>
          <a:bodyPr wrap="square" lIns="0" tIns="0" rIns="0" bIns="0" rtlCol="0"/>
          <a:lstStyle/>
          <a:p>
            <a:endParaRPr/>
          </a:p>
        </p:txBody>
      </p:sp>
      <p:sp>
        <p:nvSpPr>
          <p:cNvPr id="23" name="object 23"/>
          <p:cNvSpPr txBox="1">
            <a:spLocks noGrp="1"/>
          </p:cNvSpPr>
          <p:nvPr>
            <p:ph type="title"/>
          </p:nvPr>
        </p:nvSpPr>
        <p:spPr>
          <a:xfrm>
            <a:off x="1295400" y="228600"/>
            <a:ext cx="7506112" cy="443070"/>
          </a:xfrm>
          <a:prstGeom prst="rect">
            <a:avLst/>
          </a:prstGeom>
        </p:spPr>
        <p:txBody>
          <a:bodyPr vert="horz" wrap="square" lIns="0" tIns="12065" rIns="0" bIns="0" rtlCol="0">
            <a:spAutoFit/>
          </a:bodyPr>
          <a:lstStyle/>
          <a:p>
            <a:pPr marL="12700">
              <a:lnSpc>
                <a:spcPct val="100000"/>
              </a:lnSpc>
              <a:spcBef>
                <a:spcPts val="95"/>
              </a:spcBef>
            </a:pPr>
            <a:r>
              <a:rPr sz="2800" spc="-10" dirty="0">
                <a:solidFill>
                  <a:srgbClr val="000000"/>
                </a:solidFill>
                <a:uFill>
                  <a:solidFill>
                    <a:srgbClr val="000000"/>
                  </a:solidFill>
                </a:uFill>
                <a:latin typeface="Algerian" pitchFamily="82" charset="0"/>
                <a:cs typeface="Calibri"/>
              </a:rPr>
              <a:t>INDUSTRIAL </a:t>
            </a:r>
            <a:r>
              <a:rPr sz="2800" spc="-5" dirty="0">
                <a:solidFill>
                  <a:srgbClr val="000000"/>
                </a:solidFill>
                <a:uFill>
                  <a:solidFill>
                    <a:srgbClr val="000000"/>
                  </a:solidFill>
                </a:uFill>
                <a:latin typeface="Algerian" pitchFamily="82" charset="0"/>
                <a:cs typeface="Calibri"/>
              </a:rPr>
              <a:t>POLICY </a:t>
            </a:r>
            <a:r>
              <a:rPr sz="2800" spc="-10" dirty="0">
                <a:solidFill>
                  <a:srgbClr val="000000"/>
                </a:solidFill>
                <a:uFill>
                  <a:solidFill>
                    <a:srgbClr val="000000"/>
                  </a:solidFill>
                </a:uFill>
                <a:latin typeface="Algerian" pitchFamily="82" charset="0"/>
                <a:cs typeface="Calibri"/>
              </a:rPr>
              <a:t>RESOLUTION,</a:t>
            </a:r>
            <a:r>
              <a:rPr sz="2800" spc="55" dirty="0">
                <a:solidFill>
                  <a:srgbClr val="000000"/>
                </a:solidFill>
                <a:uFill>
                  <a:solidFill>
                    <a:srgbClr val="000000"/>
                  </a:solidFill>
                </a:uFill>
                <a:latin typeface="Algerian" pitchFamily="82" charset="0"/>
                <a:cs typeface="Calibri"/>
              </a:rPr>
              <a:t> </a:t>
            </a:r>
            <a:r>
              <a:rPr sz="2800" spc="-5" dirty="0">
                <a:solidFill>
                  <a:srgbClr val="000000"/>
                </a:solidFill>
                <a:uFill>
                  <a:solidFill>
                    <a:srgbClr val="000000"/>
                  </a:solidFill>
                </a:uFill>
                <a:latin typeface="Algerian" pitchFamily="82" charset="0"/>
                <a:cs typeface="Calibri"/>
              </a:rPr>
              <a:t>1977</a:t>
            </a:r>
            <a:endParaRPr sz="2800" dirty="0">
              <a:latin typeface="Algerian" pitchFamily="82" charset="0"/>
              <a:cs typeface="Calibri"/>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Equity</Template>
  <TotalTime>181</TotalTime>
  <Words>4045</Words>
  <Application>Microsoft Office PowerPoint</Application>
  <PresentationFormat>On-screen Show (4:3)</PresentationFormat>
  <Paragraphs>353</Paragraphs>
  <Slides>54</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54</vt:i4>
      </vt:variant>
    </vt:vector>
  </HeadingPairs>
  <TitlesOfParts>
    <vt:vector size="66" baseType="lpstr">
      <vt:lpstr>Algerian</vt:lpstr>
      <vt:lpstr>AR DARLING</vt:lpstr>
      <vt:lpstr>AR JULIAN</vt:lpstr>
      <vt:lpstr>Arial</vt:lpstr>
      <vt:lpstr>Calibri</vt:lpstr>
      <vt:lpstr>Franklin Gothic Book</vt:lpstr>
      <vt:lpstr>Perpetua</vt:lpstr>
      <vt:lpstr>Times New Roman</vt:lpstr>
      <vt:lpstr>Verdana</vt:lpstr>
      <vt:lpstr>Wingdings</vt:lpstr>
      <vt:lpstr>Wingdings 2</vt:lpstr>
      <vt:lpstr>Equity</vt:lpstr>
      <vt:lpstr>INDUSTRIAL POLICY INDIA </vt:lpstr>
      <vt:lpstr>PowerPoint Presentation</vt:lpstr>
      <vt:lpstr>PowerPoint Presentation</vt:lpstr>
      <vt:lpstr>Industrial Policy resolutions</vt:lpstr>
      <vt:lpstr>Industrial policy resolution of 1948</vt:lpstr>
      <vt:lpstr>Objective of IDR 1951</vt:lpstr>
      <vt:lpstr>Industrial Policy Resolution - 1956</vt:lpstr>
      <vt:lpstr>INDUSTRIAL POLICY RESOLUTION, 1973</vt:lpstr>
      <vt:lpstr>INDUSTRIAL POLICY RESOLUTION, 1977</vt:lpstr>
      <vt:lpstr>INDUSTRIAL POLICY RESOLUTION 1980</vt:lpstr>
      <vt:lpstr>New INDUSTRIAL  POLICY 1991</vt:lpstr>
      <vt:lpstr>PowerPoint Presentation</vt:lpstr>
      <vt:lpstr>PowerPoint Presentation</vt:lpstr>
      <vt:lpstr>INDUSTRIAL POLICY 1991 OBJECTIVES</vt:lpstr>
      <vt:lpstr>INDUSTRIAL POLICY 1991</vt:lpstr>
      <vt:lpstr>INDUSTRIAL POLICY 1991</vt:lpstr>
      <vt:lpstr>INDUSTRIAL POLICY 1991</vt:lpstr>
      <vt:lpstr>INDUSTRIAL POLICY 1991</vt:lpstr>
      <vt:lpstr>INDUSTRIAL POLICY  1991</vt:lpstr>
      <vt:lpstr>INDUSTRIAL POLICY,  JULY 24, 1991</vt:lpstr>
      <vt:lpstr>PowerPoint Presentation</vt:lpstr>
      <vt:lpstr>PowerPoint Presentation</vt:lpstr>
      <vt:lpstr>PowerPoint Presentation</vt:lpstr>
      <vt:lpstr>Evaluation of the New Industrial Policy</vt:lpstr>
      <vt:lpstr>Second Generation Reforms</vt:lpstr>
      <vt:lpstr>Second Generation Reforms</vt:lpstr>
      <vt:lpstr>Industrial policy related to  large, small, micro,  tiny industries </vt:lpstr>
      <vt:lpstr>DEFINITIONS</vt:lpstr>
      <vt:lpstr>The State-wise distribution of MSMEs show that more than 55% of  these enterprises are in 6 States, namely, Uttar Pradesh,  Maharashtra, Tamil Nadu, West Bengal, Andhra Pradesh and  Karnataka. MSMEs in the country manufacture over 6,000 products. The MSME sector in India is highly heterogeneous in terms of the size  of the enterprises, variety of products and services produced the levels  of technology employed, etc.</vt:lpstr>
      <vt:lpstr>MAJOR ISSUES RELATED TO MSME’S</vt:lpstr>
      <vt:lpstr>RECOMMENDATIONS</vt:lpstr>
      <vt:lpstr>To enhance the data base for the SSI sector,</vt:lpstr>
      <vt:lpstr>Policies and programmes for  promoting SSI</vt:lpstr>
      <vt:lpstr>Financial institutes in India</vt:lpstr>
      <vt:lpstr>INDUSTRIAL POLICY  2010-2015</vt:lpstr>
      <vt:lpstr>PowerPoint Presentation</vt:lpstr>
      <vt:lpstr>आत्मनिर्भर भारत - असीमित अवसर  ATMNIRBHAR BHART   OPPORTUNITIES UNLIMTED </vt:lpstr>
      <vt:lpstr>Atmanirbhar Bharat Abhiyan  The new version of ‘Make in India’  Announced by Hon’ble Prime Minister  on 12th May 2020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INDUSTRIAL POLICY INDIA</dc:title>
  <dc:creator>sangeeta jain</dc:creator>
  <cp:lastModifiedBy>Dr. Sangeeta Jain</cp:lastModifiedBy>
  <cp:revision>23</cp:revision>
  <dcterms:created xsi:type="dcterms:W3CDTF">2020-09-11T06:16:37Z</dcterms:created>
  <dcterms:modified xsi:type="dcterms:W3CDTF">2022-01-06T04:18:39Z</dcterms:modified>
</cp:coreProperties>
</file>